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975" r:id="rId2"/>
    <p:sldId id="615" r:id="rId3"/>
    <p:sldId id="2087" r:id="rId4"/>
    <p:sldId id="2092" r:id="rId5"/>
    <p:sldId id="2088" r:id="rId6"/>
    <p:sldId id="2000" r:id="rId7"/>
    <p:sldId id="2093" r:id="rId8"/>
    <p:sldId id="2094" r:id="rId9"/>
    <p:sldId id="2095" r:id="rId10"/>
    <p:sldId id="2089" r:id="rId11"/>
    <p:sldId id="2014" r:id="rId12"/>
    <p:sldId id="2096" r:id="rId13"/>
    <p:sldId id="2097" r:id="rId14"/>
    <p:sldId id="2098" r:id="rId15"/>
    <p:sldId id="2103" r:id="rId16"/>
    <p:sldId id="2090" r:id="rId17"/>
    <p:sldId id="2084" r:id="rId18"/>
    <p:sldId id="2102" r:id="rId19"/>
    <p:sldId id="2100" r:id="rId20"/>
    <p:sldId id="2101" r:id="rId21"/>
    <p:sldId id="2091" r:id="rId22"/>
    <p:sldId id="1994" r:id="rId23"/>
    <p:sldId id="607" r:id="rId24"/>
  </p:sldIdLst>
  <p:sldSz cx="11522075" cy="6480175"/>
  <p:notesSz cx="10234613" cy="7099300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39E87"/>
    <a:srgbClr val="B9B9B9"/>
    <a:srgbClr val="28A993"/>
    <a:srgbClr val="8064A2"/>
    <a:srgbClr val="9E1E33"/>
    <a:srgbClr val="DF7874"/>
    <a:srgbClr val="548ED5"/>
    <a:srgbClr val="9D1D3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5026" autoAdjust="0"/>
  </p:normalViewPr>
  <p:slideViewPr>
    <p:cSldViewPr>
      <p:cViewPr varScale="1">
        <p:scale>
          <a:sx n="85" d="100"/>
          <a:sy n="85" d="100"/>
        </p:scale>
        <p:origin x="605" y="53"/>
      </p:cViewPr>
      <p:guideLst>
        <p:guide orient="horz" pos="2081"/>
        <p:guide pos="3628"/>
      </p:guideLst>
    </p:cSldViewPr>
  </p:slideViewPr>
  <p:outlineViewPr>
    <p:cViewPr>
      <p:scale>
        <a:sx n="33" d="100"/>
        <a:sy n="33" d="100"/>
      </p:scale>
      <p:origin x="0" y="-12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>
        <p:guide orient="horz" pos="2280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6110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C4531967-D358-4E9F-907A-F17D4A704FA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6110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51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72702D6A-CF35-4922-A19F-474CBF836932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3" tIns="47377" rIns="94753" bIns="4737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3" y="3372170"/>
            <a:ext cx="8187690" cy="3194685"/>
          </a:xfrm>
          <a:prstGeom prst="rect">
            <a:avLst/>
          </a:prstGeom>
        </p:spPr>
        <p:txBody>
          <a:bodyPr vert="horz" lIns="94753" tIns="47377" rIns="94753" bIns="4737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7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51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5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0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1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2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4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8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AEAA-D666-471A-9560-3D36A183B7A3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40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0607459" y="6088199"/>
            <a:ext cx="520594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512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512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 descr="part素材.png">
            <a:extLst>
              <a:ext uri="{FF2B5EF4-FFF2-40B4-BE49-F238E27FC236}">
                <a16:creationId xmlns:a16="http://schemas.microsoft.com/office/drawing/2014/main" id="{B26C682D-E04E-4A79-B5A0-B53BD1FD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418573" cy="1440160"/>
          </a:xfrm>
          <a:prstGeom prst="rect">
            <a:avLst/>
          </a:prstGeom>
        </p:spPr>
      </p:pic>
      <p:pic>
        <p:nvPicPr>
          <p:cNvPr id="20" name="内容占位符 47">
            <a:extLst>
              <a:ext uri="{FF2B5EF4-FFF2-40B4-BE49-F238E27FC236}">
                <a16:creationId xmlns:a16="http://schemas.microsoft.com/office/drawing/2014/main" id="{893F8A5F-6CD8-4FB6-8E08-E6B2A47D5B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405" y="236319"/>
            <a:ext cx="222758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10">
            <a:extLst>
              <a:ext uri="{FF2B5EF4-FFF2-40B4-BE49-F238E27FC236}">
                <a16:creationId xmlns:a16="http://schemas.microsoft.com/office/drawing/2014/main" id="{FAC2684F-0151-4A5E-9625-1A32616CC78B}"/>
              </a:ext>
            </a:extLst>
          </p:cNvPr>
          <p:cNvPicPr>
            <a:picLocks noChangeArrowheads="1"/>
          </p:cNvPicPr>
          <p:nvPr userDrawn="1"/>
        </p:nvPicPr>
        <p:blipFill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171286" flipH="1">
            <a:off x="-50674" y="5171834"/>
            <a:ext cx="1003002" cy="16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A460-F668-4835-892D-0E5A984A23BB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FB8-4EF6-4463-BAE6-C6D390D7EC81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2760-3A3E-4876-A386-5EB75645B3D6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7F91-812D-4C50-BC4F-BE569430EC3C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677C-685D-40AC-9EDB-B17330843728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A6EF-8DF2-4BB3-A383-8C0749062A88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665E-B87A-47D2-A69A-EFE7F7BE5748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D996-57E0-4A20-8E97-7AA352A0501F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4FFF-D241-4037-8463-8EC7FA8B6EE1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714" r:id="rId10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954" y="-1"/>
            <a:ext cx="11539027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C3402-18BC-F941-A5AA-7E638F006497}"/>
              </a:ext>
            </a:extLst>
          </p:cNvPr>
          <p:cNvSpPr txBox="1"/>
          <p:nvPr/>
        </p:nvSpPr>
        <p:spPr>
          <a:xfrm>
            <a:off x="-16953" y="1727919"/>
            <a:ext cx="11539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Improving Generative Flow Networks with Path Regularization</a:t>
            </a:r>
            <a:endParaRPr lang="en-US" altLang="zh-CN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314452-0B6E-DB44-9247-4B5F471AC754}"/>
              </a:ext>
            </a:extLst>
          </p:cNvPr>
          <p:cNvSpPr>
            <a:spLocks/>
          </p:cNvSpPr>
          <p:nvPr/>
        </p:nvSpPr>
        <p:spPr bwMode="auto">
          <a:xfrm>
            <a:off x="-16952" y="4536231"/>
            <a:ext cx="11539027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endParaRPr lang="en-US" altLang="zh-CN" sz="2200" b="1" dirty="0">
              <a:solidFill>
                <a:srgbClr val="103A84"/>
              </a:solidFill>
              <a:latin typeface="Times New Roman" panose="02020603050405020304" pitchFamily="18" charset="0"/>
              <a:ea typeface="Microsoft YaHei Light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b="1" dirty="0" err="1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Fanmeng</a:t>
            </a:r>
            <a:r>
              <a:rPr lang="en-US" altLang="zh-CN" sz="2200" b="1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 Wang</a:t>
            </a:r>
            <a:endParaRPr lang="en-US" altLang="zh-CN" sz="2200" b="1" dirty="0">
              <a:solidFill>
                <a:srgbClr val="103A84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2023-7-5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D9DAC7-6A58-483E-B41D-F338A1FBBC29}"/>
              </a:ext>
            </a:extLst>
          </p:cNvPr>
          <p:cNvSpPr txBox="1"/>
          <p:nvPr/>
        </p:nvSpPr>
        <p:spPr>
          <a:xfrm>
            <a:off x="-8477" y="3305706"/>
            <a:ext cx="1153902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Anh Do, Duy Dinh, Tan Nguyen, Khuong Nguyen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Stanley Osher, Nhat Ho</a:t>
            </a:r>
            <a:endParaRPr lang="en-US" altLang="zh-CN" sz="32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Texas, Austin</a:t>
            </a:r>
          </a:p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Los Angeles</a:t>
            </a:r>
          </a:p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FPT Software AI Center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41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378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/>
              <p:nvPr/>
            </p:nvSpPr>
            <p:spPr>
              <a:xfrm>
                <a:off x="864493" y="935831"/>
                <a:ext cx="10441160" cy="507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457200" indent="-4572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distance in the 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GFlowNet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define a new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distance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two arbitrary states in the </a:t>
                </a:r>
                <a:r>
                  <a:rPr lang="en-US" altLang="zh-CN" sz="2400" dirty="0" err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GFlowNet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used as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transportation cost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 OT distance.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 the directed distance from a state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another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designed to be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inversely proportional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probability of going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τ = (s = s0 → s1 → ... → </a:t>
                </a:r>
                <a:r>
                  <a:rPr lang="en-US" altLang="zh-CN" sz="2400" dirty="0" err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s′) be the sequence of transitions from s to s′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a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or backward transition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(i.e., the given DAG can be considered an undirected connected graph)</a:t>
                </a:r>
                <a:r>
                  <a:rPr lang="en-US" altLang="zh-CN" sz="2000" dirty="0">
                    <a:solidFill>
                      <a:srgbClr val="121212"/>
                    </a:solidFill>
                    <a:latin typeface="-apple-system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distance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i.e., the shortest path from s to s′</a:t>
                </a:r>
              </a:p>
            </p:txBody>
          </p:sp>
        </mc:Choice>
        <mc:Fallback xmlns="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3" y="935831"/>
                <a:ext cx="10441160" cy="5079660"/>
              </a:xfrm>
              <a:prstGeom prst="rect">
                <a:avLst/>
              </a:prstGeom>
              <a:blipFill>
                <a:blip r:embed="rId3"/>
                <a:stretch>
                  <a:fillRect l="-1926" t="-480" r="-1635" b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>
            <a:extLst>
              <a:ext uri="{FF2B5EF4-FFF2-40B4-BE49-F238E27FC236}">
                <a16:creationId xmlns:a16="http://schemas.microsoft.com/office/drawing/2014/main" id="{A1CC71BD-5528-6790-B8FF-1219BB17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0837" y="1439887"/>
            <a:ext cx="1952601" cy="19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3535A-1E18-6BB7-CDE8-E16DA437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61" y="5078213"/>
            <a:ext cx="3910102" cy="3941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C70C3E-E8A4-BD85-9F94-0730C7CDC602}"/>
              </a:ext>
            </a:extLst>
          </p:cNvPr>
          <p:cNvSpPr txBox="1"/>
          <p:nvPr/>
        </p:nvSpPr>
        <p:spPr>
          <a:xfrm>
            <a:off x="6553125" y="4968279"/>
            <a:ext cx="153383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0C6B4B9-C76F-136A-FCF9-9314C732BF96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7414552" y="5335435"/>
            <a:ext cx="577902" cy="76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D919D32-BBBD-23A7-79F4-350F54EA21D4}"/>
              </a:ext>
            </a:extLst>
          </p:cNvPr>
          <p:cNvSpPr txBox="1"/>
          <p:nvPr/>
        </p:nvSpPr>
        <p:spPr>
          <a:xfrm>
            <a:off x="8086963" y="5653903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trajectory τ </a:t>
            </a:r>
            <a:endParaRPr lang="zh-CN" altLang="en-US" sz="200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37FC8F-4A54-ED54-64E3-DAC421C72DBA}"/>
              </a:ext>
            </a:extLst>
          </p:cNvPr>
          <p:cNvSpPr txBox="1"/>
          <p:nvPr/>
        </p:nvSpPr>
        <p:spPr>
          <a:xfrm>
            <a:off x="2952725" y="67497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cost 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 distance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-&gt;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Regularization 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9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/>
              <p:nvPr/>
            </p:nvSpPr>
            <p:spPr>
              <a:xfrm>
                <a:off x="864493" y="935831"/>
                <a:ext cx="10441160" cy="4559518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457200" indent="-4572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transport formulation of the path regularization</a:t>
                </a:r>
              </a:p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</a:t>
                </a:r>
                <a:r>
                  <a:rPr lang="en-US" altLang="zh-CN" sz="2400" b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neighbor states </a:t>
                </a:r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and s′ in trajectory τ , </a:t>
                </a:r>
                <a:r>
                  <a:rPr lang="en-US" altLang="zh-CN" sz="2400" b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forward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(·|s) is a discrete probability measure supported by Child(s)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(·|s′) is a discrete probability measure supported by Child(s′)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b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 distance </a:t>
                </a:r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(·|s′) can be defined as: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matrix C can be calculated in practice by approximating as follows:</a:t>
                </a:r>
              </a:p>
            </p:txBody>
          </p:sp>
        </mc:Choice>
        <mc:Fallback xmlns="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3" y="935831"/>
                <a:ext cx="10441160" cy="4559518"/>
              </a:xfrm>
              <a:prstGeom prst="rect">
                <a:avLst/>
              </a:prstGeom>
              <a:blipFill>
                <a:blip r:embed="rId3"/>
                <a:stretch>
                  <a:fillRect l="-1926" t="-535" b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>
            <a:extLst>
              <a:ext uri="{FF2B5EF4-FFF2-40B4-BE49-F238E27FC236}">
                <a16:creationId xmlns:a16="http://schemas.microsoft.com/office/drawing/2014/main" id="{A1CC71BD-5528-6790-B8FF-1219BB17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0837" y="1439887"/>
            <a:ext cx="1952601" cy="19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8B69E7-9B9A-D751-2293-7AEFB97C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00" y="3312095"/>
            <a:ext cx="5067876" cy="443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F74504-5676-C85E-A7BF-3ECD9D94E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717" y="3888159"/>
            <a:ext cx="7200800" cy="3741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B1E595-0C21-B02D-D43E-B3205549D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757" y="4414380"/>
            <a:ext cx="5481326" cy="4567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9A1C1B-50CD-26F6-889D-D5BC7B551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669" y="5559859"/>
            <a:ext cx="7430144" cy="6248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DF0447-8CF1-B925-B8E4-5E3FA6A15A54}"/>
              </a:ext>
            </a:extLst>
          </p:cNvPr>
          <p:cNvSpPr txBox="1"/>
          <p:nvPr/>
        </p:nvSpPr>
        <p:spPr>
          <a:xfrm>
            <a:off x="805136" y="5344289"/>
            <a:ext cx="25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EE2B7-AA1F-68D6-97E1-B6852F5E9DC3}"/>
              </a:ext>
            </a:extLst>
          </p:cNvPr>
          <p:cNvSpPr txBox="1"/>
          <p:nvPr/>
        </p:nvSpPr>
        <p:spPr>
          <a:xfrm>
            <a:off x="1643357" y="5344289"/>
            <a:ext cx="489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s′ 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93FBB6-960D-6C20-8B40-05ACBDF26E3A}"/>
                  </a:ext>
                </a:extLst>
              </p:cNvPr>
              <p:cNvSpPr txBox="1"/>
              <p:nvPr/>
            </p:nvSpPr>
            <p:spPr>
              <a:xfrm>
                <a:off x="390491" y="6101288"/>
                <a:ext cx="4896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93FBB6-960D-6C20-8B40-05ACBDF26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1" y="6101288"/>
                <a:ext cx="48960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9B3337F-05D4-8BA1-E50E-90C801E259C9}"/>
                  </a:ext>
                </a:extLst>
              </p:cNvPr>
              <p:cNvSpPr txBox="1"/>
              <p:nvPr/>
            </p:nvSpPr>
            <p:spPr>
              <a:xfrm>
                <a:off x="1887057" y="6088945"/>
                <a:ext cx="48960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2121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9B3337F-05D4-8BA1-E50E-90C801E25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57" y="6088945"/>
                <a:ext cx="489604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4661D-1456-4FDE-D052-8645B5E2B28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062529" y="5544344"/>
            <a:ext cx="580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C85A39-7496-6C4A-5FE2-332A44565B6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880095" y="6301343"/>
            <a:ext cx="100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BF8B84F-8203-1A2E-D08C-4072DC47BBFD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635293" y="5744399"/>
            <a:ext cx="298540" cy="356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D1E2B23-8553-632E-DE40-D2D3DF4D61EF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888159" y="5744399"/>
            <a:ext cx="243700" cy="344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47AE262-1487-47CA-F4AE-34FF47ED38F8}"/>
              </a:ext>
            </a:extLst>
          </p:cNvPr>
          <p:cNvSpPr txBox="1"/>
          <p:nvPr/>
        </p:nvSpPr>
        <p:spPr>
          <a:xfrm>
            <a:off x="2952725" y="674973"/>
            <a:ext cx="57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cost 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 distance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-&gt;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Regularization 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5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/>
              <p:nvPr/>
            </p:nvSpPr>
            <p:spPr>
              <a:xfrm>
                <a:off x="864493" y="935831"/>
                <a:ext cx="10513168" cy="5445914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457200" indent="-4572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transport formulation of the path regularization</a:t>
                </a:r>
              </a:p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neighbor states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and s′ in trajectory τ ,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forward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(·|s) is a discrete probability measure supported by Child(s)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(·|s′) is a discrete probability measure supported by Child(s′)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complete trajectory τ , we define the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regularization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 OT as follows: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training policy, then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trajectory loss 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updated: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400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λ ∈ R, λ &gt; 0 indicates that we want to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path regularization to </a:t>
                </a:r>
                <a:r>
                  <a:rPr lang="en-US" altLang="zh-CN" sz="2400" dirty="0" err="1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 the generalization and , λ &lt; 0 indicates that we want to </a:t>
                </a:r>
                <a:r>
                  <a:rPr lang="en-US" altLang="zh-CN" sz="2400" b="1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sz="2400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path regularization to generate more diverse and novel candidates.</a:t>
                </a:r>
              </a:p>
            </p:txBody>
          </p:sp>
        </mc:Choice>
        <mc:Fallback xmlns="">
          <p:sp>
            <p:nvSpPr>
              <p:cNvPr id="3" name="文本框 32">
                <a:extLst>
                  <a:ext uri="{FF2B5EF4-FFF2-40B4-BE49-F238E27FC236}">
                    <a16:creationId xmlns:a16="http://schemas.microsoft.com/office/drawing/2014/main" id="{6DFC62CE-F4B4-4CAD-B39A-2BEB8D5DB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3" y="935831"/>
                <a:ext cx="10513168" cy="5445914"/>
              </a:xfrm>
              <a:prstGeom prst="rect">
                <a:avLst/>
              </a:prstGeom>
              <a:blipFill>
                <a:blip r:embed="rId3"/>
                <a:stretch>
                  <a:fillRect l="-1914" t="-448" r="-1624" b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>
            <a:extLst>
              <a:ext uri="{FF2B5EF4-FFF2-40B4-BE49-F238E27FC236}">
                <a16:creationId xmlns:a16="http://schemas.microsoft.com/office/drawing/2014/main" id="{A1CC71BD-5528-6790-B8FF-1219BB17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0837" y="1439887"/>
            <a:ext cx="1952601" cy="19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F23896-590F-EFC1-3DA7-DA51BC84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764" y="3283710"/>
            <a:ext cx="4391347" cy="7318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FCE62E-5246-A819-52D3-E9B552F61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96" y="4717938"/>
            <a:ext cx="2697083" cy="287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632EE9-1BCE-A8D7-1057-E5E6CA9909A7}"/>
              </a:ext>
            </a:extLst>
          </p:cNvPr>
          <p:cNvSpPr txBox="1"/>
          <p:nvPr/>
        </p:nvSpPr>
        <p:spPr>
          <a:xfrm>
            <a:off x="2952725" y="674973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cost 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 distance 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-&gt;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Regularization 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513168" cy="1900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of optimal transport distance</a:t>
            </a:r>
            <a:endParaRPr lang="en-US" altLang="zh-CN" sz="2800" b="1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path regularization’s definition requires computing the OT distances for all edges in the trajectory τ , which imposes a heavy burden on the computing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problem, we propose the </a:t>
            </a:r>
            <a:r>
              <a:rPr lang="en-US" altLang="zh-CN" sz="2400" b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altLang="zh-CN" sz="24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OT distance: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1CC71BD-5528-6790-B8FF-1219BB17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0837" y="1439887"/>
            <a:ext cx="1952601" cy="19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D9F05-77AA-AD36-5597-A418D37F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69" y="2937616"/>
            <a:ext cx="7750212" cy="3398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8ECDE1-4542-2EC8-F77C-F54D2E61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98" y="2836159"/>
            <a:ext cx="453429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513168" cy="23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of optimal transport distance</a:t>
            </a:r>
            <a:endParaRPr lang="en-US" altLang="zh-CN" sz="2800" b="1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path regularization via OT can be difined as follows: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regularization via OT can be upper bound by: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9F2F2-34BC-0D67-0220-76F3BB6F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86" y="2012845"/>
            <a:ext cx="3947502" cy="5791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4157B-7B6A-D0B1-1F42-DD4630F6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826" y="3456111"/>
            <a:ext cx="6942422" cy="66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514E24-65EC-6638-8692-65E88D484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92" y="4392215"/>
            <a:ext cx="519729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491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657582" cy="574138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Hyper-grid Environment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task aims to evaluates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ability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GFlowNet to guess and sample unvisited modes of the interested distribution.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GFlowNet model trained by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path regularization via OT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performer well in improving generalization ability.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FD047-5E85-62FA-256A-997F0A9F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733" y="2375991"/>
            <a:ext cx="5380015" cy="30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657582" cy="1900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Synthetic Discrete Probabilistic Modeling tasks </a:t>
            </a: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GFlowNet with either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path regularization via OT (Min OT) or via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(UB OT) gains the better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NLL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MMD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scores than the baseline and Max OT.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67195-D108-7A40-12E6-5103A974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09" y="2808039"/>
            <a:ext cx="6308247" cy="30752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5E8A0F-A0C2-08D5-5542-2D73FABB28F5}"/>
              </a:ext>
            </a:extLst>
          </p:cNvPr>
          <p:cNvSpPr txBox="1"/>
          <p:nvPr/>
        </p:nvSpPr>
        <p:spPr>
          <a:xfrm>
            <a:off x="864493" y="5956955"/>
            <a:ext cx="1000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Zhang D, Malkin N, Liu Z, et al. Generative flow networks for discrete probabilistic modeling[C]//International Conference on Machine Learning. PMLR, 2022: 26412-26428.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657582" cy="14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Biological Sequences Design </a:t>
            </a: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are conducted in the multi-round active learning setting, with the goal of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diverse set of useful candidates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evaluation rounds.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0FA37-BF5E-D1E2-9254-90AAD89A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3221667"/>
            <a:ext cx="4724809" cy="1691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63B6CA-CEA7-354D-416C-96A500F5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09" y="2924461"/>
            <a:ext cx="4229467" cy="2286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B50C67-70C7-AD8A-C126-FDBA2FD648B8}"/>
              </a:ext>
            </a:extLst>
          </p:cNvPr>
          <p:cNvSpPr txBox="1"/>
          <p:nvPr/>
        </p:nvSpPr>
        <p:spPr>
          <a:xfrm>
            <a:off x="864493" y="5940982"/>
            <a:ext cx="9012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Jain M, Bengio E, Hernandez-Garcia A, et al. Biological sequence design with gflownets[C]//International Conference on Machine Learning. PMLR, 2022: 9786-9801.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7C543A-1DF4-A844-B2DF-FB030B234D8C}"/>
              </a:ext>
            </a:extLst>
          </p:cNvPr>
          <p:cNvSpPr/>
          <p:nvPr/>
        </p:nvSpPr>
        <p:spPr>
          <a:xfrm>
            <a:off x="792485" y="554355"/>
            <a:ext cx="24482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3027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935831"/>
            <a:ext cx="10657582" cy="50027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Sequences Design</a:t>
            </a: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are conducted in the multi-round active learning setting, with the goal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diverse set of useful candidates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evaluation rounds.</a:t>
            </a: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 model trained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the path regularization via 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in 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more diverse and novel candidates.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DEBC00-E2F1-DD34-406F-ABE6B6AB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73" y="2447999"/>
            <a:ext cx="5082980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3108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8AA33-4617-9F91-E64E-3E3390DEE080}"/>
              </a:ext>
            </a:extLst>
          </p:cNvPr>
          <p:cNvSpPr txBox="1"/>
          <p:nvPr/>
        </p:nvSpPr>
        <p:spPr>
          <a:xfrm>
            <a:off x="432445" y="1151855"/>
            <a:ext cx="1094521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train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path regularization via Optimal Transport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places prior constraints on the underlying structure 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derive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implementation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regularization by finding its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closed-form solutions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specific cases and a meaningful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as an approximation when we want to minimize the regularization term.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have shown that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path regularization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OT improves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GFlowNet’s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the path regularization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OT enhances 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ability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02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0" y="2447999"/>
            <a:ext cx="11522075" cy="10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for listening!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F2B24E13-C4E6-5949-A767-9F48F2763BD2}"/>
              </a:ext>
            </a:extLst>
          </p:cNvPr>
          <p:cNvSpPr>
            <a:spLocks/>
          </p:cNvSpPr>
          <p:nvPr/>
        </p:nvSpPr>
        <p:spPr bwMode="auto">
          <a:xfrm>
            <a:off x="0" y="5551505"/>
            <a:ext cx="11520012" cy="34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103A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2023-7-5</a:t>
            </a:r>
          </a:p>
        </p:txBody>
      </p:sp>
      <p:pic>
        <p:nvPicPr>
          <p:cNvPr id="10" name="Picture 208" descr="C:\Users\Lydia\Desktop\教务处工作\20190209龙老师PPT\学校中英文标准组合LOGO下载\中英文标准组合(jpge格式）.jpg">
            <a:extLst>
              <a:ext uri="{FF2B5EF4-FFF2-40B4-BE49-F238E27FC236}">
                <a16:creationId xmlns:a16="http://schemas.microsoft.com/office/drawing/2014/main" id="{9015811C-715F-41E0-AE0A-8396C618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EBEF67-E1CB-410D-BE9C-4014A1CA83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59C996-E0C4-26EA-918E-3CC3DB758396}"/>
              </a:ext>
            </a:extLst>
          </p:cNvPr>
          <p:cNvSpPr txBox="1"/>
          <p:nvPr/>
        </p:nvSpPr>
        <p:spPr>
          <a:xfrm>
            <a:off x="2292724" y="5040287"/>
            <a:ext cx="6844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en-US" altLang="zh-CN" sz="2400" b="1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Fanmeng Wang</a:t>
            </a:r>
            <a:endParaRPr lang="en-US" altLang="zh-CN" sz="2400" b="1" dirty="0">
              <a:solidFill>
                <a:srgbClr val="103A84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120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34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8AA33-4617-9F91-E64E-3E3390DEE080}"/>
              </a:ext>
            </a:extLst>
          </p:cNvPr>
          <p:cNvSpPr txBox="1"/>
          <p:nvPr/>
        </p:nvSpPr>
        <p:spPr>
          <a:xfrm>
            <a:off x="432445" y="1151855"/>
            <a:ext cx="1015312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Flow Networks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recently proposed models for learning stochastic policies that generate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compositional objects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sequences of actions with the probability proportional to a given reward function.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problems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how to improve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propose to train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additional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regularization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OT to deal with above problems.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023F7-B650-3289-6DCA-1248210B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9" y="4144922"/>
            <a:ext cx="6396064" cy="21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Background: GFlowNets &amp; Optimal Transport Distance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Path Regularization via Optimal Transport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97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556252-E749-4E31-8ED1-3C863F54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24" y="2912171"/>
            <a:ext cx="5838450" cy="2000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/>
              <p:nvPr/>
            </p:nvSpPr>
            <p:spPr>
              <a:xfrm>
                <a:off x="1224533" y="1727919"/>
                <a:ext cx="10585176" cy="4245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Compositional Space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object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constructed from the source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ends in the 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taking a sequence of discrete actions from the action space A (e.g. a complete molecule can be generated fragment by fragment).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trajectory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sequence of transitions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33" y="1727919"/>
                <a:ext cx="10585176" cy="4245008"/>
              </a:xfrm>
              <a:prstGeom prst="rect">
                <a:avLst/>
              </a:prstGeom>
              <a:blipFill>
                <a:blip r:embed="rId3"/>
                <a:stretch>
                  <a:fillRect l="-806" t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1248F-39E1-3833-B770-8CCE116CFF26}"/>
              </a:ext>
            </a:extLst>
          </p:cNvPr>
          <p:cNvSpPr txBox="1"/>
          <p:nvPr/>
        </p:nvSpPr>
        <p:spPr>
          <a:xfrm>
            <a:off x="8056343" y="3912397"/>
            <a:ext cx="1944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node -&gt; state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edge -&gt; action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8D6234-ECBD-E241-923B-459DDC634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837" y="5405974"/>
            <a:ext cx="3300822" cy="3105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94B720-A2DA-1476-2007-6BDE77772C52}"/>
              </a:ext>
            </a:extLst>
          </p:cNvPr>
          <p:cNvSpPr txBox="1"/>
          <p:nvPr/>
        </p:nvSpPr>
        <p:spPr>
          <a:xfrm>
            <a:off x="8028285" y="3450732"/>
            <a:ext cx="6844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directed acyclic graph 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8B966-799F-A47E-3DDD-F752CBA11920}"/>
              </a:ext>
            </a:extLst>
          </p:cNvPr>
          <p:cNvSpPr txBox="1"/>
          <p:nvPr/>
        </p:nvSpPr>
        <p:spPr>
          <a:xfrm>
            <a:off x="864494" y="5878526"/>
            <a:ext cx="10014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Bengio E, Jain M, Korablyov M, et al. Flow network based generative models for non-iterative diverse candidate generation[J]. Advances in Neural Information Processing Systems, 2021, 34: 27381-27394.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/>
              <p:nvPr/>
            </p:nvSpPr>
            <p:spPr>
              <a:xfrm>
                <a:off x="1224533" y="1727919"/>
                <a:ext cx="10297542" cy="292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 flow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non-negative function, which represents the probability mass of each complete trajectory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flow through each state: 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flow through each edge: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forward transition probabilities(forward policy):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backward transition probabilities (backward policy):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33" y="1727919"/>
                <a:ext cx="10297542" cy="2923877"/>
              </a:xfrm>
              <a:prstGeom prst="rect">
                <a:avLst/>
              </a:prstGeom>
              <a:blipFill>
                <a:blip r:embed="rId2"/>
                <a:stretch>
                  <a:fillRect l="-829" t="-1667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013026-263A-038A-D097-A67FFC57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81" y="2736031"/>
            <a:ext cx="2337858" cy="279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3D240C-B0CE-1C9D-B498-2401E5B4B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325" y="3248694"/>
            <a:ext cx="2899036" cy="279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6FE67D-7809-015F-221E-93A8A0D4B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357" y="4320207"/>
            <a:ext cx="2861873" cy="2629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3FBBB1-4FF9-51B2-0EC6-E00561795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185" y="3816151"/>
            <a:ext cx="2746134" cy="2629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333E65-7437-9FB0-64EF-C890111D2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901" y="4773989"/>
            <a:ext cx="2841914" cy="16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/>
              <p:nvPr/>
            </p:nvSpPr>
            <p:spPr>
              <a:xfrm>
                <a:off x="1224533" y="1727919"/>
                <a:ext cx="10297542" cy="1383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GFlowNet can perfectly generate objects proportional to their rewards. 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 probability from the source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proportional to the given reward.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33" y="1727919"/>
                <a:ext cx="10297542" cy="1383840"/>
              </a:xfrm>
              <a:prstGeom prst="rect">
                <a:avLst/>
              </a:prstGeom>
              <a:blipFill>
                <a:blip r:embed="rId2"/>
                <a:stretch>
                  <a:fillRect l="-829" t="-3524" b="-9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GFlowNets: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98CBC-006E-F4E4-DF71-7D96839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05" y="3310329"/>
            <a:ext cx="3634002" cy="20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993710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two discrete probability measures α and β over some space X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plans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distributions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Kantorovich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optimal transport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α and β is defined as follows: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C is given cost matrix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Optimal Transport Distance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89F3E5-5086-9779-AD62-F63A7980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97" y="3082136"/>
            <a:ext cx="4572981" cy="430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67A1D0-4DB2-EDF1-6625-78F1A926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77" y="4204344"/>
            <a:ext cx="2981128" cy="4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1328</Words>
  <Application>Microsoft Office PowerPoint</Application>
  <PresentationFormat>自定义</PresentationFormat>
  <Paragraphs>168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Introduction</vt:lpstr>
      <vt:lpstr>PowerPoint 演示文稿</vt:lpstr>
      <vt:lpstr>Background</vt:lpstr>
      <vt:lpstr>Background</vt:lpstr>
      <vt:lpstr>Background</vt:lpstr>
      <vt:lpstr>Background</vt:lpstr>
      <vt:lpstr>PowerPoint 演示文稿</vt:lpstr>
      <vt:lpstr>Method</vt:lpstr>
      <vt:lpstr>Method</vt:lpstr>
      <vt:lpstr>Method</vt:lpstr>
      <vt:lpstr>Method</vt:lpstr>
      <vt:lpstr>Method</vt:lpstr>
      <vt:lpstr>PowerPoint 演示文稿</vt:lpstr>
      <vt:lpstr>Experiment</vt:lpstr>
      <vt:lpstr>Experiment</vt:lpstr>
      <vt:lpstr>Experiment</vt:lpstr>
      <vt:lpstr>Experiment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</dc:title>
  <dc:creator>Mn</dc:creator>
  <cp:lastModifiedBy>n M</cp:lastModifiedBy>
  <cp:revision>2397</cp:revision>
  <cp:lastPrinted>2023-06-21T00:31:15Z</cp:lastPrinted>
  <dcterms:created xsi:type="dcterms:W3CDTF">2016-04-22T07:39:00Z</dcterms:created>
  <dcterms:modified xsi:type="dcterms:W3CDTF">2023-07-05T03:01:04Z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