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975" r:id="rId2"/>
    <p:sldId id="615" r:id="rId3"/>
    <p:sldId id="2104" r:id="rId4"/>
    <p:sldId id="2092" r:id="rId5"/>
    <p:sldId id="2105" r:id="rId6"/>
    <p:sldId id="2106" r:id="rId7"/>
    <p:sldId id="2107" r:id="rId8"/>
    <p:sldId id="2114" r:id="rId9"/>
    <p:sldId id="2000" r:id="rId10"/>
    <p:sldId id="2123" r:id="rId11"/>
    <p:sldId id="2118" r:id="rId12"/>
    <p:sldId id="2124" r:id="rId13"/>
    <p:sldId id="2125" r:id="rId14"/>
    <p:sldId id="2126" r:id="rId15"/>
    <p:sldId id="2127" r:id="rId16"/>
    <p:sldId id="2128" r:id="rId17"/>
    <p:sldId id="2115" r:id="rId18"/>
    <p:sldId id="2130" r:id="rId19"/>
    <p:sldId id="2131" r:id="rId20"/>
    <p:sldId id="2132" r:id="rId21"/>
    <p:sldId id="2136" r:id="rId22"/>
    <p:sldId id="2116" r:id="rId23"/>
    <p:sldId id="2084" r:id="rId24"/>
    <p:sldId id="2110" r:id="rId25"/>
    <p:sldId id="2113" r:id="rId26"/>
    <p:sldId id="2109" r:id="rId27"/>
    <p:sldId id="2117" r:id="rId28"/>
    <p:sldId id="1994" r:id="rId29"/>
    <p:sldId id="607" r:id="rId30"/>
  </p:sldIdLst>
  <p:sldSz cx="11522075" cy="6480175"/>
  <p:notesSz cx="10234613" cy="7099300"/>
  <p:defaultTextStyle>
    <a:defPPr>
      <a:defRPr lang="zh-CN"/>
    </a:defPPr>
    <a:lvl1pPr marL="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594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189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47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41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30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25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83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1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80" userDrawn="1">
          <p15:clr>
            <a:srgbClr val="A4A3A4"/>
          </p15:clr>
        </p15:guide>
        <p15:guide id="2" pos="322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239E87"/>
    <a:srgbClr val="B9B9B9"/>
    <a:srgbClr val="28A993"/>
    <a:srgbClr val="8064A2"/>
    <a:srgbClr val="9E1E33"/>
    <a:srgbClr val="DF7874"/>
    <a:srgbClr val="548ED5"/>
    <a:srgbClr val="9D1D32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5026" autoAdjust="0"/>
  </p:normalViewPr>
  <p:slideViewPr>
    <p:cSldViewPr>
      <p:cViewPr>
        <p:scale>
          <a:sx n="90" d="100"/>
          <a:sy n="90" d="100"/>
        </p:scale>
        <p:origin x="691" y="-110"/>
      </p:cViewPr>
      <p:guideLst>
        <p:guide orient="horz" pos="2081"/>
        <p:guide pos="3628"/>
      </p:guideLst>
    </p:cSldViewPr>
  </p:slideViewPr>
  <p:outlineViewPr>
    <p:cViewPr>
      <p:scale>
        <a:sx n="33" d="100"/>
        <a:sy n="33" d="100"/>
      </p:scale>
      <p:origin x="0" y="-125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74" y="62"/>
      </p:cViewPr>
      <p:guideLst>
        <p:guide orient="horz" pos="2280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6115" cy="356441"/>
          </a:xfrm>
          <a:prstGeom prst="rect">
            <a:avLst/>
          </a:prstGeom>
        </p:spPr>
        <p:txBody>
          <a:bodyPr vert="horz" lIns="94753" tIns="47377" rIns="94753" bIns="47377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6110" y="1"/>
            <a:ext cx="4436115" cy="356441"/>
          </a:xfrm>
          <a:prstGeom prst="rect">
            <a:avLst/>
          </a:prstGeom>
        </p:spPr>
        <p:txBody>
          <a:bodyPr vert="horz" lIns="94753" tIns="47377" rIns="94753" bIns="47377" rtlCol="0"/>
          <a:lstStyle>
            <a:lvl1pPr algn="r">
              <a:defRPr sz="1100"/>
            </a:lvl1pPr>
          </a:lstStyle>
          <a:p>
            <a:fld id="{C4531967-D358-4E9F-907A-F17D4A704FAB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742861"/>
            <a:ext cx="4436115" cy="356441"/>
          </a:xfrm>
          <a:prstGeom prst="rect">
            <a:avLst/>
          </a:prstGeom>
        </p:spPr>
        <p:txBody>
          <a:bodyPr vert="horz" lIns="94753" tIns="47377" rIns="94753" bIns="47377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6110" y="6742861"/>
            <a:ext cx="4436115" cy="356441"/>
          </a:xfrm>
          <a:prstGeom prst="rect">
            <a:avLst/>
          </a:prstGeom>
        </p:spPr>
        <p:txBody>
          <a:bodyPr vert="horz" lIns="94753" tIns="47377" rIns="94753" bIns="47377" rtlCol="0" anchor="b"/>
          <a:lstStyle>
            <a:lvl1pPr algn="r">
              <a:defRPr sz="1100"/>
            </a:lvl1pPr>
          </a:lstStyle>
          <a:p>
            <a:fld id="{964C17C3-D7F6-4C7E-9468-134A6D9D6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41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4434997" cy="354965"/>
          </a:xfrm>
          <a:prstGeom prst="rect">
            <a:avLst/>
          </a:prstGeom>
        </p:spPr>
        <p:txBody>
          <a:bodyPr vert="horz" lIns="94753" tIns="47377" rIns="94753" bIns="47377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51" y="0"/>
            <a:ext cx="4434997" cy="354965"/>
          </a:xfrm>
          <a:prstGeom prst="rect">
            <a:avLst/>
          </a:prstGeom>
        </p:spPr>
        <p:txBody>
          <a:bodyPr vert="horz" lIns="94753" tIns="47377" rIns="94753" bIns="47377" rtlCol="0"/>
          <a:lstStyle>
            <a:lvl1pPr algn="r">
              <a:defRPr sz="1100"/>
            </a:lvl1pPr>
          </a:lstStyle>
          <a:p>
            <a:fld id="{72702D6A-CF35-4922-A19F-474CBF836932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51138" y="533400"/>
            <a:ext cx="47323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3" tIns="47377" rIns="94753" bIns="4737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3" y="3372170"/>
            <a:ext cx="8187690" cy="3194685"/>
          </a:xfrm>
          <a:prstGeom prst="rect">
            <a:avLst/>
          </a:prstGeom>
        </p:spPr>
        <p:txBody>
          <a:bodyPr vert="horz" lIns="94753" tIns="47377" rIns="94753" bIns="4737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7" y="6743104"/>
            <a:ext cx="4434997" cy="354965"/>
          </a:xfrm>
          <a:prstGeom prst="rect">
            <a:avLst/>
          </a:prstGeom>
        </p:spPr>
        <p:txBody>
          <a:bodyPr vert="horz" lIns="94753" tIns="47377" rIns="94753" bIns="47377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51" y="6743104"/>
            <a:ext cx="4434997" cy="354965"/>
          </a:xfrm>
          <a:prstGeom prst="rect">
            <a:avLst/>
          </a:prstGeom>
        </p:spPr>
        <p:txBody>
          <a:bodyPr vert="horz" lIns="94753" tIns="47377" rIns="94753" bIns="47377" rtlCol="0" anchor="b"/>
          <a:lstStyle>
            <a:lvl1pPr algn="r">
              <a:defRPr sz="1100"/>
            </a:lvl1pPr>
          </a:lstStyle>
          <a:p>
            <a:fld id="{00BE3BAD-15B5-4674-826F-A2FA4BED5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6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594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189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47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41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30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25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83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8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4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4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5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7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0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5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AEAA-D666-471A-9560-3D36A183B7A3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zh-CN" altLang="en-US" sz="40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0607459" y="6088199"/>
            <a:ext cx="520594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512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512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6" name="图片 15" descr="part素材.png">
            <a:extLst>
              <a:ext uri="{FF2B5EF4-FFF2-40B4-BE49-F238E27FC236}">
                <a16:creationId xmlns:a16="http://schemas.microsoft.com/office/drawing/2014/main" id="{B26C682D-E04E-4A79-B5A0-B53BD1FD94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418573" cy="1440160"/>
          </a:xfrm>
          <a:prstGeom prst="rect">
            <a:avLst/>
          </a:prstGeom>
        </p:spPr>
      </p:pic>
      <p:pic>
        <p:nvPicPr>
          <p:cNvPr id="20" name="内容占位符 47">
            <a:extLst>
              <a:ext uri="{FF2B5EF4-FFF2-40B4-BE49-F238E27FC236}">
                <a16:creationId xmlns:a16="http://schemas.microsoft.com/office/drawing/2014/main" id="{893F8A5F-6CD8-4FB6-8E08-E6B2A47D5B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3405" y="236319"/>
            <a:ext cx="222758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510">
            <a:extLst>
              <a:ext uri="{FF2B5EF4-FFF2-40B4-BE49-F238E27FC236}">
                <a16:creationId xmlns:a16="http://schemas.microsoft.com/office/drawing/2014/main" id="{FAC2684F-0151-4A5E-9625-1A32616CC78B}"/>
              </a:ext>
            </a:extLst>
          </p:cNvPr>
          <p:cNvPicPr>
            <a:picLocks noChangeArrowheads="1"/>
          </p:cNvPicPr>
          <p:nvPr userDrawn="1"/>
        </p:nvPicPr>
        <p:blipFill>
          <a:blip r:embed="rId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171286" flipH="1">
            <a:off x="-50674" y="5171834"/>
            <a:ext cx="1003002" cy="160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34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A460-F668-4835-892D-0E5A984A23BB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4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7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59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18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4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4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3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2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8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8FB8-4EF6-4463-BAE6-C6D390D7EC81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2760-3A3E-4876-A386-5EB75645B3D6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5"/>
            <a:ext cx="5090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055055"/>
            <a:ext cx="5092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7F91-812D-4C50-BC4F-BE569430EC3C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677C-685D-40AC-9EDB-B17330843728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A6EF-8DF2-4BB3-A383-8C0749062A88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5"/>
            <a:ext cx="6913245" cy="3888105"/>
          </a:xfrm>
        </p:spPr>
        <p:txBody>
          <a:bodyPr/>
          <a:lstStyle>
            <a:lvl1pPr marL="0" indent="0">
              <a:buNone/>
              <a:defRPr sz="4000"/>
            </a:lvl1pPr>
            <a:lvl2pPr marL="575945" indent="0">
              <a:buNone/>
              <a:defRPr sz="3500"/>
            </a:lvl2pPr>
            <a:lvl3pPr marL="1151890" indent="0">
              <a:buNone/>
              <a:defRPr sz="3000"/>
            </a:lvl3pPr>
            <a:lvl4pPr marL="1728470" indent="0">
              <a:buNone/>
              <a:defRPr sz="2500"/>
            </a:lvl4pPr>
            <a:lvl5pPr marL="2304415" indent="0">
              <a:buNone/>
              <a:defRPr sz="2500"/>
            </a:lvl5pPr>
            <a:lvl6pPr marL="2880360" indent="0">
              <a:buNone/>
              <a:defRPr sz="2500"/>
            </a:lvl6pPr>
            <a:lvl7pPr marL="3456305" indent="0">
              <a:buNone/>
              <a:defRPr sz="2500"/>
            </a:lvl7pPr>
            <a:lvl8pPr marL="4032250" indent="0">
              <a:buNone/>
              <a:defRPr sz="2500"/>
            </a:lvl8pPr>
            <a:lvl9pPr marL="4608830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1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665E-B87A-47D2-A69A-EFE7F7BE5748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D996-57E0-4A20-8E97-7AA352A0501F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2"/>
            <a:ext cx="10369868" cy="427661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4FFF-D241-4037-8463-8EC7FA8B6EE1}" type="datetime1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1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1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714" r:id="rId10"/>
  </p:sldLayoutIdLst>
  <p:transition spd="med">
    <p:fade/>
  </p:transition>
  <p:hf hdr="0" ftr="0" dt="0"/>
  <p:txStyles>
    <p:titleStyle>
      <a:lvl1pPr algn="ctr" defTabSz="115189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5990" indent="-360045" algn="l" defTabSz="1151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65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59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48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89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47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41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30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5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83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3.xml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5.png"/><Relationship Id="rId4" Type="http://schemas.openxmlformats.org/officeDocument/2006/relationships/tags" Target="../tags/tag4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7.xml"/><Relationship Id="rId7" Type="http://schemas.openxmlformats.org/officeDocument/2006/relationships/image" Target="../media/image3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36.png"/><Relationship Id="rId5" Type="http://schemas.openxmlformats.org/officeDocument/2006/relationships/tags" Target="../tags/tag9.xml"/><Relationship Id="rId10" Type="http://schemas.openxmlformats.org/officeDocument/2006/relationships/image" Target="../media/image35.png"/><Relationship Id="rId4" Type="http://schemas.openxmlformats.org/officeDocument/2006/relationships/tags" Target="../tags/tag8.xml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3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954" y="-1"/>
            <a:ext cx="11539027" cy="6480175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4" y="431775"/>
            <a:ext cx="3205683" cy="64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69" y="431775"/>
            <a:ext cx="2564031" cy="5040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87C3402-18BC-F941-A5AA-7E638F006497}"/>
              </a:ext>
            </a:extLst>
          </p:cNvPr>
          <p:cNvSpPr txBox="1"/>
          <p:nvPr/>
        </p:nvSpPr>
        <p:spPr>
          <a:xfrm>
            <a:off x="-16953" y="1727919"/>
            <a:ext cx="11539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Efficiently Modeling Long Sequences with Structured State Spaces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6314452-0B6E-DB44-9247-4B5F471AC754}"/>
              </a:ext>
            </a:extLst>
          </p:cNvPr>
          <p:cNvSpPr>
            <a:spLocks/>
          </p:cNvSpPr>
          <p:nvPr/>
        </p:nvSpPr>
        <p:spPr bwMode="auto">
          <a:xfrm>
            <a:off x="-16952" y="4536231"/>
            <a:ext cx="11539027" cy="180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Aft>
                <a:spcPts val="1800"/>
              </a:spcAft>
            </a:pPr>
            <a:endParaRPr lang="en-US" altLang="zh-CN" sz="2200" b="1" dirty="0">
              <a:solidFill>
                <a:srgbClr val="103A84"/>
              </a:solidFill>
              <a:latin typeface="Times New Roman" panose="02020603050405020304" pitchFamily="18" charset="0"/>
              <a:ea typeface="Microsoft YaHei Light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spcAft>
                <a:spcPts val="1800"/>
              </a:spcAft>
            </a:pPr>
            <a:r>
              <a:rPr lang="en-US" altLang="zh-CN" sz="2200" b="1" dirty="0">
                <a:solidFill>
                  <a:srgbClr val="103A84"/>
                </a:solidFill>
                <a:latin typeface="Times New Roman" panose="02020603050405020304" pitchFamily="18" charset="0"/>
                <a:ea typeface="Microsoft YaHei Light" panose="020B0503020204020204" pitchFamily="34" charset="-122"/>
                <a:cs typeface="Times New Roman" panose="02020603050405020304" pitchFamily="18" charset="0"/>
              </a:rPr>
              <a:t>Shen Yuan</a:t>
            </a:r>
            <a:endParaRPr lang="en-US" altLang="zh-CN" sz="2200" b="1" dirty="0">
              <a:solidFill>
                <a:srgbClr val="103A84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 eaLnBrk="1" hangingPunct="1">
              <a:spcAft>
                <a:spcPts val="1800"/>
              </a:spcAft>
            </a:pPr>
            <a:r>
              <a:rPr lang="en-US" altLang="zh-CN" sz="2200" dirty="0">
                <a:solidFill>
                  <a:srgbClr val="103A84"/>
                </a:solidFill>
                <a:latin typeface="Times New Roman" panose="02020603050405020304" pitchFamily="18" charset="0"/>
                <a:ea typeface="Microsoft YaHei Light" panose="020B0503020204020204" pitchFamily="34" charset="-122"/>
                <a:cs typeface="Times New Roman" panose="02020603050405020304" pitchFamily="18" charset="0"/>
              </a:rPr>
              <a:t>2023-7-19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D9DAC7-6A58-483E-B41D-F338A1FBBC29}"/>
              </a:ext>
            </a:extLst>
          </p:cNvPr>
          <p:cNvSpPr txBox="1"/>
          <p:nvPr/>
        </p:nvSpPr>
        <p:spPr>
          <a:xfrm>
            <a:off x="-8477" y="3305706"/>
            <a:ext cx="1153902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Albert Gu, Karan Goel, and Christopher Re</a:t>
            </a:r>
            <a:endParaRPr lang="en-US" altLang="zh-CN" sz="32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 Stanford University</a:t>
            </a:r>
          </a:p>
          <a:p>
            <a:pPr algn="ctr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6841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-30193"/>
            <a:ext cx="9298907" cy="1347445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Computing with SSMs: Continuous View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CB5704-AEEE-4F49-9B4F-81052D9F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222" y="1007605"/>
            <a:ext cx="1590562" cy="22322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1075FC-A257-488D-A770-B687B8ECF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645" y="2925279"/>
            <a:ext cx="6264696" cy="9146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0C90EB0-4F9B-41B1-8D7C-15FBA2F1B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718" y="1132235"/>
            <a:ext cx="4824536" cy="16037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C376F2-29AB-498D-99EB-22FA866C8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97" y="2015951"/>
            <a:ext cx="2343477" cy="5567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C2A1C7-0B77-46D0-B99E-AC024479F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75" y="3816151"/>
            <a:ext cx="9594482" cy="233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2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SSM: Continuous Representation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0E1510-150C-407E-9C1E-766910BC4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4" y="1439887"/>
            <a:ext cx="11359586" cy="484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6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-30193"/>
            <a:ext cx="9364529" cy="1347445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Computing with SSMs: Recurrent View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59BC09-6605-4268-A68C-142C37881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163" y="3451311"/>
            <a:ext cx="8668348" cy="11454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923AB2-A3E1-4EF2-9CA9-C694B1FD616A}"/>
              </a:ext>
            </a:extLst>
          </p:cNvPr>
          <p:cNvSpPr txBox="1"/>
          <p:nvPr/>
        </p:nvSpPr>
        <p:spPr>
          <a:xfrm>
            <a:off x="674490" y="1159698"/>
            <a:ext cx="83269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Conceptually, the inputs      can be viewed as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an implicit underlying continuous signal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u(t), where                     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\documentclass{article}&#10;\usepackage{amsmath, amsfonts, amssymb}&#10;\usepackage{bm} &#10;\pagestyle{empty}&#10;\newcommand{\dd}{\mathrm{d}}&#10;\begin{document}&#10;&#10;&#10;\begin{align*}&#10;u_k&#10;\end{align*}&#10;&#10;&#10;\end{document}&#10;" title="IguanaTex Bitmap Display">
            <a:extLst>
              <a:ext uri="{FF2B5EF4-FFF2-40B4-BE49-F238E27FC236}">
                <a16:creationId xmlns:a16="http://schemas.microsoft.com/office/drawing/2014/main" id="{24B68540-420C-457F-B089-46C6B2792A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21" y="1345141"/>
            <a:ext cx="287086" cy="181029"/>
          </a:xfrm>
          <a:prstGeom prst="rect">
            <a:avLst/>
          </a:prstGeom>
        </p:spPr>
      </p:pic>
      <p:pic>
        <p:nvPicPr>
          <p:cNvPr id="12" name="图片 11" descr="\documentclass{article}&#10;\usepackage{amsmath, amsfonts, amssymb}&#10;\usepackage{bm} &#10;\pagestyle{empty}&#10;\newcommand{\dd}{\mathrm{d}}&#10;\begin{document}&#10;&#10;&#10;\begin{align*}&#10;u_k=u(k\Delta)&#10;\end{align*}&#10;&#10;&#10;\end{document}&#10;" title="IguanaTex Bitmap Display">
            <a:extLst>
              <a:ext uri="{FF2B5EF4-FFF2-40B4-BE49-F238E27FC236}">
                <a16:creationId xmlns:a16="http://schemas.microsoft.com/office/drawing/2014/main" id="{476AC84F-9B97-4B30-9B18-6FB8976FC26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214" y="1606815"/>
            <a:ext cx="1440160" cy="289418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4F8E964F-3CE0-4037-81D2-E7A3B67CBF72}"/>
              </a:ext>
            </a:extLst>
          </p:cNvPr>
          <p:cNvGrpSpPr/>
          <p:nvPr/>
        </p:nvGrpSpPr>
        <p:grpSpPr>
          <a:xfrm>
            <a:off x="696337" y="5040287"/>
            <a:ext cx="7889130" cy="830997"/>
            <a:chOff x="540457" y="3528119"/>
            <a:chExt cx="7889130" cy="83099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830B2E4-7E47-4C13-BC6A-196BC39FEE70}"/>
                </a:ext>
              </a:extLst>
            </p:cNvPr>
            <p:cNvSpPr txBox="1"/>
            <p:nvPr/>
          </p:nvSpPr>
          <p:spPr>
            <a:xfrm>
              <a:off x="540457" y="3528119"/>
              <a:ext cx="788913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Now it’s a 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sequence-to-sequence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                    instead of  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function-to-function map.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CC42842-0B68-4710-A99E-EE70D3C38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7471" t="18674"/>
            <a:stretch/>
          </p:blipFill>
          <p:spPr>
            <a:xfrm>
              <a:off x="5256981" y="3610011"/>
              <a:ext cx="1512168" cy="422164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4B9555F0-B842-498C-A57F-D67B5323C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63511" y="1136148"/>
            <a:ext cx="1776573" cy="28878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78BD5C4-16CF-4E7A-BDDD-76C9278DCD3F}"/>
              </a:ext>
            </a:extLst>
          </p:cNvPr>
          <p:cNvSpPr txBox="1"/>
          <p:nvPr/>
        </p:nvSpPr>
        <p:spPr>
          <a:xfrm>
            <a:off x="674490" y="2072587"/>
            <a:ext cx="83269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discretize the continuous-time SSM, we follow prior work in using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bilinear method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converts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matrix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 The discrete SSM is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\documentclass{article}&#10;\usepackage{amsmath, amsfonts, amssymb}&#10;\usepackage{bm} &#10;\pagestyle{empty}&#10;\newcommand{\dd}{\mathrm{d}}&#10;\begin{document}&#10;&#10;&#10;\begin{align*}&#10;\bm{A}&#10;\end{align*}&#10;&#10;&#10;\end{document}&#10;" title="IguanaTex Bitmap Display">
            <a:extLst>
              <a:ext uri="{FF2B5EF4-FFF2-40B4-BE49-F238E27FC236}">
                <a16:creationId xmlns:a16="http://schemas.microsoft.com/office/drawing/2014/main" id="{3F04850C-5180-4196-A573-0CB2E31003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002" y="2550722"/>
            <a:ext cx="241371" cy="215772"/>
          </a:xfrm>
          <a:prstGeom prst="rect">
            <a:avLst/>
          </a:prstGeom>
        </p:spPr>
      </p:pic>
      <p:pic>
        <p:nvPicPr>
          <p:cNvPr id="9" name="图片 8" descr="\documentclass{article}&#10;\usepackage{amsmath, amsfonts, amssymb}&#10;\usepackage{bm} &#10;\pagestyle{empty}&#10;\newcommand{\dd}{\mathrm{d}}&#10;\begin{document}&#10;&#10;&#10;\begin{align*}&#10;\overline{\bm{A}}&#10;\end{align*}&#10;&#10;&#10;\end{document}&#10;" title="IguanaTex Bitmap Display">
            <a:extLst>
              <a:ext uri="{FF2B5EF4-FFF2-40B4-BE49-F238E27FC236}">
                <a16:creationId xmlns:a16="http://schemas.microsoft.com/office/drawing/2014/main" id="{F49012BA-54A9-4A6D-AFC2-3C4020FDE4D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05" y="2916895"/>
            <a:ext cx="220952" cy="2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7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SSM: Recurrent Representation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0C5370-3B2C-42A2-986E-C138D778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035"/>
            <a:ext cx="11522075" cy="489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2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-30193"/>
            <a:ext cx="9796577" cy="1347445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Computing with SSMs: Convolutional View</a:t>
            </a:r>
            <a:endParaRPr lang="en-US" altLang="zh-CN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50DCA2-957D-4B67-8D67-790915B0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38" y="2176271"/>
            <a:ext cx="11089232" cy="12013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8632D8-9798-462A-928C-F61D3327B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608239"/>
            <a:ext cx="8589773" cy="16954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8D0B83-990A-4245-97DD-9FDEC081140D}"/>
              </a:ext>
            </a:extLst>
          </p:cNvPr>
          <p:cNvSpPr txBox="1"/>
          <p:nvPr/>
        </p:nvSpPr>
        <p:spPr>
          <a:xfrm>
            <a:off x="219309" y="3672135"/>
            <a:ext cx="104562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vectorized into a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with an explicit formula for the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kernel: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E3FD95-3AA2-4466-80E6-32015BD1C2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295"/>
          <a:stretch/>
        </p:blipFill>
        <p:spPr>
          <a:xfrm>
            <a:off x="3024733" y="1030845"/>
            <a:ext cx="2661618" cy="11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4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SSM: Convolutional Representation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097ECB-A26A-4BDA-8182-DF540B4E5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887"/>
            <a:ext cx="11522075" cy="492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9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Summary: Properties of SSMs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E73D34-76C3-4CC3-9CED-48EBCBE6E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36" y="1215007"/>
            <a:ext cx="10532187" cy="42484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C8BD6E-790C-4261-B51D-EA4C6F5BEE8F}"/>
              </a:ext>
            </a:extLst>
          </p:cNvPr>
          <p:cNvSpPr txBox="1"/>
          <p:nvPr/>
        </p:nvSpPr>
        <p:spPr>
          <a:xfrm>
            <a:off x="864493" y="5669011"/>
            <a:ext cx="10456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&amp; principled... why haven't SSMs been used in deep learning?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21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9F24281-AD19-EB42-A7BA-345EBD617D57}"/>
              </a:ext>
            </a:extLst>
          </p:cNvPr>
          <p:cNvSpPr txBox="1">
            <a:spLocks noChangeArrowheads="1"/>
          </p:cNvSpPr>
          <p:nvPr/>
        </p:nvSpPr>
        <p:spPr>
          <a:xfrm>
            <a:off x="1368549" y="1583903"/>
            <a:ext cx="9289032" cy="3384376"/>
          </a:xfrm>
          <a:prstGeom prst="rect">
            <a:avLst/>
          </a:prstGeom>
          <a:ln/>
        </p:spPr>
        <p:txBody>
          <a:bodyPr/>
          <a:lstStyle>
            <a:lvl1pPr marL="431800" indent="-43180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 models (SSM) for deep sequence modeling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state spaces (S4) for long-term dependencies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39A186-51B7-4C19-ABBF-88BAE064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8981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Challenges of Deep SSMs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9C6CB3-C061-43D7-8BDB-EB495DAC3BA4}"/>
              </a:ext>
            </a:extLst>
          </p:cNvPr>
          <p:cNvSpPr txBox="1"/>
          <p:nvPr/>
        </p:nvSpPr>
        <p:spPr>
          <a:xfrm>
            <a:off x="216421" y="1295871"/>
            <a:ext cx="105851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Challenge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SSMs inherit properties of CTMs, RNNs, CNNs... including problems with LRDs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9C7545-218A-4645-BC3E-C58B0BF17A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61" y="2659008"/>
            <a:ext cx="4193259" cy="1629261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AB9F5E5F-1BF5-438D-9CA6-3EBB2A170D26}"/>
              </a:ext>
            </a:extLst>
          </p:cNvPr>
          <p:cNvGrpSpPr/>
          <p:nvPr/>
        </p:nvGrpSpPr>
        <p:grpSpPr>
          <a:xfrm>
            <a:off x="232059" y="5130005"/>
            <a:ext cx="10585176" cy="830997"/>
            <a:chOff x="500964" y="5130847"/>
            <a:chExt cx="10585176" cy="83099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9003155-F2C8-45E8-9741-EA8B433701FD}"/>
                </a:ext>
              </a:extLst>
            </p:cNvPr>
            <p:cNvSpPr txBox="1"/>
            <p:nvPr/>
          </p:nvSpPr>
          <p:spPr>
            <a:xfrm>
              <a:off x="500964" y="5130847"/>
              <a:ext cx="1058517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spcAft>
                  <a:spcPts val="12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Computation Challenge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SSMs have nice properties provided that representations     and     are known, but computing them is extremely hard!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图片 5" descr="\documentclass{article}&#10;\usepackage{amsmath, amsfonts, amssymb}&#10;\usepackage{bm} &#10;\pagestyle{empty}&#10;\newcommand{\dd}{\mathrm{d}}&#10;\begin{document}&#10;&#10;&#10;\begin{align*}&#10;\overline{\bm{A}}&#10;\end{align*}&#10;&#10;&#10;\end{document}&#10;" title="IguanaTex Bitmap Display">
              <a:extLst>
                <a:ext uri="{FF2B5EF4-FFF2-40B4-BE49-F238E27FC236}">
                  <a16:creationId xmlns:a16="http://schemas.microsoft.com/office/drawing/2014/main" id="{B5384819-B6E0-4136-8F39-7458EB5D963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598" y="5574546"/>
              <a:ext cx="265143" cy="257829"/>
            </a:xfrm>
            <a:prstGeom prst="rect">
              <a:avLst/>
            </a:prstGeom>
          </p:spPr>
        </p:pic>
        <p:pic>
          <p:nvPicPr>
            <p:cNvPr id="10" name="图片 9" descr="\documentclass{article}&#10;\usepackage{amsmath, amsfonts, amssymb}&#10;\usepackage{bm} &#10;\pagestyle{empty}&#10;\newcommand{\dd}{\mathrm{d}}&#10;\begin{document}&#10;&#10;&#10;\begin{align*}&#10;\overline{\bm{K}}&#10;\end{align*}&#10;&#10;&#10;\end{document}&#10;" title="IguanaTex Bitmap Display">
              <a:extLst>
                <a:ext uri="{FF2B5EF4-FFF2-40B4-BE49-F238E27FC236}">
                  <a16:creationId xmlns:a16="http://schemas.microsoft.com/office/drawing/2014/main" id="{E55B0A85-93C7-4D6B-9899-F4686BB5654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493" y="5574546"/>
              <a:ext cx="316344" cy="257829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14B2285-B0D1-4435-A7F4-D2A5F0E7DD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8137" y="2733381"/>
            <a:ext cx="4366980" cy="596984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E278DED0-6830-4D86-B48F-B9D3641FF989}"/>
              </a:ext>
            </a:extLst>
          </p:cNvPr>
          <p:cNvGrpSpPr/>
          <p:nvPr/>
        </p:nvGrpSpPr>
        <p:grpSpPr>
          <a:xfrm>
            <a:off x="5488137" y="3384103"/>
            <a:ext cx="5328592" cy="400110"/>
            <a:chOff x="5542780" y="3240087"/>
            <a:chExt cx="5328592" cy="40011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43A12DC-6C0A-4F07-A8F6-4CA4A95AF54F}"/>
                </a:ext>
              </a:extLst>
            </p:cNvPr>
            <p:cNvSpPr txBox="1"/>
            <p:nvPr/>
          </p:nvSpPr>
          <p:spPr>
            <a:xfrm>
              <a:off x="5542780" y="3240087"/>
              <a:ext cx="53285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Powering up       → vanishing gradients?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图片 14" descr="\documentclass{article}&#10;\usepackage{amsmath, amsfonts, amssymb}&#10;\usepackage{bm} &#10;\pagestyle{empty}&#10;\newcommand{\dd}{\mathrm{d}}&#10;\begin{document}&#10;&#10;&#10;\begin{align*}&#10;\overline{\bm{A}}&#10;\end{align*}&#10;&#10;&#10;\end{document}&#10;" title="IguanaTex Bitmap Display">
              <a:extLst>
                <a:ext uri="{FF2B5EF4-FFF2-40B4-BE49-F238E27FC236}">
                  <a16:creationId xmlns:a16="http://schemas.microsoft.com/office/drawing/2014/main" id="{64E2D4B9-62AB-4E8B-AA82-08636EF2CE9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948" y="3311228"/>
              <a:ext cx="265143" cy="257829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2EF3576-AD97-4386-A18C-A6ECE3C5E9B4}"/>
              </a:ext>
            </a:extLst>
          </p:cNvPr>
          <p:cNvGrpSpPr/>
          <p:nvPr/>
        </p:nvGrpSpPr>
        <p:grpSpPr>
          <a:xfrm>
            <a:off x="5449956" y="3888159"/>
            <a:ext cx="5783689" cy="400110"/>
            <a:chOff x="5183473" y="4136349"/>
            <a:chExt cx="5783689" cy="40011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CC75888-B6FA-4D0C-87AC-7D2865D3E3DB}"/>
                </a:ext>
              </a:extLst>
            </p:cNvPr>
            <p:cNvSpPr txBox="1"/>
            <p:nvPr/>
          </p:nvSpPr>
          <p:spPr>
            <a:xfrm>
              <a:off x="5183473" y="4136349"/>
              <a:ext cx="578368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Powering up     →               computation complexity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图片 16" descr="\documentclass{article}&#10;\usepackage{amsmath, amsfonts, amssymb}&#10;\usepackage{bm} &#10;\pagestyle{empty}&#10;\newcommand{\dd}{\mathrm{d}}&#10;\begin{document}&#10;&#10;&#10;\begin{align*}&#10;O(N^2L)&#10;\end{align*}&#10;&#10;&#10;\end{document}&#10;" title="IguanaTex Bitmap Display">
              <a:extLst>
                <a:ext uri="{FF2B5EF4-FFF2-40B4-BE49-F238E27FC236}">
                  <a16:creationId xmlns:a16="http://schemas.microsoft.com/office/drawing/2014/main" id="{2BDA7097-50CB-47AF-8B7A-DECA8D7ACF6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213" y="4176191"/>
              <a:ext cx="876190" cy="286476"/>
            </a:xfrm>
            <a:prstGeom prst="rect">
              <a:avLst/>
            </a:prstGeom>
          </p:spPr>
        </p:pic>
        <p:pic>
          <p:nvPicPr>
            <p:cNvPr id="19" name="图片 18" descr="\documentclass{article}&#10;\usepackage{amsmath, amsfonts, amssymb}&#10;\usepackage{bm} &#10;\pagestyle{empty}&#10;\newcommand{\dd}{\mathrm{d}}&#10;\begin{document}&#10;&#10;&#10;\begin{align*}&#10;\overline{\bm{A}}&#10;\end{align*}&#10;&#10;&#10;\end{document}&#10;" title="IguanaTex Bitmap Display">
              <a:extLst>
                <a:ext uri="{FF2B5EF4-FFF2-40B4-BE49-F238E27FC236}">
                  <a16:creationId xmlns:a16="http://schemas.microsoft.com/office/drawing/2014/main" id="{76AA7669-1792-4EFC-BEFF-42BA30DE09E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141" y="4194607"/>
              <a:ext cx="265143" cy="257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7929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45" y="143743"/>
            <a:ext cx="8860473" cy="1347445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Addressing Long-Range Dependencies with </a:t>
            </a:r>
            <a:r>
              <a:rPr lang="en-US" altLang="zh-CN" dirty="0" err="1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HiPPO</a:t>
            </a:r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Matrix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807DD1-7F33-4C4B-8EE1-65C521493943}"/>
              </a:ext>
            </a:extLst>
          </p:cNvPr>
          <p:cNvSpPr txBox="1"/>
          <p:nvPr/>
        </p:nvSpPr>
        <p:spPr>
          <a:xfrm>
            <a:off x="31211" y="5940982"/>
            <a:ext cx="11522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G.*, Dao*, </a:t>
            </a:r>
            <a:r>
              <a:rPr lang="en-US" altLang="zh-CN" sz="1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Ermon</a:t>
            </a:r>
            <a:r>
              <a:rPr lang="en-US" altLang="zh-CN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Rudra, </a:t>
            </a:r>
            <a:r>
              <a:rPr lang="en-US" altLang="zh-CN" sz="1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</a:t>
            </a:r>
            <a:r>
              <a:rPr lang="en-US" altLang="zh-CN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"</a:t>
            </a:r>
            <a:r>
              <a:rPr lang="en-US" altLang="zh-CN" sz="1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HiPPO</a:t>
            </a:r>
            <a:r>
              <a:rPr lang="en-US" altLang="zh-CN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Recurrent Memory with Optimal Polynomial Projections." </a:t>
            </a:r>
            <a:r>
              <a:rPr lang="en-US" altLang="zh-CN" sz="1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altLang="zh-CN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2020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G., Johnson, Goel, Saab, Dao, Rudra,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"Combining Recurrent, Convolutional, and Continuous-time Models with Linear State Space Layers."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7BAAA1-543D-4137-8552-E6290C9E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89" y="4248692"/>
            <a:ext cx="7795175" cy="1201407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F90E2E9-9F22-4367-9074-35321448A9A0}"/>
              </a:ext>
            </a:extLst>
          </p:cNvPr>
          <p:cNvGrpSpPr/>
          <p:nvPr/>
        </p:nvGrpSpPr>
        <p:grpSpPr>
          <a:xfrm>
            <a:off x="2880717" y="1866516"/>
            <a:ext cx="5048477" cy="726274"/>
            <a:chOff x="3240757" y="1726256"/>
            <a:chExt cx="5048477" cy="72627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BF09CFD-6B72-4571-99D1-2623577A3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0757" y="1738600"/>
              <a:ext cx="4392488" cy="71393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00FA1B9-B024-44A6-8696-7B26DCCFD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3245" y="1726256"/>
              <a:ext cx="655989" cy="726274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30B7E2E-7217-44E9-9052-C1C300AE8CB1}"/>
              </a:ext>
            </a:extLst>
          </p:cNvPr>
          <p:cNvGrpSpPr/>
          <p:nvPr/>
        </p:nvGrpSpPr>
        <p:grpSpPr>
          <a:xfrm>
            <a:off x="333588" y="2943413"/>
            <a:ext cx="10585176" cy="830997"/>
            <a:chOff x="333588" y="2943413"/>
            <a:chExt cx="10585176" cy="83099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158DBB3-B6E0-49F2-86BE-028D0EF93737}"/>
                </a:ext>
              </a:extLst>
            </p:cNvPr>
            <p:cNvSpPr txBox="1"/>
            <p:nvPr/>
          </p:nvSpPr>
          <p:spPr>
            <a:xfrm>
              <a:off x="333588" y="2943413"/>
              <a:ext cx="1058517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spcAft>
                  <a:spcPts val="12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HiPPO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specifies a class of certain matrices                     that when incorporated into (1), allows the state x(t) to memorize the history of the input u(t).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图片 8" descr="\documentclass{article}&#10;\usepackage{amsmath, amsfonts, amssymb}&#10;\usepackage{bm} &#10;\pagestyle{empty}&#10;\newcommand{\dd}{\mathrm{d}}&#10;\begin{document}&#10;&#10;&#10;\begin{align*}&#10;\bm{A}\in\mathbb{R}^{N\times N}&#10;\end{align*}&#10;&#10;&#10;\end{document}&#10;" title="IguanaTex Bitmap Display">
              <a:extLst>
                <a:ext uri="{FF2B5EF4-FFF2-40B4-BE49-F238E27FC236}">
                  <a16:creationId xmlns:a16="http://schemas.microsoft.com/office/drawing/2014/main" id="{64C06699-E5CC-4C84-93DC-CAE76240C38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343" y="2989629"/>
              <a:ext cx="1451886" cy="283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348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37C543A-1DF4-A844-B2DF-FB030B234D8C}"/>
              </a:ext>
            </a:extLst>
          </p:cNvPr>
          <p:cNvSpPr/>
          <p:nvPr/>
        </p:nvSpPr>
        <p:spPr>
          <a:xfrm>
            <a:off x="792485" y="554355"/>
            <a:ext cx="24482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1" cap="none" spc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sz="3600" b="1" cap="none" spc="0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9F24281-AD19-EB42-A7BA-345EBD617D57}"/>
              </a:ext>
            </a:extLst>
          </p:cNvPr>
          <p:cNvSpPr txBox="1">
            <a:spLocks noChangeArrowheads="1"/>
          </p:cNvSpPr>
          <p:nvPr/>
        </p:nvSpPr>
        <p:spPr>
          <a:xfrm>
            <a:off x="1368549" y="1583903"/>
            <a:ext cx="9289032" cy="3384376"/>
          </a:xfrm>
          <a:prstGeom prst="rect">
            <a:avLst/>
          </a:prstGeom>
          <a:ln/>
        </p:spPr>
        <p:txBody>
          <a:bodyPr/>
          <a:lstStyle>
            <a:lvl1pPr marL="431800" indent="-43180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 models (SSM) for deep sequence modeling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state spaces (S4) for long-term dependencies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39A186-51B7-4C19-ABBF-88BAE064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30276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Structured State Spaces (S4)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87D0A2-6F15-47F6-A331-D4D93997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" y="2856255"/>
            <a:ext cx="11490104" cy="33206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B9355E-5D7D-4352-AA6A-9599BE0C1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629" y="2125819"/>
            <a:ext cx="6624736" cy="61774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66FDE0C-BDBD-4110-8362-12F2CECA8BE3}"/>
              </a:ext>
            </a:extLst>
          </p:cNvPr>
          <p:cNvGrpSpPr/>
          <p:nvPr/>
        </p:nvGrpSpPr>
        <p:grpSpPr>
          <a:xfrm>
            <a:off x="288429" y="1201707"/>
            <a:ext cx="10700710" cy="954107"/>
            <a:chOff x="432445" y="5097883"/>
            <a:chExt cx="10456204" cy="954107"/>
          </a:xfrm>
        </p:grpSpPr>
        <p:sp>
          <p:nvSpPr>
            <p:cNvPr id="6" name="文本框 7">
              <a:extLst>
                <a:ext uri="{FF2B5EF4-FFF2-40B4-BE49-F238E27FC236}">
                  <a16:creationId xmlns:a16="http://schemas.microsoft.com/office/drawing/2014/main" id="{4F877BD3-D8C9-44A3-B5A1-605D63A04E18}"/>
                </a:ext>
              </a:extLst>
            </p:cNvPr>
            <p:cNvSpPr txBox="1"/>
            <p:nvPr/>
          </p:nvSpPr>
          <p:spPr>
            <a:xfrm>
              <a:off x="432445" y="5097883"/>
              <a:ext cx="1045620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115189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5945" algn="l" defTabSz="115189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1890" algn="l" defTabSz="115189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470" algn="l" defTabSz="115189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415" algn="l" defTabSz="115189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360" algn="l" defTabSz="115189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305" algn="l" defTabSz="115189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50" algn="l" defTabSz="115189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830" algn="l" defTabSz="115189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1200"/>
                </a:spcAft>
              </a:pP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     is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non-trivial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is the focus of technical contributions of this paper. </a:t>
              </a:r>
            </a:p>
          </p:txBody>
        </p:sp>
        <p:pic>
          <p:nvPicPr>
            <p:cNvPr id="7" name="图片 6" descr="\documentclass{article}&#10;\usepackage{amsmath, amsfonts, amssymb}&#10;\usepackage{bm} &#10;\pagestyle{empty}&#10;\newcommand{\dd}{\mathrm{d}}&#10;\begin{document}&#10;&#10;&#10;\begin{align*}&#10;\overline{\bm{K}}&#10;\end{align*}&#10;&#10;&#10;\end{document}&#10;" title="IguanaTex Bitmap Display">
              <a:extLst>
                <a:ext uri="{FF2B5EF4-FFF2-40B4-BE49-F238E27FC236}">
                  <a16:creationId xmlns:a16="http://schemas.microsoft.com/office/drawing/2014/main" id="{4605DA87-1C26-4A5B-84A5-EF9FC25AC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63" y="5192047"/>
              <a:ext cx="360040" cy="293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9728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Challenges of Deep SSMs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9C6CB3-C061-43D7-8BDB-EB495DAC3BA4}"/>
              </a:ext>
            </a:extLst>
          </p:cNvPr>
          <p:cNvSpPr txBox="1"/>
          <p:nvPr/>
        </p:nvSpPr>
        <p:spPr>
          <a:xfrm>
            <a:off x="216421" y="1295871"/>
            <a:ext cx="105851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Challenge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SSMs inherit properties of CTMs, RNNs, CNNs... including problems with LRDs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B9F5E5F-1BF5-438D-9CA6-3EBB2A170D26}"/>
              </a:ext>
            </a:extLst>
          </p:cNvPr>
          <p:cNvGrpSpPr/>
          <p:nvPr/>
        </p:nvGrpSpPr>
        <p:grpSpPr>
          <a:xfrm>
            <a:off x="186839" y="3522310"/>
            <a:ext cx="10585176" cy="830997"/>
            <a:chOff x="500964" y="5130847"/>
            <a:chExt cx="10585176" cy="83099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9003155-F2C8-45E8-9741-EA8B433701FD}"/>
                </a:ext>
              </a:extLst>
            </p:cNvPr>
            <p:cNvSpPr txBox="1"/>
            <p:nvPr/>
          </p:nvSpPr>
          <p:spPr>
            <a:xfrm>
              <a:off x="500964" y="5130847"/>
              <a:ext cx="1058517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spcAft>
                  <a:spcPts val="12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Computation Challenge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SSMs have nice properties provided that representations     and     are known, but computing them is extremely hard!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图片 5" descr="\documentclass{article}&#10;\usepackage{amsmath, amsfonts, amssymb}&#10;\usepackage{bm} &#10;\pagestyle{empty}&#10;\newcommand{\dd}{\mathrm{d}}&#10;\begin{document}&#10;&#10;&#10;\begin{align*}&#10;\overline{\bm{A}}&#10;\end{align*}&#10;&#10;&#10;\end{document}&#10;" title="IguanaTex Bitmap Display">
              <a:extLst>
                <a:ext uri="{FF2B5EF4-FFF2-40B4-BE49-F238E27FC236}">
                  <a16:creationId xmlns:a16="http://schemas.microsoft.com/office/drawing/2014/main" id="{B5384819-B6E0-4136-8F39-7458EB5D963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598" y="5574546"/>
              <a:ext cx="265143" cy="257829"/>
            </a:xfrm>
            <a:prstGeom prst="rect">
              <a:avLst/>
            </a:prstGeom>
          </p:spPr>
        </p:pic>
        <p:pic>
          <p:nvPicPr>
            <p:cNvPr id="10" name="图片 9" descr="\documentclass{article}&#10;\usepackage{amsmath, amsfonts, amssymb}&#10;\usepackage{bm} &#10;\pagestyle{empty}&#10;\newcommand{\dd}{\mathrm{d}}&#10;\begin{document}&#10;&#10;&#10;\begin{align*}&#10;\overline{\bm{K}}&#10;\end{align*}&#10;&#10;&#10;\end{document}&#10;" title="IguanaTex Bitmap Display">
              <a:extLst>
                <a:ext uri="{FF2B5EF4-FFF2-40B4-BE49-F238E27FC236}">
                  <a16:creationId xmlns:a16="http://schemas.microsoft.com/office/drawing/2014/main" id="{E55B0A85-93C7-4D6B-9899-F4686BB5654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493" y="5574546"/>
              <a:ext cx="316344" cy="257829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DDAEB566-93B0-42B2-906F-CB68C8B08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055" y="2271288"/>
            <a:ext cx="4922034" cy="87532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8619149-1D72-4DF5-BC9C-9B1BE7606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8629" y="4490263"/>
            <a:ext cx="5881103" cy="11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64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9F24281-AD19-EB42-A7BA-345EBD617D57}"/>
              </a:ext>
            </a:extLst>
          </p:cNvPr>
          <p:cNvSpPr txBox="1">
            <a:spLocks noChangeArrowheads="1"/>
          </p:cNvSpPr>
          <p:nvPr/>
        </p:nvSpPr>
        <p:spPr>
          <a:xfrm>
            <a:off x="1368549" y="1583903"/>
            <a:ext cx="9289032" cy="3384376"/>
          </a:xfrm>
          <a:prstGeom prst="rect">
            <a:avLst/>
          </a:prstGeom>
          <a:ln/>
        </p:spPr>
        <p:txBody>
          <a:bodyPr/>
          <a:lstStyle>
            <a:lvl1pPr marL="431800" indent="-43180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 models (SSM) for deep sequence modeling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state spaces (S4) for long-term dependencies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39A186-51B7-4C19-ABBF-88BAE064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35556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Long Range Arena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FAB13A-394F-42D3-BD21-8B5825537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8" y="1405358"/>
            <a:ext cx="8032508" cy="4644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0CFAB4-EFAA-456B-81A1-CEA05364F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956" y="3600127"/>
            <a:ext cx="328667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71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Long Range Arena Path-X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7513CF-0059-427B-982B-56C49FF11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754" y="1943942"/>
            <a:ext cx="9320629" cy="3603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2CA992-FEEC-45E2-A56B-4894B3F9B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3619" y="1357430"/>
            <a:ext cx="2250373" cy="51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11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Sequential Image Classification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9ECB06-E44E-4BCA-9D14-AD96CCB8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04" y="1367879"/>
            <a:ext cx="9433445" cy="49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07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-30193"/>
            <a:ext cx="9197064" cy="1347445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Speech Classification(keywords spotting)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1BDE58-2A75-4A06-B501-680DB3A4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618" y="1588546"/>
            <a:ext cx="5258534" cy="45250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B0C012-5155-4DAF-9DD5-42CE5FE4C7A0}"/>
              </a:ext>
            </a:extLst>
          </p:cNvPr>
          <p:cNvSpPr txBox="1"/>
          <p:nvPr/>
        </p:nvSpPr>
        <p:spPr>
          <a:xfrm>
            <a:off x="7561237" y="1104650"/>
            <a:ext cx="1152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L=160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469FC9-41AB-4D90-90D8-955B9AE25847}"/>
              </a:ext>
            </a:extLst>
          </p:cNvPr>
          <p:cNvSpPr txBox="1"/>
          <p:nvPr/>
        </p:nvSpPr>
        <p:spPr>
          <a:xfrm>
            <a:off x="8641357" y="1104649"/>
            <a:ext cx="1152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L=16K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5A1DF-09FB-4684-8442-980255ECD80E}"/>
              </a:ext>
            </a:extLst>
          </p:cNvPr>
          <p:cNvSpPr txBox="1"/>
          <p:nvPr/>
        </p:nvSpPr>
        <p:spPr>
          <a:xfrm>
            <a:off x="9698028" y="1082417"/>
            <a:ext cx="1152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L=8K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7593A-C486-4B5E-B716-A4AD02AEBF62}"/>
              </a:ext>
            </a:extLst>
          </p:cNvPr>
          <p:cNvSpPr txBox="1"/>
          <p:nvPr/>
        </p:nvSpPr>
        <p:spPr>
          <a:xfrm>
            <a:off x="250680" y="2087959"/>
            <a:ext cx="468052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is difficult because LRD:</a:t>
            </a:r>
          </a:p>
          <a:p>
            <a:pPr>
              <a:spcAft>
                <a:spcPts val="12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 second clip = length-16000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Mel-frequency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Cepstrum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Coefficients (MFCC) (length 160)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4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9F24281-AD19-EB42-A7BA-345EBD617D57}"/>
              </a:ext>
            </a:extLst>
          </p:cNvPr>
          <p:cNvSpPr txBox="1">
            <a:spLocks noChangeArrowheads="1"/>
          </p:cNvSpPr>
          <p:nvPr/>
        </p:nvSpPr>
        <p:spPr>
          <a:xfrm>
            <a:off x="1368549" y="1583903"/>
            <a:ext cx="9289032" cy="3384376"/>
          </a:xfrm>
          <a:prstGeom prst="rect">
            <a:avLst/>
          </a:prstGeom>
          <a:ln/>
        </p:spPr>
        <p:txBody>
          <a:bodyPr/>
          <a:lstStyle>
            <a:lvl1pPr marL="431800" indent="-43180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 models (SSM) for deep sequence modeling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state spaces (S4) for long-term dependencies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39A186-51B7-4C19-ABBF-88BAE064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00840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F8AA33-4617-9F91-E64E-3E3390DEE080}"/>
              </a:ext>
            </a:extLst>
          </p:cNvPr>
          <p:cNvSpPr txBox="1"/>
          <p:nvPr/>
        </p:nvSpPr>
        <p:spPr>
          <a:xfrm>
            <a:off x="432445" y="1151855"/>
            <a:ext cx="1094521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proposed a surprising sequence model S4, which can handle LRDs, and move between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representations, each with distinct capabilities.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enables SSMs to be applied successfully to a varied set of benchmarks with minimal modification.</a:t>
            </a:r>
          </a:p>
        </p:txBody>
      </p:sp>
    </p:spTree>
    <p:extLst>
      <p:ext uri="{BB962C8B-B14F-4D97-AF65-F5344CB8AC3E}">
        <p14:creationId xmlns:p14="http://schemas.microsoft.com/office/powerpoint/2010/main" val="674021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1522075" cy="6480175"/>
          </a:xfrm>
          <a:prstGeom prst="rect">
            <a:avLst/>
          </a:prstGeom>
        </p:spPr>
      </p:pic>
      <p:sp>
        <p:nvSpPr>
          <p:cNvPr id="39" name="文本框 11"/>
          <p:cNvSpPr txBox="1">
            <a:spLocks noChangeArrowheads="1"/>
          </p:cNvSpPr>
          <p:nvPr/>
        </p:nvSpPr>
        <p:spPr bwMode="auto">
          <a:xfrm>
            <a:off x="0" y="2447999"/>
            <a:ext cx="11522075" cy="106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Thank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You for listening!</a:t>
            </a:r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F2B24E13-C4E6-5949-A767-9F48F2763BD2}"/>
              </a:ext>
            </a:extLst>
          </p:cNvPr>
          <p:cNvSpPr>
            <a:spLocks/>
          </p:cNvSpPr>
          <p:nvPr/>
        </p:nvSpPr>
        <p:spPr bwMode="auto">
          <a:xfrm>
            <a:off x="0" y="5551505"/>
            <a:ext cx="11520012" cy="34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103A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2023-7-19</a:t>
            </a:r>
          </a:p>
        </p:txBody>
      </p:sp>
      <p:pic>
        <p:nvPicPr>
          <p:cNvPr id="10" name="Picture 208" descr="C:\Users\Lydia\Desktop\教务处工作\20190209龙老师PPT\学校中英文标准组合LOGO下载\中英文标准组合(jpge格式）.jpg">
            <a:extLst>
              <a:ext uri="{FF2B5EF4-FFF2-40B4-BE49-F238E27FC236}">
                <a16:creationId xmlns:a16="http://schemas.microsoft.com/office/drawing/2014/main" id="{9015811C-715F-41E0-AE0A-8396C618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4" y="431775"/>
            <a:ext cx="3205683" cy="64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EEBEF67-E1CB-410D-BE9C-4014A1CA83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69" y="431775"/>
            <a:ext cx="2564031" cy="5040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459C996-E0C4-26EA-918E-3CC3DB758396}"/>
              </a:ext>
            </a:extLst>
          </p:cNvPr>
          <p:cNvSpPr txBox="1"/>
          <p:nvPr/>
        </p:nvSpPr>
        <p:spPr>
          <a:xfrm>
            <a:off x="2292724" y="5040287"/>
            <a:ext cx="6844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Aft>
                <a:spcPts val="1800"/>
              </a:spcAft>
            </a:pPr>
            <a:r>
              <a:rPr lang="en-US" altLang="zh-CN" sz="2400" b="1" dirty="0">
                <a:solidFill>
                  <a:srgbClr val="103A84"/>
                </a:solidFill>
                <a:latin typeface="Times New Roman" panose="02020603050405020304" pitchFamily="18" charset="0"/>
                <a:ea typeface="Microsoft YaHei Light" panose="020B0503020204020204" pitchFamily="34" charset="-122"/>
                <a:cs typeface="Times New Roman" panose="02020603050405020304" pitchFamily="18" charset="0"/>
              </a:rPr>
              <a:t>Shen Yuan</a:t>
            </a:r>
            <a:endParaRPr lang="en-US" altLang="zh-CN" sz="2400" b="1" dirty="0">
              <a:solidFill>
                <a:srgbClr val="103A84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01205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9F24281-AD19-EB42-A7BA-345EBD617D57}"/>
              </a:ext>
            </a:extLst>
          </p:cNvPr>
          <p:cNvSpPr txBox="1">
            <a:spLocks noChangeArrowheads="1"/>
          </p:cNvSpPr>
          <p:nvPr/>
        </p:nvSpPr>
        <p:spPr>
          <a:xfrm>
            <a:off x="1368549" y="1583903"/>
            <a:ext cx="9289032" cy="3384376"/>
          </a:xfrm>
          <a:prstGeom prst="rect">
            <a:avLst/>
          </a:prstGeom>
          <a:ln/>
        </p:spPr>
        <p:txBody>
          <a:bodyPr/>
          <a:lstStyle>
            <a:lvl1pPr marL="431800" indent="-43180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 models (SSM) for deep sequence modeling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state spaces (S4) for long-term dependencies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39A186-51B7-4C19-ABBF-88BAE064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708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Long "Continuous" Time Series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145772-059D-42BD-9943-64712E4C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39887"/>
            <a:ext cx="11522075" cy="39281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A1DC6A-AE8B-49C5-8828-1CC41F22F494}"/>
              </a:ext>
            </a:extLst>
          </p:cNvPr>
          <p:cNvSpPr txBox="1"/>
          <p:nvPr/>
        </p:nvSpPr>
        <p:spPr>
          <a:xfrm>
            <a:off x="684472" y="5567588"/>
            <a:ext cx="10153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sampled from an underlying (continuous) physical process</a:t>
            </a:r>
          </a:p>
        </p:txBody>
      </p:sp>
    </p:spTree>
    <p:extLst>
      <p:ext uri="{BB962C8B-B14F-4D97-AF65-F5344CB8AC3E}">
        <p14:creationId xmlns:p14="http://schemas.microsoft.com/office/powerpoint/2010/main" val="78502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Sequence Modeling Paradigms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F35F2A-7FC0-414E-80C1-A3537F24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887"/>
            <a:ext cx="11522075" cy="25892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EAEE61-D227-4A3D-A710-FB51DD460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637" y="3999701"/>
            <a:ext cx="6993170" cy="23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0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Paradigms for Long Time Series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22D95F-892F-4A85-ACDB-D145018A0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45" y="1123096"/>
            <a:ext cx="10297144" cy="42339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7E0042-432D-4F81-9B36-A0A88A392990}"/>
              </a:ext>
            </a:extLst>
          </p:cNvPr>
          <p:cNvSpPr txBox="1"/>
          <p:nvPr/>
        </p:nvSpPr>
        <p:spPr>
          <a:xfrm>
            <a:off x="2232645" y="5470698"/>
            <a:ext cx="1015312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 families have clear tradeoffs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struggle with long-range dependencies (LRD)</a:t>
            </a:r>
          </a:p>
        </p:txBody>
      </p:sp>
    </p:spTree>
    <p:extLst>
      <p:ext uri="{BB962C8B-B14F-4D97-AF65-F5344CB8AC3E}">
        <p14:creationId xmlns:p14="http://schemas.microsoft.com/office/powerpoint/2010/main" val="169867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Structured State Spaces (S4)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A23066-EF89-4C41-87EC-84E6509C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0" y="1367879"/>
            <a:ext cx="11305653" cy="48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8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9F24281-AD19-EB42-A7BA-345EBD617D57}"/>
              </a:ext>
            </a:extLst>
          </p:cNvPr>
          <p:cNvSpPr txBox="1">
            <a:spLocks noChangeArrowheads="1"/>
          </p:cNvSpPr>
          <p:nvPr/>
        </p:nvSpPr>
        <p:spPr>
          <a:xfrm>
            <a:off x="1368549" y="1583903"/>
            <a:ext cx="9289032" cy="3384376"/>
          </a:xfrm>
          <a:prstGeom prst="rect">
            <a:avLst/>
          </a:prstGeom>
          <a:ln/>
        </p:spPr>
        <p:txBody>
          <a:bodyPr/>
          <a:lstStyle>
            <a:lvl1pPr marL="431800" indent="-43180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 models (SSM) for deep sequence modeling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state spaces (S4) for long-term dependencies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39A186-51B7-4C19-ABBF-88BAE064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57907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-30193"/>
            <a:ext cx="9508545" cy="1347445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Computing with SSMs: Continuous View</a:t>
            </a:r>
            <a:endParaRPr lang="en-US" altLang="zh-CN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844F2A-676A-4E11-A010-D64CCC2B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718" y="1151855"/>
            <a:ext cx="4824536" cy="14854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CB5704-AEEE-4F49-9B4F-81052D9F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639" y="1005142"/>
            <a:ext cx="1590562" cy="22322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D39A3F-4011-4B91-B229-C875959A7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37" y="1297415"/>
            <a:ext cx="2343477" cy="6096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1075FC-A257-488D-A770-B687B8ECF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645" y="2836133"/>
            <a:ext cx="5976664" cy="87255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769BF6C-4CBC-4A49-B768-59786B30C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501" y="3862258"/>
            <a:ext cx="9433445" cy="234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41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7.7353"/>
  <p:tag name="LATEXADDIN" val="\documentclass{article}&#10;\usepackage{amsmath, amsfonts, amssymb}&#10;\usepackage{bm} &#10;\pagestyle{empty}&#10;\newcommand{\dd}{\mathrm{d}}&#10;\begin{document}&#10;&#10;&#10;\begin{align*}&#10;u_k&#10;\end{align*}&#10;&#10;&#10;\end{document}&#10;"/>
  <p:tag name="IGUANATEXSIZE" val="24"/>
  <p:tag name="IGUANATEXCURSOR" val="16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595.4256"/>
  <p:tag name="LATEXADDIN" val="\documentclass{article}&#10;\usepackage{amsmath, amsfonts, amssymb}&#10;\usepackage{bm} &#10;\pagestyle{empty}&#10;\newcommand{\dd}{\mathrm{d}}&#10;\begin{document}&#10;&#10;&#10;\begin{align*}&#10;\bm{A}\in\mathbb{R}^{N\times N}&#10;\end{align*}&#10;&#10;&#10;\end{document}&#10;"/>
  <p:tag name="IGUANATEXSIZE" val="24"/>
  <p:tag name="IGUANATEXCURSOR" val="19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8.7364"/>
  <p:tag name="LATEXADDIN" val="\documentclass{article}&#10;\usepackage{amsmath, amsfonts, amssymb}&#10;\usepackage{bm} &#10;\pagestyle{empty}&#10;\newcommand{\dd}{\mathrm{d}}&#10;\begin{document}&#10;&#10;&#10;\begin{align*}&#10;\overline{\bm{A}}&#10;\end{align*}&#10;&#10;&#10;\end{document}&#10;"/>
  <p:tag name="IGUANATEXSIZE" val="24"/>
  <p:tag name="IGUANATEXCURSOR" val="17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29.7338"/>
  <p:tag name="LATEXADDIN" val="\documentclass{article}&#10;\usepackage{amsmath, amsfonts, amssymb}&#10;\usepackage{bm} &#10;\pagestyle{empty}&#10;\newcommand{\dd}{\mathrm{d}}&#10;\begin{document}&#10;&#10;&#10;\begin{align*}&#10;\overline{\bm{K}}&#10;\end{align*}&#10;&#10;&#10;\end{document}&#10;"/>
  <p:tag name="IGUANATEXSIZE" val="20"/>
  <p:tag name="IGUANATEXCURSOR" val="17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23.1721"/>
  <p:tag name="LATEXADDIN" val="\documentclass{article}&#10;\usepackage{amsmath, amsfonts, amssymb}&#10;\usepackage{bm} &#10;\pagestyle{empty}&#10;\newcommand{\dd}{\mathrm{d}}&#10;\begin{document}&#10;&#10;&#10;\begin{align*}&#10;u_k=u(k\Delta)&#10;\end{align*}&#10;&#10;&#10;\end{document}&#10;"/>
  <p:tag name="IGUANATEXSIZE" val="20"/>
  <p:tag name="IGUANATEXCURSOR" val="17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98.98764"/>
  <p:tag name="LATEXADDIN" val="\documentclass{article}&#10;\usepackage{amsmath, amsfonts, amssymb}&#10;\usepackage{bm} &#10;\pagestyle{empty}&#10;\newcommand{\dd}{\mathrm{d}}&#10;\begin{document}&#10;&#10;&#10;\begin{align*}&#10;\bm{A}&#10;\end{align*}&#10;&#10;&#10;\end{document}&#10;"/>
  <p:tag name="IGUANATEXSIZE" val="24"/>
  <p:tag name="IGUANATEXCURSOR" val="16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8.7364"/>
  <p:tag name="LATEXADDIN" val="\documentclass{article}&#10;\usepackage{amsmath, amsfonts, amssymb}&#10;\usepackage{bm} &#10;\pagestyle{empty}&#10;\newcommand{\dd}{\mathrm{d}}&#10;\begin{document}&#10;&#10;&#10;\begin{align*}&#10;\overline{\bm{A}}&#10;\end{align*}&#10;&#10;&#10;\end{document}&#10;"/>
  <p:tag name="IGUANATEXSIZE" val="20"/>
  <p:tag name="IGUANATEXCURSOR" val="17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431.1961"/>
  <p:tag name="LATEXADDIN" val="\documentclass{article}&#10;\usepackage{amsmath, amsfonts, amssymb}&#10;\usepackage{bm} &#10;\pagestyle{empty}&#10;\newcommand{\dd}{\mathrm{d}}&#10;\begin{document}&#10;&#10;&#10;\begin{align*}&#10;O(N^2L)&#10;\end{align*}&#10;&#10;&#10;\end{document}&#10;"/>
  <p:tag name="IGUANATEXSIZE" val="20"/>
  <p:tag name="IGUANATEXCURSOR" val="16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8.7364"/>
  <p:tag name="LATEXADDIN" val="\documentclass{article}&#10;\usepackage{amsmath, amsfonts, amssymb}&#10;\usepackage{bm} &#10;\pagestyle{empty}&#10;\newcommand{\dd}{\mathrm{d}}&#10;\begin{document}&#10;&#10;&#10;\begin{align*}&#10;\overline{\bm{A}}&#10;\end{align*}&#10;&#10;&#10;\end{document}&#10;"/>
  <p:tag name="IGUANATEXSIZE" val="24"/>
  <p:tag name="IGUANATEXCURSOR" val="17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8.7364"/>
  <p:tag name="LATEXADDIN" val="\documentclass{article}&#10;\usepackage{amsmath, amsfonts, amssymb}&#10;\usepackage{bm} &#10;\pagestyle{empty}&#10;\newcommand{\dd}{\mathrm{d}}&#10;\begin{document}&#10;&#10;&#10;\begin{align*}&#10;\overline{\bm{A}}&#10;\end{align*}&#10;&#10;&#10;\end{document}&#10;"/>
  <p:tag name="IGUANATEXSIZE" val="24"/>
  <p:tag name="IGUANATEXCURSOR" val="17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8.7364"/>
  <p:tag name="LATEXADDIN" val="\documentclass{article}&#10;\usepackage{amsmath, amsfonts, amssymb}&#10;\usepackage{bm} &#10;\pagestyle{empty}&#10;\newcommand{\dd}{\mathrm{d}}&#10;\begin{document}&#10;&#10;&#10;\begin{align*}&#10;\overline{\bm{A}}&#10;\end{align*}&#10;&#10;&#10;\end{document}&#10;"/>
  <p:tag name="IGUANATEXSIZE" val="24"/>
  <p:tag name="IGUANATEXCURSOR" val="17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29.7338"/>
  <p:tag name="LATEXADDIN" val="\documentclass{article}&#10;\usepackage{amsmath, amsfonts, amssymb}&#10;\usepackage{bm} &#10;\pagestyle{empty}&#10;\newcommand{\dd}{\mathrm{d}}&#10;\begin{document}&#10;&#10;&#10;\begin{align*}&#10;\overline{\bm{K}}&#10;\end{align*}&#10;&#10;&#10;\end{document}&#10;"/>
  <p:tag name="IGUANATEXSIZE" val="20"/>
  <p:tag name="IGUANATEXCURSOR" val="17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10859</TotalTime>
  <Words>659</Words>
  <Application>Microsoft Office PowerPoint</Application>
  <PresentationFormat>自定义</PresentationFormat>
  <Paragraphs>100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Microsoft YaHei Light</vt:lpstr>
      <vt:lpstr>黑体</vt:lpstr>
      <vt:lpstr>宋体</vt:lpstr>
      <vt:lpstr>微软雅黑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Long "Continuous" Time Series</vt:lpstr>
      <vt:lpstr>Sequence Modeling Paradigms</vt:lpstr>
      <vt:lpstr>Paradigms for Long Time Series</vt:lpstr>
      <vt:lpstr>Structured State Spaces (S4)</vt:lpstr>
      <vt:lpstr>PowerPoint 演示文稿</vt:lpstr>
      <vt:lpstr>Computing with SSMs: Continuous View</vt:lpstr>
      <vt:lpstr>Computing with SSMs: Continuous View</vt:lpstr>
      <vt:lpstr>SSM: Continuous Representation</vt:lpstr>
      <vt:lpstr>Computing with SSMs: Recurrent View</vt:lpstr>
      <vt:lpstr>SSM: Recurrent Representation</vt:lpstr>
      <vt:lpstr>Computing with SSMs: Convolutional View</vt:lpstr>
      <vt:lpstr>SSM: Convolutional Representation</vt:lpstr>
      <vt:lpstr>Summary: Properties of SSMs</vt:lpstr>
      <vt:lpstr>PowerPoint 演示文稿</vt:lpstr>
      <vt:lpstr>Challenges of Deep SSMs</vt:lpstr>
      <vt:lpstr>Addressing Long-Range Dependencies with HiPPO Matrix</vt:lpstr>
      <vt:lpstr>Structured State Spaces (S4)</vt:lpstr>
      <vt:lpstr>Challenges of Deep SSMs</vt:lpstr>
      <vt:lpstr>PowerPoint 演示文稿</vt:lpstr>
      <vt:lpstr>Long Range Arena</vt:lpstr>
      <vt:lpstr>Long Range Arena Path-X</vt:lpstr>
      <vt:lpstr>Sequential Image Classification</vt:lpstr>
      <vt:lpstr>Speech Classification(keywords spotting)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</dc:title>
  <dc:creator>Mn</dc:creator>
  <cp:lastModifiedBy>178976460@qq.com</cp:lastModifiedBy>
  <cp:revision>2425</cp:revision>
  <cp:lastPrinted>2023-06-21T00:31:15Z</cp:lastPrinted>
  <dcterms:created xsi:type="dcterms:W3CDTF">2016-04-22T07:39:00Z</dcterms:created>
  <dcterms:modified xsi:type="dcterms:W3CDTF">2023-07-18T17:16:20Z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