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1975" r:id="rId2"/>
    <p:sldId id="615" r:id="rId3"/>
    <p:sldId id="2104" r:id="rId4"/>
    <p:sldId id="2092" r:id="rId5"/>
    <p:sldId id="2107" r:id="rId6"/>
    <p:sldId id="2106" r:id="rId7"/>
    <p:sldId id="2109" r:id="rId8"/>
    <p:sldId id="2113" r:id="rId9"/>
    <p:sldId id="2114" r:id="rId10"/>
    <p:sldId id="2110" r:id="rId11"/>
    <p:sldId id="2105" r:id="rId12"/>
    <p:sldId id="2112" r:id="rId13"/>
    <p:sldId id="2115" r:id="rId14"/>
    <p:sldId id="2108" r:id="rId15"/>
    <p:sldId id="607" r:id="rId16"/>
  </p:sldIdLst>
  <p:sldSz cx="11522075" cy="6480175"/>
  <p:notesSz cx="10234613" cy="7099300"/>
  <p:defaultTextStyle>
    <a:defPPr>
      <a:defRPr lang="zh-CN"/>
    </a:defPPr>
    <a:lvl1pPr marL="0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75945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51890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28470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04415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56305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32250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08830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1">
          <p15:clr>
            <a:srgbClr val="A4A3A4"/>
          </p15:clr>
        </p15:guide>
        <p15:guide id="2" pos="36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80" userDrawn="1">
          <p15:clr>
            <a:srgbClr val="A4A3A4"/>
          </p15:clr>
        </p15:guide>
        <p15:guide id="2" pos="322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239E87"/>
    <a:srgbClr val="B9B9B9"/>
    <a:srgbClr val="28A993"/>
    <a:srgbClr val="8064A2"/>
    <a:srgbClr val="9E1E33"/>
    <a:srgbClr val="DF7874"/>
    <a:srgbClr val="548ED5"/>
    <a:srgbClr val="9D1D32"/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5026" autoAdjust="0"/>
  </p:normalViewPr>
  <p:slideViewPr>
    <p:cSldViewPr>
      <p:cViewPr varScale="1">
        <p:scale>
          <a:sx n="85" d="100"/>
          <a:sy n="85" d="100"/>
        </p:scale>
        <p:origin x="523" y="67"/>
      </p:cViewPr>
      <p:guideLst>
        <p:guide orient="horz" pos="2081"/>
        <p:guide pos="3628"/>
      </p:guideLst>
    </p:cSldViewPr>
  </p:slideViewPr>
  <p:outlineViewPr>
    <p:cViewPr>
      <p:scale>
        <a:sx n="33" d="100"/>
        <a:sy n="33" d="100"/>
      </p:scale>
      <p:origin x="0" y="-125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274" y="62"/>
      </p:cViewPr>
      <p:guideLst>
        <p:guide orient="horz" pos="2280"/>
        <p:guide pos="32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6115" cy="356441"/>
          </a:xfrm>
          <a:prstGeom prst="rect">
            <a:avLst/>
          </a:prstGeom>
        </p:spPr>
        <p:txBody>
          <a:bodyPr vert="horz" lIns="94753" tIns="47377" rIns="94753" bIns="47377" rtlCol="0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6110" y="1"/>
            <a:ext cx="4436115" cy="356441"/>
          </a:xfrm>
          <a:prstGeom prst="rect">
            <a:avLst/>
          </a:prstGeom>
        </p:spPr>
        <p:txBody>
          <a:bodyPr vert="horz" lIns="94753" tIns="47377" rIns="94753" bIns="47377" rtlCol="0"/>
          <a:lstStyle>
            <a:lvl1pPr algn="r">
              <a:defRPr sz="1100"/>
            </a:lvl1pPr>
          </a:lstStyle>
          <a:p>
            <a:fld id="{C4531967-D358-4E9F-907A-F17D4A704FAB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742861"/>
            <a:ext cx="4436115" cy="356441"/>
          </a:xfrm>
          <a:prstGeom prst="rect">
            <a:avLst/>
          </a:prstGeom>
        </p:spPr>
        <p:txBody>
          <a:bodyPr vert="horz" lIns="94753" tIns="47377" rIns="94753" bIns="47377" rtlCol="0" anchor="b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6110" y="6742861"/>
            <a:ext cx="4436115" cy="356441"/>
          </a:xfrm>
          <a:prstGeom prst="rect">
            <a:avLst/>
          </a:prstGeom>
        </p:spPr>
        <p:txBody>
          <a:bodyPr vert="horz" lIns="94753" tIns="47377" rIns="94753" bIns="47377" rtlCol="0" anchor="b"/>
          <a:lstStyle>
            <a:lvl1pPr algn="r">
              <a:defRPr sz="1100"/>
            </a:lvl1pPr>
          </a:lstStyle>
          <a:p>
            <a:fld id="{964C17C3-D7F6-4C7E-9468-134A6D9D6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841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7" y="0"/>
            <a:ext cx="4434997" cy="354965"/>
          </a:xfrm>
          <a:prstGeom prst="rect">
            <a:avLst/>
          </a:prstGeom>
        </p:spPr>
        <p:txBody>
          <a:bodyPr vert="horz" lIns="94753" tIns="47377" rIns="94753" bIns="47377" rtlCol="0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51" y="0"/>
            <a:ext cx="4434997" cy="354965"/>
          </a:xfrm>
          <a:prstGeom prst="rect">
            <a:avLst/>
          </a:prstGeom>
        </p:spPr>
        <p:txBody>
          <a:bodyPr vert="horz" lIns="94753" tIns="47377" rIns="94753" bIns="47377" rtlCol="0"/>
          <a:lstStyle>
            <a:lvl1pPr algn="r">
              <a:defRPr sz="1100"/>
            </a:lvl1pPr>
          </a:lstStyle>
          <a:p>
            <a:fld id="{72702D6A-CF35-4922-A19F-474CBF836932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51138" y="533400"/>
            <a:ext cx="4732337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3" tIns="47377" rIns="94753" bIns="4737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3" y="3372170"/>
            <a:ext cx="8187690" cy="3194685"/>
          </a:xfrm>
          <a:prstGeom prst="rect">
            <a:avLst/>
          </a:prstGeom>
        </p:spPr>
        <p:txBody>
          <a:bodyPr vert="horz" lIns="94753" tIns="47377" rIns="94753" bIns="47377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7" y="6743104"/>
            <a:ext cx="4434997" cy="354965"/>
          </a:xfrm>
          <a:prstGeom prst="rect">
            <a:avLst/>
          </a:prstGeom>
        </p:spPr>
        <p:txBody>
          <a:bodyPr vert="horz" lIns="94753" tIns="47377" rIns="94753" bIns="47377" rtlCol="0" anchor="b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51" y="6743104"/>
            <a:ext cx="4434997" cy="354965"/>
          </a:xfrm>
          <a:prstGeom prst="rect">
            <a:avLst/>
          </a:prstGeom>
        </p:spPr>
        <p:txBody>
          <a:bodyPr vert="horz" lIns="94753" tIns="47377" rIns="94753" bIns="47377" rtlCol="0" anchor="b"/>
          <a:lstStyle>
            <a:lvl1pPr algn="r">
              <a:defRPr sz="1100"/>
            </a:lvl1pPr>
          </a:lstStyle>
          <a:p>
            <a:fld id="{00BE3BAD-15B5-4674-826F-A2FA4BED5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266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5945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5189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2847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04415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305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25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83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586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10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2013055"/>
            <a:ext cx="9793764" cy="13890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5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6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2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8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AEAA-D666-471A-9560-3D36A183B7A3}" type="datetime1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样式2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500964" y="277583"/>
            <a:ext cx="8860473" cy="73189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 lang="zh-CN" altLang="en-US" sz="40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0607459" y="6088199"/>
            <a:ext cx="520594" cy="32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512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512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6" name="图片 15" descr="part素材.png">
            <a:extLst>
              <a:ext uri="{FF2B5EF4-FFF2-40B4-BE49-F238E27FC236}">
                <a16:creationId xmlns:a16="http://schemas.microsoft.com/office/drawing/2014/main" id="{B26C682D-E04E-4A79-B5A0-B53BD1FD94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418573" cy="1440160"/>
          </a:xfrm>
          <a:prstGeom prst="rect">
            <a:avLst/>
          </a:prstGeom>
        </p:spPr>
      </p:pic>
      <p:pic>
        <p:nvPicPr>
          <p:cNvPr id="20" name="内容占位符 47">
            <a:extLst>
              <a:ext uri="{FF2B5EF4-FFF2-40B4-BE49-F238E27FC236}">
                <a16:creationId xmlns:a16="http://schemas.microsoft.com/office/drawing/2014/main" id="{893F8A5F-6CD8-4FB6-8E08-E6B2A47D5B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73405" y="236319"/>
            <a:ext cx="222758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510">
            <a:extLst>
              <a:ext uri="{FF2B5EF4-FFF2-40B4-BE49-F238E27FC236}">
                <a16:creationId xmlns:a16="http://schemas.microsoft.com/office/drawing/2014/main" id="{FAC2684F-0151-4A5E-9625-1A32616CC78B}"/>
              </a:ext>
            </a:extLst>
          </p:cNvPr>
          <p:cNvPicPr>
            <a:picLocks noChangeArrowheads="1"/>
          </p:cNvPicPr>
          <p:nvPr userDrawn="1"/>
        </p:nvPicPr>
        <p:blipFill>
          <a:blip r:embed="rId4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5171286" flipH="1">
            <a:off x="-50674" y="5171834"/>
            <a:ext cx="1003002" cy="160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834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A460-F668-4835-892D-0E5A984A23BB}" type="datetime1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510"/>
          <p:cNvPicPr>
            <a:picLocks noChangeArrowheads="1"/>
          </p:cNvPicPr>
          <p:nvPr userDrawn="1"/>
        </p:nvPicPr>
        <p:blipFill>
          <a:blip r:embed="rId2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4320000" flipH="1">
            <a:off x="140970" y="3067006"/>
            <a:ext cx="3048000" cy="487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510"/>
          <p:cNvPicPr>
            <a:picLocks noChangeArrowheads="1"/>
          </p:cNvPicPr>
          <p:nvPr userDrawn="1"/>
        </p:nvPicPr>
        <p:blipFill>
          <a:blip r:embed="rId3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 flipH="1">
            <a:off x="8146415" y="-932894"/>
            <a:ext cx="3693795" cy="5126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164114"/>
            <a:ext cx="9793764" cy="1287034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7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594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518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84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0441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563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322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088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8FB8-4EF6-4463-BAE6-C6D390D7EC81}" type="datetime1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134031"/>
            <a:ext cx="5088916" cy="3207086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134031"/>
            <a:ext cx="5088916" cy="3207086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2760-3A3E-4876-A386-5EB75645B3D6}" type="datetime1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5945" indent="0">
              <a:buNone/>
              <a:defRPr sz="2500" b="1"/>
            </a:lvl2pPr>
            <a:lvl3pPr marL="1151890" indent="0">
              <a:buNone/>
              <a:defRPr sz="2300" b="1"/>
            </a:lvl3pPr>
            <a:lvl4pPr marL="1728470" indent="0">
              <a:buNone/>
              <a:defRPr sz="2000" b="1"/>
            </a:lvl4pPr>
            <a:lvl5pPr marL="2304415" indent="0">
              <a:buNone/>
              <a:defRPr sz="2000" b="1"/>
            </a:lvl5pPr>
            <a:lvl6pPr marL="2880360" indent="0">
              <a:buNone/>
              <a:defRPr sz="2000" b="1"/>
            </a:lvl6pPr>
            <a:lvl7pPr marL="3456305" indent="0">
              <a:buNone/>
              <a:defRPr sz="2000" b="1"/>
            </a:lvl7pPr>
            <a:lvl8pPr marL="4032250" indent="0">
              <a:buNone/>
              <a:defRPr sz="2000" b="1"/>
            </a:lvl8pPr>
            <a:lvl9pPr marL="4608830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055055"/>
            <a:ext cx="5090917" cy="3733601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6" y="1450540"/>
            <a:ext cx="5092917" cy="604516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5945" indent="0">
              <a:buNone/>
              <a:defRPr sz="2500" b="1"/>
            </a:lvl2pPr>
            <a:lvl3pPr marL="1151890" indent="0">
              <a:buNone/>
              <a:defRPr sz="2300" b="1"/>
            </a:lvl3pPr>
            <a:lvl4pPr marL="1728470" indent="0">
              <a:buNone/>
              <a:defRPr sz="2000" b="1"/>
            </a:lvl4pPr>
            <a:lvl5pPr marL="2304415" indent="0">
              <a:buNone/>
              <a:defRPr sz="2000" b="1"/>
            </a:lvl5pPr>
            <a:lvl6pPr marL="2880360" indent="0">
              <a:buNone/>
              <a:defRPr sz="2000" b="1"/>
            </a:lvl6pPr>
            <a:lvl7pPr marL="3456305" indent="0">
              <a:buNone/>
              <a:defRPr sz="2000" b="1"/>
            </a:lvl7pPr>
            <a:lvl8pPr marL="4032250" indent="0">
              <a:buNone/>
              <a:defRPr sz="2000" b="1"/>
            </a:lvl8pPr>
            <a:lvl9pPr marL="4608830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2055055"/>
            <a:ext cx="5092917" cy="3733601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7F91-812D-4C50-BC4F-BE569430EC3C}" type="datetime1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677C-685D-40AC-9EDB-B17330843728}" type="datetime1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A6EF-8DF2-4BB3-A383-8C0749062A88}" type="datetime1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4536122"/>
            <a:ext cx="6913245" cy="535516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579015"/>
            <a:ext cx="6913245" cy="3888105"/>
          </a:xfrm>
        </p:spPr>
        <p:txBody>
          <a:bodyPr/>
          <a:lstStyle>
            <a:lvl1pPr marL="0" indent="0">
              <a:buNone/>
              <a:defRPr sz="4000"/>
            </a:lvl1pPr>
            <a:lvl2pPr marL="575945" indent="0">
              <a:buNone/>
              <a:defRPr sz="3500"/>
            </a:lvl2pPr>
            <a:lvl3pPr marL="1151890" indent="0">
              <a:buNone/>
              <a:defRPr sz="3000"/>
            </a:lvl3pPr>
            <a:lvl4pPr marL="1728470" indent="0">
              <a:buNone/>
              <a:defRPr sz="2500"/>
            </a:lvl4pPr>
            <a:lvl5pPr marL="2304415" indent="0">
              <a:buNone/>
              <a:defRPr sz="2500"/>
            </a:lvl5pPr>
            <a:lvl6pPr marL="2880360" indent="0">
              <a:buNone/>
              <a:defRPr sz="2500"/>
            </a:lvl6pPr>
            <a:lvl7pPr marL="3456305" indent="0">
              <a:buNone/>
              <a:defRPr sz="2500"/>
            </a:lvl7pPr>
            <a:lvl8pPr marL="4032250" indent="0">
              <a:buNone/>
              <a:defRPr sz="2500"/>
            </a:lvl8pPr>
            <a:lvl9pPr marL="4608830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071637"/>
            <a:ext cx="6913245" cy="760521"/>
          </a:xfrm>
        </p:spPr>
        <p:txBody>
          <a:bodyPr/>
          <a:lstStyle>
            <a:lvl1pPr marL="0" indent="0">
              <a:buNone/>
              <a:defRPr sz="1800"/>
            </a:lvl1pPr>
            <a:lvl2pPr marL="575945" indent="0">
              <a:buNone/>
              <a:defRPr sz="1500"/>
            </a:lvl2pPr>
            <a:lvl3pPr marL="1151890" indent="0">
              <a:buNone/>
              <a:defRPr sz="1300"/>
            </a:lvl3pPr>
            <a:lvl4pPr marL="1728470" indent="0">
              <a:buNone/>
              <a:defRPr sz="1100"/>
            </a:lvl4pPr>
            <a:lvl5pPr marL="2304415" indent="0">
              <a:buNone/>
              <a:defRPr sz="1100"/>
            </a:lvl5pPr>
            <a:lvl6pPr marL="2880360" indent="0">
              <a:buNone/>
              <a:defRPr sz="1100"/>
            </a:lvl6pPr>
            <a:lvl7pPr marL="3456305" indent="0">
              <a:buNone/>
              <a:defRPr sz="1100"/>
            </a:lvl7pPr>
            <a:lvl8pPr marL="4032250" indent="0">
              <a:buNone/>
              <a:defRPr sz="1100"/>
            </a:lvl8pPr>
            <a:lvl9pPr marL="460883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665E-B87A-47D2-A69A-EFE7F7BE5748}" type="datetime1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D996-57E0-4A20-8E97-7AA352A0501F}" type="datetime1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115214" tIns="57607" rIns="115214" bIns="57607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512042"/>
            <a:ext cx="10369868" cy="4276616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10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44FFF-D241-4037-8463-8EC7FA8B6EE1}" type="datetime1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10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10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510"/>
          <p:cNvPicPr>
            <a:picLocks noChangeArrowheads="1"/>
          </p:cNvPicPr>
          <p:nvPr userDrawn="1"/>
        </p:nvPicPr>
        <p:blipFill>
          <a:blip r:embed="rId12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4320000" flipH="1">
            <a:off x="140970" y="3067006"/>
            <a:ext cx="3048000" cy="487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510"/>
          <p:cNvPicPr>
            <a:picLocks noChangeArrowheads="1"/>
          </p:cNvPicPr>
          <p:nvPr userDrawn="1"/>
        </p:nvPicPr>
        <p:blipFill>
          <a:blip r:embed="rId13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 flipH="1">
            <a:off x="8146415" y="-932894"/>
            <a:ext cx="3693795" cy="5126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714" r:id="rId10"/>
  </p:sldLayoutIdLst>
  <p:transition spd="med">
    <p:fade/>
  </p:transition>
  <p:hf hdr="0" ftr="0" dt="0"/>
  <p:txStyles>
    <p:titleStyle>
      <a:lvl1pPr algn="ctr" defTabSz="1151890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800" indent="-43180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5990" indent="-360045" algn="l" defTabSz="11518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125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070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650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595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485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5945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189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47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415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305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25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83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2873" y="0"/>
            <a:ext cx="11539027" cy="6480175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14" y="431775"/>
            <a:ext cx="3205683" cy="64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69" y="431775"/>
            <a:ext cx="2564031" cy="50405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87C3402-18BC-F941-A5AA-7E638F006497}"/>
              </a:ext>
            </a:extLst>
          </p:cNvPr>
          <p:cNvSpPr txBox="1"/>
          <p:nvPr/>
        </p:nvSpPr>
        <p:spPr>
          <a:xfrm>
            <a:off x="-8477" y="1897974"/>
            <a:ext cx="115390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Research Works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6314452-0B6E-DB44-9247-4B5F471AC754}"/>
              </a:ext>
            </a:extLst>
          </p:cNvPr>
          <p:cNvSpPr>
            <a:spLocks/>
          </p:cNvSpPr>
          <p:nvPr/>
        </p:nvSpPr>
        <p:spPr bwMode="auto">
          <a:xfrm>
            <a:off x="72405" y="4464223"/>
            <a:ext cx="11539027" cy="1800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Aft>
                <a:spcPts val="1800"/>
              </a:spcAft>
            </a:pPr>
            <a:endParaRPr lang="en-US" altLang="zh-CN" sz="2200" b="1" dirty="0">
              <a:solidFill>
                <a:srgbClr val="103A84"/>
              </a:solidFill>
              <a:latin typeface="Times New Roman" panose="02020603050405020304" pitchFamily="18" charset="0"/>
              <a:ea typeface="Microsoft YaHei Light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spcAft>
                <a:spcPts val="1800"/>
              </a:spcAft>
            </a:pPr>
            <a:r>
              <a:rPr lang="en-US" altLang="zh-CN" sz="2200" b="1" dirty="0">
                <a:solidFill>
                  <a:srgbClr val="103A84"/>
                </a:solidFill>
                <a:latin typeface="+mj-ea"/>
                <a:ea typeface="+mj-ea"/>
                <a:cs typeface="Times New Roman" panose="02020603050405020304" pitchFamily="18" charset="0"/>
              </a:rPr>
              <a:t>Shen Yuan</a:t>
            </a:r>
          </a:p>
          <a:p>
            <a:pPr algn="ctr" eaLnBrk="1" hangingPunct="1">
              <a:spcAft>
                <a:spcPts val="1800"/>
              </a:spcAft>
            </a:pPr>
            <a:r>
              <a:rPr lang="en-US" altLang="zh-CN" sz="2200" dirty="0">
                <a:solidFill>
                  <a:srgbClr val="103A84"/>
                </a:solidFill>
                <a:latin typeface="Times New Roman" panose="02020603050405020304" pitchFamily="18" charset="0"/>
                <a:ea typeface="Microsoft YaHei Light" panose="020B0503020204020204" pitchFamily="34" charset="-122"/>
                <a:cs typeface="Times New Roman" panose="02020603050405020304" pitchFamily="18" charset="0"/>
              </a:rPr>
              <a:t>2023-7-20</a:t>
            </a:r>
          </a:p>
        </p:txBody>
      </p:sp>
    </p:spTree>
    <p:extLst>
      <p:ext uri="{BB962C8B-B14F-4D97-AF65-F5344CB8AC3E}">
        <p14:creationId xmlns:p14="http://schemas.microsoft.com/office/powerpoint/2010/main" val="3929768417"/>
      </p:ext>
    </p:extLst>
  </p:cSld>
  <p:clrMapOvr>
    <a:masterClrMapping/>
  </p:clrMapOvr>
  <p:transition spd="med" advTm="6832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277583"/>
            <a:ext cx="8860473" cy="731892"/>
          </a:xfrm>
        </p:spPr>
        <p:txBody>
          <a:bodyPr/>
          <a:lstStyle/>
          <a:p>
            <a:r>
              <a:rPr lang="en-US" altLang="zh-CN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Experiments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E2835B-C554-499D-8A31-E00B49238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077" y="1954984"/>
            <a:ext cx="5184576" cy="34002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347FC88-AA7D-4523-A880-C9091B662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5" y="2049760"/>
            <a:ext cx="5834226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36152"/>
      </p:ext>
    </p:extLst>
  </p:cSld>
  <p:clrMapOvr>
    <a:masterClrMapping/>
  </p:clrMapOvr>
  <p:transition spd="med" advTm="645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E39A186-51B7-4C19-ABBF-88BAE064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8268629-5657-4FF4-8C27-F9B90D90E9C0}"/>
              </a:ext>
            </a:extLst>
          </p:cNvPr>
          <p:cNvSpPr txBox="1">
            <a:spLocks noChangeArrowheads="1"/>
          </p:cNvSpPr>
          <p:nvPr/>
        </p:nvSpPr>
        <p:spPr>
          <a:xfrm>
            <a:off x="800213" y="1799927"/>
            <a:ext cx="10009112" cy="3384376"/>
          </a:xfrm>
          <a:prstGeom prst="rect">
            <a:avLst/>
          </a:prstGeom>
          <a:ln/>
        </p:spPr>
        <p:txBody>
          <a:bodyPr/>
          <a:lstStyle>
            <a:lvl1pPr marL="431800" indent="-43180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990" indent="-360045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18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612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865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59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54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48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800" b="1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ImDrug</a:t>
            </a:r>
            <a:r>
              <a:rPr lang="en-US" altLang="zh-CN" sz="18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Benchmark for Deep Imbalanced Learning in AI-aided Drug Discovery. </a:t>
            </a:r>
            <a:r>
              <a:rPr lang="en-US" altLang="zh-CN" sz="1600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IEEE TPAMI.</a:t>
            </a:r>
            <a:endParaRPr lang="en-US" altLang="zh-CN" sz="1600" i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Transformer to </a:t>
            </a:r>
            <a:r>
              <a:rPr lang="en-US" altLang="zh-CN" sz="1800" b="1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Sliceformer</a:t>
            </a:r>
            <a:r>
              <a:rPr lang="en-US" altLang="zh-CN" sz="18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Make Multi-Head Attention as Simple as Sorting. </a:t>
            </a:r>
            <a:r>
              <a:rPr lang="en-US" altLang="zh-CN" sz="1600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</a:t>
            </a:r>
            <a:r>
              <a:rPr lang="en-US" altLang="zh-CN" sz="1600" i="1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NeurIPS</a:t>
            </a:r>
            <a:r>
              <a:rPr lang="en-US" altLang="zh-CN" sz="1600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2023.</a:t>
            </a:r>
            <a:endParaRPr lang="en-US" altLang="zh-CN" sz="18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Hierarchical Graph-based Autoregressive Retrosynthesis with Statistically-interpretable Data Augmentation. 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6C5E3E-B6DC-4745-A7BD-F587A687E35D}"/>
              </a:ext>
            </a:extLst>
          </p:cNvPr>
          <p:cNvSpPr/>
          <p:nvPr/>
        </p:nvSpPr>
        <p:spPr>
          <a:xfrm>
            <a:off x="792485" y="554355"/>
            <a:ext cx="48965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600" b="1" cap="none" spc="0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 Research Works</a:t>
            </a:r>
            <a:endParaRPr lang="zh-CN" altLang="en-US" sz="3600" b="1" cap="none" spc="0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697425"/>
      </p:ext>
    </p:extLst>
  </p:cSld>
  <p:clrMapOvr>
    <a:masterClrMapping/>
  </p:clrMapOvr>
  <p:transition spd="med" advTm="3426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277583"/>
            <a:ext cx="8860473" cy="731892"/>
          </a:xfrm>
        </p:spPr>
        <p:txBody>
          <a:bodyPr/>
          <a:lstStyle/>
          <a:p>
            <a:r>
              <a:rPr lang="en-US" altLang="zh-CN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Molecule Retrosynthesis Prediction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FD087B-C64A-4436-A9C9-1B461A21DFB8}"/>
              </a:ext>
            </a:extLst>
          </p:cNvPr>
          <p:cNvSpPr txBox="1"/>
          <p:nvPr/>
        </p:nvSpPr>
        <p:spPr>
          <a:xfrm>
            <a:off x="298302" y="1263006"/>
            <a:ext cx="1123324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field of AI-aided Drug Discovery, Molecule Retrosynthesis Prediction is one of the fundamental problems.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target product, the task is to predict the candidate reactants.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1CC933-0CAA-43FE-B78D-2191DDF311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339"/>
          <a:stretch/>
        </p:blipFill>
        <p:spPr>
          <a:xfrm>
            <a:off x="2008984" y="2870754"/>
            <a:ext cx="7352453" cy="289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94512"/>
      </p:ext>
    </p:extLst>
  </p:cSld>
  <p:clrMapOvr>
    <a:masterClrMapping/>
  </p:clrMapOvr>
  <p:transition spd="med" advTm="38888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277583"/>
            <a:ext cx="8860473" cy="731892"/>
          </a:xfrm>
        </p:spPr>
        <p:txBody>
          <a:bodyPr/>
          <a:lstStyle/>
          <a:p>
            <a:r>
              <a:rPr lang="en-US" altLang="zh-CN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Challenge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FD087B-C64A-4436-A9C9-1B461A21DFB8}"/>
              </a:ext>
            </a:extLst>
          </p:cNvPr>
          <p:cNvSpPr txBox="1"/>
          <p:nvPr/>
        </p:nvSpPr>
        <p:spPr>
          <a:xfrm>
            <a:off x="360437" y="959447"/>
            <a:ext cx="11233248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Challenge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generalization power of the current methods is unsatisfactory due to the insufficiency of the retrosynthesis dataset.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Challenge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Many methods either predict reactants directly or add atoms to synthons.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535167-4D57-4129-8E81-E67084E01E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3" b="1"/>
          <a:stretch/>
        </p:blipFill>
        <p:spPr>
          <a:xfrm>
            <a:off x="484171" y="2646343"/>
            <a:ext cx="3890105" cy="33802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9DFB5E-C072-4F88-A9A5-E0B5D8F8D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426" y="3177472"/>
            <a:ext cx="5981927" cy="184776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4D5A7B4-D4A0-420D-B0C5-8F76F247F947}"/>
              </a:ext>
            </a:extLst>
          </p:cNvPr>
          <p:cNvSpPr/>
          <p:nvPr/>
        </p:nvSpPr>
        <p:spPr>
          <a:xfrm>
            <a:off x="4931200" y="5150379"/>
            <a:ext cx="5726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Sacha, </a:t>
            </a:r>
            <a:r>
              <a:rPr lang="en-US" altLang="zh-CN" sz="900" dirty="0" err="1">
                <a:solidFill>
                  <a:srgbClr val="222222"/>
                </a:solidFill>
                <a:latin typeface="Arial" panose="020B0604020202020204" pitchFamily="34" charset="0"/>
              </a:rPr>
              <a:t>Mikołaj</a:t>
            </a:r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, et al. "Molecule edit graph attention network: modeling chemical reactions as sequences of graph edits." </a:t>
            </a:r>
            <a:r>
              <a:rPr lang="en-US" altLang="zh-CN" sz="900" i="1" dirty="0">
                <a:solidFill>
                  <a:srgbClr val="222222"/>
                </a:solidFill>
                <a:latin typeface="Arial" panose="020B0604020202020204" pitchFamily="34" charset="0"/>
              </a:rPr>
              <a:t>Journal of Chemical Information and Modeling </a:t>
            </a:r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61.7 (2021): 3273-3284.</a:t>
            </a:r>
            <a:endParaRPr lang="zh-CN" altLang="en-US" sz="9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56D7AC-69D9-4BC8-A13E-C52B2F9642E1}"/>
              </a:ext>
            </a:extLst>
          </p:cNvPr>
          <p:cNvSpPr/>
          <p:nvPr/>
        </p:nvSpPr>
        <p:spPr>
          <a:xfrm>
            <a:off x="361553" y="6026572"/>
            <a:ext cx="4441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Shi, </a:t>
            </a:r>
            <a:r>
              <a:rPr lang="en-US" altLang="zh-CN" sz="900" dirty="0" err="1">
                <a:solidFill>
                  <a:srgbClr val="222222"/>
                </a:solidFill>
                <a:latin typeface="Arial" panose="020B0604020202020204" pitchFamily="34" charset="0"/>
              </a:rPr>
              <a:t>Chence</a:t>
            </a:r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, et al. "A graph to graphs framework for retrosynthesis prediction." </a:t>
            </a:r>
            <a:r>
              <a:rPr lang="en-US" altLang="zh-CN" sz="900" i="1" dirty="0">
                <a:solidFill>
                  <a:srgbClr val="222222"/>
                </a:solidFill>
                <a:latin typeface="Arial" panose="020B0604020202020204" pitchFamily="34" charset="0"/>
              </a:rPr>
              <a:t>International conference on machine learning</a:t>
            </a:r>
            <a:r>
              <a:rPr lang="en-US" altLang="zh-CN" sz="900" dirty="0">
                <a:solidFill>
                  <a:srgbClr val="222222"/>
                </a:solidFill>
                <a:latin typeface="Arial" panose="020B0604020202020204" pitchFamily="34" charset="0"/>
              </a:rPr>
              <a:t>. PMLR, 2020.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86929918"/>
      </p:ext>
    </p:extLst>
  </p:cSld>
  <p:clrMapOvr>
    <a:masterClrMapping/>
  </p:clrMapOvr>
  <p:transition spd="med" advTm="65893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277583"/>
            <a:ext cx="8860473" cy="731892"/>
          </a:xfrm>
        </p:spPr>
        <p:txBody>
          <a:bodyPr/>
          <a:lstStyle/>
          <a:p>
            <a:r>
              <a:rPr lang="en-US" altLang="zh-CN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Overview of </a:t>
            </a:r>
            <a:r>
              <a:rPr lang="en-US" altLang="zh-CN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HGA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348017-D419-4042-B8E3-BA1BA200D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8"/>
          <a:stretch/>
        </p:blipFill>
        <p:spPr>
          <a:xfrm>
            <a:off x="864493" y="1079847"/>
            <a:ext cx="9433048" cy="498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36716"/>
      </p:ext>
    </p:extLst>
  </p:cSld>
  <p:clrMapOvr>
    <a:masterClrMapping/>
  </p:clrMapOvr>
  <p:transition spd="med" advTm="82618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1522075" cy="6480175"/>
          </a:xfrm>
          <a:prstGeom prst="rect">
            <a:avLst/>
          </a:prstGeom>
        </p:spPr>
      </p:pic>
      <p:sp>
        <p:nvSpPr>
          <p:cNvPr id="39" name="文本框 11"/>
          <p:cNvSpPr txBox="1">
            <a:spLocks noChangeArrowheads="1"/>
          </p:cNvSpPr>
          <p:nvPr/>
        </p:nvSpPr>
        <p:spPr bwMode="auto">
          <a:xfrm>
            <a:off x="0" y="2447999"/>
            <a:ext cx="11522075" cy="106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4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Thank</a:t>
            </a:r>
            <a:r>
              <a:rPr lang="zh-CN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you for listening!</a:t>
            </a:r>
          </a:p>
        </p:txBody>
      </p:sp>
      <p:sp>
        <p:nvSpPr>
          <p:cNvPr id="5" name="Subtitle 6">
            <a:extLst>
              <a:ext uri="{FF2B5EF4-FFF2-40B4-BE49-F238E27FC236}">
                <a16:creationId xmlns:a16="http://schemas.microsoft.com/office/drawing/2014/main" id="{F2B24E13-C4E6-5949-A767-9F48F2763BD2}"/>
              </a:ext>
            </a:extLst>
          </p:cNvPr>
          <p:cNvSpPr>
            <a:spLocks/>
          </p:cNvSpPr>
          <p:nvPr/>
        </p:nvSpPr>
        <p:spPr bwMode="auto">
          <a:xfrm>
            <a:off x="0" y="5551505"/>
            <a:ext cx="11520012" cy="34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103A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2023-7-20</a:t>
            </a:r>
          </a:p>
        </p:txBody>
      </p:sp>
      <p:pic>
        <p:nvPicPr>
          <p:cNvPr id="10" name="Picture 208" descr="C:\Users\Lydia\Desktop\教务处工作\20190209龙老师PPT\学校中英文标准组合LOGO下载\中英文标准组合(jpge格式）.jpg">
            <a:extLst>
              <a:ext uri="{FF2B5EF4-FFF2-40B4-BE49-F238E27FC236}">
                <a16:creationId xmlns:a16="http://schemas.microsoft.com/office/drawing/2014/main" id="{9015811C-715F-41E0-AE0A-8396C618A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14" y="431775"/>
            <a:ext cx="3205683" cy="64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EEBEF67-E1CB-410D-BE9C-4014A1CA83B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69" y="431775"/>
            <a:ext cx="2564031" cy="50405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459C996-E0C4-26EA-918E-3CC3DB758396}"/>
              </a:ext>
            </a:extLst>
          </p:cNvPr>
          <p:cNvSpPr txBox="1"/>
          <p:nvPr/>
        </p:nvSpPr>
        <p:spPr>
          <a:xfrm>
            <a:off x="2292724" y="5040287"/>
            <a:ext cx="68445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Aft>
                <a:spcPts val="1800"/>
              </a:spcAft>
            </a:pPr>
            <a:r>
              <a:rPr lang="en-US" altLang="zh-CN" sz="2400" b="1" dirty="0">
                <a:solidFill>
                  <a:srgbClr val="103A84"/>
                </a:solidFill>
                <a:latin typeface="Times New Roman" panose="02020603050405020304" pitchFamily="18" charset="0"/>
                <a:ea typeface="Microsoft YaHei Light" panose="020B0503020204020204" pitchFamily="34" charset="-122"/>
                <a:cs typeface="Times New Roman" panose="02020603050405020304" pitchFamily="18" charset="0"/>
              </a:rPr>
              <a:t>Shen Yuan</a:t>
            </a:r>
            <a:endParaRPr lang="en-US" altLang="zh-CN" sz="2400" b="1" dirty="0">
              <a:solidFill>
                <a:srgbClr val="103A84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012059"/>
      </p:ext>
    </p:extLst>
  </p:cSld>
  <p:clrMapOvr>
    <a:masterClrMapping/>
  </p:clrMapOvr>
  <p:transition spd="med" advTm="4939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37C543A-1DF4-A844-B2DF-FB030B234D8C}"/>
              </a:ext>
            </a:extLst>
          </p:cNvPr>
          <p:cNvSpPr/>
          <p:nvPr/>
        </p:nvSpPr>
        <p:spPr>
          <a:xfrm>
            <a:off x="792485" y="554355"/>
            <a:ext cx="48965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600" b="1" cap="none" spc="0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 Research Works</a:t>
            </a:r>
            <a:endParaRPr lang="zh-CN" altLang="en-US" sz="3600" b="1" cap="none" spc="0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9F24281-AD19-EB42-A7BA-345EBD617D57}"/>
              </a:ext>
            </a:extLst>
          </p:cNvPr>
          <p:cNvSpPr txBox="1">
            <a:spLocks noChangeArrowheads="1"/>
          </p:cNvSpPr>
          <p:nvPr/>
        </p:nvSpPr>
        <p:spPr>
          <a:xfrm>
            <a:off x="800213" y="1799927"/>
            <a:ext cx="10009112" cy="3384376"/>
          </a:xfrm>
          <a:prstGeom prst="rect">
            <a:avLst/>
          </a:prstGeom>
          <a:ln/>
        </p:spPr>
        <p:txBody>
          <a:bodyPr/>
          <a:lstStyle>
            <a:lvl1pPr marL="431800" indent="-43180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990" indent="-360045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18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612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865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59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54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48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ImDrug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Benchmark for Deep Imbalanced Learning in AI-aided Drug Discovery.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IEEE TPAMI.</a:t>
            </a:r>
            <a:endParaRPr lang="en-US" altLang="zh-CN" sz="16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Transformer to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Sliceformer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Make Multi-Head Attention as Simple as Sorting.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NeurIPS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2023.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Hierarchical Graph-based Autoregressive Retrosynthesis with Statistically-interpretable Data Augmentation.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E39A186-51B7-4C19-ABBF-88BAE064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730276"/>
      </p:ext>
    </p:extLst>
  </p:cSld>
  <p:clrMapOvr>
    <a:masterClrMapping/>
  </p:clrMapOvr>
  <p:transition spd="med" advTm="21387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E39A186-51B7-4C19-ABBF-88BAE064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A2BE005-F03A-441D-A0E3-7C542F98BA67}"/>
              </a:ext>
            </a:extLst>
          </p:cNvPr>
          <p:cNvSpPr txBox="1">
            <a:spLocks noChangeArrowheads="1"/>
          </p:cNvSpPr>
          <p:nvPr/>
        </p:nvSpPr>
        <p:spPr>
          <a:xfrm>
            <a:off x="800213" y="1799927"/>
            <a:ext cx="10009112" cy="3384376"/>
          </a:xfrm>
          <a:prstGeom prst="rect">
            <a:avLst/>
          </a:prstGeom>
          <a:ln/>
        </p:spPr>
        <p:txBody>
          <a:bodyPr/>
          <a:lstStyle>
            <a:lvl1pPr marL="431800" indent="-43180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990" indent="-360045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18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612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865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59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54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48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ImDrug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Benchmark for Deep Imbalanced Learning in AI-aided Drug Discovery.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IEEE TPAMI.</a:t>
            </a:r>
            <a:endParaRPr lang="en-US" altLang="zh-CN" sz="16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Transformer to </a:t>
            </a:r>
            <a:r>
              <a:rPr lang="en-US" altLang="zh-CN" sz="1800" b="1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Sliceformer</a:t>
            </a:r>
            <a:r>
              <a:rPr lang="en-US" altLang="zh-CN" sz="18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Make Multi-Head Attention as Simple as Sorting. </a:t>
            </a:r>
            <a:r>
              <a:rPr lang="en-US" altLang="zh-CN" sz="1600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</a:t>
            </a:r>
            <a:r>
              <a:rPr lang="en-US" altLang="zh-CN" sz="1600" i="1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NeurIPS</a:t>
            </a:r>
            <a:r>
              <a:rPr lang="en-US" altLang="zh-CN" sz="1600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2023.</a:t>
            </a:r>
            <a:endParaRPr lang="en-US" altLang="zh-CN" sz="18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Hierarchical Graph-based Autoregressive Retrosynthesis with Statistically-interpretable Data Augmentation. 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19E196-6F55-4230-A74F-C793394B5605}"/>
              </a:ext>
            </a:extLst>
          </p:cNvPr>
          <p:cNvSpPr/>
          <p:nvPr/>
        </p:nvSpPr>
        <p:spPr>
          <a:xfrm>
            <a:off x="792485" y="554355"/>
            <a:ext cx="48965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600" b="1" cap="none" spc="0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 Research Works</a:t>
            </a:r>
            <a:endParaRPr lang="zh-CN" altLang="en-US" sz="3600" b="1" cap="none" spc="0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77081"/>
      </p:ext>
    </p:extLst>
  </p:cSld>
  <p:clrMapOvr>
    <a:masterClrMapping/>
  </p:clrMapOvr>
  <p:transition spd="med" advTm="536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277583"/>
            <a:ext cx="8860473" cy="731892"/>
          </a:xfrm>
        </p:spPr>
        <p:txBody>
          <a:bodyPr/>
          <a:lstStyle/>
          <a:p>
            <a:r>
              <a:rPr lang="en-US" altLang="zh-CN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Motivation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E8893E-B17C-4668-B1D6-34B9B9FEA0F1}"/>
              </a:ext>
            </a:extLst>
          </p:cNvPr>
          <p:cNvSpPr txBox="1"/>
          <p:nvPr/>
        </p:nvSpPr>
        <p:spPr>
          <a:xfrm>
            <a:off x="432445" y="1009475"/>
            <a:ext cx="11233248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drug datasets commonly exhibit severe imbalanced distribution problems, which can cause models to overfit on the head classes while underfitting the tail classes.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imbalanced learning aiming to address the imbalanced problems, remains relatively understudied on the drug datasets.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08E7D9-E536-4335-808C-593622E14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621" y="2733024"/>
            <a:ext cx="6985173" cy="352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25579"/>
      </p:ext>
    </p:extLst>
  </p:cSld>
  <p:clrMapOvr>
    <a:masterClrMapping/>
  </p:clrMapOvr>
  <p:transition spd="med" advTm="76049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277583"/>
            <a:ext cx="8860473" cy="731892"/>
          </a:xfrm>
        </p:spPr>
        <p:txBody>
          <a:bodyPr/>
          <a:lstStyle/>
          <a:p>
            <a:r>
              <a:rPr lang="en-US" altLang="zh-CN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Overview of </a:t>
            </a:r>
            <a:r>
              <a:rPr lang="en-US" altLang="zh-CN" dirty="0" err="1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ImDrug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004B20-6FFA-4218-B3E6-F784D790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26" y="1151855"/>
            <a:ext cx="10670785" cy="4894908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93051799-D917-41CB-AD15-2F9CDC1C5BD4}"/>
              </a:ext>
            </a:extLst>
          </p:cNvPr>
          <p:cNvSpPr txBox="1">
            <a:spLocks noChangeArrowheads="1"/>
          </p:cNvSpPr>
          <p:nvPr/>
        </p:nvSpPr>
        <p:spPr>
          <a:xfrm>
            <a:off x="355262" y="6021754"/>
            <a:ext cx="10009112" cy="361676"/>
          </a:xfrm>
          <a:prstGeom prst="rect">
            <a:avLst/>
          </a:prstGeom>
          <a:ln/>
        </p:spPr>
        <p:txBody>
          <a:bodyPr/>
          <a:lstStyle>
            <a:lvl1pPr marL="431800" indent="-43180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990" indent="-360045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18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612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865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59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54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48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https://github.com/DrugLT/ImDrug</a:t>
            </a:r>
            <a:endParaRPr lang="en-US" altLang="zh-CN" sz="1400" i="1" u="sng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989993"/>
      </p:ext>
    </p:extLst>
  </p:cSld>
  <p:clrMapOvr>
    <a:masterClrMapping/>
  </p:clrMapOvr>
  <p:transition spd="med" advTm="28172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E39A186-51B7-4C19-ABBF-88BAE064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257C2B-42FC-497F-8197-3B6E5A2F24F9}"/>
              </a:ext>
            </a:extLst>
          </p:cNvPr>
          <p:cNvSpPr txBox="1">
            <a:spLocks noChangeArrowheads="1"/>
          </p:cNvSpPr>
          <p:nvPr/>
        </p:nvSpPr>
        <p:spPr>
          <a:xfrm>
            <a:off x="800213" y="1799927"/>
            <a:ext cx="10009112" cy="3384376"/>
          </a:xfrm>
          <a:prstGeom prst="rect">
            <a:avLst/>
          </a:prstGeom>
          <a:ln/>
        </p:spPr>
        <p:txBody>
          <a:bodyPr/>
          <a:lstStyle>
            <a:lvl1pPr marL="431800" indent="-43180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990" indent="-360045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18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612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865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59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540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485" indent="-288290" algn="l" defTabSz="11518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800" b="1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ImDrug</a:t>
            </a:r>
            <a:r>
              <a:rPr lang="en-US" altLang="zh-CN" sz="18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Benchmark for Deep Imbalanced Learning in AI-aided Drug Discovery. </a:t>
            </a:r>
            <a:r>
              <a:rPr lang="en-US" altLang="zh-CN" sz="1600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IEEE TPAMI.</a:t>
            </a:r>
            <a:endParaRPr lang="en-US" altLang="zh-CN" sz="1600" i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Transformer to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Sliceformer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Make Multi-Head Attention as Simple as Sorting.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NeurIPS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2023.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Hierarchical Graph-based Autoregressive Retrosynthesis with Statistically-interpretable Data Augmentation. 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6A971E-A9AF-4AC8-9C28-DBC61E9F71B9}"/>
              </a:ext>
            </a:extLst>
          </p:cNvPr>
          <p:cNvSpPr/>
          <p:nvPr/>
        </p:nvSpPr>
        <p:spPr>
          <a:xfrm>
            <a:off x="792485" y="554355"/>
            <a:ext cx="48965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600" b="1" cap="none" spc="0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 Research Works</a:t>
            </a:r>
            <a:endParaRPr lang="zh-CN" altLang="en-US" sz="3600" b="1" cap="none" spc="0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155351"/>
      </p:ext>
    </p:extLst>
  </p:cSld>
  <p:clrMapOvr>
    <a:masterClrMapping/>
  </p:clrMapOvr>
  <p:transition spd="med" advTm="4853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277583"/>
            <a:ext cx="8860473" cy="731892"/>
          </a:xfrm>
        </p:spPr>
        <p:txBody>
          <a:bodyPr/>
          <a:lstStyle/>
          <a:p>
            <a:r>
              <a:rPr lang="en-US" altLang="zh-CN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Challenge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6658A1-A5DA-497A-B0F4-ACFD18817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973" y="3109236"/>
            <a:ext cx="5992722" cy="295232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F060359-00AF-4AAD-BF66-C09AB72C0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94" y="3312095"/>
            <a:ext cx="4650306" cy="261861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4623270-4D03-4134-89BA-1008F0AD3659}"/>
              </a:ext>
            </a:extLst>
          </p:cNvPr>
          <p:cNvSpPr txBox="1"/>
          <p:nvPr/>
        </p:nvSpPr>
        <p:spPr>
          <a:xfrm>
            <a:off x="298302" y="1263006"/>
            <a:ext cx="11233248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the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 tends to be over-smoothed with the increase of data size.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 exists as a numerical issue rarely mentioned in existing works, called the ``destruction of permutation-equivariance (DPE)''. </a:t>
            </a:r>
          </a:p>
        </p:txBody>
      </p:sp>
    </p:spTree>
    <p:extLst>
      <p:ext uri="{BB962C8B-B14F-4D97-AF65-F5344CB8AC3E}">
        <p14:creationId xmlns:p14="http://schemas.microsoft.com/office/powerpoint/2010/main" val="1662085393"/>
      </p:ext>
    </p:extLst>
  </p:cSld>
  <p:clrMapOvr>
    <a:masterClrMapping/>
  </p:clrMapOvr>
  <p:transition spd="med" advTm="86101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277583"/>
            <a:ext cx="8860473" cy="731892"/>
          </a:xfrm>
        </p:spPr>
        <p:txBody>
          <a:bodyPr/>
          <a:lstStyle/>
          <a:p>
            <a:r>
              <a:rPr lang="en-US" altLang="zh-CN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Method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7F57E77-6BBC-46F5-B643-9D3D12EDC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61" y="1727919"/>
            <a:ext cx="10574226" cy="9145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3A5BCA9-8027-4745-8D3B-EB13FDD48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504" y="4536231"/>
            <a:ext cx="9431066" cy="933580"/>
          </a:xfrm>
          <a:prstGeom prst="rect">
            <a:avLst/>
          </a:prstGeom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id="{4C5F5DAD-63FB-40F4-A58D-521F4278E88C}"/>
              </a:ext>
            </a:extLst>
          </p:cNvPr>
          <p:cNvSpPr/>
          <p:nvPr/>
        </p:nvSpPr>
        <p:spPr>
          <a:xfrm>
            <a:off x="4176861" y="2952055"/>
            <a:ext cx="2088232" cy="144016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Replaced with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84745763"/>
      </p:ext>
    </p:extLst>
  </p:cSld>
  <p:clrMapOvr>
    <a:masterClrMapping/>
  </p:clrMapOvr>
  <p:transition spd="med" advTm="53037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277583"/>
            <a:ext cx="8860473" cy="731892"/>
          </a:xfrm>
        </p:spPr>
        <p:txBody>
          <a:bodyPr/>
          <a:lstStyle/>
          <a:p>
            <a:r>
              <a:rPr lang="en-US" altLang="zh-CN" dirty="0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Experiments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400626-DF05-4684-86A0-22511A8AB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061" y="982115"/>
            <a:ext cx="5119571" cy="50326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F8B392-DE9E-4D49-9438-8EEB4845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68" y="1727919"/>
            <a:ext cx="5263324" cy="387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68696"/>
      </p:ext>
    </p:extLst>
  </p:cSld>
  <p:clrMapOvr>
    <a:masterClrMapping/>
  </p:clrMapOvr>
  <p:transition spd="med" advTm="69517"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11097</TotalTime>
  <Words>457</Words>
  <Application>Microsoft Office PowerPoint</Application>
  <PresentationFormat>自定义</PresentationFormat>
  <Paragraphs>50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Microsoft YaHei Light</vt:lpstr>
      <vt:lpstr>黑体</vt:lpstr>
      <vt:lpstr>宋体</vt:lpstr>
      <vt:lpstr>微软雅黑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Motivation</vt:lpstr>
      <vt:lpstr>The Overview of ImDrug</vt:lpstr>
      <vt:lpstr>PowerPoint 演示文稿</vt:lpstr>
      <vt:lpstr>Challenge</vt:lpstr>
      <vt:lpstr>Method</vt:lpstr>
      <vt:lpstr>Experiments</vt:lpstr>
      <vt:lpstr>Experiments</vt:lpstr>
      <vt:lpstr>PowerPoint 演示文稿</vt:lpstr>
      <vt:lpstr>Molecule Retrosynthesis Prediction</vt:lpstr>
      <vt:lpstr>Challenge</vt:lpstr>
      <vt:lpstr>The Overview of HGA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</dc:title>
  <dc:creator>Mn</dc:creator>
  <cp:lastModifiedBy>178976460@qq.com</cp:lastModifiedBy>
  <cp:revision>2439</cp:revision>
  <cp:lastPrinted>2023-06-21T00:31:15Z</cp:lastPrinted>
  <dcterms:created xsi:type="dcterms:W3CDTF">2016-04-22T07:39:00Z</dcterms:created>
  <dcterms:modified xsi:type="dcterms:W3CDTF">2023-07-20T04:19:14Z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