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9"/>
  </p:notesMasterIdLst>
  <p:handoutMasterIdLst>
    <p:handoutMasterId r:id="rId10"/>
  </p:handoutMasterIdLst>
  <p:sldIdLst>
    <p:sldId id="4478" r:id="rId2"/>
    <p:sldId id="4479" r:id="rId3"/>
    <p:sldId id="4480" r:id="rId4"/>
    <p:sldId id="4481" r:id="rId5"/>
    <p:sldId id="4482" r:id="rId6"/>
    <p:sldId id="4483" r:id="rId7"/>
    <p:sldId id="4484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E4F"/>
    <a:srgbClr val="73DB29"/>
    <a:srgbClr val="FED40D"/>
    <a:srgbClr val="3AD1B5"/>
    <a:srgbClr val="3F3F3F"/>
    <a:srgbClr val="900000"/>
    <a:srgbClr val="333F50"/>
    <a:srgbClr val="CA8F45"/>
    <a:srgbClr val="D14E5B"/>
    <a:srgbClr val="4BC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256" autoAdjust="0"/>
  </p:normalViewPr>
  <p:slideViewPr>
    <p:cSldViewPr>
      <p:cViewPr>
        <p:scale>
          <a:sx n="80" d="100"/>
          <a:sy n="80" d="100"/>
        </p:scale>
        <p:origin x="485" y="-6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0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5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8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4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2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9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5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23273" y="4927190"/>
            <a:ext cx="724534" cy="724534"/>
            <a:chOff x="875113" y="4924847"/>
            <a:chExt cx="687003" cy="687003"/>
          </a:xfrm>
        </p:grpSpPr>
        <p:sp>
          <p:nvSpPr>
            <p:cNvPr id="10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9196" y="5093738"/>
              <a:ext cx="389292" cy="349219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273" y="1828206"/>
            <a:ext cx="724534" cy="724534"/>
            <a:chOff x="875113" y="2012837"/>
            <a:chExt cx="687003" cy="687003"/>
          </a:xfrm>
        </p:grpSpPr>
        <p:sp>
          <p:nvSpPr>
            <p:cNvPr id="7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45913" y="2205582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273" y="2861201"/>
            <a:ext cx="724534" cy="724534"/>
            <a:chOff x="875113" y="2983507"/>
            <a:chExt cx="687003" cy="687003"/>
          </a:xfrm>
        </p:grpSpPr>
        <p:sp>
          <p:nvSpPr>
            <p:cNvPr id="8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045913" y="3129499"/>
              <a:ext cx="337768" cy="395018"/>
            </a:xfrm>
            <a:custGeom>
              <a:avLst/>
              <a:gdLst>
                <a:gd name="T0" fmla="*/ 42 w 82"/>
                <a:gd name="T1" fmla="*/ 0 h 96"/>
                <a:gd name="T2" fmla="*/ 62 w 82"/>
                <a:gd name="T3" fmla="*/ 20 h 96"/>
                <a:gd name="T4" fmla="*/ 67 w 82"/>
                <a:gd name="T5" fmla="*/ 28 h 96"/>
                <a:gd name="T6" fmla="*/ 77 w 82"/>
                <a:gd name="T7" fmla="*/ 20 h 96"/>
                <a:gd name="T8" fmla="*/ 82 w 82"/>
                <a:gd name="T9" fmla="*/ 28 h 96"/>
                <a:gd name="T10" fmla="*/ 77 w 82"/>
                <a:gd name="T11" fmla="*/ 35 h 96"/>
                <a:gd name="T12" fmla="*/ 67 w 82"/>
                <a:gd name="T13" fmla="*/ 67 h 96"/>
                <a:gd name="T14" fmla="*/ 47 w 82"/>
                <a:gd name="T15" fmla="*/ 85 h 96"/>
                <a:gd name="T16" fmla="*/ 67 w 82"/>
                <a:gd name="T17" fmla="*/ 96 h 96"/>
                <a:gd name="T18" fmla="*/ 17 w 82"/>
                <a:gd name="T19" fmla="*/ 85 h 96"/>
                <a:gd name="T20" fmla="*/ 35 w 82"/>
                <a:gd name="T21" fmla="*/ 77 h 96"/>
                <a:gd name="T22" fmla="*/ 6 w 82"/>
                <a:gd name="T23" fmla="*/ 42 h 96"/>
                <a:gd name="T24" fmla="*/ 0 w 82"/>
                <a:gd name="T25" fmla="*/ 35 h 96"/>
                <a:gd name="T26" fmla="*/ 6 w 82"/>
                <a:gd name="T27" fmla="*/ 28 h 96"/>
                <a:gd name="T28" fmla="*/ 16 w 82"/>
                <a:gd name="T29" fmla="*/ 20 h 96"/>
                <a:gd name="T30" fmla="*/ 21 w 82"/>
                <a:gd name="T31" fmla="*/ 28 h 96"/>
                <a:gd name="T32" fmla="*/ 27 w 82"/>
                <a:gd name="T33" fmla="*/ 6 h 96"/>
                <a:gd name="T34" fmla="*/ 50 w 82"/>
                <a:gd name="T35" fmla="*/ 12 h 96"/>
                <a:gd name="T36" fmla="*/ 45 w 82"/>
                <a:gd name="T37" fmla="*/ 12 h 96"/>
                <a:gd name="T38" fmla="*/ 42 w 82"/>
                <a:gd name="T39" fmla="*/ 9 h 96"/>
                <a:gd name="T40" fmla="*/ 36 w 82"/>
                <a:gd name="T41" fmla="*/ 10 h 96"/>
                <a:gd name="T42" fmla="*/ 34 w 82"/>
                <a:gd name="T43" fmla="*/ 15 h 96"/>
                <a:gd name="T44" fmla="*/ 31 w 82"/>
                <a:gd name="T45" fmla="*/ 16 h 96"/>
                <a:gd name="T46" fmla="*/ 34 w 82"/>
                <a:gd name="T47" fmla="*/ 18 h 96"/>
                <a:gd name="T48" fmla="*/ 30 w 82"/>
                <a:gd name="T49" fmla="*/ 21 h 96"/>
                <a:gd name="T50" fmla="*/ 53 w 82"/>
                <a:gd name="T51" fmla="*/ 28 h 96"/>
                <a:gd name="T52" fmla="*/ 51 w 82"/>
                <a:gd name="T53" fmla="*/ 21 h 96"/>
                <a:gd name="T54" fmla="*/ 51 w 82"/>
                <a:gd name="T55" fmla="*/ 16 h 96"/>
                <a:gd name="T56" fmla="*/ 50 w 82"/>
                <a:gd name="T57" fmla="*/ 12 h 96"/>
                <a:gd name="T58" fmla="*/ 38 w 82"/>
                <a:gd name="T59" fmla="*/ 12 h 96"/>
                <a:gd name="T60" fmla="*/ 43 w 82"/>
                <a:gd name="T61" fmla="*/ 12 h 96"/>
                <a:gd name="T62" fmla="*/ 44 w 82"/>
                <a:gd name="T63" fmla="*/ 16 h 96"/>
                <a:gd name="T64" fmla="*/ 44 w 82"/>
                <a:gd name="T65" fmla="*/ 21 h 96"/>
                <a:gd name="T66" fmla="*/ 44 w 82"/>
                <a:gd name="T67" fmla="*/ 16 h 96"/>
                <a:gd name="T68" fmla="*/ 35 w 82"/>
                <a:gd name="T69" fmla="*/ 18 h 96"/>
                <a:gd name="T70" fmla="*/ 40 w 82"/>
                <a:gd name="T71" fmla="*/ 18 h 96"/>
                <a:gd name="T72" fmla="*/ 48 w 82"/>
                <a:gd name="T73" fmla="*/ 22 h 96"/>
                <a:gd name="T74" fmla="*/ 48 w 82"/>
                <a:gd name="T75" fmla="*/ 27 h 96"/>
                <a:gd name="T76" fmla="*/ 48 w 82"/>
                <a:gd name="T77" fmla="*/ 22 h 96"/>
                <a:gd name="T78" fmla="*/ 39 w 82"/>
                <a:gd name="T79" fmla="*/ 24 h 96"/>
                <a:gd name="T80" fmla="*/ 44 w 82"/>
                <a:gd name="T81" fmla="*/ 24 h 96"/>
                <a:gd name="T82" fmla="*/ 34 w 82"/>
                <a:gd name="T83" fmla="*/ 22 h 96"/>
                <a:gd name="T84" fmla="*/ 34 w 82"/>
                <a:gd name="T85" fmla="*/ 27 h 96"/>
                <a:gd name="T86" fmla="*/ 34 w 82"/>
                <a:gd name="T87" fmla="*/ 22 h 96"/>
                <a:gd name="T88" fmla="*/ 62 w 82"/>
                <a:gd name="T89" fmla="*/ 40 h 96"/>
                <a:gd name="T90" fmla="*/ 42 w 82"/>
                <a:gd name="T91" fmla="*/ 61 h 96"/>
                <a:gd name="T92" fmla="*/ 27 w 82"/>
                <a:gd name="T93" fmla="*/ 55 h 96"/>
                <a:gd name="T94" fmla="*/ 21 w 82"/>
                <a:gd name="T95" fmla="*/ 35 h 96"/>
                <a:gd name="T96" fmla="*/ 16 w 82"/>
                <a:gd name="T97" fmla="*/ 42 h 96"/>
                <a:gd name="T98" fmla="*/ 42 w 82"/>
                <a:gd name="T99" fmla="*/ 68 h 96"/>
                <a:gd name="T100" fmla="*/ 60 w 82"/>
                <a:gd name="T101" fmla="*/ 60 h 96"/>
                <a:gd name="T102" fmla="*/ 67 w 82"/>
                <a:gd name="T103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273" y="3894196"/>
            <a:ext cx="724534" cy="724534"/>
            <a:chOff x="875113" y="3954177"/>
            <a:chExt cx="687003" cy="687003"/>
          </a:xfrm>
        </p:grpSpPr>
        <p:sp>
          <p:nvSpPr>
            <p:cNvPr id="9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21105" y="4104940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8"/>
          <p:cNvSpPr txBox="1"/>
          <p:nvPr/>
        </p:nvSpPr>
        <p:spPr>
          <a:xfrm>
            <a:off x="923273" y="46948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TorchDrug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25512D72-79CD-4361-94EF-1A8592C42989}"/>
              </a:ext>
            </a:extLst>
          </p:cNvPr>
          <p:cNvSpPr txBox="1"/>
          <p:nvPr/>
        </p:nvSpPr>
        <p:spPr>
          <a:xfrm>
            <a:off x="2077455" y="1828206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创建环境                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conda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create -n TD python=3.7 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A1B6A6D2-82F0-4F54-B39D-AF0C4BFD3AE6}"/>
              </a:ext>
            </a:extLst>
          </p:cNvPr>
          <p:cNvSpPr txBox="1"/>
          <p:nvPr/>
        </p:nvSpPr>
        <p:spPr>
          <a:xfrm>
            <a:off x="2077455" y="2430314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pytorch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conda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install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pytorch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=1.8.0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71E157FD-EBCC-4F99-98F3-1BD22DAA61E2}"/>
              </a:ext>
            </a:extLst>
          </p:cNvPr>
          <p:cNvSpPr txBox="1"/>
          <p:nvPr/>
        </p:nvSpPr>
        <p:spPr>
          <a:xfrm>
            <a:off x="2088662" y="3040261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torch-scatter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conda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install torch-scatter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20AD34C5-2CE4-4849-AA86-BFDD5451C00D}"/>
              </a:ext>
            </a:extLst>
          </p:cNvPr>
          <p:cNvSpPr txBox="1"/>
          <p:nvPr/>
        </p:nvSpPr>
        <p:spPr>
          <a:xfrm>
            <a:off x="2088662" y="3678752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rdkit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conda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install -c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conda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-forge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rdkit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0E6C0217-EDDA-4E13-9030-CDD920949F5E}"/>
              </a:ext>
            </a:extLst>
          </p:cNvPr>
          <p:cNvSpPr txBox="1"/>
          <p:nvPr/>
        </p:nvSpPr>
        <p:spPr>
          <a:xfrm>
            <a:off x="2088662" y="4317243"/>
            <a:ext cx="985802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TorchDrug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                                           https://github.com/DeepGraphLearning/torchdrug</a:t>
            </a: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FE642680-D136-4737-8A78-43EA012EA4C7}"/>
              </a:ext>
            </a:extLst>
          </p:cNvPr>
          <p:cNvSpPr txBox="1"/>
          <p:nvPr/>
        </p:nvSpPr>
        <p:spPr>
          <a:xfrm>
            <a:off x="2089813" y="5345678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requirements.txt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中的其他库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7C633AAE-74E4-47A1-AB2E-4E940D50CD71}"/>
              </a:ext>
            </a:extLst>
          </p:cNvPr>
          <p:cNvSpPr txBox="1"/>
          <p:nvPr/>
        </p:nvSpPr>
        <p:spPr>
          <a:xfrm>
            <a:off x="2088662" y="5943226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TorchDrug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setup.py install</a:t>
            </a:r>
          </a:p>
        </p:txBody>
      </p:sp>
    </p:spTree>
    <p:extLst>
      <p:ext uri="{BB962C8B-B14F-4D97-AF65-F5344CB8AC3E}">
        <p14:creationId xmlns:p14="http://schemas.microsoft.com/office/powerpoint/2010/main" val="31337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23273" y="4927190"/>
            <a:ext cx="724534" cy="724534"/>
            <a:chOff x="875113" y="4924847"/>
            <a:chExt cx="687003" cy="687003"/>
          </a:xfrm>
        </p:grpSpPr>
        <p:sp>
          <p:nvSpPr>
            <p:cNvPr id="10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9196" y="5093738"/>
              <a:ext cx="389292" cy="349219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273" y="1828206"/>
            <a:ext cx="724534" cy="724534"/>
            <a:chOff x="875113" y="2012837"/>
            <a:chExt cx="687003" cy="687003"/>
          </a:xfrm>
        </p:grpSpPr>
        <p:sp>
          <p:nvSpPr>
            <p:cNvPr id="7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45913" y="2205582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273" y="2861201"/>
            <a:ext cx="724534" cy="724534"/>
            <a:chOff x="875113" y="2983507"/>
            <a:chExt cx="687003" cy="687003"/>
          </a:xfrm>
        </p:grpSpPr>
        <p:sp>
          <p:nvSpPr>
            <p:cNvPr id="8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045913" y="3129499"/>
              <a:ext cx="337768" cy="395018"/>
            </a:xfrm>
            <a:custGeom>
              <a:avLst/>
              <a:gdLst>
                <a:gd name="T0" fmla="*/ 42 w 82"/>
                <a:gd name="T1" fmla="*/ 0 h 96"/>
                <a:gd name="T2" fmla="*/ 62 w 82"/>
                <a:gd name="T3" fmla="*/ 20 h 96"/>
                <a:gd name="T4" fmla="*/ 67 w 82"/>
                <a:gd name="T5" fmla="*/ 28 h 96"/>
                <a:gd name="T6" fmla="*/ 77 w 82"/>
                <a:gd name="T7" fmla="*/ 20 h 96"/>
                <a:gd name="T8" fmla="*/ 82 w 82"/>
                <a:gd name="T9" fmla="*/ 28 h 96"/>
                <a:gd name="T10" fmla="*/ 77 w 82"/>
                <a:gd name="T11" fmla="*/ 35 h 96"/>
                <a:gd name="T12" fmla="*/ 67 w 82"/>
                <a:gd name="T13" fmla="*/ 67 h 96"/>
                <a:gd name="T14" fmla="*/ 47 w 82"/>
                <a:gd name="T15" fmla="*/ 85 h 96"/>
                <a:gd name="T16" fmla="*/ 67 w 82"/>
                <a:gd name="T17" fmla="*/ 96 h 96"/>
                <a:gd name="T18" fmla="*/ 17 w 82"/>
                <a:gd name="T19" fmla="*/ 85 h 96"/>
                <a:gd name="T20" fmla="*/ 35 w 82"/>
                <a:gd name="T21" fmla="*/ 77 h 96"/>
                <a:gd name="T22" fmla="*/ 6 w 82"/>
                <a:gd name="T23" fmla="*/ 42 h 96"/>
                <a:gd name="T24" fmla="*/ 0 w 82"/>
                <a:gd name="T25" fmla="*/ 35 h 96"/>
                <a:gd name="T26" fmla="*/ 6 w 82"/>
                <a:gd name="T27" fmla="*/ 28 h 96"/>
                <a:gd name="T28" fmla="*/ 16 w 82"/>
                <a:gd name="T29" fmla="*/ 20 h 96"/>
                <a:gd name="T30" fmla="*/ 21 w 82"/>
                <a:gd name="T31" fmla="*/ 28 h 96"/>
                <a:gd name="T32" fmla="*/ 27 w 82"/>
                <a:gd name="T33" fmla="*/ 6 h 96"/>
                <a:gd name="T34" fmla="*/ 50 w 82"/>
                <a:gd name="T35" fmla="*/ 12 h 96"/>
                <a:gd name="T36" fmla="*/ 45 w 82"/>
                <a:gd name="T37" fmla="*/ 12 h 96"/>
                <a:gd name="T38" fmla="*/ 42 w 82"/>
                <a:gd name="T39" fmla="*/ 9 h 96"/>
                <a:gd name="T40" fmla="*/ 36 w 82"/>
                <a:gd name="T41" fmla="*/ 10 h 96"/>
                <a:gd name="T42" fmla="*/ 34 w 82"/>
                <a:gd name="T43" fmla="*/ 15 h 96"/>
                <a:gd name="T44" fmla="*/ 31 w 82"/>
                <a:gd name="T45" fmla="*/ 16 h 96"/>
                <a:gd name="T46" fmla="*/ 34 w 82"/>
                <a:gd name="T47" fmla="*/ 18 h 96"/>
                <a:gd name="T48" fmla="*/ 30 w 82"/>
                <a:gd name="T49" fmla="*/ 21 h 96"/>
                <a:gd name="T50" fmla="*/ 53 w 82"/>
                <a:gd name="T51" fmla="*/ 28 h 96"/>
                <a:gd name="T52" fmla="*/ 51 w 82"/>
                <a:gd name="T53" fmla="*/ 21 h 96"/>
                <a:gd name="T54" fmla="*/ 51 w 82"/>
                <a:gd name="T55" fmla="*/ 16 h 96"/>
                <a:gd name="T56" fmla="*/ 50 w 82"/>
                <a:gd name="T57" fmla="*/ 12 h 96"/>
                <a:gd name="T58" fmla="*/ 38 w 82"/>
                <a:gd name="T59" fmla="*/ 12 h 96"/>
                <a:gd name="T60" fmla="*/ 43 w 82"/>
                <a:gd name="T61" fmla="*/ 12 h 96"/>
                <a:gd name="T62" fmla="*/ 44 w 82"/>
                <a:gd name="T63" fmla="*/ 16 h 96"/>
                <a:gd name="T64" fmla="*/ 44 w 82"/>
                <a:gd name="T65" fmla="*/ 21 h 96"/>
                <a:gd name="T66" fmla="*/ 44 w 82"/>
                <a:gd name="T67" fmla="*/ 16 h 96"/>
                <a:gd name="T68" fmla="*/ 35 w 82"/>
                <a:gd name="T69" fmla="*/ 18 h 96"/>
                <a:gd name="T70" fmla="*/ 40 w 82"/>
                <a:gd name="T71" fmla="*/ 18 h 96"/>
                <a:gd name="T72" fmla="*/ 48 w 82"/>
                <a:gd name="T73" fmla="*/ 22 h 96"/>
                <a:gd name="T74" fmla="*/ 48 w 82"/>
                <a:gd name="T75" fmla="*/ 27 h 96"/>
                <a:gd name="T76" fmla="*/ 48 w 82"/>
                <a:gd name="T77" fmla="*/ 22 h 96"/>
                <a:gd name="T78" fmla="*/ 39 w 82"/>
                <a:gd name="T79" fmla="*/ 24 h 96"/>
                <a:gd name="T80" fmla="*/ 44 w 82"/>
                <a:gd name="T81" fmla="*/ 24 h 96"/>
                <a:gd name="T82" fmla="*/ 34 w 82"/>
                <a:gd name="T83" fmla="*/ 22 h 96"/>
                <a:gd name="T84" fmla="*/ 34 w 82"/>
                <a:gd name="T85" fmla="*/ 27 h 96"/>
                <a:gd name="T86" fmla="*/ 34 w 82"/>
                <a:gd name="T87" fmla="*/ 22 h 96"/>
                <a:gd name="T88" fmla="*/ 62 w 82"/>
                <a:gd name="T89" fmla="*/ 40 h 96"/>
                <a:gd name="T90" fmla="*/ 42 w 82"/>
                <a:gd name="T91" fmla="*/ 61 h 96"/>
                <a:gd name="T92" fmla="*/ 27 w 82"/>
                <a:gd name="T93" fmla="*/ 55 h 96"/>
                <a:gd name="T94" fmla="*/ 21 w 82"/>
                <a:gd name="T95" fmla="*/ 35 h 96"/>
                <a:gd name="T96" fmla="*/ 16 w 82"/>
                <a:gd name="T97" fmla="*/ 42 h 96"/>
                <a:gd name="T98" fmla="*/ 42 w 82"/>
                <a:gd name="T99" fmla="*/ 68 h 96"/>
                <a:gd name="T100" fmla="*/ 60 w 82"/>
                <a:gd name="T101" fmla="*/ 60 h 96"/>
                <a:gd name="T102" fmla="*/ 67 w 82"/>
                <a:gd name="T103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273" y="3894196"/>
            <a:ext cx="724534" cy="724534"/>
            <a:chOff x="875113" y="3954177"/>
            <a:chExt cx="687003" cy="687003"/>
          </a:xfrm>
        </p:grpSpPr>
        <p:sp>
          <p:nvSpPr>
            <p:cNvPr id="9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21105" y="4104940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8"/>
          <p:cNvSpPr txBox="1"/>
          <p:nvPr/>
        </p:nvSpPr>
        <p:spPr>
          <a:xfrm>
            <a:off x="923273" y="46948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TorchDrug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17A3B-4BF0-4EDC-9B18-E135731D004C}"/>
              </a:ext>
            </a:extLst>
          </p:cNvPr>
          <p:cNvSpPr txBox="1"/>
          <p:nvPr/>
        </p:nvSpPr>
        <p:spPr>
          <a:xfrm>
            <a:off x="2144036" y="1374785"/>
            <a:ext cx="9858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Tutotial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给出的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Center Identification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为例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783DC9-07BC-4A0A-94DB-BAB8C1C5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036" y="1960141"/>
            <a:ext cx="8697539" cy="1314633"/>
          </a:xfrm>
          <a:prstGeom prst="rect">
            <a:avLst/>
          </a:prstGeom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03E99F17-52F3-4977-AAEC-3969834857C3}"/>
              </a:ext>
            </a:extLst>
          </p:cNvPr>
          <p:cNvSpPr txBox="1"/>
          <p:nvPr/>
        </p:nvSpPr>
        <p:spPr>
          <a:xfrm>
            <a:off x="2252911" y="3462437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Knowledge Graph Datasets (FB15k, WN18…) 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4B33A67B-3BD1-4DB2-9E64-4E8675104BA0}"/>
              </a:ext>
            </a:extLst>
          </p:cNvPr>
          <p:cNvSpPr txBox="1"/>
          <p:nvPr/>
        </p:nvSpPr>
        <p:spPr>
          <a:xfrm>
            <a:off x="2252911" y="4120381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Molecule Property Prediction Datasets (BACE, BBBP…) 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E05AC257-59DF-4BCF-BEA3-EB28B5092E0D}"/>
              </a:ext>
            </a:extLst>
          </p:cNvPr>
          <p:cNvSpPr txBox="1"/>
          <p:nvPr/>
        </p:nvSpPr>
        <p:spPr>
          <a:xfrm>
            <a:off x="2252911" y="4696445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Retrosynthesis Datasets (USPTO50k) 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AE45E46A-9316-4A26-A59B-D72BEE42AD7D}"/>
              </a:ext>
            </a:extLst>
          </p:cNvPr>
          <p:cNvSpPr txBox="1"/>
          <p:nvPr/>
        </p:nvSpPr>
        <p:spPr>
          <a:xfrm>
            <a:off x="2252911" y="5272509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Citation Network Datasets (Cora,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CiteSeer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005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23273" y="4927190"/>
            <a:ext cx="724534" cy="724534"/>
            <a:chOff x="875113" y="4924847"/>
            <a:chExt cx="687003" cy="687003"/>
          </a:xfrm>
        </p:grpSpPr>
        <p:sp>
          <p:nvSpPr>
            <p:cNvPr id="10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9196" y="5093738"/>
              <a:ext cx="389292" cy="349219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273" y="1828206"/>
            <a:ext cx="724534" cy="724534"/>
            <a:chOff x="875113" y="2012837"/>
            <a:chExt cx="687003" cy="687003"/>
          </a:xfrm>
        </p:grpSpPr>
        <p:sp>
          <p:nvSpPr>
            <p:cNvPr id="7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45913" y="2205582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273" y="2861201"/>
            <a:ext cx="724534" cy="724534"/>
            <a:chOff x="875113" y="2983507"/>
            <a:chExt cx="687003" cy="687003"/>
          </a:xfrm>
        </p:grpSpPr>
        <p:sp>
          <p:nvSpPr>
            <p:cNvPr id="8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045913" y="3129499"/>
              <a:ext cx="337768" cy="395018"/>
            </a:xfrm>
            <a:custGeom>
              <a:avLst/>
              <a:gdLst>
                <a:gd name="T0" fmla="*/ 42 w 82"/>
                <a:gd name="T1" fmla="*/ 0 h 96"/>
                <a:gd name="T2" fmla="*/ 62 w 82"/>
                <a:gd name="T3" fmla="*/ 20 h 96"/>
                <a:gd name="T4" fmla="*/ 67 w 82"/>
                <a:gd name="T5" fmla="*/ 28 h 96"/>
                <a:gd name="T6" fmla="*/ 77 w 82"/>
                <a:gd name="T7" fmla="*/ 20 h 96"/>
                <a:gd name="T8" fmla="*/ 82 w 82"/>
                <a:gd name="T9" fmla="*/ 28 h 96"/>
                <a:gd name="T10" fmla="*/ 77 w 82"/>
                <a:gd name="T11" fmla="*/ 35 h 96"/>
                <a:gd name="T12" fmla="*/ 67 w 82"/>
                <a:gd name="T13" fmla="*/ 67 h 96"/>
                <a:gd name="T14" fmla="*/ 47 w 82"/>
                <a:gd name="T15" fmla="*/ 85 h 96"/>
                <a:gd name="T16" fmla="*/ 67 w 82"/>
                <a:gd name="T17" fmla="*/ 96 h 96"/>
                <a:gd name="T18" fmla="*/ 17 w 82"/>
                <a:gd name="T19" fmla="*/ 85 h 96"/>
                <a:gd name="T20" fmla="*/ 35 w 82"/>
                <a:gd name="T21" fmla="*/ 77 h 96"/>
                <a:gd name="T22" fmla="*/ 6 w 82"/>
                <a:gd name="T23" fmla="*/ 42 h 96"/>
                <a:gd name="T24" fmla="*/ 0 w 82"/>
                <a:gd name="T25" fmla="*/ 35 h 96"/>
                <a:gd name="T26" fmla="*/ 6 w 82"/>
                <a:gd name="T27" fmla="*/ 28 h 96"/>
                <a:gd name="T28" fmla="*/ 16 w 82"/>
                <a:gd name="T29" fmla="*/ 20 h 96"/>
                <a:gd name="T30" fmla="*/ 21 w 82"/>
                <a:gd name="T31" fmla="*/ 28 h 96"/>
                <a:gd name="T32" fmla="*/ 27 w 82"/>
                <a:gd name="T33" fmla="*/ 6 h 96"/>
                <a:gd name="T34" fmla="*/ 50 w 82"/>
                <a:gd name="T35" fmla="*/ 12 h 96"/>
                <a:gd name="T36" fmla="*/ 45 w 82"/>
                <a:gd name="T37" fmla="*/ 12 h 96"/>
                <a:gd name="T38" fmla="*/ 42 w 82"/>
                <a:gd name="T39" fmla="*/ 9 h 96"/>
                <a:gd name="T40" fmla="*/ 36 w 82"/>
                <a:gd name="T41" fmla="*/ 10 h 96"/>
                <a:gd name="T42" fmla="*/ 34 w 82"/>
                <a:gd name="T43" fmla="*/ 15 h 96"/>
                <a:gd name="T44" fmla="*/ 31 w 82"/>
                <a:gd name="T45" fmla="*/ 16 h 96"/>
                <a:gd name="T46" fmla="*/ 34 w 82"/>
                <a:gd name="T47" fmla="*/ 18 h 96"/>
                <a:gd name="T48" fmla="*/ 30 w 82"/>
                <a:gd name="T49" fmla="*/ 21 h 96"/>
                <a:gd name="T50" fmla="*/ 53 w 82"/>
                <a:gd name="T51" fmla="*/ 28 h 96"/>
                <a:gd name="T52" fmla="*/ 51 w 82"/>
                <a:gd name="T53" fmla="*/ 21 h 96"/>
                <a:gd name="T54" fmla="*/ 51 w 82"/>
                <a:gd name="T55" fmla="*/ 16 h 96"/>
                <a:gd name="T56" fmla="*/ 50 w 82"/>
                <a:gd name="T57" fmla="*/ 12 h 96"/>
                <a:gd name="T58" fmla="*/ 38 w 82"/>
                <a:gd name="T59" fmla="*/ 12 h 96"/>
                <a:gd name="T60" fmla="*/ 43 w 82"/>
                <a:gd name="T61" fmla="*/ 12 h 96"/>
                <a:gd name="T62" fmla="*/ 44 w 82"/>
                <a:gd name="T63" fmla="*/ 16 h 96"/>
                <a:gd name="T64" fmla="*/ 44 w 82"/>
                <a:gd name="T65" fmla="*/ 21 h 96"/>
                <a:gd name="T66" fmla="*/ 44 w 82"/>
                <a:gd name="T67" fmla="*/ 16 h 96"/>
                <a:gd name="T68" fmla="*/ 35 w 82"/>
                <a:gd name="T69" fmla="*/ 18 h 96"/>
                <a:gd name="T70" fmla="*/ 40 w 82"/>
                <a:gd name="T71" fmla="*/ 18 h 96"/>
                <a:gd name="T72" fmla="*/ 48 w 82"/>
                <a:gd name="T73" fmla="*/ 22 h 96"/>
                <a:gd name="T74" fmla="*/ 48 w 82"/>
                <a:gd name="T75" fmla="*/ 27 h 96"/>
                <a:gd name="T76" fmla="*/ 48 w 82"/>
                <a:gd name="T77" fmla="*/ 22 h 96"/>
                <a:gd name="T78" fmla="*/ 39 w 82"/>
                <a:gd name="T79" fmla="*/ 24 h 96"/>
                <a:gd name="T80" fmla="*/ 44 w 82"/>
                <a:gd name="T81" fmla="*/ 24 h 96"/>
                <a:gd name="T82" fmla="*/ 34 w 82"/>
                <a:gd name="T83" fmla="*/ 22 h 96"/>
                <a:gd name="T84" fmla="*/ 34 w 82"/>
                <a:gd name="T85" fmla="*/ 27 h 96"/>
                <a:gd name="T86" fmla="*/ 34 w 82"/>
                <a:gd name="T87" fmla="*/ 22 h 96"/>
                <a:gd name="T88" fmla="*/ 62 w 82"/>
                <a:gd name="T89" fmla="*/ 40 h 96"/>
                <a:gd name="T90" fmla="*/ 42 w 82"/>
                <a:gd name="T91" fmla="*/ 61 h 96"/>
                <a:gd name="T92" fmla="*/ 27 w 82"/>
                <a:gd name="T93" fmla="*/ 55 h 96"/>
                <a:gd name="T94" fmla="*/ 21 w 82"/>
                <a:gd name="T95" fmla="*/ 35 h 96"/>
                <a:gd name="T96" fmla="*/ 16 w 82"/>
                <a:gd name="T97" fmla="*/ 42 h 96"/>
                <a:gd name="T98" fmla="*/ 42 w 82"/>
                <a:gd name="T99" fmla="*/ 68 h 96"/>
                <a:gd name="T100" fmla="*/ 60 w 82"/>
                <a:gd name="T101" fmla="*/ 60 h 96"/>
                <a:gd name="T102" fmla="*/ 67 w 82"/>
                <a:gd name="T103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273" y="3894196"/>
            <a:ext cx="724534" cy="724534"/>
            <a:chOff x="875113" y="3954177"/>
            <a:chExt cx="687003" cy="687003"/>
          </a:xfrm>
        </p:grpSpPr>
        <p:sp>
          <p:nvSpPr>
            <p:cNvPr id="9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21105" y="4104940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8"/>
          <p:cNvSpPr txBox="1"/>
          <p:nvPr/>
        </p:nvSpPr>
        <p:spPr>
          <a:xfrm>
            <a:off x="923273" y="46948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TorchDrug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9BFE7F-FE7F-442E-B816-359701801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69" b="54489"/>
          <a:stretch/>
        </p:blipFill>
        <p:spPr>
          <a:xfrm>
            <a:off x="2117346" y="1919800"/>
            <a:ext cx="9101858" cy="11215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E17A3B-4BF0-4EDC-9B18-E135731D004C}"/>
              </a:ext>
            </a:extLst>
          </p:cNvPr>
          <p:cNvSpPr txBox="1"/>
          <p:nvPr/>
        </p:nvSpPr>
        <p:spPr>
          <a:xfrm>
            <a:off x="2144036" y="1357567"/>
            <a:ext cx="9858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986F92E-85B4-4DA5-96A0-EBBC0A75EB0F}"/>
              </a:ext>
            </a:extLst>
          </p:cNvPr>
          <p:cNvSpPr txBox="1"/>
          <p:nvPr/>
        </p:nvSpPr>
        <p:spPr>
          <a:xfrm>
            <a:off x="2252911" y="3462437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Knowledge Graph Embedding 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DistMult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…) 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AECA190F-A279-4FF9-BDD1-53616CBCA8A7}"/>
              </a:ext>
            </a:extLst>
          </p:cNvPr>
          <p:cNvSpPr txBox="1"/>
          <p:nvPr/>
        </p:nvSpPr>
        <p:spPr>
          <a:xfrm>
            <a:off x="2252911" y="4120381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Graph Neural Networks (GCN, RGCN…) 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6ABD5072-0795-4A18-B284-5191096D7459}"/>
              </a:ext>
            </a:extLst>
          </p:cNvPr>
          <p:cNvSpPr txBox="1"/>
          <p:nvPr/>
        </p:nvSpPr>
        <p:spPr>
          <a:xfrm>
            <a:off x="2252911" y="4696445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Normalizing Flow 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GraphAutoregressiveFlow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 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824BD53D-608E-4FFA-B03B-55EAD317A242}"/>
              </a:ext>
            </a:extLst>
          </p:cNvPr>
          <p:cNvSpPr txBox="1"/>
          <p:nvPr/>
        </p:nvSpPr>
        <p:spPr>
          <a:xfrm>
            <a:off x="2252911" y="5272509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Self-supervised Models 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InfoGraph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85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23273" y="4927190"/>
            <a:ext cx="724534" cy="724534"/>
            <a:chOff x="875113" y="4924847"/>
            <a:chExt cx="687003" cy="687003"/>
          </a:xfrm>
        </p:grpSpPr>
        <p:sp>
          <p:nvSpPr>
            <p:cNvPr id="10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9196" y="5093738"/>
              <a:ext cx="389292" cy="349219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273" y="1828206"/>
            <a:ext cx="724534" cy="724534"/>
            <a:chOff x="875113" y="2012837"/>
            <a:chExt cx="687003" cy="687003"/>
          </a:xfrm>
        </p:grpSpPr>
        <p:sp>
          <p:nvSpPr>
            <p:cNvPr id="7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45913" y="2205582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273" y="2861201"/>
            <a:ext cx="724534" cy="724534"/>
            <a:chOff x="875113" y="2983507"/>
            <a:chExt cx="687003" cy="687003"/>
          </a:xfrm>
        </p:grpSpPr>
        <p:sp>
          <p:nvSpPr>
            <p:cNvPr id="8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045913" y="3129499"/>
              <a:ext cx="337768" cy="395018"/>
            </a:xfrm>
            <a:custGeom>
              <a:avLst/>
              <a:gdLst>
                <a:gd name="T0" fmla="*/ 42 w 82"/>
                <a:gd name="T1" fmla="*/ 0 h 96"/>
                <a:gd name="T2" fmla="*/ 62 w 82"/>
                <a:gd name="T3" fmla="*/ 20 h 96"/>
                <a:gd name="T4" fmla="*/ 67 w 82"/>
                <a:gd name="T5" fmla="*/ 28 h 96"/>
                <a:gd name="T6" fmla="*/ 77 w 82"/>
                <a:gd name="T7" fmla="*/ 20 h 96"/>
                <a:gd name="T8" fmla="*/ 82 w 82"/>
                <a:gd name="T9" fmla="*/ 28 h 96"/>
                <a:gd name="T10" fmla="*/ 77 w 82"/>
                <a:gd name="T11" fmla="*/ 35 h 96"/>
                <a:gd name="T12" fmla="*/ 67 w 82"/>
                <a:gd name="T13" fmla="*/ 67 h 96"/>
                <a:gd name="T14" fmla="*/ 47 w 82"/>
                <a:gd name="T15" fmla="*/ 85 h 96"/>
                <a:gd name="T16" fmla="*/ 67 w 82"/>
                <a:gd name="T17" fmla="*/ 96 h 96"/>
                <a:gd name="T18" fmla="*/ 17 w 82"/>
                <a:gd name="T19" fmla="*/ 85 h 96"/>
                <a:gd name="T20" fmla="*/ 35 w 82"/>
                <a:gd name="T21" fmla="*/ 77 h 96"/>
                <a:gd name="T22" fmla="*/ 6 w 82"/>
                <a:gd name="T23" fmla="*/ 42 h 96"/>
                <a:gd name="T24" fmla="*/ 0 w 82"/>
                <a:gd name="T25" fmla="*/ 35 h 96"/>
                <a:gd name="T26" fmla="*/ 6 w 82"/>
                <a:gd name="T27" fmla="*/ 28 h 96"/>
                <a:gd name="T28" fmla="*/ 16 w 82"/>
                <a:gd name="T29" fmla="*/ 20 h 96"/>
                <a:gd name="T30" fmla="*/ 21 w 82"/>
                <a:gd name="T31" fmla="*/ 28 h 96"/>
                <a:gd name="T32" fmla="*/ 27 w 82"/>
                <a:gd name="T33" fmla="*/ 6 h 96"/>
                <a:gd name="T34" fmla="*/ 50 w 82"/>
                <a:gd name="T35" fmla="*/ 12 h 96"/>
                <a:gd name="T36" fmla="*/ 45 w 82"/>
                <a:gd name="T37" fmla="*/ 12 h 96"/>
                <a:gd name="T38" fmla="*/ 42 w 82"/>
                <a:gd name="T39" fmla="*/ 9 h 96"/>
                <a:gd name="T40" fmla="*/ 36 w 82"/>
                <a:gd name="T41" fmla="*/ 10 h 96"/>
                <a:gd name="T42" fmla="*/ 34 w 82"/>
                <a:gd name="T43" fmla="*/ 15 h 96"/>
                <a:gd name="T44" fmla="*/ 31 w 82"/>
                <a:gd name="T45" fmla="*/ 16 h 96"/>
                <a:gd name="T46" fmla="*/ 34 w 82"/>
                <a:gd name="T47" fmla="*/ 18 h 96"/>
                <a:gd name="T48" fmla="*/ 30 w 82"/>
                <a:gd name="T49" fmla="*/ 21 h 96"/>
                <a:gd name="T50" fmla="*/ 53 w 82"/>
                <a:gd name="T51" fmla="*/ 28 h 96"/>
                <a:gd name="T52" fmla="*/ 51 w 82"/>
                <a:gd name="T53" fmla="*/ 21 h 96"/>
                <a:gd name="T54" fmla="*/ 51 w 82"/>
                <a:gd name="T55" fmla="*/ 16 h 96"/>
                <a:gd name="T56" fmla="*/ 50 w 82"/>
                <a:gd name="T57" fmla="*/ 12 h 96"/>
                <a:gd name="T58" fmla="*/ 38 w 82"/>
                <a:gd name="T59" fmla="*/ 12 h 96"/>
                <a:gd name="T60" fmla="*/ 43 w 82"/>
                <a:gd name="T61" fmla="*/ 12 h 96"/>
                <a:gd name="T62" fmla="*/ 44 w 82"/>
                <a:gd name="T63" fmla="*/ 16 h 96"/>
                <a:gd name="T64" fmla="*/ 44 w 82"/>
                <a:gd name="T65" fmla="*/ 21 h 96"/>
                <a:gd name="T66" fmla="*/ 44 w 82"/>
                <a:gd name="T67" fmla="*/ 16 h 96"/>
                <a:gd name="T68" fmla="*/ 35 w 82"/>
                <a:gd name="T69" fmla="*/ 18 h 96"/>
                <a:gd name="T70" fmla="*/ 40 w 82"/>
                <a:gd name="T71" fmla="*/ 18 h 96"/>
                <a:gd name="T72" fmla="*/ 48 w 82"/>
                <a:gd name="T73" fmla="*/ 22 h 96"/>
                <a:gd name="T74" fmla="*/ 48 w 82"/>
                <a:gd name="T75" fmla="*/ 27 h 96"/>
                <a:gd name="T76" fmla="*/ 48 w 82"/>
                <a:gd name="T77" fmla="*/ 22 h 96"/>
                <a:gd name="T78" fmla="*/ 39 w 82"/>
                <a:gd name="T79" fmla="*/ 24 h 96"/>
                <a:gd name="T80" fmla="*/ 44 w 82"/>
                <a:gd name="T81" fmla="*/ 24 h 96"/>
                <a:gd name="T82" fmla="*/ 34 w 82"/>
                <a:gd name="T83" fmla="*/ 22 h 96"/>
                <a:gd name="T84" fmla="*/ 34 w 82"/>
                <a:gd name="T85" fmla="*/ 27 h 96"/>
                <a:gd name="T86" fmla="*/ 34 w 82"/>
                <a:gd name="T87" fmla="*/ 22 h 96"/>
                <a:gd name="T88" fmla="*/ 62 w 82"/>
                <a:gd name="T89" fmla="*/ 40 h 96"/>
                <a:gd name="T90" fmla="*/ 42 w 82"/>
                <a:gd name="T91" fmla="*/ 61 h 96"/>
                <a:gd name="T92" fmla="*/ 27 w 82"/>
                <a:gd name="T93" fmla="*/ 55 h 96"/>
                <a:gd name="T94" fmla="*/ 21 w 82"/>
                <a:gd name="T95" fmla="*/ 35 h 96"/>
                <a:gd name="T96" fmla="*/ 16 w 82"/>
                <a:gd name="T97" fmla="*/ 42 h 96"/>
                <a:gd name="T98" fmla="*/ 42 w 82"/>
                <a:gd name="T99" fmla="*/ 68 h 96"/>
                <a:gd name="T100" fmla="*/ 60 w 82"/>
                <a:gd name="T101" fmla="*/ 60 h 96"/>
                <a:gd name="T102" fmla="*/ 67 w 82"/>
                <a:gd name="T103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273" y="3894196"/>
            <a:ext cx="724534" cy="724534"/>
            <a:chOff x="875113" y="3954177"/>
            <a:chExt cx="687003" cy="687003"/>
          </a:xfrm>
        </p:grpSpPr>
        <p:sp>
          <p:nvSpPr>
            <p:cNvPr id="9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21105" y="4104940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8"/>
          <p:cNvSpPr txBox="1"/>
          <p:nvPr/>
        </p:nvSpPr>
        <p:spPr>
          <a:xfrm>
            <a:off x="923273" y="46948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TorchDrug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9BFE7F-FE7F-442E-B816-359701801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39" b="49967"/>
          <a:stretch/>
        </p:blipFill>
        <p:spPr>
          <a:xfrm>
            <a:off x="2144036" y="2305055"/>
            <a:ext cx="9101858" cy="216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E17A3B-4BF0-4EDC-9B18-E135731D004C}"/>
              </a:ext>
            </a:extLst>
          </p:cNvPr>
          <p:cNvSpPr txBox="1"/>
          <p:nvPr/>
        </p:nvSpPr>
        <p:spPr>
          <a:xfrm>
            <a:off x="2144036" y="1357567"/>
            <a:ext cx="9858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9E7B8FFB-DCF6-4DE3-8BAB-46353A4FF698}"/>
              </a:ext>
            </a:extLst>
          </p:cNvPr>
          <p:cNvSpPr txBox="1"/>
          <p:nvPr/>
        </p:nvSpPr>
        <p:spPr>
          <a:xfrm>
            <a:off x="2252911" y="2876500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Property Prediction Tasks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3E0FD050-F140-4DF8-BA7F-41B1CEE19FE1}"/>
              </a:ext>
            </a:extLst>
          </p:cNvPr>
          <p:cNvSpPr txBox="1"/>
          <p:nvPr/>
        </p:nvSpPr>
        <p:spPr>
          <a:xfrm>
            <a:off x="2252911" y="3524572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Pre-trained Molecular Representation Tasks 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EdgePrediction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AFF729EC-7024-4AB6-9E95-721DED9C6EC6}"/>
              </a:ext>
            </a:extLst>
          </p:cNvPr>
          <p:cNvSpPr txBox="1"/>
          <p:nvPr/>
        </p:nvSpPr>
        <p:spPr>
          <a:xfrm>
            <a:off x="2252911" y="4100636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Molecule Generation Tasks 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BF96973B-67E2-4243-A63C-6C61663B5D83}"/>
              </a:ext>
            </a:extLst>
          </p:cNvPr>
          <p:cNvSpPr txBox="1"/>
          <p:nvPr/>
        </p:nvSpPr>
        <p:spPr>
          <a:xfrm>
            <a:off x="2252911" y="4676700"/>
            <a:ext cx="98580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Retrosynthesis Tasks</a:t>
            </a:r>
          </a:p>
        </p:txBody>
      </p:sp>
    </p:spTree>
    <p:extLst>
      <p:ext uri="{BB962C8B-B14F-4D97-AF65-F5344CB8AC3E}">
        <p14:creationId xmlns:p14="http://schemas.microsoft.com/office/powerpoint/2010/main" val="300620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23273" y="4927190"/>
            <a:ext cx="724534" cy="724534"/>
            <a:chOff x="875113" y="4924847"/>
            <a:chExt cx="687003" cy="687003"/>
          </a:xfrm>
        </p:grpSpPr>
        <p:sp>
          <p:nvSpPr>
            <p:cNvPr id="10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9196" y="5093738"/>
              <a:ext cx="389292" cy="349219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273" y="1828206"/>
            <a:ext cx="724534" cy="724534"/>
            <a:chOff x="875113" y="2012837"/>
            <a:chExt cx="687003" cy="687003"/>
          </a:xfrm>
        </p:grpSpPr>
        <p:sp>
          <p:nvSpPr>
            <p:cNvPr id="7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45913" y="2205582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273" y="2861201"/>
            <a:ext cx="724534" cy="724534"/>
            <a:chOff x="875113" y="2983507"/>
            <a:chExt cx="687003" cy="687003"/>
          </a:xfrm>
        </p:grpSpPr>
        <p:sp>
          <p:nvSpPr>
            <p:cNvPr id="8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045913" y="3129499"/>
              <a:ext cx="337768" cy="395018"/>
            </a:xfrm>
            <a:custGeom>
              <a:avLst/>
              <a:gdLst>
                <a:gd name="T0" fmla="*/ 42 w 82"/>
                <a:gd name="T1" fmla="*/ 0 h 96"/>
                <a:gd name="T2" fmla="*/ 62 w 82"/>
                <a:gd name="T3" fmla="*/ 20 h 96"/>
                <a:gd name="T4" fmla="*/ 67 w 82"/>
                <a:gd name="T5" fmla="*/ 28 h 96"/>
                <a:gd name="T6" fmla="*/ 77 w 82"/>
                <a:gd name="T7" fmla="*/ 20 h 96"/>
                <a:gd name="T8" fmla="*/ 82 w 82"/>
                <a:gd name="T9" fmla="*/ 28 h 96"/>
                <a:gd name="T10" fmla="*/ 77 w 82"/>
                <a:gd name="T11" fmla="*/ 35 h 96"/>
                <a:gd name="T12" fmla="*/ 67 w 82"/>
                <a:gd name="T13" fmla="*/ 67 h 96"/>
                <a:gd name="T14" fmla="*/ 47 w 82"/>
                <a:gd name="T15" fmla="*/ 85 h 96"/>
                <a:gd name="T16" fmla="*/ 67 w 82"/>
                <a:gd name="T17" fmla="*/ 96 h 96"/>
                <a:gd name="T18" fmla="*/ 17 w 82"/>
                <a:gd name="T19" fmla="*/ 85 h 96"/>
                <a:gd name="T20" fmla="*/ 35 w 82"/>
                <a:gd name="T21" fmla="*/ 77 h 96"/>
                <a:gd name="T22" fmla="*/ 6 w 82"/>
                <a:gd name="T23" fmla="*/ 42 h 96"/>
                <a:gd name="T24" fmla="*/ 0 w 82"/>
                <a:gd name="T25" fmla="*/ 35 h 96"/>
                <a:gd name="T26" fmla="*/ 6 w 82"/>
                <a:gd name="T27" fmla="*/ 28 h 96"/>
                <a:gd name="T28" fmla="*/ 16 w 82"/>
                <a:gd name="T29" fmla="*/ 20 h 96"/>
                <a:gd name="T30" fmla="*/ 21 w 82"/>
                <a:gd name="T31" fmla="*/ 28 h 96"/>
                <a:gd name="T32" fmla="*/ 27 w 82"/>
                <a:gd name="T33" fmla="*/ 6 h 96"/>
                <a:gd name="T34" fmla="*/ 50 w 82"/>
                <a:gd name="T35" fmla="*/ 12 h 96"/>
                <a:gd name="T36" fmla="*/ 45 w 82"/>
                <a:gd name="T37" fmla="*/ 12 h 96"/>
                <a:gd name="T38" fmla="*/ 42 w 82"/>
                <a:gd name="T39" fmla="*/ 9 h 96"/>
                <a:gd name="T40" fmla="*/ 36 w 82"/>
                <a:gd name="T41" fmla="*/ 10 h 96"/>
                <a:gd name="T42" fmla="*/ 34 w 82"/>
                <a:gd name="T43" fmla="*/ 15 h 96"/>
                <a:gd name="T44" fmla="*/ 31 w 82"/>
                <a:gd name="T45" fmla="*/ 16 h 96"/>
                <a:gd name="T46" fmla="*/ 34 w 82"/>
                <a:gd name="T47" fmla="*/ 18 h 96"/>
                <a:gd name="T48" fmla="*/ 30 w 82"/>
                <a:gd name="T49" fmla="*/ 21 h 96"/>
                <a:gd name="T50" fmla="*/ 53 w 82"/>
                <a:gd name="T51" fmla="*/ 28 h 96"/>
                <a:gd name="T52" fmla="*/ 51 w 82"/>
                <a:gd name="T53" fmla="*/ 21 h 96"/>
                <a:gd name="T54" fmla="*/ 51 w 82"/>
                <a:gd name="T55" fmla="*/ 16 h 96"/>
                <a:gd name="T56" fmla="*/ 50 w 82"/>
                <a:gd name="T57" fmla="*/ 12 h 96"/>
                <a:gd name="T58" fmla="*/ 38 w 82"/>
                <a:gd name="T59" fmla="*/ 12 h 96"/>
                <a:gd name="T60" fmla="*/ 43 w 82"/>
                <a:gd name="T61" fmla="*/ 12 h 96"/>
                <a:gd name="T62" fmla="*/ 44 w 82"/>
                <a:gd name="T63" fmla="*/ 16 h 96"/>
                <a:gd name="T64" fmla="*/ 44 w 82"/>
                <a:gd name="T65" fmla="*/ 21 h 96"/>
                <a:gd name="T66" fmla="*/ 44 w 82"/>
                <a:gd name="T67" fmla="*/ 16 h 96"/>
                <a:gd name="T68" fmla="*/ 35 w 82"/>
                <a:gd name="T69" fmla="*/ 18 h 96"/>
                <a:gd name="T70" fmla="*/ 40 w 82"/>
                <a:gd name="T71" fmla="*/ 18 h 96"/>
                <a:gd name="T72" fmla="*/ 48 w 82"/>
                <a:gd name="T73" fmla="*/ 22 h 96"/>
                <a:gd name="T74" fmla="*/ 48 w 82"/>
                <a:gd name="T75" fmla="*/ 27 h 96"/>
                <a:gd name="T76" fmla="*/ 48 w 82"/>
                <a:gd name="T77" fmla="*/ 22 h 96"/>
                <a:gd name="T78" fmla="*/ 39 w 82"/>
                <a:gd name="T79" fmla="*/ 24 h 96"/>
                <a:gd name="T80" fmla="*/ 44 w 82"/>
                <a:gd name="T81" fmla="*/ 24 h 96"/>
                <a:gd name="T82" fmla="*/ 34 w 82"/>
                <a:gd name="T83" fmla="*/ 22 h 96"/>
                <a:gd name="T84" fmla="*/ 34 w 82"/>
                <a:gd name="T85" fmla="*/ 27 h 96"/>
                <a:gd name="T86" fmla="*/ 34 w 82"/>
                <a:gd name="T87" fmla="*/ 22 h 96"/>
                <a:gd name="T88" fmla="*/ 62 w 82"/>
                <a:gd name="T89" fmla="*/ 40 h 96"/>
                <a:gd name="T90" fmla="*/ 42 w 82"/>
                <a:gd name="T91" fmla="*/ 61 h 96"/>
                <a:gd name="T92" fmla="*/ 27 w 82"/>
                <a:gd name="T93" fmla="*/ 55 h 96"/>
                <a:gd name="T94" fmla="*/ 21 w 82"/>
                <a:gd name="T95" fmla="*/ 35 h 96"/>
                <a:gd name="T96" fmla="*/ 16 w 82"/>
                <a:gd name="T97" fmla="*/ 42 h 96"/>
                <a:gd name="T98" fmla="*/ 42 w 82"/>
                <a:gd name="T99" fmla="*/ 68 h 96"/>
                <a:gd name="T100" fmla="*/ 60 w 82"/>
                <a:gd name="T101" fmla="*/ 60 h 96"/>
                <a:gd name="T102" fmla="*/ 67 w 82"/>
                <a:gd name="T103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273" y="3894196"/>
            <a:ext cx="724534" cy="724534"/>
            <a:chOff x="875113" y="3954177"/>
            <a:chExt cx="687003" cy="687003"/>
          </a:xfrm>
        </p:grpSpPr>
        <p:sp>
          <p:nvSpPr>
            <p:cNvPr id="9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21105" y="4104940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8"/>
          <p:cNvSpPr txBox="1"/>
          <p:nvPr/>
        </p:nvSpPr>
        <p:spPr>
          <a:xfrm>
            <a:off x="923273" y="46948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TorchDrug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9BFE7F-FE7F-442E-B816-359701801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21"/>
          <a:stretch/>
        </p:blipFill>
        <p:spPr>
          <a:xfrm>
            <a:off x="2144036" y="1954290"/>
            <a:ext cx="9101858" cy="1497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E17A3B-4BF0-4EDC-9B18-E135731D004C}"/>
              </a:ext>
            </a:extLst>
          </p:cNvPr>
          <p:cNvSpPr txBox="1"/>
          <p:nvPr/>
        </p:nvSpPr>
        <p:spPr>
          <a:xfrm>
            <a:off x="2144036" y="1357567"/>
            <a:ext cx="9858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管线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6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23273" y="4927190"/>
            <a:ext cx="724534" cy="724534"/>
            <a:chOff x="875113" y="4924847"/>
            <a:chExt cx="687003" cy="687003"/>
          </a:xfrm>
        </p:grpSpPr>
        <p:sp>
          <p:nvSpPr>
            <p:cNvPr id="10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9196" y="5093738"/>
              <a:ext cx="389292" cy="349219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273" y="1828206"/>
            <a:ext cx="724534" cy="724534"/>
            <a:chOff x="875113" y="2012837"/>
            <a:chExt cx="687003" cy="687003"/>
          </a:xfrm>
        </p:grpSpPr>
        <p:sp>
          <p:nvSpPr>
            <p:cNvPr id="7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45913" y="2205582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273" y="2861201"/>
            <a:ext cx="724534" cy="724534"/>
            <a:chOff x="875113" y="2983507"/>
            <a:chExt cx="687003" cy="687003"/>
          </a:xfrm>
        </p:grpSpPr>
        <p:sp>
          <p:nvSpPr>
            <p:cNvPr id="8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045913" y="3129499"/>
              <a:ext cx="337768" cy="395018"/>
            </a:xfrm>
            <a:custGeom>
              <a:avLst/>
              <a:gdLst>
                <a:gd name="T0" fmla="*/ 42 w 82"/>
                <a:gd name="T1" fmla="*/ 0 h 96"/>
                <a:gd name="T2" fmla="*/ 62 w 82"/>
                <a:gd name="T3" fmla="*/ 20 h 96"/>
                <a:gd name="T4" fmla="*/ 67 w 82"/>
                <a:gd name="T5" fmla="*/ 28 h 96"/>
                <a:gd name="T6" fmla="*/ 77 w 82"/>
                <a:gd name="T7" fmla="*/ 20 h 96"/>
                <a:gd name="T8" fmla="*/ 82 w 82"/>
                <a:gd name="T9" fmla="*/ 28 h 96"/>
                <a:gd name="T10" fmla="*/ 77 w 82"/>
                <a:gd name="T11" fmla="*/ 35 h 96"/>
                <a:gd name="T12" fmla="*/ 67 w 82"/>
                <a:gd name="T13" fmla="*/ 67 h 96"/>
                <a:gd name="T14" fmla="*/ 47 w 82"/>
                <a:gd name="T15" fmla="*/ 85 h 96"/>
                <a:gd name="T16" fmla="*/ 67 w 82"/>
                <a:gd name="T17" fmla="*/ 96 h 96"/>
                <a:gd name="T18" fmla="*/ 17 w 82"/>
                <a:gd name="T19" fmla="*/ 85 h 96"/>
                <a:gd name="T20" fmla="*/ 35 w 82"/>
                <a:gd name="T21" fmla="*/ 77 h 96"/>
                <a:gd name="T22" fmla="*/ 6 w 82"/>
                <a:gd name="T23" fmla="*/ 42 h 96"/>
                <a:gd name="T24" fmla="*/ 0 w 82"/>
                <a:gd name="T25" fmla="*/ 35 h 96"/>
                <a:gd name="T26" fmla="*/ 6 w 82"/>
                <a:gd name="T27" fmla="*/ 28 h 96"/>
                <a:gd name="T28" fmla="*/ 16 w 82"/>
                <a:gd name="T29" fmla="*/ 20 h 96"/>
                <a:gd name="T30" fmla="*/ 21 w 82"/>
                <a:gd name="T31" fmla="*/ 28 h 96"/>
                <a:gd name="T32" fmla="*/ 27 w 82"/>
                <a:gd name="T33" fmla="*/ 6 h 96"/>
                <a:gd name="T34" fmla="*/ 50 w 82"/>
                <a:gd name="T35" fmla="*/ 12 h 96"/>
                <a:gd name="T36" fmla="*/ 45 w 82"/>
                <a:gd name="T37" fmla="*/ 12 h 96"/>
                <a:gd name="T38" fmla="*/ 42 w 82"/>
                <a:gd name="T39" fmla="*/ 9 h 96"/>
                <a:gd name="T40" fmla="*/ 36 w 82"/>
                <a:gd name="T41" fmla="*/ 10 h 96"/>
                <a:gd name="T42" fmla="*/ 34 w 82"/>
                <a:gd name="T43" fmla="*/ 15 h 96"/>
                <a:gd name="T44" fmla="*/ 31 w 82"/>
                <a:gd name="T45" fmla="*/ 16 h 96"/>
                <a:gd name="T46" fmla="*/ 34 w 82"/>
                <a:gd name="T47" fmla="*/ 18 h 96"/>
                <a:gd name="T48" fmla="*/ 30 w 82"/>
                <a:gd name="T49" fmla="*/ 21 h 96"/>
                <a:gd name="T50" fmla="*/ 53 w 82"/>
                <a:gd name="T51" fmla="*/ 28 h 96"/>
                <a:gd name="T52" fmla="*/ 51 w 82"/>
                <a:gd name="T53" fmla="*/ 21 h 96"/>
                <a:gd name="T54" fmla="*/ 51 w 82"/>
                <a:gd name="T55" fmla="*/ 16 h 96"/>
                <a:gd name="T56" fmla="*/ 50 w 82"/>
                <a:gd name="T57" fmla="*/ 12 h 96"/>
                <a:gd name="T58" fmla="*/ 38 w 82"/>
                <a:gd name="T59" fmla="*/ 12 h 96"/>
                <a:gd name="T60" fmla="*/ 43 w 82"/>
                <a:gd name="T61" fmla="*/ 12 h 96"/>
                <a:gd name="T62" fmla="*/ 44 w 82"/>
                <a:gd name="T63" fmla="*/ 16 h 96"/>
                <a:gd name="T64" fmla="*/ 44 w 82"/>
                <a:gd name="T65" fmla="*/ 21 h 96"/>
                <a:gd name="T66" fmla="*/ 44 w 82"/>
                <a:gd name="T67" fmla="*/ 16 h 96"/>
                <a:gd name="T68" fmla="*/ 35 w 82"/>
                <a:gd name="T69" fmla="*/ 18 h 96"/>
                <a:gd name="T70" fmla="*/ 40 w 82"/>
                <a:gd name="T71" fmla="*/ 18 h 96"/>
                <a:gd name="T72" fmla="*/ 48 w 82"/>
                <a:gd name="T73" fmla="*/ 22 h 96"/>
                <a:gd name="T74" fmla="*/ 48 w 82"/>
                <a:gd name="T75" fmla="*/ 27 h 96"/>
                <a:gd name="T76" fmla="*/ 48 w 82"/>
                <a:gd name="T77" fmla="*/ 22 h 96"/>
                <a:gd name="T78" fmla="*/ 39 w 82"/>
                <a:gd name="T79" fmla="*/ 24 h 96"/>
                <a:gd name="T80" fmla="*/ 44 w 82"/>
                <a:gd name="T81" fmla="*/ 24 h 96"/>
                <a:gd name="T82" fmla="*/ 34 w 82"/>
                <a:gd name="T83" fmla="*/ 22 h 96"/>
                <a:gd name="T84" fmla="*/ 34 w 82"/>
                <a:gd name="T85" fmla="*/ 27 h 96"/>
                <a:gd name="T86" fmla="*/ 34 w 82"/>
                <a:gd name="T87" fmla="*/ 22 h 96"/>
                <a:gd name="T88" fmla="*/ 62 w 82"/>
                <a:gd name="T89" fmla="*/ 40 h 96"/>
                <a:gd name="T90" fmla="*/ 42 w 82"/>
                <a:gd name="T91" fmla="*/ 61 h 96"/>
                <a:gd name="T92" fmla="*/ 27 w 82"/>
                <a:gd name="T93" fmla="*/ 55 h 96"/>
                <a:gd name="T94" fmla="*/ 21 w 82"/>
                <a:gd name="T95" fmla="*/ 35 h 96"/>
                <a:gd name="T96" fmla="*/ 16 w 82"/>
                <a:gd name="T97" fmla="*/ 42 h 96"/>
                <a:gd name="T98" fmla="*/ 42 w 82"/>
                <a:gd name="T99" fmla="*/ 68 h 96"/>
                <a:gd name="T100" fmla="*/ 60 w 82"/>
                <a:gd name="T101" fmla="*/ 60 h 96"/>
                <a:gd name="T102" fmla="*/ 67 w 82"/>
                <a:gd name="T103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273" y="3894196"/>
            <a:ext cx="724534" cy="724534"/>
            <a:chOff x="875113" y="3954177"/>
            <a:chExt cx="687003" cy="687003"/>
          </a:xfrm>
        </p:grpSpPr>
        <p:sp>
          <p:nvSpPr>
            <p:cNvPr id="9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21105" y="4104940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8"/>
          <p:cNvSpPr txBox="1"/>
          <p:nvPr/>
        </p:nvSpPr>
        <p:spPr>
          <a:xfrm>
            <a:off x="923273" y="46948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进展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25512D72-79CD-4361-94EF-1A8592C42989}"/>
              </a:ext>
            </a:extLst>
          </p:cNvPr>
          <p:cNvSpPr txBox="1"/>
          <p:nvPr/>
        </p:nvSpPr>
        <p:spPr>
          <a:xfrm>
            <a:off x="1809657" y="1092726"/>
            <a:ext cx="106886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Graph neural network based coarse-grained mapping prediction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7C5F6D-EF23-4B99-81E0-49674A585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73" y="1966466"/>
            <a:ext cx="9560130" cy="4173458"/>
          </a:xfrm>
          <a:prstGeom prst="rect">
            <a:avLst/>
          </a:prstGeom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FEFFBA39-CDED-4751-920D-26D5F5173AC6}"/>
              </a:ext>
            </a:extLst>
          </p:cNvPr>
          <p:cNvSpPr txBox="1"/>
          <p:nvPr/>
        </p:nvSpPr>
        <p:spPr>
          <a:xfrm>
            <a:off x="1809657" y="1580169"/>
            <a:ext cx="106886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Dataset: Human-annotated Mappings (HAM) dataset </a:t>
            </a:r>
          </a:p>
        </p:txBody>
      </p:sp>
    </p:spTree>
    <p:extLst>
      <p:ext uri="{BB962C8B-B14F-4D97-AF65-F5344CB8AC3E}">
        <p14:creationId xmlns:p14="http://schemas.microsoft.com/office/powerpoint/2010/main" val="18153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23273" y="4927190"/>
            <a:ext cx="724534" cy="724534"/>
            <a:chOff x="875113" y="4924847"/>
            <a:chExt cx="687003" cy="687003"/>
          </a:xfrm>
        </p:grpSpPr>
        <p:sp>
          <p:nvSpPr>
            <p:cNvPr id="10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9196" y="5093738"/>
              <a:ext cx="389292" cy="349219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273" y="1828206"/>
            <a:ext cx="724534" cy="724534"/>
            <a:chOff x="875113" y="2012837"/>
            <a:chExt cx="687003" cy="687003"/>
          </a:xfrm>
        </p:grpSpPr>
        <p:sp>
          <p:nvSpPr>
            <p:cNvPr id="7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45913" y="2205582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273" y="2861201"/>
            <a:ext cx="724534" cy="724534"/>
            <a:chOff x="875113" y="2983507"/>
            <a:chExt cx="687003" cy="687003"/>
          </a:xfrm>
        </p:grpSpPr>
        <p:sp>
          <p:nvSpPr>
            <p:cNvPr id="8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045913" y="3129499"/>
              <a:ext cx="337768" cy="395018"/>
            </a:xfrm>
            <a:custGeom>
              <a:avLst/>
              <a:gdLst>
                <a:gd name="T0" fmla="*/ 42 w 82"/>
                <a:gd name="T1" fmla="*/ 0 h 96"/>
                <a:gd name="T2" fmla="*/ 62 w 82"/>
                <a:gd name="T3" fmla="*/ 20 h 96"/>
                <a:gd name="T4" fmla="*/ 67 w 82"/>
                <a:gd name="T5" fmla="*/ 28 h 96"/>
                <a:gd name="T6" fmla="*/ 77 w 82"/>
                <a:gd name="T7" fmla="*/ 20 h 96"/>
                <a:gd name="T8" fmla="*/ 82 w 82"/>
                <a:gd name="T9" fmla="*/ 28 h 96"/>
                <a:gd name="T10" fmla="*/ 77 w 82"/>
                <a:gd name="T11" fmla="*/ 35 h 96"/>
                <a:gd name="T12" fmla="*/ 67 w 82"/>
                <a:gd name="T13" fmla="*/ 67 h 96"/>
                <a:gd name="T14" fmla="*/ 47 w 82"/>
                <a:gd name="T15" fmla="*/ 85 h 96"/>
                <a:gd name="T16" fmla="*/ 67 w 82"/>
                <a:gd name="T17" fmla="*/ 96 h 96"/>
                <a:gd name="T18" fmla="*/ 17 w 82"/>
                <a:gd name="T19" fmla="*/ 85 h 96"/>
                <a:gd name="T20" fmla="*/ 35 w 82"/>
                <a:gd name="T21" fmla="*/ 77 h 96"/>
                <a:gd name="T22" fmla="*/ 6 w 82"/>
                <a:gd name="T23" fmla="*/ 42 h 96"/>
                <a:gd name="T24" fmla="*/ 0 w 82"/>
                <a:gd name="T25" fmla="*/ 35 h 96"/>
                <a:gd name="T26" fmla="*/ 6 w 82"/>
                <a:gd name="T27" fmla="*/ 28 h 96"/>
                <a:gd name="T28" fmla="*/ 16 w 82"/>
                <a:gd name="T29" fmla="*/ 20 h 96"/>
                <a:gd name="T30" fmla="*/ 21 w 82"/>
                <a:gd name="T31" fmla="*/ 28 h 96"/>
                <a:gd name="T32" fmla="*/ 27 w 82"/>
                <a:gd name="T33" fmla="*/ 6 h 96"/>
                <a:gd name="T34" fmla="*/ 50 w 82"/>
                <a:gd name="T35" fmla="*/ 12 h 96"/>
                <a:gd name="T36" fmla="*/ 45 w 82"/>
                <a:gd name="T37" fmla="*/ 12 h 96"/>
                <a:gd name="T38" fmla="*/ 42 w 82"/>
                <a:gd name="T39" fmla="*/ 9 h 96"/>
                <a:gd name="T40" fmla="*/ 36 w 82"/>
                <a:gd name="T41" fmla="*/ 10 h 96"/>
                <a:gd name="T42" fmla="*/ 34 w 82"/>
                <a:gd name="T43" fmla="*/ 15 h 96"/>
                <a:gd name="T44" fmla="*/ 31 w 82"/>
                <a:gd name="T45" fmla="*/ 16 h 96"/>
                <a:gd name="T46" fmla="*/ 34 w 82"/>
                <a:gd name="T47" fmla="*/ 18 h 96"/>
                <a:gd name="T48" fmla="*/ 30 w 82"/>
                <a:gd name="T49" fmla="*/ 21 h 96"/>
                <a:gd name="T50" fmla="*/ 53 w 82"/>
                <a:gd name="T51" fmla="*/ 28 h 96"/>
                <a:gd name="T52" fmla="*/ 51 w 82"/>
                <a:gd name="T53" fmla="*/ 21 h 96"/>
                <a:gd name="T54" fmla="*/ 51 w 82"/>
                <a:gd name="T55" fmla="*/ 16 h 96"/>
                <a:gd name="T56" fmla="*/ 50 w 82"/>
                <a:gd name="T57" fmla="*/ 12 h 96"/>
                <a:gd name="T58" fmla="*/ 38 w 82"/>
                <a:gd name="T59" fmla="*/ 12 h 96"/>
                <a:gd name="T60" fmla="*/ 43 w 82"/>
                <a:gd name="T61" fmla="*/ 12 h 96"/>
                <a:gd name="T62" fmla="*/ 44 w 82"/>
                <a:gd name="T63" fmla="*/ 16 h 96"/>
                <a:gd name="T64" fmla="*/ 44 w 82"/>
                <a:gd name="T65" fmla="*/ 21 h 96"/>
                <a:gd name="T66" fmla="*/ 44 w 82"/>
                <a:gd name="T67" fmla="*/ 16 h 96"/>
                <a:gd name="T68" fmla="*/ 35 w 82"/>
                <a:gd name="T69" fmla="*/ 18 h 96"/>
                <a:gd name="T70" fmla="*/ 40 w 82"/>
                <a:gd name="T71" fmla="*/ 18 h 96"/>
                <a:gd name="T72" fmla="*/ 48 w 82"/>
                <a:gd name="T73" fmla="*/ 22 h 96"/>
                <a:gd name="T74" fmla="*/ 48 w 82"/>
                <a:gd name="T75" fmla="*/ 27 h 96"/>
                <a:gd name="T76" fmla="*/ 48 w 82"/>
                <a:gd name="T77" fmla="*/ 22 h 96"/>
                <a:gd name="T78" fmla="*/ 39 w 82"/>
                <a:gd name="T79" fmla="*/ 24 h 96"/>
                <a:gd name="T80" fmla="*/ 44 w 82"/>
                <a:gd name="T81" fmla="*/ 24 h 96"/>
                <a:gd name="T82" fmla="*/ 34 w 82"/>
                <a:gd name="T83" fmla="*/ 22 h 96"/>
                <a:gd name="T84" fmla="*/ 34 w 82"/>
                <a:gd name="T85" fmla="*/ 27 h 96"/>
                <a:gd name="T86" fmla="*/ 34 w 82"/>
                <a:gd name="T87" fmla="*/ 22 h 96"/>
                <a:gd name="T88" fmla="*/ 62 w 82"/>
                <a:gd name="T89" fmla="*/ 40 h 96"/>
                <a:gd name="T90" fmla="*/ 42 w 82"/>
                <a:gd name="T91" fmla="*/ 61 h 96"/>
                <a:gd name="T92" fmla="*/ 27 w 82"/>
                <a:gd name="T93" fmla="*/ 55 h 96"/>
                <a:gd name="T94" fmla="*/ 21 w 82"/>
                <a:gd name="T95" fmla="*/ 35 h 96"/>
                <a:gd name="T96" fmla="*/ 16 w 82"/>
                <a:gd name="T97" fmla="*/ 42 h 96"/>
                <a:gd name="T98" fmla="*/ 42 w 82"/>
                <a:gd name="T99" fmla="*/ 68 h 96"/>
                <a:gd name="T100" fmla="*/ 60 w 82"/>
                <a:gd name="T101" fmla="*/ 60 h 96"/>
                <a:gd name="T102" fmla="*/ 67 w 82"/>
                <a:gd name="T103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273" y="3894196"/>
            <a:ext cx="724534" cy="724534"/>
            <a:chOff x="875113" y="3954177"/>
            <a:chExt cx="687003" cy="687003"/>
          </a:xfrm>
        </p:grpSpPr>
        <p:sp>
          <p:nvSpPr>
            <p:cNvPr id="9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21105" y="4104940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8"/>
          <p:cNvSpPr txBox="1"/>
          <p:nvPr/>
        </p:nvSpPr>
        <p:spPr>
          <a:xfrm>
            <a:off x="923273" y="46948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未来工作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FD890AC4-F899-4A29-AC37-17B33FB93E87}"/>
              </a:ext>
            </a:extLst>
          </p:cNvPr>
          <p:cNvSpPr txBox="1"/>
          <p:nvPr/>
        </p:nvSpPr>
        <p:spPr>
          <a:xfrm>
            <a:off x="1964879" y="1834447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实现上述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baseline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F43F940-1F3B-463E-89E2-740BD59C445C}"/>
              </a:ext>
            </a:extLst>
          </p:cNvPr>
          <p:cNvSpPr txBox="1"/>
          <p:nvPr/>
        </p:nvSpPr>
        <p:spPr>
          <a:xfrm>
            <a:off x="1964879" y="2513672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构思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4253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30"/>
</p:tagLst>
</file>

<file path=ppt/theme/theme1.xml><?xml version="1.0" encoding="utf-8"?>
<a:theme xmlns:a="http://schemas.openxmlformats.org/drawingml/2006/main" name="自定义设计方案">
  <a:themeElements>
    <a:clrScheme name="自定义 1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D1B5"/>
      </a:accent1>
      <a:accent2>
        <a:srgbClr val="FED403"/>
      </a:accent2>
      <a:accent3>
        <a:srgbClr val="73D329"/>
      </a:accent3>
      <a:accent4>
        <a:srgbClr val="F66E4F"/>
      </a:accent4>
      <a:accent5>
        <a:srgbClr val="3AD1B5"/>
      </a:accent5>
      <a:accent6>
        <a:srgbClr val="FED403"/>
      </a:accent6>
      <a:hlink>
        <a:srgbClr val="73D329"/>
      </a:hlink>
      <a:folHlink>
        <a:srgbClr val="F66E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自定义</PresentationFormat>
  <Paragraphs>41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bt230</dc:title>
  <dc:creator/>
  <cp:lastModifiedBy/>
  <cp:revision>1</cp:revision>
  <dcterms:created xsi:type="dcterms:W3CDTF">2016-11-30T11:55:25Z</dcterms:created>
  <dcterms:modified xsi:type="dcterms:W3CDTF">2021-08-26T14:44:38Z</dcterms:modified>
</cp:coreProperties>
</file>