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6" r:id="rId3"/>
    <p:sldId id="260" r:id="rId4"/>
    <p:sldId id="290" r:id="rId5"/>
    <p:sldId id="267" r:id="rId6"/>
    <p:sldId id="316" r:id="rId7"/>
    <p:sldId id="334" r:id="rId8"/>
    <p:sldId id="325" r:id="rId9"/>
    <p:sldId id="324" r:id="rId10"/>
    <p:sldId id="323" r:id="rId11"/>
    <p:sldId id="326" r:id="rId12"/>
    <p:sldId id="327" r:id="rId13"/>
    <p:sldId id="328" r:id="rId14"/>
    <p:sldId id="329" r:id="rId15"/>
    <p:sldId id="330" r:id="rId16"/>
    <p:sldId id="268" r:id="rId17"/>
    <p:sldId id="301" r:id="rId18"/>
    <p:sldId id="31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73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34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60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2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917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86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56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92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3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4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676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66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4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228925" y="3700054"/>
            <a:ext cx="11048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MARS: A Motif-based Autoregressive Model for</a:t>
            </a:r>
          </a:p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Retrosynthesis Prediction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215372" y="4906399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Jiahan Liu, Chaochao Yan, Yang Yu, Chan Lu, Junzhou Huang, Le Ou-Yang, Peilin Zhao 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215372" y="5416497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0DDB3-538E-49E7-BA60-230037EB7B07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Overview of MARS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4F646-D9D2-4CDA-AF55-4EE31C2D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" y="1301400"/>
            <a:ext cx="11012425" cy="48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46359D-CED6-42E7-BE3A-4C633AA6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6" y="5993656"/>
            <a:ext cx="8845031" cy="518390"/>
          </a:xfrm>
          <a:prstGeom prst="rect">
            <a:avLst/>
          </a:prstGeom>
        </p:spPr>
      </p:pic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Encoder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9E259B-2D80-4B41-AC24-79F65E602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147" y="5088449"/>
            <a:ext cx="8656650" cy="91537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CAE1DB0-8769-408E-9A54-97855CC6D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381" y="1223691"/>
            <a:ext cx="7895525" cy="3493821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E53083A1-F5F0-4554-81B7-23572DF8B46E}"/>
              </a:ext>
            </a:extLst>
          </p:cNvPr>
          <p:cNvSpPr/>
          <p:nvPr/>
        </p:nvSpPr>
        <p:spPr>
          <a:xfrm>
            <a:off x="2272145" y="2650836"/>
            <a:ext cx="923637" cy="378692"/>
          </a:xfrm>
          <a:prstGeom prst="rect">
            <a:avLst/>
          </a:prstGeom>
          <a:noFill/>
          <a:ln w="60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569F673-DE38-4D2D-AD5C-824427F6AD2E}"/>
              </a:ext>
            </a:extLst>
          </p:cNvPr>
          <p:cNvCxnSpPr>
            <a:cxnSpLocks/>
          </p:cNvCxnSpPr>
          <p:nvPr/>
        </p:nvCxnSpPr>
        <p:spPr>
          <a:xfrm>
            <a:off x="2733963" y="3029528"/>
            <a:ext cx="461819" cy="193039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Autoregressive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90D55D-BB2D-446E-B501-74EEC30C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3" y="5402709"/>
            <a:ext cx="10514389" cy="8420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A30151-032A-4C29-850D-DB4D9940C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905" y="6202785"/>
            <a:ext cx="7647902" cy="436164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7A8F6A8-CDD5-4040-B4C6-B3A8D2A23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381" y="1251399"/>
            <a:ext cx="8248074" cy="3649826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40FC58B5-F824-4EC4-A381-C5A05B06616B}"/>
              </a:ext>
            </a:extLst>
          </p:cNvPr>
          <p:cNvSpPr/>
          <p:nvPr/>
        </p:nvSpPr>
        <p:spPr>
          <a:xfrm>
            <a:off x="4932218" y="2051476"/>
            <a:ext cx="831274" cy="313033"/>
          </a:xfrm>
          <a:prstGeom prst="rect">
            <a:avLst/>
          </a:prstGeom>
          <a:noFill/>
          <a:ln w="603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895D88F-8BD9-414F-89E5-185F2ECA9E78}"/>
              </a:ext>
            </a:extLst>
          </p:cNvPr>
          <p:cNvCxnSpPr>
            <a:cxnSpLocks/>
          </p:cNvCxnSpPr>
          <p:nvPr/>
        </p:nvCxnSpPr>
        <p:spPr>
          <a:xfrm>
            <a:off x="5597236" y="2364509"/>
            <a:ext cx="240146" cy="300993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Phase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7B9802-FD58-4A61-95D2-817B9B34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84" y="5097057"/>
            <a:ext cx="8439291" cy="156389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64EE3BD-ED54-41F8-89C7-DF144237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81" y="1251399"/>
            <a:ext cx="8248074" cy="3649826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A419FADF-97AF-41DE-A787-475B21591D84}"/>
              </a:ext>
            </a:extLst>
          </p:cNvPr>
          <p:cNvSpPr/>
          <p:nvPr/>
        </p:nvSpPr>
        <p:spPr>
          <a:xfrm>
            <a:off x="2346147" y="1435633"/>
            <a:ext cx="2281271" cy="1741675"/>
          </a:xfrm>
          <a:prstGeom prst="rect">
            <a:avLst/>
          </a:prstGeom>
          <a:noFill/>
          <a:ln w="60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D55870-72ED-4ADC-94FE-749FD6477BEA}"/>
              </a:ext>
            </a:extLst>
          </p:cNvPr>
          <p:cNvCxnSpPr>
            <a:cxnSpLocks/>
          </p:cNvCxnSpPr>
          <p:nvPr/>
        </p:nvCxnSpPr>
        <p:spPr>
          <a:xfrm>
            <a:off x="3486782" y="3177308"/>
            <a:ext cx="735500" cy="203200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C5C4659-3C7E-408F-90F5-0C31A4178A8B}"/>
              </a:ext>
            </a:extLst>
          </p:cNvPr>
          <p:cNvSpPr txBox="1"/>
          <p:nvPr/>
        </p:nvSpPr>
        <p:spPr>
          <a:xfrm>
            <a:off x="5077929" y="804680"/>
            <a:ext cx="659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 Phase (edit action, edit object, edit state)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7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AddingMotif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Phase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399F1A2-6876-4369-B7B7-89C5AD4B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81" y="1251399"/>
            <a:ext cx="8248074" cy="36498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6D5F4D-E391-4F92-8E49-E056C0A6A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39" y="5310978"/>
            <a:ext cx="7626760" cy="7518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5FF2A-EFAB-4AD6-B365-2B079795E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87" y="6129701"/>
            <a:ext cx="7168752" cy="383680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161D3433-A7CC-4E7D-966A-B79B36504A09}"/>
              </a:ext>
            </a:extLst>
          </p:cNvPr>
          <p:cNvSpPr/>
          <p:nvPr/>
        </p:nvSpPr>
        <p:spPr>
          <a:xfrm>
            <a:off x="4886036" y="1368284"/>
            <a:ext cx="4045527" cy="1751482"/>
          </a:xfrm>
          <a:prstGeom prst="rect">
            <a:avLst/>
          </a:prstGeom>
          <a:noFill/>
          <a:ln w="603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DCB8793-525E-4D5C-8089-BC53C8219C99}"/>
              </a:ext>
            </a:extLst>
          </p:cNvPr>
          <p:cNvCxnSpPr>
            <a:cxnSpLocks/>
          </p:cNvCxnSpPr>
          <p:nvPr/>
        </p:nvCxnSpPr>
        <p:spPr>
          <a:xfrm flipH="1">
            <a:off x="5902036" y="3119766"/>
            <a:ext cx="1173018" cy="219121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001E43A-BF7A-45A0-AABD-B41E182B5278}"/>
              </a:ext>
            </a:extLst>
          </p:cNvPr>
          <p:cNvSpPr txBox="1"/>
          <p:nvPr/>
        </p:nvSpPr>
        <p:spPr>
          <a:xfrm>
            <a:off x="4609650" y="773800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AddingMotif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Phase (attachment, motif, interface-atom)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5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and Inference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0477D-2FCD-4F7C-922E-2FD653FAA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76" y="2078030"/>
            <a:ext cx="10911657" cy="1093367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854D7877-BE89-46BB-8828-343E08447549}"/>
              </a:ext>
            </a:extLst>
          </p:cNvPr>
          <p:cNvSpPr txBox="1"/>
          <p:nvPr/>
        </p:nvSpPr>
        <p:spPr>
          <a:xfrm>
            <a:off x="935099" y="3402586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    和     分别表示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AddingMotif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序列的长度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6" name="图片 5" descr="\documentclass{article}&#10;\usepackage{amsmath, amsfonts, amssymb}&#10;\usepackage{bm} &#10;\pagestyle{empty}&#10;\newcommand{\dd}{\mathrm{d}}&#10;\begin{document}&#10;&#10;&#10;\begin{align*}&#10;N_1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1C42884D-80AC-43D3-93C9-D722E702C4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98" y="3490874"/>
            <a:ext cx="277333" cy="210286"/>
          </a:xfrm>
          <a:prstGeom prst="rect">
            <a:avLst/>
          </a:prstGeom>
        </p:spPr>
      </p:pic>
      <p:pic>
        <p:nvPicPr>
          <p:cNvPr id="8" name="图片 7" descr="\documentclass{article}&#10;\usepackage{amsmath, amsfonts, amssymb}&#10;\usepackage{bm} &#10;\pagestyle{empty}&#10;\newcommand{\dd}{\mathrm{d}}&#10;\begin{document}&#10;&#10;&#10;\begin{align*}&#10;N_2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72302539-EA23-4EBF-81C3-F9F96E0619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73" y="3497754"/>
            <a:ext cx="283429" cy="2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7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3E618DDE-B2A8-4E81-B455-1AC0F7FA9356}"/>
              </a:ext>
            </a:extLst>
          </p:cNvPr>
          <p:cNvSpPr txBox="1"/>
          <p:nvPr/>
        </p:nvSpPr>
        <p:spPr>
          <a:xfrm>
            <a:off x="858943" y="779142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83284-8497-4CD2-BEDE-0506DD15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81" y="1302362"/>
            <a:ext cx="9620758" cy="48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6B2750A-6C8F-41B1-BD1D-310730E2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4" y="1767715"/>
            <a:ext cx="9681414" cy="26899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56E679-46A1-415D-B793-54ADA31FA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744" y="5063841"/>
            <a:ext cx="5725725" cy="653003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6A589D77-B571-478C-8724-426B447C2CA4}"/>
              </a:ext>
            </a:extLst>
          </p:cNvPr>
          <p:cNvSpPr/>
          <p:nvPr/>
        </p:nvSpPr>
        <p:spPr>
          <a:xfrm>
            <a:off x="3953165" y="5073077"/>
            <a:ext cx="674253" cy="533400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61369" y="4012449"/>
            <a:ext cx="87700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</a:t>
            </a:r>
            <a:r>
              <a:rPr lang="zh-CN" altLang="en-US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5331735-BB2C-4853-8011-8A445EB20B59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5532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分子逆合成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Molecule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etrosynsthesis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6908356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FE3A1A0D-5560-498B-A7D8-3B570610CF33}"/>
              </a:ext>
            </a:extLst>
          </p:cNvPr>
          <p:cNvSpPr txBox="1"/>
          <p:nvPr/>
        </p:nvSpPr>
        <p:spPr>
          <a:xfrm>
            <a:off x="908697" y="491619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方法依赖一个额外的反应模板库。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7C6E35-2ABD-4EB6-A88B-806D36B32AB3}"/>
              </a:ext>
            </a:extLst>
          </p:cNvPr>
          <p:cNvSpPr txBox="1"/>
          <p:nvPr/>
        </p:nvSpPr>
        <p:spPr>
          <a:xfrm>
            <a:off x="908697" y="5411432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方法使用深度生成模型来直接生成反应分子。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4577246-1535-497A-B986-18300696F853}"/>
              </a:ext>
            </a:extLst>
          </p:cNvPr>
          <p:cNvSpPr txBox="1"/>
          <p:nvPr/>
        </p:nvSpPr>
        <p:spPr>
          <a:xfrm>
            <a:off x="908697" y="5916984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Semi-template-based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方法，包括依赖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RDKit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来进行分子编辑的生成模型。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444E61-85EC-4BA4-8BA4-F93F3AD1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63" y="1740591"/>
            <a:ext cx="7759473" cy="30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B0545D-F04B-4CF1-9394-55E02611BAF2}"/>
              </a:ext>
            </a:extLst>
          </p:cNvPr>
          <p:cNvSpPr txBox="1"/>
          <p:nvPr/>
        </p:nvSpPr>
        <p:spPr>
          <a:xfrm>
            <a:off x="527881" y="1691588"/>
            <a:ext cx="10823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，一个基于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junction tree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semi-template-based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模型，同时是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从训练数据集中抽取并构建了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词汇库，用来构建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junction tree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在未知和已知反应类别上分别达到了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54.6%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66.2%</a:t>
            </a:r>
          </a:p>
        </p:txBody>
      </p:sp>
    </p:spTree>
    <p:extLst>
      <p:ext uri="{BB962C8B-B14F-4D97-AF65-F5344CB8AC3E}">
        <p14:creationId xmlns:p14="http://schemas.microsoft.com/office/powerpoint/2010/main" val="12918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Junction Tree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F4F267-95CD-4B78-88AD-B8054C6E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3" y="2178312"/>
            <a:ext cx="4903689" cy="12697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CDE23D-0284-4323-926B-6CEE889C7CC5}"/>
              </a:ext>
            </a:extLst>
          </p:cNvPr>
          <p:cNvSpPr txBox="1"/>
          <p:nvPr/>
        </p:nvSpPr>
        <p:spPr>
          <a:xfrm>
            <a:off x="347680" y="6244539"/>
            <a:ext cx="103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Jin</a:t>
            </a:r>
            <a:r>
              <a:rPr lang="en-US" altLang="zh-CN" sz="1600" dirty="0"/>
              <a:t> W, </a:t>
            </a:r>
            <a:r>
              <a:rPr lang="en-US" altLang="zh-CN" sz="1600" dirty="0" err="1"/>
              <a:t>Barzilay</a:t>
            </a:r>
            <a:r>
              <a:rPr lang="en-US" altLang="zh-CN" sz="1600" dirty="0"/>
              <a:t> R, </a:t>
            </a:r>
            <a:r>
              <a:rPr lang="en-US" altLang="zh-CN" sz="1600" dirty="0" err="1"/>
              <a:t>Jaakkola</a:t>
            </a:r>
            <a:r>
              <a:rPr lang="en-US" altLang="zh-CN" sz="1600" dirty="0"/>
              <a:t> T. Junction tree variational autoencoder for molecular graph generation[C]//International </a:t>
            </a:r>
          </a:p>
          <a:p>
            <a:r>
              <a:rPr lang="en-US" altLang="zh-CN" sz="1600" dirty="0"/>
              <a:t>conference on machine learning. PMLR, 2018: 2323-2332.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3FD0C2-62A1-4159-9090-14ABB7B7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97040"/>
            <a:ext cx="4931639" cy="54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Motif Extraction  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E2A5A38-CC71-44AC-9A05-E208B7E243CF}"/>
              </a:ext>
            </a:extLst>
          </p:cNvPr>
          <p:cNvSpPr txBox="1"/>
          <p:nvPr/>
        </p:nvSpPr>
        <p:spPr>
          <a:xfrm>
            <a:off x="703349" y="1578256"/>
            <a:ext cx="108236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将逆合成过程中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添加的“原子团”分割下来，得到一个“原子团”子图的集合，这也是粗粒度的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如果两个相连的原子属于两个环，它们之间的键就会断裂，形成两个独立的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如果某个键两端的原子其中一个属于一个环，而另一个的度大于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，那么这个键就会断裂，产生两个独立的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26D4B9-ABA3-4530-A84F-CE755EE49B61}"/>
              </a:ext>
            </a:extLst>
          </p:cNvPr>
          <p:cNvSpPr txBox="1"/>
          <p:nvPr/>
        </p:nvSpPr>
        <p:spPr>
          <a:xfrm>
            <a:off x="590802" y="3744184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最终将得到一个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词汇库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\documentclass{article}&#10;\usepackage{amsmath, amsfonts, amssymb}&#10;\usepackage{bm} &#10;\pagestyle{empty}&#10;\newcommand{\dd}{\mathrm{d}}&#10;\begin{document}&#10;&#10;&#10;\begin{align*}&#10;|Z|=210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7912AE52-41A2-4DD0-A2DD-70C35F9B88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27" y="3774913"/>
            <a:ext cx="1260178" cy="317420"/>
          </a:xfrm>
          <a:prstGeom prst="rect">
            <a:avLst/>
          </a:prstGeom>
        </p:spPr>
      </p:pic>
      <p:pic>
        <p:nvPicPr>
          <p:cNvPr id="9" name="图片 8" descr="\documentclass{article}&#10;\usepackage{amsmath, amsfonts, amssymb}&#10;\usepackage{bm} &#10;\pagestyle{empty}&#10;\newcommand{\dd}{\mathrm{d}}&#10;\begin{document}&#10;&#10;&#10;\begin{align*}&#10;Z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8C48065D-56F3-4133-9FE2-94DBE18F5F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91" y="3802621"/>
            <a:ext cx="240473" cy="2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D03AB2-C59A-4D9A-AB81-E8982E5A3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509" y="1301400"/>
            <a:ext cx="8347578" cy="3328736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B99988F9-DFC4-4766-9EC1-AB6BADC5E1D7}"/>
              </a:ext>
            </a:extLst>
          </p:cNvPr>
          <p:cNvSpPr txBox="1"/>
          <p:nvPr/>
        </p:nvSpPr>
        <p:spPr>
          <a:xfrm>
            <a:off x="610288" y="5240715"/>
            <a:ext cx="1082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leaving group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的不同：一个较大的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leaving group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可能包含多个环或大的支链，其出现次数较少。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将其切割成数据集中常见的多个小的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，以减少冗余。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4203E4-72D3-4E0C-9923-E0320F9D3034}"/>
              </a:ext>
            </a:extLst>
          </p:cNvPr>
          <p:cNvGrpSpPr/>
          <p:nvPr/>
        </p:nvGrpSpPr>
        <p:grpSpPr>
          <a:xfrm>
            <a:off x="603939" y="6079820"/>
            <a:ext cx="10823609" cy="400110"/>
            <a:chOff x="603939" y="6079820"/>
            <a:chExt cx="10823609" cy="400110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1868A9E-0DF5-4DCC-8E2B-027BE2ECC5C4}"/>
                </a:ext>
              </a:extLst>
            </p:cNvPr>
            <p:cNvSpPr txBox="1"/>
            <p:nvPr/>
          </p:nvSpPr>
          <p:spPr>
            <a:xfrm>
              <a:off x="603939" y="6079820"/>
              <a:ext cx="10823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leaving group                                       motif  </a:t>
              </a:r>
            </a:p>
          </p:txBody>
        </p:sp>
        <p:pic>
          <p:nvPicPr>
            <p:cNvPr id="6" name="图片 5" descr="\documentclass{article}&#10;\usepackage{amsmath, amsfonts, amssymb}&#10;\usepackage{bm} &#10;\pagestyle{empty}&#10;\newcommand{\dd}{\mathrm{d}}&#10;\begin{document}&#10;&#10;&#10;\begin{align*}&#10;|\mathcal{X}|=170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D80F7521-4C0B-4387-8008-196C64095E6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305" y="6161873"/>
              <a:ext cx="1036190" cy="254476"/>
            </a:xfrm>
            <a:prstGeom prst="rect">
              <a:avLst/>
            </a:prstGeom>
          </p:spPr>
        </p:pic>
        <p:pic>
          <p:nvPicPr>
            <p:cNvPr id="64" name="图片 63" descr="\documentclass{article}&#10;\usepackage{amsmath, amsfonts, amssymb}&#10;\usepackage{bm} &#10;\pagestyle{empty}&#10;\newcommand{\dd}{\mathrm{d}}&#10;\begin{document}&#10;&#10;&#10;\begin{align*}&#10;|Z|=210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35CAD7F3-8970-43EF-B575-73C51BECB38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033" y="6136238"/>
              <a:ext cx="1036190" cy="26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3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Sequence Construction 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877B1-6BE8-4CC2-A35F-F4D96C21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97" y="1513604"/>
            <a:ext cx="10119945" cy="4005368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B7EA05E-7968-4654-8A4E-35805B9D6F87}"/>
              </a:ext>
            </a:extLst>
          </p:cNvPr>
          <p:cNvSpPr txBox="1"/>
          <p:nvPr/>
        </p:nvSpPr>
        <p:spPr>
          <a:xfrm>
            <a:off x="635238" y="5619165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 Phase (edit action, edit object, edit state)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E61CF2E-AA37-4654-9EB8-BD37A8DDE95B}"/>
              </a:ext>
            </a:extLst>
          </p:cNvPr>
          <p:cNvSpPr txBox="1"/>
          <p:nvPr/>
        </p:nvSpPr>
        <p:spPr>
          <a:xfrm>
            <a:off x="647349" y="6089955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AddingMotif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Phase (attachment, motif, interface-atom)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4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, amsfonts, amssymb}&#10;\usepackage{bm} &#10;\pagestyle{empty}&#10;\newcommand{\dd}{\mathrm{d}}&#10;\begin{document}&#10;&#10;&#10;\begin{align*}&#10;|Z|=210&#10;\end{align*}&#10;&#10;&#10;\end{document}&#10;"/>
  <p:tag name="IGUANATEXSIZE" val="20"/>
  <p:tag name="IGUANATEXCURSOR" val="16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3.23961"/>
  <p:tag name="LATEXADDIN" val="\documentclass{article}&#10;\usepackage{amsmath, amsfonts, amssymb}&#10;\usepackage{bm} &#10;\pagestyle{empty}&#10;\newcommand{\dd}{\mathrm{d}}&#10;\begin{document}&#10;&#10;&#10;\begin{align*}&#10;Z&#10;\end{align*}&#10;&#10;&#10;\end{document}&#10;"/>
  <p:tag name="IGUANATEXSIZE" val="20"/>
  <p:tag name="IGUANATEXCURSOR" val="16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9.9362"/>
  <p:tag name="LATEXADDIN" val="\documentclass{article}&#10;\usepackage{amsmath, amsfonts, amssymb}&#10;\usepackage{bm} &#10;\pagestyle{empty}&#10;\newcommand{\dd}{\mathrm{d}}&#10;\begin{document}&#10;&#10;&#10;\begin{align*}&#10;|\mathcal{X}|=170&#10;\end{align*}&#10;&#10;&#10;\end{document}&#10;"/>
  <p:tag name="IGUANATEXSIZE" val="20"/>
  <p:tag name="IGUANATEXCURSOR" val="17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, amsfonts, amssymb}&#10;\usepackage{bm} &#10;\pagestyle{empty}&#10;\newcommand{\dd}{\mathrm{d}}&#10;\begin{document}&#10;&#10;&#10;\begin{align*}&#10;|Z|=210&#10;\end{align*}&#10;&#10;&#10;\end{document}&#10;"/>
  <p:tag name="IGUANATEXSIZE" val="20"/>
  <p:tag name="IGUANATEXCURSOR" val="16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36.4829"/>
  <p:tag name="LATEXADDIN" val="\documentclass{article}&#10;\usepackage{amsmath, amsfonts, amssymb}&#10;\usepackage{bm} &#10;\pagestyle{empty}&#10;\newcommand{\dd}{\mathrm{d}}&#10;\begin{document}&#10;&#10;&#10;\begin{align*}&#10;N_1&#10;\end{align*}&#10;&#10;&#10;\end{document}&#10;"/>
  <p:tag name="IGUANATEXSIZE" val="20"/>
  <p:tag name="IGUANATEXCURSOR" val="16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39.4826"/>
  <p:tag name="LATEXADDIN" val="\documentclass{article}&#10;\usepackage{amsmath, amsfonts, amssymb}&#10;\usepackage{bm} &#10;\pagestyle{empty}&#10;\newcommand{\dd}{\mathrm{d}}&#10;\begin{document}&#10;&#10;&#10;\begin{align*}&#10;N_2&#10;\end{align*}&#10;&#10;&#10;\end{document}&#10;"/>
  <p:tag name="IGUANATEXSIZE" val="20"/>
  <p:tag name="IGUANATEXCURSOR" val="16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448</Words>
  <Application>Microsoft Office PowerPoint</Application>
  <PresentationFormat>宽屏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141</cp:revision>
  <dcterms:created xsi:type="dcterms:W3CDTF">2017-12-27T12:38:12Z</dcterms:created>
  <dcterms:modified xsi:type="dcterms:W3CDTF">2022-12-09T05:24:04Z</dcterms:modified>
</cp:coreProperties>
</file>