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66" r:id="rId3"/>
    <p:sldId id="260" r:id="rId4"/>
    <p:sldId id="337" r:id="rId5"/>
    <p:sldId id="335" r:id="rId6"/>
    <p:sldId id="351" r:id="rId7"/>
    <p:sldId id="290" r:id="rId8"/>
    <p:sldId id="267" r:id="rId9"/>
    <p:sldId id="316" r:id="rId10"/>
    <p:sldId id="350" r:id="rId11"/>
    <p:sldId id="338" r:id="rId12"/>
    <p:sldId id="342" r:id="rId13"/>
    <p:sldId id="343" r:id="rId14"/>
    <p:sldId id="344" r:id="rId15"/>
    <p:sldId id="345" r:id="rId16"/>
    <p:sldId id="268" r:id="rId17"/>
    <p:sldId id="349" r:id="rId18"/>
    <p:sldId id="301" r:id="rId19"/>
    <p:sldId id="314" r:id="rId20"/>
    <p:sldId id="346" r:id="rId21"/>
    <p:sldId id="347" r:id="rId22"/>
    <p:sldId id="348" r:id="rId23"/>
    <p:sldId id="352" r:id="rId24"/>
    <p:sldId id="26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8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5" autoAdjust="0"/>
    <p:restoredTop sz="95256" autoAdjust="0"/>
  </p:normalViewPr>
  <p:slideViewPr>
    <p:cSldViewPr snapToGrid="0">
      <p:cViewPr varScale="1">
        <p:scale>
          <a:sx n="110" d="100"/>
          <a:sy n="110" d="100"/>
        </p:scale>
        <p:origin x="438" y="108"/>
      </p:cViewPr>
      <p:guideLst/>
    </p:cSldViewPr>
  </p:slideViewPr>
  <p:notesTextViewPr>
    <p:cViewPr>
      <p:scale>
        <a:sx n="1" d="1"/>
        <a:sy n="1" d="1"/>
      </p:scale>
      <p:origin x="0" y="0"/>
    </p:cViewPr>
  </p:notesTextViewPr>
  <p:sorterViewPr>
    <p:cViewPr>
      <p:scale>
        <a:sx n="100" d="100"/>
        <a:sy n="100" d="100"/>
      </p:scale>
      <p:origin x="0" y="-18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6064E-67DC-45F1-B9EB-918B2AD23DC0}" type="datetimeFigureOut">
              <a:rPr lang="zh-CN" altLang="en-US" smtClean="0"/>
              <a:t>2023/3/7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30829-8F6D-4636-B383-C58D7AF4A63E}" type="slidenum">
              <a:rPr lang="zh-CN" altLang="en-US" smtClean="0"/>
              <a:t>‹#›</a:t>
            </a:fld>
            <a:endParaRPr lang="zh-CN" altLang="en-US"/>
          </a:p>
        </p:txBody>
      </p:sp>
    </p:spTree>
    <p:extLst>
      <p:ext uri="{BB962C8B-B14F-4D97-AF65-F5344CB8AC3E}">
        <p14:creationId xmlns:p14="http://schemas.microsoft.com/office/powerpoint/2010/main" val="6759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69849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9444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03619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3598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80779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25459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67104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17286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79404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38056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4992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07130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41150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26276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67398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13935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02869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5868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5738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99250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35409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3573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06430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644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55FED-A3EA-4119-BB5B-DA227F7AC49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382F6BA-C320-49C5-983E-F95610B2BC4F}"/>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8E0F4B-2731-420D-B8C7-1969B5D4DE0E}"/>
              </a:ext>
            </a:extLst>
          </p:cNvPr>
          <p:cNvSpPr>
            <a:spLocks noGrp="1"/>
          </p:cNvSpPr>
          <p:nvPr>
            <p:ph type="dt" sz="half" idx="10"/>
          </p:nvPr>
        </p:nvSpPr>
        <p:spPr/>
        <p:txBody>
          <a:bodyPr/>
          <a:lstStyle/>
          <a:p>
            <a:fld id="{42DF1591-7B17-44A4-9EBB-127D5B0D0BCE}" type="datetimeFigureOut">
              <a:rPr lang="zh-CN" altLang="en-US" smtClean="0"/>
              <a:t>2023/3/7</a:t>
            </a:fld>
            <a:endParaRPr lang="zh-CN" altLang="en-US"/>
          </a:p>
        </p:txBody>
      </p:sp>
      <p:sp>
        <p:nvSpPr>
          <p:cNvPr id="5" name="页脚占位符 4">
            <a:extLst>
              <a:ext uri="{FF2B5EF4-FFF2-40B4-BE49-F238E27FC236}">
                <a16:creationId xmlns:a16="http://schemas.microsoft.com/office/drawing/2014/main" id="{16FC8E7C-1413-49C3-AFC0-BDB2F54287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71A10-3301-42FB-9326-C8B06E55D3AC}"/>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67142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F6EEBE-ED3C-4894-9EBD-CE0D23A1628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D25431-8520-43D1-9F64-2485FF79849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91750AF-776D-4EBA-8BA9-A9BAB97196F1}"/>
              </a:ext>
            </a:extLst>
          </p:cNvPr>
          <p:cNvSpPr>
            <a:spLocks noGrp="1"/>
          </p:cNvSpPr>
          <p:nvPr>
            <p:ph type="dt" sz="half" idx="10"/>
          </p:nvPr>
        </p:nvSpPr>
        <p:spPr/>
        <p:txBody>
          <a:bodyPr/>
          <a:lstStyle/>
          <a:p>
            <a:fld id="{42DF1591-7B17-44A4-9EBB-127D5B0D0BCE}" type="datetimeFigureOut">
              <a:rPr lang="zh-CN" altLang="en-US" smtClean="0"/>
              <a:t>2023/3/7</a:t>
            </a:fld>
            <a:endParaRPr lang="zh-CN" altLang="en-US"/>
          </a:p>
        </p:txBody>
      </p:sp>
      <p:sp>
        <p:nvSpPr>
          <p:cNvPr id="5" name="页脚占位符 4">
            <a:extLst>
              <a:ext uri="{FF2B5EF4-FFF2-40B4-BE49-F238E27FC236}">
                <a16:creationId xmlns:a16="http://schemas.microsoft.com/office/drawing/2014/main" id="{07BFBE0F-DB4B-451F-B10B-C6655DCE6C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C12D9E-ECBF-4431-897D-C0DBF8B74727}"/>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70137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D7CE91-0164-47B2-95E5-6CF7FB97A5E3}"/>
              </a:ext>
            </a:extLst>
          </p:cNvPr>
          <p:cNvSpPr>
            <a:spLocks noGrp="1"/>
          </p:cNvSpPr>
          <p:nvPr>
            <p:ph type="title" orient="vert"/>
          </p:nvPr>
        </p:nvSpPr>
        <p:spPr>
          <a:xfrm>
            <a:off x="8724901" y="365126"/>
            <a:ext cx="2628900" cy="581183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81A2A1-4DB2-42D5-85DE-CBAC2D1917EE}"/>
              </a:ext>
            </a:extLst>
          </p:cNvPr>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E58EF8A-69C2-4C05-B472-86BBD7E3258B}"/>
              </a:ext>
            </a:extLst>
          </p:cNvPr>
          <p:cNvSpPr>
            <a:spLocks noGrp="1"/>
          </p:cNvSpPr>
          <p:nvPr>
            <p:ph type="dt" sz="half" idx="10"/>
          </p:nvPr>
        </p:nvSpPr>
        <p:spPr/>
        <p:txBody>
          <a:bodyPr/>
          <a:lstStyle/>
          <a:p>
            <a:fld id="{42DF1591-7B17-44A4-9EBB-127D5B0D0BCE}" type="datetimeFigureOut">
              <a:rPr lang="zh-CN" altLang="en-US" smtClean="0"/>
              <a:t>2023/3/7</a:t>
            </a:fld>
            <a:endParaRPr lang="zh-CN" altLang="en-US"/>
          </a:p>
        </p:txBody>
      </p:sp>
      <p:sp>
        <p:nvSpPr>
          <p:cNvPr id="5" name="页脚占位符 4">
            <a:extLst>
              <a:ext uri="{FF2B5EF4-FFF2-40B4-BE49-F238E27FC236}">
                <a16:creationId xmlns:a16="http://schemas.microsoft.com/office/drawing/2014/main" id="{1AF9EA55-E424-43AD-969F-AC96183A8E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0D6677-53EF-4403-BAD2-C0ABA361B6A1}"/>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54273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6EAE8-EC9E-4C33-8B56-AFD1526E3C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BA0651-DDE0-47E9-901D-4BA745A8112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3DB356E-930B-440B-8D26-9571444CE4AF}"/>
              </a:ext>
            </a:extLst>
          </p:cNvPr>
          <p:cNvSpPr>
            <a:spLocks noGrp="1"/>
          </p:cNvSpPr>
          <p:nvPr>
            <p:ph type="dt" sz="half" idx="10"/>
          </p:nvPr>
        </p:nvSpPr>
        <p:spPr/>
        <p:txBody>
          <a:bodyPr/>
          <a:lstStyle/>
          <a:p>
            <a:fld id="{42DF1591-7B17-44A4-9EBB-127D5B0D0BCE}" type="datetimeFigureOut">
              <a:rPr lang="zh-CN" altLang="en-US" smtClean="0"/>
              <a:t>2023/3/7</a:t>
            </a:fld>
            <a:endParaRPr lang="zh-CN" altLang="en-US"/>
          </a:p>
        </p:txBody>
      </p:sp>
      <p:sp>
        <p:nvSpPr>
          <p:cNvPr id="5" name="页脚占位符 4">
            <a:extLst>
              <a:ext uri="{FF2B5EF4-FFF2-40B4-BE49-F238E27FC236}">
                <a16:creationId xmlns:a16="http://schemas.microsoft.com/office/drawing/2014/main" id="{BFC3186B-BEDC-4F0C-8961-EA796FE8EB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CE1CB8-D35F-4ECD-A2AF-03D3B3AA9882}"/>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760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A02D6-FD60-4E5F-B6FD-AD60647A351C}"/>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C989FE-73C2-4C35-9EC8-44FAE9952B3D}"/>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C9F3666-516C-4548-ABD3-886BF84BC908}"/>
              </a:ext>
            </a:extLst>
          </p:cNvPr>
          <p:cNvSpPr>
            <a:spLocks noGrp="1"/>
          </p:cNvSpPr>
          <p:nvPr>
            <p:ph type="dt" sz="half" idx="10"/>
          </p:nvPr>
        </p:nvSpPr>
        <p:spPr/>
        <p:txBody>
          <a:bodyPr/>
          <a:lstStyle/>
          <a:p>
            <a:fld id="{42DF1591-7B17-44A4-9EBB-127D5B0D0BCE}" type="datetimeFigureOut">
              <a:rPr lang="zh-CN" altLang="en-US" smtClean="0"/>
              <a:t>2023/3/7</a:t>
            </a:fld>
            <a:endParaRPr lang="zh-CN" altLang="en-US"/>
          </a:p>
        </p:txBody>
      </p:sp>
      <p:sp>
        <p:nvSpPr>
          <p:cNvPr id="5" name="页脚占位符 4">
            <a:extLst>
              <a:ext uri="{FF2B5EF4-FFF2-40B4-BE49-F238E27FC236}">
                <a16:creationId xmlns:a16="http://schemas.microsoft.com/office/drawing/2014/main" id="{7DAE2BB3-A6B2-44FF-926B-50D609E49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E2EA07-77BE-471C-BF58-9FD88D9B4DF1}"/>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59696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A5A9F-F24E-4AD8-8B71-D7B2C37A24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A5972E-1187-44FB-BF04-8B7AEACC83A1}"/>
              </a:ext>
            </a:extLst>
          </p:cNvPr>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574C9A3-69BE-4D7D-8BB1-63852BDA7E5D}"/>
              </a:ext>
            </a:extLst>
          </p:cNvPr>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E10FDE4-2299-496F-94E8-B7FD43A3FF94}"/>
              </a:ext>
            </a:extLst>
          </p:cNvPr>
          <p:cNvSpPr>
            <a:spLocks noGrp="1"/>
          </p:cNvSpPr>
          <p:nvPr>
            <p:ph type="dt" sz="half" idx="10"/>
          </p:nvPr>
        </p:nvSpPr>
        <p:spPr/>
        <p:txBody>
          <a:bodyPr/>
          <a:lstStyle/>
          <a:p>
            <a:fld id="{42DF1591-7B17-44A4-9EBB-127D5B0D0BCE}" type="datetimeFigureOut">
              <a:rPr lang="zh-CN" altLang="en-US" smtClean="0"/>
              <a:t>2023/3/7</a:t>
            </a:fld>
            <a:endParaRPr lang="zh-CN" altLang="en-US"/>
          </a:p>
        </p:txBody>
      </p:sp>
      <p:sp>
        <p:nvSpPr>
          <p:cNvPr id="6" name="页脚占位符 5">
            <a:extLst>
              <a:ext uri="{FF2B5EF4-FFF2-40B4-BE49-F238E27FC236}">
                <a16:creationId xmlns:a16="http://schemas.microsoft.com/office/drawing/2014/main" id="{92743A53-742E-42D9-A84B-2970812759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B48DD5-3FFA-4970-A976-5D91C0C15485}"/>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16869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33A74-4729-4AD1-8303-A23AA585FC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A454556-4265-4CA8-B1DB-30318DCF7BF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673BB42-76FF-436C-BFF6-76586C0B6BC4}"/>
              </a:ext>
            </a:extLst>
          </p:cNvPr>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9D8A39-31FB-4866-956D-5BCD2EE36ED8}"/>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33340EB-FF17-4604-ADF3-EC2FA4C83F5C}"/>
              </a:ext>
            </a:extLst>
          </p:cNvPr>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6CCC224-D563-4089-8302-C1FDF53E2998}"/>
              </a:ext>
            </a:extLst>
          </p:cNvPr>
          <p:cNvSpPr>
            <a:spLocks noGrp="1"/>
          </p:cNvSpPr>
          <p:nvPr>
            <p:ph type="dt" sz="half" idx="10"/>
          </p:nvPr>
        </p:nvSpPr>
        <p:spPr/>
        <p:txBody>
          <a:bodyPr/>
          <a:lstStyle/>
          <a:p>
            <a:fld id="{42DF1591-7B17-44A4-9EBB-127D5B0D0BCE}" type="datetimeFigureOut">
              <a:rPr lang="zh-CN" altLang="en-US" smtClean="0"/>
              <a:t>2023/3/7</a:t>
            </a:fld>
            <a:endParaRPr lang="zh-CN" altLang="en-US"/>
          </a:p>
        </p:txBody>
      </p:sp>
      <p:sp>
        <p:nvSpPr>
          <p:cNvPr id="8" name="页脚占位符 7">
            <a:extLst>
              <a:ext uri="{FF2B5EF4-FFF2-40B4-BE49-F238E27FC236}">
                <a16:creationId xmlns:a16="http://schemas.microsoft.com/office/drawing/2014/main" id="{E4676D79-22C2-4AE9-9545-9E32227EA0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3B67C9-271A-46BF-B08A-56D397AC9354}"/>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46586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196A5-3992-41E6-9E62-FE85389688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0719085-DC49-4410-9162-3E9F788A9B89}"/>
              </a:ext>
            </a:extLst>
          </p:cNvPr>
          <p:cNvSpPr>
            <a:spLocks noGrp="1"/>
          </p:cNvSpPr>
          <p:nvPr>
            <p:ph type="dt" sz="half" idx="10"/>
          </p:nvPr>
        </p:nvSpPr>
        <p:spPr/>
        <p:txBody>
          <a:bodyPr/>
          <a:lstStyle/>
          <a:p>
            <a:fld id="{42DF1591-7B17-44A4-9EBB-127D5B0D0BCE}" type="datetimeFigureOut">
              <a:rPr lang="zh-CN" altLang="en-US" smtClean="0"/>
              <a:t>2023/3/7</a:t>
            </a:fld>
            <a:endParaRPr lang="zh-CN" altLang="en-US"/>
          </a:p>
        </p:txBody>
      </p:sp>
      <p:sp>
        <p:nvSpPr>
          <p:cNvPr id="4" name="页脚占位符 3">
            <a:extLst>
              <a:ext uri="{FF2B5EF4-FFF2-40B4-BE49-F238E27FC236}">
                <a16:creationId xmlns:a16="http://schemas.microsoft.com/office/drawing/2014/main" id="{F1E05355-2F75-409F-9287-FC9D3C773F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9CF2D8-C8A3-4D1A-883F-CD65F9BFD9A7}"/>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28925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75DAB8-0B9B-4421-BE4A-731DCF864358}"/>
              </a:ext>
            </a:extLst>
          </p:cNvPr>
          <p:cNvSpPr>
            <a:spLocks noGrp="1"/>
          </p:cNvSpPr>
          <p:nvPr>
            <p:ph type="dt" sz="half" idx="10"/>
          </p:nvPr>
        </p:nvSpPr>
        <p:spPr/>
        <p:txBody>
          <a:bodyPr/>
          <a:lstStyle/>
          <a:p>
            <a:fld id="{42DF1591-7B17-44A4-9EBB-127D5B0D0BCE}" type="datetimeFigureOut">
              <a:rPr lang="zh-CN" altLang="en-US" smtClean="0"/>
              <a:t>2023/3/7</a:t>
            </a:fld>
            <a:endParaRPr lang="zh-CN" altLang="en-US"/>
          </a:p>
        </p:txBody>
      </p:sp>
      <p:sp>
        <p:nvSpPr>
          <p:cNvPr id="3" name="页脚占位符 2">
            <a:extLst>
              <a:ext uri="{FF2B5EF4-FFF2-40B4-BE49-F238E27FC236}">
                <a16:creationId xmlns:a16="http://schemas.microsoft.com/office/drawing/2014/main" id="{9902D034-32A7-479A-AE02-739AA5EB62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3875FCC-7B3C-4B29-B141-AFC757E17A7A}"/>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43499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23587-F912-43C6-AF00-2A5ADF466B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A34D082-A815-469A-ABD9-F33895D86D1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B92DECF-8798-442F-85A4-5D5711A73043}"/>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7BCB088-02D5-4765-BF97-FE9476E06F91}"/>
              </a:ext>
            </a:extLst>
          </p:cNvPr>
          <p:cNvSpPr>
            <a:spLocks noGrp="1"/>
          </p:cNvSpPr>
          <p:nvPr>
            <p:ph type="dt" sz="half" idx="10"/>
          </p:nvPr>
        </p:nvSpPr>
        <p:spPr/>
        <p:txBody>
          <a:bodyPr/>
          <a:lstStyle/>
          <a:p>
            <a:fld id="{42DF1591-7B17-44A4-9EBB-127D5B0D0BCE}" type="datetimeFigureOut">
              <a:rPr lang="zh-CN" altLang="en-US" smtClean="0"/>
              <a:t>2023/3/7</a:t>
            </a:fld>
            <a:endParaRPr lang="zh-CN" altLang="en-US"/>
          </a:p>
        </p:txBody>
      </p:sp>
      <p:sp>
        <p:nvSpPr>
          <p:cNvPr id="6" name="页脚占位符 5">
            <a:extLst>
              <a:ext uri="{FF2B5EF4-FFF2-40B4-BE49-F238E27FC236}">
                <a16:creationId xmlns:a16="http://schemas.microsoft.com/office/drawing/2014/main" id="{C3AB1EAB-EFD9-4061-9CEF-73E75688A2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A759D2-7D25-4714-8E0E-9C08623047B9}"/>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95192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D4563-1F7B-4582-B82D-820DCD73EF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164B3BF-64DD-49B4-8AB6-CF73FA165A29}"/>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C4BE060-5FA8-4F62-9119-0B0457F8B5B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F2B1889-7787-43CB-A1E7-F2DB0F67EEE7}"/>
              </a:ext>
            </a:extLst>
          </p:cNvPr>
          <p:cNvSpPr>
            <a:spLocks noGrp="1"/>
          </p:cNvSpPr>
          <p:nvPr>
            <p:ph type="dt" sz="half" idx="10"/>
          </p:nvPr>
        </p:nvSpPr>
        <p:spPr/>
        <p:txBody>
          <a:bodyPr/>
          <a:lstStyle/>
          <a:p>
            <a:fld id="{42DF1591-7B17-44A4-9EBB-127D5B0D0BCE}" type="datetimeFigureOut">
              <a:rPr lang="zh-CN" altLang="en-US" smtClean="0"/>
              <a:t>2023/3/7</a:t>
            </a:fld>
            <a:endParaRPr lang="zh-CN" altLang="en-US"/>
          </a:p>
        </p:txBody>
      </p:sp>
      <p:sp>
        <p:nvSpPr>
          <p:cNvPr id="6" name="页脚占位符 5">
            <a:extLst>
              <a:ext uri="{FF2B5EF4-FFF2-40B4-BE49-F238E27FC236}">
                <a16:creationId xmlns:a16="http://schemas.microsoft.com/office/drawing/2014/main" id="{7CAE394E-D20A-4234-A855-0F6A2E8765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E37C38-E2A7-4847-B376-D65FE9AF03A5}"/>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09922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F090DCB-FD10-40BD-9948-2F76B66CF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628F3CC-B05C-439C-84A5-72E54FAF1CCA}"/>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76DE44-9246-41A6-AE1C-522361ECD28D}"/>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F1591-7B17-44A4-9EBB-127D5B0D0BCE}" type="datetimeFigureOut">
              <a:rPr lang="zh-CN" altLang="en-US" smtClean="0"/>
              <a:t>2023/3/7</a:t>
            </a:fld>
            <a:endParaRPr lang="zh-CN" altLang="en-US"/>
          </a:p>
        </p:txBody>
      </p:sp>
      <p:sp>
        <p:nvSpPr>
          <p:cNvPr id="5" name="页脚占位符 4">
            <a:extLst>
              <a:ext uri="{FF2B5EF4-FFF2-40B4-BE49-F238E27FC236}">
                <a16:creationId xmlns:a16="http://schemas.microsoft.com/office/drawing/2014/main" id="{77653BA1-0862-4129-A790-802B5629EF7B}"/>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6B85CA-F4B1-4285-BD68-7179525485C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3236715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8.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3" name="矩形 212">
            <a:extLst>
              <a:ext uri="{FF2B5EF4-FFF2-40B4-BE49-F238E27FC236}">
                <a16:creationId xmlns:a16="http://schemas.microsoft.com/office/drawing/2014/main" id="{305917DA-5F65-486A-916D-9807BFAC8FF8}"/>
              </a:ext>
            </a:extLst>
          </p:cNvPr>
          <p:cNvSpPr/>
          <p:nvPr/>
        </p:nvSpPr>
        <p:spPr>
          <a:xfrm>
            <a:off x="228925" y="3700054"/>
            <a:ext cx="11048145" cy="1569660"/>
          </a:xfrm>
          <a:prstGeom prst="rect">
            <a:avLst/>
          </a:prstGeom>
        </p:spPr>
        <p:txBody>
          <a:bodyPr wrap="square">
            <a:spAutoFit/>
          </a:bodyPr>
          <a:lstStyle/>
          <a:p>
            <a:pPr lvl="0" defTabSz="914377">
              <a:defRPr/>
            </a:pPr>
            <a:r>
              <a:rPr lang="en-US" altLang="zh-CN" sz="3200" b="1" dirty="0">
                <a:latin typeface="微软雅黑" panose="020B0503020204020204" pitchFamily="34" charset="-122"/>
                <a:ea typeface="微软雅黑" panose="020B0503020204020204" pitchFamily="34" charset="-122"/>
              </a:rPr>
              <a:t>KPGT: Knowledge-Guided Pre-training of Graph Transformer for Molecular Property Prediction</a:t>
            </a:r>
          </a:p>
          <a:p>
            <a:pPr lvl="0" defTabSz="914377">
              <a:defRPr/>
            </a:pPr>
            <a:endParaRPr kumimoji="0" lang="zh-CN" altLang="en-US" sz="3200" b="1" i="0" u="none" strike="noStrike" kern="1200" cap="none" spc="0" normalizeH="0" baseline="0" noProof="0" dirty="0">
              <a:ln>
                <a:noFill/>
              </a:ln>
              <a:effectLst/>
              <a:uLnTx/>
              <a:uFillTx/>
              <a:latin typeface="微软雅黑"/>
              <a:ea typeface="微软雅黑"/>
            </a:endParaRPr>
          </a:p>
        </p:txBody>
      </p:sp>
      <p:sp>
        <p:nvSpPr>
          <p:cNvPr id="84" name="矩形 83">
            <a:extLst>
              <a:ext uri="{FF2B5EF4-FFF2-40B4-BE49-F238E27FC236}">
                <a16:creationId xmlns:a16="http://schemas.microsoft.com/office/drawing/2014/main" id="{6D8593F3-82DA-4EDF-97DA-1921598F2B2F}"/>
              </a:ext>
            </a:extLst>
          </p:cNvPr>
          <p:cNvSpPr/>
          <p:nvPr/>
        </p:nvSpPr>
        <p:spPr>
          <a:xfrm>
            <a:off x="215372" y="4906399"/>
            <a:ext cx="10718878" cy="369332"/>
          </a:xfrm>
          <a:prstGeom prst="rect">
            <a:avLst/>
          </a:prstGeom>
        </p:spPr>
        <p:txBody>
          <a:bodyPr wrap="square">
            <a:spAutoFit/>
          </a:bodyPr>
          <a:lstStyle/>
          <a:p>
            <a:pPr lvl="0" defTabSz="914377">
              <a:defRPr/>
            </a:pPr>
            <a:r>
              <a:rPr lang="it-IT" altLang="zh-CN" dirty="0">
                <a:latin typeface="微软雅黑" panose="020B0503020204020204" pitchFamily="34" charset="-122"/>
                <a:ea typeface="微软雅黑" panose="020B0503020204020204" pitchFamily="34" charset="-122"/>
              </a:rPr>
              <a:t>Han Li, Dan Zhao, and Jianyang Zeng</a:t>
            </a:r>
            <a:endParaRPr kumimoji="0" lang="zh-CN" altLang="en-US" i="0" u="none" strike="noStrike" kern="1200" cap="none" spc="0" normalizeH="0" baseline="0" noProof="0" dirty="0">
              <a:ln>
                <a:noFill/>
              </a:ln>
              <a:effectLst/>
              <a:uLnTx/>
              <a:uFillTx/>
              <a:latin typeface="微软雅黑"/>
              <a:ea typeface="微软雅黑"/>
            </a:endParaRPr>
          </a:p>
        </p:txBody>
      </p:sp>
      <p:sp>
        <p:nvSpPr>
          <p:cNvPr id="85" name="矩形 84">
            <a:extLst>
              <a:ext uri="{FF2B5EF4-FFF2-40B4-BE49-F238E27FC236}">
                <a16:creationId xmlns:a16="http://schemas.microsoft.com/office/drawing/2014/main" id="{52CA40D8-4D94-4B56-9AF9-B352B4E5A588}"/>
              </a:ext>
            </a:extLst>
          </p:cNvPr>
          <p:cNvSpPr/>
          <p:nvPr/>
        </p:nvSpPr>
        <p:spPr>
          <a:xfrm>
            <a:off x="215372" y="5372954"/>
            <a:ext cx="2619586" cy="338554"/>
          </a:xfrm>
          <a:prstGeom prst="rect">
            <a:avLst/>
          </a:prstGeom>
        </p:spPr>
        <p:txBody>
          <a:bodyPr wrap="square">
            <a:spAutoFit/>
          </a:bodyPr>
          <a:lstStyle/>
          <a:p>
            <a:pPr lvl="0" defTabSz="914377">
              <a:defRPr/>
            </a:pPr>
            <a:r>
              <a:rPr lang="en-US" altLang="zh-CN" sz="1600" dirty="0">
                <a:latin typeface="微软雅黑" panose="020B0503020204020204" pitchFamily="34" charset="-122"/>
                <a:ea typeface="微软雅黑" panose="020B0503020204020204" pitchFamily="34" charset="-122"/>
              </a:rPr>
              <a:t>Presenter</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Shen Yuan</a:t>
            </a:r>
            <a:endParaRPr kumimoji="0" lang="zh-CN" altLang="en-US" sz="1600" i="0" u="none" strike="noStrike" kern="1200" cap="none" spc="0" normalizeH="0" baseline="0" noProof="0" dirty="0">
              <a:ln>
                <a:noFill/>
              </a:ln>
              <a:effectLst/>
              <a:uLnTx/>
              <a:uFillTx/>
              <a:latin typeface="微软雅黑"/>
              <a:ea typeface="微软雅黑"/>
            </a:endParaRPr>
          </a:p>
        </p:txBody>
      </p:sp>
      <p:sp>
        <p:nvSpPr>
          <p:cNvPr id="13" name="矩形 12">
            <a:extLst>
              <a:ext uri="{FF2B5EF4-FFF2-40B4-BE49-F238E27FC236}">
                <a16:creationId xmlns:a16="http://schemas.microsoft.com/office/drawing/2014/main" id="{7650DDB3-538E-49E7-BA60-230037EB7B07}"/>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60CBE9B9-02F7-402F-AAA6-3D97254C7EFA}"/>
              </a:ext>
            </a:extLst>
          </p:cNvPr>
          <p:cNvSpPr/>
          <p:nvPr/>
        </p:nvSpPr>
        <p:spPr>
          <a:xfrm>
            <a:off x="215372" y="6410704"/>
            <a:ext cx="11663119" cy="400110"/>
          </a:xfrm>
          <a:prstGeom prst="rect">
            <a:avLst/>
          </a:prstGeom>
        </p:spPr>
        <p:txBody>
          <a:bodyPr wrap="square">
            <a:spAutoFit/>
          </a:bodyPr>
          <a:lstStyle/>
          <a:p>
            <a:pPr lvl="0" defTabSz="914377">
              <a:defRPr/>
            </a:pPr>
            <a:r>
              <a:rPr lang="en-US" altLang="zh-CN" sz="1000" dirty="0">
                <a:latin typeface="微软雅黑" panose="020B0503020204020204" pitchFamily="34" charset="-122"/>
                <a:ea typeface="微软雅黑" panose="020B0503020204020204" pitchFamily="34" charset="-122"/>
              </a:rPr>
              <a:t>Han Li, Dan Zhao, and </a:t>
            </a:r>
            <a:r>
              <a:rPr lang="en-US" altLang="zh-CN" sz="1000" dirty="0" err="1">
                <a:latin typeface="微软雅黑" panose="020B0503020204020204" pitchFamily="34" charset="-122"/>
                <a:ea typeface="微软雅黑" panose="020B0503020204020204" pitchFamily="34" charset="-122"/>
              </a:rPr>
              <a:t>Jianyang</a:t>
            </a:r>
            <a:r>
              <a:rPr lang="en-US" altLang="zh-CN" sz="1000" dirty="0">
                <a:latin typeface="微软雅黑" panose="020B0503020204020204" pitchFamily="34" charset="-122"/>
                <a:ea typeface="微软雅黑" panose="020B0503020204020204" pitchFamily="34" charset="-122"/>
              </a:rPr>
              <a:t> Zeng. 2022. KPGT: Knowledge-Guided Pre-training of Graph Transformer for Molecular Property Prediction. In Proceedings of the 28th ACM SIGKDD Conference on Knowledge Discovery and Data Mining (KDD ’22), August 14–18, 2022, Washington, DC, USA. ACM, New York, NY, USA, 11 pages. https://doi.org/10.1145/3534678.3539426</a:t>
            </a:r>
            <a:endParaRPr kumimoji="0" lang="zh-CN" altLang="en-US" sz="1000" u="none" strike="noStrike" kern="1200" cap="none" spc="0" normalizeH="0" baseline="0" noProof="0" dirty="0">
              <a:ln>
                <a:noFill/>
              </a:ln>
              <a:effectLst/>
              <a:uLnTx/>
              <a:uFillTx/>
              <a:latin typeface="微软雅黑"/>
              <a:ea typeface="微软雅黑"/>
            </a:endParaRPr>
          </a:p>
        </p:txBody>
      </p:sp>
    </p:spTree>
    <p:extLst>
      <p:ext uri="{BB962C8B-B14F-4D97-AF65-F5344CB8AC3E}">
        <p14:creationId xmlns:p14="http://schemas.microsoft.com/office/powerpoint/2010/main" val="189010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8552746"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514952" y="778180"/>
            <a:ext cx="7414660"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Line Graph Transformer (</a:t>
            </a:r>
            <a:r>
              <a:rPr lang="en-US" altLang="zh-CN" sz="2800" dirty="0" err="1">
                <a:solidFill>
                  <a:prstClr val="black"/>
                </a:solidFill>
                <a:latin typeface="微软雅黑" panose="020B0503020204020204" pitchFamily="34" charset="-122"/>
                <a:ea typeface="微软雅黑" panose="020B0503020204020204" pitchFamily="34" charset="-122"/>
              </a:rPr>
              <a:t>LiGhT</a:t>
            </a:r>
            <a:r>
              <a:rPr lang="en-US" altLang="zh-CN" sz="2800" dirty="0">
                <a:solidFill>
                  <a:prstClr val="black"/>
                </a:solidFill>
                <a:latin typeface="微软雅黑" panose="020B0503020204020204" pitchFamily="34" charset="-122"/>
                <a:ea typeface="微软雅黑" panose="020B0503020204020204" pitchFamily="34" charset="-122"/>
              </a:rPr>
              <a:t>)</a:t>
            </a:r>
            <a:endParaRPr lang="zh-CN" altLang="en-US" sz="2800" dirty="0">
              <a:solidFill>
                <a:prstClr val="black"/>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34D1C9B3-D28B-4CD6-9100-85C83ED9E834}"/>
              </a:ext>
            </a:extLst>
          </p:cNvPr>
          <p:cNvPicPr>
            <a:picLocks noChangeAspect="1"/>
          </p:cNvPicPr>
          <p:nvPr/>
        </p:nvPicPr>
        <p:blipFill>
          <a:blip r:embed="rId3"/>
          <a:stretch>
            <a:fillRect/>
          </a:stretch>
        </p:blipFill>
        <p:spPr>
          <a:xfrm>
            <a:off x="5936898" y="2068190"/>
            <a:ext cx="6146946" cy="2955909"/>
          </a:xfrm>
          <a:prstGeom prst="rect">
            <a:avLst/>
          </a:prstGeom>
        </p:spPr>
      </p:pic>
      <p:pic>
        <p:nvPicPr>
          <p:cNvPr id="5" name="图片 4">
            <a:extLst>
              <a:ext uri="{FF2B5EF4-FFF2-40B4-BE49-F238E27FC236}">
                <a16:creationId xmlns:a16="http://schemas.microsoft.com/office/drawing/2014/main" id="{6B0FD77A-C4A8-40FD-BFE0-3CA7FF262EBB}"/>
              </a:ext>
            </a:extLst>
          </p:cNvPr>
          <p:cNvPicPr>
            <a:picLocks noChangeAspect="1"/>
          </p:cNvPicPr>
          <p:nvPr/>
        </p:nvPicPr>
        <p:blipFill>
          <a:blip r:embed="rId4"/>
          <a:stretch>
            <a:fillRect/>
          </a:stretch>
        </p:blipFill>
        <p:spPr>
          <a:xfrm>
            <a:off x="908697" y="3624521"/>
            <a:ext cx="4039164" cy="476316"/>
          </a:xfrm>
          <a:prstGeom prst="rect">
            <a:avLst/>
          </a:prstGeom>
        </p:spPr>
      </p:pic>
      <p:sp>
        <p:nvSpPr>
          <p:cNvPr id="62" name="文本框 61">
            <a:extLst>
              <a:ext uri="{FF2B5EF4-FFF2-40B4-BE49-F238E27FC236}">
                <a16:creationId xmlns:a16="http://schemas.microsoft.com/office/drawing/2014/main" id="{FF4035A3-60B8-4DFE-B6D1-7CB0C8620405}"/>
              </a:ext>
            </a:extLst>
          </p:cNvPr>
          <p:cNvSpPr txBox="1"/>
          <p:nvPr/>
        </p:nvSpPr>
        <p:spPr>
          <a:xfrm>
            <a:off x="367348" y="2672041"/>
            <a:ext cx="5569550" cy="707886"/>
          </a:xfrm>
          <a:prstGeom prst="rect">
            <a:avLst/>
          </a:prstGeom>
          <a:noFill/>
        </p:spPr>
        <p:txBody>
          <a:bodyPr wrap="square" rtlCol="0">
            <a:spAutoFit/>
          </a:bodyPr>
          <a:lstStyle/>
          <a:p>
            <a:pPr>
              <a:spcAft>
                <a:spcPts val="1200"/>
              </a:spcAft>
            </a:pPr>
            <a:r>
              <a:rPr lang="zh-CN" altLang="en-US" sz="2000" dirty="0">
                <a:latin typeface="微软雅黑" panose="020B0503020204020204" pitchFamily="34" charset="-122"/>
                <a:ea typeface="微软雅黑" panose="020B0503020204020204" pitchFamily="34" charset="-122"/>
              </a:rPr>
              <a:t>对于     中每个节点       其初始特征</a:t>
            </a:r>
            <a:r>
              <a:rPr lang="en-US" altLang="zh-CN" sz="2000" dirty="0">
                <a:latin typeface="微软雅黑" panose="020B0503020204020204" pitchFamily="34" charset="-122"/>
                <a:ea typeface="微软雅黑" panose="020B0503020204020204" pitchFamily="34" charset="-122"/>
              </a:rPr>
              <a:t>embedding   a</a:t>
            </a:r>
            <a:r>
              <a:rPr lang="zh-CN" altLang="en-US" sz="2000" dirty="0">
                <a:latin typeface="微软雅黑" panose="020B0503020204020204" pitchFamily="34" charset="-122"/>
                <a:ea typeface="微软雅黑" panose="020B0503020204020204" pitchFamily="34" charset="-122"/>
              </a:rPr>
              <a:t>              被定义为</a:t>
            </a:r>
            <a:endParaRPr lang="en-US" altLang="zh-CN" sz="2000" dirty="0">
              <a:latin typeface="微软雅黑" panose="020B0503020204020204" pitchFamily="34" charset="-122"/>
              <a:ea typeface="微软雅黑" panose="020B0503020204020204" pitchFamily="34" charset="-122"/>
            </a:endParaRPr>
          </a:p>
        </p:txBody>
      </p:sp>
      <p:pic>
        <p:nvPicPr>
          <p:cNvPr id="65" name="图片 64">
            <a:extLst>
              <a:ext uri="{FF2B5EF4-FFF2-40B4-BE49-F238E27FC236}">
                <a16:creationId xmlns:a16="http://schemas.microsoft.com/office/drawing/2014/main" id="{3B29E46F-4E18-4DD9-9F21-C00C3F89C407}"/>
              </a:ext>
            </a:extLst>
          </p:cNvPr>
          <p:cNvPicPr>
            <a:picLocks noChangeAspect="1"/>
          </p:cNvPicPr>
          <p:nvPr/>
        </p:nvPicPr>
        <p:blipFill>
          <a:blip r:embed="rId5"/>
          <a:stretch>
            <a:fillRect/>
          </a:stretch>
        </p:blipFill>
        <p:spPr>
          <a:xfrm>
            <a:off x="981977" y="2672041"/>
            <a:ext cx="295316" cy="352474"/>
          </a:xfrm>
          <a:prstGeom prst="rect">
            <a:avLst/>
          </a:prstGeom>
        </p:spPr>
      </p:pic>
      <p:pic>
        <p:nvPicPr>
          <p:cNvPr id="66" name="图片 65">
            <a:extLst>
              <a:ext uri="{FF2B5EF4-FFF2-40B4-BE49-F238E27FC236}">
                <a16:creationId xmlns:a16="http://schemas.microsoft.com/office/drawing/2014/main" id="{E9A2F631-39AE-42DB-84EB-117421AB6481}"/>
              </a:ext>
            </a:extLst>
          </p:cNvPr>
          <p:cNvPicPr>
            <a:picLocks noChangeAspect="1"/>
          </p:cNvPicPr>
          <p:nvPr/>
        </p:nvPicPr>
        <p:blipFill>
          <a:blip r:embed="rId6"/>
          <a:stretch>
            <a:fillRect/>
          </a:stretch>
        </p:blipFill>
        <p:spPr>
          <a:xfrm>
            <a:off x="2634199" y="2672041"/>
            <a:ext cx="428685" cy="400106"/>
          </a:xfrm>
          <a:prstGeom prst="rect">
            <a:avLst/>
          </a:prstGeom>
        </p:spPr>
      </p:pic>
      <p:pic>
        <p:nvPicPr>
          <p:cNvPr id="6" name="图片 5">
            <a:extLst>
              <a:ext uri="{FF2B5EF4-FFF2-40B4-BE49-F238E27FC236}">
                <a16:creationId xmlns:a16="http://schemas.microsoft.com/office/drawing/2014/main" id="{3373858D-FE75-4AA4-9F64-2AF4516FC24A}"/>
              </a:ext>
            </a:extLst>
          </p:cNvPr>
          <p:cNvPicPr>
            <a:picLocks noChangeAspect="1"/>
          </p:cNvPicPr>
          <p:nvPr/>
        </p:nvPicPr>
        <p:blipFill>
          <a:blip r:embed="rId7"/>
          <a:stretch>
            <a:fillRect/>
          </a:stretch>
        </p:blipFill>
        <p:spPr>
          <a:xfrm>
            <a:off x="452032" y="3037796"/>
            <a:ext cx="695422" cy="333422"/>
          </a:xfrm>
          <a:prstGeom prst="rect">
            <a:avLst/>
          </a:prstGeom>
        </p:spPr>
      </p:pic>
      <p:pic>
        <p:nvPicPr>
          <p:cNvPr id="7" name="图片 6">
            <a:extLst>
              <a:ext uri="{FF2B5EF4-FFF2-40B4-BE49-F238E27FC236}">
                <a16:creationId xmlns:a16="http://schemas.microsoft.com/office/drawing/2014/main" id="{F598F25B-6289-41F7-9FF6-5A862B5B2FF0}"/>
              </a:ext>
            </a:extLst>
          </p:cNvPr>
          <p:cNvPicPr>
            <a:picLocks noChangeAspect="1"/>
          </p:cNvPicPr>
          <p:nvPr/>
        </p:nvPicPr>
        <p:blipFill>
          <a:blip r:embed="rId8"/>
          <a:stretch>
            <a:fillRect/>
          </a:stretch>
        </p:blipFill>
        <p:spPr>
          <a:xfrm>
            <a:off x="1124562" y="3005829"/>
            <a:ext cx="523948" cy="342948"/>
          </a:xfrm>
          <a:prstGeom prst="rect">
            <a:avLst/>
          </a:prstGeom>
        </p:spPr>
      </p:pic>
      <p:pic>
        <p:nvPicPr>
          <p:cNvPr id="8" name="图片 7">
            <a:extLst>
              <a:ext uri="{FF2B5EF4-FFF2-40B4-BE49-F238E27FC236}">
                <a16:creationId xmlns:a16="http://schemas.microsoft.com/office/drawing/2014/main" id="{311E4320-2A27-49A9-850E-5FA4BA3FCF21}"/>
              </a:ext>
            </a:extLst>
          </p:cNvPr>
          <p:cNvPicPr>
            <a:picLocks noChangeAspect="1"/>
          </p:cNvPicPr>
          <p:nvPr/>
        </p:nvPicPr>
        <p:blipFill>
          <a:blip r:embed="rId9"/>
          <a:stretch>
            <a:fillRect/>
          </a:stretch>
        </p:blipFill>
        <p:spPr>
          <a:xfrm>
            <a:off x="2378620" y="4371025"/>
            <a:ext cx="1486107" cy="428685"/>
          </a:xfrm>
          <a:prstGeom prst="rect">
            <a:avLst/>
          </a:prstGeom>
        </p:spPr>
      </p:pic>
      <p:pic>
        <p:nvPicPr>
          <p:cNvPr id="9" name="图片 8">
            <a:extLst>
              <a:ext uri="{FF2B5EF4-FFF2-40B4-BE49-F238E27FC236}">
                <a16:creationId xmlns:a16="http://schemas.microsoft.com/office/drawing/2014/main" id="{70E0829A-4170-45B6-8343-FE8FBB79477A}"/>
              </a:ext>
            </a:extLst>
          </p:cNvPr>
          <p:cNvPicPr>
            <a:picLocks noChangeAspect="1"/>
          </p:cNvPicPr>
          <p:nvPr/>
        </p:nvPicPr>
        <p:blipFill>
          <a:blip r:embed="rId10"/>
          <a:stretch>
            <a:fillRect/>
          </a:stretch>
        </p:blipFill>
        <p:spPr>
          <a:xfrm>
            <a:off x="4083480" y="4395156"/>
            <a:ext cx="1495634" cy="428685"/>
          </a:xfrm>
          <a:prstGeom prst="rect">
            <a:avLst/>
          </a:prstGeom>
        </p:spPr>
      </p:pic>
      <p:cxnSp>
        <p:nvCxnSpPr>
          <p:cNvPr id="70" name="直接箭头连接符 69">
            <a:extLst>
              <a:ext uri="{FF2B5EF4-FFF2-40B4-BE49-F238E27FC236}">
                <a16:creationId xmlns:a16="http://schemas.microsoft.com/office/drawing/2014/main" id="{DC4B9802-5D14-4DDB-B9B1-8D7A75B2C384}"/>
              </a:ext>
            </a:extLst>
          </p:cNvPr>
          <p:cNvCxnSpPr>
            <a:cxnSpLocks/>
          </p:cNvCxnSpPr>
          <p:nvPr/>
        </p:nvCxnSpPr>
        <p:spPr>
          <a:xfrm>
            <a:off x="4076701" y="4029075"/>
            <a:ext cx="223104" cy="44767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B89C7610-AF1E-4887-B50E-447A128E7E1A}"/>
              </a:ext>
            </a:extLst>
          </p:cNvPr>
          <p:cNvCxnSpPr>
            <a:cxnSpLocks/>
          </p:cNvCxnSpPr>
          <p:nvPr/>
        </p:nvCxnSpPr>
        <p:spPr>
          <a:xfrm flipH="1">
            <a:off x="2634199" y="4029075"/>
            <a:ext cx="70902" cy="413713"/>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89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8552746"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514952" y="778180"/>
            <a:ext cx="7414660"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Graph Transformer Architecture</a:t>
            </a:r>
            <a:endParaRPr lang="zh-CN" altLang="en-US" sz="2800" dirty="0">
              <a:solidFill>
                <a:prstClr val="black"/>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8500D4B4-9A67-47D3-9738-7AFF94D04E3B}"/>
              </a:ext>
            </a:extLst>
          </p:cNvPr>
          <p:cNvPicPr>
            <a:picLocks noChangeAspect="1"/>
          </p:cNvPicPr>
          <p:nvPr/>
        </p:nvPicPr>
        <p:blipFill>
          <a:blip r:embed="rId3"/>
          <a:stretch>
            <a:fillRect/>
          </a:stretch>
        </p:blipFill>
        <p:spPr>
          <a:xfrm>
            <a:off x="5743063" y="1301400"/>
            <a:ext cx="5619366" cy="5185917"/>
          </a:xfrm>
          <a:prstGeom prst="rect">
            <a:avLst/>
          </a:prstGeom>
        </p:spPr>
      </p:pic>
      <p:pic>
        <p:nvPicPr>
          <p:cNvPr id="7" name="图片 6">
            <a:extLst>
              <a:ext uri="{FF2B5EF4-FFF2-40B4-BE49-F238E27FC236}">
                <a16:creationId xmlns:a16="http://schemas.microsoft.com/office/drawing/2014/main" id="{16D9E7D4-E013-4778-839B-0D8AA4807154}"/>
              </a:ext>
            </a:extLst>
          </p:cNvPr>
          <p:cNvPicPr>
            <a:picLocks noChangeAspect="1"/>
          </p:cNvPicPr>
          <p:nvPr/>
        </p:nvPicPr>
        <p:blipFill>
          <a:blip r:embed="rId4"/>
          <a:stretch>
            <a:fillRect/>
          </a:stretch>
        </p:blipFill>
        <p:spPr>
          <a:xfrm>
            <a:off x="561937" y="2463235"/>
            <a:ext cx="4882223" cy="1554848"/>
          </a:xfrm>
          <a:prstGeom prst="rect">
            <a:avLst/>
          </a:prstGeom>
        </p:spPr>
      </p:pic>
      <p:pic>
        <p:nvPicPr>
          <p:cNvPr id="8" name="图片 7">
            <a:extLst>
              <a:ext uri="{FF2B5EF4-FFF2-40B4-BE49-F238E27FC236}">
                <a16:creationId xmlns:a16="http://schemas.microsoft.com/office/drawing/2014/main" id="{9C4E7013-65F1-4F81-A7B0-A89F76F82A7B}"/>
              </a:ext>
            </a:extLst>
          </p:cNvPr>
          <p:cNvPicPr>
            <a:picLocks noChangeAspect="1"/>
          </p:cNvPicPr>
          <p:nvPr/>
        </p:nvPicPr>
        <p:blipFill>
          <a:blip r:embed="rId5"/>
          <a:stretch>
            <a:fillRect/>
          </a:stretch>
        </p:blipFill>
        <p:spPr>
          <a:xfrm>
            <a:off x="829571" y="4426046"/>
            <a:ext cx="3293228" cy="823307"/>
          </a:xfrm>
          <a:prstGeom prst="rect">
            <a:avLst/>
          </a:prstGeom>
        </p:spPr>
      </p:pic>
      <p:sp>
        <p:nvSpPr>
          <p:cNvPr id="4" name="矩形 3">
            <a:extLst>
              <a:ext uri="{FF2B5EF4-FFF2-40B4-BE49-F238E27FC236}">
                <a16:creationId xmlns:a16="http://schemas.microsoft.com/office/drawing/2014/main" id="{464383E1-0D8C-4B20-926A-5D25105509A3}"/>
              </a:ext>
            </a:extLst>
          </p:cNvPr>
          <p:cNvSpPr/>
          <p:nvPr/>
        </p:nvSpPr>
        <p:spPr>
          <a:xfrm>
            <a:off x="9420224" y="2717073"/>
            <a:ext cx="1594023" cy="1785257"/>
          </a:xfrm>
          <a:prstGeom prst="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851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8552746"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514952" y="778180"/>
            <a:ext cx="7414660"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Path Encoding</a:t>
            </a:r>
            <a:endParaRPr lang="zh-CN" altLang="en-US" sz="2800" dirty="0">
              <a:solidFill>
                <a:prstClr val="black"/>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8500D4B4-9A67-47D3-9738-7AFF94D04E3B}"/>
              </a:ext>
            </a:extLst>
          </p:cNvPr>
          <p:cNvPicPr>
            <a:picLocks noChangeAspect="1"/>
          </p:cNvPicPr>
          <p:nvPr/>
        </p:nvPicPr>
        <p:blipFill>
          <a:blip r:embed="rId3"/>
          <a:stretch>
            <a:fillRect/>
          </a:stretch>
        </p:blipFill>
        <p:spPr>
          <a:xfrm>
            <a:off x="5743063" y="1301400"/>
            <a:ext cx="5619366" cy="5185917"/>
          </a:xfrm>
          <a:prstGeom prst="rect">
            <a:avLst/>
          </a:prstGeom>
        </p:spPr>
      </p:pic>
      <p:pic>
        <p:nvPicPr>
          <p:cNvPr id="4" name="图片 3">
            <a:extLst>
              <a:ext uri="{FF2B5EF4-FFF2-40B4-BE49-F238E27FC236}">
                <a16:creationId xmlns:a16="http://schemas.microsoft.com/office/drawing/2014/main" id="{F0B9A007-AFAC-4FFA-9D24-269E4E6975C4}"/>
              </a:ext>
            </a:extLst>
          </p:cNvPr>
          <p:cNvPicPr>
            <a:picLocks noChangeAspect="1"/>
          </p:cNvPicPr>
          <p:nvPr/>
        </p:nvPicPr>
        <p:blipFill>
          <a:blip r:embed="rId4"/>
          <a:stretch>
            <a:fillRect/>
          </a:stretch>
        </p:blipFill>
        <p:spPr>
          <a:xfrm>
            <a:off x="574776" y="3179884"/>
            <a:ext cx="4477375" cy="1428949"/>
          </a:xfrm>
          <a:prstGeom prst="rect">
            <a:avLst/>
          </a:prstGeom>
        </p:spPr>
      </p:pic>
      <p:sp>
        <p:nvSpPr>
          <p:cNvPr id="61" name="矩形 60">
            <a:extLst>
              <a:ext uri="{FF2B5EF4-FFF2-40B4-BE49-F238E27FC236}">
                <a16:creationId xmlns:a16="http://schemas.microsoft.com/office/drawing/2014/main" id="{B94515FF-F181-457E-B44A-5ACC74A0AA9C}"/>
              </a:ext>
            </a:extLst>
          </p:cNvPr>
          <p:cNvSpPr/>
          <p:nvPr/>
        </p:nvSpPr>
        <p:spPr>
          <a:xfrm>
            <a:off x="9420224" y="3600450"/>
            <a:ext cx="1594023" cy="876300"/>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0909A37A-368B-44D4-BB71-36097D1949B6}"/>
              </a:ext>
            </a:extLst>
          </p:cNvPr>
          <p:cNvSpPr txBox="1"/>
          <p:nvPr/>
        </p:nvSpPr>
        <p:spPr>
          <a:xfrm>
            <a:off x="256804" y="2187752"/>
            <a:ext cx="5569550" cy="707886"/>
          </a:xfrm>
          <a:prstGeom prst="rect">
            <a:avLst/>
          </a:prstGeom>
          <a:noFill/>
        </p:spPr>
        <p:txBody>
          <a:bodyPr wrap="square" rtlCol="0">
            <a:spAutoFit/>
          </a:bodyPr>
          <a:lstStyle/>
          <a:p>
            <a:pPr>
              <a:spcAft>
                <a:spcPts val="1200"/>
              </a:spcAft>
            </a:pPr>
            <a:r>
              <a:rPr lang="zh-CN" altLang="en-US" sz="2000" dirty="0">
                <a:latin typeface="微软雅黑" panose="020B0503020204020204" pitchFamily="34" charset="-122"/>
                <a:ea typeface="微软雅黑" panose="020B0503020204020204" pitchFamily="34" charset="-122"/>
              </a:rPr>
              <a:t>对于分子边图中的每对节点    和     ，先找到其最短路，并将路径编码到     中</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48F9FDEC-98EE-48C8-A3FF-309DF5494448}"/>
              </a:ext>
            </a:extLst>
          </p:cNvPr>
          <p:cNvPicPr>
            <a:picLocks noChangeAspect="1"/>
          </p:cNvPicPr>
          <p:nvPr/>
        </p:nvPicPr>
        <p:blipFill>
          <a:blip r:embed="rId5"/>
          <a:stretch>
            <a:fillRect/>
          </a:stretch>
        </p:blipFill>
        <p:spPr>
          <a:xfrm>
            <a:off x="3419476" y="2217800"/>
            <a:ext cx="257211" cy="323895"/>
          </a:xfrm>
          <a:prstGeom prst="rect">
            <a:avLst/>
          </a:prstGeom>
        </p:spPr>
      </p:pic>
      <p:pic>
        <p:nvPicPr>
          <p:cNvPr id="7" name="图片 6">
            <a:extLst>
              <a:ext uri="{FF2B5EF4-FFF2-40B4-BE49-F238E27FC236}">
                <a16:creationId xmlns:a16="http://schemas.microsoft.com/office/drawing/2014/main" id="{8FA3B158-0CCA-4883-B6D7-7BAEE715976B}"/>
              </a:ext>
            </a:extLst>
          </p:cNvPr>
          <p:cNvPicPr>
            <a:picLocks noChangeAspect="1"/>
          </p:cNvPicPr>
          <p:nvPr/>
        </p:nvPicPr>
        <p:blipFill>
          <a:blip r:embed="rId6"/>
          <a:stretch>
            <a:fillRect/>
          </a:stretch>
        </p:blipFill>
        <p:spPr>
          <a:xfrm>
            <a:off x="3995717" y="2208273"/>
            <a:ext cx="295316" cy="342948"/>
          </a:xfrm>
          <a:prstGeom prst="rect">
            <a:avLst/>
          </a:prstGeom>
        </p:spPr>
      </p:pic>
      <p:pic>
        <p:nvPicPr>
          <p:cNvPr id="8" name="图片 7">
            <a:extLst>
              <a:ext uri="{FF2B5EF4-FFF2-40B4-BE49-F238E27FC236}">
                <a16:creationId xmlns:a16="http://schemas.microsoft.com/office/drawing/2014/main" id="{08197BDF-4BB5-4AC3-B9DF-4334BA0E36F7}"/>
              </a:ext>
            </a:extLst>
          </p:cNvPr>
          <p:cNvPicPr>
            <a:picLocks noChangeAspect="1"/>
          </p:cNvPicPr>
          <p:nvPr/>
        </p:nvPicPr>
        <p:blipFill>
          <a:blip r:embed="rId7"/>
          <a:stretch>
            <a:fillRect/>
          </a:stretch>
        </p:blipFill>
        <p:spPr>
          <a:xfrm>
            <a:off x="3190876" y="2496997"/>
            <a:ext cx="315591" cy="398641"/>
          </a:xfrm>
          <a:prstGeom prst="rect">
            <a:avLst/>
          </a:prstGeom>
        </p:spPr>
      </p:pic>
      <p:pic>
        <p:nvPicPr>
          <p:cNvPr id="9" name="图片 8">
            <a:extLst>
              <a:ext uri="{FF2B5EF4-FFF2-40B4-BE49-F238E27FC236}">
                <a16:creationId xmlns:a16="http://schemas.microsoft.com/office/drawing/2014/main" id="{15320E7B-8559-40C0-A1A5-65299C618B2D}"/>
              </a:ext>
            </a:extLst>
          </p:cNvPr>
          <p:cNvPicPr>
            <a:picLocks noChangeAspect="1"/>
          </p:cNvPicPr>
          <p:nvPr/>
        </p:nvPicPr>
        <p:blipFill>
          <a:blip r:embed="rId8"/>
          <a:stretch>
            <a:fillRect/>
          </a:stretch>
        </p:blipFill>
        <p:spPr>
          <a:xfrm>
            <a:off x="3857896" y="4893079"/>
            <a:ext cx="1533739" cy="362001"/>
          </a:xfrm>
          <a:prstGeom prst="rect">
            <a:avLst/>
          </a:prstGeom>
        </p:spPr>
      </p:pic>
      <p:pic>
        <p:nvPicPr>
          <p:cNvPr id="10" name="图片 9">
            <a:extLst>
              <a:ext uri="{FF2B5EF4-FFF2-40B4-BE49-F238E27FC236}">
                <a16:creationId xmlns:a16="http://schemas.microsoft.com/office/drawing/2014/main" id="{11CAFEEE-0711-4421-9131-CC650D5704F0}"/>
              </a:ext>
            </a:extLst>
          </p:cNvPr>
          <p:cNvPicPr>
            <a:picLocks noChangeAspect="1"/>
          </p:cNvPicPr>
          <p:nvPr/>
        </p:nvPicPr>
        <p:blipFill>
          <a:blip r:embed="rId9"/>
          <a:stretch>
            <a:fillRect/>
          </a:stretch>
        </p:blipFill>
        <p:spPr>
          <a:xfrm>
            <a:off x="1916106" y="4781523"/>
            <a:ext cx="1552792" cy="371527"/>
          </a:xfrm>
          <a:prstGeom prst="rect">
            <a:avLst/>
          </a:prstGeom>
        </p:spPr>
      </p:pic>
      <p:cxnSp>
        <p:nvCxnSpPr>
          <p:cNvPr id="12" name="直接箭头连接符 11">
            <a:extLst>
              <a:ext uri="{FF2B5EF4-FFF2-40B4-BE49-F238E27FC236}">
                <a16:creationId xmlns:a16="http://schemas.microsoft.com/office/drawing/2014/main" id="{BF8EE6AB-C235-417B-8D78-6343E6F58C3E}"/>
              </a:ext>
            </a:extLst>
          </p:cNvPr>
          <p:cNvCxnSpPr>
            <a:cxnSpLocks/>
          </p:cNvCxnSpPr>
          <p:nvPr/>
        </p:nvCxnSpPr>
        <p:spPr>
          <a:xfrm>
            <a:off x="3857896" y="4324350"/>
            <a:ext cx="217109" cy="56872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F5892D9C-4893-49B2-9403-F9D73E519BC9}"/>
              </a:ext>
            </a:extLst>
          </p:cNvPr>
          <p:cNvCxnSpPr>
            <a:cxnSpLocks/>
          </p:cNvCxnSpPr>
          <p:nvPr/>
        </p:nvCxnSpPr>
        <p:spPr>
          <a:xfrm flipH="1">
            <a:off x="2346147" y="4324350"/>
            <a:ext cx="387529" cy="457173"/>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6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8552746"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514952" y="778180"/>
            <a:ext cx="7414660"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Distance Encoding</a:t>
            </a:r>
            <a:endParaRPr lang="zh-CN" altLang="en-US" sz="2800" dirty="0">
              <a:solidFill>
                <a:prstClr val="black"/>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8500D4B4-9A67-47D3-9738-7AFF94D04E3B}"/>
              </a:ext>
            </a:extLst>
          </p:cNvPr>
          <p:cNvPicPr>
            <a:picLocks noChangeAspect="1"/>
          </p:cNvPicPr>
          <p:nvPr/>
        </p:nvPicPr>
        <p:blipFill>
          <a:blip r:embed="rId3"/>
          <a:stretch>
            <a:fillRect/>
          </a:stretch>
        </p:blipFill>
        <p:spPr>
          <a:xfrm>
            <a:off x="5743063" y="1301400"/>
            <a:ext cx="5619366" cy="5185917"/>
          </a:xfrm>
          <a:prstGeom prst="rect">
            <a:avLst/>
          </a:prstGeom>
        </p:spPr>
      </p:pic>
      <p:pic>
        <p:nvPicPr>
          <p:cNvPr id="4" name="图片 3">
            <a:extLst>
              <a:ext uri="{FF2B5EF4-FFF2-40B4-BE49-F238E27FC236}">
                <a16:creationId xmlns:a16="http://schemas.microsoft.com/office/drawing/2014/main" id="{6064C562-80AA-4575-B5F0-73031A56277E}"/>
              </a:ext>
            </a:extLst>
          </p:cNvPr>
          <p:cNvPicPr>
            <a:picLocks noChangeAspect="1"/>
          </p:cNvPicPr>
          <p:nvPr/>
        </p:nvPicPr>
        <p:blipFill>
          <a:blip r:embed="rId4"/>
          <a:stretch>
            <a:fillRect/>
          </a:stretch>
        </p:blipFill>
        <p:spPr>
          <a:xfrm>
            <a:off x="1336919" y="3161516"/>
            <a:ext cx="2915057" cy="885949"/>
          </a:xfrm>
          <a:prstGeom prst="rect">
            <a:avLst/>
          </a:prstGeom>
        </p:spPr>
      </p:pic>
      <p:sp>
        <p:nvSpPr>
          <p:cNvPr id="61" name="矩形 60">
            <a:extLst>
              <a:ext uri="{FF2B5EF4-FFF2-40B4-BE49-F238E27FC236}">
                <a16:creationId xmlns:a16="http://schemas.microsoft.com/office/drawing/2014/main" id="{111DE3CF-C2B1-404C-9BB9-75DE8359E68B}"/>
              </a:ext>
            </a:extLst>
          </p:cNvPr>
          <p:cNvSpPr/>
          <p:nvPr/>
        </p:nvSpPr>
        <p:spPr>
          <a:xfrm>
            <a:off x="9397296" y="2728190"/>
            <a:ext cx="1594023" cy="876300"/>
          </a:xfrm>
          <a:prstGeom prst="rect">
            <a:avLst/>
          </a:prstGeom>
          <a:no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C40C8C31-F04A-429E-B64E-2EBA42EC5426}"/>
              </a:ext>
            </a:extLst>
          </p:cNvPr>
          <p:cNvPicPr>
            <a:picLocks noChangeAspect="1"/>
          </p:cNvPicPr>
          <p:nvPr/>
        </p:nvPicPr>
        <p:blipFill>
          <a:blip r:embed="rId5"/>
          <a:stretch>
            <a:fillRect/>
          </a:stretch>
        </p:blipFill>
        <p:spPr>
          <a:xfrm>
            <a:off x="3448051" y="4281460"/>
            <a:ext cx="1448002" cy="390580"/>
          </a:xfrm>
          <a:prstGeom prst="rect">
            <a:avLst/>
          </a:prstGeom>
        </p:spPr>
      </p:pic>
      <p:pic>
        <p:nvPicPr>
          <p:cNvPr id="7" name="图片 6">
            <a:extLst>
              <a:ext uri="{FF2B5EF4-FFF2-40B4-BE49-F238E27FC236}">
                <a16:creationId xmlns:a16="http://schemas.microsoft.com/office/drawing/2014/main" id="{9372CE28-85EC-4C96-8D65-478B4444F648}"/>
              </a:ext>
            </a:extLst>
          </p:cNvPr>
          <p:cNvPicPr>
            <a:picLocks noChangeAspect="1"/>
          </p:cNvPicPr>
          <p:nvPr/>
        </p:nvPicPr>
        <p:blipFill>
          <a:blip r:embed="rId6"/>
          <a:stretch>
            <a:fillRect/>
          </a:stretch>
        </p:blipFill>
        <p:spPr>
          <a:xfrm>
            <a:off x="1613719" y="4281460"/>
            <a:ext cx="1343212" cy="390580"/>
          </a:xfrm>
          <a:prstGeom prst="rect">
            <a:avLst/>
          </a:prstGeom>
        </p:spPr>
      </p:pic>
      <p:cxnSp>
        <p:nvCxnSpPr>
          <p:cNvPr id="64" name="直接箭头连接符 63">
            <a:extLst>
              <a:ext uri="{FF2B5EF4-FFF2-40B4-BE49-F238E27FC236}">
                <a16:creationId xmlns:a16="http://schemas.microsoft.com/office/drawing/2014/main" id="{30F66606-59A0-419C-B707-009A3EFAC3E2}"/>
              </a:ext>
            </a:extLst>
          </p:cNvPr>
          <p:cNvCxnSpPr>
            <a:cxnSpLocks/>
          </p:cNvCxnSpPr>
          <p:nvPr/>
        </p:nvCxnSpPr>
        <p:spPr>
          <a:xfrm>
            <a:off x="3448051" y="3952875"/>
            <a:ext cx="219074" cy="32858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FFCED873-8F15-4265-9B29-67499238A08B}"/>
              </a:ext>
            </a:extLst>
          </p:cNvPr>
          <p:cNvCxnSpPr>
            <a:cxnSpLocks/>
          </p:cNvCxnSpPr>
          <p:nvPr/>
        </p:nvCxnSpPr>
        <p:spPr>
          <a:xfrm flipH="1">
            <a:off x="1838325" y="3952875"/>
            <a:ext cx="319460" cy="40957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76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8552746"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514951" y="778180"/>
            <a:ext cx="7751593"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Rewrite the formula of the attention matrix</a:t>
            </a:r>
            <a:endParaRPr lang="zh-CN" altLang="en-US" sz="2800" dirty="0">
              <a:solidFill>
                <a:prstClr val="black"/>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8500D4B4-9A67-47D3-9738-7AFF94D04E3B}"/>
              </a:ext>
            </a:extLst>
          </p:cNvPr>
          <p:cNvPicPr>
            <a:picLocks noChangeAspect="1"/>
          </p:cNvPicPr>
          <p:nvPr/>
        </p:nvPicPr>
        <p:blipFill>
          <a:blip r:embed="rId3"/>
          <a:stretch>
            <a:fillRect/>
          </a:stretch>
        </p:blipFill>
        <p:spPr>
          <a:xfrm>
            <a:off x="5743063" y="1301400"/>
            <a:ext cx="5619366" cy="5185917"/>
          </a:xfrm>
          <a:prstGeom prst="rect">
            <a:avLst/>
          </a:prstGeom>
        </p:spPr>
      </p:pic>
      <p:pic>
        <p:nvPicPr>
          <p:cNvPr id="5" name="图片 4">
            <a:extLst>
              <a:ext uri="{FF2B5EF4-FFF2-40B4-BE49-F238E27FC236}">
                <a16:creationId xmlns:a16="http://schemas.microsoft.com/office/drawing/2014/main" id="{656DD2D5-5DB8-4BAC-A376-118EDE6201B5}"/>
              </a:ext>
            </a:extLst>
          </p:cNvPr>
          <p:cNvPicPr>
            <a:picLocks noChangeAspect="1"/>
          </p:cNvPicPr>
          <p:nvPr/>
        </p:nvPicPr>
        <p:blipFill>
          <a:blip r:embed="rId4"/>
          <a:stretch>
            <a:fillRect/>
          </a:stretch>
        </p:blipFill>
        <p:spPr>
          <a:xfrm>
            <a:off x="584919" y="3314644"/>
            <a:ext cx="4925112" cy="800212"/>
          </a:xfrm>
          <a:prstGeom prst="rect">
            <a:avLst/>
          </a:prstGeom>
        </p:spPr>
      </p:pic>
    </p:spTree>
    <p:extLst>
      <p:ext uri="{BB962C8B-B14F-4D97-AF65-F5344CB8AC3E}">
        <p14:creationId xmlns:p14="http://schemas.microsoft.com/office/powerpoint/2010/main" val="1553435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8552746"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514951" y="778180"/>
            <a:ext cx="7751593"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Knowledge-Guided Pre-training Strategy</a:t>
            </a:r>
            <a:endParaRPr lang="zh-CN" altLang="en-US" sz="2800" dirty="0">
              <a:solidFill>
                <a:prstClr val="black"/>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385DD3B-DDF0-4239-8072-80D7ED662A66}"/>
              </a:ext>
            </a:extLst>
          </p:cNvPr>
          <p:cNvPicPr>
            <a:picLocks noChangeAspect="1"/>
          </p:cNvPicPr>
          <p:nvPr/>
        </p:nvPicPr>
        <p:blipFill>
          <a:blip r:embed="rId3"/>
          <a:stretch>
            <a:fillRect/>
          </a:stretch>
        </p:blipFill>
        <p:spPr>
          <a:xfrm>
            <a:off x="610288" y="1306007"/>
            <a:ext cx="10772998" cy="5201508"/>
          </a:xfrm>
          <a:prstGeom prst="rect">
            <a:avLst/>
          </a:prstGeom>
        </p:spPr>
      </p:pic>
    </p:spTree>
    <p:extLst>
      <p:ext uri="{BB962C8B-B14F-4D97-AF65-F5344CB8AC3E}">
        <p14:creationId xmlns:p14="http://schemas.microsoft.com/office/powerpoint/2010/main" val="180658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0026A0B3-5287-4DF2-8A11-022B0B2CF833}"/>
              </a:ext>
            </a:extLst>
          </p:cNvPr>
          <p:cNvGrpSpPr/>
          <p:nvPr/>
        </p:nvGrpSpPr>
        <p:grpSpPr>
          <a:xfrm>
            <a:off x="4573295" y="4273589"/>
            <a:ext cx="3045412" cy="332715"/>
            <a:chOff x="4991706" y="4273590"/>
            <a:chExt cx="3045412" cy="332714"/>
          </a:xfrm>
        </p:grpSpPr>
        <p:sp>
          <p:nvSpPr>
            <p:cNvPr id="4" name="椭圆 3">
              <a:extLst>
                <a:ext uri="{FF2B5EF4-FFF2-40B4-BE49-F238E27FC236}">
                  <a16:creationId xmlns:a16="http://schemas.microsoft.com/office/drawing/2014/main" id="{AF497810-E08F-4980-B047-A826B1D4A699}"/>
                </a:ext>
              </a:extLst>
            </p:cNvPr>
            <p:cNvSpPr/>
            <p:nvPr/>
          </p:nvSpPr>
          <p:spPr>
            <a:xfrm rot="16200000">
              <a:off x="4991706"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椭圆 5">
              <a:extLst>
                <a:ext uri="{FF2B5EF4-FFF2-40B4-BE49-F238E27FC236}">
                  <a16:creationId xmlns:a16="http://schemas.microsoft.com/office/drawing/2014/main" id="{32184E17-9127-4CAC-8802-8C135CF47BB8}"/>
                </a:ext>
              </a:extLst>
            </p:cNvPr>
            <p:cNvSpPr/>
            <p:nvPr/>
          </p:nvSpPr>
          <p:spPr>
            <a:xfrm rot="16200000">
              <a:off x="6258278"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椭圆 6">
              <a:extLst>
                <a:ext uri="{FF2B5EF4-FFF2-40B4-BE49-F238E27FC236}">
                  <a16:creationId xmlns:a16="http://schemas.microsoft.com/office/drawing/2014/main" id="{945E65BB-E524-4A6F-A24E-17D6C50415E1}"/>
                </a:ext>
              </a:extLst>
            </p:cNvPr>
            <p:cNvSpPr/>
            <p:nvPr/>
          </p:nvSpPr>
          <p:spPr>
            <a:xfrm rot="16200000">
              <a:off x="6808623"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椭圆 7">
              <a:extLst>
                <a:ext uri="{FF2B5EF4-FFF2-40B4-BE49-F238E27FC236}">
                  <a16:creationId xmlns:a16="http://schemas.microsoft.com/office/drawing/2014/main" id="{0619B3BA-752F-4461-BB26-FC4E733C7669}"/>
                </a:ext>
              </a:extLst>
            </p:cNvPr>
            <p:cNvSpPr/>
            <p:nvPr/>
          </p:nvSpPr>
          <p:spPr>
            <a:xfrm rot="16200000">
              <a:off x="7358968"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椭圆 8">
              <a:extLst>
                <a:ext uri="{FF2B5EF4-FFF2-40B4-BE49-F238E27FC236}">
                  <a16:creationId xmlns:a16="http://schemas.microsoft.com/office/drawing/2014/main" id="{A2319566-DA24-4C07-B3F6-D6419F2595A0}"/>
                </a:ext>
              </a:extLst>
            </p:cNvPr>
            <p:cNvSpPr/>
            <p:nvPr/>
          </p:nvSpPr>
          <p:spPr>
            <a:xfrm rot="16200000">
              <a:off x="7909312"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66" name="组合 65">
              <a:extLst>
                <a:ext uri="{FF2B5EF4-FFF2-40B4-BE49-F238E27FC236}">
                  <a16:creationId xmlns:a16="http://schemas.microsoft.com/office/drawing/2014/main" id="{1F79ECEC-1AC9-4881-B800-3526344B6F23}"/>
                </a:ext>
              </a:extLst>
            </p:cNvPr>
            <p:cNvGrpSpPr/>
            <p:nvPr/>
          </p:nvGrpSpPr>
          <p:grpSpPr>
            <a:xfrm>
              <a:off x="5522538" y="4273590"/>
              <a:ext cx="332714" cy="332714"/>
              <a:chOff x="11113207" y="2437126"/>
              <a:chExt cx="332714" cy="332714"/>
            </a:xfrm>
          </p:grpSpPr>
          <p:sp>
            <p:nvSpPr>
              <p:cNvPr id="50" name="椭圆 49">
                <a:extLst>
                  <a:ext uri="{FF2B5EF4-FFF2-40B4-BE49-F238E27FC236}">
                    <a16:creationId xmlns:a16="http://schemas.microsoft.com/office/drawing/2014/main" id="{08B5BEF2-0E7A-4615-9E85-5643CB7F23CD}"/>
                  </a:ext>
                </a:extLst>
              </p:cNvPr>
              <p:cNvSpPr/>
              <p:nvPr/>
            </p:nvSpPr>
            <p:spPr>
              <a:xfrm>
                <a:off x="11113207" y="2437126"/>
                <a:ext cx="332714" cy="33271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10" name="组合 9">
                <a:extLst>
                  <a:ext uri="{FF2B5EF4-FFF2-40B4-BE49-F238E27FC236}">
                    <a16:creationId xmlns:a16="http://schemas.microsoft.com/office/drawing/2014/main" id="{E8287D5C-2217-49C3-8267-9347ABB5B787}"/>
                  </a:ext>
                </a:extLst>
              </p:cNvPr>
              <p:cNvGrpSpPr/>
              <p:nvPr/>
            </p:nvGrpSpPr>
            <p:grpSpPr>
              <a:xfrm>
                <a:off x="11139186" y="2463721"/>
                <a:ext cx="280756" cy="279523"/>
                <a:chOff x="1038124" y="1577993"/>
                <a:chExt cx="4010354" cy="3992747"/>
              </a:xfrm>
              <a:solidFill>
                <a:srgbClr val="A1082E"/>
              </a:solidFill>
            </p:grpSpPr>
            <p:sp>
              <p:nvSpPr>
                <p:cNvPr id="11" name="任意多边形: 形状 10">
                  <a:extLst>
                    <a:ext uri="{FF2B5EF4-FFF2-40B4-BE49-F238E27FC236}">
                      <a16:creationId xmlns:a16="http://schemas.microsoft.com/office/drawing/2014/main" id="{99CD4A01-CB60-41B8-8DFF-594C8AEC19D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2" name="Freeform 6">
                  <a:extLst>
                    <a:ext uri="{FF2B5EF4-FFF2-40B4-BE49-F238E27FC236}">
                      <a16:creationId xmlns:a16="http://schemas.microsoft.com/office/drawing/2014/main" id="{2A621539-634C-42C5-AEA0-B0503F5FDB5F}"/>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3" name="Freeform 10">
                  <a:extLst>
                    <a:ext uri="{FF2B5EF4-FFF2-40B4-BE49-F238E27FC236}">
                      <a16:creationId xmlns:a16="http://schemas.microsoft.com/office/drawing/2014/main" id="{C8B194FF-7FE4-410E-9BFD-69F1E81F839D}"/>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4" name="Freeform 11">
                  <a:extLst>
                    <a:ext uri="{FF2B5EF4-FFF2-40B4-BE49-F238E27FC236}">
                      <a16:creationId xmlns:a16="http://schemas.microsoft.com/office/drawing/2014/main" id="{780C03FF-A2DB-4723-A8BA-AC8F8052CF39}"/>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 name="Freeform 12">
                  <a:extLst>
                    <a:ext uri="{FF2B5EF4-FFF2-40B4-BE49-F238E27FC236}">
                      <a16:creationId xmlns:a16="http://schemas.microsoft.com/office/drawing/2014/main" id="{FF1C6C2E-EBD8-452F-803D-BBDC035944E2}"/>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 name="Freeform 13">
                  <a:extLst>
                    <a:ext uri="{FF2B5EF4-FFF2-40B4-BE49-F238E27FC236}">
                      <a16:creationId xmlns:a16="http://schemas.microsoft.com/office/drawing/2014/main" id="{6F0D0134-8615-4323-B76C-0438C3B8F413}"/>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 name="Freeform 14">
                  <a:extLst>
                    <a:ext uri="{FF2B5EF4-FFF2-40B4-BE49-F238E27FC236}">
                      <a16:creationId xmlns:a16="http://schemas.microsoft.com/office/drawing/2014/main" id="{05D28592-0CE1-4A7C-8E91-BE87280C3227}"/>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 name="Freeform 15">
                  <a:extLst>
                    <a:ext uri="{FF2B5EF4-FFF2-40B4-BE49-F238E27FC236}">
                      <a16:creationId xmlns:a16="http://schemas.microsoft.com/office/drawing/2014/main" id="{7D9830FD-AAE1-4C0F-B3F5-AF0121A5F8C5}"/>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 name="Freeform 16">
                  <a:extLst>
                    <a:ext uri="{FF2B5EF4-FFF2-40B4-BE49-F238E27FC236}">
                      <a16:creationId xmlns:a16="http://schemas.microsoft.com/office/drawing/2014/main" id="{967A28F1-3889-44EE-A048-C37977B70C05}"/>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0" name="Freeform 17">
                  <a:extLst>
                    <a:ext uri="{FF2B5EF4-FFF2-40B4-BE49-F238E27FC236}">
                      <a16:creationId xmlns:a16="http://schemas.microsoft.com/office/drawing/2014/main" id="{D1EE564E-8AE7-4371-8210-8970FBFDEBC7}"/>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1" name="Freeform 18">
                  <a:extLst>
                    <a:ext uri="{FF2B5EF4-FFF2-40B4-BE49-F238E27FC236}">
                      <a16:creationId xmlns:a16="http://schemas.microsoft.com/office/drawing/2014/main" id="{86998BA1-38B5-4C48-8D92-90749D1D172D}"/>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2" name="Freeform 19">
                  <a:extLst>
                    <a:ext uri="{FF2B5EF4-FFF2-40B4-BE49-F238E27FC236}">
                      <a16:creationId xmlns:a16="http://schemas.microsoft.com/office/drawing/2014/main" id="{EB9B07EC-13E8-490A-BC9D-C9731B70426C}"/>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3" name="Freeform 20">
                  <a:extLst>
                    <a:ext uri="{FF2B5EF4-FFF2-40B4-BE49-F238E27FC236}">
                      <a16:creationId xmlns:a16="http://schemas.microsoft.com/office/drawing/2014/main" id="{90C888A8-12E3-4423-A9EC-4F0A0240534E}"/>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4" name="Freeform 21">
                  <a:extLst>
                    <a:ext uri="{FF2B5EF4-FFF2-40B4-BE49-F238E27FC236}">
                      <a16:creationId xmlns:a16="http://schemas.microsoft.com/office/drawing/2014/main" id="{793D0065-EF92-49A6-BCA4-380A4EAC6A5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5" name="Freeform 22">
                  <a:extLst>
                    <a:ext uri="{FF2B5EF4-FFF2-40B4-BE49-F238E27FC236}">
                      <a16:creationId xmlns:a16="http://schemas.microsoft.com/office/drawing/2014/main" id="{890A849E-E953-45F1-90BE-0DF859720E2A}"/>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6" name="Freeform 23">
                  <a:extLst>
                    <a:ext uri="{FF2B5EF4-FFF2-40B4-BE49-F238E27FC236}">
                      <a16:creationId xmlns:a16="http://schemas.microsoft.com/office/drawing/2014/main" id="{9B1E098A-047F-403D-804A-26B841E92EA5}"/>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7" name="Freeform 24">
                  <a:extLst>
                    <a:ext uri="{FF2B5EF4-FFF2-40B4-BE49-F238E27FC236}">
                      <a16:creationId xmlns:a16="http://schemas.microsoft.com/office/drawing/2014/main" id="{54B61CA7-6666-459F-A54B-0531192B5AEC}"/>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8" name="Freeform 25">
                  <a:extLst>
                    <a:ext uri="{FF2B5EF4-FFF2-40B4-BE49-F238E27FC236}">
                      <a16:creationId xmlns:a16="http://schemas.microsoft.com/office/drawing/2014/main" id="{CBB8CE8C-A5C8-4ED7-828C-EE18BE039A2F}"/>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9" name="Freeform 26">
                  <a:extLst>
                    <a:ext uri="{FF2B5EF4-FFF2-40B4-BE49-F238E27FC236}">
                      <a16:creationId xmlns:a16="http://schemas.microsoft.com/office/drawing/2014/main" id="{C2122AD2-A1BB-4059-8765-C8E4BD6C489C}"/>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0" name="Freeform 27">
                  <a:extLst>
                    <a:ext uri="{FF2B5EF4-FFF2-40B4-BE49-F238E27FC236}">
                      <a16:creationId xmlns:a16="http://schemas.microsoft.com/office/drawing/2014/main" id="{C526A87C-D69B-457E-8E58-00DFCD1FF84A}"/>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1" name="Freeform 28">
                  <a:extLst>
                    <a:ext uri="{FF2B5EF4-FFF2-40B4-BE49-F238E27FC236}">
                      <a16:creationId xmlns:a16="http://schemas.microsoft.com/office/drawing/2014/main" id="{52C099AC-8886-4E2F-A98B-CF28C7817782}"/>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2" name="Freeform 29">
                  <a:extLst>
                    <a:ext uri="{FF2B5EF4-FFF2-40B4-BE49-F238E27FC236}">
                      <a16:creationId xmlns:a16="http://schemas.microsoft.com/office/drawing/2014/main" id="{D50F3B4C-2AEA-4CE9-88EB-3E67F5B17BC5}"/>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3" name="Freeform 30">
                  <a:extLst>
                    <a:ext uri="{FF2B5EF4-FFF2-40B4-BE49-F238E27FC236}">
                      <a16:creationId xmlns:a16="http://schemas.microsoft.com/office/drawing/2014/main" id="{93F7E4A6-53A2-49D1-9D2D-49B289B52B1C}"/>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4" name="Freeform 31">
                  <a:extLst>
                    <a:ext uri="{FF2B5EF4-FFF2-40B4-BE49-F238E27FC236}">
                      <a16:creationId xmlns:a16="http://schemas.microsoft.com/office/drawing/2014/main" id="{6F378230-6830-4338-80FA-DEE66D85A2F3}"/>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5" name="Freeform 32">
                  <a:extLst>
                    <a:ext uri="{FF2B5EF4-FFF2-40B4-BE49-F238E27FC236}">
                      <a16:creationId xmlns:a16="http://schemas.microsoft.com/office/drawing/2014/main" id="{B5ED2A57-3E9A-41E8-939D-B6BFCDBAA440}"/>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6" name="Freeform 33">
                  <a:extLst>
                    <a:ext uri="{FF2B5EF4-FFF2-40B4-BE49-F238E27FC236}">
                      <a16:creationId xmlns:a16="http://schemas.microsoft.com/office/drawing/2014/main" id="{041B44DC-87CB-4BBD-8DD9-90DC5F14D2FD}"/>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7" name="Freeform 34">
                  <a:extLst>
                    <a:ext uri="{FF2B5EF4-FFF2-40B4-BE49-F238E27FC236}">
                      <a16:creationId xmlns:a16="http://schemas.microsoft.com/office/drawing/2014/main" id="{6EC14E45-BF60-4787-ACB5-543BBEAF6BDF}"/>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8" name="Freeform 35">
                  <a:extLst>
                    <a:ext uri="{FF2B5EF4-FFF2-40B4-BE49-F238E27FC236}">
                      <a16:creationId xmlns:a16="http://schemas.microsoft.com/office/drawing/2014/main" id="{C1338B97-1AAA-4291-8988-738CE2D778E7}"/>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9" name="Freeform 36">
                  <a:extLst>
                    <a:ext uri="{FF2B5EF4-FFF2-40B4-BE49-F238E27FC236}">
                      <a16:creationId xmlns:a16="http://schemas.microsoft.com/office/drawing/2014/main" id="{24514797-AB86-41F9-990D-AF649729A7B6}"/>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0" name="Freeform 37">
                  <a:extLst>
                    <a:ext uri="{FF2B5EF4-FFF2-40B4-BE49-F238E27FC236}">
                      <a16:creationId xmlns:a16="http://schemas.microsoft.com/office/drawing/2014/main" id="{6C2170C7-14F2-417C-83B5-E8172CCC283A}"/>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1" name="Freeform 38">
                  <a:extLst>
                    <a:ext uri="{FF2B5EF4-FFF2-40B4-BE49-F238E27FC236}">
                      <a16:creationId xmlns:a16="http://schemas.microsoft.com/office/drawing/2014/main" id="{C235413F-4852-4E9C-BA31-89FE5AFBF09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2" name="Freeform 39">
                  <a:extLst>
                    <a:ext uri="{FF2B5EF4-FFF2-40B4-BE49-F238E27FC236}">
                      <a16:creationId xmlns:a16="http://schemas.microsoft.com/office/drawing/2014/main" id="{202D484D-94B0-46E3-AC6E-9EFC2204957C}"/>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3" name="Freeform 40">
                  <a:extLst>
                    <a:ext uri="{FF2B5EF4-FFF2-40B4-BE49-F238E27FC236}">
                      <a16:creationId xmlns:a16="http://schemas.microsoft.com/office/drawing/2014/main" id="{21CB24D3-856F-4483-B46F-AC7E6BDA7DD1}"/>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4" name="Freeform 48">
                  <a:extLst>
                    <a:ext uri="{FF2B5EF4-FFF2-40B4-BE49-F238E27FC236}">
                      <a16:creationId xmlns:a16="http://schemas.microsoft.com/office/drawing/2014/main" id="{2021F48B-BBCC-4634-9259-15F71543A9A5}"/>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5" name="Freeform 54">
                  <a:extLst>
                    <a:ext uri="{FF2B5EF4-FFF2-40B4-BE49-F238E27FC236}">
                      <a16:creationId xmlns:a16="http://schemas.microsoft.com/office/drawing/2014/main" id="{F0F0663F-326B-429E-A4AC-D27281FFEC18}"/>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6" name="Freeform 55">
                  <a:extLst>
                    <a:ext uri="{FF2B5EF4-FFF2-40B4-BE49-F238E27FC236}">
                      <a16:creationId xmlns:a16="http://schemas.microsoft.com/office/drawing/2014/main" id="{74075FB0-C9A5-4BD3-B350-7E31D2A48395}"/>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7" name="Freeform 56">
                  <a:extLst>
                    <a:ext uri="{FF2B5EF4-FFF2-40B4-BE49-F238E27FC236}">
                      <a16:creationId xmlns:a16="http://schemas.microsoft.com/office/drawing/2014/main" id="{6CDE86AF-3EDB-4D2E-A64C-C0266F62FADA}"/>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8" name="Freeform 57">
                  <a:extLst>
                    <a:ext uri="{FF2B5EF4-FFF2-40B4-BE49-F238E27FC236}">
                      <a16:creationId xmlns:a16="http://schemas.microsoft.com/office/drawing/2014/main" id="{12246C23-ED67-400A-9AAE-878549082BC3}"/>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9" name="Freeform 58">
                  <a:extLst>
                    <a:ext uri="{FF2B5EF4-FFF2-40B4-BE49-F238E27FC236}">
                      <a16:creationId xmlns:a16="http://schemas.microsoft.com/office/drawing/2014/main" id="{375DCB1B-0DB7-4329-841F-BC7EACA6CDC8}"/>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grpSp>
      </p:grpSp>
      <p:sp>
        <p:nvSpPr>
          <p:cNvPr id="52" name="矩形 51">
            <a:extLst>
              <a:ext uri="{FF2B5EF4-FFF2-40B4-BE49-F238E27FC236}">
                <a16:creationId xmlns:a16="http://schemas.microsoft.com/office/drawing/2014/main" id="{C1ED8C30-C257-4FC0-B732-0DC3454A23E3}"/>
              </a:ext>
            </a:extLst>
          </p:cNvPr>
          <p:cNvSpPr/>
          <p:nvPr/>
        </p:nvSpPr>
        <p:spPr>
          <a:xfrm>
            <a:off x="2758561" y="3044942"/>
            <a:ext cx="7041063" cy="1076647"/>
          </a:xfrm>
          <a:prstGeom prst="rect">
            <a:avLst/>
          </a:prstGeom>
          <a:noFill/>
          <a:ln w="25400">
            <a:solidFill>
              <a:srgbClr val="B89E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3" name="矩形 52">
            <a:extLst>
              <a:ext uri="{FF2B5EF4-FFF2-40B4-BE49-F238E27FC236}">
                <a16:creationId xmlns:a16="http://schemas.microsoft.com/office/drawing/2014/main" id="{F206FD17-1804-46BF-975B-A5CC1F91B631}"/>
              </a:ext>
            </a:extLst>
          </p:cNvPr>
          <p:cNvSpPr/>
          <p:nvPr/>
        </p:nvSpPr>
        <p:spPr>
          <a:xfrm>
            <a:off x="2392379" y="2818155"/>
            <a:ext cx="7316832" cy="1221691"/>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2" name="矩形 61">
            <a:extLst>
              <a:ext uri="{FF2B5EF4-FFF2-40B4-BE49-F238E27FC236}">
                <a16:creationId xmlns:a16="http://schemas.microsoft.com/office/drawing/2014/main" id="{8E394276-271C-462B-9AE7-83074FD9FB8A}"/>
              </a:ext>
            </a:extLst>
          </p:cNvPr>
          <p:cNvSpPr/>
          <p:nvPr/>
        </p:nvSpPr>
        <p:spPr>
          <a:xfrm>
            <a:off x="2495976" y="2921170"/>
            <a:ext cx="7090475" cy="1938992"/>
          </a:xfrm>
          <a:prstGeom prst="rect">
            <a:avLst/>
          </a:prstGeom>
        </p:spPr>
        <p:txBody>
          <a:bodyPr wrap="square">
            <a:spAutoFit/>
          </a:bodyPr>
          <a:lstStyle/>
          <a:p>
            <a:pPr lvl="0" algn="ctr" defTabSz="914377">
              <a:defRPr/>
            </a:pPr>
            <a:r>
              <a:rPr lang="en-US" altLang="zh-CN" sz="6000" b="1" dirty="0">
                <a:solidFill>
                  <a:srgbClr val="FFFFFF"/>
                </a:solidFill>
                <a:latin typeface="微软雅黑" panose="020B0503020204020204" pitchFamily="34" charset="-122"/>
                <a:ea typeface="微软雅黑" panose="020B0503020204020204" pitchFamily="34" charset="-122"/>
              </a:rPr>
              <a:t>Experiments</a:t>
            </a: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6000" b="1" i="0" u="none" strike="noStrike" kern="1200" cap="none" spc="0" normalizeH="0" baseline="0" noProof="0" dirty="0">
              <a:ln>
                <a:noFill/>
              </a:ln>
              <a:solidFill>
                <a:srgbClr val="FFFFFF"/>
              </a:solidFill>
              <a:effectLst/>
              <a:uLnTx/>
              <a:uFillTx/>
              <a:latin typeface="微软雅黑"/>
              <a:ea typeface="微软雅黑"/>
              <a:cs typeface="+mn-cs"/>
            </a:endParaRPr>
          </a:p>
        </p:txBody>
      </p:sp>
      <p:sp>
        <p:nvSpPr>
          <p:cNvPr id="63" name="矩形 62">
            <a:extLst>
              <a:ext uri="{FF2B5EF4-FFF2-40B4-BE49-F238E27FC236}">
                <a16:creationId xmlns:a16="http://schemas.microsoft.com/office/drawing/2014/main" id="{0A8BDCCE-5B7F-42AF-A549-CDC423BD9D74}"/>
              </a:ext>
            </a:extLst>
          </p:cNvPr>
          <p:cNvSpPr/>
          <p:nvPr/>
        </p:nvSpPr>
        <p:spPr>
          <a:xfrm>
            <a:off x="319315" y="333830"/>
            <a:ext cx="11553372" cy="6190343"/>
          </a:xfrm>
          <a:prstGeom prst="rect">
            <a:avLst/>
          </a:prstGeom>
          <a:noFill/>
          <a:ln w="25400" cap="flat" cmpd="sng" algn="ctr">
            <a:gradFill>
              <a:gsLst>
                <a:gs pos="58000">
                  <a:srgbClr val="B89E86">
                    <a:alpha val="0"/>
                  </a:srgbClr>
                </a:gs>
                <a:gs pos="53000">
                  <a:srgbClr val="B89E86">
                    <a:alpha val="0"/>
                  </a:srgbClr>
                </a:gs>
                <a:gs pos="48000">
                  <a:srgbClr val="B89E86"/>
                </a:gs>
                <a:gs pos="63000">
                  <a:srgbClr val="B89E86"/>
                </a:gs>
              </a:gsLst>
              <a:lin ang="2700000" scaled="0"/>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51" name="组合 50">
            <a:extLst>
              <a:ext uri="{FF2B5EF4-FFF2-40B4-BE49-F238E27FC236}">
                <a16:creationId xmlns:a16="http://schemas.microsoft.com/office/drawing/2014/main" id="{FC08C8C4-CD64-40A2-B023-DFB1037D33F8}"/>
              </a:ext>
            </a:extLst>
          </p:cNvPr>
          <p:cNvGrpSpPr/>
          <p:nvPr/>
        </p:nvGrpSpPr>
        <p:grpSpPr>
          <a:xfrm>
            <a:off x="9764357" y="-629905"/>
            <a:ext cx="1441451" cy="1190521"/>
            <a:chOff x="9562153" y="-629906"/>
            <a:chExt cx="1441450" cy="1190521"/>
          </a:xfrm>
        </p:grpSpPr>
        <p:cxnSp>
          <p:nvCxnSpPr>
            <p:cNvPr id="3" name="直接连接符 2">
              <a:extLst>
                <a:ext uri="{FF2B5EF4-FFF2-40B4-BE49-F238E27FC236}">
                  <a16:creationId xmlns:a16="http://schemas.microsoft.com/office/drawing/2014/main" id="{62279BE0-261E-48BC-82EB-76F76734BC63}"/>
                </a:ext>
              </a:extLst>
            </p:cNvPr>
            <p:cNvCxnSpPr>
              <a:cxnSpLocks/>
            </p:cNvCxnSpPr>
            <p:nvPr/>
          </p:nvCxnSpPr>
          <p:spPr>
            <a:xfrm flipH="1">
              <a:off x="9562153" y="-353785"/>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5B18A4F9-BCA2-4EF8-B086-3434F34FA029}"/>
                </a:ext>
              </a:extLst>
            </p:cNvPr>
            <p:cNvCxnSpPr>
              <a:cxnSpLocks/>
            </p:cNvCxnSpPr>
            <p:nvPr/>
          </p:nvCxnSpPr>
          <p:spPr>
            <a:xfrm flipH="1">
              <a:off x="10089203" y="-629906"/>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grpSp>
      <p:grpSp>
        <p:nvGrpSpPr>
          <p:cNvPr id="5" name="组合 4">
            <a:extLst>
              <a:ext uri="{FF2B5EF4-FFF2-40B4-BE49-F238E27FC236}">
                <a16:creationId xmlns:a16="http://schemas.microsoft.com/office/drawing/2014/main" id="{EBFF5FE5-6CFC-404D-8767-D5C73F4EA876}"/>
              </a:ext>
            </a:extLst>
          </p:cNvPr>
          <p:cNvGrpSpPr/>
          <p:nvPr/>
        </p:nvGrpSpPr>
        <p:grpSpPr>
          <a:xfrm>
            <a:off x="2820177" y="6335336"/>
            <a:ext cx="1441451" cy="1190521"/>
            <a:chOff x="2348553" y="6335334"/>
            <a:chExt cx="1441450" cy="1190521"/>
          </a:xfrm>
        </p:grpSpPr>
        <p:cxnSp>
          <p:nvCxnSpPr>
            <p:cNvPr id="74" name="直接连接符 73">
              <a:extLst>
                <a:ext uri="{FF2B5EF4-FFF2-40B4-BE49-F238E27FC236}">
                  <a16:creationId xmlns:a16="http://schemas.microsoft.com/office/drawing/2014/main" id="{F32223C0-C887-4403-9966-C32FB4DA4171}"/>
                </a:ext>
              </a:extLst>
            </p:cNvPr>
            <p:cNvCxnSpPr>
              <a:cxnSpLocks/>
            </p:cNvCxnSpPr>
            <p:nvPr/>
          </p:nvCxnSpPr>
          <p:spPr>
            <a:xfrm flipH="1">
              <a:off x="2348553" y="6611455"/>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8B1438DD-D384-455B-AD68-A9A41FB63FC4}"/>
                </a:ext>
              </a:extLst>
            </p:cNvPr>
            <p:cNvCxnSpPr>
              <a:cxnSpLocks/>
            </p:cNvCxnSpPr>
            <p:nvPr/>
          </p:nvCxnSpPr>
          <p:spPr>
            <a:xfrm flipH="1">
              <a:off x="2875603" y="6335334"/>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475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10361889"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59" name="文本框 58">
            <a:extLst>
              <a:ext uri="{FF2B5EF4-FFF2-40B4-BE49-F238E27FC236}">
                <a16:creationId xmlns:a16="http://schemas.microsoft.com/office/drawing/2014/main" id="{40E6AD97-A28C-43F9-864D-E0D98ADB8292}"/>
              </a:ext>
            </a:extLst>
          </p:cNvPr>
          <p:cNvSpPr txBox="1"/>
          <p:nvPr/>
        </p:nvSpPr>
        <p:spPr>
          <a:xfrm>
            <a:off x="514951" y="778180"/>
            <a:ext cx="7751593"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Experimental Settings</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9FC9A03E-9189-4DF6-BC2C-3FFD1A4EEDC0}"/>
              </a:ext>
            </a:extLst>
          </p:cNvPr>
          <p:cNvSpPr txBox="1"/>
          <p:nvPr/>
        </p:nvSpPr>
        <p:spPr>
          <a:xfrm>
            <a:off x="647349" y="1691588"/>
            <a:ext cx="10056992" cy="1631216"/>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使用从</a:t>
            </a:r>
            <a:r>
              <a:rPr lang="en-US" altLang="zh-CN" sz="2000" dirty="0">
                <a:latin typeface="微软雅黑" panose="020B0503020204020204" pitchFamily="34" charset="-122"/>
                <a:ea typeface="微软雅黑" panose="020B0503020204020204" pitchFamily="34" charset="-122"/>
              </a:rPr>
              <a:t>ChEMBL29</a:t>
            </a:r>
            <a:r>
              <a:rPr lang="zh-CN" altLang="en-US" sz="2000" dirty="0">
                <a:latin typeface="微软雅黑" panose="020B0503020204020204" pitchFamily="34" charset="-122"/>
                <a:ea typeface="微软雅黑" panose="020B0503020204020204" pitchFamily="34" charset="-122"/>
              </a:rPr>
              <a:t>中采样的</a:t>
            </a:r>
            <a:r>
              <a:rPr lang="en-US" altLang="zh-CN" sz="2000" dirty="0">
                <a:latin typeface="微软雅黑" panose="020B0503020204020204" pitchFamily="34" charset="-122"/>
                <a:ea typeface="微软雅黑" panose="020B0503020204020204" pitchFamily="34" charset="-122"/>
              </a:rPr>
              <a:t>200w</a:t>
            </a:r>
            <a:r>
              <a:rPr lang="zh-CN" altLang="en-US" sz="2000" dirty="0">
                <a:latin typeface="微软雅黑" panose="020B0503020204020204" pitchFamily="34" charset="-122"/>
                <a:ea typeface="微软雅黑" panose="020B0503020204020204" pitchFamily="34" charset="-122"/>
              </a:rPr>
              <a:t>无标签分子用于预训练，用</a:t>
            </a:r>
            <a:r>
              <a:rPr lang="en-US" altLang="zh-CN" sz="2000" dirty="0" err="1">
                <a:latin typeface="微软雅黑" panose="020B0503020204020204" pitchFamily="34" charset="-122"/>
                <a:ea typeface="微软雅黑" panose="020B0503020204020204" pitchFamily="34" charset="-122"/>
              </a:rPr>
              <a:t>RDKit</a:t>
            </a:r>
            <a:r>
              <a:rPr lang="zh-CN" altLang="en-US" sz="2000" dirty="0">
                <a:latin typeface="微软雅黑" panose="020B0503020204020204" pitchFamily="34" charset="-122"/>
                <a:ea typeface="微软雅黑" panose="020B0503020204020204" pitchFamily="34" charset="-122"/>
              </a:rPr>
              <a:t>抽取图结构</a:t>
            </a:r>
            <a:endParaRPr lang="en-US" altLang="zh-CN" sz="2000" dirty="0">
              <a:latin typeface="微软雅黑" panose="020B0503020204020204" pitchFamily="34" charset="-122"/>
              <a:ea typeface="微软雅黑" panose="020B0503020204020204" pitchFamily="34" charset="-122"/>
            </a:endParaRPr>
          </a:p>
          <a:p>
            <a:pPr marL="342900" indent="-342900">
              <a:spcAft>
                <a:spcPts val="1200"/>
              </a:spcAft>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K node</a:t>
            </a:r>
            <a:r>
              <a:rPr lang="zh-CN" altLang="en-US" sz="2000" dirty="0">
                <a:latin typeface="微软雅黑" panose="020B0503020204020204" pitchFamily="34" charset="-122"/>
                <a:ea typeface="微软雅黑" panose="020B0503020204020204" pitchFamily="34" charset="-122"/>
              </a:rPr>
              <a:t>使用从</a:t>
            </a:r>
            <a:r>
              <a:rPr lang="en-US" altLang="zh-CN" sz="2000" dirty="0" err="1">
                <a:latin typeface="微软雅黑" panose="020B0503020204020204" pitchFamily="34" charset="-122"/>
                <a:ea typeface="微软雅黑" panose="020B0503020204020204" pitchFamily="34" charset="-122"/>
              </a:rPr>
              <a:t>RDKit</a:t>
            </a:r>
            <a:r>
              <a:rPr lang="zh-CN" altLang="en-US" sz="2000" dirty="0">
                <a:latin typeface="微软雅黑" panose="020B0503020204020204" pitchFamily="34" charset="-122"/>
                <a:ea typeface="微软雅黑" panose="020B0503020204020204" pitchFamily="34" charset="-122"/>
              </a:rPr>
              <a:t>中导出的两组额外知识，第一组是约</a:t>
            </a:r>
            <a:r>
              <a:rPr lang="en-US" altLang="zh-CN" sz="2000" dirty="0">
                <a:latin typeface="微软雅黑" panose="020B0503020204020204" pitchFamily="34" charset="-122"/>
                <a:ea typeface="微软雅黑" panose="020B0503020204020204" pitchFamily="34" charset="-122"/>
              </a:rPr>
              <a:t>200</a:t>
            </a:r>
            <a:r>
              <a:rPr lang="zh-CN" altLang="en-US" sz="2000" dirty="0">
                <a:latin typeface="微软雅黑" panose="020B0503020204020204" pitchFamily="34" charset="-122"/>
                <a:ea typeface="微软雅黑" panose="020B0503020204020204" pitchFamily="34" charset="-122"/>
              </a:rPr>
              <a:t>个分子描述符，第二组是</a:t>
            </a:r>
            <a:r>
              <a:rPr lang="en-US" altLang="zh-CN" sz="2000" dirty="0">
                <a:latin typeface="微软雅黑" panose="020B0503020204020204" pitchFamily="34" charset="-122"/>
                <a:ea typeface="微软雅黑" panose="020B0503020204020204" pitchFamily="34" charset="-122"/>
              </a:rPr>
              <a:t>512</a:t>
            </a:r>
            <a:r>
              <a:rPr lang="zh-CN" altLang="en-US" sz="2000" dirty="0">
                <a:latin typeface="微软雅黑" panose="020B0503020204020204" pitchFamily="34" charset="-122"/>
                <a:ea typeface="微软雅黑" panose="020B0503020204020204" pitchFamily="34" charset="-122"/>
              </a:rPr>
              <a:t>维分子指纹</a:t>
            </a:r>
            <a:endParaRPr lang="en-US" altLang="zh-CN" sz="2000" dirty="0">
              <a:latin typeface="微软雅黑" panose="020B0503020204020204" pitchFamily="34" charset="-122"/>
              <a:ea typeface="微软雅黑" panose="020B0503020204020204" pitchFamily="34" charset="-122"/>
            </a:endParaRPr>
          </a:p>
          <a:p>
            <a:pPr marL="342900" indent="-342900">
              <a:spcAft>
                <a:spcPts val="1200"/>
              </a:spcAft>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KPGT</a:t>
            </a:r>
            <a:r>
              <a:rPr lang="zh-CN" altLang="en-US" sz="2000" dirty="0">
                <a:latin typeface="微软雅黑" panose="020B0503020204020204" pitchFamily="34" charset="-122"/>
                <a:ea typeface="微软雅黑" panose="020B0503020204020204" pitchFamily="34" charset="-122"/>
              </a:rPr>
              <a:t>有大约</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千万参数，预训练阶段在</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张</a:t>
            </a:r>
            <a:r>
              <a:rPr lang="en-US" altLang="zh-CN" sz="2000" dirty="0">
                <a:latin typeface="微软雅黑" panose="020B0503020204020204" pitchFamily="34" charset="-122"/>
                <a:ea typeface="微软雅黑" panose="020B0503020204020204" pitchFamily="34" charset="-122"/>
              </a:rPr>
              <a:t>A100</a:t>
            </a:r>
            <a:r>
              <a:rPr lang="zh-CN" altLang="en-US" sz="2000" dirty="0">
                <a:latin typeface="微软雅黑" panose="020B0503020204020204" pitchFamily="34" charset="-122"/>
                <a:ea typeface="微软雅黑" panose="020B0503020204020204" pitchFamily="34" charset="-122"/>
              </a:rPr>
              <a:t>上跑了两天</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347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10361889"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pic>
        <p:nvPicPr>
          <p:cNvPr id="5" name="图片 4">
            <a:extLst>
              <a:ext uri="{FF2B5EF4-FFF2-40B4-BE49-F238E27FC236}">
                <a16:creationId xmlns:a16="http://schemas.microsoft.com/office/drawing/2014/main" id="{BCF2EB63-C46F-466E-A198-BA0B6C22EA12}"/>
              </a:ext>
            </a:extLst>
          </p:cNvPr>
          <p:cNvPicPr>
            <a:picLocks noChangeAspect="1"/>
          </p:cNvPicPr>
          <p:nvPr/>
        </p:nvPicPr>
        <p:blipFill>
          <a:blip r:embed="rId3"/>
          <a:stretch>
            <a:fillRect/>
          </a:stretch>
        </p:blipFill>
        <p:spPr>
          <a:xfrm>
            <a:off x="376545" y="999716"/>
            <a:ext cx="11488651" cy="5351090"/>
          </a:xfrm>
          <a:prstGeom prst="rect">
            <a:avLst/>
          </a:prstGeom>
        </p:spPr>
      </p:pic>
    </p:spTree>
    <p:extLst>
      <p:ext uri="{BB962C8B-B14F-4D97-AF65-F5344CB8AC3E}">
        <p14:creationId xmlns:p14="http://schemas.microsoft.com/office/powerpoint/2010/main" val="407180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10361889"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pic>
        <p:nvPicPr>
          <p:cNvPr id="4" name="图片 3">
            <a:extLst>
              <a:ext uri="{FF2B5EF4-FFF2-40B4-BE49-F238E27FC236}">
                <a16:creationId xmlns:a16="http://schemas.microsoft.com/office/drawing/2014/main" id="{30F6E46D-875A-4A70-AC4B-28788463201F}"/>
              </a:ext>
            </a:extLst>
          </p:cNvPr>
          <p:cNvPicPr>
            <a:picLocks noChangeAspect="1"/>
          </p:cNvPicPr>
          <p:nvPr/>
        </p:nvPicPr>
        <p:blipFill>
          <a:blip r:embed="rId3"/>
          <a:stretch>
            <a:fillRect/>
          </a:stretch>
        </p:blipFill>
        <p:spPr>
          <a:xfrm>
            <a:off x="225319" y="1505208"/>
            <a:ext cx="11858525" cy="4263025"/>
          </a:xfrm>
          <a:prstGeom prst="rect">
            <a:avLst/>
          </a:prstGeom>
        </p:spPr>
      </p:pic>
    </p:spTree>
    <p:extLst>
      <p:ext uri="{BB962C8B-B14F-4D97-AF65-F5344CB8AC3E}">
        <p14:creationId xmlns:p14="http://schemas.microsoft.com/office/powerpoint/2010/main" val="388661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0026A0B3-5287-4DF2-8A11-022B0B2CF833}"/>
              </a:ext>
            </a:extLst>
          </p:cNvPr>
          <p:cNvGrpSpPr/>
          <p:nvPr/>
        </p:nvGrpSpPr>
        <p:grpSpPr>
          <a:xfrm>
            <a:off x="4573295" y="4273589"/>
            <a:ext cx="3045412" cy="332715"/>
            <a:chOff x="4991706" y="4273590"/>
            <a:chExt cx="3045412" cy="332714"/>
          </a:xfrm>
        </p:grpSpPr>
        <p:sp>
          <p:nvSpPr>
            <p:cNvPr id="4" name="椭圆 3">
              <a:extLst>
                <a:ext uri="{FF2B5EF4-FFF2-40B4-BE49-F238E27FC236}">
                  <a16:creationId xmlns:a16="http://schemas.microsoft.com/office/drawing/2014/main" id="{AF497810-E08F-4980-B047-A826B1D4A699}"/>
                </a:ext>
              </a:extLst>
            </p:cNvPr>
            <p:cNvSpPr/>
            <p:nvPr/>
          </p:nvSpPr>
          <p:spPr>
            <a:xfrm rot="16200000">
              <a:off x="4991706"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椭圆 5">
              <a:extLst>
                <a:ext uri="{FF2B5EF4-FFF2-40B4-BE49-F238E27FC236}">
                  <a16:creationId xmlns:a16="http://schemas.microsoft.com/office/drawing/2014/main" id="{32184E17-9127-4CAC-8802-8C135CF47BB8}"/>
                </a:ext>
              </a:extLst>
            </p:cNvPr>
            <p:cNvSpPr/>
            <p:nvPr/>
          </p:nvSpPr>
          <p:spPr>
            <a:xfrm rot="16200000">
              <a:off x="6258278"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椭圆 6">
              <a:extLst>
                <a:ext uri="{FF2B5EF4-FFF2-40B4-BE49-F238E27FC236}">
                  <a16:creationId xmlns:a16="http://schemas.microsoft.com/office/drawing/2014/main" id="{945E65BB-E524-4A6F-A24E-17D6C50415E1}"/>
                </a:ext>
              </a:extLst>
            </p:cNvPr>
            <p:cNvSpPr/>
            <p:nvPr/>
          </p:nvSpPr>
          <p:spPr>
            <a:xfrm rot="16200000">
              <a:off x="6808623"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椭圆 7">
              <a:extLst>
                <a:ext uri="{FF2B5EF4-FFF2-40B4-BE49-F238E27FC236}">
                  <a16:creationId xmlns:a16="http://schemas.microsoft.com/office/drawing/2014/main" id="{0619B3BA-752F-4461-BB26-FC4E733C7669}"/>
                </a:ext>
              </a:extLst>
            </p:cNvPr>
            <p:cNvSpPr/>
            <p:nvPr/>
          </p:nvSpPr>
          <p:spPr>
            <a:xfrm rot="16200000">
              <a:off x="7358968"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椭圆 8">
              <a:extLst>
                <a:ext uri="{FF2B5EF4-FFF2-40B4-BE49-F238E27FC236}">
                  <a16:creationId xmlns:a16="http://schemas.microsoft.com/office/drawing/2014/main" id="{A2319566-DA24-4C07-B3F6-D6419F2595A0}"/>
                </a:ext>
              </a:extLst>
            </p:cNvPr>
            <p:cNvSpPr/>
            <p:nvPr/>
          </p:nvSpPr>
          <p:spPr>
            <a:xfrm rot="16200000">
              <a:off x="7909312"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66" name="组合 65">
              <a:extLst>
                <a:ext uri="{FF2B5EF4-FFF2-40B4-BE49-F238E27FC236}">
                  <a16:creationId xmlns:a16="http://schemas.microsoft.com/office/drawing/2014/main" id="{1F79ECEC-1AC9-4881-B800-3526344B6F23}"/>
                </a:ext>
              </a:extLst>
            </p:cNvPr>
            <p:cNvGrpSpPr/>
            <p:nvPr/>
          </p:nvGrpSpPr>
          <p:grpSpPr>
            <a:xfrm>
              <a:off x="5522538" y="4273590"/>
              <a:ext cx="332714" cy="332714"/>
              <a:chOff x="11113207" y="2437126"/>
              <a:chExt cx="332714" cy="332714"/>
            </a:xfrm>
          </p:grpSpPr>
          <p:sp>
            <p:nvSpPr>
              <p:cNvPr id="50" name="椭圆 49">
                <a:extLst>
                  <a:ext uri="{FF2B5EF4-FFF2-40B4-BE49-F238E27FC236}">
                    <a16:creationId xmlns:a16="http://schemas.microsoft.com/office/drawing/2014/main" id="{08B5BEF2-0E7A-4615-9E85-5643CB7F23CD}"/>
                  </a:ext>
                </a:extLst>
              </p:cNvPr>
              <p:cNvSpPr/>
              <p:nvPr/>
            </p:nvSpPr>
            <p:spPr>
              <a:xfrm>
                <a:off x="11113207" y="2437126"/>
                <a:ext cx="332714" cy="33271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10" name="组合 9">
                <a:extLst>
                  <a:ext uri="{FF2B5EF4-FFF2-40B4-BE49-F238E27FC236}">
                    <a16:creationId xmlns:a16="http://schemas.microsoft.com/office/drawing/2014/main" id="{E8287D5C-2217-49C3-8267-9347ABB5B787}"/>
                  </a:ext>
                </a:extLst>
              </p:cNvPr>
              <p:cNvGrpSpPr/>
              <p:nvPr/>
            </p:nvGrpSpPr>
            <p:grpSpPr>
              <a:xfrm>
                <a:off x="11139186" y="2463721"/>
                <a:ext cx="280756" cy="279523"/>
                <a:chOff x="1038124" y="1577993"/>
                <a:chExt cx="4010354" cy="3992747"/>
              </a:xfrm>
              <a:solidFill>
                <a:srgbClr val="A1082E"/>
              </a:solidFill>
            </p:grpSpPr>
            <p:sp>
              <p:nvSpPr>
                <p:cNvPr id="11" name="任意多边形: 形状 10">
                  <a:extLst>
                    <a:ext uri="{FF2B5EF4-FFF2-40B4-BE49-F238E27FC236}">
                      <a16:creationId xmlns:a16="http://schemas.microsoft.com/office/drawing/2014/main" id="{99CD4A01-CB60-41B8-8DFF-594C8AEC19D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2" name="Freeform 6">
                  <a:extLst>
                    <a:ext uri="{FF2B5EF4-FFF2-40B4-BE49-F238E27FC236}">
                      <a16:creationId xmlns:a16="http://schemas.microsoft.com/office/drawing/2014/main" id="{2A621539-634C-42C5-AEA0-B0503F5FDB5F}"/>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3" name="Freeform 10">
                  <a:extLst>
                    <a:ext uri="{FF2B5EF4-FFF2-40B4-BE49-F238E27FC236}">
                      <a16:creationId xmlns:a16="http://schemas.microsoft.com/office/drawing/2014/main" id="{C8B194FF-7FE4-410E-9BFD-69F1E81F839D}"/>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4" name="Freeform 11">
                  <a:extLst>
                    <a:ext uri="{FF2B5EF4-FFF2-40B4-BE49-F238E27FC236}">
                      <a16:creationId xmlns:a16="http://schemas.microsoft.com/office/drawing/2014/main" id="{780C03FF-A2DB-4723-A8BA-AC8F8052CF39}"/>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 name="Freeform 12">
                  <a:extLst>
                    <a:ext uri="{FF2B5EF4-FFF2-40B4-BE49-F238E27FC236}">
                      <a16:creationId xmlns:a16="http://schemas.microsoft.com/office/drawing/2014/main" id="{FF1C6C2E-EBD8-452F-803D-BBDC035944E2}"/>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 name="Freeform 13">
                  <a:extLst>
                    <a:ext uri="{FF2B5EF4-FFF2-40B4-BE49-F238E27FC236}">
                      <a16:creationId xmlns:a16="http://schemas.microsoft.com/office/drawing/2014/main" id="{6F0D0134-8615-4323-B76C-0438C3B8F413}"/>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 name="Freeform 14">
                  <a:extLst>
                    <a:ext uri="{FF2B5EF4-FFF2-40B4-BE49-F238E27FC236}">
                      <a16:creationId xmlns:a16="http://schemas.microsoft.com/office/drawing/2014/main" id="{05D28592-0CE1-4A7C-8E91-BE87280C3227}"/>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 name="Freeform 15">
                  <a:extLst>
                    <a:ext uri="{FF2B5EF4-FFF2-40B4-BE49-F238E27FC236}">
                      <a16:creationId xmlns:a16="http://schemas.microsoft.com/office/drawing/2014/main" id="{7D9830FD-AAE1-4C0F-B3F5-AF0121A5F8C5}"/>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 name="Freeform 16">
                  <a:extLst>
                    <a:ext uri="{FF2B5EF4-FFF2-40B4-BE49-F238E27FC236}">
                      <a16:creationId xmlns:a16="http://schemas.microsoft.com/office/drawing/2014/main" id="{967A28F1-3889-44EE-A048-C37977B70C05}"/>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0" name="Freeform 17">
                  <a:extLst>
                    <a:ext uri="{FF2B5EF4-FFF2-40B4-BE49-F238E27FC236}">
                      <a16:creationId xmlns:a16="http://schemas.microsoft.com/office/drawing/2014/main" id="{D1EE564E-8AE7-4371-8210-8970FBFDEBC7}"/>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1" name="Freeform 18">
                  <a:extLst>
                    <a:ext uri="{FF2B5EF4-FFF2-40B4-BE49-F238E27FC236}">
                      <a16:creationId xmlns:a16="http://schemas.microsoft.com/office/drawing/2014/main" id="{86998BA1-38B5-4C48-8D92-90749D1D172D}"/>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2" name="Freeform 19">
                  <a:extLst>
                    <a:ext uri="{FF2B5EF4-FFF2-40B4-BE49-F238E27FC236}">
                      <a16:creationId xmlns:a16="http://schemas.microsoft.com/office/drawing/2014/main" id="{EB9B07EC-13E8-490A-BC9D-C9731B70426C}"/>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3" name="Freeform 20">
                  <a:extLst>
                    <a:ext uri="{FF2B5EF4-FFF2-40B4-BE49-F238E27FC236}">
                      <a16:creationId xmlns:a16="http://schemas.microsoft.com/office/drawing/2014/main" id="{90C888A8-12E3-4423-A9EC-4F0A0240534E}"/>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4" name="Freeform 21">
                  <a:extLst>
                    <a:ext uri="{FF2B5EF4-FFF2-40B4-BE49-F238E27FC236}">
                      <a16:creationId xmlns:a16="http://schemas.microsoft.com/office/drawing/2014/main" id="{793D0065-EF92-49A6-BCA4-380A4EAC6A5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5" name="Freeform 22">
                  <a:extLst>
                    <a:ext uri="{FF2B5EF4-FFF2-40B4-BE49-F238E27FC236}">
                      <a16:creationId xmlns:a16="http://schemas.microsoft.com/office/drawing/2014/main" id="{890A849E-E953-45F1-90BE-0DF859720E2A}"/>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6" name="Freeform 23">
                  <a:extLst>
                    <a:ext uri="{FF2B5EF4-FFF2-40B4-BE49-F238E27FC236}">
                      <a16:creationId xmlns:a16="http://schemas.microsoft.com/office/drawing/2014/main" id="{9B1E098A-047F-403D-804A-26B841E92EA5}"/>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7" name="Freeform 24">
                  <a:extLst>
                    <a:ext uri="{FF2B5EF4-FFF2-40B4-BE49-F238E27FC236}">
                      <a16:creationId xmlns:a16="http://schemas.microsoft.com/office/drawing/2014/main" id="{54B61CA7-6666-459F-A54B-0531192B5AEC}"/>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8" name="Freeform 25">
                  <a:extLst>
                    <a:ext uri="{FF2B5EF4-FFF2-40B4-BE49-F238E27FC236}">
                      <a16:creationId xmlns:a16="http://schemas.microsoft.com/office/drawing/2014/main" id="{CBB8CE8C-A5C8-4ED7-828C-EE18BE039A2F}"/>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9" name="Freeform 26">
                  <a:extLst>
                    <a:ext uri="{FF2B5EF4-FFF2-40B4-BE49-F238E27FC236}">
                      <a16:creationId xmlns:a16="http://schemas.microsoft.com/office/drawing/2014/main" id="{C2122AD2-A1BB-4059-8765-C8E4BD6C489C}"/>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0" name="Freeform 27">
                  <a:extLst>
                    <a:ext uri="{FF2B5EF4-FFF2-40B4-BE49-F238E27FC236}">
                      <a16:creationId xmlns:a16="http://schemas.microsoft.com/office/drawing/2014/main" id="{C526A87C-D69B-457E-8E58-00DFCD1FF84A}"/>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1" name="Freeform 28">
                  <a:extLst>
                    <a:ext uri="{FF2B5EF4-FFF2-40B4-BE49-F238E27FC236}">
                      <a16:creationId xmlns:a16="http://schemas.microsoft.com/office/drawing/2014/main" id="{52C099AC-8886-4E2F-A98B-CF28C7817782}"/>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2" name="Freeform 29">
                  <a:extLst>
                    <a:ext uri="{FF2B5EF4-FFF2-40B4-BE49-F238E27FC236}">
                      <a16:creationId xmlns:a16="http://schemas.microsoft.com/office/drawing/2014/main" id="{D50F3B4C-2AEA-4CE9-88EB-3E67F5B17BC5}"/>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3" name="Freeform 30">
                  <a:extLst>
                    <a:ext uri="{FF2B5EF4-FFF2-40B4-BE49-F238E27FC236}">
                      <a16:creationId xmlns:a16="http://schemas.microsoft.com/office/drawing/2014/main" id="{93F7E4A6-53A2-49D1-9D2D-49B289B52B1C}"/>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4" name="Freeform 31">
                  <a:extLst>
                    <a:ext uri="{FF2B5EF4-FFF2-40B4-BE49-F238E27FC236}">
                      <a16:creationId xmlns:a16="http://schemas.microsoft.com/office/drawing/2014/main" id="{6F378230-6830-4338-80FA-DEE66D85A2F3}"/>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5" name="Freeform 32">
                  <a:extLst>
                    <a:ext uri="{FF2B5EF4-FFF2-40B4-BE49-F238E27FC236}">
                      <a16:creationId xmlns:a16="http://schemas.microsoft.com/office/drawing/2014/main" id="{B5ED2A57-3E9A-41E8-939D-B6BFCDBAA440}"/>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6" name="Freeform 33">
                  <a:extLst>
                    <a:ext uri="{FF2B5EF4-FFF2-40B4-BE49-F238E27FC236}">
                      <a16:creationId xmlns:a16="http://schemas.microsoft.com/office/drawing/2014/main" id="{041B44DC-87CB-4BBD-8DD9-90DC5F14D2FD}"/>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7" name="Freeform 34">
                  <a:extLst>
                    <a:ext uri="{FF2B5EF4-FFF2-40B4-BE49-F238E27FC236}">
                      <a16:creationId xmlns:a16="http://schemas.microsoft.com/office/drawing/2014/main" id="{6EC14E45-BF60-4787-ACB5-543BBEAF6BDF}"/>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8" name="Freeform 35">
                  <a:extLst>
                    <a:ext uri="{FF2B5EF4-FFF2-40B4-BE49-F238E27FC236}">
                      <a16:creationId xmlns:a16="http://schemas.microsoft.com/office/drawing/2014/main" id="{C1338B97-1AAA-4291-8988-738CE2D778E7}"/>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9" name="Freeform 36">
                  <a:extLst>
                    <a:ext uri="{FF2B5EF4-FFF2-40B4-BE49-F238E27FC236}">
                      <a16:creationId xmlns:a16="http://schemas.microsoft.com/office/drawing/2014/main" id="{24514797-AB86-41F9-990D-AF649729A7B6}"/>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0" name="Freeform 37">
                  <a:extLst>
                    <a:ext uri="{FF2B5EF4-FFF2-40B4-BE49-F238E27FC236}">
                      <a16:creationId xmlns:a16="http://schemas.microsoft.com/office/drawing/2014/main" id="{6C2170C7-14F2-417C-83B5-E8172CCC283A}"/>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1" name="Freeform 38">
                  <a:extLst>
                    <a:ext uri="{FF2B5EF4-FFF2-40B4-BE49-F238E27FC236}">
                      <a16:creationId xmlns:a16="http://schemas.microsoft.com/office/drawing/2014/main" id="{C235413F-4852-4E9C-BA31-89FE5AFBF09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2" name="Freeform 39">
                  <a:extLst>
                    <a:ext uri="{FF2B5EF4-FFF2-40B4-BE49-F238E27FC236}">
                      <a16:creationId xmlns:a16="http://schemas.microsoft.com/office/drawing/2014/main" id="{202D484D-94B0-46E3-AC6E-9EFC2204957C}"/>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3" name="Freeform 40">
                  <a:extLst>
                    <a:ext uri="{FF2B5EF4-FFF2-40B4-BE49-F238E27FC236}">
                      <a16:creationId xmlns:a16="http://schemas.microsoft.com/office/drawing/2014/main" id="{21CB24D3-856F-4483-B46F-AC7E6BDA7DD1}"/>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4" name="Freeform 48">
                  <a:extLst>
                    <a:ext uri="{FF2B5EF4-FFF2-40B4-BE49-F238E27FC236}">
                      <a16:creationId xmlns:a16="http://schemas.microsoft.com/office/drawing/2014/main" id="{2021F48B-BBCC-4634-9259-15F71543A9A5}"/>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5" name="Freeform 54">
                  <a:extLst>
                    <a:ext uri="{FF2B5EF4-FFF2-40B4-BE49-F238E27FC236}">
                      <a16:creationId xmlns:a16="http://schemas.microsoft.com/office/drawing/2014/main" id="{F0F0663F-326B-429E-A4AC-D27281FFEC18}"/>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6" name="Freeform 55">
                  <a:extLst>
                    <a:ext uri="{FF2B5EF4-FFF2-40B4-BE49-F238E27FC236}">
                      <a16:creationId xmlns:a16="http://schemas.microsoft.com/office/drawing/2014/main" id="{74075FB0-C9A5-4BD3-B350-7E31D2A48395}"/>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7" name="Freeform 56">
                  <a:extLst>
                    <a:ext uri="{FF2B5EF4-FFF2-40B4-BE49-F238E27FC236}">
                      <a16:creationId xmlns:a16="http://schemas.microsoft.com/office/drawing/2014/main" id="{6CDE86AF-3EDB-4D2E-A64C-C0266F62FADA}"/>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8" name="Freeform 57">
                  <a:extLst>
                    <a:ext uri="{FF2B5EF4-FFF2-40B4-BE49-F238E27FC236}">
                      <a16:creationId xmlns:a16="http://schemas.microsoft.com/office/drawing/2014/main" id="{12246C23-ED67-400A-9AAE-878549082BC3}"/>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9" name="Freeform 58">
                  <a:extLst>
                    <a:ext uri="{FF2B5EF4-FFF2-40B4-BE49-F238E27FC236}">
                      <a16:creationId xmlns:a16="http://schemas.microsoft.com/office/drawing/2014/main" id="{375DCB1B-0DB7-4329-841F-BC7EACA6CDC8}"/>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grpSp>
      </p:grpSp>
      <p:sp>
        <p:nvSpPr>
          <p:cNvPr id="52" name="矩形 51">
            <a:extLst>
              <a:ext uri="{FF2B5EF4-FFF2-40B4-BE49-F238E27FC236}">
                <a16:creationId xmlns:a16="http://schemas.microsoft.com/office/drawing/2014/main" id="{C1ED8C30-C257-4FC0-B732-0DC3454A23E3}"/>
              </a:ext>
            </a:extLst>
          </p:cNvPr>
          <p:cNvSpPr/>
          <p:nvPr/>
        </p:nvSpPr>
        <p:spPr>
          <a:xfrm>
            <a:off x="2758561" y="3044942"/>
            <a:ext cx="7041063" cy="1076647"/>
          </a:xfrm>
          <a:prstGeom prst="rect">
            <a:avLst/>
          </a:prstGeom>
          <a:noFill/>
          <a:ln w="25400">
            <a:solidFill>
              <a:srgbClr val="B89E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3" name="矩形 52">
            <a:extLst>
              <a:ext uri="{FF2B5EF4-FFF2-40B4-BE49-F238E27FC236}">
                <a16:creationId xmlns:a16="http://schemas.microsoft.com/office/drawing/2014/main" id="{F206FD17-1804-46BF-975B-A5CC1F91B631}"/>
              </a:ext>
            </a:extLst>
          </p:cNvPr>
          <p:cNvSpPr/>
          <p:nvPr/>
        </p:nvSpPr>
        <p:spPr>
          <a:xfrm>
            <a:off x="2392379" y="2818155"/>
            <a:ext cx="7316832" cy="1221691"/>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2" name="矩形 61">
            <a:extLst>
              <a:ext uri="{FF2B5EF4-FFF2-40B4-BE49-F238E27FC236}">
                <a16:creationId xmlns:a16="http://schemas.microsoft.com/office/drawing/2014/main" id="{8E394276-271C-462B-9AE7-83074FD9FB8A}"/>
              </a:ext>
            </a:extLst>
          </p:cNvPr>
          <p:cNvSpPr/>
          <p:nvPr/>
        </p:nvSpPr>
        <p:spPr>
          <a:xfrm>
            <a:off x="2495976" y="2921170"/>
            <a:ext cx="7090475" cy="1938992"/>
          </a:xfrm>
          <a:prstGeom prst="rect">
            <a:avLst/>
          </a:prstGeom>
        </p:spPr>
        <p:txBody>
          <a:bodyPr wrap="square">
            <a:spAutoFit/>
          </a:bodyPr>
          <a:lstStyle/>
          <a:p>
            <a:pPr lvl="0" algn="ctr" defTabSz="914377">
              <a:defRPr/>
            </a:pPr>
            <a:r>
              <a:rPr lang="en-US" altLang="zh-CN" sz="6000" b="1" dirty="0">
                <a:solidFill>
                  <a:srgbClr val="FFFFFF"/>
                </a:solidFill>
                <a:latin typeface="微软雅黑" panose="020B0503020204020204" pitchFamily="34" charset="-122"/>
                <a:ea typeface="微软雅黑" panose="020B0503020204020204" pitchFamily="34" charset="-122"/>
              </a:rPr>
              <a:t>Introduction</a:t>
            </a: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6000" b="1" i="0" u="none" strike="noStrike" kern="1200" cap="none" spc="0" normalizeH="0" baseline="0" noProof="0" dirty="0">
              <a:ln>
                <a:noFill/>
              </a:ln>
              <a:solidFill>
                <a:srgbClr val="FFFFFF"/>
              </a:solidFill>
              <a:effectLst/>
              <a:uLnTx/>
              <a:uFillTx/>
              <a:latin typeface="微软雅黑"/>
              <a:ea typeface="微软雅黑"/>
              <a:cs typeface="+mn-cs"/>
            </a:endParaRPr>
          </a:p>
        </p:txBody>
      </p:sp>
      <p:sp>
        <p:nvSpPr>
          <p:cNvPr id="63" name="矩形 62">
            <a:extLst>
              <a:ext uri="{FF2B5EF4-FFF2-40B4-BE49-F238E27FC236}">
                <a16:creationId xmlns:a16="http://schemas.microsoft.com/office/drawing/2014/main" id="{0A8BDCCE-5B7F-42AF-A549-CDC423BD9D74}"/>
              </a:ext>
            </a:extLst>
          </p:cNvPr>
          <p:cNvSpPr/>
          <p:nvPr/>
        </p:nvSpPr>
        <p:spPr>
          <a:xfrm>
            <a:off x="319315" y="333830"/>
            <a:ext cx="11553372" cy="6190343"/>
          </a:xfrm>
          <a:prstGeom prst="rect">
            <a:avLst/>
          </a:prstGeom>
          <a:noFill/>
          <a:ln w="25400" cap="flat" cmpd="sng" algn="ctr">
            <a:gradFill>
              <a:gsLst>
                <a:gs pos="58000">
                  <a:srgbClr val="B89E86">
                    <a:alpha val="0"/>
                  </a:srgbClr>
                </a:gs>
                <a:gs pos="53000">
                  <a:srgbClr val="B89E86">
                    <a:alpha val="0"/>
                  </a:srgbClr>
                </a:gs>
                <a:gs pos="48000">
                  <a:srgbClr val="B89E86"/>
                </a:gs>
                <a:gs pos="63000">
                  <a:srgbClr val="B89E86"/>
                </a:gs>
              </a:gsLst>
              <a:lin ang="2700000" scaled="0"/>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51" name="组合 50">
            <a:extLst>
              <a:ext uri="{FF2B5EF4-FFF2-40B4-BE49-F238E27FC236}">
                <a16:creationId xmlns:a16="http://schemas.microsoft.com/office/drawing/2014/main" id="{FC08C8C4-CD64-40A2-B023-DFB1037D33F8}"/>
              </a:ext>
            </a:extLst>
          </p:cNvPr>
          <p:cNvGrpSpPr/>
          <p:nvPr/>
        </p:nvGrpSpPr>
        <p:grpSpPr>
          <a:xfrm>
            <a:off x="9764357" y="-629905"/>
            <a:ext cx="1441451" cy="1190521"/>
            <a:chOff x="9562153" y="-629906"/>
            <a:chExt cx="1441450" cy="1190521"/>
          </a:xfrm>
        </p:grpSpPr>
        <p:cxnSp>
          <p:nvCxnSpPr>
            <p:cNvPr id="3" name="直接连接符 2">
              <a:extLst>
                <a:ext uri="{FF2B5EF4-FFF2-40B4-BE49-F238E27FC236}">
                  <a16:creationId xmlns:a16="http://schemas.microsoft.com/office/drawing/2014/main" id="{62279BE0-261E-48BC-82EB-76F76734BC63}"/>
                </a:ext>
              </a:extLst>
            </p:cNvPr>
            <p:cNvCxnSpPr>
              <a:cxnSpLocks/>
            </p:cNvCxnSpPr>
            <p:nvPr/>
          </p:nvCxnSpPr>
          <p:spPr>
            <a:xfrm flipH="1">
              <a:off x="9562153" y="-353785"/>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5B18A4F9-BCA2-4EF8-B086-3434F34FA029}"/>
                </a:ext>
              </a:extLst>
            </p:cNvPr>
            <p:cNvCxnSpPr>
              <a:cxnSpLocks/>
            </p:cNvCxnSpPr>
            <p:nvPr/>
          </p:nvCxnSpPr>
          <p:spPr>
            <a:xfrm flipH="1">
              <a:off x="10089203" y="-629906"/>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grpSp>
      <p:grpSp>
        <p:nvGrpSpPr>
          <p:cNvPr id="5" name="组合 4">
            <a:extLst>
              <a:ext uri="{FF2B5EF4-FFF2-40B4-BE49-F238E27FC236}">
                <a16:creationId xmlns:a16="http://schemas.microsoft.com/office/drawing/2014/main" id="{EBFF5FE5-6CFC-404D-8767-D5C73F4EA876}"/>
              </a:ext>
            </a:extLst>
          </p:cNvPr>
          <p:cNvGrpSpPr/>
          <p:nvPr/>
        </p:nvGrpSpPr>
        <p:grpSpPr>
          <a:xfrm>
            <a:off x="2820177" y="6335336"/>
            <a:ext cx="1441451" cy="1190521"/>
            <a:chOff x="2348553" y="6335334"/>
            <a:chExt cx="1441450" cy="1190521"/>
          </a:xfrm>
        </p:grpSpPr>
        <p:cxnSp>
          <p:nvCxnSpPr>
            <p:cNvPr id="74" name="直接连接符 73">
              <a:extLst>
                <a:ext uri="{FF2B5EF4-FFF2-40B4-BE49-F238E27FC236}">
                  <a16:creationId xmlns:a16="http://schemas.microsoft.com/office/drawing/2014/main" id="{F32223C0-C887-4403-9966-C32FB4DA4171}"/>
                </a:ext>
              </a:extLst>
            </p:cNvPr>
            <p:cNvCxnSpPr>
              <a:cxnSpLocks/>
            </p:cNvCxnSpPr>
            <p:nvPr/>
          </p:nvCxnSpPr>
          <p:spPr>
            <a:xfrm flipH="1">
              <a:off x="2348553" y="6611455"/>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8B1438DD-D384-455B-AD68-A9A41FB63FC4}"/>
                </a:ext>
              </a:extLst>
            </p:cNvPr>
            <p:cNvCxnSpPr>
              <a:cxnSpLocks/>
            </p:cNvCxnSpPr>
            <p:nvPr/>
          </p:nvCxnSpPr>
          <p:spPr>
            <a:xfrm flipH="1">
              <a:off x="2875603" y="6335334"/>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362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10361889"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pic>
        <p:nvPicPr>
          <p:cNvPr id="4" name="图片 3">
            <a:extLst>
              <a:ext uri="{FF2B5EF4-FFF2-40B4-BE49-F238E27FC236}">
                <a16:creationId xmlns:a16="http://schemas.microsoft.com/office/drawing/2014/main" id="{B216C39F-7946-4BB9-ADA5-1B0505582B62}"/>
              </a:ext>
            </a:extLst>
          </p:cNvPr>
          <p:cNvPicPr>
            <a:picLocks noChangeAspect="1"/>
          </p:cNvPicPr>
          <p:nvPr/>
        </p:nvPicPr>
        <p:blipFill>
          <a:blip r:embed="rId3"/>
          <a:stretch>
            <a:fillRect/>
          </a:stretch>
        </p:blipFill>
        <p:spPr>
          <a:xfrm>
            <a:off x="291588" y="1052545"/>
            <a:ext cx="11659121" cy="5454970"/>
          </a:xfrm>
          <a:prstGeom prst="rect">
            <a:avLst/>
          </a:prstGeom>
        </p:spPr>
      </p:pic>
    </p:spTree>
    <p:extLst>
      <p:ext uri="{BB962C8B-B14F-4D97-AF65-F5344CB8AC3E}">
        <p14:creationId xmlns:p14="http://schemas.microsoft.com/office/powerpoint/2010/main" val="345775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10361889"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pic>
        <p:nvPicPr>
          <p:cNvPr id="4" name="图片 3">
            <a:extLst>
              <a:ext uri="{FF2B5EF4-FFF2-40B4-BE49-F238E27FC236}">
                <a16:creationId xmlns:a16="http://schemas.microsoft.com/office/drawing/2014/main" id="{22B9F082-693A-44EA-9251-8EC88F3C426B}"/>
              </a:ext>
            </a:extLst>
          </p:cNvPr>
          <p:cNvPicPr>
            <a:picLocks noChangeAspect="1"/>
          </p:cNvPicPr>
          <p:nvPr/>
        </p:nvPicPr>
        <p:blipFill>
          <a:blip r:embed="rId3"/>
          <a:stretch>
            <a:fillRect/>
          </a:stretch>
        </p:blipFill>
        <p:spPr>
          <a:xfrm>
            <a:off x="347680" y="2042392"/>
            <a:ext cx="5723165" cy="3400835"/>
          </a:xfrm>
          <a:prstGeom prst="rect">
            <a:avLst/>
          </a:prstGeom>
        </p:spPr>
      </p:pic>
      <p:pic>
        <p:nvPicPr>
          <p:cNvPr id="5" name="图片 4">
            <a:extLst>
              <a:ext uri="{FF2B5EF4-FFF2-40B4-BE49-F238E27FC236}">
                <a16:creationId xmlns:a16="http://schemas.microsoft.com/office/drawing/2014/main" id="{39BF2DC3-44AE-4DC3-9193-1506D4B3E471}"/>
              </a:ext>
            </a:extLst>
          </p:cNvPr>
          <p:cNvPicPr>
            <a:picLocks noChangeAspect="1"/>
          </p:cNvPicPr>
          <p:nvPr/>
        </p:nvPicPr>
        <p:blipFill>
          <a:blip r:embed="rId4"/>
          <a:stretch>
            <a:fillRect/>
          </a:stretch>
        </p:blipFill>
        <p:spPr>
          <a:xfrm>
            <a:off x="6070845" y="2041704"/>
            <a:ext cx="5954223" cy="3381207"/>
          </a:xfrm>
          <a:prstGeom prst="rect">
            <a:avLst/>
          </a:prstGeom>
        </p:spPr>
      </p:pic>
    </p:spTree>
    <p:extLst>
      <p:ext uri="{BB962C8B-B14F-4D97-AF65-F5344CB8AC3E}">
        <p14:creationId xmlns:p14="http://schemas.microsoft.com/office/powerpoint/2010/main" val="238869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10361889"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pic>
        <p:nvPicPr>
          <p:cNvPr id="4" name="图片 3">
            <a:extLst>
              <a:ext uri="{FF2B5EF4-FFF2-40B4-BE49-F238E27FC236}">
                <a16:creationId xmlns:a16="http://schemas.microsoft.com/office/drawing/2014/main" id="{D8174944-C21C-4544-9D5A-7D77C9D706BA}"/>
              </a:ext>
            </a:extLst>
          </p:cNvPr>
          <p:cNvPicPr>
            <a:picLocks noChangeAspect="1"/>
          </p:cNvPicPr>
          <p:nvPr/>
        </p:nvPicPr>
        <p:blipFill>
          <a:blip r:embed="rId3"/>
          <a:stretch>
            <a:fillRect/>
          </a:stretch>
        </p:blipFill>
        <p:spPr>
          <a:xfrm>
            <a:off x="143806" y="2028712"/>
            <a:ext cx="5998231" cy="3254270"/>
          </a:xfrm>
          <a:prstGeom prst="rect">
            <a:avLst/>
          </a:prstGeom>
        </p:spPr>
      </p:pic>
      <p:pic>
        <p:nvPicPr>
          <p:cNvPr id="5" name="图片 4">
            <a:extLst>
              <a:ext uri="{FF2B5EF4-FFF2-40B4-BE49-F238E27FC236}">
                <a16:creationId xmlns:a16="http://schemas.microsoft.com/office/drawing/2014/main" id="{011D38B6-F696-4956-AD54-F90DA2651501}"/>
              </a:ext>
            </a:extLst>
          </p:cNvPr>
          <p:cNvPicPr>
            <a:picLocks noChangeAspect="1"/>
          </p:cNvPicPr>
          <p:nvPr/>
        </p:nvPicPr>
        <p:blipFill>
          <a:blip r:embed="rId4"/>
          <a:stretch>
            <a:fillRect/>
          </a:stretch>
        </p:blipFill>
        <p:spPr>
          <a:xfrm>
            <a:off x="6200344" y="2084346"/>
            <a:ext cx="5883500" cy="3198635"/>
          </a:xfrm>
          <a:prstGeom prst="rect">
            <a:avLst/>
          </a:prstGeom>
        </p:spPr>
      </p:pic>
    </p:spTree>
    <p:extLst>
      <p:ext uri="{BB962C8B-B14F-4D97-AF65-F5344CB8AC3E}">
        <p14:creationId xmlns:p14="http://schemas.microsoft.com/office/powerpoint/2010/main" val="123301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60" name="文本框 59">
            <a:extLst>
              <a:ext uri="{FF2B5EF4-FFF2-40B4-BE49-F238E27FC236}">
                <a16:creationId xmlns:a16="http://schemas.microsoft.com/office/drawing/2014/main" id="{A801F99F-CDBE-4649-8479-B6B56B3CFF5C}"/>
              </a:ext>
            </a:extLst>
          </p:cNvPr>
          <p:cNvSpPr txBox="1"/>
          <p:nvPr/>
        </p:nvSpPr>
        <p:spPr>
          <a:xfrm>
            <a:off x="514951" y="778180"/>
            <a:ext cx="7751593"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Conclusion</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61" name="文本框 60">
            <a:extLst>
              <a:ext uri="{FF2B5EF4-FFF2-40B4-BE49-F238E27FC236}">
                <a16:creationId xmlns:a16="http://schemas.microsoft.com/office/drawing/2014/main" id="{DFDB7738-ECB0-4B11-B7C7-068844B59176}"/>
              </a:ext>
            </a:extLst>
          </p:cNvPr>
          <p:cNvSpPr txBox="1"/>
          <p:nvPr/>
        </p:nvSpPr>
        <p:spPr>
          <a:xfrm>
            <a:off x="647349" y="1691588"/>
            <a:ext cx="10760880" cy="1631216"/>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边图的定义和</a:t>
            </a:r>
            <a:r>
              <a:rPr lang="en-US" altLang="zh-CN" sz="2000" dirty="0">
                <a:latin typeface="微软雅黑" panose="020B0503020204020204" pitchFamily="34" charset="-122"/>
                <a:ea typeface="微软雅黑" panose="020B0503020204020204" pitchFamily="34" charset="-122"/>
              </a:rPr>
              <a:t>junction tree</a:t>
            </a:r>
            <a:r>
              <a:rPr lang="zh-CN" altLang="en-US" sz="2000" dirty="0">
                <a:latin typeface="微软雅黑" panose="020B0503020204020204" pitchFamily="34" charset="-122"/>
                <a:ea typeface="微软雅黑" panose="020B0503020204020204" pitchFamily="34" charset="-122"/>
              </a:rPr>
              <a:t>很接近，区别是边图没有对 环 和 </a:t>
            </a:r>
            <a:r>
              <a:rPr lang="en-US" altLang="zh-CN" sz="2000" dirty="0">
                <a:latin typeface="微软雅黑" panose="020B0503020204020204" pitchFamily="34" charset="-122"/>
                <a:ea typeface="微软雅黑" panose="020B0503020204020204" pitchFamily="34" charset="-122"/>
              </a:rPr>
              <a:t>degree</a:t>
            </a:r>
            <a:r>
              <a:rPr lang="zh-CN" altLang="en-US" sz="2000" dirty="0">
                <a:latin typeface="微软雅黑" panose="020B0503020204020204" pitchFamily="34" charset="-122"/>
                <a:ea typeface="微软雅黑" panose="020B0503020204020204" pitchFamily="34" charset="-122"/>
              </a:rPr>
              <a:t>大于</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的原子创建节点</a:t>
            </a:r>
            <a:endParaRPr lang="en-US" altLang="zh-CN" sz="2000" dirty="0">
              <a:latin typeface="微软雅黑" panose="020B0503020204020204" pitchFamily="34" charset="-122"/>
              <a:ea typeface="微软雅黑" panose="020B0503020204020204" pitchFamily="34" charset="-122"/>
            </a:endParaRPr>
          </a:p>
          <a:p>
            <a:pPr marL="342900" indent="-342900">
              <a:spcAft>
                <a:spcPts val="1200"/>
              </a:spcAft>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Path Encoding </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Distance Encoding </a:t>
            </a:r>
            <a:r>
              <a:rPr lang="zh-CN" altLang="en-US" sz="2000" dirty="0">
                <a:latin typeface="微软雅黑" panose="020B0503020204020204" pitchFamily="34" charset="-122"/>
                <a:ea typeface="微软雅黑" panose="020B0503020204020204" pitchFamily="34" charset="-122"/>
              </a:rPr>
              <a:t>的 </a:t>
            </a:r>
            <a:r>
              <a:rPr lang="en-US" altLang="zh-CN" sz="2000" dirty="0">
                <a:latin typeface="微软雅黑" panose="020B0503020204020204" pitchFamily="34" charset="-122"/>
                <a:ea typeface="微软雅黑" panose="020B0503020204020204" pitchFamily="34" charset="-122"/>
              </a:rPr>
              <a:t>idea </a:t>
            </a:r>
            <a:r>
              <a:rPr lang="zh-CN" altLang="en-US" sz="2000" dirty="0">
                <a:latin typeface="微软雅黑" panose="020B0503020204020204" pitchFamily="34" charset="-122"/>
                <a:ea typeface="微软雅黑" panose="020B0503020204020204" pitchFamily="34" charset="-122"/>
              </a:rPr>
              <a:t>和 </a:t>
            </a:r>
            <a:r>
              <a:rPr lang="en-US" altLang="zh-CN" sz="2000" dirty="0" err="1">
                <a:latin typeface="微软雅黑" panose="020B0503020204020204" pitchFamily="34" charset="-122"/>
                <a:ea typeface="微软雅黑" panose="020B0503020204020204" pitchFamily="34" charset="-122"/>
              </a:rPr>
              <a:t>Graphormer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非常类似</a:t>
            </a:r>
            <a:endParaRPr lang="en-US" altLang="zh-CN" sz="2000" dirty="0">
              <a:latin typeface="微软雅黑" panose="020B0503020204020204" pitchFamily="34" charset="-122"/>
              <a:ea typeface="微软雅黑" panose="020B0503020204020204" pitchFamily="34" charset="-122"/>
            </a:endParaRPr>
          </a:p>
          <a:p>
            <a:pPr marL="342900" indent="-342900">
              <a:spcAft>
                <a:spcPts val="1200"/>
              </a:spcAft>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K node</a:t>
            </a:r>
            <a:r>
              <a:rPr lang="zh-CN" altLang="en-US" sz="2000" dirty="0">
                <a:latin typeface="微软雅黑" panose="020B0503020204020204" pitchFamily="34" charset="-122"/>
                <a:ea typeface="微软雅黑" panose="020B0503020204020204" pitchFamily="34" charset="-122"/>
              </a:rPr>
              <a:t>的额外知识比较重要，应该做一些</a:t>
            </a:r>
            <a:r>
              <a:rPr lang="en-US" altLang="zh-CN" sz="2000" dirty="0">
                <a:latin typeface="微软雅黑" panose="020B0503020204020204" pitchFamily="34" charset="-122"/>
                <a:ea typeface="微软雅黑" panose="020B0503020204020204" pitchFamily="34" charset="-122"/>
              </a:rPr>
              <a:t>ablation study</a:t>
            </a:r>
            <a:r>
              <a:rPr lang="zh-CN" altLang="en-US" sz="2000" dirty="0">
                <a:latin typeface="微软雅黑" panose="020B0503020204020204" pitchFamily="34" charset="-122"/>
                <a:ea typeface="微软雅黑" panose="020B0503020204020204" pitchFamily="34" charset="-122"/>
              </a:rPr>
              <a:t>对比不同的额外知识对模型表现的影响</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352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3" name="矩形 212">
            <a:extLst>
              <a:ext uri="{FF2B5EF4-FFF2-40B4-BE49-F238E27FC236}">
                <a16:creationId xmlns:a16="http://schemas.microsoft.com/office/drawing/2014/main" id="{305917DA-5F65-486A-916D-9807BFAC8FF8}"/>
              </a:ext>
            </a:extLst>
          </p:cNvPr>
          <p:cNvSpPr/>
          <p:nvPr/>
        </p:nvSpPr>
        <p:spPr>
          <a:xfrm>
            <a:off x="61369" y="4012449"/>
            <a:ext cx="8770011" cy="2215991"/>
          </a:xfrm>
          <a:prstGeom prst="rect">
            <a:avLst/>
          </a:prstGeom>
        </p:spPr>
        <p:txBody>
          <a:bodyPr wrap="squar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3800" b="1" dirty="0">
                <a:latin typeface="微软雅黑" panose="020B0503020204020204" pitchFamily="34" charset="-122"/>
                <a:ea typeface="微软雅黑" panose="020B0503020204020204" pitchFamily="34" charset="-122"/>
              </a:rPr>
              <a:t>Q &amp;</a:t>
            </a:r>
            <a:r>
              <a:rPr lang="zh-CN" altLang="en-US" sz="13800" b="1" dirty="0">
                <a:latin typeface="微软雅黑" panose="020B0503020204020204" pitchFamily="34" charset="-122"/>
                <a:ea typeface="微软雅黑" panose="020B0503020204020204" pitchFamily="34" charset="-122"/>
              </a:rPr>
              <a:t> </a:t>
            </a:r>
            <a:r>
              <a:rPr lang="en-US" altLang="zh-CN" sz="13800" b="1" dirty="0">
                <a:latin typeface="微软雅黑" panose="020B0503020204020204" pitchFamily="34" charset="-122"/>
                <a:ea typeface="微软雅黑" panose="020B0503020204020204" pitchFamily="34" charset="-122"/>
              </a:rPr>
              <a:t>A</a:t>
            </a:r>
            <a:endParaRPr kumimoji="0" lang="zh-CN" altLang="en-US" sz="13800" b="1" i="0" u="none" strike="noStrike" kern="1200" cap="none" spc="0" normalizeH="0" baseline="0" noProof="0" dirty="0">
              <a:ln>
                <a:noFill/>
              </a:ln>
              <a:effectLst/>
              <a:uLnTx/>
              <a:uFillTx/>
              <a:latin typeface="微软雅黑"/>
              <a:ea typeface="微软雅黑"/>
            </a:endParaRPr>
          </a:p>
        </p:txBody>
      </p:sp>
      <p:sp>
        <p:nvSpPr>
          <p:cNvPr id="83" name="矩形 82">
            <a:extLst>
              <a:ext uri="{FF2B5EF4-FFF2-40B4-BE49-F238E27FC236}">
                <a16:creationId xmlns:a16="http://schemas.microsoft.com/office/drawing/2014/main" id="{15331735-BB2C-4853-8011-8A445EB20B59}"/>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216217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6775532"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3" name="文本框 732">
            <a:extLst>
              <a:ext uri="{FF2B5EF4-FFF2-40B4-BE49-F238E27FC236}">
                <a16:creationId xmlns:a16="http://schemas.microsoft.com/office/drawing/2014/main" id="{37049250-271C-4454-B5FD-59B73CECF1C2}"/>
              </a:ext>
            </a:extLst>
          </p:cNvPr>
          <p:cNvSpPr txBox="1"/>
          <p:nvPr/>
        </p:nvSpPr>
        <p:spPr>
          <a:xfrm>
            <a:off x="496103" y="786484"/>
            <a:ext cx="6474968" cy="954107"/>
          </a:xfrm>
          <a:prstGeom prst="rect">
            <a:avLst/>
          </a:prstGeom>
          <a:noFill/>
        </p:spPr>
        <p:txBody>
          <a:bodyPr wrap="square" rtlCol="0">
            <a:spAutoFit/>
          </a:bodyPr>
          <a:lstStyle/>
          <a:p>
            <a:pPr marL="0" marR="0" lvl="0" indent="0" defTabSz="914377" rtl="0" eaLnBrk="1" fontAlgn="auto" latinLnBrk="0" hangingPunct="1">
              <a:lnSpc>
                <a:spcPct val="100000"/>
              </a:lnSpc>
              <a:spcBef>
                <a:spcPts val="0"/>
              </a:spcBef>
              <a:spcAft>
                <a:spcPts val="0"/>
              </a:spcAft>
              <a:buClrTx/>
              <a:buSzTx/>
              <a:buFontTx/>
              <a:buNone/>
              <a:tabLst/>
              <a:defRPr/>
            </a:pPr>
            <a:r>
              <a:rPr kumimoji="0" lang="zh-CN" altLang="en-US"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分子属性预测 </a:t>
            </a:r>
            <a:endParaRPr lang="en-US" altLang="zh-CN" sz="2800" dirty="0">
              <a:solidFill>
                <a:prstClr val="black"/>
              </a:solidFill>
              <a:latin typeface="微软雅黑" panose="020B0503020204020204" pitchFamily="34" charset="-122"/>
              <a:ea typeface="微软雅黑" panose="020B0503020204020204" pitchFamily="34" charset="-122"/>
            </a:endParaRPr>
          </a:p>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Molecular Property Prediction</a:t>
            </a:r>
            <a:endParaRPr kumimoji="0" lang="zh-CN" altLang="en-US"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9" name="矩形 738">
            <a:extLst>
              <a:ext uri="{FF2B5EF4-FFF2-40B4-BE49-F238E27FC236}">
                <a16:creationId xmlns:a16="http://schemas.microsoft.com/office/drawing/2014/main" id="{451A37E1-FFB7-42C2-B055-3B3E7DDAF91A}"/>
              </a:ext>
            </a:extLst>
          </p:cNvPr>
          <p:cNvSpPr/>
          <p:nvPr/>
        </p:nvSpPr>
        <p:spPr>
          <a:xfrm>
            <a:off x="6908356" y="102914"/>
            <a:ext cx="1535569" cy="307777"/>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62" name="文本框 61">
            <a:extLst>
              <a:ext uri="{FF2B5EF4-FFF2-40B4-BE49-F238E27FC236}">
                <a16:creationId xmlns:a16="http://schemas.microsoft.com/office/drawing/2014/main" id="{FE3A1A0D-5560-498B-A7D8-3B570610CF33}"/>
              </a:ext>
            </a:extLst>
          </p:cNvPr>
          <p:cNvSpPr txBox="1"/>
          <p:nvPr/>
        </p:nvSpPr>
        <p:spPr>
          <a:xfrm>
            <a:off x="482263" y="2571344"/>
            <a:ext cx="5293261" cy="1938992"/>
          </a:xfrm>
          <a:prstGeom prst="rect">
            <a:avLst/>
          </a:prstGeom>
          <a:noFill/>
        </p:spPr>
        <p:txBody>
          <a:bodyPr wrap="square" rtlCol="0">
            <a:spAutoFit/>
          </a:bodyPr>
          <a:lstStyle/>
          <a:p>
            <a:pPr marL="342900" indent="-342900">
              <a:spcBef>
                <a:spcPts val="12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药物发现</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Drug Discovery</a:t>
            </a:r>
            <a:r>
              <a:rPr lang="zh-CN" altLang="en-US" sz="2000" dirty="0">
                <a:latin typeface="微软雅黑" panose="020B0503020204020204" pitchFamily="34" charset="-122"/>
                <a:ea typeface="微软雅黑" panose="020B0503020204020204" pitchFamily="34" charset="-122"/>
              </a:rPr>
              <a:t>）旨在寻找带有期望属性的新型潜在医用化合物分子</a:t>
            </a:r>
            <a:endParaRPr lang="en-US" altLang="zh-CN" sz="2000" dirty="0">
              <a:latin typeface="微软雅黑" panose="020B0503020204020204" pitchFamily="34" charset="-122"/>
              <a:ea typeface="微软雅黑" panose="020B0503020204020204" pitchFamily="34" charset="-122"/>
            </a:endParaRPr>
          </a:p>
          <a:p>
            <a:pPr marL="342900" indent="-342900">
              <a:spcBef>
                <a:spcPts val="12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候选分子数量很多但仅有极少量的候选分子可以通过虚拟筛选进入后续优化阶段</a:t>
            </a:r>
            <a:endParaRPr lang="en-US" altLang="zh-CN" sz="2000" dirty="0">
              <a:latin typeface="微软雅黑" panose="020B0503020204020204" pitchFamily="34" charset="-122"/>
              <a:ea typeface="微软雅黑" panose="020B0503020204020204" pitchFamily="34" charset="-122"/>
            </a:endParaRPr>
          </a:p>
          <a:p>
            <a:pPr marL="342900" indent="-342900">
              <a:spcBef>
                <a:spcPts val="12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人类已知</a:t>
            </a:r>
            <a:r>
              <a:rPr lang="zh-CN" altLang="en-US" sz="2000" b="1" dirty="0">
                <a:latin typeface="微软雅黑" panose="020B0503020204020204" pitchFamily="34" charset="-122"/>
                <a:ea typeface="微软雅黑" panose="020B0503020204020204" pitchFamily="34" charset="-122"/>
              </a:rPr>
              <a:t>理化性质</a:t>
            </a:r>
            <a:r>
              <a:rPr lang="zh-CN" altLang="en-US" sz="2000" dirty="0">
                <a:latin typeface="微软雅黑" panose="020B0503020204020204" pitchFamily="34" charset="-122"/>
                <a:ea typeface="微软雅黑" panose="020B0503020204020204" pitchFamily="34" charset="-122"/>
              </a:rPr>
              <a:t>的分子数量非常有限</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A0903A27-1CE6-4AE8-9297-549F69959947}"/>
              </a:ext>
            </a:extLst>
          </p:cNvPr>
          <p:cNvPicPr>
            <a:picLocks noChangeAspect="1"/>
          </p:cNvPicPr>
          <p:nvPr/>
        </p:nvPicPr>
        <p:blipFill>
          <a:blip r:embed="rId3"/>
          <a:stretch>
            <a:fillRect/>
          </a:stretch>
        </p:blipFill>
        <p:spPr>
          <a:xfrm>
            <a:off x="6185502" y="1740591"/>
            <a:ext cx="5588386" cy="4210747"/>
          </a:xfrm>
          <a:prstGeom prst="rect">
            <a:avLst/>
          </a:prstGeom>
        </p:spPr>
      </p:pic>
    </p:spTree>
    <p:extLst>
      <p:ext uri="{BB962C8B-B14F-4D97-AF65-F5344CB8AC3E}">
        <p14:creationId xmlns:p14="http://schemas.microsoft.com/office/powerpoint/2010/main" val="178561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xEl>
                                              <p:pRg st="1" end="1"/>
                                            </p:txEl>
                                          </p:spTgt>
                                        </p:tgtEl>
                                        <p:attrNameLst>
                                          <p:attrName>style.visibility</p:attrName>
                                        </p:attrNameLst>
                                      </p:cBhvr>
                                      <p:to>
                                        <p:strVal val="visible"/>
                                      </p:to>
                                    </p:set>
                                    <p:animEffect transition="in" filter="fade">
                                      <p:cBhvr>
                                        <p:cTn id="7" dur="500"/>
                                        <p:tgtEl>
                                          <p:spTgt spid="6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xEl>
                                              <p:pRg st="2" end="2"/>
                                            </p:txEl>
                                          </p:spTgt>
                                        </p:tgtEl>
                                        <p:attrNameLst>
                                          <p:attrName>style.visibility</p:attrName>
                                        </p:attrNameLst>
                                      </p:cBhvr>
                                      <p:to>
                                        <p:strVal val="visible"/>
                                      </p:to>
                                    </p:set>
                                    <p:animEffect transition="in" filter="fade">
                                      <p:cBhvr>
                                        <p:cTn id="12" dur="500"/>
                                        <p:tgtEl>
                                          <p:spTgt spid="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6775532"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3" name="文本框 732">
            <a:extLst>
              <a:ext uri="{FF2B5EF4-FFF2-40B4-BE49-F238E27FC236}">
                <a16:creationId xmlns:a16="http://schemas.microsoft.com/office/drawing/2014/main" id="{37049250-271C-4454-B5FD-59B73CECF1C2}"/>
              </a:ext>
            </a:extLst>
          </p:cNvPr>
          <p:cNvSpPr txBox="1"/>
          <p:nvPr/>
        </p:nvSpPr>
        <p:spPr>
          <a:xfrm>
            <a:off x="496103" y="786484"/>
            <a:ext cx="8629424"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Self-Supervised Learning on Molecular Graphs</a:t>
            </a:r>
            <a:endParaRPr kumimoji="0" lang="zh-CN" altLang="en-US"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9" name="矩形 738">
            <a:extLst>
              <a:ext uri="{FF2B5EF4-FFF2-40B4-BE49-F238E27FC236}">
                <a16:creationId xmlns:a16="http://schemas.microsoft.com/office/drawing/2014/main" id="{451A37E1-FFB7-42C2-B055-3B3E7DDAF91A}"/>
              </a:ext>
            </a:extLst>
          </p:cNvPr>
          <p:cNvSpPr/>
          <p:nvPr/>
        </p:nvSpPr>
        <p:spPr>
          <a:xfrm>
            <a:off x="6908356" y="102914"/>
            <a:ext cx="1535569" cy="307777"/>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63" name="文本框 62">
            <a:extLst>
              <a:ext uri="{FF2B5EF4-FFF2-40B4-BE49-F238E27FC236}">
                <a16:creationId xmlns:a16="http://schemas.microsoft.com/office/drawing/2014/main" id="{7D158F26-FD43-4F71-BBE7-FE719D629ACF}"/>
              </a:ext>
            </a:extLst>
          </p:cNvPr>
          <p:cNvSpPr txBox="1"/>
          <p:nvPr/>
        </p:nvSpPr>
        <p:spPr>
          <a:xfrm>
            <a:off x="703349" y="1555323"/>
            <a:ext cx="10327669" cy="1169551"/>
          </a:xfrm>
          <a:prstGeom prst="rect">
            <a:avLst/>
          </a:prstGeom>
          <a:noFill/>
        </p:spPr>
        <p:txBody>
          <a:bodyPr wrap="square" rtlCol="0">
            <a:spAutoFit/>
          </a:bodyPr>
          <a:lstStyle/>
          <a:p>
            <a:pPr>
              <a:spcBef>
                <a:spcPts val="1200"/>
              </a:spcBef>
            </a:pPr>
            <a:r>
              <a:rPr lang="zh-CN" altLang="en-US" sz="2000" dirty="0">
                <a:latin typeface="微软雅黑" panose="020B0503020204020204" pitchFamily="34" charset="-122"/>
                <a:ea typeface="微软雅黑" panose="020B0503020204020204" pitchFamily="34" charset="-122"/>
              </a:rPr>
              <a:t>使用自监督学习方法的</a:t>
            </a:r>
            <a:r>
              <a:rPr lang="en-US" altLang="zh-CN" sz="2000" dirty="0">
                <a:latin typeface="微软雅黑" panose="020B0503020204020204" pitchFamily="34" charset="-122"/>
                <a:ea typeface="微软雅黑" panose="020B0503020204020204" pitchFamily="34" charset="-122"/>
              </a:rPr>
              <a:t>motivation</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spcBef>
                <a:spcPts val="1200"/>
              </a:spcBef>
            </a:pPr>
            <a:r>
              <a:rPr lang="zh-CN" altLang="en-US" sz="2000" dirty="0">
                <a:latin typeface="微软雅黑" panose="020B0503020204020204" pitchFamily="34" charset="-122"/>
                <a:ea typeface="微软雅黑" panose="020B0503020204020204" pitchFamily="34" charset="-122"/>
              </a:rPr>
              <a:t>由于</a:t>
            </a:r>
            <a:r>
              <a:rPr lang="zh-CN" altLang="en-US" sz="2000" b="1" dirty="0">
                <a:latin typeface="微软雅黑" panose="020B0503020204020204" pitchFamily="34" charset="-122"/>
                <a:ea typeface="微软雅黑" panose="020B0503020204020204" pitchFamily="34" charset="-122"/>
              </a:rPr>
              <a:t>有标签数据太少</a:t>
            </a:r>
            <a:r>
              <a:rPr lang="zh-CN" altLang="en-US" sz="2000" dirty="0">
                <a:latin typeface="微软雅黑" panose="020B0503020204020204" pitchFamily="34" charset="-122"/>
                <a:ea typeface="微软雅黑" panose="020B0503020204020204" pitchFamily="34" charset="-122"/>
              </a:rPr>
              <a:t>以及</a:t>
            </a:r>
            <a:r>
              <a:rPr lang="zh-CN" altLang="en-US" sz="2000" b="1" dirty="0">
                <a:latin typeface="微软雅黑" panose="020B0503020204020204" pitchFamily="34" charset="-122"/>
                <a:ea typeface="微软雅黑" panose="020B0503020204020204" pitchFamily="34" charset="-122"/>
              </a:rPr>
              <a:t>化学空间过于巨大</a:t>
            </a:r>
            <a:r>
              <a:rPr lang="zh-CN" altLang="en-US" sz="2000" dirty="0">
                <a:latin typeface="微软雅黑" panose="020B0503020204020204" pitchFamily="34" charset="-122"/>
                <a:ea typeface="微软雅黑" panose="020B0503020204020204" pitchFamily="34" charset="-122"/>
              </a:rPr>
              <a:t>，使用监督学习策略的深度学习模型往往表现较差，尤其在</a:t>
            </a:r>
            <a:r>
              <a:rPr lang="en-US" altLang="zh-CN" sz="2000" b="1" dirty="0">
                <a:latin typeface="微软雅黑" panose="020B0503020204020204" pitchFamily="34" charset="-122"/>
                <a:ea typeface="微软雅黑" panose="020B0503020204020204" pitchFamily="34" charset="-122"/>
              </a:rPr>
              <a:t>OOD</a:t>
            </a:r>
            <a:r>
              <a:rPr lang="zh-CN" altLang="en-US" sz="2000" dirty="0">
                <a:latin typeface="微软雅黑" panose="020B0503020204020204" pitchFamily="34" charset="-122"/>
                <a:ea typeface="微软雅黑" panose="020B0503020204020204" pitchFamily="34" charset="-122"/>
              </a:rPr>
              <a:t>分子样本的预测任务中</a:t>
            </a:r>
            <a:endParaRPr lang="en-US" altLang="zh-CN" sz="2000" dirty="0">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7E9907F1-2498-4B79-9154-D25A6315512F}"/>
              </a:ext>
            </a:extLst>
          </p:cNvPr>
          <p:cNvSpPr txBox="1"/>
          <p:nvPr/>
        </p:nvSpPr>
        <p:spPr>
          <a:xfrm>
            <a:off x="703349" y="3293769"/>
            <a:ext cx="10327669" cy="3016210"/>
          </a:xfrm>
          <a:prstGeom prst="rect">
            <a:avLst/>
          </a:prstGeom>
          <a:noFill/>
        </p:spPr>
        <p:txBody>
          <a:bodyPr wrap="square" rtlCol="0">
            <a:spAutoFit/>
          </a:bodyPr>
          <a:lstStyle/>
          <a:p>
            <a:pPr>
              <a:spcBef>
                <a:spcPts val="1200"/>
              </a:spcBef>
            </a:pPr>
            <a:r>
              <a:rPr lang="zh-CN" altLang="en-US" sz="2000" dirty="0">
                <a:latin typeface="微软雅黑" panose="020B0503020204020204" pitchFamily="34" charset="-122"/>
                <a:ea typeface="微软雅黑" panose="020B0503020204020204" pitchFamily="34" charset="-122"/>
              </a:rPr>
              <a:t>目前在分子图上的自监督学习方法，根据预训练任务的不同，可以分为两类：</a:t>
            </a:r>
            <a:endParaRPr lang="en-US" altLang="zh-CN" sz="2000" dirty="0">
              <a:latin typeface="微软雅黑" panose="020B0503020204020204" pitchFamily="34" charset="-122"/>
              <a:ea typeface="微软雅黑" panose="020B0503020204020204" pitchFamily="34" charset="-122"/>
            </a:endParaRPr>
          </a:p>
          <a:p>
            <a:pPr marL="342900" indent="-342900">
              <a:spcBef>
                <a:spcPts val="1200"/>
              </a:spcBef>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Generative methods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from NLP</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spcBef>
                <a:spcPts val="1200"/>
              </a:spcBef>
            </a:pPr>
            <a:r>
              <a:rPr lang="en-US" altLang="zh-CN" sz="2000" dirty="0">
                <a:latin typeface="微软雅黑" panose="020B0503020204020204" pitchFamily="34" charset="-122"/>
                <a:ea typeface="微软雅黑" panose="020B0503020204020204" pitchFamily="34" charset="-122"/>
              </a:rPr>
              <a:t>mask nodes, edges or subgraphs and learn to retrieve the original graphs</a:t>
            </a:r>
          </a:p>
          <a:p>
            <a:pPr marL="342900" indent="-342900">
              <a:spcBef>
                <a:spcPts val="1200"/>
              </a:spcBef>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Contrastive methods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from CV</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spcBef>
                <a:spcPts val="1200"/>
              </a:spcBef>
            </a:pPr>
            <a:r>
              <a:rPr lang="en-US" altLang="zh-CN" sz="2000" dirty="0">
                <a:latin typeface="微软雅黑" panose="020B0503020204020204" pitchFamily="34" charset="-122"/>
                <a:ea typeface="微软雅黑" panose="020B0503020204020204" pitchFamily="34" charset="-122"/>
              </a:rPr>
              <a:t>graph augmentation strategies (e.g., node dropping, edge perturbation, attribute masking and subgraph generating)</a:t>
            </a:r>
          </a:p>
          <a:p>
            <a:pPr>
              <a:spcBef>
                <a:spcPts val="1200"/>
              </a:spcBef>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28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xEl>
                                              <p:pRg st="1" end="1"/>
                                            </p:txEl>
                                          </p:spTgt>
                                        </p:tgtEl>
                                        <p:attrNameLst>
                                          <p:attrName>style.visibility</p:attrName>
                                        </p:attrNameLst>
                                      </p:cBhvr>
                                      <p:to>
                                        <p:strVal val="visible"/>
                                      </p:to>
                                    </p:set>
                                    <p:animEffect transition="in" filter="fade">
                                      <p:cBhvr>
                                        <p:cTn id="7" dur="500"/>
                                        <p:tgtEl>
                                          <p:spTgt spid="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xEl>
                                              <p:pRg st="0" end="0"/>
                                            </p:txEl>
                                          </p:spTgt>
                                        </p:tgtEl>
                                        <p:attrNameLst>
                                          <p:attrName>style.visibility</p:attrName>
                                        </p:attrNameLst>
                                      </p:cBhvr>
                                      <p:to>
                                        <p:strVal val="visible"/>
                                      </p:to>
                                    </p:set>
                                    <p:animEffect transition="in" filter="fade">
                                      <p:cBhvr>
                                        <p:cTn id="12" dur="500"/>
                                        <p:tgtEl>
                                          <p:spTgt spid="6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
                                            <p:txEl>
                                              <p:pRg st="1" end="1"/>
                                            </p:txEl>
                                          </p:spTgt>
                                        </p:tgtEl>
                                        <p:attrNameLst>
                                          <p:attrName>style.visibility</p:attrName>
                                        </p:attrNameLst>
                                      </p:cBhvr>
                                      <p:to>
                                        <p:strVal val="visible"/>
                                      </p:to>
                                    </p:set>
                                    <p:animEffect transition="in" filter="fade">
                                      <p:cBhvr>
                                        <p:cTn id="17" dur="500"/>
                                        <p:tgtEl>
                                          <p:spTgt spid="64">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4">
                                            <p:txEl>
                                              <p:pRg st="2" end="2"/>
                                            </p:txEl>
                                          </p:spTgt>
                                        </p:tgtEl>
                                        <p:attrNameLst>
                                          <p:attrName>style.visibility</p:attrName>
                                        </p:attrNameLst>
                                      </p:cBhvr>
                                      <p:to>
                                        <p:strVal val="visible"/>
                                      </p:to>
                                    </p:set>
                                    <p:animEffect transition="in" filter="fade">
                                      <p:cBhvr>
                                        <p:cTn id="20" dur="500"/>
                                        <p:tgtEl>
                                          <p:spTgt spid="6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4">
                                            <p:txEl>
                                              <p:pRg st="3" end="3"/>
                                            </p:txEl>
                                          </p:spTgt>
                                        </p:tgtEl>
                                        <p:attrNameLst>
                                          <p:attrName>style.visibility</p:attrName>
                                        </p:attrNameLst>
                                      </p:cBhvr>
                                      <p:to>
                                        <p:strVal val="visible"/>
                                      </p:to>
                                    </p:set>
                                    <p:animEffect transition="in" filter="fade">
                                      <p:cBhvr>
                                        <p:cTn id="25" dur="500"/>
                                        <p:tgtEl>
                                          <p:spTgt spid="6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4">
                                            <p:txEl>
                                              <p:pRg st="4" end="4"/>
                                            </p:txEl>
                                          </p:spTgt>
                                        </p:tgtEl>
                                        <p:attrNameLst>
                                          <p:attrName>style.visibility</p:attrName>
                                        </p:attrNameLst>
                                      </p:cBhvr>
                                      <p:to>
                                        <p:strVal val="visible"/>
                                      </p:to>
                                    </p:set>
                                    <p:animEffect transition="in" filter="fade">
                                      <p:cBhvr>
                                        <p:cTn id="28" dur="500"/>
                                        <p:tgtEl>
                                          <p:spTgt spid="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6775532"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3" name="文本框 732">
            <a:extLst>
              <a:ext uri="{FF2B5EF4-FFF2-40B4-BE49-F238E27FC236}">
                <a16:creationId xmlns:a16="http://schemas.microsoft.com/office/drawing/2014/main" id="{37049250-271C-4454-B5FD-59B73CECF1C2}"/>
              </a:ext>
            </a:extLst>
          </p:cNvPr>
          <p:cNvSpPr txBox="1"/>
          <p:nvPr/>
        </p:nvSpPr>
        <p:spPr>
          <a:xfrm>
            <a:off x="496103" y="786484"/>
            <a:ext cx="8416988"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Challenge - The ill-defined pre-training tasks </a:t>
            </a:r>
            <a:endParaRPr kumimoji="0" lang="zh-CN" altLang="en-US"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9" name="矩形 738">
            <a:extLst>
              <a:ext uri="{FF2B5EF4-FFF2-40B4-BE49-F238E27FC236}">
                <a16:creationId xmlns:a16="http://schemas.microsoft.com/office/drawing/2014/main" id="{451A37E1-FFB7-42C2-B055-3B3E7DDAF91A}"/>
              </a:ext>
            </a:extLst>
          </p:cNvPr>
          <p:cNvSpPr/>
          <p:nvPr/>
        </p:nvSpPr>
        <p:spPr>
          <a:xfrm>
            <a:off x="6908356" y="102914"/>
            <a:ext cx="1535569" cy="307777"/>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61" name="文本框 60">
            <a:extLst>
              <a:ext uri="{FF2B5EF4-FFF2-40B4-BE49-F238E27FC236}">
                <a16:creationId xmlns:a16="http://schemas.microsoft.com/office/drawing/2014/main" id="{31F54258-6A65-4887-950B-3EFD6EA3752E}"/>
              </a:ext>
            </a:extLst>
          </p:cNvPr>
          <p:cNvSpPr txBox="1"/>
          <p:nvPr/>
        </p:nvSpPr>
        <p:spPr>
          <a:xfrm>
            <a:off x="123660" y="2261219"/>
            <a:ext cx="5547467" cy="3477875"/>
          </a:xfrm>
          <a:prstGeom prst="rect">
            <a:avLst/>
          </a:prstGeom>
          <a:noFill/>
        </p:spPr>
        <p:txBody>
          <a:bodyPr wrap="square" rtlCol="0">
            <a:spAutoFit/>
          </a:bodyPr>
          <a:lstStyle/>
          <a:p>
            <a:pPr marL="342900" indent="-342900" algn="just">
              <a:spcBef>
                <a:spcPts val="1200"/>
              </a:spcBef>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NLP</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masking</a:t>
            </a:r>
            <a:r>
              <a:rPr lang="zh-CN" altLang="en-US" sz="2000" dirty="0">
                <a:latin typeface="微软雅黑" panose="020B0503020204020204" pitchFamily="34" charset="-122"/>
                <a:ea typeface="微软雅黑" panose="020B0503020204020204" pitchFamily="34" charset="-122"/>
              </a:rPr>
              <a:t>或者图片的增广（例如</a:t>
            </a:r>
            <a:r>
              <a:rPr lang="en-US" altLang="zh-CN" sz="2000" dirty="0">
                <a:latin typeface="微软雅黑" panose="020B0503020204020204" pitchFamily="34" charset="-122"/>
                <a:ea typeface="微软雅黑" panose="020B0503020204020204" pitchFamily="34" charset="-122"/>
              </a:rPr>
              <a:t>resizing</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rotation</a:t>
            </a:r>
            <a:r>
              <a:rPr lang="zh-CN" altLang="en-US" sz="2000" dirty="0">
                <a:latin typeface="微软雅黑" panose="020B0503020204020204" pitchFamily="34" charset="-122"/>
                <a:ea typeface="微软雅黑" panose="020B0503020204020204" pitchFamily="34" charset="-122"/>
              </a:rPr>
              <a:t>），都不会改变原始输入的</a:t>
            </a:r>
            <a:r>
              <a:rPr lang="zh-CN" altLang="en-US" sz="2000" b="1" dirty="0">
                <a:latin typeface="微软雅黑" panose="020B0503020204020204" pitchFamily="34" charset="-122"/>
                <a:ea typeface="微软雅黑" panose="020B0503020204020204" pitchFamily="34" charset="-122"/>
              </a:rPr>
              <a:t>基本语义</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gn="just">
              <a:spcBef>
                <a:spcPts val="12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然而，对分子图的任何一点修改都会极大的改变分子的属性。</a:t>
            </a:r>
            <a:endParaRPr lang="en-US" altLang="zh-CN" sz="2000" dirty="0">
              <a:latin typeface="微软雅黑" panose="020B0503020204020204" pitchFamily="34" charset="-122"/>
              <a:ea typeface="微软雅黑" panose="020B0503020204020204" pitchFamily="34" charset="-122"/>
            </a:endParaRPr>
          </a:p>
          <a:p>
            <a:pPr marL="342900" indent="-342900" algn="just">
              <a:spcBef>
                <a:spcPts val="12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因此，目前分子图上的自监督学习方法只能捕捉到图的</a:t>
            </a:r>
            <a:r>
              <a:rPr lang="zh-CN" altLang="en-US" sz="2000" b="1" dirty="0">
                <a:latin typeface="微软雅黑" panose="020B0503020204020204" pitchFamily="34" charset="-122"/>
                <a:ea typeface="微软雅黑" panose="020B0503020204020204" pitchFamily="34" charset="-122"/>
              </a:rPr>
              <a:t>结构相似性</a:t>
            </a:r>
            <a:r>
              <a:rPr lang="zh-CN" altLang="en-US" sz="2000" dirty="0">
                <a:latin typeface="微软雅黑" panose="020B0503020204020204" pitchFamily="34" charset="-122"/>
                <a:ea typeface="微软雅黑" panose="020B0503020204020204" pitchFamily="34" charset="-122"/>
              </a:rPr>
              <a:t>和分子的</a:t>
            </a:r>
            <a:r>
              <a:rPr lang="zh-CN" altLang="en-US" sz="2000" b="1" dirty="0">
                <a:latin typeface="微软雅黑" panose="020B0503020204020204" pitchFamily="34" charset="-122"/>
                <a:ea typeface="微软雅黑" panose="020B0503020204020204" pitchFamily="34" charset="-122"/>
              </a:rPr>
              <a:t>简单构造规则</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如化合价</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，而无法从化学结构中学习到与</a:t>
            </a:r>
            <a:r>
              <a:rPr lang="zh-CN" altLang="en-US" sz="2000" b="1" dirty="0">
                <a:latin typeface="微软雅黑" panose="020B0503020204020204" pitchFamily="34" charset="-122"/>
                <a:ea typeface="微软雅黑" panose="020B0503020204020204" pitchFamily="34" charset="-122"/>
              </a:rPr>
              <a:t>分子性质</a:t>
            </a:r>
            <a:r>
              <a:rPr lang="zh-CN" altLang="en-US" sz="2000" dirty="0">
                <a:latin typeface="微软雅黑" panose="020B0503020204020204" pitchFamily="34" charset="-122"/>
                <a:ea typeface="微软雅黑" panose="020B0503020204020204" pitchFamily="34" charset="-122"/>
              </a:rPr>
              <a:t>相关的丰富语义，而这些语义可能对下游学习任务更为重要。</a:t>
            </a:r>
          </a:p>
        </p:txBody>
      </p:sp>
      <p:pic>
        <p:nvPicPr>
          <p:cNvPr id="4" name="图片 3">
            <a:extLst>
              <a:ext uri="{FF2B5EF4-FFF2-40B4-BE49-F238E27FC236}">
                <a16:creationId xmlns:a16="http://schemas.microsoft.com/office/drawing/2014/main" id="{92CBAF77-DF1F-40A5-BA3F-F5E4C635A6D9}"/>
              </a:ext>
            </a:extLst>
          </p:cNvPr>
          <p:cNvPicPr>
            <a:picLocks noChangeAspect="1"/>
          </p:cNvPicPr>
          <p:nvPr/>
        </p:nvPicPr>
        <p:blipFill>
          <a:blip r:embed="rId3"/>
          <a:stretch>
            <a:fillRect/>
          </a:stretch>
        </p:blipFill>
        <p:spPr>
          <a:xfrm>
            <a:off x="5791199" y="1813941"/>
            <a:ext cx="6278993" cy="3688908"/>
          </a:xfrm>
          <a:prstGeom prst="rect">
            <a:avLst/>
          </a:prstGeom>
        </p:spPr>
      </p:pic>
    </p:spTree>
    <p:extLst>
      <p:ext uri="{BB962C8B-B14F-4D97-AF65-F5344CB8AC3E}">
        <p14:creationId xmlns:p14="http://schemas.microsoft.com/office/powerpoint/2010/main" val="82052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animEffect transition="in" filter="fade">
                                      <p:cBhvr>
                                        <p:cTn id="7" dur="500"/>
                                        <p:tgtEl>
                                          <p:spTgt spid="6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2" end="2"/>
                                            </p:txEl>
                                          </p:spTgt>
                                        </p:tgtEl>
                                        <p:attrNameLst>
                                          <p:attrName>style.visibility</p:attrName>
                                        </p:attrNameLst>
                                      </p:cBhvr>
                                      <p:to>
                                        <p:strVal val="visible"/>
                                      </p:to>
                                    </p:set>
                                    <p:animEffect transition="in" filter="fade">
                                      <p:cBhvr>
                                        <p:cTn id="12"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6775532"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3" name="文本框 732">
            <a:extLst>
              <a:ext uri="{FF2B5EF4-FFF2-40B4-BE49-F238E27FC236}">
                <a16:creationId xmlns:a16="http://schemas.microsoft.com/office/drawing/2014/main" id="{37049250-271C-4454-B5FD-59B73CECF1C2}"/>
              </a:ext>
            </a:extLst>
          </p:cNvPr>
          <p:cNvSpPr txBox="1"/>
          <p:nvPr/>
        </p:nvSpPr>
        <p:spPr>
          <a:xfrm>
            <a:off x="496103" y="786484"/>
            <a:ext cx="8416988"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Challenge - The ill-defined pre-training tasks </a:t>
            </a:r>
            <a:endParaRPr kumimoji="0" lang="zh-CN" altLang="en-US"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9" name="矩形 738">
            <a:extLst>
              <a:ext uri="{FF2B5EF4-FFF2-40B4-BE49-F238E27FC236}">
                <a16:creationId xmlns:a16="http://schemas.microsoft.com/office/drawing/2014/main" id="{451A37E1-FFB7-42C2-B055-3B3E7DDAF91A}"/>
              </a:ext>
            </a:extLst>
          </p:cNvPr>
          <p:cNvSpPr/>
          <p:nvPr/>
        </p:nvSpPr>
        <p:spPr>
          <a:xfrm>
            <a:off x="6908356" y="102914"/>
            <a:ext cx="1535569" cy="307777"/>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pic>
        <p:nvPicPr>
          <p:cNvPr id="5" name="图片 4">
            <a:extLst>
              <a:ext uri="{FF2B5EF4-FFF2-40B4-BE49-F238E27FC236}">
                <a16:creationId xmlns:a16="http://schemas.microsoft.com/office/drawing/2014/main" id="{E6924D2E-9080-40FB-A513-117FA11B0263}"/>
              </a:ext>
            </a:extLst>
          </p:cNvPr>
          <p:cNvPicPr>
            <a:picLocks noChangeAspect="1"/>
          </p:cNvPicPr>
          <p:nvPr/>
        </p:nvPicPr>
        <p:blipFill>
          <a:blip r:embed="rId3"/>
          <a:stretch>
            <a:fillRect/>
          </a:stretch>
        </p:blipFill>
        <p:spPr>
          <a:xfrm>
            <a:off x="2529736" y="2061938"/>
            <a:ext cx="6878010" cy="3210373"/>
          </a:xfrm>
          <a:prstGeom prst="rect">
            <a:avLst/>
          </a:prstGeom>
        </p:spPr>
      </p:pic>
    </p:spTree>
    <p:extLst>
      <p:ext uri="{BB962C8B-B14F-4D97-AF65-F5344CB8AC3E}">
        <p14:creationId xmlns:p14="http://schemas.microsoft.com/office/powerpoint/2010/main" val="36742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6773106"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496103" y="786484"/>
            <a:ext cx="6474968"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Contribution</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2DB0545D-F04B-4CF1-9394-55E02611BAF2}"/>
              </a:ext>
            </a:extLst>
          </p:cNvPr>
          <p:cNvSpPr txBox="1"/>
          <p:nvPr/>
        </p:nvSpPr>
        <p:spPr>
          <a:xfrm>
            <a:off x="527881" y="1691588"/>
            <a:ext cx="10823609" cy="1938992"/>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指出了当前在分子图上自监督学习方法的问题：未经良好设计的预训练任务和有限的模型容量</a:t>
            </a:r>
            <a:endParaRPr lang="en-US" altLang="zh-CN" sz="2000" dirty="0">
              <a:latin typeface="微软雅黑" panose="020B0503020204020204" pitchFamily="34" charset="-122"/>
              <a:ea typeface="微软雅黑" panose="020B0503020204020204" pitchFamily="34" charset="-122"/>
            </a:endParaRPr>
          </a:p>
          <a:p>
            <a:pPr marL="342900" indent="-342900">
              <a:spcAft>
                <a:spcPts val="1200"/>
              </a:spcAf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提出了自监督预训练框架 </a:t>
            </a:r>
            <a:r>
              <a:rPr lang="en-US" altLang="zh-CN" sz="2000" b="1" dirty="0">
                <a:latin typeface="微软雅黑" panose="020B0503020204020204" pitchFamily="34" charset="-122"/>
                <a:ea typeface="微软雅黑" panose="020B0503020204020204" pitchFamily="34" charset="-122"/>
              </a:rPr>
              <a:t>KPGT</a:t>
            </a:r>
            <a:r>
              <a:rPr lang="zh-CN" altLang="en-US" sz="2000" dirty="0">
                <a:latin typeface="微软雅黑" panose="020B0503020204020204" pitchFamily="34" charset="-122"/>
                <a:ea typeface="微软雅黑" panose="020B0503020204020204" pitchFamily="34" charset="-122"/>
              </a:rPr>
              <a:t>，包括一个 </a:t>
            </a:r>
            <a:r>
              <a:rPr lang="en-US" altLang="zh-CN" sz="2000" b="1" dirty="0">
                <a:latin typeface="微软雅黑" panose="020B0503020204020204" pitchFamily="34" charset="-122"/>
                <a:ea typeface="微软雅黑" panose="020B0503020204020204" pitchFamily="34" charset="-122"/>
              </a:rPr>
              <a:t>graph</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transformer </a:t>
            </a:r>
            <a:r>
              <a:rPr lang="zh-CN" altLang="en-US" sz="2000" dirty="0">
                <a:latin typeface="微软雅黑" panose="020B0503020204020204" pitchFamily="34" charset="-122"/>
                <a:ea typeface="微软雅黑" panose="020B0503020204020204" pitchFamily="34" charset="-122"/>
              </a:rPr>
              <a:t>结构和 </a:t>
            </a:r>
            <a:r>
              <a:rPr lang="en-US" altLang="zh-CN" sz="2000" b="1" dirty="0">
                <a:latin typeface="微软雅黑" panose="020B0503020204020204" pitchFamily="34" charset="-122"/>
                <a:ea typeface="微软雅黑" panose="020B0503020204020204" pitchFamily="34" charset="-122"/>
              </a:rPr>
              <a:t>knowledge-guided pre-training strategy</a:t>
            </a:r>
          </a:p>
          <a:p>
            <a:pPr marL="342900" indent="-342900">
              <a:spcAft>
                <a:spcPts val="1200"/>
              </a:spcAf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在几个分子属性预测任务上达到</a:t>
            </a:r>
            <a:r>
              <a:rPr lang="en-US" altLang="zh-CN" sz="2000" dirty="0">
                <a:latin typeface="微软雅黑" panose="020B0503020204020204" pitchFamily="34" charset="-122"/>
                <a:ea typeface="微软雅黑" panose="020B0503020204020204" pitchFamily="34" charset="-122"/>
              </a:rPr>
              <a:t>SOTA</a:t>
            </a:r>
          </a:p>
        </p:txBody>
      </p:sp>
    </p:spTree>
    <p:extLst>
      <p:ext uri="{BB962C8B-B14F-4D97-AF65-F5344CB8AC3E}">
        <p14:creationId xmlns:p14="http://schemas.microsoft.com/office/powerpoint/2010/main" val="129186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0026A0B3-5287-4DF2-8A11-022B0B2CF833}"/>
              </a:ext>
            </a:extLst>
          </p:cNvPr>
          <p:cNvGrpSpPr/>
          <p:nvPr/>
        </p:nvGrpSpPr>
        <p:grpSpPr>
          <a:xfrm>
            <a:off x="4573295" y="4273589"/>
            <a:ext cx="3045412" cy="332715"/>
            <a:chOff x="4991706" y="4273590"/>
            <a:chExt cx="3045412" cy="332714"/>
          </a:xfrm>
        </p:grpSpPr>
        <p:sp>
          <p:nvSpPr>
            <p:cNvPr id="4" name="椭圆 3">
              <a:extLst>
                <a:ext uri="{FF2B5EF4-FFF2-40B4-BE49-F238E27FC236}">
                  <a16:creationId xmlns:a16="http://schemas.microsoft.com/office/drawing/2014/main" id="{AF497810-E08F-4980-B047-A826B1D4A699}"/>
                </a:ext>
              </a:extLst>
            </p:cNvPr>
            <p:cNvSpPr/>
            <p:nvPr/>
          </p:nvSpPr>
          <p:spPr>
            <a:xfrm rot="16200000">
              <a:off x="4991706"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椭圆 5">
              <a:extLst>
                <a:ext uri="{FF2B5EF4-FFF2-40B4-BE49-F238E27FC236}">
                  <a16:creationId xmlns:a16="http://schemas.microsoft.com/office/drawing/2014/main" id="{32184E17-9127-4CAC-8802-8C135CF47BB8}"/>
                </a:ext>
              </a:extLst>
            </p:cNvPr>
            <p:cNvSpPr/>
            <p:nvPr/>
          </p:nvSpPr>
          <p:spPr>
            <a:xfrm rot="16200000">
              <a:off x="6258278"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椭圆 6">
              <a:extLst>
                <a:ext uri="{FF2B5EF4-FFF2-40B4-BE49-F238E27FC236}">
                  <a16:creationId xmlns:a16="http://schemas.microsoft.com/office/drawing/2014/main" id="{945E65BB-E524-4A6F-A24E-17D6C50415E1}"/>
                </a:ext>
              </a:extLst>
            </p:cNvPr>
            <p:cNvSpPr/>
            <p:nvPr/>
          </p:nvSpPr>
          <p:spPr>
            <a:xfrm rot="16200000">
              <a:off x="6808623"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椭圆 7">
              <a:extLst>
                <a:ext uri="{FF2B5EF4-FFF2-40B4-BE49-F238E27FC236}">
                  <a16:creationId xmlns:a16="http://schemas.microsoft.com/office/drawing/2014/main" id="{0619B3BA-752F-4461-BB26-FC4E733C7669}"/>
                </a:ext>
              </a:extLst>
            </p:cNvPr>
            <p:cNvSpPr/>
            <p:nvPr/>
          </p:nvSpPr>
          <p:spPr>
            <a:xfrm rot="16200000">
              <a:off x="7358968"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椭圆 8">
              <a:extLst>
                <a:ext uri="{FF2B5EF4-FFF2-40B4-BE49-F238E27FC236}">
                  <a16:creationId xmlns:a16="http://schemas.microsoft.com/office/drawing/2014/main" id="{A2319566-DA24-4C07-B3F6-D6419F2595A0}"/>
                </a:ext>
              </a:extLst>
            </p:cNvPr>
            <p:cNvSpPr/>
            <p:nvPr/>
          </p:nvSpPr>
          <p:spPr>
            <a:xfrm rot="16200000">
              <a:off x="7909312" y="4376044"/>
              <a:ext cx="127806" cy="127806"/>
            </a:xfrm>
            <a:prstGeom prst="ellipse">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66" name="组合 65">
              <a:extLst>
                <a:ext uri="{FF2B5EF4-FFF2-40B4-BE49-F238E27FC236}">
                  <a16:creationId xmlns:a16="http://schemas.microsoft.com/office/drawing/2014/main" id="{1F79ECEC-1AC9-4881-B800-3526344B6F23}"/>
                </a:ext>
              </a:extLst>
            </p:cNvPr>
            <p:cNvGrpSpPr/>
            <p:nvPr/>
          </p:nvGrpSpPr>
          <p:grpSpPr>
            <a:xfrm>
              <a:off x="5522538" y="4273590"/>
              <a:ext cx="332714" cy="332714"/>
              <a:chOff x="11113207" y="2437126"/>
              <a:chExt cx="332714" cy="332714"/>
            </a:xfrm>
          </p:grpSpPr>
          <p:sp>
            <p:nvSpPr>
              <p:cNvPr id="50" name="椭圆 49">
                <a:extLst>
                  <a:ext uri="{FF2B5EF4-FFF2-40B4-BE49-F238E27FC236}">
                    <a16:creationId xmlns:a16="http://schemas.microsoft.com/office/drawing/2014/main" id="{08B5BEF2-0E7A-4615-9E85-5643CB7F23CD}"/>
                  </a:ext>
                </a:extLst>
              </p:cNvPr>
              <p:cNvSpPr/>
              <p:nvPr/>
            </p:nvSpPr>
            <p:spPr>
              <a:xfrm>
                <a:off x="11113207" y="2437126"/>
                <a:ext cx="332714" cy="33271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10" name="组合 9">
                <a:extLst>
                  <a:ext uri="{FF2B5EF4-FFF2-40B4-BE49-F238E27FC236}">
                    <a16:creationId xmlns:a16="http://schemas.microsoft.com/office/drawing/2014/main" id="{E8287D5C-2217-49C3-8267-9347ABB5B787}"/>
                  </a:ext>
                </a:extLst>
              </p:cNvPr>
              <p:cNvGrpSpPr/>
              <p:nvPr/>
            </p:nvGrpSpPr>
            <p:grpSpPr>
              <a:xfrm>
                <a:off x="11139186" y="2463721"/>
                <a:ext cx="280756" cy="279523"/>
                <a:chOff x="1038124" y="1577993"/>
                <a:chExt cx="4010354" cy="3992747"/>
              </a:xfrm>
              <a:solidFill>
                <a:srgbClr val="A1082E"/>
              </a:solidFill>
            </p:grpSpPr>
            <p:sp>
              <p:nvSpPr>
                <p:cNvPr id="11" name="任意多边形: 形状 10">
                  <a:extLst>
                    <a:ext uri="{FF2B5EF4-FFF2-40B4-BE49-F238E27FC236}">
                      <a16:creationId xmlns:a16="http://schemas.microsoft.com/office/drawing/2014/main" id="{99CD4A01-CB60-41B8-8DFF-594C8AEC19D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2" name="Freeform 6">
                  <a:extLst>
                    <a:ext uri="{FF2B5EF4-FFF2-40B4-BE49-F238E27FC236}">
                      <a16:creationId xmlns:a16="http://schemas.microsoft.com/office/drawing/2014/main" id="{2A621539-634C-42C5-AEA0-B0503F5FDB5F}"/>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3" name="Freeform 10">
                  <a:extLst>
                    <a:ext uri="{FF2B5EF4-FFF2-40B4-BE49-F238E27FC236}">
                      <a16:creationId xmlns:a16="http://schemas.microsoft.com/office/drawing/2014/main" id="{C8B194FF-7FE4-410E-9BFD-69F1E81F839D}"/>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4" name="Freeform 11">
                  <a:extLst>
                    <a:ext uri="{FF2B5EF4-FFF2-40B4-BE49-F238E27FC236}">
                      <a16:creationId xmlns:a16="http://schemas.microsoft.com/office/drawing/2014/main" id="{780C03FF-A2DB-4723-A8BA-AC8F8052CF39}"/>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 name="Freeform 12">
                  <a:extLst>
                    <a:ext uri="{FF2B5EF4-FFF2-40B4-BE49-F238E27FC236}">
                      <a16:creationId xmlns:a16="http://schemas.microsoft.com/office/drawing/2014/main" id="{FF1C6C2E-EBD8-452F-803D-BBDC035944E2}"/>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 name="Freeform 13">
                  <a:extLst>
                    <a:ext uri="{FF2B5EF4-FFF2-40B4-BE49-F238E27FC236}">
                      <a16:creationId xmlns:a16="http://schemas.microsoft.com/office/drawing/2014/main" id="{6F0D0134-8615-4323-B76C-0438C3B8F413}"/>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 name="Freeform 14">
                  <a:extLst>
                    <a:ext uri="{FF2B5EF4-FFF2-40B4-BE49-F238E27FC236}">
                      <a16:creationId xmlns:a16="http://schemas.microsoft.com/office/drawing/2014/main" id="{05D28592-0CE1-4A7C-8E91-BE87280C3227}"/>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 name="Freeform 15">
                  <a:extLst>
                    <a:ext uri="{FF2B5EF4-FFF2-40B4-BE49-F238E27FC236}">
                      <a16:creationId xmlns:a16="http://schemas.microsoft.com/office/drawing/2014/main" id="{7D9830FD-AAE1-4C0F-B3F5-AF0121A5F8C5}"/>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 name="Freeform 16">
                  <a:extLst>
                    <a:ext uri="{FF2B5EF4-FFF2-40B4-BE49-F238E27FC236}">
                      <a16:creationId xmlns:a16="http://schemas.microsoft.com/office/drawing/2014/main" id="{967A28F1-3889-44EE-A048-C37977B70C05}"/>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0" name="Freeform 17">
                  <a:extLst>
                    <a:ext uri="{FF2B5EF4-FFF2-40B4-BE49-F238E27FC236}">
                      <a16:creationId xmlns:a16="http://schemas.microsoft.com/office/drawing/2014/main" id="{D1EE564E-8AE7-4371-8210-8970FBFDEBC7}"/>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1" name="Freeform 18">
                  <a:extLst>
                    <a:ext uri="{FF2B5EF4-FFF2-40B4-BE49-F238E27FC236}">
                      <a16:creationId xmlns:a16="http://schemas.microsoft.com/office/drawing/2014/main" id="{86998BA1-38B5-4C48-8D92-90749D1D172D}"/>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2" name="Freeform 19">
                  <a:extLst>
                    <a:ext uri="{FF2B5EF4-FFF2-40B4-BE49-F238E27FC236}">
                      <a16:creationId xmlns:a16="http://schemas.microsoft.com/office/drawing/2014/main" id="{EB9B07EC-13E8-490A-BC9D-C9731B70426C}"/>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3" name="Freeform 20">
                  <a:extLst>
                    <a:ext uri="{FF2B5EF4-FFF2-40B4-BE49-F238E27FC236}">
                      <a16:creationId xmlns:a16="http://schemas.microsoft.com/office/drawing/2014/main" id="{90C888A8-12E3-4423-A9EC-4F0A0240534E}"/>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4" name="Freeform 21">
                  <a:extLst>
                    <a:ext uri="{FF2B5EF4-FFF2-40B4-BE49-F238E27FC236}">
                      <a16:creationId xmlns:a16="http://schemas.microsoft.com/office/drawing/2014/main" id="{793D0065-EF92-49A6-BCA4-380A4EAC6A5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5" name="Freeform 22">
                  <a:extLst>
                    <a:ext uri="{FF2B5EF4-FFF2-40B4-BE49-F238E27FC236}">
                      <a16:creationId xmlns:a16="http://schemas.microsoft.com/office/drawing/2014/main" id="{890A849E-E953-45F1-90BE-0DF859720E2A}"/>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6" name="Freeform 23">
                  <a:extLst>
                    <a:ext uri="{FF2B5EF4-FFF2-40B4-BE49-F238E27FC236}">
                      <a16:creationId xmlns:a16="http://schemas.microsoft.com/office/drawing/2014/main" id="{9B1E098A-047F-403D-804A-26B841E92EA5}"/>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7" name="Freeform 24">
                  <a:extLst>
                    <a:ext uri="{FF2B5EF4-FFF2-40B4-BE49-F238E27FC236}">
                      <a16:creationId xmlns:a16="http://schemas.microsoft.com/office/drawing/2014/main" id="{54B61CA7-6666-459F-A54B-0531192B5AEC}"/>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8" name="Freeform 25">
                  <a:extLst>
                    <a:ext uri="{FF2B5EF4-FFF2-40B4-BE49-F238E27FC236}">
                      <a16:creationId xmlns:a16="http://schemas.microsoft.com/office/drawing/2014/main" id="{CBB8CE8C-A5C8-4ED7-828C-EE18BE039A2F}"/>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9" name="Freeform 26">
                  <a:extLst>
                    <a:ext uri="{FF2B5EF4-FFF2-40B4-BE49-F238E27FC236}">
                      <a16:creationId xmlns:a16="http://schemas.microsoft.com/office/drawing/2014/main" id="{C2122AD2-A1BB-4059-8765-C8E4BD6C489C}"/>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0" name="Freeform 27">
                  <a:extLst>
                    <a:ext uri="{FF2B5EF4-FFF2-40B4-BE49-F238E27FC236}">
                      <a16:creationId xmlns:a16="http://schemas.microsoft.com/office/drawing/2014/main" id="{C526A87C-D69B-457E-8E58-00DFCD1FF84A}"/>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1" name="Freeform 28">
                  <a:extLst>
                    <a:ext uri="{FF2B5EF4-FFF2-40B4-BE49-F238E27FC236}">
                      <a16:creationId xmlns:a16="http://schemas.microsoft.com/office/drawing/2014/main" id="{52C099AC-8886-4E2F-A98B-CF28C7817782}"/>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2" name="Freeform 29">
                  <a:extLst>
                    <a:ext uri="{FF2B5EF4-FFF2-40B4-BE49-F238E27FC236}">
                      <a16:creationId xmlns:a16="http://schemas.microsoft.com/office/drawing/2014/main" id="{D50F3B4C-2AEA-4CE9-88EB-3E67F5B17BC5}"/>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3" name="Freeform 30">
                  <a:extLst>
                    <a:ext uri="{FF2B5EF4-FFF2-40B4-BE49-F238E27FC236}">
                      <a16:creationId xmlns:a16="http://schemas.microsoft.com/office/drawing/2014/main" id="{93F7E4A6-53A2-49D1-9D2D-49B289B52B1C}"/>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4" name="Freeform 31">
                  <a:extLst>
                    <a:ext uri="{FF2B5EF4-FFF2-40B4-BE49-F238E27FC236}">
                      <a16:creationId xmlns:a16="http://schemas.microsoft.com/office/drawing/2014/main" id="{6F378230-6830-4338-80FA-DEE66D85A2F3}"/>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5" name="Freeform 32">
                  <a:extLst>
                    <a:ext uri="{FF2B5EF4-FFF2-40B4-BE49-F238E27FC236}">
                      <a16:creationId xmlns:a16="http://schemas.microsoft.com/office/drawing/2014/main" id="{B5ED2A57-3E9A-41E8-939D-B6BFCDBAA440}"/>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6" name="Freeform 33">
                  <a:extLst>
                    <a:ext uri="{FF2B5EF4-FFF2-40B4-BE49-F238E27FC236}">
                      <a16:creationId xmlns:a16="http://schemas.microsoft.com/office/drawing/2014/main" id="{041B44DC-87CB-4BBD-8DD9-90DC5F14D2FD}"/>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7" name="Freeform 34">
                  <a:extLst>
                    <a:ext uri="{FF2B5EF4-FFF2-40B4-BE49-F238E27FC236}">
                      <a16:creationId xmlns:a16="http://schemas.microsoft.com/office/drawing/2014/main" id="{6EC14E45-BF60-4787-ACB5-543BBEAF6BDF}"/>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8" name="Freeform 35">
                  <a:extLst>
                    <a:ext uri="{FF2B5EF4-FFF2-40B4-BE49-F238E27FC236}">
                      <a16:creationId xmlns:a16="http://schemas.microsoft.com/office/drawing/2014/main" id="{C1338B97-1AAA-4291-8988-738CE2D778E7}"/>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9" name="Freeform 36">
                  <a:extLst>
                    <a:ext uri="{FF2B5EF4-FFF2-40B4-BE49-F238E27FC236}">
                      <a16:creationId xmlns:a16="http://schemas.microsoft.com/office/drawing/2014/main" id="{24514797-AB86-41F9-990D-AF649729A7B6}"/>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0" name="Freeform 37">
                  <a:extLst>
                    <a:ext uri="{FF2B5EF4-FFF2-40B4-BE49-F238E27FC236}">
                      <a16:creationId xmlns:a16="http://schemas.microsoft.com/office/drawing/2014/main" id="{6C2170C7-14F2-417C-83B5-E8172CCC283A}"/>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1" name="Freeform 38">
                  <a:extLst>
                    <a:ext uri="{FF2B5EF4-FFF2-40B4-BE49-F238E27FC236}">
                      <a16:creationId xmlns:a16="http://schemas.microsoft.com/office/drawing/2014/main" id="{C235413F-4852-4E9C-BA31-89FE5AFBF09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2" name="Freeform 39">
                  <a:extLst>
                    <a:ext uri="{FF2B5EF4-FFF2-40B4-BE49-F238E27FC236}">
                      <a16:creationId xmlns:a16="http://schemas.microsoft.com/office/drawing/2014/main" id="{202D484D-94B0-46E3-AC6E-9EFC2204957C}"/>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3" name="Freeform 40">
                  <a:extLst>
                    <a:ext uri="{FF2B5EF4-FFF2-40B4-BE49-F238E27FC236}">
                      <a16:creationId xmlns:a16="http://schemas.microsoft.com/office/drawing/2014/main" id="{21CB24D3-856F-4483-B46F-AC7E6BDA7DD1}"/>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4" name="Freeform 48">
                  <a:extLst>
                    <a:ext uri="{FF2B5EF4-FFF2-40B4-BE49-F238E27FC236}">
                      <a16:creationId xmlns:a16="http://schemas.microsoft.com/office/drawing/2014/main" id="{2021F48B-BBCC-4634-9259-15F71543A9A5}"/>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5" name="Freeform 54">
                  <a:extLst>
                    <a:ext uri="{FF2B5EF4-FFF2-40B4-BE49-F238E27FC236}">
                      <a16:creationId xmlns:a16="http://schemas.microsoft.com/office/drawing/2014/main" id="{F0F0663F-326B-429E-A4AC-D27281FFEC18}"/>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6" name="Freeform 55">
                  <a:extLst>
                    <a:ext uri="{FF2B5EF4-FFF2-40B4-BE49-F238E27FC236}">
                      <a16:creationId xmlns:a16="http://schemas.microsoft.com/office/drawing/2014/main" id="{74075FB0-C9A5-4BD3-B350-7E31D2A48395}"/>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7" name="Freeform 56">
                  <a:extLst>
                    <a:ext uri="{FF2B5EF4-FFF2-40B4-BE49-F238E27FC236}">
                      <a16:creationId xmlns:a16="http://schemas.microsoft.com/office/drawing/2014/main" id="{6CDE86AF-3EDB-4D2E-A64C-C0266F62FADA}"/>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8" name="Freeform 57">
                  <a:extLst>
                    <a:ext uri="{FF2B5EF4-FFF2-40B4-BE49-F238E27FC236}">
                      <a16:creationId xmlns:a16="http://schemas.microsoft.com/office/drawing/2014/main" id="{12246C23-ED67-400A-9AAE-878549082BC3}"/>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9" name="Freeform 58">
                  <a:extLst>
                    <a:ext uri="{FF2B5EF4-FFF2-40B4-BE49-F238E27FC236}">
                      <a16:creationId xmlns:a16="http://schemas.microsoft.com/office/drawing/2014/main" id="{375DCB1B-0DB7-4329-841F-BC7EACA6CDC8}"/>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grpSp>
      </p:grpSp>
      <p:sp>
        <p:nvSpPr>
          <p:cNvPr id="52" name="矩形 51">
            <a:extLst>
              <a:ext uri="{FF2B5EF4-FFF2-40B4-BE49-F238E27FC236}">
                <a16:creationId xmlns:a16="http://schemas.microsoft.com/office/drawing/2014/main" id="{C1ED8C30-C257-4FC0-B732-0DC3454A23E3}"/>
              </a:ext>
            </a:extLst>
          </p:cNvPr>
          <p:cNvSpPr/>
          <p:nvPr/>
        </p:nvSpPr>
        <p:spPr>
          <a:xfrm>
            <a:off x="2758561" y="3044942"/>
            <a:ext cx="7041063" cy="1076647"/>
          </a:xfrm>
          <a:prstGeom prst="rect">
            <a:avLst/>
          </a:prstGeom>
          <a:noFill/>
          <a:ln w="25400">
            <a:solidFill>
              <a:srgbClr val="B89E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3" name="矩形 52">
            <a:extLst>
              <a:ext uri="{FF2B5EF4-FFF2-40B4-BE49-F238E27FC236}">
                <a16:creationId xmlns:a16="http://schemas.microsoft.com/office/drawing/2014/main" id="{F206FD17-1804-46BF-975B-A5CC1F91B631}"/>
              </a:ext>
            </a:extLst>
          </p:cNvPr>
          <p:cNvSpPr/>
          <p:nvPr/>
        </p:nvSpPr>
        <p:spPr>
          <a:xfrm>
            <a:off x="2392379" y="2818155"/>
            <a:ext cx="7316832" cy="1221691"/>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2" name="矩形 61">
            <a:extLst>
              <a:ext uri="{FF2B5EF4-FFF2-40B4-BE49-F238E27FC236}">
                <a16:creationId xmlns:a16="http://schemas.microsoft.com/office/drawing/2014/main" id="{8E394276-271C-462B-9AE7-83074FD9FB8A}"/>
              </a:ext>
            </a:extLst>
          </p:cNvPr>
          <p:cNvSpPr/>
          <p:nvPr/>
        </p:nvSpPr>
        <p:spPr>
          <a:xfrm>
            <a:off x="2495976" y="2921170"/>
            <a:ext cx="7090475" cy="1938992"/>
          </a:xfrm>
          <a:prstGeom prst="rect">
            <a:avLst/>
          </a:prstGeom>
        </p:spPr>
        <p:txBody>
          <a:bodyPr wrap="square">
            <a:spAutoFit/>
          </a:bodyPr>
          <a:lstStyle/>
          <a:p>
            <a:pPr lvl="0" algn="ctr" defTabSz="914377">
              <a:defRPr/>
            </a:pPr>
            <a:r>
              <a:rPr lang="en-US" altLang="zh-CN" sz="6000" b="1" dirty="0">
                <a:solidFill>
                  <a:srgbClr val="FFFFFF"/>
                </a:solidFill>
                <a:latin typeface="微软雅黑" panose="020B0503020204020204" pitchFamily="34" charset="-122"/>
                <a:ea typeface="微软雅黑" panose="020B0503020204020204" pitchFamily="34" charset="-122"/>
              </a:rPr>
              <a:t>Model</a:t>
            </a: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6000" b="1" i="0" u="none" strike="noStrike" kern="1200" cap="none" spc="0" normalizeH="0" baseline="0" noProof="0" dirty="0">
              <a:ln>
                <a:noFill/>
              </a:ln>
              <a:solidFill>
                <a:srgbClr val="FFFFFF"/>
              </a:solidFill>
              <a:effectLst/>
              <a:uLnTx/>
              <a:uFillTx/>
              <a:latin typeface="微软雅黑"/>
              <a:ea typeface="微软雅黑"/>
              <a:cs typeface="+mn-cs"/>
            </a:endParaRPr>
          </a:p>
        </p:txBody>
      </p:sp>
      <p:sp>
        <p:nvSpPr>
          <p:cNvPr id="63" name="矩形 62">
            <a:extLst>
              <a:ext uri="{FF2B5EF4-FFF2-40B4-BE49-F238E27FC236}">
                <a16:creationId xmlns:a16="http://schemas.microsoft.com/office/drawing/2014/main" id="{0A8BDCCE-5B7F-42AF-A549-CDC423BD9D74}"/>
              </a:ext>
            </a:extLst>
          </p:cNvPr>
          <p:cNvSpPr/>
          <p:nvPr/>
        </p:nvSpPr>
        <p:spPr>
          <a:xfrm>
            <a:off x="319315" y="333830"/>
            <a:ext cx="11553372" cy="6190343"/>
          </a:xfrm>
          <a:prstGeom prst="rect">
            <a:avLst/>
          </a:prstGeom>
          <a:noFill/>
          <a:ln w="25400" cap="flat" cmpd="sng" algn="ctr">
            <a:gradFill>
              <a:gsLst>
                <a:gs pos="58000">
                  <a:srgbClr val="B89E86">
                    <a:alpha val="0"/>
                  </a:srgbClr>
                </a:gs>
                <a:gs pos="53000">
                  <a:srgbClr val="B89E86">
                    <a:alpha val="0"/>
                  </a:srgbClr>
                </a:gs>
                <a:gs pos="48000">
                  <a:srgbClr val="B89E86"/>
                </a:gs>
                <a:gs pos="63000">
                  <a:srgbClr val="B89E86"/>
                </a:gs>
              </a:gsLst>
              <a:lin ang="2700000" scaled="0"/>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51" name="组合 50">
            <a:extLst>
              <a:ext uri="{FF2B5EF4-FFF2-40B4-BE49-F238E27FC236}">
                <a16:creationId xmlns:a16="http://schemas.microsoft.com/office/drawing/2014/main" id="{FC08C8C4-CD64-40A2-B023-DFB1037D33F8}"/>
              </a:ext>
            </a:extLst>
          </p:cNvPr>
          <p:cNvGrpSpPr/>
          <p:nvPr/>
        </p:nvGrpSpPr>
        <p:grpSpPr>
          <a:xfrm>
            <a:off x="9764357" y="-629905"/>
            <a:ext cx="1441451" cy="1190521"/>
            <a:chOff x="9562153" y="-629906"/>
            <a:chExt cx="1441450" cy="1190521"/>
          </a:xfrm>
        </p:grpSpPr>
        <p:cxnSp>
          <p:nvCxnSpPr>
            <p:cNvPr id="3" name="直接连接符 2">
              <a:extLst>
                <a:ext uri="{FF2B5EF4-FFF2-40B4-BE49-F238E27FC236}">
                  <a16:creationId xmlns:a16="http://schemas.microsoft.com/office/drawing/2014/main" id="{62279BE0-261E-48BC-82EB-76F76734BC63}"/>
                </a:ext>
              </a:extLst>
            </p:cNvPr>
            <p:cNvCxnSpPr>
              <a:cxnSpLocks/>
            </p:cNvCxnSpPr>
            <p:nvPr/>
          </p:nvCxnSpPr>
          <p:spPr>
            <a:xfrm flipH="1">
              <a:off x="9562153" y="-353785"/>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5B18A4F9-BCA2-4EF8-B086-3434F34FA029}"/>
                </a:ext>
              </a:extLst>
            </p:cNvPr>
            <p:cNvCxnSpPr>
              <a:cxnSpLocks/>
            </p:cNvCxnSpPr>
            <p:nvPr/>
          </p:nvCxnSpPr>
          <p:spPr>
            <a:xfrm flipH="1">
              <a:off x="10089203" y="-629906"/>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grpSp>
      <p:grpSp>
        <p:nvGrpSpPr>
          <p:cNvPr id="5" name="组合 4">
            <a:extLst>
              <a:ext uri="{FF2B5EF4-FFF2-40B4-BE49-F238E27FC236}">
                <a16:creationId xmlns:a16="http://schemas.microsoft.com/office/drawing/2014/main" id="{EBFF5FE5-6CFC-404D-8767-D5C73F4EA876}"/>
              </a:ext>
            </a:extLst>
          </p:cNvPr>
          <p:cNvGrpSpPr/>
          <p:nvPr/>
        </p:nvGrpSpPr>
        <p:grpSpPr>
          <a:xfrm>
            <a:off x="2820177" y="6335336"/>
            <a:ext cx="1441451" cy="1190521"/>
            <a:chOff x="2348553" y="6335334"/>
            <a:chExt cx="1441450" cy="1190521"/>
          </a:xfrm>
        </p:grpSpPr>
        <p:cxnSp>
          <p:nvCxnSpPr>
            <p:cNvPr id="74" name="直接连接符 73">
              <a:extLst>
                <a:ext uri="{FF2B5EF4-FFF2-40B4-BE49-F238E27FC236}">
                  <a16:creationId xmlns:a16="http://schemas.microsoft.com/office/drawing/2014/main" id="{F32223C0-C887-4403-9966-C32FB4DA4171}"/>
                </a:ext>
              </a:extLst>
            </p:cNvPr>
            <p:cNvCxnSpPr>
              <a:cxnSpLocks/>
            </p:cNvCxnSpPr>
            <p:nvPr/>
          </p:nvCxnSpPr>
          <p:spPr>
            <a:xfrm flipH="1">
              <a:off x="2348553" y="6611455"/>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8B1438DD-D384-455B-AD68-A9A41FB63FC4}"/>
                </a:ext>
              </a:extLst>
            </p:cNvPr>
            <p:cNvCxnSpPr>
              <a:cxnSpLocks/>
            </p:cNvCxnSpPr>
            <p:nvPr/>
          </p:nvCxnSpPr>
          <p:spPr>
            <a:xfrm flipH="1">
              <a:off x="2875603" y="6335334"/>
              <a:ext cx="914400" cy="914400"/>
            </a:xfrm>
            <a:prstGeom prst="line">
              <a:avLst/>
            </a:prstGeom>
            <a:ln>
              <a:solidFill>
                <a:srgbClr val="B89E8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037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A6EE0AFB-AD0C-4AD9-BF15-F825BCB43CFC}"/>
              </a:ext>
            </a:extLst>
          </p:cNvPr>
          <p:cNvSpPr/>
          <p:nvPr/>
        </p:nvSpPr>
        <p:spPr>
          <a:xfrm>
            <a:off x="8552746" y="232"/>
            <a:ext cx="1765300" cy="500404"/>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34" name="矩形 733">
            <a:extLst>
              <a:ext uri="{FF2B5EF4-FFF2-40B4-BE49-F238E27FC236}">
                <a16:creationId xmlns:a16="http://schemas.microsoft.com/office/drawing/2014/main" id="{CE9648A5-32DA-4CA2-A347-7C395EBD0360}"/>
              </a:ext>
            </a:extLst>
          </p:cNvPr>
          <p:cNvSpPr/>
          <p:nvPr/>
        </p:nvSpPr>
        <p:spPr>
          <a:xfrm>
            <a:off x="6807122" y="101996"/>
            <a:ext cx="1691827" cy="307777"/>
          </a:xfrm>
          <a:prstGeom prst="rect">
            <a:avLst/>
          </a:prstGeom>
        </p:spPr>
        <p:txBody>
          <a:bodyPr wrap="square">
            <a:spAutoFit/>
          </a:bodyPr>
          <a:lstStyle/>
          <a:p>
            <a:pPr lvl="0" algn="ctr" defTabSz="914377">
              <a:defRPr/>
            </a:pPr>
            <a:r>
              <a:rPr lang="en-US" altLang="zh-CN" sz="1400" dirty="0">
                <a:solidFill>
                  <a:prstClr val="white"/>
                </a:solidFill>
                <a:latin typeface="微软雅黑" panose="020B0503020204020204" pitchFamily="34" charset="-122"/>
                <a:ea typeface="微软雅黑" panose="020B0503020204020204" pitchFamily="34" charset="-122"/>
              </a:rPr>
              <a:t>Introduction</a:t>
            </a:r>
            <a:endParaRPr kumimoji="0" lang="zh-CN" altLang="en-US" sz="1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35" name="文本框 734">
            <a:extLst>
              <a:ext uri="{FF2B5EF4-FFF2-40B4-BE49-F238E27FC236}">
                <a16:creationId xmlns:a16="http://schemas.microsoft.com/office/drawing/2014/main" id="{7F14B9F8-02A5-4E83-89A6-B55C3ECB47FA}"/>
              </a:ext>
            </a:extLst>
          </p:cNvPr>
          <p:cNvSpPr txBox="1"/>
          <p:nvPr/>
        </p:nvSpPr>
        <p:spPr>
          <a:xfrm>
            <a:off x="8686283" y="102915"/>
            <a:ext cx="1589611"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6" name="文本框 735">
            <a:extLst>
              <a:ext uri="{FF2B5EF4-FFF2-40B4-BE49-F238E27FC236}">
                <a16:creationId xmlns:a16="http://schemas.microsoft.com/office/drawing/2014/main" id="{9E0A1F1A-2CC8-401B-B874-43A17017A10E}"/>
              </a:ext>
            </a:extLst>
          </p:cNvPr>
          <p:cNvSpPr txBox="1"/>
          <p:nvPr/>
        </p:nvSpPr>
        <p:spPr>
          <a:xfrm>
            <a:off x="10415995" y="102915"/>
            <a:ext cx="1667849" cy="307777"/>
          </a:xfrm>
          <a:prstGeom prst="rect">
            <a:avLst/>
          </a:prstGeom>
        </p:spPr>
        <p:txBody>
          <a:bodyPr wrap="square">
            <a:spAutoFit/>
          </a:bodyPr>
          <a:lstStyle>
            <a:defPPr>
              <a:defRPr lang="zh-CN"/>
            </a:defPPr>
            <a:lvl1pPr>
              <a:defRPr sz="28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Experiments</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514952" y="778180"/>
            <a:ext cx="7414660"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Line Graph Transformer (</a:t>
            </a:r>
            <a:r>
              <a:rPr lang="en-US" altLang="zh-CN" sz="2800" dirty="0" err="1">
                <a:solidFill>
                  <a:prstClr val="black"/>
                </a:solidFill>
                <a:latin typeface="微软雅黑" panose="020B0503020204020204" pitchFamily="34" charset="-122"/>
                <a:ea typeface="微软雅黑" panose="020B0503020204020204" pitchFamily="34" charset="-122"/>
              </a:rPr>
              <a:t>LiGhT</a:t>
            </a:r>
            <a:r>
              <a:rPr lang="en-US" altLang="zh-CN" sz="2800" dirty="0">
                <a:solidFill>
                  <a:prstClr val="black"/>
                </a:solidFill>
                <a:latin typeface="微软雅黑" panose="020B0503020204020204" pitchFamily="34" charset="-122"/>
                <a:ea typeface="微软雅黑" panose="020B0503020204020204" pitchFamily="34" charset="-122"/>
              </a:rPr>
              <a:t>)</a:t>
            </a:r>
            <a:endParaRPr lang="zh-CN" altLang="en-US" sz="2800" dirty="0">
              <a:solidFill>
                <a:prstClr val="black"/>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34D1C9B3-D28B-4CD6-9100-85C83ED9E834}"/>
              </a:ext>
            </a:extLst>
          </p:cNvPr>
          <p:cNvPicPr>
            <a:picLocks noChangeAspect="1"/>
          </p:cNvPicPr>
          <p:nvPr/>
        </p:nvPicPr>
        <p:blipFill>
          <a:blip r:embed="rId3"/>
          <a:stretch>
            <a:fillRect/>
          </a:stretch>
        </p:blipFill>
        <p:spPr>
          <a:xfrm>
            <a:off x="6165668" y="2185800"/>
            <a:ext cx="5918175" cy="2955909"/>
          </a:xfrm>
          <a:prstGeom prst="rect">
            <a:avLst/>
          </a:prstGeom>
        </p:spPr>
      </p:pic>
      <p:sp>
        <p:nvSpPr>
          <p:cNvPr id="64" name="文本框 63">
            <a:extLst>
              <a:ext uri="{FF2B5EF4-FFF2-40B4-BE49-F238E27FC236}">
                <a16:creationId xmlns:a16="http://schemas.microsoft.com/office/drawing/2014/main" id="{093EC590-EEDD-4E3E-8D1F-05B66E2955FD}"/>
              </a:ext>
            </a:extLst>
          </p:cNvPr>
          <p:cNvSpPr txBox="1"/>
          <p:nvPr/>
        </p:nvSpPr>
        <p:spPr>
          <a:xfrm>
            <a:off x="467738" y="2064154"/>
            <a:ext cx="5690464" cy="3477875"/>
          </a:xfrm>
          <a:prstGeom prst="rect">
            <a:avLst/>
          </a:prstGeom>
          <a:noFill/>
        </p:spPr>
        <p:txBody>
          <a:bodyPr wrap="square" rtlCol="0">
            <a:spAutoFit/>
          </a:bodyPr>
          <a:lstStyle/>
          <a:p>
            <a:pPr>
              <a:spcAft>
                <a:spcPts val="1200"/>
              </a:spcAft>
            </a:pPr>
            <a:r>
              <a:rPr lang="zh-CN" altLang="en-US" sz="2000" dirty="0">
                <a:latin typeface="微软雅黑" panose="020B0503020204020204" pitchFamily="34" charset="-122"/>
                <a:ea typeface="微软雅黑" panose="020B0503020204020204" pitchFamily="34" charset="-122"/>
              </a:rPr>
              <a:t>给定一个分子，它可以被表示为一个分子图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其              ，其中                         表示原子集合，                          </a:t>
            </a:r>
            <a:r>
              <a:rPr lang="en-US" altLang="zh-CN" sz="2000" dirty="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表示键的集合 </a:t>
            </a:r>
            <a:endParaRPr lang="en-US" altLang="zh-CN" sz="2000" dirty="0">
              <a:latin typeface="微软雅黑" panose="020B0503020204020204" pitchFamily="34" charset="-122"/>
              <a:ea typeface="微软雅黑" panose="020B0503020204020204" pitchFamily="34" charset="-122"/>
            </a:endParaRPr>
          </a:p>
          <a:p>
            <a:pPr>
              <a:spcAft>
                <a:spcPts val="1200"/>
              </a:spcAft>
            </a:pPr>
            <a:endParaRPr lang="en-US" altLang="zh-CN" sz="2000" dirty="0">
              <a:latin typeface="微软雅黑" panose="020B0503020204020204" pitchFamily="34" charset="-122"/>
              <a:ea typeface="微软雅黑" panose="020B0503020204020204" pitchFamily="34" charset="-122"/>
            </a:endParaRPr>
          </a:p>
          <a:p>
            <a:pPr>
              <a:spcAft>
                <a:spcPts val="1200"/>
              </a:spcAft>
            </a:pPr>
            <a:r>
              <a:rPr lang="zh-CN" altLang="en-US" sz="2000" dirty="0">
                <a:latin typeface="微软雅黑" panose="020B0503020204020204" pitchFamily="34" charset="-122"/>
                <a:ea typeface="微软雅黑" panose="020B0503020204020204" pitchFamily="34" charset="-122"/>
              </a:rPr>
              <a:t>一个分子图    可以被转换为一个分子边图           </a:t>
            </a:r>
            <a:r>
              <a:rPr lang="en-US" altLang="zh-CN" sz="2000" dirty="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通过以下方式：</a:t>
            </a:r>
            <a:endParaRPr lang="en-US" altLang="zh-CN" sz="2000" dirty="0">
              <a:latin typeface="微软雅黑" panose="020B0503020204020204" pitchFamily="34" charset="-122"/>
              <a:ea typeface="微软雅黑" panose="020B0503020204020204" pitchFamily="34" charset="-122"/>
            </a:endParaRPr>
          </a:p>
          <a:p>
            <a:pPr marL="457200" indent="-457200">
              <a:spcAft>
                <a:spcPts val="1200"/>
              </a:spcAft>
              <a:buFont typeface="+mj-lt"/>
              <a:buAutoNum type="arabicPeriod"/>
            </a:pPr>
            <a:r>
              <a:rPr lang="zh-CN" altLang="en-US" sz="2000" dirty="0">
                <a:latin typeface="微软雅黑" panose="020B0503020204020204" pitchFamily="34" charset="-122"/>
                <a:ea typeface="微软雅黑" panose="020B0503020204020204" pitchFamily="34" charset="-122"/>
              </a:rPr>
              <a:t>对于    中的每个键     ，在     中创建一个</a:t>
            </a:r>
            <a:endParaRPr lang="en-US" altLang="zh-CN" sz="2000" dirty="0">
              <a:latin typeface="微软雅黑" panose="020B0503020204020204" pitchFamily="34" charset="-122"/>
              <a:ea typeface="微软雅黑" panose="020B0503020204020204" pitchFamily="34" charset="-122"/>
            </a:endParaRPr>
          </a:p>
          <a:p>
            <a:pPr marL="457200" indent="-457200">
              <a:spcAft>
                <a:spcPts val="1200"/>
              </a:spcAft>
              <a:buFont typeface="+mj-lt"/>
              <a:buAutoNum type="arabicPeriod"/>
            </a:pPr>
            <a:r>
              <a:rPr lang="zh-CN" altLang="en-US" sz="2000" dirty="0">
                <a:latin typeface="微软雅黑" panose="020B0503020204020204" pitchFamily="34" charset="-122"/>
                <a:ea typeface="微软雅黑" panose="020B0503020204020204" pitchFamily="34" charset="-122"/>
              </a:rPr>
              <a:t>对于     中有公共原子的两个键，在    中的对应节点中间创建一条边</a:t>
            </a:r>
            <a:endParaRPr lang="en-US" altLang="zh-CN" sz="20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5F033CCA-7955-4678-B3BA-443467BE9B79}"/>
              </a:ext>
            </a:extLst>
          </p:cNvPr>
          <p:cNvPicPr>
            <a:picLocks noChangeAspect="1"/>
          </p:cNvPicPr>
          <p:nvPr/>
        </p:nvPicPr>
        <p:blipFill>
          <a:blip r:embed="rId4"/>
          <a:stretch>
            <a:fillRect/>
          </a:stretch>
        </p:blipFill>
        <p:spPr>
          <a:xfrm>
            <a:off x="567309" y="2405735"/>
            <a:ext cx="1209844" cy="314369"/>
          </a:xfrm>
          <a:prstGeom prst="rect">
            <a:avLst/>
          </a:prstGeom>
        </p:spPr>
      </p:pic>
      <p:pic>
        <p:nvPicPr>
          <p:cNvPr id="7" name="图片 6">
            <a:extLst>
              <a:ext uri="{FF2B5EF4-FFF2-40B4-BE49-F238E27FC236}">
                <a16:creationId xmlns:a16="http://schemas.microsoft.com/office/drawing/2014/main" id="{B584DAB2-1486-4D58-AF74-9A08D830B7DC}"/>
              </a:ext>
            </a:extLst>
          </p:cNvPr>
          <p:cNvPicPr>
            <a:picLocks noChangeAspect="1"/>
          </p:cNvPicPr>
          <p:nvPr/>
        </p:nvPicPr>
        <p:blipFill>
          <a:blip r:embed="rId5"/>
          <a:stretch>
            <a:fillRect/>
          </a:stretch>
        </p:blipFill>
        <p:spPr>
          <a:xfrm>
            <a:off x="2639306" y="2365201"/>
            <a:ext cx="1762371" cy="381053"/>
          </a:xfrm>
          <a:prstGeom prst="rect">
            <a:avLst/>
          </a:prstGeom>
        </p:spPr>
      </p:pic>
      <p:pic>
        <p:nvPicPr>
          <p:cNvPr id="9" name="图片 8">
            <a:extLst>
              <a:ext uri="{FF2B5EF4-FFF2-40B4-BE49-F238E27FC236}">
                <a16:creationId xmlns:a16="http://schemas.microsoft.com/office/drawing/2014/main" id="{EDEBBD14-C020-4FC8-9DB4-9B3F45826ED1}"/>
              </a:ext>
            </a:extLst>
          </p:cNvPr>
          <p:cNvPicPr>
            <a:picLocks noChangeAspect="1"/>
          </p:cNvPicPr>
          <p:nvPr/>
        </p:nvPicPr>
        <p:blipFill>
          <a:blip r:embed="rId6"/>
          <a:stretch>
            <a:fillRect/>
          </a:stretch>
        </p:blipFill>
        <p:spPr>
          <a:xfrm>
            <a:off x="1834232" y="3638832"/>
            <a:ext cx="276264" cy="276264"/>
          </a:xfrm>
          <a:prstGeom prst="rect">
            <a:avLst/>
          </a:prstGeom>
        </p:spPr>
      </p:pic>
      <p:pic>
        <p:nvPicPr>
          <p:cNvPr id="10" name="图片 9">
            <a:extLst>
              <a:ext uri="{FF2B5EF4-FFF2-40B4-BE49-F238E27FC236}">
                <a16:creationId xmlns:a16="http://schemas.microsoft.com/office/drawing/2014/main" id="{64E32011-DB9C-4718-A9A6-7448FABA0F69}"/>
              </a:ext>
            </a:extLst>
          </p:cNvPr>
          <p:cNvPicPr>
            <a:picLocks noChangeAspect="1"/>
          </p:cNvPicPr>
          <p:nvPr/>
        </p:nvPicPr>
        <p:blipFill>
          <a:blip r:embed="rId7"/>
          <a:stretch>
            <a:fillRect/>
          </a:stretch>
        </p:blipFill>
        <p:spPr>
          <a:xfrm>
            <a:off x="557607" y="3915096"/>
            <a:ext cx="1305107" cy="342948"/>
          </a:xfrm>
          <a:prstGeom prst="rect">
            <a:avLst/>
          </a:prstGeom>
        </p:spPr>
      </p:pic>
      <p:pic>
        <p:nvPicPr>
          <p:cNvPr id="67" name="图片 66">
            <a:extLst>
              <a:ext uri="{FF2B5EF4-FFF2-40B4-BE49-F238E27FC236}">
                <a16:creationId xmlns:a16="http://schemas.microsoft.com/office/drawing/2014/main" id="{7556123C-2B44-4C0D-8456-8D2D59CA2C2C}"/>
              </a:ext>
            </a:extLst>
          </p:cNvPr>
          <p:cNvPicPr>
            <a:picLocks noChangeAspect="1"/>
          </p:cNvPicPr>
          <p:nvPr/>
        </p:nvPicPr>
        <p:blipFill>
          <a:blip r:embed="rId6"/>
          <a:stretch>
            <a:fillRect/>
          </a:stretch>
        </p:blipFill>
        <p:spPr>
          <a:xfrm>
            <a:off x="1532012" y="4396176"/>
            <a:ext cx="276264" cy="276264"/>
          </a:xfrm>
          <a:prstGeom prst="rect">
            <a:avLst/>
          </a:prstGeom>
        </p:spPr>
      </p:pic>
      <p:pic>
        <p:nvPicPr>
          <p:cNvPr id="11" name="图片 10">
            <a:extLst>
              <a:ext uri="{FF2B5EF4-FFF2-40B4-BE49-F238E27FC236}">
                <a16:creationId xmlns:a16="http://schemas.microsoft.com/office/drawing/2014/main" id="{5EB6C2F2-A9F9-419A-A458-93931BA79008}"/>
              </a:ext>
            </a:extLst>
          </p:cNvPr>
          <p:cNvPicPr>
            <a:picLocks noChangeAspect="1"/>
          </p:cNvPicPr>
          <p:nvPr/>
        </p:nvPicPr>
        <p:blipFill>
          <a:blip r:embed="rId8"/>
          <a:stretch>
            <a:fillRect/>
          </a:stretch>
        </p:blipFill>
        <p:spPr>
          <a:xfrm>
            <a:off x="4017074" y="4367874"/>
            <a:ext cx="295316" cy="352474"/>
          </a:xfrm>
          <a:prstGeom prst="rect">
            <a:avLst/>
          </a:prstGeom>
        </p:spPr>
      </p:pic>
      <p:pic>
        <p:nvPicPr>
          <p:cNvPr id="12" name="图片 11">
            <a:extLst>
              <a:ext uri="{FF2B5EF4-FFF2-40B4-BE49-F238E27FC236}">
                <a16:creationId xmlns:a16="http://schemas.microsoft.com/office/drawing/2014/main" id="{8B90F623-A646-4726-A4BB-1D635081BDA7}"/>
              </a:ext>
            </a:extLst>
          </p:cNvPr>
          <p:cNvPicPr>
            <a:picLocks noChangeAspect="1"/>
          </p:cNvPicPr>
          <p:nvPr/>
        </p:nvPicPr>
        <p:blipFill>
          <a:blip r:embed="rId9"/>
          <a:stretch>
            <a:fillRect/>
          </a:stretch>
        </p:blipFill>
        <p:spPr>
          <a:xfrm>
            <a:off x="5625828" y="4342964"/>
            <a:ext cx="428685" cy="400106"/>
          </a:xfrm>
          <a:prstGeom prst="rect">
            <a:avLst/>
          </a:prstGeom>
        </p:spPr>
      </p:pic>
      <p:pic>
        <p:nvPicPr>
          <p:cNvPr id="13" name="图片 12">
            <a:extLst>
              <a:ext uri="{FF2B5EF4-FFF2-40B4-BE49-F238E27FC236}">
                <a16:creationId xmlns:a16="http://schemas.microsoft.com/office/drawing/2014/main" id="{2422A65C-8A6A-4C83-B617-8318266E1EA1}"/>
              </a:ext>
            </a:extLst>
          </p:cNvPr>
          <p:cNvPicPr>
            <a:picLocks noChangeAspect="1"/>
          </p:cNvPicPr>
          <p:nvPr/>
        </p:nvPicPr>
        <p:blipFill>
          <a:blip r:embed="rId10"/>
          <a:stretch>
            <a:fillRect/>
          </a:stretch>
        </p:blipFill>
        <p:spPr>
          <a:xfrm>
            <a:off x="3088001" y="4377400"/>
            <a:ext cx="371527" cy="333422"/>
          </a:xfrm>
          <a:prstGeom prst="rect">
            <a:avLst/>
          </a:prstGeom>
        </p:spPr>
      </p:pic>
      <p:pic>
        <p:nvPicPr>
          <p:cNvPr id="71" name="图片 70">
            <a:extLst>
              <a:ext uri="{FF2B5EF4-FFF2-40B4-BE49-F238E27FC236}">
                <a16:creationId xmlns:a16="http://schemas.microsoft.com/office/drawing/2014/main" id="{B2A1FA2F-78E0-4C83-8256-6D431B6EB3F4}"/>
              </a:ext>
            </a:extLst>
          </p:cNvPr>
          <p:cNvPicPr>
            <a:picLocks noChangeAspect="1"/>
          </p:cNvPicPr>
          <p:nvPr/>
        </p:nvPicPr>
        <p:blipFill>
          <a:blip r:embed="rId6"/>
          <a:stretch>
            <a:fillRect/>
          </a:stretch>
        </p:blipFill>
        <p:spPr>
          <a:xfrm>
            <a:off x="1532012" y="4843966"/>
            <a:ext cx="276264" cy="276264"/>
          </a:xfrm>
          <a:prstGeom prst="rect">
            <a:avLst/>
          </a:prstGeom>
        </p:spPr>
      </p:pic>
      <p:pic>
        <p:nvPicPr>
          <p:cNvPr id="72" name="图片 71">
            <a:extLst>
              <a:ext uri="{FF2B5EF4-FFF2-40B4-BE49-F238E27FC236}">
                <a16:creationId xmlns:a16="http://schemas.microsoft.com/office/drawing/2014/main" id="{C08FB904-D117-4875-9FA6-0F499B59079C}"/>
              </a:ext>
            </a:extLst>
          </p:cNvPr>
          <p:cNvPicPr>
            <a:picLocks noChangeAspect="1"/>
          </p:cNvPicPr>
          <p:nvPr/>
        </p:nvPicPr>
        <p:blipFill>
          <a:blip r:embed="rId8"/>
          <a:stretch>
            <a:fillRect/>
          </a:stretch>
        </p:blipFill>
        <p:spPr>
          <a:xfrm>
            <a:off x="4918410" y="4805861"/>
            <a:ext cx="295316" cy="352474"/>
          </a:xfrm>
          <a:prstGeom prst="rect">
            <a:avLst/>
          </a:prstGeom>
        </p:spPr>
      </p:pic>
      <p:pic>
        <p:nvPicPr>
          <p:cNvPr id="8" name="图片 7">
            <a:extLst>
              <a:ext uri="{FF2B5EF4-FFF2-40B4-BE49-F238E27FC236}">
                <a16:creationId xmlns:a16="http://schemas.microsoft.com/office/drawing/2014/main" id="{F8511811-3063-405E-97BB-9676BB130516}"/>
              </a:ext>
            </a:extLst>
          </p:cNvPr>
          <p:cNvPicPr>
            <a:picLocks noChangeAspect="1"/>
          </p:cNvPicPr>
          <p:nvPr/>
        </p:nvPicPr>
        <p:blipFill rotWithShape="1">
          <a:blip r:embed="rId11"/>
          <a:srcRect t="15356"/>
          <a:stretch/>
        </p:blipFill>
        <p:spPr>
          <a:xfrm>
            <a:off x="557607" y="2688185"/>
            <a:ext cx="1991003" cy="338664"/>
          </a:xfrm>
          <a:prstGeom prst="rect">
            <a:avLst/>
          </a:prstGeom>
        </p:spPr>
      </p:pic>
    </p:spTree>
    <p:extLst>
      <p:ext uri="{BB962C8B-B14F-4D97-AF65-F5344CB8AC3E}">
        <p14:creationId xmlns:p14="http://schemas.microsoft.com/office/powerpoint/2010/main" val="55988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5134</TotalTime>
  <Words>771</Words>
  <Application>Microsoft Office PowerPoint</Application>
  <PresentationFormat>宽屏</PresentationFormat>
  <Paragraphs>133</Paragraphs>
  <Slides>24</Slides>
  <Notes>24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等线 Light</vt:lpstr>
      <vt:lpstr>微软雅黑</vt:lpstr>
      <vt:lpstr>Arial</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向天歌演示</dc:creator>
  <cp:keywords>www.51pptmoban.com</cp:keywords>
  <cp:lastModifiedBy>178976460@qq.com</cp:lastModifiedBy>
  <cp:revision>164</cp:revision>
  <dcterms:created xsi:type="dcterms:W3CDTF">2017-12-27T12:38:12Z</dcterms:created>
  <dcterms:modified xsi:type="dcterms:W3CDTF">2023-03-07T03:41:10Z</dcterms:modified>
</cp:coreProperties>
</file>