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6" r:id="rId3"/>
    <p:sldId id="260" r:id="rId4"/>
    <p:sldId id="290" r:id="rId5"/>
    <p:sldId id="267" r:id="rId6"/>
    <p:sldId id="273" r:id="rId7"/>
    <p:sldId id="302" r:id="rId8"/>
    <p:sldId id="310" r:id="rId9"/>
    <p:sldId id="311" r:id="rId10"/>
    <p:sldId id="303" r:id="rId11"/>
    <p:sldId id="312" r:id="rId12"/>
    <p:sldId id="305" r:id="rId13"/>
    <p:sldId id="304" r:id="rId14"/>
    <p:sldId id="313" r:id="rId15"/>
    <p:sldId id="268" r:id="rId16"/>
    <p:sldId id="301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5" autoAdjust="0"/>
    <p:restoredTop sz="95256" autoAdjust="0"/>
  </p:normalViewPr>
  <p:slideViewPr>
    <p:cSldViewPr snapToGrid="0">
      <p:cViewPr varScale="1">
        <p:scale>
          <a:sx n="81" d="100"/>
          <a:sy n="81" d="100"/>
        </p:scale>
        <p:origin x="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4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70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268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51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578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2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28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056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6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3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8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43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8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02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916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00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228925" y="3700054"/>
            <a:ext cx="11048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RetroComposer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Discovering Novel Reactions by Composing Templates for Retrosynthesis Prediction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D8593F3-82DA-4EDF-97DA-1921598F2B2F}"/>
              </a:ext>
            </a:extLst>
          </p:cNvPr>
          <p:cNvSpPr/>
          <p:nvPr/>
        </p:nvSpPr>
        <p:spPr>
          <a:xfrm>
            <a:off x="215372" y="4906399"/>
            <a:ext cx="10718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it-IT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Chaochao Yan ,Peilin Zhao ,Chan Lu ,Yang Yu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it-IT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Junzhou Huang 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2CA40D8-4D94-4B56-9AF9-B352B4E5A588}"/>
              </a:ext>
            </a:extLst>
          </p:cNvPr>
          <p:cNvSpPr/>
          <p:nvPr/>
        </p:nvSpPr>
        <p:spPr>
          <a:xfrm>
            <a:off x="215372" y="5416497"/>
            <a:ext cx="2619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Yuan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50DDB3-538E-49E7-BA60-230037EB7B07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1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125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Embedding Obtained by Graph Attention Networks(GAT)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D1B657-B7EA-426D-8F50-DE52ABD5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744" y="2122969"/>
            <a:ext cx="6176606" cy="501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998BE6-B65E-4449-A16A-E081AF268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682" y="2901239"/>
            <a:ext cx="5725916" cy="422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45DBF7-820F-4D06-8A8B-F591DC849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997" y="3429000"/>
            <a:ext cx="5625286" cy="7316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BD6FAB-8054-4493-8E3E-258BD0221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532" y="4233540"/>
            <a:ext cx="5214066" cy="5488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38E9C2-4DC1-4887-A26D-37B7AC22A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416" y="5151608"/>
            <a:ext cx="4904533" cy="366189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7697AF94-C7B0-454B-B8FC-8F119E4C7AAB}"/>
              </a:ext>
            </a:extLst>
          </p:cNvPr>
          <p:cNvSpPr txBox="1"/>
          <p:nvPr/>
        </p:nvSpPr>
        <p:spPr>
          <a:xfrm>
            <a:off x="2570439" y="5887016"/>
            <a:ext cx="695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子图的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是只在子图上进行更新迭代得到的么？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6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Reactant Subgraph Selection Model(RSSM)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EAC89A-695F-4352-BD18-E859C297C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51" r="8402" b="25352"/>
          <a:stretch/>
        </p:blipFill>
        <p:spPr>
          <a:xfrm>
            <a:off x="247062" y="1448487"/>
            <a:ext cx="4036595" cy="348446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3ECF4AEB-22F5-4254-A1F2-2BE0907325EF}"/>
              </a:ext>
            </a:extLst>
          </p:cNvPr>
          <p:cNvSpPr txBox="1"/>
          <p:nvPr/>
        </p:nvSpPr>
        <p:spPr>
          <a:xfrm>
            <a:off x="4432102" y="1692148"/>
            <a:ext cx="69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RSSM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的目的是，在给定       的条件下，从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vocabulary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中选择反应物子图集合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1">
            <a:extLst>
              <a:ext uri="{FF2B5EF4-FFF2-40B4-BE49-F238E27FC236}">
                <a16:creationId xmlns:a16="http://schemas.microsoft.com/office/drawing/2014/main" id="{41443A7F-0FB4-473F-9AAE-89BAA04B0F03}"/>
              </a:ext>
            </a:extLst>
          </p:cNvPr>
          <p:cNvSpPr txBox="1"/>
          <p:nvPr/>
        </p:nvSpPr>
        <p:spPr>
          <a:xfrm>
            <a:off x="4432102" y="2629889"/>
            <a:ext cx="695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最后一步是注释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atom 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750BBA3C-A11D-4A33-957E-62EEE88BC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718" y="1708232"/>
            <a:ext cx="466790" cy="3715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D6C91A-DBAE-4F75-8A03-90B65A937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2361" y="1674889"/>
            <a:ext cx="495369" cy="4382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76ADD5-FB04-4B50-8FF7-DAF37F056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365" y="2047560"/>
            <a:ext cx="447737" cy="352474"/>
          </a:xfrm>
          <a:prstGeom prst="rect">
            <a:avLst/>
          </a:prstGeom>
        </p:spPr>
      </p:pic>
      <p:sp>
        <p:nvSpPr>
          <p:cNvPr id="65" name="文本框 61">
            <a:extLst>
              <a:ext uri="{FF2B5EF4-FFF2-40B4-BE49-F238E27FC236}">
                <a16:creationId xmlns:a16="http://schemas.microsoft.com/office/drawing/2014/main" id="{B4A16275-2146-4BCD-89D0-62F3D5AC9895}"/>
              </a:ext>
            </a:extLst>
          </p:cNvPr>
          <p:cNvSpPr txBox="1"/>
          <p:nvPr/>
        </p:nvSpPr>
        <p:spPr>
          <a:xfrm>
            <a:off x="4432102" y="3390803"/>
            <a:ext cx="695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RetroComposer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泛化性会好一些？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 with GLN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D251F3-4FBA-45A6-AFDC-59E45E0D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58" y="1420374"/>
            <a:ext cx="9985108" cy="51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2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Reactants Prediction Algorithm</a:t>
            </a:r>
          </a:p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0C4EBE-B548-4255-A446-EC1E4E596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1" y="1448487"/>
            <a:ext cx="4997414" cy="52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A746C2F8-392C-4A0A-B947-B85DADD33812}"/>
              </a:ext>
            </a:extLst>
          </p:cNvPr>
          <p:cNvSpPr txBox="1"/>
          <p:nvPr/>
        </p:nvSpPr>
        <p:spPr>
          <a:xfrm>
            <a:off x="590802" y="5559715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log-likelihood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将被分别表示为             和           。最终预测的反应物将会根据                                            来进行排序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Reactant Scoring Model (RSM)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250F889-CC58-4BFF-9F23-7A6A77F049FC}"/>
              </a:ext>
            </a:extLst>
          </p:cNvPr>
          <p:cNvSpPr txBox="1"/>
          <p:nvPr/>
        </p:nvSpPr>
        <p:spPr>
          <a:xfrm>
            <a:off x="908697" y="1583503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，获得一个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reactant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的序列。在最终的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之前，有必要验证预测得到的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reactant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是否能够成功生成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464A8C4-6A4B-4629-AD1C-48F28E3726A6}"/>
              </a:ext>
            </a:extLst>
          </p:cNvPr>
          <p:cNvSpPr txBox="1"/>
          <p:nvPr/>
        </p:nvSpPr>
        <p:spPr>
          <a:xfrm>
            <a:off x="970860" y="2391883"/>
            <a:ext cx="10691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      和       输入到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中学习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embedding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fusion function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组合产物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embedding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和与其对应的反应物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fused node embedding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fused node embedding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将替代产物的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embedding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，然后输入到另一个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中学习得到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graph-level embedding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Graph-level embedding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中得到最终的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680B29B1-A0E2-4828-A68B-7EC0861A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49" y="5923633"/>
            <a:ext cx="3171247" cy="2838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1A1680-4C3B-4826-8784-8D886B048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557" y="2715467"/>
            <a:ext cx="1223815" cy="387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476D1C-9890-4875-9023-75AE9F367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313" y="2334414"/>
            <a:ext cx="457264" cy="3810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664270-0079-4D7A-AFCD-45721133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305" y="2388951"/>
            <a:ext cx="428685" cy="352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4A1586-4914-40B6-BCCB-A996BDB71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923" y="5541561"/>
            <a:ext cx="924054" cy="371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C6BBEF-0B6D-4D66-98E1-BB0A438817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0976" y="5589193"/>
            <a:ext cx="762106" cy="32389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5F67C2E9-AA78-4D3E-9EC3-496BD6A7F3E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5652"/>
          <a:stretch/>
        </p:blipFill>
        <p:spPr>
          <a:xfrm>
            <a:off x="2485402" y="4431369"/>
            <a:ext cx="6110696" cy="10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8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7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1036188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6924085" y="4070507"/>
            <a:ext cx="464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Ablation Study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DAAF8B1-8F1F-4507-B3B3-174BE9BB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84" y="1662798"/>
            <a:ext cx="3678469" cy="48899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15634C-907E-452E-807B-6AEECFC91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122" y="5040888"/>
            <a:ext cx="4762937" cy="1714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353C38-0F6F-4397-BB2A-5E858A6F5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662" y="4685278"/>
            <a:ext cx="2950573" cy="264059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3E618DDE-B2A8-4E81-B455-1AC0F7FA9356}"/>
              </a:ext>
            </a:extLst>
          </p:cNvPr>
          <p:cNvSpPr txBox="1"/>
          <p:nvPr/>
        </p:nvSpPr>
        <p:spPr>
          <a:xfrm>
            <a:off x="934489" y="1048027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8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61369" y="4012449"/>
            <a:ext cx="877001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&amp;</a:t>
            </a:r>
            <a:r>
              <a:rPr lang="zh-CN" altLang="en-US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5331735-BB2C-4853-8011-8A445EB20B59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1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6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5532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分子逆合成 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Molecule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etrosynsthesis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6908356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33689BD-A9A1-4228-BBA2-65E2D3EA9913}"/>
              </a:ext>
            </a:extLst>
          </p:cNvPr>
          <p:cNvSpPr txBox="1"/>
          <p:nvPr/>
        </p:nvSpPr>
        <p:spPr>
          <a:xfrm>
            <a:off x="802890" y="2025751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在新药发现（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Drug Discovery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）领域中，分子逆合成预测（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Molecule Retrosynthesis Prediction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）是其中的一个基础问题，即预测目标分子的合成路线。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397F19C-3E32-4ABD-9776-0E0B15A13056}"/>
              </a:ext>
            </a:extLst>
          </p:cNvPr>
          <p:cNvSpPr txBox="1"/>
          <p:nvPr/>
        </p:nvSpPr>
        <p:spPr>
          <a:xfrm>
            <a:off x="802890" y="2836913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目前的逆合成预测方法可以分为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semi-template-based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template-free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E3A1A0D-5560-498B-A7D8-3B570610CF33}"/>
              </a:ext>
            </a:extLst>
          </p:cNvPr>
          <p:cNvSpPr txBox="1"/>
          <p:nvPr/>
        </p:nvSpPr>
        <p:spPr>
          <a:xfrm>
            <a:off x="802890" y="3604153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方法通过搜索大量的反应模板来匹配目标分子。这一方法优点是可解释性强，生成的反应路线可靠；缺点是泛化性差，很难应用到新反应类型或不常见的反应中。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C7C6E35-2ABD-4EB6-A88B-806D36B32AB3}"/>
              </a:ext>
            </a:extLst>
          </p:cNvPr>
          <p:cNvSpPr txBox="1"/>
          <p:nvPr/>
        </p:nvSpPr>
        <p:spPr>
          <a:xfrm>
            <a:off x="802890" y="4426473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Template-free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方法学习产物到反应物的映射。这一方法优点是泛化性强；缺点是计算复杂度高。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4577246-1535-497A-B986-18300696F853}"/>
              </a:ext>
            </a:extLst>
          </p:cNvPr>
          <p:cNvSpPr txBox="1"/>
          <p:nvPr/>
        </p:nvSpPr>
        <p:spPr>
          <a:xfrm>
            <a:off x="802890" y="5339965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Semi-template-based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方法在训练过程中需要用到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ground-truth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反应中心信息。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310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B0545D-F04B-4CF1-9394-55E02611BAF2}"/>
              </a:ext>
            </a:extLst>
          </p:cNvPr>
          <p:cNvSpPr txBox="1"/>
          <p:nvPr/>
        </p:nvSpPr>
        <p:spPr>
          <a:xfrm>
            <a:off x="527882" y="1691588"/>
            <a:ext cx="10270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retrosynthesis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框架，比以前的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方法提高了泛化性，可以预测未见过的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设计了一个反应物评分模型，能够捕获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atom-level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提出的模型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RetroComposer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USPTO-50k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的测试集上达到了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64.2%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53.3%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2918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37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514952" y="778180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Overview of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RetroComposer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02F09C-D3EF-403E-BDA7-7197660B8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8" y="1515993"/>
            <a:ext cx="10992031" cy="45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5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Composer Model(TCM)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EAC89A-695F-4352-BD18-E859C297C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19" y="1484582"/>
            <a:ext cx="8804657" cy="46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Subgraph Selection Model(PSSM)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250F889-CC58-4BFF-9F23-7A6A77F049FC}"/>
              </a:ext>
            </a:extLst>
          </p:cNvPr>
          <p:cNvSpPr txBox="1"/>
          <p:nvPr/>
        </p:nvSpPr>
        <p:spPr>
          <a:xfrm>
            <a:off x="4020865" y="1716211"/>
            <a:ext cx="719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PSSM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的目的是从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vocabulary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中选择正确的子图范式       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F70182C3-29F0-4716-AD71-2D43FC664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3" r="56766" b="26383"/>
          <a:stretch/>
        </p:blipFill>
        <p:spPr>
          <a:xfrm>
            <a:off x="259656" y="1397532"/>
            <a:ext cx="3250228" cy="3740767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C62899B3-7D99-4F59-A249-A24608214AF2}"/>
              </a:ext>
            </a:extLst>
          </p:cNvPr>
          <p:cNvSpPr txBox="1"/>
          <p:nvPr/>
        </p:nvSpPr>
        <p:spPr>
          <a:xfrm>
            <a:off x="4020865" y="2406867"/>
            <a:ext cx="737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这篇文章只关注单产物反应，因此       只包含单个子图范式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0A6B81-934B-4028-8A96-66178D553BFE}"/>
              </a:ext>
            </a:extLst>
          </p:cNvPr>
          <p:cNvSpPr txBox="1"/>
          <p:nvPr/>
        </p:nvSpPr>
        <p:spPr>
          <a:xfrm>
            <a:off x="4020865" y="3057002"/>
            <a:ext cx="7427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对于某个产物，可能会存在多个匹配成功的产物子图范式       。但是可以成功发生反应的产物子图范式       一定是前者的子集，也就是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D8F361-321D-4EDB-B01A-ED2ADBCD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226" y="1744915"/>
            <a:ext cx="523948" cy="3524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233DF3-4D4E-47A8-B062-7E285C454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3273" y="1716211"/>
            <a:ext cx="438211" cy="400106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E4D12B6E-3F2E-47F3-A5F0-00D0D0FE6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174" y="2412115"/>
            <a:ext cx="438211" cy="4001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54D359-E705-4359-94F9-6D1961244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8731" y="2378458"/>
            <a:ext cx="266737" cy="3810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8F0D4-CD26-4C2D-829D-56E5BC491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7509" y="3050057"/>
            <a:ext cx="485843" cy="333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3C97BF-5C99-437D-8F9B-7D38E2A2C4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860" y="3383479"/>
            <a:ext cx="466790" cy="3715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9A9D0D-486A-477D-B0E5-877AEAEF49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3355" y="3700862"/>
            <a:ext cx="206721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4D24FEED-BE90-4B01-8646-EC7EBC70A613}"/>
              </a:ext>
            </a:extLst>
          </p:cNvPr>
          <p:cNvSpPr txBox="1"/>
          <p:nvPr/>
        </p:nvSpPr>
        <p:spPr>
          <a:xfrm>
            <a:off x="648503" y="938884"/>
            <a:ext cx="904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Loss Design of PSSM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355D1F47-EF0E-4381-8979-E5442E4C0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3" r="56766" b="26383"/>
          <a:stretch/>
        </p:blipFill>
        <p:spPr>
          <a:xfrm>
            <a:off x="245067" y="1558616"/>
            <a:ext cx="3250228" cy="3740767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41443A7F-0FB4-473F-9AAE-89BAA04B0F03}"/>
              </a:ext>
            </a:extLst>
          </p:cNvPr>
          <p:cNvSpPr txBox="1"/>
          <p:nvPr/>
        </p:nvSpPr>
        <p:spPr>
          <a:xfrm>
            <a:off x="4020866" y="1716211"/>
            <a:ext cx="69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直觉上，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PSSM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可以看成一个多标签分类问题，选用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binary cross-entropy loss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562F6E1-D915-4AA1-ACE9-597011795F5D}"/>
              </a:ext>
            </a:extLst>
          </p:cNvPr>
          <p:cNvSpPr txBox="1"/>
          <p:nvPr/>
        </p:nvSpPr>
        <p:spPr>
          <a:xfrm>
            <a:off x="4020865" y="2588501"/>
            <a:ext cx="8118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但是文章提出这不是最优的，因为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没有考虑相互关系，独立的给每个                打分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二元分类的约束太强，可能无法对                正确分类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是不需要的，需要的是相对的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ranking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5310B372-3611-47D6-9E20-35B4D5D88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161" y="5034120"/>
            <a:ext cx="4989276" cy="735027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C616418D-D2F6-483C-97A0-D5C2F8A63DBD}"/>
              </a:ext>
            </a:extLst>
          </p:cNvPr>
          <p:cNvSpPr txBox="1"/>
          <p:nvPr/>
        </p:nvSpPr>
        <p:spPr>
          <a:xfrm>
            <a:off x="3806303" y="4456732"/>
            <a:ext cx="695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因此文章采用了类似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F4C41-EE78-4FE7-9ED9-A06FABABB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342" y="2897413"/>
            <a:ext cx="1124107" cy="36200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2ECF07DF-EB92-4EFE-9B52-97EAFE1B3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342" y="3223675"/>
            <a:ext cx="112410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645</Words>
  <Application>Microsoft Office PowerPoint</Application>
  <PresentationFormat>宽屏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112</cp:revision>
  <dcterms:created xsi:type="dcterms:W3CDTF">2017-12-27T12:38:12Z</dcterms:created>
  <dcterms:modified xsi:type="dcterms:W3CDTF">2022-04-17T16:31:58Z</dcterms:modified>
</cp:coreProperties>
</file>