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66" r:id="rId3"/>
    <p:sldId id="353" r:id="rId4"/>
    <p:sldId id="260" r:id="rId5"/>
    <p:sldId id="354" r:id="rId6"/>
    <p:sldId id="267" r:id="rId7"/>
    <p:sldId id="350" r:id="rId8"/>
    <p:sldId id="316" r:id="rId9"/>
    <p:sldId id="351" r:id="rId10"/>
    <p:sldId id="357" r:id="rId11"/>
    <p:sldId id="352" r:id="rId12"/>
    <p:sldId id="356" r:id="rId13"/>
    <p:sldId id="358" r:id="rId14"/>
    <p:sldId id="359" r:id="rId15"/>
    <p:sldId id="268" r:id="rId16"/>
    <p:sldId id="349" r:id="rId17"/>
    <p:sldId id="360" r:id="rId18"/>
    <p:sldId id="361" r:id="rId19"/>
    <p:sldId id="362" r:id="rId20"/>
    <p:sldId id="26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8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5" autoAdjust="0"/>
    <p:restoredTop sz="95256" autoAdjust="0"/>
  </p:normalViewPr>
  <p:slideViewPr>
    <p:cSldViewPr snapToGrid="0">
      <p:cViewPr varScale="1">
        <p:scale>
          <a:sx n="83" d="100"/>
          <a:sy n="83" d="100"/>
        </p:scale>
        <p:origin x="523" y="82"/>
      </p:cViewPr>
      <p:guideLst/>
    </p:cSldViewPr>
  </p:slideViewPr>
  <p:notesTextViewPr>
    <p:cViewPr>
      <p:scale>
        <a:sx n="1" d="1"/>
        <a:sy n="1" d="1"/>
      </p:scale>
      <p:origin x="0" y="0"/>
    </p:cViewPr>
  </p:notesTextViewPr>
  <p:sorterViewPr>
    <p:cViewPr>
      <p:scale>
        <a:sx n="100" d="100"/>
        <a:sy n="100" d="100"/>
      </p:scale>
      <p:origin x="0" y="-18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6064E-67DC-45F1-B9EB-918B2AD23DC0}" type="datetimeFigureOut">
              <a:rPr lang="zh-CN" altLang="en-US" smtClean="0"/>
              <a:t>2023/6/13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30829-8F6D-4636-B383-C58D7AF4A63E}" type="slidenum">
              <a:rPr lang="zh-CN" altLang="en-US" smtClean="0"/>
              <a:t>‹#›</a:t>
            </a:fld>
            <a:endParaRPr lang="zh-CN" altLang="en-US"/>
          </a:p>
        </p:txBody>
      </p:sp>
    </p:spTree>
    <p:extLst>
      <p:ext uri="{BB962C8B-B14F-4D97-AF65-F5344CB8AC3E}">
        <p14:creationId xmlns:p14="http://schemas.microsoft.com/office/powerpoint/2010/main" val="6759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9849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3029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201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5049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81337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1228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7286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9404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41183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05493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684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7130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02869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820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5868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438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06430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0899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64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44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5FED-A3EA-4119-BB5B-DA227F7AC4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82F6BA-C320-49C5-983E-F95610B2BC4F}"/>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8E0F4B-2731-420D-B8C7-1969B5D4DE0E}"/>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16FC8E7C-1413-49C3-AFC0-BDB2F54287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71A10-3301-42FB-9326-C8B06E55D3AC}"/>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67142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6EEBE-ED3C-4894-9EBD-CE0D23A162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D25431-8520-43D1-9F64-2485FF7984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1750AF-776D-4EBA-8BA9-A9BAB97196F1}"/>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07BFBE0F-DB4B-451F-B10B-C6655DCE6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C12D9E-ECBF-4431-897D-C0DBF8B7472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70137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D7CE91-0164-47B2-95E5-6CF7FB97A5E3}"/>
              </a:ext>
            </a:extLst>
          </p:cNvPr>
          <p:cNvSpPr>
            <a:spLocks noGrp="1"/>
          </p:cNvSpPr>
          <p:nvPr>
            <p:ph type="title" orient="vert"/>
          </p:nvPr>
        </p:nvSpPr>
        <p:spPr>
          <a:xfrm>
            <a:off x="8724901" y="365126"/>
            <a:ext cx="2628900" cy="581183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81A2A1-4DB2-42D5-85DE-CBAC2D1917EE}"/>
              </a:ext>
            </a:extLst>
          </p:cNvPr>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58EF8A-69C2-4C05-B472-86BBD7E3258B}"/>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1AF9EA55-E424-43AD-969F-AC96183A8E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0D6677-53EF-4403-BAD2-C0ABA361B6A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54273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6EAE8-EC9E-4C33-8B56-AFD1526E3C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BA0651-DDE0-47E9-901D-4BA745A8112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DB356E-930B-440B-8D26-9571444CE4AF}"/>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BFC3186B-BEDC-4F0C-8961-EA796FE8EB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CE1CB8-D35F-4ECD-A2AF-03D3B3AA9882}"/>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760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A02D6-FD60-4E5F-B6FD-AD60647A351C}"/>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C989FE-73C2-4C35-9EC8-44FAE9952B3D}"/>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C9F3666-516C-4548-ABD3-886BF84BC908}"/>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7DAE2BB3-A6B2-44FF-926B-50D609E49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2EA07-77BE-471C-BF58-9FD88D9B4DF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59696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A5A9F-F24E-4AD8-8B71-D7B2C37A24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A5972E-1187-44FB-BF04-8B7AEACC83A1}"/>
              </a:ext>
            </a:extLst>
          </p:cNvPr>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74C9A3-69BE-4D7D-8BB1-63852BDA7E5D}"/>
              </a:ext>
            </a:extLst>
          </p:cNvPr>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E10FDE4-2299-496F-94E8-B7FD43A3FF94}"/>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6" name="页脚占位符 5">
            <a:extLst>
              <a:ext uri="{FF2B5EF4-FFF2-40B4-BE49-F238E27FC236}">
                <a16:creationId xmlns:a16="http://schemas.microsoft.com/office/drawing/2014/main" id="{92743A53-742E-42D9-A84B-2970812759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B48DD5-3FFA-4970-A976-5D91C0C1548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16869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33A74-4729-4AD1-8303-A23AA585FC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454556-4265-4CA8-B1DB-30318DCF7BF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673BB42-76FF-436C-BFF6-76586C0B6BC4}"/>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9D8A39-31FB-4866-956D-5BCD2EE36ED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33340EB-FF17-4604-ADF3-EC2FA4C83F5C}"/>
              </a:ext>
            </a:extLst>
          </p:cNvPr>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6CCC224-D563-4089-8302-C1FDF53E2998}"/>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8" name="页脚占位符 7">
            <a:extLst>
              <a:ext uri="{FF2B5EF4-FFF2-40B4-BE49-F238E27FC236}">
                <a16:creationId xmlns:a16="http://schemas.microsoft.com/office/drawing/2014/main" id="{E4676D79-22C2-4AE9-9545-9E32227EA0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3B67C9-271A-46BF-B08A-56D397AC9354}"/>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46586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196A5-3992-41E6-9E62-FE85389688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719085-DC49-4410-9162-3E9F788A9B89}"/>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4" name="页脚占位符 3">
            <a:extLst>
              <a:ext uri="{FF2B5EF4-FFF2-40B4-BE49-F238E27FC236}">
                <a16:creationId xmlns:a16="http://schemas.microsoft.com/office/drawing/2014/main" id="{F1E05355-2F75-409F-9287-FC9D3C773F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9CF2D8-C8A3-4D1A-883F-CD65F9BFD9A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2892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75DAB8-0B9B-4421-BE4A-731DCF864358}"/>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3" name="页脚占位符 2">
            <a:extLst>
              <a:ext uri="{FF2B5EF4-FFF2-40B4-BE49-F238E27FC236}">
                <a16:creationId xmlns:a16="http://schemas.microsoft.com/office/drawing/2014/main" id="{9902D034-32A7-479A-AE02-739AA5EB62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875FCC-7B3C-4B29-B141-AFC757E17A7A}"/>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43499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23587-F912-43C6-AF00-2A5ADF466B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34D082-A815-469A-ABD9-F33895D86D1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B92DECF-8798-442F-85A4-5D5711A73043}"/>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BCB088-02D5-4765-BF97-FE9476E06F91}"/>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6" name="页脚占位符 5">
            <a:extLst>
              <a:ext uri="{FF2B5EF4-FFF2-40B4-BE49-F238E27FC236}">
                <a16:creationId xmlns:a16="http://schemas.microsoft.com/office/drawing/2014/main" id="{C3AB1EAB-EFD9-4061-9CEF-73E75688A2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A759D2-7D25-4714-8E0E-9C08623047B9}"/>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95192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D4563-1F7B-4582-B82D-820DCD73EF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64B3BF-64DD-49B4-8AB6-CF73FA165A2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C4BE060-5FA8-4F62-9119-0B0457F8B5B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2B1889-7787-43CB-A1E7-F2DB0F67EEE7}"/>
              </a:ext>
            </a:extLst>
          </p:cNvPr>
          <p:cNvSpPr>
            <a:spLocks noGrp="1"/>
          </p:cNvSpPr>
          <p:nvPr>
            <p:ph type="dt" sz="half" idx="10"/>
          </p:nvPr>
        </p:nvSpPr>
        <p:spPr/>
        <p:txBody>
          <a:bodyPr/>
          <a:lstStyle/>
          <a:p>
            <a:fld id="{42DF1591-7B17-44A4-9EBB-127D5B0D0BCE}" type="datetimeFigureOut">
              <a:rPr lang="zh-CN" altLang="en-US" smtClean="0"/>
              <a:t>2023/6/13</a:t>
            </a:fld>
            <a:endParaRPr lang="zh-CN" altLang="en-US"/>
          </a:p>
        </p:txBody>
      </p:sp>
      <p:sp>
        <p:nvSpPr>
          <p:cNvPr id="6" name="页脚占位符 5">
            <a:extLst>
              <a:ext uri="{FF2B5EF4-FFF2-40B4-BE49-F238E27FC236}">
                <a16:creationId xmlns:a16="http://schemas.microsoft.com/office/drawing/2014/main" id="{7CAE394E-D20A-4234-A855-0F6A2E8765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E37C38-E2A7-4847-B376-D65FE9AF03A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09922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090DCB-FD10-40BD-9948-2F76B66CF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28F3CC-B05C-439C-84A5-72E54FAF1CCA}"/>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76DE44-9246-41A6-AE1C-522361ECD28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1591-7B17-44A4-9EBB-127D5B0D0B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77653BA1-0862-4129-A790-802B5629EF7B}"/>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6B85CA-F4B1-4285-BD68-7179525485C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236715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3" name="矩形 212">
            <a:extLst>
              <a:ext uri="{FF2B5EF4-FFF2-40B4-BE49-F238E27FC236}">
                <a16:creationId xmlns:a16="http://schemas.microsoft.com/office/drawing/2014/main" id="{305917DA-5F65-486A-916D-9807BFAC8FF8}"/>
              </a:ext>
            </a:extLst>
          </p:cNvPr>
          <p:cNvSpPr/>
          <p:nvPr/>
        </p:nvSpPr>
        <p:spPr>
          <a:xfrm>
            <a:off x="228925" y="3700054"/>
            <a:ext cx="11649566" cy="1569660"/>
          </a:xfrm>
          <a:prstGeom prst="rect">
            <a:avLst/>
          </a:prstGeom>
        </p:spPr>
        <p:txBody>
          <a:bodyPr wrap="square">
            <a:spAutoFit/>
          </a:bodyPr>
          <a:lstStyle/>
          <a:p>
            <a:pPr lvl="0" defTabSz="914377">
              <a:defRPr/>
            </a:pPr>
            <a:r>
              <a:rPr lang="en-US" altLang="zh-CN" sz="3200" b="1" dirty="0">
                <a:latin typeface="微软雅黑" panose="020B0503020204020204" pitchFamily="34" charset="-122"/>
                <a:ea typeface="微软雅黑" panose="020B0503020204020204" pitchFamily="34" charset="-122"/>
              </a:rPr>
              <a:t>3D EQUIVARIANT DIFFUSION FOR TARGET-AWARE</a:t>
            </a:r>
          </a:p>
          <a:p>
            <a:pPr lvl="0" defTabSz="914377">
              <a:defRPr/>
            </a:pPr>
            <a:r>
              <a:rPr lang="en-US" altLang="zh-CN" sz="3200" b="1" dirty="0">
                <a:latin typeface="微软雅黑" panose="020B0503020204020204" pitchFamily="34" charset="-122"/>
                <a:ea typeface="微软雅黑" panose="020B0503020204020204" pitchFamily="34" charset="-122"/>
              </a:rPr>
              <a:t>MOLECULE GENERATION AND AFFINITY PREDICTION</a:t>
            </a:r>
          </a:p>
          <a:p>
            <a:pPr lvl="0" defTabSz="914377">
              <a:defRPr/>
            </a:pPr>
            <a:endParaRPr kumimoji="0" lang="zh-CN" altLang="en-US" sz="3200" b="1" i="0" u="none" strike="noStrike" kern="1200" cap="none" spc="0" normalizeH="0" baseline="0" noProof="0" dirty="0">
              <a:ln>
                <a:noFill/>
              </a:ln>
              <a:effectLst/>
              <a:uLnTx/>
              <a:uFillTx/>
              <a:latin typeface="微软雅黑"/>
              <a:ea typeface="微软雅黑"/>
            </a:endParaRPr>
          </a:p>
        </p:txBody>
      </p:sp>
      <p:sp>
        <p:nvSpPr>
          <p:cNvPr id="84" name="矩形 83">
            <a:extLst>
              <a:ext uri="{FF2B5EF4-FFF2-40B4-BE49-F238E27FC236}">
                <a16:creationId xmlns:a16="http://schemas.microsoft.com/office/drawing/2014/main" id="{6D8593F3-82DA-4EDF-97DA-1921598F2B2F}"/>
              </a:ext>
            </a:extLst>
          </p:cNvPr>
          <p:cNvSpPr/>
          <p:nvPr/>
        </p:nvSpPr>
        <p:spPr>
          <a:xfrm>
            <a:off x="215372" y="4906399"/>
            <a:ext cx="10718878" cy="369332"/>
          </a:xfrm>
          <a:prstGeom prst="rect">
            <a:avLst/>
          </a:prstGeom>
        </p:spPr>
        <p:txBody>
          <a:bodyPr wrap="square">
            <a:spAutoFit/>
          </a:bodyPr>
          <a:lstStyle/>
          <a:p>
            <a:pPr lvl="0" defTabSz="914377">
              <a:defRPr/>
            </a:pPr>
            <a:r>
              <a:rPr lang="it-IT" altLang="zh-CN" dirty="0">
                <a:latin typeface="微软雅黑" panose="020B0503020204020204" pitchFamily="34" charset="-122"/>
                <a:ea typeface="微软雅黑" panose="020B0503020204020204" pitchFamily="34" charset="-122"/>
              </a:rPr>
              <a:t>Jiaqi Guan, Wesley Wei Qian, Xingang Peng, Yufeng Su, Jian Peng, Jianzhu Ma</a:t>
            </a:r>
            <a:endParaRPr kumimoji="0" lang="zh-CN" altLang="en-US" i="0" u="none" strike="noStrike" kern="1200" cap="none" spc="0" normalizeH="0" baseline="0" noProof="0" dirty="0">
              <a:ln>
                <a:noFill/>
              </a:ln>
              <a:effectLst/>
              <a:uLnTx/>
              <a:uFillTx/>
              <a:latin typeface="微软雅黑"/>
              <a:ea typeface="微软雅黑"/>
            </a:endParaRPr>
          </a:p>
        </p:txBody>
      </p:sp>
      <p:sp>
        <p:nvSpPr>
          <p:cNvPr id="85" name="矩形 84">
            <a:extLst>
              <a:ext uri="{FF2B5EF4-FFF2-40B4-BE49-F238E27FC236}">
                <a16:creationId xmlns:a16="http://schemas.microsoft.com/office/drawing/2014/main" id="{52CA40D8-4D94-4B56-9AF9-B352B4E5A588}"/>
              </a:ext>
            </a:extLst>
          </p:cNvPr>
          <p:cNvSpPr/>
          <p:nvPr/>
        </p:nvSpPr>
        <p:spPr>
          <a:xfrm>
            <a:off x="215372" y="5372954"/>
            <a:ext cx="2619586" cy="338554"/>
          </a:xfrm>
          <a:prstGeom prst="rect">
            <a:avLst/>
          </a:prstGeom>
        </p:spPr>
        <p:txBody>
          <a:bodyPr wrap="square">
            <a:spAutoFit/>
          </a:bodyPr>
          <a:lstStyle/>
          <a:p>
            <a:pPr lvl="0" defTabSz="914377">
              <a:defRPr/>
            </a:pPr>
            <a:r>
              <a:rPr lang="en-US" altLang="zh-CN" sz="1600" dirty="0">
                <a:latin typeface="微软雅黑" panose="020B0503020204020204" pitchFamily="34" charset="-122"/>
                <a:ea typeface="微软雅黑" panose="020B0503020204020204" pitchFamily="34" charset="-122"/>
              </a:rPr>
              <a:t>Presenter</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Shen Yuan</a:t>
            </a:r>
            <a:endParaRPr kumimoji="0" lang="zh-CN" altLang="en-US" sz="1600" i="0" u="none" strike="noStrike" kern="1200" cap="none" spc="0" normalizeH="0" baseline="0" noProof="0" dirty="0">
              <a:ln>
                <a:noFill/>
              </a:ln>
              <a:effectLst/>
              <a:uLnTx/>
              <a:uFillTx/>
              <a:latin typeface="微软雅黑"/>
              <a:ea typeface="微软雅黑"/>
            </a:endParaRPr>
          </a:p>
        </p:txBody>
      </p:sp>
      <p:sp>
        <p:nvSpPr>
          <p:cNvPr id="13" name="矩形 12">
            <a:extLst>
              <a:ext uri="{FF2B5EF4-FFF2-40B4-BE49-F238E27FC236}">
                <a16:creationId xmlns:a16="http://schemas.microsoft.com/office/drawing/2014/main" id="{7650DDB3-538E-49E7-BA60-230037EB7B07}"/>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60CBE9B9-02F7-402F-AAA6-3D97254C7EFA}"/>
              </a:ext>
            </a:extLst>
          </p:cNvPr>
          <p:cNvSpPr/>
          <p:nvPr/>
        </p:nvSpPr>
        <p:spPr>
          <a:xfrm>
            <a:off x="215372" y="6410704"/>
            <a:ext cx="11663119" cy="246221"/>
          </a:xfrm>
          <a:prstGeom prst="rect">
            <a:avLst/>
          </a:prstGeom>
        </p:spPr>
        <p:txBody>
          <a:bodyPr wrap="square">
            <a:spAutoFit/>
          </a:bodyPr>
          <a:lstStyle/>
          <a:p>
            <a:pPr lvl="0" defTabSz="914377">
              <a:defRPr/>
            </a:pPr>
            <a:r>
              <a:rPr lang="en-US" altLang="zh-CN" sz="1000" dirty="0">
                <a:latin typeface="微软雅黑" panose="020B0503020204020204" pitchFamily="34" charset="-122"/>
                <a:ea typeface="微软雅黑" panose="020B0503020204020204" pitchFamily="34" charset="-122"/>
              </a:rPr>
              <a:t>ICLR 2023</a:t>
            </a:r>
            <a:endParaRPr kumimoji="0" lang="zh-CN" altLang="en-US" sz="1000" u="none" strike="noStrike" kern="1200" cap="none" spc="0" normalizeH="0" baseline="0" noProof="0" dirty="0">
              <a:ln>
                <a:noFill/>
              </a:ln>
              <a:effectLst/>
              <a:uLnTx/>
              <a:uFillTx/>
              <a:latin typeface="微软雅黑"/>
              <a:ea typeface="微软雅黑"/>
            </a:endParaRPr>
          </a:p>
        </p:txBody>
      </p:sp>
    </p:spTree>
    <p:extLst>
      <p:ext uri="{BB962C8B-B14F-4D97-AF65-F5344CB8AC3E}">
        <p14:creationId xmlns:p14="http://schemas.microsoft.com/office/powerpoint/2010/main" val="189010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84775"/>
          </a:xfrm>
          <a:prstGeom prst="rect">
            <a:avLst/>
          </a:prstGeom>
          <a:noFill/>
        </p:spPr>
        <p:txBody>
          <a:bodyPr wrap="square" rtlCol="0">
            <a:spAutoFit/>
          </a:bodyPr>
          <a:lstStyle/>
          <a:p>
            <a:pPr lvl="0" defTabSz="914377">
              <a:defRPr/>
            </a:pPr>
            <a:r>
              <a:rPr lang="zh-CN" altLang="en-US" sz="3200" dirty="0">
                <a:solidFill>
                  <a:prstClr val="black"/>
                </a:solidFill>
                <a:latin typeface="微软雅黑" panose="020B0503020204020204" pitchFamily="34" charset="-122"/>
                <a:ea typeface="微软雅黑" panose="020B0503020204020204" pitchFamily="34" charset="-122"/>
              </a:rPr>
              <a:t>前向过程</a:t>
            </a:r>
            <a:r>
              <a:rPr lang="en-US" altLang="zh-CN" sz="3200" dirty="0">
                <a:solidFill>
                  <a:prstClr val="black"/>
                </a:solidFill>
                <a:latin typeface="微软雅黑" panose="020B0503020204020204" pitchFamily="34" charset="-122"/>
                <a:ea typeface="微软雅黑" panose="020B0503020204020204" pitchFamily="34" charset="-122"/>
              </a:rPr>
              <a:t>(Diffusion Process)</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093EC590-EEDD-4E3E-8D1F-05B66E2955FD}"/>
              </a:ext>
            </a:extLst>
          </p:cNvPr>
          <p:cNvSpPr txBox="1"/>
          <p:nvPr/>
        </p:nvSpPr>
        <p:spPr>
          <a:xfrm>
            <a:off x="703349" y="1578256"/>
            <a:ext cx="11064854" cy="523220"/>
          </a:xfrm>
          <a:prstGeom prst="rect">
            <a:avLst/>
          </a:prstGeom>
          <a:noFill/>
        </p:spPr>
        <p:txBody>
          <a:bodyPr wrap="square" rtlCol="0">
            <a:spAutoFit/>
          </a:bodyPr>
          <a:lstStyle/>
          <a:p>
            <a:pPr>
              <a:spcAft>
                <a:spcPts val="1200"/>
              </a:spcAft>
            </a:pPr>
            <a:r>
              <a:rPr lang="zh-CN" altLang="en-US" sz="2800" dirty="0">
                <a:latin typeface="微软雅黑" panose="020B0503020204020204" pitchFamily="34" charset="-122"/>
                <a:ea typeface="微软雅黑" panose="020B0503020204020204" pitchFamily="34" charset="-122"/>
              </a:rPr>
              <a:t>令                和                   ，</a:t>
            </a:r>
            <a:endParaRPr lang="en-US" altLang="zh-CN" sz="28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7AB80A7-78CF-441F-83FD-5FFFFFCECA1F}"/>
              </a:ext>
            </a:extLst>
          </p:cNvPr>
          <p:cNvPicPr>
            <a:picLocks noChangeAspect="1"/>
          </p:cNvPicPr>
          <p:nvPr/>
        </p:nvPicPr>
        <p:blipFill>
          <a:blip r:embed="rId3"/>
          <a:stretch>
            <a:fillRect/>
          </a:stretch>
        </p:blipFill>
        <p:spPr>
          <a:xfrm>
            <a:off x="908697" y="2222780"/>
            <a:ext cx="10187836" cy="578533"/>
          </a:xfrm>
          <a:prstGeom prst="rect">
            <a:avLst/>
          </a:prstGeom>
        </p:spPr>
      </p:pic>
      <p:pic>
        <p:nvPicPr>
          <p:cNvPr id="5" name="图片 4">
            <a:extLst>
              <a:ext uri="{FF2B5EF4-FFF2-40B4-BE49-F238E27FC236}">
                <a16:creationId xmlns:a16="http://schemas.microsoft.com/office/drawing/2014/main" id="{99207AAB-5E0F-4986-B510-C9506AD49178}"/>
              </a:ext>
            </a:extLst>
          </p:cNvPr>
          <p:cNvPicPr>
            <a:picLocks noChangeAspect="1"/>
          </p:cNvPicPr>
          <p:nvPr/>
        </p:nvPicPr>
        <p:blipFill>
          <a:blip r:embed="rId4"/>
          <a:stretch>
            <a:fillRect/>
          </a:stretch>
        </p:blipFill>
        <p:spPr>
          <a:xfrm>
            <a:off x="1204258" y="1588437"/>
            <a:ext cx="1621494" cy="484028"/>
          </a:xfrm>
          <a:prstGeom prst="rect">
            <a:avLst/>
          </a:prstGeom>
        </p:spPr>
      </p:pic>
      <p:pic>
        <p:nvPicPr>
          <p:cNvPr id="6" name="图片 5">
            <a:extLst>
              <a:ext uri="{FF2B5EF4-FFF2-40B4-BE49-F238E27FC236}">
                <a16:creationId xmlns:a16="http://schemas.microsoft.com/office/drawing/2014/main" id="{11260A0B-1252-48FE-AE56-EC3FBD1015DD}"/>
              </a:ext>
            </a:extLst>
          </p:cNvPr>
          <p:cNvPicPr>
            <a:picLocks noChangeAspect="1"/>
          </p:cNvPicPr>
          <p:nvPr/>
        </p:nvPicPr>
        <p:blipFill>
          <a:blip r:embed="rId5"/>
          <a:stretch>
            <a:fillRect/>
          </a:stretch>
        </p:blipFill>
        <p:spPr>
          <a:xfrm>
            <a:off x="3246565" y="1653142"/>
            <a:ext cx="1882844" cy="394271"/>
          </a:xfrm>
          <a:prstGeom prst="rect">
            <a:avLst/>
          </a:prstGeom>
        </p:spPr>
      </p:pic>
      <p:sp>
        <p:nvSpPr>
          <p:cNvPr id="63" name="文本框 62">
            <a:extLst>
              <a:ext uri="{FF2B5EF4-FFF2-40B4-BE49-F238E27FC236}">
                <a16:creationId xmlns:a16="http://schemas.microsoft.com/office/drawing/2014/main" id="{C42D6A6A-648E-4AE0-A1EC-B65443A0CFD9}"/>
              </a:ext>
            </a:extLst>
          </p:cNvPr>
          <p:cNvSpPr txBox="1"/>
          <p:nvPr/>
        </p:nvSpPr>
        <p:spPr>
          <a:xfrm>
            <a:off x="662965" y="3321461"/>
            <a:ext cx="11064854" cy="523220"/>
          </a:xfrm>
          <a:prstGeom prst="rect">
            <a:avLst/>
          </a:prstGeom>
          <a:noFill/>
        </p:spPr>
        <p:txBody>
          <a:bodyPr wrap="square" rtlCol="0">
            <a:spAutoFit/>
          </a:bodyPr>
          <a:lstStyle/>
          <a:p>
            <a:pPr>
              <a:spcAft>
                <a:spcPts val="1200"/>
              </a:spcAft>
            </a:pPr>
            <a:r>
              <a:rPr lang="zh-CN" altLang="en-US" sz="2800" dirty="0">
                <a:latin typeface="微软雅黑" panose="020B0503020204020204" pitchFamily="34" charset="-122"/>
                <a:ea typeface="微软雅黑" panose="020B0503020204020204" pitchFamily="34" charset="-122"/>
              </a:rPr>
              <a:t>根据贝叶斯定理，</a:t>
            </a:r>
            <a:endParaRPr lang="en-US" altLang="zh-CN" sz="28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E613487-2FDE-46E4-B52F-6B2EC6BC85B7}"/>
              </a:ext>
            </a:extLst>
          </p:cNvPr>
          <p:cNvPicPr>
            <a:picLocks noChangeAspect="1"/>
          </p:cNvPicPr>
          <p:nvPr/>
        </p:nvPicPr>
        <p:blipFill>
          <a:blip r:embed="rId6"/>
          <a:stretch>
            <a:fillRect/>
          </a:stretch>
        </p:blipFill>
        <p:spPr>
          <a:xfrm>
            <a:off x="995085" y="3844681"/>
            <a:ext cx="10481381" cy="656410"/>
          </a:xfrm>
          <a:prstGeom prst="rect">
            <a:avLst/>
          </a:prstGeom>
        </p:spPr>
      </p:pic>
      <p:pic>
        <p:nvPicPr>
          <p:cNvPr id="8" name="图片 7">
            <a:extLst>
              <a:ext uri="{FF2B5EF4-FFF2-40B4-BE49-F238E27FC236}">
                <a16:creationId xmlns:a16="http://schemas.microsoft.com/office/drawing/2014/main" id="{08E4C775-C00D-4D08-A71E-D95C21FAD8F8}"/>
              </a:ext>
            </a:extLst>
          </p:cNvPr>
          <p:cNvPicPr>
            <a:picLocks noChangeAspect="1"/>
          </p:cNvPicPr>
          <p:nvPr/>
        </p:nvPicPr>
        <p:blipFill>
          <a:blip r:embed="rId7"/>
          <a:stretch>
            <a:fillRect/>
          </a:stretch>
        </p:blipFill>
        <p:spPr>
          <a:xfrm>
            <a:off x="1724025" y="4735214"/>
            <a:ext cx="6839034" cy="560149"/>
          </a:xfrm>
          <a:prstGeom prst="rect">
            <a:avLst/>
          </a:prstGeom>
        </p:spPr>
      </p:pic>
      <p:pic>
        <p:nvPicPr>
          <p:cNvPr id="9" name="图片 8">
            <a:extLst>
              <a:ext uri="{FF2B5EF4-FFF2-40B4-BE49-F238E27FC236}">
                <a16:creationId xmlns:a16="http://schemas.microsoft.com/office/drawing/2014/main" id="{4AC6349D-1EFE-4902-BD1A-FA195EB3BF60}"/>
              </a:ext>
            </a:extLst>
          </p:cNvPr>
          <p:cNvPicPr>
            <a:picLocks noChangeAspect="1"/>
          </p:cNvPicPr>
          <p:nvPr/>
        </p:nvPicPr>
        <p:blipFill>
          <a:blip r:embed="rId8"/>
          <a:stretch>
            <a:fillRect/>
          </a:stretch>
        </p:blipFill>
        <p:spPr>
          <a:xfrm>
            <a:off x="1759345" y="5529486"/>
            <a:ext cx="2699801" cy="470288"/>
          </a:xfrm>
          <a:prstGeom prst="rect">
            <a:avLst/>
          </a:prstGeom>
        </p:spPr>
      </p:pic>
      <p:pic>
        <p:nvPicPr>
          <p:cNvPr id="10" name="图片 9">
            <a:extLst>
              <a:ext uri="{FF2B5EF4-FFF2-40B4-BE49-F238E27FC236}">
                <a16:creationId xmlns:a16="http://schemas.microsoft.com/office/drawing/2014/main" id="{B2E34DF9-FC52-45D8-98F5-F8C0ED48A26C}"/>
              </a:ext>
            </a:extLst>
          </p:cNvPr>
          <p:cNvPicPr>
            <a:picLocks noChangeAspect="1"/>
          </p:cNvPicPr>
          <p:nvPr/>
        </p:nvPicPr>
        <p:blipFill>
          <a:blip r:embed="rId9"/>
          <a:stretch>
            <a:fillRect/>
          </a:stretch>
        </p:blipFill>
        <p:spPr>
          <a:xfrm>
            <a:off x="4792216" y="5529486"/>
            <a:ext cx="6143532" cy="437990"/>
          </a:xfrm>
          <a:prstGeom prst="rect">
            <a:avLst/>
          </a:prstGeom>
        </p:spPr>
      </p:pic>
      <p:sp>
        <p:nvSpPr>
          <p:cNvPr id="68" name="文本框 67">
            <a:extLst>
              <a:ext uri="{FF2B5EF4-FFF2-40B4-BE49-F238E27FC236}">
                <a16:creationId xmlns:a16="http://schemas.microsoft.com/office/drawing/2014/main" id="{F05D8465-DAA2-47A8-B036-357B1F0206D7}"/>
              </a:ext>
            </a:extLst>
          </p:cNvPr>
          <p:cNvSpPr txBox="1"/>
          <p:nvPr/>
        </p:nvSpPr>
        <p:spPr>
          <a:xfrm>
            <a:off x="703349" y="4681638"/>
            <a:ext cx="974262" cy="523220"/>
          </a:xfrm>
          <a:prstGeom prst="rect">
            <a:avLst/>
          </a:prstGeom>
          <a:noFill/>
        </p:spPr>
        <p:txBody>
          <a:bodyPr wrap="square" rtlCol="0">
            <a:spAutoFit/>
          </a:bodyPr>
          <a:lstStyle/>
          <a:p>
            <a:pPr>
              <a:spcAft>
                <a:spcPts val="1200"/>
              </a:spcAft>
            </a:pPr>
            <a:r>
              <a:rPr lang="zh-CN" altLang="en-US" sz="2800" dirty="0">
                <a:latin typeface="微软雅黑" panose="020B0503020204020204" pitchFamily="34" charset="-122"/>
                <a:ea typeface="微软雅黑" panose="020B0503020204020204" pitchFamily="34" charset="-122"/>
              </a:rPr>
              <a:t>其中</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485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84775"/>
          </a:xfrm>
          <a:prstGeom prst="rect">
            <a:avLst/>
          </a:prstGeom>
          <a:noFill/>
        </p:spPr>
        <p:txBody>
          <a:bodyPr wrap="square" rtlCol="0">
            <a:spAutoFit/>
          </a:bodyPr>
          <a:lstStyle/>
          <a:p>
            <a:pPr lvl="0" defTabSz="914377">
              <a:defRPr/>
            </a:pPr>
            <a:r>
              <a:rPr lang="zh-CN" altLang="en-US" sz="3200" dirty="0">
                <a:solidFill>
                  <a:prstClr val="black"/>
                </a:solidFill>
                <a:latin typeface="微软雅黑" panose="020B0503020204020204" pitchFamily="34" charset="-122"/>
                <a:ea typeface="微软雅黑" panose="020B0503020204020204" pitchFamily="34" charset="-122"/>
              </a:rPr>
              <a:t>反向过程</a:t>
            </a:r>
            <a:r>
              <a:rPr lang="en-US" altLang="zh-CN" sz="3200" dirty="0">
                <a:solidFill>
                  <a:prstClr val="black"/>
                </a:solidFill>
                <a:latin typeface="微软雅黑" panose="020B0503020204020204" pitchFamily="34" charset="-122"/>
                <a:ea typeface="微软雅黑" panose="020B0503020204020204" pitchFamily="34" charset="-122"/>
              </a:rPr>
              <a:t>(Generative Process)</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093EC590-EEDD-4E3E-8D1F-05B66E2955FD}"/>
              </a:ext>
            </a:extLst>
          </p:cNvPr>
          <p:cNvSpPr txBox="1"/>
          <p:nvPr/>
        </p:nvSpPr>
        <p:spPr>
          <a:xfrm>
            <a:off x="703348" y="1578256"/>
            <a:ext cx="10676547" cy="523220"/>
          </a:xfrm>
          <a:prstGeom prst="rect">
            <a:avLst/>
          </a:prstGeom>
          <a:noFill/>
        </p:spPr>
        <p:txBody>
          <a:bodyPr wrap="square" rtlCol="0">
            <a:spAutoFit/>
          </a:bodyPr>
          <a:lstStyle/>
          <a:p>
            <a:pPr>
              <a:spcAft>
                <a:spcPts val="1200"/>
              </a:spcAft>
            </a:pPr>
            <a:r>
              <a:rPr lang="zh-CN" altLang="en-US" sz="2800" dirty="0">
                <a:latin typeface="微软雅黑" panose="020B0503020204020204" pitchFamily="34" charset="-122"/>
                <a:ea typeface="微软雅黑" panose="020B0503020204020204" pitchFamily="34" charset="-122"/>
              </a:rPr>
              <a:t>反向过程将会从初始噪声     中恢复</a:t>
            </a:r>
            <a:r>
              <a:rPr lang="en-US" altLang="zh-CN" sz="2800" dirty="0">
                <a:latin typeface="微软雅黑" panose="020B0503020204020204" pitchFamily="34" charset="-122"/>
                <a:ea typeface="微软雅黑" panose="020B0503020204020204" pitchFamily="34" charset="-122"/>
              </a:rPr>
              <a:t>ground truth</a:t>
            </a:r>
            <a:r>
              <a:rPr lang="zh-CN" altLang="en-US" sz="2800" dirty="0">
                <a:latin typeface="微软雅黑" panose="020B0503020204020204" pitchFamily="34" charset="-122"/>
                <a:ea typeface="微软雅黑" panose="020B0503020204020204" pitchFamily="34" charset="-122"/>
              </a:rPr>
              <a:t>分子</a:t>
            </a:r>
            <a:endParaRPr lang="en-US" altLang="zh-CN" sz="28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5B4182C-77FC-458A-B06A-C0A2DCED85BF}"/>
              </a:ext>
            </a:extLst>
          </p:cNvPr>
          <p:cNvPicPr>
            <a:picLocks noChangeAspect="1"/>
          </p:cNvPicPr>
          <p:nvPr/>
        </p:nvPicPr>
        <p:blipFill>
          <a:blip r:embed="rId3"/>
          <a:stretch>
            <a:fillRect/>
          </a:stretch>
        </p:blipFill>
        <p:spPr>
          <a:xfrm>
            <a:off x="1724025" y="2086361"/>
            <a:ext cx="8743949" cy="590892"/>
          </a:xfrm>
          <a:prstGeom prst="rect">
            <a:avLst/>
          </a:prstGeom>
        </p:spPr>
      </p:pic>
      <p:pic>
        <p:nvPicPr>
          <p:cNvPr id="5" name="图片 4">
            <a:extLst>
              <a:ext uri="{FF2B5EF4-FFF2-40B4-BE49-F238E27FC236}">
                <a16:creationId xmlns:a16="http://schemas.microsoft.com/office/drawing/2014/main" id="{A2D24DA1-B2E7-4A93-BC3A-5E648367DD77}"/>
              </a:ext>
            </a:extLst>
          </p:cNvPr>
          <p:cNvPicPr>
            <a:picLocks noChangeAspect="1"/>
          </p:cNvPicPr>
          <p:nvPr/>
        </p:nvPicPr>
        <p:blipFill>
          <a:blip r:embed="rId4"/>
          <a:stretch>
            <a:fillRect/>
          </a:stretch>
        </p:blipFill>
        <p:spPr>
          <a:xfrm>
            <a:off x="4712420" y="1646948"/>
            <a:ext cx="498408" cy="403473"/>
          </a:xfrm>
          <a:prstGeom prst="rect">
            <a:avLst/>
          </a:prstGeom>
        </p:spPr>
      </p:pic>
      <p:pic>
        <p:nvPicPr>
          <p:cNvPr id="6" name="图片 5">
            <a:extLst>
              <a:ext uri="{FF2B5EF4-FFF2-40B4-BE49-F238E27FC236}">
                <a16:creationId xmlns:a16="http://schemas.microsoft.com/office/drawing/2014/main" id="{538CE73A-5D64-4D64-AF59-2E76E1A0A446}"/>
              </a:ext>
            </a:extLst>
          </p:cNvPr>
          <p:cNvPicPr>
            <a:picLocks noChangeAspect="1"/>
          </p:cNvPicPr>
          <p:nvPr/>
        </p:nvPicPr>
        <p:blipFill>
          <a:blip r:embed="rId5"/>
          <a:stretch>
            <a:fillRect/>
          </a:stretch>
        </p:blipFill>
        <p:spPr>
          <a:xfrm>
            <a:off x="9231884" y="1638076"/>
            <a:ext cx="498408" cy="407033"/>
          </a:xfrm>
          <a:prstGeom prst="rect">
            <a:avLst/>
          </a:prstGeom>
        </p:spPr>
      </p:pic>
      <p:pic>
        <p:nvPicPr>
          <p:cNvPr id="7" name="图片 6">
            <a:extLst>
              <a:ext uri="{FF2B5EF4-FFF2-40B4-BE49-F238E27FC236}">
                <a16:creationId xmlns:a16="http://schemas.microsoft.com/office/drawing/2014/main" id="{9EF93CDC-D787-4D5A-B9ED-E09B10FACF0A}"/>
              </a:ext>
            </a:extLst>
          </p:cNvPr>
          <p:cNvPicPr>
            <a:picLocks noChangeAspect="1"/>
          </p:cNvPicPr>
          <p:nvPr/>
        </p:nvPicPr>
        <p:blipFill>
          <a:blip r:embed="rId6"/>
          <a:stretch>
            <a:fillRect/>
          </a:stretch>
        </p:blipFill>
        <p:spPr>
          <a:xfrm>
            <a:off x="2734731" y="3425398"/>
            <a:ext cx="5082146" cy="653248"/>
          </a:xfrm>
          <a:prstGeom prst="rect">
            <a:avLst/>
          </a:prstGeom>
        </p:spPr>
      </p:pic>
      <p:sp>
        <p:nvSpPr>
          <p:cNvPr id="65" name="文本框 64">
            <a:extLst>
              <a:ext uri="{FF2B5EF4-FFF2-40B4-BE49-F238E27FC236}">
                <a16:creationId xmlns:a16="http://schemas.microsoft.com/office/drawing/2014/main" id="{61FE0EA0-8EFB-4790-9045-DF34BA3465FE}"/>
              </a:ext>
            </a:extLst>
          </p:cNvPr>
          <p:cNvSpPr txBox="1"/>
          <p:nvPr/>
        </p:nvSpPr>
        <p:spPr>
          <a:xfrm>
            <a:off x="647349" y="2951946"/>
            <a:ext cx="10676547" cy="954107"/>
          </a:xfrm>
          <a:prstGeom prst="rect">
            <a:avLst/>
          </a:prstGeom>
          <a:noFill/>
        </p:spPr>
        <p:txBody>
          <a:bodyPr wrap="square" rtlCol="0">
            <a:spAutoFit/>
          </a:bodyPr>
          <a:lstStyle/>
          <a:p>
            <a:pPr>
              <a:spcAft>
                <a:spcPts val="1200"/>
              </a:spcAft>
            </a:pPr>
            <a:r>
              <a:rPr lang="zh-CN" altLang="en-US" sz="2800" dirty="0">
                <a:latin typeface="微软雅黑" panose="020B0503020204020204" pitchFamily="34" charset="-122"/>
                <a:ea typeface="微软雅黑" panose="020B0503020204020204" pitchFamily="34" charset="-122"/>
              </a:rPr>
              <a:t>研究采用</a:t>
            </a:r>
            <a:r>
              <a:rPr lang="en-US" altLang="zh-CN" sz="2800" dirty="0">
                <a:latin typeface="微软雅黑" panose="020B0503020204020204" pitchFamily="34" charset="-122"/>
                <a:ea typeface="微软雅黑" panose="020B0503020204020204" pitchFamily="34" charset="-122"/>
              </a:rPr>
              <a:t>SE(3)</a:t>
            </a:r>
            <a:r>
              <a:rPr lang="zh-CN" altLang="en-US" sz="2800" dirty="0">
                <a:latin typeface="微软雅黑" panose="020B0503020204020204" pitchFamily="34" charset="-122"/>
                <a:ea typeface="微软雅黑" panose="020B0503020204020204" pitchFamily="34" charset="-122"/>
              </a:rPr>
              <a:t>等变图神经网络进行配体分子与蛋白质原子之间的相互作用模拟：</a:t>
            </a:r>
            <a:endParaRPr lang="en-US" altLang="zh-CN" sz="28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5EF35D94-9E41-46B0-B08E-BB9FCFA5B63D}"/>
              </a:ext>
            </a:extLst>
          </p:cNvPr>
          <p:cNvPicPr>
            <a:picLocks noChangeAspect="1"/>
          </p:cNvPicPr>
          <p:nvPr/>
        </p:nvPicPr>
        <p:blipFill>
          <a:blip r:embed="rId7"/>
          <a:stretch>
            <a:fillRect/>
          </a:stretch>
        </p:blipFill>
        <p:spPr>
          <a:xfrm>
            <a:off x="3069047" y="4892280"/>
            <a:ext cx="6366349" cy="1415376"/>
          </a:xfrm>
          <a:prstGeom prst="rect">
            <a:avLst/>
          </a:prstGeom>
        </p:spPr>
      </p:pic>
      <p:sp>
        <p:nvSpPr>
          <p:cNvPr id="66" name="文本框 65">
            <a:extLst>
              <a:ext uri="{FF2B5EF4-FFF2-40B4-BE49-F238E27FC236}">
                <a16:creationId xmlns:a16="http://schemas.microsoft.com/office/drawing/2014/main" id="{FD5F7479-F578-44DD-8925-D41851F4EB5A}"/>
              </a:ext>
            </a:extLst>
          </p:cNvPr>
          <p:cNvSpPr txBox="1"/>
          <p:nvPr/>
        </p:nvSpPr>
        <p:spPr>
          <a:xfrm>
            <a:off x="703347" y="4327799"/>
            <a:ext cx="10676547" cy="523220"/>
          </a:xfrm>
          <a:prstGeom prst="rect">
            <a:avLst/>
          </a:prstGeom>
          <a:noFill/>
        </p:spPr>
        <p:txBody>
          <a:bodyPr wrap="square" rtlCol="0">
            <a:spAutoFit/>
          </a:bodyPr>
          <a:lstStyle/>
          <a:p>
            <a:pPr>
              <a:spcAft>
                <a:spcPts val="1200"/>
              </a:spcAft>
            </a:pPr>
            <a:r>
              <a:rPr lang="zh-CN" altLang="en-US" sz="2800" dirty="0">
                <a:latin typeface="微软雅黑" panose="020B0503020204020204" pitchFamily="34" charset="-122"/>
                <a:ea typeface="微软雅黑" panose="020B0503020204020204" pitchFamily="34" charset="-122"/>
              </a:rPr>
              <a:t>在第</a:t>
            </a:r>
            <a:r>
              <a:rPr lang="en-US" altLang="zh-CN" sz="2800" dirty="0">
                <a:latin typeface="微软雅黑" panose="020B0503020204020204" pitchFamily="34" charset="-122"/>
                <a:ea typeface="微软雅黑" panose="020B0503020204020204" pitchFamily="34" charset="-122"/>
              </a:rPr>
              <a:t>l</a:t>
            </a:r>
            <a:r>
              <a:rPr lang="zh-CN" altLang="en-US" sz="2800" dirty="0">
                <a:latin typeface="微软雅黑" panose="020B0503020204020204" pitchFamily="34" charset="-122"/>
                <a:ea typeface="微软雅黑" panose="020B0503020204020204" pitchFamily="34" charset="-122"/>
              </a:rPr>
              <a:t>层，原子的隐表征    和坐标    交替更新：</a:t>
            </a:r>
            <a:endParaRPr lang="en-US" altLang="zh-CN" sz="28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B4838A85-0635-42ED-9740-63340197192E}"/>
              </a:ext>
            </a:extLst>
          </p:cNvPr>
          <p:cNvPicPr>
            <a:picLocks noChangeAspect="1"/>
          </p:cNvPicPr>
          <p:nvPr/>
        </p:nvPicPr>
        <p:blipFill>
          <a:blip r:embed="rId8"/>
          <a:stretch>
            <a:fillRect/>
          </a:stretch>
        </p:blipFill>
        <p:spPr>
          <a:xfrm>
            <a:off x="4472336" y="4425534"/>
            <a:ext cx="337658" cy="371423"/>
          </a:xfrm>
          <a:prstGeom prst="rect">
            <a:avLst/>
          </a:prstGeom>
        </p:spPr>
      </p:pic>
      <p:pic>
        <p:nvPicPr>
          <p:cNvPr id="10" name="图片 9">
            <a:extLst>
              <a:ext uri="{FF2B5EF4-FFF2-40B4-BE49-F238E27FC236}">
                <a16:creationId xmlns:a16="http://schemas.microsoft.com/office/drawing/2014/main" id="{AC6AADF3-4B59-4F15-9716-89383EC2417D}"/>
              </a:ext>
            </a:extLst>
          </p:cNvPr>
          <p:cNvPicPr>
            <a:picLocks noChangeAspect="1"/>
          </p:cNvPicPr>
          <p:nvPr/>
        </p:nvPicPr>
        <p:blipFill>
          <a:blip r:embed="rId9"/>
          <a:stretch>
            <a:fillRect/>
          </a:stretch>
        </p:blipFill>
        <p:spPr>
          <a:xfrm>
            <a:off x="5952576" y="4419271"/>
            <a:ext cx="362001" cy="342948"/>
          </a:xfrm>
          <a:prstGeom prst="rect">
            <a:avLst/>
          </a:prstGeom>
        </p:spPr>
      </p:pic>
    </p:spTree>
    <p:extLst>
      <p:ext uri="{BB962C8B-B14F-4D97-AF65-F5344CB8AC3E}">
        <p14:creationId xmlns:p14="http://schemas.microsoft.com/office/powerpoint/2010/main" val="20396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84775"/>
          </a:xfrm>
          <a:prstGeom prst="rect">
            <a:avLst/>
          </a:prstGeom>
          <a:noFill/>
        </p:spPr>
        <p:txBody>
          <a:bodyPr wrap="square" rtlCol="0">
            <a:spAutoFit/>
          </a:bodyPr>
          <a:lstStyle/>
          <a:p>
            <a:pPr lvl="0" defTabSz="914377">
              <a:defRPr/>
            </a:pPr>
            <a:r>
              <a:rPr lang="en-US" altLang="zh-CN" sz="3200" dirty="0">
                <a:solidFill>
                  <a:prstClr val="black"/>
                </a:solidFill>
                <a:latin typeface="微软雅黑" panose="020B0503020204020204" pitchFamily="34" charset="-122"/>
                <a:ea typeface="微软雅黑" panose="020B0503020204020204" pitchFamily="34" charset="-122"/>
              </a:rPr>
              <a:t>Training Objective</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093EC590-EEDD-4E3E-8D1F-05B66E2955FD}"/>
              </a:ext>
            </a:extLst>
          </p:cNvPr>
          <p:cNvSpPr txBox="1"/>
          <p:nvPr/>
        </p:nvSpPr>
        <p:spPr>
          <a:xfrm>
            <a:off x="729514" y="2851287"/>
            <a:ext cx="995245" cy="523220"/>
          </a:xfrm>
          <a:prstGeom prst="rect">
            <a:avLst/>
          </a:prstGeom>
          <a:noFill/>
        </p:spPr>
        <p:txBody>
          <a:bodyPr wrap="square" rtlCol="0">
            <a:spAutoFit/>
          </a:bodyPr>
          <a:lstStyle/>
          <a:p>
            <a:pPr>
              <a:spcAft>
                <a:spcPts val="1200"/>
              </a:spcAft>
            </a:pPr>
            <a:r>
              <a:rPr lang="zh-CN" altLang="en-US" sz="2800" dirty="0">
                <a:latin typeface="微软雅黑" panose="020B0503020204020204" pitchFamily="34" charset="-122"/>
                <a:ea typeface="微软雅黑" panose="020B0503020204020204" pitchFamily="34" charset="-122"/>
              </a:rPr>
              <a:t>其中</a:t>
            </a:r>
            <a:endParaRPr lang="en-US" altLang="zh-CN" sz="28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649B4C7-ECE0-44D8-BEC0-3D9C3D538E17}"/>
              </a:ext>
            </a:extLst>
          </p:cNvPr>
          <p:cNvPicPr>
            <a:picLocks noChangeAspect="1"/>
          </p:cNvPicPr>
          <p:nvPr/>
        </p:nvPicPr>
        <p:blipFill>
          <a:blip r:embed="rId3"/>
          <a:stretch>
            <a:fillRect/>
          </a:stretch>
        </p:blipFill>
        <p:spPr>
          <a:xfrm>
            <a:off x="2414388" y="2102652"/>
            <a:ext cx="7848980" cy="796791"/>
          </a:xfrm>
          <a:prstGeom prst="rect">
            <a:avLst/>
          </a:prstGeom>
        </p:spPr>
      </p:pic>
      <p:pic>
        <p:nvPicPr>
          <p:cNvPr id="5" name="图片 4">
            <a:extLst>
              <a:ext uri="{FF2B5EF4-FFF2-40B4-BE49-F238E27FC236}">
                <a16:creationId xmlns:a16="http://schemas.microsoft.com/office/drawing/2014/main" id="{5DC6ACD0-0EF3-4112-96AF-8E3A2619F939}"/>
              </a:ext>
            </a:extLst>
          </p:cNvPr>
          <p:cNvPicPr>
            <a:picLocks noChangeAspect="1"/>
          </p:cNvPicPr>
          <p:nvPr/>
        </p:nvPicPr>
        <p:blipFill>
          <a:blip r:embed="rId4"/>
          <a:stretch>
            <a:fillRect/>
          </a:stretch>
        </p:blipFill>
        <p:spPr>
          <a:xfrm>
            <a:off x="3297739" y="3809903"/>
            <a:ext cx="3896179" cy="808096"/>
          </a:xfrm>
          <a:prstGeom prst="rect">
            <a:avLst/>
          </a:prstGeom>
        </p:spPr>
      </p:pic>
      <p:pic>
        <p:nvPicPr>
          <p:cNvPr id="6" name="图片 5">
            <a:extLst>
              <a:ext uri="{FF2B5EF4-FFF2-40B4-BE49-F238E27FC236}">
                <a16:creationId xmlns:a16="http://schemas.microsoft.com/office/drawing/2014/main" id="{1F970436-0957-409F-9BDC-A2B11DDC4ED9}"/>
              </a:ext>
            </a:extLst>
          </p:cNvPr>
          <p:cNvPicPr>
            <a:picLocks noChangeAspect="1"/>
          </p:cNvPicPr>
          <p:nvPr/>
        </p:nvPicPr>
        <p:blipFill>
          <a:blip r:embed="rId5"/>
          <a:stretch>
            <a:fillRect/>
          </a:stretch>
        </p:blipFill>
        <p:spPr>
          <a:xfrm>
            <a:off x="4023500" y="5179420"/>
            <a:ext cx="2197761" cy="400768"/>
          </a:xfrm>
          <a:prstGeom prst="rect">
            <a:avLst/>
          </a:prstGeom>
        </p:spPr>
      </p:pic>
      <p:pic>
        <p:nvPicPr>
          <p:cNvPr id="7" name="图片 6">
            <a:extLst>
              <a:ext uri="{FF2B5EF4-FFF2-40B4-BE49-F238E27FC236}">
                <a16:creationId xmlns:a16="http://schemas.microsoft.com/office/drawing/2014/main" id="{19D6A8A1-EADC-4BCA-8143-000DD75D7EA4}"/>
              </a:ext>
            </a:extLst>
          </p:cNvPr>
          <p:cNvPicPr>
            <a:picLocks noChangeAspect="1"/>
          </p:cNvPicPr>
          <p:nvPr/>
        </p:nvPicPr>
        <p:blipFill>
          <a:blip r:embed="rId6"/>
          <a:stretch>
            <a:fillRect/>
          </a:stretch>
        </p:blipFill>
        <p:spPr>
          <a:xfrm>
            <a:off x="1787043" y="2902681"/>
            <a:ext cx="1658857" cy="392887"/>
          </a:xfrm>
          <a:prstGeom prst="rect">
            <a:avLst/>
          </a:prstGeom>
        </p:spPr>
      </p:pic>
      <p:sp>
        <p:nvSpPr>
          <p:cNvPr id="65" name="文本框 64">
            <a:extLst>
              <a:ext uri="{FF2B5EF4-FFF2-40B4-BE49-F238E27FC236}">
                <a16:creationId xmlns:a16="http://schemas.microsoft.com/office/drawing/2014/main" id="{1DACC32F-84EF-4D29-863A-D293B9703CB6}"/>
              </a:ext>
            </a:extLst>
          </p:cNvPr>
          <p:cNvSpPr txBox="1"/>
          <p:nvPr/>
        </p:nvSpPr>
        <p:spPr>
          <a:xfrm>
            <a:off x="656453" y="1498498"/>
            <a:ext cx="10923859" cy="523220"/>
          </a:xfrm>
          <a:prstGeom prst="rect">
            <a:avLst/>
          </a:prstGeom>
          <a:noFill/>
        </p:spPr>
        <p:txBody>
          <a:bodyPr wrap="square" rtlCol="0">
            <a:spAutoFit/>
          </a:bodyPr>
          <a:lstStyle/>
          <a:p>
            <a:pPr>
              <a:spcAft>
                <a:spcPts val="1200"/>
              </a:spcAft>
            </a:pPr>
            <a:r>
              <a:rPr lang="zh-CN" altLang="en-US" sz="2800" dirty="0">
                <a:latin typeface="微软雅黑" panose="020B0503020204020204" pitchFamily="34" charset="-122"/>
                <a:ea typeface="微软雅黑" panose="020B0503020204020204" pitchFamily="34" charset="-122"/>
              </a:rPr>
              <a:t>模型可以通过最优化</a:t>
            </a:r>
            <a:r>
              <a:rPr lang="en-US" altLang="zh-CN" sz="2800" dirty="0">
                <a:latin typeface="微软雅黑" panose="020B0503020204020204" pitchFamily="34" charset="-122"/>
                <a:ea typeface="微软雅黑" panose="020B0503020204020204" pitchFamily="34" charset="-122"/>
              </a:rPr>
              <a:t>NLL</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variational bound</a:t>
            </a:r>
            <a:r>
              <a:rPr lang="zh-CN" altLang="en-US" sz="2800" dirty="0">
                <a:latin typeface="微软雅黑" panose="020B0503020204020204" pitchFamily="34" charset="-122"/>
                <a:ea typeface="微软雅黑" panose="020B0503020204020204" pitchFamily="34" charset="-122"/>
              </a:rPr>
              <a:t>来训练</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77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84775"/>
          </a:xfrm>
          <a:prstGeom prst="rect">
            <a:avLst/>
          </a:prstGeom>
          <a:noFill/>
        </p:spPr>
        <p:txBody>
          <a:bodyPr wrap="square" rtlCol="0">
            <a:spAutoFit/>
          </a:bodyPr>
          <a:lstStyle/>
          <a:p>
            <a:pPr lvl="0" defTabSz="914377">
              <a:defRPr/>
            </a:pPr>
            <a:r>
              <a:rPr lang="zh-CN" altLang="en-US" sz="3200" dirty="0">
                <a:solidFill>
                  <a:prstClr val="black"/>
                </a:solidFill>
                <a:latin typeface="微软雅黑" panose="020B0503020204020204" pitchFamily="34" charset="-122"/>
                <a:ea typeface="微软雅黑" panose="020B0503020204020204" pitchFamily="34" charset="-122"/>
              </a:rPr>
              <a:t>作为无监督学习器进行亲和力排序</a:t>
            </a:r>
            <a:r>
              <a:rPr lang="en-US" altLang="zh-CN" sz="3200" dirty="0">
                <a:solidFill>
                  <a:prstClr val="black"/>
                </a:solidFill>
                <a:latin typeface="微软雅黑" panose="020B0503020204020204" pitchFamily="34" charset="-122"/>
                <a:ea typeface="微软雅黑" panose="020B0503020204020204" pitchFamily="34" charset="-122"/>
              </a:rPr>
              <a:t>/</a:t>
            </a:r>
            <a:r>
              <a:rPr lang="zh-CN" altLang="en-US" sz="3200" dirty="0">
                <a:solidFill>
                  <a:prstClr val="black"/>
                </a:solidFill>
                <a:latin typeface="微软雅黑" panose="020B0503020204020204" pitchFamily="34" charset="-122"/>
                <a:ea typeface="微软雅黑" panose="020B0503020204020204" pitchFamily="34" charset="-122"/>
              </a:rPr>
              <a:t>预测</a:t>
            </a:r>
          </a:p>
        </p:txBody>
      </p:sp>
      <p:sp>
        <p:nvSpPr>
          <p:cNvPr id="64" name="文本框 63">
            <a:extLst>
              <a:ext uri="{FF2B5EF4-FFF2-40B4-BE49-F238E27FC236}">
                <a16:creationId xmlns:a16="http://schemas.microsoft.com/office/drawing/2014/main" id="{093EC590-EEDD-4E3E-8D1F-05B66E2955FD}"/>
              </a:ext>
            </a:extLst>
          </p:cNvPr>
          <p:cNvSpPr txBox="1"/>
          <p:nvPr/>
        </p:nvSpPr>
        <p:spPr>
          <a:xfrm>
            <a:off x="703349" y="1578256"/>
            <a:ext cx="10582602" cy="1538883"/>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这里建立了无监督生成模型和结合亲和力排序</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预测的联系。</a:t>
            </a:r>
            <a:endParaRPr lang="en-US" altLang="zh-CN" sz="2800" dirty="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给定一组蛋白质</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配体复合物，我们可以将          输入到中   ，仅计算</a:t>
            </a:r>
            <a:r>
              <a:rPr lang="en-US" altLang="zh-CN" sz="2800" dirty="0">
                <a:latin typeface="微软雅黑" panose="020B0503020204020204" pitchFamily="34" charset="-122"/>
                <a:ea typeface="微软雅黑" panose="020B0503020204020204" pitchFamily="34" charset="-122"/>
              </a:rPr>
              <a:t>hidden embedding</a:t>
            </a:r>
            <a:r>
              <a:rPr lang="zh-CN" altLang="en-US" sz="2800" dirty="0">
                <a:latin typeface="微软雅黑" panose="020B0503020204020204" pitchFamily="34" charset="-122"/>
                <a:ea typeface="微软雅黑" panose="020B0503020204020204" pitchFamily="34" charset="-122"/>
              </a:rPr>
              <a:t>，最终可以得到     和</a:t>
            </a:r>
            <a:endParaRPr lang="en-US" altLang="zh-CN" sz="28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FAFFEF93-95DF-41B1-B396-81F03B9CFB1B}"/>
              </a:ext>
            </a:extLst>
          </p:cNvPr>
          <p:cNvPicPr>
            <a:picLocks noChangeAspect="1"/>
          </p:cNvPicPr>
          <p:nvPr/>
        </p:nvPicPr>
        <p:blipFill>
          <a:blip r:embed="rId3"/>
          <a:stretch>
            <a:fillRect/>
          </a:stretch>
        </p:blipFill>
        <p:spPr>
          <a:xfrm>
            <a:off x="1599060" y="3241519"/>
            <a:ext cx="8640871" cy="839201"/>
          </a:xfrm>
          <a:prstGeom prst="rect">
            <a:avLst/>
          </a:prstGeom>
        </p:spPr>
      </p:pic>
      <p:sp>
        <p:nvSpPr>
          <p:cNvPr id="61" name="文本框 60">
            <a:extLst>
              <a:ext uri="{FF2B5EF4-FFF2-40B4-BE49-F238E27FC236}">
                <a16:creationId xmlns:a16="http://schemas.microsoft.com/office/drawing/2014/main" id="{532796D5-FF25-4708-BA2C-C13A9932907D}"/>
              </a:ext>
            </a:extLst>
          </p:cNvPr>
          <p:cNvSpPr txBox="1"/>
          <p:nvPr/>
        </p:nvSpPr>
        <p:spPr>
          <a:xfrm>
            <a:off x="804699" y="4444592"/>
            <a:ext cx="10582602" cy="954107"/>
          </a:xfrm>
          <a:prstGeom prst="rect">
            <a:avLst/>
          </a:prstGeom>
          <a:noFill/>
        </p:spPr>
        <p:txBody>
          <a:bodyPr wrap="square" rtlCol="0">
            <a:spAutoFit/>
          </a:bodyPr>
          <a:lstStyle/>
          <a:p>
            <a:pPr>
              <a:spcAft>
                <a:spcPts val="1200"/>
              </a:spcAft>
            </a:pPr>
            <a:r>
              <a:rPr lang="zh-CN" altLang="en-US" sz="2800" dirty="0">
                <a:latin typeface="微软雅黑" panose="020B0503020204020204" pitchFamily="34" charset="-122"/>
                <a:ea typeface="微软雅黑" panose="020B0503020204020204" pitchFamily="34" charset="-122"/>
              </a:rPr>
              <a:t>作者认为如果配体分子对蛋白质具有良好的结合亲和力，则原子类型的灵活性应该较低，这可以从     的熵中反映出来。</a:t>
            </a:r>
            <a:endParaRPr lang="en-US" altLang="zh-CN" sz="28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9F26CB6-D8E8-4B4A-9834-E75485FF91B8}"/>
              </a:ext>
            </a:extLst>
          </p:cNvPr>
          <p:cNvPicPr>
            <a:picLocks noChangeAspect="1"/>
          </p:cNvPicPr>
          <p:nvPr/>
        </p:nvPicPr>
        <p:blipFill>
          <a:blip r:embed="rId4"/>
          <a:stretch>
            <a:fillRect/>
          </a:stretch>
        </p:blipFill>
        <p:spPr>
          <a:xfrm>
            <a:off x="7809760" y="2190922"/>
            <a:ext cx="945933" cy="437931"/>
          </a:xfrm>
          <a:prstGeom prst="rect">
            <a:avLst/>
          </a:prstGeom>
        </p:spPr>
      </p:pic>
      <p:pic>
        <p:nvPicPr>
          <p:cNvPr id="6" name="图片 5">
            <a:extLst>
              <a:ext uri="{FF2B5EF4-FFF2-40B4-BE49-F238E27FC236}">
                <a16:creationId xmlns:a16="http://schemas.microsoft.com/office/drawing/2014/main" id="{988132CE-1F46-41DE-882C-83C66F79E348}"/>
              </a:ext>
            </a:extLst>
          </p:cNvPr>
          <p:cNvPicPr>
            <a:picLocks noChangeAspect="1"/>
          </p:cNvPicPr>
          <p:nvPr/>
        </p:nvPicPr>
        <p:blipFill>
          <a:blip r:embed="rId5"/>
          <a:stretch>
            <a:fillRect/>
          </a:stretch>
        </p:blipFill>
        <p:spPr>
          <a:xfrm>
            <a:off x="10275894" y="2256236"/>
            <a:ext cx="349702" cy="366354"/>
          </a:xfrm>
          <a:prstGeom prst="rect">
            <a:avLst/>
          </a:prstGeom>
        </p:spPr>
      </p:pic>
      <p:pic>
        <p:nvPicPr>
          <p:cNvPr id="7" name="图片 6">
            <a:extLst>
              <a:ext uri="{FF2B5EF4-FFF2-40B4-BE49-F238E27FC236}">
                <a16:creationId xmlns:a16="http://schemas.microsoft.com/office/drawing/2014/main" id="{0F88336E-F757-46F6-99F1-0CB686ECC2EB}"/>
              </a:ext>
            </a:extLst>
          </p:cNvPr>
          <p:cNvPicPr>
            <a:picLocks noChangeAspect="1"/>
          </p:cNvPicPr>
          <p:nvPr/>
        </p:nvPicPr>
        <p:blipFill>
          <a:blip r:embed="rId6"/>
          <a:stretch>
            <a:fillRect/>
          </a:stretch>
        </p:blipFill>
        <p:spPr>
          <a:xfrm>
            <a:off x="8057377" y="2679167"/>
            <a:ext cx="495369" cy="352474"/>
          </a:xfrm>
          <a:prstGeom prst="rect">
            <a:avLst/>
          </a:prstGeom>
        </p:spPr>
      </p:pic>
      <p:pic>
        <p:nvPicPr>
          <p:cNvPr id="8" name="图片 7">
            <a:extLst>
              <a:ext uri="{FF2B5EF4-FFF2-40B4-BE49-F238E27FC236}">
                <a16:creationId xmlns:a16="http://schemas.microsoft.com/office/drawing/2014/main" id="{E1E43D4E-981F-4D8D-82EB-EDED5EAD0EF3}"/>
              </a:ext>
            </a:extLst>
          </p:cNvPr>
          <p:cNvPicPr>
            <a:picLocks noChangeAspect="1"/>
          </p:cNvPicPr>
          <p:nvPr/>
        </p:nvPicPr>
        <p:blipFill>
          <a:blip r:embed="rId7"/>
          <a:stretch>
            <a:fillRect/>
          </a:stretch>
        </p:blipFill>
        <p:spPr>
          <a:xfrm>
            <a:off x="8997185" y="2655351"/>
            <a:ext cx="438211" cy="400106"/>
          </a:xfrm>
          <a:prstGeom prst="rect">
            <a:avLst/>
          </a:prstGeom>
        </p:spPr>
      </p:pic>
      <p:pic>
        <p:nvPicPr>
          <p:cNvPr id="66" name="图片 65">
            <a:extLst>
              <a:ext uri="{FF2B5EF4-FFF2-40B4-BE49-F238E27FC236}">
                <a16:creationId xmlns:a16="http://schemas.microsoft.com/office/drawing/2014/main" id="{D5E88443-5F1B-4216-A48D-1335A5874466}"/>
              </a:ext>
            </a:extLst>
          </p:cNvPr>
          <p:cNvPicPr>
            <a:picLocks noChangeAspect="1"/>
          </p:cNvPicPr>
          <p:nvPr/>
        </p:nvPicPr>
        <p:blipFill>
          <a:blip r:embed="rId7"/>
          <a:stretch>
            <a:fillRect/>
          </a:stretch>
        </p:blipFill>
        <p:spPr>
          <a:xfrm>
            <a:off x="5914472" y="4945803"/>
            <a:ext cx="438211" cy="400106"/>
          </a:xfrm>
          <a:prstGeom prst="rect">
            <a:avLst/>
          </a:prstGeom>
        </p:spPr>
      </p:pic>
    </p:spTree>
    <p:extLst>
      <p:ext uri="{BB962C8B-B14F-4D97-AF65-F5344CB8AC3E}">
        <p14:creationId xmlns:p14="http://schemas.microsoft.com/office/powerpoint/2010/main" val="128385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84775"/>
          </a:xfrm>
          <a:prstGeom prst="rect">
            <a:avLst/>
          </a:prstGeom>
          <a:noFill/>
        </p:spPr>
        <p:txBody>
          <a:bodyPr wrap="square" rtlCol="0">
            <a:spAutoFit/>
          </a:bodyPr>
          <a:lstStyle/>
          <a:p>
            <a:pPr lvl="0" defTabSz="914377">
              <a:defRPr/>
            </a:pPr>
            <a:r>
              <a:rPr lang="zh-CN" altLang="en-US" sz="3200" dirty="0">
                <a:solidFill>
                  <a:prstClr val="black"/>
                </a:solidFill>
                <a:latin typeface="微软雅黑" panose="020B0503020204020204" pitchFamily="34" charset="-122"/>
                <a:ea typeface="微软雅黑" panose="020B0503020204020204" pitchFamily="34" charset="-122"/>
              </a:rPr>
              <a:t>训练过程</a:t>
            </a:r>
          </a:p>
        </p:txBody>
      </p:sp>
      <p:pic>
        <p:nvPicPr>
          <p:cNvPr id="4" name="图片 3">
            <a:extLst>
              <a:ext uri="{FF2B5EF4-FFF2-40B4-BE49-F238E27FC236}">
                <a16:creationId xmlns:a16="http://schemas.microsoft.com/office/drawing/2014/main" id="{A1B940F9-325F-42CC-A37D-8AEB38CCF692}"/>
              </a:ext>
            </a:extLst>
          </p:cNvPr>
          <p:cNvPicPr>
            <a:picLocks noChangeAspect="1"/>
          </p:cNvPicPr>
          <p:nvPr/>
        </p:nvPicPr>
        <p:blipFill>
          <a:blip r:embed="rId3"/>
          <a:stretch>
            <a:fillRect/>
          </a:stretch>
        </p:blipFill>
        <p:spPr>
          <a:xfrm>
            <a:off x="635238" y="1578256"/>
            <a:ext cx="10672884" cy="4716073"/>
          </a:xfrm>
          <a:prstGeom prst="rect">
            <a:avLst/>
          </a:prstGeom>
        </p:spPr>
      </p:pic>
    </p:spTree>
    <p:extLst>
      <p:ext uri="{BB962C8B-B14F-4D97-AF65-F5344CB8AC3E}">
        <p14:creationId xmlns:p14="http://schemas.microsoft.com/office/powerpoint/2010/main" val="350760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0026A0B3-5287-4DF2-8A11-022B0B2CF833}"/>
              </a:ext>
            </a:extLst>
          </p:cNvPr>
          <p:cNvGrpSpPr/>
          <p:nvPr/>
        </p:nvGrpSpPr>
        <p:grpSpPr>
          <a:xfrm>
            <a:off x="4573295" y="4273589"/>
            <a:ext cx="3045412" cy="332715"/>
            <a:chOff x="4991706" y="4273590"/>
            <a:chExt cx="3045412" cy="332714"/>
          </a:xfrm>
        </p:grpSpPr>
        <p:sp>
          <p:nvSpPr>
            <p:cNvPr id="4" name="椭圆 3">
              <a:extLst>
                <a:ext uri="{FF2B5EF4-FFF2-40B4-BE49-F238E27FC236}">
                  <a16:creationId xmlns:a16="http://schemas.microsoft.com/office/drawing/2014/main" id="{AF497810-E08F-4980-B047-A826B1D4A699}"/>
                </a:ext>
              </a:extLst>
            </p:cNvPr>
            <p:cNvSpPr/>
            <p:nvPr/>
          </p:nvSpPr>
          <p:spPr>
            <a:xfrm rot="16200000">
              <a:off x="4991706"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椭圆 5">
              <a:extLst>
                <a:ext uri="{FF2B5EF4-FFF2-40B4-BE49-F238E27FC236}">
                  <a16:creationId xmlns:a16="http://schemas.microsoft.com/office/drawing/2014/main" id="{32184E17-9127-4CAC-8802-8C135CF47BB8}"/>
                </a:ext>
              </a:extLst>
            </p:cNvPr>
            <p:cNvSpPr/>
            <p:nvPr/>
          </p:nvSpPr>
          <p:spPr>
            <a:xfrm rot="16200000">
              <a:off x="625827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椭圆 6">
              <a:extLst>
                <a:ext uri="{FF2B5EF4-FFF2-40B4-BE49-F238E27FC236}">
                  <a16:creationId xmlns:a16="http://schemas.microsoft.com/office/drawing/2014/main" id="{945E65BB-E524-4A6F-A24E-17D6C50415E1}"/>
                </a:ext>
              </a:extLst>
            </p:cNvPr>
            <p:cNvSpPr/>
            <p:nvPr/>
          </p:nvSpPr>
          <p:spPr>
            <a:xfrm rot="16200000">
              <a:off x="6808623"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椭圆 7">
              <a:extLst>
                <a:ext uri="{FF2B5EF4-FFF2-40B4-BE49-F238E27FC236}">
                  <a16:creationId xmlns:a16="http://schemas.microsoft.com/office/drawing/2014/main" id="{0619B3BA-752F-4461-BB26-FC4E733C7669}"/>
                </a:ext>
              </a:extLst>
            </p:cNvPr>
            <p:cNvSpPr/>
            <p:nvPr/>
          </p:nvSpPr>
          <p:spPr>
            <a:xfrm rot="16200000">
              <a:off x="735896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椭圆 8">
              <a:extLst>
                <a:ext uri="{FF2B5EF4-FFF2-40B4-BE49-F238E27FC236}">
                  <a16:creationId xmlns:a16="http://schemas.microsoft.com/office/drawing/2014/main" id="{A2319566-DA24-4C07-B3F6-D6419F2595A0}"/>
                </a:ext>
              </a:extLst>
            </p:cNvPr>
            <p:cNvSpPr/>
            <p:nvPr/>
          </p:nvSpPr>
          <p:spPr>
            <a:xfrm rot="16200000">
              <a:off x="7909312"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66" name="组合 65">
              <a:extLst>
                <a:ext uri="{FF2B5EF4-FFF2-40B4-BE49-F238E27FC236}">
                  <a16:creationId xmlns:a16="http://schemas.microsoft.com/office/drawing/2014/main" id="{1F79ECEC-1AC9-4881-B800-3526344B6F23}"/>
                </a:ext>
              </a:extLst>
            </p:cNvPr>
            <p:cNvGrpSpPr/>
            <p:nvPr/>
          </p:nvGrpSpPr>
          <p:grpSpPr>
            <a:xfrm>
              <a:off x="5522538" y="4273590"/>
              <a:ext cx="332714" cy="332714"/>
              <a:chOff x="11113207" y="2437126"/>
              <a:chExt cx="332714" cy="332714"/>
            </a:xfrm>
          </p:grpSpPr>
          <p:sp>
            <p:nvSpPr>
              <p:cNvPr id="50" name="椭圆 49">
                <a:extLst>
                  <a:ext uri="{FF2B5EF4-FFF2-40B4-BE49-F238E27FC236}">
                    <a16:creationId xmlns:a16="http://schemas.microsoft.com/office/drawing/2014/main" id="{08B5BEF2-0E7A-4615-9E85-5643CB7F23CD}"/>
                  </a:ext>
                </a:extLst>
              </p:cNvPr>
              <p:cNvSpPr/>
              <p:nvPr/>
            </p:nvSpPr>
            <p:spPr>
              <a:xfrm>
                <a:off x="11113207" y="2437126"/>
                <a:ext cx="332714" cy="33271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0" name="组合 9">
                <a:extLst>
                  <a:ext uri="{FF2B5EF4-FFF2-40B4-BE49-F238E27FC236}">
                    <a16:creationId xmlns:a16="http://schemas.microsoft.com/office/drawing/2014/main" id="{E8287D5C-2217-49C3-8267-9347ABB5B787}"/>
                  </a:ext>
                </a:extLst>
              </p:cNvPr>
              <p:cNvGrpSpPr/>
              <p:nvPr/>
            </p:nvGrpSpPr>
            <p:grpSpPr>
              <a:xfrm>
                <a:off x="11139186" y="2463721"/>
                <a:ext cx="280756" cy="279523"/>
                <a:chOff x="1038124" y="1577993"/>
                <a:chExt cx="4010354" cy="3992747"/>
              </a:xfrm>
              <a:solidFill>
                <a:srgbClr val="A1082E"/>
              </a:solidFill>
            </p:grpSpPr>
            <p:sp>
              <p:nvSpPr>
                <p:cNvPr id="11" name="任意多边形: 形状 10">
                  <a:extLst>
                    <a:ext uri="{FF2B5EF4-FFF2-40B4-BE49-F238E27FC236}">
                      <a16:creationId xmlns:a16="http://schemas.microsoft.com/office/drawing/2014/main" id="{99CD4A01-CB60-41B8-8DFF-594C8AEC19D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2" name="Freeform 6">
                  <a:extLst>
                    <a:ext uri="{FF2B5EF4-FFF2-40B4-BE49-F238E27FC236}">
                      <a16:creationId xmlns:a16="http://schemas.microsoft.com/office/drawing/2014/main" id="{2A621539-634C-42C5-AEA0-B0503F5FDB5F}"/>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3" name="Freeform 10">
                  <a:extLst>
                    <a:ext uri="{FF2B5EF4-FFF2-40B4-BE49-F238E27FC236}">
                      <a16:creationId xmlns:a16="http://schemas.microsoft.com/office/drawing/2014/main" id="{C8B194FF-7FE4-410E-9BFD-69F1E81F839D}"/>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4" name="Freeform 11">
                  <a:extLst>
                    <a:ext uri="{FF2B5EF4-FFF2-40B4-BE49-F238E27FC236}">
                      <a16:creationId xmlns:a16="http://schemas.microsoft.com/office/drawing/2014/main" id="{780C03FF-A2DB-4723-A8BA-AC8F8052CF39}"/>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 name="Freeform 12">
                  <a:extLst>
                    <a:ext uri="{FF2B5EF4-FFF2-40B4-BE49-F238E27FC236}">
                      <a16:creationId xmlns:a16="http://schemas.microsoft.com/office/drawing/2014/main" id="{FF1C6C2E-EBD8-452F-803D-BBDC035944E2}"/>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 name="Freeform 13">
                  <a:extLst>
                    <a:ext uri="{FF2B5EF4-FFF2-40B4-BE49-F238E27FC236}">
                      <a16:creationId xmlns:a16="http://schemas.microsoft.com/office/drawing/2014/main" id="{6F0D0134-8615-4323-B76C-0438C3B8F413}"/>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 name="Freeform 14">
                  <a:extLst>
                    <a:ext uri="{FF2B5EF4-FFF2-40B4-BE49-F238E27FC236}">
                      <a16:creationId xmlns:a16="http://schemas.microsoft.com/office/drawing/2014/main" id="{05D28592-0CE1-4A7C-8E91-BE87280C3227}"/>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 name="Freeform 15">
                  <a:extLst>
                    <a:ext uri="{FF2B5EF4-FFF2-40B4-BE49-F238E27FC236}">
                      <a16:creationId xmlns:a16="http://schemas.microsoft.com/office/drawing/2014/main" id="{7D9830FD-AAE1-4C0F-B3F5-AF0121A5F8C5}"/>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 name="Freeform 16">
                  <a:extLst>
                    <a:ext uri="{FF2B5EF4-FFF2-40B4-BE49-F238E27FC236}">
                      <a16:creationId xmlns:a16="http://schemas.microsoft.com/office/drawing/2014/main" id="{967A28F1-3889-44EE-A048-C37977B70C05}"/>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0" name="Freeform 17">
                  <a:extLst>
                    <a:ext uri="{FF2B5EF4-FFF2-40B4-BE49-F238E27FC236}">
                      <a16:creationId xmlns:a16="http://schemas.microsoft.com/office/drawing/2014/main" id="{D1EE564E-8AE7-4371-8210-8970FBFDEBC7}"/>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1" name="Freeform 18">
                  <a:extLst>
                    <a:ext uri="{FF2B5EF4-FFF2-40B4-BE49-F238E27FC236}">
                      <a16:creationId xmlns:a16="http://schemas.microsoft.com/office/drawing/2014/main" id="{86998BA1-38B5-4C48-8D92-90749D1D172D}"/>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2" name="Freeform 19">
                  <a:extLst>
                    <a:ext uri="{FF2B5EF4-FFF2-40B4-BE49-F238E27FC236}">
                      <a16:creationId xmlns:a16="http://schemas.microsoft.com/office/drawing/2014/main" id="{EB9B07EC-13E8-490A-BC9D-C9731B70426C}"/>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3" name="Freeform 20">
                  <a:extLst>
                    <a:ext uri="{FF2B5EF4-FFF2-40B4-BE49-F238E27FC236}">
                      <a16:creationId xmlns:a16="http://schemas.microsoft.com/office/drawing/2014/main" id="{90C888A8-12E3-4423-A9EC-4F0A0240534E}"/>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4" name="Freeform 21">
                  <a:extLst>
                    <a:ext uri="{FF2B5EF4-FFF2-40B4-BE49-F238E27FC236}">
                      <a16:creationId xmlns:a16="http://schemas.microsoft.com/office/drawing/2014/main" id="{793D0065-EF92-49A6-BCA4-380A4EAC6A5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5" name="Freeform 22">
                  <a:extLst>
                    <a:ext uri="{FF2B5EF4-FFF2-40B4-BE49-F238E27FC236}">
                      <a16:creationId xmlns:a16="http://schemas.microsoft.com/office/drawing/2014/main" id="{890A849E-E953-45F1-90BE-0DF859720E2A}"/>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6" name="Freeform 23">
                  <a:extLst>
                    <a:ext uri="{FF2B5EF4-FFF2-40B4-BE49-F238E27FC236}">
                      <a16:creationId xmlns:a16="http://schemas.microsoft.com/office/drawing/2014/main" id="{9B1E098A-047F-403D-804A-26B841E92EA5}"/>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7" name="Freeform 24">
                  <a:extLst>
                    <a:ext uri="{FF2B5EF4-FFF2-40B4-BE49-F238E27FC236}">
                      <a16:creationId xmlns:a16="http://schemas.microsoft.com/office/drawing/2014/main" id="{54B61CA7-6666-459F-A54B-0531192B5AEC}"/>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8" name="Freeform 25">
                  <a:extLst>
                    <a:ext uri="{FF2B5EF4-FFF2-40B4-BE49-F238E27FC236}">
                      <a16:creationId xmlns:a16="http://schemas.microsoft.com/office/drawing/2014/main" id="{CBB8CE8C-A5C8-4ED7-828C-EE18BE039A2F}"/>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9" name="Freeform 26">
                  <a:extLst>
                    <a:ext uri="{FF2B5EF4-FFF2-40B4-BE49-F238E27FC236}">
                      <a16:creationId xmlns:a16="http://schemas.microsoft.com/office/drawing/2014/main" id="{C2122AD2-A1BB-4059-8765-C8E4BD6C489C}"/>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0" name="Freeform 27">
                  <a:extLst>
                    <a:ext uri="{FF2B5EF4-FFF2-40B4-BE49-F238E27FC236}">
                      <a16:creationId xmlns:a16="http://schemas.microsoft.com/office/drawing/2014/main" id="{C526A87C-D69B-457E-8E58-00DFCD1FF84A}"/>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1" name="Freeform 28">
                  <a:extLst>
                    <a:ext uri="{FF2B5EF4-FFF2-40B4-BE49-F238E27FC236}">
                      <a16:creationId xmlns:a16="http://schemas.microsoft.com/office/drawing/2014/main" id="{52C099AC-8886-4E2F-A98B-CF28C7817782}"/>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2" name="Freeform 29">
                  <a:extLst>
                    <a:ext uri="{FF2B5EF4-FFF2-40B4-BE49-F238E27FC236}">
                      <a16:creationId xmlns:a16="http://schemas.microsoft.com/office/drawing/2014/main" id="{D50F3B4C-2AEA-4CE9-88EB-3E67F5B17BC5}"/>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3" name="Freeform 30">
                  <a:extLst>
                    <a:ext uri="{FF2B5EF4-FFF2-40B4-BE49-F238E27FC236}">
                      <a16:creationId xmlns:a16="http://schemas.microsoft.com/office/drawing/2014/main" id="{93F7E4A6-53A2-49D1-9D2D-49B289B52B1C}"/>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4" name="Freeform 31">
                  <a:extLst>
                    <a:ext uri="{FF2B5EF4-FFF2-40B4-BE49-F238E27FC236}">
                      <a16:creationId xmlns:a16="http://schemas.microsoft.com/office/drawing/2014/main" id="{6F378230-6830-4338-80FA-DEE66D85A2F3}"/>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5" name="Freeform 32">
                  <a:extLst>
                    <a:ext uri="{FF2B5EF4-FFF2-40B4-BE49-F238E27FC236}">
                      <a16:creationId xmlns:a16="http://schemas.microsoft.com/office/drawing/2014/main" id="{B5ED2A57-3E9A-41E8-939D-B6BFCDBAA440}"/>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6" name="Freeform 33">
                  <a:extLst>
                    <a:ext uri="{FF2B5EF4-FFF2-40B4-BE49-F238E27FC236}">
                      <a16:creationId xmlns:a16="http://schemas.microsoft.com/office/drawing/2014/main" id="{041B44DC-87CB-4BBD-8DD9-90DC5F14D2FD}"/>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7" name="Freeform 34">
                  <a:extLst>
                    <a:ext uri="{FF2B5EF4-FFF2-40B4-BE49-F238E27FC236}">
                      <a16:creationId xmlns:a16="http://schemas.microsoft.com/office/drawing/2014/main" id="{6EC14E45-BF60-4787-ACB5-543BBEAF6BDF}"/>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8" name="Freeform 35">
                  <a:extLst>
                    <a:ext uri="{FF2B5EF4-FFF2-40B4-BE49-F238E27FC236}">
                      <a16:creationId xmlns:a16="http://schemas.microsoft.com/office/drawing/2014/main" id="{C1338B97-1AAA-4291-8988-738CE2D778E7}"/>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9" name="Freeform 36">
                  <a:extLst>
                    <a:ext uri="{FF2B5EF4-FFF2-40B4-BE49-F238E27FC236}">
                      <a16:creationId xmlns:a16="http://schemas.microsoft.com/office/drawing/2014/main" id="{24514797-AB86-41F9-990D-AF649729A7B6}"/>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0" name="Freeform 37">
                  <a:extLst>
                    <a:ext uri="{FF2B5EF4-FFF2-40B4-BE49-F238E27FC236}">
                      <a16:creationId xmlns:a16="http://schemas.microsoft.com/office/drawing/2014/main" id="{6C2170C7-14F2-417C-83B5-E8172CCC283A}"/>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1" name="Freeform 38">
                  <a:extLst>
                    <a:ext uri="{FF2B5EF4-FFF2-40B4-BE49-F238E27FC236}">
                      <a16:creationId xmlns:a16="http://schemas.microsoft.com/office/drawing/2014/main" id="{C235413F-4852-4E9C-BA31-89FE5AFBF09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2" name="Freeform 39">
                  <a:extLst>
                    <a:ext uri="{FF2B5EF4-FFF2-40B4-BE49-F238E27FC236}">
                      <a16:creationId xmlns:a16="http://schemas.microsoft.com/office/drawing/2014/main" id="{202D484D-94B0-46E3-AC6E-9EFC2204957C}"/>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3" name="Freeform 40">
                  <a:extLst>
                    <a:ext uri="{FF2B5EF4-FFF2-40B4-BE49-F238E27FC236}">
                      <a16:creationId xmlns:a16="http://schemas.microsoft.com/office/drawing/2014/main" id="{21CB24D3-856F-4483-B46F-AC7E6BDA7DD1}"/>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4" name="Freeform 48">
                  <a:extLst>
                    <a:ext uri="{FF2B5EF4-FFF2-40B4-BE49-F238E27FC236}">
                      <a16:creationId xmlns:a16="http://schemas.microsoft.com/office/drawing/2014/main" id="{2021F48B-BBCC-4634-9259-15F71543A9A5}"/>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5" name="Freeform 54">
                  <a:extLst>
                    <a:ext uri="{FF2B5EF4-FFF2-40B4-BE49-F238E27FC236}">
                      <a16:creationId xmlns:a16="http://schemas.microsoft.com/office/drawing/2014/main" id="{F0F0663F-326B-429E-A4AC-D27281FFEC18}"/>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6" name="Freeform 55">
                  <a:extLst>
                    <a:ext uri="{FF2B5EF4-FFF2-40B4-BE49-F238E27FC236}">
                      <a16:creationId xmlns:a16="http://schemas.microsoft.com/office/drawing/2014/main" id="{74075FB0-C9A5-4BD3-B350-7E31D2A48395}"/>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7" name="Freeform 56">
                  <a:extLst>
                    <a:ext uri="{FF2B5EF4-FFF2-40B4-BE49-F238E27FC236}">
                      <a16:creationId xmlns:a16="http://schemas.microsoft.com/office/drawing/2014/main" id="{6CDE86AF-3EDB-4D2E-A64C-C0266F62FADA}"/>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8" name="Freeform 57">
                  <a:extLst>
                    <a:ext uri="{FF2B5EF4-FFF2-40B4-BE49-F238E27FC236}">
                      <a16:creationId xmlns:a16="http://schemas.microsoft.com/office/drawing/2014/main" id="{12246C23-ED67-400A-9AAE-878549082BC3}"/>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9" name="Freeform 58">
                  <a:extLst>
                    <a:ext uri="{FF2B5EF4-FFF2-40B4-BE49-F238E27FC236}">
                      <a16:creationId xmlns:a16="http://schemas.microsoft.com/office/drawing/2014/main" id="{375DCB1B-0DB7-4329-841F-BC7EACA6CDC8}"/>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grpSp>
      </p:grpSp>
      <p:sp>
        <p:nvSpPr>
          <p:cNvPr id="52" name="矩形 51">
            <a:extLst>
              <a:ext uri="{FF2B5EF4-FFF2-40B4-BE49-F238E27FC236}">
                <a16:creationId xmlns:a16="http://schemas.microsoft.com/office/drawing/2014/main" id="{C1ED8C30-C257-4FC0-B732-0DC3454A23E3}"/>
              </a:ext>
            </a:extLst>
          </p:cNvPr>
          <p:cNvSpPr/>
          <p:nvPr/>
        </p:nvSpPr>
        <p:spPr>
          <a:xfrm>
            <a:off x="2758561" y="3044942"/>
            <a:ext cx="7041063" cy="1076647"/>
          </a:xfrm>
          <a:prstGeom prst="rect">
            <a:avLst/>
          </a:prstGeom>
          <a:noFill/>
          <a:ln w="25400">
            <a:solidFill>
              <a:srgbClr val="B89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3" name="矩形 52">
            <a:extLst>
              <a:ext uri="{FF2B5EF4-FFF2-40B4-BE49-F238E27FC236}">
                <a16:creationId xmlns:a16="http://schemas.microsoft.com/office/drawing/2014/main" id="{F206FD17-1804-46BF-975B-A5CC1F91B631}"/>
              </a:ext>
            </a:extLst>
          </p:cNvPr>
          <p:cNvSpPr/>
          <p:nvPr/>
        </p:nvSpPr>
        <p:spPr>
          <a:xfrm>
            <a:off x="2392379" y="2818155"/>
            <a:ext cx="7316832" cy="1221691"/>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2" name="矩形 61">
            <a:extLst>
              <a:ext uri="{FF2B5EF4-FFF2-40B4-BE49-F238E27FC236}">
                <a16:creationId xmlns:a16="http://schemas.microsoft.com/office/drawing/2014/main" id="{8E394276-271C-462B-9AE7-83074FD9FB8A}"/>
              </a:ext>
            </a:extLst>
          </p:cNvPr>
          <p:cNvSpPr/>
          <p:nvPr/>
        </p:nvSpPr>
        <p:spPr>
          <a:xfrm>
            <a:off x="2495976" y="2921170"/>
            <a:ext cx="7090475" cy="1938992"/>
          </a:xfrm>
          <a:prstGeom prst="rect">
            <a:avLst/>
          </a:prstGeom>
        </p:spPr>
        <p:txBody>
          <a:bodyPr wrap="square">
            <a:spAutoFit/>
          </a:bodyPr>
          <a:lstStyle/>
          <a:p>
            <a:pPr lvl="0" algn="ctr" defTabSz="914377">
              <a:defRPr/>
            </a:pPr>
            <a:r>
              <a:rPr lang="en-US" altLang="zh-CN" sz="6000" b="1" dirty="0">
                <a:solidFill>
                  <a:srgbClr val="FFFFFF"/>
                </a:solidFill>
                <a:latin typeface="微软雅黑" panose="020B0503020204020204" pitchFamily="34" charset="-122"/>
                <a:ea typeface="微软雅黑" panose="020B0503020204020204" pitchFamily="34" charset="-122"/>
              </a:rPr>
              <a:t>Experiments</a:t>
            </a: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6000" b="1"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63" name="矩形 62">
            <a:extLst>
              <a:ext uri="{FF2B5EF4-FFF2-40B4-BE49-F238E27FC236}">
                <a16:creationId xmlns:a16="http://schemas.microsoft.com/office/drawing/2014/main" id="{0A8BDCCE-5B7F-42AF-A549-CDC423BD9D74}"/>
              </a:ext>
            </a:extLst>
          </p:cNvPr>
          <p:cNvSpPr/>
          <p:nvPr/>
        </p:nvSpPr>
        <p:spPr>
          <a:xfrm>
            <a:off x="319315" y="333830"/>
            <a:ext cx="11553372" cy="6190343"/>
          </a:xfrm>
          <a:prstGeom prst="rect">
            <a:avLst/>
          </a:prstGeom>
          <a:noFill/>
          <a:ln w="25400" cap="flat" cmpd="sng" algn="ctr">
            <a:gradFill>
              <a:gsLst>
                <a:gs pos="58000">
                  <a:srgbClr val="B89E86">
                    <a:alpha val="0"/>
                  </a:srgbClr>
                </a:gs>
                <a:gs pos="53000">
                  <a:srgbClr val="B89E86">
                    <a:alpha val="0"/>
                  </a:srgbClr>
                </a:gs>
                <a:gs pos="48000">
                  <a:srgbClr val="B89E86"/>
                </a:gs>
                <a:gs pos="63000">
                  <a:srgbClr val="B89E86"/>
                </a:gs>
              </a:gsLst>
              <a:lin ang="270000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51" name="组合 50">
            <a:extLst>
              <a:ext uri="{FF2B5EF4-FFF2-40B4-BE49-F238E27FC236}">
                <a16:creationId xmlns:a16="http://schemas.microsoft.com/office/drawing/2014/main" id="{FC08C8C4-CD64-40A2-B023-DFB1037D33F8}"/>
              </a:ext>
            </a:extLst>
          </p:cNvPr>
          <p:cNvGrpSpPr/>
          <p:nvPr/>
        </p:nvGrpSpPr>
        <p:grpSpPr>
          <a:xfrm>
            <a:off x="9764357" y="-629905"/>
            <a:ext cx="1441451" cy="1190521"/>
            <a:chOff x="9562153" y="-629906"/>
            <a:chExt cx="1441450" cy="1190521"/>
          </a:xfrm>
        </p:grpSpPr>
        <p:cxnSp>
          <p:nvCxnSpPr>
            <p:cNvPr id="3" name="直接连接符 2">
              <a:extLst>
                <a:ext uri="{FF2B5EF4-FFF2-40B4-BE49-F238E27FC236}">
                  <a16:creationId xmlns:a16="http://schemas.microsoft.com/office/drawing/2014/main" id="{62279BE0-261E-48BC-82EB-76F76734BC63}"/>
                </a:ext>
              </a:extLst>
            </p:cNvPr>
            <p:cNvCxnSpPr>
              <a:cxnSpLocks/>
            </p:cNvCxnSpPr>
            <p:nvPr/>
          </p:nvCxnSpPr>
          <p:spPr>
            <a:xfrm flipH="1">
              <a:off x="9562153" y="-35378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5B18A4F9-BCA2-4EF8-B086-3434F34FA029}"/>
                </a:ext>
              </a:extLst>
            </p:cNvPr>
            <p:cNvCxnSpPr>
              <a:cxnSpLocks/>
            </p:cNvCxnSpPr>
            <p:nvPr/>
          </p:nvCxnSpPr>
          <p:spPr>
            <a:xfrm flipH="1">
              <a:off x="10089203" y="-629906"/>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EBFF5FE5-6CFC-404D-8767-D5C73F4EA876}"/>
              </a:ext>
            </a:extLst>
          </p:cNvPr>
          <p:cNvGrpSpPr/>
          <p:nvPr/>
        </p:nvGrpSpPr>
        <p:grpSpPr>
          <a:xfrm>
            <a:off x="2820177" y="6335336"/>
            <a:ext cx="1441451" cy="1190521"/>
            <a:chOff x="2348553" y="6335334"/>
            <a:chExt cx="1441450" cy="1190521"/>
          </a:xfrm>
        </p:grpSpPr>
        <p:cxnSp>
          <p:nvCxnSpPr>
            <p:cNvPr id="74" name="直接连接符 73">
              <a:extLst>
                <a:ext uri="{FF2B5EF4-FFF2-40B4-BE49-F238E27FC236}">
                  <a16:creationId xmlns:a16="http://schemas.microsoft.com/office/drawing/2014/main" id="{F32223C0-C887-4403-9966-C32FB4DA4171}"/>
                </a:ext>
              </a:extLst>
            </p:cNvPr>
            <p:cNvCxnSpPr>
              <a:cxnSpLocks/>
            </p:cNvCxnSpPr>
            <p:nvPr/>
          </p:nvCxnSpPr>
          <p:spPr>
            <a:xfrm flipH="1">
              <a:off x="2348553" y="661145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B1438DD-D384-455B-AD68-A9A41FB63FC4}"/>
                </a:ext>
              </a:extLst>
            </p:cNvPr>
            <p:cNvCxnSpPr>
              <a:cxnSpLocks/>
            </p:cNvCxnSpPr>
            <p:nvPr/>
          </p:nvCxnSpPr>
          <p:spPr>
            <a:xfrm flipH="1">
              <a:off x="2875603" y="6335334"/>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75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59" name="文本框 58">
            <a:extLst>
              <a:ext uri="{FF2B5EF4-FFF2-40B4-BE49-F238E27FC236}">
                <a16:creationId xmlns:a16="http://schemas.microsoft.com/office/drawing/2014/main" id="{40E6AD97-A28C-43F9-864D-E0D98ADB8292}"/>
              </a:ext>
            </a:extLst>
          </p:cNvPr>
          <p:cNvSpPr txBox="1"/>
          <p:nvPr/>
        </p:nvSpPr>
        <p:spPr>
          <a:xfrm>
            <a:off x="514951" y="778180"/>
            <a:ext cx="7751593"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Experiments</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9FC9A03E-9189-4DF6-BC2C-3FFD1A4EEDC0}"/>
              </a:ext>
            </a:extLst>
          </p:cNvPr>
          <p:cNvSpPr txBox="1"/>
          <p:nvPr/>
        </p:nvSpPr>
        <p:spPr>
          <a:xfrm>
            <a:off x="747973" y="1464095"/>
            <a:ext cx="10056992" cy="400110"/>
          </a:xfrm>
          <a:prstGeom prst="rect">
            <a:avLst/>
          </a:prstGeom>
          <a:noFill/>
        </p:spPr>
        <p:txBody>
          <a:bodyPr wrap="square" rtlCol="0">
            <a:spAutoFit/>
          </a:bodyPr>
          <a:lstStyle/>
          <a:p>
            <a:pPr>
              <a:spcAft>
                <a:spcPts val="1200"/>
              </a:spcAft>
            </a:pPr>
            <a:r>
              <a:rPr lang="zh-CN" altLang="en-US" sz="2000" dirty="0">
                <a:latin typeface="微软雅黑" panose="020B0503020204020204" pitchFamily="34" charset="-122"/>
                <a:ea typeface="微软雅黑" panose="020B0503020204020204" pitchFamily="34" charset="-122"/>
              </a:rPr>
              <a:t>使用从</a:t>
            </a:r>
            <a:r>
              <a:rPr lang="en-US" altLang="zh-CN" sz="2000" dirty="0">
                <a:latin typeface="微软雅黑" panose="020B0503020204020204" pitchFamily="34" charset="-122"/>
                <a:ea typeface="微软雅黑" panose="020B0503020204020204" pitchFamily="34" charset="-122"/>
              </a:rPr>
              <a:t>CrossDocked2020</a:t>
            </a:r>
            <a:r>
              <a:rPr lang="zh-CN" altLang="en-US" sz="2000" dirty="0">
                <a:latin typeface="微软雅黑" panose="020B0503020204020204" pitchFamily="34" charset="-122"/>
                <a:ea typeface="微软雅黑" panose="020B0503020204020204" pitchFamily="34" charset="-122"/>
              </a:rPr>
              <a:t>中筛选出的</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复合物用于训练，</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个新复合物用于测试</a:t>
            </a: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3F044B5-B7B3-4941-9A7D-4F6E4C9DAB78}"/>
              </a:ext>
            </a:extLst>
          </p:cNvPr>
          <p:cNvPicPr>
            <a:picLocks noChangeAspect="1"/>
          </p:cNvPicPr>
          <p:nvPr/>
        </p:nvPicPr>
        <p:blipFill>
          <a:blip r:embed="rId3"/>
          <a:stretch>
            <a:fillRect/>
          </a:stretch>
        </p:blipFill>
        <p:spPr>
          <a:xfrm>
            <a:off x="1697276" y="2216854"/>
            <a:ext cx="8797447" cy="4232975"/>
          </a:xfrm>
          <a:prstGeom prst="rect">
            <a:avLst/>
          </a:prstGeom>
        </p:spPr>
      </p:pic>
    </p:spTree>
    <p:extLst>
      <p:ext uri="{BB962C8B-B14F-4D97-AF65-F5344CB8AC3E}">
        <p14:creationId xmlns:p14="http://schemas.microsoft.com/office/powerpoint/2010/main" val="408347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59" name="文本框 58">
            <a:extLst>
              <a:ext uri="{FF2B5EF4-FFF2-40B4-BE49-F238E27FC236}">
                <a16:creationId xmlns:a16="http://schemas.microsoft.com/office/drawing/2014/main" id="{40E6AD97-A28C-43F9-864D-E0D98ADB8292}"/>
              </a:ext>
            </a:extLst>
          </p:cNvPr>
          <p:cNvSpPr txBox="1"/>
          <p:nvPr/>
        </p:nvSpPr>
        <p:spPr>
          <a:xfrm>
            <a:off x="514951" y="778180"/>
            <a:ext cx="7751593"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Experiments</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09F9768-A9FD-45E5-A3D9-FF38C67B593E}"/>
              </a:ext>
            </a:extLst>
          </p:cNvPr>
          <p:cNvPicPr>
            <a:picLocks noChangeAspect="1"/>
          </p:cNvPicPr>
          <p:nvPr/>
        </p:nvPicPr>
        <p:blipFill>
          <a:blip r:embed="rId3"/>
          <a:stretch>
            <a:fillRect/>
          </a:stretch>
        </p:blipFill>
        <p:spPr>
          <a:xfrm>
            <a:off x="673482" y="1756887"/>
            <a:ext cx="10601195" cy="3875705"/>
          </a:xfrm>
          <a:prstGeom prst="rect">
            <a:avLst/>
          </a:prstGeom>
        </p:spPr>
      </p:pic>
    </p:spTree>
    <p:extLst>
      <p:ext uri="{BB962C8B-B14F-4D97-AF65-F5344CB8AC3E}">
        <p14:creationId xmlns:p14="http://schemas.microsoft.com/office/powerpoint/2010/main" val="1260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59" name="文本框 58">
            <a:extLst>
              <a:ext uri="{FF2B5EF4-FFF2-40B4-BE49-F238E27FC236}">
                <a16:creationId xmlns:a16="http://schemas.microsoft.com/office/drawing/2014/main" id="{40E6AD97-A28C-43F9-864D-E0D98ADB8292}"/>
              </a:ext>
            </a:extLst>
          </p:cNvPr>
          <p:cNvSpPr txBox="1"/>
          <p:nvPr/>
        </p:nvSpPr>
        <p:spPr>
          <a:xfrm>
            <a:off x="514951" y="778180"/>
            <a:ext cx="7751593"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Experiments</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C0C58C6-ABF6-45BF-A99E-FD8C038FEE18}"/>
              </a:ext>
            </a:extLst>
          </p:cNvPr>
          <p:cNvPicPr>
            <a:picLocks noChangeAspect="1"/>
          </p:cNvPicPr>
          <p:nvPr/>
        </p:nvPicPr>
        <p:blipFill>
          <a:blip r:embed="rId3"/>
          <a:stretch>
            <a:fillRect/>
          </a:stretch>
        </p:blipFill>
        <p:spPr>
          <a:xfrm>
            <a:off x="602129" y="1916451"/>
            <a:ext cx="10987742" cy="3777292"/>
          </a:xfrm>
          <a:prstGeom prst="rect">
            <a:avLst/>
          </a:prstGeom>
        </p:spPr>
      </p:pic>
    </p:spTree>
    <p:extLst>
      <p:ext uri="{BB962C8B-B14F-4D97-AF65-F5344CB8AC3E}">
        <p14:creationId xmlns:p14="http://schemas.microsoft.com/office/powerpoint/2010/main" val="428086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59" name="文本框 58">
            <a:extLst>
              <a:ext uri="{FF2B5EF4-FFF2-40B4-BE49-F238E27FC236}">
                <a16:creationId xmlns:a16="http://schemas.microsoft.com/office/drawing/2014/main" id="{40E6AD97-A28C-43F9-864D-E0D98ADB8292}"/>
              </a:ext>
            </a:extLst>
          </p:cNvPr>
          <p:cNvSpPr txBox="1"/>
          <p:nvPr/>
        </p:nvSpPr>
        <p:spPr>
          <a:xfrm>
            <a:off x="514951" y="778180"/>
            <a:ext cx="7751593"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Experiments</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723F241-046B-46CC-80D4-C1A52D0D2331}"/>
              </a:ext>
            </a:extLst>
          </p:cNvPr>
          <p:cNvPicPr>
            <a:picLocks noChangeAspect="1"/>
          </p:cNvPicPr>
          <p:nvPr/>
        </p:nvPicPr>
        <p:blipFill>
          <a:blip r:embed="rId3"/>
          <a:stretch>
            <a:fillRect/>
          </a:stretch>
        </p:blipFill>
        <p:spPr>
          <a:xfrm>
            <a:off x="908697" y="1431879"/>
            <a:ext cx="9747800" cy="4826350"/>
          </a:xfrm>
          <a:prstGeom prst="rect">
            <a:avLst/>
          </a:prstGeom>
        </p:spPr>
      </p:pic>
    </p:spTree>
    <p:extLst>
      <p:ext uri="{BB962C8B-B14F-4D97-AF65-F5344CB8AC3E}">
        <p14:creationId xmlns:p14="http://schemas.microsoft.com/office/powerpoint/2010/main" val="321141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0026A0B3-5287-4DF2-8A11-022B0B2CF833}"/>
              </a:ext>
            </a:extLst>
          </p:cNvPr>
          <p:cNvGrpSpPr/>
          <p:nvPr/>
        </p:nvGrpSpPr>
        <p:grpSpPr>
          <a:xfrm>
            <a:off x="4573295" y="4273589"/>
            <a:ext cx="3045412" cy="332715"/>
            <a:chOff x="4991706" y="4273590"/>
            <a:chExt cx="3045412" cy="332714"/>
          </a:xfrm>
        </p:grpSpPr>
        <p:sp>
          <p:nvSpPr>
            <p:cNvPr id="4" name="椭圆 3">
              <a:extLst>
                <a:ext uri="{FF2B5EF4-FFF2-40B4-BE49-F238E27FC236}">
                  <a16:creationId xmlns:a16="http://schemas.microsoft.com/office/drawing/2014/main" id="{AF497810-E08F-4980-B047-A826B1D4A699}"/>
                </a:ext>
              </a:extLst>
            </p:cNvPr>
            <p:cNvSpPr/>
            <p:nvPr/>
          </p:nvSpPr>
          <p:spPr>
            <a:xfrm rot="16200000">
              <a:off x="4991706"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椭圆 5">
              <a:extLst>
                <a:ext uri="{FF2B5EF4-FFF2-40B4-BE49-F238E27FC236}">
                  <a16:creationId xmlns:a16="http://schemas.microsoft.com/office/drawing/2014/main" id="{32184E17-9127-4CAC-8802-8C135CF47BB8}"/>
                </a:ext>
              </a:extLst>
            </p:cNvPr>
            <p:cNvSpPr/>
            <p:nvPr/>
          </p:nvSpPr>
          <p:spPr>
            <a:xfrm rot="16200000">
              <a:off x="625827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椭圆 6">
              <a:extLst>
                <a:ext uri="{FF2B5EF4-FFF2-40B4-BE49-F238E27FC236}">
                  <a16:creationId xmlns:a16="http://schemas.microsoft.com/office/drawing/2014/main" id="{945E65BB-E524-4A6F-A24E-17D6C50415E1}"/>
                </a:ext>
              </a:extLst>
            </p:cNvPr>
            <p:cNvSpPr/>
            <p:nvPr/>
          </p:nvSpPr>
          <p:spPr>
            <a:xfrm rot="16200000">
              <a:off x="6808623"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椭圆 7">
              <a:extLst>
                <a:ext uri="{FF2B5EF4-FFF2-40B4-BE49-F238E27FC236}">
                  <a16:creationId xmlns:a16="http://schemas.microsoft.com/office/drawing/2014/main" id="{0619B3BA-752F-4461-BB26-FC4E733C7669}"/>
                </a:ext>
              </a:extLst>
            </p:cNvPr>
            <p:cNvSpPr/>
            <p:nvPr/>
          </p:nvSpPr>
          <p:spPr>
            <a:xfrm rot="16200000">
              <a:off x="735896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椭圆 8">
              <a:extLst>
                <a:ext uri="{FF2B5EF4-FFF2-40B4-BE49-F238E27FC236}">
                  <a16:creationId xmlns:a16="http://schemas.microsoft.com/office/drawing/2014/main" id="{A2319566-DA24-4C07-B3F6-D6419F2595A0}"/>
                </a:ext>
              </a:extLst>
            </p:cNvPr>
            <p:cNvSpPr/>
            <p:nvPr/>
          </p:nvSpPr>
          <p:spPr>
            <a:xfrm rot="16200000">
              <a:off x="7909312"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66" name="组合 65">
              <a:extLst>
                <a:ext uri="{FF2B5EF4-FFF2-40B4-BE49-F238E27FC236}">
                  <a16:creationId xmlns:a16="http://schemas.microsoft.com/office/drawing/2014/main" id="{1F79ECEC-1AC9-4881-B800-3526344B6F23}"/>
                </a:ext>
              </a:extLst>
            </p:cNvPr>
            <p:cNvGrpSpPr/>
            <p:nvPr/>
          </p:nvGrpSpPr>
          <p:grpSpPr>
            <a:xfrm>
              <a:off x="5522538" y="4273590"/>
              <a:ext cx="332714" cy="332714"/>
              <a:chOff x="11113207" y="2437126"/>
              <a:chExt cx="332714" cy="332714"/>
            </a:xfrm>
          </p:grpSpPr>
          <p:sp>
            <p:nvSpPr>
              <p:cNvPr id="50" name="椭圆 49">
                <a:extLst>
                  <a:ext uri="{FF2B5EF4-FFF2-40B4-BE49-F238E27FC236}">
                    <a16:creationId xmlns:a16="http://schemas.microsoft.com/office/drawing/2014/main" id="{08B5BEF2-0E7A-4615-9E85-5643CB7F23CD}"/>
                  </a:ext>
                </a:extLst>
              </p:cNvPr>
              <p:cNvSpPr/>
              <p:nvPr/>
            </p:nvSpPr>
            <p:spPr>
              <a:xfrm>
                <a:off x="11113207" y="2437126"/>
                <a:ext cx="332714" cy="33271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0" name="组合 9">
                <a:extLst>
                  <a:ext uri="{FF2B5EF4-FFF2-40B4-BE49-F238E27FC236}">
                    <a16:creationId xmlns:a16="http://schemas.microsoft.com/office/drawing/2014/main" id="{E8287D5C-2217-49C3-8267-9347ABB5B787}"/>
                  </a:ext>
                </a:extLst>
              </p:cNvPr>
              <p:cNvGrpSpPr/>
              <p:nvPr/>
            </p:nvGrpSpPr>
            <p:grpSpPr>
              <a:xfrm>
                <a:off x="11139186" y="2463721"/>
                <a:ext cx="280756" cy="279523"/>
                <a:chOff x="1038124" y="1577993"/>
                <a:chExt cx="4010354" cy="3992747"/>
              </a:xfrm>
              <a:solidFill>
                <a:srgbClr val="A1082E"/>
              </a:solidFill>
            </p:grpSpPr>
            <p:sp>
              <p:nvSpPr>
                <p:cNvPr id="11" name="任意多边形: 形状 10">
                  <a:extLst>
                    <a:ext uri="{FF2B5EF4-FFF2-40B4-BE49-F238E27FC236}">
                      <a16:creationId xmlns:a16="http://schemas.microsoft.com/office/drawing/2014/main" id="{99CD4A01-CB60-41B8-8DFF-594C8AEC19D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2" name="Freeform 6">
                  <a:extLst>
                    <a:ext uri="{FF2B5EF4-FFF2-40B4-BE49-F238E27FC236}">
                      <a16:creationId xmlns:a16="http://schemas.microsoft.com/office/drawing/2014/main" id="{2A621539-634C-42C5-AEA0-B0503F5FDB5F}"/>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3" name="Freeform 10">
                  <a:extLst>
                    <a:ext uri="{FF2B5EF4-FFF2-40B4-BE49-F238E27FC236}">
                      <a16:creationId xmlns:a16="http://schemas.microsoft.com/office/drawing/2014/main" id="{C8B194FF-7FE4-410E-9BFD-69F1E81F839D}"/>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4" name="Freeform 11">
                  <a:extLst>
                    <a:ext uri="{FF2B5EF4-FFF2-40B4-BE49-F238E27FC236}">
                      <a16:creationId xmlns:a16="http://schemas.microsoft.com/office/drawing/2014/main" id="{780C03FF-A2DB-4723-A8BA-AC8F8052CF39}"/>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 name="Freeform 12">
                  <a:extLst>
                    <a:ext uri="{FF2B5EF4-FFF2-40B4-BE49-F238E27FC236}">
                      <a16:creationId xmlns:a16="http://schemas.microsoft.com/office/drawing/2014/main" id="{FF1C6C2E-EBD8-452F-803D-BBDC035944E2}"/>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 name="Freeform 13">
                  <a:extLst>
                    <a:ext uri="{FF2B5EF4-FFF2-40B4-BE49-F238E27FC236}">
                      <a16:creationId xmlns:a16="http://schemas.microsoft.com/office/drawing/2014/main" id="{6F0D0134-8615-4323-B76C-0438C3B8F413}"/>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 name="Freeform 14">
                  <a:extLst>
                    <a:ext uri="{FF2B5EF4-FFF2-40B4-BE49-F238E27FC236}">
                      <a16:creationId xmlns:a16="http://schemas.microsoft.com/office/drawing/2014/main" id="{05D28592-0CE1-4A7C-8E91-BE87280C3227}"/>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 name="Freeform 15">
                  <a:extLst>
                    <a:ext uri="{FF2B5EF4-FFF2-40B4-BE49-F238E27FC236}">
                      <a16:creationId xmlns:a16="http://schemas.microsoft.com/office/drawing/2014/main" id="{7D9830FD-AAE1-4C0F-B3F5-AF0121A5F8C5}"/>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 name="Freeform 16">
                  <a:extLst>
                    <a:ext uri="{FF2B5EF4-FFF2-40B4-BE49-F238E27FC236}">
                      <a16:creationId xmlns:a16="http://schemas.microsoft.com/office/drawing/2014/main" id="{967A28F1-3889-44EE-A048-C37977B70C05}"/>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0" name="Freeform 17">
                  <a:extLst>
                    <a:ext uri="{FF2B5EF4-FFF2-40B4-BE49-F238E27FC236}">
                      <a16:creationId xmlns:a16="http://schemas.microsoft.com/office/drawing/2014/main" id="{D1EE564E-8AE7-4371-8210-8970FBFDEBC7}"/>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1" name="Freeform 18">
                  <a:extLst>
                    <a:ext uri="{FF2B5EF4-FFF2-40B4-BE49-F238E27FC236}">
                      <a16:creationId xmlns:a16="http://schemas.microsoft.com/office/drawing/2014/main" id="{86998BA1-38B5-4C48-8D92-90749D1D172D}"/>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2" name="Freeform 19">
                  <a:extLst>
                    <a:ext uri="{FF2B5EF4-FFF2-40B4-BE49-F238E27FC236}">
                      <a16:creationId xmlns:a16="http://schemas.microsoft.com/office/drawing/2014/main" id="{EB9B07EC-13E8-490A-BC9D-C9731B70426C}"/>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3" name="Freeform 20">
                  <a:extLst>
                    <a:ext uri="{FF2B5EF4-FFF2-40B4-BE49-F238E27FC236}">
                      <a16:creationId xmlns:a16="http://schemas.microsoft.com/office/drawing/2014/main" id="{90C888A8-12E3-4423-A9EC-4F0A0240534E}"/>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4" name="Freeform 21">
                  <a:extLst>
                    <a:ext uri="{FF2B5EF4-FFF2-40B4-BE49-F238E27FC236}">
                      <a16:creationId xmlns:a16="http://schemas.microsoft.com/office/drawing/2014/main" id="{793D0065-EF92-49A6-BCA4-380A4EAC6A5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5" name="Freeform 22">
                  <a:extLst>
                    <a:ext uri="{FF2B5EF4-FFF2-40B4-BE49-F238E27FC236}">
                      <a16:creationId xmlns:a16="http://schemas.microsoft.com/office/drawing/2014/main" id="{890A849E-E953-45F1-90BE-0DF859720E2A}"/>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6" name="Freeform 23">
                  <a:extLst>
                    <a:ext uri="{FF2B5EF4-FFF2-40B4-BE49-F238E27FC236}">
                      <a16:creationId xmlns:a16="http://schemas.microsoft.com/office/drawing/2014/main" id="{9B1E098A-047F-403D-804A-26B841E92EA5}"/>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7" name="Freeform 24">
                  <a:extLst>
                    <a:ext uri="{FF2B5EF4-FFF2-40B4-BE49-F238E27FC236}">
                      <a16:creationId xmlns:a16="http://schemas.microsoft.com/office/drawing/2014/main" id="{54B61CA7-6666-459F-A54B-0531192B5AEC}"/>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8" name="Freeform 25">
                  <a:extLst>
                    <a:ext uri="{FF2B5EF4-FFF2-40B4-BE49-F238E27FC236}">
                      <a16:creationId xmlns:a16="http://schemas.microsoft.com/office/drawing/2014/main" id="{CBB8CE8C-A5C8-4ED7-828C-EE18BE039A2F}"/>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9" name="Freeform 26">
                  <a:extLst>
                    <a:ext uri="{FF2B5EF4-FFF2-40B4-BE49-F238E27FC236}">
                      <a16:creationId xmlns:a16="http://schemas.microsoft.com/office/drawing/2014/main" id="{C2122AD2-A1BB-4059-8765-C8E4BD6C489C}"/>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0" name="Freeform 27">
                  <a:extLst>
                    <a:ext uri="{FF2B5EF4-FFF2-40B4-BE49-F238E27FC236}">
                      <a16:creationId xmlns:a16="http://schemas.microsoft.com/office/drawing/2014/main" id="{C526A87C-D69B-457E-8E58-00DFCD1FF84A}"/>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1" name="Freeform 28">
                  <a:extLst>
                    <a:ext uri="{FF2B5EF4-FFF2-40B4-BE49-F238E27FC236}">
                      <a16:creationId xmlns:a16="http://schemas.microsoft.com/office/drawing/2014/main" id="{52C099AC-8886-4E2F-A98B-CF28C7817782}"/>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2" name="Freeform 29">
                  <a:extLst>
                    <a:ext uri="{FF2B5EF4-FFF2-40B4-BE49-F238E27FC236}">
                      <a16:creationId xmlns:a16="http://schemas.microsoft.com/office/drawing/2014/main" id="{D50F3B4C-2AEA-4CE9-88EB-3E67F5B17BC5}"/>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3" name="Freeform 30">
                  <a:extLst>
                    <a:ext uri="{FF2B5EF4-FFF2-40B4-BE49-F238E27FC236}">
                      <a16:creationId xmlns:a16="http://schemas.microsoft.com/office/drawing/2014/main" id="{93F7E4A6-53A2-49D1-9D2D-49B289B52B1C}"/>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4" name="Freeform 31">
                  <a:extLst>
                    <a:ext uri="{FF2B5EF4-FFF2-40B4-BE49-F238E27FC236}">
                      <a16:creationId xmlns:a16="http://schemas.microsoft.com/office/drawing/2014/main" id="{6F378230-6830-4338-80FA-DEE66D85A2F3}"/>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5" name="Freeform 32">
                  <a:extLst>
                    <a:ext uri="{FF2B5EF4-FFF2-40B4-BE49-F238E27FC236}">
                      <a16:creationId xmlns:a16="http://schemas.microsoft.com/office/drawing/2014/main" id="{B5ED2A57-3E9A-41E8-939D-B6BFCDBAA440}"/>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6" name="Freeform 33">
                  <a:extLst>
                    <a:ext uri="{FF2B5EF4-FFF2-40B4-BE49-F238E27FC236}">
                      <a16:creationId xmlns:a16="http://schemas.microsoft.com/office/drawing/2014/main" id="{041B44DC-87CB-4BBD-8DD9-90DC5F14D2FD}"/>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7" name="Freeform 34">
                  <a:extLst>
                    <a:ext uri="{FF2B5EF4-FFF2-40B4-BE49-F238E27FC236}">
                      <a16:creationId xmlns:a16="http://schemas.microsoft.com/office/drawing/2014/main" id="{6EC14E45-BF60-4787-ACB5-543BBEAF6BDF}"/>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8" name="Freeform 35">
                  <a:extLst>
                    <a:ext uri="{FF2B5EF4-FFF2-40B4-BE49-F238E27FC236}">
                      <a16:creationId xmlns:a16="http://schemas.microsoft.com/office/drawing/2014/main" id="{C1338B97-1AAA-4291-8988-738CE2D778E7}"/>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9" name="Freeform 36">
                  <a:extLst>
                    <a:ext uri="{FF2B5EF4-FFF2-40B4-BE49-F238E27FC236}">
                      <a16:creationId xmlns:a16="http://schemas.microsoft.com/office/drawing/2014/main" id="{24514797-AB86-41F9-990D-AF649729A7B6}"/>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0" name="Freeform 37">
                  <a:extLst>
                    <a:ext uri="{FF2B5EF4-FFF2-40B4-BE49-F238E27FC236}">
                      <a16:creationId xmlns:a16="http://schemas.microsoft.com/office/drawing/2014/main" id="{6C2170C7-14F2-417C-83B5-E8172CCC283A}"/>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1" name="Freeform 38">
                  <a:extLst>
                    <a:ext uri="{FF2B5EF4-FFF2-40B4-BE49-F238E27FC236}">
                      <a16:creationId xmlns:a16="http://schemas.microsoft.com/office/drawing/2014/main" id="{C235413F-4852-4E9C-BA31-89FE5AFBF09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2" name="Freeform 39">
                  <a:extLst>
                    <a:ext uri="{FF2B5EF4-FFF2-40B4-BE49-F238E27FC236}">
                      <a16:creationId xmlns:a16="http://schemas.microsoft.com/office/drawing/2014/main" id="{202D484D-94B0-46E3-AC6E-9EFC2204957C}"/>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3" name="Freeform 40">
                  <a:extLst>
                    <a:ext uri="{FF2B5EF4-FFF2-40B4-BE49-F238E27FC236}">
                      <a16:creationId xmlns:a16="http://schemas.microsoft.com/office/drawing/2014/main" id="{21CB24D3-856F-4483-B46F-AC7E6BDA7DD1}"/>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4" name="Freeform 48">
                  <a:extLst>
                    <a:ext uri="{FF2B5EF4-FFF2-40B4-BE49-F238E27FC236}">
                      <a16:creationId xmlns:a16="http://schemas.microsoft.com/office/drawing/2014/main" id="{2021F48B-BBCC-4634-9259-15F71543A9A5}"/>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5" name="Freeform 54">
                  <a:extLst>
                    <a:ext uri="{FF2B5EF4-FFF2-40B4-BE49-F238E27FC236}">
                      <a16:creationId xmlns:a16="http://schemas.microsoft.com/office/drawing/2014/main" id="{F0F0663F-326B-429E-A4AC-D27281FFEC18}"/>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6" name="Freeform 55">
                  <a:extLst>
                    <a:ext uri="{FF2B5EF4-FFF2-40B4-BE49-F238E27FC236}">
                      <a16:creationId xmlns:a16="http://schemas.microsoft.com/office/drawing/2014/main" id="{74075FB0-C9A5-4BD3-B350-7E31D2A48395}"/>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7" name="Freeform 56">
                  <a:extLst>
                    <a:ext uri="{FF2B5EF4-FFF2-40B4-BE49-F238E27FC236}">
                      <a16:creationId xmlns:a16="http://schemas.microsoft.com/office/drawing/2014/main" id="{6CDE86AF-3EDB-4D2E-A64C-C0266F62FADA}"/>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8" name="Freeform 57">
                  <a:extLst>
                    <a:ext uri="{FF2B5EF4-FFF2-40B4-BE49-F238E27FC236}">
                      <a16:creationId xmlns:a16="http://schemas.microsoft.com/office/drawing/2014/main" id="{12246C23-ED67-400A-9AAE-878549082BC3}"/>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9" name="Freeform 58">
                  <a:extLst>
                    <a:ext uri="{FF2B5EF4-FFF2-40B4-BE49-F238E27FC236}">
                      <a16:creationId xmlns:a16="http://schemas.microsoft.com/office/drawing/2014/main" id="{375DCB1B-0DB7-4329-841F-BC7EACA6CDC8}"/>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grpSp>
      </p:grpSp>
      <p:sp>
        <p:nvSpPr>
          <p:cNvPr id="52" name="矩形 51">
            <a:extLst>
              <a:ext uri="{FF2B5EF4-FFF2-40B4-BE49-F238E27FC236}">
                <a16:creationId xmlns:a16="http://schemas.microsoft.com/office/drawing/2014/main" id="{C1ED8C30-C257-4FC0-B732-0DC3454A23E3}"/>
              </a:ext>
            </a:extLst>
          </p:cNvPr>
          <p:cNvSpPr/>
          <p:nvPr/>
        </p:nvSpPr>
        <p:spPr>
          <a:xfrm>
            <a:off x="2758561" y="3044942"/>
            <a:ext cx="7041063" cy="1076647"/>
          </a:xfrm>
          <a:prstGeom prst="rect">
            <a:avLst/>
          </a:prstGeom>
          <a:noFill/>
          <a:ln w="25400">
            <a:solidFill>
              <a:srgbClr val="B89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3" name="矩形 52">
            <a:extLst>
              <a:ext uri="{FF2B5EF4-FFF2-40B4-BE49-F238E27FC236}">
                <a16:creationId xmlns:a16="http://schemas.microsoft.com/office/drawing/2014/main" id="{F206FD17-1804-46BF-975B-A5CC1F91B631}"/>
              </a:ext>
            </a:extLst>
          </p:cNvPr>
          <p:cNvSpPr/>
          <p:nvPr/>
        </p:nvSpPr>
        <p:spPr>
          <a:xfrm>
            <a:off x="2392379" y="2818155"/>
            <a:ext cx="7316832" cy="1221691"/>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2" name="矩形 61">
            <a:extLst>
              <a:ext uri="{FF2B5EF4-FFF2-40B4-BE49-F238E27FC236}">
                <a16:creationId xmlns:a16="http://schemas.microsoft.com/office/drawing/2014/main" id="{8E394276-271C-462B-9AE7-83074FD9FB8A}"/>
              </a:ext>
            </a:extLst>
          </p:cNvPr>
          <p:cNvSpPr/>
          <p:nvPr/>
        </p:nvSpPr>
        <p:spPr>
          <a:xfrm>
            <a:off x="2495976" y="2921170"/>
            <a:ext cx="7090475" cy="1938992"/>
          </a:xfrm>
          <a:prstGeom prst="rect">
            <a:avLst/>
          </a:prstGeom>
        </p:spPr>
        <p:txBody>
          <a:bodyPr wrap="square">
            <a:spAutoFit/>
          </a:bodyPr>
          <a:lstStyle/>
          <a:p>
            <a:pPr lvl="0" algn="ctr" defTabSz="914377">
              <a:defRPr/>
            </a:pPr>
            <a:r>
              <a:rPr lang="en-US" altLang="zh-CN" sz="6000" b="1" dirty="0">
                <a:solidFill>
                  <a:srgbClr val="FFFFFF"/>
                </a:solidFill>
                <a:latin typeface="微软雅黑" panose="020B0503020204020204" pitchFamily="34" charset="-122"/>
                <a:ea typeface="微软雅黑" panose="020B0503020204020204" pitchFamily="34" charset="-122"/>
              </a:rPr>
              <a:t>Introduction</a:t>
            </a: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6000" b="1"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63" name="矩形 62">
            <a:extLst>
              <a:ext uri="{FF2B5EF4-FFF2-40B4-BE49-F238E27FC236}">
                <a16:creationId xmlns:a16="http://schemas.microsoft.com/office/drawing/2014/main" id="{0A8BDCCE-5B7F-42AF-A549-CDC423BD9D74}"/>
              </a:ext>
            </a:extLst>
          </p:cNvPr>
          <p:cNvSpPr/>
          <p:nvPr/>
        </p:nvSpPr>
        <p:spPr>
          <a:xfrm>
            <a:off x="319315" y="333830"/>
            <a:ext cx="11553372" cy="6190343"/>
          </a:xfrm>
          <a:prstGeom prst="rect">
            <a:avLst/>
          </a:prstGeom>
          <a:noFill/>
          <a:ln w="25400" cap="flat" cmpd="sng" algn="ctr">
            <a:gradFill>
              <a:gsLst>
                <a:gs pos="58000">
                  <a:srgbClr val="B89E86">
                    <a:alpha val="0"/>
                  </a:srgbClr>
                </a:gs>
                <a:gs pos="53000">
                  <a:srgbClr val="B89E86">
                    <a:alpha val="0"/>
                  </a:srgbClr>
                </a:gs>
                <a:gs pos="48000">
                  <a:srgbClr val="B89E86"/>
                </a:gs>
                <a:gs pos="63000">
                  <a:srgbClr val="B89E86"/>
                </a:gs>
              </a:gsLst>
              <a:lin ang="270000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51" name="组合 50">
            <a:extLst>
              <a:ext uri="{FF2B5EF4-FFF2-40B4-BE49-F238E27FC236}">
                <a16:creationId xmlns:a16="http://schemas.microsoft.com/office/drawing/2014/main" id="{FC08C8C4-CD64-40A2-B023-DFB1037D33F8}"/>
              </a:ext>
            </a:extLst>
          </p:cNvPr>
          <p:cNvGrpSpPr/>
          <p:nvPr/>
        </p:nvGrpSpPr>
        <p:grpSpPr>
          <a:xfrm>
            <a:off x="9764357" y="-629905"/>
            <a:ext cx="1441451" cy="1190521"/>
            <a:chOff x="9562153" y="-629906"/>
            <a:chExt cx="1441450" cy="1190521"/>
          </a:xfrm>
        </p:grpSpPr>
        <p:cxnSp>
          <p:nvCxnSpPr>
            <p:cNvPr id="3" name="直接连接符 2">
              <a:extLst>
                <a:ext uri="{FF2B5EF4-FFF2-40B4-BE49-F238E27FC236}">
                  <a16:creationId xmlns:a16="http://schemas.microsoft.com/office/drawing/2014/main" id="{62279BE0-261E-48BC-82EB-76F76734BC63}"/>
                </a:ext>
              </a:extLst>
            </p:cNvPr>
            <p:cNvCxnSpPr>
              <a:cxnSpLocks/>
            </p:cNvCxnSpPr>
            <p:nvPr/>
          </p:nvCxnSpPr>
          <p:spPr>
            <a:xfrm flipH="1">
              <a:off x="9562153" y="-35378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5B18A4F9-BCA2-4EF8-B086-3434F34FA029}"/>
                </a:ext>
              </a:extLst>
            </p:cNvPr>
            <p:cNvCxnSpPr>
              <a:cxnSpLocks/>
            </p:cNvCxnSpPr>
            <p:nvPr/>
          </p:nvCxnSpPr>
          <p:spPr>
            <a:xfrm flipH="1">
              <a:off x="10089203" y="-629906"/>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EBFF5FE5-6CFC-404D-8767-D5C73F4EA876}"/>
              </a:ext>
            </a:extLst>
          </p:cNvPr>
          <p:cNvGrpSpPr/>
          <p:nvPr/>
        </p:nvGrpSpPr>
        <p:grpSpPr>
          <a:xfrm>
            <a:off x="2820177" y="6335336"/>
            <a:ext cx="1441451" cy="1190521"/>
            <a:chOff x="2348553" y="6335334"/>
            <a:chExt cx="1441450" cy="1190521"/>
          </a:xfrm>
        </p:grpSpPr>
        <p:cxnSp>
          <p:nvCxnSpPr>
            <p:cNvPr id="74" name="直接连接符 73">
              <a:extLst>
                <a:ext uri="{FF2B5EF4-FFF2-40B4-BE49-F238E27FC236}">
                  <a16:creationId xmlns:a16="http://schemas.microsoft.com/office/drawing/2014/main" id="{F32223C0-C887-4403-9966-C32FB4DA4171}"/>
                </a:ext>
              </a:extLst>
            </p:cNvPr>
            <p:cNvCxnSpPr>
              <a:cxnSpLocks/>
            </p:cNvCxnSpPr>
            <p:nvPr/>
          </p:nvCxnSpPr>
          <p:spPr>
            <a:xfrm flipH="1">
              <a:off x="2348553" y="661145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B1438DD-D384-455B-AD68-A9A41FB63FC4}"/>
                </a:ext>
              </a:extLst>
            </p:cNvPr>
            <p:cNvCxnSpPr>
              <a:cxnSpLocks/>
            </p:cNvCxnSpPr>
            <p:nvPr/>
          </p:nvCxnSpPr>
          <p:spPr>
            <a:xfrm flipH="1">
              <a:off x="2875603" y="6335334"/>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362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3" name="矩形 212">
            <a:extLst>
              <a:ext uri="{FF2B5EF4-FFF2-40B4-BE49-F238E27FC236}">
                <a16:creationId xmlns:a16="http://schemas.microsoft.com/office/drawing/2014/main" id="{305917DA-5F65-486A-916D-9807BFAC8FF8}"/>
              </a:ext>
            </a:extLst>
          </p:cNvPr>
          <p:cNvSpPr/>
          <p:nvPr/>
        </p:nvSpPr>
        <p:spPr>
          <a:xfrm>
            <a:off x="61369" y="4012449"/>
            <a:ext cx="8770011" cy="2215991"/>
          </a:xfrm>
          <a:prstGeom prst="rect">
            <a:avLst/>
          </a:prstGeom>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3800" b="1" dirty="0">
                <a:latin typeface="微软雅黑" panose="020B0503020204020204" pitchFamily="34" charset="-122"/>
                <a:ea typeface="微软雅黑" panose="020B0503020204020204" pitchFamily="34" charset="-122"/>
              </a:rPr>
              <a:t>Q &amp;</a:t>
            </a:r>
            <a:r>
              <a:rPr lang="zh-CN" altLang="en-US" sz="13800" b="1" dirty="0">
                <a:latin typeface="微软雅黑" panose="020B0503020204020204" pitchFamily="34" charset="-122"/>
                <a:ea typeface="微软雅黑" panose="020B0503020204020204" pitchFamily="34" charset="-122"/>
              </a:rPr>
              <a:t> </a:t>
            </a:r>
            <a:r>
              <a:rPr lang="en-US" altLang="zh-CN" sz="13800" b="1" dirty="0">
                <a:latin typeface="微软雅黑" panose="020B0503020204020204" pitchFamily="34" charset="-122"/>
                <a:ea typeface="微软雅黑" panose="020B0503020204020204" pitchFamily="34" charset="-122"/>
              </a:rPr>
              <a:t>A</a:t>
            </a:r>
            <a:endParaRPr kumimoji="0" lang="zh-CN" altLang="en-US" sz="13800" b="1" i="0" u="none" strike="noStrike" kern="1200" cap="none" spc="0" normalizeH="0" baseline="0" noProof="0" dirty="0">
              <a:ln>
                <a:noFill/>
              </a:ln>
              <a:effectLst/>
              <a:uLnTx/>
              <a:uFillTx/>
              <a:latin typeface="微软雅黑"/>
              <a:ea typeface="微软雅黑"/>
            </a:endParaRPr>
          </a:p>
        </p:txBody>
      </p:sp>
      <p:sp>
        <p:nvSpPr>
          <p:cNvPr id="83" name="矩形 82">
            <a:extLst>
              <a:ext uri="{FF2B5EF4-FFF2-40B4-BE49-F238E27FC236}">
                <a16:creationId xmlns:a16="http://schemas.microsoft.com/office/drawing/2014/main" id="{15331735-BB2C-4853-8011-8A445EB20B59}"/>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216217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6775532"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3" name="文本框 732">
            <a:extLst>
              <a:ext uri="{FF2B5EF4-FFF2-40B4-BE49-F238E27FC236}">
                <a16:creationId xmlns:a16="http://schemas.microsoft.com/office/drawing/2014/main" id="{37049250-271C-4454-B5FD-59B73CECF1C2}"/>
              </a:ext>
            </a:extLst>
          </p:cNvPr>
          <p:cNvSpPr txBox="1"/>
          <p:nvPr/>
        </p:nvSpPr>
        <p:spPr>
          <a:xfrm>
            <a:off x="496103" y="786484"/>
            <a:ext cx="6474968" cy="646331"/>
          </a:xfrm>
          <a:prstGeom prst="rect">
            <a:avLst/>
          </a:prstGeom>
          <a:noFill/>
        </p:spPr>
        <p:txBody>
          <a:bodyPr wrap="square" rtlCol="0">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rPr>
              <a:t>针对靶蛋白的分子生成任务</a:t>
            </a:r>
            <a:endParaRPr kumimoji="0" lang="zh-CN" altLang="en-US" sz="3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9" name="矩形 738">
            <a:extLst>
              <a:ext uri="{FF2B5EF4-FFF2-40B4-BE49-F238E27FC236}">
                <a16:creationId xmlns:a16="http://schemas.microsoft.com/office/drawing/2014/main" id="{451A37E1-FFB7-42C2-B055-3B3E7DDAF91A}"/>
              </a:ext>
            </a:extLst>
          </p:cNvPr>
          <p:cNvSpPr/>
          <p:nvPr/>
        </p:nvSpPr>
        <p:spPr>
          <a:xfrm>
            <a:off x="6908356" y="102914"/>
            <a:ext cx="1535569" cy="307777"/>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62" name="文本框 61">
            <a:extLst>
              <a:ext uri="{FF2B5EF4-FFF2-40B4-BE49-F238E27FC236}">
                <a16:creationId xmlns:a16="http://schemas.microsoft.com/office/drawing/2014/main" id="{FE3A1A0D-5560-498B-A7D8-3B570610CF33}"/>
              </a:ext>
            </a:extLst>
          </p:cNvPr>
          <p:cNvSpPr txBox="1"/>
          <p:nvPr/>
        </p:nvSpPr>
        <p:spPr>
          <a:xfrm>
            <a:off x="424076" y="1782204"/>
            <a:ext cx="11312811" cy="3416320"/>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针对已知蛋白质结合位点进行药物设计是非常有效和经济的方法，并引起了研究界越来越多的关注。</a:t>
            </a:r>
            <a:endParaRPr lang="en-US" altLang="zh-CN" sz="28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然而，由于合成空间巨大和结合姿态的高自由度，它仍然具有较大的计算复杂度。</a:t>
            </a:r>
            <a:endParaRPr lang="en-US" altLang="zh-CN" sz="28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以前流行的分子生成模型是基于分子字符串表征或图表征，但这两种表示都没有考虑到</a:t>
            </a:r>
            <a:r>
              <a:rPr lang="en-US" altLang="zh-CN" sz="2800" dirty="0">
                <a:latin typeface="微软雅黑" panose="020B0503020204020204" pitchFamily="34" charset="-122"/>
                <a:ea typeface="微软雅黑" panose="020B0503020204020204" pitchFamily="34" charset="-122"/>
              </a:rPr>
              <a:t>3D</a:t>
            </a:r>
            <a:r>
              <a:rPr lang="zh-CN" altLang="en-US" sz="2800" dirty="0">
                <a:latin typeface="微软雅黑" panose="020B0503020204020204" pitchFamily="34" charset="-122"/>
                <a:ea typeface="微软雅黑" panose="020B0503020204020204" pitchFamily="34" charset="-122"/>
              </a:rPr>
              <a:t>空间的相互作用，因此不太适合</a:t>
            </a:r>
            <a:r>
              <a:rPr lang="en-US" altLang="zh-CN" sz="2800" dirty="0">
                <a:latin typeface="微软雅黑" panose="020B0503020204020204" pitchFamily="34" charset="-122"/>
                <a:ea typeface="微软雅黑" panose="020B0503020204020204" pitchFamily="34" charset="-122"/>
              </a:rPr>
              <a:t>target-aware</a:t>
            </a:r>
            <a:r>
              <a:rPr lang="zh-CN" altLang="en-US" sz="2800" dirty="0">
                <a:latin typeface="微软雅黑" panose="020B0503020204020204" pitchFamily="34" charset="-122"/>
                <a:ea typeface="微软雅黑" panose="020B0503020204020204" pitchFamily="34" charset="-122"/>
              </a:rPr>
              <a:t>分子的生成。</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548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6775532"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3" name="文本框 732">
            <a:extLst>
              <a:ext uri="{FF2B5EF4-FFF2-40B4-BE49-F238E27FC236}">
                <a16:creationId xmlns:a16="http://schemas.microsoft.com/office/drawing/2014/main" id="{37049250-271C-4454-B5FD-59B73CECF1C2}"/>
              </a:ext>
            </a:extLst>
          </p:cNvPr>
          <p:cNvSpPr txBox="1"/>
          <p:nvPr/>
        </p:nvSpPr>
        <p:spPr>
          <a:xfrm>
            <a:off x="496103" y="786484"/>
            <a:ext cx="6474968" cy="646331"/>
          </a:xfrm>
          <a:prstGeom prst="rect">
            <a:avLst/>
          </a:prstGeom>
          <a:noFill/>
        </p:spPr>
        <p:txBody>
          <a:bodyPr wrap="square" rtlCol="0">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lang="en-US" altLang="zh-CN" sz="3600" dirty="0">
                <a:solidFill>
                  <a:prstClr val="black"/>
                </a:solidFill>
                <a:latin typeface="微软雅黑" panose="020B0503020204020204" pitchFamily="34" charset="-122"/>
                <a:ea typeface="微软雅黑" panose="020B0503020204020204" pitchFamily="34" charset="-122"/>
              </a:rPr>
              <a:t>Problems</a:t>
            </a:r>
            <a:endParaRPr kumimoji="0" lang="zh-CN" altLang="en-US" sz="3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9" name="矩形 738">
            <a:extLst>
              <a:ext uri="{FF2B5EF4-FFF2-40B4-BE49-F238E27FC236}">
                <a16:creationId xmlns:a16="http://schemas.microsoft.com/office/drawing/2014/main" id="{451A37E1-FFB7-42C2-B055-3B3E7DDAF91A}"/>
              </a:ext>
            </a:extLst>
          </p:cNvPr>
          <p:cNvSpPr/>
          <p:nvPr/>
        </p:nvSpPr>
        <p:spPr>
          <a:xfrm>
            <a:off x="6908356" y="102914"/>
            <a:ext cx="1535569" cy="307777"/>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62" name="文本框 61">
            <a:extLst>
              <a:ext uri="{FF2B5EF4-FFF2-40B4-BE49-F238E27FC236}">
                <a16:creationId xmlns:a16="http://schemas.microsoft.com/office/drawing/2014/main" id="{FE3A1A0D-5560-498B-A7D8-3B570610CF33}"/>
              </a:ext>
            </a:extLst>
          </p:cNvPr>
          <p:cNvSpPr txBox="1"/>
          <p:nvPr/>
        </p:nvSpPr>
        <p:spPr>
          <a:xfrm>
            <a:off x="489182" y="1594864"/>
            <a:ext cx="10840609" cy="2708434"/>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目前针对靶标的</a:t>
            </a:r>
            <a:r>
              <a:rPr lang="en-US" altLang="zh-CN" sz="2800" dirty="0">
                <a:latin typeface="微软雅黑" panose="020B0503020204020204" pitchFamily="34" charset="-122"/>
                <a:ea typeface="微软雅黑" panose="020B0503020204020204" pitchFamily="34" charset="-122"/>
              </a:rPr>
              <a:t>3D</a:t>
            </a:r>
            <a:r>
              <a:rPr lang="zh-CN" altLang="en-US" sz="2800" dirty="0">
                <a:latin typeface="微软雅黑" panose="020B0503020204020204" pitchFamily="34" charset="-122"/>
                <a:ea typeface="微软雅黑" panose="020B0503020204020204" pitchFamily="34" charset="-122"/>
              </a:rPr>
              <a:t>模型要么没有明确地模拟 </a:t>
            </a:r>
            <a:r>
              <a:rPr lang="en-US" altLang="zh-CN" sz="2800" dirty="0">
                <a:latin typeface="微软雅黑" panose="020B0503020204020204" pitchFamily="34" charset="-122"/>
                <a:ea typeface="微软雅黑" panose="020B0503020204020204" pitchFamily="34" charset="-122"/>
              </a:rPr>
              <a:t>3D </a:t>
            </a:r>
            <a:r>
              <a:rPr lang="zh-CN" altLang="en-US" sz="2800" dirty="0">
                <a:latin typeface="微软雅黑" panose="020B0503020204020204" pitchFamily="34" charset="-122"/>
                <a:ea typeface="微软雅黑" panose="020B0503020204020204" pitchFamily="34" charset="-122"/>
              </a:rPr>
              <a:t>空间中分子原子和蛋白质之间的相互作用，而只将靶标视为中间条件嵌入</a:t>
            </a:r>
            <a:endParaRPr lang="en-US" altLang="zh-CN" sz="28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要么将</a:t>
            </a:r>
            <a:r>
              <a:rPr lang="en-US" altLang="zh-CN" sz="2800" dirty="0">
                <a:latin typeface="微软雅黑" panose="020B0503020204020204" pitchFamily="34" charset="-122"/>
                <a:ea typeface="微软雅黑" panose="020B0503020204020204" pitchFamily="34" charset="-122"/>
              </a:rPr>
              <a:t>3D</a:t>
            </a:r>
            <a:r>
              <a:rPr lang="zh-CN" altLang="en-US" sz="2800" dirty="0">
                <a:latin typeface="微软雅黑" panose="020B0503020204020204" pitchFamily="34" charset="-122"/>
                <a:ea typeface="微软雅黑" panose="020B0503020204020204" pitchFamily="34" charset="-122"/>
              </a:rPr>
              <a:t>空间表示为体素化网格</a:t>
            </a:r>
            <a:endParaRPr lang="en-US" altLang="zh-CN" sz="28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要么依赖于自回归采样过程</a:t>
            </a:r>
            <a:endParaRPr lang="en-US" altLang="zh-CN" sz="28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561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6775532"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3" name="文本框 732">
            <a:extLst>
              <a:ext uri="{FF2B5EF4-FFF2-40B4-BE49-F238E27FC236}">
                <a16:creationId xmlns:a16="http://schemas.microsoft.com/office/drawing/2014/main" id="{37049250-271C-4454-B5FD-59B73CECF1C2}"/>
              </a:ext>
            </a:extLst>
          </p:cNvPr>
          <p:cNvSpPr txBox="1"/>
          <p:nvPr/>
        </p:nvSpPr>
        <p:spPr>
          <a:xfrm>
            <a:off x="496103" y="786484"/>
            <a:ext cx="6474968" cy="646331"/>
          </a:xfrm>
          <a:prstGeom prst="rect">
            <a:avLst/>
          </a:prstGeom>
          <a:noFill/>
        </p:spPr>
        <p:txBody>
          <a:bodyPr wrap="square" rtlCol="0">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lang="en-US" altLang="zh-CN" sz="3600" dirty="0">
                <a:solidFill>
                  <a:prstClr val="black"/>
                </a:solidFill>
                <a:latin typeface="微软雅黑" panose="020B0503020204020204" pitchFamily="34" charset="-122"/>
                <a:ea typeface="微软雅黑" panose="020B0503020204020204" pitchFamily="34" charset="-122"/>
              </a:rPr>
              <a:t>Contributions</a:t>
            </a:r>
            <a:endParaRPr kumimoji="0" lang="zh-CN" altLang="en-US" sz="3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9" name="矩形 738">
            <a:extLst>
              <a:ext uri="{FF2B5EF4-FFF2-40B4-BE49-F238E27FC236}">
                <a16:creationId xmlns:a16="http://schemas.microsoft.com/office/drawing/2014/main" id="{451A37E1-FFB7-42C2-B055-3B3E7DDAF91A}"/>
              </a:ext>
            </a:extLst>
          </p:cNvPr>
          <p:cNvSpPr/>
          <p:nvPr/>
        </p:nvSpPr>
        <p:spPr>
          <a:xfrm>
            <a:off x="6908356" y="102914"/>
            <a:ext cx="1535569" cy="307777"/>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62" name="文本框 61">
            <a:extLst>
              <a:ext uri="{FF2B5EF4-FFF2-40B4-BE49-F238E27FC236}">
                <a16:creationId xmlns:a16="http://schemas.microsoft.com/office/drawing/2014/main" id="{FE3A1A0D-5560-498B-A7D8-3B570610CF33}"/>
              </a:ext>
            </a:extLst>
          </p:cNvPr>
          <p:cNvSpPr txBox="1"/>
          <p:nvPr/>
        </p:nvSpPr>
        <p:spPr>
          <a:xfrm>
            <a:off x="341033" y="1713311"/>
            <a:ext cx="11564956" cy="2554545"/>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提出了一个端到端的框架</a:t>
            </a:r>
            <a:r>
              <a:rPr lang="en-US" altLang="zh-CN" sz="2800" dirty="0" err="1">
                <a:latin typeface="微软雅黑" panose="020B0503020204020204" pitchFamily="34" charset="-122"/>
                <a:ea typeface="微软雅黑" panose="020B0503020204020204" pitchFamily="34" charset="-122"/>
              </a:rPr>
              <a:t>TargetDiff</a:t>
            </a:r>
            <a:r>
              <a:rPr lang="zh-CN" altLang="en-US" sz="2800" dirty="0">
                <a:latin typeface="微软雅黑" panose="020B0503020204020204" pitchFamily="34" charset="-122"/>
                <a:ea typeface="微软雅黑" panose="020B0503020204020204" pitchFamily="34" charset="-122"/>
              </a:rPr>
              <a:t>，在</a:t>
            </a:r>
            <a:r>
              <a:rPr lang="en-US" altLang="zh-CN" sz="2800" dirty="0">
                <a:latin typeface="微软雅黑" panose="020B0503020204020204" pitchFamily="34" charset="-122"/>
                <a:ea typeface="微软雅黑" panose="020B0503020204020204" pitchFamily="34" charset="-122"/>
              </a:rPr>
              <a:t>3D</a:t>
            </a:r>
            <a:r>
              <a:rPr lang="zh-CN" altLang="en-US" sz="2800" dirty="0">
                <a:latin typeface="微软雅黑" panose="020B0503020204020204" pitchFamily="34" charset="-122"/>
                <a:ea typeface="微软雅黑" panose="020B0503020204020204" pitchFamily="34" charset="-122"/>
              </a:rPr>
              <a:t>空间中基于目标蛋白质生成分子。</a:t>
            </a:r>
            <a:endParaRPr lang="en-US" altLang="zh-CN" sz="28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提出了几个新的评估指标，可以在更多维度上评估模型生成的分子。</a:t>
            </a:r>
            <a:endParaRPr lang="en-US" altLang="zh-CN" sz="28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提出了一种新方法来评估生成的分子的质量，其中模型可以作为评分函数来排名，也可以作为无监督特征提取器来提升结合亲和力预测。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618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0026A0B3-5287-4DF2-8A11-022B0B2CF833}"/>
              </a:ext>
            </a:extLst>
          </p:cNvPr>
          <p:cNvGrpSpPr/>
          <p:nvPr/>
        </p:nvGrpSpPr>
        <p:grpSpPr>
          <a:xfrm>
            <a:off x="4573295" y="4273589"/>
            <a:ext cx="3045412" cy="332715"/>
            <a:chOff x="4991706" y="4273590"/>
            <a:chExt cx="3045412" cy="332714"/>
          </a:xfrm>
        </p:grpSpPr>
        <p:sp>
          <p:nvSpPr>
            <p:cNvPr id="4" name="椭圆 3">
              <a:extLst>
                <a:ext uri="{FF2B5EF4-FFF2-40B4-BE49-F238E27FC236}">
                  <a16:creationId xmlns:a16="http://schemas.microsoft.com/office/drawing/2014/main" id="{AF497810-E08F-4980-B047-A826B1D4A699}"/>
                </a:ext>
              </a:extLst>
            </p:cNvPr>
            <p:cNvSpPr/>
            <p:nvPr/>
          </p:nvSpPr>
          <p:spPr>
            <a:xfrm rot="16200000">
              <a:off x="4991706"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椭圆 5">
              <a:extLst>
                <a:ext uri="{FF2B5EF4-FFF2-40B4-BE49-F238E27FC236}">
                  <a16:creationId xmlns:a16="http://schemas.microsoft.com/office/drawing/2014/main" id="{32184E17-9127-4CAC-8802-8C135CF47BB8}"/>
                </a:ext>
              </a:extLst>
            </p:cNvPr>
            <p:cNvSpPr/>
            <p:nvPr/>
          </p:nvSpPr>
          <p:spPr>
            <a:xfrm rot="16200000">
              <a:off x="625827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椭圆 6">
              <a:extLst>
                <a:ext uri="{FF2B5EF4-FFF2-40B4-BE49-F238E27FC236}">
                  <a16:creationId xmlns:a16="http://schemas.microsoft.com/office/drawing/2014/main" id="{945E65BB-E524-4A6F-A24E-17D6C50415E1}"/>
                </a:ext>
              </a:extLst>
            </p:cNvPr>
            <p:cNvSpPr/>
            <p:nvPr/>
          </p:nvSpPr>
          <p:spPr>
            <a:xfrm rot="16200000">
              <a:off x="6808623"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椭圆 7">
              <a:extLst>
                <a:ext uri="{FF2B5EF4-FFF2-40B4-BE49-F238E27FC236}">
                  <a16:creationId xmlns:a16="http://schemas.microsoft.com/office/drawing/2014/main" id="{0619B3BA-752F-4461-BB26-FC4E733C7669}"/>
                </a:ext>
              </a:extLst>
            </p:cNvPr>
            <p:cNvSpPr/>
            <p:nvPr/>
          </p:nvSpPr>
          <p:spPr>
            <a:xfrm rot="16200000">
              <a:off x="735896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椭圆 8">
              <a:extLst>
                <a:ext uri="{FF2B5EF4-FFF2-40B4-BE49-F238E27FC236}">
                  <a16:creationId xmlns:a16="http://schemas.microsoft.com/office/drawing/2014/main" id="{A2319566-DA24-4C07-B3F6-D6419F2595A0}"/>
                </a:ext>
              </a:extLst>
            </p:cNvPr>
            <p:cNvSpPr/>
            <p:nvPr/>
          </p:nvSpPr>
          <p:spPr>
            <a:xfrm rot="16200000">
              <a:off x="7909312"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66" name="组合 65">
              <a:extLst>
                <a:ext uri="{FF2B5EF4-FFF2-40B4-BE49-F238E27FC236}">
                  <a16:creationId xmlns:a16="http://schemas.microsoft.com/office/drawing/2014/main" id="{1F79ECEC-1AC9-4881-B800-3526344B6F23}"/>
                </a:ext>
              </a:extLst>
            </p:cNvPr>
            <p:cNvGrpSpPr/>
            <p:nvPr/>
          </p:nvGrpSpPr>
          <p:grpSpPr>
            <a:xfrm>
              <a:off x="5522538" y="4273590"/>
              <a:ext cx="332714" cy="332714"/>
              <a:chOff x="11113207" y="2437126"/>
              <a:chExt cx="332714" cy="332714"/>
            </a:xfrm>
          </p:grpSpPr>
          <p:sp>
            <p:nvSpPr>
              <p:cNvPr id="50" name="椭圆 49">
                <a:extLst>
                  <a:ext uri="{FF2B5EF4-FFF2-40B4-BE49-F238E27FC236}">
                    <a16:creationId xmlns:a16="http://schemas.microsoft.com/office/drawing/2014/main" id="{08B5BEF2-0E7A-4615-9E85-5643CB7F23CD}"/>
                  </a:ext>
                </a:extLst>
              </p:cNvPr>
              <p:cNvSpPr/>
              <p:nvPr/>
            </p:nvSpPr>
            <p:spPr>
              <a:xfrm>
                <a:off x="11113207" y="2437126"/>
                <a:ext cx="332714" cy="33271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0" name="组合 9">
                <a:extLst>
                  <a:ext uri="{FF2B5EF4-FFF2-40B4-BE49-F238E27FC236}">
                    <a16:creationId xmlns:a16="http://schemas.microsoft.com/office/drawing/2014/main" id="{E8287D5C-2217-49C3-8267-9347ABB5B787}"/>
                  </a:ext>
                </a:extLst>
              </p:cNvPr>
              <p:cNvGrpSpPr/>
              <p:nvPr/>
            </p:nvGrpSpPr>
            <p:grpSpPr>
              <a:xfrm>
                <a:off x="11139186" y="2463721"/>
                <a:ext cx="280756" cy="279523"/>
                <a:chOff x="1038124" y="1577993"/>
                <a:chExt cx="4010354" cy="3992747"/>
              </a:xfrm>
              <a:solidFill>
                <a:srgbClr val="A1082E"/>
              </a:solidFill>
            </p:grpSpPr>
            <p:sp>
              <p:nvSpPr>
                <p:cNvPr id="11" name="任意多边形: 形状 10">
                  <a:extLst>
                    <a:ext uri="{FF2B5EF4-FFF2-40B4-BE49-F238E27FC236}">
                      <a16:creationId xmlns:a16="http://schemas.microsoft.com/office/drawing/2014/main" id="{99CD4A01-CB60-41B8-8DFF-594C8AEC19D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2" name="Freeform 6">
                  <a:extLst>
                    <a:ext uri="{FF2B5EF4-FFF2-40B4-BE49-F238E27FC236}">
                      <a16:creationId xmlns:a16="http://schemas.microsoft.com/office/drawing/2014/main" id="{2A621539-634C-42C5-AEA0-B0503F5FDB5F}"/>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3" name="Freeform 10">
                  <a:extLst>
                    <a:ext uri="{FF2B5EF4-FFF2-40B4-BE49-F238E27FC236}">
                      <a16:creationId xmlns:a16="http://schemas.microsoft.com/office/drawing/2014/main" id="{C8B194FF-7FE4-410E-9BFD-69F1E81F839D}"/>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4" name="Freeform 11">
                  <a:extLst>
                    <a:ext uri="{FF2B5EF4-FFF2-40B4-BE49-F238E27FC236}">
                      <a16:creationId xmlns:a16="http://schemas.microsoft.com/office/drawing/2014/main" id="{780C03FF-A2DB-4723-A8BA-AC8F8052CF39}"/>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 name="Freeform 12">
                  <a:extLst>
                    <a:ext uri="{FF2B5EF4-FFF2-40B4-BE49-F238E27FC236}">
                      <a16:creationId xmlns:a16="http://schemas.microsoft.com/office/drawing/2014/main" id="{FF1C6C2E-EBD8-452F-803D-BBDC035944E2}"/>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 name="Freeform 13">
                  <a:extLst>
                    <a:ext uri="{FF2B5EF4-FFF2-40B4-BE49-F238E27FC236}">
                      <a16:creationId xmlns:a16="http://schemas.microsoft.com/office/drawing/2014/main" id="{6F0D0134-8615-4323-B76C-0438C3B8F413}"/>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 name="Freeform 14">
                  <a:extLst>
                    <a:ext uri="{FF2B5EF4-FFF2-40B4-BE49-F238E27FC236}">
                      <a16:creationId xmlns:a16="http://schemas.microsoft.com/office/drawing/2014/main" id="{05D28592-0CE1-4A7C-8E91-BE87280C3227}"/>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 name="Freeform 15">
                  <a:extLst>
                    <a:ext uri="{FF2B5EF4-FFF2-40B4-BE49-F238E27FC236}">
                      <a16:creationId xmlns:a16="http://schemas.microsoft.com/office/drawing/2014/main" id="{7D9830FD-AAE1-4C0F-B3F5-AF0121A5F8C5}"/>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 name="Freeform 16">
                  <a:extLst>
                    <a:ext uri="{FF2B5EF4-FFF2-40B4-BE49-F238E27FC236}">
                      <a16:creationId xmlns:a16="http://schemas.microsoft.com/office/drawing/2014/main" id="{967A28F1-3889-44EE-A048-C37977B70C05}"/>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0" name="Freeform 17">
                  <a:extLst>
                    <a:ext uri="{FF2B5EF4-FFF2-40B4-BE49-F238E27FC236}">
                      <a16:creationId xmlns:a16="http://schemas.microsoft.com/office/drawing/2014/main" id="{D1EE564E-8AE7-4371-8210-8970FBFDEBC7}"/>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1" name="Freeform 18">
                  <a:extLst>
                    <a:ext uri="{FF2B5EF4-FFF2-40B4-BE49-F238E27FC236}">
                      <a16:creationId xmlns:a16="http://schemas.microsoft.com/office/drawing/2014/main" id="{86998BA1-38B5-4C48-8D92-90749D1D172D}"/>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2" name="Freeform 19">
                  <a:extLst>
                    <a:ext uri="{FF2B5EF4-FFF2-40B4-BE49-F238E27FC236}">
                      <a16:creationId xmlns:a16="http://schemas.microsoft.com/office/drawing/2014/main" id="{EB9B07EC-13E8-490A-BC9D-C9731B70426C}"/>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3" name="Freeform 20">
                  <a:extLst>
                    <a:ext uri="{FF2B5EF4-FFF2-40B4-BE49-F238E27FC236}">
                      <a16:creationId xmlns:a16="http://schemas.microsoft.com/office/drawing/2014/main" id="{90C888A8-12E3-4423-A9EC-4F0A0240534E}"/>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4" name="Freeform 21">
                  <a:extLst>
                    <a:ext uri="{FF2B5EF4-FFF2-40B4-BE49-F238E27FC236}">
                      <a16:creationId xmlns:a16="http://schemas.microsoft.com/office/drawing/2014/main" id="{793D0065-EF92-49A6-BCA4-380A4EAC6A5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5" name="Freeform 22">
                  <a:extLst>
                    <a:ext uri="{FF2B5EF4-FFF2-40B4-BE49-F238E27FC236}">
                      <a16:creationId xmlns:a16="http://schemas.microsoft.com/office/drawing/2014/main" id="{890A849E-E953-45F1-90BE-0DF859720E2A}"/>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6" name="Freeform 23">
                  <a:extLst>
                    <a:ext uri="{FF2B5EF4-FFF2-40B4-BE49-F238E27FC236}">
                      <a16:creationId xmlns:a16="http://schemas.microsoft.com/office/drawing/2014/main" id="{9B1E098A-047F-403D-804A-26B841E92EA5}"/>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7" name="Freeform 24">
                  <a:extLst>
                    <a:ext uri="{FF2B5EF4-FFF2-40B4-BE49-F238E27FC236}">
                      <a16:creationId xmlns:a16="http://schemas.microsoft.com/office/drawing/2014/main" id="{54B61CA7-6666-459F-A54B-0531192B5AEC}"/>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8" name="Freeform 25">
                  <a:extLst>
                    <a:ext uri="{FF2B5EF4-FFF2-40B4-BE49-F238E27FC236}">
                      <a16:creationId xmlns:a16="http://schemas.microsoft.com/office/drawing/2014/main" id="{CBB8CE8C-A5C8-4ED7-828C-EE18BE039A2F}"/>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9" name="Freeform 26">
                  <a:extLst>
                    <a:ext uri="{FF2B5EF4-FFF2-40B4-BE49-F238E27FC236}">
                      <a16:creationId xmlns:a16="http://schemas.microsoft.com/office/drawing/2014/main" id="{C2122AD2-A1BB-4059-8765-C8E4BD6C489C}"/>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0" name="Freeform 27">
                  <a:extLst>
                    <a:ext uri="{FF2B5EF4-FFF2-40B4-BE49-F238E27FC236}">
                      <a16:creationId xmlns:a16="http://schemas.microsoft.com/office/drawing/2014/main" id="{C526A87C-D69B-457E-8E58-00DFCD1FF84A}"/>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1" name="Freeform 28">
                  <a:extLst>
                    <a:ext uri="{FF2B5EF4-FFF2-40B4-BE49-F238E27FC236}">
                      <a16:creationId xmlns:a16="http://schemas.microsoft.com/office/drawing/2014/main" id="{52C099AC-8886-4E2F-A98B-CF28C7817782}"/>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2" name="Freeform 29">
                  <a:extLst>
                    <a:ext uri="{FF2B5EF4-FFF2-40B4-BE49-F238E27FC236}">
                      <a16:creationId xmlns:a16="http://schemas.microsoft.com/office/drawing/2014/main" id="{D50F3B4C-2AEA-4CE9-88EB-3E67F5B17BC5}"/>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3" name="Freeform 30">
                  <a:extLst>
                    <a:ext uri="{FF2B5EF4-FFF2-40B4-BE49-F238E27FC236}">
                      <a16:creationId xmlns:a16="http://schemas.microsoft.com/office/drawing/2014/main" id="{93F7E4A6-53A2-49D1-9D2D-49B289B52B1C}"/>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4" name="Freeform 31">
                  <a:extLst>
                    <a:ext uri="{FF2B5EF4-FFF2-40B4-BE49-F238E27FC236}">
                      <a16:creationId xmlns:a16="http://schemas.microsoft.com/office/drawing/2014/main" id="{6F378230-6830-4338-80FA-DEE66D85A2F3}"/>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5" name="Freeform 32">
                  <a:extLst>
                    <a:ext uri="{FF2B5EF4-FFF2-40B4-BE49-F238E27FC236}">
                      <a16:creationId xmlns:a16="http://schemas.microsoft.com/office/drawing/2014/main" id="{B5ED2A57-3E9A-41E8-939D-B6BFCDBAA440}"/>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6" name="Freeform 33">
                  <a:extLst>
                    <a:ext uri="{FF2B5EF4-FFF2-40B4-BE49-F238E27FC236}">
                      <a16:creationId xmlns:a16="http://schemas.microsoft.com/office/drawing/2014/main" id="{041B44DC-87CB-4BBD-8DD9-90DC5F14D2FD}"/>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7" name="Freeform 34">
                  <a:extLst>
                    <a:ext uri="{FF2B5EF4-FFF2-40B4-BE49-F238E27FC236}">
                      <a16:creationId xmlns:a16="http://schemas.microsoft.com/office/drawing/2014/main" id="{6EC14E45-BF60-4787-ACB5-543BBEAF6BDF}"/>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8" name="Freeform 35">
                  <a:extLst>
                    <a:ext uri="{FF2B5EF4-FFF2-40B4-BE49-F238E27FC236}">
                      <a16:creationId xmlns:a16="http://schemas.microsoft.com/office/drawing/2014/main" id="{C1338B97-1AAA-4291-8988-738CE2D778E7}"/>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9" name="Freeform 36">
                  <a:extLst>
                    <a:ext uri="{FF2B5EF4-FFF2-40B4-BE49-F238E27FC236}">
                      <a16:creationId xmlns:a16="http://schemas.microsoft.com/office/drawing/2014/main" id="{24514797-AB86-41F9-990D-AF649729A7B6}"/>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0" name="Freeform 37">
                  <a:extLst>
                    <a:ext uri="{FF2B5EF4-FFF2-40B4-BE49-F238E27FC236}">
                      <a16:creationId xmlns:a16="http://schemas.microsoft.com/office/drawing/2014/main" id="{6C2170C7-14F2-417C-83B5-E8172CCC283A}"/>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1" name="Freeform 38">
                  <a:extLst>
                    <a:ext uri="{FF2B5EF4-FFF2-40B4-BE49-F238E27FC236}">
                      <a16:creationId xmlns:a16="http://schemas.microsoft.com/office/drawing/2014/main" id="{C235413F-4852-4E9C-BA31-89FE5AFBF09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2" name="Freeform 39">
                  <a:extLst>
                    <a:ext uri="{FF2B5EF4-FFF2-40B4-BE49-F238E27FC236}">
                      <a16:creationId xmlns:a16="http://schemas.microsoft.com/office/drawing/2014/main" id="{202D484D-94B0-46E3-AC6E-9EFC2204957C}"/>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3" name="Freeform 40">
                  <a:extLst>
                    <a:ext uri="{FF2B5EF4-FFF2-40B4-BE49-F238E27FC236}">
                      <a16:creationId xmlns:a16="http://schemas.microsoft.com/office/drawing/2014/main" id="{21CB24D3-856F-4483-B46F-AC7E6BDA7DD1}"/>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4" name="Freeform 48">
                  <a:extLst>
                    <a:ext uri="{FF2B5EF4-FFF2-40B4-BE49-F238E27FC236}">
                      <a16:creationId xmlns:a16="http://schemas.microsoft.com/office/drawing/2014/main" id="{2021F48B-BBCC-4634-9259-15F71543A9A5}"/>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5" name="Freeform 54">
                  <a:extLst>
                    <a:ext uri="{FF2B5EF4-FFF2-40B4-BE49-F238E27FC236}">
                      <a16:creationId xmlns:a16="http://schemas.microsoft.com/office/drawing/2014/main" id="{F0F0663F-326B-429E-A4AC-D27281FFEC18}"/>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6" name="Freeform 55">
                  <a:extLst>
                    <a:ext uri="{FF2B5EF4-FFF2-40B4-BE49-F238E27FC236}">
                      <a16:creationId xmlns:a16="http://schemas.microsoft.com/office/drawing/2014/main" id="{74075FB0-C9A5-4BD3-B350-7E31D2A48395}"/>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7" name="Freeform 56">
                  <a:extLst>
                    <a:ext uri="{FF2B5EF4-FFF2-40B4-BE49-F238E27FC236}">
                      <a16:creationId xmlns:a16="http://schemas.microsoft.com/office/drawing/2014/main" id="{6CDE86AF-3EDB-4D2E-A64C-C0266F62FADA}"/>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8" name="Freeform 57">
                  <a:extLst>
                    <a:ext uri="{FF2B5EF4-FFF2-40B4-BE49-F238E27FC236}">
                      <a16:creationId xmlns:a16="http://schemas.microsoft.com/office/drawing/2014/main" id="{12246C23-ED67-400A-9AAE-878549082BC3}"/>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9" name="Freeform 58">
                  <a:extLst>
                    <a:ext uri="{FF2B5EF4-FFF2-40B4-BE49-F238E27FC236}">
                      <a16:creationId xmlns:a16="http://schemas.microsoft.com/office/drawing/2014/main" id="{375DCB1B-0DB7-4329-841F-BC7EACA6CDC8}"/>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grpSp>
      </p:grpSp>
      <p:sp>
        <p:nvSpPr>
          <p:cNvPr id="52" name="矩形 51">
            <a:extLst>
              <a:ext uri="{FF2B5EF4-FFF2-40B4-BE49-F238E27FC236}">
                <a16:creationId xmlns:a16="http://schemas.microsoft.com/office/drawing/2014/main" id="{C1ED8C30-C257-4FC0-B732-0DC3454A23E3}"/>
              </a:ext>
            </a:extLst>
          </p:cNvPr>
          <p:cNvSpPr/>
          <p:nvPr/>
        </p:nvSpPr>
        <p:spPr>
          <a:xfrm>
            <a:off x="2758561" y="3044942"/>
            <a:ext cx="7041063" cy="1076647"/>
          </a:xfrm>
          <a:prstGeom prst="rect">
            <a:avLst/>
          </a:prstGeom>
          <a:noFill/>
          <a:ln w="25400">
            <a:solidFill>
              <a:srgbClr val="B89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3" name="矩形 52">
            <a:extLst>
              <a:ext uri="{FF2B5EF4-FFF2-40B4-BE49-F238E27FC236}">
                <a16:creationId xmlns:a16="http://schemas.microsoft.com/office/drawing/2014/main" id="{F206FD17-1804-46BF-975B-A5CC1F91B631}"/>
              </a:ext>
            </a:extLst>
          </p:cNvPr>
          <p:cNvSpPr/>
          <p:nvPr/>
        </p:nvSpPr>
        <p:spPr>
          <a:xfrm>
            <a:off x="2392379" y="2818155"/>
            <a:ext cx="7316832" cy="1221691"/>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2" name="矩形 61">
            <a:extLst>
              <a:ext uri="{FF2B5EF4-FFF2-40B4-BE49-F238E27FC236}">
                <a16:creationId xmlns:a16="http://schemas.microsoft.com/office/drawing/2014/main" id="{8E394276-271C-462B-9AE7-83074FD9FB8A}"/>
              </a:ext>
            </a:extLst>
          </p:cNvPr>
          <p:cNvSpPr/>
          <p:nvPr/>
        </p:nvSpPr>
        <p:spPr>
          <a:xfrm>
            <a:off x="2495976" y="2921170"/>
            <a:ext cx="7090475" cy="1938992"/>
          </a:xfrm>
          <a:prstGeom prst="rect">
            <a:avLst/>
          </a:prstGeom>
        </p:spPr>
        <p:txBody>
          <a:bodyPr wrap="square">
            <a:spAutoFit/>
          </a:bodyPr>
          <a:lstStyle/>
          <a:p>
            <a:pPr lvl="0" algn="ctr" defTabSz="914377">
              <a:defRPr/>
            </a:pPr>
            <a:r>
              <a:rPr lang="en-US" altLang="zh-CN" sz="6000" b="1" dirty="0">
                <a:solidFill>
                  <a:srgbClr val="FFFFFF"/>
                </a:solidFill>
                <a:latin typeface="微软雅黑" panose="020B0503020204020204" pitchFamily="34" charset="-122"/>
                <a:ea typeface="微软雅黑" panose="020B0503020204020204" pitchFamily="34" charset="-122"/>
              </a:rPr>
              <a:t>Model</a:t>
            </a: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6000" b="1"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63" name="矩形 62">
            <a:extLst>
              <a:ext uri="{FF2B5EF4-FFF2-40B4-BE49-F238E27FC236}">
                <a16:creationId xmlns:a16="http://schemas.microsoft.com/office/drawing/2014/main" id="{0A8BDCCE-5B7F-42AF-A549-CDC423BD9D74}"/>
              </a:ext>
            </a:extLst>
          </p:cNvPr>
          <p:cNvSpPr/>
          <p:nvPr/>
        </p:nvSpPr>
        <p:spPr>
          <a:xfrm>
            <a:off x="319315" y="333830"/>
            <a:ext cx="11553372" cy="6190343"/>
          </a:xfrm>
          <a:prstGeom prst="rect">
            <a:avLst/>
          </a:prstGeom>
          <a:noFill/>
          <a:ln w="25400" cap="flat" cmpd="sng" algn="ctr">
            <a:gradFill>
              <a:gsLst>
                <a:gs pos="58000">
                  <a:srgbClr val="B89E86">
                    <a:alpha val="0"/>
                  </a:srgbClr>
                </a:gs>
                <a:gs pos="53000">
                  <a:srgbClr val="B89E86">
                    <a:alpha val="0"/>
                  </a:srgbClr>
                </a:gs>
                <a:gs pos="48000">
                  <a:srgbClr val="B89E86"/>
                </a:gs>
                <a:gs pos="63000">
                  <a:srgbClr val="B89E86"/>
                </a:gs>
              </a:gsLst>
              <a:lin ang="270000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51" name="组合 50">
            <a:extLst>
              <a:ext uri="{FF2B5EF4-FFF2-40B4-BE49-F238E27FC236}">
                <a16:creationId xmlns:a16="http://schemas.microsoft.com/office/drawing/2014/main" id="{FC08C8C4-CD64-40A2-B023-DFB1037D33F8}"/>
              </a:ext>
            </a:extLst>
          </p:cNvPr>
          <p:cNvGrpSpPr/>
          <p:nvPr/>
        </p:nvGrpSpPr>
        <p:grpSpPr>
          <a:xfrm>
            <a:off x="9764357" y="-629905"/>
            <a:ext cx="1441451" cy="1190521"/>
            <a:chOff x="9562153" y="-629906"/>
            <a:chExt cx="1441450" cy="1190521"/>
          </a:xfrm>
        </p:grpSpPr>
        <p:cxnSp>
          <p:nvCxnSpPr>
            <p:cNvPr id="3" name="直接连接符 2">
              <a:extLst>
                <a:ext uri="{FF2B5EF4-FFF2-40B4-BE49-F238E27FC236}">
                  <a16:creationId xmlns:a16="http://schemas.microsoft.com/office/drawing/2014/main" id="{62279BE0-261E-48BC-82EB-76F76734BC63}"/>
                </a:ext>
              </a:extLst>
            </p:cNvPr>
            <p:cNvCxnSpPr>
              <a:cxnSpLocks/>
            </p:cNvCxnSpPr>
            <p:nvPr/>
          </p:nvCxnSpPr>
          <p:spPr>
            <a:xfrm flipH="1">
              <a:off x="9562153" y="-35378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5B18A4F9-BCA2-4EF8-B086-3434F34FA029}"/>
                </a:ext>
              </a:extLst>
            </p:cNvPr>
            <p:cNvCxnSpPr>
              <a:cxnSpLocks/>
            </p:cNvCxnSpPr>
            <p:nvPr/>
          </p:nvCxnSpPr>
          <p:spPr>
            <a:xfrm flipH="1">
              <a:off x="10089203" y="-629906"/>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EBFF5FE5-6CFC-404D-8767-D5C73F4EA876}"/>
              </a:ext>
            </a:extLst>
          </p:cNvPr>
          <p:cNvGrpSpPr/>
          <p:nvPr/>
        </p:nvGrpSpPr>
        <p:grpSpPr>
          <a:xfrm>
            <a:off x="2820177" y="6335336"/>
            <a:ext cx="1441451" cy="1190521"/>
            <a:chOff x="2348553" y="6335334"/>
            <a:chExt cx="1441450" cy="1190521"/>
          </a:xfrm>
        </p:grpSpPr>
        <p:cxnSp>
          <p:nvCxnSpPr>
            <p:cNvPr id="74" name="直接连接符 73">
              <a:extLst>
                <a:ext uri="{FF2B5EF4-FFF2-40B4-BE49-F238E27FC236}">
                  <a16:creationId xmlns:a16="http://schemas.microsoft.com/office/drawing/2014/main" id="{F32223C0-C887-4403-9966-C32FB4DA4171}"/>
                </a:ext>
              </a:extLst>
            </p:cNvPr>
            <p:cNvCxnSpPr>
              <a:cxnSpLocks/>
            </p:cNvCxnSpPr>
            <p:nvPr/>
          </p:nvCxnSpPr>
          <p:spPr>
            <a:xfrm flipH="1">
              <a:off x="2348553" y="661145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B1438DD-D384-455B-AD68-A9A41FB63FC4}"/>
                </a:ext>
              </a:extLst>
            </p:cNvPr>
            <p:cNvCxnSpPr>
              <a:cxnSpLocks/>
            </p:cNvCxnSpPr>
            <p:nvPr/>
          </p:nvCxnSpPr>
          <p:spPr>
            <a:xfrm flipH="1">
              <a:off x="2875603" y="6335334"/>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037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646331"/>
          </a:xfrm>
          <a:prstGeom prst="rect">
            <a:avLst/>
          </a:prstGeom>
          <a:noFill/>
        </p:spPr>
        <p:txBody>
          <a:bodyPr wrap="square" rtlCol="0">
            <a:spAutoFit/>
          </a:bodyPr>
          <a:lstStyle/>
          <a:p>
            <a:pPr lvl="0" defTabSz="914377">
              <a:defRPr/>
            </a:pPr>
            <a:r>
              <a:rPr lang="en-US" altLang="zh-CN" sz="3600" dirty="0">
                <a:solidFill>
                  <a:prstClr val="black"/>
                </a:solidFill>
                <a:latin typeface="微软雅黑" panose="020B0503020204020204" pitchFamily="34" charset="-122"/>
                <a:ea typeface="微软雅黑" panose="020B0503020204020204" pitchFamily="34" charset="-122"/>
              </a:rPr>
              <a:t>Task</a:t>
            </a:r>
            <a:endParaRPr lang="zh-CN" altLang="en-US" sz="3600" dirty="0">
              <a:solidFill>
                <a:prstClr val="black"/>
              </a:solidFill>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3BFB3E29-A917-42C7-8C94-D6613DFE2746}"/>
              </a:ext>
            </a:extLst>
          </p:cNvPr>
          <p:cNvSpPr txBox="1"/>
          <p:nvPr/>
        </p:nvSpPr>
        <p:spPr>
          <a:xfrm>
            <a:off x="341033" y="1713311"/>
            <a:ext cx="11564956" cy="4154984"/>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给定一个蛋白质结合位点                              ，其中      为蛋白质原子数，             为原子的三维坐标，               为原子的元素类型、氨基酸类型等原子特征。</a:t>
            </a:r>
          </a:p>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目标是生成结合分子</a:t>
            </a:r>
            <a:endParaRPr lang="en-US" altLang="zh-CN" sz="28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为了简洁，将分子表示为                ，其中              和                分别表示原子笛卡尔坐标和</a:t>
            </a:r>
            <a:r>
              <a:rPr lang="en-US" altLang="zh-CN" sz="2800" dirty="0">
                <a:latin typeface="微软雅黑" panose="020B0503020204020204" pitchFamily="34" charset="-122"/>
                <a:ea typeface="微软雅黑" panose="020B0503020204020204" pitchFamily="34" charset="-122"/>
              </a:rPr>
              <a:t>one-hot</a:t>
            </a:r>
            <a:r>
              <a:rPr lang="zh-CN" altLang="en-US" sz="2800" dirty="0">
                <a:latin typeface="微软雅黑" panose="020B0503020204020204" pitchFamily="34" charset="-122"/>
                <a:ea typeface="微软雅黑" panose="020B0503020204020204" pitchFamily="34" charset="-122"/>
              </a:rPr>
              <a:t>原子类型。</a:t>
            </a:r>
          </a:p>
          <a:p>
            <a:pPr marL="342900" indent="-342900">
              <a:spcBef>
                <a:spcPts val="1200"/>
              </a:spcBef>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808F3E5-4CD7-4B76-BAB4-9B761F462311}"/>
              </a:ext>
            </a:extLst>
          </p:cNvPr>
          <p:cNvPicPr>
            <a:picLocks noChangeAspect="1"/>
          </p:cNvPicPr>
          <p:nvPr/>
        </p:nvPicPr>
        <p:blipFill>
          <a:blip r:embed="rId3"/>
          <a:stretch>
            <a:fillRect/>
          </a:stretch>
        </p:blipFill>
        <p:spPr>
          <a:xfrm>
            <a:off x="4684734" y="1653908"/>
            <a:ext cx="3118981" cy="550865"/>
          </a:xfrm>
          <a:prstGeom prst="rect">
            <a:avLst/>
          </a:prstGeom>
        </p:spPr>
      </p:pic>
      <p:pic>
        <p:nvPicPr>
          <p:cNvPr id="5" name="图片 4">
            <a:extLst>
              <a:ext uri="{FF2B5EF4-FFF2-40B4-BE49-F238E27FC236}">
                <a16:creationId xmlns:a16="http://schemas.microsoft.com/office/drawing/2014/main" id="{0FC36AB7-7923-4AF2-AB10-8490F9AAFEBA}"/>
              </a:ext>
            </a:extLst>
          </p:cNvPr>
          <p:cNvPicPr>
            <a:picLocks noChangeAspect="1"/>
          </p:cNvPicPr>
          <p:nvPr/>
        </p:nvPicPr>
        <p:blipFill>
          <a:blip r:embed="rId4"/>
          <a:stretch>
            <a:fillRect/>
          </a:stretch>
        </p:blipFill>
        <p:spPr>
          <a:xfrm>
            <a:off x="8921767" y="1720869"/>
            <a:ext cx="553058" cy="477641"/>
          </a:xfrm>
          <a:prstGeom prst="rect">
            <a:avLst/>
          </a:prstGeom>
        </p:spPr>
      </p:pic>
      <p:pic>
        <p:nvPicPr>
          <p:cNvPr id="6" name="图片 5">
            <a:extLst>
              <a:ext uri="{FF2B5EF4-FFF2-40B4-BE49-F238E27FC236}">
                <a16:creationId xmlns:a16="http://schemas.microsoft.com/office/drawing/2014/main" id="{65F77C54-AE07-4095-9914-1558D0E6B33F}"/>
              </a:ext>
            </a:extLst>
          </p:cNvPr>
          <p:cNvPicPr>
            <a:picLocks noChangeAspect="1"/>
          </p:cNvPicPr>
          <p:nvPr/>
        </p:nvPicPr>
        <p:blipFill>
          <a:blip r:embed="rId5"/>
          <a:stretch>
            <a:fillRect/>
          </a:stretch>
        </p:blipFill>
        <p:spPr>
          <a:xfrm>
            <a:off x="1469581" y="2198510"/>
            <a:ext cx="1393576" cy="434065"/>
          </a:xfrm>
          <a:prstGeom prst="rect">
            <a:avLst/>
          </a:prstGeom>
        </p:spPr>
      </p:pic>
      <p:pic>
        <p:nvPicPr>
          <p:cNvPr id="7" name="图片 6">
            <a:extLst>
              <a:ext uri="{FF2B5EF4-FFF2-40B4-BE49-F238E27FC236}">
                <a16:creationId xmlns:a16="http://schemas.microsoft.com/office/drawing/2014/main" id="{B907EB5A-0D50-4F50-B279-DBB6DEB6FD1D}"/>
              </a:ext>
            </a:extLst>
          </p:cNvPr>
          <p:cNvPicPr>
            <a:picLocks noChangeAspect="1"/>
          </p:cNvPicPr>
          <p:nvPr/>
        </p:nvPicPr>
        <p:blipFill>
          <a:blip r:embed="rId6"/>
          <a:stretch>
            <a:fillRect/>
          </a:stretch>
        </p:blipFill>
        <p:spPr>
          <a:xfrm>
            <a:off x="6020795" y="2198510"/>
            <a:ext cx="1572653" cy="464824"/>
          </a:xfrm>
          <a:prstGeom prst="rect">
            <a:avLst/>
          </a:prstGeom>
        </p:spPr>
      </p:pic>
      <p:pic>
        <p:nvPicPr>
          <p:cNvPr id="8" name="图片 7">
            <a:extLst>
              <a:ext uri="{FF2B5EF4-FFF2-40B4-BE49-F238E27FC236}">
                <a16:creationId xmlns:a16="http://schemas.microsoft.com/office/drawing/2014/main" id="{ABF26D6D-49E1-4588-8258-47E56D52206E}"/>
              </a:ext>
            </a:extLst>
          </p:cNvPr>
          <p:cNvPicPr>
            <a:picLocks noChangeAspect="1"/>
          </p:cNvPicPr>
          <p:nvPr/>
        </p:nvPicPr>
        <p:blipFill>
          <a:blip r:embed="rId7"/>
          <a:stretch>
            <a:fillRect/>
          </a:stretch>
        </p:blipFill>
        <p:spPr>
          <a:xfrm>
            <a:off x="4008328" y="3148533"/>
            <a:ext cx="3018773" cy="496855"/>
          </a:xfrm>
          <a:prstGeom prst="rect">
            <a:avLst/>
          </a:prstGeom>
        </p:spPr>
      </p:pic>
      <p:pic>
        <p:nvPicPr>
          <p:cNvPr id="9" name="图片 8">
            <a:extLst>
              <a:ext uri="{FF2B5EF4-FFF2-40B4-BE49-F238E27FC236}">
                <a16:creationId xmlns:a16="http://schemas.microsoft.com/office/drawing/2014/main" id="{DF305E94-2D59-45F0-AFEC-C9FCD6F4BCED}"/>
              </a:ext>
            </a:extLst>
          </p:cNvPr>
          <p:cNvPicPr>
            <a:picLocks noChangeAspect="1"/>
          </p:cNvPicPr>
          <p:nvPr/>
        </p:nvPicPr>
        <p:blipFill>
          <a:blip r:embed="rId8"/>
          <a:stretch>
            <a:fillRect/>
          </a:stretch>
        </p:blipFill>
        <p:spPr>
          <a:xfrm>
            <a:off x="4684734" y="3790804"/>
            <a:ext cx="1542170" cy="405416"/>
          </a:xfrm>
          <a:prstGeom prst="rect">
            <a:avLst/>
          </a:prstGeom>
        </p:spPr>
      </p:pic>
      <p:pic>
        <p:nvPicPr>
          <p:cNvPr id="10" name="图片 9">
            <a:extLst>
              <a:ext uri="{FF2B5EF4-FFF2-40B4-BE49-F238E27FC236}">
                <a16:creationId xmlns:a16="http://schemas.microsoft.com/office/drawing/2014/main" id="{257B072A-71AC-4255-9527-01572CFC692C}"/>
              </a:ext>
            </a:extLst>
          </p:cNvPr>
          <p:cNvPicPr>
            <a:picLocks noChangeAspect="1"/>
          </p:cNvPicPr>
          <p:nvPr/>
        </p:nvPicPr>
        <p:blipFill>
          <a:blip r:embed="rId9"/>
          <a:stretch>
            <a:fillRect/>
          </a:stretch>
        </p:blipFill>
        <p:spPr>
          <a:xfrm>
            <a:off x="7446724" y="3828381"/>
            <a:ext cx="1410390" cy="399853"/>
          </a:xfrm>
          <a:prstGeom prst="rect">
            <a:avLst/>
          </a:prstGeom>
        </p:spPr>
      </p:pic>
      <p:pic>
        <p:nvPicPr>
          <p:cNvPr id="11" name="图片 10">
            <a:extLst>
              <a:ext uri="{FF2B5EF4-FFF2-40B4-BE49-F238E27FC236}">
                <a16:creationId xmlns:a16="http://schemas.microsoft.com/office/drawing/2014/main" id="{F530959D-58F7-4B3B-AC56-EEEA639BF0B7}"/>
              </a:ext>
            </a:extLst>
          </p:cNvPr>
          <p:cNvPicPr>
            <a:picLocks noChangeAspect="1"/>
          </p:cNvPicPr>
          <p:nvPr/>
        </p:nvPicPr>
        <p:blipFill>
          <a:blip r:embed="rId10"/>
          <a:stretch>
            <a:fillRect/>
          </a:stretch>
        </p:blipFill>
        <p:spPr>
          <a:xfrm>
            <a:off x="9268443" y="3796533"/>
            <a:ext cx="1604150" cy="377901"/>
          </a:xfrm>
          <a:prstGeom prst="rect">
            <a:avLst/>
          </a:prstGeom>
        </p:spPr>
      </p:pic>
    </p:spTree>
    <p:extLst>
      <p:ext uri="{BB962C8B-B14F-4D97-AF65-F5344CB8AC3E}">
        <p14:creationId xmlns:p14="http://schemas.microsoft.com/office/powerpoint/2010/main" val="402417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23220"/>
          </a:xfrm>
          <a:prstGeom prst="rect">
            <a:avLst/>
          </a:prstGeom>
          <a:noFill/>
        </p:spPr>
        <p:txBody>
          <a:bodyPr wrap="square" rtlCol="0">
            <a:spAutoFit/>
          </a:bodyPr>
          <a:lstStyle/>
          <a:p>
            <a:pPr lvl="0" defTabSz="914377">
              <a:defRPr/>
            </a:pPr>
            <a:r>
              <a:rPr lang="en-US" altLang="zh-CN" sz="2800" dirty="0" err="1">
                <a:solidFill>
                  <a:prstClr val="black"/>
                </a:solidFill>
                <a:latin typeface="微软雅黑" panose="020B0503020204020204" pitchFamily="34" charset="-122"/>
                <a:ea typeface="微软雅黑" panose="020B0503020204020204" pitchFamily="34" charset="-122"/>
              </a:rPr>
              <a:t>TargetDiff</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E1DACBB-0613-455F-BB05-BE89D6D56E4D}"/>
              </a:ext>
            </a:extLst>
          </p:cNvPr>
          <p:cNvPicPr>
            <a:picLocks noChangeAspect="1"/>
          </p:cNvPicPr>
          <p:nvPr/>
        </p:nvPicPr>
        <p:blipFill>
          <a:blip r:embed="rId3"/>
          <a:stretch>
            <a:fillRect/>
          </a:stretch>
        </p:blipFill>
        <p:spPr>
          <a:xfrm>
            <a:off x="610288" y="1294093"/>
            <a:ext cx="10806545" cy="3727739"/>
          </a:xfrm>
          <a:prstGeom prst="rect">
            <a:avLst/>
          </a:prstGeom>
        </p:spPr>
      </p:pic>
      <p:sp>
        <p:nvSpPr>
          <p:cNvPr id="62" name="文本框 61">
            <a:extLst>
              <a:ext uri="{FF2B5EF4-FFF2-40B4-BE49-F238E27FC236}">
                <a16:creationId xmlns:a16="http://schemas.microsoft.com/office/drawing/2014/main" id="{FAAEC269-3F73-4A46-AC12-522BECFBEF9B}"/>
              </a:ext>
            </a:extLst>
          </p:cNvPr>
          <p:cNvSpPr txBox="1"/>
          <p:nvPr/>
        </p:nvSpPr>
        <p:spPr>
          <a:xfrm>
            <a:off x="300785" y="5244157"/>
            <a:ext cx="6086554" cy="1508105"/>
          </a:xfrm>
          <a:prstGeom prst="rect">
            <a:avLst/>
          </a:prstGeom>
          <a:noFill/>
        </p:spPr>
        <p:txBody>
          <a:bodyPr wrap="square" rtlCol="0">
            <a:spAutoFit/>
          </a:bodyPr>
          <a:lstStyle/>
          <a:p>
            <a:pPr>
              <a:spcBef>
                <a:spcPts val="1200"/>
              </a:spcBef>
            </a:pPr>
            <a:r>
              <a:rPr lang="zh-CN" altLang="en-US" sz="2400" dirty="0">
                <a:latin typeface="微软雅黑" panose="020B0503020204020204" pitchFamily="34" charset="-122"/>
                <a:ea typeface="微软雅黑" panose="020B0503020204020204" pitchFamily="34" charset="-122"/>
              </a:rPr>
              <a:t>前向过程</a:t>
            </a:r>
            <a:r>
              <a:rPr lang="en-US" altLang="zh-CN" sz="2400" dirty="0">
                <a:latin typeface="微软雅黑" panose="020B0503020204020204" pitchFamily="34" charset="-122"/>
                <a:ea typeface="微软雅黑" panose="020B0503020204020204" pitchFamily="34" charset="-122"/>
              </a:rPr>
              <a:t>(Diffusion Process)</a:t>
            </a:r>
            <a:r>
              <a:rPr lang="zh-CN" altLang="en-US" sz="2400" dirty="0">
                <a:latin typeface="微软雅黑" panose="020B0503020204020204" pitchFamily="34" charset="-122"/>
                <a:ea typeface="微软雅黑" panose="020B0503020204020204" pitchFamily="34" charset="-122"/>
              </a:rPr>
              <a:t>：</a:t>
            </a:r>
          </a:p>
          <a:p>
            <a:pPr>
              <a:spcBef>
                <a:spcPts val="1200"/>
              </a:spcBef>
            </a:pPr>
            <a:r>
              <a:rPr lang="zh-CN" altLang="en-US" sz="2400" dirty="0">
                <a:latin typeface="微软雅黑" panose="020B0503020204020204" pitchFamily="34" charset="-122"/>
                <a:ea typeface="微软雅黑" panose="020B0503020204020204" pitchFamily="34" charset="-122"/>
              </a:rPr>
              <a:t>反向过程</a:t>
            </a:r>
            <a:r>
              <a:rPr lang="en-US" altLang="zh-CN" sz="2400" dirty="0">
                <a:latin typeface="微软雅黑" panose="020B0503020204020204" pitchFamily="34" charset="-122"/>
                <a:ea typeface="微软雅黑" panose="020B0503020204020204" pitchFamily="34" charset="-122"/>
              </a:rPr>
              <a:t>(Generative Process)</a:t>
            </a:r>
            <a:r>
              <a:rPr lang="zh-CN" altLang="en-US" sz="2400" dirty="0">
                <a:latin typeface="微软雅黑" panose="020B0503020204020204" pitchFamily="34" charset="-122"/>
                <a:ea typeface="微软雅黑" panose="020B0503020204020204" pitchFamily="34" charset="-122"/>
              </a:rPr>
              <a:t>：</a:t>
            </a:r>
          </a:p>
          <a:p>
            <a:pPr marL="342900" indent="-342900">
              <a:spcBef>
                <a:spcPts val="1200"/>
              </a:spcBef>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966107B1-2B48-43E6-A1A7-DD4F689C9B10}"/>
              </a:ext>
            </a:extLst>
          </p:cNvPr>
          <p:cNvPicPr>
            <a:picLocks noChangeAspect="1"/>
          </p:cNvPicPr>
          <p:nvPr/>
        </p:nvPicPr>
        <p:blipFill>
          <a:blip r:embed="rId4"/>
          <a:stretch>
            <a:fillRect/>
          </a:stretch>
        </p:blipFill>
        <p:spPr>
          <a:xfrm>
            <a:off x="5178273" y="5055282"/>
            <a:ext cx="6154009" cy="771633"/>
          </a:xfrm>
          <a:prstGeom prst="rect">
            <a:avLst/>
          </a:prstGeom>
        </p:spPr>
      </p:pic>
      <p:pic>
        <p:nvPicPr>
          <p:cNvPr id="7" name="图片 6">
            <a:extLst>
              <a:ext uri="{FF2B5EF4-FFF2-40B4-BE49-F238E27FC236}">
                <a16:creationId xmlns:a16="http://schemas.microsoft.com/office/drawing/2014/main" id="{8AE2D34E-F969-41C7-88F9-5318714AEF28}"/>
              </a:ext>
            </a:extLst>
          </p:cNvPr>
          <p:cNvPicPr>
            <a:picLocks noChangeAspect="1"/>
          </p:cNvPicPr>
          <p:nvPr/>
        </p:nvPicPr>
        <p:blipFill>
          <a:blip r:embed="rId5"/>
          <a:stretch>
            <a:fillRect/>
          </a:stretch>
        </p:blipFill>
        <p:spPr>
          <a:xfrm>
            <a:off x="4899398" y="5665424"/>
            <a:ext cx="7306695" cy="828791"/>
          </a:xfrm>
          <a:prstGeom prst="rect">
            <a:avLst/>
          </a:prstGeom>
        </p:spPr>
      </p:pic>
    </p:spTree>
    <p:extLst>
      <p:ext uri="{BB962C8B-B14F-4D97-AF65-F5344CB8AC3E}">
        <p14:creationId xmlns:p14="http://schemas.microsoft.com/office/powerpoint/2010/main" val="55988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84775"/>
          </a:xfrm>
          <a:prstGeom prst="rect">
            <a:avLst/>
          </a:prstGeom>
          <a:noFill/>
        </p:spPr>
        <p:txBody>
          <a:bodyPr wrap="square" rtlCol="0">
            <a:spAutoFit/>
          </a:bodyPr>
          <a:lstStyle/>
          <a:p>
            <a:pPr lvl="0" defTabSz="914377">
              <a:defRPr/>
            </a:pPr>
            <a:r>
              <a:rPr lang="zh-CN" altLang="en-US" sz="3200" dirty="0">
                <a:solidFill>
                  <a:prstClr val="black"/>
                </a:solidFill>
                <a:latin typeface="微软雅黑" panose="020B0503020204020204" pitchFamily="34" charset="-122"/>
                <a:ea typeface="微软雅黑" panose="020B0503020204020204" pitchFamily="34" charset="-122"/>
              </a:rPr>
              <a:t>前向过程</a:t>
            </a:r>
            <a:r>
              <a:rPr lang="en-US" altLang="zh-CN" sz="3200" dirty="0">
                <a:solidFill>
                  <a:prstClr val="black"/>
                </a:solidFill>
                <a:latin typeface="微软雅黑" panose="020B0503020204020204" pitchFamily="34" charset="-122"/>
                <a:ea typeface="微软雅黑" panose="020B0503020204020204" pitchFamily="34" charset="-122"/>
              </a:rPr>
              <a:t>(Diffusion Process)</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093EC590-EEDD-4E3E-8D1F-05B66E2955FD}"/>
              </a:ext>
            </a:extLst>
          </p:cNvPr>
          <p:cNvSpPr txBox="1"/>
          <p:nvPr/>
        </p:nvSpPr>
        <p:spPr>
          <a:xfrm>
            <a:off x="574776" y="1450645"/>
            <a:ext cx="10964646" cy="2400657"/>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使用高斯分布来建模连续原子坐标   ，使用类别分布来建模离散原子类型   。</a:t>
            </a:r>
            <a:endParaRPr lang="en-US" altLang="zh-CN" sz="2800" dirty="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在每个</a:t>
            </a:r>
            <a:r>
              <a:rPr lang="en-US" altLang="zh-CN" sz="2800" dirty="0">
                <a:latin typeface="微软雅黑" panose="020B0503020204020204" pitchFamily="34" charset="-122"/>
                <a:ea typeface="微软雅黑" panose="020B0503020204020204" pitchFamily="34" charset="-122"/>
              </a:rPr>
              <a:t>time step</a:t>
            </a:r>
            <a:r>
              <a:rPr lang="zh-CN" altLang="en-US" sz="2800" dirty="0">
                <a:latin typeface="微软雅黑" panose="020B0503020204020204" pitchFamily="34" charset="-122"/>
                <a:ea typeface="微软雅黑" panose="020B0503020204020204" pitchFamily="34" charset="-122"/>
              </a:rPr>
              <a:t>上，根据一个固定方差序列               的马尔可夫链，分别在原子坐标和原子类型上分别加入一个高斯噪声和一个跨所有类别的均匀噪声</a:t>
            </a:r>
            <a:endParaRPr lang="en-US" altLang="zh-CN" sz="28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EEA9493-91B3-4E38-A02E-32F2E64A3764}"/>
              </a:ext>
            </a:extLst>
          </p:cNvPr>
          <p:cNvPicPr>
            <a:picLocks noChangeAspect="1"/>
          </p:cNvPicPr>
          <p:nvPr/>
        </p:nvPicPr>
        <p:blipFill>
          <a:blip r:embed="rId3"/>
          <a:stretch>
            <a:fillRect/>
          </a:stretch>
        </p:blipFill>
        <p:spPr>
          <a:xfrm>
            <a:off x="1203800" y="4256994"/>
            <a:ext cx="9706598" cy="702642"/>
          </a:xfrm>
          <a:prstGeom prst="rect">
            <a:avLst/>
          </a:prstGeom>
        </p:spPr>
      </p:pic>
      <p:pic>
        <p:nvPicPr>
          <p:cNvPr id="5" name="图片 4">
            <a:extLst>
              <a:ext uri="{FF2B5EF4-FFF2-40B4-BE49-F238E27FC236}">
                <a16:creationId xmlns:a16="http://schemas.microsoft.com/office/drawing/2014/main" id="{64D7524F-128D-4C85-BB89-F6FA1B918D32}"/>
              </a:ext>
            </a:extLst>
          </p:cNvPr>
          <p:cNvPicPr>
            <a:picLocks noChangeAspect="1"/>
          </p:cNvPicPr>
          <p:nvPr/>
        </p:nvPicPr>
        <p:blipFill>
          <a:blip r:embed="rId4"/>
          <a:stretch>
            <a:fillRect/>
          </a:stretch>
        </p:blipFill>
        <p:spPr>
          <a:xfrm>
            <a:off x="6457647" y="1532446"/>
            <a:ext cx="362001" cy="466791"/>
          </a:xfrm>
          <a:prstGeom prst="rect">
            <a:avLst/>
          </a:prstGeom>
        </p:spPr>
      </p:pic>
      <p:pic>
        <p:nvPicPr>
          <p:cNvPr id="6" name="图片 5">
            <a:extLst>
              <a:ext uri="{FF2B5EF4-FFF2-40B4-BE49-F238E27FC236}">
                <a16:creationId xmlns:a16="http://schemas.microsoft.com/office/drawing/2014/main" id="{DBBD5B02-1317-49C5-97D4-046BE27130A3}"/>
              </a:ext>
            </a:extLst>
          </p:cNvPr>
          <p:cNvPicPr>
            <a:picLocks noChangeAspect="1"/>
          </p:cNvPicPr>
          <p:nvPr/>
        </p:nvPicPr>
        <p:blipFill>
          <a:blip r:embed="rId5"/>
          <a:stretch>
            <a:fillRect/>
          </a:stretch>
        </p:blipFill>
        <p:spPr>
          <a:xfrm>
            <a:off x="2238206" y="2002366"/>
            <a:ext cx="247195" cy="334909"/>
          </a:xfrm>
          <a:prstGeom prst="rect">
            <a:avLst/>
          </a:prstGeom>
        </p:spPr>
      </p:pic>
      <p:pic>
        <p:nvPicPr>
          <p:cNvPr id="7" name="图片 6">
            <a:extLst>
              <a:ext uri="{FF2B5EF4-FFF2-40B4-BE49-F238E27FC236}">
                <a16:creationId xmlns:a16="http://schemas.microsoft.com/office/drawing/2014/main" id="{A90B374C-2A86-4482-AFCE-805777B40635}"/>
              </a:ext>
            </a:extLst>
          </p:cNvPr>
          <p:cNvPicPr>
            <a:picLocks noChangeAspect="1"/>
          </p:cNvPicPr>
          <p:nvPr/>
        </p:nvPicPr>
        <p:blipFill>
          <a:blip r:embed="rId6"/>
          <a:stretch>
            <a:fillRect/>
          </a:stretch>
        </p:blipFill>
        <p:spPr>
          <a:xfrm>
            <a:off x="8062723" y="2508175"/>
            <a:ext cx="1563529" cy="415832"/>
          </a:xfrm>
          <a:prstGeom prst="rect">
            <a:avLst/>
          </a:prstGeom>
        </p:spPr>
      </p:pic>
    </p:spTree>
    <p:extLst>
      <p:ext uri="{BB962C8B-B14F-4D97-AF65-F5344CB8AC3E}">
        <p14:creationId xmlns:p14="http://schemas.microsoft.com/office/powerpoint/2010/main" val="69381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5459</TotalTime>
  <Words>637</Words>
  <Application>Microsoft Office PowerPoint</Application>
  <PresentationFormat>宽屏</PresentationFormat>
  <Paragraphs>117</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微软雅黑</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向天歌演示</dc:creator>
  <cp:keywords>www.51pptmoban.com</cp:keywords>
  <cp:lastModifiedBy>178976460@qq.com</cp:lastModifiedBy>
  <cp:revision>186</cp:revision>
  <dcterms:created xsi:type="dcterms:W3CDTF">2017-12-27T12:38:12Z</dcterms:created>
  <dcterms:modified xsi:type="dcterms:W3CDTF">2023-06-13T07:03:07Z</dcterms:modified>
</cp:coreProperties>
</file>