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399288" cy="5112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30" d="100"/>
          <a:sy n="30" d="100"/>
        </p:scale>
        <p:origin x="581" y="-54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B0B03-7A90-4E34-A20B-F585B360A245}" type="datetimeFigureOut">
              <a:rPr lang="zh-CN" altLang="en-US" smtClean="0"/>
              <a:t>2021/5/24</a:t>
            </a:fld>
            <a:endParaRPr lang="zh-CN" altLang="en-US"/>
          </a:p>
        </p:txBody>
      </p:sp>
      <p:sp>
        <p:nvSpPr>
          <p:cNvPr id="4" name="幻灯片图像占位符 3"/>
          <p:cNvSpPr>
            <a:spLocks noGrp="1" noRot="1" noChangeAspect="1"/>
          </p:cNvSpPr>
          <p:nvPr>
            <p:ph type="sldImg" idx="2"/>
          </p:nvPr>
        </p:nvSpPr>
        <p:spPr>
          <a:xfrm>
            <a:off x="2451100" y="1143000"/>
            <a:ext cx="1955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54C5E-5C97-4AAE-831E-64620969F39F}" type="slidenum">
              <a:rPr lang="zh-CN" altLang="en-US" smtClean="0"/>
              <a:t>‹#›</a:t>
            </a:fld>
            <a:endParaRPr lang="zh-CN" altLang="en-US"/>
          </a:p>
        </p:txBody>
      </p:sp>
    </p:spTree>
    <p:extLst>
      <p:ext uri="{BB962C8B-B14F-4D97-AF65-F5344CB8AC3E}">
        <p14:creationId xmlns:p14="http://schemas.microsoft.com/office/powerpoint/2010/main" val="2201677650"/>
      </p:ext>
    </p:extLst>
  </p:cSld>
  <p:clrMap bg1="lt1" tx1="dk1" bg2="lt2" tx2="dk2" accent1="accent1" accent2="accent2" accent3="accent3" accent4="accent4" accent5="accent5" accent6="accent6" hlink="hlink" folHlink="folHlink"/>
  <p:notesStyle>
    <a:lvl1pPr marL="0" algn="l" defTabSz="4008912" rtl="0" eaLnBrk="1" latinLnBrk="0" hangingPunct="1">
      <a:defRPr sz="5261" kern="1200">
        <a:solidFill>
          <a:schemeClr val="tx1"/>
        </a:solidFill>
        <a:latin typeface="+mn-lt"/>
        <a:ea typeface="+mn-ea"/>
        <a:cs typeface="+mn-cs"/>
      </a:defRPr>
    </a:lvl1pPr>
    <a:lvl2pPr marL="2004456" algn="l" defTabSz="4008912" rtl="0" eaLnBrk="1" latinLnBrk="0" hangingPunct="1">
      <a:defRPr sz="5261" kern="1200">
        <a:solidFill>
          <a:schemeClr val="tx1"/>
        </a:solidFill>
        <a:latin typeface="+mn-lt"/>
        <a:ea typeface="+mn-ea"/>
        <a:cs typeface="+mn-cs"/>
      </a:defRPr>
    </a:lvl2pPr>
    <a:lvl3pPr marL="4008912" algn="l" defTabSz="4008912" rtl="0" eaLnBrk="1" latinLnBrk="0" hangingPunct="1">
      <a:defRPr sz="5261" kern="1200">
        <a:solidFill>
          <a:schemeClr val="tx1"/>
        </a:solidFill>
        <a:latin typeface="+mn-lt"/>
        <a:ea typeface="+mn-ea"/>
        <a:cs typeface="+mn-cs"/>
      </a:defRPr>
    </a:lvl3pPr>
    <a:lvl4pPr marL="6013369" algn="l" defTabSz="4008912" rtl="0" eaLnBrk="1" latinLnBrk="0" hangingPunct="1">
      <a:defRPr sz="5261" kern="1200">
        <a:solidFill>
          <a:schemeClr val="tx1"/>
        </a:solidFill>
        <a:latin typeface="+mn-lt"/>
        <a:ea typeface="+mn-ea"/>
        <a:cs typeface="+mn-cs"/>
      </a:defRPr>
    </a:lvl4pPr>
    <a:lvl5pPr marL="8017825" algn="l" defTabSz="4008912" rtl="0" eaLnBrk="1" latinLnBrk="0" hangingPunct="1">
      <a:defRPr sz="5261" kern="1200">
        <a:solidFill>
          <a:schemeClr val="tx1"/>
        </a:solidFill>
        <a:latin typeface="+mn-lt"/>
        <a:ea typeface="+mn-ea"/>
        <a:cs typeface="+mn-cs"/>
      </a:defRPr>
    </a:lvl5pPr>
    <a:lvl6pPr marL="10022281" algn="l" defTabSz="4008912" rtl="0" eaLnBrk="1" latinLnBrk="0" hangingPunct="1">
      <a:defRPr sz="5261" kern="1200">
        <a:solidFill>
          <a:schemeClr val="tx1"/>
        </a:solidFill>
        <a:latin typeface="+mn-lt"/>
        <a:ea typeface="+mn-ea"/>
        <a:cs typeface="+mn-cs"/>
      </a:defRPr>
    </a:lvl6pPr>
    <a:lvl7pPr marL="12026737" algn="l" defTabSz="4008912" rtl="0" eaLnBrk="1" latinLnBrk="0" hangingPunct="1">
      <a:defRPr sz="5261" kern="1200">
        <a:solidFill>
          <a:schemeClr val="tx1"/>
        </a:solidFill>
        <a:latin typeface="+mn-lt"/>
        <a:ea typeface="+mn-ea"/>
        <a:cs typeface="+mn-cs"/>
      </a:defRPr>
    </a:lvl7pPr>
    <a:lvl8pPr marL="14031194" algn="l" defTabSz="4008912" rtl="0" eaLnBrk="1" latinLnBrk="0" hangingPunct="1">
      <a:defRPr sz="5261" kern="1200">
        <a:solidFill>
          <a:schemeClr val="tx1"/>
        </a:solidFill>
        <a:latin typeface="+mn-lt"/>
        <a:ea typeface="+mn-ea"/>
        <a:cs typeface="+mn-cs"/>
      </a:defRPr>
    </a:lvl8pPr>
    <a:lvl9pPr marL="16035650" algn="l" defTabSz="4008912" rtl="0" eaLnBrk="1" latinLnBrk="0" hangingPunct="1">
      <a:defRPr sz="52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654C5E-5C97-4AAE-831E-64620969F39F}" type="slidenum">
              <a:rPr lang="zh-CN" altLang="en-US" smtClean="0"/>
              <a:t>1</a:t>
            </a:fld>
            <a:endParaRPr lang="zh-CN" altLang="en-US"/>
          </a:p>
        </p:txBody>
      </p:sp>
    </p:spTree>
    <p:extLst>
      <p:ext uri="{BB962C8B-B14F-4D97-AF65-F5344CB8AC3E}">
        <p14:creationId xmlns:p14="http://schemas.microsoft.com/office/powerpoint/2010/main" val="163572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366281"/>
            <a:ext cx="27539395" cy="17797568"/>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6850192"/>
            <a:ext cx="24299466" cy="1234232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355302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269245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721703"/>
            <a:ext cx="6986096" cy="4332240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721703"/>
            <a:ext cx="20553298" cy="4332240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283619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223593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2744683"/>
            <a:ext cx="27944386" cy="21264777"/>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34210633"/>
            <a:ext cx="27944386" cy="11182644"/>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153894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3608513"/>
            <a:ext cx="13769697" cy="32435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6402140" y="13608513"/>
            <a:ext cx="13769697" cy="32435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18015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721714"/>
            <a:ext cx="27944386" cy="988096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2531669"/>
            <a:ext cx="13706415" cy="6141577"/>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4" name="Content Placeholder 3"/>
          <p:cNvSpPr>
            <a:spLocks noGrp="1"/>
          </p:cNvSpPr>
          <p:nvPr>
            <p:ph sz="half" idx="2"/>
          </p:nvPr>
        </p:nvSpPr>
        <p:spPr>
          <a:xfrm>
            <a:off x="2231675" y="18673247"/>
            <a:ext cx="13706415" cy="274655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6402142" y="12531669"/>
            <a:ext cx="13773917" cy="6141577"/>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6" name="Content Placeholder 5"/>
          <p:cNvSpPr>
            <a:spLocks noGrp="1"/>
          </p:cNvSpPr>
          <p:nvPr>
            <p:ph sz="quarter" idx="4"/>
          </p:nvPr>
        </p:nvSpPr>
        <p:spPr>
          <a:xfrm>
            <a:off x="16402142" y="18673247"/>
            <a:ext cx="13773917" cy="274655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42652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360683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350547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408045"/>
            <a:ext cx="10449614" cy="11928158"/>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7360442"/>
            <a:ext cx="16402140" cy="3632881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231671" y="15336203"/>
            <a:ext cx="10449614" cy="28412212"/>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413617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408045"/>
            <a:ext cx="10449614" cy="11928158"/>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7360442"/>
            <a:ext cx="16402140" cy="3632881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单击图标添加图片</a:t>
            </a:r>
            <a:endParaRPr lang="en-US" dirty="0"/>
          </a:p>
        </p:txBody>
      </p:sp>
      <p:sp>
        <p:nvSpPr>
          <p:cNvPr id="4" name="Text Placeholder 3"/>
          <p:cNvSpPr>
            <a:spLocks noGrp="1"/>
          </p:cNvSpPr>
          <p:nvPr>
            <p:ph type="body" sz="half" idx="2"/>
          </p:nvPr>
        </p:nvSpPr>
        <p:spPr>
          <a:xfrm>
            <a:off x="2231671" y="15336203"/>
            <a:ext cx="10449614" cy="28412212"/>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77E2DAD5-CB3B-4DC3-B222-96B86F632D7B}" type="datetimeFigureOut">
              <a:rPr lang="zh-CN" altLang="en-US" smtClean="0"/>
              <a:t>2021/5/24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300988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721714"/>
            <a:ext cx="27944386" cy="988096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3608513"/>
            <a:ext cx="27944386" cy="3243559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227451" y="47381303"/>
            <a:ext cx="7289840" cy="2721703"/>
          </a:xfrm>
          <a:prstGeom prst="rect">
            <a:avLst/>
          </a:prstGeom>
        </p:spPr>
        <p:txBody>
          <a:bodyPr vert="horz" lIns="91440" tIns="45720" rIns="91440" bIns="45720" rtlCol="0" anchor="ctr"/>
          <a:lstStyle>
            <a:lvl1pPr algn="l">
              <a:defRPr sz="4252">
                <a:solidFill>
                  <a:schemeClr val="tx1">
                    <a:tint val="75000"/>
                  </a:schemeClr>
                </a:solidFill>
              </a:defRPr>
            </a:lvl1pPr>
          </a:lstStyle>
          <a:p>
            <a:fld id="{77E2DAD5-CB3B-4DC3-B222-96B86F632D7B}" type="datetimeFigureOut">
              <a:rPr lang="zh-CN" altLang="en-US" smtClean="0"/>
              <a:t>2021/5/24</a:t>
            </a:fld>
            <a:endParaRPr lang="zh-CN" altLang="en-US"/>
          </a:p>
        </p:txBody>
      </p:sp>
      <p:sp>
        <p:nvSpPr>
          <p:cNvPr id="5" name="Footer Placeholder 4"/>
          <p:cNvSpPr>
            <a:spLocks noGrp="1"/>
          </p:cNvSpPr>
          <p:nvPr>
            <p:ph type="ftr" sz="quarter" idx="3"/>
          </p:nvPr>
        </p:nvSpPr>
        <p:spPr>
          <a:xfrm>
            <a:off x="10732264" y="47381303"/>
            <a:ext cx="10934760" cy="272170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7381303"/>
            <a:ext cx="7289840" cy="2721703"/>
          </a:xfrm>
          <a:prstGeom prst="rect">
            <a:avLst/>
          </a:prstGeom>
        </p:spPr>
        <p:txBody>
          <a:bodyPr vert="horz" lIns="91440" tIns="45720" rIns="91440" bIns="45720" rtlCol="0" anchor="ctr"/>
          <a:lstStyle>
            <a:lvl1pPr algn="r">
              <a:defRPr sz="4252">
                <a:solidFill>
                  <a:schemeClr val="tx1">
                    <a:tint val="75000"/>
                  </a:schemeClr>
                </a:solidFill>
              </a:defRPr>
            </a:lvl1pPr>
          </a:lstStyle>
          <a:p>
            <a:fld id="{A4FFEE7C-33E6-4DFC-BC60-1B2396660AB5}" type="slidenum">
              <a:rPr lang="zh-CN" altLang="en-US" smtClean="0"/>
              <a:t>‹#›</a:t>
            </a:fld>
            <a:endParaRPr lang="zh-CN" altLang="en-US"/>
          </a:p>
        </p:txBody>
      </p:sp>
    </p:spTree>
    <p:extLst>
      <p:ext uri="{BB962C8B-B14F-4D97-AF65-F5344CB8AC3E}">
        <p14:creationId xmlns:p14="http://schemas.microsoft.com/office/powerpoint/2010/main" val="1677761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2.jpeg"/><Relationship Id="rId26" Type="http://schemas.openxmlformats.org/officeDocument/2006/relationships/image" Target="../media/image10.png"/><Relationship Id="rId39" Type="http://schemas.openxmlformats.org/officeDocument/2006/relationships/image" Target="../media/image23.png"/><Relationship Id="rId21" Type="http://schemas.openxmlformats.org/officeDocument/2006/relationships/image" Target="../media/image5.png"/><Relationship Id="rId34" Type="http://schemas.openxmlformats.org/officeDocument/2006/relationships/image" Target="../media/image18.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5"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image" Target="../media/image22.png"/><Relationship Id="rId2" Type="http://schemas.openxmlformats.org/officeDocument/2006/relationships/tags" Target="../tags/tag2.xml"/><Relationship Id="rId16" Type="http://schemas.openxmlformats.org/officeDocument/2006/relationships/notesSlide" Target="../notesSlides/notesSlide1.xml"/><Relationship Id="rId20" Type="http://schemas.openxmlformats.org/officeDocument/2006/relationships/image" Target="../media/image4.png"/><Relationship Id="rId29"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png"/><Relationship Id="rId32" Type="http://schemas.openxmlformats.org/officeDocument/2006/relationships/image" Target="../media/image16.png"/><Relationship Id="rId37" Type="http://schemas.openxmlformats.org/officeDocument/2006/relationships/image" Target="../media/image21.png"/><Relationship Id="rId5" Type="http://schemas.openxmlformats.org/officeDocument/2006/relationships/tags" Target="../tags/tag5.xml"/><Relationship Id="rId15" Type="http://schemas.openxmlformats.org/officeDocument/2006/relationships/slideLayout" Target="../slideLayouts/slideLayout1.xml"/><Relationship Id="rId23" Type="http://schemas.openxmlformats.org/officeDocument/2006/relationships/image" Target="../media/image7.png"/><Relationship Id="rId28" Type="http://schemas.openxmlformats.org/officeDocument/2006/relationships/image" Target="../media/image12.png"/><Relationship Id="rId36" Type="http://schemas.openxmlformats.org/officeDocument/2006/relationships/image" Target="../media/image20.png"/><Relationship Id="rId10" Type="http://schemas.openxmlformats.org/officeDocument/2006/relationships/tags" Target="../tags/tag10.xml"/><Relationship Id="rId19" Type="http://schemas.openxmlformats.org/officeDocument/2006/relationships/image" Target="../media/image3.jpeg"/><Relationship Id="rId31"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6.png"/><Relationship Id="rId27" Type="http://schemas.openxmlformats.org/officeDocument/2006/relationships/image" Target="../media/image11.png"/><Relationship Id="rId30" Type="http://schemas.openxmlformats.org/officeDocument/2006/relationships/image" Target="../media/image14.png"/><Relationship Id="rId35" Type="http://schemas.openxmlformats.org/officeDocument/2006/relationships/image" Target="../media/image19.png"/><Relationship Id="rId8" Type="http://schemas.openxmlformats.org/officeDocument/2006/relationships/tags" Target="../tags/tag8.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圆角 39">
            <a:extLst>
              <a:ext uri="{FF2B5EF4-FFF2-40B4-BE49-F238E27FC236}">
                <a16:creationId xmlns:a16="http://schemas.microsoft.com/office/drawing/2014/main" id="{6CE887B3-2960-4504-A90E-E84E735D3BAF}"/>
              </a:ext>
            </a:extLst>
          </p:cNvPr>
          <p:cNvSpPr/>
          <p:nvPr/>
        </p:nvSpPr>
        <p:spPr>
          <a:xfrm>
            <a:off x="21157478" y="9002165"/>
            <a:ext cx="10186107" cy="73990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E4F6CB4A-EDD5-4099-8ED2-FC8EACCC0B85}"/>
              </a:ext>
            </a:extLst>
          </p:cNvPr>
          <p:cNvPicPr>
            <a:picLocks noChangeAspect="1"/>
          </p:cNvPicPr>
          <p:nvPr/>
        </p:nvPicPr>
        <p:blipFill rotWithShape="1">
          <a:blip r:embed="rId17"/>
          <a:srcRect l="6835" t="14676" r="7747" b="4769"/>
          <a:stretch/>
        </p:blipFill>
        <p:spPr>
          <a:xfrm>
            <a:off x="4402123" y="20997862"/>
            <a:ext cx="24687241" cy="13096280"/>
          </a:xfrm>
          <a:prstGeom prst="rect">
            <a:avLst/>
          </a:prstGeom>
        </p:spPr>
      </p:pic>
      <p:sp>
        <p:nvSpPr>
          <p:cNvPr id="9" name="文本框 8">
            <a:extLst>
              <a:ext uri="{FF2B5EF4-FFF2-40B4-BE49-F238E27FC236}">
                <a16:creationId xmlns:a16="http://schemas.microsoft.com/office/drawing/2014/main" id="{6AB13903-B55F-4967-A7C3-630AB0F3DC35}"/>
              </a:ext>
            </a:extLst>
          </p:cNvPr>
          <p:cNvSpPr txBox="1"/>
          <p:nvPr/>
        </p:nvSpPr>
        <p:spPr>
          <a:xfrm>
            <a:off x="1866900" y="685800"/>
            <a:ext cx="29641800" cy="2215991"/>
          </a:xfrm>
          <a:prstGeom prst="rect">
            <a:avLst/>
          </a:prstGeom>
          <a:noFill/>
        </p:spPr>
        <p:txBody>
          <a:bodyPr wrap="square" rtlCol="0">
            <a:spAutoFit/>
          </a:bodyPr>
          <a:lstStyle/>
          <a:p>
            <a:r>
              <a:rPr lang="en-US" altLang="zh-CN" sz="13800" b="1" dirty="0">
                <a:latin typeface="Times New Roman" panose="02020603050405020304" pitchFamily="18" charset="0"/>
                <a:cs typeface="Times New Roman" panose="02020603050405020304" pitchFamily="18" charset="0"/>
              </a:rPr>
              <a:t>Self-Organized Hawkes Processes</a:t>
            </a:r>
            <a:endParaRPr lang="zh-CN" altLang="en-US" sz="13800" b="1"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2943573D-8FB6-4A51-BDC0-B74477DBBAE7}"/>
              </a:ext>
            </a:extLst>
          </p:cNvPr>
          <p:cNvPicPr>
            <a:picLocks noChangeAspect="1"/>
          </p:cNvPicPr>
          <p:nvPr/>
        </p:nvPicPr>
        <p:blipFill rotWithShape="1">
          <a:blip r:embed="rId18">
            <a:extLst>
              <a:ext uri="{28A0092B-C50C-407E-A947-70E740481C1C}">
                <a14:useLocalDpi xmlns:a14="http://schemas.microsoft.com/office/drawing/2010/main" val="0"/>
              </a:ext>
            </a:extLst>
          </a:blip>
          <a:srcRect l="20508" t="8958" r="19134" b="7745"/>
          <a:stretch/>
        </p:blipFill>
        <p:spPr>
          <a:xfrm>
            <a:off x="26273168" y="3568458"/>
            <a:ext cx="4299738" cy="4454986"/>
          </a:xfrm>
          <a:prstGeom prst="rect">
            <a:avLst/>
          </a:prstGeom>
        </p:spPr>
      </p:pic>
      <p:pic>
        <p:nvPicPr>
          <p:cNvPr id="13" name="图片 12">
            <a:extLst>
              <a:ext uri="{FF2B5EF4-FFF2-40B4-BE49-F238E27FC236}">
                <a16:creationId xmlns:a16="http://schemas.microsoft.com/office/drawing/2014/main" id="{40E7432D-6E87-4D17-A582-A83DD0BF776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91045" y="3608926"/>
            <a:ext cx="4221956" cy="4189480"/>
          </a:xfrm>
          <a:prstGeom prst="rect">
            <a:avLst/>
          </a:prstGeom>
        </p:spPr>
      </p:pic>
      <p:sp>
        <p:nvSpPr>
          <p:cNvPr id="14" name="文本框 13">
            <a:extLst>
              <a:ext uri="{FF2B5EF4-FFF2-40B4-BE49-F238E27FC236}">
                <a16:creationId xmlns:a16="http://schemas.microsoft.com/office/drawing/2014/main" id="{D4948E0E-0200-4698-895A-12C5A9DB6977}"/>
              </a:ext>
            </a:extLst>
          </p:cNvPr>
          <p:cNvSpPr txBox="1"/>
          <p:nvPr/>
        </p:nvSpPr>
        <p:spPr>
          <a:xfrm>
            <a:off x="6946900" y="3310121"/>
            <a:ext cx="12725400" cy="1015663"/>
          </a:xfrm>
          <a:prstGeom prst="rect">
            <a:avLst/>
          </a:prstGeom>
          <a:noFill/>
        </p:spPr>
        <p:txBody>
          <a:bodyPr wrap="square" rtlCol="0">
            <a:spAutoFit/>
          </a:bodyPr>
          <a:lstStyle/>
          <a:p>
            <a:r>
              <a:rPr lang="en-US" altLang="zh-CN" sz="6000" b="1" dirty="0">
                <a:latin typeface="Times New Roman" panose="02020603050405020304" pitchFamily="18" charset="0"/>
                <a:cs typeface="Times New Roman" panose="02020603050405020304" pitchFamily="18" charset="0"/>
              </a:rPr>
              <a:t>Shen Yuan</a:t>
            </a:r>
            <a:r>
              <a:rPr lang="en-US" altLang="zh-CN" sz="6000" b="1" baseline="30000" dirty="0">
                <a:latin typeface="Times New Roman" panose="02020603050405020304" pitchFamily="18" charset="0"/>
                <a:cs typeface="Times New Roman" panose="02020603050405020304" pitchFamily="18" charset="0"/>
              </a:rPr>
              <a:t>1,2,3</a:t>
            </a:r>
            <a:r>
              <a:rPr lang="en-US" altLang="zh-CN" sz="6000" b="1" dirty="0">
                <a:latin typeface="Times New Roman" panose="02020603050405020304" pitchFamily="18" charset="0"/>
                <a:cs typeface="Times New Roman" panose="02020603050405020304" pitchFamily="18" charset="0"/>
              </a:rPr>
              <a:t> and </a:t>
            </a:r>
            <a:r>
              <a:rPr lang="en-US" altLang="zh-CN" sz="6000" b="1" dirty="0" err="1">
                <a:latin typeface="Times New Roman" panose="02020603050405020304" pitchFamily="18" charset="0"/>
                <a:cs typeface="Times New Roman" panose="02020603050405020304" pitchFamily="18" charset="0"/>
              </a:rPr>
              <a:t>Hongteng</a:t>
            </a:r>
            <a:r>
              <a:rPr lang="en-US" altLang="zh-CN" sz="6000" b="1" dirty="0">
                <a:latin typeface="Times New Roman" panose="02020603050405020304" pitchFamily="18" charset="0"/>
                <a:cs typeface="Times New Roman" panose="02020603050405020304" pitchFamily="18" charset="0"/>
              </a:rPr>
              <a:t> Xu</a:t>
            </a:r>
            <a:r>
              <a:rPr lang="en-US" altLang="zh-CN" sz="6000" b="1" baseline="30000" dirty="0">
                <a:latin typeface="Times New Roman" panose="02020603050405020304" pitchFamily="18" charset="0"/>
                <a:cs typeface="Times New Roman" panose="02020603050405020304" pitchFamily="18" charset="0"/>
              </a:rPr>
              <a:t>1,2,*</a:t>
            </a:r>
            <a:endParaRPr lang="zh-CN" altLang="en-US" sz="6000" b="1" baseline="30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E2E249E-3C3F-4123-9A27-33489C5CF72F}"/>
              </a:ext>
            </a:extLst>
          </p:cNvPr>
          <p:cNvSpPr txBox="1"/>
          <p:nvPr/>
        </p:nvSpPr>
        <p:spPr>
          <a:xfrm>
            <a:off x="6985000" y="4637238"/>
            <a:ext cx="19697700" cy="2308324"/>
          </a:xfrm>
          <a:prstGeom prst="rect">
            <a:avLst/>
          </a:prstGeom>
          <a:noFill/>
        </p:spPr>
        <p:txBody>
          <a:bodyPr wrap="square" rtlCol="0">
            <a:spAutoFit/>
          </a:bodyPr>
          <a:lstStyle/>
          <a:p>
            <a:r>
              <a:rPr lang="en-US" altLang="zh-CN" sz="4800" baseline="30000" dirty="0">
                <a:latin typeface="Times New Roman" panose="02020603050405020304" pitchFamily="18" charset="0"/>
                <a:cs typeface="Times New Roman" panose="02020603050405020304" pitchFamily="18" charset="0"/>
              </a:rPr>
              <a:t>1</a:t>
            </a:r>
            <a:r>
              <a:rPr lang="en-US" altLang="zh-CN" sz="4800" dirty="0">
                <a:latin typeface="Times New Roman" panose="02020603050405020304" pitchFamily="18" charset="0"/>
                <a:cs typeface="Times New Roman" panose="02020603050405020304" pitchFamily="18" charset="0"/>
              </a:rPr>
              <a:t>Gaoling School of Artificial Intelligence, Renmin University of China</a:t>
            </a:r>
          </a:p>
          <a:p>
            <a:r>
              <a:rPr lang="en-US" altLang="zh-CN" sz="4800" baseline="30000" dirty="0">
                <a:latin typeface="Times New Roman" panose="02020603050405020304" pitchFamily="18" charset="0"/>
                <a:cs typeface="Times New Roman" panose="02020603050405020304" pitchFamily="18" charset="0"/>
              </a:rPr>
              <a:t>2</a:t>
            </a:r>
            <a:r>
              <a:rPr lang="en-US" altLang="zh-CN" sz="4800" dirty="0">
                <a:latin typeface="Times New Roman" panose="02020603050405020304" pitchFamily="18" charset="0"/>
                <a:cs typeface="Times New Roman" panose="02020603050405020304" pitchFamily="18" charset="0"/>
              </a:rPr>
              <a:t>Beijing Key Laboratory of Big Data Management and Analysis Methods</a:t>
            </a:r>
          </a:p>
          <a:p>
            <a:r>
              <a:rPr lang="en-US" altLang="zh-CN" sz="4800" baseline="30000" dirty="0">
                <a:latin typeface="Times New Roman" panose="02020603050405020304" pitchFamily="18" charset="0"/>
                <a:cs typeface="Times New Roman" panose="02020603050405020304" pitchFamily="18" charset="0"/>
              </a:rPr>
              <a:t>3</a:t>
            </a:r>
            <a:r>
              <a:rPr lang="en-US" altLang="zh-CN" sz="4800" dirty="0">
                <a:latin typeface="Times New Roman" panose="02020603050405020304" pitchFamily="18" charset="0"/>
                <a:cs typeface="Times New Roman" panose="02020603050405020304" pitchFamily="18" charset="0"/>
              </a:rPr>
              <a:t>University of Electronic Science and Technology of China</a:t>
            </a:r>
            <a:endParaRPr lang="zh-CN" altLang="en-US" sz="48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8E84A86-6FA0-46C3-AA69-6199932204D1}"/>
              </a:ext>
            </a:extLst>
          </p:cNvPr>
          <p:cNvSpPr txBox="1"/>
          <p:nvPr/>
        </p:nvSpPr>
        <p:spPr>
          <a:xfrm>
            <a:off x="6946900" y="7192447"/>
            <a:ext cx="9601200" cy="830997"/>
          </a:xfrm>
          <a:prstGeom prst="rect">
            <a:avLst/>
          </a:prstGeom>
          <a:noFill/>
        </p:spPr>
        <p:txBody>
          <a:bodyPr wrap="square" rtlCol="0">
            <a:spAutoFit/>
          </a:bodyPr>
          <a:lstStyle/>
          <a:p>
            <a:r>
              <a:rPr lang="en-US" altLang="zh-CN" sz="4800" b="1" baseline="30000" dirty="0">
                <a:latin typeface="Times New Roman" panose="02020603050405020304" pitchFamily="18" charset="0"/>
                <a:cs typeface="Times New Roman" panose="02020603050405020304" pitchFamily="18" charset="0"/>
              </a:rPr>
              <a:t>*</a:t>
            </a:r>
            <a:r>
              <a:rPr lang="en-US" altLang="zh-CN" sz="4800" b="1" dirty="0">
                <a:latin typeface="Times New Roman" panose="02020603050405020304" pitchFamily="18" charset="0"/>
                <a:cs typeface="Times New Roman" panose="02020603050405020304" pitchFamily="18" charset="0"/>
              </a:rPr>
              <a:t>Email: hongtengxu@ruc.edu.cn</a:t>
            </a:r>
            <a:endParaRPr lang="zh-CN" altLang="en-US" sz="4800" b="1"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7C298E39-9728-44EF-A49F-9BD0DB735115}"/>
              </a:ext>
            </a:extLst>
          </p:cNvPr>
          <p:cNvGrpSpPr/>
          <p:nvPr/>
        </p:nvGrpSpPr>
        <p:grpSpPr>
          <a:xfrm>
            <a:off x="1241164" y="43334115"/>
            <a:ext cx="9372600" cy="4819680"/>
            <a:chOff x="2422525" y="34709100"/>
            <a:chExt cx="9372600" cy="4819680"/>
          </a:xfrm>
        </p:grpSpPr>
        <p:pic>
          <p:nvPicPr>
            <p:cNvPr id="18" name="图片 17">
              <a:extLst>
                <a:ext uri="{FF2B5EF4-FFF2-40B4-BE49-F238E27FC236}">
                  <a16:creationId xmlns:a16="http://schemas.microsoft.com/office/drawing/2014/main" id="{1E7C128A-601C-4045-8DEE-C8FDD6CF6B88}"/>
                </a:ext>
              </a:extLst>
            </p:cNvPr>
            <p:cNvPicPr>
              <a:picLocks noChangeAspect="1"/>
            </p:cNvPicPr>
            <p:nvPr/>
          </p:nvPicPr>
          <p:blipFill rotWithShape="1">
            <a:blip r:embed="rId20"/>
            <a:srcRect l="1737" t="14798" r="2784" b="4949"/>
            <a:stretch/>
          </p:blipFill>
          <p:spPr>
            <a:xfrm>
              <a:off x="2422525" y="34709100"/>
              <a:ext cx="9372600" cy="4431298"/>
            </a:xfrm>
            <a:prstGeom prst="rect">
              <a:avLst/>
            </a:prstGeom>
          </p:spPr>
        </p:pic>
        <p:sp>
          <p:nvSpPr>
            <p:cNvPr id="19" name="文本框 18">
              <a:extLst>
                <a:ext uri="{FF2B5EF4-FFF2-40B4-BE49-F238E27FC236}">
                  <a16:creationId xmlns:a16="http://schemas.microsoft.com/office/drawing/2014/main" id="{C4F52BAF-F6B8-41E4-8E6A-11D402DE8851}"/>
                </a:ext>
              </a:extLst>
            </p:cNvPr>
            <p:cNvSpPr txBox="1"/>
            <p:nvPr/>
          </p:nvSpPr>
          <p:spPr>
            <a:xfrm>
              <a:off x="3314700" y="39159448"/>
              <a:ext cx="8261877"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Figure 3:The optimal transport distance between heterogeneous event sequences. </a:t>
              </a:r>
              <a:endParaRPr lang="zh-CN" altLang="en-US" b="1" dirty="0">
                <a:latin typeface="Times New Roman" panose="02020603050405020304" pitchFamily="18" charset="0"/>
                <a:cs typeface="Times New Roman" panose="02020603050405020304" pitchFamily="18" charset="0"/>
              </a:endParaRPr>
            </a:p>
          </p:txBody>
        </p:sp>
      </p:grpSp>
      <p:grpSp>
        <p:nvGrpSpPr>
          <p:cNvPr id="22" name="组合 21">
            <a:extLst>
              <a:ext uri="{FF2B5EF4-FFF2-40B4-BE49-F238E27FC236}">
                <a16:creationId xmlns:a16="http://schemas.microsoft.com/office/drawing/2014/main" id="{4C881C8F-C5C1-42E7-93F2-7C8E16E768FC}"/>
              </a:ext>
            </a:extLst>
          </p:cNvPr>
          <p:cNvGrpSpPr/>
          <p:nvPr/>
        </p:nvGrpSpPr>
        <p:grpSpPr>
          <a:xfrm>
            <a:off x="20963542" y="15338609"/>
            <a:ext cx="10313118" cy="5100687"/>
            <a:chOff x="13081000" y="34714617"/>
            <a:chExt cx="10313118" cy="5100687"/>
          </a:xfrm>
        </p:grpSpPr>
        <p:pic>
          <p:nvPicPr>
            <p:cNvPr id="17" name="图片 16">
              <a:extLst>
                <a:ext uri="{FF2B5EF4-FFF2-40B4-BE49-F238E27FC236}">
                  <a16:creationId xmlns:a16="http://schemas.microsoft.com/office/drawing/2014/main" id="{A017A990-8DF2-45EE-8C5E-F5D624305BEE}"/>
                </a:ext>
              </a:extLst>
            </p:cNvPr>
            <p:cNvPicPr>
              <a:picLocks noChangeAspect="1"/>
            </p:cNvPicPr>
            <p:nvPr/>
          </p:nvPicPr>
          <p:blipFill rotWithShape="1">
            <a:blip r:embed="rId21"/>
            <a:srcRect l="2846" t="19231" r="2422" b="8019"/>
            <a:stretch/>
          </p:blipFill>
          <p:spPr>
            <a:xfrm>
              <a:off x="13081000" y="34714617"/>
              <a:ext cx="10313118" cy="4454985"/>
            </a:xfrm>
            <a:prstGeom prst="rect">
              <a:avLst/>
            </a:prstGeom>
          </p:spPr>
        </p:pic>
        <p:sp>
          <p:nvSpPr>
            <p:cNvPr id="21" name="文本框 20">
              <a:extLst>
                <a:ext uri="{FF2B5EF4-FFF2-40B4-BE49-F238E27FC236}">
                  <a16:creationId xmlns:a16="http://schemas.microsoft.com/office/drawing/2014/main" id="{C52B13B6-B4E9-492C-AD3A-F4946C65D360}"/>
                </a:ext>
              </a:extLst>
            </p:cNvPr>
            <p:cNvSpPr txBox="1"/>
            <p:nvPr/>
          </p:nvSpPr>
          <p:spPr>
            <a:xfrm>
              <a:off x="15694598" y="39168973"/>
              <a:ext cx="6060502"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Figure 2: An illustration of merging local infectivity matrices.  </a:t>
              </a:r>
              <a:endParaRPr lang="zh-CN" altLang="en-US" b="1" dirty="0">
                <a:latin typeface="Times New Roman" panose="02020603050405020304" pitchFamily="18" charset="0"/>
                <a:cs typeface="Times New Roman" panose="02020603050405020304" pitchFamily="18" charset="0"/>
              </a:endParaRPr>
            </a:p>
          </p:txBody>
        </p:sp>
      </p:grpSp>
      <p:cxnSp>
        <p:nvCxnSpPr>
          <p:cNvPr id="25" name="直接连接符 24">
            <a:extLst>
              <a:ext uri="{FF2B5EF4-FFF2-40B4-BE49-F238E27FC236}">
                <a16:creationId xmlns:a16="http://schemas.microsoft.com/office/drawing/2014/main" id="{8D8E5761-7DEE-445D-917D-341A23D1A503}"/>
              </a:ext>
            </a:extLst>
          </p:cNvPr>
          <p:cNvCxnSpPr>
            <a:cxnSpLocks/>
          </p:cNvCxnSpPr>
          <p:nvPr/>
        </p:nvCxnSpPr>
        <p:spPr>
          <a:xfrm>
            <a:off x="20640788" y="8482624"/>
            <a:ext cx="9412" cy="12167576"/>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86C3815-8696-4D6D-81ED-5A11E558CD37}"/>
              </a:ext>
            </a:extLst>
          </p:cNvPr>
          <p:cNvCxnSpPr>
            <a:cxnSpLocks/>
          </p:cNvCxnSpPr>
          <p:nvPr/>
        </p:nvCxnSpPr>
        <p:spPr>
          <a:xfrm flipH="1">
            <a:off x="31623001" y="404084"/>
            <a:ext cx="1" cy="49837721"/>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D7D5BDA-751A-4B6C-ACA6-B21A9A8353DF}"/>
              </a:ext>
            </a:extLst>
          </p:cNvPr>
          <p:cNvCxnSpPr>
            <a:cxnSpLocks/>
          </p:cNvCxnSpPr>
          <p:nvPr/>
        </p:nvCxnSpPr>
        <p:spPr>
          <a:xfrm flipV="1">
            <a:off x="800100" y="8417691"/>
            <a:ext cx="30821215" cy="1"/>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7A290A75-8B77-4AC7-9662-30BDBE31083A}"/>
              </a:ext>
            </a:extLst>
          </p:cNvPr>
          <p:cNvCxnSpPr>
            <a:cxnSpLocks/>
          </p:cNvCxnSpPr>
          <p:nvPr/>
        </p:nvCxnSpPr>
        <p:spPr>
          <a:xfrm>
            <a:off x="800100" y="404084"/>
            <a:ext cx="30821215" cy="0"/>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44AEF55A-AC7D-4775-A3A9-32905D2B7CC0}"/>
              </a:ext>
            </a:extLst>
          </p:cNvPr>
          <p:cNvCxnSpPr>
            <a:cxnSpLocks/>
          </p:cNvCxnSpPr>
          <p:nvPr/>
        </p:nvCxnSpPr>
        <p:spPr>
          <a:xfrm>
            <a:off x="10849088" y="8482624"/>
            <a:ext cx="0" cy="12931929"/>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CF33BC70-335A-45EA-8CCC-734E82B7DEA8}"/>
              </a:ext>
            </a:extLst>
          </p:cNvPr>
          <p:cNvCxnSpPr>
            <a:cxnSpLocks/>
          </p:cNvCxnSpPr>
          <p:nvPr/>
        </p:nvCxnSpPr>
        <p:spPr>
          <a:xfrm flipH="1">
            <a:off x="800100" y="406400"/>
            <a:ext cx="12700" cy="49835405"/>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7DF3B09-18EC-4C13-B716-09618D2BCA6B}"/>
              </a:ext>
            </a:extLst>
          </p:cNvPr>
          <p:cNvCxnSpPr>
            <a:cxnSpLocks/>
          </p:cNvCxnSpPr>
          <p:nvPr/>
        </p:nvCxnSpPr>
        <p:spPr>
          <a:xfrm flipV="1">
            <a:off x="776286" y="50241805"/>
            <a:ext cx="30845029" cy="45184"/>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D43E8D6D-B7AD-4A00-8486-237B1233BA59}"/>
              </a:ext>
            </a:extLst>
          </p:cNvPr>
          <p:cNvCxnSpPr>
            <a:cxnSpLocks/>
          </p:cNvCxnSpPr>
          <p:nvPr/>
        </p:nvCxnSpPr>
        <p:spPr>
          <a:xfrm>
            <a:off x="11001488" y="32708850"/>
            <a:ext cx="0" cy="17578139"/>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CFF3AEB1-D0B8-409F-9237-3670AEBD0C59}"/>
              </a:ext>
            </a:extLst>
          </p:cNvPr>
          <p:cNvCxnSpPr>
            <a:cxnSpLocks/>
          </p:cNvCxnSpPr>
          <p:nvPr/>
        </p:nvCxnSpPr>
        <p:spPr>
          <a:xfrm>
            <a:off x="21478988" y="32054800"/>
            <a:ext cx="0" cy="18209329"/>
          </a:xfrm>
          <a:prstGeom prst="line">
            <a:avLst/>
          </a:prstGeom>
          <a:ln w="127000">
            <a:solidFill>
              <a:schemeClr val="accent6">
                <a:lumMod val="50000"/>
              </a:schemeClr>
            </a:solidFill>
          </a:ln>
          <a:effectLst>
            <a:glow rad="63500">
              <a:schemeClr val="accent6">
                <a:lumMod val="50000"/>
                <a:alpha val="50000"/>
              </a:schemeClr>
            </a:glow>
          </a:effectLst>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5C02FF31-8325-430C-9076-60EFCECFC42B}"/>
              </a:ext>
            </a:extLst>
          </p:cNvPr>
          <p:cNvSpPr txBox="1"/>
          <p:nvPr/>
        </p:nvSpPr>
        <p:spPr>
          <a:xfrm>
            <a:off x="21238957" y="8991101"/>
            <a:ext cx="9864615" cy="1015663"/>
          </a:xfrm>
          <a:prstGeom prst="rect">
            <a:avLst/>
          </a:prstGeom>
          <a:noFill/>
        </p:spPr>
        <p:txBody>
          <a:bodyPr wrap="square" rtlCol="0">
            <a:spAutoFit/>
          </a:bodyPr>
          <a:lstStyle/>
          <a:p>
            <a:r>
              <a:rPr lang="en-US" altLang="zh-CN" sz="6000" b="1" baseline="3000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rPr>
              <a:t>Merging learned Hawkes processes </a:t>
            </a:r>
            <a:endParaRPr lang="zh-CN" altLang="en-US" sz="6000" b="1"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endParaRPr>
          </a:p>
        </p:txBody>
      </p:sp>
      <p:sp>
        <p:nvSpPr>
          <p:cNvPr id="55" name="矩形: 圆角 54">
            <a:extLst>
              <a:ext uri="{FF2B5EF4-FFF2-40B4-BE49-F238E27FC236}">
                <a16:creationId xmlns:a16="http://schemas.microsoft.com/office/drawing/2014/main" id="{1FD714BE-43AB-44BF-A6C6-0D8039042EB8}"/>
              </a:ext>
            </a:extLst>
          </p:cNvPr>
          <p:cNvSpPr/>
          <p:nvPr/>
        </p:nvSpPr>
        <p:spPr>
          <a:xfrm>
            <a:off x="11165848" y="8983194"/>
            <a:ext cx="9212247" cy="75886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62412C97-91CB-411C-8CF5-4AAA8F9D7E0A}"/>
              </a:ext>
            </a:extLst>
          </p:cNvPr>
          <p:cNvSpPr txBox="1"/>
          <p:nvPr/>
        </p:nvSpPr>
        <p:spPr>
          <a:xfrm>
            <a:off x="11247326" y="8972130"/>
            <a:ext cx="9052887" cy="1015663"/>
          </a:xfrm>
          <a:prstGeom prst="rect">
            <a:avLst/>
          </a:prstGeom>
          <a:noFill/>
        </p:spPr>
        <p:txBody>
          <a:bodyPr wrap="square" rtlCol="0">
            <a:spAutoFit/>
          </a:bodyPr>
          <a:lstStyle/>
          <a:p>
            <a:r>
              <a:rPr lang="en-US" altLang="zh-CN" sz="6000" b="1" baseline="3000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rPr>
              <a:t>Objective function </a:t>
            </a:r>
            <a:endParaRPr lang="zh-CN" altLang="en-US" sz="6000" b="1"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endParaRPr>
          </a:p>
        </p:txBody>
      </p:sp>
      <p:sp>
        <p:nvSpPr>
          <p:cNvPr id="57" name="矩形: 圆角 56">
            <a:extLst>
              <a:ext uri="{FF2B5EF4-FFF2-40B4-BE49-F238E27FC236}">
                <a16:creationId xmlns:a16="http://schemas.microsoft.com/office/drawing/2014/main" id="{5E79AA51-1644-4C5E-A594-E88D047F851F}"/>
              </a:ext>
            </a:extLst>
          </p:cNvPr>
          <p:cNvSpPr/>
          <p:nvPr/>
        </p:nvSpPr>
        <p:spPr>
          <a:xfrm>
            <a:off x="1244616" y="32991729"/>
            <a:ext cx="9396000" cy="803559"/>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E8FD80B2-8BA8-4BB3-A8A8-C65183DD72D9}"/>
              </a:ext>
            </a:extLst>
          </p:cNvPr>
          <p:cNvSpPr txBox="1"/>
          <p:nvPr/>
        </p:nvSpPr>
        <p:spPr>
          <a:xfrm>
            <a:off x="1351496" y="32980665"/>
            <a:ext cx="9424330" cy="1015663"/>
          </a:xfrm>
          <a:prstGeom prst="rect">
            <a:avLst/>
          </a:prstGeom>
          <a:noFill/>
        </p:spPr>
        <p:txBody>
          <a:bodyPr wrap="square" rtlCol="0">
            <a:spAutoFit/>
          </a:bodyPr>
          <a:lstStyle/>
          <a:p>
            <a:r>
              <a:rPr lang="en-US" altLang="zh-CN" sz="6000" b="1" baseline="3000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rPr>
              <a:t>Initial Benefit </a:t>
            </a:r>
            <a:endParaRPr lang="zh-CN" altLang="en-US" sz="6000" b="1"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endParaRPr>
          </a:p>
        </p:txBody>
      </p:sp>
      <p:sp>
        <p:nvSpPr>
          <p:cNvPr id="59" name="矩形: 圆角 58">
            <a:extLst>
              <a:ext uri="{FF2B5EF4-FFF2-40B4-BE49-F238E27FC236}">
                <a16:creationId xmlns:a16="http://schemas.microsoft.com/office/drawing/2014/main" id="{3A72BE5C-E182-44B0-9BC2-BB9CA750A1C5}"/>
              </a:ext>
            </a:extLst>
          </p:cNvPr>
          <p:cNvSpPr/>
          <p:nvPr/>
        </p:nvSpPr>
        <p:spPr>
          <a:xfrm>
            <a:off x="11387895" y="35147920"/>
            <a:ext cx="9731473" cy="803559"/>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D8D6A15A-1567-4225-941C-4E87794D38EE}"/>
              </a:ext>
            </a:extLst>
          </p:cNvPr>
          <p:cNvSpPr txBox="1"/>
          <p:nvPr/>
        </p:nvSpPr>
        <p:spPr>
          <a:xfrm>
            <a:off x="11520175" y="35136856"/>
            <a:ext cx="9424330" cy="1015663"/>
          </a:xfrm>
          <a:prstGeom prst="rect">
            <a:avLst/>
          </a:prstGeom>
          <a:noFill/>
        </p:spPr>
        <p:txBody>
          <a:bodyPr wrap="square" rtlCol="0">
            <a:spAutoFit/>
          </a:bodyPr>
          <a:lstStyle/>
          <a:p>
            <a:r>
              <a:rPr lang="en-US" altLang="zh-CN" sz="6000" b="1" baseline="3000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rPr>
              <a:t>Superposition of Hawkes processes </a:t>
            </a:r>
            <a:endParaRPr lang="zh-CN" altLang="en-US" sz="6000" b="1"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endParaRPr>
          </a:p>
        </p:txBody>
      </p:sp>
      <p:sp>
        <p:nvSpPr>
          <p:cNvPr id="61" name="矩形: 圆角 60">
            <a:extLst>
              <a:ext uri="{FF2B5EF4-FFF2-40B4-BE49-F238E27FC236}">
                <a16:creationId xmlns:a16="http://schemas.microsoft.com/office/drawing/2014/main" id="{C9C243CE-8F93-4036-BD13-A2F59FA149B2}"/>
              </a:ext>
            </a:extLst>
          </p:cNvPr>
          <p:cNvSpPr/>
          <p:nvPr/>
        </p:nvSpPr>
        <p:spPr>
          <a:xfrm>
            <a:off x="21878095" y="32328520"/>
            <a:ext cx="9432000" cy="803559"/>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39E4074B-7919-4CE2-8065-B459C624DF1A}"/>
              </a:ext>
            </a:extLst>
          </p:cNvPr>
          <p:cNvSpPr txBox="1"/>
          <p:nvPr/>
        </p:nvSpPr>
        <p:spPr>
          <a:xfrm>
            <a:off x="22035775" y="32342856"/>
            <a:ext cx="6615423" cy="1015663"/>
          </a:xfrm>
          <a:prstGeom prst="rect">
            <a:avLst/>
          </a:prstGeom>
          <a:noFill/>
        </p:spPr>
        <p:txBody>
          <a:bodyPr wrap="square" rtlCol="0">
            <a:spAutoFit/>
          </a:bodyPr>
          <a:lstStyle/>
          <a:p>
            <a:r>
              <a:rPr lang="en-US" altLang="zh-CN" sz="6000" b="1" baseline="3000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rPr>
              <a:t>Experiments </a:t>
            </a:r>
            <a:endParaRPr lang="zh-CN" altLang="en-US" sz="6000" b="1"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endParaRPr>
          </a:p>
        </p:txBody>
      </p:sp>
      <p:sp>
        <p:nvSpPr>
          <p:cNvPr id="63" name="矩形: 圆角 62">
            <a:extLst>
              <a:ext uri="{FF2B5EF4-FFF2-40B4-BE49-F238E27FC236}">
                <a16:creationId xmlns:a16="http://schemas.microsoft.com/office/drawing/2014/main" id="{78EDD932-26F3-4CCB-8562-435FF1CE6D74}"/>
              </a:ext>
            </a:extLst>
          </p:cNvPr>
          <p:cNvSpPr/>
          <p:nvPr/>
        </p:nvSpPr>
        <p:spPr>
          <a:xfrm>
            <a:off x="1288616" y="8983194"/>
            <a:ext cx="9212247" cy="75886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61CEF051-2ED2-46B8-8D64-73ED836F27F9}"/>
              </a:ext>
            </a:extLst>
          </p:cNvPr>
          <p:cNvSpPr txBox="1"/>
          <p:nvPr/>
        </p:nvSpPr>
        <p:spPr>
          <a:xfrm>
            <a:off x="1370094" y="8972130"/>
            <a:ext cx="9052887" cy="1015663"/>
          </a:xfrm>
          <a:prstGeom prst="rect">
            <a:avLst/>
          </a:prstGeom>
          <a:noFill/>
        </p:spPr>
        <p:txBody>
          <a:bodyPr wrap="square" rtlCol="0">
            <a:spAutoFit/>
          </a:bodyPr>
          <a:lstStyle/>
          <a:p>
            <a:r>
              <a:rPr lang="en-US" altLang="zh-CN" sz="6000" b="1" baseline="3000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rPr>
              <a:t>Introduction </a:t>
            </a:r>
            <a:endParaRPr lang="zh-CN" altLang="en-US" sz="6000" b="1"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endParaRPr>
          </a:p>
        </p:txBody>
      </p:sp>
      <p:sp>
        <p:nvSpPr>
          <p:cNvPr id="73" name="文本框 72">
            <a:extLst>
              <a:ext uri="{FF2B5EF4-FFF2-40B4-BE49-F238E27FC236}">
                <a16:creationId xmlns:a16="http://schemas.microsoft.com/office/drawing/2014/main" id="{F5C412D3-FE2E-44F4-98C6-346C4BFF8293}"/>
              </a:ext>
            </a:extLst>
          </p:cNvPr>
          <p:cNvSpPr txBox="1"/>
          <p:nvPr/>
        </p:nvSpPr>
        <p:spPr>
          <a:xfrm>
            <a:off x="1347844" y="10117893"/>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The real-world applications of Hawkes processes often suffer from the following limitations: </a:t>
            </a:r>
          </a:p>
        </p:txBody>
      </p:sp>
      <p:grpSp>
        <p:nvGrpSpPr>
          <p:cNvPr id="66" name="组合 65">
            <a:extLst>
              <a:ext uri="{FF2B5EF4-FFF2-40B4-BE49-F238E27FC236}">
                <a16:creationId xmlns:a16="http://schemas.microsoft.com/office/drawing/2014/main" id="{4391E902-A846-41CD-BDA0-6A6A16175DF0}"/>
              </a:ext>
            </a:extLst>
          </p:cNvPr>
          <p:cNvGrpSpPr/>
          <p:nvPr/>
        </p:nvGrpSpPr>
        <p:grpSpPr>
          <a:xfrm>
            <a:off x="1043972" y="17182260"/>
            <a:ext cx="9647635" cy="3588839"/>
            <a:chOff x="1147328" y="15417209"/>
            <a:chExt cx="9647635" cy="3588839"/>
          </a:xfrm>
        </p:grpSpPr>
        <p:pic>
          <p:nvPicPr>
            <p:cNvPr id="65" name="图片 64">
              <a:extLst>
                <a:ext uri="{FF2B5EF4-FFF2-40B4-BE49-F238E27FC236}">
                  <a16:creationId xmlns:a16="http://schemas.microsoft.com/office/drawing/2014/main" id="{58B190CD-339E-48E8-A28B-35FE698E6DD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71995" y="15417209"/>
              <a:ext cx="8906536" cy="3035384"/>
            </a:xfrm>
            <a:prstGeom prst="rect">
              <a:avLst/>
            </a:prstGeom>
          </p:spPr>
        </p:pic>
        <p:sp>
          <p:nvSpPr>
            <p:cNvPr id="126" name="文本框 125">
              <a:extLst>
                <a:ext uri="{FF2B5EF4-FFF2-40B4-BE49-F238E27FC236}">
                  <a16:creationId xmlns:a16="http://schemas.microsoft.com/office/drawing/2014/main" id="{D60F5969-21A4-4B85-87CA-5CFE3A049D3F}"/>
                </a:ext>
              </a:extLst>
            </p:cNvPr>
            <p:cNvSpPr txBox="1"/>
            <p:nvPr/>
          </p:nvSpPr>
          <p:spPr>
            <a:xfrm>
              <a:off x="1147328" y="18636716"/>
              <a:ext cx="9647635"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Figure 1: An illustration between the complex global interrelation and the simple local structures.  </a:t>
              </a:r>
              <a:endParaRPr lang="zh-CN" altLang="en-US" b="1" dirty="0">
                <a:latin typeface="Times New Roman" panose="02020603050405020304" pitchFamily="18" charset="0"/>
                <a:cs typeface="Times New Roman" panose="02020603050405020304" pitchFamily="18" charset="0"/>
              </a:endParaRPr>
            </a:p>
          </p:txBody>
        </p:sp>
      </p:grpSp>
      <p:sp>
        <p:nvSpPr>
          <p:cNvPr id="127" name="文本框 126">
            <a:extLst>
              <a:ext uri="{FF2B5EF4-FFF2-40B4-BE49-F238E27FC236}">
                <a16:creationId xmlns:a16="http://schemas.microsoft.com/office/drawing/2014/main" id="{4EA67D18-098A-4C79-81FE-90CB800E86C2}"/>
              </a:ext>
            </a:extLst>
          </p:cNvPr>
          <p:cNvSpPr txBox="1"/>
          <p:nvPr/>
        </p:nvSpPr>
        <p:spPr>
          <a:xfrm>
            <a:off x="1499923" y="11037469"/>
            <a:ext cx="929277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Complicated mutual-triggering pattern of the different event types within each real-world sequence;</a:t>
            </a:r>
          </a:p>
        </p:txBody>
      </p:sp>
      <p:sp>
        <p:nvSpPr>
          <p:cNvPr id="128" name="文本框 127">
            <a:extLst>
              <a:ext uri="{FF2B5EF4-FFF2-40B4-BE49-F238E27FC236}">
                <a16:creationId xmlns:a16="http://schemas.microsoft.com/office/drawing/2014/main" id="{684B9172-BE0F-4CC0-87EA-BF010A3AEAF8}"/>
              </a:ext>
            </a:extLst>
          </p:cNvPr>
          <p:cNvSpPr txBox="1"/>
          <p:nvPr/>
        </p:nvSpPr>
        <p:spPr>
          <a:xfrm>
            <a:off x="1486467" y="11903323"/>
            <a:ext cx="929277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Huge number of event types and extremely few historical observations. </a:t>
            </a:r>
          </a:p>
        </p:txBody>
      </p:sp>
      <p:sp>
        <p:nvSpPr>
          <p:cNvPr id="129" name="文本框 128">
            <a:extLst>
              <a:ext uri="{FF2B5EF4-FFF2-40B4-BE49-F238E27FC236}">
                <a16:creationId xmlns:a16="http://schemas.microsoft.com/office/drawing/2014/main" id="{1C2A2358-2854-4CDB-A942-6E4E6AA09784}"/>
              </a:ext>
            </a:extLst>
          </p:cNvPr>
          <p:cNvSpPr txBox="1"/>
          <p:nvPr/>
        </p:nvSpPr>
        <p:spPr>
          <a:xfrm>
            <a:off x="1347844" y="13038893"/>
            <a:ext cx="9234583" cy="1200329"/>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This paper is motivated by a fact that the complex global interrelation between events tend to consist of simple local structures.</a:t>
            </a:r>
          </a:p>
        </p:txBody>
      </p:sp>
      <p:sp>
        <p:nvSpPr>
          <p:cNvPr id="130" name="文本框 129">
            <a:extLst>
              <a:ext uri="{FF2B5EF4-FFF2-40B4-BE49-F238E27FC236}">
                <a16:creationId xmlns:a16="http://schemas.microsoft.com/office/drawing/2014/main" id="{775C5807-0C99-4D7D-BF75-E2A7274A8A73}"/>
              </a:ext>
            </a:extLst>
          </p:cNvPr>
          <p:cNvSpPr txBox="1"/>
          <p:nvPr/>
        </p:nvSpPr>
        <p:spPr>
          <a:xfrm>
            <a:off x="1494880" y="14573634"/>
            <a:ext cx="9234583"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We proposed the self-organized Hawkes process(SOHP) model that learns heterogeneous local Hawkes processes based on subsets of observed event sequences.</a:t>
            </a:r>
          </a:p>
        </p:txBody>
      </p:sp>
      <p:sp>
        <p:nvSpPr>
          <p:cNvPr id="131" name="文本框 130">
            <a:extLst>
              <a:ext uri="{FF2B5EF4-FFF2-40B4-BE49-F238E27FC236}">
                <a16:creationId xmlns:a16="http://schemas.microsoft.com/office/drawing/2014/main" id="{4E3FDC9C-5B68-4386-8FD4-88CF4D774228}"/>
              </a:ext>
            </a:extLst>
          </p:cNvPr>
          <p:cNvSpPr txBox="1"/>
          <p:nvPr/>
        </p:nvSpPr>
        <p:spPr>
          <a:xfrm>
            <a:off x="1481155" y="15762343"/>
            <a:ext cx="9234583"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We proposed a method that apply SOHP model into sequential recommendation system, which achieves higher f1 scores than state-of-the-art methods.</a:t>
            </a:r>
          </a:p>
        </p:txBody>
      </p:sp>
      <p:pic>
        <p:nvPicPr>
          <p:cNvPr id="134" name="图片 133" descr="\documentclass{article}&#10;\usepackage{amsmath, amsfonts, amssymb}&#10;\usepackage{bm} &#10;\pagestyle{empty}&#10;\newcommand{\dd}{\mathrm{d}}&#10;\begin{document}&#10;&#10;\begin{eqnarray*}&#10;\begin{aligned}&#10;\mathcal{L}(\mathcal{N};\lambda) = \sideset{}{_{u\in\mathcal{U}}}\prod \Bigl(\sideset{}{_{(c_i^u, t_i^u) \in N^u}}\prod \lambda_{c_i^u}(t_i^u) \times \exp \bigl( - \sideset{}{_{c\in\mathcal{C}}}\sum\sideset{}{_{0}^T}\int \lambda_c^u(s) \dd s \bigr)\Bigr),&#10;\end{aligned}    &#10;\end{eqnarray*}&#10;&#10;&#10;\end{document}&#10;" title="IguanaTex Bitmap Display">
            <a:extLst>
              <a:ext uri="{FF2B5EF4-FFF2-40B4-BE49-F238E27FC236}">
                <a16:creationId xmlns:a16="http://schemas.microsoft.com/office/drawing/2014/main" id="{59CFAB5D-6B8D-4DF9-8299-B41DBCF3F14D}"/>
              </a:ext>
            </a:extLst>
          </p:cNvPr>
          <p:cNvPicPr>
            <a:picLocks noChangeAspect="1"/>
          </p:cNvPicPr>
          <p:nvPr>
            <p:custDataLst>
              <p:tags r:id="rId1"/>
            </p:custDataLst>
          </p:nvPr>
        </p:nvPicPr>
        <p:blipFill>
          <a:blip r:embed="rId23">
            <a:extLst>
              <a:ext uri="{28A0092B-C50C-407E-A947-70E740481C1C}">
                <a14:useLocalDpi xmlns:a14="http://schemas.microsoft.com/office/drawing/2010/main" val="0"/>
              </a:ext>
            </a:extLst>
          </a:blip>
          <a:stretch>
            <a:fillRect/>
          </a:stretch>
        </p:blipFill>
        <p:spPr>
          <a:xfrm>
            <a:off x="11695984" y="15879340"/>
            <a:ext cx="8264674" cy="665579"/>
          </a:xfrm>
          <a:prstGeom prst="rect">
            <a:avLst/>
          </a:prstGeom>
        </p:spPr>
      </p:pic>
      <p:pic>
        <p:nvPicPr>
          <p:cNvPr id="135" name="图片 134" descr="\documentclass{article}&#10;\usepackage{amsmath, amsfonts, amssymb}&#10;\usepackage{bm} &#10;\pagestyle{empty}&#10;\newcommand{\dd}{\mathrm{d}}&#10;\begin{document}&#10;&#10;&#10;\begin{eqnarray*}&#10;\begin{aligned}&#10;d(N^u, N^v) &#10;&amp; := \sideset{}{_{\bm{T} \in \Pi (\frac{1}{|\mathcal{C}_u|} \bm{1}_{|\mathcal{C}_u|}, \frac{1}{|\mathcal{C}_v|} \bm{1}_{|\mathcal{C}_v|})}}\min \sideset{}{_{i \in \mathcal{C}_u, j \in \mathcal{C}_v}}\sum T_{ij} d(N_i^u, N_j^v)\\&#10;&amp;= \sideset{}{_{\bm{T} \in \Pi (\frac{1}{|\mathcal{C}_u|} \bm{1}_{|\mathcal{C}_u|}, \frac{1}{|\mathcal{C}_v|} \bm{1}_{|\mathcal{C}_v|})}}\min \langle \bm{D}_{uv}, \bm{T} \rangle&#10;\end{aligned}    &#10;\end{eqnarray*}&#10;&#10;\end{document}&#10;" title="IguanaTex Bitmap Display">
            <a:extLst>
              <a:ext uri="{FF2B5EF4-FFF2-40B4-BE49-F238E27FC236}">
                <a16:creationId xmlns:a16="http://schemas.microsoft.com/office/drawing/2014/main" id="{9B63F25A-1A63-4E11-AFB6-7152B974F70C}"/>
              </a:ext>
            </a:extLst>
          </p:cNvPr>
          <p:cNvPicPr>
            <a:picLocks noChangeAspect="1"/>
          </p:cNvPicPr>
          <p:nvPr>
            <p:custDataLst>
              <p:tags r:id="rId2"/>
            </p:custDataLst>
          </p:nvPr>
        </p:nvPicPr>
        <p:blipFill>
          <a:blip r:embed="rId24">
            <a:extLst>
              <a:ext uri="{28A0092B-C50C-407E-A947-70E740481C1C}">
                <a14:useLocalDpi xmlns:a14="http://schemas.microsoft.com/office/drawing/2010/main" val="0"/>
              </a:ext>
            </a:extLst>
          </a:blip>
          <a:stretch>
            <a:fillRect/>
          </a:stretch>
        </p:blipFill>
        <p:spPr>
          <a:xfrm>
            <a:off x="1643089" y="35502940"/>
            <a:ext cx="7946448" cy="978356"/>
          </a:xfrm>
          <a:prstGeom prst="rect">
            <a:avLst/>
          </a:prstGeom>
        </p:spPr>
      </p:pic>
      <p:pic>
        <p:nvPicPr>
          <p:cNvPr id="136" name="图片 135" descr="\documentclass{article}&#10;\usepackage{amsmath, amsfonts, amssymb}&#10;\usepackage{bm} &#10;\pagestyle{empty}&#10;\newcommand{\dd}{\mathrm{d}}&#10;\begin{document}&#10;&#10;$\Pi (\frac{1}{|\mathcal{C}_u|} \bm{1}_{|\mathcal{C}_u|}, \frac{1}{|\mathcal{C}_v|} \bm{1}_{|\mathcal{C}_v|})=\{\bm{T}\geq \bm{0}|\bm{T}\bm{1}=\frac{1}{|\mathcal{C}_u|} \bm{1}_{|\mathcal{C}_u|}, \bm{T}^{\top}\bm{1}=\frac{1}{|\mathcal{C}_v|} \bm{1}_{|\mathcal{C}_v|}\}$&#10;&#10;&#10;\end{document}&#10;" title="IguanaTex Bitmap Display">
            <a:extLst>
              <a:ext uri="{FF2B5EF4-FFF2-40B4-BE49-F238E27FC236}">
                <a16:creationId xmlns:a16="http://schemas.microsoft.com/office/drawing/2014/main" id="{4E4CA1A4-ACDB-4D30-8ABD-0E6311E90A8B}"/>
              </a:ext>
            </a:extLst>
          </p:cNvPr>
          <p:cNvPicPr>
            <a:picLocks noChangeAspect="1"/>
          </p:cNvPicPr>
          <p:nvPr>
            <p:custDataLst>
              <p:tags r:id="rId3"/>
            </p:custDataLst>
          </p:nvPr>
        </p:nvPicPr>
        <p:blipFill>
          <a:blip r:embed="rId25">
            <a:extLst>
              <a:ext uri="{28A0092B-C50C-407E-A947-70E740481C1C}">
                <a14:useLocalDpi xmlns:a14="http://schemas.microsoft.com/office/drawing/2010/main" val="0"/>
              </a:ext>
            </a:extLst>
          </a:blip>
          <a:stretch>
            <a:fillRect/>
          </a:stretch>
        </p:blipFill>
        <p:spPr>
          <a:xfrm>
            <a:off x="1777917" y="37174224"/>
            <a:ext cx="8072327" cy="396942"/>
          </a:xfrm>
          <a:prstGeom prst="rect">
            <a:avLst/>
          </a:prstGeom>
        </p:spPr>
      </p:pic>
      <p:pic>
        <p:nvPicPr>
          <p:cNvPr id="137" name="图片 136" descr="\documentclass{article}&#10;\usepackage{amsmath, amsfonts, amssymb}&#10;\usepackage{bm} &#10;\pagestyle{empty}&#10;\newcommand{\dd}{\mathrm{d}}&#10;\begin{document}&#10;&#10;$\bm{D}_{uv}=[d(N_i^u, N_j^v)] \in \mathbb{R}^{|\mathcal{C}_u| \times |\mathcal{C}_v| }$&#10;&#10;&#10;\end{document}&#10;" title="IguanaTex Bitmap Display">
            <a:extLst>
              <a:ext uri="{FF2B5EF4-FFF2-40B4-BE49-F238E27FC236}">
                <a16:creationId xmlns:a16="http://schemas.microsoft.com/office/drawing/2014/main" id="{183D094F-204A-4796-800C-1415C5E2B4FE}"/>
              </a:ext>
            </a:extLst>
          </p:cNvPr>
          <p:cNvPicPr>
            <a:picLocks noChangeAspect="1"/>
          </p:cNvPicPr>
          <p:nvPr>
            <p:custDataLst>
              <p:tags r:id="rId4"/>
            </p:custDataLst>
          </p:nvPr>
        </p:nvPicPr>
        <p:blipFill>
          <a:blip r:embed="rId26">
            <a:extLst>
              <a:ext uri="{28A0092B-C50C-407E-A947-70E740481C1C}">
                <a14:useLocalDpi xmlns:a14="http://schemas.microsoft.com/office/drawing/2010/main" val="0"/>
              </a:ext>
            </a:extLst>
          </a:blip>
          <a:stretch>
            <a:fillRect/>
          </a:stretch>
        </p:blipFill>
        <p:spPr>
          <a:xfrm>
            <a:off x="1643089" y="38877411"/>
            <a:ext cx="3774061" cy="360718"/>
          </a:xfrm>
          <a:prstGeom prst="rect">
            <a:avLst/>
          </a:prstGeom>
        </p:spPr>
      </p:pic>
      <p:sp>
        <p:nvSpPr>
          <p:cNvPr id="138" name="文本框 137">
            <a:extLst>
              <a:ext uri="{FF2B5EF4-FFF2-40B4-BE49-F238E27FC236}">
                <a16:creationId xmlns:a16="http://schemas.microsoft.com/office/drawing/2014/main" id="{01474959-7E20-46DA-B864-BD90D8CF98A4}"/>
              </a:ext>
            </a:extLst>
          </p:cNvPr>
          <p:cNvSpPr txBox="1"/>
          <p:nvPr/>
        </p:nvSpPr>
        <p:spPr>
          <a:xfrm>
            <a:off x="11354964" y="10175173"/>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By the maximum likelihood estimation, we can learn the Hawkes process:</a:t>
            </a:r>
          </a:p>
        </p:txBody>
      </p:sp>
      <p:sp>
        <p:nvSpPr>
          <p:cNvPr id="139" name="文本框 138">
            <a:extLst>
              <a:ext uri="{FF2B5EF4-FFF2-40B4-BE49-F238E27FC236}">
                <a16:creationId xmlns:a16="http://schemas.microsoft.com/office/drawing/2014/main" id="{B58E7A14-7047-4AD1-9D0D-63896DDB2F63}"/>
              </a:ext>
            </a:extLst>
          </p:cNvPr>
          <p:cNvSpPr txBox="1"/>
          <p:nvPr/>
        </p:nvSpPr>
        <p:spPr>
          <a:xfrm>
            <a:off x="11326547" y="12038459"/>
            <a:ext cx="9292771" cy="461665"/>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Where,</a:t>
            </a:r>
          </a:p>
        </p:txBody>
      </p:sp>
      <p:sp>
        <p:nvSpPr>
          <p:cNvPr id="140" name="文本框 139">
            <a:extLst>
              <a:ext uri="{FF2B5EF4-FFF2-40B4-BE49-F238E27FC236}">
                <a16:creationId xmlns:a16="http://schemas.microsoft.com/office/drawing/2014/main" id="{68BC6730-AC00-4894-ABB2-C1596E7B451D}"/>
              </a:ext>
            </a:extLst>
          </p:cNvPr>
          <p:cNvSpPr txBox="1"/>
          <p:nvPr/>
        </p:nvSpPr>
        <p:spPr>
          <a:xfrm>
            <a:off x="21180499" y="10166182"/>
            <a:ext cx="992307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In the inference phase, instead of leveraging the intensity function of each local Hawkes process to make predictions, we first merge the learned infectivity matrices by superposition operations.</a:t>
            </a:r>
          </a:p>
        </p:txBody>
      </p:sp>
      <p:sp>
        <p:nvSpPr>
          <p:cNvPr id="141" name="文本框 140">
            <a:extLst>
              <a:ext uri="{FF2B5EF4-FFF2-40B4-BE49-F238E27FC236}">
                <a16:creationId xmlns:a16="http://schemas.microsoft.com/office/drawing/2014/main" id="{3F8A67EF-A35B-40A1-872F-B0B4304AC948}"/>
              </a:ext>
            </a:extLst>
          </p:cNvPr>
          <p:cNvSpPr txBox="1"/>
          <p:nvPr/>
        </p:nvSpPr>
        <p:spPr>
          <a:xfrm>
            <a:off x="21173651" y="11818040"/>
            <a:ext cx="992307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Then, for each sequence, we predict its future events based on its local base intensity and the global infectivity matrix.</a:t>
            </a:r>
          </a:p>
        </p:txBody>
      </p:sp>
      <p:sp>
        <p:nvSpPr>
          <p:cNvPr id="142" name="文本框 141">
            <a:extLst>
              <a:ext uri="{FF2B5EF4-FFF2-40B4-BE49-F238E27FC236}">
                <a16:creationId xmlns:a16="http://schemas.microsoft.com/office/drawing/2014/main" id="{1CD91E98-45EA-4578-B6D6-D55BD4966BF8}"/>
              </a:ext>
            </a:extLst>
          </p:cNvPr>
          <p:cNvSpPr txBox="1"/>
          <p:nvPr/>
        </p:nvSpPr>
        <p:spPr>
          <a:xfrm>
            <a:off x="21191968" y="13076168"/>
            <a:ext cx="9923071"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The local base intensity reveals the preference of the user on purchased items while using the global infectivity matrix helps the system to explore the items that she never saw but might be interested in.</a:t>
            </a:r>
          </a:p>
        </p:txBody>
      </p:sp>
      <p:pic>
        <p:nvPicPr>
          <p:cNvPr id="143" name="图片 142" descr="\documentclass{article}&#10;\usepackage{amsmath}&#10;\usepackage{amsmath, amsfonts, amssymb}&#10;\usepackage{bm} &#10;\pagestyle{empty}&#10;\newcommand{\dd}{\mathrm{d}}&#10;\begin{document}&#10;&#10;&#10;\begin{eqnarray*}&#10;\begin{aligned}&#10;\sideset{}{_{\bm{\theta}}}\min -\log \mathcal{L}(\mathcal{N};\bm{\theta}) + \gamma \mathcal{R}(\bm{\theta}), &#10;\end{aligned}    &#10;\end{eqnarray*}&#10;&#10;\end{document}&#10;" title="IguanaTex Bitmap Display">
            <a:extLst>
              <a:ext uri="{FF2B5EF4-FFF2-40B4-BE49-F238E27FC236}">
                <a16:creationId xmlns:a16="http://schemas.microsoft.com/office/drawing/2014/main" id="{B8B23713-C08A-488C-8977-CC0DE24B0D66}"/>
              </a:ext>
            </a:extLst>
          </p:cNvPr>
          <p:cNvPicPr>
            <a:picLocks noChangeAspect="1"/>
          </p:cNvPicPr>
          <p:nvPr>
            <p:custDataLst>
              <p:tags r:id="rId5"/>
            </p:custDataLst>
          </p:nvPr>
        </p:nvPicPr>
        <p:blipFill>
          <a:blip r:embed="rId27">
            <a:extLst>
              <a:ext uri="{28A0092B-C50C-407E-A947-70E740481C1C}">
                <a14:useLocalDpi xmlns:a14="http://schemas.microsoft.com/office/drawing/2010/main" val="0"/>
              </a:ext>
            </a:extLst>
          </a:blip>
          <a:stretch>
            <a:fillRect/>
          </a:stretch>
        </p:blipFill>
        <p:spPr>
          <a:xfrm>
            <a:off x="13860595" y="11432476"/>
            <a:ext cx="3376663" cy="280160"/>
          </a:xfrm>
          <a:prstGeom prst="rect">
            <a:avLst/>
          </a:prstGeom>
        </p:spPr>
      </p:pic>
      <p:sp>
        <p:nvSpPr>
          <p:cNvPr id="144" name="文本框 143">
            <a:extLst>
              <a:ext uri="{FF2B5EF4-FFF2-40B4-BE49-F238E27FC236}">
                <a16:creationId xmlns:a16="http://schemas.microsoft.com/office/drawing/2014/main" id="{6BFDCC3B-EEE2-44D7-ABC5-97232E58FD0F}"/>
              </a:ext>
            </a:extLst>
          </p:cNvPr>
          <p:cNvSpPr txBox="1"/>
          <p:nvPr/>
        </p:nvSpPr>
        <p:spPr>
          <a:xfrm>
            <a:off x="11645216" y="12702289"/>
            <a:ext cx="929277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is a set of event sequences;</a:t>
            </a:r>
          </a:p>
        </p:txBody>
      </p:sp>
      <p:sp>
        <p:nvSpPr>
          <p:cNvPr id="145" name="文本框 144">
            <a:extLst>
              <a:ext uri="{FF2B5EF4-FFF2-40B4-BE49-F238E27FC236}">
                <a16:creationId xmlns:a16="http://schemas.microsoft.com/office/drawing/2014/main" id="{241E2D22-B7F7-4433-8D13-E0C636F296D0}"/>
              </a:ext>
            </a:extLst>
          </p:cNvPr>
          <p:cNvSpPr txBox="1"/>
          <p:nvPr/>
        </p:nvSpPr>
        <p:spPr>
          <a:xfrm>
            <a:off x="11647534" y="13921236"/>
            <a:ext cx="929277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is the likelihood function of the event sequences.</a:t>
            </a:r>
          </a:p>
        </p:txBody>
      </p:sp>
      <p:sp>
        <p:nvSpPr>
          <p:cNvPr id="146" name="文本框 145">
            <a:extLst>
              <a:ext uri="{FF2B5EF4-FFF2-40B4-BE49-F238E27FC236}">
                <a16:creationId xmlns:a16="http://schemas.microsoft.com/office/drawing/2014/main" id="{EF5F1C4D-C033-41C1-BFD4-933E55699B82}"/>
              </a:ext>
            </a:extLst>
          </p:cNvPr>
          <p:cNvSpPr txBox="1"/>
          <p:nvPr/>
        </p:nvSpPr>
        <p:spPr>
          <a:xfrm>
            <a:off x="11642157" y="13313937"/>
            <a:ext cx="929277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represents the model parameter;</a:t>
            </a:r>
          </a:p>
        </p:txBody>
      </p:sp>
      <p:pic>
        <p:nvPicPr>
          <p:cNvPr id="147" name="图片 146" descr="\documentclass{article}&#10;\usepackage{amsmath, amsfonts, amssymb}&#10;\usepackage{bm} &#10;\pagestyle{empty}&#10;\newcommand{\dd}{\mathrm{d}}&#10;\begin{document}&#10;&#10;$\mathcal{N} = \{N^u\}_{u \in \mathcal{U}}$&#10;&#10;&#10;\end{document}&#10;" title="IguanaTex Bitmap Display">
            <a:extLst>
              <a:ext uri="{FF2B5EF4-FFF2-40B4-BE49-F238E27FC236}">
                <a16:creationId xmlns:a16="http://schemas.microsoft.com/office/drawing/2014/main" id="{82F38E25-124E-40B4-A6A0-59BE8CB44AE1}"/>
              </a:ext>
            </a:extLst>
          </p:cNvPr>
          <p:cNvPicPr>
            <a:picLocks noChangeAspect="1"/>
          </p:cNvPicPr>
          <p:nvPr>
            <p:custDataLst>
              <p:tags r:id="rId6"/>
            </p:custDataLst>
          </p:nvPr>
        </p:nvPicPr>
        <p:blipFill>
          <a:blip r:embed="rId28">
            <a:extLst>
              <a:ext uri="{28A0092B-C50C-407E-A947-70E740481C1C}">
                <a14:useLocalDpi xmlns:a14="http://schemas.microsoft.com/office/drawing/2010/main" val="0"/>
              </a:ext>
            </a:extLst>
          </a:blip>
          <a:stretch>
            <a:fillRect/>
          </a:stretch>
        </p:blipFill>
        <p:spPr>
          <a:xfrm>
            <a:off x="11943598" y="12772193"/>
            <a:ext cx="1838806" cy="300321"/>
          </a:xfrm>
          <a:prstGeom prst="rect">
            <a:avLst/>
          </a:prstGeom>
        </p:spPr>
      </p:pic>
      <p:pic>
        <p:nvPicPr>
          <p:cNvPr id="149" name="图片 148" descr="\documentclass{article}&#10;\usepackage{amsmath, amsfonts, amssymb}&#10;\usepackage{bm} &#10;\pagestyle{empty}&#10;\newcommand{\dd}{\mathrm{d}}&#10;\begin{document}&#10;&#10;&#10;$\mathcal{L}(\mathcal{N};\bm{\theta})$&#10;&#10;\end{document}&#10;" title="IguanaTex Bitmap Display">
            <a:extLst>
              <a:ext uri="{FF2B5EF4-FFF2-40B4-BE49-F238E27FC236}">
                <a16:creationId xmlns:a16="http://schemas.microsoft.com/office/drawing/2014/main" id="{F2D159F0-C2EE-40ED-BEF3-A4017E608A5A}"/>
              </a:ext>
            </a:extLst>
          </p:cNvPr>
          <p:cNvPicPr>
            <a:picLocks noChangeAspect="1"/>
          </p:cNvPicPr>
          <p:nvPr>
            <p:custDataLst>
              <p:tags r:id="rId7"/>
            </p:custDataLst>
          </p:nvPr>
        </p:nvPicPr>
        <p:blipFill>
          <a:blip r:embed="rId29">
            <a:extLst>
              <a:ext uri="{28A0092B-C50C-407E-A947-70E740481C1C}">
                <a14:useLocalDpi xmlns:a14="http://schemas.microsoft.com/office/drawing/2010/main" val="0"/>
              </a:ext>
            </a:extLst>
          </a:blip>
          <a:stretch>
            <a:fillRect/>
          </a:stretch>
        </p:blipFill>
        <p:spPr>
          <a:xfrm>
            <a:off x="12048757" y="14010544"/>
            <a:ext cx="867595" cy="267313"/>
          </a:xfrm>
          <a:prstGeom prst="rect">
            <a:avLst/>
          </a:prstGeom>
        </p:spPr>
      </p:pic>
      <p:pic>
        <p:nvPicPr>
          <p:cNvPr id="150" name="图片 149" descr="\documentclass{article}&#10;\usepackage{amsmath,bm}&#10;\pagestyle{empty}&#10;\begin{document}&#10;&#10;&#10;$\bm{\theta}=\{\bm{\mu},\bm{A}\}$&#10;&#10;\end{document}" title="IguanaTex Bitmap Display">
            <a:extLst>
              <a:ext uri="{FF2B5EF4-FFF2-40B4-BE49-F238E27FC236}">
                <a16:creationId xmlns:a16="http://schemas.microsoft.com/office/drawing/2014/main" id="{29F5BC30-C5F9-4941-BD66-36DF0A2395EF}"/>
              </a:ext>
            </a:extLst>
          </p:cNvPr>
          <p:cNvPicPr>
            <a:picLocks noChangeAspect="1"/>
          </p:cNvPicPr>
          <p:nvPr>
            <p:custDataLst>
              <p:tags r:id="rId8"/>
            </p:custDataLst>
          </p:nvPr>
        </p:nvPicPr>
        <p:blipFill>
          <a:blip r:embed="rId30">
            <a:extLst>
              <a:ext uri="{28A0092B-C50C-407E-A947-70E740481C1C}">
                <a14:useLocalDpi xmlns:a14="http://schemas.microsoft.com/office/drawing/2010/main" val="0"/>
              </a:ext>
            </a:extLst>
          </a:blip>
          <a:stretch>
            <a:fillRect/>
          </a:stretch>
        </p:blipFill>
        <p:spPr>
          <a:xfrm>
            <a:off x="12048757" y="13416765"/>
            <a:ext cx="1263835" cy="263168"/>
          </a:xfrm>
          <a:prstGeom prst="rect">
            <a:avLst/>
          </a:prstGeom>
        </p:spPr>
      </p:pic>
      <p:sp>
        <p:nvSpPr>
          <p:cNvPr id="151" name="文本框 150">
            <a:extLst>
              <a:ext uri="{FF2B5EF4-FFF2-40B4-BE49-F238E27FC236}">
                <a16:creationId xmlns:a16="http://schemas.microsoft.com/office/drawing/2014/main" id="{58F49FD2-7528-4C55-8AA8-DEFED68D8336}"/>
              </a:ext>
            </a:extLst>
          </p:cNvPr>
          <p:cNvSpPr txBox="1"/>
          <p:nvPr/>
        </p:nvSpPr>
        <p:spPr>
          <a:xfrm>
            <a:off x="11208309" y="14781977"/>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After introducing a new self-organization mechanism, the objective function becomes:</a:t>
            </a:r>
          </a:p>
        </p:txBody>
      </p:sp>
      <p:sp>
        <p:nvSpPr>
          <p:cNvPr id="152" name="文本框 151">
            <a:extLst>
              <a:ext uri="{FF2B5EF4-FFF2-40B4-BE49-F238E27FC236}">
                <a16:creationId xmlns:a16="http://schemas.microsoft.com/office/drawing/2014/main" id="{B6E3D10F-8F4F-442A-908A-2ABE1A62A0BC}"/>
              </a:ext>
            </a:extLst>
          </p:cNvPr>
          <p:cNvSpPr txBox="1"/>
          <p:nvPr/>
        </p:nvSpPr>
        <p:spPr>
          <a:xfrm>
            <a:off x="11265926" y="16823830"/>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Where                               represents the K neighbors of the u-</a:t>
            </a:r>
            <a:r>
              <a:rPr lang="en-US" altLang="zh-CN" sz="2400" dirty="0" err="1">
                <a:latin typeface="Microsoft YaHei UI Light" panose="020B0502040204020203" pitchFamily="34" charset="-122"/>
                <a:ea typeface="Microsoft YaHei UI Light" panose="020B0502040204020203" pitchFamily="34" charset="-122"/>
                <a:cs typeface="Times New Roman" panose="02020603050405020304" pitchFamily="18" charset="0"/>
              </a:rPr>
              <a:t>th</a:t>
            </a: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sequence. </a:t>
            </a:r>
          </a:p>
        </p:txBody>
      </p:sp>
      <p:pic>
        <p:nvPicPr>
          <p:cNvPr id="153" name="图片 152" descr="\documentclass{article}&#10;\usepackage{amsmath, amsfonts, amssymb}&#10;\usepackage{bm} &#10;\pagestyle{empty}&#10;\newcommand{\dd}{\mathrm{d}}&#10;\begin{document}&#10;&#10;&#10;$\mathcal{N}^u=\{N^{s_1};\ldots;N^{s_K}\}$&#10;&#10;\end{document}&#10;" title="IguanaTex Bitmap Display">
            <a:extLst>
              <a:ext uri="{FF2B5EF4-FFF2-40B4-BE49-F238E27FC236}">
                <a16:creationId xmlns:a16="http://schemas.microsoft.com/office/drawing/2014/main" id="{689440DA-CB84-4C99-9611-B2E430026A85}"/>
              </a:ext>
            </a:extLst>
          </p:cNvPr>
          <p:cNvPicPr>
            <a:picLocks noChangeAspect="1"/>
          </p:cNvPicPr>
          <p:nvPr>
            <p:custDataLst>
              <p:tags r:id="rId9"/>
            </p:custDataLst>
          </p:nvPr>
        </p:nvPicPr>
        <p:blipFill>
          <a:blip r:embed="rId31">
            <a:extLst>
              <a:ext uri="{28A0092B-C50C-407E-A947-70E740481C1C}">
                <a14:useLocalDpi xmlns:a14="http://schemas.microsoft.com/office/drawing/2010/main" val="0"/>
              </a:ext>
            </a:extLst>
          </a:blip>
          <a:stretch>
            <a:fillRect/>
          </a:stretch>
        </p:blipFill>
        <p:spPr>
          <a:xfrm>
            <a:off x="12328476" y="16929427"/>
            <a:ext cx="2668241" cy="282520"/>
          </a:xfrm>
          <a:prstGeom prst="rect">
            <a:avLst/>
          </a:prstGeom>
        </p:spPr>
      </p:pic>
      <p:sp>
        <p:nvSpPr>
          <p:cNvPr id="154" name="文本框 153">
            <a:extLst>
              <a:ext uri="{FF2B5EF4-FFF2-40B4-BE49-F238E27FC236}">
                <a16:creationId xmlns:a16="http://schemas.microsoft.com/office/drawing/2014/main" id="{3361C8FD-039C-42D3-AE61-B87A6A659696}"/>
              </a:ext>
            </a:extLst>
          </p:cNvPr>
          <p:cNvSpPr txBox="1"/>
          <p:nvPr/>
        </p:nvSpPr>
        <p:spPr>
          <a:xfrm>
            <a:off x="1261644" y="34333898"/>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We define the initial benefit based on the optimal transport distance between event sequences.  </a:t>
            </a:r>
          </a:p>
        </p:txBody>
      </p:sp>
      <p:sp>
        <p:nvSpPr>
          <p:cNvPr id="155" name="文本框 154">
            <a:extLst>
              <a:ext uri="{FF2B5EF4-FFF2-40B4-BE49-F238E27FC236}">
                <a16:creationId xmlns:a16="http://schemas.microsoft.com/office/drawing/2014/main" id="{80E93B25-1D20-414F-898B-92B487B5312E}"/>
              </a:ext>
            </a:extLst>
          </p:cNvPr>
          <p:cNvSpPr txBox="1"/>
          <p:nvPr/>
        </p:nvSpPr>
        <p:spPr>
          <a:xfrm>
            <a:off x="1311541" y="36498364"/>
            <a:ext cx="9292771" cy="461665"/>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Where,</a:t>
            </a:r>
          </a:p>
        </p:txBody>
      </p:sp>
      <p:sp>
        <p:nvSpPr>
          <p:cNvPr id="156" name="文本框 155">
            <a:extLst>
              <a:ext uri="{FF2B5EF4-FFF2-40B4-BE49-F238E27FC236}">
                <a16:creationId xmlns:a16="http://schemas.microsoft.com/office/drawing/2014/main" id="{13A540EF-FF7E-41FD-BC63-4B682B37A5F7}"/>
              </a:ext>
            </a:extLst>
          </p:cNvPr>
          <p:cNvSpPr txBox="1"/>
          <p:nvPr/>
        </p:nvSpPr>
        <p:spPr>
          <a:xfrm>
            <a:off x="1347844" y="37254162"/>
            <a:ext cx="929277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represents the set of joint distributions with marginals             and </a:t>
            </a:r>
          </a:p>
        </p:txBody>
      </p:sp>
      <p:pic>
        <p:nvPicPr>
          <p:cNvPr id="157" name="图片 156" descr="\documentclass{article}&#10;\usepackage{amsmath, amsfonts, amssymb}&#10;\usepackage{bm} &#10;\pagestyle{empty}&#10;\newcommand{\dd}{\mathrm{d}}&#10;\begin{document}&#10;&#10;$\frac{1}{|\mathcal{C}_u|} \bm{1}_{|\mathcal{C}_u|}$&#10;&#10;&#10;\end{document}&#10;" title="IguanaTex Bitmap Display">
            <a:extLst>
              <a:ext uri="{FF2B5EF4-FFF2-40B4-BE49-F238E27FC236}">
                <a16:creationId xmlns:a16="http://schemas.microsoft.com/office/drawing/2014/main" id="{EF6351C2-0E3A-4039-A54F-FADE309F028D}"/>
              </a:ext>
            </a:extLst>
          </p:cNvPr>
          <p:cNvPicPr>
            <a:picLocks noChangeAspect="1"/>
          </p:cNvPicPr>
          <p:nvPr>
            <p:custDataLst>
              <p:tags r:id="rId10"/>
            </p:custDataLst>
          </p:nvPr>
        </p:nvPicPr>
        <p:blipFill>
          <a:blip r:embed="rId32">
            <a:extLst>
              <a:ext uri="{28A0092B-C50C-407E-A947-70E740481C1C}">
                <a14:useLocalDpi xmlns:a14="http://schemas.microsoft.com/office/drawing/2010/main" val="0"/>
              </a:ext>
            </a:extLst>
          </a:blip>
          <a:stretch>
            <a:fillRect/>
          </a:stretch>
        </p:blipFill>
        <p:spPr>
          <a:xfrm>
            <a:off x="9166863" y="37650082"/>
            <a:ext cx="949398" cy="389627"/>
          </a:xfrm>
          <a:prstGeom prst="rect">
            <a:avLst/>
          </a:prstGeom>
        </p:spPr>
      </p:pic>
      <p:pic>
        <p:nvPicPr>
          <p:cNvPr id="158" name="图片 157" descr="\documentclass{article}&#10;\usepackage{amsmath, amsfonts, amssymb}&#10;\usepackage{bm} &#10;\pagestyle{empty}&#10;\newcommand{\dd}{\mathrm{d}}&#10;\begin{document}&#10;&#10;&#10;$\frac{1}{|\mathcal{C}_v|} \bm{1}_{|\mathcal{C}_v|}$&#10;&#10;\end{document}&#10;" title="IguanaTex Bitmap Display">
            <a:extLst>
              <a:ext uri="{FF2B5EF4-FFF2-40B4-BE49-F238E27FC236}">
                <a16:creationId xmlns:a16="http://schemas.microsoft.com/office/drawing/2014/main" id="{0AEBC130-B1A7-4E16-91CE-99D0A97E45B2}"/>
              </a:ext>
            </a:extLst>
          </p:cNvPr>
          <p:cNvPicPr>
            <a:picLocks noChangeAspect="1"/>
          </p:cNvPicPr>
          <p:nvPr>
            <p:custDataLst>
              <p:tags r:id="rId11"/>
            </p:custDataLst>
          </p:nvPr>
        </p:nvPicPr>
        <p:blipFill>
          <a:blip r:embed="rId33">
            <a:extLst>
              <a:ext uri="{28A0092B-C50C-407E-A947-70E740481C1C}">
                <a14:useLocalDpi xmlns:a14="http://schemas.microsoft.com/office/drawing/2010/main" val="0"/>
              </a:ext>
            </a:extLst>
          </a:blip>
          <a:stretch>
            <a:fillRect/>
          </a:stretch>
        </p:blipFill>
        <p:spPr>
          <a:xfrm>
            <a:off x="2385818" y="38039709"/>
            <a:ext cx="885642" cy="373502"/>
          </a:xfrm>
          <a:prstGeom prst="rect">
            <a:avLst/>
          </a:prstGeom>
        </p:spPr>
      </p:pic>
      <p:sp>
        <p:nvSpPr>
          <p:cNvPr id="159" name="文本框 158">
            <a:extLst>
              <a:ext uri="{FF2B5EF4-FFF2-40B4-BE49-F238E27FC236}">
                <a16:creationId xmlns:a16="http://schemas.microsoft.com/office/drawing/2014/main" id="{53E60CC4-E544-4555-92BD-539D527E2127}"/>
              </a:ext>
            </a:extLst>
          </p:cNvPr>
          <p:cNvSpPr txBox="1"/>
          <p:nvPr/>
        </p:nvSpPr>
        <p:spPr>
          <a:xfrm>
            <a:off x="1271644" y="38823875"/>
            <a:ext cx="9292771"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is a distance matrix,                      where                                             represents the discrepancy between the sequence of the type-</a:t>
            </a:r>
            <a:r>
              <a:rPr lang="en-US" altLang="zh-CN" sz="2400" dirty="0" err="1">
                <a:latin typeface="Microsoft YaHei UI Light" panose="020B0502040204020203" pitchFamily="34" charset="-122"/>
                <a:ea typeface="Microsoft YaHei UI Light" panose="020B0502040204020203" pitchFamily="34" charset="-122"/>
                <a:cs typeface="Times New Roman" panose="02020603050405020304" pitchFamily="18" charset="0"/>
              </a:rPr>
              <a:t>i</a:t>
            </a: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events and that of the type-j events.</a:t>
            </a:r>
          </a:p>
        </p:txBody>
      </p:sp>
      <p:pic>
        <p:nvPicPr>
          <p:cNvPr id="160" name="图片 159" descr="\documentclass{article}&#10;\usepackage{amsmath, amsfonts, amssymb}&#10;\usepackage{bm} &#10;\pagestyle{empty}&#10;\newcommand{\dd}{\mathrm{d}}&#10;\begin{document}&#10;&#10;$d(N_i^u, N_j^v) = \frac{1}{T} \int_0^T|N_i^u(t) - N_j^v(t)| \dd t$&#10;&#10;&#10;\end{document}&#10;" title="IguanaTex Bitmap Display">
            <a:extLst>
              <a:ext uri="{FF2B5EF4-FFF2-40B4-BE49-F238E27FC236}">
                <a16:creationId xmlns:a16="http://schemas.microsoft.com/office/drawing/2014/main" id="{CB43E537-7A3C-4355-A1F3-EA4740A7F120}"/>
              </a:ext>
            </a:extLst>
          </p:cNvPr>
          <p:cNvPicPr>
            <a:picLocks noChangeAspect="1"/>
          </p:cNvPicPr>
          <p:nvPr>
            <p:custDataLst>
              <p:tags r:id="rId12"/>
            </p:custDataLst>
          </p:nvPr>
        </p:nvPicPr>
        <p:blipFill>
          <a:blip r:embed="rId34">
            <a:extLst>
              <a:ext uri="{28A0092B-C50C-407E-A947-70E740481C1C}">
                <a14:useLocalDpi xmlns:a14="http://schemas.microsoft.com/office/drawing/2010/main" val="0"/>
              </a:ext>
            </a:extLst>
          </a:blip>
          <a:stretch>
            <a:fillRect/>
          </a:stretch>
        </p:blipFill>
        <p:spPr>
          <a:xfrm>
            <a:off x="2633041" y="39273487"/>
            <a:ext cx="3835069" cy="343288"/>
          </a:xfrm>
          <a:prstGeom prst="rect">
            <a:avLst/>
          </a:prstGeom>
        </p:spPr>
      </p:pic>
      <p:sp>
        <p:nvSpPr>
          <p:cNvPr id="161" name="文本框 160">
            <a:extLst>
              <a:ext uri="{FF2B5EF4-FFF2-40B4-BE49-F238E27FC236}">
                <a16:creationId xmlns:a16="http://schemas.microsoft.com/office/drawing/2014/main" id="{1E4415E9-FAAA-44A0-98D1-84CEA2F9D244}"/>
              </a:ext>
            </a:extLst>
          </p:cNvPr>
          <p:cNvSpPr txBox="1"/>
          <p:nvPr/>
        </p:nvSpPr>
        <p:spPr>
          <a:xfrm>
            <a:off x="1398839" y="40869676"/>
            <a:ext cx="9292771" cy="1200329"/>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Fig.3 illustrates the optimal transport distance. The optimal transport distance can be calculated efficiently by the </a:t>
            </a:r>
            <a:r>
              <a:rPr lang="en-US" altLang="zh-CN" sz="2400" dirty="0" err="1">
                <a:latin typeface="Microsoft YaHei UI Light" panose="020B0502040204020203" pitchFamily="34" charset="-122"/>
                <a:ea typeface="Microsoft YaHei UI Light" panose="020B0502040204020203" pitchFamily="34" charset="-122"/>
                <a:cs typeface="Times New Roman" panose="02020603050405020304" pitchFamily="18" charset="0"/>
              </a:rPr>
              <a:t>Sinkhorn</a:t>
            </a: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scaling algorithm.</a:t>
            </a:r>
          </a:p>
        </p:txBody>
      </p:sp>
      <p:sp>
        <p:nvSpPr>
          <p:cNvPr id="162" name="文本框 161">
            <a:extLst>
              <a:ext uri="{FF2B5EF4-FFF2-40B4-BE49-F238E27FC236}">
                <a16:creationId xmlns:a16="http://schemas.microsoft.com/office/drawing/2014/main" id="{D69A21DE-A288-4B61-B769-D33C781599D1}"/>
              </a:ext>
            </a:extLst>
          </p:cNvPr>
          <p:cNvSpPr txBox="1"/>
          <p:nvPr/>
        </p:nvSpPr>
        <p:spPr>
          <a:xfrm>
            <a:off x="11525769" y="36484573"/>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We are motivated by a fact that the complex global interrelation between events tend to consist of simple local structures. </a:t>
            </a:r>
          </a:p>
        </p:txBody>
      </p:sp>
      <p:sp>
        <p:nvSpPr>
          <p:cNvPr id="163" name="文本框 162">
            <a:extLst>
              <a:ext uri="{FF2B5EF4-FFF2-40B4-BE49-F238E27FC236}">
                <a16:creationId xmlns:a16="http://schemas.microsoft.com/office/drawing/2014/main" id="{54D6AB3A-647F-43E7-93E0-3CF8896BD541}"/>
              </a:ext>
            </a:extLst>
          </p:cNvPr>
          <p:cNvSpPr txBox="1"/>
          <p:nvPr/>
        </p:nvSpPr>
        <p:spPr>
          <a:xfrm>
            <a:off x="21947709" y="33613856"/>
            <a:ext cx="9292771" cy="1200329"/>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We conduct our experiments on the Amazon dataset. This dataset contains product reviews from Amazon spanning May 1996 - July 2014.  </a:t>
            </a:r>
          </a:p>
        </p:txBody>
      </p:sp>
      <p:pic>
        <p:nvPicPr>
          <p:cNvPr id="164" name="图片 163">
            <a:extLst>
              <a:ext uri="{FF2B5EF4-FFF2-40B4-BE49-F238E27FC236}">
                <a16:creationId xmlns:a16="http://schemas.microsoft.com/office/drawing/2014/main" id="{6E53BE0F-AB89-48A6-86F0-8CE7D5CAA6FB}"/>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1941623" y="41232184"/>
            <a:ext cx="9292770" cy="1658046"/>
          </a:xfrm>
          <a:prstGeom prst="rect">
            <a:avLst/>
          </a:prstGeom>
        </p:spPr>
      </p:pic>
      <p:pic>
        <p:nvPicPr>
          <p:cNvPr id="166" name="图片 165">
            <a:extLst>
              <a:ext uri="{FF2B5EF4-FFF2-40B4-BE49-F238E27FC236}">
                <a16:creationId xmlns:a16="http://schemas.microsoft.com/office/drawing/2014/main" id="{98064FE8-3F8E-47AB-B357-1CAA3150A81F}"/>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1865353" y="45159456"/>
            <a:ext cx="9292771" cy="2102636"/>
          </a:xfrm>
          <a:prstGeom prst="rect">
            <a:avLst/>
          </a:prstGeom>
        </p:spPr>
      </p:pic>
      <p:pic>
        <p:nvPicPr>
          <p:cNvPr id="168" name="图片 167">
            <a:extLst>
              <a:ext uri="{FF2B5EF4-FFF2-40B4-BE49-F238E27FC236}">
                <a16:creationId xmlns:a16="http://schemas.microsoft.com/office/drawing/2014/main" id="{AC54180C-E1A9-4495-AB35-1A54B2095F59}"/>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3588914" y="35330953"/>
            <a:ext cx="5484319" cy="782931"/>
          </a:xfrm>
          <a:prstGeom prst="rect">
            <a:avLst/>
          </a:prstGeom>
        </p:spPr>
      </p:pic>
      <p:sp>
        <p:nvSpPr>
          <p:cNvPr id="169" name="文本框 168">
            <a:extLst>
              <a:ext uri="{FF2B5EF4-FFF2-40B4-BE49-F238E27FC236}">
                <a16:creationId xmlns:a16="http://schemas.microsoft.com/office/drawing/2014/main" id="{48C27098-09EB-4DAF-9738-AA5594DE4AA1}"/>
              </a:ext>
            </a:extLst>
          </p:cNvPr>
          <p:cNvSpPr txBox="1"/>
          <p:nvPr/>
        </p:nvSpPr>
        <p:spPr>
          <a:xfrm>
            <a:off x="22745279" y="47322598"/>
            <a:ext cx="7646645"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Figure 4:Performance of our model under different number of neighbors K. </a:t>
            </a:r>
            <a:endParaRPr lang="zh-CN" altLang="en-US" b="1" dirty="0">
              <a:latin typeface="Times New Roman" panose="02020603050405020304" pitchFamily="18" charset="0"/>
              <a:cs typeface="Times New Roman" panose="02020603050405020304" pitchFamily="18" charset="0"/>
            </a:endParaRPr>
          </a:p>
        </p:txBody>
      </p:sp>
      <p:sp>
        <p:nvSpPr>
          <p:cNvPr id="170" name="文本框 169">
            <a:extLst>
              <a:ext uri="{FF2B5EF4-FFF2-40B4-BE49-F238E27FC236}">
                <a16:creationId xmlns:a16="http://schemas.microsoft.com/office/drawing/2014/main" id="{003137A5-DEE2-49EF-B8C7-81FC6A171F1A}"/>
              </a:ext>
            </a:extLst>
          </p:cNvPr>
          <p:cNvSpPr txBox="1"/>
          <p:nvPr/>
        </p:nvSpPr>
        <p:spPr>
          <a:xfrm>
            <a:off x="23358050" y="40774819"/>
            <a:ext cx="6791603"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Table 2:Summary of the performance for baselines and our model. </a:t>
            </a:r>
            <a:endParaRPr lang="zh-CN" altLang="en-US" b="1" dirty="0">
              <a:latin typeface="Times New Roman" panose="02020603050405020304" pitchFamily="18" charset="0"/>
              <a:cs typeface="Times New Roman" panose="02020603050405020304" pitchFamily="18" charset="0"/>
            </a:endParaRPr>
          </a:p>
        </p:txBody>
      </p:sp>
      <p:sp>
        <p:nvSpPr>
          <p:cNvPr id="171" name="文本框 170">
            <a:extLst>
              <a:ext uri="{FF2B5EF4-FFF2-40B4-BE49-F238E27FC236}">
                <a16:creationId xmlns:a16="http://schemas.microsoft.com/office/drawing/2014/main" id="{8A6123B1-6598-4FD6-8FA1-D49675591414}"/>
              </a:ext>
            </a:extLst>
          </p:cNvPr>
          <p:cNvSpPr txBox="1"/>
          <p:nvPr/>
        </p:nvSpPr>
        <p:spPr>
          <a:xfrm>
            <a:off x="24617845" y="34850669"/>
            <a:ext cx="3480761"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Table 1:Statistics of our datasets. </a:t>
            </a:r>
            <a:endParaRPr lang="zh-CN" altLang="en-US" b="1" dirty="0">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456FE87D-E35C-4EF4-8C21-FAC110FED5F2}"/>
              </a:ext>
            </a:extLst>
          </p:cNvPr>
          <p:cNvSpPr txBox="1"/>
          <p:nvPr/>
        </p:nvSpPr>
        <p:spPr>
          <a:xfrm>
            <a:off x="21989854" y="36556403"/>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Table 2 summarizes the performance for the baselines and our method on the five datasets. </a:t>
            </a:r>
          </a:p>
        </p:txBody>
      </p:sp>
      <p:sp>
        <p:nvSpPr>
          <p:cNvPr id="81" name="文本框 80">
            <a:extLst>
              <a:ext uri="{FF2B5EF4-FFF2-40B4-BE49-F238E27FC236}">
                <a16:creationId xmlns:a16="http://schemas.microsoft.com/office/drawing/2014/main" id="{B305AE36-4D0F-4341-A536-FD594EB502D5}"/>
              </a:ext>
            </a:extLst>
          </p:cNvPr>
          <p:cNvSpPr txBox="1"/>
          <p:nvPr/>
        </p:nvSpPr>
        <p:spPr>
          <a:xfrm>
            <a:off x="21986844" y="37724154"/>
            <a:ext cx="9292771" cy="1569660"/>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Specifically, in the category ``Musical instrument'', the result of our model is 13% higher than that of the best baseline, and the difference would be up to 48% by tuning K in the subsequent experiments. </a:t>
            </a:r>
          </a:p>
        </p:txBody>
      </p:sp>
      <p:sp>
        <p:nvSpPr>
          <p:cNvPr id="82" name="文本框 81">
            <a:extLst>
              <a:ext uri="{FF2B5EF4-FFF2-40B4-BE49-F238E27FC236}">
                <a16:creationId xmlns:a16="http://schemas.microsoft.com/office/drawing/2014/main" id="{FF6C125A-EE8B-4EC2-9936-D1459ED20A6D}"/>
              </a:ext>
            </a:extLst>
          </p:cNvPr>
          <p:cNvSpPr txBox="1"/>
          <p:nvPr/>
        </p:nvSpPr>
        <p:spPr>
          <a:xfrm>
            <a:off x="22017049" y="39644812"/>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The results indicate the effectiveness of our model for sequential recommendation.</a:t>
            </a:r>
          </a:p>
        </p:txBody>
      </p:sp>
      <p:sp>
        <p:nvSpPr>
          <p:cNvPr id="83" name="文本框 82">
            <a:extLst>
              <a:ext uri="{FF2B5EF4-FFF2-40B4-BE49-F238E27FC236}">
                <a16:creationId xmlns:a16="http://schemas.microsoft.com/office/drawing/2014/main" id="{61FBE9C0-800D-4CF7-AA43-0D07F9AE8712}"/>
              </a:ext>
            </a:extLst>
          </p:cNvPr>
          <p:cNvSpPr txBox="1"/>
          <p:nvPr/>
        </p:nvSpPr>
        <p:spPr>
          <a:xfrm>
            <a:off x="21904372" y="43391801"/>
            <a:ext cx="9292771" cy="1200329"/>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In addition, we study the performance of our model on F1@10 by tuning K in the range of {2,5,10,20,50,100}. Results are shown in Fig.4.</a:t>
            </a:r>
          </a:p>
        </p:txBody>
      </p:sp>
      <p:sp>
        <p:nvSpPr>
          <p:cNvPr id="84" name="文本框 83">
            <a:extLst>
              <a:ext uri="{FF2B5EF4-FFF2-40B4-BE49-F238E27FC236}">
                <a16:creationId xmlns:a16="http://schemas.microsoft.com/office/drawing/2014/main" id="{DAD014A4-AB42-43CE-8701-4F0E89C6E99A}"/>
              </a:ext>
            </a:extLst>
          </p:cNvPr>
          <p:cNvSpPr txBox="1"/>
          <p:nvPr/>
        </p:nvSpPr>
        <p:spPr>
          <a:xfrm>
            <a:off x="11558276" y="37592699"/>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Meanwhile, there exists </a:t>
            </a:r>
            <a:r>
              <a:rPr lang="en-US" altLang="zh-CN" sz="2400" b="1" dirty="0">
                <a:latin typeface="Microsoft YaHei UI Light" panose="020B0502040204020203" pitchFamily="34" charset="-122"/>
                <a:ea typeface="Microsoft YaHei UI Light" panose="020B0502040204020203" pitchFamily="34" charset="-122"/>
                <a:cs typeface="Times New Roman" panose="02020603050405020304" pitchFamily="18" charset="0"/>
              </a:rPr>
              <a:t>the superposition property </a:t>
            </a: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of Hawkes process:</a:t>
            </a:r>
          </a:p>
        </p:txBody>
      </p:sp>
      <p:sp>
        <p:nvSpPr>
          <p:cNvPr id="85" name="文本框 84">
            <a:extLst>
              <a:ext uri="{FF2B5EF4-FFF2-40B4-BE49-F238E27FC236}">
                <a16:creationId xmlns:a16="http://schemas.microsoft.com/office/drawing/2014/main" id="{4EF2F5E9-BAA4-4AD8-A984-BA11ECF34B22}"/>
              </a:ext>
            </a:extLst>
          </p:cNvPr>
          <p:cNvSpPr txBox="1"/>
          <p:nvPr/>
        </p:nvSpPr>
        <p:spPr>
          <a:xfrm>
            <a:off x="11629430" y="38401073"/>
            <a:ext cx="929277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For a set of independent Hawkes processes with a shared infectivity matrix                               ,the superposition of their sequences satisfies                                    . </a:t>
            </a:r>
          </a:p>
        </p:txBody>
      </p:sp>
      <p:sp>
        <p:nvSpPr>
          <p:cNvPr id="86" name="文本框 85">
            <a:extLst>
              <a:ext uri="{FF2B5EF4-FFF2-40B4-BE49-F238E27FC236}">
                <a16:creationId xmlns:a16="http://schemas.microsoft.com/office/drawing/2014/main" id="{F582DD8D-10A7-4D27-8361-451D5CD85205}"/>
              </a:ext>
            </a:extLst>
          </p:cNvPr>
          <p:cNvSpPr txBox="1"/>
          <p:nvPr/>
        </p:nvSpPr>
        <p:spPr>
          <a:xfrm>
            <a:off x="11708494" y="46168147"/>
            <a:ext cx="9292771" cy="1569660"/>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For each target sequence, we treat the selection of its neighbors (the training set of a Hawkes process) as a multi-armed bandit problem, selecting their neighbors according to the potential rewards. </a:t>
            </a:r>
          </a:p>
        </p:txBody>
      </p:sp>
      <p:sp>
        <p:nvSpPr>
          <p:cNvPr id="87" name="文本框 86">
            <a:extLst>
              <a:ext uri="{FF2B5EF4-FFF2-40B4-BE49-F238E27FC236}">
                <a16:creationId xmlns:a16="http://schemas.microsoft.com/office/drawing/2014/main" id="{E5BBD6F4-9ED6-4AE6-ADB9-F52C2B43D6D5}"/>
              </a:ext>
            </a:extLst>
          </p:cNvPr>
          <p:cNvSpPr txBox="1"/>
          <p:nvPr/>
        </p:nvSpPr>
        <p:spPr>
          <a:xfrm>
            <a:off x="11679397" y="41116883"/>
            <a:ext cx="9292771" cy="1569660"/>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However, when learning multiple heterogeneous Hawkes processes in a complicated scenario, the event sequences belong to different Hawkes processes that have various infectivity matrices. </a:t>
            </a:r>
          </a:p>
        </p:txBody>
      </p:sp>
      <p:sp>
        <p:nvSpPr>
          <p:cNvPr id="88" name="文本框 87">
            <a:extLst>
              <a:ext uri="{FF2B5EF4-FFF2-40B4-BE49-F238E27FC236}">
                <a16:creationId xmlns:a16="http://schemas.microsoft.com/office/drawing/2014/main" id="{43A118F6-1CA5-4B83-8914-86A5D501BA4F}"/>
              </a:ext>
            </a:extLst>
          </p:cNvPr>
          <p:cNvSpPr txBox="1"/>
          <p:nvPr/>
        </p:nvSpPr>
        <p:spPr>
          <a:xfrm>
            <a:off x="11681260" y="43006923"/>
            <a:ext cx="9292771" cy="1200329"/>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In such a situation, superposing the event sequences randomly is likely to disobey the assumption imposed in the superposition property of Hawkes process.</a:t>
            </a:r>
          </a:p>
        </p:txBody>
      </p:sp>
      <p:sp>
        <p:nvSpPr>
          <p:cNvPr id="89" name="文本框 88">
            <a:extLst>
              <a:ext uri="{FF2B5EF4-FFF2-40B4-BE49-F238E27FC236}">
                <a16:creationId xmlns:a16="http://schemas.microsoft.com/office/drawing/2014/main" id="{586F5E5D-CD0A-4994-88C3-55170AC1990F}"/>
              </a:ext>
            </a:extLst>
          </p:cNvPr>
          <p:cNvSpPr txBox="1"/>
          <p:nvPr/>
        </p:nvSpPr>
        <p:spPr>
          <a:xfrm>
            <a:off x="11695984" y="44517146"/>
            <a:ext cx="9292771" cy="1200329"/>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To overcome this problem, we design</a:t>
            </a:r>
            <a:r>
              <a:rPr lang="en-US" altLang="zh-CN" sz="2400" b="1" dirty="0">
                <a:latin typeface="Microsoft YaHei UI Light" panose="020B0502040204020203" pitchFamily="34" charset="-122"/>
                <a:ea typeface="Microsoft YaHei UI Light" panose="020B0502040204020203" pitchFamily="34" charset="-122"/>
                <a:cs typeface="Times New Roman" panose="02020603050405020304" pitchFamily="18" charset="0"/>
              </a:rPr>
              <a:t> a new self-organization mechanism</a:t>
            </a:r>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 selecting event sequences for each local Hawkes process and adjusting the selection with the training progress.</a:t>
            </a:r>
          </a:p>
        </p:txBody>
      </p:sp>
      <p:pic>
        <p:nvPicPr>
          <p:cNvPr id="90" name="图片 89" descr="\documentclass{article}&#10;\usepackage{amsmath, amsfonts, amssymb}&#10;\usepackage{bm} &#10;\pagestyle{empty}&#10;\newcommand{\dd}{\mathrm{d}}&#10;\begin{document}&#10;&#10;$\{N^u \sim \text{HP}(\bm{\mu}^u,\bm{A})\}_{u\in\mathcal{U}}$&#10;&#10;&#10;\end{document}&#10;" title="IguanaTex Bitmap Display">
            <a:extLst>
              <a:ext uri="{FF2B5EF4-FFF2-40B4-BE49-F238E27FC236}">
                <a16:creationId xmlns:a16="http://schemas.microsoft.com/office/drawing/2014/main" id="{61C1A355-31F0-4A16-A1B6-77109D8AE486}"/>
              </a:ext>
            </a:extLst>
          </p:cNvPr>
          <p:cNvPicPr>
            <a:picLocks noChangeAspect="1"/>
          </p:cNvPicPr>
          <p:nvPr>
            <p:custDataLst>
              <p:tags r:id="rId13"/>
            </p:custDataLst>
          </p:nvPr>
        </p:nvPicPr>
        <p:blipFill>
          <a:blip r:embed="rId38">
            <a:extLst>
              <a:ext uri="{28A0092B-C50C-407E-A947-70E740481C1C}">
                <a14:useLocalDpi xmlns:a14="http://schemas.microsoft.com/office/drawing/2010/main" val="0"/>
              </a:ext>
            </a:extLst>
          </a:blip>
          <a:stretch>
            <a:fillRect/>
          </a:stretch>
        </p:blipFill>
        <p:spPr>
          <a:xfrm>
            <a:off x="14368262" y="38885622"/>
            <a:ext cx="2654069" cy="267006"/>
          </a:xfrm>
          <a:prstGeom prst="rect">
            <a:avLst/>
          </a:prstGeom>
        </p:spPr>
      </p:pic>
      <p:pic>
        <p:nvPicPr>
          <p:cNvPr id="91" name="图片 90" descr="\documentclass{article}&#10;\usepackage{amsmath, amsfonts, amssymb}&#10;\usepackage{bm} &#10;\pagestyle{empty}&#10;\newcommand{\dd}{\mathrm{d}}&#10;\begin{document}&#10;&#10;&#10;$\sum_{u\in\mathcal{U}} N^u \sim \text{HP}(\sum_{u\in\mathcal{U}} \bm{\mu}^u,\bm{A})$&#10;&#10;\end{document}&#10;" title="IguanaTex Bitmap Display">
            <a:extLst>
              <a:ext uri="{FF2B5EF4-FFF2-40B4-BE49-F238E27FC236}">
                <a16:creationId xmlns:a16="http://schemas.microsoft.com/office/drawing/2014/main" id="{BFB860B9-A79C-4E17-B668-77D490736C89}"/>
              </a:ext>
            </a:extLst>
          </p:cNvPr>
          <p:cNvPicPr>
            <a:picLocks noChangeAspect="1"/>
          </p:cNvPicPr>
          <p:nvPr>
            <p:custDataLst>
              <p:tags r:id="rId14"/>
            </p:custDataLst>
          </p:nvPr>
        </p:nvPicPr>
        <p:blipFill>
          <a:blip r:embed="rId39">
            <a:extLst>
              <a:ext uri="{28A0092B-C50C-407E-A947-70E740481C1C}">
                <a14:useLocalDpi xmlns:a14="http://schemas.microsoft.com/office/drawing/2010/main" val="0"/>
              </a:ext>
            </a:extLst>
          </a:blip>
          <a:stretch>
            <a:fillRect/>
          </a:stretch>
        </p:blipFill>
        <p:spPr>
          <a:xfrm>
            <a:off x="14700641" y="39237236"/>
            <a:ext cx="3098693" cy="262626"/>
          </a:xfrm>
          <a:prstGeom prst="rect">
            <a:avLst/>
          </a:prstGeom>
        </p:spPr>
      </p:pic>
      <p:sp>
        <p:nvSpPr>
          <p:cNvPr id="92" name="文本框 91">
            <a:extLst>
              <a:ext uri="{FF2B5EF4-FFF2-40B4-BE49-F238E27FC236}">
                <a16:creationId xmlns:a16="http://schemas.microsoft.com/office/drawing/2014/main" id="{CF2084D7-1D7A-4728-BBF2-BB2E7D136B1D}"/>
              </a:ext>
            </a:extLst>
          </p:cNvPr>
          <p:cNvSpPr txBox="1"/>
          <p:nvPr/>
        </p:nvSpPr>
        <p:spPr>
          <a:xfrm>
            <a:off x="11636613" y="40043566"/>
            <a:ext cx="9292771" cy="830997"/>
          </a:xfrm>
          <a:prstGeom prst="rect">
            <a:avLst/>
          </a:prstGeom>
          <a:noFill/>
        </p:spPr>
        <p:txBody>
          <a:bodyPr wrap="square" rtlCol="0">
            <a:spAutoFit/>
          </a:bodyPr>
          <a:lstStyle/>
          <a:p>
            <a:r>
              <a:rPr lang="en-US" altLang="zh-CN" sz="2400" dirty="0">
                <a:latin typeface="Microsoft YaHei UI Light" panose="020B0502040204020203" pitchFamily="34" charset="-122"/>
                <a:ea typeface="Microsoft YaHei UI Light" panose="020B0502040204020203" pitchFamily="34" charset="-122"/>
                <a:cs typeface="Times New Roman" panose="02020603050405020304" pitchFamily="18" charset="0"/>
              </a:rPr>
              <a:t>Thus, we can superpose different Hawkes processes to learn the target Hawkes process.</a:t>
            </a:r>
          </a:p>
        </p:txBody>
      </p:sp>
    </p:spTree>
    <p:extLst>
      <p:ext uri="{BB962C8B-B14F-4D97-AF65-F5344CB8AC3E}">
        <p14:creationId xmlns:p14="http://schemas.microsoft.com/office/powerpoint/2010/main" val="6012185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12.7109"/>
  <p:tag name="ORIGINALWIDTH" val="3883.014"/>
  <p:tag name="LATEXADDIN" val="\documentclass{article}&#10;\usepackage{amsmath, amsfonts, amssymb}&#10;\usepackage{bm} &#10;\pagestyle{empty}&#10;\newcommand{\dd}{\mathrm{d}}&#10;\begin{document}&#10;&#10;\begin{eqnarray*}&#10;\begin{aligned}&#10;\mathcal{L}(\mathcal{N};\lambda) = \sideset{}{_{u\in\mathcal{U}}}\prod \Bigl(\sideset{}{_{(c_i^u, t_i^u) \in N^u}}\prod \lambda_{c_i^u}(t_i^u) \times \exp \bigl( - \sideset{}{_{c\in\mathcal{C}}}\sum\sideset{}{_{0}^T}\int \lambda_c^u(s) \dd s \bigr)\Bigr),&#10;\end{aligned}    &#10;\end{eqnarray*}&#10;&#10;&#10;\end{document}&#10;"/>
  <p:tag name="IGUANATEXSIZE" val="12"/>
  <p:tag name="IGUANATEXCURSOR" val="468"/>
  <p:tag name="TRANSPARENCY" val="True"/>
  <p:tag name="FILENAME" val=""/>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71.7285"/>
  <p:tag name="ORIGINALWIDTH" val="418.4477"/>
  <p:tag name="LATEXADDIN" val="\documentclass{article}&#10;\usepackage{amsmath, amsfonts, amssymb}&#10;\usepackage{bm} &#10;\pagestyle{empty}&#10;\newcommand{\dd}{\mathrm{d}}&#10;\begin{document}&#10;&#10;$\frac{1}{|\mathcal{C}_u|} \bm{1}_{|\mathcal{C}_u|}$&#10;&#10;&#10;\end{document}&#10;"/>
  <p:tag name="IGUANATEXSIZE" val="12"/>
  <p:tag name="IGUANATEXCURSOR" val="198"/>
  <p:tag name="TRANSPARENCY" val="True"/>
  <p:tag name="FILENAME" val=""/>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71.7285"/>
  <p:tag name="ORIGINALWIDTH" val="407.1991"/>
  <p:tag name="LATEXADDIN" val="\documentclass{article}&#10;\usepackage{amsmath, amsfonts, amssymb}&#10;\usepackage{bm} &#10;\pagestyle{empty}&#10;\newcommand{\dd}{\mathrm{d}}&#10;\begin{document}&#10;&#10;&#10;$\frac{1}{|\mathcal{C}_v|} \bm{1}_{|\mathcal{C}_v|}$&#10;&#10;\end{document}&#10;"/>
  <p:tag name="IGUANATEXSIZE" val="12"/>
  <p:tag name="IGUANATEXCURSOR" val="199"/>
  <p:tag name="TRANSPARENCY" val="True"/>
  <p:tag name="FILENAME" val=""/>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79.2276"/>
  <p:tag name="ORIGINALWIDTH" val="2002.25"/>
  <p:tag name="LATEXADDIN" val="\documentclass{article}&#10;\usepackage{amsmath, amsfonts, amssymb}&#10;\usepackage{bm} &#10;\pagestyle{empty}&#10;\newcommand{\dd}{\mathrm{d}}&#10;\begin{document}&#10;&#10;$d(N_i^u, N_j^v) = \frac{1}{T} \int_0^T|N_i^u(t) - N_j^v(t)| \dd t$&#10;&#10;&#10;\end{document}&#10;"/>
  <p:tag name="IGUANATEXSIZE" val="12"/>
  <p:tag name="IGUANATEXCURSOR" val="213"/>
  <p:tag name="TRANSPARENCY" val="True"/>
  <p:tag name="FILENAME" val=""/>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244.844"/>
  <p:tag name="LATEXADDIN" val="\documentclass{article}&#10;\usepackage{amsmath, amsfonts, amssymb}&#10;\usepackage{bm} &#10;\pagestyle{empty}&#10;\newcommand{\dd}{\mathrm{d}}&#10;\begin{document}&#10;&#10;$\{N^u \sim \text{HP}(\bm{\mu}^u,\bm{A})\}_{u\in\mathcal{U}}$&#10;&#10;&#10;\end{document}&#10;"/>
  <p:tag name="IGUANATEXSIZE" val="12"/>
  <p:tag name="IGUANATEXCURSOR" val="207"/>
  <p:tag name="TRANSPARENCY" val="True"/>
  <p:tag name="FILENAME" val=""/>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1628.047"/>
  <p:tag name="LATEXADDIN" val="\documentclass{article}&#10;\usepackage{amsmath, amsfonts, amssymb}&#10;\usepackage{bm} &#10;\pagestyle{empty}&#10;\newcommand{\dd}{\mathrm{d}}&#10;\begin{document}&#10;&#10;&#10;$\sum_{u\in\mathcal{U}} N^u \sim \text{HP}(\sum_{u\in\mathcal{U}} \bm{\mu}^u,\bm{A})$&#10;&#10;\end{document}&#10;"/>
  <p:tag name="IGUANATEXSIZE" val="12"/>
  <p:tag name="IGUANATEXCURSOR" val="232"/>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41.6948"/>
  <p:tag name="ORIGINALWIDTH" val="3587.552"/>
  <p:tag name="LATEXADDIN" val="\documentclass{article}&#10;\usepackage{amsmath, amsfonts, amssymb}&#10;\usepackage{bm} &#10;\pagestyle{empty}&#10;\newcommand{\dd}{\mathrm{d}}&#10;\begin{document}&#10;&#10;&#10;\begin{eqnarray*}&#10;\begin{aligned}&#10;d(N^u, N^v) &#10;&amp; := \sideset{}{_{\bm{T} \in \Pi (\frac{1}{|\mathcal{C}_u|} \bm{1}_{|\mathcal{C}_u|}, \frac{1}{|\mathcal{C}_v|} \bm{1}_{|\mathcal{C}_v|})}}\min \sideset{}{_{i \in \mathcal{C}_u, j \in \mathcal{C}_v}}\sum T_{ij} d(N_i^u, N_j^v)\\&#10;&amp;= \sideset{}{_{\bm{T} \in \Pi (\frac{1}{|\mathcal{C}_u|} \bm{1}_{|\mathcal{C}_u|}, \frac{1}{|\mathcal{C}_v|} \bm{1}_{|\mathcal{C}_v|})}}\min \langle \bm{D}_{uv}, \bm{T} \rangle&#10;\end{aligned}    &#10;\end{eqnarray*}&#10;&#10;\end{document}&#10;"/>
  <p:tag name="IGUANATEXSIZE" val="12"/>
  <p:tag name="IGUANATEXCURSOR" val="164"/>
  <p:tag name="TRANSPARENCY" val="True"/>
  <p:tag name="FILENAME" val=""/>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71.7285"/>
  <p:tag name="ORIGINALWIDTH" val="3492.313"/>
  <p:tag name="LATEXADDIN" val="\documentclass{article}&#10;\usepackage{amsmath, amsfonts, amssymb}&#10;\usepackage{bm} &#10;\pagestyle{empty}&#10;\newcommand{\dd}{\mathrm{d}}&#10;\begin{document}&#10;&#10;$\Pi (\frac{1}{|\mathcal{C}_u|} \bm{1}_{|\mathcal{C}_u|}, \frac{1}{|\mathcal{C}_v|} \bm{1}_{|\mathcal{C}_v|})=\{\bm{T}\geq \bm{0}|\bm{T}\bm{1}=\frac{1}{|\mathcal{C}_u|} \bm{1}_{|\mathcal{C}_u|}, \bm{T}^{\top}\bm{1}=\frac{1}{|\mathcal{C}_v|} \bm{1}_{|\mathcal{C}_v|}\}$&#10;&#10;&#10;\end{document}&#10;"/>
  <p:tag name="IGUANATEXSIZE" val="12"/>
  <p:tag name="IGUANATEXCURSOR" val="414"/>
  <p:tag name="TRANSPARENCY" val="True"/>
  <p:tag name="FILENAME" val=""/>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60.4799"/>
  <p:tag name="ORIGINALWIDTH" val="1679.04"/>
  <p:tag name="LATEXADDIN" val="\documentclass{article}&#10;\usepackage{amsmath, amsfonts, amssymb}&#10;\usepackage{bm} &#10;\pagestyle{empty}&#10;\newcommand{\dd}{\mathrm{d}}&#10;\begin{document}&#10;&#10;$\bm{D}_{uv}=[d(N_i^u, N_j^v)] \in \mathbb{R}^{|\mathcal{C}_u| \times |\mathcal{C}_v| }$&#10;&#10;&#10;\end{document}&#10;"/>
  <p:tag name="IGUANATEXSIZE" val="12"/>
  <p:tag name="IGUANATEXCURSOR" val="234"/>
  <p:tag name="TRANSPARENCY" val="True"/>
  <p:tag name="FILENAME" val=""/>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8.2339"/>
  <p:tag name="ORIGINALWIDTH" val="1545.557"/>
  <p:tag name="LATEXADDIN" val="\documentclass{article}&#10;\usepackage{amsmath}&#10;\usepackage{amsmath, amsfonts, amssymb}&#10;\usepackage{bm} &#10;\pagestyle{empty}&#10;\newcommand{\dd}{\mathrm{d}}&#10;\begin{document}&#10;&#10;&#10;\begin{eqnarray*}&#10;\begin{aligned}&#10;\sideset{}{_{\bm{\theta}}}\min -\log \mathcal{L}(\mathcal{N};\bm{\theta}) + \gamma \mathcal{R}(\bm{\theta}), &#10;\end{aligned}    &#10;\end{eqnarray*}&#10;&#10;\end{document}&#10;"/>
  <p:tag name="IGUANATEXSIZE" val="12"/>
  <p:tag name="IGUANATEXCURSOR" val="344"/>
  <p:tag name="TRANSPARENCY" val="True"/>
  <p:tag name="FILENAME" val=""/>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8.2339"/>
  <p:tag name="ORIGINALWIDTH" val="785.1518"/>
  <p:tag name="LATEXADDIN" val="\documentclass{article}&#10;\usepackage{amsmath, amsfonts, amssymb}&#10;\usepackage{bm} &#10;\pagestyle{empty}&#10;\newcommand{\dd}{\mathrm{d}}&#10;\begin{document}&#10;&#10;$\mathcal{N} = \{N^u\}_{u \in \mathcal{U}}$&#10;&#10;&#10;\end{document}&#10;"/>
  <p:tag name="IGUANATEXSIZE" val="12"/>
  <p:tag name="IGUANATEXCURSOR" val="189"/>
  <p:tag name="TRANSPARENCY" val="True"/>
  <p:tag name="FILENAME" val=""/>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8.2339"/>
  <p:tag name="ORIGINALWIDTH" val="416.198"/>
  <p:tag name="LATEXADDIN" val="\documentclass{article}&#10;\usepackage{amsmath, amsfonts, amssymb}&#10;\usepackage{bm} &#10;\pagestyle{empty}&#10;\newcommand{\dd}{\mathrm{d}}&#10;\begin{document}&#10;&#10;&#10;$\mathcal{L}(\mathcal{N};\bm{\theta})$&#10;&#10;\end{document}&#10;"/>
  <p:tag name="IGUANATEXSIZE" val="12"/>
  <p:tag name="IGUANATEXCURSOR" val="185"/>
  <p:tag name="TRANSPARENCY" val="True"/>
  <p:tag name="FILENAME" val=""/>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01.4248"/>
  <p:tag name="LATEXADDIN" val="\documentclass{article}&#10;\usepackage{amsmath,bm}&#10;\pagestyle{empty}&#10;\begin{document}&#10;&#10;&#10;$\bm{\theta}=\{\bm{\mu},\bm{A}\}$&#10;&#10;\end{document}"/>
  <p:tag name="IGUANATEXSIZE" val="12"/>
  <p:tag name="IGUANATEXCURSOR" val="46"/>
  <p:tag name="TRANSPARENCY" val="True"/>
  <p:tag name="FILENAME" val=""/>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8.2339"/>
  <p:tag name="ORIGINALWIDTH" val="1211.099"/>
  <p:tag name="LATEXADDIN" val="\documentclass{article}&#10;\usepackage{amsmath, amsfonts, amssymb}&#10;\usepackage{bm} &#10;\pagestyle{empty}&#10;\newcommand{\dd}{\mathrm{d}}&#10;\begin{document}&#10;&#10;&#10;$\mathcal{N}^u=\{N^{s_1};\ldots;N^{s_K}\}$&#10;&#10;\end{document}&#10;"/>
  <p:tag name="IGUANATEXSIZE" val="12"/>
  <p:tag name="IGUANATEXCURSOR" val="18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TotalTime>
  <Words>773</Words>
  <Application>Microsoft Office PowerPoint</Application>
  <PresentationFormat>自定义</PresentationFormat>
  <Paragraphs>53</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Microsoft JhengHei UI</vt:lpstr>
      <vt:lpstr>Microsoft YaHei UI Light</vt:lpstr>
      <vt:lpstr>等线</vt:lpstr>
      <vt:lpstr>等线 Light</vt:lpstr>
      <vt:lpstr>Arial</vt:lpstr>
      <vt:lpstr>Calibri</vt:lpstr>
      <vt:lpstr>Calibri Light</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178976460@qq.com</dc:creator>
  <cp:lastModifiedBy>178976460@qq.com</cp:lastModifiedBy>
  <cp:revision>30</cp:revision>
  <dcterms:created xsi:type="dcterms:W3CDTF">2021-05-23T08:27:20Z</dcterms:created>
  <dcterms:modified xsi:type="dcterms:W3CDTF">2021-05-24T15:58:52Z</dcterms:modified>
</cp:coreProperties>
</file>