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31EA5-BA2E-4846-936C-B4CB755BBED5}" type="datetimeFigureOut">
              <a:rPr lang="de-AT" smtClean="0"/>
              <a:t>09.07.2020</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AB9E7-4B98-470E-9B17-0F48011C9503}" type="slidenum">
              <a:rPr lang="de-AT" smtClean="0"/>
              <a:t>‹Nr.›</a:t>
            </a:fld>
            <a:endParaRPr lang="de-AT"/>
          </a:p>
        </p:txBody>
      </p:sp>
    </p:spTree>
    <p:extLst>
      <p:ext uri="{BB962C8B-B14F-4D97-AF65-F5344CB8AC3E}">
        <p14:creationId xmlns:p14="http://schemas.microsoft.com/office/powerpoint/2010/main" val="2876975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6D04FD-2C44-4963-B3C4-7D5B9202044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B9C6587E-54AE-4737-BDD3-009FA9B12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A5782B45-44AF-43E1-B6EB-A3E098AF8CE7}"/>
              </a:ext>
            </a:extLst>
          </p:cNvPr>
          <p:cNvSpPr>
            <a:spLocks noGrp="1"/>
          </p:cNvSpPr>
          <p:nvPr>
            <p:ph type="dt" sz="half" idx="10"/>
          </p:nvPr>
        </p:nvSpPr>
        <p:spPr/>
        <p:txBody>
          <a:bodyPr/>
          <a:lstStyle/>
          <a:p>
            <a:fld id="{F0BD7E15-C462-4A4E-9D63-2BE7D76B6C59}" type="datetime1">
              <a:rPr lang="de-AT" smtClean="0"/>
              <a:t>09.07.2020</a:t>
            </a:fld>
            <a:endParaRPr lang="de-AT"/>
          </a:p>
        </p:txBody>
      </p:sp>
      <p:sp>
        <p:nvSpPr>
          <p:cNvPr id="5" name="Fußzeilenplatzhalter 4">
            <a:extLst>
              <a:ext uri="{FF2B5EF4-FFF2-40B4-BE49-F238E27FC236}">
                <a16:creationId xmlns:a16="http://schemas.microsoft.com/office/drawing/2014/main" id="{EB0E4047-6646-4698-B36C-AC689767676B}"/>
              </a:ext>
            </a:extLst>
          </p:cNvPr>
          <p:cNvSpPr>
            <a:spLocks noGrp="1"/>
          </p:cNvSpPr>
          <p:nvPr>
            <p:ph type="ftr" sz="quarter" idx="11"/>
          </p:nvPr>
        </p:nvSpPr>
        <p:spPr/>
        <p:txBody>
          <a:bodyPr/>
          <a:lstStyle/>
          <a:p>
            <a:r>
              <a:rPr lang="de-AT"/>
              <a:t>Concurrency &amp; Recovery</a:t>
            </a:r>
          </a:p>
        </p:txBody>
      </p:sp>
      <p:sp>
        <p:nvSpPr>
          <p:cNvPr id="6" name="Foliennummernplatzhalter 5">
            <a:extLst>
              <a:ext uri="{FF2B5EF4-FFF2-40B4-BE49-F238E27FC236}">
                <a16:creationId xmlns:a16="http://schemas.microsoft.com/office/drawing/2014/main" id="{0048E582-417E-4309-874A-0F4710F1E86F}"/>
              </a:ext>
            </a:extLst>
          </p:cNvPr>
          <p:cNvSpPr>
            <a:spLocks noGrp="1"/>
          </p:cNvSpPr>
          <p:nvPr>
            <p:ph type="sldNum" sz="quarter" idx="12"/>
          </p:nvPr>
        </p:nvSpPr>
        <p:spPr/>
        <p:txBody>
          <a:bodyPr/>
          <a:lstStyle/>
          <a:p>
            <a:fld id="{7A6E67F5-11D9-43D7-9C9E-9667E2891F76}" type="slidenum">
              <a:rPr lang="de-AT" smtClean="0"/>
              <a:t>‹Nr.›</a:t>
            </a:fld>
            <a:endParaRPr lang="de-AT"/>
          </a:p>
        </p:txBody>
      </p:sp>
    </p:spTree>
    <p:extLst>
      <p:ext uri="{BB962C8B-B14F-4D97-AF65-F5344CB8AC3E}">
        <p14:creationId xmlns:p14="http://schemas.microsoft.com/office/powerpoint/2010/main" val="3524680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05BC54-D26D-429B-8B86-7A15FD11CE25}"/>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51E24F0E-714A-47DC-8AFA-1C74DEE69C3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046D56C7-821B-44E1-B0BA-CE4F47ECAFAD}"/>
              </a:ext>
            </a:extLst>
          </p:cNvPr>
          <p:cNvSpPr>
            <a:spLocks noGrp="1"/>
          </p:cNvSpPr>
          <p:nvPr>
            <p:ph type="dt" sz="half" idx="10"/>
          </p:nvPr>
        </p:nvSpPr>
        <p:spPr/>
        <p:txBody>
          <a:bodyPr/>
          <a:lstStyle/>
          <a:p>
            <a:fld id="{8140A52C-3732-4595-8B4B-3743B075DAE2}" type="datetime1">
              <a:rPr lang="de-AT" smtClean="0"/>
              <a:t>09.07.2020</a:t>
            </a:fld>
            <a:endParaRPr lang="de-AT"/>
          </a:p>
        </p:txBody>
      </p:sp>
      <p:sp>
        <p:nvSpPr>
          <p:cNvPr id="5" name="Fußzeilenplatzhalter 4">
            <a:extLst>
              <a:ext uri="{FF2B5EF4-FFF2-40B4-BE49-F238E27FC236}">
                <a16:creationId xmlns:a16="http://schemas.microsoft.com/office/drawing/2014/main" id="{FEBED5DC-2CA5-4EDE-B44A-7B9D47F7440D}"/>
              </a:ext>
            </a:extLst>
          </p:cNvPr>
          <p:cNvSpPr>
            <a:spLocks noGrp="1"/>
          </p:cNvSpPr>
          <p:nvPr>
            <p:ph type="ftr" sz="quarter" idx="11"/>
          </p:nvPr>
        </p:nvSpPr>
        <p:spPr/>
        <p:txBody>
          <a:bodyPr/>
          <a:lstStyle/>
          <a:p>
            <a:r>
              <a:rPr lang="de-AT"/>
              <a:t>Concurrency &amp; Recovery</a:t>
            </a:r>
          </a:p>
        </p:txBody>
      </p:sp>
      <p:sp>
        <p:nvSpPr>
          <p:cNvPr id="6" name="Foliennummernplatzhalter 5">
            <a:extLst>
              <a:ext uri="{FF2B5EF4-FFF2-40B4-BE49-F238E27FC236}">
                <a16:creationId xmlns:a16="http://schemas.microsoft.com/office/drawing/2014/main" id="{A0D9C2C0-8DBC-4F01-98B8-6E24C830F39D}"/>
              </a:ext>
            </a:extLst>
          </p:cNvPr>
          <p:cNvSpPr>
            <a:spLocks noGrp="1"/>
          </p:cNvSpPr>
          <p:nvPr>
            <p:ph type="sldNum" sz="quarter" idx="12"/>
          </p:nvPr>
        </p:nvSpPr>
        <p:spPr/>
        <p:txBody>
          <a:bodyPr/>
          <a:lstStyle/>
          <a:p>
            <a:fld id="{7A6E67F5-11D9-43D7-9C9E-9667E2891F76}" type="slidenum">
              <a:rPr lang="de-AT" smtClean="0"/>
              <a:t>‹Nr.›</a:t>
            </a:fld>
            <a:endParaRPr lang="de-AT"/>
          </a:p>
        </p:txBody>
      </p:sp>
    </p:spTree>
    <p:extLst>
      <p:ext uri="{BB962C8B-B14F-4D97-AF65-F5344CB8AC3E}">
        <p14:creationId xmlns:p14="http://schemas.microsoft.com/office/powerpoint/2010/main" val="31981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E87C958-4CA8-4FBE-BA75-FA2150DF12AC}"/>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DDE972CC-E2B8-45A6-B6EF-3436AF2BE0A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806729A4-7505-4213-A202-0F912F7E3C98}"/>
              </a:ext>
            </a:extLst>
          </p:cNvPr>
          <p:cNvSpPr>
            <a:spLocks noGrp="1"/>
          </p:cNvSpPr>
          <p:nvPr>
            <p:ph type="dt" sz="half" idx="10"/>
          </p:nvPr>
        </p:nvSpPr>
        <p:spPr/>
        <p:txBody>
          <a:bodyPr/>
          <a:lstStyle/>
          <a:p>
            <a:fld id="{15CD2CC7-E3BA-4C44-A523-47C892E07C51}" type="datetime1">
              <a:rPr lang="de-AT" smtClean="0"/>
              <a:t>09.07.2020</a:t>
            </a:fld>
            <a:endParaRPr lang="de-AT"/>
          </a:p>
        </p:txBody>
      </p:sp>
      <p:sp>
        <p:nvSpPr>
          <p:cNvPr id="5" name="Fußzeilenplatzhalter 4">
            <a:extLst>
              <a:ext uri="{FF2B5EF4-FFF2-40B4-BE49-F238E27FC236}">
                <a16:creationId xmlns:a16="http://schemas.microsoft.com/office/drawing/2014/main" id="{A556DB49-7804-411F-B950-24F3DDB3C1F2}"/>
              </a:ext>
            </a:extLst>
          </p:cNvPr>
          <p:cNvSpPr>
            <a:spLocks noGrp="1"/>
          </p:cNvSpPr>
          <p:nvPr>
            <p:ph type="ftr" sz="quarter" idx="11"/>
          </p:nvPr>
        </p:nvSpPr>
        <p:spPr/>
        <p:txBody>
          <a:bodyPr/>
          <a:lstStyle/>
          <a:p>
            <a:r>
              <a:rPr lang="de-AT"/>
              <a:t>Concurrency &amp; Recovery</a:t>
            </a:r>
          </a:p>
        </p:txBody>
      </p:sp>
      <p:sp>
        <p:nvSpPr>
          <p:cNvPr id="6" name="Foliennummernplatzhalter 5">
            <a:extLst>
              <a:ext uri="{FF2B5EF4-FFF2-40B4-BE49-F238E27FC236}">
                <a16:creationId xmlns:a16="http://schemas.microsoft.com/office/drawing/2014/main" id="{9986EEEF-40B6-4839-9000-EB731A097114}"/>
              </a:ext>
            </a:extLst>
          </p:cNvPr>
          <p:cNvSpPr>
            <a:spLocks noGrp="1"/>
          </p:cNvSpPr>
          <p:nvPr>
            <p:ph type="sldNum" sz="quarter" idx="12"/>
          </p:nvPr>
        </p:nvSpPr>
        <p:spPr/>
        <p:txBody>
          <a:bodyPr/>
          <a:lstStyle/>
          <a:p>
            <a:fld id="{7A6E67F5-11D9-43D7-9C9E-9667E2891F76}" type="slidenum">
              <a:rPr lang="de-AT" smtClean="0"/>
              <a:t>‹Nr.›</a:t>
            </a:fld>
            <a:endParaRPr lang="de-AT"/>
          </a:p>
        </p:txBody>
      </p:sp>
    </p:spTree>
    <p:extLst>
      <p:ext uri="{BB962C8B-B14F-4D97-AF65-F5344CB8AC3E}">
        <p14:creationId xmlns:p14="http://schemas.microsoft.com/office/powerpoint/2010/main" val="119968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C36740-5311-4FA7-A513-F96481247729}"/>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F3834A46-5727-42CF-84C5-7AC95D79942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4E24F1CC-0595-43E3-925D-10F50040A328}"/>
              </a:ext>
            </a:extLst>
          </p:cNvPr>
          <p:cNvSpPr>
            <a:spLocks noGrp="1"/>
          </p:cNvSpPr>
          <p:nvPr>
            <p:ph type="dt" sz="half" idx="10"/>
          </p:nvPr>
        </p:nvSpPr>
        <p:spPr/>
        <p:txBody>
          <a:bodyPr/>
          <a:lstStyle/>
          <a:p>
            <a:fld id="{D3106242-BD1D-4372-98F4-A7A4447B1484}" type="datetime1">
              <a:rPr lang="de-AT" smtClean="0"/>
              <a:t>09.07.2020</a:t>
            </a:fld>
            <a:endParaRPr lang="de-AT"/>
          </a:p>
        </p:txBody>
      </p:sp>
      <p:sp>
        <p:nvSpPr>
          <p:cNvPr id="5" name="Fußzeilenplatzhalter 4">
            <a:extLst>
              <a:ext uri="{FF2B5EF4-FFF2-40B4-BE49-F238E27FC236}">
                <a16:creationId xmlns:a16="http://schemas.microsoft.com/office/drawing/2014/main" id="{5F1D605E-1BBE-4392-8812-C4FD65DC0C38}"/>
              </a:ext>
            </a:extLst>
          </p:cNvPr>
          <p:cNvSpPr>
            <a:spLocks noGrp="1"/>
          </p:cNvSpPr>
          <p:nvPr>
            <p:ph type="ftr" sz="quarter" idx="11"/>
          </p:nvPr>
        </p:nvSpPr>
        <p:spPr/>
        <p:txBody>
          <a:bodyPr/>
          <a:lstStyle/>
          <a:p>
            <a:r>
              <a:rPr lang="de-AT"/>
              <a:t>Concurrency &amp; Recovery</a:t>
            </a:r>
          </a:p>
        </p:txBody>
      </p:sp>
      <p:sp>
        <p:nvSpPr>
          <p:cNvPr id="6" name="Foliennummernplatzhalter 5">
            <a:extLst>
              <a:ext uri="{FF2B5EF4-FFF2-40B4-BE49-F238E27FC236}">
                <a16:creationId xmlns:a16="http://schemas.microsoft.com/office/drawing/2014/main" id="{894EEDEB-6428-489C-A067-3BB695007AED}"/>
              </a:ext>
            </a:extLst>
          </p:cNvPr>
          <p:cNvSpPr>
            <a:spLocks noGrp="1"/>
          </p:cNvSpPr>
          <p:nvPr>
            <p:ph type="sldNum" sz="quarter" idx="12"/>
          </p:nvPr>
        </p:nvSpPr>
        <p:spPr/>
        <p:txBody>
          <a:bodyPr/>
          <a:lstStyle/>
          <a:p>
            <a:fld id="{7A6E67F5-11D9-43D7-9C9E-9667E2891F76}" type="slidenum">
              <a:rPr lang="de-AT" smtClean="0"/>
              <a:t>‹Nr.›</a:t>
            </a:fld>
            <a:endParaRPr lang="de-AT"/>
          </a:p>
        </p:txBody>
      </p:sp>
    </p:spTree>
    <p:extLst>
      <p:ext uri="{BB962C8B-B14F-4D97-AF65-F5344CB8AC3E}">
        <p14:creationId xmlns:p14="http://schemas.microsoft.com/office/powerpoint/2010/main" val="2733418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C622D3-932D-4FBE-87E4-A16990BD192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B0CEE4F2-023D-4C64-BA7C-1BF606C4C7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83BAFD2-D3DB-4235-9B6F-6448968B5490}"/>
              </a:ext>
            </a:extLst>
          </p:cNvPr>
          <p:cNvSpPr>
            <a:spLocks noGrp="1"/>
          </p:cNvSpPr>
          <p:nvPr>
            <p:ph type="dt" sz="half" idx="10"/>
          </p:nvPr>
        </p:nvSpPr>
        <p:spPr/>
        <p:txBody>
          <a:bodyPr/>
          <a:lstStyle/>
          <a:p>
            <a:fld id="{002DAB76-6C48-4140-938E-98C9367B359E}" type="datetime1">
              <a:rPr lang="de-AT" smtClean="0"/>
              <a:t>09.07.2020</a:t>
            </a:fld>
            <a:endParaRPr lang="de-AT"/>
          </a:p>
        </p:txBody>
      </p:sp>
      <p:sp>
        <p:nvSpPr>
          <p:cNvPr id="5" name="Fußzeilenplatzhalter 4">
            <a:extLst>
              <a:ext uri="{FF2B5EF4-FFF2-40B4-BE49-F238E27FC236}">
                <a16:creationId xmlns:a16="http://schemas.microsoft.com/office/drawing/2014/main" id="{46B9CBD7-1AD7-4420-B4B4-870C6D30EABB}"/>
              </a:ext>
            </a:extLst>
          </p:cNvPr>
          <p:cNvSpPr>
            <a:spLocks noGrp="1"/>
          </p:cNvSpPr>
          <p:nvPr>
            <p:ph type="ftr" sz="quarter" idx="11"/>
          </p:nvPr>
        </p:nvSpPr>
        <p:spPr/>
        <p:txBody>
          <a:bodyPr/>
          <a:lstStyle/>
          <a:p>
            <a:r>
              <a:rPr lang="de-AT"/>
              <a:t>Concurrency &amp; Recovery</a:t>
            </a:r>
          </a:p>
        </p:txBody>
      </p:sp>
      <p:sp>
        <p:nvSpPr>
          <p:cNvPr id="6" name="Foliennummernplatzhalter 5">
            <a:extLst>
              <a:ext uri="{FF2B5EF4-FFF2-40B4-BE49-F238E27FC236}">
                <a16:creationId xmlns:a16="http://schemas.microsoft.com/office/drawing/2014/main" id="{C396D396-E102-468A-9963-8D642977999E}"/>
              </a:ext>
            </a:extLst>
          </p:cNvPr>
          <p:cNvSpPr>
            <a:spLocks noGrp="1"/>
          </p:cNvSpPr>
          <p:nvPr>
            <p:ph type="sldNum" sz="quarter" idx="12"/>
          </p:nvPr>
        </p:nvSpPr>
        <p:spPr/>
        <p:txBody>
          <a:bodyPr/>
          <a:lstStyle/>
          <a:p>
            <a:fld id="{7A6E67F5-11D9-43D7-9C9E-9667E2891F76}" type="slidenum">
              <a:rPr lang="de-AT" smtClean="0"/>
              <a:t>‹Nr.›</a:t>
            </a:fld>
            <a:endParaRPr lang="de-AT"/>
          </a:p>
        </p:txBody>
      </p:sp>
    </p:spTree>
    <p:extLst>
      <p:ext uri="{BB962C8B-B14F-4D97-AF65-F5344CB8AC3E}">
        <p14:creationId xmlns:p14="http://schemas.microsoft.com/office/powerpoint/2010/main" val="430978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8EC28A-0A4F-4406-BA62-E63E99AD483A}"/>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81F01EBD-40FC-4926-BCD0-C0187406583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A2C2624A-5D20-46D0-8AE0-2B897E86CE0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86C0FC5B-BDC2-480B-A84F-5517DE370440}"/>
              </a:ext>
            </a:extLst>
          </p:cNvPr>
          <p:cNvSpPr>
            <a:spLocks noGrp="1"/>
          </p:cNvSpPr>
          <p:nvPr>
            <p:ph type="dt" sz="half" idx="10"/>
          </p:nvPr>
        </p:nvSpPr>
        <p:spPr/>
        <p:txBody>
          <a:bodyPr/>
          <a:lstStyle/>
          <a:p>
            <a:fld id="{6F29ECC6-1494-4F0A-B41A-81B0E38A6929}" type="datetime1">
              <a:rPr lang="de-AT" smtClean="0"/>
              <a:t>09.07.2020</a:t>
            </a:fld>
            <a:endParaRPr lang="de-AT"/>
          </a:p>
        </p:txBody>
      </p:sp>
      <p:sp>
        <p:nvSpPr>
          <p:cNvPr id="6" name="Fußzeilenplatzhalter 5">
            <a:extLst>
              <a:ext uri="{FF2B5EF4-FFF2-40B4-BE49-F238E27FC236}">
                <a16:creationId xmlns:a16="http://schemas.microsoft.com/office/drawing/2014/main" id="{28D99B8D-45DE-47E4-82C8-64EDD2564EBE}"/>
              </a:ext>
            </a:extLst>
          </p:cNvPr>
          <p:cNvSpPr>
            <a:spLocks noGrp="1"/>
          </p:cNvSpPr>
          <p:nvPr>
            <p:ph type="ftr" sz="quarter" idx="11"/>
          </p:nvPr>
        </p:nvSpPr>
        <p:spPr/>
        <p:txBody>
          <a:bodyPr/>
          <a:lstStyle/>
          <a:p>
            <a:r>
              <a:rPr lang="de-AT"/>
              <a:t>Concurrency &amp; Recovery</a:t>
            </a:r>
          </a:p>
        </p:txBody>
      </p:sp>
      <p:sp>
        <p:nvSpPr>
          <p:cNvPr id="7" name="Foliennummernplatzhalter 6">
            <a:extLst>
              <a:ext uri="{FF2B5EF4-FFF2-40B4-BE49-F238E27FC236}">
                <a16:creationId xmlns:a16="http://schemas.microsoft.com/office/drawing/2014/main" id="{77CEBF6D-316D-40D7-9BDF-ABFB60D8BE70}"/>
              </a:ext>
            </a:extLst>
          </p:cNvPr>
          <p:cNvSpPr>
            <a:spLocks noGrp="1"/>
          </p:cNvSpPr>
          <p:nvPr>
            <p:ph type="sldNum" sz="quarter" idx="12"/>
          </p:nvPr>
        </p:nvSpPr>
        <p:spPr/>
        <p:txBody>
          <a:bodyPr/>
          <a:lstStyle/>
          <a:p>
            <a:fld id="{7A6E67F5-11D9-43D7-9C9E-9667E2891F76}" type="slidenum">
              <a:rPr lang="de-AT" smtClean="0"/>
              <a:t>‹Nr.›</a:t>
            </a:fld>
            <a:endParaRPr lang="de-AT"/>
          </a:p>
        </p:txBody>
      </p:sp>
    </p:spTree>
    <p:extLst>
      <p:ext uri="{BB962C8B-B14F-4D97-AF65-F5344CB8AC3E}">
        <p14:creationId xmlns:p14="http://schemas.microsoft.com/office/powerpoint/2010/main" val="1801464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EFAB12-B4BE-4437-AA00-1F3F1AB92F81}"/>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A9C96EAF-ADD9-49F3-BC6D-51FAF0166A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0A0F891-1097-4015-8C8C-A1CE1C2725C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D1CD673C-3F38-4A1C-9554-0AFCA5F840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A328234-8464-44CE-9D95-3125358DF9C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36D8E0DC-08EE-4144-8CAC-C6BBB301E549}"/>
              </a:ext>
            </a:extLst>
          </p:cNvPr>
          <p:cNvSpPr>
            <a:spLocks noGrp="1"/>
          </p:cNvSpPr>
          <p:nvPr>
            <p:ph type="dt" sz="half" idx="10"/>
          </p:nvPr>
        </p:nvSpPr>
        <p:spPr/>
        <p:txBody>
          <a:bodyPr/>
          <a:lstStyle/>
          <a:p>
            <a:fld id="{9952F148-50DF-493B-BBD0-EB35CDB0E6E8}" type="datetime1">
              <a:rPr lang="de-AT" smtClean="0"/>
              <a:t>09.07.2020</a:t>
            </a:fld>
            <a:endParaRPr lang="de-AT"/>
          </a:p>
        </p:txBody>
      </p:sp>
      <p:sp>
        <p:nvSpPr>
          <p:cNvPr id="8" name="Fußzeilenplatzhalter 7">
            <a:extLst>
              <a:ext uri="{FF2B5EF4-FFF2-40B4-BE49-F238E27FC236}">
                <a16:creationId xmlns:a16="http://schemas.microsoft.com/office/drawing/2014/main" id="{F8FC1010-632E-4151-8E55-D95BC21E5B6C}"/>
              </a:ext>
            </a:extLst>
          </p:cNvPr>
          <p:cNvSpPr>
            <a:spLocks noGrp="1"/>
          </p:cNvSpPr>
          <p:nvPr>
            <p:ph type="ftr" sz="quarter" idx="11"/>
          </p:nvPr>
        </p:nvSpPr>
        <p:spPr/>
        <p:txBody>
          <a:bodyPr/>
          <a:lstStyle/>
          <a:p>
            <a:r>
              <a:rPr lang="de-AT"/>
              <a:t>Concurrency &amp; Recovery</a:t>
            </a:r>
          </a:p>
        </p:txBody>
      </p:sp>
      <p:sp>
        <p:nvSpPr>
          <p:cNvPr id="9" name="Foliennummernplatzhalter 8">
            <a:extLst>
              <a:ext uri="{FF2B5EF4-FFF2-40B4-BE49-F238E27FC236}">
                <a16:creationId xmlns:a16="http://schemas.microsoft.com/office/drawing/2014/main" id="{EDD9C94F-E90D-48C5-9450-06A5F6470932}"/>
              </a:ext>
            </a:extLst>
          </p:cNvPr>
          <p:cNvSpPr>
            <a:spLocks noGrp="1"/>
          </p:cNvSpPr>
          <p:nvPr>
            <p:ph type="sldNum" sz="quarter" idx="12"/>
          </p:nvPr>
        </p:nvSpPr>
        <p:spPr/>
        <p:txBody>
          <a:bodyPr/>
          <a:lstStyle/>
          <a:p>
            <a:fld id="{7A6E67F5-11D9-43D7-9C9E-9667E2891F76}" type="slidenum">
              <a:rPr lang="de-AT" smtClean="0"/>
              <a:t>‹Nr.›</a:t>
            </a:fld>
            <a:endParaRPr lang="de-AT"/>
          </a:p>
        </p:txBody>
      </p:sp>
    </p:spTree>
    <p:extLst>
      <p:ext uri="{BB962C8B-B14F-4D97-AF65-F5344CB8AC3E}">
        <p14:creationId xmlns:p14="http://schemas.microsoft.com/office/powerpoint/2010/main" val="285113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472F28-08E0-4829-8C91-883EA43035F6}"/>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852B07CB-7552-4822-9C4C-9806CA752BB4}"/>
              </a:ext>
            </a:extLst>
          </p:cNvPr>
          <p:cNvSpPr>
            <a:spLocks noGrp="1"/>
          </p:cNvSpPr>
          <p:nvPr>
            <p:ph type="dt" sz="half" idx="10"/>
          </p:nvPr>
        </p:nvSpPr>
        <p:spPr/>
        <p:txBody>
          <a:bodyPr/>
          <a:lstStyle/>
          <a:p>
            <a:fld id="{2FE0B783-0D77-4F72-B5F0-FFF59ED3C74B}" type="datetime1">
              <a:rPr lang="de-AT" smtClean="0"/>
              <a:t>09.07.2020</a:t>
            </a:fld>
            <a:endParaRPr lang="de-AT"/>
          </a:p>
        </p:txBody>
      </p:sp>
      <p:sp>
        <p:nvSpPr>
          <p:cNvPr id="4" name="Fußzeilenplatzhalter 3">
            <a:extLst>
              <a:ext uri="{FF2B5EF4-FFF2-40B4-BE49-F238E27FC236}">
                <a16:creationId xmlns:a16="http://schemas.microsoft.com/office/drawing/2014/main" id="{D150FC4A-4821-4227-A39B-83E5ED57BDD9}"/>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77A69250-8166-4AD5-957A-673407FE17B2}"/>
              </a:ext>
            </a:extLst>
          </p:cNvPr>
          <p:cNvSpPr>
            <a:spLocks noGrp="1"/>
          </p:cNvSpPr>
          <p:nvPr>
            <p:ph type="sldNum" sz="quarter" idx="12"/>
          </p:nvPr>
        </p:nvSpPr>
        <p:spPr/>
        <p:txBody>
          <a:bodyPr/>
          <a:lstStyle/>
          <a:p>
            <a:fld id="{7A6E67F5-11D9-43D7-9C9E-9667E2891F76}" type="slidenum">
              <a:rPr lang="de-AT" smtClean="0"/>
              <a:t>‹Nr.›</a:t>
            </a:fld>
            <a:endParaRPr lang="de-AT"/>
          </a:p>
        </p:txBody>
      </p:sp>
    </p:spTree>
    <p:extLst>
      <p:ext uri="{BB962C8B-B14F-4D97-AF65-F5344CB8AC3E}">
        <p14:creationId xmlns:p14="http://schemas.microsoft.com/office/powerpoint/2010/main" val="379562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81231A7-BD9E-4199-95AC-87BEB15A9180}"/>
              </a:ext>
            </a:extLst>
          </p:cNvPr>
          <p:cNvSpPr>
            <a:spLocks noGrp="1"/>
          </p:cNvSpPr>
          <p:nvPr>
            <p:ph type="dt" sz="half" idx="10"/>
          </p:nvPr>
        </p:nvSpPr>
        <p:spPr/>
        <p:txBody>
          <a:bodyPr/>
          <a:lstStyle/>
          <a:p>
            <a:fld id="{A7D4560C-6ED5-4F50-AB55-3C908642E67B}" type="datetime1">
              <a:rPr lang="de-AT" smtClean="0"/>
              <a:t>09.07.2020</a:t>
            </a:fld>
            <a:endParaRPr lang="de-AT"/>
          </a:p>
        </p:txBody>
      </p:sp>
      <p:sp>
        <p:nvSpPr>
          <p:cNvPr id="3" name="Fußzeilenplatzhalter 2">
            <a:extLst>
              <a:ext uri="{FF2B5EF4-FFF2-40B4-BE49-F238E27FC236}">
                <a16:creationId xmlns:a16="http://schemas.microsoft.com/office/drawing/2014/main" id="{C9FF3EBF-26F6-44DE-B73C-6BC60AE3CCD7}"/>
              </a:ext>
            </a:extLst>
          </p:cNvPr>
          <p:cNvSpPr>
            <a:spLocks noGrp="1"/>
          </p:cNvSpPr>
          <p:nvPr>
            <p:ph type="ftr" sz="quarter" idx="11"/>
          </p:nvPr>
        </p:nvSpPr>
        <p:spPr/>
        <p:txBody>
          <a:bodyPr/>
          <a:lstStyle/>
          <a:p>
            <a:r>
              <a:rPr lang="de-AT"/>
              <a:t>Concurrency &amp; Recovery</a:t>
            </a:r>
          </a:p>
        </p:txBody>
      </p:sp>
      <p:sp>
        <p:nvSpPr>
          <p:cNvPr id="4" name="Foliennummernplatzhalter 3">
            <a:extLst>
              <a:ext uri="{FF2B5EF4-FFF2-40B4-BE49-F238E27FC236}">
                <a16:creationId xmlns:a16="http://schemas.microsoft.com/office/drawing/2014/main" id="{7C40EE1A-5782-4246-AFA3-04472A6E52AE}"/>
              </a:ext>
            </a:extLst>
          </p:cNvPr>
          <p:cNvSpPr>
            <a:spLocks noGrp="1"/>
          </p:cNvSpPr>
          <p:nvPr>
            <p:ph type="sldNum" sz="quarter" idx="12"/>
          </p:nvPr>
        </p:nvSpPr>
        <p:spPr/>
        <p:txBody>
          <a:bodyPr/>
          <a:lstStyle/>
          <a:p>
            <a:fld id="{7A6E67F5-11D9-43D7-9C9E-9667E2891F76}" type="slidenum">
              <a:rPr lang="de-AT" smtClean="0"/>
              <a:t>‹Nr.›</a:t>
            </a:fld>
            <a:endParaRPr lang="de-AT"/>
          </a:p>
        </p:txBody>
      </p:sp>
    </p:spTree>
    <p:extLst>
      <p:ext uri="{BB962C8B-B14F-4D97-AF65-F5344CB8AC3E}">
        <p14:creationId xmlns:p14="http://schemas.microsoft.com/office/powerpoint/2010/main" val="36402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577421-B795-4498-93FF-71E087E8DC5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47612D0E-EEEF-4906-A001-4F991B28FB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935EF497-C897-47FC-BE8D-364FE0B14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580EF14-D216-4246-A2C6-D6874F3537F5}"/>
              </a:ext>
            </a:extLst>
          </p:cNvPr>
          <p:cNvSpPr>
            <a:spLocks noGrp="1"/>
          </p:cNvSpPr>
          <p:nvPr>
            <p:ph type="dt" sz="half" idx="10"/>
          </p:nvPr>
        </p:nvSpPr>
        <p:spPr/>
        <p:txBody>
          <a:bodyPr/>
          <a:lstStyle/>
          <a:p>
            <a:fld id="{0EB89467-CF81-4781-8DCD-9C701A6DA9FD}" type="datetime1">
              <a:rPr lang="de-AT" smtClean="0"/>
              <a:t>09.07.2020</a:t>
            </a:fld>
            <a:endParaRPr lang="de-AT"/>
          </a:p>
        </p:txBody>
      </p:sp>
      <p:sp>
        <p:nvSpPr>
          <p:cNvPr id="6" name="Fußzeilenplatzhalter 5">
            <a:extLst>
              <a:ext uri="{FF2B5EF4-FFF2-40B4-BE49-F238E27FC236}">
                <a16:creationId xmlns:a16="http://schemas.microsoft.com/office/drawing/2014/main" id="{426B25A2-0CED-4584-BF2F-65A3DB05F1B5}"/>
              </a:ext>
            </a:extLst>
          </p:cNvPr>
          <p:cNvSpPr>
            <a:spLocks noGrp="1"/>
          </p:cNvSpPr>
          <p:nvPr>
            <p:ph type="ftr" sz="quarter" idx="11"/>
          </p:nvPr>
        </p:nvSpPr>
        <p:spPr/>
        <p:txBody>
          <a:bodyPr/>
          <a:lstStyle/>
          <a:p>
            <a:r>
              <a:rPr lang="de-AT"/>
              <a:t>Concurrency &amp; Recovery</a:t>
            </a:r>
          </a:p>
        </p:txBody>
      </p:sp>
      <p:sp>
        <p:nvSpPr>
          <p:cNvPr id="7" name="Foliennummernplatzhalter 6">
            <a:extLst>
              <a:ext uri="{FF2B5EF4-FFF2-40B4-BE49-F238E27FC236}">
                <a16:creationId xmlns:a16="http://schemas.microsoft.com/office/drawing/2014/main" id="{C195B10E-D058-4747-AC6A-FCF18981B06D}"/>
              </a:ext>
            </a:extLst>
          </p:cNvPr>
          <p:cNvSpPr>
            <a:spLocks noGrp="1"/>
          </p:cNvSpPr>
          <p:nvPr>
            <p:ph type="sldNum" sz="quarter" idx="12"/>
          </p:nvPr>
        </p:nvSpPr>
        <p:spPr/>
        <p:txBody>
          <a:bodyPr/>
          <a:lstStyle/>
          <a:p>
            <a:fld id="{7A6E67F5-11D9-43D7-9C9E-9667E2891F76}" type="slidenum">
              <a:rPr lang="de-AT" smtClean="0"/>
              <a:t>‹Nr.›</a:t>
            </a:fld>
            <a:endParaRPr lang="de-AT"/>
          </a:p>
        </p:txBody>
      </p:sp>
    </p:spTree>
    <p:extLst>
      <p:ext uri="{BB962C8B-B14F-4D97-AF65-F5344CB8AC3E}">
        <p14:creationId xmlns:p14="http://schemas.microsoft.com/office/powerpoint/2010/main" val="384717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8A48E7-AD92-4047-A028-70853AB488F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6F4650F9-0C8F-4968-A7AF-1A6A87FCF4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1AFC295B-A09A-4875-9E81-86846373A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22189BA-AECE-4600-ADFA-CDA0983365D5}"/>
              </a:ext>
            </a:extLst>
          </p:cNvPr>
          <p:cNvSpPr>
            <a:spLocks noGrp="1"/>
          </p:cNvSpPr>
          <p:nvPr>
            <p:ph type="dt" sz="half" idx="10"/>
          </p:nvPr>
        </p:nvSpPr>
        <p:spPr/>
        <p:txBody>
          <a:bodyPr/>
          <a:lstStyle/>
          <a:p>
            <a:fld id="{ED93BB37-EB3B-4B31-928C-AE4D061B5913}" type="datetime1">
              <a:rPr lang="de-AT" smtClean="0"/>
              <a:t>09.07.2020</a:t>
            </a:fld>
            <a:endParaRPr lang="de-AT"/>
          </a:p>
        </p:txBody>
      </p:sp>
      <p:sp>
        <p:nvSpPr>
          <p:cNvPr id="6" name="Fußzeilenplatzhalter 5">
            <a:extLst>
              <a:ext uri="{FF2B5EF4-FFF2-40B4-BE49-F238E27FC236}">
                <a16:creationId xmlns:a16="http://schemas.microsoft.com/office/drawing/2014/main" id="{AE487A9B-BC8E-4E3B-8B0B-D95478CA9F46}"/>
              </a:ext>
            </a:extLst>
          </p:cNvPr>
          <p:cNvSpPr>
            <a:spLocks noGrp="1"/>
          </p:cNvSpPr>
          <p:nvPr>
            <p:ph type="ftr" sz="quarter" idx="11"/>
          </p:nvPr>
        </p:nvSpPr>
        <p:spPr/>
        <p:txBody>
          <a:bodyPr/>
          <a:lstStyle/>
          <a:p>
            <a:r>
              <a:rPr lang="de-AT"/>
              <a:t>Concurrency &amp; Recovery</a:t>
            </a:r>
          </a:p>
        </p:txBody>
      </p:sp>
      <p:sp>
        <p:nvSpPr>
          <p:cNvPr id="7" name="Foliennummernplatzhalter 6">
            <a:extLst>
              <a:ext uri="{FF2B5EF4-FFF2-40B4-BE49-F238E27FC236}">
                <a16:creationId xmlns:a16="http://schemas.microsoft.com/office/drawing/2014/main" id="{64707040-C8A5-468F-88DD-0E79DFAC51AA}"/>
              </a:ext>
            </a:extLst>
          </p:cNvPr>
          <p:cNvSpPr>
            <a:spLocks noGrp="1"/>
          </p:cNvSpPr>
          <p:nvPr>
            <p:ph type="sldNum" sz="quarter" idx="12"/>
          </p:nvPr>
        </p:nvSpPr>
        <p:spPr/>
        <p:txBody>
          <a:bodyPr/>
          <a:lstStyle/>
          <a:p>
            <a:fld id="{7A6E67F5-11D9-43D7-9C9E-9667E2891F76}" type="slidenum">
              <a:rPr lang="de-AT" smtClean="0"/>
              <a:t>‹Nr.›</a:t>
            </a:fld>
            <a:endParaRPr lang="de-AT"/>
          </a:p>
        </p:txBody>
      </p:sp>
    </p:spTree>
    <p:extLst>
      <p:ext uri="{BB962C8B-B14F-4D97-AF65-F5344CB8AC3E}">
        <p14:creationId xmlns:p14="http://schemas.microsoft.com/office/powerpoint/2010/main" val="2620035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B5D5AF1-322B-4869-8A8F-692B49819D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F292BEEB-424F-446B-99A8-BB95A2CD6C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A694E77E-F95B-4949-8FCD-B992E1C0DD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50E27-4392-45B9-95B8-0001836C37B3}" type="datetime1">
              <a:rPr lang="de-AT" smtClean="0"/>
              <a:t>09.07.2020</a:t>
            </a:fld>
            <a:endParaRPr lang="de-AT"/>
          </a:p>
        </p:txBody>
      </p:sp>
      <p:sp>
        <p:nvSpPr>
          <p:cNvPr id="5" name="Fußzeilenplatzhalter 4">
            <a:extLst>
              <a:ext uri="{FF2B5EF4-FFF2-40B4-BE49-F238E27FC236}">
                <a16:creationId xmlns:a16="http://schemas.microsoft.com/office/drawing/2014/main" id="{A5BC9FED-FE8C-414D-A118-A05F15A1B4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AT"/>
              <a:t>Concurrency &amp; Recovery</a:t>
            </a:r>
          </a:p>
        </p:txBody>
      </p:sp>
      <p:sp>
        <p:nvSpPr>
          <p:cNvPr id="6" name="Foliennummernplatzhalter 5">
            <a:extLst>
              <a:ext uri="{FF2B5EF4-FFF2-40B4-BE49-F238E27FC236}">
                <a16:creationId xmlns:a16="http://schemas.microsoft.com/office/drawing/2014/main" id="{4009D401-128F-4F6D-BE3E-21C156672B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E67F5-11D9-43D7-9C9E-9667E2891F76}" type="slidenum">
              <a:rPr lang="de-AT" smtClean="0"/>
              <a:t>‹Nr.›</a:t>
            </a:fld>
            <a:endParaRPr lang="de-AT"/>
          </a:p>
        </p:txBody>
      </p:sp>
    </p:spTree>
    <p:extLst>
      <p:ext uri="{BB962C8B-B14F-4D97-AF65-F5344CB8AC3E}">
        <p14:creationId xmlns:p14="http://schemas.microsoft.com/office/powerpoint/2010/main" val="496570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png"/><Relationship Id="rId4" Type="http://schemas.openxmlformats.org/officeDocument/2006/relationships/image" Target="../media/image36.emf"/></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upload.wikimedia.org/wikipedia/de/f/fe/Kausale_Abh%C3%A4ngigkeit.png"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png"/><Relationship Id="rId4" Type="http://schemas.openxmlformats.org/officeDocument/2006/relationships/image" Target="../media/image44.emf"/></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10.emf"/></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image" Target="../media/image11.emf"/></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microtech.de/erp-wiki/workflow"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png"/><Relationship Id="rId4" Type="http://schemas.openxmlformats.org/officeDocument/2006/relationships/image" Target="../media/image13.emf"/></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png"/><Relationship Id="rId4" Type="http://schemas.openxmlformats.org/officeDocument/2006/relationships/image" Target="../media/image15.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png"/><Relationship Id="rId4" Type="http://schemas.openxmlformats.org/officeDocument/2006/relationships/image" Target="../media/image16.emf"/></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png"/><Relationship Id="rId4" Type="http://schemas.openxmlformats.org/officeDocument/2006/relationships/image" Target="../media/image28.emf"/></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upload.wikimedia.org/wikipedia/de/2/28/2pl.png"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D9C664-33E6-49B7-B715-BF6FF215C09A}"/>
              </a:ext>
            </a:extLst>
          </p:cNvPr>
          <p:cNvSpPr>
            <a:spLocks noGrp="1"/>
          </p:cNvSpPr>
          <p:nvPr>
            <p:ph type="ctrTitle"/>
          </p:nvPr>
        </p:nvSpPr>
        <p:spPr/>
        <p:txBody>
          <a:bodyPr>
            <a:normAutofit fontScale="90000"/>
          </a:bodyPr>
          <a:lstStyle/>
          <a:p>
            <a:r>
              <a:rPr lang="de-AT" dirty="0" err="1">
                <a:solidFill>
                  <a:schemeClr val="bg1"/>
                </a:solidFill>
              </a:rPr>
              <a:t>Concurrency</a:t>
            </a:r>
            <a:br>
              <a:rPr lang="de-AT" dirty="0">
                <a:solidFill>
                  <a:schemeClr val="bg1"/>
                </a:solidFill>
              </a:rPr>
            </a:br>
            <a:r>
              <a:rPr lang="de-AT" dirty="0">
                <a:solidFill>
                  <a:schemeClr val="bg1"/>
                </a:solidFill>
              </a:rPr>
              <a:t>Datenkonsistenz</a:t>
            </a:r>
            <a:br>
              <a:rPr lang="de-AT" dirty="0">
                <a:solidFill>
                  <a:schemeClr val="bg1"/>
                </a:solidFill>
              </a:rPr>
            </a:br>
            <a:r>
              <a:rPr lang="de-AT" dirty="0">
                <a:solidFill>
                  <a:schemeClr val="bg1"/>
                </a:solidFill>
              </a:rPr>
              <a:t> &amp; </a:t>
            </a:r>
            <a:br>
              <a:rPr lang="de-AT" dirty="0">
                <a:solidFill>
                  <a:schemeClr val="bg1"/>
                </a:solidFill>
              </a:rPr>
            </a:br>
            <a:r>
              <a:rPr lang="de-AT" dirty="0">
                <a:solidFill>
                  <a:schemeClr val="bg1"/>
                </a:solidFill>
              </a:rPr>
              <a:t>Datensicherheit</a:t>
            </a:r>
          </a:p>
        </p:txBody>
      </p:sp>
      <p:pic>
        <p:nvPicPr>
          <p:cNvPr id="5" name="Grafik 4" descr="Ein Bild, das Zeichnung enthält.&#10;&#10;Automatisch generierte Beschreibung">
            <a:extLst>
              <a:ext uri="{FF2B5EF4-FFF2-40B4-BE49-F238E27FC236}">
                <a16:creationId xmlns:a16="http://schemas.microsoft.com/office/drawing/2014/main" id="{B6BD52DB-6DE5-4E33-9990-4A7EBC553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3429000"/>
            <a:ext cx="2143125" cy="2143125"/>
          </a:xfrm>
          <a:prstGeom prst="rect">
            <a:avLst/>
          </a:prstGeom>
        </p:spPr>
      </p:pic>
    </p:spTree>
    <p:extLst>
      <p:ext uri="{BB962C8B-B14F-4D97-AF65-F5344CB8AC3E}">
        <p14:creationId xmlns:p14="http://schemas.microsoft.com/office/powerpoint/2010/main" val="280736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E0A015-A6A2-4F0D-BFB1-C26238CDA46D}"/>
              </a:ext>
            </a:extLst>
          </p:cNvPr>
          <p:cNvSpPr>
            <a:spLocks noGrp="1"/>
          </p:cNvSpPr>
          <p:nvPr>
            <p:ph type="title"/>
          </p:nvPr>
        </p:nvSpPr>
        <p:spPr/>
        <p:txBody>
          <a:bodyPr/>
          <a:lstStyle/>
          <a:p>
            <a:r>
              <a:rPr lang="de-AT" b="1" dirty="0"/>
              <a:t>Philosophenproblem</a:t>
            </a:r>
          </a:p>
        </p:txBody>
      </p:sp>
      <p:sp>
        <p:nvSpPr>
          <p:cNvPr id="3" name="Inhaltsplatzhalter 2">
            <a:extLst>
              <a:ext uri="{FF2B5EF4-FFF2-40B4-BE49-F238E27FC236}">
                <a16:creationId xmlns:a16="http://schemas.microsoft.com/office/drawing/2014/main" id="{6E21D543-6D87-4399-BE07-4076AED7D478}"/>
              </a:ext>
            </a:extLst>
          </p:cNvPr>
          <p:cNvSpPr>
            <a:spLocks noGrp="1"/>
          </p:cNvSpPr>
          <p:nvPr>
            <p:ph idx="1"/>
          </p:nvPr>
        </p:nvSpPr>
        <p:spPr/>
        <p:txBody>
          <a:bodyPr>
            <a:normAutofit fontScale="77500" lnSpcReduction="20000"/>
          </a:bodyPr>
          <a:lstStyle/>
          <a:p>
            <a:pPr marL="0" indent="0">
              <a:lnSpc>
                <a:spcPct val="150000"/>
              </a:lnSpc>
              <a:buFontTx/>
              <a:buNone/>
            </a:pPr>
            <a:r>
              <a:rPr lang="de-AT" altLang="de-DE" dirty="0">
                <a:latin typeface="Calibri" panose="020F0502020204030204" pitchFamily="34" charset="0"/>
              </a:rPr>
              <a:t>Wenn ein Philosoph hungrig ist, greift er zur linken Gabel, dann zu rechten Gabel und beginnt zu essen. Wenn er satt ist, legt er die Gabeln weg und beginnt wieder zu denken.</a:t>
            </a:r>
          </a:p>
          <a:p>
            <a:pPr marL="0" indent="0">
              <a:lnSpc>
                <a:spcPct val="150000"/>
              </a:lnSpc>
              <a:buFontTx/>
              <a:buNone/>
            </a:pPr>
            <a:endParaRPr lang="de-AT" altLang="de-DE" dirty="0">
              <a:latin typeface="Calibri" panose="020F0502020204030204" pitchFamily="34" charset="0"/>
            </a:endParaRPr>
          </a:p>
          <a:p>
            <a:pPr marL="0" indent="0">
              <a:lnSpc>
                <a:spcPct val="150000"/>
              </a:lnSpc>
              <a:buFontTx/>
              <a:buNone/>
            </a:pPr>
            <a:r>
              <a:rPr lang="de-AT" altLang="de-DE" dirty="0">
                <a:latin typeface="Calibri" panose="020F0502020204030204" pitchFamily="34" charset="0"/>
              </a:rPr>
              <a:t>Kein Problem, wenn nur einzelne Philosophen speisen wollen.</a:t>
            </a:r>
          </a:p>
          <a:p>
            <a:pPr marL="0" indent="0">
              <a:lnSpc>
                <a:spcPct val="150000"/>
              </a:lnSpc>
              <a:buFontTx/>
              <a:buNone/>
            </a:pPr>
            <a:r>
              <a:rPr lang="de-AT" altLang="de-DE" dirty="0">
                <a:latin typeface="Calibri" panose="020F0502020204030204" pitchFamily="34" charset="0"/>
              </a:rPr>
              <a:t>Wenn aber alle Philosophen gleichzeitig essen wollen, greifen alle Philosophen zur linken Gabel (das funktioniert noch), scheitern aber, wenn sie zur rechten Gabel greifen wollen (</a:t>
            </a:r>
            <a:r>
              <a:rPr lang="de-AT" altLang="de-DE" dirty="0" err="1">
                <a:latin typeface="Calibri" panose="020F0502020204030204" pitchFamily="34" charset="0"/>
              </a:rPr>
              <a:t>deadlock</a:t>
            </a:r>
            <a:r>
              <a:rPr lang="de-AT" altLang="de-DE" dirty="0">
                <a:latin typeface="Calibri" panose="020F0502020204030204" pitchFamily="34" charset="0"/>
              </a:rPr>
              <a:t>).</a:t>
            </a:r>
          </a:p>
          <a:p>
            <a:pPr marL="0" indent="0">
              <a:lnSpc>
                <a:spcPct val="150000"/>
              </a:lnSpc>
              <a:buFontTx/>
              <a:buNone/>
            </a:pPr>
            <a:r>
              <a:rPr lang="de-AT" altLang="de-DE" dirty="0">
                <a:latin typeface="Calibri" panose="020F0502020204030204" pitchFamily="34" charset="0"/>
                <a:sym typeface="Wingdings" panose="05000000000000000000" pitchFamily="2" charset="2"/>
              </a:rPr>
              <a:t> Synchronisierungsproblematik</a:t>
            </a:r>
            <a:endParaRPr lang="de-AT" altLang="de-DE" dirty="0">
              <a:latin typeface="Calibri" panose="020F0502020204030204" pitchFamily="34" charset="0"/>
            </a:endParaRPr>
          </a:p>
          <a:p>
            <a:pPr marL="0" indent="0">
              <a:lnSpc>
                <a:spcPct val="150000"/>
              </a:lnSpc>
              <a:buFontTx/>
              <a:buNone/>
            </a:pPr>
            <a:endParaRPr lang="de-AT" altLang="de-DE" dirty="0"/>
          </a:p>
          <a:p>
            <a:pPr marL="0" indent="0">
              <a:lnSpc>
                <a:spcPct val="150000"/>
              </a:lnSpc>
              <a:buFontTx/>
              <a:buNone/>
            </a:pPr>
            <a:endParaRPr lang="de-AT" altLang="de-DE" dirty="0"/>
          </a:p>
          <a:p>
            <a:endParaRPr lang="de-AT" dirty="0"/>
          </a:p>
        </p:txBody>
      </p:sp>
      <p:sp>
        <p:nvSpPr>
          <p:cNvPr id="4" name="Fußzeilenplatzhalter 3">
            <a:extLst>
              <a:ext uri="{FF2B5EF4-FFF2-40B4-BE49-F238E27FC236}">
                <a16:creationId xmlns:a16="http://schemas.microsoft.com/office/drawing/2014/main" id="{ED5A79D8-F583-4B74-B641-4141E32B2A19}"/>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DA159525-24D4-4D3D-B01E-D7487099AE7A}"/>
              </a:ext>
            </a:extLst>
          </p:cNvPr>
          <p:cNvSpPr>
            <a:spLocks noGrp="1"/>
          </p:cNvSpPr>
          <p:nvPr>
            <p:ph type="sldNum" sz="quarter" idx="12"/>
          </p:nvPr>
        </p:nvSpPr>
        <p:spPr/>
        <p:txBody>
          <a:bodyPr/>
          <a:lstStyle/>
          <a:p>
            <a:fld id="{7A6E67F5-11D9-43D7-9C9E-9667E2891F76}" type="slidenum">
              <a:rPr lang="de-AT" smtClean="0"/>
              <a:t>10</a:t>
            </a:fld>
            <a:endParaRPr lang="de-AT"/>
          </a:p>
        </p:txBody>
      </p:sp>
      <p:pic>
        <p:nvPicPr>
          <p:cNvPr id="6" name="Grafik 5" descr="Ein Bild, das Zeichnung enthält.&#10;&#10;Automatisch generierte Beschreibung">
            <a:extLst>
              <a:ext uri="{FF2B5EF4-FFF2-40B4-BE49-F238E27FC236}">
                <a16:creationId xmlns:a16="http://schemas.microsoft.com/office/drawing/2014/main" id="{6BCB845D-3AEC-4929-A46F-03655E57B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87521908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B61D6A-65F0-4D2E-B22E-FCCD53B102E5}"/>
              </a:ext>
            </a:extLst>
          </p:cNvPr>
          <p:cNvSpPr>
            <a:spLocks noGrp="1"/>
          </p:cNvSpPr>
          <p:nvPr>
            <p:ph type="title"/>
          </p:nvPr>
        </p:nvSpPr>
        <p:spPr/>
        <p:txBody>
          <a:bodyPr>
            <a:normAutofit/>
          </a:bodyPr>
          <a:lstStyle/>
          <a:p>
            <a:r>
              <a:rPr lang="de-AT" sz="3600" b="1" dirty="0"/>
              <a:t>Rücksetzen von Transaktionen - Zeitmarkenverfahren</a:t>
            </a:r>
          </a:p>
        </p:txBody>
      </p:sp>
      <p:sp>
        <p:nvSpPr>
          <p:cNvPr id="3" name="Inhaltsplatzhalter 2">
            <a:extLst>
              <a:ext uri="{FF2B5EF4-FFF2-40B4-BE49-F238E27FC236}">
                <a16:creationId xmlns:a16="http://schemas.microsoft.com/office/drawing/2014/main" id="{9AC8BDC2-EA11-4071-8E5E-DEF735F55CDF}"/>
              </a:ext>
            </a:extLst>
          </p:cNvPr>
          <p:cNvSpPr>
            <a:spLocks noGrp="1"/>
          </p:cNvSpPr>
          <p:nvPr>
            <p:ph idx="1"/>
          </p:nvPr>
        </p:nvSpPr>
        <p:spPr>
          <a:xfrm>
            <a:off x="838200" y="1825625"/>
            <a:ext cx="9564757" cy="4351338"/>
          </a:xfrm>
        </p:spPr>
        <p:txBody>
          <a:bodyPr>
            <a:normAutofit fontScale="70000" lnSpcReduction="20000"/>
          </a:bodyPr>
          <a:lstStyle/>
          <a:p>
            <a:pPr>
              <a:lnSpc>
                <a:spcPct val="120000"/>
              </a:lnSpc>
            </a:pPr>
            <a:r>
              <a:rPr lang="de-DE" altLang="de-DE" dirty="0">
                <a:latin typeface="Calibri" panose="020F0502020204030204" pitchFamily="34" charset="0"/>
              </a:rPr>
              <a:t>Die Grundidee dabei ist, dass jede Transaktion einen Zeitstempel (</a:t>
            </a:r>
            <a:r>
              <a:rPr lang="de-DE" altLang="de-DE" dirty="0" err="1">
                <a:latin typeface="Calibri" panose="020F0502020204030204" pitchFamily="34" charset="0"/>
              </a:rPr>
              <a:t>timestamp</a:t>
            </a:r>
            <a:r>
              <a:rPr lang="de-DE" altLang="de-DE" dirty="0">
                <a:latin typeface="Calibri" panose="020F0502020204030204" pitchFamily="34" charset="0"/>
              </a:rPr>
              <a:t>) zur eindeutigen Identifikation erhält. Diese Zeitmarke ist als Transaktions-Startzeitpunkt zu betrachten. </a:t>
            </a:r>
          </a:p>
          <a:p>
            <a:pPr>
              <a:lnSpc>
                <a:spcPct val="120000"/>
              </a:lnSpc>
            </a:pPr>
            <a:r>
              <a:rPr lang="de-DE" altLang="de-DE" dirty="0">
                <a:latin typeface="Calibri" panose="020F0502020204030204" pitchFamily="34" charset="0"/>
              </a:rPr>
              <a:t>Konflikte werden durch einen Neustart einer im Konflikt befindlichen Transaktion gelöst.</a:t>
            </a:r>
          </a:p>
          <a:p>
            <a:pPr>
              <a:lnSpc>
                <a:spcPct val="120000"/>
              </a:lnSpc>
            </a:pPr>
            <a:r>
              <a:rPr lang="de-DE" altLang="de-DE" dirty="0">
                <a:latin typeface="Calibri" panose="020F0502020204030204" pitchFamily="34" charset="0"/>
              </a:rPr>
              <a:t>Ein Konflikt tritt auf, falls eine 'ältere' Transaktion eine Leseanforderung auf ein Datenobjekt absetzt, das bereits von einer 'jüngeren' Transaktion verändert wurde oder falls eine 'ältere' Transaktion eine Updateanforderung auf ein Datenobjekt absetzt, das bereits von einer 'jüngeren' Transaktion gelesen oder verändert wurde.</a:t>
            </a:r>
          </a:p>
          <a:p>
            <a:pPr>
              <a:lnSpc>
                <a:spcPct val="120000"/>
              </a:lnSpc>
            </a:pPr>
            <a:r>
              <a:rPr lang="de-DE" altLang="de-DE" dirty="0">
                <a:latin typeface="Calibri" panose="020F0502020204030204" pitchFamily="34" charset="0"/>
              </a:rPr>
              <a:t>Es wird die 'jüngere' Transaktion zurückgenommen und zu einem späteren Zeitpunkt neu angesetzt. Dazu ist es erforderlich, dass jede Transaktion eine eindeutige Zeitmarke erhält. Diese Zeitmarke wird auch bei einem späteren Versuch wieder verwendet. Jede Transaktion bekommt also nur einmal eine Zeitmarke. </a:t>
            </a:r>
          </a:p>
          <a:p>
            <a:pPr>
              <a:lnSpc>
                <a:spcPct val="120000"/>
              </a:lnSpc>
            </a:pPr>
            <a:endParaRPr lang="de-AT" dirty="0"/>
          </a:p>
        </p:txBody>
      </p:sp>
      <p:sp>
        <p:nvSpPr>
          <p:cNvPr id="4" name="Fußzeilenplatzhalter 3">
            <a:extLst>
              <a:ext uri="{FF2B5EF4-FFF2-40B4-BE49-F238E27FC236}">
                <a16:creationId xmlns:a16="http://schemas.microsoft.com/office/drawing/2014/main" id="{616C89F4-5637-4100-B81A-0A1F627C834F}"/>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D71BF211-050C-4614-8625-D8C1B5E2E2A1}"/>
              </a:ext>
            </a:extLst>
          </p:cNvPr>
          <p:cNvSpPr>
            <a:spLocks noGrp="1"/>
          </p:cNvSpPr>
          <p:nvPr>
            <p:ph type="sldNum" sz="quarter" idx="12"/>
          </p:nvPr>
        </p:nvSpPr>
        <p:spPr/>
        <p:txBody>
          <a:bodyPr/>
          <a:lstStyle/>
          <a:p>
            <a:fld id="{7A6E67F5-11D9-43D7-9C9E-9667E2891F76}" type="slidenum">
              <a:rPr lang="de-AT" smtClean="0"/>
              <a:t>100</a:t>
            </a:fld>
            <a:endParaRPr lang="de-AT"/>
          </a:p>
        </p:txBody>
      </p:sp>
      <p:pic>
        <p:nvPicPr>
          <p:cNvPr id="6" name="Grafik 5" descr="Ein Bild, das Zeichnung enthält.&#10;&#10;Automatisch generierte Beschreibung">
            <a:extLst>
              <a:ext uri="{FF2B5EF4-FFF2-40B4-BE49-F238E27FC236}">
                <a16:creationId xmlns:a16="http://schemas.microsoft.com/office/drawing/2014/main" id="{656CD75F-9E0A-4B97-9DB2-5E6303BBB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24522386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F0C45A-90AD-46D5-8390-AC185282CAF4}"/>
              </a:ext>
            </a:extLst>
          </p:cNvPr>
          <p:cNvSpPr>
            <a:spLocks noGrp="1"/>
          </p:cNvSpPr>
          <p:nvPr>
            <p:ph type="title"/>
          </p:nvPr>
        </p:nvSpPr>
        <p:spPr/>
        <p:txBody>
          <a:bodyPr/>
          <a:lstStyle/>
          <a:p>
            <a:r>
              <a:rPr lang="de-AT" b="1" dirty="0"/>
              <a:t>Transaction </a:t>
            </a:r>
            <a:r>
              <a:rPr lang="de-AT" b="1" dirty="0" err="1"/>
              <a:t>retry</a:t>
            </a:r>
            <a:endParaRPr lang="de-AT" b="1" dirty="0"/>
          </a:p>
        </p:txBody>
      </p:sp>
      <p:pic>
        <p:nvPicPr>
          <p:cNvPr id="6" name="Inhaltsplatzhalter 5">
            <a:extLst>
              <a:ext uri="{FF2B5EF4-FFF2-40B4-BE49-F238E27FC236}">
                <a16:creationId xmlns:a16="http://schemas.microsoft.com/office/drawing/2014/main" id="{ECC336FB-8D62-4312-BA63-6A38785F7195}"/>
              </a:ext>
            </a:extLst>
          </p:cNvPr>
          <p:cNvPicPr>
            <a:picLocks noGrp="1" noChangeAspect="1"/>
          </p:cNvPicPr>
          <p:nvPr>
            <p:ph idx="1"/>
          </p:nvPr>
        </p:nvPicPr>
        <p:blipFill>
          <a:blip r:embed="rId2"/>
          <a:stretch>
            <a:fillRect/>
          </a:stretch>
        </p:blipFill>
        <p:spPr>
          <a:xfrm>
            <a:off x="2087532" y="2355231"/>
            <a:ext cx="8016935" cy="3292125"/>
          </a:xfrm>
          <a:prstGeom prst="rect">
            <a:avLst/>
          </a:prstGeom>
        </p:spPr>
      </p:pic>
      <p:sp>
        <p:nvSpPr>
          <p:cNvPr id="4" name="Fußzeilenplatzhalter 3">
            <a:extLst>
              <a:ext uri="{FF2B5EF4-FFF2-40B4-BE49-F238E27FC236}">
                <a16:creationId xmlns:a16="http://schemas.microsoft.com/office/drawing/2014/main" id="{599FAF24-FD4D-4D99-88DC-0EEBF458EEDD}"/>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8CF11374-A22A-4D36-8A73-4779CD1E7534}"/>
              </a:ext>
            </a:extLst>
          </p:cNvPr>
          <p:cNvSpPr>
            <a:spLocks noGrp="1"/>
          </p:cNvSpPr>
          <p:nvPr>
            <p:ph type="sldNum" sz="quarter" idx="12"/>
          </p:nvPr>
        </p:nvSpPr>
        <p:spPr/>
        <p:txBody>
          <a:bodyPr/>
          <a:lstStyle/>
          <a:p>
            <a:fld id="{7A6E67F5-11D9-43D7-9C9E-9667E2891F76}" type="slidenum">
              <a:rPr lang="de-AT" smtClean="0"/>
              <a:t>101</a:t>
            </a:fld>
            <a:endParaRPr lang="de-AT"/>
          </a:p>
        </p:txBody>
      </p:sp>
      <p:pic>
        <p:nvPicPr>
          <p:cNvPr id="7" name="Grafik 6" descr="Ein Bild, das Zeichnung enthält.&#10;&#10;Automatisch generierte Beschreibung">
            <a:extLst>
              <a:ext uri="{FF2B5EF4-FFF2-40B4-BE49-F238E27FC236}">
                <a16:creationId xmlns:a16="http://schemas.microsoft.com/office/drawing/2014/main" id="{A49E98FE-6147-4EDF-AFE4-A4ADC55882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2561855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5787D9-24E6-4AEF-8277-488C864FEB4E}"/>
              </a:ext>
            </a:extLst>
          </p:cNvPr>
          <p:cNvSpPr>
            <a:spLocks noGrp="1"/>
          </p:cNvSpPr>
          <p:nvPr>
            <p:ph type="title"/>
          </p:nvPr>
        </p:nvSpPr>
        <p:spPr/>
        <p:txBody>
          <a:bodyPr/>
          <a:lstStyle/>
          <a:p>
            <a:r>
              <a:rPr lang="de-AT" b="1" dirty="0"/>
              <a:t>Transaction </a:t>
            </a:r>
            <a:r>
              <a:rPr lang="de-AT" b="1" dirty="0" err="1"/>
              <a:t>retry</a:t>
            </a:r>
            <a:endParaRPr lang="de-AT" b="1" dirty="0"/>
          </a:p>
        </p:txBody>
      </p:sp>
      <p:sp>
        <p:nvSpPr>
          <p:cNvPr id="3" name="Inhaltsplatzhalter 2">
            <a:extLst>
              <a:ext uri="{FF2B5EF4-FFF2-40B4-BE49-F238E27FC236}">
                <a16:creationId xmlns:a16="http://schemas.microsoft.com/office/drawing/2014/main" id="{BC7D58D9-5DB3-4718-840D-0D8172DAE55F}"/>
              </a:ext>
            </a:extLst>
          </p:cNvPr>
          <p:cNvSpPr>
            <a:spLocks noGrp="1"/>
          </p:cNvSpPr>
          <p:nvPr>
            <p:ph idx="1"/>
          </p:nvPr>
        </p:nvSpPr>
        <p:spPr/>
        <p:txBody>
          <a:bodyPr/>
          <a:lstStyle/>
          <a:p>
            <a:pPr>
              <a:defRPr/>
            </a:pPr>
            <a:r>
              <a:rPr lang="de-AT" dirty="0">
                <a:latin typeface="Calibri" panose="020F0502020204030204" pitchFamily="34" charset="0"/>
                <a:cs typeface="Calibri" panose="020F0502020204030204" pitchFamily="34" charset="0"/>
              </a:rPr>
              <a:t>Fordert eine Transaktion eine Sperre an, die von einer jüngeren gehalten wird, so wartet die ältere bis die Sperre von der jüngeren freigegeben wird. </a:t>
            </a:r>
          </a:p>
          <a:p>
            <a:pPr>
              <a:defRPr/>
            </a:pPr>
            <a:r>
              <a:rPr lang="de-AT" dirty="0">
                <a:latin typeface="Calibri" panose="020F0502020204030204" pitchFamily="34" charset="0"/>
                <a:cs typeface="Calibri" panose="020F0502020204030204" pitchFamily="34" charset="0"/>
              </a:rPr>
              <a:t>Fordert eine Transaktion eine Sperre an, die von einer älteren gehalten wird, so bricht sie sich selber ab (genauer: sie startet neu, allerdings behält sie ihren alten Zeitstempel bei, um so „älter“ zu wirken und ihre Chancen zu erhöhen, diesmal komplett durchlaufen zu können)</a:t>
            </a:r>
          </a:p>
          <a:p>
            <a:pPr marL="0" indent="0">
              <a:buFontTx/>
              <a:buNone/>
              <a:defRPr/>
            </a:pPr>
            <a:endParaRPr lang="de-AT" sz="1200" dirty="0">
              <a:latin typeface="Calibri" panose="020F0502020204030204" pitchFamily="34" charset="0"/>
              <a:cs typeface="Calibri" panose="020F0502020204030204" pitchFamily="34" charset="0"/>
            </a:endParaRPr>
          </a:p>
          <a:p>
            <a:pPr marL="0" indent="0">
              <a:buFontTx/>
              <a:buNone/>
              <a:defRPr/>
            </a:pPr>
            <a:r>
              <a:rPr lang="de-AT" sz="1200" dirty="0">
                <a:latin typeface="Calibri" panose="020F0502020204030204" pitchFamily="34" charset="0"/>
                <a:cs typeface="Calibri" panose="020F0502020204030204" pitchFamily="34" charset="0"/>
              </a:rPr>
              <a:t>Aus https://www.ifis.uni-luebeck.de/~moeller/Lectures/SoSe-15/Datenbanken/09-Transaktionsmanagement.pdf </a:t>
            </a:r>
          </a:p>
          <a:p>
            <a:pPr>
              <a:defRPr/>
            </a:pPr>
            <a:endParaRPr lang="de-AT" altLang="de-DE" dirty="0"/>
          </a:p>
          <a:p>
            <a:endParaRPr lang="de-AT" dirty="0"/>
          </a:p>
        </p:txBody>
      </p:sp>
      <p:sp>
        <p:nvSpPr>
          <p:cNvPr id="4" name="Fußzeilenplatzhalter 3">
            <a:extLst>
              <a:ext uri="{FF2B5EF4-FFF2-40B4-BE49-F238E27FC236}">
                <a16:creationId xmlns:a16="http://schemas.microsoft.com/office/drawing/2014/main" id="{8000515D-0ECA-41D7-B7C7-144C1B2453E1}"/>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A958AF43-17D4-4AF1-9DA3-E62A993C013A}"/>
              </a:ext>
            </a:extLst>
          </p:cNvPr>
          <p:cNvSpPr>
            <a:spLocks noGrp="1"/>
          </p:cNvSpPr>
          <p:nvPr>
            <p:ph type="sldNum" sz="quarter" idx="12"/>
          </p:nvPr>
        </p:nvSpPr>
        <p:spPr/>
        <p:txBody>
          <a:bodyPr/>
          <a:lstStyle/>
          <a:p>
            <a:fld id="{7A6E67F5-11D9-43D7-9C9E-9667E2891F76}" type="slidenum">
              <a:rPr lang="de-AT" smtClean="0"/>
              <a:t>102</a:t>
            </a:fld>
            <a:endParaRPr lang="de-AT"/>
          </a:p>
        </p:txBody>
      </p:sp>
      <p:pic>
        <p:nvPicPr>
          <p:cNvPr id="6" name="Grafik 5" descr="Ein Bild, das Zeichnung enthält.&#10;&#10;Automatisch generierte Beschreibung">
            <a:extLst>
              <a:ext uri="{FF2B5EF4-FFF2-40B4-BE49-F238E27FC236}">
                <a16:creationId xmlns:a16="http://schemas.microsoft.com/office/drawing/2014/main" id="{F485B0F8-DD6E-4FB1-8B6E-D4689CBEE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8913696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BFC511-9A19-4475-B899-A34117BDD3EC}"/>
              </a:ext>
            </a:extLst>
          </p:cNvPr>
          <p:cNvSpPr>
            <a:spLocks noGrp="1"/>
          </p:cNvSpPr>
          <p:nvPr>
            <p:ph type="title"/>
          </p:nvPr>
        </p:nvSpPr>
        <p:spPr/>
        <p:txBody>
          <a:bodyPr/>
          <a:lstStyle/>
          <a:p>
            <a:r>
              <a:rPr lang="de-AT" b="1" dirty="0"/>
              <a:t>Transaction </a:t>
            </a:r>
            <a:r>
              <a:rPr lang="de-AT" b="1" dirty="0" err="1"/>
              <a:t>retry</a:t>
            </a:r>
            <a:endParaRPr lang="de-AT" b="1" dirty="0"/>
          </a:p>
        </p:txBody>
      </p:sp>
      <p:sp>
        <p:nvSpPr>
          <p:cNvPr id="3" name="Inhaltsplatzhalter 2">
            <a:extLst>
              <a:ext uri="{FF2B5EF4-FFF2-40B4-BE49-F238E27FC236}">
                <a16:creationId xmlns:a16="http://schemas.microsoft.com/office/drawing/2014/main" id="{1E33EBB6-3F72-4001-A877-750FFC856E39}"/>
              </a:ext>
            </a:extLst>
          </p:cNvPr>
          <p:cNvSpPr>
            <a:spLocks noGrp="1"/>
          </p:cNvSpPr>
          <p:nvPr>
            <p:ph idx="1"/>
          </p:nvPr>
        </p:nvSpPr>
        <p:spPr/>
        <p:txBody>
          <a:bodyPr/>
          <a:lstStyle/>
          <a:p>
            <a:pPr>
              <a:defRPr/>
            </a:pPr>
            <a:r>
              <a:rPr lang="de-AT" dirty="0">
                <a:latin typeface="Calibri" panose="020F0502020204030204" pitchFamily="34" charset="0"/>
                <a:cs typeface="Calibri" panose="020F0502020204030204" pitchFamily="34" charset="0"/>
              </a:rPr>
              <a:t>Fordert eine Transaktion eine Sperre an, die von einer jüngeren gehalten wird, so wird die jüngere abgebrochen (genauer: neu gestartet) und die ältere bekommt die Sperre zugewiesen. </a:t>
            </a:r>
          </a:p>
          <a:p>
            <a:pPr marL="0" indent="0">
              <a:buFontTx/>
              <a:buNone/>
              <a:defRPr/>
            </a:pPr>
            <a:endParaRPr lang="de-AT" dirty="0">
              <a:latin typeface="Calibri" panose="020F0502020204030204" pitchFamily="34" charset="0"/>
              <a:cs typeface="Calibri" panose="020F0502020204030204" pitchFamily="34" charset="0"/>
            </a:endParaRPr>
          </a:p>
          <a:p>
            <a:pPr>
              <a:defRPr/>
            </a:pPr>
            <a:r>
              <a:rPr lang="de-AT" dirty="0">
                <a:latin typeface="Calibri" panose="020F0502020204030204" pitchFamily="34" charset="0"/>
                <a:cs typeface="Calibri" panose="020F0502020204030204" pitchFamily="34" charset="0"/>
              </a:rPr>
              <a:t>Fordert eine Transaktion eine Sperre an, die von einer älteren gehalten wird, so wartet sie, bis die Sperre von der älteren wieder freigegeben wird. </a:t>
            </a:r>
          </a:p>
          <a:p>
            <a:pPr>
              <a:defRPr/>
            </a:pPr>
            <a:endParaRPr lang="de-AT" altLang="de-DE" dirty="0"/>
          </a:p>
          <a:p>
            <a:endParaRPr lang="de-AT" dirty="0"/>
          </a:p>
        </p:txBody>
      </p:sp>
      <p:sp>
        <p:nvSpPr>
          <p:cNvPr id="4" name="Fußzeilenplatzhalter 3">
            <a:extLst>
              <a:ext uri="{FF2B5EF4-FFF2-40B4-BE49-F238E27FC236}">
                <a16:creationId xmlns:a16="http://schemas.microsoft.com/office/drawing/2014/main" id="{90CC01C6-8305-44D8-91F2-2EC7A1D339EF}"/>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87886AC8-15A4-4694-9EFB-9CDBD3F200D5}"/>
              </a:ext>
            </a:extLst>
          </p:cNvPr>
          <p:cNvSpPr>
            <a:spLocks noGrp="1"/>
          </p:cNvSpPr>
          <p:nvPr>
            <p:ph type="sldNum" sz="quarter" idx="12"/>
          </p:nvPr>
        </p:nvSpPr>
        <p:spPr/>
        <p:txBody>
          <a:bodyPr/>
          <a:lstStyle/>
          <a:p>
            <a:fld id="{7A6E67F5-11D9-43D7-9C9E-9667E2891F76}" type="slidenum">
              <a:rPr lang="de-AT" smtClean="0"/>
              <a:t>103</a:t>
            </a:fld>
            <a:endParaRPr lang="de-AT"/>
          </a:p>
        </p:txBody>
      </p:sp>
      <p:pic>
        <p:nvPicPr>
          <p:cNvPr id="6" name="Grafik 5" descr="Ein Bild, das Zeichnung enthält.&#10;&#10;Automatisch generierte Beschreibung">
            <a:extLst>
              <a:ext uri="{FF2B5EF4-FFF2-40B4-BE49-F238E27FC236}">
                <a16:creationId xmlns:a16="http://schemas.microsoft.com/office/drawing/2014/main" id="{45790632-53B8-4D4C-8A1F-0CE66542A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9921332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2BB7A2-50D5-4E21-93DE-AD3DE34AD46A}"/>
              </a:ext>
            </a:extLst>
          </p:cNvPr>
          <p:cNvSpPr>
            <a:spLocks noGrp="1"/>
          </p:cNvSpPr>
          <p:nvPr>
            <p:ph type="title"/>
          </p:nvPr>
        </p:nvSpPr>
        <p:spPr/>
        <p:txBody>
          <a:bodyPr/>
          <a:lstStyle/>
          <a:p>
            <a:r>
              <a:rPr lang="de-AT" b="1" dirty="0" err="1"/>
              <a:t>Wait</a:t>
            </a:r>
            <a:r>
              <a:rPr lang="de-AT" b="1" dirty="0"/>
              <a:t> – Die Beispiel</a:t>
            </a:r>
          </a:p>
        </p:txBody>
      </p:sp>
      <p:sp>
        <p:nvSpPr>
          <p:cNvPr id="3" name="Inhaltsplatzhalter 2">
            <a:extLst>
              <a:ext uri="{FF2B5EF4-FFF2-40B4-BE49-F238E27FC236}">
                <a16:creationId xmlns:a16="http://schemas.microsoft.com/office/drawing/2014/main" id="{1A0B49F2-D8CE-41FE-AD7A-A3E4BB42906B}"/>
              </a:ext>
            </a:extLst>
          </p:cNvPr>
          <p:cNvSpPr>
            <a:spLocks noGrp="1"/>
          </p:cNvSpPr>
          <p:nvPr>
            <p:ph idx="1"/>
          </p:nvPr>
        </p:nvSpPr>
        <p:spPr/>
        <p:txBody>
          <a:bodyPr/>
          <a:lstStyle/>
          <a:p>
            <a:endParaRPr lang="de-AT"/>
          </a:p>
        </p:txBody>
      </p:sp>
      <p:sp>
        <p:nvSpPr>
          <p:cNvPr id="4" name="Fußzeilenplatzhalter 3">
            <a:extLst>
              <a:ext uri="{FF2B5EF4-FFF2-40B4-BE49-F238E27FC236}">
                <a16:creationId xmlns:a16="http://schemas.microsoft.com/office/drawing/2014/main" id="{931FD59E-E6DC-40C4-B509-84D7C346E5C1}"/>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34C88586-14CC-4228-8B99-9EE28A0DDB58}"/>
              </a:ext>
            </a:extLst>
          </p:cNvPr>
          <p:cNvSpPr>
            <a:spLocks noGrp="1"/>
          </p:cNvSpPr>
          <p:nvPr>
            <p:ph type="sldNum" sz="quarter" idx="12"/>
          </p:nvPr>
        </p:nvSpPr>
        <p:spPr/>
        <p:txBody>
          <a:bodyPr/>
          <a:lstStyle/>
          <a:p>
            <a:fld id="{7A6E67F5-11D9-43D7-9C9E-9667E2891F76}" type="slidenum">
              <a:rPr lang="de-AT" smtClean="0"/>
              <a:t>104</a:t>
            </a:fld>
            <a:endParaRPr lang="de-AT"/>
          </a:p>
        </p:txBody>
      </p:sp>
      <p:graphicFrame>
        <p:nvGraphicFramePr>
          <p:cNvPr id="6" name="Object 4">
            <a:extLst>
              <a:ext uri="{FF2B5EF4-FFF2-40B4-BE49-F238E27FC236}">
                <a16:creationId xmlns:a16="http://schemas.microsoft.com/office/drawing/2014/main" id="{A32713FE-08A8-47F9-B078-C73A5E87A48A}"/>
              </a:ext>
            </a:extLst>
          </p:cNvPr>
          <p:cNvGraphicFramePr>
            <a:graphicFrameLocks noChangeAspect="1"/>
          </p:cNvGraphicFramePr>
          <p:nvPr>
            <p:extLst>
              <p:ext uri="{D42A27DB-BD31-4B8C-83A1-F6EECF244321}">
                <p14:modId xmlns:p14="http://schemas.microsoft.com/office/powerpoint/2010/main" val="64165875"/>
              </p:ext>
            </p:extLst>
          </p:nvPr>
        </p:nvGraphicFramePr>
        <p:xfrm>
          <a:off x="2206797" y="2096466"/>
          <a:ext cx="8281987" cy="3459163"/>
        </p:xfrm>
        <a:graphic>
          <a:graphicData uri="http://schemas.openxmlformats.org/presentationml/2006/ole">
            <mc:AlternateContent xmlns:mc="http://schemas.openxmlformats.org/markup-compatibility/2006">
              <mc:Choice xmlns:v="urn:schemas-microsoft-com:vml" Requires="v">
                <p:oleObj spid="_x0000_s7172" name="Dokument" r:id="rId3" imgW="5985825" imgH="2501085" progId="Word.Document.8">
                  <p:embed/>
                </p:oleObj>
              </mc:Choice>
              <mc:Fallback>
                <p:oleObj name="Dokument" r:id="rId3" imgW="5985825" imgH="2501085" progId="Word.Document.8">
                  <p:embed/>
                  <p:pic>
                    <p:nvPicPr>
                      <p:cNvPr id="107526" name="Object 4">
                        <a:extLst>
                          <a:ext uri="{FF2B5EF4-FFF2-40B4-BE49-F238E27FC236}">
                            <a16:creationId xmlns:a16="http://schemas.microsoft.com/office/drawing/2014/main" id="{C81246E4-714D-4719-9AE5-DE6BC39827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797" y="2096466"/>
                        <a:ext cx="8281987" cy="345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4F3DB07B-B10E-41F4-9011-B53D5AA8A7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4673148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4DF3F9-97D8-4FBA-BA9F-5B17270F2B3C}"/>
              </a:ext>
            </a:extLst>
          </p:cNvPr>
          <p:cNvSpPr>
            <a:spLocks noGrp="1"/>
          </p:cNvSpPr>
          <p:nvPr>
            <p:ph type="title"/>
          </p:nvPr>
        </p:nvSpPr>
        <p:spPr/>
        <p:txBody>
          <a:bodyPr/>
          <a:lstStyle/>
          <a:p>
            <a:r>
              <a:rPr lang="de-AT" b="1" dirty="0"/>
              <a:t>Read Consistency in Oracle</a:t>
            </a:r>
          </a:p>
        </p:txBody>
      </p:sp>
      <p:sp>
        <p:nvSpPr>
          <p:cNvPr id="3" name="Inhaltsplatzhalter 2">
            <a:extLst>
              <a:ext uri="{FF2B5EF4-FFF2-40B4-BE49-F238E27FC236}">
                <a16:creationId xmlns:a16="http://schemas.microsoft.com/office/drawing/2014/main" id="{6A3D4FC2-BFE5-4271-9929-61513F7ED194}"/>
              </a:ext>
            </a:extLst>
          </p:cNvPr>
          <p:cNvSpPr>
            <a:spLocks noGrp="1"/>
          </p:cNvSpPr>
          <p:nvPr>
            <p:ph idx="1"/>
          </p:nvPr>
        </p:nvSpPr>
        <p:spPr/>
        <p:txBody>
          <a:bodyPr>
            <a:normAutofit/>
          </a:bodyPr>
          <a:lstStyle/>
          <a:p>
            <a:pPr marL="0" indent="0">
              <a:buFontTx/>
              <a:buNone/>
            </a:pPr>
            <a:r>
              <a:rPr lang="de-DE" altLang="de-DE" sz="2000" dirty="0">
                <a:latin typeface="Calibri" panose="020F0502020204030204" pitchFamily="34" charset="0"/>
              </a:rPr>
              <a:t>Garantiert, dass alle Daten, die durch ein einzelnes Query geliefert werden von 1 bestimmten Zeitpunkt stammen – dem Zeitpunkt, zu dem die Query gestartet wurde.</a:t>
            </a:r>
          </a:p>
          <a:p>
            <a:pPr marL="0" indent="0">
              <a:buFontTx/>
              <a:buNone/>
            </a:pPr>
            <a:r>
              <a:rPr lang="de-DE" altLang="de-DE" sz="2000" dirty="0">
                <a:latin typeface="Calibri" panose="020F0502020204030204" pitchFamily="34" charset="0"/>
              </a:rPr>
              <a:t>In Oracle wird das Problem gelöst, indem zum Lesen die Rollbacksegmente verwendet werden, in denen der frühere Zustand aller veränderten Daten gespeichert ist. Dabei wird eine SCN (</a:t>
            </a:r>
            <a:r>
              <a:rPr lang="de-DE" altLang="de-DE" sz="2000" dirty="0" err="1">
                <a:latin typeface="Calibri" panose="020F0502020204030204" pitchFamily="34" charset="0"/>
              </a:rPr>
              <a:t>system</a:t>
            </a:r>
            <a:r>
              <a:rPr lang="de-DE" altLang="de-DE" sz="2000" dirty="0">
                <a:latin typeface="Calibri" panose="020F0502020204030204" pitchFamily="34" charset="0"/>
              </a:rPr>
              <a:t> </a:t>
            </a:r>
            <a:r>
              <a:rPr lang="de-DE" altLang="de-DE" sz="2000" dirty="0" err="1">
                <a:latin typeface="Calibri" panose="020F0502020204030204" pitchFamily="34" charset="0"/>
              </a:rPr>
              <a:t>change</a:t>
            </a:r>
            <a:r>
              <a:rPr lang="de-DE" altLang="de-DE" sz="2000" dirty="0">
                <a:latin typeface="Calibri" panose="020F0502020204030204" pitchFamily="34" charset="0"/>
              </a:rPr>
              <a:t> </a:t>
            </a:r>
            <a:r>
              <a:rPr lang="de-DE" altLang="de-DE" sz="2000" dirty="0" err="1">
                <a:latin typeface="Calibri" panose="020F0502020204030204" pitchFamily="34" charset="0"/>
              </a:rPr>
              <a:t>number</a:t>
            </a:r>
            <a:r>
              <a:rPr lang="de-DE" altLang="de-DE" sz="2000" dirty="0">
                <a:latin typeface="Calibri" panose="020F0502020204030204" pitchFamily="34" charset="0"/>
              </a:rPr>
              <a:t>) verwendet. Für einen Lesevorgang wird die aktuelle SCN festgestellt. Nur Blocks mit dieser Nummer werden direkt gelesen. Blocks mit einer jüngeren SCN werden aus dem Rollback Segment gelesen.</a:t>
            </a:r>
            <a:endParaRPr lang="de-AT" altLang="de-DE" sz="2000" dirty="0">
              <a:latin typeface="Calibri" panose="020F0502020204030204" pitchFamily="34" charset="0"/>
            </a:endParaRPr>
          </a:p>
          <a:p>
            <a:endParaRPr lang="de-AT" sz="2000" dirty="0"/>
          </a:p>
        </p:txBody>
      </p:sp>
      <p:sp>
        <p:nvSpPr>
          <p:cNvPr id="4" name="Fußzeilenplatzhalter 3">
            <a:extLst>
              <a:ext uri="{FF2B5EF4-FFF2-40B4-BE49-F238E27FC236}">
                <a16:creationId xmlns:a16="http://schemas.microsoft.com/office/drawing/2014/main" id="{EB7D40E7-A46B-4A14-AA37-4A21E1263821}"/>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9A548CE7-7DA1-454C-9349-B7557EBCB2F6}"/>
              </a:ext>
            </a:extLst>
          </p:cNvPr>
          <p:cNvSpPr>
            <a:spLocks noGrp="1"/>
          </p:cNvSpPr>
          <p:nvPr>
            <p:ph type="sldNum" sz="quarter" idx="12"/>
          </p:nvPr>
        </p:nvSpPr>
        <p:spPr/>
        <p:txBody>
          <a:bodyPr/>
          <a:lstStyle/>
          <a:p>
            <a:fld id="{7A6E67F5-11D9-43D7-9C9E-9667E2891F76}" type="slidenum">
              <a:rPr lang="de-AT" smtClean="0"/>
              <a:t>105</a:t>
            </a:fld>
            <a:endParaRPr lang="de-AT"/>
          </a:p>
        </p:txBody>
      </p:sp>
      <p:pic>
        <p:nvPicPr>
          <p:cNvPr id="6" name="Grafik 4">
            <a:extLst>
              <a:ext uri="{FF2B5EF4-FFF2-40B4-BE49-F238E27FC236}">
                <a16:creationId xmlns:a16="http://schemas.microsoft.com/office/drawing/2014/main" id="{AF44D681-AEB0-4DA4-80E4-A915A93E4B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5788" y="3852139"/>
            <a:ext cx="5020423" cy="2414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fik 6" descr="Ein Bild, das Zeichnung enthält.&#10;&#10;Automatisch generierte Beschreibung">
            <a:extLst>
              <a:ext uri="{FF2B5EF4-FFF2-40B4-BE49-F238E27FC236}">
                <a16:creationId xmlns:a16="http://schemas.microsoft.com/office/drawing/2014/main" id="{97CA6AAC-5101-45D6-822D-85A16AFEB0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42599858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B1C951-8C9C-4EE2-949F-E405927F6226}"/>
              </a:ext>
            </a:extLst>
          </p:cNvPr>
          <p:cNvSpPr>
            <a:spLocks noGrp="1"/>
          </p:cNvSpPr>
          <p:nvPr>
            <p:ph type="title"/>
          </p:nvPr>
        </p:nvSpPr>
        <p:spPr/>
        <p:txBody>
          <a:bodyPr/>
          <a:lstStyle/>
          <a:p>
            <a:r>
              <a:rPr lang="de-AT" b="1" dirty="0"/>
              <a:t>Read Consistency in Oracle</a:t>
            </a:r>
          </a:p>
        </p:txBody>
      </p:sp>
      <p:sp>
        <p:nvSpPr>
          <p:cNvPr id="3" name="Inhaltsplatzhalter 2">
            <a:extLst>
              <a:ext uri="{FF2B5EF4-FFF2-40B4-BE49-F238E27FC236}">
                <a16:creationId xmlns:a16="http://schemas.microsoft.com/office/drawing/2014/main" id="{1E4F6BB8-AEE5-45C8-AC18-85B507843DD7}"/>
              </a:ext>
            </a:extLst>
          </p:cNvPr>
          <p:cNvSpPr>
            <a:spLocks noGrp="1"/>
          </p:cNvSpPr>
          <p:nvPr>
            <p:ph idx="1"/>
          </p:nvPr>
        </p:nvSpPr>
        <p:spPr>
          <a:xfrm>
            <a:off x="838200" y="1825625"/>
            <a:ext cx="9525000" cy="4351338"/>
          </a:xfrm>
        </p:spPr>
        <p:txBody>
          <a:bodyPr>
            <a:normAutofit fontScale="77500" lnSpcReduction="20000"/>
          </a:bodyPr>
          <a:lstStyle/>
          <a:p>
            <a:pPr marL="0" indent="0">
              <a:lnSpc>
                <a:spcPct val="150000"/>
              </a:lnSpc>
              <a:spcBef>
                <a:spcPts val="2400"/>
              </a:spcBef>
              <a:spcAft>
                <a:spcPts val="300"/>
              </a:spcAft>
              <a:buFontTx/>
              <a:buNone/>
              <a:defRPr/>
            </a:pPr>
            <a:r>
              <a:rPr lang="de-DE" dirty="0">
                <a:latin typeface="Calibri" panose="020F0502020204030204" pitchFamily="34" charset="0"/>
                <a:cs typeface="Calibri" panose="020F0502020204030204" pitchFamily="34" charset="0"/>
              </a:rPr>
              <a:t>Statement Level Read Consistency</a:t>
            </a:r>
            <a:endParaRPr lang="de-AT" dirty="0">
              <a:latin typeface="Calibri" panose="020F0502020204030204" pitchFamily="34" charset="0"/>
              <a:cs typeface="Calibri" panose="020F0502020204030204" pitchFamily="34" charset="0"/>
            </a:endParaRPr>
          </a:p>
          <a:p>
            <a:pPr marL="449580">
              <a:lnSpc>
                <a:spcPct val="150000"/>
              </a:lnSpc>
              <a:spcAft>
                <a:spcPts val="0"/>
              </a:spcAft>
              <a:tabLst>
                <a:tab pos="450215" algn="l"/>
                <a:tab pos="900430" algn="l"/>
                <a:tab pos="1350010" algn="l"/>
                <a:tab pos="2250440" algn="l"/>
                <a:tab pos="2700655" algn="l"/>
                <a:tab pos="3150235" algn="l"/>
              </a:tabLst>
              <a:defRPr/>
            </a:pPr>
            <a:r>
              <a:rPr lang="de-DE" dirty="0">
                <a:latin typeface="Calibri" panose="020F0502020204030204" pitchFamily="34" charset="0"/>
                <a:ea typeface="Times New Roman" panose="02020603050405020304" pitchFamily="18" charset="0"/>
                <a:cs typeface="Calibri" panose="020F0502020204030204" pitchFamily="34" charset="0"/>
              </a:rPr>
              <a:t>Garantiert, dass alle Daten, die durch ein einzelnes Query von 1 bestimmten Zeitpunkt zur Verfügung gestellt werden – dem Zeitpunkt, zu dem das Query gestartet wurde. </a:t>
            </a:r>
            <a:endParaRPr lang="de-AT" dirty="0">
              <a:latin typeface="Calibri" panose="020F0502020204030204" pitchFamily="34" charset="0"/>
              <a:ea typeface="Times New Roman" panose="02020603050405020304" pitchFamily="18" charset="0"/>
              <a:cs typeface="Calibri" panose="020F0502020204030204" pitchFamily="34" charset="0"/>
            </a:endParaRPr>
          </a:p>
          <a:p>
            <a:pPr marL="114300" indent="0">
              <a:lnSpc>
                <a:spcPct val="150000"/>
              </a:lnSpc>
              <a:spcBef>
                <a:spcPts val="2400"/>
              </a:spcBef>
              <a:spcAft>
                <a:spcPts val="300"/>
              </a:spcAft>
              <a:buFontTx/>
              <a:buNone/>
              <a:defRPr/>
            </a:pPr>
            <a:r>
              <a:rPr lang="de-DE" dirty="0">
                <a:latin typeface="Calibri" panose="020F0502020204030204" pitchFamily="34" charset="0"/>
                <a:cs typeface="Calibri" panose="020F0502020204030204" pitchFamily="34" charset="0"/>
              </a:rPr>
              <a:t>Transaction Level Read Consistency</a:t>
            </a:r>
            <a:endParaRPr lang="de-AT" dirty="0">
              <a:latin typeface="Calibri" panose="020F0502020204030204" pitchFamily="34" charset="0"/>
              <a:cs typeface="Calibri" panose="020F0502020204030204" pitchFamily="34" charset="0"/>
            </a:endParaRPr>
          </a:p>
          <a:p>
            <a:pPr>
              <a:lnSpc>
                <a:spcPct val="150000"/>
              </a:lnSpc>
              <a:defRPr/>
            </a:pPr>
            <a:r>
              <a:rPr lang="de-DE" dirty="0">
                <a:latin typeface="Calibri" panose="020F0502020204030204" pitchFamily="34" charset="0"/>
                <a:ea typeface="Times New Roman" panose="02020603050405020304" pitchFamily="18" charset="0"/>
                <a:cs typeface="Calibri" panose="020F0502020204030204" pitchFamily="34" charset="0"/>
              </a:rPr>
              <a:t>Ist eine Option der Oracle Datenbank. Wenn eine Transaktion im </a:t>
            </a:r>
            <a:r>
              <a:rPr lang="de-DE" dirty="0" err="1">
                <a:latin typeface="Calibri" panose="020F0502020204030204" pitchFamily="34" charset="0"/>
                <a:ea typeface="Times New Roman" panose="02020603050405020304" pitchFamily="18" charset="0"/>
                <a:cs typeface="Calibri" panose="020F0502020204030204" pitchFamily="34" charset="0"/>
              </a:rPr>
              <a:t>serializable</a:t>
            </a:r>
            <a:r>
              <a:rPr lang="de-DE" dirty="0">
                <a:latin typeface="Calibri" panose="020F0502020204030204" pitchFamily="34" charset="0"/>
                <a:ea typeface="Times New Roman" panose="02020603050405020304" pitchFamily="18" charset="0"/>
                <a:cs typeface="Calibri" panose="020F0502020204030204" pitchFamily="34" charset="0"/>
              </a:rPr>
              <a:t> </a:t>
            </a:r>
            <a:r>
              <a:rPr lang="de-DE" dirty="0" err="1">
                <a:latin typeface="Calibri" panose="020F0502020204030204" pitchFamily="34" charset="0"/>
                <a:ea typeface="Times New Roman" panose="02020603050405020304" pitchFamily="18" charset="0"/>
                <a:cs typeface="Calibri" panose="020F0502020204030204" pitchFamily="34" charset="0"/>
              </a:rPr>
              <a:t>mode</a:t>
            </a:r>
            <a:r>
              <a:rPr lang="de-DE" dirty="0">
                <a:latin typeface="Calibri" panose="020F0502020204030204" pitchFamily="34" charset="0"/>
                <a:ea typeface="Times New Roman" panose="02020603050405020304" pitchFamily="18" charset="0"/>
                <a:cs typeface="Calibri" panose="020F0502020204030204" pitchFamily="34" charset="0"/>
              </a:rPr>
              <a:t> läuft, dann werden die Daten genommen, die zum Startzeitpunkt der Transaktion aktuell waren</a:t>
            </a:r>
            <a:endParaRPr lang="de-AT" dirty="0">
              <a:latin typeface="Calibri" panose="020F0502020204030204" pitchFamily="34" charset="0"/>
              <a:cs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82A9D5D9-0937-4D9D-AE6E-0477CE6F492A}"/>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3F585032-625A-4823-BFEB-D1FFC84E19CE}"/>
              </a:ext>
            </a:extLst>
          </p:cNvPr>
          <p:cNvSpPr>
            <a:spLocks noGrp="1"/>
          </p:cNvSpPr>
          <p:nvPr>
            <p:ph type="sldNum" sz="quarter" idx="12"/>
          </p:nvPr>
        </p:nvSpPr>
        <p:spPr/>
        <p:txBody>
          <a:bodyPr/>
          <a:lstStyle/>
          <a:p>
            <a:fld id="{7A6E67F5-11D9-43D7-9C9E-9667E2891F76}" type="slidenum">
              <a:rPr lang="de-AT" smtClean="0"/>
              <a:t>106</a:t>
            </a:fld>
            <a:endParaRPr lang="de-AT"/>
          </a:p>
        </p:txBody>
      </p:sp>
      <p:pic>
        <p:nvPicPr>
          <p:cNvPr id="6" name="Grafik 5" descr="Ein Bild, das Zeichnung enthält.&#10;&#10;Automatisch generierte Beschreibung">
            <a:extLst>
              <a:ext uri="{FF2B5EF4-FFF2-40B4-BE49-F238E27FC236}">
                <a16:creationId xmlns:a16="http://schemas.microsoft.com/office/drawing/2014/main" id="{442E7A5A-D7BF-410D-AC49-1727DE79E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786264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353E0F-EBA8-4C99-A089-0146B5BAD60E}"/>
              </a:ext>
            </a:extLst>
          </p:cNvPr>
          <p:cNvSpPr>
            <a:spLocks noGrp="1"/>
          </p:cNvSpPr>
          <p:nvPr>
            <p:ph type="title"/>
          </p:nvPr>
        </p:nvSpPr>
        <p:spPr/>
        <p:txBody>
          <a:bodyPr/>
          <a:lstStyle/>
          <a:p>
            <a:r>
              <a:rPr lang="de-AT" b="1" dirty="0"/>
              <a:t>Isolation</a:t>
            </a:r>
          </a:p>
        </p:txBody>
      </p:sp>
      <p:sp>
        <p:nvSpPr>
          <p:cNvPr id="3" name="Inhaltsplatzhalter 2">
            <a:extLst>
              <a:ext uri="{FF2B5EF4-FFF2-40B4-BE49-F238E27FC236}">
                <a16:creationId xmlns:a16="http://schemas.microsoft.com/office/drawing/2014/main" id="{8ECBA6C7-D89E-42B1-A5E0-3678C33B7B44}"/>
              </a:ext>
            </a:extLst>
          </p:cNvPr>
          <p:cNvSpPr>
            <a:spLocks noGrp="1"/>
          </p:cNvSpPr>
          <p:nvPr>
            <p:ph idx="1"/>
          </p:nvPr>
        </p:nvSpPr>
        <p:spPr/>
        <p:txBody>
          <a:bodyPr>
            <a:normAutofit fontScale="85000" lnSpcReduction="10000"/>
          </a:bodyPr>
          <a:lstStyle/>
          <a:p>
            <a:pPr>
              <a:lnSpc>
                <a:spcPct val="150000"/>
              </a:lnSpc>
            </a:pPr>
            <a:r>
              <a:rPr lang="de-AT" altLang="de-DE" dirty="0">
                <a:latin typeface="Calibri" panose="020F0502020204030204" pitchFamily="34" charset="0"/>
              </a:rPr>
              <a:t>Die nebenläufige Ausführung von Transaktionen kann zu Problemen führen, die aus der gegenseitigen Beeinflussung resultiert.</a:t>
            </a:r>
          </a:p>
          <a:p>
            <a:pPr>
              <a:lnSpc>
                <a:spcPct val="150000"/>
              </a:lnSpc>
            </a:pPr>
            <a:endParaRPr lang="de-AT" altLang="de-DE" sz="900" dirty="0">
              <a:latin typeface="Calibri" panose="020F0502020204030204" pitchFamily="34" charset="0"/>
            </a:endParaRPr>
          </a:p>
          <a:p>
            <a:pPr>
              <a:lnSpc>
                <a:spcPct val="150000"/>
              </a:lnSpc>
            </a:pPr>
            <a:r>
              <a:rPr lang="de-AT" altLang="de-DE" dirty="0">
                <a:latin typeface="Calibri" panose="020F0502020204030204" pitchFamily="34" charset="0"/>
              </a:rPr>
              <a:t>Isolation ist die Trennung von Transaktionen in der Art, dass eine gerade laufende Transaktion nicht von einer parallel laufenden Transaktion in einen undefinierten Zustand gebracht werden kann („Stärke“ des Isolationsgrades von ACID)</a:t>
            </a:r>
          </a:p>
          <a:p>
            <a:pPr>
              <a:lnSpc>
                <a:spcPct val="150000"/>
              </a:lnSpc>
            </a:pPr>
            <a:endParaRPr lang="de-AT" altLang="de-DE" sz="900" dirty="0">
              <a:latin typeface="Calibri" panose="020F0502020204030204" pitchFamily="34" charset="0"/>
            </a:endParaRPr>
          </a:p>
          <a:p>
            <a:pPr>
              <a:lnSpc>
                <a:spcPct val="150000"/>
              </a:lnSpc>
            </a:pPr>
            <a:r>
              <a:rPr lang="de-AT" altLang="de-DE" dirty="0">
                <a:latin typeface="Calibri" panose="020F0502020204030204" pitchFamily="34" charset="0"/>
              </a:rPr>
              <a:t>ANSI – SQL – 99 unterscheidet 4 Isolationsebenen:</a:t>
            </a:r>
          </a:p>
          <a:p>
            <a:endParaRPr lang="de-AT" dirty="0"/>
          </a:p>
        </p:txBody>
      </p:sp>
      <p:sp>
        <p:nvSpPr>
          <p:cNvPr id="4" name="Fußzeilenplatzhalter 3">
            <a:extLst>
              <a:ext uri="{FF2B5EF4-FFF2-40B4-BE49-F238E27FC236}">
                <a16:creationId xmlns:a16="http://schemas.microsoft.com/office/drawing/2014/main" id="{BF4A2B50-BD22-4741-84FD-5BA4C16042A7}"/>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8A58316B-624F-419D-871E-30730B9057E4}"/>
              </a:ext>
            </a:extLst>
          </p:cNvPr>
          <p:cNvSpPr>
            <a:spLocks noGrp="1"/>
          </p:cNvSpPr>
          <p:nvPr>
            <p:ph type="sldNum" sz="quarter" idx="12"/>
          </p:nvPr>
        </p:nvSpPr>
        <p:spPr/>
        <p:txBody>
          <a:bodyPr/>
          <a:lstStyle/>
          <a:p>
            <a:fld id="{7A6E67F5-11D9-43D7-9C9E-9667E2891F76}" type="slidenum">
              <a:rPr lang="de-AT" smtClean="0"/>
              <a:t>107</a:t>
            </a:fld>
            <a:endParaRPr lang="de-AT"/>
          </a:p>
        </p:txBody>
      </p:sp>
      <p:pic>
        <p:nvPicPr>
          <p:cNvPr id="6" name="Grafik 5" descr="Ein Bild, das Zeichnung enthält.&#10;&#10;Automatisch generierte Beschreibung">
            <a:extLst>
              <a:ext uri="{FF2B5EF4-FFF2-40B4-BE49-F238E27FC236}">
                <a16:creationId xmlns:a16="http://schemas.microsoft.com/office/drawing/2014/main" id="{7C33EAF4-259A-4346-8220-518B57AD7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76308813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54831E-F77C-4F10-91CD-DE5050BB603C}"/>
              </a:ext>
            </a:extLst>
          </p:cNvPr>
          <p:cNvSpPr>
            <a:spLocks noGrp="1"/>
          </p:cNvSpPr>
          <p:nvPr>
            <p:ph type="title"/>
          </p:nvPr>
        </p:nvSpPr>
        <p:spPr/>
        <p:txBody>
          <a:bodyPr/>
          <a:lstStyle/>
          <a:p>
            <a:r>
              <a:rPr lang="de-AT" b="1" dirty="0"/>
              <a:t>Isolation Level I</a:t>
            </a:r>
          </a:p>
        </p:txBody>
      </p:sp>
      <p:sp>
        <p:nvSpPr>
          <p:cNvPr id="3" name="Inhaltsplatzhalter 2">
            <a:extLst>
              <a:ext uri="{FF2B5EF4-FFF2-40B4-BE49-F238E27FC236}">
                <a16:creationId xmlns:a16="http://schemas.microsoft.com/office/drawing/2014/main" id="{68015D60-8CFD-4A37-B649-CE4E70A72E90}"/>
              </a:ext>
            </a:extLst>
          </p:cNvPr>
          <p:cNvSpPr>
            <a:spLocks noGrp="1"/>
          </p:cNvSpPr>
          <p:nvPr>
            <p:ph idx="1"/>
          </p:nvPr>
        </p:nvSpPr>
        <p:spPr/>
        <p:txBody>
          <a:bodyPr>
            <a:normAutofit fontScale="85000" lnSpcReduction="20000"/>
          </a:bodyPr>
          <a:lstStyle/>
          <a:p>
            <a:pPr>
              <a:lnSpc>
                <a:spcPct val="150000"/>
              </a:lnSpc>
            </a:pPr>
            <a:r>
              <a:rPr lang="de-DE" altLang="de-DE" dirty="0">
                <a:latin typeface="Calibri" panose="020F0502020204030204" pitchFamily="34" charset="0"/>
              </a:rPr>
              <a:t>Read </a:t>
            </a:r>
            <a:r>
              <a:rPr lang="de-DE" altLang="de-DE" dirty="0" err="1">
                <a:latin typeface="Calibri" panose="020F0502020204030204" pitchFamily="34" charset="0"/>
              </a:rPr>
              <a:t>Uncommitted</a:t>
            </a:r>
            <a:br>
              <a:rPr lang="de-DE" altLang="de-DE" dirty="0">
                <a:latin typeface="Calibri" panose="020F0502020204030204" pitchFamily="34" charset="0"/>
              </a:rPr>
            </a:br>
            <a:r>
              <a:rPr lang="de-DE" altLang="de-DE" dirty="0">
                <a:latin typeface="Calibri" panose="020F0502020204030204" pitchFamily="34" charset="0"/>
              </a:rPr>
              <a:t>Änderungen aus anderen Transaktionen sind sofort sichtbar, auch wenn diese noch nicht </a:t>
            </a:r>
            <a:r>
              <a:rPr lang="de-DE" altLang="de-DE" dirty="0" err="1">
                <a:latin typeface="Calibri" panose="020F0502020204030204" pitchFamily="34" charset="0"/>
              </a:rPr>
              <a:t>committed</a:t>
            </a:r>
            <a:r>
              <a:rPr lang="de-DE" altLang="de-DE" dirty="0">
                <a:latin typeface="Calibri" panose="020F0502020204030204" pitchFamily="34" charset="0"/>
              </a:rPr>
              <a:t> sind.</a:t>
            </a:r>
          </a:p>
          <a:p>
            <a:pPr>
              <a:lnSpc>
                <a:spcPct val="150000"/>
              </a:lnSpc>
            </a:pPr>
            <a:r>
              <a:rPr lang="de-DE" altLang="de-DE" dirty="0">
                <a:latin typeface="Calibri" panose="020F0502020204030204" pitchFamily="34" charset="0"/>
              </a:rPr>
              <a:t>Read </a:t>
            </a:r>
            <a:r>
              <a:rPr lang="de-DE" altLang="de-DE" dirty="0" err="1">
                <a:latin typeface="Calibri" panose="020F0502020204030204" pitchFamily="34" charset="0"/>
              </a:rPr>
              <a:t>Committed</a:t>
            </a:r>
            <a:br>
              <a:rPr lang="de-DE" altLang="de-DE" dirty="0">
                <a:latin typeface="Calibri" panose="020F0502020204030204" pitchFamily="34" charset="0"/>
              </a:rPr>
            </a:br>
            <a:r>
              <a:rPr lang="de-DE" altLang="de-DE" dirty="0">
                <a:latin typeface="Calibri" panose="020F0502020204030204" pitchFamily="34" charset="0"/>
              </a:rPr>
              <a:t>Änderungen einer parallel ablaufenden Transaktion sind erst nach einem </a:t>
            </a:r>
            <a:r>
              <a:rPr lang="de-DE" altLang="de-DE" dirty="0" err="1">
                <a:latin typeface="Calibri" panose="020F0502020204030204" pitchFamily="34" charset="0"/>
              </a:rPr>
              <a:t>commit</a:t>
            </a:r>
            <a:r>
              <a:rPr lang="de-DE" altLang="de-DE" dirty="0">
                <a:latin typeface="Calibri" panose="020F0502020204030204" pitchFamily="34" charset="0"/>
              </a:rPr>
              <a:t> sichtbar – d.h. ,dass Transaktionen vor Daten geschützt sind, die am Ende einer anderen Transaktion nicht übernommen werden. </a:t>
            </a:r>
            <a:br>
              <a:rPr lang="de-DE" altLang="de-DE" dirty="0">
                <a:latin typeface="Calibri" panose="020F0502020204030204" pitchFamily="34" charset="0"/>
              </a:rPr>
            </a:br>
            <a:r>
              <a:rPr lang="de-DE" altLang="de-DE" dirty="0">
                <a:latin typeface="Calibri" panose="020F0502020204030204" pitchFamily="34" charset="0"/>
              </a:rPr>
              <a:t>Default - Einstellung vieler DBMS.</a:t>
            </a:r>
          </a:p>
          <a:p>
            <a:pPr>
              <a:lnSpc>
                <a:spcPct val="150000"/>
              </a:lnSpc>
            </a:pPr>
            <a:r>
              <a:rPr lang="de-DE" altLang="de-DE" sz="1050" dirty="0">
                <a:latin typeface="Calibri" panose="020F0502020204030204" pitchFamily="34" charset="0"/>
              </a:rPr>
              <a:t>https://docs.oracle.com/cd/E11882_01/server.112/e40540/consist.htm#CNCPT1320</a:t>
            </a:r>
          </a:p>
          <a:p>
            <a:endParaRPr lang="de-AT" dirty="0"/>
          </a:p>
        </p:txBody>
      </p:sp>
      <p:sp>
        <p:nvSpPr>
          <p:cNvPr id="4" name="Fußzeilenplatzhalter 3">
            <a:extLst>
              <a:ext uri="{FF2B5EF4-FFF2-40B4-BE49-F238E27FC236}">
                <a16:creationId xmlns:a16="http://schemas.microsoft.com/office/drawing/2014/main" id="{084417C5-77A6-40DB-BB2B-DE94C59E658E}"/>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68378B96-F7D3-4B1A-8DFD-F0F91273F50A}"/>
              </a:ext>
            </a:extLst>
          </p:cNvPr>
          <p:cNvSpPr>
            <a:spLocks noGrp="1"/>
          </p:cNvSpPr>
          <p:nvPr>
            <p:ph type="sldNum" sz="quarter" idx="12"/>
          </p:nvPr>
        </p:nvSpPr>
        <p:spPr/>
        <p:txBody>
          <a:bodyPr/>
          <a:lstStyle/>
          <a:p>
            <a:fld id="{7A6E67F5-11D9-43D7-9C9E-9667E2891F76}" type="slidenum">
              <a:rPr lang="de-AT" smtClean="0"/>
              <a:t>108</a:t>
            </a:fld>
            <a:endParaRPr lang="de-AT"/>
          </a:p>
        </p:txBody>
      </p:sp>
      <p:pic>
        <p:nvPicPr>
          <p:cNvPr id="6" name="Grafik 5" descr="Ein Bild, das Zeichnung enthält.&#10;&#10;Automatisch generierte Beschreibung">
            <a:extLst>
              <a:ext uri="{FF2B5EF4-FFF2-40B4-BE49-F238E27FC236}">
                <a16:creationId xmlns:a16="http://schemas.microsoft.com/office/drawing/2014/main" id="{9AF85F48-FD41-4AB0-86B3-4FF87D5F3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6425192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C04BBF-1465-4A2E-BB9D-53745C414AC9}"/>
              </a:ext>
            </a:extLst>
          </p:cNvPr>
          <p:cNvSpPr>
            <a:spLocks noGrp="1"/>
          </p:cNvSpPr>
          <p:nvPr>
            <p:ph type="title"/>
          </p:nvPr>
        </p:nvSpPr>
        <p:spPr/>
        <p:txBody>
          <a:bodyPr/>
          <a:lstStyle/>
          <a:p>
            <a:r>
              <a:rPr lang="de-AT" b="1" dirty="0"/>
              <a:t>Isolation Level II</a:t>
            </a:r>
          </a:p>
        </p:txBody>
      </p:sp>
      <p:sp>
        <p:nvSpPr>
          <p:cNvPr id="3" name="Inhaltsplatzhalter 2">
            <a:extLst>
              <a:ext uri="{FF2B5EF4-FFF2-40B4-BE49-F238E27FC236}">
                <a16:creationId xmlns:a16="http://schemas.microsoft.com/office/drawing/2014/main" id="{9F0D8F59-5C65-412B-B61A-588611343608}"/>
              </a:ext>
            </a:extLst>
          </p:cNvPr>
          <p:cNvSpPr>
            <a:spLocks noGrp="1"/>
          </p:cNvSpPr>
          <p:nvPr>
            <p:ph idx="1"/>
          </p:nvPr>
        </p:nvSpPr>
        <p:spPr>
          <a:xfrm>
            <a:off x="838200" y="1825625"/>
            <a:ext cx="9962322" cy="4351338"/>
          </a:xfrm>
        </p:spPr>
        <p:txBody>
          <a:bodyPr>
            <a:normAutofit lnSpcReduction="10000"/>
          </a:bodyPr>
          <a:lstStyle/>
          <a:p>
            <a:r>
              <a:rPr lang="de-DE" altLang="de-DE" dirty="0" err="1">
                <a:latin typeface="Calibri" panose="020F0502020204030204" pitchFamily="34" charset="0"/>
              </a:rPr>
              <a:t>Repeatable</a:t>
            </a:r>
            <a:r>
              <a:rPr lang="de-DE" altLang="de-DE" dirty="0">
                <a:latin typeface="Calibri" panose="020F0502020204030204" pitchFamily="34" charset="0"/>
              </a:rPr>
              <a:t> Read</a:t>
            </a:r>
            <a:br>
              <a:rPr lang="de-DE" altLang="de-DE" dirty="0">
                <a:latin typeface="Calibri" panose="020F0502020204030204" pitchFamily="34" charset="0"/>
              </a:rPr>
            </a:br>
            <a:r>
              <a:rPr lang="de-DE" altLang="de-DE" dirty="0">
                <a:latin typeface="Calibri" panose="020F0502020204030204" pitchFamily="34" charset="0"/>
              </a:rPr>
              <a:t>garantiert, dass wiederholte Leseoperationen mit den gleichen Parametern auch die selben Ergebnisse haben. Üblicherweise wird dies sichergestellt, indem eine Transaktion nur Daten sieht, die vor ihrem Startzeitpunkt vorhanden waren. Eine parallele Änderung führt somit auch nach </a:t>
            </a:r>
            <a:r>
              <a:rPr lang="de-DE" altLang="de-DE" dirty="0" err="1">
                <a:latin typeface="Calibri" panose="020F0502020204030204" pitchFamily="34" charset="0"/>
              </a:rPr>
              <a:t>commit</a:t>
            </a:r>
            <a:r>
              <a:rPr lang="de-DE" altLang="de-DE" dirty="0">
                <a:latin typeface="Calibri" panose="020F0502020204030204" pitchFamily="34" charset="0"/>
              </a:rPr>
              <a:t> nicht zu Inkonsistenzen während einer Transaktion. </a:t>
            </a:r>
          </a:p>
          <a:p>
            <a:r>
              <a:rPr lang="de-DE" altLang="de-DE" dirty="0" err="1">
                <a:latin typeface="Calibri" panose="020F0502020204030204" pitchFamily="34" charset="0"/>
              </a:rPr>
              <a:t>Serializable</a:t>
            </a:r>
            <a:br>
              <a:rPr lang="de-DE" altLang="de-DE" dirty="0">
                <a:latin typeface="Calibri" panose="020F0502020204030204" pitchFamily="34" charset="0"/>
              </a:rPr>
            </a:br>
            <a:r>
              <a:rPr lang="de-DE" altLang="de-DE" dirty="0">
                <a:latin typeface="Calibri" panose="020F0502020204030204" pitchFamily="34" charset="0"/>
              </a:rPr>
              <a:t>garantiert, dass die Wirkung parallel ablaufender Transaktionen exakt die selbe ist wie sie die entsprechenden Transaktionen zeigen würden, liefen sie nacheinander in Folge ab.</a:t>
            </a:r>
          </a:p>
          <a:p>
            <a:endParaRPr lang="de-AT" dirty="0"/>
          </a:p>
        </p:txBody>
      </p:sp>
      <p:sp>
        <p:nvSpPr>
          <p:cNvPr id="4" name="Fußzeilenplatzhalter 3">
            <a:extLst>
              <a:ext uri="{FF2B5EF4-FFF2-40B4-BE49-F238E27FC236}">
                <a16:creationId xmlns:a16="http://schemas.microsoft.com/office/drawing/2014/main" id="{D87B3580-2022-4711-BEC2-B2A338AD3DD5}"/>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F3531ADB-B913-4F3B-AAFF-9798902FE088}"/>
              </a:ext>
            </a:extLst>
          </p:cNvPr>
          <p:cNvSpPr>
            <a:spLocks noGrp="1"/>
          </p:cNvSpPr>
          <p:nvPr>
            <p:ph type="sldNum" sz="quarter" idx="12"/>
          </p:nvPr>
        </p:nvSpPr>
        <p:spPr/>
        <p:txBody>
          <a:bodyPr/>
          <a:lstStyle/>
          <a:p>
            <a:fld id="{7A6E67F5-11D9-43D7-9C9E-9667E2891F76}" type="slidenum">
              <a:rPr lang="de-AT" smtClean="0"/>
              <a:t>109</a:t>
            </a:fld>
            <a:endParaRPr lang="de-AT"/>
          </a:p>
        </p:txBody>
      </p:sp>
      <p:pic>
        <p:nvPicPr>
          <p:cNvPr id="6" name="Grafik 5" descr="Ein Bild, das Zeichnung enthält.&#10;&#10;Automatisch generierte Beschreibung">
            <a:extLst>
              <a:ext uri="{FF2B5EF4-FFF2-40B4-BE49-F238E27FC236}">
                <a16:creationId xmlns:a16="http://schemas.microsoft.com/office/drawing/2014/main" id="{3FC06BC3-7335-410B-A00F-33F4A7D98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035664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0336D5-68D8-4758-AA85-BD566B34AD92}"/>
              </a:ext>
            </a:extLst>
          </p:cNvPr>
          <p:cNvSpPr>
            <a:spLocks noGrp="1"/>
          </p:cNvSpPr>
          <p:nvPr>
            <p:ph type="title"/>
          </p:nvPr>
        </p:nvSpPr>
        <p:spPr/>
        <p:txBody>
          <a:bodyPr/>
          <a:lstStyle/>
          <a:p>
            <a:r>
              <a:rPr lang="de-AT" b="1" dirty="0"/>
              <a:t>Nebenläufigkeit</a:t>
            </a:r>
          </a:p>
        </p:txBody>
      </p:sp>
      <p:sp>
        <p:nvSpPr>
          <p:cNvPr id="3" name="Inhaltsplatzhalter 2">
            <a:extLst>
              <a:ext uri="{FF2B5EF4-FFF2-40B4-BE49-F238E27FC236}">
                <a16:creationId xmlns:a16="http://schemas.microsoft.com/office/drawing/2014/main" id="{84D779EA-FE5A-41C6-A69C-C7B191D2968D}"/>
              </a:ext>
            </a:extLst>
          </p:cNvPr>
          <p:cNvSpPr>
            <a:spLocks noGrp="1"/>
          </p:cNvSpPr>
          <p:nvPr>
            <p:ph idx="1"/>
          </p:nvPr>
        </p:nvSpPr>
        <p:spPr/>
        <p:txBody>
          <a:bodyPr/>
          <a:lstStyle/>
          <a:p>
            <a:pPr marL="0" indent="0">
              <a:buNone/>
            </a:pPr>
            <a:r>
              <a:rPr lang="de-AT" altLang="de-DE" dirty="0">
                <a:latin typeface="Calibri" panose="020F0502020204030204" pitchFamily="34" charset="0"/>
              </a:rPr>
              <a:t>Zwei Prozesse A und B heißen nebenläufig, wenn sie voneinander unabhängig bearbeitet werden können. Dabei ist es egal, ob zuerst der Vorgang A und dann B ausgeführt wird, oder ob sie in umgekehrter Reihenfolge abgearbeitet werden oder ob sie gleichzeitig erledigt werden.</a:t>
            </a:r>
          </a:p>
          <a:p>
            <a:endParaRPr lang="de-AT" dirty="0"/>
          </a:p>
        </p:txBody>
      </p:sp>
      <p:sp>
        <p:nvSpPr>
          <p:cNvPr id="4" name="Fußzeilenplatzhalter 3">
            <a:extLst>
              <a:ext uri="{FF2B5EF4-FFF2-40B4-BE49-F238E27FC236}">
                <a16:creationId xmlns:a16="http://schemas.microsoft.com/office/drawing/2014/main" id="{4662C77A-CEFB-4154-BD40-0CD0F27B18A4}"/>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8D281FE5-8FDB-42DB-BCF9-1D2CBB759B9A}"/>
              </a:ext>
            </a:extLst>
          </p:cNvPr>
          <p:cNvSpPr>
            <a:spLocks noGrp="1"/>
          </p:cNvSpPr>
          <p:nvPr>
            <p:ph type="sldNum" sz="quarter" idx="12"/>
          </p:nvPr>
        </p:nvSpPr>
        <p:spPr/>
        <p:txBody>
          <a:bodyPr/>
          <a:lstStyle/>
          <a:p>
            <a:fld id="{7A6E67F5-11D9-43D7-9C9E-9667E2891F76}" type="slidenum">
              <a:rPr lang="de-AT" smtClean="0"/>
              <a:t>11</a:t>
            </a:fld>
            <a:endParaRPr lang="de-AT"/>
          </a:p>
        </p:txBody>
      </p:sp>
      <p:pic>
        <p:nvPicPr>
          <p:cNvPr id="6" name="Picture 4" descr="Nebenl%C3%A4ufigkeit">
            <a:extLst>
              <a:ext uri="{FF2B5EF4-FFF2-40B4-BE49-F238E27FC236}">
                <a16:creationId xmlns:a16="http://schemas.microsoft.com/office/drawing/2014/main" id="{315D98A2-9681-4652-999F-962AFC7096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251994" y="3429000"/>
            <a:ext cx="5688012" cy="2894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Grafik 6" descr="Ein Bild, das Zeichnung enthält.&#10;&#10;Automatisch generierte Beschreibung">
            <a:extLst>
              <a:ext uri="{FF2B5EF4-FFF2-40B4-BE49-F238E27FC236}">
                <a16:creationId xmlns:a16="http://schemas.microsoft.com/office/drawing/2014/main" id="{88AB225A-007E-4781-A842-FFC5DAA12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81539589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909764-647B-4C93-BEA7-5FA997CBFE20}"/>
              </a:ext>
            </a:extLst>
          </p:cNvPr>
          <p:cNvSpPr>
            <a:spLocks noGrp="1"/>
          </p:cNvSpPr>
          <p:nvPr>
            <p:ph type="title"/>
          </p:nvPr>
        </p:nvSpPr>
        <p:spPr/>
        <p:txBody>
          <a:bodyPr/>
          <a:lstStyle/>
          <a:p>
            <a:r>
              <a:rPr lang="de-AT" b="1" dirty="0"/>
              <a:t>Isolation Level III</a:t>
            </a:r>
          </a:p>
        </p:txBody>
      </p:sp>
      <p:sp>
        <p:nvSpPr>
          <p:cNvPr id="3" name="Inhaltsplatzhalter 2">
            <a:extLst>
              <a:ext uri="{FF2B5EF4-FFF2-40B4-BE49-F238E27FC236}">
                <a16:creationId xmlns:a16="http://schemas.microsoft.com/office/drawing/2014/main" id="{0ECAA50A-BAD7-4907-BB05-B6A73BE75EBE}"/>
              </a:ext>
            </a:extLst>
          </p:cNvPr>
          <p:cNvSpPr>
            <a:spLocks noGrp="1"/>
          </p:cNvSpPr>
          <p:nvPr>
            <p:ph idx="1"/>
          </p:nvPr>
        </p:nvSpPr>
        <p:spPr/>
        <p:txBody>
          <a:bodyPr>
            <a:normAutofit fontScale="85000" lnSpcReduction="20000"/>
          </a:bodyPr>
          <a:lstStyle/>
          <a:p>
            <a:pPr marL="0" indent="0">
              <a:lnSpc>
                <a:spcPct val="150000"/>
              </a:lnSpc>
              <a:buNone/>
              <a:defRPr/>
            </a:pPr>
            <a:r>
              <a:rPr lang="de-DE" altLang="de-DE" dirty="0">
                <a:latin typeface="Calibri" panose="020F0502020204030204" pitchFamily="34" charset="0"/>
                <a:cs typeface="Calibri" panose="020F0502020204030204" pitchFamily="34" charset="0"/>
              </a:rPr>
              <a:t>„Einstellung“ von weniger anspruchsvollen Isolationsstufen dient zur Erhöhung des Grades der Parallelität, gefährdet aber bei fehlerhafter Verwendung die physische Konsistenz der Transaktionen möglicherweise erheblich.</a:t>
            </a:r>
          </a:p>
          <a:p>
            <a:pPr marL="0" indent="0">
              <a:lnSpc>
                <a:spcPct val="150000"/>
              </a:lnSpc>
              <a:buNone/>
              <a:defRPr/>
            </a:pPr>
            <a:endParaRPr lang="de-DE" altLang="de-DE" sz="900" dirty="0"/>
          </a:p>
          <a:p>
            <a:pPr marL="0" indent="0">
              <a:lnSpc>
                <a:spcPct val="150000"/>
              </a:lnSpc>
              <a:buNone/>
              <a:defRPr/>
            </a:pPr>
            <a:r>
              <a:rPr lang="de-DE" altLang="de-DE" dirty="0" err="1">
                <a:latin typeface="Courier New" panose="02070309020205020404" pitchFamily="49" charset="0"/>
                <a:cs typeface="Courier New" panose="02070309020205020404" pitchFamily="49" charset="0"/>
              </a:rPr>
              <a:t>set</a:t>
            </a:r>
            <a:r>
              <a:rPr lang="de-DE" altLang="de-DE" dirty="0">
                <a:latin typeface="Courier New" panose="02070309020205020404" pitchFamily="49" charset="0"/>
                <a:cs typeface="Courier New" panose="02070309020205020404" pitchFamily="49" charset="0"/>
              </a:rPr>
              <a:t> </a:t>
            </a:r>
            <a:r>
              <a:rPr lang="de-DE" altLang="de-DE" dirty="0" err="1">
                <a:latin typeface="Courier New" panose="02070309020205020404" pitchFamily="49" charset="0"/>
                <a:cs typeface="Courier New" panose="02070309020205020404" pitchFamily="49" charset="0"/>
              </a:rPr>
              <a:t>transaction</a:t>
            </a:r>
            <a:endParaRPr lang="de-DE" altLang="de-DE" dirty="0">
              <a:latin typeface="Courier New" panose="02070309020205020404" pitchFamily="49" charset="0"/>
              <a:cs typeface="Courier New" panose="02070309020205020404" pitchFamily="49" charset="0"/>
            </a:endParaRPr>
          </a:p>
          <a:p>
            <a:pPr marL="0" indent="0">
              <a:lnSpc>
                <a:spcPct val="150000"/>
              </a:lnSpc>
              <a:buNone/>
              <a:defRPr/>
            </a:pPr>
            <a:r>
              <a:rPr lang="de-DE" altLang="de-DE" dirty="0">
                <a:latin typeface="Courier New" panose="02070309020205020404" pitchFamily="49" charset="0"/>
                <a:cs typeface="Courier New" panose="02070309020205020404" pitchFamily="49" charset="0"/>
              </a:rPr>
              <a:t>   [</a:t>
            </a:r>
            <a:r>
              <a:rPr lang="de-DE" altLang="de-DE" dirty="0" err="1">
                <a:latin typeface="Courier New" panose="02070309020205020404" pitchFamily="49" charset="0"/>
                <a:cs typeface="Courier New" panose="02070309020205020404" pitchFamily="49" charset="0"/>
              </a:rPr>
              <a:t>read</a:t>
            </a:r>
            <a:r>
              <a:rPr lang="de-DE" altLang="de-DE" dirty="0">
                <a:latin typeface="Courier New" panose="02070309020205020404" pitchFamily="49" charset="0"/>
                <a:cs typeface="Courier New" panose="02070309020205020404" pitchFamily="49" charset="0"/>
              </a:rPr>
              <a:t> </a:t>
            </a:r>
            <a:r>
              <a:rPr lang="de-DE" altLang="de-DE" dirty="0" err="1">
                <a:latin typeface="Courier New" panose="02070309020205020404" pitchFamily="49" charset="0"/>
                <a:cs typeface="Courier New" panose="02070309020205020404" pitchFamily="49" charset="0"/>
              </a:rPr>
              <a:t>only</a:t>
            </a:r>
            <a:r>
              <a:rPr lang="de-DE" altLang="de-DE" dirty="0">
                <a:latin typeface="Courier New" panose="02070309020205020404" pitchFamily="49" charset="0"/>
                <a:cs typeface="Courier New" panose="02070309020205020404" pitchFamily="49" charset="0"/>
              </a:rPr>
              <a:t>]</a:t>
            </a:r>
          </a:p>
          <a:p>
            <a:pPr marL="0" indent="0">
              <a:lnSpc>
                <a:spcPct val="150000"/>
              </a:lnSpc>
              <a:buNone/>
              <a:defRPr/>
            </a:pPr>
            <a:r>
              <a:rPr lang="de-DE" altLang="de-DE" dirty="0">
                <a:latin typeface="Courier New" panose="02070309020205020404" pitchFamily="49" charset="0"/>
                <a:cs typeface="Courier New" panose="02070309020205020404" pitchFamily="49" charset="0"/>
              </a:rPr>
              <a:t>   [</a:t>
            </a:r>
            <a:r>
              <a:rPr lang="de-DE" altLang="de-DE" dirty="0" err="1">
                <a:latin typeface="Courier New" panose="02070309020205020404" pitchFamily="49" charset="0"/>
                <a:cs typeface="Courier New" panose="02070309020205020404" pitchFamily="49" charset="0"/>
              </a:rPr>
              <a:t>isolation</a:t>
            </a:r>
            <a:r>
              <a:rPr lang="de-DE" altLang="de-DE" dirty="0">
                <a:latin typeface="Courier New" panose="02070309020205020404" pitchFamily="49" charset="0"/>
                <a:cs typeface="Courier New" panose="02070309020205020404" pitchFamily="49" charset="0"/>
              </a:rPr>
              <a:t> </a:t>
            </a:r>
            <a:r>
              <a:rPr lang="de-DE" altLang="de-DE" dirty="0" err="1">
                <a:latin typeface="Courier New" panose="02070309020205020404" pitchFamily="49" charset="0"/>
                <a:cs typeface="Courier New" panose="02070309020205020404" pitchFamily="49" charset="0"/>
              </a:rPr>
              <a:t>level</a:t>
            </a:r>
            <a:endParaRPr lang="de-DE" altLang="de-DE" dirty="0">
              <a:latin typeface="Courier New" panose="02070309020205020404" pitchFamily="49" charset="0"/>
              <a:cs typeface="Courier New" panose="02070309020205020404" pitchFamily="49" charset="0"/>
            </a:endParaRPr>
          </a:p>
          <a:p>
            <a:pPr marL="0" indent="0">
              <a:lnSpc>
                <a:spcPct val="150000"/>
              </a:lnSpc>
              <a:buNone/>
              <a:defRPr/>
            </a:pPr>
            <a:r>
              <a:rPr lang="de-DE" altLang="de-DE" dirty="0">
                <a:latin typeface="Courier New" panose="02070309020205020404" pitchFamily="49" charset="0"/>
                <a:cs typeface="Courier New" panose="02070309020205020404" pitchFamily="49" charset="0"/>
              </a:rPr>
              <a:t>      Stufe 1, 2, 3 oder 4</a:t>
            </a:r>
          </a:p>
          <a:p>
            <a:pPr>
              <a:defRPr/>
            </a:pPr>
            <a:endParaRPr lang="de-DE" altLang="de-DE" dirty="0"/>
          </a:p>
          <a:p>
            <a:endParaRPr lang="de-AT" dirty="0"/>
          </a:p>
        </p:txBody>
      </p:sp>
      <p:sp>
        <p:nvSpPr>
          <p:cNvPr id="4" name="Fußzeilenplatzhalter 3">
            <a:extLst>
              <a:ext uri="{FF2B5EF4-FFF2-40B4-BE49-F238E27FC236}">
                <a16:creationId xmlns:a16="http://schemas.microsoft.com/office/drawing/2014/main" id="{A31DD1CB-2C4B-43AE-92C5-86A927ABDAEF}"/>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62417ADB-52C3-4F27-83B7-188F5081750C}"/>
              </a:ext>
            </a:extLst>
          </p:cNvPr>
          <p:cNvSpPr>
            <a:spLocks noGrp="1"/>
          </p:cNvSpPr>
          <p:nvPr>
            <p:ph type="sldNum" sz="quarter" idx="12"/>
          </p:nvPr>
        </p:nvSpPr>
        <p:spPr/>
        <p:txBody>
          <a:bodyPr/>
          <a:lstStyle/>
          <a:p>
            <a:fld id="{7A6E67F5-11D9-43D7-9C9E-9667E2891F76}" type="slidenum">
              <a:rPr lang="de-AT" smtClean="0"/>
              <a:t>110</a:t>
            </a:fld>
            <a:endParaRPr lang="de-AT"/>
          </a:p>
        </p:txBody>
      </p:sp>
      <p:pic>
        <p:nvPicPr>
          <p:cNvPr id="6" name="Grafik 5" descr="Ein Bild, das Zeichnung enthält.&#10;&#10;Automatisch generierte Beschreibung">
            <a:extLst>
              <a:ext uri="{FF2B5EF4-FFF2-40B4-BE49-F238E27FC236}">
                <a16:creationId xmlns:a16="http://schemas.microsoft.com/office/drawing/2014/main" id="{6C00C66C-8388-4D9F-9E54-AC69F8698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52057017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2E586-4134-49A6-A641-40B2AD2927C3}"/>
              </a:ext>
            </a:extLst>
          </p:cNvPr>
          <p:cNvSpPr>
            <a:spLocks noGrp="1"/>
          </p:cNvSpPr>
          <p:nvPr>
            <p:ph type="title"/>
          </p:nvPr>
        </p:nvSpPr>
        <p:spPr/>
        <p:txBody>
          <a:bodyPr/>
          <a:lstStyle/>
          <a:p>
            <a:r>
              <a:rPr lang="de-AT" b="1" dirty="0"/>
              <a:t>Anomalien</a:t>
            </a:r>
          </a:p>
        </p:txBody>
      </p:sp>
      <p:sp>
        <p:nvSpPr>
          <p:cNvPr id="3" name="Inhaltsplatzhalter 2">
            <a:extLst>
              <a:ext uri="{FF2B5EF4-FFF2-40B4-BE49-F238E27FC236}">
                <a16:creationId xmlns:a16="http://schemas.microsoft.com/office/drawing/2014/main" id="{21C2E122-1EAA-41E5-83E2-1F7F39D3E73B}"/>
              </a:ext>
            </a:extLst>
          </p:cNvPr>
          <p:cNvSpPr>
            <a:spLocks noGrp="1"/>
          </p:cNvSpPr>
          <p:nvPr>
            <p:ph idx="1"/>
          </p:nvPr>
        </p:nvSpPr>
        <p:spPr/>
        <p:txBody>
          <a:bodyPr/>
          <a:lstStyle/>
          <a:p>
            <a:pPr>
              <a:buNone/>
            </a:pPr>
            <a:r>
              <a:rPr lang="de-AT" altLang="de-DE" dirty="0">
                <a:latin typeface="Calibri" panose="020F0502020204030204" pitchFamily="34" charset="0"/>
              </a:rPr>
              <a:t>Folgende Anomalien werden unterschieden:</a:t>
            </a:r>
          </a:p>
          <a:p>
            <a:pPr>
              <a:buNone/>
            </a:pPr>
            <a:endParaRPr lang="de-AT" altLang="de-DE" dirty="0">
              <a:latin typeface="Calibri" panose="020F0502020204030204" pitchFamily="34" charset="0"/>
            </a:endParaRPr>
          </a:p>
          <a:p>
            <a:pPr>
              <a:lnSpc>
                <a:spcPct val="150000"/>
              </a:lnSpc>
            </a:pPr>
            <a:r>
              <a:rPr lang="de-AT" altLang="de-DE" dirty="0">
                <a:latin typeface="Calibri" panose="020F0502020204030204" pitchFamily="34" charset="0"/>
              </a:rPr>
              <a:t>Lost Update </a:t>
            </a:r>
          </a:p>
          <a:p>
            <a:pPr>
              <a:lnSpc>
                <a:spcPct val="150000"/>
              </a:lnSpc>
            </a:pPr>
            <a:r>
              <a:rPr lang="de-AT" altLang="de-DE" dirty="0" err="1">
                <a:latin typeface="Calibri" panose="020F0502020204030204" pitchFamily="34" charset="0"/>
              </a:rPr>
              <a:t>Dirty</a:t>
            </a:r>
            <a:r>
              <a:rPr lang="de-AT" altLang="de-DE" dirty="0">
                <a:latin typeface="Calibri" panose="020F0502020204030204" pitchFamily="34" charset="0"/>
              </a:rPr>
              <a:t> Read </a:t>
            </a:r>
          </a:p>
          <a:p>
            <a:pPr>
              <a:lnSpc>
                <a:spcPct val="150000"/>
              </a:lnSpc>
            </a:pPr>
            <a:r>
              <a:rPr lang="de-AT" altLang="de-DE" dirty="0">
                <a:latin typeface="Calibri" panose="020F0502020204030204" pitchFamily="34" charset="0"/>
              </a:rPr>
              <a:t>Non – </a:t>
            </a:r>
            <a:r>
              <a:rPr lang="de-AT" altLang="de-DE" dirty="0" err="1">
                <a:latin typeface="Calibri" panose="020F0502020204030204" pitchFamily="34" charset="0"/>
              </a:rPr>
              <a:t>Repeatable</a:t>
            </a:r>
            <a:r>
              <a:rPr lang="de-AT" altLang="de-DE" dirty="0">
                <a:latin typeface="Calibri" panose="020F0502020204030204" pitchFamily="34" charset="0"/>
              </a:rPr>
              <a:t> – Read </a:t>
            </a:r>
          </a:p>
          <a:p>
            <a:pPr>
              <a:lnSpc>
                <a:spcPct val="150000"/>
              </a:lnSpc>
            </a:pPr>
            <a:r>
              <a:rPr lang="de-AT" altLang="de-DE" dirty="0">
                <a:latin typeface="Calibri" panose="020F0502020204030204" pitchFamily="34" charset="0"/>
              </a:rPr>
              <a:t>Phantom Read</a:t>
            </a:r>
          </a:p>
          <a:p>
            <a:endParaRPr lang="de-AT" dirty="0"/>
          </a:p>
        </p:txBody>
      </p:sp>
      <p:sp>
        <p:nvSpPr>
          <p:cNvPr id="4" name="Fußzeilenplatzhalter 3">
            <a:extLst>
              <a:ext uri="{FF2B5EF4-FFF2-40B4-BE49-F238E27FC236}">
                <a16:creationId xmlns:a16="http://schemas.microsoft.com/office/drawing/2014/main" id="{210CD0ED-0FD4-49DD-91F6-35BB146F1C62}"/>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5C4EB5D6-688B-49F5-841D-F56B05FF21B2}"/>
              </a:ext>
            </a:extLst>
          </p:cNvPr>
          <p:cNvSpPr>
            <a:spLocks noGrp="1"/>
          </p:cNvSpPr>
          <p:nvPr>
            <p:ph type="sldNum" sz="quarter" idx="12"/>
          </p:nvPr>
        </p:nvSpPr>
        <p:spPr/>
        <p:txBody>
          <a:bodyPr/>
          <a:lstStyle/>
          <a:p>
            <a:fld id="{7A6E67F5-11D9-43D7-9C9E-9667E2891F76}" type="slidenum">
              <a:rPr lang="de-AT" smtClean="0"/>
              <a:t>111</a:t>
            </a:fld>
            <a:endParaRPr lang="de-AT"/>
          </a:p>
        </p:txBody>
      </p:sp>
      <p:pic>
        <p:nvPicPr>
          <p:cNvPr id="6" name="Grafik 5" descr="Ein Bild, das Zeichnung enthält.&#10;&#10;Automatisch generierte Beschreibung">
            <a:extLst>
              <a:ext uri="{FF2B5EF4-FFF2-40B4-BE49-F238E27FC236}">
                <a16:creationId xmlns:a16="http://schemas.microsoft.com/office/drawing/2014/main" id="{1616EEA8-023F-4FDF-9265-41E9A4A70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2048373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F43AF8-7070-4C5F-A52A-E4542ED0FD6E}"/>
              </a:ext>
            </a:extLst>
          </p:cNvPr>
          <p:cNvSpPr>
            <a:spLocks noGrp="1"/>
          </p:cNvSpPr>
          <p:nvPr>
            <p:ph type="title"/>
          </p:nvPr>
        </p:nvSpPr>
        <p:spPr/>
        <p:txBody>
          <a:bodyPr/>
          <a:lstStyle/>
          <a:p>
            <a:r>
              <a:rPr lang="de-AT" b="1" dirty="0"/>
              <a:t>Non </a:t>
            </a:r>
            <a:r>
              <a:rPr lang="de-AT" b="1" dirty="0" err="1"/>
              <a:t>Repeatable</a:t>
            </a:r>
            <a:r>
              <a:rPr lang="de-AT" b="1" dirty="0"/>
              <a:t> Read</a:t>
            </a:r>
          </a:p>
        </p:txBody>
      </p:sp>
      <p:sp>
        <p:nvSpPr>
          <p:cNvPr id="3" name="Inhaltsplatzhalter 2">
            <a:extLst>
              <a:ext uri="{FF2B5EF4-FFF2-40B4-BE49-F238E27FC236}">
                <a16:creationId xmlns:a16="http://schemas.microsoft.com/office/drawing/2014/main" id="{7127F3FA-9E96-4EF3-BFF3-E32E584318CA}"/>
              </a:ext>
            </a:extLst>
          </p:cNvPr>
          <p:cNvSpPr>
            <a:spLocks noGrp="1"/>
          </p:cNvSpPr>
          <p:nvPr>
            <p:ph idx="1"/>
          </p:nvPr>
        </p:nvSpPr>
        <p:spPr/>
        <p:txBody>
          <a:bodyPr>
            <a:normAutofit fontScale="92500" lnSpcReduction="10000"/>
          </a:bodyPr>
          <a:lstStyle/>
          <a:p>
            <a:pPr>
              <a:lnSpc>
                <a:spcPct val="80000"/>
              </a:lnSpc>
              <a:defRPr/>
            </a:pPr>
            <a:r>
              <a:rPr lang="de-AT" altLang="de-DE" sz="2000" dirty="0">
                <a:latin typeface="Calibri" panose="020F0502020204030204" pitchFamily="34" charset="0"/>
                <a:cs typeface="Calibri" panose="020F0502020204030204" pitchFamily="34" charset="0"/>
              </a:rPr>
              <a:t>Transaktionsanfang </a:t>
            </a:r>
          </a:p>
          <a:p>
            <a:pPr lvl="1">
              <a:lnSpc>
                <a:spcPct val="80000"/>
              </a:lnSpc>
              <a:buFont typeface="Symbol" panose="05050102010706020507" pitchFamily="18" charset="2"/>
              <a:buChar char="-"/>
              <a:defRPr/>
            </a:pPr>
            <a:r>
              <a:rPr lang="de-AT" altLang="de-DE" sz="1800" i="1" dirty="0">
                <a:latin typeface="Calibri" panose="020F0502020204030204" pitchFamily="34" charset="0"/>
                <a:cs typeface="Calibri" panose="020F0502020204030204" pitchFamily="34" charset="0"/>
              </a:rPr>
              <a:t>Selektiere alle Benutzernamen mit weniger als fünf erfassten Artikeln</a:t>
            </a:r>
            <a:r>
              <a:rPr lang="de-AT" altLang="de-DE" sz="1800" dirty="0">
                <a:latin typeface="Calibri" panose="020F0502020204030204" pitchFamily="34" charset="0"/>
                <a:cs typeface="Calibri" panose="020F0502020204030204" pitchFamily="34" charset="0"/>
              </a:rPr>
              <a:t> (Aktion 1a)</a:t>
            </a:r>
          </a:p>
          <a:p>
            <a:pPr lvl="1">
              <a:lnSpc>
                <a:spcPct val="80000"/>
              </a:lnSpc>
              <a:buFont typeface="Symbol" panose="05050102010706020507" pitchFamily="18" charset="2"/>
              <a:buChar char="-"/>
              <a:defRPr/>
            </a:pPr>
            <a:r>
              <a:rPr lang="de-AT" altLang="de-DE" sz="1800" dirty="0">
                <a:latin typeface="Calibri" panose="020F0502020204030204" pitchFamily="34" charset="0"/>
                <a:cs typeface="Calibri" panose="020F0502020204030204" pitchFamily="34" charset="0"/>
              </a:rPr>
              <a:t>Gib die Liste der faulen Benutzer aus</a:t>
            </a:r>
          </a:p>
          <a:p>
            <a:pPr lvl="1">
              <a:lnSpc>
                <a:spcPct val="80000"/>
              </a:lnSpc>
              <a:buFont typeface="Symbol" panose="05050102010706020507" pitchFamily="18" charset="2"/>
              <a:buChar char="-"/>
              <a:defRPr/>
            </a:pPr>
            <a:r>
              <a:rPr lang="de-AT" altLang="de-DE" sz="1800" i="1" dirty="0">
                <a:latin typeface="Calibri" panose="020F0502020204030204" pitchFamily="34" charset="0"/>
                <a:cs typeface="Calibri" panose="020F0502020204030204" pitchFamily="34" charset="0"/>
              </a:rPr>
              <a:t>Selektiere alle Benutzerdatensätze mit weniger als fünf erfassten Artikeln</a:t>
            </a:r>
            <a:r>
              <a:rPr lang="de-AT" altLang="de-DE" sz="1800" dirty="0">
                <a:latin typeface="Calibri" panose="020F0502020204030204" pitchFamily="34" charset="0"/>
                <a:cs typeface="Calibri" panose="020F0502020204030204" pitchFamily="34" charset="0"/>
              </a:rPr>
              <a:t> (Aktion 1b)</a:t>
            </a:r>
          </a:p>
          <a:p>
            <a:pPr lvl="1">
              <a:lnSpc>
                <a:spcPct val="80000"/>
              </a:lnSpc>
              <a:buFont typeface="Symbol" panose="05050102010706020507" pitchFamily="18" charset="2"/>
              <a:buChar char="-"/>
              <a:defRPr/>
            </a:pPr>
            <a:r>
              <a:rPr lang="de-AT" altLang="de-DE" sz="1800" dirty="0">
                <a:latin typeface="Calibri" panose="020F0502020204030204" pitchFamily="34" charset="0"/>
                <a:cs typeface="Calibri" panose="020F0502020204030204" pitchFamily="34" charset="0"/>
              </a:rPr>
              <a:t>Gib für diese Benutzer eine genauere Aufschlüsselung aus (Alter des Kontos, genaue Anzahl der Artikel usw.)</a:t>
            </a:r>
          </a:p>
          <a:p>
            <a:pPr>
              <a:lnSpc>
                <a:spcPct val="80000"/>
              </a:lnSpc>
              <a:defRPr/>
            </a:pPr>
            <a:r>
              <a:rPr lang="de-AT" altLang="de-DE" sz="2000" dirty="0">
                <a:latin typeface="Calibri" panose="020F0502020204030204" pitchFamily="34" charset="0"/>
                <a:cs typeface="Calibri" panose="020F0502020204030204" pitchFamily="34" charset="0"/>
              </a:rPr>
              <a:t>Transaktionsende</a:t>
            </a:r>
          </a:p>
          <a:p>
            <a:pPr>
              <a:lnSpc>
                <a:spcPct val="80000"/>
              </a:lnSpc>
              <a:defRPr/>
            </a:pPr>
            <a:endParaRPr lang="de-AT" altLang="de-DE" sz="800" dirty="0">
              <a:latin typeface="Calibri" panose="020F0502020204030204" pitchFamily="34" charset="0"/>
              <a:cs typeface="Calibri" panose="020F0502020204030204" pitchFamily="34" charset="0"/>
            </a:endParaRPr>
          </a:p>
          <a:p>
            <a:pPr>
              <a:lnSpc>
                <a:spcPct val="80000"/>
              </a:lnSpc>
              <a:defRPr/>
            </a:pPr>
            <a:endParaRPr lang="de-AT" altLang="de-DE" sz="800" dirty="0">
              <a:latin typeface="Calibri" panose="020F0502020204030204" pitchFamily="34" charset="0"/>
              <a:cs typeface="Calibri" panose="020F0502020204030204" pitchFamily="34" charset="0"/>
            </a:endParaRPr>
          </a:p>
          <a:p>
            <a:pPr>
              <a:lnSpc>
                <a:spcPct val="80000"/>
              </a:lnSpc>
              <a:buNone/>
              <a:defRPr/>
            </a:pPr>
            <a:r>
              <a:rPr lang="de-AT" altLang="de-DE" sz="2000" dirty="0">
                <a:latin typeface="Calibri" panose="020F0502020204030204" pitchFamily="34" charset="0"/>
                <a:cs typeface="Calibri" panose="020F0502020204030204" pitchFamily="34" charset="0"/>
              </a:rPr>
              <a:t>Gleichzeitig könnte die folgende Transaktion Bestandteil der bei Erfassung eines neuen Artikels ablaufenden Operationen sein:</a:t>
            </a:r>
          </a:p>
          <a:p>
            <a:pPr>
              <a:lnSpc>
                <a:spcPct val="80000"/>
              </a:lnSpc>
              <a:defRPr/>
            </a:pPr>
            <a:r>
              <a:rPr lang="de-AT" altLang="de-DE" sz="2000" dirty="0">
                <a:latin typeface="Calibri" panose="020F0502020204030204" pitchFamily="34" charset="0"/>
                <a:cs typeface="Calibri" panose="020F0502020204030204" pitchFamily="34" charset="0"/>
              </a:rPr>
              <a:t>Transaktionsanfang </a:t>
            </a:r>
          </a:p>
          <a:p>
            <a:pPr lvl="1">
              <a:lnSpc>
                <a:spcPct val="80000"/>
              </a:lnSpc>
              <a:buFont typeface="Symbol" panose="05050102010706020507" pitchFamily="18" charset="2"/>
              <a:buChar char="-"/>
              <a:defRPr/>
            </a:pPr>
            <a:r>
              <a:rPr lang="de-AT" altLang="de-DE" sz="1800" i="1" dirty="0">
                <a:latin typeface="Calibri" panose="020F0502020204030204" pitchFamily="34" charset="0"/>
                <a:cs typeface="Calibri" panose="020F0502020204030204" pitchFamily="34" charset="0"/>
              </a:rPr>
              <a:t>Füge neuen Artikel ein</a:t>
            </a:r>
            <a:r>
              <a:rPr lang="de-AT" altLang="de-DE" sz="1800" dirty="0">
                <a:latin typeface="Calibri" panose="020F0502020204030204" pitchFamily="34" charset="0"/>
                <a:cs typeface="Calibri" panose="020F0502020204030204" pitchFamily="34" charset="0"/>
              </a:rPr>
              <a:t> (Aktion 2a)</a:t>
            </a:r>
          </a:p>
          <a:p>
            <a:pPr lvl="1">
              <a:lnSpc>
                <a:spcPct val="80000"/>
              </a:lnSpc>
              <a:buFont typeface="Symbol" panose="05050102010706020507" pitchFamily="18" charset="2"/>
              <a:buChar char="-"/>
              <a:defRPr/>
            </a:pPr>
            <a:r>
              <a:rPr lang="de-AT" altLang="de-DE" sz="1800" i="1" dirty="0">
                <a:latin typeface="Calibri" panose="020F0502020204030204" pitchFamily="34" charset="0"/>
                <a:cs typeface="Calibri" panose="020F0502020204030204" pitchFamily="34" charset="0"/>
              </a:rPr>
              <a:t>Erhöhe Anzahl der erfassten Artikel des erfassenden Benutzers</a:t>
            </a:r>
            <a:r>
              <a:rPr lang="de-AT" altLang="de-DE" sz="1800" dirty="0">
                <a:latin typeface="Calibri" panose="020F0502020204030204" pitchFamily="34" charset="0"/>
                <a:cs typeface="Calibri" panose="020F0502020204030204" pitchFamily="34" charset="0"/>
              </a:rPr>
              <a:t> (Aktion 2b)</a:t>
            </a:r>
          </a:p>
          <a:p>
            <a:pPr>
              <a:lnSpc>
                <a:spcPct val="80000"/>
              </a:lnSpc>
              <a:defRPr/>
            </a:pPr>
            <a:r>
              <a:rPr lang="de-AT" altLang="de-DE" sz="2000" dirty="0">
                <a:latin typeface="Calibri" panose="020F0502020204030204" pitchFamily="34" charset="0"/>
                <a:cs typeface="Calibri" panose="020F0502020204030204" pitchFamily="34" charset="0"/>
              </a:rPr>
              <a:t>Transaktionsende</a:t>
            </a:r>
          </a:p>
          <a:p>
            <a:pPr>
              <a:lnSpc>
                <a:spcPct val="80000"/>
              </a:lnSpc>
              <a:defRPr/>
            </a:pPr>
            <a:endParaRPr lang="de-AT" altLang="de-DE" sz="2000" dirty="0">
              <a:latin typeface="Calibri" panose="020F0502020204030204" pitchFamily="34" charset="0"/>
              <a:cs typeface="Calibri" panose="020F0502020204030204" pitchFamily="34" charset="0"/>
            </a:endParaRPr>
          </a:p>
          <a:p>
            <a:pPr marL="0" indent="0">
              <a:lnSpc>
                <a:spcPct val="80000"/>
              </a:lnSpc>
              <a:buNone/>
              <a:defRPr/>
            </a:pPr>
            <a:r>
              <a:rPr lang="de-AT" altLang="de-DE" sz="2000" dirty="0">
                <a:latin typeface="Calibri" panose="020F0502020204030204" pitchFamily="34" charset="0"/>
                <a:cs typeface="Calibri" panose="020F0502020204030204" pitchFamily="34" charset="0"/>
              </a:rPr>
              <a:t>Quelle: Wikipedia </a:t>
            </a:r>
          </a:p>
          <a:p>
            <a:endParaRPr lang="de-AT" dirty="0"/>
          </a:p>
        </p:txBody>
      </p:sp>
      <p:sp>
        <p:nvSpPr>
          <p:cNvPr id="4" name="Fußzeilenplatzhalter 3">
            <a:extLst>
              <a:ext uri="{FF2B5EF4-FFF2-40B4-BE49-F238E27FC236}">
                <a16:creationId xmlns:a16="http://schemas.microsoft.com/office/drawing/2014/main" id="{F0F3A472-6088-4173-96FD-3987116B52F4}"/>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8C999954-ADA4-4A1D-BBED-3CB80C174418}"/>
              </a:ext>
            </a:extLst>
          </p:cNvPr>
          <p:cNvSpPr>
            <a:spLocks noGrp="1"/>
          </p:cNvSpPr>
          <p:nvPr>
            <p:ph type="sldNum" sz="quarter" idx="12"/>
          </p:nvPr>
        </p:nvSpPr>
        <p:spPr/>
        <p:txBody>
          <a:bodyPr/>
          <a:lstStyle/>
          <a:p>
            <a:fld id="{7A6E67F5-11D9-43D7-9C9E-9667E2891F76}" type="slidenum">
              <a:rPr lang="de-AT" smtClean="0"/>
              <a:t>112</a:t>
            </a:fld>
            <a:endParaRPr lang="de-AT"/>
          </a:p>
        </p:txBody>
      </p:sp>
      <p:pic>
        <p:nvPicPr>
          <p:cNvPr id="6" name="Grafik 5" descr="Ein Bild, das Zeichnung enthält.&#10;&#10;Automatisch generierte Beschreibung">
            <a:extLst>
              <a:ext uri="{FF2B5EF4-FFF2-40B4-BE49-F238E27FC236}">
                <a16:creationId xmlns:a16="http://schemas.microsoft.com/office/drawing/2014/main" id="{2248CD6B-4D31-4CD4-B146-EFBB45242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7388380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D1B8D1-4496-428E-9D05-6B30766A7447}"/>
              </a:ext>
            </a:extLst>
          </p:cNvPr>
          <p:cNvSpPr>
            <a:spLocks noGrp="1"/>
          </p:cNvSpPr>
          <p:nvPr>
            <p:ph type="title"/>
          </p:nvPr>
        </p:nvSpPr>
        <p:spPr/>
        <p:txBody>
          <a:bodyPr/>
          <a:lstStyle/>
          <a:p>
            <a:r>
              <a:rPr lang="de-AT" b="1" dirty="0"/>
              <a:t>Non </a:t>
            </a:r>
            <a:r>
              <a:rPr lang="de-AT" b="1" dirty="0" err="1"/>
              <a:t>Repeatable</a:t>
            </a:r>
            <a:r>
              <a:rPr lang="de-AT" b="1" dirty="0"/>
              <a:t> Read</a:t>
            </a:r>
          </a:p>
        </p:txBody>
      </p:sp>
      <p:sp>
        <p:nvSpPr>
          <p:cNvPr id="3" name="Inhaltsplatzhalter 2">
            <a:extLst>
              <a:ext uri="{FF2B5EF4-FFF2-40B4-BE49-F238E27FC236}">
                <a16:creationId xmlns:a16="http://schemas.microsoft.com/office/drawing/2014/main" id="{CFD9A582-9AF8-42C7-B109-06AF273E9EC1}"/>
              </a:ext>
            </a:extLst>
          </p:cNvPr>
          <p:cNvSpPr>
            <a:spLocks noGrp="1"/>
          </p:cNvSpPr>
          <p:nvPr>
            <p:ph idx="1"/>
          </p:nvPr>
        </p:nvSpPr>
        <p:spPr>
          <a:xfrm>
            <a:off x="838200" y="1412357"/>
            <a:ext cx="10515600" cy="4351338"/>
          </a:xfrm>
        </p:spPr>
        <p:txBody>
          <a:bodyPr>
            <a:noAutofit/>
          </a:bodyPr>
          <a:lstStyle/>
          <a:p>
            <a:pPr marL="0" indent="0">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sz="1050" dirty="0">
                <a:solidFill>
                  <a:srgbClr val="0000FF"/>
                </a:solidFill>
                <a:latin typeface="Courier New" panose="02070309020205020404" pitchFamily="49" charset="0"/>
                <a:ea typeface="Times New Roman" panose="02020603050405020304" pitchFamily="18" charset="0"/>
                <a:cs typeface="Calibri" panose="020F0502020204030204" pitchFamily="34" charset="0"/>
              </a:rPr>
              <a:t>SET</a:t>
            </a: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0000FF"/>
                </a:solidFill>
                <a:latin typeface="Courier New" panose="02070309020205020404" pitchFamily="49" charset="0"/>
                <a:ea typeface="Times New Roman" panose="02020603050405020304" pitchFamily="18" charset="0"/>
                <a:cs typeface="Calibri" panose="020F0502020204030204" pitchFamily="34" charset="0"/>
              </a:rPr>
              <a:t>TRANSACTION</a:t>
            </a: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0000FF"/>
                </a:solidFill>
                <a:latin typeface="Courier New" panose="02070309020205020404" pitchFamily="49" charset="0"/>
                <a:ea typeface="Times New Roman" panose="02020603050405020304" pitchFamily="18" charset="0"/>
                <a:cs typeface="Calibri" panose="020F0502020204030204" pitchFamily="34" charset="0"/>
              </a:rPr>
              <a:t>ISOLATION</a:t>
            </a: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0000FF"/>
                </a:solidFill>
                <a:latin typeface="Courier New" panose="02070309020205020404" pitchFamily="49" charset="0"/>
                <a:ea typeface="Times New Roman" panose="02020603050405020304" pitchFamily="18" charset="0"/>
                <a:cs typeface="Calibri" panose="020F0502020204030204" pitchFamily="34" charset="0"/>
              </a:rPr>
              <a:t>LEVEL</a:t>
            </a: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0000FF"/>
                </a:solidFill>
                <a:latin typeface="Courier New" panose="02070309020205020404" pitchFamily="49" charset="0"/>
                <a:ea typeface="Times New Roman" panose="02020603050405020304" pitchFamily="18" charset="0"/>
                <a:cs typeface="Calibri" panose="020F0502020204030204" pitchFamily="34" charset="0"/>
              </a:rPr>
              <a:t>READ</a:t>
            </a:r>
            <a:r>
              <a:rPr lang="de-AT" altLang="de-DE" sz="1050" dirty="0">
                <a:latin typeface="Courier New" panose="02070309020205020404" pitchFamily="49" charset="0"/>
                <a:ea typeface="Times New Roman" panose="02020603050405020304" pitchFamily="18" charset="0"/>
                <a:cs typeface="Calibri" panose="020F0502020204030204" pitchFamily="34" charset="0"/>
              </a:rPr>
              <a:t> COMMITTED</a:t>
            </a:r>
            <a:endParaRPr lang="de-AT" altLang="de-DE" sz="1050" dirty="0">
              <a:latin typeface="Calibri" panose="020F0502020204030204" pitchFamily="34" charset="0"/>
              <a:ea typeface="Times New Roman" panose="02020603050405020304" pitchFamily="18" charset="0"/>
              <a:cs typeface="Calibri" panose="020F0502020204030204" pitchFamily="34" charset="0"/>
            </a:endParaRPr>
          </a:p>
          <a:p>
            <a:pPr marL="0" indent="0">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sz="1050" dirty="0">
                <a:solidFill>
                  <a:srgbClr val="0000FF"/>
                </a:solidFill>
                <a:latin typeface="Courier New" panose="02070309020205020404" pitchFamily="49" charset="0"/>
                <a:ea typeface="Times New Roman" panose="02020603050405020304" pitchFamily="18" charset="0"/>
                <a:cs typeface="Calibri" panose="020F0502020204030204" pitchFamily="34" charset="0"/>
              </a:rPr>
              <a:t>BEGIN</a:t>
            </a: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0000FF"/>
                </a:solidFill>
                <a:latin typeface="Courier New" panose="02070309020205020404" pitchFamily="49" charset="0"/>
                <a:ea typeface="Times New Roman" panose="02020603050405020304" pitchFamily="18" charset="0"/>
                <a:cs typeface="Calibri" panose="020F0502020204030204" pitchFamily="34" charset="0"/>
              </a:rPr>
              <a:t>TRANSACTION</a:t>
            </a:r>
            <a:endParaRPr lang="de-AT" altLang="de-DE" sz="1050" dirty="0">
              <a:latin typeface="Calibri" panose="020F0502020204030204" pitchFamily="34" charset="0"/>
              <a:ea typeface="Times New Roman" panose="02020603050405020304" pitchFamily="18" charset="0"/>
              <a:cs typeface="Calibri" panose="020F0502020204030204" pitchFamily="34" charset="0"/>
            </a:endParaRPr>
          </a:p>
          <a:p>
            <a:pPr marL="0" indent="0">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latin typeface="Calibri" panose="020F0502020204030204" pitchFamily="34" charset="0"/>
                <a:ea typeface="Times New Roman" panose="02020603050405020304" pitchFamily="18" charset="0"/>
                <a:cs typeface="Calibri" panose="020F0502020204030204" pitchFamily="34" charset="0"/>
              </a:rPr>
              <a:t>	</a:t>
            </a:r>
            <a:r>
              <a:rPr lang="de-AT" altLang="de-DE" sz="1050" dirty="0">
                <a:solidFill>
                  <a:srgbClr val="0000FF"/>
                </a:solidFill>
                <a:latin typeface="Courier New" panose="02070309020205020404" pitchFamily="49" charset="0"/>
                <a:ea typeface="Times New Roman" panose="02020603050405020304" pitchFamily="18" charset="0"/>
                <a:cs typeface="Calibri" panose="020F0502020204030204" pitchFamily="34" charset="0"/>
              </a:rPr>
              <a:t>IF</a:t>
            </a: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808080"/>
                </a:solidFill>
                <a:latin typeface="Courier New" panose="02070309020205020404" pitchFamily="49" charset="0"/>
                <a:ea typeface="Times New Roman" panose="02020603050405020304" pitchFamily="18" charset="0"/>
                <a:cs typeface="Calibri" panose="020F0502020204030204" pitchFamily="34" charset="0"/>
              </a:rPr>
              <a:t>EXISTS(</a:t>
            </a:r>
            <a:endParaRPr lang="de-AT" altLang="de-DE" sz="1050" dirty="0">
              <a:latin typeface="Calibri" panose="020F0502020204030204" pitchFamily="34" charset="0"/>
              <a:ea typeface="Times New Roman" panose="02020603050405020304" pitchFamily="18" charset="0"/>
              <a:cs typeface="Calibri" panose="020F0502020204030204" pitchFamily="34" charset="0"/>
            </a:endParaRPr>
          </a:p>
          <a:p>
            <a:pPr marL="0" indent="0">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0000FF"/>
                </a:solidFill>
                <a:latin typeface="Courier New" panose="02070309020205020404" pitchFamily="49" charset="0"/>
                <a:ea typeface="Times New Roman" panose="02020603050405020304" pitchFamily="18" charset="0"/>
                <a:cs typeface="Calibri" panose="020F0502020204030204" pitchFamily="34" charset="0"/>
              </a:rPr>
              <a:t>SELECT</a:t>
            </a: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000000"/>
                </a:solidFill>
                <a:latin typeface="Courier New" panose="02070309020205020404" pitchFamily="49" charset="0"/>
                <a:ea typeface="Times New Roman" panose="02020603050405020304" pitchFamily="18" charset="0"/>
                <a:cs typeface="Calibri" panose="020F0502020204030204" pitchFamily="34" charset="0"/>
              </a:rPr>
              <a:t>1</a:t>
            </a:r>
            <a:endParaRPr lang="de-AT" altLang="de-DE" sz="1050" dirty="0">
              <a:latin typeface="Calibri" panose="020F0502020204030204" pitchFamily="34" charset="0"/>
              <a:ea typeface="Times New Roman" panose="02020603050405020304" pitchFamily="18" charset="0"/>
              <a:cs typeface="Calibri" panose="020F0502020204030204" pitchFamily="34" charset="0"/>
            </a:endParaRPr>
          </a:p>
          <a:p>
            <a:pPr marL="0" indent="0">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0000FF"/>
                </a:solidFill>
                <a:latin typeface="Courier New" panose="02070309020205020404" pitchFamily="49" charset="0"/>
                <a:ea typeface="Times New Roman" panose="02020603050405020304" pitchFamily="18" charset="0"/>
                <a:cs typeface="Calibri" panose="020F0502020204030204" pitchFamily="34" charset="0"/>
              </a:rPr>
              <a:t>FROM</a:t>
            </a: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latin typeface="Courier New" panose="02070309020205020404" pitchFamily="49" charset="0"/>
                <a:ea typeface="Times New Roman" panose="02020603050405020304" pitchFamily="18" charset="0"/>
                <a:cs typeface="Calibri" panose="020F0502020204030204" pitchFamily="34" charset="0"/>
              </a:rPr>
              <a:t>Theatre.</a:t>
            </a:r>
            <a:r>
              <a:rPr lang="de-AT" altLang="de-DE" sz="1050" dirty="0" err="1">
                <a:solidFill>
                  <a:srgbClr val="202020"/>
                </a:solidFill>
                <a:latin typeface="Courier New" panose="02070309020205020404" pitchFamily="49" charset="0"/>
                <a:ea typeface="Times New Roman" panose="02020603050405020304" pitchFamily="18" charset="0"/>
                <a:cs typeface="Calibri" panose="020F0502020204030204" pitchFamily="34" charset="0"/>
              </a:rPr>
              <a:t>AvailableSeats</a:t>
            </a:r>
            <a:endParaRPr lang="de-AT" altLang="de-DE" sz="1050" dirty="0">
              <a:latin typeface="Calibri" panose="020F0502020204030204" pitchFamily="34" charset="0"/>
              <a:ea typeface="Times New Roman" panose="02020603050405020304" pitchFamily="18" charset="0"/>
              <a:cs typeface="Calibri" panose="020F0502020204030204" pitchFamily="34" charset="0"/>
            </a:endParaRPr>
          </a:p>
          <a:p>
            <a:pPr marL="0" indent="0">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0000FF"/>
                </a:solidFill>
                <a:latin typeface="Courier New" panose="02070309020205020404" pitchFamily="49" charset="0"/>
                <a:ea typeface="Times New Roman" panose="02020603050405020304" pitchFamily="18" charset="0"/>
                <a:cs typeface="Calibri" panose="020F0502020204030204" pitchFamily="34" charset="0"/>
              </a:rPr>
              <a:t>WHERE</a:t>
            </a: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latin typeface="Courier New" panose="02070309020205020404" pitchFamily="49" charset="0"/>
                <a:ea typeface="Times New Roman" panose="02020603050405020304" pitchFamily="18" charset="0"/>
                <a:cs typeface="Calibri" panose="020F0502020204030204" pitchFamily="34" charset="0"/>
              </a:rPr>
              <a:t>seat</a:t>
            </a: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808080"/>
                </a:solidFill>
                <a:latin typeface="Courier New" panose="02070309020205020404" pitchFamily="49" charset="0"/>
                <a:ea typeface="Times New Roman" panose="02020603050405020304" pitchFamily="18" charset="0"/>
                <a:cs typeface="Calibri" panose="020F0502020204030204" pitchFamily="34" charset="0"/>
              </a:rPr>
              <a:t>=</a:t>
            </a: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FF0000"/>
                </a:solidFill>
                <a:latin typeface="Courier New" panose="02070309020205020404" pitchFamily="49" charset="0"/>
                <a:ea typeface="Times New Roman" panose="02020603050405020304" pitchFamily="18" charset="0"/>
                <a:cs typeface="Calibri" panose="020F0502020204030204" pitchFamily="34" charset="0"/>
              </a:rPr>
              <a:t>'B23'</a:t>
            </a:r>
            <a:r>
              <a:rPr lang="de-AT" altLang="de-DE" sz="1050" dirty="0">
                <a:solidFill>
                  <a:srgbClr val="808080"/>
                </a:solidFill>
                <a:latin typeface="Courier New" panose="02070309020205020404" pitchFamily="49" charset="0"/>
                <a:ea typeface="Times New Roman" panose="02020603050405020304" pitchFamily="18" charset="0"/>
                <a:cs typeface="Calibri" panose="020F0502020204030204" pitchFamily="34" charset="0"/>
              </a:rPr>
              <a:t>)</a:t>
            </a:r>
            <a:endParaRPr lang="de-AT" altLang="de-DE" sz="1050" dirty="0">
              <a:latin typeface="Calibri" panose="020F0502020204030204" pitchFamily="34" charset="0"/>
              <a:ea typeface="Times New Roman" panose="02020603050405020304" pitchFamily="18" charset="0"/>
              <a:cs typeface="Calibri" panose="020F0502020204030204" pitchFamily="34" charset="0"/>
            </a:endParaRPr>
          </a:p>
          <a:p>
            <a:pPr marL="0" indent="0">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0000FF"/>
                </a:solidFill>
                <a:latin typeface="Courier New" panose="02070309020205020404" pitchFamily="49" charset="0"/>
                <a:ea typeface="Times New Roman" panose="02020603050405020304" pitchFamily="18" charset="0"/>
                <a:cs typeface="Calibri" panose="020F0502020204030204" pitchFamily="34" charset="0"/>
              </a:rPr>
              <a:t>BEGIN</a:t>
            </a:r>
            <a:endParaRPr lang="de-AT" altLang="de-DE" sz="1050" dirty="0">
              <a:latin typeface="Calibri" panose="020F0502020204030204" pitchFamily="34" charset="0"/>
              <a:ea typeface="Times New Roman" panose="02020603050405020304" pitchFamily="18" charset="0"/>
              <a:cs typeface="Calibri" panose="020F0502020204030204" pitchFamily="34" charset="0"/>
            </a:endParaRPr>
          </a:p>
          <a:p>
            <a:pPr marL="0" indent="0">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latin typeface="Calibri" panose="020F0502020204030204" pitchFamily="34" charset="0"/>
                <a:ea typeface="Times New Roman" panose="02020603050405020304" pitchFamily="18" charset="0"/>
                <a:cs typeface="Calibri" panose="020F0502020204030204" pitchFamily="34" charset="0"/>
              </a:rPr>
              <a:t>		</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imagine</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a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concurrent</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transaction</a:t>
            </a:r>
            <a:endParaRPr lang="de-AT" altLang="de-DE" sz="1050" dirty="0">
              <a:latin typeface="Calibri" panose="020F0502020204030204" pitchFamily="34" charset="0"/>
              <a:ea typeface="Times New Roman" panose="02020603050405020304" pitchFamily="18" charset="0"/>
              <a:cs typeface="Calibri" panose="020F0502020204030204" pitchFamily="34" charset="0"/>
            </a:endParaRPr>
          </a:p>
          <a:p>
            <a:pPr marL="0" indent="0">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sells</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seat</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B23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here</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and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removes</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the</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record</a:t>
            </a:r>
            <a:endParaRPr lang="de-AT" altLang="de-DE" sz="1050" dirty="0">
              <a:latin typeface="Calibri" panose="020F0502020204030204" pitchFamily="34" charset="0"/>
              <a:ea typeface="Times New Roman" panose="02020603050405020304" pitchFamily="18" charset="0"/>
              <a:cs typeface="Calibri" panose="020F0502020204030204" pitchFamily="34" charset="0"/>
            </a:endParaRPr>
          </a:p>
          <a:p>
            <a:pPr marL="0" indent="0">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from</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table</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Theatre.AvailableSeats</a:t>
            </a:r>
            <a:endParaRPr lang="de-AT" altLang="de-DE" sz="1050" dirty="0">
              <a:latin typeface="Calibri" panose="020F0502020204030204" pitchFamily="34" charset="0"/>
              <a:ea typeface="Times New Roman" panose="02020603050405020304" pitchFamily="18" charset="0"/>
              <a:cs typeface="Calibri" panose="020F0502020204030204" pitchFamily="34" charset="0"/>
            </a:endParaRPr>
          </a:p>
          <a:p>
            <a:pPr marL="0" indent="0">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then</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no</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rows</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are</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returned</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here</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a:t>
            </a:r>
            <a:endParaRPr lang="de-AT" altLang="de-DE" sz="1050" dirty="0">
              <a:latin typeface="Calibri" panose="020F0502020204030204" pitchFamily="34" charset="0"/>
              <a:ea typeface="Times New Roman" panose="02020603050405020304" pitchFamily="18" charset="0"/>
              <a:cs typeface="Calibri" panose="020F0502020204030204" pitchFamily="34" charset="0"/>
            </a:endParaRPr>
          </a:p>
          <a:p>
            <a:pPr marL="0" indent="0">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0000FF"/>
                </a:solidFill>
                <a:latin typeface="Courier New" panose="02070309020205020404" pitchFamily="49" charset="0"/>
                <a:ea typeface="Times New Roman" panose="02020603050405020304" pitchFamily="18" charset="0"/>
                <a:cs typeface="Calibri" panose="020F0502020204030204" pitchFamily="34" charset="0"/>
              </a:rPr>
              <a:t>SELECT</a:t>
            </a: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latin typeface="Courier New" panose="02070309020205020404" pitchFamily="49" charset="0"/>
                <a:ea typeface="Times New Roman" panose="02020603050405020304" pitchFamily="18" charset="0"/>
                <a:cs typeface="Calibri" panose="020F0502020204030204" pitchFamily="34" charset="0"/>
              </a:rPr>
              <a:t>price</a:t>
            </a:r>
            <a:endParaRPr lang="de-AT" altLang="de-DE" sz="1050" dirty="0">
              <a:latin typeface="Calibri" panose="020F0502020204030204" pitchFamily="34" charset="0"/>
              <a:ea typeface="Times New Roman" panose="02020603050405020304" pitchFamily="18" charset="0"/>
              <a:cs typeface="Calibri" panose="020F0502020204030204" pitchFamily="34" charset="0"/>
            </a:endParaRPr>
          </a:p>
          <a:p>
            <a:pPr marL="0" indent="0">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0000FF"/>
                </a:solidFill>
                <a:latin typeface="Courier New" panose="02070309020205020404" pitchFamily="49" charset="0"/>
                <a:ea typeface="Times New Roman" panose="02020603050405020304" pitchFamily="18" charset="0"/>
                <a:cs typeface="Calibri" panose="020F0502020204030204" pitchFamily="34" charset="0"/>
              </a:rPr>
              <a:t>FROM</a:t>
            </a: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latin typeface="Courier New" panose="02070309020205020404" pitchFamily="49" charset="0"/>
                <a:ea typeface="Times New Roman" panose="02020603050405020304" pitchFamily="18" charset="0"/>
                <a:cs typeface="Calibri" panose="020F0502020204030204" pitchFamily="34" charset="0"/>
              </a:rPr>
              <a:t>Theatre.</a:t>
            </a:r>
            <a:r>
              <a:rPr lang="de-AT" altLang="de-DE" sz="1050" dirty="0" err="1">
                <a:solidFill>
                  <a:srgbClr val="202020"/>
                </a:solidFill>
                <a:latin typeface="Courier New" panose="02070309020205020404" pitchFamily="49" charset="0"/>
                <a:ea typeface="Times New Roman" panose="02020603050405020304" pitchFamily="18" charset="0"/>
                <a:cs typeface="Calibri" panose="020F0502020204030204" pitchFamily="34" charset="0"/>
              </a:rPr>
              <a:t>AvailableSeats</a:t>
            </a:r>
            <a:endParaRPr lang="de-AT" altLang="de-DE" sz="1050" dirty="0">
              <a:latin typeface="Calibri" panose="020F0502020204030204" pitchFamily="34" charset="0"/>
              <a:ea typeface="Times New Roman" panose="02020603050405020304" pitchFamily="18" charset="0"/>
              <a:cs typeface="Calibri" panose="020F0502020204030204" pitchFamily="34" charset="0"/>
            </a:endParaRPr>
          </a:p>
          <a:p>
            <a:pPr marL="0" indent="0">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0000FF"/>
                </a:solidFill>
                <a:latin typeface="Courier New" panose="02070309020205020404" pitchFamily="49" charset="0"/>
                <a:ea typeface="Times New Roman" panose="02020603050405020304" pitchFamily="18" charset="0"/>
                <a:cs typeface="Calibri" panose="020F0502020204030204" pitchFamily="34" charset="0"/>
              </a:rPr>
              <a:t>WHERE</a:t>
            </a: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latin typeface="Courier New" panose="02070309020205020404" pitchFamily="49" charset="0"/>
                <a:ea typeface="Times New Roman" panose="02020603050405020304" pitchFamily="18" charset="0"/>
                <a:cs typeface="Calibri" panose="020F0502020204030204" pitchFamily="34" charset="0"/>
              </a:rPr>
              <a:t>seat</a:t>
            </a: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808080"/>
                </a:solidFill>
                <a:latin typeface="Courier New" panose="02070309020205020404" pitchFamily="49" charset="0"/>
                <a:ea typeface="Times New Roman" panose="02020603050405020304" pitchFamily="18" charset="0"/>
                <a:cs typeface="Calibri" panose="020F0502020204030204" pitchFamily="34" charset="0"/>
              </a:rPr>
              <a:t>=</a:t>
            </a: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FF0000"/>
                </a:solidFill>
                <a:latin typeface="Courier New" panose="02070309020205020404" pitchFamily="49" charset="0"/>
                <a:ea typeface="Times New Roman" panose="02020603050405020304" pitchFamily="18" charset="0"/>
                <a:cs typeface="Calibri" panose="020F0502020204030204" pitchFamily="34" charset="0"/>
              </a:rPr>
              <a:t>'B23‘</a:t>
            </a:r>
            <a:endParaRPr lang="de-AT" altLang="de-DE" sz="1050" dirty="0">
              <a:latin typeface="Calibri" panose="020F0502020204030204" pitchFamily="34" charset="0"/>
              <a:ea typeface="Times New Roman" panose="02020603050405020304" pitchFamily="18" charset="0"/>
              <a:cs typeface="Calibri" panose="020F0502020204030204" pitchFamily="34" charset="0"/>
            </a:endParaRPr>
          </a:p>
          <a:p>
            <a:pPr marL="0" indent="0">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latin typeface="Calibri" panose="020F0502020204030204" pitchFamily="34" charset="0"/>
                <a:ea typeface="Times New Roman" panose="02020603050405020304" pitchFamily="18" charset="0"/>
                <a:cs typeface="Calibri" panose="020F0502020204030204" pitchFamily="34" charset="0"/>
              </a:rPr>
              <a:t>		</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and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zero</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rows</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are</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affected</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solidFill>
                  <a:srgbClr val="008080"/>
                </a:solidFill>
                <a:latin typeface="Courier New" panose="02070309020205020404" pitchFamily="49" charset="0"/>
                <a:ea typeface="Times New Roman" panose="02020603050405020304" pitchFamily="18" charset="0"/>
                <a:cs typeface="Calibri" panose="020F0502020204030204" pitchFamily="34" charset="0"/>
              </a:rPr>
              <a:t>here</a:t>
            </a:r>
            <a:r>
              <a:rPr lang="de-AT" altLang="de-DE" sz="1050" dirty="0">
                <a:solidFill>
                  <a:srgbClr val="008080"/>
                </a:solidFill>
                <a:latin typeface="Courier New" panose="02070309020205020404" pitchFamily="49" charset="0"/>
                <a:ea typeface="Times New Roman" panose="02020603050405020304" pitchFamily="18" charset="0"/>
                <a:cs typeface="Calibri" panose="020F0502020204030204" pitchFamily="34" charset="0"/>
              </a:rPr>
              <a:t>:</a:t>
            </a:r>
            <a:endParaRPr lang="de-AT" altLang="de-DE" sz="1050" dirty="0">
              <a:latin typeface="Calibri" panose="020F0502020204030204" pitchFamily="34" charset="0"/>
              <a:ea typeface="Times New Roman" panose="02020603050405020304" pitchFamily="18" charset="0"/>
              <a:cs typeface="Calibri" panose="020F0502020204030204" pitchFamily="34" charset="0"/>
            </a:endParaRPr>
          </a:p>
          <a:p>
            <a:pPr marL="0" indent="0">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0000FF"/>
                </a:solidFill>
                <a:latin typeface="Courier New" panose="02070309020205020404" pitchFamily="49" charset="0"/>
                <a:ea typeface="Times New Roman" panose="02020603050405020304" pitchFamily="18" charset="0"/>
                <a:cs typeface="Calibri" panose="020F0502020204030204" pitchFamily="34" charset="0"/>
              </a:rPr>
              <a:t>DELETE</a:t>
            </a: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0000FF"/>
                </a:solidFill>
                <a:latin typeface="Courier New" panose="02070309020205020404" pitchFamily="49" charset="0"/>
                <a:ea typeface="Times New Roman" panose="02020603050405020304" pitchFamily="18" charset="0"/>
                <a:cs typeface="Calibri" panose="020F0502020204030204" pitchFamily="34" charset="0"/>
              </a:rPr>
              <a:t>FROM</a:t>
            </a: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latin typeface="Courier New" panose="02070309020205020404" pitchFamily="49" charset="0"/>
                <a:ea typeface="Times New Roman" panose="02020603050405020304" pitchFamily="18" charset="0"/>
                <a:cs typeface="Calibri" panose="020F0502020204030204" pitchFamily="34" charset="0"/>
              </a:rPr>
              <a:t>Theatre.</a:t>
            </a:r>
            <a:r>
              <a:rPr lang="de-AT" altLang="de-DE" sz="1050" dirty="0" err="1">
                <a:solidFill>
                  <a:srgbClr val="202020"/>
                </a:solidFill>
                <a:latin typeface="Courier New" panose="02070309020205020404" pitchFamily="49" charset="0"/>
                <a:ea typeface="Times New Roman" panose="02020603050405020304" pitchFamily="18" charset="0"/>
                <a:cs typeface="Calibri" panose="020F0502020204030204" pitchFamily="34" charset="0"/>
              </a:rPr>
              <a:t>AvailableSeats</a:t>
            </a:r>
            <a:endParaRPr lang="de-AT" altLang="de-DE" sz="1050" dirty="0">
              <a:latin typeface="Calibri" panose="020F0502020204030204" pitchFamily="34" charset="0"/>
              <a:ea typeface="Times New Roman" panose="02020603050405020304" pitchFamily="18" charset="0"/>
              <a:cs typeface="Calibri" panose="020F0502020204030204" pitchFamily="34" charset="0"/>
            </a:endParaRPr>
          </a:p>
          <a:p>
            <a:pPr marL="0" indent="0">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0000FF"/>
                </a:solidFill>
                <a:latin typeface="Courier New" panose="02070309020205020404" pitchFamily="49" charset="0"/>
                <a:ea typeface="Times New Roman" panose="02020603050405020304" pitchFamily="18" charset="0"/>
                <a:cs typeface="Calibri" panose="020F0502020204030204" pitchFamily="34" charset="0"/>
              </a:rPr>
              <a:t>WHERE</a:t>
            </a: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err="1">
                <a:latin typeface="Courier New" panose="02070309020205020404" pitchFamily="49" charset="0"/>
                <a:ea typeface="Times New Roman" panose="02020603050405020304" pitchFamily="18" charset="0"/>
                <a:cs typeface="Calibri" panose="020F0502020204030204" pitchFamily="34" charset="0"/>
              </a:rPr>
              <a:t>seat</a:t>
            </a: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808080"/>
                </a:solidFill>
                <a:latin typeface="Courier New" panose="02070309020205020404" pitchFamily="49" charset="0"/>
                <a:ea typeface="Times New Roman" panose="02020603050405020304" pitchFamily="18" charset="0"/>
                <a:cs typeface="Calibri" panose="020F0502020204030204" pitchFamily="34" charset="0"/>
              </a:rPr>
              <a:t>=</a:t>
            </a: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FF0000"/>
                </a:solidFill>
                <a:latin typeface="Courier New" panose="02070309020205020404" pitchFamily="49" charset="0"/>
                <a:ea typeface="Times New Roman" panose="02020603050405020304" pitchFamily="18" charset="0"/>
                <a:cs typeface="Calibri" panose="020F0502020204030204" pitchFamily="34" charset="0"/>
              </a:rPr>
              <a:t>'B23'</a:t>
            </a:r>
            <a:endParaRPr lang="de-AT" altLang="de-DE" sz="1050" dirty="0">
              <a:latin typeface="Calibri" panose="020F0502020204030204" pitchFamily="34" charset="0"/>
              <a:ea typeface="Times New Roman" panose="02020603050405020304" pitchFamily="18" charset="0"/>
              <a:cs typeface="Calibri" panose="020F0502020204030204" pitchFamily="34" charset="0"/>
            </a:endParaRPr>
          </a:p>
          <a:p>
            <a:pPr marL="0" indent="0">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sz="1050" dirty="0">
                <a:latin typeface="Courier New" panose="02070309020205020404" pitchFamily="49" charset="0"/>
                <a:ea typeface="Times New Roman" panose="02020603050405020304" pitchFamily="18" charset="0"/>
                <a:cs typeface="Calibri" panose="020F0502020204030204" pitchFamily="34" charset="0"/>
              </a:rPr>
              <a:t> </a:t>
            </a:r>
            <a:r>
              <a:rPr lang="de-AT" altLang="de-DE" sz="1050" dirty="0">
                <a:solidFill>
                  <a:srgbClr val="0000FF"/>
                </a:solidFill>
                <a:latin typeface="Courier New" panose="02070309020205020404" pitchFamily="49" charset="0"/>
                <a:ea typeface="Times New Roman" panose="02020603050405020304" pitchFamily="18" charset="0"/>
                <a:cs typeface="Calibri" panose="020F0502020204030204" pitchFamily="34" charset="0"/>
              </a:rPr>
              <a:t>END</a:t>
            </a:r>
            <a:endParaRPr lang="de-AT" altLang="de-DE" sz="1050" dirty="0">
              <a:latin typeface="Calibri" panose="020F0502020204030204" pitchFamily="34" charset="0"/>
              <a:ea typeface="Times New Roman" panose="02020603050405020304" pitchFamily="18" charset="0"/>
              <a:cs typeface="Calibri" panose="020F0502020204030204" pitchFamily="34" charset="0"/>
            </a:endParaRPr>
          </a:p>
          <a:p>
            <a:pPr marL="0" indent="0">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de-AT" altLang="de-DE" sz="1050" dirty="0">
                <a:solidFill>
                  <a:srgbClr val="0000FF"/>
                </a:solidFill>
                <a:latin typeface="Courier New" panose="02070309020205020404" pitchFamily="49" charset="0"/>
                <a:ea typeface="Times New Roman" panose="02020603050405020304" pitchFamily="18" charset="0"/>
                <a:cs typeface="Calibri" panose="020F0502020204030204" pitchFamily="34" charset="0"/>
              </a:rPr>
              <a:t>COMMIT</a:t>
            </a:r>
            <a:endParaRPr lang="de-AT" altLang="de-DE" sz="1050" dirty="0">
              <a:latin typeface="Calibri" panose="020F0502020204030204" pitchFamily="34" charset="0"/>
              <a:ea typeface="Times New Roman" panose="02020603050405020304" pitchFamily="18" charset="0"/>
              <a:cs typeface="Calibri" panose="020F0502020204030204" pitchFamily="34" charset="0"/>
            </a:endParaRPr>
          </a:p>
          <a:p>
            <a:endParaRPr lang="de-AT" sz="1050" dirty="0"/>
          </a:p>
        </p:txBody>
      </p:sp>
      <p:sp>
        <p:nvSpPr>
          <p:cNvPr id="4" name="Fußzeilenplatzhalter 3">
            <a:extLst>
              <a:ext uri="{FF2B5EF4-FFF2-40B4-BE49-F238E27FC236}">
                <a16:creationId xmlns:a16="http://schemas.microsoft.com/office/drawing/2014/main" id="{7B30E7B1-44E0-4F92-AF1A-CAADD760B005}"/>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A81B352A-50B7-4938-826B-65689B2E0E47}"/>
              </a:ext>
            </a:extLst>
          </p:cNvPr>
          <p:cNvSpPr>
            <a:spLocks noGrp="1"/>
          </p:cNvSpPr>
          <p:nvPr>
            <p:ph type="sldNum" sz="quarter" idx="12"/>
          </p:nvPr>
        </p:nvSpPr>
        <p:spPr/>
        <p:txBody>
          <a:bodyPr/>
          <a:lstStyle/>
          <a:p>
            <a:fld id="{7A6E67F5-11D9-43D7-9C9E-9667E2891F76}" type="slidenum">
              <a:rPr lang="de-AT" smtClean="0"/>
              <a:t>113</a:t>
            </a:fld>
            <a:endParaRPr lang="de-AT"/>
          </a:p>
        </p:txBody>
      </p:sp>
      <p:pic>
        <p:nvPicPr>
          <p:cNvPr id="6" name="Grafik 5" descr="Ein Bild, das Zeichnung enthält.&#10;&#10;Automatisch generierte Beschreibung">
            <a:extLst>
              <a:ext uri="{FF2B5EF4-FFF2-40B4-BE49-F238E27FC236}">
                <a16:creationId xmlns:a16="http://schemas.microsoft.com/office/drawing/2014/main" id="{238077F0-6D5C-4188-88EA-D0006EF21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7497632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55498C-2A3B-4E5A-AA97-ED0A51C2A360}"/>
              </a:ext>
            </a:extLst>
          </p:cNvPr>
          <p:cNvSpPr>
            <a:spLocks noGrp="1"/>
          </p:cNvSpPr>
          <p:nvPr>
            <p:ph type="title"/>
          </p:nvPr>
        </p:nvSpPr>
        <p:spPr/>
        <p:txBody>
          <a:bodyPr/>
          <a:lstStyle/>
          <a:p>
            <a:r>
              <a:rPr lang="de-AT" b="1" dirty="0"/>
              <a:t>Phantom Read</a:t>
            </a:r>
          </a:p>
        </p:txBody>
      </p:sp>
      <p:pic>
        <p:nvPicPr>
          <p:cNvPr id="6" name="Inhaltsplatzhalter 5">
            <a:extLst>
              <a:ext uri="{FF2B5EF4-FFF2-40B4-BE49-F238E27FC236}">
                <a16:creationId xmlns:a16="http://schemas.microsoft.com/office/drawing/2014/main" id="{B666237B-2E94-4FA1-B1DA-DF28C031D102}"/>
              </a:ext>
            </a:extLst>
          </p:cNvPr>
          <p:cNvPicPr>
            <a:picLocks noGrp="1" noChangeAspect="1"/>
          </p:cNvPicPr>
          <p:nvPr>
            <p:ph idx="1"/>
          </p:nvPr>
        </p:nvPicPr>
        <p:blipFill>
          <a:blip r:embed="rId2"/>
          <a:stretch>
            <a:fillRect/>
          </a:stretch>
        </p:blipFill>
        <p:spPr>
          <a:xfrm>
            <a:off x="2656950" y="1825625"/>
            <a:ext cx="6878099" cy="4351338"/>
          </a:xfrm>
          <a:prstGeom prst="rect">
            <a:avLst/>
          </a:prstGeom>
        </p:spPr>
      </p:pic>
      <p:sp>
        <p:nvSpPr>
          <p:cNvPr id="4" name="Fußzeilenplatzhalter 3">
            <a:extLst>
              <a:ext uri="{FF2B5EF4-FFF2-40B4-BE49-F238E27FC236}">
                <a16:creationId xmlns:a16="http://schemas.microsoft.com/office/drawing/2014/main" id="{09A757B6-ED1D-437D-B298-E9AF83E78BAE}"/>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F3237641-DBB4-4EFD-BE05-25333C8F25FF}"/>
              </a:ext>
            </a:extLst>
          </p:cNvPr>
          <p:cNvSpPr>
            <a:spLocks noGrp="1"/>
          </p:cNvSpPr>
          <p:nvPr>
            <p:ph type="sldNum" sz="quarter" idx="12"/>
          </p:nvPr>
        </p:nvSpPr>
        <p:spPr/>
        <p:txBody>
          <a:bodyPr/>
          <a:lstStyle/>
          <a:p>
            <a:fld id="{7A6E67F5-11D9-43D7-9C9E-9667E2891F76}" type="slidenum">
              <a:rPr lang="de-AT" smtClean="0"/>
              <a:t>114</a:t>
            </a:fld>
            <a:endParaRPr lang="de-AT"/>
          </a:p>
        </p:txBody>
      </p:sp>
      <p:pic>
        <p:nvPicPr>
          <p:cNvPr id="7" name="Grafik 6" descr="Ein Bild, das Zeichnung enthält.&#10;&#10;Automatisch generierte Beschreibung">
            <a:extLst>
              <a:ext uri="{FF2B5EF4-FFF2-40B4-BE49-F238E27FC236}">
                <a16:creationId xmlns:a16="http://schemas.microsoft.com/office/drawing/2014/main" id="{392BD115-421A-41F7-999D-425D1C62A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78962091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943404-2BB4-4C41-B55E-37F315B32A79}"/>
              </a:ext>
            </a:extLst>
          </p:cNvPr>
          <p:cNvSpPr>
            <a:spLocks noGrp="1"/>
          </p:cNvSpPr>
          <p:nvPr>
            <p:ph type="title"/>
          </p:nvPr>
        </p:nvSpPr>
        <p:spPr/>
        <p:txBody>
          <a:bodyPr/>
          <a:lstStyle/>
          <a:p>
            <a:r>
              <a:rPr lang="de-AT" b="1" dirty="0"/>
              <a:t>Isolation Level - Synchronisationsproblem</a:t>
            </a:r>
          </a:p>
        </p:txBody>
      </p:sp>
      <p:pic>
        <p:nvPicPr>
          <p:cNvPr id="6" name="Inhaltsplatzhalter 5">
            <a:extLst>
              <a:ext uri="{FF2B5EF4-FFF2-40B4-BE49-F238E27FC236}">
                <a16:creationId xmlns:a16="http://schemas.microsoft.com/office/drawing/2014/main" id="{E6CACA45-C614-44E4-B13A-60A2C2AE81BE}"/>
              </a:ext>
            </a:extLst>
          </p:cNvPr>
          <p:cNvPicPr>
            <a:picLocks noGrp="1" noChangeAspect="1"/>
          </p:cNvPicPr>
          <p:nvPr>
            <p:ph idx="1"/>
          </p:nvPr>
        </p:nvPicPr>
        <p:blipFill>
          <a:blip r:embed="rId2"/>
          <a:stretch>
            <a:fillRect/>
          </a:stretch>
        </p:blipFill>
        <p:spPr>
          <a:xfrm>
            <a:off x="2415561" y="1825625"/>
            <a:ext cx="7360878" cy="4351338"/>
          </a:xfrm>
          <a:prstGeom prst="rect">
            <a:avLst/>
          </a:prstGeom>
        </p:spPr>
      </p:pic>
      <p:sp>
        <p:nvSpPr>
          <p:cNvPr id="4" name="Fußzeilenplatzhalter 3">
            <a:extLst>
              <a:ext uri="{FF2B5EF4-FFF2-40B4-BE49-F238E27FC236}">
                <a16:creationId xmlns:a16="http://schemas.microsoft.com/office/drawing/2014/main" id="{5DF0F3F9-95CD-4E8C-8420-47A52CC3F3BA}"/>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11FAC94C-3E50-45EA-A856-8B2CCBA36BF7}"/>
              </a:ext>
            </a:extLst>
          </p:cNvPr>
          <p:cNvSpPr>
            <a:spLocks noGrp="1"/>
          </p:cNvSpPr>
          <p:nvPr>
            <p:ph type="sldNum" sz="quarter" idx="12"/>
          </p:nvPr>
        </p:nvSpPr>
        <p:spPr/>
        <p:txBody>
          <a:bodyPr/>
          <a:lstStyle/>
          <a:p>
            <a:fld id="{7A6E67F5-11D9-43D7-9C9E-9667E2891F76}" type="slidenum">
              <a:rPr lang="de-AT" smtClean="0"/>
              <a:t>115</a:t>
            </a:fld>
            <a:endParaRPr lang="de-AT"/>
          </a:p>
        </p:txBody>
      </p:sp>
      <p:pic>
        <p:nvPicPr>
          <p:cNvPr id="7" name="Grafik 6" descr="Ein Bild, das Zeichnung enthält.&#10;&#10;Automatisch generierte Beschreibung">
            <a:extLst>
              <a:ext uri="{FF2B5EF4-FFF2-40B4-BE49-F238E27FC236}">
                <a16:creationId xmlns:a16="http://schemas.microsoft.com/office/drawing/2014/main" id="{16F5AAAD-DD13-4BA2-8895-DA739C2EA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06631718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656763-C885-4C5E-93EB-007BCAD10307}"/>
              </a:ext>
            </a:extLst>
          </p:cNvPr>
          <p:cNvSpPr>
            <a:spLocks noGrp="1"/>
          </p:cNvSpPr>
          <p:nvPr>
            <p:ph type="title"/>
          </p:nvPr>
        </p:nvSpPr>
        <p:spPr/>
        <p:txBody>
          <a:bodyPr/>
          <a:lstStyle/>
          <a:p>
            <a:r>
              <a:rPr lang="de-AT" b="1" dirty="0" err="1"/>
              <a:t>Dirty</a:t>
            </a:r>
            <a:r>
              <a:rPr lang="de-AT" b="1" dirty="0"/>
              <a:t> Read in Oracle</a:t>
            </a:r>
          </a:p>
        </p:txBody>
      </p:sp>
      <p:sp>
        <p:nvSpPr>
          <p:cNvPr id="4" name="Fußzeilenplatzhalter 3">
            <a:extLst>
              <a:ext uri="{FF2B5EF4-FFF2-40B4-BE49-F238E27FC236}">
                <a16:creationId xmlns:a16="http://schemas.microsoft.com/office/drawing/2014/main" id="{A0A7D61F-B088-43B2-AE96-0DAA561351DA}"/>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F0F55DEB-3664-42F6-93B7-A0EF2F29644A}"/>
              </a:ext>
            </a:extLst>
          </p:cNvPr>
          <p:cNvSpPr>
            <a:spLocks noGrp="1"/>
          </p:cNvSpPr>
          <p:nvPr>
            <p:ph type="sldNum" sz="quarter" idx="12"/>
          </p:nvPr>
        </p:nvSpPr>
        <p:spPr/>
        <p:txBody>
          <a:bodyPr/>
          <a:lstStyle/>
          <a:p>
            <a:fld id="{7A6E67F5-11D9-43D7-9C9E-9667E2891F76}" type="slidenum">
              <a:rPr lang="de-AT" smtClean="0"/>
              <a:t>116</a:t>
            </a:fld>
            <a:endParaRPr lang="de-AT"/>
          </a:p>
        </p:txBody>
      </p:sp>
      <p:pic>
        <p:nvPicPr>
          <p:cNvPr id="6" name="Picture 4">
            <a:extLst>
              <a:ext uri="{FF2B5EF4-FFF2-40B4-BE49-F238E27FC236}">
                <a16:creationId xmlns:a16="http://schemas.microsoft.com/office/drawing/2014/main" id="{99A0BC3B-15B0-454F-A820-07DA651ADD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5213" y="1792617"/>
            <a:ext cx="8001574" cy="327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fik 6" descr="Ein Bild, das Zeichnung enthält.&#10;&#10;Automatisch generierte Beschreibung">
            <a:extLst>
              <a:ext uri="{FF2B5EF4-FFF2-40B4-BE49-F238E27FC236}">
                <a16:creationId xmlns:a16="http://schemas.microsoft.com/office/drawing/2014/main" id="{2895F83A-AE25-48CA-AA9E-76D314CC1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1158908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228A94-D12D-46BF-8906-376C48A647FB}"/>
              </a:ext>
            </a:extLst>
          </p:cNvPr>
          <p:cNvSpPr>
            <a:spLocks noGrp="1"/>
          </p:cNvSpPr>
          <p:nvPr>
            <p:ph type="title"/>
          </p:nvPr>
        </p:nvSpPr>
        <p:spPr/>
        <p:txBody>
          <a:bodyPr/>
          <a:lstStyle/>
          <a:p>
            <a:endParaRPr lang="de-AT" dirty="0"/>
          </a:p>
        </p:txBody>
      </p:sp>
      <p:sp>
        <p:nvSpPr>
          <p:cNvPr id="3" name="Inhaltsplatzhalter 2">
            <a:extLst>
              <a:ext uri="{FF2B5EF4-FFF2-40B4-BE49-F238E27FC236}">
                <a16:creationId xmlns:a16="http://schemas.microsoft.com/office/drawing/2014/main" id="{2455D3F2-A4BE-4DCB-9CEC-D0C3B42CC5A8}"/>
              </a:ext>
            </a:extLst>
          </p:cNvPr>
          <p:cNvSpPr>
            <a:spLocks noGrp="1"/>
          </p:cNvSpPr>
          <p:nvPr>
            <p:ph idx="1"/>
          </p:nvPr>
        </p:nvSpPr>
        <p:spPr/>
        <p:txBody>
          <a:bodyPr/>
          <a:lstStyle/>
          <a:p>
            <a:r>
              <a:rPr lang="en-GB" altLang="de-DE" dirty="0">
                <a:latin typeface="Calibri" panose="020F0502020204030204" pitchFamily="34" charset="0"/>
              </a:rPr>
              <a:t>set transaction isolation level</a:t>
            </a:r>
            <a:br>
              <a:rPr lang="en-GB" altLang="de-DE" dirty="0">
                <a:latin typeface="Calibri" panose="020F0502020204030204" pitchFamily="34" charset="0"/>
              </a:rPr>
            </a:br>
            <a:r>
              <a:rPr lang="en-GB" altLang="de-DE" dirty="0">
                <a:latin typeface="Calibri" panose="020F0502020204030204" pitchFamily="34" charset="0"/>
              </a:rPr>
              <a:t>	{ read committed | serializable | read only };</a:t>
            </a:r>
            <a:br>
              <a:rPr lang="en-GB" altLang="de-DE" dirty="0">
                <a:latin typeface="Calibri" panose="020F0502020204030204" pitchFamily="34" charset="0"/>
              </a:rPr>
            </a:br>
            <a:br>
              <a:rPr lang="en-GB" altLang="de-DE" dirty="0">
                <a:latin typeface="Calibri" panose="020F0502020204030204" pitchFamily="34" charset="0"/>
              </a:rPr>
            </a:br>
            <a:r>
              <a:rPr lang="de-DE" altLang="de-DE" dirty="0">
                <a:latin typeface="Calibri" panose="020F0502020204030204" pitchFamily="34" charset="0"/>
              </a:rPr>
              <a:t>Dieses Kommando hat nur für die unmittelbar folgende Transaktion Gültigkeit. </a:t>
            </a:r>
          </a:p>
          <a:p>
            <a:endParaRPr lang="de-DE" altLang="de-DE" dirty="0">
              <a:latin typeface="Calibri" panose="020F0502020204030204" pitchFamily="34" charset="0"/>
            </a:endParaRPr>
          </a:p>
          <a:p>
            <a:endParaRPr lang="en-GB" altLang="de-DE" dirty="0">
              <a:latin typeface="Calibri" panose="020F0502020204030204" pitchFamily="34" charset="0"/>
            </a:endParaRPr>
          </a:p>
          <a:p>
            <a:r>
              <a:rPr lang="en-GB" altLang="de-DE" dirty="0">
                <a:latin typeface="Calibri" panose="020F0502020204030204" pitchFamily="34" charset="0"/>
              </a:rPr>
              <a:t>alter session set </a:t>
            </a:r>
            <a:r>
              <a:rPr lang="en-GB" altLang="de-DE" dirty="0" err="1">
                <a:latin typeface="Calibri" panose="020F0502020204030204" pitchFamily="34" charset="0"/>
              </a:rPr>
              <a:t>isolation_level</a:t>
            </a:r>
            <a:r>
              <a:rPr lang="en-GB" altLang="de-DE" dirty="0">
                <a:latin typeface="Calibri" panose="020F0502020204030204" pitchFamily="34" charset="0"/>
              </a:rPr>
              <a:t> </a:t>
            </a:r>
            <a:br>
              <a:rPr lang="en-GB" altLang="de-DE" dirty="0">
                <a:latin typeface="Calibri" panose="020F0502020204030204" pitchFamily="34" charset="0"/>
              </a:rPr>
            </a:br>
            <a:r>
              <a:rPr lang="en-GB" altLang="de-DE" dirty="0">
                <a:latin typeface="Calibri" panose="020F0502020204030204" pitchFamily="34" charset="0"/>
              </a:rPr>
              <a:t>	{ read </a:t>
            </a:r>
            <a:r>
              <a:rPr lang="en-GB" altLang="de-DE" dirty="0" err="1">
                <a:latin typeface="Calibri" panose="020F0502020204030204" pitchFamily="34" charset="0"/>
              </a:rPr>
              <a:t>commited</a:t>
            </a:r>
            <a:r>
              <a:rPr lang="en-GB" altLang="de-DE" dirty="0">
                <a:latin typeface="Calibri" panose="020F0502020204030204" pitchFamily="34" charset="0"/>
              </a:rPr>
              <a:t> | serializable | read only };</a:t>
            </a:r>
            <a:endParaRPr lang="de-DE" altLang="de-DE" dirty="0">
              <a:latin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43129206-073A-4A0F-BFFB-98BF398EE7BB}"/>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2B4FDF88-CBB7-46DE-950F-1F407BF969F1}"/>
              </a:ext>
            </a:extLst>
          </p:cNvPr>
          <p:cNvSpPr>
            <a:spLocks noGrp="1"/>
          </p:cNvSpPr>
          <p:nvPr>
            <p:ph type="sldNum" sz="quarter" idx="12"/>
          </p:nvPr>
        </p:nvSpPr>
        <p:spPr/>
        <p:txBody>
          <a:bodyPr/>
          <a:lstStyle/>
          <a:p>
            <a:fld id="{7A6E67F5-11D9-43D7-9C9E-9667E2891F76}" type="slidenum">
              <a:rPr lang="de-AT" smtClean="0"/>
              <a:t>117</a:t>
            </a:fld>
            <a:endParaRPr lang="de-AT"/>
          </a:p>
        </p:txBody>
      </p:sp>
      <p:pic>
        <p:nvPicPr>
          <p:cNvPr id="6" name="Grafik 5" descr="Ein Bild, das Zeichnung enthält.&#10;&#10;Automatisch generierte Beschreibung">
            <a:extLst>
              <a:ext uri="{FF2B5EF4-FFF2-40B4-BE49-F238E27FC236}">
                <a16:creationId xmlns:a16="http://schemas.microsoft.com/office/drawing/2014/main" id="{CB0A74FD-EA92-4C93-9ADD-2EC5EAB01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1471608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CFE5D9-F5CC-4A0B-B914-A4F4DB66ED2A}"/>
              </a:ext>
            </a:extLst>
          </p:cNvPr>
          <p:cNvSpPr>
            <a:spLocks noGrp="1"/>
          </p:cNvSpPr>
          <p:nvPr>
            <p:ph type="title"/>
          </p:nvPr>
        </p:nvSpPr>
        <p:spPr/>
        <p:txBody>
          <a:bodyPr/>
          <a:lstStyle/>
          <a:p>
            <a:r>
              <a:rPr lang="de-AT" b="1" dirty="0" err="1"/>
              <a:t>Serializable</a:t>
            </a:r>
            <a:r>
              <a:rPr lang="de-AT" b="1" dirty="0"/>
              <a:t> Transactions</a:t>
            </a:r>
          </a:p>
        </p:txBody>
      </p:sp>
      <p:sp>
        <p:nvSpPr>
          <p:cNvPr id="4" name="Fußzeilenplatzhalter 3">
            <a:extLst>
              <a:ext uri="{FF2B5EF4-FFF2-40B4-BE49-F238E27FC236}">
                <a16:creationId xmlns:a16="http://schemas.microsoft.com/office/drawing/2014/main" id="{93B225F0-8353-407C-B286-E1D01E22B314}"/>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AC281717-4676-4379-8D59-15D92E553AA6}"/>
              </a:ext>
            </a:extLst>
          </p:cNvPr>
          <p:cNvSpPr>
            <a:spLocks noGrp="1"/>
          </p:cNvSpPr>
          <p:nvPr>
            <p:ph type="sldNum" sz="quarter" idx="12"/>
          </p:nvPr>
        </p:nvSpPr>
        <p:spPr/>
        <p:txBody>
          <a:bodyPr/>
          <a:lstStyle/>
          <a:p>
            <a:fld id="{7A6E67F5-11D9-43D7-9C9E-9667E2891F76}" type="slidenum">
              <a:rPr lang="de-AT" smtClean="0"/>
              <a:t>118</a:t>
            </a:fld>
            <a:endParaRPr lang="de-AT"/>
          </a:p>
        </p:txBody>
      </p:sp>
      <p:pic>
        <p:nvPicPr>
          <p:cNvPr id="6" name="Picture 4">
            <a:extLst>
              <a:ext uri="{FF2B5EF4-FFF2-40B4-BE49-F238E27FC236}">
                <a16:creationId xmlns:a16="http://schemas.microsoft.com/office/drawing/2014/main" id="{42352AEF-6280-47CB-B155-45028441C9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50180" y="2026481"/>
            <a:ext cx="6291639" cy="365830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Grafik 6" descr="Ein Bild, das Zeichnung enthält.&#10;&#10;Automatisch generierte Beschreibung">
            <a:extLst>
              <a:ext uri="{FF2B5EF4-FFF2-40B4-BE49-F238E27FC236}">
                <a16:creationId xmlns:a16="http://schemas.microsoft.com/office/drawing/2014/main" id="{5A59EDEF-21F8-4681-9410-8A6C637E8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01493370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F6630F-887B-4C63-A41B-D81D558DAA7D}"/>
              </a:ext>
            </a:extLst>
          </p:cNvPr>
          <p:cNvSpPr>
            <a:spLocks noGrp="1"/>
          </p:cNvSpPr>
          <p:nvPr>
            <p:ph type="title"/>
          </p:nvPr>
        </p:nvSpPr>
        <p:spPr/>
        <p:txBody>
          <a:bodyPr/>
          <a:lstStyle/>
          <a:p>
            <a:r>
              <a:rPr lang="de-AT" b="1" dirty="0"/>
              <a:t>Beispiel </a:t>
            </a:r>
            <a:r>
              <a:rPr lang="de-AT" b="1" dirty="0" err="1"/>
              <a:t>Serializable</a:t>
            </a:r>
            <a:r>
              <a:rPr lang="de-AT" b="1" dirty="0"/>
              <a:t> Transaction</a:t>
            </a:r>
          </a:p>
        </p:txBody>
      </p:sp>
      <p:sp>
        <p:nvSpPr>
          <p:cNvPr id="3" name="Inhaltsplatzhalter 2">
            <a:extLst>
              <a:ext uri="{FF2B5EF4-FFF2-40B4-BE49-F238E27FC236}">
                <a16:creationId xmlns:a16="http://schemas.microsoft.com/office/drawing/2014/main" id="{457F06DD-E8A5-46AC-AE0D-3D4AFFF95D74}"/>
              </a:ext>
            </a:extLst>
          </p:cNvPr>
          <p:cNvSpPr>
            <a:spLocks noGrp="1"/>
          </p:cNvSpPr>
          <p:nvPr>
            <p:ph idx="1"/>
          </p:nvPr>
        </p:nvSpPr>
        <p:spPr/>
        <p:txBody>
          <a:bodyPr/>
          <a:lstStyle/>
          <a:p>
            <a:pPr marL="0" indent="0">
              <a:buFontTx/>
              <a:buNone/>
              <a:defRPr/>
            </a:pPr>
            <a:r>
              <a:rPr lang="de-DE" dirty="0">
                <a:latin typeface="Calibri" panose="020F0502020204030204" pitchFamily="34" charset="0"/>
                <a:cs typeface="Calibri" panose="020F0502020204030204" pitchFamily="34" charset="0"/>
              </a:rPr>
              <a:t>Für den Beschäftigten mit </a:t>
            </a:r>
            <a:r>
              <a:rPr lang="de-DE" dirty="0" err="1">
                <a:latin typeface="Calibri" panose="020F0502020204030204" pitchFamily="34" charset="0"/>
                <a:cs typeface="Calibri" panose="020F0502020204030204" pitchFamily="34" charset="0"/>
              </a:rPr>
              <a:t>empno</a:t>
            </a:r>
            <a:r>
              <a:rPr lang="de-DE" dirty="0">
                <a:latin typeface="Calibri" panose="020F0502020204030204" pitchFamily="34" charset="0"/>
                <a:cs typeface="Calibri" panose="020F0502020204030204" pitchFamily="34" charset="0"/>
              </a:rPr>
              <a:t> = 6789 gilt </a:t>
            </a:r>
            <a:r>
              <a:rPr lang="de-DE" dirty="0" err="1">
                <a:latin typeface="Calibri" panose="020F0502020204030204" pitchFamily="34" charset="0"/>
                <a:cs typeface="Calibri" panose="020F0502020204030204" pitchFamily="34" charset="0"/>
              </a:rPr>
              <a:t>sal</a:t>
            </a:r>
            <a:r>
              <a:rPr lang="de-DE" dirty="0">
                <a:latin typeface="Calibri" panose="020F0502020204030204" pitchFamily="34" charset="0"/>
                <a:cs typeface="Calibri" panose="020F0502020204030204" pitchFamily="34" charset="0"/>
              </a:rPr>
              <a:t> = 1234 </a:t>
            </a:r>
            <a:endParaRPr lang="de-AT" dirty="0">
              <a:latin typeface="Calibri" panose="020F0502020204030204" pitchFamily="34" charset="0"/>
              <a:cs typeface="Calibri" panose="020F0502020204030204" pitchFamily="34" charset="0"/>
            </a:endParaRPr>
          </a:p>
          <a:p>
            <a:pPr>
              <a:defRPr/>
            </a:pPr>
            <a:endParaRPr lang="de-AT" altLang="de-DE" dirty="0"/>
          </a:p>
          <a:p>
            <a:endParaRPr lang="de-AT" dirty="0"/>
          </a:p>
        </p:txBody>
      </p:sp>
      <p:sp>
        <p:nvSpPr>
          <p:cNvPr id="4" name="Fußzeilenplatzhalter 3">
            <a:extLst>
              <a:ext uri="{FF2B5EF4-FFF2-40B4-BE49-F238E27FC236}">
                <a16:creationId xmlns:a16="http://schemas.microsoft.com/office/drawing/2014/main" id="{E9D846BE-E778-48E5-9780-4DC6A0B9DE67}"/>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D3374D42-9DE7-48FB-A8F0-F957E7C5D73D}"/>
              </a:ext>
            </a:extLst>
          </p:cNvPr>
          <p:cNvSpPr>
            <a:spLocks noGrp="1"/>
          </p:cNvSpPr>
          <p:nvPr>
            <p:ph type="sldNum" sz="quarter" idx="12"/>
          </p:nvPr>
        </p:nvSpPr>
        <p:spPr/>
        <p:txBody>
          <a:bodyPr/>
          <a:lstStyle/>
          <a:p>
            <a:fld id="{7A6E67F5-11D9-43D7-9C9E-9667E2891F76}" type="slidenum">
              <a:rPr lang="de-AT" smtClean="0"/>
              <a:t>119</a:t>
            </a:fld>
            <a:endParaRPr lang="de-AT"/>
          </a:p>
        </p:txBody>
      </p:sp>
      <p:pic>
        <p:nvPicPr>
          <p:cNvPr id="6" name="Grafik 5">
            <a:extLst>
              <a:ext uri="{FF2B5EF4-FFF2-40B4-BE49-F238E27FC236}">
                <a16:creationId xmlns:a16="http://schemas.microsoft.com/office/drawing/2014/main" id="{02E531E4-615B-4E74-B77A-1F3A3C7A1C9E}"/>
              </a:ext>
            </a:extLst>
          </p:cNvPr>
          <p:cNvPicPr>
            <a:picLocks noChangeAspect="1"/>
          </p:cNvPicPr>
          <p:nvPr/>
        </p:nvPicPr>
        <p:blipFill>
          <a:blip r:embed="rId2"/>
          <a:stretch>
            <a:fillRect/>
          </a:stretch>
        </p:blipFill>
        <p:spPr>
          <a:xfrm>
            <a:off x="2279261" y="2557128"/>
            <a:ext cx="7633477" cy="6169969"/>
          </a:xfrm>
          <a:prstGeom prst="rect">
            <a:avLst/>
          </a:prstGeom>
        </p:spPr>
      </p:pic>
      <p:pic>
        <p:nvPicPr>
          <p:cNvPr id="7" name="Grafik 6" descr="Ein Bild, das Zeichnung enthält.&#10;&#10;Automatisch generierte Beschreibung">
            <a:extLst>
              <a:ext uri="{FF2B5EF4-FFF2-40B4-BE49-F238E27FC236}">
                <a16:creationId xmlns:a16="http://schemas.microsoft.com/office/drawing/2014/main" id="{073567A2-30BB-4C9F-81B7-C4FF26589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474237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EDD216-092E-475A-8DCA-41A1DC83F47A}"/>
              </a:ext>
            </a:extLst>
          </p:cNvPr>
          <p:cNvSpPr>
            <a:spLocks noGrp="1"/>
          </p:cNvSpPr>
          <p:nvPr>
            <p:ph type="title"/>
          </p:nvPr>
        </p:nvSpPr>
        <p:spPr/>
        <p:txBody>
          <a:bodyPr/>
          <a:lstStyle/>
          <a:p>
            <a:r>
              <a:rPr lang="de-AT" b="1" dirty="0"/>
              <a:t>Kausale Abhängigkeit</a:t>
            </a:r>
          </a:p>
        </p:txBody>
      </p:sp>
      <p:sp>
        <p:nvSpPr>
          <p:cNvPr id="4" name="Fußzeilenplatzhalter 3">
            <a:extLst>
              <a:ext uri="{FF2B5EF4-FFF2-40B4-BE49-F238E27FC236}">
                <a16:creationId xmlns:a16="http://schemas.microsoft.com/office/drawing/2014/main" id="{811922A7-5289-4CA5-B23A-1140674C10A3}"/>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307D6148-4801-4D18-B206-48730B7CE925}"/>
              </a:ext>
            </a:extLst>
          </p:cNvPr>
          <p:cNvSpPr>
            <a:spLocks noGrp="1"/>
          </p:cNvSpPr>
          <p:nvPr>
            <p:ph type="sldNum" sz="quarter" idx="12"/>
          </p:nvPr>
        </p:nvSpPr>
        <p:spPr/>
        <p:txBody>
          <a:bodyPr/>
          <a:lstStyle/>
          <a:p>
            <a:fld id="{7A6E67F5-11D9-43D7-9C9E-9667E2891F76}" type="slidenum">
              <a:rPr lang="de-AT" smtClean="0"/>
              <a:t>12</a:t>
            </a:fld>
            <a:endParaRPr lang="de-AT"/>
          </a:p>
        </p:txBody>
      </p:sp>
      <p:pic>
        <p:nvPicPr>
          <p:cNvPr id="6" name="Picture 4">
            <a:hlinkClick r:id="rId2"/>
            <a:extLst>
              <a:ext uri="{FF2B5EF4-FFF2-40B4-BE49-F238E27FC236}">
                <a16:creationId xmlns:a16="http://schemas.microsoft.com/office/drawing/2014/main" id="{BE2DECA1-BCE1-43A5-9FBD-E1DB4F27778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195637" y="2724944"/>
            <a:ext cx="5800725" cy="2552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Grafik 6" descr="Ein Bild, das Zeichnung enthält.&#10;&#10;Automatisch generierte Beschreibung">
            <a:extLst>
              <a:ext uri="{FF2B5EF4-FFF2-40B4-BE49-F238E27FC236}">
                <a16:creationId xmlns:a16="http://schemas.microsoft.com/office/drawing/2014/main" id="{51FBE928-D0C5-43F1-972D-0AC8225A75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67881702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9639C8-9F4D-4C7D-8B95-245EE2C37683}"/>
              </a:ext>
            </a:extLst>
          </p:cNvPr>
          <p:cNvSpPr>
            <a:spLocks noGrp="1"/>
          </p:cNvSpPr>
          <p:nvPr>
            <p:ph type="title"/>
          </p:nvPr>
        </p:nvSpPr>
        <p:spPr/>
        <p:txBody>
          <a:bodyPr/>
          <a:lstStyle/>
          <a:p>
            <a:r>
              <a:rPr lang="de-AT" b="1" dirty="0" err="1"/>
              <a:t>Serializable</a:t>
            </a:r>
            <a:r>
              <a:rPr lang="de-AT" b="1" dirty="0"/>
              <a:t> Transactions</a:t>
            </a:r>
          </a:p>
        </p:txBody>
      </p:sp>
      <p:pic>
        <p:nvPicPr>
          <p:cNvPr id="6" name="Inhaltsplatzhalter 5">
            <a:extLst>
              <a:ext uri="{FF2B5EF4-FFF2-40B4-BE49-F238E27FC236}">
                <a16:creationId xmlns:a16="http://schemas.microsoft.com/office/drawing/2014/main" id="{56F7DFD0-FBAC-4D08-8FF3-E1254928EBD1}"/>
              </a:ext>
            </a:extLst>
          </p:cNvPr>
          <p:cNvPicPr>
            <a:picLocks noGrp="1" noChangeAspect="1"/>
          </p:cNvPicPr>
          <p:nvPr>
            <p:ph idx="1"/>
          </p:nvPr>
        </p:nvPicPr>
        <p:blipFill>
          <a:blip r:embed="rId2"/>
          <a:stretch>
            <a:fillRect/>
          </a:stretch>
        </p:blipFill>
        <p:spPr>
          <a:xfrm>
            <a:off x="3289363" y="1690688"/>
            <a:ext cx="6252202" cy="4916267"/>
          </a:xfrm>
          <a:prstGeom prst="rect">
            <a:avLst/>
          </a:prstGeom>
        </p:spPr>
      </p:pic>
      <p:sp>
        <p:nvSpPr>
          <p:cNvPr id="4" name="Fußzeilenplatzhalter 3">
            <a:extLst>
              <a:ext uri="{FF2B5EF4-FFF2-40B4-BE49-F238E27FC236}">
                <a16:creationId xmlns:a16="http://schemas.microsoft.com/office/drawing/2014/main" id="{BD502862-2A85-478A-AB15-16AC7FBF98F0}"/>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D3BFD28E-BEE6-493D-9BC6-94F219608795}"/>
              </a:ext>
            </a:extLst>
          </p:cNvPr>
          <p:cNvSpPr>
            <a:spLocks noGrp="1"/>
          </p:cNvSpPr>
          <p:nvPr>
            <p:ph type="sldNum" sz="quarter" idx="12"/>
          </p:nvPr>
        </p:nvSpPr>
        <p:spPr/>
        <p:txBody>
          <a:bodyPr/>
          <a:lstStyle/>
          <a:p>
            <a:fld id="{7A6E67F5-11D9-43D7-9C9E-9667E2891F76}" type="slidenum">
              <a:rPr lang="de-AT" smtClean="0"/>
              <a:t>120</a:t>
            </a:fld>
            <a:endParaRPr lang="de-AT"/>
          </a:p>
        </p:txBody>
      </p:sp>
      <p:pic>
        <p:nvPicPr>
          <p:cNvPr id="7" name="Grafik 6" descr="Ein Bild, das Zeichnung enthält.&#10;&#10;Automatisch generierte Beschreibung">
            <a:extLst>
              <a:ext uri="{FF2B5EF4-FFF2-40B4-BE49-F238E27FC236}">
                <a16:creationId xmlns:a16="http://schemas.microsoft.com/office/drawing/2014/main" id="{5426902B-BFB9-4C10-B797-1F09FA330A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55998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EC3628-4F24-4144-BE8F-0D078BA3449B}"/>
              </a:ext>
            </a:extLst>
          </p:cNvPr>
          <p:cNvSpPr>
            <a:spLocks noGrp="1"/>
          </p:cNvSpPr>
          <p:nvPr>
            <p:ph type="ctrTitle"/>
          </p:nvPr>
        </p:nvSpPr>
        <p:spPr/>
        <p:txBody>
          <a:bodyPr/>
          <a:lstStyle/>
          <a:p>
            <a:r>
              <a:rPr lang="de-AT" b="1" dirty="0"/>
              <a:t>Recovery</a:t>
            </a:r>
          </a:p>
        </p:txBody>
      </p:sp>
      <p:sp>
        <p:nvSpPr>
          <p:cNvPr id="3" name="Untertitel 2">
            <a:extLst>
              <a:ext uri="{FF2B5EF4-FFF2-40B4-BE49-F238E27FC236}">
                <a16:creationId xmlns:a16="http://schemas.microsoft.com/office/drawing/2014/main" id="{A42DAAED-8DE5-462A-81E1-8092E39B2BC9}"/>
              </a:ext>
            </a:extLst>
          </p:cNvPr>
          <p:cNvSpPr>
            <a:spLocks noGrp="1"/>
          </p:cNvSpPr>
          <p:nvPr>
            <p:ph type="subTitle" idx="1"/>
          </p:nvPr>
        </p:nvSpPr>
        <p:spPr/>
        <p:txBody>
          <a:bodyPr/>
          <a:lstStyle/>
          <a:p>
            <a:endParaRPr lang="de-AT"/>
          </a:p>
        </p:txBody>
      </p:sp>
    </p:spTree>
    <p:extLst>
      <p:ext uri="{BB962C8B-B14F-4D97-AF65-F5344CB8AC3E}">
        <p14:creationId xmlns:p14="http://schemas.microsoft.com/office/powerpoint/2010/main" val="314343173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448007-078C-4F9D-8BC5-56F77E779FBB}"/>
              </a:ext>
            </a:extLst>
          </p:cNvPr>
          <p:cNvSpPr>
            <a:spLocks noGrp="1"/>
          </p:cNvSpPr>
          <p:nvPr>
            <p:ph type="title"/>
          </p:nvPr>
        </p:nvSpPr>
        <p:spPr/>
        <p:txBody>
          <a:bodyPr/>
          <a:lstStyle/>
          <a:p>
            <a:r>
              <a:rPr lang="de-AT" b="1" dirty="0"/>
              <a:t>Recovery</a:t>
            </a:r>
          </a:p>
        </p:txBody>
      </p:sp>
      <p:sp>
        <p:nvSpPr>
          <p:cNvPr id="3" name="Inhaltsplatzhalter 2">
            <a:extLst>
              <a:ext uri="{FF2B5EF4-FFF2-40B4-BE49-F238E27FC236}">
                <a16:creationId xmlns:a16="http://schemas.microsoft.com/office/drawing/2014/main" id="{50D58515-AAA4-468B-BB5D-B37A9A8902E1}"/>
              </a:ext>
            </a:extLst>
          </p:cNvPr>
          <p:cNvSpPr>
            <a:spLocks noGrp="1"/>
          </p:cNvSpPr>
          <p:nvPr>
            <p:ph idx="1"/>
          </p:nvPr>
        </p:nvSpPr>
        <p:spPr>
          <a:xfrm>
            <a:off x="838200" y="1825625"/>
            <a:ext cx="9551504" cy="4351338"/>
          </a:xfrm>
        </p:spPr>
        <p:txBody>
          <a:bodyPr>
            <a:normAutofit fontScale="92500" lnSpcReduction="20000"/>
          </a:bodyPr>
          <a:lstStyle/>
          <a:p>
            <a:pPr marL="678180" indent="-457200">
              <a:lnSpc>
                <a:spcPct val="150000"/>
              </a:lnSpc>
              <a:tabLst>
                <a:tab pos="450215" algn="l"/>
                <a:tab pos="900430" algn="l"/>
                <a:tab pos="1350010" algn="l"/>
                <a:tab pos="2250440" algn="l"/>
                <a:tab pos="2700655" algn="l"/>
                <a:tab pos="3150235" algn="l"/>
              </a:tabLst>
              <a:defRPr/>
            </a:pPr>
            <a:r>
              <a:rPr lang="de-DE" dirty="0">
                <a:latin typeface="Calibri" panose="020F0502020204030204" pitchFamily="34" charset="0"/>
                <a:ea typeface="Times New Roman" panose="02020603050405020304" pitchFamily="18" charset="0"/>
                <a:cs typeface="Calibri" panose="020F0502020204030204" pitchFamily="34" charset="0"/>
              </a:rPr>
              <a:t>Bezeichnet alle Maßnahmen zur Wiederherstellung verlorengegangener Datenbestände. Es umfasst insbesondere die Datensicherung zur Vorbeugung sowie das Wiederherstellen eines konsistenten DB-Zustandes im Fehlerfall.</a:t>
            </a:r>
            <a:endParaRPr lang="de-AT" dirty="0">
              <a:latin typeface="Calibri" panose="020F0502020204030204" pitchFamily="34" charset="0"/>
              <a:ea typeface="Times New Roman" panose="02020603050405020304" pitchFamily="18" charset="0"/>
              <a:cs typeface="Calibri" panose="020F0502020204030204" pitchFamily="34" charset="0"/>
            </a:endParaRPr>
          </a:p>
          <a:p>
            <a:pPr>
              <a:lnSpc>
                <a:spcPct val="150000"/>
              </a:lnSpc>
              <a:defRPr/>
            </a:pPr>
            <a:r>
              <a:rPr lang="de-DE" dirty="0">
                <a:latin typeface="Calibri" panose="020F0502020204030204" pitchFamily="34" charset="0"/>
                <a:ea typeface="Times New Roman" panose="02020603050405020304" pitchFamily="18" charset="0"/>
                <a:cs typeface="Calibri" panose="020F0502020204030204" pitchFamily="34" charset="0"/>
              </a:rPr>
              <a:t>Mit Hilfe von Recovery-Methoden kann eine DB, die durch einen Fehler in einen inkonsistenten Zustand geraten ist, wieder in einen konsistenten Zustand gebracht werden. (Transaktion entspricht „Unit </a:t>
            </a:r>
            <a:r>
              <a:rPr lang="de-DE" dirty="0" err="1">
                <a:latin typeface="Calibri" panose="020F0502020204030204" pitchFamily="34" charset="0"/>
                <a:ea typeface="Times New Roman" panose="02020603050405020304" pitchFamily="18" charset="0"/>
                <a:cs typeface="Calibri" panose="020F0502020204030204" pitchFamily="34" charset="0"/>
              </a:rPr>
              <a:t>of</a:t>
            </a:r>
            <a:r>
              <a:rPr lang="de-DE" dirty="0">
                <a:latin typeface="Calibri" panose="020F0502020204030204" pitchFamily="34" charset="0"/>
                <a:ea typeface="Times New Roman" panose="02020603050405020304" pitchFamily="18" charset="0"/>
                <a:cs typeface="Calibri" panose="020F0502020204030204" pitchFamily="34" charset="0"/>
              </a:rPr>
              <a:t> Recovery“)</a:t>
            </a:r>
            <a:endParaRPr lang="de-AT" dirty="0">
              <a:latin typeface="Calibri" panose="020F0502020204030204" pitchFamily="34" charset="0"/>
              <a:ea typeface="Times New Roman" panose="02020603050405020304" pitchFamily="18" charset="0"/>
              <a:cs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708AD38B-E75A-4692-8C1A-A3DCF523A0B8}"/>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703E50F6-5A4D-4D43-983F-032F420F4196}"/>
              </a:ext>
            </a:extLst>
          </p:cNvPr>
          <p:cNvSpPr>
            <a:spLocks noGrp="1"/>
          </p:cNvSpPr>
          <p:nvPr>
            <p:ph type="sldNum" sz="quarter" idx="12"/>
          </p:nvPr>
        </p:nvSpPr>
        <p:spPr/>
        <p:txBody>
          <a:bodyPr/>
          <a:lstStyle/>
          <a:p>
            <a:fld id="{7A6E67F5-11D9-43D7-9C9E-9667E2891F76}" type="slidenum">
              <a:rPr lang="de-AT" smtClean="0"/>
              <a:t>122</a:t>
            </a:fld>
            <a:endParaRPr lang="de-AT"/>
          </a:p>
        </p:txBody>
      </p:sp>
      <p:pic>
        <p:nvPicPr>
          <p:cNvPr id="6" name="Grafik 5" descr="Ein Bild, das Zeichnung enthält.&#10;&#10;Automatisch generierte Beschreibung">
            <a:extLst>
              <a:ext uri="{FF2B5EF4-FFF2-40B4-BE49-F238E27FC236}">
                <a16:creationId xmlns:a16="http://schemas.microsoft.com/office/drawing/2014/main" id="{D0190291-E193-4BF5-8C76-9612B2F11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0054226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5D0855-2A8A-4CCC-B080-E4563F218506}"/>
              </a:ext>
            </a:extLst>
          </p:cNvPr>
          <p:cNvSpPr>
            <a:spLocks noGrp="1"/>
          </p:cNvSpPr>
          <p:nvPr>
            <p:ph type="title"/>
          </p:nvPr>
        </p:nvSpPr>
        <p:spPr/>
        <p:txBody>
          <a:bodyPr/>
          <a:lstStyle/>
          <a:p>
            <a:r>
              <a:rPr lang="de-AT" b="1" dirty="0"/>
              <a:t>Fehlerarten</a:t>
            </a:r>
          </a:p>
        </p:txBody>
      </p:sp>
      <p:sp>
        <p:nvSpPr>
          <p:cNvPr id="3" name="Inhaltsplatzhalter 2">
            <a:extLst>
              <a:ext uri="{FF2B5EF4-FFF2-40B4-BE49-F238E27FC236}">
                <a16:creationId xmlns:a16="http://schemas.microsoft.com/office/drawing/2014/main" id="{CA12AB9E-1031-4528-9D4E-7A5A143C98E7}"/>
              </a:ext>
            </a:extLst>
          </p:cNvPr>
          <p:cNvSpPr>
            <a:spLocks noGrp="1"/>
          </p:cNvSpPr>
          <p:nvPr>
            <p:ph idx="1"/>
          </p:nvPr>
        </p:nvSpPr>
        <p:spPr>
          <a:xfrm>
            <a:off x="838200" y="1825625"/>
            <a:ext cx="9471991" cy="4351338"/>
          </a:xfrm>
        </p:spPr>
        <p:txBody>
          <a:bodyPr>
            <a:normAutofit fontScale="77500" lnSpcReduction="20000"/>
          </a:bodyPr>
          <a:lstStyle/>
          <a:p>
            <a:pPr>
              <a:lnSpc>
                <a:spcPct val="150000"/>
              </a:lnSpc>
            </a:pPr>
            <a:r>
              <a:rPr lang="de-DE" altLang="de-DE" dirty="0">
                <a:latin typeface="Calibri" panose="020F0502020204030204" pitchFamily="34" charset="0"/>
              </a:rPr>
              <a:t>Systemfehler: </a:t>
            </a:r>
            <a:br>
              <a:rPr lang="de-DE" altLang="de-DE" dirty="0">
                <a:latin typeface="Calibri" panose="020F0502020204030204" pitchFamily="34" charset="0"/>
              </a:rPr>
            </a:br>
            <a:r>
              <a:rPr lang="de-DE" altLang="de-DE" dirty="0">
                <a:latin typeface="Calibri" panose="020F0502020204030204" pitchFamily="34" charset="0"/>
              </a:rPr>
              <a:t>betreffen alle aktiven Transaktionen, zerstören aber die Datenbank nicht physisch (z.B. Stromausfall). </a:t>
            </a:r>
          </a:p>
          <a:p>
            <a:pPr>
              <a:lnSpc>
                <a:spcPct val="150000"/>
              </a:lnSpc>
            </a:pPr>
            <a:r>
              <a:rPr lang="de-DE" altLang="de-DE" dirty="0" err="1">
                <a:latin typeface="Calibri" panose="020F0502020204030204" pitchFamily="34" charset="0"/>
              </a:rPr>
              <a:t>Mediumfehler</a:t>
            </a:r>
            <a:r>
              <a:rPr lang="de-DE" altLang="de-DE" dirty="0">
                <a:latin typeface="Calibri" panose="020F0502020204030204" pitchFamily="34" charset="0"/>
              </a:rPr>
              <a:t>: </a:t>
            </a:r>
            <a:br>
              <a:rPr lang="de-DE" altLang="de-DE" dirty="0">
                <a:latin typeface="Calibri" panose="020F0502020204030204" pitchFamily="34" charset="0"/>
              </a:rPr>
            </a:br>
            <a:r>
              <a:rPr lang="de-DE" altLang="de-DE" dirty="0">
                <a:latin typeface="Calibri" panose="020F0502020204030204" pitchFamily="34" charset="0"/>
              </a:rPr>
              <a:t>DB ist teilweise physisch zerstört (z.B. Head Crash)</a:t>
            </a:r>
          </a:p>
          <a:p>
            <a:pPr>
              <a:lnSpc>
                <a:spcPct val="150000"/>
              </a:lnSpc>
            </a:pPr>
            <a:r>
              <a:rPr lang="de-DE" altLang="de-DE" dirty="0">
                <a:latin typeface="Calibri" panose="020F0502020204030204" pitchFamily="34" charset="0"/>
              </a:rPr>
              <a:t>Transaktionsfehler:</a:t>
            </a:r>
            <a:br>
              <a:rPr lang="de-DE" altLang="de-DE" dirty="0">
                <a:latin typeface="Calibri" panose="020F0502020204030204" pitchFamily="34" charset="0"/>
              </a:rPr>
            </a:br>
            <a:r>
              <a:rPr lang="de-DE" altLang="de-DE" dirty="0">
                <a:latin typeface="Calibri" panose="020F0502020204030204" pitchFamily="34" charset="0"/>
              </a:rPr>
              <a:t>Fehler im Benutzerprogramm, Deadlock, Integritätsverletzung. Ein Recovery ist durch Rücksetzen einer oder mehrerer Transaktionen möglich.</a:t>
            </a:r>
          </a:p>
          <a:p>
            <a:endParaRPr lang="de-AT" dirty="0"/>
          </a:p>
        </p:txBody>
      </p:sp>
      <p:sp>
        <p:nvSpPr>
          <p:cNvPr id="4" name="Fußzeilenplatzhalter 3">
            <a:extLst>
              <a:ext uri="{FF2B5EF4-FFF2-40B4-BE49-F238E27FC236}">
                <a16:creationId xmlns:a16="http://schemas.microsoft.com/office/drawing/2014/main" id="{61F57B79-8744-49A4-9D21-5AFD3036A42F}"/>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5361B9D0-F4BC-4818-9D3D-ECB0022D2962}"/>
              </a:ext>
            </a:extLst>
          </p:cNvPr>
          <p:cNvSpPr>
            <a:spLocks noGrp="1"/>
          </p:cNvSpPr>
          <p:nvPr>
            <p:ph type="sldNum" sz="quarter" idx="12"/>
          </p:nvPr>
        </p:nvSpPr>
        <p:spPr/>
        <p:txBody>
          <a:bodyPr/>
          <a:lstStyle/>
          <a:p>
            <a:fld id="{7A6E67F5-11D9-43D7-9C9E-9667E2891F76}" type="slidenum">
              <a:rPr lang="de-AT" smtClean="0"/>
              <a:t>123</a:t>
            </a:fld>
            <a:endParaRPr lang="de-AT"/>
          </a:p>
        </p:txBody>
      </p:sp>
      <p:pic>
        <p:nvPicPr>
          <p:cNvPr id="6" name="Grafik 5" descr="Ein Bild, das Zeichnung enthält.&#10;&#10;Automatisch generierte Beschreibung">
            <a:extLst>
              <a:ext uri="{FF2B5EF4-FFF2-40B4-BE49-F238E27FC236}">
                <a16:creationId xmlns:a16="http://schemas.microsoft.com/office/drawing/2014/main" id="{8538B97E-0C1A-465D-869F-4C405AB2C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98240654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AA6437-A205-4F1B-9588-711D380C7988}"/>
              </a:ext>
            </a:extLst>
          </p:cNvPr>
          <p:cNvSpPr>
            <a:spLocks noGrp="1"/>
          </p:cNvSpPr>
          <p:nvPr>
            <p:ph type="title"/>
          </p:nvPr>
        </p:nvSpPr>
        <p:spPr/>
        <p:txBody>
          <a:bodyPr/>
          <a:lstStyle/>
          <a:p>
            <a:r>
              <a:rPr lang="de-AT" b="1" dirty="0"/>
              <a:t>Basisoperationen der Wiederherstellung</a:t>
            </a:r>
          </a:p>
        </p:txBody>
      </p:sp>
      <p:sp>
        <p:nvSpPr>
          <p:cNvPr id="3" name="Inhaltsplatzhalter 2">
            <a:extLst>
              <a:ext uri="{FF2B5EF4-FFF2-40B4-BE49-F238E27FC236}">
                <a16:creationId xmlns:a16="http://schemas.microsoft.com/office/drawing/2014/main" id="{27B66EE4-F18E-44DE-B9B5-83715D513A9C}"/>
              </a:ext>
            </a:extLst>
          </p:cNvPr>
          <p:cNvSpPr>
            <a:spLocks noGrp="1"/>
          </p:cNvSpPr>
          <p:nvPr>
            <p:ph idx="1"/>
          </p:nvPr>
        </p:nvSpPr>
        <p:spPr>
          <a:xfrm>
            <a:off x="838200" y="1847850"/>
            <a:ext cx="9471991" cy="4351338"/>
          </a:xfrm>
        </p:spPr>
        <p:txBody>
          <a:bodyPr>
            <a:normAutofit fontScale="85000" lnSpcReduction="20000"/>
          </a:bodyPr>
          <a:lstStyle/>
          <a:p>
            <a:pPr>
              <a:lnSpc>
                <a:spcPct val="150000"/>
              </a:lnSpc>
              <a:spcAft>
                <a:spcPts val="0"/>
              </a:spcAft>
              <a:buFont typeface="Symbol" panose="05050102010706020507" pitchFamily="18" charset="2"/>
              <a:buChar char=""/>
              <a:tabLst>
                <a:tab pos="450215" algn="l"/>
                <a:tab pos="900430" algn="l"/>
                <a:tab pos="1350010" algn="l"/>
                <a:tab pos="2250440" algn="l"/>
                <a:tab pos="2700655" algn="l"/>
                <a:tab pos="3150235" algn="l"/>
              </a:tabLst>
              <a:defRPr/>
            </a:pPr>
            <a:r>
              <a:rPr lang="de-DE" dirty="0">
                <a:latin typeface="Calibri" panose="020F0502020204030204" pitchFamily="34" charset="0"/>
                <a:ea typeface="Times New Roman" panose="02020603050405020304" pitchFamily="18" charset="0"/>
                <a:cs typeface="Calibri" panose="020F0502020204030204" pitchFamily="34" charset="0"/>
              </a:rPr>
              <a:t>UNDO</a:t>
            </a:r>
            <a:br>
              <a:rPr lang="de-DE" dirty="0">
                <a:latin typeface="Calibri" panose="020F0502020204030204" pitchFamily="34" charset="0"/>
                <a:ea typeface="Times New Roman" panose="02020603050405020304" pitchFamily="18" charset="0"/>
                <a:cs typeface="Calibri" panose="020F0502020204030204" pitchFamily="34" charset="0"/>
              </a:rPr>
            </a:br>
            <a:r>
              <a:rPr lang="de-DE" dirty="0">
                <a:latin typeface="Calibri" panose="020F0502020204030204" pitchFamily="34" charset="0"/>
                <a:ea typeface="Times New Roman" panose="02020603050405020304" pitchFamily="18" charset="0"/>
                <a:cs typeface="Calibri" panose="020F0502020204030204" pitchFamily="34" charset="0"/>
              </a:rPr>
              <a:t>macht alle bereits ausgeführten Änderungen einer Transaktion rückgängig und stellt damit den konsistenten Zustand wieder her.</a:t>
            </a:r>
            <a:endParaRPr lang="de-AT" dirty="0">
              <a:latin typeface="Calibri" panose="020F0502020204030204" pitchFamily="34" charset="0"/>
              <a:ea typeface="Times New Roman" panose="02020603050405020304" pitchFamily="18" charset="0"/>
              <a:cs typeface="Calibri" panose="020F0502020204030204" pitchFamily="34" charset="0"/>
            </a:endParaRPr>
          </a:p>
          <a:p>
            <a:pPr marL="106680" indent="0">
              <a:lnSpc>
                <a:spcPct val="150000"/>
              </a:lnSpc>
              <a:spcAft>
                <a:spcPts val="0"/>
              </a:spcAft>
              <a:buFontTx/>
              <a:buNone/>
              <a:tabLst>
                <a:tab pos="450215" algn="l"/>
                <a:tab pos="900430" algn="l"/>
                <a:tab pos="1350010" algn="l"/>
                <a:tab pos="2250440" algn="l"/>
                <a:tab pos="2700655" algn="l"/>
                <a:tab pos="3150235" algn="l"/>
              </a:tabLst>
              <a:defRPr/>
            </a:pPr>
            <a:r>
              <a:rPr lang="de-DE" dirty="0">
                <a:latin typeface="Calibri" panose="020F0502020204030204" pitchFamily="34" charset="0"/>
                <a:ea typeface="Times New Roman" panose="02020603050405020304" pitchFamily="18" charset="0"/>
                <a:cs typeface="Calibri" panose="020F0502020204030204" pitchFamily="34" charset="0"/>
              </a:rPr>
              <a:t> </a:t>
            </a:r>
            <a:endParaRPr lang="de-AT" dirty="0">
              <a:latin typeface="Calibri" panose="020F0502020204030204" pitchFamily="34" charset="0"/>
              <a:ea typeface="Times New Roman" panose="02020603050405020304" pitchFamily="18" charset="0"/>
              <a:cs typeface="Calibri" panose="020F0502020204030204" pitchFamily="34" charset="0"/>
            </a:endParaRPr>
          </a:p>
          <a:p>
            <a:pPr>
              <a:lnSpc>
                <a:spcPct val="150000"/>
              </a:lnSpc>
              <a:spcAft>
                <a:spcPts val="0"/>
              </a:spcAft>
              <a:buFont typeface="Symbol" panose="05050102010706020507" pitchFamily="18" charset="2"/>
              <a:buChar char=""/>
              <a:tabLst>
                <a:tab pos="450215" algn="l"/>
                <a:tab pos="900430" algn="l"/>
                <a:tab pos="1350010" algn="l"/>
                <a:tab pos="2250440" algn="l"/>
                <a:tab pos="2700655" algn="l"/>
                <a:tab pos="3150235" algn="l"/>
              </a:tabLst>
              <a:defRPr/>
            </a:pPr>
            <a:r>
              <a:rPr lang="de-DE" dirty="0">
                <a:latin typeface="Calibri" panose="020F0502020204030204" pitchFamily="34" charset="0"/>
                <a:ea typeface="Times New Roman" panose="02020603050405020304" pitchFamily="18" charset="0"/>
                <a:cs typeface="Calibri" panose="020F0502020204030204" pitchFamily="34" charset="0"/>
              </a:rPr>
              <a:t>REDO</a:t>
            </a:r>
            <a:br>
              <a:rPr lang="de-DE" dirty="0">
                <a:latin typeface="Calibri" panose="020F0502020204030204" pitchFamily="34" charset="0"/>
                <a:ea typeface="Times New Roman" panose="02020603050405020304" pitchFamily="18" charset="0"/>
                <a:cs typeface="Calibri" panose="020F0502020204030204" pitchFamily="34" charset="0"/>
              </a:rPr>
            </a:br>
            <a:r>
              <a:rPr lang="de-DE" dirty="0">
                <a:latin typeface="Calibri" panose="020F0502020204030204" pitchFamily="34" charset="0"/>
                <a:ea typeface="Times New Roman" panose="02020603050405020304" pitchFamily="18" charset="0"/>
                <a:cs typeface="Calibri" panose="020F0502020204030204" pitchFamily="34" charset="0"/>
              </a:rPr>
              <a:t>dient zum Wiederholen der Operationen einer bereits abgeschlossenen Transaktion und führt damit zum neuen, wiederum konsistenten Zustand der Datenbank.</a:t>
            </a:r>
            <a:endParaRPr lang="de-AT" dirty="0">
              <a:latin typeface="Calibri" panose="020F0502020204030204" pitchFamily="34" charset="0"/>
              <a:ea typeface="Times New Roman" panose="02020603050405020304" pitchFamily="18" charset="0"/>
              <a:cs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E553EF17-B621-4C00-951B-3BA08996F071}"/>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84B190C7-69DD-45F8-BF8C-EA3A70C98264}"/>
              </a:ext>
            </a:extLst>
          </p:cNvPr>
          <p:cNvSpPr>
            <a:spLocks noGrp="1"/>
          </p:cNvSpPr>
          <p:nvPr>
            <p:ph type="sldNum" sz="quarter" idx="12"/>
          </p:nvPr>
        </p:nvSpPr>
        <p:spPr/>
        <p:txBody>
          <a:bodyPr/>
          <a:lstStyle/>
          <a:p>
            <a:fld id="{7A6E67F5-11D9-43D7-9C9E-9667E2891F76}" type="slidenum">
              <a:rPr lang="de-AT" smtClean="0"/>
              <a:t>124</a:t>
            </a:fld>
            <a:endParaRPr lang="de-AT"/>
          </a:p>
        </p:txBody>
      </p:sp>
      <p:pic>
        <p:nvPicPr>
          <p:cNvPr id="6" name="Grafik 5" descr="Ein Bild, das Zeichnung enthält.&#10;&#10;Automatisch generierte Beschreibung">
            <a:extLst>
              <a:ext uri="{FF2B5EF4-FFF2-40B4-BE49-F238E27FC236}">
                <a16:creationId xmlns:a16="http://schemas.microsoft.com/office/drawing/2014/main" id="{18CAD751-911C-4878-83CD-6B5E6A962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765949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9268F7-1364-45FA-8F77-9CBC8545736D}"/>
              </a:ext>
            </a:extLst>
          </p:cNvPr>
          <p:cNvSpPr>
            <a:spLocks noGrp="1"/>
          </p:cNvSpPr>
          <p:nvPr>
            <p:ph type="title"/>
          </p:nvPr>
        </p:nvSpPr>
        <p:spPr/>
        <p:txBody>
          <a:bodyPr/>
          <a:lstStyle/>
          <a:p>
            <a:r>
              <a:rPr lang="de-AT" b="1" dirty="0"/>
              <a:t>Behandlungsmöglichkeiten</a:t>
            </a:r>
          </a:p>
        </p:txBody>
      </p:sp>
      <p:sp>
        <p:nvSpPr>
          <p:cNvPr id="3" name="Inhaltsplatzhalter 2">
            <a:extLst>
              <a:ext uri="{FF2B5EF4-FFF2-40B4-BE49-F238E27FC236}">
                <a16:creationId xmlns:a16="http://schemas.microsoft.com/office/drawing/2014/main" id="{854DA071-25D3-4513-890F-3C016A31AE69}"/>
              </a:ext>
            </a:extLst>
          </p:cNvPr>
          <p:cNvSpPr>
            <a:spLocks noGrp="1"/>
          </p:cNvSpPr>
          <p:nvPr>
            <p:ph idx="1"/>
          </p:nvPr>
        </p:nvSpPr>
        <p:spPr>
          <a:xfrm>
            <a:off x="838200" y="1825625"/>
            <a:ext cx="9312965" cy="4351338"/>
          </a:xfrm>
        </p:spPr>
        <p:txBody>
          <a:bodyPr>
            <a:normAutofit fontScale="70000" lnSpcReduction="20000"/>
          </a:bodyPr>
          <a:lstStyle/>
          <a:p>
            <a:pPr>
              <a:spcAft>
                <a:spcPts val="0"/>
              </a:spcAft>
              <a:buFont typeface="Symbol" panose="05050102010706020507" pitchFamily="18" charset="2"/>
              <a:buChar char=""/>
              <a:tabLst>
                <a:tab pos="450215" algn="l"/>
                <a:tab pos="900430" algn="l"/>
                <a:tab pos="1350010" algn="l"/>
                <a:tab pos="2250440" algn="l"/>
                <a:tab pos="2700655" algn="l"/>
                <a:tab pos="3150235" algn="l"/>
              </a:tabLst>
              <a:defRPr/>
            </a:pPr>
            <a:r>
              <a:rPr lang="de-DE" dirty="0" err="1">
                <a:latin typeface="Calibri" panose="020F0502020204030204" pitchFamily="34" charset="0"/>
                <a:ea typeface="Times New Roman" panose="02020603050405020304" pitchFamily="18" charset="0"/>
                <a:cs typeface="Calibri" panose="020F0502020204030204" pitchFamily="34" charset="0"/>
              </a:rPr>
              <a:t>Transaktions</a:t>
            </a:r>
            <a:r>
              <a:rPr lang="de-DE" dirty="0">
                <a:latin typeface="Calibri" panose="020F0502020204030204" pitchFamily="34" charset="0"/>
                <a:ea typeface="Times New Roman" panose="02020603050405020304" pitchFamily="18" charset="0"/>
                <a:cs typeface="Calibri" panose="020F0502020204030204" pitchFamily="34" charset="0"/>
              </a:rPr>
              <a:t> – UNDO</a:t>
            </a:r>
            <a:br>
              <a:rPr lang="de-DE" dirty="0">
                <a:latin typeface="Calibri" panose="020F0502020204030204" pitchFamily="34" charset="0"/>
                <a:ea typeface="Times New Roman" panose="02020603050405020304" pitchFamily="18" charset="0"/>
                <a:cs typeface="Calibri" panose="020F0502020204030204" pitchFamily="34" charset="0"/>
              </a:rPr>
            </a:br>
            <a:r>
              <a:rPr lang="de-DE" dirty="0">
                <a:latin typeface="Calibri" panose="020F0502020204030204" pitchFamily="34" charset="0"/>
                <a:ea typeface="Times New Roman" panose="02020603050405020304" pitchFamily="18" charset="0"/>
                <a:cs typeface="Calibri" panose="020F0502020204030204" pitchFamily="34" charset="0"/>
              </a:rPr>
              <a:t>nach einem Transaktionsfehler wird diese Transaktion isoliert zurückgesetzt.</a:t>
            </a:r>
            <a:endParaRPr lang="de-AT" dirty="0">
              <a:latin typeface="Calibri" panose="020F0502020204030204" pitchFamily="34" charset="0"/>
              <a:ea typeface="Times New Roman" panose="02020603050405020304" pitchFamily="18" charset="0"/>
              <a:cs typeface="Calibri" panose="020F0502020204030204" pitchFamily="34" charset="0"/>
            </a:endParaRPr>
          </a:p>
          <a:p>
            <a:pPr marL="106680" indent="0">
              <a:spcAft>
                <a:spcPts val="0"/>
              </a:spcAft>
              <a:buFontTx/>
              <a:buNone/>
              <a:tabLst>
                <a:tab pos="450215" algn="l"/>
                <a:tab pos="900430" algn="l"/>
                <a:tab pos="1350010" algn="l"/>
                <a:tab pos="2250440" algn="l"/>
                <a:tab pos="2700655" algn="l"/>
                <a:tab pos="3150235" algn="l"/>
              </a:tabLst>
              <a:defRPr/>
            </a:pPr>
            <a:r>
              <a:rPr lang="de-DE" dirty="0">
                <a:latin typeface="Calibri" panose="020F0502020204030204" pitchFamily="34" charset="0"/>
                <a:ea typeface="Times New Roman" panose="02020603050405020304" pitchFamily="18" charset="0"/>
                <a:cs typeface="Calibri" panose="020F0502020204030204" pitchFamily="34" charset="0"/>
              </a:rPr>
              <a:t> </a:t>
            </a:r>
            <a:endParaRPr lang="de-AT" dirty="0">
              <a:latin typeface="Calibri" panose="020F0502020204030204" pitchFamily="34" charset="0"/>
              <a:ea typeface="Times New Roman" panose="02020603050405020304" pitchFamily="18" charset="0"/>
              <a:cs typeface="Calibri" panose="020F0502020204030204" pitchFamily="34" charset="0"/>
            </a:endParaRPr>
          </a:p>
          <a:p>
            <a:pPr>
              <a:spcAft>
                <a:spcPts val="0"/>
              </a:spcAft>
              <a:buFont typeface="Symbol" panose="05050102010706020507" pitchFamily="18" charset="2"/>
              <a:buChar char=""/>
              <a:tabLst>
                <a:tab pos="450215" algn="l"/>
                <a:tab pos="900430" algn="l"/>
                <a:tab pos="1350010" algn="l"/>
                <a:tab pos="2250440" algn="l"/>
                <a:tab pos="2700655" algn="l"/>
                <a:tab pos="3150235" algn="l"/>
              </a:tabLst>
              <a:defRPr/>
            </a:pPr>
            <a:r>
              <a:rPr lang="de-DE" dirty="0">
                <a:latin typeface="Calibri" panose="020F0502020204030204" pitchFamily="34" charset="0"/>
                <a:ea typeface="Times New Roman" panose="02020603050405020304" pitchFamily="18" charset="0"/>
                <a:cs typeface="Calibri" panose="020F0502020204030204" pitchFamily="34" charset="0"/>
              </a:rPr>
              <a:t>Partielles REDO</a:t>
            </a:r>
            <a:br>
              <a:rPr lang="de-DE" dirty="0">
                <a:latin typeface="Calibri" panose="020F0502020204030204" pitchFamily="34" charset="0"/>
                <a:ea typeface="Times New Roman" panose="02020603050405020304" pitchFamily="18" charset="0"/>
                <a:cs typeface="Calibri" panose="020F0502020204030204" pitchFamily="34" charset="0"/>
              </a:rPr>
            </a:br>
            <a:r>
              <a:rPr lang="de-DE" dirty="0">
                <a:latin typeface="Calibri" panose="020F0502020204030204" pitchFamily="34" charset="0"/>
                <a:ea typeface="Times New Roman" panose="02020603050405020304" pitchFamily="18" charset="0"/>
                <a:cs typeface="Calibri" panose="020F0502020204030204" pitchFamily="34" charset="0"/>
              </a:rPr>
              <a:t>nach einem Systemfehler werden die noch nicht in die DB eingebrachten Änderungen erfolgreich abgeschlossener Transaktionen wiederholt.</a:t>
            </a:r>
            <a:endParaRPr lang="de-AT" dirty="0">
              <a:latin typeface="Calibri" panose="020F0502020204030204" pitchFamily="34" charset="0"/>
              <a:ea typeface="Times New Roman" panose="02020603050405020304" pitchFamily="18" charset="0"/>
              <a:cs typeface="Calibri" panose="020F0502020204030204" pitchFamily="34" charset="0"/>
            </a:endParaRPr>
          </a:p>
          <a:p>
            <a:pPr marL="106680" indent="0">
              <a:spcAft>
                <a:spcPts val="0"/>
              </a:spcAft>
              <a:buFontTx/>
              <a:buNone/>
              <a:tabLst>
                <a:tab pos="450215" algn="l"/>
                <a:tab pos="900430" algn="l"/>
                <a:tab pos="1350010" algn="l"/>
                <a:tab pos="2250440" algn="l"/>
                <a:tab pos="2700655" algn="l"/>
                <a:tab pos="3150235" algn="l"/>
              </a:tabLst>
              <a:defRPr/>
            </a:pPr>
            <a:r>
              <a:rPr lang="de-DE" dirty="0">
                <a:latin typeface="Calibri" panose="020F0502020204030204" pitchFamily="34" charset="0"/>
                <a:ea typeface="Times New Roman" panose="02020603050405020304" pitchFamily="18" charset="0"/>
                <a:cs typeface="Calibri" panose="020F0502020204030204" pitchFamily="34" charset="0"/>
              </a:rPr>
              <a:t> </a:t>
            </a:r>
            <a:endParaRPr lang="de-AT" dirty="0">
              <a:latin typeface="Calibri" panose="020F0502020204030204" pitchFamily="34" charset="0"/>
              <a:ea typeface="Times New Roman" panose="02020603050405020304" pitchFamily="18" charset="0"/>
              <a:cs typeface="Calibri" panose="020F0502020204030204" pitchFamily="34" charset="0"/>
            </a:endParaRPr>
          </a:p>
          <a:p>
            <a:pPr>
              <a:spcAft>
                <a:spcPts val="0"/>
              </a:spcAft>
              <a:buFont typeface="Symbol" panose="05050102010706020507" pitchFamily="18" charset="2"/>
              <a:buChar char=""/>
              <a:tabLst>
                <a:tab pos="450215" algn="l"/>
                <a:tab pos="900430" algn="l"/>
                <a:tab pos="1350010" algn="l"/>
                <a:tab pos="2250440" algn="l"/>
                <a:tab pos="2700655" algn="l"/>
                <a:tab pos="3150235" algn="l"/>
              </a:tabLst>
              <a:defRPr/>
            </a:pPr>
            <a:r>
              <a:rPr lang="de-DE" dirty="0">
                <a:latin typeface="Calibri" panose="020F0502020204030204" pitchFamily="34" charset="0"/>
                <a:ea typeface="Times New Roman" panose="02020603050405020304" pitchFamily="18" charset="0"/>
                <a:cs typeface="Calibri" panose="020F0502020204030204" pitchFamily="34" charset="0"/>
              </a:rPr>
              <a:t>Globales UNDO</a:t>
            </a:r>
            <a:br>
              <a:rPr lang="de-DE" dirty="0">
                <a:latin typeface="Calibri" panose="020F0502020204030204" pitchFamily="34" charset="0"/>
                <a:ea typeface="Times New Roman" panose="02020603050405020304" pitchFamily="18" charset="0"/>
                <a:cs typeface="Calibri" panose="020F0502020204030204" pitchFamily="34" charset="0"/>
              </a:rPr>
            </a:br>
            <a:r>
              <a:rPr lang="de-DE" dirty="0">
                <a:latin typeface="Calibri" panose="020F0502020204030204" pitchFamily="34" charset="0"/>
                <a:ea typeface="Times New Roman" panose="02020603050405020304" pitchFamily="18" charset="0"/>
                <a:cs typeface="Calibri" panose="020F0502020204030204" pitchFamily="34" charset="0"/>
              </a:rPr>
              <a:t>nach einem Systemfehler werden die Änderungen der zum Fehlerzeitpunkt noch aktiven Transaktionen rückgängig gemacht.</a:t>
            </a:r>
            <a:endParaRPr lang="de-AT" dirty="0">
              <a:latin typeface="Calibri" panose="020F0502020204030204" pitchFamily="34" charset="0"/>
              <a:ea typeface="Times New Roman" panose="02020603050405020304" pitchFamily="18" charset="0"/>
              <a:cs typeface="Calibri" panose="020F0502020204030204" pitchFamily="34" charset="0"/>
            </a:endParaRPr>
          </a:p>
          <a:p>
            <a:pPr marL="106680" indent="0">
              <a:spcAft>
                <a:spcPts val="0"/>
              </a:spcAft>
              <a:buFontTx/>
              <a:buNone/>
              <a:tabLst>
                <a:tab pos="450215" algn="l"/>
                <a:tab pos="900430" algn="l"/>
                <a:tab pos="1350010" algn="l"/>
                <a:tab pos="2250440" algn="l"/>
                <a:tab pos="2700655" algn="l"/>
                <a:tab pos="3150235" algn="l"/>
              </a:tabLst>
              <a:defRPr/>
            </a:pPr>
            <a:r>
              <a:rPr lang="de-DE" dirty="0">
                <a:latin typeface="Calibri" panose="020F0502020204030204" pitchFamily="34" charset="0"/>
                <a:ea typeface="Times New Roman" panose="02020603050405020304" pitchFamily="18" charset="0"/>
                <a:cs typeface="Calibri" panose="020F0502020204030204" pitchFamily="34" charset="0"/>
              </a:rPr>
              <a:t> </a:t>
            </a:r>
            <a:endParaRPr lang="de-AT" dirty="0">
              <a:latin typeface="Calibri" panose="020F0502020204030204" pitchFamily="34" charset="0"/>
              <a:ea typeface="Times New Roman" panose="02020603050405020304" pitchFamily="18" charset="0"/>
              <a:cs typeface="Calibri" panose="020F0502020204030204" pitchFamily="34" charset="0"/>
            </a:endParaRPr>
          </a:p>
          <a:p>
            <a:pPr>
              <a:spcAft>
                <a:spcPts val="0"/>
              </a:spcAft>
              <a:buFont typeface="Symbol" panose="05050102010706020507" pitchFamily="18" charset="2"/>
              <a:buChar char=""/>
              <a:tabLst>
                <a:tab pos="450215" algn="l"/>
                <a:tab pos="900430" algn="l"/>
                <a:tab pos="1350010" algn="l"/>
                <a:tab pos="2250440" algn="l"/>
                <a:tab pos="2700655" algn="l"/>
                <a:tab pos="3150235" algn="l"/>
              </a:tabLst>
              <a:defRPr/>
            </a:pPr>
            <a:r>
              <a:rPr lang="de-DE" dirty="0">
                <a:latin typeface="Calibri" panose="020F0502020204030204" pitchFamily="34" charset="0"/>
                <a:ea typeface="Times New Roman" panose="02020603050405020304" pitchFamily="18" charset="0"/>
                <a:cs typeface="Calibri" panose="020F0502020204030204" pitchFamily="34" charset="0"/>
              </a:rPr>
              <a:t>Globales REDO</a:t>
            </a:r>
            <a:br>
              <a:rPr lang="de-DE" dirty="0">
                <a:latin typeface="Calibri" panose="020F0502020204030204" pitchFamily="34" charset="0"/>
                <a:ea typeface="Times New Roman" panose="02020603050405020304" pitchFamily="18" charset="0"/>
                <a:cs typeface="Calibri" panose="020F0502020204030204" pitchFamily="34" charset="0"/>
              </a:rPr>
            </a:br>
            <a:r>
              <a:rPr lang="de-DE" dirty="0">
                <a:latin typeface="Calibri" panose="020F0502020204030204" pitchFamily="34" charset="0"/>
                <a:ea typeface="Times New Roman" panose="02020603050405020304" pitchFamily="18" charset="0"/>
                <a:cs typeface="Calibri" panose="020F0502020204030204" pitchFamily="34" charset="0"/>
              </a:rPr>
              <a:t>nach einem </a:t>
            </a:r>
            <a:r>
              <a:rPr lang="de-DE" dirty="0" err="1">
                <a:latin typeface="Calibri" panose="020F0502020204030204" pitchFamily="34" charset="0"/>
                <a:ea typeface="Times New Roman" panose="02020603050405020304" pitchFamily="18" charset="0"/>
                <a:cs typeface="Calibri" panose="020F0502020204030204" pitchFamily="34" charset="0"/>
              </a:rPr>
              <a:t>Mediumfehler</a:t>
            </a:r>
            <a:r>
              <a:rPr lang="de-DE" dirty="0">
                <a:latin typeface="Calibri" panose="020F0502020204030204" pitchFamily="34" charset="0"/>
                <a:ea typeface="Times New Roman" panose="02020603050405020304" pitchFamily="18" charset="0"/>
                <a:cs typeface="Calibri" panose="020F0502020204030204" pitchFamily="34" charset="0"/>
              </a:rPr>
              <a:t> muss das Backup eingespielt werden und es müssen alle Transaktionen, die seit dem Zeitpunkt der Backup – Erstellung erfolgreich abgeschlossen worden sind, nachvollzogen werden.</a:t>
            </a:r>
            <a:endParaRPr lang="de-AT" dirty="0">
              <a:latin typeface="Calibri" panose="020F0502020204030204" pitchFamily="34" charset="0"/>
              <a:ea typeface="Times New Roman" panose="02020603050405020304" pitchFamily="18" charset="0"/>
              <a:cs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D0E3D38D-3141-4CC6-9C1E-BDA46E11C44A}"/>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105EC0FA-D6C6-4D4F-AC72-9471C116C9AC}"/>
              </a:ext>
            </a:extLst>
          </p:cNvPr>
          <p:cNvSpPr>
            <a:spLocks noGrp="1"/>
          </p:cNvSpPr>
          <p:nvPr>
            <p:ph type="sldNum" sz="quarter" idx="12"/>
          </p:nvPr>
        </p:nvSpPr>
        <p:spPr/>
        <p:txBody>
          <a:bodyPr/>
          <a:lstStyle/>
          <a:p>
            <a:fld id="{7A6E67F5-11D9-43D7-9C9E-9667E2891F76}" type="slidenum">
              <a:rPr lang="de-AT" smtClean="0"/>
              <a:t>125</a:t>
            </a:fld>
            <a:endParaRPr lang="de-AT"/>
          </a:p>
        </p:txBody>
      </p:sp>
      <p:pic>
        <p:nvPicPr>
          <p:cNvPr id="6" name="Grafik 5" descr="Ein Bild, das Zeichnung enthält.&#10;&#10;Automatisch generierte Beschreibung">
            <a:extLst>
              <a:ext uri="{FF2B5EF4-FFF2-40B4-BE49-F238E27FC236}">
                <a16:creationId xmlns:a16="http://schemas.microsoft.com/office/drawing/2014/main" id="{9D11C038-F458-47E0-81BC-8669F2150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19624813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C3D2DB-0F7E-4CC6-B58C-D2112B3B1670}"/>
              </a:ext>
            </a:extLst>
          </p:cNvPr>
          <p:cNvSpPr>
            <a:spLocks noGrp="1"/>
          </p:cNvSpPr>
          <p:nvPr>
            <p:ph type="title"/>
          </p:nvPr>
        </p:nvSpPr>
        <p:spPr/>
        <p:txBody>
          <a:bodyPr/>
          <a:lstStyle/>
          <a:p>
            <a:r>
              <a:rPr lang="de-AT" b="1" dirty="0"/>
              <a:t>Behandlung von Systemfehlern</a:t>
            </a:r>
          </a:p>
        </p:txBody>
      </p:sp>
      <p:sp>
        <p:nvSpPr>
          <p:cNvPr id="3" name="Inhaltsplatzhalter 2">
            <a:extLst>
              <a:ext uri="{FF2B5EF4-FFF2-40B4-BE49-F238E27FC236}">
                <a16:creationId xmlns:a16="http://schemas.microsoft.com/office/drawing/2014/main" id="{B635A397-66B9-4DEB-AFEE-50F17AE39CD8}"/>
              </a:ext>
            </a:extLst>
          </p:cNvPr>
          <p:cNvSpPr>
            <a:spLocks noGrp="1"/>
          </p:cNvSpPr>
          <p:nvPr>
            <p:ph idx="1"/>
          </p:nvPr>
        </p:nvSpPr>
        <p:spPr>
          <a:xfrm>
            <a:off x="838200" y="1825625"/>
            <a:ext cx="9417148" cy="4351338"/>
          </a:xfrm>
        </p:spPr>
        <p:txBody>
          <a:bodyPr>
            <a:normAutofit lnSpcReduction="10000"/>
          </a:bodyPr>
          <a:lstStyle/>
          <a:p>
            <a:r>
              <a:rPr lang="de-DE" altLang="de-DE" dirty="0">
                <a:latin typeface="Calibri" panose="020F0502020204030204" pitchFamily="34" charset="0"/>
              </a:rPr>
              <a:t>Bei den Systemfehlern geht der Inhalt des Hauptspeichers verloren und damit auch alle DB-Puffer. Eine Transaktion, die zu diesem Zeitpunkt aktiv war und noch nicht '</a:t>
            </a:r>
            <a:r>
              <a:rPr lang="de-DE" altLang="de-DE" dirty="0" err="1">
                <a:latin typeface="Calibri" panose="020F0502020204030204" pitchFamily="34" charset="0"/>
              </a:rPr>
              <a:t>commited</a:t>
            </a:r>
            <a:r>
              <a:rPr lang="de-DE" altLang="de-DE" dirty="0">
                <a:latin typeface="Calibri" panose="020F0502020204030204" pitchFamily="34" charset="0"/>
              </a:rPr>
              <a:t>' worden ist, kann daher nicht erfolgreich beendet werden und muss beim Neustart des Systems rückgängig gemacht werden. Es kann auch sein, dass Transaktionen, die schon '</a:t>
            </a:r>
            <a:r>
              <a:rPr lang="de-DE" altLang="de-DE" dirty="0" err="1">
                <a:latin typeface="Calibri" panose="020F0502020204030204" pitchFamily="34" charset="0"/>
              </a:rPr>
              <a:t>commited</a:t>
            </a:r>
            <a:r>
              <a:rPr lang="de-DE" altLang="de-DE" dirty="0">
                <a:latin typeface="Calibri" panose="020F0502020204030204" pitchFamily="34" charset="0"/>
              </a:rPr>
              <a:t>' worden sind, wiederholt werden müssen, da deren Werte physikalisch noch nicht auf die Datenbank übertragen wurden.</a:t>
            </a:r>
          </a:p>
          <a:p>
            <a:r>
              <a:rPr lang="de-DE" altLang="de-DE" dirty="0">
                <a:latin typeface="Calibri" panose="020F0502020204030204" pitchFamily="34" charset="0"/>
              </a:rPr>
              <a:t>Frage: Wie weiß das System zum Zeitpunkt des Neustarts, welche Transaktionen rückgängig gemacht werden müssen und welche Transaktionen wiederholt werden müssen?</a:t>
            </a:r>
          </a:p>
          <a:p>
            <a:endParaRPr lang="de-AT" dirty="0"/>
          </a:p>
        </p:txBody>
      </p:sp>
      <p:sp>
        <p:nvSpPr>
          <p:cNvPr id="4" name="Fußzeilenplatzhalter 3">
            <a:extLst>
              <a:ext uri="{FF2B5EF4-FFF2-40B4-BE49-F238E27FC236}">
                <a16:creationId xmlns:a16="http://schemas.microsoft.com/office/drawing/2014/main" id="{492118F3-2D71-4412-A692-3B75CAF7B230}"/>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F576FE82-52A1-4B22-9E88-3BE8805CF0DC}"/>
              </a:ext>
            </a:extLst>
          </p:cNvPr>
          <p:cNvSpPr>
            <a:spLocks noGrp="1"/>
          </p:cNvSpPr>
          <p:nvPr>
            <p:ph type="sldNum" sz="quarter" idx="12"/>
          </p:nvPr>
        </p:nvSpPr>
        <p:spPr/>
        <p:txBody>
          <a:bodyPr/>
          <a:lstStyle/>
          <a:p>
            <a:fld id="{7A6E67F5-11D9-43D7-9C9E-9667E2891F76}" type="slidenum">
              <a:rPr lang="de-AT" smtClean="0"/>
              <a:t>126</a:t>
            </a:fld>
            <a:endParaRPr lang="de-AT"/>
          </a:p>
        </p:txBody>
      </p:sp>
      <p:pic>
        <p:nvPicPr>
          <p:cNvPr id="6" name="Grafik 5" descr="Ein Bild, das Zeichnung enthält.&#10;&#10;Automatisch generierte Beschreibung">
            <a:extLst>
              <a:ext uri="{FF2B5EF4-FFF2-40B4-BE49-F238E27FC236}">
                <a16:creationId xmlns:a16="http://schemas.microsoft.com/office/drawing/2014/main" id="{E35E895E-38F9-4DA8-82D7-68223939F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12646624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518E38-D1BE-43B0-AFA5-54CA49B1E606}"/>
              </a:ext>
            </a:extLst>
          </p:cNvPr>
          <p:cNvSpPr>
            <a:spLocks noGrp="1"/>
          </p:cNvSpPr>
          <p:nvPr>
            <p:ph type="title"/>
          </p:nvPr>
        </p:nvSpPr>
        <p:spPr/>
        <p:txBody>
          <a:bodyPr/>
          <a:lstStyle/>
          <a:p>
            <a:r>
              <a:rPr lang="de-AT" b="1" dirty="0"/>
              <a:t>Checkpoint</a:t>
            </a:r>
          </a:p>
        </p:txBody>
      </p:sp>
      <p:sp>
        <p:nvSpPr>
          <p:cNvPr id="3" name="Inhaltsplatzhalter 2">
            <a:extLst>
              <a:ext uri="{FF2B5EF4-FFF2-40B4-BE49-F238E27FC236}">
                <a16:creationId xmlns:a16="http://schemas.microsoft.com/office/drawing/2014/main" id="{9183968E-5DD5-4E17-AC90-AD801BBE1C51}"/>
              </a:ext>
            </a:extLst>
          </p:cNvPr>
          <p:cNvSpPr>
            <a:spLocks noGrp="1"/>
          </p:cNvSpPr>
          <p:nvPr>
            <p:ph idx="1"/>
          </p:nvPr>
        </p:nvSpPr>
        <p:spPr>
          <a:xfrm>
            <a:off x="838200" y="1825625"/>
            <a:ext cx="9585960" cy="4351338"/>
          </a:xfrm>
        </p:spPr>
        <p:txBody>
          <a:bodyPr>
            <a:normAutofit fontScale="85000" lnSpcReduction="10000"/>
          </a:bodyPr>
          <a:lstStyle/>
          <a:p>
            <a:pPr>
              <a:lnSpc>
                <a:spcPct val="150000"/>
              </a:lnSpc>
            </a:pPr>
            <a:r>
              <a:rPr lang="de-DE" altLang="de-DE" dirty="0">
                <a:latin typeface="Calibri" panose="020F0502020204030204" pitchFamily="34" charset="0"/>
              </a:rPr>
              <a:t>In bestimmten Zeitintervallen erstellt das System automatisch einen </a:t>
            </a:r>
            <a:r>
              <a:rPr lang="de-DE" altLang="de-DE" dirty="0" err="1">
                <a:latin typeface="Calibri" panose="020F0502020204030204" pitchFamily="34" charset="0"/>
              </a:rPr>
              <a:t>Chaeckpoint</a:t>
            </a:r>
            <a:endParaRPr lang="de-DE" altLang="de-DE" dirty="0">
              <a:latin typeface="Calibri" panose="020F0502020204030204" pitchFamily="34" charset="0"/>
            </a:endParaRPr>
          </a:p>
          <a:p>
            <a:pPr>
              <a:lnSpc>
                <a:spcPct val="150000"/>
              </a:lnSpc>
            </a:pPr>
            <a:endParaRPr lang="de-DE" altLang="de-DE" dirty="0">
              <a:latin typeface="Calibri" panose="020F0502020204030204" pitchFamily="34" charset="0"/>
            </a:endParaRPr>
          </a:p>
          <a:p>
            <a:pPr>
              <a:lnSpc>
                <a:spcPct val="150000"/>
              </a:lnSpc>
            </a:pPr>
            <a:r>
              <a:rPr lang="de-DE" altLang="de-DE" dirty="0">
                <a:latin typeface="Calibri" panose="020F0502020204030204" pitchFamily="34" charset="0"/>
              </a:rPr>
              <a:t>Bei einem Checkpoint wird der Inhalt aller Datenbankpuffer physikalisch auf die Datenbank geschrieben. Ein spezieller Checkpoint-Datensatz wird in den physikalischen Logfile geschrieben. Er beinhaltet eine Liste all jener Transaktionen, welche zur Zeit des Checkpoints aktiv waren.</a:t>
            </a:r>
          </a:p>
          <a:p>
            <a:endParaRPr lang="de-AT" dirty="0"/>
          </a:p>
        </p:txBody>
      </p:sp>
      <p:sp>
        <p:nvSpPr>
          <p:cNvPr id="4" name="Fußzeilenplatzhalter 3">
            <a:extLst>
              <a:ext uri="{FF2B5EF4-FFF2-40B4-BE49-F238E27FC236}">
                <a16:creationId xmlns:a16="http://schemas.microsoft.com/office/drawing/2014/main" id="{04DCB4A0-0EBE-4FC0-92B7-6E4A0279D518}"/>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F563160B-A9AB-4D88-927A-6E5B5DB56DED}"/>
              </a:ext>
            </a:extLst>
          </p:cNvPr>
          <p:cNvSpPr>
            <a:spLocks noGrp="1"/>
          </p:cNvSpPr>
          <p:nvPr>
            <p:ph type="sldNum" sz="quarter" idx="12"/>
          </p:nvPr>
        </p:nvSpPr>
        <p:spPr/>
        <p:txBody>
          <a:bodyPr/>
          <a:lstStyle/>
          <a:p>
            <a:fld id="{7A6E67F5-11D9-43D7-9C9E-9667E2891F76}" type="slidenum">
              <a:rPr lang="de-AT" smtClean="0"/>
              <a:t>127</a:t>
            </a:fld>
            <a:endParaRPr lang="de-AT"/>
          </a:p>
        </p:txBody>
      </p:sp>
      <p:pic>
        <p:nvPicPr>
          <p:cNvPr id="6" name="Grafik 5" descr="Ein Bild, das Zeichnung enthält.&#10;&#10;Automatisch generierte Beschreibung">
            <a:extLst>
              <a:ext uri="{FF2B5EF4-FFF2-40B4-BE49-F238E27FC236}">
                <a16:creationId xmlns:a16="http://schemas.microsoft.com/office/drawing/2014/main" id="{3EEEF08B-AEBF-4B6A-B4F2-F020E44D5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84137811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5ECB12-4EFA-43D9-81FA-23A6708AC51D}"/>
              </a:ext>
            </a:extLst>
          </p:cNvPr>
          <p:cNvSpPr>
            <a:spLocks noGrp="1"/>
          </p:cNvSpPr>
          <p:nvPr>
            <p:ph type="title"/>
          </p:nvPr>
        </p:nvSpPr>
        <p:spPr/>
        <p:txBody>
          <a:bodyPr/>
          <a:lstStyle/>
          <a:p>
            <a:r>
              <a:rPr lang="de-AT" b="1" dirty="0"/>
              <a:t>Beispiel</a:t>
            </a:r>
          </a:p>
        </p:txBody>
      </p:sp>
      <p:sp>
        <p:nvSpPr>
          <p:cNvPr id="3" name="Inhaltsplatzhalter 2">
            <a:extLst>
              <a:ext uri="{FF2B5EF4-FFF2-40B4-BE49-F238E27FC236}">
                <a16:creationId xmlns:a16="http://schemas.microsoft.com/office/drawing/2014/main" id="{3057F67A-A501-45F0-AA7C-495CF20154FC}"/>
              </a:ext>
            </a:extLst>
          </p:cNvPr>
          <p:cNvSpPr>
            <a:spLocks noGrp="1"/>
          </p:cNvSpPr>
          <p:nvPr>
            <p:ph idx="1"/>
          </p:nvPr>
        </p:nvSpPr>
        <p:spPr/>
        <p:txBody>
          <a:bodyPr>
            <a:normAutofit lnSpcReduction="10000"/>
          </a:bodyPr>
          <a:lstStyle/>
          <a:p>
            <a:endParaRPr lang="de-DE" altLang="de-DE" dirty="0"/>
          </a:p>
          <a:p>
            <a:endParaRPr lang="de-DE" altLang="de-DE" dirty="0"/>
          </a:p>
          <a:p>
            <a:endParaRPr lang="de-DE" altLang="de-DE" dirty="0"/>
          </a:p>
          <a:p>
            <a:endParaRPr lang="de-DE" altLang="de-DE" dirty="0"/>
          </a:p>
          <a:p>
            <a:endParaRPr lang="de-DE" altLang="de-DE" dirty="0"/>
          </a:p>
          <a:p>
            <a:endParaRPr lang="de-DE" altLang="de-DE" dirty="0"/>
          </a:p>
          <a:p>
            <a:endParaRPr lang="de-DE" altLang="de-DE" dirty="0"/>
          </a:p>
          <a:p>
            <a:r>
              <a:rPr lang="de-DE" altLang="de-DE" dirty="0" err="1">
                <a:latin typeface="Calibri" panose="020F0502020204030204" pitchFamily="34" charset="0"/>
              </a:rPr>
              <a:t>Tf</a:t>
            </a:r>
            <a:r>
              <a:rPr lang="de-DE" altLang="de-DE" dirty="0">
                <a:latin typeface="Calibri" panose="020F0502020204030204" pitchFamily="34" charset="0"/>
              </a:rPr>
              <a:t> .. Fehlerzeitpunkt</a:t>
            </a:r>
          </a:p>
          <a:p>
            <a:r>
              <a:rPr lang="de-DE" altLang="de-DE" dirty="0" err="1">
                <a:latin typeface="Calibri" panose="020F0502020204030204" pitchFamily="34" charset="0"/>
              </a:rPr>
              <a:t>Tc</a:t>
            </a:r>
            <a:r>
              <a:rPr lang="de-DE" altLang="de-DE" dirty="0">
                <a:latin typeface="Calibri" panose="020F0502020204030204" pitchFamily="34" charset="0"/>
              </a:rPr>
              <a:t> .. Checkpoint - Zeitpunkt</a:t>
            </a:r>
          </a:p>
          <a:p>
            <a:endParaRPr lang="de-AT" dirty="0"/>
          </a:p>
        </p:txBody>
      </p:sp>
      <p:sp>
        <p:nvSpPr>
          <p:cNvPr id="4" name="Fußzeilenplatzhalter 3">
            <a:extLst>
              <a:ext uri="{FF2B5EF4-FFF2-40B4-BE49-F238E27FC236}">
                <a16:creationId xmlns:a16="http://schemas.microsoft.com/office/drawing/2014/main" id="{43E0D70E-AADF-4B7E-B3DE-06372557BE8F}"/>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582BB0AD-F478-4DE6-A165-9132BBAC1A2E}"/>
              </a:ext>
            </a:extLst>
          </p:cNvPr>
          <p:cNvSpPr>
            <a:spLocks noGrp="1"/>
          </p:cNvSpPr>
          <p:nvPr>
            <p:ph type="sldNum" sz="quarter" idx="12"/>
          </p:nvPr>
        </p:nvSpPr>
        <p:spPr/>
        <p:txBody>
          <a:bodyPr/>
          <a:lstStyle/>
          <a:p>
            <a:fld id="{7A6E67F5-11D9-43D7-9C9E-9667E2891F76}" type="slidenum">
              <a:rPr lang="de-AT" smtClean="0"/>
              <a:t>128</a:t>
            </a:fld>
            <a:endParaRPr lang="de-AT"/>
          </a:p>
        </p:txBody>
      </p:sp>
      <p:graphicFrame>
        <p:nvGraphicFramePr>
          <p:cNvPr id="6" name="Object 4">
            <a:extLst>
              <a:ext uri="{FF2B5EF4-FFF2-40B4-BE49-F238E27FC236}">
                <a16:creationId xmlns:a16="http://schemas.microsoft.com/office/drawing/2014/main" id="{EAB19772-CEDE-4944-B674-C7D4A00AE3DD}"/>
              </a:ext>
            </a:extLst>
          </p:cNvPr>
          <p:cNvGraphicFramePr>
            <a:graphicFrameLocks noChangeAspect="1"/>
          </p:cNvGraphicFramePr>
          <p:nvPr>
            <p:extLst>
              <p:ext uri="{D42A27DB-BD31-4B8C-83A1-F6EECF244321}">
                <p14:modId xmlns:p14="http://schemas.microsoft.com/office/powerpoint/2010/main" val="2337856246"/>
              </p:ext>
            </p:extLst>
          </p:nvPr>
        </p:nvGraphicFramePr>
        <p:xfrm>
          <a:off x="2999581" y="1471612"/>
          <a:ext cx="6192837" cy="3914775"/>
        </p:xfrm>
        <a:graphic>
          <a:graphicData uri="http://schemas.openxmlformats.org/presentationml/2006/ole">
            <mc:AlternateContent xmlns:mc="http://schemas.openxmlformats.org/markup-compatibility/2006">
              <mc:Choice xmlns:v="urn:schemas-microsoft-com:vml" Requires="v">
                <p:oleObj spid="_x0000_s8195" name="Dokument" r:id="rId3" imgW="4054833" imgH="2552921" progId="Word.Document.8">
                  <p:embed/>
                </p:oleObj>
              </mc:Choice>
              <mc:Fallback>
                <p:oleObj name="Dokument" r:id="rId3" imgW="4054833" imgH="2552921" progId="Word.Document.8">
                  <p:embed/>
                  <p:pic>
                    <p:nvPicPr>
                      <p:cNvPr id="132102" name="Object 4">
                        <a:extLst>
                          <a:ext uri="{FF2B5EF4-FFF2-40B4-BE49-F238E27FC236}">
                            <a16:creationId xmlns:a16="http://schemas.microsoft.com/office/drawing/2014/main" id="{894659D7-AF56-4096-B585-F9F497024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581" y="1471612"/>
                        <a:ext cx="6192837" cy="391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522E4AF4-BEE3-4154-9A98-3C7264FD30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08005284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8AE115-C936-4142-BCAE-28054314BA30}"/>
              </a:ext>
            </a:extLst>
          </p:cNvPr>
          <p:cNvSpPr>
            <a:spLocks noGrp="1"/>
          </p:cNvSpPr>
          <p:nvPr>
            <p:ph type="title"/>
          </p:nvPr>
        </p:nvSpPr>
        <p:spPr/>
        <p:txBody>
          <a:bodyPr/>
          <a:lstStyle/>
          <a:p>
            <a:r>
              <a:rPr lang="de-AT" b="1" dirty="0"/>
              <a:t>Beispiel</a:t>
            </a:r>
          </a:p>
        </p:txBody>
      </p:sp>
      <p:sp>
        <p:nvSpPr>
          <p:cNvPr id="3" name="Inhaltsplatzhalter 2">
            <a:extLst>
              <a:ext uri="{FF2B5EF4-FFF2-40B4-BE49-F238E27FC236}">
                <a16:creationId xmlns:a16="http://schemas.microsoft.com/office/drawing/2014/main" id="{72A7AA35-C5D3-4AEA-AD5B-4B75D7D06F47}"/>
              </a:ext>
            </a:extLst>
          </p:cNvPr>
          <p:cNvSpPr>
            <a:spLocks noGrp="1"/>
          </p:cNvSpPr>
          <p:nvPr>
            <p:ph idx="1"/>
          </p:nvPr>
        </p:nvSpPr>
        <p:spPr>
          <a:xfrm>
            <a:off x="838200" y="1491906"/>
            <a:ext cx="9144000" cy="4351338"/>
          </a:xfrm>
        </p:spPr>
        <p:txBody>
          <a:bodyPr>
            <a:noAutofit/>
          </a:bodyPr>
          <a:lstStyle/>
          <a:p>
            <a:pPr>
              <a:lnSpc>
                <a:spcPct val="120000"/>
              </a:lnSpc>
              <a:spcAft>
                <a:spcPts val="600"/>
              </a:spcAft>
              <a:buNone/>
            </a:pPr>
            <a:r>
              <a:rPr lang="de-DE" altLang="de-DE" sz="1400" dirty="0">
                <a:latin typeface="Calibri" panose="020F0502020204030204" pitchFamily="34" charset="0"/>
              </a:rPr>
              <a:t>Bei einem Neustart führt das System folgende Recovery-Prozedur durch:</a:t>
            </a:r>
          </a:p>
          <a:p>
            <a:pPr>
              <a:lnSpc>
                <a:spcPct val="120000"/>
              </a:lnSpc>
              <a:spcAft>
                <a:spcPts val="600"/>
              </a:spcAft>
              <a:buNone/>
            </a:pPr>
            <a:r>
              <a:rPr lang="de-DE" altLang="de-DE" sz="1400" dirty="0">
                <a:latin typeface="Calibri" panose="020F0502020204030204" pitchFamily="34" charset="0"/>
              </a:rPr>
              <a:t>1.	Starte mit 2 Transaktionslisten, der UNDO-Liste und der REDO-Liste. Setze die UNDO-Liste gleich der Liste aller Transaktionen aus dem letzten Checkpoint Datensatz, d.h. alle Transaktionen, die zum letzten Checkpoint Zeitpunkt aktiv waren (T2,T3). Setze die REDO-Liste gleich der leeren Liste.</a:t>
            </a:r>
          </a:p>
          <a:p>
            <a:pPr>
              <a:lnSpc>
                <a:spcPct val="120000"/>
              </a:lnSpc>
              <a:spcAft>
                <a:spcPts val="600"/>
              </a:spcAft>
              <a:buNone/>
            </a:pPr>
            <a:r>
              <a:rPr lang="de-DE" altLang="de-DE" sz="1400" dirty="0">
                <a:latin typeface="Calibri" panose="020F0502020204030204" pitchFamily="34" charset="0"/>
              </a:rPr>
              <a:t>2.	Suche im Log-File nach vorwärts, beginnend beim Checkpoint Datensatz.</a:t>
            </a:r>
          </a:p>
          <a:p>
            <a:pPr>
              <a:lnSpc>
                <a:spcPct val="120000"/>
              </a:lnSpc>
              <a:spcAft>
                <a:spcPts val="600"/>
              </a:spcAft>
              <a:buNone/>
            </a:pPr>
            <a:r>
              <a:rPr lang="de-DE" altLang="de-DE" sz="1400" dirty="0">
                <a:latin typeface="Calibri" panose="020F0502020204030204" pitchFamily="34" charset="0"/>
              </a:rPr>
              <a:t>3.	Falls ein 'BEGIN TRANSACTION' Eintrag im Log-File für eine Transaktion T gefunden wird, dann füge diese Transaktion T in der UNDO-Liste an (T4,T5).</a:t>
            </a:r>
          </a:p>
          <a:p>
            <a:pPr>
              <a:lnSpc>
                <a:spcPct val="120000"/>
              </a:lnSpc>
              <a:spcAft>
                <a:spcPts val="600"/>
              </a:spcAft>
              <a:buNone/>
            </a:pPr>
            <a:r>
              <a:rPr lang="de-DE" altLang="de-DE" sz="1400" dirty="0">
                <a:latin typeface="Calibri" panose="020F0502020204030204" pitchFamily="34" charset="0"/>
              </a:rPr>
              <a:t>4.	Falls ein 'COMMIT' Eintrag im Log-File für die Transaktion T gefunden wird, übertrage die Transaktion T von der UNDO-Liste auch in die REDO-Liste  (T2,T4).</a:t>
            </a:r>
          </a:p>
          <a:p>
            <a:pPr>
              <a:lnSpc>
                <a:spcPct val="120000"/>
              </a:lnSpc>
              <a:spcAft>
                <a:spcPts val="600"/>
              </a:spcAft>
              <a:buNone/>
            </a:pPr>
            <a:r>
              <a:rPr lang="de-DE" altLang="de-DE" sz="1400" dirty="0">
                <a:latin typeface="Calibri" panose="020F0502020204030204" pitchFamily="34" charset="0"/>
              </a:rPr>
              <a:t>5.	Wenn das Ende des Log-Files erreicht wurde, dann beinhaltet die UNDO-Liste die Transaktionen T2,T3,T4,T5 und die REDO-Liste die Transaktionen T2 und T4.</a:t>
            </a:r>
          </a:p>
          <a:p>
            <a:pPr>
              <a:lnSpc>
                <a:spcPct val="120000"/>
              </a:lnSpc>
              <a:spcAft>
                <a:spcPts val="600"/>
              </a:spcAft>
              <a:buNone/>
            </a:pPr>
            <a:r>
              <a:rPr lang="de-DE" altLang="de-DE" sz="1400" dirty="0">
                <a:latin typeface="Calibri" panose="020F0502020204030204" pitchFamily="34" charset="0"/>
              </a:rPr>
              <a:t>6.	Nun arbeitet das System den Log-File in rückwärtiger Richtung durch, wobei die Transaktionen in der UNDO-Liste rückgängig gemacht werden und die Transaktionen in der REDO-Liste werden im nächsten Vorwärtsdurchgang wiederholt.</a:t>
            </a:r>
          </a:p>
          <a:p>
            <a:pPr>
              <a:lnSpc>
                <a:spcPct val="120000"/>
              </a:lnSpc>
            </a:pPr>
            <a:endParaRPr lang="de-AT" sz="1400" dirty="0"/>
          </a:p>
        </p:txBody>
      </p:sp>
      <p:sp>
        <p:nvSpPr>
          <p:cNvPr id="4" name="Fußzeilenplatzhalter 3">
            <a:extLst>
              <a:ext uri="{FF2B5EF4-FFF2-40B4-BE49-F238E27FC236}">
                <a16:creationId xmlns:a16="http://schemas.microsoft.com/office/drawing/2014/main" id="{838CC3EB-757D-46CF-9F42-34C531CB8ECD}"/>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15899439-A1CD-4E7E-8D45-C656FDF41932}"/>
              </a:ext>
            </a:extLst>
          </p:cNvPr>
          <p:cNvSpPr>
            <a:spLocks noGrp="1"/>
          </p:cNvSpPr>
          <p:nvPr>
            <p:ph type="sldNum" sz="quarter" idx="12"/>
          </p:nvPr>
        </p:nvSpPr>
        <p:spPr/>
        <p:txBody>
          <a:bodyPr/>
          <a:lstStyle/>
          <a:p>
            <a:fld id="{7A6E67F5-11D9-43D7-9C9E-9667E2891F76}" type="slidenum">
              <a:rPr lang="de-AT" smtClean="0"/>
              <a:t>129</a:t>
            </a:fld>
            <a:endParaRPr lang="de-AT"/>
          </a:p>
        </p:txBody>
      </p:sp>
      <p:pic>
        <p:nvPicPr>
          <p:cNvPr id="6" name="Grafik 5" descr="Ein Bild, das Zeichnung enthält.&#10;&#10;Automatisch generierte Beschreibung">
            <a:extLst>
              <a:ext uri="{FF2B5EF4-FFF2-40B4-BE49-F238E27FC236}">
                <a16:creationId xmlns:a16="http://schemas.microsoft.com/office/drawing/2014/main" id="{36A5602D-61E6-4C5B-A83F-E1837AFF1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383163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E99D14-E0E2-4A5D-A264-A88B7BAD072C}"/>
              </a:ext>
            </a:extLst>
          </p:cNvPr>
          <p:cNvSpPr>
            <a:spLocks noGrp="1"/>
          </p:cNvSpPr>
          <p:nvPr>
            <p:ph type="title"/>
          </p:nvPr>
        </p:nvSpPr>
        <p:spPr/>
        <p:txBody>
          <a:bodyPr/>
          <a:lstStyle/>
          <a:p>
            <a:r>
              <a:rPr lang="de-AT" b="1" dirty="0"/>
              <a:t>Nebenläufigkeit</a:t>
            </a:r>
          </a:p>
        </p:txBody>
      </p:sp>
      <p:sp>
        <p:nvSpPr>
          <p:cNvPr id="3" name="Inhaltsplatzhalter 2">
            <a:extLst>
              <a:ext uri="{FF2B5EF4-FFF2-40B4-BE49-F238E27FC236}">
                <a16:creationId xmlns:a16="http://schemas.microsoft.com/office/drawing/2014/main" id="{B9CB0744-8172-413E-A5EA-7D146F06E624}"/>
              </a:ext>
            </a:extLst>
          </p:cNvPr>
          <p:cNvSpPr>
            <a:spLocks noGrp="1"/>
          </p:cNvSpPr>
          <p:nvPr>
            <p:ph idx="1"/>
          </p:nvPr>
        </p:nvSpPr>
        <p:spPr/>
        <p:txBody>
          <a:bodyPr/>
          <a:lstStyle/>
          <a:p>
            <a:pPr marL="0" indent="0">
              <a:buFontTx/>
              <a:buNone/>
              <a:defRPr/>
            </a:pPr>
            <a:r>
              <a:rPr lang="de-AT" dirty="0">
                <a:latin typeface="Calibri" panose="020F0502020204030204" pitchFamily="34" charset="0"/>
                <a:cs typeface="Calibri" panose="020F0502020204030204" pitchFamily="34" charset="0"/>
              </a:rPr>
              <a:t>Gegeben sind 2 Prozesse A und B</a:t>
            </a:r>
          </a:p>
          <a:p>
            <a:pPr marL="0" indent="0">
              <a:buFontTx/>
              <a:buNone/>
              <a:defRPr/>
            </a:pPr>
            <a:endParaRPr lang="de-AT" dirty="0">
              <a:latin typeface="Calibri" panose="020F0502020204030204" pitchFamily="34" charset="0"/>
              <a:cs typeface="Calibri" panose="020F0502020204030204" pitchFamily="34" charset="0"/>
            </a:endParaRPr>
          </a:p>
          <a:p>
            <a:pPr marL="0" indent="0">
              <a:buFontTx/>
              <a:buNone/>
              <a:defRPr/>
            </a:pPr>
            <a:r>
              <a:rPr lang="de-AT" dirty="0">
                <a:latin typeface="Calibri" panose="020F0502020204030204" pitchFamily="34" charset="0"/>
                <a:cs typeface="Calibri" panose="020F0502020204030204" pitchFamily="34" charset="0"/>
              </a:rPr>
              <a:t>A bestehe aus den Schritten 1 und 2</a:t>
            </a:r>
          </a:p>
          <a:p>
            <a:pPr marL="0" indent="0">
              <a:buFontTx/>
              <a:buNone/>
              <a:defRPr/>
            </a:pPr>
            <a:r>
              <a:rPr lang="de-AT" dirty="0">
                <a:latin typeface="Calibri" panose="020F0502020204030204" pitchFamily="34" charset="0"/>
                <a:cs typeface="Calibri" panose="020F0502020204030204" pitchFamily="34" charset="0"/>
              </a:rPr>
              <a:t>B bestehe aus den Schritten 1 und 2 und 3</a:t>
            </a:r>
          </a:p>
          <a:p>
            <a:pPr marL="0" indent="0">
              <a:buFontTx/>
              <a:buNone/>
              <a:defRPr/>
            </a:pPr>
            <a:endParaRPr lang="de-AT" dirty="0">
              <a:latin typeface="Calibri" panose="020F0502020204030204" pitchFamily="34" charset="0"/>
              <a:cs typeface="Calibri" panose="020F0502020204030204" pitchFamily="34" charset="0"/>
            </a:endParaRPr>
          </a:p>
          <a:p>
            <a:pPr marL="0" indent="0">
              <a:buFontTx/>
              <a:buNone/>
              <a:defRPr/>
            </a:pPr>
            <a:r>
              <a:rPr lang="de-AT" dirty="0">
                <a:latin typeface="Calibri" panose="020F0502020204030204" pitchFamily="34" charset="0"/>
                <a:cs typeface="Calibri" panose="020F0502020204030204" pitchFamily="34" charset="0"/>
              </a:rPr>
              <a:t>Nebenläufigkeit (allgemeiner als Parallelität), bedeutet die Ausführung der beiden Prozesse in verschiedenen Ausprägungsformen: </a:t>
            </a:r>
          </a:p>
          <a:p>
            <a:pPr>
              <a:defRPr/>
            </a:pPr>
            <a:endParaRPr lang="de-AT" dirty="0"/>
          </a:p>
          <a:p>
            <a:endParaRPr lang="de-AT" dirty="0"/>
          </a:p>
        </p:txBody>
      </p:sp>
      <p:sp>
        <p:nvSpPr>
          <p:cNvPr id="4" name="Fußzeilenplatzhalter 3">
            <a:extLst>
              <a:ext uri="{FF2B5EF4-FFF2-40B4-BE49-F238E27FC236}">
                <a16:creationId xmlns:a16="http://schemas.microsoft.com/office/drawing/2014/main" id="{11F8DDA3-B538-4A8F-9CF5-B715304C52F8}"/>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8C73777C-CCB9-4CC7-BD47-5B99DD30E9A0}"/>
              </a:ext>
            </a:extLst>
          </p:cNvPr>
          <p:cNvSpPr>
            <a:spLocks noGrp="1"/>
          </p:cNvSpPr>
          <p:nvPr>
            <p:ph type="sldNum" sz="quarter" idx="12"/>
          </p:nvPr>
        </p:nvSpPr>
        <p:spPr/>
        <p:txBody>
          <a:bodyPr/>
          <a:lstStyle/>
          <a:p>
            <a:fld id="{7A6E67F5-11D9-43D7-9C9E-9667E2891F76}" type="slidenum">
              <a:rPr lang="de-AT" smtClean="0"/>
              <a:t>13</a:t>
            </a:fld>
            <a:endParaRPr lang="de-AT"/>
          </a:p>
        </p:txBody>
      </p:sp>
      <p:pic>
        <p:nvPicPr>
          <p:cNvPr id="6" name="Grafik 5" descr="Ein Bild, das Zeichnung enthält.&#10;&#10;Automatisch generierte Beschreibung">
            <a:extLst>
              <a:ext uri="{FF2B5EF4-FFF2-40B4-BE49-F238E27FC236}">
                <a16:creationId xmlns:a16="http://schemas.microsoft.com/office/drawing/2014/main" id="{D7746C75-2F3B-44B8-B06B-7DE30BFC2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15853661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0C3825-AFAD-4698-9AF7-8E2AA8002420}"/>
              </a:ext>
            </a:extLst>
          </p:cNvPr>
          <p:cNvSpPr>
            <a:spLocks noGrp="1"/>
          </p:cNvSpPr>
          <p:nvPr>
            <p:ph type="title"/>
          </p:nvPr>
        </p:nvSpPr>
        <p:spPr/>
        <p:txBody>
          <a:bodyPr/>
          <a:lstStyle/>
          <a:p>
            <a:r>
              <a:rPr lang="de-AT" b="1" dirty="0"/>
              <a:t>Behandlung von </a:t>
            </a:r>
            <a:r>
              <a:rPr lang="de-AT" b="1" dirty="0" err="1"/>
              <a:t>Mediumfehlern</a:t>
            </a:r>
            <a:endParaRPr lang="de-AT" b="1" dirty="0"/>
          </a:p>
        </p:txBody>
      </p:sp>
      <p:sp>
        <p:nvSpPr>
          <p:cNvPr id="3" name="Inhaltsplatzhalter 2">
            <a:extLst>
              <a:ext uri="{FF2B5EF4-FFF2-40B4-BE49-F238E27FC236}">
                <a16:creationId xmlns:a16="http://schemas.microsoft.com/office/drawing/2014/main" id="{ED7C4D6A-3208-4ACB-86CE-2F7D474FB906}"/>
              </a:ext>
            </a:extLst>
          </p:cNvPr>
          <p:cNvSpPr>
            <a:spLocks noGrp="1"/>
          </p:cNvSpPr>
          <p:nvPr>
            <p:ph idx="1"/>
          </p:nvPr>
        </p:nvSpPr>
        <p:spPr>
          <a:xfrm>
            <a:off x="838200" y="1825625"/>
            <a:ext cx="9286461" cy="4351338"/>
          </a:xfrm>
        </p:spPr>
        <p:txBody>
          <a:bodyPr>
            <a:normAutofit fontScale="70000" lnSpcReduction="20000"/>
          </a:bodyPr>
          <a:lstStyle/>
          <a:p>
            <a:pPr>
              <a:lnSpc>
                <a:spcPct val="150000"/>
              </a:lnSpc>
            </a:pPr>
            <a:r>
              <a:rPr lang="de-DE" altLang="de-DE" dirty="0">
                <a:latin typeface="Calibri" panose="020F0502020204030204" pitchFamily="34" charset="0"/>
              </a:rPr>
              <a:t>Ein </a:t>
            </a:r>
            <a:r>
              <a:rPr lang="de-DE" altLang="de-DE" dirty="0" err="1">
                <a:latin typeface="Calibri" panose="020F0502020204030204" pitchFamily="34" charset="0"/>
              </a:rPr>
              <a:t>Mediumfehlern</a:t>
            </a:r>
            <a:r>
              <a:rPr lang="de-DE" altLang="de-DE" dirty="0">
                <a:latin typeface="Calibri" panose="020F0502020204030204" pitchFamily="34" charset="0"/>
              </a:rPr>
              <a:t> verursacht eine physikalische Zerstörung eines bestimmten Teils der Datenbank.</a:t>
            </a:r>
            <a:endParaRPr lang="de-AT" altLang="de-DE" dirty="0">
              <a:latin typeface="Calibri" panose="020F0502020204030204" pitchFamily="34" charset="0"/>
            </a:endParaRPr>
          </a:p>
          <a:p>
            <a:pPr>
              <a:lnSpc>
                <a:spcPct val="150000"/>
              </a:lnSpc>
            </a:pPr>
            <a:r>
              <a:rPr lang="de-DE" altLang="de-DE" dirty="0">
                <a:latin typeface="Calibri" panose="020F0502020204030204" pitchFamily="34" charset="0"/>
              </a:rPr>
              <a:t>Recovery von einem solchen Fehler basiert auf dem Zurücksichern (</a:t>
            </a:r>
            <a:r>
              <a:rPr lang="de-DE" altLang="de-DE" dirty="0" err="1">
                <a:latin typeface="Calibri" panose="020F0502020204030204" pitchFamily="34" charset="0"/>
              </a:rPr>
              <a:t>Reloading</a:t>
            </a:r>
            <a:r>
              <a:rPr lang="de-DE" altLang="de-DE" dirty="0">
                <a:latin typeface="Calibri" panose="020F0502020204030204" pitchFamily="34" charset="0"/>
              </a:rPr>
              <a:t>) der Datenbank von einer Backup Copy. Anschließend wird der Log-File (Archivteil und aktiver Teil) verwendet, um alle Transaktionen zu wiederholen, welche seit dem letzten Backup fertiggestellt wurden. Es ist nicht nötig, Transaktionen rückgängig zu machen, weil mit dem Rücksichern alle Transaktionen danach verlorengegangen sind.</a:t>
            </a:r>
            <a:endParaRPr lang="de-AT" altLang="de-DE" dirty="0">
              <a:latin typeface="Calibri" panose="020F0502020204030204" pitchFamily="34" charset="0"/>
            </a:endParaRPr>
          </a:p>
          <a:p>
            <a:pPr>
              <a:lnSpc>
                <a:spcPct val="150000"/>
              </a:lnSpc>
            </a:pPr>
            <a:r>
              <a:rPr lang="de-DE" altLang="de-DE" dirty="0">
                <a:latin typeface="Calibri" panose="020F0502020204030204" pitchFamily="34" charset="0"/>
              </a:rPr>
              <a:t>Um einen </a:t>
            </a:r>
            <a:r>
              <a:rPr lang="de-DE" altLang="de-DE" dirty="0" err="1">
                <a:latin typeface="Calibri" panose="020F0502020204030204" pitchFamily="34" charset="0"/>
              </a:rPr>
              <a:t>Mediumfehler</a:t>
            </a:r>
            <a:r>
              <a:rPr lang="de-DE" altLang="de-DE" dirty="0">
                <a:latin typeface="Calibri" panose="020F0502020204030204" pitchFamily="34" charset="0"/>
              </a:rPr>
              <a:t> zu korrigieren, sind also Utilities notwendig, um ein Backup der Datenbank durchführen zu können.</a:t>
            </a:r>
            <a:endParaRPr lang="de-AT" altLang="de-DE" dirty="0">
              <a:latin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E23A6D9F-A795-444D-8EDF-2A5E7F6BAA5A}"/>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01A90576-7743-4EEC-B7D8-CD7D5E6C6F69}"/>
              </a:ext>
            </a:extLst>
          </p:cNvPr>
          <p:cNvSpPr>
            <a:spLocks noGrp="1"/>
          </p:cNvSpPr>
          <p:nvPr>
            <p:ph type="sldNum" sz="quarter" idx="12"/>
          </p:nvPr>
        </p:nvSpPr>
        <p:spPr/>
        <p:txBody>
          <a:bodyPr/>
          <a:lstStyle/>
          <a:p>
            <a:fld id="{7A6E67F5-11D9-43D7-9C9E-9667E2891F76}" type="slidenum">
              <a:rPr lang="de-AT" smtClean="0"/>
              <a:t>130</a:t>
            </a:fld>
            <a:endParaRPr lang="de-AT"/>
          </a:p>
        </p:txBody>
      </p:sp>
      <p:pic>
        <p:nvPicPr>
          <p:cNvPr id="6" name="Grafik 5" descr="Ein Bild, das Zeichnung enthält.&#10;&#10;Automatisch generierte Beschreibung">
            <a:extLst>
              <a:ext uri="{FF2B5EF4-FFF2-40B4-BE49-F238E27FC236}">
                <a16:creationId xmlns:a16="http://schemas.microsoft.com/office/drawing/2014/main" id="{3F838364-2C1E-4ADB-9C4B-55C6F4929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79608185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9BB7A7-1EE4-4D5B-A9BE-F01597B14889}"/>
              </a:ext>
            </a:extLst>
          </p:cNvPr>
          <p:cNvSpPr>
            <a:spLocks noGrp="1"/>
          </p:cNvSpPr>
          <p:nvPr>
            <p:ph type="ctrTitle"/>
          </p:nvPr>
        </p:nvSpPr>
        <p:spPr/>
        <p:txBody>
          <a:bodyPr/>
          <a:lstStyle/>
          <a:p>
            <a:r>
              <a:rPr lang="de-AT" dirty="0">
                <a:solidFill>
                  <a:schemeClr val="bg1"/>
                </a:solidFill>
              </a:rPr>
              <a:t>ENDE</a:t>
            </a:r>
          </a:p>
        </p:txBody>
      </p:sp>
      <p:pic>
        <p:nvPicPr>
          <p:cNvPr id="5" name="Grafik 4" descr="Ein Bild, das Zeichnung enthält.&#10;&#10;Automatisch generierte Beschreibung">
            <a:extLst>
              <a:ext uri="{FF2B5EF4-FFF2-40B4-BE49-F238E27FC236}">
                <a16:creationId xmlns:a16="http://schemas.microsoft.com/office/drawing/2014/main" id="{37111E3C-6F92-4203-848C-93692212D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3429000"/>
            <a:ext cx="2143125" cy="2143125"/>
          </a:xfrm>
          <a:prstGeom prst="rect">
            <a:avLst/>
          </a:prstGeom>
        </p:spPr>
      </p:pic>
    </p:spTree>
    <p:extLst>
      <p:ext uri="{BB962C8B-B14F-4D97-AF65-F5344CB8AC3E}">
        <p14:creationId xmlns:p14="http://schemas.microsoft.com/office/powerpoint/2010/main" val="3195332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7D663-6425-45EF-A980-184FC7762264}"/>
              </a:ext>
            </a:extLst>
          </p:cNvPr>
          <p:cNvSpPr>
            <a:spLocks noGrp="1"/>
          </p:cNvSpPr>
          <p:nvPr>
            <p:ph type="title"/>
          </p:nvPr>
        </p:nvSpPr>
        <p:spPr/>
        <p:txBody>
          <a:bodyPr/>
          <a:lstStyle/>
          <a:p>
            <a:r>
              <a:rPr lang="de-AT" b="1" dirty="0"/>
              <a:t>Nebenläufigkeit</a:t>
            </a:r>
          </a:p>
        </p:txBody>
      </p:sp>
      <p:sp>
        <p:nvSpPr>
          <p:cNvPr id="3" name="Inhaltsplatzhalter 2">
            <a:extLst>
              <a:ext uri="{FF2B5EF4-FFF2-40B4-BE49-F238E27FC236}">
                <a16:creationId xmlns:a16="http://schemas.microsoft.com/office/drawing/2014/main" id="{1E6D465F-7D75-4617-A414-7EE1C5A51CD6}"/>
              </a:ext>
            </a:extLst>
          </p:cNvPr>
          <p:cNvSpPr>
            <a:spLocks noGrp="1"/>
          </p:cNvSpPr>
          <p:nvPr>
            <p:ph idx="1"/>
          </p:nvPr>
        </p:nvSpPr>
        <p:spPr/>
        <p:txBody>
          <a:bodyPr>
            <a:normAutofit fontScale="92500" lnSpcReduction="20000"/>
          </a:bodyPr>
          <a:lstStyle/>
          <a:p>
            <a:pPr marL="0" indent="0">
              <a:buFontTx/>
              <a:buNone/>
              <a:defRPr/>
            </a:pPr>
            <a:r>
              <a:rPr lang="de-AT" dirty="0">
                <a:latin typeface="Calibri" panose="020F0502020204030204" pitchFamily="34" charset="0"/>
                <a:cs typeface="Calibri" panose="020F0502020204030204" pitchFamily="34" charset="0"/>
              </a:rPr>
              <a:t>Die Ausführung parallel auf verschiedenen Rechnern:</a:t>
            </a:r>
          </a:p>
          <a:p>
            <a:pPr>
              <a:defRPr/>
            </a:pPr>
            <a:r>
              <a:rPr lang="de-AT" dirty="0">
                <a:latin typeface="Courier New" panose="02070309020205020404" pitchFamily="49" charset="0"/>
                <a:cs typeface="Courier New" panose="02070309020205020404" pitchFamily="49" charset="0"/>
              </a:rPr>
              <a:t>A1	A2</a:t>
            </a:r>
          </a:p>
          <a:p>
            <a:pPr>
              <a:defRPr/>
            </a:pPr>
            <a:r>
              <a:rPr lang="de-AT" dirty="0">
                <a:latin typeface="Courier New" panose="02070309020205020404" pitchFamily="49" charset="0"/>
                <a:cs typeface="Courier New" panose="02070309020205020404" pitchFamily="49" charset="0"/>
              </a:rPr>
              <a:t>B1	B2 B3</a:t>
            </a:r>
          </a:p>
          <a:p>
            <a:pPr marL="0" indent="0">
              <a:buFontTx/>
              <a:buNone/>
              <a:defRPr/>
            </a:pPr>
            <a:r>
              <a:rPr lang="de-AT" dirty="0"/>
              <a:t> </a:t>
            </a:r>
          </a:p>
          <a:p>
            <a:pPr marL="0" indent="0">
              <a:buFontTx/>
              <a:buNone/>
              <a:defRPr/>
            </a:pPr>
            <a:r>
              <a:rPr lang="de-AT" dirty="0">
                <a:latin typeface="Calibri" panose="020F0502020204030204" pitchFamily="34" charset="0"/>
                <a:cs typeface="Calibri" panose="020F0502020204030204" pitchFamily="34" charset="0"/>
              </a:rPr>
              <a:t>Die sequentielle Ausführung auf 1 Rechner:</a:t>
            </a:r>
          </a:p>
          <a:p>
            <a:pPr>
              <a:defRPr/>
            </a:pPr>
            <a:r>
              <a:rPr lang="de-AT" dirty="0">
                <a:latin typeface="Courier New" panose="02070309020205020404" pitchFamily="49" charset="0"/>
                <a:cs typeface="Courier New" panose="02070309020205020404" pitchFamily="49" charset="0"/>
              </a:rPr>
              <a:t>A1 A2 B1 B2 B3</a:t>
            </a:r>
            <a:r>
              <a:rPr lang="de-AT" dirty="0"/>
              <a:t> oder</a:t>
            </a:r>
          </a:p>
          <a:p>
            <a:pPr>
              <a:defRPr/>
            </a:pPr>
            <a:r>
              <a:rPr lang="de-AT" dirty="0">
                <a:latin typeface="Courier New" panose="02070309020205020404" pitchFamily="49" charset="0"/>
                <a:cs typeface="Courier New" panose="02070309020205020404" pitchFamily="49" charset="0"/>
              </a:rPr>
              <a:t>B1	B2 B3 A1 A2</a:t>
            </a:r>
          </a:p>
          <a:p>
            <a:pPr marL="0" indent="0">
              <a:buFontTx/>
              <a:buNone/>
              <a:defRPr/>
            </a:pPr>
            <a:r>
              <a:rPr lang="de-AT" dirty="0"/>
              <a:t> </a:t>
            </a:r>
          </a:p>
          <a:p>
            <a:pPr marL="0" indent="0">
              <a:buFontTx/>
              <a:buNone/>
              <a:defRPr/>
            </a:pPr>
            <a:r>
              <a:rPr lang="de-AT" dirty="0">
                <a:latin typeface="Calibri" panose="020F0502020204030204" pitchFamily="34" charset="0"/>
                <a:cs typeface="Calibri" panose="020F0502020204030204" pitchFamily="34" charset="0"/>
              </a:rPr>
              <a:t>Die verzahnte Ausführung auf 1 Rechner:</a:t>
            </a:r>
          </a:p>
          <a:p>
            <a:pPr>
              <a:defRPr/>
            </a:pPr>
            <a:r>
              <a:rPr lang="de-AT" dirty="0">
                <a:latin typeface="Courier New" panose="02070309020205020404" pitchFamily="49" charset="0"/>
                <a:cs typeface="Courier New" panose="02070309020205020404" pitchFamily="49" charset="0"/>
              </a:rPr>
              <a:t>A1	B1 A2 B2 B3</a:t>
            </a:r>
          </a:p>
          <a:p>
            <a:pPr>
              <a:defRPr/>
            </a:pPr>
            <a:endParaRPr lang="de-AT" dirty="0"/>
          </a:p>
          <a:p>
            <a:endParaRPr lang="de-AT" dirty="0"/>
          </a:p>
        </p:txBody>
      </p:sp>
      <p:sp>
        <p:nvSpPr>
          <p:cNvPr id="4" name="Fußzeilenplatzhalter 3">
            <a:extLst>
              <a:ext uri="{FF2B5EF4-FFF2-40B4-BE49-F238E27FC236}">
                <a16:creationId xmlns:a16="http://schemas.microsoft.com/office/drawing/2014/main" id="{4B6E31CE-750F-4D62-9834-39B22BD1FE14}"/>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3EAA6CB4-0BCE-4C9F-B707-1BC094643462}"/>
              </a:ext>
            </a:extLst>
          </p:cNvPr>
          <p:cNvSpPr>
            <a:spLocks noGrp="1"/>
          </p:cNvSpPr>
          <p:nvPr>
            <p:ph type="sldNum" sz="quarter" idx="12"/>
          </p:nvPr>
        </p:nvSpPr>
        <p:spPr/>
        <p:txBody>
          <a:bodyPr/>
          <a:lstStyle/>
          <a:p>
            <a:fld id="{7A6E67F5-11D9-43D7-9C9E-9667E2891F76}" type="slidenum">
              <a:rPr lang="de-AT" smtClean="0"/>
              <a:t>14</a:t>
            </a:fld>
            <a:endParaRPr lang="de-AT"/>
          </a:p>
        </p:txBody>
      </p:sp>
      <p:pic>
        <p:nvPicPr>
          <p:cNvPr id="6" name="Grafik 5" descr="Ein Bild, das Zeichnung enthält.&#10;&#10;Automatisch generierte Beschreibung">
            <a:extLst>
              <a:ext uri="{FF2B5EF4-FFF2-40B4-BE49-F238E27FC236}">
                <a16:creationId xmlns:a16="http://schemas.microsoft.com/office/drawing/2014/main" id="{AB10D10E-1B31-4FA7-A3AA-F631E4B78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464238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E3D7BC-236C-4203-89C0-B5222E6084E5}"/>
              </a:ext>
            </a:extLst>
          </p:cNvPr>
          <p:cNvSpPr>
            <a:spLocks noGrp="1"/>
          </p:cNvSpPr>
          <p:nvPr>
            <p:ph type="title"/>
          </p:nvPr>
        </p:nvSpPr>
        <p:spPr/>
        <p:txBody>
          <a:bodyPr/>
          <a:lstStyle/>
          <a:p>
            <a:r>
              <a:rPr lang="de-AT" b="1" dirty="0"/>
              <a:t>Parallele Prozesse</a:t>
            </a:r>
          </a:p>
        </p:txBody>
      </p:sp>
      <p:sp>
        <p:nvSpPr>
          <p:cNvPr id="3" name="Inhaltsplatzhalter 2">
            <a:extLst>
              <a:ext uri="{FF2B5EF4-FFF2-40B4-BE49-F238E27FC236}">
                <a16:creationId xmlns:a16="http://schemas.microsoft.com/office/drawing/2014/main" id="{18338C65-AC70-46C8-8459-BE4BB9E4039D}"/>
              </a:ext>
            </a:extLst>
          </p:cNvPr>
          <p:cNvSpPr>
            <a:spLocks noGrp="1"/>
          </p:cNvSpPr>
          <p:nvPr>
            <p:ph idx="1"/>
          </p:nvPr>
        </p:nvSpPr>
        <p:spPr>
          <a:xfrm>
            <a:off x="838200" y="1825625"/>
            <a:ext cx="10120532" cy="4351338"/>
          </a:xfrm>
        </p:spPr>
        <p:txBody>
          <a:bodyPr>
            <a:normAutofit lnSpcReduction="10000"/>
          </a:bodyPr>
          <a:lstStyle/>
          <a:p>
            <a:pPr marL="0" indent="0">
              <a:lnSpc>
                <a:spcPct val="150000"/>
              </a:lnSpc>
              <a:buFontTx/>
              <a:buNone/>
              <a:defRPr/>
            </a:pPr>
            <a:r>
              <a:rPr lang="de-DE" dirty="0">
                <a:latin typeface="Calibri" panose="020F0502020204030204" pitchFamily="34" charset="0"/>
                <a:cs typeface="Calibri" panose="020F0502020204030204" pitchFamily="34" charset="0"/>
              </a:rPr>
              <a:t>Nebenläufige Prozesse heißen parallel, wenn sie aufeinander keinen Einfluss ausüben – also unabhängig sind.</a:t>
            </a:r>
            <a:endParaRPr lang="de-AT" dirty="0">
              <a:latin typeface="Calibri" panose="020F0502020204030204" pitchFamily="34" charset="0"/>
              <a:cs typeface="Calibri" panose="020F0502020204030204" pitchFamily="34" charset="0"/>
            </a:endParaRPr>
          </a:p>
          <a:p>
            <a:pPr marL="0" indent="0">
              <a:lnSpc>
                <a:spcPct val="150000"/>
              </a:lnSpc>
              <a:buFontTx/>
              <a:buNone/>
              <a:defRPr/>
            </a:pPr>
            <a:r>
              <a:rPr lang="de-DE" sz="800" dirty="0">
                <a:latin typeface="Calibri" panose="020F0502020204030204" pitchFamily="34" charset="0"/>
                <a:cs typeface="Calibri" panose="020F0502020204030204" pitchFamily="34" charset="0"/>
              </a:rPr>
              <a:t> </a:t>
            </a:r>
            <a:endParaRPr lang="de-AT" sz="800" dirty="0">
              <a:latin typeface="Calibri" panose="020F0502020204030204" pitchFamily="34" charset="0"/>
              <a:cs typeface="Calibri" panose="020F0502020204030204" pitchFamily="34" charset="0"/>
            </a:endParaRPr>
          </a:p>
          <a:p>
            <a:pPr marL="0" indent="0">
              <a:lnSpc>
                <a:spcPct val="150000"/>
              </a:lnSpc>
              <a:buFontTx/>
              <a:buNone/>
              <a:defRPr/>
            </a:pPr>
            <a:r>
              <a:rPr lang="de-DE" dirty="0">
                <a:latin typeface="Calibri" panose="020F0502020204030204" pitchFamily="34" charset="0"/>
                <a:cs typeface="Calibri" panose="020F0502020204030204" pitchFamily="34" charset="0"/>
              </a:rPr>
              <a:t>Zwei Prozesse können auf 1 CPU nebenläufig, aber nicht parallel ablaufen.</a:t>
            </a:r>
          </a:p>
          <a:p>
            <a:pPr marL="0" indent="0">
              <a:lnSpc>
                <a:spcPct val="150000"/>
              </a:lnSpc>
              <a:buFontTx/>
              <a:buNone/>
              <a:defRPr/>
            </a:pPr>
            <a:r>
              <a:rPr lang="de-DE" dirty="0">
                <a:latin typeface="Calibri" panose="020F0502020204030204" pitchFamily="34" charset="0"/>
                <a:cs typeface="Calibri" panose="020F0502020204030204" pitchFamily="34" charset="0"/>
              </a:rPr>
              <a:t>2 Rechner, die nicht miteinander verbunden sind, arbeiten vollständig parallel.</a:t>
            </a:r>
            <a:endParaRPr lang="de-AT" dirty="0">
              <a:latin typeface="Calibri" panose="020F0502020204030204" pitchFamily="34" charset="0"/>
              <a:cs typeface="Calibri" panose="020F0502020204030204" pitchFamily="34" charset="0"/>
            </a:endParaRPr>
          </a:p>
          <a:p>
            <a:pPr>
              <a:defRPr/>
            </a:pPr>
            <a:endParaRPr lang="de-AT" dirty="0"/>
          </a:p>
          <a:p>
            <a:endParaRPr lang="de-AT" dirty="0"/>
          </a:p>
        </p:txBody>
      </p:sp>
      <p:sp>
        <p:nvSpPr>
          <p:cNvPr id="4" name="Fußzeilenplatzhalter 3">
            <a:extLst>
              <a:ext uri="{FF2B5EF4-FFF2-40B4-BE49-F238E27FC236}">
                <a16:creationId xmlns:a16="http://schemas.microsoft.com/office/drawing/2014/main" id="{E5B75E24-E2BF-4EA9-BC1E-D4ADD9DF416B}"/>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0C6D3A3A-CE6C-4C4B-B96A-A644233BB977}"/>
              </a:ext>
            </a:extLst>
          </p:cNvPr>
          <p:cNvSpPr>
            <a:spLocks noGrp="1"/>
          </p:cNvSpPr>
          <p:nvPr>
            <p:ph type="sldNum" sz="quarter" idx="12"/>
          </p:nvPr>
        </p:nvSpPr>
        <p:spPr/>
        <p:txBody>
          <a:bodyPr/>
          <a:lstStyle/>
          <a:p>
            <a:fld id="{7A6E67F5-11D9-43D7-9C9E-9667E2891F76}" type="slidenum">
              <a:rPr lang="de-AT" smtClean="0"/>
              <a:t>15</a:t>
            </a:fld>
            <a:endParaRPr lang="de-AT"/>
          </a:p>
        </p:txBody>
      </p:sp>
      <p:pic>
        <p:nvPicPr>
          <p:cNvPr id="6" name="Grafik 5" descr="Ein Bild, das Zeichnung enthält.&#10;&#10;Automatisch generierte Beschreibung">
            <a:extLst>
              <a:ext uri="{FF2B5EF4-FFF2-40B4-BE49-F238E27FC236}">
                <a16:creationId xmlns:a16="http://schemas.microsoft.com/office/drawing/2014/main" id="{218EAD7A-0C29-49AA-B064-81D5C0D62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289188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2ADCE3-17A6-4918-A6FA-D9D55762D281}"/>
              </a:ext>
            </a:extLst>
          </p:cNvPr>
          <p:cNvSpPr>
            <a:spLocks noGrp="1"/>
          </p:cNvSpPr>
          <p:nvPr>
            <p:ph type="title"/>
          </p:nvPr>
        </p:nvSpPr>
        <p:spPr/>
        <p:txBody>
          <a:bodyPr/>
          <a:lstStyle/>
          <a:p>
            <a:r>
              <a:rPr lang="de-AT" b="1" dirty="0"/>
              <a:t>Nebenläufigkeit …</a:t>
            </a:r>
          </a:p>
        </p:txBody>
      </p:sp>
      <p:sp>
        <p:nvSpPr>
          <p:cNvPr id="3" name="Inhaltsplatzhalter 2">
            <a:extLst>
              <a:ext uri="{FF2B5EF4-FFF2-40B4-BE49-F238E27FC236}">
                <a16:creationId xmlns:a16="http://schemas.microsoft.com/office/drawing/2014/main" id="{0A3B909F-D849-4FE2-BFFB-8B5AB8079847}"/>
              </a:ext>
            </a:extLst>
          </p:cNvPr>
          <p:cNvSpPr>
            <a:spLocks noGrp="1"/>
          </p:cNvSpPr>
          <p:nvPr>
            <p:ph idx="1"/>
          </p:nvPr>
        </p:nvSpPr>
        <p:spPr>
          <a:xfrm>
            <a:off x="838200" y="1825625"/>
            <a:ext cx="9670366" cy="4351338"/>
          </a:xfrm>
        </p:spPr>
        <p:txBody>
          <a:bodyPr/>
          <a:lstStyle/>
          <a:p>
            <a:r>
              <a:rPr lang="de-AT" altLang="de-DE" dirty="0">
                <a:latin typeface="Calibri" panose="020F0502020204030204" pitchFamily="34" charset="0"/>
              </a:rPr>
              <a:t>2 Prozesse heißen nebenläufig, wenn sie voneinander unabhängig bearbeitet werden können.</a:t>
            </a:r>
          </a:p>
          <a:p>
            <a:endParaRPr lang="de-AT" altLang="de-DE" dirty="0">
              <a:latin typeface="Calibri" panose="020F0502020204030204" pitchFamily="34" charset="0"/>
            </a:endParaRPr>
          </a:p>
          <a:p>
            <a:r>
              <a:rPr lang="de-AT" altLang="de-DE" dirty="0">
                <a:latin typeface="Calibri" panose="020F0502020204030204" pitchFamily="34" charset="0"/>
              </a:rPr>
              <a:t>Für 2 nebenläufige Vorgänge ist es irrelevant, wie sie ‚zeitlich zueinander liegen‘.</a:t>
            </a:r>
          </a:p>
          <a:p>
            <a:endParaRPr lang="de-AT" altLang="de-DE" dirty="0">
              <a:latin typeface="Calibri" panose="020F0502020204030204" pitchFamily="34" charset="0"/>
            </a:endParaRPr>
          </a:p>
          <a:p>
            <a:r>
              <a:rPr lang="de-AT" altLang="de-DE" dirty="0">
                <a:latin typeface="Calibri" panose="020F0502020204030204" pitchFamily="34" charset="0"/>
              </a:rPr>
              <a:t>Nebenläufigkeit ist damit ein allgemeinerer Begriff als Parallelität.</a:t>
            </a:r>
          </a:p>
          <a:p>
            <a:endParaRPr lang="de-AT" dirty="0"/>
          </a:p>
        </p:txBody>
      </p:sp>
      <p:sp>
        <p:nvSpPr>
          <p:cNvPr id="4" name="Fußzeilenplatzhalter 3">
            <a:extLst>
              <a:ext uri="{FF2B5EF4-FFF2-40B4-BE49-F238E27FC236}">
                <a16:creationId xmlns:a16="http://schemas.microsoft.com/office/drawing/2014/main" id="{1F930294-8BB9-4BDD-8AC4-BD34F92F7576}"/>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CFEFCE8E-290A-44D1-8562-8BEFFCB09D73}"/>
              </a:ext>
            </a:extLst>
          </p:cNvPr>
          <p:cNvSpPr>
            <a:spLocks noGrp="1"/>
          </p:cNvSpPr>
          <p:nvPr>
            <p:ph type="sldNum" sz="quarter" idx="12"/>
          </p:nvPr>
        </p:nvSpPr>
        <p:spPr/>
        <p:txBody>
          <a:bodyPr/>
          <a:lstStyle/>
          <a:p>
            <a:fld id="{7A6E67F5-11D9-43D7-9C9E-9667E2891F76}" type="slidenum">
              <a:rPr lang="de-AT" smtClean="0"/>
              <a:t>16</a:t>
            </a:fld>
            <a:endParaRPr lang="de-AT"/>
          </a:p>
        </p:txBody>
      </p:sp>
      <p:pic>
        <p:nvPicPr>
          <p:cNvPr id="6" name="Grafik 5" descr="Ein Bild, das Zeichnung enthält.&#10;&#10;Automatisch generierte Beschreibung">
            <a:extLst>
              <a:ext uri="{FF2B5EF4-FFF2-40B4-BE49-F238E27FC236}">
                <a16:creationId xmlns:a16="http://schemas.microsoft.com/office/drawing/2014/main" id="{B6B0F1BB-07A7-4537-8058-04B6B782D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383611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AC7072-FEEC-4D5A-9660-0C805C9F6E0F}"/>
              </a:ext>
            </a:extLst>
          </p:cNvPr>
          <p:cNvSpPr>
            <a:spLocks noGrp="1"/>
          </p:cNvSpPr>
          <p:nvPr>
            <p:ph type="title"/>
          </p:nvPr>
        </p:nvSpPr>
        <p:spPr/>
        <p:txBody>
          <a:bodyPr/>
          <a:lstStyle/>
          <a:p>
            <a:r>
              <a:rPr lang="de-AT" b="1" dirty="0"/>
              <a:t>Konsistenz</a:t>
            </a:r>
          </a:p>
        </p:txBody>
      </p:sp>
      <p:sp>
        <p:nvSpPr>
          <p:cNvPr id="3" name="Inhaltsplatzhalter 2">
            <a:extLst>
              <a:ext uri="{FF2B5EF4-FFF2-40B4-BE49-F238E27FC236}">
                <a16:creationId xmlns:a16="http://schemas.microsoft.com/office/drawing/2014/main" id="{1B748E46-FDCF-4EB9-B455-BCE188703F26}"/>
              </a:ext>
            </a:extLst>
          </p:cNvPr>
          <p:cNvSpPr>
            <a:spLocks noGrp="1"/>
          </p:cNvSpPr>
          <p:nvPr>
            <p:ph idx="1"/>
          </p:nvPr>
        </p:nvSpPr>
        <p:spPr>
          <a:xfrm>
            <a:off x="838200" y="1825625"/>
            <a:ext cx="9670366" cy="4351338"/>
          </a:xfrm>
        </p:spPr>
        <p:txBody>
          <a:bodyPr>
            <a:normAutofit lnSpcReduction="10000"/>
          </a:bodyPr>
          <a:lstStyle/>
          <a:p>
            <a:pPr marL="468000">
              <a:defRPr/>
            </a:pPr>
            <a:r>
              <a:rPr lang="de-DE" altLang="de-DE" dirty="0">
                <a:latin typeface="Calibri" panose="020F0502020204030204" pitchFamily="34" charset="0"/>
                <a:cs typeface="Calibri" panose="020F0502020204030204" pitchFamily="34" charset="0"/>
              </a:rPr>
              <a:t>Ein konsistenter Zustand der Datenbank bedeutet die Korrektheit der in der Datenbank gespeicherten Daten („innere Widerspruchsfreiheit“)</a:t>
            </a:r>
          </a:p>
          <a:p>
            <a:pPr marL="468000">
              <a:defRPr/>
            </a:pPr>
            <a:r>
              <a:rPr lang="de-DE" altLang="de-DE" dirty="0">
                <a:latin typeface="Calibri" panose="020F0502020204030204" pitchFamily="34" charset="0"/>
                <a:cs typeface="Calibri" panose="020F0502020204030204" pitchFamily="34" charset="0"/>
              </a:rPr>
              <a:t>Es muss sichergestellt werden, dass ein konsistenter Zustand einer Datenbank durch eine Benutzermanipulation in einen wiederum konsistenten Zustand übergeführt wird. Zwischen den beiden konsistenten Zuständen befindet sich die Datenbank in einem inkonsistenten Zustand.</a:t>
            </a:r>
            <a:endParaRPr lang="de-AT" altLang="de-DE" dirty="0">
              <a:latin typeface="Calibri" panose="020F0502020204030204" pitchFamily="34" charset="0"/>
              <a:cs typeface="Calibri" panose="020F0502020204030204" pitchFamily="34" charset="0"/>
            </a:endParaRPr>
          </a:p>
          <a:p>
            <a:pPr marL="468000">
              <a:defRPr/>
            </a:pPr>
            <a:r>
              <a:rPr lang="de-DE" altLang="de-DE" dirty="0">
                <a:latin typeface="Calibri" panose="020F0502020204030204" pitchFamily="34" charset="0"/>
                <a:cs typeface="Calibri" panose="020F0502020204030204" pitchFamily="34" charset="0"/>
              </a:rPr>
              <a:t> Durch </a:t>
            </a:r>
            <a:r>
              <a:rPr lang="de-DE" altLang="de-DE" i="1" dirty="0">
                <a:latin typeface="Calibri" panose="020F0502020204030204" pitchFamily="34" charset="0"/>
                <a:cs typeface="Calibri" panose="020F0502020204030204" pitchFamily="34" charset="0"/>
              </a:rPr>
              <a:t>Recovery-</a:t>
            </a:r>
            <a:r>
              <a:rPr lang="de-DE" altLang="de-DE" dirty="0">
                <a:latin typeface="Calibri" panose="020F0502020204030204" pitchFamily="34" charset="0"/>
                <a:cs typeface="Calibri" panose="020F0502020204030204" pitchFamily="34" charset="0"/>
              </a:rPr>
              <a:t> Funktionalitäten wird sichergestellt, dass Soft- und Hardwarefehler die Konsistenz von Daten nicht beeinträchtigen. </a:t>
            </a:r>
            <a:endParaRPr lang="de-AT" altLang="de-DE" dirty="0">
              <a:latin typeface="Calibri" panose="020F0502020204030204" pitchFamily="34" charset="0"/>
              <a:cs typeface="Calibri" panose="020F0502020204030204" pitchFamily="34" charset="0"/>
            </a:endParaRPr>
          </a:p>
          <a:p>
            <a:pPr>
              <a:defRPr/>
            </a:pPr>
            <a:endParaRPr lang="de-AT" altLang="de-DE" dirty="0"/>
          </a:p>
          <a:p>
            <a:endParaRPr lang="de-AT" dirty="0"/>
          </a:p>
        </p:txBody>
      </p:sp>
      <p:sp>
        <p:nvSpPr>
          <p:cNvPr id="4" name="Fußzeilenplatzhalter 3">
            <a:extLst>
              <a:ext uri="{FF2B5EF4-FFF2-40B4-BE49-F238E27FC236}">
                <a16:creationId xmlns:a16="http://schemas.microsoft.com/office/drawing/2014/main" id="{C4E2D94D-A8DC-4B24-B724-CB137A91418A}"/>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16F17E5F-E6FC-4F07-98AC-5C08D9647BF3}"/>
              </a:ext>
            </a:extLst>
          </p:cNvPr>
          <p:cNvSpPr>
            <a:spLocks noGrp="1"/>
          </p:cNvSpPr>
          <p:nvPr>
            <p:ph type="sldNum" sz="quarter" idx="12"/>
          </p:nvPr>
        </p:nvSpPr>
        <p:spPr/>
        <p:txBody>
          <a:bodyPr/>
          <a:lstStyle/>
          <a:p>
            <a:fld id="{7A6E67F5-11D9-43D7-9C9E-9667E2891F76}" type="slidenum">
              <a:rPr lang="de-AT" smtClean="0"/>
              <a:t>17</a:t>
            </a:fld>
            <a:endParaRPr lang="de-AT"/>
          </a:p>
        </p:txBody>
      </p:sp>
      <p:pic>
        <p:nvPicPr>
          <p:cNvPr id="6" name="Grafik 5" descr="Ein Bild, das Zeichnung enthält.&#10;&#10;Automatisch generierte Beschreibung">
            <a:extLst>
              <a:ext uri="{FF2B5EF4-FFF2-40B4-BE49-F238E27FC236}">
                <a16:creationId xmlns:a16="http://schemas.microsoft.com/office/drawing/2014/main" id="{0C301A8A-2B0B-4F47-9D62-AF90971D2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910012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BE63FF-5C87-4274-BB85-567179C52E3D}"/>
              </a:ext>
            </a:extLst>
          </p:cNvPr>
          <p:cNvSpPr>
            <a:spLocks noGrp="1"/>
          </p:cNvSpPr>
          <p:nvPr>
            <p:ph type="title"/>
          </p:nvPr>
        </p:nvSpPr>
        <p:spPr/>
        <p:txBody>
          <a:bodyPr/>
          <a:lstStyle/>
          <a:p>
            <a:r>
              <a:rPr lang="de-AT" b="1" dirty="0"/>
              <a:t>Grundstruktur einer Transaktion</a:t>
            </a:r>
          </a:p>
        </p:txBody>
      </p:sp>
      <p:sp>
        <p:nvSpPr>
          <p:cNvPr id="3" name="Inhaltsplatzhalter 2">
            <a:extLst>
              <a:ext uri="{FF2B5EF4-FFF2-40B4-BE49-F238E27FC236}">
                <a16:creationId xmlns:a16="http://schemas.microsoft.com/office/drawing/2014/main" id="{38E169B5-0733-43AD-BDE2-E91665339533}"/>
              </a:ext>
            </a:extLst>
          </p:cNvPr>
          <p:cNvSpPr>
            <a:spLocks noGrp="1"/>
          </p:cNvSpPr>
          <p:nvPr>
            <p:ph idx="1"/>
          </p:nvPr>
        </p:nvSpPr>
        <p:spPr>
          <a:xfrm>
            <a:off x="838200" y="1825625"/>
            <a:ext cx="9318674" cy="4351338"/>
          </a:xfrm>
        </p:spPr>
        <p:txBody>
          <a:bodyPr>
            <a:normAutofit fontScale="77500" lnSpcReduction="20000"/>
          </a:bodyPr>
          <a:lstStyle/>
          <a:p>
            <a:pPr marL="0" indent="0">
              <a:buFontTx/>
              <a:buNone/>
            </a:pPr>
            <a:r>
              <a:rPr lang="de-DE" altLang="de-DE" dirty="0">
                <a:latin typeface="Calibri" panose="020F0502020204030204" pitchFamily="34" charset="0"/>
              </a:rPr>
              <a:t>Trans (lat.) </a:t>
            </a:r>
            <a:r>
              <a:rPr lang="de-DE" altLang="de-DE" dirty="0">
                <a:latin typeface="Calibri" panose="020F0502020204030204" pitchFamily="34" charset="0"/>
                <a:sym typeface="Wingdings" panose="05000000000000000000" pitchFamily="2" charset="2"/>
              </a:rPr>
              <a:t></a:t>
            </a:r>
            <a:r>
              <a:rPr lang="de-DE" altLang="de-DE" dirty="0">
                <a:latin typeface="Calibri" panose="020F0502020204030204" pitchFamily="34" charset="0"/>
              </a:rPr>
              <a:t> hinüber</a:t>
            </a:r>
          </a:p>
          <a:p>
            <a:pPr marL="0" indent="0">
              <a:buFontTx/>
              <a:buNone/>
            </a:pPr>
            <a:r>
              <a:rPr lang="de-DE" altLang="de-DE" dirty="0">
                <a:latin typeface="Calibri" panose="020F0502020204030204" pitchFamily="34" charset="0"/>
              </a:rPr>
              <a:t>						</a:t>
            </a:r>
            <a:r>
              <a:rPr lang="de-DE" altLang="de-DE" dirty="0">
                <a:latin typeface="Calibri" panose="020F0502020204030204" pitchFamily="34" charset="0"/>
                <a:sym typeface="Wingdings" panose="05000000000000000000" pitchFamily="2" charset="2"/>
              </a:rPr>
              <a:t></a:t>
            </a:r>
            <a:r>
              <a:rPr lang="de-DE" altLang="de-DE" dirty="0">
                <a:latin typeface="Calibri" panose="020F0502020204030204" pitchFamily="34" charset="0"/>
              </a:rPr>
              <a:t>	Überführung</a:t>
            </a:r>
          </a:p>
          <a:p>
            <a:pPr marL="0" indent="0">
              <a:buFontTx/>
              <a:buNone/>
            </a:pPr>
            <a:r>
              <a:rPr lang="de-DE" altLang="de-DE" dirty="0" err="1">
                <a:latin typeface="Calibri" panose="020F0502020204030204" pitchFamily="34" charset="0"/>
              </a:rPr>
              <a:t>Agere</a:t>
            </a:r>
            <a:r>
              <a:rPr lang="de-DE" altLang="de-DE" dirty="0">
                <a:latin typeface="Calibri" panose="020F0502020204030204" pitchFamily="34" charset="0"/>
              </a:rPr>
              <a:t> (lat.) </a:t>
            </a:r>
            <a:r>
              <a:rPr lang="de-DE" altLang="de-DE" dirty="0">
                <a:latin typeface="Calibri" panose="020F0502020204030204" pitchFamily="34" charset="0"/>
                <a:sym typeface="Wingdings" panose="05000000000000000000" pitchFamily="2" charset="2"/>
              </a:rPr>
              <a:t></a:t>
            </a:r>
            <a:r>
              <a:rPr lang="de-DE" altLang="de-DE" dirty="0">
                <a:latin typeface="Calibri" panose="020F0502020204030204" pitchFamily="34" charset="0"/>
              </a:rPr>
              <a:t> handeln, führen</a:t>
            </a:r>
          </a:p>
          <a:p>
            <a:pPr marL="0" indent="0">
              <a:buFontTx/>
              <a:buNone/>
            </a:pPr>
            <a:endParaRPr lang="de-DE" altLang="de-DE" dirty="0">
              <a:latin typeface="Calibri" panose="020F0502020204030204" pitchFamily="34" charset="0"/>
            </a:endParaRPr>
          </a:p>
          <a:p>
            <a:pPr marL="0" indent="0">
              <a:buFontTx/>
              <a:buNone/>
            </a:pPr>
            <a:r>
              <a:rPr lang="de-DE" altLang="de-DE" i="1" dirty="0">
                <a:latin typeface="Calibri" panose="020F0502020204030204" pitchFamily="34" charset="0"/>
              </a:rPr>
              <a:t>Überführung</a:t>
            </a:r>
            <a:r>
              <a:rPr lang="de-DE" altLang="de-DE" dirty="0">
                <a:latin typeface="Calibri" panose="020F0502020204030204" pitchFamily="34" charset="0"/>
              </a:rPr>
              <a:t> von einem konsistenten Zustand zum nächsten.</a:t>
            </a:r>
          </a:p>
          <a:p>
            <a:pPr marL="0" indent="0">
              <a:buFontTx/>
              <a:buNone/>
            </a:pPr>
            <a:endParaRPr lang="de-DE" altLang="de-DE" dirty="0"/>
          </a:p>
          <a:p>
            <a:pPr marL="0" indent="0">
              <a:buFontTx/>
              <a:buNone/>
            </a:pPr>
            <a:r>
              <a:rPr lang="de-DE" altLang="de-DE" sz="2400" dirty="0">
                <a:latin typeface="Courier New" panose="02070309020205020404" pitchFamily="49" charset="0"/>
                <a:cs typeface="Courier New" panose="02070309020205020404" pitchFamily="49" charset="0"/>
              </a:rPr>
              <a:t>Begin </a:t>
            </a:r>
            <a:r>
              <a:rPr lang="de-DE" altLang="de-DE" sz="2400" dirty="0" err="1">
                <a:latin typeface="Courier New" panose="02070309020205020404" pitchFamily="49" charset="0"/>
                <a:cs typeface="Courier New" panose="02070309020205020404" pitchFamily="49" charset="0"/>
              </a:rPr>
              <a:t>of</a:t>
            </a:r>
            <a:r>
              <a:rPr lang="de-DE" altLang="de-DE" sz="2400" dirty="0">
                <a:latin typeface="Courier New" panose="02070309020205020404" pitchFamily="49" charset="0"/>
                <a:cs typeface="Courier New" panose="02070309020205020404" pitchFamily="49" charset="0"/>
              </a:rPr>
              <a:t> </a:t>
            </a:r>
            <a:r>
              <a:rPr lang="de-DE" altLang="de-DE" sz="2400" dirty="0" err="1">
                <a:latin typeface="Courier New" panose="02070309020205020404" pitchFamily="49" charset="0"/>
                <a:cs typeface="Courier New" panose="02070309020205020404" pitchFamily="49" charset="0"/>
              </a:rPr>
              <a:t>transaction</a:t>
            </a:r>
            <a:r>
              <a:rPr lang="de-DE" altLang="de-DE" sz="2400" dirty="0">
                <a:latin typeface="Courier New" panose="02070309020205020404" pitchFamily="49" charset="0"/>
                <a:cs typeface="Courier New" panose="02070309020205020404" pitchFamily="49" charset="0"/>
              </a:rPr>
              <a:t>    -- BOT</a:t>
            </a:r>
          </a:p>
          <a:p>
            <a:pPr marL="0" indent="0">
              <a:buFontTx/>
              <a:buNone/>
            </a:pPr>
            <a:r>
              <a:rPr lang="de-DE" altLang="de-DE" sz="2400" dirty="0">
                <a:latin typeface="Courier New" panose="02070309020205020404" pitchFamily="49" charset="0"/>
                <a:cs typeface="Courier New" panose="02070309020205020404" pitchFamily="49" charset="0"/>
              </a:rPr>
              <a:t>	Read x</a:t>
            </a:r>
          </a:p>
          <a:p>
            <a:pPr marL="0" indent="0">
              <a:buFontTx/>
              <a:buNone/>
            </a:pPr>
            <a:r>
              <a:rPr lang="de-DE" altLang="de-DE" sz="2400" dirty="0">
                <a:latin typeface="Courier New" panose="02070309020205020404" pitchFamily="49" charset="0"/>
                <a:cs typeface="Courier New" panose="02070309020205020404" pitchFamily="49" charset="0"/>
              </a:rPr>
              <a:t>	Write y</a:t>
            </a:r>
          </a:p>
          <a:p>
            <a:pPr marL="0" indent="0">
              <a:buFontTx/>
              <a:buNone/>
            </a:pPr>
            <a:r>
              <a:rPr lang="de-DE" altLang="de-DE" sz="2400" dirty="0">
                <a:latin typeface="Courier New" panose="02070309020205020404" pitchFamily="49" charset="0"/>
                <a:cs typeface="Courier New" panose="02070309020205020404" pitchFamily="49" charset="0"/>
              </a:rPr>
              <a:t>End </a:t>
            </a:r>
            <a:r>
              <a:rPr lang="de-DE" altLang="de-DE" sz="2400" dirty="0" err="1">
                <a:latin typeface="Courier New" panose="02070309020205020404" pitchFamily="49" charset="0"/>
                <a:cs typeface="Courier New" panose="02070309020205020404" pitchFamily="49" charset="0"/>
              </a:rPr>
              <a:t>of</a:t>
            </a:r>
            <a:r>
              <a:rPr lang="de-DE" altLang="de-DE" sz="2400" dirty="0">
                <a:latin typeface="Courier New" panose="02070309020205020404" pitchFamily="49" charset="0"/>
                <a:cs typeface="Courier New" panose="02070309020205020404" pitchFamily="49" charset="0"/>
              </a:rPr>
              <a:t> </a:t>
            </a:r>
            <a:r>
              <a:rPr lang="de-DE" altLang="de-DE" sz="2400" dirty="0" err="1">
                <a:latin typeface="Courier New" panose="02070309020205020404" pitchFamily="49" charset="0"/>
                <a:cs typeface="Courier New" panose="02070309020205020404" pitchFamily="49" charset="0"/>
              </a:rPr>
              <a:t>transaction</a:t>
            </a:r>
            <a:r>
              <a:rPr lang="de-DE" altLang="de-DE" sz="2400" dirty="0">
                <a:latin typeface="Courier New" panose="02070309020205020404" pitchFamily="49" charset="0"/>
                <a:cs typeface="Courier New" panose="02070309020205020404" pitchFamily="49" charset="0"/>
              </a:rPr>
              <a:t>      -- EOT</a:t>
            </a:r>
          </a:p>
          <a:p>
            <a:pPr marL="0" indent="0">
              <a:buFontTx/>
              <a:buNone/>
            </a:pPr>
            <a:endParaRPr lang="de-DE" altLang="de-DE" sz="900" dirty="0">
              <a:latin typeface="Courier New" panose="02070309020205020404" pitchFamily="49" charset="0"/>
              <a:cs typeface="Courier New" panose="02070309020205020404" pitchFamily="49" charset="0"/>
            </a:endParaRPr>
          </a:p>
          <a:p>
            <a:pPr marL="0" indent="0">
              <a:buFontTx/>
              <a:buNone/>
            </a:pPr>
            <a:r>
              <a:rPr lang="de-DE" altLang="de-DE" dirty="0">
                <a:latin typeface="Calibri" panose="020F0502020204030204" pitchFamily="34" charset="0"/>
              </a:rPr>
              <a:t>Das ausführende System muss sicherstellen, dass immer entweder beide Aktionen ausgeführt werden oder keine der Aktionen ausgeführt wird.</a:t>
            </a:r>
          </a:p>
          <a:p>
            <a:pPr marL="0" indent="0">
              <a:buFontTx/>
              <a:buNone/>
            </a:pPr>
            <a:endParaRPr lang="de-DE" altLang="de-DE" dirty="0">
              <a:latin typeface="Courier New" panose="02070309020205020404" pitchFamily="49" charset="0"/>
              <a:cs typeface="Courier New" panose="02070309020205020404" pitchFamily="49" charset="0"/>
            </a:endParaRPr>
          </a:p>
          <a:p>
            <a:endParaRPr lang="de-AT" dirty="0"/>
          </a:p>
        </p:txBody>
      </p:sp>
      <p:sp>
        <p:nvSpPr>
          <p:cNvPr id="4" name="Fußzeilenplatzhalter 3">
            <a:extLst>
              <a:ext uri="{FF2B5EF4-FFF2-40B4-BE49-F238E27FC236}">
                <a16:creationId xmlns:a16="http://schemas.microsoft.com/office/drawing/2014/main" id="{1E54688E-FA33-4E46-A3C7-C42B2870AAB8}"/>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C2E6D37F-92F3-4820-A510-FE74F77F572C}"/>
              </a:ext>
            </a:extLst>
          </p:cNvPr>
          <p:cNvSpPr>
            <a:spLocks noGrp="1"/>
          </p:cNvSpPr>
          <p:nvPr>
            <p:ph type="sldNum" sz="quarter" idx="12"/>
          </p:nvPr>
        </p:nvSpPr>
        <p:spPr/>
        <p:txBody>
          <a:bodyPr/>
          <a:lstStyle/>
          <a:p>
            <a:fld id="{7A6E67F5-11D9-43D7-9C9E-9667E2891F76}" type="slidenum">
              <a:rPr lang="de-AT" smtClean="0"/>
              <a:t>18</a:t>
            </a:fld>
            <a:endParaRPr lang="de-AT"/>
          </a:p>
        </p:txBody>
      </p:sp>
      <p:pic>
        <p:nvPicPr>
          <p:cNvPr id="6" name="Grafik 5" descr="Ein Bild, das Zeichnung enthält.&#10;&#10;Automatisch generierte Beschreibung">
            <a:extLst>
              <a:ext uri="{FF2B5EF4-FFF2-40B4-BE49-F238E27FC236}">
                <a16:creationId xmlns:a16="http://schemas.microsoft.com/office/drawing/2014/main" id="{D445F121-BB08-468F-BD02-D47844AC9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575337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2E9EE9-004E-458A-B1CD-EFA81B769363}"/>
              </a:ext>
            </a:extLst>
          </p:cNvPr>
          <p:cNvSpPr>
            <a:spLocks noGrp="1"/>
          </p:cNvSpPr>
          <p:nvPr>
            <p:ph type="title"/>
          </p:nvPr>
        </p:nvSpPr>
        <p:spPr/>
        <p:txBody>
          <a:bodyPr/>
          <a:lstStyle/>
          <a:p>
            <a:r>
              <a:rPr lang="de-AT" b="1" dirty="0"/>
              <a:t>Grundstruktur</a:t>
            </a:r>
          </a:p>
        </p:txBody>
      </p:sp>
      <p:sp>
        <p:nvSpPr>
          <p:cNvPr id="3" name="Inhaltsplatzhalter 2">
            <a:extLst>
              <a:ext uri="{FF2B5EF4-FFF2-40B4-BE49-F238E27FC236}">
                <a16:creationId xmlns:a16="http://schemas.microsoft.com/office/drawing/2014/main" id="{A23EE217-F8E6-443A-A294-DDDF70F00290}"/>
              </a:ext>
            </a:extLst>
          </p:cNvPr>
          <p:cNvSpPr>
            <a:spLocks noGrp="1"/>
          </p:cNvSpPr>
          <p:nvPr>
            <p:ph idx="1"/>
          </p:nvPr>
        </p:nvSpPr>
        <p:spPr/>
        <p:txBody>
          <a:bodyPr>
            <a:normAutofit fontScale="92500" lnSpcReduction="20000"/>
          </a:bodyPr>
          <a:lstStyle/>
          <a:p>
            <a:pPr marL="0" indent="0">
              <a:buFontTx/>
              <a:buNone/>
            </a:pPr>
            <a:endParaRPr lang="de-DE" altLang="de-DE" dirty="0">
              <a:latin typeface="Courier New" panose="02070309020205020404" pitchFamily="49" charset="0"/>
              <a:cs typeface="Courier New" panose="02070309020205020404" pitchFamily="49" charset="0"/>
            </a:endParaRPr>
          </a:p>
          <a:p>
            <a:pPr marL="0" indent="0">
              <a:buFontTx/>
              <a:buNone/>
            </a:pPr>
            <a:r>
              <a:rPr lang="de-DE" altLang="de-DE" dirty="0">
                <a:latin typeface="Calibri" panose="020F0502020204030204" pitchFamily="34" charset="0"/>
              </a:rPr>
              <a:t>Transaktion ~ LUW (</a:t>
            </a:r>
            <a:r>
              <a:rPr lang="de-DE" altLang="de-DE" dirty="0" err="1">
                <a:latin typeface="Calibri" panose="020F0502020204030204" pitchFamily="34" charset="0"/>
              </a:rPr>
              <a:t>logical</a:t>
            </a:r>
            <a:r>
              <a:rPr lang="de-DE" altLang="de-DE" dirty="0">
                <a:latin typeface="Calibri" panose="020F0502020204030204" pitchFamily="34" charset="0"/>
              </a:rPr>
              <a:t> </a:t>
            </a:r>
            <a:r>
              <a:rPr lang="de-DE" altLang="de-DE" dirty="0" err="1">
                <a:latin typeface="Calibri" panose="020F0502020204030204" pitchFamily="34" charset="0"/>
              </a:rPr>
              <a:t>unit</a:t>
            </a:r>
            <a:r>
              <a:rPr lang="de-DE" altLang="de-DE" dirty="0">
                <a:latin typeface="Calibri" panose="020F0502020204030204" pitchFamily="34" charset="0"/>
              </a:rPr>
              <a:t> </a:t>
            </a:r>
            <a:r>
              <a:rPr lang="de-DE" altLang="de-DE" dirty="0" err="1">
                <a:latin typeface="Calibri" panose="020F0502020204030204" pitchFamily="34" charset="0"/>
              </a:rPr>
              <a:t>of</a:t>
            </a:r>
            <a:r>
              <a:rPr lang="de-DE" altLang="de-DE" dirty="0">
                <a:latin typeface="Calibri" panose="020F0502020204030204" pitchFamily="34" charset="0"/>
              </a:rPr>
              <a:t> </a:t>
            </a:r>
            <a:r>
              <a:rPr lang="de-DE" altLang="de-DE" dirty="0" err="1">
                <a:latin typeface="Calibri" panose="020F0502020204030204" pitchFamily="34" charset="0"/>
              </a:rPr>
              <a:t>work</a:t>
            </a:r>
            <a:r>
              <a:rPr lang="de-DE" altLang="de-DE" dirty="0">
                <a:latin typeface="Calibri" panose="020F0502020204030204" pitchFamily="34" charset="0"/>
              </a:rPr>
              <a:t>)</a:t>
            </a:r>
          </a:p>
          <a:p>
            <a:pPr marL="0" indent="0">
              <a:buFontTx/>
              <a:buNone/>
            </a:pPr>
            <a:endParaRPr lang="de-DE" altLang="de-DE" dirty="0">
              <a:latin typeface="Calibri" panose="020F0502020204030204" pitchFamily="34" charset="0"/>
            </a:endParaRPr>
          </a:p>
          <a:p>
            <a:pPr marL="0" indent="0">
              <a:buFontTx/>
              <a:buNone/>
            </a:pPr>
            <a:r>
              <a:rPr lang="de-DE" altLang="de-DE" dirty="0">
                <a:latin typeface="Calibri" panose="020F0502020204030204" pitchFamily="34" charset="0"/>
              </a:rPr>
              <a:t>Die Reihenfolge der Operationen innerhalb einer Transaktion kann nicht geändert werden.</a:t>
            </a:r>
          </a:p>
          <a:p>
            <a:pPr marL="0" indent="0">
              <a:buFontTx/>
              <a:buNone/>
            </a:pPr>
            <a:endParaRPr lang="de-DE" altLang="de-DE" dirty="0">
              <a:latin typeface="Calibri" panose="020F0502020204030204" pitchFamily="34" charset="0"/>
            </a:endParaRPr>
          </a:p>
          <a:p>
            <a:pPr marL="0" indent="0">
              <a:buFontTx/>
              <a:buNone/>
            </a:pPr>
            <a:r>
              <a:rPr lang="de-DE" altLang="de-DE" dirty="0">
                <a:latin typeface="Calibri" panose="020F0502020204030204" pitchFamily="34" charset="0"/>
              </a:rPr>
              <a:t>Darstellung als gerichteter Graph:</a:t>
            </a:r>
          </a:p>
          <a:p>
            <a:pPr marL="0" indent="0">
              <a:buFontTx/>
              <a:buNone/>
            </a:pPr>
            <a:r>
              <a:rPr lang="de-DE" altLang="de-DE" dirty="0">
                <a:latin typeface="Calibri" panose="020F0502020204030204" pitchFamily="34" charset="0"/>
              </a:rPr>
              <a:t>r[x] </a:t>
            </a:r>
            <a:r>
              <a:rPr lang="de-DE" altLang="de-DE" dirty="0">
                <a:latin typeface="Calibri" panose="020F0502020204030204" pitchFamily="34" charset="0"/>
                <a:sym typeface="Wingdings" panose="05000000000000000000" pitchFamily="2" charset="2"/>
              </a:rPr>
              <a:t> w[x]  r[y]  c</a:t>
            </a:r>
          </a:p>
          <a:p>
            <a:pPr marL="0" indent="0">
              <a:buFontTx/>
              <a:buNone/>
            </a:pPr>
            <a:r>
              <a:rPr lang="de-DE" altLang="de-DE" dirty="0">
                <a:latin typeface="Calibri" panose="020F0502020204030204" pitchFamily="34" charset="0"/>
                <a:sym typeface="Wingdings" panose="05000000000000000000" pitchFamily="2" charset="2"/>
              </a:rPr>
              <a:t>           r[z]</a:t>
            </a:r>
            <a:endParaRPr lang="de-DE" altLang="de-DE" dirty="0">
              <a:latin typeface="Calibri" panose="020F0502020204030204" pitchFamily="34" charset="0"/>
            </a:endParaRPr>
          </a:p>
          <a:p>
            <a:pPr marL="0" indent="0">
              <a:buFontTx/>
              <a:buNone/>
            </a:pPr>
            <a:endParaRPr lang="de-DE" altLang="de-DE" dirty="0">
              <a:latin typeface="Calibri" panose="020F0502020204030204" pitchFamily="34" charset="0"/>
            </a:endParaRPr>
          </a:p>
          <a:p>
            <a:pPr marL="0" indent="0">
              <a:buFontTx/>
              <a:buNone/>
            </a:pPr>
            <a:r>
              <a:rPr lang="de-DE" altLang="de-DE" dirty="0">
                <a:latin typeface="Calibri" panose="020F0502020204030204" pitchFamily="34" charset="0"/>
              </a:rPr>
              <a:t>r[x] </a:t>
            </a:r>
            <a:r>
              <a:rPr lang="de-DE" altLang="de-DE" dirty="0">
                <a:latin typeface="Calibri" panose="020F0502020204030204" pitchFamily="34" charset="0"/>
                <a:sym typeface="Wingdings" panose="05000000000000000000" pitchFamily="2" charset="2"/>
              </a:rPr>
              <a:t> w[x] und r[z] können gleichzeitig ausgeführt werden.</a:t>
            </a:r>
            <a:endParaRPr lang="de-DE" altLang="de-DE" dirty="0">
              <a:latin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24C72330-B6C8-4FE5-931F-2A8ABFFC9700}"/>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AA7399EB-07BC-4CC7-9C8A-10552BCDA556}"/>
              </a:ext>
            </a:extLst>
          </p:cNvPr>
          <p:cNvSpPr>
            <a:spLocks noGrp="1"/>
          </p:cNvSpPr>
          <p:nvPr>
            <p:ph type="sldNum" sz="quarter" idx="12"/>
          </p:nvPr>
        </p:nvSpPr>
        <p:spPr/>
        <p:txBody>
          <a:bodyPr/>
          <a:lstStyle/>
          <a:p>
            <a:fld id="{7A6E67F5-11D9-43D7-9C9E-9667E2891F76}" type="slidenum">
              <a:rPr lang="de-AT" smtClean="0"/>
              <a:t>19</a:t>
            </a:fld>
            <a:endParaRPr lang="de-AT"/>
          </a:p>
        </p:txBody>
      </p:sp>
      <p:pic>
        <p:nvPicPr>
          <p:cNvPr id="6" name="Grafik 5" descr="Ein Bild, das Zeichnung enthält.&#10;&#10;Automatisch generierte Beschreibung">
            <a:extLst>
              <a:ext uri="{FF2B5EF4-FFF2-40B4-BE49-F238E27FC236}">
                <a16:creationId xmlns:a16="http://schemas.microsoft.com/office/drawing/2014/main" id="{9A3893AE-6AF5-475D-9663-FDEA13E6F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2309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9D7828-A535-4465-AAA9-FDC4C7B35392}"/>
              </a:ext>
            </a:extLst>
          </p:cNvPr>
          <p:cNvSpPr>
            <a:spLocks noGrp="1"/>
          </p:cNvSpPr>
          <p:nvPr>
            <p:ph type="title"/>
          </p:nvPr>
        </p:nvSpPr>
        <p:spPr/>
        <p:txBody>
          <a:bodyPr/>
          <a:lstStyle/>
          <a:p>
            <a:r>
              <a:rPr lang="de-AT" b="1" dirty="0"/>
              <a:t>Problemstellung I</a:t>
            </a:r>
          </a:p>
        </p:txBody>
      </p:sp>
      <p:sp>
        <p:nvSpPr>
          <p:cNvPr id="3" name="Inhaltsplatzhalter 2">
            <a:extLst>
              <a:ext uri="{FF2B5EF4-FFF2-40B4-BE49-F238E27FC236}">
                <a16:creationId xmlns:a16="http://schemas.microsoft.com/office/drawing/2014/main" id="{11B19186-4B88-430A-BA96-F03B137ABA5A}"/>
              </a:ext>
            </a:extLst>
          </p:cNvPr>
          <p:cNvSpPr>
            <a:spLocks noGrp="1"/>
          </p:cNvSpPr>
          <p:nvPr>
            <p:ph idx="1"/>
          </p:nvPr>
        </p:nvSpPr>
        <p:spPr>
          <a:xfrm>
            <a:off x="838200" y="1825625"/>
            <a:ext cx="9487486" cy="4351338"/>
          </a:xfrm>
        </p:spPr>
        <p:txBody>
          <a:bodyPr>
            <a:normAutofit fontScale="77500" lnSpcReduction="20000"/>
          </a:bodyPr>
          <a:lstStyle/>
          <a:p>
            <a:pPr>
              <a:buNone/>
              <a:defRPr/>
            </a:pPr>
            <a:r>
              <a:rPr lang="de-DE" altLang="de-DE" dirty="0">
                <a:latin typeface="Calibri" panose="020F0502020204030204" pitchFamily="34" charset="0"/>
                <a:cs typeface="Calibri" panose="020F0502020204030204" pitchFamily="34" charset="0"/>
              </a:rPr>
              <a:t>Überweisung von Konto1 auf Konto2.</a:t>
            </a:r>
          </a:p>
          <a:p>
            <a:pPr>
              <a:buNone/>
              <a:defRPr/>
            </a:pPr>
            <a:endParaRPr lang="de-DE" altLang="de-DE" dirty="0">
              <a:latin typeface="Calibri" panose="020F0502020204030204" pitchFamily="34" charset="0"/>
              <a:cs typeface="Calibri" panose="020F0502020204030204" pitchFamily="34" charset="0"/>
            </a:endParaRPr>
          </a:p>
          <a:p>
            <a:pPr>
              <a:buNone/>
              <a:defRPr/>
            </a:pPr>
            <a:r>
              <a:rPr lang="de-DE" altLang="de-DE" dirty="0">
                <a:latin typeface="Calibri" panose="020F0502020204030204" pitchFamily="34" charset="0"/>
                <a:cs typeface="Calibri" panose="020F0502020204030204" pitchFamily="34" charset="0"/>
              </a:rPr>
              <a:t>Die Daten werden in einer Tabelle gespeichert:</a:t>
            </a:r>
          </a:p>
          <a:p>
            <a:pPr>
              <a:buNone/>
              <a:defRPr/>
            </a:pPr>
            <a:endParaRPr lang="de-DE" altLang="de-DE" dirty="0">
              <a:latin typeface="Calibri" panose="020F0502020204030204" pitchFamily="34" charset="0"/>
              <a:cs typeface="Calibri" panose="020F0502020204030204" pitchFamily="34" charset="0"/>
            </a:endParaRPr>
          </a:p>
          <a:p>
            <a:pPr>
              <a:buNone/>
              <a:defRPr/>
            </a:pPr>
            <a:endParaRPr lang="de-DE" altLang="de-DE" dirty="0">
              <a:latin typeface="Calibri" panose="020F0502020204030204" pitchFamily="34" charset="0"/>
              <a:cs typeface="Calibri" panose="020F0502020204030204" pitchFamily="34" charset="0"/>
            </a:endParaRPr>
          </a:p>
          <a:p>
            <a:pPr>
              <a:buNone/>
              <a:defRPr/>
            </a:pPr>
            <a:endParaRPr lang="de-DE" altLang="de-DE" dirty="0">
              <a:latin typeface="Calibri" panose="020F0502020204030204" pitchFamily="34" charset="0"/>
              <a:cs typeface="Calibri" panose="020F0502020204030204" pitchFamily="34" charset="0"/>
            </a:endParaRPr>
          </a:p>
          <a:p>
            <a:pPr>
              <a:buNone/>
              <a:defRPr/>
            </a:pPr>
            <a:endParaRPr lang="de-DE" altLang="de-DE" dirty="0">
              <a:latin typeface="Calibri" panose="020F0502020204030204" pitchFamily="34" charset="0"/>
              <a:cs typeface="Calibri" panose="020F0502020204030204" pitchFamily="34" charset="0"/>
            </a:endParaRPr>
          </a:p>
          <a:p>
            <a:pPr>
              <a:buNone/>
              <a:defRPr/>
            </a:pPr>
            <a:r>
              <a:rPr lang="de-DE" altLang="de-DE" dirty="0">
                <a:latin typeface="Calibri" panose="020F0502020204030204" pitchFamily="34" charset="0"/>
                <a:cs typeface="Calibri" panose="020F0502020204030204" pitchFamily="34" charset="0"/>
              </a:rPr>
              <a:t>update Konto </a:t>
            </a:r>
            <a:r>
              <a:rPr lang="de-DE" altLang="de-DE" dirty="0" err="1">
                <a:latin typeface="Calibri" panose="020F0502020204030204" pitchFamily="34" charset="0"/>
                <a:cs typeface="Calibri" panose="020F0502020204030204" pitchFamily="34" charset="0"/>
              </a:rPr>
              <a:t>set</a:t>
            </a:r>
            <a:r>
              <a:rPr lang="de-DE" altLang="de-DE" dirty="0">
                <a:latin typeface="Calibri" panose="020F0502020204030204" pitchFamily="34" charset="0"/>
                <a:cs typeface="Calibri" panose="020F0502020204030204" pitchFamily="34" charset="0"/>
              </a:rPr>
              <a:t> Saldo = Saldo - 50 </a:t>
            </a:r>
            <a:r>
              <a:rPr lang="de-DE" altLang="de-DE" dirty="0" err="1">
                <a:latin typeface="Calibri" panose="020F0502020204030204" pitchFamily="34" charset="0"/>
                <a:cs typeface="Calibri" panose="020F0502020204030204" pitchFamily="34" charset="0"/>
              </a:rPr>
              <a:t>where</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KtoNr</a:t>
            </a:r>
            <a:r>
              <a:rPr lang="de-DE" altLang="de-DE" dirty="0">
                <a:latin typeface="Calibri" panose="020F0502020204030204" pitchFamily="34" charset="0"/>
                <a:cs typeface="Calibri" panose="020F0502020204030204" pitchFamily="34" charset="0"/>
              </a:rPr>
              <a:t> = 1;</a:t>
            </a:r>
          </a:p>
          <a:p>
            <a:pPr>
              <a:buNone/>
              <a:defRPr/>
            </a:pPr>
            <a:r>
              <a:rPr lang="de-DE" altLang="de-DE" dirty="0">
                <a:latin typeface="Calibri" panose="020F0502020204030204" pitchFamily="34" charset="0"/>
                <a:cs typeface="Calibri" panose="020F0502020204030204" pitchFamily="34" charset="0"/>
              </a:rPr>
              <a:t>update Konto </a:t>
            </a:r>
            <a:r>
              <a:rPr lang="de-DE" altLang="de-DE" dirty="0" err="1">
                <a:latin typeface="Calibri" panose="020F0502020204030204" pitchFamily="34" charset="0"/>
                <a:cs typeface="Calibri" panose="020F0502020204030204" pitchFamily="34" charset="0"/>
              </a:rPr>
              <a:t>set</a:t>
            </a:r>
            <a:r>
              <a:rPr lang="de-DE" altLang="de-DE" dirty="0">
                <a:latin typeface="Calibri" panose="020F0502020204030204" pitchFamily="34" charset="0"/>
                <a:cs typeface="Calibri" panose="020F0502020204030204" pitchFamily="34" charset="0"/>
              </a:rPr>
              <a:t> Saldo = Saldo + 50 </a:t>
            </a:r>
            <a:r>
              <a:rPr lang="de-DE" altLang="de-DE" dirty="0" err="1">
                <a:latin typeface="Calibri" panose="020F0502020204030204" pitchFamily="34" charset="0"/>
                <a:cs typeface="Calibri" panose="020F0502020204030204" pitchFamily="34" charset="0"/>
              </a:rPr>
              <a:t>where</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KtoNr</a:t>
            </a:r>
            <a:r>
              <a:rPr lang="de-DE" altLang="de-DE" dirty="0">
                <a:latin typeface="Calibri" panose="020F0502020204030204" pitchFamily="34" charset="0"/>
                <a:cs typeface="Calibri" panose="020F0502020204030204" pitchFamily="34" charset="0"/>
              </a:rPr>
              <a:t> = 2;</a:t>
            </a:r>
          </a:p>
          <a:p>
            <a:pPr>
              <a:buNone/>
              <a:defRPr/>
            </a:pPr>
            <a:endParaRPr lang="de-DE" altLang="de-DE" dirty="0">
              <a:latin typeface="Calibri" panose="020F0502020204030204" pitchFamily="34" charset="0"/>
              <a:cs typeface="Calibri" panose="020F0502020204030204" pitchFamily="34" charset="0"/>
            </a:endParaRPr>
          </a:p>
          <a:p>
            <a:pPr marL="0">
              <a:buNone/>
              <a:defRPr/>
            </a:pPr>
            <a:r>
              <a:rPr lang="de-DE" altLang="de-DE" dirty="0">
                <a:latin typeface="Calibri" panose="020F0502020204030204" pitchFamily="34" charset="0"/>
                <a:cs typeface="Calibri" panose="020F0502020204030204" pitchFamily="34" charset="0"/>
              </a:rPr>
              <a:t>Was ist das Problem, wenn der Rechner während der Verarbeitung „abstürzt“?</a:t>
            </a:r>
          </a:p>
          <a:p>
            <a:pPr algn="ctr">
              <a:buNone/>
              <a:defRPr/>
            </a:pPr>
            <a:endParaRPr lang="de-DE" altLang="de-DE" sz="4400" dirty="0"/>
          </a:p>
          <a:p>
            <a:endParaRPr lang="de-AT" dirty="0"/>
          </a:p>
        </p:txBody>
      </p:sp>
      <p:pic>
        <p:nvPicPr>
          <p:cNvPr id="4" name="Grafik 3">
            <a:extLst>
              <a:ext uri="{FF2B5EF4-FFF2-40B4-BE49-F238E27FC236}">
                <a16:creationId xmlns:a16="http://schemas.microsoft.com/office/drawing/2014/main" id="{8898B960-0A9F-4E5E-93B2-17DA81F8A4DA}"/>
              </a:ext>
            </a:extLst>
          </p:cNvPr>
          <p:cNvPicPr>
            <a:picLocks noChangeAspect="1"/>
          </p:cNvPicPr>
          <p:nvPr/>
        </p:nvPicPr>
        <p:blipFill>
          <a:blip r:embed="rId2"/>
          <a:stretch>
            <a:fillRect/>
          </a:stretch>
        </p:blipFill>
        <p:spPr>
          <a:xfrm>
            <a:off x="3029446" y="2979014"/>
            <a:ext cx="6133108" cy="1237595"/>
          </a:xfrm>
          <a:prstGeom prst="rect">
            <a:avLst/>
          </a:prstGeom>
        </p:spPr>
      </p:pic>
      <p:sp>
        <p:nvSpPr>
          <p:cNvPr id="5" name="Fußzeilenplatzhalter 4">
            <a:extLst>
              <a:ext uri="{FF2B5EF4-FFF2-40B4-BE49-F238E27FC236}">
                <a16:creationId xmlns:a16="http://schemas.microsoft.com/office/drawing/2014/main" id="{B1B48C51-059B-415C-8077-8E255CD468C5}"/>
              </a:ext>
            </a:extLst>
          </p:cNvPr>
          <p:cNvSpPr>
            <a:spLocks noGrp="1"/>
          </p:cNvSpPr>
          <p:nvPr>
            <p:ph type="ftr" sz="quarter" idx="11"/>
          </p:nvPr>
        </p:nvSpPr>
        <p:spPr/>
        <p:txBody>
          <a:bodyPr/>
          <a:lstStyle/>
          <a:p>
            <a:r>
              <a:rPr lang="de-AT"/>
              <a:t>Concurrency &amp; Recovery</a:t>
            </a:r>
          </a:p>
        </p:txBody>
      </p:sp>
      <p:sp>
        <p:nvSpPr>
          <p:cNvPr id="6" name="Foliennummernplatzhalter 5">
            <a:extLst>
              <a:ext uri="{FF2B5EF4-FFF2-40B4-BE49-F238E27FC236}">
                <a16:creationId xmlns:a16="http://schemas.microsoft.com/office/drawing/2014/main" id="{82642F5B-DF1B-40E8-BFB7-A3B30DA54DE9}"/>
              </a:ext>
            </a:extLst>
          </p:cNvPr>
          <p:cNvSpPr>
            <a:spLocks noGrp="1"/>
          </p:cNvSpPr>
          <p:nvPr>
            <p:ph type="sldNum" sz="quarter" idx="12"/>
          </p:nvPr>
        </p:nvSpPr>
        <p:spPr/>
        <p:txBody>
          <a:bodyPr/>
          <a:lstStyle/>
          <a:p>
            <a:fld id="{7A6E67F5-11D9-43D7-9C9E-9667E2891F76}" type="slidenum">
              <a:rPr lang="de-AT" smtClean="0"/>
              <a:t>2</a:t>
            </a:fld>
            <a:endParaRPr lang="de-AT"/>
          </a:p>
        </p:txBody>
      </p:sp>
      <p:pic>
        <p:nvPicPr>
          <p:cNvPr id="8" name="Grafik 7" descr="Ein Bild, das Zeichnung enthält.&#10;&#10;Automatisch generierte Beschreibung">
            <a:extLst>
              <a:ext uri="{FF2B5EF4-FFF2-40B4-BE49-F238E27FC236}">
                <a16:creationId xmlns:a16="http://schemas.microsoft.com/office/drawing/2014/main" id="{77A79DBA-0C0F-44AB-9F07-24A3D169FA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978794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4161A4-2A4C-4E09-A9A9-1F532845159B}"/>
              </a:ext>
            </a:extLst>
          </p:cNvPr>
          <p:cNvSpPr>
            <a:spLocks noGrp="1"/>
          </p:cNvSpPr>
          <p:nvPr>
            <p:ph type="title"/>
          </p:nvPr>
        </p:nvSpPr>
        <p:spPr/>
        <p:txBody>
          <a:bodyPr/>
          <a:lstStyle/>
          <a:p>
            <a:r>
              <a:rPr lang="de-AT" b="1" dirty="0"/>
              <a:t>ACID</a:t>
            </a:r>
          </a:p>
        </p:txBody>
      </p:sp>
      <p:sp>
        <p:nvSpPr>
          <p:cNvPr id="3" name="Inhaltsplatzhalter 2">
            <a:extLst>
              <a:ext uri="{FF2B5EF4-FFF2-40B4-BE49-F238E27FC236}">
                <a16:creationId xmlns:a16="http://schemas.microsoft.com/office/drawing/2014/main" id="{6A28E331-F353-4E62-8F93-37A162BDAB1B}"/>
              </a:ext>
            </a:extLst>
          </p:cNvPr>
          <p:cNvSpPr>
            <a:spLocks noGrp="1"/>
          </p:cNvSpPr>
          <p:nvPr>
            <p:ph idx="1"/>
          </p:nvPr>
        </p:nvSpPr>
        <p:spPr/>
        <p:txBody>
          <a:bodyPr/>
          <a:lstStyle/>
          <a:p>
            <a:pPr marL="533400" indent="-533400"/>
            <a:r>
              <a:rPr lang="de-DE" altLang="de-DE" b="1" dirty="0" err="1">
                <a:latin typeface="Calibri" panose="020F0502020204030204" pitchFamily="34" charset="0"/>
              </a:rPr>
              <a:t>A</a:t>
            </a:r>
            <a:r>
              <a:rPr lang="de-DE" altLang="de-DE" i="1" dirty="0" err="1">
                <a:latin typeface="Calibri" panose="020F0502020204030204" pitchFamily="34" charset="0"/>
              </a:rPr>
              <a:t>tomic</a:t>
            </a:r>
            <a:r>
              <a:rPr lang="de-DE" altLang="de-DE" i="1" dirty="0">
                <a:latin typeface="Calibri" panose="020F0502020204030204" pitchFamily="34" charset="0"/>
              </a:rPr>
              <a:t>:</a:t>
            </a:r>
            <a:r>
              <a:rPr lang="de-DE" altLang="de-DE" dirty="0">
                <a:latin typeface="Calibri" panose="020F0502020204030204" pitchFamily="34" charset="0"/>
              </a:rPr>
              <a:t> </a:t>
            </a:r>
            <a:r>
              <a:rPr lang="de-DE" altLang="de-DE" i="1" dirty="0">
                <a:latin typeface="Calibri" panose="020F0502020204030204" pitchFamily="34" charset="0"/>
              </a:rPr>
              <a:t>alle oder keine</a:t>
            </a:r>
            <a:r>
              <a:rPr lang="de-DE" altLang="de-DE" dirty="0">
                <a:latin typeface="Calibri" panose="020F0502020204030204" pitchFamily="34" charset="0"/>
              </a:rPr>
              <a:t> Operationen einer Transaktion </a:t>
            </a:r>
            <a:endParaRPr lang="de-DE" altLang="de-DE" b="1" dirty="0">
              <a:latin typeface="Calibri" panose="020F0502020204030204" pitchFamily="34" charset="0"/>
            </a:endParaRPr>
          </a:p>
          <a:p>
            <a:pPr marL="533400" indent="-533400"/>
            <a:r>
              <a:rPr lang="de-DE" altLang="de-DE" b="1" dirty="0">
                <a:latin typeface="Calibri" panose="020F0502020204030204" pitchFamily="34" charset="0"/>
              </a:rPr>
              <a:t>C</a:t>
            </a:r>
            <a:r>
              <a:rPr lang="de-DE" altLang="de-DE" i="1" dirty="0">
                <a:latin typeface="Calibri" panose="020F0502020204030204" pitchFamily="34" charset="0"/>
              </a:rPr>
              <a:t>onsistency </a:t>
            </a:r>
            <a:r>
              <a:rPr lang="de-DE" altLang="de-DE" i="1" dirty="0" err="1">
                <a:latin typeface="Calibri" panose="020F0502020204030204" pitchFamily="34" charset="0"/>
              </a:rPr>
              <a:t>preserving</a:t>
            </a:r>
            <a:r>
              <a:rPr lang="de-DE" altLang="de-DE" i="1" dirty="0">
                <a:latin typeface="Calibri" panose="020F0502020204030204" pitchFamily="34" charset="0"/>
              </a:rPr>
              <a:t>:</a:t>
            </a:r>
            <a:r>
              <a:rPr lang="de-DE" altLang="de-DE" dirty="0">
                <a:latin typeface="Calibri" panose="020F0502020204030204" pitchFamily="34" charset="0"/>
              </a:rPr>
              <a:t> vollständige Transaktionsausführung einer Transaktion bewahrt die Konsistenz der Daten (</a:t>
            </a:r>
            <a:r>
              <a:rPr lang="de-DE" altLang="de-DE" dirty="0" err="1">
                <a:latin typeface="Calibri" panose="020F0502020204030204" pitchFamily="34" charset="0"/>
              </a:rPr>
              <a:t>event</a:t>
            </a:r>
            <a:r>
              <a:rPr lang="de-DE" altLang="de-DE" dirty="0">
                <a:latin typeface="Calibri" panose="020F0502020204030204" pitchFamily="34" charset="0"/>
              </a:rPr>
              <a:t>. über inkonsistente Zwischenzustände)  </a:t>
            </a:r>
            <a:endParaRPr lang="de-DE" altLang="de-DE" b="1" dirty="0">
              <a:latin typeface="Calibri" panose="020F0502020204030204" pitchFamily="34" charset="0"/>
            </a:endParaRPr>
          </a:p>
          <a:p>
            <a:pPr marL="533400" indent="-533400"/>
            <a:r>
              <a:rPr lang="de-DE" altLang="de-DE" b="1" dirty="0" err="1">
                <a:latin typeface="Calibri" panose="020F0502020204030204" pitchFamily="34" charset="0"/>
              </a:rPr>
              <a:t>I</a:t>
            </a:r>
            <a:r>
              <a:rPr lang="de-DE" altLang="de-DE" i="1" dirty="0" err="1">
                <a:latin typeface="Calibri" panose="020F0502020204030204" pitchFamily="34" charset="0"/>
              </a:rPr>
              <a:t>solated</a:t>
            </a:r>
            <a:r>
              <a:rPr lang="de-DE" altLang="de-DE" i="1" dirty="0">
                <a:latin typeface="Calibri" panose="020F0502020204030204" pitchFamily="34" charset="0"/>
              </a:rPr>
              <a:t>:</a:t>
            </a:r>
            <a:r>
              <a:rPr lang="de-DE" altLang="de-DE" dirty="0">
                <a:latin typeface="Calibri" panose="020F0502020204030204" pitchFamily="34" charset="0"/>
              </a:rPr>
              <a:t> gewährleisten Schutz vor parallelen Datenbankzugriffen anderer Transaktionen (virtueller </a:t>
            </a:r>
            <a:r>
              <a:rPr lang="de-DE" altLang="de-DE" dirty="0" err="1">
                <a:latin typeface="Calibri" panose="020F0502020204030204" pitchFamily="34" charset="0"/>
              </a:rPr>
              <a:t>Einbenutzerbetrieb</a:t>
            </a:r>
            <a:r>
              <a:rPr lang="de-DE" altLang="de-DE" dirty="0">
                <a:latin typeface="Calibri" panose="020F0502020204030204" pitchFamily="34" charset="0"/>
              </a:rPr>
              <a:t>)</a:t>
            </a:r>
            <a:endParaRPr lang="de-DE" altLang="de-DE" b="1" dirty="0">
              <a:latin typeface="Calibri" panose="020F0502020204030204" pitchFamily="34" charset="0"/>
            </a:endParaRPr>
          </a:p>
          <a:p>
            <a:pPr marL="533400" indent="-533400"/>
            <a:r>
              <a:rPr lang="de-DE" altLang="de-DE" b="1" dirty="0">
                <a:latin typeface="Calibri" panose="020F0502020204030204" pitchFamily="34" charset="0"/>
              </a:rPr>
              <a:t>D</a:t>
            </a:r>
            <a:r>
              <a:rPr lang="de-DE" altLang="de-DE" i="1" dirty="0">
                <a:latin typeface="Calibri" panose="020F0502020204030204" pitchFamily="34" charset="0"/>
              </a:rPr>
              <a:t>urable:</a:t>
            </a:r>
            <a:r>
              <a:rPr lang="de-DE" altLang="de-DE" dirty="0">
                <a:latin typeface="Calibri" panose="020F0502020204030204" pitchFamily="34" charset="0"/>
              </a:rPr>
              <a:t> alle Transaktionsergebnisse sind nach Transaktionsende dauerhaft. </a:t>
            </a:r>
          </a:p>
          <a:p>
            <a:endParaRPr lang="de-AT" dirty="0"/>
          </a:p>
        </p:txBody>
      </p:sp>
      <p:sp>
        <p:nvSpPr>
          <p:cNvPr id="4" name="Fußzeilenplatzhalter 3">
            <a:extLst>
              <a:ext uri="{FF2B5EF4-FFF2-40B4-BE49-F238E27FC236}">
                <a16:creationId xmlns:a16="http://schemas.microsoft.com/office/drawing/2014/main" id="{B3CB4CB7-A0BE-4D4B-B594-56064DD22B15}"/>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253BECF5-FBB2-4661-893A-4BD6A072899C}"/>
              </a:ext>
            </a:extLst>
          </p:cNvPr>
          <p:cNvSpPr>
            <a:spLocks noGrp="1"/>
          </p:cNvSpPr>
          <p:nvPr>
            <p:ph type="sldNum" sz="quarter" idx="12"/>
          </p:nvPr>
        </p:nvSpPr>
        <p:spPr/>
        <p:txBody>
          <a:bodyPr/>
          <a:lstStyle/>
          <a:p>
            <a:fld id="{7A6E67F5-11D9-43D7-9C9E-9667E2891F76}" type="slidenum">
              <a:rPr lang="de-AT" smtClean="0"/>
              <a:t>20</a:t>
            </a:fld>
            <a:endParaRPr lang="de-AT"/>
          </a:p>
        </p:txBody>
      </p:sp>
      <p:pic>
        <p:nvPicPr>
          <p:cNvPr id="6" name="Grafik 5" descr="Ein Bild, das Zeichnung enthält.&#10;&#10;Automatisch generierte Beschreibung">
            <a:extLst>
              <a:ext uri="{FF2B5EF4-FFF2-40B4-BE49-F238E27FC236}">
                <a16:creationId xmlns:a16="http://schemas.microsoft.com/office/drawing/2014/main" id="{3897A08D-3CEF-4B19-AACD-546E6F018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770204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29CD6C-5FB5-4DD2-A8A1-2939FE7FFB3E}"/>
              </a:ext>
            </a:extLst>
          </p:cNvPr>
          <p:cNvSpPr>
            <a:spLocks noGrp="1"/>
          </p:cNvSpPr>
          <p:nvPr>
            <p:ph type="title"/>
          </p:nvPr>
        </p:nvSpPr>
        <p:spPr/>
        <p:txBody>
          <a:bodyPr/>
          <a:lstStyle/>
          <a:p>
            <a:r>
              <a:rPr lang="de-AT" b="1" dirty="0"/>
              <a:t>Transaktion</a:t>
            </a:r>
          </a:p>
        </p:txBody>
      </p:sp>
      <p:sp>
        <p:nvSpPr>
          <p:cNvPr id="3" name="Inhaltsplatzhalter 2">
            <a:extLst>
              <a:ext uri="{FF2B5EF4-FFF2-40B4-BE49-F238E27FC236}">
                <a16:creationId xmlns:a16="http://schemas.microsoft.com/office/drawing/2014/main" id="{D47137FD-0240-47D7-AB32-65EC0C397D41}"/>
              </a:ext>
            </a:extLst>
          </p:cNvPr>
          <p:cNvSpPr>
            <a:spLocks noGrp="1"/>
          </p:cNvSpPr>
          <p:nvPr>
            <p:ph idx="1"/>
          </p:nvPr>
        </p:nvSpPr>
        <p:spPr/>
        <p:txBody>
          <a:bodyPr>
            <a:noAutofit/>
          </a:bodyPr>
          <a:lstStyle/>
          <a:p>
            <a:pPr>
              <a:buNone/>
            </a:pPr>
            <a:r>
              <a:rPr lang="de-DE" altLang="de-DE" sz="1400" dirty="0">
                <a:latin typeface="Calibri" panose="020F0502020204030204" pitchFamily="34" charset="0"/>
              </a:rPr>
              <a:t>Eingabe: </a:t>
            </a:r>
            <a:r>
              <a:rPr lang="de-DE" altLang="de-DE" sz="1400" dirty="0" err="1">
                <a:latin typeface="Calibri" panose="020F0502020204030204" pitchFamily="34" charset="0"/>
              </a:rPr>
              <a:t>anr_alt</a:t>
            </a:r>
            <a:r>
              <a:rPr lang="de-DE" altLang="de-DE" sz="1400" dirty="0">
                <a:latin typeface="Calibri" panose="020F0502020204030204" pitchFamily="34" charset="0"/>
              </a:rPr>
              <a:t>, </a:t>
            </a:r>
            <a:r>
              <a:rPr lang="de-DE" altLang="de-DE" sz="1400" dirty="0" err="1">
                <a:latin typeface="Calibri" panose="020F0502020204030204" pitchFamily="34" charset="0"/>
              </a:rPr>
              <a:t>anr_neu</a:t>
            </a:r>
            <a:endParaRPr lang="de-DE" altLang="de-DE" sz="1400" dirty="0">
              <a:latin typeface="Calibri" panose="020F0502020204030204" pitchFamily="34" charset="0"/>
            </a:endParaRPr>
          </a:p>
          <a:p>
            <a:pPr>
              <a:buNone/>
            </a:pPr>
            <a:r>
              <a:rPr lang="de-DE" altLang="de-DE" sz="1400" dirty="0"/>
              <a:t>  …..</a:t>
            </a:r>
            <a:r>
              <a:rPr lang="en-GB" altLang="de-DE" sz="1400" dirty="0"/>
              <a:t>.</a:t>
            </a:r>
          </a:p>
          <a:p>
            <a:pPr>
              <a:buNone/>
            </a:pPr>
            <a:r>
              <a:rPr lang="en-GB" altLang="de-DE" sz="1400" dirty="0">
                <a:latin typeface="Courier New" panose="02070309020205020404" pitchFamily="49" charset="0"/>
                <a:cs typeface="Courier New" panose="02070309020205020404" pitchFamily="49" charset="0"/>
              </a:rPr>
              <a:t>EXEC SQL WHENEVER SQLERROR GOTO undo;</a:t>
            </a:r>
            <a:endParaRPr lang="de-DE" altLang="de-DE" sz="1400" dirty="0">
              <a:latin typeface="Courier New" panose="02070309020205020404" pitchFamily="49" charset="0"/>
              <a:cs typeface="Courier New" panose="02070309020205020404" pitchFamily="49" charset="0"/>
            </a:endParaRPr>
          </a:p>
          <a:p>
            <a:pPr>
              <a:buNone/>
            </a:pPr>
            <a:r>
              <a:rPr lang="de-DE" altLang="de-DE" sz="1400" dirty="0">
                <a:latin typeface="Courier New" panose="02070309020205020404" pitchFamily="49" charset="0"/>
                <a:cs typeface="Courier New" panose="02070309020205020404" pitchFamily="49" charset="0"/>
              </a:rPr>
              <a:t>EXEC SQL UPDATE artikelstamm</a:t>
            </a:r>
          </a:p>
          <a:p>
            <a:pPr>
              <a:buNone/>
            </a:pPr>
            <a:r>
              <a:rPr lang="de-DE" altLang="de-DE" sz="1400" dirty="0">
                <a:latin typeface="Courier New" panose="02070309020205020404" pitchFamily="49" charset="0"/>
                <a:cs typeface="Courier New" panose="02070309020205020404" pitchFamily="49" charset="0"/>
              </a:rPr>
              <a:t>         SET </a:t>
            </a:r>
            <a:r>
              <a:rPr lang="de-DE" altLang="de-DE" sz="1400" dirty="0" err="1">
                <a:latin typeface="Courier New" panose="02070309020205020404" pitchFamily="49" charset="0"/>
                <a:cs typeface="Courier New" panose="02070309020205020404" pitchFamily="49" charset="0"/>
              </a:rPr>
              <a:t>anr</a:t>
            </a:r>
            <a:r>
              <a:rPr lang="de-DE" altLang="de-DE" sz="1400" dirty="0">
                <a:latin typeface="Courier New" panose="02070309020205020404" pitchFamily="49" charset="0"/>
                <a:cs typeface="Courier New" panose="02070309020205020404" pitchFamily="49" charset="0"/>
              </a:rPr>
              <a:t> = :</a:t>
            </a:r>
            <a:r>
              <a:rPr lang="de-DE" altLang="de-DE" sz="1400" dirty="0" err="1">
                <a:latin typeface="Courier New" panose="02070309020205020404" pitchFamily="49" charset="0"/>
                <a:cs typeface="Courier New" panose="02070309020205020404" pitchFamily="49" charset="0"/>
              </a:rPr>
              <a:t>anr_neu</a:t>
            </a:r>
            <a:endParaRPr lang="de-DE" altLang="de-DE" sz="1400" dirty="0">
              <a:latin typeface="Courier New" panose="02070309020205020404" pitchFamily="49" charset="0"/>
              <a:cs typeface="Courier New" panose="02070309020205020404" pitchFamily="49" charset="0"/>
            </a:endParaRPr>
          </a:p>
          <a:p>
            <a:pPr>
              <a:buNone/>
            </a:pPr>
            <a:r>
              <a:rPr lang="de-DE" altLang="de-DE" sz="1400" dirty="0">
                <a:latin typeface="Courier New" panose="02070309020205020404" pitchFamily="49" charset="0"/>
                <a:cs typeface="Courier New" panose="02070309020205020404" pitchFamily="49" charset="0"/>
              </a:rPr>
              <a:t>         WHERE </a:t>
            </a:r>
            <a:r>
              <a:rPr lang="de-DE" altLang="de-DE" sz="1400" dirty="0" err="1">
                <a:latin typeface="Courier New" panose="02070309020205020404" pitchFamily="49" charset="0"/>
                <a:cs typeface="Courier New" panose="02070309020205020404" pitchFamily="49" charset="0"/>
              </a:rPr>
              <a:t>anr</a:t>
            </a:r>
            <a:r>
              <a:rPr lang="de-DE" altLang="de-DE" sz="1400" dirty="0">
                <a:latin typeface="Courier New" panose="02070309020205020404" pitchFamily="49" charset="0"/>
                <a:cs typeface="Courier New" panose="02070309020205020404" pitchFamily="49" charset="0"/>
              </a:rPr>
              <a:t> = :</a:t>
            </a:r>
            <a:r>
              <a:rPr lang="de-DE" altLang="de-DE" sz="1400" dirty="0" err="1">
                <a:latin typeface="Courier New" panose="02070309020205020404" pitchFamily="49" charset="0"/>
                <a:cs typeface="Courier New" panose="02070309020205020404" pitchFamily="49" charset="0"/>
              </a:rPr>
              <a:t>anr_alt</a:t>
            </a:r>
            <a:r>
              <a:rPr lang="de-DE" altLang="de-DE" sz="1400" dirty="0">
                <a:latin typeface="Courier New" panose="02070309020205020404" pitchFamily="49" charset="0"/>
                <a:cs typeface="Courier New" panose="02070309020205020404" pitchFamily="49" charset="0"/>
              </a:rPr>
              <a:t>;</a:t>
            </a:r>
          </a:p>
          <a:p>
            <a:pPr>
              <a:buNone/>
            </a:pPr>
            <a:r>
              <a:rPr lang="de-DE" altLang="de-DE" sz="1400" dirty="0">
                <a:latin typeface="Courier New" panose="02070309020205020404" pitchFamily="49" charset="0"/>
                <a:cs typeface="Courier New" panose="02070309020205020404" pitchFamily="49" charset="0"/>
              </a:rPr>
              <a:t>EXEC SQL UPDATE </a:t>
            </a:r>
            <a:r>
              <a:rPr lang="de-DE" altLang="de-DE" sz="1400" dirty="0" err="1">
                <a:latin typeface="Courier New" panose="02070309020205020404" pitchFamily="49" charset="0"/>
                <a:cs typeface="Courier New" panose="02070309020205020404" pitchFamily="49" charset="0"/>
              </a:rPr>
              <a:t>bestellungen</a:t>
            </a:r>
            <a:endParaRPr lang="de-DE" altLang="de-DE" sz="1400" dirty="0">
              <a:latin typeface="Courier New" panose="02070309020205020404" pitchFamily="49" charset="0"/>
              <a:cs typeface="Courier New" panose="02070309020205020404" pitchFamily="49" charset="0"/>
            </a:endParaRPr>
          </a:p>
          <a:p>
            <a:pPr>
              <a:buNone/>
            </a:pPr>
            <a:r>
              <a:rPr lang="de-DE" altLang="de-DE" sz="1400" dirty="0">
                <a:latin typeface="Courier New" panose="02070309020205020404" pitchFamily="49" charset="0"/>
                <a:cs typeface="Courier New" panose="02070309020205020404" pitchFamily="49" charset="0"/>
              </a:rPr>
              <a:t>         </a:t>
            </a:r>
            <a:r>
              <a:rPr lang="en-GB" altLang="de-DE" sz="1400" dirty="0">
                <a:latin typeface="Courier New" panose="02070309020205020404" pitchFamily="49" charset="0"/>
                <a:cs typeface="Courier New" panose="02070309020205020404" pitchFamily="49" charset="0"/>
              </a:rPr>
              <a:t>SET </a:t>
            </a:r>
            <a:r>
              <a:rPr lang="en-GB" altLang="de-DE" sz="1400" dirty="0" err="1">
                <a:latin typeface="Courier New" panose="02070309020205020404" pitchFamily="49" charset="0"/>
                <a:cs typeface="Courier New" panose="02070309020205020404" pitchFamily="49" charset="0"/>
              </a:rPr>
              <a:t>anr</a:t>
            </a:r>
            <a:r>
              <a:rPr lang="en-GB" altLang="de-DE" sz="1400" dirty="0">
                <a:latin typeface="Courier New" panose="02070309020205020404" pitchFamily="49" charset="0"/>
                <a:cs typeface="Courier New" panose="02070309020205020404" pitchFamily="49" charset="0"/>
              </a:rPr>
              <a:t> = :</a:t>
            </a:r>
            <a:r>
              <a:rPr lang="en-GB" altLang="de-DE" sz="1400" dirty="0" err="1">
                <a:latin typeface="Courier New" panose="02070309020205020404" pitchFamily="49" charset="0"/>
                <a:cs typeface="Courier New" panose="02070309020205020404" pitchFamily="49" charset="0"/>
              </a:rPr>
              <a:t>anr_neu</a:t>
            </a:r>
            <a:endParaRPr lang="en-GB" altLang="de-DE" sz="1400" dirty="0">
              <a:latin typeface="Courier New" panose="02070309020205020404" pitchFamily="49" charset="0"/>
              <a:cs typeface="Courier New" panose="02070309020205020404" pitchFamily="49" charset="0"/>
            </a:endParaRPr>
          </a:p>
          <a:p>
            <a:pPr>
              <a:buNone/>
            </a:pPr>
            <a:r>
              <a:rPr lang="en-GB" altLang="de-DE" sz="1400" dirty="0">
                <a:latin typeface="Courier New" panose="02070309020205020404" pitchFamily="49" charset="0"/>
                <a:cs typeface="Courier New" panose="02070309020205020404" pitchFamily="49" charset="0"/>
              </a:rPr>
              <a:t>         WHERE </a:t>
            </a:r>
            <a:r>
              <a:rPr lang="en-GB" altLang="de-DE" sz="1400" dirty="0" err="1">
                <a:latin typeface="Courier New" panose="02070309020205020404" pitchFamily="49" charset="0"/>
                <a:cs typeface="Courier New" panose="02070309020205020404" pitchFamily="49" charset="0"/>
              </a:rPr>
              <a:t>anr</a:t>
            </a:r>
            <a:r>
              <a:rPr lang="en-GB" altLang="de-DE" sz="1400" dirty="0">
                <a:latin typeface="Courier New" panose="02070309020205020404" pitchFamily="49" charset="0"/>
                <a:cs typeface="Courier New" panose="02070309020205020404" pitchFamily="49" charset="0"/>
              </a:rPr>
              <a:t> = :</a:t>
            </a:r>
            <a:r>
              <a:rPr lang="en-GB" altLang="de-DE" sz="1400" dirty="0" err="1">
                <a:latin typeface="Courier New" panose="02070309020205020404" pitchFamily="49" charset="0"/>
                <a:cs typeface="Courier New" panose="02070309020205020404" pitchFamily="49" charset="0"/>
              </a:rPr>
              <a:t>anr_alt</a:t>
            </a:r>
            <a:r>
              <a:rPr lang="en-GB" altLang="de-DE" sz="1400" dirty="0">
                <a:latin typeface="Courier New" panose="02070309020205020404" pitchFamily="49" charset="0"/>
                <a:cs typeface="Courier New" panose="02070309020205020404" pitchFamily="49" charset="0"/>
              </a:rPr>
              <a:t>;</a:t>
            </a:r>
          </a:p>
          <a:p>
            <a:pPr>
              <a:buNone/>
            </a:pPr>
            <a:r>
              <a:rPr lang="en-GB" altLang="de-DE" sz="1400" dirty="0">
                <a:latin typeface="Courier New" panose="02070309020205020404" pitchFamily="49" charset="0"/>
                <a:cs typeface="Courier New" panose="02070309020205020404" pitchFamily="49" charset="0"/>
              </a:rPr>
              <a:t>EXEC SQL COMMIT WORK;</a:t>
            </a:r>
          </a:p>
          <a:p>
            <a:pPr>
              <a:buNone/>
            </a:pPr>
            <a:r>
              <a:rPr lang="en-GB" altLang="de-DE" sz="1400" dirty="0">
                <a:latin typeface="Courier New" panose="02070309020205020404" pitchFamily="49" charset="0"/>
                <a:cs typeface="Courier New" panose="02070309020205020404" pitchFamily="49" charset="0"/>
              </a:rPr>
              <a:t>undo:</a:t>
            </a:r>
          </a:p>
          <a:p>
            <a:pPr>
              <a:buNone/>
            </a:pPr>
            <a:r>
              <a:rPr lang="en-GB" altLang="de-DE" sz="1400" dirty="0">
                <a:latin typeface="Courier New" panose="02070309020205020404" pitchFamily="49" charset="0"/>
                <a:cs typeface="Courier New" panose="02070309020205020404" pitchFamily="49" charset="0"/>
              </a:rPr>
              <a:t>   EXEC SQL ROLLBACK WORK;</a:t>
            </a:r>
          </a:p>
          <a:p>
            <a:pPr>
              <a:buNone/>
            </a:pPr>
            <a:endParaRPr lang="en-GB" altLang="de-DE" sz="1400" dirty="0">
              <a:latin typeface="Courier New" panose="02070309020205020404" pitchFamily="49" charset="0"/>
              <a:cs typeface="Courier New" panose="02070309020205020404" pitchFamily="49" charset="0"/>
            </a:endParaRPr>
          </a:p>
          <a:p>
            <a:pPr>
              <a:buNone/>
            </a:pPr>
            <a:r>
              <a:rPr lang="de-DE" altLang="de-DE" sz="1400" dirty="0">
                <a:latin typeface="Calibri" panose="020F0502020204030204" pitchFamily="34" charset="0"/>
                <a:ea typeface="Times New Roman" panose="02020603050405020304" pitchFamily="18" charset="0"/>
                <a:cs typeface="Calibri" panose="020F0502020204030204" pitchFamily="34" charset="0"/>
              </a:rPr>
              <a:t>die Datenbank durchwandert während einer solchen LUW inkonsistente Zwischenzustände</a:t>
            </a:r>
            <a:endParaRPr lang="de-DE" altLang="de-DE" sz="1400" dirty="0">
              <a:latin typeface="Courier New" panose="02070309020205020404" pitchFamily="49" charset="0"/>
              <a:cs typeface="Courier New" panose="02070309020205020404" pitchFamily="49" charset="0"/>
            </a:endParaRPr>
          </a:p>
          <a:p>
            <a:endParaRPr lang="de-AT" sz="1400" dirty="0"/>
          </a:p>
        </p:txBody>
      </p:sp>
      <p:sp>
        <p:nvSpPr>
          <p:cNvPr id="4" name="Fußzeilenplatzhalter 3">
            <a:extLst>
              <a:ext uri="{FF2B5EF4-FFF2-40B4-BE49-F238E27FC236}">
                <a16:creationId xmlns:a16="http://schemas.microsoft.com/office/drawing/2014/main" id="{BE241E1A-5BDC-4EF6-A2A3-66DC65AB7CAC}"/>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657B748E-6557-43E9-9D56-57D6477D59AB}"/>
              </a:ext>
            </a:extLst>
          </p:cNvPr>
          <p:cNvSpPr>
            <a:spLocks noGrp="1"/>
          </p:cNvSpPr>
          <p:nvPr>
            <p:ph type="sldNum" sz="quarter" idx="12"/>
          </p:nvPr>
        </p:nvSpPr>
        <p:spPr/>
        <p:txBody>
          <a:bodyPr/>
          <a:lstStyle/>
          <a:p>
            <a:fld id="{7A6E67F5-11D9-43D7-9C9E-9667E2891F76}" type="slidenum">
              <a:rPr lang="de-AT" smtClean="0"/>
              <a:t>21</a:t>
            </a:fld>
            <a:endParaRPr lang="de-AT"/>
          </a:p>
        </p:txBody>
      </p:sp>
      <p:pic>
        <p:nvPicPr>
          <p:cNvPr id="6" name="Grafik 5" descr="Ein Bild, das Zeichnung enthält.&#10;&#10;Automatisch generierte Beschreibung">
            <a:extLst>
              <a:ext uri="{FF2B5EF4-FFF2-40B4-BE49-F238E27FC236}">
                <a16:creationId xmlns:a16="http://schemas.microsoft.com/office/drawing/2014/main" id="{D895A530-F7E8-4AAB-B68E-B7B7325CE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126921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F568DC-9DFC-4CF2-B659-B77603734D92}"/>
              </a:ext>
            </a:extLst>
          </p:cNvPr>
          <p:cNvSpPr>
            <a:spLocks noGrp="1"/>
          </p:cNvSpPr>
          <p:nvPr>
            <p:ph type="title"/>
          </p:nvPr>
        </p:nvSpPr>
        <p:spPr/>
        <p:txBody>
          <a:bodyPr/>
          <a:lstStyle/>
          <a:p>
            <a:r>
              <a:rPr lang="de-AT" b="1" dirty="0"/>
              <a:t>Beispiel Commit</a:t>
            </a:r>
          </a:p>
        </p:txBody>
      </p:sp>
      <p:sp>
        <p:nvSpPr>
          <p:cNvPr id="3" name="Inhaltsplatzhalter 2">
            <a:extLst>
              <a:ext uri="{FF2B5EF4-FFF2-40B4-BE49-F238E27FC236}">
                <a16:creationId xmlns:a16="http://schemas.microsoft.com/office/drawing/2014/main" id="{EDBAA9E1-58E0-4807-949F-C4C4C8E2A4E3}"/>
              </a:ext>
            </a:extLst>
          </p:cNvPr>
          <p:cNvSpPr>
            <a:spLocks noGrp="1"/>
          </p:cNvSpPr>
          <p:nvPr>
            <p:ph idx="1"/>
          </p:nvPr>
        </p:nvSpPr>
        <p:spPr>
          <a:xfrm>
            <a:off x="838200" y="1825625"/>
            <a:ext cx="9374945" cy="4351338"/>
          </a:xfrm>
        </p:spPr>
        <p:txBody>
          <a:bodyPr>
            <a:normAutofit fontScale="62500" lnSpcReduction="20000"/>
          </a:bodyPr>
          <a:lstStyle/>
          <a:p>
            <a:pPr>
              <a:buNone/>
            </a:pPr>
            <a:r>
              <a:rPr lang="en-US" altLang="de-DE" dirty="0">
                <a:latin typeface="Courier New" panose="02070309020205020404" pitchFamily="49" charset="0"/>
                <a:cs typeface="Courier New" panose="02070309020205020404" pitchFamily="49" charset="0"/>
              </a:rPr>
              <a:t>CREATE TABLE accounts (</a:t>
            </a:r>
            <a:r>
              <a:rPr lang="en-US" altLang="de-DE" dirty="0" err="1">
                <a:latin typeface="Courier New" panose="02070309020205020404" pitchFamily="49" charset="0"/>
                <a:cs typeface="Courier New" panose="02070309020205020404" pitchFamily="49" charset="0"/>
              </a:rPr>
              <a:t>account_id</a:t>
            </a:r>
            <a:r>
              <a:rPr lang="en-US" altLang="de-DE" dirty="0">
                <a:latin typeface="Courier New" panose="02070309020205020404" pitchFamily="49" charset="0"/>
                <a:cs typeface="Courier New" panose="02070309020205020404" pitchFamily="49" charset="0"/>
              </a:rPr>
              <a:t> NUMBER(6), balance NUMBER (10,2));</a:t>
            </a:r>
          </a:p>
          <a:p>
            <a:pPr>
              <a:buNone/>
            </a:pPr>
            <a:r>
              <a:rPr lang="en-US" altLang="de-DE" dirty="0">
                <a:latin typeface="Courier New" panose="02070309020205020404" pitchFamily="49" charset="0"/>
                <a:cs typeface="Courier New" panose="02070309020205020404" pitchFamily="49" charset="0"/>
              </a:rPr>
              <a:t>INSERT INTO accounts VALUES (7715, 6350.00); </a:t>
            </a:r>
          </a:p>
          <a:p>
            <a:pPr>
              <a:buNone/>
            </a:pPr>
            <a:r>
              <a:rPr lang="en-US" altLang="de-DE" dirty="0">
                <a:latin typeface="Courier New" panose="02070309020205020404" pitchFamily="49" charset="0"/>
                <a:cs typeface="Courier New" panose="02070309020205020404" pitchFamily="49" charset="0"/>
              </a:rPr>
              <a:t>INSERT INTO accounts VALUES (7720, 5100.50); </a:t>
            </a:r>
          </a:p>
          <a:p>
            <a:pPr>
              <a:buNone/>
            </a:pPr>
            <a:r>
              <a:rPr lang="en-US" altLang="de-DE" dirty="0">
                <a:latin typeface="Courier New" panose="02070309020205020404" pitchFamily="49" charset="0"/>
                <a:cs typeface="Courier New" panose="02070309020205020404" pitchFamily="49" charset="0"/>
              </a:rPr>
              <a:t>DECLARE</a:t>
            </a:r>
          </a:p>
          <a:p>
            <a:pPr>
              <a:buNone/>
            </a:pPr>
            <a:r>
              <a:rPr lang="en-US" altLang="de-DE" dirty="0">
                <a:latin typeface="Courier New" panose="02070309020205020404" pitchFamily="49" charset="0"/>
                <a:cs typeface="Courier New" panose="02070309020205020404" pitchFamily="49" charset="0"/>
              </a:rPr>
              <a:t>  transfer NUMBER(8,2) := 250;</a:t>
            </a:r>
          </a:p>
          <a:p>
            <a:pPr>
              <a:buNone/>
            </a:pPr>
            <a:r>
              <a:rPr lang="en-US" altLang="de-DE" dirty="0">
                <a:latin typeface="Courier New" panose="02070309020205020404" pitchFamily="49" charset="0"/>
                <a:cs typeface="Courier New" panose="02070309020205020404" pitchFamily="49" charset="0"/>
              </a:rPr>
              <a:t>BEGIN</a:t>
            </a:r>
          </a:p>
          <a:p>
            <a:pPr>
              <a:buNone/>
            </a:pPr>
            <a:r>
              <a:rPr lang="en-US" altLang="de-DE" dirty="0">
                <a:latin typeface="Courier New" panose="02070309020205020404" pitchFamily="49" charset="0"/>
                <a:cs typeface="Courier New" panose="02070309020205020404" pitchFamily="49" charset="0"/>
              </a:rPr>
              <a:t>  UPDATE accounts SET balance = balance - transfer WHERE </a:t>
            </a:r>
            <a:r>
              <a:rPr lang="en-US" altLang="de-DE" dirty="0" err="1">
                <a:latin typeface="Courier New" panose="02070309020205020404" pitchFamily="49" charset="0"/>
                <a:cs typeface="Courier New" panose="02070309020205020404" pitchFamily="49" charset="0"/>
              </a:rPr>
              <a:t>account_id</a:t>
            </a:r>
            <a:r>
              <a:rPr lang="en-US" altLang="de-DE" dirty="0">
                <a:latin typeface="Courier New" panose="02070309020205020404" pitchFamily="49" charset="0"/>
                <a:cs typeface="Courier New" panose="02070309020205020404" pitchFamily="49" charset="0"/>
              </a:rPr>
              <a:t> = 7715;</a:t>
            </a:r>
          </a:p>
          <a:p>
            <a:pPr>
              <a:buNone/>
            </a:pPr>
            <a:r>
              <a:rPr lang="en-US" altLang="de-DE" dirty="0">
                <a:latin typeface="Courier New" panose="02070309020205020404" pitchFamily="49" charset="0"/>
                <a:cs typeface="Courier New" panose="02070309020205020404" pitchFamily="49" charset="0"/>
              </a:rPr>
              <a:t>  UPDATE accounts SET balance = balance + transfer WHERE </a:t>
            </a:r>
            <a:r>
              <a:rPr lang="en-US" altLang="de-DE" dirty="0" err="1">
                <a:latin typeface="Courier New" panose="02070309020205020404" pitchFamily="49" charset="0"/>
                <a:cs typeface="Courier New" panose="02070309020205020404" pitchFamily="49" charset="0"/>
              </a:rPr>
              <a:t>account_id</a:t>
            </a:r>
            <a:r>
              <a:rPr lang="en-US" altLang="de-DE" dirty="0">
                <a:latin typeface="Courier New" panose="02070309020205020404" pitchFamily="49" charset="0"/>
                <a:cs typeface="Courier New" panose="02070309020205020404" pitchFamily="49" charset="0"/>
              </a:rPr>
              <a:t> = 7720;</a:t>
            </a:r>
          </a:p>
          <a:p>
            <a:pPr>
              <a:buNone/>
            </a:pPr>
            <a:r>
              <a:rPr lang="en-US" altLang="de-DE" dirty="0">
                <a:latin typeface="Courier New" panose="02070309020205020404" pitchFamily="49" charset="0"/>
                <a:cs typeface="Courier New" panose="02070309020205020404" pitchFamily="49" charset="0"/>
              </a:rPr>
              <a:t>  COMMIT COMMENT 'Transfer From 7715 to 7720' WRITE IMMEDIATE NOWAIT;</a:t>
            </a:r>
          </a:p>
          <a:p>
            <a:pPr>
              <a:buNone/>
            </a:pPr>
            <a:r>
              <a:rPr lang="en-US" altLang="de-DE" dirty="0">
                <a:latin typeface="Courier New" panose="02070309020205020404" pitchFamily="49" charset="0"/>
                <a:cs typeface="Courier New" panose="02070309020205020404" pitchFamily="49" charset="0"/>
              </a:rPr>
              <a:t>END;</a:t>
            </a:r>
          </a:p>
          <a:p>
            <a:pPr>
              <a:buNone/>
            </a:pPr>
            <a:r>
              <a:rPr lang="en-US" altLang="de-DE" dirty="0">
                <a:latin typeface="Courier New" panose="02070309020205020404" pitchFamily="49" charset="0"/>
                <a:cs typeface="Courier New" panose="02070309020205020404" pitchFamily="49" charset="0"/>
              </a:rPr>
              <a:t>/</a:t>
            </a:r>
          </a:p>
          <a:p>
            <a:pPr>
              <a:buNone/>
            </a:pPr>
            <a:endParaRPr lang="de-DE" altLang="de-DE" dirty="0">
              <a:latin typeface="Courier New" panose="02070309020205020404" pitchFamily="49" charset="0"/>
              <a:cs typeface="Courier New" panose="02070309020205020404" pitchFamily="49" charset="0"/>
            </a:endParaRPr>
          </a:p>
          <a:p>
            <a:endParaRPr lang="de-AT" dirty="0"/>
          </a:p>
        </p:txBody>
      </p:sp>
      <p:sp>
        <p:nvSpPr>
          <p:cNvPr id="4" name="Fußzeilenplatzhalter 3">
            <a:extLst>
              <a:ext uri="{FF2B5EF4-FFF2-40B4-BE49-F238E27FC236}">
                <a16:creationId xmlns:a16="http://schemas.microsoft.com/office/drawing/2014/main" id="{E70AD5D9-9683-4E82-BE49-CD1C4D8D41DB}"/>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7CDDEFF5-5F74-4393-B2BB-D14018083790}"/>
              </a:ext>
            </a:extLst>
          </p:cNvPr>
          <p:cNvSpPr>
            <a:spLocks noGrp="1"/>
          </p:cNvSpPr>
          <p:nvPr>
            <p:ph type="sldNum" sz="quarter" idx="12"/>
          </p:nvPr>
        </p:nvSpPr>
        <p:spPr/>
        <p:txBody>
          <a:bodyPr/>
          <a:lstStyle/>
          <a:p>
            <a:fld id="{7A6E67F5-11D9-43D7-9C9E-9667E2891F76}" type="slidenum">
              <a:rPr lang="de-AT" smtClean="0"/>
              <a:t>22</a:t>
            </a:fld>
            <a:endParaRPr lang="de-AT"/>
          </a:p>
        </p:txBody>
      </p:sp>
      <p:pic>
        <p:nvPicPr>
          <p:cNvPr id="6" name="Grafik 5" descr="Ein Bild, das Zeichnung enthält.&#10;&#10;Automatisch generierte Beschreibung">
            <a:extLst>
              <a:ext uri="{FF2B5EF4-FFF2-40B4-BE49-F238E27FC236}">
                <a16:creationId xmlns:a16="http://schemas.microsoft.com/office/drawing/2014/main" id="{4C005A58-05C5-443A-A9F7-A751D51D7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999003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BBE829-315A-4454-99B3-FD10BB1700F6}"/>
              </a:ext>
            </a:extLst>
          </p:cNvPr>
          <p:cNvSpPr>
            <a:spLocks noGrp="1"/>
          </p:cNvSpPr>
          <p:nvPr>
            <p:ph type="title"/>
          </p:nvPr>
        </p:nvSpPr>
        <p:spPr/>
        <p:txBody>
          <a:bodyPr/>
          <a:lstStyle/>
          <a:p>
            <a:r>
              <a:rPr lang="de-AT" b="1" dirty="0"/>
              <a:t>Beispiel Rollback</a:t>
            </a:r>
          </a:p>
        </p:txBody>
      </p:sp>
      <p:sp>
        <p:nvSpPr>
          <p:cNvPr id="3" name="Inhaltsplatzhalter 2">
            <a:extLst>
              <a:ext uri="{FF2B5EF4-FFF2-40B4-BE49-F238E27FC236}">
                <a16:creationId xmlns:a16="http://schemas.microsoft.com/office/drawing/2014/main" id="{7CC722FD-6267-4BC7-BB51-4A2470A29801}"/>
              </a:ext>
            </a:extLst>
          </p:cNvPr>
          <p:cNvSpPr>
            <a:spLocks noGrp="1"/>
          </p:cNvSpPr>
          <p:nvPr>
            <p:ph sz="half" idx="1"/>
          </p:nvPr>
        </p:nvSpPr>
        <p:spPr/>
        <p:txBody>
          <a:bodyPr>
            <a:normAutofit fontScale="47500" lnSpcReduction="20000"/>
          </a:bodyPr>
          <a:lstStyle/>
          <a:p>
            <a:pPr>
              <a:buNone/>
            </a:pPr>
            <a:r>
              <a:rPr lang="en-US" altLang="de-DE" dirty="0">
                <a:latin typeface="Courier New" panose="02070309020205020404" pitchFamily="49" charset="0"/>
                <a:cs typeface="Courier New" panose="02070309020205020404" pitchFamily="49" charset="0"/>
              </a:rPr>
              <a:t>CREATE TABLE </a:t>
            </a:r>
            <a:r>
              <a:rPr lang="en-US" altLang="de-DE" dirty="0" err="1">
                <a:latin typeface="Courier New" panose="02070309020205020404" pitchFamily="49" charset="0"/>
                <a:cs typeface="Courier New" panose="02070309020205020404" pitchFamily="49" charset="0"/>
              </a:rPr>
              <a:t>emp_name</a:t>
            </a:r>
            <a:r>
              <a:rPr lang="en-US" altLang="de-DE" dirty="0">
                <a:latin typeface="Courier New" panose="02070309020205020404" pitchFamily="49" charset="0"/>
                <a:cs typeface="Courier New" panose="02070309020205020404" pitchFamily="49" charset="0"/>
              </a:rPr>
              <a:t> AS SELECT </a:t>
            </a:r>
            <a:r>
              <a:rPr lang="en-US" altLang="de-DE" dirty="0" err="1">
                <a:latin typeface="Courier New" panose="02070309020205020404" pitchFamily="49" charset="0"/>
                <a:cs typeface="Courier New" panose="02070309020205020404" pitchFamily="49" charset="0"/>
              </a:rPr>
              <a:t>employee_id</a:t>
            </a:r>
            <a:r>
              <a:rPr lang="en-US" altLang="de-DE" dirty="0">
                <a:latin typeface="Courier New" panose="02070309020205020404" pitchFamily="49" charset="0"/>
                <a:cs typeface="Courier New" panose="02070309020205020404" pitchFamily="49" charset="0"/>
              </a:rPr>
              <a:t>, </a:t>
            </a:r>
            <a:r>
              <a:rPr lang="en-US" altLang="de-DE" dirty="0" err="1">
                <a:latin typeface="Courier New" panose="02070309020205020404" pitchFamily="49" charset="0"/>
                <a:cs typeface="Courier New" panose="02070309020205020404" pitchFamily="49" charset="0"/>
              </a:rPr>
              <a:t>last_name</a:t>
            </a:r>
            <a:r>
              <a:rPr lang="en-US" altLang="de-DE" dirty="0">
                <a:latin typeface="Courier New" panose="02070309020205020404" pitchFamily="49" charset="0"/>
                <a:cs typeface="Courier New" panose="02070309020205020404" pitchFamily="49" charset="0"/>
              </a:rPr>
              <a:t> FROM emp;</a:t>
            </a:r>
          </a:p>
          <a:p>
            <a:pPr>
              <a:buNone/>
            </a:pPr>
            <a:r>
              <a:rPr lang="en-US" altLang="de-DE" dirty="0">
                <a:latin typeface="Courier New" panose="02070309020205020404" pitchFamily="49" charset="0"/>
                <a:cs typeface="Courier New" panose="02070309020205020404" pitchFamily="49" charset="0"/>
              </a:rPr>
              <a:t>CREATE UNIQUE INDEX </a:t>
            </a:r>
            <a:r>
              <a:rPr lang="en-US" altLang="de-DE" dirty="0" err="1">
                <a:latin typeface="Courier New" panose="02070309020205020404" pitchFamily="49" charset="0"/>
                <a:cs typeface="Courier New" panose="02070309020205020404" pitchFamily="49" charset="0"/>
              </a:rPr>
              <a:t>empname_ix</a:t>
            </a:r>
            <a:r>
              <a:rPr lang="en-US" altLang="de-DE" dirty="0">
                <a:latin typeface="Courier New" panose="02070309020205020404" pitchFamily="49" charset="0"/>
                <a:cs typeface="Courier New" panose="02070309020205020404" pitchFamily="49" charset="0"/>
              </a:rPr>
              <a:t> ON </a:t>
            </a:r>
            <a:r>
              <a:rPr lang="en-US" altLang="de-DE" dirty="0" err="1">
                <a:latin typeface="Courier New" panose="02070309020205020404" pitchFamily="49" charset="0"/>
                <a:cs typeface="Courier New" panose="02070309020205020404" pitchFamily="49" charset="0"/>
              </a:rPr>
              <a:t>emp_name</a:t>
            </a:r>
            <a:r>
              <a:rPr lang="en-US" altLang="de-DE" dirty="0">
                <a:latin typeface="Courier New" panose="02070309020205020404" pitchFamily="49" charset="0"/>
                <a:cs typeface="Courier New" panose="02070309020205020404" pitchFamily="49" charset="0"/>
              </a:rPr>
              <a:t> (</a:t>
            </a:r>
            <a:r>
              <a:rPr lang="en-US" altLang="de-DE" dirty="0" err="1">
                <a:latin typeface="Courier New" panose="02070309020205020404" pitchFamily="49" charset="0"/>
                <a:cs typeface="Courier New" panose="02070309020205020404" pitchFamily="49" charset="0"/>
              </a:rPr>
              <a:t>employee_id</a:t>
            </a:r>
            <a:r>
              <a:rPr lang="en-US" altLang="de-DE" dirty="0">
                <a:latin typeface="Courier New" panose="02070309020205020404" pitchFamily="49" charset="0"/>
                <a:cs typeface="Courier New" panose="02070309020205020404" pitchFamily="49" charset="0"/>
              </a:rPr>
              <a:t>);</a:t>
            </a:r>
          </a:p>
          <a:p>
            <a:pPr>
              <a:buNone/>
            </a:pPr>
            <a:r>
              <a:rPr lang="en-US" altLang="de-DE" dirty="0">
                <a:latin typeface="Courier New" panose="02070309020205020404" pitchFamily="49" charset="0"/>
                <a:cs typeface="Courier New" panose="02070309020205020404" pitchFamily="49" charset="0"/>
              </a:rPr>
              <a:t>CREATE TABLE </a:t>
            </a:r>
            <a:r>
              <a:rPr lang="en-US" altLang="de-DE" dirty="0" err="1">
                <a:latin typeface="Courier New" panose="02070309020205020404" pitchFamily="49" charset="0"/>
                <a:cs typeface="Courier New" panose="02070309020205020404" pitchFamily="49" charset="0"/>
              </a:rPr>
              <a:t>emp_sal</a:t>
            </a:r>
            <a:r>
              <a:rPr lang="en-US" altLang="de-DE" dirty="0">
                <a:latin typeface="Courier New" panose="02070309020205020404" pitchFamily="49" charset="0"/>
                <a:cs typeface="Courier New" panose="02070309020205020404" pitchFamily="49" charset="0"/>
              </a:rPr>
              <a:t> AS SELECT </a:t>
            </a:r>
            <a:r>
              <a:rPr lang="en-US" altLang="de-DE" dirty="0" err="1">
                <a:latin typeface="Courier New" panose="02070309020205020404" pitchFamily="49" charset="0"/>
                <a:cs typeface="Courier New" panose="02070309020205020404" pitchFamily="49" charset="0"/>
              </a:rPr>
              <a:t>employee_id</a:t>
            </a:r>
            <a:r>
              <a:rPr lang="en-US" altLang="de-DE" dirty="0">
                <a:latin typeface="Courier New" panose="02070309020205020404" pitchFamily="49" charset="0"/>
                <a:cs typeface="Courier New" panose="02070309020205020404" pitchFamily="49" charset="0"/>
              </a:rPr>
              <a:t>, salary FROM emp;</a:t>
            </a:r>
          </a:p>
          <a:p>
            <a:pPr>
              <a:buNone/>
            </a:pPr>
            <a:r>
              <a:rPr lang="en-US" altLang="de-DE" dirty="0">
                <a:latin typeface="Courier New" panose="02070309020205020404" pitchFamily="49" charset="0"/>
                <a:cs typeface="Courier New" panose="02070309020205020404" pitchFamily="49" charset="0"/>
              </a:rPr>
              <a:t>CREATE UNIQUE INDEX </a:t>
            </a:r>
            <a:r>
              <a:rPr lang="en-US" altLang="de-DE" dirty="0" err="1">
                <a:latin typeface="Courier New" panose="02070309020205020404" pitchFamily="49" charset="0"/>
                <a:cs typeface="Courier New" panose="02070309020205020404" pitchFamily="49" charset="0"/>
              </a:rPr>
              <a:t>empsal_ix</a:t>
            </a:r>
            <a:r>
              <a:rPr lang="en-US" altLang="de-DE" dirty="0">
                <a:latin typeface="Courier New" panose="02070309020205020404" pitchFamily="49" charset="0"/>
                <a:cs typeface="Courier New" panose="02070309020205020404" pitchFamily="49" charset="0"/>
              </a:rPr>
              <a:t> ON </a:t>
            </a:r>
            <a:r>
              <a:rPr lang="en-US" altLang="de-DE" dirty="0" err="1">
                <a:latin typeface="Courier New" panose="02070309020205020404" pitchFamily="49" charset="0"/>
                <a:cs typeface="Courier New" panose="02070309020205020404" pitchFamily="49" charset="0"/>
              </a:rPr>
              <a:t>emp_sal</a:t>
            </a:r>
            <a:r>
              <a:rPr lang="en-US" altLang="de-DE" dirty="0">
                <a:latin typeface="Courier New" panose="02070309020205020404" pitchFamily="49" charset="0"/>
                <a:cs typeface="Courier New" panose="02070309020205020404" pitchFamily="49" charset="0"/>
              </a:rPr>
              <a:t> (</a:t>
            </a:r>
            <a:r>
              <a:rPr lang="en-US" altLang="de-DE" dirty="0" err="1">
                <a:latin typeface="Courier New" panose="02070309020205020404" pitchFamily="49" charset="0"/>
                <a:cs typeface="Courier New" panose="02070309020205020404" pitchFamily="49" charset="0"/>
              </a:rPr>
              <a:t>employee_id</a:t>
            </a:r>
            <a:r>
              <a:rPr lang="en-US" altLang="de-DE" dirty="0">
                <a:latin typeface="Courier New" panose="02070309020205020404" pitchFamily="49" charset="0"/>
                <a:cs typeface="Courier New" panose="02070309020205020404" pitchFamily="49" charset="0"/>
              </a:rPr>
              <a:t>);</a:t>
            </a:r>
          </a:p>
          <a:p>
            <a:pPr>
              <a:buNone/>
            </a:pPr>
            <a:r>
              <a:rPr lang="en-US" altLang="de-DE" dirty="0">
                <a:latin typeface="Courier New" panose="02070309020205020404" pitchFamily="49" charset="0"/>
                <a:cs typeface="Courier New" panose="02070309020205020404" pitchFamily="49" charset="0"/>
              </a:rPr>
              <a:t>CREATE TABLE </a:t>
            </a:r>
            <a:r>
              <a:rPr lang="en-US" altLang="de-DE" dirty="0" err="1">
                <a:latin typeface="Courier New" panose="02070309020205020404" pitchFamily="49" charset="0"/>
                <a:cs typeface="Courier New" panose="02070309020205020404" pitchFamily="49" charset="0"/>
              </a:rPr>
              <a:t>emp_job</a:t>
            </a:r>
            <a:r>
              <a:rPr lang="en-US" altLang="de-DE" dirty="0">
                <a:latin typeface="Courier New" panose="02070309020205020404" pitchFamily="49" charset="0"/>
                <a:cs typeface="Courier New" panose="02070309020205020404" pitchFamily="49" charset="0"/>
              </a:rPr>
              <a:t> AS SELECT </a:t>
            </a:r>
            <a:r>
              <a:rPr lang="en-US" altLang="de-DE" dirty="0" err="1">
                <a:latin typeface="Courier New" panose="02070309020205020404" pitchFamily="49" charset="0"/>
                <a:cs typeface="Courier New" panose="02070309020205020404" pitchFamily="49" charset="0"/>
              </a:rPr>
              <a:t>employee_id</a:t>
            </a:r>
            <a:r>
              <a:rPr lang="en-US" altLang="de-DE" dirty="0">
                <a:latin typeface="Courier New" panose="02070309020205020404" pitchFamily="49" charset="0"/>
                <a:cs typeface="Courier New" panose="02070309020205020404" pitchFamily="49" charset="0"/>
              </a:rPr>
              <a:t>, </a:t>
            </a:r>
            <a:r>
              <a:rPr lang="en-US" altLang="de-DE" dirty="0" err="1">
                <a:latin typeface="Courier New" panose="02070309020205020404" pitchFamily="49" charset="0"/>
                <a:cs typeface="Courier New" panose="02070309020205020404" pitchFamily="49" charset="0"/>
              </a:rPr>
              <a:t>job_id</a:t>
            </a:r>
            <a:r>
              <a:rPr lang="en-US" altLang="de-DE" dirty="0">
                <a:latin typeface="Courier New" panose="02070309020205020404" pitchFamily="49" charset="0"/>
                <a:cs typeface="Courier New" panose="02070309020205020404" pitchFamily="49" charset="0"/>
              </a:rPr>
              <a:t> FROM emp;</a:t>
            </a:r>
          </a:p>
          <a:p>
            <a:pPr>
              <a:buNone/>
            </a:pPr>
            <a:r>
              <a:rPr lang="en-US" altLang="de-DE" dirty="0">
                <a:latin typeface="Courier New" panose="02070309020205020404" pitchFamily="49" charset="0"/>
                <a:cs typeface="Courier New" panose="02070309020205020404" pitchFamily="49" charset="0"/>
              </a:rPr>
              <a:t>CREATE UNIQUE INDEX </a:t>
            </a:r>
            <a:r>
              <a:rPr lang="en-US" altLang="de-DE" dirty="0" err="1">
                <a:latin typeface="Courier New" panose="02070309020205020404" pitchFamily="49" charset="0"/>
                <a:cs typeface="Courier New" panose="02070309020205020404" pitchFamily="49" charset="0"/>
              </a:rPr>
              <a:t>empjobid_ix</a:t>
            </a:r>
            <a:r>
              <a:rPr lang="en-US" altLang="de-DE" dirty="0">
                <a:latin typeface="Courier New" panose="02070309020205020404" pitchFamily="49" charset="0"/>
                <a:cs typeface="Courier New" panose="02070309020205020404" pitchFamily="49" charset="0"/>
              </a:rPr>
              <a:t> ON </a:t>
            </a:r>
            <a:r>
              <a:rPr lang="en-US" altLang="de-DE" dirty="0" err="1">
                <a:latin typeface="Courier New" panose="02070309020205020404" pitchFamily="49" charset="0"/>
                <a:cs typeface="Courier New" panose="02070309020205020404" pitchFamily="49" charset="0"/>
              </a:rPr>
              <a:t>emp_job</a:t>
            </a:r>
            <a:r>
              <a:rPr lang="en-US" altLang="de-DE" dirty="0">
                <a:latin typeface="Courier New" panose="02070309020205020404" pitchFamily="49" charset="0"/>
                <a:cs typeface="Courier New" panose="02070309020205020404" pitchFamily="49" charset="0"/>
              </a:rPr>
              <a:t> (</a:t>
            </a:r>
            <a:r>
              <a:rPr lang="en-US" altLang="de-DE" dirty="0" err="1">
                <a:latin typeface="Courier New" panose="02070309020205020404" pitchFamily="49" charset="0"/>
                <a:cs typeface="Courier New" panose="02070309020205020404" pitchFamily="49" charset="0"/>
              </a:rPr>
              <a:t>employee_id</a:t>
            </a:r>
            <a:r>
              <a:rPr lang="en-US" altLang="de-DE" dirty="0">
                <a:latin typeface="Courier New" panose="02070309020205020404" pitchFamily="49" charset="0"/>
                <a:cs typeface="Courier New" panose="02070309020205020404" pitchFamily="49" charset="0"/>
              </a:rPr>
              <a:t>);</a:t>
            </a:r>
          </a:p>
          <a:p>
            <a:endParaRPr lang="de-AT" dirty="0"/>
          </a:p>
        </p:txBody>
      </p:sp>
      <p:sp>
        <p:nvSpPr>
          <p:cNvPr id="4" name="Inhaltsplatzhalter 3">
            <a:extLst>
              <a:ext uri="{FF2B5EF4-FFF2-40B4-BE49-F238E27FC236}">
                <a16:creationId xmlns:a16="http://schemas.microsoft.com/office/drawing/2014/main" id="{2CD66916-C883-44FF-A594-D6F6D79A7CFA}"/>
              </a:ext>
            </a:extLst>
          </p:cNvPr>
          <p:cNvSpPr>
            <a:spLocks noGrp="1"/>
          </p:cNvSpPr>
          <p:nvPr>
            <p:ph sz="half" idx="2"/>
          </p:nvPr>
        </p:nvSpPr>
        <p:spPr>
          <a:xfrm>
            <a:off x="6096000" y="1027906"/>
            <a:ext cx="5181600" cy="4351338"/>
          </a:xfrm>
        </p:spPr>
        <p:txBody>
          <a:bodyPr>
            <a:noAutofit/>
          </a:bodyPr>
          <a:lstStyle/>
          <a:p>
            <a:pPr>
              <a:buNone/>
            </a:pPr>
            <a:r>
              <a:rPr lang="en-US" altLang="de-DE" sz="1400" dirty="0">
                <a:latin typeface="Courier New" panose="02070309020205020404" pitchFamily="49" charset="0"/>
                <a:cs typeface="Courier New" panose="02070309020205020404" pitchFamily="49" charset="0"/>
              </a:rPr>
              <a:t>DECLARE</a:t>
            </a:r>
          </a:p>
          <a:p>
            <a:pPr>
              <a:buNone/>
            </a:pPr>
            <a:r>
              <a:rPr lang="en-US" altLang="de-DE" sz="1400" dirty="0">
                <a:latin typeface="Courier New" panose="02070309020205020404" pitchFamily="49" charset="0"/>
                <a:cs typeface="Courier New" panose="02070309020205020404" pitchFamily="49" charset="0"/>
              </a:rPr>
              <a:t>   </a:t>
            </a:r>
            <a:r>
              <a:rPr lang="en-US" altLang="de-DE" sz="1400" dirty="0" err="1">
                <a:latin typeface="Courier New" panose="02070309020205020404" pitchFamily="49" charset="0"/>
                <a:cs typeface="Courier New" panose="02070309020205020404" pitchFamily="49" charset="0"/>
              </a:rPr>
              <a:t>emp_id</a:t>
            </a:r>
            <a:r>
              <a:rPr lang="en-US" altLang="de-DE" sz="1400" dirty="0">
                <a:latin typeface="Courier New" panose="02070309020205020404" pitchFamily="49" charset="0"/>
                <a:cs typeface="Courier New" panose="02070309020205020404" pitchFamily="49" charset="0"/>
              </a:rPr>
              <a:t>       NUMBER(6);   </a:t>
            </a:r>
            <a:r>
              <a:rPr lang="en-US" altLang="de-DE" sz="1400" dirty="0" err="1">
                <a:latin typeface="Courier New" panose="02070309020205020404" pitchFamily="49" charset="0"/>
                <a:cs typeface="Courier New" panose="02070309020205020404" pitchFamily="49" charset="0"/>
              </a:rPr>
              <a:t>emp_lastname</a:t>
            </a:r>
            <a:r>
              <a:rPr lang="en-US" altLang="de-DE" sz="1400" dirty="0">
                <a:latin typeface="Courier New" panose="02070309020205020404" pitchFamily="49" charset="0"/>
                <a:cs typeface="Courier New" panose="02070309020205020404" pitchFamily="49" charset="0"/>
              </a:rPr>
              <a:t> VARCHAR2(25);   </a:t>
            </a:r>
            <a:r>
              <a:rPr lang="en-US" altLang="de-DE" sz="1400" dirty="0" err="1">
                <a:latin typeface="Courier New" panose="02070309020205020404" pitchFamily="49" charset="0"/>
                <a:cs typeface="Courier New" panose="02070309020205020404" pitchFamily="49" charset="0"/>
              </a:rPr>
              <a:t>emp_salary</a:t>
            </a:r>
            <a:r>
              <a:rPr lang="en-US" altLang="de-DE" sz="1400" dirty="0">
                <a:latin typeface="Courier New" panose="02070309020205020404" pitchFamily="49" charset="0"/>
                <a:cs typeface="Courier New" panose="02070309020205020404" pitchFamily="49" charset="0"/>
              </a:rPr>
              <a:t>   NUMBER(8,2);  </a:t>
            </a:r>
            <a:r>
              <a:rPr lang="en-US" altLang="de-DE" sz="1400" dirty="0" err="1">
                <a:latin typeface="Courier New" panose="02070309020205020404" pitchFamily="49" charset="0"/>
                <a:cs typeface="Courier New" panose="02070309020205020404" pitchFamily="49" charset="0"/>
              </a:rPr>
              <a:t>emp_jobid</a:t>
            </a:r>
            <a:r>
              <a:rPr lang="en-US" altLang="de-DE" sz="1400" dirty="0">
                <a:latin typeface="Courier New" panose="02070309020205020404" pitchFamily="49" charset="0"/>
                <a:cs typeface="Courier New" panose="02070309020205020404" pitchFamily="49" charset="0"/>
              </a:rPr>
              <a:t>    VARCHAR2(10);</a:t>
            </a:r>
          </a:p>
          <a:p>
            <a:pPr>
              <a:buNone/>
            </a:pPr>
            <a:r>
              <a:rPr lang="en-US" altLang="de-DE" sz="1400" dirty="0">
                <a:latin typeface="Courier New" panose="02070309020205020404" pitchFamily="49" charset="0"/>
                <a:cs typeface="Courier New" panose="02070309020205020404" pitchFamily="49" charset="0"/>
              </a:rPr>
              <a:t>BEGIN</a:t>
            </a:r>
          </a:p>
          <a:p>
            <a:pPr>
              <a:buNone/>
            </a:pPr>
            <a:r>
              <a:rPr lang="en-US" altLang="de-DE" sz="1400" dirty="0">
                <a:latin typeface="Courier New" panose="02070309020205020404" pitchFamily="49" charset="0"/>
                <a:cs typeface="Courier New" panose="02070309020205020404" pitchFamily="49" charset="0"/>
              </a:rPr>
              <a:t>   SELECT </a:t>
            </a:r>
            <a:r>
              <a:rPr lang="en-US" altLang="de-DE" sz="1400" dirty="0" err="1">
                <a:latin typeface="Courier New" panose="02070309020205020404" pitchFamily="49" charset="0"/>
                <a:cs typeface="Courier New" panose="02070309020205020404" pitchFamily="49" charset="0"/>
              </a:rPr>
              <a:t>employee_id</a:t>
            </a:r>
            <a:r>
              <a:rPr lang="en-US" altLang="de-DE" sz="1400" dirty="0">
                <a:latin typeface="Courier New" panose="02070309020205020404" pitchFamily="49" charset="0"/>
                <a:cs typeface="Courier New" panose="02070309020205020404" pitchFamily="49" charset="0"/>
              </a:rPr>
              <a:t>, </a:t>
            </a:r>
            <a:r>
              <a:rPr lang="en-US" altLang="de-DE" sz="1400" dirty="0" err="1">
                <a:latin typeface="Courier New" panose="02070309020205020404" pitchFamily="49" charset="0"/>
                <a:cs typeface="Courier New" panose="02070309020205020404" pitchFamily="49" charset="0"/>
              </a:rPr>
              <a:t>last_name</a:t>
            </a:r>
            <a:r>
              <a:rPr lang="en-US" altLang="de-DE" sz="1400" dirty="0">
                <a:latin typeface="Courier New" panose="02070309020205020404" pitchFamily="49" charset="0"/>
                <a:cs typeface="Courier New" panose="02070309020205020404" pitchFamily="49" charset="0"/>
              </a:rPr>
              <a:t>, salary, </a:t>
            </a:r>
            <a:r>
              <a:rPr lang="en-US" altLang="de-DE" sz="1400" dirty="0" err="1">
                <a:latin typeface="Courier New" panose="02070309020205020404" pitchFamily="49" charset="0"/>
                <a:cs typeface="Courier New" panose="02070309020205020404" pitchFamily="49" charset="0"/>
              </a:rPr>
              <a:t>job_id</a:t>
            </a:r>
            <a:r>
              <a:rPr lang="en-US" altLang="de-DE" sz="1400" dirty="0">
                <a:latin typeface="Courier New" panose="02070309020205020404" pitchFamily="49" charset="0"/>
                <a:cs typeface="Courier New" panose="02070309020205020404" pitchFamily="49" charset="0"/>
              </a:rPr>
              <a:t> INTO </a:t>
            </a:r>
            <a:r>
              <a:rPr lang="en-US" altLang="de-DE" sz="1400" dirty="0" err="1">
                <a:latin typeface="Courier New" panose="02070309020205020404" pitchFamily="49" charset="0"/>
                <a:cs typeface="Courier New" panose="02070309020205020404" pitchFamily="49" charset="0"/>
              </a:rPr>
              <a:t>emp_id</a:t>
            </a:r>
            <a:r>
              <a:rPr lang="en-US" altLang="de-DE" sz="1400" dirty="0">
                <a:latin typeface="Courier New" panose="02070309020205020404" pitchFamily="49" charset="0"/>
                <a:cs typeface="Courier New" panose="02070309020205020404" pitchFamily="49" charset="0"/>
              </a:rPr>
              <a:t>, </a:t>
            </a:r>
            <a:r>
              <a:rPr lang="en-US" altLang="de-DE" sz="1400" dirty="0" err="1">
                <a:latin typeface="Courier New" panose="02070309020205020404" pitchFamily="49" charset="0"/>
                <a:cs typeface="Courier New" panose="02070309020205020404" pitchFamily="49" charset="0"/>
              </a:rPr>
              <a:t>emp_lastname</a:t>
            </a:r>
            <a:r>
              <a:rPr lang="en-US" altLang="de-DE" sz="1400" dirty="0">
                <a:latin typeface="Courier New" panose="02070309020205020404" pitchFamily="49" charset="0"/>
                <a:cs typeface="Courier New" panose="02070309020205020404" pitchFamily="49" charset="0"/>
              </a:rPr>
              <a:t>, </a:t>
            </a:r>
            <a:r>
              <a:rPr lang="en-US" altLang="de-DE" sz="1400" dirty="0" err="1">
                <a:latin typeface="Courier New" panose="02070309020205020404" pitchFamily="49" charset="0"/>
                <a:cs typeface="Courier New" panose="02070309020205020404" pitchFamily="49" charset="0"/>
              </a:rPr>
              <a:t>emp_salary</a:t>
            </a:r>
            <a:r>
              <a:rPr lang="en-US" altLang="de-DE" sz="1400" dirty="0">
                <a:latin typeface="Courier New" panose="02070309020205020404" pitchFamily="49" charset="0"/>
                <a:cs typeface="Courier New" panose="02070309020205020404" pitchFamily="49" charset="0"/>
              </a:rPr>
              <a:t>, </a:t>
            </a:r>
            <a:r>
              <a:rPr lang="en-US" altLang="de-DE" sz="1400" dirty="0" err="1">
                <a:latin typeface="Courier New" panose="02070309020205020404" pitchFamily="49" charset="0"/>
                <a:cs typeface="Courier New" panose="02070309020205020404" pitchFamily="49" charset="0"/>
              </a:rPr>
              <a:t>emp_jobid</a:t>
            </a:r>
            <a:r>
              <a:rPr lang="en-US" altLang="de-DE" sz="1400" dirty="0">
                <a:latin typeface="Courier New" panose="02070309020205020404" pitchFamily="49" charset="0"/>
                <a:cs typeface="Courier New" panose="02070309020205020404" pitchFamily="49" charset="0"/>
              </a:rPr>
              <a:t> FROM emp WHERE </a:t>
            </a:r>
            <a:r>
              <a:rPr lang="en-US" altLang="de-DE" sz="1400" dirty="0" err="1">
                <a:latin typeface="Courier New" panose="02070309020205020404" pitchFamily="49" charset="0"/>
                <a:cs typeface="Courier New" panose="02070309020205020404" pitchFamily="49" charset="0"/>
              </a:rPr>
              <a:t>employee_id</a:t>
            </a:r>
            <a:r>
              <a:rPr lang="en-US" altLang="de-DE" sz="1400" dirty="0">
                <a:latin typeface="Courier New" panose="02070309020205020404" pitchFamily="49" charset="0"/>
                <a:cs typeface="Courier New" panose="02070309020205020404" pitchFamily="49" charset="0"/>
              </a:rPr>
              <a:t> = 120;</a:t>
            </a:r>
          </a:p>
          <a:p>
            <a:pPr>
              <a:buNone/>
            </a:pPr>
            <a:r>
              <a:rPr lang="en-US" altLang="de-DE" sz="1400" dirty="0">
                <a:latin typeface="Courier New" panose="02070309020205020404" pitchFamily="49" charset="0"/>
                <a:cs typeface="Courier New" panose="02070309020205020404" pitchFamily="49" charset="0"/>
              </a:rPr>
              <a:t>   INSERT INTO </a:t>
            </a:r>
            <a:r>
              <a:rPr lang="en-US" altLang="de-DE" sz="1400" dirty="0" err="1">
                <a:latin typeface="Courier New" panose="02070309020205020404" pitchFamily="49" charset="0"/>
                <a:cs typeface="Courier New" panose="02070309020205020404" pitchFamily="49" charset="0"/>
              </a:rPr>
              <a:t>emp_name</a:t>
            </a:r>
            <a:r>
              <a:rPr lang="en-US" altLang="de-DE" sz="1400" dirty="0">
                <a:latin typeface="Courier New" panose="02070309020205020404" pitchFamily="49" charset="0"/>
                <a:cs typeface="Courier New" panose="02070309020205020404" pitchFamily="49" charset="0"/>
              </a:rPr>
              <a:t> VALUES (</a:t>
            </a:r>
            <a:r>
              <a:rPr lang="en-US" altLang="de-DE" sz="1400" dirty="0" err="1">
                <a:latin typeface="Courier New" panose="02070309020205020404" pitchFamily="49" charset="0"/>
                <a:cs typeface="Courier New" panose="02070309020205020404" pitchFamily="49" charset="0"/>
              </a:rPr>
              <a:t>emp_id</a:t>
            </a:r>
            <a:r>
              <a:rPr lang="en-US" altLang="de-DE" sz="1400" dirty="0">
                <a:latin typeface="Courier New" panose="02070309020205020404" pitchFamily="49" charset="0"/>
                <a:cs typeface="Courier New" panose="02070309020205020404" pitchFamily="49" charset="0"/>
              </a:rPr>
              <a:t>, </a:t>
            </a:r>
            <a:r>
              <a:rPr lang="en-US" altLang="de-DE" sz="1400" dirty="0" err="1">
                <a:latin typeface="Courier New" panose="02070309020205020404" pitchFamily="49" charset="0"/>
                <a:cs typeface="Courier New" panose="02070309020205020404" pitchFamily="49" charset="0"/>
              </a:rPr>
              <a:t>emp_lastname</a:t>
            </a:r>
            <a:r>
              <a:rPr lang="en-US" altLang="de-DE" sz="1400" dirty="0">
                <a:latin typeface="Courier New" panose="02070309020205020404" pitchFamily="49" charset="0"/>
                <a:cs typeface="Courier New" panose="02070309020205020404" pitchFamily="49" charset="0"/>
              </a:rPr>
              <a:t>);</a:t>
            </a:r>
          </a:p>
          <a:p>
            <a:pPr>
              <a:buNone/>
            </a:pPr>
            <a:r>
              <a:rPr lang="en-US" altLang="de-DE" sz="1400" dirty="0">
                <a:latin typeface="Courier New" panose="02070309020205020404" pitchFamily="49" charset="0"/>
                <a:cs typeface="Courier New" panose="02070309020205020404" pitchFamily="49" charset="0"/>
              </a:rPr>
              <a:t>   INSERT INTO </a:t>
            </a:r>
            <a:r>
              <a:rPr lang="en-US" altLang="de-DE" sz="1400" dirty="0" err="1">
                <a:latin typeface="Courier New" panose="02070309020205020404" pitchFamily="49" charset="0"/>
                <a:cs typeface="Courier New" panose="02070309020205020404" pitchFamily="49" charset="0"/>
              </a:rPr>
              <a:t>emp_sal</a:t>
            </a:r>
            <a:r>
              <a:rPr lang="en-US" altLang="de-DE" sz="1400" dirty="0">
                <a:latin typeface="Courier New" panose="02070309020205020404" pitchFamily="49" charset="0"/>
                <a:cs typeface="Courier New" panose="02070309020205020404" pitchFamily="49" charset="0"/>
              </a:rPr>
              <a:t> VALUES (</a:t>
            </a:r>
            <a:r>
              <a:rPr lang="en-US" altLang="de-DE" sz="1400" dirty="0" err="1">
                <a:latin typeface="Courier New" panose="02070309020205020404" pitchFamily="49" charset="0"/>
                <a:cs typeface="Courier New" panose="02070309020205020404" pitchFamily="49" charset="0"/>
              </a:rPr>
              <a:t>emp_id</a:t>
            </a:r>
            <a:r>
              <a:rPr lang="en-US" altLang="de-DE" sz="1400" dirty="0">
                <a:latin typeface="Courier New" panose="02070309020205020404" pitchFamily="49" charset="0"/>
                <a:cs typeface="Courier New" panose="02070309020205020404" pitchFamily="49" charset="0"/>
              </a:rPr>
              <a:t>, </a:t>
            </a:r>
            <a:r>
              <a:rPr lang="en-US" altLang="de-DE" sz="1400" dirty="0" err="1">
                <a:latin typeface="Courier New" panose="02070309020205020404" pitchFamily="49" charset="0"/>
                <a:cs typeface="Courier New" panose="02070309020205020404" pitchFamily="49" charset="0"/>
              </a:rPr>
              <a:t>emp_salary</a:t>
            </a:r>
            <a:r>
              <a:rPr lang="en-US" altLang="de-DE" sz="1400" dirty="0">
                <a:latin typeface="Courier New" panose="02070309020205020404" pitchFamily="49" charset="0"/>
                <a:cs typeface="Courier New" panose="02070309020205020404" pitchFamily="49" charset="0"/>
              </a:rPr>
              <a:t>);</a:t>
            </a:r>
          </a:p>
          <a:p>
            <a:pPr>
              <a:buNone/>
            </a:pPr>
            <a:r>
              <a:rPr lang="en-US" altLang="de-DE" sz="1400" dirty="0">
                <a:latin typeface="Courier New" panose="02070309020205020404" pitchFamily="49" charset="0"/>
                <a:cs typeface="Courier New" panose="02070309020205020404" pitchFamily="49" charset="0"/>
              </a:rPr>
              <a:t>   INSERT INTO </a:t>
            </a:r>
            <a:r>
              <a:rPr lang="en-US" altLang="de-DE" sz="1400" dirty="0" err="1">
                <a:latin typeface="Courier New" panose="02070309020205020404" pitchFamily="49" charset="0"/>
                <a:cs typeface="Courier New" panose="02070309020205020404" pitchFamily="49" charset="0"/>
              </a:rPr>
              <a:t>emp_job</a:t>
            </a:r>
            <a:r>
              <a:rPr lang="en-US" altLang="de-DE" sz="1400" dirty="0">
                <a:latin typeface="Courier New" panose="02070309020205020404" pitchFamily="49" charset="0"/>
                <a:cs typeface="Courier New" panose="02070309020205020404" pitchFamily="49" charset="0"/>
              </a:rPr>
              <a:t> VALUES (</a:t>
            </a:r>
            <a:r>
              <a:rPr lang="en-US" altLang="de-DE" sz="1400" dirty="0" err="1">
                <a:latin typeface="Courier New" panose="02070309020205020404" pitchFamily="49" charset="0"/>
                <a:cs typeface="Courier New" panose="02070309020205020404" pitchFamily="49" charset="0"/>
              </a:rPr>
              <a:t>emp_id</a:t>
            </a:r>
            <a:r>
              <a:rPr lang="en-US" altLang="de-DE" sz="1400" dirty="0">
                <a:latin typeface="Courier New" panose="02070309020205020404" pitchFamily="49" charset="0"/>
                <a:cs typeface="Courier New" panose="02070309020205020404" pitchFamily="49" charset="0"/>
              </a:rPr>
              <a:t>, </a:t>
            </a:r>
            <a:r>
              <a:rPr lang="en-US" altLang="de-DE" sz="1400" dirty="0" err="1">
                <a:latin typeface="Courier New" panose="02070309020205020404" pitchFamily="49" charset="0"/>
                <a:cs typeface="Courier New" panose="02070309020205020404" pitchFamily="49" charset="0"/>
              </a:rPr>
              <a:t>emp_jobid</a:t>
            </a:r>
            <a:r>
              <a:rPr lang="en-US" altLang="de-DE" sz="1400" dirty="0">
                <a:latin typeface="Courier New" panose="02070309020205020404" pitchFamily="49" charset="0"/>
                <a:cs typeface="Courier New" panose="02070309020205020404" pitchFamily="49" charset="0"/>
              </a:rPr>
              <a:t>);</a:t>
            </a:r>
          </a:p>
          <a:p>
            <a:pPr>
              <a:buNone/>
            </a:pPr>
            <a:r>
              <a:rPr lang="en-US" altLang="de-DE" sz="1400" dirty="0">
                <a:latin typeface="Courier New" panose="02070309020205020404" pitchFamily="49" charset="0"/>
                <a:cs typeface="Courier New" panose="02070309020205020404" pitchFamily="49" charset="0"/>
              </a:rPr>
              <a:t>EXCEPTION</a:t>
            </a:r>
          </a:p>
          <a:p>
            <a:pPr>
              <a:buNone/>
            </a:pPr>
            <a:r>
              <a:rPr lang="en-US" altLang="de-DE" sz="1400" dirty="0">
                <a:latin typeface="Courier New" panose="02070309020205020404" pitchFamily="49" charset="0"/>
                <a:cs typeface="Courier New" panose="02070309020205020404" pitchFamily="49" charset="0"/>
              </a:rPr>
              <a:t>   WHEN DUP_VAL_ON_INDEX THEN</a:t>
            </a:r>
          </a:p>
          <a:p>
            <a:pPr>
              <a:buNone/>
            </a:pPr>
            <a:r>
              <a:rPr lang="en-US" altLang="de-DE" sz="1400" dirty="0">
                <a:latin typeface="Courier New" panose="02070309020205020404" pitchFamily="49" charset="0"/>
                <a:cs typeface="Courier New" panose="02070309020205020404" pitchFamily="49" charset="0"/>
              </a:rPr>
              <a:t>      ROLLBACK;</a:t>
            </a:r>
          </a:p>
          <a:p>
            <a:pPr>
              <a:buNone/>
            </a:pPr>
            <a:r>
              <a:rPr lang="en-US" altLang="de-DE" sz="1400" dirty="0">
                <a:latin typeface="Courier New" panose="02070309020205020404" pitchFamily="49" charset="0"/>
                <a:cs typeface="Courier New" panose="02070309020205020404" pitchFamily="49" charset="0"/>
              </a:rPr>
              <a:t>      DBMS_OUTPUT.PUT_LINE('Inserts have been rolled back'); END;/</a:t>
            </a:r>
          </a:p>
          <a:p>
            <a:endParaRPr lang="de-AT" sz="1400" dirty="0"/>
          </a:p>
        </p:txBody>
      </p:sp>
      <p:sp>
        <p:nvSpPr>
          <p:cNvPr id="5" name="Fußzeilenplatzhalter 4">
            <a:extLst>
              <a:ext uri="{FF2B5EF4-FFF2-40B4-BE49-F238E27FC236}">
                <a16:creationId xmlns:a16="http://schemas.microsoft.com/office/drawing/2014/main" id="{701EE4A6-42DA-420E-8A43-5931C6E6EF76}"/>
              </a:ext>
            </a:extLst>
          </p:cNvPr>
          <p:cNvSpPr>
            <a:spLocks noGrp="1"/>
          </p:cNvSpPr>
          <p:nvPr>
            <p:ph type="ftr" sz="quarter" idx="11"/>
          </p:nvPr>
        </p:nvSpPr>
        <p:spPr/>
        <p:txBody>
          <a:bodyPr/>
          <a:lstStyle/>
          <a:p>
            <a:r>
              <a:rPr lang="de-AT"/>
              <a:t>Concurrency &amp; Recovery</a:t>
            </a:r>
          </a:p>
        </p:txBody>
      </p:sp>
      <p:sp>
        <p:nvSpPr>
          <p:cNvPr id="6" name="Foliennummernplatzhalter 5">
            <a:extLst>
              <a:ext uri="{FF2B5EF4-FFF2-40B4-BE49-F238E27FC236}">
                <a16:creationId xmlns:a16="http://schemas.microsoft.com/office/drawing/2014/main" id="{3F1FDFDB-12C5-49A3-9F39-D3183DE121D3}"/>
              </a:ext>
            </a:extLst>
          </p:cNvPr>
          <p:cNvSpPr>
            <a:spLocks noGrp="1"/>
          </p:cNvSpPr>
          <p:nvPr>
            <p:ph type="sldNum" sz="quarter" idx="12"/>
          </p:nvPr>
        </p:nvSpPr>
        <p:spPr/>
        <p:txBody>
          <a:bodyPr/>
          <a:lstStyle/>
          <a:p>
            <a:fld id="{7A6E67F5-11D9-43D7-9C9E-9667E2891F76}" type="slidenum">
              <a:rPr lang="de-AT" smtClean="0"/>
              <a:t>23</a:t>
            </a:fld>
            <a:endParaRPr lang="de-AT"/>
          </a:p>
        </p:txBody>
      </p:sp>
      <p:pic>
        <p:nvPicPr>
          <p:cNvPr id="7" name="Grafik 6" descr="Ein Bild, das Zeichnung enthält.&#10;&#10;Automatisch generierte Beschreibung">
            <a:extLst>
              <a:ext uri="{FF2B5EF4-FFF2-40B4-BE49-F238E27FC236}">
                <a16:creationId xmlns:a16="http://schemas.microsoft.com/office/drawing/2014/main" id="{4F377DF6-48F1-4D80-B9A6-75FF2406C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13" y="4578350"/>
            <a:ext cx="2143125" cy="2143125"/>
          </a:xfrm>
          <a:prstGeom prst="rect">
            <a:avLst/>
          </a:prstGeom>
        </p:spPr>
      </p:pic>
    </p:spTree>
    <p:extLst>
      <p:ext uri="{BB962C8B-B14F-4D97-AF65-F5344CB8AC3E}">
        <p14:creationId xmlns:p14="http://schemas.microsoft.com/office/powerpoint/2010/main" val="3114270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240A9A-EC19-4170-B1F0-F7AE2D7C953A}"/>
              </a:ext>
            </a:extLst>
          </p:cNvPr>
          <p:cNvSpPr>
            <a:spLocks noGrp="1"/>
          </p:cNvSpPr>
          <p:nvPr>
            <p:ph type="title"/>
          </p:nvPr>
        </p:nvSpPr>
        <p:spPr/>
        <p:txBody>
          <a:bodyPr/>
          <a:lstStyle/>
          <a:p>
            <a:r>
              <a:rPr lang="de-AT" b="1" dirty="0"/>
              <a:t>COMMIT / ROLLBACK</a:t>
            </a:r>
          </a:p>
        </p:txBody>
      </p:sp>
      <p:sp>
        <p:nvSpPr>
          <p:cNvPr id="3" name="Inhaltsplatzhalter 2">
            <a:extLst>
              <a:ext uri="{FF2B5EF4-FFF2-40B4-BE49-F238E27FC236}">
                <a16:creationId xmlns:a16="http://schemas.microsoft.com/office/drawing/2014/main" id="{FB863B28-97EA-46E9-BD51-1B4ACF8BE71C}"/>
              </a:ext>
            </a:extLst>
          </p:cNvPr>
          <p:cNvSpPr>
            <a:spLocks noGrp="1"/>
          </p:cNvSpPr>
          <p:nvPr>
            <p:ph idx="1"/>
          </p:nvPr>
        </p:nvSpPr>
        <p:spPr>
          <a:xfrm>
            <a:off x="838200" y="1825625"/>
            <a:ext cx="9276471" cy="4351338"/>
          </a:xfrm>
        </p:spPr>
        <p:txBody>
          <a:bodyPr>
            <a:noAutofit/>
          </a:bodyPr>
          <a:lstStyle/>
          <a:p>
            <a:pPr marL="901700" indent="-542925">
              <a:buNone/>
              <a:defRPr/>
            </a:pPr>
            <a:r>
              <a:rPr lang="de-DE" altLang="de-DE" sz="1400" dirty="0">
                <a:latin typeface="Calibri" panose="020F0502020204030204" pitchFamily="34" charset="0"/>
                <a:cs typeface="Calibri" panose="020F0502020204030204" pitchFamily="34" charset="0"/>
              </a:rPr>
              <a:t>Auswirkungen von COMMIT:</a:t>
            </a:r>
          </a:p>
          <a:p>
            <a:pPr marL="901700" indent="-542925">
              <a:defRPr/>
            </a:pPr>
            <a:r>
              <a:rPr lang="de-DE" altLang="de-DE" sz="1400" dirty="0">
                <a:latin typeface="Calibri" panose="020F0502020204030204" pitchFamily="34" charset="0"/>
                <a:cs typeface="Calibri" panose="020F0502020204030204" pitchFamily="34" charset="0"/>
              </a:rPr>
              <a:t>	eine Transaktion wird erfolgreich beendet</a:t>
            </a:r>
          </a:p>
          <a:p>
            <a:pPr marL="901700" indent="-542925">
              <a:defRPr/>
            </a:pPr>
            <a:r>
              <a:rPr lang="de-DE" altLang="de-DE" sz="1400" dirty="0">
                <a:latin typeface="Calibri" panose="020F0502020204030204" pitchFamily="34" charset="0"/>
                <a:cs typeface="Calibri" panose="020F0502020204030204" pitchFamily="34" charset="0"/>
              </a:rPr>
              <a:t>	von der Transaktion geänderten Daten werden in die DB übernommen</a:t>
            </a:r>
          </a:p>
          <a:p>
            <a:pPr marL="901700" indent="-542925">
              <a:defRPr/>
            </a:pPr>
            <a:r>
              <a:rPr lang="de-DE" altLang="de-DE" sz="1400" dirty="0">
                <a:latin typeface="Calibri" panose="020F0502020204030204" pitchFamily="34" charset="0"/>
                <a:cs typeface="Calibri" panose="020F0502020204030204" pitchFamily="34" charset="0"/>
              </a:rPr>
              <a:t>	andere Prozesse sehen ab diesem Zeitpunkt die geänderten Daten</a:t>
            </a:r>
          </a:p>
          <a:p>
            <a:pPr marL="901700" indent="-542925">
              <a:defRPr/>
            </a:pPr>
            <a:r>
              <a:rPr lang="de-DE" altLang="de-DE" sz="1400" dirty="0">
                <a:latin typeface="Calibri" panose="020F0502020204030204" pitchFamily="34" charset="0"/>
                <a:cs typeface="Calibri" panose="020F0502020204030204" pitchFamily="34" charset="0"/>
              </a:rPr>
              <a:t>	alle von der Transaktion gesperrten Ressourcen werden freigegeben</a:t>
            </a:r>
          </a:p>
          <a:p>
            <a:pPr marL="901700" indent="-542925">
              <a:defRPr/>
            </a:pPr>
            <a:r>
              <a:rPr lang="de-DE" altLang="de-DE" sz="1400" dirty="0">
                <a:latin typeface="Calibri" panose="020F0502020204030204" pitchFamily="34" charset="0"/>
                <a:cs typeface="Calibri" panose="020F0502020204030204" pitchFamily="34" charset="0"/>
              </a:rPr>
              <a:t>Oracle führt nach jedem DDL Statement ein implizites COMMIT aus.</a:t>
            </a:r>
            <a:endParaRPr lang="de-AT" altLang="de-DE" sz="1400" dirty="0">
              <a:latin typeface="Calibri" panose="020F0502020204030204" pitchFamily="34" charset="0"/>
              <a:cs typeface="Calibri" panose="020F0502020204030204" pitchFamily="34" charset="0"/>
            </a:endParaRPr>
          </a:p>
          <a:p>
            <a:pPr marL="901700" indent="-542925">
              <a:defRPr/>
            </a:pPr>
            <a:endParaRPr lang="de-DE" altLang="de-DE" sz="1400" dirty="0">
              <a:latin typeface="Calibri" panose="020F0502020204030204" pitchFamily="34" charset="0"/>
              <a:cs typeface="Calibri" panose="020F0502020204030204" pitchFamily="34" charset="0"/>
            </a:endParaRPr>
          </a:p>
          <a:p>
            <a:pPr marL="901700" indent="-542925">
              <a:buNone/>
              <a:defRPr/>
            </a:pPr>
            <a:r>
              <a:rPr lang="de-DE" altLang="de-DE" sz="1400" dirty="0">
                <a:latin typeface="Calibri" panose="020F0502020204030204" pitchFamily="34" charset="0"/>
                <a:cs typeface="Calibri" panose="020F0502020204030204" pitchFamily="34" charset="0"/>
              </a:rPr>
              <a:t>Auswirkungen von ROLLBACK:</a:t>
            </a:r>
          </a:p>
          <a:p>
            <a:pPr marL="901700" indent="-542925">
              <a:defRPr/>
            </a:pPr>
            <a:r>
              <a:rPr lang="de-DE" altLang="de-DE" sz="1400" dirty="0">
                <a:latin typeface="Calibri" panose="020F0502020204030204" pitchFamily="34" charset="0"/>
                <a:cs typeface="Calibri" panose="020F0502020204030204" pitchFamily="34" charset="0"/>
              </a:rPr>
              <a:t>	eine Transaktion wird erfolglos beendet</a:t>
            </a:r>
          </a:p>
          <a:p>
            <a:pPr marL="901700" indent="-542925">
              <a:defRPr/>
            </a:pPr>
            <a:r>
              <a:rPr lang="de-DE" altLang="de-DE" sz="1400" dirty="0">
                <a:latin typeface="Calibri" panose="020F0502020204030204" pitchFamily="34" charset="0"/>
                <a:cs typeface="Calibri" panose="020F0502020204030204" pitchFamily="34" charset="0"/>
              </a:rPr>
              <a:t>	alle von dieser Transaktion geänderten Daten werden auf den ursprünglichen Wert zurückgesetzt, wobei die ursprünglichen Werte aus dem Rollback Segment gewonnen werden</a:t>
            </a:r>
          </a:p>
          <a:p>
            <a:pPr marL="901700" indent="-542925">
              <a:defRPr/>
            </a:pPr>
            <a:r>
              <a:rPr lang="de-DE" altLang="de-DE" sz="1400" dirty="0">
                <a:latin typeface="Calibri" panose="020F0502020204030204" pitchFamily="34" charset="0"/>
                <a:cs typeface="Calibri" panose="020F0502020204030204" pitchFamily="34" charset="0"/>
              </a:rPr>
              <a:t>	alle von der Transaktion gesperrten Ressourcen werden freigegeben</a:t>
            </a:r>
          </a:p>
          <a:p>
            <a:pPr marL="901700" indent="-542925">
              <a:defRPr/>
            </a:pPr>
            <a:endParaRPr lang="de-DE" altLang="de-DE" sz="1400" dirty="0">
              <a:latin typeface="Calibri" panose="020F0502020204030204" pitchFamily="34" charset="0"/>
              <a:cs typeface="Calibri" panose="020F0502020204030204" pitchFamily="34" charset="0"/>
            </a:endParaRPr>
          </a:p>
          <a:p>
            <a:pPr marL="0" indent="0">
              <a:spcAft>
                <a:spcPts val="0"/>
              </a:spcAft>
              <a:buFontTx/>
              <a:buNone/>
              <a:defRPr/>
            </a:pPr>
            <a:r>
              <a:rPr lang="de-DE" sz="1400" dirty="0">
                <a:latin typeface="Calibri" panose="020F0502020204030204" pitchFamily="34" charset="0"/>
                <a:ea typeface="Times New Roman" panose="02020603050405020304" pitchFamily="18" charset="0"/>
                <a:cs typeface="Calibri" panose="020F0502020204030204" pitchFamily="34" charset="0"/>
              </a:rPr>
              <a:t>Die Daten werden aber zum COMMIT Zeitpunkt nicht zwangsweise physisch geschrieben, sondern es wird nur ein kurzer, die Transaktion beschreibender Eintrag in den REDO Log File geschrieben.</a:t>
            </a:r>
            <a:endParaRPr lang="de-AT" sz="1400" dirty="0">
              <a:latin typeface="Calibri" panose="020F0502020204030204" pitchFamily="34" charset="0"/>
              <a:ea typeface="Times New Roman" panose="02020603050405020304" pitchFamily="18" charset="0"/>
              <a:cs typeface="Calibri" panose="020F0502020204030204" pitchFamily="34" charset="0"/>
            </a:endParaRPr>
          </a:p>
          <a:p>
            <a:pPr marL="901700" indent="-542925">
              <a:defRPr/>
            </a:pPr>
            <a:endParaRPr lang="de-DE" altLang="de-DE" sz="1400" dirty="0"/>
          </a:p>
          <a:p>
            <a:endParaRPr lang="de-AT" sz="1400" dirty="0"/>
          </a:p>
        </p:txBody>
      </p:sp>
      <p:sp>
        <p:nvSpPr>
          <p:cNvPr id="4" name="Fußzeilenplatzhalter 3">
            <a:extLst>
              <a:ext uri="{FF2B5EF4-FFF2-40B4-BE49-F238E27FC236}">
                <a16:creationId xmlns:a16="http://schemas.microsoft.com/office/drawing/2014/main" id="{003ED151-EF19-4A42-8DAD-786514B4D096}"/>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A3B46B5E-9D5B-4CEA-9AFB-62F482F04690}"/>
              </a:ext>
            </a:extLst>
          </p:cNvPr>
          <p:cNvSpPr>
            <a:spLocks noGrp="1"/>
          </p:cNvSpPr>
          <p:nvPr>
            <p:ph type="sldNum" sz="quarter" idx="12"/>
          </p:nvPr>
        </p:nvSpPr>
        <p:spPr/>
        <p:txBody>
          <a:bodyPr/>
          <a:lstStyle/>
          <a:p>
            <a:fld id="{7A6E67F5-11D9-43D7-9C9E-9667E2891F76}" type="slidenum">
              <a:rPr lang="de-AT" smtClean="0"/>
              <a:t>24</a:t>
            </a:fld>
            <a:endParaRPr lang="de-AT"/>
          </a:p>
        </p:txBody>
      </p:sp>
      <p:pic>
        <p:nvPicPr>
          <p:cNvPr id="6" name="Grafik 5" descr="Ein Bild, das Zeichnung enthält.&#10;&#10;Automatisch generierte Beschreibung">
            <a:extLst>
              <a:ext uri="{FF2B5EF4-FFF2-40B4-BE49-F238E27FC236}">
                <a16:creationId xmlns:a16="http://schemas.microsoft.com/office/drawing/2014/main" id="{9290D7E9-8B32-45F4-92AC-5CFEFA8C6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182991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C88070-2714-442B-99F0-E4D6B1C04306}"/>
              </a:ext>
            </a:extLst>
          </p:cNvPr>
          <p:cNvSpPr>
            <a:spLocks noGrp="1"/>
          </p:cNvSpPr>
          <p:nvPr>
            <p:ph type="title"/>
          </p:nvPr>
        </p:nvSpPr>
        <p:spPr/>
        <p:txBody>
          <a:bodyPr/>
          <a:lstStyle/>
          <a:p>
            <a:r>
              <a:rPr lang="de-AT" b="1" dirty="0"/>
              <a:t>Wiederholung: verteilte Transaktion</a:t>
            </a:r>
          </a:p>
        </p:txBody>
      </p:sp>
      <p:sp>
        <p:nvSpPr>
          <p:cNvPr id="3" name="Inhaltsplatzhalter 2">
            <a:extLst>
              <a:ext uri="{FF2B5EF4-FFF2-40B4-BE49-F238E27FC236}">
                <a16:creationId xmlns:a16="http://schemas.microsoft.com/office/drawing/2014/main" id="{8B7826B6-767F-4B2A-8993-69587C83AE4D}"/>
              </a:ext>
            </a:extLst>
          </p:cNvPr>
          <p:cNvSpPr>
            <a:spLocks noGrp="1"/>
          </p:cNvSpPr>
          <p:nvPr>
            <p:ph idx="1"/>
          </p:nvPr>
        </p:nvSpPr>
        <p:spPr>
          <a:xfrm>
            <a:off x="838200" y="1825625"/>
            <a:ext cx="10036126" cy="4351338"/>
          </a:xfrm>
        </p:spPr>
        <p:txBody>
          <a:bodyPr/>
          <a:lstStyle/>
          <a:p>
            <a:pPr marL="0" indent="0">
              <a:buNone/>
              <a:defRPr/>
            </a:pPr>
            <a:r>
              <a:rPr lang="de-AT" altLang="de-DE" dirty="0">
                <a:latin typeface="Calibri" panose="020F0502020204030204" pitchFamily="34" charset="0"/>
                <a:cs typeface="Calibri" panose="020F0502020204030204" pitchFamily="34" charset="0"/>
              </a:rPr>
              <a:t>Überweisung eines bestimmten Betrag b von Bank x nach Bank y. Die Daten sind in verschiedenen Datenbanken gespeichert.</a:t>
            </a:r>
          </a:p>
          <a:p>
            <a:pPr>
              <a:defRPr/>
            </a:pPr>
            <a:endParaRPr lang="de-AT" altLang="de-DE" dirty="0">
              <a:latin typeface="Calibri" panose="020F0502020204030204" pitchFamily="34" charset="0"/>
              <a:cs typeface="Calibri" panose="020F0502020204030204" pitchFamily="34" charset="0"/>
            </a:endParaRPr>
          </a:p>
          <a:p>
            <a:pPr marL="0" indent="0">
              <a:buNone/>
              <a:defRPr/>
            </a:pPr>
            <a:r>
              <a:rPr lang="de-AT" altLang="de-DE" dirty="0">
                <a:latin typeface="Calibri" panose="020F0502020204030204" pitchFamily="34" charset="0"/>
                <a:cs typeface="Calibri" panose="020F0502020204030204" pitchFamily="34" charset="0"/>
              </a:rPr>
              <a:t>Begin </a:t>
            </a:r>
            <a:r>
              <a:rPr lang="de-AT" altLang="de-DE" dirty="0" err="1">
                <a:latin typeface="Calibri" panose="020F0502020204030204" pitchFamily="34" charset="0"/>
                <a:cs typeface="Calibri" panose="020F0502020204030204" pitchFamily="34" charset="0"/>
              </a:rPr>
              <a:t>transaction</a:t>
            </a:r>
            <a:endParaRPr lang="de-AT" altLang="de-DE" dirty="0">
              <a:latin typeface="Calibri" panose="020F0502020204030204" pitchFamily="34" charset="0"/>
              <a:cs typeface="Calibri" panose="020F0502020204030204" pitchFamily="34" charset="0"/>
            </a:endParaRPr>
          </a:p>
          <a:p>
            <a:pPr>
              <a:defRPr/>
            </a:pPr>
            <a:r>
              <a:rPr lang="de-AT" altLang="de-DE" dirty="0">
                <a:latin typeface="Calibri" panose="020F0502020204030204" pitchFamily="34" charset="0"/>
                <a:cs typeface="Calibri" panose="020F0502020204030204" pitchFamily="34" charset="0"/>
              </a:rPr>
              <a:t>Lese Konto </a:t>
            </a:r>
            <a:r>
              <a:rPr lang="de-AT" altLang="de-DE" dirty="0" err="1">
                <a:latin typeface="Calibri" panose="020F0502020204030204" pitchFamily="34" charset="0"/>
                <a:cs typeface="Calibri" panose="020F0502020204030204" pitchFamily="34" charset="0"/>
              </a:rPr>
              <a:t>k_x</a:t>
            </a:r>
            <a:r>
              <a:rPr lang="de-AT" altLang="de-DE" dirty="0">
                <a:latin typeface="Calibri" panose="020F0502020204030204" pitchFamily="34" charset="0"/>
                <a:cs typeface="Calibri" panose="020F0502020204030204" pitchFamily="34" charset="0"/>
              </a:rPr>
              <a:t> der Bank x und vermindere den Kontostand um den Betrag b.</a:t>
            </a:r>
          </a:p>
          <a:p>
            <a:pPr>
              <a:defRPr/>
            </a:pPr>
            <a:r>
              <a:rPr lang="de-AT" altLang="de-DE" dirty="0">
                <a:latin typeface="Calibri" panose="020F0502020204030204" pitchFamily="34" charset="0"/>
                <a:cs typeface="Calibri" panose="020F0502020204030204" pitchFamily="34" charset="0"/>
              </a:rPr>
              <a:t>Lese Konto </a:t>
            </a:r>
            <a:r>
              <a:rPr lang="de-AT" altLang="de-DE" dirty="0" err="1">
                <a:latin typeface="Calibri" panose="020F0502020204030204" pitchFamily="34" charset="0"/>
                <a:cs typeface="Calibri" panose="020F0502020204030204" pitchFamily="34" charset="0"/>
              </a:rPr>
              <a:t>k_y</a:t>
            </a:r>
            <a:r>
              <a:rPr lang="de-AT" altLang="de-DE" dirty="0">
                <a:latin typeface="Calibri" panose="020F0502020204030204" pitchFamily="34" charset="0"/>
                <a:cs typeface="Calibri" panose="020F0502020204030204" pitchFamily="34" charset="0"/>
              </a:rPr>
              <a:t> der Bank y und erhöhe den Kontostand um den Betrag b.</a:t>
            </a:r>
          </a:p>
          <a:p>
            <a:pPr marL="0" indent="0">
              <a:buNone/>
              <a:defRPr/>
            </a:pPr>
            <a:r>
              <a:rPr lang="de-AT" altLang="de-DE" dirty="0">
                <a:latin typeface="Calibri" panose="020F0502020204030204" pitchFamily="34" charset="0"/>
                <a:cs typeface="Calibri" panose="020F0502020204030204" pitchFamily="34" charset="0"/>
              </a:rPr>
              <a:t>End </a:t>
            </a:r>
            <a:r>
              <a:rPr lang="de-AT" altLang="de-DE" dirty="0" err="1">
                <a:latin typeface="Calibri" panose="020F0502020204030204" pitchFamily="34" charset="0"/>
                <a:cs typeface="Calibri" panose="020F0502020204030204" pitchFamily="34" charset="0"/>
              </a:rPr>
              <a:t>transaction</a:t>
            </a:r>
            <a:r>
              <a:rPr lang="de-AT" altLang="de-DE" dirty="0">
                <a:latin typeface="Calibri" panose="020F0502020204030204" pitchFamily="34" charset="0"/>
                <a:cs typeface="Calibri" panose="020F0502020204030204" pitchFamily="34" charset="0"/>
              </a:rPr>
              <a:t> (2-phase-commit)</a:t>
            </a:r>
          </a:p>
          <a:p>
            <a:endParaRPr lang="de-AT" dirty="0"/>
          </a:p>
        </p:txBody>
      </p:sp>
      <p:sp>
        <p:nvSpPr>
          <p:cNvPr id="4" name="Fußzeilenplatzhalter 3">
            <a:extLst>
              <a:ext uri="{FF2B5EF4-FFF2-40B4-BE49-F238E27FC236}">
                <a16:creationId xmlns:a16="http://schemas.microsoft.com/office/drawing/2014/main" id="{61B180B8-D924-4D0C-BD73-72596DB76023}"/>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C57543F9-06D6-46C9-8D90-2DF24B862991}"/>
              </a:ext>
            </a:extLst>
          </p:cNvPr>
          <p:cNvSpPr>
            <a:spLocks noGrp="1"/>
          </p:cNvSpPr>
          <p:nvPr>
            <p:ph type="sldNum" sz="quarter" idx="12"/>
          </p:nvPr>
        </p:nvSpPr>
        <p:spPr/>
        <p:txBody>
          <a:bodyPr/>
          <a:lstStyle/>
          <a:p>
            <a:fld id="{7A6E67F5-11D9-43D7-9C9E-9667E2891F76}" type="slidenum">
              <a:rPr lang="de-AT" smtClean="0"/>
              <a:t>25</a:t>
            </a:fld>
            <a:endParaRPr lang="de-AT"/>
          </a:p>
        </p:txBody>
      </p:sp>
      <p:pic>
        <p:nvPicPr>
          <p:cNvPr id="6" name="Grafik 5" descr="Ein Bild, das Zeichnung enthält.&#10;&#10;Automatisch generierte Beschreibung">
            <a:extLst>
              <a:ext uri="{FF2B5EF4-FFF2-40B4-BE49-F238E27FC236}">
                <a16:creationId xmlns:a16="http://schemas.microsoft.com/office/drawing/2014/main" id="{964DD172-399E-4D9E-94D0-B5018B2C5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384186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4ADD99-01A0-46BC-8EE6-5B6C953146C3}"/>
              </a:ext>
            </a:extLst>
          </p:cNvPr>
          <p:cNvSpPr>
            <a:spLocks noGrp="1"/>
          </p:cNvSpPr>
          <p:nvPr>
            <p:ph type="title"/>
          </p:nvPr>
        </p:nvSpPr>
        <p:spPr/>
        <p:txBody>
          <a:bodyPr/>
          <a:lstStyle/>
          <a:p>
            <a:r>
              <a:rPr lang="de-AT" b="1" dirty="0"/>
              <a:t>2-Phasen Commit Protokoll</a:t>
            </a:r>
          </a:p>
        </p:txBody>
      </p:sp>
      <p:sp>
        <p:nvSpPr>
          <p:cNvPr id="4" name="Fußzeilenplatzhalter 3">
            <a:extLst>
              <a:ext uri="{FF2B5EF4-FFF2-40B4-BE49-F238E27FC236}">
                <a16:creationId xmlns:a16="http://schemas.microsoft.com/office/drawing/2014/main" id="{4CC9907F-E8B9-4AAA-A64B-F0C8FEF67E58}"/>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B0AC8E73-DD86-49D2-A3E8-CF6ABAA85602}"/>
              </a:ext>
            </a:extLst>
          </p:cNvPr>
          <p:cNvSpPr>
            <a:spLocks noGrp="1"/>
          </p:cNvSpPr>
          <p:nvPr>
            <p:ph type="sldNum" sz="quarter" idx="12"/>
          </p:nvPr>
        </p:nvSpPr>
        <p:spPr/>
        <p:txBody>
          <a:bodyPr/>
          <a:lstStyle/>
          <a:p>
            <a:fld id="{7A6E67F5-11D9-43D7-9C9E-9667E2891F76}" type="slidenum">
              <a:rPr lang="de-AT" smtClean="0"/>
              <a:t>26</a:t>
            </a:fld>
            <a:endParaRPr lang="de-AT"/>
          </a:p>
        </p:txBody>
      </p:sp>
      <p:pic>
        <p:nvPicPr>
          <p:cNvPr id="6" name="Picture 2">
            <a:extLst>
              <a:ext uri="{FF2B5EF4-FFF2-40B4-BE49-F238E27FC236}">
                <a16:creationId xmlns:a16="http://schemas.microsoft.com/office/drawing/2014/main" id="{3D403EFC-3DFB-485A-9607-E79A26A01B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9333" y="1690688"/>
            <a:ext cx="9333333" cy="295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1">
            <a:extLst>
              <a:ext uri="{FF2B5EF4-FFF2-40B4-BE49-F238E27FC236}">
                <a16:creationId xmlns:a16="http://schemas.microsoft.com/office/drawing/2014/main" id="{DD4499AF-EE54-430A-A139-3CBFA035683B}"/>
              </a:ext>
            </a:extLst>
          </p:cNvPr>
          <p:cNvSpPr txBox="1">
            <a:spLocks noChangeArrowheads="1"/>
          </p:cNvSpPr>
          <p:nvPr/>
        </p:nvSpPr>
        <p:spPr bwMode="auto">
          <a:xfrm>
            <a:off x="1429333" y="4871449"/>
            <a:ext cx="76327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de-AT" altLang="de-DE" sz="2400" dirty="0">
                <a:latin typeface="Calibri" panose="020F0502020204030204" pitchFamily="34" charset="0"/>
              </a:rPr>
              <a:t>Was passiert, wenn der Koordinator zwischen Schritt 1 und 3 ausfällt?</a:t>
            </a:r>
          </a:p>
          <a:p>
            <a:pPr>
              <a:spcBef>
                <a:spcPct val="0"/>
              </a:spcBef>
              <a:buFontTx/>
              <a:buNone/>
            </a:pPr>
            <a:r>
              <a:rPr lang="de-AT" altLang="de-DE" sz="2400" dirty="0">
                <a:latin typeface="Calibri" panose="020F0502020204030204" pitchFamily="34" charset="0"/>
              </a:rPr>
              <a:t>Was passiert, wenn ein „</a:t>
            </a:r>
            <a:r>
              <a:rPr lang="de-AT" altLang="de-DE" sz="2400" dirty="0" err="1">
                <a:latin typeface="Calibri" panose="020F0502020204030204" pitchFamily="34" charset="0"/>
              </a:rPr>
              <a:t>haveCommitted</a:t>
            </a:r>
            <a:r>
              <a:rPr lang="de-AT" altLang="de-DE" sz="2400" dirty="0">
                <a:latin typeface="Calibri" panose="020F0502020204030204" pitchFamily="34" charset="0"/>
              </a:rPr>
              <a:t>“ nicht beim Koordinator ankommt?</a:t>
            </a:r>
          </a:p>
        </p:txBody>
      </p:sp>
      <p:pic>
        <p:nvPicPr>
          <p:cNvPr id="8" name="Grafik 7" descr="Ein Bild, das Zeichnung enthält.&#10;&#10;Automatisch generierte Beschreibung">
            <a:extLst>
              <a:ext uri="{FF2B5EF4-FFF2-40B4-BE49-F238E27FC236}">
                <a16:creationId xmlns:a16="http://schemas.microsoft.com/office/drawing/2014/main" id="{0C54311F-7FC2-41E4-B685-E4FCCFA89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540139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526EF5-6E89-4747-A10C-395AC5EE1116}"/>
              </a:ext>
            </a:extLst>
          </p:cNvPr>
          <p:cNvSpPr>
            <a:spLocks noGrp="1"/>
          </p:cNvSpPr>
          <p:nvPr>
            <p:ph type="title"/>
          </p:nvPr>
        </p:nvSpPr>
        <p:spPr/>
        <p:txBody>
          <a:bodyPr/>
          <a:lstStyle/>
          <a:p>
            <a:r>
              <a:rPr lang="de-AT" b="1" dirty="0"/>
              <a:t>Verteilte Transaktion</a:t>
            </a:r>
          </a:p>
        </p:txBody>
      </p:sp>
      <p:sp>
        <p:nvSpPr>
          <p:cNvPr id="4" name="Fußzeilenplatzhalter 3">
            <a:extLst>
              <a:ext uri="{FF2B5EF4-FFF2-40B4-BE49-F238E27FC236}">
                <a16:creationId xmlns:a16="http://schemas.microsoft.com/office/drawing/2014/main" id="{6AB36E8F-F2DF-4A63-993B-E323F1596063}"/>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94BE0F6F-7776-4492-9B02-F2E849A95532}"/>
              </a:ext>
            </a:extLst>
          </p:cNvPr>
          <p:cNvSpPr>
            <a:spLocks noGrp="1"/>
          </p:cNvSpPr>
          <p:nvPr>
            <p:ph type="sldNum" sz="quarter" idx="12"/>
          </p:nvPr>
        </p:nvSpPr>
        <p:spPr/>
        <p:txBody>
          <a:bodyPr/>
          <a:lstStyle/>
          <a:p>
            <a:fld id="{7A6E67F5-11D9-43D7-9C9E-9667E2891F76}" type="slidenum">
              <a:rPr lang="de-AT" smtClean="0"/>
              <a:t>27</a:t>
            </a:fld>
            <a:endParaRPr lang="de-AT"/>
          </a:p>
        </p:txBody>
      </p:sp>
      <p:pic>
        <p:nvPicPr>
          <p:cNvPr id="6" name="Picture 3">
            <a:extLst>
              <a:ext uri="{FF2B5EF4-FFF2-40B4-BE49-F238E27FC236}">
                <a16:creationId xmlns:a16="http://schemas.microsoft.com/office/drawing/2014/main" id="{14A8E5E5-F404-4446-AE31-6818B8D0A1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8969" y="1690688"/>
            <a:ext cx="6354062" cy="352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fik 6" descr="Ein Bild, das Zeichnung enthält.&#10;&#10;Automatisch generierte Beschreibung">
            <a:extLst>
              <a:ext uri="{FF2B5EF4-FFF2-40B4-BE49-F238E27FC236}">
                <a16:creationId xmlns:a16="http://schemas.microsoft.com/office/drawing/2014/main" id="{458F85B1-6968-4CFF-8499-6A007DD68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363420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DE982D-B81E-47D8-88CE-CAEBAC91101C}"/>
              </a:ext>
            </a:extLst>
          </p:cNvPr>
          <p:cNvSpPr>
            <a:spLocks noGrp="1"/>
          </p:cNvSpPr>
          <p:nvPr>
            <p:ph type="title"/>
          </p:nvPr>
        </p:nvSpPr>
        <p:spPr/>
        <p:txBody>
          <a:bodyPr/>
          <a:lstStyle/>
          <a:p>
            <a:r>
              <a:rPr lang="de-AT" b="1" dirty="0"/>
              <a:t>Read </a:t>
            </a:r>
            <a:r>
              <a:rPr lang="de-AT" b="1" dirty="0" err="1"/>
              <a:t>only</a:t>
            </a:r>
            <a:r>
              <a:rPr lang="de-AT" b="1" dirty="0"/>
              <a:t> Transaktion</a:t>
            </a:r>
          </a:p>
        </p:txBody>
      </p:sp>
      <p:sp>
        <p:nvSpPr>
          <p:cNvPr id="3" name="Inhaltsplatzhalter 2">
            <a:extLst>
              <a:ext uri="{FF2B5EF4-FFF2-40B4-BE49-F238E27FC236}">
                <a16:creationId xmlns:a16="http://schemas.microsoft.com/office/drawing/2014/main" id="{6AAA6AF8-EC39-41A4-9500-0B2A0EBB0C02}"/>
              </a:ext>
            </a:extLst>
          </p:cNvPr>
          <p:cNvSpPr>
            <a:spLocks noGrp="1"/>
          </p:cNvSpPr>
          <p:nvPr>
            <p:ph idx="1"/>
          </p:nvPr>
        </p:nvSpPr>
        <p:spPr/>
        <p:txBody>
          <a:bodyPr/>
          <a:lstStyle/>
          <a:p>
            <a:pPr>
              <a:spcBef>
                <a:spcPct val="0"/>
              </a:spcBef>
              <a:buFontTx/>
              <a:buNone/>
            </a:pPr>
            <a:r>
              <a:rPr lang="de-DE" altLang="de-DE" sz="2000" dirty="0">
                <a:latin typeface="Calibri" panose="020F0502020204030204" pitchFamily="34" charset="0"/>
              </a:rPr>
              <a:t>Werden verwendet, wenn in einer Transaktion mehrfache Abfragen auf eine andere Transaktion</a:t>
            </a:r>
          </a:p>
          <a:p>
            <a:pPr>
              <a:spcBef>
                <a:spcPct val="0"/>
              </a:spcBef>
              <a:buFontTx/>
              <a:buNone/>
            </a:pPr>
            <a:r>
              <a:rPr lang="de-DE" altLang="de-DE" sz="2000" dirty="0">
                <a:latin typeface="Calibri" panose="020F0502020204030204" pitchFamily="34" charset="0"/>
              </a:rPr>
              <a:t>„treffen“, die dieselben Tabellen ändert. In dieser Situation wird durch „</a:t>
            </a:r>
            <a:r>
              <a:rPr lang="de-DE" altLang="de-DE" sz="2000" dirty="0" err="1">
                <a:latin typeface="Calibri" panose="020F0502020204030204" pitchFamily="34" charset="0"/>
              </a:rPr>
              <a:t>read</a:t>
            </a:r>
            <a:r>
              <a:rPr lang="de-DE" altLang="de-DE" sz="2000" dirty="0">
                <a:latin typeface="Calibri" panose="020F0502020204030204" pitchFamily="34" charset="0"/>
              </a:rPr>
              <a:t> </a:t>
            </a:r>
            <a:r>
              <a:rPr lang="de-DE" altLang="de-DE" sz="2000" dirty="0" err="1">
                <a:latin typeface="Calibri" panose="020F0502020204030204" pitchFamily="34" charset="0"/>
              </a:rPr>
              <a:t>only</a:t>
            </a:r>
            <a:r>
              <a:rPr lang="de-DE" altLang="de-DE" sz="2000" dirty="0">
                <a:latin typeface="Calibri" panose="020F0502020204030204" pitchFamily="34" charset="0"/>
              </a:rPr>
              <a:t> </a:t>
            </a:r>
            <a:r>
              <a:rPr lang="de-DE" altLang="de-DE" sz="2000" dirty="0" err="1">
                <a:latin typeface="Calibri" panose="020F0502020204030204" pitchFamily="34" charset="0"/>
              </a:rPr>
              <a:t>transactions</a:t>
            </a:r>
            <a:r>
              <a:rPr lang="de-DE" altLang="de-DE" sz="2000" dirty="0">
                <a:latin typeface="Calibri" panose="020F0502020204030204" pitchFamily="34" charset="0"/>
              </a:rPr>
              <a:t>“ die</a:t>
            </a:r>
          </a:p>
          <a:p>
            <a:pPr>
              <a:spcBef>
                <a:spcPct val="0"/>
              </a:spcBef>
              <a:buFontTx/>
              <a:buNone/>
            </a:pPr>
            <a:r>
              <a:rPr lang="de-DE" altLang="de-DE" sz="2000" dirty="0">
                <a:latin typeface="Calibri" panose="020F0502020204030204" pitchFamily="34" charset="0"/>
              </a:rPr>
              <a:t>Performance verbessert.</a:t>
            </a:r>
            <a:endParaRPr lang="de-AT" altLang="de-DE" sz="2000" dirty="0">
              <a:latin typeface="Calibri" panose="020F0502020204030204" pitchFamily="34" charset="0"/>
            </a:endParaRPr>
          </a:p>
          <a:p>
            <a:pPr>
              <a:spcBef>
                <a:spcPct val="0"/>
              </a:spcBef>
              <a:buFontTx/>
              <a:buNone/>
            </a:pPr>
            <a:r>
              <a:rPr lang="de-DE" altLang="de-DE" sz="2000" dirty="0">
                <a:latin typeface="Calibri" panose="020F0502020204030204" pitchFamily="34" charset="0"/>
              </a:rPr>
              <a:t> </a:t>
            </a:r>
            <a:endParaRPr lang="de-AT" altLang="de-DE" sz="2000" dirty="0">
              <a:latin typeface="Calibri" panose="020F0502020204030204" pitchFamily="34" charset="0"/>
            </a:endParaRPr>
          </a:p>
          <a:p>
            <a:pPr>
              <a:spcBef>
                <a:spcPct val="0"/>
              </a:spcBef>
              <a:buFontTx/>
              <a:buNone/>
            </a:pPr>
            <a:r>
              <a:rPr lang="de-DE" altLang="de-DE" sz="2000" dirty="0">
                <a:latin typeface="Calibri" panose="020F0502020204030204" pitchFamily="34" charset="0"/>
              </a:rPr>
              <a:t>Nach der Festlegung einer Transaktion als „</a:t>
            </a:r>
            <a:r>
              <a:rPr lang="de-DE" altLang="de-DE" sz="2000" dirty="0" err="1">
                <a:latin typeface="Calibri" panose="020F0502020204030204" pitchFamily="34" charset="0"/>
              </a:rPr>
              <a:t>read</a:t>
            </a:r>
            <a:r>
              <a:rPr lang="de-DE" altLang="de-DE" sz="2000" dirty="0">
                <a:latin typeface="Calibri" panose="020F0502020204030204" pitchFamily="34" charset="0"/>
              </a:rPr>
              <a:t> </a:t>
            </a:r>
            <a:r>
              <a:rPr lang="de-DE" altLang="de-DE" sz="2000" dirty="0" err="1">
                <a:latin typeface="Calibri" panose="020F0502020204030204" pitchFamily="34" charset="0"/>
              </a:rPr>
              <a:t>only</a:t>
            </a:r>
            <a:r>
              <a:rPr lang="de-DE" altLang="de-DE" sz="2000" dirty="0">
                <a:latin typeface="Calibri" panose="020F0502020204030204" pitchFamily="34" charset="0"/>
              </a:rPr>
              <a:t> </a:t>
            </a:r>
            <a:r>
              <a:rPr lang="de-DE" altLang="de-DE" sz="2000" dirty="0" err="1">
                <a:latin typeface="Calibri" panose="020F0502020204030204" pitchFamily="34" charset="0"/>
              </a:rPr>
              <a:t>transaction</a:t>
            </a:r>
            <a:r>
              <a:rPr lang="de-DE" altLang="de-DE" sz="2000" dirty="0">
                <a:latin typeface="Calibri" panose="020F0502020204030204" pitchFamily="34" charset="0"/>
              </a:rPr>
              <a:t>“ sehen alle nachfolgenden </a:t>
            </a:r>
            <a:r>
              <a:rPr lang="de-DE" altLang="de-DE" sz="2000" dirty="0" err="1">
                <a:latin typeface="Calibri" panose="020F0502020204030204" pitchFamily="34" charset="0"/>
              </a:rPr>
              <a:t>Queries</a:t>
            </a:r>
            <a:endParaRPr lang="de-DE" altLang="de-DE" sz="2000" dirty="0">
              <a:latin typeface="Calibri" panose="020F0502020204030204" pitchFamily="34" charset="0"/>
            </a:endParaRPr>
          </a:p>
          <a:p>
            <a:pPr>
              <a:spcBef>
                <a:spcPct val="0"/>
              </a:spcBef>
              <a:buFontTx/>
              <a:buNone/>
            </a:pPr>
            <a:r>
              <a:rPr lang="de-DE" altLang="de-DE" sz="2000" dirty="0">
                <a:latin typeface="Calibri" panose="020F0502020204030204" pitchFamily="34" charset="0"/>
              </a:rPr>
              <a:t>nur diejenigen Änderungen die vor dem Start der Transaktion </a:t>
            </a:r>
            <a:r>
              <a:rPr lang="de-DE" altLang="de-DE" sz="2000" dirty="0" err="1">
                <a:latin typeface="Calibri" panose="020F0502020204030204" pitchFamily="34" charset="0"/>
              </a:rPr>
              <a:t>commited</a:t>
            </a:r>
            <a:r>
              <a:rPr lang="de-DE" altLang="de-DE" sz="2000" dirty="0">
                <a:latin typeface="Calibri" panose="020F0502020204030204" pitchFamily="34" charset="0"/>
              </a:rPr>
              <a:t> worden sind. Read </a:t>
            </a:r>
            <a:r>
              <a:rPr lang="de-DE" altLang="de-DE" sz="2000" dirty="0" err="1">
                <a:latin typeface="Calibri" panose="020F0502020204030204" pitchFamily="34" charset="0"/>
              </a:rPr>
              <a:t>Only</a:t>
            </a:r>
            <a:r>
              <a:rPr lang="de-DE" altLang="de-DE" sz="2000" dirty="0">
                <a:latin typeface="Calibri" panose="020F0502020204030204" pitchFamily="34" charset="0"/>
              </a:rPr>
              <a:t> hat</a:t>
            </a:r>
          </a:p>
          <a:p>
            <a:pPr>
              <a:spcBef>
                <a:spcPct val="0"/>
              </a:spcBef>
              <a:buFontTx/>
              <a:buNone/>
            </a:pPr>
            <a:r>
              <a:rPr lang="de-DE" altLang="de-DE" sz="2000" dirty="0">
                <a:latin typeface="Calibri" panose="020F0502020204030204" pitchFamily="34" charset="0"/>
              </a:rPr>
              <a:t>keine Auswirkung auf andere Transaktionen.</a:t>
            </a:r>
            <a:endParaRPr lang="de-AT" altLang="de-DE" sz="2000" dirty="0">
              <a:latin typeface="Calibri" panose="020F0502020204030204" pitchFamily="34" charset="0"/>
            </a:endParaRPr>
          </a:p>
          <a:p>
            <a:pPr>
              <a:spcBef>
                <a:spcPct val="0"/>
              </a:spcBef>
              <a:buFontTx/>
              <a:buNone/>
            </a:pPr>
            <a:r>
              <a:rPr lang="de-DE" altLang="de-DE" dirty="0">
                <a:cs typeface="Times New Roman" panose="02020603050405020304" pitchFamily="18" charset="0"/>
              </a:rPr>
              <a:t> </a:t>
            </a:r>
            <a:endParaRPr lang="de-AT" altLang="de-DE" b="1" dirty="0">
              <a:cs typeface="Times New Roman" panose="02020603050405020304" pitchFamily="18" charset="0"/>
            </a:endParaRPr>
          </a:p>
          <a:p>
            <a:pPr>
              <a:spcBef>
                <a:spcPct val="0"/>
              </a:spcBef>
              <a:buFontTx/>
              <a:buNone/>
            </a:pPr>
            <a:endParaRPr lang="de-DE" altLang="de-DE" b="1" dirty="0">
              <a:cs typeface="Times New Roman" panose="02020603050405020304" pitchFamily="18" charset="0"/>
            </a:endParaRPr>
          </a:p>
          <a:p>
            <a:pPr>
              <a:spcBef>
                <a:spcPct val="0"/>
              </a:spcBef>
              <a:buFontTx/>
              <a:buNone/>
            </a:pPr>
            <a:endParaRPr lang="de-DE" altLang="de-DE" dirty="0">
              <a:cs typeface="Times New Roman" panose="02020603050405020304" pitchFamily="18" charset="0"/>
            </a:endParaRPr>
          </a:p>
          <a:p>
            <a:endParaRPr lang="de-AT" dirty="0"/>
          </a:p>
        </p:txBody>
      </p:sp>
      <p:sp>
        <p:nvSpPr>
          <p:cNvPr id="4" name="Fußzeilenplatzhalter 3">
            <a:extLst>
              <a:ext uri="{FF2B5EF4-FFF2-40B4-BE49-F238E27FC236}">
                <a16:creationId xmlns:a16="http://schemas.microsoft.com/office/drawing/2014/main" id="{F083DF09-DBD3-4C96-BC70-4992D9C017C9}"/>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DDCE0FCF-A03F-4C84-9C1A-46C88A32AA81}"/>
              </a:ext>
            </a:extLst>
          </p:cNvPr>
          <p:cNvSpPr>
            <a:spLocks noGrp="1"/>
          </p:cNvSpPr>
          <p:nvPr>
            <p:ph type="sldNum" sz="quarter" idx="12"/>
          </p:nvPr>
        </p:nvSpPr>
        <p:spPr/>
        <p:txBody>
          <a:bodyPr/>
          <a:lstStyle/>
          <a:p>
            <a:fld id="{7A6E67F5-11D9-43D7-9C9E-9667E2891F76}" type="slidenum">
              <a:rPr lang="de-AT" smtClean="0"/>
              <a:t>28</a:t>
            </a:fld>
            <a:endParaRPr lang="de-AT"/>
          </a:p>
        </p:txBody>
      </p:sp>
      <p:pic>
        <p:nvPicPr>
          <p:cNvPr id="6" name="Grafik 8">
            <a:extLst>
              <a:ext uri="{FF2B5EF4-FFF2-40B4-BE49-F238E27FC236}">
                <a16:creationId xmlns:a16="http://schemas.microsoft.com/office/drawing/2014/main" id="{2B3524A8-ECC9-4940-9530-3CE6642004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79662" y="4001294"/>
            <a:ext cx="74326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fik 6" descr="Ein Bild, das Zeichnung enthält.&#10;&#10;Automatisch generierte Beschreibung">
            <a:extLst>
              <a:ext uri="{FF2B5EF4-FFF2-40B4-BE49-F238E27FC236}">
                <a16:creationId xmlns:a16="http://schemas.microsoft.com/office/drawing/2014/main" id="{6CC29AC9-8D4A-4577-84C1-A005C4A13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178954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F7B3CD-BBDE-4C80-A3F5-7AEFD1193158}"/>
              </a:ext>
            </a:extLst>
          </p:cNvPr>
          <p:cNvSpPr>
            <a:spLocks noGrp="1"/>
          </p:cNvSpPr>
          <p:nvPr>
            <p:ph type="title"/>
          </p:nvPr>
        </p:nvSpPr>
        <p:spPr/>
        <p:txBody>
          <a:bodyPr/>
          <a:lstStyle/>
          <a:p>
            <a:r>
              <a:rPr lang="de-AT" b="1" dirty="0"/>
              <a:t>Read </a:t>
            </a:r>
            <a:r>
              <a:rPr lang="de-AT" b="1" dirty="0" err="1"/>
              <a:t>only</a:t>
            </a:r>
            <a:r>
              <a:rPr lang="de-AT" b="1" dirty="0"/>
              <a:t> Transaktion</a:t>
            </a:r>
          </a:p>
        </p:txBody>
      </p:sp>
      <p:sp>
        <p:nvSpPr>
          <p:cNvPr id="3" name="Inhaltsplatzhalter 2">
            <a:extLst>
              <a:ext uri="{FF2B5EF4-FFF2-40B4-BE49-F238E27FC236}">
                <a16:creationId xmlns:a16="http://schemas.microsoft.com/office/drawing/2014/main" id="{8CF59BAD-648B-4F42-8962-907D6BF89344}"/>
              </a:ext>
            </a:extLst>
          </p:cNvPr>
          <p:cNvSpPr>
            <a:spLocks noGrp="1"/>
          </p:cNvSpPr>
          <p:nvPr>
            <p:ph idx="1"/>
          </p:nvPr>
        </p:nvSpPr>
        <p:spPr/>
        <p:txBody>
          <a:bodyPr/>
          <a:lstStyle/>
          <a:p>
            <a:pPr>
              <a:spcBef>
                <a:spcPct val="0"/>
              </a:spcBef>
              <a:buFontTx/>
              <a:buNone/>
            </a:pPr>
            <a:r>
              <a:rPr lang="en-US" altLang="de-DE" dirty="0">
                <a:latin typeface="Courier New" panose="02070309020205020404" pitchFamily="49" charset="0"/>
                <a:cs typeface="Courier New" panose="02070309020205020404" pitchFamily="49" charset="0"/>
              </a:rPr>
              <a:t>COMMIT; </a:t>
            </a:r>
          </a:p>
          <a:p>
            <a:pPr>
              <a:spcBef>
                <a:spcPct val="0"/>
              </a:spcBef>
              <a:buFontTx/>
              <a:buNone/>
            </a:pPr>
            <a:endParaRPr lang="en-US" altLang="de-DE" dirty="0">
              <a:latin typeface="Courier New" panose="02070309020205020404" pitchFamily="49" charset="0"/>
              <a:cs typeface="Courier New" panose="02070309020205020404" pitchFamily="49" charset="0"/>
            </a:endParaRPr>
          </a:p>
          <a:p>
            <a:pPr>
              <a:spcBef>
                <a:spcPct val="0"/>
              </a:spcBef>
              <a:buFontTx/>
              <a:buNone/>
            </a:pPr>
            <a:r>
              <a:rPr lang="en-US" altLang="de-DE" dirty="0">
                <a:latin typeface="Courier New" panose="02070309020205020404" pitchFamily="49" charset="0"/>
                <a:cs typeface="Courier New" panose="02070309020205020404" pitchFamily="49" charset="0"/>
              </a:rPr>
              <a:t>SET TRANSACTION READ ONLY; </a:t>
            </a:r>
          </a:p>
          <a:p>
            <a:pPr>
              <a:spcBef>
                <a:spcPct val="0"/>
              </a:spcBef>
              <a:buFontTx/>
              <a:buNone/>
            </a:pPr>
            <a:endParaRPr lang="en-US" altLang="de-DE" dirty="0">
              <a:latin typeface="Courier New" panose="02070309020205020404" pitchFamily="49" charset="0"/>
              <a:cs typeface="Courier New" panose="02070309020205020404" pitchFamily="49" charset="0"/>
            </a:endParaRPr>
          </a:p>
          <a:p>
            <a:pPr>
              <a:spcBef>
                <a:spcPct val="0"/>
              </a:spcBef>
              <a:buFontTx/>
              <a:buNone/>
            </a:pPr>
            <a:r>
              <a:rPr lang="en-US" altLang="de-DE" dirty="0">
                <a:latin typeface="Courier New" panose="02070309020205020404" pitchFamily="49" charset="0"/>
                <a:cs typeface="Courier New" panose="02070309020205020404" pitchFamily="49" charset="0"/>
              </a:rPr>
              <a:t>SELECT </a:t>
            </a:r>
            <a:r>
              <a:rPr lang="en-US" altLang="de-DE" dirty="0" err="1">
                <a:latin typeface="Courier New" panose="02070309020205020404" pitchFamily="49" charset="0"/>
                <a:cs typeface="Courier New" panose="02070309020205020404" pitchFamily="49" charset="0"/>
              </a:rPr>
              <a:t>product_id</a:t>
            </a:r>
            <a:r>
              <a:rPr lang="en-US" altLang="de-DE" dirty="0">
                <a:latin typeface="Courier New" panose="02070309020205020404" pitchFamily="49" charset="0"/>
                <a:cs typeface="Courier New" panose="02070309020205020404" pitchFamily="49" charset="0"/>
              </a:rPr>
              <a:t>, </a:t>
            </a:r>
            <a:r>
              <a:rPr lang="en-US" altLang="de-DE" dirty="0" err="1">
                <a:latin typeface="Courier New" panose="02070309020205020404" pitchFamily="49" charset="0"/>
                <a:cs typeface="Courier New" panose="02070309020205020404" pitchFamily="49" charset="0"/>
              </a:rPr>
              <a:t>quantity_on_hand</a:t>
            </a:r>
            <a:r>
              <a:rPr lang="en-US" altLang="de-DE" dirty="0">
                <a:latin typeface="Courier New" panose="02070309020205020404" pitchFamily="49" charset="0"/>
                <a:cs typeface="Courier New" panose="02070309020205020404" pitchFamily="49" charset="0"/>
              </a:rPr>
              <a:t> FROM inventories</a:t>
            </a:r>
          </a:p>
          <a:p>
            <a:pPr>
              <a:spcBef>
                <a:spcPct val="0"/>
              </a:spcBef>
              <a:buFontTx/>
              <a:buNone/>
            </a:pPr>
            <a:r>
              <a:rPr lang="en-US" altLang="de-DE" dirty="0">
                <a:latin typeface="Courier New" panose="02070309020205020404" pitchFamily="49" charset="0"/>
                <a:cs typeface="Courier New" panose="02070309020205020404" pitchFamily="49" charset="0"/>
              </a:rPr>
              <a:t>   WHERE </a:t>
            </a:r>
            <a:r>
              <a:rPr lang="en-US" altLang="de-DE" dirty="0" err="1">
                <a:latin typeface="Courier New" panose="02070309020205020404" pitchFamily="49" charset="0"/>
                <a:cs typeface="Courier New" panose="02070309020205020404" pitchFamily="49" charset="0"/>
              </a:rPr>
              <a:t>warehouse_id</a:t>
            </a:r>
            <a:r>
              <a:rPr lang="en-US" altLang="de-DE" dirty="0">
                <a:latin typeface="Courier New" panose="02070309020205020404" pitchFamily="49" charset="0"/>
                <a:cs typeface="Courier New" panose="02070309020205020404" pitchFamily="49" charset="0"/>
              </a:rPr>
              <a:t> = 5</a:t>
            </a:r>
          </a:p>
          <a:p>
            <a:pPr>
              <a:spcBef>
                <a:spcPct val="0"/>
              </a:spcBef>
              <a:buFontTx/>
              <a:buNone/>
            </a:pPr>
            <a:r>
              <a:rPr lang="en-US" altLang="de-DE" dirty="0">
                <a:latin typeface="Courier New" panose="02070309020205020404" pitchFamily="49" charset="0"/>
                <a:cs typeface="Courier New" panose="02070309020205020404" pitchFamily="49" charset="0"/>
              </a:rPr>
              <a:t>   ORDER BY </a:t>
            </a:r>
            <a:r>
              <a:rPr lang="en-US" altLang="de-DE" dirty="0" err="1">
                <a:latin typeface="Courier New" panose="02070309020205020404" pitchFamily="49" charset="0"/>
                <a:cs typeface="Courier New" panose="02070309020205020404" pitchFamily="49" charset="0"/>
              </a:rPr>
              <a:t>product_id</a:t>
            </a:r>
            <a:r>
              <a:rPr lang="en-US" altLang="de-DE" dirty="0">
                <a:latin typeface="Courier New" panose="02070309020205020404" pitchFamily="49" charset="0"/>
                <a:cs typeface="Courier New" panose="02070309020205020404" pitchFamily="49" charset="0"/>
              </a:rPr>
              <a:t>; </a:t>
            </a:r>
          </a:p>
          <a:p>
            <a:pPr>
              <a:spcBef>
                <a:spcPct val="0"/>
              </a:spcBef>
              <a:buFontTx/>
              <a:buNone/>
            </a:pPr>
            <a:endParaRPr lang="en-US" altLang="de-DE" dirty="0">
              <a:latin typeface="Courier New" panose="02070309020205020404" pitchFamily="49" charset="0"/>
              <a:cs typeface="Courier New" panose="02070309020205020404" pitchFamily="49" charset="0"/>
            </a:endParaRPr>
          </a:p>
          <a:p>
            <a:pPr>
              <a:spcBef>
                <a:spcPct val="0"/>
              </a:spcBef>
              <a:buFontTx/>
              <a:buNone/>
            </a:pPr>
            <a:r>
              <a:rPr lang="en-US" altLang="de-DE" dirty="0">
                <a:latin typeface="Courier New" panose="02070309020205020404" pitchFamily="49" charset="0"/>
                <a:cs typeface="Courier New" panose="02070309020205020404" pitchFamily="49" charset="0"/>
              </a:rPr>
              <a:t>COMMIT; -- Ende “read only”</a:t>
            </a:r>
            <a:endParaRPr lang="de-AT" altLang="de-DE" dirty="0">
              <a:latin typeface="Courier New" panose="02070309020205020404" pitchFamily="49" charset="0"/>
              <a:cs typeface="Courier New" panose="02070309020205020404" pitchFamily="49" charset="0"/>
            </a:endParaRPr>
          </a:p>
          <a:p>
            <a:endParaRPr lang="de-AT" dirty="0"/>
          </a:p>
        </p:txBody>
      </p:sp>
      <p:sp>
        <p:nvSpPr>
          <p:cNvPr id="4" name="Fußzeilenplatzhalter 3">
            <a:extLst>
              <a:ext uri="{FF2B5EF4-FFF2-40B4-BE49-F238E27FC236}">
                <a16:creationId xmlns:a16="http://schemas.microsoft.com/office/drawing/2014/main" id="{D9AD1EFC-CA31-46D9-9CF7-7BB6C17C0B68}"/>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D19BC498-920D-42C8-9E47-C519F36116D6}"/>
              </a:ext>
            </a:extLst>
          </p:cNvPr>
          <p:cNvSpPr>
            <a:spLocks noGrp="1"/>
          </p:cNvSpPr>
          <p:nvPr>
            <p:ph type="sldNum" sz="quarter" idx="12"/>
          </p:nvPr>
        </p:nvSpPr>
        <p:spPr/>
        <p:txBody>
          <a:bodyPr/>
          <a:lstStyle/>
          <a:p>
            <a:fld id="{7A6E67F5-11D9-43D7-9C9E-9667E2891F76}" type="slidenum">
              <a:rPr lang="de-AT" smtClean="0"/>
              <a:t>29</a:t>
            </a:fld>
            <a:endParaRPr lang="de-AT"/>
          </a:p>
        </p:txBody>
      </p:sp>
      <p:pic>
        <p:nvPicPr>
          <p:cNvPr id="6" name="Grafik 5" descr="Ein Bild, das Zeichnung enthält.&#10;&#10;Automatisch generierte Beschreibung">
            <a:extLst>
              <a:ext uri="{FF2B5EF4-FFF2-40B4-BE49-F238E27FC236}">
                <a16:creationId xmlns:a16="http://schemas.microsoft.com/office/drawing/2014/main" id="{C8CC272E-D281-425B-AC6E-73ADD2746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227227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6C65D8-821A-49C8-B030-470CE39525F8}"/>
              </a:ext>
            </a:extLst>
          </p:cNvPr>
          <p:cNvSpPr>
            <a:spLocks noGrp="1"/>
          </p:cNvSpPr>
          <p:nvPr>
            <p:ph type="title"/>
          </p:nvPr>
        </p:nvSpPr>
        <p:spPr/>
        <p:txBody>
          <a:bodyPr/>
          <a:lstStyle/>
          <a:p>
            <a:r>
              <a:rPr lang="de-AT" b="1" dirty="0"/>
              <a:t>Problemstellung I</a:t>
            </a:r>
          </a:p>
        </p:txBody>
      </p:sp>
      <p:sp>
        <p:nvSpPr>
          <p:cNvPr id="3" name="Inhaltsplatzhalter 2">
            <a:extLst>
              <a:ext uri="{FF2B5EF4-FFF2-40B4-BE49-F238E27FC236}">
                <a16:creationId xmlns:a16="http://schemas.microsoft.com/office/drawing/2014/main" id="{93078AAF-D4F5-4E6C-8C16-355C22A5A30E}"/>
              </a:ext>
            </a:extLst>
          </p:cNvPr>
          <p:cNvSpPr>
            <a:spLocks noGrp="1"/>
          </p:cNvSpPr>
          <p:nvPr>
            <p:ph idx="1"/>
          </p:nvPr>
        </p:nvSpPr>
        <p:spPr/>
        <p:txBody>
          <a:bodyPr/>
          <a:lstStyle/>
          <a:p>
            <a:pPr>
              <a:buNone/>
            </a:pPr>
            <a:r>
              <a:rPr lang="de-DE" altLang="de-DE" dirty="0">
                <a:latin typeface="Calibri" panose="020F0502020204030204" pitchFamily="34" charset="0"/>
              </a:rPr>
              <a:t>Lösung:</a:t>
            </a:r>
          </a:p>
          <a:p>
            <a:pPr>
              <a:buNone/>
            </a:pPr>
            <a:endParaRPr lang="de-DE" altLang="de-DE" dirty="0">
              <a:latin typeface="Calibri" panose="020F0502020204030204" pitchFamily="34" charset="0"/>
            </a:endParaRPr>
          </a:p>
          <a:p>
            <a:pPr>
              <a:buNone/>
            </a:pPr>
            <a:r>
              <a:rPr lang="de-DE" altLang="de-DE" dirty="0" err="1">
                <a:latin typeface="Calibri" panose="020F0502020204030204" pitchFamily="34" charset="0"/>
              </a:rPr>
              <a:t>begin</a:t>
            </a:r>
            <a:r>
              <a:rPr lang="de-DE" altLang="de-DE" dirty="0">
                <a:latin typeface="Calibri" panose="020F0502020204030204" pitchFamily="34" charset="0"/>
              </a:rPr>
              <a:t> </a:t>
            </a:r>
            <a:r>
              <a:rPr lang="de-DE" altLang="de-DE" dirty="0" err="1">
                <a:latin typeface="Calibri" panose="020F0502020204030204" pitchFamily="34" charset="0"/>
              </a:rPr>
              <a:t>transaction</a:t>
            </a:r>
            <a:r>
              <a:rPr lang="de-DE" altLang="de-DE" dirty="0">
                <a:latin typeface="Calibri" panose="020F0502020204030204" pitchFamily="34" charset="0"/>
              </a:rPr>
              <a:t>; </a:t>
            </a:r>
          </a:p>
          <a:p>
            <a:pPr>
              <a:buNone/>
            </a:pPr>
            <a:r>
              <a:rPr lang="de-DE" altLang="de-DE" dirty="0">
                <a:latin typeface="Calibri" panose="020F0502020204030204" pitchFamily="34" charset="0"/>
              </a:rPr>
              <a:t>   update Konto </a:t>
            </a:r>
            <a:r>
              <a:rPr lang="de-DE" altLang="de-DE" dirty="0" err="1">
                <a:latin typeface="Calibri" panose="020F0502020204030204" pitchFamily="34" charset="0"/>
              </a:rPr>
              <a:t>set</a:t>
            </a:r>
            <a:r>
              <a:rPr lang="de-DE" altLang="de-DE" dirty="0">
                <a:latin typeface="Calibri" panose="020F0502020204030204" pitchFamily="34" charset="0"/>
              </a:rPr>
              <a:t> Saldo = Saldo - 50 </a:t>
            </a:r>
            <a:r>
              <a:rPr lang="de-DE" altLang="de-DE" dirty="0" err="1">
                <a:latin typeface="Calibri" panose="020F0502020204030204" pitchFamily="34" charset="0"/>
              </a:rPr>
              <a:t>where</a:t>
            </a:r>
            <a:r>
              <a:rPr lang="de-DE" altLang="de-DE" dirty="0">
                <a:latin typeface="Calibri" panose="020F0502020204030204" pitchFamily="34" charset="0"/>
              </a:rPr>
              <a:t> </a:t>
            </a:r>
            <a:r>
              <a:rPr lang="de-DE" altLang="de-DE" dirty="0" err="1">
                <a:latin typeface="Calibri" panose="020F0502020204030204" pitchFamily="34" charset="0"/>
              </a:rPr>
              <a:t>KtoNr</a:t>
            </a:r>
            <a:r>
              <a:rPr lang="de-DE" altLang="de-DE" dirty="0">
                <a:latin typeface="Calibri" panose="020F0502020204030204" pitchFamily="34" charset="0"/>
              </a:rPr>
              <a:t> = 1; </a:t>
            </a:r>
          </a:p>
          <a:p>
            <a:pPr>
              <a:buNone/>
            </a:pPr>
            <a:r>
              <a:rPr lang="de-DE" altLang="de-DE" dirty="0">
                <a:latin typeface="Calibri" panose="020F0502020204030204" pitchFamily="34" charset="0"/>
              </a:rPr>
              <a:t>   update Konto </a:t>
            </a:r>
            <a:r>
              <a:rPr lang="de-DE" altLang="de-DE" dirty="0" err="1">
                <a:latin typeface="Calibri" panose="020F0502020204030204" pitchFamily="34" charset="0"/>
              </a:rPr>
              <a:t>set</a:t>
            </a:r>
            <a:r>
              <a:rPr lang="de-DE" altLang="de-DE" dirty="0">
                <a:latin typeface="Calibri" panose="020F0502020204030204" pitchFamily="34" charset="0"/>
              </a:rPr>
              <a:t> Saldo = Saldo + 50 </a:t>
            </a:r>
            <a:r>
              <a:rPr lang="de-DE" altLang="de-DE" dirty="0" err="1">
                <a:latin typeface="Calibri" panose="020F0502020204030204" pitchFamily="34" charset="0"/>
              </a:rPr>
              <a:t>where</a:t>
            </a:r>
            <a:r>
              <a:rPr lang="de-DE" altLang="de-DE" dirty="0">
                <a:latin typeface="Calibri" panose="020F0502020204030204" pitchFamily="34" charset="0"/>
              </a:rPr>
              <a:t> </a:t>
            </a:r>
            <a:r>
              <a:rPr lang="de-DE" altLang="de-DE" dirty="0" err="1">
                <a:latin typeface="Calibri" panose="020F0502020204030204" pitchFamily="34" charset="0"/>
              </a:rPr>
              <a:t>KtoNr</a:t>
            </a:r>
            <a:r>
              <a:rPr lang="de-DE" altLang="de-DE" dirty="0">
                <a:latin typeface="Calibri" panose="020F0502020204030204" pitchFamily="34" charset="0"/>
              </a:rPr>
              <a:t> = 2; </a:t>
            </a:r>
          </a:p>
          <a:p>
            <a:pPr>
              <a:buNone/>
            </a:pPr>
            <a:r>
              <a:rPr lang="de-DE" altLang="de-DE" dirty="0" err="1">
                <a:latin typeface="Calibri" panose="020F0502020204030204" pitchFamily="34" charset="0"/>
              </a:rPr>
              <a:t>commit</a:t>
            </a:r>
            <a:r>
              <a:rPr lang="de-DE" altLang="de-DE" dirty="0">
                <a:latin typeface="Calibri" panose="020F0502020204030204" pitchFamily="34" charset="0"/>
              </a:rPr>
              <a:t>; </a:t>
            </a:r>
          </a:p>
          <a:p>
            <a:pPr>
              <a:buNone/>
            </a:pPr>
            <a:endParaRPr lang="de-DE" altLang="de-DE" dirty="0">
              <a:latin typeface="Calibri" panose="020F0502020204030204" pitchFamily="34" charset="0"/>
            </a:endParaRPr>
          </a:p>
          <a:p>
            <a:pPr>
              <a:buNone/>
            </a:pPr>
            <a:endParaRPr lang="de-DE" altLang="de-DE" dirty="0">
              <a:latin typeface="Calibri" panose="020F0502020204030204" pitchFamily="34" charset="0"/>
            </a:endParaRPr>
          </a:p>
          <a:p>
            <a:pPr algn="ctr">
              <a:buNone/>
            </a:pPr>
            <a:endParaRPr lang="de-DE" altLang="de-DE" sz="4400" dirty="0"/>
          </a:p>
          <a:p>
            <a:endParaRPr lang="de-AT" dirty="0"/>
          </a:p>
        </p:txBody>
      </p:sp>
      <p:sp>
        <p:nvSpPr>
          <p:cNvPr id="4" name="Fußzeilenplatzhalter 3">
            <a:extLst>
              <a:ext uri="{FF2B5EF4-FFF2-40B4-BE49-F238E27FC236}">
                <a16:creationId xmlns:a16="http://schemas.microsoft.com/office/drawing/2014/main" id="{9E1A4C6E-A9B7-4DF5-952E-D498494BED2B}"/>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7355CE31-FAFF-4467-8A0B-1897CEB89BA2}"/>
              </a:ext>
            </a:extLst>
          </p:cNvPr>
          <p:cNvSpPr>
            <a:spLocks noGrp="1"/>
          </p:cNvSpPr>
          <p:nvPr>
            <p:ph type="sldNum" sz="quarter" idx="12"/>
          </p:nvPr>
        </p:nvSpPr>
        <p:spPr/>
        <p:txBody>
          <a:bodyPr/>
          <a:lstStyle/>
          <a:p>
            <a:fld id="{7A6E67F5-11D9-43D7-9C9E-9667E2891F76}" type="slidenum">
              <a:rPr lang="de-AT" smtClean="0"/>
              <a:t>3</a:t>
            </a:fld>
            <a:endParaRPr lang="de-AT"/>
          </a:p>
        </p:txBody>
      </p:sp>
      <p:pic>
        <p:nvPicPr>
          <p:cNvPr id="6" name="Grafik 5" descr="Ein Bild, das Zeichnung enthält.&#10;&#10;Automatisch generierte Beschreibung">
            <a:extLst>
              <a:ext uri="{FF2B5EF4-FFF2-40B4-BE49-F238E27FC236}">
                <a16:creationId xmlns:a16="http://schemas.microsoft.com/office/drawing/2014/main" id="{D7E9F256-2441-4D90-A8B0-8B352EBB1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451034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14B5D0-6043-47C6-981A-F0EF16B1DFAD}"/>
              </a:ext>
            </a:extLst>
          </p:cNvPr>
          <p:cNvSpPr>
            <a:spLocks noGrp="1"/>
          </p:cNvSpPr>
          <p:nvPr>
            <p:ph type="title"/>
          </p:nvPr>
        </p:nvSpPr>
        <p:spPr/>
        <p:txBody>
          <a:bodyPr/>
          <a:lstStyle/>
          <a:p>
            <a:r>
              <a:rPr lang="de-AT" b="1" dirty="0"/>
              <a:t>Read </a:t>
            </a:r>
            <a:r>
              <a:rPr lang="de-AT" b="1" dirty="0" err="1"/>
              <a:t>only</a:t>
            </a:r>
            <a:r>
              <a:rPr lang="de-AT" b="1" dirty="0"/>
              <a:t> Transaktion</a:t>
            </a:r>
          </a:p>
        </p:txBody>
      </p:sp>
      <p:sp>
        <p:nvSpPr>
          <p:cNvPr id="3" name="Inhaltsplatzhalter 2">
            <a:extLst>
              <a:ext uri="{FF2B5EF4-FFF2-40B4-BE49-F238E27FC236}">
                <a16:creationId xmlns:a16="http://schemas.microsoft.com/office/drawing/2014/main" id="{97D0E1A4-368E-4315-A9BF-C8EC73ECD8CC}"/>
              </a:ext>
            </a:extLst>
          </p:cNvPr>
          <p:cNvSpPr>
            <a:spLocks noGrp="1"/>
          </p:cNvSpPr>
          <p:nvPr>
            <p:ph idx="1"/>
          </p:nvPr>
        </p:nvSpPr>
        <p:spPr/>
        <p:txBody>
          <a:bodyPr>
            <a:normAutofit fontScale="70000" lnSpcReduction="20000"/>
          </a:bodyPr>
          <a:lstStyle/>
          <a:p>
            <a:pPr>
              <a:spcBef>
                <a:spcPct val="0"/>
              </a:spcBef>
              <a:buFontTx/>
              <a:buNone/>
            </a:pPr>
            <a:r>
              <a:rPr lang="de-AT" altLang="de-DE" dirty="0">
                <a:latin typeface="Courier New" panose="02070309020205020404" pitchFamily="49" charset="0"/>
                <a:cs typeface="Courier New" panose="02070309020205020404" pitchFamily="49" charset="0"/>
              </a:rPr>
              <a:t>DECLARE</a:t>
            </a:r>
          </a:p>
          <a:p>
            <a:pPr>
              <a:spcBef>
                <a:spcPct val="0"/>
              </a:spcBef>
              <a:buFontTx/>
              <a:buNone/>
            </a:pP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daily_order_total</a:t>
            </a:r>
            <a:r>
              <a:rPr lang="de-AT" altLang="de-DE" dirty="0">
                <a:latin typeface="Courier New" panose="02070309020205020404" pitchFamily="49" charset="0"/>
                <a:cs typeface="Courier New" panose="02070309020205020404" pitchFamily="49" charset="0"/>
              </a:rPr>
              <a:t>   NUMBER(12,2);</a:t>
            </a:r>
          </a:p>
          <a:p>
            <a:pPr>
              <a:spcBef>
                <a:spcPct val="0"/>
              </a:spcBef>
              <a:buFontTx/>
              <a:buNone/>
            </a:pP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weekly_order_total</a:t>
            </a:r>
            <a:r>
              <a:rPr lang="de-AT" altLang="de-DE" dirty="0">
                <a:latin typeface="Courier New" panose="02070309020205020404" pitchFamily="49" charset="0"/>
                <a:cs typeface="Courier New" panose="02070309020205020404" pitchFamily="49" charset="0"/>
              </a:rPr>
              <a:t>  NUMBER(12,2); </a:t>
            </a:r>
          </a:p>
          <a:p>
            <a:pPr>
              <a:spcBef>
                <a:spcPct val="0"/>
              </a:spcBef>
              <a:buFontTx/>
              <a:buNone/>
            </a:pP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monthly_order_total</a:t>
            </a:r>
            <a:r>
              <a:rPr lang="de-AT" altLang="de-DE" dirty="0">
                <a:latin typeface="Courier New" panose="02070309020205020404" pitchFamily="49" charset="0"/>
                <a:cs typeface="Courier New" panose="02070309020205020404" pitchFamily="49" charset="0"/>
              </a:rPr>
              <a:t> NUMBER(12,2);</a:t>
            </a:r>
          </a:p>
          <a:p>
            <a:pPr>
              <a:spcBef>
                <a:spcPct val="0"/>
              </a:spcBef>
              <a:buFontTx/>
              <a:buNone/>
            </a:pPr>
            <a:r>
              <a:rPr lang="de-AT" altLang="de-DE" dirty="0">
                <a:latin typeface="Courier New" panose="02070309020205020404" pitchFamily="49" charset="0"/>
                <a:cs typeface="Courier New" panose="02070309020205020404" pitchFamily="49" charset="0"/>
              </a:rPr>
              <a:t>BEGIN</a:t>
            </a:r>
          </a:p>
          <a:p>
            <a:pPr>
              <a:spcBef>
                <a:spcPct val="0"/>
              </a:spcBef>
              <a:buFontTx/>
              <a:buNone/>
            </a:pPr>
            <a:r>
              <a:rPr lang="de-AT" altLang="de-DE" dirty="0">
                <a:latin typeface="Courier New" panose="02070309020205020404" pitchFamily="49" charset="0"/>
                <a:cs typeface="Courier New" panose="02070309020205020404" pitchFamily="49" charset="0"/>
              </a:rPr>
              <a:t>   COMMIT; -- </a:t>
            </a:r>
            <a:r>
              <a:rPr lang="de-AT" altLang="de-DE" dirty="0" err="1">
                <a:latin typeface="Courier New" panose="02070309020205020404" pitchFamily="49" charset="0"/>
                <a:cs typeface="Courier New" panose="02070309020205020404" pitchFamily="49" charset="0"/>
              </a:rPr>
              <a:t>ends</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previous</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transaction</a:t>
            </a:r>
            <a:endParaRPr lang="de-AT" altLang="de-DE" dirty="0">
              <a:latin typeface="Courier New" panose="02070309020205020404" pitchFamily="49" charset="0"/>
              <a:cs typeface="Courier New" panose="02070309020205020404" pitchFamily="49" charset="0"/>
            </a:endParaRPr>
          </a:p>
          <a:p>
            <a:pPr>
              <a:spcBef>
                <a:spcPct val="0"/>
              </a:spcBef>
              <a:buFontTx/>
              <a:buNone/>
            </a:pPr>
            <a:r>
              <a:rPr lang="de-AT" altLang="de-DE" dirty="0">
                <a:latin typeface="Courier New" panose="02070309020205020404" pitchFamily="49" charset="0"/>
                <a:cs typeface="Courier New" panose="02070309020205020404" pitchFamily="49" charset="0"/>
              </a:rPr>
              <a:t>   SET TRANSACTION READ ONLY NAME '</a:t>
            </a:r>
            <a:r>
              <a:rPr lang="de-AT" altLang="de-DE" dirty="0" err="1">
                <a:latin typeface="Courier New" panose="02070309020205020404" pitchFamily="49" charset="0"/>
                <a:cs typeface="Courier New" panose="02070309020205020404" pitchFamily="49" charset="0"/>
              </a:rPr>
              <a:t>Calculate</a:t>
            </a:r>
            <a:r>
              <a:rPr lang="de-AT" altLang="de-DE" dirty="0">
                <a:latin typeface="Courier New" panose="02070309020205020404" pitchFamily="49" charset="0"/>
                <a:cs typeface="Courier New" panose="02070309020205020404" pitchFamily="49" charset="0"/>
              </a:rPr>
              <a:t> Order Totals';</a:t>
            </a:r>
          </a:p>
          <a:p>
            <a:pPr>
              <a:spcBef>
                <a:spcPct val="0"/>
              </a:spcBef>
              <a:buFontTx/>
              <a:buNone/>
            </a:pPr>
            <a:r>
              <a:rPr lang="de-AT" altLang="de-DE" dirty="0">
                <a:latin typeface="Courier New" panose="02070309020205020404" pitchFamily="49" charset="0"/>
                <a:cs typeface="Courier New" panose="02070309020205020404" pitchFamily="49" charset="0"/>
              </a:rPr>
              <a:t>   SELECT SUM (</a:t>
            </a:r>
            <a:r>
              <a:rPr lang="de-AT" altLang="de-DE" dirty="0" err="1">
                <a:latin typeface="Courier New" panose="02070309020205020404" pitchFamily="49" charset="0"/>
                <a:cs typeface="Courier New" panose="02070309020205020404" pitchFamily="49" charset="0"/>
              </a:rPr>
              <a:t>order_total</a:t>
            </a:r>
            <a:r>
              <a:rPr lang="de-AT" altLang="de-DE" dirty="0">
                <a:latin typeface="Courier New" panose="02070309020205020404" pitchFamily="49" charset="0"/>
                <a:cs typeface="Courier New" panose="02070309020205020404" pitchFamily="49" charset="0"/>
              </a:rPr>
              <a:t>) INTO </a:t>
            </a:r>
            <a:r>
              <a:rPr lang="de-AT" altLang="de-DE" dirty="0" err="1">
                <a:latin typeface="Courier New" panose="02070309020205020404" pitchFamily="49" charset="0"/>
                <a:cs typeface="Courier New" panose="02070309020205020404" pitchFamily="49" charset="0"/>
              </a:rPr>
              <a:t>daily_order_total</a:t>
            </a:r>
            <a:r>
              <a:rPr lang="de-AT" altLang="de-DE" dirty="0">
                <a:latin typeface="Courier New" panose="02070309020205020404" pitchFamily="49" charset="0"/>
                <a:cs typeface="Courier New" panose="02070309020205020404" pitchFamily="49" charset="0"/>
              </a:rPr>
              <a:t> FROM </a:t>
            </a:r>
            <a:r>
              <a:rPr lang="de-AT" altLang="de-DE" dirty="0" err="1">
                <a:latin typeface="Courier New" panose="02070309020205020404" pitchFamily="49" charset="0"/>
                <a:cs typeface="Courier New" panose="02070309020205020404" pitchFamily="49" charset="0"/>
              </a:rPr>
              <a:t>orders</a:t>
            </a:r>
            <a:endParaRPr lang="de-AT" altLang="de-DE" dirty="0">
              <a:latin typeface="Courier New" panose="02070309020205020404" pitchFamily="49" charset="0"/>
              <a:cs typeface="Courier New" panose="02070309020205020404" pitchFamily="49" charset="0"/>
            </a:endParaRPr>
          </a:p>
          <a:p>
            <a:pPr>
              <a:spcBef>
                <a:spcPct val="0"/>
              </a:spcBef>
              <a:buFontTx/>
              <a:buNone/>
            </a:pPr>
            <a:r>
              <a:rPr lang="de-AT" altLang="de-DE" dirty="0">
                <a:latin typeface="Courier New" panose="02070309020205020404" pitchFamily="49" charset="0"/>
                <a:cs typeface="Courier New" panose="02070309020205020404" pitchFamily="49" charset="0"/>
              </a:rPr>
              <a:t>     WHERE … Bestelldatum Heute;</a:t>
            </a:r>
          </a:p>
          <a:p>
            <a:pPr>
              <a:spcBef>
                <a:spcPct val="0"/>
              </a:spcBef>
              <a:buFontTx/>
              <a:buNone/>
            </a:pPr>
            <a:r>
              <a:rPr lang="de-AT" altLang="de-DE" dirty="0">
                <a:latin typeface="Courier New" panose="02070309020205020404" pitchFamily="49" charset="0"/>
                <a:cs typeface="Courier New" panose="02070309020205020404" pitchFamily="49" charset="0"/>
              </a:rPr>
              <a:t>   SELECT SUM (</a:t>
            </a:r>
            <a:r>
              <a:rPr lang="de-AT" altLang="de-DE" dirty="0" err="1">
                <a:latin typeface="Courier New" panose="02070309020205020404" pitchFamily="49" charset="0"/>
                <a:cs typeface="Courier New" panose="02070309020205020404" pitchFamily="49" charset="0"/>
              </a:rPr>
              <a:t>order_total</a:t>
            </a:r>
            <a:r>
              <a:rPr lang="de-AT" altLang="de-DE" dirty="0">
                <a:latin typeface="Courier New" panose="02070309020205020404" pitchFamily="49" charset="0"/>
                <a:cs typeface="Courier New" panose="02070309020205020404" pitchFamily="49" charset="0"/>
              </a:rPr>
              <a:t>) INTO </a:t>
            </a:r>
            <a:r>
              <a:rPr lang="de-AT" altLang="de-DE" dirty="0" err="1">
                <a:latin typeface="Courier New" panose="02070309020205020404" pitchFamily="49" charset="0"/>
                <a:cs typeface="Courier New" panose="02070309020205020404" pitchFamily="49" charset="0"/>
              </a:rPr>
              <a:t>weekly_order_total</a:t>
            </a:r>
            <a:r>
              <a:rPr lang="de-AT" altLang="de-DE" dirty="0">
                <a:latin typeface="Courier New" panose="02070309020205020404" pitchFamily="49" charset="0"/>
                <a:cs typeface="Courier New" panose="02070309020205020404" pitchFamily="49" charset="0"/>
              </a:rPr>
              <a:t> FROM </a:t>
            </a:r>
            <a:r>
              <a:rPr lang="de-AT" altLang="de-DE" dirty="0" err="1">
                <a:latin typeface="Courier New" panose="02070309020205020404" pitchFamily="49" charset="0"/>
                <a:cs typeface="Courier New" panose="02070309020205020404" pitchFamily="49" charset="0"/>
              </a:rPr>
              <a:t>orders</a:t>
            </a:r>
            <a:endParaRPr lang="de-AT" altLang="de-DE" dirty="0">
              <a:latin typeface="Courier New" panose="02070309020205020404" pitchFamily="49" charset="0"/>
              <a:cs typeface="Courier New" panose="02070309020205020404" pitchFamily="49" charset="0"/>
            </a:endParaRPr>
          </a:p>
          <a:p>
            <a:pPr>
              <a:spcBef>
                <a:spcPct val="0"/>
              </a:spcBef>
              <a:buFontTx/>
              <a:buNone/>
            </a:pPr>
            <a:r>
              <a:rPr lang="de-AT" altLang="de-DE" dirty="0">
                <a:latin typeface="Courier New" panose="02070309020205020404" pitchFamily="49" charset="0"/>
                <a:cs typeface="Courier New" panose="02070309020205020404" pitchFamily="49" charset="0"/>
              </a:rPr>
              <a:t>     WHERE … Bestelldatum in der letzten Woche inkl. Heute;</a:t>
            </a:r>
          </a:p>
          <a:p>
            <a:pPr>
              <a:spcBef>
                <a:spcPct val="0"/>
              </a:spcBef>
              <a:buFontTx/>
              <a:buNone/>
            </a:pPr>
            <a:r>
              <a:rPr lang="de-AT" altLang="de-DE" dirty="0">
                <a:latin typeface="Courier New" panose="02070309020205020404" pitchFamily="49" charset="0"/>
                <a:cs typeface="Courier New" panose="02070309020205020404" pitchFamily="49" charset="0"/>
              </a:rPr>
              <a:t>   SELECT SUM (</a:t>
            </a:r>
            <a:r>
              <a:rPr lang="de-AT" altLang="de-DE" dirty="0" err="1">
                <a:latin typeface="Courier New" panose="02070309020205020404" pitchFamily="49" charset="0"/>
                <a:cs typeface="Courier New" panose="02070309020205020404" pitchFamily="49" charset="0"/>
              </a:rPr>
              <a:t>order_total</a:t>
            </a:r>
            <a:r>
              <a:rPr lang="de-AT" altLang="de-DE" dirty="0">
                <a:latin typeface="Courier New" panose="02070309020205020404" pitchFamily="49" charset="0"/>
                <a:cs typeface="Courier New" panose="02070309020205020404" pitchFamily="49" charset="0"/>
              </a:rPr>
              <a:t>) INTO </a:t>
            </a:r>
            <a:r>
              <a:rPr lang="de-AT" altLang="de-DE" dirty="0" err="1">
                <a:latin typeface="Courier New" panose="02070309020205020404" pitchFamily="49" charset="0"/>
                <a:cs typeface="Courier New" panose="02070309020205020404" pitchFamily="49" charset="0"/>
              </a:rPr>
              <a:t>monthly_order_total</a:t>
            </a:r>
            <a:r>
              <a:rPr lang="de-AT" altLang="de-DE" dirty="0">
                <a:latin typeface="Courier New" panose="02070309020205020404" pitchFamily="49" charset="0"/>
                <a:cs typeface="Courier New" panose="02070309020205020404" pitchFamily="49" charset="0"/>
              </a:rPr>
              <a:t> FROM </a:t>
            </a:r>
            <a:r>
              <a:rPr lang="de-AT" altLang="de-DE" dirty="0" err="1">
                <a:latin typeface="Courier New" panose="02070309020205020404" pitchFamily="49" charset="0"/>
                <a:cs typeface="Courier New" panose="02070309020205020404" pitchFamily="49" charset="0"/>
              </a:rPr>
              <a:t>orders</a:t>
            </a:r>
            <a:endParaRPr lang="de-AT" altLang="de-DE" dirty="0">
              <a:latin typeface="Courier New" panose="02070309020205020404" pitchFamily="49" charset="0"/>
              <a:cs typeface="Courier New" panose="02070309020205020404" pitchFamily="49" charset="0"/>
            </a:endParaRPr>
          </a:p>
          <a:p>
            <a:pPr>
              <a:spcBef>
                <a:spcPct val="0"/>
              </a:spcBef>
              <a:buFontTx/>
              <a:buNone/>
            </a:pPr>
            <a:r>
              <a:rPr lang="de-AT" altLang="de-DE" dirty="0">
                <a:latin typeface="Courier New" panose="02070309020205020404" pitchFamily="49" charset="0"/>
                <a:cs typeface="Courier New" panose="02070309020205020404" pitchFamily="49" charset="0"/>
              </a:rPr>
              <a:t>     WHERE … Bestelldatum im letzten Monat inkl. Heute;</a:t>
            </a:r>
          </a:p>
          <a:p>
            <a:pPr>
              <a:spcBef>
                <a:spcPct val="0"/>
              </a:spcBef>
              <a:buFontTx/>
              <a:buNone/>
            </a:pPr>
            <a:r>
              <a:rPr lang="de-AT" altLang="de-DE" dirty="0">
                <a:latin typeface="Courier New" panose="02070309020205020404" pitchFamily="49" charset="0"/>
                <a:cs typeface="Courier New" panose="02070309020205020404" pitchFamily="49" charset="0"/>
              </a:rPr>
              <a:t>   COMMIT; -- </a:t>
            </a:r>
            <a:r>
              <a:rPr lang="de-AT" altLang="de-DE" dirty="0" err="1">
                <a:latin typeface="Courier New" panose="02070309020205020404" pitchFamily="49" charset="0"/>
                <a:cs typeface="Courier New" panose="02070309020205020404" pitchFamily="49" charset="0"/>
              </a:rPr>
              <a:t>ends</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read-only</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transaction</a:t>
            </a:r>
            <a:endParaRPr lang="de-AT" altLang="de-DE" dirty="0">
              <a:latin typeface="Courier New" panose="02070309020205020404" pitchFamily="49" charset="0"/>
              <a:cs typeface="Courier New" panose="02070309020205020404" pitchFamily="49" charset="0"/>
            </a:endParaRPr>
          </a:p>
          <a:p>
            <a:pPr>
              <a:spcBef>
                <a:spcPct val="0"/>
              </a:spcBef>
              <a:buFontTx/>
              <a:buNone/>
            </a:pPr>
            <a:r>
              <a:rPr lang="de-AT" altLang="de-DE" dirty="0">
                <a:latin typeface="Courier New" panose="02070309020205020404" pitchFamily="49" charset="0"/>
                <a:cs typeface="Courier New" panose="02070309020205020404" pitchFamily="49" charset="0"/>
              </a:rPr>
              <a:t>END;</a:t>
            </a:r>
          </a:p>
          <a:p>
            <a:pPr>
              <a:spcBef>
                <a:spcPct val="0"/>
              </a:spcBef>
              <a:buFontTx/>
              <a:buNone/>
            </a:pPr>
            <a:r>
              <a:rPr lang="de-AT" altLang="de-DE" dirty="0">
                <a:latin typeface="Courier New" panose="02070309020205020404" pitchFamily="49" charset="0"/>
                <a:cs typeface="Courier New" panose="02070309020205020404" pitchFamily="49" charset="0"/>
              </a:rPr>
              <a:t>/</a:t>
            </a:r>
          </a:p>
          <a:p>
            <a:endParaRPr lang="de-AT" dirty="0"/>
          </a:p>
        </p:txBody>
      </p:sp>
      <p:sp>
        <p:nvSpPr>
          <p:cNvPr id="4" name="Fußzeilenplatzhalter 3">
            <a:extLst>
              <a:ext uri="{FF2B5EF4-FFF2-40B4-BE49-F238E27FC236}">
                <a16:creationId xmlns:a16="http://schemas.microsoft.com/office/drawing/2014/main" id="{ECD81382-69CD-4A3B-B36C-80030C698125}"/>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9513B271-A0F3-48A3-A001-D1C9C3A00E13}"/>
              </a:ext>
            </a:extLst>
          </p:cNvPr>
          <p:cNvSpPr>
            <a:spLocks noGrp="1"/>
          </p:cNvSpPr>
          <p:nvPr>
            <p:ph type="sldNum" sz="quarter" idx="12"/>
          </p:nvPr>
        </p:nvSpPr>
        <p:spPr/>
        <p:txBody>
          <a:bodyPr/>
          <a:lstStyle/>
          <a:p>
            <a:fld id="{7A6E67F5-11D9-43D7-9C9E-9667E2891F76}" type="slidenum">
              <a:rPr lang="de-AT" smtClean="0"/>
              <a:t>30</a:t>
            </a:fld>
            <a:endParaRPr lang="de-AT"/>
          </a:p>
        </p:txBody>
      </p:sp>
      <p:pic>
        <p:nvPicPr>
          <p:cNvPr id="6" name="Grafik 5" descr="Ein Bild, das Zeichnung enthält.&#10;&#10;Automatisch generierte Beschreibung">
            <a:extLst>
              <a:ext uri="{FF2B5EF4-FFF2-40B4-BE49-F238E27FC236}">
                <a16:creationId xmlns:a16="http://schemas.microsoft.com/office/drawing/2014/main" id="{91BE9568-A160-47ED-9191-9B5B66C7E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041479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E5808C-DD5E-481F-A221-64BD535157AF}"/>
              </a:ext>
            </a:extLst>
          </p:cNvPr>
          <p:cNvSpPr>
            <a:spLocks noGrp="1"/>
          </p:cNvSpPr>
          <p:nvPr>
            <p:ph type="title"/>
          </p:nvPr>
        </p:nvSpPr>
        <p:spPr/>
        <p:txBody>
          <a:bodyPr/>
          <a:lstStyle/>
          <a:p>
            <a:r>
              <a:rPr lang="de-AT" b="1" dirty="0"/>
              <a:t>Autonome Transaktion</a:t>
            </a:r>
          </a:p>
        </p:txBody>
      </p:sp>
      <p:sp>
        <p:nvSpPr>
          <p:cNvPr id="3" name="Inhaltsplatzhalter 2">
            <a:extLst>
              <a:ext uri="{FF2B5EF4-FFF2-40B4-BE49-F238E27FC236}">
                <a16:creationId xmlns:a16="http://schemas.microsoft.com/office/drawing/2014/main" id="{9B65C6C8-9AE8-40CE-BBE0-A0746CA9FD7E}"/>
              </a:ext>
            </a:extLst>
          </p:cNvPr>
          <p:cNvSpPr>
            <a:spLocks noGrp="1"/>
          </p:cNvSpPr>
          <p:nvPr>
            <p:ph idx="1"/>
          </p:nvPr>
        </p:nvSpPr>
        <p:spPr/>
        <p:txBody>
          <a:bodyPr>
            <a:normAutofit fontScale="85000" lnSpcReduction="20000"/>
          </a:bodyPr>
          <a:lstStyle/>
          <a:p>
            <a:r>
              <a:rPr lang="de-AT" altLang="de-DE" dirty="0">
                <a:latin typeface="Calibri" panose="020F0502020204030204" pitchFamily="34" charset="0"/>
              </a:rPr>
              <a:t>Eine autonome Transaktion ist eine unabhängige Transaktion, die durch eine andere Transaktion gestartet wird. Es werden keine Sperren weitergegeben.</a:t>
            </a:r>
          </a:p>
          <a:p>
            <a:endParaRPr lang="de-AT" altLang="de-DE" dirty="0">
              <a:latin typeface="Calibri" panose="020F0502020204030204" pitchFamily="34" charset="0"/>
            </a:endParaRPr>
          </a:p>
          <a:p>
            <a:endParaRPr lang="de-AT" altLang="de-DE" dirty="0">
              <a:latin typeface="Calibri" panose="020F0502020204030204" pitchFamily="34" charset="0"/>
            </a:endParaRPr>
          </a:p>
          <a:p>
            <a:endParaRPr lang="de-AT" altLang="de-DE" dirty="0">
              <a:latin typeface="Calibri" panose="020F0502020204030204" pitchFamily="34" charset="0"/>
            </a:endParaRPr>
          </a:p>
          <a:p>
            <a:endParaRPr lang="de-AT" altLang="de-DE" dirty="0">
              <a:latin typeface="Calibri" panose="020F0502020204030204" pitchFamily="34" charset="0"/>
            </a:endParaRPr>
          </a:p>
          <a:p>
            <a:endParaRPr lang="de-AT" altLang="de-DE" dirty="0">
              <a:latin typeface="Calibri" panose="020F0502020204030204" pitchFamily="34" charset="0"/>
            </a:endParaRPr>
          </a:p>
          <a:p>
            <a:endParaRPr lang="de-AT" altLang="de-DE" dirty="0">
              <a:latin typeface="Calibri" panose="020F0502020204030204" pitchFamily="34" charset="0"/>
            </a:endParaRPr>
          </a:p>
          <a:p>
            <a:endParaRPr lang="de-AT" altLang="de-DE" dirty="0">
              <a:latin typeface="Calibri" panose="020F0502020204030204" pitchFamily="34" charset="0"/>
            </a:endParaRPr>
          </a:p>
          <a:p>
            <a:r>
              <a:rPr lang="de-AT" altLang="de-DE" dirty="0">
                <a:latin typeface="Calibri" panose="020F0502020204030204" pitchFamily="34" charset="0"/>
              </a:rPr>
              <a:t>Eine Transaktion wird zur autonomen Transaktion durch: </a:t>
            </a:r>
            <a:r>
              <a:rPr lang="de-AT" altLang="de-DE" dirty="0" err="1">
                <a:latin typeface="Calibri" panose="020F0502020204030204" pitchFamily="34" charset="0"/>
              </a:rPr>
              <a:t>pragma</a:t>
            </a:r>
            <a:r>
              <a:rPr lang="de-AT" altLang="de-DE" dirty="0">
                <a:latin typeface="Calibri" panose="020F0502020204030204" pitchFamily="34" charset="0"/>
              </a:rPr>
              <a:t> </a:t>
            </a:r>
            <a:r>
              <a:rPr lang="de-AT" altLang="de-DE" dirty="0" err="1">
                <a:latin typeface="Calibri" panose="020F0502020204030204" pitchFamily="34" charset="0"/>
              </a:rPr>
              <a:t>autonomous_transaction</a:t>
            </a:r>
            <a:r>
              <a:rPr lang="de-AT" altLang="de-DE" dirty="0">
                <a:latin typeface="Calibri" panose="020F0502020204030204" pitchFamily="34" charset="0"/>
              </a:rPr>
              <a:t>;</a:t>
            </a:r>
          </a:p>
          <a:p>
            <a:r>
              <a:rPr lang="de-AT" altLang="de-DE" dirty="0">
                <a:latin typeface="Calibri" panose="020F0502020204030204" pitchFamily="34" charset="0"/>
              </a:rPr>
              <a:t>Pragma … </a:t>
            </a:r>
            <a:r>
              <a:rPr lang="de-AT" altLang="de-DE" dirty="0" err="1">
                <a:latin typeface="Calibri" panose="020F0502020204030204" pitchFamily="34" charset="0"/>
              </a:rPr>
              <a:t>compiler</a:t>
            </a:r>
            <a:r>
              <a:rPr lang="de-AT" altLang="de-DE" dirty="0">
                <a:latin typeface="Calibri" panose="020F0502020204030204" pitchFamily="34" charset="0"/>
              </a:rPr>
              <a:t> direktive zur </a:t>
            </a:r>
            <a:r>
              <a:rPr lang="de-AT" altLang="de-DE" dirty="0" err="1">
                <a:latin typeface="Calibri" panose="020F0502020204030204" pitchFamily="34" charset="0"/>
              </a:rPr>
              <a:t>Compilezeit</a:t>
            </a:r>
            <a:r>
              <a:rPr lang="de-AT" altLang="de-DE" dirty="0">
                <a:latin typeface="Calibri" panose="020F0502020204030204" pitchFamily="34" charset="0"/>
              </a:rPr>
              <a:t> wirksam</a:t>
            </a:r>
          </a:p>
          <a:p>
            <a:endParaRPr lang="de-AT" dirty="0"/>
          </a:p>
        </p:txBody>
      </p:sp>
      <p:sp>
        <p:nvSpPr>
          <p:cNvPr id="4" name="Fußzeilenplatzhalter 3">
            <a:extLst>
              <a:ext uri="{FF2B5EF4-FFF2-40B4-BE49-F238E27FC236}">
                <a16:creationId xmlns:a16="http://schemas.microsoft.com/office/drawing/2014/main" id="{E8369EB8-0A6A-4E0E-A03B-D9B884C4A229}"/>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CD6C7F87-323D-4587-AEAE-4367B40100AF}"/>
              </a:ext>
            </a:extLst>
          </p:cNvPr>
          <p:cNvSpPr>
            <a:spLocks noGrp="1"/>
          </p:cNvSpPr>
          <p:nvPr>
            <p:ph type="sldNum" sz="quarter" idx="12"/>
          </p:nvPr>
        </p:nvSpPr>
        <p:spPr/>
        <p:txBody>
          <a:bodyPr/>
          <a:lstStyle/>
          <a:p>
            <a:fld id="{7A6E67F5-11D9-43D7-9C9E-9667E2891F76}" type="slidenum">
              <a:rPr lang="de-AT" smtClean="0"/>
              <a:t>31</a:t>
            </a:fld>
            <a:endParaRPr lang="de-AT"/>
          </a:p>
        </p:txBody>
      </p:sp>
      <p:graphicFrame>
        <p:nvGraphicFramePr>
          <p:cNvPr id="6" name="Object 8">
            <a:extLst>
              <a:ext uri="{FF2B5EF4-FFF2-40B4-BE49-F238E27FC236}">
                <a16:creationId xmlns:a16="http://schemas.microsoft.com/office/drawing/2014/main" id="{63391DF0-78E6-4F70-A252-41D6B5A6B990}"/>
              </a:ext>
            </a:extLst>
          </p:cNvPr>
          <p:cNvGraphicFramePr>
            <a:graphicFrameLocks noChangeAspect="1"/>
          </p:cNvGraphicFramePr>
          <p:nvPr>
            <p:extLst>
              <p:ext uri="{D42A27DB-BD31-4B8C-83A1-F6EECF244321}">
                <p14:modId xmlns:p14="http://schemas.microsoft.com/office/powerpoint/2010/main" val="253499544"/>
              </p:ext>
            </p:extLst>
          </p:nvPr>
        </p:nvGraphicFramePr>
        <p:xfrm>
          <a:off x="2999581" y="2618984"/>
          <a:ext cx="6192837" cy="2544763"/>
        </p:xfrm>
        <a:graphic>
          <a:graphicData uri="http://schemas.openxmlformats.org/presentationml/2006/ole">
            <mc:AlternateContent xmlns:mc="http://schemas.openxmlformats.org/markup-compatibility/2006">
              <mc:Choice xmlns:v="urn:schemas-microsoft-com:vml" Requires="v">
                <p:oleObj spid="_x0000_s1028" name="Dokument" r:id="rId3" imgW="3885592" imgH="1597081" progId="Word.Document.8">
                  <p:embed/>
                </p:oleObj>
              </mc:Choice>
              <mc:Fallback>
                <p:oleObj name="Dokument" r:id="rId3" imgW="3885592" imgH="1597081" progId="Word.Document.8">
                  <p:embed/>
                  <p:pic>
                    <p:nvPicPr>
                      <p:cNvPr id="32774" name="Object 8">
                        <a:extLst>
                          <a:ext uri="{FF2B5EF4-FFF2-40B4-BE49-F238E27FC236}">
                            <a16:creationId xmlns:a16="http://schemas.microsoft.com/office/drawing/2014/main" id="{A351F6FE-BA47-43A9-88E3-20C6A1ED6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581" y="2618984"/>
                        <a:ext cx="6192837" cy="2544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20F4964E-7EB0-4694-A9DE-6CF0DF94D2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001856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62FA04-2F9C-4F07-8688-D9504F8E4757}"/>
              </a:ext>
            </a:extLst>
          </p:cNvPr>
          <p:cNvSpPr>
            <a:spLocks noGrp="1"/>
          </p:cNvSpPr>
          <p:nvPr>
            <p:ph type="title"/>
          </p:nvPr>
        </p:nvSpPr>
        <p:spPr/>
        <p:txBody>
          <a:bodyPr/>
          <a:lstStyle/>
          <a:p>
            <a:r>
              <a:rPr lang="de-AT" b="1" dirty="0"/>
              <a:t>Autonome Transaktion</a:t>
            </a:r>
          </a:p>
        </p:txBody>
      </p:sp>
      <p:sp>
        <p:nvSpPr>
          <p:cNvPr id="3" name="Inhaltsplatzhalter 2">
            <a:extLst>
              <a:ext uri="{FF2B5EF4-FFF2-40B4-BE49-F238E27FC236}">
                <a16:creationId xmlns:a16="http://schemas.microsoft.com/office/drawing/2014/main" id="{3A24702A-F562-444D-8031-2DCC33D623B9}"/>
              </a:ext>
            </a:extLst>
          </p:cNvPr>
          <p:cNvSpPr>
            <a:spLocks noGrp="1"/>
          </p:cNvSpPr>
          <p:nvPr>
            <p:ph idx="1"/>
          </p:nvPr>
        </p:nvSpPr>
        <p:spPr>
          <a:xfrm>
            <a:off x="838200" y="1825625"/>
            <a:ext cx="9290538" cy="4351338"/>
          </a:xfrm>
        </p:spPr>
        <p:txBody>
          <a:bodyPr>
            <a:normAutofit fontScale="85000" lnSpcReduction="20000"/>
          </a:bodyPr>
          <a:lstStyle/>
          <a:p>
            <a:pPr>
              <a:defRPr/>
            </a:pPr>
            <a:r>
              <a:rPr lang="de-DE" dirty="0">
                <a:latin typeface="Calibri" panose="020F0502020204030204" pitchFamily="34" charset="0"/>
                <a:cs typeface="Calibri" panose="020F0502020204030204" pitchFamily="34" charset="0"/>
              </a:rPr>
              <a:t>Haupttransaktion</a:t>
            </a:r>
            <a:br>
              <a:rPr lang="de-DE" dirty="0">
                <a:latin typeface="Calibri" panose="020F0502020204030204" pitchFamily="34" charset="0"/>
                <a:cs typeface="Calibri" panose="020F0502020204030204" pitchFamily="34" charset="0"/>
              </a:rPr>
            </a:br>
            <a:r>
              <a:rPr lang="de-DE" dirty="0">
                <a:latin typeface="Calibri" panose="020F0502020204030204" pitchFamily="34" charset="0"/>
                <a:cs typeface="Calibri" panose="020F0502020204030204" pitchFamily="34" charset="0"/>
              </a:rPr>
              <a:t>führt auf bestimmte Tabellen Änderungen durch. Wenn ein Fehler aufgetreten ist, soll ein Rollback durchgeführt werden.</a:t>
            </a:r>
            <a:endParaRPr lang="de-AT" dirty="0">
              <a:latin typeface="Calibri" panose="020F0502020204030204" pitchFamily="34" charset="0"/>
              <a:cs typeface="Calibri" panose="020F0502020204030204" pitchFamily="34" charset="0"/>
            </a:endParaRPr>
          </a:p>
          <a:p>
            <a:pPr marL="0" indent="0">
              <a:buFontTx/>
              <a:buNone/>
              <a:defRPr/>
            </a:pPr>
            <a:r>
              <a:rPr lang="de-DE" sz="900" dirty="0">
                <a:latin typeface="Calibri" panose="020F0502020204030204" pitchFamily="34" charset="0"/>
                <a:cs typeface="Calibri" panose="020F0502020204030204" pitchFamily="34" charset="0"/>
              </a:rPr>
              <a:t> </a:t>
            </a:r>
            <a:endParaRPr lang="de-AT" sz="900" dirty="0">
              <a:latin typeface="Calibri" panose="020F0502020204030204" pitchFamily="34" charset="0"/>
              <a:cs typeface="Calibri" panose="020F0502020204030204" pitchFamily="34" charset="0"/>
            </a:endParaRPr>
          </a:p>
          <a:p>
            <a:pPr>
              <a:defRPr/>
            </a:pPr>
            <a:r>
              <a:rPr lang="de-DE" dirty="0">
                <a:latin typeface="Calibri" panose="020F0502020204030204" pitchFamily="34" charset="0"/>
                <a:cs typeface="Calibri" panose="020F0502020204030204" pitchFamily="34" charset="0"/>
              </a:rPr>
              <a:t>Untergeordnete Transaktion</a:t>
            </a:r>
            <a:br>
              <a:rPr lang="de-DE" dirty="0">
                <a:latin typeface="Calibri" panose="020F0502020204030204" pitchFamily="34" charset="0"/>
                <a:cs typeface="Calibri" panose="020F0502020204030204" pitchFamily="34" charset="0"/>
              </a:rPr>
            </a:br>
            <a:r>
              <a:rPr lang="de-DE" dirty="0">
                <a:latin typeface="Calibri" panose="020F0502020204030204" pitchFamily="34" charset="0"/>
                <a:cs typeface="Calibri" panose="020F0502020204030204" pitchFamily="34" charset="0"/>
              </a:rPr>
              <a:t>hier werden die in der Haupttransaktion aufgetretenen Fehler / Ausnahmebedingungen protokolliert in der Form, dass ein Eintrag in einer Fehlertabelle durchgeführt wird.</a:t>
            </a:r>
          </a:p>
          <a:p>
            <a:pPr marL="0" indent="0">
              <a:buFontTx/>
              <a:buNone/>
              <a:defRPr/>
            </a:pPr>
            <a:r>
              <a:rPr lang="de-DE" dirty="0">
                <a:latin typeface="Calibri" panose="020F0502020204030204" pitchFamily="34" charset="0"/>
                <a:cs typeface="Calibri" panose="020F0502020204030204" pitchFamily="34" charset="0"/>
              </a:rPr>
              <a:t>Unter diesen Umständen würde ein Rollback der Haupttransaktion auch die in der Protokolltabelle eingetragenen Fehlermeldungen zurückrollen.</a:t>
            </a:r>
            <a:endParaRPr lang="de-AT" dirty="0">
              <a:latin typeface="Calibri" panose="020F0502020204030204" pitchFamily="34" charset="0"/>
              <a:cs typeface="Calibri" panose="020F0502020204030204" pitchFamily="34" charset="0"/>
            </a:endParaRPr>
          </a:p>
          <a:p>
            <a:pPr marL="0" indent="0">
              <a:buFontTx/>
              <a:buNone/>
              <a:defRPr/>
            </a:pPr>
            <a:r>
              <a:rPr lang="de-DE" sz="900" dirty="0">
                <a:latin typeface="Calibri" panose="020F0502020204030204" pitchFamily="34" charset="0"/>
                <a:cs typeface="Calibri" panose="020F0502020204030204" pitchFamily="34" charset="0"/>
              </a:rPr>
              <a:t> </a:t>
            </a:r>
            <a:endParaRPr lang="de-AT" sz="900" dirty="0">
              <a:latin typeface="Calibri" panose="020F0502020204030204" pitchFamily="34" charset="0"/>
              <a:cs typeface="Calibri" panose="020F0502020204030204" pitchFamily="34" charset="0"/>
            </a:endParaRPr>
          </a:p>
          <a:p>
            <a:pPr marL="0" indent="0">
              <a:buFontTx/>
              <a:buNone/>
              <a:defRPr/>
            </a:pPr>
            <a:r>
              <a:rPr lang="de-DE" dirty="0">
                <a:latin typeface="Calibri" panose="020F0502020204030204" pitchFamily="34" charset="0"/>
                <a:cs typeface="Calibri" panose="020F0502020204030204" pitchFamily="34" charset="0"/>
              </a:rPr>
              <a:t>AT laufen in einem eigenen Kontext - sie erlauben es, dass der Fehlereintrag durchgeführt und </a:t>
            </a:r>
            <a:r>
              <a:rPr lang="de-DE" dirty="0" err="1">
                <a:latin typeface="Calibri" panose="020F0502020204030204" pitchFamily="34" charset="0"/>
                <a:cs typeface="Calibri" panose="020F0502020204030204" pitchFamily="34" charset="0"/>
              </a:rPr>
              <a:t>commited</a:t>
            </a:r>
            <a:r>
              <a:rPr lang="de-DE" dirty="0">
                <a:latin typeface="Calibri" panose="020F0502020204030204" pitchFamily="34" charset="0"/>
                <a:cs typeface="Calibri" panose="020F0502020204030204" pitchFamily="34" charset="0"/>
              </a:rPr>
              <a:t> wird, ohne das Ergebnis der Haupttransaktion festzuschreiben.</a:t>
            </a:r>
            <a:endParaRPr lang="de-AT" dirty="0">
              <a:latin typeface="Calibri" panose="020F0502020204030204" pitchFamily="34" charset="0"/>
              <a:cs typeface="Calibri" panose="020F0502020204030204" pitchFamily="34" charset="0"/>
            </a:endParaRPr>
          </a:p>
          <a:p>
            <a:pPr>
              <a:defRPr/>
            </a:pPr>
            <a:endParaRPr lang="de-AT" dirty="0"/>
          </a:p>
          <a:p>
            <a:pPr>
              <a:defRPr/>
            </a:pPr>
            <a:endParaRPr lang="de-AT" altLang="de-DE" dirty="0"/>
          </a:p>
          <a:p>
            <a:pPr>
              <a:defRPr/>
            </a:pPr>
            <a:endParaRPr lang="de-AT" altLang="de-DE" dirty="0"/>
          </a:p>
          <a:p>
            <a:endParaRPr lang="de-AT" dirty="0"/>
          </a:p>
        </p:txBody>
      </p:sp>
      <p:sp>
        <p:nvSpPr>
          <p:cNvPr id="4" name="Fußzeilenplatzhalter 3">
            <a:extLst>
              <a:ext uri="{FF2B5EF4-FFF2-40B4-BE49-F238E27FC236}">
                <a16:creationId xmlns:a16="http://schemas.microsoft.com/office/drawing/2014/main" id="{669D53E4-494E-4B52-A867-F09BAC69DF22}"/>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18AACD05-9027-4842-92D7-2559C3CC9D44}"/>
              </a:ext>
            </a:extLst>
          </p:cNvPr>
          <p:cNvSpPr>
            <a:spLocks noGrp="1"/>
          </p:cNvSpPr>
          <p:nvPr>
            <p:ph type="sldNum" sz="quarter" idx="12"/>
          </p:nvPr>
        </p:nvSpPr>
        <p:spPr/>
        <p:txBody>
          <a:bodyPr/>
          <a:lstStyle/>
          <a:p>
            <a:fld id="{7A6E67F5-11D9-43D7-9C9E-9667E2891F76}" type="slidenum">
              <a:rPr lang="de-AT" smtClean="0"/>
              <a:t>32</a:t>
            </a:fld>
            <a:endParaRPr lang="de-AT"/>
          </a:p>
        </p:txBody>
      </p:sp>
      <p:pic>
        <p:nvPicPr>
          <p:cNvPr id="6" name="Grafik 5" descr="Ein Bild, das Zeichnung enthält.&#10;&#10;Automatisch generierte Beschreibung">
            <a:extLst>
              <a:ext uri="{FF2B5EF4-FFF2-40B4-BE49-F238E27FC236}">
                <a16:creationId xmlns:a16="http://schemas.microsoft.com/office/drawing/2014/main" id="{F52D6F57-5C2F-4775-A0E7-979288058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136330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1E6551-750A-43BC-B919-E6B806A9F8A7}"/>
              </a:ext>
            </a:extLst>
          </p:cNvPr>
          <p:cNvSpPr>
            <a:spLocks noGrp="1"/>
          </p:cNvSpPr>
          <p:nvPr>
            <p:ph type="title"/>
          </p:nvPr>
        </p:nvSpPr>
        <p:spPr/>
        <p:txBody>
          <a:bodyPr/>
          <a:lstStyle/>
          <a:p>
            <a:r>
              <a:rPr lang="de-AT" b="1" dirty="0"/>
              <a:t>Geschachtelte Transaktion</a:t>
            </a:r>
          </a:p>
        </p:txBody>
      </p:sp>
      <p:sp>
        <p:nvSpPr>
          <p:cNvPr id="3" name="Inhaltsplatzhalter 2">
            <a:extLst>
              <a:ext uri="{FF2B5EF4-FFF2-40B4-BE49-F238E27FC236}">
                <a16:creationId xmlns:a16="http://schemas.microsoft.com/office/drawing/2014/main" id="{F59E665A-03E5-4C66-A4BA-787A406066AA}"/>
              </a:ext>
            </a:extLst>
          </p:cNvPr>
          <p:cNvSpPr>
            <a:spLocks noGrp="1"/>
          </p:cNvSpPr>
          <p:nvPr>
            <p:ph idx="1"/>
          </p:nvPr>
        </p:nvSpPr>
        <p:spPr>
          <a:xfrm>
            <a:off x="838200" y="1825625"/>
            <a:ext cx="7272338" cy="4351338"/>
          </a:xfrm>
        </p:spPr>
        <p:txBody>
          <a:bodyPr>
            <a:normAutofit lnSpcReduction="10000"/>
          </a:bodyPr>
          <a:lstStyle/>
          <a:p>
            <a:pPr>
              <a:lnSpc>
                <a:spcPct val="80000"/>
              </a:lnSpc>
              <a:buNone/>
            </a:pPr>
            <a:r>
              <a:rPr lang="de-AT" altLang="de-DE" sz="2000" i="1" dirty="0">
                <a:latin typeface="Calibri" panose="020F0502020204030204" pitchFamily="34" charset="0"/>
              </a:rPr>
              <a:t>Commit-Regel</a:t>
            </a:r>
            <a:r>
              <a:rPr lang="de-AT" altLang="de-DE" sz="2000" dirty="0">
                <a:latin typeface="Calibri" panose="020F0502020204030204" pitchFamily="34" charset="0"/>
              </a:rPr>
              <a:t>:</a:t>
            </a:r>
          </a:p>
          <a:p>
            <a:pPr>
              <a:lnSpc>
                <a:spcPct val="80000"/>
              </a:lnSpc>
            </a:pPr>
            <a:r>
              <a:rPr lang="de-AT" altLang="de-DE" sz="2000" dirty="0">
                <a:latin typeface="Calibri" panose="020F0502020204030204" pitchFamily="34" charset="0"/>
              </a:rPr>
              <a:t> Das (lokale) Commit einer Sub-Transaktion macht ihre Ergebnisse nur der Vater-Transaktion zugänglich. Das endgültige Commit der Sub-Transaktion erfolgt dann und nur dann, wenn für alle Vorfahren bis zur </a:t>
            </a:r>
            <a:r>
              <a:rPr lang="de-AT" altLang="de-DE" sz="2000" dirty="0" err="1">
                <a:latin typeface="Calibri" panose="020F0502020204030204" pitchFamily="34" charset="0"/>
              </a:rPr>
              <a:t>TopLevel</a:t>
            </a:r>
            <a:r>
              <a:rPr lang="de-AT" altLang="de-DE" sz="2000" dirty="0">
                <a:latin typeface="Calibri" panose="020F0502020204030204" pitchFamily="34" charset="0"/>
              </a:rPr>
              <a:t>-Transaktion das endgültige Commit erfolgreich verläuft.</a:t>
            </a:r>
          </a:p>
          <a:p>
            <a:pPr>
              <a:lnSpc>
                <a:spcPct val="80000"/>
              </a:lnSpc>
              <a:buNone/>
            </a:pPr>
            <a:r>
              <a:rPr lang="de-AT" altLang="de-DE" sz="2000" i="1" dirty="0">
                <a:latin typeface="Calibri" panose="020F0502020204030204" pitchFamily="34" charset="0"/>
              </a:rPr>
              <a:t>Rücksetzregel</a:t>
            </a:r>
            <a:r>
              <a:rPr lang="de-AT" altLang="de-DE" sz="2000" dirty="0">
                <a:latin typeface="Calibri" panose="020F0502020204030204" pitchFamily="34" charset="0"/>
              </a:rPr>
              <a:t>:</a:t>
            </a:r>
          </a:p>
          <a:p>
            <a:pPr>
              <a:lnSpc>
                <a:spcPct val="80000"/>
              </a:lnSpc>
            </a:pPr>
            <a:r>
              <a:rPr lang="de-AT" altLang="de-DE" sz="2000" dirty="0">
                <a:latin typeface="Calibri" panose="020F0502020204030204" pitchFamily="34" charset="0"/>
              </a:rPr>
              <a:t>Wenn eine (Sub-) Transaktion auf irgendeiner Schachtelungsebene zurückgesetzt wird, werden alle ihre Sub-Transaktionen, unabhängig von ihrem lokalen Commit-Status ebenso zurückgesetzt. Diese Regel wird rekursiv angewendet.</a:t>
            </a:r>
          </a:p>
          <a:p>
            <a:pPr>
              <a:lnSpc>
                <a:spcPct val="80000"/>
              </a:lnSpc>
              <a:buNone/>
            </a:pPr>
            <a:r>
              <a:rPr lang="de-AT" altLang="de-DE" sz="2000" i="1" dirty="0">
                <a:latin typeface="Calibri" panose="020F0502020204030204" pitchFamily="34" charset="0"/>
              </a:rPr>
              <a:t>Sichtbarkeits-Regel</a:t>
            </a:r>
            <a:r>
              <a:rPr lang="de-AT" altLang="de-DE" sz="2000" dirty="0">
                <a:latin typeface="Calibri" panose="020F0502020204030204" pitchFamily="34" charset="0"/>
              </a:rPr>
              <a:t>:</a:t>
            </a:r>
          </a:p>
          <a:p>
            <a:pPr>
              <a:lnSpc>
                <a:spcPct val="80000"/>
              </a:lnSpc>
            </a:pPr>
            <a:r>
              <a:rPr lang="de-AT" altLang="de-DE" sz="2000" dirty="0">
                <a:latin typeface="Calibri" panose="020F0502020204030204" pitchFamily="34" charset="0"/>
              </a:rPr>
              <a:t>Änderungen einer Sub-Transaktion werden bei ihrem Commit für die Vater-Transaktion sichtbar. Objekte, die eine Vater-Transaktion hält, können Sub-Transaktionen zugänglich gemacht werden.</a:t>
            </a:r>
          </a:p>
          <a:p>
            <a:endParaRPr lang="de-AT" sz="2000" dirty="0"/>
          </a:p>
        </p:txBody>
      </p:sp>
      <p:sp>
        <p:nvSpPr>
          <p:cNvPr id="4" name="Fußzeilenplatzhalter 3">
            <a:extLst>
              <a:ext uri="{FF2B5EF4-FFF2-40B4-BE49-F238E27FC236}">
                <a16:creationId xmlns:a16="http://schemas.microsoft.com/office/drawing/2014/main" id="{300B6F14-AA57-4E6C-A7EF-C518811B2242}"/>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E2C99402-A199-459B-BBEB-24DD3324B9F3}"/>
              </a:ext>
            </a:extLst>
          </p:cNvPr>
          <p:cNvSpPr>
            <a:spLocks noGrp="1"/>
          </p:cNvSpPr>
          <p:nvPr>
            <p:ph type="sldNum" sz="quarter" idx="12"/>
          </p:nvPr>
        </p:nvSpPr>
        <p:spPr/>
        <p:txBody>
          <a:bodyPr/>
          <a:lstStyle/>
          <a:p>
            <a:fld id="{7A6E67F5-11D9-43D7-9C9E-9667E2891F76}" type="slidenum">
              <a:rPr lang="de-AT" smtClean="0"/>
              <a:t>33</a:t>
            </a:fld>
            <a:endParaRPr lang="de-AT"/>
          </a:p>
        </p:txBody>
      </p:sp>
      <p:graphicFrame>
        <p:nvGraphicFramePr>
          <p:cNvPr id="6" name="Object 4">
            <a:extLst>
              <a:ext uri="{FF2B5EF4-FFF2-40B4-BE49-F238E27FC236}">
                <a16:creationId xmlns:a16="http://schemas.microsoft.com/office/drawing/2014/main" id="{50681881-5709-4CF6-B97D-25032BC209E1}"/>
              </a:ext>
            </a:extLst>
          </p:cNvPr>
          <p:cNvGraphicFramePr>
            <a:graphicFrameLocks noChangeAspect="1"/>
          </p:cNvGraphicFramePr>
          <p:nvPr>
            <p:extLst>
              <p:ext uri="{D42A27DB-BD31-4B8C-83A1-F6EECF244321}">
                <p14:modId xmlns:p14="http://schemas.microsoft.com/office/powerpoint/2010/main" val="1943425141"/>
              </p:ext>
            </p:extLst>
          </p:nvPr>
        </p:nvGraphicFramePr>
        <p:xfrm>
          <a:off x="6096000" y="1825625"/>
          <a:ext cx="7272338" cy="3846513"/>
        </p:xfrm>
        <a:graphic>
          <a:graphicData uri="http://schemas.openxmlformats.org/presentationml/2006/ole">
            <mc:AlternateContent xmlns:mc="http://schemas.openxmlformats.org/markup-compatibility/2006">
              <mc:Choice xmlns:v="urn:schemas-microsoft-com:vml" Requires="v">
                <p:oleObj spid="_x0000_s2052" name="Visio" r:id="rId3" imgW="10822305" imgH="4092702" progId="Visio.Drawing.11">
                  <p:embed/>
                </p:oleObj>
              </mc:Choice>
              <mc:Fallback>
                <p:oleObj name="Visio" r:id="rId3" imgW="10822305" imgH="4092702" progId="Visio.Drawing.11">
                  <p:embed/>
                  <p:pic>
                    <p:nvPicPr>
                      <p:cNvPr id="34822" name="Object 4">
                        <a:extLst>
                          <a:ext uri="{FF2B5EF4-FFF2-40B4-BE49-F238E27FC236}">
                            <a16:creationId xmlns:a16="http://schemas.microsoft.com/office/drawing/2014/main" id="{AD07C5ED-BC72-4581-AF44-CCF162BCE9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825625"/>
                        <a:ext cx="7272338" cy="3846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E6DC4023-30F3-4459-9DFA-0D7F5FB0B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123607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415687-283B-4ECA-8003-631D2FB501BF}"/>
              </a:ext>
            </a:extLst>
          </p:cNvPr>
          <p:cNvSpPr>
            <a:spLocks noGrp="1"/>
          </p:cNvSpPr>
          <p:nvPr>
            <p:ph type="title"/>
          </p:nvPr>
        </p:nvSpPr>
        <p:spPr/>
        <p:txBody>
          <a:bodyPr/>
          <a:lstStyle/>
          <a:p>
            <a:r>
              <a:rPr lang="de-AT" b="1" dirty="0"/>
              <a:t>Problemfelder</a:t>
            </a:r>
          </a:p>
        </p:txBody>
      </p:sp>
      <p:sp>
        <p:nvSpPr>
          <p:cNvPr id="3" name="Inhaltsplatzhalter 2">
            <a:extLst>
              <a:ext uri="{FF2B5EF4-FFF2-40B4-BE49-F238E27FC236}">
                <a16:creationId xmlns:a16="http://schemas.microsoft.com/office/drawing/2014/main" id="{DF891919-EA3D-4A4B-BC09-A55CE4672F67}"/>
              </a:ext>
            </a:extLst>
          </p:cNvPr>
          <p:cNvSpPr>
            <a:spLocks noGrp="1"/>
          </p:cNvSpPr>
          <p:nvPr>
            <p:ph idx="1"/>
          </p:nvPr>
        </p:nvSpPr>
        <p:spPr/>
        <p:txBody>
          <a:bodyPr/>
          <a:lstStyle/>
          <a:p>
            <a:pPr>
              <a:spcAft>
                <a:spcPts val="1200"/>
              </a:spcAft>
            </a:pPr>
            <a:r>
              <a:rPr lang="de-AT" altLang="de-DE" dirty="0">
                <a:latin typeface="Calibri" panose="020F0502020204030204" pitchFamily="34" charset="0"/>
              </a:rPr>
              <a:t>ACID ist auf kurze Transaktionen zugeschnitten.</a:t>
            </a:r>
          </a:p>
          <a:p>
            <a:pPr>
              <a:spcAft>
                <a:spcPts val="1200"/>
              </a:spcAft>
            </a:pPr>
            <a:r>
              <a:rPr lang="de-AT" altLang="de-DE" dirty="0">
                <a:latin typeface="Calibri" panose="020F0502020204030204" pitchFamily="34" charset="0"/>
              </a:rPr>
              <a:t>Lange Batchvorgänge können zu einem hohen Arbeitsverlust führen </a:t>
            </a:r>
            <a:r>
              <a:rPr lang="de-AT" altLang="de-DE" dirty="0">
                <a:latin typeface="Calibri" panose="020F0502020204030204" pitchFamily="34" charset="0"/>
                <a:sym typeface="Wingdings" panose="05000000000000000000" pitchFamily="2" charset="2"/>
              </a:rPr>
              <a:t></a:t>
            </a:r>
            <a:r>
              <a:rPr lang="de-AT" altLang="de-DE" dirty="0">
                <a:latin typeface="Calibri" panose="020F0502020204030204" pitchFamily="34" charset="0"/>
              </a:rPr>
              <a:t> Rücksetzen der gesamten Aktivität möglicherweise nicht akzeptabel. </a:t>
            </a:r>
          </a:p>
          <a:p>
            <a:pPr>
              <a:spcAft>
                <a:spcPts val="1200"/>
              </a:spcAft>
            </a:pPr>
            <a:r>
              <a:rPr lang="de-AT" altLang="de-DE" dirty="0">
                <a:latin typeface="Calibri" panose="020F0502020204030204" pitchFamily="34" charset="0"/>
              </a:rPr>
              <a:t>Lange Sperrdauer kann zu einem extrem schlechten Durchsatz führen.</a:t>
            </a:r>
          </a:p>
          <a:p>
            <a:pPr>
              <a:spcAft>
                <a:spcPts val="1200"/>
              </a:spcAft>
            </a:pPr>
            <a:r>
              <a:rPr lang="de-AT" altLang="de-DE" dirty="0">
                <a:latin typeface="Calibri" panose="020F0502020204030204" pitchFamily="34" charset="0"/>
              </a:rPr>
              <a:t>Sperren vieler Objekte führt zu einer hohen Blockierungsrate.</a:t>
            </a:r>
          </a:p>
          <a:p>
            <a:endParaRPr lang="de-AT" dirty="0"/>
          </a:p>
        </p:txBody>
      </p:sp>
      <p:sp>
        <p:nvSpPr>
          <p:cNvPr id="4" name="Fußzeilenplatzhalter 3">
            <a:extLst>
              <a:ext uri="{FF2B5EF4-FFF2-40B4-BE49-F238E27FC236}">
                <a16:creationId xmlns:a16="http://schemas.microsoft.com/office/drawing/2014/main" id="{2143822C-6DDE-49C3-809F-6BF019608B67}"/>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4DDE5D1B-518A-41CC-993E-3213473DE549}"/>
              </a:ext>
            </a:extLst>
          </p:cNvPr>
          <p:cNvSpPr>
            <a:spLocks noGrp="1"/>
          </p:cNvSpPr>
          <p:nvPr>
            <p:ph type="sldNum" sz="quarter" idx="12"/>
          </p:nvPr>
        </p:nvSpPr>
        <p:spPr/>
        <p:txBody>
          <a:bodyPr/>
          <a:lstStyle/>
          <a:p>
            <a:fld id="{7A6E67F5-11D9-43D7-9C9E-9667E2891F76}" type="slidenum">
              <a:rPr lang="de-AT" smtClean="0"/>
              <a:t>34</a:t>
            </a:fld>
            <a:endParaRPr lang="de-AT"/>
          </a:p>
        </p:txBody>
      </p:sp>
      <p:pic>
        <p:nvPicPr>
          <p:cNvPr id="6" name="Grafik 5" descr="Ein Bild, das Zeichnung enthält.&#10;&#10;Automatisch generierte Beschreibung">
            <a:extLst>
              <a:ext uri="{FF2B5EF4-FFF2-40B4-BE49-F238E27FC236}">
                <a16:creationId xmlns:a16="http://schemas.microsoft.com/office/drawing/2014/main" id="{5174203D-A54D-4189-AA36-F394DB67C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570220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8443E6-BE5F-4B98-A756-39138AC5F74D}"/>
              </a:ext>
            </a:extLst>
          </p:cNvPr>
          <p:cNvSpPr>
            <a:spLocks noGrp="1"/>
          </p:cNvSpPr>
          <p:nvPr>
            <p:ph type="title"/>
          </p:nvPr>
        </p:nvSpPr>
        <p:spPr/>
        <p:txBody>
          <a:bodyPr/>
          <a:lstStyle/>
          <a:p>
            <a:r>
              <a:rPr lang="de-AT" b="1" dirty="0"/>
              <a:t>Probleme mit langlaufenden ,Transaktionen‘</a:t>
            </a:r>
          </a:p>
        </p:txBody>
      </p:sp>
      <p:sp>
        <p:nvSpPr>
          <p:cNvPr id="3" name="Inhaltsplatzhalter 2">
            <a:extLst>
              <a:ext uri="{FF2B5EF4-FFF2-40B4-BE49-F238E27FC236}">
                <a16:creationId xmlns:a16="http://schemas.microsoft.com/office/drawing/2014/main" id="{DDC20AC5-FE38-4716-8F6B-8A99D14CC7AE}"/>
              </a:ext>
            </a:extLst>
          </p:cNvPr>
          <p:cNvSpPr>
            <a:spLocks noGrp="1"/>
          </p:cNvSpPr>
          <p:nvPr>
            <p:ph idx="1"/>
          </p:nvPr>
        </p:nvSpPr>
        <p:spPr>
          <a:xfrm>
            <a:off x="838200" y="1825625"/>
            <a:ext cx="9557825" cy="4351338"/>
          </a:xfrm>
        </p:spPr>
        <p:txBody>
          <a:bodyPr>
            <a:normAutofit fontScale="92500" lnSpcReduction="20000"/>
          </a:bodyPr>
          <a:lstStyle/>
          <a:p>
            <a:pPr>
              <a:buNone/>
              <a:defRPr/>
            </a:pPr>
            <a:r>
              <a:rPr lang="de-AT" altLang="de-DE" dirty="0">
                <a:latin typeface="Calibri" panose="020F0502020204030204" pitchFamily="34" charset="0"/>
                <a:cs typeface="Calibri" panose="020F0502020204030204" pitchFamily="34" charset="0"/>
              </a:rPr>
              <a:t>„Druck der Dokumente“ für eine Urlaubsreservierung umfasst:</a:t>
            </a:r>
          </a:p>
          <a:p>
            <a:pPr>
              <a:defRPr/>
            </a:pPr>
            <a:r>
              <a:rPr lang="de-AT" altLang="de-DE" dirty="0">
                <a:latin typeface="Calibri" panose="020F0502020204030204" pitchFamily="34" charset="0"/>
                <a:cs typeface="Calibri" panose="020F0502020204030204" pitchFamily="34" charset="0"/>
              </a:rPr>
              <a:t>Flugstatus zeigen</a:t>
            </a:r>
          </a:p>
          <a:p>
            <a:pPr>
              <a:defRPr/>
            </a:pPr>
            <a:r>
              <a:rPr lang="de-AT" altLang="de-DE" dirty="0">
                <a:latin typeface="Calibri" panose="020F0502020204030204" pitchFamily="34" charset="0"/>
                <a:cs typeface="Calibri" panose="020F0502020204030204" pitchFamily="34" charset="0"/>
              </a:rPr>
              <a:t>Flugreservierung durchführen</a:t>
            </a:r>
          </a:p>
          <a:p>
            <a:pPr>
              <a:defRPr/>
            </a:pPr>
            <a:r>
              <a:rPr lang="de-AT" altLang="de-DE" dirty="0">
                <a:latin typeface="Calibri" panose="020F0502020204030204" pitchFamily="34" charset="0"/>
                <a:cs typeface="Calibri" panose="020F0502020204030204" pitchFamily="34" charset="0"/>
              </a:rPr>
              <a:t>Hotelinfo anzeigen</a:t>
            </a:r>
          </a:p>
          <a:p>
            <a:pPr>
              <a:defRPr/>
            </a:pPr>
            <a:r>
              <a:rPr lang="de-AT" altLang="de-DE" dirty="0">
                <a:latin typeface="Calibri" panose="020F0502020204030204" pitchFamily="34" charset="0"/>
                <a:cs typeface="Calibri" panose="020F0502020204030204" pitchFamily="34" charset="0"/>
              </a:rPr>
              <a:t>Hotelreservierung durchführen</a:t>
            </a:r>
          </a:p>
          <a:p>
            <a:pPr>
              <a:defRPr/>
            </a:pPr>
            <a:r>
              <a:rPr lang="de-AT" altLang="de-DE" dirty="0">
                <a:latin typeface="Calibri" panose="020F0502020204030204" pitchFamily="34" charset="0"/>
                <a:cs typeface="Calibri" panose="020F0502020204030204" pitchFamily="34" charset="0"/>
              </a:rPr>
              <a:t>Leihauto reservieren</a:t>
            </a:r>
          </a:p>
          <a:p>
            <a:pPr>
              <a:defRPr/>
            </a:pPr>
            <a:r>
              <a:rPr lang="de-AT" altLang="de-DE" dirty="0">
                <a:latin typeface="Calibri" panose="020F0502020204030204" pitchFamily="34" charset="0"/>
                <a:cs typeface="Calibri" panose="020F0502020204030204" pitchFamily="34" charset="0"/>
              </a:rPr>
              <a:t>Dokumente Drucken</a:t>
            </a:r>
          </a:p>
          <a:p>
            <a:pPr marL="0">
              <a:buNone/>
              <a:defRPr/>
            </a:pPr>
            <a:endParaRPr lang="de-AT" altLang="de-DE" dirty="0">
              <a:latin typeface="Calibri" panose="020F0502020204030204" pitchFamily="34" charset="0"/>
              <a:cs typeface="Calibri" panose="020F0502020204030204" pitchFamily="34" charset="0"/>
            </a:endParaRPr>
          </a:p>
          <a:p>
            <a:pPr marL="0">
              <a:buNone/>
              <a:defRPr/>
            </a:pPr>
            <a:r>
              <a:rPr lang="de-AT" altLang="de-DE" dirty="0">
                <a:latin typeface="Calibri" panose="020F0502020204030204" pitchFamily="34" charset="0"/>
                <a:cs typeface="Calibri" panose="020F0502020204030204" pitchFamily="34" charset="0"/>
              </a:rPr>
              <a:t>Mehrere ‚Transaktionen‘ werden hintereinander ausgeführt. Wenn bei der vorletzten Aktivität (Leihauto reservieren) ein Problem auftritt, muss die gesamte Transaktion zurückgesetzt werden.</a:t>
            </a:r>
          </a:p>
          <a:p>
            <a:pPr>
              <a:buNone/>
              <a:defRPr/>
            </a:pPr>
            <a:endParaRPr lang="de-AT" altLang="de-DE" dirty="0"/>
          </a:p>
          <a:p>
            <a:pPr>
              <a:defRPr/>
            </a:pPr>
            <a:endParaRPr lang="de-AT" altLang="de-DE" dirty="0"/>
          </a:p>
          <a:p>
            <a:pPr>
              <a:defRPr/>
            </a:pPr>
            <a:endParaRPr lang="de-AT" altLang="de-DE" dirty="0"/>
          </a:p>
          <a:p>
            <a:endParaRPr lang="de-AT" dirty="0"/>
          </a:p>
        </p:txBody>
      </p:sp>
      <p:sp>
        <p:nvSpPr>
          <p:cNvPr id="4" name="Fußzeilenplatzhalter 3">
            <a:extLst>
              <a:ext uri="{FF2B5EF4-FFF2-40B4-BE49-F238E27FC236}">
                <a16:creationId xmlns:a16="http://schemas.microsoft.com/office/drawing/2014/main" id="{E1190C92-3D78-41F3-8242-631AF6257D94}"/>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958F4388-E496-405D-BF78-68328E97BA61}"/>
              </a:ext>
            </a:extLst>
          </p:cNvPr>
          <p:cNvSpPr>
            <a:spLocks noGrp="1"/>
          </p:cNvSpPr>
          <p:nvPr>
            <p:ph type="sldNum" sz="quarter" idx="12"/>
          </p:nvPr>
        </p:nvSpPr>
        <p:spPr/>
        <p:txBody>
          <a:bodyPr/>
          <a:lstStyle/>
          <a:p>
            <a:fld id="{7A6E67F5-11D9-43D7-9C9E-9667E2891F76}" type="slidenum">
              <a:rPr lang="de-AT" smtClean="0"/>
              <a:t>35</a:t>
            </a:fld>
            <a:endParaRPr lang="de-AT"/>
          </a:p>
        </p:txBody>
      </p:sp>
      <p:pic>
        <p:nvPicPr>
          <p:cNvPr id="6" name="Grafik 5" descr="Ein Bild, das Zeichnung enthält.&#10;&#10;Automatisch generierte Beschreibung">
            <a:extLst>
              <a:ext uri="{FF2B5EF4-FFF2-40B4-BE49-F238E27FC236}">
                <a16:creationId xmlns:a16="http://schemas.microsoft.com/office/drawing/2014/main" id="{267D98C6-B9C5-4F80-BC90-9186588BE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1847947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F748EF-0649-4F95-8B57-0320CCC9D874}"/>
              </a:ext>
            </a:extLst>
          </p:cNvPr>
          <p:cNvSpPr>
            <a:spLocks noGrp="1"/>
          </p:cNvSpPr>
          <p:nvPr>
            <p:ph type="title"/>
          </p:nvPr>
        </p:nvSpPr>
        <p:spPr/>
        <p:txBody>
          <a:bodyPr/>
          <a:lstStyle/>
          <a:p>
            <a:r>
              <a:rPr lang="de-AT" b="1" dirty="0"/>
              <a:t>Probleme mit langlaufenden ,Transaktionen‘</a:t>
            </a:r>
          </a:p>
        </p:txBody>
      </p:sp>
      <p:sp>
        <p:nvSpPr>
          <p:cNvPr id="3" name="Inhaltsplatzhalter 2">
            <a:extLst>
              <a:ext uri="{FF2B5EF4-FFF2-40B4-BE49-F238E27FC236}">
                <a16:creationId xmlns:a16="http://schemas.microsoft.com/office/drawing/2014/main" id="{06535066-60AB-4B82-B7D5-03D88CA075AA}"/>
              </a:ext>
            </a:extLst>
          </p:cNvPr>
          <p:cNvSpPr>
            <a:spLocks noGrp="1"/>
          </p:cNvSpPr>
          <p:nvPr>
            <p:ph idx="1"/>
          </p:nvPr>
        </p:nvSpPr>
        <p:spPr/>
        <p:txBody>
          <a:bodyPr/>
          <a:lstStyle/>
          <a:p>
            <a:pPr marL="0">
              <a:buNone/>
              <a:defRPr/>
            </a:pPr>
            <a:r>
              <a:rPr lang="de-AT" altLang="de-DE" dirty="0">
                <a:latin typeface="Calibri" panose="020F0502020204030204" pitchFamily="34" charset="0"/>
                <a:cs typeface="Calibri" panose="020F0502020204030204" pitchFamily="34" charset="0"/>
              </a:rPr>
              <a:t>Genau genommen spricht man hier nicht mehr von Transaktionen, sondern von Prozessen, die einer anderen Fehler- / Ausnahmebedingungsstrategie bedürfen.</a:t>
            </a:r>
          </a:p>
          <a:p>
            <a:pPr marL="0">
              <a:buNone/>
              <a:defRPr/>
            </a:pPr>
            <a:endParaRPr lang="de-AT" altLang="de-DE" dirty="0">
              <a:latin typeface="Calibri" panose="020F0502020204030204" pitchFamily="34" charset="0"/>
              <a:cs typeface="Calibri" panose="020F0502020204030204" pitchFamily="34" charset="0"/>
            </a:endParaRPr>
          </a:p>
          <a:p>
            <a:pPr marL="0">
              <a:buNone/>
              <a:defRPr/>
            </a:pPr>
            <a:r>
              <a:rPr lang="de-AT" altLang="de-DE" dirty="0">
                <a:latin typeface="Calibri" panose="020F0502020204030204" pitchFamily="34" charset="0"/>
                <a:cs typeface="Calibri" panose="020F0502020204030204" pitchFamily="34" charset="0"/>
              </a:rPr>
              <a:t>Die Basis dieser Prozesse oder Prozessketten bilden einzelne Transaktionen. Dort ist die lokale ACID Eigenschaft sichergestellt.</a:t>
            </a:r>
          </a:p>
          <a:p>
            <a:pPr>
              <a:buNone/>
              <a:defRPr/>
            </a:pPr>
            <a:endParaRPr lang="de-AT" altLang="de-DE" dirty="0"/>
          </a:p>
          <a:p>
            <a:pPr>
              <a:defRPr/>
            </a:pPr>
            <a:endParaRPr lang="de-AT" altLang="de-DE" dirty="0"/>
          </a:p>
          <a:p>
            <a:pPr>
              <a:defRPr/>
            </a:pPr>
            <a:endParaRPr lang="de-AT" altLang="de-DE" dirty="0"/>
          </a:p>
          <a:p>
            <a:endParaRPr lang="de-AT" dirty="0"/>
          </a:p>
        </p:txBody>
      </p:sp>
      <p:sp>
        <p:nvSpPr>
          <p:cNvPr id="4" name="Fußzeilenplatzhalter 3">
            <a:extLst>
              <a:ext uri="{FF2B5EF4-FFF2-40B4-BE49-F238E27FC236}">
                <a16:creationId xmlns:a16="http://schemas.microsoft.com/office/drawing/2014/main" id="{950CDC5F-0DD1-4DB2-8341-6A439EF83AB9}"/>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DB96F00C-85F1-4E04-A29C-5F51C7E47CAB}"/>
              </a:ext>
            </a:extLst>
          </p:cNvPr>
          <p:cNvSpPr>
            <a:spLocks noGrp="1"/>
          </p:cNvSpPr>
          <p:nvPr>
            <p:ph type="sldNum" sz="quarter" idx="12"/>
          </p:nvPr>
        </p:nvSpPr>
        <p:spPr/>
        <p:txBody>
          <a:bodyPr/>
          <a:lstStyle/>
          <a:p>
            <a:fld id="{7A6E67F5-11D9-43D7-9C9E-9667E2891F76}" type="slidenum">
              <a:rPr lang="de-AT" smtClean="0"/>
              <a:t>36</a:t>
            </a:fld>
            <a:endParaRPr lang="de-AT"/>
          </a:p>
        </p:txBody>
      </p:sp>
      <p:pic>
        <p:nvPicPr>
          <p:cNvPr id="6" name="Grafik 5" descr="Ein Bild, das Zeichnung enthält.&#10;&#10;Automatisch generierte Beschreibung">
            <a:extLst>
              <a:ext uri="{FF2B5EF4-FFF2-40B4-BE49-F238E27FC236}">
                <a16:creationId xmlns:a16="http://schemas.microsoft.com/office/drawing/2014/main" id="{59AEE35A-2597-4CE6-94C7-BA369D686E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266459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D3A17E-3A16-47B0-A055-EB92AE68655B}"/>
              </a:ext>
            </a:extLst>
          </p:cNvPr>
          <p:cNvSpPr>
            <a:spLocks noGrp="1"/>
          </p:cNvSpPr>
          <p:nvPr>
            <p:ph type="title"/>
          </p:nvPr>
        </p:nvSpPr>
        <p:spPr/>
        <p:txBody>
          <a:bodyPr/>
          <a:lstStyle/>
          <a:p>
            <a:r>
              <a:rPr lang="de-AT" b="1" dirty="0"/>
              <a:t>Ein spezielles ,Rollback‘ …</a:t>
            </a:r>
          </a:p>
        </p:txBody>
      </p:sp>
      <p:sp>
        <p:nvSpPr>
          <p:cNvPr id="3" name="Inhaltsplatzhalter 2">
            <a:extLst>
              <a:ext uri="{FF2B5EF4-FFF2-40B4-BE49-F238E27FC236}">
                <a16:creationId xmlns:a16="http://schemas.microsoft.com/office/drawing/2014/main" id="{7F66CAF0-3850-4B83-A6FF-56578AD89AB9}"/>
              </a:ext>
            </a:extLst>
          </p:cNvPr>
          <p:cNvSpPr>
            <a:spLocks noGrp="1"/>
          </p:cNvSpPr>
          <p:nvPr>
            <p:ph idx="1"/>
          </p:nvPr>
        </p:nvSpPr>
        <p:spPr>
          <a:xfrm>
            <a:off x="838200" y="1825625"/>
            <a:ext cx="9515622" cy="4351338"/>
          </a:xfrm>
        </p:spPr>
        <p:txBody>
          <a:bodyPr>
            <a:normAutofit lnSpcReduction="10000"/>
          </a:bodyPr>
          <a:lstStyle/>
          <a:p>
            <a:pPr marL="0" indent="0">
              <a:buNone/>
              <a:defRPr/>
            </a:pPr>
            <a:r>
              <a:rPr lang="de-AT" altLang="de-DE" dirty="0">
                <a:latin typeface="Calibri" panose="020F0502020204030204" pitchFamily="34" charset="0"/>
                <a:cs typeface="Calibri" panose="020F0502020204030204" pitchFamily="34" charset="0"/>
              </a:rPr>
              <a:t>.. ist die Kompensation:</a:t>
            </a:r>
          </a:p>
          <a:p>
            <a:pPr>
              <a:defRPr/>
            </a:pPr>
            <a:endParaRPr lang="de-AT" altLang="de-DE" sz="1100" dirty="0">
              <a:latin typeface="Calibri" panose="020F0502020204030204" pitchFamily="34" charset="0"/>
              <a:cs typeface="Calibri" panose="020F0502020204030204" pitchFamily="34" charset="0"/>
            </a:endParaRPr>
          </a:p>
          <a:p>
            <a:pPr>
              <a:defRPr/>
            </a:pPr>
            <a:r>
              <a:rPr lang="de-AT" altLang="de-DE" dirty="0">
                <a:latin typeface="Calibri" panose="020F0502020204030204" pitchFamily="34" charset="0"/>
                <a:cs typeface="Calibri" panose="020F0502020204030204" pitchFamily="34" charset="0"/>
              </a:rPr>
              <a:t>Wenn ein zustandsorientiertes </a:t>
            </a:r>
            <a:r>
              <a:rPr lang="de-AT" altLang="de-DE" dirty="0" err="1">
                <a:latin typeface="Calibri" panose="020F0502020204030204" pitchFamily="34" charset="0"/>
                <a:cs typeface="Calibri" panose="020F0502020204030204" pitchFamily="34" charset="0"/>
              </a:rPr>
              <a:t>Undo</a:t>
            </a:r>
            <a:r>
              <a:rPr lang="de-AT" altLang="de-DE" dirty="0">
                <a:latin typeface="Calibri" panose="020F0502020204030204" pitchFamily="34" charset="0"/>
                <a:cs typeface="Calibri" panose="020F0502020204030204" pitchFamily="34" charset="0"/>
              </a:rPr>
              <a:t> – Recovery nicht möglich ist, wird eine logische Kompensation notwendig (Stornierung, Terminabsage)</a:t>
            </a:r>
          </a:p>
          <a:p>
            <a:pPr>
              <a:defRPr/>
            </a:pPr>
            <a:r>
              <a:rPr lang="de-AT" altLang="de-DE" dirty="0">
                <a:latin typeface="Calibri" panose="020F0502020204030204" pitchFamily="34" charset="0"/>
                <a:cs typeface="Calibri" panose="020F0502020204030204" pitchFamily="34" charset="0"/>
              </a:rPr>
              <a:t>Problembereiche dabei:</a:t>
            </a:r>
          </a:p>
          <a:p>
            <a:pPr lvl="1">
              <a:buFont typeface="Symbol" panose="05050102010706020507" pitchFamily="18" charset="2"/>
              <a:buChar char="-"/>
              <a:defRPr/>
            </a:pPr>
            <a:r>
              <a:rPr lang="de-AT" altLang="de-DE" dirty="0">
                <a:latin typeface="Calibri" panose="020F0502020204030204" pitchFamily="34" charset="0"/>
                <a:cs typeface="Calibri" panose="020F0502020204030204" pitchFamily="34" charset="0"/>
              </a:rPr>
              <a:t>Korrektheit des Kompensationsprogramms</a:t>
            </a:r>
          </a:p>
          <a:p>
            <a:pPr lvl="1">
              <a:buFont typeface="Symbol" panose="05050102010706020507" pitchFamily="18" charset="2"/>
              <a:buChar char="-"/>
              <a:defRPr/>
            </a:pPr>
            <a:r>
              <a:rPr lang="de-AT" altLang="de-DE" dirty="0">
                <a:latin typeface="Calibri" panose="020F0502020204030204" pitchFamily="34" charset="0"/>
                <a:cs typeface="Calibri" panose="020F0502020204030204" pitchFamily="34" charset="0"/>
              </a:rPr>
              <a:t>Kompensationsprogramm darf nicht scheitern</a:t>
            </a:r>
          </a:p>
          <a:p>
            <a:pPr lvl="1">
              <a:buFont typeface="Symbol" panose="05050102010706020507" pitchFamily="18" charset="2"/>
              <a:buChar char="-"/>
              <a:defRPr/>
            </a:pPr>
            <a:r>
              <a:rPr lang="de-AT" altLang="de-DE" dirty="0">
                <a:latin typeface="Calibri" panose="020F0502020204030204" pitchFamily="34" charset="0"/>
                <a:cs typeface="Calibri" panose="020F0502020204030204" pitchFamily="34" charset="0"/>
              </a:rPr>
              <a:t>Nicht alle Operationen sind kompensierbar (z.B. Ausgabe eines Betrags beim Bankomat, …). Nicht kompensierbare Operationen sollten an das Ende einer Verarbeitungsfolge gestellt werden.</a:t>
            </a:r>
          </a:p>
          <a:p>
            <a:endParaRPr lang="de-AT" dirty="0"/>
          </a:p>
        </p:txBody>
      </p:sp>
      <p:sp>
        <p:nvSpPr>
          <p:cNvPr id="4" name="Fußzeilenplatzhalter 3">
            <a:extLst>
              <a:ext uri="{FF2B5EF4-FFF2-40B4-BE49-F238E27FC236}">
                <a16:creationId xmlns:a16="http://schemas.microsoft.com/office/drawing/2014/main" id="{5F74208A-A384-4694-844A-5FA03C81A6E1}"/>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7143DCF0-BD20-40DD-8787-32DC18DD3A2C}"/>
              </a:ext>
            </a:extLst>
          </p:cNvPr>
          <p:cNvSpPr>
            <a:spLocks noGrp="1"/>
          </p:cNvSpPr>
          <p:nvPr>
            <p:ph type="sldNum" sz="quarter" idx="12"/>
          </p:nvPr>
        </p:nvSpPr>
        <p:spPr/>
        <p:txBody>
          <a:bodyPr/>
          <a:lstStyle/>
          <a:p>
            <a:fld id="{7A6E67F5-11D9-43D7-9C9E-9667E2891F76}" type="slidenum">
              <a:rPr lang="de-AT" smtClean="0"/>
              <a:t>37</a:t>
            </a:fld>
            <a:endParaRPr lang="de-AT"/>
          </a:p>
        </p:txBody>
      </p:sp>
      <p:pic>
        <p:nvPicPr>
          <p:cNvPr id="6" name="Grafik 5" descr="Ein Bild, das Zeichnung enthält.&#10;&#10;Automatisch generierte Beschreibung">
            <a:extLst>
              <a:ext uri="{FF2B5EF4-FFF2-40B4-BE49-F238E27FC236}">
                <a16:creationId xmlns:a16="http://schemas.microsoft.com/office/drawing/2014/main" id="{ADF2DE97-5B0D-4427-BEE3-24B9AC110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58448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B4F918-F6D4-4FC9-BBB2-46D7991873AF}"/>
              </a:ext>
            </a:extLst>
          </p:cNvPr>
          <p:cNvSpPr>
            <a:spLocks noGrp="1"/>
          </p:cNvSpPr>
          <p:nvPr>
            <p:ph type="title"/>
          </p:nvPr>
        </p:nvSpPr>
        <p:spPr/>
        <p:txBody>
          <a:bodyPr/>
          <a:lstStyle/>
          <a:p>
            <a:r>
              <a:rPr lang="de-AT" b="1" dirty="0"/>
              <a:t>Workflow Management System</a:t>
            </a:r>
          </a:p>
        </p:txBody>
      </p:sp>
      <p:sp>
        <p:nvSpPr>
          <p:cNvPr id="3" name="Inhaltsplatzhalter 2">
            <a:extLst>
              <a:ext uri="{FF2B5EF4-FFF2-40B4-BE49-F238E27FC236}">
                <a16:creationId xmlns:a16="http://schemas.microsoft.com/office/drawing/2014/main" id="{1D78FD99-A2CE-462E-9CF8-4424DD0F4D51}"/>
              </a:ext>
            </a:extLst>
          </p:cNvPr>
          <p:cNvSpPr>
            <a:spLocks noGrp="1"/>
          </p:cNvSpPr>
          <p:nvPr>
            <p:ph idx="1"/>
          </p:nvPr>
        </p:nvSpPr>
        <p:spPr/>
        <p:txBody>
          <a:bodyPr/>
          <a:lstStyle/>
          <a:p>
            <a:pPr marL="0" indent="0">
              <a:buNone/>
              <a:defRPr/>
            </a:pPr>
            <a:r>
              <a:rPr lang="de-AT" altLang="de-DE" dirty="0">
                <a:hlinkClick r:id="rId2"/>
              </a:rPr>
              <a:t>https://www.microtech.de/erp-wiki/workflow</a:t>
            </a:r>
            <a:r>
              <a:rPr lang="de-AT" altLang="de-DE" dirty="0"/>
              <a:t> </a:t>
            </a:r>
          </a:p>
          <a:p>
            <a:pPr marL="0" indent="0">
              <a:buNone/>
              <a:defRPr/>
            </a:pPr>
            <a:endParaRPr lang="de-AT" altLang="de-DE" dirty="0"/>
          </a:p>
          <a:p>
            <a:pPr marL="0" indent="0">
              <a:buNone/>
              <a:defRPr/>
            </a:pPr>
            <a:r>
              <a:rPr lang="de-AT" altLang="de-DE" dirty="0">
                <a:latin typeface="Calibri" panose="020F0502020204030204" pitchFamily="34" charset="0"/>
                <a:cs typeface="Calibri" panose="020F0502020204030204" pitchFamily="34" charset="0"/>
              </a:rPr>
              <a:t>Zentraler Begriff sind dabei die Geschäftsprozesse.</a:t>
            </a:r>
          </a:p>
          <a:p>
            <a:pPr marL="0" indent="0">
              <a:buNone/>
              <a:defRPr/>
            </a:pPr>
            <a:endParaRPr lang="de-AT" altLang="de-DE" dirty="0">
              <a:latin typeface="Calibri" panose="020F0502020204030204" pitchFamily="34" charset="0"/>
              <a:cs typeface="Calibri" panose="020F0502020204030204" pitchFamily="34" charset="0"/>
            </a:endParaRPr>
          </a:p>
          <a:p>
            <a:pPr>
              <a:defRPr/>
            </a:pPr>
            <a:r>
              <a:rPr lang="de-AT" altLang="de-DE" dirty="0">
                <a:latin typeface="Calibri" panose="020F0502020204030204" pitchFamily="34" charset="0"/>
                <a:cs typeface="Calibri" panose="020F0502020204030204" pitchFamily="34" charset="0"/>
              </a:rPr>
              <a:t> Prozesse sind „oberhalb“ von Datenbanken bzw. transaktionalen Anwendungen definiert </a:t>
            </a:r>
          </a:p>
          <a:p>
            <a:pPr>
              <a:defRPr/>
            </a:pPr>
            <a:r>
              <a:rPr lang="de-AT" altLang="de-DE" dirty="0">
                <a:latin typeface="Calibri" panose="020F0502020204030204" pitchFamily="34" charset="0"/>
                <a:cs typeface="Calibri" panose="020F0502020204030204" pitchFamily="34" charset="0"/>
              </a:rPr>
              <a:t>Jeder Schritt (Aktivität) ist selbst eine Transaktion </a:t>
            </a:r>
          </a:p>
          <a:p>
            <a:pPr>
              <a:defRPr/>
            </a:pPr>
            <a:r>
              <a:rPr lang="de-AT" altLang="de-DE" dirty="0">
                <a:latin typeface="Calibri" panose="020F0502020204030204" pitchFamily="34" charset="0"/>
                <a:cs typeface="Calibri" panose="020F0502020204030204" pitchFamily="34" charset="0"/>
              </a:rPr>
              <a:t>Ziel: Transaktionssemantik für Prozesse!</a:t>
            </a:r>
          </a:p>
          <a:p>
            <a:endParaRPr lang="de-AT" dirty="0"/>
          </a:p>
        </p:txBody>
      </p:sp>
      <p:sp>
        <p:nvSpPr>
          <p:cNvPr id="4" name="Fußzeilenplatzhalter 3">
            <a:extLst>
              <a:ext uri="{FF2B5EF4-FFF2-40B4-BE49-F238E27FC236}">
                <a16:creationId xmlns:a16="http://schemas.microsoft.com/office/drawing/2014/main" id="{3446732B-0E56-48C3-8B8A-7FECC29DDAE2}"/>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58F043A2-FEA9-457C-9B35-8F9293034DB1}"/>
              </a:ext>
            </a:extLst>
          </p:cNvPr>
          <p:cNvSpPr>
            <a:spLocks noGrp="1"/>
          </p:cNvSpPr>
          <p:nvPr>
            <p:ph type="sldNum" sz="quarter" idx="12"/>
          </p:nvPr>
        </p:nvSpPr>
        <p:spPr/>
        <p:txBody>
          <a:bodyPr/>
          <a:lstStyle/>
          <a:p>
            <a:fld id="{7A6E67F5-11D9-43D7-9C9E-9667E2891F76}" type="slidenum">
              <a:rPr lang="de-AT" smtClean="0"/>
              <a:t>38</a:t>
            </a:fld>
            <a:endParaRPr lang="de-AT"/>
          </a:p>
        </p:txBody>
      </p:sp>
      <p:pic>
        <p:nvPicPr>
          <p:cNvPr id="6" name="Grafik 5" descr="Ein Bild, das Zeichnung enthält.&#10;&#10;Automatisch generierte Beschreibung">
            <a:extLst>
              <a:ext uri="{FF2B5EF4-FFF2-40B4-BE49-F238E27FC236}">
                <a16:creationId xmlns:a16="http://schemas.microsoft.com/office/drawing/2014/main" id="{DEC91E74-AA97-4E25-84F1-05DAC3D91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079830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B6F9C9-6174-471E-84F3-1EE5186775B2}"/>
              </a:ext>
            </a:extLst>
          </p:cNvPr>
          <p:cNvSpPr>
            <a:spLocks noGrp="1"/>
          </p:cNvSpPr>
          <p:nvPr>
            <p:ph type="title"/>
          </p:nvPr>
        </p:nvSpPr>
        <p:spPr/>
        <p:txBody>
          <a:bodyPr/>
          <a:lstStyle/>
          <a:p>
            <a:r>
              <a:rPr lang="de-AT" b="1" dirty="0"/>
              <a:t>Workflow Management System</a:t>
            </a:r>
          </a:p>
        </p:txBody>
      </p:sp>
      <p:sp>
        <p:nvSpPr>
          <p:cNvPr id="3" name="Inhaltsplatzhalter 2">
            <a:extLst>
              <a:ext uri="{FF2B5EF4-FFF2-40B4-BE49-F238E27FC236}">
                <a16:creationId xmlns:a16="http://schemas.microsoft.com/office/drawing/2014/main" id="{9FFCA9F9-A6F4-43E6-B660-EABB4D4AEB9F}"/>
              </a:ext>
            </a:extLst>
          </p:cNvPr>
          <p:cNvSpPr>
            <a:spLocks noGrp="1"/>
          </p:cNvSpPr>
          <p:nvPr>
            <p:ph idx="1"/>
          </p:nvPr>
        </p:nvSpPr>
        <p:spPr>
          <a:xfrm>
            <a:off x="838200" y="1825625"/>
            <a:ext cx="9445283" cy="4351338"/>
          </a:xfrm>
        </p:spPr>
        <p:txBody>
          <a:bodyPr>
            <a:normAutofit lnSpcReduction="10000"/>
          </a:bodyPr>
          <a:lstStyle/>
          <a:p>
            <a:pPr>
              <a:defRPr/>
            </a:pPr>
            <a:r>
              <a:rPr lang="de-AT" altLang="de-DE" sz="2000" dirty="0">
                <a:latin typeface="Calibri" panose="020F0502020204030204" pitchFamily="34" charset="0"/>
                <a:cs typeface="Calibri" panose="020F0502020204030204" pitchFamily="34" charset="0"/>
              </a:rPr>
              <a:t>Im Bezug auf </a:t>
            </a:r>
            <a:r>
              <a:rPr lang="de-AT" altLang="de-DE" sz="2000" dirty="0" err="1">
                <a:latin typeface="Calibri" panose="020F0502020204030204" pitchFamily="34" charset="0"/>
                <a:cs typeface="Calibri" panose="020F0502020204030204" pitchFamily="34" charset="0"/>
              </a:rPr>
              <a:t>Atomarität</a:t>
            </a:r>
            <a:r>
              <a:rPr lang="de-AT" altLang="de-DE" sz="2000" dirty="0">
                <a:latin typeface="Calibri" panose="020F0502020204030204" pitchFamily="34" charset="0"/>
                <a:cs typeface="Calibri" panose="020F0502020204030204" pitchFamily="34" charset="0"/>
              </a:rPr>
              <a:t> für kurze (Buchungs-)Transaktionen war die Alles-oder-Nichts-Semantik sehr erstrebenswert </a:t>
            </a:r>
          </a:p>
          <a:p>
            <a:pPr>
              <a:defRPr/>
            </a:pPr>
            <a:r>
              <a:rPr lang="de-AT" altLang="de-DE" sz="2000" dirty="0">
                <a:latin typeface="Calibri" panose="020F0502020204030204" pitchFamily="34" charset="0"/>
                <a:cs typeface="Calibri" panose="020F0502020204030204" pitchFamily="34" charset="0"/>
              </a:rPr>
              <a:t>Für Prozesse ist dies jedoch nicht mehr der Fall </a:t>
            </a:r>
          </a:p>
          <a:p>
            <a:pPr lvl="1">
              <a:defRPr/>
            </a:pPr>
            <a:r>
              <a:rPr lang="de-AT" altLang="de-DE" sz="2000" dirty="0">
                <a:latin typeface="Calibri" panose="020F0502020204030204" pitchFamily="34" charset="0"/>
                <a:cs typeface="Calibri" panose="020F0502020204030204" pitchFamily="34" charset="0"/>
              </a:rPr>
              <a:t>Beim Auftreten eines Fehlers sollten nicht automatisch die gesamten Änderungen, d.h. alle bisher ausgeführten Dienste, eines Prozesses verworfen werden (Kosten optimieren!) </a:t>
            </a:r>
          </a:p>
          <a:p>
            <a:pPr lvl="1">
              <a:defRPr/>
            </a:pPr>
            <a:r>
              <a:rPr lang="de-AT" altLang="de-DE" sz="2000" dirty="0">
                <a:latin typeface="Calibri" panose="020F0502020204030204" pitchFamily="34" charset="0"/>
                <a:cs typeface="Calibri" panose="020F0502020204030204" pitchFamily="34" charset="0"/>
              </a:rPr>
              <a:t>Manchmal kann dies auch gar nicht erlaubt sein durch die Semantik der einzelnen Prozess-Schritte (wenn zum Beispiel die Effekte einer Aktivität nicht rückgängig gemacht werden können, da kein zusätzlicher Dienst hierzu verfügbar ist) </a:t>
            </a:r>
          </a:p>
          <a:p>
            <a:pPr>
              <a:defRPr/>
            </a:pPr>
            <a:r>
              <a:rPr lang="de-AT" altLang="de-DE" sz="2000" dirty="0">
                <a:latin typeface="Calibri" panose="020F0502020204030204" pitchFamily="34" charset="0"/>
                <a:cs typeface="Calibri" panose="020F0502020204030204" pitchFamily="34" charset="0"/>
              </a:rPr>
              <a:t>Prozesse benötigen flexiblere Fehlerbehandlungsstrategien </a:t>
            </a:r>
          </a:p>
          <a:p>
            <a:pPr lvl="1">
              <a:buFont typeface="Symbol" panose="05050102010706020507" pitchFamily="18" charset="2"/>
              <a:buChar char="-"/>
              <a:defRPr/>
            </a:pPr>
            <a:r>
              <a:rPr lang="de-AT" altLang="de-DE" sz="2000" dirty="0">
                <a:latin typeface="Calibri" panose="020F0502020204030204" pitchFamily="34" charset="0"/>
                <a:cs typeface="Calibri" panose="020F0502020204030204" pitchFamily="34" charset="0"/>
              </a:rPr>
              <a:t>z.B. alternative Ausführungen, die im Fehlerfall zur Anwendung kommen </a:t>
            </a:r>
          </a:p>
          <a:p>
            <a:pPr lvl="1">
              <a:buFont typeface="Symbol" panose="05050102010706020507" pitchFamily="18" charset="2"/>
              <a:buChar char="-"/>
              <a:defRPr/>
            </a:pPr>
            <a:r>
              <a:rPr lang="de-AT" altLang="de-DE" sz="2000" dirty="0">
                <a:latin typeface="Calibri" panose="020F0502020204030204" pitchFamily="34" charset="0"/>
                <a:cs typeface="Calibri" panose="020F0502020204030204" pitchFamily="34" charset="0"/>
              </a:rPr>
              <a:t>Bei Systemfehlern sollte der Prozess weitergeführt werden als hätte es keinen Fehler gegeben (Vorwärts-Recovery)</a:t>
            </a:r>
          </a:p>
          <a:p>
            <a:pPr lvl="1">
              <a:defRPr/>
            </a:pPr>
            <a:endParaRPr lang="de-AT" altLang="de-DE" sz="2000" dirty="0">
              <a:latin typeface="Calibri" panose="020F0502020204030204" pitchFamily="34" charset="0"/>
              <a:cs typeface="Calibri" panose="020F0502020204030204" pitchFamily="34" charset="0"/>
            </a:endParaRPr>
          </a:p>
          <a:p>
            <a:pPr marL="457200" lvl="1" indent="0">
              <a:buNone/>
              <a:defRPr/>
            </a:pPr>
            <a:r>
              <a:rPr lang="de-AT" altLang="de-DE" sz="800" dirty="0">
                <a:latin typeface="Calibri" panose="020F0502020204030204" pitchFamily="34" charset="0"/>
                <a:cs typeface="Calibri" panose="020F0502020204030204" pitchFamily="34" charset="0"/>
              </a:rPr>
              <a:t>Aus: http://www.dbs.ethz.ch/education/timi/WS_03_04/Vorlesungsunterlagen/1-Einfuehrung.pdf</a:t>
            </a:r>
          </a:p>
          <a:p>
            <a:endParaRPr lang="de-AT" dirty="0"/>
          </a:p>
        </p:txBody>
      </p:sp>
      <p:sp>
        <p:nvSpPr>
          <p:cNvPr id="4" name="Fußzeilenplatzhalter 3">
            <a:extLst>
              <a:ext uri="{FF2B5EF4-FFF2-40B4-BE49-F238E27FC236}">
                <a16:creationId xmlns:a16="http://schemas.microsoft.com/office/drawing/2014/main" id="{97BE541B-02E0-4C10-9DAD-2737A9A0E597}"/>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A3231EC8-69B8-460D-AD9B-73EBF40A2509}"/>
              </a:ext>
            </a:extLst>
          </p:cNvPr>
          <p:cNvSpPr>
            <a:spLocks noGrp="1"/>
          </p:cNvSpPr>
          <p:nvPr>
            <p:ph type="sldNum" sz="quarter" idx="12"/>
          </p:nvPr>
        </p:nvSpPr>
        <p:spPr/>
        <p:txBody>
          <a:bodyPr/>
          <a:lstStyle/>
          <a:p>
            <a:fld id="{7A6E67F5-11D9-43D7-9C9E-9667E2891F76}" type="slidenum">
              <a:rPr lang="de-AT" smtClean="0"/>
              <a:t>39</a:t>
            </a:fld>
            <a:endParaRPr lang="de-AT"/>
          </a:p>
        </p:txBody>
      </p:sp>
      <p:pic>
        <p:nvPicPr>
          <p:cNvPr id="6" name="Grafik 5" descr="Ein Bild, das Zeichnung enthält.&#10;&#10;Automatisch generierte Beschreibung">
            <a:extLst>
              <a:ext uri="{FF2B5EF4-FFF2-40B4-BE49-F238E27FC236}">
                <a16:creationId xmlns:a16="http://schemas.microsoft.com/office/drawing/2014/main" id="{3E6B38A9-D574-4FC0-A20F-EEE7959BF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497888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5AC4F2-0356-4548-90D6-F209BD0D0C9B}"/>
              </a:ext>
            </a:extLst>
          </p:cNvPr>
          <p:cNvSpPr>
            <a:spLocks noGrp="1"/>
          </p:cNvSpPr>
          <p:nvPr>
            <p:ph type="title"/>
          </p:nvPr>
        </p:nvSpPr>
        <p:spPr/>
        <p:txBody>
          <a:bodyPr/>
          <a:lstStyle/>
          <a:p>
            <a:r>
              <a:rPr lang="de-AT" b="1" dirty="0"/>
              <a:t>Problemstellung I</a:t>
            </a:r>
          </a:p>
        </p:txBody>
      </p:sp>
      <p:sp>
        <p:nvSpPr>
          <p:cNvPr id="3" name="Inhaltsplatzhalter 2">
            <a:extLst>
              <a:ext uri="{FF2B5EF4-FFF2-40B4-BE49-F238E27FC236}">
                <a16:creationId xmlns:a16="http://schemas.microsoft.com/office/drawing/2014/main" id="{17658BBA-EE5D-4FFB-9A91-1BC369E06155}"/>
              </a:ext>
            </a:extLst>
          </p:cNvPr>
          <p:cNvSpPr>
            <a:spLocks noGrp="1"/>
          </p:cNvSpPr>
          <p:nvPr>
            <p:ph idx="1"/>
          </p:nvPr>
        </p:nvSpPr>
        <p:spPr>
          <a:xfrm>
            <a:off x="838200" y="1825625"/>
            <a:ext cx="9389012" cy="4351338"/>
          </a:xfrm>
        </p:spPr>
        <p:txBody>
          <a:bodyPr>
            <a:normAutofit fontScale="92500" lnSpcReduction="20000"/>
          </a:bodyPr>
          <a:lstStyle/>
          <a:p>
            <a:pPr marL="0">
              <a:buNone/>
              <a:defRPr/>
            </a:pPr>
            <a:r>
              <a:rPr lang="de-DE" altLang="de-DE" dirty="0">
                <a:latin typeface="Calibri" panose="020F0502020204030204" pitchFamily="34" charset="0"/>
                <a:cs typeface="Calibri" panose="020F0502020204030204" pitchFamily="34" charset="0"/>
              </a:rPr>
              <a:t>Überweisung von Konto1 auf Konto2. Das soll aber nur dann möglich sein, wenn für eine entsprechende Kontodeckung gesorgt ist.</a:t>
            </a:r>
          </a:p>
          <a:p>
            <a:pPr>
              <a:buNone/>
              <a:defRPr/>
            </a:pPr>
            <a:endParaRPr lang="de-DE" altLang="de-DE" dirty="0">
              <a:latin typeface="Calibri" panose="020F0502020204030204" pitchFamily="34" charset="0"/>
              <a:cs typeface="Calibri" panose="020F0502020204030204" pitchFamily="34" charset="0"/>
            </a:endParaRPr>
          </a:p>
          <a:p>
            <a:pPr>
              <a:buNone/>
              <a:defRPr/>
            </a:pPr>
            <a:r>
              <a:rPr lang="de-DE" altLang="de-DE" dirty="0" err="1">
                <a:latin typeface="Calibri" panose="020F0502020204030204" pitchFamily="34" charset="0"/>
                <a:cs typeface="Calibri" panose="020F0502020204030204" pitchFamily="34" charset="0"/>
              </a:rPr>
              <a:t>select</a:t>
            </a:r>
            <a:r>
              <a:rPr lang="de-DE" altLang="de-DE" dirty="0">
                <a:latin typeface="Calibri" panose="020F0502020204030204" pitchFamily="34" charset="0"/>
                <a:cs typeface="Calibri" panose="020F0502020204030204" pitchFamily="34" charset="0"/>
              </a:rPr>
              <a:t> Saldo </a:t>
            </a:r>
            <a:r>
              <a:rPr lang="de-DE" altLang="de-DE" dirty="0" err="1">
                <a:latin typeface="Calibri" panose="020F0502020204030204" pitchFamily="34" charset="0"/>
                <a:cs typeface="Calibri" panose="020F0502020204030204" pitchFamily="34" charset="0"/>
              </a:rPr>
              <a:t>from</a:t>
            </a:r>
            <a:r>
              <a:rPr lang="de-DE" altLang="de-DE" dirty="0">
                <a:latin typeface="Calibri" panose="020F0502020204030204" pitchFamily="34" charset="0"/>
                <a:cs typeface="Calibri" panose="020F0502020204030204" pitchFamily="34" charset="0"/>
              </a:rPr>
              <a:t> Konto </a:t>
            </a:r>
            <a:r>
              <a:rPr lang="de-DE" altLang="de-DE" dirty="0" err="1">
                <a:latin typeface="Calibri" panose="020F0502020204030204" pitchFamily="34" charset="0"/>
                <a:cs typeface="Calibri" panose="020F0502020204030204" pitchFamily="34" charset="0"/>
              </a:rPr>
              <a:t>where</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KtoNr</a:t>
            </a:r>
            <a:r>
              <a:rPr lang="de-DE" altLang="de-DE" dirty="0">
                <a:latin typeface="Calibri" panose="020F0502020204030204" pitchFamily="34" charset="0"/>
                <a:cs typeface="Calibri" panose="020F0502020204030204" pitchFamily="34" charset="0"/>
              </a:rPr>
              <a:t> = 1; </a:t>
            </a:r>
          </a:p>
          <a:p>
            <a:pPr>
              <a:buNone/>
              <a:defRPr/>
            </a:pPr>
            <a:r>
              <a:rPr lang="de-DE" altLang="de-DE" dirty="0" err="1">
                <a:latin typeface="Calibri" panose="020F0502020204030204" pitchFamily="34" charset="0"/>
                <a:cs typeface="Calibri" panose="020F0502020204030204" pitchFamily="34" charset="0"/>
              </a:rPr>
              <a:t>if</a:t>
            </a:r>
            <a:r>
              <a:rPr lang="de-DE" altLang="de-DE" dirty="0">
                <a:latin typeface="Calibri" panose="020F0502020204030204" pitchFamily="34" charset="0"/>
                <a:cs typeface="Calibri" panose="020F0502020204030204" pitchFamily="34" charset="0"/>
              </a:rPr>
              <a:t> (Saldo &gt; 60) { </a:t>
            </a:r>
          </a:p>
          <a:p>
            <a:pPr>
              <a:buNone/>
              <a:defRPr/>
            </a:pPr>
            <a:r>
              <a:rPr lang="de-DE" altLang="de-DE" dirty="0">
                <a:latin typeface="Calibri" panose="020F0502020204030204" pitchFamily="34" charset="0"/>
                <a:cs typeface="Calibri" panose="020F0502020204030204" pitchFamily="34" charset="0"/>
              </a:rPr>
              <a:t>update Konto </a:t>
            </a:r>
            <a:r>
              <a:rPr lang="de-DE" altLang="de-DE" dirty="0" err="1">
                <a:latin typeface="Calibri" panose="020F0502020204030204" pitchFamily="34" charset="0"/>
                <a:cs typeface="Calibri" panose="020F0502020204030204" pitchFamily="34" charset="0"/>
              </a:rPr>
              <a:t>set</a:t>
            </a:r>
            <a:r>
              <a:rPr lang="de-DE" altLang="de-DE" dirty="0">
                <a:latin typeface="Calibri" panose="020F0502020204030204" pitchFamily="34" charset="0"/>
                <a:cs typeface="Calibri" panose="020F0502020204030204" pitchFamily="34" charset="0"/>
              </a:rPr>
              <a:t> Saldo = Saldo - 60 </a:t>
            </a:r>
            <a:r>
              <a:rPr lang="de-DE" altLang="de-DE" dirty="0" err="1">
                <a:latin typeface="Calibri" panose="020F0502020204030204" pitchFamily="34" charset="0"/>
                <a:cs typeface="Calibri" panose="020F0502020204030204" pitchFamily="34" charset="0"/>
              </a:rPr>
              <a:t>where</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KtoNr</a:t>
            </a:r>
            <a:r>
              <a:rPr lang="de-DE" altLang="de-DE" dirty="0">
                <a:latin typeface="Calibri" panose="020F0502020204030204" pitchFamily="34" charset="0"/>
                <a:cs typeface="Calibri" panose="020F0502020204030204" pitchFamily="34" charset="0"/>
              </a:rPr>
              <a:t> = 1; </a:t>
            </a:r>
          </a:p>
          <a:p>
            <a:pPr>
              <a:buNone/>
              <a:defRPr/>
            </a:pPr>
            <a:r>
              <a:rPr lang="de-DE" altLang="de-DE" dirty="0">
                <a:latin typeface="Calibri" panose="020F0502020204030204" pitchFamily="34" charset="0"/>
                <a:cs typeface="Calibri" panose="020F0502020204030204" pitchFamily="34" charset="0"/>
              </a:rPr>
              <a:t>update Konto </a:t>
            </a:r>
            <a:r>
              <a:rPr lang="de-DE" altLang="de-DE" dirty="0" err="1">
                <a:latin typeface="Calibri" panose="020F0502020204030204" pitchFamily="34" charset="0"/>
                <a:cs typeface="Calibri" panose="020F0502020204030204" pitchFamily="34" charset="0"/>
              </a:rPr>
              <a:t>set</a:t>
            </a:r>
            <a:r>
              <a:rPr lang="de-DE" altLang="de-DE" dirty="0">
                <a:latin typeface="Calibri" panose="020F0502020204030204" pitchFamily="34" charset="0"/>
                <a:cs typeface="Calibri" panose="020F0502020204030204" pitchFamily="34" charset="0"/>
              </a:rPr>
              <a:t> Saldo = Saldo + 60 </a:t>
            </a:r>
            <a:r>
              <a:rPr lang="de-DE" altLang="de-DE" dirty="0" err="1">
                <a:latin typeface="Calibri" panose="020F0502020204030204" pitchFamily="34" charset="0"/>
                <a:cs typeface="Calibri" panose="020F0502020204030204" pitchFamily="34" charset="0"/>
              </a:rPr>
              <a:t>where</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KtoNr</a:t>
            </a:r>
            <a:r>
              <a:rPr lang="de-DE" altLang="de-DE" dirty="0">
                <a:latin typeface="Calibri" panose="020F0502020204030204" pitchFamily="34" charset="0"/>
                <a:cs typeface="Calibri" panose="020F0502020204030204" pitchFamily="34" charset="0"/>
              </a:rPr>
              <a:t> = 2; </a:t>
            </a:r>
          </a:p>
          <a:p>
            <a:pPr>
              <a:buNone/>
              <a:defRPr/>
            </a:pPr>
            <a:r>
              <a:rPr lang="de-DE" altLang="de-DE" dirty="0">
                <a:latin typeface="Calibri" panose="020F0502020204030204" pitchFamily="34" charset="0"/>
                <a:cs typeface="Calibri" panose="020F0502020204030204" pitchFamily="34" charset="0"/>
              </a:rPr>
              <a:t>}</a:t>
            </a:r>
          </a:p>
          <a:p>
            <a:pPr algn="r">
              <a:buNone/>
              <a:defRPr/>
            </a:pPr>
            <a:r>
              <a:rPr lang="de-DE" altLang="de-DE" sz="2400" dirty="0">
                <a:latin typeface="Calibri" panose="020F0502020204030204" pitchFamily="34" charset="0"/>
                <a:cs typeface="Calibri" panose="020F0502020204030204" pitchFamily="34" charset="0"/>
              </a:rPr>
              <a:t>update Konto </a:t>
            </a:r>
            <a:r>
              <a:rPr lang="de-DE" altLang="de-DE" sz="2400" dirty="0" err="1">
                <a:latin typeface="Calibri" panose="020F0502020204030204" pitchFamily="34" charset="0"/>
                <a:cs typeface="Calibri" panose="020F0502020204030204" pitchFamily="34" charset="0"/>
              </a:rPr>
              <a:t>set</a:t>
            </a:r>
            <a:r>
              <a:rPr lang="de-DE" altLang="de-DE" sz="2400" dirty="0">
                <a:latin typeface="Calibri" panose="020F0502020204030204" pitchFamily="34" charset="0"/>
                <a:cs typeface="Calibri" panose="020F0502020204030204" pitchFamily="34" charset="0"/>
              </a:rPr>
              <a:t> Saldo = Saldo - 10 </a:t>
            </a:r>
            <a:r>
              <a:rPr lang="de-DE" altLang="de-DE" sz="2400" dirty="0" err="1">
                <a:latin typeface="Calibri" panose="020F0502020204030204" pitchFamily="34" charset="0"/>
                <a:cs typeface="Calibri" panose="020F0502020204030204" pitchFamily="34" charset="0"/>
              </a:rPr>
              <a:t>where</a:t>
            </a:r>
            <a:r>
              <a:rPr lang="de-DE" altLang="de-DE" sz="2400" dirty="0">
                <a:latin typeface="Calibri" panose="020F0502020204030204" pitchFamily="34" charset="0"/>
                <a:cs typeface="Calibri" panose="020F0502020204030204" pitchFamily="34" charset="0"/>
              </a:rPr>
              <a:t> </a:t>
            </a:r>
            <a:r>
              <a:rPr lang="de-DE" altLang="de-DE" sz="2400" dirty="0" err="1">
                <a:latin typeface="Calibri" panose="020F0502020204030204" pitchFamily="34" charset="0"/>
                <a:cs typeface="Calibri" panose="020F0502020204030204" pitchFamily="34" charset="0"/>
              </a:rPr>
              <a:t>KtoNr</a:t>
            </a:r>
            <a:r>
              <a:rPr lang="de-DE" altLang="de-DE" sz="2400" dirty="0">
                <a:latin typeface="Calibri" panose="020F0502020204030204" pitchFamily="34" charset="0"/>
                <a:cs typeface="Calibri" panose="020F0502020204030204" pitchFamily="34" charset="0"/>
              </a:rPr>
              <a:t> = 1;</a:t>
            </a:r>
          </a:p>
          <a:p>
            <a:pPr marL="0">
              <a:buNone/>
              <a:defRPr/>
            </a:pPr>
            <a:r>
              <a:rPr lang="de-DE" altLang="de-DE" dirty="0">
                <a:latin typeface="Calibri" panose="020F0502020204030204" pitchFamily="34" charset="0"/>
                <a:cs typeface="Calibri" panose="020F0502020204030204" pitchFamily="34" charset="0"/>
              </a:rPr>
              <a:t>Was ist das Problem, wenn zwischendurch eine andere Überweisung von Konto1 stattfindet?</a:t>
            </a:r>
          </a:p>
          <a:p>
            <a:pPr algn="ctr">
              <a:buNone/>
              <a:defRPr/>
            </a:pPr>
            <a:endParaRPr lang="de-DE" altLang="de-DE" sz="4400" dirty="0"/>
          </a:p>
          <a:p>
            <a:endParaRPr lang="de-AT" dirty="0"/>
          </a:p>
        </p:txBody>
      </p:sp>
      <p:sp>
        <p:nvSpPr>
          <p:cNvPr id="4" name="Fußzeilenplatzhalter 3">
            <a:extLst>
              <a:ext uri="{FF2B5EF4-FFF2-40B4-BE49-F238E27FC236}">
                <a16:creationId xmlns:a16="http://schemas.microsoft.com/office/drawing/2014/main" id="{708B6B73-AC35-4DD2-89B3-DC92FF3BCD9F}"/>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5D33D6FC-7799-4A6F-936A-4C40A3916204}"/>
              </a:ext>
            </a:extLst>
          </p:cNvPr>
          <p:cNvSpPr>
            <a:spLocks noGrp="1"/>
          </p:cNvSpPr>
          <p:nvPr>
            <p:ph type="sldNum" sz="quarter" idx="12"/>
          </p:nvPr>
        </p:nvSpPr>
        <p:spPr/>
        <p:txBody>
          <a:bodyPr/>
          <a:lstStyle/>
          <a:p>
            <a:fld id="{7A6E67F5-11D9-43D7-9C9E-9667E2891F76}" type="slidenum">
              <a:rPr lang="de-AT" smtClean="0"/>
              <a:t>4</a:t>
            </a:fld>
            <a:endParaRPr lang="de-AT"/>
          </a:p>
        </p:txBody>
      </p:sp>
      <p:cxnSp>
        <p:nvCxnSpPr>
          <p:cNvPr id="6" name="Verbinder: gewinkelt 5">
            <a:extLst>
              <a:ext uri="{FF2B5EF4-FFF2-40B4-BE49-F238E27FC236}">
                <a16:creationId xmlns:a16="http://schemas.microsoft.com/office/drawing/2014/main" id="{EB7E4360-600E-4295-85BC-E826FD4AAB6F}"/>
              </a:ext>
            </a:extLst>
          </p:cNvPr>
          <p:cNvCxnSpPr>
            <a:cxnSpLocks/>
          </p:cNvCxnSpPr>
          <p:nvPr/>
        </p:nvCxnSpPr>
        <p:spPr>
          <a:xfrm rot="10800000">
            <a:off x="2996420" y="3429000"/>
            <a:ext cx="6985780" cy="1325562"/>
          </a:xfrm>
          <a:prstGeom prst="bentConnector3">
            <a:avLst>
              <a:gd name="adj1" fmla="val 59"/>
            </a:avLst>
          </a:prstGeom>
          <a:ln>
            <a:tailEnd type="triangle"/>
          </a:ln>
        </p:spPr>
        <p:style>
          <a:lnRef idx="1">
            <a:schemeClr val="accent2"/>
          </a:lnRef>
          <a:fillRef idx="0">
            <a:schemeClr val="accent2"/>
          </a:fillRef>
          <a:effectRef idx="0">
            <a:schemeClr val="accent2"/>
          </a:effectRef>
          <a:fontRef idx="minor">
            <a:schemeClr val="tx1"/>
          </a:fontRef>
        </p:style>
      </p:cxnSp>
      <p:pic>
        <p:nvPicPr>
          <p:cNvPr id="13" name="Grafik 12" descr="Ein Bild, das Zeichnung enthält.&#10;&#10;Automatisch generierte Beschreibung">
            <a:extLst>
              <a:ext uri="{FF2B5EF4-FFF2-40B4-BE49-F238E27FC236}">
                <a16:creationId xmlns:a16="http://schemas.microsoft.com/office/drawing/2014/main" id="{990005EA-FC3C-4EDF-9CAD-694DBC8FE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53885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F4C0E-817F-4ED1-BDA9-C99940A4FB8F}"/>
              </a:ext>
            </a:extLst>
          </p:cNvPr>
          <p:cNvSpPr>
            <a:spLocks noGrp="1"/>
          </p:cNvSpPr>
          <p:nvPr>
            <p:ph type="title"/>
          </p:nvPr>
        </p:nvSpPr>
        <p:spPr/>
        <p:txBody>
          <a:bodyPr/>
          <a:lstStyle/>
          <a:p>
            <a:r>
              <a:rPr lang="de-AT" b="1" dirty="0"/>
              <a:t>SAVEPOINT</a:t>
            </a:r>
          </a:p>
        </p:txBody>
      </p:sp>
      <p:sp>
        <p:nvSpPr>
          <p:cNvPr id="3" name="Inhaltsplatzhalter 2">
            <a:extLst>
              <a:ext uri="{FF2B5EF4-FFF2-40B4-BE49-F238E27FC236}">
                <a16:creationId xmlns:a16="http://schemas.microsoft.com/office/drawing/2014/main" id="{D1C5D9BA-A927-4BE8-A81A-05609D148A6C}"/>
              </a:ext>
            </a:extLst>
          </p:cNvPr>
          <p:cNvSpPr>
            <a:spLocks noGrp="1"/>
          </p:cNvSpPr>
          <p:nvPr>
            <p:ph idx="1"/>
          </p:nvPr>
        </p:nvSpPr>
        <p:spPr>
          <a:xfrm>
            <a:off x="838200" y="1825625"/>
            <a:ext cx="9696450" cy="4351338"/>
          </a:xfrm>
        </p:spPr>
        <p:txBody>
          <a:bodyPr>
            <a:normAutofit fontScale="92500" lnSpcReduction="10000"/>
          </a:bodyPr>
          <a:lstStyle/>
          <a:p>
            <a:pPr>
              <a:defRPr/>
            </a:pPr>
            <a:r>
              <a:rPr lang="de-DE" dirty="0">
                <a:latin typeface="Calibri" panose="020F0502020204030204" pitchFamily="34" charset="0"/>
                <a:cs typeface="Calibri" panose="020F0502020204030204" pitchFamily="34" charset="0"/>
              </a:rPr>
              <a:t>Dadurch können längere Transaktionen unterteilt werden verbunden mit der Möglichkeit des partiellen Zurückrollens.</a:t>
            </a:r>
            <a:endParaRPr lang="de-AT" dirty="0">
              <a:latin typeface="Calibri" panose="020F0502020204030204" pitchFamily="34" charset="0"/>
              <a:cs typeface="Calibri" panose="020F0502020204030204" pitchFamily="34" charset="0"/>
            </a:endParaRPr>
          </a:p>
          <a:p>
            <a:pPr marL="0" indent="0">
              <a:buFontTx/>
              <a:buNone/>
              <a:defRPr/>
            </a:pPr>
            <a:r>
              <a:rPr lang="de-DE" sz="900" dirty="0">
                <a:latin typeface="Calibri" panose="020F0502020204030204" pitchFamily="34" charset="0"/>
                <a:cs typeface="Calibri" panose="020F0502020204030204" pitchFamily="34" charset="0"/>
              </a:rPr>
              <a:t> </a:t>
            </a:r>
            <a:endParaRPr lang="de-AT" sz="900" dirty="0">
              <a:latin typeface="Calibri" panose="020F0502020204030204" pitchFamily="34" charset="0"/>
              <a:cs typeface="Calibri" panose="020F0502020204030204" pitchFamily="34" charset="0"/>
            </a:endParaRPr>
          </a:p>
          <a:p>
            <a:pPr>
              <a:defRPr/>
            </a:pPr>
            <a:r>
              <a:rPr lang="de-DE" dirty="0">
                <a:latin typeface="Calibri" panose="020F0502020204030204" pitchFamily="34" charset="0"/>
                <a:cs typeface="Calibri" panose="020F0502020204030204" pitchFamily="34" charset="0"/>
              </a:rPr>
              <a:t>Vor jedem INSERT, UPDATE oder DELETE wird ein impliziter </a:t>
            </a:r>
            <a:r>
              <a:rPr lang="de-DE" dirty="0" err="1">
                <a:latin typeface="Calibri" panose="020F0502020204030204" pitchFamily="34" charset="0"/>
                <a:cs typeface="Calibri" panose="020F0502020204030204" pitchFamily="34" charset="0"/>
              </a:rPr>
              <a:t>Savepoint</a:t>
            </a:r>
            <a:r>
              <a:rPr lang="de-DE" dirty="0">
                <a:latin typeface="Calibri" panose="020F0502020204030204" pitchFamily="34" charset="0"/>
                <a:cs typeface="Calibri" panose="020F0502020204030204" pitchFamily="34" charset="0"/>
              </a:rPr>
              <a:t> gesetzt. Wenn das Statement scheitert, wird auf diesen </a:t>
            </a:r>
            <a:r>
              <a:rPr lang="de-DE" dirty="0" err="1">
                <a:latin typeface="Calibri" panose="020F0502020204030204" pitchFamily="34" charset="0"/>
                <a:cs typeface="Calibri" panose="020F0502020204030204" pitchFamily="34" charset="0"/>
              </a:rPr>
              <a:t>Savepoint</a:t>
            </a:r>
            <a:r>
              <a:rPr lang="de-DE" dirty="0">
                <a:latin typeface="Calibri" panose="020F0502020204030204" pitchFamily="34" charset="0"/>
                <a:cs typeface="Calibri" panose="020F0502020204030204" pitchFamily="34" charset="0"/>
              </a:rPr>
              <a:t> zurückgerollt.</a:t>
            </a:r>
            <a:endParaRPr lang="de-AT" dirty="0">
              <a:latin typeface="Calibri" panose="020F0502020204030204" pitchFamily="34" charset="0"/>
              <a:cs typeface="Calibri" panose="020F0502020204030204" pitchFamily="34" charset="0"/>
            </a:endParaRPr>
          </a:p>
          <a:p>
            <a:pPr marL="0" indent="0">
              <a:buFontTx/>
              <a:buNone/>
              <a:defRPr/>
            </a:pPr>
            <a:r>
              <a:rPr lang="de-DE" sz="1600" dirty="0">
                <a:latin typeface="Calibri" panose="020F0502020204030204" pitchFamily="34" charset="0"/>
                <a:cs typeface="Calibri" panose="020F0502020204030204" pitchFamily="34" charset="0"/>
              </a:rPr>
              <a:t> </a:t>
            </a:r>
            <a:endParaRPr lang="de-AT" sz="1600" dirty="0">
              <a:latin typeface="Calibri" panose="020F0502020204030204" pitchFamily="34" charset="0"/>
              <a:cs typeface="Calibri" panose="020F0502020204030204" pitchFamily="34" charset="0"/>
            </a:endParaRPr>
          </a:p>
          <a:p>
            <a:pPr marL="0" indent="0">
              <a:buFontTx/>
              <a:buNone/>
              <a:defRPr/>
            </a:pPr>
            <a:r>
              <a:rPr lang="de-DE" dirty="0">
                <a:latin typeface="Calibri" panose="020F0502020204030204" pitchFamily="34" charset="0"/>
                <a:cs typeface="Calibri" panose="020F0502020204030204" pitchFamily="34" charset="0"/>
              </a:rPr>
              <a:t>Anwendungsfall:</a:t>
            </a:r>
            <a:endParaRPr lang="de-AT" dirty="0">
              <a:latin typeface="Calibri" panose="020F0502020204030204" pitchFamily="34" charset="0"/>
              <a:cs typeface="Calibri" panose="020F0502020204030204" pitchFamily="34" charset="0"/>
            </a:endParaRPr>
          </a:p>
          <a:p>
            <a:pPr marL="0" indent="0">
              <a:buFontTx/>
              <a:buNone/>
              <a:defRPr/>
            </a:pPr>
            <a:r>
              <a:rPr lang="de-DE" dirty="0">
                <a:latin typeface="Calibri" panose="020F0502020204030204" pitchFamily="34" charset="0"/>
                <a:cs typeface="Calibri" panose="020F0502020204030204" pitchFamily="34" charset="0"/>
              </a:rPr>
              <a:t>Aus einer Transaktion heraus werden mehrere Funktionen aufgerufen. Vor jedem Aufruf wird ein SAVEPOINT gesetzt – damit ist es problemlos möglich auf den Zustand vor Start der Funktion zurückzurollen, wenn die Funktionsausführung scheitert.</a:t>
            </a:r>
            <a:endParaRPr lang="de-AT" dirty="0">
              <a:latin typeface="Calibri" panose="020F0502020204030204" pitchFamily="34" charset="0"/>
              <a:cs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EB092EF6-E870-43F5-B552-842DFE6AA7BE}"/>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DDDCD542-9E10-417F-BD22-92D6AE193415}"/>
              </a:ext>
            </a:extLst>
          </p:cNvPr>
          <p:cNvSpPr>
            <a:spLocks noGrp="1"/>
          </p:cNvSpPr>
          <p:nvPr>
            <p:ph type="sldNum" sz="quarter" idx="12"/>
          </p:nvPr>
        </p:nvSpPr>
        <p:spPr/>
        <p:txBody>
          <a:bodyPr/>
          <a:lstStyle/>
          <a:p>
            <a:fld id="{7A6E67F5-11D9-43D7-9C9E-9667E2891F76}" type="slidenum">
              <a:rPr lang="de-AT" smtClean="0"/>
              <a:t>40</a:t>
            </a:fld>
            <a:endParaRPr lang="de-AT"/>
          </a:p>
        </p:txBody>
      </p:sp>
      <p:pic>
        <p:nvPicPr>
          <p:cNvPr id="6" name="Grafik 5" descr="Ein Bild, das Zeichnung enthält.&#10;&#10;Automatisch generierte Beschreibung">
            <a:extLst>
              <a:ext uri="{FF2B5EF4-FFF2-40B4-BE49-F238E27FC236}">
                <a16:creationId xmlns:a16="http://schemas.microsoft.com/office/drawing/2014/main" id="{1D742F9A-041A-4172-9B1C-023E5FB57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199278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DEF939-52EA-4AD8-B4C3-27E30C88D202}"/>
              </a:ext>
            </a:extLst>
          </p:cNvPr>
          <p:cNvSpPr>
            <a:spLocks noGrp="1"/>
          </p:cNvSpPr>
          <p:nvPr>
            <p:ph type="title"/>
          </p:nvPr>
        </p:nvSpPr>
        <p:spPr/>
        <p:txBody>
          <a:bodyPr/>
          <a:lstStyle/>
          <a:p>
            <a:r>
              <a:rPr lang="de-AT" b="1" dirty="0"/>
              <a:t>SAVEPOINT</a:t>
            </a:r>
          </a:p>
        </p:txBody>
      </p:sp>
      <p:sp>
        <p:nvSpPr>
          <p:cNvPr id="3" name="Inhaltsplatzhalter 2">
            <a:extLst>
              <a:ext uri="{FF2B5EF4-FFF2-40B4-BE49-F238E27FC236}">
                <a16:creationId xmlns:a16="http://schemas.microsoft.com/office/drawing/2014/main" id="{9D22BED4-9E47-4889-9E95-49FEADA67BCB}"/>
              </a:ext>
            </a:extLst>
          </p:cNvPr>
          <p:cNvSpPr>
            <a:spLocks noGrp="1"/>
          </p:cNvSpPr>
          <p:nvPr>
            <p:ph idx="1"/>
          </p:nvPr>
        </p:nvSpPr>
        <p:spPr/>
        <p:txBody>
          <a:bodyPr>
            <a:normAutofit fontScale="85000" lnSpcReduction="20000"/>
          </a:bodyPr>
          <a:lstStyle/>
          <a:p>
            <a:pPr>
              <a:buNone/>
            </a:pPr>
            <a:r>
              <a:rPr lang="de-DE" altLang="de-DE" dirty="0">
                <a:latin typeface="Courier New" panose="02070309020205020404" pitchFamily="49" charset="0"/>
                <a:cs typeface="Courier New" panose="02070309020205020404" pitchFamily="49" charset="0"/>
              </a:rPr>
              <a:t>COMMIT</a:t>
            </a:r>
          </a:p>
          <a:p>
            <a:pPr>
              <a:buNone/>
            </a:pPr>
            <a:r>
              <a:rPr lang="de-DE" altLang="de-DE" dirty="0">
                <a:latin typeface="Courier New" panose="02070309020205020404" pitchFamily="49" charset="0"/>
                <a:cs typeface="Courier New" panose="02070309020205020404" pitchFamily="49" charset="0"/>
              </a:rPr>
              <a:t>UPDATE PERS SET GEHALT = GEHALT * 1.5</a:t>
            </a:r>
            <a:endParaRPr lang="en-GB" altLang="de-DE" dirty="0">
              <a:latin typeface="Courier New" panose="02070309020205020404" pitchFamily="49" charset="0"/>
              <a:cs typeface="Courier New" panose="02070309020205020404" pitchFamily="49" charset="0"/>
            </a:endParaRPr>
          </a:p>
          <a:p>
            <a:pPr>
              <a:buNone/>
            </a:pPr>
            <a:r>
              <a:rPr lang="en-GB" altLang="de-DE" dirty="0">
                <a:latin typeface="Courier New" panose="02070309020205020404" pitchFamily="49" charset="0"/>
                <a:cs typeface="Courier New" panose="02070309020205020404" pitchFamily="49" charset="0"/>
              </a:rPr>
              <a:t>SAVEPOINT VOR_INSERT</a:t>
            </a:r>
          </a:p>
          <a:p>
            <a:pPr>
              <a:buNone/>
            </a:pPr>
            <a:r>
              <a:rPr lang="en-GB" altLang="de-DE" dirty="0">
                <a:latin typeface="Courier New" panose="02070309020205020404" pitchFamily="49" charset="0"/>
                <a:cs typeface="Courier New" panose="02070309020205020404" pitchFamily="49" charset="0"/>
              </a:rPr>
              <a:t>INSERT INTO PROJEKT VALUES ...</a:t>
            </a:r>
          </a:p>
          <a:p>
            <a:pPr>
              <a:buNone/>
            </a:pPr>
            <a:r>
              <a:rPr lang="en-GB" altLang="de-DE" dirty="0">
                <a:latin typeface="Courier New" panose="02070309020205020404" pitchFamily="49" charset="0"/>
                <a:cs typeface="Courier New" panose="02070309020205020404" pitchFamily="49" charset="0"/>
              </a:rPr>
              <a:t>SAVEPOINT VOR_DELETE</a:t>
            </a:r>
          </a:p>
          <a:p>
            <a:pPr>
              <a:buNone/>
            </a:pPr>
            <a:r>
              <a:rPr lang="en-GB" altLang="de-DE" dirty="0">
                <a:latin typeface="Courier New" panose="02070309020205020404" pitchFamily="49" charset="0"/>
                <a:cs typeface="Courier New" panose="02070309020205020404" pitchFamily="49" charset="0"/>
              </a:rPr>
              <a:t>DELETE FROM PROJEKT WHERE PROJ_NR = 4711</a:t>
            </a:r>
          </a:p>
          <a:p>
            <a:pPr>
              <a:buNone/>
            </a:pPr>
            <a:r>
              <a:rPr lang="en-GB" altLang="de-DE" dirty="0">
                <a:latin typeface="Courier New" panose="02070309020205020404" pitchFamily="49" charset="0"/>
                <a:cs typeface="Courier New" panose="02070309020205020404" pitchFamily="49" charset="0"/>
              </a:rPr>
              <a:t>CASE ERROR IS</a:t>
            </a:r>
          </a:p>
          <a:p>
            <a:pPr>
              <a:buNone/>
            </a:pPr>
            <a:r>
              <a:rPr lang="en-GB" altLang="de-DE" dirty="0">
                <a:latin typeface="Courier New" panose="02070309020205020404" pitchFamily="49" charset="0"/>
                <a:cs typeface="Courier New" panose="02070309020205020404" pitchFamily="49" charset="0"/>
              </a:rPr>
              <a:t>	WHEN 0		THEN COMMIT</a:t>
            </a:r>
          </a:p>
          <a:p>
            <a:pPr>
              <a:buNone/>
            </a:pPr>
            <a:r>
              <a:rPr lang="en-GB" altLang="de-DE" dirty="0">
                <a:latin typeface="Courier New" panose="02070309020205020404" pitchFamily="49" charset="0"/>
                <a:cs typeface="Courier New" panose="02070309020205020404" pitchFamily="49" charset="0"/>
              </a:rPr>
              <a:t>	WHEN 1		THEN ROLLBACK TO VOR_DELETE</a:t>
            </a:r>
          </a:p>
          <a:p>
            <a:pPr>
              <a:buNone/>
            </a:pPr>
            <a:r>
              <a:rPr lang="en-GB" altLang="de-DE" dirty="0">
                <a:latin typeface="Courier New" panose="02070309020205020404" pitchFamily="49" charset="0"/>
                <a:cs typeface="Courier New" panose="02070309020205020404" pitchFamily="49" charset="0"/>
              </a:rPr>
              <a:t>	WHEN 2		THEN ROLLBACK TO VOR_INSERT</a:t>
            </a:r>
          </a:p>
          <a:p>
            <a:pPr>
              <a:buNone/>
            </a:pPr>
            <a:r>
              <a:rPr lang="en-GB" altLang="de-DE" dirty="0">
                <a:latin typeface="Courier New" panose="02070309020205020404" pitchFamily="49" charset="0"/>
                <a:cs typeface="Courier New" panose="02070309020205020404" pitchFamily="49" charset="0"/>
              </a:rPr>
              <a:t>	WHEN OTHERS 	THEN ROLLBACK;</a:t>
            </a:r>
            <a:endParaRPr lang="de-DE" altLang="de-DE" dirty="0">
              <a:latin typeface="Courier New" panose="02070309020205020404" pitchFamily="49" charset="0"/>
              <a:cs typeface="Courier New" panose="02070309020205020404" pitchFamily="49" charset="0"/>
            </a:endParaRPr>
          </a:p>
          <a:p>
            <a:endParaRPr lang="de-AT" dirty="0"/>
          </a:p>
        </p:txBody>
      </p:sp>
      <p:sp>
        <p:nvSpPr>
          <p:cNvPr id="4" name="Fußzeilenplatzhalter 3">
            <a:extLst>
              <a:ext uri="{FF2B5EF4-FFF2-40B4-BE49-F238E27FC236}">
                <a16:creationId xmlns:a16="http://schemas.microsoft.com/office/drawing/2014/main" id="{8F9EFA8C-4464-4583-A159-50A3E1DDC231}"/>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86F3BF3B-FCE1-430B-AABD-8E754BF8CBB1}"/>
              </a:ext>
            </a:extLst>
          </p:cNvPr>
          <p:cNvSpPr>
            <a:spLocks noGrp="1"/>
          </p:cNvSpPr>
          <p:nvPr>
            <p:ph type="sldNum" sz="quarter" idx="12"/>
          </p:nvPr>
        </p:nvSpPr>
        <p:spPr/>
        <p:txBody>
          <a:bodyPr/>
          <a:lstStyle/>
          <a:p>
            <a:fld id="{7A6E67F5-11D9-43D7-9C9E-9667E2891F76}" type="slidenum">
              <a:rPr lang="de-AT" smtClean="0"/>
              <a:t>41</a:t>
            </a:fld>
            <a:endParaRPr lang="de-AT"/>
          </a:p>
        </p:txBody>
      </p:sp>
      <p:pic>
        <p:nvPicPr>
          <p:cNvPr id="6" name="Grafik 5" descr="Ein Bild, das Zeichnung enthält.&#10;&#10;Automatisch generierte Beschreibung">
            <a:extLst>
              <a:ext uri="{FF2B5EF4-FFF2-40B4-BE49-F238E27FC236}">
                <a16:creationId xmlns:a16="http://schemas.microsoft.com/office/drawing/2014/main" id="{68DE809B-29FF-4948-9006-B903602DB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533049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6E080-3F48-4A3C-B86A-96E1FBE88921}"/>
              </a:ext>
            </a:extLst>
          </p:cNvPr>
          <p:cNvSpPr>
            <a:spLocks noGrp="1"/>
          </p:cNvSpPr>
          <p:nvPr>
            <p:ph type="title"/>
          </p:nvPr>
        </p:nvSpPr>
        <p:spPr/>
        <p:txBody>
          <a:bodyPr/>
          <a:lstStyle/>
          <a:p>
            <a:r>
              <a:rPr lang="de-AT" b="1" dirty="0"/>
              <a:t>SAVEPOINT Beispiel</a:t>
            </a:r>
          </a:p>
        </p:txBody>
      </p:sp>
      <p:sp>
        <p:nvSpPr>
          <p:cNvPr id="3" name="Inhaltsplatzhalter 2">
            <a:extLst>
              <a:ext uri="{FF2B5EF4-FFF2-40B4-BE49-F238E27FC236}">
                <a16:creationId xmlns:a16="http://schemas.microsoft.com/office/drawing/2014/main" id="{65C64D1D-C49C-402A-9B89-7A46B8FD752E}"/>
              </a:ext>
            </a:extLst>
          </p:cNvPr>
          <p:cNvSpPr>
            <a:spLocks noGrp="1"/>
          </p:cNvSpPr>
          <p:nvPr>
            <p:ph idx="1"/>
          </p:nvPr>
        </p:nvSpPr>
        <p:spPr/>
        <p:txBody>
          <a:bodyPr>
            <a:normAutofit fontScale="92500" lnSpcReduction="10000"/>
          </a:bodyPr>
          <a:lstStyle/>
          <a:p>
            <a:pPr>
              <a:lnSpc>
                <a:spcPct val="80000"/>
              </a:lnSpc>
              <a:buNone/>
            </a:pPr>
            <a:r>
              <a:rPr lang="de-AT" altLang="de-DE" sz="1400" dirty="0">
                <a:latin typeface="Courier New" panose="02070309020205020404" pitchFamily="49" charset="0"/>
              </a:rPr>
              <a:t>CREATE TABLE </a:t>
            </a:r>
            <a:r>
              <a:rPr lang="de-AT" altLang="de-DE" sz="1400" dirty="0" err="1">
                <a:latin typeface="Courier New" panose="02070309020205020404" pitchFamily="49" charset="0"/>
              </a:rPr>
              <a:t>emp_name</a:t>
            </a:r>
            <a:r>
              <a:rPr lang="de-AT" altLang="de-DE" sz="1400" dirty="0">
                <a:latin typeface="Courier New" panose="02070309020205020404" pitchFamily="49" charset="0"/>
              </a:rPr>
              <a:t> AS SELECT </a:t>
            </a:r>
            <a:r>
              <a:rPr lang="de-AT" altLang="de-DE" sz="1400" dirty="0" err="1">
                <a:latin typeface="Courier New" panose="02070309020205020404" pitchFamily="49" charset="0"/>
              </a:rPr>
              <a:t>employee_id</a:t>
            </a:r>
            <a:r>
              <a:rPr lang="de-AT" altLang="de-DE" sz="1400" dirty="0">
                <a:latin typeface="Courier New" panose="02070309020205020404" pitchFamily="49" charset="0"/>
              </a:rPr>
              <a:t>, </a:t>
            </a:r>
            <a:r>
              <a:rPr lang="de-AT" altLang="de-DE" sz="1400" dirty="0" err="1">
                <a:latin typeface="Courier New" panose="02070309020205020404" pitchFamily="49" charset="0"/>
              </a:rPr>
              <a:t>last_name</a:t>
            </a:r>
            <a:r>
              <a:rPr lang="de-AT" altLang="de-DE" sz="1400" dirty="0">
                <a:latin typeface="Courier New" panose="02070309020205020404" pitchFamily="49" charset="0"/>
              </a:rPr>
              <a:t>, </a:t>
            </a:r>
            <a:r>
              <a:rPr lang="de-AT" altLang="de-DE" sz="1400" dirty="0" err="1">
                <a:latin typeface="Courier New" panose="02070309020205020404" pitchFamily="49" charset="0"/>
              </a:rPr>
              <a:t>salary</a:t>
            </a:r>
            <a:r>
              <a:rPr lang="de-AT" altLang="de-DE" sz="1400" dirty="0">
                <a:latin typeface="Courier New" panose="02070309020205020404" pitchFamily="49" charset="0"/>
              </a:rPr>
              <a:t> FROM </a:t>
            </a:r>
            <a:r>
              <a:rPr lang="de-AT" altLang="de-DE" sz="1400" dirty="0" err="1">
                <a:latin typeface="Courier New" panose="02070309020205020404" pitchFamily="49" charset="0"/>
              </a:rPr>
              <a:t>employees</a:t>
            </a:r>
            <a:r>
              <a:rPr lang="de-AT" altLang="de-DE" sz="1400" dirty="0">
                <a:latin typeface="Courier New" panose="02070309020205020404" pitchFamily="49" charset="0"/>
              </a:rPr>
              <a:t>; </a:t>
            </a:r>
          </a:p>
          <a:p>
            <a:pPr>
              <a:lnSpc>
                <a:spcPct val="80000"/>
              </a:lnSpc>
              <a:buNone/>
            </a:pPr>
            <a:r>
              <a:rPr lang="de-AT" altLang="de-DE" sz="1400" dirty="0">
                <a:latin typeface="Courier New" panose="02070309020205020404" pitchFamily="49" charset="0"/>
              </a:rPr>
              <a:t>CREATE UNIQUE INDEX </a:t>
            </a:r>
            <a:r>
              <a:rPr lang="de-AT" altLang="de-DE" sz="1400" dirty="0" err="1">
                <a:latin typeface="Courier New" panose="02070309020205020404" pitchFamily="49" charset="0"/>
              </a:rPr>
              <a:t>empname_ix</a:t>
            </a:r>
            <a:r>
              <a:rPr lang="de-AT" altLang="de-DE" sz="1400" dirty="0">
                <a:latin typeface="Courier New" panose="02070309020205020404" pitchFamily="49" charset="0"/>
              </a:rPr>
              <a:t> ON </a:t>
            </a:r>
            <a:r>
              <a:rPr lang="de-AT" altLang="de-DE" sz="1400" dirty="0" err="1">
                <a:latin typeface="Courier New" panose="02070309020205020404" pitchFamily="49" charset="0"/>
              </a:rPr>
              <a:t>emp_name</a:t>
            </a:r>
            <a:r>
              <a:rPr lang="de-AT" altLang="de-DE" sz="1400" dirty="0">
                <a:latin typeface="Courier New" panose="02070309020205020404" pitchFamily="49" charset="0"/>
              </a:rPr>
              <a:t> (</a:t>
            </a:r>
            <a:r>
              <a:rPr lang="de-AT" altLang="de-DE" sz="1400" dirty="0" err="1">
                <a:latin typeface="Courier New" panose="02070309020205020404" pitchFamily="49" charset="0"/>
              </a:rPr>
              <a:t>employee_id</a:t>
            </a:r>
            <a:r>
              <a:rPr lang="de-AT" altLang="de-DE" sz="1400" dirty="0">
                <a:latin typeface="Courier New" panose="02070309020205020404" pitchFamily="49" charset="0"/>
              </a:rPr>
              <a:t>); </a:t>
            </a:r>
          </a:p>
          <a:p>
            <a:pPr>
              <a:lnSpc>
                <a:spcPct val="80000"/>
              </a:lnSpc>
              <a:buNone/>
            </a:pPr>
            <a:endParaRPr lang="de-AT" altLang="de-DE" sz="1400" dirty="0">
              <a:latin typeface="Courier New" panose="02070309020205020404" pitchFamily="49" charset="0"/>
            </a:endParaRPr>
          </a:p>
          <a:p>
            <a:pPr>
              <a:lnSpc>
                <a:spcPct val="80000"/>
              </a:lnSpc>
              <a:buNone/>
            </a:pPr>
            <a:r>
              <a:rPr lang="de-AT" altLang="de-DE" sz="1400" dirty="0">
                <a:latin typeface="Courier New" panose="02070309020205020404" pitchFamily="49" charset="0"/>
              </a:rPr>
              <a:t>DECLARE </a:t>
            </a:r>
            <a:r>
              <a:rPr lang="de-AT" altLang="de-DE" sz="1400" dirty="0" err="1">
                <a:latin typeface="Courier New" panose="02070309020205020404" pitchFamily="49" charset="0"/>
              </a:rPr>
              <a:t>emp_id</a:t>
            </a:r>
            <a:r>
              <a:rPr lang="de-AT" altLang="de-DE" sz="1400" dirty="0">
                <a:latin typeface="Courier New" panose="02070309020205020404" pitchFamily="49" charset="0"/>
              </a:rPr>
              <a:t> </a:t>
            </a:r>
            <a:r>
              <a:rPr lang="de-AT" altLang="de-DE" sz="1400" dirty="0" err="1">
                <a:latin typeface="Courier New" panose="02070309020205020404" pitchFamily="49" charset="0"/>
              </a:rPr>
              <a:t>employees.employee_id%TYPE</a:t>
            </a:r>
            <a:r>
              <a:rPr lang="de-AT" altLang="de-DE" sz="1400" dirty="0">
                <a:latin typeface="Courier New" panose="02070309020205020404" pitchFamily="49" charset="0"/>
              </a:rPr>
              <a:t>; </a:t>
            </a:r>
          </a:p>
          <a:p>
            <a:pPr>
              <a:lnSpc>
                <a:spcPct val="80000"/>
              </a:lnSpc>
              <a:buNone/>
            </a:pPr>
            <a:r>
              <a:rPr lang="de-AT" altLang="de-DE" sz="1400" dirty="0">
                <a:latin typeface="Courier New" panose="02070309020205020404" pitchFamily="49" charset="0"/>
              </a:rPr>
              <a:t>        </a:t>
            </a:r>
            <a:r>
              <a:rPr lang="de-AT" altLang="de-DE" sz="1400" dirty="0" err="1">
                <a:latin typeface="Courier New" panose="02070309020205020404" pitchFamily="49" charset="0"/>
              </a:rPr>
              <a:t>emp_lastname</a:t>
            </a:r>
            <a:r>
              <a:rPr lang="de-AT" altLang="de-DE" sz="1400" dirty="0">
                <a:latin typeface="Courier New" panose="02070309020205020404" pitchFamily="49" charset="0"/>
              </a:rPr>
              <a:t> </a:t>
            </a:r>
            <a:r>
              <a:rPr lang="de-AT" altLang="de-DE" sz="1400" dirty="0" err="1">
                <a:latin typeface="Courier New" panose="02070309020205020404" pitchFamily="49" charset="0"/>
              </a:rPr>
              <a:t>employees.last_name%TYPE</a:t>
            </a:r>
            <a:r>
              <a:rPr lang="de-AT" altLang="de-DE" sz="1400" dirty="0">
                <a:latin typeface="Courier New" panose="02070309020205020404" pitchFamily="49" charset="0"/>
              </a:rPr>
              <a:t>; </a:t>
            </a:r>
          </a:p>
          <a:p>
            <a:pPr>
              <a:lnSpc>
                <a:spcPct val="80000"/>
              </a:lnSpc>
              <a:buNone/>
            </a:pPr>
            <a:r>
              <a:rPr lang="de-AT" altLang="de-DE" sz="1400" dirty="0">
                <a:latin typeface="Courier New" panose="02070309020205020404" pitchFamily="49" charset="0"/>
              </a:rPr>
              <a:t>        </a:t>
            </a:r>
            <a:r>
              <a:rPr lang="de-AT" altLang="de-DE" sz="1400" dirty="0" err="1">
                <a:latin typeface="Courier New" panose="02070309020205020404" pitchFamily="49" charset="0"/>
              </a:rPr>
              <a:t>emp_salary</a:t>
            </a:r>
            <a:r>
              <a:rPr lang="de-AT" altLang="de-DE" sz="1400" dirty="0">
                <a:latin typeface="Courier New" panose="02070309020205020404" pitchFamily="49" charset="0"/>
              </a:rPr>
              <a:t> </a:t>
            </a:r>
            <a:r>
              <a:rPr lang="de-AT" altLang="de-DE" sz="1400" dirty="0" err="1">
                <a:latin typeface="Courier New" panose="02070309020205020404" pitchFamily="49" charset="0"/>
              </a:rPr>
              <a:t>employees.salary%TYPE</a:t>
            </a:r>
            <a:r>
              <a:rPr lang="de-AT" altLang="de-DE" sz="1400" dirty="0">
                <a:latin typeface="Courier New" panose="02070309020205020404" pitchFamily="49" charset="0"/>
              </a:rPr>
              <a:t>; </a:t>
            </a:r>
          </a:p>
          <a:p>
            <a:pPr>
              <a:lnSpc>
                <a:spcPct val="80000"/>
              </a:lnSpc>
              <a:buNone/>
            </a:pPr>
            <a:r>
              <a:rPr lang="de-AT" altLang="de-DE" sz="1400" dirty="0">
                <a:latin typeface="Courier New" panose="02070309020205020404" pitchFamily="49" charset="0"/>
              </a:rPr>
              <a:t>BEGIN </a:t>
            </a:r>
          </a:p>
          <a:p>
            <a:pPr lvl="1">
              <a:lnSpc>
                <a:spcPct val="80000"/>
              </a:lnSpc>
              <a:buNone/>
            </a:pPr>
            <a:r>
              <a:rPr lang="de-AT" altLang="de-DE" sz="1400" dirty="0">
                <a:latin typeface="Courier New" panose="02070309020205020404" pitchFamily="49" charset="0"/>
              </a:rPr>
              <a:t>SELECT </a:t>
            </a:r>
            <a:r>
              <a:rPr lang="de-AT" altLang="de-DE" sz="1400" dirty="0" err="1">
                <a:latin typeface="Courier New" panose="02070309020205020404" pitchFamily="49" charset="0"/>
              </a:rPr>
              <a:t>employee_id</a:t>
            </a:r>
            <a:r>
              <a:rPr lang="de-AT" altLang="de-DE" sz="1400" dirty="0">
                <a:latin typeface="Courier New" panose="02070309020205020404" pitchFamily="49" charset="0"/>
              </a:rPr>
              <a:t>, </a:t>
            </a:r>
            <a:r>
              <a:rPr lang="de-AT" altLang="de-DE" sz="1400" dirty="0" err="1">
                <a:latin typeface="Courier New" panose="02070309020205020404" pitchFamily="49" charset="0"/>
              </a:rPr>
              <a:t>last_name</a:t>
            </a:r>
            <a:r>
              <a:rPr lang="de-AT" altLang="de-DE" sz="1400" dirty="0">
                <a:latin typeface="Courier New" panose="02070309020205020404" pitchFamily="49" charset="0"/>
              </a:rPr>
              <a:t>, </a:t>
            </a:r>
            <a:r>
              <a:rPr lang="de-AT" altLang="de-DE" sz="1400" dirty="0" err="1">
                <a:latin typeface="Courier New" panose="02070309020205020404" pitchFamily="49" charset="0"/>
              </a:rPr>
              <a:t>salary</a:t>
            </a:r>
            <a:r>
              <a:rPr lang="de-AT" altLang="de-DE" sz="1400" dirty="0">
                <a:latin typeface="Courier New" panose="02070309020205020404" pitchFamily="49" charset="0"/>
              </a:rPr>
              <a:t> </a:t>
            </a:r>
          </a:p>
          <a:p>
            <a:pPr lvl="1">
              <a:lnSpc>
                <a:spcPct val="80000"/>
              </a:lnSpc>
              <a:buNone/>
            </a:pPr>
            <a:r>
              <a:rPr lang="de-AT" altLang="de-DE" sz="1400" dirty="0">
                <a:latin typeface="Courier New" panose="02070309020205020404" pitchFamily="49" charset="0"/>
              </a:rPr>
              <a:t>   INTO </a:t>
            </a:r>
            <a:r>
              <a:rPr lang="de-AT" altLang="de-DE" sz="1400" dirty="0" err="1">
                <a:latin typeface="Courier New" panose="02070309020205020404" pitchFamily="49" charset="0"/>
              </a:rPr>
              <a:t>emp_id</a:t>
            </a:r>
            <a:r>
              <a:rPr lang="de-AT" altLang="de-DE" sz="1400" dirty="0">
                <a:latin typeface="Courier New" panose="02070309020205020404" pitchFamily="49" charset="0"/>
              </a:rPr>
              <a:t>, </a:t>
            </a:r>
            <a:r>
              <a:rPr lang="de-AT" altLang="de-DE" sz="1400" dirty="0" err="1">
                <a:latin typeface="Courier New" panose="02070309020205020404" pitchFamily="49" charset="0"/>
              </a:rPr>
              <a:t>emp_lastname</a:t>
            </a:r>
            <a:r>
              <a:rPr lang="de-AT" altLang="de-DE" sz="1400" dirty="0">
                <a:latin typeface="Courier New" panose="02070309020205020404" pitchFamily="49" charset="0"/>
              </a:rPr>
              <a:t>, </a:t>
            </a:r>
            <a:r>
              <a:rPr lang="de-AT" altLang="de-DE" sz="1400" dirty="0" err="1">
                <a:latin typeface="Courier New" panose="02070309020205020404" pitchFamily="49" charset="0"/>
              </a:rPr>
              <a:t>emp_salary</a:t>
            </a:r>
            <a:r>
              <a:rPr lang="de-AT" altLang="de-DE" sz="1400" dirty="0">
                <a:latin typeface="Courier New" panose="02070309020205020404" pitchFamily="49" charset="0"/>
              </a:rPr>
              <a:t> </a:t>
            </a:r>
          </a:p>
          <a:p>
            <a:pPr lvl="1">
              <a:lnSpc>
                <a:spcPct val="80000"/>
              </a:lnSpc>
              <a:buNone/>
            </a:pPr>
            <a:r>
              <a:rPr lang="de-AT" altLang="de-DE" sz="1400" dirty="0">
                <a:latin typeface="Courier New" panose="02070309020205020404" pitchFamily="49" charset="0"/>
              </a:rPr>
              <a:t>   FROM </a:t>
            </a:r>
            <a:r>
              <a:rPr lang="de-AT" altLang="de-DE" sz="1400" dirty="0" err="1">
                <a:latin typeface="Courier New" panose="02070309020205020404" pitchFamily="49" charset="0"/>
              </a:rPr>
              <a:t>employees</a:t>
            </a:r>
            <a:r>
              <a:rPr lang="de-AT" altLang="de-DE" sz="1400" dirty="0">
                <a:latin typeface="Courier New" panose="02070309020205020404" pitchFamily="49" charset="0"/>
              </a:rPr>
              <a:t> </a:t>
            </a:r>
          </a:p>
          <a:p>
            <a:pPr lvl="1">
              <a:lnSpc>
                <a:spcPct val="80000"/>
              </a:lnSpc>
              <a:buNone/>
            </a:pPr>
            <a:r>
              <a:rPr lang="de-AT" altLang="de-DE" sz="1400" dirty="0">
                <a:latin typeface="Courier New" panose="02070309020205020404" pitchFamily="49" charset="0"/>
              </a:rPr>
              <a:t>   WHERE </a:t>
            </a:r>
            <a:r>
              <a:rPr lang="de-AT" altLang="de-DE" sz="1400" dirty="0" err="1">
                <a:latin typeface="Courier New" panose="02070309020205020404" pitchFamily="49" charset="0"/>
              </a:rPr>
              <a:t>employee_id</a:t>
            </a:r>
            <a:r>
              <a:rPr lang="de-AT" altLang="de-DE" sz="1400" dirty="0">
                <a:latin typeface="Courier New" panose="02070309020205020404" pitchFamily="49" charset="0"/>
              </a:rPr>
              <a:t> = 120; </a:t>
            </a:r>
          </a:p>
          <a:p>
            <a:pPr lvl="1">
              <a:lnSpc>
                <a:spcPct val="80000"/>
              </a:lnSpc>
              <a:buNone/>
            </a:pPr>
            <a:r>
              <a:rPr lang="de-AT" altLang="de-DE" sz="1400" dirty="0">
                <a:latin typeface="Courier New" panose="02070309020205020404" pitchFamily="49" charset="0"/>
              </a:rPr>
              <a:t>UPDATE </a:t>
            </a:r>
            <a:r>
              <a:rPr lang="de-AT" altLang="de-DE" sz="1400" dirty="0" err="1">
                <a:latin typeface="Courier New" panose="02070309020205020404" pitchFamily="49" charset="0"/>
              </a:rPr>
              <a:t>emp_name</a:t>
            </a:r>
            <a:r>
              <a:rPr lang="de-AT" altLang="de-DE" sz="1400" dirty="0">
                <a:latin typeface="Courier New" panose="02070309020205020404" pitchFamily="49" charset="0"/>
              </a:rPr>
              <a:t> SET </a:t>
            </a:r>
            <a:r>
              <a:rPr lang="de-AT" altLang="de-DE" sz="1400" dirty="0" err="1">
                <a:latin typeface="Courier New" panose="02070309020205020404" pitchFamily="49" charset="0"/>
              </a:rPr>
              <a:t>salary</a:t>
            </a:r>
            <a:r>
              <a:rPr lang="de-AT" altLang="de-DE" sz="1400" dirty="0">
                <a:latin typeface="Courier New" panose="02070309020205020404" pitchFamily="49" charset="0"/>
              </a:rPr>
              <a:t> = </a:t>
            </a:r>
            <a:r>
              <a:rPr lang="de-AT" altLang="de-DE" sz="1400" dirty="0" err="1">
                <a:latin typeface="Courier New" panose="02070309020205020404" pitchFamily="49" charset="0"/>
              </a:rPr>
              <a:t>salary</a:t>
            </a:r>
            <a:r>
              <a:rPr lang="de-AT" altLang="de-DE" sz="1400" dirty="0">
                <a:latin typeface="Courier New" panose="02070309020205020404" pitchFamily="49" charset="0"/>
              </a:rPr>
              <a:t> * 1.1 WHERE </a:t>
            </a:r>
            <a:r>
              <a:rPr lang="de-AT" altLang="de-DE" sz="1400" dirty="0" err="1">
                <a:latin typeface="Courier New" panose="02070309020205020404" pitchFamily="49" charset="0"/>
              </a:rPr>
              <a:t>employee_id</a:t>
            </a:r>
            <a:r>
              <a:rPr lang="de-AT" altLang="de-DE" sz="1400" dirty="0">
                <a:latin typeface="Courier New" panose="02070309020205020404" pitchFamily="49" charset="0"/>
              </a:rPr>
              <a:t> = </a:t>
            </a:r>
            <a:r>
              <a:rPr lang="de-AT" altLang="de-DE" sz="1400" dirty="0" err="1">
                <a:latin typeface="Courier New" panose="02070309020205020404" pitchFamily="49" charset="0"/>
              </a:rPr>
              <a:t>emp_id</a:t>
            </a:r>
            <a:r>
              <a:rPr lang="de-AT" altLang="de-DE" sz="1400" dirty="0">
                <a:latin typeface="Courier New" panose="02070309020205020404" pitchFamily="49" charset="0"/>
              </a:rPr>
              <a:t>; </a:t>
            </a:r>
          </a:p>
          <a:p>
            <a:pPr lvl="1">
              <a:lnSpc>
                <a:spcPct val="80000"/>
              </a:lnSpc>
              <a:buNone/>
            </a:pPr>
            <a:r>
              <a:rPr lang="de-AT" altLang="de-DE" sz="1400" dirty="0">
                <a:latin typeface="Courier New" panose="02070309020205020404" pitchFamily="49" charset="0"/>
              </a:rPr>
              <a:t>DELETE FROM </a:t>
            </a:r>
            <a:r>
              <a:rPr lang="de-AT" altLang="de-DE" sz="1400" dirty="0" err="1">
                <a:latin typeface="Courier New" panose="02070309020205020404" pitchFamily="49" charset="0"/>
              </a:rPr>
              <a:t>emp_name</a:t>
            </a:r>
            <a:r>
              <a:rPr lang="de-AT" altLang="de-DE" sz="1400" dirty="0">
                <a:latin typeface="Courier New" panose="02070309020205020404" pitchFamily="49" charset="0"/>
              </a:rPr>
              <a:t> WHERE </a:t>
            </a:r>
            <a:r>
              <a:rPr lang="de-AT" altLang="de-DE" sz="1400" dirty="0" err="1">
                <a:latin typeface="Courier New" panose="02070309020205020404" pitchFamily="49" charset="0"/>
              </a:rPr>
              <a:t>employee_id</a:t>
            </a:r>
            <a:r>
              <a:rPr lang="de-AT" altLang="de-DE" sz="1400" dirty="0">
                <a:latin typeface="Courier New" panose="02070309020205020404" pitchFamily="49" charset="0"/>
              </a:rPr>
              <a:t> = 130; </a:t>
            </a:r>
          </a:p>
          <a:p>
            <a:pPr lvl="1">
              <a:lnSpc>
                <a:spcPct val="80000"/>
              </a:lnSpc>
              <a:buNone/>
            </a:pPr>
            <a:r>
              <a:rPr lang="de-AT" altLang="de-DE" sz="1400" dirty="0">
                <a:latin typeface="Courier New" panose="02070309020205020404" pitchFamily="49" charset="0"/>
              </a:rPr>
              <a:t>SAVEPOINT </a:t>
            </a:r>
            <a:r>
              <a:rPr lang="de-AT" altLang="de-DE" sz="1400" dirty="0" err="1">
                <a:latin typeface="Courier New" panose="02070309020205020404" pitchFamily="49" charset="0"/>
              </a:rPr>
              <a:t>do_insert</a:t>
            </a:r>
            <a:r>
              <a:rPr lang="de-AT" altLang="de-DE" sz="1400" dirty="0">
                <a:latin typeface="Courier New" panose="02070309020205020404" pitchFamily="49" charset="0"/>
              </a:rPr>
              <a:t>; </a:t>
            </a:r>
          </a:p>
          <a:p>
            <a:pPr lvl="1">
              <a:lnSpc>
                <a:spcPct val="80000"/>
              </a:lnSpc>
              <a:buNone/>
            </a:pPr>
            <a:r>
              <a:rPr lang="de-AT" altLang="de-DE" sz="1400" dirty="0">
                <a:latin typeface="Courier New" panose="02070309020205020404" pitchFamily="49" charset="0"/>
              </a:rPr>
              <a:t>INSERT INTO </a:t>
            </a:r>
            <a:r>
              <a:rPr lang="de-AT" altLang="de-DE" sz="1400" dirty="0" err="1">
                <a:latin typeface="Courier New" panose="02070309020205020404" pitchFamily="49" charset="0"/>
              </a:rPr>
              <a:t>emp_name</a:t>
            </a:r>
            <a:r>
              <a:rPr lang="de-AT" altLang="de-DE" sz="1400" dirty="0">
                <a:latin typeface="Courier New" panose="02070309020205020404" pitchFamily="49" charset="0"/>
              </a:rPr>
              <a:t> VALUES (</a:t>
            </a:r>
            <a:r>
              <a:rPr lang="de-AT" altLang="de-DE" sz="1400" dirty="0" err="1">
                <a:latin typeface="Courier New" panose="02070309020205020404" pitchFamily="49" charset="0"/>
              </a:rPr>
              <a:t>emp_id</a:t>
            </a:r>
            <a:r>
              <a:rPr lang="de-AT" altLang="de-DE" sz="1400" dirty="0">
                <a:latin typeface="Courier New" panose="02070309020205020404" pitchFamily="49" charset="0"/>
              </a:rPr>
              <a:t>, </a:t>
            </a:r>
            <a:r>
              <a:rPr lang="de-AT" altLang="de-DE" sz="1400" dirty="0" err="1">
                <a:latin typeface="Courier New" panose="02070309020205020404" pitchFamily="49" charset="0"/>
              </a:rPr>
              <a:t>emp_lastname</a:t>
            </a:r>
            <a:r>
              <a:rPr lang="de-AT" altLang="de-DE" sz="1400" dirty="0">
                <a:latin typeface="Courier New" panose="02070309020205020404" pitchFamily="49" charset="0"/>
              </a:rPr>
              <a:t>, </a:t>
            </a:r>
            <a:r>
              <a:rPr lang="de-AT" altLang="de-DE" sz="1400" dirty="0" err="1">
                <a:latin typeface="Courier New" panose="02070309020205020404" pitchFamily="49" charset="0"/>
              </a:rPr>
              <a:t>emp_salary</a:t>
            </a:r>
            <a:r>
              <a:rPr lang="de-AT" altLang="de-DE" sz="1400" dirty="0">
                <a:latin typeface="Courier New" panose="02070309020205020404" pitchFamily="49" charset="0"/>
              </a:rPr>
              <a:t>); </a:t>
            </a:r>
          </a:p>
          <a:p>
            <a:pPr lvl="1">
              <a:lnSpc>
                <a:spcPct val="80000"/>
              </a:lnSpc>
              <a:buNone/>
            </a:pPr>
            <a:endParaRPr lang="de-AT" altLang="de-DE" sz="1400" dirty="0">
              <a:latin typeface="Courier New" panose="02070309020205020404" pitchFamily="49" charset="0"/>
            </a:endParaRPr>
          </a:p>
          <a:p>
            <a:pPr lvl="1">
              <a:lnSpc>
                <a:spcPct val="80000"/>
              </a:lnSpc>
              <a:buNone/>
            </a:pPr>
            <a:r>
              <a:rPr lang="de-AT" altLang="de-DE" sz="1400" dirty="0">
                <a:latin typeface="Courier New" panose="02070309020205020404" pitchFamily="49" charset="0"/>
              </a:rPr>
              <a:t>EXCEPTION WHEN DUP_VAL_ON_INDEX THEN ROLLBACK TO </a:t>
            </a:r>
            <a:r>
              <a:rPr lang="de-AT" altLang="de-DE" sz="1400" dirty="0" err="1">
                <a:latin typeface="Courier New" panose="02070309020205020404" pitchFamily="49" charset="0"/>
              </a:rPr>
              <a:t>do_insert</a:t>
            </a:r>
            <a:r>
              <a:rPr lang="de-AT" altLang="de-DE" sz="1400" dirty="0">
                <a:latin typeface="Courier New" panose="02070309020205020404" pitchFamily="49" charset="0"/>
              </a:rPr>
              <a:t>; </a:t>
            </a:r>
          </a:p>
          <a:p>
            <a:pPr lvl="1">
              <a:lnSpc>
                <a:spcPct val="80000"/>
              </a:lnSpc>
              <a:buNone/>
            </a:pPr>
            <a:r>
              <a:rPr lang="de-AT" altLang="de-DE" sz="1400" dirty="0">
                <a:latin typeface="Courier New" panose="02070309020205020404" pitchFamily="49" charset="0"/>
              </a:rPr>
              <a:t>DBMS_OUTPUT.PUT_LINE('Insert </a:t>
            </a:r>
            <a:r>
              <a:rPr lang="de-AT" altLang="de-DE" sz="1400" dirty="0" err="1">
                <a:latin typeface="Courier New" panose="02070309020205020404" pitchFamily="49" charset="0"/>
              </a:rPr>
              <a:t>has</a:t>
            </a:r>
            <a:r>
              <a:rPr lang="de-AT" altLang="de-DE" sz="1400" dirty="0">
                <a:latin typeface="Courier New" panose="02070309020205020404" pitchFamily="49" charset="0"/>
              </a:rPr>
              <a:t> </a:t>
            </a:r>
            <a:r>
              <a:rPr lang="de-AT" altLang="de-DE" sz="1400" dirty="0" err="1">
                <a:latin typeface="Courier New" panose="02070309020205020404" pitchFamily="49" charset="0"/>
              </a:rPr>
              <a:t>been</a:t>
            </a:r>
            <a:r>
              <a:rPr lang="de-AT" altLang="de-DE" sz="1400" dirty="0">
                <a:latin typeface="Courier New" panose="02070309020205020404" pitchFamily="49" charset="0"/>
              </a:rPr>
              <a:t> </a:t>
            </a:r>
            <a:r>
              <a:rPr lang="de-AT" altLang="de-DE" sz="1400" dirty="0" err="1">
                <a:latin typeface="Courier New" panose="02070309020205020404" pitchFamily="49" charset="0"/>
              </a:rPr>
              <a:t>rolled</a:t>
            </a:r>
            <a:r>
              <a:rPr lang="de-AT" altLang="de-DE" sz="1400" dirty="0">
                <a:latin typeface="Courier New" panose="02070309020205020404" pitchFamily="49" charset="0"/>
              </a:rPr>
              <a:t> back'); </a:t>
            </a:r>
          </a:p>
          <a:p>
            <a:pPr lvl="1">
              <a:lnSpc>
                <a:spcPct val="80000"/>
              </a:lnSpc>
              <a:buNone/>
            </a:pPr>
            <a:r>
              <a:rPr lang="de-AT" altLang="de-DE" sz="1400" dirty="0">
                <a:latin typeface="Courier New" panose="02070309020205020404" pitchFamily="49" charset="0"/>
              </a:rPr>
              <a:t>END; / </a:t>
            </a:r>
          </a:p>
          <a:p>
            <a:endParaRPr lang="de-AT" dirty="0"/>
          </a:p>
        </p:txBody>
      </p:sp>
      <p:sp>
        <p:nvSpPr>
          <p:cNvPr id="4" name="Fußzeilenplatzhalter 3">
            <a:extLst>
              <a:ext uri="{FF2B5EF4-FFF2-40B4-BE49-F238E27FC236}">
                <a16:creationId xmlns:a16="http://schemas.microsoft.com/office/drawing/2014/main" id="{388103C1-6344-4B63-86B4-DE4CBE06D348}"/>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B229A872-6EE7-46BE-BEEA-84E5EB73B774}"/>
              </a:ext>
            </a:extLst>
          </p:cNvPr>
          <p:cNvSpPr>
            <a:spLocks noGrp="1"/>
          </p:cNvSpPr>
          <p:nvPr>
            <p:ph type="sldNum" sz="quarter" idx="12"/>
          </p:nvPr>
        </p:nvSpPr>
        <p:spPr/>
        <p:txBody>
          <a:bodyPr/>
          <a:lstStyle/>
          <a:p>
            <a:fld id="{7A6E67F5-11D9-43D7-9C9E-9667E2891F76}" type="slidenum">
              <a:rPr lang="de-AT" smtClean="0"/>
              <a:t>42</a:t>
            </a:fld>
            <a:endParaRPr lang="de-AT"/>
          </a:p>
        </p:txBody>
      </p:sp>
      <p:pic>
        <p:nvPicPr>
          <p:cNvPr id="6" name="Grafik 5" descr="Ein Bild, das Zeichnung enthält.&#10;&#10;Automatisch generierte Beschreibung">
            <a:extLst>
              <a:ext uri="{FF2B5EF4-FFF2-40B4-BE49-F238E27FC236}">
                <a16:creationId xmlns:a16="http://schemas.microsoft.com/office/drawing/2014/main" id="{092D13AD-2D6B-4B70-BD9B-4AE06D4D0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105719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601D63-8190-4698-8F23-6CDA39572F15}"/>
              </a:ext>
            </a:extLst>
          </p:cNvPr>
          <p:cNvSpPr>
            <a:spLocks noGrp="1"/>
          </p:cNvSpPr>
          <p:nvPr>
            <p:ph type="title"/>
          </p:nvPr>
        </p:nvSpPr>
        <p:spPr/>
        <p:txBody>
          <a:bodyPr/>
          <a:lstStyle/>
          <a:p>
            <a:r>
              <a:rPr lang="de-AT" b="1" dirty="0"/>
              <a:t>Transaktion und Integrität</a:t>
            </a:r>
          </a:p>
        </p:txBody>
      </p:sp>
      <p:sp>
        <p:nvSpPr>
          <p:cNvPr id="3" name="Inhaltsplatzhalter 2">
            <a:extLst>
              <a:ext uri="{FF2B5EF4-FFF2-40B4-BE49-F238E27FC236}">
                <a16:creationId xmlns:a16="http://schemas.microsoft.com/office/drawing/2014/main" id="{7C4B8AEE-EBE0-47A4-AD7B-0E9AFA891D72}"/>
              </a:ext>
            </a:extLst>
          </p:cNvPr>
          <p:cNvSpPr>
            <a:spLocks noGrp="1"/>
          </p:cNvSpPr>
          <p:nvPr>
            <p:ph idx="1"/>
          </p:nvPr>
        </p:nvSpPr>
        <p:spPr>
          <a:xfrm>
            <a:off x="838200" y="1825625"/>
            <a:ext cx="9432235" cy="4351338"/>
          </a:xfrm>
        </p:spPr>
        <p:txBody>
          <a:bodyPr>
            <a:normAutofit fontScale="92500" lnSpcReduction="20000"/>
          </a:bodyPr>
          <a:lstStyle/>
          <a:p>
            <a:pPr marL="0" indent="0">
              <a:buNone/>
              <a:defRPr/>
            </a:pPr>
            <a:r>
              <a:rPr lang="de-AT" altLang="de-DE" dirty="0">
                <a:latin typeface="Calibri" panose="020F0502020204030204" pitchFamily="34" charset="0"/>
                <a:cs typeface="Calibri" panose="020F0502020204030204" pitchFamily="34" charset="0"/>
              </a:rPr>
              <a:t>Integritätskontrolle erfolgt durch das DBMS:</a:t>
            </a:r>
          </a:p>
          <a:p>
            <a:pPr>
              <a:defRPr/>
            </a:pPr>
            <a:r>
              <a:rPr lang="de-AT" altLang="de-DE" dirty="0">
                <a:latin typeface="Calibri" panose="020F0502020204030204" pitchFamily="34" charset="0"/>
                <a:cs typeface="Calibri" panose="020F0502020204030204" pitchFamily="34" charset="0"/>
              </a:rPr>
              <a:t>Für welche Operationen welche Überprüfungen durchzuführen sind</a:t>
            </a:r>
          </a:p>
          <a:p>
            <a:pPr>
              <a:defRPr/>
            </a:pPr>
            <a:r>
              <a:rPr lang="de-AT" altLang="de-DE" dirty="0">
                <a:latin typeface="Calibri" panose="020F0502020204030204" pitchFamily="34" charset="0"/>
                <a:cs typeface="Calibri" panose="020F0502020204030204" pitchFamily="34" charset="0"/>
              </a:rPr>
              <a:t>Wann die Überprüfung durchgeführt werden soll (direkt bei der Änderungsoperation oder verzögert bei Transaktionsende)</a:t>
            </a:r>
          </a:p>
          <a:p>
            <a:pPr>
              <a:defRPr/>
            </a:pPr>
            <a:endParaRPr lang="de-AT" altLang="de-DE" dirty="0"/>
          </a:p>
          <a:p>
            <a:pPr marL="0" indent="0">
              <a:spcBef>
                <a:spcPct val="0"/>
              </a:spcBef>
              <a:buFontTx/>
              <a:buNone/>
              <a:defRPr/>
            </a:pPr>
            <a:r>
              <a:rPr lang="de-DE" altLang="de-DE" dirty="0">
                <a:latin typeface="Courier New" panose="02070309020205020404" pitchFamily="49" charset="0"/>
                <a:cs typeface="Courier New" panose="02070309020205020404" pitchFamily="49" charset="0"/>
              </a:rPr>
              <a:t>CREATE TABLE </a:t>
            </a:r>
            <a:r>
              <a:rPr lang="de-DE" altLang="de-DE" dirty="0" err="1">
                <a:latin typeface="Courier New" panose="02070309020205020404" pitchFamily="49" charset="0"/>
                <a:cs typeface="Courier New" panose="02070309020205020404" pitchFamily="49" charset="0"/>
              </a:rPr>
              <a:t>games</a:t>
            </a:r>
            <a:r>
              <a:rPr lang="de-DE" altLang="de-DE" dirty="0">
                <a:latin typeface="Courier New" panose="02070309020205020404" pitchFamily="49" charset="0"/>
                <a:cs typeface="Courier New" panose="02070309020205020404" pitchFamily="49" charset="0"/>
              </a:rPr>
              <a:t> (</a:t>
            </a:r>
            <a:r>
              <a:rPr lang="de-DE" altLang="de-DE" dirty="0" err="1">
                <a:latin typeface="Courier New" panose="02070309020205020404" pitchFamily="49" charset="0"/>
                <a:cs typeface="Courier New" panose="02070309020205020404" pitchFamily="49" charset="0"/>
              </a:rPr>
              <a:t>scores</a:t>
            </a:r>
            <a:r>
              <a:rPr lang="de-DE" altLang="de-DE" dirty="0">
                <a:latin typeface="Courier New" panose="02070309020205020404" pitchFamily="49" charset="0"/>
                <a:cs typeface="Courier New" panose="02070309020205020404" pitchFamily="49" charset="0"/>
              </a:rPr>
              <a:t> NUMBER, CONSTRAINT </a:t>
            </a:r>
            <a:r>
              <a:rPr lang="de-DE" altLang="de-DE" dirty="0" err="1">
                <a:latin typeface="Courier New" panose="02070309020205020404" pitchFamily="49" charset="0"/>
                <a:cs typeface="Courier New" panose="02070309020205020404" pitchFamily="49" charset="0"/>
              </a:rPr>
              <a:t>unq_num</a:t>
            </a:r>
            <a:r>
              <a:rPr lang="de-DE" altLang="de-DE" dirty="0">
                <a:latin typeface="Courier New" panose="02070309020205020404" pitchFamily="49" charset="0"/>
                <a:cs typeface="Courier New" panose="02070309020205020404" pitchFamily="49" charset="0"/>
              </a:rPr>
              <a:t> UNIQUE (</a:t>
            </a:r>
            <a:r>
              <a:rPr lang="de-DE" altLang="de-DE" dirty="0" err="1">
                <a:latin typeface="Courier New" panose="02070309020205020404" pitchFamily="49" charset="0"/>
                <a:cs typeface="Courier New" panose="02070309020205020404" pitchFamily="49" charset="0"/>
              </a:rPr>
              <a:t>scores</a:t>
            </a:r>
            <a:r>
              <a:rPr lang="de-DE" altLang="de-DE" dirty="0">
                <a:latin typeface="Courier New" panose="02070309020205020404" pitchFamily="49" charset="0"/>
                <a:cs typeface="Courier New" panose="02070309020205020404" pitchFamily="49" charset="0"/>
              </a:rPr>
              <a:t>) INITIALLY DEFERRED DEFERRABLE); </a:t>
            </a:r>
          </a:p>
          <a:p>
            <a:pPr marL="0" indent="0">
              <a:spcBef>
                <a:spcPct val="0"/>
              </a:spcBef>
              <a:buFontTx/>
              <a:buNone/>
              <a:defRPr/>
            </a:pPr>
            <a:endParaRPr lang="de-DE" altLang="de-DE" dirty="0"/>
          </a:p>
          <a:p>
            <a:pPr marL="0" indent="0">
              <a:spcBef>
                <a:spcPct val="0"/>
              </a:spcBef>
              <a:buFontTx/>
              <a:buNone/>
              <a:defRPr/>
            </a:pPr>
            <a:r>
              <a:rPr lang="de-DE" altLang="de-DE" dirty="0">
                <a:latin typeface="Calibri" panose="020F0502020204030204" pitchFamily="34" charset="0"/>
                <a:cs typeface="Calibri" panose="020F0502020204030204" pitchFamily="34" charset="0"/>
              </a:rPr>
              <a:t>Hier wird die </a:t>
            </a:r>
            <a:r>
              <a:rPr lang="de-DE" altLang="de-DE" dirty="0" err="1">
                <a:latin typeface="Calibri" panose="020F0502020204030204" pitchFamily="34" charset="0"/>
                <a:cs typeface="Calibri" panose="020F0502020204030204" pitchFamily="34" charset="0"/>
              </a:rPr>
              <a:t>Constraint</a:t>
            </a:r>
            <a:r>
              <a:rPr lang="de-DE" altLang="de-DE" dirty="0">
                <a:latin typeface="Calibri" panose="020F0502020204030204" pitchFamily="34" charset="0"/>
                <a:cs typeface="Calibri" panose="020F0502020204030204" pitchFamily="34" charset="0"/>
              </a:rPr>
              <a:t> prinzipiell als </a:t>
            </a:r>
            <a:r>
              <a:rPr lang="de-DE" altLang="de-DE" i="1" dirty="0" err="1">
                <a:latin typeface="Calibri" panose="020F0502020204030204" pitchFamily="34" charset="0"/>
                <a:cs typeface="Calibri" panose="020F0502020204030204" pitchFamily="34" charset="0"/>
              </a:rPr>
              <a:t>deferrable</a:t>
            </a:r>
            <a:r>
              <a:rPr lang="de-DE" altLang="de-DE" i="1" dirty="0">
                <a:latin typeface="Calibri" panose="020F0502020204030204" pitchFamily="34" charset="0"/>
                <a:cs typeface="Calibri" panose="020F0502020204030204" pitchFamily="34" charset="0"/>
              </a:rPr>
              <a:t> (widerruflich)</a:t>
            </a:r>
            <a:r>
              <a:rPr lang="de-DE" altLang="de-DE" dirty="0">
                <a:latin typeface="Calibri" panose="020F0502020204030204" pitchFamily="34" charset="0"/>
                <a:cs typeface="Calibri" panose="020F0502020204030204" pitchFamily="34" charset="0"/>
              </a:rPr>
              <a:t> definiert.</a:t>
            </a:r>
          </a:p>
          <a:p>
            <a:pPr marL="0" indent="0">
              <a:spcBef>
                <a:spcPct val="0"/>
              </a:spcBef>
              <a:buFontTx/>
              <a:buNone/>
              <a:defRPr/>
            </a:pPr>
            <a:r>
              <a:rPr lang="de-DE" altLang="de-DE" i="1" dirty="0" err="1">
                <a:latin typeface="Calibri" panose="020F0502020204030204" pitchFamily="34" charset="0"/>
                <a:cs typeface="Calibri" panose="020F0502020204030204" pitchFamily="34" charset="0"/>
              </a:rPr>
              <a:t>Initially</a:t>
            </a:r>
            <a:r>
              <a:rPr lang="de-DE" altLang="de-DE" i="1" dirty="0">
                <a:latin typeface="Calibri" panose="020F0502020204030204" pitchFamily="34" charset="0"/>
                <a:cs typeface="Calibri" panose="020F0502020204030204" pitchFamily="34" charset="0"/>
              </a:rPr>
              <a:t> </a:t>
            </a:r>
            <a:r>
              <a:rPr lang="de-DE" altLang="de-DE" i="1" dirty="0" err="1">
                <a:latin typeface="Calibri" panose="020F0502020204030204" pitchFamily="34" charset="0"/>
                <a:cs typeface="Calibri" panose="020F0502020204030204" pitchFamily="34" charset="0"/>
              </a:rPr>
              <a:t>deferred</a:t>
            </a:r>
            <a:r>
              <a:rPr lang="de-DE" altLang="de-DE" i="1" dirty="0">
                <a:latin typeface="Calibri" panose="020F0502020204030204" pitchFamily="34" charset="0"/>
                <a:cs typeface="Calibri" panose="020F0502020204030204" pitchFamily="34" charset="0"/>
              </a:rPr>
              <a:t>  </a:t>
            </a:r>
            <a:r>
              <a:rPr lang="de-DE" altLang="de-DE" dirty="0">
                <a:latin typeface="Calibri" panose="020F0502020204030204" pitchFamily="34" charset="0"/>
                <a:cs typeface="Calibri" panose="020F0502020204030204" pitchFamily="34" charset="0"/>
              </a:rPr>
              <a:t>verzögert die Prüfung bis zum </a:t>
            </a:r>
            <a:r>
              <a:rPr lang="de-DE" altLang="de-DE" dirty="0" err="1">
                <a:latin typeface="Calibri" panose="020F0502020204030204" pitchFamily="34" charset="0"/>
                <a:cs typeface="Calibri" panose="020F0502020204030204" pitchFamily="34" charset="0"/>
              </a:rPr>
              <a:t>commit</a:t>
            </a:r>
            <a:endParaRPr lang="de-DE" altLang="de-DE" dirty="0">
              <a:latin typeface="Calibri" panose="020F0502020204030204" pitchFamily="34" charset="0"/>
              <a:cs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C0E1CD9E-4568-42BE-9E10-274A00923C7A}"/>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459BE964-4317-432E-B01B-A67303AB6BD5}"/>
              </a:ext>
            </a:extLst>
          </p:cNvPr>
          <p:cNvSpPr>
            <a:spLocks noGrp="1"/>
          </p:cNvSpPr>
          <p:nvPr>
            <p:ph type="sldNum" sz="quarter" idx="12"/>
          </p:nvPr>
        </p:nvSpPr>
        <p:spPr/>
        <p:txBody>
          <a:bodyPr/>
          <a:lstStyle/>
          <a:p>
            <a:fld id="{7A6E67F5-11D9-43D7-9C9E-9667E2891F76}" type="slidenum">
              <a:rPr lang="de-AT" smtClean="0"/>
              <a:t>43</a:t>
            </a:fld>
            <a:endParaRPr lang="de-AT"/>
          </a:p>
        </p:txBody>
      </p:sp>
      <p:pic>
        <p:nvPicPr>
          <p:cNvPr id="6" name="Grafik 5" descr="Ein Bild, das Zeichnung enthält.&#10;&#10;Automatisch generierte Beschreibung">
            <a:extLst>
              <a:ext uri="{FF2B5EF4-FFF2-40B4-BE49-F238E27FC236}">
                <a16:creationId xmlns:a16="http://schemas.microsoft.com/office/drawing/2014/main" id="{D0BCFE43-69CB-469C-B09A-E335A71FB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356243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8366F1-E0C7-418F-9052-3C1FC9B422D3}"/>
              </a:ext>
            </a:extLst>
          </p:cNvPr>
          <p:cNvSpPr>
            <a:spLocks noGrp="1"/>
          </p:cNvSpPr>
          <p:nvPr>
            <p:ph type="title"/>
          </p:nvPr>
        </p:nvSpPr>
        <p:spPr/>
        <p:txBody>
          <a:bodyPr/>
          <a:lstStyle/>
          <a:p>
            <a:r>
              <a:rPr lang="de-AT" b="1" dirty="0"/>
              <a:t>Transaktion und Integrität</a:t>
            </a:r>
          </a:p>
        </p:txBody>
      </p:sp>
      <p:sp>
        <p:nvSpPr>
          <p:cNvPr id="3" name="Inhaltsplatzhalter 2">
            <a:extLst>
              <a:ext uri="{FF2B5EF4-FFF2-40B4-BE49-F238E27FC236}">
                <a16:creationId xmlns:a16="http://schemas.microsoft.com/office/drawing/2014/main" id="{FFF605B3-6C14-42CC-8E60-6EA6E7316CF4}"/>
              </a:ext>
            </a:extLst>
          </p:cNvPr>
          <p:cNvSpPr>
            <a:spLocks noGrp="1"/>
          </p:cNvSpPr>
          <p:nvPr>
            <p:ph idx="1"/>
          </p:nvPr>
        </p:nvSpPr>
        <p:spPr>
          <a:xfrm>
            <a:off x="838200" y="1825625"/>
            <a:ext cx="9405730" cy="4351338"/>
          </a:xfrm>
        </p:spPr>
        <p:txBody>
          <a:bodyPr>
            <a:normAutofit fontScale="85000" lnSpcReduction="10000"/>
          </a:bodyPr>
          <a:lstStyle/>
          <a:p>
            <a:pPr>
              <a:lnSpc>
                <a:spcPct val="150000"/>
              </a:lnSpc>
            </a:pPr>
            <a:r>
              <a:rPr lang="de-AT" altLang="de-DE" dirty="0">
                <a:latin typeface="Calibri" panose="020F0502020204030204" pitchFamily="34" charset="0"/>
              </a:rPr>
              <a:t>Durch </a:t>
            </a:r>
            <a:r>
              <a:rPr lang="de-AT" altLang="de-DE" dirty="0" err="1">
                <a:latin typeface="Calibri" panose="020F0502020204030204" pitchFamily="34" charset="0"/>
              </a:rPr>
              <a:t>deferrable</a:t>
            </a:r>
            <a:r>
              <a:rPr lang="de-AT" altLang="de-DE" dirty="0">
                <a:latin typeface="Calibri" panose="020F0502020204030204" pitchFamily="34" charset="0"/>
              </a:rPr>
              <a:t> kann die Integritätsprüfung bis zum Transaktionsende ausgeschaltet werden – während der Transaktion kann sich die Datenbank ja in einem inkonsistenten Zustand befinden.</a:t>
            </a:r>
          </a:p>
          <a:p>
            <a:pPr>
              <a:lnSpc>
                <a:spcPct val="150000"/>
              </a:lnSpc>
            </a:pPr>
            <a:endParaRPr lang="de-AT" altLang="de-DE" dirty="0">
              <a:latin typeface="Calibri" panose="020F0502020204030204" pitchFamily="34" charset="0"/>
            </a:endParaRPr>
          </a:p>
          <a:p>
            <a:pPr>
              <a:lnSpc>
                <a:spcPct val="150000"/>
              </a:lnSpc>
            </a:pPr>
            <a:r>
              <a:rPr lang="de-AT" altLang="de-DE" dirty="0">
                <a:latin typeface="Calibri" panose="020F0502020204030204" pitchFamily="34" charset="0"/>
              </a:rPr>
              <a:t>Bei Massenverarbeitung kann die zeitaufwändige Integritätskontrolle an das Transaktionsende verlegt werden – damit wird verhindert, dass jeder einzelne Satz (z.B. bei Insert) geprüft wird. </a:t>
            </a:r>
          </a:p>
          <a:p>
            <a:endParaRPr lang="de-AT" dirty="0"/>
          </a:p>
        </p:txBody>
      </p:sp>
      <p:sp>
        <p:nvSpPr>
          <p:cNvPr id="4" name="Fußzeilenplatzhalter 3">
            <a:extLst>
              <a:ext uri="{FF2B5EF4-FFF2-40B4-BE49-F238E27FC236}">
                <a16:creationId xmlns:a16="http://schemas.microsoft.com/office/drawing/2014/main" id="{3207E487-F255-4796-8B76-B904FEF5D10B}"/>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21530065-3985-46E9-AE07-6EF4AA0BA66D}"/>
              </a:ext>
            </a:extLst>
          </p:cNvPr>
          <p:cNvSpPr>
            <a:spLocks noGrp="1"/>
          </p:cNvSpPr>
          <p:nvPr>
            <p:ph type="sldNum" sz="quarter" idx="12"/>
          </p:nvPr>
        </p:nvSpPr>
        <p:spPr/>
        <p:txBody>
          <a:bodyPr/>
          <a:lstStyle/>
          <a:p>
            <a:fld id="{7A6E67F5-11D9-43D7-9C9E-9667E2891F76}" type="slidenum">
              <a:rPr lang="de-AT" smtClean="0"/>
              <a:t>44</a:t>
            </a:fld>
            <a:endParaRPr lang="de-AT"/>
          </a:p>
        </p:txBody>
      </p:sp>
      <p:pic>
        <p:nvPicPr>
          <p:cNvPr id="6" name="Grafik 5" descr="Ein Bild, das Zeichnung enthält.&#10;&#10;Automatisch generierte Beschreibung">
            <a:extLst>
              <a:ext uri="{FF2B5EF4-FFF2-40B4-BE49-F238E27FC236}">
                <a16:creationId xmlns:a16="http://schemas.microsoft.com/office/drawing/2014/main" id="{4F72269E-B6F4-4E69-BB0B-B5C9A04C4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701675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5D1DE0-3971-496F-8BBF-0D3F31E65047}"/>
              </a:ext>
            </a:extLst>
          </p:cNvPr>
          <p:cNvSpPr>
            <a:spLocks noGrp="1"/>
          </p:cNvSpPr>
          <p:nvPr>
            <p:ph type="title"/>
          </p:nvPr>
        </p:nvSpPr>
        <p:spPr/>
        <p:txBody>
          <a:bodyPr/>
          <a:lstStyle/>
          <a:p>
            <a:r>
              <a:rPr lang="de-AT" b="1" dirty="0"/>
              <a:t>Transaction Control - Zusammenfassung</a:t>
            </a:r>
          </a:p>
        </p:txBody>
      </p:sp>
      <p:sp>
        <p:nvSpPr>
          <p:cNvPr id="3" name="Inhaltsplatzhalter 2">
            <a:extLst>
              <a:ext uri="{FF2B5EF4-FFF2-40B4-BE49-F238E27FC236}">
                <a16:creationId xmlns:a16="http://schemas.microsoft.com/office/drawing/2014/main" id="{1684F1A5-4EC7-474B-8802-5E54C1403365}"/>
              </a:ext>
            </a:extLst>
          </p:cNvPr>
          <p:cNvSpPr>
            <a:spLocks noGrp="1"/>
          </p:cNvSpPr>
          <p:nvPr>
            <p:ph idx="1"/>
          </p:nvPr>
        </p:nvSpPr>
        <p:spPr>
          <a:xfrm>
            <a:off x="838200" y="1825625"/>
            <a:ext cx="9697278" cy="4351338"/>
          </a:xfrm>
        </p:spPr>
        <p:txBody>
          <a:bodyPr>
            <a:normAutofit fontScale="92500"/>
          </a:bodyPr>
          <a:lstStyle/>
          <a:p>
            <a:pPr>
              <a:buNone/>
            </a:pPr>
            <a:r>
              <a:rPr lang="de-AT" altLang="de-DE" dirty="0">
                <a:latin typeface="Calibri" panose="020F0502020204030204" pitchFamily="34" charset="0"/>
              </a:rPr>
              <a:t>Transaction Control Statements</a:t>
            </a:r>
          </a:p>
          <a:p>
            <a:r>
              <a:rPr lang="de-AT" altLang="de-DE" dirty="0">
                <a:latin typeface="Calibri" panose="020F0502020204030204" pitchFamily="34" charset="0"/>
              </a:rPr>
              <a:t>COMMIT</a:t>
            </a:r>
          </a:p>
          <a:p>
            <a:endParaRPr lang="de-AT" altLang="de-DE" dirty="0">
              <a:latin typeface="Calibri" panose="020F0502020204030204" pitchFamily="34" charset="0"/>
            </a:endParaRPr>
          </a:p>
          <a:p>
            <a:r>
              <a:rPr lang="de-AT" altLang="de-DE" dirty="0">
                <a:latin typeface="Calibri" panose="020F0502020204030204" pitchFamily="34" charset="0"/>
              </a:rPr>
              <a:t>ROLLBACK</a:t>
            </a:r>
          </a:p>
          <a:p>
            <a:endParaRPr lang="de-AT" altLang="de-DE" dirty="0">
              <a:latin typeface="Calibri" panose="020F0502020204030204" pitchFamily="34" charset="0"/>
            </a:endParaRPr>
          </a:p>
          <a:p>
            <a:r>
              <a:rPr lang="de-AT" altLang="de-DE" dirty="0">
                <a:latin typeface="Calibri" panose="020F0502020204030204" pitchFamily="34" charset="0"/>
              </a:rPr>
              <a:t>SAVEPOINT</a:t>
            </a:r>
          </a:p>
          <a:p>
            <a:endParaRPr lang="de-AT" altLang="de-DE" dirty="0">
              <a:latin typeface="Calibri" panose="020F0502020204030204" pitchFamily="34" charset="0"/>
            </a:endParaRPr>
          </a:p>
          <a:p>
            <a:r>
              <a:rPr lang="de-AT" altLang="de-DE" dirty="0">
                <a:latin typeface="Calibri" panose="020F0502020204030204" pitchFamily="34" charset="0"/>
              </a:rPr>
              <a:t>SET TRANSACTION</a:t>
            </a:r>
            <a:br>
              <a:rPr lang="de-AT" altLang="de-DE" dirty="0">
                <a:latin typeface="Calibri" panose="020F0502020204030204" pitchFamily="34" charset="0"/>
              </a:rPr>
            </a:br>
            <a:r>
              <a:rPr lang="de-AT" altLang="de-DE" dirty="0">
                <a:latin typeface="Calibri" panose="020F0502020204030204" pitchFamily="34" charset="0"/>
              </a:rPr>
              <a:t>Festlegung der Eigenschaften von Transaktionen (z.B. READ ONLY)</a:t>
            </a:r>
          </a:p>
          <a:p>
            <a:endParaRPr lang="de-AT" altLang="de-DE" dirty="0"/>
          </a:p>
          <a:p>
            <a:endParaRPr lang="de-AT" dirty="0"/>
          </a:p>
        </p:txBody>
      </p:sp>
      <p:sp>
        <p:nvSpPr>
          <p:cNvPr id="4" name="Fußzeilenplatzhalter 3">
            <a:extLst>
              <a:ext uri="{FF2B5EF4-FFF2-40B4-BE49-F238E27FC236}">
                <a16:creationId xmlns:a16="http://schemas.microsoft.com/office/drawing/2014/main" id="{C935BFA3-626D-416E-ACB1-BA2484BED6C7}"/>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79C3CB50-1E53-4FBD-992E-EE7D5ED28409}"/>
              </a:ext>
            </a:extLst>
          </p:cNvPr>
          <p:cNvSpPr>
            <a:spLocks noGrp="1"/>
          </p:cNvSpPr>
          <p:nvPr>
            <p:ph type="sldNum" sz="quarter" idx="12"/>
          </p:nvPr>
        </p:nvSpPr>
        <p:spPr/>
        <p:txBody>
          <a:bodyPr/>
          <a:lstStyle/>
          <a:p>
            <a:fld id="{7A6E67F5-11D9-43D7-9C9E-9667E2891F76}" type="slidenum">
              <a:rPr lang="de-AT" smtClean="0"/>
              <a:t>45</a:t>
            </a:fld>
            <a:endParaRPr lang="de-AT"/>
          </a:p>
        </p:txBody>
      </p:sp>
      <p:pic>
        <p:nvPicPr>
          <p:cNvPr id="6" name="Grafik 5" descr="Ein Bild, das Zeichnung enthält.&#10;&#10;Automatisch generierte Beschreibung">
            <a:extLst>
              <a:ext uri="{FF2B5EF4-FFF2-40B4-BE49-F238E27FC236}">
                <a16:creationId xmlns:a16="http://schemas.microsoft.com/office/drawing/2014/main" id="{271342FA-F74E-43A4-B56F-2A00471F6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992999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A0C866-AF9B-4279-AECF-9C32EE6C9C6A}"/>
              </a:ext>
            </a:extLst>
          </p:cNvPr>
          <p:cNvSpPr>
            <a:spLocks noGrp="1"/>
          </p:cNvSpPr>
          <p:nvPr>
            <p:ph type="title"/>
          </p:nvPr>
        </p:nvSpPr>
        <p:spPr/>
        <p:txBody>
          <a:bodyPr/>
          <a:lstStyle/>
          <a:p>
            <a:r>
              <a:rPr lang="de-AT" b="1" dirty="0"/>
              <a:t>Transaction Log File</a:t>
            </a:r>
          </a:p>
        </p:txBody>
      </p:sp>
      <p:sp>
        <p:nvSpPr>
          <p:cNvPr id="3" name="Inhaltsplatzhalter 2">
            <a:extLst>
              <a:ext uri="{FF2B5EF4-FFF2-40B4-BE49-F238E27FC236}">
                <a16:creationId xmlns:a16="http://schemas.microsoft.com/office/drawing/2014/main" id="{CC66267E-F05D-43B9-8100-6A00A4F877D2}"/>
              </a:ext>
            </a:extLst>
          </p:cNvPr>
          <p:cNvSpPr>
            <a:spLocks noGrp="1"/>
          </p:cNvSpPr>
          <p:nvPr>
            <p:ph idx="1"/>
          </p:nvPr>
        </p:nvSpPr>
        <p:spPr/>
        <p:txBody>
          <a:bodyPr/>
          <a:lstStyle/>
          <a:p>
            <a:pPr marL="0" indent="0">
              <a:buNone/>
            </a:pPr>
            <a:r>
              <a:rPr lang="de-AT" altLang="de-DE" dirty="0" err="1">
                <a:latin typeface="Calibri" panose="020F0502020204030204" pitchFamily="34" charset="0"/>
              </a:rPr>
              <a:t>Logging</a:t>
            </a:r>
            <a:r>
              <a:rPr lang="de-AT" altLang="de-DE" dirty="0">
                <a:latin typeface="Calibri" panose="020F0502020204030204" pitchFamily="34" charset="0"/>
              </a:rPr>
              <a:t> ist das Protokollieren von Änderungen in der Datenbank sowie von Zustandsänderungen der Transaktionen in einer Log – Datei zum Zweck des Recovery.</a:t>
            </a:r>
          </a:p>
          <a:p>
            <a:endParaRPr lang="de-AT" dirty="0"/>
          </a:p>
        </p:txBody>
      </p:sp>
      <p:sp>
        <p:nvSpPr>
          <p:cNvPr id="4" name="Fußzeilenplatzhalter 3">
            <a:extLst>
              <a:ext uri="{FF2B5EF4-FFF2-40B4-BE49-F238E27FC236}">
                <a16:creationId xmlns:a16="http://schemas.microsoft.com/office/drawing/2014/main" id="{A28F5FF3-66C8-4F3A-B7B9-89DD4979414F}"/>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53F407FA-9FDF-494A-BDDC-2838D55BD8E2}"/>
              </a:ext>
            </a:extLst>
          </p:cNvPr>
          <p:cNvSpPr>
            <a:spLocks noGrp="1"/>
          </p:cNvSpPr>
          <p:nvPr>
            <p:ph type="sldNum" sz="quarter" idx="12"/>
          </p:nvPr>
        </p:nvSpPr>
        <p:spPr/>
        <p:txBody>
          <a:bodyPr/>
          <a:lstStyle/>
          <a:p>
            <a:fld id="{7A6E67F5-11D9-43D7-9C9E-9667E2891F76}" type="slidenum">
              <a:rPr lang="de-AT" smtClean="0"/>
              <a:t>46</a:t>
            </a:fld>
            <a:endParaRPr lang="de-AT"/>
          </a:p>
        </p:txBody>
      </p:sp>
      <p:pic>
        <p:nvPicPr>
          <p:cNvPr id="6" name="Grafik 3">
            <a:extLst>
              <a:ext uri="{FF2B5EF4-FFF2-40B4-BE49-F238E27FC236}">
                <a16:creationId xmlns:a16="http://schemas.microsoft.com/office/drawing/2014/main" id="{E40B0CB0-D15E-4879-B31C-80E35D437A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2119" y="3152776"/>
            <a:ext cx="8767762"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fik 6" descr="Ein Bild, das Zeichnung enthält.&#10;&#10;Automatisch generierte Beschreibung">
            <a:extLst>
              <a:ext uri="{FF2B5EF4-FFF2-40B4-BE49-F238E27FC236}">
                <a16:creationId xmlns:a16="http://schemas.microsoft.com/office/drawing/2014/main" id="{1DA63E4B-5EDB-4069-97B7-A8BAE3EDE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3286619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D7679C-5A92-43AC-ABF0-727F650543F6}"/>
              </a:ext>
            </a:extLst>
          </p:cNvPr>
          <p:cNvSpPr>
            <a:spLocks noGrp="1"/>
          </p:cNvSpPr>
          <p:nvPr>
            <p:ph type="title"/>
          </p:nvPr>
        </p:nvSpPr>
        <p:spPr/>
        <p:txBody>
          <a:bodyPr/>
          <a:lstStyle/>
          <a:p>
            <a:r>
              <a:rPr lang="de-AT" dirty="0"/>
              <a:t>Recovery durch Log File</a:t>
            </a:r>
          </a:p>
        </p:txBody>
      </p:sp>
      <p:sp>
        <p:nvSpPr>
          <p:cNvPr id="3" name="Inhaltsplatzhalter 2">
            <a:extLst>
              <a:ext uri="{FF2B5EF4-FFF2-40B4-BE49-F238E27FC236}">
                <a16:creationId xmlns:a16="http://schemas.microsoft.com/office/drawing/2014/main" id="{5CDFFBA3-FB61-4DFA-B0FA-B001F1603EAB}"/>
              </a:ext>
            </a:extLst>
          </p:cNvPr>
          <p:cNvSpPr>
            <a:spLocks noGrp="1"/>
          </p:cNvSpPr>
          <p:nvPr>
            <p:ph idx="1"/>
          </p:nvPr>
        </p:nvSpPr>
        <p:spPr>
          <a:xfrm>
            <a:off x="838200" y="1825625"/>
            <a:ext cx="9710530" cy="4351338"/>
          </a:xfrm>
        </p:spPr>
        <p:txBody>
          <a:bodyPr>
            <a:normAutofit fontScale="92500" lnSpcReduction="20000"/>
          </a:bodyPr>
          <a:lstStyle/>
          <a:p>
            <a:pPr marL="0" indent="0">
              <a:buNone/>
              <a:defRPr/>
            </a:pPr>
            <a:r>
              <a:rPr lang="de-DE" dirty="0">
                <a:latin typeface="Calibri" panose="020F0502020204030204" pitchFamily="34" charset="0"/>
                <a:cs typeface="Calibri" panose="020F0502020204030204" pitchFamily="34" charset="0"/>
              </a:rPr>
              <a:t>Eine Wiederherstellung (</a:t>
            </a:r>
            <a:r>
              <a:rPr lang="de-DE" dirty="0" err="1">
                <a:latin typeface="Calibri" panose="020F0502020204030204" pitchFamily="34" charset="0"/>
                <a:cs typeface="Calibri" panose="020F0502020204030204" pitchFamily="34" charset="0"/>
              </a:rPr>
              <a:t>recovery</a:t>
            </a:r>
            <a:r>
              <a:rPr lang="de-DE" dirty="0">
                <a:latin typeface="Calibri" panose="020F0502020204030204" pitchFamily="34" charset="0"/>
                <a:cs typeface="Calibri" panose="020F0502020204030204" pitchFamily="34" charset="0"/>
              </a:rPr>
              <a:t>) der Datenbank nach einem Fehlerfall erfordert eine Protokollierung (</a:t>
            </a:r>
            <a:r>
              <a:rPr lang="de-DE" dirty="0" err="1">
                <a:latin typeface="Calibri" panose="020F0502020204030204" pitchFamily="34" charset="0"/>
                <a:cs typeface="Calibri" panose="020F0502020204030204" pitchFamily="34" charset="0"/>
              </a:rPr>
              <a:t>logging</a:t>
            </a:r>
            <a:r>
              <a:rPr lang="de-DE" dirty="0">
                <a:latin typeface="Calibri" panose="020F0502020204030204" pitchFamily="34" charset="0"/>
                <a:cs typeface="Calibri" panose="020F0502020204030204" pitchFamily="34" charset="0"/>
              </a:rPr>
              <a:t>) aller Änderungen an der Datenbank um ein UNDO oder ein REDO auszuführen. Ausgangspunkt ist eine Sicherung (</a:t>
            </a:r>
            <a:r>
              <a:rPr lang="de-DE" dirty="0" err="1">
                <a:latin typeface="Calibri" panose="020F0502020204030204" pitchFamily="34" charset="0"/>
                <a:cs typeface="Calibri" panose="020F0502020204030204" pitchFamily="34" charset="0"/>
              </a:rPr>
              <a:t>backup</a:t>
            </a:r>
            <a:r>
              <a:rPr lang="de-DE" dirty="0">
                <a:latin typeface="Calibri" panose="020F0502020204030204" pitchFamily="34" charset="0"/>
                <a:cs typeface="Calibri" panose="020F0502020204030204" pitchFamily="34" charset="0"/>
              </a:rPr>
              <a:t>) der Datenbank.</a:t>
            </a:r>
            <a:endParaRPr lang="de-DE" altLang="de-DE" dirty="0">
              <a:latin typeface="Calibri" panose="020F0502020204030204" pitchFamily="34" charset="0"/>
              <a:cs typeface="Calibri" panose="020F0502020204030204" pitchFamily="34" charset="0"/>
            </a:endParaRPr>
          </a:p>
          <a:p>
            <a:pPr>
              <a:defRPr/>
            </a:pPr>
            <a:endParaRPr lang="de-DE" altLang="de-DE" sz="900" dirty="0">
              <a:latin typeface="Calibri" panose="020F0502020204030204" pitchFamily="34" charset="0"/>
              <a:cs typeface="Calibri" panose="020F0502020204030204" pitchFamily="34" charset="0"/>
            </a:endParaRPr>
          </a:p>
          <a:p>
            <a:pPr>
              <a:defRPr/>
            </a:pPr>
            <a:r>
              <a:rPr lang="de-DE" altLang="de-DE" dirty="0">
                <a:latin typeface="Calibri" panose="020F0502020204030204" pitchFamily="34" charset="0"/>
                <a:cs typeface="Calibri" panose="020F0502020204030204" pitchFamily="34" charset="0"/>
              </a:rPr>
              <a:t>Roll Forward Recovery</a:t>
            </a:r>
            <a:br>
              <a:rPr lang="de-DE" altLang="de-DE" dirty="0">
                <a:latin typeface="Calibri" panose="020F0502020204030204" pitchFamily="34" charset="0"/>
                <a:cs typeface="Calibri" panose="020F0502020204030204" pitchFamily="34" charset="0"/>
              </a:rPr>
            </a:br>
            <a:r>
              <a:rPr lang="de-DE" altLang="de-DE" dirty="0">
                <a:latin typeface="Calibri" panose="020F0502020204030204" pitchFamily="34" charset="0"/>
                <a:cs typeface="Calibri" panose="020F0502020204030204" pitchFamily="34" charset="0"/>
              </a:rPr>
              <a:t>angenommen, ein File wurde zerstört und kann nicht mehr gelesen werden. In diesem Fall wird die letzte Sicherungskopie des Files geladen. Danach werden alle Log Files bearbeitet und alle aufgezeichneten Änderungen des zerstörten Files nachvollzogen.</a:t>
            </a:r>
          </a:p>
          <a:p>
            <a:pPr>
              <a:defRPr/>
            </a:pPr>
            <a:r>
              <a:rPr lang="de-DE" altLang="de-DE" dirty="0">
                <a:latin typeface="Calibri" panose="020F0502020204030204" pitchFamily="34" charset="0"/>
                <a:cs typeface="Calibri" panose="020F0502020204030204" pitchFamily="34" charset="0"/>
              </a:rPr>
              <a:t>Roll Back Recovery</a:t>
            </a:r>
            <a:br>
              <a:rPr lang="de-DE" altLang="de-DE" dirty="0">
                <a:latin typeface="Calibri" panose="020F0502020204030204" pitchFamily="34" charset="0"/>
                <a:cs typeface="Calibri" panose="020F0502020204030204" pitchFamily="34" charset="0"/>
              </a:rPr>
            </a:br>
            <a:r>
              <a:rPr lang="de-DE" altLang="de-DE" dirty="0">
                <a:latin typeface="Calibri" panose="020F0502020204030204" pitchFamily="34" charset="0"/>
                <a:cs typeface="Calibri" panose="020F0502020204030204" pitchFamily="34" charset="0"/>
              </a:rPr>
              <a:t>angenommen, ein Programm stürzt ab. In dieser Situation wird der Log File 'rückwärts' gelesen und alle aufgezeichneten Änderungen werden mit umgekehrten Vorzeichen wiederholt.</a:t>
            </a:r>
            <a:r>
              <a:rPr lang="de-AT" altLang="de-DE" dirty="0">
                <a:latin typeface="Calibri" panose="020F0502020204030204" pitchFamily="34" charset="0"/>
                <a:cs typeface="Calibri" panose="020F0502020204030204" pitchFamily="34" charset="0"/>
              </a:rPr>
              <a:t> </a:t>
            </a:r>
          </a:p>
          <a:p>
            <a:endParaRPr lang="de-AT" dirty="0"/>
          </a:p>
        </p:txBody>
      </p:sp>
      <p:sp>
        <p:nvSpPr>
          <p:cNvPr id="4" name="Fußzeilenplatzhalter 3">
            <a:extLst>
              <a:ext uri="{FF2B5EF4-FFF2-40B4-BE49-F238E27FC236}">
                <a16:creationId xmlns:a16="http://schemas.microsoft.com/office/drawing/2014/main" id="{9E97E3B0-4522-4F0B-8759-86D2E9F9E737}"/>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5D02F854-0C6F-461E-A5BB-7B4A89B46296}"/>
              </a:ext>
            </a:extLst>
          </p:cNvPr>
          <p:cNvSpPr>
            <a:spLocks noGrp="1"/>
          </p:cNvSpPr>
          <p:nvPr>
            <p:ph type="sldNum" sz="quarter" idx="12"/>
          </p:nvPr>
        </p:nvSpPr>
        <p:spPr/>
        <p:txBody>
          <a:bodyPr/>
          <a:lstStyle/>
          <a:p>
            <a:fld id="{7A6E67F5-11D9-43D7-9C9E-9667E2891F76}" type="slidenum">
              <a:rPr lang="de-AT" smtClean="0"/>
              <a:t>47</a:t>
            </a:fld>
            <a:endParaRPr lang="de-AT"/>
          </a:p>
        </p:txBody>
      </p:sp>
      <p:pic>
        <p:nvPicPr>
          <p:cNvPr id="6" name="Grafik 5" descr="Ein Bild, das Zeichnung enthält.&#10;&#10;Automatisch generierte Beschreibung">
            <a:extLst>
              <a:ext uri="{FF2B5EF4-FFF2-40B4-BE49-F238E27FC236}">
                <a16:creationId xmlns:a16="http://schemas.microsoft.com/office/drawing/2014/main" id="{28D437E3-100F-45CE-8E9C-BDC13FEDD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2995746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A76E00-CF6B-44B2-9E2D-6F7E4934744F}"/>
              </a:ext>
            </a:extLst>
          </p:cNvPr>
          <p:cNvSpPr>
            <a:spLocks noGrp="1"/>
          </p:cNvSpPr>
          <p:nvPr>
            <p:ph type="title"/>
          </p:nvPr>
        </p:nvSpPr>
        <p:spPr/>
        <p:txBody>
          <a:bodyPr/>
          <a:lstStyle/>
          <a:p>
            <a:r>
              <a:rPr lang="de-AT" b="1" dirty="0"/>
              <a:t>Aufbau Transaction Log</a:t>
            </a:r>
          </a:p>
        </p:txBody>
      </p:sp>
      <p:sp>
        <p:nvSpPr>
          <p:cNvPr id="3" name="Inhaltsplatzhalter 2">
            <a:extLst>
              <a:ext uri="{FF2B5EF4-FFF2-40B4-BE49-F238E27FC236}">
                <a16:creationId xmlns:a16="http://schemas.microsoft.com/office/drawing/2014/main" id="{0815EFA8-5BD8-49D2-B531-1B2E4820D662}"/>
              </a:ext>
            </a:extLst>
          </p:cNvPr>
          <p:cNvSpPr>
            <a:spLocks noGrp="1"/>
          </p:cNvSpPr>
          <p:nvPr>
            <p:ph idx="1"/>
          </p:nvPr>
        </p:nvSpPr>
        <p:spPr/>
        <p:txBody>
          <a:bodyPr/>
          <a:lstStyle/>
          <a:p>
            <a:pPr marL="0" indent="0">
              <a:lnSpc>
                <a:spcPct val="150000"/>
              </a:lnSpc>
              <a:buNone/>
            </a:pPr>
            <a:r>
              <a:rPr lang="de-AT" altLang="de-DE" dirty="0">
                <a:latin typeface="Calibri" panose="020F0502020204030204" pitchFamily="34" charset="0"/>
              </a:rPr>
              <a:t>Übung:</a:t>
            </a:r>
          </a:p>
          <a:p>
            <a:pPr marL="0" indent="0">
              <a:lnSpc>
                <a:spcPct val="150000"/>
              </a:lnSpc>
              <a:buNone/>
            </a:pPr>
            <a:endParaRPr lang="de-AT" altLang="de-DE" dirty="0">
              <a:latin typeface="Calibri" panose="020F0502020204030204" pitchFamily="34" charset="0"/>
            </a:endParaRPr>
          </a:p>
          <a:p>
            <a:pPr marL="0" indent="0">
              <a:lnSpc>
                <a:spcPct val="150000"/>
              </a:lnSpc>
              <a:buNone/>
            </a:pPr>
            <a:r>
              <a:rPr lang="de-AT" altLang="de-DE" dirty="0">
                <a:latin typeface="Calibri" panose="020F0502020204030204" pitchFamily="34" charset="0"/>
              </a:rPr>
              <a:t>Überlegen Sie, wie der Aufbau eines Log Files gestaltet werden muss, um ein </a:t>
            </a:r>
            <a:r>
              <a:rPr lang="de-AT" altLang="de-DE" dirty="0" err="1">
                <a:latin typeface="Calibri" panose="020F0502020204030204" pitchFamily="34" charset="0"/>
              </a:rPr>
              <a:t>rollback</a:t>
            </a:r>
            <a:r>
              <a:rPr lang="de-AT" altLang="de-DE" dirty="0">
                <a:latin typeface="Calibri" panose="020F0502020204030204" pitchFamily="34" charset="0"/>
              </a:rPr>
              <a:t> oder </a:t>
            </a:r>
            <a:r>
              <a:rPr lang="de-AT" altLang="de-DE" dirty="0" err="1">
                <a:latin typeface="Calibri" panose="020F0502020204030204" pitchFamily="34" charset="0"/>
              </a:rPr>
              <a:t>rollforward</a:t>
            </a:r>
            <a:r>
              <a:rPr lang="de-AT" altLang="de-DE" dirty="0">
                <a:latin typeface="Calibri" panose="020F0502020204030204" pitchFamily="34" charset="0"/>
              </a:rPr>
              <a:t> Recovery durchführen zu können.</a:t>
            </a:r>
          </a:p>
          <a:p>
            <a:pPr marL="0" indent="0">
              <a:lnSpc>
                <a:spcPct val="150000"/>
              </a:lnSpc>
              <a:buNone/>
            </a:pPr>
            <a:endParaRPr lang="de-AT" altLang="de-DE" dirty="0">
              <a:latin typeface="Calibri" panose="020F0502020204030204" pitchFamily="34" charset="0"/>
            </a:endParaRPr>
          </a:p>
          <a:p>
            <a:pPr marL="0" indent="0">
              <a:buNone/>
            </a:pPr>
            <a:endParaRPr lang="de-AT" altLang="de-DE" dirty="0">
              <a:latin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30F3B281-DF8E-41D0-8FB5-A2DA13A0DCB9}"/>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7C2DB51F-406F-4949-80AE-53C88E729ADE}"/>
              </a:ext>
            </a:extLst>
          </p:cNvPr>
          <p:cNvSpPr>
            <a:spLocks noGrp="1"/>
          </p:cNvSpPr>
          <p:nvPr>
            <p:ph type="sldNum" sz="quarter" idx="12"/>
          </p:nvPr>
        </p:nvSpPr>
        <p:spPr/>
        <p:txBody>
          <a:bodyPr/>
          <a:lstStyle/>
          <a:p>
            <a:fld id="{7A6E67F5-11D9-43D7-9C9E-9667E2891F76}" type="slidenum">
              <a:rPr lang="de-AT" smtClean="0"/>
              <a:t>48</a:t>
            </a:fld>
            <a:endParaRPr lang="de-AT"/>
          </a:p>
        </p:txBody>
      </p:sp>
      <p:pic>
        <p:nvPicPr>
          <p:cNvPr id="6" name="Grafik 5" descr="Ein Bild, das Zeichnung enthält.&#10;&#10;Automatisch generierte Beschreibung">
            <a:extLst>
              <a:ext uri="{FF2B5EF4-FFF2-40B4-BE49-F238E27FC236}">
                <a16:creationId xmlns:a16="http://schemas.microsoft.com/office/drawing/2014/main" id="{BC439816-7B89-41F8-B303-2CB035E95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2329739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E34F83-7A13-4D80-A5E2-8C8290A1CEC7}"/>
              </a:ext>
            </a:extLst>
          </p:cNvPr>
          <p:cNvSpPr>
            <a:spLocks noGrp="1"/>
          </p:cNvSpPr>
          <p:nvPr>
            <p:ph type="title"/>
          </p:nvPr>
        </p:nvSpPr>
        <p:spPr/>
        <p:txBody>
          <a:bodyPr/>
          <a:lstStyle/>
          <a:p>
            <a:r>
              <a:rPr lang="de-AT" dirty="0"/>
              <a:t>Struktur der Log - Einträge</a:t>
            </a:r>
          </a:p>
        </p:txBody>
      </p:sp>
      <p:sp>
        <p:nvSpPr>
          <p:cNvPr id="3" name="Inhaltsplatzhalter 2">
            <a:extLst>
              <a:ext uri="{FF2B5EF4-FFF2-40B4-BE49-F238E27FC236}">
                <a16:creationId xmlns:a16="http://schemas.microsoft.com/office/drawing/2014/main" id="{35086160-FB67-4BD2-B7FC-E5204F2F1EB0}"/>
              </a:ext>
            </a:extLst>
          </p:cNvPr>
          <p:cNvSpPr>
            <a:spLocks noGrp="1"/>
          </p:cNvSpPr>
          <p:nvPr>
            <p:ph idx="1"/>
          </p:nvPr>
        </p:nvSpPr>
        <p:spPr>
          <a:xfrm>
            <a:off x="838200" y="1825625"/>
            <a:ext cx="9604513" cy="4351338"/>
          </a:xfrm>
        </p:spPr>
        <p:txBody>
          <a:bodyPr>
            <a:normAutofit fontScale="85000" lnSpcReduction="20000"/>
          </a:bodyPr>
          <a:lstStyle/>
          <a:p>
            <a:pPr>
              <a:spcAft>
                <a:spcPts val="1200"/>
              </a:spcAft>
            </a:pPr>
            <a:r>
              <a:rPr lang="de-AT" altLang="de-DE" dirty="0">
                <a:latin typeface="Calibri" panose="020F0502020204030204" pitchFamily="34" charset="0"/>
              </a:rPr>
              <a:t>Eindeutige Nummer (Log </a:t>
            </a:r>
            <a:r>
              <a:rPr lang="de-AT" altLang="de-DE" dirty="0" err="1">
                <a:latin typeface="Calibri" panose="020F0502020204030204" pitchFamily="34" charset="0"/>
              </a:rPr>
              <a:t>Sequence</a:t>
            </a:r>
            <a:r>
              <a:rPr lang="de-AT" altLang="de-DE" dirty="0">
                <a:latin typeface="Calibri" panose="020F0502020204030204" pitchFamily="34" charset="0"/>
              </a:rPr>
              <a:t> </a:t>
            </a:r>
            <a:r>
              <a:rPr lang="de-AT" altLang="de-DE" dirty="0" err="1">
                <a:latin typeface="Calibri" panose="020F0502020204030204" pitchFamily="34" charset="0"/>
              </a:rPr>
              <a:t>Number</a:t>
            </a:r>
            <a:r>
              <a:rPr lang="de-AT" altLang="de-DE" dirty="0">
                <a:latin typeface="Calibri" panose="020F0502020204030204" pitchFamily="34" charset="0"/>
              </a:rPr>
              <a:t> - LSN) zur Identifizierung. Damit wird auch die zeitliche Ordnung bestimmt.</a:t>
            </a:r>
          </a:p>
          <a:p>
            <a:pPr>
              <a:spcAft>
                <a:spcPts val="1200"/>
              </a:spcAft>
            </a:pPr>
            <a:r>
              <a:rPr lang="de-AT" altLang="de-DE" dirty="0">
                <a:latin typeface="Calibri" panose="020F0502020204030204" pitchFamily="34" charset="0"/>
              </a:rPr>
              <a:t>Eine Transaktionskennung</a:t>
            </a:r>
          </a:p>
          <a:p>
            <a:pPr>
              <a:spcAft>
                <a:spcPts val="1200"/>
              </a:spcAft>
            </a:pPr>
            <a:r>
              <a:rPr lang="de-AT" altLang="de-DE" dirty="0">
                <a:latin typeface="Calibri" panose="020F0502020204030204" pitchFamily="34" charset="0"/>
              </a:rPr>
              <a:t>Ein Feld </a:t>
            </a:r>
            <a:r>
              <a:rPr lang="de-AT" altLang="de-DE" dirty="0" err="1">
                <a:latin typeface="Calibri" panose="020F0502020204030204" pitchFamily="34" charset="0"/>
              </a:rPr>
              <a:t>Previous</a:t>
            </a:r>
            <a:r>
              <a:rPr lang="de-AT" altLang="de-DE" dirty="0">
                <a:latin typeface="Calibri" panose="020F0502020204030204" pitchFamily="34" charset="0"/>
              </a:rPr>
              <a:t> LSN  über das die Einträge rückwärts miteinander verknüpft sind.</a:t>
            </a:r>
          </a:p>
          <a:p>
            <a:pPr>
              <a:spcAft>
                <a:spcPts val="1200"/>
              </a:spcAft>
            </a:pPr>
            <a:r>
              <a:rPr lang="de-AT" altLang="de-DE" dirty="0">
                <a:latin typeface="Calibri" panose="020F0502020204030204" pitchFamily="34" charset="0"/>
              </a:rPr>
              <a:t>Einträge, die Beginn, Ende oder Abbruch einer Transaktion kennzeichnen.</a:t>
            </a:r>
          </a:p>
          <a:p>
            <a:pPr>
              <a:spcAft>
                <a:spcPts val="1200"/>
              </a:spcAft>
            </a:pPr>
            <a:r>
              <a:rPr lang="de-AT" altLang="de-DE" dirty="0">
                <a:latin typeface="Calibri" panose="020F0502020204030204" pitchFamily="34" charset="0"/>
              </a:rPr>
              <a:t>Nur für Änderungsoperationen: </a:t>
            </a:r>
            <a:br>
              <a:rPr lang="de-AT" altLang="de-DE" dirty="0">
                <a:latin typeface="Calibri" panose="020F0502020204030204" pitchFamily="34" charset="0"/>
              </a:rPr>
            </a:br>
            <a:r>
              <a:rPr lang="de-AT" altLang="de-DE" dirty="0" err="1">
                <a:latin typeface="Calibri" panose="020F0502020204030204" pitchFamily="34" charset="0"/>
              </a:rPr>
              <a:t>Redo</a:t>
            </a:r>
            <a:r>
              <a:rPr lang="de-AT" altLang="de-DE" dirty="0">
                <a:latin typeface="Calibri" panose="020F0502020204030204" pitchFamily="34" charset="0"/>
              </a:rPr>
              <a:t> – Information: gibt an, wie die Änderung nachvollzogen werden kann</a:t>
            </a:r>
            <a:br>
              <a:rPr lang="de-AT" altLang="de-DE" dirty="0">
                <a:latin typeface="Calibri" panose="020F0502020204030204" pitchFamily="34" charset="0"/>
              </a:rPr>
            </a:br>
            <a:r>
              <a:rPr lang="de-AT" altLang="de-DE" dirty="0" err="1">
                <a:latin typeface="Calibri" panose="020F0502020204030204" pitchFamily="34" charset="0"/>
              </a:rPr>
              <a:t>Undo</a:t>
            </a:r>
            <a:r>
              <a:rPr lang="de-AT" altLang="de-DE" dirty="0">
                <a:latin typeface="Calibri" panose="020F0502020204030204" pitchFamily="34" charset="0"/>
              </a:rPr>
              <a:t> – Information: gibt an, wie die Änderung rückgängig gemacht werden kann</a:t>
            </a:r>
          </a:p>
          <a:p>
            <a:endParaRPr lang="de-AT" altLang="de-DE" dirty="0"/>
          </a:p>
          <a:p>
            <a:endParaRPr lang="de-AT" dirty="0"/>
          </a:p>
        </p:txBody>
      </p:sp>
      <p:sp>
        <p:nvSpPr>
          <p:cNvPr id="4" name="Fußzeilenplatzhalter 3">
            <a:extLst>
              <a:ext uri="{FF2B5EF4-FFF2-40B4-BE49-F238E27FC236}">
                <a16:creationId xmlns:a16="http://schemas.microsoft.com/office/drawing/2014/main" id="{34241429-3971-43CA-A0BE-BA522AEF8E6D}"/>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2A505EEC-2DF8-42F4-A3DD-61CECCA377C2}"/>
              </a:ext>
            </a:extLst>
          </p:cNvPr>
          <p:cNvSpPr>
            <a:spLocks noGrp="1"/>
          </p:cNvSpPr>
          <p:nvPr>
            <p:ph type="sldNum" sz="quarter" idx="12"/>
          </p:nvPr>
        </p:nvSpPr>
        <p:spPr/>
        <p:txBody>
          <a:bodyPr/>
          <a:lstStyle/>
          <a:p>
            <a:fld id="{7A6E67F5-11D9-43D7-9C9E-9667E2891F76}" type="slidenum">
              <a:rPr lang="de-AT" smtClean="0"/>
              <a:t>49</a:t>
            </a:fld>
            <a:endParaRPr lang="de-AT"/>
          </a:p>
        </p:txBody>
      </p:sp>
      <p:pic>
        <p:nvPicPr>
          <p:cNvPr id="6" name="Grafik 5" descr="Ein Bild, das Zeichnung enthält.&#10;&#10;Automatisch generierte Beschreibung">
            <a:extLst>
              <a:ext uri="{FF2B5EF4-FFF2-40B4-BE49-F238E27FC236}">
                <a16:creationId xmlns:a16="http://schemas.microsoft.com/office/drawing/2014/main" id="{A156456F-190A-4688-8280-99F0DBDD2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302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7DBE9C-ED1F-4905-97DA-D5C4A1195CE7}"/>
              </a:ext>
            </a:extLst>
          </p:cNvPr>
          <p:cNvSpPr>
            <a:spLocks noGrp="1"/>
          </p:cNvSpPr>
          <p:nvPr>
            <p:ph type="title"/>
          </p:nvPr>
        </p:nvSpPr>
        <p:spPr/>
        <p:txBody>
          <a:bodyPr/>
          <a:lstStyle/>
          <a:p>
            <a:r>
              <a:rPr lang="de-AT" b="1" dirty="0"/>
              <a:t>Problemstellung I</a:t>
            </a:r>
          </a:p>
        </p:txBody>
      </p:sp>
      <p:sp>
        <p:nvSpPr>
          <p:cNvPr id="3" name="Inhaltsplatzhalter 2">
            <a:extLst>
              <a:ext uri="{FF2B5EF4-FFF2-40B4-BE49-F238E27FC236}">
                <a16:creationId xmlns:a16="http://schemas.microsoft.com/office/drawing/2014/main" id="{7811FFDD-9F5E-43AF-8EFB-CFE17D9E3222}"/>
              </a:ext>
            </a:extLst>
          </p:cNvPr>
          <p:cNvSpPr>
            <a:spLocks noGrp="1"/>
          </p:cNvSpPr>
          <p:nvPr>
            <p:ph idx="1"/>
          </p:nvPr>
        </p:nvSpPr>
        <p:spPr>
          <a:xfrm>
            <a:off x="838200" y="1825625"/>
            <a:ext cx="9374945" cy="4351338"/>
          </a:xfrm>
        </p:spPr>
        <p:txBody>
          <a:bodyPr>
            <a:normAutofit fontScale="85000" lnSpcReduction="20000"/>
          </a:bodyPr>
          <a:lstStyle/>
          <a:p>
            <a:pPr>
              <a:buNone/>
              <a:defRPr/>
            </a:pPr>
            <a:r>
              <a:rPr lang="de-DE" altLang="de-DE" dirty="0">
                <a:latin typeface="Calibri" panose="020F0502020204030204" pitchFamily="34" charset="0"/>
                <a:cs typeface="Calibri" panose="020F0502020204030204" pitchFamily="34" charset="0"/>
              </a:rPr>
              <a:t>Lösung:</a:t>
            </a:r>
          </a:p>
          <a:p>
            <a:pPr>
              <a:buNone/>
              <a:defRPr/>
            </a:pPr>
            <a:r>
              <a:rPr lang="de-DE" altLang="de-DE" dirty="0" err="1">
                <a:latin typeface="Calibri" panose="020F0502020204030204" pitchFamily="34" charset="0"/>
                <a:cs typeface="Calibri" panose="020F0502020204030204" pitchFamily="34" charset="0"/>
              </a:rPr>
              <a:t>begin</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transaction</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isolation</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level</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serializable</a:t>
            </a:r>
            <a:r>
              <a:rPr lang="de-DE" altLang="de-DE" dirty="0">
                <a:latin typeface="Calibri" panose="020F0502020204030204" pitchFamily="34" charset="0"/>
                <a:cs typeface="Calibri" panose="020F0502020204030204" pitchFamily="34" charset="0"/>
              </a:rPr>
              <a:t>; </a:t>
            </a:r>
          </a:p>
          <a:p>
            <a:pPr>
              <a:buNone/>
              <a:defRPr/>
            </a:pPr>
            <a:r>
              <a:rPr lang="de-DE" altLang="de-DE" dirty="0" err="1">
                <a:latin typeface="Calibri" panose="020F0502020204030204" pitchFamily="34" charset="0"/>
                <a:cs typeface="Calibri" panose="020F0502020204030204" pitchFamily="34" charset="0"/>
              </a:rPr>
              <a:t>select</a:t>
            </a:r>
            <a:r>
              <a:rPr lang="de-DE" altLang="de-DE" dirty="0">
                <a:latin typeface="Calibri" panose="020F0502020204030204" pitchFamily="34" charset="0"/>
                <a:cs typeface="Calibri" panose="020F0502020204030204" pitchFamily="34" charset="0"/>
              </a:rPr>
              <a:t> Saldo </a:t>
            </a:r>
            <a:r>
              <a:rPr lang="de-DE" altLang="de-DE" dirty="0" err="1">
                <a:latin typeface="Calibri" panose="020F0502020204030204" pitchFamily="34" charset="0"/>
                <a:cs typeface="Calibri" panose="020F0502020204030204" pitchFamily="34" charset="0"/>
              </a:rPr>
              <a:t>from</a:t>
            </a:r>
            <a:r>
              <a:rPr lang="de-DE" altLang="de-DE" dirty="0">
                <a:latin typeface="Calibri" panose="020F0502020204030204" pitchFamily="34" charset="0"/>
                <a:cs typeface="Calibri" panose="020F0502020204030204" pitchFamily="34" charset="0"/>
              </a:rPr>
              <a:t> Konto </a:t>
            </a:r>
            <a:r>
              <a:rPr lang="de-DE" altLang="de-DE" dirty="0" err="1">
                <a:latin typeface="Calibri" panose="020F0502020204030204" pitchFamily="34" charset="0"/>
                <a:cs typeface="Calibri" panose="020F0502020204030204" pitchFamily="34" charset="0"/>
              </a:rPr>
              <a:t>where</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KtoNr</a:t>
            </a:r>
            <a:r>
              <a:rPr lang="de-DE" altLang="de-DE" dirty="0">
                <a:latin typeface="Calibri" panose="020F0502020204030204" pitchFamily="34" charset="0"/>
                <a:cs typeface="Calibri" panose="020F0502020204030204" pitchFamily="34" charset="0"/>
              </a:rPr>
              <a:t> = 1; </a:t>
            </a:r>
          </a:p>
          <a:p>
            <a:pPr>
              <a:buNone/>
              <a:defRPr/>
            </a:pPr>
            <a:r>
              <a:rPr lang="de-DE" altLang="de-DE" dirty="0" err="1">
                <a:latin typeface="Calibri" panose="020F0502020204030204" pitchFamily="34" charset="0"/>
                <a:cs typeface="Calibri" panose="020F0502020204030204" pitchFamily="34" charset="0"/>
              </a:rPr>
              <a:t>if</a:t>
            </a:r>
            <a:r>
              <a:rPr lang="de-DE" altLang="de-DE" dirty="0">
                <a:latin typeface="Calibri" panose="020F0502020204030204" pitchFamily="34" charset="0"/>
                <a:cs typeface="Calibri" panose="020F0502020204030204" pitchFamily="34" charset="0"/>
              </a:rPr>
              <a:t> (Saldo &gt; 60) { </a:t>
            </a:r>
          </a:p>
          <a:p>
            <a:pPr>
              <a:buNone/>
              <a:defRPr/>
            </a:pPr>
            <a:r>
              <a:rPr lang="de-DE" altLang="de-DE" dirty="0">
                <a:latin typeface="Calibri" panose="020F0502020204030204" pitchFamily="34" charset="0"/>
                <a:cs typeface="Calibri" panose="020F0502020204030204" pitchFamily="34" charset="0"/>
              </a:rPr>
              <a:t>   update Konto </a:t>
            </a:r>
            <a:r>
              <a:rPr lang="de-DE" altLang="de-DE" dirty="0" err="1">
                <a:latin typeface="Calibri" panose="020F0502020204030204" pitchFamily="34" charset="0"/>
                <a:cs typeface="Calibri" panose="020F0502020204030204" pitchFamily="34" charset="0"/>
              </a:rPr>
              <a:t>set</a:t>
            </a:r>
            <a:r>
              <a:rPr lang="de-DE" altLang="de-DE" dirty="0">
                <a:latin typeface="Calibri" panose="020F0502020204030204" pitchFamily="34" charset="0"/>
                <a:cs typeface="Calibri" panose="020F0502020204030204" pitchFamily="34" charset="0"/>
              </a:rPr>
              <a:t> Saldo = Saldo - 60 </a:t>
            </a:r>
            <a:r>
              <a:rPr lang="de-DE" altLang="de-DE" dirty="0" err="1">
                <a:latin typeface="Calibri" panose="020F0502020204030204" pitchFamily="34" charset="0"/>
                <a:cs typeface="Calibri" panose="020F0502020204030204" pitchFamily="34" charset="0"/>
              </a:rPr>
              <a:t>where</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KtoNr</a:t>
            </a:r>
            <a:r>
              <a:rPr lang="de-DE" altLang="de-DE" dirty="0">
                <a:latin typeface="Calibri" panose="020F0502020204030204" pitchFamily="34" charset="0"/>
                <a:cs typeface="Calibri" panose="020F0502020204030204" pitchFamily="34" charset="0"/>
              </a:rPr>
              <a:t> = 1; </a:t>
            </a:r>
          </a:p>
          <a:p>
            <a:pPr>
              <a:buNone/>
              <a:defRPr/>
            </a:pPr>
            <a:r>
              <a:rPr lang="de-DE" altLang="de-DE" dirty="0">
                <a:latin typeface="Calibri" panose="020F0502020204030204" pitchFamily="34" charset="0"/>
                <a:cs typeface="Calibri" panose="020F0502020204030204" pitchFamily="34" charset="0"/>
              </a:rPr>
              <a:t>   update Konto </a:t>
            </a:r>
            <a:r>
              <a:rPr lang="de-DE" altLang="de-DE" dirty="0" err="1">
                <a:latin typeface="Calibri" panose="020F0502020204030204" pitchFamily="34" charset="0"/>
                <a:cs typeface="Calibri" panose="020F0502020204030204" pitchFamily="34" charset="0"/>
              </a:rPr>
              <a:t>set</a:t>
            </a:r>
            <a:r>
              <a:rPr lang="de-DE" altLang="de-DE" dirty="0">
                <a:latin typeface="Calibri" panose="020F0502020204030204" pitchFamily="34" charset="0"/>
                <a:cs typeface="Calibri" panose="020F0502020204030204" pitchFamily="34" charset="0"/>
              </a:rPr>
              <a:t> Saldo = Saldo + 60 </a:t>
            </a:r>
            <a:r>
              <a:rPr lang="de-DE" altLang="de-DE" dirty="0" err="1">
                <a:latin typeface="Calibri" panose="020F0502020204030204" pitchFamily="34" charset="0"/>
                <a:cs typeface="Calibri" panose="020F0502020204030204" pitchFamily="34" charset="0"/>
              </a:rPr>
              <a:t>where</a:t>
            </a:r>
            <a:r>
              <a:rPr lang="de-DE" altLang="de-DE" dirty="0">
                <a:latin typeface="Calibri" panose="020F0502020204030204" pitchFamily="34" charset="0"/>
                <a:cs typeface="Calibri" panose="020F0502020204030204" pitchFamily="34" charset="0"/>
              </a:rPr>
              <a:t> </a:t>
            </a:r>
            <a:r>
              <a:rPr lang="de-DE" altLang="de-DE" dirty="0" err="1">
                <a:latin typeface="Calibri" panose="020F0502020204030204" pitchFamily="34" charset="0"/>
                <a:cs typeface="Calibri" panose="020F0502020204030204" pitchFamily="34" charset="0"/>
              </a:rPr>
              <a:t>KtoNr</a:t>
            </a:r>
            <a:r>
              <a:rPr lang="de-DE" altLang="de-DE" dirty="0">
                <a:latin typeface="Calibri" panose="020F0502020204030204" pitchFamily="34" charset="0"/>
                <a:cs typeface="Calibri" panose="020F0502020204030204" pitchFamily="34" charset="0"/>
              </a:rPr>
              <a:t> = 2; </a:t>
            </a:r>
          </a:p>
          <a:p>
            <a:pPr>
              <a:buNone/>
              <a:defRPr/>
            </a:pPr>
            <a:r>
              <a:rPr lang="de-DE" altLang="de-DE" dirty="0">
                <a:latin typeface="Calibri" panose="020F0502020204030204" pitchFamily="34" charset="0"/>
                <a:cs typeface="Calibri" panose="020F0502020204030204" pitchFamily="34" charset="0"/>
              </a:rPr>
              <a:t>} </a:t>
            </a:r>
          </a:p>
          <a:p>
            <a:pPr>
              <a:buNone/>
              <a:defRPr/>
            </a:pPr>
            <a:r>
              <a:rPr lang="de-DE" altLang="de-DE" dirty="0" err="1">
                <a:latin typeface="Calibri" panose="020F0502020204030204" pitchFamily="34" charset="0"/>
                <a:cs typeface="Calibri" panose="020F0502020204030204" pitchFamily="34" charset="0"/>
              </a:rPr>
              <a:t>commit</a:t>
            </a:r>
            <a:r>
              <a:rPr lang="de-DE" altLang="de-DE" dirty="0">
                <a:latin typeface="Calibri" panose="020F0502020204030204" pitchFamily="34" charset="0"/>
                <a:cs typeface="Calibri" panose="020F0502020204030204" pitchFamily="34" charset="0"/>
              </a:rPr>
              <a:t>;</a:t>
            </a:r>
          </a:p>
          <a:p>
            <a:pPr>
              <a:buNone/>
              <a:defRPr/>
            </a:pPr>
            <a:endParaRPr lang="de-DE" altLang="de-DE" dirty="0">
              <a:latin typeface="Calibri" panose="020F0502020204030204" pitchFamily="34" charset="0"/>
              <a:cs typeface="Calibri" panose="020F0502020204030204" pitchFamily="34" charset="0"/>
            </a:endParaRPr>
          </a:p>
          <a:p>
            <a:pPr marL="0">
              <a:buNone/>
              <a:defRPr/>
            </a:pPr>
            <a:r>
              <a:rPr lang="de-DE" altLang="de-DE" i="1" dirty="0" err="1">
                <a:latin typeface="Calibri" panose="020F0502020204030204" pitchFamily="34" charset="0"/>
                <a:cs typeface="Calibri" panose="020F0502020204030204" pitchFamily="34" charset="0"/>
              </a:rPr>
              <a:t>isolation</a:t>
            </a:r>
            <a:r>
              <a:rPr lang="de-DE" altLang="de-DE" i="1" dirty="0">
                <a:latin typeface="Calibri" panose="020F0502020204030204" pitchFamily="34" charset="0"/>
                <a:cs typeface="Calibri" panose="020F0502020204030204" pitchFamily="34" charset="0"/>
              </a:rPr>
              <a:t> </a:t>
            </a:r>
            <a:r>
              <a:rPr lang="de-DE" altLang="de-DE" i="1" dirty="0" err="1">
                <a:latin typeface="Calibri" panose="020F0502020204030204" pitchFamily="34" charset="0"/>
                <a:cs typeface="Calibri" panose="020F0502020204030204" pitchFamily="34" charset="0"/>
              </a:rPr>
              <a:t>level</a:t>
            </a:r>
            <a:r>
              <a:rPr lang="de-DE" altLang="de-DE" i="1" dirty="0">
                <a:latin typeface="Calibri" panose="020F0502020204030204" pitchFamily="34" charset="0"/>
                <a:cs typeface="Calibri" panose="020F0502020204030204" pitchFamily="34" charset="0"/>
              </a:rPr>
              <a:t> </a:t>
            </a:r>
            <a:r>
              <a:rPr lang="de-DE" altLang="de-DE" i="1" dirty="0" err="1">
                <a:latin typeface="Calibri" panose="020F0502020204030204" pitchFamily="34" charset="0"/>
                <a:cs typeface="Calibri" panose="020F0502020204030204" pitchFamily="34" charset="0"/>
              </a:rPr>
              <a:t>serializable</a:t>
            </a:r>
            <a:r>
              <a:rPr lang="de-DE" altLang="de-DE" i="1" dirty="0">
                <a:latin typeface="Calibri" panose="020F0502020204030204" pitchFamily="34" charset="0"/>
                <a:cs typeface="Calibri" panose="020F0502020204030204" pitchFamily="34" charset="0"/>
              </a:rPr>
              <a:t> </a:t>
            </a:r>
            <a:r>
              <a:rPr lang="de-DE" altLang="de-DE" dirty="0">
                <a:latin typeface="Calibri" panose="020F0502020204030204" pitchFamily="34" charset="0"/>
                <a:cs typeface="Calibri" panose="020F0502020204030204" pitchFamily="34" charset="0"/>
              </a:rPr>
              <a:t>bedeutet, dass das selbe Ergebnis erzielt wird, wenn die beiden Transaktionen hintereinander ausgeführt worden wären.</a:t>
            </a:r>
          </a:p>
          <a:p>
            <a:endParaRPr lang="de-AT" dirty="0"/>
          </a:p>
        </p:txBody>
      </p:sp>
      <p:sp>
        <p:nvSpPr>
          <p:cNvPr id="4" name="Fußzeilenplatzhalter 3">
            <a:extLst>
              <a:ext uri="{FF2B5EF4-FFF2-40B4-BE49-F238E27FC236}">
                <a16:creationId xmlns:a16="http://schemas.microsoft.com/office/drawing/2014/main" id="{2E29EDEB-0BCC-44BB-AD20-77B8663B73B0}"/>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B4462EFD-E6A7-465F-B536-A4973FB56A89}"/>
              </a:ext>
            </a:extLst>
          </p:cNvPr>
          <p:cNvSpPr>
            <a:spLocks noGrp="1"/>
          </p:cNvSpPr>
          <p:nvPr>
            <p:ph type="sldNum" sz="quarter" idx="12"/>
          </p:nvPr>
        </p:nvSpPr>
        <p:spPr/>
        <p:txBody>
          <a:bodyPr/>
          <a:lstStyle/>
          <a:p>
            <a:fld id="{7A6E67F5-11D9-43D7-9C9E-9667E2891F76}" type="slidenum">
              <a:rPr lang="de-AT" smtClean="0"/>
              <a:t>5</a:t>
            </a:fld>
            <a:endParaRPr lang="de-AT"/>
          </a:p>
        </p:txBody>
      </p:sp>
      <p:pic>
        <p:nvPicPr>
          <p:cNvPr id="6" name="Grafik 5" descr="Ein Bild, das Zeichnung enthält.&#10;&#10;Automatisch generierte Beschreibung">
            <a:extLst>
              <a:ext uri="{FF2B5EF4-FFF2-40B4-BE49-F238E27FC236}">
                <a16:creationId xmlns:a16="http://schemas.microsoft.com/office/drawing/2014/main" id="{67DB195C-48FC-4F4B-8C3D-FE579026D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0457037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2B77A-E1BF-49E9-A2D6-1075E49668DD}"/>
              </a:ext>
            </a:extLst>
          </p:cNvPr>
          <p:cNvSpPr>
            <a:spLocks noGrp="1"/>
          </p:cNvSpPr>
          <p:nvPr>
            <p:ph type="title"/>
          </p:nvPr>
        </p:nvSpPr>
        <p:spPr/>
        <p:txBody>
          <a:bodyPr/>
          <a:lstStyle/>
          <a:p>
            <a:r>
              <a:rPr lang="de-AT" b="1" dirty="0"/>
              <a:t>Hinweis</a:t>
            </a:r>
          </a:p>
        </p:txBody>
      </p:sp>
      <p:sp>
        <p:nvSpPr>
          <p:cNvPr id="3" name="Inhaltsplatzhalter 2">
            <a:extLst>
              <a:ext uri="{FF2B5EF4-FFF2-40B4-BE49-F238E27FC236}">
                <a16:creationId xmlns:a16="http://schemas.microsoft.com/office/drawing/2014/main" id="{F4D9A0F4-604B-4E46-9B63-5CD67A25D3DC}"/>
              </a:ext>
            </a:extLst>
          </p:cNvPr>
          <p:cNvSpPr>
            <a:spLocks noGrp="1"/>
          </p:cNvSpPr>
          <p:nvPr>
            <p:ph idx="1"/>
          </p:nvPr>
        </p:nvSpPr>
        <p:spPr>
          <a:xfrm>
            <a:off x="838200" y="1825625"/>
            <a:ext cx="9591261" cy="4351338"/>
          </a:xfrm>
        </p:spPr>
        <p:txBody>
          <a:bodyPr>
            <a:normAutofit fontScale="77500" lnSpcReduction="20000"/>
          </a:bodyPr>
          <a:lstStyle/>
          <a:p>
            <a:pPr>
              <a:defRPr/>
            </a:pPr>
            <a:r>
              <a:rPr lang="de-AT" altLang="de-DE" dirty="0">
                <a:latin typeface="Calibri" panose="020F0502020204030204" pitchFamily="34" charset="0"/>
                <a:cs typeface="Calibri" panose="020F0502020204030204" pitchFamily="34" charset="0"/>
              </a:rPr>
              <a:t>Oracle Log Miner</a:t>
            </a:r>
            <a:br>
              <a:rPr lang="de-AT" altLang="de-DE" dirty="0">
                <a:latin typeface="Calibri" panose="020F0502020204030204" pitchFamily="34" charset="0"/>
                <a:cs typeface="Calibri" panose="020F0502020204030204" pitchFamily="34" charset="0"/>
              </a:rPr>
            </a:br>
            <a:r>
              <a:rPr lang="de-AT" altLang="de-DE" dirty="0">
                <a:latin typeface="Calibri" panose="020F0502020204030204" pitchFamily="34" charset="0"/>
                <a:cs typeface="Calibri" panose="020F0502020204030204" pitchFamily="34" charset="0"/>
              </a:rPr>
              <a:t>zur Analyse von Log Files</a:t>
            </a:r>
          </a:p>
          <a:p>
            <a:pPr>
              <a:defRPr/>
            </a:pPr>
            <a:endParaRPr lang="de-AT" altLang="de-DE" dirty="0">
              <a:latin typeface="Calibri" panose="020F0502020204030204" pitchFamily="34" charset="0"/>
              <a:cs typeface="Calibri" panose="020F0502020204030204" pitchFamily="34" charset="0"/>
            </a:endParaRPr>
          </a:p>
          <a:p>
            <a:pPr>
              <a:defRPr/>
            </a:pPr>
            <a:r>
              <a:rPr lang="de-AT" altLang="de-DE" dirty="0">
                <a:latin typeface="Calibri" panose="020F0502020204030204" pitchFamily="34" charset="0"/>
                <a:cs typeface="Calibri" panose="020F0502020204030204" pitchFamily="34" charset="0"/>
              </a:rPr>
              <a:t>Dadurch kann der Log File betrachtet werden</a:t>
            </a:r>
            <a:br>
              <a:rPr lang="de-AT" altLang="de-DE" dirty="0">
                <a:latin typeface="Calibri" panose="020F0502020204030204" pitchFamily="34" charset="0"/>
                <a:cs typeface="Calibri" panose="020F0502020204030204" pitchFamily="34" charset="0"/>
              </a:rPr>
            </a:br>
            <a:r>
              <a:rPr lang="de-AT" altLang="de-DE" dirty="0">
                <a:latin typeface="Courier New" panose="02070309020205020404" pitchFamily="49" charset="0"/>
                <a:cs typeface="Courier New" panose="02070309020205020404" pitchFamily="49" charset="0"/>
              </a:rPr>
              <a:t>SELECT * FROM </a:t>
            </a:r>
            <a:r>
              <a:rPr lang="de-AT" altLang="de-DE" dirty="0" err="1">
                <a:latin typeface="Courier New" panose="02070309020205020404" pitchFamily="49" charset="0"/>
                <a:cs typeface="Courier New" panose="02070309020205020404" pitchFamily="49" charset="0"/>
              </a:rPr>
              <a:t>v$log</a:t>
            </a:r>
            <a:r>
              <a:rPr lang="de-AT" altLang="de-DE" dirty="0">
                <a:latin typeface="Courier New" panose="02070309020205020404" pitchFamily="49" charset="0"/>
                <a:cs typeface="Courier New" panose="02070309020205020404" pitchFamily="49" charset="0"/>
              </a:rPr>
              <a:t>; </a:t>
            </a:r>
          </a:p>
          <a:p>
            <a:pPr>
              <a:defRPr/>
            </a:pPr>
            <a:endParaRPr lang="de-AT" altLang="de-DE" dirty="0">
              <a:latin typeface="Calibri" panose="020F0502020204030204" pitchFamily="34" charset="0"/>
              <a:cs typeface="Calibri" panose="020F0502020204030204" pitchFamily="34" charset="0"/>
            </a:endParaRPr>
          </a:p>
          <a:p>
            <a:pPr>
              <a:spcAft>
                <a:spcPts val="1200"/>
              </a:spcAft>
              <a:defRPr/>
            </a:pPr>
            <a:r>
              <a:rPr lang="de-AT" altLang="de-DE" dirty="0">
                <a:latin typeface="Calibri" panose="020F0502020204030204" pitchFamily="34" charset="0"/>
              </a:rPr>
              <a:t>V$LOGMNR_DICTIONARY - The </a:t>
            </a:r>
            <a:r>
              <a:rPr lang="de-AT" altLang="de-DE" dirty="0" err="1">
                <a:latin typeface="Calibri" panose="020F0502020204030204" pitchFamily="34" charset="0"/>
              </a:rPr>
              <a:t>dictionary</a:t>
            </a:r>
            <a:r>
              <a:rPr lang="de-AT" altLang="de-DE" dirty="0">
                <a:latin typeface="Calibri" panose="020F0502020204030204" pitchFamily="34" charset="0"/>
              </a:rPr>
              <a:t> </a:t>
            </a:r>
            <a:r>
              <a:rPr lang="de-AT" altLang="de-DE" dirty="0" err="1">
                <a:latin typeface="Calibri" panose="020F0502020204030204" pitchFamily="34" charset="0"/>
              </a:rPr>
              <a:t>file</a:t>
            </a:r>
            <a:r>
              <a:rPr lang="de-AT" altLang="de-DE" dirty="0">
                <a:latin typeface="Calibri" panose="020F0502020204030204" pitchFamily="34" charset="0"/>
              </a:rPr>
              <a:t> in </a:t>
            </a:r>
            <a:r>
              <a:rPr lang="de-AT" altLang="de-DE" dirty="0" err="1">
                <a:latin typeface="Calibri" panose="020F0502020204030204" pitchFamily="34" charset="0"/>
              </a:rPr>
              <a:t>use</a:t>
            </a:r>
            <a:r>
              <a:rPr lang="de-AT" altLang="de-DE" dirty="0">
                <a:latin typeface="Calibri" panose="020F0502020204030204" pitchFamily="34" charset="0"/>
              </a:rPr>
              <a:t>.</a:t>
            </a:r>
          </a:p>
          <a:p>
            <a:pPr marL="360000">
              <a:spcAft>
                <a:spcPts val="1200"/>
              </a:spcAft>
              <a:defRPr/>
            </a:pPr>
            <a:r>
              <a:rPr lang="de-AT" altLang="de-DE" dirty="0">
                <a:latin typeface="Calibri" panose="020F0502020204030204" pitchFamily="34" charset="0"/>
              </a:rPr>
              <a:t>V$LOGMNR_PARAMETERS - </a:t>
            </a:r>
            <a:r>
              <a:rPr lang="de-AT" altLang="de-DE" dirty="0" err="1">
                <a:latin typeface="Calibri" panose="020F0502020204030204" pitchFamily="34" charset="0"/>
              </a:rPr>
              <a:t>Current</a:t>
            </a:r>
            <a:r>
              <a:rPr lang="de-AT" altLang="de-DE" dirty="0">
                <a:latin typeface="Calibri" panose="020F0502020204030204" pitchFamily="34" charset="0"/>
              </a:rPr>
              <a:t> </a:t>
            </a:r>
            <a:r>
              <a:rPr lang="de-AT" altLang="de-DE" dirty="0" err="1">
                <a:latin typeface="Calibri" panose="020F0502020204030204" pitchFamily="34" charset="0"/>
              </a:rPr>
              <a:t>parameter</a:t>
            </a:r>
            <a:r>
              <a:rPr lang="de-AT" altLang="de-DE" dirty="0">
                <a:latin typeface="Calibri" panose="020F0502020204030204" pitchFamily="34" charset="0"/>
              </a:rPr>
              <a:t> </a:t>
            </a:r>
            <a:r>
              <a:rPr lang="de-AT" altLang="de-DE" dirty="0" err="1">
                <a:latin typeface="Calibri" panose="020F0502020204030204" pitchFamily="34" charset="0"/>
              </a:rPr>
              <a:t>settings</a:t>
            </a:r>
            <a:r>
              <a:rPr lang="de-AT" altLang="de-DE" dirty="0">
                <a:latin typeface="Calibri" panose="020F0502020204030204" pitchFamily="34" charset="0"/>
              </a:rPr>
              <a:t> </a:t>
            </a:r>
            <a:r>
              <a:rPr lang="de-AT" altLang="de-DE" dirty="0" err="1">
                <a:latin typeface="Calibri" panose="020F0502020204030204" pitchFamily="34" charset="0"/>
              </a:rPr>
              <a:t>for</a:t>
            </a:r>
            <a:r>
              <a:rPr lang="de-AT" altLang="de-DE" dirty="0">
                <a:latin typeface="Calibri" panose="020F0502020204030204" pitchFamily="34" charset="0"/>
              </a:rPr>
              <a:t> </a:t>
            </a:r>
            <a:r>
              <a:rPr lang="de-AT" altLang="de-DE" dirty="0" err="1">
                <a:latin typeface="Calibri" panose="020F0502020204030204" pitchFamily="34" charset="0"/>
              </a:rPr>
              <a:t>LogMiner</a:t>
            </a:r>
            <a:r>
              <a:rPr lang="de-AT" altLang="de-DE" dirty="0">
                <a:latin typeface="Calibri" panose="020F0502020204030204" pitchFamily="34" charset="0"/>
              </a:rPr>
              <a:t>.</a:t>
            </a:r>
          </a:p>
          <a:p>
            <a:pPr marL="360000">
              <a:spcAft>
                <a:spcPts val="1200"/>
              </a:spcAft>
              <a:defRPr/>
            </a:pPr>
            <a:r>
              <a:rPr lang="de-AT" altLang="de-DE" dirty="0">
                <a:latin typeface="Calibri" panose="020F0502020204030204" pitchFamily="34" charset="0"/>
              </a:rPr>
              <a:t>V$LOGMNR_LOGS - </a:t>
            </a:r>
            <a:r>
              <a:rPr lang="de-AT" altLang="de-DE" dirty="0" err="1">
                <a:latin typeface="Calibri" panose="020F0502020204030204" pitchFamily="34" charset="0"/>
              </a:rPr>
              <a:t>Which</a:t>
            </a:r>
            <a:r>
              <a:rPr lang="de-AT" altLang="de-DE" dirty="0">
                <a:latin typeface="Calibri" panose="020F0502020204030204" pitchFamily="34" charset="0"/>
              </a:rPr>
              <a:t> </a:t>
            </a:r>
            <a:r>
              <a:rPr lang="de-AT" altLang="de-DE" dirty="0" err="1">
                <a:latin typeface="Calibri" panose="020F0502020204030204" pitchFamily="34" charset="0"/>
              </a:rPr>
              <a:t>redo</a:t>
            </a:r>
            <a:r>
              <a:rPr lang="de-AT" altLang="de-DE" dirty="0">
                <a:latin typeface="Calibri" panose="020F0502020204030204" pitchFamily="34" charset="0"/>
              </a:rPr>
              <a:t> log </a:t>
            </a:r>
            <a:r>
              <a:rPr lang="de-AT" altLang="de-DE" dirty="0" err="1">
                <a:latin typeface="Calibri" panose="020F0502020204030204" pitchFamily="34" charset="0"/>
              </a:rPr>
              <a:t>files</a:t>
            </a:r>
            <a:r>
              <a:rPr lang="de-AT" altLang="de-DE" dirty="0">
                <a:latin typeface="Calibri" panose="020F0502020204030204" pitchFamily="34" charset="0"/>
              </a:rPr>
              <a:t> </a:t>
            </a:r>
            <a:r>
              <a:rPr lang="de-AT" altLang="de-DE" dirty="0" err="1">
                <a:latin typeface="Calibri" panose="020F0502020204030204" pitchFamily="34" charset="0"/>
              </a:rPr>
              <a:t>are</a:t>
            </a:r>
            <a:r>
              <a:rPr lang="de-AT" altLang="de-DE" dirty="0">
                <a:latin typeface="Calibri" panose="020F0502020204030204" pitchFamily="34" charset="0"/>
              </a:rPr>
              <a:t> </a:t>
            </a:r>
            <a:r>
              <a:rPr lang="de-AT" altLang="de-DE" dirty="0" err="1">
                <a:latin typeface="Calibri" panose="020F0502020204030204" pitchFamily="34" charset="0"/>
              </a:rPr>
              <a:t>being</a:t>
            </a:r>
            <a:r>
              <a:rPr lang="de-AT" altLang="de-DE" dirty="0">
                <a:latin typeface="Calibri" panose="020F0502020204030204" pitchFamily="34" charset="0"/>
              </a:rPr>
              <a:t> </a:t>
            </a:r>
            <a:r>
              <a:rPr lang="de-AT" altLang="de-DE" dirty="0" err="1">
                <a:latin typeface="Calibri" panose="020F0502020204030204" pitchFamily="34" charset="0"/>
              </a:rPr>
              <a:t>analyzed</a:t>
            </a:r>
            <a:r>
              <a:rPr lang="de-AT" altLang="de-DE" dirty="0">
                <a:latin typeface="Calibri" panose="020F0502020204030204" pitchFamily="34" charset="0"/>
              </a:rPr>
              <a:t>.</a:t>
            </a:r>
          </a:p>
          <a:p>
            <a:pPr marL="360000">
              <a:spcAft>
                <a:spcPts val="1200"/>
              </a:spcAft>
              <a:defRPr/>
            </a:pPr>
            <a:r>
              <a:rPr lang="de-AT" altLang="de-DE" dirty="0">
                <a:latin typeface="Calibri" panose="020F0502020204030204" pitchFamily="34" charset="0"/>
              </a:rPr>
              <a:t>V$LOGMNR_CONTENTS - The </a:t>
            </a:r>
            <a:r>
              <a:rPr lang="de-AT" altLang="de-DE" dirty="0" err="1">
                <a:latin typeface="Calibri" panose="020F0502020204030204" pitchFamily="34" charset="0"/>
              </a:rPr>
              <a:t>contents</a:t>
            </a:r>
            <a:r>
              <a:rPr lang="de-AT" altLang="de-DE" dirty="0">
                <a:latin typeface="Calibri" panose="020F0502020204030204" pitchFamily="34" charset="0"/>
              </a:rPr>
              <a:t> </a:t>
            </a:r>
            <a:r>
              <a:rPr lang="de-AT" altLang="de-DE" dirty="0" err="1">
                <a:latin typeface="Calibri" panose="020F0502020204030204" pitchFamily="34" charset="0"/>
              </a:rPr>
              <a:t>of</a:t>
            </a:r>
            <a:r>
              <a:rPr lang="de-AT" altLang="de-DE" dirty="0">
                <a:latin typeface="Calibri" panose="020F0502020204030204" pitchFamily="34" charset="0"/>
              </a:rPr>
              <a:t> </a:t>
            </a:r>
            <a:r>
              <a:rPr lang="de-AT" altLang="de-DE" dirty="0" err="1">
                <a:latin typeface="Calibri" panose="020F0502020204030204" pitchFamily="34" charset="0"/>
              </a:rPr>
              <a:t>the</a:t>
            </a:r>
            <a:r>
              <a:rPr lang="de-AT" altLang="de-DE" dirty="0">
                <a:latin typeface="Calibri" panose="020F0502020204030204" pitchFamily="34" charset="0"/>
              </a:rPr>
              <a:t> </a:t>
            </a:r>
            <a:r>
              <a:rPr lang="de-AT" altLang="de-DE" dirty="0" err="1">
                <a:latin typeface="Calibri" panose="020F0502020204030204" pitchFamily="34" charset="0"/>
              </a:rPr>
              <a:t>redo</a:t>
            </a:r>
            <a:r>
              <a:rPr lang="de-AT" altLang="de-DE" dirty="0">
                <a:latin typeface="Calibri" panose="020F0502020204030204" pitchFamily="34" charset="0"/>
              </a:rPr>
              <a:t> log </a:t>
            </a:r>
            <a:r>
              <a:rPr lang="de-AT" altLang="de-DE" dirty="0" err="1">
                <a:latin typeface="Calibri" panose="020F0502020204030204" pitchFamily="34" charset="0"/>
              </a:rPr>
              <a:t>files</a:t>
            </a:r>
            <a:r>
              <a:rPr lang="de-AT" altLang="de-DE" dirty="0">
                <a:latin typeface="Calibri" panose="020F0502020204030204" pitchFamily="34" charset="0"/>
              </a:rPr>
              <a:t> </a:t>
            </a:r>
            <a:r>
              <a:rPr lang="de-AT" altLang="de-DE" dirty="0" err="1">
                <a:latin typeface="Calibri" panose="020F0502020204030204" pitchFamily="34" charset="0"/>
              </a:rPr>
              <a:t>being</a:t>
            </a:r>
            <a:r>
              <a:rPr lang="de-AT" altLang="de-DE" dirty="0">
                <a:latin typeface="Calibri" panose="020F0502020204030204" pitchFamily="34" charset="0"/>
              </a:rPr>
              <a:t> </a:t>
            </a:r>
            <a:r>
              <a:rPr lang="de-AT" altLang="de-DE" dirty="0" err="1">
                <a:latin typeface="Calibri" panose="020F0502020204030204" pitchFamily="34" charset="0"/>
              </a:rPr>
              <a:t>analyzed</a:t>
            </a:r>
            <a:r>
              <a:rPr lang="de-AT" altLang="de-DE" dirty="0">
                <a:latin typeface="Calibri" panose="020F0502020204030204" pitchFamily="34" charset="0"/>
              </a:rPr>
              <a:t>.</a:t>
            </a:r>
          </a:p>
          <a:p>
            <a:pPr>
              <a:defRPr/>
            </a:pPr>
            <a:endParaRPr lang="de-AT" altLang="de-DE" dirty="0"/>
          </a:p>
          <a:p>
            <a:pPr>
              <a:defRPr/>
            </a:pPr>
            <a:endParaRPr lang="de-AT" altLang="de-DE" dirty="0"/>
          </a:p>
          <a:p>
            <a:pPr>
              <a:defRPr/>
            </a:pPr>
            <a:endParaRPr lang="de-AT" altLang="de-DE" dirty="0"/>
          </a:p>
          <a:p>
            <a:endParaRPr lang="de-AT" dirty="0"/>
          </a:p>
        </p:txBody>
      </p:sp>
      <p:sp>
        <p:nvSpPr>
          <p:cNvPr id="4" name="Fußzeilenplatzhalter 3">
            <a:extLst>
              <a:ext uri="{FF2B5EF4-FFF2-40B4-BE49-F238E27FC236}">
                <a16:creationId xmlns:a16="http://schemas.microsoft.com/office/drawing/2014/main" id="{E8B27FB5-1CA3-485C-B5F7-4B1789C97420}"/>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7A1FEBBC-E211-48E6-AAB2-55D618743261}"/>
              </a:ext>
            </a:extLst>
          </p:cNvPr>
          <p:cNvSpPr>
            <a:spLocks noGrp="1"/>
          </p:cNvSpPr>
          <p:nvPr>
            <p:ph type="sldNum" sz="quarter" idx="12"/>
          </p:nvPr>
        </p:nvSpPr>
        <p:spPr/>
        <p:txBody>
          <a:bodyPr/>
          <a:lstStyle/>
          <a:p>
            <a:fld id="{7A6E67F5-11D9-43D7-9C9E-9667E2891F76}" type="slidenum">
              <a:rPr lang="de-AT" smtClean="0"/>
              <a:t>50</a:t>
            </a:fld>
            <a:endParaRPr lang="de-AT"/>
          </a:p>
        </p:txBody>
      </p:sp>
      <p:pic>
        <p:nvPicPr>
          <p:cNvPr id="6" name="Grafik 5" descr="Ein Bild, das Zeichnung enthält.&#10;&#10;Automatisch generierte Beschreibung">
            <a:extLst>
              <a:ext uri="{FF2B5EF4-FFF2-40B4-BE49-F238E27FC236}">
                <a16:creationId xmlns:a16="http://schemas.microsoft.com/office/drawing/2014/main" id="{35AFB7A6-EA96-40D8-B782-467EB5A3A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7082510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CCB4D3-83A7-47BE-8DAE-6DF3403F137D}"/>
              </a:ext>
            </a:extLst>
          </p:cNvPr>
          <p:cNvSpPr>
            <a:spLocks noGrp="1"/>
          </p:cNvSpPr>
          <p:nvPr>
            <p:ph type="title"/>
          </p:nvPr>
        </p:nvSpPr>
        <p:spPr/>
        <p:txBody>
          <a:bodyPr/>
          <a:lstStyle/>
          <a:p>
            <a:r>
              <a:rPr lang="de-AT" b="1" dirty="0"/>
              <a:t>Transaction Log</a:t>
            </a:r>
          </a:p>
        </p:txBody>
      </p:sp>
      <p:sp>
        <p:nvSpPr>
          <p:cNvPr id="3" name="Inhaltsplatzhalter 2">
            <a:extLst>
              <a:ext uri="{FF2B5EF4-FFF2-40B4-BE49-F238E27FC236}">
                <a16:creationId xmlns:a16="http://schemas.microsoft.com/office/drawing/2014/main" id="{94EBCC6E-D2F1-4796-8C75-1732098EF3A5}"/>
              </a:ext>
            </a:extLst>
          </p:cNvPr>
          <p:cNvSpPr>
            <a:spLocks noGrp="1"/>
          </p:cNvSpPr>
          <p:nvPr>
            <p:ph idx="1"/>
          </p:nvPr>
        </p:nvSpPr>
        <p:spPr/>
        <p:txBody>
          <a:bodyPr>
            <a:normAutofit fontScale="70000" lnSpcReduction="20000"/>
          </a:bodyPr>
          <a:lstStyle/>
          <a:p>
            <a:pPr marL="0" indent="0">
              <a:buNone/>
              <a:defRPr/>
            </a:pPr>
            <a:r>
              <a:rPr lang="de-AT" altLang="de-DE" dirty="0">
                <a:latin typeface="Calibri" panose="020F0502020204030204" pitchFamily="34" charset="0"/>
                <a:cs typeface="Calibri" panose="020F0502020204030204" pitchFamily="34" charset="0"/>
              </a:rPr>
              <a:t>Im folgenden Beispiel werden folgende Einträge durchgeführt:</a:t>
            </a:r>
          </a:p>
          <a:p>
            <a:pPr marL="0" indent="0">
              <a:buNone/>
              <a:defRPr/>
            </a:pPr>
            <a:r>
              <a:rPr lang="de-AT" altLang="de-DE" dirty="0">
                <a:latin typeface="Calibri" panose="020F0502020204030204" pitchFamily="34" charset="0"/>
                <a:cs typeface="Calibri" panose="020F0502020204030204" pitchFamily="34" charset="0"/>
              </a:rPr>
              <a:t>(LSN, </a:t>
            </a:r>
            <a:r>
              <a:rPr lang="de-AT" altLang="de-DE" dirty="0" err="1">
                <a:latin typeface="Calibri" panose="020F0502020204030204" pitchFamily="34" charset="0"/>
                <a:cs typeface="Calibri" panose="020F0502020204030204" pitchFamily="34" charset="0"/>
              </a:rPr>
              <a:t>TransactionID</a:t>
            </a:r>
            <a:r>
              <a:rPr lang="de-AT" altLang="de-DE" dirty="0">
                <a:latin typeface="Calibri" panose="020F0502020204030204" pitchFamily="34" charset="0"/>
                <a:cs typeface="Calibri" panose="020F0502020204030204" pitchFamily="34" charset="0"/>
              </a:rPr>
              <a:t>, </a:t>
            </a:r>
            <a:r>
              <a:rPr lang="de-AT" altLang="de-DE" dirty="0" err="1">
                <a:latin typeface="Calibri" panose="020F0502020204030204" pitchFamily="34" charset="0"/>
                <a:cs typeface="Calibri" panose="020F0502020204030204" pitchFamily="34" charset="0"/>
              </a:rPr>
              <a:t>PageID</a:t>
            </a:r>
            <a:r>
              <a:rPr lang="de-AT" altLang="de-DE" dirty="0">
                <a:latin typeface="Calibri" panose="020F0502020204030204" pitchFamily="34" charset="0"/>
                <a:cs typeface="Calibri" panose="020F0502020204030204" pitchFamily="34" charset="0"/>
              </a:rPr>
              <a:t>, </a:t>
            </a:r>
            <a:r>
              <a:rPr lang="de-AT" altLang="de-DE" dirty="0" err="1">
                <a:latin typeface="Calibri" panose="020F0502020204030204" pitchFamily="34" charset="0"/>
                <a:cs typeface="Calibri" panose="020F0502020204030204" pitchFamily="34" charset="0"/>
              </a:rPr>
              <a:t>Redo</a:t>
            </a:r>
            <a:r>
              <a:rPr lang="de-AT" altLang="de-DE" dirty="0">
                <a:latin typeface="Calibri" panose="020F0502020204030204" pitchFamily="34" charset="0"/>
                <a:cs typeface="Calibri" panose="020F0502020204030204" pitchFamily="34" charset="0"/>
              </a:rPr>
              <a:t>, </a:t>
            </a:r>
            <a:r>
              <a:rPr lang="de-AT" altLang="de-DE" dirty="0" err="1">
                <a:latin typeface="Calibri" panose="020F0502020204030204" pitchFamily="34" charset="0"/>
                <a:cs typeface="Calibri" panose="020F0502020204030204" pitchFamily="34" charset="0"/>
              </a:rPr>
              <a:t>Undo</a:t>
            </a:r>
            <a:r>
              <a:rPr lang="de-AT" altLang="de-DE" dirty="0">
                <a:latin typeface="Calibri" panose="020F0502020204030204" pitchFamily="34" charset="0"/>
                <a:cs typeface="Calibri" panose="020F0502020204030204" pitchFamily="34" charset="0"/>
              </a:rPr>
              <a:t>, </a:t>
            </a:r>
            <a:r>
              <a:rPr lang="de-AT" altLang="de-DE" dirty="0" err="1">
                <a:latin typeface="Calibri" panose="020F0502020204030204" pitchFamily="34" charset="0"/>
                <a:cs typeface="Calibri" panose="020F0502020204030204" pitchFamily="34" charset="0"/>
              </a:rPr>
              <a:t>PrevLSN</a:t>
            </a:r>
            <a:r>
              <a:rPr lang="de-AT" altLang="de-DE" dirty="0">
                <a:latin typeface="Calibri" panose="020F0502020204030204" pitchFamily="34" charset="0"/>
                <a:cs typeface="Calibri" panose="020F0502020204030204" pitchFamily="34" charset="0"/>
              </a:rPr>
              <a:t>)</a:t>
            </a:r>
          </a:p>
          <a:p>
            <a:pPr>
              <a:defRPr/>
            </a:pPr>
            <a:r>
              <a:rPr lang="de-AT" altLang="de-DE" dirty="0">
                <a:latin typeface="Calibri" panose="020F0502020204030204" pitchFamily="34" charset="0"/>
                <a:cs typeface="Calibri" panose="020F0502020204030204" pitchFamily="34" charset="0"/>
              </a:rPr>
              <a:t>LSN (log </a:t>
            </a:r>
            <a:r>
              <a:rPr lang="de-AT" altLang="de-DE" dirty="0" err="1">
                <a:latin typeface="Calibri" panose="020F0502020204030204" pitchFamily="34" charset="0"/>
                <a:cs typeface="Calibri" panose="020F0502020204030204" pitchFamily="34" charset="0"/>
              </a:rPr>
              <a:t>sequence</a:t>
            </a:r>
            <a:r>
              <a:rPr lang="de-AT" altLang="de-DE" dirty="0">
                <a:latin typeface="Calibri" panose="020F0502020204030204" pitchFamily="34" charset="0"/>
                <a:cs typeface="Calibri" panose="020F0502020204030204" pitchFamily="34" charset="0"/>
              </a:rPr>
              <a:t> </a:t>
            </a:r>
            <a:r>
              <a:rPr lang="de-AT" altLang="de-DE" dirty="0" err="1">
                <a:latin typeface="Calibri" panose="020F0502020204030204" pitchFamily="34" charset="0"/>
                <a:cs typeface="Calibri" panose="020F0502020204030204" pitchFamily="34" charset="0"/>
              </a:rPr>
              <a:t>number</a:t>
            </a:r>
            <a:r>
              <a:rPr lang="de-AT" altLang="de-DE" dirty="0">
                <a:latin typeface="Calibri" panose="020F0502020204030204" pitchFamily="34" charset="0"/>
                <a:cs typeface="Calibri" panose="020F0502020204030204" pitchFamily="34" charset="0"/>
              </a:rPr>
              <a:t>)</a:t>
            </a:r>
            <a:br>
              <a:rPr lang="de-AT" altLang="de-DE" dirty="0">
                <a:latin typeface="Calibri" panose="020F0502020204030204" pitchFamily="34" charset="0"/>
                <a:cs typeface="Calibri" panose="020F0502020204030204" pitchFamily="34" charset="0"/>
              </a:rPr>
            </a:br>
            <a:r>
              <a:rPr lang="de-AT" altLang="de-DE" dirty="0">
                <a:latin typeface="Calibri" panose="020F0502020204030204" pitchFamily="34" charset="0"/>
                <a:cs typeface="Calibri" panose="020F0502020204030204" pitchFamily="34" charset="0"/>
              </a:rPr>
              <a:t>eindeutige Kennung des Log Eintrags.</a:t>
            </a:r>
          </a:p>
          <a:p>
            <a:pPr>
              <a:defRPr/>
            </a:pPr>
            <a:r>
              <a:rPr lang="de-AT" altLang="de-DE" dirty="0" err="1">
                <a:latin typeface="Calibri" panose="020F0502020204030204" pitchFamily="34" charset="0"/>
                <a:cs typeface="Calibri" panose="020F0502020204030204" pitchFamily="34" charset="0"/>
              </a:rPr>
              <a:t>TransactionID</a:t>
            </a:r>
            <a:br>
              <a:rPr lang="de-AT" altLang="de-DE" dirty="0">
                <a:latin typeface="Calibri" panose="020F0502020204030204" pitchFamily="34" charset="0"/>
                <a:cs typeface="Calibri" panose="020F0502020204030204" pitchFamily="34" charset="0"/>
              </a:rPr>
            </a:br>
            <a:r>
              <a:rPr lang="de-AT" altLang="de-DE" dirty="0">
                <a:latin typeface="Calibri" panose="020F0502020204030204" pitchFamily="34" charset="0"/>
                <a:cs typeface="Calibri" panose="020F0502020204030204" pitchFamily="34" charset="0"/>
              </a:rPr>
              <a:t>Transaktion, die die Änderung durchgeführt hat</a:t>
            </a:r>
          </a:p>
          <a:p>
            <a:pPr>
              <a:defRPr/>
            </a:pPr>
            <a:r>
              <a:rPr lang="de-AT" altLang="de-DE" dirty="0" err="1">
                <a:latin typeface="Calibri" panose="020F0502020204030204" pitchFamily="34" charset="0"/>
                <a:cs typeface="Calibri" panose="020F0502020204030204" pitchFamily="34" charset="0"/>
              </a:rPr>
              <a:t>PageID</a:t>
            </a:r>
            <a:br>
              <a:rPr lang="de-AT" altLang="de-DE" dirty="0">
                <a:latin typeface="Calibri" panose="020F0502020204030204" pitchFamily="34" charset="0"/>
                <a:cs typeface="Calibri" panose="020F0502020204030204" pitchFamily="34" charset="0"/>
              </a:rPr>
            </a:br>
            <a:r>
              <a:rPr lang="de-AT" altLang="de-DE" dirty="0">
                <a:latin typeface="Calibri" panose="020F0502020204030204" pitchFamily="34" charset="0"/>
                <a:cs typeface="Calibri" panose="020F0502020204030204" pitchFamily="34" charset="0"/>
              </a:rPr>
              <a:t>Kennung der Seite, die geändert wurde</a:t>
            </a:r>
          </a:p>
          <a:p>
            <a:pPr>
              <a:defRPr/>
            </a:pPr>
            <a:r>
              <a:rPr lang="de-AT" altLang="de-DE" dirty="0" err="1">
                <a:latin typeface="Calibri" panose="020F0502020204030204" pitchFamily="34" charset="0"/>
                <a:cs typeface="Calibri" panose="020F0502020204030204" pitchFamily="34" charset="0"/>
              </a:rPr>
              <a:t>Redo</a:t>
            </a:r>
            <a:br>
              <a:rPr lang="de-AT" altLang="de-DE" dirty="0">
                <a:latin typeface="Calibri" panose="020F0502020204030204" pitchFamily="34" charset="0"/>
                <a:cs typeface="Calibri" panose="020F0502020204030204" pitchFamily="34" charset="0"/>
              </a:rPr>
            </a:br>
            <a:r>
              <a:rPr lang="de-AT" altLang="de-DE" dirty="0">
                <a:latin typeface="Calibri" panose="020F0502020204030204" pitchFamily="34" charset="0"/>
                <a:cs typeface="Calibri" panose="020F0502020204030204" pitchFamily="34" charset="0"/>
              </a:rPr>
              <a:t>gibt an, wie die Änderung nachvollzogen werden kann</a:t>
            </a:r>
          </a:p>
          <a:p>
            <a:pPr>
              <a:defRPr/>
            </a:pPr>
            <a:r>
              <a:rPr lang="de-AT" altLang="de-DE" dirty="0" err="1">
                <a:latin typeface="Calibri" panose="020F0502020204030204" pitchFamily="34" charset="0"/>
                <a:cs typeface="Calibri" panose="020F0502020204030204" pitchFamily="34" charset="0"/>
              </a:rPr>
              <a:t>Undo</a:t>
            </a:r>
            <a:br>
              <a:rPr lang="de-AT" altLang="de-DE" dirty="0">
                <a:latin typeface="Calibri" panose="020F0502020204030204" pitchFamily="34" charset="0"/>
                <a:cs typeface="Calibri" panose="020F0502020204030204" pitchFamily="34" charset="0"/>
              </a:rPr>
            </a:br>
            <a:r>
              <a:rPr lang="de-AT" altLang="de-DE" dirty="0">
                <a:latin typeface="Calibri" panose="020F0502020204030204" pitchFamily="34" charset="0"/>
                <a:cs typeface="Calibri" panose="020F0502020204030204" pitchFamily="34" charset="0"/>
              </a:rPr>
              <a:t>gibt an, wie die Änderung rückgängig gemacht werden kann</a:t>
            </a:r>
          </a:p>
          <a:p>
            <a:pPr>
              <a:defRPr/>
            </a:pPr>
            <a:r>
              <a:rPr lang="de-AT" altLang="de-DE" dirty="0" err="1">
                <a:latin typeface="Calibri" panose="020F0502020204030204" pitchFamily="34" charset="0"/>
                <a:cs typeface="Calibri" panose="020F0502020204030204" pitchFamily="34" charset="0"/>
              </a:rPr>
              <a:t>PrevLSN</a:t>
            </a:r>
            <a:endParaRPr lang="de-AT" altLang="de-DE" dirty="0">
              <a:latin typeface="Calibri" panose="020F0502020204030204" pitchFamily="34" charset="0"/>
              <a:cs typeface="Calibri" panose="020F0502020204030204" pitchFamily="34" charset="0"/>
            </a:endParaRPr>
          </a:p>
          <a:p>
            <a:pPr>
              <a:defRPr/>
            </a:pPr>
            <a:r>
              <a:rPr lang="de-AT" altLang="de-DE" dirty="0">
                <a:latin typeface="Calibri" panose="020F0502020204030204" pitchFamily="34" charset="0"/>
                <a:cs typeface="Calibri" panose="020F0502020204030204" pitchFamily="34" charset="0"/>
              </a:rPr>
              <a:t>Pointer auf vorhergehenden Log Eintrag der gegenständlichen Transaktion</a:t>
            </a:r>
            <a:endParaRPr lang="de-AT" altLang="de-DE" dirty="0">
              <a:latin typeface="Calibri" panose="020F0502020204030204" pitchFamily="34" charset="0"/>
            </a:endParaRPr>
          </a:p>
          <a:p>
            <a:pPr marL="0" indent="0">
              <a:buNone/>
              <a:defRPr/>
            </a:pPr>
            <a:endParaRPr lang="de-AT" altLang="de-DE" dirty="0">
              <a:latin typeface="Calibri" panose="020F0502020204030204" pitchFamily="34" charset="0"/>
            </a:endParaRPr>
          </a:p>
          <a:p>
            <a:pPr>
              <a:defRPr/>
            </a:pPr>
            <a:endParaRPr lang="de-AT" altLang="de-DE" dirty="0"/>
          </a:p>
          <a:p>
            <a:pPr>
              <a:defRPr/>
            </a:pPr>
            <a:endParaRPr lang="de-AT" altLang="de-DE" dirty="0"/>
          </a:p>
          <a:p>
            <a:pPr>
              <a:defRPr/>
            </a:pPr>
            <a:endParaRPr lang="de-AT" altLang="de-DE" dirty="0"/>
          </a:p>
          <a:p>
            <a:endParaRPr lang="de-AT" dirty="0"/>
          </a:p>
        </p:txBody>
      </p:sp>
      <p:sp>
        <p:nvSpPr>
          <p:cNvPr id="4" name="Fußzeilenplatzhalter 3">
            <a:extLst>
              <a:ext uri="{FF2B5EF4-FFF2-40B4-BE49-F238E27FC236}">
                <a16:creationId xmlns:a16="http://schemas.microsoft.com/office/drawing/2014/main" id="{9E50C98D-EEB4-4894-9C2F-33ABFE110F2E}"/>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7D84CEC2-13FB-4FA3-B4C8-EB00F2A53530}"/>
              </a:ext>
            </a:extLst>
          </p:cNvPr>
          <p:cNvSpPr>
            <a:spLocks noGrp="1"/>
          </p:cNvSpPr>
          <p:nvPr>
            <p:ph type="sldNum" sz="quarter" idx="12"/>
          </p:nvPr>
        </p:nvSpPr>
        <p:spPr/>
        <p:txBody>
          <a:bodyPr/>
          <a:lstStyle/>
          <a:p>
            <a:fld id="{7A6E67F5-11D9-43D7-9C9E-9667E2891F76}" type="slidenum">
              <a:rPr lang="de-AT" smtClean="0"/>
              <a:t>51</a:t>
            </a:fld>
            <a:endParaRPr lang="de-AT"/>
          </a:p>
        </p:txBody>
      </p:sp>
      <p:pic>
        <p:nvPicPr>
          <p:cNvPr id="6" name="Grafik 5" descr="Ein Bild, das Zeichnung enthält.&#10;&#10;Automatisch generierte Beschreibung">
            <a:extLst>
              <a:ext uri="{FF2B5EF4-FFF2-40B4-BE49-F238E27FC236}">
                <a16:creationId xmlns:a16="http://schemas.microsoft.com/office/drawing/2014/main" id="{6B45A131-1C20-4AC3-B925-41014E0BA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0925664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618D65-0506-46C0-BC58-55BBE3003793}"/>
              </a:ext>
            </a:extLst>
          </p:cNvPr>
          <p:cNvSpPr>
            <a:spLocks noGrp="1"/>
          </p:cNvSpPr>
          <p:nvPr>
            <p:ph type="title"/>
          </p:nvPr>
        </p:nvSpPr>
        <p:spPr/>
        <p:txBody>
          <a:bodyPr/>
          <a:lstStyle/>
          <a:p>
            <a:r>
              <a:rPr lang="de-AT" b="1" dirty="0"/>
              <a:t>Beispiel Log File</a:t>
            </a:r>
          </a:p>
        </p:txBody>
      </p:sp>
      <p:sp>
        <p:nvSpPr>
          <p:cNvPr id="4" name="Fußzeilenplatzhalter 3">
            <a:extLst>
              <a:ext uri="{FF2B5EF4-FFF2-40B4-BE49-F238E27FC236}">
                <a16:creationId xmlns:a16="http://schemas.microsoft.com/office/drawing/2014/main" id="{127461C0-00C3-4A08-A8BF-57DEAFF0A1AB}"/>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C11CA766-21DE-4E6A-93E8-EFE5997C48B3}"/>
              </a:ext>
            </a:extLst>
          </p:cNvPr>
          <p:cNvSpPr>
            <a:spLocks noGrp="1"/>
          </p:cNvSpPr>
          <p:nvPr>
            <p:ph type="sldNum" sz="quarter" idx="12"/>
          </p:nvPr>
        </p:nvSpPr>
        <p:spPr/>
        <p:txBody>
          <a:bodyPr/>
          <a:lstStyle/>
          <a:p>
            <a:fld id="{7A6E67F5-11D9-43D7-9C9E-9667E2891F76}" type="slidenum">
              <a:rPr lang="de-AT" smtClean="0"/>
              <a:t>52</a:t>
            </a:fld>
            <a:endParaRPr lang="de-AT"/>
          </a:p>
        </p:txBody>
      </p:sp>
      <p:graphicFrame>
        <p:nvGraphicFramePr>
          <p:cNvPr id="6" name="Object 4">
            <a:extLst>
              <a:ext uri="{FF2B5EF4-FFF2-40B4-BE49-F238E27FC236}">
                <a16:creationId xmlns:a16="http://schemas.microsoft.com/office/drawing/2014/main" id="{1284A429-3F66-40B9-BAC8-7DE89C8454D5}"/>
              </a:ext>
            </a:extLst>
          </p:cNvPr>
          <p:cNvGraphicFramePr>
            <a:graphicFrameLocks noGrp="1" noChangeAspect="1"/>
          </p:cNvGraphicFramePr>
          <p:nvPr>
            <p:ph idx="1"/>
            <p:extLst>
              <p:ext uri="{D42A27DB-BD31-4B8C-83A1-F6EECF244321}">
                <p14:modId xmlns:p14="http://schemas.microsoft.com/office/powerpoint/2010/main" val="744050199"/>
              </p:ext>
            </p:extLst>
          </p:nvPr>
        </p:nvGraphicFramePr>
        <p:xfrm>
          <a:off x="2549973" y="1573625"/>
          <a:ext cx="7092053" cy="4407972"/>
        </p:xfrm>
        <a:graphic>
          <a:graphicData uri="http://schemas.openxmlformats.org/presentationml/2006/ole">
            <mc:AlternateContent xmlns:mc="http://schemas.openxmlformats.org/markup-compatibility/2006">
              <mc:Choice xmlns:v="urn:schemas-microsoft-com:vml" Requires="v">
                <p:oleObj spid="_x0000_s3076" name="Dokument" r:id="rId3" imgW="6074566" imgH="3774560" progId="Word.Document.8">
                  <p:embed/>
                </p:oleObj>
              </mc:Choice>
              <mc:Fallback>
                <p:oleObj name="Dokument" r:id="rId3" imgW="6074566" imgH="3774560" progId="Word.Document.8">
                  <p:embed/>
                  <p:pic>
                    <p:nvPicPr>
                      <p:cNvPr id="54277" name="Object 4">
                        <a:extLst>
                          <a:ext uri="{FF2B5EF4-FFF2-40B4-BE49-F238E27FC236}">
                            <a16:creationId xmlns:a16="http://schemas.microsoft.com/office/drawing/2014/main" id="{1020AB6E-7598-4EDA-ADC1-B2B235A65D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9973" y="1573625"/>
                        <a:ext cx="7092053" cy="4407972"/>
                      </a:xfrm>
                      <a:prstGeom prst="rect">
                        <a:avLst/>
                      </a:prstGeom>
                      <a:noFill/>
                      <a:ln>
                        <a:noFill/>
                      </a:ln>
                      <a:effec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D869E1A0-048F-4B01-92FD-6E84E1543E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3393709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C81552-B294-48A8-BAE1-B427EAFFD20D}"/>
              </a:ext>
            </a:extLst>
          </p:cNvPr>
          <p:cNvSpPr>
            <a:spLocks noGrp="1"/>
          </p:cNvSpPr>
          <p:nvPr>
            <p:ph type="title"/>
          </p:nvPr>
        </p:nvSpPr>
        <p:spPr/>
        <p:txBody>
          <a:bodyPr/>
          <a:lstStyle/>
          <a:p>
            <a:r>
              <a:rPr lang="de-AT" b="1" dirty="0"/>
              <a:t>Logfile</a:t>
            </a:r>
          </a:p>
        </p:txBody>
      </p:sp>
      <p:sp>
        <p:nvSpPr>
          <p:cNvPr id="4" name="Fußzeilenplatzhalter 3">
            <a:extLst>
              <a:ext uri="{FF2B5EF4-FFF2-40B4-BE49-F238E27FC236}">
                <a16:creationId xmlns:a16="http://schemas.microsoft.com/office/drawing/2014/main" id="{9E46921A-3D5E-4616-BA16-5FCB7942456E}"/>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35791A1D-6ACA-4837-B5F8-B3B3D0F96B33}"/>
              </a:ext>
            </a:extLst>
          </p:cNvPr>
          <p:cNvSpPr>
            <a:spLocks noGrp="1"/>
          </p:cNvSpPr>
          <p:nvPr>
            <p:ph type="sldNum" sz="quarter" idx="12"/>
          </p:nvPr>
        </p:nvSpPr>
        <p:spPr/>
        <p:txBody>
          <a:bodyPr/>
          <a:lstStyle/>
          <a:p>
            <a:fld id="{7A6E67F5-11D9-43D7-9C9E-9667E2891F76}" type="slidenum">
              <a:rPr lang="de-AT" smtClean="0"/>
              <a:t>53</a:t>
            </a:fld>
            <a:endParaRPr lang="de-AT"/>
          </a:p>
        </p:txBody>
      </p:sp>
      <p:pic>
        <p:nvPicPr>
          <p:cNvPr id="6" name="Picture 111">
            <a:extLst>
              <a:ext uri="{FF2B5EF4-FFF2-40B4-BE49-F238E27FC236}">
                <a16:creationId xmlns:a16="http://schemas.microsoft.com/office/drawing/2014/main" id="{BC364913-00AA-4A8B-91FB-A08A4B6E6F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5081" y="1690688"/>
            <a:ext cx="6721838" cy="388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fik 6" descr="Ein Bild, das Zeichnung enthält.&#10;&#10;Automatisch generierte Beschreibung">
            <a:extLst>
              <a:ext uri="{FF2B5EF4-FFF2-40B4-BE49-F238E27FC236}">
                <a16:creationId xmlns:a16="http://schemas.microsoft.com/office/drawing/2014/main" id="{C9D50271-4BCC-4ACA-9C4A-614936925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5689885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B48A7-AB16-4CC8-B700-6B78D0B9D0A6}"/>
              </a:ext>
            </a:extLst>
          </p:cNvPr>
          <p:cNvSpPr>
            <a:spLocks noGrp="1"/>
          </p:cNvSpPr>
          <p:nvPr>
            <p:ph type="title"/>
          </p:nvPr>
        </p:nvSpPr>
        <p:spPr/>
        <p:txBody>
          <a:bodyPr/>
          <a:lstStyle/>
          <a:p>
            <a:r>
              <a:rPr lang="de-AT" b="1" dirty="0"/>
              <a:t>Log File </a:t>
            </a:r>
            <a:r>
              <a:rPr lang="de-AT" b="1" dirty="0" err="1"/>
              <a:t>Speicherhierachie</a:t>
            </a:r>
            <a:endParaRPr lang="de-AT" b="1" dirty="0"/>
          </a:p>
        </p:txBody>
      </p:sp>
      <p:sp>
        <p:nvSpPr>
          <p:cNvPr id="4" name="Fußzeilenplatzhalter 3">
            <a:extLst>
              <a:ext uri="{FF2B5EF4-FFF2-40B4-BE49-F238E27FC236}">
                <a16:creationId xmlns:a16="http://schemas.microsoft.com/office/drawing/2014/main" id="{3FB8D812-1E4F-4C58-90AA-B26A65CF7DA1}"/>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61FC3A3D-0AC4-4E4C-AA3C-2612C73F0E43}"/>
              </a:ext>
            </a:extLst>
          </p:cNvPr>
          <p:cNvSpPr>
            <a:spLocks noGrp="1"/>
          </p:cNvSpPr>
          <p:nvPr>
            <p:ph type="sldNum" sz="quarter" idx="12"/>
          </p:nvPr>
        </p:nvSpPr>
        <p:spPr/>
        <p:txBody>
          <a:bodyPr/>
          <a:lstStyle/>
          <a:p>
            <a:fld id="{7A6E67F5-11D9-43D7-9C9E-9667E2891F76}" type="slidenum">
              <a:rPr lang="de-AT" smtClean="0"/>
              <a:t>54</a:t>
            </a:fld>
            <a:endParaRPr lang="de-AT"/>
          </a:p>
        </p:txBody>
      </p:sp>
      <p:graphicFrame>
        <p:nvGraphicFramePr>
          <p:cNvPr id="6" name="Object 4">
            <a:extLst>
              <a:ext uri="{FF2B5EF4-FFF2-40B4-BE49-F238E27FC236}">
                <a16:creationId xmlns:a16="http://schemas.microsoft.com/office/drawing/2014/main" id="{C2E9A2BD-6B83-4482-B7FF-58D52F94CBC3}"/>
              </a:ext>
            </a:extLst>
          </p:cNvPr>
          <p:cNvGraphicFramePr>
            <a:graphicFrameLocks noGrp="1" noChangeAspect="1"/>
          </p:cNvGraphicFramePr>
          <p:nvPr>
            <p:ph idx="1"/>
            <p:extLst>
              <p:ext uri="{D42A27DB-BD31-4B8C-83A1-F6EECF244321}">
                <p14:modId xmlns:p14="http://schemas.microsoft.com/office/powerpoint/2010/main" val="2396752583"/>
              </p:ext>
            </p:extLst>
          </p:nvPr>
        </p:nvGraphicFramePr>
        <p:xfrm>
          <a:off x="2654576" y="1690688"/>
          <a:ext cx="6882848" cy="4010293"/>
        </p:xfrm>
        <a:graphic>
          <a:graphicData uri="http://schemas.openxmlformats.org/presentationml/2006/ole">
            <mc:AlternateContent xmlns:mc="http://schemas.openxmlformats.org/markup-compatibility/2006">
              <mc:Choice xmlns:v="urn:schemas-microsoft-com:vml" Requires="v">
                <p:oleObj spid="_x0000_s4100" name="Dokument" r:id="rId3" imgW="4647882" imgH="2707563" progId="Word.Document.8">
                  <p:embed/>
                </p:oleObj>
              </mc:Choice>
              <mc:Fallback>
                <p:oleObj name="Dokument" r:id="rId3" imgW="4647882" imgH="2707563" progId="Word.Document.8">
                  <p:embed/>
                  <p:pic>
                    <p:nvPicPr>
                      <p:cNvPr id="56325" name="Object 4">
                        <a:extLst>
                          <a:ext uri="{FF2B5EF4-FFF2-40B4-BE49-F238E27FC236}">
                            <a16:creationId xmlns:a16="http://schemas.microsoft.com/office/drawing/2014/main" id="{345B5037-6421-47E6-998D-4E77F213BD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4576" y="1690688"/>
                        <a:ext cx="6882848" cy="4010293"/>
                      </a:xfrm>
                      <a:prstGeom prst="rect">
                        <a:avLst/>
                      </a:prstGeom>
                      <a:noFill/>
                      <a:ln>
                        <a:noFill/>
                      </a:ln>
                      <a:effec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9AA7FEFC-E419-477F-99E2-788EB60047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0647418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85707A-8830-4119-8B4B-F6123BF6FCF1}"/>
              </a:ext>
            </a:extLst>
          </p:cNvPr>
          <p:cNvSpPr>
            <a:spLocks noGrp="1"/>
          </p:cNvSpPr>
          <p:nvPr>
            <p:ph type="title"/>
          </p:nvPr>
        </p:nvSpPr>
        <p:spPr/>
        <p:txBody>
          <a:bodyPr/>
          <a:lstStyle/>
          <a:p>
            <a:r>
              <a:rPr lang="de-AT" b="1" dirty="0"/>
              <a:t>Log Ringpuffer</a:t>
            </a:r>
          </a:p>
        </p:txBody>
      </p:sp>
      <p:sp>
        <p:nvSpPr>
          <p:cNvPr id="4" name="Fußzeilenplatzhalter 3">
            <a:extLst>
              <a:ext uri="{FF2B5EF4-FFF2-40B4-BE49-F238E27FC236}">
                <a16:creationId xmlns:a16="http://schemas.microsoft.com/office/drawing/2014/main" id="{DC2ABAC9-9A48-4EBB-ADD5-90EE475733B7}"/>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2926C130-24AF-4BD2-985C-45976B64630C}"/>
              </a:ext>
            </a:extLst>
          </p:cNvPr>
          <p:cNvSpPr>
            <a:spLocks noGrp="1"/>
          </p:cNvSpPr>
          <p:nvPr>
            <p:ph type="sldNum" sz="quarter" idx="12"/>
          </p:nvPr>
        </p:nvSpPr>
        <p:spPr/>
        <p:txBody>
          <a:bodyPr/>
          <a:lstStyle/>
          <a:p>
            <a:fld id="{7A6E67F5-11D9-43D7-9C9E-9667E2891F76}" type="slidenum">
              <a:rPr lang="de-AT" smtClean="0"/>
              <a:t>55</a:t>
            </a:fld>
            <a:endParaRPr lang="de-AT"/>
          </a:p>
        </p:txBody>
      </p:sp>
      <p:graphicFrame>
        <p:nvGraphicFramePr>
          <p:cNvPr id="6" name="Object 4">
            <a:extLst>
              <a:ext uri="{FF2B5EF4-FFF2-40B4-BE49-F238E27FC236}">
                <a16:creationId xmlns:a16="http://schemas.microsoft.com/office/drawing/2014/main" id="{CEBF9078-80B6-4665-B6CD-FAA87CEF184C}"/>
              </a:ext>
            </a:extLst>
          </p:cNvPr>
          <p:cNvGraphicFramePr>
            <a:graphicFrameLocks noGrp="1" noChangeAspect="1"/>
          </p:cNvGraphicFramePr>
          <p:nvPr>
            <p:ph idx="1"/>
            <p:extLst>
              <p:ext uri="{D42A27DB-BD31-4B8C-83A1-F6EECF244321}">
                <p14:modId xmlns:p14="http://schemas.microsoft.com/office/powerpoint/2010/main" val="3210543150"/>
              </p:ext>
            </p:extLst>
          </p:nvPr>
        </p:nvGraphicFramePr>
        <p:xfrm>
          <a:off x="1934990" y="1948071"/>
          <a:ext cx="8322020" cy="3283122"/>
        </p:xfrm>
        <a:graphic>
          <a:graphicData uri="http://schemas.openxmlformats.org/presentationml/2006/ole">
            <mc:AlternateContent xmlns:mc="http://schemas.openxmlformats.org/markup-compatibility/2006">
              <mc:Choice xmlns:v="urn:schemas-microsoft-com:vml" Requires="v">
                <p:oleObj spid="_x0000_s5124" name="Dokument" r:id="rId3" imgW="5898570" imgH="2327340" progId="Word.Document.8">
                  <p:embed/>
                </p:oleObj>
              </mc:Choice>
              <mc:Fallback>
                <p:oleObj name="Dokument" r:id="rId3" imgW="5898570" imgH="2327340" progId="Word.Document.8">
                  <p:embed/>
                  <p:pic>
                    <p:nvPicPr>
                      <p:cNvPr id="57349" name="Object 4">
                        <a:extLst>
                          <a:ext uri="{FF2B5EF4-FFF2-40B4-BE49-F238E27FC236}">
                            <a16:creationId xmlns:a16="http://schemas.microsoft.com/office/drawing/2014/main" id="{81E06FEC-B974-40E9-84C6-19D18C8D74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4990" y="1948071"/>
                        <a:ext cx="8322020" cy="3283122"/>
                      </a:xfrm>
                      <a:prstGeom prst="rect">
                        <a:avLst/>
                      </a:prstGeom>
                      <a:noFill/>
                      <a:ln>
                        <a:noFill/>
                      </a:ln>
                      <a:effec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000661C6-530C-44A2-B3CD-8F24EE5A02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0997836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3C1C75-58D0-49DD-A312-0E4A48D79409}"/>
              </a:ext>
            </a:extLst>
          </p:cNvPr>
          <p:cNvSpPr>
            <a:spLocks noGrp="1"/>
          </p:cNvSpPr>
          <p:nvPr>
            <p:ph type="title"/>
          </p:nvPr>
        </p:nvSpPr>
        <p:spPr/>
        <p:txBody>
          <a:bodyPr/>
          <a:lstStyle/>
          <a:p>
            <a:r>
              <a:rPr lang="de-AT" b="1" dirty="0" err="1"/>
              <a:t>Concurrency</a:t>
            </a:r>
            <a:r>
              <a:rPr lang="de-AT" b="1" dirty="0"/>
              <a:t> Control</a:t>
            </a:r>
          </a:p>
        </p:txBody>
      </p:sp>
      <p:sp>
        <p:nvSpPr>
          <p:cNvPr id="3" name="Inhaltsplatzhalter 2">
            <a:extLst>
              <a:ext uri="{FF2B5EF4-FFF2-40B4-BE49-F238E27FC236}">
                <a16:creationId xmlns:a16="http://schemas.microsoft.com/office/drawing/2014/main" id="{DBC76123-7801-481B-866D-4F5A63362C41}"/>
              </a:ext>
            </a:extLst>
          </p:cNvPr>
          <p:cNvSpPr>
            <a:spLocks noGrp="1"/>
          </p:cNvSpPr>
          <p:nvPr>
            <p:ph idx="1"/>
          </p:nvPr>
        </p:nvSpPr>
        <p:spPr/>
        <p:txBody>
          <a:bodyPr/>
          <a:lstStyle/>
          <a:p>
            <a:pPr marL="0" indent="0">
              <a:lnSpc>
                <a:spcPct val="150000"/>
              </a:lnSpc>
              <a:buFontTx/>
              <a:buNone/>
              <a:defRPr/>
            </a:pPr>
            <a:r>
              <a:rPr lang="de-DE" dirty="0" err="1">
                <a:latin typeface="Calibri" panose="020F0502020204030204" pitchFamily="34" charset="0"/>
                <a:cs typeface="Calibri" panose="020F0502020204030204" pitchFamily="34" charset="0"/>
              </a:rPr>
              <a:t>DBMSe</a:t>
            </a:r>
            <a:r>
              <a:rPr lang="de-DE" dirty="0">
                <a:latin typeface="Calibri" panose="020F0502020204030204" pitchFamily="34" charset="0"/>
                <a:cs typeface="Calibri" panose="020F0502020204030204" pitchFamily="34" charset="0"/>
              </a:rPr>
              <a:t> sind Multiuser-Systeme, was bedeutet, dass es erlaubt ist, dass mehrere Transaktionen zur selben Zeit in der gleichen Datenbank ablaufen. In solchen Systemen wird ein </a:t>
            </a:r>
            <a:r>
              <a:rPr lang="de-DE" dirty="0" err="1">
                <a:latin typeface="Calibri" panose="020F0502020204030204" pitchFamily="34" charset="0"/>
                <a:cs typeface="Calibri" panose="020F0502020204030204" pitchFamily="34" charset="0"/>
              </a:rPr>
              <a:t>Concurrency</a:t>
            </a:r>
            <a:r>
              <a:rPr lang="de-DE" dirty="0">
                <a:latin typeface="Calibri" panose="020F0502020204030204" pitchFamily="34" charset="0"/>
                <a:cs typeface="Calibri" panose="020F0502020204030204" pitchFamily="34" charset="0"/>
              </a:rPr>
              <a:t>-Kontrollmechanismus benötigt, damit sich zeitlich nebenläufige Transaktionen gegenseitig nicht beeinträchtigen. Ohne einen solchen Mechanismus können verschiedene Probleme auftreten…</a:t>
            </a:r>
            <a:endParaRPr lang="de-AT" dirty="0">
              <a:latin typeface="Calibri" panose="020F0502020204030204" pitchFamily="34" charset="0"/>
              <a:cs typeface="Calibri" panose="020F0502020204030204" pitchFamily="34" charset="0"/>
            </a:endParaRPr>
          </a:p>
          <a:p>
            <a:pPr>
              <a:lnSpc>
                <a:spcPct val="150000"/>
              </a:lnSpc>
              <a:defRPr/>
            </a:pPr>
            <a:endParaRPr lang="de-AT" dirty="0"/>
          </a:p>
          <a:p>
            <a:endParaRPr lang="de-AT" dirty="0"/>
          </a:p>
        </p:txBody>
      </p:sp>
      <p:sp>
        <p:nvSpPr>
          <p:cNvPr id="4" name="Fußzeilenplatzhalter 3">
            <a:extLst>
              <a:ext uri="{FF2B5EF4-FFF2-40B4-BE49-F238E27FC236}">
                <a16:creationId xmlns:a16="http://schemas.microsoft.com/office/drawing/2014/main" id="{10ADC4B9-ABED-46F7-82B4-16B73CD78F5E}"/>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E4440222-3277-4841-AEC4-537E68D6A571}"/>
              </a:ext>
            </a:extLst>
          </p:cNvPr>
          <p:cNvSpPr>
            <a:spLocks noGrp="1"/>
          </p:cNvSpPr>
          <p:nvPr>
            <p:ph type="sldNum" sz="quarter" idx="12"/>
          </p:nvPr>
        </p:nvSpPr>
        <p:spPr/>
        <p:txBody>
          <a:bodyPr/>
          <a:lstStyle/>
          <a:p>
            <a:fld id="{7A6E67F5-11D9-43D7-9C9E-9667E2891F76}" type="slidenum">
              <a:rPr lang="de-AT" smtClean="0"/>
              <a:t>56</a:t>
            </a:fld>
            <a:endParaRPr lang="de-AT"/>
          </a:p>
        </p:txBody>
      </p:sp>
      <p:pic>
        <p:nvPicPr>
          <p:cNvPr id="6" name="Grafik 5" descr="Ein Bild, das Zeichnung enthält.&#10;&#10;Automatisch generierte Beschreibung">
            <a:extLst>
              <a:ext uri="{FF2B5EF4-FFF2-40B4-BE49-F238E27FC236}">
                <a16:creationId xmlns:a16="http://schemas.microsoft.com/office/drawing/2014/main" id="{FC930822-DA4C-4539-A940-D79C97C15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33614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6F0501-295B-4FDE-AD82-64DAC612804B}"/>
              </a:ext>
            </a:extLst>
          </p:cNvPr>
          <p:cNvSpPr>
            <a:spLocks noGrp="1"/>
          </p:cNvSpPr>
          <p:nvPr>
            <p:ph type="title"/>
          </p:nvPr>
        </p:nvSpPr>
        <p:spPr/>
        <p:txBody>
          <a:bodyPr/>
          <a:lstStyle/>
          <a:p>
            <a:r>
              <a:rPr lang="de-AT" b="1" dirty="0"/>
              <a:t>DB Probleme</a:t>
            </a:r>
          </a:p>
        </p:txBody>
      </p:sp>
      <p:sp>
        <p:nvSpPr>
          <p:cNvPr id="3" name="Inhaltsplatzhalter 2">
            <a:extLst>
              <a:ext uri="{FF2B5EF4-FFF2-40B4-BE49-F238E27FC236}">
                <a16:creationId xmlns:a16="http://schemas.microsoft.com/office/drawing/2014/main" id="{0A98FD05-5283-4688-9542-AEA6A8F740D8}"/>
              </a:ext>
            </a:extLst>
          </p:cNvPr>
          <p:cNvSpPr>
            <a:spLocks noGrp="1"/>
          </p:cNvSpPr>
          <p:nvPr>
            <p:ph idx="1"/>
          </p:nvPr>
        </p:nvSpPr>
        <p:spPr/>
        <p:txBody>
          <a:bodyPr/>
          <a:lstStyle/>
          <a:p>
            <a:r>
              <a:rPr lang="de-AT" altLang="de-DE" dirty="0"/>
              <a:t>http://www.internetoekonomie.com/lernmaterialdemosite/module/transaktionen/html/a30.html</a:t>
            </a:r>
          </a:p>
          <a:p>
            <a:endParaRPr lang="de-AT" dirty="0"/>
          </a:p>
        </p:txBody>
      </p:sp>
      <p:sp>
        <p:nvSpPr>
          <p:cNvPr id="4" name="Fußzeilenplatzhalter 3">
            <a:extLst>
              <a:ext uri="{FF2B5EF4-FFF2-40B4-BE49-F238E27FC236}">
                <a16:creationId xmlns:a16="http://schemas.microsoft.com/office/drawing/2014/main" id="{AA5D3EEC-BE1A-473F-9A90-F09C5A7C2B41}"/>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62F6FE48-9DF6-4450-9450-F689810E6A19}"/>
              </a:ext>
            </a:extLst>
          </p:cNvPr>
          <p:cNvSpPr>
            <a:spLocks noGrp="1"/>
          </p:cNvSpPr>
          <p:nvPr>
            <p:ph type="sldNum" sz="quarter" idx="12"/>
          </p:nvPr>
        </p:nvSpPr>
        <p:spPr/>
        <p:txBody>
          <a:bodyPr/>
          <a:lstStyle/>
          <a:p>
            <a:fld id="{7A6E67F5-11D9-43D7-9C9E-9667E2891F76}" type="slidenum">
              <a:rPr lang="de-AT" smtClean="0"/>
              <a:t>57</a:t>
            </a:fld>
            <a:endParaRPr lang="de-AT"/>
          </a:p>
        </p:txBody>
      </p:sp>
      <p:pic>
        <p:nvPicPr>
          <p:cNvPr id="6" name="Grafik 5" descr="Ein Bild, das Zeichnung enthält.&#10;&#10;Automatisch generierte Beschreibung">
            <a:extLst>
              <a:ext uri="{FF2B5EF4-FFF2-40B4-BE49-F238E27FC236}">
                <a16:creationId xmlns:a16="http://schemas.microsoft.com/office/drawing/2014/main" id="{2B8F2B1F-CB96-4E9E-80FF-9B773FE73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609725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194BD7-EBAC-4839-ACB0-A37EEC168AFC}"/>
              </a:ext>
            </a:extLst>
          </p:cNvPr>
          <p:cNvSpPr>
            <a:spLocks noGrp="1"/>
          </p:cNvSpPr>
          <p:nvPr>
            <p:ph type="title"/>
          </p:nvPr>
        </p:nvSpPr>
        <p:spPr/>
        <p:txBody>
          <a:bodyPr/>
          <a:lstStyle/>
          <a:p>
            <a:r>
              <a:rPr lang="de-AT" b="1" dirty="0"/>
              <a:t>Lost Update Problem</a:t>
            </a:r>
          </a:p>
        </p:txBody>
      </p:sp>
      <p:pic>
        <p:nvPicPr>
          <p:cNvPr id="7" name="Inhaltsplatzhalter 6">
            <a:extLst>
              <a:ext uri="{FF2B5EF4-FFF2-40B4-BE49-F238E27FC236}">
                <a16:creationId xmlns:a16="http://schemas.microsoft.com/office/drawing/2014/main" id="{6F3D2388-48BB-45BD-AE17-563C265AE415}"/>
              </a:ext>
            </a:extLst>
          </p:cNvPr>
          <p:cNvPicPr>
            <a:picLocks noGrp="1" noChangeAspect="1"/>
          </p:cNvPicPr>
          <p:nvPr>
            <p:ph idx="1"/>
          </p:nvPr>
        </p:nvPicPr>
        <p:blipFill>
          <a:blip r:embed="rId2"/>
          <a:stretch>
            <a:fillRect/>
          </a:stretch>
        </p:blipFill>
        <p:spPr>
          <a:xfrm>
            <a:off x="2207253" y="1825625"/>
            <a:ext cx="7777494" cy="4351338"/>
          </a:xfrm>
          <a:prstGeom prst="rect">
            <a:avLst/>
          </a:prstGeom>
        </p:spPr>
      </p:pic>
      <p:sp>
        <p:nvSpPr>
          <p:cNvPr id="4" name="Fußzeilenplatzhalter 3">
            <a:extLst>
              <a:ext uri="{FF2B5EF4-FFF2-40B4-BE49-F238E27FC236}">
                <a16:creationId xmlns:a16="http://schemas.microsoft.com/office/drawing/2014/main" id="{A6B6C858-A72D-4FDB-B583-ADADC0ECED9A}"/>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19CCCF02-5BBA-452B-8A30-3524FC154BD2}"/>
              </a:ext>
            </a:extLst>
          </p:cNvPr>
          <p:cNvSpPr>
            <a:spLocks noGrp="1"/>
          </p:cNvSpPr>
          <p:nvPr>
            <p:ph type="sldNum" sz="quarter" idx="12"/>
          </p:nvPr>
        </p:nvSpPr>
        <p:spPr/>
        <p:txBody>
          <a:bodyPr/>
          <a:lstStyle/>
          <a:p>
            <a:fld id="{7A6E67F5-11D9-43D7-9C9E-9667E2891F76}" type="slidenum">
              <a:rPr lang="de-AT" smtClean="0"/>
              <a:t>58</a:t>
            </a:fld>
            <a:endParaRPr lang="de-AT"/>
          </a:p>
        </p:txBody>
      </p:sp>
      <p:pic>
        <p:nvPicPr>
          <p:cNvPr id="8" name="Grafik 7" descr="Ein Bild, das Zeichnung enthält.&#10;&#10;Automatisch generierte Beschreibung">
            <a:extLst>
              <a:ext uri="{FF2B5EF4-FFF2-40B4-BE49-F238E27FC236}">
                <a16:creationId xmlns:a16="http://schemas.microsoft.com/office/drawing/2014/main" id="{3304EA87-9ACE-42FF-8D64-1D9CD05BA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9800736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DA04F1-C782-47EA-A571-CF2D34BB9F12}"/>
              </a:ext>
            </a:extLst>
          </p:cNvPr>
          <p:cNvSpPr>
            <a:spLocks noGrp="1"/>
          </p:cNvSpPr>
          <p:nvPr>
            <p:ph type="title"/>
          </p:nvPr>
        </p:nvSpPr>
        <p:spPr/>
        <p:txBody>
          <a:bodyPr/>
          <a:lstStyle/>
          <a:p>
            <a:r>
              <a:rPr lang="de-AT" b="1" dirty="0"/>
              <a:t>Lost Update Beispiel</a:t>
            </a:r>
          </a:p>
        </p:txBody>
      </p:sp>
      <p:sp>
        <p:nvSpPr>
          <p:cNvPr id="4" name="Fußzeilenplatzhalter 3">
            <a:extLst>
              <a:ext uri="{FF2B5EF4-FFF2-40B4-BE49-F238E27FC236}">
                <a16:creationId xmlns:a16="http://schemas.microsoft.com/office/drawing/2014/main" id="{F4B0B5D7-DAA3-4318-979B-111A64DEA285}"/>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1D2D6AA5-9145-4A81-A1AD-A8911644DFE7}"/>
              </a:ext>
            </a:extLst>
          </p:cNvPr>
          <p:cNvSpPr>
            <a:spLocks noGrp="1"/>
          </p:cNvSpPr>
          <p:nvPr>
            <p:ph type="sldNum" sz="quarter" idx="12"/>
          </p:nvPr>
        </p:nvSpPr>
        <p:spPr/>
        <p:txBody>
          <a:bodyPr/>
          <a:lstStyle/>
          <a:p>
            <a:fld id="{7A6E67F5-11D9-43D7-9C9E-9667E2891F76}" type="slidenum">
              <a:rPr lang="de-AT" smtClean="0"/>
              <a:t>59</a:t>
            </a:fld>
            <a:endParaRPr lang="de-AT"/>
          </a:p>
        </p:txBody>
      </p:sp>
      <p:pic>
        <p:nvPicPr>
          <p:cNvPr id="6" name="Picture 4">
            <a:extLst>
              <a:ext uri="{FF2B5EF4-FFF2-40B4-BE49-F238E27FC236}">
                <a16:creationId xmlns:a16="http://schemas.microsoft.com/office/drawing/2014/main" id="{207537B3-9F73-4B9E-BB27-60A000247A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2685" y="2359461"/>
            <a:ext cx="4906629" cy="3996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a:extLst>
              <a:ext uri="{FF2B5EF4-FFF2-40B4-BE49-F238E27FC236}">
                <a16:creationId xmlns:a16="http://schemas.microsoft.com/office/drawing/2014/main" id="{EAF89B4B-612B-4AA7-87F5-B4158831930F}"/>
              </a:ext>
            </a:extLst>
          </p:cNvPr>
          <p:cNvSpPr>
            <a:spLocks noChangeArrowheads="1"/>
          </p:cNvSpPr>
          <p:nvPr/>
        </p:nvSpPr>
        <p:spPr bwMode="auto">
          <a:xfrm>
            <a:off x="838200" y="1602869"/>
            <a:ext cx="59150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de-DE" sz="1800" dirty="0">
                <a:cs typeface="Times New Roman" panose="02020603050405020304" pitchFamily="18" charset="0"/>
              </a:rPr>
              <a:t>Das w(x) </a:t>
            </a:r>
            <a:r>
              <a:rPr lang="en-GB" altLang="de-DE" sz="1800" dirty="0" err="1">
                <a:cs typeface="Times New Roman" panose="02020603050405020304" pitchFamily="18" charset="0"/>
              </a:rPr>
              <a:t>soll</a:t>
            </a:r>
            <a:r>
              <a:rPr lang="en-GB" altLang="de-DE" sz="1800" dirty="0">
                <a:cs typeface="Times New Roman" panose="02020603050405020304" pitchFamily="18" charset="0"/>
              </a:rPr>
              <a:t> in </a:t>
            </a:r>
            <a:r>
              <a:rPr lang="en-GB" altLang="de-DE" sz="1800" dirty="0" err="1">
                <a:cs typeface="Times New Roman" panose="02020603050405020304" pitchFamily="18" charset="0"/>
              </a:rPr>
              <a:t>diesem</a:t>
            </a:r>
            <a:r>
              <a:rPr lang="en-GB" altLang="de-DE" sz="1800" dirty="0">
                <a:cs typeface="Times New Roman" panose="02020603050405020304" pitchFamily="18" charset="0"/>
              </a:rPr>
              <a:t> Fall </a:t>
            </a:r>
            <a:r>
              <a:rPr lang="en-GB" altLang="de-DE" sz="1800" dirty="0" err="1">
                <a:cs typeface="Times New Roman" panose="02020603050405020304" pitchFamily="18" charset="0"/>
              </a:rPr>
              <a:t>bedeuten</a:t>
            </a:r>
            <a:r>
              <a:rPr lang="en-GB" altLang="de-DE" sz="1800" dirty="0">
                <a:cs typeface="Times New Roman" panose="02020603050405020304" pitchFamily="18" charset="0"/>
              </a:rPr>
              <a:t>: x = x + 1</a:t>
            </a:r>
            <a:endParaRPr lang="de-AT" altLang="de-DE" sz="1800" dirty="0"/>
          </a:p>
          <a:p>
            <a:pPr>
              <a:spcBef>
                <a:spcPct val="0"/>
              </a:spcBef>
              <a:buFontTx/>
              <a:buNone/>
            </a:pPr>
            <a:endParaRPr lang="de-AT" altLang="de-DE" sz="1800" dirty="0"/>
          </a:p>
        </p:txBody>
      </p:sp>
      <p:pic>
        <p:nvPicPr>
          <p:cNvPr id="8" name="Grafik 7" descr="Ein Bild, das Zeichnung enthält.&#10;&#10;Automatisch generierte Beschreibung">
            <a:extLst>
              <a:ext uri="{FF2B5EF4-FFF2-40B4-BE49-F238E27FC236}">
                <a16:creationId xmlns:a16="http://schemas.microsoft.com/office/drawing/2014/main" id="{4DE562B2-1083-4289-9624-8B3D72C15D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907162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4056DF-1C02-4D18-9AD2-C5517A0F8F5E}"/>
              </a:ext>
            </a:extLst>
          </p:cNvPr>
          <p:cNvSpPr>
            <a:spLocks noGrp="1"/>
          </p:cNvSpPr>
          <p:nvPr>
            <p:ph type="title"/>
          </p:nvPr>
        </p:nvSpPr>
        <p:spPr/>
        <p:txBody>
          <a:bodyPr/>
          <a:lstStyle/>
          <a:p>
            <a:r>
              <a:rPr lang="de-AT" b="1" dirty="0" err="1"/>
              <a:t>Concurrency</a:t>
            </a:r>
            <a:endParaRPr lang="de-AT" b="1" dirty="0"/>
          </a:p>
        </p:txBody>
      </p:sp>
      <p:sp>
        <p:nvSpPr>
          <p:cNvPr id="3" name="Inhaltsplatzhalter 2">
            <a:extLst>
              <a:ext uri="{FF2B5EF4-FFF2-40B4-BE49-F238E27FC236}">
                <a16:creationId xmlns:a16="http://schemas.microsoft.com/office/drawing/2014/main" id="{7507072A-2112-4E8A-9448-C19281190F47}"/>
              </a:ext>
            </a:extLst>
          </p:cNvPr>
          <p:cNvSpPr>
            <a:spLocks noGrp="1"/>
          </p:cNvSpPr>
          <p:nvPr>
            <p:ph idx="1"/>
          </p:nvPr>
        </p:nvSpPr>
        <p:spPr/>
        <p:txBody>
          <a:bodyPr/>
          <a:lstStyle/>
          <a:p>
            <a:pPr marL="0" indent="0">
              <a:lnSpc>
                <a:spcPct val="150000"/>
              </a:lnSpc>
              <a:buFontTx/>
              <a:buNone/>
            </a:pPr>
            <a:r>
              <a:rPr lang="de-DE" altLang="de-DE" i="1" dirty="0">
                <a:latin typeface="Calibri" panose="020F0502020204030204" pitchFamily="34" charset="0"/>
              </a:rPr>
              <a:t>In </a:t>
            </a:r>
            <a:r>
              <a:rPr lang="de-DE" altLang="de-DE" i="1" dirty="0" err="1">
                <a:latin typeface="Calibri" panose="020F0502020204030204" pitchFamily="34" charset="0"/>
              </a:rPr>
              <a:t>computer</a:t>
            </a:r>
            <a:r>
              <a:rPr lang="de-DE" altLang="de-DE" i="1" dirty="0">
                <a:latin typeface="Calibri" panose="020F0502020204030204" pitchFamily="34" charset="0"/>
              </a:rPr>
              <a:t> </a:t>
            </a:r>
            <a:r>
              <a:rPr lang="de-DE" altLang="de-DE" i="1" dirty="0" err="1">
                <a:latin typeface="Calibri" panose="020F0502020204030204" pitchFamily="34" charset="0"/>
              </a:rPr>
              <a:t>science</a:t>
            </a:r>
            <a:r>
              <a:rPr lang="de-DE" altLang="de-DE" i="1" dirty="0">
                <a:latin typeface="Calibri" panose="020F0502020204030204" pitchFamily="34" charset="0"/>
              </a:rPr>
              <a:t>, </a:t>
            </a:r>
            <a:r>
              <a:rPr lang="de-DE" altLang="de-DE" i="1" dirty="0" err="1">
                <a:latin typeface="Calibri" panose="020F0502020204030204" pitchFamily="34" charset="0"/>
              </a:rPr>
              <a:t>concurrency</a:t>
            </a:r>
            <a:r>
              <a:rPr lang="de-DE" altLang="de-DE" i="1" dirty="0">
                <a:latin typeface="Calibri" panose="020F0502020204030204" pitchFamily="34" charset="0"/>
              </a:rPr>
              <a:t> </a:t>
            </a:r>
            <a:r>
              <a:rPr lang="de-DE" altLang="de-DE" i="1" dirty="0" err="1">
                <a:latin typeface="Calibri" panose="020F0502020204030204" pitchFamily="34" charset="0"/>
              </a:rPr>
              <a:t>is</a:t>
            </a:r>
            <a:r>
              <a:rPr lang="de-DE" altLang="de-DE" i="1" dirty="0">
                <a:latin typeface="Calibri" panose="020F0502020204030204" pitchFamily="34" charset="0"/>
              </a:rPr>
              <a:t> a </a:t>
            </a:r>
            <a:r>
              <a:rPr lang="de-DE" altLang="de-DE" i="1" dirty="0" err="1">
                <a:latin typeface="Calibri" panose="020F0502020204030204" pitchFamily="34" charset="0"/>
              </a:rPr>
              <a:t>property</a:t>
            </a:r>
            <a:r>
              <a:rPr lang="de-DE" altLang="de-DE" i="1" dirty="0">
                <a:latin typeface="Calibri" panose="020F0502020204030204" pitchFamily="34" charset="0"/>
              </a:rPr>
              <a:t> </a:t>
            </a:r>
            <a:r>
              <a:rPr lang="de-DE" altLang="de-DE" i="1" dirty="0" err="1">
                <a:latin typeface="Calibri" panose="020F0502020204030204" pitchFamily="34" charset="0"/>
              </a:rPr>
              <a:t>of</a:t>
            </a:r>
            <a:r>
              <a:rPr lang="de-DE" altLang="de-DE" i="1" dirty="0">
                <a:latin typeface="Calibri" panose="020F0502020204030204" pitchFamily="34" charset="0"/>
              </a:rPr>
              <a:t> </a:t>
            </a:r>
            <a:r>
              <a:rPr lang="de-DE" altLang="de-DE" i="1" dirty="0" err="1">
                <a:latin typeface="Calibri" panose="020F0502020204030204" pitchFamily="34" charset="0"/>
              </a:rPr>
              <a:t>systems</a:t>
            </a:r>
            <a:r>
              <a:rPr lang="de-DE" altLang="de-DE" i="1" dirty="0">
                <a:latin typeface="Calibri" panose="020F0502020204030204" pitchFamily="34" charset="0"/>
              </a:rPr>
              <a:t> in </a:t>
            </a:r>
            <a:r>
              <a:rPr lang="de-DE" altLang="de-DE" i="1" dirty="0" err="1">
                <a:latin typeface="Calibri" panose="020F0502020204030204" pitchFamily="34" charset="0"/>
              </a:rPr>
              <a:t>which</a:t>
            </a:r>
            <a:r>
              <a:rPr lang="de-DE" altLang="de-DE" i="1" dirty="0">
                <a:latin typeface="Calibri" panose="020F0502020204030204" pitchFamily="34" charset="0"/>
              </a:rPr>
              <a:t> </a:t>
            </a:r>
            <a:r>
              <a:rPr lang="de-DE" altLang="de-DE" i="1" dirty="0" err="1">
                <a:latin typeface="Calibri" panose="020F0502020204030204" pitchFamily="34" charset="0"/>
              </a:rPr>
              <a:t>several</a:t>
            </a:r>
            <a:r>
              <a:rPr lang="de-DE" altLang="de-DE" i="1" dirty="0">
                <a:latin typeface="Calibri" panose="020F0502020204030204" pitchFamily="34" charset="0"/>
              </a:rPr>
              <a:t> </a:t>
            </a:r>
            <a:r>
              <a:rPr lang="de-DE" altLang="de-DE" i="1" dirty="0" err="1">
                <a:latin typeface="Calibri" panose="020F0502020204030204" pitchFamily="34" charset="0"/>
              </a:rPr>
              <a:t>computations</a:t>
            </a:r>
            <a:r>
              <a:rPr lang="de-DE" altLang="de-DE" i="1" dirty="0">
                <a:latin typeface="Calibri" panose="020F0502020204030204" pitchFamily="34" charset="0"/>
              </a:rPr>
              <a:t> </a:t>
            </a:r>
            <a:r>
              <a:rPr lang="de-DE" altLang="de-DE" i="1" dirty="0" err="1">
                <a:latin typeface="Calibri" panose="020F0502020204030204" pitchFamily="34" charset="0"/>
              </a:rPr>
              <a:t>are</a:t>
            </a:r>
            <a:r>
              <a:rPr lang="de-DE" altLang="de-DE" i="1" dirty="0">
                <a:latin typeface="Calibri" panose="020F0502020204030204" pitchFamily="34" charset="0"/>
              </a:rPr>
              <a:t> </a:t>
            </a:r>
            <a:r>
              <a:rPr lang="de-DE" altLang="de-DE" i="1" dirty="0" err="1">
                <a:latin typeface="Calibri" panose="020F0502020204030204" pitchFamily="34" charset="0"/>
              </a:rPr>
              <a:t>executing</a:t>
            </a:r>
            <a:r>
              <a:rPr lang="de-DE" altLang="de-DE" i="1" dirty="0">
                <a:latin typeface="Calibri" panose="020F0502020204030204" pitchFamily="34" charset="0"/>
              </a:rPr>
              <a:t> </a:t>
            </a:r>
            <a:r>
              <a:rPr lang="de-DE" altLang="de-DE" i="1" dirty="0" err="1">
                <a:latin typeface="Calibri" panose="020F0502020204030204" pitchFamily="34" charset="0"/>
              </a:rPr>
              <a:t>simultaneously</a:t>
            </a:r>
            <a:r>
              <a:rPr lang="de-DE" altLang="de-DE" i="1" dirty="0">
                <a:latin typeface="Calibri" panose="020F0502020204030204" pitchFamily="34" charset="0"/>
              </a:rPr>
              <a:t>, and </a:t>
            </a:r>
            <a:r>
              <a:rPr lang="de-DE" altLang="de-DE" i="1" dirty="0" err="1">
                <a:latin typeface="Calibri" panose="020F0502020204030204" pitchFamily="34" charset="0"/>
              </a:rPr>
              <a:t>potentially</a:t>
            </a:r>
            <a:r>
              <a:rPr lang="de-DE" altLang="de-DE" i="1" dirty="0">
                <a:latin typeface="Calibri" panose="020F0502020204030204" pitchFamily="34" charset="0"/>
              </a:rPr>
              <a:t> </a:t>
            </a:r>
            <a:r>
              <a:rPr lang="de-DE" altLang="de-DE" i="1" dirty="0" err="1">
                <a:latin typeface="Calibri" panose="020F0502020204030204" pitchFamily="34" charset="0"/>
              </a:rPr>
              <a:t>interacting</a:t>
            </a:r>
            <a:r>
              <a:rPr lang="de-DE" altLang="de-DE" i="1" dirty="0">
                <a:latin typeface="Calibri" panose="020F0502020204030204" pitchFamily="34" charset="0"/>
              </a:rPr>
              <a:t> </a:t>
            </a:r>
            <a:r>
              <a:rPr lang="de-DE" altLang="de-DE" i="1" dirty="0" err="1">
                <a:latin typeface="Calibri" panose="020F0502020204030204" pitchFamily="34" charset="0"/>
              </a:rPr>
              <a:t>with</a:t>
            </a:r>
            <a:r>
              <a:rPr lang="de-DE" altLang="de-DE" i="1" dirty="0">
                <a:latin typeface="Calibri" panose="020F0502020204030204" pitchFamily="34" charset="0"/>
              </a:rPr>
              <a:t> </a:t>
            </a:r>
            <a:r>
              <a:rPr lang="de-DE" altLang="de-DE" i="1" dirty="0" err="1">
                <a:latin typeface="Calibri" panose="020F0502020204030204" pitchFamily="34" charset="0"/>
              </a:rPr>
              <a:t>each</a:t>
            </a:r>
            <a:r>
              <a:rPr lang="de-DE" altLang="de-DE" i="1" dirty="0">
                <a:latin typeface="Calibri" panose="020F0502020204030204" pitchFamily="34" charset="0"/>
              </a:rPr>
              <a:t> </a:t>
            </a:r>
            <a:r>
              <a:rPr lang="de-DE" altLang="de-DE" i="1" dirty="0" err="1">
                <a:latin typeface="Calibri" panose="020F0502020204030204" pitchFamily="34" charset="0"/>
              </a:rPr>
              <a:t>other</a:t>
            </a:r>
            <a:r>
              <a:rPr lang="de-DE" altLang="de-DE" i="1" dirty="0">
                <a:latin typeface="Calibri" panose="020F0502020204030204" pitchFamily="34" charset="0"/>
              </a:rPr>
              <a:t>. The </a:t>
            </a:r>
            <a:r>
              <a:rPr lang="de-DE" altLang="de-DE" i="1" dirty="0" err="1">
                <a:latin typeface="Calibri" panose="020F0502020204030204" pitchFamily="34" charset="0"/>
              </a:rPr>
              <a:t>computations</a:t>
            </a:r>
            <a:r>
              <a:rPr lang="de-DE" altLang="de-DE" i="1" dirty="0">
                <a:latin typeface="Calibri" panose="020F0502020204030204" pitchFamily="34" charset="0"/>
              </a:rPr>
              <a:t> </a:t>
            </a:r>
            <a:r>
              <a:rPr lang="de-DE" altLang="de-DE" i="1" dirty="0" err="1">
                <a:latin typeface="Calibri" panose="020F0502020204030204" pitchFamily="34" charset="0"/>
              </a:rPr>
              <a:t>may</a:t>
            </a:r>
            <a:r>
              <a:rPr lang="de-DE" altLang="de-DE" i="1" dirty="0">
                <a:latin typeface="Calibri" panose="020F0502020204030204" pitchFamily="34" charset="0"/>
              </a:rPr>
              <a:t> </a:t>
            </a:r>
            <a:r>
              <a:rPr lang="de-DE" altLang="de-DE" i="1" dirty="0" err="1">
                <a:latin typeface="Calibri" panose="020F0502020204030204" pitchFamily="34" charset="0"/>
              </a:rPr>
              <a:t>be</a:t>
            </a:r>
            <a:r>
              <a:rPr lang="de-DE" altLang="de-DE" i="1" dirty="0">
                <a:latin typeface="Calibri" panose="020F0502020204030204" pitchFamily="34" charset="0"/>
              </a:rPr>
              <a:t> </a:t>
            </a:r>
            <a:r>
              <a:rPr lang="de-DE" altLang="de-DE" i="1" dirty="0" err="1">
                <a:latin typeface="Calibri" panose="020F0502020204030204" pitchFamily="34" charset="0"/>
              </a:rPr>
              <a:t>executing</a:t>
            </a:r>
            <a:r>
              <a:rPr lang="de-DE" altLang="de-DE" i="1" dirty="0">
                <a:latin typeface="Calibri" panose="020F0502020204030204" pitchFamily="34" charset="0"/>
              </a:rPr>
              <a:t> on multiple </a:t>
            </a:r>
            <a:r>
              <a:rPr lang="de-DE" altLang="de-DE" i="1" dirty="0" err="1">
                <a:latin typeface="Calibri" panose="020F0502020204030204" pitchFamily="34" charset="0"/>
              </a:rPr>
              <a:t>cores</a:t>
            </a:r>
            <a:r>
              <a:rPr lang="de-DE" altLang="de-DE" i="1" dirty="0">
                <a:latin typeface="Calibri" panose="020F0502020204030204" pitchFamily="34" charset="0"/>
              </a:rPr>
              <a:t> in </a:t>
            </a:r>
            <a:r>
              <a:rPr lang="de-DE" altLang="de-DE" i="1" dirty="0" err="1">
                <a:latin typeface="Calibri" panose="020F0502020204030204" pitchFamily="34" charset="0"/>
              </a:rPr>
              <a:t>the</a:t>
            </a:r>
            <a:r>
              <a:rPr lang="de-DE" altLang="de-DE" i="1" dirty="0">
                <a:latin typeface="Calibri" panose="020F0502020204030204" pitchFamily="34" charset="0"/>
              </a:rPr>
              <a:t> same </a:t>
            </a:r>
            <a:r>
              <a:rPr lang="de-DE" altLang="de-DE" i="1" dirty="0" err="1">
                <a:latin typeface="Calibri" panose="020F0502020204030204" pitchFamily="34" charset="0"/>
              </a:rPr>
              <a:t>chip</a:t>
            </a:r>
            <a:r>
              <a:rPr lang="de-DE" altLang="de-DE" i="1" dirty="0">
                <a:latin typeface="Calibri" panose="020F0502020204030204" pitchFamily="34" charset="0"/>
              </a:rPr>
              <a:t>, </a:t>
            </a:r>
            <a:r>
              <a:rPr lang="de-DE" altLang="de-DE" i="1" dirty="0" err="1">
                <a:latin typeface="Calibri" panose="020F0502020204030204" pitchFamily="34" charset="0"/>
              </a:rPr>
              <a:t>preemptively</a:t>
            </a:r>
            <a:r>
              <a:rPr lang="de-DE" altLang="de-DE" i="1" dirty="0">
                <a:latin typeface="Calibri" panose="020F0502020204030204" pitchFamily="34" charset="0"/>
              </a:rPr>
              <a:t> time-</a:t>
            </a:r>
            <a:r>
              <a:rPr lang="de-DE" altLang="de-DE" i="1" dirty="0" err="1">
                <a:latin typeface="Calibri" panose="020F0502020204030204" pitchFamily="34" charset="0"/>
              </a:rPr>
              <a:t>shared</a:t>
            </a:r>
            <a:r>
              <a:rPr lang="de-DE" altLang="de-DE" i="1" dirty="0">
                <a:latin typeface="Calibri" panose="020F0502020204030204" pitchFamily="34" charset="0"/>
              </a:rPr>
              <a:t> </a:t>
            </a:r>
            <a:r>
              <a:rPr lang="de-DE" altLang="de-DE" i="1" dirty="0" err="1">
                <a:latin typeface="Calibri" panose="020F0502020204030204" pitchFamily="34" charset="0"/>
              </a:rPr>
              <a:t>threads</a:t>
            </a:r>
            <a:r>
              <a:rPr lang="de-DE" altLang="de-DE" i="1" dirty="0">
                <a:latin typeface="Calibri" panose="020F0502020204030204" pitchFamily="34" charset="0"/>
              </a:rPr>
              <a:t> on </a:t>
            </a:r>
            <a:r>
              <a:rPr lang="de-DE" altLang="de-DE" i="1" dirty="0" err="1">
                <a:latin typeface="Calibri" panose="020F0502020204030204" pitchFamily="34" charset="0"/>
              </a:rPr>
              <a:t>the</a:t>
            </a:r>
            <a:r>
              <a:rPr lang="de-DE" altLang="de-DE" i="1" dirty="0">
                <a:latin typeface="Calibri" panose="020F0502020204030204" pitchFamily="34" charset="0"/>
              </a:rPr>
              <a:t> same </a:t>
            </a:r>
            <a:r>
              <a:rPr lang="de-DE" altLang="de-DE" i="1" dirty="0" err="1">
                <a:latin typeface="Calibri" panose="020F0502020204030204" pitchFamily="34" charset="0"/>
              </a:rPr>
              <a:t>processor</a:t>
            </a:r>
            <a:r>
              <a:rPr lang="de-DE" altLang="de-DE" i="1" dirty="0">
                <a:latin typeface="Calibri" panose="020F0502020204030204" pitchFamily="34" charset="0"/>
              </a:rPr>
              <a:t>, </a:t>
            </a:r>
            <a:r>
              <a:rPr lang="de-DE" altLang="de-DE" i="1" dirty="0" err="1">
                <a:latin typeface="Calibri" panose="020F0502020204030204" pitchFamily="34" charset="0"/>
              </a:rPr>
              <a:t>or</a:t>
            </a:r>
            <a:r>
              <a:rPr lang="de-DE" altLang="de-DE" i="1" dirty="0">
                <a:latin typeface="Calibri" panose="020F0502020204030204" pitchFamily="34" charset="0"/>
              </a:rPr>
              <a:t> </a:t>
            </a:r>
            <a:r>
              <a:rPr lang="de-DE" altLang="de-DE" i="1" dirty="0" err="1">
                <a:latin typeface="Calibri" panose="020F0502020204030204" pitchFamily="34" charset="0"/>
              </a:rPr>
              <a:t>executed</a:t>
            </a:r>
            <a:r>
              <a:rPr lang="de-DE" altLang="de-DE" i="1" dirty="0">
                <a:latin typeface="Calibri" panose="020F0502020204030204" pitchFamily="34" charset="0"/>
              </a:rPr>
              <a:t> on </a:t>
            </a:r>
            <a:r>
              <a:rPr lang="de-DE" altLang="de-DE" i="1" dirty="0" err="1">
                <a:latin typeface="Calibri" panose="020F0502020204030204" pitchFamily="34" charset="0"/>
              </a:rPr>
              <a:t>physically</a:t>
            </a:r>
            <a:r>
              <a:rPr lang="de-DE" altLang="de-DE" i="1" dirty="0">
                <a:latin typeface="Calibri" panose="020F0502020204030204" pitchFamily="34" charset="0"/>
              </a:rPr>
              <a:t> </a:t>
            </a:r>
            <a:r>
              <a:rPr lang="de-DE" altLang="de-DE" i="1" dirty="0" err="1">
                <a:latin typeface="Calibri" panose="020F0502020204030204" pitchFamily="34" charset="0"/>
              </a:rPr>
              <a:t>separated</a:t>
            </a:r>
            <a:r>
              <a:rPr lang="de-DE" altLang="de-DE" i="1" dirty="0">
                <a:latin typeface="Calibri" panose="020F0502020204030204" pitchFamily="34" charset="0"/>
              </a:rPr>
              <a:t> </a:t>
            </a:r>
            <a:r>
              <a:rPr lang="de-DE" altLang="de-DE" i="1" dirty="0" err="1">
                <a:latin typeface="Calibri" panose="020F0502020204030204" pitchFamily="34" charset="0"/>
              </a:rPr>
              <a:t>processors</a:t>
            </a:r>
            <a:endParaRPr lang="de-AT" altLang="de-DE" dirty="0">
              <a:latin typeface="Calibri" panose="020F0502020204030204" pitchFamily="34" charset="0"/>
            </a:endParaRPr>
          </a:p>
          <a:p>
            <a:pPr marL="0" indent="0">
              <a:lnSpc>
                <a:spcPct val="150000"/>
              </a:lnSpc>
              <a:buFontTx/>
              <a:buNone/>
            </a:pPr>
            <a:r>
              <a:rPr lang="de-DE" altLang="de-DE" dirty="0">
                <a:latin typeface="Calibri" panose="020F0502020204030204" pitchFamily="34" charset="0"/>
              </a:rPr>
              <a:t>(aus Wikipedia – 26. 10. 2015)</a:t>
            </a:r>
            <a:endParaRPr lang="de-AT" altLang="de-DE" dirty="0">
              <a:latin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019F7190-8070-4A22-B5F4-1965B1E1066D}"/>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D40A9892-0858-4FDD-9AEC-1869514BA0E2}"/>
              </a:ext>
            </a:extLst>
          </p:cNvPr>
          <p:cNvSpPr>
            <a:spLocks noGrp="1"/>
          </p:cNvSpPr>
          <p:nvPr>
            <p:ph type="sldNum" sz="quarter" idx="12"/>
          </p:nvPr>
        </p:nvSpPr>
        <p:spPr/>
        <p:txBody>
          <a:bodyPr/>
          <a:lstStyle/>
          <a:p>
            <a:fld id="{7A6E67F5-11D9-43D7-9C9E-9667E2891F76}" type="slidenum">
              <a:rPr lang="de-AT" smtClean="0"/>
              <a:t>6</a:t>
            </a:fld>
            <a:endParaRPr lang="de-AT"/>
          </a:p>
        </p:txBody>
      </p:sp>
      <p:pic>
        <p:nvPicPr>
          <p:cNvPr id="6" name="Grafik 5" descr="Ein Bild, das Zeichnung enthält.&#10;&#10;Automatisch generierte Beschreibung">
            <a:extLst>
              <a:ext uri="{FF2B5EF4-FFF2-40B4-BE49-F238E27FC236}">
                <a16:creationId xmlns:a16="http://schemas.microsoft.com/office/drawing/2014/main" id="{FF360F96-A80C-4430-A1F0-28793C73C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9759694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F56E1-D3F2-4F78-A89E-14279D2BE47D}"/>
              </a:ext>
            </a:extLst>
          </p:cNvPr>
          <p:cNvSpPr>
            <a:spLocks noGrp="1"/>
          </p:cNvSpPr>
          <p:nvPr>
            <p:ph type="title"/>
          </p:nvPr>
        </p:nvSpPr>
        <p:spPr/>
        <p:txBody>
          <a:bodyPr>
            <a:normAutofit/>
          </a:bodyPr>
          <a:lstStyle/>
          <a:p>
            <a:r>
              <a:rPr lang="de-AT" sz="4000" b="1" dirty="0" err="1"/>
              <a:t>Dirty</a:t>
            </a:r>
            <a:r>
              <a:rPr lang="de-AT" sz="4000" b="1" dirty="0"/>
              <a:t> Read (</a:t>
            </a:r>
            <a:r>
              <a:rPr lang="de-AT" sz="4000" b="1" dirty="0" err="1"/>
              <a:t>uncommited</a:t>
            </a:r>
            <a:r>
              <a:rPr lang="de-AT" sz="4000" b="1" dirty="0"/>
              <a:t> </a:t>
            </a:r>
            <a:r>
              <a:rPr lang="de-AT" sz="4000" b="1" dirty="0" err="1"/>
              <a:t>dependency</a:t>
            </a:r>
            <a:r>
              <a:rPr lang="de-AT" sz="4000" b="1" dirty="0"/>
              <a:t> </a:t>
            </a:r>
            <a:r>
              <a:rPr lang="de-AT" sz="4000" b="1" dirty="0" err="1"/>
              <a:t>problem</a:t>
            </a:r>
            <a:r>
              <a:rPr lang="de-AT" sz="4000" b="1" dirty="0"/>
              <a:t>)</a:t>
            </a:r>
          </a:p>
        </p:txBody>
      </p:sp>
      <p:pic>
        <p:nvPicPr>
          <p:cNvPr id="6" name="Inhaltsplatzhalter 5">
            <a:extLst>
              <a:ext uri="{FF2B5EF4-FFF2-40B4-BE49-F238E27FC236}">
                <a16:creationId xmlns:a16="http://schemas.microsoft.com/office/drawing/2014/main" id="{B377AE31-17CE-4CE4-9470-67318844B664}"/>
              </a:ext>
            </a:extLst>
          </p:cNvPr>
          <p:cNvPicPr>
            <a:picLocks noGrp="1" noChangeAspect="1"/>
          </p:cNvPicPr>
          <p:nvPr>
            <p:ph idx="1"/>
          </p:nvPr>
        </p:nvPicPr>
        <p:blipFill>
          <a:blip r:embed="rId2"/>
          <a:stretch>
            <a:fillRect/>
          </a:stretch>
        </p:blipFill>
        <p:spPr>
          <a:xfrm>
            <a:off x="3023349" y="2215011"/>
            <a:ext cx="6145301" cy="3572566"/>
          </a:xfrm>
          <a:prstGeom prst="rect">
            <a:avLst/>
          </a:prstGeom>
        </p:spPr>
      </p:pic>
      <p:sp>
        <p:nvSpPr>
          <p:cNvPr id="4" name="Fußzeilenplatzhalter 3">
            <a:extLst>
              <a:ext uri="{FF2B5EF4-FFF2-40B4-BE49-F238E27FC236}">
                <a16:creationId xmlns:a16="http://schemas.microsoft.com/office/drawing/2014/main" id="{3925B80F-B7CC-4765-B805-3F466C94F588}"/>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0AB7F7D4-F4B8-4A37-805B-14E9590B29E7}"/>
              </a:ext>
            </a:extLst>
          </p:cNvPr>
          <p:cNvSpPr>
            <a:spLocks noGrp="1"/>
          </p:cNvSpPr>
          <p:nvPr>
            <p:ph type="sldNum" sz="quarter" idx="12"/>
          </p:nvPr>
        </p:nvSpPr>
        <p:spPr/>
        <p:txBody>
          <a:bodyPr/>
          <a:lstStyle/>
          <a:p>
            <a:fld id="{7A6E67F5-11D9-43D7-9C9E-9667E2891F76}" type="slidenum">
              <a:rPr lang="de-AT" smtClean="0"/>
              <a:t>60</a:t>
            </a:fld>
            <a:endParaRPr lang="de-AT"/>
          </a:p>
        </p:txBody>
      </p:sp>
      <p:pic>
        <p:nvPicPr>
          <p:cNvPr id="7" name="Grafik 6" descr="Ein Bild, das Zeichnung enthält.&#10;&#10;Automatisch generierte Beschreibung">
            <a:extLst>
              <a:ext uri="{FF2B5EF4-FFF2-40B4-BE49-F238E27FC236}">
                <a16:creationId xmlns:a16="http://schemas.microsoft.com/office/drawing/2014/main" id="{5867EE21-AE6E-4917-978F-EECFDB8326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7333873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2711C-4CB7-490B-B0BA-D2733BB2D7F7}"/>
              </a:ext>
            </a:extLst>
          </p:cNvPr>
          <p:cNvSpPr>
            <a:spLocks noGrp="1"/>
          </p:cNvSpPr>
          <p:nvPr>
            <p:ph type="title"/>
          </p:nvPr>
        </p:nvSpPr>
        <p:spPr/>
        <p:txBody>
          <a:bodyPr/>
          <a:lstStyle/>
          <a:p>
            <a:r>
              <a:rPr lang="de-AT" b="1" dirty="0" err="1"/>
              <a:t>Dirty</a:t>
            </a:r>
            <a:r>
              <a:rPr lang="de-AT" b="1" dirty="0"/>
              <a:t> Read Beispiel</a:t>
            </a:r>
          </a:p>
        </p:txBody>
      </p:sp>
      <p:sp>
        <p:nvSpPr>
          <p:cNvPr id="4" name="Fußzeilenplatzhalter 3">
            <a:extLst>
              <a:ext uri="{FF2B5EF4-FFF2-40B4-BE49-F238E27FC236}">
                <a16:creationId xmlns:a16="http://schemas.microsoft.com/office/drawing/2014/main" id="{4243712F-0318-4723-925A-2348C482A05C}"/>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92B41CC6-37F0-48C9-8D18-678B70EEE420}"/>
              </a:ext>
            </a:extLst>
          </p:cNvPr>
          <p:cNvSpPr>
            <a:spLocks noGrp="1"/>
          </p:cNvSpPr>
          <p:nvPr>
            <p:ph type="sldNum" sz="quarter" idx="12"/>
          </p:nvPr>
        </p:nvSpPr>
        <p:spPr/>
        <p:txBody>
          <a:bodyPr/>
          <a:lstStyle/>
          <a:p>
            <a:fld id="{7A6E67F5-11D9-43D7-9C9E-9667E2891F76}" type="slidenum">
              <a:rPr lang="de-AT" smtClean="0"/>
              <a:t>61</a:t>
            </a:fld>
            <a:endParaRPr lang="de-AT"/>
          </a:p>
        </p:txBody>
      </p:sp>
      <p:pic>
        <p:nvPicPr>
          <p:cNvPr id="6" name="Picture 2">
            <a:extLst>
              <a:ext uri="{FF2B5EF4-FFF2-40B4-BE49-F238E27FC236}">
                <a16:creationId xmlns:a16="http://schemas.microsoft.com/office/drawing/2014/main" id="{47A02150-11C4-43BF-8F5B-E607ACF42B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2360" y="1324375"/>
            <a:ext cx="4267280" cy="34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hteck 3">
            <a:extLst>
              <a:ext uri="{FF2B5EF4-FFF2-40B4-BE49-F238E27FC236}">
                <a16:creationId xmlns:a16="http://schemas.microsoft.com/office/drawing/2014/main" id="{2EFF47CC-BC62-4EBC-9794-4ABB884E9E5C}"/>
              </a:ext>
            </a:extLst>
          </p:cNvPr>
          <p:cNvSpPr>
            <a:spLocks noChangeArrowheads="1"/>
          </p:cNvSpPr>
          <p:nvPr/>
        </p:nvSpPr>
        <p:spPr bwMode="auto">
          <a:xfrm>
            <a:off x="838200" y="5071662"/>
            <a:ext cx="81359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de-DE" altLang="de-DE" sz="1800" dirty="0">
                <a:cs typeface="Times New Roman" panose="02020603050405020304" pitchFamily="18" charset="0"/>
              </a:rPr>
              <a:t>In der Datenbank steht der falsche Wert x = 12. Richtiger Wert: x = 11  </a:t>
            </a:r>
          </a:p>
          <a:p>
            <a:pPr>
              <a:spcBef>
                <a:spcPct val="0"/>
              </a:spcBef>
              <a:buFontTx/>
              <a:buNone/>
            </a:pPr>
            <a:r>
              <a:rPr lang="de-DE" altLang="de-DE" sz="1800" dirty="0">
                <a:cs typeface="Times New Roman" panose="02020603050405020304" pitchFamily="18" charset="0"/>
              </a:rPr>
              <a:t>Grund: Transaktion T2 liest einen Wert (x = 11), den es so nie in der Datenbank gegeben hat, da T1 zurückrollt.</a:t>
            </a:r>
            <a:endParaRPr lang="de-AT" altLang="de-DE" sz="1800" dirty="0">
              <a:cs typeface="Times New Roman" panose="02020603050405020304" pitchFamily="18" charset="0"/>
            </a:endParaRPr>
          </a:p>
        </p:txBody>
      </p:sp>
      <p:pic>
        <p:nvPicPr>
          <p:cNvPr id="8" name="Grafik 7" descr="Ein Bild, das Zeichnung enthält.&#10;&#10;Automatisch generierte Beschreibung">
            <a:extLst>
              <a:ext uri="{FF2B5EF4-FFF2-40B4-BE49-F238E27FC236}">
                <a16:creationId xmlns:a16="http://schemas.microsoft.com/office/drawing/2014/main" id="{5D79813C-BAB8-402A-A65E-E4BF2EF18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7080890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44391C-9FC3-437F-99D2-47936102D69B}"/>
              </a:ext>
            </a:extLst>
          </p:cNvPr>
          <p:cNvSpPr>
            <a:spLocks noGrp="1"/>
          </p:cNvSpPr>
          <p:nvPr>
            <p:ph type="title"/>
          </p:nvPr>
        </p:nvSpPr>
        <p:spPr/>
        <p:txBody>
          <a:bodyPr/>
          <a:lstStyle/>
          <a:p>
            <a:r>
              <a:rPr lang="de-AT" b="1" dirty="0"/>
              <a:t>Das Phantom Problem</a:t>
            </a:r>
          </a:p>
        </p:txBody>
      </p:sp>
      <p:sp>
        <p:nvSpPr>
          <p:cNvPr id="4" name="Fußzeilenplatzhalter 3">
            <a:extLst>
              <a:ext uri="{FF2B5EF4-FFF2-40B4-BE49-F238E27FC236}">
                <a16:creationId xmlns:a16="http://schemas.microsoft.com/office/drawing/2014/main" id="{971A89E2-D556-4B95-A608-6564C737ED0E}"/>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5484A89E-0826-4740-AE40-8E0EF5C929E6}"/>
              </a:ext>
            </a:extLst>
          </p:cNvPr>
          <p:cNvSpPr>
            <a:spLocks noGrp="1"/>
          </p:cNvSpPr>
          <p:nvPr>
            <p:ph type="sldNum" sz="quarter" idx="12"/>
          </p:nvPr>
        </p:nvSpPr>
        <p:spPr/>
        <p:txBody>
          <a:bodyPr/>
          <a:lstStyle/>
          <a:p>
            <a:fld id="{7A6E67F5-11D9-43D7-9C9E-9667E2891F76}" type="slidenum">
              <a:rPr lang="de-AT" smtClean="0"/>
              <a:t>62</a:t>
            </a:fld>
            <a:endParaRPr lang="de-AT"/>
          </a:p>
        </p:txBody>
      </p:sp>
      <p:sp>
        <p:nvSpPr>
          <p:cNvPr id="6" name="Rechteck 1">
            <a:extLst>
              <a:ext uri="{FF2B5EF4-FFF2-40B4-BE49-F238E27FC236}">
                <a16:creationId xmlns:a16="http://schemas.microsoft.com/office/drawing/2014/main" id="{E80E6414-095B-4D86-9D39-D99AB41C1D1D}"/>
              </a:ext>
            </a:extLst>
          </p:cNvPr>
          <p:cNvSpPr>
            <a:spLocks noGrp="1" noChangeArrowheads="1"/>
          </p:cNvSpPr>
          <p:nvPr>
            <p:ph idx="1"/>
          </p:nvPr>
        </p:nvSpPr>
        <p:spPr bwMode="auto">
          <a:xfrm>
            <a:off x="838200" y="1825625"/>
            <a:ext cx="10515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9263">
              <a:spcBef>
                <a:spcPct val="20000"/>
              </a:spcBef>
              <a:buChar char="•"/>
              <a:tabLst>
                <a:tab pos="449263" algn="l"/>
                <a:tab pos="900113" algn="l"/>
                <a:tab pos="1349375" algn="l"/>
                <a:tab pos="2249488" algn="l"/>
                <a:tab pos="2700338" algn="l"/>
                <a:tab pos="3149600" algn="l"/>
              </a:tabLst>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449263" algn="l"/>
                <a:tab pos="900113" algn="l"/>
                <a:tab pos="1349375" algn="l"/>
                <a:tab pos="2249488" algn="l"/>
                <a:tab pos="2700338" algn="l"/>
                <a:tab pos="3149600" algn="l"/>
              </a:tabLst>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449263" algn="l"/>
                <a:tab pos="900113" algn="l"/>
                <a:tab pos="1349375" algn="l"/>
                <a:tab pos="2249488" algn="l"/>
                <a:tab pos="2700338" algn="l"/>
                <a:tab pos="3149600" algn="l"/>
              </a:tabLst>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449263" algn="l"/>
                <a:tab pos="900113" algn="l"/>
                <a:tab pos="1349375" algn="l"/>
                <a:tab pos="2249488" algn="l"/>
                <a:tab pos="2700338" algn="l"/>
                <a:tab pos="3149600" algn="l"/>
              </a:tabLst>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449263" algn="l"/>
                <a:tab pos="900113" algn="l"/>
                <a:tab pos="1349375" algn="l"/>
                <a:tab pos="2249488" algn="l"/>
                <a:tab pos="2700338" algn="l"/>
                <a:tab pos="3149600" algn="l"/>
              </a:tabLst>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449263" algn="l"/>
                <a:tab pos="900113" algn="l"/>
                <a:tab pos="1349375" algn="l"/>
                <a:tab pos="2249488" algn="l"/>
                <a:tab pos="2700338" algn="l"/>
                <a:tab pos="3149600" algn="l"/>
              </a:tabLs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449263" algn="l"/>
                <a:tab pos="900113" algn="l"/>
                <a:tab pos="1349375" algn="l"/>
                <a:tab pos="2249488" algn="l"/>
                <a:tab pos="2700338" algn="l"/>
                <a:tab pos="3149600" algn="l"/>
              </a:tabLs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449263" algn="l"/>
                <a:tab pos="900113" algn="l"/>
                <a:tab pos="1349375" algn="l"/>
                <a:tab pos="2249488" algn="l"/>
                <a:tab pos="2700338" algn="l"/>
                <a:tab pos="3149600" algn="l"/>
              </a:tabLs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449263" algn="l"/>
                <a:tab pos="900113" algn="l"/>
                <a:tab pos="1349375" algn="l"/>
                <a:tab pos="2249488" algn="l"/>
                <a:tab pos="2700338" algn="l"/>
                <a:tab pos="3149600" algn="l"/>
              </a:tabLst>
              <a:defRPr sz="16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de-DE" altLang="de-DE" sz="2000" dirty="0">
                <a:cs typeface="Times New Roman" panose="02020603050405020304" pitchFamily="18" charset="0"/>
              </a:rPr>
              <a:t>Eine Transaktion liest Daten, welche sie vorher schon gelesen hat, erneut und stellt fest,</a:t>
            </a:r>
          </a:p>
          <a:p>
            <a:pPr>
              <a:spcBef>
                <a:spcPct val="0"/>
              </a:spcBef>
              <a:buFontTx/>
              <a:buNone/>
            </a:pPr>
            <a:r>
              <a:rPr lang="de-DE" altLang="de-DE" sz="2000" dirty="0">
                <a:cs typeface="Times New Roman" panose="02020603050405020304" pitchFamily="18" charset="0"/>
              </a:rPr>
              <a:t>dass die Daten von einer anderen Transaktion (die seit dem ersten Lesen abgeschlossen</a:t>
            </a:r>
          </a:p>
          <a:p>
            <a:pPr>
              <a:spcBef>
                <a:spcPct val="0"/>
              </a:spcBef>
              <a:buFontTx/>
              <a:buNone/>
            </a:pPr>
            <a:r>
              <a:rPr lang="de-DE" altLang="de-DE" sz="2000" dirty="0">
                <a:cs typeface="Times New Roman" panose="02020603050405020304" pitchFamily="18" charset="0"/>
              </a:rPr>
              <a:t>wurde) verändert (oder gelöscht oder eingefügt) worden sind.</a:t>
            </a:r>
            <a:endParaRPr lang="de-AT" altLang="de-DE" sz="2000" dirty="0">
              <a:cs typeface="Times New Roman" panose="02020603050405020304" pitchFamily="18" charset="0"/>
            </a:endParaRPr>
          </a:p>
        </p:txBody>
      </p:sp>
      <p:pic>
        <p:nvPicPr>
          <p:cNvPr id="7" name="Grafik 6">
            <a:extLst>
              <a:ext uri="{FF2B5EF4-FFF2-40B4-BE49-F238E27FC236}">
                <a16:creationId xmlns:a16="http://schemas.microsoft.com/office/drawing/2014/main" id="{898CE086-8232-4CBD-BC71-32C1B0825CAF}"/>
              </a:ext>
            </a:extLst>
          </p:cNvPr>
          <p:cNvPicPr>
            <a:picLocks noChangeAspect="1"/>
          </p:cNvPicPr>
          <p:nvPr/>
        </p:nvPicPr>
        <p:blipFill>
          <a:blip r:embed="rId2"/>
          <a:stretch>
            <a:fillRect/>
          </a:stretch>
        </p:blipFill>
        <p:spPr>
          <a:xfrm>
            <a:off x="3224644" y="2874483"/>
            <a:ext cx="5742712" cy="2749344"/>
          </a:xfrm>
          <a:prstGeom prst="rect">
            <a:avLst/>
          </a:prstGeom>
        </p:spPr>
      </p:pic>
      <p:sp>
        <p:nvSpPr>
          <p:cNvPr id="8" name="Rechteck 5">
            <a:extLst>
              <a:ext uri="{FF2B5EF4-FFF2-40B4-BE49-F238E27FC236}">
                <a16:creationId xmlns:a16="http://schemas.microsoft.com/office/drawing/2014/main" id="{68BDA4BB-785F-48CF-ADE1-A641F9B1DC69}"/>
              </a:ext>
            </a:extLst>
          </p:cNvPr>
          <p:cNvSpPr>
            <a:spLocks noChangeArrowheads="1"/>
          </p:cNvSpPr>
          <p:nvPr/>
        </p:nvSpPr>
        <p:spPr bwMode="auto">
          <a:xfrm>
            <a:off x="597038" y="5715000"/>
            <a:ext cx="95408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9263">
              <a:tabLst>
                <a:tab pos="449263" algn="l"/>
                <a:tab pos="900113" algn="l"/>
                <a:tab pos="1349375" algn="l"/>
                <a:tab pos="2249488" algn="l"/>
                <a:tab pos="2700338" algn="l"/>
                <a:tab pos="3149600" algn="l"/>
              </a:tabLst>
              <a:defRPr>
                <a:solidFill>
                  <a:schemeClr val="tx1"/>
                </a:solidFill>
                <a:latin typeface="Arial" charset="0"/>
                <a:cs typeface="Arial" charset="0"/>
              </a:defRPr>
            </a:lvl1pPr>
            <a:lvl2pPr marL="742950" indent="-285750">
              <a:tabLst>
                <a:tab pos="449263" algn="l"/>
                <a:tab pos="900113" algn="l"/>
                <a:tab pos="1349375" algn="l"/>
                <a:tab pos="2249488" algn="l"/>
                <a:tab pos="2700338" algn="l"/>
                <a:tab pos="3149600" algn="l"/>
              </a:tabLst>
              <a:defRPr>
                <a:solidFill>
                  <a:schemeClr val="tx1"/>
                </a:solidFill>
                <a:latin typeface="Arial" charset="0"/>
                <a:cs typeface="Arial" charset="0"/>
              </a:defRPr>
            </a:lvl2pPr>
            <a:lvl3pPr marL="1143000" indent="-228600">
              <a:tabLst>
                <a:tab pos="449263" algn="l"/>
                <a:tab pos="900113" algn="l"/>
                <a:tab pos="1349375" algn="l"/>
                <a:tab pos="2249488" algn="l"/>
                <a:tab pos="2700338" algn="l"/>
                <a:tab pos="3149600" algn="l"/>
              </a:tabLst>
              <a:defRPr>
                <a:solidFill>
                  <a:schemeClr val="tx1"/>
                </a:solidFill>
                <a:latin typeface="Arial" charset="0"/>
                <a:cs typeface="Arial" charset="0"/>
              </a:defRPr>
            </a:lvl3pPr>
            <a:lvl4pPr marL="1600200" indent="-228600">
              <a:tabLst>
                <a:tab pos="449263" algn="l"/>
                <a:tab pos="900113" algn="l"/>
                <a:tab pos="1349375" algn="l"/>
                <a:tab pos="2249488" algn="l"/>
                <a:tab pos="2700338" algn="l"/>
                <a:tab pos="3149600" algn="l"/>
              </a:tabLst>
              <a:defRPr>
                <a:solidFill>
                  <a:schemeClr val="tx1"/>
                </a:solidFill>
                <a:latin typeface="Arial" charset="0"/>
                <a:cs typeface="Arial" charset="0"/>
              </a:defRPr>
            </a:lvl4pPr>
            <a:lvl5pPr marL="2057400" indent="-228600">
              <a:tabLst>
                <a:tab pos="449263" algn="l"/>
                <a:tab pos="900113" algn="l"/>
                <a:tab pos="1349375" algn="l"/>
                <a:tab pos="2249488" algn="l"/>
                <a:tab pos="2700338" algn="l"/>
                <a:tab pos="31496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449263" algn="l"/>
                <a:tab pos="900113" algn="l"/>
                <a:tab pos="1349375" algn="l"/>
                <a:tab pos="2249488" algn="l"/>
                <a:tab pos="2700338" algn="l"/>
                <a:tab pos="31496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449263" algn="l"/>
                <a:tab pos="900113" algn="l"/>
                <a:tab pos="1349375" algn="l"/>
                <a:tab pos="2249488" algn="l"/>
                <a:tab pos="2700338" algn="l"/>
                <a:tab pos="31496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449263" algn="l"/>
                <a:tab pos="900113" algn="l"/>
                <a:tab pos="1349375" algn="l"/>
                <a:tab pos="2249488" algn="l"/>
                <a:tab pos="2700338" algn="l"/>
                <a:tab pos="31496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449263" algn="l"/>
                <a:tab pos="900113" algn="l"/>
                <a:tab pos="1349375" algn="l"/>
                <a:tab pos="2249488" algn="l"/>
                <a:tab pos="2700338" algn="l"/>
                <a:tab pos="3149600" algn="l"/>
              </a:tabLst>
              <a:defRPr>
                <a:solidFill>
                  <a:schemeClr val="tx1"/>
                </a:solidFill>
                <a:latin typeface="Arial" charset="0"/>
                <a:cs typeface="Arial" charset="0"/>
              </a:defRPr>
            </a:lvl9pPr>
          </a:lstStyle>
          <a:p>
            <a:pPr>
              <a:defRPr/>
            </a:pPr>
            <a:r>
              <a:rPr lang="de-DE" altLang="de-DE" sz="2000" dirty="0">
                <a:latin typeface="+mn-lt"/>
                <a:ea typeface="Times New Roman" pitchFamily="18" charset="0"/>
                <a:cs typeface="Calibri" pitchFamily="34" charset="0"/>
              </a:rPr>
              <a:t>Das Problem wird aber nicht immer als wirkliches Problem angesehen: es wird eine Entscheidung zu treffen sein, ob mit „</a:t>
            </a:r>
            <a:r>
              <a:rPr lang="de-DE" altLang="de-DE" sz="2000" dirty="0" err="1">
                <a:latin typeface="+mn-lt"/>
                <a:ea typeface="Times New Roman" pitchFamily="18" charset="0"/>
                <a:cs typeface="Calibri" pitchFamily="34" charset="0"/>
              </a:rPr>
              <a:t>consistenten</a:t>
            </a:r>
            <a:r>
              <a:rPr lang="de-DE" altLang="de-DE" sz="2000" dirty="0">
                <a:latin typeface="+mn-lt"/>
                <a:ea typeface="Times New Roman" pitchFamily="18" charset="0"/>
                <a:cs typeface="Calibri" pitchFamily="34" charset="0"/>
              </a:rPr>
              <a:t> oder </a:t>
            </a:r>
            <a:r>
              <a:rPr lang="de-DE" altLang="de-DE" sz="2000" dirty="0" err="1">
                <a:latin typeface="+mn-lt"/>
                <a:ea typeface="Times New Roman" pitchFamily="18" charset="0"/>
                <a:cs typeface="Calibri" pitchFamily="34" charset="0"/>
              </a:rPr>
              <a:t>current</a:t>
            </a:r>
            <a:r>
              <a:rPr lang="de-DE" altLang="de-DE" sz="2000" dirty="0">
                <a:latin typeface="+mn-lt"/>
                <a:ea typeface="Times New Roman" pitchFamily="18" charset="0"/>
                <a:cs typeface="Calibri" pitchFamily="34" charset="0"/>
              </a:rPr>
              <a:t>“ Daten gearbeitet werden soll.</a:t>
            </a:r>
            <a:endParaRPr lang="de-AT" altLang="de-DE" sz="2000" dirty="0">
              <a:latin typeface="+mn-lt"/>
              <a:ea typeface="Times New Roman" pitchFamily="18" charset="0"/>
              <a:cs typeface="Calibri" pitchFamily="34" charset="0"/>
            </a:endParaRPr>
          </a:p>
        </p:txBody>
      </p:sp>
      <p:pic>
        <p:nvPicPr>
          <p:cNvPr id="9" name="Grafik 8" descr="Ein Bild, das Zeichnung enthält.&#10;&#10;Automatisch generierte Beschreibung">
            <a:extLst>
              <a:ext uri="{FF2B5EF4-FFF2-40B4-BE49-F238E27FC236}">
                <a16:creationId xmlns:a16="http://schemas.microsoft.com/office/drawing/2014/main" id="{1AA97E57-C2EE-43A5-9DC4-F305A82269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7390129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AE8EBC-0A41-432E-A83F-FEF67E257D1A}"/>
              </a:ext>
            </a:extLst>
          </p:cNvPr>
          <p:cNvSpPr>
            <a:spLocks noGrp="1"/>
          </p:cNvSpPr>
          <p:nvPr>
            <p:ph type="title"/>
          </p:nvPr>
        </p:nvSpPr>
        <p:spPr/>
        <p:txBody>
          <a:bodyPr/>
          <a:lstStyle/>
          <a:p>
            <a:r>
              <a:rPr lang="de-AT" b="1" dirty="0" err="1"/>
              <a:t>Unrepeatable</a:t>
            </a:r>
            <a:r>
              <a:rPr lang="de-AT" b="1" dirty="0"/>
              <a:t>-Read Problem</a:t>
            </a:r>
          </a:p>
        </p:txBody>
      </p:sp>
      <p:sp>
        <p:nvSpPr>
          <p:cNvPr id="3" name="Inhaltsplatzhalter 2">
            <a:extLst>
              <a:ext uri="{FF2B5EF4-FFF2-40B4-BE49-F238E27FC236}">
                <a16:creationId xmlns:a16="http://schemas.microsoft.com/office/drawing/2014/main" id="{B38D7D07-3FBB-4AB1-87A0-C0E597CB7A0D}"/>
              </a:ext>
            </a:extLst>
          </p:cNvPr>
          <p:cNvSpPr>
            <a:spLocks noGrp="1"/>
          </p:cNvSpPr>
          <p:nvPr>
            <p:ph idx="1"/>
          </p:nvPr>
        </p:nvSpPr>
        <p:spPr/>
        <p:txBody>
          <a:bodyPr/>
          <a:lstStyle/>
          <a:p>
            <a:endParaRPr lang="de-AT" dirty="0"/>
          </a:p>
        </p:txBody>
      </p:sp>
      <p:sp>
        <p:nvSpPr>
          <p:cNvPr id="4" name="Fußzeilenplatzhalter 3">
            <a:extLst>
              <a:ext uri="{FF2B5EF4-FFF2-40B4-BE49-F238E27FC236}">
                <a16:creationId xmlns:a16="http://schemas.microsoft.com/office/drawing/2014/main" id="{7B03CAED-DCEE-4018-9419-B8D14491D4B7}"/>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6DBD46A1-8161-41DD-B128-4CF62682EADB}"/>
              </a:ext>
            </a:extLst>
          </p:cNvPr>
          <p:cNvSpPr>
            <a:spLocks noGrp="1"/>
          </p:cNvSpPr>
          <p:nvPr>
            <p:ph type="sldNum" sz="quarter" idx="12"/>
          </p:nvPr>
        </p:nvSpPr>
        <p:spPr/>
        <p:txBody>
          <a:bodyPr/>
          <a:lstStyle/>
          <a:p>
            <a:fld id="{7A6E67F5-11D9-43D7-9C9E-9667E2891F76}" type="slidenum">
              <a:rPr lang="de-AT" smtClean="0"/>
              <a:t>63</a:t>
            </a:fld>
            <a:endParaRPr lang="de-AT"/>
          </a:p>
        </p:txBody>
      </p:sp>
      <p:graphicFrame>
        <p:nvGraphicFramePr>
          <p:cNvPr id="6" name="Tabelle 5">
            <a:extLst>
              <a:ext uri="{FF2B5EF4-FFF2-40B4-BE49-F238E27FC236}">
                <a16:creationId xmlns:a16="http://schemas.microsoft.com/office/drawing/2014/main" id="{39BFDE3A-8C17-4F0D-A4FB-87791E8F8B9E}"/>
              </a:ext>
            </a:extLst>
          </p:cNvPr>
          <p:cNvGraphicFramePr>
            <a:graphicFrameLocks noGrp="1"/>
          </p:cNvGraphicFramePr>
          <p:nvPr>
            <p:extLst>
              <p:ext uri="{D42A27DB-BD31-4B8C-83A1-F6EECF244321}">
                <p14:modId xmlns:p14="http://schemas.microsoft.com/office/powerpoint/2010/main" val="3910869533"/>
              </p:ext>
            </p:extLst>
          </p:nvPr>
        </p:nvGraphicFramePr>
        <p:xfrm>
          <a:off x="4521200" y="1303343"/>
          <a:ext cx="3554414" cy="366712"/>
        </p:xfrm>
        <a:graphic>
          <a:graphicData uri="http://schemas.openxmlformats.org/drawingml/2006/table">
            <a:tbl>
              <a:tblPr/>
              <a:tblGrid>
                <a:gridCol w="854634">
                  <a:extLst>
                    <a:ext uri="{9D8B030D-6E8A-4147-A177-3AD203B41FA5}">
                      <a16:colId xmlns:a16="http://schemas.microsoft.com/office/drawing/2014/main" val="20000"/>
                    </a:ext>
                  </a:extLst>
                </a:gridCol>
                <a:gridCol w="539702">
                  <a:extLst>
                    <a:ext uri="{9D8B030D-6E8A-4147-A177-3AD203B41FA5}">
                      <a16:colId xmlns:a16="http://schemas.microsoft.com/office/drawing/2014/main" val="20001"/>
                    </a:ext>
                  </a:extLst>
                </a:gridCol>
                <a:gridCol w="810188">
                  <a:extLst>
                    <a:ext uri="{9D8B030D-6E8A-4147-A177-3AD203B41FA5}">
                      <a16:colId xmlns:a16="http://schemas.microsoft.com/office/drawing/2014/main" val="20002"/>
                    </a:ext>
                  </a:extLst>
                </a:gridCol>
                <a:gridCol w="540337">
                  <a:extLst>
                    <a:ext uri="{9D8B030D-6E8A-4147-A177-3AD203B41FA5}">
                      <a16:colId xmlns:a16="http://schemas.microsoft.com/office/drawing/2014/main" val="20003"/>
                    </a:ext>
                  </a:extLst>
                </a:gridCol>
                <a:gridCol w="809553">
                  <a:extLst>
                    <a:ext uri="{9D8B030D-6E8A-4147-A177-3AD203B41FA5}">
                      <a16:colId xmlns:a16="http://schemas.microsoft.com/office/drawing/2014/main" val="20004"/>
                    </a:ext>
                  </a:extLst>
                </a:gridCol>
              </a:tblGrid>
              <a:tr h="183356">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Konto 1</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6" marR="44446"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6" marR="44446" marT="0" marB="0">
                    <a:lnL>
                      <a:noFill/>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Konto 2</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6" marR="44446"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6" marR="44446" marT="0" marB="0">
                    <a:lnL>
                      <a:noFill/>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Konto 3</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6" marR="44446"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3356">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40</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6" marR="444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6" marR="444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50</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6" marR="444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6" marR="444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spcAft>
                          <a:spcPts val="0"/>
                        </a:spcAft>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30</a:t>
                      </a:r>
                      <a:endParaRPr lang="de-AT" sz="1200" dirty="0">
                        <a:effectLst/>
                        <a:latin typeface="Calibri" panose="020F0502020204030204" pitchFamily="34" charset="0"/>
                        <a:ea typeface="Times New Roman" panose="02020603050405020304" pitchFamily="18" charset="0"/>
                        <a:cs typeface="Calibri" panose="020F0502020204030204" pitchFamily="34" charset="0"/>
                      </a:endParaRPr>
                    </a:p>
                  </a:txBody>
                  <a:tcPr marL="44446" marR="444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elle 6">
            <a:extLst>
              <a:ext uri="{FF2B5EF4-FFF2-40B4-BE49-F238E27FC236}">
                <a16:creationId xmlns:a16="http://schemas.microsoft.com/office/drawing/2014/main" id="{EF4A0492-D6E6-4C8A-B7DE-8C71A0B4AF62}"/>
              </a:ext>
            </a:extLst>
          </p:cNvPr>
          <p:cNvGraphicFramePr>
            <a:graphicFrameLocks noGrp="1"/>
          </p:cNvGraphicFramePr>
          <p:nvPr>
            <p:extLst>
              <p:ext uri="{D42A27DB-BD31-4B8C-83A1-F6EECF244321}">
                <p14:modId xmlns:p14="http://schemas.microsoft.com/office/powerpoint/2010/main" val="589785364"/>
              </p:ext>
            </p:extLst>
          </p:nvPr>
        </p:nvGraphicFramePr>
        <p:xfrm>
          <a:off x="3914775" y="1966918"/>
          <a:ext cx="4362450" cy="4389432"/>
        </p:xfrm>
        <a:graphic>
          <a:graphicData uri="http://schemas.openxmlformats.org/drawingml/2006/table">
            <a:tbl>
              <a:tblPr/>
              <a:tblGrid>
                <a:gridCol w="1485049">
                  <a:extLst>
                    <a:ext uri="{9D8B030D-6E8A-4147-A177-3AD203B41FA5}">
                      <a16:colId xmlns:a16="http://schemas.microsoft.com/office/drawing/2014/main" val="20000"/>
                    </a:ext>
                  </a:extLst>
                </a:gridCol>
                <a:gridCol w="1438066">
                  <a:extLst>
                    <a:ext uri="{9D8B030D-6E8A-4147-A177-3AD203B41FA5}">
                      <a16:colId xmlns:a16="http://schemas.microsoft.com/office/drawing/2014/main" val="20001"/>
                    </a:ext>
                  </a:extLst>
                </a:gridCol>
                <a:gridCol w="1439335">
                  <a:extLst>
                    <a:ext uri="{9D8B030D-6E8A-4147-A177-3AD203B41FA5}">
                      <a16:colId xmlns:a16="http://schemas.microsoft.com/office/drawing/2014/main" val="20002"/>
                    </a:ext>
                  </a:extLst>
                </a:gridCol>
              </a:tblGrid>
              <a:tr h="182893">
                <a:tc>
                  <a:txBody>
                    <a:bodyPr/>
                    <a:lstStyle/>
                    <a:p>
                      <a:pPr>
                        <a:spcAft>
                          <a:spcPts val="0"/>
                        </a:spcAft>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Transaktion A</a:t>
                      </a:r>
                      <a:endParaRPr lang="de-AT" sz="1200" dirty="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Zeit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Transaktion B</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182893">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182893">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182893">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FETCH K1(40)</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t1</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a:noFill/>
                    </a:lnB>
                  </a:tcPr>
                </a:tc>
                <a:tc>
                  <a:txBody>
                    <a:bodyPr/>
                    <a:lstStyle/>
                    <a:p>
                      <a:pPr>
                        <a:spcAft>
                          <a:spcPts val="0"/>
                        </a:spcAft>
                      </a:pPr>
                      <a:r>
                        <a:rPr lang="en-GB"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182893">
                <a:tc>
                  <a:txBody>
                    <a:bodyPr/>
                    <a:lstStyle/>
                    <a:p>
                      <a:pPr>
                        <a:spcAft>
                          <a:spcPts val="0"/>
                        </a:spcAft>
                      </a:pPr>
                      <a:r>
                        <a:rPr lang="en-GB" sz="1200" dirty="0">
                          <a:effectLst/>
                          <a:latin typeface="Calibri" panose="020F0502020204030204" pitchFamily="34" charset="0"/>
                          <a:ea typeface="Times New Roman" panose="02020603050405020304" pitchFamily="18" charset="0"/>
                          <a:cs typeface="Times New Roman" panose="02020603050405020304" pitchFamily="18" charset="0"/>
                        </a:rPr>
                        <a:t>sum = 40</a:t>
                      </a:r>
                      <a:endParaRPr lang="de-AT" sz="1200" dirty="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en-GB" sz="120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a:noFill/>
                    </a:lnB>
                  </a:tcPr>
                </a:tc>
                <a:tc>
                  <a:txBody>
                    <a:bodyPr/>
                    <a:lstStyle/>
                    <a:p>
                      <a:pPr>
                        <a:spcAft>
                          <a:spcPts val="0"/>
                        </a:spcAft>
                      </a:pPr>
                      <a:r>
                        <a:rPr lang="en-GB"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182893">
                <a:tc>
                  <a:txBody>
                    <a:bodyPr/>
                    <a:lstStyle/>
                    <a:p>
                      <a:pPr>
                        <a:spcAft>
                          <a:spcPts val="0"/>
                        </a:spcAft>
                      </a:pPr>
                      <a:r>
                        <a:rPr lang="en-GB"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en-GB" sz="120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a:noFill/>
                    </a:lnB>
                  </a:tcPr>
                </a:tc>
                <a:tc>
                  <a:txBody>
                    <a:bodyPr/>
                    <a:lstStyle/>
                    <a:p>
                      <a:pPr>
                        <a:spcAft>
                          <a:spcPts val="0"/>
                        </a:spcAft>
                      </a:pPr>
                      <a:r>
                        <a:rPr lang="en-GB"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182893">
                <a:tc>
                  <a:txBody>
                    <a:bodyPr/>
                    <a:lstStyle/>
                    <a:p>
                      <a:pPr>
                        <a:spcAft>
                          <a:spcPts val="0"/>
                        </a:spcAft>
                      </a:pPr>
                      <a:r>
                        <a:rPr lang="en-GB" sz="1200">
                          <a:effectLst/>
                          <a:latin typeface="Calibri" panose="020F0502020204030204" pitchFamily="34" charset="0"/>
                          <a:ea typeface="Times New Roman" panose="02020603050405020304" pitchFamily="18" charset="0"/>
                          <a:cs typeface="Times New Roman" panose="02020603050405020304" pitchFamily="18" charset="0"/>
                        </a:rPr>
                        <a:t>FETCH K2(50)</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t2</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182893">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sum = 90</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182893">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182893">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t3</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FETCH K3(30)</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182893">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a:noFill/>
                    </a:lnB>
                  </a:tcPr>
                </a:tc>
                <a:tc>
                  <a:txBody>
                    <a:bodyPr/>
                    <a:lstStyle/>
                    <a:p>
                      <a:pPr>
                        <a:spcAft>
                          <a:spcPts val="0"/>
                        </a:spcAft>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dirty="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182893">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t4</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UPDATE K3</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182893">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30 -&gt; 20</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182893">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182893">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t5</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FETCH K1 (40)</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4"/>
                  </a:ext>
                </a:extLst>
              </a:tr>
              <a:tr h="182893">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5"/>
                  </a:ext>
                </a:extLst>
              </a:tr>
              <a:tr h="182893">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t6</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UPDATE K1</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6"/>
                  </a:ext>
                </a:extLst>
              </a:tr>
              <a:tr h="182893">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40 -&gt; 50</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7"/>
                  </a:ext>
                </a:extLst>
              </a:tr>
              <a:tr h="182893">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8"/>
                  </a:ext>
                </a:extLst>
              </a:tr>
              <a:tr h="182893">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t7</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a:noFill/>
                    </a:lnB>
                  </a:tcPr>
                </a:tc>
                <a:tc>
                  <a:txBody>
                    <a:bodyPr/>
                    <a:lstStyle/>
                    <a:p>
                      <a:pPr>
                        <a:spcAft>
                          <a:spcPts val="0"/>
                        </a:spcAft>
                      </a:pPr>
                      <a:r>
                        <a:rPr lang="en-GB" sz="1200">
                          <a:effectLst/>
                          <a:latin typeface="Calibri" panose="020F0502020204030204" pitchFamily="34" charset="0"/>
                          <a:ea typeface="Times New Roman" panose="02020603050405020304" pitchFamily="18" charset="0"/>
                          <a:cs typeface="Times New Roman" panose="02020603050405020304" pitchFamily="18" charset="0"/>
                        </a:rPr>
                        <a:t>COMMIT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9"/>
                  </a:ext>
                </a:extLst>
              </a:tr>
              <a:tr h="182893">
                <a:tc>
                  <a:txBody>
                    <a:bodyPr/>
                    <a:lstStyle/>
                    <a:p>
                      <a:pPr>
                        <a:spcAft>
                          <a:spcPts val="0"/>
                        </a:spcAft>
                      </a:pPr>
                      <a:r>
                        <a:rPr lang="en-GB" sz="1200">
                          <a:effectLst/>
                          <a:latin typeface="Calibri" panose="020F0502020204030204" pitchFamily="34" charset="0"/>
                          <a:ea typeface="Times New Roman" panose="02020603050405020304" pitchFamily="18" charset="0"/>
                          <a:cs typeface="Times New Roman" panose="02020603050405020304" pitchFamily="18" charset="0"/>
                        </a:rPr>
                        <a:t>-</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en-GB" sz="120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a:noFill/>
                    </a:lnB>
                  </a:tcPr>
                </a:tc>
                <a:tc>
                  <a:txBody>
                    <a:bodyPr/>
                    <a:lstStyle/>
                    <a:p>
                      <a:pPr>
                        <a:spcAft>
                          <a:spcPts val="0"/>
                        </a:spcAft>
                      </a:pPr>
                      <a:r>
                        <a:rPr lang="en-GB" sz="120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0"/>
                  </a:ext>
                </a:extLst>
              </a:tr>
              <a:tr h="182893">
                <a:tc>
                  <a:txBody>
                    <a:bodyPr/>
                    <a:lstStyle/>
                    <a:p>
                      <a:pPr>
                        <a:spcAft>
                          <a:spcPts val="0"/>
                        </a:spcAft>
                      </a:pPr>
                      <a:r>
                        <a:rPr lang="en-GB" sz="1200">
                          <a:effectLst/>
                          <a:latin typeface="Calibri" panose="020F0502020204030204" pitchFamily="34" charset="0"/>
                          <a:ea typeface="Times New Roman" panose="02020603050405020304" pitchFamily="18" charset="0"/>
                          <a:cs typeface="Times New Roman" panose="02020603050405020304" pitchFamily="18" charset="0"/>
                        </a:rPr>
                        <a:t>FETCH K3 (20)</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t8</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1"/>
                  </a:ext>
                </a:extLst>
              </a:tr>
              <a:tr h="182893">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sum = 110</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a:noFill/>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2"/>
                  </a:ext>
                </a:extLst>
              </a:tr>
              <a:tr h="182893">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(nicht 120)</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de-DE" sz="120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de-AT" sz="1200" dirty="0">
                        <a:effectLst/>
                        <a:latin typeface="Calibri" panose="020F0502020204030204" pitchFamily="34" charset="0"/>
                        <a:ea typeface="Times New Roman" panose="02020603050405020304" pitchFamily="18" charset="0"/>
                        <a:cs typeface="Calibri" panose="020F0502020204030204" pitchFamily="34" charset="0"/>
                      </a:endParaRPr>
                    </a:p>
                  </a:txBody>
                  <a:tcPr marL="44444" marR="44444"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bl>
          </a:graphicData>
        </a:graphic>
      </p:graphicFrame>
      <p:pic>
        <p:nvPicPr>
          <p:cNvPr id="8" name="Grafik 7" descr="Ein Bild, das Zeichnung enthält.&#10;&#10;Automatisch generierte Beschreibung">
            <a:extLst>
              <a:ext uri="{FF2B5EF4-FFF2-40B4-BE49-F238E27FC236}">
                <a16:creationId xmlns:a16="http://schemas.microsoft.com/office/drawing/2014/main" id="{CEE93E2D-9B9D-467D-80BC-00D3B20EC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9698042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E78B59-957D-4B02-8DD9-776D16EE2D1B}"/>
              </a:ext>
            </a:extLst>
          </p:cNvPr>
          <p:cNvSpPr>
            <a:spLocks noGrp="1"/>
          </p:cNvSpPr>
          <p:nvPr>
            <p:ph type="title"/>
          </p:nvPr>
        </p:nvSpPr>
        <p:spPr/>
        <p:txBody>
          <a:bodyPr/>
          <a:lstStyle/>
          <a:p>
            <a:r>
              <a:rPr lang="de-AT" b="1" dirty="0" err="1"/>
              <a:t>Locking</a:t>
            </a:r>
            <a:endParaRPr lang="de-AT" b="1" dirty="0"/>
          </a:p>
        </p:txBody>
      </p:sp>
      <p:sp>
        <p:nvSpPr>
          <p:cNvPr id="3" name="Inhaltsplatzhalter 2">
            <a:extLst>
              <a:ext uri="{FF2B5EF4-FFF2-40B4-BE49-F238E27FC236}">
                <a16:creationId xmlns:a16="http://schemas.microsoft.com/office/drawing/2014/main" id="{BDB39380-C73B-4763-B2D2-0025A71A001E}"/>
              </a:ext>
            </a:extLst>
          </p:cNvPr>
          <p:cNvSpPr>
            <a:spLocks noGrp="1"/>
          </p:cNvSpPr>
          <p:nvPr>
            <p:ph idx="1"/>
          </p:nvPr>
        </p:nvSpPr>
        <p:spPr/>
        <p:txBody>
          <a:bodyPr/>
          <a:lstStyle/>
          <a:p>
            <a:r>
              <a:rPr lang="de-DE" altLang="de-DE" dirty="0">
                <a:latin typeface="Calibri" panose="020F0502020204030204" pitchFamily="34" charset="0"/>
              </a:rPr>
              <a:t>Grundidee:</a:t>
            </a:r>
            <a:br>
              <a:rPr lang="de-DE" altLang="de-DE" dirty="0">
                <a:latin typeface="Calibri" panose="020F0502020204030204" pitchFamily="34" charset="0"/>
              </a:rPr>
            </a:br>
            <a:r>
              <a:rPr lang="de-DE" altLang="de-DE" dirty="0">
                <a:latin typeface="Calibri" panose="020F0502020204030204" pitchFamily="34" charset="0"/>
              </a:rPr>
              <a:t> Wenn eine Transaktion A ein Objekt (Tabelle, Datensatz) benötigt und sichergestellt werden soll, dass eine andere Transaktion B keine Veränderung an diesem Objekt vornimmt, dann wird von der Transaktion A ein Lock für dieses Objekt angemeldet.</a:t>
            </a:r>
            <a:br>
              <a:rPr lang="de-DE" altLang="de-DE" dirty="0">
                <a:latin typeface="Calibri" panose="020F0502020204030204" pitchFamily="34" charset="0"/>
              </a:rPr>
            </a:br>
            <a:br>
              <a:rPr lang="de-DE" altLang="de-DE" dirty="0">
                <a:latin typeface="Calibri" panose="020F0502020204030204" pitchFamily="34" charset="0"/>
              </a:rPr>
            </a:br>
            <a:r>
              <a:rPr lang="de-DE" altLang="de-DE" dirty="0">
                <a:latin typeface="Calibri" panose="020F0502020204030204" pitchFamily="34" charset="0"/>
              </a:rPr>
              <a:t>Damit können andere Transaktionen solange keine Veränderungen an diesem Objekt vornehmen, bis das Objekt wieder frei verfügbar ist (z.B. bei Ende von Transaktion A).</a:t>
            </a:r>
            <a:endParaRPr lang="de-AT" altLang="de-DE" dirty="0">
              <a:latin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65612CD9-3AF3-474D-9CC1-2C23200EAEE0}"/>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83D28CC3-81B1-45CB-85A5-281D40D855F3}"/>
              </a:ext>
            </a:extLst>
          </p:cNvPr>
          <p:cNvSpPr>
            <a:spLocks noGrp="1"/>
          </p:cNvSpPr>
          <p:nvPr>
            <p:ph type="sldNum" sz="quarter" idx="12"/>
          </p:nvPr>
        </p:nvSpPr>
        <p:spPr/>
        <p:txBody>
          <a:bodyPr/>
          <a:lstStyle/>
          <a:p>
            <a:fld id="{7A6E67F5-11D9-43D7-9C9E-9667E2891F76}" type="slidenum">
              <a:rPr lang="de-AT" smtClean="0"/>
              <a:t>64</a:t>
            </a:fld>
            <a:endParaRPr lang="de-AT"/>
          </a:p>
        </p:txBody>
      </p:sp>
      <p:pic>
        <p:nvPicPr>
          <p:cNvPr id="6" name="Grafik 5" descr="Ein Bild, das Zeichnung enthält.&#10;&#10;Automatisch generierte Beschreibung">
            <a:extLst>
              <a:ext uri="{FF2B5EF4-FFF2-40B4-BE49-F238E27FC236}">
                <a16:creationId xmlns:a16="http://schemas.microsoft.com/office/drawing/2014/main" id="{E8F0B375-212C-4F8D-B235-B7281EBDA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2077679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48F912-F3E7-4169-8921-1E3D04A6AAB6}"/>
              </a:ext>
            </a:extLst>
          </p:cNvPr>
          <p:cNvSpPr>
            <a:spLocks noGrp="1"/>
          </p:cNvSpPr>
          <p:nvPr>
            <p:ph type="title"/>
          </p:nvPr>
        </p:nvSpPr>
        <p:spPr/>
        <p:txBody>
          <a:bodyPr/>
          <a:lstStyle/>
          <a:p>
            <a:r>
              <a:rPr lang="de-AT" b="1" dirty="0"/>
              <a:t>Sperrgranularität</a:t>
            </a:r>
          </a:p>
        </p:txBody>
      </p:sp>
      <p:sp>
        <p:nvSpPr>
          <p:cNvPr id="3" name="Inhaltsplatzhalter 2">
            <a:extLst>
              <a:ext uri="{FF2B5EF4-FFF2-40B4-BE49-F238E27FC236}">
                <a16:creationId xmlns:a16="http://schemas.microsoft.com/office/drawing/2014/main" id="{EC48273C-83D3-4B96-AAC6-CDB05FFA9FDD}"/>
              </a:ext>
            </a:extLst>
          </p:cNvPr>
          <p:cNvSpPr>
            <a:spLocks noGrp="1"/>
          </p:cNvSpPr>
          <p:nvPr>
            <p:ph idx="1"/>
          </p:nvPr>
        </p:nvSpPr>
        <p:spPr/>
        <p:txBody>
          <a:bodyPr/>
          <a:lstStyle/>
          <a:p>
            <a:endParaRPr lang="de-AT" dirty="0"/>
          </a:p>
        </p:txBody>
      </p:sp>
      <p:sp>
        <p:nvSpPr>
          <p:cNvPr id="4" name="Fußzeilenplatzhalter 3">
            <a:extLst>
              <a:ext uri="{FF2B5EF4-FFF2-40B4-BE49-F238E27FC236}">
                <a16:creationId xmlns:a16="http://schemas.microsoft.com/office/drawing/2014/main" id="{4E35C56E-D95F-4A8F-97AC-E288D5BE7B24}"/>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4A5892CC-91B0-407E-8762-495450FE71FD}"/>
              </a:ext>
            </a:extLst>
          </p:cNvPr>
          <p:cNvSpPr>
            <a:spLocks noGrp="1"/>
          </p:cNvSpPr>
          <p:nvPr>
            <p:ph type="sldNum" sz="quarter" idx="12"/>
          </p:nvPr>
        </p:nvSpPr>
        <p:spPr/>
        <p:txBody>
          <a:bodyPr/>
          <a:lstStyle/>
          <a:p>
            <a:fld id="{7A6E67F5-11D9-43D7-9C9E-9667E2891F76}" type="slidenum">
              <a:rPr lang="de-AT" smtClean="0"/>
              <a:t>65</a:t>
            </a:fld>
            <a:endParaRPr lang="de-AT"/>
          </a:p>
        </p:txBody>
      </p:sp>
      <p:grpSp>
        <p:nvGrpSpPr>
          <p:cNvPr id="6" name="Group 4">
            <a:extLst>
              <a:ext uri="{FF2B5EF4-FFF2-40B4-BE49-F238E27FC236}">
                <a16:creationId xmlns:a16="http://schemas.microsoft.com/office/drawing/2014/main" id="{3C1EC7DD-C75E-4B2E-81D6-6EBBF6079D3E}"/>
              </a:ext>
            </a:extLst>
          </p:cNvPr>
          <p:cNvGrpSpPr>
            <a:grpSpLocks/>
          </p:cNvGrpSpPr>
          <p:nvPr/>
        </p:nvGrpSpPr>
        <p:grpSpPr bwMode="auto">
          <a:xfrm>
            <a:off x="6892925" y="1928813"/>
            <a:ext cx="2520950" cy="4056063"/>
            <a:chOff x="2318" y="3220"/>
            <a:chExt cx="1980" cy="4005"/>
          </a:xfrm>
        </p:grpSpPr>
        <p:sp>
          <p:nvSpPr>
            <p:cNvPr id="7" name="AutoShape 5">
              <a:extLst>
                <a:ext uri="{FF2B5EF4-FFF2-40B4-BE49-F238E27FC236}">
                  <a16:creationId xmlns:a16="http://schemas.microsoft.com/office/drawing/2014/main" id="{3C6ECC26-61E2-400F-9E7A-D7D575DA8E58}"/>
                </a:ext>
              </a:extLst>
            </p:cNvPr>
            <p:cNvSpPr>
              <a:spLocks noChangeArrowheads="1"/>
            </p:cNvSpPr>
            <p:nvPr/>
          </p:nvSpPr>
          <p:spPr bwMode="auto">
            <a:xfrm>
              <a:off x="2318" y="3220"/>
              <a:ext cx="1980" cy="3420"/>
            </a:xfrm>
            <a:prstGeom prst="roundRect">
              <a:avLst>
                <a:gd name="adj" fmla="val 16667"/>
              </a:avLst>
            </a:prstGeom>
            <a:solidFill>
              <a:srgbClr val="FF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de-AT" altLang="de-DE" sz="1800"/>
            </a:p>
          </p:txBody>
        </p:sp>
        <p:sp>
          <p:nvSpPr>
            <p:cNvPr id="8" name="Text Box 6">
              <a:extLst>
                <a:ext uri="{FF2B5EF4-FFF2-40B4-BE49-F238E27FC236}">
                  <a16:creationId xmlns:a16="http://schemas.microsoft.com/office/drawing/2014/main" id="{1C62BBC9-1448-4319-A741-F434A43A7F25}"/>
                </a:ext>
              </a:extLst>
            </p:cNvPr>
            <p:cNvSpPr txBox="1">
              <a:spLocks noChangeArrowheads="1"/>
            </p:cNvSpPr>
            <p:nvPr/>
          </p:nvSpPr>
          <p:spPr bwMode="auto">
            <a:xfrm>
              <a:off x="2378" y="3580"/>
              <a:ext cx="1800" cy="54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bIns="90000"/>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de-DE" altLang="de-DE" sz="1200" b="1"/>
                <a:t>Datenbank</a:t>
              </a:r>
              <a:endParaRPr lang="de-DE" altLang="de-DE" sz="1800"/>
            </a:p>
          </p:txBody>
        </p:sp>
        <p:sp>
          <p:nvSpPr>
            <p:cNvPr id="9" name="Text Box 7">
              <a:extLst>
                <a:ext uri="{FF2B5EF4-FFF2-40B4-BE49-F238E27FC236}">
                  <a16:creationId xmlns:a16="http://schemas.microsoft.com/office/drawing/2014/main" id="{3B50141B-F508-4FB9-B4E9-7BC80B1F90A8}"/>
                </a:ext>
              </a:extLst>
            </p:cNvPr>
            <p:cNvSpPr txBox="1">
              <a:spLocks noChangeArrowheads="1"/>
            </p:cNvSpPr>
            <p:nvPr/>
          </p:nvSpPr>
          <p:spPr bwMode="auto">
            <a:xfrm>
              <a:off x="2378" y="4330"/>
              <a:ext cx="1800" cy="54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de-DE" altLang="de-DE" sz="1200" b="1"/>
                <a:t>Datei</a:t>
              </a:r>
              <a:endParaRPr lang="de-DE" altLang="de-DE" sz="1800"/>
            </a:p>
          </p:txBody>
        </p:sp>
        <p:sp>
          <p:nvSpPr>
            <p:cNvPr id="10" name="Text Box 8">
              <a:extLst>
                <a:ext uri="{FF2B5EF4-FFF2-40B4-BE49-F238E27FC236}">
                  <a16:creationId xmlns:a16="http://schemas.microsoft.com/office/drawing/2014/main" id="{5541D703-8567-4B29-9F8C-3C3A3015C074}"/>
                </a:ext>
              </a:extLst>
            </p:cNvPr>
            <p:cNvSpPr txBox="1">
              <a:spLocks noChangeArrowheads="1"/>
            </p:cNvSpPr>
            <p:nvPr/>
          </p:nvSpPr>
          <p:spPr bwMode="auto">
            <a:xfrm>
              <a:off x="2378" y="5020"/>
              <a:ext cx="1800" cy="54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de-DE" altLang="de-DE" sz="1200" b="1"/>
                <a:t>Cluster</a:t>
              </a:r>
              <a:endParaRPr lang="de-DE" altLang="de-DE" sz="1800"/>
            </a:p>
          </p:txBody>
        </p:sp>
        <p:sp>
          <p:nvSpPr>
            <p:cNvPr id="11" name="Text Box 9">
              <a:extLst>
                <a:ext uri="{FF2B5EF4-FFF2-40B4-BE49-F238E27FC236}">
                  <a16:creationId xmlns:a16="http://schemas.microsoft.com/office/drawing/2014/main" id="{6C25BBC2-7A61-4131-8A9C-A12BE2D0029A}"/>
                </a:ext>
              </a:extLst>
            </p:cNvPr>
            <p:cNvSpPr txBox="1">
              <a:spLocks noChangeArrowheads="1"/>
            </p:cNvSpPr>
            <p:nvPr/>
          </p:nvSpPr>
          <p:spPr bwMode="auto">
            <a:xfrm>
              <a:off x="2378" y="5740"/>
              <a:ext cx="1800" cy="54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de-DE" altLang="de-DE" sz="1200" b="1"/>
                <a:t>Seite</a:t>
              </a:r>
              <a:endParaRPr lang="de-DE" altLang="de-DE" sz="1800"/>
            </a:p>
          </p:txBody>
        </p:sp>
        <p:sp>
          <p:nvSpPr>
            <p:cNvPr id="12" name="Text Box 10">
              <a:extLst>
                <a:ext uri="{FF2B5EF4-FFF2-40B4-BE49-F238E27FC236}">
                  <a16:creationId xmlns:a16="http://schemas.microsoft.com/office/drawing/2014/main" id="{54D51073-390E-42EF-8733-9EC5A88BB222}"/>
                </a:ext>
              </a:extLst>
            </p:cNvPr>
            <p:cNvSpPr txBox="1">
              <a:spLocks noChangeArrowheads="1"/>
            </p:cNvSpPr>
            <p:nvPr/>
          </p:nvSpPr>
          <p:spPr bwMode="auto">
            <a:xfrm>
              <a:off x="2378" y="6685"/>
              <a:ext cx="1800" cy="54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de-DE" altLang="de-DE" sz="1200" b="1" i="1"/>
                <a:t>Physisch</a:t>
              </a:r>
              <a:endParaRPr lang="de-DE" altLang="de-DE" sz="1800"/>
            </a:p>
          </p:txBody>
        </p:sp>
        <p:sp>
          <p:nvSpPr>
            <p:cNvPr id="13" name="Line 11">
              <a:extLst>
                <a:ext uri="{FF2B5EF4-FFF2-40B4-BE49-F238E27FC236}">
                  <a16:creationId xmlns:a16="http://schemas.microsoft.com/office/drawing/2014/main" id="{8699EE87-EDEE-4FDC-8DD8-0CEC26981543}"/>
                </a:ext>
              </a:extLst>
            </p:cNvPr>
            <p:cNvSpPr>
              <a:spLocks noChangeShapeType="1"/>
            </p:cNvSpPr>
            <p:nvPr/>
          </p:nvSpPr>
          <p:spPr bwMode="auto">
            <a:xfrm>
              <a:off x="3308" y="4030"/>
              <a:ext cx="1" cy="2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AT"/>
            </a:p>
          </p:txBody>
        </p:sp>
        <p:sp>
          <p:nvSpPr>
            <p:cNvPr id="14" name="Line 12">
              <a:extLst>
                <a:ext uri="{FF2B5EF4-FFF2-40B4-BE49-F238E27FC236}">
                  <a16:creationId xmlns:a16="http://schemas.microsoft.com/office/drawing/2014/main" id="{462B0D97-C1AD-4449-80F5-FD6B10D63536}"/>
                </a:ext>
              </a:extLst>
            </p:cNvPr>
            <p:cNvSpPr>
              <a:spLocks noChangeShapeType="1"/>
            </p:cNvSpPr>
            <p:nvPr/>
          </p:nvSpPr>
          <p:spPr bwMode="auto">
            <a:xfrm>
              <a:off x="3308" y="4782"/>
              <a:ext cx="1" cy="2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AT"/>
            </a:p>
          </p:txBody>
        </p:sp>
        <p:sp>
          <p:nvSpPr>
            <p:cNvPr id="15" name="Line 13">
              <a:extLst>
                <a:ext uri="{FF2B5EF4-FFF2-40B4-BE49-F238E27FC236}">
                  <a16:creationId xmlns:a16="http://schemas.microsoft.com/office/drawing/2014/main" id="{083314C4-9ED9-49FE-84D0-F409C20EE932}"/>
                </a:ext>
              </a:extLst>
            </p:cNvPr>
            <p:cNvSpPr>
              <a:spLocks noChangeShapeType="1"/>
            </p:cNvSpPr>
            <p:nvPr/>
          </p:nvSpPr>
          <p:spPr bwMode="auto">
            <a:xfrm>
              <a:off x="3307" y="5502"/>
              <a:ext cx="1" cy="2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AT"/>
            </a:p>
          </p:txBody>
        </p:sp>
      </p:grpSp>
      <p:grpSp>
        <p:nvGrpSpPr>
          <p:cNvPr id="16" name="Group 14">
            <a:extLst>
              <a:ext uri="{FF2B5EF4-FFF2-40B4-BE49-F238E27FC236}">
                <a16:creationId xmlns:a16="http://schemas.microsoft.com/office/drawing/2014/main" id="{13D4D7B0-62DD-4C7A-BD77-27E73A8A3F75}"/>
              </a:ext>
            </a:extLst>
          </p:cNvPr>
          <p:cNvGrpSpPr>
            <a:grpSpLocks/>
          </p:cNvGrpSpPr>
          <p:nvPr/>
        </p:nvGrpSpPr>
        <p:grpSpPr bwMode="auto">
          <a:xfrm>
            <a:off x="2932113" y="2000251"/>
            <a:ext cx="2160587" cy="4176712"/>
            <a:chOff x="2318" y="3220"/>
            <a:chExt cx="1980" cy="4005"/>
          </a:xfrm>
        </p:grpSpPr>
        <p:sp>
          <p:nvSpPr>
            <p:cNvPr id="17" name="AutoShape 15">
              <a:extLst>
                <a:ext uri="{FF2B5EF4-FFF2-40B4-BE49-F238E27FC236}">
                  <a16:creationId xmlns:a16="http://schemas.microsoft.com/office/drawing/2014/main" id="{18E52FAB-1055-4F98-9361-A41BB64AC35B}"/>
                </a:ext>
              </a:extLst>
            </p:cNvPr>
            <p:cNvSpPr>
              <a:spLocks noChangeArrowheads="1"/>
            </p:cNvSpPr>
            <p:nvPr/>
          </p:nvSpPr>
          <p:spPr bwMode="auto">
            <a:xfrm>
              <a:off x="2318" y="3220"/>
              <a:ext cx="1980" cy="3420"/>
            </a:xfrm>
            <a:prstGeom prst="roundRect">
              <a:avLst>
                <a:gd name="adj" fmla="val 16667"/>
              </a:avLst>
            </a:prstGeom>
            <a:solidFill>
              <a:srgbClr val="FF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de-AT" altLang="de-DE" sz="1800"/>
            </a:p>
          </p:txBody>
        </p:sp>
        <p:sp>
          <p:nvSpPr>
            <p:cNvPr id="18" name="Text Box 16">
              <a:extLst>
                <a:ext uri="{FF2B5EF4-FFF2-40B4-BE49-F238E27FC236}">
                  <a16:creationId xmlns:a16="http://schemas.microsoft.com/office/drawing/2014/main" id="{B3A20379-394B-4FDA-A9CC-869EBA08B9AE}"/>
                </a:ext>
              </a:extLst>
            </p:cNvPr>
            <p:cNvSpPr txBox="1">
              <a:spLocks noChangeArrowheads="1"/>
            </p:cNvSpPr>
            <p:nvPr/>
          </p:nvSpPr>
          <p:spPr bwMode="auto">
            <a:xfrm>
              <a:off x="2378" y="3580"/>
              <a:ext cx="1800" cy="54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bIns="90000"/>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de-DE" altLang="de-DE" sz="1200" b="1"/>
                <a:t>Datenbank</a:t>
              </a:r>
              <a:endParaRPr lang="de-DE" altLang="de-DE" sz="1800"/>
            </a:p>
          </p:txBody>
        </p:sp>
        <p:sp>
          <p:nvSpPr>
            <p:cNvPr id="19" name="Text Box 17">
              <a:extLst>
                <a:ext uri="{FF2B5EF4-FFF2-40B4-BE49-F238E27FC236}">
                  <a16:creationId xmlns:a16="http://schemas.microsoft.com/office/drawing/2014/main" id="{9B67C6BE-01DE-498C-804B-E2DCFE821FF0}"/>
                </a:ext>
              </a:extLst>
            </p:cNvPr>
            <p:cNvSpPr txBox="1">
              <a:spLocks noChangeArrowheads="1"/>
            </p:cNvSpPr>
            <p:nvPr/>
          </p:nvSpPr>
          <p:spPr bwMode="auto">
            <a:xfrm>
              <a:off x="2378" y="4330"/>
              <a:ext cx="1800" cy="54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de-DE" altLang="de-DE" sz="1200" b="1"/>
                <a:t>Relation</a:t>
              </a:r>
              <a:endParaRPr lang="de-DE" altLang="de-DE" sz="1800"/>
            </a:p>
          </p:txBody>
        </p:sp>
        <p:sp>
          <p:nvSpPr>
            <p:cNvPr id="20" name="Text Box 18">
              <a:extLst>
                <a:ext uri="{FF2B5EF4-FFF2-40B4-BE49-F238E27FC236}">
                  <a16:creationId xmlns:a16="http://schemas.microsoft.com/office/drawing/2014/main" id="{419EF2DC-7CEF-43D4-8F61-43CFDBA72168}"/>
                </a:ext>
              </a:extLst>
            </p:cNvPr>
            <p:cNvSpPr txBox="1">
              <a:spLocks noChangeArrowheads="1"/>
            </p:cNvSpPr>
            <p:nvPr/>
          </p:nvSpPr>
          <p:spPr bwMode="auto">
            <a:xfrm>
              <a:off x="2378" y="5020"/>
              <a:ext cx="1800" cy="54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de-DE" altLang="de-DE" sz="1200" b="1"/>
                <a:t>Tupel</a:t>
              </a:r>
              <a:endParaRPr lang="de-DE" altLang="de-DE" sz="1800"/>
            </a:p>
          </p:txBody>
        </p:sp>
        <p:sp>
          <p:nvSpPr>
            <p:cNvPr id="21" name="Text Box 19">
              <a:extLst>
                <a:ext uri="{FF2B5EF4-FFF2-40B4-BE49-F238E27FC236}">
                  <a16:creationId xmlns:a16="http://schemas.microsoft.com/office/drawing/2014/main" id="{0F224447-B3E1-4AC2-B628-3E1876BE628B}"/>
                </a:ext>
              </a:extLst>
            </p:cNvPr>
            <p:cNvSpPr txBox="1">
              <a:spLocks noChangeArrowheads="1"/>
            </p:cNvSpPr>
            <p:nvPr/>
          </p:nvSpPr>
          <p:spPr bwMode="auto">
            <a:xfrm>
              <a:off x="2378" y="5740"/>
              <a:ext cx="1800" cy="54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de-DE" altLang="de-DE" sz="1200" b="1"/>
                <a:t>Attribut</a:t>
              </a:r>
              <a:endParaRPr lang="de-DE" altLang="de-DE" sz="1800"/>
            </a:p>
          </p:txBody>
        </p:sp>
        <p:sp>
          <p:nvSpPr>
            <p:cNvPr id="22" name="Text Box 20">
              <a:extLst>
                <a:ext uri="{FF2B5EF4-FFF2-40B4-BE49-F238E27FC236}">
                  <a16:creationId xmlns:a16="http://schemas.microsoft.com/office/drawing/2014/main" id="{6E42540C-819B-4094-89C3-4EB79A372894}"/>
                </a:ext>
              </a:extLst>
            </p:cNvPr>
            <p:cNvSpPr txBox="1">
              <a:spLocks noChangeArrowheads="1"/>
            </p:cNvSpPr>
            <p:nvPr/>
          </p:nvSpPr>
          <p:spPr bwMode="auto">
            <a:xfrm>
              <a:off x="2378" y="6685"/>
              <a:ext cx="1800" cy="54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de-DE" altLang="de-DE" sz="1200" b="1" i="1"/>
                <a:t>Logisch</a:t>
              </a:r>
              <a:endParaRPr lang="de-DE" altLang="de-DE" sz="1800"/>
            </a:p>
          </p:txBody>
        </p:sp>
        <p:sp>
          <p:nvSpPr>
            <p:cNvPr id="23" name="Line 21">
              <a:extLst>
                <a:ext uri="{FF2B5EF4-FFF2-40B4-BE49-F238E27FC236}">
                  <a16:creationId xmlns:a16="http://schemas.microsoft.com/office/drawing/2014/main" id="{77BAE776-4613-4296-AD51-011D7AB85E72}"/>
                </a:ext>
              </a:extLst>
            </p:cNvPr>
            <p:cNvSpPr>
              <a:spLocks noChangeShapeType="1"/>
            </p:cNvSpPr>
            <p:nvPr/>
          </p:nvSpPr>
          <p:spPr bwMode="auto">
            <a:xfrm>
              <a:off x="3308" y="4030"/>
              <a:ext cx="1" cy="2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AT"/>
            </a:p>
          </p:txBody>
        </p:sp>
        <p:sp>
          <p:nvSpPr>
            <p:cNvPr id="24" name="Line 22">
              <a:extLst>
                <a:ext uri="{FF2B5EF4-FFF2-40B4-BE49-F238E27FC236}">
                  <a16:creationId xmlns:a16="http://schemas.microsoft.com/office/drawing/2014/main" id="{E4A00997-1855-4899-AA6F-64F3FD12BE5E}"/>
                </a:ext>
              </a:extLst>
            </p:cNvPr>
            <p:cNvSpPr>
              <a:spLocks noChangeShapeType="1"/>
            </p:cNvSpPr>
            <p:nvPr/>
          </p:nvSpPr>
          <p:spPr bwMode="auto">
            <a:xfrm>
              <a:off x="3308" y="4782"/>
              <a:ext cx="1" cy="2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AT"/>
            </a:p>
          </p:txBody>
        </p:sp>
        <p:sp>
          <p:nvSpPr>
            <p:cNvPr id="25" name="Line 23">
              <a:extLst>
                <a:ext uri="{FF2B5EF4-FFF2-40B4-BE49-F238E27FC236}">
                  <a16:creationId xmlns:a16="http://schemas.microsoft.com/office/drawing/2014/main" id="{F1697C55-54D4-4742-8F2C-4F77CD41B70E}"/>
                </a:ext>
              </a:extLst>
            </p:cNvPr>
            <p:cNvSpPr>
              <a:spLocks noChangeShapeType="1"/>
            </p:cNvSpPr>
            <p:nvPr/>
          </p:nvSpPr>
          <p:spPr bwMode="auto">
            <a:xfrm>
              <a:off x="3307" y="5502"/>
              <a:ext cx="1" cy="2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AT"/>
            </a:p>
          </p:txBody>
        </p:sp>
      </p:grpSp>
      <p:pic>
        <p:nvPicPr>
          <p:cNvPr id="26" name="Grafik 25" descr="Ein Bild, das Zeichnung enthält.&#10;&#10;Automatisch generierte Beschreibung">
            <a:extLst>
              <a:ext uri="{FF2B5EF4-FFF2-40B4-BE49-F238E27FC236}">
                <a16:creationId xmlns:a16="http://schemas.microsoft.com/office/drawing/2014/main" id="{4D296B7B-8EE6-42C2-94D2-65491E734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7409125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CF98A1-D47A-4880-9867-2CE7689787A5}"/>
              </a:ext>
            </a:extLst>
          </p:cNvPr>
          <p:cNvSpPr>
            <a:spLocks noGrp="1"/>
          </p:cNvSpPr>
          <p:nvPr>
            <p:ph type="title"/>
          </p:nvPr>
        </p:nvSpPr>
        <p:spPr/>
        <p:txBody>
          <a:bodyPr/>
          <a:lstStyle/>
          <a:p>
            <a:r>
              <a:rPr lang="de-AT" b="1" dirty="0"/>
              <a:t>Konsequenz der Sperrgranularität</a:t>
            </a:r>
          </a:p>
        </p:txBody>
      </p:sp>
      <p:sp>
        <p:nvSpPr>
          <p:cNvPr id="3" name="Inhaltsplatzhalter 2">
            <a:extLst>
              <a:ext uri="{FF2B5EF4-FFF2-40B4-BE49-F238E27FC236}">
                <a16:creationId xmlns:a16="http://schemas.microsoft.com/office/drawing/2014/main" id="{6BB532F8-A197-46CC-A762-956DD0AC4FED}"/>
              </a:ext>
            </a:extLst>
          </p:cNvPr>
          <p:cNvSpPr>
            <a:spLocks noGrp="1"/>
          </p:cNvSpPr>
          <p:nvPr>
            <p:ph idx="1"/>
          </p:nvPr>
        </p:nvSpPr>
        <p:spPr/>
        <p:txBody>
          <a:bodyPr/>
          <a:lstStyle/>
          <a:p>
            <a:pPr>
              <a:lnSpc>
                <a:spcPct val="150000"/>
              </a:lnSpc>
            </a:pPr>
            <a:r>
              <a:rPr lang="de-AT" altLang="de-DE" dirty="0">
                <a:latin typeface="Calibri" panose="020F0502020204030204" pitchFamily="34" charset="0"/>
              </a:rPr>
              <a:t>Bei zu kleiner Granularität werden Transaktionen mit hohem Datenzugriff ‚gebremst‘, da viele Sperren angefordert werden müssen.</a:t>
            </a:r>
          </a:p>
          <a:p>
            <a:pPr>
              <a:lnSpc>
                <a:spcPct val="150000"/>
              </a:lnSpc>
            </a:pPr>
            <a:r>
              <a:rPr lang="de-AT" altLang="de-DE" dirty="0">
                <a:latin typeface="Calibri" panose="020F0502020204030204" pitchFamily="34" charset="0"/>
              </a:rPr>
              <a:t>Bei hoher Granularität werden unnötig viele Objekte gesperrt, was die Parallelität der Verarbeitung negativ beeinträchtigt.</a:t>
            </a:r>
          </a:p>
          <a:p>
            <a:endParaRPr lang="de-AT" dirty="0"/>
          </a:p>
        </p:txBody>
      </p:sp>
      <p:sp>
        <p:nvSpPr>
          <p:cNvPr id="4" name="Fußzeilenplatzhalter 3">
            <a:extLst>
              <a:ext uri="{FF2B5EF4-FFF2-40B4-BE49-F238E27FC236}">
                <a16:creationId xmlns:a16="http://schemas.microsoft.com/office/drawing/2014/main" id="{D2FB67EE-34B9-4FB1-9B2E-7DC436A948ED}"/>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F6828A50-295D-4D0D-A3D7-84B18DDC10DF}"/>
              </a:ext>
            </a:extLst>
          </p:cNvPr>
          <p:cNvSpPr>
            <a:spLocks noGrp="1"/>
          </p:cNvSpPr>
          <p:nvPr>
            <p:ph type="sldNum" sz="quarter" idx="12"/>
          </p:nvPr>
        </p:nvSpPr>
        <p:spPr/>
        <p:txBody>
          <a:bodyPr/>
          <a:lstStyle/>
          <a:p>
            <a:fld id="{7A6E67F5-11D9-43D7-9C9E-9667E2891F76}" type="slidenum">
              <a:rPr lang="de-AT" smtClean="0"/>
              <a:t>66</a:t>
            </a:fld>
            <a:endParaRPr lang="de-AT"/>
          </a:p>
        </p:txBody>
      </p:sp>
      <p:pic>
        <p:nvPicPr>
          <p:cNvPr id="6" name="Grafik 5" descr="Ein Bild, das Zeichnung enthält.&#10;&#10;Automatisch generierte Beschreibung">
            <a:extLst>
              <a:ext uri="{FF2B5EF4-FFF2-40B4-BE49-F238E27FC236}">
                <a16:creationId xmlns:a16="http://schemas.microsoft.com/office/drawing/2014/main" id="{065226A7-62CA-4C52-98E2-0E5E44C26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1309397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B53694-6508-4E45-AC8B-31919FEDE78D}"/>
              </a:ext>
            </a:extLst>
          </p:cNvPr>
          <p:cNvSpPr>
            <a:spLocks noGrp="1"/>
          </p:cNvSpPr>
          <p:nvPr>
            <p:ph type="title"/>
          </p:nvPr>
        </p:nvSpPr>
        <p:spPr/>
        <p:txBody>
          <a:bodyPr/>
          <a:lstStyle/>
          <a:p>
            <a:r>
              <a:rPr lang="de-AT" b="1" dirty="0" err="1"/>
              <a:t>Locking</a:t>
            </a:r>
            <a:endParaRPr lang="de-AT" b="1" dirty="0"/>
          </a:p>
        </p:txBody>
      </p:sp>
      <p:sp>
        <p:nvSpPr>
          <p:cNvPr id="3" name="Inhaltsplatzhalter 2">
            <a:extLst>
              <a:ext uri="{FF2B5EF4-FFF2-40B4-BE49-F238E27FC236}">
                <a16:creationId xmlns:a16="http://schemas.microsoft.com/office/drawing/2014/main" id="{28938B66-33C9-49A3-B46C-DA6F1DEAC362}"/>
              </a:ext>
            </a:extLst>
          </p:cNvPr>
          <p:cNvSpPr>
            <a:spLocks noGrp="1"/>
          </p:cNvSpPr>
          <p:nvPr>
            <p:ph idx="1"/>
          </p:nvPr>
        </p:nvSpPr>
        <p:spPr>
          <a:xfrm>
            <a:off x="838200" y="1825625"/>
            <a:ext cx="9909313" cy="4351338"/>
          </a:xfrm>
        </p:spPr>
        <p:txBody>
          <a:bodyPr>
            <a:normAutofit fontScale="92500" lnSpcReduction="10000"/>
          </a:bodyPr>
          <a:lstStyle/>
          <a:p>
            <a:pPr>
              <a:lnSpc>
                <a:spcPct val="150000"/>
              </a:lnSpc>
              <a:defRPr/>
            </a:pPr>
            <a:r>
              <a:rPr lang="de-DE" altLang="de-DE" dirty="0" err="1">
                <a:latin typeface="Calibri" panose="020F0502020204030204" pitchFamily="34" charset="0"/>
                <a:cs typeface="Calibri" panose="020F0502020204030204" pitchFamily="34" charset="0"/>
              </a:rPr>
              <a:t>Exclusive</a:t>
            </a:r>
            <a:r>
              <a:rPr lang="de-DE" altLang="de-DE" dirty="0">
                <a:latin typeface="Calibri" panose="020F0502020204030204" pitchFamily="34" charset="0"/>
                <a:cs typeface="Calibri" panose="020F0502020204030204" pitchFamily="34" charset="0"/>
              </a:rPr>
              <a:t> Locks (X Locks) </a:t>
            </a:r>
          </a:p>
          <a:p>
            <a:pPr marL="0" indent="0">
              <a:lnSpc>
                <a:spcPct val="150000"/>
              </a:lnSpc>
              <a:buNone/>
              <a:defRPr/>
            </a:pPr>
            <a:br>
              <a:rPr lang="de-DE" altLang="de-DE" dirty="0">
                <a:latin typeface="Calibri" panose="020F0502020204030204" pitchFamily="34" charset="0"/>
                <a:cs typeface="Calibri" panose="020F0502020204030204" pitchFamily="34" charset="0"/>
              </a:rPr>
            </a:br>
            <a:r>
              <a:rPr lang="de-DE" altLang="de-DE" dirty="0">
                <a:latin typeface="Calibri" panose="020F0502020204030204" pitchFamily="34" charset="0"/>
                <a:cs typeface="Calibri" panose="020F0502020204030204" pitchFamily="34" charset="0"/>
              </a:rPr>
              <a:t>Falls die Transaktion A den Datensatz R durch einen X Lock sperrt, wird eine Anfrage von Transaktion B für den gleichen Datensatz R abgelehnt, egal, ob die Anfrage nach einem X Lock oder S Lock getätigt wurde. Transaktion B wird in einen Wartezustand versetzt und sie wartet, bis der Datensatz R wieder frei ist.</a:t>
            </a:r>
          </a:p>
          <a:p>
            <a:endParaRPr lang="de-AT" dirty="0"/>
          </a:p>
        </p:txBody>
      </p:sp>
      <p:sp>
        <p:nvSpPr>
          <p:cNvPr id="4" name="Fußzeilenplatzhalter 3">
            <a:extLst>
              <a:ext uri="{FF2B5EF4-FFF2-40B4-BE49-F238E27FC236}">
                <a16:creationId xmlns:a16="http://schemas.microsoft.com/office/drawing/2014/main" id="{C10CC0C3-2070-4855-8499-8B4DE486B9A6}"/>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0FFA0799-B492-4055-96FB-E36CEAAD261C}"/>
              </a:ext>
            </a:extLst>
          </p:cNvPr>
          <p:cNvSpPr>
            <a:spLocks noGrp="1"/>
          </p:cNvSpPr>
          <p:nvPr>
            <p:ph type="sldNum" sz="quarter" idx="12"/>
          </p:nvPr>
        </p:nvSpPr>
        <p:spPr/>
        <p:txBody>
          <a:bodyPr/>
          <a:lstStyle/>
          <a:p>
            <a:fld id="{7A6E67F5-11D9-43D7-9C9E-9667E2891F76}" type="slidenum">
              <a:rPr lang="de-AT" smtClean="0"/>
              <a:t>67</a:t>
            </a:fld>
            <a:endParaRPr lang="de-AT"/>
          </a:p>
        </p:txBody>
      </p:sp>
      <p:pic>
        <p:nvPicPr>
          <p:cNvPr id="6" name="Grafik 5" descr="Ein Bild, das Zeichnung enthält.&#10;&#10;Automatisch generierte Beschreibung">
            <a:extLst>
              <a:ext uri="{FF2B5EF4-FFF2-40B4-BE49-F238E27FC236}">
                <a16:creationId xmlns:a16="http://schemas.microsoft.com/office/drawing/2014/main" id="{31092CC2-1F86-4C7A-A04A-6AC057455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0670013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AEE96-8817-45A4-8828-32F4DC93BEA1}"/>
              </a:ext>
            </a:extLst>
          </p:cNvPr>
          <p:cNvSpPr>
            <a:spLocks noGrp="1"/>
          </p:cNvSpPr>
          <p:nvPr>
            <p:ph type="title"/>
          </p:nvPr>
        </p:nvSpPr>
        <p:spPr/>
        <p:txBody>
          <a:bodyPr/>
          <a:lstStyle/>
          <a:p>
            <a:r>
              <a:rPr lang="de-AT" b="1" dirty="0" err="1"/>
              <a:t>Locking</a:t>
            </a:r>
            <a:endParaRPr lang="de-AT" b="1" dirty="0"/>
          </a:p>
        </p:txBody>
      </p:sp>
      <p:sp>
        <p:nvSpPr>
          <p:cNvPr id="3" name="Inhaltsplatzhalter 2">
            <a:extLst>
              <a:ext uri="{FF2B5EF4-FFF2-40B4-BE49-F238E27FC236}">
                <a16:creationId xmlns:a16="http://schemas.microsoft.com/office/drawing/2014/main" id="{5F597780-DA65-4229-927F-03FAD33EFABD}"/>
              </a:ext>
            </a:extLst>
          </p:cNvPr>
          <p:cNvSpPr>
            <a:spLocks noGrp="1"/>
          </p:cNvSpPr>
          <p:nvPr>
            <p:ph idx="1"/>
          </p:nvPr>
        </p:nvSpPr>
        <p:spPr/>
        <p:txBody>
          <a:bodyPr>
            <a:normAutofit fontScale="92500"/>
          </a:bodyPr>
          <a:lstStyle/>
          <a:p>
            <a:pPr marL="0" indent="0">
              <a:lnSpc>
                <a:spcPct val="150000"/>
              </a:lnSpc>
              <a:buNone/>
            </a:pPr>
            <a:r>
              <a:rPr lang="de-DE" altLang="de-DE" dirty="0" err="1">
                <a:latin typeface="Calibri" panose="020F0502020204030204" pitchFamily="34" charset="0"/>
              </a:rPr>
              <a:t>Shared</a:t>
            </a:r>
            <a:r>
              <a:rPr lang="de-DE" altLang="de-DE" dirty="0">
                <a:latin typeface="Calibri" panose="020F0502020204030204" pitchFamily="34" charset="0"/>
              </a:rPr>
              <a:t> Locks (S Locks)</a:t>
            </a:r>
          </a:p>
          <a:p>
            <a:pPr marL="0" indent="0">
              <a:lnSpc>
                <a:spcPct val="150000"/>
              </a:lnSpc>
              <a:buNone/>
            </a:pPr>
            <a:br>
              <a:rPr lang="de-DE" altLang="de-DE" dirty="0">
                <a:latin typeface="Calibri" panose="020F0502020204030204" pitchFamily="34" charset="0"/>
              </a:rPr>
            </a:br>
            <a:r>
              <a:rPr lang="de-DE" altLang="de-DE" dirty="0">
                <a:latin typeface="Calibri" panose="020F0502020204030204" pitchFamily="34" charset="0"/>
              </a:rPr>
              <a:t>Falls eine Transaktion A einen S Lock für den Datensatz R aufrechterhält, muss eine X Lock anfordernde Transaktion B warten, bis A den Lock zurücknimmt. Falls die Transaktion B nur einen S Lock anfordert, so wird dieser gewährt. Damit hat nun auch B einen S Lock am Datensatz R.</a:t>
            </a:r>
          </a:p>
          <a:p>
            <a:endParaRPr lang="de-AT" dirty="0"/>
          </a:p>
        </p:txBody>
      </p:sp>
      <p:sp>
        <p:nvSpPr>
          <p:cNvPr id="4" name="Fußzeilenplatzhalter 3">
            <a:extLst>
              <a:ext uri="{FF2B5EF4-FFF2-40B4-BE49-F238E27FC236}">
                <a16:creationId xmlns:a16="http://schemas.microsoft.com/office/drawing/2014/main" id="{970DE0A7-4A95-4C6F-81C0-FADF46E4DB3E}"/>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A9972D02-D58A-447D-B9AC-663F85458120}"/>
              </a:ext>
            </a:extLst>
          </p:cNvPr>
          <p:cNvSpPr>
            <a:spLocks noGrp="1"/>
          </p:cNvSpPr>
          <p:nvPr>
            <p:ph type="sldNum" sz="quarter" idx="12"/>
          </p:nvPr>
        </p:nvSpPr>
        <p:spPr/>
        <p:txBody>
          <a:bodyPr/>
          <a:lstStyle/>
          <a:p>
            <a:fld id="{7A6E67F5-11D9-43D7-9C9E-9667E2891F76}" type="slidenum">
              <a:rPr lang="de-AT" smtClean="0"/>
              <a:t>68</a:t>
            </a:fld>
            <a:endParaRPr lang="de-AT"/>
          </a:p>
        </p:txBody>
      </p:sp>
      <p:pic>
        <p:nvPicPr>
          <p:cNvPr id="6" name="Grafik 5" descr="Ein Bild, das Zeichnung enthält.&#10;&#10;Automatisch generierte Beschreibung">
            <a:extLst>
              <a:ext uri="{FF2B5EF4-FFF2-40B4-BE49-F238E27FC236}">
                <a16:creationId xmlns:a16="http://schemas.microsoft.com/office/drawing/2014/main" id="{D5D6DE31-4729-45CC-BF97-CEF4FA794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6944735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8039F3-3728-44EC-96F0-E40F4C96EFA5}"/>
              </a:ext>
            </a:extLst>
          </p:cNvPr>
          <p:cNvSpPr>
            <a:spLocks noGrp="1"/>
          </p:cNvSpPr>
          <p:nvPr>
            <p:ph type="title"/>
          </p:nvPr>
        </p:nvSpPr>
        <p:spPr/>
        <p:txBody>
          <a:bodyPr/>
          <a:lstStyle/>
          <a:p>
            <a:r>
              <a:rPr lang="de-AT" b="1" dirty="0"/>
              <a:t>Kompatibilitätsmatrix</a:t>
            </a:r>
          </a:p>
        </p:txBody>
      </p:sp>
      <p:pic>
        <p:nvPicPr>
          <p:cNvPr id="6" name="Inhaltsplatzhalter 5">
            <a:extLst>
              <a:ext uri="{FF2B5EF4-FFF2-40B4-BE49-F238E27FC236}">
                <a16:creationId xmlns:a16="http://schemas.microsoft.com/office/drawing/2014/main" id="{AC24C17A-2D41-481C-ABB7-0E70C7088E59}"/>
              </a:ext>
            </a:extLst>
          </p:cNvPr>
          <p:cNvPicPr>
            <a:picLocks noGrp="1" noChangeAspect="1"/>
          </p:cNvPicPr>
          <p:nvPr>
            <p:ph idx="1"/>
          </p:nvPr>
        </p:nvPicPr>
        <p:blipFill>
          <a:blip r:embed="rId2"/>
          <a:stretch>
            <a:fillRect/>
          </a:stretch>
        </p:blipFill>
        <p:spPr>
          <a:xfrm>
            <a:off x="2988816" y="1690688"/>
            <a:ext cx="6214367" cy="3589046"/>
          </a:xfrm>
          <a:prstGeom prst="rect">
            <a:avLst/>
          </a:prstGeom>
        </p:spPr>
      </p:pic>
      <p:sp>
        <p:nvSpPr>
          <p:cNvPr id="4" name="Fußzeilenplatzhalter 3">
            <a:extLst>
              <a:ext uri="{FF2B5EF4-FFF2-40B4-BE49-F238E27FC236}">
                <a16:creationId xmlns:a16="http://schemas.microsoft.com/office/drawing/2014/main" id="{2088A56F-5997-4A2E-BF11-4080A11C8AF8}"/>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2C7AB582-1063-4BBD-B69F-5FAF5F52A202}"/>
              </a:ext>
            </a:extLst>
          </p:cNvPr>
          <p:cNvSpPr>
            <a:spLocks noGrp="1"/>
          </p:cNvSpPr>
          <p:nvPr>
            <p:ph type="sldNum" sz="quarter" idx="12"/>
          </p:nvPr>
        </p:nvSpPr>
        <p:spPr/>
        <p:txBody>
          <a:bodyPr/>
          <a:lstStyle/>
          <a:p>
            <a:fld id="{7A6E67F5-11D9-43D7-9C9E-9667E2891F76}" type="slidenum">
              <a:rPr lang="de-AT" smtClean="0"/>
              <a:t>69</a:t>
            </a:fld>
            <a:endParaRPr lang="de-AT"/>
          </a:p>
        </p:txBody>
      </p:sp>
      <p:pic>
        <p:nvPicPr>
          <p:cNvPr id="7" name="Grafik 6" descr="Ein Bild, das Zeichnung enthält.&#10;&#10;Automatisch generierte Beschreibung">
            <a:extLst>
              <a:ext uri="{FF2B5EF4-FFF2-40B4-BE49-F238E27FC236}">
                <a16:creationId xmlns:a16="http://schemas.microsoft.com/office/drawing/2014/main" id="{0A01A039-DFB6-411C-9924-3C54ABEE9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336404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23D5EB-D8C4-439C-98A4-CD414369B492}"/>
              </a:ext>
            </a:extLst>
          </p:cNvPr>
          <p:cNvSpPr>
            <a:spLocks noGrp="1"/>
          </p:cNvSpPr>
          <p:nvPr>
            <p:ph type="title"/>
          </p:nvPr>
        </p:nvSpPr>
        <p:spPr/>
        <p:txBody>
          <a:bodyPr/>
          <a:lstStyle/>
          <a:p>
            <a:r>
              <a:rPr lang="de-AT" b="1" dirty="0" err="1"/>
              <a:t>Concurrency</a:t>
            </a:r>
            <a:endParaRPr lang="de-AT" b="1" dirty="0"/>
          </a:p>
        </p:txBody>
      </p:sp>
      <p:sp>
        <p:nvSpPr>
          <p:cNvPr id="3" name="Inhaltsplatzhalter 2">
            <a:extLst>
              <a:ext uri="{FF2B5EF4-FFF2-40B4-BE49-F238E27FC236}">
                <a16:creationId xmlns:a16="http://schemas.microsoft.com/office/drawing/2014/main" id="{381D592E-A32E-4172-940D-4F45C2070C6F}"/>
              </a:ext>
            </a:extLst>
          </p:cNvPr>
          <p:cNvSpPr>
            <a:spLocks noGrp="1"/>
          </p:cNvSpPr>
          <p:nvPr>
            <p:ph idx="1"/>
          </p:nvPr>
        </p:nvSpPr>
        <p:spPr/>
        <p:txBody>
          <a:bodyPr/>
          <a:lstStyle/>
          <a:p>
            <a:pPr marL="0" indent="0">
              <a:lnSpc>
                <a:spcPct val="150000"/>
              </a:lnSpc>
              <a:buFontTx/>
              <a:buNone/>
            </a:pPr>
            <a:r>
              <a:rPr lang="de-AT" altLang="de-DE" i="1" dirty="0">
                <a:latin typeface="Calibri" panose="020F0502020204030204" pitchFamily="34" charset="0"/>
              </a:rPr>
              <a:t>Multiversion </a:t>
            </a:r>
            <a:r>
              <a:rPr lang="de-AT" altLang="de-DE" i="1" dirty="0" err="1">
                <a:latin typeface="Calibri" panose="020F0502020204030204" pitchFamily="34" charset="0"/>
              </a:rPr>
              <a:t>concurrency</a:t>
            </a:r>
            <a:r>
              <a:rPr lang="de-AT" altLang="de-DE" i="1" dirty="0">
                <a:latin typeface="Calibri" panose="020F0502020204030204" pitchFamily="34" charset="0"/>
              </a:rPr>
              <a:t> </a:t>
            </a:r>
            <a:r>
              <a:rPr lang="de-AT" altLang="de-DE" i="1" dirty="0" err="1">
                <a:latin typeface="Calibri" panose="020F0502020204030204" pitchFamily="34" charset="0"/>
              </a:rPr>
              <a:t>control</a:t>
            </a:r>
            <a:r>
              <a:rPr lang="de-AT" altLang="de-DE" i="1" dirty="0">
                <a:latin typeface="Calibri" panose="020F0502020204030204" pitchFamily="34" charset="0"/>
              </a:rPr>
              <a:t> (MCC, MVCC, multi-generational </a:t>
            </a:r>
            <a:r>
              <a:rPr lang="de-AT" altLang="de-DE" i="1" dirty="0" err="1">
                <a:latin typeface="Calibri" panose="020F0502020204030204" pitchFamily="34" charset="0"/>
              </a:rPr>
              <a:t>concurrency</a:t>
            </a:r>
            <a:r>
              <a:rPr lang="de-AT" altLang="de-DE" i="1" dirty="0">
                <a:latin typeface="Calibri" panose="020F0502020204030204" pitchFamily="34" charset="0"/>
              </a:rPr>
              <a:t> </a:t>
            </a:r>
            <a:r>
              <a:rPr lang="de-AT" altLang="de-DE" i="1" dirty="0" err="1">
                <a:latin typeface="Calibri" panose="020F0502020204030204" pitchFamily="34" charset="0"/>
              </a:rPr>
              <a:t>control</a:t>
            </a:r>
            <a:r>
              <a:rPr lang="de-AT" altLang="de-DE" i="1" dirty="0">
                <a:latin typeface="Calibri" panose="020F0502020204030204" pitchFamily="34" charset="0"/>
              </a:rPr>
              <a:t>) ist ein Verfahren aus der Datenbanktechnik, das dazu dient, konkurrierende Zugriffe auf eine Datenbank möglichst effizient auszuführen, ohne zu blockieren oder die Konsistenz der Datenbank zu gefährden.</a:t>
            </a:r>
          </a:p>
          <a:p>
            <a:pPr marL="0" indent="0">
              <a:lnSpc>
                <a:spcPct val="150000"/>
              </a:lnSpc>
              <a:buFontTx/>
              <a:buNone/>
            </a:pPr>
            <a:r>
              <a:rPr lang="de-AT" altLang="de-DE" dirty="0">
                <a:latin typeface="Calibri" panose="020F0502020204030204" pitchFamily="34" charset="0"/>
              </a:rPr>
              <a:t>(aus Wikipedia – 26. 10. 2015)</a:t>
            </a:r>
          </a:p>
          <a:p>
            <a:endParaRPr lang="de-AT" dirty="0"/>
          </a:p>
        </p:txBody>
      </p:sp>
      <p:sp>
        <p:nvSpPr>
          <p:cNvPr id="4" name="Fußzeilenplatzhalter 3">
            <a:extLst>
              <a:ext uri="{FF2B5EF4-FFF2-40B4-BE49-F238E27FC236}">
                <a16:creationId xmlns:a16="http://schemas.microsoft.com/office/drawing/2014/main" id="{43346D51-ACF8-4907-AB6D-7339523D10AE}"/>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5603E60A-A365-4FF0-9B67-20F0AFE50C06}"/>
              </a:ext>
            </a:extLst>
          </p:cNvPr>
          <p:cNvSpPr>
            <a:spLocks noGrp="1"/>
          </p:cNvSpPr>
          <p:nvPr>
            <p:ph type="sldNum" sz="quarter" idx="12"/>
          </p:nvPr>
        </p:nvSpPr>
        <p:spPr/>
        <p:txBody>
          <a:bodyPr/>
          <a:lstStyle/>
          <a:p>
            <a:fld id="{7A6E67F5-11D9-43D7-9C9E-9667E2891F76}" type="slidenum">
              <a:rPr lang="de-AT" smtClean="0"/>
              <a:t>7</a:t>
            </a:fld>
            <a:endParaRPr lang="de-AT"/>
          </a:p>
        </p:txBody>
      </p:sp>
      <p:pic>
        <p:nvPicPr>
          <p:cNvPr id="6" name="Grafik 5" descr="Ein Bild, das Zeichnung enthält.&#10;&#10;Automatisch generierte Beschreibung">
            <a:extLst>
              <a:ext uri="{FF2B5EF4-FFF2-40B4-BE49-F238E27FC236}">
                <a16:creationId xmlns:a16="http://schemas.microsoft.com/office/drawing/2014/main" id="{63A92525-6703-4CCD-8C6A-BAAA1C02B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0804584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8AE99D-DFF4-4B17-9956-D2EEF5BB9F89}"/>
              </a:ext>
            </a:extLst>
          </p:cNvPr>
          <p:cNvSpPr>
            <a:spLocks noGrp="1"/>
          </p:cNvSpPr>
          <p:nvPr>
            <p:ph type="title"/>
          </p:nvPr>
        </p:nvSpPr>
        <p:spPr/>
        <p:txBody>
          <a:bodyPr/>
          <a:lstStyle/>
          <a:p>
            <a:r>
              <a:rPr lang="de-AT" b="1" dirty="0"/>
              <a:t>Lockebenen</a:t>
            </a:r>
          </a:p>
        </p:txBody>
      </p:sp>
      <p:sp>
        <p:nvSpPr>
          <p:cNvPr id="3" name="Inhaltsplatzhalter 2">
            <a:extLst>
              <a:ext uri="{FF2B5EF4-FFF2-40B4-BE49-F238E27FC236}">
                <a16:creationId xmlns:a16="http://schemas.microsoft.com/office/drawing/2014/main" id="{DEBBC03D-7D81-4A45-AF35-80A5E06E8587}"/>
              </a:ext>
            </a:extLst>
          </p:cNvPr>
          <p:cNvSpPr>
            <a:spLocks noGrp="1"/>
          </p:cNvSpPr>
          <p:nvPr>
            <p:ph idx="1"/>
          </p:nvPr>
        </p:nvSpPr>
        <p:spPr>
          <a:xfrm>
            <a:off x="838200" y="1825625"/>
            <a:ext cx="9473418" cy="4351338"/>
          </a:xfrm>
        </p:spPr>
        <p:txBody>
          <a:bodyPr>
            <a:normAutofit fontScale="92500" lnSpcReduction="20000"/>
          </a:bodyPr>
          <a:lstStyle/>
          <a:p>
            <a:pPr>
              <a:defRPr/>
            </a:pPr>
            <a:r>
              <a:rPr lang="de-DE" dirty="0" err="1">
                <a:latin typeface="Calibri" panose="020F0502020204030204" pitchFamily="34" charset="0"/>
                <a:cs typeface="Calibri" panose="020F0502020204030204" pitchFamily="34" charset="0"/>
              </a:rPr>
              <a:t>Row</a:t>
            </a:r>
            <a:r>
              <a:rPr lang="de-DE" dirty="0">
                <a:latin typeface="Calibri" panose="020F0502020204030204" pitchFamily="34" charset="0"/>
                <a:cs typeface="Calibri" panose="020F0502020204030204" pitchFamily="34" charset="0"/>
              </a:rPr>
              <a:t> Lock</a:t>
            </a:r>
            <a:br>
              <a:rPr lang="de-DE" dirty="0">
                <a:latin typeface="Calibri" panose="020F0502020204030204" pitchFamily="34" charset="0"/>
                <a:cs typeface="Calibri" panose="020F0502020204030204" pitchFamily="34" charset="0"/>
              </a:rPr>
            </a:br>
            <a:r>
              <a:rPr lang="de-DE" dirty="0">
                <a:latin typeface="Calibri" panose="020F0502020204030204" pitchFamily="34" charset="0"/>
                <a:cs typeface="Calibri" panose="020F0502020204030204" pitchFamily="34" charset="0"/>
              </a:rPr>
              <a:t>ist eine Sperre auf einen einzelnen Datensatz. Ein solcher Lock wird angemeldet durch INSERT, UPDATE, DELETE, MERGE und SELECT … FOR UPDATE. Diese </a:t>
            </a:r>
            <a:r>
              <a:rPr lang="de-DE" dirty="0" err="1">
                <a:latin typeface="Calibri" panose="020F0502020204030204" pitchFamily="34" charset="0"/>
                <a:cs typeface="Calibri" panose="020F0502020204030204" pitchFamily="34" charset="0"/>
              </a:rPr>
              <a:t>Lockart</a:t>
            </a:r>
            <a:r>
              <a:rPr lang="de-DE" dirty="0">
                <a:latin typeface="Calibri" panose="020F0502020204030204" pitchFamily="34" charset="0"/>
                <a:cs typeface="Calibri" panose="020F0502020204030204" pitchFamily="34" charset="0"/>
              </a:rPr>
              <a:t> existiert bis zum nächsten Commit oder Rollback.</a:t>
            </a:r>
            <a:endParaRPr lang="de-AT" dirty="0">
              <a:latin typeface="Calibri" panose="020F0502020204030204" pitchFamily="34" charset="0"/>
              <a:cs typeface="Calibri" panose="020F0502020204030204" pitchFamily="34" charset="0"/>
            </a:endParaRPr>
          </a:p>
          <a:p>
            <a:pPr marL="0" indent="0">
              <a:buFontTx/>
              <a:buNone/>
              <a:defRPr/>
            </a:pPr>
            <a:r>
              <a:rPr lang="de-DE" sz="900" dirty="0">
                <a:latin typeface="Calibri" panose="020F0502020204030204" pitchFamily="34" charset="0"/>
                <a:cs typeface="Calibri" panose="020F0502020204030204" pitchFamily="34" charset="0"/>
              </a:rPr>
              <a:t> </a:t>
            </a:r>
            <a:endParaRPr lang="de-AT" sz="900" dirty="0">
              <a:latin typeface="Calibri" panose="020F0502020204030204" pitchFamily="34" charset="0"/>
              <a:cs typeface="Calibri" panose="020F0502020204030204" pitchFamily="34" charset="0"/>
            </a:endParaRPr>
          </a:p>
          <a:p>
            <a:pPr marL="0" indent="0">
              <a:buFontTx/>
              <a:buNone/>
              <a:defRPr/>
            </a:pPr>
            <a:r>
              <a:rPr lang="de-DE" dirty="0">
                <a:latin typeface="Calibri" panose="020F0502020204030204" pitchFamily="34" charset="0"/>
                <a:cs typeface="Calibri" panose="020F0502020204030204" pitchFamily="34" charset="0"/>
              </a:rPr>
              <a:t>zusätzlich</a:t>
            </a:r>
            <a:endParaRPr lang="de-AT" dirty="0">
              <a:latin typeface="Calibri" panose="020F0502020204030204" pitchFamily="34" charset="0"/>
              <a:cs typeface="Calibri" panose="020F0502020204030204" pitchFamily="34" charset="0"/>
            </a:endParaRPr>
          </a:p>
          <a:p>
            <a:pPr marL="0" indent="0">
              <a:buFontTx/>
              <a:buNone/>
              <a:defRPr/>
            </a:pPr>
            <a:r>
              <a:rPr lang="de-DE" sz="900" dirty="0">
                <a:latin typeface="Calibri" panose="020F0502020204030204" pitchFamily="34" charset="0"/>
                <a:cs typeface="Calibri" panose="020F0502020204030204" pitchFamily="34" charset="0"/>
              </a:rPr>
              <a:t> </a:t>
            </a:r>
            <a:endParaRPr lang="de-AT" sz="900" dirty="0">
              <a:latin typeface="Calibri" panose="020F0502020204030204" pitchFamily="34" charset="0"/>
              <a:cs typeface="Calibri" panose="020F0502020204030204" pitchFamily="34" charset="0"/>
            </a:endParaRPr>
          </a:p>
          <a:p>
            <a:pPr>
              <a:defRPr/>
            </a:pPr>
            <a:r>
              <a:rPr lang="de-DE" dirty="0">
                <a:latin typeface="Calibri" panose="020F0502020204030204" pitchFamily="34" charset="0"/>
                <a:cs typeface="Calibri" panose="020F0502020204030204" pitchFamily="34" charset="0"/>
              </a:rPr>
              <a:t>Table Lock</a:t>
            </a:r>
            <a:br>
              <a:rPr lang="de-DE" dirty="0">
                <a:latin typeface="Calibri" panose="020F0502020204030204" pitchFamily="34" charset="0"/>
                <a:cs typeface="Calibri" panose="020F0502020204030204" pitchFamily="34" charset="0"/>
              </a:rPr>
            </a:br>
            <a:r>
              <a:rPr lang="de-DE" dirty="0">
                <a:latin typeface="Calibri" panose="020F0502020204030204" pitchFamily="34" charset="0"/>
                <a:cs typeface="Calibri" panose="020F0502020204030204" pitchFamily="34" charset="0"/>
              </a:rPr>
              <a:t>durch INSERT, UPDATE, DELETE, MERGE und SELECT … FOR UPDATE wird nicht nur ein </a:t>
            </a:r>
            <a:r>
              <a:rPr lang="de-DE" dirty="0" err="1">
                <a:latin typeface="Calibri" panose="020F0502020204030204" pitchFamily="34" charset="0"/>
                <a:cs typeface="Calibri" panose="020F0502020204030204" pitchFamily="34" charset="0"/>
              </a:rPr>
              <a:t>Row</a:t>
            </a:r>
            <a:r>
              <a:rPr lang="de-DE" dirty="0">
                <a:latin typeface="Calibri" panose="020F0502020204030204" pitchFamily="34" charset="0"/>
                <a:cs typeface="Calibri" panose="020F0502020204030204" pitchFamily="34" charset="0"/>
              </a:rPr>
              <a:t> Lock, sondern auch ein Table Lock angemeldet. Mit dem LOCK TABLE Statement kann explizit ein Table Lock angefordert werden.</a:t>
            </a:r>
            <a:endParaRPr lang="de-AT" dirty="0">
              <a:latin typeface="Calibri" panose="020F0502020204030204" pitchFamily="34" charset="0"/>
              <a:cs typeface="Calibri" panose="020F0502020204030204" pitchFamily="34" charset="0"/>
            </a:endParaRPr>
          </a:p>
          <a:p>
            <a:pPr marL="0" indent="0">
              <a:buFontTx/>
              <a:buNone/>
              <a:defRPr/>
            </a:pPr>
            <a:r>
              <a:rPr lang="de-DE" dirty="0">
                <a:latin typeface="Calibri" panose="020F0502020204030204" pitchFamily="34" charset="0"/>
                <a:cs typeface="Calibri" panose="020F0502020204030204" pitchFamily="34" charset="0"/>
              </a:rPr>
              <a:t> </a:t>
            </a:r>
            <a:endParaRPr lang="de-DE" altLang="de-DE" dirty="0">
              <a:latin typeface="Calibri" panose="020F0502020204030204" pitchFamily="34" charset="0"/>
              <a:cs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5A787A5C-C44A-47D5-85F9-44B496229F42}"/>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BB5AF551-F249-4F26-A7EF-9840B9FFF83C}"/>
              </a:ext>
            </a:extLst>
          </p:cNvPr>
          <p:cNvSpPr>
            <a:spLocks noGrp="1"/>
          </p:cNvSpPr>
          <p:nvPr>
            <p:ph type="sldNum" sz="quarter" idx="12"/>
          </p:nvPr>
        </p:nvSpPr>
        <p:spPr/>
        <p:txBody>
          <a:bodyPr/>
          <a:lstStyle/>
          <a:p>
            <a:fld id="{7A6E67F5-11D9-43D7-9C9E-9667E2891F76}" type="slidenum">
              <a:rPr lang="de-AT" smtClean="0"/>
              <a:t>70</a:t>
            </a:fld>
            <a:endParaRPr lang="de-AT"/>
          </a:p>
        </p:txBody>
      </p:sp>
      <p:pic>
        <p:nvPicPr>
          <p:cNvPr id="6" name="Grafik 5" descr="Ein Bild, das Zeichnung enthält.&#10;&#10;Automatisch generierte Beschreibung">
            <a:extLst>
              <a:ext uri="{FF2B5EF4-FFF2-40B4-BE49-F238E27FC236}">
                <a16:creationId xmlns:a16="http://schemas.microsoft.com/office/drawing/2014/main" id="{10A56352-E93A-4BAC-95F0-674841664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1715213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2F3F9-9BDF-41D8-AB4A-721F916F44CC}"/>
              </a:ext>
            </a:extLst>
          </p:cNvPr>
          <p:cNvSpPr>
            <a:spLocks noGrp="1"/>
          </p:cNvSpPr>
          <p:nvPr>
            <p:ph type="title"/>
          </p:nvPr>
        </p:nvSpPr>
        <p:spPr/>
        <p:txBody>
          <a:bodyPr/>
          <a:lstStyle/>
          <a:p>
            <a:r>
              <a:rPr lang="de-AT" b="1" dirty="0"/>
              <a:t>DML Sperren</a:t>
            </a:r>
          </a:p>
        </p:txBody>
      </p:sp>
      <p:sp>
        <p:nvSpPr>
          <p:cNvPr id="3" name="Inhaltsplatzhalter 2">
            <a:extLst>
              <a:ext uri="{FF2B5EF4-FFF2-40B4-BE49-F238E27FC236}">
                <a16:creationId xmlns:a16="http://schemas.microsoft.com/office/drawing/2014/main" id="{D6E9B250-8A48-4FAE-B4D1-E6E1B1A1735C}"/>
              </a:ext>
            </a:extLst>
          </p:cNvPr>
          <p:cNvSpPr>
            <a:spLocks noGrp="1"/>
          </p:cNvSpPr>
          <p:nvPr>
            <p:ph idx="1"/>
          </p:nvPr>
        </p:nvSpPr>
        <p:spPr>
          <a:xfrm>
            <a:off x="838200" y="1825625"/>
            <a:ext cx="9458739" cy="4351338"/>
          </a:xfrm>
        </p:spPr>
        <p:txBody>
          <a:bodyPr/>
          <a:lstStyle/>
          <a:p>
            <a:pPr>
              <a:defRPr/>
            </a:pPr>
            <a:endParaRPr lang="de-AT" dirty="0"/>
          </a:p>
          <a:p>
            <a:pPr marL="0" indent="0">
              <a:buFontTx/>
              <a:buNone/>
              <a:defRPr/>
            </a:pPr>
            <a:r>
              <a:rPr lang="de-DE" dirty="0">
                <a:latin typeface="Calibri" panose="020F0502020204030204" pitchFamily="34" charset="0"/>
                <a:cs typeface="Calibri" panose="020F0502020204030204" pitchFamily="34" charset="0"/>
              </a:rPr>
              <a:t>Jede DML Operation fordert 2 Sperren an:</a:t>
            </a:r>
          </a:p>
          <a:p>
            <a:pPr marL="0" indent="0">
              <a:buFontTx/>
              <a:buNone/>
              <a:defRPr/>
            </a:pPr>
            <a:endParaRPr lang="de-AT" dirty="0">
              <a:latin typeface="Calibri" panose="020F0502020204030204" pitchFamily="34" charset="0"/>
              <a:cs typeface="Calibri" panose="020F0502020204030204" pitchFamily="34" charset="0"/>
            </a:endParaRPr>
          </a:p>
          <a:p>
            <a:pPr>
              <a:defRPr/>
            </a:pPr>
            <a:r>
              <a:rPr lang="de-DE" dirty="0">
                <a:latin typeface="Calibri" panose="020F0502020204030204" pitchFamily="34" charset="0"/>
                <a:cs typeface="Calibri" panose="020F0502020204030204" pitchFamily="34" charset="0"/>
              </a:rPr>
              <a:t>Sperre im ROW EXCLUSIVE Mode für die zu aktualisierende Zeile – unabhängig von der Anzahl der zu sperrenden Zeilen.</a:t>
            </a:r>
          </a:p>
          <a:p>
            <a:pPr>
              <a:defRPr/>
            </a:pPr>
            <a:endParaRPr lang="de-AT" dirty="0">
              <a:latin typeface="Calibri" panose="020F0502020204030204" pitchFamily="34" charset="0"/>
              <a:cs typeface="Calibri" panose="020F0502020204030204" pitchFamily="34" charset="0"/>
            </a:endParaRPr>
          </a:p>
          <a:p>
            <a:pPr>
              <a:defRPr/>
            </a:pPr>
            <a:r>
              <a:rPr lang="de-DE" dirty="0">
                <a:latin typeface="Calibri" panose="020F0502020204030204" pitchFamily="34" charset="0"/>
                <a:cs typeface="Calibri" panose="020F0502020204030204" pitchFamily="34" charset="0"/>
              </a:rPr>
              <a:t>Sperre im SHARE Modus auf Tabellenebene für die zu aktualisierende Tabelle. Damit kann eine andere Transaktion nicht die ganze Tabelle sperren (z.B. durch DELETE, DROP).</a:t>
            </a:r>
            <a:endParaRPr lang="de-AT" dirty="0">
              <a:latin typeface="Calibri" panose="020F0502020204030204" pitchFamily="34" charset="0"/>
              <a:cs typeface="Calibri" panose="020F0502020204030204" pitchFamily="34" charset="0"/>
            </a:endParaRPr>
          </a:p>
          <a:p>
            <a:pPr marL="0" indent="0">
              <a:lnSpc>
                <a:spcPct val="150000"/>
              </a:lnSpc>
              <a:buNone/>
              <a:defRPr/>
            </a:pPr>
            <a:endParaRPr lang="de-DE" altLang="de-DE" dirty="0"/>
          </a:p>
          <a:p>
            <a:endParaRPr lang="de-AT" dirty="0"/>
          </a:p>
        </p:txBody>
      </p:sp>
      <p:sp>
        <p:nvSpPr>
          <p:cNvPr id="4" name="Fußzeilenplatzhalter 3">
            <a:extLst>
              <a:ext uri="{FF2B5EF4-FFF2-40B4-BE49-F238E27FC236}">
                <a16:creationId xmlns:a16="http://schemas.microsoft.com/office/drawing/2014/main" id="{8F9B772C-763C-42DD-92FD-D31C763B7FAB}"/>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8A33F7AC-9102-4D4F-91A6-1EE14D04DCF6}"/>
              </a:ext>
            </a:extLst>
          </p:cNvPr>
          <p:cNvSpPr>
            <a:spLocks noGrp="1"/>
          </p:cNvSpPr>
          <p:nvPr>
            <p:ph type="sldNum" sz="quarter" idx="12"/>
          </p:nvPr>
        </p:nvSpPr>
        <p:spPr/>
        <p:txBody>
          <a:bodyPr/>
          <a:lstStyle/>
          <a:p>
            <a:fld id="{7A6E67F5-11D9-43D7-9C9E-9667E2891F76}" type="slidenum">
              <a:rPr lang="de-AT" smtClean="0"/>
              <a:t>71</a:t>
            </a:fld>
            <a:endParaRPr lang="de-AT"/>
          </a:p>
        </p:txBody>
      </p:sp>
      <p:pic>
        <p:nvPicPr>
          <p:cNvPr id="6" name="Grafik 5" descr="Ein Bild, das Zeichnung enthält.&#10;&#10;Automatisch generierte Beschreibung">
            <a:extLst>
              <a:ext uri="{FF2B5EF4-FFF2-40B4-BE49-F238E27FC236}">
                <a16:creationId xmlns:a16="http://schemas.microsoft.com/office/drawing/2014/main" id="{D2043FF2-2CA9-4C46-8320-00B1952FC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932390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1C8945-3DD9-41D8-A4CB-A4BD3AF5BB60}"/>
              </a:ext>
            </a:extLst>
          </p:cNvPr>
          <p:cNvSpPr>
            <a:spLocks noGrp="1"/>
          </p:cNvSpPr>
          <p:nvPr>
            <p:ph type="title"/>
          </p:nvPr>
        </p:nvSpPr>
        <p:spPr/>
        <p:txBody>
          <a:bodyPr/>
          <a:lstStyle/>
          <a:p>
            <a:r>
              <a:rPr lang="de-AT" b="1" dirty="0"/>
              <a:t>DML und DDL</a:t>
            </a:r>
          </a:p>
        </p:txBody>
      </p:sp>
      <p:pic>
        <p:nvPicPr>
          <p:cNvPr id="6" name="Inhaltsplatzhalter 5">
            <a:extLst>
              <a:ext uri="{FF2B5EF4-FFF2-40B4-BE49-F238E27FC236}">
                <a16:creationId xmlns:a16="http://schemas.microsoft.com/office/drawing/2014/main" id="{02A63C29-D3BB-4693-95BE-5EDB2EB7B69C}"/>
              </a:ext>
            </a:extLst>
          </p:cNvPr>
          <p:cNvPicPr>
            <a:picLocks noGrp="1" noChangeAspect="1"/>
          </p:cNvPicPr>
          <p:nvPr>
            <p:ph idx="1"/>
          </p:nvPr>
        </p:nvPicPr>
        <p:blipFill>
          <a:blip r:embed="rId2"/>
          <a:stretch>
            <a:fillRect/>
          </a:stretch>
        </p:blipFill>
        <p:spPr>
          <a:xfrm>
            <a:off x="1360145" y="1690688"/>
            <a:ext cx="9471710" cy="3924336"/>
          </a:xfrm>
          <a:prstGeom prst="rect">
            <a:avLst/>
          </a:prstGeom>
        </p:spPr>
      </p:pic>
      <p:sp>
        <p:nvSpPr>
          <p:cNvPr id="4" name="Fußzeilenplatzhalter 3">
            <a:extLst>
              <a:ext uri="{FF2B5EF4-FFF2-40B4-BE49-F238E27FC236}">
                <a16:creationId xmlns:a16="http://schemas.microsoft.com/office/drawing/2014/main" id="{EF0E543B-41BC-4F38-84EA-0195D78109DA}"/>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7FC08A4E-1350-40A7-ADD9-9CC01EFF1481}"/>
              </a:ext>
            </a:extLst>
          </p:cNvPr>
          <p:cNvSpPr>
            <a:spLocks noGrp="1"/>
          </p:cNvSpPr>
          <p:nvPr>
            <p:ph type="sldNum" sz="quarter" idx="12"/>
          </p:nvPr>
        </p:nvSpPr>
        <p:spPr/>
        <p:txBody>
          <a:bodyPr/>
          <a:lstStyle/>
          <a:p>
            <a:fld id="{7A6E67F5-11D9-43D7-9C9E-9667E2891F76}" type="slidenum">
              <a:rPr lang="de-AT" smtClean="0"/>
              <a:t>72</a:t>
            </a:fld>
            <a:endParaRPr lang="de-AT"/>
          </a:p>
        </p:txBody>
      </p:sp>
      <p:pic>
        <p:nvPicPr>
          <p:cNvPr id="7" name="Grafik 6" descr="Ein Bild, das Zeichnung enthält.&#10;&#10;Automatisch generierte Beschreibung">
            <a:extLst>
              <a:ext uri="{FF2B5EF4-FFF2-40B4-BE49-F238E27FC236}">
                <a16:creationId xmlns:a16="http://schemas.microsoft.com/office/drawing/2014/main" id="{5169CFEA-D958-45A3-BFA8-1F1B6AF5D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4423517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B84688-A708-4E3A-99C3-B75589FE077C}"/>
              </a:ext>
            </a:extLst>
          </p:cNvPr>
          <p:cNvSpPr>
            <a:spLocks noGrp="1"/>
          </p:cNvSpPr>
          <p:nvPr>
            <p:ph type="title"/>
          </p:nvPr>
        </p:nvSpPr>
        <p:spPr/>
        <p:txBody>
          <a:bodyPr/>
          <a:lstStyle/>
          <a:p>
            <a:r>
              <a:rPr lang="de-AT" b="1" dirty="0" err="1"/>
              <a:t>Locking</a:t>
            </a:r>
            <a:r>
              <a:rPr lang="de-AT" b="1" dirty="0"/>
              <a:t> in Oracle</a:t>
            </a:r>
          </a:p>
        </p:txBody>
      </p:sp>
      <p:sp>
        <p:nvSpPr>
          <p:cNvPr id="3" name="Inhaltsplatzhalter 2">
            <a:extLst>
              <a:ext uri="{FF2B5EF4-FFF2-40B4-BE49-F238E27FC236}">
                <a16:creationId xmlns:a16="http://schemas.microsoft.com/office/drawing/2014/main" id="{1CF51281-22F4-48F3-AA3E-4C8284C1A519}"/>
              </a:ext>
            </a:extLst>
          </p:cNvPr>
          <p:cNvSpPr>
            <a:spLocks noGrp="1"/>
          </p:cNvSpPr>
          <p:nvPr>
            <p:ph idx="1"/>
          </p:nvPr>
        </p:nvSpPr>
        <p:spPr>
          <a:xfrm>
            <a:off x="838200" y="1825625"/>
            <a:ext cx="9564757" cy="4351338"/>
          </a:xfrm>
        </p:spPr>
        <p:txBody>
          <a:bodyPr>
            <a:normAutofit fontScale="70000" lnSpcReduction="20000"/>
          </a:bodyPr>
          <a:lstStyle/>
          <a:p>
            <a:pPr>
              <a:lnSpc>
                <a:spcPct val="80000"/>
              </a:lnSpc>
              <a:defRPr/>
            </a:pPr>
            <a:r>
              <a:rPr lang="de-DE" altLang="de-DE" dirty="0">
                <a:latin typeface="Calibri" panose="020F0502020204030204" pitchFamily="34" charset="0"/>
                <a:cs typeface="Calibri" panose="020F0502020204030204" pitchFamily="34" charset="0"/>
              </a:rPr>
              <a:t>ein lesender Zugriff braucht keine Sperren</a:t>
            </a:r>
          </a:p>
          <a:p>
            <a:pPr>
              <a:lnSpc>
                <a:spcPct val="80000"/>
              </a:lnSpc>
              <a:defRPr/>
            </a:pPr>
            <a:r>
              <a:rPr lang="de-DE" altLang="de-DE" dirty="0">
                <a:latin typeface="Calibri" panose="020F0502020204030204" pitchFamily="34" charset="0"/>
                <a:cs typeface="Calibri" panose="020F0502020204030204" pitchFamily="34" charset="0"/>
              </a:rPr>
              <a:t>alle DML Operationen sperren auf Satzebene</a:t>
            </a:r>
          </a:p>
          <a:p>
            <a:pPr>
              <a:lnSpc>
                <a:spcPct val="80000"/>
              </a:lnSpc>
              <a:defRPr/>
            </a:pPr>
            <a:r>
              <a:rPr lang="de-DE" altLang="de-DE" dirty="0">
                <a:latin typeface="Calibri" panose="020F0502020204030204" pitchFamily="34" charset="0"/>
                <a:cs typeface="Calibri" panose="020F0502020204030204" pitchFamily="34" charset="0"/>
              </a:rPr>
              <a:t>während aller DML Operationen können weitere Prozesse diese Tabellen auch lesen</a:t>
            </a:r>
          </a:p>
          <a:p>
            <a:pPr>
              <a:lnSpc>
                <a:spcPct val="80000"/>
              </a:lnSpc>
              <a:defRPr/>
            </a:pPr>
            <a:endParaRPr lang="de-DE" altLang="de-DE" dirty="0">
              <a:latin typeface="Calibri" panose="020F0502020204030204" pitchFamily="34" charset="0"/>
              <a:cs typeface="Calibri" panose="020F0502020204030204" pitchFamily="34" charset="0"/>
            </a:endParaRPr>
          </a:p>
          <a:p>
            <a:pPr>
              <a:lnSpc>
                <a:spcPct val="80000"/>
              </a:lnSpc>
              <a:defRPr/>
            </a:pPr>
            <a:endParaRPr lang="de-DE" altLang="de-DE" dirty="0">
              <a:latin typeface="Calibri" panose="020F0502020204030204" pitchFamily="34" charset="0"/>
              <a:cs typeface="Calibri" panose="020F0502020204030204" pitchFamily="34" charset="0"/>
            </a:endParaRPr>
          </a:p>
          <a:p>
            <a:pPr>
              <a:lnSpc>
                <a:spcPct val="80000"/>
              </a:lnSpc>
              <a:defRPr/>
            </a:pPr>
            <a:r>
              <a:rPr lang="de-DE" altLang="de-DE" dirty="0">
                <a:latin typeface="Calibri" panose="020F0502020204030204" pitchFamily="34" charset="0"/>
                <a:cs typeface="Calibri" panose="020F0502020204030204" pitchFamily="34" charset="0"/>
              </a:rPr>
              <a:t>Automatisches </a:t>
            </a:r>
            <a:r>
              <a:rPr lang="de-DE" altLang="de-DE" dirty="0" err="1">
                <a:latin typeface="Calibri" panose="020F0502020204030204" pitchFamily="34" charset="0"/>
                <a:cs typeface="Calibri" panose="020F0502020204030204" pitchFamily="34" charset="0"/>
              </a:rPr>
              <a:t>Locking</a:t>
            </a:r>
            <a:br>
              <a:rPr lang="de-DE" altLang="de-DE" dirty="0">
                <a:latin typeface="Calibri" panose="020F0502020204030204" pitchFamily="34" charset="0"/>
                <a:cs typeface="Calibri" panose="020F0502020204030204" pitchFamily="34" charset="0"/>
              </a:rPr>
            </a:br>
            <a:r>
              <a:rPr lang="de-DE" altLang="de-DE" dirty="0">
                <a:latin typeface="Calibri" panose="020F0502020204030204" pitchFamily="34" charset="0"/>
                <a:cs typeface="Calibri" panose="020F0502020204030204" pitchFamily="34" charset="0"/>
              </a:rPr>
              <a:t>eine Transaktion führt alle notwendigen Locks durch.</a:t>
            </a:r>
          </a:p>
          <a:p>
            <a:pPr>
              <a:lnSpc>
                <a:spcPct val="80000"/>
              </a:lnSpc>
              <a:defRPr/>
            </a:pPr>
            <a:r>
              <a:rPr lang="de-DE" altLang="de-DE" dirty="0">
                <a:latin typeface="Calibri" panose="020F0502020204030204" pitchFamily="34" charset="0"/>
                <a:cs typeface="Calibri" panose="020F0502020204030204" pitchFamily="34" charset="0"/>
              </a:rPr>
              <a:t>Explizites </a:t>
            </a:r>
            <a:r>
              <a:rPr lang="de-DE" altLang="de-DE" dirty="0" err="1">
                <a:latin typeface="Calibri" panose="020F0502020204030204" pitchFamily="34" charset="0"/>
                <a:cs typeface="Calibri" panose="020F0502020204030204" pitchFamily="34" charset="0"/>
              </a:rPr>
              <a:t>Locking</a:t>
            </a:r>
            <a:br>
              <a:rPr lang="de-DE" altLang="de-DE" dirty="0">
                <a:latin typeface="Calibri" panose="020F0502020204030204" pitchFamily="34" charset="0"/>
                <a:cs typeface="Calibri" panose="020F0502020204030204" pitchFamily="34" charset="0"/>
              </a:rPr>
            </a:br>
            <a:r>
              <a:rPr lang="de-DE" altLang="de-DE" dirty="0">
                <a:latin typeface="Calibri" panose="020F0502020204030204" pitchFamily="34" charset="0"/>
                <a:cs typeface="Calibri" panose="020F0502020204030204" pitchFamily="34" charset="0"/>
              </a:rPr>
              <a:t>in bestimmten Ausnahmesituationen kann es möglich sein, dass ein manuell ausgeführter Lock der aktuellen Situation besser angepasst ist als ein automatischer Lock.</a:t>
            </a:r>
          </a:p>
          <a:p>
            <a:pPr marL="0" indent="0">
              <a:lnSpc>
                <a:spcPct val="80000"/>
              </a:lnSpc>
              <a:buNone/>
              <a:defRPr/>
            </a:pPr>
            <a:br>
              <a:rPr lang="de-DE" altLang="de-DE" sz="1000" dirty="0">
                <a:latin typeface="Calibri" panose="020F0502020204030204" pitchFamily="34" charset="0"/>
                <a:cs typeface="Calibri" panose="020F0502020204030204" pitchFamily="34" charset="0"/>
              </a:rPr>
            </a:br>
            <a:br>
              <a:rPr lang="de-DE" altLang="de-DE" dirty="0">
                <a:latin typeface="Calibri" panose="020F0502020204030204" pitchFamily="34" charset="0"/>
                <a:cs typeface="Calibri" panose="020F0502020204030204" pitchFamily="34" charset="0"/>
              </a:rPr>
            </a:br>
            <a:r>
              <a:rPr lang="de-DE" altLang="de-DE" dirty="0">
                <a:latin typeface="Calibri" panose="020F0502020204030204" pitchFamily="34" charset="0"/>
                <a:cs typeface="Calibri" panose="020F0502020204030204" pitchFamily="34" charset="0"/>
              </a:rPr>
              <a:t>Beispielsweise könnte es in dem Fall, dass sehr viele Datensätze einer Tabelle geändert werden, besser sein, die gesamte Tabelle explizit zu sperren, als dass für jeden einzelnen Satz ein automatischer Lock durchgeführt wird. In diesem Fall würde also ein explizites </a:t>
            </a:r>
            <a:r>
              <a:rPr lang="de-DE" altLang="de-DE" dirty="0" err="1">
                <a:latin typeface="Calibri" panose="020F0502020204030204" pitchFamily="34" charset="0"/>
                <a:cs typeface="Calibri" panose="020F0502020204030204" pitchFamily="34" charset="0"/>
              </a:rPr>
              <a:t>Locking</a:t>
            </a:r>
            <a:r>
              <a:rPr lang="de-DE" altLang="de-DE" dirty="0">
                <a:latin typeface="Calibri" panose="020F0502020204030204" pitchFamily="34" charset="0"/>
                <a:cs typeface="Calibri" panose="020F0502020204030204" pitchFamily="34" charset="0"/>
              </a:rPr>
              <a:t> einen Performancegewinn mit sich bringen.</a:t>
            </a:r>
            <a:br>
              <a:rPr lang="de-DE" altLang="de-DE" dirty="0">
                <a:latin typeface="Calibri" panose="020F0502020204030204" pitchFamily="34" charset="0"/>
                <a:cs typeface="Calibri" panose="020F0502020204030204" pitchFamily="34" charset="0"/>
              </a:rPr>
            </a:br>
            <a:br>
              <a:rPr lang="de-DE" altLang="de-DE" sz="2400" dirty="0"/>
            </a:br>
            <a:r>
              <a:rPr lang="en-GB" altLang="de-DE" sz="2400" dirty="0">
                <a:latin typeface="Courier New" panose="02070309020205020404" pitchFamily="49" charset="0"/>
              </a:rPr>
              <a:t>lock table </a:t>
            </a:r>
            <a:r>
              <a:rPr lang="en-GB" altLang="de-DE" sz="2400" dirty="0" err="1">
                <a:latin typeface="Courier New" panose="02070309020205020404" pitchFamily="49" charset="0"/>
              </a:rPr>
              <a:t>Tabelle</a:t>
            </a:r>
            <a:r>
              <a:rPr lang="en-GB" altLang="de-DE" sz="2400" dirty="0">
                <a:latin typeface="Courier New" panose="02070309020205020404" pitchFamily="49" charset="0"/>
              </a:rPr>
              <a:t> in exclusive mode;</a:t>
            </a:r>
            <a:endParaRPr lang="de-AT" altLang="de-DE" sz="2400" dirty="0">
              <a:latin typeface="Courier New" panose="02070309020205020404" pitchFamily="49" charset="0"/>
            </a:endParaRPr>
          </a:p>
          <a:p>
            <a:endParaRPr lang="de-AT" dirty="0"/>
          </a:p>
        </p:txBody>
      </p:sp>
      <p:sp>
        <p:nvSpPr>
          <p:cNvPr id="4" name="Fußzeilenplatzhalter 3">
            <a:extLst>
              <a:ext uri="{FF2B5EF4-FFF2-40B4-BE49-F238E27FC236}">
                <a16:creationId xmlns:a16="http://schemas.microsoft.com/office/drawing/2014/main" id="{0EB8F7B9-8FF4-49D5-A267-C18FAFB7C7B8}"/>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43BA2872-5096-4151-A5C9-9068B8106325}"/>
              </a:ext>
            </a:extLst>
          </p:cNvPr>
          <p:cNvSpPr>
            <a:spLocks noGrp="1"/>
          </p:cNvSpPr>
          <p:nvPr>
            <p:ph type="sldNum" sz="quarter" idx="12"/>
          </p:nvPr>
        </p:nvSpPr>
        <p:spPr/>
        <p:txBody>
          <a:bodyPr/>
          <a:lstStyle/>
          <a:p>
            <a:fld id="{7A6E67F5-11D9-43D7-9C9E-9667E2891F76}" type="slidenum">
              <a:rPr lang="de-AT" smtClean="0"/>
              <a:t>73</a:t>
            </a:fld>
            <a:endParaRPr lang="de-AT"/>
          </a:p>
        </p:txBody>
      </p:sp>
      <p:pic>
        <p:nvPicPr>
          <p:cNvPr id="6" name="Grafik 5" descr="Ein Bild, das Zeichnung enthält.&#10;&#10;Automatisch generierte Beschreibung">
            <a:extLst>
              <a:ext uri="{FF2B5EF4-FFF2-40B4-BE49-F238E27FC236}">
                <a16:creationId xmlns:a16="http://schemas.microsoft.com/office/drawing/2014/main" id="{9AF5D1D9-B049-492E-8BA1-732BA0E0E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104638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E9F9B6-D5B0-49EF-823C-0609AB0DA74B}"/>
              </a:ext>
            </a:extLst>
          </p:cNvPr>
          <p:cNvSpPr>
            <a:spLocks noGrp="1"/>
          </p:cNvSpPr>
          <p:nvPr>
            <p:ph type="title"/>
          </p:nvPr>
        </p:nvSpPr>
        <p:spPr/>
        <p:txBody>
          <a:bodyPr/>
          <a:lstStyle/>
          <a:p>
            <a:r>
              <a:rPr lang="de-AT" b="1" dirty="0"/>
              <a:t>Oracle Locktypen I</a:t>
            </a:r>
          </a:p>
        </p:txBody>
      </p:sp>
      <p:sp>
        <p:nvSpPr>
          <p:cNvPr id="3" name="Inhaltsplatzhalter 2">
            <a:extLst>
              <a:ext uri="{FF2B5EF4-FFF2-40B4-BE49-F238E27FC236}">
                <a16:creationId xmlns:a16="http://schemas.microsoft.com/office/drawing/2014/main" id="{ACCA8BCA-90B2-4DA4-8E89-7AF26AE607B6}"/>
              </a:ext>
            </a:extLst>
          </p:cNvPr>
          <p:cNvSpPr>
            <a:spLocks noGrp="1"/>
          </p:cNvSpPr>
          <p:nvPr>
            <p:ph idx="1"/>
          </p:nvPr>
        </p:nvSpPr>
        <p:spPr>
          <a:xfrm>
            <a:off x="838200" y="1825625"/>
            <a:ext cx="9551504" cy="4351338"/>
          </a:xfrm>
        </p:spPr>
        <p:txBody>
          <a:bodyPr>
            <a:normAutofit lnSpcReduction="10000"/>
          </a:bodyPr>
          <a:lstStyle/>
          <a:p>
            <a:r>
              <a:rPr lang="de-DE" altLang="de-DE" dirty="0" err="1">
                <a:latin typeface="Calibri" panose="020F0502020204030204" pitchFamily="34" charset="0"/>
              </a:rPr>
              <a:t>Exclusive</a:t>
            </a:r>
            <a:r>
              <a:rPr lang="de-DE" altLang="de-DE" dirty="0">
                <a:latin typeface="Calibri" panose="020F0502020204030204" pitchFamily="34" charset="0"/>
              </a:rPr>
              <a:t> Mode (X)</a:t>
            </a:r>
            <a:br>
              <a:rPr lang="de-DE" altLang="de-DE" dirty="0">
                <a:latin typeface="Calibri" panose="020F0502020204030204" pitchFamily="34" charset="0"/>
              </a:rPr>
            </a:br>
            <a:r>
              <a:rPr lang="de-DE" altLang="de-DE" dirty="0">
                <a:latin typeface="Calibri" panose="020F0502020204030204" pitchFamily="34" charset="0"/>
              </a:rPr>
              <a:t>Tabelle ist exklusiv vom </a:t>
            </a:r>
            <a:r>
              <a:rPr lang="de-DE" altLang="de-DE" dirty="0" err="1">
                <a:latin typeface="Calibri" panose="020F0502020204030204" pitchFamily="34" charset="0"/>
              </a:rPr>
              <a:t>Prozeß</a:t>
            </a:r>
            <a:r>
              <a:rPr lang="de-DE" altLang="de-DE" dirty="0">
                <a:latin typeface="Calibri" panose="020F0502020204030204" pitchFamily="34" charset="0"/>
              </a:rPr>
              <a:t> gesperrt</a:t>
            </a:r>
          </a:p>
          <a:p>
            <a:r>
              <a:rPr lang="de-DE" altLang="de-DE" dirty="0">
                <a:latin typeface="Calibri" panose="020F0502020204030204" pitchFamily="34" charset="0"/>
              </a:rPr>
              <a:t>Share Mode (S)</a:t>
            </a:r>
            <a:br>
              <a:rPr lang="de-DE" altLang="de-DE" dirty="0">
                <a:latin typeface="Calibri" panose="020F0502020204030204" pitchFamily="34" charset="0"/>
              </a:rPr>
            </a:br>
            <a:r>
              <a:rPr lang="de-DE" altLang="de-DE" dirty="0">
                <a:latin typeface="Calibri" panose="020F0502020204030204" pitchFamily="34" charset="0"/>
              </a:rPr>
              <a:t>Tabelle ist im </a:t>
            </a:r>
            <a:r>
              <a:rPr lang="de-DE" altLang="de-DE" dirty="0" err="1">
                <a:latin typeface="Calibri" panose="020F0502020204030204" pitchFamily="34" charset="0"/>
              </a:rPr>
              <a:t>read-only</a:t>
            </a:r>
            <a:r>
              <a:rPr lang="de-DE" altLang="de-DE" dirty="0">
                <a:latin typeface="Calibri" panose="020F0502020204030204" pitchFamily="34" charset="0"/>
              </a:rPr>
              <a:t> Modus gesperrt. Andere Prozesse können die Tabelle ebenfalls im S Mode sperren und die Tabelle lesen, jedoch können von keinem </a:t>
            </a:r>
            <a:r>
              <a:rPr lang="de-DE" altLang="de-DE" dirty="0" err="1">
                <a:latin typeface="Calibri" panose="020F0502020204030204" pitchFamily="34" charset="0"/>
              </a:rPr>
              <a:t>Prozeß</a:t>
            </a:r>
            <a:r>
              <a:rPr lang="de-DE" altLang="de-DE" dirty="0">
                <a:latin typeface="Calibri" panose="020F0502020204030204" pitchFamily="34" charset="0"/>
              </a:rPr>
              <a:t> DML Operationen durchgeführt werden</a:t>
            </a:r>
          </a:p>
          <a:p>
            <a:r>
              <a:rPr lang="de-DE" altLang="de-DE" dirty="0" err="1">
                <a:latin typeface="Calibri" panose="020F0502020204030204" pitchFamily="34" charset="0"/>
              </a:rPr>
              <a:t>Row</a:t>
            </a:r>
            <a:r>
              <a:rPr lang="de-DE" altLang="de-DE" dirty="0">
                <a:latin typeface="Calibri" panose="020F0502020204030204" pitchFamily="34" charset="0"/>
              </a:rPr>
              <a:t> </a:t>
            </a:r>
            <a:r>
              <a:rPr lang="de-DE" altLang="de-DE" dirty="0" err="1">
                <a:latin typeface="Calibri" panose="020F0502020204030204" pitchFamily="34" charset="0"/>
              </a:rPr>
              <a:t>Exclusive</a:t>
            </a:r>
            <a:r>
              <a:rPr lang="de-DE" altLang="de-DE" dirty="0">
                <a:latin typeface="Calibri" panose="020F0502020204030204" pitchFamily="34" charset="0"/>
              </a:rPr>
              <a:t> (RX)</a:t>
            </a:r>
            <a:br>
              <a:rPr lang="de-DE" altLang="de-DE" dirty="0">
                <a:latin typeface="Calibri" panose="020F0502020204030204" pitchFamily="34" charset="0"/>
              </a:rPr>
            </a:br>
            <a:r>
              <a:rPr lang="de-DE" altLang="de-DE" dirty="0">
                <a:latin typeface="Calibri" panose="020F0502020204030204" pitchFamily="34" charset="0"/>
              </a:rPr>
              <a:t>Standard Lock Typ innerhalb von Oracle, der weiteren Prozessen RX Locks gestattet. Das Sperren der Tabelle im X oder S Mode durch andere Prozesse ist nicht gestattet.</a:t>
            </a:r>
          </a:p>
          <a:p>
            <a:endParaRPr lang="de-AT" dirty="0"/>
          </a:p>
        </p:txBody>
      </p:sp>
      <p:sp>
        <p:nvSpPr>
          <p:cNvPr id="4" name="Fußzeilenplatzhalter 3">
            <a:extLst>
              <a:ext uri="{FF2B5EF4-FFF2-40B4-BE49-F238E27FC236}">
                <a16:creationId xmlns:a16="http://schemas.microsoft.com/office/drawing/2014/main" id="{E4ED611D-2A86-4CC5-970C-71FC3382F5F2}"/>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A563DABF-A4B6-4EDF-9643-40C1EFBAA5CD}"/>
              </a:ext>
            </a:extLst>
          </p:cNvPr>
          <p:cNvSpPr>
            <a:spLocks noGrp="1"/>
          </p:cNvSpPr>
          <p:nvPr>
            <p:ph type="sldNum" sz="quarter" idx="12"/>
          </p:nvPr>
        </p:nvSpPr>
        <p:spPr/>
        <p:txBody>
          <a:bodyPr/>
          <a:lstStyle/>
          <a:p>
            <a:fld id="{7A6E67F5-11D9-43D7-9C9E-9667E2891F76}" type="slidenum">
              <a:rPr lang="de-AT" smtClean="0"/>
              <a:t>74</a:t>
            </a:fld>
            <a:endParaRPr lang="de-AT"/>
          </a:p>
        </p:txBody>
      </p:sp>
      <p:pic>
        <p:nvPicPr>
          <p:cNvPr id="6" name="Grafik 5" descr="Ein Bild, das Zeichnung enthält.&#10;&#10;Automatisch generierte Beschreibung">
            <a:extLst>
              <a:ext uri="{FF2B5EF4-FFF2-40B4-BE49-F238E27FC236}">
                <a16:creationId xmlns:a16="http://schemas.microsoft.com/office/drawing/2014/main" id="{F84473F5-8BD1-4F10-8B7E-343D4BB41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5671422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C2B41A-DFF6-45D0-9841-8C151F059503}"/>
              </a:ext>
            </a:extLst>
          </p:cNvPr>
          <p:cNvSpPr>
            <a:spLocks noGrp="1"/>
          </p:cNvSpPr>
          <p:nvPr>
            <p:ph type="title"/>
          </p:nvPr>
        </p:nvSpPr>
        <p:spPr/>
        <p:txBody>
          <a:bodyPr/>
          <a:lstStyle/>
          <a:p>
            <a:r>
              <a:rPr lang="de-AT" b="1" dirty="0"/>
              <a:t>Oracle Locktypen II</a:t>
            </a:r>
          </a:p>
        </p:txBody>
      </p:sp>
      <p:sp>
        <p:nvSpPr>
          <p:cNvPr id="3" name="Inhaltsplatzhalter 2">
            <a:extLst>
              <a:ext uri="{FF2B5EF4-FFF2-40B4-BE49-F238E27FC236}">
                <a16:creationId xmlns:a16="http://schemas.microsoft.com/office/drawing/2014/main" id="{19817E4A-8B8B-4C21-80B4-F3AFF9BAC20D}"/>
              </a:ext>
            </a:extLst>
          </p:cNvPr>
          <p:cNvSpPr>
            <a:spLocks noGrp="1"/>
          </p:cNvSpPr>
          <p:nvPr>
            <p:ph idx="1"/>
          </p:nvPr>
        </p:nvSpPr>
        <p:spPr/>
        <p:txBody>
          <a:bodyPr/>
          <a:lstStyle/>
          <a:p>
            <a:r>
              <a:rPr lang="de-DE" altLang="de-DE" dirty="0" err="1">
                <a:latin typeface="Calibri" panose="020F0502020204030204" pitchFamily="34" charset="0"/>
              </a:rPr>
              <a:t>Row</a:t>
            </a:r>
            <a:r>
              <a:rPr lang="de-DE" altLang="de-DE" dirty="0">
                <a:latin typeface="Calibri" panose="020F0502020204030204" pitchFamily="34" charset="0"/>
              </a:rPr>
              <a:t> Share (RS) und Share Update (R)</a:t>
            </a:r>
            <a:br>
              <a:rPr lang="de-DE" altLang="de-DE" dirty="0">
                <a:latin typeface="Calibri" panose="020F0502020204030204" pitchFamily="34" charset="0"/>
              </a:rPr>
            </a:br>
            <a:r>
              <a:rPr lang="de-DE" altLang="de-DE" dirty="0">
                <a:latin typeface="Calibri" panose="020F0502020204030204" pitchFamily="34" charset="0"/>
              </a:rPr>
              <a:t>gestattet weiteren Prozessen, RS Locks zu setzen. Andere Prozesse können die Tabelle lesen, aber nicht im X Mode sperren. Andere Prozesse können die Tabelle im S Mode sperren.</a:t>
            </a:r>
          </a:p>
          <a:p>
            <a:r>
              <a:rPr lang="de-DE" altLang="de-DE" dirty="0">
                <a:latin typeface="Calibri" panose="020F0502020204030204" pitchFamily="34" charset="0"/>
              </a:rPr>
              <a:t>Share </a:t>
            </a:r>
            <a:r>
              <a:rPr lang="de-DE" altLang="de-DE" dirty="0" err="1">
                <a:latin typeface="Calibri" panose="020F0502020204030204" pitchFamily="34" charset="0"/>
              </a:rPr>
              <a:t>Row</a:t>
            </a:r>
            <a:r>
              <a:rPr lang="de-DE" altLang="de-DE" dirty="0">
                <a:latin typeface="Calibri" panose="020F0502020204030204" pitchFamily="34" charset="0"/>
              </a:rPr>
              <a:t> </a:t>
            </a:r>
            <a:r>
              <a:rPr lang="de-DE" altLang="de-DE" dirty="0" err="1">
                <a:latin typeface="Calibri" panose="020F0502020204030204" pitchFamily="34" charset="0"/>
              </a:rPr>
              <a:t>Exclusive</a:t>
            </a:r>
            <a:r>
              <a:rPr lang="de-DE" altLang="de-DE" dirty="0">
                <a:latin typeface="Calibri" panose="020F0502020204030204" pitchFamily="34" charset="0"/>
              </a:rPr>
              <a:t> (SRX)</a:t>
            </a:r>
            <a:br>
              <a:rPr lang="de-DE" altLang="de-DE" dirty="0">
                <a:latin typeface="Calibri" panose="020F0502020204030204" pitchFamily="34" charset="0"/>
              </a:rPr>
            </a:br>
            <a:r>
              <a:rPr lang="de-DE" altLang="de-DE" dirty="0">
                <a:latin typeface="Calibri" panose="020F0502020204030204" pitchFamily="34" charset="0"/>
              </a:rPr>
              <a:t>andere Prozesse können die Tabelle lesen. Andere Prozesse können die Tabelle nur im RS Mode sperren. Andere Prozesse können die Tabelle weder im X Mode noch im S Mode sperren. </a:t>
            </a:r>
          </a:p>
          <a:p>
            <a:endParaRPr lang="de-DE" altLang="de-DE" dirty="0"/>
          </a:p>
          <a:p>
            <a:endParaRPr lang="de-AT" dirty="0"/>
          </a:p>
        </p:txBody>
      </p:sp>
      <p:sp>
        <p:nvSpPr>
          <p:cNvPr id="4" name="Fußzeilenplatzhalter 3">
            <a:extLst>
              <a:ext uri="{FF2B5EF4-FFF2-40B4-BE49-F238E27FC236}">
                <a16:creationId xmlns:a16="http://schemas.microsoft.com/office/drawing/2014/main" id="{1C4332B9-8F34-474A-9C39-8F865034AFF4}"/>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56C10BC3-6DAB-4565-A08B-660148CBDEAB}"/>
              </a:ext>
            </a:extLst>
          </p:cNvPr>
          <p:cNvSpPr>
            <a:spLocks noGrp="1"/>
          </p:cNvSpPr>
          <p:nvPr>
            <p:ph type="sldNum" sz="quarter" idx="12"/>
          </p:nvPr>
        </p:nvSpPr>
        <p:spPr/>
        <p:txBody>
          <a:bodyPr/>
          <a:lstStyle/>
          <a:p>
            <a:fld id="{7A6E67F5-11D9-43D7-9C9E-9667E2891F76}" type="slidenum">
              <a:rPr lang="de-AT" smtClean="0"/>
              <a:t>75</a:t>
            </a:fld>
            <a:endParaRPr lang="de-AT"/>
          </a:p>
        </p:txBody>
      </p:sp>
      <p:pic>
        <p:nvPicPr>
          <p:cNvPr id="6" name="Grafik 5" descr="Ein Bild, das Zeichnung enthält.&#10;&#10;Automatisch generierte Beschreibung">
            <a:extLst>
              <a:ext uri="{FF2B5EF4-FFF2-40B4-BE49-F238E27FC236}">
                <a16:creationId xmlns:a16="http://schemas.microsoft.com/office/drawing/2014/main" id="{E794F7C2-B15B-481B-8D03-7631C49F5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3316873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47845A-A7C6-46A7-B895-260DF8029D39}"/>
              </a:ext>
            </a:extLst>
          </p:cNvPr>
          <p:cNvSpPr>
            <a:spLocks noGrp="1"/>
          </p:cNvSpPr>
          <p:nvPr>
            <p:ph type="title"/>
          </p:nvPr>
        </p:nvSpPr>
        <p:spPr/>
        <p:txBody>
          <a:bodyPr/>
          <a:lstStyle/>
          <a:p>
            <a:r>
              <a:rPr lang="de-AT" b="1" dirty="0"/>
              <a:t>SQL Locks</a:t>
            </a:r>
          </a:p>
        </p:txBody>
      </p:sp>
      <p:sp>
        <p:nvSpPr>
          <p:cNvPr id="3" name="Inhaltsplatzhalter 2">
            <a:extLst>
              <a:ext uri="{FF2B5EF4-FFF2-40B4-BE49-F238E27FC236}">
                <a16:creationId xmlns:a16="http://schemas.microsoft.com/office/drawing/2014/main" id="{ADE3BB46-B463-4E04-B4A4-F6AD74BFC3C2}"/>
              </a:ext>
            </a:extLst>
          </p:cNvPr>
          <p:cNvSpPr>
            <a:spLocks noGrp="1"/>
          </p:cNvSpPr>
          <p:nvPr>
            <p:ph idx="1"/>
          </p:nvPr>
        </p:nvSpPr>
        <p:spPr/>
        <p:txBody>
          <a:bodyPr/>
          <a:lstStyle/>
          <a:p>
            <a:r>
              <a:rPr lang="en-GB" altLang="de-DE" dirty="0">
                <a:latin typeface="Calibri" panose="020F0502020204030204" pitchFamily="34" charset="0"/>
              </a:rPr>
              <a:t>LOCK TABLE </a:t>
            </a:r>
            <a:r>
              <a:rPr lang="en-GB" altLang="de-DE" dirty="0" err="1">
                <a:latin typeface="Calibri" panose="020F0502020204030204" pitchFamily="34" charset="0"/>
              </a:rPr>
              <a:t>table</a:t>
            </a:r>
            <a:r>
              <a:rPr lang="en-GB" altLang="de-DE" dirty="0">
                <a:latin typeface="Calibri" panose="020F0502020204030204" pitchFamily="34" charset="0"/>
              </a:rPr>
              <a:t> IN SHARE ROW EXCLUSIVE MODE; </a:t>
            </a:r>
          </a:p>
          <a:p>
            <a:endParaRPr lang="en-GB" altLang="de-DE" dirty="0">
              <a:latin typeface="Calibri" panose="020F0502020204030204" pitchFamily="34" charset="0"/>
            </a:endParaRPr>
          </a:p>
          <a:p>
            <a:r>
              <a:rPr lang="en-GB" altLang="de-DE" dirty="0">
                <a:latin typeface="Calibri" panose="020F0502020204030204" pitchFamily="34" charset="0"/>
              </a:rPr>
              <a:t>LOCK TABLE </a:t>
            </a:r>
            <a:r>
              <a:rPr lang="en-GB" altLang="de-DE" dirty="0" err="1">
                <a:latin typeface="Calibri" panose="020F0502020204030204" pitchFamily="34" charset="0"/>
              </a:rPr>
              <a:t>table</a:t>
            </a:r>
            <a:r>
              <a:rPr lang="en-GB" altLang="de-DE" dirty="0">
                <a:latin typeface="Calibri" panose="020F0502020204030204" pitchFamily="34" charset="0"/>
              </a:rPr>
              <a:t> IN EXCLUSIVE MODE; </a:t>
            </a:r>
          </a:p>
          <a:p>
            <a:endParaRPr lang="en-GB" altLang="de-DE" dirty="0">
              <a:latin typeface="Calibri" panose="020F0502020204030204" pitchFamily="34" charset="0"/>
            </a:endParaRPr>
          </a:p>
          <a:p>
            <a:r>
              <a:rPr lang="en-GB" altLang="de-DE" dirty="0">
                <a:latin typeface="Calibri" panose="020F0502020204030204" pitchFamily="34" charset="0"/>
              </a:rPr>
              <a:t>LOCK TABLE </a:t>
            </a:r>
            <a:r>
              <a:rPr lang="en-GB" altLang="de-DE" dirty="0" err="1">
                <a:latin typeface="Calibri" panose="020F0502020204030204" pitchFamily="34" charset="0"/>
              </a:rPr>
              <a:t>table</a:t>
            </a:r>
            <a:r>
              <a:rPr lang="en-GB" altLang="de-DE" dirty="0">
                <a:latin typeface="Calibri" panose="020F0502020204030204" pitchFamily="34" charset="0"/>
              </a:rPr>
              <a:t> IN ROW EXCLUSIVE MODE;</a:t>
            </a:r>
            <a:endParaRPr lang="de-DE" altLang="de-DE" dirty="0">
              <a:latin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DC87F3A8-2112-4923-803F-EB57484BF307}"/>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16C62CAA-4CFB-40AC-AD39-24B2512A8796}"/>
              </a:ext>
            </a:extLst>
          </p:cNvPr>
          <p:cNvSpPr>
            <a:spLocks noGrp="1"/>
          </p:cNvSpPr>
          <p:nvPr>
            <p:ph type="sldNum" sz="quarter" idx="12"/>
          </p:nvPr>
        </p:nvSpPr>
        <p:spPr/>
        <p:txBody>
          <a:bodyPr/>
          <a:lstStyle/>
          <a:p>
            <a:fld id="{7A6E67F5-11D9-43D7-9C9E-9667E2891F76}" type="slidenum">
              <a:rPr lang="de-AT" smtClean="0"/>
              <a:t>76</a:t>
            </a:fld>
            <a:endParaRPr lang="de-AT"/>
          </a:p>
        </p:txBody>
      </p:sp>
      <p:pic>
        <p:nvPicPr>
          <p:cNvPr id="6" name="Grafik 5" descr="Ein Bild, das Zeichnung enthält.&#10;&#10;Automatisch generierte Beschreibung">
            <a:extLst>
              <a:ext uri="{FF2B5EF4-FFF2-40B4-BE49-F238E27FC236}">
                <a16:creationId xmlns:a16="http://schemas.microsoft.com/office/drawing/2014/main" id="{ABAC21A1-E8C5-4209-B3B1-A7B972864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7413445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B8E97-E691-4A11-ACAD-87762CF799D8}"/>
              </a:ext>
            </a:extLst>
          </p:cNvPr>
          <p:cNvSpPr>
            <a:spLocks noGrp="1"/>
          </p:cNvSpPr>
          <p:nvPr>
            <p:ph type="title"/>
          </p:nvPr>
        </p:nvSpPr>
        <p:spPr/>
        <p:txBody>
          <a:bodyPr/>
          <a:lstStyle/>
          <a:p>
            <a:r>
              <a:rPr lang="de-AT" b="1" dirty="0"/>
              <a:t>Lock </a:t>
            </a:r>
            <a:r>
              <a:rPr lang="de-AT" b="1" dirty="0" err="1"/>
              <a:t>Escalation</a:t>
            </a:r>
            <a:endParaRPr lang="de-AT" b="1" dirty="0"/>
          </a:p>
        </p:txBody>
      </p:sp>
      <p:sp>
        <p:nvSpPr>
          <p:cNvPr id="3" name="Inhaltsplatzhalter 2">
            <a:extLst>
              <a:ext uri="{FF2B5EF4-FFF2-40B4-BE49-F238E27FC236}">
                <a16:creationId xmlns:a16="http://schemas.microsoft.com/office/drawing/2014/main" id="{E11904A3-7D6B-4087-8E60-744208056989}"/>
              </a:ext>
            </a:extLst>
          </p:cNvPr>
          <p:cNvSpPr>
            <a:spLocks noGrp="1"/>
          </p:cNvSpPr>
          <p:nvPr>
            <p:ph idx="1"/>
          </p:nvPr>
        </p:nvSpPr>
        <p:spPr>
          <a:xfrm>
            <a:off x="838200" y="1825625"/>
            <a:ext cx="9405730" cy="4351338"/>
          </a:xfrm>
        </p:spPr>
        <p:txBody>
          <a:bodyPr>
            <a:normAutofit fontScale="92500" lnSpcReduction="10000"/>
          </a:bodyPr>
          <a:lstStyle/>
          <a:p>
            <a:pPr marL="0" indent="0">
              <a:buFontTx/>
              <a:buNone/>
            </a:pPr>
            <a:r>
              <a:rPr lang="de-DE" altLang="de-DE" dirty="0">
                <a:latin typeface="Calibri" panose="020F0502020204030204" pitchFamily="34" charset="0"/>
              </a:rPr>
              <a:t>Kann in manchen Datenbanken (nicht in </a:t>
            </a:r>
            <a:r>
              <a:rPr lang="de-DE" altLang="de-DE" dirty="0" err="1">
                <a:latin typeface="Calibri" panose="020F0502020204030204" pitchFamily="34" charset="0"/>
              </a:rPr>
              <a:t>Oralce</a:t>
            </a:r>
            <a:r>
              <a:rPr lang="de-DE" altLang="de-DE" dirty="0">
                <a:latin typeface="Calibri" panose="020F0502020204030204" pitchFamily="34" charset="0"/>
              </a:rPr>
              <a:t>) vorkommen, wenn eine größere Anzahl von Locks auf einer </a:t>
            </a:r>
            <a:r>
              <a:rPr lang="de-DE" altLang="de-DE" dirty="0" err="1">
                <a:latin typeface="Calibri" panose="020F0502020204030204" pitchFamily="34" charset="0"/>
              </a:rPr>
              <a:t>Granularitätsebene</a:t>
            </a:r>
            <a:r>
              <a:rPr lang="de-DE" altLang="de-DE" dirty="0">
                <a:latin typeface="Calibri" panose="020F0502020204030204" pitchFamily="34" charset="0"/>
              </a:rPr>
              <a:t> (z.B. Zeilenebene) gehalten werden. Das DBMS eskaliert die Locks auf eine höhere Ebene (z.B. Tabellenebene).</a:t>
            </a:r>
            <a:endParaRPr lang="de-AT" altLang="de-DE" dirty="0">
              <a:latin typeface="Calibri" panose="020F0502020204030204" pitchFamily="34" charset="0"/>
            </a:endParaRPr>
          </a:p>
          <a:p>
            <a:pPr marL="0" indent="0">
              <a:buFontTx/>
              <a:buNone/>
            </a:pPr>
            <a:r>
              <a:rPr lang="de-DE" altLang="de-DE" sz="1050" dirty="0">
                <a:latin typeface="Calibri" panose="020F0502020204030204" pitchFamily="34" charset="0"/>
              </a:rPr>
              <a:t> </a:t>
            </a:r>
            <a:endParaRPr lang="de-AT" altLang="de-DE" sz="1050" dirty="0">
              <a:latin typeface="Calibri" panose="020F0502020204030204" pitchFamily="34" charset="0"/>
            </a:endParaRPr>
          </a:p>
          <a:p>
            <a:pPr marL="0" indent="0">
              <a:buFontTx/>
              <a:buNone/>
            </a:pPr>
            <a:r>
              <a:rPr lang="de-DE" altLang="de-DE" dirty="0">
                <a:latin typeface="Calibri" panose="020F0502020204030204" pitchFamily="34" charset="0"/>
              </a:rPr>
              <a:t>Durch Lock </a:t>
            </a:r>
            <a:r>
              <a:rPr lang="de-DE" altLang="de-DE" dirty="0" err="1">
                <a:latin typeface="Calibri" panose="020F0502020204030204" pitchFamily="34" charset="0"/>
              </a:rPr>
              <a:t>Escalation</a:t>
            </a:r>
            <a:r>
              <a:rPr lang="de-DE" altLang="de-DE" dirty="0">
                <a:latin typeface="Calibri" panose="020F0502020204030204" pitchFamily="34" charset="0"/>
              </a:rPr>
              <a:t> steigt die </a:t>
            </a:r>
            <a:r>
              <a:rPr lang="de-DE" altLang="de-DE" dirty="0" err="1">
                <a:latin typeface="Calibri" panose="020F0502020204030204" pitchFamily="34" charset="0"/>
              </a:rPr>
              <a:t>Deadlockwahrscheinlichkeit</a:t>
            </a:r>
            <a:r>
              <a:rPr lang="de-DE" altLang="de-DE" dirty="0">
                <a:latin typeface="Calibri" panose="020F0502020204030204" pitchFamily="34" charset="0"/>
              </a:rPr>
              <a:t>.</a:t>
            </a:r>
            <a:endParaRPr lang="de-AT" altLang="de-DE" dirty="0">
              <a:latin typeface="Calibri" panose="020F0502020204030204" pitchFamily="34" charset="0"/>
            </a:endParaRPr>
          </a:p>
          <a:p>
            <a:pPr marL="0" indent="0">
              <a:buFontTx/>
              <a:buNone/>
            </a:pPr>
            <a:r>
              <a:rPr lang="de-DE" altLang="de-DE" sz="1050" dirty="0">
                <a:latin typeface="Calibri" panose="020F0502020204030204" pitchFamily="34" charset="0"/>
              </a:rPr>
              <a:t> </a:t>
            </a:r>
            <a:endParaRPr lang="de-AT" altLang="de-DE" sz="1050" dirty="0">
              <a:latin typeface="Calibri" panose="020F0502020204030204" pitchFamily="34" charset="0"/>
            </a:endParaRPr>
          </a:p>
          <a:p>
            <a:pPr marL="0" indent="0">
              <a:buFontTx/>
              <a:buNone/>
            </a:pPr>
            <a:r>
              <a:rPr lang="de-DE" altLang="de-DE" dirty="0">
                <a:latin typeface="Calibri" panose="020F0502020204030204" pitchFamily="34" charset="0"/>
              </a:rPr>
              <a:t>Szenario:</a:t>
            </a:r>
            <a:endParaRPr lang="de-AT" altLang="de-DE" dirty="0">
              <a:latin typeface="Calibri" panose="020F0502020204030204" pitchFamily="34" charset="0"/>
            </a:endParaRPr>
          </a:p>
          <a:p>
            <a:pPr marL="0" indent="0">
              <a:buFontTx/>
              <a:buNone/>
            </a:pPr>
            <a:r>
              <a:rPr lang="de-DE" altLang="de-DE" dirty="0">
                <a:latin typeface="Calibri" panose="020F0502020204030204" pitchFamily="34" charset="0"/>
              </a:rPr>
              <a:t>Durch vielfache Sperre von Zeilen durch Transaktion T1 möchte T1 zu einem </a:t>
            </a:r>
            <a:r>
              <a:rPr lang="de-DE" altLang="de-DE" dirty="0" err="1">
                <a:latin typeface="Calibri" panose="020F0502020204030204" pitchFamily="34" charset="0"/>
              </a:rPr>
              <a:t>table</a:t>
            </a:r>
            <a:r>
              <a:rPr lang="de-DE" altLang="de-DE" dirty="0">
                <a:latin typeface="Calibri" panose="020F0502020204030204" pitchFamily="34" charset="0"/>
              </a:rPr>
              <a:t>-lock eskalieren – kann das aber nicht, da T2 einen Lock hält. Es kommt zu einem Deadlock, wenn T2 auch eine Lock – </a:t>
            </a:r>
            <a:r>
              <a:rPr lang="de-DE" altLang="de-DE" dirty="0" err="1">
                <a:latin typeface="Calibri" panose="020F0502020204030204" pitchFamily="34" charset="0"/>
              </a:rPr>
              <a:t>Esacalation</a:t>
            </a:r>
            <a:r>
              <a:rPr lang="de-DE" altLang="de-DE" dirty="0">
                <a:latin typeface="Calibri" panose="020F0502020204030204" pitchFamily="34" charset="0"/>
              </a:rPr>
              <a:t> anfordert.</a:t>
            </a:r>
            <a:endParaRPr lang="de-AT" altLang="de-DE" dirty="0">
              <a:latin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416B1B81-6CFB-4438-900B-AA57AF2C47DF}"/>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F7090EE5-706C-414B-835D-E71C5A889437}"/>
              </a:ext>
            </a:extLst>
          </p:cNvPr>
          <p:cNvSpPr>
            <a:spLocks noGrp="1"/>
          </p:cNvSpPr>
          <p:nvPr>
            <p:ph type="sldNum" sz="quarter" idx="12"/>
          </p:nvPr>
        </p:nvSpPr>
        <p:spPr/>
        <p:txBody>
          <a:bodyPr/>
          <a:lstStyle/>
          <a:p>
            <a:fld id="{7A6E67F5-11D9-43D7-9C9E-9667E2891F76}" type="slidenum">
              <a:rPr lang="de-AT" smtClean="0"/>
              <a:t>77</a:t>
            </a:fld>
            <a:endParaRPr lang="de-AT"/>
          </a:p>
        </p:txBody>
      </p:sp>
      <p:pic>
        <p:nvPicPr>
          <p:cNvPr id="6" name="Grafik 5" descr="Ein Bild, das Zeichnung enthält.&#10;&#10;Automatisch generierte Beschreibung">
            <a:extLst>
              <a:ext uri="{FF2B5EF4-FFF2-40B4-BE49-F238E27FC236}">
                <a16:creationId xmlns:a16="http://schemas.microsoft.com/office/drawing/2014/main" id="{6397F126-E990-4074-A4F5-0BCC7C7E9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7733353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08582-87F1-476E-B7DF-D7655FCE1578}"/>
              </a:ext>
            </a:extLst>
          </p:cNvPr>
          <p:cNvSpPr>
            <a:spLocks noGrp="1"/>
          </p:cNvSpPr>
          <p:nvPr>
            <p:ph type="title"/>
          </p:nvPr>
        </p:nvSpPr>
        <p:spPr/>
        <p:txBody>
          <a:bodyPr/>
          <a:lstStyle/>
          <a:p>
            <a:r>
              <a:rPr lang="de-AT" b="1" dirty="0"/>
              <a:t>Lösung Lost Update</a:t>
            </a:r>
          </a:p>
        </p:txBody>
      </p:sp>
      <p:pic>
        <p:nvPicPr>
          <p:cNvPr id="6" name="Inhaltsplatzhalter 5">
            <a:extLst>
              <a:ext uri="{FF2B5EF4-FFF2-40B4-BE49-F238E27FC236}">
                <a16:creationId xmlns:a16="http://schemas.microsoft.com/office/drawing/2014/main" id="{9382C960-EFF7-41A8-8063-F03CFCC104F4}"/>
              </a:ext>
            </a:extLst>
          </p:cNvPr>
          <p:cNvPicPr>
            <a:picLocks noGrp="1" noChangeAspect="1"/>
          </p:cNvPicPr>
          <p:nvPr>
            <p:ph idx="1"/>
          </p:nvPr>
        </p:nvPicPr>
        <p:blipFill>
          <a:blip r:embed="rId2"/>
          <a:stretch>
            <a:fillRect/>
          </a:stretch>
        </p:blipFill>
        <p:spPr>
          <a:xfrm>
            <a:off x="1273837" y="1544361"/>
            <a:ext cx="8708363" cy="4811989"/>
          </a:xfrm>
          <a:prstGeom prst="rect">
            <a:avLst/>
          </a:prstGeom>
        </p:spPr>
      </p:pic>
      <p:sp>
        <p:nvSpPr>
          <p:cNvPr id="4" name="Fußzeilenplatzhalter 3">
            <a:extLst>
              <a:ext uri="{FF2B5EF4-FFF2-40B4-BE49-F238E27FC236}">
                <a16:creationId xmlns:a16="http://schemas.microsoft.com/office/drawing/2014/main" id="{29251150-F2F6-4C49-B516-6CD36A7BFDE6}"/>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F641B743-6B08-4803-9636-C4F0C073D20F}"/>
              </a:ext>
            </a:extLst>
          </p:cNvPr>
          <p:cNvSpPr>
            <a:spLocks noGrp="1"/>
          </p:cNvSpPr>
          <p:nvPr>
            <p:ph type="sldNum" sz="quarter" idx="12"/>
          </p:nvPr>
        </p:nvSpPr>
        <p:spPr/>
        <p:txBody>
          <a:bodyPr/>
          <a:lstStyle/>
          <a:p>
            <a:fld id="{7A6E67F5-11D9-43D7-9C9E-9667E2891F76}" type="slidenum">
              <a:rPr lang="de-AT" smtClean="0"/>
              <a:t>78</a:t>
            </a:fld>
            <a:endParaRPr lang="de-AT"/>
          </a:p>
        </p:txBody>
      </p:sp>
      <p:pic>
        <p:nvPicPr>
          <p:cNvPr id="7" name="Grafik 6" descr="Ein Bild, das Zeichnung enthält.&#10;&#10;Automatisch generierte Beschreibung">
            <a:extLst>
              <a:ext uri="{FF2B5EF4-FFF2-40B4-BE49-F238E27FC236}">
                <a16:creationId xmlns:a16="http://schemas.microsoft.com/office/drawing/2014/main" id="{BA35531B-8B27-46AD-A520-5DF83C064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0180489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1E9E1-8564-4589-8BEB-68F91840C3AB}"/>
              </a:ext>
            </a:extLst>
          </p:cNvPr>
          <p:cNvSpPr>
            <a:spLocks noGrp="1"/>
          </p:cNvSpPr>
          <p:nvPr>
            <p:ph type="title"/>
          </p:nvPr>
        </p:nvSpPr>
        <p:spPr/>
        <p:txBody>
          <a:bodyPr/>
          <a:lstStyle/>
          <a:p>
            <a:r>
              <a:rPr lang="de-AT" b="1" dirty="0"/>
              <a:t>Lösung </a:t>
            </a:r>
            <a:r>
              <a:rPr lang="de-AT" b="1" dirty="0" err="1"/>
              <a:t>Dirty</a:t>
            </a:r>
            <a:r>
              <a:rPr lang="de-AT" b="1" dirty="0"/>
              <a:t> Read</a:t>
            </a:r>
          </a:p>
        </p:txBody>
      </p:sp>
      <p:pic>
        <p:nvPicPr>
          <p:cNvPr id="6" name="Inhaltsplatzhalter 5">
            <a:extLst>
              <a:ext uri="{FF2B5EF4-FFF2-40B4-BE49-F238E27FC236}">
                <a16:creationId xmlns:a16="http://schemas.microsoft.com/office/drawing/2014/main" id="{2E8E1CDF-B944-49BF-A0CF-627893DA5DBE}"/>
              </a:ext>
            </a:extLst>
          </p:cNvPr>
          <p:cNvPicPr>
            <a:picLocks noGrp="1" noChangeAspect="1"/>
          </p:cNvPicPr>
          <p:nvPr>
            <p:ph idx="1"/>
          </p:nvPr>
        </p:nvPicPr>
        <p:blipFill>
          <a:blip r:embed="rId2"/>
          <a:stretch>
            <a:fillRect/>
          </a:stretch>
        </p:blipFill>
        <p:spPr>
          <a:xfrm>
            <a:off x="2627046" y="1690688"/>
            <a:ext cx="6937908" cy="4351338"/>
          </a:xfrm>
          <a:prstGeom prst="rect">
            <a:avLst/>
          </a:prstGeom>
        </p:spPr>
      </p:pic>
      <p:sp>
        <p:nvSpPr>
          <p:cNvPr id="4" name="Fußzeilenplatzhalter 3">
            <a:extLst>
              <a:ext uri="{FF2B5EF4-FFF2-40B4-BE49-F238E27FC236}">
                <a16:creationId xmlns:a16="http://schemas.microsoft.com/office/drawing/2014/main" id="{D6F832D2-405A-44A0-8A3C-08CFF1924618}"/>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A9CDFEF7-4834-41EE-A0C5-0F40C0A0B875}"/>
              </a:ext>
            </a:extLst>
          </p:cNvPr>
          <p:cNvSpPr>
            <a:spLocks noGrp="1"/>
          </p:cNvSpPr>
          <p:nvPr>
            <p:ph type="sldNum" sz="quarter" idx="12"/>
          </p:nvPr>
        </p:nvSpPr>
        <p:spPr/>
        <p:txBody>
          <a:bodyPr/>
          <a:lstStyle/>
          <a:p>
            <a:fld id="{7A6E67F5-11D9-43D7-9C9E-9667E2891F76}" type="slidenum">
              <a:rPr lang="de-AT" smtClean="0"/>
              <a:t>79</a:t>
            </a:fld>
            <a:endParaRPr lang="de-AT"/>
          </a:p>
        </p:txBody>
      </p:sp>
      <p:pic>
        <p:nvPicPr>
          <p:cNvPr id="7" name="Grafik 6" descr="Ein Bild, das Zeichnung enthält.&#10;&#10;Automatisch generierte Beschreibung">
            <a:extLst>
              <a:ext uri="{FF2B5EF4-FFF2-40B4-BE49-F238E27FC236}">
                <a16:creationId xmlns:a16="http://schemas.microsoft.com/office/drawing/2014/main" id="{D53DDDB4-096B-410F-A77A-3E3B845D1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813033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A40CBC-AFFE-48A9-AE83-68A0C14641C5}"/>
              </a:ext>
            </a:extLst>
          </p:cNvPr>
          <p:cNvSpPr>
            <a:spLocks noGrp="1"/>
          </p:cNvSpPr>
          <p:nvPr>
            <p:ph type="title"/>
          </p:nvPr>
        </p:nvSpPr>
        <p:spPr/>
        <p:txBody>
          <a:bodyPr/>
          <a:lstStyle/>
          <a:p>
            <a:r>
              <a:rPr lang="de-AT" b="1" dirty="0"/>
              <a:t>Konsistenz und Transaktion</a:t>
            </a:r>
          </a:p>
        </p:txBody>
      </p:sp>
      <p:sp>
        <p:nvSpPr>
          <p:cNvPr id="3" name="Inhaltsplatzhalter 2">
            <a:extLst>
              <a:ext uri="{FF2B5EF4-FFF2-40B4-BE49-F238E27FC236}">
                <a16:creationId xmlns:a16="http://schemas.microsoft.com/office/drawing/2014/main" id="{A6CAF295-D14D-4FF9-9629-6C9FF3808112}"/>
              </a:ext>
            </a:extLst>
          </p:cNvPr>
          <p:cNvSpPr>
            <a:spLocks noGrp="1"/>
          </p:cNvSpPr>
          <p:nvPr>
            <p:ph idx="1"/>
          </p:nvPr>
        </p:nvSpPr>
        <p:spPr>
          <a:xfrm>
            <a:off x="838200" y="1825625"/>
            <a:ext cx="9628163" cy="4351338"/>
          </a:xfrm>
        </p:spPr>
        <p:txBody>
          <a:bodyPr>
            <a:normAutofit/>
          </a:bodyPr>
          <a:lstStyle/>
          <a:p>
            <a:pPr marL="0" indent="0">
              <a:lnSpc>
                <a:spcPct val="150000"/>
              </a:lnSpc>
              <a:buFontTx/>
              <a:buNone/>
            </a:pPr>
            <a:r>
              <a:rPr lang="de-DE" altLang="de-DE" sz="2000" dirty="0">
                <a:latin typeface="Calibri" panose="020F0502020204030204" pitchFamily="34" charset="0"/>
              </a:rPr>
              <a:t>Ein konsistenter Zustand der Datenbank bedeutet die Korrektheit der in der DB gespeicherten Daten.</a:t>
            </a:r>
            <a:endParaRPr lang="de-AT" altLang="de-DE" sz="2000" dirty="0">
              <a:latin typeface="Calibri" panose="020F0502020204030204" pitchFamily="34" charset="0"/>
            </a:endParaRPr>
          </a:p>
          <a:p>
            <a:pPr marL="0" indent="0">
              <a:lnSpc>
                <a:spcPct val="150000"/>
              </a:lnSpc>
              <a:buFontTx/>
              <a:buNone/>
            </a:pPr>
            <a:endParaRPr lang="de-DE" altLang="de-DE" sz="2000" dirty="0">
              <a:latin typeface="Calibri" panose="020F0502020204030204" pitchFamily="34" charset="0"/>
            </a:endParaRPr>
          </a:p>
          <a:p>
            <a:pPr marL="0" indent="0">
              <a:lnSpc>
                <a:spcPct val="150000"/>
              </a:lnSpc>
              <a:buFontTx/>
              <a:buNone/>
            </a:pPr>
            <a:r>
              <a:rPr lang="de-DE" altLang="de-DE" sz="2000" dirty="0">
                <a:latin typeface="Calibri" panose="020F0502020204030204" pitchFamily="34" charset="0"/>
              </a:rPr>
              <a:t>Es muss sichergestellt werden, dass ein konsistenter DB-Zustand durch eine Benutzermanipulation in einen wiederum konsistenten Zustand übergeführt wird. Zwischen den beiden konsistenten Zuständen befindet sich die DB in einem inkonsistenten Zustand.</a:t>
            </a:r>
            <a:endParaRPr lang="de-AT" altLang="de-DE" sz="2000" dirty="0">
              <a:latin typeface="Calibri" panose="020F0502020204030204" pitchFamily="34" charset="0"/>
            </a:endParaRPr>
          </a:p>
          <a:p>
            <a:pPr marL="0" indent="0">
              <a:lnSpc>
                <a:spcPct val="150000"/>
              </a:lnSpc>
              <a:buFontTx/>
              <a:buNone/>
            </a:pPr>
            <a:r>
              <a:rPr lang="de-DE" altLang="de-DE" sz="2000" dirty="0">
                <a:latin typeface="Calibri" panose="020F0502020204030204" pitchFamily="34" charset="0"/>
              </a:rPr>
              <a:t>  </a:t>
            </a:r>
            <a:endParaRPr lang="de-AT" altLang="de-DE" sz="2000" dirty="0">
              <a:latin typeface="Calibri" panose="020F0502020204030204" pitchFamily="34" charset="0"/>
            </a:endParaRPr>
          </a:p>
          <a:p>
            <a:pPr marL="0" indent="0">
              <a:lnSpc>
                <a:spcPct val="150000"/>
              </a:lnSpc>
              <a:buFontTx/>
              <a:buNone/>
            </a:pPr>
            <a:r>
              <a:rPr lang="de-DE" altLang="de-DE" sz="2000" dirty="0">
                <a:latin typeface="Calibri" panose="020F0502020204030204" pitchFamily="34" charset="0"/>
              </a:rPr>
              <a:t>Die </a:t>
            </a:r>
            <a:r>
              <a:rPr lang="de-DE" altLang="de-DE" sz="2000" dirty="0" err="1">
                <a:latin typeface="Calibri" panose="020F0502020204030204" pitchFamily="34" charset="0"/>
              </a:rPr>
              <a:t>Concurrency</a:t>
            </a:r>
            <a:r>
              <a:rPr lang="de-DE" altLang="de-DE" sz="2000" dirty="0">
                <a:latin typeface="Calibri" panose="020F0502020204030204" pitchFamily="34" charset="0"/>
              </a:rPr>
              <a:t> Control sichert die korrekte Ausführung nebenläufiger Transaktionen.</a:t>
            </a:r>
            <a:endParaRPr lang="de-AT" altLang="de-DE" sz="2000" dirty="0">
              <a:latin typeface="Calibri" panose="020F0502020204030204" pitchFamily="34" charset="0"/>
            </a:endParaRPr>
          </a:p>
          <a:p>
            <a:endParaRPr lang="de-AT" sz="2000" dirty="0"/>
          </a:p>
        </p:txBody>
      </p:sp>
      <p:sp>
        <p:nvSpPr>
          <p:cNvPr id="4" name="Fußzeilenplatzhalter 3">
            <a:extLst>
              <a:ext uri="{FF2B5EF4-FFF2-40B4-BE49-F238E27FC236}">
                <a16:creationId xmlns:a16="http://schemas.microsoft.com/office/drawing/2014/main" id="{B9FF2EB4-3EF6-427B-A6E9-F571EE2EADB4}"/>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E68FDC99-E206-4905-8CB9-1A3B38721EA6}"/>
              </a:ext>
            </a:extLst>
          </p:cNvPr>
          <p:cNvSpPr>
            <a:spLocks noGrp="1"/>
          </p:cNvSpPr>
          <p:nvPr>
            <p:ph type="sldNum" sz="quarter" idx="12"/>
          </p:nvPr>
        </p:nvSpPr>
        <p:spPr/>
        <p:txBody>
          <a:bodyPr/>
          <a:lstStyle/>
          <a:p>
            <a:fld id="{7A6E67F5-11D9-43D7-9C9E-9667E2891F76}" type="slidenum">
              <a:rPr lang="de-AT" smtClean="0"/>
              <a:t>8</a:t>
            </a:fld>
            <a:endParaRPr lang="de-AT"/>
          </a:p>
        </p:txBody>
      </p:sp>
      <p:pic>
        <p:nvPicPr>
          <p:cNvPr id="6" name="Grafik 5" descr="Ein Bild, das Zeichnung enthält.&#10;&#10;Automatisch generierte Beschreibung">
            <a:extLst>
              <a:ext uri="{FF2B5EF4-FFF2-40B4-BE49-F238E27FC236}">
                <a16:creationId xmlns:a16="http://schemas.microsoft.com/office/drawing/2014/main" id="{1F1BA366-4C89-429C-B844-6AAE4DFB4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896959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61EE63-4EFC-4FB6-8642-E271A3BAD3FB}"/>
              </a:ext>
            </a:extLst>
          </p:cNvPr>
          <p:cNvSpPr>
            <a:spLocks noGrp="1"/>
          </p:cNvSpPr>
          <p:nvPr>
            <p:ph type="title"/>
          </p:nvPr>
        </p:nvSpPr>
        <p:spPr/>
        <p:txBody>
          <a:bodyPr/>
          <a:lstStyle/>
          <a:p>
            <a:r>
              <a:rPr lang="de-AT" b="1" dirty="0"/>
              <a:t>Lösung Phantom Read</a:t>
            </a:r>
          </a:p>
        </p:txBody>
      </p:sp>
      <p:pic>
        <p:nvPicPr>
          <p:cNvPr id="6" name="Inhaltsplatzhalter 5">
            <a:extLst>
              <a:ext uri="{FF2B5EF4-FFF2-40B4-BE49-F238E27FC236}">
                <a16:creationId xmlns:a16="http://schemas.microsoft.com/office/drawing/2014/main" id="{FDA3ED0C-6E12-442A-AE6E-50E7B9B6F7A2}"/>
              </a:ext>
            </a:extLst>
          </p:cNvPr>
          <p:cNvPicPr>
            <a:picLocks noGrp="1" noChangeAspect="1"/>
          </p:cNvPicPr>
          <p:nvPr>
            <p:ph idx="1"/>
          </p:nvPr>
        </p:nvPicPr>
        <p:blipFill>
          <a:blip r:embed="rId2"/>
          <a:stretch>
            <a:fillRect/>
          </a:stretch>
        </p:blipFill>
        <p:spPr>
          <a:xfrm>
            <a:off x="3621421" y="1345771"/>
            <a:ext cx="4949157" cy="4910706"/>
          </a:xfrm>
          <a:prstGeom prst="rect">
            <a:avLst/>
          </a:prstGeom>
        </p:spPr>
      </p:pic>
      <p:sp>
        <p:nvSpPr>
          <p:cNvPr id="4" name="Fußzeilenplatzhalter 3">
            <a:extLst>
              <a:ext uri="{FF2B5EF4-FFF2-40B4-BE49-F238E27FC236}">
                <a16:creationId xmlns:a16="http://schemas.microsoft.com/office/drawing/2014/main" id="{890D9E13-BC70-4AA0-8ACB-D79168B7D3C4}"/>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09AE3E18-074A-4D72-8731-B688E4C4BAA6}"/>
              </a:ext>
            </a:extLst>
          </p:cNvPr>
          <p:cNvSpPr>
            <a:spLocks noGrp="1"/>
          </p:cNvSpPr>
          <p:nvPr>
            <p:ph type="sldNum" sz="quarter" idx="12"/>
          </p:nvPr>
        </p:nvSpPr>
        <p:spPr/>
        <p:txBody>
          <a:bodyPr/>
          <a:lstStyle/>
          <a:p>
            <a:fld id="{7A6E67F5-11D9-43D7-9C9E-9667E2891F76}" type="slidenum">
              <a:rPr lang="de-AT" smtClean="0"/>
              <a:t>80</a:t>
            </a:fld>
            <a:endParaRPr lang="de-AT"/>
          </a:p>
        </p:txBody>
      </p:sp>
      <p:pic>
        <p:nvPicPr>
          <p:cNvPr id="7" name="Grafik 6" descr="Ein Bild, das Zeichnung enthält.&#10;&#10;Automatisch generierte Beschreibung">
            <a:extLst>
              <a:ext uri="{FF2B5EF4-FFF2-40B4-BE49-F238E27FC236}">
                <a16:creationId xmlns:a16="http://schemas.microsoft.com/office/drawing/2014/main" id="{03385BE0-8D2A-4191-8229-CB3ED9E6E6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3568196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1F9703-C0A3-4C15-960C-44F2865FAB96}"/>
              </a:ext>
            </a:extLst>
          </p:cNvPr>
          <p:cNvSpPr>
            <a:spLocks noGrp="1"/>
          </p:cNvSpPr>
          <p:nvPr>
            <p:ph type="title"/>
          </p:nvPr>
        </p:nvSpPr>
        <p:spPr/>
        <p:txBody>
          <a:bodyPr/>
          <a:lstStyle/>
          <a:p>
            <a:r>
              <a:rPr lang="de-AT" b="1" dirty="0"/>
              <a:t>Deadlock</a:t>
            </a:r>
          </a:p>
        </p:txBody>
      </p:sp>
      <p:sp>
        <p:nvSpPr>
          <p:cNvPr id="3" name="Inhaltsplatzhalter 2">
            <a:extLst>
              <a:ext uri="{FF2B5EF4-FFF2-40B4-BE49-F238E27FC236}">
                <a16:creationId xmlns:a16="http://schemas.microsoft.com/office/drawing/2014/main" id="{80E08875-1D26-4ED8-992D-7962DA476A47}"/>
              </a:ext>
            </a:extLst>
          </p:cNvPr>
          <p:cNvSpPr>
            <a:spLocks noGrp="1"/>
          </p:cNvSpPr>
          <p:nvPr>
            <p:ph idx="1"/>
          </p:nvPr>
        </p:nvSpPr>
        <p:spPr/>
        <p:txBody>
          <a:bodyPr/>
          <a:lstStyle/>
          <a:p>
            <a:pPr marL="0" indent="0">
              <a:buNone/>
            </a:pPr>
            <a:r>
              <a:rPr lang="de-DE" altLang="de-DE" dirty="0">
                <a:latin typeface="Calibri" panose="020F0502020204030204" pitchFamily="34" charset="0"/>
              </a:rPr>
              <a:t>Die vorangegangenen Probleme wurden zwar gelöst, jedoch trat ein neues Problem auf, nämlich ein Deadlock. Das Deadlock-Problem wird verursacht, wenn 2 Transaktionen sich gegenseitig sperren.</a:t>
            </a:r>
            <a:endParaRPr lang="de-AT" altLang="de-DE" dirty="0">
              <a:latin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68985720-4EA2-4CFB-B584-D370C7CED05B}"/>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950EE762-552A-4EF8-97CE-5030AE5AA812}"/>
              </a:ext>
            </a:extLst>
          </p:cNvPr>
          <p:cNvSpPr>
            <a:spLocks noGrp="1"/>
          </p:cNvSpPr>
          <p:nvPr>
            <p:ph type="sldNum" sz="quarter" idx="12"/>
          </p:nvPr>
        </p:nvSpPr>
        <p:spPr/>
        <p:txBody>
          <a:bodyPr/>
          <a:lstStyle/>
          <a:p>
            <a:fld id="{7A6E67F5-11D9-43D7-9C9E-9667E2891F76}" type="slidenum">
              <a:rPr lang="de-AT" smtClean="0"/>
              <a:t>81</a:t>
            </a:fld>
            <a:endParaRPr lang="de-AT"/>
          </a:p>
        </p:txBody>
      </p:sp>
      <p:pic>
        <p:nvPicPr>
          <p:cNvPr id="6" name="Grafik 5">
            <a:extLst>
              <a:ext uri="{FF2B5EF4-FFF2-40B4-BE49-F238E27FC236}">
                <a16:creationId xmlns:a16="http://schemas.microsoft.com/office/drawing/2014/main" id="{CAEC82D0-D796-41D2-B16F-C2F13780391F}"/>
              </a:ext>
            </a:extLst>
          </p:cNvPr>
          <p:cNvPicPr>
            <a:picLocks noChangeAspect="1"/>
          </p:cNvPicPr>
          <p:nvPr/>
        </p:nvPicPr>
        <p:blipFill>
          <a:blip r:embed="rId2"/>
          <a:stretch>
            <a:fillRect/>
          </a:stretch>
        </p:blipFill>
        <p:spPr>
          <a:xfrm>
            <a:off x="3182823" y="3049588"/>
            <a:ext cx="5826354" cy="3262312"/>
          </a:xfrm>
          <a:prstGeom prst="rect">
            <a:avLst/>
          </a:prstGeom>
        </p:spPr>
      </p:pic>
      <p:pic>
        <p:nvPicPr>
          <p:cNvPr id="7" name="Grafik 6" descr="Ein Bild, das Zeichnung enthält.&#10;&#10;Automatisch generierte Beschreibung">
            <a:extLst>
              <a:ext uri="{FF2B5EF4-FFF2-40B4-BE49-F238E27FC236}">
                <a16:creationId xmlns:a16="http://schemas.microsoft.com/office/drawing/2014/main" id="{E3D68A6B-BABE-4468-9BFE-B457C35B4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3541238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CACF1A-1B41-46AA-B5A6-56AD48844602}"/>
              </a:ext>
            </a:extLst>
          </p:cNvPr>
          <p:cNvSpPr>
            <a:spLocks noGrp="1"/>
          </p:cNvSpPr>
          <p:nvPr>
            <p:ph type="title"/>
          </p:nvPr>
        </p:nvSpPr>
        <p:spPr/>
        <p:txBody>
          <a:bodyPr/>
          <a:lstStyle/>
          <a:p>
            <a:r>
              <a:rPr lang="de-AT" b="1" dirty="0"/>
              <a:t>Behandlung von Deadlocks</a:t>
            </a:r>
          </a:p>
        </p:txBody>
      </p:sp>
      <p:sp>
        <p:nvSpPr>
          <p:cNvPr id="3" name="Inhaltsplatzhalter 2">
            <a:extLst>
              <a:ext uri="{FF2B5EF4-FFF2-40B4-BE49-F238E27FC236}">
                <a16:creationId xmlns:a16="http://schemas.microsoft.com/office/drawing/2014/main" id="{9F0B60D9-9067-40DF-A501-835B6E7B4667}"/>
              </a:ext>
            </a:extLst>
          </p:cNvPr>
          <p:cNvSpPr>
            <a:spLocks noGrp="1"/>
          </p:cNvSpPr>
          <p:nvPr>
            <p:ph idx="1"/>
          </p:nvPr>
        </p:nvSpPr>
        <p:spPr/>
        <p:txBody>
          <a:bodyPr/>
          <a:lstStyle/>
          <a:p>
            <a:r>
              <a:rPr lang="de-DE" altLang="de-DE" dirty="0">
                <a:latin typeface="Calibri" panose="020F0502020204030204" pitchFamily="34" charset="0"/>
              </a:rPr>
              <a:t>Vermeidung von Deadlocks (</a:t>
            </a:r>
            <a:r>
              <a:rPr lang="de-DE" altLang="de-DE" dirty="0" err="1">
                <a:latin typeface="Calibri" panose="020F0502020204030204" pitchFamily="34" charset="0"/>
              </a:rPr>
              <a:t>Preclaiming</a:t>
            </a:r>
            <a:r>
              <a:rPr lang="de-DE" altLang="de-DE" dirty="0">
                <a:latin typeface="Calibri" panose="020F0502020204030204" pitchFamily="34" charset="0"/>
              </a:rPr>
              <a:t>): </a:t>
            </a:r>
            <a:br>
              <a:rPr lang="de-DE" altLang="de-DE" dirty="0">
                <a:latin typeface="Calibri" panose="020F0502020204030204" pitchFamily="34" charset="0"/>
              </a:rPr>
            </a:br>
            <a:r>
              <a:rPr lang="de-DE" altLang="de-DE" dirty="0">
                <a:latin typeface="Calibri" panose="020F0502020204030204" pitchFamily="34" charset="0"/>
              </a:rPr>
              <a:t>Transaktionen werden erst begonnen, wenn alle ihre Sperranforderungen zu Transaktionsbeginn erfüllt werden können. </a:t>
            </a:r>
            <a:br>
              <a:rPr lang="de-DE" altLang="de-DE" dirty="0">
                <a:latin typeface="Calibri" panose="020F0502020204030204" pitchFamily="34" charset="0"/>
              </a:rPr>
            </a:br>
            <a:r>
              <a:rPr lang="de-DE" altLang="de-DE" dirty="0">
                <a:latin typeface="Calibri" panose="020F0502020204030204" pitchFamily="34" charset="0"/>
              </a:rPr>
              <a:t>Problem: die Transaktion ‚weiß‘ zu Beginn (üblicherweise) nicht, welche Datenobjekte auf Grund des Kontrollflusses tatsächlich benötigt werden.</a:t>
            </a:r>
          </a:p>
          <a:p>
            <a:r>
              <a:rPr lang="de-DE" altLang="de-DE" dirty="0">
                <a:latin typeface="Calibri" panose="020F0502020204030204" pitchFamily="34" charset="0"/>
              </a:rPr>
              <a:t>Zulassung von Deadlocks, Erkennung (</a:t>
            </a:r>
            <a:r>
              <a:rPr lang="de-DE" altLang="de-DE" dirty="0" err="1">
                <a:latin typeface="Calibri" panose="020F0502020204030204" pitchFamily="34" charset="0"/>
              </a:rPr>
              <a:t>Detection</a:t>
            </a:r>
            <a:r>
              <a:rPr lang="de-DE" altLang="de-DE" dirty="0">
                <a:latin typeface="Calibri" panose="020F0502020204030204" pitchFamily="34" charset="0"/>
              </a:rPr>
              <a:t>) und Behandlung – wie in Oracle</a:t>
            </a:r>
            <a:endParaRPr lang="de-AT" altLang="de-DE" dirty="0">
              <a:latin typeface="Calibri" panose="020F0502020204030204" pitchFamily="34" charset="0"/>
            </a:endParaRPr>
          </a:p>
          <a:p>
            <a:endParaRPr lang="de-AT" altLang="de-DE" dirty="0"/>
          </a:p>
          <a:p>
            <a:endParaRPr lang="de-AT" dirty="0"/>
          </a:p>
        </p:txBody>
      </p:sp>
      <p:sp>
        <p:nvSpPr>
          <p:cNvPr id="4" name="Fußzeilenplatzhalter 3">
            <a:extLst>
              <a:ext uri="{FF2B5EF4-FFF2-40B4-BE49-F238E27FC236}">
                <a16:creationId xmlns:a16="http://schemas.microsoft.com/office/drawing/2014/main" id="{A5B666BB-E681-41C3-8810-D544231E974E}"/>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23CC52DA-9DF6-4320-8E9A-D4C3EADD2129}"/>
              </a:ext>
            </a:extLst>
          </p:cNvPr>
          <p:cNvSpPr>
            <a:spLocks noGrp="1"/>
          </p:cNvSpPr>
          <p:nvPr>
            <p:ph type="sldNum" sz="quarter" idx="12"/>
          </p:nvPr>
        </p:nvSpPr>
        <p:spPr/>
        <p:txBody>
          <a:bodyPr/>
          <a:lstStyle/>
          <a:p>
            <a:fld id="{7A6E67F5-11D9-43D7-9C9E-9667E2891F76}" type="slidenum">
              <a:rPr lang="de-AT" smtClean="0"/>
              <a:t>82</a:t>
            </a:fld>
            <a:endParaRPr lang="de-AT"/>
          </a:p>
        </p:txBody>
      </p:sp>
      <p:pic>
        <p:nvPicPr>
          <p:cNvPr id="6" name="Grafik 5" descr="Ein Bild, das Zeichnung enthält.&#10;&#10;Automatisch generierte Beschreibung">
            <a:extLst>
              <a:ext uri="{FF2B5EF4-FFF2-40B4-BE49-F238E27FC236}">
                <a16:creationId xmlns:a16="http://schemas.microsoft.com/office/drawing/2014/main" id="{EDA7EF83-B9A3-4CC6-90A8-0A39DF6EA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5887297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DEC169-4F45-4255-AD27-E350821390BA}"/>
              </a:ext>
            </a:extLst>
          </p:cNvPr>
          <p:cNvSpPr>
            <a:spLocks noGrp="1"/>
          </p:cNvSpPr>
          <p:nvPr>
            <p:ph type="title"/>
          </p:nvPr>
        </p:nvSpPr>
        <p:spPr/>
        <p:txBody>
          <a:bodyPr/>
          <a:lstStyle/>
          <a:p>
            <a:r>
              <a:rPr lang="de-AT" b="1" dirty="0"/>
              <a:t>Übung</a:t>
            </a:r>
          </a:p>
        </p:txBody>
      </p:sp>
      <p:sp>
        <p:nvSpPr>
          <p:cNvPr id="3" name="Inhaltsplatzhalter 2">
            <a:extLst>
              <a:ext uri="{FF2B5EF4-FFF2-40B4-BE49-F238E27FC236}">
                <a16:creationId xmlns:a16="http://schemas.microsoft.com/office/drawing/2014/main" id="{DC510CD3-F189-4B21-B16A-BBA2F3BC7319}"/>
              </a:ext>
            </a:extLst>
          </p:cNvPr>
          <p:cNvSpPr>
            <a:spLocks noGrp="1"/>
          </p:cNvSpPr>
          <p:nvPr>
            <p:ph idx="1"/>
          </p:nvPr>
        </p:nvSpPr>
        <p:spPr/>
        <p:txBody>
          <a:bodyPr/>
          <a:lstStyle/>
          <a:p>
            <a:r>
              <a:rPr lang="de-AT" altLang="de-DE" dirty="0"/>
              <a:t>Versuchen Sie einen Deadlock zu erzeugen und stellen Sie fest, wie Oracle reagiert!</a:t>
            </a:r>
          </a:p>
          <a:p>
            <a:endParaRPr lang="de-AT" dirty="0"/>
          </a:p>
        </p:txBody>
      </p:sp>
      <p:sp>
        <p:nvSpPr>
          <p:cNvPr id="4" name="Fußzeilenplatzhalter 3">
            <a:extLst>
              <a:ext uri="{FF2B5EF4-FFF2-40B4-BE49-F238E27FC236}">
                <a16:creationId xmlns:a16="http://schemas.microsoft.com/office/drawing/2014/main" id="{0F7D3AA1-3780-4A9C-BC70-6A4252F25690}"/>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C16BBFA8-E70F-4A8D-914F-6E2FBBEFA50E}"/>
              </a:ext>
            </a:extLst>
          </p:cNvPr>
          <p:cNvSpPr>
            <a:spLocks noGrp="1"/>
          </p:cNvSpPr>
          <p:nvPr>
            <p:ph type="sldNum" sz="quarter" idx="12"/>
          </p:nvPr>
        </p:nvSpPr>
        <p:spPr/>
        <p:txBody>
          <a:bodyPr/>
          <a:lstStyle/>
          <a:p>
            <a:fld id="{7A6E67F5-11D9-43D7-9C9E-9667E2891F76}" type="slidenum">
              <a:rPr lang="de-AT" smtClean="0"/>
              <a:t>83</a:t>
            </a:fld>
            <a:endParaRPr lang="de-AT"/>
          </a:p>
        </p:txBody>
      </p:sp>
      <p:pic>
        <p:nvPicPr>
          <p:cNvPr id="6" name="Grafik 5" descr="Ein Bild, das Zeichnung enthält.&#10;&#10;Automatisch generierte Beschreibung">
            <a:extLst>
              <a:ext uri="{FF2B5EF4-FFF2-40B4-BE49-F238E27FC236}">
                <a16:creationId xmlns:a16="http://schemas.microsoft.com/office/drawing/2014/main" id="{7A2D7EF9-C1BD-4BEA-BF95-D8704EF09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0597164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7C441-3599-4665-B254-18E8BB99CEE7}"/>
              </a:ext>
            </a:extLst>
          </p:cNvPr>
          <p:cNvSpPr>
            <a:spLocks noGrp="1"/>
          </p:cNvSpPr>
          <p:nvPr>
            <p:ph type="title"/>
          </p:nvPr>
        </p:nvSpPr>
        <p:spPr/>
        <p:txBody>
          <a:bodyPr/>
          <a:lstStyle/>
          <a:p>
            <a:r>
              <a:rPr lang="de-AT" b="1" dirty="0"/>
              <a:t>Wartegraph</a:t>
            </a:r>
          </a:p>
        </p:txBody>
      </p:sp>
      <p:sp>
        <p:nvSpPr>
          <p:cNvPr id="3" name="Inhaltsplatzhalter 2">
            <a:extLst>
              <a:ext uri="{FF2B5EF4-FFF2-40B4-BE49-F238E27FC236}">
                <a16:creationId xmlns:a16="http://schemas.microsoft.com/office/drawing/2014/main" id="{E2F1E5D6-3C56-478D-B16C-13297E903139}"/>
              </a:ext>
            </a:extLst>
          </p:cNvPr>
          <p:cNvSpPr>
            <a:spLocks noGrp="1"/>
          </p:cNvSpPr>
          <p:nvPr>
            <p:ph idx="1"/>
          </p:nvPr>
        </p:nvSpPr>
        <p:spPr/>
        <p:txBody>
          <a:bodyPr>
            <a:normAutofit fontScale="85000" lnSpcReduction="20000"/>
          </a:bodyPr>
          <a:lstStyle/>
          <a:p>
            <a:pPr>
              <a:lnSpc>
                <a:spcPct val="80000"/>
              </a:lnSpc>
            </a:pPr>
            <a:r>
              <a:rPr lang="de-DE" altLang="de-DE" dirty="0">
                <a:latin typeface="Calibri" panose="020F0502020204030204" pitchFamily="34" charset="0"/>
              </a:rPr>
              <a:t>Ist eine </a:t>
            </a:r>
            <a:r>
              <a:rPr lang="de-DE" altLang="de-DE" dirty="0" err="1">
                <a:latin typeface="Calibri" panose="020F0502020204030204" pitchFamily="34" charset="0"/>
              </a:rPr>
              <a:t>Detection</a:t>
            </a:r>
            <a:r>
              <a:rPr lang="de-DE" altLang="de-DE" dirty="0">
                <a:latin typeface="Calibri" panose="020F0502020204030204" pitchFamily="34" charset="0"/>
              </a:rPr>
              <a:t> – Methode</a:t>
            </a:r>
          </a:p>
          <a:p>
            <a:pPr>
              <a:lnSpc>
                <a:spcPct val="80000"/>
              </a:lnSpc>
            </a:pPr>
            <a:r>
              <a:rPr lang="de-DE" altLang="de-DE" dirty="0">
                <a:latin typeface="Calibri" panose="020F0502020204030204" pitchFamily="34" charset="0"/>
              </a:rPr>
              <a:t>Ein gerichteter Graph mit den Prozessen als Knoten und den Wartebeziehungen als Kanten wird als Wartegraph bezeichnet.</a:t>
            </a:r>
          </a:p>
          <a:p>
            <a:pPr>
              <a:lnSpc>
                <a:spcPct val="80000"/>
              </a:lnSpc>
            </a:pPr>
            <a:r>
              <a:rPr lang="de-AT" altLang="de-DE" dirty="0">
                <a:latin typeface="Calibri" panose="020F0502020204030204" pitchFamily="34" charset="0"/>
              </a:rPr>
              <a:t>Die Knoten entsprechen den Kennungen der derzeit im System aktiven Transaktionen. Wann immer eine Transaktion T2 auf die Freigabe einer Sperre durch eine Transaktion T1 wartet, wird die Kante T2 -&gt; T1 eingeführt.</a:t>
            </a:r>
            <a:endParaRPr lang="de-DE" altLang="de-DE" dirty="0">
              <a:latin typeface="Calibri" panose="020F0502020204030204" pitchFamily="34" charset="0"/>
            </a:endParaRPr>
          </a:p>
          <a:p>
            <a:pPr>
              <a:lnSpc>
                <a:spcPct val="80000"/>
              </a:lnSpc>
            </a:pPr>
            <a:endParaRPr lang="de-DE" altLang="de-DE" dirty="0">
              <a:latin typeface="Calibri" panose="020F0502020204030204" pitchFamily="34" charset="0"/>
            </a:endParaRPr>
          </a:p>
          <a:p>
            <a:pPr>
              <a:lnSpc>
                <a:spcPct val="80000"/>
              </a:lnSpc>
            </a:pPr>
            <a:endParaRPr lang="de-DE" altLang="de-DE" dirty="0">
              <a:latin typeface="Calibri" panose="020F0502020204030204" pitchFamily="34" charset="0"/>
            </a:endParaRPr>
          </a:p>
          <a:p>
            <a:pPr>
              <a:lnSpc>
                <a:spcPct val="80000"/>
              </a:lnSpc>
            </a:pPr>
            <a:endParaRPr lang="de-DE" altLang="de-DE" dirty="0">
              <a:latin typeface="Calibri" panose="020F0502020204030204" pitchFamily="34" charset="0"/>
            </a:endParaRPr>
          </a:p>
          <a:p>
            <a:pPr>
              <a:lnSpc>
                <a:spcPct val="80000"/>
              </a:lnSpc>
            </a:pPr>
            <a:endParaRPr lang="de-DE" altLang="de-DE" dirty="0">
              <a:latin typeface="Calibri" panose="020F0502020204030204" pitchFamily="34" charset="0"/>
            </a:endParaRPr>
          </a:p>
          <a:p>
            <a:pPr>
              <a:lnSpc>
                <a:spcPct val="80000"/>
              </a:lnSpc>
            </a:pPr>
            <a:endParaRPr lang="de-DE" altLang="de-DE" dirty="0">
              <a:latin typeface="Calibri" panose="020F0502020204030204" pitchFamily="34" charset="0"/>
            </a:endParaRPr>
          </a:p>
          <a:p>
            <a:pPr>
              <a:lnSpc>
                <a:spcPct val="80000"/>
              </a:lnSpc>
            </a:pPr>
            <a:endParaRPr lang="de-DE" altLang="de-DE" dirty="0">
              <a:latin typeface="Calibri" panose="020F0502020204030204" pitchFamily="34" charset="0"/>
            </a:endParaRPr>
          </a:p>
          <a:p>
            <a:pPr>
              <a:lnSpc>
                <a:spcPct val="80000"/>
              </a:lnSpc>
            </a:pPr>
            <a:r>
              <a:rPr lang="de-DE" altLang="de-DE" dirty="0">
                <a:latin typeface="Calibri" panose="020F0502020204030204" pitchFamily="34" charset="0"/>
              </a:rPr>
              <a:t>Deadlock: Wartegraph weist einen Zyklus auf.</a:t>
            </a:r>
          </a:p>
          <a:p>
            <a:endParaRPr lang="de-AT" dirty="0"/>
          </a:p>
        </p:txBody>
      </p:sp>
      <p:sp>
        <p:nvSpPr>
          <p:cNvPr id="4" name="Fußzeilenplatzhalter 3">
            <a:extLst>
              <a:ext uri="{FF2B5EF4-FFF2-40B4-BE49-F238E27FC236}">
                <a16:creationId xmlns:a16="http://schemas.microsoft.com/office/drawing/2014/main" id="{B9532236-0E1D-48CD-AEFA-714407212967}"/>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0C8FCFED-52AF-4598-AC1E-D300B449BFD0}"/>
              </a:ext>
            </a:extLst>
          </p:cNvPr>
          <p:cNvSpPr>
            <a:spLocks noGrp="1"/>
          </p:cNvSpPr>
          <p:nvPr>
            <p:ph type="sldNum" sz="quarter" idx="12"/>
          </p:nvPr>
        </p:nvSpPr>
        <p:spPr/>
        <p:txBody>
          <a:bodyPr/>
          <a:lstStyle/>
          <a:p>
            <a:fld id="{7A6E67F5-11D9-43D7-9C9E-9667E2891F76}" type="slidenum">
              <a:rPr lang="de-AT" smtClean="0"/>
              <a:t>84</a:t>
            </a:fld>
            <a:endParaRPr lang="de-AT"/>
          </a:p>
        </p:txBody>
      </p:sp>
      <p:graphicFrame>
        <p:nvGraphicFramePr>
          <p:cNvPr id="6" name="Object 4">
            <a:extLst>
              <a:ext uri="{FF2B5EF4-FFF2-40B4-BE49-F238E27FC236}">
                <a16:creationId xmlns:a16="http://schemas.microsoft.com/office/drawing/2014/main" id="{B476D8CB-961D-4C64-8C5F-6700B9DD8FD3}"/>
              </a:ext>
            </a:extLst>
          </p:cNvPr>
          <p:cNvGraphicFramePr>
            <a:graphicFrameLocks noChangeAspect="1"/>
          </p:cNvGraphicFramePr>
          <p:nvPr>
            <p:extLst>
              <p:ext uri="{D42A27DB-BD31-4B8C-83A1-F6EECF244321}">
                <p14:modId xmlns:p14="http://schemas.microsoft.com/office/powerpoint/2010/main" val="1936005735"/>
              </p:ext>
            </p:extLst>
          </p:nvPr>
        </p:nvGraphicFramePr>
        <p:xfrm>
          <a:off x="4691856" y="3692525"/>
          <a:ext cx="2808287" cy="2663825"/>
        </p:xfrm>
        <a:graphic>
          <a:graphicData uri="http://schemas.openxmlformats.org/presentationml/2006/ole">
            <mc:AlternateContent xmlns:mc="http://schemas.openxmlformats.org/markup-compatibility/2006">
              <mc:Choice xmlns:v="urn:schemas-microsoft-com:vml" Requires="v">
                <p:oleObj spid="_x0000_s6148" name="Dokument" r:id="rId3" imgW="1568640" imgH="1484524" progId="Word.Document.8">
                  <p:embed/>
                </p:oleObj>
              </mc:Choice>
              <mc:Fallback>
                <p:oleObj name="Dokument" r:id="rId3" imgW="1568640" imgH="1484524" progId="Word.Document.8">
                  <p:embed/>
                  <p:pic>
                    <p:nvPicPr>
                      <p:cNvPr id="87046" name="Object 4">
                        <a:extLst>
                          <a:ext uri="{FF2B5EF4-FFF2-40B4-BE49-F238E27FC236}">
                            <a16:creationId xmlns:a16="http://schemas.microsoft.com/office/drawing/2014/main" id="{F182701E-A5DE-4754-A503-C6375E97F4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1856" y="3692525"/>
                        <a:ext cx="2808287"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740EC26E-C7D9-43D0-B887-89BFCB89FD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0211020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D8FEC2-45E2-43EA-A1AC-48BEB9B28AE1}"/>
              </a:ext>
            </a:extLst>
          </p:cNvPr>
          <p:cNvSpPr>
            <a:spLocks noGrp="1"/>
          </p:cNvSpPr>
          <p:nvPr>
            <p:ph type="title"/>
          </p:nvPr>
        </p:nvSpPr>
        <p:spPr/>
        <p:txBody>
          <a:bodyPr/>
          <a:lstStyle/>
          <a:p>
            <a:r>
              <a:rPr lang="de-AT" b="1" dirty="0"/>
              <a:t>Beispiel Wartegraph</a:t>
            </a:r>
          </a:p>
        </p:txBody>
      </p:sp>
      <p:sp>
        <p:nvSpPr>
          <p:cNvPr id="3" name="Inhaltsplatzhalter 2">
            <a:extLst>
              <a:ext uri="{FF2B5EF4-FFF2-40B4-BE49-F238E27FC236}">
                <a16:creationId xmlns:a16="http://schemas.microsoft.com/office/drawing/2014/main" id="{1EF90D26-AA2F-4BB5-96B3-B13FE5D0BFBB}"/>
              </a:ext>
            </a:extLst>
          </p:cNvPr>
          <p:cNvSpPr>
            <a:spLocks noGrp="1"/>
          </p:cNvSpPr>
          <p:nvPr>
            <p:ph idx="1"/>
          </p:nvPr>
        </p:nvSpPr>
        <p:spPr>
          <a:xfrm>
            <a:off x="838200" y="1825625"/>
            <a:ext cx="9473418" cy="4351338"/>
          </a:xfrm>
        </p:spPr>
        <p:txBody>
          <a:bodyPr>
            <a:normAutofit fontScale="92500" lnSpcReduction="20000"/>
          </a:bodyPr>
          <a:lstStyle/>
          <a:p>
            <a:r>
              <a:rPr lang="de-DE" altLang="de-DE" dirty="0"/>
              <a:t>Die Auflösung eines Deadlocks erfolgt durch Rücksetzen einer an der Verklemmung beteiligten Transaktion. </a:t>
            </a:r>
          </a:p>
          <a:p>
            <a:endParaRPr lang="de-DE" altLang="de-DE" dirty="0"/>
          </a:p>
          <a:p>
            <a:endParaRPr lang="de-DE" altLang="de-DE" dirty="0"/>
          </a:p>
          <a:p>
            <a:endParaRPr lang="de-DE" altLang="de-DE" dirty="0"/>
          </a:p>
          <a:p>
            <a:endParaRPr lang="de-DE" altLang="de-DE" dirty="0"/>
          </a:p>
          <a:p>
            <a:endParaRPr lang="de-DE" altLang="de-DE" dirty="0"/>
          </a:p>
          <a:p>
            <a:endParaRPr lang="de-DE" altLang="de-DE" dirty="0"/>
          </a:p>
          <a:p>
            <a:r>
              <a:rPr lang="de-DE" altLang="de-DE" dirty="0"/>
              <a:t>T2 wartet darauf, dass T3 die Sperre auf Objekt O1 freigibt. T2 wartet aber auch darauf, dass T5 die Sperre auf Objekt O2 freigibt. In diesem Fall werden beide Deadlocks durch Zurücksetzung von Transaktion T2 aufgelöst.</a:t>
            </a:r>
            <a:endParaRPr lang="de-AT" altLang="de-DE" dirty="0"/>
          </a:p>
          <a:p>
            <a:endParaRPr lang="de-AT" altLang="de-DE" dirty="0"/>
          </a:p>
          <a:p>
            <a:endParaRPr lang="de-AT" dirty="0"/>
          </a:p>
        </p:txBody>
      </p:sp>
      <p:sp>
        <p:nvSpPr>
          <p:cNvPr id="4" name="Fußzeilenplatzhalter 3">
            <a:extLst>
              <a:ext uri="{FF2B5EF4-FFF2-40B4-BE49-F238E27FC236}">
                <a16:creationId xmlns:a16="http://schemas.microsoft.com/office/drawing/2014/main" id="{8513B2A3-5FF7-4951-8DD5-900604E78A70}"/>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4B6BBC9D-6AF1-47CF-AC71-18B891C361F5}"/>
              </a:ext>
            </a:extLst>
          </p:cNvPr>
          <p:cNvSpPr>
            <a:spLocks noGrp="1"/>
          </p:cNvSpPr>
          <p:nvPr>
            <p:ph type="sldNum" sz="quarter" idx="12"/>
          </p:nvPr>
        </p:nvSpPr>
        <p:spPr/>
        <p:txBody>
          <a:bodyPr/>
          <a:lstStyle/>
          <a:p>
            <a:fld id="{7A6E67F5-11D9-43D7-9C9E-9667E2891F76}" type="slidenum">
              <a:rPr lang="de-AT" smtClean="0"/>
              <a:t>85</a:t>
            </a:fld>
            <a:endParaRPr lang="de-AT"/>
          </a:p>
        </p:txBody>
      </p:sp>
      <p:pic>
        <p:nvPicPr>
          <p:cNvPr id="6" name="Grafik 1">
            <a:extLst>
              <a:ext uri="{FF2B5EF4-FFF2-40B4-BE49-F238E27FC236}">
                <a16:creationId xmlns:a16="http://schemas.microsoft.com/office/drawing/2014/main" id="{C5DA4047-86A1-416D-9BFC-61804E12B3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2912" y="2674669"/>
            <a:ext cx="3686175"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fik 6" descr="Ein Bild, das Zeichnung enthält.&#10;&#10;Automatisch generierte Beschreibung">
            <a:extLst>
              <a:ext uri="{FF2B5EF4-FFF2-40B4-BE49-F238E27FC236}">
                <a16:creationId xmlns:a16="http://schemas.microsoft.com/office/drawing/2014/main" id="{D006FEC0-BAD0-4118-A10E-181C7D4B5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5498135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7BB6E1-9FE0-4C5F-A92F-D91280568240}"/>
              </a:ext>
            </a:extLst>
          </p:cNvPr>
          <p:cNvSpPr>
            <a:spLocks noGrp="1"/>
          </p:cNvSpPr>
          <p:nvPr>
            <p:ph type="title"/>
          </p:nvPr>
        </p:nvSpPr>
        <p:spPr/>
        <p:txBody>
          <a:bodyPr/>
          <a:lstStyle/>
          <a:p>
            <a:r>
              <a:rPr lang="de-AT" b="1" dirty="0"/>
              <a:t>Deadlock </a:t>
            </a:r>
            <a:r>
              <a:rPr lang="de-AT" b="1" dirty="0" err="1"/>
              <a:t>Prevention</a:t>
            </a:r>
            <a:r>
              <a:rPr lang="de-AT" b="1" dirty="0"/>
              <a:t> - </a:t>
            </a:r>
            <a:r>
              <a:rPr lang="de-AT" b="1" dirty="0" err="1"/>
              <a:t>Preclaiming</a:t>
            </a:r>
            <a:endParaRPr lang="de-AT" b="1" dirty="0"/>
          </a:p>
        </p:txBody>
      </p:sp>
      <p:sp>
        <p:nvSpPr>
          <p:cNvPr id="3" name="Inhaltsplatzhalter 2">
            <a:extLst>
              <a:ext uri="{FF2B5EF4-FFF2-40B4-BE49-F238E27FC236}">
                <a16:creationId xmlns:a16="http://schemas.microsoft.com/office/drawing/2014/main" id="{1E817BBD-7C9D-4364-9EC5-F4DEF83A77EF}"/>
              </a:ext>
            </a:extLst>
          </p:cNvPr>
          <p:cNvSpPr>
            <a:spLocks noGrp="1"/>
          </p:cNvSpPr>
          <p:nvPr>
            <p:ph idx="1"/>
          </p:nvPr>
        </p:nvSpPr>
        <p:spPr>
          <a:xfrm>
            <a:off x="838200" y="1825625"/>
            <a:ext cx="9389012" cy="4351338"/>
          </a:xfrm>
        </p:spPr>
        <p:txBody>
          <a:bodyPr>
            <a:normAutofit fontScale="92500" lnSpcReduction="20000"/>
          </a:bodyPr>
          <a:lstStyle/>
          <a:p>
            <a:r>
              <a:rPr lang="de-DE" altLang="de-DE" dirty="0">
                <a:latin typeface="Calibri" panose="020F0502020204030204" pitchFamily="34" charset="0"/>
              </a:rPr>
              <a:t>Durch ein </a:t>
            </a:r>
            <a:r>
              <a:rPr lang="de-DE" altLang="de-DE" dirty="0" err="1">
                <a:latin typeface="Calibri" panose="020F0502020204030204" pitchFamily="34" charset="0"/>
              </a:rPr>
              <a:t>Preclaiming</a:t>
            </a:r>
            <a:r>
              <a:rPr lang="de-DE" altLang="de-DE" dirty="0">
                <a:latin typeface="Calibri" panose="020F0502020204030204" pitchFamily="34" charset="0"/>
              </a:rPr>
              <a:t> – Sperrverfahren. Dabei fordert eine Transaktion </a:t>
            </a:r>
            <a:r>
              <a:rPr lang="de-DE" altLang="de-DE" u="sng" dirty="0">
                <a:latin typeface="Calibri" panose="020F0502020204030204" pitchFamily="34" charset="0"/>
              </a:rPr>
              <a:t>alle</a:t>
            </a:r>
            <a:r>
              <a:rPr lang="de-DE" altLang="de-DE" dirty="0">
                <a:latin typeface="Calibri" panose="020F0502020204030204" pitchFamily="34" charset="0"/>
              </a:rPr>
              <a:t> benötigten Sperren beim Beginn der Transaktion an. Die Ausführung der Transaktion startet erst dann, wenn auch alle Sperren erworben werden konnten.</a:t>
            </a:r>
          </a:p>
          <a:p>
            <a:r>
              <a:rPr lang="de-DE" altLang="de-DE" dirty="0">
                <a:latin typeface="Calibri" panose="020F0502020204030204" pitchFamily="34" charset="0"/>
              </a:rPr>
              <a:t>Bei diesen Verfahren werden keine Deadlocks auftreten – allerdings sind Wartezeiten zu erwarten, bis die Transaktion gestartet werden kann, da sie ja auf den Erwerb aller Sperren warten muss.</a:t>
            </a:r>
            <a:endParaRPr lang="de-AT" altLang="de-DE" dirty="0">
              <a:latin typeface="Calibri" panose="020F0502020204030204" pitchFamily="34" charset="0"/>
            </a:endParaRPr>
          </a:p>
          <a:p>
            <a:r>
              <a:rPr lang="de-DE" altLang="de-DE" dirty="0">
                <a:latin typeface="Calibri" panose="020F0502020204030204" pitchFamily="34" charset="0"/>
              </a:rPr>
              <a:t> Problem: Zu Transaktionsbeginn ist nicht unbedingt bekannt, welches Objekt (welcher Datensatz) gesperrt werden muss – in der Regel nur die Obermenge (welche Tabelle). Damit würde die Sperrgranularität auf eine unakzeptabel hohe Ebene gehoben werden.</a:t>
            </a:r>
            <a:endParaRPr lang="de-AT" altLang="de-DE" dirty="0">
              <a:latin typeface="Calibri" panose="020F0502020204030204" pitchFamily="34" charset="0"/>
            </a:endParaRPr>
          </a:p>
          <a:p>
            <a:endParaRPr lang="de-AT" altLang="de-DE" dirty="0"/>
          </a:p>
          <a:p>
            <a:endParaRPr lang="de-AT" dirty="0"/>
          </a:p>
        </p:txBody>
      </p:sp>
      <p:sp>
        <p:nvSpPr>
          <p:cNvPr id="4" name="Fußzeilenplatzhalter 3">
            <a:extLst>
              <a:ext uri="{FF2B5EF4-FFF2-40B4-BE49-F238E27FC236}">
                <a16:creationId xmlns:a16="http://schemas.microsoft.com/office/drawing/2014/main" id="{62FB9D74-C944-48F3-8307-61C98CBDAEF4}"/>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F1E16513-D110-46BD-B550-6D8AC60023B8}"/>
              </a:ext>
            </a:extLst>
          </p:cNvPr>
          <p:cNvSpPr>
            <a:spLocks noGrp="1"/>
          </p:cNvSpPr>
          <p:nvPr>
            <p:ph type="sldNum" sz="quarter" idx="12"/>
          </p:nvPr>
        </p:nvSpPr>
        <p:spPr/>
        <p:txBody>
          <a:bodyPr/>
          <a:lstStyle/>
          <a:p>
            <a:fld id="{7A6E67F5-11D9-43D7-9C9E-9667E2891F76}" type="slidenum">
              <a:rPr lang="de-AT" smtClean="0"/>
              <a:t>86</a:t>
            </a:fld>
            <a:endParaRPr lang="de-AT"/>
          </a:p>
        </p:txBody>
      </p:sp>
      <p:pic>
        <p:nvPicPr>
          <p:cNvPr id="6" name="Grafik 5" descr="Ein Bild, das Zeichnung enthält.&#10;&#10;Automatisch generierte Beschreibung">
            <a:extLst>
              <a:ext uri="{FF2B5EF4-FFF2-40B4-BE49-F238E27FC236}">
                <a16:creationId xmlns:a16="http://schemas.microsoft.com/office/drawing/2014/main" id="{E3A0DE56-FA09-43B5-A648-EBD3FFEE7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1075741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E6A028-D67A-4602-83B4-77DDE375B557}"/>
              </a:ext>
            </a:extLst>
          </p:cNvPr>
          <p:cNvSpPr>
            <a:spLocks noGrp="1"/>
          </p:cNvSpPr>
          <p:nvPr>
            <p:ph type="title"/>
          </p:nvPr>
        </p:nvSpPr>
        <p:spPr/>
        <p:txBody>
          <a:bodyPr/>
          <a:lstStyle/>
          <a:p>
            <a:r>
              <a:rPr lang="de-AT" b="1" dirty="0"/>
              <a:t>Deadlock </a:t>
            </a:r>
            <a:r>
              <a:rPr lang="de-AT" b="1" dirty="0" err="1"/>
              <a:t>Prevention</a:t>
            </a:r>
            <a:r>
              <a:rPr lang="de-AT" b="1" dirty="0"/>
              <a:t> - </a:t>
            </a:r>
            <a:r>
              <a:rPr lang="de-AT" b="1" dirty="0" err="1"/>
              <a:t>Preclaiming</a:t>
            </a:r>
            <a:endParaRPr lang="de-AT" b="1" dirty="0"/>
          </a:p>
        </p:txBody>
      </p:sp>
      <p:sp>
        <p:nvSpPr>
          <p:cNvPr id="3" name="Inhaltsplatzhalter 2">
            <a:extLst>
              <a:ext uri="{FF2B5EF4-FFF2-40B4-BE49-F238E27FC236}">
                <a16:creationId xmlns:a16="http://schemas.microsoft.com/office/drawing/2014/main" id="{0356BB06-CDB5-43DD-A728-7104BE5A0ABE}"/>
              </a:ext>
            </a:extLst>
          </p:cNvPr>
          <p:cNvSpPr>
            <a:spLocks noGrp="1"/>
          </p:cNvSpPr>
          <p:nvPr>
            <p:ph idx="1"/>
          </p:nvPr>
        </p:nvSpPr>
        <p:spPr>
          <a:xfrm>
            <a:off x="838200" y="1825625"/>
            <a:ext cx="9600028" cy="4351338"/>
          </a:xfrm>
        </p:spPr>
        <p:txBody>
          <a:bodyPr>
            <a:normAutofit fontScale="92500" lnSpcReduction="10000"/>
          </a:bodyPr>
          <a:lstStyle/>
          <a:p>
            <a:pPr marL="0" indent="0">
              <a:buFontTx/>
              <a:buNone/>
              <a:defRPr/>
            </a:pPr>
            <a:r>
              <a:rPr lang="de-AT" dirty="0">
                <a:latin typeface="Calibri" panose="020F0502020204030204" pitchFamily="34" charset="0"/>
                <a:cs typeface="Calibri" panose="020F0502020204030204" pitchFamily="34" charset="0"/>
              </a:rPr>
              <a:t>Transaktion 1		Transaktion 2</a:t>
            </a:r>
          </a:p>
          <a:p>
            <a:pPr marL="0" indent="0">
              <a:buFontTx/>
              <a:buNone/>
              <a:defRPr/>
            </a:pPr>
            <a:r>
              <a:rPr lang="de-AT" dirty="0">
                <a:latin typeface="Calibri" panose="020F0502020204030204" pitchFamily="34" charset="0"/>
                <a:cs typeface="Calibri" panose="020F0502020204030204" pitchFamily="34" charset="0"/>
              </a:rPr>
              <a:t>(Anf. X Lock auf R1)	(Anf. X Lock auf R2)</a:t>
            </a:r>
          </a:p>
          <a:p>
            <a:pPr marL="0" indent="0">
              <a:buFontTx/>
              <a:buNone/>
              <a:defRPr/>
            </a:pPr>
            <a:r>
              <a:rPr lang="de-AT" dirty="0">
                <a:latin typeface="Calibri" panose="020F0502020204030204" pitchFamily="34" charset="0"/>
                <a:cs typeface="Calibri" panose="020F0502020204030204" pitchFamily="34" charset="0"/>
              </a:rPr>
              <a:t>(Anf. X Lock auf R2)	(Anf. X Lock auf R1)</a:t>
            </a:r>
          </a:p>
          <a:p>
            <a:pPr>
              <a:defRPr/>
            </a:pPr>
            <a:endParaRPr lang="de-AT" dirty="0">
              <a:latin typeface="Calibri" panose="020F0502020204030204" pitchFamily="34" charset="0"/>
              <a:cs typeface="Calibri" panose="020F0502020204030204" pitchFamily="34" charset="0"/>
            </a:endParaRPr>
          </a:p>
          <a:p>
            <a:pPr marL="0" indent="0">
              <a:buFontTx/>
              <a:buNone/>
              <a:defRPr/>
            </a:pPr>
            <a:r>
              <a:rPr lang="de-AT" dirty="0">
                <a:latin typeface="Calibri" panose="020F0502020204030204" pitchFamily="34" charset="0"/>
                <a:cs typeface="Calibri" panose="020F0502020204030204" pitchFamily="34" charset="0"/>
              </a:rPr>
              <a:t>Beim </a:t>
            </a:r>
            <a:r>
              <a:rPr lang="de-AT" dirty="0" err="1">
                <a:latin typeface="Calibri" panose="020F0502020204030204" pitchFamily="34" charset="0"/>
                <a:cs typeface="Calibri" panose="020F0502020204030204" pitchFamily="34" charset="0"/>
              </a:rPr>
              <a:t>Preclaiming</a:t>
            </a:r>
            <a:r>
              <a:rPr lang="de-AT" dirty="0">
                <a:latin typeface="Calibri" panose="020F0502020204030204" pitchFamily="34" charset="0"/>
                <a:cs typeface="Calibri" panose="020F0502020204030204" pitchFamily="34" charset="0"/>
              </a:rPr>
              <a:t> fordert T1 die Sperren auf R1 und R2. Wenn jetzt die Sperranforderung von T1 an R1 zuerst bearbeitet wird, dann darf T1 ohne Behinderung auch alle weiteren Sperren anfordern (in diesem Fall für R2). Wenn eine Transaktion alle Sperren hält, dann darf sie starten. T2 würde bei der Sperranforderung an R2 in einen Sperrkonflikt eintreten und muss daher warten, bis T1 endet. Der Deadlock wird dadurch umgangen.</a:t>
            </a:r>
          </a:p>
          <a:p>
            <a:pPr>
              <a:defRPr/>
            </a:pPr>
            <a:endParaRPr lang="de-AT" dirty="0"/>
          </a:p>
          <a:p>
            <a:endParaRPr lang="de-AT" dirty="0"/>
          </a:p>
        </p:txBody>
      </p:sp>
      <p:sp>
        <p:nvSpPr>
          <p:cNvPr id="4" name="Fußzeilenplatzhalter 3">
            <a:extLst>
              <a:ext uri="{FF2B5EF4-FFF2-40B4-BE49-F238E27FC236}">
                <a16:creationId xmlns:a16="http://schemas.microsoft.com/office/drawing/2014/main" id="{6CAFB0E7-E5C5-4B13-8678-B71EE434A135}"/>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9B07F99C-FC38-42A2-9A62-E7102460A59E}"/>
              </a:ext>
            </a:extLst>
          </p:cNvPr>
          <p:cNvSpPr>
            <a:spLocks noGrp="1"/>
          </p:cNvSpPr>
          <p:nvPr>
            <p:ph type="sldNum" sz="quarter" idx="12"/>
          </p:nvPr>
        </p:nvSpPr>
        <p:spPr/>
        <p:txBody>
          <a:bodyPr/>
          <a:lstStyle/>
          <a:p>
            <a:fld id="{7A6E67F5-11D9-43D7-9C9E-9667E2891F76}" type="slidenum">
              <a:rPr lang="de-AT" smtClean="0"/>
              <a:t>87</a:t>
            </a:fld>
            <a:endParaRPr lang="de-AT"/>
          </a:p>
        </p:txBody>
      </p:sp>
      <p:pic>
        <p:nvPicPr>
          <p:cNvPr id="6" name="Grafik 5" descr="Ein Bild, das Zeichnung enthält.&#10;&#10;Automatisch generierte Beschreibung">
            <a:extLst>
              <a:ext uri="{FF2B5EF4-FFF2-40B4-BE49-F238E27FC236}">
                <a16:creationId xmlns:a16="http://schemas.microsoft.com/office/drawing/2014/main" id="{879024A4-168E-4FC7-8EB9-6D332DFED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2930510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79660F-DEB0-4172-91D9-D27F0585F53F}"/>
              </a:ext>
            </a:extLst>
          </p:cNvPr>
          <p:cNvSpPr>
            <a:spLocks noGrp="1"/>
          </p:cNvSpPr>
          <p:nvPr>
            <p:ph type="title"/>
          </p:nvPr>
        </p:nvSpPr>
        <p:spPr/>
        <p:txBody>
          <a:bodyPr/>
          <a:lstStyle/>
          <a:p>
            <a:r>
              <a:rPr lang="de-AT" b="1" dirty="0"/>
              <a:t>Deadlock: Transaction Scheduling</a:t>
            </a:r>
          </a:p>
        </p:txBody>
      </p:sp>
      <p:sp>
        <p:nvSpPr>
          <p:cNvPr id="3" name="Inhaltsplatzhalter 2">
            <a:extLst>
              <a:ext uri="{FF2B5EF4-FFF2-40B4-BE49-F238E27FC236}">
                <a16:creationId xmlns:a16="http://schemas.microsoft.com/office/drawing/2014/main" id="{A42DF8F3-778F-4912-B8D6-49BB06FD05EB}"/>
              </a:ext>
            </a:extLst>
          </p:cNvPr>
          <p:cNvSpPr>
            <a:spLocks noGrp="1"/>
          </p:cNvSpPr>
          <p:nvPr>
            <p:ph idx="1"/>
          </p:nvPr>
        </p:nvSpPr>
        <p:spPr>
          <a:xfrm>
            <a:off x="838200" y="1825625"/>
            <a:ext cx="9557825" cy="4351338"/>
          </a:xfrm>
        </p:spPr>
        <p:txBody>
          <a:bodyPr>
            <a:normAutofit fontScale="92500" lnSpcReduction="10000"/>
          </a:bodyPr>
          <a:lstStyle/>
          <a:p>
            <a:pPr>
              <a:spcAft>
                <a:spcPts val="0"/>
              </a:spcAft>
              <a:defRPr/>
            </a:pPr>
            <a:r>
              <a:rPr lang="de-DE" dirty="0">
                <a:latin typeface="Calibri" panose="020F0502020204030204" pitchFamily="34" charset="0"/>
                <a:ea typeface="Times New Roman" panose="02020603050405020304" pitchFamily="18" charset="0"/>
                <a:cs typeface="Calibri" panose="020F0502020204030204" pitchFamily="34" charset="0"/>
              </a:rPr>
              <a:t>Dieses Verfahren lässt die parallele Durchführung nur in eingeschränkter Weise zu. Nur solche Transaktionen dürfen sich zeitlich überlappen, die keine gemeinsamen Datenobjekte behandeln. Damit behindern sich die Transaktionen gegenseitig niemals. Dieses Verfahren setzt aber voraus, dass bereits vor dem Ausführen der Operationen feststeht, auf welche Datenobjekte zugegriffen wird. Da man dies i.a. nie ganz genau sagen kann, sind solche Verfahren unnötigerweise pessimistisch.</a:t>
            </a:r>
            <a:endParaRPr lang="de-AT" dirty="0">
              <a:latin typeface="Calibri" panose="020F0502020204030204" pitchFamily="34" charset="0"/>
              <a:ea typeface="Times New Roman" panose="02020603050405020304" pitchFamily="18" charset="0"/>
              <a:cs typeface="Calibri" panose="020F0502020204030204" pitchFamily="34" charset="0"/>
            </a:endParaRPr>
          </a:p>
          <a:p>
            <a:pPr>
              <a:spcAft>
                <a:spcPts val="0"/>
              </a:spcAft>
              <a:defRPr/>
            </a:pPr>
            <a:r>
              <a:rPr lang="de-DE" dirty="0">
                <a:latin typeface="Calibri" panose="020F0502020204030204" pitchFamily="34" charset="0"/>
                <a:ea typeface="Times New Roman" panose="02020603050405020304" pitchFamily="18" charset="0"/>
                <a:cs typeface="Calibri" panose="020F0502020204030204" pitchFamily="34" charset="0"/>
              </a:rPr>
              <a:t>Als Konsequenz ergibt sich z.B. statt einem einfachen Lock auf Datensatzebene oft ein Lock der gesamten Tabelle, da eben nicht genau bekannt ist, welcher Datensatz verändert werden wird.</a:t>
            </a:r>
            <a:endParaRPr lang="de-AT" dirty="0">
              <a:latin typeface="Calibri" panose="020F0502020204030204" pitchFamily="34" charset="0"/>
              <a:ea typeface="Times New Roman" panose="02020603050405020304" pitchFamily="18" charset="0"/>
              <a:cs typeface="Calibri" panose="020F0502020204030204" pitchFamily="34" charset="0"/>
            </a:endParaRPr>
          </a:p>
          <a:p>
            <a:pPr marL="0" indent="0">
              <a:spcAft>
                <a:spcPts val="0"/>
              </a:spcAft>
              <a:buFontTx/>
              <a:buNone/>
              <a:defRPr/>
            </a:pPr>
            <a:r>
              <a:rPr lang="de-DE" dirty="0">
                <a:latin typeface="Calibri" panose="020F0502020204030204" pitchFamily="34" charset="0"/>
                <a:ea typeface="Times New Roman" panose="02020603050405020304" pitchFamily="18" charset="0"/>
                <a:cs typeface="Calibri" panose="020F0502020204030204" pitchFamily="34" charset="0"/>
              </a:rPr>
              <a:t> </a:t>
            </a:r>
            <a:endParaRPr lang="de-AT" dirty="0">
              <a:latin typeface="Calibri" panose="020F0502020204030204" pitchFamily="34" charset="0"/>
              <a:ea typeface="Times New Roman" panose="02020603050405020304" pitchFamily="18" charset="0"/>
              <a:cs typeface="Calibri" panose="020F0502020204030204" pitchFamily="34" charset="0"/>
            </a:endParaRPr>
          </a:p>
          <a:p>
            <a:pPr>
              <a:defRPr/>
            </a:pPr>
            <a:endParaRPr lang="de-AT" dirty="0"/>
          </a:p>
          <a:p>
            <a:endParaRPr lang="de-AT" dirty="0"/>
          </a:p>
        </p:txBody>
      </p:sp>
      <p:sp>
        <p:nvSpPr>
          <p:cNvPr id="4" name="Fußzeilenplatzhalter 3">
            <a:extLst>
              <a:ext uri="{FF2B5EF4-FFF2-40B4-BE49-F238E27FC236}">
                <a16:creationId xmlns:a16="http://schemas.microsoft.com/office/drawing/2014/main" id="{1D3484F1-21F8-4FC3-9875-712EF1B2683F}"/>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F766AD12-7D3B-4A4E-A14F-6ABD5B8E8BDF}"/>
              </a:ext>
            </a:extLst>
          </p:cNvPr>
          <p:cNvSpPr>
            <a:spLocks noGrp="1"/>
          </p:cNvSpPr>
          <p:nvPr>
            <p:ph type="sldNum" sz="quarter" idx="12"/>
          </p:nvPr>
        </p:nvSpPr>
        <p:spPr/>
        <p:txBody>
          <a:bodyPr/>
          <a:lstStyle/>
          <a:p>
            <a:fld id="{7A6E67F5-11D9-43D7-9C9E-9667E2891F76}" type="slidenum">
              <a:rPr lang="de-AT" smtClean="0"/>
              <a:t>88</a:t>
            </a:fld>
            <a:endParaRPr lang="de-AT"/>
          </a:p>
        </p:txBody>
      </p:sp>
      <p:pic>
        <p:nvPicPr>
          <p:cNvPr id="6" name="Grafik 5" descr="Ein Bild, das Zeichnung enthält.&#10;&#10;Automatisch generierte Beschreibung">
            <a:extLst>
              <a:ext uri="{FF2B5EF4-FFF2-40B4-BE49-F238E27FC236}">
                <a16:creationId xmlns:a16="http://schemas.microsoft.com/office/drawing/2014/main" id="{F81F8D9E-60C4-41C5-8AF1-E965B4611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9361774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5B9012-673E-4DF1-BBF5-F020A3E98353}"/>
              </a:ext>
            </a:extLst>
          </p:cNvPr>
          <p:cNvSpPr>
            <a:spLocks noGrp="1"/>
          </p:cNvSpPr>
          <p:nvPr>
            <p:ph type="title"/>
          </p:nvPr>
        </p:nvSpPr>
        <p:spPr/>
        <p:txBody>
          <a:bodyPr/>
          <a:lstStyle/>
          <a:p>
            <a:r>
              <a:rPr lang="de-AT" b="1" dirty="0"/>
              <a:t>Timeout Verfahren</a:t>
            </a:r>
          </a:p>
        </p:txBody>
      </p:sp>
      <p:sp>
        <p:nvSpPr>
          <p:cNvPr id="3" name="Inhaltsplatzhalter 2">
            <a:extLst>
              <a:ext uri="{FF2B5EF4-FFF2-40B4-BE49-F238E27FC236}">
                <a16:creationId xmlns:a16="http://schemas.microsoft.com/office/drawing/2014/main" id="{05753234-2590-4CF6-84D6-4CF7FB8E990D}"/>
              </a:ext>
            </a:extLst>
          </p:cNvPr>
          <p:cNvSpPr>
            <a:spLocks noGrp="1"/>
          </p:cNvSpPr>
          <p:nvPr>
            <p:ph idx="1"/>
          </p:nvPr>
        </p:nvSpPr>
        <p:spPr>
          <a:xfrm>
            <a:off x="838200" y="1825625"/>
            <a:ext cx="9993923" cy="4351338"/>
          </a:xfrm>
        </p:spPr>
        <p:txBody>
          <a:bodyPr>
            <a:normAutofit fontScale="92500" lnSpcReduction="10000"/>
          </a:bodyPr>
          <a:lstStyle/>
          <a:p>
            <a:r>
              <a:rPr lang="de-DE" altLang="de-DE" dirty="0">
                <a:latin typeface="Calibri" panose="020F0502020204030204" pitchFamily="34" charset="0"/>
              </a:rPr>
              <a:t>Eine Transaktion wird zurückgesetzt, wenn ihre Wartezeit auf ein Objekt auf Grund einer Sperre eine bestimmte Zeitschranke überschreitet. (</a:t>
            </a:r>
            <a:r>
              <a:rPr lang="de-DE" altLang="de-DE" dirty="0" err="1">
                <a:latin typeface="Calibri" panose="020F0502020204030204" pitchFamily="34" charset="0"/>
              </a:rPr>
              <a:t>timeout</a:t>
            </a:r>
            <a:r>
              <a:rPr lang="de-DE" altLang="de-DE" dirty="0">
                <a:latin typeface="Calibri" panose="020F0502020204030204" pitchFamily="34" charset="0"/>
              </a:rPr>
              <a:t>). </a:t>
            </a:r>
          </a:p>
          <a:p>
            <a:endParaRPr lang="de-DE" altLang="de-DE" dirty="0">
              <a:latin typeface="Calibri" panose="020F0502020204030204" pitchFamily="34" charset="0"/>
            </a:endParaRPr>
          </a:p>
          <a:p>
            <a:r>
              <a:rPr lang="de-DE" altLang="de-DE" dirty="0">
                <a:latin typeface="Calibri" panose="020F0502020204030204" pitchFamily="34" charset="0"/>
              </a:rPr>
              <a:t>Schwierigkeit: </a:t>
            </a:r>
            <a:br>
              <a:rPr lang="de-DE" altLang="de-DE" dirty="0">
                <a:latin typeface="Calibri" panose="020F0502020204030204" pitchFamily="34" charset="0"/>
              </a:rPr>
            </a:br>
            <a:r>
              <a:rPr lang="de-DE" altLang="de-DE" dirty="0">
                <a:latin typeface="Calibri" panose="020F0502020204030204" pitchFamily="34" charset="0"/>
              </a:rPr>
              <a:t>Wahl der richtigen Zeitschranke. </a:t>
            </a:r>
            <a:br>
              <a:rPr lang="de-DE" altLang="de-DE" dirty="0">
                <a:latin typeface="Calibri" panose="020F0502020204030204" pitchFamily="34" charset="0"/>
              </a:rPr>
            </a:br>
            <a:br>
              <a:rPr lang="de-DE" altLang="de-DE" dirty="0">
                <a:latin typeface="Calibri" panose="020F0502020204030204" pitchFamily="34" charset="0"/>
              </a:rPr>
            </a:br>
            <a:r>
              <a:rPr lang="de-DE" altLang="de-DE" dirty="0">
                <a:latin typeface="Calibri" panose="020F0502020204030204" pitchFamily="34" charset="0"/>
              </a:rPr>
              <a:t>Ein hoher Wert bedeutet, dass die ein Deadlock erst nach langer Zeit aufgelöst wird  - Transaktionen sind unnötig lange blockiert. </a:t>
            </a:r>
            <a:br>
              <a:rPr lang="de-DE" altLang="de-DE" dirty="0">
                <a:latin typeface="Calibri" panose="020F0502020204030204" pitchFamily="34" charset="0"/>
              </a:rPr>
            </a:br>
            <a:r>
              <a:rPr lang="de-DE" altLang="de-DE" dirty="0">
                <a:latin typeface="Calibri" panose="020F0502020204030204" pitchFamily="34" charset="0"/>
              </a:rPr>
              <a:t>Ein niedriger Wert kann zu einer hohen Anzahl unnötiger Rücksetzungen führen – ohne dass auch tatsächlich ein Deadlock vorliegt.</a:t>
            </a:r>
            <a:endParaRPr lang="de-AT" altLang="de-DE" dirty="0">
              <a:latin typeface="Calibri" panose="020F0502020204030204" pitchFamily="34" charset="0"/>
            </a:endParaRPr>
          </a:p>
          <a:p>
            <a:endParaRPr lang="de-AT" altLang="de-DE" dirty="0"/>
          </a:p>
          <a:p>
            <a:endParaRPr lang="de-AT" dirty="0"/>
          </a:p>
        </p:txBody>
      </p:sp>
      <p:sp>
        <p:nvSpPr>
          <p:cNvPr id="4" name="Fußzeilenplatzhalter 3">
            <a:extLst>
              <a:ext uri="{FF2B5EF4-FFF2-40B4-BE49-F238E27FC236}">
                <a16:creationId xmlns:a16="http://schemas.microsoft.com/office/drawing/2014/main" id="{EF70D11C-FEF6-460D-9333-C32F8A9210FE}"/>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B101CF63-0229-45A5-9E8A-E7E1A07C3B4B}"/>
              </a:ext>
            </a:extLst>
          </p:cNvPr>
          <p:cNvSpPr>
            <a:spLocks noGrp="1"/>
          </p:cNvSpPr>
          <p:nvPr>
            <p:ph type="sldNum" sz="quarter" idx="12"/>
          </p:nvPr>
        </p:nvSpPr>
        <p:spPr/>
        <p:txBody>
          <a:bodyPr/>
          <a:lstStyle/>
          <a:p>
            <a:fld id="{7A6E67F5-11D9-43D7-9C9E-9667E2891F76}" type="slidenum">
              <a:rPr lang="de-AT" smtClean="0"/>
              <a:t>89</a:t>
            </a:fld>
            <a:endParaRPr lang="de-AT"/>
          </a:p>
        </p:txBody>
      </p:sp>
      <p:pic>
        <p:nvPicPr>
          <p:cNvPr id="6" name="Grafik 5" descr="Ein Bild, das Zeichnung enthält.&#10;&#10;Automatisch generierte Beschreibung">
            <a:extLst>
              <a:ext uri="{FF2B5EF4-FFF2-40B4-BE49-F238E27FC236}">
                <a16:creationId xmlns:a16="http://schemas.microsoft.com/office/drawing/2014/main" id="{064D2EE5-B9B6-47F9-98A3-748EA3501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031146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85ECA6-76DD-411C-A0C8-B8DDFC6ED249}"/>
              </a:ext>
            </a:extLst>
          </p:cNvPr>
          <p:cNvSpPr>
            <a:spLocks noGrp="1"/>
          </p:cNvSpPr>
          <p:nvPr>
            <p:ph type="title"/>
          </p:nvPr>
        </p:nvSpPr>
        <p:spPr/>
        <p:txBody>
          <a:bodyPr/>
          <a:lstStyle/>
          <a:p>
            <a:r>
              <a:rPr lang="de-AT" b="1" dirty="0"/>
              <a:t>Philosophenproblem</a:t>
            </a:r>
          </a:p>
        </p:txBody>
      </p:sp>
      <p:sp>
        <p:nvSpPr>
          <p:cNvPr id="3" name="Inhaltsplatzhalter 2">
            <a:extLst>
              <a:ext uri="{FF2B5EF4-FFF2-40B4-BE49-F238E27FC236}">
                <a16:creationId xmlns:a16="http://schemas.microsoft.com/office/drawing/2014/main" id="{7C051FA1-4B28-4C61-9C20-566BFBBE60AA}"/>
              </a:ext>
            </a:extLst>
          </p:cNvPr>
          <p:cNvSpPr>
            <a:spLocks noGrp="1"/>
          </p:cNvSpPr>
          <p:nvPr>
            <p:ph idx="1"/>
          </p:nvPr>
        </p:nvSpPr>
        <p:spPr/>
        <p:txBody>
          <a:bodyPr/>
          <a:lstStyle/>
          <a:p>
            <a:pPr marL="0" indent="0">
              <a:lnSpc>
                <a:spcPct val="150000"/>
              </a:lnSpc>
              <a:buFontTx/>
              <a:buNone/>
            </a:pPr>
            <a:r>
              <a:rPr lang="de-AT" altLang="de-DE" dirty="0">
                <a:latin typeface="Calibri" panose="020F0502020204030204" pitchFamily="34" charset="0"/>
              </a:rPr>
              <a:t>Bringt die </a:t>
            </a:r>
            <a:r>
              <a:rPr lang="de-AT" altLang="de-DE" dirty="0" err="1">
                <a:latin typeface="Calibri" panose="020F0502020204030204" pitchFamily="34" charset="0"/>
              </a:rPr>
              <a:t>Concurrency</a:t>
            </a:r>
            <a:r>
              <a:rPr lang="de-AT" altLang="de-DE" dirty="0">
                <a:latin typeface="Calibri" panose="020F0502020204030204" pitchFamily="34" charset="0"/>
              </a:rPr>
              <a:t> - Problematik „auf den Punkt“:</a:t>
            </a:r>
          </a:p>
          <a:p>
            <a:pPr marL="0" indent="0">
              <a:lnSpc>
                <a:spcPct val="150000"/>
              </a:lnSpc>
              <a:buFontTx/>
              <a:buNone/>
            </a:pPr>
            <a:r>
              <a:rPr lang="de-AT" altLang="de-DE" dirty="0">
                <a:latin typeface="Calibri" panose="020F0502020204030204" pitchFamily="34" charset="0"/>
              </a:rPr>
              <a:t>Konkurrierender Zugriff auf Betriebsmittel, der zu einem Deadlock führen kann.</a:t>
            </a:r>
          </a:p>
          <a:p>
            <a:pPr marL="0" indent="0">
              <a:lnSpc>
                <a:spcPct val="150000"/>
              </a:lnSpc>
              <a:buFontTx/>
              <a:buNone/>
            </a:pPr>
            <a:endParaRPr lang="de-AT" altLang="de-DE" dirty="0"/>
          </a:p>
          <a:p>
            <a:pPr marL="0" indent="0">
              <a:lnSpc>
                <a:spcPct val="150000"/>
              </a:lnSpc>
              <a:buFontTx/>
              <a:buNone/>
            </a:pPr>
            <a:endParaRPr lang="de-AT" altLang="de-DE" dirty="0"/>
          </a:p>
          <a:p>
            <a:endParaRPr lang="de-AT" dirty="0"/>
          </a:p>
        </p:txBody>
      </p:sp>
      <p:sp>
        <p:nvSpPr>
          <p:cNvPr id="4" name="Fußzeilenplatzhalter 3">
            <a:extLst>
              <a:ext uri="{FF2B5EF4-FFF2-40B4-BE49-F238E27FC236}">
                <a16:creationId xmlns:a16="http://schemas.microsoft.com/office/drawing/2014/main" id="{5E01D76A-29EA-420F-B571-9A6C1E887AD1}"/>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0741A15C-EFC6-4D94-9159-47D66C4FDC43}"/>
              </a:ext>
            </a:extLst>
          </p:cNvPr>
          <p:cNvSpPr>
            <a:spLocks noGrp="1"/>
          </p:cNvSpPr>
          <p:nvPr>
            <p:ph type="sldNum" sz="quarter" idx="12"/>
          </p:nvPr>
        </p:nvSpPr>
        <p:spPr/>
        <p:txBody>
          <a:bodyPr/>
          <a:lstStyle/>
          <a:p>
            <a:fld id="{7A6E67F5-11D9-43D7-9C9E-9667E2891F76}" type="slidenum">
              <a:rPr lang="de-AT" smtClean="0"/>
              <a:t>9</a:t>
            </a:fld>
            <a:endParaRPr lang="de-AT"/>
          </a:p>
        </p:txBody>
      </p:sp>
      <p:pic>
        <p:nvPicPr>
          <p:cNvPr id="6" name="Grafik 1">
            <a:extLst>
              <a:ext uri="{FF2B5EF4-FFF2-40B4-BE49-F238E27FC236}">
                <a16:creationId xmlns:a16="http://schemas.microsoft.com/office/drawing/2014/main" id="{5DE77E63-D055-45D2-98DF-015603ACD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2586" y="3346182"/>
            <a:ext cx="2846828" cy="2965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fik 6" descr="Ein Bild, das Zeichnung enthält.&#10;&#10;Automatisch generierte Beschreibung">
            <a:extLst>
              <a:ext uri="{FF2B5EF4-FFF2-40B4-BE49-F238E27FC236}">
                <a16:creationId xmlns:a16="http://schemas.microsoft.com/office/drawing/2014/main" id="{57AFFB77-5A64-477D-9793-199BF3CFC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1969193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8DE366-FD6A-4130-9FBA-A3F9597F7446}"/>
              </a:ext>
            </a:extLst>
          </p:cNvPr>
          <p:cNvSpPr>
            <a:spLocks noGrp="1"/>
          </p:cNvSpPr>
          <p:nvPr>
            <p:ph type="title"/>
          </p:nvPr>
        </p:nvSpPr>
        <p:spPr/>
        <p:txBody>
          <a:bodyPr/>
          <a:lstStyle/>
          <a:p>
            <a:r>
              <a:rPr lang="de-AT" b="1" dirty="0" err="1"/>
              <a:t>Serialisierbarkeit</a:t>
            </a:r>
            <a:endParaRPr lang="de-AT" b="1" dirty="0"/>
          </a:p>
        </p:txBody>
      </p:sp>
      <p:sp>
        <p:nvSpPr>
          <p:cNvPr id="3" name="Inhaltsplatzhalter 2">
            <a:extLst>
              <a:ext uri="{FF2B5EF4-FFF2-40B4-BE49-F238E27FC236}">
                <a16:creationId xmlns:a16="http://schemas.microsoft.com/office/drawing/2014/main" id="{54EA1749-3EF4-4F92-A17F-5B2534FDDFEF}"/>
              </a:ext>
            </a:extLst>
          </p:cNvPr>
          <p:cNvSpPr>
            <a:spLocks noGrp="1"/>
          </p:cNvSpPr>
          <p:nvPr>
            <p:ph idx="1"/>
          </p:nvPr>
        </p:nvSpPr>
        <p:spPr>
          <a:xfrm>
            <a:off x="838200" y="1825625"/>
            <a:ext cx="9825111" cy="4351338"/>
          </a:xfrm>
        </p:spPr>
        <p:txBody>
          <a:bodyPr>
            <a:normAutofit fontScale="92500" lnSpcReduction="20000"/>
          </a:bodyPr>
          <a:lstStyle/>
          <a:p>
            <a:pPr>
              <a:lnSpc>
                <a:spcPct val="150000"/>
              </a:lnSpc>
            </a:pPr>
            <a:r>
              <a:rPr lang="de-DE" altLang="de-DE" dirty="0">
                <a:latin typeface="Calibri" panose="020F0502020204030204" pitchFamily="34" charset="0"/>
              </a:rPr>
              <a:t>Eine Menge von parallel ablaufenden Transaktionen ist </a:t>
            </a:r>
            <a:r>
              <a:rPr lang="de-DE" altLang="de-DE" dirty="0" err="1">
                <a:latin typeface="Calibri" panose="020F0502020204030204" pitchFamily="34" charset="0"/>
              </a:rPr>
              <a:t>serialisierbar</a:t>
            </a:r>
            <a:r>
              <a:rPr lang="de-DE" altLang="de-DE" dirty="0">
                <a:latin typeface="Calibri" panose="020F0502020204030204" pitchFamily="34" charset="0"/>
              </a:rPr>
              <a:t>, falls dabei ein Datenbankzustand DBZ erzielt wird, der auch resultieren würde, falls eine beliebige Form der </a:t>
            </a:r>
            <a:r>
              <a:rPr lang="de-DE" altLang="de-DE" dirty="0" err="1">
                <a:latin typeface="Calibri" panose="020F0502020204030204" pitchFamily="34" charset="0"/>
              </a:rPr>
              <a:t>Hintereinanderausführung</a:t>
            </a:r>
            <a:r>
              <a:rPr lang="de-DE" altLang="de-DE" dirty="0">
                <a:latin typeface="Calibri" panose="020F0502020204030204" pitchFamily="34" charset="0"/>
              </a:rPr>
              <a:t> der erwähnten Transaktionen erfolgt wäre. (Ausgehend von einem gewissen DB-Zustand DBZ_1 wird sowohl durch die überlappende als auch durch irgendeine serielle Transaktionsausführung derselbe DB-Zustand DBZ_2 erreicht.)</a:t>
            </a:r>
          </a:p>
          <a:p>
            <a:pPr>
              <a:lnSpc>
                <a:spcPct val="150000"/>
              </a:lnSpc>
            </a:pPr>
            <a:r>
              <a:rPr lang="de-DE" altLang="de-DE" dirty="0">
                <a:latin typeface="Calibri" panose="020F0502020204030204" pitchFamily="34" charset="0"/>
              </a:rPr>
              <a:t>In </a:t>
            </a:r>
            <a:r>
              <a:rPr lang="de-DE" altLang="de-DE" dirty="0" err="1">
                <a:latin typeface="Calibri" panose="020F0502020204030204" pitchFamily="34" charset="0"/>
              </a:rPr>
              <a:t>serialisierbaren</a:t>
            </a:r>
            <a:r>
              <a:rPr lang="de-DE" altLang="de-DE" dirty="0">
                <a:latin typeface="Calibri" panose="020F0502020204030204" pitchFamily="34" charset="0"/>
              </a:rPr>
              <a:t> Transaktionen kann kein Deadlock auftreten </a:t>
            </a:r>
          </a:p>
          <a:p>
            <a:endParaRPr lang="de-AT" dirty="0"/>
          </a:p>
        </p:txBody>
      </p:sp>
      <p:sp>
        <p:nvSpPr>
          <p:cNvPr id="4" name="Fußzeilenplatzhalter 3">
            <a:extLst>
              <a:ext uri="{FF2B5EF4-FFF2-40B4-BE49-F238E27FC236}">
                <a16:creationId xmlns:a16="http://schemas.microsoft.com/office/drawing/2014/main" id="{B4E35F88-DDD4-4BE8-9ACE-EB6F68AA95D8}"/>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A4A12519-06BC-4AF9-9B42-CE2F27BCA5DB}"/>
              </a:ext>
            </a:extLst>
          </p:cNvPr>
          <p:cNvSpPr>
            <a:spLocks noGrp="1"/>
          </p:cNvSpPr>
          <p:nvPr>
            <p:ph type="sldNum" sz="quarter" idx="12"/>
          </p:nvPr>
        </p:nvSpPr>
        <p:spPr/>
        <p:txBody>
          <a:bodyPr/>
          <a:lstStyle/>
          <a:p>
            <a:fld id="{7A6E67F5-11D9-43D7-9C9E-9667E2891F76}" type="slidenum">
              <a:rPr lang="de-AT" smtClean="0"/>
              <a:t>90</a:t>
            </a:fld>
            <a:endParaRPr lang="de-AT"/>
          </a:p>
        </p:txBody>
      </p:sp>
      <p:pic>
        <p:nvPicPr>
          <p:cNvPr id="6" name="Grafik 5" descr="Ein Bild, das Zeichnung enthält.&#10;&#10;Automatisch generierte Beschreibung">
            <a:extLst>
              <a:ext uri="{FF2B5EF4-FFF2-40B4-BE49-F238E27FC236}">
                <a16:creationId xmlns:a16="http://schemas.microsoft.com/office/drawing/2014/main" id="{B096B690-7E0A-4F3C-899B-6B79EAA44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0926060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940701-1456-46CA-9AB5-1C05DD0B6D83}"/>
              </a:ext>
            </a:extLst>
          </p:cNvPr>
          <p:cNvSpPr>
            <a:spLocks noGrp="1"/>
          </p:cNvSpPr>
          <p:nvPr>
            <p:ph type="title"/>
          </p:nvPr>
        </p:nvSpPr>
        <p:spPr/>
        <p:txBody>
          <a:bodyPr/>
          <a:lstStyle/>
          <a:p>
            <a:r>
              <a:rPr lang="de-AT" b="1" dirty="0"/>
              <a:t>Beispiel</a:t>
            </a:r>
          </a:p>
        </p:txBody>
      </p:sp>
      <p:sp>
        <p:nvSpPr>
          <p:cNvPr id="3" name="Inhaltsplatzhalter 2">
            <a:extLst>
              <a:ext uri="{FF2B5EF4-FFF2-40B4-BE49-F238E27FC236}">
                <a16:creationId xmlns:a16="http://schemas.microsoft.com/office/drawing/2014/main" id="{065FBCA7-234A-4841-9648-8B969E133D8C}"/>
              </a:ext>
            </a:extLst>
          </p:cNvPr>
          <p:cNvSpPr>
            <a:spLocks noGrp="1"/>
          </p:cNvSpPr>
          <p:nvPr>
            <p:ph idx="1"/>
          </p:nvPr>
        </p:nvSpPr>
        <p:spPr/>
        <p:txBody>
          <a:bodyPr>
            <a:normAutofit fontScale="77500" lnSpcReduction="20000"/>
          </a:bodyPr>
          <a:lstStyle/>
          <a:p>
            <a:pPr>
              <a:buNone/>
              <a:defRPr/>
            </a:pPr>
            <a:endParaRPr lang="de-DE" altLang="de-DE" dirty="0"/>
          </a:p>
          <a:p>
            <a:pPr>
              <a:buNone/>
              <a:defRPr/>
            </a:pPr>
            <a:endParaRPr lang="de-DE" altLang="de-DE" dirty="0"/>
          </a:p>
          <a:p>
            <a:pPr>
              <a:buNone/>
              <a:defRPr/>
            </a:pPr>
            <a:endParaRPr lang="de-DE" altLang="de-DE" dirty="0"/>
          </a:p>
          <a:p>
            <a:pPr>
              <a:buNone/>
              <a:defRPr/>
            </a:pPr>
            <a:endParaRPr lang="de-DE" altLang="de-DE" dirty="0"/>
          </a:p>
          <a:p>
            <a:pPr>
              <a:buNone/>
              <a:defRPr/>
            </a:pPr>
            <a:endParaRPr lang="de-DE" altLang="de-DE" dirty="0"/>
          </a:p>
          <a:p>
            <a:pPr>
              <a:buNone/>
              <a:defRPr/>
            </a:pPr>
            <a:endParaRPr lang="de-DE" altLang="de-DE" dirty="0"/>
          </a:p>
          <a:p>
            <a:pPr>
              <a:buNone/>
              <a:defRPr/>
            </a:pPr>
            <a:endParaRPr lang="de-DE" altLang="de-DE" dirty="0"/>
          </a:p>
          <a:p>
            <a:pPr>
              <a:buNone/>
              <a:defRPr/>
            </a:pPr>
            <a:endParaRPr lang="de-DE" altLang="de-DE" dirty="0"/>
          </a:p>
          <a:p>
            <a:pPr>
              <a:buNone/>
              <a:defRPr/>
            </a:pPr>
            <a:r>
              <a:rPr lang="de-DE" altLang="de-DE" dirty="0">
                <a:latin typeface="Calibri" panose="020F0502020204030204" pitchFamily="34" charset="0"/>
                <a:cs typeface="Calibri" panose="020F0502020204030204" pitchFamily="34" charset="0"/>
              </a:rPr>
              <a:t>Ergebnis der seriellen Ausführung von Transaktion A und B:</a:t>
            </a:r>
          </a:p>
          <a:p>
            <a:pPr marL="0" indent="0">
              <a:buFontTx/>
              <a:buNone/>
              <a:defRPr/>
            </a:pPr>
            <a:r>
              <a:rPr lang="de-DE" dirty="0">
                <a:latin typeface="Calibri" panose="020F0502020204030204" pitchFamily="34" charset="0"/>
                <a:cs typeface="Calibri" panose="020F0502020204030204" pitchFamily="34" charset="0"/>
              </a:rPr>
              <a:t>a wird um 10 erhöht</a:t>
            </a:r>
            <a:endParaRPr lang="de-AT" dirty="0">
              <a:latin typeface="Calibri" panose="020F0502020204030204" pitchFamily="34" charset="0"/>
              <a:cs typeface="Calibri" panose="020F0502020204030204" pitchFamily="34" charset="0"/>
            </a:endParaRPr>
          </a:p>
          <a:p>
            <a:pPr marL="0" indent="0">
              <a:buFontTx/>
              <a:buNone/>
              <a:defRPr/>
            </a:pPr>
            <a:r>
              <a:rPr lang="de-DE" dirty="0">
                <a:latin typeface="Calibri" panose="020F0502020204030204" pitchFamily="34" charset="0"/>
                <a:cs typeface="Calibri" panose="020F0502020204030204" pitchFamily="34" charset="0"/>
              </a:rPr>
              <a:t>b bleibt gleich</a:t>
            </a:r>
            <a:endParaRPr lang="de-AT" dirty="0">
              <a:latin typeface="Calibri" panose="020F0502020204030204" pitchFamily="34" charset="0"/>
              <a:cs typeface="Calibri" panose="020F0502020204030204" pitchFamily="34" charset="0"/>
            </a:endParaRPr>
          </a:p>
          <a:p>
            <a:pPr marL="0" indent="0">
              <a:buFontTx/>
              <a:buNone/>
              <a:defRPr/>
            </a:pPr>
            <a:r>
              <a:rPr lang="de-DE" dirty="0">
                <a:latin typeface="Calibri" panose="020F0502020204030204" pitchFamily="34" charset="0"/>
                <a:cs typeface="Calibri" panose="020F0502020204030204" pitchFamily="34" charset="0"/>
              </a:rPr>
              <a:t>c wird um 10 vermindert</a:t>
            </a:r>
            <a:endParaRPr lang="de-AT" dirty="0">
              <a:latin typeface="Calibri" panose="020F0502020204030204" pitchFamily="34" charset="0"/>
              <a:cs typeface="Calibri" panose="020F0502020204030204" pitchFamily="34" charset="0"/>
            </a:endParaRPr>
          </a:p>
        </p:txBody>
      </p:sp>
      <p:sp>
        <p:nvSpPr>
          <p:cNvPr id="4" name="Fußzeilenplatzhalter 3">
            <a:extLst>
              <a:ext uri="{FF2B5EF4-FFF2-40B4-BE49-F238E27FC236}">
                <a16:creationId xmlns:a16="http://schemas.microsoft.com/office/drawing/2014/main" id="{435ADEEF-BA8A-4B52-88E9-C97D407C6E14}"/>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7EAFEDAE-121B-441D-A2D1-8E933E1D7D4B}"/>
              </a:ext>
            </a:extLst>
          </p:cNvPr>
          <p:cNvSpPr>
            <a:spLocks noGrp="1"/>
          </p:cNvSpPr>
          <p:nvPr>
            <p:ph type="sldNum" sz="quarter" idx="12"/>
          </p:nvPr>
        </p:nvSpPr>
        <p:spPr/>
        <p:txBody>
          <a:bodyPr/>
          <a:lstStyle/>
          <a:p>
            <a:fld id="{7A6E67F5-11D9-43D7-9C9E-9667E2891F76}" type="slidenum">
              <a:rPr lang="de-AT" smtClean="0"/>
              <a:t>91</a:t>
            </a:fld>
            <a:endParaRPr lang="de-AT"/>
          </a:p>
        </p:txBody>
      </p:sp>
      <p:pic>
        <p:nvPicPr>
          <p:cNvPr id="6" name="Grafik 5">
            <a:extLst>
              <a:ext uri="{FF2B5EF4-FFF2-40B4-BE49-F238E27FC236}">
                <a16:creationId xmlns:a16="http://schemas.microsoft.com/office/drawing/2014/main" id="{A1BB3A67-DF99-4615-A00C-C6C0793D6144}"/>
              </a:ext>
            </a:extLst>
          </p:cNvPr>
          <p:cNvPicPr>
            <a:picLocks noChangeAspect="1"/>
          </p:cNvPicPr>
          <p:nvPr/>
        </p:nvPicPr>
        <p:blipFill>
          <a:blip r:embed="rId2"/>
          <a:stretch>
            <a:fillRect/>
          </a:stretch>
        </p:blipFill>
        <p:spPr>
          <a:xfrm>
            <a:off x="3538506" y="1646238"/>
            <a:ext cx="5114987" cy="2908044"/>
          </a:xfrm>
          <a:prstGeom prst="rect">
            <a:avLst/>
          </a:prstGeom>
        </p:spPr>
      </p:pic>
      <p:pic>
        <p:nvPicPr>
          <p:cNvPr id="7" name="Grafik 6" descr="Ein Bild, das Zeichnung enthält.&#10;&#10;Automatisch generierte Beschreibung">
            <a:extLst>
              <a:ext uri="{FF2B5EF4-FFF2-40B4-BE49-F238E27FC236}">
                <a16:creationId xmlns:a16="http://schemas.microsoft.com/office/drawing/2014/main" id="{65B1EE26-1699-4FE1-AAB1-C472DCA8B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7397746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74E03C-E130-4FF5-990A-FEAE8E59FC11}"/>
              </a:ext>
            </a:extLst>
          </p:cNvPr>
          <p:cNvSpPr>
            <a:spLocks noGrp="1"/>
          </p:cNvSpPr>
          <p:nvPr>
            <p:ph type="title"/>
          </p:nvPr>
        </p:nvSpPr>
        <p:spPr/>
        <p:txBody>
          <a:bodyPr/>
          <a:lstStyle/>
          <a:p>
            <a:r>
              <a:rPr lang="de-AT" b="1" dirty="0"/>
              <a:t>2 </a:t>
            </a:r>
            <a:r>
              <a:rPr lang="de-AT" b="1" dirty="0" err="1"/>
              <a:t>Schedules</a:t>
            </a:r>
            <a:endParaRPr lang="de-AT" b="1" dirty="0"/>
          </a:p>
        </p:txBody>
      </p:sp>
      <p:sp>
        <p:nvSpPr>
          <p:cNvPr id="3" name="Inhaltsplatzhalter 2">
            <a:extLst>
              <a:ext uri="{FF2B5EF4-FFF2-40B4-BE49-F238E27FC236}">
                <a16:creationId xmlns:a16="http://schemas.microsoft.com/office/drawing/2014/main" id="{2D936AAB-1B50-4D08-B6C5-ADFAC0AFE607}"/>
              </a:ext>
            </a:extLst>
          </p:cNvPr>
          <p:cNvSpPr>
            <a:spLocks noGrp="1"/>
          </p:cNvSpPr>
          <p:nvPr>
            <p:ph idx="1"/>
          </p:nvPr>
        </p:nvSpPr>
        <p:spPr/>
        <p:txBody>
          <a:bodyPr>
            <a:noAutofit/>
          </a:bodyPr>
          <a:lstStyle/>
          <a:p>
            <a:pPr>
              <a:defRPr/>
            </a:pPr>
            <a:endParaRPr lang="de-DE" altLang="de-DE" sz="1200" dirty="0"/>
          </a:p>
          <a:p>
            <a:pPr>
              <a:defRPr/>
            </a:pPr>
            <a:endParaRPr lang="de-DE" altLang="de-DE" sz="1200" dirty="0"/>
          </a:p>
          <a:p>
            <a:pPr>
              <a:defRPr/>
            </a:pPr>
            <a:endParaRPr lang="de-DE" altLang="de-DE" sz="1200" dirty="0"/>
          </a:p>
          <a:p>
            <a:pPr>
              <a:defRPr/>
            </a:pPr>
            <a:endParaRPr lang="de-DE" altLang="de-DE" sz="1200" dirty="0"/>
          </a:p>
          <a:p>
            <a:pPr>
              <a:defRPr/>
            </a:pPr>
            <a:endParaRPr lang="de-DE" altLang="de-DE" sz="1200" dirty="0"/>
          </a:p>
          <a:p>
            <a:pPr>
              <a:defRPr/>
            </a:pPr>
            <a:endParaRPr lang="de-DE" altLang="de-DE" sz="1200" dirty="0"/>
          </a:p>
          <a:p>
            <a:pPr>
              <a:defRPr/>
            </a:pPr>
            <a:endParaRPr lang="de-DE" altLang="de-DE" sz="1200" dirty="0"/>
          </a:p>
          <a:p>
            <a:pPr>
              <a:defRPr/>
            </a:pPr>
            <a:endParaRPr lang="de-DE" altLang="de-DE" sz="1200" dirty="0"/>
          </a:p>
          <a:p>
            <a:pPr>
              <a:defRPr/>
            </a:pPr>
            <a:endParaRPr lang="de-DE" altLang="de-DE" sz="1200" dirty="0"/>
          </a:p>
          <a:p>
            <a:pPr marL="0" indent="0">
              <a:buNone/>
              <a:defRPr/>
            </a:pPr>
            <a:endParaRPr lang="de-DE" altLang="de-DE" sz="1200" dirty="0"/>
          </a:p>
          <a:p>
            <a:pPr marL="0" indent="0">
              <a:buNone/>
              <a:defRPr/>
            </a:pPr>
            <a:r>
              <a:rPr lang="de-DE" altLang="de-DE" sz="1200" dirty="0">
                <a:latin typeface="Calibri" panose="020F0502020204030204" pitchFamily="34" charset="0"/>
                <a:cs typeface="Calibri" panose="020F0502020204030204" pitchFamily="34" charset="0"/>
              </a:rPr>
              <a:t>Ablauf 1 ist </a:t>
            </a:r>
            <a:r>
              <a:rPr lang="de-DE" altLang="de-DE" sz="1200" dirty="0" err="1">
                <a:latin typeface="Calibri" panose="020F0502020204030204" pitchFamily="34" charset="0"/>
                <a:cs typeface="Calibri" panose="020F0502020204030204" pitchFamily="34" charset="0"/>
              </a:rPr>
              <a:t>serialisierbar</a:t>
            </a:r>
            <a:r>
              <a:rPr lang="de-DE" altLang="de-DE" sz="1200" dirty="0">
                <a:latin typeface="Calibri" panose="020F0502020204030204" pitchFamily="34" charset="0"/>
                <a:cs typeface="Calibri" panose="020F0502020204030204" pitchFamily="34" charset="0"/>
              </a:rPr>
              <a:t>, da derselbe Zustand wie bei </a:t>
            </a:r>
            <a:r>
              <a:rPr lang="de-DE" altLang="de-DE" sz="1200" dirty="0" err="1">
                <a:latin typeface="Calibri" panose="020F0502020204030204" pitchFamily="34" charset="0"/>
                <a:cs typeface="Calibri" panose="020F0502020204030204" pitchFamily="34" charset="0"/>
              </a:rPr>
              <a:t>Hintereinanderausführung</a:t>
            </a:r>
            <a:r>
              <a:rPr lang="de-DE" altLang="de-DE" sz="1200" dirty="0">
                <a:latin typeface="Calibri" panose="020F0502020204030204" pitchFamily="34" charset="0"/>
                <a:cs typeface="Calibri" panose="020F0502020204030204" pitchFamily="34" charset="0"/>
              </a:rPr>
              <a:t> erreicht wird.</a:t>
            </a:r>
          </a:p>
          <a:p>
            <a:pPr marL="0" indent="0">
              <a:buNone/>
              <a:defRPr/>
            </a:pPr>
            <a:r>
              <a:rPr lang="de-DE" altLang="de-DE" sz="1200" dirty="0">
                <a:latin typeface="Calibri" panose="020F0502020204030204" pitchFamily="34" charset="0"/>
                <a:cs typeface="Calibri" panose="020F0502020204030204" pitchFamily="34" charset="0"/>
              </a:rPr>
              <a:t>Ablauf 2 ist nicht </a:t>
            </a:r>
            <a:r>
              <a:rPr lang="de-DE" altLang="de-DE" sz="1200" dirty="0" err="1">
                <a:latin typeface="Calibri" panose="020F0502020204030204" pitchFamily="34" charset="0"/>
                <a:cs typeface="Calibri" panose="020F0502020204030204" pitchFamily="34" charset="0"/>
              </a:rPr>
              <a:t>serialisierbar</a:t>
            </a:r>
            <a:r>
              <a:rPr lang="de-DE" altLang="de-DE" sz="1200" dirty="0">
                <a:latin typeface="Calibri" panose="020F0502020204030204" pitchFamily="34" charset="0"/>
                <a:cs typeface="Calibri" panose="020F0502020204030204" pitchFamily="34" charset="0"/>
              </a:rPr>
              <a:t>, da folgendes Ergebnis erreicht wird:</a:t>
            </a:r>
          </a:p>
          <a:p>
            <a:pPr marL="0" indent="0">
              <a:buNone/>
              <a:defRPr/>
            </a:pPr>
            <a:r>
              <a:rPr lang="de-DE" altLang="de-DE" sz="1200" dirty="0">
                <a:latin typeface="Calibri" panose="020F0502020204030204" pitchFamily="34" charset="0"/>
                <a:cs typeface="Calibri" panose="020F0502020204030204" pitchFamily="34" charset="0"/>
              </a:rPr>
              <a:t>a = a + 10</a:t>
            </a:r>
          </a:p>
          <a:p>
            <a:pPr marL="0" indent="0">
              <a:buNone/>
              <a:defRPr/>
            </a:pPr>
            <a:r>
              <a:rPr lang="de-DE" altLang="de-DE" sz="1200" dirty="0">
                <a:latin typeface="Calibri" panose="020F0502020204030204" pitchFamily="34" charset="0"/>
                <a:cs typeface="Calibri" panose="020F0502020204030204" pitchFamily="34" charset="0"/>
              </a:rPr>
              <a:t>b = b - 10</a:t>
            </a:r>
          </a:p>
          <a:p>
            <a:pPr marL="0" indent="0">
              <a:buNone/>
              <a:defRPr/>
            </a:pPr>
            <a:r>
              <a:rPr lang="de-DE" altLang="de-DE" sz="1200" dirty="0">
                <a:latin typeface="Calibri" panose="020F0502020204030204" pitchFamily="34" charset="0"/>
                <a:cs typeface="Calibri" panose="020F0502020204030204" pitchFamily="34" charset="0"/>
              </a:rPr>
              <a:t>c  = c - 10</a:t>
            </a:r>
          </a:p>
          <a:p>
            <a:endParaRPr lang="de-AT" sz="1200" dirty="0"/>
          </a:p>
        </p:txBody>
      </p:sp>
      <p:sp>
        <p:nvSpPr>
          <p:cNvPr id="4" name="Fußzeilenplatzhalter 3">
            <a:extLst>
              <a:ext uri="{FF2B5EF4-FFF2-40B4-BE49-F238E27FC236}">
                <a16:creationId xmlns:a16="http://schemas.microsoft.com/office/drawing/2014/main" id="{455B8DA9-6494-4FCC-B21F-D84F3DA6428C}"/>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8B715C79-D0E2-4869-84C7-31D863CF6107}"/>
              </a:ext>
            </a:extLst>
          </p:cNvPr>
          <p:cNvSpPr>
            <a:spLocks noGrp="1"/>
          </p:cNvSpPr>
          <p:nvPr>
            <p:ph type="sldNum" sz="quarter" idx="12"/>
          </p:nvPr>
        </p:nvSpPr>
        <p:spPr/>
        <p:txBody>
          <a:bodyPr/>
          <a:lstStyle/>
          <a:p>
            <a:fld id="{7A6E67F5-11D9-43D7-9C9E-9667E2891F76}" type="slidenum">
              <a:rPr lang="de-AT" smtClean="0"/>
              <a:t>92</a:t>
            </a:fld>
            <a:endParaRPr lang="de-AT"/>
          </a:p>
        </p:txBody>
      </p:sp>
      <p:pic>
        <p:nvPicPr>
          <p:cNvPr id="6" name="Grafik 5">
            <a:extLst>
              <a:ext uri="{FF2B5EF4-FFF2-40B4-BE49-F238E27FC236}">
                <a16:creationId xmlns:a16="http://schemas.microsoft.com/office/drawing/2014/main" id="{AB1A3834-AA31-443C-9A74-2B06142763C1}"/>
              </a:ext>
            </a:extLst>
          </p:cNvPr>
          <p:cNvPicPr>
            <a:picLocks noChangeAspect="1"/>
          </p:cNvPicPr>
          <p:nvPr/>
        </p:nvPicPr>
        <p:blipFill>
          <a:blip r:embed="rId2"/>
          <a:stretch>
            <a:fillRect/>
          </a:stretch>
        </p:blipFill>
        <p:spPr>
          <a:xfrm>
            <a:off x="2790249" y="1327235"/>
            <a:ext cx="6611502" cy="3292948"/>
          </a:xfrm>
          <a:prstGeom prst="rect">
            <a:avLst/>
          </a:prstGeom>
        </p:spPr>
      </p:pic>
      <p:pic>
        <p:nvPicPr>
          <p:cNvPr id="7" name="Grafik 6" descr="Ein Bild, das Zeichnung enthält.&#10;&#10;Automatisch generierte Beschreibung">
            <a:extLst>
              <a:ext uri="{FF2B5EF4-FFF2-40B4-BE49-F238E27FC236}">
                <a16:creationId xmlns:a16="http://schemas.microsoft.com/office/drawing/2014/main" id="{26289B4E-9AE6-4E1B-B94C-24C26D0F1B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1362042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8EEDDB-EF5B-4F51-B3AC-0073BAC1CAF1}"/>
              </a:ext>
            </a:extLst>
          </p:cNvPr>
          <p:cNvSpPr>
            <a:spLocks noGrp="1"/>
          </p:cNvSpPr>
          <p:nvPr>
            <p:ph type="title"/>
          </p:nvPr>
        </p:nvSpPr>
        <p:spPr/>
        <p:txBody>
          <a:bodyPr/>
          <a:lstStyle/>
          <a:p>
            <a:r>
              <a:rPr lang="de-AT" b="1" dirty="0"/>
              <a:t>Abhängigkeit von Transaktionen</a:t>
            </a:r>
          </a:p>
        </p:txBody>
      </p:sp>
      <p:sp>
        <p:nvSpPr>
          <p:cNvPr id="3" name="Inhaltsplatzhalter 2">
            <a:extLst>
              <a:ext uri="{FF2B5EF4-FFF2-40B4-BE49-F238E27FC236}">
                <a16:creationId xmlns:a16="http://schemas.microsoft.com/office/drawing/2014/main" id="{6FC66739-25EB-468B-9396-47FCE58554D0}"/>
              </a:ext>
            </a:extLst>
          </p:cNvPr>
          <p:cNvSpPr>
            <a:spLocks noGrp="1"/>
          </p:cNvSpPr>
          <p:nvPr>
            <p:ph idx="1"/>
          </p:nvPr>
        </p:nvSpPr>
        <p:spPr>
          <a:xfrm>
            <a:off x="838200" y="1825625"/>
            <a:ext cx="9405730" cy="4351338"/>
          </a:xfrm>
        </p:spPr>
        <p:txBody>
          <a:bodyPr>
            <a:normAutofit fontScale="92500" lnSpcReduction="20000"/>
          </a:bodyPr>
          <a:lstStyle/>
          <a:p>
            <a:pPr>
              <a:lnSpc>
                <a:spcPct val="150000"/>
              </a:lnSpc>
              <a:defRPr/>
            </a:pPr>
            <a:r>
              <a:rPr lang="de-DE" dirty="0">
                <a:latin typeface="Calibri" panose="020F0502020204030204" pitchFamily="34" charset="0"/>
                <a:cs typeface="Calibri" panose="020F0502020204030204" pitchFamily="34" charset="0"/>
              </a:rPr>
              <a:t>Bei der Betrachtung der </a:t>
            </a:r>
            <a:r>
              <a:rPr lang="de-DE" dirty="0" err="1">
                <a:latin typeface="Calibri" panose="020F0502020204030204" pitchFamily="34" charset="0"/>
                <a:cs typeface="Calibri" panose="020F0502020204030204" pitchFamily="34" charset="0"/>
              </a:rPr>
              <a:t>Serialisierbarkeit</a:t>
            </a:r>
            <a:r>
              <a:rPr lang="de-DE" dirty="0">
                <a:latin typeface="Calibri" panose="020F0502020204030204" pitchFamily="34" charset="0"/>
                <a:cs typeface="Calibri" panose="020F0502020204030204" pitchFamily="34" charset="0"/>
              </a:rPr>
              <a:t> ist festzustellen, ob zwischen Transaktionen eine Abhängigkeit besteht. Eine Abhängigkeit zwischen zwei Transaktionen T</a:t>
            </a:r>
            <a:r>
              <a:rPr lang="de-DE" baseline="-25000" dirty="0">
                <a:latin typeface="Calibri" panose="020F0502020204030204" pitchFamily="34" charset="0"/>
                <a:cs typeface="Calibri" panose="020F0502020204030204" pitchFamily="34" charset="0"/>
              </a:rPr>
              <a:t>i</a:t>
            </a:r>
            <a:r>
              <a:rPr lang="de-DE" dirty="0">
                <a:latin typeface="Calibri" panose="020F0502020204030204" pitchFamily="34" charset="0"/>
                <a:cs typeface="Calibri" panose="020F0502020204030204" pitchFamily="34" charset="0"/>
              </a:rPr>
              <a:t> und </a:t>
            </a:r>
            <a:r>
              <a:rPr lang="de-DE" dirty="0" err="1">
                <a:latin typeface="Calibri" panose="020F0502020204030204" pitchFamily="34" charset="0"/>
                <a:cs typeface="Calibri" panose="020F0502020204030204" pitchFamily="34" charset="0"/>
              </a:rPr>
              <a:t>T</a:t>
            </a:r>
            <a:r>
              <a:rPr lang="de-DE" baseline="-25000" dirty="0" err="1">
                <a:latin typeface="Calibri" panose="020F0502020204030204" pitchFamily="34" charset="0"/>
                <a:cs typeface="Calibri" panose="020F0502020204030204" pitchFamily="34" charset="0"/>
              </a:rPr>
              <a:t>j</a:t>
            </a:r>
            <a:r>
              <a:rPr lang="de-DE" dirty="0">
                <a:latin typeface="Calibri" panose="020F0502020204030204" pitchFamily="34" charset="0"/>
                <a:cs typeface="Calibri" panose="020F0502020204030204" pitchFamily="34" charset="0"/>
              </a:rPr>
              <a:t> liegt vor, wenn T</a:t>
            </a:r>
            <a:r>
              <a:rPr lang="de-DE" baseline="-25000" dirty="0">
                <a:latin typeface="Calibri" panose="020F0502020204030204" pitchFamily="34" charset="0"/>
                <a:cs typeface="Calibri" panose="020F0502020204030204" pitchFamily="34" charset="0"/>
              </a:rPr>
              <a:t>i</a:t>
            </a:r>
            <a:r>
              <a:rPr lang="de-DE" dirty="0">
                <a:latin typeface="Calibri" panose="020F0502020204030204" pitchFamily="34" charset="0"/>
                <a:cs typeface="Calibri" panose="020F0502020204030204" pitchFamily="34" charset="0"/>
              </a:rPr>
              <a:t> vor </a:t>
            </a:r>
            <a:r>
              <a:rPr lang="de-DE" dirty="0" err="1">
                <a:latin typeface="Calibri" panose="020F0502020204030204" pitchFamily="34" charset="0"/>
                <a:cs typeface="Calibri" panose="020F0502020204030204" pitchFamily="34" charset="0"/>
              </a:rPr>
              <a:t>T</a:t>
            </a:r>
            <a:r>
              <a:rPr lang="de-DE" baseline="-25000" dirty="0" err="1">
                <a:latin typeface="Calibri" panose="020F0502020204030204" pitchFamily="34" charset="0"/>
                <a:cs typeface="Calibri" panose="020F0502020204030204" pitchFamily="34" charset="0"/>
              </a:rPr>
              <a:t>j</a:t>
            </a:r>
            <a:r>
              <a:rPr lang="de-DE" dirty="0">
                <a:latin typeface="Calibri" panose="020F0502020204030204" pitchFamily="34" charset="0"/>
                <a:cs typeface="Calibri" panose="020F0502020204030204" pitchFamily="34" charset="0"/>
              </a:rPr>
              <a:t> auf dasselbe Objekt zugegriffen hat und die Operationen der beiden Transaktionen nicht reihenfolgeunabhängig sind. </a:t>
            </a:r>
            <a:endParaRPr lang="de-AT" dirty="0">
              <a:latin typeface="Calibri" panose="020F0502020204030204" pitchFamily="34" charset="0"/>
              <a:cs typeface="Calibri" panose="020F0502020204030204" pitchFamily="34" charset="0"/>
            </a:endParaRPr>
          </a:p>
          <a:p>
            <a:pPr marL="0" indent="0">
              <a:lnSpc>
                <a:spcPct val="150000"/>
              </a:lnSpc>
              <a:buFontTx/>
              <a:buNone/>
              <a:defRPr/>
            </a:pPr>
            <a:r>
              <a:rPr lang="de-DE" sz="900" dirty="0">
                <a:latin typeface="Calibri" panose="020F0502020204030204" pitchFamily="34" charset="0"/>
                <a:cs typeface="Calibri" panose="020F0502020204030204" pitchFamily="34" charset="0"/>
              </a:rPr>
              <a:t> </a:t>
            </a:r>
            <a:endParaRPr lang="de-AT" sz="900" dirty="0">
              <a:latin typeface="Calibri" panose="020F0502020204030204" pitchFamily="34" charset="0"/>
              <a:cs typeface="Calibri" panose="020F0502020204030204" pitchFamily="34" charset="0"/>
            </a:endParaRPr>
          </a:p>
          <a:p>
            <a:pPr>
              <a:lnSpc>
                <a:spcPct val="150000"/>
              </a:lnSpc>
              <a:defRPr/>
            </a:pPr>
            <a:r>
              <a:rPr lang="de-DE" dirty="0">
                <a:latin typeface="Calibri" panose="020F0502020204030204" pitchFamily="34" charset="0"/>
                <a:cs typeface="Calibri" panose="020F0502020204030204" pitchFamily="34" charset="0"/>
              </a:rPr>
              <a:t>Eine Abhängigkeit liegt also dann vor, wenn eine der beiden Operationen auf dasselbe Datenobjekt eine Schreiboperation ist. </a:t>
            </a:r>
            <a:endParaRPr lang="de-AT" dirty="0">
              <a:latin typeface="Calibri" panose="020F0502020204030204" pitchFamily="34" charset="0"/>
              <a:cs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AC69DA4A-8EBA-4EC4-B5E9-EBB4E11B5852}"/>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CDE9B168-3320-4B79-81FA-010E899757D4}"/>
              </a:ext>
            </a:extLst>
          </p:cNvPr>
          <p:cNvSpPr>
            <a:spLocks noGrp="1"/>
          </p:cNvSpPr>
          <p:nvPr>
            <p:ph type="sldNum" sz="quarter" idx="12"/>
          </p:nvPr>
        </p:nvSpPr>
        <p:spPr/>
        <p:txBody>
          <a:bodyPr/>
          <a:lstStyle/>
          <a:p>
            <a:fld id="{7A6E67F5-11D9-43D7-9C9E-9667E2891F76}" type="slidenum">
              <a:rPr lang="de-AT" smtClean="0"/>
              <a:t>93</a:t>
            </a:fld>
            <a:endParaRPr lang="de-AT"/>
          </a:p>
        </p:txBody>
      </p:sp>
      <p:pic>
        <p:nvPicPr>
          <p:cNvPr id="6" name="Grafik 5" descr="Ein Bild, das Zeichnung enthält.&#10;&#10;Automatisch generierte Beschreibung">
            <a:extLst>
              <a:ext uri="{FF2B5EF4-FFF2-40B4-BE49-F238E27FC236}">
                <a16:creationId xmlns:a16="http://schemas.microsoft.com/office/drawing/2014/main" id="{DD1CAD59-737F-4B5E-AFB6-D87D8F028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6040757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B77170-3A4B-4F5B-ACED-19C132356AF0}"/>
              </a:ext>
            </a:extLst>
          </p:cNvPr>
          <p:cNvSpPr>
            <a:spLocks noGrp="1"/>
          </p:cNvSpPr>
          <p:nvPr>
            <p:ph type="title"/>
          </p:nvPr>
        </p:nvSpPr>
        <p:spPr/>
        <p:txBody>
          <a:bodyPr/>
          <a:lstStyle/>
          <a:p>
            <a:r>
              <a:rPr lang="de-AT" b="1" dirty="0"/>
              <a:t>Schedule und Wartegraph</a:t>
            </a:r>
          </a:p>
        </p:txBody>
      </p:sp>
      <p:sp>
        <p:nvSpPr>
          <p:cNvPr id="3" name="Inhaltsplatzhalter 2">
            <a:extLst>
              <a:ext uri="{FF2B5EF4-FFF2-40B4-BE49-F238E27FC236}">
                <a16:creationId xmlns:a16="http://schemas.microsoft.com/office/drawing/2014/main" id="{90946BD9-6A44-4221-9292-71178448D09E}"/>
              </a:ext>
            </a:extLst>
          </p:cNvPr>
          <p:cNvSpPr>
            <a:spLocks noGrp="1"/>
          </p:cNvSpPr>
          <p:nvPr>
            <p:ph idx="1"/>
          </p:nvPr>
        </p:nvSpPr>
        <p:spPr>
          <a:xfrm>
            <a:off x="838200" y="1825625"/>
            <a:ext cx="9644270" cy="4351338"/>
          </a:xfrm>
        </p:spPr>
        <p:txBody>
          <a:bodyPr>
            <a:normAutofit fontScale="77500" lnSpcReduction="20000"/>
          </a:bodyPr>
          <a:lstStyle/>
          <a:p>
            <a:endParaRPr lang="de-DE" altLang="de-DE" sz="3200" dirty="0"/>
          </a:p>
          <a:p>
            <a:endParaRPr lang="de-DE" altLang="de-DE" sz="3200" dirty="0"/>
          </a:p>
          <a:p>
            <a:endParaRPr lang="de-DE" altLang="de-DE" sz="3200" dirty="0"/>
          </a:p>
          <a:p>
            <a:endParaRPr lang="de-DE" altLang="de-DE" sz="3200" dirty="0"/>
          </a:p>
          <a:p>
            <a:endParaRPr lang="de-DE" altLang="de-DE" sz="3200" dirty="0"/>
          </a:p>
          <a:p>
            <a:r>
              <a:rPr lang="de-DE" altLang="de-DE" dirty="0">
                <a:latin typeface="Calibri" panose="020F0502020204030204" pitchFamily="34" charset="0"/>
              </a:rPr>
              <a:t>T2 und T3 sind in keinem Abhängigkeitsverhältnis, da sie auf verschiedene Datenobjekte zugreifen. Zwischen T1 und T3 besteht wegen x eine Abhängigkeit, ebenso zwischen T2 und T1 wegen y. </a:t>
            </a:r>
          </a:p>
          <a:p>
            <a:r>
              <a:rPr lang="de-DE" altLang="de-DE" dirty="0">
                <a:latin typeface="Calibri" panose="020F0502020204030204" pitchFamily="34" charset="0"/>
              </a:rPr>
              <a:t>Der Schedule ist genau dann </a:t>
            </a:r>
            <a:r>
              <a:rPr lang="de-DE" altLang="de-DE" dirty="0" err="1">
                <a:latin typeface="Calibri" panose="020F0502020204030204" pitchFamily="34" charset="0"/>
              </a:rPr>
              <a:t>serialisierbar</a:t>
            </a:r>
            <a:r>
              <a:rPr lang="de-DE" altLang="de-DE" dirty="0">
                <a:latin typeface="Calibri" panose="020F0502020204030204" pitchFamily="34" charset="0"/>
              </a:rPr>
              <a:t>, wenn der Abhängigkeitsgraph azyklisch ist.</a:t>
            </a:r>
          </a:p>
          <a:p>
            <a:r>
              <a:rPr lang="de-AT" altLang="de-DE" dirty="0" err="1">
                <a:latin typeface="Calibri" panose="020F0502020204030204" pitchFamily="34" charset="0"/>
              </a:rPr>
              <a:t>Serialisierungsreihenfolge</a:t>
            </a:r>
            <a:r>
              <a:rPr lang="de-AT" altLang="de-DE" dirty="0">
                <a:latin typeface="Calibri" panose="020F0502020204030204" pitchFamily="34" charset="0"/>
              </a:rPr>
              <a:t>: T3 &lt; T1 &lt; T2</a:t>
            </a:r>
          </a:p>
          <a:p>
            <a:r>
              <a:rPr lang="de-DE" altLang="de-DE" dirty="0">
                <a:latin typeface="Calibri" panose="020F0502020204030204" pitchFamily="34" charset="0"/>
              </a:rPr>
              <a:t>Bewertung dieser Methode: üblicherweise kann erst nachträglich die </a:t>
            </a:r>
            <a:r>
              <a:rPr lang="de-DE" altLang="de-DE" dirty="0" err="1">
                <a:latin typeface="Calibri" panose="020F0502020204030204" pitchFamily="34" charset="0"/>
              </a:rPr>
              <a:t>Serialisierbarkeit</a:t>
            </a:r>
            <a:r>
              <a:rPr lang="de-DE" altLang="de-DE" dirty="0">
                <a:latin typeface="Calibri" panose="020F0502020204030204" pitchFamily="34" charset="0"/>
              </a:rPr>
              <a:t> von </a:t>
            </a:r>
            <a:r>
              <a:rPr lang="de-DE" altLang="de-DE" dirty="0" err="1">
                <a:latin typeface="Calibri" panose="020F0502020204030204" pitchFamily="34" charset="0"/>
              </a:rPr>
              <a:t>Schedules</a:t>
            </a:r>
            <a:r>
              <a:rPr lang="de-DE" altLang="de-DE" dirty="0">
                <a:latin typeface="Calibri" panose="020F0502020204030204" pitchFamily="34" charset="0"/>
              </a:rPr>
              <a:t> geprüft werden.</a:t>
            </a:r>
            <a:endParaRPr lang="de-AT" altLang="de-DE" dirty="0">
              <a:latin typeface="Calibri" panose="020F0502020204030204" pitchFamily="34" charset="0"/>
            </a:endParaRPr>
          </a:p>
          <a:p>
            <a:endParaRPr lang="de-AT" altLang="de-DE" sz="3200" dirty="0"/>
          </a:p>
          <a:p>
            <a:endParaRPr lang="de-AT" altLang="de-DE" sz="3200" dirty="0"/>
          </a:p>
          <a:p>
            <a:endParaRPr lang="de-AT" dirty="0"/>
          </a:p>
        </p:txBody>
      </p:sp>
      <p:sp>
        <p:nvSpPr>
          <p:cNvPr id="4" name="Fußzeilenplatzhalter 3">
            <a:extLst>
              <a:ext uri="{FF2B5EF4-FFF2-40B4-BE49-F238E27FC236}">
                <a16:creationId xmlns:a16="http://schemas.microsoft.com/office/drawing/2014/main" id="{9B40EB14-2F96-44B8-B2E3-95D7DBFA73C8}"/>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8E5C7271-2E91-492C-8791-84E2CC74AC2F}"/>
              </a:ext>
            </a:extLst>
          </p:cNvPr>
          <p:cNvSpPr>
            <a:spLocks noGrp="1"/>
          </p:cNvSpPr>
          <p:nvPr>
            <p:ph type="sldNum" sz="quarter" idx="12"/>
          </p:nvPr>
        </p:nvSpPr>
        <p:spPr/>
        <p:txBody>
          <a:bodyPr/>
          <a:lstStyle/>
          <a:p>
            <a:fld id="{7A6E67F5-11D9-43D7-9C9E-9667E2891F76}" type="slidenum">
              <a:rPr lang="de-AT" smtClean="0"/>
              <a:t>94</a:t>
            </a:fld>
            <a:endParaRPr lang="de-AT"/>
          </a:p>
        </p:txBody>
      </p:sp>
      <p:pic>
        <p:nvPicPr>
          <p:cNvPr id="6" name="Grafik 2">
            <a:extLst>
              <a:ext uri="{FF2B5EF4-FFF2-40B4-BE49-F238E27FC236}">
                <a16:creationId xmlns:a16="http://schemas.microsoft.com/office/drawing/2014/main" id="{916E1B24-0138-48FF-9F36-D9ECE20591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25750" y="1411564"/>
            <a:ext cx="65405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fik 6" descr="Ein Bild, das Zeichnung enthält.&#10;&#10;Automatisch generierte Beschreibung">
            <a:extLst>
              <a:ext uri="{FF2B5EF4-FFF2-40B4-BE49-F238E27FC236}">
                <a16:creationId xmlns:a16="http://schemas.microsoft.com/office/drawing/2014/main" id="{6756FFC1-28C5-4055-8187-2BD2901042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1403555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A16294-55BB-4933-936B-DE9FE36C4ED0}"/>
              </a:ext>
            </a:extLst>
          </p:cNvPr>
          <p:cNvSpPr>
            <a:spLocks noGrp="1"/>
          </p:cNvSpPr>
          <p:nvPr>
            <p:ph type="title"/>
          </p:nvPr>
        </p:nvSpPr>
        <p:spPr/>
        <p:txBody>
          <a:bodyPr/>
          <a:lstStyle/>
          <a:p>
            <a:r>
              <a:rPr lang="de-AT" b="1" dirty="0"/>
              <a:t>Zwei Phasen Sperrprotokoll</a:t>
            </a:r>
          </a:p>
        </p:txBody>
      </p:sp>
      <p:sp>
        <p:nvSpPr>
          <p:cNvPr id="3" name="Inhaltsplatzhalter 2">
            <a:extLst>
              <a:ext uri="{FF2B5EF4-FFF2-40B4-BE49-F238E27FC236}">
                <a16:creationId xmlns:a16="http://schemas.microsoft.com/office/drawing/2014/main" id="{E10DAEEC-CE3F-4BAD-B64C-4F86706C9D33}"/>
              </a:ext>
            </a:extLst>
          </p:cNvPr>
          <p:cNvSpPr>
            <a:spLocks noGrp="1"/>
          </p:cNvSpPr>
          <p:nvPr>
            <p:ph idx="1"/>
          </p:nvPr>
        </p:nvSpPr>
        <p:spPr>
          <a:xfrm>
            <a:off x="838200" y="1825625"/>
            <a:ext cx="9723783" cy="4351338"/>
          </a:xfrm>
        </p:spPr>
        <p:txBody>
          <a:bodyPr>
            <a:normAutofit fontScale="77500" lnSpcReduction="20000"/>
          </a:bodyPr>
          <a:lstStyle/>
          <a:p>
            <a:pPr>
              <a:defRPr/>
            </a:pPr>
            <a:r>
              <a:rPr lang="de-DE" dirty="0">
                <a:latin typeface="Calibri" panose="020F0502020204030204" pitchFamily="34" charset="0"/>
                <a:cs typeface="Calibri" panose="020F0502020204030204" pitchFamily="34" charset="0"/>
              </a:rPr>
              <a:t>Phase 1</a:t>
            </a:r>
            <a:br>
              <a:rPr lang="de-DE" dirty="0">
                <a:latin typeface="Calibri" panose="020F0502020204030204" pitchFamily="34" charset="0"/>
                <a:cs typeface="Calibri" panose="020F0502020204030204" pitchFamily="34" charset="0"/>
              </a:rPr>
            </a:br>
            <a:r>
              <a:rPr lang="de-DE" dirty="0">
                <a:latin typeface="Calibri" panose="020F0502020204030204" pitchFamily="34" charset="0"/>
                <a:cs typeface="Calibri" panose="020F0502020204030204" pitchFamily="34" charset="0"/>
              </a:rPr>
              <a:t>jede Transaktion setzt die Sperren, die sie setzen kann und beginnt die von ihr gesperrten Datenobjekte zu bearbeiten.</a:t>
            </a:r>
            <a:endParaRPr lang="de-AT" dirty="0">
              <a:latin typeface="Calibri" panose="020F0502020204030204" pitchFamily="34" charset="0"/>
              <a:cs typeface="Calibri" panose="020F0502020204030204" pitchFamily="34" charset="0"/>
            </a:endParaRPr>
          </a:p>
          <a:p>
            <a:pPr marL="0" indent="0">
              <a:buFontTx/>
              <a:buNone/>
              <a:defRPr/>
            </a:pPr>
            <a:r>
              <a:rPr lang="de-DE" dirty="0">
                <a:latin typeface="Calibri" panose="020F0502020204030204" pitchFamily="34" charset="0"/>
                <a:cs typeface="Calibri" panose="020F0502020204030204" pitchFamily="34" charset="0"/>
              </a:rPr>
              <a:t> </a:t>
            </a:r>
            <a:endParaRPr lang="de-AT" dirty="0">
              <a:latin typeface="Calibri" panose="020F0502020204030204" pitchFamily="34" charset="0"/>
              <a:cs typeface="Calibri" panose="020F0502020204030204" pitchFamily="34" charset="0"/>
            </a:endParaRPr>
          </a:p>
          <a:p>
            <a:pPr>
              <a:defRPr/>
            </a:pPr>
            <a:r>
              <a:rPr lang="de-DE" dirty="0">
                <a:latin typeface="Calibri" panose="020F0502020204030204" pitchFamily="34" charset="0"/>
                <a:cs typeface="Calibri" panose="020F0502020204030204" pitchFamily="34" charset="0"/>
              </a:rPr>
              <a:t>Phase 2</a:t>
            </a:r>
            <a:br>
              <a:rPr lang="de-DE" dirty="0">
                <a:latin typeface="Calibri" panose="020F0502020204030204" pitchFamily="34" charset="0"/>
                <a:cs typeface="Calibri" panose="020F0502020204030204" pitchFamily="34" charset="0"/>
              </a:rPr>
            </a:br>
            <a:r>
              <a:rPr lang="de-DE" dirty="0">
                <a:latin typeface="Calibri" panose="020F0502020204030204" pitchFamily="34" charset="0"/>
                <a:cs typeface="Calibri" panose="020F0502020204030204" pitchFamily="34" charset="0"/>
              </a:rPr>
              <a:t>sobald eine Transaktion ihre erste Sperre löst, darf sie keine neuen Sperren mehr setzen. Lediglich die bereits gesperrten Objekte werden weiter verarbeitet und die gesetzten Sperren nach und nach gelöst.</a:t>
            </a:r>
          </a:p>
          <a:p>
            <a:pPr>
              <a:defRPr/>
            </a:pPr>
            <a:endParaRPr lang="de-DE" dirty="0">
              <a:latin typeface="Calibri" panose="020F0502020204030204" pitchFamily="34" charset="0"/>
              <a:cs typeface="Calibri" panose="020F0502020204030204" pitchFamily="34" charset="0"/>
            </a:endParaRPr>
          </a:p>
          <a:p>
            <a:pPr marL="0" indent="0">
              <a:buFontTx/>
              <a:buNone/>
              <a:defRPr/>
            </a:pPr>
            <a:r>
              <a:rPr lang="de-DE" dirty="0">
                <a:latin typeface="Calibri" panose="020F0502020204030204" pitchFamily="34" charset="0"/>
                <a:cs typeface="Calibri" panose="020F0502020204030204" pitchFamily="34" charset="0"/>
              </a:rPr>
              <a:t>Gehorchen alle Transaktionen eines DBMS dem2-Phasen-Sperrprotokoll, so ist jede Ausführung jeder Menge parallel arbeitender Transaktionen </a:t>
            </a:r>
            <a:r>
              <a:rPr lang="de-DE" dirty="0" err="1">
                <a:latin typeface="Calibri" panose="020F0502020204030204" pitchFamily="34" charset="0"/>
                <a:cs typeface="Calibri" panose="020F0502020204030204" pitchFamily="34" charset="0"/>
              </a:rPr>
              <a:t>serialisierbar</a:t>
            </a:r>
            <a:r>
              <a:rPr lang="de-DE" dirty="0">
                <a:latin typeface="Calibri" panose="020F0502020204030204" pitchFamily="34" charset="0"/>
                <a:cs typeface="Calibri" panose="020F0502020204030204" pitchFamily="34" charset="0"/>
              </a:rPr>
              <a:t>.</a:t>
            </a:r>
            <a:endParaRPr lang="de-AT" dirty="0">
              <a:latin typeface="Calibri" panose="020F0502020204030204" pitchFamily="34" charset="0"/>
              <a:cs typeface="Calibri" panose="020F0502020204030204" pitchFamily="34" charset="0"/>
            </a:endParaRPr>
          </a:p>
          <a:p>
            <a:pPr marL="0" indent="0">
              <a:buFontTx/>
              <a:buNone/>
              <a:defRPr/>
            </a:pPr>
            <a:r>
              <a:rPr lang="de-DE" sz="1000" dirty="0">
                <a:latin typeface="Calibri" panose="020F0502020204030204" pitchFamily="34" charset="0"/>
                <a:cs typeface="Calibri" panose="020F0502020204030204" pitchFamily="34" charset="0"/>
              </a:rPr>
              <a:t> </a:t>
            </a:r>
            <a:endParaRPr lang="de-AT" sz="1000" dirty="0">
              <a:latin typeface="Calibri" panose="020F0502020204030204" pitchFamily="34" charset="0"/>
              <a:cs typeface="Calibri" panose="020F0502020204030204" pitchFamily="34" charset="0"/>
            </a:endParaRPr>
          </a:p>
          <a:p>
            <a:pPr marL="0" indent="0">
              <a:buFontTx/>
              <a:buNone/>
              <a:defRPr/>
            </a:pPr>
            <a:r>
              <a:rPr lang="de-DE" dirty="0" err="1">
                <a:latin typeface="Calibri" panose="020F0502020204030204" pitchFamily="34" charset="0"/>
                <a:cs typeface="Calibri" panose="020F0502020204030204" pitchFamily="34" charset="0"/>
              </a:rPr>
              <a:t>Serialisierbarkeit</a:t>
            </a:r>
            <a:r>
              <a:rPr lang="de-DE" dirty="0">
                <a:latin typeface="Calibri" panose="020F0502020204030204" pitchFamily="34" charset="0"/>
                <a:cs typeface="Calibri" panose="020F0502020204030204" pitchFamily="34" charset="0"/>
              </a:rPr>
              <a:t> bedeutet die Lösung des Isolationsproblems der ACID Forderung.</a:t>
            </a:r>
            <a:endParaRPr lang="de-AT" dirty="0">
              <a:latin typeface="Calibri" panose="020F0502020204030204" pitchFamily="34" charset="0"/>
              <a:cs typeface="Calibri" panose="020F0502020204030204" pitchFamily="34" charset="0"/>
            </a:endParaRPr>
          </a:p>
          <a:p>
            <a:pPr>
              <a:defRPr/>
            </a:pPr>
            <a:endParaRPr lang="de-AT" dirty="0"/>
          </a:p>
          <a:p>
            <a:endParaRPr lang="de-AT" dirty="0"/>
          </a:p>
        </p:txBody>
      </p:sp>
      <p:sp>
        <p:nvSpPr>
          <p:cNvPr id="4" name="Fußzeilenplatzhalter 3">
            <a:extLst>
              <a:ext uri="{FF2B5EF4-FFF2-40B4-BE49-F238E27FC236}">
                <a16:creationId xmlns:a16="http://schemas.microsoft.com/office/drawing/2014/main" id="{FB0DE950-919B-4757-B591-6E7B1307B785}"/>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2D400A00-6143-4467-80A2-B0E4FDF50358}"/>
              </a:ext>
            </a:extLst>
          </p:cNvPr>
          <p:cNvSpPr>
            <a:spLocks noGrp="1"/>
          </p:cNvSpPr>
          <p:nvPr>
            <p:ph type="sldNum" sz="quarter" idx="12"/>
          </p:nvPr>
        </p:nvSpPr>
        <p:spPr/>
        <p:txBody>
          <a:bodyPr/>
          <a:lstStyle/>
          <a:p>
            <a:fld id="{7A6E67F5-11D9-43D7-9C9E-9667E2891F76}" type="slidenum">
              <a:rPr lang="de-AT" smtClean="0"/>
              <a:t>95</a:t>
            </a:fld>
            <a:endParaRPr lang="de-AT"/>
          </a:p>
        </p:txBody>
      </p:sp>
      <p:pic>
        <p:nvPicPr>
          <p:cNvPr id="6" name="Grafik 5" descr="Ein Bild, das Zeichnung enthält.&#10;&#10;Automatisch generierte Beschreibung">
            <a:extLst>
              <a:ext uri="{FF2B5EF4-FFF2-40B4-BE49-F238E27FC236}">
                <a16:creationId xmlns:a16="http://schemas.microsoft.com/office/drawing/2014/main" id="{235ADB0D-E9F4-498A-BAA5-54763BB7D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9890790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280E49-5216-46F6-BE8C-EE0EA49199DA}"/>
              </a:ext>
            </a:extLst>
          </p:cNvPr>
          <p:cNvSpPr>
            <a:spLocks noGrp="1"/>
          </p:cNvSpPr>
          <p:nvPr>
            <p:ph type="title"/>
          </p:nvPr>
        </p:nvSpPr>
        <p:spPr/>
        <p:txBody>
          <a:bodyPr/>
          <a:lstStyle/>
          <a:p>
            <a:r>
              <a:rPr lang="de-AT" b="1" dirty="0"/>
              <a:t>2PL</a:t>
            </a:r>
          </a:p>
        </p:txBody>
      </p:sp>
      <p:sp>
        <p:nvSpPr>
          <p:cNvPr id="3" name="Inhaltsplatzhalter 2">
            <a:extLst>
              <a:ext uri="{FF2B5EF4-FFF2-40B4-BE49-F238E27FC236}">
                <a16:creationId xmlns:a16="http://schemas.microsoft.com/office/drawing/2014/main" id="{1DC47AE2-7CF5-4069-92BC-9762D21DC146}"/>
              </a:ext>
            </a:extLst>
          </p:cNvPr>
          <p:cNvSpPr>
            <a:spLocks noGrp="1"/>
          </p:cNvSpPr>
          <p:nvPr>
            <p:ph idx="1"/>
          </p:nvPr>
        </p:nvSpPr>
        <p:spPr>
          <a:xfrm>
            <a:off x="4863548" y="1825625"/>
            <a:ext cx="5738191" cy="4351338"/>
          </a:xfrm>
        </p:spPr>
        <p:txBody>
          <a:bodyPr>
            <a:normAutofit fontScale="55000" lnSpcReduction="20000"/>
          </a:bodyPr>
          <a:lstStyle/>
          <a:p>
            <a:r>
              <a:rPr lang="de-DE" altLang="de-DE" dirty="0">
                <a:latin typeface="Calibri" panose="020F0502020204030204" pitchFamily="34" charset="0"/>
              </a:rPr>
              <a:t>Konservatives 2-Phasen-Sperrprotokoll (</a:t>
            </a:r>
            <a:r>
              <a:rPr lang="de-DE" altLang="de-DE" dirty="0" err="1">
                <a:latin typeface="Calibri" panose="020F0502020204030204" pitchFamily="34" charset="0"/>
              </a:rPr>
              <a:t>Preclaiming</a:t>
            </a:r>
            <a:r>
              <a:rPr lang="de-DE" altLang="de-DE" dirty="0">
                <a:latin typeface="Calibri" panose="020F0502020204030204" pitchFamily="34" charset="0"/>
              </a:rPr>
              <a:t>) </a:t>
            </a:r>
            <a:br>
              <a:rPr lang="de-DE" altLang="de-DE" dirty="0">
                <a:latin typeface="Calibri" panose="020F0502020204030204" pitchFamily="34" charset="0"/>
              </a:rPr>
            </a:br>
            <a:r>
              <a:rPr lang="de-DE" altLang="de-DE" dirty="0">
                <a:latin typeface="Calibri" panose="020F0502020204030204" pitchFamily="34" charset="0"/>
              </a:rPr>
              <a:t>bei welchem zu Beginn der Transaktion alle benötigten Sperren auf einmal gesetzt werden. Dies verhindert in jedem Fall Deadlocks, führt aber auch zu einem hohen Verlust an Parallelität, da eine Transaktion ihre erste Operation erst dann ausführen kann, wenn sie alle Sperren erhalten hat. Weiterhin muss im Voraus bekannt sein, welche Sperren von der Transaktion benötigt werden. Aus diesem Grund wird diese Variante in der Praxis kaum eingesetzt. Es kann bei dieser Variante bereits vor Ende der Transaktion mit der Freigabe gesperrter Objekte begonnen werden. </a:t>
            </a:r>
            <a:endParaRPr lang="de-AT" altLang="de-DE" dirty="0">
              <a:latin typeface="Calibri" panose="020F0502020204030204" pitchFamily="34" charset="0"/>
            </a:endParaRPr>
          </a:p>
          <a:p>
            <a:r>
              <a:rPr lang="de-DE" altLang="de-DE" sz="1100" dirty="0">
                <a:latin typeface="Calibri" panose="020F0502020204030204" pitchFamily="34" charset="0"/>
              </a:rPr>
              <a:t> </a:t>
            </a:r>
            <a:endParaRPr lang="de-AT" altLang="de-DE" sz="1100" dirty="0">
              <a:latin typeface="Calibri" panose="020F0502020204030204" pitchFamily="34" charset="0"/>
            </a:endParaRPr>
          </a:p>
          <a:p>
            <a:r>
              <a:rPr lang="de-DE" altLang="de-DE" dirty="0">
                <a:latin typeface="Calibri" panose="020F0502020204030204" pitchFamily="34" charset="0"/>
              </a:rPr>
              <a:t>Striktes 2-Phasen-Sperrprotokoll, </a:t>
            </a:r>
            <a:br>
              <a:rPr lang="de-DE" altLang="de-DE" dirty="0">
                <a:latin typeface="Calibri" panose="020F0502020204030204" pitchFamily="34" charset="0"/>
              </a:rPr>
            </a:br>
            <a:r>
              <a:rPr lang="de-DE" altLang="de-DE" dirty="0">
                <a:latin typeface="Calibri" panose="020F0502020204030204" pitchFamily="34" charset="0"/>
              </a:rPr>
              <a:t>bei welchem alle gesetzten Sperren erst am Ende der Transaktion (nach der letzten Operation) freigegeben werden. Dieses Vorgehen verhindert den Schneeballeffekt, also das kaskadierende Zurücksetzen von sich gegenseitig beeinflussenden Transaktionen. Der Nachteil ist, dass Sperren häufig viel länger gehalten werden als nötig und sich somit die Wartezeit von blockierten Transaktionen verlängert</a:t>
            </a:r>
            <a:endParaRPr lang="de-DE" altLang="de-DE" i="1" dirty="0">
              <a:latin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0658D983-B516-4967-A3A9-5A64BC01FEBC}"/>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9C2A8EB3-CCED-4A86-BE5E-633D305523DE}"/>
              </a:ext>
            </a:extLst>
          </p:cNvPr>
          <p:cNvSpPr>
            <a:spLocks noGrp="1"/>
          </p:cNvSpPr>
          <p:nvPr>
            <p:ph type="sldNum" sz="quarter" idx="12"/>
          </p:nvPr>
        </p:nvSpPr>
        <p:spPr/>
        <p:txBody>
          <a:bodyPr/>
          <a:lstStyle/>
          <a:p>
            <a:fld id="{7A6E67F5-11D9-43D7-9C9E-9667E2891F76}" type="slidenum">
              <a:rPr lang="de-AT" smtClean="0"/>
              <a:t>96</a:t>
            </a:fld>
            <a:endParaRPr lang="de-AT"/>
          </a:p>
        </p:txBody>
      </p:sp>
      <p:pic>
        <p:nvPicPr>
          <p:cNvPr id="6" name="Picture 5">
            <a:hlinkClick r:id="rId2"/>
            <a:extLst>
              <a:ext uri="{FF2B5EF4-FFF2-40B4-BE49-F238E27FC236}">
                <a16:creationId xmlns:a16="http://schemas.microsoft.com/office/drawing/2014/main" id="{436E2018-D94A-4EF8-BA72-5FDD04F38E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77444"/>
            <a:ext cx="3529013" cy="422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fik 6" descr="Ein Bild, das Zeichnung enthält.&#10;&#10;Automatisch generierte Beschreibung">
            <a:extLst>
              <a:ext uri="{FF2B5EF4-FFF2-40B4-BE49-F238E27FC236}">
                <a16:creationId xmlns:a16="http://schemas.microsoft.com/office/drawing/2014/main" id="{EA41180A-2B79-4702-9C13-CD8D8CDB46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2674966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D37D69-3323-40CF-8380-267CD0B57BB3}"/>
              </a:ext>
            </a:extLst>
          </p:cNvPr>
          <p:cNvSpPr>
            <a:spLocks noGrp="1"/>
          </p:cNvSpPr>
          <p:nvPr>
            <p:ph type="title"/>
          </p:nvPr>
        </p:nvSpPr>
        <p:spPr/>
        <p:txBody>
          <a:bodyPr/>
          <a:lstStyle/>
          <a:p>
            <a:r>
              <a:rPr lang="de-AT" b="1" dirty="0"/>
              <a:t>Kaskadierendes Zurücksetzen</a:t>
            </a:r>
          </a:p>
        </p:txBody>
      </p:sp>
      <p:sp>
        <p:nvSpPr>
          <p:cNvPr id="3" name="Inhaltsplatzhalter 2">
            <a:extLst>
              <a:ext uri="{FF2B5EF4-FFF2-40B4-BE49-F238E27FC236}">
                <a16:creationId xmlns:a16="http://schemas.microsoft.com/office/drawing/2014/main" id="{D745F89F-A52D-44D3-9772-BC4E9B92A45F}"/>
              </a:ext>
            </a:extLst>
          </p:cNvPr>
          <p:cNvSpPr>
            <a:spLocks noGrp="1"/>
          </p:cNvSpPr>
          <p:nvPr>
            <p:ph idx="1"/>
          </p:nvPr>
        </p:nvSpPr>
        <p:spPr>
          <a:xfrm>
            <a:off x="838200" y="1825625"/>
            <a:ext cx="9511748" cy="4351338"/>
          </a:xfrm>
        </p:spPr>
        <p:txBody>
          <a:bodyPr>
            <a:normAutofit fontScale="77500" lnSpcReduction="20000"/>
          </a:bodyPr>
          <a:lstStyle/>
          <a:p>
            <a:endParaRPr lang="de-DE" altLang="de-DE" dirty="0"/>
          </a:p>
          <a:p>
            <a:endParaRPr lang="de-DE" altLang="de-DE" dirty="0"/>
          </a:p>
          <a:p>
            <a:endParaRPr lang="de-DE" altLang="de-DE" dirty="0"/>
          </a:p>
          <a:p>
            <a:endParaRPr lang="de-DE" altLang="de-DE" dirty="0"/>
          </a:p>
          <a:p>
            <a:endParaRPr lang="de-DE" altLang="de-DE" dirty="0"/>
          </a:p>
          <a:p>
            <a:endParaRPr lang="de-DE" altLang="de-DE" dirty="0"/>
          </a:p>
          <a:p>
            <a:endParaRPr lang="de-DE" altLang="de-DE" dirty="0"/>
          </a:p>
          <a:p>
            <a:r>
              <a:rPr lang="de-DE" altLang="de-DE" dirty="0">
                <a:latin typeface="Calibri" panose="020F0502020204030204" pitchFamily="34" charset="0"/>
              </a:rPr>
              <a:t>Das strikte 2-Phasensperrprotokoll verhindert das kaskadierende Zurücksetzen.</a:t>
            </a:r>
          </a:p>
          <a:p>
            <a:r>
              <a:rPr lang="de-DE" altLang="de-DE" dirty="0">
                <a:latin typeface="Calibri" panose="020F0502020204030204" pitchFamily="34" charset="0"/>
              </a:rPr>
              <a:t>Durch das Rollback von T1 muss, da A in T2 gelesen wird, auch die Transaktion T2 zurückgenommen werden. Da T3 von T2 und alle folgenden Transaktionen von der jeweilig vorhergehenden Transaktion abhängig sind, müssen alle zurückgerollt werden.</a:t>
            </a:r>
            <a:r>
              <a:rPr lang="de-AT" altLang="de-DE" dirty="0">
                <a:latin typeface="Calibri" panose="020F0502020204030204" pitchFamily="34" charset="0"/>
              </a:rPr>
              <a:t> </a:t>
            </a:r>
            <a:endParaRPr lang="de-DE" altLang="de-DE" dirty="0">
              <a:latin typeface="Calibri" panose="020F0502020204030204" pitchFamily="34" charset="0"/>
            </a:endParaRPr>
          </a:p>
          <a:p>
            <a:endParaRPr lang="de-DE" altLang="de-DE" dirty="0"/>
          </a:p>
          <a:p>
            <a:endParaRPr lang="de-AT" dirty="0"/>
          </a:p>
        </p:txBody>
      </p:sp>
      <p:sp>
        <p:nvSpPr>
          <p:cNvPr id="4" name="Fußzeilenplatzhalter 3">
            <a:extLst>
              <a:ext uri="{FF2B5EF4-FFF2-40B4-BE49-F238E27FC236}">
                <a16:creationId xmlns:a16="http://schemas.microsoft.com/office/drawing/2014/main" id="{07751B40-39BF-40A4-9F78-738DB4B474AA}"/>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38D84EDA-47F8-4690-8257-7F7F65F31B8F}"/>
              </a:ext>
            </a:extLst>
          </p:cNvPr>
          <p:cNvSpPr>
            <a:spLocks noGrp="1"/>
          </p:cNvSpPr>
          <p:nvPr>
            <p:ph type="sldNum" sz="quarter" idx="12"/>
          </p:nvPr>
        </p:nvSpPr>
        <p:spPr/>
        <p:txBody>
          <a:bodyPr/>
          <a:lstStyle/>
          <a:p>
            <a:fld id="{7A6E67F5-11D9-43D7-9C9E-9667E2891F76}" type="slidenum">
              <a:rPr lang="de-AT" smtClean="0"/>
              <a:t>97</a:t>
            </a:fld>
            <a:endParaRPr lang="de-AT"/>
          </a:p>
        </p:txBody>
      </p:sp>
      <p:pic>
        <p:nvPicPr>
          <p:cNvPr id="6" name="Grafik 5">
            <a:extLst>
              <a:ext uri="{FF2B5EF4-FFF2-40B4-BE49-F238E27FC236}">
                <a16:creationId xmlns:a16="http://schemas.microsoft.com/office/drawing/2014/main" id="{1B6C0AB0-458B-4562-AE57-52A0CA292C67}"/>
              </a:ext>
            </a:extLst>
          </p:cNvPr>
          <p:cNvPicPr>
            <a:picLocks noChangeAspect="1"/>
          </p:cNvPicPr>
          <p:nvPr/>
        </p:nvPicPr>
        <p:blipFill>
          <a:blip r:embed="rId2"/>
          <a:stretch>
            <a:fillRect/>
          </a:stretch>
        </p:blipFill>
        <p:spPr>
          <a:xfrm>
            <a:off x="2322249" y="1358351"/>
            <a:ext cx="7547502" cy="2975106"/>
          </a:xfrm>
          <a:prstGeom prst="rect">
            <a:avLst/>
          </a:prstGeom>
        </p:spPr>
      </p:pic>
      <p:pic>
        <p:nvPicPr>
          <p:cNvPr id="7" name="Grafik 6" descr="Ein Bild, das Zeichnung enthält.&#10;&#10;Automatisch generierte Beschreibung">
            <a:extLst>
              <a:ext uri="{FF2B5EF4-FFF2-40B4-BE49-F238E27FC236}">
                <a16:creationId xmlns:a16="http://schemas.microsoft.com/office/drawing/2014/main" id="{3187CB11-7396-4A32-94FD-2C52C39B41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3082947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FF095C-0DD4-43B2-B69B-8520202A8196}"/>
              </a:ext>
            </a:extLst>
          </p:cNvPr>
          <p:cNvSpPr>
            <a:spLocks noGrp="1"/>
          </p:cNvSpPr>
          <p:nvPr>
            <p:ph type="title"/>
          </p:nvPr>
        </p:nvSpPr>
        <p:spPr/>
        <p:txBody>
          <a:bodyPr/>
          <a:lstStyle/>
          <a:p>
            <a:r>
              <a:rPr lang="de-AT" b="1" dirty="0"/>
              <a:t>Kaskadierendes Zurücksetzen</a:t>
            </a:r>
          </a:p>
        </p:txBody>
      </p:sp>
      <p:sp>
        <p:nvSpPr>
          <p:cNvPr id="3" name="Inhaltsplatzhalter 2">
            <a:extLst>
              <a:ext uri="{FF2B5EF4-FFF2-40B4-BE49-F238E27FC236}">
                <a16:creationId xmlns:a16="http://schemas.microsoft.com/office/drawing/2014/main" id="{5A6C7724-4F5C-4754-BA28-19A0A8E32F32}"/>
              </a:ext>
            </a:extLst>
          </p:cNvPr>
          <p:cNvSpPr>
            <a:spLocks noGrp="1"/>
          </p:cNvSpPr>
          <p:nvPr>
            <p:ph idx="1"/>
          </p:nvPr>
        </p:nvSpPr>
        <p:spPr>
          <a:xfrm>
            <a:off x="838200" y="1825625"/>
            <a:ext cx="9458739" cy="4351338"/>
          </a:xfrm>
        </p:spPr>
        <p:txBody>
          <a:bodyPr>
            <a:normAutofit fontScale="92500"/>
          </a:bodyPr>
          <a:lstStyle/>
          <a:p>
            <a:endParaRPr lang="de-DE" altLang="de-DE" dirty="0"/>
          </a:p>
          <a:p>
            <a:endParaRPr lang="de-DE" altLang="de-DE" dirty="0"/>
          </a:p>
          <a:p>
            <a:endParaRPr lang="de-DE" altLang="de-DE" dirty="0"/>
          </a:p>
          <a:p>
            <a:endParaRPr lang="de-DE" altLang="de-DE" dirty="0"/>
          </a:p>
          <a:p>
            <a:endParaRPr lang="de-DE" altLang="de-DE" dirty="0"/>
          </a:p>
          <a:p>
            <a:endParaRPr lang="de-DE" altLang="de-DE" dirty="0"/>
          </a:p>
          <a:p>
            <a:endParaRPr lang="de-DE" altLang="de-DE" dirty="0"/>
          </a:p>
          <a:p>
            <a:endParaRPr lang="de-DE" altLang="de-DE" dirty="0"/>
          </a:p>
          <a:p>
            <a:r>
              <a:rPr lang="de-DE" altLang="de-DE" dirty="0"/>
              <a:t>Übung: simulieren Sie  den oben angeführten Schedule in Oracle</a:t>
            </a:r>
          </a:p>
          <a:p>
            <a:endParaRPr lang="de-AT" dirty="0"/>
          </a:p>
        </p:txBody>
      </p:sp>
      <p:sp>
        <p:nvSpPr>
          <p:cNvPr id="4" name="Fußzeilenplatzhalter 3">
            <a:extLst>
              <a:ext uri="{FF2B5EF4-FFF2-40B4-BE49-F238E27FC236}">
                <a16:creationId xmlns:a16="http://schemas.microsoft.com/office/drawing/2014/main" id="{5B838D1A-F180-4476-A836-244B85A381D0}"/>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30EEBC6B-B534-49EB-82C9-00AA5A8918F2}"/>
              </a:ext>
            </a:extLst>
          </p:cNvPr>
          <p:cNvSpPr>
            <a:spLocks noGrp="1"/>
          </p:cNvSpPr>
          <p:nvPr>
            <p:ph type="sldNum" sz="quarter" idx="12"/>
          </p:nvPr>
        </p:nvSpPr>
        <p:spPr/>
        <p:txBody>
          <a:bodyPr/>
          <a:lstStyle/>
          <a:p>
            <a:fld id="{7A6E67F5-11D9-43D7-9C9E-9667E2891F76}" type="slidenum">
              <a:rPr lang="de-AT" smtClean="0"/>
              <a:t>98</a:t>
            </a:fld>
            <a:endParaRPr lang="de-AT"/>
          </a:p>
        </p:txBody>
      </p:sp>
      <p:pic>
        <p:nvPicPr>
          <p:cNvPr id="6" name="Grafik 5">
            <a:extLst>
              <a:ext uri="{FF2B5EF4-FFF2-40B4-BE49-F238E27FC236}">
                <a16:creationId xmlns:a16="http://schemas.microsoft.com/office/drawing/2014/main" id="{A56B3140-A57C-419D-B07D-44365A8772BA}"/>
              </a:ext>
            </a:extLst>
          </p:cNvPr>
          <p:cNvPicPr>
            <a:picLocks noChangeAspect="1"/>
          </p:cNvPicPr>
          <p:nvPr/>
        </p:nvPicPr>
        <p:blipFill>
          <a:blip r:embed="rId2"/>
          <a:stretch>
            <a:fillRect/>
          </a:stretch>
        </p:blipFill>
        <p:spPr>
          <a:xfrm>
            <a:off x="2322249" y="1941447"/>
            <a:ext cx="7547502" cy="2975106"/>
          </a:xfrm>
          <a:prstGeom prst="rect">
            <a:avLst/>
          </a:prstGeom>
        </p:spPr>
      </p:pic>
      <p:pic>
        <p:nvPicPr>
          <p:cNvPr id="7" name="Grafik 6" descr="Ein Bild, das Zeichnung enthält.&#10;&#10;Automatisch generierte Beschreibung">
            <a:extLst>
              <a:ext uri="{FF2B5EF4-FFF2-40B4-BE49-F238E27FC236}">
                <a16:creationId xmlns:a16="http://schemas.microsoft.com/office/drawing/2014/main" id="{0C71DBA5-87C4-4B8E-8343-94FACC3D7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0417780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0A9AD8-7ACD-4631-A6C7-4660641CCAE8}"/>
              </a:ext>
            </a:extLst>
          </p:cNvPr>
          <p:cNvSpPr>
            <a:spLocks noGrp="1"/>
          </p:cNvSpPr>
          <p:nvPr>
            <p:ph type="title"/>
          </p:nvPr>
        </p:nvSpPr>
        <p:spPr/>
        <p:txBody>
          <a:bodyPr/>
          <a:lstStyle/>
          <a:p>
            <a:r>
              <a:rPr lang="de-AT" b="1" dirty="0"/>
              <a:t>Zulassen von Deadlocks</a:t>
            </a:r>
          </a:p>
        </p:txBody>
      </p:sp>
      <p:sp>
        <p:nvSpPr>
          <p:cNvPr id="3" name="Inhaltsplatzhalter 2">
            <a:extLst>
              <a:ext uri="{FF2B5EF4-FFF2-40B4-BE49-F238E27FC236}">
                <a16:creationId xmlns:a16="http://schemas.microsoft.com/office/drawing/2014/main" id="{92C6A94E-AC26-42C4-ADE5-4473B026FDB2}"/>
              </a:ext>
            </a:extLst>
          </p:cNvPr>
          <p:cNvSpPr>
            <a:spLocks noGrp="1"/>
          </p:cNvSpPr>
          <p:nvPr>
            <p:ph idx="1"/>
          </p:nvPr>
        </p:nvSpPr>
        <p:spPr/>
        <p:txBody>
          <a:bodyPr/>
          <a:lstStyle/>
          <a:p>
            <a:r>
              <a:rPr lang="de-DE" altLang="de-DE" dirty="0">
                <a:latin typeface="Calibri" panose="020F0502020204030204" pitchFamily="34" charset="0"/>
              </a:rPr>
              <a:t>Manche Situationen treten in der Realität nur sehr selten auf – beispielsweise ein Deadlock. Wie groß ist der vertretbare Aufwand das Problem vorab zu lösen. Sollte nicht vielmehr in dieser Situation das Problem zugelassen werden und dann eine Problemlösung angestrebt werden?</a:t>
            </a:r>
          </a:p>
          <a:p>
            <a:endParaRPr lang="de-AT" dirty="0"/>
          </a:p>
        </p:txBody>
      </p:sp>
      <p:sp>
        <p:nvSpPr>
          <p:cNvPr id="4" name="Fußzeilenplatzhalter 3">
            <a:extLst>
              <a:ext uri="{FF2B5EF4-FFF2-40B4-BE49-F238E27FC236}">
                <a16:creationId xmlns:a16="http://schemas.microsoft.com/office/drawing/2014/main" id="{802E6247-A976-4CB7-BD27-9D1ED51399AD}"/>
              </a:ext>
            </a:extLst>
          </p:cNvPr>
          <p:cNvSpPr>
            <a:spLocks noGrp="1"/>
          </p:cNvSpPr>
          <p:nvPr>
            <p:ph type="ftr" sz="quarter" idx="11"/>
          </p:nvPr>
        </p:nvSpPr>
        <p:spPr/>
        <p:txBody>
          <a:bodyPr/>
          <a:lstStyle/>
          <a:p>
            <a:r>
              <a:rPr lang="de-AT"/>
              <a:t>Concurrency &amp; Recovery</a:t>
            </a:r>
          </a:p>
        </p:txBody>
      </p:sp>
      <p:sp>
        <p:nvSpPr>
          <p:cNvPr id="5" name="Foliennummernplatzhalter 4">
            <a:extLst>
              <a:ext uri="{FF2B5EF4-FFF2-40B4-BE49-F238E27FC236}">
                <a16:creationId xmlns:a16="http://schemas.microsoft.com/office/drawing/2014/main" id="{962A83A9-D740-41D9-8BA6-D98D8E2573BB}"/>
              </a:ext>
            </a:extLst>
          </p:cNvPr>
          <p:cNvSpPr>
            <a:spLocks noGrp="1"/>
          </p:cNvSpPr>
          <p:nvPr>
            <p:ph type="sldNum" sz="quarter" idx="12"/>
          </p:nvPr>
        </p:nvSpPr>
        <p:spPr/>
        <p:txBody>
          <a:bodyPr/>
          <a:lstStyle/>
          <a:p>
            <a:fld id="{7A6E67F5-11D9-43D7-9C9E-9667E2891F76}" type="slidenum">
              <a:rPr lang="de-AT" smtClean="0"/>
              <a:t>99</a:t>
            </a:fld>
            <a:endParaRPr lang="de-AT"/>
          </a:p>
        </p:txBody>
      </p:sp>
      <p:pic>
        <p:nvPicPr>
          <p:cNvPr id="6" name="Grafik 5" descr="Ein Bild, das Zeichnung enthält.&#10;&#10;Automatisch generierte Beschreibung">
            <a:extLst>
              <a:ext uri="{FF2B5EF4-FFF2-40B4-BE49-F238E27FC236}">
                <a16:creationId xmlns:a16="http://schemas.microsoft.com/office/drawing/2014/main" id="{9AEF13D7-AAA3-4F66-A162-F71B11370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09117712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5767</Words>
  <Application>Microsoft Office PowerPoint</Application>
  <PresentationFormat>Breitbild</PresentationFormat>
  <Paragraphs>1120</Paragraphs>
  <Slides>131</Slides>
  <Notes>0</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2</vt:i4>
      </vt:variant>
      <vt:variant>
        <vt:lpstr>Folientitel</vt:lpstr>
      </vt:variant>
      <vt:variant>
        <vt:i4>131</vt:i4>
      </vt:variant>
    </vt:vector>
  </HeadingPairs>
  <TitlesOfParts>
    <vt:vector size="139" baseType="lpstr">
      <vt:lpstr>Arial</vt:lpstr>
      <vt:lpstr>Calibri</vt:lpstr>
      <vt:lpstr>Calibri Light</vt:lpstr>
      <vt:lpstr>Courier New</vt:lpstr>
      <vt:lpstr>Symbol</vt:lpstr>
      <vt:lpstr>Office</vt:lpstr>
      <vt:lpstr>Microsoft Word-Dokument</vt:lpstr>
      <vt:lpstr>Microsoft Visio-Zeichnung</vt:lpstr>
      <vt:lpstr>Concurrency Datenkonsistenz  &amp;  Datensicherheit</vt:lpstr>
      <vt:lpstr>Problemstellung I</vt:lpstr>
      <vt:lpstr>Problemstellung I</vt:lpstr>
      <vt:lpstr>Problemstellung I</vt:lpstr>
      <vt:lpstr>Problemstellung I</vt:lpstr>
      <vt:lpstr>Concurrency</vt:lpstr>
      <vt:lpstr>Concurrency</vt:lpstr>
      <vt:lpstr>Konsistenz und Transaktion</vt:lpstr>
      <vt:lpstr>Philosophenproblem</vt:lpstr>
      <vt:lpstr>Philosophenproblem</vt:lpstr>
      <vt:lpstr>Nebenläufigkeit</vt:lpstr>
      <vt:lpstr>Kausale Abhängigkeit</vt:lpstr>
      <vt:lpstr>Nebenläufigkeit</vt:lpstr>
      <vt:lpstr>Nebenläufigkeit</vt:lpstr>
      <vt:lpstr>Parallele Prozesse</vt:lpstr>
      <vt:lpstr>Nebenläufigkeit …</vt:lpstr>
      <vt:lpstr>Konsistenz</vt:lpstr>
      <vt:lpstr>Grundstruktur einer Transaktion</vt:lpstr>
      <vt:lpstr>Grundstruktur</vt:lpstr>
      <vt:lpstr>ACID</vt:lpstr>
      <vt:lpstr>Transaktion</vt:lpstr>
      <vt:lpstr>Beispiel Commit</vt:lpstr>
      <vt:lpstr>Beispiel Rollback</vt:lpstr>
      <vt:lpstr>COMMIT / ROLLBACK</vt:lpstr>
      <vt:lpstr>Wiederholung: verteilte Transaktion</vt:lpstr>
      <vt:lpstr>2-Phasen Commit Protokoll</vt:lpstr>
      <vt:lpstr>Verteilte Transaktion</vt:lpstr>
      <vt:lpstr>Read only Transaktion</vt:lpstr>
      <vt:lpstr>Read only Transaktion</vt:lpstr>
      <vt:lpstr>Read only Transaktion</vt:lpstr>
      <vt:lpstr>Autonome Transaktion</vt:lpstr>
      <vt:lpstr>Autonome Transaktion</vt:lpstr>
      <vt:lpstr>Geschachtelte Transaktion</vt:lpstr>
      <vt:lpstr>Problemfelder</vt:lpstr>
      <vt:lpstr>Probleme mit langlaufenden ,Transaktionen‘</vt:lpstr>
      <vt:lpstr>Probleme mit langlaufenden ,Transaktionen‘</vt:lpstr>
      <vt:lpstr>Ein spezielles ,Rollback‘ …</vt:lpstr>
      <vt:lpstr>Workflow Management System</vt:lpstr>
      <vt:lpstr>Workflow Management System</vt:lpstr>
      <vt:lpstr>SAVEPOINT</vt:lpstr>
      <vt:lpstr>SAVEPOINT</vt:lpstr>
      <vt:lpstr>SAVEPOINT Beispiel</vt:lpstr>
      <vt:lpstr>Transaktion und Integrität</vt:lpstr>
      <vt:lpstr>Transaktion und Integrität</vt:lpstr>
      <vt:lpstr>Transaction Control - Zusammenfassung</vt:lpstr>
      <vt:lpstr>Transaction Log File</vt:lpstr>
      <vt:lpstr>Recovery durch Log File</vt:lpstr>
      <vt:lpstr>Aufbau Transaction Log</vt:lpstr>
      <vt:lpstr>Struktur der Log - Einträge</vt:lpstr>
      <vt:lpstr>Hinweis</vt:lpstr>
      <vt:lpstr>Transaction Log</vt:lpstr>
      <vt:lpstr>Beispiel Log File</vt:lpstr>
      <vt:lpstr>Logfile</vt:lpstr>
      <vt:lpstr>Log File Speicherhierachie</vt:lpstr>
      <vt:lpstr>Log Ringpuffer</vt:lpstr>
      <vt:lpstr>Concurrency Control</vt:lpstr>
      <vt:lpstr>DB Probleme</vt:lpstr>
      <vt:lpstr>Lost Update Problem</vt:lpstr>
      <vt:lpstr>Lost Update Beispiel</vt:lpstr>
      <vt:lpstr>Dirty Read (uncommited dependency problem)</vt:lpstr>
      <vt:lpstr>Dirty Read Beispiel</vt:lpstr>
      <vt:lpstr>Das Phantom Problem</vt:lpstr>
      <vt:lpstr>Unrepeatable-Read Problem</vt:lpstr>
      <vt:lpstr>Locking</vt:lpstr>
      <vt:lpstr>Sperrgranularität</vt:lpstr>
      <vt:lpstr>Konsequenz der Sperrgranularität</vt:lpstr>
      <vt:lpstr>Locking</vt:lpstr>
      <vt:lpstr>Locking</vt:lpstr>
      <vt:lpstr>Kompatibilitätsmatrix</vt:lpstr>
      <vt:lpstr>Lockebenen</vt:lpstr>
      <vt:lpstr>DML Sperren</vt:lpstr>
      <vt:lpstr>DML und DDL</vt:lpstr>
      <vt:lpstr>Locking in Oracle</vt:lpstr>
      <vt:lpstr>Oracle Locktypen I</vt:lpstr>
      <vt:lpstr>Oracle Locktypen II</vt:lpstr>
      <vt:lpstr>SQL Locks</vt:lpstr>
      <vt:lpstr>Lock Escalation</vt:lpstr>
      <vt:lpstr>Lösung Lost Update</vt:lpstr>
      <vt:lpstr>Lösung Dirty Read</vt:lpstr>
      <vt:lpstr>Lösung Phantom Read</vt:lpstr>
      <vt:lpstr>Deadlock</vt:lpstr>
      <vt:lpstr>Behandlung von Deadlocks</vt:lpstr>
      <vt:lpstr>Übung</vt:lpstr>
      <vt:lpstr>Wartegraph</vt:lpstr>
      <vt:lpstr>Beispiel Wartegraph</vt:lpstr>
      <vt:lpstr>Deadlock Prevention - Preclaiming</vt:lpstr>
      <vt:lpstr>Deadlock Prevention - Preclaiming</vt:lpstr>
      <vt:lpstr>Deadlock: Transaction Scheduling</vt:lpstr>
      <vt:lpstr>Timeout Verfahren</vt:lpstr>
      <vt:lpstr>Serialisierbarkeit</vt:lpstr>
      <vt:lpstr>Beispiel</vt:lpstr>
      <vt:lpstr>2 Schedules</vt:lpstr>
      <vt:lpstr>Abhängigkeit von Transaktionen</vt:lpstr>
      <vt:lpstr>Schedule und Wartegraph</vt:lpstr>
      <vt:lpstr>Zwei Phasen Sperrprotokoll</vt:lpstr>
      <vt:lpstr>2PL</vt:lpstr>
      <vt:lpstr>Kaskadierendes Zurücksetzen</vt:lpstr>
      <vt:lpstr>Kaskadierendes Zurücksetzen</vt:lpstr>
      <vt:lpstr>Zulassen von Deadlocks</vt:lpstr>
      <vt:lpstr>Rücksetzen von Transaktionen - Zeitmarkenverfahren</vt:lpstr>
      <vt:lpstr>Transaction retry</vt:lpstr>
      <vt:lpstr>Transaction retry</vt:lpstr>
      <vt:lpstr>Transaction retry</vt:lpstr>
      <vt:lpstr>Wait – Die Beispiel</vt:lpstr>
      <vt:lpstr>Read Consistency in Oracle</vt:lpstr>
      <vt:lpstr>Read Consistency in Oracle</vt:lpstr>
      <vt:lpstr>Isolation</vt:lpstr>
      <vt:lpstr>Isolation Level I</vt:lpstr>
      <vt:lpstr>Isolation Level II</vt:lpstr>
      <vt:lpstr>Isolation Level III</vt:lpstr>
      <vt:lpstr>Anomalien</vt:lpstr>
      <vt:lpstr>Non Repeatable Read</vt:lpstr>
      <vt:lpstr>Non Repeatable Read</vt:lpstr>
      <vt:lpstr>Phantom Read</vt:lpstr>
      <vt:lpstr>Isolation Level - Synchronisationsproblem</vt:lpstr>
      <vt:lpstr>Dirty Read in Oracle</vt:lpstr>
      <vt:lpstr>PowerPoint-Präsentation</vt:lpstr>
      <vt:lpstr>Serializable Transactions</vt:lpstr>
      <vt:lpstr>Beispiel Serializable Transaction</vt:lpstr>
      <vt:lpstr>Serializable Transactions</vt:lpstr>
      <vt:lpstr>Recovery</vt:lpstr>
      <vt:lpstr>Recovery</vt:lpstr>
      <vt:lpstr>Fehlerarten</vt:lpstr>
      <vt:lpstr>Basisoperationen der Wiederherstellung</vt:lpstr>
      <vt:lpstr>Behandlungsmöglichkeiten</vt:lpstr>
      <vt:lpstr>Behandlung von Systemfehlern</vt:lpstr>
      <vt:lpstr>Checkpoint</vt:lpstr>
      <vt:lpstr>Beispiel</vt:lpstr>
      <vt:lpstr>Beispiel</vt:lpstr>
      <vt:lpstr>Behandlung von Mediumfehlern</vt:lpstr>
      <vt:lpstr>ENDE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Datenkonsistenz  &amp;  Datensicherheit</dc:title>
  <dc:creator>Muratspahic Irfan</dc:creator>
  <cp:lastModifiedBy>Muratspahic Irfan</cp:lastModifiedBy>
  <cp:revision>8</cp:revision>
  <dcterms:created xsi:type="dcterms:W3CDTF">2020-07-09T06:19:59Z</dcterms:created>
  <dcterms:modified xsi:type="dcterms:W3CDTF">2020-07-09T07:50:01Z</dcterms:modified>
</cp:coreProperties>
</file>