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5"/>
  </p:normalViewPr>
  <p:slideViewPr>
    <p:cSldViewPr snapToGrid="0" snapToObjects="1">
      <p:cViewPr varScale="1">
        <p:scale>
          <a:sx n="90" d="100"/>
          <a:sy n="90" d="100"/>
        </p:scale>
        <p:origin x="23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E3C9C-D4E8-0F4D-A5C8-791D06C6127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8CD97E3-F645-004A-BB17-DC9DD6024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CA9334A-1EA1-F246-B115-350F78F387A6}"/>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5" name="Fußzeilenplatzhalter 4">
            <a:extLst>
              <a:ext uri="{FF2B5EF4-FFF2-40B4-BE49-F238E27FC236}">
                <a16:creationId xmlns:a16="http://schemas.microsoft.com/office/drawing/2014/main" id="{E2B5847A-FB71-2D46-A0FC-F370E1725E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730C04-4223-9F4C-B0D0-99680BB8EFED}"/>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329224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53ED0-F877-9145-AD17-E766ACE2418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78CC321-4BDF-9543-AF52-28F50BFFC1F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F2584E1-A7E1-C244-AA53-61F67EC07AA1}"/>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5" name="Fußzeilenplatzhalter 4">
            <a:extLst>
              <a:ext uri="{FF2B5EF4-FFF2-40B4-BE49-F238E27FC236}">
                <a16:creationId xmlns:a16="http://schemas.microsoft.com/office/drawing/2014/main" id="{93080A0E-85C7-8E4E-A0EC-02F5C54F540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74A318-65A7-6C41-B649-1B429641BE94}"/>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116200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E7773F-3916-6141-B4A7-9DB23F68054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E200D40-5A9F-6B4E-B841-27E5E8FD3CB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745B72F-5B0E-384D-BBFC-E9353BD2CC8C}"/>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5" name="Fußzeilenplatzhalter 4">
            <a:extLst>
              <a:ext uri="{FF2B5EF4-FFF2-40B4-BE49-F238E27FC236}">
                <a16:creationId xmlns:a16="http://schemas.microsoft.com/office/drawing/2014/main" id="{600FCA74-AFBA-8240-A707-216F2245F0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761DABB-6E59-9049-97EC-7E52C20F842F}"/>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221951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502DF-31AB-974C-B22D-CF53D63458D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9D34F57-84E0-0243-B0C2-F3CC90826AD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5A409E1-0EBC-A247-A4F1-ECAC7B73ABB7}"/>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5" name="Fußzeilenplatzhalter 4">
            <a:extLst>
              <a:ext uri="{FF2B5EF4-FFF2-40B4-BE49-F238E27FC236}">
                <a16:creationId xmlns:a16="http://schemas.microsoft.com/office/drawing/2014/main" id="{5E07F7D4-C868-F44A-BFA5-EA44EDADDEB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ACAB10-90B0-B243-80E2-50C8B8066EAD}"/>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141315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466E2D-0049-B04F-9A9E-DB2F6EDEC9E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7B60324-B204-5D4B-B8B6-A7B2174C5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2B7DE68-0CB4-A14F-9DC6-14F2A04E6F3E}"/>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5" name="Fußzeilenplatzhalter 4">
            <a:extLst>
              <a:ext uri="{FF2B5EF4-FFF2-40B4-BE49-F238E27FC236}">
                <a16:creationId xmlns:a16="http://schemas.microsoft.com/office/drawing/2014/main" id="{99472498-4B25-354A-BA9E-51E46BA32CD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0D36AC-5343-9D45-9959-36DC3ECA50F5}"/>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332358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78CEB-5F4A-0E43-A016-F470E6220CF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F925832-A3DB-B34F-B308-3C12F9B1EEA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BB76F97-2DD1-1D4F-AA62-C6726048F87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A23317A-E224-784A-90CF-D96AFEC27DF1}"/>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6" name="Fußzeilenplatzhalter 5">
            <a:extLst>
              <a:ext uri="{FF2B5EF4-FFF2-40B4-BE49-F238E27FC236}">
                <a16:creationId xmlns:a16="http://schemas.microsoft.com/office/drawing/2014/main" id="{28F7A869-E71D-254B-A8FA-C8DE2CCDAD9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BEBB427-A5F4-9743-9522-04F1748F9DEF}"/>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82881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8170DA-73CF-AE46-BFAE-3274C2F9A4A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A2E4C90-7ACA-4543-8FD2-75F6ECEF0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BC9FB62-DB91-5F4F-9579-C412B64492F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3C8A7BB-1325-8B48-A17D-06AD65ECC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B8A48AD-FF81-B247-8F2E-CD27B261DFB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7F922A1-6A5B-C140-9FE5-23BD0833A81D}"/>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8" name="Fußzeilenplatzhalter 7">
            <a:extLst>
              <a:ext uri="{FF2B5EF4-FFF2-40B4-BE49-F238E27FC236}">
                <a16:creationId xmlns:a16="http://schemas.microsoft.com/office/drawing/2014/main" id="{356AD29B-FC5B-954A-8454-DFEAD359292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C5ABD82-E8CA-8248-A4AE-A47B470AD0C5}"/>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305629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C9784D-78FA-C948-9F4B-E1D32D13C1B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35D9003-4787-354A-9EDD-E99BF7EF2CC1}"/>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4" name="Fußzeilenplatzhalter 3">
            <a:extLst>
              <a:ext uri="{FF2B5EF4-FFF2-40B4-BE49-F238E27FC236}">
                <a16:creationId xmlns:a16="http://schemas.microsoft.com/office/drawing/2014/main" id="{346A4DE3-7AC0-1649-AE41-9EA6A9DFAFD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692553A-517E-1343-B51B-3235360B7788}"/>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334926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38F991C-41B3-2148-9F2E-289EDF1531EF}"/>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3" name="Fußzeilenplatzhalter 2">
            <a:extLst>
              <a:ext uri="{FF2B5EF4-FFF2-40B4-BE49-F238E27FC236}">
                <a16:creationId xmlns:a16="http://schemas.microsoft.com/office/drawing/2014/main" id="{E1CCDF71-B4F9-504E-BD9B-059A0DA59D6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E6DCADD-3EAC-9448-AD06-265A14C04C2A}"/>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40511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652DA6-0244-D34D-A792-C9EEFC5FE6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AD3A56F-76A4-A04D-856E-58BF7CADF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5D2B30C-5A12-A641-AC94-1AA184B0C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2A09522-83CD-DE4F-8D17-1A55D5AC1012}"/>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6" name="Fußzeilenplatzhalter 5">
            <a:extLst>
              <a:ext uri="{FF2B5EF4-FFF2-40B4-BE49-F238E27FC236}">
                <a16:creationId xmlns:a16="http://schemas.microsoft.com/office/drawing/2014/main" id="{F0FEC2DE-4FF8-B94F-9463-85618E193B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6A9455-A957-4840-9733-88A75D402936}"/>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343500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CD045C-61CE-9946-9F5F-D1974E2A133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562A6A6-6226-5E48-B4AF-EE6E3BD65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925FA8A-0276-E740-8500-06E687CA9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5F40A27-B6B4-6247-BE5F-5A4152B2F04C}"/>
              </a:ext>
            </a:extLst>
          </p:cNvPr>
          <p:cNvSpPr>
            <a:spLocks noGrp="1"/>
          </p:cNvSpPr>
          <p:nvPr>
            <p:ph type="dt" sz="half" idx="10"/>
          </p:nvPr>
        </p:nvSpPr>
        <p:spPr/>
        <p:txBody>
          <a:bodyPr/>
          <a:lstStyle/>
          <a:p>
            <a:fld id="{7EFA2845-089B-1540-9615-776273486BD3}" type="datetimeFigureOut">
              <a:rPr lang="de-DE" smtClean="0"/>
              <a:t>30.08.20</a:t>
            </a:fld>
            <a:endParaRPr lang="de-DE"/>
          </a:p>
        </p:txBody>
      </p:sp>
      <p:sp>
        <p:nvSpPr>
          <p:cNvPr id="6" name="Fußzeilenplatzhalter 5">
            <a:extLst>
              <a:ext uri="{FF2B5EF4-FFF2-40B4-BE49-F238E27FC236}">
                <a16:creationId xmlns:a16="http://schemas.microsoft.com/office/drawing/2014/main" id="{5623BB5D-CA71-0449-BC5E-51460A2BAC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A3764C-773B-5C44-B605-92CE64C11A70}"/>
              </a:ext>
            </a:extLst>
          </p:cNvPr>
          <p:cNvSpPr>
            <a:spLocks noGrp="1"/>
          </p:cNvSpPr>
          <p:nvPr>
            <p:ph type="sldNum" sz="quarter" idx="12"/>
          </p:nvPr>
        </p:nvSpPr>
        <p:spPr/>
        <p:txBody>
          <a:bodyPr/>
          <a:lstStyle/>
          <a:p>
            <a:fld id="{177B00A5-5862-7440-B619-161AB25CDED3}" type="slidenum">
              <a:rPr lang="de-DE" smtClean="0"/>
              <a:t>‹Nr.›</a:t>
            </a:fld>
            <a:endParaRPr lang="de-DE"/>
          </a:p>
        </p:txBody>
      </p:sp>
    </p:spTree>
    <p:extLst>
      <p:ext uri="{BB962C8B-B14F-4D97-AF65-F5344CB8AC3E}">
        <p14:creationId xmlns:p14="http://schemas.microsoft.com/office/powerpoint/2010/main" val="314900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F909D0B-8326-4148-8E2F-9CB07BD50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FB3C934-6AB1-F04C-B00B-4D86BC948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1A99F52-6CC2-384F-A877-AEBEA164C4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A2845-089B-1540-9615-776273486BD3}" type="datetimeFigureOut">
              <a:rPr lang="de-DE" smtClean="0"/>
              <a:t>30.08.20</a:t>
            </a:fld>
            <a:endParaRPr lang="de-DE"/>
          </a:p>
        </p:txBody>
      </p:sp>
      <p:sp>
        <p:nvSpPr>
          <p:cNvPr id="5" name="Fußzeilenplatzhalter 4">
            <a:extLst>
              <a:ext uri="{FF2B5EF4-FFF2-40B4-BE49-F238E27FC236}">
                <a16:creationId xmlns:a16="http://schemas.microsoft.com/office/drawing/2014/main" id="{AC868B07-914A-1947-AA5D-CBD511118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8717743-C9E4-4645-A49A-CC5BC3BDF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B00A5-5862-7440-B619-161AB25CDED3}" type="slidenum">
              <a:rPr lang="de-DE" smtClean="0"/>
              <a:t>‹Nr.›</a:t>
            </a:fld>
            <a:endParaRPr lang="de-DE"/>
          </a:p>
        </p:txBody>
      </p:sp>
      <p:pic>
        <p:nvPicPr>
          <p:cNvPr id="7" name="Grafik 6" descr="Ein Bild, das Zeichnung enthält.&#10;&#10;Automatisch generierte Beschreibung">
            <a:extLst>
              <a:ext uri="{FF2B5EF4-FFF2-40B4-BE49-F238E27FC236}">
                <a16:creationId xmlns:a16="http://schemas.microsoft.com/office/drawing/2014/main" id="{A9CC5D4A-6BDC-F74B-93A5-211899C5A87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6202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DAAA07-A702-E246-9B79-FCD1D9D75613}"/>
              </a:ext>
            </a:extLst>
          </p:cNvPr>
          <p:cNvSpPr>
            <a:spLocks noGrp="1"/>
          </p:cNvSpPr>
          <p:nvPr>
            <p:ph type="ctrTitle"/>
          </p:nvPr>
        </p:nvSpPr>
        <p:spPr/>
        <p:txBody>
          <a:bodyPr>
            <a:normAutofit fontScale="90000"/>
          </a:bodyPr>
          <a:lstStyle/>
          <a:p>
            <a:r>
              <a:rPr lang="de-DE" altLang="de-DE" dirty="0">
                <a:latin typeface="Calibri" panose="020F0502020204030204" pitchFamily="34" charset="0"/>
              </a:rPr>
              <a:t>Verteilte Datenbanken</a:t>
            </a:r>
            <a:br>
              <a:rPr lang="de-DE" altLang="de-DE" dirty="0">
                <a:latin typeface="Calibri" panose="020F0502020204030204" pitchFamily="34" charset="0"/>
              </a:rPr>
            </a:br>
            <a:r>
              <a:rPr lang="de-DE" altLang="de-DE" dirty="0">
                <a:latin typeface="Calibri" panose="020F0502020204030204" pitchFamily="34" charset="0"/>
              </a:rPr>
              <a:t>Distributed Database Management System</a:t>
            </a:r>
            <a:br>
              <a:rPr lang="de-DE" altLang="de-DE" dirty="0">
                <a:latin typeface="Calibri" panose="020F0502020204030204" pitchFamily="34" charset="0"/>
              </a:rPr>
            </a:br>
            <a:r>
              <a:rPr lang="de-DE" altLang="de-DE" dirty="0">
                <a:latin typeface="Calibri" panose="020F0502020204030204" pitchFamily="34" charset="0"/>
              </a:rPr>
              <a:t>DDBMS</a:t>
            </a:r>
            <a:endParaRPr lang="de-DE" dirty="0"/>
          </a:p>
        </p:txBody>
      </p:sp>
      <p:sp>
        <p:nvSpPr>
          <p:cNvPr id="3" name="Untertitel 2">
            <a:extLst>
              <a:ext uri="{FF2B5EF4-FFF2-40B4-BE49-F238E27FC236}">
                <a16:creationId xmlns:a16="http://schemas.microsoft.com/office/drawing/2014/main" id="{644977E2-BCD1-5145-91DE-9620B45B6F2B}"/>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5218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4CF89-0819-9947-B784-20A3E31DBE89}"/>
              </a:ext>
            </a:extLst>
          </p:cNvPr>
          <p:cNvSpPr>
            <a:spLocks noGrp="1"/>
          </p:cNvSpPr>
          <p:nvPr>
            <p:ph type="title"/>
          </p:nvPr>
        </p:nvSpPr>
        <p:spPr/>
        <p:txBody>
          <a:bodyPr/>
          <a:lstStyle/>
          <a:p>
            <a:r>
              <a:rPr lang="de-AT" altLang="de-DE" dirty="0"/>
              <a:t>Vertikale Fragmentierung</a:t>
            </a:r>
            <a:endParaRPr lang="de-DE" dirty="0"/>
          </a:p>
        </p:txBody>
      </p:sp>
      <p:sp>
        <p:nvSpPr>
          <p:cNvPr id="3" name="Inhaltsplatzhalter 2">
            <a:extLst>
              <a:ext uri="{FF2B5EF4-FFF2-40B4-BE49-F238E27FC236}">
                <a16:creationId xmlns:a16="http://schemas.microsoft.com/office/drawing/2014/main" id="{69531866-454E-2247-9CF1-C19F95B77A4B}"/>
              </a:ext>
            </a:extLst>
          </p:cNvPr>
          <p:cNvSpPr>
            <a:spLocks noGrp="1"/>
          </p:cNvSpPr>
          <p:nvPr>
            <p:ph idx="1"/>
          </p:nvPr>
        </p:nvSpPr>
        <p:spPr/>
        <p:txBody>
          <a:bodyPr/>
          <a:lstStyle/>
          <a:p>
            <a:endParaRPr lang="de-DE" dirty="0"/>
          </a:p>
        </p:txBody>
      </p:sp>
      <p:graphicFrame>
        <p:nvGraphicFramePr>
          <p:cNvPr id="5" name="Object 2">
            <a:extLst>
              <a:ext uri="{FF2B5EF4-FFF2-40B4-BE49-F238E27FC236}">
                <a16:creationId xmlns:a16="http://schemas.microsoft.com/office/drawing/2014/main" id="{CC758AB0-DFD5-6A46-A07C-07F1CFFA2286}"/>
              </a:ext>
            </a:extLst>
          </p:cNvPr>
          <p:cNvGraphicFramePr>
            <a:graphicFrameLocks noChangeAspect="1"/>
          </p:cNvGraphicFramePr>
          <p:nvPr>
            <p:extLst>
              <p:ext uri="{D42A27DB-BD31-4B8C-83A1-F6EECF244321}">
                <p14:modId xmlns:p14="http://schemas.microsoft.com/office/powerpoint/2010/main" val="992730287"/>
              </p:ext>
            </p:extLst>
          </p:nvPr>
        </p:nvGraphicFramePr>
        <p:xfrm>
          <a:off x="1676672" y="3205550"/>
          <a:ext cx="7920037" cy="3487737"/>
        </p:xfrm>
        <a:graphic>
          <a:graphicData uri="http://schemas.openxmlformats.org/presentationml/2006/ole">
            <mc:AlternateContent xmlns:mc="http://schemas.openxmlformats.org/markup-compatibility/2006">
              <mc:Choice xmlns:v="urn:schemas-microsoft-com:vml" Requires="v">
                <p:oleObj spid="_x0000_s6146" r:id="rId3" imgW="5969000" imgH="2628900" progId="">
                  <p:embed/>
                </p:oleObj>
              </mc:Choice>
              <mc:Fallback>
                <p:oleObj r:id="rId3" imgW="5969000" imgH="2628900" progId="">
                  <p:embed/>
                  <p:pic>
                    <p:nvPicPr>
                      <p:cNvPr id="11269" name="Object 2">
                        <a:extLst>
                          <a:ext uri="{FF2B5EF4-FFF2-40B4-BE49-F238E27FC236}">
                            <a16:creationId xmlns:a16="http://schemas.microsoft.com/office/drawing/2014/main" id="{C8221313-41EA-3748-AA4F-0CA629015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672" y="3205550"/>
                        <a:ext cx="7920037" cy="34877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3">
            <a:extLst>
              <a:ext uri="{FF2B5EF4-FFF2-40B4-BE49-F238E27FC236}">
                <a16:creationId xmlns:a16="http://schemas.microsoft.com/office/drawing/2014/main" id="{5C1AB139-7E09-4C49-9326-E220E1A6710A}"/>
              </a:ext>
            </a:extLst>
          </p:cNvPr>
          <p:cNvSpPr>
            <a:spLocks noChangeArrowheads="1"/>
          </p:cNvSpPr>
          <p:nvPr/>
        </p:nvSpPr>
        <p:spPr bwMode="auto">
          <a:xfrm>
            <a:off x="1171847" y="1567250"/>
            <a:ext cx="8640762" cy="155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de-AT" altLang="de-DE" sz="2400" dirty="0"/>
              <a:t>bedeutet die Teilung eines logischen Datensatzes in 2 oder mehrere physische Datensätze. Die verschiedenen physischen Datensätze werden in den lokalen Datenbanken gespeichert.</a:t>
            </a:r>
          </a:p>
        </p:txBody>
      </p:sp>
    </p:spTree>
    <p:extLst>
      <p:ext uri="{BB962C8B-B14F-4D97-AF65-F5344CB8AC3E}">
        <p14:creationId xmlns:p14="http://schemas.microsoft.com/office/powerpoint/2010/main" val="28873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733B70-6CDD-7E48-AC06-BC6227994FCF}"/>
              </a:ext>
            </a:extLst>
          </p:cNvPr>
          <p:cNvSpPr>
            <a:spLocks noGrp="1"/>
          </p:cNvSpPr>
          <p:nvPr>
            <p:ph type="title"/>
          </p:nvPr>
        </p:nvSpPr>
        <p:spPr/>
        <p:txBody>
          <a:bodyPr/>
          <a:lstStyle/>
          <a:p>
            <a:r>
              <a:rPr lang="de-AT" altLang="de-DE" dirty="0"/>
              <a:t>Hybride Fragmentierung</a:t>
            </a:r>
            <a:endParaRPr lang="de-DE" dirty="0"/>
          </a:p>
        </p:txBody>
      </p:sp>
      <p:graphicFrame>
        <p:nvGraphicFramePr>
          <p:cNvPr id="4" name="Object 2">
            <a:extLst>
              <a:ext uri="{FF2B5EF4-FFF2-40B4-BE49-F238E27FC236}">
                <a16:creationId xmlns:a16="http://schemas.microsoft.com/office/drawing/2014/main" id="{EA7630B6-EE87-B04E-867B-6B4FDEF3EA8B}"/>
              </a:ext>
            </a:extLst>
          </p:cNvPr>
          <p:cNvGraphicFramePr>
            <a:graphicFrameLocks noGrp="1" noChangeAspect="1"/>
          </p:cNvGraphicFramePr>
          <p:nvPr>
            <p:ph idx="1"/>
            <p:extLst>
              <p:ext uri="{D42A27DB-BD31-4B8C-83A1-F6EECF244321}">
                <p14:modId xmlns:p14="http://schemas.microsoft.com/office/powerpoint/2010/main" val="3954999773"/>
              </p:ext>
            </p:extLst>
          </p:nvPr>
        </p:nvGraphicFramePr>
        <p:xfrm>
          <a:off x="3117308" y="1719897"/>
          <a:ext cx="5957384" cy="4772978"/>
        </p:xfrm>
        <a:graphic>
          <a:graphicData uri="http://schemas.openxmlformats.org/presentationml/2006/ole">
            <mc:AlternateContent xmlns:mc="http://schemas.openxmlformats.org/markup-compatibility/2006">
              <mc:Choice xmlns:v="urn:schemas-microsoft-com:vml" Requires="v">
                <p:oleObj spid="_x0000_s7170" r:id="rId3" imgW="4279900" imgH="3429000" progId="">
                  <p:embed/>
                </p:oleObj>
              </mc:Choice>
              <mc:Fallback>
                <p:oleObj r:id="rId3" imgW="4279900" imgH="3429000" progId="">
                  <p:embed/>
                  <p:pic>
                    <p:nvPicPr>
                      <p:cNvPr id="12293" name="Object 2">
                        <a:extLst>
                          <a:ext uri="{FF2B5EF4-FFF2-40B4-BE49-F238E27FC236}">
                            <a16:creationId xmlns:a16="http://schemas.microsoft.com/office/drawing/2014/main" id="{80857BFA-8052-F24A-826E-4A5F1FAEE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308" y="1719897"/>
                        <a:ext cx="5957384" cy="477297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7384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1EA88-0DA4-D24B-8DA8-6814ADB6ADA2}"/>
              </a:ext>
            </a:extLst>
          </p:cNvPr>
          <p:cNvSpPr>
            <a:spLocks noGrp="1"/>
          </p:cNvSpPr>
          <p:nvPr>
            <p:ph type="title"/>
          </p:nvPr>
        </p:nvSpPr>
        <p:spPr/>
        <p:txBody>
          <a:bodyPr/>
          <a:lstStyle/>
          <a:p>
            <a:r>
              <a:rPr lang="de-AT" altLang="de-DE" dirty="0"/>
              <a:t>Verteilte Transaktionen</a:t>
            </a:r>
            <a:endParaRPr lang="de-DE" dirty="0"/>
          </a:p>
        </p:txBody>
      </p:sp>
      <p:sp>
        <p:nvSpPr>
          <p:cNvPr id="3" name="Inhaltsplatzhalter 2">
            <a:extLst>
              <a:ext uri="{FF2B5EF4-FFF2-40B4-BE49-F238E27FC236}">
                <a16:creationId xmlns:a16="http://schemas.microsoft.com/office/drawing/2014/main" id="{72B249BB-F8C2-D84A-B122-F6A3EF283C72}"/>
              </a:ext>
            </a:extLst>
          </p:cNvPr>
          <p:cNvSpPr>
            <a:spLocks noGrp="1"/>
          </p:cNvSpPr>
          <p:nvPr>
            <p:ph idx="1"/>
          </p:nvPr>
        </p:nvSpPr>
        <p:spPr/>
        <p:txBody>
          <a:bodyPr/>
          <a:lstStyle/>
          <a:p>
            <a:endParaRPr lang="de-DE" dirty="0"/>
          </a:p>
        </p:txBody>
      </p:sp>
      <p:sp>
        <p:nvSpPr>
          <p:cNvPr id="4" name="Rectangle 2">
            <a:extLst>
              <a:ext uri="{FF2B5EF4-FFF2-40B4-BE49-F238E27FC236}">
                <a16:creationId xmlns:a16="http://schemas.microsoft.com/office/drawing/2014/main" id="{8A487DAF-EF46-AC43-86F5-A0C35077D358}"/>
              </a:ext>
            </a:extLst>
          </p:cNvPr>
          <p:cNvSpPr txBox="1">
            <a:spLocks noChangeArrowheads="1"/>
          </p:cNvSpPr>
          <p:nvPr/>
        </p:nvSpPr>
        <p:spPr>
          <a:xfrm>
            <a:off x="5238635" y="1381125"/>
            <a:ext cx="4606925" cy="51117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41313">
              <a:lnSpc>
                <a:spcPct val="150000"/>
              </a:lnSpc>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sz="2400">
                <a:latin typeface="Calibri" panose="020F0502020204030204" pitchFamily="34" charset="0"/>
              </a:rPr>
              <a:t>In verteilten Systemen können an Ausführung einer Transaktion mehrere Knoten beteiligt sein. An einem bestimmten Knoten wird die Transaktion gestartet (commit) - er wird damit zum Koordinatorrechner der Transaktion, an der weitere Knoten beteiligt sein werden (globale Transaktion). </a:t>
            </a:r>
          </a:p>
        </p:txBody>
      </p:sp>
      <p:graphicFrame>
        <p:nvGraphicFramePr>
          <p:cNvPr id="5" name="Object 4">
            <a:extLst>
              <a:ext uri="{FF2B5EF4-FFF2-40B4-BE49-F238E27FC236}">
                <a16:creationId xmlns:a16="http://schemas.microsoft.com/office/drawing/2014/main" id="{3DDB6CA4-FA34-8C4B-B9D8-71C44DCBD916}"/>
              </a:ext>
            </a:extLst>
          </p:cNvPr>
          <p:cNvGraphicFramePr>
            <a:graphicFrameLocks noChangeAspect="1"/>
          </p:cNvGraphicFramePr>
          <p:nvPr>
            <p:extLst>
              <p:ext uri="{D42A27DB-BD31-4B8C-83A1-F6EECF244321}">
                <p14:modId xmlns:p14="http://schemas.microsoft.com/office/powerpoint/2010/main" val="2563304679"/>
              </p:ext>
            </p:extLst>
          </p:nvPr>
        </p:nvGraphicFramePr>
        <p:xfrm>
          <a:off x="1060335" y="2100263"/>
          <a:ext cx="4105275" cy="3673475"/>
        </p:xfrm>
        <a:graphic>
          <a:graphicData uri="http://schemas.openxmlformats.org/presentationml/2006/ole">
            <mc:AlternateContent xmlns:mc="http://schemas.openxmlformats.org/markup-compatibility/2006">
              <mc:Choice xmlns:v="urn:schemas-microsoft-com:vml" Requires="v">
                <p:oleObj spid="_x0000_s8194" r:id="rId3" imgW="18732500" imgH="15608300" progId="">
                  <p:embed/>
                </p:oleObj>
              </mc:Choice>
              <mc:Fallback>
                <p:oleObj r:id="rId3" imgW="18732500" imgH="15608300" progId="">
                  <p:embed/>
                  <p:pic>
                    <p:nvPicPr>
                      <p:cNvPr id="13319" name="Object 4">
                        <a:extLst>
                          <a:ext uri="{FF2B5EF4-FFF2-40B4-BE49-F238E27FC236}">
                            <a16:creationId xmlns:a16="http://schemas.microsoft.com/office/drawing/2014/main" id="{DF9B2B75-7C97-3349-9C87-DE14F86D5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335" y="2100263"/>
                        <a:ext cx="41052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071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86A21-048B-1845-85FD-F05CA3221D2C}"/>
              </a:ext>
            </a:extLst>
          </p:cNvPr>
          <p:cNvSpPr>
            <a:spLocks noGrp="1"/>
          </p:cNvSpPr>
          <p:nvPr>
            <p:ph type="title"/>
          </p:nvPr>
        </p:nvSpPr>
        <p:spPr/>
        <p:txBody>
          <a:bodyPr/>
          <a:lstStyle/>
          <a:p>
            <a:r>
              <a:rPr lang="de-AT" altLang="de-DE" dirty="0"/>
              <a:t>Verteilte Transaktionen</a:t>
            </a:r>
            <a:endParaRPr lang="de-DE" dirty="0"/>
          </a:p>
        </p:txBody>
      </p:sp>
      <p:sp>
        <p:nvSpPr>
          <p:cNvPr id="3" name="Inhaltsplatzhalter 2">
            <a:extLst>
              <a:ext uri="{FF2B5EF4-FFF2-40B4-BE49-F238E27FC236}">
                <a16:creationId xmlns:a16="http://schemas.microsoft.com/office/drawing/2014/main" id="{58F317D7-F6F5-F742-B43C-48081B96E4B8}"/>
              </a:ext>
            </a:extLst>
          </p:cNvPr>
          <p:cNvSpPr>
            <a:spLocks noGrp="1"/>
          </p:cNvSpPr>
          <p:nvPr>
            <p:ph idx="1"/>
          </p:nvPr>
        </p:nvSpPr>
        <p:spPr/>
        <p:txBody>
          <a:bodyPr/>
          <a:lstStyle/>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Beispiel einer verteilten Transaktion:</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de-DE" altLang="de-DE" dirty="0">
              <a:latin typeface="Calibri" panose="020F0502020204030204" pitchFamily="34" charset="0"/>
            </a:endParaRP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BEGIN DISTRIBUTED TRANSACTION</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de-DE" altLang="de-DE" sz="900" dirty="0">
              <a:latin typeface="Calibri" panose="020F0502020204030204" pitchFamily="34" charset="0"/>
            </a:endParaRP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	-- Buchtitel in lokaler Tabelle eintragen</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	INSERT INTO BOOKS VALUES ( …)</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de-DE" altLang="de-DE" sz="900" dirty="0">
              <a:latin typeface="Calibri" panose="020F0502020204030204" pitchFamily="34" charset="0"/>
            </a:endParaRP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	--Autor in entfernter Tabelle eintragen</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	INSERT INTO </a:t>
            </a:r>
            <a:r>
              <a:rPr lang="de-DE" altLang="de-DE" dirty="0" err="1">
                <a:latin typeface="Calibri" panose="020F0502020204030204" pitchFamily="34" charset="0"/>
              </a:rPr>
              <a:t>RemoteDB.DB_Name.Autor</a:t>
            </a:r>
            <a:r>
              <a:rPr lang="de-DE" altLang="de-DE" dirty="0">
                <a:latin typeface="Calibri" panose="020F0502020204030204" pitchFamily="34" charset="0"/>
              </a:rPr>
              <a:t> VALUES (…)</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de-DE" altLang="de-DE" sz="900" dirty="0">
              <a:latin typeface="Calibri" panose="020F0502020204030204" pitchFamily="34" charset="0"/>
            </a:endParaRP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COMMIT        -- 2 Phase Commit (darüber etwas später!)</a:t>
            </a:r>
          </a:p>
          <a:p>
            <a:endParaRPr lang="de-DE" dirty="0"/>
          </a:p>
        </p:txBody>
      </p:sp>
    </p:spTree>
    <p:extLst>
      <p:ext uri="{BB962C8B-B14F-4D97-AF65-F5344CB8AC3E}">
        <p14:creationId xmlns:p14="http://schemas.microsoft.com/office/powerpoint/2010/main" val="298110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7005-90FA-0D45-9D79-676B7D2EF972}"/>
              </a:ext>
            </a:extLst>
          </p:cNvPr>
          <p:cNvSpPr>
            <a:spLocks noGrp="1"/>
          </p:cNvSpPr>
          <p:nvPr>
            <p:ph type="title"/>
          </p:nvPr>
        </p:nvSpPr>
        <p:spPr/>
        <p:txBody>
          <a:bodyPr/>
          <a:lstStyle/>
          <a:p>
            <a:r>
              <a:rPr lang="de-AT" altLang="de-DE" dirty="0"/>
              <a:t>Oracle DBMS</a:t>
            </a:r>
            <a:endParaRPr lang="de-DE" dirty="0"/>
          </a:p>
        </p:txBody>
      </p:sp>
      <p:sp>
        <p:nvSpPr>
          <p:cNvPr id="3" name="Inhaltsplatzhalter 2">
            <a:extLst>
              <a:ext uri="{FF2B5EF4-FFF2-40B4-BE49-F238E27FC236}">
                <a16:creationId xmlns:a16="http://schemas.microsoft.com/office/drawing/2014/main" id="{C7C8AB41-8D80-0C41-A3A2-DC920E704D79}"/>
              </a:ext>
            </a:extLst>
          </p:cNvPr>
          <p:cNvSpPr>
            <a:spLocks noGrp="1"/>
          </p:cNvSpPr>
          <p:nvPr>
            <p:ph idx="1"/>
          </p:nvPr>
        </p:nvSpPr>
        <p:spPr/>
        <p:txBody>
          <a:bodyPr/>
          <a:lstStyle/>
          <a:p>
            <a:endParaRPr lang="de-DE" dirty="0"/>
          </a:p>
        </p:txBody>
      </p:sp>
      <p:sp>
        <p:nvSpPr>
          <p:cNvPr id="4" name="Rectangle 2">
            <a:extLst>
              <a:ext uri="{FF2B5EF4-FFF2-40B4-BE49-F238E27FC236}">
                <a16:creationId xmlns:a16="http://schemas.microsoft.com/office/drawing/2014/main" id="{137B18AF-DA36-134C-80FF-06CF84527A3B}"/>
              </a:ext>
            </a:extLst>
          </p:cNvPr>
          <p:cNvSpPr txBox="1">
            <a:spLocks noChangeArrowheads="1"/>
          </p:cNvSpPr>
          <p:nvPr/>
        </p:nvSpPr>
        <p:spPr>
          <a:xfrm>
            <a:off x="1349298" y="1515831"/>
            <a:ext cx="4043363" cy="5111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1313" indent="-341313">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a:latin typeface="Calibri" panose="020F0502020204030204" pitchFamily="34" charset="0"/>
              </a:rPr>
              <a:t>Eine Distributed Database ist eine Menge von Datenbanken auf verschiedenen Rechnern, die für die Applikation als 1 Rechner erscheinen.</a:t>
            </a:r>
            <a:endParaRPr lang="de-DE" altLang="de-DE" dirty="0">
              <a:latin typeface="Calibri" panose="020F0502020204030204" pitchFamily="34" charset="0"/>
            </a:endParaRPr>
          </a:p>
        </p:txBody>
      </p:sp>
      <p:pic>
        <p:nvPicPr>
          <p:cNvPr id="5" name="Picture 3">
            <a:extLst>
              <a:ext uri="{FF2B5EF4-FFF2-40B4-BE49-F238E27FC236}">
                <a16:creationId xmlns:a16="http://schemas.microsoft.com/office/drawing/2014/main" id="{68E9DDAC-395B-6D41-BFBA-F89D49E05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898" y="1442806"/>
            <a:ext cx="3497263" cy="5184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76172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23D131-80BB-9047-91A2-2E302769914F}"/>
              </a:ext>
            </a:extLst>
          </p:cNvPr>
          <p:cNvSpPr>
            <a:spLocks noGrp="1"/>
          </p:cNvSpPr>
          <p:nvPr>
            <p:ph type="title"/>
          </p:nvPr>
        </p:nvSpPr>
        <p:spPr/>
        <p:txBody>
          <a:bodyPr/>
          <a:lstStyle/>
          <a:p>
            <a:r>
              <a:rPr lang="de-AT" altLang="de-DE" dirty="0" err="1"/>
              <a:t>Join</a:t>
            </a:r>
            <a:r>
              <a:rPr lang="de-AT" altLang="de-DE" dirty="0"/>
              <a:t> Abfragen I</a:t>
            </a:r>
            <a:endParaRPr lang="de-DE" dirty="0"/>
          </a:p>
        </p:txBody>
      </p:sp>
      <p:sp>
        <p:nvSpPr>
          <p:cNvPr id="3" name="Inhaltsplatzhalter 2">
            <a:extLst>
              <a:ext uri="{FF2B5EF4-FFF2-40B4-BE49-F238E27FC236}">
                <a16:creationId xmlns:a16="http://schemas.microsoft.com/office/drawing/2014/main" id="{3FEC6BE5-1DC8-7742-878A-C34F1D9C52F1}"/>
              </a:ext>
            </a:extLst>
          </p:cNvPr>
          <p:cNvSpPr>
            <a:spLocks noGrp="1"/>
          </p:cNvSpPr>
          <p:nvPr>
            <p:ph idx="1"/>
          </p:nvPr>
        </p:nvSpPr>
        <p:spPr/>
        <p:txBody>
          <a:bodyPr>
            <a:normAutofit fontScale="92500" lnSpcReduction="10000"/>
          </a:bodyPr>
          <a:lstStyle/>
          <a:p>
            <a:pPr indent="-341313">
              <a:lnSpc>
                <a:spcPct val="80000"/>
              </a:lnSpc>
              <a:spcBef>
                <a:spcPts val="3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de-DE" sz="2400" dirty="0">
                <a:latin typeface="Calibri" panose="020F0502020204030204" pitchFamily="34" charset="0"/>
              </a:rPr>
              <a:t>select *</a:t>
            </a:r>
          </a:p>
          <a:p>
            <a:pPr indent="-341313">
              <a:lnSpc>
                <a:spcPct val="80000"/>
              </a:lnSpc>
              <a:spcBef>
                <a:spcPts val="3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de-DE" sz="2400" dirty="0">
                <a:latin typeface="Calibri" panose="020F0502020204030204" pitchFamily="34" charset="0"/>
              </a:rPr>
              <a:t>from emp, dept</a:t>
            </a:r>
          </a:p>
          <a:p>
            <a:pPr indent="-341313">
              <a:lnSpc>
                <a:spcPct val="80000"/>
              </a:lnSpc>
              <a:spcBef>
                <a:spcPts val="3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de-DE" sz="2400" dirty="0">
                <a:latin typeface="Calibri" panose="020F0502020204030204" pitchFamily="34" charset="0"/>
              </a:rPr>
              <a:t>where </a:t>
            </a:r>
            <a:r>
              <a:rPr lang="en-GB" altLang="de-DE" sz="2400" dirty="0" err="1">
                <a:latin typeface="Calibri" panose="020F0502020204030204" pitchFamily="34" charset="0"/>
              </a:rPr>
              <a:t>emp.deptno</a:t>
            </a:r>
            <a:r>
              <a:rPr lang="en-GB" altLang="de-DE" sz="2400" dirty="0">
                <a:latin typeface="Calibri" panose="020F0502020204030204" pitchFamily="34" charset="0"/>
              </a:rPr>
              <a:t> = </a:t>
            </a:r>
            <a:r>
              <a:rPr lang="en-GB" altLang="de-DE" sz="2400" dirty="0" err="1">
                <a:latin typeface="Calibri" panose="020F0502020204030204" pitchFamily="34" charset="0"/>
              </a:rPr>
              <a:t>dept.deptno</a:t>
            </a:r>
            <a:endParaRPr lang="en-GB" altLang="de-DE" sz="2400" dirty="0">
              <a:latin typeface="Calibri" panose="020F0502020204030204" pitchFamily="34" charset="0"/>
            </a:endParaRPr>
          </a:p>
          <a:p>
            <a:pPr indent="-341313">
              <a:lnSpc>
                <a:spcPct val="80000"/>
              </a:lnSpc>
              <a:spcBef>
                <a:spcPts val="3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sz="2400" dirty="0">
                <a:latin typeface="Calibri" panose="020F0502020204030204" pitchFamily="34" charset="0"/>
              </a:rPr>
              <a:t>wobei </a:t>
            </a:r>
            <a:r>
              <a:rPr lang="de-DE" altLang="de-DE" sz="2400" dirty="0" err="1">
                <a:latin typeface="Calibri" panose="020F0502020204030204" pitchFamily="34" charset="0"/>
              </a:rPr>
              <a:t>emp</a:t>
            </a:r>
            <a:r>
              <a:rPr lang="de-DE" altLang="de-DE" sz="2400" dirty="0">
                <a:latin typeface="Calibri" panose="020F0502020204030204" pitchFamily="34" charset="0"/>
              </a:rPr>
              <a:t> in DB1 und </a:t>
            </a:r>
            <a:r>
              <a:rPr lang="de-DE" altLang="de-DE" sz="2400" dirty="0" err="1">
                <a:latin typeface="Calibri" panose="020F0502020204030204" pitchFamily="34" charset="0"/>
              </a:rPr>
              <a:t>dept</a:t>
            </a:r>
            <a:r>
              <a:rPr lang="de-DE" altLang="de-DE" sz="2400" dirty="0">
                <a:latin typeface="Calibri" panose="020F0502020204030204" pitchFamily="34" charset="0"/>
              </a:rPr>
              <a:t> in DB2 gespeichert ist</a:t>
            </a:r>
          </a:p>
          <a:p>
            <a:pPr indent="-341313">
              <a:lnSpc>
                <a:spcPct val="80000"/>
              </a:lnSpc>
              <a:spcBef>
                <a:spcPts val="3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de-DE" altLang="de-DE" sz="1600" dirty="0"/>
          </a:p>
          <a:p>
            <a:pPr indent="-341313">
              <a:lnSpc>
                <a:spcPct val="80000"/>
              </a:lnSpc>
              <a:spcBef>
                <a:spcPts val="3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de-DE" altLang="de-DE" sz="1600" dirty="0"/>
          </a:p>
          <a:p>
            <a:pPr indent="-341313">
              <a:lnSpc>
                <a:spcPct val="80000"/>
              </a:lnSpc>
              <a:spcBef>
                <a:spcPts val="4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Transfer ganzer Relationen (</a:t>
            </a:r>
            <a:r>
              <a:rPr lang="de-DE" altLang="de-DE" dirty="0" err="1">
                <a:latin typeface="Calibri" panose="020F0502020204030204" pitchFamily="34" charset="0"/>
              </a:rPr>
              <a:t>ship</a:t>
            </a:r>
            <a:r>
              <a:rPr lang="de-DE" altLang="de-DE" dirty="0">
                <a:latin typeface="Calibri" panose="020F0502020204030204" pitchFamily="34" charset="0"/>
              </a:rPr>
              <a:t> </a:t>
            </a:r>
            <a:r>
              <a:rPr lang="de-DE" altLang="de-DE" dirty="0" err="1">
                <a:latin typeface="Calibri" panose="020F0502020204030204" pitchFamily="34" charset="0"/>
              </a:rPr>
              <a:t>whole</a:t>
            </a:r>
            <a:r>
              <a:rPr lang="de-DE" altLang="de-DE" dirty="0">
                <a:latin typeface="Calibri" panose="020F0502020204030204" pitchFamily="34" charset="0"/>
              </a:rPr>
              <a:t>)</a:t>
            </a:r>
            <a:br>
              <a:rPr lang="de-DE" altLang="de-DE" dirty="0">
                <a:latin typeface="Calibri" panose="020F0502020204030204" pitchFamily="34" charset="0"/>
              </a:rPr>
            </a:br>
            <a:r>
              <a:rPr lang="de-DE" altLang="de-DE" dirty="0">
                <a:latin typeface="Calibri" panose="020F0502020204030204" pitchFamily="34" charset="0"/>
              </a:rPr>
              <a:t>dabei werden Relationen vollständig an den </a:t>
            </a:r>
            <a:r>
              <a:rPr lang="de-DE" altLang="de-DE" dirty="0" err="1">
                <a:latin typeface="Calibri" panose="020F0502020204030204" pitchFamily="34" charset="0"/>
              </a:rPr>
              <a:t>Join</a:t>
            </a:r>
            <a:r>
              <a:rPr lang="de-DE" altLang="de-DE" dirty="0">
                <a:latin typeface="Calibri" panose="020F0502020204030204" pitchFamily="34" charset="0"/>
              </a:rPr>
              <a:t> Knoten übertragen, bevor der </a:t>
            </a:r>
            <a:r>
              <a:rPr lang="de-DE" altLang="de-DE" dirty="0" err="1">
                <a:latin typeface="Calibri" panose="020F0502020204030204" pitchFamily="34" charset="0"/>
              </a:rPr>
              <a:t>Join</a:t>
            </a:r>
            <a:r>
              <a:rPr lang="de-DE" altLang="de-DE" dirty="0">
                <a:latin typeface="Calibri" panose="020F0502020204030204" pitchFamily="34" charset="0"/>
              </a:rPr>
              <a:t> durchgeführt wird. Der Transfer wird natürlich für die kleinere der beiden Relationen ausgeführt.</a:t>
            </a:r>
          </a:p>
          <a:p>
            <a:pPr indent="-341313">
              <a:lnSpc>
                <a:spcPct val="80000"/>
              </a:lnSpc>
              <a:spcBef>
                <a:spcPts val="45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de-DE" altLang="de-DE" dirty="0">
                <a:latin typeface="Calibri" panose="020F0502020204030204" pitchFamily="34" charset="0"/>
              </a:rPr>
              <a:t>Satzweises Anfordern von Verbundpartnern (</a:t>
            </a:r>
            <a:r>
              <a:rPr lang="de-DE" altLang="de-DE" dirty="0" err="1">
                <a:latin typeface="Calibri" panose="020F0502020204030204" pitchFamily="34" charset="0"/>
              </a:rPr>
              <a:t>fetch</a:t>
            </a:r>
            <a:r>
              <a:rPr lang="de-DE" altLang="de-DE" dirty="0">
                <a:latin typeface="Calibri" panose="020F0502020204030204" pitchFamily="34" charset="0"/>
              </a:rPr>
              <a:t> </a:t>
            </a:r>
            <a:r>
              <a:rPr lang="de-DE" altLang="de-DE" dirty="0" err="1">
                <a:latin typeface="Calibri" panose="020F0502020204030204" pitchFamily="34" charset="0"/>
              </a:rPr>
              <a:t>as</a:t>
            </a:r>
            <a:r>
              <a:rPr lang="de-DE" altLang="de-DE" dirty="0">
                <a:latin typeface="Calibri" panose="020F0502020204030204" pitchFamily="34" charset="0"/>
              </a:rPr>
              <a:t> </a:t>
            </a:r>
            <a:r>
              <a:rPr lang="de-DE" altLang="de-DE" dirty="0" err="1">
                <a:latin typeface="Calibri" panose="020F0502020204030204" pitchFamily="34" charset="0"/>
              </a:rPr>
              <a:t>needed</a:t>
            </a:r>
            <a:r>
              <a:rPr lang="de-DE" altLang="de-DE" dirty="0">
                <a:latin typeface="Calibri" panose="020F0502020204030204" pitchFamily="34" charset="0"/>
              </a:rPr>
              <a:t>)</a:t>
            </a:r>
            <a:br>
              <a:rPr lang="de-DE" altLang="de-DE" dirty="0">
                <a:latin typeface="Calibri" panose="020F0502020204030204" pitchFamily="34" charset="0"/>
              </a:rPr>
            </a:br>
            <a:r>
              <a:rPr lang="de-DE" altLang="de-DE" dirty="0">
                <a:latin typeface="Calibri" panose="020F0502020204030204" pitchFamily="34" charset="0"/>
              </a:rPr>
              <a:t>für jedes Tupel der lokal vorliegenden Relation wird der Wert des </a:t>
            </a:r>
            <a:r>
              <a:rPr lang="de-DE" altLang="de-DE" dirty="0" err="1">
                <a:latin typeface="Calibri" panose="020F0502020204030204" pitchFamily="34" charset="0"/>
              </a:rPr>
              <a:t>Join</a:t>
            </a:r>
            <a:r>
              <a:rPr lang="de-DE" altLang="de-DE" dirty="0">
                <a:latin typeface="Calibri" panose="020F0502020204030204" pitchFamily="34" charset="0"/>
              </a:rPr>
              <a:t> Attributes ermittelt und an den anderen Rechner gesandt. Dort werden daraufhin die übereinstimmenden Werte ermittelt und an den anfordernden Rechner gesandt.</a:t>
            </a:r>
          </a:p>
          <a:p>
            <a:endParaRPr lang="de-DE" dirty="0"/>
          </a:p>
        </p:txBody>
      </p:sp>
    </p:spTree>
    <p:extLst>
      <p:ext uri="{BB962C8B-B14F-4D97-AF65-F5344CB8AC3E}">
        <p14:creationId xmlns:p14="http://schemas.microsoft.com/office/powerpoint/2010/main" val="123438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EB6DF9-0BA4-1E40-AB34-82AAD6CFC866}"/>
              </a:ext>
            </a:extLst>
          </p:cNvPr>
          <p:cNvSpPr>
            <a:spLocks noGrp="1"/>
          </p:cNvSpPr>
          <p:nvPr>
            <p:ph type="title"/>
          </p:nvPr>
        </p:nvSpPr>
        <p:spPr/>
        <p:txBody>
          <a:bodyPr/>
          <a:lstStyle/>
          <a:p>
            <a:r>
              <a:rPr lang="de-AT" altLang="de-DE" dirty="0" err="1"/>
              <a:t>Join</a:t>
            </a:r>
            <a:r>
              <a:rPr lang="de-AT" altLang="de-DE" dirty="0"/>
              <a:t> Abfragen II</a:t>
            </a:r>
            <a:endParaRPr lang="de-DE" dirty="0"/>
          </a:p>
        </p:txBody>
      </p:sp>
      <p:sp>
        <p:nvSpPr>
          <p:cNvPr id="3" name="Inhaltsplatzhalter 2">
            <a:extLst>
              <a:ext uri="{FF2B5EF4-FFF2-40B4-BE49-F238E27FC236}">
                <a16:creationId xmlns:a16="http://schemas.microsoft.com/office/drawing/2014/main" id="{363F4E79-6864-E440-9292-D435E6945786}"/>
              </a:ext>
            </a:extLst>
          </p:cNvPr>
          <p:cNvSpPr>
            <a:spLocks noGrp="1"/>
          </p:cNvSpPr>
          <p:nvPr>
            <p:ph idx="1"/>
          </p:nvPr>
        </p:nvSpPr>
        <p:spPr/>
        <p:txBody>
          <a:bodyPr/>
          <a:lstStyle/>
          <a:p>
            <a:pPr indent="-34131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err="1">
                <a:latin typeface="Calibri" panose="020F0502020204030204" pitchFamily="34" charset="0"/>
                <a:cs typeface="Calibri" panose="020F0502020204030204" pitchFamily="34" charset="0"/>
              </a:rPr>
              <a:t>Semi</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Join</a:t>
            </a:r>
            <a:r>
              <a:rPr lang="de-DE" altLang="de-DE" dirty="0">
                <a:latin typeface="Calibri" panose="020F0502020204030204" pitchFamily="34" charset="0"/>
                <a:cs typeface="Calibri" panose="020F0502020204030204" pitchFamily="34" charset="0"/>
              </a:rPr>
              <a:t> Strategien (Beispiel folgt später)</a:t>
            </a:r>
          </a:p>
          <a:p>
            <a:pPr indent="-34131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0" indent="-34131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der Overhead des </a:t>
            </a:r>
            <a:r>
              <a:rPr lang="de-DE" altLang="de-DE" dirty="0" err="1">
                <a:latin typeface="Calibri" panose="020F0502020204030204" pitchFamily="34" charset="0"/>
                <a:cs typeface="Calibri" panose="020F0502020204030204" pitchFamily="34" charset="0"/>
              </a:rPr>
              <a:t>fetch</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as</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needed</a:t>
            </a:r>
            <a:r>
              <a:rPr lang="de-DE" altLang="de-DE" dirty="0">
                <a:latin typeface="Calibri" panose="020F0502020204030204" pitchFamily="34" charset="0"/>
                <a:cs typeface="Calibri" panose="020F0502020204030204" pitchFamily="34" charset="0"/>
              </a:rPr>
              <a:t> Ansatzes, indem für jeden Satz einer Relation der Verbundpartner einzeln angefordert wird, kann dadurch reduziert werden, dass lokal alle Werte des </a:t>
            </a:r>
            <a:r>
              <a:rPr lang="de-DE" altLang="de-DE" dirty="0" err="1">
                <a:latin typeface="Calibri" panose="020F0502020204030204" pitchFamily="34" charset="0"/>
                <a:cs typeface="Calibri" panose="020F0502020204030204" pitchFamily="34" charset="0"/>
              </a:rPr>
              <a:t>Join</a:t>
            </a:r>
            <a:r>
              <a:rPr lang="de-DE" altLang="de-DE" dirty="0">
                <a:latin typeface="Calibri" panose="020F0502020204030204" pitchFamily="34" charset="0"/>
                <a:cs typeface="Calibri" panose="020F0502020204030204" pitchFamily="34" charset="0"/>
              </a:rPr>
              <a:t> Attributes ermittelt werden, diese in Form eines gesamten Datenpaketes an den anderen Knoten übermittelt werden, der seinerseits das Ergebnis an die anfordernde Stelle zurückschickt. Der durch die mehrfache Übertragung entstehende Overhead wird durch die Paketübertragung verringert.</a:t>
            </a:r>
          </a:p>
          <a:p>
            <a:pPr marL="341313" indent="-339725">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AT" altLang="de-DE" dirty="0"/>
          </a:p>
          <a:p>
            <a:endParaRPr lang="de-DE" dirty="0"/>
          </a:p>
        </p:txBody>
      </p:sp>
    </p:spTree>
    <p:extLst>
      <p:ext uri="{BB962C8B-B14F-4D97-AF65-F5344CB8AC3E}">
        <p14:creationId xmlns:p14="http://schemas.microsoft.com/office/powerpoint/2010/main" val="337576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0D626C-399F-0046-91B1-954DAA325932}"/>
              </a:ext>
            </a:extLst>
          </p:cNvPr>
          <p:cNvSpPr>
            <a:spLocks noGrp="1"/>
          </p:cNvSpPr>
          <p:nvPr>
            <p:ph type="title"/>
          </p:nvPr>
        </p:nvSpPr>
        <p:spPr/>
        <p:txBody>
          <a:bodyPr/>
          <a:lstStyle/>
          <a:p>
            <a:r>
              <a:rPr lang="de-AT" altLang="de-DE" dirty="0"/>
              <a:t>Query Arten</a:t>
            </a:r>
            <a:endParaRPr lang="de-DE" dirty="0"/>
          </a:p>
        </p:txBody>
      </p:sp>
      <p:sp>
        <p:nvSpPr>
          <p:cNvPr id="3" name="Inhaltsplatzhalter 2">
            <a:extLst>
              <a:ext uri="{FF2B5EF4-FFF2-40B4-BE49-F238E27FC236}">
                <a16:creationId xmlns:a16="http://schemas.microsoft.com/office/drawing/2014/main" id="{CD393858-E267-A64C-A919-14D771A06AA0}"/>
              </a:ext>
            </a:extLst>
          </p:cNvPr>
          <p:cNvSpPr>
            <a:spLocks noGrp="1"/>
          </p:cNvSpPr>
          <p:nvPr>
            <p:ph idx="1"/>
          </p:nvPr>
        </p:nvSpPr>
        <p:spPr/>
        <p:txBody>
          <a:bodyPr>
            <a:normAutofit fontScale="92500" lnSpcReduction="20000"/>
          </a:bodyPr>
          <a:lstStyle/>
          <a:p>
            <a:pPr marL="0" indent="0">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Ein remote </a:t>
            </a:r>
            <a:r>
              <a:rPr lang="de-DE" altLang="de-DE" dirty="0" err="1">
                <a:latin typeface="Calibri" panose="020F0502020204030204" pitchFamily="34" charset="0"/>
                <a:cs typeface="Calibri" panose="020F0502020204030204" pitchFamily="34" charset="0"/>
              </a:rPr>
              <a:t>query</a:t>
            </a:r>
            <a:r>
              <a:rPr lang="de-DE" altLang="de-DE" dirty="0">
                <a:latin typeface="Calibri" panose="020F0502020204030204" pitchFamily="34" charset="0"/>
                <a:cs typeface="Calibri" panose="020F0502020204030204" pitchFamily="34" charset="0"/>
              </a:rPr>
              <a:t> ist eine Abfrage, die sich zur Gänze auf remote Objekte bezieht. Diese Objekte befinden sich auf genau einer remote </a:t>
            </a:r>
            <a:r>
              <a:rPr lang="de-DE" altLang="de-DE" dirty="0" err="1">
                <a:latin typeface="Calibri" panose="020F0502020204030204" pitchFamily="34" charset="0"/>
                <a:cs typeface="Calibri" panose="020F0502020204030204" pitchFamily="34" charset="0"/>
              </a:rPr>
              <a:t>site</a:t>
            </a:r>
            <a:r>
              <a:rPr lang="de-DE" altLang="de-DE" dirty="0">
                <a:latin typeface="Calibri" panose="020F0502020204030204" pitchFamily="34" charset="0"/>
                <a:cs typeface="Calibri" panose="020F0502020204030204" pitchFamily="34" charset="0"/>
              </a:rPr>
              <a:t>. Eine Abfrage könnte folgendes Aussehen haben:</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ourier New" panose="02070309020205020404" pitchFamily="49" charset="0"/>
              </a:rPr>
              <a:t>SELECT * FROM </a:t>
            </a:r>
            <a:r>
              <a:rPr lang="en-GB" altLang="de-DE" dirty="0" err="1">
                <a:latin typeface="Courier New" panose="02070309020205020404" pitchFamily="49" charset="0"/>
              </a:rPr>
              <a:t>scott.dept@sales.us.americas.acme_auto.com</a:t>
            </a:r>
            <a:endParaRPr lang="en-GB" altLang="de-DE" dirty="0">
              <a:latin typeface="Courier New" panose="02070309020205020404" pitchFamily="49" charset="0"/>
            </a:endParaRP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p>
          <a:p>
            <a:pPr marL="0"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Ein </a:t>
            </a:r>
            <a:r>
              <a:rPr lang="de-DE" altLang="de-DE" i="1" dirty="0" err="1">
                <a:latin typeface="Calibri" panose="020F0502020204030204" pitchFamily="34" charset="0"/>
                <a:cs typeface="Calibri" panose="020F0502020204030204" pitchFamily="34" charset="0"/>
              </a:rPr>
              <a:t>distributed</a:t>
            </a:r>
            <a:r>
              <a:rPr lang="de-DE" altLang="de-DE" i="1" dirty="0">
                <a:latin typeface="Calibri" panose="020F0502020204030204" pitchFamily="34" charset="0"/>
                <a:cs typeface="Calibri" panose="020F0502020204030204" pitchFamily="34" charset="0"/>
              </a:rPr>
              <a:t> </a:t>
            </a:r>
            <a:r>
              <a:rPr lang="de-DE" altLang="de-DE" i="1" dirty="0" err="1">
                <a:latin typeface="Calibri" panose="020F0502020204030204" pitchFamily="34" charset="0"/>
                <a:cs typeface="Calibri" panose="020F0502020204030204" pitchFamily="34" charset="0"/>
              </a:rPr>
              <a:t>query</a:t>
            </a:r>
            <a:r>
              <a:rPr lang="de-DE" altLang="de-DE" dirty="0">
                <a:latin typeface="Calibri" panose="020F0502020204030204" pitchFamily="34" charset="0"/>
                <a:cs typeface="Calibri" panose="020F0502020204030204" pitchFamily="34" charset="0"/>
              </a:rPr>
              <a:t> bezieht sich auf Objekte, die auf verschiedenen Knoten gespeichert sind:</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ourier New" panose="02070309020205020404" pitchFamily="49" charset="0"/>
              </a:rPr>
              <a:t>SELECT </a:t>
            </a:r>
            <a:r>
              <a:rPr lang="en-GB" altLang="de-DE" dirty="0" err="1">
                <a:latin typeface="Courier New" panose="02070309020205020404" pitchFamily="49" charset="0"/>
              </a:rPr>
              <a:t>ename</a:t>
            </a:r>
            <a:r>
              <a:rPr lang="en-GB" altLang="de-DE" dirty="0">
                <a:latin typeface="Courier New" panose="02070309020205020404" pitchFamily="49" charset="0"/>
              </a:rPr>
              <a:t>, </a:t>
            </a:r>
            <a:r>
              <a:rPr lang="en-GB" altLang="de-DE" dirty="0" err="1">
                <a:latin typeface="Courier New" panose="02070309020205020404" pitchFamily="49" charset="0"/>
              </a:rPr>
              <a:t>dname</a:t>
            </a:r>
            <a:endParaRPr lang="en-GB" altLang="de-DE" dirty="0">
              <a:latin typeface="Courier New" panose="02070309020205020404" pitchFamily="49" charset="0"/>
            </a:endParaRP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ourier New" panose="02070309020205020404" pitchFamily="49" charset="0"/>
              </a:rPr>
              <a:t>FROM </a:t>
            </a:r>
            <a:r>
              <a:rPr lang="en-GB" altLang="de-DE" dirty="0" err="1">
                <a:latin typeface="Courier New" panose="02070309020205020404" pitchFamily="49" charset="0"/>
              </a:rPr>
              <a:t>scott.emp</a:t>
            </a:r>
            <a:r>
              <a:rPr lang="en-GB" altLang="de-DE" dirty="0">
                <a:latin typeface="Courier New" panose="02070309020205020404" pitchFamily="49" charset="0"/>
              </a:rPr>
              <a:t> e, </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err="1">
                <a:latin typeface="Courier New" panose="02070309020205020404" pitchFamily="49" charset="0"/>
              </a:rPr>
              <a:t>scott.dept@sales.us.americas.acme_auto.com</a:t>
            </a:r>
            <a:r>
              <a:rPr lang="en-GB" altLang="de-DE" dirty="0">
                <a:latin typeface="Courier New" panose="02070309020205020404" pitchFamily="49" charset="0"/>
              </a:rPr>
              <a:t> d</a:t>
            </a:r>
          </a:p>
          <a:p>
            <a:pPr indent="-341313">
              <a:spcBef>
                <a:spcPts val="6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ourier New" panose="02070309020205020404" pitchFamily="49" charset="0"/>
              </a:rPr>
              <a:t>WHERE </a:t>
            </a:r>
            <a:r>
              <a:rPr lang="en-GB" altLang="de-DE" dirty="0" err="1">
                <a:latin typeface="Courier New" panose="02070309020205020404" pitchFamily="49" charset="0"/>
              </a:rPr>
              <a:t>e.deptno</a:t>
            </a:r>
            <a:r>
              <a:rPr lang="en-GB" altLang="de-DE" dirty="0">
                <a:latin typeface="Courier New" panose="02070309020205020404" pitchFamily="49" charset="0"/>
              </a:rPr>
              <a:t> = </a:t>
            </a:r>
            <a:r>
              <a:rPr lang="en-GB" altLang="de-DE" dirty="0" err="1">
                <a:latin typeface="Courier New" panose="02070309020205020404" pitchFamily="49" charset="0"/>
              </a:rPr>
              <a:t>d.deptno</a:t>
            </a:r>
            <a:r>
              <a:rPr lang="en-GB" altLang="de-DE" dirty="0">
                <a:latin typeface="Courier New" panose="02070309020205020404" pitchFamily="49" charset="0"/>
              </a:rPr>
              <a:t>;</a:t>
            </a:r>
          </a:p>
          <a:p>
            <a:endParaRPr lang="de-DE" dirty="0"/>
          </a:p>
        </p:txBody>
      </p:sp>
    </p:spTree>
    <p:extLst>
      <p:ext uri="{BB962C8B-B14F-4D97-AF65-F5344CB8AC3E}">
        <p14:creationId xmlns:p14="http://schemas.microsoft.com/office/powerpoint/2010/main" val="182775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51F6E2-48A9-9441-B906-ED87883232D8}"/>
              </a:ext>
            </a:extLst>
          </p:cNvPr>
          <p:cNvSpPr>
            <a:spLocks noGrp="1"/>
          </p:cNvSpPr>
          <p:nvPr>
            <p:ph type="title"/>
          </p:nvPr>
        </p:nvSpPr>
        <p:spPr/>
        <p:txBody>
          <a:bodyPr/>
          <a:lstStyle/>
          <a:p>
            <a:r>
              <a:rPr lang="de-AT" altLang="de-DE" dirty="0"/>
              <a:t>Transaktionsarten</a:t>
            </a:r>
            <a:endParaRPr lang="de-DE" dirty="0"/>
          </a:p>
        </p:txBody>
      </p:sp>
      <p:pic>
        <p:nvPicPr>
          <p:cNvPr id="5" name="Inhaltsplatzhalter 4">
            <a:extLst>
              <a:ext uri="{FF2B5EF4-FFF2-40B4-BE49-F238E27FC236}">
                <a16:creationId xmlns:a16="http://schemas.microsoft.com/office/drawing/2014/main" id="{3F619682-DE6C-6048-8994-5474CE6E9496}"/>
              </a:ext>
            </a:extLst>
          </p:cNvPr>
          <p:cNvPicPr>
            <a:picLocks noGrp="1" noChangeAspect="1"/>
          </p:cNvPicPr>
          <p:nvPr>
            <p:ph idx="1"/>
          </p:nvPr>
        </p:nvPicPr>
        <p:blipFill>
          <a:blip r:embed="rId2"/>
          <a:stretch>
            <a:fillRect/>
          </a:stretch>
        </p:blipFill>
        <p:spPr>
          <a:xfrm>
            <a:off x="1024054" y="1999495"/>
            <a:ext cx="8382000" cy="4025900"/>
          </a:xfrm>
        </p:spPr>
      </p:pic>
    </p:spTree>
    <p:extLst>
      <p:ext uri="{BB962C8B-B14F-4D97-AF65-F5344CB8AC3E}">
        <p14:creationId xmlns:p14="http://schemas.microsoft.com/office/powerpoint/2010/main" val="941979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E0F3F-510A-DD4B-8B6B-D46B1203BF87}"/>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28A719CC-B4B6-7543-AEF7-CC7F00CF7950}"/>
              </a:ext>
            </a:extLst>
          </p:cNvPr>
          <p:cNvSpPr>
            <a:spLocks noGrp="1"/>
          </p:cNvSpPr>
          <p:nvPr>
            <p:ph idx="1"/>
          </p:nvPr>
        </p:nvSpPr>
        <p:spPr/>
        <p:txBody>
          <a:bodyPr/>
          <a:lstStyle/>
          <a:p>
            <a:endParaRPr lang="de-DE" dirty="0"/>
          </a:p>
        </p:txBody>
      </p:sp>
      <p:pic>
        <p:nvPicPr>
          <p:cNvPr id="4" name="Picture 2">
            <a:extLst>
              <a:ext uri="{FF2B5EF4-FFF2-40B4-BE49-F238E27FC236}">
                <a16:creationId xmlns:a16="http://schemas.microsoft.com/office/drawing/2014/main" id="{CBBF965B-D1F4-684D-91D1-B63DDFF94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312" y="1002875"/>
            <a:ext cx="5257800" cy="363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3">
            <a:extLst>
              <a:ext uri="{FF2B5EF4-FFF2-40B4-BE49-F238E27FC236}">
                <a16:creationId xmlns:a16="http://schemas.microsoft.com/office/drawing/2014/main" id="{128422E3-03B0-5E4D-9E54-C3E744BCFAD4}"/>
              </a:ext>
            </a:extLst>
          </p:cNvPr>
          <p:cNvSpPr>
            <a:spLocks noChangeArrowheads="1"/>
          </p:cNvSpPr>
          <p:nvPr/>
        </p:nvSpPr>
        <p:spPr bwMode="auto">
          <a:xfrm>
            <a:off x="1677174" y="4811287"/>
            <a:ext cx="8351838"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de-DE" altLang="de-DE" sz="1800"/>
              <a:t>Database Link: 'Informations - Einbahnstrasse' von einer zu einer anderen DB:</a:t>
            </a:r>
          </a:p>
          <a:p>
            <a:pPr eaLnBrk="1" hangingPunct="1">
              <a:spcBef>
                <a:spcPct val="0"/>
              </a:spcBef>
              <a:buClrTx/>
              <a:buFontTx/>
              <a:buNone/>
            </a:pPr>
            <a:r>
              <a:rPr lang="de-DE" altLang="de-DE" sz="1800">
                <a:latin typeface="Courier New" panose="02070309020205020404" pitchFamily="49" charset="0"/>
              </a:rPr>
              <a:t>CREATE DATABASE LINK sales.us.americas.acme_auto.com ... ;</a:t>
            </a:r>
          </a:p>
          <a:p>
            <a:pPr eaLnBrk="1" hangingPunct="1">
              <a:spcBef>
                <a:spcPct val="0"/>
              </a:spcBef>
              <a:buClrTx/>
              <a:buFontTx/>
              <a:buNone/>
            </a:pPr>
            <a:r>
              <a:rPr lang="de-DE" altLang="de-DE" sz="1800"/>
              <a:t>Daraus ergibt sich beispielsweise folgende DB - Abfrage:</a:t>
            </a:r>
          </a:p>
          <a:p>
            <a:pPr eaLnBrk="1" hangingPunct="1">
              <a:spcBef>
                <a:spcPct val="0"/>
              </a:spcBef>
              <a:buClrTx/>
              <a:buFontTx/>
              <a:buNone/>
            </a:pPr>
            <a:r>
              <a:rPr lang="en-GB" altLang="de-DE" sz="1800">
                <a:latin typeface="Courier New" panose="02070309020205020404" pitchFamily="49" charset="0"/>
              </a:rPr>
              <a:t>SELECT * FROM scott.emp@sales.us.americas.acme_auto.com;</a:t>
            </a:r>
          </a:p>
          <a:p>
            <a:pPr algn="ctr">
              <a:spcBef>
                <a:spcPct val="0"/>
              </a:spcBef>
              <a:buClrTx/>
              <a:buFontTx/>
              <a:buNone/>
            </a:pPr>
            <a:endParaRPr lang="de-AT" altLang="de-DE" sz="1800">
              <a:latin typeface="Courier New" panose="02070309020205020404" pitchFamily="49" charset="0"/>
            </a:endParaRPr>
          </a:p>
        </p:txBody>
      </p:sp>
    </p:spTree>
    <p:extLst>
      <p:ext uri="{BB962C8B-B14F-4D97-AF65-F5344CB8AC3E}">
        <p14:creationId xmlns:p14="http://schemas.microsoft.com/office/powerpoint/2010/main" val="258011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F2C09C-004E-6245-B313-5C69DCF62B1C}"/>
              </a:ext>
            </a:extLst>
          </p:cNvPr>
          <p:cNvSpPr>
            <a:spLocks noGrp="1"/>
          </p:cNvSpPr>
          <p:nvPr>
            <p:ph type="title"/>
          </p:nvPr>
        </p:nvSpPr>
        <p:spPr/>
        <p:txBody>
          <a:bodyPr/>
          <a:lstStyle/>
          <a:p>
            <a:r>
              <a:rPr lang="de-AT" altLang="de-DE" dirty="0"/>
              <a:t>Struktur</a:t>
            </a:r>
            <a:endParaRPr lang="de-DE" dirty="0"/>
          </a:p>
        </p:txBody>
      </p:sp>
      <p:sp>
        <p:nvSpPr>
          <p:cNvPr id="3" name="Inhaltsplatzhalter 2">
            <a:extLst>
              <a:ext uri="{FF2B5EF4-FFF2-40B4-BE49-F238E27FC236}">
                <a16:creationId xmlns:a16="http://schemas.microsoft.com/office/drawing/2014/main" id="{282CCD8B-D3EE-6C48-99CA-C927A8DF77C6}"/>
              </a:ext>
            </a:extLst>
          </p:cNvPr>
          <p:cNvSpPr>
            <a:spLocks noGrp="1"/>
          </p:cNvSpPr>
          <p:nvPr>
            <p:ph idx="1"/>
          </p:nvPr>
        </p:nvSpPr>
        <p:spPr/>
        <p:txBody>
          <a:bodyPr/>
          <a:lstStyle/>
          <a:p>
            <a:pPr marL="0" indent="0">
              <a:buNone/>
            </a:pPr>
            <a:r>
              <a:rPr lang="de-AT" altLang="de-DE" dirty="0">
                <a:latin typeface="Calibri" panose="020F0502020204030204" pitchFamily="34" charset="0"/>
              </a:rPr>
              <a:t>Ein Datenbanksystem heißt verteilt, wenn die zugehörige Datenbasis koordiniert auf mehrere Computersysteme (Netzknoten) aufteilbar ist.</a:t>
            </a:r>
          </a:p>
          <a:p>
            <a:pPr marL="0" indent="0">
              <a:buNone/>
            </a:pPr>
            <a:endParaRPr lang="de-DE" dirty="0"/>
          </a:p>
        </p:txBody>
      </p:sp>
      <p:graphicFrame>
        <p:nvGraphicFramePr>
          <p:cNvPr id="5" name="Object 3">
            <a:extLst>
              <a:ext uri="{FF2B5EF4-FFF2-40B4-BE49-F238E27FC236}">
                <a16:creationId xmlns:a16="http://schemas.microsoft.com/office/drawing/2014/main" id="{E1A40308-FAB4-4C4F-8F5A-07EE6253365E}"/>
              </a:ext>
            </a:extLst>
          </p:cNvPr>
          <p:cNvGraphicFramePr>
            <a:graphicFrameLocks noChangeAspect="1"/>
          </p:cNvGraphicFramePr>
          <p:nvPr>
            <p:extLst>
              <p:ext uri="{D42A27DB-BD31-4B8C-83A1-F6EECF244321}">
                <p14:modId xmlns:p14="http://schemas.microsoft.com/office/powerpoint/2010/main" val="1236364340"/>
              </p:ext>
            </p:extLst>
          </p:nvPr>
        </p:nvGraphicFramePr>
        <p:xfrm>
          <a:off x="1844869" y="2889250"/>
          <a:ext cx="6911975" cy="3287713"/>
        </p:xfrm>
        <a:graphic>
          <a:graphicData uri="http://schemas.openxmlformats.org/presentationml/2006/ole">
            <mc:AlternateContent xmlns:mc="http://schemas.openxmlformats.org/markup-compatibility/2006">
              <mc:Choice xmlns:v="urn:schemas-microsoft-com:vml" Requires="v">
                <p:oleObj spid="_x0000_s2050" r:id="rId3" imgW="2489200" imgH="1181100" progId="">
                  <p:embed/>
                </p:oleObj>
              </mc:Choice>
              <mc:Fallback>
                <p:oleObj r:id="rId3" imgW="2489200" imgH="1181100" progId="">
                  <p:embed/>
                  <p:pic>
                    <p:nvPicPr>
                      <p:cNvPr id="3078" name="Object 3">
                        <a:extLst>
                          <a:ext uri="{FF2B5EF4-FFF2-40B4-BE49-F238E27FC236}">
                            <a16:creationId xmlns:a16="http://schemas.microsoft.com/office/drawing/2014/main" id="{79FA455F-8A7A-E543-9C4E-655FFBA3C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869" y="2889250"/>
                        <a:ext cx="6911975" cy="3287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6913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5F605D-3C1A-6944-8692-73A42BE1B027}"/>
              </a:ext>
            </a:extLst>
          </p:cNvPr>
          <p:cNvSpPr>
            <a:spLocks noGrp="1"/>
          </p:cNvSpPr>
          <p:nvPr>
            <p:ph type="title"/>
          </p:nvPr>
        </p:nvSpPr>
        <p:spPr/>
        <p:txBody>
          <a:bodyPr/>
          <a:lstStyle/>
          <a:p>
            <a:r>
              <a:rPr lang="de-AT" altLang="de-DE" dirty="0"/>
              <a:t>Vorgehen in Oracle</a:t>
            </a:r>
            <a:endParaRPr lang="de-DE" dirty="0"/>
          </a:p>
        </p:txBody>
      </p:sp>
      <p:sp>
        <p:nvSpPr>
          <p:cNvPr id="3" name="Inhaltsplatzhalter 2">
            <a:extLst>
              <a:ext uri="{FF2B5EF4-FFF2-40B4-BE49-F238E27FC236}">
                <a16:creationId xmlns:a16="http://schemas.microsoft.com/office/drawing/2014/main" id="{7B12C696-0DE5-194A-9E3A-0068641FEF42}"/>
              </a:ext>
            </a:extLst>
          </p:cNvPr>
          <p:cNvSpPr>
            <a:spLocks noGrp="1"/>
          </p:cNvSpPr>
          <p:nvPr>
            <p:ph idx="1"/>
          </p:nvPr>
        </p:nvSpPr>
        <p:spPr/>
        <p:txBody>
          <a:bodyPr>
            <a:normAutofit fontScale="92500" lnSpcReduction="10000"/>
          </a:bodyPr>
          <a:lstStyle/>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Database Link</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ist ein Pointer, der einen „</a:t>
            </a:r>
            <a:r>
              <a:rPr lang="de-AT" altLang="de-DE" dirty="0" err="1">
                <a:latin typeface="Calibri" panose="020F0502020204030204" pitchFamily="34" charset="0"/>
                <a:cs typeface="Calibri" panose="020F0502020204030204" pitchFamily="34" charset="0"/>
              </a:rPr>
              <a:t>one</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way</a:t>
            </a:r>
            <a:r>
              <a:rPr lang="de-AT" altLang="de-DE" dirty="0">
                <a:latin typeface="Calibri" panose="020F0502020204030204" pitchFamily="34" charset="0"/>
                <a:cs typeface="Calibri" panose="020F0502020204030204" pitchFamily="34" charset="0"/>
              </a:rPr>
              <a:t>“ Kommunikationspfad von einem Oracle Database Server zu einem anderen Server einrichtet. Der Link Pointer entspricht einem Eintrag im Data </a:t>
            </a:r>
            <a:r>
              <a:rPr lang="de-AT" altLang="de-DE" dirty="0" err="1">
                <a:latin typeface="Calibri" panose="020F0502020204030204" pitchFamily="34" charset="0"/>
                <a:cs typeface="Calibri" panose="020F0502020204030204" pitchFamily="34" charset="0"/>
              </a:rPr>
              <a:t>Dictionary</a:t>
            </a:r>
            <a:r>
              <a:rPr lang="de-AT" altLang="de-DE" dirty="0">
                <a:latin typeface="Calibri" panose="020F0502020204030204" pitchFamily="34" charset="0"/>
                <a:cs typeface="Calibri" panose="020F0502020204030204" pitchFamily="34" charset="0"/>
              </a:rPr>
              <a:t> der lokalen Datenbank.</a:t>
            </a:r>
            <a:br>
              <a:rPr lang="de-AT" altLang="de-DE" dirty="0">
                <a:latin typeface="Calibri" panose="020F0502020204030204" pitchFamily="34" charset="0"/>
                <a:cs typeface="Calibri" panose="020F0502020204030204" pitchFamily="34" charset="0"/>
              </a:rPr>
            </a:br>
            <a:br>
              <a:rPr lang="de-AT" altLang="de-DE" dirty="0">
                <a:latin typeface="Calibri" panose="020F0502020204030204" pitchFamily="34" charset="0"/>
                <a:cs typeface="Calibri" panose="020F0502020204030204" pitchFamily="34" charset="0"/>
              </a:rPr>
            </a:br>
            <a:r>
              <a:rPr lang="de-AT" altLang="de-DE" dirty="0">
                <a:latin typeface="Courier New" panose="02070309020205020404" pitchFamily="49" charset="0"/>
                <a:cs typeface="Courier New" panose="02070309020205020404" pitchFamily="49" charset="0"/>
              </a:rPr>
              <a:t>C</a:t>
            </a:r>
            <a:r>
              <a:rPr lang="de-DE" altLang="de-DE" dirty="0">
                <a:latin typeface="Courier New" panose="02070309020205020404" pitchFamily="49" charset="0"/>
              </a:rPr>
              <a:t>REATE DATABASE LINK …..</a:t>
            </a:r>
            <a:endParaRPr lang="de-AT" altLang="de-DE" dirty="0">
              <a:latin typeface="Calibri" panose="020F0502020204030204" pitchFamily="34" charset="0"/>
              <a:cs typeface="Calibri" panose="020F0502020204030204" pitchFamily="34" charset="0"/>
            </a:endParaRPr>
          </a:p>
          <a:p>
            <a:pPr marL="0" indent="0">
              <a:spcBef>
                <a:spcPts val="600"/>
              </a:spcBef>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br>
              <a:rPr lang="de-AT" altLang="de-DE" dirty="0">
                <a:latin typeface="Calibri" panose="020F0502020204030204" pitchFamily="34" charset="0"/>
                <a:cs typeface="Calibri" panose="020F0502020204030204" pitchFamily="34" charset="0"/>
              </a:rPr>
            </a:b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Der lokale User hat Zugriff auf die remote Datenbank ohne User in dieser Datenbank sein zu müssen.  Er ist dabei aber an die Privilegien des </a:t>
            </a:r>
            <a:r>
              <a:rPr lang="de-AT" altLang="de-DE" dirty="0" err="1">
                <a:latin typeface="Calibri" panose="020F0502020204030204" pitchFamily="34" charset="0"/>
                <a:cs typeface="Calibri" panose="020F0502020204030204" pitchFamily="34" charset="0"/>
              </a:rPr>
              <a:t>Object</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Owners</a:t>
            </a:r>
            <a:r>
              <a:rPr lang="de-AT" altLang="de-DE" dirty="0">
                <a:latin typeface="Calibri" panose="020F0502020204030204" pitchFamily="34" charset="0"/>
                <a:cs typeface="Calibri" panose="020F0502020204030204" pitchFamily="34" charset="0"/>
              </a:rPr>
              <a:t> gebunden.</a:t>
            </a: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endParaRPr lang="de-DE" dirty="0"/>
          </a:p>
        </p:txBody>
      </p:sp>
    </p:spTree>
    <p:extLst>
      <p:ext uri="{BB962C8B-B14F-4D97-AF65-F5344CB8AC3E}">
        <p14:creationId xmlns:p14="http://schemas.microsoft.com/office/powerpoint/2010/main" val="155453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55D1AB-ED33-BD4A-BE72-8123B3F746E7}"/>
              </a:ext>
            </a:extLst>
          </p:cNvPr>
          <p:cNvSpPr>
            <a:spLocks noGrp="1"/>
          </p:cNvSpPr>
          <p:nvPr>
            <p:ph type="title"/>
          </p:nvPr>
        </p:nvSpPr>
        <p:spPr/>
        <p:txBody>
          <a:bodyPr/>
          <a:lstStyle/>
          <a:p>
            <a:r>
              <a:rPr lang="de-AT" altLang="de-DE" dirty="0"/>
              <a:t>Vorgehen in Oracle</a:t>
            </a:r>
            <a:endParaRPr lang="de-DE" dirty="0"/>
          </a:p>
        </p:txBody>
      </p:sp>
      <p:sp>
        <p:nvSpPr>
          <p:cNvPr id="3" name="Inhaltsplatzhalter 2">
            <a:extLst>
              <a:ext uri="{FF2B5EF4-FFF2-40B4-BE49-F238E27FC236}">
                <a16:creationId xmlns:a16="http://schemas.microsoft.com/office/drawing/2014/main" id="{5C65F7B1-91B5-A14B-83F0-96DCC708B39C}"/>
              </a:ext>
            </a:extLst>
          </p:cNvPr>
          <p:cNvSpPr>
            <a:spLocks noGrp="1"/>
          </p:cNvSpPr>
          <p:nvPr>
            <p:ph idx="1"/>
          </p:nvPr>
        </p:nvSpPr>
        <p:spPr/>
        <p:txBody>
          <a:bodyPr/>
          <a:lstStyle/>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Benennung von Schema Objekten in Verteilten Datenbanken:</a:t>
            </a: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err="1">
                <a:latin typeface="Calibri" panose="020F0502020204030204" pitchFamily="34" charset="0"/>
                <a:cs typeface="Calibri" panose="020F0502020204030204" pitchFamily="34" charset="0"/>
              </a:rPr>
              <a:t>schema.schema_object@global_database_name</a:t>
            </a:r>
            <a:endParaRPr lang="de-AT" altLang="de-DE" dirty="0">
              <a:latin typeface="Calibri" panose="020F0502020204030204" pitchFamily="34" charset="0"/>
              <a:cs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mit</a:t>
            </a: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endParaRPr lang="de-DE" dirty="0"/>
          </a:p>
        </p:txBody>
      </p:sp>
      <p:pic>
        <p:nvPicPr>
          <p:cNvPr id="5" name="Grafik 4" descr="Ein Bild, das Screenshot enthält.&#10;&#10;Automatisch generierte Beschreibung">
            <a:extLst>
              <a:ext uri="{FF2B5EF4-FFF2-40B4-BE49-F238E27FC236}">
                <a16:creationId xmlns:a16="http://schemas.microsoft.com/office/drawing/2014/main" id="{C5EE3A11-4785-924E-BEBE-645D57A602B6}"/>
              </a:ext>
            </a:extLst>
          </p:cNvPr>
          <p:cNvPicPr>
            <a:picLocks noChangeAspect="1"/>
          </p:cNvPicPr>
          <p:nvPr/>
        </p:nvPicPr>
        <p:blipFill>
          <a:blip r:embed="rId2"/>
          <a:stretch>
            <a:fillRect/>
          </a:stretch>
        </p:blipFill>
        <p:spPr>
          <a:xfrm>
            <a:off x="1760034" y="3588989"/>
            <a:ext cx="7467600" cy="3136900"/>
          </a:xfrm>
          <a:prstGeom prst="rect">
            <a:avLst/>
          </a:prstGeom>
        </p:spPr>
      </p:pic>
    </p:spTree>
    <p:extLst>
      <p:ext uri="{BB962C8B-B14F-4D97-AF65-F5344CB8AC3E}">
        <p14:creationId xmlns:p14="http://schemas.microsoft.com/office/powerpoint/2010/main" val="148540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1CB1F3-ABEC-8343-B6E9-AD3616700DD0}"/>
              </a:ext>
            </a:extLst>
          </p:cNvPr>
          <p:cNvSpPr>
            <a:spLocks noGrp="1"/>
          </p:cNvSpPr>
          <p:nvPr>
            <p:ph type="title"/>
          </p:nvPr>
        </p:nvSpPr>
        <p:spPr/>
        <p:txBody>
          <a:bodyPr/>
          <a:lstStyle/>
          <a:p>
            <a:r>
              <a:rPr lang="de-AT" altLang="de-DE" dirty="0"/>
              <a:t>Vorgehen in Oracle</a:t>
            </a:r>
            <a:endParaRPr lang="de-DE" dirty="0"/>
          </a:p>
        </p:txBody>
      </p:sp>
      <p:sp>
        <p:nvSpPr>
          <p:cNvPr id="3" name="Inhaltsplatzhalter 2">
            <a:extLst>
              <a:ext uri="{FF2B5EF4-FFF2-40B4-BE49-F238E27FC236}">
                <a16:creationId xmlns:a16="http://schemas.microsoft.com/office/drawing/2014/main" id="{E9B01EC9-8C2D-4D4A-BA95-DC3336A1AB0F}"/>
              </a:ext>
            </a:extLst>
          </p:cNvPr>
          <p:cNvSpPr>
            <a:spLocks noGrp="1"/>
          </p:cNvSpPr>
          <p:nvPr>
            <p:ph idx="1"/>
          </p:nvPr>
        </p:nvSpPr>
        <p:spPr>
          <a:xfrm>
            <a:off x="838200" y="1825625"/>
            <a:ext cx="9699702" cy="4351338"/>
          </a:xfrm>
        </p:spPr>
        <p:txBody>
          <a:bodyPr>
            <a:normAutofit fontScale="92500" lnSpcReduction="10000"/>
          </a:bodyPr>
          <a:lstStyle/>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CREATE DATABASE LINK </a:t>
            </a:r>
            <a:r>
              <a:rPr lang="de-DE" altLang="de-DE" dirty="0" err="1">
                <a:latin typeface="Calibri" panose="020F0502020204030204" pitchFamily="34" charset="0"/>
              </a:rPr>
              <a:t>oracle_db_link</a:t>
            </a:r>
            <a:r>
              <a:rPr lang="de-DE" altLang="de-DE" dirty="0">
                <a:latin typeface="Calibri" panose="020F0502020204030204" pitchFamily="34" charset="0"/>
              </a:rPr>
              <a:t> USING '</a:t>
            </a:r>
            <a:r>
              <a:rPr lang="de-DE" altLang="de-DE" dirty="0" err="1">
                <a:latin typeface="Calibri" panose="020F0502020204030204" pitchFamily="34" charset="0"/>
              </a:rPr>
              <a:t>oracledb</a:t>
            </a:r>
            <a:r>
              <a:rPr lang="de-DE" altLang="de-DE" dirty="0">
                <a:latin typeface="Calibri" panose="020F0502020204030204" pitchFamily="34" charset="0"/>
              </a:rPr>
              <a:t>’ – Verwendung von Username/Passwort des aktuellen Users</a:t>
            </a: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CREATE DATABASE LINK </a:t>
            </a:r>
            <a:r>
              <a:rPr lang="de-DE" altLang="de-DE" dirty="0" err="1">
                <a:latin typeface="Calibri" panose="020F0502020204030204" pitchFamily="34" charset="0"/>
              </a:rPr>
              <a:t>oracle_db_link</a:t>
            </a:r>
            <a:r>
              <a:rPr lang="de-DE" altLang="de-DE" dirty="0">
                <a:latin typeface="Calibri" panose="020F0502020204030204" pitchFamily="34" charset="0"/>
              </a:rPr>
              <a:t> TO </a:t>
            </a:r>
            <a:r>
              <a:rPr lang="de-DE" altLang="de-DE" dirty="0" err="1">
                <a:latin typeface="Calibri" panose="020F0502020204030204" pitchFamily="34" charset="0"/>
              </a:rPr>
              <a:t>scott</a:t>
            </a:r>
            <a:r>
              <a:rPr lang="de-DE" altLang="de-DE" dirty="0">
                <a:latin typeface="Calibri" panose="020F0502020204030204" pitchFamily="34" charset="0"/>
              </a:rPr>
              <a:t> IDENTIFIED BY </a:t>
            </a:r>
            <a:r>
              <a:rPr lang="de-DE" altLang="de-DE" dirty="0" err="1">
                <a:latin typeface="Calibri" panose="020F0502020204030204" pitchFamily="34" charset="0"/>
              </a:rPr>
              <a:t>tiger</a:t>
            </a:r>
            <a:r>
              <a:rPr lang="de-DE" altLang="de-DE" dirty="0">
                <a:latin typeface="Calibri" panose="020F0502020204030204" pitchFamily="34" charset="0"/>
              </a:rPr>
              <a:t> USING ‘</a:t>
            </a:r>
            <a:r>
              <a:rPr lang="de-DE" altLang="de-DE" dirty="0" err="1">
                <a:latin typeface="Calibri" panose="020F0502020204030204" pitchFamily="34" charset="0"/>
              </a:rPr>
              <a:t>oracledb</a:t>
            </a:r>
            <a:r>
              <a:rPr lang="de-DE" altLang="de-DE" dirty="0">
                <a:latin typeface="Calibri" panose="020F0502020204030204" pitchFamily="34" charset="0"/>
              </a:rPr>
              <a:t>’</a:t>
            </a: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In der </a:t>
            </a:r>
            <a:r>
              <a:rPr lang="de-DE" altLang="de-DE" dirty="0" err="1">
                <a:latin typeface="Calibri" panose="020F0502020204030204" pitchFamily="34" charset="0"/>
              </a:rPr>
              <a:t>Using</a:t>
            </a:r>
            <a:r>
              <a:rPr lang="de-DE" altLang="de-DE" dirty="0">
                <a:latin typeface="Calibri" panose="020F0502020204030204" pitchFamily="34" charset="0"/>
              </a:rPr>
              <a:t> Klausel wird der Datenbankname aus der Datei TNSNAMES.ORA angegeben</a:t>
            </a: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Daraus ergibt sich beispielsweise folgende DB - Abfrage:</a:t>
            </a:r>
            <a:br>
              <a:rPr lang="de-DE" altLang="de-DE" dirty="0">
                <a:latin typeface="Calibri" panose="020F0502020204030204" pitchFamily="34" charset="0"/>
              </a:rPr>
            </a:br>
            <a:r>
              <a:rPr lang="en-GB" altLang="de-DE" dirty="0">
                <a:latin typeface="Calibri" panose="020F0502020204030204" pitchFamily="34" charset="0"/>
              </a:rPr>
              <a:t>SELECT * FROM </a:t>
            </a:r>
            <a:r>
              <a:rPr lang="en-GB" altLang="de-DE" dirty="0" err="1">
                <a:latin typeface="Calibri" panose="020F0502020204030204" pitchFamily="34" charset="0"/>
              </a:rPr>
              <a:t>scott.emp@oracle_db_link</a:t>
            </a:r>
            <a:r>
              <a:rPr lang="en-GB" altLang="de-DE" dirty="0">
                <a:latin typeface="Calibri" panose="020F0502020204030204" pitchFamily="34" charset="0"/>
              </a:rPr>
              <a:t> </a:t>
            </a:r>
          </a:p>
          <a:p>
            <a:pPr marL="341313" indent="-341313">
              <a:spcBef>
                <a:spcPts val="600"/>
              </a:spcBef>
              <a:spcAft>
                <a:spcPts val="1200"/>
              </a:spcAft>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de-DE" dirty="0">
                <a:latin typeface="Calibri" panose="020F0502020204030204" pitchFamily="34" charset="0"/>
              </a:rPr>
              <a:t>Bei </a:t>
            </a:r>
            <a:r>
              <a:rPr lang="en-GB" altLang="de-DE" dirty="0" err="1">
                <a:latin typeface="Calibri" panose="020F0502020204030204" pitchFamily="34" charset="0"/>
              </a:rPr>
              <a:t>einem</a:t>
            </a:r>
            <a:r>
              <a:rPr lang="en-GB" altLang="de-DE" dirty="0">
                <a:latin typeface="Calibri" panose="020F0502020204030204" pitchFamily="34" charset="0"/>
              </a:rPr>
              <a:t> “public database link” </a:t>
            </a:r>
            <a:r>
              <a:rPr lang="en-GB" altLang="de-DE" dirty="0" err="1">
                <a:latin typeface="Calibri" panose="020F0502020204030204" pitchFamily="34" charset="0"/>
              </a:rPr>
              <a:t>haben</a:t>
            </a:r>
            <a:r>
              <a:rPr lang="en-GB" altLang="de-DE" dirty="0">
                <a:latin typeface="Calibri" panose="020F0502020204030204" pitchFamily="34" charset="0"/>
              </a:rPr>
              <a:t> alle User der </a:t>
            </a:r>
            <a:r>
              <a:rPr lang="en-GB" altLang="de-DE" dirty="0" err="1">
                <a:latin typeface="Calibri" panose="020F0502020204030204" pitchFamily="34" charset="0"/>
              </a:rPr>
              <a:t>Datenbank</a:t>
            </a:r>
            <a:r>
              <a:rPr lang="en-GB" altLang="de-DE" dirty="0">
                <a:latin typeface="Calibri" panose="020F0502020204030204" pitchFamily="34" charset="0"/>
              </a:rPr>
              <a:t> </a:t>
            </a:r>
            <a:r>
              <a:rPr lang="en-GB" altLang="de-DE" dirty="0" err="1">
                <a:latin typeface="Calibri" panose="020F0502020204030204" pitchFamily="34" charset="0"/>
              </a:rPr>
              <a:t>Zugriff</a:t>
            </a:r>
            <a:r>
              <a:rPr lang="en-GB" altLang="de-DE" dirty="0">
                <a:latin typeface="Calibri" panose="020F0502020204030204" pitchFamily="34" charset="0"/>
              </a:rPr>
              <a:t> auf die remote </a:t>
            </a:r>
            <a:r>
              <a:rPr lang="en-GB" altLang="de-DE" dirty="0" err="1">
                <a:latin typeface="Calibri" panose="020F0502020204030204" pitchFamily="34" charset="0"/>
              </a:rPr>
              <a:t>Datenbank</a:t>
            </a:r>
            <a:r>
              <a:rPr lang="en-GB" altLang="de-DE" dirty="0">
                <a:latin typeface="Calibri" panose="020F0502020204030204" pitchFamily="34" charset="0"/>
              </a:rPr>
              <a:t>. </a:t>
            </a:r>
            <a:r>
              <a:rPr lang="de-AT" altLang="de-DE" dirty="0">
                <a:latin typeface="Calibri" panose="020F0502020204030204" pitchFamily="34" charset="0"/>
              </a:rPr>
              <a:t> </a:t>
            </a:r>
          </a:p>
          <a:p>
            <a:endParaRPr lang="de-DE" dirty="0"/>
          </a:p>
        </p:txBody>
      </p:sp>
    </p:spTree>
    <p:extLst>
      <p:ext uri="{BB962C8B-B14F-4D97-AF65-F5344CB8AC3E}">
        <p14:creationId xmlns:p14="http://schemas.microsoft.com/office/powerpoint/2010/main" val="3267124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FC553C-390C-E646-A47C-06936A60CE8D}"/>
              </a:ext>
            </a:extLst>
          </p:cNvPr>
          <p:cNvSpPr>
            <a:spLocks noGrp="1"/>
          </p:cNvSpPr>
          <p:nvPr>
            <p:ph type="title"/>
          </p:nvPr>
        </p:nvSpPr>
        <p:spPr/>
        <p:txBody>
          <a:bodyPr/>
          <a:lstStyle/>
          <a:p>
            <a:r>
              <a:rPr lang="de-AT" altLang="de-DE" dirty="0"/>
              <a:t>Performanceüberlegungen</a:t>
            </a:r>
            <a:endParaRPr lang="de-DE" dirty="0"/>
          </a:p>
        </p:txBody>
      </p:sp>
      <p:sp>
        <p:nvSpPr>
          <p:cNvPr id="3" name="Inhaltsplatzhalter 2">
            <a:extLst>
              <a:ext uri="{FF2B5EF4-FFF2-40B4-BE49-F238E27FC236}">
                <a16:creationId xmlns:a16="http://schemas.microsoft.com/office/drawing/2014/main" id="{EFA142E1-F18E-DE47-B2F0-0B2B0120B6E5}"/>
              </a:ext>
            </a:extLst>
          </p:cNvPr>
          <p:cNvSpPr>
            <a:spLocks noGrp="1"/>
          </p:cNvSpPr>
          <p:nvPr>
            <p:ph idx="1"/>
          </p:nvPr>
        </p:nvSpPr>
        <p:spPr/>
        <p:txBody>
          <a:bodyPr>
            <a:normAutofit fontScale="92500" lnSpcReduction="20000"/>
          </a:bodyPr>
          <a:lstStyle/>
          <a:p>
            <a:pPr marL="0" indent="0">
              <a:spcBef>
                <a:spcPts val="600"/>
              </a:spcBef>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Annahmen:</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10 rote Teile, 100.000 Wiener – Tupel in TEIL_STADT</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Jedes Tupel habe eine Länge von 25 Byte</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SELECT St#</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FROM STADT, TEIL, TEIL_STADT</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WHERE </a:t>
            </a:r>
            <a:r>
              <a:rPr lang="de-AT" altLang="de-DE" dirty="0" err="1">
                <a:latin typeface="Calibri" panose="020F0502020204030204" pitchFamily="34" charset="0"/>
              </a:rPr>
              <a:t>Stadt.St</a:t>
            </a:r>
            <a:r>
              <a:rPr lang="de-AT" altLang="de-DE" dirty="0">
                <a:latin typeface="Calibri" panose="020F0502020204030204" pitchFamily="34" charset="0"/>
              </a:rPr>
              <a:t># = </a:t>
            </a:r>
            <a:r>
              <a:rPr lang="de-AT" altLang="de-DE" dirty="0" err="1">
                <a:latin typeface="Calibri" panose="020F0502020204030204" pitchFamily="34" charset="0"/>
              </a:rPr>
              <a:t>TEIL_STADT.St</a:t>
            </a:r>
            <a:r>
              <a:rPr lang="de-AT" altLang="de-DE" dirty="0">
                <a:latin typeface="Calibri" panose="020F0502020204030204" pitchFamily="34" charset="0"/>
              </a:rPr>
              <a:t>#</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AND TEIL.T# = TEIL_STADT.T#</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AND Name = ‘WIEN‘</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AND FARBE = ‘rot‘</a:t>
            </a:r>
          </a:p>
          <a:p>
            <a:endParaRPr lang="de-DE" dirty="0"/>
          </a:p>
        </p:txBody>
      </p:sp>
      <p:pic>
        <p:nvPicPr>
          <p:cNvPr id="5" name="Grafik 4" descr="Ein Bild, das Screenshot enthält.&#10;&#10;Automatisch generierte Beschreibung">
            <a:extLst>
              <a:ext uri="{FF2B5EF4-FFF2-40B4-BE49-F238E27FC236}">
                <a16:creationId xmlns:a16="http://schemas.microsoft.com/office/drawing/2014/main" id="{F7D527C0-36B4-704C-9B80-6805BC7DED8B}"/>
              </a:ext>
            </a:extLst>
          </p:cNvPr>
          <p:cNvPicPr>
            <a:picLocks noChangeAspect="1"/>
          </p:cNvPicPr>
          <p:nvPr/>
        </p:nvPicPr>
        <p:blipFill>
          <a:blip r:embed="rId2"/>
          <a:stretch>
            <a:fillRect/>
          </a:stretch>
        </p:blipFill>
        <p:spPr>
          <a:xfrm>
            <a:off x="2575157" y="1553581"/>
            <a:ext cx="6261100" cy="1587500"/>
          </a:xfrm>
          <a:prstGeom prst="rect">
            <a:avLst/>
          </a:prstGeom>
        </p:spPr>
      </p:pic>
    </p:spTree>
    <p:extLst>
      <p:ext uri="{BB962C8B-B14F-4D97-AF65-F5344CB8AC3E}">
        <p14:creationId xmlns:p14="http://schemas.microsoft.com/office/powerpoint/2010/main" val="328710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AEDE-4134-134B-BC71-DB687AC81591}"/>
              </a:ext>
            </a:extLst>
          </p:cNvPr>
          <p:cNvSpPr>
            <a:spLocks noGrp="1"/>
          </p:cNvSpPr>
          <p:nvPr>
            <p:ph type="title"/>
          </p:nvPr>
        </p:nvSpPr>
        <p:spPr/>
        <p:txBody>
          <a:bodyPr/>
          <a:lstStyle/>
          <a:p>
            <a:r>
              <a:rPr lang="de-AT" altLang="de-DE" dirty="0"/>
              <a:t>Performanceüberlegungen</a:t>
            </a:r>
            <a:endParaRPr lang="de-DE" dirty="0"/>
          </a:p>
        </p:txBody>
      </p:sp>
      <p:sp>
        <p:nvSpPr>
          <p:cNvPr id="3" name="Inhaltsplatzhalter 2">
            <a:extLst>
              <a:ext uri="{FF2B5EF4-FFF2-40B4-BE49-F238E27FC236}">
                <a16:creationId xmlns:a16="http://schemas.microsoft.com/office/drawing/2014/main" id="{C134BDD8-7553-064C-9BFF-668581ED40D8}"/>
              </a:ext>
            </a:extLst>
          </p:cNvPr>
          <p:cNvSpPr>
            <a:spLocks noGrp="1"/>
          </p:cNvSpPr>
          <p:nvPr>
            <p:ph idx="1"/>
          </p:nvPr>
        </p:nvSpPr>
        <p:spPr/>
        <p:txBody>
          <a:bodyPr>
            <a:normAutofit lnSpcReduction="10000"/>
          </a:bodyPr>
          <a:lstStyle/>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Kostenmodell:</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C1 Datenrate = Zahl übertragener Bits pro Sekunde </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C0 Initialisierungszeit = Dauer des Verbindungsaufbaus </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err="1">
                <a:latin typeface="Calibri" panose="020F0502020204030204" pitchFamily="34" charset="0"/>
              </a:rPr>
              <a:t>n</a:t>
            </a:r>
            <a:r>
              <a:rPr lang="de-AT" altLang="de-DE" dirty="0">
                <a:latin typeface="Calibri" panose="020F0502020204030204" pitchFamily="34" charset="0"/>
              </a:rPr>
              <a:t> Menge der zu übertragenden Daten</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Gesamtkosten C = C0 + </a:t>
            </a:r>
            <a:r>
              <a:rPr lang="de-AT" altLang="de-DE" dirty="0" err="1">
                <a:latin typeface="Calibri" panose="020F0502020204030204" pitchFamily="34" charset="0"/>
              </a:rPr>
              <a:t>n</a:t>
            </a:r>
            <a:r>
              <a:rPr lang="de-AT" altLang="de-DE" dirty="0">
                <a:latin typeface="Calibri" panose="020F0502020204030204" pitchFamily="34" charset="0"/>
              </a:rPr>
              <a:t>/C1 in Sekunden</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Im Beispiel: </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C1 = 50.000 Bits pro Sekunde </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C0 = 0.1 Sekunden</a:t>
            </a:r>
          </a:p>
          <a:p>
            <a:pPr marL="0" indent="0">
              <a:buNone/>
            </a:pPr>
            <a:endParaRPr lang="de-DE" dirty="0"/>
          </a:p>
        </p:txBody>
      </p:sp>
    </p:spTree>
    <p:extLst>
      <p:ext uri="{BB962C8B-B14F-4D97-AF65-F5344CB8AC3E}">
        <p14:creationId xmlns:p14="http://schemas.microsoft.com/office/powerpoint/2010/main" val="79409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CFBB8-D95A-6D46-9B15-B58C46E012F9}"/>
              </a:ext>
            </a:extLst>
          </p:cNvPr>
          <p:cNvSpPr>
            <a:spLocks noGrp="1"/>
          </p:cNvSpPr>
          <p:nvPr>
            <p:ph type="title"/>
          </p:nvPr>
        </p:nvSpPr>
        <p:spPr/>
        <p:txBody>
          <a:bodyPr/>
          <a:lstStyle/>
          <a:p>
            <a:r>
              <a:rPr lang="de-AT" altLang="de-DE" dirty="0"/>
              <a:t>Performanceüberlegungen</a:t>
            </a:r>
            <a:endParaRPr lang="de-DE" dirty="0"/>
          </a:p>
        </p:txBody>
      </p:sp>
      <p:sp>
        <p:nvSpPr>
          <p:cNvPr id="3" name="Inhaltsplatzhalter 2">
            <a:extLst>
              <a:ext uri="{FF2B5EF4-FFF2-40B4-BE49-F238E27FC236}">
                <a16:creationId xmlns:a16="http://schemas.microsoft.com/office/drawing/2014/main" id="{2A38FEB5-7F59-484E-B09E-1FE15544F75C}"/>
              </a:ext>
            </a:extLst>
          </p:cNvPr>
          <p:cNvSpPr>
            <a:spLocks noGrp="1"/>
          </p:cNvSpPr>
          <p:nvPr>
            <p:ph idx="1"/>
          </p:nvPr>
        </p:nvSpPr>
        <p:spPr/>
        <p:txBody>
          <a:bodyPr>
            <a:normAutofit fontScale="92500" lnSpcReduction="20000"/>
          </a:bodyPr>
          <a:lstStyle/>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Variante 1:</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Am Standort A kann ermittelt werden:</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WHERE </a:t>
            </a:r>
            <a:r>
              <a:rPr lang="de-AT" altLang="de-DE" dirty="0" err="1">
                <a:latin typeface="Calibri" panose="020F0502020204030204" pitchFamily="34" charset="0"/>
              </a:rPr>
              <a:t>STADT.St</a:t>
            </a:r>
            <a:r>
              <a:rPr lang="de-AT" altLang="de-DE" dirty="0">
                <a:latin typeface="Calibri" panose="020F0502020204030204" pitchFamily="34" charset="0"/>
              </a:rPr>
              <a:t># = </a:t>
            </a:r>
            <a:r>
              <a:rPr lang="de-AT" altLang="de-DE" dirty="0" err="1">
                <a:latin typeface="Calibri" panose="020F0502020204030204" pitchFamily="34" charset="0"/>
              </a:rPr>
              <a:t>TEIL_STADT.St</a:t>
            </a:r>
            <a:r>
              <a:rPr lang="de-AT" altLang="de-DE" dirty="0">
                <a:latin typeface="Calibri" panose="020F0502020204030204" pitchFamily="34" charset="0"/>
              </a:rPr>
              <a:t>#</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AND Name = ‘WIEN‘     </a:t>
            </a:r>
            <a:r>
              <a:rPr lang="de-AT" altLang="de-DE" dirty="0">
                <a:latin typeface="Calibri" panose="020F0502020204030204" pitchFamily="34" charset="0"/>
                <a:sym typeface="Wingdings" pitchFamily="2" charset="2"/>
              </a:rPr>
              <a:t> 100.000 Tupel</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sym typeface="Wingdings" pitchFamily="2" charset="2"/>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sym typeface="Wingdings" pitchFamily="2" charset="2"/>
              </a:rPr>
              <a:t>Pro Tupel des Standortes A wird durch „Nachfrage“ an Standort B ermittelt, ob die Farbe „rot“ zutrifft.  100.000 Nachrichten (pro Nachricht wird die Teilenummer hingeschickt und die Farbe zurück)</a:t>
            </a: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buNone/>
            </a:pPr>
            <a:endParaRPr lang="de-DE" dirty="0"/>
          </a:p>
        </p:txBody>
      </p:sp>
    </p:spTree>
    <p:extLst>
      <p:ext uri="{BB962C8B-B14F-4D97-AF65-F5344CB8AC3E}">
        <p14:creationId xmlns:p14="http://schemas.microsoft.com/office/powerpoint/2010/main" val="629009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D0B0D0-6702-7043-AD83-70CDDBCC76BA}"/>
              </a:ext>
            </a:extLst>
          </p:cNvPr>
          <p:cNvSpPr>
            <a:spLocks noGrp="1"/>
          </p:cNvSpPr>
          <p:nvPr>
            <p:ph type="title"/>
          </p:nvPr>
        </p:nvSpPr>
        <p:spPr/>
        <p:txBody>
          <a:bodyPr/>
          <a:lstStyle/>
          <a:p>
            <a:r>
              <a:rPr lang="de-AT" altLang="de-DE" dirty="0"/>
              <a:t>Performanceüberlegungen</a:t>
            </a:r>
            <a:endParaRPr lang="de-DE" dirty="0"/>
          </a:p>
        </p:txBody>
      </p:sp>
      <p:sp>
        <p:nvSpPr>
          <p:cNvPr id="3" name="Inhaltsplatzhalter 2">
            <a:extLst>
              <a:ext uri="{FF2B5EF4-FFF2-40B4-BE49-F238E27FC236}">
                <a16:creationId xmlns:a16="http://schemas.microsoft.com/office/drawing/2014/main" id="{30D680A4-9305-8545-BA11-F7D709350759}"/>
              </a:ext>
            </a:extLst>
          </p:cNvPr>
          <p:cNvSpPr>
            <a:spLocks noGrp="1"/>
          </p:cNvSpPr>
          <p:nvPr>
            <p:ph idx="1"/>
          </p:nvPr>
        </p:nvSpPr>
        <p:spPr/>
        <p:txBody>
          <a:bodyPr>
            <a:normAutofit fontScale="92500" lnSpcReduction="20000"/>
          </a:bodyPr>
          <a:lstStyle/>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Variante 1 - Mengenüberlegungen</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Pro Nachricht wird die T# hin- und die Farbe zurückübertragen: </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Das sind ca. 25 Byte (=200 Bit) pro Übertragung</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 = 0.1 + 200/50.000 = 0,104 </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Also für 100.000 Nachrichten: </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 = 0.1 x 100.000  ~ 10.000 Sekunden ~ 2.78 Stunden</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buNone/>
            </a:pPr>
            <a:endParaRPr lang="de-DE" dirty="0"/>
          </a:p>
        </p:txBody>
      </p:sp>
    </p:spTree>
    <p:extLst>
      <p:ext uri="{BB962C8B-B14F-4D97-AF65-F5344CB8AC3E}">
        <p14:creationId xmlns:p14="http://schemas.microsoft.com/office/powerpoint/2010/main" val="146163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F014C2-2BF9-8E45-9015-46C5C359961F}"/>
              </a:ext>
            </a:extLst>
          </p:cNvPr>
          <p:cNvSpPr>
            <a:spLocks noGrp="1"/>
          </p:cNvSpPr>
          <p:nvPr>
            <p:ph type="title"/>
          </p:nvPr>
        </p:nvSpPr>
        <p:spPr/>
        <p:txBody>
          <a:bodyPr/>
          <a:lstStyle/>
          <a:p>
            <a:r>
              <a:rPr lang="de-AT" altLang="de-DE" dirty="0"/>
              <a:t>Performanceüberlegungen</a:t>
            </a:r>
            <a:endParaRPr lang="de-DE" dirty="0"/>
          </a:p>
        </p:txBody>
      </p:sp>
      <p:sp>
        <p:nvSpPr>
          <p:cNvPr id="3" name="Inhaltsplatzhalter 2">
            <a:extLst>
              <a:ext uri="{FF2B5EF4-FFF2-40B4-BE49-F238E27FC236}">
                <a16:creationId xmlns:a16="http://schemas.microsoft.com/office/drawing/2014/main" id="{7F3C5954-AD50-4940-9A4E-250ACF79D26A}"/>
              </a:ext>
            </a:extLst>
          </p:cNvPr>
          <p:cNvSpPr>
            <a:spLocks noGrp="1"/>
          </p:cNvSpPr>
          <p:nvPr>
            <p:ph idx="1"/>
          </p:nvPr>
        </p:nvSpPr>
        <p:spPr/>
        <p:txBody>
          <a:bodyPr>
            <a:normAutofit fontScale="92500" lnSpcReduction="20000"/>
          </a:bodyPr>
          <a:lstStyle/>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Variante 2</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Übertragen der kompletten Tabelle TEIL von B nach A.</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Berechnung des Ergebnisses am Standort A</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Mengen- und Zeitüberlegungen:</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Übertragung von 100.000 Datensätzen: </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 = 0.1 + (100.000 x 200) / 50.000 = 400 Sekunden </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 6.67 Minuten</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buNone/>
            </a:pPr>
            <a:endParaRPr lang="de-DE" dirty="0"/>
          </a:p>
        </p:txBody>
      </p:sp>
    </p:spTree>
    <p:extLst>
      <p:ext uri="{BB962C8B-B14F-4D97-AF65-F5344CB8AC3E}">
        <p14:creationId xmlns:p14="http://schemas.microsoft.com/office/powerpoint/2010/main" val="1678504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4AE98-6C79-6F48-827A-CE720D8B8B6E}"/>
              </a:ext>
            </a:extLst>
          </p:cNvPr>
          <p:cNvSpPr>
            <a:spLocks noGrp="1"/>
          </p:cNvSpPr>
          <p:nvPr>
            <p:ph type="title"/>
          </p:nvPr>
        </p:nvSpPr>
        <p:spPr/>
        <p:txBody>
          <a:bodyPr/>
          <a:lstStyle/>
          <a:p>
            <a:r>
              <a:rPr lang="de-AT" altLang="de-DE" dirty="0"/>
              <a:t>Performanceüberlegungen</a:t>
            </a:r>
            <a:endParaRPr lang="de-DE" dirty="0"/>
          </a:p>
        </p:txBody>
      </p:sp>
      <p:sp>
        <p:nvSpPr>
          <p:cNvPr id="3" name="Inhaltsplatzhalter 2">
            <a:extLst>
              <a:ext uri="{FF2B5EF4-FFF2-40B4-BE49-F238E27FC236}">
                <a16:creationId xmlns:a16="http://schemas.microsoft.com/office/drawing/2014/main" id="{44315506-C087-F34C-8805-0B351F3DA52F}"/>
              </a:ext>
            </a:extLst>
          </p:cNvPr>
          <p:cNvSpPr>
            <a:spLocks noGrp="1"/>
          </p:cNvSpPr>
          <p:nvPr>
            <p:ph idx="1"/>
          </p:nvPr>
        </p:nvSpPr>
        <p:spPr/>
        <p:txBody>
          <a:bodyPr>
            <a:normAutofit fontScale="92500" lnSpcReduction="20000"/>
          </a:bodyPr>
          <a:lstStyle/>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Variante 3</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Berechnung am Standort B die Restriktion auf die Teile mit der Farbe „rot“.</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Übertragung der 10 gefundenen Tupel von B nach A.</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Berechnung der Ergebnismenge am Standort A.</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Übertragung von 10 Datensätzen von B nach A:</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C = 0.1 + (10 x 200) / 50.000 </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 0.1 Sekunden</a:t>
            </a: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ts val="600"/>
              </a:spcBef>
              <a:spcAft>
                <a:spcPts val="12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buNone/>
            </a:pPr>
            <a:endParaRPr lang="de-DE" dirty="0"/>
          </a:p>
        </p:txBody>
      </p:sp>
    </p:spTree>
    <p:extLst>
      <p:ext uri="{BB962C8B-B14F-4D97-AF65-F5344CB8AC3E}">
        <p14:creationId xmlns:p14="http://schemas.microsoft.com/office/powerpoint/2010/main" val="2571962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0B9D4C-2E1A-3446-8E17-F80A40D87184}"/>
              </a:ext>
            </a:extLst>
          </p:cNvPr>
          <p:cNvSpPr>
            <a:spLocks noGrp="1"/>
          </p:cNvSpPr>
          <p:nvPr>
            <p:ph type="title"/>
          </p:nvPr>
        </p:nvSpPr>
        <p:spPr/>
        <p:txBody>
          <a:bodyPr/>
          <a:lstStyle/>
          <a:p>
            <a:r>
              <a:rPr lang="de-AT" altLang="de-DE" dirty="0" err="1"/>
              <a:t>Semijoin</a:t>
            </a:r>
            <a:r>
              <a:rPr lang="de-AT" altLang="de-DE" dirty="0"/>
              <a:t> Strategie</a:t>
            </a:r>
            <a:endParaRPr lang="de-DE" dirty="0"/>
          </a:p>
        </p:txBody>
      </p:sp>
      <p:sp>
        <p:nvSpPr>
          <p:cNvPr id="3" name="Inhaltsplatzhalter 2">
            <a:extLst>
              <a:ext uri="{FF2B5EF4-FFF2-40B4-BE49-F238E27FC236}">
                <a16:creationId xmlns:a16="http://schemas.microsoft.com/office/drawing/2014/main" id="{5954013C-C32F-664A-9A49-97EB4EEB4C66}"/>
              </a:ext>
            </a:extLst>
          </p:cNvPr>
          <p:cNvSpPr>
            <a:spLocks noGrp="1"/>
          </p:cNvSpPr>
          <p:nvPr>
            <p:ph idx="1"/>
          </p:nvPr>
        </p:nvSpPr>
        <p:spPr/>
        <p:txBody>
          <a:bodyPr>
            <a:normAutofit fontScale="92500" lnSpcReduction="20000"/>
          </a:bodyPr>
          <a:lstStyle/>
          <a:p>
            <a:pPr marL="0" indent="0">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err="1">
                <a:latin typeface="Calibri" panose="020F0502020204030204" pitchFamily="34" charset="0"/>
                <a:cs typeface="Calibri" panose="020F0502020204030204" pitchFamily="34" charset="0"/>
              </a:rPr>
              <a:t>select</a:t>
            </a:r>
            <a:r>
              <a:rPr lang="de-AT" altLang="de-DE" dirty="0">
                <a:latin typeface="Calibri" panose="020F0502020204030204" pitchFamily="34" charset="0"/>
                <a:cs typeface="Calibri" panose="020F0502020204030204" pitchFamily="34" charset="0"/>
              </a:rPr>
              <a:t> * </a:t>
            </a:r>
          </a:p>
          <a:p>
            <a:pPr marL="0" indent="0">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err="1">
                <a:latin typeface="Calibri" panose="020F0502020204030204" pitchFamily="34" charset="0"/>
                <a:cs typeface="Calibri" panose="020F0502020204030204" pitchFamily="34" charset="0"/>
              </a:rPr>
              <a:t>from</a:t>
            </a:r>
            <a:r>
              <a:rPr lang="de-AT" altLang="de-DE" dirty="0">
                <a:latin typeface="Calibri" panose="020F0502020204030204" pitchFamily="34" charset="0"/>
                <a:cs typeface="Calibri" panose="020F0502020204030204" pitchFamily="34" charset="0"/>
              </a:rPr>
              <a:t> TEIL_STADT, TEIL </a:t>
            </a:r>
          </a:p>
          <a:p>
            <a:pPr marL="0" indent="0">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WHERE TEIL.T# = TEIL_STADT.T#</a:t>
            </a:r>
          </a:p>
          <a:p>
            <a:pPr marL="0" indent="0">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wobei TEIL_STADT an Standort A und TEIL an Standort B </a:t>
            </a:r>
          </a:p>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514350" indent="-514350">
              <a:spcBef>
                <a:spcPts val="6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Berechne an Standort A die Projektion auf das </a:t>
            </a:r>
            <a:r>
              <a:rPr lang="de-AT" altLang="de-DE" dirty="0" err="1">
                <a:latin typeface="Calibri" panose="020F0502020204030204" pitchFamily="34" charset="0"/>
                <a:cs typeface="Calibri" panose="020F0502020204030204" pitchFamily="34" charset="0"/>
              </a:rPr>
              <a:t>Join</a:t>
            </a:r>
            <a:r>
              <a:rPr lang="de-AT" altLang="de-DE" dirty="0">
                <a:latin typeface="Calibri" panose="020F0502020204030204" pitchFamily="34" charset="0"/>
                <a:cs typeface="Calibri" panose="020F0502020204030204" pitchFamily="34" charset="0"/>
              </a:rPr>
              <a:t>-Attribut. (Zwischentabelle mit der Spalte T# der TEIL_STADT Tabelle)</a:t>
            </a:r>
          </a:p>
          <a:p>
            <a:pPr marL="514350" indent="-514350">
              <a:spcBef>
                <a:spcPts val="6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Übertrage diese Zwischentabelle an Standort B </a:t>
            </a:r>
          </a:p>
          <a:p>
            <a:pPr marL="514350" indent="-514350">
              <a:spcBef>
                <a:spcPts val="6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Berechne an Standort B den </a:t>
            </a:r>
            <a:r>
              <a:rPr lang="de-AT" altLang="de-DE" dirty="0" err="1">
                <a:latin typeface="Calibri" panose="020F0502020204030204" pitchFamily="34" charset="0"/>
                <a:cs typeface="Calibri" panose="020F0502020204030204" pitchFamily="34" charset="0"/>
              </a:rPr>
              <a:t>Join</a:t>
            </a:r>
            <a:r>
              <a:rPr lang="de-AT" altLang="de-DE" dirty="0">
                <a:latin typeface="Calibri" panose="020F0502020204030204" pitchFamily="34" charset="0"/>
                <a:cs typeface="Calibri" panose="020F0502020204030204" pitchFamily="34" charset="0"/>
              </a:rPr>
              <a:t> von Zwischentabelle mit der Tabelle TEIL </a:t>
            </a:r>
          </a:p>
          <a:p>
            <a:pPr marL="514350" indent="-514350">
              <a:spcBef>
                <a:spcPts val="6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Übertrage die Ergebnistabelle an Standort A </a:t>
            </a:r>
          </a:p>
          <a:p>
            <a:pPr marL="514350" indent="-514350">
              <a:spcBef>
                <a:spcPts val="6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Berechne nun den </a:t>
            </a:r>
            <a:r>
              <a:rPr lang="de-AT" altLang="de-DE" dirty="0" err="1">
                <a:latin typeface="Calibri" panose="020F0502020204030204" pitchFamily="34" charset="0"/>
                <a:cs typeface="Calibri" panose="020F0502020204030204" pitchFamily="34" charset="0"/>
              </a:rPr>
              <a:t>Join</a:t>
            </a:r>
            <a:r>
              <a:rPr lang="de-AT" altLang="de-DE" dirty="0">
                <a:latin typeface="Calibri" panose="020F0502020204030204" pitchFamily="34" charset="0"/>
                <a:cs typeface="Calibri" panose="020F0502020204030204" pitchFamily="34" charset="0"/>
              </a:rPr>
              <a:t> von Ergebnistabelle mit TEIL_STADT</a:t>
            </a:r>
          </a:p>
          <a:p>
            <a:pPr marL="0" indent="0">
              <a:buNone/>
            </a:pPr>
            <a:endParaRPr lang="de-DE" dirty="0"/>
          </a:p>
        </p:txBody>
      </p:sp>
    </p:spTree>
    <p:extLst>
      <p:ext uri="{BB962C8B-B14F-4D97-AF65-F5344CB8AC3E}">
        <p14:creationId xmlns:p14="http://schemas.microsoft.com/office/powerpoint/2010/main" val="14488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BD73E9-467F-0C48-ADE6-6BCE3EF9872F}"/>
              </a:ext>
            </a:extLst>
          </p:cNvPr>
          <p:cNvSpPr>
            <a:spLocks noGrp="1"/>
          </p:cNvSpPr>
          <p:nvPr>
            <p:ph type="title"/>
          </p:nvPr>
        </p:nvSpPr>
        <p:spPr/>
        <p:txBody>
          <a:bodyPr/>
          <a:lstStyle/>
          <a:p>
            <a:r>
              <a:rPr lang="de-AT" altLang="de-DE" dirty="0"/>
              <a:t>Struktur</a:t>
            </a:r>
            <a:endParaRPr lang="de-DE" dirty="0"/>
          </a:p>
        </p:txBody>
      </p:sp>
      <p:sp>
        <p:nvSpPr>
          <p:cNvPr id="3" name="Inhaltsplatzhalter 2">
            <a:extLst>
              <a:ext uri="{FF2B5EF4-FFF2-40B4-BE49-F238E27FC236}">
                <a16:creationId xmlns:a16="http://schemas.microsoft.com/office/drawing/2014/main" id="{EB6671EA-A46D-954E-AA69-BC09AAE609A0}"/>
              </a:ext>
            </a:extLst>
          </p:cNvPr>
          <p:cNvSpPr>
            <a:spLocks noGrp="1"/>
          </p:cNvSpPr>
          <p:nvPr>
            <p:ph idx="1"/>
          </p:nvPr>
        </p:nvSpPr>
        <p:spPr/>
        <p:txBody>
          <a:bodyPr>
            <a:normAutofit lnSpcReduction="10000"/>
          </a:bodyPr>
          <a:lstStyle/>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Ein inhaltlich zusammengehörender Datenbestand</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sz="900" dirty="0">
              <a:latin typeface="Calibri" panose="020F0502020204030204" pitchFamily="34" charset="0"/>
            </a:endParaRP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Gespeichert an verschiedenen, geografisch verteilten Standorten</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sz="900" dirty="0">
              <a:latin typeface="Calibri" panose="020F0502020204030204" pitchFamily="34" charset="0"/>
            </a:endParaRP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Szenario:</a:t>
            </a:r>
            <a:br>
              <a:rPr lang="de-AT" altLang="de-DE" dirty="0">
                <a:latin typeface="Calibri" panose="020F0502020204030204" pitchFamily="34" charset="0"/>
              </a:rPr>
            </a:br>
            <a:r>
              <a:rPr lang="de-AT" altLang="de-DE" dirty="0">
                <a:latin typeface="Calibri" panose="020F0502020204030204" pitchFamily="34" charset="0"/>
              </a:rPr>
              <a:t>Großhändler mit Zentrale und mehreren Auslieferungslagern. Die Auslieferungslager sind weitgehend autonom tätig. Die Zentrale soll aber „jederzeit“ Kenntnis über den „datentechnischen“ Zustand des Gesamtsystems haben.</a:t>
            </a:r>
            <a:br>
              <a:rPr lang="de-AT" altLang="de-DE" dirty="0">
                <a:latin typeface="Calibri" panose="020F0502020204030204" pitchFamily="34" charset="0"/>
              </a:rPr>
            </a:br>
            <a:br>
              <a:rPr lang="de-AT" altLang="de-DE" sz="900" dirty="0">
                <a:latin typeface="Calibri" panose="020F0502020204030204" pitchFamily="34" charset="0"/>
              </a:rPr>
            </a:br>
            <a:r>
              <a:rPr lang="de-AT" altLang="de-DE" dirty="0">
                <a:latin typeface="Calibri" panose="020F0502020204030204" pitchFamily="34" charset="0"/>
              </a:rPr>
              <a:t>In diesem Fall handelt es sich um einen gemeinsamen Datenbestand, der örtlich verteilt existiert.</a:t>
            </a:r>
            <a:br>
              <a:rPr lang="de-AT" altLang="de-DE" dirty="0">
                <a:latin typeface="Calibri" panose="020F0502020204030204" pitchFamily="34" charset="0"/>
              </a:rPr>
            </a:br>
            <a:br>
              <a:rPr lang="de-AT" altLang="de-DE" sz="900" dirty="0">
                <a:latin typeface="Calibri" panose="020F0502020204030204" pitchFamily="34" charset="0"/>
              </a:rPr>
            </a:br>
            <a:r>
              <a:rPr lang="de-AT" altLang="de-DE" dirty="0">
                <a:latin typeface="Calibri" panose="020F0502020204030204" pitchFamily="34" charset="0"/>
              </a:rPr>
              <a:t>Logisch handelt es sich aber um </a:t>
            </a:r>
            <a:r>
              <a:rPr lang="de-AT" altLang="de-DE" i="1" dirty="0">
                <a:latin typeface="Calibri" panose="020F0502020204030204" pitchFamily="34" charset="0"/>
              </a:rPr>
              <a:t>eine</a:t>
            </a:r>
            <a:r>
              <a:rPr lang="de-AT" altLang="de-DE" dirty="0">
                <a:latin typeface="Calibri" panose="020F0502020204030204" pitchFamily="34" charset="0"/>
              </a:rPr>
              <a:t> Datenbank.</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p>
          <a:p>
            <a:endParaRPr lang="de-DE" dirty="0"/>
          </a:p>
        </p:txBody>
      </p:sp>
    </p:spTree>
    <p:extLst>
      <p:ext uri="{BB962C8B-B14F-4D97-AF65-F5344CB8AC3E}">
        <p14:creationId xmlns:p14="http://schemas.microsoft.com/office/powerpoint/2010/main" val="91172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293AA6-C775-A049-8DA8-894FF8E902E3}"/>
              </a:ext>
            </a:extLst>
          </p:cNvPr>
          <p:cNvSpPr>
            <a:spLocks noGrp="1"/>
          </p:cNvSpPr>
          <p:nvPr>
            <p:ph type="title"/>
          </p:nvPr>
        </p:nvSpPr>
        <p:spPr/>
        <p:txBody>
          <a:bodyPr/>
          <a:lstStyle/>
          <a:p>
            <a:r>
              <a:rPr lang="de-AT" altLang="de-DE" dirty="0"/>
              <a:t>Performanceoptimierung</a:t>
            </a:r>
            <a:endParaRPr lang="de-DE" dirty="0"/>
          </a:p>
        </p:txBody>
      </p:sp>
      <p:sp>
        <p:nvSpPr>
          <p:cNvPr id="3" name="Inhaltsplatzhalter 2">
            <a:extLst>
              <a:ext uri="{FF2B5EF4-FFF2-40B4-BE49-F238E27FC236}">
                <a16:creationId xmlns:a16="http://schemas.microsoft.com/office/drawing/2014/main" id="{45F1EF67-C0C8-CB44-83F3-FD657D1E585A}"/>
              </a:ext>
            </a:extLst>
          </p:cNvPr>
          <p:cNvSpPr>
            <a:spLocks noGrp="1"/>
          </p:cNvSpPr>
          <p:nvPr>
            <p:ph idx="1"/>
          </p:nvPr>
        </p:nvSpPr>
        <p:spPr>
          <a:xfrm>
            <a:off x="838200" y="1825625"/>
            <a:ext cx="9220200" cy="4351338"/>
          </a:xfrm>
        </p:spPr>
        <p:txBody>
          <a:bodyPr>
            <a:normAutofit fontScale="92500" lnSpcReduction="10000"/>
          </a:bodyPr>
          <a:lstStyle/>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Distributed Query </a:t>
            </a:r>
            <a:r>
              <a:rPr lang="de-AT" altLang="de-DE" dirty="0" err="1">
                <a:latin typeface="Calibri" panose="020F0502020204030204" pitchFamily="34" charset="0"/>
              </a:rPr>
              <a:t>Optimization</a:t>
            </a:r>
            <a:r>
              <a:rPr lang="de-AT" altLang="de-DE" dirty="0">
                <a:latin typeface="Calibri" panose="020F0502020204030204" pitchFamily="34" charset="0"/>
              </a:rPr>
              <a:t> optimiert das Zugriffsverhalten in </a:t>
            </a:r>
            <a:r>
              <a:rPr lang="de-AT" altLang="de-DE" dirty="0" err="1">
                <a:latin typeface="Calibri" panose="020F0502020204030204" pitchFamily="34" charset="0"/>
              </a:rPr>
              <a:t>distributed</a:t>
            </a:r>
            <a:r>
              <a:rPr lang="de-AT" altLang="de-DE" dirty="0">
                <a:latin typeface="Calibri" panose="020F0502020204030204" pitchFamily="34" charset="0"/>
              </a:rPr>
              <a:t> SQL </a:t>
            </a:r>
            <a:r>
              <a:rPr lang="de-AT" altLang="de-DE" dirty="0" err="1">
                <a:latin typeface="Calibri" panose="020F0502020204030204" pitchFamily="34" charset="0"/>
              </a:rPr>
              <a:t>Queries</a:t>
            </a:r>
            <a:r>
              <a:rPr lang="de-AT" altLang="de-DE" dirty="0">
                <a:latin typeface="Calibri" panose="020F0502020204030204" pitchFamily="34" charset="0"/>
              </a:rPr>
              <a:t>.</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de-AT" altLang="de-DE" dirty="0">
                <a:latin typeface="Calibri" panose="020F0502020204030204" pitchFamily="34" charset="0"/>
              </a:rPr>
              <a:t>Es entscheidet, welche Daten übertragen werden sollen bzw. wo die Abfrage ausgeführt werden soll.</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de-AT"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dirty="0">
                <a:latin typeface="Calibri" panose="020F0502020204030204" pitchFamily="34" charset="0"/>
              </a:rPr>
              <a:t>SELECT /*+DRIVING_SITE(dept)*/ * </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dirty="0">
                <a:latin typeface="Calibri" panose="020F0502020204030204" pitchFamily="34" charset="0"/>
              </a:rPr>
              <a:t>FROM emp, </a:t>
            </a:r>
            <a:r>
              <a:rPr lang="en-US" altLang="de-DE" dirty="0" err="1">
                <a:latin typeface="Calibri" panose="020F0502020204030204" pitchFamily="34" charset="0"/>
              </a:rPr>
              <a:t>dept@remote.com</a:t>
            </a:r>
            <a:r>
              <a:rPr lang="en-US" altLang="de-DE" dirty="0">
                <a:latin typeface="Calibri" panose="020F0502020204030204" pitchFamily="34" charset="0"/>
              </a:rPr>
              <a:t> </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dirty="0">
                <a:latin typeface="Calibri" panose="020F0502020204030204" pitchFamily="34" charset="0"/>
              </a:rPr>
              <a:t>WHERE </a:t>
            </a:r>
            <a:r>
              <a:rPr lang="en-US" altLang="de-DE" dirty="0" err="1">
                <a:latin typeface="Calibri" panose="020F0502020204030204" pitchFamily="34" charset="0"/>
              </a:rPr>
              <a:t>emp.deptno</a:t>
            </a:r>
            <a:r>
              <a:rPr lang="en-US" altLang="de-DE" dirty="0">
                <a:latin typeface="Calibri" panose="020F0502020204030204" pitchFamily="34" charset="0"/>
              </a:rPr>
              <a:t> = </a:t>
            </a:r>
            <a:r>
              <a:rPr lang="en-US" altLang="de-DE" dirty="0" err="1">
                <a:latin typeface="Calibri" panose="020F0502020204030204" pitchFamily="34" charset="0"/>
              </a:rPr>
              <a:t>dept.deptno</a:t>
            </a:r>
            <a:r>
              <a:rPr lang="en-US" altLang="de-DE" dirty="0">
                <a:latin typeface="Calibri" panose="020F0502020204030204" pitchFamily="34" charset="0"/>
              </a:rPr>
              <a:t>; </a:t>
            </a: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dirty="0">
              <a:latin typeface="Calibri" panose="020F0502020204030204" pitchFamily="34" charset="0"/>
            </a:endParaRPr>
          </a:p>
          <a:p>
            <a:pPr marL="0" indent="0">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dirty="0" err="1">
                <a:latin typeface="Calibri" panose="020F0502020204030204" pitchFamily="34" charset="0"/>
              </a:rPr>
              <a:t>Spezifikation</a:t>
            </a:r>
            <a:r>
              <a:rPr lang="en-US" altLang="de-DE" dirty="0">
                <a:latin typeface="Calibri" panose="020F0502020204030204" pitchFamily="34" charset="0"/>
              </a:rPr>
              <a:t> </a:t>
            </a:r>
            <a:r>
              <a:rPr lang="en-US" altLang="de-DE" dirty="0" err="1">
                <a:latin typeface="Calibri" panose="020F0502020204030204" pitchFamily="34" charset="0"/>
              </a:rPr>
              <a:t>durch</a:t>
            </a:r>
            <a:r>
              <a:rPr lang="en-US" altLang="de-DE" dirty="0">
                <a:latin typeface="Calibri" panose="020F0502020204030204" pitchFamily="34" charset="0"/>
              </a:rPr>
              <a:t> den </a:t>
            </a:r>
            <a:r>
              <a:rPr lang="en-US" altLang="de-DE" dirty="0" err="1">
                <a:latin typeface="Calibri" panose="020F0502020204030204" pitchFamily="34" charset="0"/>
              </a:rPr>
              <a:t>Benutzer</a:t>
            </a:r>
            <a:r>
              <a:rPr lang="en-US" altLang="de-DE" dirty="0">
                <a:latin typeface="Calibri" panose="020F0502020204030204" pitchFamily="34" charset="0"/>
              </a:rPr>
              <a:t> auf </a:t>
            </a:r>
            <a:r>
              <a:rPr lang="en-US" altLang="de-DE" dirty="0" err="1">
                <a:latin typeface="Calibri" panose="020F0502020204030204" pitchFamily="34" charset="0"/>
              </a:rPr>
              <a:t>welcher</a:t>
            </a:r>
            <a:r>
              <a:rPr lang="en-US" altLang="de-DE" dirty="0">
                <a:latin typeface="Calibri" panose="020F0502020204030204" pitchFamily="34" charset="0"/>
              </a:rPr>
              <a:t> site das Query </a:t>
            </a:r>
            <a:r>
              <a:rPr lang="en-US" altLang="de-DE" dirty="0" err="1">
                <a:latin typeface="Calibri" panose="020F0502020204030204" pitchFamily="34" charset="0"/>
              </a:rPr>
              <a:t>ausgeführt</a:t>
            </a:r>
            <a:r>
              <a:rPr lang="en-US" altLang="de-DE" dirty="0">
                <a:latin typeface="Calibri" panose="020F0502020204030204" pitchFamily="34" charset="0"/>
              </a:rPr>
              <a:t> </a:t>
            </a:r>
            <a:r>
              <a:rPr lang="en-US" altLang="de-DE" dirty="0" err="1">
                <a:latin typeface="Calibri" panose="020F0502020204030204" pitchFamily="34" charset="0"/>
              </a:rPr>
              <a:t>werden</a:t>
            </a:r>
            <a:r>
              <a:rPr lang="en-US" altLang="de-DE" dirty="0">
                <a:latin typeface="Calibri" panose="020F0502020204030204" pitchFamily="34" charset="0"/>
              </a:rPr>
              <a:t> </a:t>
            </a:r>
            <a:r>
              <a:rPr lang="en-US" altLang="de-DE" dirty="0" err="1">
                <a:latin typeface="Calibri" panose="020F0502020204030204" pitchFamily="34" charset="0"/>
              </a:rPr>
              <a:t>soll</a:t>
            </a:r>
            <a:r>
              <a:rPr lang="en-US" altLang="de-DE" dirty="0">
                <a:latin typeface="Calibri" panose="020F0502020204030204" pitchFamily="34" charset="0"/>
              </a:rPr>
              <a:t>.</a:t>
            </a:r>
            <a:endParaRPr lang="de-AT" altLang="de-DE" dirty="0">
              <a:latin typeface="Calibri" panose="020F0502020204030204" pitchFamily="34" charset="0"/>
            </a:endParaRPr>
          </a:p>
          <a:p>
            <a:pPr marL="0" indent="0">
              <a:buNone/>
            </a:pPr>
            <a:endParaRPr lang="de-DE" dirty="0"/>
          </a:p>
        </p:txBody>
      </p:sp>
    </p:spTree>
    <p:extLst>
      <p:ext uri="{BB962C8B-B14F-4D97-AF65-F5344CB8AC3E}">
        <p14:creationId xmlns:p14="http://schemas.microsoft.com/office/powerpoint/2010/main" val="1618626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D38861-D9A0-814B-B304-309EC64005AD}"/>
              </a:ext>
            </a:extLst>
          </p:cNvPr>
          <p:cNvSpPr>
            <a:spLocks noGrp="1"/>
          </p:cNvSpPr>
          <p:nvPr>
            <p:ph type="title"/>
          </p:nvPr>
        </p:nvSpPr>
        <p:spPr/>
        <p:txBody>
          <a:bodyPr/>
          <a:lstStyle/>
          <a:p>
            <a:r>
              <a:rPr lang="de-AT" altLang="de-DE" dirty="0"/>
              <a:t>Transparenz durch Views / Synonyme</a:t>
            </a:r>
            <a:endParaRPr lang="de-DE" dirty="0"/>
          </a:p>
        </p:txBody>
      </p:sp>
      <p:sp>
        <p:nvSpPr>
          <p:cNvPr id="3" name="Inhaltsplatzhalter 2">
            <a:extLst>
              <a:ext uri="{FF2B5EF4-FFF2-40B4-BE49-F238E27FC236}">
                <a16:creationId xmlns:a16="http://schemas.microsoft.com/office/drawing/2014/main" id="{9E152292-33F9-A849-AFC8-E4090A1E335D}"/>
              </a:ext>
            </a:extLst>
          </p:cNvPr>
          <p:cNvSpPr>
            <a:spLocks noGrp="1"/>
          </p:cNvSpPr>
          <p:nvPr>
            <p:ph idx="1"/>
          </p:nvPr>
        </p:nvSpPr>
        <p:spPr/>
        <p:txBody>
          <a:bodyPr/>
          <a:lstStyle/>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Transparenz: Die Implementierungsdetails sind dem Benutzer gegenüber „verborgen“.</a:t>
            </a:r>
          </a:p>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0" indent="0">
              <a:buNone/>
              <a:defRPr/>
            </a:pPr>
            <a:endParaRPr lang="de-AT" dirty="0">
              <a:latin typeface="Calibri" panose="020F0502020204030204" pitchFamily="34" charset="0"/>
              <a:cs typeface="Calibri" panose="020F0502020204030204" pitchFamily="34" charset="0"/>
            </a:endParaRPr>
          </a:p>
          <a:p>
            <a:pPr marL="0" indent="0">
              <a:buNone/>
              <a:defRPr/>
            </a:pPr>
            <a:endParaRPr lang="de-AT" dirty="0">
              <a:latin typeface="Calibri" panose="020F0502020204030204" pitchFamily="34" charset="0"/>
              <a:cs typeface="Calibri" panose="020F0502020204030204" pitchFamily="34" charset="0"/>
            </a:endParaRPr>
          </a:p>
          <a:p>
            <a:pPr marL="0" indent="0">
              <a:buNone/>
              <a:defRPr/>
            </a:pPr>
            <a:endParaRPr lang="de-AT" dirty="0">
              <a:latin typeface="Calibri" panose="020F0502020204030204" pitchFamily="34" charset="0"/>
              <a:cs typeface="Calibri" panose="020F0502020204030204" pitchFamily="34" charset="0"/>
            </a:endParaRPr>
          </a:p>
          <a:p>
            <a:pPr marL="0" indent="0">
              <a:buNone/>
              <a:defRPr/>
            </a:pPr>
            <a:endParaRPr lang="de-AT" dirty="0">
              <a:latin typeface="Calibri" panose="020F0502020204030204" pitchFamily="34" charset="0"/>
              <a:cs typeface="Calibri" panose="020F0502020204030204" pitchFamily="34" charset="0"/>
            </a:endParaRPr>
          </a:p>
          <a:p>
            <a:pPr marL="0" indent="0">
              <a:buNone/>
              <a:defRPr/>
            </a:pPr>
            <a:r>
              <a:rPr lang="de-AT" dirty="0">
                <a:latin typeface="Calibri" panose="020F0502020204030204" pitchFamily="34" charset="0"/>
                <a:cs typeface="Calibri" panose="020F0502020204030204" pitchFamily="34" charset="0"/>
              </a:rPr>
              <a:t>SQL-Abfragen ohne Kenntnis des Datenbank-Links</a:t>
            </a:r>
          </a:p>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p>
          <a:p>
            <a:pPr marL="0" indent="0">
              <a:buNone/>
            </a:pPr>
            <a:endParaRPr lang="de-DE" dirty="0"/>
          </a:p>
        </p:txBody>
      </p:sp>
      <p:pic>
        <p:nvPicPr>
          <p:cNvPr id="5" name="Grafik 4" descr="Ein Bild, das Screenshot enthält.&#10;&#10;Automatisch generierte Beschreibung">
            <a:extLst>
              <a:ext uri="{FF2B5EF4-FFF2-40B4-BE49-F238E27FC236}">
                <a16:creationId xmlns:a16="http://schemas.microsoft.com/office/drawing/2014/main" id="{44691E48-708F-EF47-9F3F-D73093E732C4}"/>
              </a:ext>
            </a:extLst>
          </p:cNvPr>
          <p:cNvPicPr>
            <a:picLocks noChangeAspect="1"/>
          </p:cNvPicPr>
          <p:nvPr/>
        </p:nvPicPr>
        <p:blipFill>
          <a:blip r:embed="rId2"/>
          <a:stretch>
            <a:fillRect/>
          </a:stretch>
        </p:blipFill>
        <p:spPr>
          <a:xfrm>
            <a:off x="2763334" y="2882900"/>
            <a:ext cx="6375400" cy="3975100"/>
          </a:xfrm>
          <a:prstGeom prst="rect">
            <a:avLst/>
          </a:prstGeom>
        </p:spPr>
      </p:pic>
    </p:spTree>
    <p:extLst>
      <p:ext uri="{BB962C8B-B14F-4D97-AF65-F5344CB8AC3E}">
        <p14:creationId xmlns:p14="http://schemas.microsoft.com/office/powerpoint/2010/main" val="46360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41F989-DD83-A143-B80D-E35411CA8DE4}"/>
              </a:ext>
            </a:extLst>
          </p:cNvPr>
          <p:cNvSpPr>
            <a:spLocks noGrp="1"/>
          </p:cNvSpPr>
          <p:nvPr>
            <p:ph type="title"/>
          </p:nvPr>
        </p:nvSpPr>
        <p:spPr/>
        <p:txBody>
          <a:bodyPr/>
          <a:lstStyle/>
          <a:p>
            <a:r>
              <a:rPr lang="de-AT" altLang="de-DE" dirty="0"/>
              <a:t>Transparenz durch Views</a:t>
            </a:r>
            <a:endParaRPr lang="de-DE" dirty="0"/>
          </a:p>
        </p:txBody>
      </p:sp>
      <p:sp>
        <p:nvSpPr>
          <p:cNvPr id="3" name="Inhaltsplatzhalter 2">
            <a:extLst>
              <a:ext uri="{FF2B5EF4-FFF2-40B4-BE49-F238E27FC236}">
                <a16:creationId xmlns:a16="http://schemas.microsoft.com/office/drawing/2014/main" id="{A8BB5D39-2E3F-7446-92C1-BB6B0B99830A}"/>
              </a:ext>
            </a:extLst>
          </p:cNvPr>
          <p:cNvSpPr>
            <a:spLocks noGrp="1"/>
          </p:cNvSpPr>
          <p:nvPr>
            <p:ph idx="1"/>
          </p:nvPr>
        </p:nvSpPr>
        <p:spPr/>
        <p:txBody>
          <a:bodyPr>
            <a:normAutofit fontScale="92500" lnSpcReduction="10000"/>
          </a:bodyPr>
          <a:lstStyle/>
          <a:p>
            <a:pPr>
              <a:defRPr/>
            </a:pPr>
            <a:r>
              <a:rPr lang="de-AT" dirty="0">
                <a:latin typeface="Calibri" panose="020F0502020204030204" pitchFamily="34" charset="0"/>
                <a:cs typeface="Calibri" panose="020F0502020204030204" pitchFamily="34" charset="0"/>
              </a:rPr>
              <a:t>Auflösen der View Definition für TABELLE über das DD</a:t>
            </a:r>
          </a:p>
          <a:p>
            <a:pPr>
              <a:defRPr/>
            </a:pPr>
            <a:r>
              <a:rPr lang="de-AT" dirty="0">
                <a:latin typeface="Calibri" panose="020F0502020204030204" pitchFamily="34" charset="0"/>
                <a:cs typeface="Calibri" panose="020F0502020204030204" pitchFamily="34" charset="0"/>
              </a:rPr>
              <a:t>Identifizierung eines DB-Links hinter der View-Definition</a:t>
            </a:r>
          </a:p>
          <a:p>
            <a:pPr>
              <a:defRPr/>
            </a:pPr>
            <a:r>
              <a:rPr lang="de-AT" dirty="0">
                <a:latin typeface="Calibri" panose="020F0502020204030204" pitchFamily="34" charset="0"/>
                <a:cs typeface="Calibri" panose="020F0502020204030204" pitchFamily="34" charset="0"/>
              </a:rPr>
              <a:t>Auflösen des DB-Link-Namen und der TNS-Adresse beim Zielrechner</a:t>
            </a:r>
          </a:p>
          <a:p>
            <a:pPr>
              <a:defRPr/>
            </a:pPr>
            <a:r>
              <a:rPr lang="de-AT" dirty="0">
                <a:latin typeface="Calibri" panose="020F0502020204030204" pitchFamily="34" charset="0"/>
                <a:cs typeface="Calibri" panose="020F0502020204030204" pitchFamily="34" charset="0"/>
              </a:rPr>
              <a:t>Verbindungsaufbau zur Remote-Datenbank</a:t>
            </a:r>
          </a:p>
          <a:p>
            <a:pPr>
              <a:defRPr/>
            </a:pPr>
            <a:r>
              <a:rPr lang="de-AT" dirty="0">
                <a:latin typeface="Calibri" panose="020F0502020204030204" pitchFamily="34" charset="0"/>
                <a:cs typeface="Calibri" panose="020F0502020204030204" pitchFamily="34" charset="0"/>
              </a:rPr>
              <a:t>SQL-Befehl an die Zieldatenbank senden</a:t>
            </a:r>
          </a:p>
          <a:p>
            <a:pPr>
              <a:defRPr/>
            </a:pPr>
            <a:r>
              <a:rPr lang="de-AT" dirty="0">
                <a:latin typeface="Calibri" panose="020F0502020204030204" pitchFamily="34" charset="0"/>
                <a:cs typeface="Calibri" panose="020F0502020204030204" pitchFamily="34" charset="0"/>
              </a:rPr>
              <a:t>Ziel-Datenbank führt den SQL-Befehl aus</a:t>
            </a:r>
          </a:p>
          <a:p>
            <a:pPr>
              <a:defRPr/>
            </a:pPr>
            <a:r>
              <a:rPr lang="de-AT" dirty="0">
                <a:latin typeface="Calibri" panose="020F0502020204030204" pitchFamily="34" charset="0"/>
                <a:cs typeface="Calibri" panose="020F0502020204030204" pitchFamily="34" charset="0"/>
              </a:rPr>
              <a:t>Ergebnis-Rückgabe an den lokalen DB-Server</a:t>
            </a:r>
          </a:p>
          <a:p>
            <a:pPr marL="341313" indent="-341313">
              <a:spcBef>
                <a:spcPts val="600"/>
              </a:spcBef>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sz="2400" dirty="0">
                <a:latin typeface="Calibri" panose="020F0502020204030204" pitchFamily="34" charset="0"/>
                <a:cs typeface="Calibri" panose="020F0502020204030204" pitchFamily="34" charset="0"/>
              </a:rPr>
              <a:t>Transparent Network Substrate (TNS) dient in einem Rechnernetz  zum Herstellen von Peer-</a:t>
            </a:r>
            <a:r>
              <a:rPr lang="de-AT" sz="2400" dirty="0" err="1">
                <a:latin typeface="Calibri" panose="020F0502020204030204" pitchFamily="34" charset="0"/>
                <a:cs typeface="Calibri" panose="020F0502020204030204" pitchFamily="34" charset="0"/>
              </a:rPr>
              <a:t>to</a:t>
            </a:r>
            <a:r>
              <a:rPr lang="de-AT" sz="2400" dirty="0">
                <a:latin typeface="Calibri" panose="020F0502020204030204" pitchFamily="34" charset="0"/>
                <a:cs typeface="Calibri" panose="020F0502020204030204" pitchFamily="34" charset="0"/>
              </a:rPr>
              <a:t>-Peer - Verbindungen zwischen Rechnern. Das TNS dient insbesondere zur Kommunikation mit Oracle Datenbanken.</a:t>
            </a:r>
            <a:endParaRPr lang="de-AT" altLang="de-DE" sz="2400" dirty="0">
              <a:latin typeface="Calibri" panose="020F0502020204030204" pitchFamily="34" charset="0"/>
              <a:cs typeface="Calibri" panose="020F0502020204030204" pitchFamily="34" charset="0"/>
            </a:endParaRPr>
          </a:p>
          <a:p>
            <a:endParaRPr lang="de-DE" dirty="0"/>
          </a:p>
        </p:txBody>
      </p:sp>
    </p:spTree>
    <p:extLst>
      <p:ext uri="{BB962C8B-B14F-4D97-AF65-F5344CB8AC3E}">
        <p14:creationId xmlns:p14="http://schemas.microsoft.com/office/powerpoint/2010/main" val="1447548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403BF-6F7D-374D-9C35-DFCAC15BDFEF}"/>
              </a:ext>
            </a:extLst>
          </p:cNvPr>
          <p:cNvSpPr>
            <a:spLocks noGrp="1"/>
          </p:cNvSpPr>
          <p:nvPr>
            <p:ph type="title"/>
          </p:nvPr>
        </p:nvSpPr>
        <p:spPr/>
        <p:txBody>
          <a:bodyPr/>
          <a:lstStyle/>
          <a:p>
            <a:r>
              <a:rPr lang="de-AT" altLang="de-DE" dirty="0"/>
              <a:t>Data Replication</a:t>
            </a:r>
            <a:endParaRPr lang="de-DE" dirty="0"/>
          </a:p>
        </p:txBody>
      </p:sp>
      <p:sp>
        <p:nvSpPr>
          <p:cNvPr id="3" name="Inhaltsplatzhalter 2">
            <a:extLst>
              <a:ext uri="{FF2B5EF4-FFF2-40B4-BE49-F238E27FC236}">
                <a16:creationId xmlns:a16="http://schemas.microsoft.com/office/drawing/2014/main" id="{D2F2BC30-270F-234C-9E9A-AC92E0C33F0E}"/>
              </a:ext>
            </a:extLst>
          </p:cNvPr>
          <p:cNvSpPr>
            <a:spLocks noGrp="1"/>
          </p:cNvSpPr>
          <p:nvPr>
            <p:ph idx="1"/>
          </p:nvPr>
        </p:nvSpPr>
        <p:spPr/>
        <p:txBody>
          <a:bodyPr/>
          <a:lstStyle/>
          <a:p>
            <a:pPr marL="457200" indent="-457200">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457200" indent="-457200">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ist der Prozess des Kopierens und Verwaltens von Datenobjekten in verschiedenen DBs, die gemeinsam ein DDBMS ausmachen.</a:t>
            </a:r>
          </a:p>
          <a:p>
            <a:pPr marL="457200" indent="-457200">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457200" indent="-457200">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Die replizierten Daten werden meist an verschiedenen Orten gespeichert und auch synchronisiert.</a:t>
            </a:r>
          </a:p>
          <a:p>
            <a:pPr marL="457200" indent="-457200">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457200" indent="-457200">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Die einfachste Form einer Replikation ist die Speicherung einer Kopie einer Datei.</a:t>
            </a: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sz="2000" dirty="0"/>
          </a:p>
          <a:p>
            <a:pPr indent="-341313">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GB" altLang="de-DE" sz="2000" dirty="0">
              <a:latin typeface="Calibri" panose="020F0502020204030204" pitchFamily="34" charset="0"/>
              <a:cs typeface="Calibri" panose="020F0502020204030204" pitchFamily="34" charset="0"/>
            </a:endParaRPr>
          </a:p>
          <a:p>
            <a:pPr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sz="2000" dirty="0"/>
          </a:p>
          <a:p>
            <a:endParaRPr lang="de-DE" dirty="0"/>
          </a:p>
        </p:txBody>
      </p:sp>
    </p:spTree>
    <p:extLst>
      <p:ext uri="{BB962C8B-B14F-4D97-AF65-F5344CB8AC3E}">
        <p14:creationId xmlns:p14="http://schemas.microsoft.com/office/powerpoint/2010/main" val="236135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7AD03-76FF-FC49-B74C-51E624F8DA36}"/>
              </a:ext>
            </a:extLst>
          </p:cNvPr>
          <p:cNvSpPr>
            <a:spLocks noGrp="1"/>
          </p:cNvSpPr>
          <p:nvPr>
            <p:ph type="title"/>
          </p:nvPr>
        </p:nvSpPr>
        <p:spPr/>
        <p:txBody>
          <a:bodyPr/>
          <a:lstStyle/>
          <a:p>
            <a:r>
              <a:rPr lang="de-AT" altLang="de-DE" dirty="0"/>
              <a:t>Data Replication</a:t>
            </a:r>
            <a:endParaRPr lang="de-DE" dirty="0"/>
          </a:p>
        </p:txBody>
      </p:sp>
      <p:sp>
        <p:nvSpPr>
          <p:cNvPr id="3" name="Inhaltsplatzhalter 2">
            <a:extLst>
              <a:ext uri="{FF2B5EF4-FFF2-40B4-BE49-F238E27FC236}">
                <a16:creationId xmlns:a16="http://schemas.microsoft.com/office/drawing/2014/main" id="{4D625773-3196-4742-AEA6-D351A2540061}"/>
              </a:ext>
            </a:extLst>
          </p:cNvPr>
          <p:cNvSpPr>
            <a:spLocks noGrp="1"/>
          </p:cNvSpPr>
          <p:nvPr>
            <p:ph idx="1"/>
          </p:nvPr>
        </p:nvSpPr>
        <p:spPr/>
        <p:txBody>
          <a:bodyPr>
            <a:normAutofit fontScale="92500" lnSpcReduction="20000"/>
          </a:bodyPr>
          <a:lstStyle/>
          <a:p>
            <a:pPr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Anwendungsmöglichkeiten:</a:t>
            </a:r>
          </a:p>
          <a:p>
            <a:pPr marL="341313" indent="-339725">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Verteilung von Produktinformationen an alle Verkaufsstellen. Diese Produktinformationen existieren lokal in jeder Datenbank</a:t>
            </a:r>
          </a:p>
          <a:p>
            <a:pPr marL="341313" indent="-339725">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für Benutzer, die mobil sind und hinsichtlich der </a:t>
            </a:r>
            <a:r>
              <a:rPr lang="de-DE" altLang="de-DE" dirty="0" err="1">
                <a:latin typeface="Calibri" panose="020F0502020204030204" pitchFamily="34" charset="0"/>
                <a:cs typeface="Calibri" panose="020F0502020204030204" pitchFamily="34" charset="0"/>
              </a:rPr>
              <a:t>UnternehmensDB</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disconnected</a:t>
            </a:r>
            <a:r>
              <a:rPr lang="de-DE" altLang="de-DE" dirty="0">
                <a:latin typeface="Calibri" panose="020F0502020204030204" pitchFamily="34" charset="0"/>
                <a:cs typeface="Calibri" panose="020F0502020204030204" pitchFamily="34" charset="0"/>
              </a:rPr>
              <a:t>' sind. Änderungen werden in ihrer 'persönlichen' Datenbank durchgeführt - beim Anschluss an die Unternehmensdatenbank ist ein Abgleich der Daten notwendig.</a:t>
            </a:r>
          </a:p>
          <a:p>
            <a:pPr marL="341313" indent="-339725">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Oracle unterstütz 2 Arten von Datenrepliken:</a:t>
            </a:r>
          </a:p>
          <a:p>
            <a:pPr marL="344487">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Basic Replication Environment</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die Datenreplik stellt nur einen Lesezugriff auf Daten, die von einer </a:t>
            </a:r>
            <a:r>
              <a:rPr lang="de-DE" altLang="de-DE" dirty="0" err="1">
                <a:latin typeface="Calibri" panose="020F0502020204030204" pitchFamily="34" charset="0"/>
                <a:cs typeface="Calibri" panose="020F0502020204030204" pitchFamily="34" charset="0"/>
              </a:rPr>
              <a:t>primary</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site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master</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site</a:t>
            </a:r>
            <a:r>
              <a:rPr lang="de-DE" altLang="de-DE" dirty="0">
                <a:latin typeface="Calibri" panose="020F0502020204030204" pitchFamily="34" charset="0"/>
                <a:cs typeface="Calibri" panose="020F0502020204030204" pitchFamily="34" charset="0"/>
              </a:rPr>
              <a:t>) stammen, zur Verfügung. </a:t>
            </a:r>
          </a:p>
          <a:p>
            <a:pPr marL="344487">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err="1">
                <a:latin typeface="Calibri" panose="020F0502020204030204" pitchFamily="34" charset="0"/>
                <a:cs typeface="Calibri" panose="020F0502020204030204" pitchFamily="34" charset="0"/>
              </a:rPr>
              <a:t>Advanced</a:t>
            </a:r>
            <a:r>
              <a:rPr lang="de-DE" altLang="de-DE" dirty="0">
                <a:latin typeface="Calibri" panose="020F0502020204030204" pitchFamily="34" charset="0"/>
                <a:cs typeface="Calibri" panose="020F0502020204030204" pitchFamily="34" charset="0"/>
              </a:rPr>
              <a:t> Replication Environment</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Applikationen können die Datenrepliken im gesamten System lesen und ändern. Dazu muss der Oracle Server speziell konfiguriert sein.</a:t>
            </a:r>
          </a:p>
          <a:p>
            <a:endParaRPr lang="de-DE" dirty="0"/>
          </a:p>
        </p:txBody>
      </p:sp>
    </p:spTree>
    <p:extLst>
      <p:ext uri="{BB962C8B-B14F-4D97-AF65-F5344CB8AC3E}">
        <p14:creationId xmlns:p14="http://schemas.microsoft.com/office/powerpoint/2010/main" val="75996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561B9-16E2-1947-B66C-0AC731650454}"/>
              </a:ext>
            </a:extLst>
          </p:cNvPr>
          <p:cNvSpPr>
            <a:spLocks noGrp="1"/>
          </p:cNvSpPr>
          <p:nvPr>
            <p:ph type="title"/>
          </p:nvPr>
        </p:nvSpPr>
        <p:spPr/>
        <p:txBody>
          <a:bodyPr/>
          <a:lstStyle/>
          <a:p>
            <a:r>
              <a:rPr lang="de-AT" altLang="de-DE" dirty="0" err="1"/>
              <a:t>Materialized</a:t>
            </a:r>
            <a:r>
              <a:rPr lang="de-AT" altLang="de-DE" dirty="0"/>
              <a:t> View</a:t>
            </a:r>
            <a:endParaRPr lang="de-DE" dirty="0"/>
          </a:p>
        </p:txBody>
      </p:sp>
      <p:sp>
        <p:nvSpPr>
          <p:cNvPr id="3" name="Inhaltsplatzhalter 2">
            <a:extLst>
              <a:ext uri="{FF2B5EF4-FFF2-40B4-BE49-F238E27FC236}">
                <a16:creationId xmlns:a16="http://schemas.microsoft.com/office/drawing/2014/main" id="{2025BF21-4F9D-7041-A17C-701FA5C9FDC7}"/>
              </a:ext>
            </a:extLst>
          </p:cNvPr>
          <p:cNvSpPr>
            <a:spLocks noGrp="1"/>
          </p:cNvSpPr>
          <p:nvPr>
            <p:ph idx="1"/>
          </p:nvPr>
        </p:nvSpPr>
        <p:spPr>
          <a:xfrm>
            <a:off x="838200" y="1825625"/>
            <a:ext cx="8919117" cy="4351338"/>
          </a:xfrm>
        </p:spPr>
        <p:txBody>
          <a:bodyPr>
            <a:normAutofit fontScale="77500" lnSpcReduction="20000"/>
          </a:bodyPr>
          <a:lstStyle/>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Ist ein Datenbankobjekt, das das Ergebnis eines Query enthält.</a:t>
            </a: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Das Query basiert auf den „</a:t>
            </a:r>
            <a:r>
              <a:rPr lang="de-DE" altLang="de-DE" dirty="0" err="1">
                <a:latin typeface="Calibri" panose="020F0502020204030204" pitchFamily="34" charset="0"/>
                <a:cs typeface="Calibri" panose="020F0502020204030204" pitchFamily="34" charset="0"/>
              </a:rPr>
              <a:t>Mastertables</a:t>
            </a:r>
            <a:r>
              <a:rPr lang="de-DE" altLang="de-DE" dirty="0">
                <a:latin typeface="Calibri" panose="020F0502020204030204" pitchFamily="34" charset="0"/>
                <a:cs typeface="Calibri" panose="020F0502020204030204" pitchFamily="34" charset="0"/>
              </a:rPr>
              <a:t>“.</a:t>
            </a: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In diesem Zusammenhang ist die Konsistenz zwischen M-View und </a:t>
            </a:r>
            <a:r>
              <a:rPr lang="de-DE" altLang="de-DE" dirty="0" err="1">
                <a:latin typeface="Calibri" panose="020F0502020204030204" pitchFamily="34" charset="0"/>
                <a:cs typeface="Calibri" panose="020F0502020204030204" pitchFamily="34" charset="0"/>
              </a:rPr>
              <a:t>Mastertable</a:t>
            </a:r>
            <a:r>
              <a:rPr lang="de-DE" altLang="de-DE" dirty="0">
                <a:latin typeface="Calibri" panose="020F0502020204030204" pitchFamily="34" charset="0"/>
                <a:cs typeface="Calibri" panose="020F0502020204030204" pitchFamily="34" charset="0"/>
              </a:rPr>
              <a:t> ein wesentlicher Faktor.</a:t>
            </a: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err="1">
                <a:latin typeface="Calibri" panose="020F0502020204030204" pitchFamily="34" charset="0"/>
                <a:cs typeface="Calibri" panose="020F0502020204030204" pitchFamily="34" charset="0"/>
              </a:rPr>
              <a:t>Materialized</a:t>
            </a:r>
            <a:r>
              <a:rPr lang="de-DE" altLang="de-DE" dirty="0">
                <a:latin typeface="Calibri" panose="020F0502020204030204" pitchFamily="34" charset="0"/>
                <a:cs typeface="Calibri" panose="020F0502020204030204" pitchFamily="34" charset="0"/>
              </a:rPr>
              <a:t> Views in Oracle:</a:t>
            </a:r>
          </a:p>
          <a:p>
            <a:pPr marL="0"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marL="0" indent="0">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alibri" panose="020F0502020204030204" pitchFamily="34" charset="0"/>
                <a:cs typeface="Calibri" panose="020F0502020204030204" pitchFamily="34" charset="0"/>
              </a:rPr>
              <a:t>CREATE MATERIALIZED</a:t>
            </a:r>
            <a:r>
              <a:rPr lang="en-GB" altLang="de-DE" dirty="0">
                <a:solidFill>
                  <a:schemeClr val="bg1"/>
                </a:solidFill>
                <a:latin typeface="Calibri" panose="020F0502020204030204" pitchFamily="34" charset="0"/>
                <a:cs typeface="Calibri" panose="020F0502020204030204" pitchFamily="34" charset="0"/>
              </a:rPr>
              <a:t> </a:t>
            </a:r>
            <a:r>
              <a:rPr lang="en-GB" altLang="de-DE" dirty="0">
                <a:latin typeface="Calibri" panose="020F0502020204030204" pitchFamily="34" charset="0"/>
                <a:cs typeface="Calibri" panose="020F0502020204030204" pitchFamily="34" charset="0"/>
              </a:rPr>
              <a:t>VIEW MV_MY_VIEW</a:t>
            </a:r>
            <a:r>
              <a:rPr lang="en-GB" altLang="de-DE" dirty="0">
                <a:solidFill>
                  <a:schemeClr val="bg1"/>
                </a:solidFill>
                <a:latin typeface="Calibri" panose="020F0502020204030204" pitchFamily="34" charset="0"/>
                <a:cs typeface="Calibri" panose="020F0502020204030204" pitchFamily="34" charset="0"/>
              </a:rPr>
              <a:t> </a:t>
            </a:r>
          </a:p>
          <a:p>
            <a:pPr marL="0" indent="0">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alibri" panose="020F0502020204030204" pitchFamily="34" charset="0"/>
                <a:cs typeface="Calibri" panose="020F0502020204030204" pitchFamily="34" charset="0"/>
              </a:rPr>
              <a:t>   REFRESH</a:t>
            </a:r>
            <a:r>
              <a:rPr lang="en-GB" altLang="de-DE" dirty="0">
                <a:solidFill>
                  <a:schemeClr val="bg1"/>
                </a:solidFill>
                <a:latin typeface="Calibri" panose="020F0502020204030204" pitchFamily="34" charset="0"/>
                <a:cs typeface="Calibri" panose="020F0502020204030204" pitchFamily="34" charset="0"/>
              </a:rPr>
              <a:t> </a:t>
            </a:r>
            <a:r>
              <a:rPr lang="en-GB" altLang="de-DE" dirty="0">
                <a:latin typeface="Calibri" panose="020F0502020204030204" pitchFamily="34" charset="0"/>
                <a:cs typeface="Calibri" panose="020F0502020204030204" pitchFamily="34" charset="0"/>
              </a:rPr>
              <a:t>FAST                  --</a:t>
            </a:r>
            <a:r>
              <a:rPr lang="en-GB" altLang="de-DE" dirty="0">
                <a:solidFill>
                  <a:schemeClr val="bg1"/>
                </a:solidFill>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eine</a:t>
            </a:r>
            <a:r>
              <a:rPr lang="en-GB" altLang="de-DE" dirty="0">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Änderung</a:t>
            </a:r>
            <a:r>
              <a:rPr lang="en-GB" altLang="de-DE" dirty="0">
                <a:latin typeface="Calibri" panose="020F0502020204030204" pitchFamily="34" charset="0"/>
                <a:cs typeface="Calibri" panose="020F0502020204030204" pitchFamily="34" charset="0"/>
              </a:rPr>
              <a:t> in der </a:t>
            </a:r>
            <a:r>
              <a:rPr lang="en-GB" altLang="de-DE" dirty="0" err="1">
                <a:latin typeface="Calibri" panose="020F0502020204030204" pitchFamily="34" charset="0"/>
                <a:cs typeface="Calibri" panose="020F0502020204030204" pitchFamily="34" charset="0"/>
              </a:rPr>
              <a:t>Mastertable</a:t>
            </a:r>
            <a:r>
              <a:rPr lang="en-GB" altLang="de-DE" dirty="0">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wird</a:t>
            </a:r>
            <a:r>
              <a:rPr lang="en-GB" altLang="de-DE" dirty="0">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sofort</a:t>
            </a:r>
            <a:r>
              <a:rPr lang="en-GB" altLang="de-DE" dirty="0">
                <a:latin typeface="Calibri" panose="020F0502020204030204" pitchFamily="34" charset="0"/>
                <a:cs typeface="Calibri" panose="020F0502020204030204" pitchFamily="34" charset="0"/>
              </a:rPr>
              <a:t> an</a:t>
            </a:r>
          </a:p>
          <a:p>
            <a:pPr marL="0" indent="0">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alibri" panose="020F0502020204030204" pitchFamily="34" charset="0"/>
                <a:cs typeface="Calibri" panose="020F0502020204030204" pitchFamily="34" charset="0"/>
              </a:rPr>
              <a:t>                                              --  die M- View “</a:t>
            </a:r>
            <a:r>
              <a:rPr lang="en-GB" altLang="de-DE" dirty="0" err="1">
                <a:latin typeface="Calibri" panose="020F0502020204030204" pitchFamily="34" charset="0"/>
                <a:cs typeface="Calibri" panose="020F0502020204030204" pitchFamily="34" charset="0"/>
              </a:rPr>
              <a:t>weitergereicht</a:t>
            </a:r>
            <a:r>
              <a:rPr lang="en-GB" altLang="de-DE" dirty="0">
                <a:latin typeface="Calibri" panose="020F0502020204030204" pitchFamily="34" charset="0"/>
                <a:cs typeface="Calibri" panose="020F0502020204030204" pitchFamily="34" charset="0"/>
              </a:rPr>
              <a:t>”</a:t>
            </a:r>
          </a:p>
          <a:p>
            <a:pPr marL="0" indent="0">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alibri" panose="020F0502020204030204" pitchFamily="34" charset="0"/>
                <a:cs typeface="Calibri" panose="020F0502020204030204" pitchFamily="34" charset="0"/>
              </a:rPr>
              <a:t>    START WITH …                -- </a:t>
            </a:r>
            <a:r>
              <a:rPr lang="en-GB" altLang="de-DE" dirty="0" err="1">
                <a:latin typeface="Calibri" panose="020F0502020204030204" pitchFamily="34" charset="0"/>
                <a:cs typeface="Calibri" panose="020F0502020204030204" pitchFamily="34" charset="0"/>
              </a:rPr>
              <a:t>Spezifikation</a:t>
            </a:r>
            <a:r>
              <a:rPr lang="en-GB" altLang="de-DE" dirty="0">
                <a:latin typeface="Calibri" panose="020F0502020204030204" pitchFamily="34" charset="0"/>
                <a:cs typeface="Calibri" panose="020F0502020204030204" pitchFamily="34" charset="0"/>
              </a:rPr>
              <a:t> des </a:t>
            </a:r>
            <a:r>
              <a:rPr lang="en-GB" altLang="de-DE" dirty="0" err="1">
                <a:latin typeface="Calibri" panose="020F0502020204030204" pitchFamily="34" charset="0"/>
                <a:cs typeface="Calibri" panose="020F0502020204030204" pitchFamily="34" charset="0"/>
              </a:rPr>
              <a:t>Zeitpunktes</a:t>
            </a:r>
            <a:r>
              <a:rPr lang="en-GB" altLang="de-DE" dirty="0">
                <a:latin typeface="Calibri" panose="020F0502020204030204" pitchFamily="34" charset="0"/>
                <a:cs typeface="Calibri" panose="020F0502020204030204" pitchFamily="34" charset="0"/>
              </a:rPr>
              <a:t> des 1. </a:t>
            </a:r>
            <a:r>
              <a:rPr lang="en-GB" altLang="de-DE" dirty="0" err="1">
                <a:latin typeface="Calibri" panose="020F0502020204030204" pitchFamily="34" charset="0"/>
                <a:cs typeface="Calibri" panose="020F0502020204030204" pitchFamily="34" charset="0"/>
              </a:rPr>
              <a:t>Refreshs</a:t>
            </a:r>
            <a:endParaRPr lang="en-GB" altLang="de-DE" dirty="0">
              <a:latin typeface="Calibri" panose="020F0502020204030204" pitchFamily="34" charset="0"/>
              <a:cs typeface="Calibri" panose="020F0502020204030204" pitchFamily="34" charset="0"/>
            </a:endParaRPr>
          </a:p>
          <a:p>
            <a:pPr marL="0" indent="0">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altLang="de-DE" dirty="0">
                <a:latin typeface="Calibri" panose="020F0502020204030204" pitchFamily="34" charset="0"/>
                <a:cs typeface="Calibri" panose="020F0502020204030204" pitchFamily="34" charset="0"/>
              </a:rPr>
              <a:t>AS SELECT *</a:t>
            </a:r>
            <a:r>
              <a:rPr lang="en-GB" altLang="de-DE" dirty="0">
                <a:solidFill>
                  <a:schemeClr val="bg1"/>
                </a:solidFill>
                <a:latin typeface="Calibri" panose="020F0502020204030204" pitchFamily="34" charset="0"/>
                <a:cs typeface="Calibri" panose="020F0502020204030204" pitchFamily="34" charset="0"/>
              </a:rPr>
              <a:t> </a:t>
            </a:r>
            <a:r>
              <a:rPr lang="en-GB" altLang="de-DE" dirty="0">
                <a:latin typeface="Calibri" panose="020F0502020204030204" pitchFamily="34" charset="0"/>
                <a:cs typeface="Calibri" panose="020F0502020204030204" pitchFamily="34" charset="0"/>
              </a:rPr>
              <a:t>FROM …….    -- </a:t>
            </a:r>
            <a:r>
              <a:rPr lang="en-GB" altLang="de-DE" dirty="0" err="1">
                <a:latin typeface="Calibri" panose="020F0502020204030204" pitchFamily="34" charset="0"/>
                <a:cs typeface="Calibri" panose="020F0502020204030204" pitchFamily="34" charset="0"/>
              </a:rPr>
              <a:t>Festlegung</a:t>
            </a:r>
            <a:r>
              <a:rPr lang="en-GB" altLang="de-DE" dirty="0">
                <a:latin typeface="Calibri" panose="020F0502020204030204" pitchFamily="34" charset="0"/>
                <a:cs typeface="Calibri" panose="020F0502020204030204" pitchFamily="34" charset="0"/>
              </a:rPr>
              <a:t> des M-View </a:t>
            </a:r>
            <a:r>
              <a:rPr lang="en-GB" altLang="de-DE" dirty="0" err="1">
                <a:latin typeface="Calibri" panose="020F0502020204030204" pitchFamily="34" charset="0"/>
                <a:cs typeface="Calibri" panose="020F0502020204030204" pitchFamily="34" charset="0"/>
              </a:rPr>
              <a:t>Inhalts</a:t>
            </a:r>
            <a:endParaRPr lang="en-GB" altLang="de-DE" dirty="0">
              <a:latin typeface="Calibri" panose="020F0502020204030204" pitchFamily="34" charset="0"/>
              <a:cs typeface="Calibri" panose="020F0502020204030204" pitchFamily="34" charset="0"/>
            </a:endParaRPr>
          </a:p>
          <a:p>
            <a:pPr indent="-341313">
              <a:lnSpc>
                <a:spcPct val="8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GB" altLang="de-DE" dirty="0">
              <a:latin typeface="Calibri" panose="020F0502020204030204" pitchFamily="34" charset="0"/>
              <a:cs typeface="Calibri" panose="020F0502020204030204" pitchFamily="34" charset="0"/>
            </a:endParaRPr>
          </a:p>
          <a:p>
            <a:pPr indent="-341313">
              <a:lnSpc>
                <a:spcPct val="80000"/>
              </a:lnSpc>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p>
          <a:p>
            <a:endParaRPr lang="de-DE" dirty="0"/>
          </a:p>
        </p:txBody>
      </p:sp>
    </p:spTree>
    <p:extLst>
      <p:ext uri="{BB962C8B-B14F-4D97-AF65-F5344CB8AC3E}">
        <p14:creationId xmlns:p14="http://schemas.microsoft.com/office/powerpoint/2010/main" val="3470113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8C949E-C4C0-C041-9B98-00846DF8FE9C}"/>
              </a:ext>
            </a:extLst>
          </p:cNvPr>
          <p:cNvSpPr>
            <a:spLocks noGrp="1"/>
          </p:cNvSpPr>
          <p:nvPr>
            <p:ph type="title"/>
          </p:nvPr>
        </p:nvSpPr>
        <p:spPr/>
        <p:txBody>
          <a:bodyPr/>
          <a:lstStyle/>
          <a:p>
            <a:r>
              <a:rPr lang="de-AT" altLang="de-DE" dirty="0"/>
              <a:t>Commit Behandlung</a:t>
            </a:r>
            <a:endParaRPr lang="de-DE" dirty="0"/>
          </a:p>
        </p:txBody>
      </p:sp>
      <p:sp>
        <p:nvSpPr>
          <p:cNvPr id="3" name="Inhaltsplatzhalter 2">
            <a:extLst>
              <a:ext uri="{FF2B5EF4-FFF2-40B4-BE49-F238E27FC236}">
                <a16:creationId xmlns:a16="http://schemas.microsoft.com/office/drawing/2014/main" id="{A62CCF40-BB2D-5448-BA62-B53768E86C0C}"/>
              </a:ext>
            </a:extLst>
          </p:cNvPr>
          <p:cNvSpPr>
            <a:spLocks noGrp="1"/>
          </p:cNvSpPr>
          <p:nvPr>
            <p:ph idx="1"/>
          </p:nvPr>
        </p:nvSpPr>
        <p:spPr/>
        <p:txBody>
          <a:bodyPr>
            <a:normAutofit fontScale="77500" lnSpcReduction="20000"/>
          </a:bodyPr>
          <a:lstStyle/>
          <a:p>
            <a:pPr marL="0" indent="-341313">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Alle an einer globalen Transaktion beteiligten Knoten müssen ein gemeinsames Commit Ergebnis erreichen. Es muss also insgesamt die 'Alles oder Nichts Eigenschaft' gewährleistet sein. </a:t>
            </a:r>
          </a:p>
          <a:p>
            <a:pPr indent="-341313">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de-DE" altLang="de-DE" dirty="0">
              <a:latin typeface="Calibri" panose="020F0502020204030204" pitchFamily="34" charset="0"/>
              <a:cs typeface="Calibri" panose="020F0502020204030204" pitchFamily="34" charset="0"/>
            </a:endParaRPr>
          </a:p>
          <a:p>
            <a:pPr indent="-341313">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Verteiltes 2 Phasen Commit Protokoll:</a:t>
            </a:r>
          </a:p>
          <a:p>
            <a:pPr marL="341313" indent="-339725">
              <a:spcBef>
                <a:spcPts val="500"/>
              </a:spcBef>
              <a:spcAft>
                <a:spcPts val="60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bei Transaktionsende sendet der Koordinator eine Nachricht an alle Agenten um deren lokales Commit Ergebnis zu erfahren.</a:t>
            </a:r>
          </a:p>
          <a:p>
            <a:pPr marL="341313" indent="-339725">
              <a:spcBef>
                <a:spcPts val="500"/>
              </a:spcBef>
              <a:spcAft>
                <a:spcPts val="60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Das Ergebnis (</a:t>
            </a:r>
            <a:r>
              <a:rPr lang="de-DE" altLang="de-DE" dirty="0" err="1">
                <a:latin typeface="Calibri" panose="020F0502020204030204" pitchFamily="34" charset="0"/>
                <a:cs typeface="Calibri" panose="020F0502020204030204" pitchFamily="34" charset="0"/>
              </a:rPr>
              <a:t>commit</a:t>
            </a:r>
            <a:r>
              <a:rPr lang="de-DE" altLang="de-DE" dirty="0">
                <a:latin typeface="Calibri" panose="020F0502020204030204" pitchFamily="34" charset="0"/>
                <a:cs typeface="Calibri" panose="020F0502020204030204" pitchFamily="34" charset="0"/>
              </a:rPr>
              <a:t>/</a:t>
            </a:r>
            <a:r>
              <a:rPr lang="de-DE" altLang="de-DE" dirty="0" err="1">
                <a:latin typeface="Calibri" panose="020F0502020204030204" pitchFamily="34" charset="0"/>
                <a:cs typeface="Calibri" panose="020F0502020204030204" pitchFamily="34" charset="0"/>
              </a:rPr>
              <a:t>rollback</a:t>
            </a:r>
            <a:r>
              <a:rPr lang="de-DE" altLang="de-DE" dirty="0">
                <a:latin typeface="Calibri" panose="020F0502020204030204" pitchFamily="34" charset="0"/>
                <a:cs typeface="Calibri" panose="020F0502020204030204" pitchFamily="34" charset="0"/>
              </a:rPr>
              <a:t>) der beim Agenten gelaufene Subtransaktion wird an den Koordinator zurückgemeldet.</a:t>
            </a:r>
          </a:p>
          <a:p>
            <a:pPr marL="341313" indent="-339725">
              <a:spcBef>
                <a:spcPts val="500"/>
              </a:spcBef>
              <a:spcAft>
                <a:spcPts val="60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Nachdem alle Rückmeldungen beim Koordinator eingetroffen sind, ist die Phase 1 abgeschlossen. Der Koordinator kann jetzt entscheiden, ob die globale Transaktion erfolgreich gelaufen ist </a:t>
            </a:r>
          </a:p>
          <a:p>
            <a:pPr marL="341313" indent="-339725">
              <a:spcBef>
                <a:spcPts val="500"/>
              </a:spcBef>
              <a:spcAft>
                <a:spcPts val="60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de-DE" altLang="de-DE" dirty="0">
                <a:latin typeface="Calibri" panose="020F0502020204030204" pitchFamily="34" charset="0"/>
                <a:cs typeface="Calibri" panose="020F0502020204030204" pitchFamily="34" charset="0"/>
              </a:rPr>
              <a:t>Das Ergebnis wird den Agenten mitgeteilt, die das mitgeteilte Ergebnis lokal nachvollziehen (</a:t>
            </a:r>
            <a:r>
              <a:rPr lang="de-DE" altLang="de-DE" dirty="0" err="1">
                <a:latin typeface="Calibri" panose="020F0502020204030204" pitchFamily="34" charset="0"/>
                <a:cs typeface="Calibri" panose="020F0502020204030204" pitchFamily="34" charset="0"/>
              </a:rPr>
              <a:t>commit</a:t>
            </a:r>
            <a:r>
              <a:rPr lang="de-DE" altLang="de-DE" dirty="0">
                <a:latin typeface="Calibri" panose="020F0502020204030204" pitchFamily="34" charset="0"/>
                <a:cs typeface="Calibri" panose="020F0502020204030204" pitchFamily="34" charset="0"/>
              </a:rPr>
              <a:t>/</a:t>
            </a:r>
            <a:r>
              <a:rPr lang="de-DE" altLang="de-DE" dirty="0" err="1">
                <a:latin typeface="Calibri" panose="020F0502020204030204" pitchFamily="34" charset="0"/>
                <a:cs typeface="Calibri" panose="020F0502020204030204" pitchFamily="34" charset="0"/>
              </a:rPr>
              <a:t>rollback</a:t>
            </a:r>
            <a:r>
              <a:rPr lang="de-DE" altLang="de-DE" dirty="0">
                <a:latin typeface="Calibri" panose="020F0502020204030204" pitchFamily="34" charset="0"/>
                <a:cs typeface="Calibri" panose="020F0502020204030204" pitchFamily="34" charset="0"/>
              </a:rPr>
              <a:t>)</a:t>
            </a:r>
          </a:p>
          <a:p>
            <a:endParaRPr lang="de-DE" dirty="0"/>
          </a:p>
        </p:txBody>
      </p:sp>
    </p:spTree>
    <p:extLst>
      <p:ext uri="{BB962C8B-B14F-4D97-AF65-F5344CB8AC3E}">
        <p14:creationId xmlns:p14="http://schemas.microsoft.com/office/powerpoint/2010/main" val="593707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19B26-0F38-484E-BEDF-00FA81E3308D}"/>
              </a:ext>
            </a:extLst>
          </p:cNvPr>
          <p:cNvSpPr>
            <a:spLocks noGrp="1"/>
          </p:cNvSpPr>
          <p:nvPr>
            <p:ph type="title"/>
          </p:nvPr>
        </p:nvSpPr>
        <p:spPr/>
        <p:txBody>
          <a:bodyPr/>
          <a:lstStyle/>
          <a:p>
            <a:r>
              <a:rPr lang="de-AT" altLang="de-DE" dirty="0"/>
              <a:t>2PC Protokoll</a:t>
            </a:r>
            <a:endParaRPr lang="de-DE" dirty="0"/>
          </a:p>
        </p:txBody>
      </p:sp>
      <p:pic>
        <p:nvPicPr>
          <p:cNvPr id="4" name="Picture 2">
            <a:extLst>
              <a:ext uri="{FF2B5EF4-FFF2-40B4-BE49-F238E27FC236}">
                <a16:creationId xmlns:a16="http://schemas.microsoft.com/office/drawing/2014/main" id="{31A91C9B-9C87-F541-8994-E1167B2E83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953" y="1449040"/>
            <a:ext cx="5533018" cy="4411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3605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FF0D6-F1A3-D449-8E36-AC0829388DC5}"/>
              </a:ext>
            </a:extLst>
          </p:cNvPr>
          <p:cNvSpPr>
            <a:spLocks noGrp="1"/>
          </p:cNvSpPr>
          <p:nvPr>
            <p:ph type="ctrTitle"/>
          </p:nvPr>
        </p:nvSpPr>
        <p:spPr/>
        <p:txBody>
          <a:bodyPr/>
          <a:lstStyle/>
          <a:p>
            <a:r>
              <a:rPr lang="de-DE" dirty="0"/>
              <a:t>ENDE</a:t>
            </a:r>
          </a:p>
        </p:txBody>
      </p:sp>
      <p:sp>
        <p:nvSpPr>
          <p:cNvPr id="3" name="Untertitel 2">
            <a:extLst>
              <a:ext uri="{FF2B5EF4-FFF2-40B4-BE49-F238E27FC236}">
                <a16:creationId xmlns:a16="http://schemas.microsoft.com/office/drawing/2014/main" id="{EE0A5800-2A33-9A4B-9FA8-F4CEA9C06C62}"/>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77750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F084B-F4C1-AD40-B8F6-A6188A221066}"/>
              </a:ext>
            </a:extLst>
          </p:cNvPr>
          <p:cNvSpPr>
            <a:spLocks noGrp="1"/>
          </p:cNvSpPr>
          <p:nvPr>
            <p:ph type="title"/>
          </p:nvPr>
        </p:nvSpPr>
        <p:spPr/>
        <p:txBody>
          <a:bodyPr/>
          <a:lstStyle/>
          <a:p>
            <a:r>
              <a:rPr lang="de-AT" altLang="de-DE" dirty="0"/>
              <a:t>Grundlegendes Prinzip</a:t>
            </a:r>
            <a:endParaRPr lang="de-DE" dirty="0"/>
          </a:p>
        </p:txBody>
      </p:sp>
      <p:sp>
        <p:nvSpPr>
          <p:cNvPr id="3" name="Inhaltsplatzhalter 2">
            <a:extLst>
              <a:ext uri="{FF2B5EF4-FFF2-40B4-BE49-F238E27FC236}">
                <a16:creationId xmlns:a16="http://schemas.microsoft.com/office/drawing/2014/main" id="{07341A69-2BC5-F745-9E71-77DBE95B48CA}"/>
              </a:ext>
            </a:extLst>
          </p:cNvPr>
          <p:cNvSpPr>
            <a:spLocks noGrp="1"/>
          </p:cNvSpPr>
          <p:nvPr>
            <p:ph idx="1"/>
          </p:nvPr>
        </p:nvSpPr>
        <p:spPr/>
        <p:txBody>
          <a:bodyPr/>
          <a:lstStyle/>
          <a:p>
            <a:pPr marL="0" indent="0" algn="ctr">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0" indent="0" algn="ctr">
              <a:lnSpc>
                <a:spcPct val="15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Für eine Anwendung verhält sich ein verteiltes Datenbanksystem wie ein nicht – verteiltes Datenbanksystem.</a:t>
            </a:r>
          </a:p>
          <a:p>
            <a:pPr marL="0" indent="0" algn="ctr">
              <a:lnSpc>
                <a:spcPct val="15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Es unterscheidet sich fundamental von Client – Server Systemen.</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p>
          <a:p>
            <a:endParaRPr lang="de-DE" dirty="0"/>
          </a:p>
        </p:txBody>
      </p:sp>
    </p:spTree>
    <p:extLst>
      <p:ext uri="{BB962C8B-B14F-4D97-AF65-F5344CB8AC3E}">
        <p14:creationId xmlns:p14="http://schemas.microsoft.com/office/powerpoint/2010/main" val="38363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57053E-8EE5-B448-A26D-3A06DAFD4886}"/>
              </a:ext>
            </a:extLst>
          </p:cNvPr>
          <p:cNvSpPr>
            <a:spLocks noGrp="1"/>
          </p:cNvSpPr>
          <p:nvPr>
            <p:ph type="title"/>
          </p:nvPr>
        </p:nvSpPr>
        <p:spPr/>
        <p:txBody>
          <a:bodyPr/>
          <a:lstStyle/>
          <a:p>
            <a:r>
              <a:rPr lang="de-AT" altLang="de-DE" dirty="0"/>
              <a:t>Gründe für Verteilung</a:t>
            </a:r>
            <a:endParaRPr lang="de-DE" dirty="0"/>
          </a:p>
        </p:txBody>
      </p:sp>
      <p:sp>
        <p:nvSpPr>
          <p:cNvPr id="3" name="Inhaltsplatzhalter 2">
            <a:extLst>
              <a:ext uri="{FF2B5EF4-FFF2-40B4-BE49-F238E27FC236}">
                <a16:creationId xmlns:a16="http://schemas.microsoft.com/office/drawing/2014/main" id="{83D0FB34-6ADB-444E-9143-1E35C78652DB}"/>
              </a:ext>
            </a:extLst>
          </p:cNvPr>
          <p:cNvSpPr>
            <a:spLocks noGrp="1"/>
          </p:cNvSpPr>
          <p:nvPr>
            <p:ph idx="1"/>
          </p:nvPr>
        </p:nvSpPr>
        <p:spPr>
          <a:xfrm>
            <a:off x="838200" y="1825625"/>
            <a:ext cx="9521283" cy="4351338"/>
          </a:xfrm>
        </p:spPr>
        <p:txBody>
          <a:bodyPr>
            <a:normAutofit fontScale="85000" lnSpcReduction="20000"/>
          </a:bodyPr>
          <a:lstStyle/>
          <a:p>
            <a:pPr marL="341313" indent="-341313">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Dezentralisierte Organisationsformen</a:t>
            </a:r>
            <a:br>
              <a:rPr lang="de-DE" altLang="de-DE" dirty="0">
                <a:latin typeface="Calibri" panose="020F0502020204030204" pitchFamily="34" charset="0"/>
              </a:rPr>
            </a:br>
            <a:r>
              <a:rPr lang="de-DE" altLang="de-DE" dirty="0">
                <a:latin typeface="Calibri" panose="020F0502020204030204" pitchFamily="34" charset="0"/>
              </a:rPr>
              <a:t>dezentrale Verantwortliche haben oft den Wunsch nach lokalen Datenbeständen</a:t>
            </a:r>
          </a:p>
          <a:p>
            <a:pPr marL="341313" indent="-341313">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Sicherheitsüberlegungen, Verfügbarkeit</a:t>
            </a:r>
            <a:br>
              <a:rPr lang="de-DE" altLang="de-DE" dirty="0">
                <a:latin typeface="Calibri" panose="020F0502020204030204" pitchFamily="34" charset="0"/>
              </a:rPr>
            </a:br>
            <a:r>
              <a:rPr lang="de-DE" altLang="de-DE" dirty="0">
                <a:latin typeface="Calibri" panose="020F0502020204030204" pitchFamily="34" charset="0"/>
              </a:rPr>
              <a:t>bei Ausfall eines Netzknotens soll zumindest ein eingeschränkter lokaler Betrieb möglich sein</a:t>
            </a:r>
          </a:p>
          <a:p>
            <a:pPr marL="341313" indent="-341313">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Flexibilitätswünsche</a:t>
            </a:r>
            <a:br>
              <a:rPr lang="de-DE" altLang="de-DE" dirty="0">
                <a:latin typeface="Calibri" panose="020F0502020204030204" pitchFamily="34" charset="0"/>
              </a:rPr>
            </a:br>
            <a:r>
              <a:rPr lang="de-DE" altLang="de-DE" dirty="0">
                <a:latin typeface="Calibri" panose="020F0502020204030204" pitchFamily="34" charset="0"/>
              </a:rPr>
              <a:t>Hinzufügen / Wegnahme eines Netzknotens bedeutet meist einen geringeren Eingriff als wesentliche Änderungen einer zentralen Datenbank</a:t>
            </a:r>
          </a:p>
          <a:p>
            <a:pPr marL="341313" indent="-341313">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Leistungsanforderungen</a:t>
            </a:r>
            <a:br>
              <a:rPr lang="de-DE" altLang="de-DE" dirty="0">
                <a:latin typeface="Calibri" panose="020F0502020204030204" pitchFamily="34" charset="0"/>
              </a:rPr>
            </a:br>
            <a:r>
              <a:rPr lang="de-DE" altLang="de-DE" dirty="0">
                <a:latin typeface="Calibri" panose="020F0502020204030204" pitchFamily="34" charset="0"/>
              </a:rPr>
              <a:t>Datenmenge / Transaktionsvolumen können die Anforderungen eines Rechners übersteigen</a:t>
            </a:r>
          </a:p>
          <a:p>
            <a:pPr marL="341313" indent="-341313">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dirty="0">
                <a:latin typeface="Calibri" panose="020F0502020204030204" pitchFamily="34" charset="0"/>
              </a:rPr>
              <a:t>Koordinierungsbemühungen</a:t>
            </a:r>
            <a:br>
              <a:rPr lang="de-DE" altLang="de-DE" dirty="0">
                <a:latin typeface="Calibri" panose="020F0502020204030204" pitchFamily="34" charset="0"/>
              </a:rPr>
            </a:br>
            <a:r>
              <a:rPr lang="de-DE" altLang="de-DE" dirty="0">
                <a:latin typeface="Calibri" panose="020F0502020204030204" pitchFamily="34" charset="0"/>
              </a:rPr>
              <a:t>sind in einem Unternehmen - historisch gesehen - viele isolierte Datenbanken 'gewachsen', so können sie im Rahmen des Konzeptes 'verteilte Datenbanken' wieder in ein Gesamtsystem integriert werden.</a:t>
            </a:r>
          </a:p>
          <a:p>
            <a:endParaRPr lang="de-DE" dirty="0"/>
          </a:p>
        </p:txBody>
      </p:sp>
    </p:spTree>
    <p:extLst>
      <p:ext uri="{BB962C8B-B14F-4D97-AF65-F5344CB8AC3E}">
        <p14:creationId xmlns:p14="http://schemas.microsoft.com/office/powerpoint/2010/main" val="273574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90095-CB6F-0547-973F-9447FED6D5BC}"/>
              </a:ext>
            </a:extLst>
          </p:cNvPr>
          <p:cNvSpPr>
            <a:spLocks noGrp="1"/>
          </p:cNvSpPr>
          <p:nvPr>
            <p:ph type="title"/>
          </p:nvPr>
        </p:nvSpPr>
        <p:spPr/>
        <p:txBody>
          <a:bodyPr/>
          <a:lstStyle/>
          <a:p>
            <a:r>
              <a:rPr lang="de-AT" altLang="de-DE" dirty="0"/>
              <a:t>Schemaarchitektur</a:t>
            </a:r>
            <a:endParaRPr lang="de-DE" dirty="0"/>
          </a:p>
        </p:txBody>
      </p:sp>
      <p:graphicFrame>
        <p:nvGraphicFramePr>
          <p:cNvPr id="4" name="Object 2">
            <a:extLst>
              <a:ext uri="{FF2B5EF4-FFF2-40B4-BE49-F238E27FC236}">
                <a16:creationId xmlns:a16="http://schemas.microsoft.com/office/drawing/2014/main" id="{967D84A4-324A-AA4D-A95F-3B667819A5B3}"/>
              </a:ext>
            </a:extLst>
          </p:cNvPr>
          <p:cNvGraphicFramePr>
            <a:graphicFrameLocks noGrp="1" noChangeAspect="1"/>
          </p:cNvGraphicFramePr>
          <p:nvPr>
            <p:ph idx="1"/>
            <p:extLst>
              <p:ext uri="{D42A27DB-BD31-4B8C-83A1-F6EECF244321}">
                <p14:modId xmlns:p14="http://schemas.microsoft.com/office/powerpoint/2010/main" val="492129510"/>
              </p:ext>
            </p:extLst>
          </p:nvPr>
        </p:nvGraphicFramePr>
        <p:xfrm>
          <a:off x="3465241" y="1690688"/>
          <a:ext cx="5261517" cy="4134049"/>
        </p:xfrm>
        <a:graphic>
          <a:graphicData uri="http://schemas.openxmlformats.org/presentationml/2006/ole">
            <mc:AlternateContent xmlns:mc="http://schemas.openxmlformats.org/markup-compatibility/2006">
              <mc:Choice xmlns:v="urn:schemas-microsoft-com:vml" Requires="v">
                <p:oleObj spid="_x0000_s3074" r:id="rId3" imgW="3200400" imgH="2514600" progId="">
                  <p:embed/>
                </p:oleObj>
              </mc:Choice>
              <mc:Fallback>
                <p:oleObj r:id="rId3" imgW="3200400" imgH="2514600" progId="">
                  <p:embed/>
                  <p:pic>
                    <p:nvPicPr>
                      <p:cNvPr id="7173" name="Object 2">
                        <a:extLst>
                          <a:ext uri="{FF2B5EF4-FFF2-40B4-BE49-F238E27FC236}">
                            <a16:creationId xmlns:a16="http://schemas.microsoft.com/office/drawing/2014/main" id="{034DEBC1-0237-B341-8581-EE3C5CFBB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241" y="1690688"/>
                        <a:ext cx="5261517" cy="413404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1474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B0EA0-5BFA-2548-B1CB-C78A54E47A69}"/>
              </a:ext>
            </a:extLst>
          </p:cNvPr>
          <p:cNvSpPr>
            <a:spLocks noGrp="1"/>
          </p:cNvSpPr>
          <p:nvPr>
            <p:ph type="title"/>
          </p:nvPr>
        </p:nvSpPr>
        <p:spPr/>
        <p:txBody>
          <a:bodyPr/>
          <a:lstStyle/>
          <a:p>
            <a:r>
              <a:rPr lang="de-AT" altLang="de-DE" dirty="0"/>
              <a:t>Beispiel</a:t>
            </a:r>
            <a:endParaRPr lang="de-DE" dirty="0"/>
          </a:p>
        </p:txBody>
      </p:sp>
      <p:sp>
        <p:nvSpPr>
          <p:cNvPr id="3" name="Inhaltsplatzhalter 2">
            <a:extLst>
              <a:ext uri="{FF2B5EF4-FFF2-40B4-BE49-F238E27FC236}">
                <a16:creationId xmlns:a16="http://schemas.microsoft.com/office/drawing/2014/main" id="{381B7EA4-E6ED-D34C-8AF7-DE098C7F6936}"/>
              </a:ext>
            </a:extLst>
          </p:cNvPr>
          <p:cNvSpPr>
            <a:spLocks noGrp="1"/>
          </p:cNvSpPr>
          <p:nvPr>
            <p:ph idx="1"/>
          </p:nvPr>
        </p:nvSpPr>
        <p:spPr/>
        <p:txBody>
          <a:bodyPr/>
          <a:lstStyle/>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Für das in der Folie 3 beschrieben Szenario:</a:t>
            </a:r>
          </a:p>
          <a:p>
            <a:pPr marL="0" inden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0" inden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Finden Sie beispielhaft </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Ein lokales konzeptionelles Schema</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Ein globales konzeptionelles Schema</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de-AT" altLang="de-DE" dirty="0">
                <a:latin typeface="Calibri" panose="020F0502020204030204" pitchFamily="34" charset="0"/>
                <a:cs typeface="Calibri" panose="020F0502020204030204" pitchFamily="34" charset="0"/>
              </a:rPr>
              <a:t>Ein globales Verteilungsschema</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latin typeface="Calibri" panose="020F0502020204030204" pitchFamily="34" charset="0"/>
              <a:cs typeface="Calibri" panose="020F0502020204030204" pitchFamily="34" charset="0"/>
            </a:endParaRP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de-AT" altLang="de-DE" dirty="0"/>
          </a:p>
          <a:p>
            <a:endParaRPr lang="de-DE" dirty="0"/>
          </a:p>
        </p:txBody>
      </p:sp>
    </p:spTree>
    <p:extLst>
      <p:ext uri="{BB962C8B-B14F-4D97-AF65-F5344CB8AC3E}">
        <p14:creationId xmlns:p14="http://schemas.microsoft.com/office/powerpoint/2010/main" val="355986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1A93A2-D91C-D04A-86C7-30D58CBE9563}"/>
              </a:ext>
            </a:extLst>
          </p:cNvPr>
          <p:cNvSpPr>
            <a:spLocks noGrp="1"/>
          </p:cNvSpPr>
          <p:nvPr>
            <p:ph type="title"/>
          </p:nvPr>
        </p:nvSpPr>
        <p:spPr/>
        <p:txBody>
          <a:bodyPr/>
          <a:lstStyle/>
          <a:p>
            <a:r>
              <a:rPr lang="de-AT" altLang="de-DE" dirty="0"/>
              <a:t>DDBMS Typen</a:t>
            </a:r>
            <a:endParaRPr lang="de-DE" dirty="0"/>
          </a:p>
        </p:txBody>
      </p:sp>
      <p:sp>
        <p:nvSpPr>
          <p:cNvPr id="3" name="Inhaltsplatzhalter 2">
            <a:extLst>
              <a:ext uri="{FF2B5EF4-FFF2-40B4-BE49-F238E27FC236}">
                <a16:creationId xmlns:a16="http://schemas.microsoft.com/office/drawing/2014/main" id="{A38941AD-1F07-EF48-BF1A-41A52CDAF1CD}"/>
              </a:ext>
            </a:extLst>
          </p:cNvPr>
          <p:cNvSpPr>
            <a:spLocks noGrp="1"/>
          </p:cNvSpPr>
          <p:nvPr>
            <p:ph idx="1"/>
          </p:nvPr>
        </p:nvSpPr>
        <p:spPr/>
        <p:txBody>
          <a:bodyPr/>
          <a:lstStyle/>
          <a:p>
            <a:endParaRPr lang="de-DE" dirty="0"/>
          </a:p>
        </p:txBody>
      </p:sp>
      <p:sp>
        <p:nvSpPr>
          <p:cNvPr id="4" name="Rectangle 2">
            <a:extLst>
              <a:ext uri="{FF2B5EF4-FFF2-40B4-BE49-F238E27FC236}">
                <a16:creationId xmlns:a16="http://schemas.microsoft.com/office/drawing/2014/main" id="{FD8FEF65-6939-244C-A6A6-A7EB0512EA13}"/>
              </a:ext>
            </a:extLst>
          </p:cNvPr>
          <p:cNvSpPr txBox="1">
            <a:spLocks noChangeArrowheads="1"/>
          </p:cNvSpPr>
          <p:nvPr/>
        </p:nvSpPr>
        <p:spPr>
          <a:xfrm>
            <a:off x="1137425" y="1690688"/>
            <a:ext cx="5435600" cy="5111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1313"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sz="2000">
                <a:latin typeface="Calibri" panose="020F0502020204030204" pitchFamily="34" charset="0"/>
              </a:rPr>
              <a:t>Homogene DDBMS</a:t>
            </a:r>
            <a:br>
              <a:rPr lang="de-DE" altLang="de-DE" sz="2000">
                <a:latin typeface="Calibri" panose="020F0502020204030204" pitchFamily="34" charset="0"/>
              </a:rPr>
            </a:br>
            <a:r>
              <a:rPr lang="de-DE" altLang="de-DE" sz="2000">
                <a:latin typeface="Calibri" panose="020F0502020204030204" pitchFamily="34" charset="0"/>
              </a:rPr>
              <a:t>ist ein Netzwerk aus 2 oder mehreren Oracle Datenbanken, die auf 1 oder mehreren Maschinen installiert sind. </a:t>
            </a:r>
            <a:br>
              <a:rPr lang="de-DE" altLang="de-DE" sz="2000">
                <a:latin typeface="Calibri" panose="020F0502020204030204" pitchFamily="34" charset="0"/>
              </a:rPr>
            </a:br>
            <a:br>
              <a:rPr lang="de-DE" altLang="de-DE" sz="2000">
                <a:latin typeface="Calibri" panose="020F0502020204030204" pitchFamily="34" charset="0"/>
              </a:rPr>
            </a:br>
            <a:r>
              <a:rPr lang="de-DE" altLang="de-DE" sz="2000">
                <a:latin typeface="Calibri" panose="020F0502020204030204" pitchFamily="34" charset="0"/>
              </a:rPr>
              <a:t>Erweiterung des Namensschema durch Synonyme für remote Objekte </a:t>
            </a:r>
            <a:br>
              <a:rPr lang="de-DE" altLang="de-DE" sz="2000">
                <a:latin typeface="Calibri" panose="020F0502020204030204" pitchFamily="34" charset="0"/>
              </a:rPr>
            </a:br>
            <a:r>
              <a:rPr lang="de-DE" altLang="de-DE" sz="2000">
                <a:latin typeface="Calibri" panose="020F0502020204030204" pitchFamily="34" charset="0"/>
              </a:rPr>
              <a:t>SELECT * FROM emp@sales;</a:t>
            </a:r>
            <a:br>
              <a:rPr lang="de-DE" altLang="de-DE" sz="2000">
                <a:latin typeface="Calibri" panose="020F0502020204030204" pitchFamily="34" charset="0"/>
              </a:rPr>
            </a:br>
            <a:r>
              <a:rPr lang="de-DE" altLang="de-DE" sz="2000">
                <a:latin typeface="Calibri" panose="020F0502020204030204" pitchFamily="34" charset="0"/>
              </a:rPr>
              <a:t>CREATE SYNONYM remote_emp for emp@sales;</a:t>
            </a:r>
            <a:br>
              <a:rPr lang="de-DE" altLang="de-DE" sz="2000">
                <a:latin typeface="Calibri" panose="020F0502020204030204" pitchFamily="34" charset="0"/>
              </a:rPr>
            </a:br>
            <a:r>
              <a:rPr lang="de-DE" altLang="de-DE" sz="2000">
                <a:latin typeface="Calibri" panose="020F0502020204030204" pitchFamily="34" charset="0"/>
              </a:rPr>
              <a:t>SELECT * FROM remote_emp;</a:t>
            </a:r>
            <a:br>
              <a:rPr lang="de-DE" altLang="de-DE" sz="2000">
                <a:latin typeface="Calibri" panose="020F0502020204030204" pitchFamily="34" charset="0"/>
              </a:rPr>
            </a:br>
            <a:endParaRPr lang="de-DE" altLang="de-DE" sz="2000">
              <a:latin typeface="Calibri" panose="020F0502020204030204" pitchFamily="34" charset="0"/>
            </a:endParaRPr>
          </a:p>
          <a:p>
            <a:pPr marL="341313"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de-DE" altLang="de-DE" sz="2000">
                <a:latin typeface="Calibri" panose="020F0502020204030204" pitchFamily="34" charset="0"/>
              </a:rPr>
              <a:t>Heterogene DDBMS</a:t>
            </a:r>
            <a:br>
              <a:rPr lang="de-DE" altLang="de-DE" sz="2000">
                <a:latin typeface="Calibri" panose="020F0502020204030204" pitchFamily="34" charset="0"/>
              </a:rPr>
            </a:br>
            <a:r>
              <a:rPr lang="de-DE" altLang="de-DE" sz="2000">
                <a:latin typeface="Calibri" panose="020F0502020204030204" pitchFamily="34" charset="0"/>
              </a:rPr>
              <a:t>dabei ist zumindest 1 Datenbank eine Nicht – Oracle - Datenbank</a:t>
            </a:r>
            <a:br>
              <a:rPr lang="de-DE" altLang="de-DE" sz="2000"/>
            </a:br>
            <a:endParaRPr lang="de-DE" altLang="de-DE" sz="2000" dirty="0"/>
          </a:p>
        </p:txBody>
      </p:sp>
      <p:graphicFrame>
        <p:nvGraphicFramePr>
          <p:cNvPr id="5" name="Object 3">
            <a:extLst>
              <a:ext uri="{FF2B5EF4-FFF2-40B4-BE49-F238E27FC236}">
                <a16:creationId xmlns:a16="http://schemas.microsoft.com/office/drawing/2014/main" id="{F391C076-73EE-CB48-A2CF-F24FBE1563A1}"/>
              </a:ext>
            </a:extLst>
          </p:cNvPr>
          <p:cNvGraphicFramePr>
            <a:graphicFrameLocks noChangeAspect="1"/>
          </p:cNvGraphicFramePr>
          <p:nvPr>
            <p:extLst>
              <p:ext uri="{D42A27DB-BD31-4B8C-83A1-F6EECF244321}">
                <p14:modId xmlns:p14="http://schemas.microsoft.com/office/powerpoint/2010/main" val="431704755"/>
              </p:ext>
            </p:extLst>
          </p:nvPr>
        </p:nvGraphicFramePr>
        <p:xfrm>
          <a:off x="6573025" y="2554288"/>
          <a:ext cx="3294063" cy="3671887"/>
        </p:xfrm>
        <a:graphic>
          <a:graphicData uri="http://schemas.openxmlformats.org/presentationml/2006/ole">
            <mc:AlternateContent xmlns:mc="http://schemas.openxmlformats.org/markup-compatibility/2006">
              <mc:Choice xmlns:v="urn:schemas-microsoft-com:vml" Requires="v">
                <p:oleObj spid="_x0000_s4098" r:id="rId3" imgW="2235200" imgH="2489200" progId="">
                  <p:embed/>
                </p:oleObj>
              </mc:Choice>
              <mc:Fallback>
                <p:oleObj r:id="rId3" imgW="2235200" imgH="2489200" progId="">
                  <p:embed/>
                  <p:pic>
                    <p:nvPicPr>
                      <p:cNvPr id="9222" name="Object 3">
                        <a:extLst>
                          <a:ext uri="{FF2B5EF4-FFF2-40B4-BE49-F238E27FC236}">
                            <a16:creationId xmlns:a16="http://schemas.microsoft.com/office/drawing/2014/main" id="{6C8B75F2-5BF5-B645-B803-2ABA290D4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025" y="2554288"/>
                        <a:ext cx="3294063" cy="3671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637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B7B3C-D7EA-5A46-9FB2-6B14E47B2557}"/>
              </a:ext>
            </a:extLst>
          </p:cNvPr>
          <p:cNvSpPr>
            <a:spLocks noGrp="1"/>
          </p:cNvSpPr>
          <p:nvPr>
            <p:ph type="title"/>
          </p:nvPr>
        </p:nvSpPr>
        <p:spPr/>
        <p:txBody>
          <a:bodyPr/>
          <a:lstStyle/>
          <a:p>
            <a:r>
              <a:rPr lang="de-AT" altLang="de-DE" dirty="0"/>
              <a:t>Horizontale Fragmentierung</a:t>
            </a:r>
            <a:endParaRPr lang="de-DE" dirty="0"/>
          </a:p>
        </p:txBody>
      </p:sp>
      <p:sp>
        <p:nvSpPr>
          <p:cNvPr id="3" name="Inhaltsplatzhalter 2">
            <a:extLst>
              <a:ext uri="{FF2B5EF4-FFF2-40B4-BE49-F238E27FC236}">
                <a16:creationId xmlns:a16="http://schemas.microsoft.com/office/drawing/2014/main" id="{18212EC8-443D-7B42-B81A-15375454E258}"/>
              </a:ext>
            </a:extLst>
          </p:cNvPr>
          <p:cNvSpPr>
            <a:spLocks noGrp="1"/>
          </p:cNvSpPr>
          <p:nvPr>
            <p:ph idx="1"/>
          </p:nvPr>
        </p:nvSpPr>
        <p:spPr/>
        <p:txBody>
          <a:bodyPr/>
          <a:lstStyle/>
          <a:p>
            <a:endParaRPr lang="de-DE"/>
          </a:p>
        </p:txBody>
      </p:sp>
      <p:graphicFrame>
        <p:nvGraphicFramePr>
          <p:cNvPr id="4" name="Object 2">
            <a:extLst>
              <a:ext uri="{FF2B5EF4-FFF2-40B4-BE49-F238E27FC236}">
                <a16:creationId xmlns:a16="http://schemas.microsoft.com/office/drawing/2014/main" id="{687FFB96-FE47-7E40-8224-033C66EEEBE3}"/>
              </a:ext>
            </a:extLst>
          </p:cNvPr>
          <p:cNvGraphicFramePr>
            <a:graphicFrameLocks noChangeAspect="1"/>
          </p:cNvGraphicFramePr>
          <p:nvPr>
            <p:extLst>
              <p:ext uri="{D42A27DB-BD31-4B8C-83A1-F6EECF244321}">
                <p14:modId xmlns:p14="http://schemas.microsoft.com/office/powerpoint/2010/main" val="3366486699"/>
              </p:ext>
            </p:extLst>
          </p:nvPr>
        </p:nvGraphicFramePr>
        <p:xfrm>
          <a:off x="1559041" y="2590800"/>
          <a:ext cx="7705725" cy="2911475"/>
        </p:xfrm>
        <a:graphic>
          <a:graphicData uri="http://schemas.openxmlformats.org/presentationml/2006/ole">
            <mc:AlternateContent xmlns:mc="http://schemas.openxmlformats.org/markup-compatibility/2006">
              <mc:Choice xmlns:v="urn:schemas-microsoft-com:vml" Requires="v">
                <p:oleObj spid="_x0000_s5122" r:id="rId3" imgW="5257800" imgH="1981200" progId="">
                  <p:embed/>
                </p:oleObj>
              </mc:Choice>
              <mc:Fallback>
                <p:oleObj r:id="rId3" imgW="5257800" imgH="1981200" progId="">
                  <p:embed/>
                  <p:pic>
                    <p:nvPicPr>
                      <p:cNvPr id="10245" name="Object 2">
                        <a:extLst>
                          <a:ext uri="{FF2B5EF4-FFF2-40B4-BE49-F238E27FC236}">
                            <a16:creationId xmlns:a16="http://schemas.microsoft.com/office/drawing/2014/main" id="{46C552BC-DC25-EF41-8D2F-B51D19984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041" y="2590800"/>
                        <a:ext cx="7705725" cy="2911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5C58FE39-FD55-3E41-8FB0-892B7B2824FC}"/>
              </a:ext>
            </a:extLst>
          </p:cNvPr>
          <p:cNvSpPr>
            <a:spLocks noChangeArrowheads="1"/>
          </p:cNvSpPr>
          <p:nvPr/>
        </p:nvSpPr>
        <p:spPr bwMode="auto">
          <a:xfrm>
            <a:off x="1271703" y="1524000"/>
            <a:ext cx="8496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de-DE" altLang="de-DE" sz="2400" dirty="0"/>
              <a:t>die Datensätze werden in Gruppen aufgeteilt. Jede der Gruppen wird einer lokalen Datenbank zugeteilt:</a:t>
            </a:r>
          </a:p>
        </p:txBody>
      </p:sp>
      <p:sp>
        <p:nvSpPr>
          <p:cNvPr id="6" name="Rectangle 4">
            <a:extLst>
              <a:ext uri="{FF2B5EF4-FFF2-40B4-BE49-F238E27FC236}">
                <a16:creationId xmlns:a16="http://schemas.microsoft.com/office/drawing/2014/main" id="{148B39E0-6FAE-D74B-B5C8-A321C8EC387E}"/>
              </a:ext>
            </a:extLst>
          </p:cNvPr>
          <p:cNvSpPr>
            <a:spLocks noChangeArrowheads="1"/>
          </p:cNvSpPr>
          <p:nvPr/>
        </p:nvSpPr>
        <p:spPr bwMode="auto">
          <a:xfrm>
            <a:off x="1198678" y="5667375"/>
            <a:ext cx="87137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de-AT" altLang="de-DE" sz="2400"/>
              <a:t>wird aufgeteilt in Tabellen mit denselben Spalten, allerdings mit Projektion auf die verschiedenen Filialen</a:t>
            </a:r>
            <a:r>
              <a:rPr lang="de-AT" altLang="de-DE" sz="1800"/>
              <a:t>.</a:t>
            </a:r>
          </a:p>
        </p:txBody>
      </p:sp>
    </p:spTree>
    <p:extLst>
      <p:ext uri="{BB962C8B-B14F-4D97-AF65-F5344CB8AC3E}">
        <p14:creationId xmlns:p14="http://schemas.microsoft.com/office/powerpoint/2010/main" val="96097771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2020</Words>
  <Application>Microsoft Macintosh PowerPoint</Application>
  <PresentationFormat>Breitbild</PresentationFormat>
  <Paragraphs>244</Paragraphs>
  <Slides>38</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0</vt:i4>
      </vt:variant>
      <vt:variant>
        <vt:lpstr>Folientitel</vt:lpstr>
      </vt:variant>
      <vt:variant>
        <vt:i4>38</vt:i4>
      </vt:variant>
    </vt:vector>
  </HeadingPairs>
  <TitlesOfParts>
    <vt:vector size="43" baseType="lpstr">
      <vt:lpstr>Arial</vt:lpstr>
      <vt:lpstr>Calibri</vt:lpstr>
      <vt:lpstr>Calibri Light</vt:lpstr>
      <vt:lpstr>Courier New</vt:lpstr>
      <vt:lpstr>Office</vt:lpstr>
      <vt:lpstr>Verteilte Datenbanken Distributed Database Management System DDBMS</vt:lpstr>
      <vt:lpstr>Struktur</vt:lpstr>
      <vt:lpstr>Struktur</vt:lpstr>
      <vt:lpstr>Grundlegendes Prinzip</vt:lpstr>
      <vt:lpstr>Gründe für Verteilung</vt:lpstr>
      <vt:lpstr>Schemaarchitektur</vt:lpstr>
      <vt:lpstr>Beispiel</vt:lpstr>
      <vt:lpstr>DDBMS Typen</vt:lpstr>
      <vt:lpstr>Horizontale Fragmentierung</vt:lpstr>
      <vt:lpstr>Vertikale Fragmentierung</vt:lpstr>
      <vt:lpstr>Hybride Fragmentierung</vt:lpstr>
      <vt:lpstr>Verteilte Transaktionen</vt:lpstr>
      <vt:lpstr>Verteilte Transaktionen</vt:lpstr>
      <vt:lpstr>Oracle DBMS</vt:lpstr>
      <vt:lpstr>Join Abfragen I</vt:lpstr>
      <vt:lpstr>Join Abfragen II</vt:lpstr>
      <vt:lpstr>Query Arten</vt:lpstr>
      <vt:lpstr>Transaktionsarten</vt:lpstr>
      <vt:lpstr>PowerPoint-Präsentation</vt:lpstr>
      <vt:lpstr>Vorgehen in Oracle</vt:lpstr>
      <vt:lpstr>Vorgehen in Oracle</vt:lpstr>
      <vt:lpstr>Vorgehen in Oracle</vt:lpstr>
      <vt:lpstr>Performanceüberlegungen</vt:lpstr>
      <vt:lpstr>Performanceüberlegungen</vt:lpstr>
      <vt:lpstr>Performanceüberlegungen</vt:lpstr>
      <vt:lpstr>Performanceüberlegungen</vt:lpstr>
      <vt:lpstr>Performanceüberlegungen</vt:lpstr>
      <vt:lpstr>Performanceüberlegungen</vt:lpstr>
      <vt:lpstr>Semijoin Strategie</vt:lpstr>
      <vt:lpstr>Performanceoptimierung</vt:lpstr>
      <vt:lpstr>Transparenz durch Views / Synonyme</vt:lpstr>
      <vt:lpstr>Transparenz durch Views</vt:lpstr>
      <vt:lpstr>Data Replication</vt:lpstr>
      <vt:lpstr>Data Replication</vt:lpstr>
      <vt:lpstr>Materialized View</vt:lpstr>
      <vt:lpstr>Commit Behandlung</vt:lpstr>
      <vt:lpstr>2PC Protokoll</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Verteilte Datenbanken Distributed Database Management System DDBMS</dc:title>
  <dc:creator>Muratspahic Irfan</dc:creator>
  <cp:lastModifiedBy>Muratspahic Irfan</cp:lastModifiedBy>
  <cp:revision>2</cp:revision>
  <dcterms:created xsi:type="dcterms:W3CDTF">2020-08-30T20:16:51Z</dcterms:created>
  <dcterms:modified xsi:type="dcterms:W3CDTF">2020-08-30T20:29:41Z</dcterms:modified>
</cp:coreProperties>
</file>