
<file path=[Content_Types].xml><?xml version="1.0" encoding="utf-8"?>
<Types xmlns="http://schemas.openxmlformats.org/package/2006/content-types">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oleObject" PartName="/ppt/embeddings/oleObject13.bin"/>
  <Override ContentType="application/vnd.openxmlformats-officedocument.oleObject" PartName="/ppt/embeddings/oleObject9.bin"/>
  <Override ContentType="application/vnd.openxmlformats-officedocument.oleObject" PartName="/ppt/embeddings/oleObject6.bin"/>
  <Override ContentType="application/vnd.openxmlformats-officedocument.oleObject" PartName="/ppt/embeddings/oleObject15.bin"/>
  <Override ContentType="application/vnd.openxmlformats-officedocument.oleObject" PartName="/ppt/embeddings/oleObject18.bin"/>
  <Override ContentType="application/vnd.openxmlformats-officedocument.oleObject" PartName="/ppt/embeddings/oleObject4.bin"/>
  <Override ContentType="application/vnd.openxmlformats-officedocument.oleObject" PartName="/ppt/embeddings/oleObject1.bin"/>
  <Override ContentType="application/vnd.openxmlformats-officedocument.oleObject" PartName="/ppt/embeddings/oleObject11.bin"/>
  <Override ContentType="application/vnd.openxmlformats-officedocument.oleObject" PartName="/ppt/embeddings/oleObject8.bin"/>
  <Override ContentType="application/vnd.openxmlformats-officedocument.oleObject" PartName="/ppt/embeddings/oleObject14.bin"/>
  <Override ContentType="application/vnd.openxmlformats-officedocument.oleObject" PartName="/ppt/embeddings/oleObject12.bin"/>
  <Override ContentType="application/vnd.openxmlformats-officedocument.oleObject" PartName="/ppt/embeddings/oleObject3.bin"/>
  <Override ContentType="application/vnd.openxmlformats-officedocument.oleObject" PartName="/ppt/embeddings/oleObject5.bin"/>
  <Override ContentType="application/vnd.openxmlformats-officedocument.oleObject" PartName="/ppt/embeddings/oleObject17.bin"/>
  <Override ContentType="application/vnd.openxmlformats-officedocument.oleObject" PartName="/ppt/embeddings/oleObject7.bin"/>
  <Override ContentType="application/vnd.openxmlformats-officedocument.oleObject" PartName="/ppt/embeddings/oleObject16.bin"/>
  <Override ContentType="application/vnd.openxmlformats-officedocument.oleObject" PartName="/ppt/embeddings/oleObject2.bin"/>
  <Override ContentType="application/vnd.openxmlformats-officedocument.oleObject" PartName="/ppt/embeddings/oleObject10.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2" roundtripDataSignature="AMtx7mjrWHhKRV2aNBa4WklfuTVaznY0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2"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de-D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type="title">
  <p:cSld name="TITLE">
    <p:spTree>
      <p:nvGrpSpPr>
        <p:cNvPr id="15" name="Shape 15"/>
        <p:cNvGrpSpPr/>
        <p:nvPr/>
      </p:nvGrpSpPr>
      <p:grpSpPr>
        <a:xfrm>
          <a:off x="0" y="0"/>
          <a:ext cx="0" cy="0"/>
          <a:chOff x="0" y="0"/>
          <a:chExt cx="0" cy="0"/>
        </a:xfrm>
      </p:grpSpPr>
      <p:sp>
        <p:nvSpPr>
          <p:cNvPr id="16" name="Google Shape;16;p4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vertikaler Text" type="vertTx">
  <p:cSld name="VERTICAL_TEXT">
    <p:spTree>
      <p:nvGrpSpPr>
        <p:cNvPr id="72" name="Shape 72"/>
        <p:cNvGrpSpPr/>
        <p:nvPr/>
      </p:nvGrpSpPr>
      <p:grpSpPr>
        <a:xfrm>
          <a:off x="0" y="0"/>
          <a:ext cx="0" cy="0"/>
          <a:chOff x="0" y="0"/>
          <a:chExt cx="0" cy="0"/>
        </a:xfrm>
      </p:grpSpPr>
      <p:sp>
        <p:nvSpPr>
          <p:cNvPr id="73" name="Google Shape;73;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5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kaler Titel und Text" type="vertTitleAndTx">
  <p:cSld name="VERTICAL_TITLE_AND_VERTICAL_TEXT">
    <p:spTree>
      <p:nvGrpSpPr>
        <p:cNvPr id="78" name="Shape 78"/>
        <p:cNvGrpSpPr/>
        <p:nvPr/>
      </p:nvGrpSpPr>
      <p:grpSpPr>
        <a:xfrm>
          <a:off x="0" y="0"/>
          <a:ext cx="0" cy="0"/>
          <a:chOff x="0" y="0"/>
          <a:chExt cx="0" cy="0"/>
        </a:xfrm>
      </p:grpSpPr>
      <p:sp>
        <p:nvSpPr>
          <p:cNvPr id="79" name="Google Shape;79;p5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5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21" name="Shape 21"/>
        <p:cNvGrpSpPr/>
        <p:nvPr/>
      </p:nvGrpSpPr>
      <p:grpSpPr>
        <a:xfrm>
          <a:off x="0" y="0"/>
          <a:ext cx="0" cy="0"/>
          <a:chOff x="0" y="0"/>
          <a:chExt cx="0" cy="0"/>
        </a:xfrm>
      </p:grpSpPr>
      <p:sp>
        <p:nvSpPr>
          <p:cNvPr id="22" name="Google Shape;22;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schnitts-&#10;überschrift" type="secHead">
  <p:cSld name="SECTION_HEADER">
    <p:spTree>
      <p:nvGrpSpPr>
        <p:cNvPr id="27" name="Shape 27"/>
        <p:cNvGrpSpPr/>
        <p:nvPr/>
      </p:nvGrpSpPr>
      <p:grpSpPr>
        <a:xfrm>
          <a:off x="0" y="0"/>
          <a:ext cx="0" cy="0"/>
          <a:chOff x="0" y="0"/>
          <a:chExt cx="0" cy="0"/>
        </a:xfrm>
      </p:grpSpPr>
      <p:sp>
        <p:nvSpPr>
          <p:cNvPr id="28" name="Google Shape;28;p5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type="twoObj">
  <p:cSld name="TWO_OBJECTS">
    <p:spTree>
      <p:nvGrpSpPr>
        <p:cNvPr id="33" name="Shape 33"/>
        <p:cNvGrpSpPr/>
        <p:nvPr/>
      </p:nvGrpSpPr>
      <p:grpSpPr>
        <a:xfrm>
          <a:off x="0" y="0"/>
          <a:ext cx="0" cy="0"/>
          <a:chOff x="0" y="0"/>
          <a:chExt cx="0" cy="0"/>
        </a:xfrm>
      </p:grpSpPr>
      <p:sp>
        <p:nvSpPr>
          <p:cNvPr id="34" name="Google Shape;34;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leich" type="twoTxTwoObj">
  <p:cSld name="TWO_OBJECTS_WITH_TEXT">
    <p:spTree>
      <p:nvGrpSpPr>
        <p:cNvPr id="40" name="Shape 40"/>
        <p:cNvGrpSpPr/>
        <p:nvPr/>
      </p:nvGrpSpPr>
      <p:grpSpPr>
        <a:xfrm>
          <a:off x="0" y="0"/>
          <a:ext cx="0" cy="0"/>
          <a:chOff x="0" y="0"/>
          <a:chExt cx="0" cy="0"/>
        </a:xfrm>
      </p:grpSpPr>
      <p:sp>
        <p:nvSpPr>
          <p:cNvPr id="41" name="Google Shape;41;p5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5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5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5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49" name="Shape 49"/>
        <p:cNvGrpSpPr/>
        <p:nvPr/>
      </p:nvGrpSpPr>
      <p:grpSpPr>
        <a:xfrm>
          <a:off x="0" y="0"/>
          <a:ext cx="0" cy="0"/>
          <a:chOff x="0" y="0"/>
          <a:chExt cx="0" cy="0"/>
        </a:xfrm>
      </p:grpSpPr>
      <p:sp>
        <p:nvSpPr>
          <p:cNvPr id="50" name="Google Shape;50;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type="blank">
  <p:cSld name="BLANK">
    <p:spTree>
      <p:nvGrpSpPr>
        <p:cNvPr id="54" name="Shape 54"/>
        <p:cNvGrpSpPr/>
        <p:nvPr/>
      </p:nvGrpSpPr>
      <p:grpSpPr>
        <a:xfrm>
          <a:off x="0" y="0"/>
          <a:ext cx="0" cy="0"/>
          <a:chOff x="0" y="0"/>
          <a:chExt cx="0" cy="0"/>
        </a:xfrm>
      </p:grpSpPr>
      <p:sp>
        <p:nvSpPr>
          <p:cNvPr id="55" name="Google Shape;55;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mit Überschrift" type="objTx">
  <p:cSld name="OBJECT_WITH_CAPTION_TEXT">
    <p:spTree>
      <p:nvGrpSpPr>
        <p:cNvPr id="58" name="Shape 58"/>
        <p:cNvGrpSpPr/>
        <p:nvPr/>
      </p:nvGrpSpPr>
      <p:grpSpPr>
        <a:xfrm>
          <a:off x="0" y="0"/>
          <a:ext cx="0" cy="0"/>
          <a:chOff x="0" y="0"/>
          <a:chExt cx="0" cy="0"/>
        </a:xfrm>
      </p:grpSpPr>
      <p:sp>
        <p:nvSpPr>
          <p:cNvPr id="59" name="Google Shape;59;p5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5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5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mit Überschrift" type="picTx">
  <p:cSld name="PICTURE_WITH_CAPTION_TEXT">
    <p:spTree>
      <p:nvGrpSpPr>
        <p:cNvPr id="65" name="Shape 65"/>
        <p:cNvGrpSpPr/>
        <p:nvPr/>
      </p:nvGrpSpPr>
      <p:grpSpPr>
        <a:xfrm>
          <a:off x="0" y="0"/>
          <a:ext cx="0" cy="0"/>
          <a:chOff x="0" y="0"/>
          <a:chExt cx="0" cy="0"/>
        </a:xfrm>
      </p:grpSpPr>
      <p:sp>
        <p:nvSpPr>
          <p:cNvPr id="66" name="Google Shape;66;p5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5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5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vmlDrawing" Target="../drawings/vmlDrawing4.vml"/><Relationship Id="rId4" Type="http://schemas.openxmlformats.org/officeDocument/2006/relationships/oleObject" Target="../embeddings/oleObject4.bin"/><Relationship Id="rId5" Type="http://schemas.openxmlformats.org/officeDocument/2006/relationships/oleObject" Target="../embeddings/oleObject4.bin"/><Relationship Id="rId6" Type="http://schemas.openxmlformats.org/officeDocument/2006/relationships/image" Target="../media/image4.png"/><Relationship Id="rId7"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vmlDrawing" Target="../drawings/vmlDrawing5.vml"/><Relationship Id="rId4" Type="http://schemas.openxmlformats.org/officeDocument/2006/relationships/image" Target="../media/image2.png"/><Relationship Id="rId5" Type="http://schemas.openxmlformats.org/officeDocument/2006/relationships/oleObject" Target="../embeddings/oleObject5.bin"/><Relationship Id="rId6" Type="http://schemas.openxmlformats.org/officeDocument/2006/relationships/oleObject" Target="../embeddings/oleObject5.bin"/><Relationship Id="rId7"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vmlDrawing" Target="../drawings/vmlDrawing6.vml"/><Relationship Id="rId4" Type="http://schemas.openxmlformats.org/officeDocument/2006/relationships/oleObject" Target="../embeddings/oleObject6.bin"/><Relationship Id="rId5" Type="http://schemas.openxmlformats.org/officeDocument/2006/relationships/oleObject" Target="../embeddings/oleObject6.bin"/><Relationship Id="rId6" Type="http://schemas.openxmlformats.org/officeDocument/2006/relationships/image" Target="../media/image11.png"/><Relationship Id="rId7"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vmlDrawing" Target="../drawings/vmlDrawing7.vml"/><Relationship Id="rId4" Type="http://schemas.openxmlformats.org/officeDocument/2006/relationships/oleObject" Target="../embeddings/oleObject7.bin"/><Relationship Id="rId5" Type="http://schemas.openxmlformats.org/officeDocument/2006/relationships/oleObject" Target="../embeddings/oleObject7.bin"/><Relationship Id="rId6" Type="http://schemas.openxmlformats.org/officeDocument/2006/relationships/image" Target="../media/image7.png"/><Relationship Id="rId7"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vmlDrawing" Target="../drawings/vmlDrawing8.vml"/><Relationship Id="rId4" Type="http://schemas.openxmlformats.org/officeDocument/2006/relationships/oleObject" Target="../embeddings/oleObject8.bin"/><Relationship Id="rId5" Type="http://schemas.openxmlformats.org/officeDocument/2006/relationships/oleObject" Target="../embeddings/oleObject8.bin"/><Relationship Id="rId6" Type="http://schemas.openxmlformats.org/officeDocument/2006/relationships/image" Target="../media/image19.png"/><Relationship Id="rId7"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vmlDrawing" Target="../drawings/vmlDrawing9.vml"/><Relationship Id="rId4" Type="http://schemas.openxmlformats.org/officeDocument/2006/relationships/oleObject" Target="../embeddings/oleObject9.bin"/><Relationship Id="rId5" Type="http://schemas.openxmlformats.org/officeDocument/2006/relationships/oleObject" Target="../embeddings/oleObject9.bin"/><Relationship Id="rId6" Type="http://schemas.openxmlformats.org/officeDocument/2006/relationships/image" Target="../media/image16.png"/><Relationship Id="rId7"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vmlDrawing" Target="../drawings/vmlDrawing10.vml"/><Relationship Id="rId4" Type="http://schemas.openxmlformats.org/officeDocument/2006/relationships/oleObject" Target="../embeddings/oleObject10.bin"/><Relationship Id="rId5" Type="http://schemas.openxmlformats.org/officeDocument/2006/relationships/oleObject" Target="../embeddings/oleObject10.bin"/><Relationship Id="rId6" Type="http://schemas.openxmlformats.org/officeDocument/2006/relationships/image" Target="../media/image12.png"/><Relationship Id="rId7"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vmlDrawing" Target="../drawings/vmlDrawing11.vml"/><Relationship Id="rId4" Type="http://schemas.openxmlformats.org/officeDocument/2006/relationships/oleObject" Target="../embeddings/oleObject11.bin"/><Relationship Id="rId5" Type="http://schemas.openxmlformats.org/officeDocument/2006/relationships/oleObject" Target="../embeddings/oleObject11.bin"/><Relationship Id="rId6" Type="http://schemas.openxmlformats.org/officeDocument/2006/relationships/image" Target="../media/image8.png"/><Relationship Id="rId7"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vmlDrawing" Target="../drawings/vmlDrawing12.vml"/><Relationship Id="rId4" Type="http://schemas.openxmlformats.org/officeDocument/2006/relationships/oleObject" Target="../embeddings/oleObject12.bin"/><Relationship Id="rId5" Type="http://schemas.openxmlformats.org/officeDocument/2006/relationships/oleObject" Target="../embeddings/oleObject12.bin"/><Relationship Id="rId6" Type="http://schemas.openxmlformats.org/officeDocument/2006/relationships/image" Target="../media/image13.png"/><Relationship Id="rId7"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vmlDrawing" Target="../drawings/vmlDrawing13.vml"/><Relationship Id="rId4" Type="http://schemas.openxmlformats.org/officeDocument/2006/relationships/oleObject" Target="../embeddings/oleObject13.bin"/><Relationship Id="rId5" Type="http://schemas.openxmlformats.org/officeDocument/2006/relationships/oleObject" Target="../embeddings/oleObject13.bin"/><Relationship Id="rId6" Type="http://schemas.openxmlformats.org/officeDocument/2006/relationships/image" Target="../media/image20.png"/><Relationship Id="rId7"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3.png"/><Relationship Id="rId7"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vmlDrawing" Target="../drawings/vmlDrawing14.vml"/><Relationship Id="rId4" Type="http://schemas.openxmlformats.org/officeDocument/2006/relationships/oleObject" Target="../embeddings/oleObject14.bin"/><Relationship Id="rId5" Type="http://schemas.openxmlformats.org/officeDocument/2006/relationships/oleObject" Target="../embeddings/oleObject14.bin"/><Relationship Id="rId6" Type="http://schemas.openxmlformats.org/officeDocument/2006/relationships/image" Target="../media/image18.png"/><Relationship Id="rId7"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vmlDrawing" Target="../drawings/vmlDrawing15.vml"/><Relationship Id="rId4" Type="http://schemas.openxmlformats.org/officeDocument/2006/relationships/oleObject" Target="../embeddings/oleObject15.bin"/><Relationship Id="rId5" Type="http://schemas.openxmlformats.org/officeDocument/2006/relationships/oleObject" Target="../embeddings/oleObject15.bin"/><Relationship Id="rId6" Type="http://schemas.openxmlformats.org/officeDocument/2006/relationships/image" Target="../media/image10.png"/><Relationship Id="rId7"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vmlDrawing" Target="../drawings/vmlDrawing16.vml"/><Relationship Id="rId4" Type="http://schemas.openxmlformats.org/officeDocument/2006/relationships/oleObject" Target="../embeddings/oleObject16.bin"/><Relationship Id="rId5" Type="http://schemas.openxmlformats.org/officeDocument/2006/relationships/oleObject" Target="../embeddings/oleObject16.bin"/><Relationship Id="rId6" Type="http://schemas.openxmlformats.org/officeDocument/2006/relationships/image" Target="../media/image9.png"/><Relationship Id="rId7"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vmlDrawing" Target="../drawings/vmlDrawing17.vml"/><Relationship Id="rId4" Type="http://schemas.openxmlformats.org/officeDocument/2006/relationships/oleObject" Target="../embeddings/oleObject17.bin"/><Relationship Id="rId5" Type="http://schemas.openxmlformats.org/officeDocument/2006/relationships/oleObject" Target="../embeddings/oleObject17.bin"/><Relationship Id="rId6" Type="http://schemas.openxmlformats.org/officeDocument/2006/relationships/image" Target="../media/image15.png"/><Relationship Id="rId7"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vmlDrawing" Target="../drawings/vmlDrawing18.vml"/><Relationship Id="rId4" Type="http://schemas.openxmlformats.org/officeDocument/2006/relationships/oleObject" Target="../embeddings/oleObject18.bin"/><Relationship Id="rId5" Type="http://schemas.openxmlformats.org/officeDocument/2006/relationships/oleObject" Target="../embeddings/oleObject18.bin"/><Relationship Id="rId6" Type="http://schemas.openxmlformats.org/officeDocument/2006/relationships/image" Target="../media/image17.png"/><Relationship Id="rId7"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s://de.wikipedia.org/wiki/Schiff_des_Theseus#cite_note-2" TargetMode="External"/><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5.png"/><Relationship Id="rId7"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vmlDrawing" Target="../drawings/vmlDrawing3.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14.png"/><Relationship Id="rId7"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r>
              <a:rPr lang="de-DE">
                <a:solidFill>
                  <a:schemeClr val="lt1"/>
                </a:solidFill>
              </a:rPr>
              <a:t>Database Management Systeme</a:t>
            </a:r>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pic>
        <p:nvPicPr>
          <p:cNvPr descr="Ein Bild, das Zeichnung enthält.&#10;&#10;Automatisch generierte Beschreibung" id="90" name="Google Shape;90;p1"/>
          <p:cNvPicPr preferRelativeResize="0"/>
          <p:nvPr/>
        </p:nvPicPr>
        <p:blipFill rotWithShape="1">
          <a:blip r:embed="rId3">
            <a:alphaModFix/>
          </a:blip>
          <a:srcRect b="0" l="0" r="0" t="0"/>
          <a:stretch/>
        </p:blipFill>
        <p:spPr>
          <a:xfrm>
            <a:off x="5024437" y="3509963"/>
            <a:ext cx="2143125" cy="2143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Hierarchische Datenintegrität</a:t>
            </a:r>
            <a:endParaRPr/>
          </a:p>
        </p:txBody>
      </p:sp>
      <p:sp>
        <p:nvSpPr>
          <p:cNvPr id="175" name="Google Shape;175;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DE"/>
              <a:t>Das hierarchische Modell unterstützt automatisch bestimmte Formen der referentiellen Integrität. Entsprechend der Regel:</a:t>
            </a:r>
            <a:endParaRPr/>
          </a:p>
          <a:p>
            <a:pPr indent="-228600" lvl="0" marL="228600" rtl="0" algn="l">
              <a:lnSpc>
                <a:spcPct val="90000"/>
              </a:lnSpc>
              <a:spcBef>
                <a:spcPts val="1000"/>
              </a:spcBef>
              <a:spcAft>
                <a:spcPts val="0"/>
              </a:spcAft>
              <a:buClr>
                <a:schemeClr val="dk1"/>
              </a:buClr>
              <a:buSzPts val="2800"/>
              <a:buNone/>
            </a:pPr>
            <a:r>
              <a:rPr lang="de-DE"/>
              <a:t>'kein Kind kann ohne Eltern existieren'</a:t>
            </a:r>
            <a:endParaRPr/>
          </a:p>
          <a:p>
            <a:pPr indent="-228600" lvl="0" marL="228600" rtl="0" algn="l">
              <a:lnSpc>
                <a:spcPct val="90000"/>
              </a:lnSpc>
              <a:spcBef>
                <a:spcPts val="1000"/>
              </a:spcBef>
              <a:spcAft>
                <a:spcPts val="0"/>
              </a:spcAft>
              <a:buClr>
                <a:schemeClr val="dk1"/>
              </a:buClr>
              <a:buSzPts val="2800"/>
              <a:buNone/>
            </a:pPr>
            <a:r>
              <a:rPr lang="de-DE"/>
              <a:t> </a:t>
            </a:r>
            <a:endParaRPr/>
          </a:p>
          <a:p>
            <a:pPr indent="0" lvl="0" marL="0" rtl="0" algn="l">
              <a:lnSpc>
                <a:spcPct val="90000"/>
              </a:lnSpc>
              <a:spcBef>
                <a:spcPts val="1000"/>
              </a:spcBef>
              <a:spcAft>
                <a:spcPts val="0"/>
              </a:spcAft>
              <a:buClr>
                <a:schemeClr val="dk1"/>
              </a:buClr>
              <a:buSzPts val="2800"/>
              <a:buChar char="•"/>
            </a:pPr>
            <a:r>
              <a:rPr lang="de-DE"/>
              <a:t>werden alle Kinder gelöscht, wenn das entsprechende Elternvorkommen gelöscht wird bzw. kann erst dann das Vorkommen eines Kindes kreiert werden, wenn zuvor der Elternknoten eingefügt wurde.</a:t>
            </a:r>
            <a:endParaRPr/>
          </a:p>
          <a:p>
            <a:pPr indent="-2286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76" name="Google Shape;17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177" name="Google Shape;17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178" name="Google Shape;178;p10"/>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IMS (Information Management System)</a:t>
            </a:r>
            <a:endParaRPr/>
          </a:p>
        </p:txBody>
      </p:sp>
      <p:sp>
        <p:nvSpPr>
          <p:cNvPr id="184" name="Google Shape;184;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590"/>
              <a:buNone/>
            </a:pPr>
            <a:r>
              <a:rPr lang="de-DE" sz="2590"/>
              <a:t>Datenmanipulation hierarchischer Datenbanken</a:t>
            </a:r>
            <a:endParaRPr/>
          </a:p>
          <a:p>
            <a:pPr indent="0" lvl="0" marL="0" rtl="0" algn="l">
              <a:lnSpc>
                <a:spcPct val="80000"/>
              </a:lnSpc>
              <a:spcBef>
                <a:spcPts val="600"/>
              </a:spcBef>
              <a:spcAft>
                <a:spcPts val="0"/>
              </a:spcAft>
              <a:buClr>
                <a:schemeClr val="dk1"/>
              </a:buClr>
              <a:buSzPts val="2590"/>
              <a:buNone/>
            </a:pPr>
            <a:r>
              <a:rPr lang="de-DE" sz="2590"/>
              <a:t>IMS Funktionen werden durch Unterprogrammaufrufe aus einer Trägersprache (PL/1, Cobol, Assembler) aufgerufen. Diese Datenbankzugriffssprache ist DL/1.</a:t>
            </a:r>
            <a:endParaRPr/>
          </a:p>
          <a:p>
            <a:pPr indent="-228600" lvl="0" marL="228600" rtl="0" algn="l">
              <a:lnSpc>
                <a:spcPct val="80000"/>
              </a:lnSpc>
              <a:spcBef>
                <a:spcPts val="600"/>
              </a:spcBef>
              <a:spcAft>
                <a:spcPts val="0"/>
              </a:spcAft>
              <a:buClr>
                <a:schemeClr val="dk1"/>
              </a:buClr>
              <a:buSzPts val="2590"/>
              <a:buChar char="•"/>
            </a:pPr>
            <a:r>
              <a:rPr lang="de-DE" sz="2590"/>
              <a:t>Befehle:</a:t>
            </a:r>
            <a:endParaRPr/>
          </a:p>
          <a:p>
            <a:pPr indent="-228600" lvl="0" marL="341313" rtl="0" algn="l">
              <a:lnSpc>
                <a:spcPct val="80000"/>
              </a:lnSpc>
              <a:spcBef>
                <a:spcPts val="500"/>
              </a:spcBef>
              <a:spcAft>
                <a:spcPts val="0"/>
              </a:spcAft>
              <a:buClr>
                <a:srgbClr val="000000"/>
              </a:buClr>
              <a:buSzPts val="2220"/>
              <a:buChar char="•"/>
            </a:pPr>
            <a:r>
              <a:rPr lang="de-DE" sz="2220"/>
              <a:t>GU - get unique:    direkter Zugriff</a:t>
            </a:r>
            <a:endParaRPr/>
          </a:p>
          <a:p>
            <a:pPr indent="-228600" lvl="0" marL="341313" rtl="0" algn="l">
              <a:lnSpc>
                <a:spcPct val="80000"/>
              </a:lnSpc>
              <a:spcBef>
                <a:spcPts val="500"/>
              </a:spcBef>
              <a:spcAft>
                <a:spcPts val="0"/>
              </a:spcAft>
              <a:buClr>
                <a:srgbClr val="000000"/>
              </a:buClr>
              <a:buSzPts val="2220"/>
              <a:buChar char="•"/>
            </a:pPr>
            <a:r>
              <a:rPr lang="de-DE" sz="2220"/>
              <a:t>GN - get next:        sequentiell nächster Zugriff </a:t>
            </a:r>
            <a:endParaRPr/>
          </a:p>
          <a:p>
            <a:pPr indent="-228600" lvl="0" marL="341313" rtl="0" algn="l">
              <a:lnSpc>
                <a:spcPct val="80000"/>
              </a:lnSpc>
              <a:spcBef>
                <a:spcPts val="500"/>
              </a:spcBef>
              <a:spcAft>
                <a:spcPts val="0"/>
              </a:spcAft>
              <a:buClr>
                <a:srgbClr val="000000"/>
              </a:buClr>
              <a:buSzPts val="2220"/>
              <a:buChar char="•"/>
            </a:pPr>
            <a:r>
              <a:rPr lang="de-DE" sz="2220"/>
              <a:t>GNP - get next within parent: 	sequentieller Zugriff unter denselben Eltern</a:t>
            </a:r>
            <a:endParaRPr/>
          </a:p>
          <a:p>
            <a:pPr indent="-228600" lvl="0" marL="341313" rtl="0" algn="l">
              <a:lnSpc>
                <a:spcPct val="80000"/>
              </a:lnSpc>
              <a:spcBef>
                <a:spcPts val="500"/>
              </a:spcBef>
              <a:spcAft>
                <a:spcPts val="0"/>
              </a:spcAft>
              <a:buClr>
                <a:srgbClr val="000000"/>
              </a:buClr>
              <a:buSzPts val="2220"/>
              <a:buChar char="•"/>
            </a:pPr>
            <a:r>
              <a:rPr lang="de-DE" sz="2220"/>
              <a:t>GHU, GHN, GHNP  hold..: s.o.mit nachfolgendem delete/replace</a:t>
            </a:r>
            <a:endParaRPr sz="2220"/>
          </a:p>
          <a:p>
            <a:pPr indent="-228600" lvl="0" marL="341313" rtl="0" algn="l">
              <a:lnSpc>
                <a:spcPct val="80000"/>
              </a:lnSpc>
              <a:spcBef>
                <a:spcPts val="500"/>
              </a:spcBef>
              <a:spcAft>
                <a:spcPts val="0"/>
              </a:spcAft>
              <a:buClr>
                <a:srgbClr val="000000"/>
              </a:buClr>
              <a:buSzPts val="2220"/>
              <a:buChar char="•"/>
            </a:pPr>
            <a:r>
              <a:rPr lang="de-DE" sz="2220"/>
              <a:t>ISRT - insert: 	  einfügen</a:t>
            </a:r>
            <a:endParaRPr/>
          </a:p>
          <a:p>
            <a:pPr indent="-228600" lvl="0" marL="341313" rtl="0" algn="l">
              <a:lnSpc>
                <a:spcPct val="80000"/>
              </a:lnSpc>
              <a:spcBef>
                <a:spcPts val="500"/>
              </a:spcBef>
              <a:spcAft>
                <a:spcPts val="0"/>
              </a:spcAft>
              <a:buClr>
                <a:srgbClr val="000000"/>
              </a:buClr>
              <a:buSzPts val="2220"/>
              <a:buChar char="•"/>
            </a:pPr>
            <a:r>
              <a:rPr lang="de-DE" sz="2220"/>
              <a:t>DLET - delete: 	 löschen</a:t>
            </a:r>
            <a:endParaRPr/>
          </a:p>
          <a:p>
            <a:pPr indent="-228600" lvl="0" marL="341313" rtl="0" algn="l">
              <a:lnSpc>
                <a:spcPct val="80000"/>
              </a:lnSpc>
              <a:spcBef>
                <a:spcPts val="500"/>
              </a:spcBef>
              <a:spcAft>
                <a:spcPts val="0"/>
              </a:spcAft>
              <a:buClr>
                <a:srgbClr val="000000"/>
              </a:buClr>
              <a:buSzPts val="2220"/>
              <a:buChar char="•"/>
            </a:pPr>
            <a:r>
              <a:rPr lang="de-DE" sz="2220"/>
              <a:t>REPL - replace: 		ersetzen</a:t>
            </a:r>
            <a:endParaRPr/>
          </a:p>
          <a:p>
            <a:pPr indent="-87629" lvl="0" marL="228600" rtl="0" algn="l">
              <a:lnSpc>
                <a:spcPct val="80000"/>
              </a:lnSpc>
              <a:spcBef>
                <a:spcPts val="500"/>
              </a:spcBef>
              <a:spcAft>
                <a:spcPts val="0"/>
              </a:spcAft>
              <a:buClr>
                <a:schemeClr val="dk1"/>
              </a:buClr>
              <a:buSzPts val="2220"/>
              <a:buNone/>
            </a:pPr>
            <a:r>
              <a:t/>
            </a:r>
            <a:endParaRPr sz="2220"/>
          </a:p>
          <a:p>
            <a:pPr indent="-64135" lvl="0" marL="228600" rtl="0" algn="l">
              <a:lnSpc>
                <a:spcPct val="80000"/>
              </a:lnSpc>
              <a:spcBef>
                <a:spcPts val="1000"/>
              </a:spcBef>
              <a:spcAft>
                <a:spcPts val="0"/>
              </a:spcAft>
              <a:buClr>
                <a:schemeClr val="dk1"/>
              </a:buClr>
              <a:buSzPts val="2590"/>
              <a:buNone/>
            </a:pPr>
            <a:r>
              <a:t/>
            </a:r>
            <a:endParaRPr sz="2590"/>
          </a:p>
        </p:txBody>
      </p:sp>
      <p:sp>
        <p:nvSpPr>
          <p:cNvPr id="185" name="Google Shape;18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186" name="Google Shape;18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187" name="Google Shape;187;p11"/>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Beispiel</a:t>
            </a:r>
            <a:endParaRPr/>
          </a:p>
        </p:txBody>
      </p:sp>
      <p:sp>
        <p:nvSpPr>
          <p:cNvPr id="193" name="Google Shape;193;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None/>
            </a:pPr>
            <a:r>
              <a:rPr lang="de-DE">
                <a:latin typeface="Courier New"/>
                <a:ea typeface="Courier New"/>
                <a:cs typeface="Courier New"/>
                <a:sym typeface="Courier New"/>
              </a:rPr>
              <a:t>GU kurs</a:t>
            </a:r>
            <a:endParaRPr>
              <a:latin typeface="Courier New"/>
              <a:ea typeface="Courier New"/>
              <a:cs typeface="Courier New"/>
              <a:sym typeface="Courier New"/>
            </a:endParaRPr>
          </a:p>
          <a:p>
            <a:pPr indent="-228600" lvl="0" marL="228600" rtl="0" algn="l">
              <a:lnSpc>
                <a:spcPct val="80000"/>
              </a:lnSpc>
              <a:spcBef>
                <a:spcPts val="1000"/>
              </a:spcBef>
              <a:spcAft>
                <a:spcPts val="0"/>
              </a:spcAft>
              <a:buClr>
                <a:schemeClr val="dk1"/>
              </a:buClr>
              <a:buSzPts val="2800"/>
              <a:buNone/>
            </a:pPr>
            <a:r>
              <a:rPr lang="de-DE">
                <a:latin typeface="Courier New"/>
                <a:ea typeface="Courier New"/>
                <a:cs typeface="Courier New"/>
                <a:sym typeface="Courier New"/>
              </a:rPr>
              <a:t>do until no more kursdurchführungen</a:t>
            </a:r>
            <a:endParaRPr>
              <a:latin typeface="Courier New"/>
              <a:ea typeface="Courier New"/>
              <a:cs typeface="Courier New"/>
              <a:sym typeface="Courier New"/>
            </a:endParaRPr>
          </a:p>
          <a:p>
            <a:pPr indent="-228600" lvl="0" marL="228600" rtl="0" algn="l">
              <a:lnSpc>
                <a:spcPct val="80000"/>
              </a:lnSpc>
              <a:spcBef>
                <a:spcPts val="1000"/>
              </a:spcBef>
              <a:spcAft>
                <a:spcPts val="0"/>
              </a:spcAft>
              <a:buClr>
                <a:schemeClr val="dk1"/>
              </a:buClr>
              <a:buSzPts val="2800"/>
              <a:buNone/>
            </a:pPr>
            <a:r>
              <a:rPr lang="de-DE">
                <a:latin typeface="Courier New"/>
                <a:ea typeface="Courier New"/>
                <a:cs typeface="Courier New"/>
                <a:sym typeface="Courier New"/>
              </a:rPr>
              <a:t>	GN kursdurchführung</a:t>
            </a:r>
            <a:endParaRPr>
              <a:latin typeface="Courier New"/>
              <a:ea typeface="Courier New"/>
              <a:cs typeface="Courier New"/>
              <a:sym typeface="Courier New"/>
            </a:endParaRPr>
          </a:p>
          <a:p>
            <a:pPr indent="-228600" lvl="0" marL="228600" rtl="0" algn="l">
              <a:lnSpc>
                <a:spcPct val="80000"/>
              </a:lnSpc>
              <a:spcBef>
                <a:spcPts val="1000"/>
              </a:spcBef>
              <a:spcAft>
                <a:spcPts val="0"/>
              </a:spcAft>
              <a:buClr>
                <a:schemeClr val="dk1"/>
              </a:buClr>
              <a:buSzPts val="2800"/>
              <a:buNone/>
            </a:pPr>
            <a:r>
              <a:rPr lang="de-DE">
                <a:latin typeface="Courier New"/>
                <a:ea typeface="Courier New"/>
                <a:cs typeface="Courier New"/>
                <a:sym typeface="Courier New"/>
              </a:rPr>
              <a:t>	GNP lehrer mit lehrer# = '123'</a:t>
            </a:r>
            <a:endParaRPr/>
          </a:p>
          <a:p>
            <a:pPr indent="-228600" lvl="0" marL="228600" rtl="0" algn="l">
              <a:lnSpc>
                <a:spcPct val="80000"/>
              </a:lnSpc>
              <a:spcBef>
                <a:spcPts val="1000"/>
              </a:spcBef>
              <a:spcAft>
                <a:spcPts val="0"/>
              </a:spcAft>
              <a:buClr>
                <a:schemeClr val="dk1"/>
              </a:buClr>
              <a:buSzPts val="2800"/>
              <a:buNone/>
            </a:pPr>
            <a:r>
              <a:rPr lang="de-DE">
                <a:latin typeface="Courier New"/>
                <a:ea typeface="Courier New"/>
                <a:cs typeface="Courier New"/>
                <a:sym typeface="Courier New"/>
              </a:rPr>
              <a:t>	if lehrer gefunden do</a:t>
            </a:r>
            <a:endParaRPr/>
          </a:p>
          <a:p>
            <a:pPr indent="-228600" lvl="0" marL="228600" rtl="0" algn="l">
              <a:lnSpc>
                <a:spcPct val="80000"/>
              </a:lnSpc>
              <a:spcBef>
                <a:spcPts val="1000"/>
              </a:spcBef>
              <a:spcAft>
                <a:spcPts val="0"/>
              </a:spcAft>
              <a:buClr>
                <a:schemeClr val="dk1"/>
              </a:buClr>
              <a:buSzPts val="2800"/>
              <a:buNone/>
            </a:pPr>
            <a:r>
              <a:rPr lang="de-DE">
                <a:latin typeface="Courier New"/>
                <a:ea typeface="Courier New"/>
                <a:cs typeface="Courier New"/>
                <a:sym typeface="Courier New"/>
              </a:rPr>
              <a:t>		GNP schüler</a:t>
            </a:r>
            <a:endParaRPr>
              <a:latin typeface="Courier New"/>
              <a:ea typeface="Courier New"/>
              <a:cs typeface="Courier New"/>
              <a:sym typeface="Courier New"/>
            </a:endParaRPr>
          </a:p>
          <a:p>
            <a:pPr indent="-228600" lvl="0" marL="228600" rtl="0" algn="l">
              <a:lnSpc>
                <a:spcPct val="80000"/>
              </a:lnSpc>
              <a:spcBef>
                <a:spcPts val="1000"/>
              </a:spcBef>
              <a:spcAft>
                <a:spcPts val="0"/>
              </a:spcAft>
              <a:buClr>
                <a:schemeClr val="dk1"/>
              </a:buClr>
              <a:buSzPts val="2800"/>
              <a:buNone/>
            </a:pPr>
            <a:r>
              <a:rPr lang="de-DE">
                <a:latin typeface="Courier New"/>
                <a:ea typeface="Courier New"/>
                <a:cs typeface="Courier New"/>
                <a:sym typeface="Courier New"/>
              </a:rPr>
              <a:t>		leave loop</a:t>
            </a:r>
            <a:endParaRPr/>
          </a:p>
          <a:p>
            <a:pPr indent="-228600" lvl="0" marL="228600" rtl="0" algn="l">
              <a:lnSpc>
                <a:spcPct val="80000"/>
              </a:lnSpc>
              <a:spcBef>
                <a:spcPts val="1000"/>
              </a:spcBef>
              <a:spcAft>
                <a:spcPts val="0"/>
              </a:spcAft>
              <a:buClr>
                <a:schemeClr val="dk1"/>
              </a:buClr>
              <a:buSzPts val="2800"/>
              <a:buNone/>
            </a:pPr>
            <a:r>
              <a:rPr lang="de-DE">
                <a:latin typeface="Courier New"/>
                <a:ea typeface="Courier New"/>
                <a:cs typeface="Courier New"/>
                <a:sym typeface="Courier New"/>
              </a:rPr>
              <a:t>	end</a:t>
            </a:r>
            <a:endParaRPr/>
          </a:p>
          <a:p>
            <a:pPr indent="-228600" lvl="0" marL="228600" rtl="0" algn="l">
              <a:lnSpc>
                <a:spcPct val="80000"/>
              </a:lnSpc>
              <a:spcBef>
                <a:spcPts val="1000"/>
              </a:spcBef>
              <a:spcAft>
                <a:spcPts val="0"/>
              </a:spcAft>
              <a:buClr>
                <a:schemeClr val="dk1"/>
              </a:buClr>
              <a:buSzPts val="2800"/>
              <a:buNone/>
            </a:pPr>
            <a:r>
              <a:rPr lang="de-DE">
                <a:latin typeface="Courier New"/>
                <a:ea typeface="Courier New"/>
                <a:cs typeface="Courier New"/>
                <a:sym typeface="Courier New"/>
              </a:rPr>
              <a:t>end</a:t>
            </a:r>
            <a:endParaRPr/>
          </a:p>
          <a:p>
            <a:pPr indent="-228600" lvl="0" marL="228600" rtl="0" algn="l">
              <a:lnSpc>
                <a:spcPct val="80000"/>
              </a:lnSpc>
              <a:spcBef>
                <a:spcPts val="1000"/>
              </a:spcBef>
              <a:spcAft>
                <a:spcPts val="0"/>
              </a:spcAft>
              <a:buClr>
                <a:schemeClr val="dk1"/>
              </a:buClr>
              <a:buSzPts val="2800"/>
              <a:buNone/>
            </a:pPr>
            <a:r>
              <a:t/>
            </a:r>
            <a:endParaRPr>
              <a:latin typeface="Courier New"/>
              <a:ea typeface="Courier New"/>
              <a:cs typeface="Courier New"/>
              <a:sym typeface="Courier New"/>
            </a:endParaRPr>
          </a:p>
          <a:p>
            <a:pPr indent="-50800" lvl="0" marL="228600" rtl="0" algn="l">
              <a:lnSpc>
                <a:spcPct val="80000"/>
              </a:lnSpc>
              <a:spcBef>
                <a:spcPts val="1000"/>
              </a:spcBef>
              <a:spcAft>
                <a:spcPts val="0"/>
              </a:spcAft>
              <a:buClr>
                <a:schemeClr val="dk1"/>
              </a:buClr>
              <a:buSzPts val="2800"/>
              <a:buNone/>
            </a:pPr>
            <a:r>
              <a:t/>
            </a:r>
            <a:endParaRPr/>
          </a:p>
        </p:txBody>
      </p:sp>
      <p:sp>
        <p:nvSpPr>
          <p:cNvPr id="194" name="Google Shape;19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195" name="Google Shape;19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196" name="Google Shape;196;p12"/>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Hierarchische Datenbank</a:t>
            </a:r>
            <a:endParaRPr/>
          </a:p>
        </p:txBody>
      </p:sp>
      <p:sp>
        <p:nvSpPr>
          <p:cNvPr id="202" name="Google Shape;202;p13"/>
          <p:cNvSpPr txBox="1"/>
          <p:nvPr>
            <p:ph idx="1" type="body"/>
          </p:nvPr>
        </p:nvSpPr>
        <p:spPr>
          <a:xfrm>
            <a:off x="838200" y="1825625"/>
            <a:ext cx="9454376"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590"/>
              <a:buNone/>
            </a:pPr>
            <a:r>
              <a:rPr lang="de-DE" sz="2590"/>
              <a:t>Aktuelle Bedeutung:</a:t>
            </a:r>
            <a:endParaRPr/>
          </a:p>
          <a:p>
            <a:pPr indent="-228600" lvl="0" marL="228600" rtl="0" algn="l">
              <a:lnSpc>
                <a:spcPct val="80000"/>
              </a:lnSpc>
              <a:spcBef>
                <a:spcPts val="1000"/>
              </a:spcBef>
              <a:spcAft>
                <a:spcPts val="0"/>
              </a:spcAft>
              <a:buClr>
                <a:schemeClr val="dk1"/>
              </a:buClr>
              <a:buSzPts val="2590"/>
              <a:buNone/>
            </a:pPr>
            <a:r>
              <a:rPr lang="de-DE" sz="2590"/>
              <a:t>Auch diverse ältere Anwendungen bei Banken und Versicherungen benutzen noch heute hierarchische Datenbanken.</a:t>
            </a:r>
            <a:endParaRPr/>
          </a:p>
          <a:p>
            <a:pPr indent="-228600" lvl="0" marL="228600" rtl="0" algn="l">
              <a:lnSpc>
                <a:spcPct val="80000"/>
              </a:lnSpc>
              <a:spcBef>
                <a:spcPts val="1000"/>
              </a:spcBef>
              <a:spcAft>
                <a:spcPts val="0"/>
              </a:spcAft>
              <a:buClr>
                <a:schemeClr val="dk1"/>
              </a:buClr>
              <a:buSzPts val="832"/>
              <a:buNone/>
            </a:pPr>
            <a:r>
              <a:t/>
            </a:r>
            <a:endParaRPr sz="832">
              <a:solidFill>
                <a:schemeClr val="dk1"/>
              </a:solidFill>
            </a:endParaRPr>
          </a:p>
          <a:p>
            <a:pPr indent="-228600" lvl="0" marL="228600" rtl="0" algn="l">
              <a:lnSpc>
                <a:spcPct val="80000"/>
              </a:lnSpc>
              <a:spcBef>
                <a:spcPts val="1000"/>
              </a:spcBef>
              <a:spcAft>
                <a:spcPts val="0"/>
              </a:spcAft>
              <a:buClr>
                <a:schemeClr val="dk1"/>
              </a:buClr>
              <a:buSzPts val="2590"/>
              <a:buNone/>
            </a:pPr>
            <a:r>
              <a:rPr lang="de-DE" sz="2590"/>
              <a:t>Eine Renaissance erlebt die hierarchische Datenspeicherung mit XML. </a:t>
            </a:r>
            <a:endParaRPr/>
          </a:p>
          <a:p>
            <a:pPr indent="-228600" lvl="0" marL="228600" rtl="0" algn="l">
              <a:lnSpc>
                <a:spcPct val="80000"/>
              </a:lnSpc>
              <a:spcBef>
                <a:spcPts val="1000"/>
              </a:spcBef>
              <a:spcAft>
                <a:spcPts val="0"/>
              </a:spcAft>
              <a:buClr>
                <a:schemeClr val="dk1"/>
              </a:buClr>
              <a:buSzPts val="832"/>
              <a:buNone/>
            </a:pPr>
            <a:r>
              <a:t/>
            </a:r>
            <a:endParaRPr sz="832">
              <a:solidFill>
                <a:schemeClr val="dk1"/>
              </a:solidFill>
            </a:endParaRPr>
          </a:p>
          <a:p>
            <a:pPr indent="-228600" lvl="0" marL="228600" rtl="0" algn="l">
              <a:lnSpc>
                <a:spcPct val="80000"/>
              </a:lnSpc>
              <a:spcBef>
                <a:spcPts val="1000"/>
              </a:spcBef>
              <a:spcAft>
                <a:spcPts val="0"/>
              </a:spcAft>
              <a:buClr>
                <a:schemeClr val="dk1"/>
              </a:buClr>
              <a:buSzPts val="2590"/>
              <a:buNone/>
            </a:pPr>
            <a:r>
              <a:rPr lang="de-DE" sz="2590"/>
              <a:t>Die </a:t>
            </a:r>
            <a:r>
              <a:rPr b="1" lang="de-DE" sz="2590"/>
              <a:t>Erweiterbare Auszeichnungssprache</a:t>
            </a:r>
            <a:r>
              <a:rPr lang="de-DE" sz="2590"/>
              <a:t> (</a:t>
            </a:r>
            <a:r>
              <a:rPr i="1" lang="de-DE" sz="2590"/>
              <a:t>Extensible Markup Language</a:t>
            </a:r>
            <a:r>
              <a:rPr lang="de-DE" sz="2590"/>
              <a:t>), abgekürzt </a:t>
            </a:r>
            <a:r>
              <a:rPr b="1" lang="de-DE" sz="2590"/>
              <a:t>XML</a:t>
            </a:r>
            <a:r>
              <a:rPr lang="de-DE" sz="2590"/>
              <a:t>, ist eine Auszeichnungssprache  zur Darstellung hierarchisch strukturierter Daten in Form von Textdateien.</a:t>
            </a:r>
            <a:endParaRPr/>
          </a:p>
          <a:p>
            <a:pPr indent="-228600" lvl="0" marL="228600" rtl="0" algn="l">
              <a:lnSpc>
                <a:spcPct val="80000"/>
              </a:lnSpc>
              <a:spcBef>
                <a:spcPts val="1000"/>
              </a:spcBef>
              <a:spcAft>
                <a:spcPts val="0"/>
              </a:spcAft>
              <a:buClr>
                <a:schemeClr val="dk1"/>
              </a:buClr>
              <a:buSzPts val="2590"/>
              <a:buNone/>
            </a:pPr>
            <a:r>
              <a:rPr lang="de-DE" sz="2590"/>
              <a:t>(aus Wikipedia)</a:t>
            </a:r>
            <a:endParaRPr sz="2590"/>
          </a:p>
          <a:p>
            <a:pPr indent="-64135" lvl="0" marL="228600" rtl="0" algn="l">
              <a:lnSpc>
                <a:spcPct val="80000"/>
              </a:lnSpc>
              <a:spcBef>
                <a:spcPts val="1000"/>
              </a:spcBef>
              <a:spcAft>
                <a:spcPts val="0"/>
              </a:spcAft>
              <a:buClr>
                <a:schemeClr val="dk1"/>
              </a:buClr>
              <a:buSzPts val="2590"/>
              <a:buNone/>
            </a:pPr>
            <a:r>
              <a:t/>
            </a:r>
            <a:endParaRPr sz="2590"/>
          </a:p>
        </p:txBody>
      </p:sp>
      <p:sp>
        <p:nvSpPr>
          <p:cNvPr id="203" name="Google Shape;20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204" name="Google Shape;20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205" name="Google Shape;205;p13"/>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Netzwerk DBMS</a:t>
            </a:r>
            <a:endParaRPr/>
          </a:p>
        </p:txBody>
      </p:sp>
      <p:sp>
        <p:nvSpPr>
          <p:cNvPr id="211" name="Google Shape;211;p14"/>
          <p:cNvSpPr txBox="1"/>
          <p:nvPr>
            <p:ph idx="1" type="body"/>
          </p:nvPr>
        </p:nvSpPr>
        <p:spPr>
          <a:xfrm>
            <a:off x="838200" y="1825625"/>
            <a:ext cx="9710854" cy="4351338"/>
          </a:xfrm>
          <a:prstGeom prst="rect">
            <a:avLst/>
          </a:prstGeom>
          <a:noFill/>
          <a:ln>
            <a:noFill/>
          </a:ln>
        </p:spPr>
        <p:txBody>
          <a:bodyPr anchorCtr="0" anchor="t" bIns="45700" lIns="91425" spcFirstLastPara="1" rIns="91425" wrap="square" tIns="45700">
            <a:normAutofit/>
          </a:bodyPr>
          <a:lstStyle/>
          <a:p>
            <a:pPr indent="-339725" lvl="0" marL="339725" rtl="0" algn="l">
              <a:lnSpc>
                <a:spcPct val="90000"/>
              </a:lnSpc>
              <a:spcBef>
                <a:spcPts val="0"/>
              </a:spcBef>
              <a:spcAft>
                <a:spcPts val="0"/>
              </a:spcAft>
              <a:buClr>
                <a:schemeClr val="dk1"/>
              </a:buClr>
              <a:buSzPts val="2800"/>
              <a:buChar char="•"/>
            </a:pPr>
            <a:r>
              <a:rPr lang="de-DE"/>
              <a:t>CODASYL Gruppe hat Cobol und ein DBMS vorgestellt (zeitgleich zu relationalem Modell)</a:t>
            </a:r>
            <a:endParaRPr/>
          </a:p>
          <a:p>
            <a:pPr indent="-339725" lvl="0" marL="339725" rtl="0" algn="l">
              <a:lnSpc>
                <a:spcPct val="90000"/>
              </a:lnSpc>
              <a:spcBef>
                <a:spcPts val="600"/>
              </a:spcBef>
              <a:spcAft>
                <a:spcPts val="0"/>
              </a:spcAft>
              <a:buClr>
                <a:schemeClr val="dk1"/>
              </a:buClr>
              <a:buSzPts val="2800"/>
              <a:buChar char="•"/>
            </a:pPr>
            <a:r>
              <a:rPr lang="de-DE"/>
              <a:t>Die Informationsstruktur wird mit Hilfe von Netzwerken dargestellt. Anders als bei hierarchischen Systemen existieren keine Wurzelobjekte. </a:t>
            </a:r>
            <a:endParaRPr/>
          </a:p>
          <a:p>
            <a:pPr indent="-339725" lvl="0" marL="339725" rtl="0" algn="l">
              <a:lnSpc>
                <a:spcPct val="90000"/>
              </a:lnSpc>
              <a:spcBef>
                <a:spcPts val="600"/>
              </a:spcBef>
              <a:spcAft>
                <a:spcPts val="0"/>
              </a:spcAft>
              <a:buClr>
                <a:schemeClr val="dk1"/>
              </a:buClr>
              <a:buSzPts val="2800"/>
              <a:buChar char="•"/>
            </a:pPr>
            <a:r>
              <a:rPr lang="de-DE"/>
              <a:t>m:m - Beziehungen können direkt abgebildet werden.</a:t>
            </a:r>
            <a:endParaRPr/>
          </a:p>
          <a:p>
            <a:pPr indent="-339725" lvl="0" marL="339725" rtl="0" algn="l">
              <a:lnSpc>
                <a:spcPct val="90000"/>
              </a:lnSpc>
              <a:spcBef>
                <a:spcPts val="600"/>
              </a:spcBef>
              <a:spcAft>
                <a:spcPts val="0"/>
              </a:spcAft>
              <a:buClr>
                <a:schemeClr val="dk1"/>
              </a:buClr>
              <a:buSzPts val="2800"/>
              <a:buChar char="•"/>
            </a:pPr>
            <a:r>
              <a:rPr lang="de-DE"/>
              <a:t>Um eine Beziehung darzustellen, werden alle Entitäten der ersten Entitätsmenge mit allen Entitäten der zweiten Entitätsmenge in Beziehung gesetzt - mathematisch gesehen wird dabei eine Beziehungsmatrix aufgebaut.</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12" name="Google Shape;21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213" name="Google Shape;21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214" name="Google Shape;214;p14"/>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Netzwerk DBMS</a:t>
            </a:r>
            <a:endParaRPr/>
          </a:p>
        </p:txBody>
      </p:sp>
      <p:sp>
        <p:nvSpPr>
          <p:cNvPr id="220" name="Google Shape;220;p15"/>
          <p:cNvSpPr txBox="1"/>
          <p:nvPr>
            <p:ph idx="1" type="body"/>
          </p:nvPr>
        </p:nvSpPr>
        <p:spPr>
          <a:xfrm>
            <a:off x="838200" y="4092497"/>
            <a:ext cx="10515600" cy="208446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de-DE"/>
              <a:t>Diese Art der Darstellung eignet sich aber nur beschränkt - große, dünn besetzte Matrizen eignen sich nicht für effiziente Speicherung.</a:t>
            </a:r>
            <a:endParaRPr/>
          </a:p>
          <a:p>
            <a:pPr indent="-228600" lvl="0" marL="228600" rtl="0" algn="l">
              <a:lnSpc>
                <a:spcPct val="90000"/>
              </a:lnSpc>
              <a:spcBef>
                <a:spcPts val="0"/>
              </a:spcBef>
              <a:spcAft>
                <a:spcPts val="0"/>
              </a:spcAft>
              <a:buClr>
                <a:schemeClr val="dk1"/>
              </a:buClr>
              <a:buSzPts val="2800"/>
              <a:buNone/>
            </a:pPr>
            <a:r>
              <a:rPr lang="de-DE"/>
              <a:t>Vielmehr werden nur die aktuell existierenden Beziehungen gespeichert.</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21" name="Google Shape;22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222" name="Google Shape;22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graphicFrame>
        <p:nvGraphicFramePr>
          <p:cNvPr id="223" name="Google Shape;223;p15"/>
          <p:cNvGraphicFramePr/>
          <p:nvPr/>
        </p:nvGraphicFramePr>
        <p:xfrm>
          <a:off x="1163637" y="1567578"/>
          <a:ext cx="9864725" cy="2435225"/>
        </p:xfrm>
        <a:graphic>
          <a:graphicData uri="http://schemas.openxmlformats.org/presentationml/2006/ole">
            <mc:AlternateContent>
              <mc:Choice Requires="v">
                <p:oleObj r:id="rId4" imgH="2435225" imgW="9864725" progId="" spid="_x0000_s1">
                  <p:embed/>
                </p:oleObj>
              </mc:Choice>
              <mc:Fallback>
                <p:oleObj r:id="rId5" imgH="2435225" imgW="9864725" progId="">
                  <p:embed/>
                  <p:pic>
                    <p:nvPicPr>
                      <p:cNvPr id="223" name="Google Shape;223;p15"/>
                      <p:cNvPicPr preferRelativeResize="0"/>
                      <p:nvPr/>
                    </p:nvPicPr>
                    <p:blipFill rotWithShape="1">
                      <a:blip r:embed="rId6">
                        <a:alphaModFix/>
                      </a:blip>
                      <a:srcRect b="0" l="0" r="0" t="0"/>
                      <a:stretch/>
                    </p:blipFill>
                    <p:spPr>
                      <a:xfrm>
                        <a:off x="1163637" y="1567578"/>
                        <a:ext cx="9864725" cy="2435225"/>
                      </a:xfrm>
                      <a:prstGeom prst="rect">
                        <a:avLst/>
                      </a:prstGeom>
                      <a:noFill/>
                      <a:ln>
                        <a:noFill/>
                      </a:ln>
                    </p:spPr>
                  </p:pic>
                </p:oleObj>
              </mc:Fallback>
            </mc:AlternateContent>
          </a:graphicData>
        </a:graphic>
      </p:graphicFrame>
      <p:pic>
        <p:nvPicPr>
          <p:cNvPr descr="Ein Bild, das Zeichnung enthält.&#10;&#10;Automatisch generierte Beschreibung" id="224" name="Google Shape;224;p15"/>
          <p:cNvPicPr preferRelativeResize="0"/>
          <p:nvPr/>
        </p:nvPicPr>
        <p:blipFill rotWithShape="1">
          <a:blip r:embed="rId7">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Netzwerk DBMS</a:t>
            </a:r>
            <a:endParaRPr/>
          </a:p>
        </p:txBody>
      </p:sp>
      <p:sp>
        <p:nvSpPr>
          <p:cNvPr id="230" name="Google Shape;230;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231" name="Google Shape;23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232" name="Google Shape;23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233" name="Google Shape;233;p16"/>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graphicFrame>
        <p:nvGraphicFramePr>
          <p:cNvPr id="234" name="Google Shape;234;p16"/>
          <p:cNvGraphicFramePr/>
          <p:nvPr/>
        </p:nvGraphicFramePr>
        <p:xfrm>
          <a:off x="1073150" y="1511301"/>
          <a:ext cx="8137525" cy="4556125"/>
        </p:xfrm>
        <a:graphic>
          <a:graphicData uri="http://schemas.openxmlformats.org/presentationml/2006/ole">
            <mc:AlternateContent>
              <mc:Choice Requires="v">
                <p:oleObj r:id="rId5" imgH="4556125" imgW="8137525" progId="" spid="_x0000_s1">
                  <p:embed/>
                </p:oleObj>
              </mc:Choice>
              <mc:Fallback>
                <p:oleObj r:id="rId6" imgH="4556125" imgW="8137525" progId="">
                  <p:embed/>
                  <p:pic>
                    <p:nvPicPr>
                      <p:cNvPr id="234" name="Google Shape;234;p16"/>
                      <p:cNvPicPr preferRelativeResize="0"/>
                      <p:nvPr/>
                    </p:nvPicPr>
                    <p:blipFill rotWithShape="1">
                      <a:blip r:embed="rId7">
                        <a:alphaModFix/>
                      </a:blip>
                      <a:srcRect b="0" l="0" r="0" t="0"/>
                      <a:stretch/>
                    </p:blipFill>
                    <p:spPr>
                      <a:xfrm>
                        <a:off x="1073150" y="1511301"/>
                        <a:ext cx="8137525" cy="4556125"/>
                      </a:xfrm>
                      <a:prstGeom prst="rect">
                        <a:avLst/>
                      </a:prstGeom>
                      <a:noFill/>
                      <a:ln>
                        <a:noFill/>
                      </a:ln>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Dateisysteme – VSAM I</a:t>
            </a:r>
            <a:endParaRPr/>
          </a:p>
        </p:txBody>
      </p:sp>
      <p:sp>
        <p:nvSpPr>
          <p:cNvPr id="240" name="Google Shape;240;p17"/>
          <p:cNvSpPr txBox="1"/>
          <p:nvPr>
            <p:ph idx="1" type="body"/>
          </p:nvPr>
        </p:nvSpPr>
        <p:spPr>
          <a:xfrm>
            <a:off x="838200" y="1825625"/>
            <a:ext cx="949898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60000"/>
              </a:lnSpc>
              <a:spcBef>
                <a:spcPts val="0"/>
              </a:spcBef>
              <a:spcAft>
                <a:spcPts val="0"/>
              </a:spcAft>
              <a:buClr>
                <a:schemeClr val="dk1"/>
              </a:buClr>
              <a:buSzPts val="2170"/>
              <a:buFont typeface="Calibri"/>
              <a:buNone/>
            </a:pPr>
            <a:r>
              <a:rPr lang="de-DE" sz="2170"/>
              <a:t>Virtual Storage Access Method – Veraltet</a:t>
            </a:r>
            <a:endParaRPr/>
          </a:p>
          <a:p>
            <a:pPr indent="-228600" lvl="0" marL="228600" rtl="0" algn="l">
              <a:lnSpc>
                <a:spcPct val="60000"/>
              </a:lnSpc>
              <a:spcBef>
                <a:spcPts val="450"/>
              </a:spcBef>
              <a:spcAft>
                <a:spcPts val="0"/>
              </a:spcAft>
              <a:buClr>
                <a:schemeClr val="dk1"/>
              </a:buClr>
              <a:buSzPts val="2170"/>
              <a:buFont typeface="Calibri"/>
              <a:buNone/>
            </a:pPr>
            <a:r>
              <a:rPr lang="de-DE" sz="2170"/>
              <a:t>Implementierung eines Relationenmodells in Form indizierter Datenbestände.</a:t>
            </a:r>
            <a:endParaRPr/>
          </a:p>
          <a:p>
            <a:pPr indent="-228600" lvl="0" marL="228600" rtl="0" algn="l">
              <a:lnSpc>
                <a:spcPct val="60000"/>
              </a:lnSpc>
              <a:spcBef>
                <a:spcPts val="450"/>
              </a:spcBef>
              <a:spcAft>
                <a:spcPts val="0"/>
              </a:spcAft>
              <a:buClr>
                <a:schemeClr val="dk1"/>
              </a:buClr>
              <a:buSzPts val="2170"/>
              <a:buFont typeface="Calibri"/>
              <a:buNone/>
            </a:pPr>
            <a:r>
              <a:rPr lang="de-DE" sz="2170"/>
              <a:t>Die Grundidee von VSAM ist die Annahme eines 'unendlich' großen Adressraumes (virtual storage) In diesem befinden sich alle Bytes der Datei hintereinander angeordnet. Ist die Anfangsadresse und die Länge eines Datensatzes bekannt, so kann auf ihn zugegriffen werden - unabhängig von Spur- und Zylinderkapazität des verwendeten Datenträgers.</a:t>
            </a:r>
            <a:endParaRPr/>
          </a:p>
          <a:p>
            <a:pPr indent="-228600" lvl="0" marL="228600" rtl="0" algn="l">
              <a:lnSpc>
                <a:spcPct val="60000"/>
              </a:lnSpc>
              <a:spcBef>
                <a:spcPts val="450"/>
              </a:spcBef>
              <a:spcAft>
                <a:spcPts val="0"/>
              </a:spcAft>
              <a:buClr>
                <a:schemeClr val="dk1"/>
              </a:buClr>
              <a:buSzPts val="2170"/>
              <a:buFont typeface="Calibri"/>
              <a:buNone/>
            </a:pPr>
            <a:r>
              <a:rPr lang="de-DE" sz="2170"/>
              <a:t>In den KSDS (key sequenced data set) Dateien werden die Sätze entsprechend ihrer Schlüsselfolge gespeichert. - d.h. der Wert des Schlüsselfeldes im Satz bestimmt die Position innerhalb der Datei. Um dieses Konzept realisieren zu können, werden Indizes verwendet. </a:t>
            </a:r>
            <a:endParaRPr/>
          </a:p>
          <a:p>
            <a:pPr indent="-228600" lvl="0" marL="228600" rtl="0" algn="l">
              <a:lnSpc>
                <a:spcPct val="60000"/>
              </a:lnSpc>
              <a:spcBef>
                <a:spcPts val="450"/>
              </a:spcBef>
              <a:spcAft>
                <a:spcPts val="0"/>
              </a:spcAft>
              <a:buClr>
                <a:schemeClr val="dk1"/>
              </a:buClr>
              <a:buSzPts val="2170"/>
              <a:buFont typeface="Calibri"/>
              <a:buNone/>
            </a:pPr>
            <a:r>
              <a:rPr lang="de-DE" sz="2170"/>
              <a:t>Der Zugriff ist über den Schlüssel (Primärindex) und über beliebige, andere Felder (Sekundärschlüssel) möglich.</a:t>
            </a:r>
            <a:endParaRPr/>
          </a:p>
          <a:p>
            <a:pPr indent="-228600" lvl="0" marL="228600" rtl="0" algn="l">
              <a:lnSpc>
                <a:spcPct val="60000"/>
              </a:lnSpc>
              <a:spcBef>
                <a:spcPts val="450"/>
              </a:spcBef>
              <a:spcAft>
                <a:spcPts val="0"/>
              </a:spcAft>
              <a:buClr>
                <a:schemeClr val="dk1"/>
              </a:buClr>
              <a:buSzPts val="2170"/>
              <a:buFont typeface="Calibri"/>
              <a:buNone/>
            </a:pPr>
            <a:r>
              <a:rPr lang="de-DE" sz="2170"/>
              <a:t>Jede Relation wird zu einer eigenen KSDS Datei, mit dem Primärschlüssel der Relation als Schlüssel der physischen Datenstruktur. Alle Beziehungen, die dadurch nicht abgedeckt sind, können durch Einführung entsprechender Sekundärindizes realisiert werden.</a:t>
            </a:r>
            <a:endParaRPr/>
          </a:p>
          <a:p>
            <a:pPr indent="-228600" lvl="0" marL="228600" rtl="0" algn="l">
              <a:lnSpc>
                <a:spcPct val="60000"/>
              </a:lnSpc>
              <a:spcBef>
                <a:spcPts val="450"/>
              </a:spcBef>
              <a:spcAft>
                <a:spcPts val="0"/>
              </a:spcAft>
              <a:buClr>
                <a:schemeClr val="dk1"/>
              </a:buClr>
              <a:buSzPts val="2170"/>
              <a:buFont typeface="Calibri"/>
              <a:buNone/>
            </a:pPr>
            <a:r>
              <a:t/>
            </a:r>
            <a:endParaRPr sz="2170"/>
          </a:p>
          <a:p>
            <a:pPr indent="-90804" lvl="0" marL="228600" rtl="0" algn="l">
              <a:lnSpc>
                <a:spcPct val="70000"/>
              </a:lnSpc>
              <a:spcBef>
                <a:spcPts val="1000"/>
              </a:spcBef>
              <a:spcAft>
                <a:spcPts val="0"/>
              </a:spcAft>
              <a:buClr>
                <a:schemeClr val="dk1"/>
              </a:buClr>
              <a:buSzPts val="2170"/>
              <a:buNone/>
            </a:pPr>
            <a:r>
              <a:t/>
            </a:r>
            <a:endParaRPr sz="2170"/>
          </a:p>
        </p:txBody>
      </p:sp>
      <p:sp>
        <p:nvSpPr>
          <p:cNvPr id="241" name="Google Shape;24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242" name="Google Shape;24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243" name="Google Shape;243;p17"/>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VSAM II</a:t>
            </a:r>
            <a:endParaRPr/>
          </a:p>
        </p:txBody>
      </p:sp>
      <p:sp>
        <p:nvSpPr>
          <p:cNvPr id="249" name="Google Shape;24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250" name="Google Shape;25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graphicFrame>
        <p:nvGraphicFramePr>
          <p:cNvPr id="251" name="Google Shape;251;p18"/>
          <p:cNvGraphicFramePr/>
          <p:nvPr/>
        </p:nvGraphicFramePr>
        <p:xfrm>
          <a:off x="3714750" y="2763044"/>
          <a:ext cx="4762500" cy="2476500"/>
        </p:xfrm>
        <a:graphic>
          <a:graphicData uri="http://schemas.openxmlformats.org/presentationml/2006/ole">
            <mc:AlternateContent>
              <mc:Choice Requires="v">
                <p:oleObj r:id="rId4" imgH="2476500" imgW="4762500" progId="" spid="_x0000_s1">
                  <p:embed/>
                </p:oleObj>
              </mc:Choice>
              <mc:Fallback>
                <p:oleObj r:id="rId5" imgH="2476500" imgW="4762500" progId="">
                  <p:embed/>
                  <p:pic>
                    <p:nvPicPr>
                      <p:cNvPr id="251" name="Google Shape;251;p18"/>
                      <p:cNvPicPr preferRelativeResize="0"/>
                      <p:nvPr/>
                    </p:nvPicPr>
                    <p:blipFill rotWithShape="1">
                      <a:blip r:embed="rId6">
                        <a:alphaModFix/>
                      </a:blip>
                      <a:srcRect b="0" l="0" r="0" t="0"/>
                      <a:stretch/>
                    </p:blipFill>
                    <p:spPr>
                      <a:xfrm>
                        <a:off x="3714750" y="2763044"/>
                        <a:ext cx="4762500" cy="2476500"/>
                      </a:xfrm>
                      <a:prstGeom prst="rect">
                        <a:avLst/>
                      </a:prstGeom>
                      <a:noFill/>
                      <a:ln>
                        <a:noFill/>
                      </a:ln>
                    </p:spPr>
                  </p:pic>
                </p:oleObj>
              </mc:Fallback>
            </mc:AlternateContent>
          </a:graphicData>
        </a:graphic>
      </p:graphicFrame>
      <p:pic>
        <p:nvPicPr>
          <p:cNvPr descr="Ein Bild, das Zeichnung enthält.&#10;&#10;Automatisch generierte Beschreibung" id="252" name="Google Shape;252;p18"/>
          <p:cNvPicPr preferRelativeResize="0"/>
          <p:nvPr/>
        </p:nvPicPr>
        <p:blipFill rotWithShape="1">
          <a:blip r:embed="rId7">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VSAM III</a:t>
            </a:r>
            <a:endParaRPr/>
          </a:p>
        </p:txBody>
      </p:sp>
      <p:sp>
        <p:nvSpPr>
          <p:cNvPr id="258" name="Google Shape;258;p19"/>
          <p:cNvSpPr txBox="1"/>
          <p:nvPr>
            <p:ph idx="1" type="body"/>
          </p:nvPr>
        </p:nvSpPr>
        <p:spPr>
          <a:xfrm>
            <a:off x="838200" y="4237463"/>
            <a:ext cx="10515600" cy="1939500"/>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1800"/>
              <a:buNone/>
            </a:pPr>
            <a:r>
              <a:rPr lang="de-DE" sz="1800"/>
              <a:t>Free Space wird zum Erweitern des Daten- und Steuerinformationsbereiches verwendet. </a:t>
            </a:r>
            <a:endParaRPr/>
          </a:p>
          <a:p>
            <a:pPr indent="0" lvl="1" marL="685800" rtl="0" algn="l">
              <a:lnSpc>
                <a:spcPct val="80000"/>
              </a:lnSpc>
              <a:spcBef>
                <a:spcPts val="0"/>
              </a:spcBef>
              <a:spcAft>
                <a:spcPts val="0"/>
              </a:spcAft>
              <a:buClr>
                <a:schemeClr val="dk1"/>
              </a:buClr>
              <a:buSzPts val="1800"/>
              <a:buNone/>
            </a:pPr>
            <a:r>
              <a:rPr lang="de-DE" sz="1800"/>
              <a:t>Steuerinformationen</a:t>
            </a:r>
            <a:br>
              <a:rPr lang="de-DE" sz="1800"/>
            </a:br>
            <a:r>
              <a:rPr lang="de-DE" sz="1800"/>
              <a:t>CIDF wird für die Beschreibung des CI‘s verwendet. Es befindet sich ganz rechts und ist 4B lang.</a:t>
            </a:r>
            <a:br>
              <a:rPr lang="de-DE" sz="1800"/>
            </a:br>
            <a:r>
              <a:rPr lang="de-DE" sz="1800"/>
              <a:t>Bytes 0-1: Summe Datensatzlängen</a:t>
            </a:r>
            <a:br>
              <a:rPr lang="de-DE" sz="1800"/>
            </a:br>
            <a:r>
              <a:rPr lang="de-DE" sz="1800"/>
              <a:t>Bytes 2-3: Länge des Free Space</a:t>
            </a:r>
            <a:endParaRPr/>
          </a:p>
          <a:p>
            <a:pPr indent="0" lvl="1" marL="685800" rtl="0" algn="l">
              <a:lnSpc>
                <a:spcPct val="80000"/>
              </a:lnSpc>
              <a:spcBef>
                <a:spcPts val="0"/>
              </a:spcBef>
              <a:spcAft>
                <a:spcPts val="0"/>
              </a:spcAft>
              <a:buClr>
                <a:schemeClr val="dk1"/>
              </a:buClr>
              <a:buSzPts val="1800"/>
              <a:buNone/>
            </a:pPr>
            <a:r>
              <a:rPr lang="de-DE" sz="1800"/>
              <a:t>RDFbeschreibt den logischen Datensatz und ist immer 3B lang. </a:t>
            </a:r>
            <a:br>
              <a:rPr lang="de-DE" sz="1800"/>
            </a:br>
            <a:br>
              <a:rPr lang="de-DE" sz="1800"/>
            </a:br>
            <a:endParaRPr sz="1800"/>
          </a:p>
          <a:p>
            <a:pPr indent="-50800" lvl="0" marL="228600" rtl="0" algn="l">
              <a:lnSpc>
                <a:spcPct val="80000"/>
              </a:lnSpc>
              <a:spcBef>
                <a:spcPts val="1000"/>
              </a:spcBef>
              <a:spcAft>
                <a:spcPts val="0"/>
              </a:spcAft>
              <a:buClr>
                <a:schemeClr val="dk1"/>
              </a:buClr>
              <a:buSzPts val="2800"/>
              <a:buNone/>
            </a:pPr>
            <a:r>
              <a:t/>
            </a:r>
            <a:endParaRPr/>
          </a:p>
        </p:txBody>
      </p:sp>
      <p:sp>
        <p:nvSpPr>
          <p:cNvPr id="259" name="Google Shape;25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260" name="Google Shape;26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graphicFrame>
        <p:nvGraphicFramePr>
          <p:cNvPr id="261" name="Google Shape;261;p19"/>
          <p:cNvGraphicFramePr/>
          <p:nvPr/>
        </p:nvGraphicFramePr>
        <p:xfrm>
          <a:off x="956372" y="2193925"/>
          <a:ext cx="5400675" cy="1490663"/>
        </p:xfrm>
        <a:graphic>
          <a:graphicData uri="http://schemas.openxmlformats.org/presentationml/2006/ole">
            <mc:AlternateContent>
              <mc:Choice Requires="v">
                <p:oleObj r:id="rId4" imgH="1490663" imgW="5400675" progId="" spid="_x0000_s1">
                  <p:embed/>
                </p:oleObj>
              </mc:Choice>
              <mc:Fallback>
                <p:oleObj r:id="rId5" imgH="1490663" imgW="5400675" progId="">
                  <p:embed/>
                  <p:pic>
                    <p:nvPicPr>
                      <p:cNvPr id="261" name="Google Shape;261;p19"/>
                      <p:cNvPicPr preferRelativeResize="0"/>
                      <p:nvPr/>
                    </p:nvPicPr>
                    <p:blipFill rotWithShape="1">
                      <a:blip r:embed="rId6">
                        <a:alphaModFix/>
                      </a:blip>
                      <a:srcRect b="0" l="0" r="0" t="0"/>
                      <a:stretch/>
                    </p:blipFill>
                    <p:spPr>
                      <a:xfrm>
                        <a:off x="956372" y="2193925"/>
                        <a:ext cx="5400675" cy="1490663"/>
                      </a:xfrm>
                      <a:prstGeom prst="rect">
                        <a:avLst/>
                      </a:prstGeom>
                      <a:noFill/>
                      <a:ln>
                        <a:noFill/>
                      </a:ln>
                    </p:spPr>
                  </p:pic>
                </p:oleObj>
              </mc:Fallback>
            </mc:AlternateContent>
          </a:graphicData>
        </a:graphic>
      </p:graphicFrame>
      <p:sp>
        <p:nvSpPr>
          <p:cNvPr id="262" name="Google Shape;262;p19"/>
          <p:cNvSpPr txBox="1"/>
          <p:nvPr/>
        </p:nvSpPr>
        <p:spPr>
          <a:xfrm>
            <a:off x="956372" y="1690688"/>
            <a:ext cx="6480175" cy="3683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000000"/>
              </a:buClr>
              <a:buSzPts val="1800"/>
              <a:buFont typeface="Times New Roman"/>
              <a:buNone/>
            </a:pPr>
            <a:r>
              <a:rPr b="0" i="0" lang="de-DE" sz="1800" u="none" cap="none" strike="noStrike">
                <a:solidFill>
                  <a:srgbClr val="000000"/>
                </a:solidFill>
                <a:latin typeface="Arial"/>
                <a:ea typeface="Arial"/>
                <a:cs typeface="Arial"/>
                <a:sym typeface="Arial"/>
              </a:rPr>
              <a:t>Aufbau eines Control Intervalls</a:t>
            </a:r>
            <a:endParaRPr/>
          </a:p>
        </p:txBody>
      </p:sp>
      <p:pic>
        <p:nvPicPr>
          <p:cNvPr descr="Ein Bild, das Zeichnung enthält.&#10;&#10;Automatisch generierte Beschreibung" id="263" name="Google Shape;263;p19"/>
          <p:cNvPicPr preferRelativeResize="0"/>
          <p:nvPr/>
        </p:nvPicPr>
        <p:blipFill rotWithShape="1">
          <a:blip r:embed="rId7">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DBMS Typen</a:t>
            </a:r>
            <a:endParaRPr/>
          </a:p>
        </p:txBody>
      </p:sp>
      <p:sp>
        <p:nvSpPr>
          <p:cNvPr id="96" name="Google Shape;96;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DE"/>
              <a:t>Folgende wesentliche Datenbanktypen können unterschieden werden:</a:t>
            </a:r>
            <a:endParaRPr/>
          </a:p>
          <a:p>
            <a:pPr indent="-228600" lvl="0" marL="341313" rtl="0" algn="l">
              <a:lnSpc>
                <a:spcPct val="90000"/>
              </a:lnSpc>
              <a:spcBef>
                <a:spcPts val="700"/>
              </a:spcBef>
              <a:spcAft>
                <a:spcPts val="0"/>
              </a:spcAft>
              <a:buClr>
                <a:srgbClr val="000000"/>
              </a:buClr>
              <a:buSzPts val="2800"/>
              <a:buChar char="•"/>
            </a:pPr>
            <a:r>
              <a:rPr lang="de-DE"/>
              <a:t>Hierarchische DBMSs</a:t>
            </a:r>
            <a:endParaRPr/>
          </a:p>
          <a:p>
            <a:pPr indent="-228600" lvl="0" marL="341313" rtl="0" algn="l">
              <a:lnSpc>
                <a:spcPct val="90000"/>
              </a:lnSpc>
              <a:spcBef>
                <a:spcPts val="700"/>
              </a:spcBef>
              <a:spcAft>
                <a:spcPts val="0"/>
              </a:spcAft>
              <a:buClr>
                <a:srgbClr val="000000"/>
              </a:buClr>
              <a:buSzPts val="2800"/>
              <a:buChar char="•"/>
            </a:pPr>
            <a:r>
              <a:rPr lang="de-DE"/>
              <a:t>Netzwerkartige DBMSs</a:t>
            </a:r>
            <a:endParaRPr/>
          </a:p>
          <a:p>
            <a:pPr indent="-228600" lvl="0" marL="341313" rtl="0" algn="l">
              <a:lnSpc>
                <a:spcPct val="90000"/>
              </a:lnSpc>
              <a:spcBef>
                <a:spcPts val="700"/>
              </a:spcBef>
              <a:spcAft>
                <a:spcPts val="0"/>
              </a:spcAft>
              <a:buClr>
                <a:srgbClr val="000000"/>
              </a:buClr>
              <a:buSzPts val="2800"/>
              <a:buChar char="•"/>
            </a:pPr>
            <a:r>
              <a:rPr lang="de-DE"/>
              <a:t>Relationale DBMSs</a:t>
            </a:r>
            <a:endParaRPr/>
          </a:p>
          <a:p>
            <a:pPr indent="-228600" lvl="0" marL="341313" rtl="0" algn="l">
              <a:lnSpc>
                <a:spcPct val="90000"/>
              </a:lnSpc>
              <a:spcBef>
                <a:spcPts val="700"/>
              </a:spcBef>
              <a:spcAft>
                <a:spcPts val="0"/>
              </a:spcAft>
              <a:buClr>
                <a:srgbClr val="000000"/>
              </a:buClr>
              <a:buSzPts val="2800"/>
              <a:buChar char="•"/>
            </a:pPr>
            <a:r>
              <a:rPr lang="de-DE"/>
              <a:t>Invertierte Listen DBMSs</a:t>
            </a:r>
            <a:endParaRPr/>
          </a:p>
          <a:p>
            <a:pPr indent="-228600" lvl="0" marL="341313" rtl="0" algn="l">
              <a:lnSpc>
                <a:spcPct val="90000"/>
              </a:lnSpc>
              <a:spcBef>
                <a:spcPts val="700"/>
              </a:spcBef>
              <a:spcAft>
                <a:spcPts val="0"/>
              </a:spcAft>
              <a:buClr>
                <a:srgbClr val="000000"/>
              </a:buClr>
              <a:buSzPts val="2800"/>
              <a:buChar char="•"/>
            </a:pPr>
            <a:r>
              <a:rPr lang="de-DE"/>
              <a:t>Objektrelationale DBMS</a:t>
            </a:r>
            <a:endParaRPr/>
          </a:p>
          <a:p>
            <a:pPr indent="-228600" lvl="0" marL="341313" rtl="0" algn="l">
              <a:lnSpc>
                <a:spcPct val="90000"/>
              </a:lnSpc>
              <a:spcBef>
                <a:spcPts val="700"/>
              </a:spcBef>
              <a:spcAft>
                <a:spcPts val="0"/>
              </a:spcAft>
              <a:buClr>
                <a:srgbClr val="000000"/>
              </a:buClr>
              <a:buSzPts val="2800"/>
              <a:buChar char="•"/>
            </a:pPr>
            <a:r>
              <a:rPr lang="de-DE"/>
              <a:t>Objektorientierte DBMS</a:t>
            </a:r>
            <a:endParaRPr/>
          </a:p>
          <a:p>
            <a:pPr indent="0" lvl="0" marL="0" rtl="0" algn="l">
              <a:lnSpc>
                <a:spcPct val="90000"/>
              </a:lnSpc>
              <a:spcBef>
                <a:spcPts val="700"/>
              </a:spcBef>
              <a:spcAft>
                <a:spcPts val="0"/>
              </a:spcAft>
              <a:buClr>
                <a:schemeClr val="dk1"/>
              </a:buClr>
              <a:buSzPts val="2800"/>
              <a:buNone/>
            </a:pPr>
            <a:r>
              <a:t/>
            </a:r>
            <a:endParaRPr/>
          </a:p>
          <a:p>
            <a:pPr indent="-50800" lvl="0" marL="228600" rtl="0" algn="l">
              <a:lnSpc>
                <a:spcPct val="90000"/>
              </a:lnSpc>
              <a:spcBef>
                <a:spcPts val="7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Ein Bild, das Zeichnung enthält.&#10;&#10;Automatisch generierte Beschreibung" id="97" name="Google Shape;97;p2"/>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
        <p:nvSpPr>
          <p:cNvPr id="98" name="Google Shape;98;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99" name="Google Shape;9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Relationale Datenbanken</a:t>
            </a:r>
            <a:endParaRPr/>
          </a:p>
        </p:txBody>
      </p:sp>
      <p:sp>
        <p:nvSpPr>
          <p:cNvPr id="269" name="Google Shape;269;p20"/>
          <p:cNvSpPr txBox="1"/>
          <p:nvPr>
            <p:ph idx="1" type="body"/>
          </p:nvPr>
        </p:nvSpPr>
        <p:spPr>
          <a:xfrm>
            <a:off x="838200" y="1825625"/>
            <a:ext cx="9463088" cy="4351338"/>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800"/>
              <a:buFont typeface="Calibri"/>
              <a:buNone/>
            </a:pPr>
            <a:r>
              <a:rPr i="1" lang="de-DE"/>
              <a:t>Grundsätze relationaler Datenbanktechnologien </a:t>
            </a:r>
            <a:r>
              <a:rPr lang="de-DE"/>
              <a:t>leiten sich ab aus dem Werk </a:t>
            </a:r>
            <a:r>
              <a:rPr i="1" lang="de-DE"/>
              <a:t>'A Relational Model of Data for Large Shared Data Banks'</a:t>
            </a:r>
            <a:r>
              <a:rPr lang="de-DE"/>
              <a:t> von Dr. Edgar Codd.</a:t>
            </a:r>
            <a:endParaRPr/>
          </a:p>
          <a:p>
            <a:pPr indent="-530225" lvl="0" marL="533400" rtl="0" algn="l">
              <a:lnSpc>
                <a:spcPct val="70000"/>
              </a:lnSpc>
              <a:spcBef>
                <a:spcPts val="600"/>
              </a:spcBef>
              <a:spcAft>
                <a:spcPts val="0"/>
              </a:spcAft>
              <a:buClr>
                <a:schemeClr val="dk1"/>
              </a:buClr>
              <a:buSzPts val="2800"/>
              <a:buFont typeface="Calibri"/>
              <a:buNone/>
            </a:pPr>
            <a:r>
              <a:t/>
            </a:r>
            <a:endParaRPr/>
          </a:p>
          <a:p>
            <a:pPr indent="-530225" lvl="0" marL="531813" rtl="0" algn="l">
              <a:lnSpc>
                <a:spcPct val="70000"/>
              </a:lnSpc>
              <a:spcBef>
                <a:spcPts val="600"/>
              </a:spcBef>
              <a:spcAft>
                <a:spcPts val="0"/>
              </a:spcAft>
              <a:buClr>
                <a:schemeClr val="dk1"/>
              </a:buClr>
              <a:buSzPts val="2800"/>
              <a:buFont typeface="Times New Roman"/>
              <a:buAutoNum type="arabicPeriod"/>
            </a:pPr>
            <a:r>
              <a:rPr lang="de-DE"/>
              <a:t>Alle Informationen in einer relationalen Datenbank werden explizit und in eindeutiger Weise auf der logischen Ebene dargestellt. Dies geschieht durch Tabellen.</a:t>
            </a:r>
            <a:br>
              <a:rPr lang="de-DE"/>
            </a:br>
            <a:br>
              <a:rPr lang="de-DE"/>
            </a:br>
            <a:endParaRPr/>
          </a:p>
          <a:p>
            <a:pPr indent="-530225" lvl="0" marL="533400" rtl="0" algn="l">
              <a:lnSpc>
                <a:spcPct val="70000"/>
              </a:lnSpc>
              <a:spcBef>
                <a:spcPts val="600"/>
              </a:spcBef>
              <a:spcAft>
                <a:spcPts val="0"/>
              </a:spcAft>
              <a:buClr>
                <a:schemeClr val="dk1"/>
              </a:buClr>
              <a:buSzPts val="2800"/>
              <a:buFont typeface="Calibri"/>
              <a:buNone/>
            </a:pPr>
            <a:r>
              <a:rPr lang="de-DE"/>
              <a:t>2.	Jedes Datum (atomistischer Wert) in einer relationalen Datenbank steht garantiert im logischen Zugriff durch Verwendung einer Kombination von Tabellennamen, Wert des Primärschlüssels und Name der Tabellenspalte</a:t>
            </a:r>
            <a:endParaRPr/>
          </a:p>
          <a:p>
            <a:pPr indent="-50800" lvl="0" marL="228600" rtl="0" algn="l">
              <a:lnSpc>
                <a:spcPct val="80000"/>
              </a:lnSpc>
              <a:spcBef>
                <a:spcPts val="1000"/>
              </a:spcBef>
              <a:spcAft>
                <a:spcPts val="0"/>
              </a:spcAft>
              <a:buClr>
                <a:schemeClr val="dk1"/>
              </a:buClr>
              <a:buSzPts val="2800"/>
              <a:buNone/>
            </a:pPr>
            <a:r>
              <a:t/>
            </a:r>
            <a:endParaRPr/>
          </a:p>
        </p:txBody>
      </p:sp>
      <p:sp>
        <p:nvSpPr>
          <p:cNvPr id="270" name="Google Shape;27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271" name="Google Shape;27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272" name="Google Shape;272;p20"/>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i="1" lang="de-DE"/>
              <a:t>Grundsätze relationaler Datenbanktechnologien</a:t>
            </a:r>
            <a:endParaRPr/>
          </a:p>
        </p:txBody>
      </p:sp>
      <p:sp>
        <p:nvSpPr>
          <p:cNvPr id="278" name="Google Shape;278;p21"/>
          <p:cNvSpPr txBox="1"/>
          <p:nvPr>
            <p:ph idx="1" type="body"/>
          </p:nvPr>
        </p:nvSpPr>
        <p:spPr>
          <a:xfrm>
            <a:off x="838200" y="1825625"/>
            <a:ext cx="9520238"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380"/>
              <a:buFont typeface="Calibri"/>
              <a:buNone/>
            </a:pPr>
            <a:r>
              <a:rPr lang="de-DE" sz="2380"/>
              <a:t>3.   Indikatoren (zu unterscheiden von einer Leerzeichenkette oder Zeichenkette bestehend aus Blanks, vom Wert 0 oder jeder anderen Zahl) werden in voll relationalen Systemen - unabhängig vom Datentyp - unterstützt, um auf der logischen Ebene die Tatsache nicht vorhandener Informationen in systematischer Weise darzustellen. Neben der logischen Darstellung muss das Datenbanksystem diese Indikatoren durch manipulative Funktionen unterstützen. </a:t>
            </a:r>
            <a:endParaRPr/>
          </a:p>
          <a:p>
            <a:pPr indent="-228600" lvl="0" marL="228600" rtl="0" algn="l">
              <a:lnSpc>
                <a:spcPct val="70000"/>
              </a:lnSpc>
              <a:spcBef>
                <a:spcPts val="500"/>
              </a:spcBef>
              <a:spcAft>
                <a:spcPts val="0"/>
              </a:spcAft>
              <a:buClr>
                <a:schemeClr val="dk1"/>
              </a:buClr>
              <a:buSzPts val="2380"/>
              <a:buFont typeface="Calibri"/>
              <a:buNone/>
            </a:pPr>
            <a:r>
              <a:rPr lang="de-DE" sz="2380"/>
              <a:t>4.	Die Beschreibung bzw. Definition der Datenbank wird auf der logischen Ebene wie gewöhnliche Daten behandelt. Dadurch können berechtigte Anwender dieselbe relationale Sprache zur Abfrage benutzen, die auch für die Abfrage gewöhnlicher Daten verwendet wird.</a:t>
            </a:r>
            <a:endParaRPr/>
          </a:p>
          <a:p>
            <a:pPr indent="-228600" lvl="0" marL="228600" rtl="0" algn="l">
              <a:lnSpc>
                <a:spcPct val="70000"/>
              </a:lnSpc>
              <a:spcBef>
                <a:spcPts val="500"/>
              </a:spcBef>
              <a:spcAft>
                <a:spcPts val="0"/>
              </a:spcAft>
              <a:buClr>
                <a:schemeClr val="dk1"/>
              </a:buClr>
              <a:buSzPts val="2380"/>
              <a:buFont typeface="Calibri"/>
              <a:buNone/>
            </a:pPr>
            <a:r>
              <a:rPr lang="de-DE" sz="2380"/>
              <a:t>5.	Ein relationales Datenbanksystem muss erstens mindestens eine Sprache unterstützen, deren Anweisungen mit einer sinnvoll definierten Syntax in Form von Zeichenketten dargestellt werden können, und zweitens muss die Sprache umfassend genug sein, um alle der nachfolgenden Punkte zu unterstützten</a:t>
            </a:r>
            <a:endParaRPr/>
          </a:p>
          <a:p>
            <a:pPr indent="-228600" lvl="0" marL="228600" rtl="0" algn="l">
              <a:lnSpc>
                <a:spcPct val="70000"/>
              </a:lnSpc>
              <a:spcBef>
                <a:spcPts val="500"/>
              </a:spcBef>
              <a:spcAft>
                <a:spcPts val="0"/>
              </a:spcAft>
              <a:buClr>
                <a:schemeClr val="dk1"/>
              </a:buClr>
              <a:buSzPts val="2380"/>
              <a:buFont typeface="Calibri"/>
              <a:buNone/>
            </a:pPr>
            <a:r>
              <a:t/>
            </a:r>
            <a:endParaRPr sz="2380"/>
          </a:p>
          <a:p>
            <a:pPr indent="-77470" lvl="0" marL="228600" rtl="0" algn="l">
              <a:lnSpc>
                <a:spcPct val="80000"/>
              </a:lnSpc>
              <a:spcBef>
                <a:spcPts val="1000"/>
              </a:spcBef>
              <a:spcAft>
                <a:spcPts val="0"/>
              </a:spcAft>
              <a:buClr>
                <a:schemeClr val="dk1"/>
              </a:buClr>
              <a:buSzPts val="2380"/>
              <a:buNone/>
            </a:pPr>
            <a:r>
              <a:t/>
            </a:r>
            <a:endParaRPr sz="2380"/>
          </a:p>
        </p:txBody>
      </p:sp>
      <p:sp>
        <p:nvSpPr>
          <p:cNvPr id="279" name="Google Shape;27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280" name="Google Shape;28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281" name="Google Shape;281;p21"/>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i="1" lang="de-DE"/>
              <a:t>Grundsätze relationaler Datenbanktechnologien</a:t>
            </a:r>
            <a:endParaRPr/>
          </a:p>
        </p:txBody>
      </p:sp>
      <p:sp>
        <p:nvSpPr>
          <p:cNvPr id="287" name="Google Shape;28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82575" lvl="1" marL="739775" rtl="0" algn="l">
              <a:lnSpc>
                <a:spcPct val="80000"/>
              </a:lnSpc>
              <a:spcBef>
                <a:spcPts val="0"/>
              </a:spcBef>
              <a:spcAft>
                <a:spcPts val="0"/>
              </a:spcAft>
              <a:buClr>
                <a:schemeClr val="dk1"/>
              </a:buClr>
              <a:buSzPts val="1600"/>
              <a:buFont typeface="Arial"/>
              <a:buChar char="–"/>
            </a:pPr>
            <a:r>
              <a:rPr lang="de-DE" sz="1600"/>
              <a:t>Datendefinition</a:t>
            </a:r>
            <a:endParaRPr/>
          </a:p>
          <a:p>
            <a:pPr indent="-282575" lvl="1" marL="739775" rtl="0" algn="l">
              <a:lnSpc>
                <a:spcPct val="80000"/>
              </a:lnSpc>
              <a:spcBef>
                <a:spcPts val="400"/>
              </a:spcBef>
              <a:spcAft>
                <a:spcPts val="0"/>
              </a:spcAft>
              <a:buClr>
                <a:schemeClr val="dk1"/>
              </a:buClr>
              <a:buSzPts val="1600"/>
              <a:buFont typeface="Arial"/>
              <a:buChar char="–"/>
            </a:pPr>
            <a:r>
              <a:rPr lang="de-DE" sz="1600"/>
              <a:t>Definition von Views</a:t>
            </a:r>
            <a:endParaRPr/>
          </a:p>
          <a:p>
            <a:pPr indent="-282575" lvl="1" marL="739775" rtl="0" algn="l">
              <a:lnSpc>
                <a:spcPct val="80000"/>
              </a:lnSpc>
              <a:spcBef>
                <a:spcPts val="400"/>
              </a:spcBef>
              <a:spcAft>
                <a:spcPts val="0"/>
              </a:spcAft>
              <a:buClr>
                <a:schemeClr val="dk1"/>
              </a:buClr>
              <a:buSzPts val="1600"/>
              <a:buFont typeface="Arial"/>
              <a:buChar char="–"/>
            </a:pPr>
            <a:r>
              <a:rPr lang="de-DE" sz="1600"/>
              <a:t>Datenmanipulation (interaktiv und per Programm)</a:t>
            </a:r>
            <a:endParaRPr/>
          </a:p>
          <a:p>
            <a:pPr indent="-282575" lvl="1" marL="739775" rtl="0" algn="l">
              <a:lnSpc>
                <a:spcPct val="80000"/>
              </a:lnSpc>
              <a:spcBef>
                <a:spcPts val="400"/>
              </a:spcBef>
              <a:spcAft>
                <a:spcPts val="0"/>
              </a:spcAft>
              <a:buClr>
                <a:schemeClr val="dk1"/>
              </a:buClr>
              <a:buSzPts val="1600"/>
              <a:buFont typeface="Arial"/>
              <a:buChar char="–"/>
            </a:pPr>
            <a:r>
              <a:rPr lang="de-DE" sz="1600"/>
              <a:t>Integritätsregeln</a:t>
            </a:r>
            <a:endParaRPr/>
          </a:p>
          <a:p>
            <a:pPr indent="-282575" lvl="1" marL="739775" rtl="0" algn="l">
              <a:lnSpc>
                <a:spcPct val="80000"/>
              </a:lnSpc>
              <a:spcBef>
                <a:spcPts val="400"/>
              </a:spcBef>
              <a:spcAft>
                <a:spcPts val="0"/>
              </a:spcAft>
              <a:buClr>
                <a:schemeClr val="dk1"/>
              </a:buClr>
              <a:buSzPts val="1600"/>
              <a:buFont typeface="Arial"/>
              <a:buChar char="–"/>
            </a:pPr>
            <a:r>
              <a:rPr lang="de-DE" sz="1600"/>
              <a:t>Benutzerautorisierung</a:t>
            </a:r>
            <a:endParaRPr/>
          </a:p>
          <a:p>
            <a:pPr indent="-282575" lvl="1" marL="739775" rtl="0" algn="l">
              <a:lnSpc>
                <a:spcPct val="80000"/>
              </a:lnSpc>
              <a:spcBef>
                <a:spcPts val="400"/>
              </a:spcBef>
              <a:spcAft>
                <a:spcPts val="0"/>
              </a:spcAft>
              <a:buClr>
                <a:schemeClr val="dk1"/>
              </a:buClr>
              <a:buSzPts val="1600"/>
              <a:buFont typeface="Arial"/>
              <a:buChar char="–"/>
            </a:pPr>
            <a:r>
              <a:rPr lang="de-DE" sz="1600"/>
              <a:t>Transaktionsverarbeitung (Transaktionsbeginn, Commit und Rollback)</a:t>
            </a:r>
            <a:endParaRPr/>
          </a:p>
          <a:p>
            <a:pPr indent="-282575" lvl="1" marL="741363" rtl="0" algn="l">
              <a:lnSpc>
                <a:spcPct val="80000"/>
              </a:lnSpc>
              <a:spcBef>
                <a:spcPts val="400"/>
              </a:spcBef>
              <a:spcAft>
                <a:spcPts val="0"/>
              </a:spcAft>
              <a:buClr>
                <a:schemeClr val="dk1"/>
              </a:buClr>
              <a:buSzPts val="1600"/>
              <a:buFont typeface="Calibri"/>
              <a:buNone/>
            </a:pPr>
            <a:r>
              <a:t/>
            </a:r>
            <a:endParaRPr sz="1600"/>
          </a:p>
          <a:p>
            <a:pPr indent="-228600" lvl="0" marL="228600" rtl="0" algn="l">
              <a:lnSpc>
                <a:spcPct val="80000"/>
              </a:lnSpc>
              <a:spcBef>
                <a:spcPts val="450"/>
              </a:spcBef>
              <a:spcAft>
                <a:spcPts val="0"/>
              </a:spcAft>
              <a:buClr>
                <a:schemeClr val="dk1"/>
              </a:buClr>
              <a:buSzPts val="1800"/>
              <a:buFont typeface="Calibri"/>
              <a:buNone/>
            </a:pPr>
            <a:r>
              <a:rPr lang="de-DE" sz="1800"/>
              <a:t>6.	Das Datenbanksystem verfügt über einen Algorithmus um zum Zeitpunkt der Definition einer View bestimmen zu können, ob in die View Tupels eingefügt bzw. gelöscht werden können und ob jede Spalte der View geändert werden kann. Es zeichnet die Ergebnisse dieser Prüfung im Katalog auf.</a:t>
            </a:r>
            <a:endParaRPr/>
          </a:p>
          <a:p>
            <a:pPr indent="-228600" lvl="0" marL="228600" rtl="0" algn="l">
              <a:lnSpc>
                <a:spcPct val="80000"/>
              </a:lnSpc>
              <a:spcBef>
                <a:spcPts val="450"/>
              </a:spcBef>
              <a:spcAft>
                <a:spcPts val="0"/>
              </a:spcAft>
              <a:buClr>
                <a:schemeClr val="dk1"/>
              </a:buClr>
              <a:buSzPts val="1800"/>
              <a:buFont typeface="Calibri"/>
              <a:buNone/>
            </a:pPr>
            <a:r>
              <a:rPr lang="de-DE" sz="1800"/>
              <a:t>7.	Die Fähigkeit, eine Basisrelation oder eine abgeleitete Relation als einen einzelnen Operanden zu behandeln, bezieht sich nicht nur auf das Lesen von Daten, sondern auch auf das Einfügen, Ändern und Löschen von Daten - d.h. das System unterstützt Massen -Insert, Update und Delete - Operatoren.</a:t>
            </a:r>
            <a:endParaRPr/>
          </a:p>
          <a:p>
            <a:pPr indent="-228600" lvl="0" marL="228600" rtl="0" algn="l">
              <a:lnSpc>
                <a:spcPct val="80000"/>
              </a:lnSpc>
              <a:spcBef>
                <a:spcPts val="450"/>
              </a:spcBef>
              <a:spcAft>
                <a:spcPts val="0"/>
              </a:spcAft>
              <a:buClr>
                <a:schemeClr val="dk1"/>
              </a:buClr>
              <a:buSzPts val="1800"/>
              <a:buFont typeface="Calibri"/>
              <a:buNone/>
            </a:pPr>
            <a:r>
              <a:rPr lang="de-DE" sz="1800"/>
              <a:t>8.	Anwendungsprogramme und Terminalaktivitäten bleiben logisch unberührt von Änderungen der Datenspeicherung oder der Zugriffsmethode (physische Datenunabhängigkeit).</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88" name="Google Shape;28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289" name="Google Shape;28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290" name="Google Shape;290;p22"/>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i="1" lang="de-DE"/>
              <a:t>Grundsätze relationaler Datenbanktechnologien</a:t>
            </a:r>
            <a:endParaRPr/>
          </a:p>
        </p:txBody>
      </p:sp>
      <p:sp>
        <p:nvSpPr>
          <p:cNvPr id="296" name="Google Shape;296;p23"/>
          <p:cNvSpPr txBox="1"/>
          <p:nvPr>
            <p:ph idx="1" type="body"/>
          </p:nvPr>
        </p:nvSpPr>
        <p:spPr>
          <a:xfrm>
            <a:off x="838200" y="1825625"/>
            <a:ext cx="95631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170"/>
              <a:buNone/>
            </a:pPr>
            <a:r>
              <a:rPr lang="de-DE" sz="2170"/>
              <a:t>9.	Anwendungsprogramme und Terminalaktivitäten bleiben logisch unberührt, wenn informationserhaltende Änderungen irgendwelcher Art, die theoretisch die Vermeidung einer Beeinträchtigung erlauben, auf Basistabellen erfolgen (logische Datenunabhängigkeit).</a:t>
            </a:r>
            <a:endParaRPr/>
          </a:p>
          <a:p>
            <a:pPr indent="-228600" lvl="0" marL="228600" rtl="0" algn="l">
              <a:lnSpc>
                <a:spcPct val="70000"/>
              </a:lnSpc>
              <a:spcBef>
                <a:spcPts val="500"/>
              </a:spcBef>
              <a:spcAft>
                <a:spcPts val="0"/>
              </a:spcAft>
              <a:buClr>
                <a:schemeClr val="dk1"/>
              </a:buClr>
              <a:buSzPts val="2170"/>
              <a:buNone/>
            </a:pPr>
            <a:r>
              <a:rPr lang="de-DE" sz="2170"/>
              <a:t>10.Integritätsregeln, die spezifisch für eine bestimmte relationale Datenbank gelten, müssen in der relationalen Daten-Untersprache definierbar sein und im Katalog, nicht jedoch im Anwendungsprogramm gespeichert werden können.</a:t>
            </a:r>
            <a:endParaRPr/>
          </a:p>
          <a:p>
            <a:pPr indent="-228600" lvl="0" marL="228600" rtl="0" algn="l">
              <a:lnSpc>
                <a:spcPct val="70000"/>
              </a:lnSpc>
              <a:spcBef>
                <a:spcPts val="500"/>
              </a:spcBef>
              <a:spcAft>
                <a:spcPts val="0"/>
              </a:spcAft>
              <a:buClr>
                <a:schemeClr val="dk1"/>
              </a:buClr>
              <a:buSzPts val="2170"/>
              <a:buNone/>
            </a:pPr>
            <a:r>
              <a:rPr lang="de-DE" sz="2170"/>
              <a:t>11.Ein relationales Datenbanksystem ist unabhängig von der physischen Speicherung</a:t>
            </a:r>
            <a:endParaRPr/>
          </a:p>
          <a:p>
            <a:pPr indent="-228600" lvl="0" marL="228600" rtl="0" algn="l">
              <a:lnSpc>
                <a:spcPct val="70000"/>
              </a:lnSpc>
              <a:spcBef>
                <a:spcPts val="500"/>
              </a:spcBef>
              <a:spcAft>
                <a:spcPts val="0"/>
              </a:spcAft>
              <a:buClr>
                <a:schemeClr val="dk1"/>
              </a:buClr>
              <a:buSzPts val="2170"/>
              <a:buNone/>
            </a:pPr>
            <a:r>
              <a:rPr lang="de-DE" sz="2170"/>
              <a:t>12.Wenn ein relationales System über eine Sprache niedriger Ebene (1 Datensatz zu einer Zeit) verfügt, kann diese niedere Ebene nicht dazu verwendet werden, die in der relationalen Sprache höherer Ebene definierten Integritätsregeln und logische Einschränkungen, die in der relationalen Sprache höherer Ebene (mehrere Datensätze zu einer Zeit) definiert wurden, zu umgehen oder zu untergraben </a:t>
            </a:r>
            <a:endParaRPr/>
          </a:p>
          <a:p>
            <a:pPr indent="-228600" lvl="0" marL="228600" rtl="0" algn="l">
              <a:lnSpc>
                <a:spcPct val="70000"/>
              </a:lnSpc>
              <a:spcBef>
                <a:spcPts val="500"/>
              </a:spcBef>
              <a:spcAft>
                <a:spcPts val="0"/>
              </a:spcAft>
              <a:buClr>
                <a:schemeClr val="dk1"/>
              </a:buClr>
              <a:buSzPts val="2170"/>
              <a:buNone/>
            </a:pPr>
            <a:r>
              <a:t/>
            </a:r>
            <a:endParaRPr sz="2170"/>
          </a:p>
          <a:p>
            <a:pPr indent="-228600" lvl="0" marL="228600" rtl="0" algn="l">
              <a:lnSpc>
                <a:spcPct val="70000"/>
              </a:lnSpc>
              <a:spcBef>
                <a:spcPts val="500"/>
              </a:spcBef>
              <a:spcAft>
                <a:spcPts val="0"/>
              </a:spcAft>
              <a:buClr>
                <a:schemeClr val="dk1"/>
              </a:buClr>
              <a:buSzPts val="2170"/>
              <a:buNone/>
            </a:pPr>
            <a:r>
              <a:t/>
            </a:r>
            <a:endParaRPr sz="2170"/>
          </a:p>
          <a:p>
            <a:pPr indent="-90804" lvl="0" marL="228600" rtl="0" algn="l">
              <a:lnSpc>
                <a:spcPct val="70000"/>
              </a:lnSpc>
              <a:spcBef>
                <a:spcPts val="1000"/>
              </a:spcBef>
              <a:spcAft>
                <a:spcPts val="0"/>
              </a:spcAft>
              <a:buClr>
                <a:schemeClr val="dk1"/>
              </a:buClr>
              <a:buSzPts val="2170"/>
              <a:buNone/>
            </a:pPr>
            <a:r>
              <a:t/>
            </a:r>
            <a:endParaRPr sz="2170"/>
          </a:p>
        </p:txBody>
      </p:sp>
      <p:sp>
        <p:nvSpPr>
          <p:cNvPr id="297" name="Google Shape;29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298" name="Google Shape;29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299" name="Google Shape;299;p23"/>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Eigenschaften relationaler DBMS</a:t>
            </a:r>
            <a:endParaRPr/>
          </a:p>
        </p:txBody>
      </p:sp>
      <p:sp>
        <p:nvSpPr>
          <p:cNvPr id="305" name="Google Shape;305;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39725" lvl="0" marL="339725" rtl="0" algn="l">
              <a:lnSpc>
                <a:spcPct val="70000"/>
              </a:lnSpc>
              <a:spcBef>
                <a:spcPts val="0"/>
              </a:spcBef>
              <a:spcAft>
                <a:spcPts val="0"/>
              </a:spcAft>
              <a:buClr>
                <a:schemeClr val="dk1"/>
              </a:buClr>
              <a:buSzPts val="2800"/>
              <a:buChar char="•"/>
            </a:pPr>
            <a:r>
              <a:rPr lang="de-DE"/>
              <a:t>Daten werden in Tabellen (zweidimensionale Matrix) abgelegt</a:t>
            </a:r>
            <a:endParaRPr/>
          </a:p>
          <a:p>
            <a:pPr indent="-339725" lvl="0" marL="339725" rtl="0" algn="l">
              <a:lnSpc>
                <a:spcPct val="70000"/>
              </a:lnSpc>
              <a:spcBef>
                <a:spcPts val="600"/>
              </a:spcBef>
              <a:spcAft>
                <a:spcPts val="0"/>
              </a:spcAft>
              <a:buClr>
                <a:schemeClr val="dk1"/>
              </a:buClr>
              <a:buSzPts val="2800"/>
              <a:buChar char="•"/>
            </a:pPr>
            <a:r>
              <a:rPr lang="de-DE"/>
              <a:t>jede Tabelle besteht aus theoretisch n Zeilen und m Spalten pro Zeile</a:t>
            </a:r>
            <a:endParaRPr/>
          </a:p>
          <a:p>
            <a:pPr indent="-339725" lvl="0" marL="339725" rtl="0" algn="l">
              <a:lnSpc>
                <a:spcPct val="70000"/>
              </a:lnSpc>
              <a:spcBef>
                <a:spcPts val="600"/>
              </a:spcBef>
              <a:spcAft>
                <a:spcPts val="0"/>
              </a:spcAft>
              <a:buClr>
                <a:schemeClr val="dk1"/>
              </a:buClr>
              <a:buSzPts val="2800"/>
              <a:buChar char="•"/>
            </a:pPr>
            <a:r>
              <a:rPr lang="de-DE"/>
              <a:t>alle Einträge einer Tabellenspalte sind vom selben Typ</a:t>
            </a:r>
            <a:endParaRPr/>
          </a:p>
          <a:p>
            <a:pPr indent="-339725" lvl="0" marL="339725" rtl="0" algn="l">
              <a:lnSpc>
                <a:spcPct val="70000"/>
              </a:lnSpc>
              <a:spcBef>
                <a:spcPts val="600"/>
              </a:spcBef>
              <a:spcAft>
                <a:spcPts val="0"/>
              </a:spcAft>
              <a:buClr>
                <a:schemeClr val="dk1"/>
              </a:buClr>
              <a:buSzPts val="2800"/>
              <a:buChar char="•"/>
            </a:pPr>
            <a:r>
              <a:rPr lang="de-DE"/>
              <a:t>jede Zeile unterscheidet sich in mindestens einer Tabellenspalte von jeder anderen</a:t>
            </a:r>
            <a:endParaRPr/>
          </a:p>
          <a:p>
            <a:pPr indent="-339725" lvl="0" marL="339725" rtl="0" algn="l">
              <a:lnSpc>
                <a:spcPct val="70000"/>
              </a:lnSpc>
              <a:spcBef>
                <a:spcPts val="600"/>
              </a:spcBef>
              <a:spcAft>
                <a:spcPts val="0"/>
              </a:spcAft>
              <a:buClr>
                <a:schemeClr val="dk1"/>
              </a:buClr>
              <a:buSzPts val="2800"/>
              <a:buChar char="•"/>
            </a:pPr>
            <a:r>
              <a:rPr lang="de-DE"/>
              <a:t>die Reihenfolge der Zeilen ist beliebig</a:t>
            </a:r>
            <a:endParaRPr/>
          </a:p>
          <a:p>
            <a:pPr indent="-339725" lvl="0" marL="339725" rtl="0" algn="l">
              <a:lnSpc>
                <a:spcPct val="70000"/>
              </a:lnSpc>
              <a:spcBef>
                <a:spcPts val="600"/>
              </a:spcBef>
              <a:spcAft>
                <a:spcPts val="0"/>
              </a:spcAft>
              <a:buClr>
                <a:schemeClr val="dk1"/>
              </a:buClr>
              <a:buSzPts val="2800"/>
              <a:buChar char="•"/>
            </a:pPr>
            <a:r>
              <a:rPr lang="de-DE"/>
              <a:t>die Bedeutung jeder Tabellenspalte wird durch einen eindeutigen Namen festgelegt.</a:t>
            </a:r>
            <a:endParaRPr/>
          </a:p>
          <a:p>
            <a:pPr indent="-339725" lvl="0" marL="339725" rtl="0" algn="l">
              <a:lnSpc>
                <a:spcPct val="70000"/>
              </a:lnSpc>
              <a:spcBef>
                <a:spcPts val="600"/>
              </a:spcBef>
              <a:spcAft>
                <a:spcPts val="0"/>
              </a:spcAft>
              <a:buClr>
                <a:schemeClr val="dk1"/>
              </a:buClr>
              <a:buSzPts val="2800"/>
              <a:buChar char="•"/>
            </a:pPr>
            <a:r>
              <a:rPr lang="de-DE"/>
              <a:t>es findet keine Unterscheidung zwischen den Objekten der Realität und ihren Beziehungen statt</a:t>
            </a:r>
            <a:endParaRPr/>
          </a:p>
          <a:p>
            <a:pPr indent="-339725" lvl="0" marL="339725" rtl="0" algn="l">
              <a:lnSpc>
                <a:spcPct val="70000"/>
              </a:lnSpc>
              <a:spcBef>
                <a:spcPts val="600"/>
              </a:spcBef>
              <a:spcAft>
                <a:spcPts val="0"/>
              </a:spcAft>
              <a:buClr>
                <a:schemeClr val="dk1"/>
              </a:buClr>
              <a:buSzPts val="2800"/>
              <a:buChar char="•"/>
            </a:pPr>
            <a:r>
              <a:rPr lang="de-DE"/>
              <a:t>Beziehungen sind nur implizit vorhanden und werden über Dateninhalte gewährleistet </a:t>
            </a:r>
            <a:endParaRPr/>
          </a:p>
          <a:p>
            <a:pPr indent="-50800" lvl="0" marL="228600" rtl="0" algn="l">
              <a:lnSpc>
                <a:spcPct val="80000"/>
              </a:lnSpc>
              <a:spcBef>
                <a:spcPts val="1000"/>
              </a:spcBef>
              <a:spcAft>
                <a:spcPts val="0"/>
              </a:spcAft>
              <a:buClr>
                <a:schemeClr val="dk1"/>
              </a:buClr>
              <a:buSzPts val="2800"/>
              <a:buNone/>
            </a:pPr>
            <a:r>
              <a:t/>
            </a:r>
            <a:endParaRPr/>
          </a:p>
        </p:txBody>
      </p:sp>
      <p:sp>
        <p:nvSpPr>
          <p:cNvPr id="306" name="Google Shape;30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307" name="Google Shape;30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308" name="Google Shape;308;p24"/>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Nachteile des Relationemodells</a:t>
            </a:r>
            <a:endParaRPr/>
          </a:p>
        </p:txBody>
      </p:sp>
      <p:sp>
        <p:nvSpPr>
          <p:cNvPr id="314" name="Google Shape;314;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39725" lvl="0" marL="339725" rtl="0" algn="l">
              <a:lnSpc>
                <a:spcPct val="90000"/>
              </a:lnSpc>
              <a:spcBef>
                <a:spcPts val="0"/>
              </a:spcBef>
              <a:spcAft>
                <a:spcPts val="0"/>
              </a:spcAft>
              <a:buClr>
                <a:schemeClr val="dk1"/>
              </a:buClr>
              <a:buSzPts val="2400"/>
              <a:buChar char="•"/>
            </a:pPr>
            <a:r>
              <a:rPr i="1" lang="de-DE" sz="2400"/>
              <a:t>'Attribute, die aus Wertemengen oder aus mehreren Komponenten bestehen, können simuliert, aber nicht direkt dargestellt werden'</a:t>
            </a:r>
            <a:endParaRPr/>
          </a:p>
          <a:p>
            <a:pPr indent="-339725" lvl="0" marL="339725" rtl="0" algn="l">
              <a:lnSpc>
                <a:spcPct val="90000"/>
              </a:lnSpc>
              <a:spcBef>
                <a:spcPts val="600"/>
              </a:spcBef>
              <a:spcAft>
                <a:spcPts val="0"/>
              </a:spcAft>
              <a:buClr>
                <a:schemeClr val="dk1"/>
              </a:buClr>
              <a:buSzPts val="2400"/>
              <a:buChar char="•"/>
            </a:pPr>
            <a:r>
              <a:rPr lang="de-DE" sz="2400"/>
              <a:t>Stellt ein Attribut eine Menge von Werten dar, so wird dieses Attribut aus der eigentlich für den Objekttyp zuständigen Relation ausgelagert (normalisiert).</a:t>
            </a:r>
            <a:endParaRPr/>
          </a:p>
          <a:p>
            <a:pPr indent="-339725" lvl="0" marL="341313" rtl="0" algn="l">
              <a:lnSpc>
                <a:spcPct val="90000"/>
              </a:lnSpc>
              <a:spcBef>
                <a:spcPts val="600"/>
              </a:spcBef>
              <a:spcAft>
                <a:spcPts val="0"/>
              </a:spcAft>
              <a:buClr>
                <a:schemeClr val="dk1"/>
              </a:buClr>
              <a:buSzPts val="2400"/>
              <a:buFont typeface="Calibri"/>
              <a:buNone/>
            </a:pPr>
            <a:r>
              <a:t/>
            </a:r>
            <a:endParaRPr sz="2400"/>
          </a:p>
          <a:p>
            <a:pPr indent="-339725" lvl="0" marL="339725" rtl="0" algn="l">
              <a:lnSpc>
                <a:spcPct val="90000"/>
              </a:lnSpc>
              <a:spcBef>
                <a:spcPts val="600"/>
              </a:spcBef>
              <a:spcAft>
                <a:spcPts val="0"/>
              </a:spcAft>
              <a:buClr>
                <a:schemeClr val="dk1"/>
              </a:buClr>
              <a:buSzPts val="2400"/>
              <a:buChar char="•"/>
            </a:pPr>
            <a:r>
              <a:rPr lang="de-DE" sz="2400"/>
              <a:t>Konsequenz: </a:t>
            </a:r>
            <a:endParaRPr/>
          </a:p>
          <a:p>
            <a:pPr indent="-282575" lvl="1" marL="685800" rtl="0" algn="l">
              <a:lnSpc>
                <a:spcPct val="90000"/>
              </a:lnSpc>
              <a:spcBef>
                <a:spcPts val="500"/>
              </a:spcBef>
              <a:spcAft>
                <a:spcPts val="0"/>
              </a:spcAft>
              <a:buClr>
                <a:schemeClr val="dk1"/>
              </a:buClr>
              <a:buSzPts val="2000"/>
              <a:buNone/>
            </a:pPr>
            <a:r>
              <a:rPr lang="de-DE" sz="2000"/>
              <a:t>objektrelationale Datenbanken</a:t>
            </a:r>
            <a:endParaRPr/>
          </a:p>
          <a:p>
            <a:pPr indent="-339725" lvl="0" marL="341313" rtl="0" algn="l">
              <a:lnSpc>
                <a:spcPct val="90000"/>
              </a:lnSpc>
              <a:spcBef>
                <a:spcPts val="600"/>
              </a:spcBef>
              <a:spcAft>
                <a:spcPts val="0"/>
              </a:spcAft>
              <a:buClr>
                <a:schemeClr val="dk1"/>
              </a:buClr>
              <a:buSzPts val="2000"/>
              <a:buFont typeface="Calibri"/>
              <a:buNone/>
            </a:pPr>
            <a:r>
              <a:t/>
            </a:r>
            <a:endParaRPr sz="2000"/>
          </a:p>
          <a:p>
            <a:pPr indent="-50800" lvl="0" marL="228600" rtl="0" algn="l">
              <a:lnSpc>
                <a:spcPct val="90000"/>
              </a:lnSpc>
              <a:spcBef>
                <a:spcPts val="1000"/>
              </a:spcBef>
              <a:spcAft>
                <a:spcPts val="0"/>
              </a:spcAft>
              <a:buClr>
                <a:schemeClr val="dk1"/>
              </a:buClr>
              <a:buSzPts val="2800"/>
              <a:buNone/>
            </a:pPr>
            <a:r>
              <a:t/>
            </a:r>
            <a:endParaRPr/>
          </a:p>
        </p:txBody>
      </p:sp>
      <p:sp>
        <p:nvSpPr>
          <p:cNvPr id="315" name="Google Shape;31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316" name="Google Shape;31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graphicFrame>
        <p:nvGraphicFramePr>
          <p:cNvPr id="317" name="Google Shape;317;p25"/>
          <p:cNvGraphicFramePr/>
          <p:nvPr/>
        </p:nvGraphicFramePr>
        <p:xfrm>
          <a:off x="4560888" y="3667126"/>
          <a:ext cx="4408488" cy="2301875"/>
        </p:xfrm>
        <a:graphic>
          <a:graphicData uri="http://schemas.openxmlformats.org/presentationml/2006/ole">
            <mc:AlternateContent>
              <mc:Choice Requires="v">
                <p:oleObj r:id="rId4" imgH="2301875" imgW="4408488" progId="" spid="_x0000_s1">
                  <p:embed/>
                </p:oleObj>
              </mc:Choice>
              <mc:Fallback>
                <p:oleObj r:id="rId5" imgH="2301875" imgW="4408488" progId="">
                  <p:embed/>
                  <p:pic>
                    <p:nvPicPr>
                      <p:cNvPr id="317" name="Google Shape;317;p25"/>
                      <p:cNvPicPr preferRelativeResize="0"/>
                      <p:nvPr/>
                    </p:nvPicPr>
                    <p:blipFill rotWithShape="1">
                      <a:blip r:embed="rId6">
                        <a:alphaModFix/>
                      </a:blip>
                      <a:srcRect b="0" l="0" r="0" t="0"/>
                      <a:stretch/>
                    </p:blipFill>
                    <p:spPr>
                      <a:xfrm>
                        <a:off x="4560888" y="3667126"/>
                        <a:ext cx="4408488" cy="2301875"/>
                      </a:xfrm>
                      <a:prstGeom prst="rect">
                        <a:avLst/>
                      </a:prstGeom>
                      <a:noFill/>
                      <a:ln>
                        <a:noFill/>
                      </a:ln>
                    </p:spPr>
                  </p:pic>
                </p:oleObj>
              </mc:Fallback>
            </mc:AlternateContent>
          </a:graphicData>
        </a:graphic>
      </p:graphicFrame>
      <p:pic>
        <p:nvPicPr>
          <p:cNvPr descr="Ein Bild, das Zeichnung enthält.&#10;&#10;Automatisch generierte Beschreibung" id="318" name="Google Shape;318;p25"/>
          <p:cNvPicPr preferRelativeResize="0"/>
          <p:nvPr/>
        </p:nvPicPr>
        <p:blipFill rotWithShape="1">
          <a:blip r:embed="rId7">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Unzureichende Darstellung von Beziehungen</a:t>
            </a:r>
            <a:endParaRPr/>
          </a:p>
        </p:txBody>
      </p:sp>
      <p:sp>
        <p:nvSpPr>
          <p:cNvPr id="324" name="Google Shape;324;p26"/>
          <p:cNvSpPr txBox="1"/>
          <p:nvPr>
            <p:ph idx="1" type="body"/>
          </p:nvPr>
        </p:nvSpPr>
        <p:spPr>
          <a:xfrm>
            <a:off x="838200" y="1825625"/>
            <a:ext cx="9963150"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380"/>
              <a:buNone/>
            </a:pPr>
            <a:r>
              <a:rPr i="1" lang="de-DE" sz="2380"/>
              <a:t>Beziehungen zwischen verschiedenen Tabellen, in die eine Entität aufgelöst wurde, is-a Beziehungen zwischen verschiedenen Entitäten und Komponentenbeziehungen können im relationalen Datenmodell nicht unterschieden werden. Sie werden einheitlich über Fremdschlüssel dargestellt.</a:t>
            </a:r>
            <a:endParaRPr/>
          </a:p>
          <a:p>
            <a:pPr indent="-228600" lvl="0" marL="228600" rtl="0" algn="l">
              <a:lnSpc>
                <a:spcPct val="80000"/>
              </a:lnSpc>
              <a:spcBef>
                <a:spcPts val="500"/>
              </a:spcBef>
              <a:spcAft>
                <a:spcPts val="0"/>
              </a:spcAft>
              <a:buClr>
                <a:schemeClr val="dk1"/>
              </a:buClr>
              <a:buSzPts val="2380"/>
              <a:buNone/>
            </a:pPr>
            <a:r>
              <a:t/>
            </a:r>
            <a:endParaRPr i="1" sz="2380"/>
          </a:p>
          <a:p>
            <a:pPr indent="0" lvl="0" marL="0" rtl="0" algn="l">
              <a:lnSpc>
                <a:spcPct val="80000"/>
              </a:lnSpc>
              <a:spcBef>
                <a:spcPts val="500"/>
              </a:spcBef>
              <a:spcAft>
                <a:spcPts val="0"/>
              </a:spcAft>
              <a:buClr>
                <a:schemeClr val="dk1"/>
              </a:buClr>
              <a:buSzPts val="2380"/>
              <a:buNone/>
            </a:pPr>
            <a:r>
              <a:rPr lang="de-DE" sz="2380"/>
              <a:t>In einer Universitätsdatenbank sollen die Entitäten Person und Student modelliert werden. Für jeden Studenten sollen seine Eltern gespeichert werden.</a:t>
            </a:r>
            <a:endParaRPr/>
          </a:p>
          <a:p>
            <a:pPr indent="-228600" lvl="0" marL="228600" rtl="0" algn="l">
              <a:lnSpc>
                <a:spcPct val="80000"/>
              </a:lnSpc>
              <a:spcBef>
                <a:spcPts val="500"/>
              </a:spcBef>
              <a:spcAft>
                <a:spcPts val="0"/>
              </a:spcAft>
              <a:buClr>
                <a:schemeClr val="dk1"/>
              </a:buClr>
              <a:buSzPts val="2380"/>
              <a:buNone/>
            </a:pPr>
            <a:r>
              <a:t/>
            </a:r>
            <a:endParaRPr i="1" sz="2380"/>
          </a:p>
          <a:p>
            <a:pPr indent="-339725" lvl="0" marL="341313" rtl="0" algn="l">
              <a:lnSpc>
                <a:spcPct val="80000"/>
              </a:lnSpc>
              <a:spcBef>
                <a:spcPts val="500"/>
              </a:spcBef>
              <a:spcAft>
                <a:spcPts val="0"/>
              </a:spcAft>
              <a:buClr>
                <a:schemeClr val="dk1"/>
              </a:buClr>
              <a:buSzPts val="2380"/>
              <a:buChar char="•"/>
            </a:pPr>
            <a:r>
              <a:rPr lang="de-DE" sz="2380"/>
              <a:t>PERSON (PersAusweisNr, Vorname, Nachname, PLZ, Ort, GebDatum)</a:t>
            </a:r>
            <a:endParaRPr/>
          </a:p>
          <a:p>
            <a:pPr indent="-339725" lvl="0" marL="341313" rtl="0" algn="l">
              <a:lnSpc>
                <a:spcPct val="80000"/>
              </a:lnSpc>
              <a:spcBef>
                <a:spcPts val="500"/>
              </a:spcBef>
              <a:spcAft>
                <a:spcPts val="0"/>
              </a:spcAft>
              <a:buClr>
                <a:schemeClr val="dk1"/>
              </a:buClr>
              <a:buSzPts val="2380"/>
              <a:buChar char="•"/>
            </a:pPr>
            <a:r>
              <a:rPr lang="de-DE" sz="2380"/>
              <a:t>PERSON_HOBBY (PersAusweisNr, Hobby)</a:t>
            </a:r>
            <a:endParaRPr/>
          </a:p>
          <a:p>
            <a:pPr indent="-339725" lvl="0" marL="341313" rtl="0" algn="l">
              <a:lnSpc>
                <a:spcPct val="80000"/>
              </a:lnSpc>
              <a:spcBef>
                <a:spcPts val="500"/>
              </a:spcBef>
              <a:spcAft>
                <a:spcPts val="0"/>
              </a:spcAft>
              <a:buClr>
                <a:schemeClr val="dk1"/>
              </a:buClr>
              <a:buSzPts val="2380"/>
              <a:buChar char="•"/>
            </a:pPr>
            <a:r>
              <a:rPr lang="de-DE" sz="2380"/>
              <a:t>STUDENT (PersAusweisNr, Vater_PersAusweisNr, Mutter_AusweisNr, MatrikelNr, Studienfach)</a:t>
            </a:r>
            <a:endParaRPr/>
          </a:p>
          <a:p>
            <a:pPr indent="-77470" lvl="0" marL="228600" rtl="0" algn="l">
              <a:lnSpc>
                <a:spcPct val="80000"/>
              </a:lnSpc>
              <a:spcBef>
                <a:spcPts val="1000"/>
              </a:spcBef>
              <a:spcAft>
                <a:spcPts val="0"/>
              </a:spcAft>
              <a:buClr>
                <a:schemeClr val="dk1"/>
              </a:buClr>
              <a:buSzPts val="2380"/>
              <a:buNone/>
            </a:pPr>
            <a:r>
              <a:t/>
            </a:r>
            <a:endParaRPr sz="2380"/>
          </a:p>
        </p:txBody>
      </p:sp>
      <p:sp>
        <p:nvSpPr>
          <p:cNvPr id="325" name="Google Shape;32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326" name="Google Shape;32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327" name="Google Shape;327;p26"/>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Probleme mit Fremdschlüsselbeziehungen</a:t>
            </a:r>
            <a:endParaRPr/>
          </a:p>
        </p:txBody>
      </p:sp>
      <p:sp>
        <p:nvSpPr>
          <p:cNvPr id="333" name="Google Shape;333;p27"/>
          <p:cNvSpPr txBox="1"/>
          <p:nvPr>
            <p:ph idx="1" type="body"/>
          </p:nvPr>
        </p:nvSpPr>
        <p:spPr>
          <a:xfrm>
            <a:off x="838200" y="1825625"/>
            <a:ext cx="9291638" cy="4351338"/>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380"/>
              <a:buNone/>
            </a:pPr>
            <a:r>
              <a:rPr lang="de-DE" sz="2380"/>
              <a:t>Im Relationensystem können nun einige, in der Semantik völlig unterschiedliche Fremdschlüsselbeziehungen festgehalten werden:</a:t>
            </a:r>
            <a:endParaRPr/>
          </a:p>
          <a:p>
            <a:pPr indent="-339725" lvl="0" marL="341313" rtl="0" algn="l">
              <a:lnSpc>
                <a:spcPct val="70000"/>
              </a:lnSpc>
              <a:spcBef>
                <a:spcPts val="500"/>
              </a:spcBef>
              <a:spcAft>
                <a:spcPts val="0"/>
              </a:spcAft>
              <a:buClr>
                <a:schemeClr val="dk1"/>
              </a:buClr>
              <a:buSzPts val="2380"/>
              <a:buChar char="•"/>
            </a:pPr>
            <a:r>
              <a:rPr lang="de-DE" sz="2380"/>
              <a:t>PersAusweisNr in PERSON_HOBBY und PERSON</a:t>
            </a:r>
            <a:br>
              <a:rPr lang="de-DE" sz="2380"/>
            </a:br>
            <a:r>
              <a:rPr lang="de-DE" sz="2380"/>
              <a:t>diese stellt keine Beziehung zwischen Entitäten verschiedener Entitätsmengen dar, sondern den Zusammenhang zwischen komplexen Attributen ein und derselben Entität innerhalb einer Entitätsmenge</a:t>
            </a:r>
            <a:endParaRPr/>
          </a:p>
          <a:p>
            <a:pPr indent="-339725" lvl="0" marL="341313" rtl="0" algn="l">
              <a:lnSpc>
                <a:spcPct val="70000"/>
              </a:lnSpc>
              <a:spcBef>
                <a:spcPts val="500"/>
              </a:spcBef>
              <a:spcAft>
                <a:spcPts val="0"/>
              </a:spcAft>
              <a:buClr>
                <a:schemeClr val="dk1"/>
              </a:buClr>
              <a:buSzPts val="2380"/>
              <a:buChar char="•"/>
            </a:pPr>
            <a:r>
              <a:rPr lang="de-DE" sz="2380"/>
              <a:t>PersAusweisNr in STUDENT und PERSON</a:t>
            </a:r>
            <a:br>
              <a:rPr lang="de-DE" sz="2380"/>
            </a:br>
            <a:r>
              <a:rPr lang="de-DE" sz="2380"/>
              <a:t>dieser Fremdschlüssel stellt eine is-a Beziehung dar. Alle Studenten haben damit auch alle Personattribute.</a:t>
            </a:r>
            <a:endParaRPr/>
          </a:p>
          <a:p>
            <a:pPr indent="-339725" lvl="0" marL="341313" rtl="0" algn="l">
              <a:lnSpc>
                <a:spcPct val="70000"/>
              </a:lnSpc>
              <a:spcBef>
                <a:spcPts val="500"/>
              </a:spcBef>
              <a:spcAft>
                <a:spcPts val="0"/>
              </a:spcAft>
              <a:buClr>
                <a:schemeClr val="dk1"/>
              </a:buClr>
              <a:buSzPts val="2380"/>
              <a:buChar char="•"/>
            </a:pPr>
            <a:r>
              <a:rPr lang="de-DE" sz="2380"/>
              <a:t>Vater_PersAusweisNr in STUDENT und PersAusweisNr in PERSON (analog für Mutter_PersAusweisNr)</a:t>
            </a:r>
            <a:br>
              <a:rPr lang="de-DE" sz="2380"/>
            </a:br>
            <a:r>
              <a:rPr lang="de-DE" sz="2380"/>
              <a:t>diese Fremdschlüsselbeziehung modelliert sogenannte Komponentenobjekte des Objekts STUDENT. Zwei seiner Attribute sind wieder Entitäten aus der Entitätsmenge PERSON. Informationen über Väter und Mütter müssen extra angefordert werden.</a:t>
            </a:r>
            <a:endParaRPr/>
          </a:p>
          <a:p>
            <a:pPr indent="-77470" lvl="0" marL="228600" rtl="0" algn="l">
              <a:lnSpc>
                <a:spcPct val="70000"/>
              </a:lnSpc>
              <a:spcBef>
                <a:spcPts val="1000"/>
              </a:spcBef>
              <a:spcAft>
                <a:spcPts val="0"/>
              </a:spcAft>
              <a:buClr>
                <a:schemeClr val="dk1"/>
              </a:buClr>
              <a:buSzPts val="2380"/>
              <a:buNone/>
            </a:pPr>
            <a:r>
              <a:t/>
            </a:r>
            <a:endParaRPr sz="2380"/>
          </a:p>
        </p:txBody>
      </p:sp>
      <p:sp>
        <p:nvSpPr>
          <p:cNvPr id="334" name="Google Shape;334;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335" name="Google Shape;33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336" name="Google Shape;336;p27"/>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Mangelhafte Ergebnisdarstellung</a:t>
            </a:r>
            <a:endParaRPr/>
          </a:p>
        </p:txBody>
      </p:sp>
      <p:sp>
        <p:nvSpPr>
          <p:cNvPr id="342" name="Google Shape;342;p28"/>
          <p:cNvSpPr txBox="1"/>
          <p:nvPr>
            <p:ph idx="1" type="body"/>
          </p:nvPr>
        </p:nvSpPr>
        <p:spPr>
          <a:xfrm>
            <a:off x="838200" y="1825625"/>
            <a:ext cx="9610724" cy="4351338"/>
          </a:xfrm>
          <a:prstGeom prst="rect">
            <a:avLst/>
          </a:prstGeom>
          <a:noFill/>
          <a:ln>
            <a:noFill/>
          </a:ln>
        </p:spPr>
        <p:txBody>
          <a:bodyPr anchorCtr="0" anchor="t" bIns="45700" lIns="91425" spcFirstLastPara="1" rIns="91425" wrap="square" tIns="45700">
            <a:normAutofit/>
          </a:bodyPr>
          <a:lstStyle/>
          <a:p>
            <a:pPr indent="-339725" lvl="0" marL="339725" rtl="0" algn="l">
              <a:lnSpc>
                <a:spcPct val="80000"/>
              </a:lnSpc>
              <a:spcBef>
                <a:spcPts val="0"/>
              </a:spcBef>
              <a:spcAft>
                <a:spcPts val="0"/>
              </a:spcAft>
              <a:buClr>
                <a:schemeClr val="dk1"/>
              </a:buClr>
              <a:buSzPts val="2800"/>
              <a:buChar char="•"/>
            </a:pPr>
            <a:r>
              <a:rPr lang="de-DE"/>
              <a:t>Möchte man die Informationen über Bücher als Anfrageergebnis zusammenstellen, so wird das Resultat in Form einer unstrukturierten Tabelle präsentiert:</a:t>
            </a:r>
            <a:endParaRPr/>
          </a:p>
          <a:p>
            <a:pPr indent="-339725" lvl="0" marL="341313" rtl="0" algn="l">
              <a:lnSpc>
                <a:spcPct val="80000"/>
              </a:lnSpc>
              <a:spcBef>
                <a:spcPts val="600"/>
              </a:spcBef>
              <a:spcAft>
                <a:spcPts val="0"/>
              </a:spcAft>
              <a:buClr>
                <a:schemeClr val="dk1"/>
              </a:buClr>
              <a:buSzPts val="2800"/>
              <a:buFont typeface="Calibri"/>
              <a:buNone/>
            </a:pPr>
            <a:r>
              <a:t/>
            </a:r>
            <a:endParaRPr/>
          </a:p>
          <a:p>
            <a:pPr indent="-339725" lvl="0" marL="341313" rtl="0" algn="l">
              <a:lnSpc>
                <a:spcPct val="80000"/>
              </a:lnSpc>
              <a:spcBef>
                <a:spcPts val="600"/>
              </a:spcBef>
              <a:spcAft>
                <a:spcPts val="0"/>
              </a:spcAft>
              <a:buClr>
                <a:schemeClr val="dk1"/>
              </a:buClr>
              <a:buSzPts val="2800"/>
              <a:buFont typeface="Calibri"/>
              <a:buNone/>
            </a:pPr>
            <a:r>
              <a:t/>
            </a:r>
            <a:endParaRPr/>
          </a:p>
          <a:p>
            <a:pPr indent="-339725" lvl="0" marL="341313" rtl="0" algn="l">
              <a:lnSpc>
                <a:spcPct val="80000"/>
              </a:lnSpc>
              <a:spcBef>
                <a:spcPts val="600"/>
              </a:spcBef>
              <a:spcAft>
                <a:spcPts val="0"/>
              </a:spcAft>
              <a:buClr>
                <a:schemeClr val="dk1"/>
              </a:buClr>
              <a:buSzPts val="2800"/>
              <a:buFont typeface="Calibri"/>
              <a:buNone/>
            </a:pPr>
            <a:r>
              <a:t/>
            </a:r>
            <a:endParaRPr/>
          </a:p>
          <a:p>
            <a:pPr indent="-339725" lvl="0" marL="339725" rtl="0" algn="l">
              <a:lnSpc>
                <a:spcPct val="80000"/>
              </a:lnSpc>
              <a:spcBef>
                <a:spcPts val="600"/>
              </a:spcBef>
              <a:spcAft>
                <a:spcPts val="0"/>
              </a:spcAft>
              <a:buClr>
                <a:schemeClr val="dk1"/>
              </a:buClr>
              <a:buSzPts val="2800"/>
              <a:buChar char="•"/>
            </a:pPr>
            <a:r>
              <a:rPr lang="de-DE"/>
              <a:t>Wenn also ein Buch 3 Autoren hat und 3 Stichworte; in der Tabelle Informationen über 2 Bücher dargestellt werden sollen, so benötigt dieser Sachverhalt 18 Tupel - wobei die Darstellung unsortiert erfolgt. Die Ergebnisstruktur ist daher extrem unübersichtlich.</a:t>
            </a:r>
            <a:endParaRPr/>
          </a:p>
          <a:p>
            <a:pPr indent="-50800" lvl="0" marL="228600" rtl="0" algn="l">
              <a:lnSpc>
                <a:spcPct val="80000"/>
              </a:lnSpc>
              <a:spcBef>
                <a:spcPts val="1000"/>
              </a:spcBef>
              <a:spcAft>
                <a:spcPts val="0"/>
              </a:spcAft>
              <a:buClr>
                <a:schemeClr val="dk1"/>
              </a:buClr>
              <a:buSzPts val="2800"/>
              <a:buNone/>
            </a:pPr>
            <a:r>
              <a:t/>
            </a:r>
            <a:endParaRPr/>
          </a:p>
        </p:txBody>
      </p:sp>
      <p:sp>
        <p:nvSpPr>
          <p:cNvPr id="343" name="Google Shape;34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344" name="Google Shape;34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graphicFrame>
        <p:nvGraphicFramePr>
          <p:cNvPr id="345" name="Google Shape;345;p28"/>
          <p:cNvGraphicFramePr/>
          <p:nvPr/>
        </p:nvGraphicFramePr>
        <p:xfrm>
          <a:off x="2171700" y="2989263"/>
          <a:ext cx="7848600" cy="1377950"/>
        </p:xfrm>
        <a:graphic>
          <a:graphicData uri="http://schemas.openxmlformats.org/presentationml/2006/ole">
            <mc:AlternateContent>
              <mc:Choice Requires="v">
                <p:oleObj r:id="rId4" imgH="1377950" imgW="7848600" progId="" spid="_x0000_s1">
                  <p:embed/>
                </p:oleObj>
              </mc:Choice>
              <mc:Fallback>
                <p:oleObj r:id="rId5" imgH="1377950" imgW="7848600" progId="">
                  <p:embed/>
                  <p:pic>
                    <p:nvPicPr>
                      <p:cNvPr id="345" name="Google Shape;345;p28"/>
                      <p:cNvPicPr preferRelativeResize="0"/>
                      <p:nvPr/>
                    </p:nvPicPr>
                    <p:blipFill rotWithShape="1">
                      <a:blip r:embed="rId6">
                        <a:alphaModFix/>
                      </a:blip>
                      <a:srcRect b="0" l="0" r="0" t="0"/>
                      <a:stretch/>
                    </p:blipFill>
                    <p:spPr>
                      <a:xfrm>
                        <a:off x="2171700" y="2989263"/>
                        <a:ext cx="7848600" cy="1377950"/>
                      </a:xfrm>
                      <a:prstGeom prst="rect">
                        <a:avLst/>
                      </a:prstGeom>
                      <a:noFill/>
                      <a:ln>
                        <a:noFill/>
                      </a:ln>
                    </p:spPr>
                  </p:pic>
                </p:oleObj>
              </mc:Fallback>
            </mc:AlternateContent>
          </a:graphicData>
        </a:graphic>
      </p:graphicFrame>
      <p:pic>
        <p:nvPicPr>
          <p:cNvPr descr="Ein Bild, das Zeichnung enthält.&#10;&#10;Automatisch generierte Beschreibung" id="346" name="Google Shape;346;p28"/>
          <p:cNvPicPr preferRelativeResize="0"/>
          <p:nvPr/>
        </p:nvPicPr>
        <p:blipFill rotWithShape="1">
          <a:blip r:embed="rId7">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Notwendigkeit expliziter Verbundoperationen</a:t>
            </a:r>
            <a:endParaRPr/>
          </a:p>
        </p:txBody>
      </p:sp>
      <p:sp>
        <p:nvSpPr>
          <p:cNvPr id="352" name="Google Shape;352;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1665"/>
              <a:buFont typeface="Calibri"/>
              <a:buNone/>
            </a:pPr>
            <a:r>
              <a:rPr lang="de-DE" sz="1665"/>
              <a:t>Möchte man Informationen suchen, die auf verschiedene Tabellen verteilt sind, so muss ein expliziter Verbund aufgebaut werden. Das wird insbesondere dann als umständlich empfunden, wenn der Zusammenhang gewisser Informationen klar ist.</a:t>
            </a:r>
            <a:endParaRPr/>
          </a:p>
          <a:p>
            <a:pPr indent="-228600" lvl="0" marL="228600" rtl="0" algn="l">
              <a:lnSpc>
                <a:spcPct val="70000"/>
              </a:lnSpc>
              <a:spcBef>
                <a:spcPts val="450"/>
              </a:spcBef>
              <a:spcAft>
                <a:spcPts val="0"/>
              </a:spcAft>
              <a:buClr>
                <a:schemeClr val="dk1"/>
              </a:buClr>
              <a:buSzPts val="1665"/>
              <a:buFont typeface="Calibri"/>
              <a:buNone/>
            </a:pPr>
            <a:r>
              <a:rPr lang="de-DE" sz="1665"/>
              <a:t>Gesucht ist der Nachname des Vaters des Studenten mit dem Namen 'Gerke'</a:t>
            </a:r>
            <a:endParaRPr/>
          </a:p>
          <a:p>
            <a:pPr indent="-282575" lvl="1" marL="685800" rtl="0" algn="l">
              <a:lnSpc>
                <a:spcPct val="70000"/>
              </a:lnSpc>
              <a:spcBef>
                <a:spcPts val="400"/>
              </a:spcBef>
              <a:spcAft>
                <a:spcPts val="0"/>
              </a:spcAft>
              <a:buClr>
                <a:schemeClr val="dk1"/>
              </a:buClr>
              <a:buSzPts val="1480"/>
              <a:buFont typeface="Calibri"/>
              <a:buNone/>
            </a:pPr>
            <a:r>
              <a:rPr lang="de-DE" sz="1480"/>
              <a:t>SELECT Student.Vater.Nachname</a:t>
            </a:r>
            <a:endParaRPr sz="1480"/>
          </a:p>
          <a:p>
            <a:pPr indent="-282575" lvl="1" marL="685800" rtl="0" algn="l">
              <a:lnSpc>
                <a:spcPct val="70000"/>
              </a:lnSpc>
              <a:spcBef>
                <a:spcPts val="400"/>
              </a:spcBef>
              <a:spcAft>
                <a:spcPts val="0"/>
              </a:spcAft>
              <a:buClr>
                <a:schemeClr val="dk1"/>
              </a:buClr>
              <a:buSzPts val="1480"/>
              <a:buFont typeface="Calibri"/>
              <a:buNone/>
            </a:pPr>
            <a:r>
              <a:rPr lang="de-DE" sz="1480"/>
              <a:t>FROM studenten</a:t>
            </a:r>
            <a:endParaRPr sz="1480"/>
          </a:p>
          <a:p>
            <a:pPr indent="-282575" lvl="1" marL="685800" rtl="0" algn="l">
              <a:lnSpc>
                <a:spcPct val="70000"/>
              </a:lnSpc>
              <a:spcBef>
                <a:spcPts val="400"/>
              </a:spcBef>
              <a:spcAft>
                <a:spcPts val="0"/>
              </a:spcAft>
              <a:buClr>
                <a:schemeClr val="dk1"/>
              </a:buClr>
              <a:buSzPts val="1480"/>
              <a:buFont typeface="Calibri"/>
              <a:buNone/>
            </a:pPr>
            <a:r>
              <a:rPr lang="de-DE" sz="1480"/>
              <a:t>WHERE Student.Nachname = 'Gerke'</a:t>
            </a:r>
            <a:endParaRPr/>
          </a:p>
          <a:p>
            <a:pPr indent="-228600" lvl="0" marL="228600" rtl="0" algn="l">
              <a:lnSpc>
                <a:spcPct val="70000"/>
              </a:lnSpc>
              <a:spcBef>
                <a:spcPts val="450"/>
              </a:spcBef>
              <a:spcAft>
                <a:spcPts val="0"/>
              </a:spcAft>
              <a:buClr>
                <a:schemeClr val="dk1"/>
              </a:buClr>
              <a:buSzPts val="1665"/>
              <a:buFont typeface="Calibri"/>
              <a:buNone/>
            </a:pPr>
            <a:r>
              <a:rPr lang="de-DE" sz="1665"/>
              <a:t>ist nicht möglich</a:t>
            </a:r>
            <a:endParaRPr/>
          </a:p>
          <a:p>
            <a:pPr indent="-228600" lvl="0" marL="228600" rtl="0" algn="l">
              <a:lnSpc>
                <a:spcPct val="70000"/>
              </a:lnSpc>
              <a:spcBef>
                <a:spcPts val="450"/>
              </a:spcBef>
              <a:spcAft>
                <a:spcPts val="0"/>
              </a:spcAft>
              <a:buClr>
                <a:schemeClr val="dk1"/>
              </a:buClr>
              <a:buSzPts val="1665"/>
              <a:buFont typeface="Calibri"/>
              <a:buNone/>
            </a:pPr>
            <a:r>
              <a:rPr lang="de-DE" sz="1665"/>
              <a:t>Lösung:</a:t>
            </a:r>
            <a:endParaRPr/>
          </a:p>
          <a:p>
            <a:pPr indent="-228600" lvl="0" marL="228600" rtl="0" algn="l">
              <a:lnSpc>
                <a:spcPct val="70000"/>
              </a:lnSpc>
              <a:spcBef>
                <a:spcPts val="450"/>
              </a:spcBef>
              <a:spcAft>
                <a:spcPts val="0"/>
              </a:spcAft>
              <a:buClr>
                <a:schemeClr val="dk1"/>
              </a:buClr>
              <a:buSzPts val="1665"/>
              <a:buFont typeface="Calibri"/>
              <a:buNone/>
            </a:pPr>
            <a:r>
              <a:rPr lang="de-DE" sz="1665"/>
              <a:t>SELECT Nachname</a:t>
            </a:r>
            <a:endParaRPr/>
          </a:p>
          <a:p>
            <a:pPr indent="-228600" lvl="0" marL="228600" rtl="0" algn="l">
              <a:lnSpc>
                <a:spcPct val="70000"/>
              </a:lnSpc>
              <a:spcBef>
                <a:spcPts val="450"/>
              </a:spcBef>
              <a:spcAft>
                <a:spcPts val="0"/>
              </a:spcAft>
              <a:buClr>
                <a:schemeClr val="dk1"/>
              </a:buClr>
              <a:buSzPts val="1665"/>
              <a:buFont typeface="Calibri"/>
              <a:buNone/>
            </a:pPr>
            <a:r>
              <a:rPr lang="de-DE" sz="1665"/>
              <a:t>	FROM person</a:t>
            </a:r>
            <a:endParaRPr sz="1665"/>
          </a:p>
          <a:p>
            <a:pPr indent="-228600" lvl="0" marL="228600" rtl="0" algn="l">
              <a:lnSpc>
                <a:spcPct val="70000"/>
              </a:lnSpc>
              <a:spcBef>
                <a:spcPts val="450"/>
              </a:spcBef>
              <a:spcAft>
                <a:spcPts val="0"/>
              </a:spcAft>
              <a:buClr>
                <a:schemeClr val="dk1"/>
              </a:buClr>
              <a:buSzPts val="1665"/>
              <a:buFont typeface="Calibri"/>
              <a:buNone/>
            </a:pPr>
            <a:r>
              <a:rPr lang="de-DE" sz="1665"/>
              <a:t>	WHERE PersAusweisNr IN (</a:t>
            </a:r>
            <a:endParaRPr/>
          </a:p>
          <a:p>
            <a:pPr indent="-228600" lvl="0" marL="228600" rtl="0" algn="l">
              <a:lnSpc>
                <a:spcPct val="70000"/>
              </a:lnSpc>
              <a:spcBef>
                <a:spcPts val="450"/>
              </a:spcBef>
              <a:spcAft>
                <a:spcPts val="0"/>
              </a:spcAft>
              <a:buClr>
                <a:schemeClr val="dk1"/>
              </a:buClr>
              <a:buSzPts val="1665"/>
              <a:buFont typeface="Calibri"/>
              <a:buNone/>
            </a:pPr>
            <a:r>
              <a:rPr lang="de-DE" sz="1665"/>
              <a:t>		SELECT Vater_PersAusweisNr</a:t>
            </a:r>
            <a:endParaRPr sz="1665"/>
          </a:p>
          <a:p>
            <a:pPr indent="-228600" lvl="0" marL="228600" rtl="0" algn="l">
              <a:lnSpc>
                <a:spcPct val="70000"/>
              </a:lnSpc>
              <a:spcBef>
                <a:spcPts val="450"/>
              </a:spcBef>
              <a:spcAft>
                <a:spcPts val="0"/>
              </a:spcAft>
              <a:buClr>
                <a:schemeClr val="dk1"/>
              </a:buClr>
              <a:buSzPts val="1665"/>
              <a:buFont typeface="Calibri"/>
              <a:buNone/>
            </a:pPr>
            <a:r>
              <a:rPr lang="de-DE" sz="1665"/>
              <a:t>		FROM student</a:t>
            </a:r>
            <a:endParaRPr/>
          </a:p>
          <a:p>
            <a:pPr indent="-228600" lvl="0" marL="228600" rtl="0" algn="l">
              <a:lnSpc>
                <a:spcPct val="70000"/>
              </a:lnSpc>
              <a:spcBef>
                <a:spcPts val="450"/>
              </a:spcBef>
              <a:spcAft>
                <a:spcPts val="0"/>
              </a:spcAft>
              <a:buClr>
                <a:schemeClr val="dk1"/>
              </a:buClr>
              <a:buSzPts val="1665"/>
              <a:buFont typeface="Calibri"/>
              <a:buNone/>
            </a:pPr>
            <a:r>
              <a:rPr lang="de-DE" sz="1665"/>
              <a:t>		WHERE PersAusweisNr IN (</a:t>
            </a:r>
            <a:endParaRPr/>
          </a:p>
          <a:p>
            <a:pPr indent="-228600" lvl="0" marL="228600" rtl="0" algn="l">
              <a:lnSpc>
                <a:spcPct val="70000"/>
              </a:lnSpc>
              <a:spcBef>
                <a:spcPts val="450"/>
              </a:spcBef>
              <a:spcAft>
                <a:spcPts val="0"/>
              </a:spcAft>
              <a:buClr>
                <a:schemeClr val="dk1"/>
              </a:buClr>
              <a:buSzPts val="1665"/>
              <a:buFont typeface="Calibri"/>
              <a:buNone/>
            </a:pPr>
            <a:r>
              <a:rPr lang="de-DE" sz="1665"/>
              <a:t>			SELECT PersAusweisNr</a:t>
            </a:r>
            <a:endParaRPr sz="1665"/>
          </a:p>
          <a:p>
            <a:pPr indent="-228600" lvl="0" marL="228600" rtl="0" algn="l">
              <a:lnSpc>
                <a:spcPct val="70000"/>
              </a:lnSpc>
              <a:spcBef>
                <a:spcPts val="450"/>
              </a:spcBef>
              <a:spcAft>
                <a:spcPts val="0"/>
              </a:spcAft>
              <a:buClr>
                <a:schemeClr val="dk1"/>
              </a:buClr>
              <a:buSzPts val="1665"/>
              <a:buFont typeface="Calibri"/>
              <a:buNone/>
            </a:pPr>
            <a:r>
              <a:rPr lang="de-DE" sz="1665"/>
              <a:t>			FROM person</a:t>
            </a:r>
            <a:endParaRPr/>
          </a:p>
          <a:p>
            <a:pPr indent="-228600" lvl="0" marL="228600" rtl="0" algn="l">
              <a:lnSpc>
                <a:spcPct val="70000"/>
              </a:lnSpc>
              <a:spcBef>
                <a:spcPts val="450"/>
              </a:spcBef>
              <a:spcAft>
                <a:spcPts val="0"/>
              </a:spcAft>
              <a:buClr>
                <a:schemeClr val="dk1"/>
              </a:buClr>
              <a:buSzPts val="1665"/>
              <a:buFont typeface="Calibri"/>
              <a:buNone/>
            </a:pPr>
            <a:r>
              <a:rPr lang="de-DE" sz="1665"/>
              <a:t>			WHERE nachname = 'Gerke'))</a:t>
            </a:r>
            <a:endParaRPr/>
          </a:p>
          <a:p>
            <a:pPr indent="-64135" lvl="0" marL="228600" rtl="0" algn="l">
              <a:lnSpc>
                <a:spcPct val="80000"/>
              </a:lnSpc>
              <a:spcBef>
                <a:spcPts val="1000"/>
              </a:spcBef>
              <a:spcAft>
                <a:spcPts val="0"/>
              </a:spcAft>
              <a:buClr>
                <a:schemeClr val="dk1"/>
              </a:buClr>
              <a:buSzPts val="2590"/>
              <a:buNone/>
            </a:pPr>
            <a:r>
              <a:t/>
            </a:r>
            <a:endParaRPr sz="2590"/>
          </a:p>
        </p:txBody>
      </p:sp>
      <p:sp>
        <p:nvSpPr>
          <p:cNvPr id="353" name="Google Shape;35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354" name="Google Shape;35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355" name="Google Shape;355;p29"/>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Hierarchische DBMS</a:t>
            </a:r>
            <a:endParaRPr/>
          </a:p>
        </p:txBody>
      </p:sp>
      <p:sp>
        <p:nvSpPr>
          <p:cNvPr id="105" name="Google Shape;105;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800"/>
              <a:buChar char="•"/>
            </a:pPr>
            <a:r>
              <a:rPr lang="de-DE"/>
              <a:t>(veraltet), aber doch in der Wirtschaft noch vorkommend</a:t>
            </a:r>
            <a:endParaRPr/>
          </a:p>
          <a:p>
            <a:pPr indent="-228600" lvl="0" marL="228600" rtl="0" algn="l">
              <a:lnSpc>
                <a:spcPct val="90000"/>
              </a:lnSpc>
              <a:spcBef>
                <a:spcPts val="700"/>
              </a:spcBef>
              <a:spcAft>
                <a:spcPts val="0"/>
              </a:spcAft>
              <a:buClr>
                <a:srgbClr val="000000"/>
              </a:buClr>
              <a:buSzPts val="2800"/>
              <a:buChar char="•"/>
            </a:pPr>
            <a:r>
              <a:rPr lang="de-DE"/>
              <a:t>Ausgangspunkt waren konventionelle Dateisysteme mit beliebig vielen Wiederholgruppen. Die Grundidee besteht nun darin, dass man alle Wiederholgruppen vom eigentlichen Satz trennt und daraus eine eigene Datei (bzw. Liste) macht. Man erhält also eine Menge von Dateien (bzw. Listen), die untereinander hierarchisch in Beziehung stehen. Daher orientieren sich hierarchische DBMS an der Implementierung von 1:n-Relationships. </a:t>
            </a:r>
            <a:endParaRPr/>
          </a:p>
          <a:p>
            <a:pPr indent="-50800" lvl="0" marL="341313" rtl="0" algn="l">
              <a:lnSpc>
                <a:spcPct val="90000"/>
              </a:lnSpc>
              <a:spcBef>
                <a:spcPts val="7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
        <p:nvSpPr>
          <p:cNvPr id="106" name="Google Shape;10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107" name="Google Shape;10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108" name="Google Shape;108;p3"/>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Keine Unterstützung komplexer Strukturen</a:t>
            </a:r>
            <a:endParaRPr/>
          </a:p>
        </p:txBody>
      </p:sp>
      <p:sp>
        <p:nvSpPr>
          <p:cNvPr id="361" name="Google Shape;361;p30"/>
          <p:cNvSpPr txBox="1"/>
          <p:nvPr>
            <p:ph idx="1" type="body"/>
          </p:nvPr>
        </p:nvSpPr>
        <p:spPr>
          <a:xfrm>
            <a:off x="838200" y="1825625"/>
            <a:ext cx="9534525"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170"/>
              <a:buNone/>
            </a:pPr>
            <a:r>
              <a:rPr lang="de-DE" sz="2170"/>
              <a:t>BUCHAUTOR(ISBN, Autor, …)</a:t>
            </a:r>
            <a:endParaRPr/>
          </a:p>
          <a:p>
            <a:pPr indent="-228600" lvl="0" marL="228600" rtl="0" algn="l">
              <a:lnSpc>
                <a:spcPct val="70000"/>
              </a:lnSpc>
              <a:spcBef>
                <a:spcPts val="500"/>
              </a:spcBef>
              <a:spcAft>
                <a:spcPts val="0"/>
              </a:spcAft>
              <a:buClr>
                <a:schemeClr val="dk1"/>
              </a:buClr>
              <a:buSzPts val="775"/>
              <a:buNone/>
            </a:pPr>
            <a:r>
              <a:t/>
            </a:r>
            <a:endParaRPr sz="775"/>
          </a:p>
          <a:p>
            <a:pPr indent="-228600" lvl="0" marL="228600" rtl="0" algn="l">
              <a:lnSpc>
                <a:spcPct val="70000"/>
              </a:lnSpc>
              <a:spcBef>
                <a:spcPts val="500"/>
              </a:spcBef>
              <a:spcAft>
                <a:spcPts val="0"/>
              </a:spcAft>
              <a:buClr>
                <a:schemeClr val="dk1"/>
              </a:buClr>
              <a:buSzPts val="2170"/>
              <a:buNone/>
            </a:pPr>
            <a:r>
              <a:rPr lang="de-DE" sz="2170"/>
              <a:t>Welche Bücher haben die Autoren V und W gemeinsam geschrieben?</a:t>
            </a:r>
            <a:endParaRPr/>
          </a:p>
          <a:p>
            <a:pPr indent="-228600" lvl="0" marL="228600" rtl="0" algn="l">
              <a:lnSpc>
                <a:spcPct val="70000"/>
              </a:lnSpc>
              <a:spcBef>
                <a:spcPts val="500"/>
              </a:spcBef>
              <a:spcAft>
                <a:spcPts val="0"/>
              </a:spcAft>
              <a:buClr>
                <a:schemeClr val="dk1"/>
              </a:buClr>
              <a:buSzPts val="2170"/>
              <a:buNone/>
            </a:pPr>
            <a:r>
              <a:rPr lang="de-DE" sz="2170"/>
              <a:t>SELECT ISBN</a:t>
            </a:r>
            <a:endParaRPr/>
          </a:p>
          <a:p>
            <a:pPr indent="-228600" lvl="0" marL="228600" rtl="0" algn="l">
              <a:lnSpc>
                <a:spcPct val="70000"/>
              </a:lnSpc>
              <a:spcBef>
                <a:spcPts val="500"/>
              </a:spcBef>
              <a:spcAft>
                <a:spcPts val="0"/>
              </a:spcAft>
              <a:buClr>
                <a:schemeClr val="dk1"/>
              </a:buClr>
              <a:buSzPts val="2170"/>
              <a:buNone/>
            </a:pPr>
            <a:r>
              <a:rPr lang="de-DE" sz="2170"/>
              <a:t>FROM BUCHAUTOR</a:t>
            </a:r>
            <a:endParaRPr/>
          </a:p>
          <a:p>
            <a:pPr indent="-228600" lvl="0" marL="228600" rtl="0" algn="l">
              <a:lnSpc>
                <a:spcPct val="70000"/>
              </a:lnSpc>
              <a:spcBef>
                <a:spcPts val="500"/>
              </a:spcBef>
              <a:spcAft>
                <a:spcPts val="0"/>
              </a:spcAft>
              <a:buClr>
                <a:schemeClr val="dk1"/>
              </a:buClr>
              <a:buSzPts val="2170"/>
              <a:buNone/>
            </a:pPr>
            <a:r>
              <a:rPr lang="de-DE" sz="2170"/>
              <a:t>WHERE AUTOR = V AND AUTOR = W</a:t>
            </a:r>
            <a:endParaRPr/>
          </a:p>
          <a:p>
            <a:pPr indent="-228600" lvl="0" marL="228600" rtl="0" algn="l">
              <a:lnSpc>
                <a:spcPct val="70000"/>
              </a:lnSpc>
              <a:spcBef>
                <a:spcPts val="500"/>
              </a:spcBef>
              <a:spcAft>
                <a:spcPts val="0"/>
              </a:spcAft>
              <a:buClr>
                <a:schemeClr val="dk1"/>
              </a:buClr>
              <a:buSzPts val="2170"/>
              <a:buNone/>
            </a:pPr>
            <a:r>
              <a:rPr lang="de-DE" sz="2170"/>
              <a:t>liefert immer eine leere Tabelle als Ergebnis</a:t>
            </a:r>
            <a:endParaRPr/>
          </a:p>
          <a:p>
            <a:pPr indent="-228600" lvl="0" marL="228600" rtl="0" algn="l">
              <a:lnSpc>
                <a:spcPct val="70000"/>
              </a:lnSpc>
              <a:spcBef>
                <a:spcPts val="500"/>
              </a:spcBef>
              <a:spcAft>
                <a:spcPts val="0"/>
              </a:spcAft>
              <a:buClr>
                <a:schemeClr val="dk1"/>
              </a:buClr>
              <a:buSzPts val="775"/>
              <a:buNone/>
            </a:pPr>
            <a:r>
              <a:t/>
            </a:r>
            <a:endParaRPr sz="775"/>
          </a:p>
          <a:p>
            <a:pPr indent="-228600" lvl="0" marL="228600" rtl="0" algn="l">
              <a:lnSpc>
                <a:spcPct val="70000"/>
              </a:lnSpc>
              <a:spcBef>
                <a:spcPts val="500"/>
              </a:spcBef>
              <a:spcAft>
                <a:spcPts val="0"/>
              </a:spcAft>
              <a:buClr>
                <a:schemeClr val="dk1"/>
              </a:buClr>
              <a:buSzPts val="2170"/>
              <a:buNone/>
            </a:pPr>
            <a:r>
              <a:rPr lang="de-DE" sz="2170"/>
              <a:t>SELECT A.ISBN </a:t>
            </a:r>
            <a:endParaRPr/>
          </a:p>
          <a:p>
            <a:pPr indent="-228600" lvl="0" marL="228600" rtl="0" algn="l">
              <a:lnSpc>
                <a:spcPct val="70000"/>
              </a:lnSpc>
              <a:spcBef>
                <a:spcPts val="500"/>
              </a:spcBef>
              <a:spcAft>
                <a:spcPts val="0"/>
              </a:spcAft>
              <a:buClr>
                <a:schemeClr val="dk1"/>
              </a:buClr>
              <a:buSzPts val="2170"/>
              <a:buNone/>
            </a:pPr>
            <a:r>
              <a:rPr lang="de-DE" sz="2170"/>
              <a:t>FROM BUCHAUTOR A, BUCHAUTOR B</a:t>
            </a:r>
            <a:endParaRPr/>
          </a:p>
          <a:p>
            <a:pPr indent="-228600" lvl="0" marL="228600" rtl="0" algn="l">
              <a:lnSpc>
                <a:spcPct val="70000"/>
              </a:lnSpc>
              <a:spcBef>
                <a:spcPts val="500"/>
              </a:spcBef>
              <a:spcAft>
                <a:spcPts val="0"/>
              </a:spcAft>
              <a:buClr>
                <a:schemeClr val="dk1"/>
              </a:buClr>
              <a:buSzPts val="2170"/>
              <a:buNone/>
            </a:pPr>
            <a:r>
              <a:rPr lang="de-DE" sz="2170"/>
              <a:t>WHERE A.BUCHAUTOR = W AND B.BUCHAUTOR = V</a:t>
            </a:r>
            <a:endParaRPr/>
          </a:p>
          <a:p>
            <a:pPr indent="-228600" lvl="0" marL="228600" rtl="0" algn="l">
              <a:lnSpc>
                <a:spcPct val="70000"/>
              </a:lnSpc>
              <a:spcBef>
                <a:spcPts val="500"/>
              </a:spcBef>
              <a:spcAft>
                <a:spcPts val="0"/>
              </a:spcAft>
              <a:buClr>
                <a:schemeClr val="dk1"/>
              </a:buClr>
              <a:buSzPts val="2170"/>
              <a:buNone/>
            </a:pPr>
            <a:r>
              <a:rPr lang="de-DE" sz="2170"/>
              <a:t>AND A.ISBN = B.ISBN</a:t>
            </a:r>
            <a:endParaRPr/>
          </a:p>
          <a:p>
            <a:pPr indent="-228600" lvl="0" marL="228600" rtl="0" algn="l">
              <a:lnSpc>
                <a:spcPct val="70000"/>
              </a:lnSpc>
              <a:spcBef>
                <a:spcPts val="500"/>
              </a:spcBef>
              <a:spcAft>
                <a:spcPts val="0"/>
              </a:spcAft>
              <a:buClr>
                <a:schemeClr val="dk1"/>
              </a:buClr>
              <a:buSzPts val="775"/>
              <a:buNone/>
            </a:pPr>
            <a:r>
              <a:t/>
            </a:r>
            <a:endParaRPr sz="775"/>
          </a:p>
          <a:p>
            <a:pPr indent="0" lvl="0" marL="0" rtl="0" algn="l">
              <a:lnSpc>
                <a:spcPct val="70000"/>
              </a:lnSpc>
              <a:spcBef>
                <a:spcPts val="500"/>
              </a:spcBef>
              <a:spcAft>
                <a:spcPts val="0"/>
              </a:spcAft>
              <a:buClr>
                <a:schemeClr val="dk1"/>
              </a:buClr>
              <a:buSzPts val="2170"/>
              <a:buNone/>
            </a:pPr>
            <a:r>
              <a:rPr lang="de-DE" sz="2170"/>
              <a:t>Erweiterung des Statements, wenn nur W und V geschrieben haben, aber kein dritter Autor</a:t>
            </a:r>
            <a:endParaRPr/>
          </a:p>
          <a:p>
            <a:pPr indent="0" lvl="0" marL="0" rtl="0" algn="l">
              <a:lnSpc>
                <a:spcPct val="70000"/>
              </a:lnSpc>
              <a:spcBef>
                <a:spcPts val="500"/>
              </a:spcBef>
              <a:spcAft>
                <a:spcPts val="0"/>
              </a:spcAft>
              <a:buClr>
                <a:schemeClr val="dk1"/>
              </a:buClr>
              <a:buSzPts val="2170"/>
              <a:buNone/>
            </a:pPr>
            <a:r>
              <a:rPr lang="de-DE" sz="2170"/>
              <a:t>Wie würde ein Statement aussehen, das nach einem Buch mit 3 Autoren sucht.</a:t>
            </a:r>
            <a:endParaRPr/>
          </a:p>
          <a:p>
            <a:pPr indent="-90804" lvl="0" marL="228600" rtl="0" algn="l">
              <a:lnSpc>
                <a:spcPct val="70000"/>
              </a:lnSpc>
              <a:spcBef>
                <a:spcPts val="1000"/>
              </a:spcBef>
              <a:spcAft>
                <a:spcPts val="0"/>
              </a:spcAft>
              <a:buClr>
                <a:schemeClr val="dk1"/>
              </a:buClr>
              <a:buSzPts val="2170"/>
              <a:buNone/>
            </a:pPr>
            <a:r>
              <a:t/>
            </a:r>
            <a:endParaRPr sz="2170"/>
          </a:p>
        </p:txBody>
      </p:sp>
      <p:sp>
        <p:nvSpPr>
          <p:cNvPr id="362" name="Google Shape;36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363" name="Google Shape;36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364" name="Google Shape;364;p30"/>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Relationenalgebra: Umständliche Formulierungen</a:t>
            </a:r>
            <a:endParaRPr/>
          </a:p>
        </p:txBody>
      </p:sp>
      <p:sp>
        <p:nvSpPr>
          <p:cNvPr id="370" name="Google Shape;370;p31"/>
          <p:cNvSpPr txBox="1"/>
          <p:nvPr>
            <p:ph idx="1" type="body"/>
          </p:nvPr>
        </p:nvSpPr>
        <p:spPr>
          <a:xfrm>
            <a:off x="838200" y="1825625"/>
            <a:ext cx="9463088"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800"/>
              <a:buNone/>
            </a:pPr>
            <a:r>
              <a:rPr lang="de-DE"/>
              <a:t>Gesucht sind alle Bücher, die von den Autoren W und V gemeinsam geschrieben worden sind. Eine Lösung wurde bereits skizziert.</a:t>
            </a:r>
            <a:endParaRPr/>
          </a:p>
          <a:p>
            <a:pPr indent="0" lvl="0" marL="0" rtl="0" algn="l">
              <a:lnSpc>
                <a:spcPct val="80000"/>
              </a:lnSpc>
              <a:spcBef>
                <a:spcPts val="600"/>
              </a:spcBef>
              <a:spcAft>
                <a:spcPts val="0"/>
              </a:spcAft>
              <a:buClr>
                <a:schemeClr val="dk1"/>
              </a:buClr>
              <a:buSzPts val="2800"/>
              <a:buNone/>
            </a:pPr>
            <a:r>
              <a:rPr lang="de-DE"/>
              <a:t>Schränkt man nun die Fragestellung weiter ein, indem man fordert ...</a:t>
            </a:r>
            <a:r>
              <a:rPr i="1" lang="de-DE"/>
              <a:t>von genau den beiden Autoren W und V, nicht aber von weiteren Autoren</a:t>
            </a:r>
            <a:r>
              <a:rPr lang="de-DE"/>
              <a:t> ..., so wird das SQL Statement komplexer.</a:t>
            </a:r>
            <a:endParaRPr/>
          </a:p>
          <a:p>
            <a:pPr indent="-339725" lvl="0" marL="341313" rtl="0" algn="l">
              <a:lnSpc>
                <a:spcPct val="80000"/>
              </a:lnSpc>
              <a:spcBef>
                <a:spcPts val="600"/>
              </a:spcBef>
              <a:spcAft>
                <a:spcPts val="0"/>
              </a:spcAft>
              <a:buClr>
                <a:schemeClr val="dk1"/>
              </a:buClr>
              <a:buSzPts val="2800"/>
              <a:buChar char="•"/>
            </a:pPr>
            <a:r>
              <a:rPr lang="de-DE"/>
              <a:t>Für diese Situation muss die </a:t>
            </a:r>
            <a:r>
              <a:rPr i="1" lang="de-DE"/>
              <a:t>relationale Division</a:t>
            </a:r>
            <a:r>
              <a:rPr lang="de-DE"/>
              <a:t> eingesetzt werden, die nur sehr unbefriedigend in SQL Statements aufgelöst werden kann. Im Ergebnis der Division der Relation(Buchautor) durch die Relation(Wunschmenge) sollen genau die Bücher enthalten sein, die </a:t>
            </a:r>
            <a:r>
              <a:rPr lang="de-DE" u="sng"/>
              <a:t>alle</a:t>
            </a:r>
            <a:r>
              <a:rPr lang="de-DE"/>
              <a:t> Autoren aus der Wunschmenge gemeinsam geschrieben haben.</a:t>
            </a:r>
            <a:endParaRPr/>
          </a:p>
          <a:p>
            <a:pPr indent="-50800" lvl="0" marL="228600" rtl="0" algn="l">
              <a:lnSpc>
                <a:spcPct val="80000"/>
              </a:lnSpc>
              <a:spcBef>
                <a:spcPts val="1000"/>
              </a:spcBef>
              <a:spcAft>
                <a:spcPts val="0"/>
              </a:spcAft>
              <a:buClr>
                <a:schemeClr val="dk1"/>
              </a:buClr>
              <a:buSzPts val="2800"/>
              <a:buNone/>
            </a:pPr>
            <a:r>
              <a:t/>
            </a:r>
            <a:endParaRPr/>
          </a:p>
        </p:txBody>
      </p:sp>
      <p:sp>
        <p:nvSpPr>
          <p:cNvPr id="371" name="Google Shape;371;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372" name="Google Shape;372;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373" name="Google Shape;373;p31"/>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Relationale Division I</a:t>
            </a:r>
            <a:endParaRPr/>
          </a:p>
        </p:txBody>
      </p:sp>
      <p:sp>
        <p:nvSpPr>
          <p:cNvPr id="379" name="Google Shape;379;p32"/>
          <p:cNvSpPr txBox="1"/>
          <p:nvPr>
            <p:ph idx="1" type="body"/>
          </p:nvPr>
        </p:nvSpPr>
        <p:spPr>
          <a:xfrm>
            <a:off x="838200" y="1825625"/>
            <a:ext cx="9463088" cy="4351338"/>
          </a:xfrm>
          <a:prstGeom prst="rect">
            <a:avLst/>
          </a:prstGeom>
          <a:noFill/>
          <a:ln>
            <a:noFill/>
          </a:ln>
        </p:spPr>
        <p:txBody>
          <a:bodyPr anchorCtr="0" anchor="t" bIns="45700" lIns="91425" spcFirstLastPara="1" rIns="91425" wrap="square" tIns="45700">
            <a:normAutofit/>
          </a:bodyPr>
          <a:lstStyle/>
          <a:p>
            <a:pPr indent="-339725" lvl="0" marL="339725" rtl="0" algn="l">
              <a:lnSpc>
                <a:spcPct val="70000"/>
              </a:lnSpc>
              <a:spcBef>
                <a:spcPts val="0"/>
              </a:spcBef>
              <a:spcAft>
                <a:spcPts val="0"/>
              </a:spcAft>
              <a:buClr>
                <a:schemeClr val="dk1"/>
              </a:buClr>
              <a:buSzPts val="2590"/>
              <a:buChar char="•"/>
            </a:pPr>
            <a:r>
              <a:rPr lang="de-DE" sz="2590"/>
              <a:t>Die ‚Idee hinter der Division’: Eine Divisor – Tabelle wird verwendet um eine Dividenden Tabelle zu partitionieren. Daraus entsteht ein Quotient – die Resultatstabelle. Die Quotienten – Tabelle enthält diejenigen Werte Spalte aus der Dividenden – Tabelle für die eine zweite Spalte alle Werte im Divisor enthält. </a:t>
            </a:r>
            <a:endParaRPr/>
          </a:p>
          <a:p>
            <a:pPr indent="-339725" lvl="0" marL="341313" rtl="0" algn="l">
              <a:lnSpc>
                <a:spcPct val="70000"/>
              </a:lnSpc>
              <a:spcBef>
                <a:spcPts val="600"/>
              </a:spcBef>
              <a:spcAft>
                <a:spcPts val="0"/>
              </a:spcAft>
              <a:buClr>
                <a:schemeClr val="dk1"/>
              </a:buClr>
              <a:buSzPts val="2590"/>
              <a:buFont typeface="Calibri"/>
              <a:buNone/>
            </a:pPr>
            <a:r>
              <a:rPr lang="de-DE" sz="2590"/>
              <a:t>Beispiel:</a:t>
            </a:r>
            <a:endParaRPr/>
          </a:p>
          <a:p>
            <a:pPr indent="-339725" lvl="0" marL="339725" rtl="0" algn="l">
              <a:lnSpc>
                <a:spcPct val="70000"/>
              </a:lnSpc>
              <a:spcBef>
                <a:spcPts val="600"/>
              </a:spcBef>
              <a:spcAft>
                <a:spcPts val="0"/>
              </a:spcAft>
              <a:buClr>
                <a:schemeClr val="dk1"/>
              </a:buClr>
              <a:buSzPts val="2590"/>
              <a:buChar char="•"/>
            </a:pPr>
            <a:r>
              <a:rPr lang="de-DE" sz="2590"/>
              <a:t>Es existiert eine Tabelle mit Büchern mit den Autoren, die die Bücher geschrieben haben (Dividend). Weiters existiert eine Tabelle von Autoren (Divisor). Gesucht sind die Bücher, die genau von den Autoren aus der Autoren – Tabelle geschrieben worden sind (Quotient)</a:t>
            </a:r>
            <a:endParaRPr/>
          </a:p>
          <a:p>
            <a:pPr indent="-339725" lvl="0" marL="339725" rtl="0" algn="l">
              <a:lnSpc>
                <a:spcPct val="70000"/>
              </a:lnSpc>
              <a:spcBef>
                <a:spcPts val="600"/>
              </a:spcBef>
              <a:spcAft>
                <a:spcPts val="0"/>
              </a:spcAft>
              <a:buClr>
                <a:schemeClr val="dk1"/>
              </a:buClr>
              <a:buSzPts val="2590"/>
              <a:buChar char="•"/>
            </a:pPr>
            <a:r>
              <a:rPr lang="de-DE" sz="2590"/>
              <a:t>Gesucht sind diejenigen Bücher, die genau von den Autoren A1 und A2 geschrieben worden sind. Aber nicht zusätzlich von irgendeinem weiteren Autor (wie z.B. das Buch 5)</a:t>
            </a:r>
            <a:endParaRPr/>
          </a:p>
          <a:p>
            <a:pPr indent="-64135" lvl="0" marL="228600" rtl="0" algn="l">
              <a:lnSpc>
                <a:spcPct val="80000"/>
              </a:lnSpc>
              <a:spcBef>
                <a:spcPts val="1000"/>
              </a:spcBef>
              <a:spcAft>
                <a:spcPts val="0"/>
              </a:spcAft>
              <a:buClr>
                <a:schemeClr val="dk1"/>
              </a:buClr>
              <a:buSzPts val="2590"/>
              <a:buNone/>
            </a:pPr>
            <a:r>
              <a:t/>
            </a:r>
            <a:endParaRPr sz="2590"/>
          </a:p>
        </p:txBody>
      </p:sp>
      <p:sp>
        <p:nvSpPr>
          <p:cNvPr id="380" name="Google Shape;380;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381" name="Google Shape;381;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382" name="Google Shape;382;p32"/>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Relationale Division III</a:t>
            </a:r>
            <a:endParaRPr/>
          </a:p>
        </p:txBody>
      </p:sp>
      <p:sp>
        <p:nvSpPr>
          <p:cNvPr id="388" name="Google Shape;388;p33"/>
          <p:cNvSpPr txBox="1"/>
          <p:nvPr>
            <p:ph idx="1" type="body"/>
          </p:nvPr>
        </p:nvSpPr>
        <p:spPr>
          <a:xfrm>
            <a:off x="838201" y="3814763"/>
            <a:ext cx="9577388" cy="2362200"/>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1960"/>
              <a:buNone/>
            </a:pPr>
            <a:r>
              <a:rPr lang="de-DE" sz="1960"/>
              <a:t>Das Ergebnis ist das Buch 3, das genau von A1 und A2 geschrieben </a:t>
            </a:r>
            <a:endParaRPr/>
          </a:p>
          <a:p>
            <a:pPr indent="-228600" lvl="0" marL="228600" rtl="0" algn="l">
              <a:lnSpc>
                <a:spcPct val="70000"/>
              </a:lnSpc>
              <a:spcBef>
                <a:spcPts val="0"/>
              </a:spcBef>
              <a:spcAft>
                <a:spcPts val="0"/>
              </a:spcAft>
              <a:buClr>
                <a:schemeClr val="dk1"/>
              </a:buClr>
              <a:buSzPts val="1960"/>
              <a:buNone/>
            </a:pPr>
            <a:r>
              <a:rPr lang="de-DE" sz="1960"/>
              <a:t>worden ist, aber von niemandem sonst</a:t>
            </a:r>
            <a:endParaRPr sz="1960"/>
          </a:p>
          <a:p>
            <a:pPr indent="-228600" lvl="0" marL="228600" rtl="0" algn="l">
              <a:lnSpc>
                <a:spcPct val="70000"/>
              </a:lnSpc>
              <a:spcBef>
                <a:spcPts val="0"/>
              </a:spcBef>
              <a:spcAft>
                <a:spcPts val="0"/>
              </a:spcAft>
              <a:buClr>
                <a:schemeClr val="dk1"/>
              </a:buClr>
              <a:buSzPts val="1960"/>
              <a:buNone/>
            </a:pPr>
            <a:r>
              <a:t/>
            </a:r>
            <a:endParaRPr sz="1960"/>
          </a:p>
          <a:p>
            <a:pPr indent="-228600" lvl="0" marL="228600" rtl="0" algn="l">
              <a:lnSpc>
                <a:spcPct val="70000"/>
              </a:lnSpc>
              <a:spcBef>
                <a:spcPts val="0"/>
              </a:spcBef>
              <a:spcAft>
                <a:spcPts val="0"/>
              </a:spcAft>
              <a:buClr>
                <a:schemeClr val="dk1"/>
              </a:buClr>
              <a:buSzPts val="1960"/>
              <a:buNone/>
            </a:pPr>
            <a:r>
              <a:rPr lang="de-DE" sz="1960">
                <a:latin typeface="Courier New"/>
                <a:ea typeface="Courier New"/>
                <a:cs typeface="Courier New"/>
                <a:sym typeface="Courier New"/>
              </a:rPr>
              <a:t>select b1.buchnummer</a:t>
            </a:r>
            <a:endParaRPr/>
          </a:p>
          <a:p>
            <a:pPr indent="-228600" lvl="0" marL="228600" rtl="0" algn="l">
              <a:lnSpc>
                <a:spcPct val="70000"/>
              </a:lnSpc>
              <a:spcBef>
                <a:spcPts val="0"/>
              </a:spcBef>
              <a:spcAft>
                <a:spcPts val="0"/>
              </a:spcAft>
              <a:buClr>
                <a:schemeClr val="dk1"/>
              </a:buClr>
              <a:buSzPts val="1960"/>
              <a:buNone/>
            </a:pPr>
            <a:r>
              <a:rPr lang="de-DE" sz="1960">
                <a:latin typeface="Courier New"/>
                <a:ea typeface="Courier New"/>
                <a:cs typeface="Courier New"/>
                <a:sym typeface="Courier New"/>
              </a:rPr>
              <a:t>from buch b1, autor a</a:t>
            </a:r>
            <a:endParaRPr/>
          </a:p>
          <a:p>
            <a:pPr indent="-228600" lvl="0" marL="228600" rtl="0" algn="l">
              <a:lnSpc>
                <a:spcPct val="70000"/>
              </a:lnSpc>
              <a:spcBef>
                <a:spcPts val="0"/>
              </a:spcBef>
              <a:spcAft>
                <a:spcPts val="0"/>
              </a:spcAft>
              <a:buClr>
                <a:schemeClr val="dk1"/>
              </a:buClr>
              <a:buSzPts val="1960"/>
              <a:buNone/>
            </a:pPr>
            <a:r>
              <a:rPr lang="de-DE" sz="1960">
                <a:latin typeface="Courier New"/>
                <a:ea typeface="Courier New"/>
                <a:cs typeface="Courier New"/>
                <a:sym typeface="Courier New"/>
              </a:rPr>
              <a:t>where a.autor(+) = b1.autor</a:t>
            </a:r>
            <a:endParaRPr/>
          </a:p>
          <a:p>
            <a:pPr indent="-228600" lvl="0" marL="228600" rtl="0" algn="l">
              <a:lnSpc>
                <a:spcPct val="70000"/>
              </a:lnSpc>
              <a:spcBef>
                <a:spcPts val="0"/>
              </a:spcBef>
              <a:spcAft>
                <a:spcPts val="0"/>
              </a:spcAft>
              <a:buClr>
                <a:schemeClr val="dk1"/>
              </a:buClr>
              <a:buSzPts val="1960"/>
              <a:buNone/>
            </a:pPr>
            <a:r>
              <a:rPr lang="de-DE" sz="1960">
                <a:latin typeface="Courier New"/>
                <a:ea typeface="Courier New"/>
                <a:cs typeface="Courier New"/>
                <a:sym typeface="Courier New"/>
              </a:rPr>
              <a:t>group by b1.buchnummer</a:t>
            </a:r>
            <a:endParaRPr/>
          </a:p>
          <a:p>
            <a:pPr indent="-228600" lvl="0" marL="228600" rtl="0" algn="l">
              <a:lnSpc>
                <a:spcPct val="70000"/>
              </a:lnSpc>
              <a:spcBef>
                <a:spcPts val="0"/>
              </a:spcBef>
              <a:spcAft>
                <a:spcPts val="0"/>
              </a:spcAft>
              <a:buClr>
                <a:schemeClr val="dk1"/>
              </a:buClr>
              <a:buSzPts val="1960"/>
              <a:buNone/>
            </a:pPr>
            <a:r>
              <a:rPr lang="de-DE" sz="1960">
                <a:latin typeface="Courier New"/>
                <a:ea typeface="Courier New"/>
                <a:cs typeface="Courier New"/>
                <a:sym typeface="Courier New"/>
              </a:rPr>
              <a:t>having count(b1.autor) = (select count(autor) from autor)</a:t>
            </a:r>
            <a:endParaRPr/>
          </a:p>
          <a:p>
            <a:pPr indent="-228600" lvl="0" marL="228600" rtl="0" algn="l">
              <a:lnSpc>
                <a:spcPct val="70000"/>
              </a:lnSpc>
              <a:spcBef>
                <a:spcPts val="0"/>
              </a:spcBef>
              <a:spcAft>
                <a:spcPts val="0"/>
              </a:spcAft>
              <a:buClr>
                <a:schemeClr val="dk1"/>
              </a:buClr>
              <a:buSzPts val="1960"/>
              <a:buNone/>
            </a:pPr>
            <a:r>
              <a:rPr lang="de-DE" sz="1960">
                <a:latin typeface="Courier New"/>
                <a:ea typeface="Courier New"/>
                <a:cs typeface="Courier New"/>
                <a:sym typeface="Courier New"/>
              </a:rPr>
              <a:t>  and count (a.autor) = (select count (autor) from autor);</a:t>
            </a:r>
            <a:endParaRPr/>
          </a:p>
          <a:p>
            <a:pPr indent="-104140" lvl="0" marL="228600" rtl="0" algn="l">
              <a:lnSpc>
                <a:spcPct val="70000"/>
              </a:lnSpc>
              <a:spcBef>
                <a:spcPts val="1000"/>
              </a:spcBef>
              <a:spcAft>
                <a:spcPts val="0"/>
              </a:spcAft>
              <a:buClr>
                <a:schemeClr val="dk1"/>
              </a:buClr>
              <a:buSzPts val="1960"/>
              <a:buNone/>
            </a:pPr>
            <a:r>
              <a:t/>
            </a:r>
            <a:endParaRPr sz="1960"/>
          </a:p>
        </p:txBody>
      </p:sp>
      <p:sp>
        <p:nvSpPr>
          <p:cNvPr id="389" name="Google Shape;389;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390" name="Google Shape;39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graphicFrame>
        <p:nvGraphicFramePr>
          <p:cNvPr id="391" name="Google Shape;391;p33"/>
          <p:cNvGraphicFramePr/>
          <p:nvPr/>
        </p:nvGraphicFramePr>
        <p:xfrm>
          <a:off x="2778125" y="1281112"/>
          <a:ext cx="5832475" cy="2674938"/>
        </p:xfrm>
        <a:graphic>
          <a:graphicData uri="http://schemas.openxmlformats.org/presentationml/2006/ole">
            <mc:AlternateContent>
              <mc:Choice Requires="v">
                <p:oleObj r:id="rId4" imgH="2674938" imgW="5832475" progId="" spid="_x0000_s1">
                  <p:embed/>
                </p:oleObj>
              </mc:Choice>
              <mc:Fallback>
                <p:oleObj r:id="rId5" imgH="2674938" imgW="5832475" progId="">
                  <p:embed/>
                  <p:pic>
                    <p:nvPicPr>
                      <p:cNvPr id="391" name="Google Shape;391;p33"/>
                      <p:cNvPicPr preferRelativeResize="0"/>
                      <p:nvPr/>
                    </p:nvPicPr>
                    <p:blipFill rotWithShape="1">
                      <a:blip r:embed="rId6">
                        <a:alphaModFix/>
                      </a:blip>
                      <a:srcRect b="0" l="0" r="0" t="0"/>
                      <a:stretch/>
                    </p:blipFill>
                    <p:spPr>
                      <a:xfrm>
                        <a:off x="2778125" y="1281112"/>
                        <a:ext cx="5832475" cy="2674938"/>
                      </a:xfrm>
                      <a:prstGeom prst="rect">
                        <a:avLst/>
                      </a:prstGeom>
                      <a:noFill/>
                      <a:ln>
                        <a:noFill/>
                      </a:ln>
                    </p:spPr>
                  </p:pic>
                </p:oleObj>
              </mc:Fallback>
            </mc:AlternateContent>
          </a:graphicData>
        </a:graphic>
      </p:graphicFrame>
      <p:pic>
        <p:nvPicPr>
          <p:cNvPr descr="Ein Bild, das Zeichnung enthält.&#10;&#10;Automatisch generierte Beschreibung" id="392" name="Google Shape;392;p33"/>
          <p:cNvPicPr preferRelativeResize="0"/>
          <p:nvPr/>
        </p:nvPicPr>
        <p:blipFill rotWithShape="1">
          <a:blip r:embed="rId7">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Informationszerstörende Verbunde</a:t>
            </a:r>
            <a:endParaRPr/>
          </a:p>
        </p:txBody>
      </p:sp>
      <p:sp>
        <p:nvSpPr>
          <p:cNvPr id="398" name="Google Shape;398;p34"/>
          <p:cNvSpPr txBox="1"/>
          <p:nvPr>
            <p:ph idx="1" type="body"/>
          </p:nvPr>
        </p:nvSpPr>
        <p:spPr>
          <a:xfrm>
            <a:off x="838200" y="1825625"/>
            <a:ext cx="4319588"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DE"/>
              <a:t>Informationen, ein und dasselbe Objekt betreffend, müssen auf verschiedene Relationen aufgeteilt werden. Durch Verbund der Teilrelationen muss der Originalzustand wieder herstellbar sein.</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99" name="Google Shape;399;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400" name="Google Shape;400;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graphicFrame>
        <p:nvGraphicFramePr>
          <p:cNvPr id="401" name="Google Shape;401;p34"/>
          <p:cNvGraphicFramePr/>
          <p:nvPr/>
        </p:nvGraphicFramePr>
        <p:xfrm>
          <a:off x="5451475" y="1690688"/>
          <a:ext cx="5113337" cy="3509962"/>
        </p:xfrm>
        <a:graphic>
          <a:graphicData uri="http://schemas.openxmlformats.org/presentationml/2006/ole">
            <mc:AlternateContent>
              <mc:Choice Requires="v">
                <p:oleObj r:id="rId4" imgH="3509962" imgW="5113337" progId="" spid="_x0000_s1">
                  <p:embed/>
                </p:oleObj>
              </mc:Choice>
              <mc:Fallback>
                <p:oleObj r:id="rId5" imgH="3509962" imgW="5113337" progId="">
                  <p:embed/>
                  <p:pic>
                    <p:nvPicPr>
                      <p:cNvPr id="401" name="Google Shape;401;p34"/>
                      <p:cNvPicPr preferRelativeResize="0"/>
                      <p:nvPr/>
                    </p:nvPicPr>
                    <p:blipFill rotWithShape="1">
                      <a:blip r:embed="rId6">
                        <a:alphaModFix/>
                      </a:blip>
                      <a:srcRect b="0" l="0" r="0" t="0"/>
                      <a:stretch/>
                    </p:blipFill>
                    <p:spPr>
                      <a:xfrm>
                        <a:off x="5451475" y="1690688"/>
                        <a:ext cx="5113337" cy="3509962"/>
                      </a:xfrm>
                      <a:prstGeom prst="rect">
                        <a:avLst/>
                      </a:prstGeom>
                      <a:noFill/>
                      <a:ln>
                        <a:noFill/>
                      </a:ln>
                    </p:spPr>
                  </p:pic>
                </p:oleObj>
              </mc:Fallback>
            </mc:AlternateContent>
          </a:graphicData>
        </a:graphic>
      </p:graphicFrame>
      <p:pic>
        <p:nvPicPr>
          <p:cNvPr descr="Ein Bild, das Zeichnung enthält.&#10;&#10;Automatisch generierte Beschreibung" id="402" name="Google Shape;402;p34"/>
          <p:cNvPicPr preferRelativeResize="0"/>
          <p:nvPr/>
        </p:nvPicPr>
        <p:blipFill rotWithShape="1">
          <a:blip r:embed="rId7">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Insert Operation I</a:t>
            </a:r>
            <a:endParaRPr/>
          </a:p>
        </p:txBody>
      </p:sp>
      <p:sp>
        <p:nvSpPr>
          <p:cNvPr id="408" name="Google Shape;408;p35"/>
          <p:cNvSpPr txBox="1"/>
          <p:nvPr>
            <p:ph idx="1" type="body"/>
          </p:nvPr>
        </p:nvSpPr>
        <p:spPr>
          <a:xfrm>
            <a:off x="838200" y="1825625"/>
            <a:ext cx="9263063"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170"/>
              <a:buNone/>
            </a:pPr>
            <a:r>
              <a:rPr lang="de-DE" sz="2170"/>
              <a:t>ANGESTELLTER (AngestelltenNr, Arbeitsstelle, Gehalt, Vorgesetzter.AngestelltenNr)</a:t>
            </a:r>
            <a:endParaRPr/>
          </a:p>
          <a:p>
            <a:pPr indent="-228600" lvl="0" marL="228600" rtl="0" algn="l">
              <a:lnSpc>
                <a:spcPct val="70000"/>
              </a:lnSpc>
              <a:spcBef>
                <a:spcPts val="500"/>
              </a:spcBef>
              <a:spcAft>
                <a:spcPts val="0"/>
              </a:spcAft>
              <a:buClr>
                <a:schemeClr val="dk1"/>
              </a:buClr>
              <a:buSzPts val="2170"/>
              <a:buNone/>
            </a:pPr>
            <a:r>
              <a:rPr lang="de-DE" sz="2170"/>
              <a:t>Mit einem INSERT Befehl hat man nun die Möglichkeit, ein einziges Tupel einzufügen. Damit ergibt sich die Schwierigkeit einen korrekten Datenbankzustand einzuhalten:</a:t>
            </a:r>
            <a:endParaRPr/>
          </a:p>
          <a:p>
            <a:pPr indent="-228600" lvl="0" marL="228600" rtl="0" algn="l">
              <a:lnSpc>
                <a:spcPct val="70000"/>
              </a:lnSpc>
              <a:spcBef>
                <a:spcPts val="500"/>
              </a:spcBef>
              <a:spcAft>
                <a:spcPts val="0"/>
              </a:spcAft>
              <a:buClr>
                <a:schemeClr val="dk1"/>
              </a:buClr>
              <a:buSzPts val="2170"/>
              <a:buNone/>
            </a:pPr>
            <a:r>
              <a:rPr lang="de-DE" sz="2170"/>
              <a:t>Beim Einfügen des ersten Angestellten müsste sein Vorgesetzter eingegeben werden, der in der Datenbank bereits existieren sollte. </a:t>
            </a:r>
            <a:endParaRPr/>
          </a:p>
          <a:p>
            <a:pPr indent="-228600" lvl="0" marL="228600" rtl="0" algn="l">
              <a:lnSpc>
                <a:spcPct val="70000"/>
              </a:lnSpc>
              <a:spcBef>
                <a:spcPts val="500"/>
              </a:spcBef>
              <a:spcAft>
                <a:spcPts val="0"/>
              </a:spcAft>
              <a:buClr>
                <a:schemeClr val="dk1"/>
              </a:buClr>
              <a:buSzPts val="2170"/>
              <a:buNone/>
            </a:pPr>
            <a:r>
              <a:t/>
            </a:r>
            <a:endParaRPr sz="2170"/>
          </a:p>
          <a:p>
            <a:pPr indent="-228600" lvl="0" marL="228600" rtl="0" algn="l">
              <a:lnSpc>
                <a:spcPct val="70000"/>
              </a:lnSpc>
              <a:spcBef>
                <a:spcPts val="500"/>
              </a:spcBef>
              <a:spcAft>
                <a:spcPts val="0"/>
              </a:spcAft>
              <a:buClr>
                <a:schemeClr val="dk1"/>
              </a:buClr>
              <a:buSzPts val="2170"/>
              <a:buNone/>
            </a:pPr>
            <a:r>
              <a:rPr lang="de-DE" sz="2170"/>
              <a:t>Lösungsmöglichkeiten:</a:t>
            </a:r>
            <a:endParaRPr/>
          </a:p>
          <a:p>
            <a:pPr indent="-339725" lvl="0" marL="341313" rtl="0" algn="l">
              <a:lnSpc>
                <a:spcPct val="70000"/>
              </a:lnSpc>
              <a:spcBef>
                <a:spcPts val="500"/>
              </a:spcBef>
              <a:spcAft>
                <a:spcPts val="0"/>
              </a:spcAft>
              <a:buClr>
                <a:schemeClr val="dk1"/>
              </a:buClr>
              <a:buSzPts val="2170"/>
              <a:buChar char="•"/>
            </a:pPr>
            <a:r>
              <a:rPr lang="de-DE" sz="2170"/>
              <a:t>Eintragen eines NULL Wertes für den Vorgesetzten</a:t>
            </a:r>
            <a:endParaRPr/>
          </a:p>
          <a:p>
            <a:pPr indent="-339725" lvl="0" marL="341313" rtl="0" algn="l">
              <a:lnSpc>
                <a:spcPct val="70000"/>
              </a:lnSpc>
              <a:spcBef>
                <a:spcPts val="500"/>
              </a:spcBef>
              <a:spcAft>
                <a:spcPts val="0"/>
              </a:spcAft>
              <a:buClr>
                <a:schemeClr val="dk1"/>
              </a:buClr>
              <a:buSzPts val="2170"/>
              <a:buChar char="•"/>
            </a:pPr>
            <a:r>
              <a:rPr lang="de-DE" sz="2170"/>
              <a:t>den Angestellten selbst zu seinem Chef deklarieren.</a:t>
            </a:r>
            <a:endParaRPr/>
          </a:p>
          <a:p>
            <a:pPr indent="-339725" lvl="0" marL="341313" rtl="0" algn="l">
              <a:lnSpc>
                <a:spcPct val="70000"/>
              </a:lnSpc>
              <a:spcBef>
                <a:spcPts val="500"/>
              </a:spcBef>
              <a:spcAft>
                <a:spcPts val="0"/>
              </a:spcAft>
              <a:buClr>
                <a:schemeClr val="dk1"/>
              </a:buClr>
              <a:buSzPts val="2170"/>
              <a:buChar char="•"/>
            </a:pPr>
            <a:r>
              <a:rPr lang="de-DE" sz="2170"/>
              <a:t>Unmittelbar nach Einfügen des ersten Satzes befindet sich die Datenbank in einem inkorrekten Zustand, obwohl die geforderte Integritätsbedingung erfüllt ist.</a:t>
            </a:r>
            <a:endParaRPr/>
          </a:p>
          <a:p>
            <a:pPr indent="-339725" lvl="0" marL="341313" rtl="0" algn="l">
              <a:lnSpc>
                <a:spcPct val="70000"/>
              </a:lnSpc>
              <a:spcBef>
                <a:spcPts val="500"/>
              </a:spcBef>
              <a:spcAft>
                <a:spcPts val="0"/>
              </a:spcAft>
              <a:buClr>
                <a:schemeClr val="dk1"/>
              </a:buClr>
              <a:buSzPts val="2170"/>
              <a:buChar char="•"/>
            </a:pPr>
            <a:r>
              <a:rPr lang="de-DE" sz="2170"/>
              <a:t>Besser wäre es </a:t>
            </a:r>
            <a:r>
              <a:rPr lang="de-DE" sz="2170" u="sng"/>
              <a:t>alle</a:t>
            </a:r>
            <a:r>
              <a:rPr lang="de-DE" sz="2170"/>
              <a:t> Einfügungen innerhalb </a:t>
            </a:r>
            <a:r>
              <a:rPr lang="de-DE" sz="2170" u="sng"/>
              <a:t>einer</a:t>
            </a:r>
            <a:r>
              <a:rPr lang="de-DE" sz="2170"/>
              <a:t> Transaktion durchzuführen</a:t>
            </a:r>
            <a:endParaRPr/>
          </a:p>
          <a:p>
            <a:pPr indent="-90804" lvl="0" marL="228600" rtl="0" algn="l">
              <a:lnSpc>
                <a:spcPct val="70000"/>
              </a:lnSpc>
              <a:spcBef>
                <a:spcPts val="1000"/>
              </a:spcBef>
              <a:spcAft>
                <a:spcPts val="0"/>
              </a:spcAft>
              <a:buClr>
                <a:schemeClr val="dk1"/>
              </a:buClr>
              <a:buSzPts val="2170"/>
              <a:buNone/>
            </a:pPr>
            <a:r>
              <a:t/>
            </a:r>
            <a:endParaRPr sz="2170"/>
          </a:p>
        </p:txBody>
      </p:sp>
      <p:sp>
        <p:nvSpPr>
          <p:cNvPr id="409" name="Google Shape;409;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410" name="Google Shape;41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411" name="Google Shape;411;p35"/>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Insert Operation II</a:t>
            </a:r>
            <a:endParaRPr/>
          </a:p>
        </p:txBody>
      </p:sp>
      <p:sp>
        <p:nvSpPr>
          <p:cNvPr id="417" name="Google Shape;417;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1600"/>
              <a:buFont typeface="Calibri"/>
              <a:buNone/>
            </a:pPr>
            <a:r>
              <a:rPr lang="de-DE" sz="1600"/>
              <a:t>BUCH (ISBN, Titel, Verlag)</a:t>
            </a:r>
            <a:endParaRPr/>
          </a:p>
          <a:p>
            <a:pPr indent="-228600" lvl="0" marL="228600" rtl="0" algn="l">
              <a:lnSpc>
                <a:spcPct val="70000"/>
              </a:lnSpc>
              <a:spcBef>
                <a:spcPts val="400"/>
              </a:spcBef>
              <a:spcAft>
                <a:spcPts val="0"/>
              </a:spcAft>
              <a:buClr>
                <a:schemeClr val="dk1"/>
              </a:buClr>
              <a:buSzPts val="1600"/>
              <a:buFont typeface="Calibri"/>
              <a:buNone/>
            </a:pPr>
            <a:r>
              <a:rPr lang="de-DE" sz="1600"/>
              <a:t>BUCHAUTOR (ISBN, Autor)</a:t>
            </a:r>
            <a:endParaRPr/>
          </a:p>
          <a:p>
            <a:pPr indent="-228600" lvl="0" marL="228600" rtl="0" algn="l">
              <a:lnSpc>
                <a:spcPct val="70000"/>
              </a:lnSpc>
              <a:spcBef>
                <a:spcPts val="400"/>
              </a:spcBef>
              <a:spcAft>
                <a:spcPts val="0"/>
              </a:spcAft>
              <a:buClr>
                <a:schemeClr val="dk1"/>
              </a:buClr>
              <a:buSzPts val="1600"/>
              <a:buFont typeface="Calibri"/>
              <a:buNone/>
            </a:pPr>
            <a:r>
              <a:rPr lang="de-DE" sz="1600"/>
              <a:t>BUCHSTICHWORT (ISBN, Stichwort)</a:t>
            </a:r>
            <a:endParaRPr/>
          </a:p>
          <a:p>
            <a:pPr indent="-228600" lvl="0" marL="228600" rtl="0" algn="l">
              <a:lnSpc>
                <a:spcPct val="70000"/>
              </a:lnSpc>
              <a:spcBef>
                <a:spcPts val="400"/>
              </a:spcBef>
              <a:spcAft>
                <a:spcPts val="0"/>
              </a:spcAft>
              <a:buClr>
                <a:schemeClr val="dk1"/>
              </a:buClr>
              <a:buSzPts val="1600"/>
              <a:buFont typeface="Calibri"/>
              <a:buNone/>
            </a:pPr>
            <a:r>
              <a:rPr lang="de-DE" sz="1600"/>
              <a:t>BUCHVERSION (ISBN, Auflage, Jahr)</a:t>
            </a:r>
            <a:endParaRPr/>
          </a:p>
          <a:p>
            <a:pPr indent="-228600" lvl="0" marL="228600" rtl="0" algn="l">
              <a:lnSpc>
                <a:spcPct val="70000"/>
              </a:lnSpc>
              <a:spcBef>
                <a:spcPts val="400"/>
              </a:spcBef>
              <a:spcAft>
                <a:spcPts val="0"/>
              </a:spcAft>
              <a:buClr>
                <a:schemeClr val="dk1"/>
              </a:buClr>
              <a:buSzPts val="1600"/>
              <a:buFont typeface="Calibri"/>
              <a:buNone/>
            </a:pPr>
            <a:r>
              <a:t/>
            </a:r>
            <a:endParaRPr sz="1600"/>
          </a:p>
          <a:p>
            <a:pPr indent="-228600" lvl="0" marL="228600" rtl="0" algn="l">
              <a:lnSpc>
                <a:spcPct val="70000"/>
              </a:lnSpc>
              <a:spcBef>
                <a:spcPts val="400"/>
              </a:spcBef>
              <a:spcAft>
                <a:spcPts val="0"/>
              </a:spcAft>
              <a:buClr>
                <a:schemeClr val="dk1"/>
              </a:buClr>
              <a:buSzPts val="1600"/>
              <a:buFont typeface="Calibri"/>
              <a:buNone/>
            </a:pPr>
            <a:r>
              <a:rPr lang="de-DE" sz="1600"/>
              <a:t>Möchte man ein neues Buch eingeben:</a:t>
            </a:r>
            <a:endParaRPr/>
          </a:p>
          <a:p>
            <a:pPr indent="-282575" lvl="1" marL="685800" rtl="0" algn="l">
              <a:lnSpc>
                <a:spcPct val="70000"/>
              </a:lnSpc>
              <a:spcBef>
                <a:spcPts val="350"/>
              </a:spcBef>
              <a:spcAft>
                <a:spcPts val="0"/>
              </a:spcAft>
              <a:buClr>
                <a:schemeClr val="dk1"/>
              </a:buClr>
              <a:buSzPts val="1400"/>
              <a:buFont typeface="Calibri"/>
              <a:buNone/>
            </a:pPr>
            <a:r>
              <a:rPr lang="de-DE" sz="1400"/>
              <a:t>ISBN:		0-471-51801-8</a:t>
            </a:r>
            <a:endParaRPr/>
          </a:p>
          <a:p>
            <a:pPr indent="-282575" lvl="1" marL="685800" rtl="0" algn="l">
              <a:lnSpc>
                <a:spcPct val="70000"/>
              </a:lnSpc>
              <a:spcBef>
                <a:spcPts val="350"/>
              </a:spcBef>
              <a:spcAft>
                <a:spcPts val="0"/>
              </a:spcAft>
              <a:buClr>
                <a:schemeClr val="dk1"/>
              </a:buClr>
              <a:buSzPts val="1400"/>
              <a:buFont typeface="Calibri"/>
              <a:buNone/>
            </a:pPr>
            <a:r>
              <a:rPr lang="de-DE" sz="1400"/>
              <a:t>Titel:			Object Orientation</a:t>
            </a:r>
            <a:endParaRPr/>
          </a:p>
          <a:p>
            <a:pPr indent="-282575" lvl="1" marL="685800" rtl="0" algn="l">
              <a:lnSpc>
                <a:spcPct val="70000"/>
              </a:lnSpc>
              <a:spcBef>
                <a:spcPts val="350"/>
              </a:spcBef>
              <a:spcAft>
                <a:spcPts val="0"/>
              </a:spcAft>
              <a:buClr>
                <a:schemeClr val="dk1"/>
              </a:buClr>
              <a:buSzPts val="1400"/>
              <a:buFont typeface="Calibri"/>
              <a:buNone/>
            </a:pPr>
            <a:r>
              <a:rPr lang="de-DE" sz="1400"/>
              <a:t>Verlagsname:	Wiley</a:t>
            </a:r>
            <a:endParaRPr sz="1400"/>
          </a:p>
          <a:p>
            <a:pPr indent="-282575" lvl="1" marL="685800" rtl="0" algn="l">
              <a:lnSpc>
                <a:spcPct val="70000"/>
              </a:lnSpc>
              <a:spcBef>
                <a:spcPts val="350"/>
              </a:spcBef>
              <a:spcAft>
                <a:spcPts val="0"/>
              </a:spcAft>
              <a:buClr>
                <a:schemeClr val="dk1"/>
              </a:buClr>
              <a:buSzPts val="1400"/>
              <a:buFont typeface="Calibri"/>
              <a:buNone/>
            </a:pPr>
            <a:r>
              <a:rPr lang="de-DE" sz="1400"/>
              <a:t>Autoren:		Khoshafian, Abnous</a:t>
            </a:r>
            <a:endParaRPr sz="1400"/>
          </a:p>
          <a:p>
            <a:pPr indent="-282575" lvl="1" marL="685800" rtl="0" algn="l">
              <a:lnSpc>
                <a:spcPct val="70000"/>
              </a:lnSpc>
              <a:spcBef>
                <a:spcPts val="350"/>
              </a:spcBef>
              <a:spcAft>
                <a:spcPts val="0"/>
              </a:spcAft>
              <a:buClr>
                <a:schemeClr val="dk1"/>
              </a:buClr>
              <a:buSzPts val="1400"/>
              <a:buFont typeface="Calibri"/>
              <a:buNone/>
            </a:pPr>
            <a:r>
              <a:rPr lang="de-DE" sz="1400"/>
              <a:t>Stichworte:		OODBS, OOPL, Schnittstellen</a:t>
            </a:r>
            <a:endParaRPr/>
          </a:p>
          <a:p>
            <a:pPr indent="-282575" lvl="1" marL="685800" rtl="0" algn="l">
              <a:lnSpc>
                <a:spcPct val="70000"/>
              </a:lnSpc>
              <a:spcBef>
                <a:spcPts val="350"/>
              </a:spcBef>
              <a:spcAft>
                <a:spcPts val="0"/>
              </a:spcAft>
              <a:buClr>
                <a:schemeClr val="dk1"/>
              </a:buClr>
              <a:buSzPts val="1400"/>
              <a:buFont typeface="Calibri"/>
              <a:buNone/>
            </a:pPr>
            <a:r>
              <a:rPr lang="de-DE" sz="1400"/>
              <a:t>Auflage:		1</a:t>
            </a:r>
            <a:endParaRPr/>
          </a:p>
          <a:p>
            <a:pPr indent="-282575" lvl="1" marL="685800" rtl="0" algn="l">
              <a:lnSpc>
                <a:spcPct val="70000"/>
              </a:lnSpc>
              <a:spcBef>
                <a:spcPts val="350"/>
              </a:spcBef>
              <a:spcAft>
                <a:spcPts val="0"/>
              </a:spcAft>
              <a:buClr>
                <a:schemeClr val="dk1"/>
              </a:buClr>
              <a:buSzPts val="1400"/>
              <a:buFont typeface="Calibri"/>
              <a:buNone/>
            </a:pPr>
            <a:r>
              <a:rPr lang="de-DE" sz="1400"/>
              <a:t>Jahr:			1990</a:t>
            </a:r>
            <a:endParaRPr/>
          </a:p>
          <a:p>
            <a:pPr indent="-228600" lvl="0" marL="228600" rtl="0" algn="l">
              <a:lnSpc>
                <a:spcPct val="70000"/>
              </a:lnSpc>
              <a:spcBef>
                <a:spcPts val="400"/>
              </a:spcBef>
              <a:spcAft>
                <a:spcPts val="0"/>
              </a:spcAft>
              <a:buClr>
                <a:schemeClr val="dk1"/>
              </a:buClr>
              <a:buSzPts val="1600"/>
              <a:buFont typeface="Calibri"/>
              <a:buNone/>
            </a:pPr>
            <a:r>
              <a:rPr lang="de-DE" sz="1600"/>
              <a:t>Um diese Buch in die Datenbank einzutragen, sind 7 verschiedene INSERTs in 4 Tabellen notwendig.</a:t>
            </a:r>
            <a:endParaRPr/>
          </a:p>
          <a:p>
            <a:pPr indent="-339725" lvl="0" marL="341313" rtl="0" algn="l">
              <a:lnSpc>
                <a:spcPct val="70000"/>
              </a:lnSpc>
              <a:spcBef>
                <a:spcPts val="400"/>
              </a:spcBef>
              <a:spcAft>
                <a:spcPts val="0"/>
              </a:spcAft>
              <a:buClr>
                <a:schemeClr val="dk1"/>
              </a:buClr>
              <a:buSzPts val="1600"/>
              <a:buChar char="•"/>
            </a:pPr>
            <a:r>
              <a:rPr lang="de-DE" sz="1600"/>
              <a:t>Wird nun in einer neuen Auflage der Schwerpunkt von den 'Schnittstellen' weg zu 'Expertensysteme' verlagert, so sind davon 2 Tabellen betroffen.</a:t>
            </a:r>
            <a:endParaRPr/>
          </a:p>
          <a:p>
            <a:pPr indent="-228600" lvl="0" marL="228600" rtl="0" algn="l">
              <a:lnSpc>
                <a:spcPct val="70000"/>
              </a:lnSpc>
              <a:spcBef>
                <a:spcPts val="400"/>
              </a:spcBef>
              <a:spcAft>
                <a:spcPts val="0"/>
              </a:spcAft>
              <a:buClr>
                <a:schemeClr val="dk1"/>
              </a:buClr>
              <a:buSzPts val="1600"/>
              <a:buFont typeface="Calibri"/>
              <a:buNone/>
            </a:pPr>
            <a:r>
              <a:rPr lang="de-DE" sz="1600"/>
              <a:t>Zusätzlich muss beim Einfügen des Tupels</a:t>
            </a:r>
            <a:endParaRPr/>
          </a:p>
          <a:p>
            <a:pPr indent="-339725" lvl="0" marL="341313" rtl="0" algn="l">
              <a:lnSpc>
                <a:spcPct val="70000"/>
              </a:lnSpc>
              <a:spcBef>
                <a:spcPts val="400"/>
              </a:spcBef>
              <a:spcAft>
                <a:spcPts val="0"/>
              </a:spcAft>
              <a:buClr>
                <a:schemeClr val="dk1"/>
              </a:buClr>
              <a:buSzPts val="1600"/>
              <a:buChar char="•"/>
            </a:pPr>
            <a:r>
              <a:rPr lang="de-DE" sz="1600"/>
              <a:t>(0-471-51801-8, 2, 1994)</a:t>
            </a:r>
            <a:endParaRPr/>
          </a:p>
          <a:p>
            <a:pPr indent="-339725" lvl="0" marL="341313" rtl="0" algn="l">
              <a:lnSpc>
                <a:spcPct val="70000"/>
              </a:lnSpc>
              <a:spcBef>
                <a:spcPts val="400"/>
              </a:spcBef>
              <a:spcAft>
                <a:spcPts val="0"/>
              </a:spcAft>
              <a:buClr>
                <a:schemeClr val="dk1"/>
              </a:buClr>
              <a:buSzPts val="1600"/>
              <a:buChar char="•"/>
            </a:pPr>
            <a:r>
              <a:rPr lang="de-DE" sz="1600"/>
              <a:t>eine Fremdschlüsselbeziehung zur Tabelle BUCH geprüft werden.</a:t>
            </a:r>
            <a:endParaRPr/>
          </a:p>
          <a:p>
            <a:pPr indent="-50800" lvl="0" marL="228600" rtl="0" algn="l">
              <a:lnSpc>
                <a:spcPct val="80000"/>
              </a:lnSpc>
              <a:spcBef>
                <a:spcPts val="1000"/>
              </a:spcBef>
              <a:spcAft>
                <a:spcPts val="0"/>
              </a:spcAft>
              <a:buClr>
                <a:schemeClr val="dk1"/>
              </a:buClr>
              <a:buSzPts val="2800"/>
              <a:buNone/>
            </a:pPr>
            <a:r>
              <a:t/>
            </a:r>
            <a:endParaRPr/>
          </a:p>
        </p:txBody>
      </p:sp>
      <p:sp>
        <p:nvSpPr>
          <p:cNvPr id="418" name="Google Shape;418;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419" name="Google Shape;419;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420" name="Google Shape;420;p36"/>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Relationenalgebra</a:t>
            </a:r>
            <a:endParaRPr/>
          </a:p>
        </p:txBody>
      </p:sp>
      <p:sp>
        <p:nvSpPr>
          <p:cNvPr id="426" name="Google Shape;426;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39725" lvl="0" marL="339725" rtl="0" algn="l">
              <a:lnSpc>
                <a:spcPct val="90000"/>
              </a:lnSpc>
              <a:spcBef>
                <a:spcPts val="0"/>
              </a:spcBef>
              <a:spcAft>
                <a:spcPts val="0"/>
              </a:spcAft>
              <a:buClr>
                <a:schemeClr val="dk1"/>
              </a:buClr>
              <a:buSzPts val="2800"/>
              <a:buChar char="•"/>
            </a:pPr>
            <a:r>
              <a:rPr lang="de-DE"/>
              <a:t>Codd hat für ein voll relationales System 8 Operatoren gefordert: </a:t>
            </a:r>
            <a:endParaRPr/>
          </a:p>
          <a:p>
            <a:pPr indent="-339725" lvl="0" marL="339725" rtl="0" algn="l">
              <a:lnSpc>
                <a:spcPct val="90000"/>
              </a:lnSpc>
              <a:spcBef>
                <a:spcPts val="1000"/>
              </a:spcBef>
              <a:spcAft>
                <a:spcPts val="0"/>
              </a:spcAft>
              <a:buClr>
                <a:schemeClr val="dk1"/>
              </a:buClr>
              <a:buSzPts val="2800"/>
              <a:buChar char="•"/>
            </a:pPr>
            <a:r>
              <a:rPr lang="de-DE"/>
              <a:t>Die Mengenoperatoren UNION, INTERSECTION und DIFFERENCE. Weiters die 5 relationalen Operatoren JOIN, PROJECTION, SELECTION, CARTESIAN PRODUCT und DIVISION.</a:t>
            </a:r>
            <a:endParaRPr/>
          </a:p>
          <a:p>
            <a:pPr indent="-339725" lvl="0" marL="339725" rtl="0" algn="l">
              <a:lnSpc>
                <a:spcPct val="90000"/>
              </a:lnSpc>
              <a:spcBef>
                <a:spcPts val="1000"/>
              </a:spcBef>
              <a:spcAft>
                <a:spcPts val="0"/>
              </a:spcAft>
              <a:buClr>
                <a:schemeClr val="dk1"/>
              </a:buClr>
              <a:buSzPts val="2800"/>
              <a:buChar char="•"/>
            </a:pPr>
            <a:r>
              <a:rPr lang="de-DE"/>
              <a:t>7 Operatoren sind in SQL dirket abgebildet, die Division kann nur mit Hilfe der anderen Operatoren simuliert werden.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427" name="Google Shape;427;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428" name="Google Shape;428;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429" name="Google Shape;429;p37"/>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Relationenalgebra - Vereinigung</a:t>
            </a:r>
            <a:endParaRPr/>
          </a:p>
        </p:txBody>
      </p:sp>
      <p:sp>
        <p:nvSpPr>
          <p:cNvPr id="435" name="Google Shape;435;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436" name="Google Shape;436;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graphicFrame>
        <p:nvGraphicFramePr>
          <p:cNvPr id="437" name="Google Shape;437;p38"/>
          <p:cNvGraphicFramePr/>
          <p:nvPr/>
        </p:nvGraphicFramePr>
        <p:xfrm>
          <a:off x="4535622" y="1825625"/>
          <a:ext cx="3120755" cy="4351338"/>
        </p:xfrm>
        <a:graphic>
          <a:graphicData uri="http://schemas.openxmlformats.org/presentationml/2006/ole">
            <mc:AlternateContent>
              <mc:Choice Requires="v">
                <p:oleObj r:id="rId4" imgH="4351338" imgW="3120755" progId="" spid="_x0000_s1">
                  <p:embed/>
                </p:oleObj>
              </mc:Choice>
              <mc:Fallback>
                <p:oleObj r:id="rId5" imgH="4351338" imgW="3120755" progId="">
                  <p:embed/>
                  <p:pic>
                    <p:nvPicPr>
                      <p:cNvPr id="437" name="Google Shape;437;p38"/>
                      <p:cNvPicPr preferRelativeResize="0"/>
                      <p:nvPr/>
                    </p:nvPicPr>
                    <p:blipFill rotWithShape="1">
                      <a:blip r:embed="rId6">
                        <a:alphaModFix/>
                      </a:blip>
                      <a:srcRect b="0" l="0" r="0" t="0"/>
                      <a:stretch/>
                    </p:blipFill>
                    <p:spPr>
                      <a:xfrm>
                        <a:off x="4535622" y="1825625"/>
                        <a:ext cx="3120755" cy="4351338"/>
                      </a:xfrm>
                      <a:prstGeom prst="rect">
                        <a:avLst/>
                      </a:prstGeom>
                      <a:noFill/>
                      <a:ln>
                        <a:noFill/>
                      </a:ln>
                    </p:spPr>
                  </p:pic>
                </p:oleObj>
              </mc:Fallback>
            </mc:AlternateContent>
          </a:graphicData>
        </a:graphic>
      </p:graphicFrame>
      <p:pic>
        <p:nvPicPr>
          <p:cNvPr descr="Ein Bild, das Zeichnung enthält.&#10;&#10;Automatisch generierte Beschreibung" id="438" name="Google Shape;438;p38"/>
          <p:cNvPicPr preferRelativeResize="0"/>
          <p:nvPr/>
        </p:nvPicPr>
        <p:blipFill rotWithShape="1">
          <a:blip r:embed="rId7">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Relationenalgebra - Differenz</a:t>
            </a:r>
            <a:endParaRPr/>
          </a:p>
        </p:txBody>
      </p:sp>
      <p:sp>
        <p:nvSpPr>
          <p:cNvPr id="444" name="Google Shape;444;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445" name="Google Shape;445;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graphicFrame>
        <p:nvGraphicFramePr>
          <p:cNvPr id="446" name="Google Shape;446;p39"/>
          <p:cNvGraphicFramePr/>
          <p:nvPr/>
        </p:nvGraphicFramePr>
        <p:xfrm>
          <a:off x="4409245" y="1825625"/>
          <a:ext cx="3373509" cy="4351338"/>
        </p:xfrm>
        <a:graphic>
          <a:graphicData uri="http://schemas.openxmlformats.org/presentationml/2006/ole">
            <mc:AlternateContent>
              <mc:Choice Requires="v">
                <p:oleObj r:id="rId4" imgH="4351338" imgW="3373509" progId="" spid="_x0000_s1">
                  <p:embed/>
                </p:oleObj>
              </mc:Choice>
              <mc:Fallback>
                <p:oleObj r:id="rId5" imgH="4351338" imgW="3373509" progId="">
                  <p:embed/>
                  <p:pic>
                    <p:nvPicPr>
                      <p:cNvPr id="446" name="Google Shape;446;p39"/>
                      <p:cNvPicPr preferRelativeResize="0"/>
                      <p:nvPr/>
                    </p:nvPicPr>
                    <p:blipFill rotWithShape="1">
                      <a:blip r:embed="rId6">
                        <a:alphaModFix/>
                      </a:blip>
                      <a:srcRect b="0" l="0" r="0" t="0"/>
                      <a:stretch/>
                    </p:blipFill>
                    <p:spPr>
                      <a:xfrm>
                        <a:off x="4409245" y="1825625"/>
                        <a:ext cx="3373509" cy="4351338"/>
                      </a:xfrm>
                      <a:prstGeom prst="rect">
                        <a:avLst/>
                      </a:prstGeom>
                      <a:noFill/>
                      <a:ln>
                        <a:noFill/>
                      </a:ln>
                    </p:spPr>
                  </p:pic>
                </p:oleObj>
              </mc:Fallback>
            </mc:AlternateContent>
          </a:graphicData>
        </a:graphic>
      </p:graphicFrame>
      <p:pic>
        <p:nvPicPr>
          <p:cNvPr descr="Ein Bild, das Zeichnung enthält.&#10;&#10;Automatisch generierte Beschreibung" id="447" name="Google Shape;447;p39"/>
          <p:cNvPicPr preferRelativeResize="0"/>
          <p:nvPr/>
        </p:nvPicPr>
        <p:blipFill rotWithShape="1">
          <a:blip r:embed="rId7">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Hierarchische DBMS - Struktur</a:t>
            </a:r>
            <a:endParaRPr/>
          </a:p>
        </p:txBody>
      </p:sp>
      <p:sp>
        <p:nvSpPr>
          <p:cNvPr id="114" name="Google Shape;114;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p:txBody>
      </p:sp>
      <p:sp>
        <p:nvSpPr>
          <p:cNvPr id="115" name="Google Shape;11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116" name="Google Shape;11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grpSp>
        <p:nvGrpSpPr>
          <p:cNvPr id="117" name="Google Shape;117;p4"/>
          <p:cNvGrpSpPr/>
          <p:nvPr/>
        </p:nvGrpSpPr>
        <p:grpSpPr>
          <a:xfrm>
            <a:off x="4383088" y="2333626"/>
            <a:ext cx="3770312" cy="2779712"/>
            <a:chOff x="1837" y="1389"/>
            <a:chExt cx="2375" cy="1751"/>
          </a:xfrm>
        </p:grpSpPr>
        <p:graphicFrame>
          <p:nvGraphicFramePr>
            <p:cNvPr id="118" name="Google Shape;118;p4"/>
            <p:cNvGraphicFramePr/>
            <p:nvPr/>
          </p:nvGraphicFramePr>
          <p:xfrm>
            <a:off x="1837" y="1389"/>
            <a:ext cx="2375" cy="1751"/>
          </p:xfrm>
          <a:graphic>
            <a:graphicData uri="http://schemas.openxmlformats.org/presentationml/2006/ole">
              <mc:AlternateContent>
                <mc:Choice Requires="v">
                  <p:oleObj r:id="rId4" imgH="1751" imgW="2375" progId="" spid="_x0000_s1">
                    <p:embed/>
                  </p:oleObj>
                </mc:Choice>
                <mc:Fallback>
                  <p:oleObj r:id="rId5" imgH="1751" imgW="2375" progId="">
                    <p:embed/>
                    <p:pic>
                      <p:nvPicPr>
                        <p:cNvPr id="118" name="Google Shape;118;p4"/>
                        <p:cNvPicPr preferRelativeResize="0"/>
                        <p:nvPr/>
                      </p:nvPicPr>
                      <p:blipFill rotWithShape="1">
                        <a:blip r:embed="rId6">
                          <a:alphaModFix/>
                        </a:blip>
                        <a:srcRect b="0" l="0" r="0" t="0"/>
                        <a:stretch/>
                      </p:blipFill>
                      <p:spPr>
                        <a:xfrm>
                          <a:off x="1837" y="1389"/>
                          <a:ext cx="2375" cy="1751"/>
                        </a:xfrm>
                        <a:prstGeom prst="rect">
                          <a:avLst/>
                        </a:prstGeom>
                        <a:noFill/>
                        <a:ln>
                          <a:noFill/>
                        </a:ln>
                      </p:spPr>
                    </p:pic>
                  </p:oleObj>
                </mc:Fallback>
              </mc:AlternateContent>
            </a:graphicData>
          </a:graphic>
        </p:graphicFrame>
        <p:sp>
          <p:nvSpPr>
            <p:cNvPr id="119" name="Google Shape;119;p4"/>
            <p:cNvSpPr txBox="1"/>
            <p:nvPr/>
          </p:nvSpPr>
          <p:spPr>
            <a:xfrm>
              <a:off x="1837" y="1389"/>
              <a:ext cx="2375" cy="175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grpSp>
      <p:pic>
        <p:nvPicPr>
          <p:cNvPr descr="Ein Bild, das Zeichnung enthält.&#10;&#10;Automatisch generierte Beschreibung" id="120" name="Google Shape;120;p4"/>
          <p:cNvPicPr preferRelativeResize="0"/>
          <p:nvPr/>
        </p:nvPicPr>
        <p:blipFill rotWithShape="1">
          <a:blip r:embed="rId7">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Relationenalgebra - Durchschnitt</a:t>
            </a:r>
            <a:endParaRPr/>
          </a:p>
        </p:txBody>
      </p:sp>
      <p:sp>
        <p:nvSpPr>
          <p:cNvPr id="453" name="Google Shape;453;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454" name="Google Shape;454;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graphicFrame>
        <p:nvGraphicFramePr>
          <p:cNvPr id="455" name="Google Shape;455;p40"/>
          <p:cNvGraphicFramePr/>
          <p:nvPr/>
        </p:nvGraphicFramePr>
        <p:xfrm>
          <a:off x="4327163" y="1825625"/>
          <a:ext cx="3537673" cy="4351338"/>
        </p:xfrm>
        <a:graphic>
          <a:graphicData uri="http://schemas.openxmlformats.org/presentationml/2006/ole">
            <mc:AlternateContent>
              <mc:Choice Requires="v">
                <p:oleObj r:id="rId4" imgH="4351338" imgW="3537673" progId="" spid="_x0000_s1">
                  <p:embed/>
                </p:oleObj>
              </mc:Choice>
              <mc:Fallback>
                <p:oleObj r:id="rId5" imgH="4351338" imgW="3537673" progId="">
                  <p:embed/>
                  <p:pic>
                    <p:nvPicPr>
                      <p:cNvPr id="455" name="Google Shape;455;p40"/>
                      <p:cNvPicPr preferRelativeResize="0"/>
                      <p:nvPr/>
                    </p:nvPicPr>
                    <p:blipFill rotWithShape="1">
                      <a:blip r:embed="rId6">
                        <a:alphaModFix/>
                      </a:blip>
                      <a:srcRect b="0" l="0" r="0" t="0"/>
                      <a:stretch/>
                    </p:blipFill>
                    <p:spPr>
                      <a:xfrm>
                        <a:off x="4327163" y="1825625"/>
                        <a:ext cx="3537673" cy="4351338"/>
                      </a:xfrm>
                      <a:prstGeom prst="rect">
                        <a:avLst/>
                      </a:prstGeom>
                      <a:noFill/>
                      <a:ln>
                        <a:noFill/>
                      </a:ln>
                    </p:spPr>
                  </p:pic>
                </p:oleObj>
              </mc:Fallback>
            </mc:AlternateContent>
          </a:graphicData>
        </a:graphic>
      </p:graphicFrame>
      <p:pic>
        <p:nvPicPr>
          <p:cNvPr descr="Ein Bild, das Zeichnung enthält.&#10;&#10;Automatisch generierte Beschreibung" id="456" name="Google Shape;456;p40"/>
          <p:cNvPicPr preferRelativeResize="0"/>
          <p:nvPr/>
        </p:nvPicPr>
        <p:blipFill rotWithShape="1">
          <a:blip r:embed="rId7">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Relationenalgebra – Kartesisches Produkt</a:t>
            </a:r>
            <a:endParaRPr/>
          </a:p>
        </p:txBody>
      </p:sp>
      <p:sp>
        <p:nvSpPr>
          <p:cNvPr id="462" name="Google Shape;462;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463" name="Google Shape;463;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graphicFrame>
        <p:nvGraphicFramePr>
          <p:cNvPr id="464" name="Google Shape;464;p41"/>
          <p:cNvGraphicFramePr/>
          <p:nvPr/>
        </p:nvGraphicFramePr>
        <p:xfrm>
          <a:off x="4630397" y="1825625"/>
          <a:ext cx="2931206" cy="4351338"/>
        </p:xfrm>
        <a:graphic>
          <a:graphicData uri="http://schemas.openxmlformats.org/presentationml/2006/ole">
            <mc:AlternateContent>
              <mc:Choice Requires="v">
                <p:oleObj r:id="rId4" imgH="4351338" imgW="2931206" progId="" spid="_x0000_s1">
                  <p:embed/>
                </p:oleObj>
              </mc:Choice>
              <mc:Fallback>
                <p:oleObj r:id="rId5" imgH="4351338" imgW="2931206" progId="">
                  <p:embed/>
                  <p:pic>
                    <p:nvPicPr>
                      <p:cNvPr id="464" name="Google Shape;464;p41"/>
                      <p:cNvPicPr preferRelativeResize="0"/>
                      <p:nvPr/>
                    </p:nvPicPr>
                    <p:blipFill rotWithShape="1">
                      <a:blip r:embed="rId6">
                        <a:alphaModFix/>
                      </a:blip>
                      <a:srcRect b="0" l="0" r="0" t="0"/>
                      <a:stretch/>
                    </p:blipFill>
                    <p:spPr>
                      <a:xfrm>
                        <a:off x="4630397" y="1825625"/>
                        <a:ext cx="2931206" cy="4351338"/>
                      </a:xfrm>
                      <a:prstGeom prst="rect">
                        <a:avLst/>
                      </a:prstGeom>
                      <a:noFill/>
                      <a:ln>
                        <a:noFill/>
                      </a:ln>
                    </p:spPr>
                  </p:pic>
                </p:oleObj>
              </mc:Fallback>
            </mc:AlternateContent>
          </a:graphicData>
        </a:graphic>
      </p:graphicFrame>
      <p:pic>
        <p:nvPicPr>
          <p:cNvPr descr="Ein Bild, das Zeichnung enthält.&#10;&#10;Automatisch generierte Beschreibung" id="465" name="Google Shape;465;p41"/>
          <p:cNvPicPr preferRelativeResize="0"/>
          <p:nvPr/>
        </p:nvPicPr>
        <p:blipFill rotWithShape="1">
          <a:blip r:embed="rId7">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Relationenalgebra - Projektion</a:t>
            </a:r>
            <a:endParaRPr/>
          </a:p>
        </p:txBody>
      </p:sp>
      <p:sp>
        <p:nvSpPr>
          <p:cNvPr id="471" name="Google Shape;471;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472" name="Google Shape;472;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graphicFrame>
        <p:nvGraphicFramePr>
          <p:cNvPr id="473" name="Google Shape;473;p42"/>
          <p:cNvGraphicFramePr/>
          <p:nvPr/>
        </p:nvGraphicFramePr>
        <p:xfrm>
          <a:off x="3897948" y="1825625"/>
          <a:ext cx="4396104" cy="4351338"/>
        </p:xfrm>
        <a:graphic>
          <a:graphicData uri="http://schemas.openxmlformats.org/presentationml/2006/ole">
            <mc:AlternateContent>
              <mc:Choice Requires="v">
                <p:oleObj r:id="rId4" imgH="4351338" imgW="4396104" progId="" spid="_x0000_s1">
                  <p:embed/>
                </p:oleObj>
              </mc:Choice>
              <mc:Fallback>
                <p:oleObj r:id="rId5" imgH="4351338" imgW="4396104" progId="">
                  <p:embed/>
                  <p:pic>
                    <p:nvPicPr>
                      <p:cNvPr id="473" name="Google Shape;473;p42"/>
                      <p:cNvPicPr preferRelativeResize="0"/>
                      <p:nvPr/>
                    </p:nvPicPr>
                    <p:blipFill rotWithShape="1">
                      <a:blip r:embed="rId6">
                        <a:alphaModFix/>
                      </a:blip>
                      <a:srcRect b="0" l="0" r="0" t="0"/>
                      <a:stretch/>
                    </p:blipFill>
                    <p:spPr>
                      <a:xfrm>
                        <a:off x="3897948" y="1825625"/>
                        <a:ext cx="4396104" cy="4351338"/>
                      </a:xfrm>
                      <a:prstGeom prst="rect">
                        <a:avLst/>
                      </a:prstGeom>
                      <a:noFill/>
                      <a:ln>
                        <a:noFill/>
                      </a:ln>
                    </p:spPr>
                  </p:pic>
                </p:oleObj>
              </mc:Fallback>
            </mc:AlternateContent>
          </a:graphicData>
        </a:graphic>
      </p:graphicFrame>
      <p:pic>
        <p:nvPicPr>
          <p:cNvPr descr="Ein Bild, das Zeichnung enthält.&#10;&#10;Automatisch generierte Beschreibung" id="474" name="Google Shape;474;p42"/>
          <p:cNvPicPr preferRelativeResize="0"/>
          <p:nvPr/>
        </p:nvPicPr>
        <p:blipFill rotWithShape="1">
          <a:blip r:embed="rId7">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Relationenalgebra - Selektion</a:t>
            </a:r>
            <a:endParaRPr/>
          </a:p>
        </p:txBody>
      </p:sp>
      <p:sp>
        <p:nvSpPr>
          <p:cNvPr id="480" name="Google Shape;480;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481" name="Google Shape;481;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graphicFrame>
        <p:nvGraphicFramePr>
          <p:cNvPr id="482" name="Google Shape;482;p43"/>
          <p:cNvGraphicFramePr/>
          <p:nvPr/>
        </p:nvGraphicFramePr>
        <p:xfrm>
          <a:off x="4707951" y="1825625"/>
          <a:ext cx="2776097" cy="4351338"/>
        </p:xfrm>
        <a:graphic>
          <a:graphicData uri="http://schemas.openxmlformats.org/presentationml/2006/ole">
            <mc:AlternateContent>
              <mc:Choice Requires="v">
                <p:oleObj r:id="rId4" imgH="4351338" imgW="2776097" progId="" spid="_x0000_s1">
                  <p:embed/>
                </p:oleObj>
              </mc:Choice>
              <mc:Fallback>
                <p:oleObj r:id="rId5" imgH="4351338" imgW="2776097" progId="">
                  <p:embed/>
                  <p:pic>
                    <p:nvPicPr>
                      <p:cNvPr id="482" name="Google Shape;482;p43"/>
                      <p:cNvPicPr preferRelativeResize="0"/>
                      <p:nvPr/>
                    </p:nvPicPr>
                    <p:blipFill rotWithShape="1">
                      <a:blip r:embed="rId6">
                        <a:alphaModFix/>
                      </a:blip>
                      <a:srcRect b="0" l="0" r="0" t="0"/>
                      <a:stretch/>
                    </p:blipFill>
                    <p:spPr>
                      <a:xfrm>
                        <a:off x="4707951" y="1825625"/>
                        <a:ext cx="2776097" cy="4351338"/>
                      </a:xfrm>
                      <a:prstGeom prst="rect">
                        <a:avLst/>
                      </a:prstGeom>
                      <a:noFill/>
                      <a:ln>
                        <a:noFill/>
                      </a:ln>
                    </p:spPr>
                  </p:pic>
                </p:oleObj>
              </mc:Fallback>
            </mc:AlternateContent>
          </a:graphicData>
        </a:graphic>
      </p:graphicFrame>
      <p:pic>
        <p:nvPicPr>
          <p:cNvPr descr="Ein Bild, das Zeichnung enthält.&#10;&#10;Automatisch generierte Beschreibung" id="483" name="Google Shape;483;p43"/>
          <p:cNvPicPr preferRelativeResize="0"/>
          <p:nvPr/>
        </p:nvPicPr>
        <p:blipFill rotWithShape="1">
          <a:blip r:embed="rId7">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Relationenalgebra - Join</a:t>
            </a:r>
            <a:endParaRPr/>
          </a:p>
        </p:txBody>
      </p:sp>
      <p:sp>
        <p:nvSpPr>
          <p:cNvPr id="489" name="Google Shape;489;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490" name="Google Shape;490;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graphicFrame>
        <p:nvGraphicFramePr>
          <p:cNvPr id="491" name="Google Shape;491;p44"/>
          <p:cNvGraphicFramePr/>
          <p:nvPr/>
        </p:nvGraphicFramePr>
        <p:xfrm>
          <a:off x="4720110" y="1825625"/>
          <a:ext cx="2751780" cy="4351338"/>
        </p:xfrm>
        <a:graphic>
          <a:graphicData uri="http://schemas.openxmlformats.org/presentationml/2006/ole">
            <mc:AlternateContent>
              <mc:Choice Requires="v">
                <p:oleObj r:id="rId4" imgH="4351338" imgW="2751780" progId="" spid="_x0000_s1">
                  <p:embed/>
                </p:oleObj>
              </mc:Choice>
              <mc:Fallback>
                <p:oleObj r:id="rId5" imgH="4351338" imgW="2751780" progId="">
                  <p:embed/>
                  <p:pic>
                    <p:nvPicPr>
                      <p:cNvPr id="491" name="Google Shape;491;p44"/>
                      <p:cNvPicPr preferRelativeResize="0"/>
                      <p:nvPr/>
                    </p:nvPicPr>
                    <p:blipFill rotWithShape="1">
                      <a:blip r:embed="rId6">
                        <a:alphaModFix/>
                      </a:blip>
                      <a:srcRect b="0" l="0" r="0" t="0"/>
                      <a:stretch/>
                    </p:blipFill>
                    <p:spPr>
                      <a:xfrm>
                        <a:off x="4720110" y="1825625"/>
                        <a:ext cx="2751780" cy="4351338"/>
                      </a:xfrm>
                      <a:prstGeom prst="rect">
                        <a:avLst/>
                      </a:prstGeom>
                      <a:noFill/>
                      <a:ln>
                        <a:noFill/>
                      </a:ln>
                    </p:spPr>
                  </p:pic>
                </p:oleObj>
              </mc:Fallback>
            </mc:AlternateContent>
          </a:graphicData>
        </a:graphic>
      </p:graphicFrame>
      <p:pic>
        <p:nvPicPr>
          <p:cNvPr descr="Ein Bild, das Zeichnung enthält.&#10;&#10;Automatisch generierte Beschreibung" id="492" name="Google Shape;492;p44"/>
          <p:cNvPicPr preferRelativeResize="0"/>
          <p:nvPr/>
        </p:nvPicPr>
        <p:blipFill rotWithShape="1">
          <a:blip r:embed="rId7">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‚Zwischenthema‘</a:t>
            </a:r>
            <a:endParaRPr/>
          </a:p>
        </p:txBody>
      </p:sp>
      <p:sp>
        <p:nvSpPr>
          <p:cNvPr id="498" name="Google Shape;498;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39725" lvl="0" marL="339725" rtl="0" algn="l">
              <a:lnSpc>
                <a:spcPct val="90000"/>
              </a:lnSpc>
              <a:spcBef>
                <a:spcPts val="0"/>
              </a:spcBef>
              <a:spcAft>
                <a:spcPts val="0"/>
              </a:spcAft>
              <a:buClr>
                <a:schemeClr val="dk1"/>
              </a:buClr>
              <a:buSzPts val="2800"/>
              <a:buChar char="•"/>
            </a:pPr>
            <a:r>
              <a:rPr lang="de-DE"/>
              <a:t>Welche Konsequenz hat das philosophische Problem ‚Das Schiff des Theseus‘ für die Datenbanktechnologie?</a:t>
            </a:r>
            <a:endParaRPr/>
          </a:p>
          <a:p>
            <a:pPr indent="-339725" lvl="0" marL="341313" rtl="0" algn="l">
              <a:lnSpc>
                <a:spcPct val="90000"/>
              </a:lnSpc>
              <a:spcBef>
                <a:spcPts val="1000"/>
              </a:spcBef>
              <a:spcAft>
                <a:spcPts val="0"/>
              </a:spcAft>
              <a:buClr>
                <a:schemeClr val="dk1"/>
              </a:buClr>
              <a:buSzPts val="2800"/>
              <a:buFont typeface="Calibri"/>
              <a:buNone/>
            </a:pPr>
            <a:r>
              <a:t/>
            </a:r>
            <a:endParaRPr/>
          </a:p>
          <a:p>
            <a:pPr indent="-339725" lvl="0" marL="339725" rtl="0" algn="l">
              <a:lnSpc>
                <a:spcPct val="90000"/>
              </a:lnSpc>
              <a:spcBef>
                <a:spcPts val="1000"/>
              </a:spcBef>
              <a:spcAft>
                <a:spcPts val="0"/>
              </a:spcAft>
              <a:buClr>
                <a:schemeClr val="dk1"/>
              </a:buClr>
              <a:buSzPts val="2800"/>
              <a:buChar char="•"/>
            </a:pPr>
            <a:r>
              <a:rPr lang="de-DE"/>
              <a:t>Antwort:</a:t>
            </a:r>
            <a:endParaRPr/>
          </a:p>
          <a:p>
            <a:pPr indent="-339725" lvl="0" marL="339725" rtl="0" algn="l">
              <a:lnSpc>
                <a:spcPct val="90000"/>
              </a:lnSpc>
              <a:spcBef>
                <a:spcPts val="1000"/>
              </a:spcBef>
              <a:spcAft>
                <a:spcPts val="0"/>
              </a:spcAft>
              <a:buClr>
                <a:schemeClr val="dk1"/>
              </a:buClr>
              <a:buSzPts val="2800"/>
              <a:buChar char="•"/>
            </a:pPr>
            <a:r>
              <a:rPr lang="de-DE"/>
              <a:t>Wodurch wird die Identität in der DB Technologie dargestellt? Durch Primary Key. Was ist bei einem Update des Primary Key? Handelt es sich dann noch um das ursprüngliche Exemplar oder wurde ein neues Exemplar geschaffen???</a:t>
            </a:r>
            <a:endParaRPr/>
          </a:p>
          <a:p>
            <a:pPr indent="-339725" lvl="0" marL="341313" rtl="0" algn="l">
              <a:lnSpc>
                <a:spcPct val="90000"/>
              </a:lnSpc>
              <a:spcBef>
                <a:spcPts val="1000"/>
              </a:spcBef>
              <a:spcAft>
                <a:spcPts val="0"/>
              </a:spcAft>
              <a:buClr>
                <a:schemeClr val="dk1"/>
              </a:buClr>
              <a:buSzPts val="2800"/>
              <a:buFont typeface="Calibri"/>
              <a:buNone/>
            </a:pPr>
            <a:r>
              <a:t/>
            </a:r>
            <a:endParaRPr/>
          </a:p>
          <a:p>
            <a:pPr indent="-339725" lvl="0" marL="341313" rtl="0" algn="l">
              <a:lnSpc>
                <a:spcPct val="90000"/>
              </a:lnSpc>
              <a:spcBef>
                <a:spcPts val="1000"/>
              </a:spcBef>
              <a:spcAft>
                <a:spcPts val="0"/>
              </a:spcAft>
              <a:buClr>
                <a:schemeClr val="dk1"/>
              </a:buClr>
              <a:buSzPts val="2800"/>
              <a:buFont typeface="Calibri"/>
              <a:buNone/>
            </a:pPr>
            <a:r>
              <a:t/>
            </a:r>
            <a:endParaRPr/>
          </a:p>
          <a:p>
            <a:pPr indent="-339725" lvl="0" marL="341313" rtl="0" algn="l">
              <a:lnSpc>
                <a:spcPct val="90000"/>
              </a:lnSpc>
              <a:spcBef>
                <a:spcPts val="1000"/>
              </a:spcBef>
              <a:spcAft>
                <a:spcPts val="0"/>
              </a:spcAft>
              <a:buClr>
                <a:schemeClr val="dk1"/>
              </a:buClr>
              <a:buSzPts val="2800"/>
              <a:buFont typeface="Calibri"/>
              <a:buNone/>
            </a:pPr>
            <a:r>
              <a:t/>
            </a:r>
            <a:endParaRPr/>
          </a:p>
          <a:p>
            <a:pPr indent="-339725" lvl="0" marL="341313" rtl="0" algn="l">
              <a:lnSpc>
                <a:spcPct val="90000"/>
              </a:lnSpc>
              <a:spcBef>
                <a:spcPts val="1000"/>
              </a:spcBef>
              <a:spcAft>
                <a:spcPts val="0"/>
              </a:spcAft>
              <a:buClr>
                <a:schemeClr val="dk1"/>
              </a:buClr>
              <a:buSzPts val="2800"/>
              <a:buFont typeface="Calibri"/>
              <a:buNone/>
            </a:pPr>
            <a:r>
              <a:t/>
            </a:r>
            <a:endParaRPr/>
          </a:p>
          <a:p>
            <a:pPr indent="-339725" lvl="0" marL="341313" rtl="0" algn="l">
              <a:lnSpc>
                <a:spcPct val="90000"/>
              </a:lnSpc>
              <a:spcBef>
                <a:spcPts val="1000"/>
              </a:spcBef>
              <a:spcAft>
                <a:spcPts val="0"/>
              </a:spcAft>
              <a:buClr>
                <a:schemeClr val="dk1"/>
              </a:buClr>
              <a:buSzPts val="2800"/>
              <a:buFont typeface="Calibri"/>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499" name="Google Shape;499;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500" name="Google Shape;500;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501" name="Google Shape;501;p45"/>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‚Zwischenthema‘</a:t>
            </a:r>
            <a:endParaRPr/>
          </a:p>
        </p:txBody>
      </p:sp>
      <p:sp>
        <p:nvSpPr>
          <p:cNvPr id="507" name="Google Shape;507;p46"/>
          <p:cNvSpPr txBox="1"/>
          <p:nvPr>
            <p:ph idx="1" type="body"/>
          </p:nvPr>
        </p:nvSpPr>
        <p:spPr>
          <a:xfrm>
            <a:off x="838200" y="1825625"/>
            <a:ext cx="9491663" cy="4351338"/>
          </a:xfrm>
          <a:prstGeom prst="rect">
            <a:avLst/>
          </a:prstGeom>
          <a:noFill/>
          <a:ln>
            <a:noFill/>
          </a:ln>
        </p:spPr>
        <p:txBody>
          <a:bodyPr anchorCtr="0" anchor="t" bIns="45700" lIns="91425" spcFirstLastPara="1" rIns="91425" wrap="square" tIns="45700">
            <a:normAutofit/>
          </a:bodyPr>
          <a:lstStyle/>
          <a:p>
            <a:pPr indent="0" lvl="0" marL="0" rtl="0" algn="l">
              <a:lnSpc>
                <a:spcPct val="130000"/>
              </a:lnSpc>
              <a:spcBef>
                <a:spcPts val="0"/>
              </a:spcBef>
              <a:spcAft>
                <a:spcPts val="0"/>
              </a:spcAft>
              <a:buClr>
                <a:schemeClr val="dk1"/>
              </a:buClr>
              <a:buSzPts val="2170"/>
              <a:buNone/>
            </a:pPr>
            <a:r>
              <a:rPr lang="de-DE" sz="2170"/>
              <a:t>s„Theseus besitzt ein etwas älteres, aber seetaugliches Schiff. Er beschließt eines Tages, es in die Werft zu bringen und dort erneuern zu lassen. Er bittet den Werfteigner, die 1000 Planken gegen neue auszutauschen. Der Eigner der Werft besitzt mehrere Docks und findet es schade, die alten Planken von Theseus’ Schiff einfach wegzuwerfen, also beschließt er, in Dock A das Schiff des Theseus nach und nach auseinanderzunehmen und ersetzen zu lassen und die Planken in Dock B zu bringen, wo sie in der ursprünglichen Reihenfolge und an ihrer ursprünglichen Position wieder zu einem Schiff zusammengesetzt werden, was gelingt.“</a:t>
            </a:r>
            <a:r>
              <a:rPr baseline="30000" lang="de-DE" sz="2170" u="sng">
                <a:solidFill>
                  <a:schemeClr val="hlink"/>
                </a:solidFill>
                <a:hlinkClick r:id="rId3"/>
              </a:rPr>
              <a:t>[2]</a:t>
            </a:r>
            <a:endParaRPr baseline="30000" sz="2170"/>
          </a:p>
          <a:p>
            <a:pPr indent="0" lvl="0" marL="0" rtl="0" algn="l">
              <a:lnSpc>
                <a:spcPct val="130000"/>
              </a:lnSpc>
              <a:spcBef>
                <a:spcPts val="1000"/>
              </a:spcBef>
              <a:spcAft>
                <a:spcPts val="0"/>
              </a:spcAft>
              <a:buClr>
                <a:schemeClr val="dk1"/>
              </a:buClr>
              <a:buSzPts val="2170"/>
              <a:buNone/>
            </a:pPr>
            <a:r>
              <a:t/>
            </a:r>
            <a:endParaRPr baseline="30000" sz="2170"/>
          </a:p>
          <a:p>
            <a:pPr indent="0" lvl="0" marL="0" rtl="0" algn="l">
              <a:lnSpc>
                <a:spcPct val="130000"/>
              </a:lnSpc>
              <a:spcBef>
                <a:spcPts val="1000"/>
              </a:spcBef>
              <a:spcAft>
                <a:spcPts val="0"/>
              </a:spcAft>
              <a:buClr>
                <a:schemeClr val="dk1"/>
              </a:buClr>
              <a:buSzPts val="2170"/>
              <a:buNone/>
            </a:pPr>
            <a:r>
              <a:t/>
            </a:r>
            <a:endParaRPr sz="2170"/>
          </a:p>
          <a:p>
            <a:pPr indent="-339725" lvl="0" marL="341313" rtl="0" algn="l">
              <a:lnSpc>
                <a:spcPct val="70000"/>
              </a:lnSpc>
              <a:spcBef>
                <a:spcPts val="1000"/>
              </a:spcBef>
              <a:spcAft>
                <a:spcPts val="0"/>
              </a:spcAft>
              <a:buClr>
                <a:schemeClr val="dk1"/>
              </a:buClr>
              <a:buSzPts val="2170"/>
              <a:buFont typeface="Calibri"/>
              <a:buNone/>
            </a:pPr>
            <a:r>
              <a:t/>
            </a:r>
            <a:endParaRPr sz="2170"/>
          </a:p>
          <a:p>
            <a:pPr indent="-339725" lvl="0" marL="341313" rtl="0" algn="l">
              <a:lnSpc>
                <a:spcPct val="70000"/>
              </a:lnSpc>
              <a:spcBef>
                <a:spcPts val="1000"/>
              </a:spcBef>
              <a:spcAft>
                <a:spcPts val="0"/>
              </a:spcAft>
              <a:buClr>
                <a:schemeClr val="dk1"/>
              </a:buClr>
              <a:buSzPts val="2170"/>
              <a:buFont typeface="Calibri"/>
              <a:buNone/>
            </a:pPr>
            <a:r>
              <a:t/>
            </a:r>
            <a:endParaRPr sz="2170"/>
          </a:p>
          <a:p>
            <a:pPr indent="-339725" lvl="0" marL="341313" rtl="0" algn="l">
              <a:lnSpc>
                <a:spcPct val="70000"/>
              </a:lnSpc>
              <a:spcBef>
                <a:spcPts val="1000"/>
              </a:spcBef>
              <a:spcAft>
                <a:spcPts val="0"/>
              </a:spcAft>
              <a:buClr>
                <a:schemeClr val="dk1"/>
              </a:buClr>
              <a:buSzPts val="2170"/>
              <a:buFont typeface="Calibri"/>
              <a:buNone/>
            </a:pPr>
            <a:r>
              <a:t/>
            </a:r>
            <a:endParaRPr sz="2170"/>
          </a:p>
          <a:p>
            <a:pPr indent="-339725" lvl="0" marL="341313" rtl="0" algn="l">
              <a:lnSpc>
                <a:spcPct val="70000"/>
              </a:lnSpc>
              <a:spcBef>
                <a:spcPts val="1000"/>
              </a:spcBef>
              <a:spcAft>
                <a:spcPts val="0"/>
              </a:spcAft>
              <a:buClr>
                <a:schemeClr val="dk1"/>
              </a:buClr>
              <a:buSzPts val="2170"/>
              <a:buFont typeface="Calibri"/>
              <a:buNone/>
            </a:pPr>
            <a:r>
              <a:t/>
            </a:r>
            <a:endParaRPr sz="2170"/>
          </a:p>
          <a:p>
            <a:pPr indent="-90804" lvl="0" marL="228600" rtl="0" algn="l">
              <a:lnSpc>
                <a:spcPct val="70000"/>
              </a:lnSpc>
              <a:spcBef>
                <a:spcPts val="1000"/>
              </a:spcBef>
              <a:spcAft>
                <a:spcPts val="0"/>
              </a:spcAft>
              <a:buClr>
                <a:schemeClr val="dk1"/>
              </a:buClr>
              <a:buSzPts val="2170"/>
              <a:buNone/>
            </a:pPr>
            <a:r>
              <a:t/>
            </a:r>
            <a:endParaRPr sz="2170"/>
          </a:p>
        </p:txBody>
      </p:sp>
      <p:sp>
        <p:nvSpPr>
          <p:cNvPr id="508" name="Google Shape;508;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509" name="Google Shape;509;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510" name="Google Shape;510;p46"/>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14" name="Shape 514"/>
        <p:cNvGrpSpPr/>
        <p:nvPr/>
      </p:nvGrpSpPr>
      <p:grpSpPr>
        <a:xfrm>
          <a:off x="0" y="0"/>
          <a:ext cx="0" cy="0"/>
          <a:chOff x="0" y="0"/>
          <a:chExt cx="0" cy="0"/>
        </a:xfrm>
      </p:grpSpPr>
      <p:sp>
        <p:nvSpPr>
          <p:cNvPr id="515" name="Google Shape;515;p4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r>
              <a:rPr lang="de-DE">
                <a:solidFill>
                  <a:schemeClr val="lt1"/>
                </a:solidFill>
              </a:rPr>
              <a:t>ENDE </a:t>
            </a:r>
            <a:endParaRPr/>
          </a:p>
        </p:txBody>
      </p:sp>
      <p:sp>
        <p:nvSpPr>
          <p:cNvPr id="516" name="Google Shape;516;p4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pic>
        <p:nvPicPr>
          <p:cNvPr descr="Ein Bild, das Zeichnung enthält.&#10;&#10;Automatisch generierte Beschreibung" id="517" name="Google Shape;517;p47"/>
          <p:cNvPicPr preferRelativeResize="0"/>
          <p:nvPr/>
        </p:nvPicPr>
        <p:blipFill rotWithShape="1">
          <a:blip r:embed="rId3">
            <a:alphaModFix/>
          </a:blip>
          <a:srcRect b="0" l="0" r="0" t="0"/>
          <a:stretch/>
        </p:blipFill>
        <p:spPr>
          <a:xfrm>
            <a:off x="5024437" y="3509963"/>
            <a:ext cx="2143125" cy="2143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26" name="Google Shape;126;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de-DE"/>
              <a:t>Die n:m-Beziehung KUNDE LEIHT BUCH wird durch zwei Relationship-Listen realisiert. Die erste hat den Kunden-Datensatz als Listenkopf mit Zeigern auf die dazugehörigen Buch-Datensätze. Die zweite hat als Listenkopf den Buch-Datensatz und Zeiger auf die entsprechenden Kunden-Datensätze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27" name="Google Shape;12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128" name="Google Shape;12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graphicFrame>
        <p:nvGraphicFramePr>
          <p:cNvPr id="129" name="Google Shape;129;p5"/>
          <p:cNvGraphicFramePr/>
          <p:nvPr/>
        </p:nvGraphicFramePr>
        <p:xfrm>
          <a:off x="2789237" y="4001294"/>
          <a:ext cx="6613525" cy="3286125"/>
        </p:xfrm>
        <a:graphic>
          <a:graphicData uri="http://schemas.openxmlformats.org/presentationml/2006/ole">
            <mc:AlternateContent>
              <mc:Choice Requires="v">
                <p:oleObj r:id="rId4" imgH="3286125" imgW="6613525" progId="" spid="_x0000_s1">
                  <p:embed/>
                </p:oleObj>
              </mc:Choice>
              <mc:Fallback>
                <p:oleObj r:id="rId5" imgH="3286125" imgW="6613525" progId="">
                  <p:embed/>
                  <p:pic>
                    <p:nvPicPr>
                      <p:cNvPr id="129" name="Google Shape;129;p5"/>
                      <p:cNvPicPr preferRelativeResize="0"/>
                      <p:nvPr/>
                    </p:nvPicPr>
                    <p:blipFill rotWithShape="1">
                      <a:blip r:embed="rId6">
                        <a:alphaModFix/>
                      </a:blip>
                      <a:srcRect b="0" l="0" r="0" t="0"/>
                      <a:stretch/>
                    </p:blipFill>
                    <p:spPr>
                      <a:xfrm>
                        <a:off x="2789237" y="4001294"/>
                        <a:ext cx="6613525" cy="3286125"/>
                      </a:xfrm>
                      <a:prstGeom prst="rect">
                        <a:avLst/>
                      </a:prstGeom>
                      <a:noFill/>
                      <a:ln>
                        <a:noFill/>
                      </a:ln>
                    </p:spPr>
                  </p:pic>
                </p:oleObj>
              </mc:Fallback>
            </mc:AlternateContent>
          </a:graphicData>
        </a:graphic>
      </p:graphicFrame>
      <p:pic>
        <p:nvPicPr>
          <p:cNvPr descr="Ein Bild, das Zeichnung enthält.&#10;&#10;Automatisch generierte Beschreibung" id="130" name="Google Shape;130;p5"/>
          <p:cNvPicPr preferRelativeResize="0"/>
          <p:nvPr/>
        </p:nvPicPr>
        <p:blipFill rotWithShape="1">
          <a:blip r:embed="rId7">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Hierarchische Systeme</a:t>
            </a:r>
            <a:endParaRPr/>
          </a:p>
        </p:txBody>
      </p:sp>
      <p:sp>
        <p:nvSpPr>
          <p:cNvPr id="136" name="Google Shape;136;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800"/>
              <a:buChar char="•"/>
            </a:pPr>
            <a:r>
              <a:rPr lang="de-DE"/>
              <a:t>Das Konzept hierarchischer Datenbanken basiert auf konventionellen Dateisystemen, die in der Lage sein müssen, variabel lange Sätze zu verarbeiten. Variabel lange Sätze sind dann notwendig, wenn in einem Datensatztyp beliebig viele Wiederholgruppen zugelassen sind.</a:t>
            </a:r>
            <a:endParaRPr/>
          </a:p>
          <a:p>
            <a:pPr indent="-228600" lvl="0" marL="228600" rtl="0" algn="l">
              <a:lnSpc>
                <a:spcPct val="90000"/>
              </a:lnSpc>
              <a:spcBef>
                <a:spcPts val="600"/>
              </a:spcBef>
              <a:spcAft>
                <a:spcPts val="0"/>
              </a:spcAft>
              <a:buClr>
                <a:srgbClr val="000000"/>
              </a:buClr>
              <a:buSzPts val="2800"/>
              <a:buChar char="•"/>
            </a:pPr>
            <a:r>
              <a:rPr lang="de-DE"/>
              <a:t>Die Grundidee besteht darin, dass diese Wiederholgruppen vom eigentlichen Satz getrennt werden und dass daraus eine eigene sequentielle Datei gemacht wird - dadurch erhält man - wenn man eine beliebige Schachtelungstiefe von Wiederholgruppen zulässt - eine Hierarchie von sequentiellen Dateien.</a:t>
            </a:r>
            <a:endParaRPr/>
          </a:p>
          <a:p>
            <a:pPr indent="-50800" lvl="0" marL="341313" rtl="0" algn="l">
              <a:lnSpc>
                <a:spcPct val="90000"/>
              </a:lnSpc>
              <a:spcBef>
                <a:spcPts val="6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37" name="Google Shape;13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138" name="Google Shape;13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139" name="Google Shape;139;p6"/>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In einer hierarchischen DB …</a:t>
            </a:r>
            <a:endParaRPr/>
          </a:p>
        </p:txBody>
      </p:sp>
      <p:sp>
        <p:nvSpPr>
          <p:cNvPr id="145" name="Google Shape;145;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rgbClr val="000000"/>
              </a:buClr>
              <a:buSzPts val="2800"/>
              <a:buFont typeface="Times New Roman"/>
              <a:buAutoNum type="arabicPeriod"/>
            </a:pPr>
            <a:r>
              <a:rPr lang="de-DE"/>
              <a:t>Jede Entitätsmenge gehört genau zu 1 Hierarchie - damit sind alle existierenden Hierarchien voneinander unabhängig und haben damit keine Entität gemeinsam - das führt zu Redundanzen.</a:t>
            </a:r>
            <a:endParaRPr/>
          </a:p>
          <a:p>
            <a:pPr indent="-228600" lvl="0" marL="228600" rtl="0" algn="l">
              <a:lnSpc>
                <a:spcPct val="80000"/>
              </a:lnSpc>
              <a:spcBef>
                <a:spcPts val="600"/>
              </a:spcBef>
              <a:spcAft>
                <a:spcPts val="0"/>
              </a:spcAft>
              <a:buClr>
                <a:srgbClr val="000000"/>
              </a:buClr>
              <a:buSzPts val="2800"/>
              <a:buFont typeface="Times New Roman"/>
              <a:buAutoNum type="arabicPeriod"/>
            </a:pPr>
            <a:r>
              <a:rPr lang="de-DE"/>
              <a:t>Jedem Wurzeltyp ist ein Primärschlüssel zugeordnet</a:t>
            </a:r>
            <a:endParaRPr/>
          </a:p>
          <a:p>
            <a:pPr indent="-228600" lvl="0" marL="228600" rtl="0" algn="l">
              <a:lnSpc>
                <a:spcPct val="80000"/>
              </a:lnSpc>
              <a:spcBef>
                <a:spcPts val="600"/>
              </a:spcBef>
              <a:spcAft>
                <a:spcPts val="0"/>
              </a:spcAft>
              <a:buClr>
                <a:srgbClr val="000000"/>
              </a:buClr>
              <a:buSzPts val="2800"/>
              <a:buFont typeface="Times New Roman"/>
              <a:buAutoNum type="arabicPeriod"/>
            </a:pPr>
            <a:r>
              <a:rPr lang="de-DE"/>
              <a:t>Jede Entität muss erreichbar sein:</a:t>
            </a:r>
            <a:endParaRPr/>
          </a:p>
          <a:p>
            <a:pPr indent="0" lvl="0" marL="284163" rtl="0" algn="l">
              <a:lnSpc>
                <a:spcPct val="80000"/>
              </a:lnSpc>
              <a:spcBef>
                <a:spcPts val="600"/>
              </a:spcBef>
              <a:spcAft>
                <a:spcPts val="0"/>
              </a:spcAft>
              <a:buClr>
                <a:schemeClr val="dk1"/>
              </a:buClr>
              <a:buSzPts val="2800"/>
              <a:buNone/>
            </a:pPr>
            <a:r>
              <a:rPr lang="de-DE"/>
              <a:t>jede Wurzelentität ist erreichbar</a:t>
            </a:r>
            <a:endParaRPr/>
          </a:p>
          <a:p>
            <a:pPr indent="0" lvl="0" marL="284163" rtl="0" algn="l">
              <a:lnSpc>
                <a:spcPct val="80000"/>
              </a:lnSpc>
              <a:spcBef>
                <a:spcPts val="600"/>
              </a:spcBef>
              <a:spcAft>
                <a:spcPts val="0"/>
              </a:spcAft>
              <a:buClr>
                <a:schemeClr val="dk1"/>
              </a:buClr>
              <a:buSzPts val="2800"/>
              <a:buNone/>
            </a:pPr>
            <a:r>
              <a:rPr lang="de-DE"/>
              <a:t>ist der Vater erreichbar, so ist auch der Sohn erreichbar; aber nicht umgekehrt</a:t>
            </a:r>
            <a:endParaRPr/>
          </a:p>
          <a:p>
            <a:pPr indent="0" lvl="0" marL="284163" rtl="0" algn="l">
              <a:lnSpc>
                <a:spcPct val="80000"/>
              </a:lnSpc>
              <a:spcBef>
                <a:spcPts val="600"/>
              </a:spcBef>
              <a:spcAft>
                <a:spcPts val="0"/>
              </a:spcAft>
              <a:buClr>
                <a:schemeClr val="dk1"/>
              </a:buClr>
              <a:buSzPts val="2800"/>
              <a:buNone/>
            </a:pPr>
            <a:r>
              <a:t/>
            </a:r>
            <a:endParaRPr/>
          </a:p>
          <a:p>
            <a:pPr indent="0" lvl="0" marL="284163" rtl="0" algn="l">
              <a:lnSpc>
                <a:spcPct val="80000"/>
              </a:lnSpc>
              <a:spcBef>
                <a:spcPts val="600"/>
              </a:spcBef>
              <a:spcAft>
                <a:spcPts val="0"/>
              </a:spcAft>
              <a:buClr>
                <a:schemeClr val="dk1"/>
              </a:buClr>
              <a:buSzPts val="2800"/>
              <a:buNone/>
            </a:pPr>
            <a:r>
              <a:rPr lang="de-DE"/>
              <a:t>Einstieg also nur über die Wurzel.</a:t>
            </a:r>
            <a:endParaRPr/>
          </a:p>
          <a:p>
            <a:pPr indent="-50800" lvl="0" marL="512763" rtl="0" algn="l">
              <a:lnSpc>
                <a:spcPct val="80000"/>
              </a:lnSpc>
              <a:spcBef>
                <a:spcPts val="600"/>
              </a:spcBef>
              <a:spcAft>
                <a:spcPts val="0"/>
              </a:spcAft>
              <a:buClr>
                <a:schemeClr val="dk1"/>
              </a:buClr>
              <a:buSzPts val="2800"/>
              <a:buNone/>
            </a:pPr>
            <a:r>
              <a:t/>
            </a:r>
            <a:endParaRPr/>
          </a:p>
          <a:p>
            <a:pPr indent="0" lvl="0" marL="0" rtl="0" algn="l">
              <a:lnSpc>
                <a:spcPct val="80000"/>
              </a:lnSpc>
              <a:spcBef>
                <a:spcPts val="1000"/>
              </a:spcBef>
              <a:spcAft>
                <a:spcPts val="0"/>
              </a:spcAft>
              <a:buClr>
                <a:schemeClr val="dk1"/>
              </a:buClr>
              <a:buSzPts val="2800"/>
              <a:buNone/>
            </a:pPr>
            <a:r>
              <a:t/>
            </a:r>
            <a:endParaRPr/>
          </a:p>
        </p:txBody>
      </p:sp>
      <p:sp>
        <p:nvSpPr>
          <p:cNvPr id="146" name="Google Shape;146;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147" name="Google Shape;147;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148" name="Google Shape;148;p7"/>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Beispiel Kursdatenbank</a:t>
            </a:r>
            <a:endParaRPr/>
          </a:p>
        </p:txBody>
      </p:sp>
      <p:sp>
        <p:nvSpPr>
          <p:cNvPr id="154" name="Google Shape;154;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155" name="Google Shape;15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156" name="Google Shape;15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grpSp>
        <p:nvGrpSpPr>
          <p:cNvPr id="157" name="Google Shape;157;p8"/>
          <p:cNvGrpSpPr/>
          <p:nvPr/>
        </p:nvGrpSpPr>
        <p:grpSpPr>
          <a:xfrm>
            <a:off x="3546475" y="2943225"/>
            <a:ext cx="5064125" cy="2897188"/>
            <a:chOff x="1035" y="864"/>
            <a:chExt cx="3190" cy="1825"/>
          </a:xfrm>
        </p:grpSpPr>
        <p:graphicFrame>
          <p:nvGraphicFramePr>
            <p:cNvPr id="158" name="Google Shape;158;p8"/>
            <p:cNvGraphicFramePr/>
            <p:nvPr/>
          </p:nvGraphicFramePr>
          <p:xfrm>
            <a:off x="1035" y="864"/>
            <a:ext cx="3190" cy="1825"/>
          </p:xfrm>
          <a:graphic>
            <a:graphicData uri="http://schemas.openxmlformats.org/presentationml/2006/ole">
              <mc:AlternateContent>
                <mc:Choice Requires="v">
                  <p:oleObj r:id="rId4" imgH="1825" imgW="3190" progId="" spid="_x0000_s1">
                    <p:embed/>
                  </p:oleObj>
                </mc:Choice>
                <mc:Fallback>
                  <p:oleObj r:id="rId5" imgH="1825" imgW="3190" progId="">
                    <p:embed/>
                    <p:pic>
                      <p:nvPicPr>
                        <p:cNvPr id="158" name="Google Shape;158;p8"/>
                        <p:cNvPicPr preferRelativeResize="0"/>
                        <p:nvPr/>
                      </p:nvPicPr>
                      <p:blipFill rotWithShape="1">
                        <a:blip r:embed="rId6">
                          <a:alphaModFix/>
                        </a:blip>
                        <a:srcRect b="0" l="0" r="0" t="0"/>
                        <a:stretch/>
                      </p:blipFill>
                      <p:spPr>
                        <a:xfrm>
                          <a:off x="1035" y="864"/>
                          <a:ext cx="3190" cy="1825"/>
                        </a:xfrm>
                        <a:prstGeom prst="rect">
                          <a:avLst/>
                        </a:prstGeom>
                        <a:noFill/>
                        <a:ln>
                          <a:noFill/>
                        </a:ln>
                      </p:spPr>
                    </p:pic>
                  </p:oleObj>
                </mc:Fallback>
              </mc:AlternateContent>
            </a:graphicData>
          </a:graphic>
        </p:graphicFrame>
        <p:sp>
          <p:nvSpPr>
            <p:cNvPr id="159" name="Google Shape;159;p8"/>
            <p:cNvSpPr txBox="1"/>
            <p:nvPr/>
          </p:nvSpPr>
          <p:spPr>
            <a:xfrm>
              <a:off x="1035" y="864"/>
              <a:ext cx="3190" cy="18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grpSp>
      <p:pic>
        <p:nvPicPr>
          <p:cNvPr descr="Ein Bild, das Zeichnung enthält.&#10;&#10;Automatisch generierte Beschreibung" id="160" name="Google Shape;160;p8"/>
          <p:cNvPicPr preferRelativeResize="0"/>
          <p:nvPr/>
        </p:nvPicPr>
        <p:blipFill rotWithShape="1">
          <a:blip r:embed="rId7">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Hierarchische Datenmanipulation</a:t>
            </a:r>
            <a:endParaRPr/>
          </a:p>
        </p:txBody>
      </p:sp>
      <p:sp>
        <p:nvSpPr>
          <p:cNvPr id="166" name="Google Shape;166;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DE"/>
              <a:t>Es müssen Operatoren für folgende Aktionen vorgesehen werden:</a:t>
            </a:r>
            <a:endParaRPr/>
          </a:p>
          <a:p>
            <a:pPr indent="-228600" lvl="0" marL="341313" rtl="0" algn="l">
              <a:lnSpc>
                <a:spcPct val="90000"/>
              </a:lnSpc>
              <a:spcBef>
                <a:spcPts val="700"/>
              </a:spcBef>
              <a:spcAft>
                <a:spcPts val="0"/>
              </a:spcAft>
              <a:buClr>
                <a:srgbClr val="000000"/>
              </a:buClr>
              <a:buSzPts val="2800"/>
              <a:buChar char="•"/>
            </a:pPr>
            <a:r>
              <a:rPr lang="de-DE"/>
              <a:t>finde einen bestimmten Baum in der Datenbank</a:t>
            </a:r>
            <a:endParaRPr/>
          </a:p>
          <a:p>
            <a:pPr indent="-228600" lvl="0" marL="341313" rtl="0" algn="l">
              <a:lnSpc>
                <a:spcPct val="90000"/>
              </a:lnSpc>
              <a:spcBef>
                <a:spcPts val="700"/>
              </a:spcBef>
              <a:spcAft>
                <a:spcPts val="0"/>
              </a:spcAft>
              <a:buClr>
                <a:srgbClr val="000000"/>
              </a:buClr>
              <a:buSzPts val="2800"/>
              <a:buChar char="•"/>
            </a:pPr>
            <a:r>
              <a:rPr lang="de-DE"/>
              <a:t>finde den nächsten Unterbaum entsprechend der hierarchischen Sequenz</a:t>
            </a:r>
            <a:endParaRPr/>
          </a:p>
          <a:p>
            <a:pPr indent="-228600" lvl="0" marL="341313" rtl="0" algn="l">
              <a:lnSpc>
                <a:spcPct val="90000"/>
              </a:lnSpc>
              <a:spcBef>
                <a:spcPts val="700"/>
              </a:spcBef>
              <a:spcAft>
                <a:spcPts val="0"/>
              </a:spcAft>
              <a:buClr>
                <a:srgbClr val="000000"/>
              </a:buClr>
              <a:buSzPts val="2800"/>
              <a:buChar char="•"/>
            </a:pPr>
            <a:r>
              <a:rPr lang="de-DE"/>
              <a:t>finde die nächste Ausprägung des aktuellen Baumes</a:t>
            </a:r>
            <a:endParaRPr/>
          </a:p>
          <a:p>
            <a:pPr indent="-228600" lvl="0" marL="341313" rtl="0" algn="l">
              <a:lnSpc>
                <a:spcPct val="90000"/>
              </a:lnSpc>
              <a:spcBef>
                <a:spcPts val="700"/>
              </a:spcBef>
              <a:spcAft>
                <a:spcPts val="0"/>
              </a:spcAft>
              <a:buClr>
                <a:srgbClr val="000000"/>
              </a:buClr>
              <a:buSzPts val="2800"/>
              <a:buChar char="•"/>
            </a:pPr>
            <a:r>
              <a:rPr lang="de-DE"/>
              <a:t>finde den nächsten Unterbaum entlang eines beliebigen Pfades</a:t>
            </a:r>
            <a:endParaRPr/>
          </a:p>
          <a:p>
            <a:pPr indent="-228600" lvl="0" marL="341313" rtl="0" algn="l">
              <a:lnSpc>
                <a:spcPct val="90000"/>
              </a:lnSpc>
              <a:spcBef>
                <a:spcPts val="700"/>
              </a:spcBef>
              <a:spcAft>
                <a:spcPts val="0"/>
              </a:spcAft>
              <a:buClr>
                <a:srgbClr val="000000"/>
              </a:buClr>
              <a:buSzPts val="2800"/>
              <a:buChar char="•"/>
            </a:pPr>
            <a:r>
              <a:rPr lang="de-DE"/>
              <a:t>einfügen eines neuen Subbaumes </a:t>
            </a:r>
            <a:endParaRPr/>
          </a:p>
          <a:p>
            <a:pPr indent="-228600" lvl="0" marL="341313" rtl="0" algn="l">
              <a:lnSpc>
                <a:spcPct val="90000"/>
              </a:lnSpc>
              <a:spcBef>
                <a:spcPts val="700"/>
              </a:spcBef>
              <a:spcAft>
                <a:spcPts val="0"/>
              </a:spcAft>
              <a:buClr>
                <a:srgbClr val="000000"/>
              </a:buClr>
              <a:buSzPts val="2800"/>
              <a:buChar char="•"/>
            </a:pPr>
            <a:r>
              <a:rPr lang="de-DE"/>
              <a:t>löschen eines bestimmten Subbaumes</a:t>
            </a:r>
            <a:endParaRPr/>
          </a:p>
          <a:p>
            <a:pPr indent="-50800" lvl="0" marL="228600" rtl="0" algn="l">
              <a:lnSpc>
                <a:spcPct val="90000"/>
              </a:lnSpc>
              <a:spcBef>
                <a:spcPts val="7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
        <p:nvSpPr>
          <p:cNvPr id="167" name="Google Shape;16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168" name="Google Shape;16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169" name="Google Shape;169;p9"/>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2020-08-30T18:14:00Z</dcterms:created>
  <dc:creator>Muratspahic Irfan</dc:creator>
</cp:coreProperties>
</file>