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hPHvNpQY9b8atZf4kcw3krcay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5" name="Shape 15"/>
        <p:cNvGrpSpPr/>
        <p:nvPr/>
      </p:nvGrpSpPr>
      <p:grpSpPr>
        <a:xfrm>
          <a:off x="0" y="0"/>
          <a:ext cx="0" cy="0"/>
          <a:chOff x="0" y="0"/>
          <a:chExt cx="0" cy="0"/>
        </a:xfrm>
      </p:grpSpPr>
      <p:sp>
        <p:nvSpPr>
          <p:cNvPr id="16" name="Google Shape;1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21" name="Shape 21"/>
        <p:cNvGrpSpPr/>
        <p:nvPr/>
      </p:nvGrpSpPr>
      <p:grpSpPr>
        <a:xfrm>
          <a:off x="0" y="0"/>
          <a:ext cx="0" cy="0"/>
          <a:chOff x="0" y="0"/>
          <a:chExt cx="0" cy="0"/>
        </a:xfrm>
      </p:grpSpPr>
      <p:sp>
        <p:nvSpPr>
          <p:cNvPr id="22" name="Google Shape;22;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6.png"/><Relationship Id="rId7"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Lösung</a:t>
            </a:r>
            <a:endParaRPr/>
          </a:p>
        </p:txBody>
      </p:sp>
      <p:sp>
        <p:nvSpPr>
          <p:cNvPr id="89" name="Google Shape;89;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0" name="Google Shape;90;p1"/>
          <p:cNvPicPr preferRelativeResize="0"/>
          <p:nvPr/>
        </p:nvPicPr>
        <p:blipFill rotWithShape="1">
          <a:blip r:embed="rId3">
            <a:alphaModFix/>
          </a:blip>
          <a:srcRect b="0" l="0" r="0" t="0"/>
          <a:stretch/>
        </p:blipFill>
        <p:spPr>
          <a:xfrm>
            <a:off x="1550019" y="1658144"/>
            <a:ext cx="4716463" cy="998537"/>
          </a:xfrm>
          <a:prstGeom prst="rect">
            <a:avLst/>
          </a:prstGeom>
          <a:noFill/>
          <a:ln>
            <a:noFill/>
          </a:ln>
        </p:spPr>
      </p:pic>
      <p:pic>
        <p:nvPicPr>
          <p:cNvPr id="91" name="Google Shape;91;p1"/>
          <p:cNvPicPr preferRelativeResize="0"/>
          <p:nvPr/>
        </p:nvPicPr>
        <p:blipFill rotWithShape="1">
          <a:blip r:embed="rId4">
            <a:alphaModFix/>
          </a:blip>
          <a:srcRect b="0" l="0" r="0" t="0"/>
          <a:stretch/>
        </p:blipFill>
        <p:spPr>
          <a:xfrm>
            <a:off x="6482382" y="1251744"/>
            <a:ext cx="3643312" cy="160655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550019" y="3917156"/>
            <a:ext cx="4903788" cy="1100138"/>
          </a:xfrm>
          <a:prstGeom prst="rect">
            <a:avLst/>
          </a:prstGeom>
          <a:noFill/>
          <a:ln>
            <a:noFill/>
          </a:ln>
        </p:spPr>
      </p:pic>
      <p:pic>
        <p:nvPicPr>
          <p:cNvPr id="93" name="Google Shape;93;p1"/>
          <p:cNvPicPr preferRelativeResize="0"/>
          <p:nvPr/>
        </p:nvPicPr>
        <p:blipFill rotWithShape="1">
          <a:blip r:embed="rId6">
            <a:alphaModFix/>
          </a:blip>
          <a:srcRect b="0" l="0" r="0" t="0"/>
          <a:stretch/>
        </p:blipFill>
        <p:spPr>
          <a:xfrm>
            <a:off x="6806232" y="3844131"/>
            <a:ext cx="3887787" cy="1131888"/>
          </a:xfrm>
          <a:prstGeom prst="rect">
            <a:avLst/>
          </a:prstGeom>
          <a:noFill/>
          <a:ln>
            <a:noFill/>
          </a:ln>
        </p:spPr>
      </p:pic>
      <p:pic>
        <p:nvPicPr>
          <p:cNvPr descr="Ein Bild, das Zeichnung enthält.&#10;&#10;Automatisch generierte Beschreibung" id="94" name="Google Shape;94;p1"/>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
        <p:nvSpPr>
          <p:cNvPr id="95" name="Google Shape;95;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96" name="Google Shape;9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Dateisysteme Nachteile</a:t>
            </a:r>
            <a:endParaRPr/>
          </a:p>
        </p:txBody>
      </p:sp>
      <p:sp>
        <p:nvSpPr>
          <p:cNvPr id="187" name="Google Shape;187;p10"/>
          <p:cNvSpPr txBox="1"/>
          <p:nvPr>
            <p:ph idx="1" type="body"/>
          </p:nvPr>
        </p:nvSpPr>
        <p:spPr>
          <a:xfrm>
            <a:off x="838200" y="1825625"/>
            <a:ext cx="977776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960"/>
              <a:buChar char="•"/>
            </a:pPr>
            <a:r>
              <a:rPr lang="de-DE" sz="1960"/>
              <a:t>Viele Daten sind gleichzeitig in mehreren Dateien gespeichert - unnötig hoher Speicherplatzbedarf, Aktualisierung der Daten wird erschwert.</a:t>
            </a:r>
            <a:endParaRPr/>
          </a:p>
          <a:p>
            <a:pPr indent="-181927" lvl="0" marL="228600" rtl="0" algn="l">
              <a:lnSpc>
                <a:spcPct val="70000"/>
              </a:lnSpc>
              <a:spcBef>
                <a:spcPts val="1000"/>
              </a:spcBef>
              <a:spcAft>
                <a:spcPts val="0"/>
              </a:spcAft>
              <a:buClr>
                <a:schemeClr val="dk1"/>
              </a:buClr>
              <a:buSzPts val="735"/>
              <a:buNone/>
            </a:pPr>
            <a:r>
              <a:t/>
            </a:r>
            <a:endParaRPr sz="735"/>
          </a:p>
          <a:p>
            <a:pPr indent="-228600" lvl="0" marL="228600" rtl="0" algn="l">
              <a:lnSpc>
                <a:spcPct val="70000"/>
              </a:lnSpc>
              <a:spcBef>
                <a:spcPts val="1000"/>
              </a:spcBef>
              <a:spcAft>
                <a:spcPts val="0"/>
              </a:spcAft>
              <a:buClr>
                <a:schemeClr val="dk1"/>
              </a:buClr>
              <a:buSzPts val="1960"/>
              <a:buChar char="•"/>
            </a:pPr>
            <a:r>
              <a:rPr lang="de-DE" sz="1960"/>
              <a:t>Bei jedem Programmablauf ist immer der gesamte Inhalt der bearbeitenden Dateien beteiligt. Manche Felder könnten vertraulich sein.</a:t>
            </a:r>
            <a:br>
              <a:rPr lang="de-DE" sz="1960"/>
            </a:br>
            <a:endParaRPr sz="735"/>
          </a:p>
          <a:p>
            <a:pPr indent="-228600" lvl="0" marL="228600" rtl="0" algn="l">
              <a:lnSpc>
                <a:spcPct val="70000"/>
              </a:lnSpc>
              <a:spcBef>
                <a:spcPts val="1000"/>
              </a:spcBef>
              <a:spcAft>
                <a:spcPts val="0"/>
              </a:spcAft>
              <a:buClr>
                <a:schemeClr val="dk1"/>
              </a:buClr>
              <a:buSzPts val="1960"/>
              <a:buChar char="•"/>
            </a:pPr>
            <a:r>
              <a:rPr lang="de-DE" sz="1960"/>
              <a:t>Der Aufbau einer Datei muss jedem Programm, das diese Datei benutzt bekannt sein. Änderungen der Dateistruktur erfordern gleichzeitig Änderungen in  allen beteiligten Programmen.</a:t>
            </a:r>
            <a:endParaRPr/>
          </a:p>
          <a:p>
            <a:pPr indent="-181927" lvl="0" marL="228600" rtl="0" algn="l">
              <a:lnSpc>
                <a:spcPct val="70000"/>
              </a:lnSpc>
              <a:spcBef>
                <a:spcPts val="1000"/>
              </a:spcBef>
              <a:spcAft>
                <a:spcPts val="0"/>
              </a:spcAft>
              <a:buClr>
                <a:schemeClr val="dk1"/>
              </a:buClr>
              <a:buSzPts val="735"/>
              <a:buNone/>
            </a:pPr>
            <a:r>
              <a:t/>
            </a:r>
            <a:endParaRPr sz="735"/>
          </a:p>
          <a:p>
            <a:pPr indent="-228600" lvl="0" marL="228600" rtl="0" algn="l">
              <a:lnSpc>
                <a:spcPct val="70000"/>
              </a:lnSpc>
              <a:spcBef>
                <a:spcPts val="1000"/>
              </a:spcBef>
              <a:spcAft>
                <a:spcPts val="0"/>
              </a:spcAft>
              <a:buClr>
                <a:schemeClr val="dk1"/>
              </a:buClr>
              <a:buSzPts val="1960"/>
              <a:buChar char="•"/>
            </a:pPr>
            <a:r>
              <a:rPr lang="de-DE" sz="1960"/>
              <a:t>Maßnahmen zum Schutz von Daten und Integritätssicherungen müssen in allen Programmen realisiert werden.</a:t>
            </a:r>
            <a:endParaRPr/>
          </a:p>
          <a:p>
            <a:pPr indent="-179705" lvl="0" marL="228600" rtl="0" algn="l">
              <a:lnSpc>
                <a:spcPct val="70000"/>
              </a:lnSpc>
              <a:spcBef>
                <a:spcPts val="1000"/>
              </a:spcBef>
              <a:spcAft>
                <a:spcPts val="0"/>
              </a:spcAft>
              <a:buClr>
                <a:schemeClr val="dk1"/>
              </a:buClr>
              <a:buSzPts val="770"/>
              <a:buNone/>
            </a:pPr>
            <a:r>
              <a:t/>
            </a:r>
            <a:endParaRPr sz="770"/>
          </a:p>
          <a:p>
            <a:pPr indent="-228600" lvl="0" marL="228600" rtl="0" algn="l">
              <a:lnSpc>
                <a:spcPct val="70000"/>
              </a:lnSpc>
              <a:spcBef>
                <a:spcPts val="1000"/>
              </a:spcBef>
              <a:spcAft>
                <a:spcPts val="0"/>
              </a:spcAft>
              <a:buClr>
                <a:schemeClr val="dk1"/>
              </a:buClr>
              <a:buSzPts val="1960"/>
              <a:buChar char="•"/>
            </a:pPr>
            <a:r>
              <a:rPr lang="de-DE" sz="1960"/>
              <a:t>keine zentrale Kontrolle - kann zu inkonsistenten Datenbestände führen</a:t>
            </a:r>
            <a:endParaRPr/>
          </a:p>
          <a:p>
            <a:pPr indent="-181927" lvl="0" marL="228600" rtl="0" algn="l">
              <a:lnSpc>
                <a:spcPct val="70000"/>
              </a:lnSpc>
              <a:spcBef>
                <a:spcPts val="1000"/>
              </a:spcBef>
              <a:spcAft>
                <a:spcPts val="0"/>
              </a:spcAft>
              <a:buClr>
                <a:schemeClr val="dk1"/>
              </a:buClr>
              <a:buSzPts val="735"/>
              <a:buNone/>
            </a:pPr>
            <a:r>
              <a:t/>
            </a:r>
            <a:endParaRPr sz="735"/>
          </a:p>
          <a:p>
            <a:pPr indent="-228600" lvl="0" marL="228600" rtl="0" algn="l">
              <a:lnSpc>
                <a:spcPct val="70000"/>
              </a:lnSpc>
              <a:spcBef>
                <a:spcPts val="1000"/>
              </a:spcBef>
              <a:spcAft>
                <a:spcPts val="0"/>
              </a:spcAft>
              <a:buClr>
                <a:schemeClr val="dk1"/>
              </a:buClr>
              <a:buSzPts val="1960"/>
              <a:buChar char="•"/>
            </a:pPr>
            <a:r>
              <a:rPr lang="de-DE" sz="1960"/>
              <a:t>Änderungen im Aufbau der Dateien haben unmittelbare Auswirkung auf den Programmcode</a:t>
            </a:r>
            <a:endParaRPr/>
          </a:p>
          <a:p>
            <a:pPr indent="-104140" lvl="0" marL="228600" rtl="0" algn="l">
              <a:lnSpc>
                <a:spcPct val="70000"/>
              </a:lnSpc>
              <a:spcBef>
                <a:spcPts val="1000"/>
              </a:spcBef>
              <a:spcAft>
                <a:spcPts val="0"/>
              </a:spcAft>
              <a:buClr>
                <a:schemeClr val="dk1"/>
              </a:buClr>
              <a:buSzPts val="1960"/>
              <a:buNone/>
            </a:pPr>
            <a:r>
              <a:t/>
            </a:r>
            <a:endParaRPr sz="1960"/>
          </a:p>
        </p:txBody>
      </p:sp>
      <p:sp>
        <p:nvSpPr>
          <p:cNvPr id="188" name="Google Shape;18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89" name="Google Shape;18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90" name="Google Shape;190;p1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DBMS</a:t>
            </a:r>
            <a:endParaRPr/>
          </a:p>
        </p:txBody>
      </p:sp>
      <p:sp>
        <p:nvSpPr>
          <p:cNvPr id="196" name="Google Shape;19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Datenbank Management System</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7" name="Google Shape;19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98" name="Google Shape;19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graphicFrame>
        <p:nvGraphicFramePr>
          <p:cNvPr id="199" name="Google Shape;199;p11"/>
          <p:cNvGraphicFramePr/>
          <p:nvPr/>
        </p:nvGraphicFramePr>
        <p:xfrm>
          <a:off x="2416176" y="2513012"/>
          <a:ext cx="6913562" cy="2976563"/>
        </p:xfrm>
        <a:graphic>
          <a:graphicData uri="http://schemas.openxmlformats.org/presentationml/2006/ole">
            <mc:AlternateContent>
              <mc:Choice Requires="v">
                <p:oleObj r:id="rId4" imgH="2976563" imgW="6913562" progId="" spid="_x0000_s1">
                  <p:embed/>
                </p:oleObj>
              </mc:Choice>
              <mc:Fallback>
                <p:oleObj r:id="rId5" imgH="2976563" imgW="6913562" progId="">
                  <p:embed/>
                  <p:pic>
                    <p:nvPicPr>
                      <p:cNvPr id="199" name="Google Shape;199;p11"/>
                      <p:cNvPicPr preferRelativeResize="0"/>
                      <p:nvPr/>
                    </p:nvPicPr>
                    <p:blipFill rotWithShape="1">
                      <a:blip r:embed="rId6">
                        <a:alphaModFix/>
                      </a:blip>
                      <a:srcRect b="0" l="0" r="0" t="0"/>
                      <a:stretch/>
                    </p:blipFill>
                    <p:spPr>
                      <a:xfrm>
                        <a:off x="2416176" y="2513012"/>
                        <a:ext cx="6913562" cy="2976563"/>
                      </a:xfrm>
                      <a:prstGeom prst="rect">
                        <a:avLst/>
                      </a:prstGeom>
                      <a:noFill/>
                      <a:ln>
                        <a:noFill/>
                      </a:ln>
                    </p:spPr>
                  </p:pic>
                </p:oleObj>
              </mc:Fallback>
            </mc:AlternateContent>
          </a:graphicData>
        </a:graphic>
      </p:graphicFrame>
      <p:pic>
        <p:nvPicPr>
          <p:cNvPr descr="Ein Bild, das Zeichnung enthält.&#10;&#10;Automatisch generierte Beschreibung" id="200" name="Google Shape;200;p11"/>
          <p:cNvPicPr preferRelativeResize="0"/>
          <p:nvPr/>
        </p:nvPicPr>
        <p:blipFill rotWithShape="1">
          <a:blip r:embed="rId7">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Komponenten eines DBMS</a:t>
            </a:r>
            <a:endParaRPr/>
          </a:p>
        </p:txBody>
      </p:sp>
      <p:sp>
        <p:nvSpPr>
          <p:cNvPr id="206" name="Google Shape;20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135000"/>
              </a:lnSpc>
              <a:spcBef>
                <a:spcPts val="0"/>
              </a:spcBef>
              <a:spcAft>
                <a:spcPts val="0"/>
              </a:spcAft>
              <a:buClr>
                <a:schemeClr val="dk1"/>
              </a:buClr>
              <a:buSzPts val="2800"/>
              <a:buChar char="•"/>
            </a:pPr>
            <a:r>
              <a:rPr lang="de-DE"/>
              <a:t>Datenbankmanagementsystem</a:t>
            </a:r>
            <a:endParaRPr/>
          </a:p>
          <a:p>
            <a:pPr indent="-300038" lvl="0" marL="300038" rtl="0" algn="l">
              <a:lnSpc>
                <a:spcPct val="135000"/>
              </a:lnSpc>
              <a:spcBef>
                <a:spcPts val="1000"/>
              </a:spcBef>
              <a:spcAft>
                <a:spcPts val="0"/>
              </a:spcAft>
              <a:buClr>
                <a:schemeClr val="dk1"/>
              </a:buClr>
              <a:buSzPts val="2800"/>
              <a:buChar char="•"/>
            </a:pPr>
            <a:r>
              <a:rPr lang="de-DE"/>
              <a:t>Data Dictionary</a:t>
            </a:r>
            <a:endParaRPr/>
          </a:p>
          <a:p>
            <a:pPr indent="-300038" lvl="0" marL="300038" rtl="0" algn="l">
              <a:lnSpc>
                <a:spcPct val="135000"/>
              </a:lnSpc>
              <a:spcBef>
                <a:spcPts val="1000"/>
              </a:spcBef>
              <a:spcAft>
                <a:spcPts val="0"/>
              </a:spcAft>
              <a:buClr>
                <a:schemeClr val="dk1"/>
              </a:buClr>
              <a:buSzPts val="2800"/>
              <a:buChar char="•"/>
            </a:pPr>
            <a:r>
              <a:rPr lang="de-DE"/>
              <a:t>Logdateien</a:t>
            </a:r>
            <a:endParaRPr/>
          </a:p>
          <a:p>
            <a:pPr indent="-300038" lvl="0" marL="300038" rtl="0" algn="l">
              <a:lnSpc>
                <a:spcPct val="135000"/>
              </a:lnSpc>
              <a:spcBef>
                <a:spcPts val="1000"/>
              </a:spcBef>
              <a:spcAft>
                <a:spcPts val="0"/>
              </a:spcAft>
              <a:buClr>
                <a:schemeClr val="dk1"/>
              </a:buClr>
              <a:buSzPts val="2800"/>
              <a:buChar char="•"/>
            </a:pPr>
            <a:r>
              <a:rPr lang="de-DE"/>
              <a:t>Datendateien</a:t>
            </a:r>
            <a:endParaRPr/>
          </a:p>
          <a:p>
            <a:pPr indent="-300038" lvl="0" marL="300038" rtl="0" algn="l">
              <a:lnSpc>
                <a:spcPct val="135000"/>
              </a:lnSpc>
              <a:spcBef>
                <a:spcPts val="1000"/>
              </a:spcBef>
              <a:spcAft>
                <a:spcPts val="0"/>
              </a:spcAft>
              <a:buClr>
                <a:schemeClr val="dk1"/>
              </a:buClr>
              <a:buSzPts val="2800"/>
              <a:buChar char="•"/>
            </a:pPr>
            <a:r>
              <a:rPr lang="de-DE"/>
              <a:t>verschiedene Puffer </a:t>
            </a:r>
            <a:endParaRPr/>
          </a:p>
          <a:p>
            <a:pPr indent="-300038" lvl="0" marL="300038" rtl="0" algn="l">
              <a:lnSpc>
                <a:spcPct val="135000"/>
              </a:lnSpc>
              <a:spcBef>
                <a:spcPts val="1000"/>
              </a:spcBef>
              <a:spcAft>
                <a:spcPts val="0"/>
              </a:spcAft>
              <a:buClr>
                <a:schemeClr val="dk1"/>
              </a:buClr>
              <a:buSzPts val="2800"/>
              <a:buChar char="•"/>
            </a:pPr>
            <a:r>
              <a:rPr lang="de-DE"/>
              <a:t>Endbenutzerschnittstellen</a:t>
            </a:r>
            <a:endParaRPr/>
          </a:p>
          <a:p>
            <a:pPr indent="-50800" lvl="0" marL="228600" rtl="0" algn="l">
              <a:lnSpc>
                <a:spcPct val="80000"/>
              </a:lnSpc>
              <a:spcBef>
                <a:spcPts val="1000"/>
              </a:spcBef>
              <a:spcAft>
                <a:spcPts val="0"/>
              </a:spcAft>
              <a:buClr>
                <a:schemeClr val="dk1"/>
              </a:buClr>
              <a:buSzPts val="2800"/>
              <a:buNone/>
            </a:pPr>
            <a:r>
              <a:t/>
            </a:r>
            <a:endParaRPr/>
          </a:p>
        </p:txBody>
      </p:sp>
      <p:sp>
        <p:nvSpPr>
          <p:cNvPr id="207" name="Google Shape;20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08" name="Google Shape;20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09" name="Google Shape;209;p1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Funktionen eines DBMS</a:t>
            </a:r>
            <a:endParaRPr/>
          </a:p>
        </p:txBody>
      </p:sp>
      <p:sp>
        <p:nvSpPr>
          <p:cNvPr id="215" name="Google Shape;21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135000"/>
              </a:lnSpc>
              <a:spcBef>
                <a:spcPts val="0"/>
              </a:spcBef>
              <a:spcAft>
                <a:spcPts val="0"/>
              </a:spcAft>
              <a:buClr>
                <a:schemeClr val="dk1"/>
              </a:buClr>
              <a:buSzPts val="2800"/>
              <a:buChar char="•"/>
            </a:pPr>
            <a:r>
              <a:rPr lang="de-DE"/>
              <a:t>Insert, update und delete von Daten</a:t>
            </a:r>
            <a:endParaRPr/>
          </a:p>
          <a:p>
            <a:pPr indent="-300038" lvl="0" marL="300038" rtl="0" algn="l">
              <a:lnSpc>
                <a:spcPct val="135000"/>
              </a:lnSpc>
              <a:spcBef>
                <a:spcPts val="1000"/>
              </a:spcBef>
              <a:spcAft>
                <a:spcPts val="0"/>
              </a:spcAft>
              <a:buClr>
                <a:schemeClr val="dk1"/>
              </a:buClr>
              <a:buSzPts val="2800"/>
              <a:buChar char="•"/>
            </a:pPr>
            <a:r>
              <a:rPr lang="de-DE"/>
              <a:t>Verwaltung von Metadaten</a:t>
            </a:r>
            <a:endParaRPr/>
          </a:p>
          <a:p>
            <a:pPr indent="-300038" lvl="0" marL="300038" rtl="0" algn="l">
              <a:lnSpc>
                <a:spcPct val="135000"/>
              </a:lnSpc>
              <a:spcBef>
                <a:spcPts val="1000"/>
              </a:spcBef>
              <a:spcAft>
                <a:spcPts val="0"/>
              </a:spcAft>
              <a:buClr>
                <a:schemeClr val="dk1"/>
              </a:buClr>
              <a:buSzPts val="2800"/>
              <a:buChar char="•"/>
            </a:pPr>
            <a:r>
              <a:rPr lang="de-DE"/>
              <a:t>Vorkehrungen zu Datensicherheit und Datenschutz</a:t>
            </a:r>
            <a:endParaRPr/>
          </a:p>
          <a:p>
            <a:pPr indent="-300038" lvl="0" marL="300038" rtl="0" algn="l">
              <a:lnSpc>
                <a:spcPct val="135000"/>
              </a:lnSpc>
              <a:spcBef>
                <a:spcPts val="1000"/>
              </a:spcBef>
              <a:spcAft>
                <a:spcPts val="0"/>
              </a:spcAft>
              <a:buClr>
                <a:schemeClr val="dk1"/>
              </a:buClr>
              <a:buSzPts val="2800"/>
              <a:buChar char="•"/>
            </a:pPr>
            <a:r>
              <a:rPr lang="de-DE"/>
              <a:t>Vorkehrungen zur Datenintegrität</a:t>
            </a:r>
            <a:endParaRPr/>
          </a:p>
          <a:p>
            <a:pPr indent="-300038" lvl="0" marL="300038" rtl="0" algn="l">
              <a:lnSpc>
                <a:spcPct val="135000"/>
              </a:lnSpc>
              <a:spcBef>
                <a:spcPts val="1000"/>
              </a:spcBef>
              <a:spcAft>
                <a:spcPts val="0"/>
              </a:spcAft>
              <a:buClr>
                <a:schemeClr val="dk1"/>
              </a:buClr>
              <a:buSzPts val="2800"/>
              <a:buChar char="•"/>
            </a:pPr>
            <a:r>
              <a:rPr lang="de-DE"/>
              <a:t>Ermöglichung eines Mehrbenutzerbetriebs (Transaktionen)</a:t>
            </a:r>
            <a:endParaRPr/>
          </a:p>
          <a:p>
            <a:pPr indent="-300038" lvl="0" marL="300038" rtl="0" algn="l">
              <a:lnSpc>
                <a:spcPct val="135000"/>
              </a:lnSpc>
              <a:spcBef>
                <a:spcPts val="1000"/>
              </a:spcBef>
              <a:spcAft>
                <a:spcPts val="0"/>
              </a:spcAft>
              <a:buClr>
                <a:schemeClr val="dk1"/>
              </a:buClr>
              <a:buSzPts val="2800"/>
              <a:buChar char="•"/>
            </a:pPr>
            <a:r>
              <a:rPr lang="de-DE"/>
              <a:t>Bereitstellung von Kennzahlen über Betrieb des DBMS</a:t>
            </a:r>
            <a:endParaRPr/>
          </a:p>
          <a:p>
            <a:pPr indent="-50800" lvl="0" marL="228600" rtl="0" algn="l">
              <a:lnSpc>
                <a:spcPct val="80000"/>
              </a:lnSpc>
              <a:spcBef>
                <a:spcPts val="1000"/>
              </a:spcBef>
              <a:spcAft>
                <a:spcPts val="0"/>
              </a:spcAft>
              <a:buClr>
                <a:schemeClr val="dk1"/>
              </a:buClr>
              <a:buSzPts val="2800"/>
              <a:buNone/>
            </a:pPr>
            <a:r>
              <a:t/>
            </a:r>
            <a:endParaRPr/>
          </a:p>
        </p:txBody>
      </p:sp>
      <p:sp>
        <p:nvSpPr>
          <p:cNvPr id="216" name="Google Shape;21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17" name="Google Shape;21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18" name="Google Shape;218;p1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Einige Vorteile einer DB</a:t>
            </a:r>
            <a:endParaRPr/>
          </a:p>
        </p:txBody>
      </p:sp>
      <p:sp>
        <p:nvSpPr>
          <p:cNvPr id="224" name="Google Shape;224;p14"/>
          <p:cNvSpPr txBox="1"/>
          <p:nvPr>
            <p:ph idx="1" type="body"/>
          </p:nvPr>
        </p:nvSpPr>
        <p:spPr>
          <a:xfrm>
            <a:off x="838200" y="1825625"/>
            <a:ext cx="939165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lang="de-DE" sz="2000"/>
              <a:t>Verminderung der Redundanz - schnellere Aktualisierung der Daten.</a:t>
            </a:r>
            <a:endParaRPr/>
          </a:p>
          <a:p>
            <a:pPr indent="-228600" lvl="0" marL="228600" rtl="0" algn="l">
              <a:lnSpc>
                <a:spcPct val="90000"/>
              </a:lnSpc>
              <a:spcBef>
                <a:spcPts val="1000"/>
              </a:spcBef>
              <a:spcAft>
                <a:spcPts val="0"/>
              </a:spcAft>
              <a:buClr>
                <a:schemeClr val="dk1"/>
              </a:buClr>
              <a:buSzPts val="2000"/>
              <a:buNone/>
            </a:pPr>
            <a:r>
              <a:rPr lang="de-DE" sz="2000"/>
              <a:t>Einhaltung der Datenintegrität: die Zentralisierung der Kontrolle erlaubt eine  einfachere Überprüfung der Daten auf</a:t>
            </a:r>
            <a:endParaRPr/>
          </a:p>
          <a:p>
            <a:pPr indent="-539750" lvl="1" marL="1484313" rtl="0" algn="l">
              <a:lnSpc>
                <a:spcPct val="90000"/>
              </a:lnSpc>
              <a:spcBef>
                <a:spcPts val="500"/>
              </a:spcBef>
              <a:spcAft>
                <a:spcPts val="0"/>
              </a:spcAft>
              <a:buClr>
                <a:schemeClr val="dk1"/>
              </a:buClr>
              <a:buSzPts val="1800"/>
              <a:buNone/>
            </a:pPr>
            <a:r>
              <a:rPr lang="de-DE" sz="1800"/>
              <a:t>Korrektheit und Vollständigkeit  (Datenkonsistenz).</a:t>
            </a:r>
            <a:endParaRPr/>
          </a:p>
          <a:p>
            <a:pPr indent="-539750" lvl="1" marL="1484313" rtl="0" algn="l">
              <a:lnSpc>
                <a:spcPct val="90000"/>
              </a:lnSpc>
              <a:spcBef>
                <a:spcPts val="500"/>
              </a:spcBef>
              <a:spcAft>
                <a:spcPts val="0"/>
              </a:spcAft>
              <a:buClr>
                <a:schemeClr val="dk1"/>
              </a:buClr>
              <a:buSzPts val="1800"/>
              <a:buNone/>
            </a:pPr>
            <a:r>
              <a:rPr lang="de-DE" sz="1800"/>
              <a:t>Irrtümliche, absichtliche oder durch Fehler hervorgerufene Verfälschung von Daten</a:t>
            </a:r>
            <a:endParaRPr/>
          </a:p>
          <a:p>
            <a:pPr indent="-539750" lvl="1" marL="1484313" rtl="0" algn="l">
              <a:lnSpc>
                <a:spcPct val="90000"/>
              </a:lnSpc>
              <a:spcBef>
                <a:spcPts val="500"/>
              </a:spcBef>
              <a:spcAft>
                <a:spcPts val="0"/>
              </a:spcAft>
              <a:buClr>
                <a:schemeClr val="dk1"/>
              </a:buClr>
              <a:buSzPts val="1800"/>
              <a:buNone/>
            </a:pPr>
            <a:r>
              <a:rPr lang="de-DE" sz="1800"/>
              <a:t>Verfälschungen von Daten können durch gelegentlich auszuführende Prüfprogramme einfacher entdeckt werden.</a:t>
            </a:r>
            <a:endParaRPr/>
          </a:p>
          <a:p>
            <a:pPr indent="-228600" lvl="0" marL="228600" rtl="0" algn="l">
              <a:lnSpc>
                <a:spcPct val="90000"/>
              </a:lnSpc>
              <a:spcBef>
                <a:spcPts val="1000"/>
              </a:spcBef>
              <a:spcAft>
                <a:spcPts val="0"/>
              </a:spcAft>
              <a:buClr>
                <a:schemeClr val="dk1"/>
              </a:buClr>
              <a:buSzPts val="2000"/>
              <a:buNone/>
            </a:pPr>
            <a:r>
              <a:rPr lang="de-DE" sz="2000"/>
              <a:t>Verbesserter Schutz der Daten vor unberechtigtem Zugriff durch die einheitliche Kontrolle beim Zugang zur Datenbasis.</a:t>
            </a:r>
            <a:endParaRPr/>
          </a:p>
          <a:p>
            <a:pPr indent="-228600" lvl="0" marL="228600" rtl="0" algn="l">
              <a:lnSpc>
                <a:spcPct val="90000"/>
              </a:lnSpc>
              <a:spcBef>
                <a:spcPts val="1000"/>
              </a:spcBef>
              <a:spcAft>
                <a:spcPts val="0"/>
              </a:spcAft>
              <a:buClr>
                <a:schemeClr val="dk1"/>
              </a:buClr>
              <a:buSzPts val="2000"/>
              <a:buNone/>
            </a:pPr>
            <a:r>
              <a:rPr lang="de-DE" sz="2000"/>
              <a:t>Datenunabhängigkeit: die Änderung der physikalischen Organisation der Daten erfordert keine Änderung der  Anwendungsprogramme.</a:t>
            </a:r>
            <a:endParaRPr/>
          </a:p>
          <a:p>
            <a:pPr indent="-228600" lvl="0" marL="228600" rtl="0" algn="l">
              <a:lnSpc>
                <a:spcPct val="90000"/>
              </a:lnSpc>
              <a:spcBef>
                <a:spcPts val="1000"/>
              </a:spcBef>
              <a:spcAft>
                <a:spcPts val="0"/>
              </a:spcAft>
              <a:buClr>
                <a:schemeClr val="dk1"/>
              </a:buClr>
              <a:buSzPts val="2000"/>
              <a:buNone/>
            </a:pPr>
            <a:r>
              <a:rPr lang="de-DE" sz="2000"/>
              <a:t>spezifische Datensicht: der Benutzer sieht nach Form und Menge nur die ihn betreffenden Daten</a:t>
            </a:r>
            <a:r>
              <a:rPr lang="de-DE" sz="2200"/>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5" name="Google Shape;2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26" name="Google Shape;2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27" name="Google Shape;227;p1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3-Schema Konzept</a:t>
            </a:r>
            <a:endParaRPr/>
          </a:p>
        </p:txBody>
      </p:sp>
      <p:sp>
        <p:nvSpPr>
          <p:cNvPr id="233" name="Google Shape;2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34" name="Google Shape;2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id="235" name="Google Shape;235;p15"/>
          <p:cNvPicPr preferRelativeResize="0"/>
          <p:nvPr>
            <p:ph idx="1" type="body"/>
          </p:nvPr>
        </p:nvPicPr>
        <p:blipFill rotWithShape="1">
          <a:blip r:embed="rId3">
            <a:alphaModFix/>
          </a:blip>
          <a:srcRect b="0" l="0" r="0" t="0"/>
          <a:stretch/>
        </p:blipFill>
        <p:spPr>
          <a:xfrm>
            <a:off x="2449512" y="1608889"/>
            <a:ext cx="6161088" cy="4079918"/>
          </a:xfrm>
          <a:prstGeom prst="rect">
            <a:avLst/>
          </a:prstGeom>
          <a:noFill/>
          <a:ln>
            <a:noFill/>
          </a:ln>
        </p:spPr>
      </p:pic>
      <p:pic>
        <p:nvPicPr>
          <p:cNvPr descr="Ein Bild, das Zeichnung enthält.&#10;&#10;Automatisch generierte Beschreibung" id="236" name="Google Shape;236;p15"/>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Konzeptionelles Schema</a:t>
            </a:r>
            <a:endParaRPr/>
          </a:p>
        </p:txBody>
      </p:sp>
      <p:sp>
        <p:nvSpPr>
          <p:cNvPr id="242" name="Google Shape;24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Beschreibung der logischen Dateien und der darin enthaltenen Record - Typen (nicht aber Angaben zur physischen Implementierung)</a:t>
            </a:r>
            <a:endParaRPr/>
          </a:p>
          <a:p>
            <a:pPr indent="-300038" lvl="0" marL="300038" rtl="0" algn="l">
              <a:lnSpc>
                <a:spcPct val="90000"/>
              </a:lnSpc>
              <a:spcBef>
                <a:spcPts val="1000"/>
              </a:spcBef>
              <a:spcAft>
                <a:spcPts val="0"/>
              </a:spcAft>
              <a:buClr>
                <a:schemeClr val="dk1"/>
              </a:buClr>
              <a:buSzPts val="2800"/>
              <a:buChar char="•"/>
            </a:pPr>
            <a:r>
              <a:rPr lang="de-DE"/>
              <a:t>Beschreibung der Felder, die in einem bestimmten Satztyp vorkommen</a:t>
            </a:r>
            <a:endParaRPr/>
          </a:p>
          <a:p>
            <a:pPr indent="-300038" lvl="0" marL="300038" rtl="0" algn="l">
              <a:lnSpc>
                <a:spcPct val="90000"/>
              </a:lnSpc>
              <a:spcBef>
                <a:spcPts val="1000"/>
              </a:spcBef>
              <a:spcAft>
                <a:spcPts val="0"/>
              </a:spcAft>
              <a:buClr>
                <a:schemeClr val="dk1"/>
              </a:buClr>
              <a:buSzPts val="2800"/>
              <a:buChar char="•"/>
            </a:pPr>
            <a:r>
              <a:rPr lang="de-DE"/>
              <a:t>Beschreibung der Beziehungen (Relationen) zwischen den logisch zusammengehörenden Satztypen einer Datenbank</a:t>
            </a:r>
            <a:endParaRPr/>
          </a:p>
          <a:p>
            <a:pPr indent="-300038" lvl="0" marL="300038" rtl="0" algn="l">
              <a:lnSpc>
                <a:spcPct val="90000"/>
              </a:lnSpc>
              <a:spcBef>
                <a:spcPts val="1000"/>
              </a:spcBef>
              <a:spcAft>
                <a:spcPts val="0"/>
              </a:spcAft>
              <a:buClr>
                <a:schemeClr val="dk1"/>
              </a:buClr>
              <a:buSzPts val="2800"/>
              <a:buChar char="•"/>
            </a:pPr>
            <a:r>
              <a:rPr lang="de-DE"/>
              <a:t>Beschreibung der Gültigkeitsbereiche einzelner Felder</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43" name="Google Shape;2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44" name="Google Shape;2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45" name="Google Shape;245;p1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Internes Schema</a:t>
            </a:r>
            <a:endParaRPr/>
          </a:p>
        </p:txBody>
      </p:sp>
      <p:sp>
        <p:nvSpPr>
          <p:cNvPr id="251" name="Google Shape;25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None/>
            </a:pPr>
            <a:r>
              <a:rPr lang="de-DE" sz="2590"/>
              <a:t>Festlegung aller implementierungsabhängigen Eigenschaften der Daten (physikalische Organisation)</a:t>
            </a:r>
            <a:endParaRPr/>
          </a:p>
          <a:p>
            <a:pPr indent="-228600" lvl="0" marL="228600" rtl="0" algn="l">
              <a:lnSpc>
                <a:spcPct val="80000"/>
              </a:lnSpc>
              <a:spcBef>
                <a:spcPts val="600"/>
              </a:spcBef>
              <a:spcAft>
                <a:spcPts val="0"/>
              </a:spcAft>
              <a:buClr>
                <a:schemeClr val="dk1"/>
              </a:buClr>
              <a:buSzPts val="2590"/>
              <a:buChar char="•"/>
            </a:pPr>
            <a:r>
              <a:rPr lang="de-DE" sz="2590"/>
              <a:t>Darstellung von Attributwerten</a:t>
            </a:r>
            <a:br>
              <a:rPr lang="de-DE" sz="2590"/>
            </a:br>
            <a:r>
              <a:rPr lang="de-DE" sz="2590"/>
              <a:t>Codierung; feste / variable Länge</a:t>
            </a:r>
            <a:endParaRPr/>
          </a:p>
          <a:p>
            <a:pPr indent="-228600" lvl="0" marL="228600" rtl="0" algn="l">
              <a:lnSpc>
                <a:spcPct val="80000"/>
              </a:lnSpc>
              <a:spcBef>
                <a:spcPts val="600"/>
              </a:spcBef>
              <a:spcAft>
                <a:spcPts val="0"/>
              </a:spcAft>
              <a:buClr>
                <a:schemeClr val="dk1"/>
              </a:buClr>
              <a:buSzPts val="2590"/>
              <a:buChar char="•"/>
            </a:pPr>
            <a:r>
              <a:rPr lang="de-DE" sz="2590"/>
              <a:t>Aufbau gespeicherter Sätze</a:t>
            </a:r>
            <a:br>
              <a:rPr lang="de-DE" sz="2590"/>
            </a:br>
            <a:r>
              <a:rPr lang="de-DE" sz="2590"/>
              <a:t>Folge der Felder, Längenagaben, Position von Zeigern</a:t>
            </a:r>
            <a:endParaRPr/>
          </a:p>
          <a:p>
            <a:pPr indent="-228600" lvl="0" marL="228600" rtl="0" algn="l">
              <a:lnSpc>
                <a:spcPct val="80000"/>
              </a:lnSpc>
              <a:spcBef>
                <a:spcPts val="600"/>
              </a:spcBef>
              <a:spcAft>
                <a:spcPts val="0"/>
              </a:spcAft>
              <a:buClr>
                <a:schemeClr val="dk1"/>
              </a:buClr>
              <a:buSzPts val="2590"/>
              <a:buChar char="•"/>
            </a:pPr>
            <a:r>
              <a:rPr lang="de-DE" sz="2590"/>
              <a:t>Angaben zur Speicherung von Sätzen</a:t>
            </a:r>
            <a:br>
              <a:rPr lang="de-DE" sz="2590"/>
            </a:br>
            <a:r>
              <a:rPr lang="de-DE" sz="2590"/>
              <a:t>Hashverfahren, direkter / indirekter Zugriff, indexsequentiell, indiziert nicht sequentiell, VSAM</a:t>
            </a:r>
            <a:endParaRPr/>
          </a:p>
          <a:p>
            <a:pPr indent="-228600" lvl="0" marL="228600" rtl="0" algn="l">
              <a:lnSpc>
                <a:spcPct val="80000"/>
              </a:lnSpc>
              <a:spcBef>
                <a:spcPts val="600"/>
              </a:spcBef>
              <a:spcAft>
                <a:spcPts val="0"/>
              </a:spcAft>
              <a:buClr>
                <a:schemeClr val="dk1"/>
              </a:buClr>
              <a:buSzPts val="2590"/>
              <a:buChar char="•"/>
            </a:pPr>
            <a:r>
              <a:rPr lang="de-DE" sz="2590"/>
              <a:t>Zugriffspfade</a:t>
            </a:r>
            <a:br>
              <a:rPr lang="de-DE" sz="2590"/>
            </a:br>
            <a:r>
              <a:rPr lang="de-DE" sz="2590"/>
              <a:t>Primärindex, Sekundärindex, Verkettung von Zeigern, ...</a:t>
            </a:r>
            <a:endParaRPr/>
          </a:p>
          <a:p>
            <a:pPr indent="-228600" lvl="0" marL="228600" rtl="0" algn="l">
              <a:lnSpc>
                <a:spcPct val="80000"/>
              </a:lnSpc>
              <a:spcBef>
                <a:spcPts val="600"/>
              </a:spcBef>
              <a:spcAft>
                <a:spcPts val="0"/>
              </a:spcAft>
              <a:buClr>
                <a:schemeClr val="dk1"/>
              </a:buClr>
              <a:buSzPts val="2590"/>
              <a:buChar char="•"/>
            </a:pPr>
            <a:r>
              <a:rPr lang="de-DE" sz="2590"/>
              <a:t>Primär- und Sekundärorganisation</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252" name="Google Shape;2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53" name="Google Shape;2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54" name="Google Shape;254;p1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Externes Schema</a:t>
            </a:r>
            <a:endParaRPr/>
          </a:p>
        </p:txBody>
      </p:sp>
      <p:sp>
        <p:nvSpPr>
          <p:cNvPr id="260" name="Google Shape;26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lang="de-DE"/>
              <a:t>Das externe Schema beschreibt Views, die völlig unabhängig voneinander sein können oder sich zum Teil überschneiden können. </a:t>
            </a:r>
            <a:endParaRPr/>
          </a:p>
          <a:p>
            <a:pPr indent="-300038" lvl="0" marL="300038" rtl="0" algn="l">
              <a:lnSpc>
                <a:spcPct val="90000"/>
              </a:lnSpc>
              <a:spcBef>
                <a:spcPts val="1000"/>
              </a:spcBef>
              <a:spcAft>
                <a:spcPts val="0"/>
              </a:spcAft>
              <a:buClr>
                <a:schemeClr val="dk1"/>
              </a:buClr>
              <a:buSzPts val="2800"/>
              <a:buNone/>
            </a:pPr>
            <a:r>
              <a:t/>
            </a:r>
            <a:endParaRPr/>
          </a:p>
          <a:p>
            <a:pPr indent="-300038" lvl="0" marL="300038" rtl="0" algn="l">
              <a:lnSpc>
                <a:spcPct val="90000"/>
              </a:lnSpc>
              <a:spcBef>
                <a:spcPts val="1000"/>
              </a:spcBef>
              <a:spcAft>
                <a:spcPts val="0"/>
              </a:spcAft>
              <a:buClr>
                <a:schemeClr val="dk1"/>
              </a:buClr>
              <a:buSzPts val="2800"/>
              <a:buChar char="•"/>
            </a:pPr>
            <a:r>
              <a:rPr lang="de-DE"/>
              <a:t>Der Zugriff auf die Datenbank erfolgt über das externe Schema.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61" name="Google Shape;26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62" name="Google Shape;26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63" name="Google Shape;263;p1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Basisfunktionalität eines DBMS nach Codd - I</a:t>
            </a:r>
            <a:endParaRPr/>
          </a:p>
        </p:txBody>
      </p:sp>
      <p:sp>
        <p:nvSpPr>
          <p:cNvPr id="269" name="Google Shape;269;p19"/>
          <p:cNvSpPr txBox="1"/>
          <p:nvPr>
            <p:ph idx="1" type="body"/>
          </p:nvPr>
        </p:nvSpPr>
        <p:spPr>
          <a:xfrm>
            <a:off x="838200" y="1825625"/>
            <a:ext cx="9634538" cy="4351338"/>
          </a:xfrm>
          <a:prstGeom prst="rect">
            <a:avLst/>
          </a:prstGeom>
          <a:noFill/>
          <a:ln>
            <a:noFill/>
          </a:ln>
        </p:spPr>
        <p:txBody>
          <a:bodyPr anchorCtr="0" anchor="t" bIns="45700" lIns="91425" spcFirstLastPara="1" rIns="91425" wrap="square" tIns="45700">
            <a:normAutofit/>
          </a:bodyPr>
          <a:lstStyle/>
          <a:p>
            <a:pPr indent="-490538" lvl="0" marL="490538" rtl="0" algn="l">
              <a:lnSpc>
                <a:spcPct val="70000"/>
              </a:lnSpc>
              <a:spcBef>
                <a:spcPts val="0"/>
              </a:spcBef>
              <a:spcAft>
                <a:spcPts val="0"/>
              </a:spcAft>
              <a:buClr>
                <a:schemeClr val="dk1"/>
              </a:buClr>
              <a:buSzPts val="2800"/>
              <a:buChar char="•"/>
            </a:pPr>
            <a:r>
              <a:rPr lang="de-DE"/>
              <a:t>Integration</a:t>
            </a:r>
            <a:br>
              <a:rPr lang="de-DE"/>
            </a:br>
            <a:r>
              <a:rPr lang="de-DE"/>
              <a:t>erfordert die einheitliche Verwaltung aller von Anwendungen benötigten Daten (kontrollierte nicht-redundante Datenhaltung)</a:t>
            </a:r>
            <a:endParaRPr/>
          </a:p>
          <a:p>
            <a:pPr indent="-490538" lvl="0" marL="490538" rtl="0" algn="l">
              <a:lnSpc>
                <a:spcPct val="70000"/>
              </a:lnSpc>
              <a:spcBef>
                <a:spcPts val="600"/>
              </a:spcBef>
              <a:spcAft>
                <a:spcPts val="0"/>
              </a:spcAft>
              <a:buClr>
                <a:schemeClr val="dk1"/>
              </a:buClr>
              <a:buSzPts val="2800"/>
              <a:buChar char="•"/>
            </a:pPr>
            <a:r>
              <a:rPr lang="de-DE"/>
              <a:t>Operationen</a:t>
            </a:r>
            <a:br>
              <a:rPr lang="de-DE"/>
            </a:br>
            <a:r>
              <a:rPr lang="de-DE"/>
              <a:t>Auf Datenbanken müssen Operationen möglich sein, die Datenspeicherung, suchen und Änderungen des Datenbestandes ermöglichen.</a:t>
            </a:r>
            <a:endParaRPr/>
          </a:p>
          <a:p>
            <a:pPr indent="-490538" lvl="0" marL="490538" rtl="0" algn="l">
              <a:lnSpc>
                <a:spcPct val="70000"/>
              </a:lnSpc>
              <a:spcBef>
                <a:spcPts val="600"/>
              </a:spcBef>
              <a:spcAft>
                <a:spcPts val="0"/>
              </a:spcAft>
              <a:buClr>
                <a:schemeClr val="dk1"/>
              </a:buClr>
              <a:buSzPts val="2800"/>
              <a:buChar char="•"/>
            </a:pPr>
            <a:r>
              <a:rPr lang="de-DE"/>
              <a:t>Katalog</a:t>
            </a:r>
            <a:br>
              <a:rPr lang="de-DE"/>
            </a:br>
            <a:r>
              <a:rPr lang="de-DE"/>
              <a:t>ermöglicht Zugriffe auf die Datenbeschreibung der Datenbank</a:t>
            </a:r>
            <a:endParaRPr/>
          </a:p>
          <a:p>
            <a:pPr indent="-490538" lvl="0" marL="490538" rtl="0" algn="l">
              <a:lnSpc>
                <a:spcPct val="70000"/>
              </a:lnSpc>
              <a:spcBef>
                <a:spcPts val="600"/>
              </a:spcBef>
              <a:spcAft>
                <a:spcPts val="0"/>
              </a:spcAft>
              <a:buClr>
                <a:schemeClr val="dk1"/>
              </a:buClr>
              <a:buSzPts val="2800"/>
              <a:buChar char="•"/>
            </a:pPr>
            <a:r>
              <a:rPr lang="de-DE"/>
              <a:t>Benutzersichten</a:t>
            </a:r>
            <a:br>
              <a:rPr lang="de-DE"/>
            </a:br>
            <a:r>
              <a:rPr lang="de-DE"/>
              <a:t>für unterschiedliche Anwendungen sind unterschiedliche Sichten auf den Datenbestand notwendig.</a:t>
            </a:r>
            <a:endParaRPr/>
          </a:p>
          <a:p>
            <a:pPr indent="-50800" lvl="0" marL="228600" rtl="0" algn="l">
              <a:lnSpc>
                <a:spcPct val="80000"/>
              </a:lnSpc>
              <a:spcBef>
                <a:spcPts val="1000"/>
              </a:spcBef>
              <a:spcAft>
                <a:spcPts val="0"/>
              </a:spcAft>
              <a:buClr>
                <a:schemeClr val="dk1"/>
              </a:buClr>
              <a:buSzPts val="2800"/>
              <a:buNone/>
            </a:pPr>
            <a:r>
              <a:t/>
            </a:r>
            <a:endParaRPr/>
          </a:p>
        </p:txBody>
      </p:sp>
      <p:sp>
        <p:nvSpPr>
          <p:cNvPr id="270" name="Google Shape;2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71" name="Google Shape;2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72" name="Google Shape;272;p1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Grundbegriffe</a:t>
            </a:r>
            <a:endParaRPr/>
          </a:p>
        </p:txBody>
      </p:sp>
      <p:sp>
        <p:nvSpPr>
          <p:cNvPr id="102" name="Google Shape;102;p2"/>
          <p:cNvSpPr txBox="1"/>
          <p:nvPr>
            <p:ph idx="1" type="body"/>
          </p:nvPr>
        </p:nvSpPr>
        <p:spPr>
          <a:xfrm>
            <a:off x="838200" y="1825625"/>
            <a:ext cx="959934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None/>
            </a:pPr>
            <a:r>
              <a:rPr lang="de-DE" sz="2170"/>
              <a:t>Eine Nachricht ist eine endliche Folge von Signalen – in der Informatik also eine Zeichenfolge.</a:t>
            </a:r>
            <a:endParaRPr/>
          </a:p>
          <a:p>
            <a:pPr indent="-228600" lvl="0" marL="228600" rtl="0" algn="l">
              <a:lnSpc>
                <a:spcPct val="70000"/>
              </a:lnSpc>
              <a:spcBef>
                <a:spcPts val="1000"/>
              </a:spcBef>
              <a:spcAft>
                <a:spcPts val="0"/>
              </a:spcAft>
              <a:buClr>
                <a:schemeClr val="dk1"/>
              </a:buClr>
              <a:buSzPts val="620"/>
              <a:buNone/>
            </a:pPr>
            <a:r>
              <a:t/>
            </a:r>
            <a:endParaRPr sz="620"/>
          </a:p>
          <a:p>
            <a:pPr indent="-228600" lvl="0" marL="228600" rtl="0" algn="l">
              <a:lnSpc>
                <a:spcPct val="70000"/>
              </a:lnSpc>
              <a:spcBef>
                <a:spcPts val="1000"/>
              </a:spcBef>
              <a:spcAft>
                <a:spcPts val="0"/>
              </a:spcAft>
              <a:buClr>
                <a:schemeClr val="dk1"/>
              </a:buClr>
              <a:buSzPts val="2170"/>
              <a:buNone/>
            </a:pPr>
            <a:r>
              <a:rPr lang="de-DE" sz="2170"/>
              <a:t>Information</a:t>
            </a:r>
            <a:br>
              <a:rPr lang="de-DE" sz="2170"/>
            </a:br>
            <a:r>
              <a:rPr lang="de-DE" sz="2170"/>
              <a:t>wenn eine Nachricht von einem Sender zu einem Empfänger übertragen wird. Bestehen aus:</a:t>
            </a:r>
            <a:endParaRPr/>
          </a:p>
          <a:p>
            <a:pPr indent="-228600" lvl="0" marL="228600" rtl="0" algn="l">
              <a:lnSpc>
                <a:spcPct val="70000"/>
              </a:lnSpc>
              <a:spcBef>
                <a:spcPts val="1000"/>
              </a:spcBef>
              <a:spcAft>
                <a:spcPts val="0"/>
              </a:spcAft>
              <a:buClr>
                <a:schemeClr val="dk1"/>
              </a:buClr>
              <a:buSzPts val="620"/>
              <a:buNone/>
            </a:pPr>
            <a:r>
              <a:t/>
            </a:r>
            <a:endParaRPr sz="620"/>
          </a:p>
          <a:p>
            <a:pPr indent="-228600" lvl="0" marL="228600" rtl="0" algn="l">
              <a:lnSpc>
                <a:spcPct val="70000"/>
              </a:lnSpc>
              <a:spcBef>
                <a:spcPts val="1000"/>
              </a:spcBef>
              <a:spcAft>
                <a:spcPts val="0"/>
              </a:spcAft>
              <a:buClr>
                <a:schemeClr val="dk1"/>
              </a:buClr>
              <a:buSzPts val="2170"/>
              <a:buNone/>
            </a:pPr>
            <a:r>
              <a:rPr lang="de-DE" sz="2170"/>
              <a:t>Syntaktischer Teil, der die zulässige Struktur beschreibt</a:t>
            </a:r>
            <a:endParaRPr/>
          </a:p>
          <a:p>
            <a:pPr indent="-228600" lvl="0" marL="228600" rtl="0" algn="l">
              <a:lnSpc>
                <a:spcPct val="70000"/>
              </a:lnSpc>
              <a:spcBef>
                <a:spcPts val="1000"/>
              </a:spcBef>
              <a:spcAft>
                <a:spcPts val="0"/>
              </a:spcAft>
              <a:buClr>
                <a:schemeClr val="dk1"/>
              </a:buClr>
              <a:buSzPts val="2170"/>
              <a:buNone/>
            </a:pPr>
            <a:r>
              <a:rPr lang="de-DE" sz="2170"/>
              <a:t>Semantischer Teil, der die Bedeutung der Information angibt</a:t>
            </a:r>
            <a:endParaRPr/>
          </a:p>
          <a:p>
            <a:pPr indent="-228600" lvl="0" marL="228600" rtl="0" algn="l">
              <a:lnSpc>
                <a:spcPct val="70000"/>
              </a:lnSpc>
              <a:spcBef>
                <a:spcPts val="1000"/>
              </a:spcBef>
              <a:spcAft>
                <a:spcPts val="0"/>
              </a:spcAft>
              <a:buClr>
                <a:schemeClr val="dk1"/>
              </a:buClr>
              <a:buSzPts val="2170"/>
              <a:buNone/>
            </a:pPr>
            <a:r>
              <a:rPr lang="de-DE" sz="2170"/>
              <a:t>Pragmatischer Teil, aus dem sich der Zweck der Information und die zu erhoffenden Handlungen ergeben.</a:t>
            </a:r>
            <a:endParaRPr/>
          </a:p>
          <a:p>
            <a:pPr indent="-228600" lvl="0" marL="228600" rtl="0" algn="l">
              <a:lnSpc>
                <a:spcPct val="70000"/>
              </a:lnSpc>
              <a:spcBef>
                <a:spcPts val="1000"/>
              </a:spcBef>
              <a:spcAft>
                <a:spcPts val="0"/>
              </a:spcAft>
              <a:buClr>
                <a:schemeClr val="dk1"/>
              </a:buClr>
              <a:buSzPts val="620"/>
              <a:buNone/>
            </a:pPr>
            <a:r>
              <a:t/>
            </a:r>
            <a:endParaRPr sz="620"/>
          </a:p>
          <a:p>
            <a:pPr indent="-228600" lvl="0" marL="228600" rtl="0" algn="l">
              <a:lnSpc>
                <a:spcPct val="70000"/>
              </a:lnSpc>
              <a:spcBef>
                <a:spcPts val="1000"/>
              </a:spcBef>
              <a:spcAft>
                <a:spcPts val="0"/>
              </a:spcAft>
              <a:buClr>
                <a:schemeClr val="dk1"/>
              </a:buClr>
              <a:buSzPts val="2170"/>
              <a:buNone/>
            </a:pPr>
            <a:r>
              <a:rPr lang="de-DE" sz="2170"/>
              <a:t>Datum (im Sinn von Daten – singular)</a:t>
            </a:r>
            <a:br>
              <a:rPr lang="de-DE" sz="2170"/>
            </a:br>
            <a:r>
              <a:rPr lang="de-DE" sz="2170"/>
              <a:t>Teil einer Nachricht, die so dargestellt ist, dass sie verarbeitet werden kann</a:t>
            </a:r>
            <a:endParaRPr/>
          </a:p>
          <a:p>
            <a:pPr indent="-90804" lvl="0" marL="228600" rtl="0" algn="l">
              <a:lnSpc>
                <a:spcPct val="70000"/>
              </a:lnSpc>
              <a:spcBef>
                <a:spcPts val="1000"/>
              </a:spcBef>
              <a:spcAft>
                <a:spcPts val="0"/>
              </a:spcAft>
              <a:buClr>
                <a:schemeClr val="dk1"/>
              </a:buClr>
              <a:buSzPts val="2170"/>
              <a:buNone/>
            </a:pPr>
            <a:r>
              <a:t/>
            </a:r>
            <a:endParaRPr sz="2170"/>
          </a:p>
        </p:txBody>
      </p:sp>
      <p:sp>
        <p:nvSpPr>
          <p:cNvPr id="103" name="Google Shape;10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04" name="Google Shape;10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05" name="Google Shape;105;p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Basisfunktionalität eines DBMS nach Codd - II</a:t>
            </a:r>
            <a:endParaRPr/>
          </a:p>
        </p:txBody>
      </p:sp>
      <p:sp>
        <p:nvSpPr>
          <p:cNvPr id="278" name="Google Shape;278;p20"/>
          <p:cNvSpPr txBox="1"/>
          <p:nvPr>
            <p:ph idx="1" type="body"/>
          </p:nvPr>
        </p:nvSpPr>
        <p:spPr>
          <a:xfrm>
            <a:off x="838200" y="1825625"/>
            <a:ext cx="9363075"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70000"/>
              </a:lnSpc>
              <a:spcBef>
                <a:spcPts val="0"/>
              </a:spcBef>
              <a:spcAft>
                <a:spcPts val="0"/>
              </a:spcAft>
              <a:buClr>
                <a:schemeClr val="dk1"/>
              </a:buClr>
              <a:buSzPts val="2590"/>
              <a:buChar char="•"/>
            </a:pPr>
            <a:r>
              <a:rPr lang="de-DE" sz="2590"/>
              <a:t>Konsistenzüberwachung</a:t>
            </a:r>
            <a:br>
              <a:rPr lang="de-DE" sz="2590"/>
            </a:br>
            <a:r>
              <a:rPr lang="de-DE" sz="2590"/>
              <a:t>übernimmt die Gewährleistung der Korrektheit von Datenbankinhalten und der korrekten Ausführung von Änderungen.</a:t>
            </a:r>
            <a:endParaRPr/>
          </a:p>
          <a:p>
            <a:pPr indent="-300038" lvl="0" marL="300038" rtl="0" algn="l">
              <a:lnSpc>
                <a:spcPct val="70000"/>
              </a:lnSpc>
              <a:spcBef>
                <a:spcPts val="600"/>
              </a:spcBef>
              <a:spcAft>
                <a:spcPts val="0"/>
              </a:spcAft>
              <a:buClr>
                <a:schemeClr val="dk1"/>
              </a:buClr>
              <a:buSzPts val="2590"/>
              <a:buChar char="•"/>
            </a:pPr>
            <a:r>
              <a:rPr lang="de-DE" sz="2590"/>
              <a:t>Datenschutz</a:t>
            </a:r>
            <a:br>
              <a:rPr lang="de-DE" sz="2590"/>
            </a:br>
            <a:r>
              <a:rPr lang="de-DE" sz="2590"/>
              <a:t>Ausschluss unauthorisierter Zugriffe auf die gespeicherten Daten.</a:t>
            </a:r>
            <a:endParaRPr/>
          </a:p>
          <a:p>
            <a:pPr indent="-300038" lvl="0" marL="300038" rtl="0" algn="l">
              <a:lnSpc>
                <a:spcPct val="70000"/>
              </a:lnSpc>
              <a:spcBef>
                <a:spcPts val="600"/>
              </a:spcBef>
              <a:spcAft>
                <a:spcPts val="0"/>
              </a:spcAft>
              <a:buClr>
                <a:schemeClr val="dk1"/>
              </a:buClr>
              <a:buSzPts val="2590"/>
              <a:buChar char="•"/>
            </a:pPr>
            <a:r>
              <a:rPr lang="de-DE" sz="2590"/>
              <a:t>Transaktionen</a:t>
            </a:r>
            <a:br>
              <a:rPr lang="de-DE" sz="2590"/>
            </a:br>
            <a:r>
              <a:rPr lang="de-DE" sz="2590"/>
              <a:t>Zusammenfassung von Datenbank - Änderungen zu Funktionseinheiten, die als Ganzes ausgeführt werden sollen.</a:t>
            </a:r>
            <a:endParaRPr/>
          </a:p>
          <a:p>
            <a:pPr indent="-300038" lvl="0" marL="300038" rtl="0" algn="l">
              <a:lnSpc>
                <a:spcPct val="70000"/>
              </a:lnSpc>
              <a:spcBef>
                <a:spcPts val="600"/>
              </a:spcBef>
              <a:spcAft>
                <a:spcPts val="0"/>
              </a:spcAft>
              <a:buClr>
                <a:schemeClr val="dk1"/>
              </a:buClr>
              <a:buSzPts val="2590"/>
              <a:buChar char="•"/>
            </a:pPr>
            <a:r>
              <a:rPr lang="de-DE" sz="2590"/>
              <a:t>Synchronisation</a:t>
            </a:r>
            <a:br>
              <a:rPr lang="de-DE" sz="2590"/>
            </a:br>
            <a:r>
              <a:rPr lang="de-DE" sz="2590"/>
              <a:t>konkurrierende Transaktionen müssen synchronisiert werden um gegenseitige Beeinflussungen zu vermeiden.</a:t>
            </a:r>
            <a:endParaRPr/>
          </a:p>
          <a:p>
            <a:pPr indent="-300038" lvl="0" marL="300038" rtl="0" algn="l">
              <a:lnSpc>
                <a:spcPct val="70000"/>
              </a:lnSpc>
              <a:spcBef>
                <a:spcPts val="600"/>
              </a:spcBef>
              <a:spcAft>
                <a:spcPts val="0"/>
              </a:spcAft>
              <a:buClr>
                <a:schemeClr val="dk1"/>
              </a:buClr>
              <a:buSzPts val="2590"/>
              <a:buChar char="•"/>
            </a:pPr>
            <a:r>
              <a:rPr lang="de-DE" sz="2590"/>
              <a:t>Datensicherung</a:t>
            </a:r>
            <a:br>
              <a:rPr lang="de-DE" sz="2590"/>
            </a:br>
            <a:r>
              <a:rPr lang="de-DE" sz="2590"/>
              <a:t>ermöglicht die Wiederherstellung von Daten </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279" name="Google Shape;27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80" name="Google Shape;28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81" name="Google Shape;281;p20"/>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Basisfunktionalität eines DBMS nach Codd - II</a:t>
            </a:r>
            <a:endParaRPr/>
          </a:p>
        </p:txBody>
      </p:sp>
      <p:sp>
        <p:nvSpPr>
          <p:cNvPr id="287" name="Google Shape;28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70000"/>
              </a:lnSpc>
              <a:spcBef>
                <a:spcPts val="0"/>
              </a:spcBef>
              <a:spcAft>
                <a:spcPts val="0"/>
              </a:spcAft>
              <a:buClr>
                <a:schemeClr val="dk1"/>
              </a:buClr>
              <a:buSzPts val="2800"/>
              <a:buChar char="•"/>
            </a:pPr>
            <a:r>
              <a:rPr lang="de-DE"/>
              <a:t>Konsistenzüberwachung</a:t>
            </a:r>
            <a:br>
              <a:rPr lang="de-DE"/>
            </a:br>
            <a:r>
              <a:rPr lang="de-DE"/>
              <a:t>übernimmt die Gewährleistung der Korrektheit von Datenbankinhalten und der korrekten Ausführung von Änderungen.</a:t>
            </a:r>
            <a:endParaRPr/>
          </a:p>
          <a:p>
            <a:pPr indent="-300038" lvl="0" marL="300038" rtl="0" algn="l">
              <a:lnSpc>
                <a:spcPct val="70000"/>
              </a:lnSpc>
              <a:spcBef>
                <a:spcPts val="600"/>
              </a:spcBef>
              <a:spcAft>
                <a:spcPts val="0"/>
              </a:spcAft>
              <a:buClr>
                <a:schemeClr val="dk1"/>
              </a:buClr>
              <a:buSzPts val="2800"/>
              <a:buChar char="•"/>
            </a:pPr>
            <a:r>
              <a:rPr lang="de-DE"/>
              <a:t>Datenschutz</a:t>
            </a:r>
            <a:br>
              <a:rPr lang="de-DE"/>
            </a:br>
            <a:r>
              <a:rPr lang="de-DE"/>
              <a:t>Ausschluss unauthorisierter Zugriffe auf die gespeicherten Daten.</a:t>
            </a:r>
            <a:endParaRPr/>
          </a:p>
          <a:p>
            <a:pPr indent="-300038" lvl="0" marL="300038" rtl="0" algn="l">
              <a:lnSpc>
                <a:spcPct val="70000"/>
              </a:lnSpc>
              <a:spcBef>
                <a:spcPts val="600"/>
              </a:spcBef>
              <a:spcAft>
                <a:spcPts val="0"/>
              </a:spcAft>
              <a:buClr>
                <a:schemeClr val="dk1"/>
              </a:buClr>
              <a:buSzPts val="2800"/>
              <a:buChar char="•"/>
            </a:pPr>
            <a:r>
              <a:rPr lang="de-DE"/>
              <a:t>Transaktionen</a:t>
            </a:r>
            <a:br>
              <a:rPr lang="de-DE"/>
            </a:br>
            <a:r>
              <a:rPr lang="de-DE"/>
              <a:t>Zusammenfassung von Datenbank - Änderungen zu Funktionseinheiten, die als Ganzes ausgeführt werden sollen.</a:t>
            </a:r>
            <a:endParaRPr/>
          </a:p>
          <a:p>
            <a:pPr indent="-300038" lvl="0" marL="300038" rtl="0" algn="l">
              <a:lnSpc>
                <a:spcPct val="70000"/>
              </a:lnSpc>
              <a:spcBef>
                <a:spcPts val="600"/>
              </a:spcBef>
              <a:spcAft>
                <a:spcPts val="0"/>
              </a:spcAft>
              <a:buClr>
                <a:schemeClr val="dk1"/>
              </a:buClr>
              <a:buSzPts val="2800"/>
              <a:buChar char="•"/>
            </a:pPr>
            <a:r>
              <a:rPr lang="de-DE"/>
              <a:t>Synchronisation</a:t>
            </a:r>
            <a:br>
              <a:rPr lang="de-DE"/>
            </a:br>
            <a:r>
              <a:rPr lang="de-DE"/>
              <a:t>konkurrierende Transaktionen müssen synchronisiert werden um gegenseitige Beeinflussungen zu vermeiden.</a:t>
            </a:r>
            <a:endParaRPr/>
          </a:p>
          <a:p>
            <a:pPr indent="-300038" lvl="0" marL="300038" rtl="0" algn="l">
              <a:lnSpc>
                <a:spcPct val="70000"/>
              </a:lnSpc>
              <a:spcBef>
                <a:spcPts val="600"/>
              </a:spcBef>
              <a:spcAft>
                <a:spcPts val="0"/>
              </a:spcAft>
              <a:buClr>
                <a:schemeClr val="dk1"/>
              </a:buClr>
              <a:buSzPts val="2800"/>
              <a:buChar char="•"/>
            </a:pPr>
            <a:r>
              <a:rPr lang="de-DE"/>
              <a:t>Datensicherung</a:t>
            </a:r>
            <a:br>
              <a:rPr lang="de-DE"/>
            </a:br>
            <a:r>
              <a:rPr lang="de-DE"/>
              <a:t>ermöglicht die Wiederherstellung von Daten </a:t>
            </a:r>
            <a:endParaRPr/>
          </a:p>
          <a:p>
            <a:pPr indent="-50800" lvl="0" marL="228600" rtl="0" algn="l">
              <a:lnSpc>
                <a:spcPct val="80000"/>
              </a:lnSpc>
              <a:spcBef>
                <a:spcPts val="1000"/>
              </a:spcBef>
              <a:spcAft>
                <a:spcPts val="0"/>
              </a:spcAft>
              <a:buClr>
                <a:schemeClr val="dk1"/>
              </a:buClr>
              <a:buSzPts val="2800"/>
              <a:buNone/>
            </a:pPr>
            <a:r>
              <a:t/>
            </a:r>
            <a:endParaRPr/>
          </a:p>
        </p:txBody>
      </p:sp>
      <p:sp>
        <p:nvSpPr>
          <p:cNvPr id="288" name="Google Shape;28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89" name="Google Shape;28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90" name="Google Shape;290;p21"/>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Komponenten von Datenmodellen</a:t>
            </a:r>
            <a:endParaRPr/>
          </a:p>
        </p:txBody>
      </p:sp>
      <p:sp>
        <p:nvSpPr>
          <p:cNvPr id="296" name="Google Shape;29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Stellen Sie sich vor, niemand kennt Sie in diesem Raum. Wir wollen nun Informationen über Sie speichern.</a:t>
            </a:r>
            <a:br>
              <a:rPr lang="de-DE"/>
            </a:br>
            <a:br>
              <a:rPr lang="de-DE"/>
            </a:br>
            <a:r>
              <a:rPr lang="de-DE"/>
              <a:t>Nennen Sie die 5 wichtigsten Merkmale von sich!</a:t>
            </a:r>
            <a:endParaRPr sz="2400"/>
          </a:p>
          <a:p>
            <a:pPr indent="-50800" lvl="0" marL="228600" rtl="0" algn="l">
              <a:lnSpc>
                <a:spcPct val="90000"/>
              </a:lnSpc>
              <a:spcBef>
                <a:spcPts val="1000"/>
              </a:spcBef>
              <a:spcAft>
                <a:spcPts val="0"/>
              </a:spcAft>
              <a:buClr>
                <a:schemeClr val="dk1"/>
              </a:buClr>
              <a:buSzPts val="2800"/>
              <a:buNone/>
            </a:pPr>
            <a:r>
              <a:t/>
            </a:r>
            <a:endParaRPr/>
          </a:p>
        </p:txBody>
      </p:sp>
      <p:sp>
        <p:nvSpPr>
          <p:cNvPr id="297" name="Google Shape;29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298" name="Google Shape;29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299" name="Google Shape;299;p22"/>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Komponenten von Datenmodellen</a:t>
            </a:r>
            <a:endParaRPr/>
          </a:p>
        </p:txBody>
      </p:sp>
      <p:sp>
        <p:nvSpPr>
          <p:cNvPr id="305" name="Google Shape;30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06" name="Google Shape;30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07" name="Google Shape;30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308" name="Google Shape;308;p23"/>
          <p:cNvSpPr/>
          <p:nvPr/>
        </p:nvSpPr>
        <p:spPr>
          <a:xfrm>
            <a:off x="1476375" y="3005138"/>
            <a:ext cx="2016125" cy="1225550"/>
          </a:xfrm>
          <a:prstGeom prst="rect">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Die Person, die da in der ersten Reihe beim Fenster sitzt</a:t>
            </a:r>
            <a:endParaRPr/>
          </a:p>
        </p:txBody>
      </p:sp>
      <p:sp>
        <p:nvSpPr>
          <p:cNvPr id="309" name="Google Shape;309;p23"/>
          <p:cNvSpPr/>
          <p:nvPr/>
        </p:nvSpPr>
        <p:spPr>
          <a:xfrm>
            <a:off x="5364163" y="1574800"/>
            <a:ext cx="1487487" cy="1081088"/>
          </a:xfrm>
          <a:prstGeom prst="ellipse">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Familienname</a:t>
            </a:r>
            <a:endParaRPr/>
          </a:p>
        </p:txBody>
      </p:sp>
      <p:sp>
        <p:nvSpPr>
          <p:cNvPr id="310" name="Google Shape;310;p23"/>
          <p:cNvSpPr/>
          <p:nvPr/>
        </p:nvSpPr>
        <p:spPr>
          <a:xfrm>
            <a:off x="2411413" y="1557338"/>
            <a:ext cx="1223962" cy="1150937"/>
          </a:xfrm>
          <a:prstGeom prst="ellipse">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Franz</a:t>
            </a:r>
            <a:endParaRPr/>
          </a:p>
        </p:txBody>
      </p:sp>
      <p:sp>
        <p:nvSpPr>
          <p:cNvPr id="311" name="Google Shape;311;p23"/>
          <p:cNvSpPr/>
          <p:nvPr/>
        </p:nvSpPr>
        <p:spPr>
          <a:xfrm>
            <a:off x="971550" y="4581525"/>
            <a:ext cx="1296988" cy="1079500"/>
          </a:xfrm>
          <a:prstGeom prst="ellipse">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16.12.2001</a:t>
            </a:r>
            <a:endParaRPr/>
          </a:p>
        </p:txBody>
      </p:sp>
      <p:sp>
        <p:nvSpPr>
          <p:cNvPr id="312" name="Google Shape;312;p23"/>
          <p:cNvSpPr/>
          <p:nvPr/>
        </p:nvSpPr>
        <p:spPr>
          <a:xfrm>
            <a:off x="2484438" y="4581525"/>
            <a:ext cx="1150937" cy="1079500"/>
          </a:xfrm>
          <a:prstGeom prst="ellipse">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M</a:t>
            </a:r>
            <a:endParaRPr/>
          </a:p>
        </p:txBody>
      </p:sp>
      <p:sp>
        <p:nvSpPr>
          <p:cNvPr id="313" name="Google Shape;313;p23"/>
          <p:cNvSpPr/>
          <p:nvPr/>
        </p:nvSpPr>
        <p:spPr>
          <a:xfrm>
            <a:off x="950913" y="1628775"/>
            <a:ext cx="1296987" cy="1079500"/>
          </a:xfrm>
          <a:prstGeom prst="ellipse">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Maier</a:t>
            </a:r>
            <a:endParaRPr/>
          </a:p>
        </p:txBody>
      </p:sp>
      <p:sp>
        <p:nvSpPr>
          <p:cNvPr id="314" name="Google Shape;314;p23"/>
          <p:cNvSpPr/>
          <p:nvPr/>
        </p:nvSpPr>
        <p:spPr>
          <a:xfrm>
            <a:off x="7019925" y="1512888"/>
            <a:ext cx="1558925" cy="1150937"/>
          </a:xfrm>
          <a:prstGeom prst="ellipse">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Vorname</a:t>
            </a:r>
            <a:endParaRPr/>
          </a:p>
        </p:txBody>
      </p:sp>
      <p:sp>
        <p:nvSpPr>
          <p:cNvPr id="315" name="Google Shape;315;p23"/>
          <p:cNvSpPr/>
          <p:nvPr/>
        </p:nvSpPr>
        <p:spPr>
          <a:xfrm>
            <a:off x="4510088" y="4419600"/>
            <a:ext cx="2425700" cy="1079500"/>
          </a:xfrm>
          <a:prstGeom prst="ellipse">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Geburtsdatum</a:t>
            </a:r>
            <a:endParaRPr/>
          </a:p>
        </p:txBody>
      </p:sp>
      <p:sp>
        <p:nvSpPr>
          <p:cNvPr id="316" name="Google Shape;316;p23"/>
          <p:cNvSpPr/>
          <p:nvPr/>
        </p:nvSpPr>
        <p:spPr>
          <a:xfrm>
            <a:off x="7019925" y="4389438"/>
            <a:ext cx="1882775" cy="1079500"/>
          </a:xfrm>
          <a:prstGeom prst="ellipse">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Geschlecht</a:t>
            </a:r>
            <a:endParaRPr/>
          </a:p>
        </p:txBody>
      </p:sp>
      <p:cxnSp>
        <p:nvCxnSpPr>
          <p:cNvPr id="317" name="Google Shape;317;p23"/>
          <p:cNvCxnSpPr>
            <a:stCxn id="313" idx="4"/>
          </p:cNvCxnSpPr>
          <p:nvPr/>
        </p:nvCxnSpPr>
        <p:spPr>
          <a:xfrm>
            <a:off x="1599406" y="2708275"/>
            <a:ext cx="295200" cy="297000"/>
          </a:xfrm>
          <a:prstGeom prst="straightConnector1">
            <a:avLst/>
          </a:prstGeom>
          <a:noFill/>
          <a:ln cap="flat" cmpd="sng" w="9525">
            <a:solidFill>
              <a:schemeClr val="dk1"/>
            </a:solidFill>
            <a:prstDash val="solid"/>
            <a:round/>
            <a:headEnd len="med" w="med" type="none"/>
            <a:tailEnd len="med" w="med" type="none"/>
          </a:ln>
        </p:spPr>
      </p:cxnSp>
      <p:cxnSp>
        <p:nvCxnSpPr>
          <p:cNvPr id="318" name="Google Shape;318;p23"/>
          <p:cNvCxnSpPr/>
          <p:nvPr/>
        </p:nvCxnSpPr>
        <p:spPr>
          <a:xfrm flipH="1">
            <a:off x="2927350" y="2708275"/>
            <a:ext cx="96838" cy="296863"/>
          </a:xfrm>
          <a:prstGeom prst="straightConnector1">
            <a:avLst/>
          </a:prstGeom>
          <a:noFill/>
          <a:ln cap="flat" cmpd="sng" w="9525">
            <a:solidFill>
              <a:schemeClr val="dk1"/>
            </a:solidFill>
            <a:prstDash val="solid"/>
            <a:round/>
            <a:headEnd len="med" w="med" type="none"/>
            <a:tailEnd len="med" w="med" type="none"/>
          </a:ln>
        </p:spPr>
      </p:cxnSp>
      <p:cxnSp>
        <p:nvCxnSpPr>
          <p:cNvPr id="319" name="Google Shape;319;p23"/>
          <p:cNvCxnSpPr/>
          <p:nvPr/>
        </p:nvCxnSpPr>
        <p:spPr>
          <a:xfrm flipH="1" rot="10800000">
            <a:off x="1619250" y="4256088"/>
            <a:ext cx="334963" cy="325437"/>
          </a:xfrm>
          <a:prstGeom prst="straightConnector1">
            <a:avLst/>
          </a:prstGeom>
          <a:noFill/>
          <a:ln cap="flat" cmpd="sng" w="9525">
            <a:solidFill>
              <a:schemeClr val="dk1"/>
            </a:solidFill>
            <a:prstDash val="solid"/>
            <a:round/>
            <a:headEnd len="med" w="med" type="none"/>
            <a:tailEnd len="med" w="med" type="none"/>
          </a:ln>
        </p:spPr>
      </p:cxnSp>
      <p:cxnSp>
        <p:nvCxnSpPr>
          <p:cNvPr id="320" name="Google Shape;320;p23"/>
          <p:cNvCxnSpPr/>
          <p:nvPr/>
        </p:nvCxnSpPr>
        <p:spPr>
          <a:xfrm rot="10800000">
            <a:off x="2700338" y="4230688"/>
            <a:ext cx="503237" cy="358775"/>
          </a:xfrm>
          <a:prstGeom prst="straightConnector1">
            <a:avLst/>
          </a:prstGeom>
          <a:noFill/>
          <a:ln cap="flat" cmpd="sng" w="9525">
            <a:solidFill>
              <a:schemeClr val="dk1"/>
            </a:solidFill>
            <a:prstDash val="solid"/>
            <a:round/>
            <a:headEnd len="med" w="med" type="none"/>
            <a:tailEnd len="med" w="med" type="none"/>
          </a:ln>
        </p:spPr>
      </p:cxnSp>
      <p:cxnSp>
        <p:nvCxnSpPr>
          <p:cNvPr id="321" name="Google Shape;321;p23"/>
          <p:cNvCxnSpPr/>
          <p:nvPr/>
        </p:nvCxnSpPr>
        <p:spPr>
          <a:xfrm>
            <a:off x="6137275" y="2708275"/>
            <a:ext cx="522288" cy="479425"/>
          </a:xfrm>
          <a:prstGeom prst="straightConnector1">
            <a:avLst/>
          </a:prstGeom>
          <a:noFill/>
          <a:ln cap="flat" cmpd="sng" w="9525">
            <a:solidFill>
              <a:schemeClr val="dk1"/>
            </a:solidFill>
            <a:prstDash val="solid"/>
            <a:round/>
            <a:headEnd len="med" w="med" type="none"/>
            <a:tailEnd len="med" w="med" type="none"/>
          </a:ln>
        </p:spPr>
      </p:cxnSp>
      <p:cxnSp>
        <p:nvCxnSpPr>
          <p:cNvPr id="322" name="Google Shape;322;p23"/>
          <p:cNvCxnSpPr/>
          <p:nvPr/>
        </p:nvCxnSpPr>
        <p:spPr>
          <a:xfrm flipH="1">
            <a:off x="7308850" y="2708275"/>
            <a:ext cx="503238" cy="479425"/>
          </a:xfrm>
          <a:prstGeom prst="straightConnector1">
            <a:avLst/>
          </a:prstGeom>
          <a:noFill/>
          <a:ln cap="flat" cmpd="sng" w="9525">
            <a:solidFill>
              <a:schemeClr val="dk1"/>
            </a:solidFill>
            <a:prstDash val="solid"/>
            <a:round/>
            <a:headEnd len="med" w="med" type="none"/>
            <a:tailEnd len="med" w="med" type="none"/>
          </a:ln>
        </p:spPr>
      </p:cxnSp>
      <p:cxnSp>
        <p:nvCxnSpPr>
          <p:cNvPr id="323" name="Google Shape;323;p23"/>
          <p:cNvCxnSpPr/>
          <p:nvPr/>
        </p:nvCxnSpPr>
        <p:spPr>
          <a:xfrm flipH="1" rot="10800000">
            <a:off x="5670550" y="3970338"/>
            <a:ext cx="773113" cy="419100"/>
          </a:xfrm>
          <a:prstGeom prst="straightConnector1">
            <a:avLst/>
          </a:prstGeom>
          <a:noFill/>
          <a:ln cap="flat" cmpd="sng" w="9525">
            <a:solidFill>
              <a:schemeClr val="dk1"/>
            </a:solidFill>
            <a:prstDash val="solid"/>
            <a:round/>
            <a:headEnd len="med" w="med" type="none"/>
            <a:tailEnd len="med" w="med" type="none"/>
          </a:ln>
        </p:spPr>
      </p:cxnSp>
      <p:cxnSp>
        <p:nvCxnSpPr>
          <p:cNvPr id="324" name="Google Shape;324;p23"/>
          <p:cNvCxnSpPr>
            <a:stCxn id="316" idx="0"/>
          </p:cNvCxnSpPr>
          <p:nvPr/>
        </p:nvCxnSpPr>
        <p:spPr>
          <a:xfrm rot="10800000">
            <a:off x="7164513" y="3970338"/>
            <a:ext cx="796800" cy="419100"/>
          </a:xfrm>
          <a:prstGeom prst="straightConnector1">
            <a:avLst/>
          </a:prstGeom>
          <a:noFill/>
          <a:ln cap="flat" cmpd="sng" w="9525">
            <a:solidFill>
              <a:schemeClr val="dk1"/>
            </a:solidFill>
            <a:prstDash val="solid"/>
            <a:round/>
            <a:headEnd len="med" w="med" type="none"/>
            <a:tailEnd len="med" w="med" type="none"/>
          </a:ln>
        </p:spPr>
      </p:cxnSp>
      <p:pic>
        <p:nvPicPr>
          <p:cNvPr descr="Ein Bild, das Zeichnung enthält.&#10;&#10;Automatisch generierte Beschreibung" id="325" name="Google Shape;325;p2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
        <p:nvSpPr>
          <p:cNvPr id="326" name="Google Shape;326;p23"/>
          <p:cNvSpPr/>
          <p:nvPr/>
        </p:nvSpPr>
        <p:spPr>
          <a:xfrm>
            <a:off x="6137275" y="3187700"/>
            <a:ext cx="1584325" cy="782638"/>
          </a:xfrm>
          <a:prstGeom prst="rect">
            <a:avLst/>
          </a:prstGeom>
          <a:solidFill>
            <a:srgbClr val="00B8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Schüler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Entität – im Einzelfall</a:t>
            </a:r>
            <a:endParaRPr/>
          </a:p>
        </p:txBody>
      </p:sp>
      <p:sp>
        <p:nvSpPr>
          <p:cNvPr id="332" name="Google Shape;33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90000"/>
              </a:lnSpc>
              <a:spcBef>
                <a:spcPts val="0"/>
              </a:spcBef>
              <a:spcAft>
                <a:spcPts val="0"/>
              </a:spcAft>
              <a:buClr>
                <a:schemeClr val="dk1"/>
              </a:buClr>
              <a:buSzPts val="2800"/>
              <a:buChar char="•"/>
            </a:pPr>
            <a:r>
              <a:rPr i="1" lang="de-DE"/>
              <a:t>Eine Entität ist ein individuelles und identifizierbares Exemplar von Dingen, Personen oder Begriffen der realen oder der Vorstellungswelt</a:t>
            </a:r>
            <a:endParaRPr/>
          </a:p>
          <a:p>
            <a:pPr indent="-300038" lvl="0" marL="300038" rtl="0" algn="l">
              <a:lnSpc>
                <a:spcPct val="90000"/>
              </a:lnSpc>
              <a:spcBef>
                <a:spcPts val="1000"/>
              </a:spcBef>
              <a:spcAft>
                <a:spcPts val="0"/>
              </a:spcAft>
              <a:buClr>
                <a:schemeClr val="dk1"/>
              </a:buClr>
              <a:buSzPts val="2800"/>
              <a:buChar char="•"/>
            </a:pPr>
            <a:r>
              <a:rPr lang="de-DE"/>
              <a:t>eine Entität ist immer eine eindeutig identifizierbare Einheit</a:t>
            </a:r>
            <a:endParaRPr/>
          </a:p>
          <a:p>
            <a:pPr indent="-300038" lvl="0" marL="300038" rtl="0" algn="l">
              <a:lnSpc>
                <a:spcPct val="90000"/>
              </a:lnSpc>
              <a:spcBef>
                <a:spcPts val="1000"/>
              </a:spcBef>
              <a:spcAft>
                <a:spcPts val="0"/>
              </a:spcAft>
              <a:buClr>
                <a:schemeClr val="dk1"/>
              </a:buClr>
              <a:buSzPts val="2800"/>
              <a:buChar char="•"/>
            </a:pPr>
            <a:r>
              <a:rPr lang="de-DE"/>
              <a:t>eine Entität ist eine Einheit, für die Informationen gesammelt und gespeichert werden.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33" name="Google Shape;33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34" name="Google Shape;33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35" name="Google Shape;335;p2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Entität II</a:t>
            </a:r>
            <a:endParaRPr/>
          </a:p>
        </p:txBody>
      </p:sp>
      <p:sp>
        <p:nvSpPr>
          <p:cNvPr id="341" name="Google Shape;341;p25"/>
          <p:cNvSpPr txBox="1"/>
          <p:nvPr>
            <p:ph idx="1" type="body"/>
          </p:nvPr>
        </p:nvSpPr>
        <p:spPr>
          <a:xfrm>
            <a:off x="838200" y="1825625"/>
            <a:ext cx="9463088" cy="4351338"/>
          </a:xfrm>
          <a:prstGeom prst="rect">
            <a:avLst/>
          </a:prstGeom>
          <a:noFill/>
          <a:ln>
            <a:noFill/>
          </a:ln>
        </p:spPr>
        <p:txBody>
          <a:bodyPr anchorCtr="0" anchor="t" bIns="45700" lIns="91425" spcFirstLastPara="1" rIns="91425" wrap="square" tIns="45700">
            <a:normAutofit/>
          </a:bodyPr>
          <a:lstStyle/>
          <a:p>
            <a:pPr indent="-300038" lvl="0" marL="300038" rtl="0" algn="l">
              <a:lnSpc>
                <a:spcPct val="80000"/>
              </a:lnSpc>
              <a:spcBef>
                <a:spcPts val="0"/>
              </a:spcBef>
              <a:spcAft>
                <a:spcPts val="0"/>
              </a:spcAft>
              <a:buClr>
                <a:schemeClr val="dk1"/>
              </a:buClr>
              <a:buSzPts val="2590"/>
              <a:buChar char="•"/>
            </a:pPr>
            <a:r>
              <a:rPr i="1" lang="de-DE" sz="2590"/>
              <a:t>Entitäten müssen zur Darstellung eines Objektes der realen Welt mit Eigenschaften (Attributen) versehen werden.</a:t>
            </a:r>
            <a:endParaRPr/>
          </a:p>
          <a:p>
            <a:pPr indent="-300038" lvl="0" marL="300038" rtl="0" algn="l">
              <a:lnSpc>
                <a:spcPct val="80000"/>
              </a:lnSpc>
              <a:spcBef>
                <a:spcPts val="600"/>
              </a:spcBef>
              <a:spcAft>
                <a:spcPts val="0"/>
              </a:spcAft>
              <a:buClr>
                <a:schemeClr val="dk1"/>
              </a:buClr>
              <a:buSzPts val="2590"/>
              <a:buChar char="•"/>
            </a:pPr>
            <a:r>
              <a:rPr lang="de-DE" sz="2590"/>
              <a:t>Einer Entität werden Eigenschaften zugeordnet und ermöglichen damit eine Charakterisierung, Klassifizierung und unter Umständen eine eindeutige Identifizierung einer Entität</a:t>
            </a:r>
            <a:endParaRPr/>
          </a:p>
          <a:p>
            <a:pPr indent="-300038" lvl="0" marL="300038" rtl="0" algn="l">
              <a:lnSpc>
                <a:spcPct val="80000"/>
              </a:lnSpc>
              <a:spcBef>
                <a:spcPts val="600"/>
              </a:spcBef>
              <a:spcAft>
                <a:spcPts val="0"/>
              </a:spcAft>
              <a:buClr>
                <a:schemeClr val="dk1"/>
              </a:buClr>
              <a:buSzPts val="2590"/>
              <a:buChar char="•"/>
            </a:pPr>
            <a:r>
              <a:rPr lang="de-DE" sz="2590"/>
              <a:t>Eine Eigenschaft hat also einen Namen und ein oder mehrere Eigenschaftswerte.</a:t>
            </a:r>
            <a:endParaRPr/>
          </a:p>
          <a:p>
            <a:pPr indent="-300038" lvl="0" marL="300038" rtl="0" algn="l">
              <a:lnSpc>
                <a:spcPct val="80000"/>
              </a:lnSpc>
              <a:spcBef>
                <a:spcPts val="600"/>
              </a:spcBef>
              <a:spcAft>
                <a:spcPts val="0"/>
              </a:spcAft>
              <a:buClr>
                <a:schemeClr val="dk1"/>
              </a:buClr>
              <a:buSzPts val="2590"/>
              <a:buChar char="•"/>
            </a:pPr>
            <a:r>
              <a:rPr lang="de-DE" sz="2590"/>
              <a:t>Dem identifizierende Attribut ISBN - Nummer wird der Eigenschaftswert  3-519-12339-8 zugeordnet. Es wird charakterisiert durch das Attribut </a:t>
            </a:r>
            <a:r>
              <a:rPr i="1" lang="de-DE" sz="2590"/>
              <a:t>Titel</a:t>
            </a:r>
            <a:r>
              <a:rPr lang="de-DE" sz="2590"/>
              <a:t> mit dem Wert 'Datenbanksysteme' und klassifiziert durch das Attribut </a:t>
            </a:r>
            <a:r>
              <a:rPr i="1" lang="de-DE" sz="2590"/>
              <a:t>Buchkategorie</a:t>
            </a:r>
            <a:r>
              <a:rPr lang="de-DE" sz="2590"/>
              <a:t> mit dem Wert 'DV Fachbuch'</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42" name="Google Shape;34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43" name="Google Shape;34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44" name="Google Shape;344;p2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Entitätsmenge</a:t>
            </a:r>
            <a:endParaRPr/>
          </a:p>
        </p:txBody>
      </p:sp>
      <p:sp>
        <p:nvSpPr>
          <p:cNvPr id="350" name="Google Shape;350;p26"/>
          <p:cNvSpPr txBox="1"/>
          <p:nvPr>
            <p:ph idx="1" type="body"/>
          </p:nvPr>
        </p:nvSpPr>
        <p:spPr>
          <a:xfrm>
            <a:off x="838200" y="1825625"/>
            <a:ext cx="9863138"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de-DE" sz="2590"/>
              <a:t>ist eine eindeutig benannte Menge von Entitäten, die aufgrund der gleichen Eigenschaften charakterisiert werden.</a:t>
            </a:r>
            <a:endParaRPr/>
          </a:p>
          <a:p>
            <a:pPr indent="0" lvl="0" marL="0" rtl="0" algn="l">
              <a:lnSpc>
                <a:spcPct val="80000"/>
              </a:lnSpc>
              <a:spcBef>
                <a:spcPts val="1000"/>
              </a:spcBef>
              <a:spcAft>
                <a:spcPts val="0"/>
              </a:spcAft>
              <a:buClr>
                <a:schemeClr val="dk1"/>
              </a:buClr>
              <a:buSzPts val="2590"/>
              <a:buNone/>
            </a:pPr>
            <a:r>
              <a:t/>
            </a:r>
            <a:endParaRPr sz="2590"/>
          </a:p>
          <a:p>
            <a:pPr indent="0" lvl="0" marL="0" rtl="0" algn="l">
              <a:lnSpc>
                <a:spcPct val="80000"/>
              </a:lnSpc>
              <a:spcBef>
                <a:spcPts val="1000"/>
              </a:spcBef>
              <a:spcAft>
                <a:spcPts val="0"/>
              </a:spcAft>
              <a:buClr>
                <a:schemeClr val="dk1"/>
              </a:buClr>
              <a:buSzPts val="2590"/>
              <a:buNone/>
            </a:pPr>
            <a:r>
              <a:rPr lang="de-DE" sz="2590" u="sng"/>
              <a:t>Typen von Entitätsmengen:</a:t>
            </a:r>
            <a:endParaRPr/>
          </a:p>
          <a:p>
            <a:pPr indent="0" lvl="0" marL="0" rtl="0" algn="l">
              <a:lnSpc>
                <a:spcPct val="80000"/>
              </a:lnSpc>
              <a:spcBef>
                <a:spcPts val="1000"/>
              </a:spcBef>
              <a:spcAft>
                <a:spcPts val="0"/>
              </a:spcAft>
              <a:buClr>
                <a:schemeClr val="dk1"/>
              </a:buClr>
              <a:buSzPts val="2590"/>
              <a:buNone/>
            </a:pPr>
            <a:r>
              <a:rPr lang="de-DE" sz="2590"/>
              <a:t>fundamentale Entitäten (Kernentität, unabhängige Entität)</a:t>
            </a:r>
            <a:br>
              <a:rPr lang="de-DE" sz="2590"/>
            </a:br>
            <a:r>
              <a:rPr lang="de-DE" sz="2590"/>
              <a:t>stellt einen Sachverhalt unabhängig von anderen Entitätsmengen dar.</a:t>
            </a:r>
            <a:endParaRPr/>
          </a:p>
          <a:p>
            <a:pPr indent="0" lvl="0" marL="0" rtl="0" algn="l">
              <a:lnSpc>
                <a:spcPct val="80000"/>
              </a:lnSpc>
              <a:spcBef>
                <a:spcPts val="1000"/>
              </a:spcBef>
              <a:spcAft>
                <a:spcPts val="0"/>
              </a:spcAft>
              <a:buClr>
                <a:schemeClr val="dk1"/>
              </a:buClr>
              <a:buSzPts val="2590"/>
              <a:buNone/>
            </a:pPr>
            <a:r>
              <a:t/>
            </a:r>
            <a:endParaRPr sz="2590"/>
          </a:p>
          <a:p>
            <a:pPr indent="0" lvl="0" marL="0" rtl="0" algn="l">
              <a:lnSpc>
                <a:spcPct val="80000"/>
              </a:lnSpc>
              <a:spcBef>
                <a:spcPts val="1000"/>
              </a:spcBef>
              <a:spcAft>
                <a:spcPts val="0"/>
              </a:spcAft>
              <a:buClr>
                <a:schemeClr val="dk1"/>
              </a:buClr>
              <a:buSzPts val="2590"/>
              <a:buNone/>
            </a:pPr>
            <a:r>
              <a:rPr lang="de-DE" sz="2590"/>
              <a:t>abhängige Entitäten </a:t>
            </a:r>
            <a:br>
              <a:rPr lang="de-DE" sz="2590"/>
            </a:br>
            <a:r>
              <a:rPr lang="de-DE" sz="2590"/>
              <a:t>enthält dann sinnvolle Datenwerte, wenn in der entsprechenden Kernentität die benötigten Daten enthalten sind (z.B. Versicherungsvertrag - Versicherungsvertragshistorie)</a:t>
            </a:r>
            <a:endParaRPr/>
          </a:p>
          <a:p>
            <a:pPr indent="-64135" lvl="0" marL="228600" rtl="0" algn="l">
              <a:lnSpc>
                <a:spcPct val="80000"/>
              </a:lnSpc>
              <a:spcBef>
                <a:spcPts val="1000"/>
              </a:spcBef>
              <a:spcAft>
                <a:spcPts val="0"/>
              </a:spcAft>
              <a:buClr>
                <a:schemeClr val="dk1"/>
              </a:buClr>
              <a:buSzPts val="2590"/>
              <a:buNone/>
            </a:pPr>
            <a:r>
              <a:t/>
            </a:r>
            <a:endParaRPr sz="2590"/>
          </a:p>
        </p:txBody>
      </p:sp>
      <p:sp>
        <p:nvSpPr>
          <p:cNvPr id="351" name="Google Shape;35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52" name="Google Shape;35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53" name="Google Shape;353;p2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Entität / Entitätsmenge</a:t>
            </a:r>
            <a:endParaRPr/>
          </a:p>
        </p:txBody>
      </p:sp>
      <p:pic>
        <p:nvPicPr>
          <p:cNvPr id="359" name="Google Shape;359;p27"/>
          <p:cNvPicPr preferRelativeResize="0"/>
          <p:nvPr>
            <p:ph idx="1" type="body"/>
          </p:nvPr>
        </p:nvPicPr>
        <p:blipFill rotWithShape="1">
          <a:blip r:embed="rId3">
            <a:alphaModFix/>
          </a:blip>
          <a:srcRect b="0" l="0" r="0" t="0"/>
          <a:stretch/>
        </p:blipFill>
        <p:spPr>
          <a:xfrm>
            <a:off x="2629680" y="1825625"/>
            <a:ext cx="6932640" cy="4351338"/>
          </a:xfrm>
          <a:prstGeom prst="rect">
            <a:avLst/>
          </a:prstGeom>
          <a:noFill/>
          <a:ln>
            <a:noFill/>
          </a:ln>
        </p:spPr>
      </p:pic>
      <p:sp>
        <p:nvSpPr>
          <p:cNvPr id="360" name="Google Shape;36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361" name="Google Shape;36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362" name="Google Shape;362;p27"/>
          <p:cNvPicPr preferRelativeResize="0"/>
          <p:nvPr/>
        </p:nvPicPr>
        <p:blipFill rotWithShape="1">
          <a:blip r:embed="rId4">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Beispiel</a:t>
            </a:r>
            <a:endParaRPr/>
          </a:p>
        </p:txBody>
      </p:sp>
      <p:sp>
        <p:nvSpPr>
          <p:cNvPr id="111" name="Google Shape;1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Beim String ‚4020‘ handelt es sich um eine Nachricht, die keine weitere Bedeutung hat. Wenn diese Zeichenfolge an einen Empfänger übertragen wird, wird die Nachricht zur Information. Unter Anwendung von Metainformationen wie Gehalt oder Postleitzahl, wird dem String eine bestimmte Bedeutung gegeben. Aus der Nachricht werden Daten, wenn das Gehalt 4020 verarbeitet wird.</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2" name="Google Shape;11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13" name="Google Shape;11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14" name="Google Shape;114;p3"/>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Kategorisierung von Daten</a:t>
            </a:r>
            <a:endParaRPr/>
          </a:p>
        </p:txBody>
      </p:sp>
      <p:sp>
        <p:nvSpPr>
          <p:cNvPr id="120" name="Google Shape;12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Strukturierte Daten</a:t>
            </a:r>
            <a:endParaRPr/>
          </a:p>
          <a:p>
            <a:pPr indent="0" lvl="0" marL="0" rtl="0" algn="l">
              <a:lnSpc>
                <a:spcPct val="90000"/>
              </a:lnSpc>
              <a:spcBef>
                <a:spcPts val="1000"/>
              </a:spcBef>
              <a:spcAft>
                <a:spcPts val="0"/>
              </a:spcAft>
              <a:buClr>
                <a:schemeClr val="dk1"/>
              </a:buClr>
              <a:buSzPts val="2800"/>
              <a:buNone/>
            </a:pPr>
            <a:r>
              <a:rPr lang="de-DE"/>
              <a:t>hier liegt ein Datenmodell zugrunde, das das „Aussehen“ der Daten beschreibt. Die Daten fallen während der operativen Geschäftstätigkeit eines Unternehmens an.</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DE"/>
              <a:t>Telefonliste: </a:t>
            </a:r>
            <a:endParaRPr/>
          </a:p>
          <a:p>
            <a:pPr indent="-228600" lvl="0" marL="228600" rtl="0" algn="l">
              <a:lnSpc>
                <a:spcPct val="90000"/>
              </a:lnSpc>
              <a:spcBef>
                <a:spcPts val="1000"/>
              </a:spcBef>
              <a:spcAft>
                <a:spcPts val="0"/>
              </a:spcAft>
              <a:buClr>
                <a:schemeClr val="dk1"/>
              </a:buClr>
              <a:buSzPts val="2800"/>
              <a:buNone/>
            </a:pPr>
            <a:r>
              <a:rPr lang="de-DE"/>
              <a:t>Name: 30 Zeichen alphabetisch</a:t>
            </a:r>
            <a:endParaRPr/>
          </a:p>
          <a:p>
            <a:pPr indent="-228600" lvl="0" marL="228600" rtl="0" algn="l">
              <a:lnSpc>
                <a:spcPct val="90000"/>
              </a:lnSpc>
              <a:spcBef>
                <a:spcPts val="1000"/>
              </a:spcBef>
              <a:spcAft>
                <a:spcPts val="0"/>
              </a:spcAft>
              <a:buClr>
                <a:schemeClr val="dk1"/>
              </a:buClr>
              <a:buSzPts val="2800"/>
              <a:buNone/>
            </a:pPr>
            <a:r>
              <a:rPr lang="de-DE"/>
              <a:t>Raumnummer: 3 Zeichen numerisch</a:t>
            </a:r>
            <a:endParaRPr/>
          </a:p>
          <a:p>
            <a:pPr indent="-228600" lvl="0" marL="228600" rtl="0" algn="l">
              <a:lnSpc>
                <a:spcPct val="90000"/>
              </a:lnSpc>
              <a:spcBef>
                <a:spcPts val="1000"/>
              </a:spcBef>
              <a:spcAft>
                <a:spcPts val="0"/>
              </a:spcAft>
              <a:buClr>
                <a:schemeClr val="dk1"/>
              </a:buClr>
              <a:buSzPts val="2800"/>
              <a:buNone/>
            </a:pPr>
            <a:r>
              <a:rPr lang="de-DE"/>
              <a:t>Telefonnummer: 4 Stellen numerisch</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1" name="Google Shape;1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22" name="Google Shape;1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23" name="Google Shape;123;p4"/>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Kategorisierung von Daten</a:t>
            </a:r>
            <a:endParaRPr/>
          </a:p>
        </p:txBody>
      </p:sp>
      <p:sp>
        <p:nvSpPr>
          <p:cNvPr id="129" name="Google Shape;129;p5"/>
          <p:cNvSpPr txBox="1"/>
          <p:nvPr>
            <p:ph idx="1" type="body"/>
          </p:nvPr>
        </p:nvSpPr>
        <p:spPr>
          <a:xfrm>
            <a:off x="838200" y="1825625"/>
            <a:ext cx="1000078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DE"/>
              <a:t>Strukturierte Daten werden unterteilt in</a:t>
            </a:r>
            <a:endParaRPr/>
          </a:p>
          <a:p>
            <a:pPr indent="-457200" lvl="0" marL="576000" rtl="0" algn="l">
              <a:lnSpc>
                <a:spcPct val="90000"/>
              </a:lnSpc>
              <a:spcBef>
                <a:spcPts val="1000"/>
              </a:spcBef>
              <a:spcAft>
                <a:spcPts val="0"/>
              </a:spcAft>
              <a:buClr>
                <a:schemeClr val="dk1"/>
              </a:buClr>
              <a:buSzPts val="2800"/>
              <a:buChar char="•"/>
            </a:pPr>
            <a:r>
              <a:rPr lang="de-DE"/>
              <a:t>Stammdaten</a:t>
            </a:r>
            <a:br>
              <a:rPr lang="de-DE"/>
            </a:br>
            <a:r>
              <a:rPr lang="de-DE"/>
              <a:t>Grundinformationen über betrieblich relevante Objekte</a:t>
            </a:r>
            <a:br>
              <a:rPr lang="de-DE"/>
            </a:br>
            <a:r>
              <a:rPr lang="de-DE"/>
              <a:t>(Produkt, Artikel, Lieferant, Mitarbeiter, Konto, …)</a:t>
            </a:r>
            <a:endParaRPr/>
          </a:p>
          <a:p>
            <a:pPr indent="0" lvl="0" marL="0" rtl="0" algn="l">
              <a:lnSpc>
                <a:spcPct val="90000"/>
              </a:lnSpc>
              <a:spcBef>
                <a:spcPts val="1000"/>
              </a:spcBef>
              <a:spcAft>
                <a:spcPts val="0"/>
              </a:spcAft>
              <a:buClr>
                <a:schemeClr val="dk1"/>
              </a:buClr>
              <a:buSzPts val="2800"/>
              <a:buNone/>
            </a:pPr>
            <a:r>
              <a:t/>
            </a:r>
            <a:endParaRPr/>
          </a:p>
          <a:p>
            <a:pPr indent="-457200" lvl="0" marL="576000" rtl="0" algn="l">
              <a:lnSpc>
                <a:spcPct val="90000"/>
              </a:lnSpc>
              <a:spcBef>
                <a:spcPts val="1000"/>
              </a:spcBef>
              <a:spcAft>
                <a:spcPts val="0"/>
              </a:spcAft>
              <a:buClr>
                <a:schemeClr val="dk1"/>
              </a:buClr>
              <a:buSzPts val="2800"/>
              <a:buChar char="•"/>
            </a:pPr>
            <a:r>
              <a:rPr lang="de-DE"/>
              <a:t>Bewegungsdaten</a:t>
            </a:r>
            <a:br>
              <a:rPr lang="de-DE"/>
            </a:br>
            <a:r>
              <a:rPr lang="de-DE"/>
              <a:t>Beschreiben die Veränderung von Zuständen. Sie entstehen durch den betrieblichen Leistungsprozess (Daten über Lieferungen, Zahlungen, Kontobewegungen, …)</a:t>
            </a:r>
            <a:endParaRPr/>
          </a:p>
          <a:p>
            <a:pPr indent="0" lvl="0" marL="0" rtl="0" algn="l">
              <a:lnSpc>
                <a:spcPct val="90000"/>
              </a:lnSpc>
              <a:spcBef>
                <a:spcPts val="1000"/>
              </a:spcBef>
              <a:spcAft>
                <a:spcPts val="0"/>
              </a:spcAft>
              <a:buClr>
                <a:schemeClr val="dk1"/>
              </a:buClr>
              <a:buSzPts val="2800"/>
              <a:buNone/>
            </a:pPr>
            <a:r>
              <a:t/>
            </a:r>
            <a:endParaRPr/>
          </a:p>
        </p:txBody>
      </p:sp>
      <p:sp>
        <p:nvSpPr>
          <p:cNvPr id="130" name="Google Shape;1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31" name="Google Shape;1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32" name="Google Shape;132;p5"/>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Kategorisierung von Daten</a:t>
            </a:r>
            <a:endParaRPr/>
          </a:p>
        </p:txBody>
      </p:sp>
      <p:sp>
        <p:nvSpPr>
          <p:cNvPr id="138" name="Google Shape;13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de-DE"/>
              <a:t>Inwieweit sind Stammdaten und Bewegungsdaten im täglichen Geschäftsleben Änderungen unterworfen?</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9" name="Google Shape;1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40" name="Google Shape;1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41" name="Google Shape;141;p6"/>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Semistrukturierte Daten</a:t>
            </a:r>
            <a:endParaRPr/>
          </a:p>
        </p:txBody>
      </p:sp>
      <p:sp>
        <p:nvSpPr>
          <p:cNvPr id="147" name="Google Shape;147;p7"/>
          <p:cNvSpPr txBox="1"/>
          <p:nvPr>
            <p:ph idx="1" type="body"/>
          </p:nvPr>
        </p:nvSpPr>
        <p:spPr>
          <a:xfrm>
            <a:off x="838200" y="1825625"/>
            <a:ext cx="439172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None/>
            </a:pPr>
            <a:r>
              <a:rPr lang="de-DE" sz="2590"/>
              <a:t>Beispiel HTML:</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&lt;ul&gt;</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&lt;li&gt;Curie&lt;/li&gt;</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&lt;li&gt;Sokrates&lt;/li&gt;</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&lt;/ul&gt;</a:t>
            </a:r>
            <a:endParaRPr/>
          </a:p>
          <a:p>
            <a:pPr indent="-228600" lvl="0" marL="228600" rtl="0" algn="l">
              <a:lnSpc>
                <a:spcPct val="70000"/>
              </a:lnSpc>
              <a:spcBef>
                <a:spcPts val="1000"/>
              </a:spcBef>
              <a:spcAft>
                <a:spcPts val="0"/>
              </a:spcAft>
              <a:buClr>
                <a:schemeClr val="dk1"/>
              </a:buClr>
              <a:buSzPts val="2590"/>
              <a:buNone/>
            </a:pPr>
            <a:r>
              <a:t/>
            </a:r>
            <a:endParaRPr sz="2590">
              <a:latin typeface="Courier New"/>
              <a:ea typeface="Courier New"/>
              <a:cs typeface="Courier New"/>
              <a:sym typeface="Courier New"/>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&lt;ul&gt;</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&lt;li&gt;Mathematik&lt;/li&gt;</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  &lt;li&gt;Bioethik&lt;/li&gt;</a:t>
            </a:r>
            <a:endParaRPr/>
          </a:p>
          <a:p>
            <a:pPr indent="-228600" lvl="0" marL="228600" rtl="0" algn="l">
              <a:lnSpc>
                <a:spcPct val="70000"/>
              </a:lnSpc>
              <a:spcBef>
                <a:spcPts val="1000"/>
              </a:spcBef>
              <a:spcAft>
                <a:spcPts val="0"/>
              </a:spcAft>
              <a:buClr>
                <a:schemeClr val="dk1"/>
              </a:buClr>
              <a:buSzPts val="2590"/>
              <a:buNone/>
            </a:pPr>
            <a:r>
              <a:rPr lang="de-DE" sz="2590">
                <a:latin typeface="Courier New"/>
                <a:ea typeface="Courier New"/>
                <a:cs typeface="Courier New"/>
                <a:sym typeface="Courier New"/>
              </a:rPr>
              <a:t>&lt;/ul&gt;</a:t>
            </a:r>
            <a:endParaRPr/>
          </a:p>
          <a:p>
            <a:pPr indent="-64135" lvl="0" marL="228600" rtl="0" algn="l">
              <a:lnSpc>
                <a:spcPct val="70000"/>
              </a:lnSpc>
              <a:spcBef>
                <a:spcPts val="1000"/>
              </a:spcBef>
              <a:spcAft>
                <a:spcPts val="0"/>
              </a:spcAft>
              <a:buClr>
                <a:schemeClr val="dk1"/>
              </a:buClr>
              <a:buSzPts val="2590"/>
              <a:buNone/>
            </a:pPr>
            <a:r>
              <a:t/>
            </a:r>
            <a:endParaRPr sz="2590"/>
          </a:p>
        </p:txBody>
      </p:sp>
      <p:sp>
        <p:nvSpPr>
          <p:cNvPr id="148" name="Google Shape;1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49" name="Google Shape;1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50" name="Google Shape;150;p7"/>
          <p:cNvSpPr txBox="1"/>
          <p:nvPr/>
        </p:nvSpPr>
        <p:spPr>
          <a:xfrm>
            <a:off x="5455541" y="1393825"/>
            <a:ext cx="4392612" cy="50990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None/>
            </a:pPr>
            <a:r>
              <a:rPr b="0" i="0" lang="de-DE" sz="2400" u="none" cap="none" strike="noStrike">
                <a:solidFill>
                  <a:schemeClr val="dk1"/>
                </a:solidFill>
                <a:latin typeface="Calibri"/>
                <a:ea typeface="Calibri"/>
                <a:cs typeface="Calibri"/>
                <a:sym typeface="Calibri"/>
              </a:rPr>
              <a:t>Beispiel XML</a:t>
            </a:r>
            <a:endParaRPr/>
          </a:p>
          <a:p>
            <a:pPr indent="-2286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None/>
            </a:pPr>
            <a:r>
              <a:rPr b="0" i="0" lang="de-DE" sz="2400" u="none" cap="none" strike="noStrike">
                <a:solidFill>
                  <a:schemeClr val="dk1"/>
                </a:solidFill>
                <a:latin typeface="Calibri"/>
                <a:ea typeface="Calibri"/>
                <a:cs typeface="Calibri"/>
                <a:sym typeface="Calibri"/>
              </a:rPr>
              <a:t>XML-Dokument:</a:t>
            </a:r>
            <a:endParaRPr/>
          </a:p>
          <a:p>
            <a:pPr indent="-228600" lvl="0" marL="228600" marR="0" rtl="0" algn="l">
              <a:lnSpc>
                <a:spcPct val="90000"/>
              </a:lnSpc>
              <a:spcBef>
                <a:spcPts val="1000"/>
              </a:spcBef>
              <a:spcAft>
                <a:spcPts val="0"/>
              </a:spcAft>
              <a:buClr>
                <a:schemeClr val="dk1"/>
              </a:buClr>
              <a:buSzPts val="2400"/>
              <a:buFont typeface="Arial"/>
              <a:buNone/>
            </a:pPr>
            <a:r>
              <a:rPr b="0" i="0" lang="de-DE" sz="2400" u="none" cap="none" strike="noStrike">
                <a:solidFill>
                  <a:schemeClr val="dk1"/>
                </a:solidFill>
                <a:latin typeface="Courier New"/>
                <a:ea typeface="Courier New"/>
                <a:cs typeface="Courier New"/>
                <a:sym typeface="Courier New"/>
              </a:rPr>
              <a:t>&lt;vortragender&gt; </a:t>
            </a:r>
            <a:endParaRPr/>
          </a:p>
          <a:p>
            <a:pPr indent="-228600" lvl="0" marL="228600" marR="0" rtl="0" algn="l">
              <a:lnSpc>
                <a:spcPct val="90000"/>
              </a:lnSpc>
              <a:spcBef>
                <a:spcPts val="1000"/>
              </a:spcBef>
              <a:spcAft>
                <a:spcPts val="0"/>
              </a:spcAft>
              <a:buClr>
                <a:schemeClr val="dk1"/>
              </a:buClr>
              <a:buSzPts val="2400"/>
              <a:buFont typeface="Arial"/>
              <a:buNone/>
            </a:pPr>
            <a:r>
              <a:rPr b="0" i="0" lang="de-DE" sz="2400" u="none" cap="none" strike="noStrike">
                <a:solidFill>
                  <a:schemeClr val="dk1"/>
                </a:solidFill>
                <a:latin typeface="Courier New"/>
                <a:ea typeface="Courier New"/>
                <a:cs typeface="Courier New"/>
                <a:sym typeface="Courier New"/>
              </a:rPr>
              <a:t>Franz Xaver </a:t>
            </a:r>
            <a:endParaRPr/>
          </a:p>
          <a:p>
            <a:pPr indent="-228600" lvl="0" marL="228600" marR="0" rtl="0" algn="l">
              <a:lnSpc>
                <a:spcPct val="90000"/>
              </a:lnSpc>
              <a:spcBef>
                <a:spcPts val="1000"/>
              </a:spcBef>
              <a:spcAft>
                <a:spcPts val="0"/>
              </a:spcAft>
              <a:buClr>
                <a:schemeClr val="dk1"/>
              </a:buClr>
              <a:buSzPts val="2400"/>
              <a:buFont typeface="Arial"/>
              <a:buNone/>
            </a:pPr>
            <a:r>
              <a:rPr b="0" i="0" lang="de-DE" sz="2400" u="none" cap="none" strike="noStrike">
                <a:solidFill>
                  <a:schemeClr val="dk1"/>
                </a:solidFill>
                <a:latin typeface="Courier New"/>
                <a:ea typeface="Courier New"/>
                <a:cs typeface="Courier New"/>
                <a:sym typeface="Courier New"/>
              </a:rPr>
              <a:t>&lt;/vortragender&gt;</a:t>
            </a:r>
            <a:endParaRPr/>
          </a:p>
          <a:p>
            <a:pPr indent="-2286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None/>
            </a:pPr>
            <a:r>
              <a:rPr b="0" i="0" lang="de-DE" sz="2400" u="none" cap="none" strike="noStrike">
                <a:solidFill>
                  <a:schemeClr val="dk1"/>
                </a:solidFill>
                <a:latin typeface="Calibri"/>
                <a:ea typeface="Calibri"/>
                <a:cs typeface="Calibri"/>
                <a:sym typeface="Calibri"/>
              </a:rPr>
              <a:t>Zugehörige DTD:</a:t>
            </a:r>
            <a:endParaRPr/>
          </a:p>
          <a:p>
            <a:pPr indent="-228600" lvl="0" marL="228600" marR="0" rtl="0" algn="l">
              <a:lnSpc>
                <a:spcPct val="90000"/>
              </a:lnSpc>
              <a:spcBef>
                <a:spcPts val="1000"/>
              </a:spcBef>
              <a:spcAft>
                <a:spcPts val="0"/>
              </a:spcAft>
              <a:buClr>
                <a:schemeClr val="dk1"/>
              </a:buClr>
              <a:buSzPts val="2400"/>
              <a:buFont typeface="Arial"/>
              <a:buNone/>
            </a:pPr>
            <a:r>
              <a:rPr b="0" i="0" lang="de-DE" sz="2400" u="none" cap="none" strike="noStrike">
                <a:solidFill>
                  <a:schemeClr val="dk1"/>
                </a:solidFill>
                <a:latin typeface="Courier New"/>
                <a:ea typeface="Courier New"/>
                <a:cs typeface="Courier New"/>
                <a:sym typeface="Courier New"/>
              </a:rPr>
              <a:t>&lt;!ELEMENT vortragender (#PCDATA)&gt;</a:t>
            </a:r>
            <a:endParaRPr b="0" i="0" sz="2400" u="none" cap="none" strike="noStrike">
              <a:solidFill>
                <a:schemeClr val="dk1"/>
              </a:solidFill>
              <a:latin typeface="Courier New"/>
              <a:ea typeface="Courier New"/>
              <a:cs typeface="Courier New"/>
              <a:sym typeface="Courier New"/>
            </a:endParaRPr>
          </a:p>
        </p:txBody>
      </p:sp>
      <p:pic>
        <p:nvPicPr>
          <p:cNvPr descr="Ein Bild, das Zeichnung enthält.&#10;&#10;Automatisch generierte Beschreibung" id="151" name="Google Shape;151;p7"/>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Unstrukturierte Daten</a:t>
            </a:r>
            <a:endParaRPr/>
          </a:p>
        </p:txBody>
      </p:sp>
      <p:sp>
        <p:nvSpPr>
          <p:cNvPr id="157" name="Google Shape;15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de-DE"/>
              <a:t>Sind digitalisierte Informationen, die in einer nicht formalisierten Form vorliegen.</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de-DE"/>
              <a:t>Big Data</a:t>
            </a:r>
            <a:endParaRPr/>
          </a:p>
          <a:p>
            <a:pPr indent="0" lvl="0" marL="0" rtl="0" algn="l">
              <a:lnSpc>
                <a:spcPct val="90000"/>
              </a:lnSpc>
              <a:spcBef>
                <a:spcPts val="1000"/>
              </a:spcBef>
              <a:spcAft>
                <a:spcPts val="0"/>
              </a:spcAft>
              <a:buClr>
                <a:schemeClr val="dk1"/>
              </a:buClr>
              <a:buSzPts val="2800"/>
              <a:buNone/>
            </a:pPr>
            <a:r>
              <a:rPr lang="de-DE"/>
              <a:t>Sind besonders große Datensammlungen, die mit herkömmlichen Datenbanken nur unzureichend verarbeitet werden können (machine generated date, social data)</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8" name="Google Shape;1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59" name="Google Shape;1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pic>
        <p:nvPicPr>
          <p:cNvPr descr="Ein Bild, das Zeichnung enthält.&#10;&#10;Automatisch generierte Beschreibung" id="160" name="Google Shape;160;p8"/>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Dateisysteme I</a:t>
            </a:r>
            <a:endParaRPr/>
          </a:p>
        </p:txBody>
      </p:sp>
      <p:sp>
        <p:nvSpPr>
          <p:cNvPr id="166" name="Google Shape;166;p9"/>
          <p:cNvSpPr txBox="1"/>
          <p:nvPr>
            <p:ph idx="1" type="body"/>
          </p:nvPr>
        </p:nvSpPr>
        <p:spPr>
          <a:xfrm>
            <a:off x="810554" y="157876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a:t>In den 60er Jahren beherrschte vorwiegend eine verarbeitungsorientierte Sicht die Entwicklung von Anwendungssystemen. Die Programme benutzen Eingabedaten aus Dateien und liefern Ausgabedaten, die ihrerseits in Dateien abgespeichert werden und nachfolgenden Programmen als Eingabedaten dienen. Die Dateien sind speziell auf die beteiligten Programme abgestimmt.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7" name="Google Shape;1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de-DE"/>
              <a:t>Datenbanksysteme</a:t>
            </a:r>
            <a:endParaRPr/>
          </a:p>
        </p:txBody>
      </p:sp>
      <p:sp>
        <p:nvSpPr>
          <p:cNvPr id="168" name="Google Shape;1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
        <p:nvSpPr>
          <p:cNvPr id="169" name="Google Shape;169;p9"/>
          <p:cNvSpPr/>
          <p:nvPr/>
        </p:nvSpPr>
        <p:spPr>
          <a:xfrm>
            <a:off x="488292" y="4413251"/>
            <a:ext cx="2770187" cy="431800"/>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Anwendungsprogramm 1</a:t>
            </a:r>
            <a:endParaRPr/>
          </a:p>
        </p:txBody>
      </p:sp>
      <p:sp>
        <p:nvSpPr>
          <p:cNvPr id="170" name="Google Shape;170;p9"/>
          <p:cNvSpPr/>
          <p:nvPr/>
        </p:nvSpPr>
        <p:spPr>
          <a:xfrm>
            <a:off x="3527560" y="4377532"/>
            <a:ext cx="2736850" cy="431800"/>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Anwendungsprogramm 2</a:t>
            </a:r>
            <a:endParaRPr/>
          </a:p>
        </p:txBody>
      </p:sp>
      <p:sp>
        <p:nvSpPr>
          <p:cNvPr id="171" name="Google Shape;171;p9"/>
          <p:cNvSpPr/>
          <p:nvPr/>
        </p:nvSpPr>
        <p:spPr>
          <a:xfrm>
            <a:off x="6533491" y="4336258"/>
            <a:ext cx="2771775" cy="431800"/>
          </a:xfrm>
          <a:prstGeom prst="rect">
            <a:avLst/>
          </a:prstGeom>
          <a:solidFill>
            <a:srgbClr val="00B8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rPr b="0" i="0" lang="de-DE" sz="1800" u="none" cap="none" strike="noStrike">
                <a:solidFill>
                  <a:schemeClr val="dk1"/>
                </a:solidFill>
                <a:latin typeface="Calibri"/>
                <a:ea typeface="Calibri"/>
                <a:cs typeface="Calibri"/>
                <a:sym typeface="Calibri"/>
              </a:rPr>
              <a:t>Anwendungsprogramm 3</a:t>
            </a:r>
            <a:endParaRPr/>
          </a:p>
        </p:txBody>
      </p:sp>
      <p:sp>
        <p:nvSpPr>
          <p:cNvPr id="172" name="Google Shape;172;p9"/>
          <p:cNvSpPr/>
          <p:nvPr/>
        </p:nvSpPr>
        <p:spPr>
          <a:xfrm>
            <a:off x="2175804" y="5565776"/>
            <a:ext cx="1003300" cy="936625"/>
          </a:xfrm>
          <a:prstGeom prst="can">
            <a:avLst>
              <a:gd fmla="val 25000" name="adj"/>
            </a:avLst>
          </a:pr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rPr b="0" i="0" lang="de-DE" sz="1800" u="none" cap="none" strike="noStrike">
                <a:solidFill>
                  <a:schemeClr val="lt1"/>
                </a:solidFill>
                <a:latin typeface="Calibri"/>
                <a:ea typeface="Calibri"/>
                <a:cs typeface="Calibri"/>
                <a:sym typeface="Calibri"/>
              </a:rPr>
              <a:t>Datei 1</a:t>
            </a:r>
            <a:endParaRPr/>
          </a:p>
        </p:txBody>
      </p:sp>
      <p:sp>
        <p:nvSpPr>
          <p:cNvPr id="173" name="Google Shape;173;p9"/>
          <p:cNvSpPr/>
          <p:nvPr/>
        </p:nvSpPr>
        <p:spPr>
          <a:xfrm>
            <a:off x="4191929" y="5637214"/>
            <a:ext cx="935038" cy="936625"/>
          </a:xfrm>
          <a:prstGeom prst="can">
            <a:avLst>
              <a:gd fmla="val 25000" name="adj"/>
            </a:avLst>
          </a:pr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rPr b="0" i="0" lang="de-DE" sz="1800" u="none" cap="none" strike="noStrike">
                <a:solidFill>
                  <a:schemeClr val="lt1"/>
                </a:solidFill>
                <a:latin typeface="Calibri"/>
                <a:ea typeface="Calibri"/>
                <a:cs typeface="Calibri"/>
                <a:sym typeface="Calibri"/>
              </a:rPr>
              <a:t>Datei 2</a:t>
            </a:r>
            <a:endParaRPr/>
          </a:p>
        </p:txBody>
      </p:sp>
      <p:sp>
        <p:nvSpPr>
          <p:cNvPr id="174" name="Google Shape;174;p9"/>
          <p:cNvSpPr/>
          <p:nvPr/>
        </p:nvSpPr>
        <p:spPr>
          <a:xfrm>
            <a:off x="6068354" y="5565776"/>
            <a:ext cx="931863" cy="936625"/>
          </a:xfrm>
          <a:prstGeom prst="can">
            <a:avLst>
              <a:gd fmla="val 25000" name="adj"/>
            </a:avLst>
          </a:pr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rPr b="0" i="0" lang="de-DE" sz="1800" u="none" cap="none" strike="noStrike">
                <a:solidFill>
                  <a:schemeClr val="lt1"/>
                </a:solidFill>
                <a:latin typeface="Calibri"/>
                <a:ea typeface="Calibri"/>
                <a:cs typeface="Calibri"/>
                <a:sym typeface="Calibri"/>
              </a:rPr>
              <a:t>Datei 3</a:t>
            </a:r>
            <a:endParaRPr/>
          </a:p>
        </p:txBody>
      </p:sp>
      <p:cxnSp>
        <p:nvCxnSpPr>
          <p:cNvPr id="175" name="Google Shape;175;p9"/>
          <p:cNvCxnSpPr>
            <a:endCxn id="172" idx="1"/>
          </p:cNvCxnSpPr>
          <p:nvPr/>
        </p:nvCxnSpPr>
        <p:spPr>
          <a:xfrm>
            <a:off x="1886954" y="4845176"/>
            <a:ext cx="790500" cy="720600"/>
          </a:xfrm>
          <a:prstGeom prst="straightConnector1">
            <a:avLst/>
          </a:prstGeom>
          <a:noFill/>
          <a:ln cap="flat" cmpd="sng" w="9525">
            <a:solidFill>
              <a:schemeClr val="dk1"/>
            </a:solidFill>
            <a:prstDash val="solid"/>
            <a:round/>
            <a:headEnd len="med" w="med" type="triangle"/>
            <a:tailEnd len="med" w="med" type="triangle"/>
          </a:ln>
        </p:spPr>
      </p:cxnSp>
      <p:cxnSp>
        <p:nvCxnSpPr>
          <p:cNvPr id="176" name="Google Shape;176;p9"/>
          <p:cNvCxnSpPr>
            <a:endCxn id="173" idx="1"/>
          </p:cNvCxnSpPr>
          <p:nvPr/>
        </p:nvCxnSpPr>
        <p:spPr>
          <a:xfrm flipH="1">
            <a:off x="4659448" y="4844914"/>
            <a:ext cx="39600" cy="792300"/>
          </a:xfrm>
          <a:prstGeom prst="straightConnector1">
            <a:avLst/>
          </a:prstGeom>
          <a:noFill/>
          <a:ln cap="flat" cmpd="sng" w="9525">
            <a:solidFill>
              <a:schemeClr val="dk1"/>
            </a:solidFill>
            <a:prstDash val="solid"/>
            <a:round/>
            <a:headEnd len="med" w="med" type="triangle"/>
            <a:tailEnd len="med" w="med" type="triangle"/>
          </a:ln>
        </p:spPr>
      </p:cxnSp>
      <p:cxnSp>
        <p:nvCxnSpPr>
          <p:cNvPr id="177" name="Google Shape;177;p9"/>
          <p:cNvCxnSpPr>
            <a:endCxn id="174" idx="1"/>
          </p:cNvCxnSpPr>
          <p:nvPr/>
        </p:nvCxnSpPr>
        <p:spPr>
          <a:xfrm flipH="1">
            <a:off x="6534285" y="4845176"/>
            <a:ext cx="1043100" cy="720600"/>
          </a:xfrm>
          <a:prstGeom prst="straightConnector1">
            <a:avLst/>
          </a:prstGeom>
          <a:noFill/>
          <a:ln cap="flat" cmpd="sng" w="9525">
            <a:solidFill>
              <a:schemeClr val="dk1"/>
            </a:solidFill>
            <a:prstDash val="solid"/>
            <a:round/>
            <a:headEnd len="med" w="med" type="triangle"/>
            <a:tailEnd len="med" w="med" type="triangle"/>
          </a:ln>
        </p:spPr>
      </p:cxnSp>
      <p:cxnSp>
        <p:nvCxnSpPr>
          <p:cNvPr id="178" name="Google Shape;178;p9"/>
          <p:cNvCxnSpPr>
            <a:endCxn id="173" idx="1"/>
          </p:cNvCxnSpPr>
          <p:nvPr/>
        </p:nvCxnSpPr>
        <p:spPr>
          <a:xfrm flipH="1">
            <a:off x="4659448" y="4844914"/>
            <a:ext cx="2843100" cy="792300"/>
          </a:xfrm>
          <a:prstGeom prst="straightConnector1">
            <a:avLst/>
          </a:prstGeom>
          <a:noFill/>
          <a:ln cap="flat" cmpd="sng" w="9525">
            <a:solidFill>
              <a:schemeClr val="dk1"/>
            </a:solidFill>
            <a:prstDash val="solid"/>
            <a:round/>
            <a:headEnd len="med" w="med" type="triangle"/>
            <a:tailEnd len="med" w="med" type="triangle"/>
          </a:ln>
        </p:spPr>
      </p:cxnSp>
      <p:cxnSp>
        <p:nvCxnSpPr>
          <p:cNvPr id="179" name="Google Shape;179;p9"/>
          <p:cNvCxnSpPr>
            <a:endCxn id="174" idx="1"/>
          </p:cNvCxnSpPr>
          <p:nvPr/>
        </p:nvCxnSpPr>
        <p:spPr>
          <a:xfrm>
            <a:off x="4700685" y="4845176"/>
            <a:ext cx="1833600" cy="720600"/>
          </a:xfrm>
          <a:prstGeom prst="straightConnector1">
            <a:avLst/>
          </a:prstGeom>
          <a:noFill/>
          <a:ln cap="flat" cmpd="sng" w="9525">
            <a:solidFill>
              <a:schemeClr val="dk1"/>
            </a:solidFill>
            <a:prstDash val="solid"/>
            <a:round/>
            <a:headEnd len="med" w="med" type="triangle"/>
            <a:tailEnd len="med" w="med" type="triangle"/>
          </a:ln>
        </p:spPr>
      </p:cxnSp>
      <p:cxnSp>
        <p:nvCxnSpPr>
          <p:cNvPr id="180" name="Google Shape;180;p9"/>
          <p:cNvCxnSpPr/>
          <p:nvPr/>
        </p:nvCxnSpPr>
        <p:spPr>
          <a:xfrm flipH="1">
            <a:off x="2823504" y="4845051"/>
            <a:ext cx="1836738" cy="720725"/>
          </a:xfrm>
          <a:prstGeom prst="straightConnector1">
            <a:avLst/>
          </a:prstGeom>
          <a:noFill/>
          <a:ln cap="flat" cmpd="sng" w="9525">
            <a:solidFill>
              <a:schemeClr val="dk1"/>
            </a:solidFill>
            <a:prstDash val="solid"/>
            <a:round/>
            <a:headEnd len="med" w="med" type="triangle"/>
            <a:tailEnd len="med" w="med" type="triangle"/>
          </a:ln>
        </p:spPr>
      </p:cxnSp>
      <p:pic>
        <p:nvPicPr>
          <p:cNvPr descr="Ein Bild, das Zeichnung enthält.&#10;&#10;Automatisch generierte Beschreibung" id="181" name="Google Shape;181;p9"/>
          <p:cNvPicPr preferRelativeResize="0"/>
          <p:nvPr/>
        </p:nvPicPr>
        <p:blipFill rotWithShape="1">
          <a:blip r:embed="rId3">
            <a:alphaModFix/>
          </a:blip>
          <a:srcRect b="0" l="0" r="0" t="0"/>
          <a:stretch/>
        </p:blipFill>
        <p:spPr>
          <a:xfrm>
            <a:off x="9982200" y="4578350"/>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2020-08-30T18:51:08Z</dcterms:created>
  <dc:creator>Muratspahic Irfan</dc:creator>
</cp:coreProperties>
</file>