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hlGbk6bEm3gs820RCabDMKFb5u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1" name="Shape 11"/>
        <p:cNvGrpSpPr/>
        <p:nvPr/>
      </p:nvGrpSpPr>
      <p:grpSpPr>
        <a:xfrm>
          <a:off x="0" y="0"/>
          <a:ext cx="0" cy="0"/>
          <a:chOff x="0" y="0"/>
          <a:chExt cx="0" cy="0"/>
        </a:xfrm>
      </p:grpSpPr>
      <p:sp>
        <p:nvSpPr>
          <p:cNvPr id="12" name="Google Shape;12;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68" name="Shape 68"/>
        <p:cNvGrpSpPr/>
        <p:nvPr/>
      </p:nvGrpSpPr>
      <p:grpSpPr>
        <a:xfrm>
          <a:off x="0" y="0"/>
          <a:ext cx="0" cy="0"/>
          <a:chOff x="0" y="0"/>
          <a:chExt cx="0" cy="0"/>
        </a:xfrm>
      </p:grpSpPr>
      <p:sp>
        <p:nvSpPr>
          <p:cNvPr id="69" name="Google Shape;6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4" name="Shape 74"/>
        <p:cNvGrpSpPr/>
        <p:nvPr/>
      </p:nvGrpSpPr>
      <p:grpSpPr>
        <a:xfrm>
          <a:off x="0" y="0"/>
          <a:ext cx="0" cy="0"/>
          <a:chOff x="0" y="0"/>
          <a:chExt cx="0" cy="0"/>
        </a:xfrm>
      </p:grpSpPr>
      <p:sp>
        <p:nvSpPr>
          <p:cNvPr id="75" name="Google Shape;75;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7" name="Shape 17"/>
        <p:cNvGrpSpPr/>
        <p:nvPr/>
      </p:nvGrpSpPr>
      <p:grpSpPr>
        <a:xfrm>
          <a:off x="0" y="0"/>
          <a:ext cx="0" cy="0"/>
          <a:chOff x="0" y="0"/>
          <a:chExt cx="0" cy="0"/>
        </a:xfrm>
      </p:grpSpPr>
      <p:sp>
        <p:nvSpPr>
          <p:cNvPr id="18" name="Google Shape;1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3" name="Shape 23"/>
        <p:cNvGrpSpPr/>
        <p:nvPr/>
      </p:nvGrpSpPr>
      <p:grpSpPr>
        <a:xfrm>
          <a:off x="0" y="0"/>
          <a:ext cx="0" cy="0"/>
          <a:chOff x="0" y="0"/>
          <a:chExt cx="0" cy="0"/>
        </a:xfrm>
      </p:grpSpPr>
      <p:sp>
        <p:nvSpPr>
          <p:cNvPr id="24" name="Google Shape;24;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29" name="Shape 29"/>
        <p:cNvGrpSpPr/>
        <p:nvPr/>
      </p:nvGrpSpPr>
      <p:grpSpPr>
        <a:xfrm>
          <a:off x="0" y="0"/>
          <a:ext cx="0" cy="0"/>
          <a:chOff x="0" y="0"/>
          <a:chExt cx="0" cy="0"/>
        </a:xfrm>
      </p:grpSpPr>
      <p:sp>
        <p:nvSpPr>
          <p:cNvPr id="30" name="Google Shape;3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36" name="Shape 36"/>
        <p:cNvGrpSpPr/>
        <p:nvPr/>
      </p:nvGrpSpPr>
      <p:grpSpPr>
        <a:xfrm>
          <a:off x="0" y="0"/>
          <a:ext cx="0" cy="0"/>
          <a:chOff x="0" y="0"/>
          <a:chExt cx="0" cy="0"/>
        </a:xfrm>
      </p:grpSpPr>
      <p:sp>
        <p:nvSpPr>
          <p:cNvPr id="37" name="Google Shape;37;p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5" name="Shape 45"/>
        <p:cNvGrpSpPr/>
        <p:nvPr/>
      </p:nvGrpSpPr>
      <p:grpSpPr>
        <a:xfrm>
          <a:off x="0" y="0"/>
          <a:ext cx="0" cy="0"/>
          <a:chOff x="0" y="0"/>
          <a:chExt cx="0" cy="0"/>
        </a:xfrm>
      </p:grpSpPr>
      <p:sp>
        <p:nvSpPr>
          <p:cNvPr id="46" name="Google Shape;4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0" name="Shape 50"/>
        <p:cNvGrpSpPr/>
        <p:nvPr/>
      </p:nvGrpSpPr>
      <p:grpSpPr>
        <a:xfrm>
          <a:off x="0" y="0"/>
          <a:ext cx="0" cy="0"/>
          <a:chOff x="0" y="0"/>
          <a:chExt cx="0" cy="0"/>
        </a:xfrm>
      </p:grpSpPr>
      <p:sp>
        <p:nvSpPr>
          <p:cNvPr id="51" name="Google Shape;5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4" name="Shape 54"/>
        <p:cNvGrpSpPr/>
        <p:nvPr/>
      </p:nvGrpSpPr>
      <p:grpSpPr>
        <a:xfrm>
          <a:off x="0" y="0"/>
          <a:ext cx="0" cy="0"/>
          <a:chOff x="0" y="0"/>
          <a:chExt cx="0" cy="0"/>
        </a:xfrm>
      </p:grpSpPr>
      <p:sp>
        <p:nvSpPr>
          <p:cNvPr id="55" name="Google Shape;55;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1" name="Shape 61"/>
        <p:cNvGrpSpPr/>
        <p:nvPr/>
      </p:nvGrpSpPr>
      <p:grpSpPr>
        <a:xfrm>
          <a:off x="0" y="0"/>
          <a:ext cx="0" cy="0"/>
          <a:chOff x="0" y="0"/>
          <a:chExt cx="0" cy="0"/>
        </a:xfrm>
      </p:grpSpPr>
      <p:sp>
        <p:nvSpPr>
          <p:cNvPr id="62" name="Google Shape;62;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5.vml"/><Relationship Id="rId4" Type="http://schemas.openxmlformats.org/officeDocument/2006/relationships/oleObject" Target="../embeddings/oleObject5.bin"/><Relationship Id="rId10"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oleObject" Target="../embeddings/oleObject5.bin"/><Relationship Id="rId6" Type="http://schemas.openxmlformats.org/officeDocument/2006/relationships/image" Target="../media/image4.png"/><Relationship Id="rId7" Type="http://schemas.openxmlformats.org/officeDocument/2006/relationships/oleObject" Target="../embeddings/oleObject6.bin"/><Relationship Id="rId8"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vmlDrawing" Target="../drawings/vmlDrawing6.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9.png"/><Relationship Id="rId7"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vmlDrawing" Target="../drawings/vmlDrawing7.vml"/><Relationship Id="rId4" Type="http://schemas.openxmlformats.org/officeDocument/2006/relationships/oleObject" Target="../embeddings/oleObject8.bin"/><Relationship Id="rId10" Type="http://schemas.openxmlformats.org/officeDocument/2006/relationships/image" Target="../media/image8.png"/><Relationship Id="rId9" Type="http://schemas.openxmlformats.org/officeDocument/2006/relationships/image" Target="../media/image11.png"/><Relationship Id="rId5" Type="http://schemas.openxmlformats.org/officeDocument/2006/relationships/oleObject" Target="../embeddings/oleObject8.bin"/><Relationship Id="rId6" Type="http://schemas.openxmlformats.org/officeDocument/2006/relationships/image" Target="../media/image10.png"/><Relationship Id="rId7" Type="http://schemas.openxmlformats.org/officeDocument/2006/relationships/oleObject" Target="../embeddings/oleObject9.bin"/><Relationship Id="rId8"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vmlDrawing" Target="../drawings/vmlDrawing8.vml"/><Relationship Id="rId4" Type="http://schemas.openxmlformats.org/officeDocument/2006/relationships/oleObject" Target="../embeddings/oleObject10.bin"/><Relationship Id="rId9" Type="http://schemas.openxmlformats.org/officeDocument/2006/relationships/image" Target="../media/image12.png"/><Relationship Id="rId5" Type="http://schemas.openxmlformats.org/officeDocument/2006/relationships/oleObject" Target="../embeddings/oleObject10.bin"/><Relationship Id="rId6" Type="http://schemas.openxmlformats.org/officeDocument/2006/relationships/image" Target="../media/image22.png"/><Relationship Id="rId7" Type="http://schemas.openxmlformats.org/officeDocument/2006/relationships/oleObject" Target="../embeddings/oleObject11.bin"/><Relationship Id="rId8"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vmlDrawing" Target="../drawings/vmlDrawing9.vml"/><Relationship Id="rId4" Type="http://schemas.openxmlformats.org/officeDocument/2006/relationships/oleObject" Target="../embeddings/oleObject12.bin"/><Relationship Id="rId5" Type="http://schemas.openxmlformats.org/officeDocument/2006/relationships/oleObject" Target="../embeddings/oleObject12.bin"/><Relationship Id="rId6" Type="http://schemas.openxmlformats.org/officeDocument/2006/relationships/image" Target="../media/image18.png"/><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 Id="rId7"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vmlDrawing" Target="../drawings/vmlDrawing10.vml"/><Relationship Id="rId4" Type="http://schemas.openxmlformats.org/officeDocument/2006/relationships/oleObject" Target="../embeddings/oleObject13.bin"/><Relationship Id="rId5" Type="http://schemas.openxmlformats.org/officeDocument/2006/relationships/oleObject" Target="../embeddings/oleObject13.bin"/><Relationship Id="rId6" Type="http://schemas.openxmlformats.org/officeDocument/2006/relationships/image" Target="../media/image14.png"/><Relationship Id="rId7"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vmlDrawing" Target="../drawings/vmlDrawing11.vml"/><Relationship Id="rId4" Type="http://schemas.openxmlformats.org/officeDocument/2006/relationships/oleObject" Target="../embeddings/oleObject14.bin"/><Relationship Id="rId5" Type="http://schemas.openxmlformats.org/officeDocument/2006/relationships/oleObject" Target="../embeddings/oleObject14.bin"/><Relationship Id="rId6" Type="http://schemas.openxmlformats.org/officeDocument/2006/relationships/image" Target="../media/image13.png"/><Relationship Id="rId7"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7.png"/><Relationship Id="rId7"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6.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3.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de-DE">
                <a:solidFill>
                  <a:schemeClr val="lt1"/>
                </a:solidFill>
              </a:rPr>
              <a:t>Normalisierung</a:t>
            </a:r>
            <a:endParaRPr>
              <a:solidFill>
                <a:schemeClr val="lt1"/>
              </a:solidFill>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descr="Ein Bild, das Zeichnung enthält.&#10;&#10;Automatisch generierte Beschreibung" id="86" name="Google Shape;86;p1"/>
          <p:cNvPicPr preferRelativeResize="0"/>
          <p:nvPr/>
        </p:nvPicPr>
        <p:blipFill rotWithShape="1">
          <a:blip r:embed="rId3">
            <a:alphaModFix/>
          </a:blip>
          <a:srcRect b="0" l="0" r="0" t="0"/>
          <a:stretch/>
        </p:blipFill>
        <p:spPr>
          <a:xfrm>
            <a:off x="5024437" y="3509963"/>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Definition</a:t>
            </a:r>
            <a:endParaRPr/>
          </a:p>
        </p:txBody>
      </p:sp>
      <p:sp>
        <p:nvSpPr>
          <p:cNvPr id="152" name="Google Shape;15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Ein Attribut B ist voll funktional abhängig von Attribut A, wenn alle Teilattribute von A für die Bestimmung des Wertes von B maßgeblich sind (d.h. B wird nicht durch Teile von A bestimmt).</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de-DE"/>
              <a:t>Ein Attribut C ist transitiv funktional abhängig von Attribut A, wenn es ein Attribut B gibt, sodass A den Wert von B und B den Wert von C bestimmt.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153" name="Google Shape;153;p1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2NF</a:t>
            </a:r>
            <a:br>
              <a:rPr lang="de-DE"/>
            </a:br>
            <a:endParaRPr/>
          </a:p>
        </p:txBody>
      </p:sp>
      <p:sp>
        <p:nvSpPr>
          <p:cNvPr id="159" name="Google Shape;15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Eine in 2.Normalform befindliche Relation ist dadurch gekennzeichnet, daß jedes nicht dem Schlüssel angehörende Attribut funktional abhängig ist vom Gesamtschlüssel (=1.NF) nicht aber von den einzelnen Schlüsselteilen.</a:t>
            </a:r>
            <a:endParaRPr/>
          </a:p>
          <a:p>
            <a:pPr indent="-228600" lvl="0" marL="228600" rtl="0" algn="l">
              <a:lnSpc>
                <a:spcPct val="90000"/>
              </a:lnSpc>
              <a:spcBef>
                <a:spcPts val="1000"/>
              </a:spcBef>
              <a:spcAft>
                <a:spcPts val="0"/>
              </a:spcAft>
              <a:buClr>
                <a:schemeClr val="dk1"/>
              </a:buClr>
              <a:buSzPts val="2800"/>
              <a:buChar char="•"/>
            </a:pPr>
            <a:r>
              <a:rPr lang="de-DE"/>
              <a:t>Eine Relation ist in 2NF, wenn sie in 1NF ist und jedes nicht dem Schlüssel angehörende Attribut voll funktional abhängig ist vom Gesamtschlüssel.</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160" name="Google Shape;160;p1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 2NF</a:t>
            </a:r>
            <a:br>
              <a:rPr lang="de-DE"/>
            </a:br>
            <a:endParaRPr/>
          </a:p>
        </p:txBody>
      </p:sp>
      <p:graphicFrame>
        <p:nvGraphicFramePr>
          <p:cNvPr id="166" name="Google Shape;166;p12"/>
          <p:cNvGraphicFramePr/>
          <p:nvPr/>
        </p:nvGraphicFramePr>
        <p:xfrm>
          <a:off x="7032625" y="2473325"/>
          <a:ext cx="3527425" cy="2466975"/>
        </p:xfrm>
        <a:graphic>
          <a:graphicData uri="http://schemas.openxmlformats.org/presentationml/2006/ole">
            <mc:AlternateContent>
              <mc:Choice Requires="v">
                <p:oleObj r:id="rId4" imgH="2466975" imgW="3527425" progId="" spid="_x0000_s1">
                  <p:embed/>
                </p:oleObj>
              </mc:Choice>
              <mc:Fallback>
                <p:oleObj r:id="rId5" imgH="2466975" imgW="3527425" progId="">
                  <p:embed/>
                  <p:pic>
                    <p:nvPicPr>
                      <p:cNvPr id="166" name="Google Shape;166;p12"/>
                      <p:cNvPicPr preferRelativeResize="0"/>
                      <p:nvPr/>
                    </p:nvPicPr>
                    <p:blipFill rotWithShape="1">
                      <a:blip r:embed="rId6">
                        <a:alphaModFix/>
                      </a:blip>
                      <a:srcRect b="0" l="0" r="0" t="0"/>
                      <a:stretch/>
                    </p:blipFill>
                    <p:spPr>
                      <a:xfrm>
                        <a:off x="7032625" y="2473325"/>
                        <a:ext cx="3527425" cy="2466975"/>
                      </a:xfrm>
                      <a:prstGeom prst="rect">
                        <a:avLst/>
                      </a:prstGeom>
                      <a:noFill/>
                      <a:ln>
                        <a:noFill/>
                      </a:ln>
                    </p:spPr>
                  </p:pic>
                </p:oleObj>
              </mc:Fallback>
            </mc:AlternateContent>
          </a:graphicData>
        </a:graphic>
      </p:graphicFrame>
      <p:graphicFrame>
        <p:nvGraphicFramePr>
          <p:cNvPr id="167" name="Google Shape;167;p12"/>
          <p:cNvGraphicFramePr/>
          <p:nvPr/>
        </p:nvGraphicFramePr>
        <p:xfrm>
          <a:off x="2351087" y="1825625"/>
          <a:ext cx="4176713" cy="3554412"/>
        </p:xfrm>
        <a:graphic>
          <a:graphicData uri="http://schemas.openxmlformats.org/presentationml/2006/ole">
            <mc:AlternateContent>
              <mc:Choice Requires="v">
                <p:oleObj r:id="rId7" imgH="3554412" imgW="4176713" progId="" spid="_x0000_s2">
                  <p:embed/>
                </p:oleObj>
              </mc:Choice>
              <mc:Fallback>
                <p:oleObj r:id="rId8" imgH="3554412" imgW="4176713" progId="">
                  <p:embed/>
                  <p:pic>
                    <p:nvPicPr>
                      <p:cNvPr id="167" name="Google Shape;167;p12"/>
                      <p:cNvPicPr preferRelativeResize="0"/>
                      <p:nvPr/>
                    </p:nvPicPr>
                    <p:blipFill rotWithShape="1">
                      <a:blip r:embed="rId9">
                        <a:alphaModFix/>
                      </a:blip>
                      <a:srcRect b="0" l="0" r="0" t="0"/>
                      <a:stretch/>
                    </p:blipFill>
                    <p:spPr>
                      <a:xfrm>
                        <a:off x="2351087" y="1825625"/>
                        <a:ext cx="4176713" cy="3554412"/>
                      </a:xfrm>
                      <a:prstGeom prst="rect">
                        <a:avLst/>
                      </a:prstGeom>
                      <a:noFill/>
                      <a:ln>
                        <a:noFill/>
                      </a:ln>
                    </p:spPr>
                  </p:pic>
                </p:oleObj>
              </mc:Fallback>
            </mc:AlternateContent>
          </a:graphicData>
        </a:graphic>
      </p:graphicFrame>
      <p:pic>
        <p:nvPicPr>
          <p:cNvPr descr="Ein Bild, das Zeichnung enthält.&#10;&#10;Automatisch generierte Beschreibung" id="168" name="Google Shape;168;p12"/>
          <p:cNvPicPr preferRelativeResize="0"/>
          <p:nvPr/>
        </p:nvPicPr>
        <p:blipFill rotWithShape="1">
          <a:blip r:embed="rId10">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Probleme in 2NF</a:t>
            </a:r>
            <a:endParaRPr/>
          </a:p>
        </p:txBody>
      </p:sp>
      <p:grpSp>
        <p:nvGrpSpPr>
          <p:cNvPr id="174" name="Google Shape;174;p13"/>
          <p:cNvGrpSpPr/>
          <p:nvPr/>
        </p:nvGrpSpPr>
        <p:grpSpPr>
          <a:xfrm>
            <a:off x="2662236" y="1690062"/>
            <a:ext cx="10148889" cy="3477875"/>
            <a:chOff x="657" y="754"/>
            <a:chExt cx="4776" cy="1837"/>
          </a:xfrm>
        </p:grpSpPr>
        <p:graphicFrame>
          <p:nvGraphicFramePr>
            <p:cNvPr id="175" name="Google Shape;175;p13"/>
            <p:cNvGraphicFramePr/>
            <p:nvPr/>
          </p:nvGraphicFramePr>
          <p:xfrm>
            <a:off x="657" y="754"/>
            <a:ext cx="4776" cy="1837"/>
          </p:xfrm>
          <a:graphic>
            <a:graphicData uri="http://schemas.openxmlformats.org/presentationml/2006/ole">
              <mc:AlternateContent>
                <mc:Choice Requires="v">
                  <p:oleObj r:id="rId4" imgH="1837" imgW="4776" progId="" spid="_x0000_s1">
                    <p:embed/>
                  </p:oleObj>
                </mc:Choice>
                <mc:Fallback>
                  <p:oleObj r:id="rId5" imgH="1837" imgW="4776" progId="">
                    <p:embed/>
                    <p:pic>
                      <p:nvPicPr>
                        <p:cNvPr id="175" name="Google Shape;175;p13"/>
                        <p:cNvPicPr preferRelativeResize="0"/>
                        <p:nvPr/>
                      </p:nvPicPr>
                      <p:blipFill rotWithShape="1">
                        <a:blip r:embed="rId6">
                          <a:alphaModFix/>
                        </a:blip>
                        <a:srcRect b="0" l="0" r="0" t="0"/>
                        <a:stretch/>
                      </p:blipFill>
                      <p:spPr>
                        <a:xfrm>
                          <a:off x="657" y="754"/>
                          <a:ext cx="4776" cy="1837"/>
                        </a:xfrm>
                        <a:prstGeom prst="rect">
                          <a:avLst/>
                        </a:prstGeom>
                        <a:noFill/>
                        <a:ln>
                          <a:noFill/>
                        </a:ln>
                      </p:spPr>
                    </p:pic>
                  </p:oleObj>
                </mc:Fallback>
              </mc:AlternateContent>
            </a:graphicData>
          </a:graphic>
        </p:graphicFrame>
        <p:sp>
          <p:nvSpPr>
            <p:cNvPr id="176" name="Google Shape;176;p13"/>
            <p:cNvSpPr txBox="1"/>
            <p:nvPr/>
          </p:nvSpPr>
          <p:spPr>
            <a:xfrm>
              <a:off x="657" y="754"/>
              <a:ext cx="4776" cy="18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dk1"/>
                </a:solidFill>
                <a:latin typeface="Calibri"/>
                <a:ea typeface="Calibri"/>
                <a:cs typeface="Calibri"/>
                <a:sym typeface="Calibri"/>
              </a:endParaRPr>
            </a:p>
          </p:txBody>
        </p:sp>
      </p:grpSp>
      <p:sp>
        <p:nvSpPr>
          <p:cNvPr id="177" name="Google Shape;177;p13"/>
          <p:cNvSpPr/>
          <p:nvPr/>
        </p:nvSpPr>
        <p:spPr>
          <a:xfrm>
            <a:off x="1204911" y="2262356"/>
            <a:ext cx="9167813"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600"/>
              </a:spcBef>
              <a:spcAft>
                <a:spcPts val="0"/>
              </a:spcAft>
              <a:buNone/>
            </a:pPr>
            <a:r>
              <a:rPr lang="de-DE" sz="1800">
                <a:solidFill>
                  <a:schemeClr val="dk1"/>
                </a:solidFill>
                <a:latin typeface="Calibri"/>
                <a:ea typeface="Calibri"/>
                <a:cs typeface="Calibri"/>
                <a:sym typeface="Calibri"/>
              </a:rPr>
              <a:t>Es wird zu einer inkonsistenten Datenbank führen, wenn der letzte Satz &lt;103, Paul, 3, Chemie&gt; aufgenommen wird. Die korrekte Zuordnung wäre &lt;2, Chemie&gt;, nicht aber &lt;3, Chemie&gt;.</a:t>
            </a:r>
            <a:endParaRPr/>
          </a:p>
        </p:txBody>
      </p:sp>
      <p:pic>
        <p:nvPicPr>
          <p:cNvPr descr="Ein Bild, das Zeichnung enthält.&#10;&#10;Automatisch generierte Beschreibung" id="178" name="Google Shape;178;p13"/>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3NF</a:t>
            </a:r>
            <a:endParaRPr/>
          </a:p>
        </p:txBody>
      </p:sp>
      <p:sp>
        <p:nvSpPr>
          <p:cNvPr id="184" name="Google Shape;184;p14"/>
          <p:cNvSpPr txBox="1"/>
          <p:nvPr>
            <p:ph idx="1" type="body"/>
          </p:nvPr>
        </p:nvSpPr>
        <p:spPr>
          <a:xfrm>
            <a:off x="838200" y="188037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Eine in 3.Normalform befindliche Relation ist dadurch gekennzeichnet, dass jedes nicht dem Schlüssel angehörende Attribut funktional abhängig ist vom Gesamtschlüssel (=1.NF), nicht aber von einzelnen Schlüsselteilen (=2.NF). Weiters sind keine transitiven Abhängigkeiten (funktionale Abhängigkeiten zwischen Nicht-Schlüssel-Attributen) erlaubt.</a:t>
            </a:r>
            <a:endParaRPr/>
          </a:p>
          <a:p>
            <a:pPr indent="0" lvl="0" marL="0" rtl="0" algn="l">
              <a:lnSpc>
                <a:spcPct val="90000"/>
              </a:lnSpc>
              <a:spcBef>
                <a:spcPts val="1000"/>
              </a:spcBef>
              <a:spcAft>
                <a:spcPts val="0"/>
              </a:spcAft>
              <a:buClr>
                <a:schemeClr val="dk1"/>
              </a:buClr>
              <a:buSzPts val="2800"/>
              <a:buNone/>
            </a:pPr>
            <a:r>
              <a:rPr lang="de-DE"/>
              <a:t>Eine Relation ist in 3NF, wenn sie in 2NF ist und keine transitiven Abhängigkeiten aufweist.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185" name="Google Shape;185;p1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 3NF</a:t>
            </a:r>
            <a:br>
              <a:rPr lang="de-DE"/>
            </a:br>
            <a:endParaRPr/>
          </a:p>
        </p:txBody>
      </p:sp>
      <p:sp>
        <p:nvSpPr>
          <p:cNvPr id="191" name="Google Shape;191;p15"/>
          <p:cNvSpPr txBox="1"/>
          <p:nvPr/>
        </p:nvSpPr>
        <p:spPr>
          <a:xfrm>
            <a:off x="2100262" y="1292225"/>
            <a:ext cx="8229600" cy="5111750"/>
          </a:xfrm>
          <a:prstGeom prst="rect">
            <a:avLst/>
          </a:prstGeom>
          <a:noFill/>
          <a:ln>
            <a:noFill/>
          </a:ln>
        </p:spPr>
        <p:txBody>
          <a:bodyPr anchorCtr="0" anchor="t" bIns="45700" lIns="91425" spcFirstLastPara="1" rIns="91425" wrap="square" tIns="45700">
            <a:noAutofit/>
          </a:bodyPr>
          <a:lstStyle/>
          <a:p>
            <a:pPr indent="-341313" lvl="0" marL="342900" marR="0" rtl="0" algn="l">
              <a:spcBef>
                <a:spcPts val="0"/>
              </a:spcBef>
              <a:spcAft>
                <a:spcPts val="0"/>
              </a:spcAft>
              <a:buClr>
                <a:srgbClr val="000000"/>
              </a:buClr>
              <a:buSzPts val="2800"/>
              <a:buFont typeface="Times New Roman"/>
              <a:buNone/>
            </a:pPr>
            <a:r>
              <a:t/>
            </a:r>
            <a:endParaRPr sz="2800">
              <a:solidFill>
                <a:srgbClr val="000000"/>
              </a:solidFill>
              <a:latin typeface="Arial"/>
              <a:ea typeface="Arial"/>
              <a:cs typeface="Arial"/>
              <a:sym typeface="Arial"/>
            </a:endParaRPr>
          </a:p>
          <a:p>
            <a:pPr indent="-341313" lvl="0" marL="342900" marR="0" rtl="0" algn="l">
              <a:spcBef>
                <a:spcPts val="700"/>
              </a:spcBef>
              <a:spcAft>
                <a:spcPts val="0"/>
              </a:spcAft>
              <a:buClr>
                <a:srgbClr val="000000"/>
              </a:buClr>
              <a:buSzPts val="2800"/>
              <a:buFont typeface="Times New Roman"/>
              <a:buNone/>
            </a:pPr>
            <a:r>
              <a:t/>
            </a:r>
            <a:endParaRPr sz="2800">
              <a:solidFill>
                <a:srgbClr val="000000"/>
              </a:solidFill>
              <a:latin typeface="Arial"/>
              <a:ea typeface="Arial"/>
              <a:cs typeface="Arial"/>
              <a:sym typeface="Arial"/>
            </a:endParaRPr>
          </a:p>
          <a:p>
            <a:pPr indent="-341313" lvl="0" marL="342900" marR="0" rtl="0" algn="l">
              <a:spcBef>
                <a:spcPts val="700"/>
              </a:spcBef>
              <a:spcAft>
                <a:spcPts val="0"/>
              </a:spcAft>
              <a:buClr>
                <a:srgbClr val="000000"/>
              </a:buClr>
              <a:buSzPts val="2800"/>
              <a:buFont typeface="Times New Roman"/>
              <a:buNone/>
            </a:pPr>
            <a:r>
              <a:t/>
            </a:r>
            <a:endParaRPr sz="2800">
              <a:solidFill>
                <a:srgbClr val="000000"/>
              </a:solidFill>
              <a:latin typeface="Arial"/>
              <a:ea typeface="Arial"/>
              <a:cs typeface="Arial"/>
              <a:sym typeface="Arial"/>
            </a:endParaRPr>
          </a:p>
          <a:p>
            <a:pPr indent="-341313" lvl="0" marL="342900" marR="0" rtl="0" algn="l">
              <a:spcBef>
                <a:spcPts val="700"/>
              </a:spcBef>
              <a:spcAft>
                <a:spcPts val="0"/>
              </a:spcAft>
              <a:buClr>
                <a:srgbClr val="000000"/>
              </a:buClr>
              <a:buSzPts val="2800"/>
              <a:buFont typeface="Times New Roman"/>
              <a:buNone/>
            </a:pPr>
            <a:r>
              <a:t/>
            </a:r>
            <a:endParaRPr sz="2800">
              <a:solidFill>
                <a:srgbClr val="000000"/>
              </a:solidFill>
              <a:latin typeface="Arial"/>
              <a:ea typeface="Arial"/>
              <a:cs typeface="Arial"/>
              <a:sym typeface="Arial"/>
            </a:endParaRPr>
          </a:p>
          <a:p>
            <a:pPr indent="-341313" lvl="0" marL="342900" marR="0" rtl="0" algn="ctr">
              <a:spcBef>
                <a:spcPts val="700"/>
              </a:spcBef>
              <a:spcAft>
                <a:spcPts val="0"/>
              </a:spcAft>
              <a:buClr>
                <a:srgbClr val="000000"/>
              </a:buClr>
              <a:buSzPts val="2800"/>
              <a:buFont typeface="Times New Roman"/>
              <a:buNone/>
            </a:pPr>
            <a:r>
              <a:rPr lang="de-DE" sz="2800">
                <a:solidFill>
                  <a:srgbClr val="000000"/>
                </a:solidFill>
                <a:latin typeface="Arial"/>
                <a:ea typeface="Arial"/>
                <a:cs typeface="Arial"/>
                <a:sym typeface="Arial"/>
              </a:rPr>
              <a:t>wird zu</a:t>
            </a:r>
            <a:endParaRPr/>
          </a:p>
        </p:txBody>
      </p:sp>
      <p:graphicFrame>
        <p:nvGraphicFramePr>
          <p:cNvPr id="192" name="Google Shape;192;p15"/>
          <p:cNvGraphicFramePr/>
          <p:nvPr/>
        </p:nvGraphicFramePr>
        <p:xfrm>
          <a:off x="3874293" y="1074737"/>
          <a:ext cx="4681537" cy="2206625"/>
        </p:xfrm>
        <a:graphic>
          <a:graphicData uri="http://schemas.openxmlformats.org/presentationml/2006/ole">
            <mc:AlternateContent>
              <mc:Choice Requires="v">
                <p:oleObj r:id="rId4" imgH="2206625" imgW="4681537" progId="" spid="_x0000_s1">
                  <p:embed/>
                </p:oleObj>
              </mc:Choice>
              <mc:Fallback>
                <p:oleObj r:id="rId5" imgH="2206625" imgW="4681537" progId="">
                  <p:embed/>
                  <p:pic>
                    <p:nvPicPr>
                      <p:cNvPr id="192" name="Google Shape;192;p15"/>
                      <p:cNvPicPr preferRelativeResize="0"/>
                      <p:nvPr/>
                    </p:nvPicPr>
                    <p:blipFill rotWithShape="1">
                      <a:blip r:embed="rId6">
                        <a:alphaModFix/>
                      </a:blip>
                      <a:srcRect b="0" l="0" r="0" t="0"/>
                      <a:stretch/>
                    </p:blipFill>
                    <p:spPr>
                      <a:xfrm>
                        <a:off x="3874293" y="1074737"/>
                        <a:ext cx="4681537" cy="2206625"/>
                      </a:xfrm>
                      <a:prstGeom prst="rect">
                        <a:avLst/>
                      </a:prstGeom>
                      <a:noFill/>
                      <a:ln>
                        <a:noFill/>
                      </a:ln>
                    </p:spPr>
                  </p:pic>
                </p:oleObj>
              </mc:Fallback>
            </mc:AlternateContent>
          </a:graphicData>
        </a:graphic>
      </p:graphicFrame>
      <p:graphicFrame>
        <p:nvGraphicFramePr>
          <p:cNvPr id="193" name="Google Shape;193;p15"/>
          <p:cNvGraphicFramePr/>
          <p:nvPr/>
        </p:nvGraphicFramePr>
        <p:xfrm>
          <a:off x="2111375" y="4100512"/>
          <a:ext cx="10080625" cy="1889125"/>
        </p:xfrm>
        <a:graphic>
          <a:graphicData uri="http://schemas.openxmlformats.org/presentationml/2006/ole">
            <mc:AlternateContent>
              <mc:Choice Requires="v">
                <p:oleObj r:id="rId7" imgH="1889125" imgW="10080625" progId="" spid="_x0000_s2">
                  <p:embed/>
                </p:oleObj>
              </mc:Choice>
              <mc:Fallback>
                <p:oleObj r:id="rId8" imgH="1889125" imgW="10080625" progId="">
                  <p:embed/>
                  <p:pic>
                    <p:nvPicPr>
                      <p:cNvPr id="193" name="Google Shape;193;p15"/>
                      <p:cNvPicPr preferRelativeResize="0"/>
                      <p:nvPr/>
                    </p:nvPicPr>
                    <p:blipFill rotWithShape="1">
                      <a:blip r:embed="rId9">
                        <a:alphaModFix/>
                      </a:blip>
                      <a:srcRect b="0" l="0" r="0" t="0"/>
                      <a:stretch/>
                    </p:blipFill>
                    <p:spPr>
                      <a:xfrm>
                        <a:off x="2111375" y="4100512"/>
                        <a:ext cx="10080625" cy="1889125"/>
                      </a:xfrm>
                      <a:prstGeom prst="rect">
                        <a:avLst/>
                      </a:prstGeom>
                      <a:noFill/>
                      <a:ln>
                        <a:noFill/>
                      </a:ln>
                    </p:spPr>
                  </p:pic>
                </p:oleObj>
              </mc:Fallback>
            </mc:AlternateContent>
          </a:graphicData>
        </a:graphic>
      </p:graphicFrame>
      <p:pic>
        <p:nvPicPr>
          <p:cNvPr descr="Ein Bild, das Zeichnung enthält.&#10;&#10;Automatisch generierte Beschreibung" id="194" name="Google Shape;194;p15"/>
          <p:cNvPicPr preferRelativeResize="0"/>
          <p:nvPr/>
        </p:nvPicPr>
        <p:blipFill rotWithShape="1">
          <a:blip r:embed="rId10">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Zusammenfassung</a:t>
            </a:r>
            <a:br>
              <a:rPr lang="de-DE"/>
            </a:br>
            <a:endParaRPr/>
          </a:p>
        </p:txBody>
      </p:sp>
      <p:sp>
        <p:nvSpPr>
          <p:cNvPr id="200" name="Google Shape;20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01" name="Google Shape;201;p16"/>
          <p:cNvSpPr txBox="1"/>
          <p:nvPr/>
        </p:nvSpPr>
        <p:spPr>
          <a:xfrm>
            <a:off x="385762" y="1368425"/>
            <a:ext cx="8229600" cy="6053137"/>
          </a:xfrm>
          <a:prstGeom prst="rect">
            <a:avLst/>
          </a:prstGeom>
          <a:noFill/>
          <a:ln>
            <a:noFill/>
          </a:ln>
        </p:spPr>
        <p:txBody>
          <a:bodyPr anchorCtr="0" anchor="t" bIns="45700" lIns="91425" spcFirstLastPara="1" rIns="91425" wrap="square" tIns="45700">
            <a:noAutofit/>
          </a:bodyPr>
          <a:lstStyle/>
          <a:p>
            <a:pPr indent="-341313" lvl="0" marL="341313" marR="0" rtl="0" algn="l">
              <a:lnSpc>
                <a:spcPct val="90000"/>
              </a:lnSpc>
              <a:spcBef>
                <a:spcPts val="0"/>
              </a:spcBef>
              <a:spcAft>
                <a:spcPts val="0"/>
              </a:spcAft>
              <a:buClr>
                <a:srgbClr val="000000"/>
              </a:buClr>
              <a:buSzPts val="2800"/>
              <a:buFont typeface="Arial"/>
              <a:buNone/>
            </a:pPr>
            <a:r>
              <a:t/>
            </a:r>
            <a:endParaRPr b="1" sz="2800">
              <a:solidFill>
                <a:srgbClr val="000000"/>
              </a:solidFill>
              <a:latin typeface="Arial"/>
              <a:ea typeface="Arial"/>
              <a:cs typeface="Arial"/>
              <a:sym typeface="Arial"/>
            </a:endParaRPr>
          </a:p>
          <a:p>
            <a:pPr indent="-341313" lvl="0" marL="341313" marR="0" rtl="0" algn="l">
              <a:lnSpc>
                <a:spcPct val="90000"/>
              </a:lnSpc>
              <a:spcBef>
                <a:spcPts val="700"/>
              </a:spcBef>
              <a:spcAft>
                <a:spcPts val="0"/>
              </a:spcAft>
              <a:buClr>
                <a:srgbClr val="000000"/>
              </a:buClr>
              <a:buSzPts val="2800"/>
              <a:buFont typeface="Arial"/>
              <a:buNone/>
            </a:pPr>
            <a:r>
              <a:t/>
            </a:r>
            <a:endParaRPr b="1" sz="2800">
              <a:solidFill>
                <a:srgbClr val="000000"/>
              </a:solidFill>
              <a:latin typeface="Arial"/>
              <a:ea typeface="Arial"/>
              <a:cs typeface="Arial"/>
              <a:sym typeface="Arial"/>
            </a:endParaRPr>
          </a:p>
          <a:p>
            <a:pPr indent="-341313" lvl="0" marL="341313" marR="0" rtl="0" algn="l">
              <a:lnSpc>
                <a:spcPct val="90000"/>
              </a:lnSpc>
              <a:spcBef>
                <a:spcPts val="700"/>
              </a:spcBef>
              <a:spcAft>
                <a:spcPts val="0"/>
              </a:spcAft>
              <a:buClr>
                <a:srgbClr val="000000"/>
              </a:buClr>
              <a:buSzPts val="2800"/>
              <a:buFont typeface="Arial"/>
              <a:buNone/>
            </a:pPr>
            <a:r>
              <a:t/>
            </a:r>
            <a:endParaRPr b="1" sz="2800">
              <a:solidFill>
                <a:srgbClr val="000000"/>
              </a:solidFill>
              <a:latin typeface="Arial"/>
              <a:ea typeface="Arial"/>
              <a:cs typeface="Arial"/>
              <a:sym typeface="Arial"/>
            </a:endParaRPr>
          </a:p>
          <a:p>
            <a:pPr indent="-341313" lvl="0" marL="341313" marR="0" rtl="0" algn="l">
              <a:lnSpc>
                <a:spcPct val="90000"/>
              </a:lnSpc>
              <a:spcBef>
                <a:spcPts val="700"/>
              </a:spcBef>
              <a:spcAft>
                <a:spcPts val="0"/>
              </a:spcAft>
              <a:buClr>
                <a:srgbClr val="000000"/>
              </a:buClr>
              <a:buSzPts val="2800"/>
              <a:buFont typeface="Arial"/>
              <a:buNone/>
            </a:pPr>
            <a:r>
              <a:t/>
            </a:r>
            <a:endParaRPr b="1" sz="2800">
              <a:solidFill>
                <a:srgbClr val="000000"/>
              </a:solidFill>
              <a:latin typeface="Arial"/>
              <a:ea typeface="Arial"/>
              <a:cs typeface="Arial"/>
              <a:sym typeface="Arial"/>
            </a:endParaRPr>
          </a:p>
          <a:p>
            <a:pPr indent="-341313" lvl="0" marL="341313" marR="0" rtl="0" algn="l">
              <a:lnSpc>
                <a:spcPct val="90000"/>
              </a:lnSpc>
              <a:spcBef>
                <a:spcPts val="700"/>
              </a:spcBef>
              <a:spcAft>
                <a:spcPts val="0"/>
              </a:spcAft>
              <a:buClr>
                <a:srgbClr val="000000"/>
              </a:buClr>
              <a:buSzPts val="2800"/>
              <a:buFont typeface="Arial"/>
              <a:buNone/>
            </a:pPr>
            <a:r>
              <a:t/>
            </a:r>
            <a:endParaRPr b="1" sz="2800">
              <a:solidFill>
                <a:srgbClr val="000000"/>
              </a:solidFill>
              <a:latin typeface="Arial"/>
              <a:ea typeface="Arial"/>
              <a:cs typeface="Arial"/>
              <a:sym typeface="Arial"/>
            </a:endParaRPr>
          </a:p>
          <a:p>
            <a:pPr indent="-341313" lvl="0" marL="341313" marR="0" rtl="0" algn="l">
              <a:lnSpc>
                <a:spcPct val="90000"/>
              </a:lnSpc>
              <a:spcBef>
                <a:spcPts val="700"/>
              </a:spcBef>
              <a:spcAft>
                <a:spcPts val="0"/>
              </a:spcAft>
              <a:buClr>
                <a:srgbClr val="000000"/>
              </a:buClr>
              <a:buSzPts val="2800"/>
              <a:buFont typeface="Arial"/>
              <a:buNone/>
            </a:pPr>
            <a:r>
              <a:t/>
            </a:r>
            <a:endParaRPr b="1" sz="2800">
              <a:solidFill>
                <a:srgbClr val="000000"/>
              </a:solidFill>
              <a:latin typeface="Arial"/>
              <a:ea typeface="Arial"/>
              <a:cs typeface="Arial"/>
              <a:sym typeface="Arial"/>
            </a:endParaRPr>
          </a:p>
          <a:p>
            <a:pPr indent="-341313" lvl="0" marL="341313" marR="0" rtl="0" algn="l">
              <a:lnSpc>
                <a:spcPct val="90000"/>
              </a:lnSpc>
              <a:spcBef>
                <a:spcPts val="700"/>
              </a:spcBef>
              <a:spcAft>
                <a:spcPts val="0"/>
              </a:spcAft>
              <a:buClr>
                <a:srgbClr val="000000"/>
              </a:buClr>
              <a:buSzPts val="2800"/>
              <a:buFont typeface="Arial"/>
              <a:buChar char="•"/>
            </a:pPr>
            <a:r>
              <a:rPr b="1" lang="de-DE" sz="2800">
                <a:solidFill>
                  <a:srgbClr val="000000"/>
                </a:solidFill>
                <a:latin typeface="Arial"/>
                <a:ea typeface="Arial"/>
                <a:cs typeface="Arial"/>
                <a:sym typeface="Arial"/>
              </a:rPr>
              <a:t>1NF</a:t>
            </a:r>
            <a:r>
              <a:rPr lang="de-DE" sz="2800">
                <a:solidFill>
                  <a:srgbClr val="000000"/>
                </a:solidFill>
                <a:latin typeface="Arial"/>
                <a:ea typeface="Arial"/>
                <a:cs typeface="Arial"/>
                <a:sym typeface="Arial"/>
              </a:rPr>
              <a:t>: funktional abhängig vom Gesamtschlüssel</a:t>
            </a:r>
            <a:endParaRPr/>
          </a:p>
          <a:p>
            <a:pPr indent="-341313" lvl="0" marL="341313" marR="0" rtl="0" algn="l">
              <a:lnSpc>
                <a:spcPct val="90000"/>
              </a:lnSpc>
              <a:spcBef>
                <a:spcPts val="700"/>
              </a:spcBef>
              <a:spcAft>
                <a:spcPts val="0"/>
              </a:spcAft>
              <a:buClr>
                <a:srgbClr val="000000"/>
              </a:buClr>
              <a:buSzPts val="2800"/>
              <a:buFont typeface="Arial"/>
              <a:buChar char="•"/>
            </a:pPr>
            <a:r>
              <a:rPr b="1" lang="de-DE" sz="2800">
                <a:solidFill>
                  <a:srgbClr val="000000"/>
                </a:solidFill>
                <a:latin typeface="Arial"/>
                <a:ea typeface="Arial"/>
                <a:cs typeface="Arial"/>
                <a:sym typeface="Arial"/>
              </a:rPr>
              <a:t>2NF</a:t>
            </a:r>
            <a:r>
              <a:rPr lang="de-DE" sz="2800">
                <a:solidFill>
                  <a:srgbClr val="000000"/>
                </a:solidFill>
                <a:latin typeface="Arial"/>
                <a:ea typeface="Arial"/>
                <a:cs typeface="Arial"/>
                <a:sym typeface="Arial"/>
              </a:rPr>
              <a:t>: keine funktionalen Abhängigkeiten von Schlüsselteilen</a:t>
            </a:r>
            <a:endParaRPr/>
          </a:p>
          <a:p>
            <a:pPr indent="-341313" lvl="0" marL="341313" marR="0" rtl="0" algn="l">
              <a:lnSpc>
                <a:spcPct val="90000"/>
              </a:lnSpc>
              <a:spcBef>
                <a:spcPts val="700"/>
              </a:spcBef>
              <a:spcAft>
                <a:spcPts val="0"/>
              </a:spcAft>
              <a:buClr>
                <a:srgbClr val="000000"/>
              </a:buClr>
              <a:buSzPts val="2800"/>
              <a:buFont typeface="Arial"/>
              <a:buChar char="•"/>
            </a:pPr>
            <a:r>
              <a:rPr b="1" lang="de-DE" sz="2800">
                <a:solidFill>
                  <a:srgbClr val="000000"/>
                </a:solidFill>
                <a:latin typeface="Arial"/>
                <a:ea typeface="Arial"/>
                <a:cs typeface="Arial"/>
                <a:sym typeface="Arial"/>
              </a:rPr>
              <a:t>3NF</a:t>
            </a:r>
            <a:r>
              <a:rPr lang="de-DE" sz="2800">
                <a:solidFill>
                  <a:srgbClr val="000000"/>
                </a:solidFill>
                <a:latin typeface="Arial"/>
                <a:ea typeface="Arial"/>
                <a:cs typeface="Arial"/>
                <a:sym typeface="Arial"/>
              </a:rPr>
              <a:t>: keine funktionalen Abhängigkeiten von Nichtschlüsselattributen</a:t>
            </a:r>
            <a:endParaRPr/>
          </a:p>
          <a:p>
            <a:pPr indent="-341313" lvl="0" marL="341313" marR="0" rtl="0" algn="l">
              <a:lnSpc>
                <a:spcPct val="90000"/>
              </a:lnSpc>
              <a:spcBef>
                <a:spcPts val="700"/>
              </a:spcBef>
              <a:spcAft>
                <a:spcPts val="0"/>
              </a:spcAft>
              <a:buClr>
                <a:srgbClr val="000000"/>
              </a:buClr>
              <a:buSzPts val="2800"/>
              <a:buFont typeface="Arial"/>
              <a:buNone/>
            </a:pPr>
            <a:r>
              <a:t/>
            </a:r>
            <a:endParaRPr sz="2800">
              <a:solidFill>
                <a:srgbClr val="000000"/>
              </a:solidFill>
              <a:latin typeface="Arial"/>
              <a:ea typeface="Arial"/>
              <a:cs typeface="Arial"/>
              <a:sym typeface="Arial"/>
            </a:endParaRPr>
          </a:p>
          <a:p>
            <a:pPr indent="-341313" lvl="0" marL="341313" marR="0" rtl="0" algn="l">
              <a:lnSpc>
                <a:spcPct val="90000"/>
              </a:lnSpc>
              <a:spcBef>
                <a:spcPts val="700"/>
              </a:spcBef>
              <a:spcAft>
                <a:spcPts val="0"/>
              </a:spcAft>
              <a:buClr>
                <a:srgbClr val="000000"/>
              </a:buClr>
              <a:buSzPts val="2800"/>
              <a:buFont typeface="Arial"/>
              <a:buNone/>
            </a:pPr>
            <a:r>
              <a:t/>
            </a:r>
            <a:endParaRPr sz="2800">
              <a:solidFill>
                <a:srgbClr val="000000"/>
              </a:solidFill>
              <a:latin typeface="Arial"/>
              <a:ea typeface="Arial"/>
              <a:cs typeface="Arial"/>
              <a:sym typeface="Arial"/>
            </a:endParaRPr>
          </a:p>
        </p:txBody>
      </p:sp>
      <p:pic>
        <p:nvPicPr>
          <p:cNvPr id="202" name="Google Shape;202;p16"/>
          <p:cNvPicPr preferRelativeResize="0"/>
          <p:nvPr/>
        </p:nvPicPr>
        <p:blipFill rotWithShape="1">
          <a:blip r:embed="rId3">
            <a:alphaModFix/>
          </a:blip>
          <a:srcRect b="0" l="0" r="0" t="0"/>
          <a:stretch/>
        </p:blipFill>
        <p:spPr>
          <a:xfrm>
            <a:off x="1404218" y="1150937"/>
            <a:ext cx="7056438" cy="2930525"/>
          </a:xfrm>
          <a:prstGeom prst="rect">
            <a:avLst/>
          </a:prstGeom>
          <a:noFill/>
          <a:ln>
            <a:noFill/>
          </a:ln>
        </p:spPr>
      </p:pic>
      <p:pic>
        <p:nvPicPr>
          <p:cNvPr descr="Ein Bild, das Zeichnung enthält.&#10;&#10;Automatisch generierte Beschreibung" id="203" name="Google Shape;203;p1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Leitsatz nach Codd</a:t>
            </a:r>
            <a:br>
              <a:rPr lang="de-DE"/>
            </a:br>
            <a:endParaRPr/>
          </a:p>
        </p:txBody>
      </p:sp>
      <p:sp>
        <p:nvSpPr>
          <p:cNvPr id="209" name="Google Shape;2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de-DE"/>
              <a:t>"Each attribut is placed in an entity where it is dependent on the key, the whole key, and nothing but the key  .... so help me, Codd!"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210" name="Google Shape;210;p1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Übung</a:t>
            </a:r>
            <a:br>
              <a:rPr lang="de-DE"/>
            </a:br>
            <a:endParaRPr/>
          </a:p>
        </p:txBody>
      </p:sp>
      <p:sp>
        <p:nvSpPr>
          <p:cNvPr id="216" name="Google Shape;21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MITARBEITER (Ma#, Ma_Name, Ma_Kind_GebDatum, Ma_Kind_Name, Ma_Einstufung, Ma_Lohngruppe, Ma_Abteilung)</a:t>
            </a:r>
            <a:endParaRPr/>
          </a:p>
          <a:p>
            <a:pPr indent="-228600" lvl="0" marL="228600" rtl="0" algn="l">
              <a:lnSpc>
                <a:spcPct val="90000"/>
              </a:lnSpc>
              <a:spcBef>
                <a:spcPts val="1000"/>
              </a:spcBef>
              <a:spcAft>
                <a:spcPts val="0"/>
              </a:spcAft>
              <a:buClr>
                <a:schemeClr val="dk1"/>
              </a:buClr>
              <a:buSzPts val="2800"/>
              <a:buChar char="•"/>
            </a:pPr>
            <a:r>
              <a:rPr lang="de-DE"/>
              <a:t>PROJEKT (Projekt#, Pr_Titel, Pr_Kosten)</a:t>
            </a:r>
            <a:endParaRPr/>
          </a:p>
          <a:p>
            <a:pPr indent="-228600" lvl="0" marL="228600" rtl="0" algn="l">
              <a:lnSpc>
                <a:spcPct val="90000"/>
              </a:lnSpc>
              <a:spcBef>
                <a:spcPts val="1000"/>
              </a:spcBef>
              <a:spcAft>
                <a:spcPts val="0"/>
              </a:spcAft>
              <a:buClr>
                <a:schemeClr val="dk1"/>
              </a:buClr>
              <a:buSzPts val="2800"/>
              <a:buChar char="•"/>
            </a:pPr>
            <a:r>
              <a:rPr lang="de-DE"/>
              <a:t>PROJEKTDURCHFÜHRUNG (Ma#, Projekt#, Durchführung_BeginnDatum, FreigabeDatum)</a:t>
            </a:r>
            <a:endParaRPr/>
          </a:p>
          <a:p>
            <a:pPr indent="-228600" lvl="0" marL="228600" rtl="0" algn="l">
              <a:lnSpc>
                <a:spcPct val="90000"/>
              </a:lnSpc>
              <a:spcBef>
                <a:spcPts val="1000"/>
              </a:spcBef>
              <a:spcAft>
                <a:spcPts val="0"/>
              </a:spcAft>
              <a:buClr>
                <a:schemeClr val="dk1"/>
              </a:buClr>
              <a:buSzPts val="2800"/>
              <a:buChar char="•"/>
            </a:pPr>
            <a:r>
              <a:rPr lang="de-DE"/>
              <a:t>ABTEILUNG (Abt#, Abt_LeiterName, Abt_Leiter.Ma#)</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de-DE"/>
              <a:t>Gesucht ist die Normalisierung bis 3NF!</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217" name="Google Shape;217;p1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Übung</a:t>
            </a:r>
            <a:br>
              <a:rPr lang="de-DE"/>
            </a:br>
            <a:endParaRPr/>
          </a:p>
        </p:txBody>
      </p:sp>
      <p:sp>
        <p:nvSpPr>
          <p:cNvPr id="223" name="Google Shape;2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AUFTRAG (AuftragsNr, Datum, KundenNr, ArtikelNr, Anzahl, LieferantenNr, LieferantenName)</a:t>
            </a:r>
            <a:endParaRPr/>
          </a:p>
          <a:p>
            <a:pPr indent="-228600" lvl="0" marL="228600" rtl="0" algn="l">
              <a:lnSpc>
                <a:spcPct val="90000"/>
              </a:lnSpc>
              <a:spcBef>
                <a:spcPts val="1000"/>
              </a:spcBef>
              <a:spcAft>
                <a:spcPts val="0"/>
              </a:spcAft>
              <a:buClr>
                <a:schemeClr val="dk1"/>
              </a:buClr>
              <a:buSzPts val="1000"/>
              <a:buChar char="•"/>
            </a:pPr>
            <a:r>
              <a:rPr lang="de-DE" sz="1000"/>
              <a:t> </a:t>
            </a:r>
            <a:endParaRPr sz="1000"/>
          </a:p>
          <a:p>
            <a:pPr indent="0" lvl="0" marL="0" rtl="0" algn="l">
              <a:lnSpc>
                <a:spcPct val="90000"/>
              </a:lnSpc>
              <a:spcBef>
                <a:spcPts val="1000"/>
              </a:spcBef>
              <a:spcAft>
                <a:spcPts val="0"/>
              </a:spcAft>
              <a:buClr>
                <a:schemeClr val="dk1"/>
              </a:buClr>
              <a:buSzPts val="2800"/>
              <a:buChar char="•"/>
            </a:pPr>
            <a:r>
              <a:rPr lang="de-DE"/>
              <a:t>Ein Auftrag hat eine bestimmte Nummer. Der Auftrag wurde an einem bestimmten Datum von einem Kunden (KundenNr) erteilt. Im Auftrag werden verschiedene Artikel (ArtikelNr) in einer bestimmten Stückzahl (Anzahl) bestellt. Ein Artikel wird von genau 1 Lieferanten (LieferantenNr, LieferantenName) geliefert.</a:t>
            </a:r>
            <a:endParaRPr/>
          </a:p>
          <a:p>
            <a:pPr indent="-228600" lvl="0" marL="228600" rtl="0" algn="l">
              <a:lnSpc>
                <a:spcPct val="90000"/>
              </a:lnSpc>
              <a:spcBef>
                <a:spcPts val="1000"/>
              </a:spcBef>
              <a:spcAft>
                <a:spcPts val="0"/>
              </a:spcAft>
              <a:buClr>
                <a:schemeClr val="dk1"/>
              </a:buClr>
              <a:buSzPts val="2800"/>
              <a:buChar char="•"/>
            </a:pPr>
            <a:r>
              <a:rPr lang="de-DE"/>
              <a:t>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24" name="Google Shape;224;p19"/>
          <p:cNvPicPr preferRelativeResize="0"/>
          <p:nvPr/>
        </p:nvPicPr>
        <p:blipFill rotWithShape="1">
          <a:blip r:embed="rId3">
            <a:alphaModFix/>
          </a:blip>
          <a:srcRect b="0" l="0" r="0" t="0"/>
          <a:stretch/>
        </p:blipFill>
        <p:spPr>
          <a:xfrm>
            <a:off x="3084512" y="5029940"/>
            <a:ext cx="6022975" cy="1828060"/>
          </a:xfrm>
          <a:prstGeom prst="rect">
            <a:avLst/>
          </a:prstGeom>
          <a:noFill/>
          <a:ln>
            <a:noFill/>
          </a:ln>
        </p:spPr>
      </p:pic>
      <p:pic>
        <p:nvPicPr>
          <p:cNvPr descr="Ein Bild, das Zeichnung enthält.&#10;&#10;Automatisch generierte Beschreibung" id="225" name="Google Shape;225;p19"/>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Redundanz</a:t>
            </a:r>
            <a:endParaRPr/>
          </a:p>
        </p:txBody>
      </p:sp>
      <p:sp>
        <p:nvSpPr>
          <p:cNvPr id="92" name="Google Shape;92;p2"/>
          <p:cNvSpPr txBox="1"/>
          <p:nvPr>
            <p:ph idx="1" type="body"/>
          </p:nvPr>
        </p:nvSpPr>
        <p:spPr>
          <a:xfrm>
            <a:off x="952500" y="1797050"/>
            <a:ext cx="9348788" cy="4351338"/>
          </a:xfrm>
          <a:prstGeom prst="rect">
            <a:avLst/>
          </a:prstGeom>
          <a:noFill/>
          <a:ln>
            <a:noFill/>
          </a:ln>
        </p:spPr>
        <p:txBody>
          <a:bodyPr anchorCtr="0" anchor="t" bIns="45700" lIns="91425" spcFirstLastPara="1" rIns="91425" wrap="square" tIns="45700">
            <a:normAutofit/>
          </a:bodyPr>
          <a:lstStyle/>
          <a:p>
            <a:pPr indent="0" lvl="0" marL="0" rtl="0" algn="l">
              <a:lnSpc>
                <a:spcPct val="60000"/>
              </a:lnSpc>
              <a:spcBef>
                <a:spcPts val="0"/>
              </a:spcBef>
              <a:spcAft>
                <a:spcPts val="0"/>
              </a:spcAft>
              <a:buClr>
                <a:schemeClr val="dk1"/>
              </a:buClr>
              <a:buSzPts val="2590"/>
              <a:buNone/>
            </a:pPr>
            <a:r>
              <a:rPr lang="de-DE" sz="2590"/>
              <a:t>Redundanz ist die mehrmalige Speicherung ein und derselben Information</a:t>
            </a:r>
            <a:endParaRPr/>
          </a:p>
          <a:p>
            <a:pPr indent="-228600" lvl="0" marL="228600" rtl="0" algn="l">
              <a:lnSpc>
                <a:spcPct val="60000"/>
              </a:lnSpc>
              <a:spcBef>
                <a:spcPts val="600"/>
              </a:spcBef>
              <a:spcAft>
                <a:spcPts val="0"/>
              </a:spcAft>
              <a:buClr>
                <a:schemeClr val="dk1"/>
              </a:buClr>
              <a:buSzPts val="2590"/>
              <a:buNone/>
            </a:pPr>
            <a:r>
              <a:t/>
            </a:r>
            <a:endParaRPr sz="2590"/>
          </a:p>
          <a:p>
            <a:pPr indent="-228600" lvl="0" marL="228600" rtl="0" algn="l">
              <a:lnSpc>
                <a:spcPct val="60000"/>
              </a:lnSpc>
              <a:spcBef>
                <a:spcPts val="600"/>
              </a:spcBef>
              <a:spcAft>
                <a:spcPts val="0"/>
              </a:spcAft>
              <a:buClr>
                <a:schemeClr val="dk1"/>
              </a:buClr>
              <a:buSzPts val="2590"/>
              <a:buNone/>
            </a:pPr>
            <a:r>
              <a:rPr lang="de-DE" sz="2590"/>
              <a:t>Beispiele:</a:t>
            </a:r>
            <a:endParaRPr/>
          </a:p>
          <a:p>
            <a:pPr indent="-228600" lvl="0" marL="228600" rtl="0" algn="l">
              <a:lnSpc>
                <a:spcPct val="60000"/>
              </a:lnSpc>
              <a:spcBef>
                <a:spcPts val="600"/>
              </a:spcBef>
              <a:spcAft>
                <a:spcPts val="0"/>
              </a:spcAft>
              <a:buClr>
                <a:schemeClr val="dk1"/>
              </a:buClr>
              <a:buSzPts val="2590"/>
              <a:buFont typeface="Arial"/>
              <a:buChar char="•"/>
            </a:pPr>
            <a:r>
              <a:rPr lang="de-DE" sz="2590"/>
              <a:t>Ein Unternehmen speichert zu jedem Kundenauftrag die Kundennummer, den Namen und die Anschrift.</a:t>
            </a:r>
            <a:endParaRPr/>
          </a:p>
          <a:p>
            <a:pPr indent="-228600" lvl="0" marL="228600" rtl="0" algn="l">
              <a:lnSpc>
                <a:spcPct val="60000"/>
              </a:lnSpc>
              <a:spcBef>
                <a:spcPts val="600"/>
              </a:spcBef>
              <a:spcAft>
                <a:spcPts val="0"/>
              </a:spcAft>
              <a:buClr>
                <a:schemeClr val="dk1"/>
              </a:buClr>
              <a:buSzPts val="2590"/>
              <a:buFont typeface="Arial"/>
              <a:buChar char="•"/>
            </a:pPr>
            <a:r>
              <a:rPr lang="de-DE" sz="2590"/>
              <a:t>Eine Bank speichert bei jeder Wertpapierorder, die Wertpapierkennummer, die Wertpapierbezeichnung und den Zinssatz</a:t>
            </a:r>
            <a:endParaRPr/>
          </a:p>
          <a:p>
            <a:pPr indent="-228600" lvl="0" marL="228600" rtl="0" algn="l">
              <a:lnSpc>
                <a:spcPct val="60000"/>
              </a:lnSpc>
              <a:spcBef>
                <a:spcPts val="600"/>
              </a:spcBef>
              <a:spcAft>
                <a:spcPts val="0"/>
              </a:spcAft>
              <a:buClr>
                <a:schemeClr val="dk1"/>
              </a:buClr>
              <a:buSzPts val="2590"/>
              <a:buNone/>
            </a:pPr>
            <a:r>
              <a:t/>
            </a:r>
            <a:endParaRPr sz="2590"/>
          </a:p>
          <a:p>
            <a:pPr indent="0" lvl="0" marL="0" rtl="0" algn="l">
              <a:lnSpc>
                <a:spcPct val="60000"/>
              </a:lnSpc>
              <a:spcBef>
                <a:spcPts val="600"/>
              </a:spcBef>
              <a:spcAft>
                <a:spcPts val="0"/>
              </a:spcAft>
              <a:buClr>
                <a:schemeClr val="dk1"/>
              </a:buClr>
              <a:buSzPts val="2590"/>
              <a:buNone/>
            </a:pPr>
            <a:r>
              <a:rPr lang="de-DE" sz="2590"/>
              <a:t>Wenn ein Datum mehrfach gespeichert ist, so kann es auch mehrere unterschiedliche Werte annehmen. Ein Anwender, der mit solchen Attributen arbeitet, kann nicht sicher sein, ob er mit der richtigen oder der falschen Information arbeitet.</a:t>
            </a:r>
            <a:endParaRPr/>
          </a:p>
          <a:p>
            <a:pPr indent="-64135" lvl="0" marL="228600" rtl="0" algn="l">
              <a:lnSpc>
                <a:spcPct val="70000"/>
              </a:lnSpc>
              <a:spcBef>
                <a:spcPts val="1000"/>
              </a:spcBef>
              <a:spcAft>
                <a:spcPts val="0"/>
              </a:spcAft>
              <a:buClr>
                <a:schemeClr val="dk1"/>
              </a:buClr>
              <a:buSzPts val="2590"/>
              <a:buNone/>
            </a:pPr>
            <a:r>
              <a:t/>
            </a:r>
            <a:endParaRPr sz="2590"/>
          </a:p>
        </p:txBody>
      </p:sp>
      <p:pic>
        <p:nvPicPr>
          <p:cNvPr descr="Ein Bild, das Zeichnung enthält.&#10;&#10;Automatisch generierte Beschreibung" id="93" name="Google Shape;93;p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Übung Lösung</a:t>
            </a:r>
            <a:br>
              <a:rPr lang="de-DE"/>
            </a:br>
            <a:endParaRPr/>
          </a:p>
        </p:txBody>
      </p:sp>
      <p:pic>
        <p:nvPicPr>
          <p:cNvPr id="231" name="Google Shape;231;p20"/>
          <p:cNvPicPr preferRelativeResize="0"/>
          <p:nvPr>
            <p:ph idx="1" type="body"/>
          </p:nvPr>
        </p:nvPicPr>
        <p:blipFill rotWithShape="1">
          <a:blip r:embed="rId3">
            <a:alphaModFix/>
          </a:blip>
          <a:srcRect b="0" l="0" r="0" t="0"/>
          <a:stretch/>
        </p:blipFill>
        <p:spPr>
          <a:xfrm>
            <a:off x="2372361" y="1825625"/>
            <a:ext cx="7447277" cy="4351338"/>
          </a:xfrm>
          <a:prstGeom prst="rect">
            <a:avLst/>
          </a:prstGeom>
          <a:noFill/>
          <a:ln>
            <a:noFill/>
          </a:ln>
        </p:spPr>
      </p:pic>
      <p:pic>
        <p:nvPicPr>
          <p:cNvPr descr="Ein Bild, das Zeichnung enthält.&#10;&#10;Automatisch generierte Beschreibung" id="232" name="Google Shape;232;p20"/>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Boyce – Codd Normalform</a:t>
            </a:r>
            <a:br>
              <a:rPr lang="de-DE"/>
            </a:br>
            <a:endParaRPr/>
          </a:p>
        </p:txBody>
      </p:sp>
      <p:sp>
        <p:nvSpPr>
          <p:cNvPr id="238" name="Google Shape;238;p21"/>
          <p:cNvSpPr txBox="1"/>
          <p:nvPr>
            <p:ph idx="1" type="body"/>
          </p:nvPr>
        </p:nvSpPr>
        <p:spPr>
          <a:xfrm>
            <a:off x="838200" y="1825625"/>
            <a:ext cx="940593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de-DE"/>
              <a:t>Definition</a:t>
            </a:r>
            <a:br>
              <a:rPr lang="de-DE"/>
            </a:br>
            <a:r>
              <a:rPr lang="de-DE"/>
              <a:t>Ein Attribut A wird Determinante genannt, wenn von A ein anderes Attribut B voll funktional abhängig ist.</a:t>
            </a:r>
            <a:endParaRPr/>
          </a:p>
          <a:p>
            <a:pPr indent="-228600" lvl="0" marL="228600" rtl="0" algn="l">
              <a:lnSpc>
                <a:spcPct val="80000"/>
              </a:lnSpc>
              <a:spcBef>
                <a:spcPts val="600"/>
              </a:spcBef>
              <a:spcAft>
                <a:spcPts val="0"/>
              </a:spcAft>
              <a:buClr>
                <a:schemeClr val="dk1"/>
              </a:buClr>
              <a:buSzPts val="2800"/>
              <a:buNone/>
            </a:pPr>
            <a:r>
              <a:t/>
            </a:r>
            <a:endParaRPr/>
          </a:p>
          <a:p>
            <a:pPr indent="-228600" lvl="0" marL="228600" rtl="0" algn="l">
              <a:lnSpc>
                <a:spcPct val="80000"/>
              </a:lnSpc>
              <a:spcBef>
                <a:spcPts val="600"/>
              </a:spcBef>
              <a:spcAft>
                <a:spcPts val="0"/>
              </a:spcAft>
              <a:buClr>
                <a:schemeClr val="dk1"/>
              </a:buClr>
              <a:buSzPts val="2800"/>
              <a:buChar char="•"/>
            </a:pPr>
            <a:r>
              <a:rPr lang="de-DE"/>
              <a:t>Eine Relation ist in Boyce-Codd Normalform, wenn jedes Attribut, das eine Determinante ist, auch als Schlüssel verwendet werden könnte.</a:t>
            </a:r>
            <a:endParaRPr/>
          </a:p>
          <a:p>
            <a:pPr indent="-228600" lvl="0" marL="228600" rtl="0" algn="l">
              <a:lnSpc>
                <a:spcPct val="80000"/>
              </a:lnSpc>
              <a:spcBef>
                <a:spcPts val="600"/>
              </a:spcBef>
              <a:spcAft>
                <a:spcPts val="0"/>
              </a:spcAft>
              <a:buClr>
                <a:schemeClr val="dk1"/>
              </a:buClr>
              <a:buSzPts val="2800"/>
              <a:buChar char="•"/>
            </a:pPr>
            <a:r>
              <a:rPr lang="de-DE"/>
              <a:t>Eine 1NF Relation ist in dritter Normalform nach Boyce-Codd, wenn jede Determinante einen Schlüssel enthält.</a:t>
            </a:r>
            <a:endParaRPr/>
          </a:p>
          <a:p>
            <a:pPr indent="-228600" lvl="0" marL="228600" rtl="0" algn="l">
              <a:lnSpc>
                <a:spcPct val="80000"/>
              </a:lnSpc>
              <a:spcBef>
                <a:spcPts val="600"/>
              </a:spcBef>
              <a:spcAft>
                <a:spcPts val="0"/>
              </a:spcAft>
              <a:buClr>
                <a:schemeClr val="dk1"/>
              </a:buClr>
              <a:buSzPts val="2800"/>
              <a:buChar char="•"/>
            </a:pPr>
            <a:r>
              <a:rPr lang="de-DE"/>
              <a:t>Eine Relation ist dann in BCNF, wenn alle Determinanten zugleich Schlüsselkandidaten sind.</a:t>
            </a:r>
            <a:endParaRPr/>
          </a:p>
          <a:p>
            <a:pPr indent="-50800" lvl="0" marL="228600" rtl="0" algn="l">
              <a:lnSpc>
                <a:spcPct val="80000"/>
              </a:lnSpc>
              <a:spcBef>
                <a:spcPts val="1000"/>
              </a:spcBef>
              <a:spcAft>
                <a:spcPts val="0"/>
              </a:spcAft>
              <a:buClr>
                <a:schemeClr val="dk1"/>
              </a:buClr>
              <a:buSzPts val="2800"/>
              <a:buNone/>
            </a:pPr>
            <a:r>
              <a:t/>
            </a:r>
            <a:endParaRPr/>
          </a:p>
        </p:txBody>
      </p:sp>
      <p:pic>
        <p:nvPicPr>
          <p:cNvPr descr="Ein Bild, das Zeichnung enthält.&#10;&#10;Automatisch generierte Beschreibung" id="239" name="Google Shape;239;p2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Boyce Codd Normalform</a:t>
            </a:r>
            <a:endParaRPr/>
          </a:p>
        </p:txBody>
      </p:sp>
      <p:pic>
        <p:nvPicPr>
          <p:cNvPr descr="Ein Bild, das Screenshot, Monitor, Bildschirm, Uhr enthält.&#10;&#10;Automatisch generierte Beschreibung" id="245" name="Google Shape;245;p22"/>
          <p:cNvPicPr preferRelativeResize="0"/>
          <p:nvPr>
            <p:ph idx="1" type="body"/>
          </p:nvPr>
        </p:nvPicPr>
        <p:blipFill rotWithShape="1">
          <a:blip r:embed="rId3">
            <a:alphaModFix/>
          </a:blip>
          <a:srcRect b="0" l="0" r="0" t="0"/>
          <a:stretch/>
        </p:blipFill>
        <p:spPr>
          <a:xfrm>
            <a:off x="1885950" y="1690688"/>
            <a:ext cx="8420100" cy="2184400"/>
          </a:xfrm>
          <a:prstGeom prst="rect">
            <a:avLst/>
          </a:prstGeom>
          <a:noFill/>
          <a:ln>
            <a:noFill/>
          </a:ln>
        </p:spPr>
      </p:pic>
      <p:sp>
        <p:nvSpPr>
          <p:cNvPr id="246" name="Google Shape;246;p22"/>
          <p:cNvSpPr txBox="1"/>
          <p:nvPr/>
        </p:nvSpPr>
        <p:spPr>
          <a:xfrm>
            <a:off x="720725" y="3959225"/>
            <a:ext cx="8247063" cy="1717675"/>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lang="de-DE" sz="2000">
                <a:solidFill>
                  <a:srgbClr val="000000"/>
                </a:solidFill>
                <a:latin typeface="Arial"/>
                <a:ea typeface="Arial"/>
                <a:cs typeface="Arial"/>
                <a:sym typeface="Arial"/>
              </a:rPr>
              <a:t>In jedem Gegenstand wird ein Schüler von höchstens 1 Professor unterrichtet</a:t>
            </a:r>
            <a:endParaRPr/>
          </a:p>
          <a:p>
            <a:pPr indent="0" lvl="0" marL="0" marR="0" rtl="0" algn="l">
              <a:spcBef>
                <a:spcPts val="700"/>
              </a:spcBef>
              <a:spcAft>
                <a:spcPts val="0"/>
              </a:spcAft>
              <a:buNone/>
            </a:pPr>
            <a:r>
              <a:rPr lang="de-DE" sz="2000">
                <a:solidFill>
                  <a:srgbClr val="000000"/>
                </a:solidFill>
                <a:latin typeface="Arial"/>
                <a:ea typeface="Arial"/>
                <a:cs typeface="Arial"/>
                <a:sym typeface="Arial"/>
              </a:rPr>
              <a:t>Jeder Professor unterrichtet höchstens 1 Gegenstand</a:t>
            </a:r>
            <a:endParaRPr/>
          </a:p>
        </p:txBody>
      </p:sp>
      <p:sp>
        <p:nvSpPr>
          <p:cNvPr id="247" name="Google Shape;247;p22"/>
          <p:cNvSpPr txBox="1"/>
          <p:nvPr/>
        </p:nvSpPr>
        <p:spPr>
          <a:xfrm>
            <a:off x="1079500" y="5400675"/>
            <a:ext cx="8280400" cy="998538"/>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lang="de-DE" sz="2000">
                <a:solidFill>
                  <a:srgbClr val="000000"/>
                </a:solidFill>
                <a:latin typeface="Arial"/>
                <a:ea typeface="Arial"/>
                <a:cs typeface="Arial"/>
                <a:sym typeface="Arial"/>
              </a:rPr>
              <a:t>Schlüssel: Schüler, Gegenstand</a:t>
            </a:r>
            <a:endParaRPr/>
          </a:p>
          <a:p>
            <a:pPr indent="0" lvl="0" marL="0" marR="0" rtl="0" algn="l">
              <a:spcBef>
                <a:spcPts val="700"/>
              </a:spcBef>
              <a:spcAft>
                <a:spcPts val="0"/>
              </a:spcAft>
              <a:buNone/>
            </a:pPr>
            <a:r>
              <a:rPr lang="de-DE" sz="2000">
                <a:solidFill>
                  <a:srgbClr val="000000"/>
                </a:solidFill>
                <a:latin typeface="Arial"/>
                <a:ea typeface="Arial"/>
                <a:cs typeface="Arial"/>
                <a:sym typeface="Arial"/>
              </a:rPr>
              <a:t>Schlüsselkandidat:Schüler Professor</a:t>
            </a:r>
            <a:endParaRPr/>
          </a:p>
        </p:txBody>
      </p:sp>
      <p:pic>
        <p:nvPicPr>
          <p:cNvPr descr="Ein Bild, das Zeichnung enthält.&#10;&#10;Automatisch generierte Beschreibung" id="248" name="Google Shape;248;p22"/>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BCNF Normalisierung</a:t>
            </a:r>
            <a:endParaRPr/>
          </a:p>
        </p:txBody>
      </p:sp>
      <p:pic>
        <p:nvPicPr>
          <p:cNvPr descr="Ein Bild, das Monitor, Bildschirm, haltend, Fernsehen enthält.&#10;&#10;Automatisch generierte Beschreibung" id="254" name="Google Shape;254;p23"/>
          <p:cNvPicPr preferRelativeResize="0"/>
          <p:nvPr>
            <p:ph idx="1" type="body"/>
          </p:nvPr>
        </p:nvPicPr>
        <p:blipFill rotWithShape="1">
          <a:blip r:embed="rId3">
            <a:alphaModFix/>
          </a:blip>
          <a:srcRect b="0" l="0" r="0" t="0"/>
          <a:stretch/>
        </p:blipFill>
        <p:spPr>
          <a:xfrm>
            <a:off x="2076450" y="1690688"/>
            <a:ext cx="8039100" cy="1955800"/>
          </a:xfrm>
          <a:prstGeom prst="rect">
            <a:avLst/>
          </a:prstGeom>
          <a:noFill/>
          <a:ln>
            <a:noFill/>
          </a:ln>
        </p:spPr>
      </p:pic>
      <p:pic>
        <p:nvPicPr>
          <p:cNvPr descr="Ein Bild, das Zeichnung enthält.&#10;&#10;Automatisch generierte Beschreibung" id="255" name="Google Shape;255;p23"/>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Mehrwertige Abhängigkeit</a:t>
            </a:r>
            <a:endParaRPr/>
          </a:p>
        </p:txBody>
      </p:sp>
      <p:sp>
        <p:nvSpPr>
          <p:cNvPr id="261" name="Google Shape;26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de-DE"/>
              <a:t>In einer Relation R(A, B, C) ist das Attribut C mehrwertig abhängig vom Attribut A, falls zu einem A-Wert, für </a:t>
            </a:r>
            <a:r>
              <a:rPr b="1" lang="de-DE"/>
              <a:t>jede</a:t>
            </a:r>
            <a:r>
              <a:rPr lang="de-DE"/>
              <a:t> Kombination dieses A-Wertes mit einem B-Wert, eine identische Menge von C-Werten erscheint.     (A </a:t>
            </a:r>
            <a:r>
              <a:rPr lang="de-DE">
                <a:latin typeface="Noto Sans Symbols"/>
                <a:ea typeface="Noto Sans Symbols"/>
                <a:cs typeface="Noto Sans Symbols"/>
                <a:sym typeface="Noto Sans Symbols"/>
              </a:rPr>
              <a:t>🡪🡪</a:t>
            </a:r>
            <a:r>
              <a:rPr lang="de-DE"/>
              <a:t> C)</a:t>
            </a:r>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None/>
            </a:pPr>
            <a:r>
              <a:rPr lang="de-DE"/>
              <a:t>Beispiel</a:t>
            </a:r>
            <a:endParaRPr/>
          </a:p>
          <a:p>
            <a:pPr indent="-228600" lvl="0" marL="228600" rtl="0" algn="l">
              <a:lnSpc>
                <a:spcPct val="80000"/>
              </a:lnSpc>
              <a:spcBef>
                <a:spcPts val="1000"/>
              </a:spcBef>
              <a:spcAft>
                <a:spcPts val="0"/>
              </a:spcAft>
              <a:buClr>
                <a:schemeClr val="dk1"/>
              </a:buClr>
              <a:buSzPts val="2800"/>
              <a:buNone/>
            </a:pPr>
            <a:r>
              <a:rPr lang="de-DE"/>
              <a:t>Jede Personalnummer bestimmt eine Reihe von Haustieren mehrwertig.</a:t>
            </a:r>
            <a:endParaRPr/>
          </a:p>
          <a:p>
            <a:pPr indent="-228600" lvl="0" marL="228600" rtl="0" algn="l">
              <a:lnSpc>
                <a:spcPct val="80000"/>
              </a:lnSpc>
              <a:spcBef>
                <a:spcPts val="1000"/>
              </a:spcBef>
              <a:spcAft>
                <a:spcPts val="0"/>
              </a:spcAft>
              <a:buClr>
                <a:schemeClr val="dk1"/>
              </a:buClr>
              <a:buSzPts val="2800"/>
              <a:buNone/>
            </a:pPr>
            <a:r>
              <a:rPr lang="de-DE"/>
              <a:t>Jede Personalnummer bestimmt eine Reihe von Fahrzeugen mehrwertig</a:t>
            </a:r>
            <a:endParaRPr/>
          </a:p>
          <a:p>
            <a:pPr indent="-50800" lvl="0" marL="228600" rtl="0" algn="l">
              <a:lnSpc>
                <a:spcPct val="80000"/>
              </a:lnSpc>
              <a:spcBef>
                <a:spcPts val="1000"/>
              </a:spcBef>
              <a:spcAft>
                <a:spcPts val="0"/>
              </a:spcAft>
              <a:buClr>
                <a:schemeClr val="dk1"/>
              </a:buClr>
              <a:buSzPts val="2800"/>
              <a:buNone/>
            </a:pPr>
            <a:r>
              <a:t/>
            </a:r>
            <a:endParaRPr/>
          </a:p>
        </p:txBody>
      </p:sp>
      <p:pic>
        <p:nvPicPr>
          <p:cNvPr descr="Ein Bild, das Zeichnung enthält.&#10;&#10;Automatisch generierte Beschreibung" id="262" name="Google Shape;262;p2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Ein Bild, das Screenshot, Monitor, Bildschirm, Telefon enthält.&#10;&#10;Automatisch generierte Beschreibung" id="268" name="Google Shape;268;p25"/>
          <p:cNvPicPr preferRelativeResize="0"/>
          <p:nvPr>
            <p:ph idx="1" type="body"/>
          </p:nvPr>
        </p:nvPicPr>
        <p:blipFill rotWithShape="1">
          <a:blip r:embed="rId3">
            <a:alphaModFix/>
          </a:blip>
          <a:srcRect b="0" l="0" r="0" t="0"/>
          <a:stretch/>
        </p:blipFill>
        <p:spPr>
          <a:xfrm>
            <a:off x="1027273" y="1825625"/>
            <a:ext cx="8954927" cy="4351338"/>
          </a:xfrm>
          <a:prstGeom prst="rect">
            <a:avLst/>
          </a:prstGeom>
          <a:noFill/>
          <a:ln>
            <a:noFill/>
          </a:ln>
        </p:spPr>
      </p:pic>
      <p:pic>
        <p:nvPicPr>
          <p:cNvPr descr="Ein Bild, das Zeichnung enthält.&#10;&#10;Automatisch generierte Beschreibung" id="269" name="Google Shape;269;p2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4NF</a:t>
            </a:r>
            <a:br>
              <a:rPr lang="de-DE"/>
            </a:br>
            <a:endParaRPr/>
          </a:p>
        </p:txBody>
      </p:sp>
      <p:sp>
        <p:nvSpPr>
          <p:cNvPr id="275" name="Google Shape;27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Eine Relation ist in 4NF, falls sie in 3NF ist und nicht zwei oder mehrere unabhängige mehrwertige Abhängigkeiten aufweist.</a:t>
            </a:r>
            <a:endParaRPr/>
          </a:p>
          <a:p>
            <a:pPr indent="-228600" lvl="0" marL="228600" rtl="0" algn="l">
              <a:lnSpc>
                <a:spcPct val="90000"/>
              </a:lnSpc>
              <a:spcBef>
                <a:spcPts val="1000"/>
              </a:spcBef>
              <a:spcAft>
                <a:spcPts val="0"/>
              </a:spcAft>
              <a:buClr>
                <a:schemeClr val="dk1"/>
              </a:buClr>
              <a:buSzPts val="2800"/>
              <a:buChar char="•"/>
            </a:pPr>
            <a:r>
              <a:rPr lang="de-DE"/>
              <a:t>Eine Relation ist in 4NF, falls sie in 3NF ist und keine paarweise auftretende mehrwertige Abhängigkeiten aufweist.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276" name="Google Shape;276;p2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aphicFrame>
        <p:nvGraphicFramePr>
          <p:cNvPr id="281" name="Google Shape;281;p27"/>
          <p:cNvGraphicFramePr/>
          <p:nvPr/>
        </p:nvGraphicFramePr>
        <p:xfrm>
          <a:off x="1692275" y="836613"/>
          <a:ext cx="5708650" cy="2917825"/>
        </p:xfrm>
        <a:graphic>
          <a:graphicData uri="http://schemas.openxmlformats.org/presentationml/2006/ole">
            <mc:AlternateContent>
              <mc:Choice Requires="v">
                <p:oleObj r:id="rId4" imgH="2917825" imgW="5708650" progId="" spid="_x0000_s1">
                  <p:embed/>
                </p:oleObj>
              </mc:Choice>
              <mc:Fallback>
                <p:oleObj r:id="rId5" imgH="2917825" imgW="5708650" progId="">
                  <p:embed/>
                  <p:pic>
                    <p:nvPicPr>
                      <p:cNvPr id="281" name="Google Shape;281;p27"/>
                      <p:cNvPicPr preferRelativeResize="0"/>
                      <p:nvPr/>
                    </p:nvPicPr>
                    <p:blipFill rotWithShape="1">
                      <a:blip r:embed="rId6">
                        <a:alphaModFix/>
                      </a:blip>
                      <a:srcRect b="0" l="0" r="0" t="0"/>
                      <a:stretch/>
                    </p:blipFill>
                    <p:spPr>
                      <a:xfrm>
                        <a:off x="1692275" y="836613"/>
                        <a:ext cx="5708650" cy="2917825"/>
                      </a:xfrm>
                      <a:prstGeom prst="rect">
                        <a:avLst/>
                      </a:prstGeom>
                      <a:noFill/>
                      <a:ln>
                        <a:noFill/>
                      </a:ln>
                    </p:spPr>
                  </p:pic>
                </p:oleObj>
              </mc:Fallback>
            </mc:AlternateContent>
          </a:graphicData>
        </a:graphic>
      </p:graphicFrame>
      <p:graphicFrame>
        <p:nvGraphicFramePr>
          <p:cNvPr id="282" name="Google Shape;282;p27"/>
          <p:cNvGraphicFramePr/>
          <p:nvPr/>
        </p:nvGraphicFramePr>
        <p:xfrm>
          <a:off x="179388" y="3933825"/>
          <a:ext cx="9217025" cy="2116138"/>
        </p:xfrm>
        <a:graphic>
          <a:graphicData uri="http://schemas.openxmlformats.org/presentationml/2006/ole">
            <mc:AlternateContent>
              <mc:Choice Requires="v">
                <p:oleObj r:id="rId7" imgH="2116138" imgW="9217025" progId="" spid="_x0000_s2">
                  <p:embed/>
                </p:oleObj>
              </mc:Choice>
              <mc:Fallback>
                <p:oleObj r:id="rId8" imgH="2116138" imgW="9217025" progId="">
                  <p:embed/>
                  <p:pic>
                    <p:nvPicPr>
                      <p:cNvPr id="282" name="Google Shape;282;p27"/>
                      <p:cNvPicPr preferRelativeResize="0"/>
                      <p:nvPr/>
                    </p:nvPicPr>
                    <p:blipFill rotWithShape="1">
                      <a:blip r:embed="rId9">
                        <a:alphaModFix/>
                      </a:blip>
                      <a:srcRect b="0" l="0" r="0" t="0"/>
                      <a:stretch/>
                    </p:blipFill>
                    <p:spPr>
                      <a:xfrm>
                        <a:off x="179388" y="3933825"/>
                        <a:ext cx="9217025" cy="2116138"/>
                      </a:xfrm>
                      <a:prstGeom prst="rect">
                        <a:avLst/>
                      </a:prstGeom>
                      <a:noFill/>
                      <a:ln>
                        <a:noFill/>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5NF</a:t>
            </a:r>
            <a:endParaRPr/>
          </a:p>
        </p:txBody>
      </p:sp>
      <p:sp>
        <p:nvSpPr>
          <p:cNvPr id="288" name="Google Shape;28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Eine Relation ist in 5NF, wenn sie nicht durch Verschmelzung einfacherer Relationen mit unterschiedlichen Schlüsseln rekonstruiert werden kann.</a:t>
            </a:r>
            <a:endParaRPr/>
          </a:p>
          <a:p>
            <a:pPr indent="-228600" lvl="0" marL="228600" rtl="0" algn="l">
              <a:lnSpc>
                <a:spcPct val="90000"/>
              </a:lnSpc>
              <a:spcBef>
                <a:spcPts val="1000"/>
              </a:spcBef>
              <a:spcAft>
                <a:spcPts val="0"/>
              </a:spcAft>
              <a:buClr>
                <a:schemeClr val="dk1"/>
              </a:buClr>
              <a:buSzPts val="2800"/>
              <a:buChar char="•"/>
            </a:pPr>
            <a:r>
              <a:rPr lang="de-DE"/>
              <a:t>Eine Relation A ist einfacher als B, wenn in A die Anzahl der Attribute geringer als in B ist.</a:t>
            </a:r>
            <a:endParaRPr/>
          </a:p>
          <a:p>
            <a:pPr indent="0" lvl="0" marL="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289" name="Google Shape;289;p2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5. Normalform</a:t>
            </a:r>
            <a:endParaRPr/>
          </a:p>
        </p:txBody>
      </p:sp>
      <p:sp>
        <p:nvSpPr>
          <p:cNvPr id="295" name="Google Shape;295;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pSp>
        <p:nvGrpSpPr>
          <p:cNvPr id="296" name="Google Shape;296;p29"/>
          <p:cNvGrpSpPr/>
          <p:nvPr/>
        </p:nvGrpSpPr>
        <p:grpSpPr>
          <a:xfrm>
            <a:off x="236538" y="1526381"/>
            <a:ext cx="6696075" cy="4949825"/>
            <a:chOff x="113" y="709"/>
            <a:chExt cx="4218" cy="3118"/>
          </a:xfrm>
        </p:grpSpPr>
        <p:graphicFrame>
          <p:nvGraphicFramePr>
            <p:cNvPr id="297" name="Google Shape;297;p29"/>
            <p:cNvGraphicFramePr/>
            <p:nvPr/>
          </p:nvGraphicFramePr>
          <p:xfrm>
            <a:off x="113" y="709"/>
            <a:ext cx="4218" cy="3118"/>
          </p:xfrm>
          <a:graphic>
            <a:graphicData uri="http://schemas.openxmlformats.org/presentationml/2006/ole">
              <mc:AlternateContent>
                <mc:Choice Requires="v">
                  <p:oleObj r:id="rId4" imgH="3118" imgW="4218" progId="" spid="_x0000_s1">
                    <p:embed/>
                  </p:oleObj>
                </mc:Choice>
                <mc:Fallback>
                  <p:oleObj r:id="rId5" imgH="3118" imgW="4218" progId="">
                    <p:embed/>
                    <p:pic>
                      <p:nvPicPr>
                        <p:cNvPr id="297" name="Google Shape;297;p29"/>
                        <p:cNvPicPr preferRelativeResize="0"/>
                        <p:nvPr/>
                      </p:nvPicPr>
                      <p:blipFill rotWithShape="1">
                        <a:blip r:embed="rId6">
                          <a:alphaModFix/>
                        </a:blip>
                        <a:srcRect b="0" l="0" r="0" t="0"/>
                        <a:stretch/>
                      </p:blipFill>
                      <p:spPr>
                        <a:xfrm>
                          <a:off x="113" y="709"/>
                          <a:ext cx="4218" cy="3118"/>
                        </a:xfrm>
                        <a:prstGeom prst="rect">
                          <a:avLst/>
                        </a:prstGeom>
                        <a:noFill/>
                        <a:ln>
                          <a:noFill/>
                        </a:ln>
                      </p:spPr>
                    </p:pic>
                  </p:oleObj>
                </mc:Fallback>
              </mc:AlternateContent>
            </a:graphicData>
          </a:graphic>
        </p:graphicFrame>
        <p:sp>
          <p:nvSpPr>
            <p:cNvPr id="298" name="Google Shape;298;p29"/>
            <p:cNvSpPr txBox="1"/>
            <p:nvPr/>
          </p:nvSpPr>
          <p:spPr>
            <a:xfrm>
              <a:off x="113" y="709"/>
              <a:ext cx="4218" cy="31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dk1"/>
                </a:solidFill>
                <a:latin typeface="Calibri"/>
                <a:ea typeface="Calibri"/>
                <a:cs typeface="Calibri"/>
                <a:sym typeface="Calibri"/>
              </a:endParaRPr>
            </a:p>
          </p:txBody>
        </p:sp>
      </p:grpSp>
      <p:sp>
        <p:nvSpPr>
          <p:cNvPr id="299" name="Google Shape;299;p29"/>
          <p:cNvSpPr/>
          <p:nvPr/>
        </p:nvSpPr>
        <p:spPr>
          <a:xfrm>
            <a:off x="5471319" y="1229518"/>
            <a:ext cx="3671887" cy="5305425"/>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lang="de-DE" sz="1800">
                <a:solidFill>
                  <a:srgbClr val="000000"/>
                </a:solidFill>
                <a:latin typeface="Arial"/>
                <a:ea typeface="Arial"/>
                <a:cs typeface="Arial"/>
                <a:sym typeface="Arial"/>
              </a:rPr>
              <a:t>Eine Projektion mit anschließendem natürlichem Verbund müsste wieder die Ausgangstabelle ergeben - in diesem Fall wird aber in der Ergebnistabelle das Tupel (102, Französisch, 13) erzeugt.</a:t>
            </a:r>
            <a:endParaRPr/>
          </a:p>
          <a:p>
            <a:pPr indent="0" lvl="0" marL="0" marR="0" rtl="0" algn="l">
              <a:spcBef>
                <a:spcPts val="0"/>
              </a:spcBef>
              <a:spcAft>
                <a:spcPts val="0"/>
              </a:spcAft>
              <a:buClr>
                <a:srgbClr val="000000"/>
              </a:buClr>
              <a:buSzPts val="1800"/>
              <a:buFont typeface="Times New Roman"/>
              <a:buNone/>
            </a:pPr>
            <a:r>
              <a:rPr lang="de-DE" sz="1800">
                <a:solidFill>
                  <a:srgbClr val="000000"/>
                </a:solidFill>
                <a:latin typeface="Arial"/>
                <a:ea typeface="Arial"/>
                <a:cs typeface="Arial"/>
                <a:sym typeface="Arial"/>
              </a:rPr>
              <a:t>Die hier eingeführte Zerlegung ist also nicht zulässig.</a:t>
            </a:r>
            <a:endParaRPr/>
          </a:p>
          <a:p>
            <a:pPr indent="0" lvl="0" marL="0" marR="0" rtl="0" algn="ctr">
              <a:spcBef>
                <a:spcPts val="0"/>
              </a:spcBef>
              <a:spcAft>
                <a:spcPts val="0"/>
              </a:spcAft>
              <a:buClr>
                <a:srgbClr val="000000"/>
              </a:buClr>
              <a:buSzPts val="1800"/>
              <a:buFont typeface="Times New Roman"/>
              <a:buNone/>
            </a:pPr>
            <a:r>
              <a:t/>
            </a:r>
            <a:endParaRPr sz="18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800"/>
              <a:buFont typeface="Times New Roman"/>
              <a:buNone/>
            </a:pPr>
            <a:r>
              <a:rPr lang="de-DE" sz="1800">
                <a:solidFill>
                  <a:srgbClr val="000000"/>
                </a:solidFill>
                <a:latin typeface="Arial"/>
                <a:ea typeface="Arial"/>
                <a:cs typeface="Arial"/>
                <a:sym typeface="Arial"/>
              </a:rPr>
              <a:t>Eine korrekte Lösung wird durch eine Zerlegung in 3 Tabellen erreicht. Voraussetzung für diesen Lösungsansatz ist die Abhängigkeit der mehrwertigen Abhängigkeiten - das bedeutet, daß zur Produktion eines Artikels eine bestimmte Sprache notwendig ist.</a:t>
            </a:r>
            <a:endParaRPr/>
          </a:p>
        </p:txBody>
      </p:sp>
      <p:pic>
        <p:nvPicPr>
          <p:cNvPr descr="Ein Bild, das Zeichnung enthält.&#10;&#10;Automatisch generierte Beschreibung" id="300" name="Google Shape;300;p29"/>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Anomalie I</a:t>
            </a:r>
            <a:br>
              <a:rPr lang="de-DE"/>
            </a:br>
            <a:endParaRPr/>
          </a:p>
        </p:txBody>
      </p:sp>
      <p:graphicFrame>
        <p:nvGraphicFramePr>
          <p:cNvPr id="99" name="Google Shape;99;p3"/>
          <p:cNvGraphicFramePr/>
          <p:nvPr/>
        </p:nvGraphicFramePr>
        <p:xfrm>
          <a:off x="-666751" y="1690688"/>
          <a:ext cx="14328299" cy="2602706"/>
        </p:xfrm>
        <a:graphic>
          <a:graphicData uri="http://schemas.openxmlformats.org/presentationml/2006/ole">
            <mc:AlternateContent>
              <mc:Choice Requires="v">
                <p:oleObj r:id="rId4" imgH="2602706" imgW="14328299" progId="" spid="_x0000_s1">
                  <p:embed/>
                </p:oleObj>
              </mc:Choice>
              <mc:Fallback>
                <p:oleObj r:id="rId5" imgH="2602706" imgW="14328299" progId="">
                  <p:embed/>
                  <p:pic>
                    <p:nvPicPr>
                      <p:cNvPr id="99" name="Google Shape;99;p3"/>
                      <p:cNvPicPr preferRelativeResize="0"/>
                      <p:nvPr/>
                    </p:nvPicPr>
                    <p:blipFill rotWithShape="1">
                      <a:blip r:embed="rId6">
                        <a:alphaModFix/>
                      </a:blip>
                      <a:srcRect b="0" l="0" r="0" t="0"/>
                      <a:stretch/>
                    </p:blipFill>
                    <p:spPr>
                      <a:xfrm>
                        <a:off x="-666751" y="1690688"/>
                        <a:ext cx="14328299" cy="2602706"/>
                      </a:xfrm>
                      <a:prstGeom prst="rect">
                        <a:avLst/>
                      </a:prstGeom>
                      <a:noFill/>
                      <a:ln>
                        <a:noFill/>
                      </a:ln>
                    </p:spPr>
                  </p:pic>
                </p:oleObj>
              </mc:Fallback>
            </mc:AlternateContent>
          </a:graphicData>
        </a:graphic>
      </p:graphicFrame>
      <p:sp>
        <p:nvSpPr>
          <p:cNvPr id="100" name="Google Shape;100;p3"/>
          <p:cNvSpPr/>
          <p:nvPr/>
        </p:nvSpPr>
        <p:spPr>
          <a:xfrm>
            <a:off x="1033462" y="2628900"/>
            <a:ext cx="868203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lang="de-DE" sz="1800">
                <a:solidFill>
                  <a:schemeClr val="dk1"/>
                </a:solidFill>
                <a:latin typeface="Calibri"/>
                <a:ea typeface="Calibri"/>
                <a:cs typeface="Calibri"/>
                <a:sym typeface="Calibri"/>
              </a:rPr>
              <a:t>Studenten# und Kurs# bilden den zusammengesetzten Schlüssel</a:t>
            </a:r>
            <a:endParaRPr/>
          </a:p>
        </p:txBody>
      </p:sp>
      <p:pic>
        <p:nvPicPr>
          <p:cNvPr descr="Ein Bild, das Zeichnung enthält.&#10;&#10;Automatisch generierte Beschreibung" id="101" name="Google Shape;101;p3"/>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5NF Lösung</a:t>
            </a:r>
            <a:br>
              <a:rPr lang="de-DE"/>
            </a:br>
            <a:endParaRPr/>
          </a:p>
        </p:txBody>
      </p:sp>
      <p:sp>
        <p:nvSpPr>
          <p:cNvPr id="306" name="Google Shape;30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pSp>
        <p:nvGrpSpPr>
          <p:cNvPr id="307" name="Google Shape;307;p30"/>
          <p:cNvGrpSpPr/>
          <p:nvPr/>
        </p:nvGrpSpPr>
        <p:grpSpPr>
          <a:xfrm>
            <a:off x="3006725" y="365125"/>
            <a:ext cx="6178550" cy="6264275"/>
            <a:chOff x="1156" y="210"/>
            <a:chExt cx="3892" cy="3946"/>
          </a:xfrm>
        </p:grpSpPr>
        <p:graphicFrame>
          <p:nvGraphicFramePr>
            <p:cNvPr id="308" name="Google Shape;308;p30"/>
            <p:cNvGraphicFramePr/>
            <p:nvPr/>
          </p:nvGraphicFramePr>
          <p:xfrm>
            <a:off x="1156" y="210"/>
            <a:ext cx="3892" cy="3946"/>
          </p:xfrm>
          <a:graphic>
            <a:graphicData uri="http://schemas.openxmlformats.org/presentationml/2006/ole">
              <mc:AlternateContent>
                <mc:Choice Requires="v">
                  <p:oleObj r:id="rId4" imgH="3946" imgW="3892" progId="" spid="_x0000_s1">
                    <p:embed/>
                  </p:oleObj>
                </mc:Choice>
                <mc:Fallback>
                  <p:oleObj r:id="rId5" imgH="3946" imgW="3892" progId="">
                    <p:embed/>
                    <p:pic>
                      <p:nvPicPr>
                        <p:cNvPr id="308" name="Google Shape;308;p30"/>
                        <p:cNvPicPr preferRelativeResize="0"/>
                        <p:nvPr/>
                      </p:nvPicPr>
                      <p:blipFill rotWithShape="1">
                        <a:blip r:embed="rId6">
                          <a:alphaModFix/>
                        </a:blip>
                        <a:srcRect b="0" l="0" r="0" t="0"/>
                        <a:stretch/>
                      </p:blipFill>
                      <p:spPr>
                        <a:xfrm>
                          <a:off x="1156" y="210"/>
                          <a:ext cx="3892" cy="3946"/>
                        </a:xfrm>
                        <a:prstGeom prst="rect">
                          <a:avLst/>
                        </a:prstGeom>
                        <a:noFill/>
                        <a:ln>
                          <a:noFill/>
                        </a:ln>
                      </p:spPr>
                    </p:pic>
                  </p:oleObj>
                </mc:Fallback>
              </mc:AlternateContent>
            </a:graphicData>
          </a:graphic>
        </p:graphicFrame>
        <p:sp>
          <p:nvSpPr>
            <p:cNvPr id="309" name="Google Shape;309;p30"/>
            <p:cNvSpPr txBox="1"/>
            <p:nvPr/>
          </p:nvSpPr>
          <p:spPr>
            <a:xfrm>
              <a:off x="1156" y="210"/>
              <a:ext cx="3892" cy="394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dk1"/>
                </a:solidFill>
                <a:latin typeface="Calibri"/>
                <a:ea typeface="Calibri"/>
                <a:cs typeface="Calibri"/>
                <a:sym typeface="Calibri"/>
              </a:endParaRPr>
            </a:p>
          </p:txBody>
        </p:sp>
      </p:grpSp>
      <p:pic>
        <p:nvPicPr>
          <p:cNvPr descr="Ein Bild, das Zeichnung enthält.&#10;&#10;Automatisch generierte Beschreibung" id="310" name="Google Shape;310;p30"/>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Globale Normalisierung</a:t>
            </a:r>
            <a:br>
              <a:rPr lang="de-DE"/>
            </a:br>
            <a:endParaRPr/>
          </a:p>
        </p:txBody>
      </p:sp>
      <p:sp>
        <p:nvSpPr>
          <p:cNvPr id="316" name="Google Shape;31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Ein Attribut heißt global, wenn es mindestens in einer Relation im Identifikationsschlüssel vorkommt</a:t>
            </a:r>
            <a:endParaRPr/>
          </a:p>
          <a:p>
            <a:pPr indent="-228600" lvl="0" marL="228600" rtl="0" algn="l">
              <a:lnSpc>
                <a:spcPct val="90000"/>
              </a:lnSpc>
              <a:spcBef>
                <a:spcPts val="1000"/>
              </a:spcBef>
              <a:spcAft>
                <a:spcPts val="0"/>
              </a:spcAft>
              <a:buClr>
                <a:schemeClr val="dk1"/>
              </a:buClr>
              <a:buSzPts val="2800"/>
              <a:buChar char="•"/>
            </a:pPr>
            <a:r>
              <a:rPr lang="de-DE"/>
              <a:t>Ein Attribut heißt lokal, wenn  es nur in einer Relation und dort nicht im Identifikationsschlüssel vorkommt.</a:t>
            </a:r>
            <a:endParaRPr/>
          </a:p>
          <a:p>
            <a:pPr indent="-228600" lvl="0" marL="228600" rtl="0" algn="l">
              <a:lnSpc>
                <a:spcPct val="90000"/>
              </a:lnSpc>
              <a:spcBef>
                <a:spcPts val="1000"/>
              </a:spcBef>
              <a:spcAft>
                <a:spcPts val="0"/>
              </a:spcAft>
              <a:buClr>
                <a:schemeClr val="dk1"/>
              </a:buClr>
              <a:buSzPts val="2800"/>
              <a:buChar char="•"/>
            </a:pPr>
            <a:r>
              <a:rPr lang="de-DE"/>
              <a:t>Es muss daher gelten:</a:t>
            </a:r>
            <a:br>
              <a:rPr lang="de-DE"/>
            </a:br>
            <a:r>
              <a:rPr lang="de-DE"/>
              <a:t>Die Datenbasis muss aus Relationen in 3NF bestehen, welche nur Lokal- und Globalattribute enthalten.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317" name="Google Shape;317;p3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 globale Normalisierung</a:t>
            </a:r>
            <a:br>
              <a:rPr lang="de-DE"/>
            </a:br>
            <a:endParaRPr/>
          </a:p>
        </p:txBody>
      </p:sp>
      <p:sp>
        <p:nvSpPr>
          <p:cNvPr id="323" name="Google Shape;32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STUDENT (</a:t>
            </a:r>
            <a:r>
              <a:rPr lang="de-DE" u="sng"/>
              <a:t>Stud#</a:t>
            </a:r>
            <a:r>
              <a:rPr lang="de-DE"/>
              <a:t>, Name, Adresse, Studienrichtung...)</a:t>
            </a:r>
            <a:endParaRPr/>
          </a:p>
          <a:p>
            <a:pPr indent="-228600" lvl="0" marL="228600" rtl="0" algn="l">
              <a:lnSpc>
                <a:spcPct val="90000"/>
              </a:lnSpc>
              <a:spcBef>
                <a:spcPts val="1000"/>
              </a:spcBef>
              <a:spcAft>
                <a:spcPts val="0"/>
              </a:spcAft>
              <a:buClr>
                <a:schemeClr val="dk1"/>
              </a:buClr>
              <a:buSzPts val="2800"/>
              <a:buNone/>
            </a:pPr>
            <a:r>
              <a:rPr lang="de-DE"/>
              <a:t>MITARBEITER (</a:t>
            </a:r>
            <a:r>
              <a:rPr lang="de-DE" u="sng"/>
              <a:t>Ma#</a:t>
            </a:r>
            <a:r>
              <a:rPr lang="de-DE"/>
              <a:t>, Name, Adresse, Lohngruppe...)</a:t>
            </a:r>
            <a:endParaRPr/>
          </a:p>
          <a:p>
            <a:pPr indent="-228600" lvl="0" marL="228600" rtl="0" algn="l">
              <a:lnSpc>
                <a:spcPct val="90000"/>
              </a:lnSpc>
              <a:spcBef>
                <a:spcPts val="1000"/>
              </a:spcBef>
              <a:spcAft>
                <a:spcPts val="0"/>
              </a:spcAft>
              <a:buClr>
                <a:schemeClr val="dk1"/>
              </a:buClr>
              <a:buSzPts val="2800"/>
              <a:buNone/>
            </a:pPr>
            <a:r>
              <a:rPr lang="de-DE"/>
              <a:t>sind überlappende Entitäten. Das Problem wird gelöst durch folgendes System:</a:t>
            </a:r>
            <a:endParaRPr/>
          </a:p>
          <a:p>
            <a:pPr indent="-228600" lvl="0" marL="228600" rtl="0" algn="l">
              <a:lnSpc>
                <a:spcPct val="90000"/>
              </a:lnSpc>
              <a:spcBef>
                <a:spcPts val="1000"/>
              </a:spcBef>
              <a:spcAft>
                <a:spcPts val="0"/>
              </a:spcAft>
              <a:buClr>
                <a:schemeClr val="dk1"/>
              </a:buClr>
              <a:buSzPts val="2800"/>
              <a:buNone/>
            </a:pPr>
            <a:r>
              <a:rPr lang="de-DE"/>
              <a:t>HOCHSCHULANGEHOERIGER (</a:t>
            </a:r>
            <a:r>
              <a:rPr lang="de-DE" u="sng"/>
              <a:t>P#</a:t>
            </a:r>
            <a:r>
              <a:rPr lang="de-DE"/>
              <a:t>, Name, Adresse, ...)</a:t>
            </a:r>
            <a:endParaRPr/>
          </a:p>
          <a:p>
            <a:pPr indent="-228600" lvl="0" marL="228600" rtl="0" algn="l">
              <a:lnSpc>
                <a:spcPct val="90000"/>
              </a:lnSpc>
              <a:spcBef>
                <a:spcPts val="1000"/>
              </a:spcBef>
              <a:spcAft>
                <a:spcPts val="0"/>
              </a:spcAft>
              <a:buClr>
                <a:schemeClr val="dk1"/>
              </a:buClr>
              <a:buSzPts val="2800"/>
              <a:buNone/>
            </a:pPr>
            <a:r>
              <a:rPr lang="de-DE"/>
              <a:t>STUDENT (</a:t>
            </a:r>
            <a:r>
              <a:rPr lang="de-DE" u="sng"/>
              <a:t>P#</a:t>
            </a:r>
            <a:r>
              <a:rPr lang="de-DE"/>
              <a:t>, Stud#, Studienrichtung, ...)</a:t>
            </a:r>
            <a:endParaRPr/>
          </a:p>
          <a:p>
            <a:pPr indent="-228600" lvl="0" marL="228600" rtl="0" algn="l">
              <a:lnSpc>
                <a:spcPct val="90000"/>
              </a:lnSpc>
              <a:spcBef>
                <a:spcPts val="1000"/>
              </a:spcBef>
              <a:spcAft>
                <a:spcPts val="0"/>
              </a:spcAft>
              <a:buClr>
                <a:schemeClr val="dk1"/>
              </a:buClr>
              <a:buSzPts val="2800"/>
              <a:buNone/>
            </a:pPr>
            <a:r>
              <a:rPr lang="de-DE"/>
              <a:t>MITARBEITER (</a:t>
            </a:r>
            <a:r>
              <a:rPr lang="de-DE" u="sng"/>
              <a:t>P#</a:t>
            </a:r>
            <a:r>
              <a:rPr lang="de-DE"/>
              <a:t>, Ma#, Lohngruppe,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324" name="Google Shape;324;p3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Aggregation</a:t>
            </a:r>
            <a:br>
              <a:rPr lang="de-DE"/>
            </a:br>
            <a:endParaRPr/>
          </a:p>
        </p:txBody>
      </p:sp>
      <p:sp>
        <p:nvSpPr>
          <p:cNvPr id="330" name="Google Shape;33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RELATION_1(</a:t>
            </a:r>
            <a:r>
              <a:rPr lang="de-DE" u="sng"/>
              <a:t>KEY-1, KEY-2</a:t>
            </a:r>
            <a:r>
              <a:rPr lang="de-DE"/>
              <a:t>, ATTRIBUT_1)</a:t>
            </a:r>
            <a:endParaRPr/>
          </a:p>
          <a:p>
            <a:pPr indent="-228600" lvl="0" marL="228600" rtl="0" algn="l">
              <a:lnSpc>
                <a:spcPct val="90000"/>
              </a:lnSpc>
              <a:spcBef>
                <a:spcPts val="1000"/>
              </a:spcBef>
              <a:spcAft>
                <a:spcPts val="0"/>
              </a:spcAft>
              <a:buClr>
                <a:schemeClr val="dk1"/>
              </a:buClr>
              <a:buSzPts val="2800"/>
              <a:buNone/>
            </a:pPr>
            <a:r>
              <a:rPr lang="de-DE"/>
              <a:t>RELATION_2(</a:t>
            </a:r>
            <a:r>
              <a:rPr lang="de-DE" u="sng"/>
              <a:t>KEY-1, KEY-2</a:t>
            </a:r>
            <a:r>
              <a:rPr lang="de-DE"/>
              <a:t>, ATTRIBUT_2)</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DE"/>
              <a:t>Da beide Relationen denselben Schlüssel haben, können sie aggregiert werden zu:</a:t>
            </a:r>
            <a:endParaRPr/>
          </a:p>
          <a:p>
            <a:pPr indent="-228600" lvl="0" marL="228600" rtl="0" algn="l">
              <a:lnSpc>
                <a:spcPct val="90000"/>
              </a:lnSpc>
              <a:spcBef>
                <a:spcPts val="1000"/>
              </a:spcBef>
              <a:spcAft>
                <a:spcPts val="0"/>
              </a:spcAft>
              <a:buClr>
                <a:schemeClr val="dk1"/>
              </a:buClr>
              <a:buSzPts val="2800"/>
              <a:buNone/>
            </a:pPr>
            <a:r>
              <a:rPr lang="de-DE"/>
              <a:t>RELATION_AGGREGAT(</a:t>
            </a:r>
            <a:r>
              <a:rPr lang="de-DE" u="sng"/>
              <a:t>KEY-1, KEY-2</a:t>
            </a:r>
            <a:r>
              <a:rPr lang="de-DE"/>
              <a:t>, ATTRIBUT_1, ATTRIBUT_2)</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331" name="Google Shape;331;p3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Unbedingte Redundanzfreiheit?</a:t>
            </a:r>
            <a:br>
              <a:rPr lang="de-DE"/>
            </a:br>
            <a:endParaRPr/>
          </a:p>
        </p:txBody>
      </p:sp>
      <p:sp>
        <p:nvSpPr>
          <p:cNvPr id="337" name="Google Shape;337;p34"/>
          <p:cNvSpPr txBox="1"/>
          <p:nvPr>
            <p:ph idx="1" type="body"/>
          </p:nvPr>
        </p:nvSpPr>
        <p:spPr>
          <a:xfrm>
            <a:off x="838200" y="1825625"/>
            <a:ext cx="9144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de-DE"/>
              <a:t>Durch die oben stehenden Techniken ist es möglich völlige Redundanzfreiheit zu erreichen. Es stellt sich dabei die Frage, ob die völlige und unbedingte Redundanzfreiheit in jedem Fall anzustreben ist.</a:t>
            </a:r>
            <a:endParaRPr/>
          </a:p>
          <a:p>
            <a:pPr indent="-228600" lvl="0" marL="228600" rtl="0" algn="l">
              <a:lnSpc>
                <a:spcPct val="80000"/>
              </a:lnSpc>
              <a:spcBef>
                <a:spcPts val="600"/>
              </a:spcBef>
              <a:spcAft>
                <a:spcPts val="0"/>
              </a:spcAft>
              <a:buClr>
                <a:schemeClr val="dk1"/>
              </a:buClr>
              <a:buSzPts val="2800"/>
              <a:buChar char="•"/>
            </a:pPr>
            <a:r>
              <a:rPr lang="de-DE"/>
              <a:t>Zu diesen Überlegungen müssen die Gesamtkosten eines Programms betrachtet werden. Das sind - neben den eigentlichen Entwicklungskosten - die Kosten für Wartung, Speicherplatz und auch die Kosten, die die Programmdurchführung verursacht.</a:t>
            </a:r>
            <a:endParaRPr/>
          </a:p>
          <a:p>
            <a:pPr indent="-228600" lvl="0" marL="228600" rtl="0" algn="l">
              <a:lnSpc>
                <a:spcPct val="80000"/>
              </a:lnSpc>
              <a:spcBef>
                <a:spcPts val="600"/>
              </a:spcBef>
              <a:spcAft>
                <a:spcPts val="0"/>
              </a:spcAft>
              <a:buClr>
                <a:schemeClr val="dk1"/>
              </a:buClr>
              <a:buSzPts val="2800"/>
              <a:buChar char="•"/>
            </a:pPr>
            <a:r>
              <a:rPr lang="de-DE"/>
              <a:t>Es sollte nicht einer dieser Kostenfaktoren isoliert betrachtet werden, sondern es sollten vielmehr die Gesamtkosten optimiert werden.</a:t>
            </a:r>
            <a:endParaRPr/>
          </a:p>
          <a:p>
            <a:pPr indent="-50800" lvl="0" marL="228600" rtl="0" algn="l">
              <a:lnSpc>
                <a:spcPct val="80000"/>
              </a:lnSpc>
              <a:spcBef>
                <a:spcPts val="1000"/>
              </a:spcBef>
              <a:spcAft>
                <a:spcPts val="0"/>
              </a:spcAft>
              <a:buClr>
                <a:schemeClr val="dk1"/>
              </a:buClr>
              <a:buSzPts val="2800"/>
              <a:buNone/>
            </a:pPr>
            <a:r>
              <a:t/>
            </a:r>
            <a:endParaRPr/>
          </a:p>
        </p:txBody>
      </p:sp>
      <p:pic>
        <p:nvPicPr>
          <p:cNvPr descr="Ein Bild, das Zeichnung enthält.&#10;&#10;Automatisch generierte Beschreibung" id="338" name="Google Shape;338;p3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 Redundanzfreiheit</a:t>
            </a:r>
            <a:br>
              <a:rPr lang="de-DE"/>
            </a:br>
            <a:endParaRPr/>
          </a:p>
        </p:txBody>
      </p:sp>
      <p:sp>
        <p:nvSpPr>
          <p:cNvPr id="344" name="Google Shape;344;p35"/>
          <p:cNvSpPr txBox="1"/>
          <p:nvPr>
            <p:ph idx="1" type="body"/>
          </p:nvPr>
        </p:nvSpPr>
        <p:spPr>
          <a:xfrm>
            <a:off x="838200" y="1825625"/>
            <a:ext cx="100488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380"/>
              <a:buNone/>
            </a:pPr>
            <a:r>
              <a:rPr lang="de-DE" sz="2380"/>
              <a:t>Die Informationen über einen Bankkunden sind in 2 Dateien gespeichert:</a:t>
            </a:r>
            <a:endParaRPr/>
          </a:p>
          <a:p>
            <a:pPr indent="-228600" lvl="0" marL="228600" rtl="0" algn="l">
              <a:lnSpc>
                <a:spcPct val="80000"/>
              </a:lnSpc>
              <a:spcBef>
                <a:spcPts val="500"/>
              </a:spcBef>
              <a:spcAft>
                <a:spcPts val="0"/>
              </a:spcAft>
              <a:buClr>
                <a:schemeClr val="dk1"/>
              </a:buClr>
              <a:buSzPts val="2380"/>
              <a:buNone/>
            </a:pPr>
            <a:r>
              <a:rPr lang="de-DE" sz="2380">
                <a:latin typeface="Courier New"/>
                <a:ea typeface="Courier New"/>
                <a:cs typeface="Courier New"/>
                <a:sym typeface="Courier New"/>
              </a:rPr>
              <a:t>KUNDE (</a:t>
            </a:r>
            <a:r>
              <a:rPr lang="de-DE" sz="2380" u="sng">
                <a:latin typeface="Courier New"/>
                <a:ea typeface="Courier New"/>
                <a:cs typeface="Courier New"/>
                <a:sym typeface="Courier New"/>
              </a:rPr>
              <a:t>Kunden#</a:t>
            </a:r>
            <a:r>
              <a:rPr lang="de-DE" sz="2380">
                <a:latin typeface="Courier New"/>
                <a:ea typeface="Courier New"/>
                <a:cs typeface="Courier New"/>
                <a:sym typeface="Courier New"/>
              </a:rPr>
              <a:t>, Stammdaten, ...)</a:t>
            </a:r>
            <a:endParaRPr/>
          </a:p>
          <a:p>
            <a:pPr indent="-228600" lvl="0" marL="228600" rtl="0" algn="l">
              <a:lnSpc>
                <a:spcPct val="80000"/>
              </a:lnSpc>
              <a:spcBef>
                <a:spcPts val="500"/>
              </a:spcBef>
              <a:spcAft>
                <a:spcPts val="0"/>
              </a:spcAft>
              <a:buClr>
                <a:schemeClr val="dk1"/>
              </a:buClr>
              <a:buSzPts val="2380"/>
              <a:buNone/>
            </a:pPr>
            <a:r>
              <a:rPr lang="de-DE" sz="2380">
                <a:latin typeface="Courier New"/>
                <a:ea typeface="Courier New"/>
                <a:cs typeface="Courier New"/>
                <a:sym typeface="Courier New"/>
              </a:rPr>
              <a:t>KONTO (</a:t>
            </a:r>
            <a:r>
              <a:rPr lang="de-DE" sz="2380" u="sng">
                <a:latin typeface="Courier New"/>
                <a:ea typeface="Courier New"/>
                <a:cs typeface="Courier New"/>
                <a:sym typeface="Courier New"/>
              </a:rPr>
              <a:t>Konto#, Blz#</a:t>
            </a:r>
            <a:r>
              <a:rPr lang="de-DE" sz="2380">
                <a:latin typeface="Courier New"/>
                <a:ea typeface="Courier New"/>
                <a:cs typeface="Courier New"/>
                <a:sym typeface="Courier New"/>
              </a:rPr>
              <a:t>, Kunden#, ...)</a:t>
            </a:r>
            <a:endParaRPr/>
          </a:p>
          <a:p>
            <a:pPr indent="-228600" lvl="0" marL="228600" rtl="0" algn="l">
              <a:lnSpc>
                <a:spcPct val="80000"/>
              </a:lnSpc>
              <a:spcBef>
                <a:spcPts val="500"/>
              </a:spcBef>
              <a:spcAft>
                <a:spcPts val="0"/>
              </a:spcAft>
              <a:buClr>
                <a:schemeClr val="dk1"/>
              </a:buClr>
              <a:buSzPts val="2380"/>
              <a:buNone/>
            </a:pPr>
            <a:r>
              <a:rPr lang="de-DE" sz="2380"/>
              <a:t>Müssen nun aus irgendwelchen Gründen alle Konten einer bestimmten Person gesperrt werden, so ist im Sinn eines optimalen Datenmodells dieser Sperrvermerk in der Tabelle KUNDE anzubringen</a:t>
            </a:r>
            <a:endParaRPr/>
          </a:p>
          <a:p>
            <a:pPr indent="-228600" lvl="0" marL="228600" rtl="0" algn="l">
              <a:lnSpc>
                <a:spcPct val="80000"/>
              </a:lnSpc>
              <a:spcBef>
                <a:spcPts val="500"/>
              </a:spcBef>
              <a:spcAft>
                <a:spcPts val="0"/>
              </a:spcAft>
              <a:buClr>
                <a:schemeClr val="dk1"/>
              </a:buClr>
              <a:buSzPts val="2380"/>
              <a:buNone/>
            </a:pPr>
            <a:r>
              <a:rPr lang="de-DE" sz="2380">
                <a:latin typeface="Courier New"/>
                <a:ea typeface="Courier New"/>
                <a:cs typeface="Courier New"/>
                <a:sym typeface="Courier New"/>
              </a:rPr>
              <a:t>KUNDE (</a:t>
            </a:r>
            <a:r>
              <a:rPr lang="de-DE" sz="2380" u="sng">
                <a:latin typeface="Courier New"/>
                <a:ea typeface="Courier New"/>
                <a:cs typeface="Courier New"/>
                <a:sym typeface="Courier New"/>
              </a:rPr>
              <a:t>Kunden#</a:t>
            </a:r>
            <a:r>
              <a:rPr lang="de-DE" sz="2380">
                <a:latin typeface="Courier New"/>
                <a:ea typeface="Courier New"/>
                <a:cs typeface="Courier New"/>
                <a:sym typeface="Courier New"/>
              </a:rPr>
              <a:t>, Stammdaten, Sperrkennzeichen, ...)</a:t>
            </a:r>
            <a:endParaRPr/>
          </a:p>
          <a:p>
            <a:pPr indent="-228600" lvl="0" marL="228600" rtl="0" algn="l">
              <a:lnSpc>
                <a:spcPct val="80000"/>
              </a:lnSpc>
              <a:spcBef>
                <a:spcPts val="500"/>
              </a:spcBef>
              <a:spcAft>
                <a:spcPts val="0"/>
              </a:spcAft>
              <a:buClr>
                <a:schemeClr val="dk1"/>
              </a:buClr>
              <a:buSzPts val="2380"/>
              <a:buNone/>
            </a:pPr>
            <a:r>
              <a:rPr lang="de-DE" sz="2380"/>
              <a:t>Der Großteil der Programme, die Konten verarbeiten, wird nur auf die Tabelle KONTO zugreifen. In all diesen Fällen muß aber in einem weiteren Zugriff auf KUNDE überprüft werden, ob der Sperrvermerk gesetzt ist oder nicht.</a:t>
            </a:r>
            <a:endParaRPr/>
          </a:p>
          <a:p>
            <a:pPr indent="-228600" lvl="0" marL="228600" rtl="0" algn="l">
              <a:lnSpc>
                <a:spcPct val="80000"/>
              </a:lnSpc>
              <a:spcBef>
                <a:spcPts val="500"/>
              </a:spcBef>
              <a:spcAft>
                <a:spcPts val="0"/>
              </a:spcAft>
              <a:buClr>
                <a:schemeClr val="dk1"/>
              </a:buClr>
              <a:buSzPts val="2380"/>
              <a:buNone/>
            </a:pPr>
            <a:r>
              <a:t/>
            </a:r>
            <a:endParaRPr sz="2380"/>
          </a:p>
          <a:p>
            <a:pPr indent="-228600" lvl="0" marL="228600" rtl="0" algn="l">
              <a:lnSpc>
                <a:spcPct val="80000"/>
              </a:lnSpc>
              <a:spcBef>
                <a:spcPts val="500"/>
              </a:spcBef>
              <a:spcAft>
                <a:spcPts val="0"/>
              </a:spcAft>
              <a:buClr>
                <a:schemeClr val="dk1"/>
              </a:buClr>
              <a:buSzPts val="2380"/>
              <a:buNone/>
            </a:pPr>
            <a:r>
              <a:rPr lang="de-DE" sz="2380"/>
              <a:t>In diesem Fall kann eine redundante Speicherung dieses Sperrvermerks zusätzlich beim KONTO sinnvoll sein.</a:t>
            </a:r>
            <a:endParaRPr/>
          </a:p>
          <a:p>
            <a:pPr indent="-77470" lvl="0" marL="228600" rtl="0" algn="l">
              <a:lnSpc>
                <a:spcPct val="80000"/>
              </a:lnSpc>
              <a:spcBef>
                <a:spcPts val="1000"/>
              </a:spcBef>
              <a:spcAft>
                <a:spcPts val="0"/>
              </a:spcAft>
              <a:buClr>
                <a:schemeClr val="dk1"/>
              </a:buClr>
              <a:buSzPts val="2380"/>
              <a:buNone/>
            </a:pPr>
            <a:r>
              <a:t/>
            </a:r>
            <a:endParaRPr sz="2380"/>
          </a:p>
        </p:txBody>
      </p:sp>
      <p:pic>
        <p:nvPicPr>
          <p:cNvPr descr="Ein Bild, das Zeichnung enthält.&#10;&#10;Automatisch generierte Beschreibung" id="345" name="Google Shape;345;p3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51" name="Google Shape;35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lang="de-DE">
                <a:solidFill>
                  <a:srgbClr val="000000"/>
                </a:solidFill>
              </a:rPr>
              <a:t>Integrität</a:t>
            </a:r>
            <a:endParaRPr/>
          </a:p>
          <a:p>
            <a:pPr indent="-50800" lvl="0" marL="228600" rtl="0" algn="l">
              <a:lnSpc>
                <a:spcPct val="90000"/>
              </a:lnSpc>
              <a:spcBef>
                <a:spcPts val="700"/>
              </a:spcBef>
              <a:spcAft>
                <a:spcPts val="0"/>
              </a:spcAft>
              <a:buClr>
                <a:schemeClr val="dk1"/>
              </a:buClr>
              <a:buSzPts val="2800"/>
              <a:buNone/>
            </a:pPr>
            <a:r>
              <a:t/>
            </a:r>
            <a:endParaRPr>
              <a:solidFill>
                <a:srgbClr val="000000"/>
              </a:solidFill>
            </a:endParaRPr>
          </a:p>
          <a:p>
            <a:pPr indent="0" lvl="0" marL="0" rtl="0" algn="l">
              <a:lnSpc>
                <a:spcPct val="90000"/>
              </a:lnSpc>
              <a:spcBef>
                <a:spcPts val="700"/>
              </a:spcBef>
              <a:spcAft>
                <a:spcPts val="0"/>
              </a:spcAft>
              <a:buClr>
                <a:srgbClr val="000000"/>
              </a:buClr>
              <a:buSzPts val="2800"/>
              <a:buChar char="•"/>
            </a:pPr>
            <a:r>
              <a:rPr lang="de-DE">
                <a:solidFill>
                  <a:srgbClr val="000000"/>
                </a:solidFill>
              </a:rPr>
              <a:t>ist die 'Richtigkeit der Daten in der Datenbank'. Die Integrität muss nach jeder Datenbankoperation bzw. Transaktion erfüllt sein.</a:t>
            </a:r>
            <a:endParaRPr/>
          </a:p>
          <a:p>
            <a:pPr indent="-50800" lvl="0" marL="228600" rtl="0" algn="l">
              <a:lnSpc>
                <a:spcPct val="90000"/>
              </a:lnSpc>
              <a:spcBef>
                <a:spcPts val="700"/>
              </a:spcBef>
              <a:spcAft>
                <a:spcPts val="0"/>
              </a:spcAft>
              <a:buClr>
                <a:schemeClr val="dk1"/>
              </a:buClr>
              <a:buSzPts val="2800"/>
              <a:buNone/>
            </a:pPr>
            <a:r>
              <a:t/>
            </a:r>
            <a:endParaRPr>
              <a:solidFill>
                <a:srgbClr val="000000"/>
              </a:solidFill>
            </a:endParaRPr>
          </a:p>
          <a:p>
            <a:pPr indent="0" lvl="0" marL="0" rtl="0" algn="l">
              <a:lnSpc>
                <a:spcPct val="90000"/>
              </a:lnSpc>
              <a:spcBef>
                <a:spcPts val="700"/>
              </a:spcBef>
              <a:spcAft>
                <a:spcPts val="0"/>
              </a:spcAft>
              <a:buClr>
                <a:srgbClr val="000000"/>
              </a:buClr>
              <a:buSzPts val="2800"/>
              <a:buChar char="•"/>
            </a:pPr>
            <a:r>
              <a:rPr lang="de-DE">
                <a:solidFill>
                  <a:srgbClr val="000000"/>
                </a:solidFill>
              </a:rPr>
              <a:t>Integritätsbedingungen beschreiben einen Zustand, nicht aber wie der Zustand geprüft oder bewahrt werden kann.</a:t>
            </a:r>
            <a:endParaRPr/>
          </a:p>
          <a:p>
            <a:pPr indent="-50800" lvl="0" marL="228600" rtl="0" algn="l">
              <a:lnSpc>
                <a:spcPct val="90000"/>
              </a:lnSpc>
              <a:spcBef>
                <a:spcPts val="700"/>
              </a:spcBef>
              <a:spcAft>
                <a:spcPts val="0"/>
              </a:spcAft>
              <a:buClr>
                <a:schemeClr val="dk1"/>
              </a:buClr>
              <a:buSzPts val="2800"/>
              <a:buNone/>
            </a:pPr>
            <a:r>
              <a:t/>
            </a:r>
            <a:endParaRPr>
              <a:solidFill>
                <a:srgbClr val="000000"/>
              </a:solidFill>
            </a:endParaRPr>
          </a:p>
          <a:p>
            <a:pPr indent="-50800" lvl="0" marL="228600" rtl="0" algn="l">
              <a:lnSpc>
                <a:spcPct val="90000"/>
              </a:lnSpc>
              <a:spcBef>
                <a:spcPts val="700"/>
              </a:spcBef>
              <a:spcAft>
                <a:spcPts val="0"/>
              </a:spcAft>
              <a:buClr>
                <a:schemeClr val="dk1"/>
              </a:buClr>
              <a:buSzPts val="2800"/>
              <a:buNone/>
            </a:pPr>
            <a:r>
              <a:t/>
            </a:r>
            <a:endParaRPr>
              <a:solidFill>
                <a:srgbClr val="000000"/>
              </a:solidFill>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352" name="Google Shape;352;p3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Integrität</a:t>
            </a:r>
            <a:br>
              <a:rPr lang="de-DE"/>
            </a:br>
            <a:endParaRPr/>
          </a:p>
        </p:txBody>
      </p:sp>
      <p:sp>
        <p:nvSpPr>
          <p:cNvPr id="358" name="Google Shape;35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Die Wertebereichs Integrität</a:t>
            </a:r>
            <a:br>
              <a:rPr lang="de-DE"/>
            </a:br>
            <a:r>
              <a:rPr lang="de-DE"/>
              <a:t>betrifft den Wertebereich der Attribute. Es ist also vom DBMS sicherzustellen, dass die Tupel einer Relation sinnvoll sind (z.B. Prozentsatz immer &lt; 100).</a:t>
            </a:r>
            <a:br>
              <a:rPr lang="de-DE"/>
            </a:br>
            <a:endParaRPr/>
          </a:p>
          <a:p>
            <a:pPr indent="-228600" lvl="0" marL="228600" rtl="0" algn="l">
              <a:lnSpc>
                <a:spcPct val="90000"/>
              </a:lnSpc>
              <a:spcBef>
                <a:spcPts val="1000"/>
              </a:spcBef>
              <a:spcAft>
                <a:spcPts val="0"/>
              </a:spcAft>
              <a:buClr>
                <a:schemeClr val="dk1"/>
              </a:buClr>
              <a:buSzPts val="2800"/>
              <a:buChar char="•"/>
            </a:pPr>
            <a:r>
              <a:rPr lang="de-DE"/>
              <a:t>Die Entitätsintegrität</a:t>
            </a:r>
            <a:br>
              <a:rPr lang="de-DE"/>
            </a:br>
            <a:r>
              <a:rPr lang="de-DE"/>
              <a:t>Keine Komponente des Primärschlüssels darf Nullwerte beinhalten. Diese Regel gilt generell für Primärschlüssel, nicht aber für Schlüsselkandidaten bzw. Sekundärschlüssel</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359" name="Google Shape;359;p3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Referentielle Integrität I</a:t>
            </a:r>
            <a:br>
              <a:rPr lang="de-DE"/>
            </a:br>
            <a:endParaRPr/>
          </a:p>
        </p:txBody>
      </p:sp>
      <p:sp>
        <p:nvSpPr>
          <p:cNvPr id="365" name="Google Shape;365;p38"/>
          <p:cNvSpPr txBox="1"/>
          <p:nvPr/>
        </p:nvSpPr>
        <p:spPr>
          <a:xfrm>
            <a:off x="457200" y="4076700"/>
            <a:ext cx="8229600" cy="2160588"/>
          </a:xfrm>
          <a:prstGeom prst="rect">
            <a:avLst/>
          </a:prstGeom>
          <a:noFill/>
          <a:ln>
            <a:noFill/>
          </a:ln>
        </p:spPr>
        <p:txBody>
          <a:bodyPr anchorCtr="0" anchor="t" bIns="45700" lIns="91425" spcFirstLastPara="1" rIns="91425" wrap="square" tIns="45700">
            <a:noAutofit/>
          </a:bodyPr>
          <a:lstStyle/>
          <a:p>
            <a:pPr indent="-341313" lvl="0" marL="341313" marR="0" rtl="0" algn="l">
              <a:spcBef>
                <a:spcPts val="0"/>
              </a:spcBef>
              <a:spcAft>
                <a:spcPts val="0"/>
              </a:spcAft>
              <a:buClr>
                <a:srgbClr val="000000"/>
              </a:buClr>
              <a:buSzPts val="2800"/>
              <a:buFont typeface="Arial"/>
              <a:buChar char="•"/>
            </a:pPr>
            <a:r>
              <a:rPr lang="de-DE" sz="2800">
                <a:solidFill>
                  <a:srgbClr val="000000"/>
                </a:solidFill>
                <a:latin typeface="Arial"/>
                <a:ea typeface="Arial"/>
                <a:cs typeface="Arial"/>
                <a:sym typeface="Arial"/>
              </a:rPr>
              <a:t>Was ist, wenn ein Satz aus ABTEILUNG gelöscht wird?</a:t>
            </a:r>
            <a:endParaRPr/>
          </a:p>
        </p:txBody>
      </p:sp>
      <p:graphicFrame>
        <p:nvGraphicFramePr>
          <p:cNvPr id="366" name="Google Shape;366;p38"/>
          <p:cNvGraphicFramePr/>
          <p:nvPr/>
        </p:nvGraphicFramePr>
        <p:xfrm>
          <a:off x="1525588" y="1397000"/>
          <a:ext cx="6215062" cy="2495550"/>
        </p:xfrm>
        <a:graphic>
          <a:graphicData uri="http://schemas.openxmlformats.org/presentationml/2006/ole">
            <mc:AlternateContent>
              <mc:Choice Requires="v">
                <p:oleObj r:id="rId4" imgH="2495550" imgW="6215062" progId="" spid="_x0000_s1">
                  <p:embed/>
                </p:oleObj>
              </mc:Choice>
              <mc:Fallback>
                <p:oleObj r:id="rId5" imgH="2495550" imgW="6215062" progId="">
                  <p:embed/>
                  <p:pic>
                    <p:nvPicPr>
                      <p:cNvPr id="366" name="Google Shape;366;p38"/>
                      <p:cNvPicPr preferRelativeResize="0"/>
                      <p:nvPr/>
                    </p:nvPicPr>
                    <p:blipFill rotWithShape="1">
                      <a:blip r:embed="rId6">
                        <a:alphaModFix/>
                      </a:blip>
                      <a:srcRect b="0" l="0" r="0" t="0"/>
                      <a:stretch/>
                    </p:blipFill>
                    <p:spPr>
                      <a:xfrm>
                        <a:off x="1525588" y="1397000"/>
                        <a:ext cx="6215062" cy="2495550"/>
                      </a:xfrm>
                      <a:prstGeom prst="rect">
                        <a:avLst/>
                      </a:prstGeom>
                      <a:noFill/>
                      <a:ln>
                        <a:noFill/>
                      </a:ln>
                    </p:spPr>
                  </p:pic>
                </p:oleObj>
              </mc:Fallback>
            </mc:AlternateContent>
          </a:graphicData>
        </a:graphic>
      </p:graphicFrame>
      <p:pic>
        <p:nvPicPr>
          <p:cNvPr descr="Ein Bild, das Zeichnung enthält.&#10;&#10;Automatisch generierte Beschreibung" id="367" name="Google Shape;367;p38"/>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Referentielle Integrität II</a:t>
            </a:r>
            <a:br>
              <a:rPr lang="de-DE"/>
            </a:br>
            <a:endParaRPr/>
          </a:p>
        </p:txBody>
      </p:sp>
      <p:sp>
        <p:nvSpPr>
          <p:cNvPr id="373" name="Google Shape;373;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Weitergabe der Löschung/Modifikation:</a:t>
            </a:r>
            <a:br>
              <a:rPr lang="de-DE"/>
            </a:br>
            <a:r>
              <a:rPr lang="de-DE"/>
              <a:t>alle Zeilen, deren Fremdschlüssel dem gelöschten / modifizierten Schlüssel entsprechen, werden ebenfalls gelöscht / modifiziert.</a:t>
            </a:r>
            <a:endParaRPr/>
          </a:p>
          <a:p>
            <a:pPr indent="-228600" lvl="0" marL="228600" rtl="0" algn="l">
              <a:lnSpc>
                <a:spcPct val="90000"/>
              </a:lnSpc>
              <a:spcBef>
                <a:spcPts val="1000"/>
              </a:spcBef>
              <a:spcAft>
                <a:spcPts val="0"/>
              </a:spcAft>
              <a:buClr>
                <a:schemeClr val="dk1"/>
              </a:buClr>
              <a:buSzPts val="2800"/>
              <a:buChar char="•"/>
            </a:pPr>
            <a:r>
              <a:rPr lang="de-DE"/>
              <a:t>Bedingte Löschung / Modifikation:</a:t>
            </a:r>
            <a:br>
              <a:rPr lang="de-DE"/>
            </a:br>
            <a:r>
              <a:rPr lang="de-DE"/>
              <a:t>eine Löschung / Modifikation wird nur zugelassen, wenn davon kein Fremdschlüsselwert in der abhängigen Relation betroffen ist</a:t>
            </a:r>
            <a:endParaRPr/>
          </a:p>
          <a:p>
            <a:pPr indent="-228600" lvl="0" marL="228600" rtl="0" algn="l">
              <a:lnSpc>
                <a:spcPct val="90000"/>
              </a:lnSpc>
              <a:spcBef>
                <a:spcPts val="1000"/>
              </a:spcBef>
              <a:spcAft>
                <a:spcPts val="0"/>
              </a:spcAft>
              <a:buClr>
                <a:schemeClr val="dk1"/>
              </a:buClr>
              <a:buSzPts val="2800"/>
              <a:buChar char="•"/>
            </a:pPr>
            <a:r>
              <a:rPr lang="de-DE"/>
              <a:t>Nullsetzen bei Löschung / Modifikation:</a:t>
            </a:r>
            <a:br>
              <a:rPr lang="de-DE"/>
            </a:br>
            <a:r>
              <a:rPr lang="de-DE"/>
              <a:t>Fremdschlüssel werden auf NULL gesetzt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374" name="Google Shape;374;p3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Anomalie II</a:t>
            </a:r>
            <a:endParaRPr/>
          </a:p>
        </p:txBody>
      </p:sp>
      <p:sp>
        <p:nvSpPr>
          <p:cNvPr id="107" name="Google Shape;107;p4"/>
          <p:cNvSpPr txBox="1"/>
          <p:nvPr>
            <p:ph idx="1" type="body"/>
          </p:nvPr>
        </p:nvSpPr>
        <p:spPr>
          <a:xfrm>
            <a:off x="838201" y="1825625"/>
            <a:ext cx="9334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None/>
            </a:pPr>
            <a:r>
              <a:rPr lang="de-DE" sz="2590"/>
              <a:t>Update Anomalie</a:t>
            </a:r>
            <a:endParaRPr/>
          </a:p>
          <a:p>
            <a:pPr indent="-228600" lvl="0" marL="228600" rtl="0" algn="l">
              <a:lnSpc>
                <a:spcPct val="70000"/>
              </a:lnSpc>
              <a:spcBef>
                <a:spcPts val="600"/>
              </a:spcBef>
              <a:spcAft>
                <a:spcPts val="0"/>
              </a:spcAft>
              <a:buClr>
                <a:schemeClr val="dk1"/>
              </a:buClr>
              <a:buSzPts val="2590"/>
              <a:buChar char="•"/>
            </a:pPr>
            <a:r>
              <a:rPr lang="de-DE" sz="2590"/>
              <a:t>ändert sich die Studentenadresse, so sind alle davon betroffenen Datensätze zu ändern</a:t>
            </a:r>
            <a:endParaRPr/>
          </a:p>
          <a:p>
            <a:pPr indent="-228600" lvl="0" marL="228600" rtl="0" algn="l">
              <a:lnSpc>
                <a:spcPct val="70000"/>
              </a:lnSpc>
              <a:spcBef>
                <a:spcPts val="600"/>
              </a:spcBef>
              <a:spcAft>
                <a:spcPts val="0"/>
              </a:spcAft>
              <a:buClr>
                <a:schemeClr val="dk1"/>
              </a:buClr>
              <a:buSzPts val="2590"/>
              <a:buNone/>
            </a:pPr>
            <a:r>
              <a:t/>
            </a:r>
            <a:endParaRPr sz="2590"/>
          </a:p>
          <a:p>
            <a:pPr indent="-228600" lvl="0" marL="228600" rtl="0" algn="l">
              <a:lnSpc>
                <a:spcPct val="70000"/>
              </a:lnSpc>
              <a:spcBef>
                <a:spcPts val="600"/>
              </a:spcBef>
              <a:spcAft>
                <a:spcPts val="0"/>
              </a:spcAft>
              <a:buClr>
                <a:schemeClr val="dk1"/>
              </a:buClr>
              <a:buSzPts val="2590"/>
              <a:buNone/>
            </a:pPr>
            <a:r>
              <a:rPr lang="de-DE" sz="2590"/>
              <a:t>Insert Anomalie</a:t>
            </a:r>
            <a:endParaRPr/>
          </a:p>
          <a:p>
            <a:pPr indent="-228600" lvl="0" marL="228600" rtl="0" algn="l">
              <a:lnSpc>
                <a:spcPct val="70000"/>
              </a:lnSpc>
              <a:spcBef>
                <a:spcPts val="600"/>
              </a:spcBef>
              <a:spcAft>
                <a:spcPts val="0"/>
              </a:spcAft>
              <a:buClr>
                <a:schemeClr val="dk1"/>
              </a:buClr>
              <a:buSzPts val="2590"/>
              <a:buChar char="•"/>
            </a:pPr>
            <a:r>
              <a:rPr lang="de-DE" sz="2590"/>
              <a:t>es wird ein neuer Student aufgenommen, der derzeit keine Vorlesung besucht. Da der Schlüssel vollständig angegeben werden muss, ist es nicht möglich auf den Schlüsselteil Vorlesungsnummer zu verzichten.</a:t>
            </a:r>
            <a:endParaRPr/>
          </a:p>
          <a:p>
            <a:pPr indent="-228600" lvl="0" marL="228600" rtl="0" algn="l">
              <a:lnSpc>
                <a:spcPct val="70000"/>
              </a:lnSpc>
              <a:spcBef>
                <a:spcPts val="600"/>
              </a:spcBef>
              <a:spcAft>
                <a:spcPts val="0"/>
              </a:spcAft>
              <a:buClr>
                <a:schemeClr val="dk1"/>
              </a:buClr>
              <a:buSzPts val="2590"/>
              <a:buNone/>
            </a:pPr>
            <a:r>
              <a:t/>
            </a:r>
            <a:endParaRPr sz="2590"/>
          </a:p>
          <a:p>
            <a:pPr indent="-228600" lvl="0" marL="228600" rtl="0" algn="l">
              <a:lnSpc>
                <a:spcPct val="70000"/>
              </a:lnSpc>
              <a:spcBef>
                <a:spcPts val="600"/>
              </a:spcBef>
              <a:spcAft>
                <a:spcPts val="0"/>
              </a:spcAft>
              <a:buClr>
                <a:schemeClr val="dk1"/>
              </a:buClr>
              <a:buSzPts val="2590"/>
              <a:buNone/>
            </a:pPr>
            <a:r>
              <a:rPr lang="de-DE" sz="2590"/>
              <a:t>Delete Anomalie</a:t>
            </a:r>
            <a:endParaRPr/>
          </a:p>
          <a:p>
            <a:pPr indent="-228600" lvl="0" marL="228600" rtl="0" algn="l">
              <a:lnSpc>
                <a:spcPct val="70000"/>
              </a:lnSpc>
              <a:spcBef>
                <a:spcPts val="600"/>
              </a:spcBef>
              <a:spcAft>
                <a:spcPts val="0"/>
              </a:spcAft>
              <a:buClr>
                <a:schemeClr val="dk1"/>
              </a:buClr>
              <a:buSzPts val="2590"/>
              <a:buChar char="•"/>
            </a:pPr>
            <a:r>
              <a:rPr lang="de-DE" sz="2590"/>
              <a:t>wird der letzte Student einer Vorlesung gelöscht, so ist der Name der Vorlesung nicht mehr bekannt.</a:t>
            </a:r>
            <a:endParaRPr/>
          </a:p>
          <a:p>
            <a:pPr indent="-64135" lvl="0" marL="228600" rtl="0" algn="l">
              <a:lnSpc>
                <a:spcPct val="70000"/>
              </a:lnSpc>
              <a:spcBef>
                <a:spcPts val="1000"/>
              </a:spcBef>
              <a:spcAft>
                <a:spcPts val="0"/>
              </a:spcAft>
              <a:buClr>
                <a:schemeClr val="dk1"/>
              </a:buClr>
              <a:buSzPts val="2590"/>
              <a:buNone/>
            </a:pPr>
            <a:r>
              <a:t/>
            </a:r>
            <a:endParaRPr sz="2590"/>
          </a:p>
        </p:txBody>
      </p:sp>
      <p:pic>
        <p:nvPicPr>
          <p:cNvPr descr="Ein Bild, das Zeichnung enthält.&#10;&#10;Automatisch generierte Beschreibung" id="108" name="Google Shape;108;p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Übergangsintegrität</a:t>
            </a:r>
            <a:endParaRPr/>
          </a:p>
        </p:txBody>
      </p:sp>
      <p:sp>
        <p:nvSpPr>
          <p:cNvPr id="380" name="Google Shape;380;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Der Übergang des Familienstandes 'verheiratet' nach 'ledig' ist eine Verletzung der Datenintegrität.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381" name="Google Shape;381;p4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Semantische Integrität</a:t>
            </a:r>
            <a:endParaRPr/>
          </a:p>
        </p:txBody>
      </p:sp>
      <p:sp>
        <p:nvSpPr>
          <p:cNvPr id="387" name="Google Shape;38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Beispiel:</a:t>
            </a:r>
            <a:br>
              <a:rPr lang="de-DE"/>
            </a:br>
            <a:r>
              <a:rPr lang="de-DE"/>
              <a:t>In einem Schulungsinstitut kann trotz des Vorhandenseins eines gültigen Seminars eine Anmeldung nur dann angenommen werden, wenn auch ein freier Platz zur Verfügung steht.</a:t>
            </a:r>
            <a:br>
              <a:rPr lang="de-DE"/>
            </a:br>
            <a:br>
              <a:rPr lang="de-DE"/>
            </a:br>
            <a:br>
              <a:rPr lang="de-DE"/>
            </a:br>
            <a:br>
              <a:rPr lang="de-DE"/>
            </a:br>
            <a:r>
              <a:rPr lang="de-DE"/>
              <a:t>Diese fachspezifischen Integritätsregeln können nicht vom DBMS kontrolliert werden, sondern müssen in die zu entwickelnde Applikation eingebunden werden.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388" name="Google Shape;388;p4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Beispiele</a:t>
            </a:r>
            <a:endParaRPr/>
          </a:p>
        </p:txBody>
      </p:sp>
      <p:sp>
        <p:nvSpPr>
          <p:cNvPr id="394" name="Google Shape;394;p42"/>
          <p:cNvSpPr txBox="1"/>
          <p:nvPr>
            <p:ph idx="1" type="body"/>
          </p:nvPr>
        </p:nvSpPr>
        <p:spPr>
          <a:xfrm>
            <a:off x="838200" y="1825625"/>
            <a:ext cx="973455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de-DE" sz="2590"/>
              <a:t>Betrifft mehrere Attribute eines Tupels:</a:t>
            </a:r>
            <a:br>
              <a:rPr lang="de-DE" sz="2590"/>
            </a:br>
            <a:r>
              <a:rPr lang="de-DE" sz="2590"/>
              <a:t>Gehaltssumme einer Abteilung muss kleiner sein als das Jahresbudget der Abteilung</a:t>
            </a:r>
            <a:endParaRPr/>
          </a:p>
          <a:p>
            <a:pPr indent="-64135" lvl="0" marL="228600" rtl="0" algn="l">
              <a:lnSpc>
                <a:spcPct val="80000"/>
              </a:lnSpc>
              <a:spcBef>
                <a:spcPts val="100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Char char="•"/>
            </a:pPr>
            <a:r>
              <a:rPr lang="de-DE" sz="2590"/>
              <a:t>Betrifft mehrere Tupel derselben Relation:</a:t>
            </a:r>
            <a:br>
              <a:rPr lang="de-DE" sz="2590"/>
            </a:br>
            <a:r>
              <a:rPr lang="de-DE" sz="2590"/>
              <a:t>kein Gehalt darf mehr als 20% über dem Durchschnittsgehalt der betreffenden Abteilung liegen</a:t>
            </a:r>
            <a:endParaRPr/>
          </a:p>
          <a:p>
            <a:pPr indent="-64135" lvl="0" marL="228600" rtl="0" algn="l">
              <a:lnSpc>
                <a:spcPct val="80000"/>
              </a:lnSpc>
              <a:spcBef>
                <a:spcPts val="100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Char char="•"/>
            </a:pPr>
            <a:r>
              <a:rPr lang="de-DE" sz="2590"/>
              <a:t>Betrifft mehrere Tupel aus verschiedenen Relationen:</a:t>
            </a:r>
            <a:br>
              <a:rPr lang="de-DE" sz="2590"/>
            </a:br>
            <a:r>
              <a:rPr lang="de-DE" sz="2590"/>
              <a:t>Gehaltssumme einer Abteilung muss gleich der Attributwerte von Gehalt der zugeordneten Angestellten sein</a:t>
            </a:r>
            <a:endParaRPr/>
          </a:p>
          <a:p>
            <a:pPr indent="-64135" lvl="0" marL="228600" rtl="0" algn="l">
              <a:lnSpc>
                <a:spcPct val="80000"/>
              </a:lnSpc>
              <a:spcBef>
                <a:spcPts val="1000"/>
              </a:spcBef>
              <a:spcAft>
                <a:spcPts val="0"/>
              </a:spcAft>
              <a:buClr>
                <a:schemeClr val="dk1"/>
              </a:buClr>
              <a:buSzPts val="2590"/>
              <a:buNone/>
            </a:pPr>
            <a:r>
              <a:t/>
            </a:r>
            <a:endParaRPr sz="2590"/>
          </a:p>
        </p:txBody>
      </p:sp>
      <p:pic>
        <p:nvPicPr>
          <p:cNvPr descr="Ein Bild, das Zeichnung enthält.&#10;&#10;Automatisch generierte Beschreibung" id="395" name="Google Shape;395;p4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9" name="Shape 399"/>
        <p:cNvGrpSpPr/>
        <p:nvPr/>
      </p:nvGrpSpPr>
      <p:grpSpPr>
        <a:xfrm>
          <a:off x="0" y="0"/>
          <a:ext cx="0" cy="0"/>
          <a:chOff x="0" y="0"/>
          <a:chExt cx="0" cy="0"/>
        </a:xfrm>
      </p:grpSpPr>
      <p:sp>
        <p:nvSpPr>
          <p:cNvPr id="400" name="Google Shape;400;p4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de-DE">
                <a:solidFill>
                  <a:schemeClr val="lt1"/>
                </a:solidFill>
              </a:rPr>
              <a:t>ENDE</a:t>
            </a:r>
            <a:endParaRPr/>
          </a:p>
        </p:txBody>
      </p:sp>
      <p:sp>
        <p:nvSpPr>
          <p:cNvPr id="401" name="Google Shape;401;p4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descr="Ein Bild, das Zeichnung enthält.&#10;&#10;Automatisch generierte Beschreibung" id="402" name="Google Shape;402;p43"/>
          <p:cNvPicPr preferRelativeResize="0"/>
          <p:nvPr/>
        </p:nvPicPr>
        <p:blipFill rotWithShape="1">
          <a:blip r:embed="rId3">
            <a:alphaModFix/>
          </a:blip>
          <a:srcRect b="0" l="0" r="0" t="0"/>
          <a:stretch/>
        </p:blipFill>
        <p:spPr>
          <a:xfrm>
            <a:off x="5024437" y="3509963"/>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Funktionale Abhängigkeit</a:t>
            </a:r>
            <a:endParaRPr/>
          </a:p>
        </p:txBody>
      </p:sp>
      <p:sp>
        <p:nvSpPr>
          <p:cNvPr id="114" name="Google Shape;11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Das Attribut B einer Relation R ist funktional abhängig vom Attribut A aus der Relation R(A,B), wenn gilt:</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DE"/>
              <a:t>jeder Attributswert von A steht nicht mit mehr als einem Attributswert von B in der Relation R in Beziehung.</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115" name="Google Shape;115;p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1NF</a:t>
            </a:r>
            <a:br>
              <a:rPr lang="de-DE"/>
            </a:br>
            <a:endParaRPr/>
          </a:p>
        </p:txBody>
      </p:sp>
      <p:sp>
        <p:nvSpPr>
          <p:cNvPr id="121" name="Google Shape;121;p6"/>
          <p:cNvSpPr txBox="1"/>
          <p:nvPr>
            <p:ph idx="1" type="body"/>
          </p:nvPr>
        </p:nvSpPr>
        <p:spPr>
          <a:xfrm>
            <a:off x="838200" y="1825625"/>
            <a:ext cx="977741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Eine in 1. Normalform befindliche Relation enthält keine Attribute, die sich aus mehreren Elementen zusammensetzen.</a:t>
            </a:r>
            <a:endParaRPr/>
          </a:p>
          <a:p>
            <a:pPr indent="-228600" lvl="0" marL="228600" rtl="0" algn="l">
              <a:lnSpc>
                <a:spcPct val="90000"/>
              </a:lnSpc>
              <a:spcBef>
                <a:spcPts val="1000"/>
              </a:spcBef>
              <a:spcAft>
                <a:spcPts val="0"/>
              </a:spcAft>
              <a:buClr>
                <a:schemeClr val="dk1"/>
              </a:buClr>
              <a:buSzPts val="2800"/>
              <a:buChar char="•"/>
            </a:pPr>
            <a:r>
              <a:rPr lang="de-DE"/>
              <a:t>In einer 1NF Relation ist im Kreuzungspunkt einer Kolonne (Spalte, Attribut) und einer Reihe (Zeile, Tupel) jederzeit nur 1 Wert vorzufinden.</a:t>
            </a:r>
            <a:endParaRPr/>
          </a:p>
          <a:p>
            <a:pPr indent="-228600" lvl="0" marL="228600" rtl="0" algn="l">
              <a:lnSpc>
                <a:spcPct val="90000"/>
              </a:lnSpc>
              <a:spcBef>
                <a:spcPts val="1000"/>
              </a:spcBef>
              <a:spcAft>
                <a:spcPts val="0"/>
              </a:spcAft>
              <a:buClr>
                <a:schemeClr val="dk1"/>
              </a:buClr>
              <a:buSzPts val="2800"/>
              <a:buChar char="•"/>
            </a:pPr>
            <a:r>
              <a:rPr lang="de-DE"/>
              <a:t>Eine in 1.Normalform befindliche Relation R(S,A,B,C) mit Primärschlüssel S ist dadurch gekennzeichnet, daß A, B und C von S funktional abhängig sind vom Gesamtschlüssel (d.h. es sind keine Wiederholfelder erlaubt).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122" name="Google Shape;122;p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Ausgangspunkt: unnormalisierte Relation</a:t>
            </a:r>
            <a:br>
              <a:rPr lang="de-DE"/>
            </a:br>
            <a:endParaRPr/>
          </a:p>
        </p:txBody>
      </p:sp>
      <p:graphicFrame>
        <p:nvGraphicFramePr>
          <p:cNvPr id="128" name="Google Shape;128;p7"/>
          <p:cNvGraphicFramePr/>
          <p:nvPr/>
        </p:nvGraphicFramePr>
        <p:xfrm>
          <a:off x="2193925" y="1825625"/>
          <a:ext cx="8893175" cy="5140325"/>
        </p:xfrm>
        <a:graphic>
          <a:graphicData uri="http://schemas.openxmlformats.org/presentationml/2006/ole">
            <mc:AlternateContent>
              <mc:Choice Requires="v">
                <p:oleObj r:id="rId4" imgH="5140325" imgW="8893175" progId="" spid="_x0000_s1">
                  <p:embed/>
                </p:oleObj>
              </mc:Choice>
              <mc:Fallback>
                <p:oleObj r:id="rId5" imgH="5140325" imgW="8893175" progId="">
                  <p:embed/>
                  <p:pic>
                    <p:nvPicPr>
                      <p:cNvPr id="128" name="Google Shape;128;p7"/>
                      <p:cNvPicPr preferRelativeResize="0"/>
                      <p:nvPr/>
                    </p:nvPicPr>
                    <p:blipFill rotWithShape="1">
                      <a:blip r:embed="rId6">
                        <a:alphaModFix/>
                      </a:blip>
                      <a:srcRect b="0" l="0" r="0" t="0"/>
                      <a:stretch/>
                    </p:blipFill>
                    <p:spPr>
                      <a:xfrm>
                        <a:off x="2193925" y="1825625"/>
                        <a:ext cx="8893175" cy="5140325"/>
                      </a:xfrm>
                      <a:prstGeom prst="rect">
                        <a:avLst/>
                      </a:prstGeom>
                      <a:noFill/>
                      <a:ln>
                        <a:noFill/>
                      </a:ln>
                    </p:spPr>
                  </p:pic>
                </p:oleObj>
              </mc:Fallback>
            </mc:AlternateContent>
          </a:graphicData>
        </a:graphic>
      </p:graphicFrame>
      <p:pic>
        <p:nvPicPr>
          <p:cNvPr descr="Ein Bild, das Zeichnung enthält.&#10;&#10;Automatisch generierte Beschreibung" id="129" name="Google Shape;129;p7"/>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Variante 2</a:t>
            </a:r>
            <a:br>
              <a:rPr lang="de-DE"/>
            </a:br>
            <a:endParaRPr/>
          </a:p>
        </p:txBody>
      </p:sp>
      <p:graphicFrame>
        <p:nvGraphicFramePr>
          <p:cNvPr id="135" name="Google Shape;135;p8"/>
          <p:cNvGraphicFramePr/>
          <p:nvPr/>
        </p:nvGraphicFramePr>
        <p:xfrm>
          <a:off x="3328987" y="1199357"/>
          <a:ext cx="5534025" cy="5006975"/>
        </p:xfrm>
        <a:graphic>
          <a:graphicData uri="http://schemas.openxmlformats.org/presentationml/2006/ole">
            <mc:AlternateContent>
              <mc:Choice Requires="v">
                <p:oleObj r:id="rId4" imgH="5006975" imgW="5534025" progId="" spid="_x0000_s1">
                  <p:embed/>
                </p:oleObj>
              </mc:Choice>
              <mc:Fallback>
                <p:oleObj r:id="rId5" imgH="5006975" imgW="5534025" progId="">
                  <p:embed/>
                  <p:pic>
                    <p:nvPicPr>
                      <p:cNvPr id="135" name="Google Shape;135;p8"/>
                      <p:cNvPicPr preferRelativeResize="0"/>
                      <p:nvPr/>
                    </p:nvPicPr>
                    <p:blipFill rotWithShape="1">
                      <a:blip r:embed="rId6">
                        <a:alphaModFix/>
                      </a:blip>
                      <a:srcRect b="0" l="0" r="0" t="0"/>
                      <a:stretch/>
                    </p:blipFill>
                    <p:spPr>
                      <a:xfrm>
                        <a:off x="3328987" y="1199357"/>
                        <a:ext cx="5534025" cy="5006975"/>
                      </a:xfrm>
                      <a:prstGeom prst="rect">
                        <a:avLst/>
                      </a:prstGeom>
                      <a:noFill/>
                      <a:ln>
                        <a:noFill/>
                      </a:ln>
                    </p:spPr>
                  </p:pic>
                </p:oleObj>
              </mc:Fallback>
            </mc:AlternateContent>
          </a:graphicData>
        </a:graphic>
      </p:graphicFrame>
      <p:pic>
        <p:nvPicPr>
          <p:cNvPr descr="Ein Bild, das Zeichnung enthält.&#10;&#10;Automatisch generierte Beschreibung" id="136" name="Google Shape;136;p8"/>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Problem in 1NF</a:t>
            </a:r>
            <a:endParaRPr/>
          </a:p>
        </p:txBody>
      </p:sp>
      <p:sp>
        <p:nvSpPr>
          <p:cNvPr id="142" name="Google Shape;142;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In der Tabelle PERS_PRO könnten logisch unrichtige Tupel eingefügt werden:</a:t>
            </a:r>
            <a:endParaRPr/>
          </a:p>
          <a:p>
            <a:pPr indent="-228600" lvl="0" marL="228600" rtl="0" algn="l">
              <a:lnSpc>
                <a:spcPct val="90000"/>
              </a:lnSpc>
              <a:spcBef>
                <a:spcPts val="600"/>
              </a:spcBef>
              <a:spcAft>
                <a:spcPts val="0"/>
              </a:spcAft>
              <a:buClr>
                <a:schemeClr val="dk1"/>
              </a:buClr>
              <a:buSzPts val="2800"/>
              <a:buNone/>
            </a:pPr>
            <a:r>
              <a:t/>
            </a:r>
            <a:endParaRPr/>
          </a:p>
          <a:p>
            <a:pPr indent="-228600" lvl="0" marL="228600" rtl="0" algn="l">
              <a:lnSpc>
                <a:spcPct val="90000"/>
              </a:lnSpc>
              <a:spcBef>
                <a:spcPts val="600"/>
              </a:spcBef>
              <a:spcAft>
                <a:spcPts val="0"/>
              </a:spcAft>
              <a:buClr>
                <a:schemeClr val="dk1"/>
              </a:buClr>
              <a:buSzPts val="2800"/>
              <a:buNone/>
            </a:pPr>
            <a:r>
              <a:t/>
            </a:r>
            <a:endParaRPr/>
          </a:p>
          <a:p>
            <a:pPr indent="-228600" lvl="0" marL="228600" rtl="0" algn="l">
              <a:lnSpc>
                <a:spcPct val="90000"/>
              </a:lnSpc>
              <a:spcBef>
                <a:spcPts val="600"/>
              </a:spcBef>
              <a:spcAft>
                <a:spcPts val="0"/>
              </a:spcAft>
              <a:buClr>
                <a:schemeClr val="dk1"/>
              </a:buClr>
              <a:buSzPts val="2800"/>
              <a:buNone/>
            </a:pPr>
            <a:r>
              <a:t/>
            </a:r>
            <a:endParaRPr/>
          </a:p>
          <a:p>
            <a:pPr indent="-228600" lvl="0" marL="228600" rtl="0" algn="l">
              <a:lnSpc>
                <a:spcPct val="90000"/>
              </a:lnSpc>
              <a:spcBef>
                <a:spcPts val="600"/>
              </a:spcBef>
              <a:spcAft>
                <a:spcPts val="0"/>
              </a:spcAft>
              <a:buClr>
                <a:schemeClr val="dk1"/>
              </a:buClr>
              <a:buSzPts val="2800"/>
              <a:buNone/>
            </a:pPr>
            <a:r>
              <a:t/>
            </a:r>
            <a:endParaRPr/>
          </a:p>
          <a:p>
            <a:pPr indent="-228600" lvl="0" marL="228600" rtl="0" algn="l">
              <a:lnSpc>
                <a:spcPct val="90000"/>
              </a:lnSpc>
              <a:spcBef>
                <a:spcPts val="600"/>
              </a:spcBef>
              <a:spcAft>
                <a:spcPts val="0"/>
              </a:spcAft>
              <a:buClr>
                <a:schemeClr val="dk1"/>
              </a:buClr>
              <a:buSzPts val="2800"/>
              <a:buNone/>
            </a:pPr>
            <a:r>
              <a:t/>
            </a:r>
            <a:endParaRPr/>
          </a:p>
          <a:p>
            <a:pPr indent="-228600" lvl="0" marL="228600" rtl="0" algn="l">
              <a:lnSpc>
                <a:spcPct val="90000"/>
              </a:lnSpc>
              <a:spcBef>
                <a:spcPts val="600"/>
              </a:spcBef>
              <a:spcAft>
                <a:spcPts val="0"/>
              </a:spcAft>
              <a:buClr>
                <a:schemeClr val="dk1"/>
              </a:buClr>
              <a:buSzPts val="2800"/>
              <a:buChar char="•"/>
            </a:pPr>
            <a:r>
              <a:rPr lang="de-DE"/>
              <a:t>Die Zeile &lt;105, 11, D, 20&gt; ist logisch nicht korrekt, da bereits in der ersten Zeile eine Zuordnung &lt;11, A&gt; getroffen wurde.</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43" name="Google Shape;143;p9"/>
          <p:cNvGrpSpPr/>
          <p:nvPr/>
        </p:nvGrpSpPr>
        <p:grpSpPr>
          <a:xfrm>
            <a:off x="2820987" y="2719387"/>
            <a:ext cx="6550025" cy="2170113"/>
            <a:chOff x="567" y="1344"/>
            <a:chExt cx="4126" cy="1367"/>
          </a:xfrm>
        </p:grpSpPr>
        <p:graphicFrame>
          <p:nvGraphicFramePr>
            <p:cNvPr id="144" name="Google Shape;144;p9"/>
            <p:cNvGraphicFramePr/>
            <p:nvPr/>
          </p:nvGraphicFramePr>
          <p:xfrm>
            <a:off x="567" y="1344"/>
            <a:ext cx="4126" cy="1367"/>
          </p:xfrm>
          <a:graphic>
            <a:graphicData uri="http://schemas.openxmlformats.org/presentationml/2006/ole">
              <mc:AlternateContent>
                <mc:Choice Requires="v">
                  <p:oleObj r:id="rId4" imgH="1367" imgW="4126" progId="" spid="_x0000_s1">
                    <p:embed/>
                  </p:oleObj>
                </mc:Choice>
                <mc:Fallback>
                  <p:oleObj r:id="rId5" imgH="1367" imgW="4126" progId="">
                    <p:embed/>
                    <p:pic>
                      <p:nvPicPr>
                        <p:cNvPr id="144" name="Google Shape;144;p9"/>
                        <p:cNvPicPr preferRelativeResize="0"/>
                        <p:nvPr/>
                      </p:nvPicPr>
                      <p:blipFill rotWithShape="1">
                        <a:blip r:embed="rId6">
                          <a:alphaModFix/>
                        </a:blip>
                        <a:srcRect b="0" l="0" r="0" t="0"/>
                        <a:stretch/>
                      </p:blipFill>
                      <p:spPr>
                        <a:xfrm>
                          <a:off x="567" y="1344"/>
                          <a:ext cx="4126" cy="1367"/>
                        </a:xfrm>
                        <a:prstGeom prst="rect">
                          <a:avLst/>
                        </a:prstGeom>
                        <a:noFill/>
                        <a:ln>
                          <a:noFill/>
                        </a:ln>
                      </p:spPr>
                    </p:pic>
                  </p:oleObj>
                </mc:Fallback>
              </mc:AlternateContent>
            </a:graphicData>
          </a:graphic>
        </p:graphicFrame>
        <p:sp>
          <p:nvSpPr>
            <p:cNvPr id="145" name="Google Shape;145;p9"/>
            <p:cNvSpPr txBox="1"/>
            <p:nvPr/>
          </p:nvSpPr>
          <p:spPr>
            <a:xfrm>
              <a:off x="567" y="1344"/>
              <a:ext cx="4126" cy="13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dk1"/>
                </a:solidFill>
                <a:latin typeface="Calibri"/>
                <a:ea typeface="Calibri"/>
                <a:cs typeface="Calibri"/>
                <a:sym typeface="Calibri"/>
              </a:endParaRPr>
            </a:p>
          </p:txBody>
        </p:sp>
      </p:grpSp>
      <p:pic>
        <p:nvPicPr>
          <p:cNvPr descr="Ein Bild, das Zeichnung enthält.&#10;&#10;Automatisch generierte Beschreibung" id="146" name="Google Shape;146;p9"/>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2020-08-30T19:32:17Z</dcterms:created>
  <dc:creator>Muratspahic Irfan</dc:creator>
</cp:coreProperties>
</file>