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3.bin"/>
  <Override ContentType="application/vnd.openxmlformats-officedocument.oleObject" PartName="/ppt/embeddings/oleObject9.bin"/>
  <Override ContentType="application/vnd.openxmlformats-officedocument.oleObject" PartName="/ppt/embeddings/oleObject6.bin"/>
  <Override ContentType="application/vnd.openxmlformats-officedocument.oleObject" PartName="/ppt/embeddings/oleObject15.bin"/>
  <Override ContentType="application/vnd.openxmlformats-officedocument.oleObject" PartName="/ppt/embeddings/oleObject18.bin"/>
  <Override ContentType="application/vnd.openxmlformats-officedocument.oleObject" PartName="/ppt/embeddings/oleObject4.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19.bin"/>
  <Override ContentType="application/vnd.openxmlformats-officedocument.oleObject" PartName="/ppt/embeddings/oleObject20.bin"/>
  <Override ContentType="application/vnd.openxmlformats-officedocument.oleObject" PartName="/ppt/embeddings/oleObject14.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10.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3" roundtripDataSignature="AMtx7mjLIO52posTyx/zZ59vJrJdXD2F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customschemas.google.com/relationships/presentationmetadata" Target="metadata"/><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2" name="Shape 12"/>
        <p:cNvGrpSpPr/>
        <p:nvPr/>
      </p:nvGrpSpPr>
      <p:grpSpPr>
        <a:xfrm>
          <a:off x="0" y="0"/>
          <a:ext cx="0" cy="0"/>
          <a:chOff x="0" y="0"/>
          <a:chExt cx="0" cy="0"/>
        </a:xfrm>
      </p:grpSpPr>
      <p:sp>
        <p:nvSpPr>
          <p:cNvPr id="13" name="Google Shape;13;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9" name="Shape 69"/>
        <p:cNvGrpSpPr/>
        <p:nvPr/>
      </p:nvGrpSpPr>
      <p:grpSpPr>
        <a:xfrm>
          <a:off x="0" y="0"/>
          <a:ext cx="0" cy="0"/>
          <a:chOff x="0" y="0"/>
          <a:chExt cx="0" cy="0"/>
        </a:xfrm>
      </p:grpSpPr>
      <p:sp>
        <p:nvSpPr>
          <p:cNvPr id="70" name="Google Shape;70;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5" name="Shape 75"/>
        <p:cNvGrpSpPr/>
        <p:nvPr/>
      </p:nvGrpSpPr>
      <p:grpSpPr>
        <a:xfrm>
          <a:off x="0" y="0"/>
          <a:ext cx="0" cy="0"/>
          <a:chOff x="0" y="0"/>
          <a:chExt cx="0" cy="0"/>
        </a:xfrm>
      </p:grpSpPr>
      <p:sp>
        <p:nvSpPr>
          <p:cNvPr id="76" name="Google Shape;76;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8" name="Shape 18"/>
        <p:cNvGrpSpPr/>
        <p:nvPr/>
      </p:nvGrpSpPr>
      <p:grpSpPr>
        <a:xfrm>
          <a:off x="0" y="0"/>
          <a:ext cx="0" cy="0"/>
          <a:chOff x="0" y="0"/>
          <a:chExt cx="0" cy="0"/>
        </a:xfrm>
      </p:grpSpPr>
      <p:sp>
        <p:nvSpPr>
          <p:cNvPr id="19" name="Google Shape;19;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4" name="Shape 24"/>
        <p:cNvGrpSpPr/>
        <p:nvPr/>
      </p:nvGrpSpPr>
      <p:grpSpPr>
        <a:xfrm>
          <a:off x="0" y="0"/>
          <a:ext cx="0" cy="0"/>
          <a:chOff x="0" y="0"/>
          <a:chExt cx="0" cy="0"/>
        </a:xfrm>
      </p:grpSpPr>
      <p:sp>
        <p:nvSpPr>
          <p:cNvPr id="25" name="Google Shape;25;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0" name="Shape 30"/>
        <p:cNvGrpSpPr/>
        <p:nvPr/>
      </p:nvGrpSpPr>
      <p:grpSpPr>
        <a:xfrm>
          <a:off x="0" y="0"/>
          <a:ext cx="0" cy="0"/>
          <a:chOff x="0" y="0"/>
          <a:chExt cx="0" cy="0"/>
        </a:xfrm>
      </p:grpSpPr>
      <p:sp>
        <p:nvSpPr>
          <p:cNvPr id="31" name="Google Shape;31;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7" name="Shape 37"/>
        <p:cNvGrpSpPr/>
        <p:nvPr/>
      </p:nvGrpSpPr>
      <p:grpSpPr>
        <a:xfrm>
          <a:off x="0" y="0"/>
          <a:ext cx="0" cy="0"/>
          <a:chOff x="0" y="0"/>
          <a:chExt cx="0" cy="0"/>
        </a:xfrm>
      </p:grpSpPr>
      <p:sp>
        <p:nvSpPr>
          <p:cNvPr id="38" name="Google Shape;38;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6" name="Shape 46"/>
        <p:cNvGrpSpPr/>
        <p:nvPr/>
      </p:nvGrpSpPr>
      <p:grpSpPr>
        <a:xfrm>
          <a:off x="0" y="0"/>
          <a:ext cx="0" cy="0"/>
          <a:chOff x="0" y="0"/>
          <a:chExt cx="0" cy="0"/>
        </a:xfrm>
      </p:grpSpPr>
      <p:sp>
        <p:nvSpPr>
          <p:cNvPr id="47" name="Google Shape;4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1" name="Shape 51"/>
        <p:cNvGrpSpPr/>
        <p:nvPr/>
      </p:nvGrpSpPr>
      <p:grpSpPr>
        <a:xfrm>
          <a:off x="0" y="0"/>
          <a:ext cx="0" cy="0"/>
          <a:chOff x="0" y="0"/>
          <a:chExt cx="0" cy="0"/>
        </a:xfrm>
      </p:grpSpPr>
      <p:sp>
        <p:nvSpPr>
          <p:cNvPr id="52" name="Google Shape;5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5" name="Shape 55"/>
        <p:cNvGrpSpPr/>
        <p:nvPr/>
      </p:nvGrpSpPr>
      <p:grpSpPr>
        <a:xfrm>
          <a:off x="0" y="0"/>
          <a:ext cx="0" cy="0"/>
          <a:chOff x="0" y="0"/>
          <a:chExt cx="0" cy="0"/>
        </a:xfrm>
      </p:grpSpPr>
      <p:sp>
        <p:nvSpPr>
          <p:cNvPr id="56" name="Google Shape;56;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2" name="Shape 62"/>
        <p:cNvGrpSpPr/>
        <p:nvPr/>
      </p:nvGrpSpPr>
      <p:grpSpPr>
        <a:xfrm>
          <a:off x="0" y="0"/>
          <a:ext cx="0" cy="0"/>
          <a:chOff x="0" y="0"/>
          <a:chExt cx="0" cy="0"/>
        </a:xfrm>
      </p:grpSpPr>
      <p:sp>
        <p:nvSpPr>
          <p:cNvPr id="63" name="Google Shape;63;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5" name="Google Shape;65;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A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AT"/>
              <a:t>‹#›</a:t>
            </a:fld>
            <a:endParaRPr/>
          </a:p>
        </p:txBody>
      </p:sp>
      <p:pic>
        <p:nvPicPr>
          <p:cNvPr descr="Ein Bild, das Zeichnung enthält.&#10;&#10;Automatisch generierte Beschreibung" id="11" name="Google Shape;11;p49"/>
          <p:cNvPicPr preferRelativeResize="0"/>
          <p:nvPr/>
        </p:nvPicPr>
        <p:blipFill rotWithShape="1">
          <a:blip r:embed="rId1">
            <a:alphaModFix/>
          </a:blip>
          <a:srcRect b="0" l="0" r="0" t="0"/>
          <a:stretch/>
        </p:blipFill>
        <p:spPr>
          <a:xfrm>
            <a:off x="9982200" y="4578350"/>
            <a:ext cx="2143125" cy="21431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6.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10.vml"/><Relationship Id="rId4" Type="http://schemas.openxmlformats.org/officeDocument/2006/relationships/oleObject" Target="../embeddings/oleObject10.bin"/><Relationship Id="rId9" Type="http://schemas.openxmlformats.org/officeDocument/2006/relationships/image" Target="../media/image9.png"/><Relationship Id="rId5" Type="http://schemas.openxmlformats.org/officeDocument/2006/relationships/oleObject" Target="../embeddings/oleObject10.bin"/><Relationship Id="rId6" Type="http://schemas.openxmlformats.org/officeDocument/2006/relationships/image" Target="../media/image4.png"/><Relationship Id="rId7" Type="http://schemas.openxmlformats.org/officeDocument/2006/relationships/oleObject" Target="../embeddings/oleObject11.bin"/><Relationship Id="rId8"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11.vml"/><Relationship Id="rId4" Type="http://schemas.openxmlformats.org/officeDocument/2006/relationships/oleObject" Target="../embeddings/oleObject12.bin"/><Relationship Id="rId5" Type="http://schemas.openxmlformats.org/officeDocument/2006/relationships/oleObject" Target="../embeddings/oleObject12.bin"/><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vmlDrawing" Target="../drawings/vmlDrawing12.vml"/><Relationship Id="rId4" Type="http://schemas.openxmlformats.org/officeDocument/2006/relationships/oleObject" Target="../embeddings/oleObject13.bin"/><Relationship Id="rId5" Type="http://schemas.openxmlformats.org/officeDocument/2006/relationships/oleObject" Target="../embeddings/oleObject13.bin"/><Relationship Id="rId6"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13.vml"/><Relationship Id="rId4" Type="http://schemas.openxmlformats.org/officeDocument/2006/relationships/oleObject" Target="../embeddings/oleObject14.bin"/><Relationship Id="rId5" Type="http://schemas.openxmlformats.org/officeDocument/2006/relationships/oleObject" Target="../embeddings/oleObject14.bin"/><Relationship Id="rId6"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vmlDrawing" Target="../drawings/vmlDrawing14.vml"/><Relationship Id="rId4" Type="http://schemas.openxmlformats.org/officeDocument/2006/relationships/oleObject" Target="../embeddings/oleObject15.bin"/><Relationship Id="rId5" Type="http://schemas.openxmlformats.org/officeDocument/2006/relationships/oleObject" Target="../embeddings/oleObject15.bin"/><Relationship Id="rId6"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vmlDrawing" Target="../drawings/vmlDrawing15.vml"/><Relationship Id="rId4" Type="http://schemas.openxmlformats.org/officeDocument/2006/relationships/oleObject" Target="../embeddings/oleObject16.bin"/><Relationship Id="rId5" Type="http://schemas.openxmlformats.org/officeDocument/2006/relationships/oleObject" Target="../embeddings/oleObject16.bin"/><Relationship Id="rId6"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vmlDrawing" Target="../drawings/vmlDrawing16.vml"/><Relationship Id="rId4" Type="http://schemas.openxmlformats.org/officeDocument/2006/relationships/oleObject" Target="../embeddings/oleObject17.bin"/><Relationship Id="rId5" Type="http://schemas.openxmlformats.org/officeDocument/2006/relationships/oleObject" Target="../embeddings/oleObject17.bin"/><Relationship Id="rId6"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vmlDrawing" Target="../drawings/vmlDrawing17.vml"/><Relationship Id="rId4" Type="http://schemas.openxmlformats.org/officeDocument/2006/relationships/oleObject" Target="../embeddings/oleObject18.bin"/><Relationship Id="rId5" Type="http://schemas.openxmlformats.org/officeDocument/2006/relationships/oleObject" Target="../embeddings/oleObject18.bin"/><Relationship Id="rId6"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vmlDrawing" Target="../drawings/vmlDrawing18.vml"/><Relationship Id="rId4" Type="http://schemas.openxmlformats.org/officeDocument/2006/relationships/oleObject" Target="../embeddings/oleObject19.bin"/><Relationship Id="rId5" Type="http://schemas.openxmlformats.org/officeDocument/2006/relationships/oleObject" Target="../embeddings/oleObject19.bin"/><Relationship Id="rId6"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vmlDrawing" Target="../drawings/vmlDrawing19.vml"/><Relationship Id="rId4" Type="http://schemas.openxmlformats.org/officeDocument/2006/relationships/oleObject" Target="../embeddings/oleObject20.bin"/><Relationship Id="rId5" Type="http://schemas.openxmlformats.org/officeDocument/2006/relationships/oleObject" Target="../embeddings/oleObject20.bin"/><Relationship Id="rId6"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5.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de-AT"/>
              <a:t>Spaß mit Datenbenken</a:t>
            </a:r>
            <a:endParaRPr/>
          </a:p>
        </p:txBody>
      </p:sp>
      <p:sp>
        <p:nvSpPr>
          <p:cNvPr id="86" name="Google Shape;86;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Entität in mehrere Tabellen</a:t>
            </a:r>
            <a:br>
              <a:rPr lang="de-AT"/>
            </a:br>
            <a:endParaRPr/>
          </a:p>
        </p:txBody>
      </p:sp>
      <p:sp>
        <p:nvSpPr>
          <p:cNvPr id="153" name="Google Shape;15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de-AT" sz="2400"/>
              <a:t>Überlegungen hinsichtlich der Zugriffseffizienz können dazu führen, dass die Attribute einer Entität in 2 verschiedenen Tabellen gespeichert werden:</a:t>
            </a:r>
            <a:endParaRPr/>
          </a:p>
          <a:p>
            <a:pPr indent="-228600" lvl="1" marL="685800" rtl="0" algn="l">
              <a:lnSpc>
                <a:spcPct val="90000"/>
              </a:lnSpc>
              <a:spcBef>
                <a:spcPts val="500"/>
              </a:spcBef>
              <a:spcAft>
                <a:spcPts val="0"/>
              </a:spcAft>
              <a:buClr>
                <a:schemeClr val="dk1"/>
              </a:buClr>
              <a:buSzPts val="2000"/>
              <a:buFont typeface="Arial"/>
              <a:buChar char="–"/>
            </a:pPr>
            <a:r>
              <a:rPr lang="de-AT" sz="2000"/>
              <a:t>Tabelle1: fasst alle oft benötigten Attribute zusammen</a:t>
            </a:r>
            <a:endParaRPr/>
          </a:p>
          <a:p>
            <a:pPr indent="-228600" lvl="1" marL="685800" rtl="0" algn="l">
              <a:lnSpc>
                <a:spcPct val="90000"/>
              </a:lnSpc>
              <a:spcBef>
                <a:spcPts val="500"/>
              </a:spcBef>
              <a:spcAft>
                <a:spcPts val="0"/>
              </a:spcAft>
              <a:buClr>
                <a:schemeClr val="dk1"/>
              </a:buClr>
              <a:buSzPts val="2000"/>
              <a:buFont typeface="Arial"/>
              <a:buChar char="–"/>
            </a:pPr>
            <a:r>
              <a:rPr lang="de-AT" sz="2000"/>
              <a:t>Tabelle2: fasst alle selten benötigten Attribute zusammen</a:t>
            </a:r>
            <a:endParaRPr/>
          </a:p>
          <a:p>
            <a:pPr indent="-228600" lvl="0" marL="228600" rtl="0" algn="l">
              <a:lnSpc>
                <a:spcPct val="90000"/>
              </a:lnSpc>
              <a:spcBef>
                <a:spcPts val="600"/>
              </a:spcBef>
              <a:spcAft>
                <a:spcPts val="0"/>
              </a:spcAft>
              <a:buClr>
                <a:schemeClr val="dk1"/>
              </a:buClr>
              <a:buSzPts val="2400"/>
              <a:buChar char="•"/>
            </a:pPr>
            <a:r>
              <a:rPr lang="de-AT" sz="2400"/>
              <a:t>Darstellung von Homonymen. </a:t>
            </a:r>
            <a:br>
              <a:rPr lang="de-AT" sz="2400"/>
            </a:br>
            <a:r>
              <a:rPr lang="de-AT" sz="2400"/>
              <a:t>Die Entität 'Bestellung' wird unterteilt in die Tabellen 'ausgelieferte Bestellung' und 'offene Bestellung' </a:t>
            </a:r>
            <a:endParaRPr/>
          </a:p>
          <a:p>
            <a:pPr indent="-228600" lvl="0" marL="228600" rtl="0" algn="l">
              <a:lnSpc>
                <a:spcPct val="90000"/>
              </a:lnSpc>
              <a:spcBef>
                <a:spcPts val="600"/>
              </a:spcBef>
              <a:spcAft>
                <a:spcPts val="0"/>
              </a:spcAft>
              <a:buClr>
                <a:schemeClr val="dk1"/>
              </a:buClr>
              <a:buSzPts val="2400"/>
              <a:buChar char="•"/>
            </a:pPr>
            <a:r>
              <a:rPr lang="de-AT" sz="2400"/>
              <a:t>Parametrisierung </a:t>
            </a:r>
            <a:br>
              <a:rPr lang="de-AT" sz="2400"/>
            </a:br>
            <a:r>
              <a:rPr lang="de-AT" sz="2400"/>
              <a:t>Die Beschäftigten einer Firma arbeiten in verschiedenen Abteilungen. Anstatt den Abteilungsname im Langtext zu speichern, werden lediglich Codes vergeben, deren Bedeutung in einer zweiten Tabelle beschrieben wird.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Implementierung von Sub- / Supertypen</a:t>
            </a:r>
            <a:br>
              <a:rPr lang="de-AT"/>
            </a:br>
            <a:endParaRPr/>
          </a:p>
        </p:txBody>
      </p:sp>
      <p:sp>
        <p:nvSpPr>
          <p:cNvPr id="159" name="Google Shape;159;p11"/>
          <p:cNvSpPr txBox="1"/>
          <p:nvPr>
            <p:ph idx="1" type="body"/>
          </p:nvPr>
        </p:nvSpPr>
        <p:spPr>
          <a:xfrm>
            <a:off x="838200" y="2843561"/>
            <a:ext cx="9697496" cy="333340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rPr lang="de-AT"/>
              <a:t>1. Für alle Entitäten wird eine eigene Tabelle angelegt.</a:t>
            </a:r>
            <a:br>
              <a:rPr lang="de-AT"/>
            </a:br>
            <a:r>
              <a:rPr lang="de-AT"/>
              <a:t>Die flexibelste Art der Implementierung. Um die Navigation vom Supertyp zu den Subtypen zu erleichtern, kann in der Supertyptabelle ein Kennzeichen eingeführt werden, welcher aktuelle Subtyp zutrifft.</a:t>
            </a:r>
            <a:endParaRPr/>
          </a:p>
          <a:p>
            <a:pPr indent="-228600" lvl="0" marL="228600" rtl="0" algn="l">
              <a:lnSpc>
                <a:spcPct val="90000"/>
              </a:lnSpc>
              <a:spcBef>
                <a:spcPts val="0"/>
              </a:spcBef>
              <a:spcAft>
                <a:spcPts val="0"/>
              </a:spcAft>
              <a:buClr>
                <a:schemeClr val="dk1"/>
              </a:buClr>
              <a:buSzPct val="100000"/>
              <a:buNone/>
            </a:pPr>
            <a:r>
              <a:rPr lang="de-AT"/>
              <a:t>2. Implementierung jedes Subtyps, aber nicht des Supertyps in einer eigenen Tabelle</a:t>
            </a:r>
            <a:br>
              <a:rPr lang="de-AT"/>
            </a:br>
            <a:r>
              <a:rPr lang="de-AT"/>
              <a:t>ist nur dann sinnvoll, wenn wenige Attribute im Supertyp enthalten sind. Die Subtypen enthalten alle ihre Attribute und die in diesem Zusammenhang notwendigen Attribute des Supertyps</a:t>
            </a:r>
            <a:br>
              <a:rPr lang="de-AT"/>
            </a:br>
            <a:br>
              <a:rPr lang="de-AT"/>
            </a:br>
            <a:r>
              <a:rPr lang="de-AT"/>
              <a:t>Die Schwierigkeit dieser Methode liegt in der Realisierung des Zugriffs, da direkt auf die richtige Subtyptabelle zugegriffen werden muss.</a:t>
            </a:r>
            <a:endParaRPr/>
          </a:p>
          <a:p>
            <a:pPr indent="-77470" lvl="0" marL="228600" rtl="0" algn="l">
              <a:lnSpc>
                <a:spcPct val="90000"/>
              </a:lnSpc>
              <a:spcBef>
                <a:spcPts val="1000"/>
              </a:spcBef>
              <a:spcAft>
                <a:spcPts val="0"/>
              </a:spcAft>
              <a:buClr>
                <a:schemeClr val="dk1"/>
              </a:buClr>
              <a:buSzPct val="100000"/>
              <a:buNone/>
            </a:pPr>
            <a:r>
              <a:t/>
            </a:r>
            <a:endParaRPr/>
          </a:p>
        </p:txBody>
      </p:sp>
      <p:grpSp>
        <p:nvGrpSpPr>
          <p:cNvPr id="160" name="Google Shape;160;p11"/>
          <p:cNvGrpSpPr/>
          <p:nvPr/>
        </p:nvGrpSpPr>
        <p:grpSpPr>
          <a:xfrm>
            <a:off x="2129883" y="1027906"/>
            <a:ext cx="8405813" cy="3155950"/>
            <a:chOff x="0" y="527"/>
            <a:chExt cx="5295" cy="1988"/>
          </a:xfrm>
        </p:grpSpPr>
        <p:graphicFrame>
          <p:nvGraphicFramePr>
            <p:cNvPr id="161" name="Google Shape;161;p11"/>
            <p:cNvGraphicFramePr/>
            <p:nvPr/>
          </p:nvGraphicFramePr>
          <p:xfrm>
            <a:off x="0" y="527"/>
            <a:ext cx="4508" cy="1988"/>
          </p:xfrm>
          <a:graphic>
            <a:graphicData uri="http://schemas.openxmlformats.org/presentationml/2006/ole">
              <mc:AlternateContent>
                <mc:Choice Requires="v">
                  <p:oleObj r:id="rId4" imgH="1988" imgW="4508" progId="" spid="_x0000_s1">
                    <p:embed/>
                  </p:oleObj>
                </mc:Choice>
                <mc:Fallback>
                  <p:oleObj r:id="rId5" imgH="1988" imgW="4508" progId="">
                    <p:embed/>
                    <p:pic>
                      <p:nvPicPr>
                        <p:cNvPr id="161" name="Google Shape;161;p11"/>
                        <p:cNvPicPr preferRelativeResize="0"/>
                        <p:nvPr/>
                      </p:nvPicPr>
                      <p:blipFill rotWithShape="1">
                        <a:blip r:embed="rId6">
                          <a:alphaModFix/>
                        </a:blip>
                        <a:srcRect b="0" l="0" r="0" t="0"/>
                        <a:stretch/>
                      </p:blipFill>
                      <p:spPr>
                        <a:xfrm>
                          <a:off x="0" y="527"/>
                          <a:ext cx="4508" cy="1988"/>
                        </a:xfrm>
                        <a:prstGeom prst="rect">
                          <a:avLst/>
                        </a:prstGeom>
                        <a:noFill/>
                        <a:ln>
                          <a:noFill/>
                        </a:ln>
                      </p:spPr>
                    </p:pic>
                  </p:oleObj>
                </mc:Fallback>
              </mc:AlternateContent>
            </a:graphicData>
          </a:graphic>
        </p:graphicFrame>
        <p:sp>
          <p:nvSpPr>
            <p:cNvPr id="162" name="Google Shape;162;p11"/>
            <p:cNvSpPr txBox="1"/>
            <p:nvPr/>
          </p:nvSpPr>
          <p:spPr>
            <a:xfrm>
              <a:off x="787" y="527"/>
              <a:ext cx="4508" cy="1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Implementierung von Sub- / Supertypen</a:t>
            </a:r>
            <a:br>
              <a:rPr lang="de-AT"/>
            </a:br>
            <a:endParaRPr/>
          </a:p>
        </p:txBody>
      </p:sp>
      <p:sp>
        <p:nvSpPr>
          <p:cNvPr id="168" name="Google Shape;168;p12"/>
          <p:cNvSpPr txBox="1"/>
          <p:nvPr>
            <p:ph idx="1" type="body"/>
          </p:nvPr>
        </p:nvSpPr>
        <p:spPr>
          <a:xfrm>
            <a:off x="838200" y="34290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de-AT"/>
              <a:t>Generalsisierung / Spezialisierung:</a:t>
            </a:r>
            <a:endParaRPr/>
          </a:p>
          <a:p>
            <a:pPr indent="-2286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0"/>
              </a:spcBef>
              <a:spcAft>
                <a:spcPts val="0"/>
              </a:spcAft>
              <a:buClr>
                <a:schemeClr val="dk1"/>
              </a:buClr>
              <a:buSzPts val="2800"/>
              <a:buNone/>
            </a:pPr>
            <a:r>
              <a:rPr lang="de-AT"/>
              <a:t>Wie lautet das SQL Statement, mit dem die Information wieder „zusammengesetzt“ wird?</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69" name="Google Shape;169;p12"/>
          <p:cNvGrpSpPr/>
          <p:nvPr/>
        </p:nvGrpSpPr>
        <p:grpSpPr>
          <a:xfrm>
            <a:off x="1996068" y="1690688"/>
            <a:ext cx="7156450" cy="3155950"/>
            <a:chOff x="0" y="527"/>
            <a:chExt cx="4508" cy="1988"/>
          </a:xfrm>
        </p:grpSpPr>
        <p:graphicFrame>
          <p:nvGraphicFramePr>
            <p:cNvPr id="170" name="Google Shape;170;p12"/>
            <p:cNvGraphicFramePr/>
            <p:nvPr/>
          </p:nvGraphicFramePr>
          <p:xfrm>
            <a:off x="0" y="527"/>
            <a:ext cx="4508" cy="1988"/>
          </p:xfrm>
          <a:graphic>
            <a:graphicData uri="http://schemas.openxmlformats.org/presentationml/2006/ole">
              <mc:AlternateContent>
                <mc:Choice Requires="v">
                  <p:oleObj r:id="rId4" imgH="1988" imgW="4508" progId="" spid="_x0000_s1">
                    <p:embed/>
                  </p:oleObj>
                </mc:Choice>
                <mc:Fallback>
                  <p:oleObj r:id="rId5" imgH="1988" imgW="4508" progId="">
                    <p:embed/>
                    <p:pic>
                      <p:nvPicPr>
                        <p:cNvPr id="170" name="Google Shape;170;p12"/>
                        <p:cNvPicPr preferRelativeResize="0"/>
                        <p:nvPr/>
                      </p:nvPicPr>
                      <p:blipFill rotWithShape="1">
                        <a:blip r:embed="rId6">
                          <a:alphaModFix/>
                        </a:blip>
                        <a:srcRect b="0" l="0" r="0" t="0"/>
                        <a:stretch/>
                      </p:blipFill>
                      <p:spPr>
                        <a:xfrm>
                          <a:off x="0" y="527"/>
                          <a:ext cx="4508" cy="1988"/>
                        </a:xfrm>
                        <a:prstGeom prst="rect">
                          <a:avLst/>
                        </a:prstGeom>
                        <a:noFill/>
                        <a:ln>
                          <a:noFill/>
                        </a:ln>
                      </p:spPr>
                    </p:pic>
                  </p:oleObj>
                </mc:Fallback>
              </mc:AlternateContent>
            </a:graphicData>
          </a:graphic>
        </p:graphicFrame>
        <p:sp>
          <p:nvSpPr>
            <p:cNvPr id="171" name="Google Shape;171;p12"/>
            <p:cNvSpPr txBox="1"/>
            <p:nvPr/>
          </p:nvSpPr>
          <p:spPr>
            <a:xfrm>
              <a:off x="0" y="527"/>
              <a:ext cx="4508" cy="1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Implementierung von Sub- / Supertypen</a:t>
            </a:r>
            <a:br>
              <a:rPr lang="de-AT"/>
            </a:br>
            <a:endParaRPr/>
          </a:p>
        </p:txBody>
      </p:sp>
      <p:sp>
        <p:nvSpPr>
          <p:cNvPr id="177" name="Google Shape;177;p13"/>
          <p:cNvSpPr txBox="1"/>
          <p:nvPr>
            <p:ph idx="1" type="body"/>
          </p:nvPr>
        </p:nvSpPr>
        <p:spPr>
          <a:xfrm>
            <a:off x="838200" y="1825625"/>
            <a:ext cx="917559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0000"/>
              </a:buClr>
              <a:buSzPct val="100000"/>
              <a:buChar char="•"/>
            </a:pPr>
            <a:r>
              <a:rPr lang="de-AT"/>
              <a:t>Alle Entitäten werden in 1 Tabelle gespeichert</a:t>
            </a:r>
            <a:br>
              <a:rPr lang="de-AT"/>
            </a:br>
            <a:r>
              <a:rPr lang="de-AT"/>
              <a:t>hinsichtlich der Zugriffskosten ist diese Lösung optimal - hinsichtlich der Redundanz allerdings die schlechteste Lösung.</a:t>
            </a:r>
            <a:br>
              <a:rPr lang="de-AT"/>
            </a:br>
            <a:r>
              <a:rPr lang="de-AT"/>
              <a:t>Durch Null Values wird zusätzlich Speicherplatz benötigt. </a:t>
            </a:r>
            <a:endParaRPr/>
          </a:p>
          <a:p>
            <a:pPr indent="-64134" lvl="0" marL="339725" rtl="0" algn="l">
              <a:lnSpc>
                <a:spcPct val="90000"/>
              </a:lnSpc>
              <a:spcBef>
                <a:spcPts val="500"/>
              </a:spcBef>
              <a:spcAft>
                <a:spcPts val="0"/>
              </a:spcAft>
              <a:buClr>
                <a:schemeClr val="dk1"/>
              </a:buClr>
              <a:buSzPct val="100000"/>
              <a:buNone/>
            </a:pPr>
            <a:r>
              <a:t/>
            </a:r>
            <a:endParaRPr/>
          </a:p>
          <a:p>
            <a:pPr indent="-64134" lvl="0" marL="339725" rtl="0" algn="l">
              <a:lnSpc>
                <a:spcPct val="90000"/>
              </a:lnSpc>
              <a:spcBef>
                <a:spcPts val="500"/>
              </a:spcBef>
              <a:spcAft>
                <a:spcPts val="0"/>
              </a:spcAft>
              <a:buClr>
                <a:schemeClr val="dk1"/>
              </a:buClr>
              <a:buSzPct val="100000"/>
              <a:buNone/>
            </a:pPr>
            <a:r>
              <a:t/>
            </a:r>
            <a:endParaRPr/>
          </a:p>
          <a:p>
            <a:pPr indent="-64134" lvl="0" marL="339725" rtl="0" algn="l">
              <a:lnSpc>
                <a:spcPct val="90000"/>
              </a:lnSpc>
              <a:spcBef>
                <a:spcPts val="500"/>
              </a:spcBef>
              <a:spcAft>
                <a:spcPts val="0"/>
              </a:spcAft>
              <a:buClr>
                <a:schemeClr val="dk1"/>
              </a:buClr>
              <a:buSzPct val="100000"/>
              <a:buNone/>
            </a:pPr>
            <a:r>
              <a:t/>
            </a:r>
            <a:endParaRPr/>
          </a:p>
          <a:p>
            <a:pPr indent="-64134" lvl="0" marL="339725" rtl="0" algn="l">
              <a:lnSpc>
                <a:spcPct val="90000"/>
              </a:lnSpc>
              <a:spcBef>
                <a:spcPts val="500"/>
              </a:spcBef>
              <a:spcAft>
                <a:spcPts val="0"/>
              </a:spcAft>
              <a:buClr>
                <a:schemeClr val="dk1"/>
              </a:buClr>
              <a:buSzPct val="100000"/>
              <a:buNone/>
            </a:pPr>
            <a:r>
              <a:t/>
            </a:r>
            <a:endParaRPr/>
          </a:p>
          <a:p>
            <a:pPr indent="-64134" lvl="0" marL="339725"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500"/>
              </a:spcBef>
              <a:spcAft>
                <a:spcPts val="0"/>
              </a:spcAft>
              <a:buClr>
                <a:srgbClr val="000000"/>
              </a:buClr>
              <a:buSzPct val="100000"/>
              <a:buChar char="•"/>
            </a:pPr>
            <a:r>
              <a:rPr lang="de-AT"/>
              <a:t>Der Supertyp wird in eine Tabelle abgeleitet; alle Subtypen werden insgesamt in 1 Tabelle abgeleitet</a:t>
            </a:r>
            <a:br>
              <a:rPr lang="de-AT"/>
            </a:br>
            <a:r>
              <a:rPr lang="de-AT"/>
              <a:t>ist dann sinnvoll, wenn sich die Mehrzahl der Zugriffe auf die Attribute des Supertyps beziehen.</a:t>
            </a:r>
            <a:endParaRPr/>
          </a:p>
          <a:p>
            <a:pPr indent="-64135" lvl="0" marL="228600" rtl="0" algn="l">
              <a:lnSpc>
                <a:spcPct val="90000"/>
              </a:lnSpc>
              <a:spcBef>
                <a:spcPts val="1000"/>
              </a:spcBef>
              <a:spcAft>
                <a:spcPts val="0"/>
              </a:spcAft>
              <a:buClr>
                <a:schemeClr val="dk1"/>
              </a:buClr>
              <a:buSzPct val="100000"/>
              <a:buNone/>
            </a:pPr>
            <a:r>
              <a:t/>
            </a:r>
            <a:endParaRPr/>
          </a:p>
        </p:txBody>
      </p:sp>
      <p:grpSp>
        <p:nvGrpSpPr>
          <p:cNvPr id="178" name="Google Shape;178;p13"/>
          <p:cNvGrpSpPr/>
          <p:nvPr/>
        </p:nvGrpSpPr>
        <p:grpSpPr>
          <a:xfrm>
            <a:off x="2178205" y="2841180"/>
            <a:ext cx="7050087" cy="2520950"/>
            <a:chOff x="521" y="1480"/>
            <a:chExt cx="4441" cy="1588"/>
          </a:xfrm>
        </p:grpSpPr>
        <p:graphicFrame>
          <p:nvGraphicFramePr>
            <p:cNvPr id="179" name="Google Shape;179;p13"/>
            <p:cNvGraphicFramePr/>
            <p:nvPr/>
          </p:nvGraphicFramePr>
          <p:xfrm>
            <a:off x="521" y="1480"/>
            <a:ext cx="4441" cy="1588"/>
          </p:xfrm>
          <a:graphic>
            <a:graphicData uri="http://schemas.openxmlformats.org/presentationml/2006/ole">
              <mc:AlternateContent>
                <mc:Choice Requires="v">
                  <p:oleObj r:id="rId4" imgH="1588" imgW="4441" progId="" spid="_x0000_s1">
                    <p:embed/>
                  </p:oleObj>
                </mc:Choice>
                <mc:Fallback>
                  <p:oleObj r:id="rId5" imgH="1588" imgW="4441" progId="">
                    <p:embed/>
                    <p:pic>
                      <p:nvPicPr>
                        <p:cNvPr id="179" name="Google Shape;179;p13"/>
                        <p:cNvPicPr preferRelativeResize="0"/>
                        <p:nvPr/>
                      </p:nvPicPr>
                      <p:blipFill rotWithShape="1">
                        <a:blip r:embed="rId6">
                          <a:alphaModFix/>
                        </a:blip>
                        <a:srcRect b="0" l="0" r="0" t="0"/>
                        <a:stretch/>
                      </p:blipFill>
                      <p:spPr>
                        <a:xfrm>
                          <a:off x="521" y="1480"/>
                          <a:ext cx="4441" cy="1588"/>
                        </a:xfrm>
                        <a:prstGeom prst="rect">
                          <a:avLst/>
                        </a:prstGeom>
                        <a:noFill/>
                        <a:ln>
                          <a:noFill/>
                        </a:ln>
                      </p:spPr>
                    </p:pic>
                  </p:oleObj>
                </mc:Fallback>
              </mc:AlternateContent>
            </a:graphicData>
          </a:graphic>
        </p:graphicFrame>
        <p:sp>
          <p:nvSpPr>
            <p:cNvPr id="180" name="Google Shape;180;p13"/>
            <p:cNvSpPr txBox="1"/>
            <p:nvPr/>
          </p:nvSpPr>
          <p:spPr>
            <a:xfrm>
              <a:off x="521" y="1480"/>
              <a:ext cx="4441" cy="15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Zeitliche Dimension</a:t>
            </a:r>
            <a:br>
              <a:rPr lang="de-AT"/>
            </a:br>
            <a:endParaRPr/>
          </a:p>
        </p:txBody>
      </p:sp>
      <p:sp>
        <p:nvSpPr>
          <p:cNvPr id="186" name="Google Shape;186;p14"/>
          <p:cNvSpPr txBox="1"/>
          <p:nvPr>
            <p:ph idx="1" type="body"/>
          </p:nvPr>
        </p:nvSpPr>
        <p:spPr>
          <a:xfrm>
            <a:off x="838200" y="1825625"/>
            <a:ext cx="919789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de-AT" sz="2000"/>
              <a:t>Datenmodelle stellen oft einen Ausschnitt aus der Realität dar, genauso wie er sich im Augenblick repräsentiert - zeitliche Überlegungen fließen nicht ein.</a:t>
            </a:r>
            <a:endParaRPr/>
          </a:p>
          <a:p>
            <a:pPr indent="-228600" lvl="0" marL="228600" rtl="0" algn="l">
              <a:lnSpc>
                <a:spcPct val="90000"/>
              </a:lnSpc>
              <a:spcBef>
                <a:spcPts val="500"/>
              </a:spcBef>
              <a:spcAft>
                <a:spcPts val="0"/>
              </a:spcAft>
              <a:buClr>
                <a:schemeClr val="dk1"/>
              </a:buClr>
              <a:buSzPts val="2000"/>
              <a:buChar char="•"/>
            </a:pPr>
            <a:r>
              <a:rPr lang="de-AT" sz="2000"/>
              <a:t>‚Zeitliche‘ Fragen in einer Lieferanten - Artikel – Beziehung: </a:t>
            </a:r>
            <a:endParaRPr/>
          </a:p>
          <a:p>
            <a:pPr indent="-228600" lvl="1" marL="685800" rtl="0" algn="l">
              <a:lnSpc>
                <a:spcPct val="90000"/>
              </a:lnSpc>
              <a:spcBef>
                <a:spcPts val="450"/>
              </a:spcBef>
              <a:spcAft>
                <a:spcPts val="0"/>
              </a:spcAft>
              <a:buClr>
                <a:schemeClr val="dk1"/>
              </a:buClr>
              <a:buSzPts val="1800"/>
              <a:buFont typeface="Arial"/>
              <a:buChar char="–"/>
            </a:pPr>
            <a:r>
              <a:rPr lang="de-AT" sz="1800"/>
              <a:t>wie war der Status des Lieferanten L1 am 1. April 1990?</a:t>
            </a:r>
            <a:endParaRPr/>
          </a:p>
          <a:p>
            <a:pPr indent="-228600" lvl="1" marL="685800" rtl="0" algn="l">
              <a:lnSpc>
                <a:spcPct val="90000"/>
              </a:lnSpc>
              <a:spcBef>
                <a:spcPts val="450"/>
              </a:spcBef>
              <a:spcAft>
                <a:spcPts val="0"/>
              </a:spcAft>
              <a:buClr>
                <a:schemeClr val="dk1"/>
              </a:buClr>
              <a:buSzPts val="1800"/>
              <a:buFont typeface="Arial"/>
              <a:buChar char="–"/>
            </a:pPr>
            <a:r>
              <a:rPr lang="de-AT" sz="1800"/>
              <a:t>wie viel Stück vom Artikel A1 wurden im September 93 ausgeliefert?</a:t>
            </a:r>
            <a:endParaRPr/>
          </a:p>
          <a:p>
            <a:pPr indent="-228600" lvl="1" marL="685800" rtl="0" algn="l">
              <a:lnSpc>
                <a:spcPct val="90000"/>
              </a:lnSpc>
              <a:spcBef>
                <a:spcPts val="450"/>
              </a:spcBef>
              <a:spcAft>
                <a:spcPts val="0"/>
              </a:spcAft>
              <a:buClr>
                <a:schemeClr val="dk1"/>
              </a:buClr>
              <a:buSzPts val="1800"/>
              <a:buFont typeface="Arial"/>
              <a:buChar char="–"/>
            </a:pPr>
            <a:r>
              <a:rPr lang="de-AT" sz="1800"/>
              <a:t>wie war die Entwicklung der Verkaufszahlen für Artikel A1 in den letzten 5 Jahren?</a:t>
            </a:r>
            <a:endParaRPr/>
          </a:p>
          <a:p>
            <a:pPr indent="-228600" lvl="1" marL="685800" rtl="0" algn="l">
              <a:lnSpc>
                <a:spcPct val="90000"/>
              </a:lnSpc>
              <a:spcBef>
                <a:spcPts val="450"/>
              </a:spcBef>
              <a:spcAft>
                <a:spcPts val="0"/>
              </a:spcAft>
              <a:buClr>
                <a:schemeClr val="dk1"/>
              </a:buClr>
              <a:buSzPts val="1800"/>
              <a:buFont typeface="Arial"/>
              <a:buChar char="–"/>
            </a:pPr>
            <a:r>
              <a:rPr lang="de-AT" sz="1800"/>
              <a:t>ab Beginn nächsten Jahres wird in den Bauteil B1 die neue Komponente K1 eingebaut - speichere diese Info in der DB</a:t>
            </a:r>
            <a:endParaRPr/>
          </a:p>
          <a:p>
            <a:pPr indent="-228600" lvl="0" marL="228600" rtl="0" algn="l">
              <a:lnSpc>
                <a:spcPct val="90000"/>
              </a:lnSpc>
              <a:spcBef>
                <a:spcPts val="500"/>
              </a:spcBef>
              <a:spcAft>
                <a:spcPts val="0"/>
              </a:spcAft>
              <a:buClr>
                <a:schemeClr val="dk1"/>
              </a:buClr>
              <a:buSzPts val="2000"/>
              <a:buChar char="•"/>
            </a:pPr>
            <a:r>
              <a:rPr lang="de-AT" sz="2000"/>
              <a:t>Dieses Problem wird situationsbezogen und applikationsabhängig gelöst. Es gibt kein RDBMS, das das Zeitproblem formal unterstützt.</a:t>
            </a:r>
            <a:endParaRPr/>
          </a:p>
          <a:p>
            <a:pPr indent="-228600" lvl="0" marL="228600" rtl="0" algn="l">
              <a:lnSpc>
                <a:spcPct val="90000"/>
              </a:lnSpc>
              <a:spcBef>
                <a:spcPts val="500"/>
              </a:spcBef>
              <a:spcAft>
                <a:spcPts val="0"/>
              </a:spcAft>
              <a:buClr>
                <a:schemeClr val="dk1"/>
              </a:buClr>
              <a:buSzPts val="2000"/>
              <a:buChar char="•"/>
            </a:pPr>
            <a:r>
              <a:rPr lang="de-AT" sz="2000"/>
              <a:t>Das zeitliche Problem steht im direkten Zusammenhang mit dem Speicherproblem. Das klassische DELETE ist in diesem Fall nicht mehr einzusetzen, da ja Fragen 'an die Vergangenheit' gestellt werden. Auch historische Daten müssen damit on-line verfügbar sein.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Zeitliche Dimension - Lösungsansatz</a:t>
            </a:r>
            <a:br>
              <a:rPr lang="de-AT"/>
            </a:br>
            <a:endParaRPr/>
          </a:p>
        </p:txBody>
      </p:sp>
      <p:grpSp>
        <p:nvGrpSpPr>
          <p:cNvPr id="192" name="Google Shape;192;p15"/>
          <p:cNvGrpSpPr/>
          <p:nvPr/>
        </p:nvGrpSpPr>
        <p:grpSpPr>
          <a:xfrm>
            <a:off x="1435875" y="1464604"/>
            <a:ext cx="8704263" cy="4848225"/>
            <a:chOff x="476" y="754"/>
            <a:chExt cx="5483" cy="3054"/>
          </a:xfrm>
        </p:grpSpPr>
        <p:graphicFrame>
          <p:nvGraphicFramePr>
            <p:cNvPr id="193" name="Google Shape;193;p15"/>
            <p:cNvGraphicFramePr/>
            <p:nvPr/>
          </p:nvGraphicFramePr>
          <p:xfrm>
            <a:off x="476" y="754"/>
            <a:ext cx="5483" cy="3054"/>
          </p:xfrm>
          <a:graphic>
            <a:graphicData uri="http://schemas.openxmlformats.org/presentationml/2006/ole">
              <mc:AlternateContent>
                <mc:Choice Requires="v">
                  <p:oleObj r:id="rId4" imgH="3054" imgW="5483" progId="" spid="_x0000_s1">
                    <p:embed/>
                  </p:oleObj>
                </mc:Choice>
                <mc:Fallback>
                  <p:oleObj r:id="rId5" imgH="3054" imgW="5483" progId="">
                    <p:embed/>
                    <p:pic>
                      <p:nvPicPr>
                        <p:cNvPr id="193" name="Google Shape;193;p15"/>
                        <p:cNvPicPr preferRelativeResize="0"/>
                        <p:nvPr/>
                      </p:nvPicPr>
                      <p:blipFill rotWithShape="1">
                        <a:blip r:embed="rId6">
                          <a:alphaModFix/>
                        </a:blip>
                        <a:srcRect b="0" l="0" r="0" t="0"/>
                        <a:stretch/>
                      </p:blipFill>
                      <p:spPr>
                        <a:xfrm>
                          <a:off x="476" y="754"/>
                          <a:ext cx="5483" cy="3054"/>
                        </a:xfrm>
                        <a:prstGeom prst="rect">
                          <a:avLst/>
                        </a:prstGeom>
                        <a:noFill/>
                        <a:ln>
                          <a:noFill/>
                        </a:ln>
                      </p:spPr>
                    </p:pic>
                  </p:oleObj>
                </mc:Fallback>
              </mc:AlternateContent>
            </a:graphicData>
          </a:graphic>
        </p:graphicFrame>
        <p:sp>
          <p:nvSpPr>
            <p:cNvPr id="194" name="Google Shape;194;p15"/>
            <p:cNvSpPr txBox="1"/>
            <p:nvPr/>
          </p:nvSpPr>
          <p:spPr>
            <a:xfrm>
              <a:off x="476" y="754"/>
              <a:ext cx="5483" cy="30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Zeitliche Dimension - Lösungsansatz</a:t>
            </a:r>
            <a:br>
              <a:rPr lang="de-AT"/>
            </a:br>
            <a:endParaRPr/>
          </a:p>
        </p:txBody>
      </p:sp>
      <p:sp>
        <p:nvSpPr>
          <p:cNvPr id="200" name="Google Shape;200;p16"/>
          <p:cNvSpPr txBox="1"/>
          <p:nvPr>
            <p:ph idx="1" type="body"/>
          </p:nvPr>
        </p:nvSpPr>
        <p:spPr>
          <a:xfrm>
            <a:off x="838200" y="1825625"/>
            <a:ext cx="9610493"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de-AT"/>
              <a:t>Weiterer Lösungsansatz: Neben LIEFERANT Bildung einer zweiten Relation LIEFERANT_HISTORIE  Normalerweise werden nur die aktuellen Daten benötigt, diese stehen in LIEFERANT. Bei Anfragen an die Vergangenheit, wird in LIEFERANT_HISTORIE gesucht.</a:t>
            </a:r>
            <a:endParaRPr/>
          </a:p>
          <a:p>
            <a:pPr indent="-228600" lvl="0" marL="228600" rtl="0" algn="l">
              <a:lnSpc>
                <a:spcPct val="90000"/>
              </a:lnSpc>
              <a:spcBef>
                <a:spcPts val="600"/>
              </a:spcBef>
              <a:spcAft>
                <a:spcPts val="0"/>
              </a:spcAft>
              <a:buClr>
                <a:schemeClr val="dk1"/>
              </a:buClr>
              <a:buSzPct val="100000"/>
              <a:buNone/>
            </a:pPr>
            <a:r>
              <a:rPr lang="de-AT">
                <a:latin typeface="Courier New"/>
                <a:ea typeface="Courier New"/>
                <a:cs typeface="Courier New"/>
                <a:sym typeface="Courier New"/>
              </a:rPr>
              <a:t>LIEFERANT (Lief#, Lief_Attribute)</a:t>
            </a:r>
            <a:endParaRPr/>
          </a:p>
          <a:p>
            <a:pPr indent="-228600" lvl="0" marL="228600" rtl="0" algn="l">
              <a:lnSpc>
                <a:spcPct val="90000"/>
              </a:lnSpc>
              <a:spcBef>
                <a:spcPts val="600"/>
              </a:spcBef>
              <a:spcAft>
                <a:spcPts val="0"/>
              </a:spcAft>
              <a:buClr>
                <a:schemeClr val="dk1"/>
              </a:buClr>
              <a:buSzPct val="100000"/>
              <a:buNone/>
            </a:pPr>
            <a:r>
              <a:rPr lang="de-AT">
                <a:latin typeface="Courier New"/>
                <a:ea typeface="Courier New"/>
                <a:cs typeface="Courier New"/>
                <a:sym typeface="Courier New"/>
              </a:rPr>
              <a:t>LIEFERANT_HISTORIE (Lief#, Ab_Datum, Lief_Attribute)</a:t>
            </a:r>
            <a:endParaRPr/>
          </a:p>
          <a:p>
            <a:pPr indent="-228600" lvl="0" marL="228600" rtl="0" algn="l">
              <a:lnSpc>
                <a:spcPct val="90000"/>
              </a:lnSpc>
              <a:spcBef>
                <a:spcPts val="600"/>
              </a:spcBef>
              <a:spcAft>
                <a:spcPts val="0"/>
              </a:spcAft>
              <a:buClr>
                <a:schemeClr val="dk1"/>
              </a:buClr>
              <a:buSzPct val="100000"/>
              <a:buNone/>
            </a:pPr>
            <a:r>
              <a:t/>
            </a:r>
            <a:endParaRPr>
              <a:latin typeface="Courier New"/>
              <a:ea typeface="Courier New"/>
              <a:cs typeface="Courier New"/>
              <a:sym typeface="Courier New"/>
            </a:endParaRPr>
          </a:p>
          <a:p>
            <a:pPr indent="0" lvl="0" marL="0" rtl="0" algn="l">
              <a:lnSpc>
                <a:spcPct val="90000"/>
              </a:lnSpc>
              <a:spcBef>
                <a:spcPts val="600"/>
              </a:spcBef>
              <a:spcAft>
                <a:spcPts val="0"/>
              </a:spcAft>
              <a:buClr>
                <a:schemeClr val="dk1"/>
              </a:buClr>
              <a:buSzPct val="100000"/>
              <a:buNone/>
            </a:pPr>
            <a:r>
              <a:rPr lang="de-AT"/>
              <a:t>Die Historien Relation kann aus Ersparnisgründen auf einem ‚langsamen‘ Medium gespeichert werden. Nur die aktuellen Daten werden auf einem ‚optimalen‘ Medium gespeichert.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Zeitliche Abbildung</a:t>
            </a:r>
            <a:br>
              <a:rPr lang="de-AT"/>
            </a:br>
            <a:endParaRPr/>
          </a:p>
        </p:txBody>
      </p:sp>
      <p:grpSp>
        <p:nvGrpSpPr>
          <p:cNvPr id="206" name="Google Shape;206;p17"/>
          <p:cNvGrpSpPr/>
          <p:nvPr/>
        </p:nvGrpSpPr>
        <p:grpSpPr>
          <a:xfrm>
            <a:off x="2179908" y="1293232"/>
            <a:ext cx="6545263" cy="2760662"/>
            <a:chOff x="748" y="799"/>
            <a:chExt cx="4123" cy="1739"/>
          </a:xfrm>
        </p:grpSpPr>
        <p:graphicFrame>
          <p:nvGraphicFramePr>
            <p:cNvPr id="207" name="Google Shape;207;p17"/>
            <p:cNvGraphicFramePr/>
            <p:nvPr/>
          </p:nvGraphicFramePr>
          <p:xfrm>
            <a:off x="748" y="799"/>
            <a:ext cx="4123" cy="1739"/>
          </p:xfrm>
          <a:graphic>
            <a:graphicData uri="http://schemas.openxmlformats.org/presentationml/2006/ole">
              <mc:AlternateContent>
                <mc:Choice Requires="v">
                  <p:oleObj r:id="rId4" imgH="1739" imgW="4123" progId="" spid="_x0000_s1">
                    <p:embed/>
                  </p:oleObj>
                </mc:Choice>
                <mc:Fallback>
                  <p:oleObj r:id="rId5" imgH="1739" imgW="4123" progId="">
                    <p:embed/>
                    <p:pic>
                      <p:nvPicPr>
                        <p:cNvPr id="207" name="Google Shape;207;p17"/>
                        <p:cNvPicPr preferRelativeResize="0"/>
                        <p:nvPr/>
                      </p:nvPicPr>
                      <p:blipFill rotWithShape="1">
                        <a:blip r:embed="rId6">
                          <a:alphaModFix/>
                        </a:blip>
                        <a:srcRect b="0" l="0" r="0" t="0"/>
                        <a:stretch/>
                      </p:blipFill>
                      <p:spPr>
                        <a:xfrm>
                          <a:off x="748" y="799"/>
                          <a:ext cx="4123" cy="1739"/>
                        </a:xfrm>
                        <a:prstGeom prst="rect">
                          <a:avLst/>
                        </a:prstGeom>
                        <a:noFill/>
                        <a:ln>
                          <a:noFill/>
                        </a:ln>
                      </p:spPr>
                    </p:pic>
                  </p:oleObj>
                </mc:Fallback>
              </mc:AlternateContent>
            </a:graphicData>
          </a:graphic>
        </p:graphicFrame>
        <p:sp>
          <p:nvSpPr>
            <p:cNvPr id="208" name="Google Shape;208;p17"/>
            <p:cNvSpPr txBox="1"/>
            <p:nvPr/>
          </p:nvSpPr>
          <p:spPr>
            <a:xfrm>
              <a:off x="748" y="799"/>
              <a:ext cx="4123" cy="17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grpSp>
        <p:nvGrpSpPr>
          <p:cNvPr id="209" name="Google Shape;209;p17"/>
          <p:cNvGrpSpPr/>
          <p:nvPr/>
        </p:nvGrpSpPr>
        <p:grpSpPr>
          <a:xfrm>
            <a:off x="1532208" y="3687182"/>
            <a:ext cx="6040438" cy="2867025"/>
            <a:chOff x="340" y="2307"/>
            <a:chExt cx="3805" cy="1806"/>
          </a:xfrm>
        </p:grpSpPr>
        <p:graphicFrame>
          <p:nvGraphicFramePr>
            <p:cNvPr id="210" name="Google Shape;210;p17"/>
            <p:cNvGraphicFramePr/>
            <p:nvPr/>
          </p:nvGraphicFramePr>
          <p:xfrm>
            <a:off x="340" y="2307"/>
            <a:ext cx="3805" cy="1806"/>
          </p:xfrm>
          <a:graphic>
            <a:graphicData uri="http://schemas.openxmlformats.org/presentationml/2006/ole">
              <mc:AlternateContent>
                <mc:Choice Requires="v">
                  <p:oleObj r:id="rId7" imgH="1806" imgW="3805" progId="" spid="_x0000_s2">
                    <p:embed/>
                  </p:oleObj>
                </mc:Choice>
                <mc:Fallback>
                  <p:oleObj r:id="rId8" imgH="1806" imgW="3805" progId="">
                    <p:embed/>
                    <p:pic>
                      <p:nvPicPr>
                        <p:cNvPr id="210" name="Google Shape;210;p17"/>
                        <p:cNvPicPr preferRelativeResize="0"/>
                        <p:nvPr/>
                      </p:nvPicPr>
                      <p:blipFill rotWithShape="1">
                        <a:blip r:embed="rId9">
                          <a:alphaModFix/>
                        </a:blip>
                        <a:srcRect b="0" l="0" r="0" t="0"/>
                        <a:stretch/>
                      </p:blipFill>
                      <p:spPr>
                        <a:xfrm>
                          <a:off x="340" y="2307"/>
                          <a:ext cx="3805" cy="1806"/>
                        </a:xfrm>
                        <a:prstGeom prst="rect">
                          <a:avLst/>
                        </a:prstGeom>
                        <a:noFill/>
                        <a:ln>
                          <a:noFill/>
                        </a:ln>
                      </p:spPr>
                    </p:pic>
                  </p:oleObj>
                </mc:Fallback>
              </mc:AlternateContent>
            </a:graphicData>
          </a:graphic>
        </p:graphicFrame>
        <p:sp>
          <p:nvSpPr>
            <p:cNvPr id="211" name="Google Shape;211;p17"/>
            <p:cNvSpPr txBox="1"/>
            <p:nvPr/>
          </p:nvSpPr>
          <p:spPr>
            <a:xfrm>
              <a:off x="340" y="2307"/>
              <a:ext cx="3805" cy="180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Abfrage historischer Daten</a:t>
            </a:r>
            <a:endParaRPr/>
          </a:p>
        </p:txBody>
      </p:sp>
      <p:sp>
        <p:nvSpPr>
          <p:cNvPr id="217" name="Google Shape;2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Darstellung der ‚Datensituation‘ aus der vorhergehenden Skizze in einer Tabelle. Ergänzung der Tabelle um die Attribute Name und Geburtsdatum:</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18" name="Google Shape;218;p18"/>
          <p:cNvGraphicFramePr/>
          <p:nvPr/>
        </p:nvGraphicFramePr>
        <p:xfrm>
          <a:off x="1607673" y="3429000"/>
          <a:ext cx="8316912" cy="2132013"/>
        </p:xfrm>
        <a:graphic>
          <a:graphicData uri="http://schemas.openxmlformats.org/presentationml/2006/ole">
            <mc:AlternateContent>
              <mc:Choice Requires="v">
                <p:oleObj r:id="rId4" imgH="2132013" imgW="8316912" progId="" spid="_x0000_s1">
                  <p:embed/>
                </p:oleObj>
              </mc:Choice>
              <mc:Fallback>
                <p:oleObj r:id="rId5" imgH="2132013" imgW="8316912" progId="">
                  <p:embed/>
                  <p:pic>
                    <p:nvPicPr>
                      <p:cNvPr id="218" name="Google Shape;218;p18"/>
                      <p:cNvPicPr preferRelativeResize="0"/>
                      <p:nvPr/>
                    </p:nvPicPr>
                    <p:blipFill rotWithShape="1">
                      <a:blip r:embed="rId6">
                        <a:alphaModFix/>
                      </a:blip>
                      <a:srcRect b="0" l="0" r="0" t="0"/>
                      <a:stretch/>
                    </p:blipFill>
                    <p:spPr>
                      <a:xfrm>
                        <a:off x="1607673" y="3429000"/>
                        <a:ext cx="8316912" cy="2132013"/>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Normalisierung</a:t>
            </a:r>
            <a:endParaRPr/>
          </a:p>
        </p:txBody>
      </p:sp>
      <p:sp>
        <p:nvSpPr>
          <p:cNvPr id="224" name="Google Shape;224;p19"/>
          <p:cNvSpPr txBox="1"/>
          <p:nvPr>
            <p:ph idx="1" type="body"/>
          </p:nvPr>
        </p:nvSpPr>
        <p:spPr>
          <a:xfrm>
            <a:off x="838200" y="1825625"/>
            <a:ext cx="9621644"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de-AT">
                <a:latin typeface="Courier New"/>
                <a:ea typeface="Courier New"/>
                <a:cs typeface="Courier New"/>
                <a:sym typeface="Courier New"/>
              </a:rPr>
              <a:t>MITARBEITER (Ma#, Name, Geburtsdatum, Gehalt, Abteilung, Wohnort)</a:t>
            </a:r>
            <a:endParaRPr/>
          </a:p>
          <a:p>
            <a:pPr indent="0" lvl="0" marL="0" rtl="0" algn="l">
              <a:lnSpc>
                <a:spcPct val="90000"/>
              </a:lnSpc>
              <a:spcBef>
                <a:spcPts val="600"/>
              </a:spcBef>
              <a:spcAft>
                <a:spcPts val="0"/>
              </a:spcAft>
              <a:buClr>
                <a:schemeClr val="dk1"/>
              </a:buClr>
              <a:buSzPct val="100000"/>
              <a:buNone/>
            </a:pPr>
            <a:r>
              <a:rPr lang="de-AT"/>
              <a:t>Die Attribute Gehalt, Abteilung, Wohnort ändern sich mit einem Datum. Name und Geburtsdatum ändern sich nicht.</a:t>
            </a:r>
            <a:endParaRPr/>
          </a:p>
          <a:p>
            <a:pPr indent="0" lvl="0" marL="0" rtl="0" algn="l">
              <a:lnSpc>
                <a:spcPct val="90000"/>
              </a:lnSpc>
              <a:spcBef>
                <a:spcPts val="600"/>
              </a:spcBef>
              <a:spcAft>
                <a:spcPts val="0"/>
              </a:spcAft>
              <a:buClr>
                <a:schemeClr val="dk1"/>
              </a:buClr>
              <a:buSzPct val="100000"/>
              <a:buNone/>
            </a:pPr>
            <a:r>
              <a:rPr lang="de-AT">
                <a:latin typeface="Courier New"/>
                <a:ea typeface="Courier New"/>
                <a:cs typeface="Courier New"/>
                <a:sym typeface="Courier New"/>
              </a:rPr>
              <a:t>MITARBEITER (</a:t>
            </a:r>
            <a:r>
              <a:rPr lang="de-AT" u="sng">
                <a:latin typeface="Courier New"/>
                <a:ea typeface="Courier New"/>
                <a:cs typeface="Courier New"/>
                <a:sym typeface="Courier New"/>
              </a:rPr>
              <a:t>Ma#, Ab_Datum</a:t>
            </a:r>
            <a:r>
              <a:rPr lang="de-AT">
                <a:latin typeface="Courier New"/>
                <a:ea typeface="Courier New"/>
                <a:cs typeface="Courier New"/>
                <a:sym typeface="Courier New"/>
              </a:rPr>
              <a:t>, Name, Geburtsdatum, Gehalt, Abteilung, Wohnort)</a:t>
            </a:r>
            <a:endParaRPr/>
          </a:p>
          <a:p>
            <a:pPr indent="0" lvl="0" marL="0" rtl="0" algn="l">
              <a:lnSpc>
                <a:spcPct val="90000"/>
              </a:lnSpc>
              <a:spcBef>
                <a:spcPts val="600"/>
              </a:spcBef>
              <a:spcAft>
                <a:spcPts val="0"/>
              </a:spcAft>
              <a:buClr>
                <a:schemeClr val="dk1"/>
              </a:buClr>
              <a:buSzPct val="100000"/>
              <a:buNone/>
            </a:pPr>
            <a:r>
              <a:t/>
            </a:r>
            <a:endParaRPr/>
          </a:p>
          <a:p>
            <a:pPr indent="0" lvl="0" marL="0" rtl="0" algn="l">
              <a:lnSpc>
                <a:spcPct val="90000"/>
              </a:lnSpc>
              <a:spcBef>
                <a:spcPts val="600"/>
              </a:spcBef>
              <a:spcAft>
                <a:spcPts val="0"/>
              </a:spcAft>
              <a:buClr>
                <a:schemeClr val="dk1"/>
              </a:buClr>
              <a:buSzPct val="100000"/>
              <a:buNone/>
            </a:pPr>
            <a:r>
              <a:rPr lang="de-AT"/>
              <a:t>Wird nach 2NF (Name und Geburtsdatum sind vom Gesamtschlüssel abhängig) zu:</a:t>
            </a:r>
            <a:endParaRPr/>
          </a:p>
          <a:p>
            <a:pPr indent="0" lvl="0" marL="0" rtl="0" algn="l">
              <a:lnSpc>
                <a:spcPct val="90000"/>
              </a:lnSpc>
              <a:spcBef>
                <a:spcPts val="600"/>
              </a:spcBef>
              <a:spcAft>
                <a:spcPts val="0"/>
              </a:spcAft>
              <a:buClr>
                <a:schemeClr val="dk1"/>
              </a:buClr>
              <a:buSzPct val="100000"/>
              <a:buNone/>
            </a:pPr>
            <a:r>
              <a:rPr lang="de-AT">
                <a:latin typeface="Courier New"/>
                <a:ea typeface="Courier New"/>
                <a:cs typeface="Courier New"/>
                <a:sym typeface="Courier New"/>
              </a:rPr>
              <a:t>MITARBEITER (</a:t>
            </a:r>
            <a:r>
              <a:rPr lang="de-AT" u="sng">
                <a:latin typeface="Courier New"/>
                <a:ea typeface="Courier New"/>
                <a:cs typeface="Courier New"/>
                <a:sym typeface="Courier New"/>
              </a:rPr>
              <a:t>Ma#,</a:t>
            </a:r>
            <a:r>
              <a:rPr lang="de-AT">
                <a:latin typeface="Courier New"/>
                <a:ea typeface="Courier New"/>
                <a:cs typeface="Courier New"/>
                <a:sym typeface="Courier New"/>
              </a:rPr>
              <a:t> Name, Geburtsdatum)</a:t>
            </a:r>
            <a:endParaRPr/>
          </a:p>
          <a:p>
            <a:pPr indent="0" lvl="0" marL="0" rtl="0" algn="l">
              <a:lnSpc>
                <a:spcPct val="90000"/>
              </a:lnSpc>
              <a:spcBef>
                <a:spcPts val="600"/>
              </a:spcBef>
              <a:spcAft>
                <a:spcPts val="0"/>
              </a:spcAft>
              <a:buClr>
                <a:schemeClr val="dk1"/>
              </a:buClr>
              <a:buSzPct val="100000"/>
              <a:buNone/>
            </a:pPr>
            <a:r>
              <a:rPr lang="de-AT">
                <a:latin typeface="Courier New"/>
                <a:ea typeface="Courier New"/>
                <a:cs typeface="Courier New"/>
                <a:sym typeface="Courier New"/>
              </a:rPr>
              <a:t>MITARBEITER_HIST (</a:t>
            </a:r>
            <a:r>
              <a:rPr lang="de-AT" u="sng">
                <a:latin typeface="Courier New"/>
                <a:ea typeface="Courier New"/>
                <a:cs typeface="Courier New"/>
                <a:sym typeface="Courier New"/>
              </a:rPr>
              <a:t>Ma#, Ab_Datum</a:t>
            </a:r>
            <a:r>
              <a:rPr lang="de-AT">
                <a:latin typeface="Courier New"/>
                <a:ea typeface="Courier New"/>
                <a:cs typeface="Courier New"/>
                <a:sym typeface="Courier New"/>
              </a:rPr>
              <a:t>, Gehalt, Abteilung, Wohnort)</a:t>
            </a:r>
            <a:endParaRPr/>
          </a:p>
          <a:p>
            <a:pPr indent="-228600" lvl="0" marL="228600" rtl="0" algn="l">
              <a:lnSpc>
                <a:spcPct val="90000"/>
              </a:lnSpc>
              <a:spcBef>
                <a:spcPts val="600"/>
              </a:spcBef>
              <a:spcAft>
                <a:spcPts val="0"/>
              </a:spcAft>
              <a:buClr>
                <a:schemeClr val="dk1"/>
              </a:buClr>
              <a:buSzPct val="100000"/>
              <a:buNone/>
            </a:pPr>
            <a:r>
              <a:t/>
            </a:r>
            <a:endParaRPr/>
          </a:p>
          <a:p>
            <a:pPr indent="-228600" lvl="0" marL="228600" rtl="0" algn="l">
              <a:lnSpc>
                <a:spcPct val="90000"/>
              </a:lnSpc>
              <a:spcBef>
                <a:spcPts val="600"/>
              </a:spcBef>
              <a:spcAft>
                <a:spcPts val="0"/>
              </a:spcAft>
              <a:buClr>
                <a:schemeClr val="dk1"/>
              </a:buClr>
              <a:buSzPct val="100000"/>
              <a:buNone/>
            </a:pPr>
            <a:r>
              <a:t/>
            </a:r>
            <a:endParaRPr/>
          </a:p>
          <a:p>
            <a:pPr indent="-228600" lvl="0" marL="228600" rtl="0" algn="l">
              <a:lnSpc>
                <a:spcPct val="90000"/>
              </a:lnSpc>
              <a:spcBef>
                <a:spcPts val="600"/>
              </a:spcBef>
              <a:spcAft>
                <a:spcPts val="0"/>
              </a:spcAft>
              <a:buClr>
                <a:schemeClr val="dk1"/>
              </a:buClr>
              <a:buSzPct val="100000"/>
              <a:buNone/>
            </a:pPr>
            <a:r>
              <a:t/>
            </a:r>
            <a:endParaRPr/>
          </a:p>
          <a:p>
            <a:pPr indent="-228600" lvl="0" marL="228600" rtl="0" algn="l">
              <a:lnSpc>
                <a:spcPct val="90000"/>
              </a:lnSpc>
              <a:spcBef>
                <a:spcPts val="600"/>
              </a:spcBef>
              <a:spcAft>
                <a:spcPts val="0"/>
              </a:spcAft>
              <a:buClr>
                <a:schemeClr val="dk1"/>
              </a:buClr>
              <a:buSzPct val="100000"/>
              <a:buNone/>
            </a:pPr>
            <a:r>
              <a:t/>
            </a:r>
            <a:endParaRPr/>
          </a:p>
          <a:p>
            <a:pPr indent="-228600" lvl="0" marL="228600" rtl="0" algn="l">
              <a:lnSpc>
                <a:spcPct val="90000"/>
              </a:lnSpc>
              <a:spcBef>
                <a:spcPts val="6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Vom Groben zum Detail …</a:t>
            </a: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Konzeptionelle Datenmodelle werden nicht in einem einzigen Arbeitsschritt bis 'ins letzte Detail' erstellt  - vielmehr ist ein Top Down Vorgehen anzuwenden, bei dem ein vorhandenes Grobmodell schrittweise verfeinert wird.</a:t>
            </a:r>
            <a:endParaRPr/>
          </a:p>
          <a:p>
            <a:pPr indent="-228600" lvl="0" marL="228600" rtl="0" algn="l">
              <a:lnSpc>
                <a:spcPct val="90000"/>
              </a:lnSpc>
              <a:spcBef>
                <a:spcPts val="1000"/>
              </a:spcBef>
              <a:spcAft>
                <a:spcPts val="0"/>
              </a:spcAft>
              <a:buClr>
                <a:schemeClr val="dk1"/>
              </a:buClr>
              <a:buSzPts val="2800"/>
              <a:buChar char="•"/>
            </a:pPr>
            <a:r>
              <a:rPr lang="de-AT"/>
              <a:t>Das im Rahmen der Planung zu erstellende Grobdatenmodell wird in der Regel nur einige wenige Entitäten umfassen. Größenordnungen zwischen 3 und 10 Entitäten sind dabei zu erwarten - bis zu 20 Entitäten eher die Ausnahme.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Historientabelle</a:t>
            </a:r>
            <a:endParaRPr/>
          </a:p>
        </p:txBody>
      </p:sp>
      <p:sp>
        <p:nvSpPr>
          <p:cNvPr id="230" name="Google Shape;230;p20"/>
          <p:cNvSpPr txBox="1"/>
          <p:nvPr>
            <p:ph idx="1" type="body"/>
          </p:nvPr>
        </p:nvSpPr>
        <p:spPr>
          <a:xfrm>
            <a:off x="838200" y="1825625"/>
            <a:ext cx="9521283"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80000"/>
              </a:lnSpc>
              <a:spcBef>
                <a:spcPts val="0"/>
              </a:spcBef>
              <a:spcAft>
                <a:spcPts val="0"/>
              </a:spcAft>
              <a:buClr>
                <a:schemeClr val="dk1"/>
              </a:buClr>
              <a:buSzPct val="100000"/>
              <a:buNone/>
            </a:pPr>
            <a:r>
              <a:rPr lang="de-AT"/>
              <a:t>Lösung </a:t>
            </a:r>
            <a:endParaRPr/>
          </a:p>
          <a:p>
            <a:pPr indent="0" lvl="0" marL="0" rtl="0" algn="l">
              <a:lnSpc>
                <a:spcPct val="80000"/>
              </a:lnSpc>
              <a:spcBef>
                <a:spcPts val="600"/>
              </a:spcBef>
              <a:spcAft>
                <a:spcPts val="0"/>
              </a:spcAft>
              <a:buClr>
                <a:schemeClr val="dk1"/>
              </a:buClr>
              <a:buSzPct val="100000"/>
              <a:buNone/>
            </a:pPr>
            <a:r>
              <a:rPr lang="de-AT"/>
              <a:t>In der Historientabelle werden auch die aktuellen Daten gespeichert</a:t>
            </a:r>
            <a:endParaRPr/>
          </a:p>
          <a:p>
            <a:pPr indent="0" lvl="0" marL="0" rtl="0" algn="l">
              <a:lnSpc>
                <a:spcPct val="80000"/>
              </a:lnSpc>
              <a:spcBef>
                <a:spcPts val="600"/>
              </a:spcBef>
              <a:spcAft>
                <a:spcPts val="0"/>
              </a:spcAft>
              <a:buClr>
                <a:schemeClr val="dk1"/>
              </a:buClr>
              <a:buSzPct val="100000"/>
              <a:buNone/>
            </a:pPr>
            <a:r>
              <a:rPr lang="de-AT">
                <a:latin typeface="Courier New"/>
                <a:ea typeface="Courier New"/>
                <a:cs typeface="Courier New"/>
                <a:sym typeface="Courier New"/>
              </a:rPr>
              <a:t>MITARBEITER (</a:t>
            </a:r>
            <a:r>
              <a:rPr lang="de-AT" u="sng">
                <a:latin typeface="Courier New"/>
                <a:ea typeface="Courier New"/>
                <a:cs typeface="Courier New"/>
                <a:sym typeface="Courier New"/>
              </a:rPr>
              <a:t>Ma#,</a:t>
            </a:r>
            <a:r>
              <a:rPr lang="de-AT">
                <a:latin typeface="Courier New"/>
                <a:ea typeface="Courier New"/>
                <a:cs typeface="Courier New"/>
                <a:sym typeface="Courier New"/>
              </a:rPr>
              <a:t> Name, Geburtsdatum)</a:t>
            </a:r>
            <a:endParaRPr/>
          </a:p>
          <a:p>
            <a:pPr indent="0" lvl="0" marL="0" rtl="0" algn="l">
              <a:lnSpc>
                <a:spcPct val="80000"/>
              </a:lnSpc>
              <a:spcBef>
                <a:spcPts val="600"/>
              </a:spcBef>
              <a:spcAft>
                <a:spcPts val="0"/>
              </a:spcAft>
              <a:buClr>
                <a:schemeClr val="dk1"/>
              </a:buClr>
              <a:buSzPct val="100000"/>
              <a:buNone/>
            </a:pPr>
            <a:r>
              <a:rPr lang="de-AT">
                <a:latin typeface="Courier New"/>
                <a:ea typeface="Courier New"/>
                <a:cs typeface="Courier New"/>
                <a:sym typeface="Courier New"/>
              </a:rPr>
              <a:t>MITARBEITER_HIST (</a:t>
            </a:r>
            <a:r>
              <a:rPr lang="de-AT" u="sng">
                <a:latin typeface="Courier New"/>
                <a:ea typeface="Courier New"/>
                <a:cs typeface="Courier New"/>
                <a:sym typeface="Courier New"/>
              </a:rPr>
              <a:t>Ma#, Ab_Datum</a:t>
            </a:r>
            <a:r>
              <a:rPr lang="de-AT">
                <a:latin typeface="Courier New"/>
                <a:ea typeface="Courier New"/>
                <a:cs typeface="Courier New"/>
                <a:sym typeface="Courier New"/>
              </a:rPr>
              <a:t>, Gehalt, Abteilung, Wohnort)</a:t>
            </a:r>
            <a:endParaRPr/>
          </a:p>
          <a:p>
            <a:pPr indent="0" lvl="0" marL="0" rtl="0" algn="l">
              <a:lnSpc>
                <a:spcPct val="80000"/>
              </a:lnSpc>
              <a:spcBef>
                <a:spcPts val="600"/>
              </a:spcBef>
              <a:spcAft>
                <a:spcPts val="0"/>
              </a:spcAft>
              <a:buClr>
                <a:schemeClr val="dk1"/>
              </a:buClr>
              <a:buSzPct val="100000"/>
              <a:buNone/>
            </a:pPr>
            <a:r>
              <a:t/>
            </a:r>
            <a:endParaRPr/>
          </a:p>
          <a:p>
            <a:pPr indent="0" lvl="0" marL="0" rtl="0" algn="l">
              <a:lnSpc>
                <a:spcPct val="80000"/>
              </a:lnSpc>
              <a:spcBef>
                <a:spcPts val="600"/>
              </a:spcBef>
              <a:spcAft>
                <a:spcPts val="0"/>
              </a:spcAft>
              <a:buClr>
                <a:schemeClr val="dk1"/>
              </a:buClr>
              <a:buSzPct val="100000"/>
              <a:buNone/>
            </a:pPr>
            <a:r>
              <a:rPr lang="de-AT"/>
              <a:t>Lösungsalternative</a:t>
            </a:r>
            <a:endParaRPr/>
          </a:p>
          <a:p>
            <a:pPr indent="0" lvl="0" marL="0" rtl="0" algn="l">
              <a:lnSpc>
                <a:spcPct val="80000"/>
              </a:lnSpc>
              <a:spcBef>
                <a:spcPts val="600"/>
              </a:spcBef>
              <a:spcAft>
                <a:spcPts val="0"/>
              </a:spcAft>
              <a:buClr>
                <a:schemeClr val="dk1"/>
              </a:buClr>
              <a:buSzPct val="100000"/>
              <a:buNone/>
            </a:pPr>
            <a:r>
              <a:rPr lang="de-AT"/>
              <a:t>Die aktuellen Daten werden in der Tabelle Mitarbeiter gespeichert</a:t>
            </a:r>
            <a:endParaRPr/>
          </a:p>
          <a:p>
            <a:pPr indent="0" lvl="0" marL="0" rtl="0" algn="l">
              <a:lnSpc>
                <a:spcPct val="80000"/>
              </a:lnSpc>
              <a:spcBef>
                <a:spcPts val="600"/>
              </a:spcBef>
              <a:spcAft>
                <a:spcPts val="0"/>
              </a:spcAft>
              <a:buClr>
                <a:schemeClr val="dk1"/>
              </a:buClr>
              <a:buSzPct val="100000"/>
              <a:buNone/>
            </a:pPr>
            <a:r>
              <a:rPr lang="de-AT">
                <a:latin typeface="Courier New"/>
                <a:ea typeface="Courier New"/>
                <a:cs typeface="Courier New"/>
                <a:sym typeface="Courier New"/>
              </a:rPr>
              <a:t>MITARBEITER (</a:t>
            </a:r>
            <a:r>
              <a:rPr lang="de-AT" u="sng">
                <a:latin typeface="Courier New"/>
                <a:ea typeface="Courier New"/>
                <a:cs typeface="Courier New"/>
                <a:sym typeface="Courier New"/>
              </a:rPr>
              <a:t>Ma#,</a:t>
            </a:r>
            <a:r>
              <a:rPr lang="de-AT">
                <a:latin typeface="Courier New"/>
                <a:ea typeface="Courier New"/>
                <a:cs typeface="Courier New"/>
                <a:sym typeface="Courier New"/>
              </a:rPr>
              <a:t> Name, Geburtsdatum, Gehalt_aktuell, Abteilung_aktuell, Wohnort_aktuell)</a:t>
            </a:r>
            <a:endParaRPr/>
          </a:p>
          <a:p>
            <a:pPr indent="0" lvl="0" marL="0" rtl="0" algn="l">
              <a:lnSpc>
                <a:spcPct val="80000"/>
              </a:lnSpc>
              <a:spcBef>
                <a:spcPts val="600"/>
              </a:spcBef>
              <a:spcAft>
                <a:spcPts val="0"/>
              </a:spcAft>
              <a:buClr>
                <a:schemeClr val="dk1"/>
              </a:buClr>
              <a:buSzPct val="100000"/>
              <a:buNone/>
            </a:pPr>
            <a:r>
              <a:rPr lang="de-AT">
                <a:latin typeface="Courier New"/>
                <a:ea typeface="Courier New"/>
                <a:cs typeface="Courier New"/>
                <a:sym typeface="Courier New"/>
              </a:rPr>
              <a:t>MITARBEITER_HIST (</a:t>
            </a:r>
            <a:r>
              <a:rPr lang="de-AT" u="sng">
                <a:latin typeface="Courier New"/>
                <a:ea typeface="Courier New"/>
                <a:cs typeface="Courier New"/>
                <a:sym typeface="Courier New"/>
              </a:rPr>
              <a:t>Ma#, Ab_Datum</a:t>
            </a:r>
            <a:r>
              <a:rPr lang="de-AT">
                <a:latin typeface="Courier New"/>
                <a:ea typeface="Courier New"/>
                <a:cs typeface="Courier New"/>
                <a:sym typeface="Courier New"/>
              </a:rPr>
              <a:t>, Gehalt, Abteilung, Wohnort)</a:t>
            </a:r>
            <a:endParaRPr/>
          </a:p>
          <a:p>
            <a:pPr indent="-228600" lvl="0" marL="228600" rtl="0" algn="l">
              <a:lnSpc>
                <a:spcPct val="80000"/>
              </a:lnSpc>
              <a:spcBef>
                <a:spcPts val="6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Historie</a:t>
            </a:r>
            <a:endParaRPr/>
          </a:p>
        </p:txBody>
      </p:sp>
      <p:sp>
        <p:nvSpPr>
          <p:cNvPr id="236" name="Google Shape;23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34963" lvl="0" marL="334963" rtl="0" algn="l">
              <a:lnSpc>
                <a:spcPct val="90000"/>
              </a:lnSpc>
              <a:spcBef>
                <a:spcPts val="0"/>
              </a:spcBef>
              <a:spcAft>
                <a:spcPts val="0"/>
              </a:spcAft>
              <a:buClr>
                <a:schemeClr val="dk1"/>
              </a:buClr>
              <a:buSzPts val="2800"/>
              <a:buChar char="•"/>
            </a:pPr>
            <a:r>
              <a:rPr lang="de-AT"/>
              <a:t>‚Lückenlose‘ Historie</a:t>
            </a:r>
            <a:endParaRPr/>
          </a:p>
          <a:p>
            <a:pPr indent="-277813" lvl="1" marL="685800" rtl="0" algn="l">
              <a:lnSpc>
                <a:spcPct val="90000"/>
              </a:lnSpc>
              <a:spcBef>
                <a:spcPts val="500"/>
              </a:spcBef>
              <a:spcAft>
                <a:spcPts val="0"/>
              </a:spcAft>
              <a:buClr>
                <a:schemeClr val="dk1"/>
              </a:buClr>
              <a:buSzPts val="2400"/>
              <a:buNone/>
            </a:pPr>
            <a:r>
              <a:rPr lang="de-AT"/>
              <a:t>MITARBEITER ( </a:t>
            </a:r>
            <a:r>
              <a:rPr lang="de-AT" u="sng"/>
              <a:t>M#, AB.DATUM,</a:t>
            </a:r>
            <a:r>
              <a:rPr lang="de-AT"/>
              <a:t> Name, ...)</a:t>
            </a:r>
            <a:endParaRPr/>
          </a:p>
          <a:p>
            <a:pPr indent="-277813" lvl="1" marL="685800" rtl="0" algn="l">
              <a:lnSpc>
                <a:spcPct val="90000"/>
              </a:lnSpc>
              <a:spcBef>
                <a:spcPts val="500"/>
              </a:spcBef>
              <a:spcAft>
                <a:spcPts val="0"/>
              </a:spcAft>
              <a:buClr>
                <a:schemeClr val="dk1"/>
              </a:buClr>
              <a:buSzPts val="2400"/>
              <a:buNone/>
            </a:pPr>
            <a:r>
              <a:rPr lang="de-AT"/>
              <a:t>Beispiel: Gehaltsentwicklung</a:t>
            </a:r>
            <a:endParaRPr/>
          </a:p>
          <a:p>
            <a:pPr indent="-277813" lvl="1" marL="685800" rtl="0" algn="l">
              <a:lnSpc>
                <a:spcPct val="90000"/>
              </a:lnSpc>
              <a:spcBef>
                <a:spcPts val="500"/>
              </a:spcBef>
              <a:spcAft>
                <a:spcPts val="0"/>
              </a:spcAft>
              <a:buClr>
                <a:schemeClr val="dk1"/>
              </a:buClr>
              <a:buSzPts val="2400"/>
              <a:buNone/>
            </a:pPr>
            <a:r>
              <a:t/>
            </a:r>
            <a:endParaRPr/>
          </a:p>
          <a:p>
            <a:pPr indent="-277813" lvl="1" marL="685800" rtl="0" algn="l">
              <a:lnSpc>
                <a:spcPct val="90000"/>
              </a:lnSpc>
              <a:spcBef>
                <a:spcPts val="500"/>
              </a:spcBef>
              <a:spcAft>
                <a:spcPts val="0"/>
              </a:spcAft>
              <a:buClr>
                <a:schemeClr val="dk1"/>
              </a:buClr>
              <a:buSzPts val="2400"/>
              <a:buNone/>
            </a:pPr>
            <a:r>
              <a:t/>
            </a:r>
            <a:endParaRPr/>
          </a:p>
          <a:p>
            <a:pPr indent="-334963" lvl="0" marL="334963" rtl="0" algn="l">
              <a:lnSpc>
                <a:spcPct val="90000"/>
              </a:lnSpc>
              <a:spcBef>
                <a:spcPts val="1000"/>
              </a:spcBef>
              <a:spcAft>
                <a:spcPts val="0"/>
              </a:spcAft>
              <a:buClr>
                <a:schemeClr val="dk1"/>
              </a:buClr>
              <a:buSzPts val="2800"/>
              <a:buChar char="•"/>
            </a:pPr>
            <a:r>
              <a:rPr lang="de-AT"/>
              <a:t>Historie ‚mit Lücken‘</a:t>
            </a:r>
            <a:endParaRPr/>
          </a:p>
          <a:p>
            <a:pPr indent="-277813" lvl="1" marL="685800" rtl="0" algn="l">
              <a:lnSpc>
                <a:spcPct val="90000"/>
              </a:lnSpc>
              <a:spcBef>
                <a:spcPts val="500"/>
              </a:spcBef>
              <a:spcAft>
                <a:spcPts val="0"/>
              </a:spcAft>
              <a:buClr>
                <a:schemeClr val="dk1"/>
              </a:buClr>
              <a:buSzPts val="2400"/>
              <a:buNone/>
            </a:pPr>
            <a:r>
              <a:rPr lang="de-AT"/>
              <a:t>MITARBEITER (</a:t>
            </a:r>
            <a:r>
              <a:rPr lang="de-AT" u="sng"/>
              <a:t>M#, AB.DATUM</a:t>
            </a:r>
            <a:r>
              <a:rPr lang="de-AT"/>
              <a:t>, BIS.DATUM, …) </a:t>
            </a:r>
            <a:endParaRPr/>
          </a:p>
          <a:p>
            <a:pPr indent="-277813" lvl="1" marL="685800" rtl="0" algn="l">
              <a:lnSpc>
                <a:spcPct val="90000"/>
              </a:lnSpc>
              <a:spcBef>
                <a:spcPts val="500"/>
              </a:spcBef>
              <a:spcAft>
                <a:spcPts val="0"/>
              </a:spcAft>
              <a:buClr>
                <a:schemeClr val="dk1"/>
              </a:buClr>
              <a:buSzPts val="2400"/>
              <a:buNone/>
            </a:pPr>
            <a:r>
              <a:rPr lang="de-AT"/>
              <a:t>Beispiel: Zugehörigkeit zum Betriebsrat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Typische Fragestellungen</a:t>
            </a:r>
            <a:br>
              <a:rPr lang="de-AT"/>
            </a:br>
            <a:endParaRPr/>
          </a:p>
        </p:txBody>
      </p:sp>
      <p:sp>
        <p:nvSpPr>
          <p:cNvPr id="242" name="Google Shape;2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Welchen Wert hatte die Entität zum Zeitpunkt t ?</a:t>
            </a:r>
            <a:endParaRPr/>
          </a:p>
          <a:p>
            <a:pPr indent="-228600" lvl="0" marL="228600" rtl="0" algn="l">
              <a:lnSpc>
                <a:spcPct val="90000"/>
              </a:lnSpc>
              <a:spcBef>
                <a:spcPts val="1000"/>
              </a:spcBef>
              <a:spcAft>
                <a:spcPts val="0"/>
              </a:spcAft>
              <a:buClr>
                <a:schemeClr val="dk1"/>
              </a:buClr>
              <a:buSzPts val="2800"/>
              <a:buChar char="•"/>
            </a:pPr>
            <a:r>
              <a:rPr lang="de-AT"/>
              <a:t>Welche Werte hat die Entität jemals angenommen?</a:t>
            </a:r>
            <a:endParaRPr/>
          </a:p>
          <a:p>
            <a:pPr indent="-228600" lvl="0" marL="228600" rtl="0" algn="l">
              <a:lnSpc>
                <a:spcPct val="90000"/>
              </a:lnSpc>
              <a:spcBef>
                <a:spcPts val="1000"/>
              </a:spcBef>
              <a:spcAft>
                <a:spcPts val="0"/>
              </a:spcAft>
              <a:buClr>
                <a:schemeClr val="dk1"/>
              </a:buClr>
              <a:buSzPts val="2800"/>
              <a:buChar char="•"/>
            </a:pPr>
            <a:r>
              <a:rPr lang="de-AT"/>
              <a:t>In welchem Zeitraum existierte die Entität? (über alle Versionen)</a:t>
            </a:r>
            <a:endParaRPr/>
          </a:p>
          <a:p>
            <a:pPr indent="-228600" lvl="0" marL="228600" rtl="0" algn="l">
              <a:lnSpc>
                <a:spcPct val="90000"/>
              </a:lnSpc>
              <a:spcBef>
                <a:spcPts val="1000"/>
              </a:spcBef>
              <a:spcAft>
                <a:spcPts val="0"/>
              </a:spcAft>
              <a:buClr>
                <a:schemeClr val="dk1"/>
              </a:buClr>
              <a:buSzPts val="2800"/>
              <a:buChar char="•"/>
            </a:pPr>
            <a:r>
              <a:rPr lang="de-AT"/>
              <a:t>In welchem Zeitraum existierte eine bestimmte Version einer bestimmten Entität?</a:t>
            </a:r>
            <a:endParaRPr/>
          </a:p>
          <a:p>
            <a:pPr indent="-228600" lvl="0" marL="228600" rtl="0" algn="l">
              <a:lnSpc>
                <a:spcPct val="90000"/>
              </a:lnSpc>
              <a:spcBef>
                <a:spcPts val="1000"/>
              </a:spcBef>
              <a:spcAft>
                <a:spcPts val="0"/>
              </a:spcAft>
              <a:buClr>
                <a:schemeClr val="dk1"/>
              </a:buClr>
              <a:buSzPts val="2800"/>
              <a:buChar char="•"/>
            </a:pPr>
            <a:r>
              <a:rPr lang="de-AT"/>
              <a:t>Zu welchem Zeitpunkt wurde eine bestimmte Version in die Datenbank eingebracht?</a:t>
            </a:r>
            <a:endParaRPr/>
          </a:p>
          <a:p>
            <a:pPr indent="-228600" lvl="0" marL="228600" rtl="0" algn="l">
              <a:lnSpc>
                <a:spcPct val="90000"/>
              </a:lnSpc>
              <a:spcBef>
                <a:spcPts val="1000"/>
              </a:spcBef>
              <a:spcAft>
                <a:spcPts val="0"/>
              </a:spcAft>
              <a:buClr>
                <a:schemeClr val="dk1"/>
              </a:buClr>
              <a:buSzPts val="2800"/>
              <a:buChar char="•"/>
            </a:pPr>
            <a:r>
              <a:rPr lang="de-AT"/>
              <a:t>Welchen Wert hatte die nächstältere Version der Entität zum Zeitpunkt 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Weitere Möglichkeit</a:t>
            </a:r>
            <a:br>
              <a:rPr lang="de-AT"/>
            </a:br>
            <a:endParaRPr/>
          </a:p>
        </p:txBody>
      </p:sp>
      <p:sp>
        <p:nvSpPr>
          <p:cNvPr id="248" name="Google Shape;24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lang="de-AT"/>
              <a:t>bei einer bekannten Anzahl von Ausprägungen werden Wiederholgruppen eingeführt - somit existieren wenige Informationsobjekte mit vergleichsweise vielen Attributen:</a:t>
            </a:r>
            <a:endParaRPr/>
          </a:p>
          <a:p>
            <a:pPr indent="-50800" lvl="0" marL="339725" rtl="0" algn="l">
              <a:lnSpc>
                <a:spcPct val="90000"/>
              </a:lnSpc>
              <a:spcBef>
                <a:spcPts val="700"/>
              </a:spcBef>
              <a:spcAft>
                <a:spcPts val="0"/>
              </a:spcAft>
              <a:buClr>
                <a:schemeClr val="dk1"/>
              </a:buClr>
              <a:buSzPts val="2800"/>
              <a:buNone/>
            </a:pPr>
            <a:r>
              <a:t/>
            </a:r>
            <a:endParaRPr/>
          </a:p>
          <a:p>
            <a:pPr indent="-228600" lvl="0" marL="228600" rtl="0" algn="l">
              <a:lnSpc>
                <a:spcPct val="90000"/>
              </a:lnSpc>
              <a:spcBef>
                <a:spcPts val="700"/>
              </a:spcBef>
              <a:spcAft>
                <a:spcPts val="0"/>
              </a:spcAft>
              <a:buClr>
                <a:srgbClr val="000000"/>
              </a:buClr>
              <a:buSzPts val="2800"/>
              <a:buFont typeface="Courier New"/>
              <a:buChar char="•"/>
            </a:pPr>
            <a:r>
              <a:rPr lang="de-AT">
                <a:latin typeface="Courier New"/>
                <a:ea typeface="Courier New"/>
                <a:cs typeface="Courier New"/>
                <a:sym typeface="Courier New"/>
              </a:rPr>
              <a:t>MITARBEITER (Ma#, ..., Ma_Umsatz_Jänner, Ma_Umsatz_Februar,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Geschichte einer Entität</a:t>
            </a:r>
            <a:endParaRPr/>
          </a:p>
        </p:txBody>
      </p:sp>
      <p:sp>
        <p:nvSpPr>
          <p:cNvPr id="254" name="Google Shape;25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None/>
            </a:pPr>
            <a:r>
              <a:rPr lang="de-AT" u="sng"/>
              <a:t>Ereignisorientierte Geschichte</a:t>
            </a:r>
            <a:endParaRPr/>
          </a:p>
          <a:p>
            <a:pPr indent="-228600" lvl="0" marL="228600" rtl="0" algn="l">
              <a:lnSpc>
                <a:spcPct val="90000"/>
              </a:lnSpc>
              <a:spcBef>
                <a:spcPts val="600"/>
              </a:spcBef>
              <a:spcAft>
                <a:spcPts val="0"/>
              </a:spcAft>
              <a:buClr>
                <a:schemeClr val="dk1"/>
              </a:buClr>
              <a:buSzPts val="2800"/>
              <a:buNone/>
            </a:pPr>
            <a:r>
              <a:rPr lang="de-AT"/>
              <a:t>Es existieren nur zu bestimmten Zeitpunkten Werte von einer Entität, dazwischen existiert kein Wert.</a:t>
            </a:r>
            <a:endParaRPr/>
          </a:p>
          <a:p>
            <a:pPr indent="-228600" lvl="0" marL="228600" rtl="0" algn="l">
              <a:lnSpc>
                <a:spcPct val="90000"/>
              </a:lnSpc>
              <a:spcBef>
                <a:spcPts val="600"/>
              </a:spcBef>
              <a:spcAft>
                <a:spcPts val="0"/>
              </a:spcAft>
              <a:buClr>
                <a:schemeClr val="dk1"/>
              </a:buClr>
              <a:buSzPts val="2800"/>
              <a:buNone/>
            </a:pPr>
            <a:r>
              <a:rPr lang="de-AT"/>
              <a:t>Wert</a:t>
            </a:r>
            <a:endParaRPr/>
          </a:p>
          <a:p>
            <a:pPr indent="-228600" lvl="0" marL="228600" rtl="0" algn="l">
              <a:lnSpc>
                <a:spcPct val="90000"/>
              </a:lnSpc>
              <a:spcBef>
                <a:spcPts val="250"/>
              </a:spcBef>
              <a:spcAft>
                <a:spcPts val="0"/>
              </a:spcAft>
              <a:buClr>
                <a:schemeClr val="dk1"/>
              </a:buClr>
              <a:buSzPts val="2800"/>
              <a:buNone/>
            </a:pPr>
            <a:r>
              <a:rPr lang="de-AT"/>
              <a:t>		</a:t>
            </a:r>
            <a:r>
              <a:rPr lang="de-AT" sz="1050"/>
              <a:t>x		x</a:t>
            </a:r>
            <a:endParaRPr/>
          </a:p>
          <a:p>
            <a:pPr indent="-228600" lvl="0" marL="228600" rtl="0" algn="l">
              <a:lnSpc>
                <a:spcPct val="90000"/>
              </a:lnSpc>
              <a:spcBef>
                <a:spcPts val="250"/>
              </a:spcBef>
              <a:spcAft>
                <a:spcPts val="0"/>
              </a:spcAft>
              <a:buClr>
                <a:schemeClr val="dk1"/>
              </a:buClr>
              <a:buSzPts val="1050"/>
              <a:buNone/>
            </a:pPr>
            <a:r>
              <a:rPr lang="de-AT" sz="1050"/>
              <a:t>		   x	x</a:t>
            </a:r>
            <a:endParaRPr/>
          </a:p>
          <a:p>
            <a:pPr indent="-228600" lvl="0" marL="228600" rtl="0" algn="l">
              <a:lnSpc>
                <a:spcPct val="90000"/>
              </a:lnSpc>
              <a:spcBef>
                <a:spcPts val="250"/>
              </a:spcBef>
              <a:spcAft>
                <a:spcPts val="0"/>
              </a:spcAft>
              <a:buClr>
                <a:schemeClr val="dk1"/>
              </a:buClr>
              <a:buSzPts val="1050"/>
              <a:buNone/>
            </a:pPr>
            <a:r>
              <a:rPr lang="de-AT" sz="1050"/>
              <a:t>	   x	      x	          x</a:t>
            </a:r>
            <a:endParaRPr/>
          </a:p>
          <a:p>
            <a:pPr indent="-228600" lvl="0" marL="228600" rtl="0" algn="l">
              <a:lnSpc>
                <a:spcPct val="90000"/>
              </a:lnSpc>
              <a:spcBef>
                <a:spcPts val="600"/>
              </a:spcBef>
              <a:spcAft>
                <a:spcPts val="0"/>
              </a:spcAft>
              <a:buClr>
                <a:schemeClr val="dk1"/>
              </a:buClr>
              <a:buSzPts val="2800"/>
              <a:buNone/>
            </a:pPr>
            <a:br>
              <a:rPr lang="de-AT"/>
            </a:br>
            <a:r>
              <a:rPr lang="de-AT"/>
              <a:t>					t</a:t>
            </a:r>
            <a:endParaRPr/>
          </a:p>
          <a:p>
            <a:pPr indent="-228600" lvl="0" marL="228600" rtl="0" algn="l">
              <a:lnSpc>
                <a:spcPct val="90000"/>
              </a:lnSpc>
              <a:spcBef>
                <a:spcPts val="600"/>
              </a:spcBef>
              <a:spcAft>
                <a:spcPts val="0"/>
              </a:spcAft>
              <a:buClr>
                <a:schemeClr val="dk1"/>
              </a:buClr>
              <a:buSzPts val="2800"/>
              <a:buNone/>
            </a:pPr>
            <a:r>
              <a:rPr lang="de-AT"/>
              <a:t>Beispiel: Ein- / Auszahlungen auf ein Bankkonto. Diese Zahlungen existieren nur zu einem bestimmten Zeitpunkt. Sobald das entsprechende Konto bebucht ist, ‘verschwinden’ die Werte wieder.</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255" name="Google Shape;255;p24"/>
          <p:cNvCxnSpPr/>
          <p:nvPr/>
        </p:nvCxnSpPr>
        <p:spPr>
          <a:xfrm>
            <a:off x="613278" y="4302125"/>
            <a:ext cx="4824412" cy="1587"/>
          </a:xfrm>
          <a:prstGeom prst="straightConnector1">
            <a:avLst/>
          </a:prstGeom>
          <a:noFill/>
          <a:ln cap="sq" cmpd="sng" w="9525">
            <a:solidFill>
              <a:srgbClr val="000000"/>
            </a:solidFill>
            <a:prstDash val="solid"/>
            <a:miter lim="800000"/>
            <a:headEnd len="med" w="med" type="none"/>
            <a:tailEnd len="med" w="med" type="triangle"/>
          </a:ln>
        </p:spPr>
      </p:cxnSp>
      <p:cxnSp>
        <p:nvCxnSpPr>
          <p:cNvPr id="256" name="Google Shape;256;p24"/>
          <p:cNvCxnSpPr/>
          <p:nvPr/>
        </p:nvCxnSpPr>
        <p:spPr>
          <a:xfrm flipH="1" rot="10800000">
            <a:off x="1045078" y="3429000"/>
            <a:ext cx="1587" cy="1455737"/>
          </a:xfrm>
          <a:prstGeom prst="straightConnector1">
            <a:avLst/>
          </a:prstGeom>
          <a:noFill/>
          <a:ln cap="sq" cmpd="sng" w="9525">
            <a:solidFill>
              <a:srgbClr val="000000"/>
            </a:solidFill>
            <a:prstDash val="solid"/>
            <a:miter lim="800000"/>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Geschichte einer Entität</a:t>
            </a:r>
            <a:endParaRPr/>
          </a:p>
        </p:txBody>
      </p:sp>
      <p:sp>
        <p:nvSpPr>
          <p:cNvPr id="262" name="Google Shape;262;p25"/>
          <p:cNvSpPr txBox="1"/>
          <p:nvPr/>
        </p:nvSpPr>
        <p:spPr>
          <a:xfrm>
            <a:off x="981307" y="1381125"/>
            <a:ext cx="8229600" cy="511175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None/>
            </a:pPr>
            <a:r>
              <a:rPr b="0" i="0" lang="de-AT" sz="2800" u="sng" cap="none" strike="noStrike">
                <a:solidFill>
                  <a:schemeClr val="dk1"/>
                </a:solidFill>
                <a:latin typeface="Calibri"/>
                <a:ea typeface="Calibri"/>
                <a:cs typeface="Calibri"/>
                <a:sym typeface="Calibri"/>
              </a:rPr>
              <a:t>Zustandsorientierte Geschichte (stetig)</a:t>
            </a:r>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Der Wert der Entität ändert sich nicht sprunghaft, sondern kontinuierlich. </a:t>
            </a:r>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Dies ist z. B. bei physikalischen Prozessen (Temperaturverlauf) der Fall.</a:t>
            </a:r>
            <a:endParaRPr/>
          </a:p>
          <a:p>
            <a:pPr indent="-228600" lvl="0" marL="22860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Sie kann auch stetig differenzierbar sein!</a:t>
            </a:r>
            <a:endParaRPr b="0" i="0" sz="2800" u="none" cap="none" strike="noStrike">
              <a:solidFill>
                <a:schemeClr val="dk1"/>
              </a:solidFill>
              <a:latin typeface="Calibri"/>
              <a:ea typeface="Calibri"/>
              <a:cs typeface="Calibri"/>
              <a:sym typeface="Calibri"/>
            </a:endParaRPr>
          </a:p>
        </p:txBody>
      </p:sp>
      <p:cxnSp>
        <p:nvCxnSpPr>
          <p:cNvPr id="263" name="Google Shape;263;p25"/>
          <p:cNvCxnSpPr/>
          <p:nvPr/>
        </p:nvCxnSpPr>
        <p:spPr>
          <a:xfrm>
            <a:off x="1640120" y="4116387"/>
            <a:ext cx="4679950" cy="1588"/>
          </a:xfrm>
          <a:prstGeom prst="straightConnector1">
            <a:avLst/>
          </a:prstGeom>
          <a:noFill/>
          <a:ln cap="sq" cmpd="sng" w="9525">
            <a:solidFill>
              <a:srgbClr val="000000"/>
            </a:solidFill>
            <a:prstDash val="solid"/>
            <a:miter lim="800000"/>
            <a:headEnd len="med" w="med" type="none"/>
            <a:tailEnd len="med" w="med" type="triangle"/>
          </a:ln>
        </p:spPr>
      </p:cxnSp>
      <p:cxnSp>
        <p:nvCxnSpPr>
          <p:cNvPr id="264" name="Google Shape;264;p25"/>
          <p:cNvCxnSpPr/>
          <p:nvPr/>
        </p:nvCxnSpPr>
        <p:spPr>
          <a:xfrm flipH="1" rot="10800000">
            <a:off x="1927457" y="2813050"/>
            <a:ext cx="1588" cy="1527175"/>
          </a:xfrm>
          <a:prstGeom prst="straightConnector1">
            <a:avLst/>
          </a:prstGeom>
          <a:noFill/>
          <a:ln cap="sq" cmpd="sng" w="9525">
            <a:solidFill>
              <a:srgbClr val="000000"/>
            </a:solidFill>
            <a:prstDash val="solid"/>
            <a:miter lim="800000"/>
            <a:headEnd len="med" w="med" type="none"/>
            <a:tailEnd len="med" w="med" type="triangle"/>
          </a:ln>
        </p:spPr>
      </p:cxnSp>
      <p:cxnSp>
        <p:nvCxnSpPr>
          <p:cNvPr id="265" name="Google Shape;265;p25"/>
          <p:cNvCxnSpPr/>
          <p:nvPr/>
        </p:nvCxnSpPr>
        <p:spPr>
          <a:xfrm flipH="1" rot="10800000">
            <a:off x="2071920" y="3171825"/>
            <a:ext cx="1511300" cy="736600"/>
          </a:xfrm>
          <a:prstGeom prst="straightConnector1">
            <a:avLst/>
          </a:prstGeom>
          <a:noFill/>
          <a:ln cap="sq" cmpd="sng" w="9525">
            <a:solidFill>
              <a:srgbClr val="000000"/>
            </a:solidFill>
            <a:prstDash val="solid"/>
            <a:miter lim="800000"/>
            <a:headEnd len="med" w="med" type="none"/>
            <a:tailEnd len="med" w="med" type="none"/>
          </a:ln>
        </p:spPr>
      </p:cxnSp>
      <p:cxnSp>
        <p:nvCxnSpPr>
          <p:cNvPr id="266" name="Google Shape;266;p25"/>
          <p:cNvCxnSpPr/>
          <p:nvPr/>
        </p:nvCxnSpPr>
        <p:spPr>
          <a:xfrm>
            <a:off x="3583220" y="3179762"/>
            <a:ext cx="217487" cy="433388"/>
          </a:xfrm>
          <a:prstGeom prst="straightConnector1">
            <a:avLst/>
          </a:prstGeom>
          <a:noFill/>
          <a:ln cap="sq" cmpd="sng" w="9525">
            <a:solidFill>
              <a:srgbClr val="000000"/>
            </a:solidFill>
            <a:prstDash val="solid"/>
            <a:miter lim="800000"/>
            <a:headEnd len="med" w="med" type="none"/>
            <a:tailEnd len="med" w="med" type="none"/>
          </a:ln>
        </p:spPr>
      </p:cxnSp>
      <p:cxnSp>
        <p:nvCxnSpPr>
          <p:cNvPr id="267" name="Google Shape;267;p25"/>
          <p:cNvCxnSpPr/>
          <p:nvPr/>
        </p:nvCxnSpPr>
        <p:spPr>
          <a:xfrm flipH="1" rot="10800000">
            <a:off x="3800707" y="2955925"/>
            <a:ext cx="431800" cy="665162"/>
          </a:xfrm>
          <a:prstGeom prst="straightConnector1">
            <a:avLst/>
          </a:prstGeom>
          <a:noFill/>
          <a:ln cap="sq" cmpd="sng" w="9525">
            <a:solidFill>
              <a:srgbClr val="000000"/>
            </a:solidFill>
            <a:prstDash val="solid"/>
            <a:miter lim="800000"/>
            <a:headEnd len="med" w="med" type="none"/>
            <a:tailEnd len="med" w="med" type="none"/>
          </a:ln>
        </p:spPr>
      </p:cxnSp>
      <p:cxnSp>
        <p:nvCxnSpPr>
          <p:cNvPr id="268" name="Google Shape;268;p25"/>
          <p:cNvCxnSpPr/>
          <p:nvPr/>
        </p:nvCxnSpPr>
        <p:spPr>
          <a:xfrm>
            <a:off x="4232507" y="2963862"/>
            <a:ext cx="1079500" cy="1008063"/>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Geschichte – zustandsorientiert stetig</a:t>
            </a:r>
            <a:endParaRPr/>
          </a:p>
        </p:txBody>
      </p:sp>
      <p:sp>
        <p:nvSpPr>
          <p:cNvPr id="274" name="Google Shape;27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275" name="Google Shape;275;p26"/>
          <p:cNvGrpSpPr/>
          <p:nvPr/>
        </p:nvGrpSpPr>
        <p:grpSpPr>
          <a:xfrm>
            <a:off x="948319" y="1825625"/>
            <a:ext cx="8561388" cy="2278062"/>
            <a:chOff x="204" y="1071"/>
            <a:chExt cx="5393" cy="1435"/>
          </a:xfrm>
        </p:grpSpPr>
        <p:graphicFrame>
          <p:nvGraphicFramePr>
            <p:cNvPr id="276" name="Google Shape;276;p26"/>
            <p:cNvGraphicFramePr/>
            <p:nvPr/>
          </p:nvGraphicFramePr>
          <p:xfrm>
            <a:off x="204" y="1071"/>
            <a:ext cx="5393" cy="1435"/>
          </p:xfrm>
          <a:graphic>
            <a:graphicData uri="http://schemas.openxmlformats.org/presentationml/2006/ole">
              <mc:AlternateContent>
                <mc:Choice Requires="v">
                  <p:oleObj r:id="rId4" imgH="1435" imgW="5393" progId="" spid="_x0000_s1">
                    <p:embed/>
                  </p:oleObj>
                </mc:Choice>
                <mc:Fallback>
                  <p:oleObj r:id="rId5" imgH="1435" imgW="5393" progId="">
                    <p:embed/>
                    <p:pic>
                      <p:nvPicPr>
                        <p:cNvPr id="276" name="Google Shape;276;p26"/>
                        <p:cNvPicPr preferRelativeResize="0"/>
                        <p:nvPr/>
                      </p:nvPicPr>
                      <p:blipFill rotWithShape="1">
                        <a:blip r:embed="rId6">
                          <a:alphaModFix/>
                        </a:blip>
                        <a:srcRect b="0" l="0" r="0" t="0"/>
                        <a:stretch/>
                      </p:blipFill>
                      <p:spPr>
                        <a:xfrm>
                          <a:off x="204" y="1071"/>
                          <a:ext cx="5393" cy="1435"/>
                        </a:xfrm>
                        <a:prstGeom prst="rect">
                          <a:avLst/>
                        </a:prstGeom>
                        <a:noFill/>
                        <a:ln>
                          <a:noFill/>
                        </a:ln>
                      </p:spPr>
                    </p:pic>
                  </p:oleObj>
                </mc:Fallback>
              </mc:AlternateContent>
            </a:graphicData>
          </a:graphic>
        </p:graphicFrame>
        <p:sp>
          <p:nvSpPr>
            <p:cNvPr id="277" name="Google Shape;277;p26"/>
            <p:cNvSpPr txBox="1"/>
            <p:nvPr/>
          </p:nvSpPr>
          <p:spPr>
            <a:xfrm>
              <a:off x="204" y="1071"/>
              <a:ext cx="5393" cy="143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Geschichte einer Entität</a:t>
            </a:r>
            <a:endParaRPr/>
          </a:p>
        </p:txBody>
      </p:sp>
      <p:sp>
        <p:nvSpPr>
          <p:cNvPr id="283" name="Google Shape;28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84" name="Google Shape;284;p27"/>
          <p:cNvSpPr txBox="1"/>
          <p:nvPr/>
        </p:nvSpPr>
        <p:spPr>
          <a:xfrm>
            <a:off x="981307" y="1349375"/>
            <a:ext cx="8229600" cy="55086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de-AT" sz="2800" u="sng" cap="none" strike="noStrike">
                <a:solidFill>
                  <a:schemeClr val="dk1"/>
                </a:solidFill>
                <a:latin typeface="Calibri"/>
                <a:ea typeface="Calibri"/>
                <a:cs typeface="Calibri"/>
                <a:sym typeface="Calibri"/>
              </a:rPr>
              <a:t>Zustandsorientierte Geschichte  (Zustandserhaltend unstetig)</a:t>
            </a:r>
            <a:endParaRPr/>
          </a:p>
          <a:p>
            <a:pPr indent="0" lvl="0" marL="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Eine Entität ändert ihren Wert und behält diesen Wert über einen gewissen Zeitraum.</a:t>
            </a:r>
            <a:endParaRPr/>
          </a:p>
          <a:p>
            <a:pPr indent="0" lvl="0" marL="0" marR="0" rtl="0" algn="l">
              <a:lnSpc>
                <a:spcPct val="90000"/>
              </a:lnSpc>
              <a:spcBef>
                <a:spcPts val="1000"/>
              </a:spcBef>
              <a:spcAft>
                <a:spcPts val="0"/>
              </a:spcAft>
              <a:buClr>
                <a:schemeClr val="dk1"/>
              </a:buClr>
              <a:buSzPts val="2800"/>
              <a:buFont typeface="Arial"/>
              <a:buNone/>
            </a:pPr>
            <a:br>
              <a:rPr b="0" i="0" lang="de-AT"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6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Beispiel: Der Kontostand hat ab einer Kontobewegung einen bestimmten Wert, den das Konto bis zur nächsten Bewegung beibehält </a:t>
            </a:r>
            <a:r>
              <a:rPr b="0" i="0" lang="de-AT" sz="2400" u="none" cap="none" strike="noStrike">
                <a:solidFill>
                  <a:schemeClr val="dk1"/>
                </a:solidFill>
                <a:latin typeface="Calibri"/>
                <a:ea typeface="Calibri"/>
                <a:cs typeface="Calibri"/>
                <a:sym typeface="Calibri"/>
              </a:rPr>
              <a:t>Annahme: Gehaltskonto ohne Soll- und Habenzinsen</a:t>
            </a:r>
            <a:endParaRPr/>
          </a:p>
          <a:p>
            <a:pPr indent="-228600" lvl="0" marL="22860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cxnSp>
        <p:nvCxnSpPr>
          <p:cNvPr id="285" name="Google Shape;285;p27"/>
          <p:cNvCxnSpPr/>
          <p:nvPr/>
        </p:nvCxnSpPr>
        <p:spPr>
          <a:xfrm>
            <a:off x="1640120" y="4516437"/>
            <a:ext cx="5111750" cy="1588"/>
          </a:xfrm>
          <a:prstGeom prst="straightConnector1">
            <a:avLst/>
          </a:prstGeom>
          <a:noFill/>
          <a:ln cap="sq" cmpd="sng" w="9525">
            <a:solidFill>
              <a:srgbClr val="000000"/>
            </a:solidFill>
            <a:prstDash val="solid"/>
            <a:miter lim="800000"/>
            <a:headEnd len="med" w="med" type="none"/>
            <a:tailEnd len="med" w="med" type="triangle"/>
          </a:ln>
        </p:spPr>
      </p:cxnSp>
      <p:cxnSp>
        <p:nvCxnSpPr>
          <p:cNvPr id="286" name="Google Shape;286;p27"/>
          <p:cNvCxnSpPr/>
          <p:nvPr/>
        </p:nvCxnSpPr>
        <p:spPr>
          <a:xfrm flipH="1" rot="10800000">
            <a:off x="1927457" y="3284537"/>
            <a:ext cx="1588" cy="1384300"/>
          </a:xfrm>
          <a:prstGeom prst="straightConnector1">
            <a:avLst/>
          </a:prstGeom>
          <a:noFill/>
          <a:ln cap="sq" cmpd="sng" w="9525">
            <a:solidFill>
              <a:srgbClr val="000000"/>
            </a:solidFill>
            <a:prstDash val="solid"/>
            <a:miter lim="800000"/>
            <a:headEnd len="med" w="med" type="none"/>
            <a:tailEnd len="med" w="med" type="triangle"/>
          </a:ln>
        </p:spPr>
      </p:cxnSp>
      <p:cxnSp>
        <p:nvCxnSpPr>
          <p:cNvPr id="287" name="Google Shape;287;p27"/>
          <p:cNvCxnSpPr/>
          <p:nvPr/>
        </p:nvCxnSpPr>
        <p:spPr>
          <a:xfrm>
            <a:off x="2143357" y="3868737"/>
            <a:ext cx="1296988" cy="1588"/>
          </a:xfrm>
          <a:prstGeom prst="straightConnector1">
            <a:avLst/>
          </a:prstGeom>
          <a:noFill/>
          <a:ln cap="sq" cmpd="sng" w="9525">
            <a:solidFill>
              <a:srgbClr val="000000"/>
            </a:solidFill>
            <a:prstDash val="solid"/>
            <a:miter lim="800000"/>
            <a:headEnd len="med" w="med" type="none"/>
            <a:tailEnd len="med" w="med" type="none"/>
          </a:ln>
        </p:spPr>
      </p:cxnSp>
      <p:cxnSp>
        <p:nvCxnSpPr>
          <p:cNvPr id="288" name="Google Shape;288;p27"/>
          <p:cNvCxnSpPr/>
          <p:nvPr/>
        </p:nvCxnSpPr>
        <p:spPr>
          <a:xfrm>
            <a:off x="3440345" y="4013200"/>
            <a:ext cx="576262" cy="1587"/>
          </a:xfrm>
          <a:prstGeom prst="straightConnector1">
            <a:avLst/>
          </a:prstGeom>
          <a:noFill/>
          <a:ln cap="sq" cmpd="sng" w="9525">
            <a:solidFill>
              <a:srgbClr val="000000"/>
            </a:solidFill>
            <a:prstDash val="solid"/>
            <a:miter lim="800000"/>
            <a:headEnd len="med" w="med" type="none"/>
            <a:tailEnd len="med" w="med" type="none"/>
          </a:ln>
        </p:spPr>
      </p:cxnSp>
      <p:cxnSp>
        <p:nvCxnSpPr>
          <p:cNvPr id="289" name="Google Shape;289;p27"/>
          <p:cNvCxnSpPr/>
          <p:nvPr/>
        </p:nvCxnSpPr>
        <p:spPr>
          <a:xfrm>
            <a:off x="4016607" y="3581400"/>
            <a:ext cx="2519363" cy="1587"/>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Geschichte einer Entität</a:t>
            </a:r>
            <a:endParaRPr/>
          </a:p>
        </p:txBody>
      </p:sp>
      <p:sp>
        <p:nvSpPr>
          <p:cNvPr id="295" name="Google Shape;29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96" name="Google Shape;296;p28"/>
          <p:cNvSpPr txBox="1"/>
          <p:nvPr/>
        </p:nvSpPr>
        <p:spPr>
          <a:xfrm>
            <a:off x="1037063" y="1471226"/>
            <a:ext cx="8229600" cy="511175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de-AT" sz="2800" u="sng" cap="none" strike="noStrike">
                <a:solidFill>
                  <a:schemeClr val="dk1"/>
                </a:solidFill>
                <a:latin typeface="Calibri"/>
                <a:ea typeface="Calibri"/>
                <a:cs typeface="Calibri"/>
                <a:sym typeface="Calibri"/>
              </a:rPr>
              <a:t>Zustandsorientierte Geschichte (ableitbar)</a:t>
            </a:r>
            <a:endParaRPr/>
          </a:p>
          <a:p>
            <a:pPr indent="0" lvl="0" marL="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dabei leitet sich ein Wert aus den vorherigen Werten ab.</a:t>
            </a:r>
            <a:endParaRPr/>
          </a:p>
          <a:p>
            <a:pPr indent="0" lvl="0" marL="0" marR="0" rtl="0" algn="l">
              <a:lnSpc>
                <a:spcPct val="90000"/>
              </a:lnSpc>
              <a:spcBef>
                <a:spcPts val="1000"/>
              </a:spcBef>
              <a:spcAft>
                <a:spcPts val="0"/>
              </a:spcAft>
              <a:buClr>
                <a:schemeClr val="dk1"/>
              </a:buClr>
              <a:buSzPts val="2800"/>
              <a:buFont typeface="Arial"/>
              <a:buNone/>
            </a:pPr>
            <a:br>
              <a:rPr b="0" i="0" lang="de-AT"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de-AT" sz="2800" u="none" cap="none" strike="noStrike">
                <a:solidFill>
                  <a:schemeClr val="dk1"/>
                </a:solidFill>
                <a:latin typeface="Calibri"/>
                <a:ea typeface="Calibri"/>
                <a:cs typeface="Calibri"/>
                <a:sym typeface="Calibri"/>
              </a:rPr>
              <a:t>Beispiel: ein Konto, bei dem sich der Wert aufgrund eines vorhergehenden Wertes und eines gegebenen Zinssatzes ändert.</a:t>
            </a:r>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cxnSp>
        <p:nvCxnSpPr>
          <p:cNvPr id="297" name="Google Shape;297;p28"/>
          <p:cNvCxnSpPr/>
          <p:nvPr/>
        </p:nvCxnSpPr>
        <p:spPr>
          <a:xfrm>
            <a:off x="1767313" y="4135051"/>
            <a:ext cx="5400675" cy="1587"/>
          </a:xfrm>
          <a:prstGeom prst="straightConnector1">
            <a:avLst/>
          </a:prstGeom>
          <a:noFill/>
          <a:ln cap="sq" cmpd="sng" w="9525">
            <a:solidFill>
              <a:srgbClr val="000000"/>
            </a:solidFill>
            <a:prstDash val="solid"/>
            <a:miter lim="800000"/>
            <a:headEnd len="med" w="med" type="none"/>
            <a:tailEnd len="med" w="med" type="triangle"/>
          </a:ln>
        </p:spPr>
      </p:cxnSp>
      <p:cxnSp>
        <p:nvCxnSpPr>
          <p:cNvPr id="298" name="Google Shape;298;p28"/>
          <p:cNvCxnSpPr/>
          <p:nvPr/>
        </p:nvCxnSpPr>
        <p:spPr>
          <a:xfrm flipH="1" rot="10800000">
            <a:off x="1983213" y="2903151"/>
            <a:ext cx="1588" cy="1455737"/>
          </a:xfrm>
          <a:prstGeom prst="straightConnector1">
            <a:avLst/>
          </a:prstGeom>
          <a:noFill/>
          <a:ln cap="sq" cmpd="sng" w="9525">
            <a:solidFill>
              <a:srgbClr val="000000"/>
            </a:solidFill>
            <a:prstDash val="solid"/>
            <a:miter lim="800000"/>
            <a:headEnd len="med" w="med" type="none"/>
            <a:tailEnd len="med" w="med" type="triangle"/>
          </a:ln>
        </p:spPr>
      </p:cxnSp>
      <p:cxnSp>
        <p:nvCxnSpPr>
          <p:cNvPr id="299" name="Google Shape;299;p28"/>
          <p:cNvCxnSpPr/>
          <p:nvPr/>
        </p:nvCxnSpPr>
        <p:spPr>
          <a:xfrm flipH="1" rot="10800000">
            <a:off x="2343576" y="3479413"/>
            <a:ext cx="1223962" cy="374650"/>
          </a:xfrm>
          <a:prstGeom prst="straightConnector1">
            <a:avLst/>
          </a:prstGeom>
          <a:noFill/>
          <a:ln cap="sq" cmpd="sng" w="9525">
            <a:solidFill>
              <a:srgbClr val="000000"/>
            </a:solidFill>
            <a:prstDash val="solid"/>
            <a:miter lim="800000"/>
            <a:headEnd len="med" w="med" type="none"/>
            <a:tailEnd len="med" w="med" type="none"/>
          </a:ln>
        </p:spPr>
      </p:cxnSp>
      <p:cxnSp>
        <p:nvCxnSpPr>
          <p:cNvPr id="300" name="Google Shape;300;p28"/>
          <p:cNvCxnSpPr/>
          <p:nvPr/>
        </p:nvCxnSpPr>
        <p:spPr>
          <a:xfrm flipH="1" rot="10800000">
            <a:off x="3567538" y="3119051"/>
            <a:ext cx="1223963" cy="231775"/>
          </a:xfrm>
          <a:prstGeom prst="straightConnector1">
            <a:avLst/>
          </a:prstGeom>
          <a:noFill/>
          <a:ln cap="sq" cmpd="sng" w="9525">
            <a:solidFill>
              <a:srgbClr val="000000"/>
            </a:solidFill>
            <a:prstDash val="solid"/>
            <a:miter lim="800000"/>
            <a:headEnd len="med" w="med" type="none"/>
            <a:tailEnd len="med" w="med" type="none"/>
          </a:ln>
        </p:spPr>
      </p:cxnSp>
      <p:cxnSp>
        <p:nvCxnSpPr>
          <p:cNvPr id="301" name="Google Shape;301;p28"/>
          <p:cNvCxnSpPr/>
          <p:nvPr/>
        </p:nvCxnSpPr>
        <p:spPr>
          <a:xfrm flipH="1" rot="10800000">
            <a:off x="4791501" y="3334951"/>
            <a:ext cx="1081087" cy="231775"/>
          </a:xfrm>
          <a:prstGeom prst="straightConnector1">
            <a:avLst/>
          </a:prstGeom>
          <a:noFill/>
          <a:ln cap="sq" cmpd="sng" w="9525">
            <a:solidFill>
              <a:srgbClr val="000000"/>
            </a:solidFill>
            <a:prstDash val="solid"/>
            <a:miter lim="800000"/>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Rechnungen</a:t>
            </a:r>
            <a:endParaRPr/>
          </a:p>
        </p:txBody>
      </p:sp>
      <p:sp>
        <p:nvSpPr>
          <p:cNvPr id="307" name="Google Shape;30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de-AT"/>
              <a:t>Die 'klassische' Situation Rechnung – Artikel – Kunde soll dargestellt werden. </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rPr lang="de-AT"/>
              <a:t>Es wird zwischen Rechnungs- und Lieferadresse unterschieden. Ein Kunde kann viele Adressen haben. Eine Adresse kann Rechnungs- oder Lieferadresse sein.</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800"/>
              <a:buFont typeface="Calibri"/>
              <a:buNone/>
            </a:pPr>
            <a:r>
              <a:rPr lang="de-AT"/>
              <a:t>Erweiterung:</a:t>
            </a:r>
            <a:endParaRPr/>
          </a:p>
          <a:p>
            <a:pPr indent="-228600" lvl="0" marL="228600" rtl="0" algn="l">
              <a:lnSpc>
                <a:spcPct val="90000"/>
              </a:lnSpc>
              <a:spcBef>
                <a:spcPts val="1000"/>
              </a:spcBef>
              <a:spcAft>
                <a:spcPts val="0"/>
              </a:spcAft>
              <a:buClr>
                <a:schemeClr val="dk1"/>
              </a:buClr>
              <a:buSzPts val="2800"/>
              <a:buFont typeface="Calibri"/>
              <a:buNone/>
            </a:pPr>
            <a:r>
              <a:rPr lang="de-AT"/>
              <a:t>Jede Rechnung muss bei Bedarf zu rekonstruieren sein.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Entity Life Cycle</a:t>
            </a:r>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Die Entität wird hinsichtlich ihrer zeitlichen Entwicklung dargestellt. In diesem Beispiele durchläuft die Entität Mitarbeiter verschiedene Entwicklungsstadien:</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99" name="Google Shape;99;p3"/>
          <p:cNvGrpSpPr/>
          <p:nvPr/>
        </p:nvGrpSpPr>
        <p:grpSpPr>
          <a:xfrm>
            <a:off x="-828675" y="3284538"/>
            <a:ext cx="10217151" cy="2790825"/>
            <a:chOff x="-522" y="2069"/>
            <a:chExt cx="6436" cy="1758"/>
          </a:xfrm>
        </p:grpSpPr>
        <p:graphicFrame>
          <p:nvGraphicFramePr>
            <p:cNvPr id="100" name="Google Shape;100;p3"/>
            <p:cNvGraphicFramePr/>
            <p:nvPr/>
          </p:nvGraphicFramePr>
          <p:xfrm>
            <a:off x="-522" y="2069"/>
            <a:ext cx="6436" cy="1758"/>
          </p:xfrm>
          <a:graphic>
            <a:graphicData uri="http://schemas.openxmlformats.org/presentationml/2006/ole">
              <mc:AlternateContent>
                <mc:Choice Requires="v">
                  <p:oleObj r:id="rId4" imgH="1758" imgW="6436" progId="" spid="_x0000_s1">
                    <p:embed/>
                  </p:oleObj>
                </mc:Choice>
                <mc:Fallback>
                  <p:oleObj r:id="rId5" imgH="1758" imgW="6436" progId="">
                    <p:embed/>
                    <p:pic>
                      <p:nvPicPr>
                        <p:cNvPr id="100" name="Google Shape;100;p3"/>
                        <p:cNvPicPr preferRelativeResize="0"/>
                        <p:nvPr/>
                      </p:nvPicPr>
                      <p:blipFill rotWithShape="1">
                        <a:blip r:embed="rId6">
                          <a:alphaModFix/>
                        </a:blip>
                        <a:srcRect b="0" l="0" r="0" t="0"/>
                        <a:stretch/>
                      </p:blipFill>
                      <p:spPr>
                        <a:xfrm>
                          <a:off x="-522" y="2069"/>
                          <a:ext cx="6436" cy="1758"/>
                        </a:xfrm>
                        <a:prstGeom prst="rect">
                          <a:avLst/>
                        </a:prstGeom>
                        <a:noFill/>
                        <a:ln>
                          <a:noFill/>
                        </a:ln>
                      </p:spPr>
                    </p:pic>
                  </p:oleObj>
                </mc:Fallback>
              </mc:AlternateContent>
            </a:graphicData>
          </a:graphic>
        </p:graphicFrame>
        <p:sp>
          <p:nvSpPr>
            <p:cNvPr id="101" name="Google Shape;101;p3"/>
            <p:cNvSpPr txBox="1"/>
            <p:nvPr/>
          </p:nvSpPr>
          <p:spPr>
            <a:xfrm>
              <a:off x="-522" y="2069"/>
              <a:ext cx="6436" cy="175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Angabe</a:t>
            </a:r>
            <a:endParaRPr/>
          </a:p>
        </p:txBody>
      </p:sp>
      <p:sp>
        <p:nvSpPr>
          <p:cNvPr id="313" name="Google Shape;31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Attribut				Semantik</a:t>
            </a:r>
            <a:endParaRPr/>
          </a:p>
          <a:p>
            <a:pPr indent="-228600" lvl="0" marL="228600" rtl="0" algn="l">
              <a:lnSpc>
                <a:spcPct val="90000"/>
              </a:lnSpc>
              <a:spcBef>
                <a:spcPts val="1000"/>
              </a:spcBef>
              <a:spcAft>
                <a:spcPts val="0"/>
              </a:spcAft>
              <a:buClr>
                <a:schemeClr val="dk1"/>
              </a:buClr>
              <a:buSzPct val="100000"/>
              <a:buFont typeface="Calibri"/>
              <a:buNone/>
            </a:pPr>
            <a:r>
              <a:rPr lang="de-AT"/>
              <a:t>Name 				des Kunden</a:t>
            </a:r>
            <a:endParaRPr/>
          </a:p>
          <a:p>
            <a:pPr indent="-228600" lvl="0" marL="228600" rtl="0" algn="l">
              <a:lnSpc>
                <a:spcPct val="90000"/>
              </a:lnSpc>
              <a:spcBef>
                <a:spcPts val="1000"/>
              </a:spcBef>
              <a:spcAft>
                <a:spcPts val="0"/>
              </a:spcAft>
              <a:buClr>
                <a:schemeClr val="dk1"/>
              </a:buClr>
              <a:buSzPct val="100000"/>
              <a:buFont typeface="Calibri"/>
              <a:buNone/>
            </a:pPr>
            <a:r>
              <a:rPr lang="de-AT"/>
              <a:t>Vorname</a:t>
            </a:r>
            <a:endParaRPr/>
          </a:p>
          <a:p>
            <a:pPr indent="-228600" lvl="0" marL="228600" rtl="0" algn="l">
              <a:lnSpc>
                <a:spcPct val="90000"/>
              </a:lnSpc>
              <a:spcBef>
                <a:spcPts val="1000"/>
              </a:spcBef>
              <a:spcAft>
                <a:spcPts val="0"/>
              </a:spcAft>
              <a:buClr>
                <a:schemeClr val="dk1"/>
              </a:buClr>
              <a:buSzPct val="100000"/>
              <a:buFont typeface="Calibri"/>
              <a:buNone/>
            </a:pPr>
            <a:r>
              <a:rPr lang="de-AT"/>
              <a:t>PLZ</a:t>
            </a:r>
            <a:endParaRPr/>
          </a:p>
          <a:p>
            <a:pPr indent="-228600" lvl="0" marL="228600" rtl="0" algn="l">
              <a:lnSpc>
                <a:spcPct val="90000"/>
              </a:lnSpc>
              <a:spcBef>
                <a:spcPts val="1000"/>
              </a:spcBef>
              <a:spcAft>
                <a:spcPts val="0"/>
              </a:spcAft>
              <a:buClr>
                <a:schemeClr val="dk1"/>
              </a:buClr>
              <a:buSzPct val="100000"/>
              <a:buFont typeface="Calibri"/>
              <a:buNone/>
            </a:pPr>
            <a:r>
              <a:rPr lang="de-AT"/>
              <a:t>Ort</a:t>
            </a:r>
            <a:endParaRPr/>
          </a:p>
          <a:p>
            <a:pPr indent="-228600" lvl="0" marL="228600" rtl="0" algn="l">
              <a:lnSpc>
                <a:spcPct val="90000"/>
              </a:lnSpc>
              <a:spcBef>
                <a:spcPts val="1000"/>
              </a:spcBef>
              <a:spcAft>
                <a:spcPts val="0"/>
              </a:spcAft>
              <a:buClr>
                <a:schemeClr val="dk1"/>
              </a:buClr>
              <a:buSzPct val="100000"/>
              <a:buFont typeface="Calibri"/>
              <a:buNone/>
            </a:pPr>
            <a:r>
              <a:rPr lang="de-AT"/>
              <a:t>Straße</a:t>
            </a:r>
            <a:endParaRPr/>
          </a:p>
          <a:p>
            <a:pPr indent="-228600" lvl="0" marL="228600" rtl="0" algn="l">
              <a:lnSpc>
                <a:spcPct val="90000"/>
              </a:lnSpc>
              <a:spcBef>
                <a:spcPts val="1000"/>
              </a:spcBef>
              <a:spcAft>
                <a:spcPts val="0"/>
              </a:spcAft>
              <a:buClr>
                <a:schemeClr val="dk1"/>
              </a:buClr>
              <a:buSzPct val="100000"/>
              <a:buFont typeface="Calibri"/>
              <a:buNone/>
            </a:pPr>
            <a:r>
              <a:rPr lang="de-AT"/>
              <a:t>Knr 					Kundennummer</a:t>
            </a:r>
            <a:endParaRPr/>
          </a:p>
          <a:p>
            <a:pPr indent="-228600" lvl="0" marL="228600" rtl="0" algn="l">
              <a:lnSpc>
                <a:spcPct val="90000"/>
              </a:lnSpc>
              <a:spcBef>
                <a:spcPts val="1000"/>
              </a:spcBef>
              <a:spcAft>
                <a:spcPts val="0"/>
              </a:spcAft>
              <a:buClr>
                <a:schemeClr val="dk1"/>
              </a:buClr>
              <a:buSzPct val="100000"/>
              <a:buFont typeface="Calibri"/>
              <a:buNone/>
            </a:pPr>
            <a:r>
              <a:rPr lang="de-AT"/>
              <a:t>RechNr 				Rechnungsnummer</a:t>
            </a:r>
            <a:endParaRPr/>
          </a:p>
          <a:p>
            <a:pPr indent="-228600" lvl="0" marL="228600" rtl="0" algn="l">
              <a:lnSpc>
                <a:spcPct val="90000"/>
              </a:lnSpc>
              <a:spcBef>
                <a:spcPts val="1000"/>
              </a:spcBef>
              <a:spcAft>
                <a:spcPts val="0"/>
              </a:spcAft>
              <a:buClr>
                <a:schemeClr val="dk1"/>
              </a:buClr>
              <a:buSzPct val="100000"/>
              <a:buFont typeface="Calibri"/>
              <a:buNone/>
            </a:pPr>
            <a:r>
              <a:rPr lang="de-AT"/>
              <a:t>RechDat 				Rechnungsdatum</a:t>
            </a:r>
            <a:endParaRPr/>
          </a:p>
          <a:p>
            <a:pPr indent="-228600" lvl="0" marL="228600" rtl="0" algn="l">
              <a:lnSpc>
                <a:spcPct val="90000"/>
              </a:lnSpc>
              <a:spcBef>
                <a:spcPts val="1000"/>
              </a:spcBef>
              <a:spcAft>
                <a:spcPts val="0"/>
              </a:spcAft>
              <a:buClr>
                <a:schemeClr val="dk1"/>
              </a:buClr>
              <a:buSzPct val="100000"/>
              <a:buFont typeface="Calibri"/>
              <a:buNone/>
            </a:pPr>
            <a:r>
              <a:rPr lang="de-AT"/>
              <a:t>PosNr 				Rechnungspositionsnummer</a:t>
            </a:r>
            <a:endParaRPr/>
          </a:p>
          <a:p>
            <a:pPr indent="-228600" lvl="0" marL="228600" rtl="0" algn="l">
              <a:lnSpc>
                <a:spcPct val="90000"/>
              </a:lnSpc>
              <a:spcBef>
                <a:spcPts val="1000"/>
              </a:spcBef>
              <a:spcAft>
                <a:spcPts val="0"/>
              </a:spcAft>
              <a:buClr>
                <a:schemeClr val="dk1"/>
              </a:buClr>
              <a:buSzPct val="100000"/>
              <a:buFont typeface="Calibri"/>
              <a:buNone/>
            </a:pPr>
            <a:r>
              <a:rPr lang="de-AT"/>
              <a:t>ArtNr 				Artikelnummer</a:t>
            </a:r>
            <a:endParaRPr/>
          </a:p>
          <a:p>
            <a:pPr indent="-228600" lvl="0" marL="228600" rtl="0" algn="l">
              <a:lnSpc>
                <a:spcPct val="90000"/>
              </a:lnSpc>
              <a:spcBef>
                <a:spcPts val="1000"/>
              </a:spcBef>
              <a:spcAft>
                <a:spcPts val="0"/>
              </a:spcAft>
              <a:buClr>
                <a:schemeClr val="dk1"/>
              </a:buClr>
              <a:buSzPct val="100000"/>
              <a:buFont typeface="Calibri"/>
              <a:buNone/>
            </a:pPr>
            <a:r>
              <a:rPr lang="de-AT"/>
              <a:t>Anzahl 				der Artikel pro Position</a:t>
            </a:r>
            <a:endParaRPr/>
          </a:p>
          <a:p>
            <a:pPr indent="-228600" lvl="0" marL="228600" rtl="0" algn="l">
              <a:lnSpc>
                <a:spcPct val="90000"/>
              </a:lnSpc>
              <a:spcBef>
                <a:spcPts val="1000"/>
              </a:spcBef>
              <a:spcAft>
                <a:spcPts val="0"/>
              </a:spcAft>
              <a:buClr>
                <a:schemeClr val="dk1"/>
              </a:buClr>
              <a:buSzPct val="100000"/>
              <a:buFont typeface="Calibri"/>
              <a:buNone/>
            </a:pPr>
            <a:r>
              <a:rPr lang="de-AT"/>
              <a:t>Standort 				Standort der Artikel im Lager</a:t>
            </a:r>
            <a:endParaRPr/>
          </a:p>
          <a:p>
            <a:pPr indent="-228600" lvl="0" marL="228600" rtl="0" algn="l">
              <a:lnSpc>
                <a:spcPct val="90000"/>
              </a:lnSpc>
              <a:spcBef>
                <a:spcPts val="1000"/>
              </a:spcBef>
              <a:spcAft>
                <a:spcPts val="0"/>
              </a:spcAft>
              <a:buClr>
                <a:schemeClr val="dk1"/>
              </a:buClr>
              <a:buSzPct val="100000"/>
              <a:buFont typeface="Calibri"/>
              <a:buNone/>
            </a:pPr>
            <a:r>
              <a:rPr lang="de-AT"/>
              <a:t>Beschreibung 			der Ware, je Position</a:t>
            </a:r>
            <a:endParaRPr/>
          </a:p>
          <a:p>
            <a:pPr indent="-228600" lvl="0" marL="228600" rtl="0" algn="l">
              <a:lnSpc>
                <a:spcPct val="90000"/>
              </a:lnSpc>
              <a:spcBef>
                <a:spcPts val="1000"/>
              </a:spcBef>
              <a:spcAft>
                <a:spcPts val="0"/>
              </a:spcAft>
              <a:buClr>
                <a:schemeClr val="dk1"/>
              </a:buClr>
              <a:buSzPct val="100000"/>
              <a:buFont typeface="Calibri"/>
              <a:buNone/>
            </a:pPr>
            <a:r>
              <a:rPr lang="de-AT"/>
              <a:t>Preis 				Einzelpreis. Der Gesamtpreis errechnet sich aus Anzahl * Preis</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Beispieltabellen</a:t>
            </a:r>
            <a:endParaRPr/>
          </a:p>
        </p:txBody>
      </p:sp>
      <p:sp>
        <p:nvSpPr>
          <p:cNvPr id="319" name="Google Shape;31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RECHNUNGSKOPF (</a:t>
            </a:r>
            <a:r>
              <a:rPr lang="de-AT" u="sng"/>
              <a:t>RechNr</a:t>
            </a:r>
            <a:r>
              <a:rPr lang="de-AT"/>
              <a:t>, RechDat, KNr))</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ArtNr, Anzahl)</a:t>
            </a:r>
            <a:endParaRPr/>
          </a:p>
          <a:p>
            <a:pPr indent="-228600" lvl="0" marL="228600" rtl="0" algn="l">
              <a:lnSpc>
                <a:spcPct val="90000"/>
              </a:lnSpc>
              <a:spcBef>
                <a:spcPts val="1000"/>
              </a:spcBef>
              <a:spcAft>
                <a:spcPts val="0"/>
              </a:spcAft>
              <a:buClr>
                <a:schemeClr val="dk1"/>
              </a:buClr>
              <a:buSzPct val="100000"/>
              <a:buFont typeface="Calibri"/>
              <a:buNone/>
            </a:pPr>
            <a:r>
              <a:rPr lang="de-AT"/>
              <a:t>ARTIKEL (</a:t>
            </a:r>
            <a:r>
              <a:rPr lang="de-AT" u="sng"/>
              <a:t>ArtNr</a:t>
            </a:r>
            <a:r>
              <a:rPr lang="de-AT"/>
              <a:t>, Beschreibung, Preis, Standort)</a:t>
            </a:r>
            <a:endParaRPr/>
          </a:p>
          <a:p>
            <a:pPr indent="-228600" lvl="0" marL="228600" rtl="0" algn="l">
              <a:lnSpc>
                <a:spcPct val="90000"/>
              </a:lnSpc>
              <a:spcBef>
                <a:spcPts val="1000"/>
              </a:spcBef>
              <a:spcAft>
                <a:spcPts val="0"/>
              </a:spcAft>
              <a:buClr>
                <a:schemeClr val="dk1"/>
              </a:buClr>
              <a:buSzPct val="100000"/>
              <a:buFont typeface="Calibri"/>
              <a:buNone/>
            </a:pPr>
            <a:r>
              <a:rPr lang="de-AT"/>
              <a:t>KUNDE (</a:t>
            </a:r>
            <a:r>
              <a:rPr lang="de-AT" u="sng"/>
              <a:t>KNr</a:t>
            </a:r>
            <a:r>
              <a:rPr lang="de-AT"/>
              <a:t>, Name, Vorname, PLZ, Ort, Straße)</a:t>
            </a:r>
            <a:endParaRPr/>
          </a:p>
          <a:p>
            <a:pPr indent="-228600" lvl="0" marL="228600" rtl="0" algn="l">
              <a:lnSpc>
                <a:spcPct val="90000"/>
              </a:lnSpc>
              <a:spcBef>
                <a:spcPts val="1000"/>
              </a:spcBef>
              <a:spcAft>
                <a:spcPts val="0"/>
              </a:spcAft>
              <a:buClr>
                <a:schemeClr val="dk1"/>
              </a:buClr>
              <a:buSzPct val="100000"/>
              <a:buFont typeface="Calibri"/>
              <a:buNone/>
            </a:pPr>
            <a:r>
              <a:t/>
            </a:r>
            <a:endParaRPr sz="1050"/>
          </a:p>
          <a:p>
            <a:pPr indent="-228600" lvl="0" marL="228600" rtl="0" algn="l">
              <a:lnSpc>
                <a:spcPct val="90000"/>
              </a:lnSpc>
              <a:spcBef>
                <a:spcPts val="1000"/>
              </a:spcBef>
              <a:spcAft>
                <a:spcPts val="0"/>
              </a:spcAft>
              <a:buClr>
                <a:schemeClr val="dk1"/>
              </a:buClr>
              <a:buSzPct val="100000"/>
              <a:buFont typeface="Calibri"/>
              <a:buNone/>
            </a:pPr>
            <a:r>
              <a:rPr lang="de-AT"/>
              <a:t>Erweiterung um folgende Semantik: Es wird zwischen Rechnungs- und Lieferadresse unterschieden. Ein Kunde kann viele Adressen haben. Eine Adresse kann Rechnungs- oder Lieferadresse sein.</a:t>
            </a:r>
            <a:endParaRPr/>
          </a:p>
          <a:p>
            <a:pPr indent="-228600" lvl="0" marL="228600" rtl="0" algn="l">
              <a:lnSpc>
                <a:spcPct val="90000"/>
              </a:lnSpc>
              <a:spcBef>
                <a:spcPts val="1000"/>
              </a:spcBef>
              <a:spcAft>
                <a:spcPts val="0"/>
              </a:spcAft>
              <a:buClr>
                <a:schemeClr val="dk1"/>
              </a:buClr>
              <a:buSzPct val="100000"/>
              <a:buFont typeface="Calibri"/>
              <a:buNone/>
            </a:pPr>
            <a:r>
              <a:t/>
            </a:r>
            <a:endParaRPr sz="1050"/>
          </a:p>
          <a:p>
            <a:pPr indent="-228600" lvl="0" marL="228600" rtl="0" algn="l">
              <a:lnSpc>
                <a:spcPct val="90000"/>
              </a:lnSpc>
              <a:spcBef>
                <a:spcPts val="1000"/>
              </a:spcBef>
              <a:spcAft>
                <a:spcPts val="0"/>
              </a:spcAft>
              <a:buClr>
                <a:schemeClr val="dk1"/>
              </a:buClr>
              <a:buSzPct val="100000"/>
              <a:buFont typeface="Calibri"/>
              <a:buNone/>
            </a:pPr>
            <a:r>
              <a:rPr lang="de-AT"/>
              <a:t>RECHNUNGSKOPF (</a:t>
            </a:r>
            <a:r>
              <a:rPr lang="de-AT" u="sng"/>
              <a:t>RechNr</a:t>
            </a:r>
            <a:r>
              <a:rPr lang="de-AT"/>
              <a:t>, RechDat, KNr))</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ArtNr, Anzahl)</a:t>
            </a:r>
            <a:endParaRPr/>
          </a:p>
          <a:p>
            <a:pPr indent="-228600" lvl="0" marL="228600" rtl="0" algn="l">
              <a:lnSpc>
                <a:spcPct val="90000"/>
              </a:lnSpc>
              <a:spcBef>
                <a:spcPts val="1000"/>
              </a:spcBef>
              <a:spcAft>
                <a:spcPts val="0"/>
              </a:spcAft>
              <a:buClr>
                <a:schemeClr val="dk1"/>
              </a:buClr>
              <a:buSzPct val="100000"/>
              <a:buFont typeface="Calibri"/>
              <a:buNone/>
            </a:pPr>
            <a:r>
              <a:rPr lang="de-AT"/>
              <a:t>ARTIKEL (</a:t>
            </a:r>
            <a:r>
              <a:rPr lang="de-AT" u="sng"/>
              <a:t>ArtNr</a:t>
            </a:r>
            <a:r>
              <a:rPr lang="de-AT"/>
              <a:t>, Beschreibung, Preis, Standort)</a:t>
            </a:r>
            <a:endParaRPr/>
          </a:p>
          <a:p>
            <a:pPr indent="-228600" lvl="0" marL="228600" rtl="0" algn="l">
              <a:lnSpc>
                <a:spcPct val="90000"/>
              </a:lnSpc>
              <a:spcBef>
                <a:spcPts val="1000"/>
              </a:spcBef>
              <a:spcAft>
                <a:spcPts val="0"/>
              </a:spcAft>
              <a:buClr>
                <a:schemeClr val="dk1"/>
              </a:buClr>
              <a:buSzPct val="100000"/>
              <a:buFont typeface="Calibri"/>
              <a:buNone/>
            </a:pPr>
            <a:r>
              <a:rPr lang="de-AT"/>
              <a:t>KUNDE (</a:t>
            </a:r>
            <a:r>
              <a:rPr lang="de-AT" u="sng"/>
              <a:t>KNr</a:t>
            </a:r>
            <a:r>
              <a:rPr lang="de-AT"/>
              <a:t>, Name, Vorname)</a:t>
            </a:r>
            <a:endParaRPr/>
          </a:p>
          <a:p>
            <a:pPr indent="-228600" lvl="0" marL="228600" rtl="0" algn="l">
              <a:lnSpc>
                <a:spcPct val="90000"/>
              </a:lnSpc>
              <a:spcBef>
                <a:spcPts val="1000"/>
              </a:spcBef>
              <a:spcAft>
                <a:spcPts val="0"/>
              </a:spcAft>
              <a:buClr>
                <a:schemeClr val="dk1"/>
              </a:buClr>
              <a:buSzPct val="100000"/>
              <a:buFont typeface="Calibri"/>
              <a:buNone/>
            </a:pPr>
            <a:r>
              <a:rPr lang="de-AT"/>
              <a:t>ADRESSE (</a:t>
            </a:r>
            <a:r>
              <a:rPr lang="de-AT" u="sng"/>
              <a:t>AdrNr</a:t>
            </a:r>
            <a:r>
              <a:rPr lang="de-AT"/>
              <a:t>, PLZ, Ort, Straße)</a:t>
            </a:r>
            <a:endParaRPr/>
          </a:p>
          <a:p>
            <a:pPr indent="-228600" lvl="0" marL="228600" rtl="0" algn="l">
              <a:lnSpc>
                <a:spcPct val="90000"/>
              </a:lnSpc>
              <a:spcBef>
                <a:spcPts val="1000"/>
              </a:spcBef>
              <a:spcAft>
                <a:spcPts val="0"/>
              </a:spcAft>
              <a:buClr>
                <a:schemeClr val="dk1"/>
              </a:buClr>
              <a:buSzPct val="100000"/>
              <a:buFont typeface="Calibri"/>
              <a:buNone/>
            </a:pPr>
            <a:r>
              <a:rPr lang="de-AT"/>
              <a:t>LIEF_RECH_ADR (</a:t>
            </a:r>
            <a:r>
              <a:rPr lang="de-AT" u="sng"/>
              <a:t>RechNr, KNr, AdrNr</a:t>
            </a:r>
            <a:r>
              <a:rPr lang="de-AT"/>
              <a:t>, Adresstyp)</a:t>
            </a:r>
            <a:endParaRPr/>
          </a:p>
          <a:p>
            <a:pPr indent="-228600" lvl="0" marL="228600" rtl="0" algn="l">
              <a:lnSpc>
                <a:spcPct val="90000"/>
              </a:lnSpc>
              <a:spcBef>
                <a:spcPts val="1000"/>
              </a:spcBef>
              <a:spcAft>
                <a:spcPts val="0"/>
              </a:spcAft>
              <a:buClr>
                <a:schemeClr val="dk1"/>
              </a:buClr>
              <a:buSzPct val="100000"/>
              <a:buFont typeface="Calibri"/>
              <a:buNone/>
            </a:pPr>
            <a:r>
              <a:rPr lang="de-AT"/>
              <a:t>KUND_ADR (</a:t>
            </a:r>
            <a:r>
              <a:rPr lang="de-AT" u="sng"/>
              <a:t>KNr, AdrNr</a:t>
            </a:r>
            <a:r>
              <a:rPr lang="de-AT"/>
              <a: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Veränderbare / unveränderbare Daten</a:t>
            </a:r>
            <a:endParaRPr/>
          </a:p>
        </p:txBody>
      </p:sp>
      <p:sp>
        <p:nvSpPr>
          <p:cNvPr id="325" name="Google Shape;32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Wenn sich beispielsweise im Laufe der Zeit beim Artikel der Preis ändert und der neue Preis durch Überschreiben des alten Preises in die Datenbank eingebracht wird, kann eine alte Rechnung nicht mehr rekonstruiert werden.</a:t>
            </a:r>
            <a:endParaRPr/>
          </a:p>
          <a:p>
            <a:pPr indent="-228600" lvl="0" marL="228600" rtl="0" algn="l">
              <a:lnSpc>
                <a:spcPct val="90000"/>
              </a:lnSpc>
              <a:spcBef>
                <a:spcPts val="1000"/>
              </a:spcBef>
              <a:spcAft>
                <a:spcPts val="0"/>
              </a:spcAft>
              <a:buClr>
                <a:schemeClr val="dk1"/>
              </a:buClr>
              <a:buSzPct val="100000"/>
              <a:buFont typeface="Calibri"/>
              <a:buNone/>
            </a:pPr>
            <a:r>
              <a:t/>
            </a:r>
            <a:endParaRPr sz="800"/>
          </a:p>
          <a:p>
            <a:pPr indent="-228600" lvl="0" marL="228600" rtl="0" algn="l">
              <a:lnSpc>
                <a:spcPct val="90000"/>
              </a:lnSpc>
              <a:spcBef>
                <a:spcPts val="1000"/>
              </a:spcBef>
              <a:spcAft>
                <a:spcPts val="0"/>
              </a:spcAft>
              <a:buClr>
                <a:schemeClr val="dk1"/>
              </a:buClr>
              <a:buSzPct val="100000"/>
              <a:buFont typeface="Calibri"/>
              <a:buNone/>
            </a:pPr>
            <a:r>
              <a:rPr lang="de-AT"/>
              <a:t>Dieses Problem existiert für alle Daten, die Veränderungen unterliegen können.</a:t>
            </a:r>
            <a:endParaRPr/>
          </a:p>
          <a:p>
            <a:pPr indent="-228600" lvl="0" marL="228600" rtl="0" algn="l">
              <a:lnSpc>
                <a:spcPct val="90000"/>
              </a:lnSpc>
              <a:spcBef>
                <a:spcPts val="1000"/>
              </a:spcBef>
              <a:spcAft>
                <a:spcPts val="0"/>
              </a:spcAft>
              <a:buClr>
                <a:schemeClr val="dk1"/>
              </a:buClr>
              <a:buSzPct val="100000"/>
              <a:buFont typeface="Calibri"/>
              <a:buNone/>
            </a:pPr>
            <a:r>
              <a:t/>
            </a:r>
            <a:endParaRPr sz="800"/>
          </a:p>
          <a:p>
            <a:pPr indent="-223838" lvl="0" marL="457200" rtl="0" algn="l">
              <a:lnSpc>
                <a:spcPct val="90000"/>
              </a:lnSpc>
              <a:spcBef>
                <a:spcPts val="1000"/>
              </a:spcBef>
              <a:spcAft>
                <a:spcPts val="0"/>
              </a:spcAft>
              <a:buClr>
                <a:schemeClr val="dk1"/>
              </a:buClr>
              <a:buSzPct val="100000"/>
              <a:buFont typeface="Calibri"/>
              <a:buNone/>
            </a:pPr>
            <a:r>
              <a:rPr lang="de-AT"/>
              <a:t>Unveränderbare Daten</a:t>
            </a:r>
            <a:br>
              <a:rPr lang="de-AT"/>
            </a:br>
            <a:r>
              <a:rPr lang="de-AT"/>
              <a:t>sind diejenigen, die im Rahmen des Geschäftsprozesses ‚Rechnung erstellen‘ entstehen. </a:t>
            </a:r>
            <a:endParaRPr/>
          </a:p>
          <a:p>
            <a:pPr indent="-223838" lvl="0" marL="457200" rtl="0" algn="l">
              <a:lnSpc>
                <a:spcPct val="90000"/>
              </a:lnSpc>
              <a:spcBef>
                <a:spcPts val="1000"/>
              </a:spcBef>
              <a:spcAft>
                <a:spcPts val="0"/>
              </a:spcAft>
              <a:buClr>
                <a:schemeClr val="dk1"/>
              </a:buClr>
              <a:buSzPct val="100000"/>
              <a:buFont typeface="Calibri"/>
              <a:buNone/>
            </a:pPr>
            <a:r>
              <a:rPr lang="de-AT"/>
              <a:t>Veränderbare Daten</a:t>
            </a:r>
            <a:br>
              <a:rPr lang="de-AT"/>
            </a:br>
            <a:r>
              <a:rPr lang="de-AT"/>
              <a:t>alle Daten, die nicht direkt im Prozess entstehen, sind prinzipiell veränderlich. Wenngleich die Wahrscheinlichkeit einer Änderung möglicherweise sehr gering oder nur nach langen Zeiträumen eintreten kann. </a:t>
            </a:r>
            <a:endParaRPr/>
          </a:p>
          <a:p>
            <a:pPr indent="-223838" lvl="0" marL="457200" rtl="0" algn="l">
              <a:lnSpc>
                <a:spcPct val="90000"/>
              </a:lnSpc>
              <a:spcBef>
                <a:spcPts val="1000"/>
              </a:spcBef>
              <a:spcAft>
                <a:spcPts val="0"/>
              </a:spcAft>
              <a:buClr>
                <a:schemeClr val="dk1"/>
              </a:buClr>
              <a:buSzPct val="100000"/>
              <a:buFont typeface="Calibri"/>
              <a:buNone/>
            </a:pPr>
            <a:r>
              <a:t/>
            </a:r>
            <a:endParaRPr/>
          </a:p>
          <a:p>
            <a:pPr indent="-223838" lvl="0" marL="457200" rtl="0" algn="l">
              <a:lnSpc>
                <a:spcPct val="90000"/>
              </a:lnSpc>
              <a:spcBef>
                <a:spcPts val="1000"/>
              </a:spcBef>
              <a:spcAft>
                <a:spcPts val="0"/>
              </a:spcAft>
              <a:buClr>
                <a:schemeClr val="dk1"/>
              </a:buClr>
              <a:buSzPct val="100000"/>
              <a:buFont typeface="Calibri"/>
              <a:buNone/>
            </a:pPr>
            <a:r>
              <a:rPr lang="de-AT"/>
              <a:t>Welche der gegebenen Daten des Beispiels sind veränderbar?</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Lösung – Variante Versionsführung</a:t>
            </a:r>
            <a:endParaRPr/>
          </a:p>
        </p:txBody>
      </p:sp>
      <p:sp>
        <p:nvSpPr>
          <p:cNvPr id="331" name="Google Shape;331;p33"/>
          <p:cNvSpPr txBox="1"/>
          <p:nvPr>
            <p:ph idx="1" type="body"/>
          </p:nvPr>
        </p:nvSpPr>
        <p:spPr>
          <a:xfrm>
            <a:off x="838200" y="1825625"/>
            <a:ext cx="9275956"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Die Tabelle ARTIKEL wird geändert auf:</a:t>
            </a:r>
            <a:endParaRPr/>
          </a:p>
          <a:p>
            <a:pPr indent="-228600" lvl="0" marL="228600" rtl="0" algn="l">
              <a:lnSpc>
                <a:spcPct val="90000"/>
              </a:lnSpc>
              <a:spcBef>
                <a:spcPts val="1000"/>
              </a:spcBef>
              <a:spcAft>
                <a:spcPts val="0"/>
              </a:spcAft>
              <a:buClr>
                <a:schemeClr val="dk1"/>
              </a:buClr>
              <a:buSzPct val="100000"/>
              <a:buFont typeface="Calibri"/>
              <a:buNone/>
            </a:pPr>
            <a:r>
              <a:rPr lang="de-AT"/>
              <a:t>ARTIKEL (</a:t>
            </a:r>
            <a:r>
              <a:rPr lang="de-AT" u="sng"/>
              <a:t>ArtNr, VersionsNr</a:t>
            </a:r>
            <a:r>
              <a:rPr lang="de-AT"/>
              <a:t>, Beschreibung, Preis, Standort)</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Immer, wenn sich ein Attribut eines Artikels ändert, wird ein neues Tupel mit einer neuen Versionsnummer in die Tabelle eingebracht.</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Für die Rechnungspositionen ergibt sich folgende Konsequenz:</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ArtNr, VersionsNr, Anzahl)</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Problem:</a:t>
            </a:r>
            <a:endParaRPr/>
          </a:p>
          <a:p>
            <a:pPr indent="-228600" lvl="0" marL="228600" rtl="0" algn="l">
              <a:lnSpc>
                <a:spcPct val="90000"/>
              </a:lnSpc>
              <a:spcBef>
                <a:spcPts val="1000"/>
              </a:spcBef>
              <a:spcAft>
                <a:spcPts val="0"/>
              </a:spcAft>
              <a:buClr>
                <a:schemeClr val="dk1"/>
              </a:buClr>
              <a:buSzPct val="100000"/>
              <a:buFont typeface="Calibri"/>
              <a:buNone/>
            </a:pPr>
            <a:r>
              <a:rPr lang="de-AT"/>
              <a:t>Wenn beispielsweise in ARTIKEL 10 mal auf Grund eines geänderten Preises eine neue Version gespeichert wird, wird genauso oft die Beschreibung gespeichert. </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Lösung – Variante binäre Relation</a:t>
            </a:r>
            <a:endParaRPr/>
          </a:p>
        </p:txBody>
      </p:sp>
      <p:sp>
        <p:nvSpPr>
          <p:cNvPr id="337" name="Google Shape;337;p34"/>
          <p:cNvSpPr txBox="1"/>
          <p:nvPr>
            <p:ph idx="1" type="body"/>
          </p:nvPr>
        </p:nvSpPr>
        <p:spPr>
          <a:xfrm>
            <a:off x="838200" y="1825625"/>
            <a:ext cx="885221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Alle Attribute einer Relation, die prinzipiell geändert werden können, werden zusammen mit dem Schlüssel in einer eigenen Relation gespeichert.</a:t>
            </a:r>
            <a:endParaRPr/>
          </a:p>
          <a:p>
            <a:pPr indent="-228600" lvl="0" marL="228600" rtl="0" algn="l">
              <a:lnSpc>
                <a:spcPct val="90000"/>
              </a:lnSpc>
              <a:spcBef>
                <a:spcPts val="1000"/>
              </a:spcBef>
              <a:spcAft>
                <a:spcPts val="0"/>
              </a:spcAft>
              <a:buClr>
                <a:schemeClr val="dk1"/>
              </a:buClr>
              <a:buSzPct val="100000"/>
              <a:buFont typeface="Calibri"/>
              <a:buNone/>
            </a:pPr>
            <a:r>
              <a:t/>
            </a:r>
            <a:endParaRPr sz="1100"/>
          </a:p>
          <a:p>
            <a:pPr indent="-228600" lvl="0" marL="228600" rtl="0" algn="l">
              <a:lnSpc>
                <a:spcPct val="90000"/>
              </a:lnSpc>
              <a:spcBef>
                <a:spcPts val="1000"/>
              </a:spcBef>
              <a:spcAft>
                <a:spcPts val="0"/>
              </a:spcAft>
              <a:buClr>
                <a:schemeClr val="dk1"/>
              </a:buClr>
              <a:buSzPct val="100000"/>
              <a:buFont typeface="Calibri"/>
              <a:buNone/>
            </a:pPr>
            <a:r>
              <a:rPr lang="de-AT"/>
              <a:t>In der Tabelle ARTIKEL können Beschreibung, Preis und Standort geändert werden. </a:t>
            </a:r>
            <a:endParaRPr/>
          </a:p>
          <a:p>
            <a:pPr indent="-228600" lvl="0" marL="228600" rtl="0" algn="l">
              <a:lnSpc>
                <a:spcPct val="90000"/>
              </a:lnSpc>
              <a:spcBef>
                <a:spcPts val="1000"/>
              </a:spcBef>
              <a:spcAft>
                <a:spcPts val="0"/>
              </a:spcAft>
              <a:buClr>
                <a:schemeClr val="dk1"/>
              </a:buClr>
              <a:buSzPct val="100000"/>
              <a:buFont typeface="Calibri"/>
              <a:buNone/>
            </a:pPr>
            <a:r>
              <a:rPr lang="de-AT"/>
              <a:t>ARTIKEL_BESCHREIBUNG (</a:t>
            </a:r>
            <a:r>
              <a:rPr lang="de-AT" u="sng"/>
              <a:t>Art_Beschr_ID</a:t>
            </a:r>
            <a:r>
              <a:rPr lang="de-AT"/>
              <a:t>, ArtNr, VersionsNr</a:t>
            </a:r>
            <a:r>
              <a:rPr lang="de-AT" u="sng"/>
              <a:t>,</a:t>
            </a:r>
            <a:r>
              <a:rPr lang="de-AT"/>
              <a:t> Beschreibung)</a:t>
            </a:r>
            <a:endParaRPr/>
          </a:p>
          <a:p>
            <a:pPr indent="-228600" lvl="0" marL="228600" rtl="0" algn="l">
              <a:lnSpc>
                <a:spcPct val="90000"/>
              </a:lnSpc>
              <a:spcBef>
                <a:spcPts val="1000"/>
              </a:spcBef>
              <a:spcAft>
                <a:spcPts val="0"/>
              </a:spcAft>
              <a:buClr>
                <a:schemeClr val="dk1"/>
              </a:buClr>
              <a:buSzPct val="100000"/>
              <a:buFont typeface="Calibri"/>
              <a:buNone/>
            </a:pPr>
            <a:r>
              <a:rPr lang="de-AT"/>
              <a:t>ARTIKEL_PREIS (</a:t>
            </a:r>
            <a:r>
              <a:rPr lang="de-AT" u="sng"/>
              <a:t>Art_Preis_ID</a:t>
            </a:r>
            <a:r>
              <a:rPr lang="de-AT"/>
              <a:t>, ArtNr, VersionsNr, Preis)</a:t>
            </a:r>
            <a:endParaRPr/>
          </a:p>
          <a:p>
            <a:pPr indent="-228600" lvl="0" marL="228600" rtl="0" algn="l">
              <a:lnSpc>
                <a:spcPct val="90000"/>
              </a:lnSpc>
              <a:spcBef>
                <a:spcPts val="1000"/>
              </a:spcBef>
              <a:spcAft>
                <a:spcPts val="0"/>
              </a:spcAft>
              <a:buClr>
                <a:schemeClr val="dk1"/>
              </a:buClr>
              <a:buSzPct val="100000"/>
              <a:buFont typeface="Calibri"/>
              <a:buNone/>
            </a:pPr>
            <a:r>
              <a:rPr lang="de-AT"/>
              <a:t>ARTIKEL_STANDORT (</a:t>
            </a:r>
            <a:r>
              <a:rPr lang="de-AT" u="sng"/>
              <a:t>Art_Standort_ID</a:t>
            </a:r>
            <a:r>
              <a:rPr lang="de-AT"/>
              <a:t>, ArtikelNr, VersionsNr, Standort)</a:t>
            </a:r>
            <a:endParaRPr/>
          </a:p>
          <a:p>
            <a:pPr indent="-228600" lvl="0" marL="228600" rtl="0" algn="l">
              <a:lnSpc>
                <a:spcPct val="90000"/>
              </a:lnSpc>
              <a:spcBef>
                <a:spcPts val="1000"/>
              </a:spcBef>
              <a:spcAft>
                <a:spcPts val="0"/>
              </a:spcAft>
              <a:buClr>
                <a:schemeClr val="dk1"/>
              </a:buClr>
              <a:buSzPct val="100000"/>
              <a:buFont typeface="Calibri"/>
              <a:buNone/>
            </a:pPr>
            <a:r>
              <a:t/>
            </a:r>
            <a:endParaRPr sz="1100"/>
          </a:p>
          <a:p>
            <a:pPr indent="-228600" lvl="0" marL="228600" rtl="0" algn="l">
              <a:lnSpc>
                <a:spcPct val="90000"/>
              </a:lnSpc>
              <a:spcBef>
                <a:spcPts val="1000"/>
              </a:spcBef>
              <a:spcAft>
                <a:spcPts val="0"/>
              </a:spcAft>
              <a:buClr>
                <a:schemeClr val="dk1"/>
              </a:buClr>
              <a:buSzPct val="100000"/>
              <a:buFont typeface="Calibri"/>
              <a:buNone/>
            </a:pPr>
            <a:r>
              <a:rPr lang="de-AT"/>
              <a:t>Auswirkung auf RECHNUNGSPOSITION:</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Art_Beschr_ID, Art_Preis_ID, Art_Standort_ID, Anzahl)</a:t>
            </a:r>
            <a:endParaRPr/>
          </a:p>
          <a:p>
            <a:pPr indent="-228600" lvl="0" marL="228600" rtl="0" algn="l">
              <a:lnSpc>
                <a:spcPct val="90000"/>
              </a:lnSpc>
              <a:spcBef>
                <a:spcPts val="1000"/>
              </a:spcBef>
              <a:spcAft>
                <a:spcPts val="0"/>
              </a:spcAft>
              <a:buClr>
                <a:schemeClr val="dk1"/>
              </a:buClr>
              <a:buSzPct val="100000"/>
              <a:buFont typeface="Calibri"/>
              <a:buNone/>
            </a:pPr>
            <a:r>
              <a:t/>
            </a:r>
            <a:endParaRPr sz="1100"/>
          </a:p>
          <a:p>
            <a:pPr indent="-228600" lvl="0" marL="228600" rtl="0" algn="l">
              <a:lnSpc>
                <a:spcPct val="90000"/>
              </a:lnSpc>
              <a:spcBef>
                <a:spcPts val="1000"/>
              </a:spcBef>
              <a:spcAft>
                <a:spcPts val="0"/>
              </a:spcAft>
              <a:buClr>
                <a:schemeClr val="dk1"/>
              </a:buClr>
              <a:buSzPct val="100000"/>
              <a:buFont typeface="Calibri"/>
              <a:buNone/>
            </a:pPr>
            <a:r>
              <a:rPr lang="de-AT"/>
              <a:t>Problem</a:t>
            </a:r>
            <a:endParaRPr/>
          </a:p>
          <a:p>
            <a:pPr indent="-228600" lvl="0" marL="228600" rtl="0" algn="l">
              <a:lnSpc>
                <a:spcPct val="90000"/>
              </a:lnSpc>
              <a:spcBef>
                <a:spcPts val="1000"/>
              </a:spcBef>
              <a:spcAft>
                <a:spcPts val="0"/>
              </a:spcAft>
              <a:buClr>
                <a:schemeClr val="dk1"/>
              </a:buClr>
              <a:buSzPct val="100000"/>
              <a:buFont typeface="Calibri"/>
              <a:buNone/>
            </a:pPr>
            <a:r>
              <a:rPr lang="de-AT"/>
              <a:t>Es sind hier zwar die Redundanzen aus Version 1 eliminiert – es entsteht aber ein erhöhter Verarbeitungsaufwand in dem Sinn, dass viele Tabellen verbunden werden müssen und immer die höchste Versionsnummer ermittelt werden muss. Um eine beliebige Abfrage in die Vergangenheit zu stellen, muss die richtige Versionsnummer gefunden werden – die Versionsnummer muss also mit einer Datumsangabe verbunden sein.</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Lösung – Variante Duplizierung I</a:t>
            </a:r>
            <a:endParaRPr/>
          </a:p>
        </p:txBody>
      </p:sp>
      <p:sp>
        <p:nvSpPr>
          <p:cNvPr id="343" name="Google Shape;343;p35"/>
          <p:cNvSpPr txBox="1"/>
          <p:nvPr>
            <p:ph idx="1" type="body"/>
          </p:nvPr>
        </p:nvSpPr>
        <p:spPr>
          <a:xfrm>
            <a:off x="838200" y="1825625"/>
            <a:ext cx="9465527"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Dabei werden nicht Versionen geführt, sondern es wird der ‚Zustand‘ der prinzipiell im Laufe der Zeit änderbaren Daten  in einer Tabelle gespeichert.</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In der ursprünglichen Tabelle RECHNUNGSPOSITION mit (</a:t>
            </a:r>
            <a:r>
              <a:rPr lang="de-AT" u="sng"/>
              <a:t>RechNr, PosNr</a:t>
            </a:r>
            <a:r>
              <a:rPr lang="de-AT"/>
              <a:t>, ArtNr, VersionsNr, Anzahl) gibt es prinzipiell einen Verweis auf die Artikeltabelle, in der die Daten gespeichert werden.</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Bei dieser Variante werden aber die Daten, auf die Bezug genommen wird, physisch in die Tabelle Rechnungsposition dupliziert. </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Original_ArtNr, Original_Beschreibung, Original_Preis, Original_Standort, Anzahl)</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Dies ist zwar zum Zeitpunkt der Speicherung mit Redundanzen verbunden – andererseits ist diese Alternative resistent gegenüber Änderungen in den Stammdaten.</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Lösung – Variante Duplizierung II</a:t>
            </a:r>
            <a:endParaRPr/>
          </a:p>
        </p:txBody>
      </p:sp>
      <p:sp>
        <p:nvSpPr>
          <p:cNvPr id="349" name="Google Shape;349;p36"/>
          <p:cNvSpPr txBox="1"/>
          <p:nvPr>
            <p:ph idx="1" type="body"/>
          </p:nvPr>
        </p:nvSpPr>
        <p:spPr>
          <a:xfrm>
            <a:off x="838200" y="1825625"/>
            <a:ext cx="9331712"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Font typeface="Calibri"/>
              <a:buNone/>
            </a:pPr>
            <a:r>
              <a:rPr lang="de-AT"/>
              <a:t>Im analogen Sinn muß noch LIEF_RECH_ADR von (</a:t>
            </a:r>
            <a:r>
              <a:rPr lang="de-AT" u="sng"/>
              <a:t>RechNr, KNr, AdrNr</a:t>
            </a:r>
            <a:r>
              <a:rPr lang="de-AT"/>
              <a:t>, Adresstyp) auf</a:t>
            </a:r>
            <a:endParaRPr/>
          </a:p>
          <a:p>
            <a:pPr indent="-228600" lvl="0" marL="228600" rtl="0" algn="l">
              <a:lnSpc>
                <a:spcPct val="90000"/>
              </a:lnSpc>
              <a:spcBef>
                <a:spcPts val="1000"/>
              </a:spcBef>
              <a:spcAft>
                <a:spcPts val="0"/>
              </a:spcAft>
              <a:buClr>
                <a:schemeClr val="dk1"/>
              </a:buClr>
              <a:buSzPct val="100000"/>
              <a:buFont typeface="Calibri"/>
              <a:buNone/>
            </a:pPr>
            <a:r>
              <a:rPr lang="de-AT"/>
              <a:t>LIEF_RECH_ADR (</a:t>
            </a:r>
            <a:r>
              <a:rPr lang="de-AT" u="sng"/>
              <a:t>RechNr, KNr, AdrNr</a:t>
            </a:r>
            <a:r>
              <a:rPr lang="de-AT"/>
              <a:t>, Adresstyp, Original_Name, Original_Vorname, Original_PLZ, Original_Ort, Original_Straße) geändert werden.</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Damit ergibt sich für Variante 3 folgende Gesamtstruktur:</a:t>
            </a:r>
            <a:endParaRPr/>
          </a:p>
          <a:p>
            <a:pPr indent="-228600" lvl="0" marL="228600" rtl="0" algn="l">
              <a:lnSpc>
                <a:spcPct val="90000"/>
              </a:lnSpc>
              <a:spcBef>
                <a:spcPts val="1000"/>
              </a:spcBef>
              <a:spcAft>
                <a:spcPts val="0"/>
              </a:spcAft>
              <a:buClr>
                <a:schemeClr val="dk1"/>
              </a:buClr>
              <a:buSzPct val="100000"/>
              <a:buFont typeface="Calibri"/>
              <a:buNone/>
            </a:pPr>
            <a:r>
              <a:t/>
            </a:r>
            <a:endParaRPr/>
          </a:p>
          <a:p>
            <a:pPr indent="-228600" lvl="0" marL="228600" rtl="0" algn="l">
              <a:lnSpc>
                <a:spcPct val="90000"/>
              </a:lnSpc>
              <a:spcBef>
                <a:spcPts val="1000"/>
              </a:spcBef>
              <a:spcAft>
                <a:spcPts val="0"/>
              </a:spcAft>
              <a:buClr>
                <a:schemeClr val="dk1"/>
              </a:buClr>
              <a:buSzPct val="100000"/>
              <a:buFont typeface="Calibri"/>
              <a:buNone/>
            </a:pPr>
            <a:r>
              <a:rPr lang="de-AT"/>
              <a:t>RECHNUNGSKOPF (</a:t>
            </a:r>
            <a:r>
              <a:rPr lang="de-AT" u="sng"/>
              <a:t>RechNr</a:t>
            </a:r>
            <a:r>
              <a:rPr lang="de-AT"/>
              <a:t>, RechDat, KNr))</a:t>
            </a:r>
            <a:endParaRPr/>
          </a:p>
          <a:p>
            <a:pPr indent="-228600" lvl="0" marL="228600" rtl="0" algn="l">
              <a:lnSpc>
                <a:spcPct val="90000"/>
              </a:lnSpc>
              <a:spcBef>
                <a:spcPts val="1000"/>
              </a:spcBef>
              <a:spcAft>
                <a:spcPts val="0"/>
              </a:spcAft>
              <a:buClr>
                <a:schemeClr val="dk1"/>
              </a:buClr>
              <a:buSzPct val="100000"/>
              <a:buFont typeface="Calibri"/>
              <a:buNone/>
            </a:pPr>
            <a:r>
              <a:rPr lang="de-AT"/>
              <a:t>RECHNUNGSPOSITION (</a:t>
            </a:r>
            <a:r>
              <a:rPr lang="de-AT" u="sng"/>
              <a:t>RechNr, PosNr</a:t>
            </a:r>
            <a:r>
              <a:rPr lang="de-AT"/>
              <a:t>, Original_ArtNr, Original_Beschreibung, Original_Preis, Original_Standort, Anzahl)</a:t>
            </a:r>
            <a:endParaRPr/>
          </a:p>
          <a:p>
            <a:pPr indent="-228600" lvl="0" marL="228600" rtl="0" algn="l">
              <a:lnSpc>
                <a:spcPct val="90000"/>
              </a:lnSpc>
              <a:spcBef>
                <a:spcPts val="1000"/>
              </a:spcBef>
              <a:spcAft>
                <a:spcPts val="0"/>
              </a:spcAft>
              <a:buClr>
                <a:schemeClr val="dk1"/>
              </a:buClr>
              <a:buSzPct val="100000"/>
              <a:buFont typeface="Calibri"/>
              <a:buNone/>
            </a:pPr>
            <a:r>
              <a:rPr lang="de-AT"/>
              <a:t>ARTIKEL (</a:t>
            </a:r>
            <a:r>
              <a:rPr lang="de-AT" u="sng"/>
              <a:t>ArtNr</a:t>
            </a:r>
            <a:r>
              <a:rPr lang="de-AT"/>
              <a:t>, Beschreibung, Preis, Standort)</a:t>
            </a:r>
            <a:endParaRPr/>
          </a:p>
          <a:p>
            <a:pPr indent="-228600" lvl="0" marL="228600" rtl="0" algn="l">
              <a:lnSpc>
                <a:spcPct val="90000"/>
              </a:lnSpc>
              <a:spcBef>
                <a:spcPts val="1000"/>
              </a:spcBef>
              <a:spcAft>
                <a:spcPts val="0"/>
              </a:spcAft>
              <a:buClr>
                <a:schemeClr val="dk1"/>
              </a:buClr>
              <a:buSzPct val="100000"/>
              <a:buFont typeface="Calibri"/>
              <a:buNone/>
            </a:pPr>
            <a:r>
              <a:rPr lang="de-AT"/>
              <a:t>KUNDE (</a:t>
            </a:r>
            <a:r>
              <a:rPr lang="de-AT" u="sng"/>
              <a:t>KNr</a:t>
            </a:r>
            <a:r>
              <a:rPr lang="de-AT"/>
              <a:t>, Name, Vorname)</a:t>
            </a:r>
            <a:endParaRPr/>
          </a:p>
          <a:p>
            <a:pPr indent="-228600" lvl="0" marL="228600" rtl="0" algn="l">
              <a:lnSpc>
                <a:spcPct val="90000"/>
              </a:lnSpc>
              <a:spcBef>
                <a:spcPts val="1000"/>
              </a:spcBef>
              <a:spcAft>
                <a:spcPts val="0"/>
              </a:spcAft>
              <a:buClr>
                <a:schemeClr val="dk1"/>
              </a:buClr>
              <a:buSzPct val="100000"/>
              <a:buFont typeface="Calibri"/>
              <a:buNone/>
            </a:pPr>
            <a:r>
              <a:rPr lang="de-AT"/>
              <a:t>ADRESSE (</a:t>
            </a:r>
            <a:r>
              <a:rPr lang="de-AT" u="sng"/>
              <a:t>AdrNr</a:t>
            </a:r>
            <a:r>
              <a:rPr lang="de-AT"/>
              <a:t>, PLZ, Ort, Straße)</a:t>
            </a:r>
            <a:endParaRPr/>
          </a:p>
          <a:p>
            <a:pPr indent="-228600" lvl="0" marL="228600" rtl="0" algn="l">
              <a:lnSpc>
                <a:spcPct val="90000"/>
              </a:lnSpc>
              <a:spcBef>
                <a:spcPts val="1000"/>
              </a:spcBef>
              <a:spcAft>
                <a:spcPts val="0"/>
              </a:spcAft>
              <a:buClr>
                <a:schemeClr val="dk1"/>
              </a:buClr>
              <a:buSzPct val="100000"/>
              <a:buFont typeface="Calibri"/>
              <a:buNone/>
            </a:pPr>
            <a:r>
              <a:rPr lang="de-AT"/>
              <a:t>LIEF_RECH_ADR (</a:t>
            </a:r>
            <a:r>
              <a:rPr lang="de-AT" u="sng"/>
              <a:t>RechNr, KNr, AdrNr</a:t>
            </a:r>
            <a:r>
              <a:rPr lang="de-AT"/>
              <a:t>, Adresstyp, Original_Name, Original_Vorname, Original_PLZ, Original_Ort, Original_Straße).</a:t>
            </a:r>
            <a:endParaRPr/>
          </a:p>
          <a:p>
            <a:pPr indent="-228600" lvl="0" marL="228600" rtl="0" algn="l">
              <a:lnSpc>
                <a:spcPct val="90000"/>
              </a:lnSpc>
              <a:spcBef>
                <a:spcPts val="1000"/>
              </a:spcBef>
              <a:spcAft>
                <a:spcPts val="0"/>
              </a:spcAft>
              <a:buClr>
                <a:schemeClr val="dk1"/>
              </a:buClr>
              <a:buSzPct val="100000"/>
              <a:buFont typeface="Calibri"/>
              <a:buNone/>
            </a:pPr>
            <a:r>
              <a:rPr lang="de-AT"/>
              <a:t>KUND_ADR (</a:t>
            </a:r>
            <a:r>
              <a:rPr lang="de-AT" u="sng"/>
              <a:t>KNr, AdrNr</a:t>
            </a:r>
            <a:r>
              <a:rPr lang="de-AT"/>
              <a:t>)</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Ableitungsmethoden</a:t>
            </a:r>
            <a:br>
              <a:rPr lang="de-AT"/>
            </a:br>
            <a:endParaRPr/>
          </a:p>
        </p:txBody>
      </p:sp>
      <p:sp>
        <p:nvSpPr>
          <p:cNvPr id="355" name="Google Shape;355;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In den bisherigen Betrachtungen wurde davon ausgegangen, dass Informationen zum Finden von Entitäten und Beziehungen in qualitativ und quantitativ ausreichender Form vorliegen</a:t>
            </a:r>
            <a:endParaRPr/>
          </a:p>
          <a:p>
            <a:pPr indent="-228600" lvl="0" marL="228600" rtl="0" algn="l">
              <a:lnSpc>
                <a:spcPct val="90000"/>
              </a:lnSpc>
              <a:spcBef>
                <a:spcPts val="1000"/>
              </a:spcBef>
              <a:spcAft>
                <a:spcPts val="0"/>
              </a:spcAft>
              <a:buClr>
                <a:schemeClr val="dk1"/>
              </a:buClr>
              <a:buSzPts val="2800"/>
              <a:buChar char="•"/>
            </a:pPr>
            <a:r>
              <a:rPr lang="de-AT"/>
              <a:t>In der Praxis ist die Sachlage anders - die benötigten Informationen müssen meist mühsam organisiert werden.</a:t>
            </a:r>
            <a:endParaRPr/>
          </a:p>
          <a:p>
            <a:pPr indent="-228600" lvl="0" marL="228600" rtl="0" algn="l">
              <a:lnSpc>
                <a:spcPct val="90000"/>
              </a:lnSpc>
              <a:spcBef>
                <a:spcPts val="1000"/>
              </a:spcBef>
              <a:spcAft>
                <a:spcPts val="0"/>
              </a:spcAft>
              <a:buClr>
                <a:schemeClr val="dk1"/>
              </a:buClr>
              <a:buSzPts val="2800"/>
              <a:buChar char="•"/>
            </a:pPr>
            <a:r>
              <a:rPr lang="de-AT"/>
              <a:t>Die folgenden Vorgangsweisen sind Vorschläge für die Ableitung eines Datenmodells aus der Realität: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de-AT"/>
              <a:t>Die Realitätsbeobachtung</a:t>
            </a:r>
            <a:br>
              <a:rPr b="1" lang="de-AT"/>
            </a:br>
            <a:endParaRPr/>
          </a:p>
        </p:txBody>
      </p:sp>
      <p:sp>
        <p:nvSpPr>
          <p:cNvPr id="361" name="Google Shape;36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Die Erstellung eines Datenmodells kann durch Beobachtung der Realität durchgeführt werden.</a:t>
            </a:r>
            <a:endParaRPr/>
          </a:p>
          <a:p>
            <a:pPr indent="-228600" lvl="0" marL="228600" rtl="0" algn="l">
              <a:lnSpc>
                <a:spcPct val="90000"/>
              </a:lnSpc>
              <a:spcBef>
                <a:spcPts val="1000"/>
              </a:spcBef>
              <a:spcAft>
                <a:spcPts val="0"/>
              </a:spcAft>
              <a:buClr>
                <a:schemeClr val="dk1"/>
              </a:buClr>
              <a:buSzPts val="2800"/>
              <a:buChar char="•"/>
            </a:pPr>
            <a:r>
              <a:rPr lang="de-AT"/>
              <a:t>Im Wesentlichen handelt es sich hier um das Procedere, das in den vorhergehenden Kapiteln ausführlich beschrieben worden 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Formularanalyse</a:t>
            </a:r>
            <a:br>
              <a:rPr lang="de-AT"/>
            </a:br>
            <a:endParaRPr/>
          </a:p>
        </p:txBody>
      </p:sp>
      <p:sp>
        <p:nvSpPr>
          <p:cNvPr id="367" name="Google Shape;36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368" name="Google Shape;368;p39"/>
          <p:cNvGrpSpPr/>
          <p:nvPr/>
        </p:nvGrpSpPr>
        <p:grpSpPr>
          <a:xfrm>
            <a:off x="457200" y="1076722"/>
            <a:ext cx="8489950" cy="5138737"/>
            <a:chOff x="249" y="709"/>
            <a:chExt cx="5348" cy="3237"/>
          </a:xfrm>
        </p:grpSpPr>
        <p:graphicFrame>
          <p:nvGraphicFramePr>
            <p:cNvPr id="369" name="Google Shape;369;p39"/>
            <p:cNvGraphicFramePr/>
            <p:nvPr/>
          </p:nvGraphicFramePr>
          <p:xfrm>
            <a:off x="249" y="709"/>
            <a:ext cx="5348" cy="3237"/>
          </p:xfrm>
          <a:graphic>
            <a:graphicData uri="http://schemas.openxmlformats.org/presentationml/2006/ole">
              <mc:AlternateContent>
                <mc:Choice Requires="v">
                  <p:oleObj r:id="rId4" imgH="3237" imgW="5348" progId="" spid="_x0000_s1">
                    <p:embed/>
                  </p:oleObj>
                </mc:Choice>
                <mc:Fallback>
                  <p:oleObj r:id="rId5" imgH="3237" imgW="5348" progId="">
                    <p:embed/>
                    <p:pic>
                      <p:nvPicPr>
                        <p:cNvPr id="369" name="Google Shape;369;p39"/>
                        <p:cNvPicPr preferRelativeResize="0"/>
                        <p:nvPr/>
                      </p:nvPicPr>
                      <p:blipFill rotWithShape="1">
                        <a:blip r:embed="rId6">
                          <a:alphaModFix/>
                        </a:blip>
                        <a:srcRect b="0" l="0" r="0" t="0"/>
                        <a:stretch/>
                      </p:blipFill>
                      <p:spPr>
                        <a:xfrm>
                          <a:off x="249" y="709"/>
                          <a:ext cx="5348" cy="3237"/>
                        </a:xfrm>
                        <a:prstGeom prst="rect">
                          <a:avLst/>
                        </a:prstGeom>
                        <a:noFill/>
                        <a:ln>
                          <a:noFill/>
                        </a:ln>
                      </p:spPr>
                    </p:pic>
                  </p:oleObj>
                </mc:Fallback>
              </mc:AlternateContent>
            </a:graphicData>
          </a:graphic>
        </p:graphicFrame>
        <p:sp>
          <p:nvSpPr>
            <p:cNvPr id="370" name="Google Shape;370;p39"/>
            <p:cNvSpPr txBox="1"/>
            <p:nvPr/>
          </p:nvSpPr>
          <p:spPr>
            <a:xfrm>
              <a:off x="249" y="709"/>
              <a:ext cx="5348" cy="32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Lebenszyklus einer Entität</a:t>
            </a:r>
            <a:br>
              <a:rPr lang="de-AT"/>
            </a:br>
            <a:endParaRPr/>
          </a:p>
        </p:txBody>
      </p:sp>
      <p:sp>
        <p:nvSpPr>
          <p:cNvPr id="107" name="Google Shape;107;p4"/>
          <p:cNvSpPr txBox="1"/>
          <p:nvPr>
            <p:ph idx="1" type="body"/>
          </p:nvPr>
        </p:nvSpPr>
        <p:spPr>
          <a:xfrm>
            <a:off x="684213" y="330873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Der Zustand einer Entität ist durch Attributswerte gekennzeichnet. Sobald sich ein Attributswert ändert, ändert sich der Zustand der Entität. Die beiden wesentlichsten Zustandsänderungen im zu analysierenden Informationssystem sind sicherlich der Systemeintritt (‘Lebensbeginn’ der Entität) und der Systemaustritt.</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08" name="Google Shape;108;p4"/>
          <p:cNvGrpSpPr/>
          <p:nvPr/>
        </p:nvGrpSpPr>
        <p:grpSpPr>
          <a:xfrm>
            <a:off x="1269013" y="1241213"/>
            <a:ext cx="7881937" cy="2147887"/>
            <a:chOff x="431" y="799"/>
            <a:chExt cx="4965" cy="1353"/>
          </a:xfrm>
        </p:grpSpPr>
        <p:graphicFrame>
          <p:nvGraphicFramePr>
            <p:cNvPr id="109" name="Google Shape;109;p4"/>
            <p:cNvGraphicFramePr/>
            <p:nvPr/>
          </p:nvGraphicFramePr>
          <p:xfrm>
            <a:off x="431" y="799"/>
            <a:ext cx="4965" cy="1353"/>
          </p:xfrm>
          <a:graphic>
            <a:graphicData uri="http://schemas.openxmlformats.org/presentationml/2006/ole">
              <mc:AlternateContent>
                <mc:Choice Requires="v">
                  <p:oleObj r:id="rId4" imgH="1353" imgW="4965" progId="" spid="_x0000_s1">
                    <p:embed/>
                  </p:oleObj>
                </mc:Choice>
                <mc:Fallback>
                  <p:oleObj r:id="rId5" imgH="1353" imgW="4965" progId="">
                    <p:embed/>
                    <p:pic>
                      <p:nvPicPr>
                        <p:cNvPr id="109" name="Google Shape;109;p4"/>
                        <p:cNvPicPr preferRelativeResize="0"/>
                        <p:nvPr/>
                      </p:nvPicPr>
                      <p:blipFill rotWithShape="1">
                        <a:blip r:embed="rId6">
                          <a:alphaModFix/>
                        </a:blip>
                        <a:srcRect b="0" l="0" r="0" t="0"/>
                        <a:stretch/>
                      </p:blipFill>
                      <p:spPr>
                        <a:xfrm>
                          <a:off x="431" y="799"/>
                          <a:ext cx="4965" cy="1353"/>
                        </a:xfrm>
                        <a:prstGeom prst="rect">
                          <a:avLst/>
                        </a:prstGeom>
                        <a:noFill/>
                        <a:ln>
                          <a:noFill/>
                        </a:ln>
                      </p:spPr>
                    </p:pic>
                  </p:oleObj>
                </mc:Fallback>
              </mc:AlternateContent>
            </a:graphicData>
          </a:graphic>
        </p:graphicFrame>
        <p:sp>
          <p:nvSpPr>
            <p:cNvPr id="110" name="Google Shape;110;p4"/>
            <p:cNvSpPr txBox="1"/>
            <p:nvPr/>
          </p:nvSpPr>
          <p:spPr>
            <a:xfrm>
              <a:off x="431" y="799"/>
              <a:ext cx="4965" cy="135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Vorgehen im Beispiel</a:t>
            </a:r>
            <a:br>
              <a:rPr lang="de-AT"/>
            </a:br>
            <a:endParaRPr/>
          </a:p>
        </p:txBody>
      </p:sp>
      <p:sp>
        <p:nvSpPr>
          <p:cNvPr id="376" name="Google Shape;376;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77" name="Google Shape;377;p40"/>
          <p:cNvSpPr txBox="1"/>
          <p:nvPr/>
        </p:nvSpPr>
        <p:spPr>
          <a:xfrm>
            <a:off x="395288" y="1125538"/>
            <a:ext cx="4038600" cy="5111750"/>
          </a:xfrm>
          <a:prstGeom prst="rect">
            <a:avLst/>
          </a:prstGeom>
          <a:noFill/>
          <a:ln>
            <a:noFill/>
          </a:ln>
        </p:spPr>
        <p:txBody>
          <a:bodyPr anchorCtr="0" anchor="t" bIns="45700" lIns="91425" spcFirstLastPara="1" rIns="91425" wrap="square" tIns="45700">
            <a:noAutofit/>
          </a:bodyPr>
          <a:lstStyle/>
          <a:p>
            <a:pPr indent="-334963" lvl="0" marL="342900" marR="0" rtl="0" algn="l">
              <a:lnSpc>
                <a:spcPct val="90000"/>
              </a:lnSpc>
              <a:spcBef>
                <a:spcPts val="0"/>
              </a:spcBef>
              <a:spcAft>
                <a:spcPts val="0"/>
              </a:spcAft>
              <a:buNone/>
            </a:pPr>
            <a:r>
              <a:rPr b="0" i="0" lang="de-AT" sz="1800" u="none" cap="none" strike="noStrike">
                <a:solidFill>
                  <a:srgbClr val="000000"/>
                </a:solidFill>
                <a:latin typeface="Arial"/>
                <a:ea typeface="Arial"/>
                <a:cs typeface="Arial"/>
                <a:sym typeface="Arial"/>
              </a:rPr>
              <a:t>Bestimmung der Entitätsmengen</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 (</a:t>
            </a:r>
            <a:r>
              <a:rPr b="0" i="0" lang="de-AT" sz="1800" u="sng" cap="none" strike="noStrike">
                <a:solidFill>
                  <a:srgbClr val="000000"/>
                </a:solidFill>
                <a:latin typeface="Arial"/>
                <a:ea typeface="Arial"/>
                <a:cs typeface="Arial"/>
                <a:sym typeface="Arial"/>
              </a:rPr>
              <a:t>Kurs#</a:t>
            </a:r>
            <a:r>
              <a:rPr b="0" i="0" lang="de-AT" sz="1800" u="none" cap="none" strike="noStrike">
                <a:solidFill>
                  <a:srgbClr val="000000"/>
                </a:solidFill>
                <a:latin typeface="Arial"/>
                <a:ea typeface="Arial"/>
                <a:cs typeface="Arial"/>
                <a:sym typeface="Arial"/>
              </a:rPr>
              <a: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RAUM (</a:t>
            </a:r>
            <a:r>
              <a:rPr b="0" i="0" lang="de-AT" sz="1800" u="sng" cap="none" strike="noStrike">
                <a:solidFill>
                  <a:srgbClr val="000000"/>
                </a:solidFill>
                <a:latin typeface="Arial"/>
                <a:ea typeface="Arial"/>
                <a:cs typeface="Arial"/>
                <a:sym typeface="Arial"/>
              </a:rPr>
              <a:t>Raum#</a:t>
            </a:r>
            <a:r>
              <a:rPr b="0" i="0" lang="de-AT" sz="1800" u="none" cap="none" strike="noStrike">
                <a:solidFill>
                  <a:srgbClr val="000000"/>
                </a:solidFill>
                <a:latin typeface="Arial"/>
                <a:ea typeface="Arial"/>
                <a:cs typeface="Arial"/>
                <a:sym typeface="Arial"/>
              </a:rPr>
              <a: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DOZENT (</a:t>
            </a:r>
            <a:r>
              <a:rPr b="0" i="0" lang="de-AT" sz="1800" u="sng" cap="none" strike="noStrike">
                <a:solidFill>
                  <a:srgbClr val="000000"/>
                </a:solidFill>
                <a:latin typeface="Arial"/>
                <a:ea typeface="Arial"/>
                <a:cs typeface="Arial"/>
                <a:sym typeface="Arial"/>
              </a:rPr>
              <a:t>Doz#</a:t>
            </a:r>
            <a:r>
              <a:rPr b="0" i="0" lang="de-AT" sz="1800" u="none" cap="none" strike="noStrike">
                <a:solidFill>
                  <a:srgbClr val="000000"/>
                </a:solidFill>
                <a:latin typeface="Arial"/>
                <a:ea typeface="Arial"/>
                <a:cs typeface="Arial"/>
                <a:sym typeface="Arial"/>
              </a:rPr>
              <a: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 (</a:t>
            </a:r>
            <a:r>
              <a:rPr b="0" i="0" lang="de-AT" sz="1800" u="sng" cap="none" strike="noStrike">
                <a:solidFill>
                  <a:srgbClr val="000000"/>
                </a:solidFill>
                <a:latin typeface="Arial"/>
                <a:ea typeface="Arial"/>
                <a:cs typeface="Arial"/>
                <a:sym typeface="Arial"/>
              </a:rPr>
              <a:t>Student#</a:t>
            </a:r>
            <a:r>
              <a:rPr b="0" i="0" lang="de-AT" sz="1800" u="none" cap="none" strike="noStrike">
                <a:solidFill>
                  <a:srgbClr val="000000"/>
                </a:solidFill>
                <a:latin typeface="Arial"/>
                <a:ea typeface="Arial"/>
                <a:cs typeface="Arial"/>
                <a:sym typeface="Arial"/>
              </a:rPr>
              <a: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SPRACHE (</a:t>
            </a:r>
            <a:r>
              <a:rPr b="0" i="0" lang="de-AT" sz="1800" u="sng" cap="none" strike="noStrike">
                <a:solidFill>
                  <a:srgbClr val="000000"/>
                </a:solidFill>
                <a:latin typeface="Arial"/>
                <a:ea typeface="Arial"/>
                <a:cs typeface="Arial"/>
                <a:sym typeface="Arial"/>
              </a:rPr>
              <a:t>Sprache,</a:t>
            </a:r>
            <a:endParaRPr/>
          </a:p>
          <a:p>
            <a:pPr indent="-334963" lvl="0" marL="342900" marR="0" rtl="0" algn="l">
              <a:lnSpc>
                <a:spcPct val="90000"/>
              </a:lnSpc>
              <a:spcBef>
                <a:spcPts val="450"/>
              </a:spcBef>
              <a:spcAft>
                <a:spcPts val="0"/>
              </a:spcAft>
              <a:buNone/>
            </a:pPr>
            <a:r>
              <a:t/>
            </a:r>
            <a:endParaRPr b="0" i="0" sz="1800" u="none" cap="none" strike="noStrike">
              <a:solidFill>
                <a:srgbClr val="000000"/>
              </a:solidFill>
              <a:latin typeface="Arial"/>
              <a:ea typeface="Arial"/>
              <a:cs typeface="Arial"/>
              <a:sym typeface="Arial"/>
            </a:endParaRPr>
          </a:p>
          <a:p>
            <a:pPr indent="-334963" lvl="0" marL="342900" marR="0" rtl="0" algn="l">
              <a:lnSpc>
                <a:spcPct val="90000"/>
              </a:lnSpc>
              <a:spcBef>
                <a:spcPts val="450"/>
              </a:spcBef>
              <a:spcAft>
                <a:spcPts val="0"/>
              </a:spcAft>
              <a:buNone/>
            </a:pPr>
            <a:r>
              <a:rPr b="0" i="0" lang="de-AT" sz="1800" u="none" cap="none" strike="noStrike">
                <a:solidFill>
                  <a:srgbClr val="000000"/>
                </a:solidFill>
                <a:latin typeface="Arial"/>
                <a:ea typeface="Arial"/>
                <a:cs typeface="Arial"/>
                <a:sym typeface="Arial"/>
              </a:rPr>
              <a:t>Bestimmung der Beziehungsmengen</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KURS_LOKAL</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KURS_DOZENT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KURS_STUDENT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STUDENT_DOZENT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STUDENT_SPRACHE</a:t>
            </a:r>
            <a:endParaRPr/>
          </a:p>
        </p:txBody>
      </p:sp>
      <p:sp>
        <p:nvSpPr>
          <p:cNvPr id="378" name="Google Shape;378;p40"/>
          <p:cNvSpPr txBox="1"/>
          <p:nvPr/>
        </p:nvSpPr>
        <p:spPr>
          <a:xfrm>
            <a:off x="4648200" y="1125538"/>
            <a:ext cx="4038600" cy="5111750"/>
          </a:xfrm>
          <a:prstGeom prst="rect">
            <a:avLst/>
          </a:prstGeom>
          <a:noFill/>
          <a:ln>
            <a:noFill/>
          </a:ln>
        </p:spPr>
        <p:txBody>
          <a:bodyPr anchorCtr="0" anchor="t" bIns="45700" lIns="91425" spcFirstLastPara="1" rIns="91425" wrap="square" tIns="45700">
            <a:noAutofit/>
          </a:bodyPr>
          <a:lstStyle/>
          <a:p>
            <a:pPr indent="-334963" lvl="0" marL="342900" marR="0" rtl="0" algn="l">
              <a:lnSpc>
                <a:spcPct val="90000"/>
              </a:lnSpc>
              <a:spcBef>
                <a:spcPts val="0"/>
              </a:spcBef>
              <a:spcAft>
                <a:spcPts val="0"/>
              </a:spcAft>
              <a:buNone/>
            </a:pPr>
            <a:r>
              <a:rPr b="0" i="0" lang="de-AT" sz="1800" u="none" cap="none" strike="noStrike">
                <a:solidFill>
                  <a:srgbClr val="000000"/>
                </a:solidFill>
                <a:latin typeface="Arial"/>
                <a:ea typeface="Arial"/>
                <a:cs typeface="Arial"/>
                <a:sym typeface="Arial"/>
              </a:rPr>
              <a:t>Bestimmung der Entitätsattribute</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 (</a:t>
            </a:r>
            <a:r>
              <a:rPr b="0" i="0" lang="de-AT" sz="1800" u="sng" cap="none" strike="noStrike">
                <a:solidFill>
                  <a:srgbClr val="000000"/>
                </a:solidFill>
                <a:latin typeface="Arial"/>
                <a:ea typeface="Arial"/>
                <a:cs typeface="Arial"/>
                <a:sym typeface="Arial"/>
              </a:rPr>
              <a:t>Kurs#</a:t>
            </a:r>
            <a:r>
              <a:rPr b="0" i="0" lang="de-AT" sz="1800" u="none" cap="none" strike="noStrike">
                <a:solidFill>
                  <a:srgbClr val="000000"/>
                </a:solidFill>
                <a:latin typeface="Arial"/>
                <a:ea typeface="Arial"/>
                <a:cs typeface="Arial"/>
                <a:sym typeface="Arial"/>
              </a:rPr>
              <a:t>, Kursname</a:t>
            </a:r>
            <a:endParaRPr b="0" i="0" sz="1800" u="none" cap="none" strike="noStrike">
              <a:solidFill>
                <a:srgbClr val="000000"/>
              </a:solidFill>
              <a:latin typeface="Arial"/>
              <a:ea typeface="Arial"/>
              <a:cs typeface="Arial"/>
              <a:sym typeface="Arial"/>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RAUM (</a:t>
            </a:r>
            <a:r>
              <a:rPr b="0" i="0" lang="de-AT" sz="1800" u="sng" cap="none" strike="noStrike">
                <a:solidFill>
                  <a:srgbClr val="000000"/>
                </a:solidFill>
                <a:latin typeface="Arial"/>
                <a:ea typeface="Arial"/>
                <a:cs typeface="Arial"/>
                <a:sym typeface="Arial"/>
              </a:rPr>
              <a:t>Raum#</a:t>
            </a:r>
            <a:r>
              <a:rPr b="0" i="0" lang="de-AT" sz="1800" u="none" cap="none" strike="noStrike">
                <a:solidFill>
                  <a:srgbClr val="000000"/>
                </a:solidFill>
                <a:latin typeface="Arial"/>
                <a:ea typeface="Arial"/>
                <a:cs typeface="Arial"/>
                <a:sym typeface="Arial"/>
              </a:rPr>
              <a:t>, Raumgröße</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DOZENT (</a:t>
            </a:r>
            <a:r>
              <a:rPr b="0" i="0" lang="de-AT" sz="1800" u="sng" cap="none" strike="noStrike">
                <a:solidFill>
                  <a:srgbClr val="000000"/>
                </a:solidFill>
                <a:latin typeface="Arial"/>
                <a:ea typeface="Arial"/>
                <a:cs typeface="Arial"/>
                <a:sym typeface="Arial"/>
              </a:rPr>
              <a:t>Doz#</a:t>
            </a:r>
            <a:r>
              <a:rPr b="0" i="0" lang="de-AT" sz="1800" u="none" cap="none" strike="noStrike">
                <a:solidFill>
                  <a:srgbClr val="000000"/>
                </a:solidFill>
                <a:latin typeface="Arial"/>
                <a:ea typeface="Arial"/>
                <a:cs typeface="Arial"/>
                <a:sym typeface="Arial"/>
              </a:rPr>
              <a:t>, Dozentenname</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 (</a:t>
            </a:r>
            <a:r>
              <a:rPr b="0" i="0" lang="de-AT" sz="1800" u="sng" cap="none" strike="noStrike">
                <a:solidFill>
                  <a:srgbClr val="000000"/>
                </a:solidFill>
                <a:latin typeface="Arial"/>
                <a:ea typeface="Arial"/>
                <a:cs typeface="Arial"/>
                <a:sym typeface="Arial"/>
              </a:rPr>
              <a:t>Student#</a:t>
            </a:r>
            <a:r>
              <a:rPr b="0" i="0" lang="de-AT" sz="1800" u="none" cap="none" strike="noStrike">
                <a:solidFill>
                  <a:srgbClr val="000000"/>
                </a:solidFill>
                <a:latin typeface="Arial"/>
                <a:ea typeface="Arial"/>
                <a:cs typeface="Arial"/>
                <a:sym typeface="Arial"/>
              </a:rPr>
              <a:t>, Studentenname, Geburtsdatum</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SPRACHE (</a:t>
            </a:r>
            <a:r>
              <a:rPr b="0" i="0" lang="de-AT" sz="1800" u="sng" cap="none" strike="noStrike">
                <a:solidFill>
                  <a:srgbClr val="000000"/>
                </a:solidFill>
                <a:latin typeface="Arial"/>
                <a:ea typeface="Arial"/>
                <a:cs typeface="Arial"/>
                <a:sym typeface="Arial"/>
              </a:rPr>
              <a:t>Sprache,</a:t>
            </a:r>
            <a:endParaRPr/>
          </a:p>
          <a:p>
            <a:pPr indent="-334963" lvl="0" marL="342900" marR="0" rtl="0" algn="l">
              <a:lnSpc>
                <a:spcPct val="90000"/>
              </a:lnSpc>
              <a:spcBef>
                <a:spcPts val="450"/>
              </a:spcBef>
              <a:spcAft>
                <a:spcPts val="0"/>
              </a:spcAft>
              <a:buNone/>
            </a:pPr>
            <a:r>
              <a:t/>
            </a:r>
            <a:endParaRPr b="0" i="0" sz="1800" u="none" cap="none" strike="noStrike">
              <a:solidFill>
                <a:srgbClr val="000000"/>
              </a:solidFill>
              <a:latin typeface="Arial"/>
              <a:ea typeface="Arial"/>
              <a:cs typeface="Arial"/>
              <a:sym typeface="Arial"/>
            </a:endParaRPr>
          </a:p>
          <a:p>
            <a:pPr indent="-334963" lvl="0" marL="342900" marR="0" rtl="0" algn="l">
              <a:lnSpc>
                <a:spcPct val="90000"/>
              </a:lnSpc>
              <a:spcBef>
                <a:spcPts val="450"/>
              </a:spcBef>
              <a:spcAft>
                <a:spcPts val="0"/>
              </a:spcAft>
              <a:buNone/>
            </a:pPr>
            <a:r>
              <a:rPr b="0" i="0" lang="de-AT" sz="1800" u="none" cap="none" strike="noStrike">
                <a:solidFill>
                  <a:srgbClr val="000000"/>
                </a:solidFill>
                <a:latin typeface="Arial"/>
                <a:ea typeface="Arial"/>
                <a:cs typeface="Arial"/>
                <a:sym typeface="Arial"/>
              </a:rPr>
              <a:t>Bestimmung der Beziehungsattribute</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KURS_LOKAL</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KURS_DOZENT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KURS_STUDENT:		Beurteilung</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STUDENT_DOZENT</a:t>
            </a:r>
            <a:endParaRPr/>
          </a:p>
          <a:p>
            <a:pPr indent="-330200" lvl="0" marL="338138" marR="0" rtl="0" algn="l">
              <a:lnSpc>
                <a:spcPct val="90000"/>
              </a:lnSpc>
              <a:spcBef>
                <a:spcPts val="450"/>
              </a:spcBef>
              <a:spcAft>
                <a:spcPts val="0"/>
              </a:spcAft>
              <a:buClr>
                <a:srgbClr val="000000"/>
              </a:buClr>
              <a:buSzPts val="1800"/>
              <a:buFont typeface="Arial"/>
              <a:buChar char="•"/>
            </a:pPr>
            <a:r>
              <a:rPr b="0" i="0" lang="de-AT" sz="1800" u="none" cap="none" strike="noStrike">
                <a:solidFill>
                  <a:srgbClr val="000000"/>
                </a:solidFill>
                <a:latin typeface="Arial"/>
                <a:ea typeface="Arial"/>
                <a:cs typeface="Arial"/>
                <a:sym typeface="Arial"/>
              </a:rPr>
              <a:t>STUDENT_SPRACHE:	Kenntnisse</a:t>
            </a:r>
            <a:endParaRPr/>
          </a:p>
          <a:p>
            <a:pPr indent="-334963" lvl="0" marL="342900" marR="0" rtl="0" algn="l">
              <a:lnSpc>
                <a:spcPct val="90000"/>
              </a:lnSpc>
              <a:spcBef>
                <a:spcPts val="45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Datenbestandsanalyse</a:t>
            </a:r>
            <a:br>
              <a:rPr lang="de-AT"/>
            </a:br>
            <a:endParaRPr/>
          </a:p>
        </p:txBody>
      </p:sp>
      <p:sp>
        <p:nvSpPr>
          <p:cNvPr id="384" name="Google Shape;384;p41"/>
          <p:cNvSpPr txBox="1"/>
          <p:nvPr>
            <p:ph idx="1" type="body"/>
          </p:nvPr>
        </p:nvSpPr>
        <p:spPr>
          <a:xfrm>
            <a:off x="666078" y="1438350"/>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80000"/>
              </a:lnSpc>
              <a:spcBef>
                <a:spcPts val="0"/>
              </a:spcBef>
              <a:spcAft>
                <a:spcPts val="0"/>
              </a:spcAft>
              <a:buClr>
                <a:srgbClr val="000000"/>
              </a:buClr>
              <a:buSzPct val="100000"/>
              <a:buChar char="•"/>
            </a:pPr>
            <a:r>
              <a:rPr lang="de-AT"/>
              <a:t>Bei der Erstellung von Datenstrukturen ist es meist notwendig, bestehende Daten mit einzubeziehen, d.h. eine Migration der alten Datenstrukturen in ein neues Modell durchzuführen.</a:t>
            </a:r>
            <a:endParaRPr/>
          </a:p>
          <a:p>
            <a:pPr indent="-228600" lvl="0" marL="228600" rtl="0" algn="l">
              <a:lnSpc>
                <a:spcPct val="80000"/>
              </a:lnSpc>
              <a:spcBef>
                <a:spcPts val="450"/>
              </a:spcBef>
              <a:spcAft>
                <a:spcPts val="0"/>
              </a:spcAft>
              <a:buClr>
                <a:srgbClr val="000000"/>
              </a:buClr>
              <a:buSzPct val="100000"/>
              <a:buChar char="•"/>
            </a:pPr>
            <a:r>
              <a:rPr lang="de-AT"/>
              <a:t>Die 'alten' Strukturen müssen analysiert werden um die Überführung durchführen zu können.</a:t>
            </a:r>
            <a:endParaRPr/>
          </a:p>
          <a:p>
            <a:pPr indent="-228600" lvl="0" marL="228600" rtl="0" algn="l">
              <a:lnSpc>
                <a:spcPct val="80000"/>
              </a:lnSpc>
              <a:spcBef>
                <a:spcPts val="450"/>
              </a:spcBef>
              <a:spcAft>
                <a:spcPts val="0"/>
              </a:spcAft>
              <a:buClr>
                <a:srgbClr val="000000"/>
              </a:buClr>
              <a:buSzPct val="100000"/>
              <a:buChar char="•"/>
            </a:pPr>
            <a:r>
              <a:rPr lang="de-AT"/>
              <a:t>Dazu sind generell zwei Vorgangsweisen möglich:</a:t>
            </a:r>
            <a:endParaRPr/>
          </a:p>
          <a:p>
            <a:pPr indent="-228600" lvl="0" marL="339725" rtl="0" algn="l">
              <a:lnSpc>
                <a:spcPct val="80000"/>
              </a:lnSpc>
              <a:spcBef>
                <a:spcPts val="450"/>
              </a:spcBef>
              <a:spcAft>
                <a:spcPts val="0"/>
              </a:spcAft>
              <a:buClr>
                <a:schemeClr val="dk1"/>
              </a:buClr>
              <a:buSzPct val="100000"/>
              <a:buChar char="•"/>
            </a:pPr>
            <a:r>
              <a:rPr lang="de-AT"/>
              <a:t>Das evolutionäre Verfahren:</a:t>
            </a:r>
            <a:br>
              <a:rPr lang="de-AT"/>
            </a:br>
            <a:r>
              <a:rPr lang="de-AT"/>
              <a:t>sieht eine längerfristige Überführung in einen neuen Datenstrukturen vor.</a:t>
            </a:r>
            <a:br>
              <a:rPr lang="de-AT"/>
            </a:br>
            <a:br>
              <a:rPr lang="de-AT"/>
            </a:br>
            <a:r>
              <a:rPr lang="de-AT"/>
              <a:t>Man entwickelt auf dem Papier eine Vorstellung bezüglich einer idealen Datenstruktur und gleicht sich dieser mit den bestehenden Datenbeständen im Verlauf der Zeit in Inkrementen an.</a:t>
            </a:r>
            <a:endParaRPr/>
          </a:p>
          <a:p>
            <a:pPr indent="-228600" lvl="0" marL="339725" rtl="0" algn="l">
              <a:lnSpc>
                <a:spcPct val="80000"/>
              </a:lnSpc>
              <a:spcBef>
                <a:spcPts val="450"/>
              </a:spcBef>
              <a:spcAft>
                <a:spcPts val="0"/>
              </a:spcAft>
              <a:buClr>
                <a:schemeClr val="dk1"/>
              </a:buClr>
              <a:buSzPct val="100000"/>
              <a:buChar char="•"/>
            </a:pPr>
            <a:r>
              <a:rPr lang="de-AT"/>
              <a:t>Das revolutionäre Verfahren:</a:t>
            </a:r>
            <a:br>
              <a:rPr lang="de-AT"/>
            </a:br>
            <a:r>
              <a:rPr lang="de-AT"/>
              <a:t>sieht vor, parallel zu den bestehenden alten Datenbeständen die neue Datenbankstruktur zu realisieren. Alte und neue Applikationen laufen dann solange parallel zueinander, bis eine Ablösung erfolgen kann.</a:t>
            </a:r>
            <a:br>
              <a:rPr lang="de-AT"/>
            </a:br>
            <a:br>
              <a:rPr lang="de-AT"/>
            </a:br>
            <a:r>
              <a:rPr lang="de-AT"/>
              <a:t>Die existierenden Datenbestände werden solange weitergeführt, bis die alten Applikationen restlos den neuen Verhältnissen angepasst sind.</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Interview</a:t>
            </a:r>
            <a:br>
              <a:rPr lang="de-AT"/>
            </a:br>
            <a:endParaRPr/>
          </a:p>
        </p:txBody>
      </p:sp>
      <p:sp>
        <p:nvSpPr>
          <p:cNvPr id="390" name="Google Shape;390;p42"/>
          <p:cNvSpPr txBox="1"/>
          <p:nvPr>
            <p:ph idx="1" type="body"/>
          </p:nvPr>
        </p:nvSpPr>
        <p:spPr>
          <a:xfrm>
            <a:off x="838200" y="1825625"/>
            <a:ext cx="9747325"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de-AT"/>
              <a:t>Vorbereitung der Interviews</a:t>
            </a:r>
            <a:endParaRPr/>
          </a:p>
          <a:p>
            <a:pPr indent="-330200" lvl="0" marL="338138" rtl="0" algn="l">
              <a:lnSpc>
                <a:spcPct val="90000"/>
              </a:lnSpc>
              <a:spcBef>
                <a:spcPts val="500"/>
              </a:spcBef>
              <a:spcAft>
                <a:spcPts val="0"/>
              </a:spcAft>
              <a:buClr>
                <a:srgbClr val="000000"/>
              </a:buClr>
              <a:buSzPct val="100000"/>
              <a:buChar char="•"/>
            </a:pPr>
            <a:r>
              <a:rPr lang="de-AT"/>
              <a:t>Identifikation der Ziele, Einholung der Zustimmung des Vorgesetzten, exakten Termin festlegen, Beschreibung der Themenbereiche</a:t>
            </a:r>
            <a:endParaRPr/>
          </a:p>
          <a:p>
            <a:pPr indent="-228600" lvl="0" marL="228600" rtl="0" algn="l">
              <a:lnSpc>
                <a:spcPct val="90000"/>
              </a:lnSpc>
              <a:spcBef>
                <a:spcPts val="500"/>
              </a:spcBef>
              <a:spcAft>
                <a:spcPts val="0"/>
              </a:spcAft>
              <a:buClr>
                <a:schemeClr val="dk1"/>
              </a:buClr>
              <a:buSzPct val="100000"/>
              <a:buChar char="•"/>
            </a:pPr>
            <a:r>
              <a:rPr lang="de-AT"/>
              <a:t>Interviewdurchführung</a:t>
            </a:r>
            <a:endParaRPr/>
          </a:p>
          <a:p>
            <a:pPr indent="-330200" lvl="0" marL="338138" rtl="0" algn="l">
              <a:lnSpc>
                <a:spcPct val="90000"/>
              </a:lnSpc>
              <a:spcBef>
                <a:spcPts val="500"/>
              </a:spcBef>
              <a:spcAft>
                <a:spcPts val="0"/>
              </a:spcAft>
              <a:buClr>
                <a:srgbClr val="000000"/>
              </a:buClr>
              <a:buSzPct val="100000"/>
              <a:buChar char="•"/>
            </a:pPr>
            <a:r>
              <a:rPr lang="de-AT"/>
              <a:t>Kontext zum Projekt herstellen, einfache bzw. neutrale Eingangsfragen stellen, aktives Zuhören - keine Vorwegnahme der Antworten, offene Fragen stellen, trennen von Fakten und Meinungen, komplexe Sachverhalte mit Beispielen erklären lassen, Kopien von angesprochenen Dokumenten anfordern, nicht länger als 2 Stunden, mit kurzer Zusammenfassung abschließen</a:t>
            </a:r>
            <a:endParaRPr/>
          </a:p>
          <a:p>
            <a:pPr indent="-228600" lvl="0" marL="228600" rtl="0" algn="l">
              <a:lnSpc>
                <a:spcPct val="90000"/>
              </a:lnSpc>
              <a:spcBef>
                <a:spcPts val="500"/>
              </a:spcBef>
              <a:spcAft>
                <a:spcPts val="0"/>
              </a:spcAft>
              <a:buClr>
                <a:schemeClr val="dk1"/>
              </a:buClr>
              <a:buSzPct val="100000"/>
              <a:buChar char="•"/>
            </a:pPr>
            <a:r>
              <a:rPr lang="de-AT"/>
              <a:t>Zusammenfassen der Interviews</a:t>
            </a:r>
            <a:endParaRPr/>
          </a:p>
          <a:p>
            <a:pPr indent="-330200" lvl="0" marL="338138" rtl="0" algn="l">
              <a:lnSpc>
                <a:spcPct val="90000"/>
              </a:lnSpc>
              <a:spcBef>
                <a:spcPts val="500"/>
              </a:spcBef>
              <a:spcAft>
                <a:spcPts val="0"/>
              </a:spcAft>
              <a:buClr>
                <a:srgbClr val="000000"/>
              </a:buClr>
              <a:buSzPct val="100000"/>
              <a:buChar char="•"/>
            </a:pPr>
            <a:r>
              <a:rPr lang="de-AT"/>
              <a:t>sobald wie möglich Notizen machen, eventuell schriftliche Ausarbeitung des Interviews, klären von Fragen.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Strukturdiagramme I</a:t>
            </a:r>
            <a:br>
              <a:rPr lang="de-AT"/>
            </a:br>
            <a:endParaRPr/>
          </a:p>
        </p:txBody>
      </p:sp>
      <p:sp>
        <p:nvSpPr>
          <p:cNvPr id="396" name="Google Shape;39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de-AT"/>
              <a:t>Die optimale, voll normalisierte Datenstruktur wird grafisch festgehalten. Dabei werden folgende Aspekte berücksichtigt:</a:t>
            </a:r>
            <a:endParaRPr/>
          </a:p>
          <a:p>
            <a:pPr indent="-330200" lvl="0" marL="338138" rtl="0" algn="l">
              <a:lnSpc>
                <a:spcPct val="90000"/>
              </a:lnSpc>
              <a:spcBef>
                <a:spcPts val="600"/>
              </a:spcBef>
              <a:spcAft>
                <a:spcPts val="0"/>
              </a:spcAft>
              <a:buClr>
                <a:srgbClr val="000000"/>
              </a:buClr>
              <a:buSzPct val="100000"/>
              <a:buChar char="•"/>
            </a:pPr>
            <a:r>
              <a:rPr lang="de-AT"/>
              <a:t>Primär - Fremdschlüsselbeziehungen</a:t>
            </a:r>
            <a:endParaRPr/>
          </a:p>
          <a:p>
            <a:pPr indent="-330200" lvl="0" marL="338138" rtl="0" algn="l">
              <a:lnSpc>
                <a:spcPct val="90000"/>
              </a:lnSpc>
              <a:spcBef>
                <a:spcPts val="600"/>
              </a:spcBef>
              <a:spcAft>
                <a:spcPts val="0"/>
              </a:spcAft>
              <a:buClr>
                <a:srgbClr val="000000"/>
              </a:buClr>
              <a:buSzPct val="100000"/>
              <a:buChar char="•"/>
            </a:pPr>
            <a:r>
              <a:rPr lang="de-AT"/>
              <a:t>Datenmengen</a:t>
            </a:r>
            <a:endParaRPr/>
          </a:p>
          <a:p>
            <a:pPr indent="-330200" lvl="0" marL="338138" rtl="0" algn="l">
              <a:lnSpc>
                <a:spcPct val="90000"/>
              </a:lnSpc>
              <a:spcBef>
                <a:spcPts val="600"/>
              </a:spcBef>
              <a:spcAft>
                <a:spcPts val="0"/>
              </a:spcAft>
              <a:buClr>
                <a:srgbClr val="000000"/>
              </a:buClr>
              <a:buSzPct val="100000"/>
              <a:buChar char="•"/>
            </a:pPr>
            <a:r>
              <a:rPr lang="de-AT"/>
              <a:t>Überlegungen bezüglich Beziehungsintegrität</a:t>
            </a:r>
            <a:endParaRPr/>
          </a:p>
          <a:p>
            <a:pPr indent="-64135" lvl="0" marL="228600" rtl="0" algn="l">
              <a:lnSpc>
                <a:spcPct val="90000"/>
              </a:lnSpc>
              <a:spcBef>
                <a:spcPts val="600"/>
              </a:spcBef>
              <a:spcAft>
                <a:spcPts val="0"/>
              </a:spcAft>
              <a:buClr>
                <a:schemeClr val="dk1"/>
              </a:buClr>
              <a:buSzPct val="100000"/>
              <a:buNone/>
            </a:pPr>
            <a:r>
              <a:t/>
            </a:r>
            <a:endParaRPr/>
          </a:p>
          <a:p>
            <a:pPr indent="-64135" lvl="0" marL="228600" rtl="0" algn="l">
              <a:lnSpc>
                <a:spcPct val="90000"/>
              </a:lnSpc>
              <a:spcBef>
                <a:spcPts val="600"/>
              </a:spcBef>
              <a:spcAft>
                <a:spcPts val="0"/>
              </a:spcAft>
              <a:buClr>
                <a:schemeClr val="dk1"/>
              </a:buClr>
              <a:buSzPct val="100000"/>
              <a:buNone/>
            </a:pPr>
            <a:r>
              <a:t/>
            </a:r>
            <a:endParaRPr/>
          </a:p>
          <a:p>
            <a:pPr indent="-64135" lvl="0" marL="228600" rtl="0" algn="l">
              <a:lnSpc>
                <a:spcPct val="90000"/>
              </a:lnSpc>
              <a:spcBef>
                <a:spcPts val="600"/>
              </a:spcBef>
              <a:spcAft>
                <a:spcPts val="0"/>
              </a:spcAft>
              <a:buClr>
                <a:schemeClr val="dk1"/>
              </a:buClr>
              <a:buSzPct val="100000"/>
              <a:buNone/>
            </a:pPr>
            <a:r>
              <a:t/>
            </a:r>
            <a:endParaRPr/>
          </a:p>
          <a:p>
            <a:pPr indent="-64135" lvl="0" marL="228600" rtl="0" algn="l">
              <a:lnSpc>
                <a:spcPct val="90000"/>
              </a:lnSpc>
              <a:spcBef>
                <a:spcPts val="600"/>
              </a:spcBef>
              <a:spcAft>
                <a:spcPts val="0"/>
              </a:spcAft>
              <a:buClr>
                <a:schemeClr val="dk1"/>
              </a:buClr>
              <a:buSzPct val="100000"/>
              <a:buNone/>
            </a:pPr>
            <a:r>
              <a:t/>
            </a:r>
            <a:endParaRPr/>
          </a:p>
          <a:p>
            <a:pPr indent="-228600" lvl="0" marL="228600" rtl="0" algn="l">
              <a:lnSpc>
                <a:spcPct val="90000"/>
              </a:lnSpc>
              <a:spcBef>
                <a:spcPts val="600"/>
              </a:spcBef>
              <a:spcAft>
                <a:spcPts val="0"/>
              </a:spcAft>
              <a:buClr>
                <a:schemeClr val="dk1"/>
              </a:buClr>
              <a:buSzPct val="100000"/>
              <a:buChar char="•"/>
            </a:pPr>
            <a:r>
              <a:rPr lang="de-AT"/>
              <a:t>Der Parameter 'E' wird angegeben, wenn es sich um eine Relation handelt, deren Primärschlüssel jenem einer Kernentitätsmenge entspricht.</a:t>
            </a:r>
            <a:endParaRPr/>
          </a:p>
          <a:p>
            <a:pPr indent="-64135" lvl="0" marL="228600" rtl="0" algn="l">
              <a:lnSpc>
                <a:spcPct val="90000"/>
              </a:lnSpc>
              <a:spcBef>
                <a:spcPts val="1000"/>
              </a:spcBef>
              <a:spcAft>
                <a:spcPts val="0"/>
              </a:spcAft>
              <a:buClr>
                <a:schemeClr val="dk1"/>
              </a:buClr>
              <a:buSzPct val="100000"/>
              <a:buNone/>
            </a:pPr>
            <a:r>
              <a:t/>
            </a:r>
            <a:endParaRPr/>
          </a:p>
        </p:txBody>
      </p:sp>
      <p:grpSp>
        <p:nvGrpSpPr>
          <p:cNvPr id="397" name="Google Shape;397;p43"/>
          <p:cNvGrpSpPr/>
          <p:nvPr/>
        </p:nvGrpSpPr>
        <p:grpSpPr>
          <a:xfrm>
            <a:off x="2970811" y="3971925"/>
            <a:ext cx="2344737" cy="2205038"/>
            <a:chOff x="1519" y="2296"/>
            <a:chExt cx="1477" cy="1389"/>
          </a:xfrm>
        </p:grpSpPr>
        <p:graphicFrame>
          <p:nvGraphicFramePr>
            <p:cNvPr id="398" name="Google Shape;398;p43"/>
            <p:cNvGraphicFramePr/>
            <p:nvPr/>
          </p:nvGraphicFramePr>
          <p:xfrm>
            <a:off x="1519" y="2296"/>
            <a:ext cx="1477" cy="1389"/>
          </p:xfrm>
          <a:graphic>
            <a:graphicData uri="http://schemas.openxmlformats.org/presentationml/2006/ole">
              <mc:AlternateContent>
                <mc:Choice Requires="v">
                  <p:oleObj r:id="rId4" imgH="1389" imgW="1477" progId="" spid="_x0000_s1">
                    <p:embed/>
                  </p:oleObj>
                </mc:Choice>
                <mc:Fallback>
                  <p:oleObj r:id="rId5" imgH="1389" imgW="1477" progId="">
                    <p:embed/>
                    <p:pic>
                      <p:nvPicPr>
                        <p:cNvPr id="398" name="Google Shape;398;p43"/>
                        <p:cNvPicPr preferRelativeResize="0"/>
                        <p:nvPr/>
                      </p:nvPicPr>
                      <p:blipFill rotWithShape="1">
                        <a:blip r:embed="rId6">
                          <a:alphaModFix/>
                        </a:blip>
                        <a:srcRect b="0" l="0" r="0" t="0"/>
                        <a:stretch/>
                      </p:blipFill>
                      <p:spPr>
                        <a:xfrm>
                          <a:off x="1519" y="2296"/>
                          <a:ext cx="1477" cy="1389"/>
                        </a:xfrm>
                        <a:prstGeom prst="rect">
                          <a:avLst/>
                        </a:prstGeom>
                        <a:noFill/>
                        <a:ln>
                          <a:noFill/>
                        </a:ln>
                      </p:spPr>
                    </p:pic>
                  </p:oleObj>
                </mc:Fallback>
              </mc:AlternateContent>
            </a:graphicData>
          </a:graphic>
        </p:graphicFrame>
        <p:sp>
          <p:nvSpPr>
            <p:cNvPr id="399" name="Google Shape;399;p43"/>
            <p:cNvSpPr txBox="1"/>
            <p:nvPr/>
          </p:nvSpPr>
          <p:spPr>
            <a:xfrm>
              <a:off x="1519" y="2296"/>
              <a:ext cx="1477" cy="138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Strukturdiagramme II</a:t>
            </a:r>
            <a:br>
              <a:rPr lang="de-AT"/>
            </a:br>
            <a:endParaRPr/>
          </a:p>
        </p:txBody>
      </p:sp>
      <p:sp>
        <p:nvSpPr>
          <p:cNvPr id="405" name="Google Shape;405;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Der verbindende Pfeil weist immer von der Relation mit dem Primärschlüssel zur Relation mit dem Fremdschlüssel.</a:t>
            </a:r>
            <a:endParaRPr/>
          </a:p>
          <a:p>
            <a:pPr indent="-228600" lvl="0" marL="228600" rtl="0" algn="l">
              <a:lnSpc>
                <a:spcPct val="90000"/>
              </a:lnSpc>
              <a:spcBef>
                <a:spcPts val="600"/>
              </a:spcBef>
              <a:spcAft>
                <a:spcPts val="0"/>
              </a:spcAft>
              <a:buClr>
                <a:schemeClr val="dk1"/>
              </a:buClr>
              <a:buSzPts val="2800"/>
              <a:buChar char="•"/>
            </a:pPr>
            <a:r>
              <a:rPr lang="de-AT"/>
              <a:t>1.Beschreibung der Beziehungsintegrität</a:t>
            </a:r>
            <a:endParaRPr/>
          </a:p>
          <a:p>
            <a:pPr indent="-228600" lvl="0" marL="228600" rtl="0" algn="l">
              <a:lnSpc>
                <a:spcPct val="90000"/>
              </a:lnSpc>
              <a:spcBef>
                <a:spcPts val="600"/>
              </a:spcBef>
              <a:spcAft>
                <a:spcPts val="0"/>
              </a:spcAft>
              <a:buClr>
                <a:srgbClr val="000000"/>
              </a:buClr>
              <a:buSzPts val="2800"/>
              <a:buChar char="•"/>
            </a:pPr>
            <a:r>
              <a:rPr lang="de-AT"/>
              <a:t>nl: Nullsetzen bei Löschung des entsprechenden Primärschlüsselwertes</a:t>
            </a:r>
            <a:endParaRPr/>
          </a:p>
          <a:p>
            <a:pPr indent="-228600" lvl="0" marL="228600" rtl="0" algn="l">
              <a:lnSpc>
                <a:spcPct val="90000"/>
              </a:lnSpc>
              <a:spcBef>
                <a:spcPts val="600"/>
              </a:spcBef>
              <a:spcAft>
                <a:spcPts val="0"/>
              </a:spcAft>
              <a:buClr>
                <a:srgbClr val="000000"/>
              </a:buClr>
              <a:buSzPts val="2800"/>
              <a:buChar char="•"/>
            </a:pPr>
            <a:r>
              <a:rPr lang="de-AT"/>
              <a:t>wl: Weitergabe der Löschung</a:t>
            </a:r>
            <a:endParaRPr/>
          </a:p>
          <a:p>
            <a:pPr indent="-228600" lvl="0" marL="228600" rtl="0" algn="l">
              <a:lnSpc>
                <a:spcPct val="90000"/>
              </a:lnSpc>
              <a:spcBef>
                <a:spcPts val="600"/>
              </a:spcBef>
              <a:spcAft>
                <a:spcPts val="0"/>
              </a:spcAft>
              <a:buClr>
                <a:srgbClr val="000000"/>
              </a:buClr>
              <a:buSzPts val="2800"/>
              <a:buFont typeface="Arial"/>
              <a:buAutoNum type="arabicPeriod"/>
            </a:pPr>
            <a:r>
              <a:rPr lang="de-AT"/>
              <a:t>einer Zahl, die beschreibt, wie viele Tupel der Fremdschlüsselrelation mit Tupel der Primärschlüsselrelation durchschnittlich in Beziehung stehen</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6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406" name="Google Shape;406;p44"/>
          <p:cNvGrpSpPr/>
          <p:nvPr/>
        </p:nvGrpSpPr>
        <p:grpSpPr>
          <a:xfrm>
            <a:off x="2927256" y="5763419"/>
            <a:ext cx="6184900" cy="1458912"/>
            <a:chOff x="1383" y="3113"/>
            <a:chExt cx="3896" cy="919"/>
          </a:xfrm>
        </p:grpSpPr>
        <p:graphicFrame>
          <p:nvGraphicFramePr>
            <p:cNvPr id="407" name="Google Shape;407;p44"/>
            <p:cNvGraphicFramePr/>
            <p:nvPr/>
          </p:nvGraphicFramePr>
          <p:xfrm>
            <a:off x="1383" y="3113"/>
            <a:ext cx="3896" cy="919"/>
          </p:xfrm>
          <a:graphic>
            <a:graphicData uri="http://schemas.openxmlformats.org/presentationml/2006/ole">
              <mc:AlternateContent>
                <mc:Choice Requires="v">
                  <p:oleObj r:id="rId4" imgH="919" imgW="3896" progId="" spid="_x0000_s1">
                    <p:embed/>
                  </p:oleObj>
                </mc:Choice>
                <mc:Fallback>
                  <p:oleObj r:id="rId5" imgH="919" imgW="3896" progId="">
                    <p:embed/>
                    <p:pic>
                      <p:nvPicPr>
                        <p:cNvPr id="407" name="Google Shape;407;p44"/>
                        <p:cNvPicPr preferRelativeResize="0"/>
                        <p:nvPr/>
                      </p:nvPicPr>
                      <p:blipFill rotWithShape="1">
                        <a:blip r:embed="rId6">
                          <a:alphaModFix/>
                        </a:blip>
                        <a:srcRect b="0" l="0" r="0" t="0"/>
                        <a:stretch/>
                      </p:blipFill>
                      <p:spPr>
                        <a:xfrm>
                          <a:off x="1383" y="3113"/>
                          <a:ext cx="3896" cy="919"/>
                        </a:xfrm>
                        <a:prstGeom prst="rect">
                          <a:avLst/>
                        </a:prstGeom>
                        <a:noFill/>
                        <a:ln>
                          <a:noFill/>
                        </a:ln>
                      </p:spPr>
                    </p:pic>
                  </p:oleObj>
                </mc:Fallback>
              </mc:AlternateContent>
            </a:graphicData>
          </a:graphic>
        </p:graphicFrame>
        <p:sp>
          <p:nvSpPr>
            <p:cNvPr id="408" name="Google Shape;408;p44"/>
            <p:cNvSpPr txBox="1"/>
            <p:nvPr/>
          </p:nvSpPr>
          <p:spPr>
            <a:xfrm>
              <a:off x="1383" y="3113"/>
              <a:ext cx="3896" cy="9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Strukturdiagramme I</a:t>
            </a:r>
            <a:br>
              <a:rPr lang="de-AT"/>
            </a:br>
            <a:endParaRPr/>
          </a:p>
        </p:txBody>
      </p:sp>
      <p:sp>
        <p:nvSpPr>
          <p:cNvPr id="414" name="Google Shape;41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415" name="Google Shape;415;p45"/>
          <p:cNvGrpSpPr/>
          <p:nvPr/>
        </p:nvGrpSpPr>
        <p:grpSpPr>
          <a:xfrm>
            <a:off x="1438407" y="1825625"/>
            <a:ext cx="8848725" cy="3895725"/>
            <a:chOff x="181" y="1071"/>
            <a:chExt cx="5574" cy="2454"/>
          </a:xfrm>
        </p:grpSpPr>
        <p:graphicFrame>
          <p:nvGraphicFramePr>
            <p:cNvPr id="416" name="Google Shape;416;p45"/>
            <p:cNvGraphicFramePr/>
            <p:nvPr/>
          </p:nvGraphicFramePr>
          <p:xfrm>
            <a:off x="181" y="1071"/>
            <a:ext cx="5574" cy="2454"/>
          </p:xfrm>
          <a:graphic>
            <a:graphicData uri="http://schemas.openxmlformats.org/presentationml/2006/ole">
              <mc:AlternateContent>
                <mc:Choice Requires="v">
                  <p:oleObj r:id="rId4" imgH="2454" imgW="5574" progId="" spid="_x0000_s1">
                    <p:embed/>
                  </p:oleObj>
                </mc:Choice>
                <mc:Fallback>
                  <p:oleObj r:id="rId5" imgH="2454" imgW="5574" progId="">
                    <p:embed/>
                    <p:pic>
                      <p:nvPicPr>
                        <p:cNvPr id="416" name="Google Shape;416;p45"/>
                        <p:cNvPicPr preferRelativeResize="0"/>
                        <p:nvPr/>
                      </p:nvPicPr>
                      <p:blipFill rotWithShape="1">
                        <a:blip r:embed="rId6">
                          <a:alphaModFix/>
                        </a:blip>
                        <a:srcRect b="0" l="0" r="0" t="0"/>
                        <a:stretch/>
                      </p:blipFill>
                      <p:spPr>
                        <a:xfrm>
                          <a:off x="181" y="1071"/>
                          <a:ext cx="5574" cy="2454"/>
                        </a:xfrm>
                        <a:prstGeom prst="rect">
                          <a:avLst/>
                        </a:prstGeom>
                        <a:noFill/>
                        <a:ln>
                          <a:noFill/>
                        </a:ln>
                      </p:spPr>
                    </p:pic>
                  </p:oleObj>
                </mc:Fallback>
              </mc:AlternateContent>
            </a:graphicData>
          </a:graphic>
        </p:graphicFrame>
        <p:sp>
          <p:nvSpPr>
            <p:cNvPr id="417" name="Google Shape;417;p45"/>
            <p:cNvSpPr txBox="1"/>
            <p:nvPr/>
          </p:nvSpPr>
          <p:spPr>
            <a:xfrm>
              <a:off x="181" y="1071"/>
              <a:ext cx="5574" cy="245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Strukturdiagramm II</a:t>
            </a:r>
            <a:br>
              <a:rPr lang="de-AT"/>
            </a:br>
            <a:endParaRPr/>
          </a:p>
        </p:txBody>
      </p:sp>
      <p:sp>
        <p:nvSpPr>
          <p:cNvPr id="423" name="Google Shape;4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pSp>
        <p:nvGrpSpPr>
          <p:cNvPr id="424" name="Google Shape;424;p46"/>
          <p:cNvGrpSpPr/>
          <p:nvPr/>
        </p:nvGrpSpPr>
        <p:grpSpPr>
          <a:xfrm>
            <a:off x="978946" y="2644993"/>
            <a:ext cx="8056563" cy="2619375"/>
            <a:chOff x="0" y="1162"/>
            <a:chExt cx="5075" cy="1650"/>
          </a:xfrm>
        </p:grpSpPr>
        <p:graphicFrame>
          <p:nvGraphicFramePr>
            <p:cNvPr id="425" name="Google Shape;425;p46"/>
            <p:cNvGraphicFramePr/>
            <p:nvPr/>
          </p:nvGraphicFramePr>
          <p:xfrm>
            <a:off x="0" y="1162"/>
            <a:ext cx="5075" cy="1650"/>
          </p:xfrm>
          <a:graphic>
            <a:graphicData uri="http://schemas.openxmlformats.org/presentationml/2006/ole">
              <mc:AlternateContent>
                <mc:Choice Requires="v">
                  <p:oleObj r:id="rId4" imgH="1650" imgW="5075" progId="" spid="_x0000_s1">
                    <p:embed/>
                  </p:oleObj>
                </mc:Choice>
                <mc:Fallback>
                  <p:oleObj r:id="rId5" imgH="1650" imgW="5075" progId="">
                    <p:embed/>
                    <p:pic>
                      <p:nvPicPr>
                        <p:cNvPr id="425" name="Google Shape;425;p46"/>
                        <p:cNvPicPr preferRelativeResize="0"/>
                        <p:nvPr/>
                      </p:nvPicPr>
                      <p:blipFill rotWithShape="1">
                        <a:blip r:embed="rId6">
                          <a:alphaModFix/>
                        </a:blip>
                        <a:srcRect b="0" l="0" r="0" t="0"/>
                        <a:stretch/>
                      </p:blipFill>
                      <p:spPr>
                        <a:xfrm>
                          <a:off x="0" y="1162"/>
                          <a:ext cx="5075" cy="1650"/>
                        </a:xfrm>
                        <a:prstGeom prst="rect">
                          <a:avLst/>
                        </a:prstGeom>
                        <a:noFill/>
                        <a:ln>
                          <a:noFill/>
                        </a:ln>
                      </p:spPr>
                    </p:pic>
                  </p:oleObj>
                </mc:Fallback>
              </mc:AlternateContent>
            </a:graphicData>
          </a:graphic>
        </p:graphicFrame>
        <p:sp>
          <p:nvSpPr>
            <p:cNvPr id="426" name="Google Shape;426;p46"/>
            <p:cNvSpPr txBox="1"/>
            <p:nvPr/>
          </p:nvSpPr>
          <p:spPr>
            <a:xfrm>
              <a:off x="0" y="1162"/>
              <a:ext cx="5075" cy="16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
        <p:nvSpPr>
          <p:cNvPr id="427" name="Google Shape;427;p46"/>
          <p:cNvSpPr/>
          <p:nvPr/>
        </p:nvSpPr>
        <p:spPr>
          <a:xfrm>
            <a:off x="838200" y="1474321"/>
            <a:ext cx="4591050" cy="368300"/>
          </a:xfrm>
          <a:prstGeom prst="rect">
            <a:avLst/>
          </a:prstGeom>
          <a:noFill/>
          <a:ln>
            <a:noFill/>
          </a:ln>
        </p:spPr>
        <p:txBody>
          <a:bodyPr anchorCtr="0" anchor="ctr" bIns="46800" lIns="90000" spcFirstLastPara="1" rIns="90000" wrap="square" tIns="46800">
            <a:spAutoFit/>
          </a:bodyPr>
          <a:lstStyle/>
          <a:p>
            <a:pPr indent="0" lvl="0" marL="0" marR="0" rtl="0" algn="l">
              <a:spcBef>
                <a:spcPts val="0"/>
              </a:spcBef>
              <a:spcAft>
                <a:spcPts val="0"/>
              </a:spcAft>
              <a:buClr>
                <a:srgbClr val="000000"/>
              </a:buClr>
              <a:buSzPts val="1800"/>
              <a:buFont typeface="Times New Roman"/>
              <a:buNone/>
            </a:pPr>
            <a:r>
              <a:rPr b="0" i="0" lang="de-AT" sz="1800" u="none" cap="none" strike="noStrike">
                <a:solidFill>
                  <a:srgbClr val="000000"/>
                </a:solidFill>
                <a:latin typeface="Arial"/>
                <a:ea typeface="Arial"/>
                <a:cs typeface="Arial"/>
                <a:sym typeface="Arial"/>
              </a:rPr>
              <a:t>Bewerten der Wachstumsraten einer Entität</a:t>
            </a:r>
            <a:endParaRPr/>
          </a:p>
        </p:txBody>
      </p:sp>
      <p:sp>
        <p:nvSpPr>
          <p:cNvPr id="428" name="Google Shape;428;p46"/>
          <p:cNvSpPr/>
          <p:nvPr/>
        </p:nvSpPr>
        <p:spPr>
          <a:xfrm>
            <a:off x="978946" y="4618037"/>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de-AT" sz="1800" u="none" cap="none" strike="noStrike">
                <a:solidFill>
                  <a:schemeClr val="dk1"/>
                </a:solidFill>
                <a:latin typeface="Calibri"/>
                <a:ea typeface="Calibri"/>
                <a:cs typeface="Calibri"/>
                <a:sym typeface="Calibri"/>
              </a:rPr>
              <a:t>Archivierungspolitik berücksichtigen (z.B.: Wie lange bleibt ein Datensatz gespeichert?)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Datenzugriffsmatrix ableiten</a:t>
            </a:r>
            <a:br>
              <a:rPr lang="de-AT"/>
            </a:br>
            <a:endParaRPr/>
          </a:p>
        </p:txBody>
      </p:sp>
      <p:sp>
        <p:nvSpPr>
          <p:cNvPr id="434" name="Google Shape;434;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de-AT"/>
              <a:t>Aktivität:</a:t>
            </a:r>
            <a:r>
              <a:rPr lang="de-AT"/>
              <a:t> Aktuelle Kundeneinkäufe prüfen</a:t>
            </a:r>
            <a:endParaRPr/>
          </a:p>
          <a:p>
            <a:pPr indent="-228600" lvl="0" marL="228600" rtl="0" algn="l">
              <a:lnSpc>
                <a:spcPct val="90000"/>
              </a:lnSpc>
              <a:spcBef>
                <a:spcPts val="600"/>
              </a:spcBef>
              <a:spcAft>
                <a:spcPts val="0"/>
              </a:spcAft>
              <a:buClr>
                <a:schemeClr val="dk1"/>
              </a:buClr>
              <a:buSzPts val="2800"/>
              <a:buChar char="•"/>
            </a:pPr>
            <a:r>
              <a:rPr b="1" lang="de-AT"/>
              <a:t>Durchschnittliche Durchführungsfrequenz: </a:t>
            </a:r>
            <a:r>
              <a:rPr lang="de-AT"/>
              <a:t>500/Stunde</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435" name="Google Shape;435;p47"/>
          <p:cNvGrpSpPr/>
          <p:nvPr/>
        </p:nvGrpSpPr>
        <p:grpSpPr>
          <a:xfrm>
            <a:off x="1199833" y="3429000"/>
            <a:ext cx="8235950" cy="2190750"/>
            <a:chOff x="295" y="1797"/>
            <a:chExt cx="5188" cy="1380"/>
          </a:xfrm>
        </p:grpSpPr>
        <p:graphicFrame>
          <p:nvGraphicFramePr>
            <p:cNvPr id="436" name="Google Shape;436;p47"/>
            <p:cNvGraphicFramePr/>
            <p:nvPr/>
          </p:nvGraphicFramePr>
          <p:xfrm>
            <a:off x="295" y="1797"/>
            <a:ext cx="5188" cy="1380"/>
          </p:xfrm>
          <a:graphic>
            <a:graphicData uri="http://schemas.openxmlformats.org/presentationml/2006/ole">
              <mc:AlternateContent>
                <mc:Choice Requires="v">
                  <p:oleObj r:id="rId4" imgH="1380" imgW="5188" progId="" spid="_x0000_s1">
                    <p:embed/>
                  </p:oleObj>
                </mc:Choice>
                <mc:Fallback>
                  <p:oleObj r:id="rId5" imgH="1380" imgW="5188" progId="">
                    <p:embed/>
                    <p:pic>
                      <p:nvPicPr>
                        <p:cNvPr id="436" name="Google Shape;436;p47"/>
                        <p:cNvPicPr preferRelativeResize="0"/>
                        <p:nvPr/>
                      </p:nvPicPr>
                      <p:blipFill rotWithShape="1">
                        <a:blip r:embed="rId6">
                          <a:alphaModFix/>
                        </a:blip>
                        <a:srcRect b="0" l="0" r="0" t="0"/>
                        <a:stretch/>
                      </p:blipFill>
                      <p:spPr>
                        <a:xfrm>
                          <a:off x="295" y="1797"/>
                          <a:ext cx="5188" cy="1380"/>
                        </a:xfrm>
                        <a:prstGeom prst="rect">
                          <a:avLst/>
                        </a:prstGeom>
                        <a:noFill/>
                        <a:ln>
                          <a:noFill/>
                        </a:ln>
                      </p:spPr>
                    </p:pic>
                  </p:oleObj>
                </mc:Fallback>
              </mc:AlternateContent>
            </a:graphicData>
          </a:graphic>
        </p:graphicFrame>
        <p:sp>
          <p:nvSpPr>
            <p:cNvPr id="437" name="Google Shape;437;p47"/>
            <p:cNvSpPr txBox="1"/>
            <p:nvPr/>
          </p:nvSpPr>
          <p:spPr>
            <a:xfrm>
              <a:off x="295" y="1797"/>
              <a:ext cx="5188" cy="138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Lebenszyklus von Entitäten</a:t>
            </a:r>
            <a:br>
              <a:rPr lang="de-AT"/>
            </a:br>
            <a:endParaRPr/>
          </a:p>
        </p:txBody>
      </p:sp>
      <p:sp>
        <p:nvSpPr>
          <p:cNvPr id="443" name="Google Shape;443;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de-AT"/>
              <a:t>Erstellen einer Matrix Elementarprozess zu Entität:</a:t>
            </a:r>
            <a:endParaRPr/>
          </a:p>
          <a:p>
            <a:pPr indent="-330200" lvl="0" marL="338138" rtl="0" algn="l">
              <a:lnSpc>
                <a:spcPct val="90000"/>
              </a:lnSpc>
              <a:spcBef>
                <a:spcPts val="500"/>
              </a:spcBef>
              <a:spcAft>
                <a:spcPts val="0"/>
              </a:spcAft>
              <a:buClr>
                <a:srgbClr val="000000"/>
              </a:buClr>
              <a:buSzPct val="100000"/>
              <a:buChar char="•"/>
            </a:pPr>
            <a:r>
              <a:rPr lang="de-AT"/>
              <a:t>erstellen (Create),</a:t>
            </a:r>
            <a:endParaRPr/>
          </a:p>
          <a:p>
            <a:pPr indent="-330200" lvl="0" marL="338138" rtl="0" algn="l">
              <a:lnSpc>
                <a:spcPct val="90000"/>
              </a:lnSpc>
              <a:spcBef>
                <a:spcPts val="500"/>
              </a:spcBef>
              <a:spcAft>
                <a:spcPts val="0"/>
              </a:spcAft>
              <a:buClr>
                <a:srgbClr val="000000"/>
              </a:buClr>
              <a:buSzPct val="100000"/>
              <a:buChar char="•"/>
            </a:pPr>
            <a:r>
              <a:rPr lang="de-AT"/>
              <a:t>löschen (Delete),</a:t>
            </a:r>
            <a:endParaRPr/>
          </a:p>
          <a:p>
            <a:pPr indent="-330200" lvl="0" marL="338138" rtl="0" algn="l">
              <a:lnSpc>
                <a:spcPct val="90000"/>
              </a:lnSpc>
              <a:spcBef>
                <a:spcPts val="500"/>
              </a:spcBef>
              <a:spcAft>
                <a:spcPts val="0"/>
              </a:spcAft>
              <a:buClr>
                <a:srgbClr val="000000"/>
              </a:buClr>
              <a:buSzPct val="100000"/>
              <a:buChar char="•"/>
            </a:pPr>
            <a:r>
              <a:rPr lang="de-AT"/>
              <a:t>aktualisieren (Update) oder</a:t>
            </a:r>
            <a:endParaRPr/>
          </a:p>
          <a:p>
            <a:pPr indent="-330200" lvl="0" marL="338138" rtl="0" algn="l">
              <a:lnSpc>
                <a:spcPct val="90000"/>
              </a:lnSpc>
              <a:spcBef>
                <a:spcPts val="500"/>
              </a:spcBef>
              <a:spcAft>
                <a:spcPts val="0"/>
              </a:spcAft>
              <a:buClr>
                <a:srgbClr val="000000"/>
              </a:buClr>
              <a:buSzPct val="100000"/>
              <a:buChar char="•"/>
            </a:pPr>
            <a:r>
              <a:rPr lang="de-AT"/>
              <a:t>lesen (Read)</a:t>
            </a:r>
            <a:br>
              <a:rPr lang="de-AT"/>
            </a:b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330200" lvl="0" marL="338138" rtl="0" algn="l">
              <a:lnSpc>
                <a:spcPct val="90000"/>
              </a:lnSpc>
              <a:spcBef>
                <a:spcPts val="500"/>
              </a:spcBef>
              <a:spcAft>
                <a:spcPts val="0"/>
              </a:spcAft>
              <a:buClr>
                <a:srgbClr val="000000"/>
              </a:buClr>
              <a:buSzPct val="100000"/>
              <a:buChar char="•"/>
            </a:pPr>
            <a:r>
              <a:rPr lang="de-AT"/>
              <a:t>eine Entität sollte möglichst nur von 1 Elementarprozeß kreiert werden</a:t>
            </a:r>
            <a:endParaRPr/>
          </a:p>
          <a:p>
            <a:pPr indent="-330200" lvl="0" marL="338138" rtl="0" algn="l">
              <a:lnSpc>
                <a:spcPct val="90000"/>
              </a:lnSpc>
              <a:spcBef>
                <a:spcPts val="500"/>
              </a:spcBef>
              <a:spcAft>
                <a:spcPts val="0"/>
              </a:spcAft>
              <a:buClr>
                <a:srgbClr val="000000"/>
              </a:buClr>
              <a:buSzPct val="100000"/>
              <a:buChar char="•"/>
            </a:pPr>
            <a:r>
              <a:rPr lang="de-AT"/>
              <a:t>es ist sicherzustellen, daß jede Entität durch 1 Elementarprozeß wieder gelöscht wird.</a:t>
            </a:r>
            <a:endParaRPr/>
          </a:p>
          <a:p>
            <a:pPr indent="-330200" lvl="0" marL="338138" rtl="0" algn="l">
              <a:lnSpc>
                <a:spcPct val="90000"/>
              </a:lnSpc>
              <a:spcBef>
                <a:spcPts val="500"/>
              </a:spcBef>
              <a:spcAft>
                <a:spcPts val="0"/>
              </a:spcAft>
              <a:buClr>
                <a:srgbClr val="000000"/>
              </a:buClr>
              <a:buSzPct val="100000"/>
              <a:buChar char="•"/>
            </a:pPr>
            <a:r>
              <a:rPr lang="de-AT"/>
              <a:t>Update auf eine Entität sollte von möglichst wenig verschiedenen Elementarprozesse durchgeführt werden</a:t>
            </a:r>
            <a:br>
              <a:rPr lang="de-AT"/>
            </a:br>
            <a:endParaRPr/>
          </a:p>
          <a:p>
            <a:pPr indent="-77470" lvl="0" marL="228600" rtl="0" algn="l">
              <a:lnSpc>
                <a:spcPct val="90000"/>
              </a:lnSpc>
              <a:spcBef>
                <a:spcPts val="1000"/>
              </a:spcBef>
              <a:spcAft>
                <a:spcPts val="0"/>
              </a:spcAft>
              <a:buClr>
                <a:schemeClr val="dk1"/>
              </a:buClr>
              <a:buSzPct val="100000"/>
              <a:buNone/>
            </a:pPr>
            <a:r>
              <a:t/>
            </a:r>
            <a:endParaRPr/>
          </a:p>
        </p:txBody>
      </p:sp>
      <p:grpSp>
        <p:nvGrpSpPr>
          <p:cNvPr id="444" name="Google Shape;444;p48"/>
          <p:cNvGrpSpPr/>
          <p:nvPr/>
        </p:nvGrpSpPr>
        <p:grpSpPr>
          <a:xfrm>
            <a:off x="3287806" y="3116262"/>
            <a:ext cx="7192963" cy="1770063"/>
            <a:chOff x="1224" y="1570"/>
            <a:chExt cx="4531" cy="1115"/>
          </a:xfrm>
        </p:grpSpPr>
        <p:graphicFrame>
          <p:nvGraphicFramePr>
            <p:cNvPr id="445" name="Google Shape;445;p48"/>
            <p:cNvGraphicFramePr/>
            <p:nvPr/>
          </p:nvGraphicFramePr>
          <p:xfrm>
            <a:off x="1224" y="1570"/>
            <a:ext cx="4531" cy="1115"/>
          </p:xfrm>
          <a:graphic>
            <a:graphicData uri="http://schemas.openxmlformats.org/presentationml/2006/ole">
              <mc:AlternateContent>
                <mc:Choice Requires="v">
                  <p:oleObj r:id="rId4" imgH="1115" imgW="4531" progId="" spid="_x0000_s1">
                    <p:embed/>
                  </p:oleObj>
                </mc:Choice>
                <mc:Fallback>
                  <p:oleObj r:id="rId5" imgH="1115" imgW="4531" progId="">
                    <p:embed/>
                    <p:pic>
                      <p:nvPicPr>
                        <p:cNvPr id="445" name="Google Shape;445;p48"/>
                        <p:cNvPicPr preferRelativeResize="0"/>
                        <p:nvPr/>
                      </p:nvPicPr>
                      <p:blipFill rotWithShape="1">
                        <a:blip r:embed="rId6">
                          <a:alphaModFix/>
                        </a:blip>
                        <a:srcRect b="0" l="0" r="0" t="0"/>
                        <a:stretch/>
                      </p:blipFill>
                      <p:spPr>
                        <a:xfrm>
                          <a:off x="1224" y="1570"/>
                          <a:ext cx="4531" cy="1115"/>
                        </a:xfrm>
                        <a:prstGeom prst="rect">
                          <a:avLst/>
                        </a:prstGeom>
                        <a:noFill/>
                        <a:ln>
                          <a:noFill/>
                        </a:ln>
                      </p:spPr>
                    </p:pic>
                  </p:oleObj>
                </mc:Fallback>
              </mc:AlternateContent>
            </a:graphicData>
          </a:graphic>
        </p:graphicFrame>
        <p:sp>
          <p:nvSpPr>
            <p:cNvPr id="446" name="Google Shape;446;p48"/>
            <p:cNvSpPr txBox="1"/>
            <p:nvPr/>
          </p:nvSpPr>
          <p:spPr>
            <a:xfrm>
              <a:off x="1224" y="1570"/>
              <a:ext cx="4531" cy="111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Lebenszyklus</a:t>
            </a:r>
            <a:br>
              <a:rPr lang="de-AT"/>
            </a:br>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000000"/>
              </a:buClr>
              <a:buSzPct val="100000"/>
              <a:buChar char="•"/>
            </a:pPr>
            <a:r>
              <a:rPr lang="de-AT"/>
              <a:t>Ein Ereignis bewirkt eine Zustandsänderung unserer Entität. Ein Ereignis wird durch einen externen Partner ausgelöst.</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77470" lvl="0" marL="228600" rtl="0" algn="l">
              <a:lnSpc>
                <a:spcPct val="90000"/>
              </a:lnSpc>
              <a:spcBef>
                <a:spcPts val="500"/>
              </a:spcBef>
              <a:spcAft>
                <a:spcPts val="0"/>
              </a:spcAft>
              <a:buClr>
                <a:schemeClr val="dk1"/>
              </a:buClr>
              <a:buSzPct val="100000"/>
              <a:buNone/>
            </a:pPr>
            <a:r>
              <a:t/>
            </a:r>
            <a:endParaRPr/>
          </a:p>
          <a:p>
            <a:pPr indent="-228600" lvl="0" marL="228600" rtl="0" algn="l">
              <a:lnSpc>
                <a:spcPct val="90000"/>
              </a:lnSpc>
              <a:spcBef>
                <a:spcPts val="500"/>
              </a:spcBef>
              <a:spcAft>
                <a:spcPts val="0"/>
              </a:spcAft>
              <a:buClr>
                <a:srgbClr val="000000"/>
              </a:buClr>
              <a:buSzPct val="100000"/>
              <a:buFont typeface="Arial"/>
              <a:buAutoNum type="arabicPeriod"/>
            </a:pPr>
            <a:r>
              <a:rPr lang="de-AT"/>
              <a:t>Der externe Partner regt unser System durch einen Datenfluß an</a:t>
            </a:r>
            <a:endParaRPr/>
          </a:p>
          <a:p>
            <a:pPr indent="-228600" lvl="0" marL="228600" rtl="0" algn="l">
              <a:lnSpc>
                <a:spcPct val="90000"/>
              </a:lnSpc>
              <a:spcBef>
                <a:spcPts val="500"/>
              </a:spcBef>
              <a:spcAft>
                <a:spcPts val="0"/>
              </a:spcAft>
              <a:buClr>
                <a:srgbClr val="000000"/>
              </a:buClr>
              <a:buSzPct val="100000"/>
              <a:buFont typeface="Arial"/>
              <a:buAutoNum type="arabicPeriod"/>
            </a:pPr>
            <a:r>
              <a:rPr lang="de-AT"/>
              <a:t>Die Entität wird von der Geschäftsfunktion gelesen</a:t>
            </a:r>
            <a:endParaRPr/>
          </a:p>
          <a:p>
            <a:pPr indent="-228600" lvl="0" marL="228600" rtl="0" algn="l">
              <a:lnSpc>
                <a:spcPct val="90000"/>
              </a:lnSpc>
              <a:spcBef>
                <a:spcPts val="500"/>
              </a:spcBef>
              <a:spcAft>
                <a:spcPts val="0"/>
              </a:spcAft>
              <a:buClr>
                <a:srgbClr val="000000"/>
              </a:buClr>
              <a:buSzPct val="100000"/>
              <a:buFont typeface="Arial"/>
              <a:buAutoNum type="arabicPeriod"/>
            </a:pPr>
            <a:r>
              <a:rPr lang="de-AT"/>
              <a:t>Die Geschäftsfunktion verändert den Zustand der Entität</a:t>
            </a:r>
            <a:endParaRPr/>
          </a:p>
          <a:p>
            <a:pPr indent="-228600" lvl="0" marL="228600" rtl="0" algn="l">
              <a:lnSpc>
                <a:spcPct val="90000"/>
              </a:lnSpc>
              <a:spcBef>
                <a:spcPts val="500"/>
              </a:spcBef>
              <a:spcAft>
                <a:spcPts val="0"/>
              </a:spcAft>
              <a:buClr>
                <a:srgbClr val="000000"/>
              </a:buClr>
              <a:buSzPct val="100000"/>
              <a:buFont typeface="Arial"/>
              <a:buAutoNum type="arabicPeriod"/>
            </a:pPr>
            <a:r>
              <a:rPr lang="de-AT"/>
              <a:t>Der externe Partner erhält eine Reaktion</a:t>
            </a:r>
            <a:endParaRPr/>
          </a:p>
          <a:p>
            <a:pPr indent="-77470" lvl="0" marL="228600" rtl="0" algn="l">
              <a:lnSpc>
                <a:spcPct val="90000"/>
              </a:lnSpc>
              <a:spcBef>
                <a:spcPts val="1000"/>
              </a:spcBef>
              <a:spcAft>
                <a:spcPts val="0"/>
              </a:spcAft>
              <a:buClr>
                <a:schemeClr val="dk1"/>
              </a:buClr>
              <a:buSzPct val="100000"/>
              <a:buNone/>
            </a:pPr>
            <a:r>
              <a:t/>
            </a:r>
            <a:endParaRPr/>
          </a:p>
        </p:txBody>
      </p:sp>
      <p:grpSp>
        <p:nvGrpSpPr>
          <p:cNvPr id="117" name="Google Shape;117;p5"/>
          <p:cNvGrpSpPr/>
          <p:nvPr/>
        </p:nvGrpSpPr>
        <p:grpSpPr>
          <a:xfrm>
            <a:off x="1700406" y="2450364"/>
            <a:ext cx="6184900" cy="2163762"/>
            <a:chOff x="748" y="1389"/>
            <a:chExt cx="3896" cy="1363"/>
          </a:xfrm>
        </p:grpSpPr>
        <p:graphicFrame>
          <p:nvGraphicFramePr>
            <p:cNvPr id="118" name="Google Shape;118;p5"/>
            <p:cNvGraphicFramePr/>
            <p:nvPr/>
          </p:nvGraphicFramePr>
          <p:xfrm>
            <a:off x="748" y="1389"/>
            <a:ext cx="3896" cy="1363"/>
          </p:xfrm>
          <a:graphic>
            <a:graphicData uri="http://schemas.openxmlformats.org/presentationml/2006/ole">
              <mc:AlternateContent>
                <mc:Choice Requires="v">
                  <p:oleObj r:id="rId4" imgH="1363" imgW="3896" progId="" spid="_x0000_s1">
                    <p:embed/>
                  </p:oleObj>
                </mc:Choice>
                <mc:Fallback>
                  <p:oleObj r:id="rId5" imgH="1363" imgW="3896" progId="">
                    <p:embed/>
                    <p:pic>
                      <p:nvPicPr>
                        <p:cNvPr id="118" name="Google Shape;118;p5"/>
                        <p:cNvPicPr preferRelativeResize="0"/>
                        <p:nvPr/>
                      </p:nvPicPr>
                      <p:blipFill rotWithShape="1">
                        <a:blip r:embed="rId6">
                          <a:alphaModFix/>
                        </a:blip>
                        <a:srcRect b="0" l="0" r="0" t="0"/>
                        <a:stretch/>
                      </p:blipFill>
                      <p:spPr>
                        <a:xfrm>
                          <a:off x="748" y="1389"/>
                          <a:ext cx="3896" cy="1363"/>
                        </a:xfrm>
                        <a:prstGeom prst="rect">
                          <a:avLst/>
                        </a:prstGeom>
                        <a:noFill/>
                        <a:ln>
                          <a:noFill/>
                        </a:ln>
                      </p:spPr>
                    </p:pic>
                  </p:oleObj>
                </mc:Fallback>
              </mc:AlternateContent>
            </a:graphicData>
          </a:graphic>
        </p:graphicFrame>
        <p:sp>
          <p:nvSpPr>
            <p:cNvPr id="119" name="Google Shape;119;p5"/>
            <p:cNvSpPr txBox="1"/>
            <p:nvPr/>
          </p:nvSpPr>
          <p:spPr>
            <a:xfrm>
              <a:off x="748" y="1389"/>
              <a:ext cx="3896" cy="136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Lebenszyklus</a:t>
            </a:r>
            <a:br>
              <a:rPr lang="de-AT"/>
            </a:br>
            <a:endParaRPr/>
          </a:p>
        </p:txBody>
      </p:sp>
      <p:grpSp>
        <p:nvGrpSpPr>
          <p:cNvPr id="125" name="Google Shape;125;p6"/>
          <p:cNvGrpSpPr/>
          <p:nvPr/>
        </p:nvGrpSpPr>
        <p:grpSpPr>
          <a:xfrm>
            <a:off x="1274875" y="1429763"/>
            <a:ext cx="8272463" cy="5011737"/>
            <a:chOff x="340" y="799"/>
            <a:chExt cx="5211" cy="3157"/>
          </a:xfrm>
        </p:grpSpPr>
        <p:graphicFrame>
          <p:nvGraphicFramePr>
            <p:cNvPr id="126" name="Google Shape;126;p6"/>
            <p:cNvGraphicFramePr/>
            <p:nvPr/>
          </p:nvGraphicFramePr>
          <p:xfrm>
            <a:off x="340" y="799"/>
            <a:ext cx="5211" cy="3157"/>
          </p:xfrm>
          <a:graphic>
            <a:graphicData uri="http://schemas.openxmlformats.org/presentationml/2006/ole">
              <mc:AlternateContent>
                <mc:Choice Requires="v">
                  <p:oleObj r:id="rId4" imgH="3157" imgW="5211" progId="" spid="_x0000_s1">
                    <p:embed/>
                  </p:oleObj>
                </mc:Choice>
                <mc:Fallback>
                  <p:oleObj r:id="rId5" imgH="3157" imgW="5211" progId="">
                    <p:embed/>
                    <p:pic>
                      <p:nvPicPr>
                        <p:cNvPr id="126" name="Google Shape;126;p6"/>
                        <p:cNvPicPr preferRelativeResize="0"/>
                        <p:nvPr/>
                      </p:nvPicPr>
                      <p:blipFill rotWithShape="1">
                        <a:blip r:embed="rId6">
                          <a:alphaModFix/>
                        </a:blip>
                        <a:srcRect b="0" l="0" r="0" t="0"/>
                        <a:stretch/>
                      </p:blipFill>
                      <p:spPr>
                        <a:xfrm>
                          <a:off x="340" y="799"/>
                          <a:ext cx="5211" cy="3157"/>
                        </a:xfrm>
                        <a:prstGeom prst="rect">
                          <a:avLst/>
                        </a:prstGeom>
                        <a:noFill/>
                        <a:ln>
                          <a:noFill/>
                        </a:ln>
                      </p:spPr>
                    </p:pic>
                  </p:oleObj>
                </mc:Fallback>
              </mc:AlternateContent>
            </a:graphicData>
          </a:graphic>
        </p:graphicFrame>
        <p:sp>
          <p:nvSpPr>
            <p:cNvPr id="127" name="Google Shape;127;p6"/>
            <p:cNvSpPr txBox="1"/>
            <p:nvPr/>
          </p:nvSpPr>
          <p:spPr>
            <a:xfrm>
              <a:off x="340" y="799"/>
              <a:ext cx="5211" cy="315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Beispiel Lebenszyklus</a:t>
            </a:r>
            <a:br>
              <a:rPr lang="de-AT"/>
            </a:br>
            <a:endParaRPr/>
          </a:p>
        </p:txBody>
      </p:sp>
      <p:sp>
        <p:nvSpPr>
          <p:cNvPr id="133" name="Google Shape;133;p7"/>
          <p:cNvSpPr txBox="1"/>
          <p:nvPr>
            <p:ph idx="1" type="body"/>
          </p:nvPr>
        </p:nvSpPr>
        <p:spPr>
          <a:xfrm>
            <a:off x="838200" y="1825625"/>
            <a:ext cx="9710854"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Font typeface="Times New Roman"/>
              <a:buAutoNum type="arabicPeriod"/>
            </a:pPr>
            <a:r>
              <a:rPr lang="de-AT"/>
              <a:t>Die Identifikationsschlüssel werden initialisiert</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Die Attributwerte, die bei diesem Ereignis nicht berührt werden, sollen initialisiert werden</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Es wird die Verbindung (Fremdschlüssel) zur Master Entität (hier KUNDE) hergestellt</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Der Attributswert von SALDO soll auf den Wert von ERSTEINLAGE gesetzt werden</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Die Verbindung zur Detail Entität (hier TRANSAKTION) wird hergestellt. Bei jeder Ein- oder Auszahlung muß jedesmal eine Entität TRANSAKTION erstellt und mit der Entität KONTO verknüpft werden.</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Der Wert des Attributes SALDO wird mit SALDO + EINZAHLUNG ersetzt</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Der Wert des Attributes SALDO wird mit SALDO - EINZAHLUNG ersetzt</a:t>
            </a:r>
            <a:endParaRPr/>
          </a:p>
          <a:p>
            <a:pPr indent="-228600" lvl="0" marL="228600" rtl="0" algn="l">
              <a:lnSpc>
                <a:spcPct val="90000"/>
              </a:lnSpc>
              <a:spcBef>
                <a:spcPts val="500"/>
              </a:spcBef>
              <a:spcAft>
                <a:spcPts val="0"/>
              </a:spcAft>
              <a:buClr>
                <a:schemeClr val="dk1"/>
              </a:buClr>
              <a:buSzPct val="100000"/>
              <a:buFont typeface="Times New Roman"/>
              <a:buAutoNum type="arabicPeriod"/>
            </a:pPr>
            <a:r>
              <a:rPr lang="de-AT"/>
              <a:t>Die Verbindung zur Master Entität KUNDE wird gelöst.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Überleitung von Sub- / Supertypen</a:t>
            </a:r>
            <a:br>
              <a:rPr lang="de-AT"/>
            </a:br>
            <a:endParaRPr/>
          </a:p>
        </p:txBody>
      </p:sp>
      <p:grpSp>
        <p:nvGrpSpPr>
          <p:cNvPr id="139" name="Google Shape;139;p8"/>
          <p:cNvGrpSpPr/>
          <p:nvPr/>
        </p:nvGrpSpPr>
        <p:grpSpPr>
          <a:xfrm>
            <a:off x="1439863" y="1268413"/>
            <a:ext cx="7696200" cy="5292725"/>
            <a:chOff x="907" y="799"/>
            <a:chExt cx="4848" cy="3334"/>
          </a:xfrm>
        </p:grpSpPr>
        <p:graphicFrame>
          <p:nvGraphicFramePr>
            <p:cNvPr id="140" name="Google Shape;140;p8"/>
            <p:cNvGraphicFramePr/>
            <p:nvPr/>
          </p:nvGraphicFramePr>
          <p:xfrm>
            <a:off x="907" y="799"/>
            <a:ext cx="4848" cy="3334"/>
          </p:xfrm>
          <a:graphic>
            <a:graphicData uri="http://schemas.openxmlformats.org/presentationml/2006/ole">
              <mc:AlternateContent>
                <mc:Choice Requires="v">
                  <p:oleObj r:id="rId4" imgH="3334" imgW="4848" progId="" spid="_x0000_s1">
                    <p:embed/>
                  </p:oleObj>
                </mc:Choice>
                <mc:Fallback>
                  <p:oleObj r:id="rId5" imgH="3334" imgW="4848" progId="">
                    <p:embed/>
                    <p:pic>
                      <p:nvPicPr>
                        <p:cNvPr id="140" name="Google Shape;140;p8"/>
                        <p:cNvPicPr preferRelativeResize="0"/>
                        <p:nvPr/>
                      </p:nvPicPr>
                      <p:blipFill rotWithShape="1">
                        <a:blip r:embed="rId6">
                          <a:alphaModFix/>
                        </a:blip>
                        <a:srcRect b="0" l="0" r="0" t="0"/>
                        <a:stretch/>
                      </p:blipFill>
                      <p:spPr>
                        <a:xfrm>
                          <a:off x="907" y="799"/>
                          <a:ext cx="4848" cy="3334"/>
                        </a:xfrm>
                        <a:prstGeom prst="rect">
                          <a:avLst/>
                        </a:prstGeom>
                        <a:noFill/>
                        <a:ln>
                          <a:noFill/>
                        </a:ln>
                      </p:spPr>
                    </p:pic>
                  </p:oleObj>
                </mc:Fallback>
              </mc:AlternateContent>
            </a:graphicData>
          </a:graphic>
        </p:graphicFrame>
        <p:sp>
          <p:nvSpPr>
            <p:cNvPr id="141" name="Google Shape;141;p8"/>
            <p:cNvSpPr txBox="1"/>
            <p:nvPr/>
          </p:nvSpPr>
          <p:spPr>
            <a:xfrm>
              <a:off x="907" y="799"/>
              <a:ext cx="4848" cy="333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Times New Roman"/>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AT"/>
              <a:t>Überleitung in Relationenmodell I</a:t>
            </a:r>
            <a:br>
              <a:rPr lang="de-AT"/>
            </a:br>
            <a:endParaRPr/>
          </a:p>
        </p:txBody>
      </p:sp>
      <p:sp>
        <p:nvSpPr>
          <p:cNvPr id="147" name="Google Shape;14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AT"/>
              <a:t>Im Kapitel  'Überleitung in ein Relationenmodell. Vorgehen' wird ein Vorgehen beschrieben, wie ein Datenmodell in ein Relationenmodell übergeleitet wird.</a:t>
            </a:r>
            <a:endParaRPr/>
          </a:p>
          <a:p>
            <a:pPr indent="-228600" lvl="0" marL="228600" rtl="0" algn="l">
              <a:lnSpc>
                <a:spcPct val="90000"/>
              </a:lnSpc>
              <a:spcBef>
                <a:spcPts val="600"/>
              </a:spcBef>
              <a:spcAft>
                <a:spcPts val="0"/>
              </a:spcAft>
              <a:buClr>
                <a:schemeClr val="dk1"/>
              </a:buClr>
              <a:buSzPts val="2800"/>
              <a:buChar char="•"/>
            </a:pPr>
            <a:r>
              <a:rPr lang="de-AT"/>
              <a:t>Spezielle Situationen der Realität können aber auch spezielle Reaktionen bei der Gestaltung der Tabellen verlangen - indem das oben beschriebene Schema bewusst durchbrochen wird. Es soll aber festgehalten werden, dass dann nicht mehr von einem 'optimalen Datenmodell' die Rede ist, dass aber Performanceüberlegungen diese Aktion notwendig gemacht haben.</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2020-08-30T19:58:00Z</dcterms:created>
  <dc:creator>Muratspahic Irfan</dc:creator>
</cp:coreProperties>
</file>