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jSY5ig5j5Wa/tlShT/i1whoom+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1" sz="4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1" name="Google Shape;1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7450" y="411406"/>
            <a:ext cx="1620000" cy="1298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>
  <p:cSld name="Titelfolie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" name="Google Shape;1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86000" y="3890913"/>
            <a:ext cx="1620000" cy="1298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title"/>
          </p:nvPr>
        </p:nvSpPr>
        <p:spPr>
          <a:xfrm>
            <a:off x="838200" y="365125"/>
            <a:ext cx="87570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/>
            </a:lvl2pPr>
            <a:lvl3pPr indent="-355600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8" name="Google Shape;1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99824" y="392356"/>
            <a:ext cx="1619998" cy="1298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/>
          <p:nvPr>
            <p:ph type="title"/>
          </p:nvPr>
        </p:nvSpPr>
        <p:spPr>
          <a:xfrm>
            <a:off x="838200" y="365125"/>
            <a:ext cx="87570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3" name="Google Shape;2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99823" y="365125"/>
            <a:ext cx="1653978" cy="132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838200" y="365125"/>
            <a:ext cx="87570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de-AT"/>
              <a:t>EINFÜHRUNG IN DIE WELT DER DATENBANKEN</a:t>
            </a:r>
            <a:endParaRPr/>
          </a:p>
        </p:txBody>
      </p:sp>
      <p:sp>
        <p:nvSpPr>
          <p:cNvPr id="29" name="Google Shape;29;p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838200" y="365125"/>
            <a:ext cx="87570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de-AT"/>
              <a:t>BEZIEHUNGEN</a:t>
            </a:r>
            <a:endParaRPr/>
          </a:p>
        </p:txBody>
      </p:sp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9388" lvl="0" marL="179388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Beziehungen zwischen Entities werden zu </a:t>
            </a:r>
            <a:r>
              <a:rPr b="1" lang="de-AT"/>
              <a:t>Beziehungstypen </a:t>
            </a:r>
            <a:r>
              <a:rPr lang="de-AT"/>
              <a:t>zusammengefasst.</a:t>
            </a:r>
            <a:endParaRPr/>
          </a:p>
          <a:p>
            <a:pPr indent="-179388" lvl="0" marL="179388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Beziehungen können ebenfalls </a:t>
            </a:r>
            <a:r>
              <a:rPr b="1" lang="de-AT"/>
              <a:t>Attribute</a:t>
            </a:r>
            <a:r>
              <a:rPr lang="de-AT"/>
              <a:t> besitzen (Note im Beispiel)</a:t>
            </a:r>
            <a:endParaRPr/>
          </a:p>
          <a:p>
            <a:pPr indent="-1587" lvl="0" marL="179388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86" name="Google Shape;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950" y="4190287"/>
            <a:ext cx="9944100" cy="22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838200" y="365125"/>
            <a:ext cx="87570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de-AT"/>
              <a:t>BEZIEHUNGEN</a:t>
            </a:r>
            <a:endParaRPr/>
          </a:p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9388" lvl="0" marL="179388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de-AT"/>
              <a:t>Unterschiede in Grade</a:t>
            </a:r>
            <a:endParaRPr/>
          </a:p>
          <a:p>
            <a:pPr indent="0" lvl="1" marL="180975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AT"/>
              <a:t>  Am häufigsten: </a:t>
            </a:r>
            <a:r>
              <a:rPr b="1" lang="de-AT"/>
              <a:t>binär</a:t>
            </a:r>
            <a:endParaRPr/>
          </a:p>
          <a:p>
            <a:pPr indent="0" lvl="1" marL="180975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de-AT"/>
              <a:t>  </a:t>
            </a:r>
            <a:r>
              <a:rPr lang="de-AT"/>
              <a:t>Zwei beteiligte Entitäten</a:t>
            </a:r>
            <a:endParaRPr/>
          </a:p>
        </p:txBody>
      </p:sp>
      <p:pic>
        <p:nvPicPr>
          <p:cNvPr id="93" name="Google Shape;9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0050" y="3878682"/>
            <a:ext cx="8851900" cy="10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type="title"/>
          </p:nvPr>
        </p:nvSpPr>
        <p:spPr>
          <a:xfrm>
            <a:off x="838200" y="365125"/>
            <a:ext cx="87570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de-AT"/>
              <a:t>BEZIEHUNGEN</a:t>
            </a:r>
            <a:endParaRPr/>
          </a:p>
        </p:txBody>
      </p:sp>
      <p:sp>
        <p:nvSpPr>
          <p:cNvPr id="99" name="Google Shape;9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9388" lvl="0" marL="179388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de-AT"/>
              <a:t>Unterschiede in Grade</a:t>
            </a:r>
            <a:endParaRPr/>
          </a:p>
          <a:p>
            <a:pPr indent="0" lvl="1" marL="180975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de-AT"/>
              <a:t>  ternär</a:t>
            </a:r>
            <a:endParaRPr/>
          </a:p>
          <a:p>
            <a:pPr indent="0" lvl="1" marL="180975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de-AT"/>
              <a:t>  </a:t>
            </a:r>
            <a:r>
              <a:rPr lang="de-AT"/>
              <a:t>Drei beteiligte Entitäten</a:t>
            </a:r>
            <a:endParaRPr/>
          </a:p>
          <a:p>
            <a:pPr indent="-1587" lvl="0" marL="179388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0" name="Google Shape;10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000" y="3598863"/>
            <a:ext cx="8636000" cy="25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title"/>
          </p:nvPr>
        </p:nvSpPr>
        <p:spPr>
          <a:xfrm>
            <a:off x="838200" y="365125"/>
            <a:ext cx="87570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de-AT"/>
              <a:t>BEZIEHUNGEN</a:t>
            </a:r>
            <a:endParaRPr/>
          </a:p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9388" lvl="0" marL="179388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de-AT"/>
              <a:t>Unterschiede in Grade</a:t>
            </a:r>
            <a:endParaRPr/>
          </a:p>
          <a:p>
            <a:pPr indent="0" lvl="1" marL="180975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de-AT"/>
              <a:t>  unär</a:t>
            </a:r>
            <a:endParaRPr/>
          </a:p>
          <a:p>
            <a:pPr indent="0" lvl="1" marL="180975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de-AT"/>
              <a:t>  </a:t>
            </a:r>
            <a:r>
              <a:rPr lang="de-AT"/>
              <a:t>Eine beteiligte Entität</a:t>
            </a:r>
            <a:endParaRPr/>
          </a:p>
          <a:p>
            <a:pPr indent="-1587" lvl="0" marL="179388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4831" y="3429000"/>
            <a:ext cx="2463800" cy="26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838200" y="365125"/>
            <a:ext cx="87570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de-AT"/>
              <a:t>BEZIEHUNGEN</a:t>
            </a:r>
            <a:endParaRPr/>
          </a:p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9388" lvl="0" marL="179388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de-AT"/>
              <a:t>Unterscheidung Kardinalitäten</a:t>
            </a:r>
            <a:endParaRPr b="1"/>
          </a:p>
          <a:p>
            <a:pPr indent="0" lvl="1" marL="182562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AT"/>
              <a:t>Beschreiben die Beziehung genauer. </a:t>
            </a:r>
            <a:endParaRPr/>
          </a:p>
          <a:p>
            <a:pPr indent="0" lvl="1" marL="182562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AT"/>
              <a:t>Formen: 1:1, 1:N, N:1, M:N</a:t>
            </a:r>
            <a:endParaRPr/>
          </a:p>
          <a:p>
            <a:pPr indent="0" lvl="1" marL="182562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AT"/>
              <a:t>Müssen immer eingehalten werden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de-AT"/>
            </a:br>
            <a:br>
              <a:rPr lang="de-AT"/>
            </a:br>
            <a:endParaRPr b="1"/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7688" y="4195763"/>
            <a:ext cx="94234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838200" y="365125"/>
            <a:ext cx="87570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de-AT"/>
              <a:t>ÜBUNG KARDINALITÄTEN</a:t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Definiere die Kardinalitäten für folgende Beziehungen:</a:t>
            </a:r>
            <a:endParaRPr/>
          </a:p>
          <a:p>
            <a:pPr indent="-180975" lvl="1" marL="36195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/>
              <a:t>Mann ist verheiratet mit Frau</a:t>
            </a:r>
            <a:endParaRPr/>
          </a:p>
          <a:p>
            <a:pPr indent="-180975" lvl="1" marL="36195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/>
              <a:t>Prospekt beschreibt Produkt</a:t>
            </a:r>
            <a:endParaRPr/>
          </a:p>
          <a:p>
            <a:pPr indent="-180975" lvl="1" marL="36195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/>
              <a:t>Lehrer unterrichtet Fach</a:t>
            </a:r>
            <a:endParaRPr/>
          </a:p>
          <a:p>
            <a:pPr indent="-180975" lvl="1" marL="36195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/>
              <a:t>Lieferant liefert Produkt</a:t>
            </a:r>
            <a:endParaRPr/>
          </a:p>
          <a:p>
            <a:pPr indent="-180975" lvl="1" marL="36195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/>
              <a:t>Mitarbeiter arbeitet für Firma</a:t>
            </a:r>
            <a:endParaRPr/>
          </a:p>
          <a:p>
            <a:pPr indent="-180975" lvl="1" marL="36195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/>
              <a:t>Bestellung umfasst Produkt</a:t>
            </a:r>
            <a:endParaRPr/>
          </a:p>
          <a:p>
            <a:pPr indent="-180975" lvl="1" marL="36195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/>
              <a:t>Kino hat Kinosaal</a:t>
            </a:r>
            <a:endParaRPr/>
          </a:p>
          <a:p>
            <a:pPr indent="-1587" lvl="0" marL="179388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838200" y="365125"/>
            <a:ext cx="87570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de-AT"/>
              <a:t>ÜBUNG KARDINALITÄTEN</a:t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9388" lvl="0" marL="179388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Überlege dir je ein eigenes Beispiel:</a:t>
            </a:r>
            <a:endParaRPr/>
          </a:p>
          <a:p>
            <a:pPr indent="-179388" lvl="0" marL="179388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1:1</a:t>
            </a:r>
            <a:endParaRPr/>
          </a:p>
          <a:p>
            <a:pPr indent="-179388" lvl="0" marL="179388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1:N</a:t>
            </a:r>
            <a:endParaRPr/>
          </a:p>
          <a:p>
            <a:pPr indent="-179388" lvl="0" marL="179388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N:1</a:t>
            </a:r>
            <a:endParaRPr/>
          </a:p>
          <a:p>
            <a:pPr indent="-179388" lvl="0" marL="179388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M:N</a:t>
            </a:r>
            <a:endParaRPr/>
          </a:p>
          <a:p>
            <a:pPr indent="-1587" lvl="0" marL="179388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838200" y="365125"/>
            <a:ext cx="87570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de-AT"/>
              <a:t>BEZIEHUNGEN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9388" lvl="0" marL="179388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de-AT"/>
              <a:t>Kardinalitäten bei ternären Beziehungen</a:t>
            </a:r>
            <a:endParaRPr/>
          </a:p>
          <a:p>
            <a:pPr indent="0" lvl="1" marL="180975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AT"/>
              <a:t>Welche Integritätsbedingungen werden hier festgelegt?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429000"/>
            <a:ext cx="899160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838200" y="365125"/>
            <a:ext cx="87570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de-AT"/>
              <a:t>BEZIEHUNGEN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9388" lvl="0" marL="179388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de-AT"/>
              <a:t>Kardinalitäten bei ternären Beziehungen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	Studenten dürfen bei demselben Professor nur ein 	Seminarthema bearbeiten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de-AT"/>
            </a:br>
            <a:br>
              <a:rPr lang="de-AT"/>
            </a:br>
            <a:br>
              <a:rPr lang="de-AT"/>
            </a:br>
            <a:br>
              <a:rPr lang="de-AT"/>
            </a:b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9450" y="3429000"/>
            <a:ext cx="82931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2250" y="3429000"/>
            <a:ext cx="92075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>
            <p:ph type="title"/>
          </p:nvPr>
        </p:nvSpPr>
        <p:spPr>
          <a:xfrm>
            <a:off x="838200" y="365125"/>
            <a:ext cx="87570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de-AT"/>
              <a:t>BEZIEHUNGEN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9388" lvl="0" marL="179388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de-AT"/>
              <a:t>Kardinalitäten bei ternären Beziehungen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	Studenten dürfen dasselbe Seminarthema nur bei einem 	Professor bearbeiten (also nicht wiederverwenden).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de-AT"/>
              <a:t>ER-MODELL, DATENTYPEN, SCHLÜSSELFELDER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838200" y="365125"/>
            <a:ext cx="87570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de-AT"/>
              <a:t>BEZIEHUNGEN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9388" lvl="0" marL="179388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de-AT"/>
              <a:t>Kardinalitäten bei ternären Beziehungen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de-AT"/>
              <a:t>	</a:t>
            </a:r>
            <a:r>
              <a:rPr lang="de-AT"/>
              <a:t>Professoren können dasselbe Seminarthema an mehrere 	Studenten vergeben (= “wiederverwenden”)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429000"/>
            <a:ext cx="9296400" cy="32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de-AT"/>
              <a:t>ENDE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type="title"/>
          </p:nvPr>
        </p:nvSpPr>
        <p:spPr>
          <a:xfrm>
            <a:off x="838200" y="365125"/>
            <a:ext cx="87570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de-AT"/>
              <a:t>ENTITY RELATIONSHIP MODEL</a:t>
            </a:r>
            <a:endParaRPr/>
          </a:p>
        </p:txBody>
      </p:sp>
      <p:pic>
        <p:nvPicPr>
          <p:cNvPr id="40" name="Google Shape;4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9723" y="3223467"/>
            <a:ext cx="4962225" cy="308843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9388" lvl="0" marL="179388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de-AT" sz="2590"/>
              <a:t>Modelliert Gegenstände (Entities) und die Beziehungen (Relationships) zwischen diesen</a:t>
            </a:r>
            <a:endParaRPr/>
          </a:p>
          <a:p>
            <a:pPr indent="-180975" lvl="1" marL="361950" rtl="0" algn="l">
              <a:lnSpc>
                <a:spcPct val="10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b="1" lang="de-AT" sz="2220"/>
              <a:t>Entity</a:t>
            </a:r>
            <a:endParaRPr/>
          </a:p>
          <a:p>
            <a:pPr indent="-173037" lvl="2" marL="534988" rtl="0" algn="l">
              <a:lnSpc>
                <a:spcPct val="10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b="1" lang="de-AT" sz="1850"/>
              <a:t>Objekt</a:t>
            </a:r>
            <a:r>
              <a:rPr lang="de-AT" sz="1850"/>
              <a:t>, über welches Informationen zu speichern sind </a:t>
            </a:r>
            <a:endParaRPr/>
          </a:p>
          <a:p>
            <a:pPr indent="0" lvl="2" marL="361950" rtl="0" algn="l">
              <a:lnSpc>
                <a:spcPct val="10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de-AT" sz="1850"/>
              <a:t>   (Bsp.: Vorlesung, Professor, Prüfung)</a:t>
            </a:r>
            <a:endParaRPr/>
          </a:p>
          <a:p>
            <a:pPr indent="-180975" lvl="1" marL="361950" rtl="0" algn="l">
              <a:lnSpc>
                <a:spcPct val="10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b="1" lang="de-AT" sz="2220"/>
              <a:t>Relationship</a:t>
            </a:r>
            <a:endParaRPr b="1" sz="2220"/>
          </a:p>
          <a:p>
            <a:pPr indent="-173037" lvl="2" marL="534988" rtl="0" algn="l">
              <a:lnSpc>
                <a:spcPct val="10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b="1" lang="de-AT" sz="1850"/>
              <a:t>Beziehung</a:t>
            </a:r>
            <a:r>
              <a:rPr lang="de-AT" sz="1850"/>
              <a:t> zwischen Entities</a:t>
            </a:r>
            <a:endParaRPr sz="1850"/>
          </a:p>
          <a:p>
            <a:pPr indent="0" lvl="2" marL="361950" rtl="0" algn="l">
              <a:lnSpc>
                <a:spcPct val="10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de-AT" sz="1850"/>
              <a:t>   </a:t>
            </a:r>
            <a:r>
              <a:rPr lang="de-AT" sz="1850"/>
              <a:t>(Bsp.: Professor liest Vorlesung)</a:t>
            </a:r>
            <a:endParaRPr/>
          </a:p>
          <a:p>
            <a:pPr indent="-342900" lvl="1" marL="531812" rtl="0" algn="l">
              <a:lnSpc>
                <a:spcPct val="10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b="1" lang="de-AT" sz="2220"/>
              <a:t>Attribut</a:t>
            </a:r>
            <a:endParaRPr/>
          </a:p>
          <a:p>
            <a:pPr indent="-342900" lvl="2" marL="704850" rtl="0" algn="l">
              <a:lnSpc>
                <a:spcPct val="10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b="1" lang="de-AT" sz="1850"/>
              <a:t>Eigenschaft</a:t>
            </a:r>
            <a:r>
              <a:rPr lang="de-AT" sz="1850"/>
              <a:t> von Entities oder Beziehungen</a:t>
            </a:r>
            <a:endParaRPr/>
          </a:p>
          <a:p>
            <a:pPr indent="0" lvl="2" marL="361950" rtl="0" algn="l">
              <a:lnSpc>
                <a:spcPct val="10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de-AT" sz="1850"/>
              <a:t>     </a:t>
            </a:r>
            <a:r>
              <a:rPr lang="de-AT" sz="1850"/>
              <a:t>(Name, Titel,...)</a:t>
            </a:r>
            <a:endParaRPr b="1" sz="1850"/>
          </a:p>
          <a:p>
            <a:pPr indent="-55562" lvl="2" marL="534988" rtl="0" algn="l">
              <a:lnSpc>
                <a:spcPct val="10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sz="18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01172"/>
            <a:ext cx="8451271" cy="525965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"/>
          <p:cNvSpPr txBox="1"/>
          <p:nvPr>
            <p:ph type="title"/>
          </p:nvPr>
        </p:nvSpPr>
        <p:spPr>
          <a:xfrm>
            <a:off x="838200" y="365125"/>
            <a:ext cx="87570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de-AT"/>
              <a:t>ER-MODELL – CHEN NOTATION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838200" y="365125"/>
            <a:ext cx="87570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de-AT"/>
              <a:t>ENTITY RELATIONSHIP MODEL</a:t>
            </a:r>
            <a:endParaRPr/>
          </a:p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9388" lvl="0" marL="179388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de-AT"/>
              <a:t>Werte</a:t>
            </a:r>
            <a:endParaRPr/>
          </a:p>
          <a:p>
            <a:pPr indent="-180975" lvl="1" marL="36195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/>
              <a:t>Primitive Datenelemente, die direkt erstellbar sind</a:t>
            </a:r>
            <a:endParaRPr/>
          </a:p>
          <a:p>
            <a:pPr indent="-180975" lvl="1" marL="36195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/>
              <a:t>Werte werden durch </a:t>
            </a:r>
            <a:r>
              <a:rPr b="1" lang="de-AT"/>
              <a:t>Datentypen</a:t>
            </a:r>
            <a:r>
              <a:rPr lang="de-AT"/>
              <a:t> beschrieben</a:t>
            </a:r>
            <a:endParaRPr/>
          </a:p>
          <a:p>
            <a:pPr indent="-179388" lvl="0" marL="179388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de-AT"/>
              <a:t>Datentypen</a:t>
            </a:r>
            <a:endParaRPr/>
          </a:p>
          <a:p>
            <a:pPr indent="-180975" lvl="1" marL="36195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/>
              <a:t>Vorgegebene Standard-Datentypen</a:t>
            </a:r>
            <a:endParaRPr/>
          </a:p>
          <a:p>
            <a:pPr indent="-173037" lvl="2" marL="534988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de-AT"/>
              <a:t>Beispiele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de-AT"/>
              <a:t>int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de-AT"/>
              <a:t>varchar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de-AT"/>
              <a:t>date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type="title"/>
          </p:nvPr>
        </p:nvSpPr>
        <p:spPr>
          <a:xfrm>
            <a:off x="838200" y="365125"/>
            <a:ext cx="87570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de-AT"/>
              <a:t>ÜBUNG DATENTYPEN</a:t>
            </a:r>
            <a:endParaRPr/>
          </a:p>
        </p:txBody>
      </p:sp>
      <p:sp>
        <p:nvSpPr>
          <p:cNvPr id="59" name="Google Shape;5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Suche dir 5 Datentypen in MySQL und erkläre den Sinn davon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838200" y="365125"/>
            <a:ext cx="87570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de-AT"/>
              <a:t>ÜBUNG DATENTYPEN</a:t>
            </a:r>
            <a:endParaRPr/>
          </a:p>
        </p:txBody>
      </p:sp>
      <p:pic>
        <p:nvPicPr>
          <p:cNvPr id="65" name="Google Shape;6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743" y="1528892"/>
            <a:ext cx="9117519" cy="4963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1212" y="4279058"/>
            <a:ext cx="5295905" cy="19481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 txBox="1"/>
          <p:nvPr>
            <p:ph type="title"/>
          </p:nvPr>
        </p:nvSpPr>
        <p:spPr>
          <a:xfrm>
            <a:off x="838200" y="365125"/>
            <a:ext cx="87570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de-AT"/>
              <a:t>ATTRIBUTE</a:t>
            </a:r>
            <a:endParaRPr/>
          </a:p>
        </p:txBody>
      </p:sp>
      <p:sp>
        <p:nvSpPr>
          <p:cNvPr id="72" name="Google Shape;7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9388" lvl="0" marL="179388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Modellieren Eigenschaften von </a:t>
            </a:r>
            <a:r>
              <a:rPr b="1" lang="de-AT"/>
              <a:t>Entities oder Beziehungen</a:t>
            </a:r>
            <a:endParaRPr/>
          </a:p>
          <a:p>
            <a:pPr indent="-179388" lvl="0" marL="179388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de-AT"/>
              <a:t>Alle Entitites</a:t>
            </a:r>
            <a:r>
              <a:rPr lang="de-AT"/>
              <a:t> eines Entity-Typen (hier bspw. “Studenten”) </a:t>
            </a:r>
            <a:r>
              <a:rPr b="1" lang="de-AT"/>
              <a:t>haben dieselben</a:t>
            </a:r>
            <a:r>
              <a:rPr lang="de-AT"/>
              <a:t> Arten von </a:t>
            </a:r>
            <a:r>
              <a:rPr b="1" lang="de-AT"/>
              <a:t>Eigenschaften</a:t>
            </a:r>
            <a:r>
              <a:rPr lang="de-AT"/>
              <a:t>.</a:t>
            </a:r>
            <a:endParaRPr/>
          </a:p>
          <a:p>
            <a:pPr indent="-179388" lvl="0" marL="179388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Attribute werden somit für </a:t>
            </a:r>
            <a:r>
              <a:rPr b="1" lang="de-AT"/>
              <a:t>Entity-Typen</a:t>
            </a:r>
            <a:r>
              <a:rPr lang="de-AT"/>
              <a:t> deklariert</a:t>
            </a:r>
            <a:endParaRPr/>
          </a:p>
          <a:p>
            <a:pPr indent="-179388" lvl="0" marL="179388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textuelle Notation:</a:t>
            </a:r>
            <a:br>
              <a:rPr lang="de-AT"/>
            </a:br>
            <a:r>
              <a:rPr lang="de-AT"/>
              <a:t>E (A1 : D1 , ..., Ax : Dx )</a:t>
            </a:r>
            <a:endParaRPr/>
          </a:p>
          <a:p>
            <a:pPr indent="-179388" lvl="0" marL="179388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Attributen ist ein </a:t>
            </a:r>
            <a:r>
              <a:rPr b="1" lang="de-AT"/>
              <a:t>Datentyp </a:t>
            </a:r>
            <a:r>
              <a:rPr lang="de-AT"/>
              <a:t>zuzuweisen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165" y="4469685"/>
            <a:ext cx="60071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 txBox="1"/>
          <p:nvPr>
            <p:ph type="title"/>
          </p:nvPr>
        </p:nvSpPr>
        <p:spPr>
          <a:xfrm>
            <a:off x="838200" y="365125"/>
            <a:ext cx="87570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de-AT"/>
              <a:t>SCHLÜSSEL</a:t>
            </a:r>
            <a:endParaRPr/>
          </a:p>
        </p:txBody>
      </p:sp>
      <p:sp>
        <p:nvSpPr>
          <p:cNvPr id="79" name="Google Shape;7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9388" lvl="0" marL="179388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Die Werte der Schlüsselattribute identifizieren Entities eindeutig</a:t>
            </a:r>
            <a:endParaRPr/>
          </a:p>
          <a:p>
            <a:pPr indent="-179388" lvl="0" marL="179388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Bei mehreren Schlüsselkandidaten ist ein </a:t>
            </a:r>
            <a:r>
              <a:rPr b="1" lang="de-AT"/>
              <a:t>Primärschlüssel </a:t>
            </a:r>
            <a:r>
              <a:rPr lang="de-AT"/>
              <a:t>zu wählen (im Modell unterstreichen)</a:t>
            </a:r>
            <a:endParaRPr/>
          </a:p>
          <a:p>
            <a:pPr indent="-179388" lvl="0" marL="179388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Beispiel: Die Matrikelnummer kennzeichnet einen Studenten eindeutig. Zu jeder Matrikelnummer gibt es genau einen Studenten.</a:t>
            </a:r>
            <a:endParaRPr/>
          </a:p>
          <a:p>
            <a:pPr indent="-1587" lvl="0" marL="179388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2019-01-24T09:49:22Z</dcterms:created>
  <dc:creator>Erlebach Isabel</dc:creator>
</cp:coreProperties>
</file>