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w79DYcq47mxaJp2Gj/Lh3oM31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A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de-AT">
                <a:solidFill>
                  <a:schemeClr val="lt1"/>
                </a:solidFill>
              </a:rPr>
              <a:t>DYNAMIC SQL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7" y="34290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NDS mit Objekten und Collections</a:t>
            </a:r>
            <a:endParaRPr/>
          </a:p>
        </p:txBody>
      </p:sp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38200" y="160884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de-AT" sz="2170"/>
              <a:t>Definition der benötigten Objekte und Collections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>
                <a:latin typeface="Courier New"/>
                <a:ea typeface="Courier New"/>
                <a:cs typeface="Courier New"/>
                <a:sym typeface="Courier New"/>
              </a:rPr>
              <a:t>CREATE TYPE Person AS OBJECT (name VARCHAR2(25), age NUMBER);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>
                <a:latin typeface="Courier New"/>
                <a:ea typeface="Courier New"/>
                <a:cs typeface="Courier New"/>
                <a:sym typeface="Courier New"/>
              </a:rPr>
              <a:t>CREATE TYPE Hobbies IS VARRAY(10) OF VARCHAR2(25);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7"/>
              <a:buNone/>
            </a:pPr>
            <a:r>
              <a:t/>
            </a:r>
            <a:endParaRPr sz="697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de-AT" sz="2170"/>
              <a:t>Erstellung eines Packages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7"/>
              <a:buNone/>
            </a:pPr>
            <a:r>
              <a:t/>
            </a:r>
            <a:endParaRPr sz="697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>
                <a:latin typeface="Courier New"/>
                <a:ea typeface="Courier New"/>
                <a:cs typeface="Courier New"/>
                <a:sym typeface="Courier New"/>
              </a:rPr>
              <a:t>CREATE PACKAGE teams AS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>
                <a:latin typeface="Courier New"/>
                <a:ea typeface="Courier New"/>
                <a:cs typeface="Courier New"/>
                <a:sym typeface="Courier New"/>
              </a:rPr>
              <a:t>   PROCEDURE create_table (tab_name VARCHAR2);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>
                <a:latin typeface="Courier New"/>
                <a:ea typeface="Courier New"/>
                <a:cs typeface="Courier New"/>
                <a:sym typeface="Courier New"/>
              </a:rPr>
              <a:t>   PROCEDURE insert_row (tab_name VARCHAR2, p Person, h Hobbies);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>
                <a:latin typeface="Courier New"/>
                <a:ea typeface="Courier New"/>
                <a:cs typeface="Courier New"/>
                <a:sym typeface="Courier New"/>
              </a:rPr>
              <a:t>   PROCEDURE print_table (tab_name VARCHAR2);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de-AT" sz="2170"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70"/>
              <a:buNone/>
            </a:pPr>
            <a:r>
              <a:rPr b="1" lang="de-AT" sz="2170" u="sng">
                <a:solidFill>
                  <a:srgbClr val="FFFFFF"/>
                </a:solidFill>
              </a:rPr>
              <a:t>OF VARCHAR2(25);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 u="sng">
              <a:solidFill>
                <a:srgbClr val="FFFFFF"/>
              </a:solidFill>
            </a:endParaRPr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  <p:sp>
        <p:nvSpPr>
          <p:cNvPr id="168" name="Google Shape;168;p10"/>
          <p:cNvSpPr txBox="1"/>
          <p:nvPr>
            <p:ph idx="11" type="ftr"/>
          </p:nvPr>
        </p:nvSpPr>
        <p:spPr>
          <a:xfrm>
            <a:off x="563880" y="6356349"/>
            <a:ext cx="9694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69" name="Google Shape;1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9</a:t>
            </a:r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75" y="43497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NDS mit Objekten und Collections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838200" y="16651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CREATE PACKAGE BODY teams AS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PROCEDURE create_table (tab_name VARCHAR2) IS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   EXECUTE IMMEDIATE 'CREATE TABLE ' || tab_name ||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      ' (pers Person, hobbs Hobbies)';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t/>
            </a:r>
            <a:endParaRPr sz="221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PROCEDURE insert_row (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   tab_name VARCHAR2,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   p Person,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   h Hobbies) IS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   EXECUTE IMMEDIATE 'INSERT INTO ' || tab_name ||          ' VALUES (:1, :2)' USING p, h;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10"/>
              <a:buNone/>
            </a:pPr>
            <a:r>
              <a:rPr lang="de-AT" sz="2210"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530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de-AT" sz="153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  <p:sp>
        <p:nvSpPr>
          <p:cNvPr id="177" name="Google Shape;177;p11"/>
          <p:cNvSpPr txBox="1"/>
          <p:nvPr>
            <p:ph idx="11" type="ftr"/>
          </p:nvPr>
        </p:nvSpPr>
        <p:spPr>
          <a:xfrm>
            <a:off x="451338" y="6356349"/>
            <a:ext cx="9835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10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75" y="43497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NDS mit Objekten und Collections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PROCEDURE print_table (tab_name VARCHAR2) IS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TYPE RefCurTyp IS REF CURSOR;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cv RefCurTyp;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p  Person;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h  Hobbies;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BEGIN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OPEN cv FOR 'SELECT pers, hobbs FROM ' || tab_name;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LOOP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   FETCH cv INTO p, h;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   EXIT WHEN cv%NOTFOUND;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   -- print attributes of 'p' and elements of 'h'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END LOOP;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   CLOSE cv;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   END;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5"/>
              <a:buNone/>
            </a:pPr>
            <a:r>
              <a:rPr lang="de-AT" sz="2325"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None/>
            </a:pPr>
            <a:r>
              <a:t/>
            </a:r>
            <a:endParaRPr sz="1395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0"/>
              <a:buNone/>
            </a:pPr>
            <a:r>
              <a:rPr b="1" lang="de-AT" sz="2790" u="sng">
                <a:solidFill>
                  <a:srgbClr val="FFFFFF"/>
                </a:solidFill>
              </a:rPr>
              <a:t>OF VARCHAR2(25);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/>
          </a:p>
        </p:txBody>
      </p:sp>
      <p:sp>
        <p:nvSpPr>
          <p:cNvPr id="186" name="Google Shape;186;p12"/>
          <p:cNvSpPr txBox="1"/>
          <p:nvPr>
            <p:ph idx="11" type="ftr"/>
          </p:nvPr>
        </p:nvSpPr>
        <p:spPr>
          <a:xfrm>
            <a:off x="732692" y="6356350"/>
            <a:ext cx="786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11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75" y="43497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AT"/>
              <a:t>NDS mit Objekten und Collections</a:t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838200" y="15020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de-AT" sz="2590"/>
              <a:t> Aufruf der Komponenten des Packages aus einem anonymen PL/SQL Block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team_name VARCHAR2(15);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team_name := 'Notables';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teams.create_table(team_name);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teams.insert_row(team_name, Person('John', 31),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   Hobbies('skiing', 'coin collecting', 'tennis'));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teams.insert_row(team_name, Person('Mary', 28),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   Hobbies('golf', 'quilting', 'rock climbing'));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   teams.print_table(team_name);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de-AT" sz="2220"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95" name="Google Shape;195;p13"/>
          <p:cNvSpPr txBox="1"/>
          <p:nvPr>
            <p:ph idx="11" type="ftr"/>
          </p:nvPr>
        </p:nvSpPr>
        <p:spPr>
          <a:xfrm>
            <a:off x="437271" y="6356349"/>
            <a:ext cx="1363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12</a:t>
            </a:r>
            <a:endParaRPr/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75" y="43497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de-AT">
                <a:solidFill>
                  <a:schemeClr val="lt1"/>
                </a:solidFill>
              </a:rPr>
              <a:t>ENDE</a:t>
            </a:r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437" y="34290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Dynamic SQL 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4"/>
              <a:buNone/>
            </a:pPr>
            <a:r>
              <a:rPr lang="de-AT" sz="1954"/>
              <a:t>In manchen Fällen ist es notwendig zur Laufzeit eine SQL-Abfrage zu erzeugen. In einem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54"/>
              <a:buNone/>
            </a:pPr>
            <a:r>
              <a:rPr lang="de-AT" sz="1954"/>
              <a:t>solchen Fall spricht man von einem dynamischen SQL-Statement.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54"/>
              <a:buNone/>
            </a:pPr>
            <a:r>
              <a:rPr lang="de-AT" sz="1954"/>
              <a:t>Diese SQL-Statements werden in Strings gespeichert, welche durch das Anwendungsprogramm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54"/>
              <a:buNone/>
            </a:pPr>
            <a:r>
              <a:rPr lang="de-AT" sz="1954"/>
              <a:t>zusammengesetzt werden können. Diese Strings müssen ein gültiges (valid) SQL-Statement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54"/>
              <a:buNone/>
            </a:pPr>
            <a:r>
              <a:rPr lang="de-AT" sz="1954"/>
              <a:t>oder PL/SQL-Block enthalten. Durch bind arguments können Parameter an das Statement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54"/>
              <a:buNone/>
            </a:pPr>
            <a:r>
              <a:rPr lang="de-AT" sz="1954"/>
              <a:t>übergeben werden.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br>
              <a:rPr lang="de-AT" sz="1530"/>
            </a:b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’DELETE FROM emp WHERE sal &gt; </a:t>
            </a:r>
            <a:r>
              <a:rPr b="1" lang="de-AT" sz="2380">
                <a:latin typeface="Courier New"/>
                <a:ea typeface="Courier New"/>
                <a:cs typeface="Courier New"/>
                <a:sym typeface="Courier New"/>
              </a:rPr>
              <a:t>:my_sal</a:t>
            </a: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                 AND comm &lt; </a:t>
            </a:r>
            <a:r>
              <a:rPr b="1" lang="de-AT" sz="2380">
                <a:latin typeface="Courier New"/>
                <a:ea typeface="Courier New"/>
                <a:cs typeface="Courier New"/>
                <a:sym typeface="Courier New"/>
              </a:rPr>
              <a:t>:my_comm</a:t>
            </a: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>
              <a:latin typeface="Courier New"/>
              <a:ea typeface="Courier New"/>
              <a:cs typeface="Courier New"/>
              <a:sym typeface="Courier New"/>
            </a:endParaRPr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  <p:sp>
        <p:nvSpPr>
          <p:cNvPr id="96" name="Google Shape;96;p2"/>
          <p:cNvSpPr txBox="1"/>
          <p:nvPr>
            <p:ph idx="11" type="ftr"/>
          </p:nvPr>
        </p:nvSpPr>
        <p:spPr>
          <a:xfrm>
            <a:off x="-800686" y="635634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1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39578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Nativ Dynamic SQL 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5583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de-AT">
                <a:solidFill>
                  <a:srgbClr val="000000"/>
                </a:solidFill>
              </a:rPr>
              <a:t>Static</a:t>
            </a:r>
            <a:r>
              <a:rPr lang="de-AT">
                <a:solidFill>
                  <a:srgbClr val="000000"/>
                </a:solidFill>
              </a:rPr>
              <a:t> </a:t>
            </a:r>
            <a:r>
              <a:rPr b="1" lang="de-AT">
                <a:solidFill>
                  <a:srgbClr val="000000"/>
                </a:solidFill>
              </a:rPr>
              <a:t>SQL</a:t>
            </a:r>
            <a:br>
              <a:rPr lang="de-AT">
                <a:solidFill>
                  <a:srgbClr val="000000"/>
                </a:solidFill>
              </a:rPr>
            </a:br>
            <a:r>
              <a:rPr lang="de-AT" sz="2200">
                <a:solidFill>
                  <a:srgbClr val="000000"/>
                </a:solidFill>
              </a:rPr>
              <a:t>der gesamte Text des SQL Statements ist zur Compilezeit bekannt.</a:t>
            </a:r>
            <a:br>
              <a:rPr lang="de-AT" sz="2200">
                <a:solidFill>
                  <a:srgbClr val="000000"/>
                </a:solidFill>
              </a:rPr>
            </a:br>
            <a:r>
              <a:rPr lang="de-AT" sz="2200">
                <a:solidFill>
                  <a:srgbClr val="000000"/>
                </a:solidFill>
              </a:rPr>
              <a:t>Beispiel:  das Gehalt eines Mitarbeiters (dessen Beschäftigtennummer möglicherweise erst zur Laufzeit bekannt wird), soll um 10% erhöht werden.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b="1" lang="de-AT">
                <a:solidFill>
                  <a:srgbClr val="000000"/>
                </a:solidFill>
              </a:rPr>
              <a:t>Dynamic</a:t>
            </a:r>
            <a:r>
              <a:rPr lang="de-AT">
                <a:solidFill>
                  <a:srgbClr val="000000"/>
                </a:solidFill>
              </a:rPr>
              <a:t> </a:t>
            </a:r>
            <a:r>
              <a:rPr b="1" lang="de-AT">
                <a:solidFill>
                  <a:srgbClr val="000000"/>
                </a:solidFill>
              </a:rPr>
              <a:t>SQL</a:t>
            </a:r>
            <a:br>
              <a:rPr lang="de-AT">
                <a:solidFill>
                  <a:srgbClr val="000000"/>
                </a:solidFill>
              </a:rPr>
            </a:br>
            <a:r>
              <a:rPr lang="de-AT" sz="2200">
                <a:solidFill>
                  <a:srgbClr val="000000"/>
                </a:solidFill>
              </a:rPr>
              <a:t>der vollständige Text des SQL Statements ist erst zur Laufzeit bekannt. Diese Statements werden von Durchführung zu Durchführung variieren.</a:t>
            </a:r>
            <a:br>
              <a:rPr lang="de-AT" sz="2200">
                <a:solidFill>
                  <a:srgbClr val="000000"/>
                </a:solidFill>
              </a:rPr>
            </a:br>
            <a:r>
              <a:rPr lang="de-AT" sz="2200">
                <a:solidFill>
                  <a:srgbClr val="000000"/>
                </a:solidFill>
              </a:rPr>
              <a:t>Beispiel: universell verwendbarer Report Writer – anpassbar auf die verschiedensten Szenarien. Ein SELECT Statement, der einen zur Compilezeit unbekannten Identifier enthält (z.B: tablename) oder eine WHERE Klausel mit einer unbekannten Anzahl von Bedingungen.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1" type="ftr"/>
          </p:nvPr>
        </p:nvSpPr>
        <p:spPr>
          <a:xfrm>
            <a:off x="838200" y="6356350"/>
            <a:ext cx="8006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2</a:t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39578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Nativ Dynamic SQL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de-AT">
                <a:solidFill>
                  <a:srgbClr val="000000"/>
                </a:solidFill>
              </a:rPr>
              <a:t>NDS Verwendung:</a:t>
            </a:r>
            <a:endParaRPr/>
          </a:p>
          <a:p>
            <a:pPr indent="-209550" lvl="0" marL="21272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lang="de-AT" sz="1900">
                <a:solidFill>
                  <a:srgbClr val="000000"/>
                </a:solidFill>
              </a:rPr>
              <a:t>Wenn Teile des SQL Statements zur Compile Zeit nicht bekannt sind (z.B. unbekannter Tabellenname oder eine zur Compilezeit fehlende/unbekannte Komponente der WHERE Bedingung) </a:t>
            </a:r>
            <a:endParaRPr/>
          </a:p>
          <a:p>
            <a:pPr indent="-209550" lvl="0" marL="21272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lang="de-AT" sz="1900">
                <a:solidFill>
                  <a:srgbClr val="000000"/>
                </a:solidFill>
              </a:rPr>
              <a:t>Da DDL-Statements (CREATE,...), DCL-Statements (GRANT,…) und Session Control Statements in PL/SQL nicht statisch ausgeführt werden können.</a:t>
            </a:r>
            <a:endParaRPr/>
          </a:p>
          <a:p>
            <a:pPr indent="-209550" lvl="0" marL="212725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lang="de-AT" sz="1900">
                <a:solidFill>
                  <a:srgbClr val="000000"/>
                </a:solidFill>
              </a:rPr>
              <a:t>Um eine größere Flexibilität bei der Abfragegestaltung zu erreichen.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 txBox="1"/>
          <p:nvPr>
            <p:ph idx="11" type="ftr"/>
          </p:nvPr>
        </p:nvSpPr>
        <p:spPr>
          <a:xfrm>
            <a:off x="838200" y="6356348"/>
            <a:ext cx="10961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3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39578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EXECUTE IMMEDIATE Statement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/>
              <a:t>bereitet das Statement vor (parsing) und führt es auch sofort aus.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 u="sng">
                <a:latin typeface="Courier New"/>
                <a:ea typeface="Courier New"/>
                <a:cs typeface="Courier New"/>
                <a:sym typeface="Courier New"/>
              </a:rPr>
              <a:t>Syntax</a:t>
            </a: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EXECUTE IMMEDIATE dynamic_string</a:t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[INTO {define_variable[, define_variable]... | record}]</a:t>
            </a:r>
            <a:endParaRPr/>
          </a:p>
          <a:p>
            <a:pPr indent="-228600" lvl="0" marL="2286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[USING [IN | OUT | IN OUT] bind_argument</a:t>
            </a:r>
            <a:endParaRPr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>
                <a:latin typeface="Courier New"/>
                <a:ea typeface="Courier New"/>
                <a:cs typeface="Courier New"/>
                <a:sym typeface="Courier New"/>
              </a:rPr>
              <a:t>[, [IN | OUT | IN OUT] bind_argument]...];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23" name="Google Shape;123;p5"/>
          <p:cNvSpPr txBox="1"/>
          <p:nvPr>
            <p:ph idx="11" type="ftr"/>
          </p:nvPr>
        </p:nvSpPr>
        <p:spPr>
          <a:xfrm>
            <a:off x="838200" y="6356350"/>
            <a:ext cx="772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24" name="Google Shape;12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4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39578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EXECUTE IMMEDIATE – Beispiel 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58647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sql_stmt     VARCHAR2(100);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plsql_block  VARCHAR2(200);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my_deptno    NUMBER(2) := 50;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my_dname     VARCHAR2(15) := ’PERSONNEL’;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my_loc       VARCHAR2(15) := ’DALLAS’;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emp_rec      emp%ROWTYPE;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sql_stmt := ’INSERT INTO dept VALUES (:1, :2, :3)’;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EXECUTE IMMEDIATE sql_stmt USING my_deptno, my_dname, my_loc;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sql_stmt := ’SELECT * FROM emp WHERE empno = :id’;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EXECUTE IMMEDIATE sql_stmt INTO emp_rec USING 7788;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EXECUTE IMMEDIATE ’DELETE FROM dept WHERE deptno = :n’ USING my_deptno;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plsql_block := ’BEGIN emp_stuff.raise_salary(:id, :amt); END;’;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EXECUTE IMMEDIATE plsql_block USING 7788, 500;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EXECUTE IMMEDIATE ’CREATE TABLE bonus (id NUMBER, amt NUMBER)’;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sql_stmt := ’ALTER SESSION SET SQL_TRACE TRUE’;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   EXECUTE IMMEDIATE sql_stmt;</a:t>
            </a:r>
            <a:endParaRPr/>
          </a:p>
          <a:p>
            <a:pPr indent="-228600" lvl="0" marL="22860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de-AT" sz="1600"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-18415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32" name="Google Shape;132;p6"/>
          <p:cNvSpPr txBox="1"/>
          <p:nvPr>
            <p:ph idx="11" type="ftr"/>
          </p:nvPr>
        </p:nvSpPr>
        <p:spPr>
          <a:xfrm>
            <a:off x="479474" y="6356350"/>
            <a:ext cx="1335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5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200" y="4395786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Öffnen eines Cursors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150206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de-AT" sz="2590" u="sng"/>
              <a:t>Syntax: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OPEN {cursor_variable | :host_cursor_variable} FOR dynamic_string</a:t>
            </a:r>
            <a:endParaRPr sz="2035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[USING bind_argument[, bind_argument]...];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t/>
            </a:r>
            <a:endParaRPr sz="2035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 u="sng"/>
              <a:t>Beispiel</a:t>
            </a:r>
            <a:r>
              <a:rPr lang="de-AT" sz="2035"/>
              <a:t>: Einer Cursor-Variablen wird ein dynamisches SQL-Statement zugewiesen.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DECLARE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   TYPE EmpCurTyp IS REF CURSOR; -- define REF CURSOR type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   emp_cv   EmpCurTyp;           -- declare cursor variable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   my_ename VARCHAR2(15);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   my_sal   NUMBER 	:= 1000;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   OPEN emp_cv FOR               -- open cursor variable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   ’SELECT ename, sal FROM emp WHERE sal &gt; :s’ USING my_sal;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   ...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de-AT" sz="2035"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41" name="Google Shape;141;p7"/>
          <p:cNvSpPr txBox="1"/>
          <p:nvPr>
            <p:ph idx="11" type="ftr"/>
          </p:nvPr>
        </p:nvSpPr>
        <p:spPr>
          <a:xfrm>
            <a:off x="648287" y="6356350"/>
            <a:ext cx="11383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6</a:t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75" y="43497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FETCH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 u="sng"/>
              <a:t>Syntax: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FETCH {cursor_variable | :host_cursor_variable}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INTO {define_variable[, define_variable]... | record};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 u="sng"/>
              <a:t>Beispiel: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FETCH emp_cv INTO my_ename, my_sal; -- fetch next row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EXIT WHEN emp_cv%NOTFOUND; -- exit loop when last row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  -- process row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de-AT" sz="2380">
                <a:latin typeface="Courier New"/>
                <a:ea typeface="Courier New"/>
                <a:cs typeface="Courier New"/>
                <a:sym typeface="Courier New"/>
              </a:rPr>
              <a:t>END LOOP;</a:t>
            </a:r>
            <a:endParaRPr/>
          </a:p>
          <a:p>
            <a:pPr indent="-7747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  <p:sp>
        <p:nvSpPr>
          <p:cNvPr id="150" name="Google Shape;150;p8"/>
          <p:cNvSpPr txBox="1"/>
          <p:nvPr>
            <p:ph idx="11" type="ftr"/>
          </p:nvPr>
        </p:nvSpPr>
        <p:spPr>
          <a:xfrm>
            <a:off x="690490" y="6356350"/>
            <a:ext cx="9976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51" name="Google Shape;1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7</a:t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75" y="43497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de-AT"/>
              <a:t>CLOSE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AT" sz="3200" u="sng"/>
              <a:t>Syntax: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CLOSE {cursor_variable | :host_cursor_variable};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de-AT" sz="3200" u="sng"/>
              <a:t>Beispiel:</a:t>
            </a: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FETCH emp_cv INTO my_ename, my_sal;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EXIT WHEN emp_cv%NOTFOUND;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-- process row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END LOOP;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AT">
                <a:latin typeface="Courier New"/>
                <a:ea typeface="Courier New"/>
                <a:cs typeface="Courier New"/>
                <a:sym typeface="Courier New"/>
              </a:rPr>
              <a:t>CLOSE emp_cv; -- close cursor variable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idx="11" type="ftr"/>
          </p:nvPr>
        </p:nvSpPr>
        <p:spPr>
          <a:xfrm>
            <a:off x="465406" y="6356349"/>
            <a:ext cx="13071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PL/SQL</a:t>
            </a:r>
            <a:endParaRPr/>
          </a:p>
        </p:txBody>
      </p:sp>
      <p:sp>
        <p:nvSpPr>
          <p:cNvPr id="160" name="Google Shape;1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/>
              <a:t>8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75" y="43497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2020-07-06T09:10:56Z</dcterms:created>
  <dc:creator>Muratspahic Irfan</dc:creator>
</cp:coreProperties>
</file>