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3D87A-061F-4978-8010-9EF21F90712D}" type="datetimeFigureOut">
              <a:rPr lang="de-AT" smtClean="0"/>
              <a:t>06.07.2020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5F19C-15E5-4D0C-BF12-7A1E0064FD0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314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C084A-BD63-4238-A8F5-9659576B1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E3D7CE-F149-4978-B5F9-9EFAB103C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55655C-A676-4912-8703-651AE331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C40E-0795-457E-B578-A283FBA346EB}" type="datetime1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6090FC-ED1F-4A1C-9FE0-7DEC14B2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8DB23D-3E7E-404E-8B82-AF627127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997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6874D-6EC6-424E-986E-854CE390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C81DC5-D248-45FC-B301-ED9431173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C5E741-9C8F-44D6-890C-F6140526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526B-73DF-41F6-8217-EE0F55CFD5D7}" type="datetime1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620BC0-324B-4A84-A3C3-0B927C13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D0FB04-9BDD-4924-B96C-2907F577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917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69D9F5-B74B-44D8-887C-2701B39DB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AE9789-927A-40A7-8612-2EFB1AE33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92405B-355C-4D7A-A29B-DF90F65A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F8F-4050-427A-984E-7BE4454AD7D2}" type="datetime1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DFE90D-359C-40CA-8E9F-00737742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7F7DC0-89CE-438F-B04A-25CEA040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372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33659-7A09-4598-B7F2-022B02EE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1533A5-0EB0-49E0-A907-DA022934A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A367A3-6C8A-4D11-A603-A4ECE144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FB87-F3D9-4C14-88F3-54F30EEAA53F}" type="datetime1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C3A31F-8842-4828-842E-96213535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47CC8B-6BE6-4282-9B90-4857A729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655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FCF76-44DE-46B4-A056-F9C308D1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751229-3D67-4C64-83BE-C38DE9400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F4E7C-0CC1-4E59-9388-EC7D7A0F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EBAD-77F6-4EE8-BE6E-5DA056F816EE}" type="datetime1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82A4F5-CA87-4A44-9F2B-03013E9C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6C5486-E8B8-4615-B0C6-0F27C071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479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DB378-2FED-41F1-B09B-5F303733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9AD2AD-296D-4201-B032-95D125352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7B2977-11E9-49D0-BE67-EF2D0461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224DA1-8EA9-409D-89B6-10643A0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697A-7772-4EA6-BEA5-BF8A9130BC78}" type="datetime1">
              <a:rPr lang="de-AT" smtClean="0"/>
              <a:t>06.07.2020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78A6AC-C0AC-4C8D-94F9-19B6C023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283AE5-F9AC-4580-92F2-83FDCBBD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337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7E05B-7D02-47B0-80D5-3FC078C0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2A4685-9993-4D77-8370-7DD7954D0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408A85-CE8E-4FE7-81AA-CC961B8AF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1AE017-ACB4-421A-90F5-885D522F0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E57142-93F2-49F6-9C1B-8FB25A3A2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AF85C2-D6D0-477D-B4C8-16AF21C0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2505-DF24-4AB3-AB64-4E1F1C73D5DB}" type="datetime1">
              <a:rPr lang="de-AT" smtClean="0"/>
              <a:t>06.07.2020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2106AC-F8A7-4D72-B64D-16E00949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BFA740-A7CF-4874-B75B-910CAFC9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290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970A4-B5A1-4704-A445-997E2DD4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3AAB3C-89C7-4F46-956C-A9E3EFDF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669C-09FD-4495-86C4-929C2AACFAB5}" type="datetime1">
              <a:rPr lang="de-AT" smtClean="0"/>
              <a:t>06.07.2020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B8971D-11C1-4F54-BD26-45334634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68D748-B04F-4CC1-BFA8-8249D953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13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B351A7-A744-4578-A96D-06C753D6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CBC6-611C-4609-92FC-9E5D0B63F167}" type="datetime1">
              <a:rPr lang="de-AT" smtClean="0"/>
              <a:t>06.07.2020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0F73F4-2499-4AB4-AF9C-403AA65B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862C82-DC35-4EC1-B475-CFAD813D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861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A4E02-DE05-488F-930A-384275C7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EC8B32-DA23-4C42-9EB2-3953CB84C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1C86B4-221F-4BDD-A9E0-8654833B8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6E98B7-BC32-4258-A680-D1DE1E5A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0FCA-E51F-49B1-8A36-8BD31BEC561E}" type="datetime1">
              <a:rPr lang="de-AT" smtClean="0"/>
              <a:t>06.07.2020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6C329C-C38A-431A-B6C4-4654C8F9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938734-4492-46D1-8AAA-BA9AA235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249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21386-AA05-44F0-BA49-14480591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48FF94-D85A-4E30-8EEF-C1642F9FC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0E6813-38B2-49DA-BD22-436D92924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CACA80-D954-43A1-9938-1597B867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9BD5-562C-49E8-BD71-4E1DA2BD8ADA}" type="datetime1">
              <a:rPr lang="de-AT" smtClean="0"/>
              <a:t>06.07.2020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A7A948-E600-4C01-9781-3B1EDBA9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AD8525-44E4-409A-95DC-4C57BAE7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910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99A856-4C34-4CCB-9270-BE0C653B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BB15D7-192F-42D2-8061-F65892C25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02C14-7C4F-499D-A71E-0E11CB58F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CF637-7E05-45BB-97E8-1BC0ADA2360B}" type="datetime1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3AA34F-0B7F-4D51-B95E-CD7F01A19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XML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EE526-1898-4DEF-9BEB-60F815EBF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A58C6-97BE-453F-BDE6-FA867A4A66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150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Purchase_Order.docx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80E41-A8FE-4687-AE35-3FA44C398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XML </a:t>
            </a:r>
            <a:r>
              <a:rPr lang="de-AT" dirty="0" err="1">
                <a:solidFill>
                  <a:schemeClr val="bg1"/>
                </a:solidFill>
              </a:rPr>
              <a:t>XPath</a:t>
            </a:r>
            <a:endParaRPr lang="de-AT" dirty="0">
              <a:solidFill>
                <a:schemeClr val="bg1"/>
              </a:solidFill>
            </a:endParaRP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7ECCE1C-AD2D-4E2B-AB0F-302AEAA9C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3429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8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4D5AA-4FC1-4BE9-955A-19C54619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/>
              <a:t>Xpath</a:t>
            </a:r>
            <a:r>
              <a:rPr lang="de-AT" b="1" dirty="0"/>
              <a:t> Syntax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FAF6F93-EA10-414E-A947-E3FB66EF3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383" y="1673906"/>
            <a:ext cx="8530999" cy="3510188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A9BA36-528A-4D74-9205-9EFC4C45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732183" cy="365125"/>
          </a:xfrm>
        </p:spPr>
        <p:txBody>
          <a:bodyPr/>
          <a:lstStyle/>
          <a:p>
            <a:r>
              <a:rPr lang="de-AT" sz="140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5F325D-EA02-4175-9E74-AC03CC25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10</a:t>
            </a:fld>
            <a:endParaRPr lang="de-AT" sz="1400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D9B90CD-4F83-48A0-8FA3-C25F7F216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6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4E420-D8DD-4EF0-AB76-69CD7367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Übungen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DD6800-1FC3-4A7D-B94E-E6B840023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dirty="0"/>
              <a:t>Wie lautet der Name der Zeitung im Dokument?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/Newspaper/Name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de-DE" dirty="0"/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dirty="0"/>
              <a:t>Erhielt der Geschäftsführer einer Firma Bonuszahlungen &gt; 100.000 €, während das Gehalt der neu angestellten Mitarbeiter eingefroren wurde?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//CEO/Bonus[. &gt; 100000 and @</a:t>
            </a:r>
            <a:r>
              <a:rPr lang="en-GB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HiringFreeze</a:t>
            </a: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="ON"]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de-DE" dirty="0"/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dirty="0"/>
              <a:t>Wann publizierte der Autor “Schiller” sein Werk “Die Glocke”?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Publication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Novel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[Title="Die Glocke"]/@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PublicationDate</a:t>
            </a:r>
            <a:endParaRPr lang="de-DE" alt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8335F5-BB2C-4080-8B42-00A49BE4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73157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50F482-068E-450F-B530-883DC963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11</a:t>
            </a:fld>
            <a:endParaRPr lang="de-AT" sz="1400" dirty="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D248C05-9D8E-4838-91B6-41DBC2609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0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F5EA9-1C27-45B8-9694-FF0B5694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Extract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B0F87-5435-4242-A39D-D149E8C55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/>
              <a:t>Unter Verwendung eines VARCHAR2 – Strings, der einen </a:t>
            </a:r>
            <a:r>
              <a:rPr lang="de-DE" altLang="de-DE" dirty="0" err="1"/>
              <a:t>Xpath</a:t>
            </a:r>
            <a:r>
              <a:rPr lang="de-DE" altLang="de-DE" dirty="0"/>
              <a:t> Ausdruck enthält wird eine </a:t>
            </a:r>
            <a:r>
              <a:rPr lang="de-DE" altLang="de-DE" dirty="0" err="1"/>
              <a:t>XMLType</a:t>
            </a:r>
            <a:r>
              <a:rPr lang="de-DE" altLang="de-DE" dirty="0"/>
              <a:t> Instanz zurückgegeben.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dirty="0"/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Extract (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XMLType_Instanz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Xpath_String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warehouse_name</a:t>
            </a:r>
            <a:r>
              <a:rPr lang="en-US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EXTRACT(</a:t>
            </a:r>
            <a:r>
              <a:rPr lang="en-US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warehouse_spec</a:t>
            </a:r>
            <a:r>
              <a:rPr lang="en-US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'/Warehouse/Docks’)   "Number of Docks"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FROM warehouses;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WAREHOUSE_NAME       Number of Docks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 --------------------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Southlake, Texas     &lt;Docks&gt;2&lt;/Docks&gt;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San Francisco        &lt;Docks&gt;1&lt;/Docks&gt;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New Jersey           &lt;Docks/&gt;</a:t>
            </a:r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sz="3200" dirty="0"/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sz="3200" dirty="0"/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sz="3200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77B6F9-2F45-45AF-BC62-BC5DF6CB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04665"/>
            <a:ext cx="612913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BDC21B-849C-43A5-B586-281432DA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12</a:t>
            </a:fld>
            <a:endParaRPr lang="de-AT" sz="1400" dirty="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0323047-94B7-4F5A-99B6-6456A9160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8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5B173-EA19-495B-85B5-6699F8CC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/>
              <a:t>Extractvalue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882515-EA4C-4934-9C89-66B849FEC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91330" cy="4351338"/>
          </a:xfrm>
        </p:spPr>
        <p:txBody>
          <a:bodyPr>
            <a:normAutofit fontScale="77500" lnSpcReduction="20000"/>
          </a:bodyPr>
          <a:lstStyle/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/>
              <a:t>Unter Verwendung eines VARCHAR2 – Strings, der einen </a:t>
            </a:r>
            <a:r>
              <a:rPr lang="de-DE" altLang="de-DE" dirty="0" err="1"/>
              <a:t>Xpath</a:t>
            </a:r>
            <a:r>
              <a:rPr lang="de-DE" altLang="de-DE" dirty="0"/>
              <a:t> Ausdruck enthält wird ein skalarer Wert zurückgegeben.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dirty="0"/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Extractvalue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XMLType_Instanz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Xpath_String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warehouse_name</a:t>
            </a:r>
            <a:r>
              <a:rPr lang="en-US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EXTRACTVALUE(</a:t>
            </a:r>
            <a:r>
              <a:rPr lang="en-US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warehouse_spec</a:t>
            </a:r>
            <a:r>
              <a:rPr lang="en-US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'/Warehouse/Docks’)   "Number of Docks"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FROM warehouses;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WAREHOUSE_NAME       Number of Docks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 --------------------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Southlake, Texas          2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San Francisco             1</a:t>
            </a:r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sz="3200" dirty="0"/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sz="3200" dirty="0"/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sz="3200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F6D4C0-E61D-4A4E-BFC6-769AE149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26165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C097F7-F61C-4D87-B998-56E5255C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13</a:t>
            </a:fld>
            <a:endParaRPr lang="de-AT" sz="1400" dirty="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7AB007E-F111-495B-B45C-E6F89200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9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5C315-753A-4DCE-A5FD-3BA6DE96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Übungen II – Angaben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A0DA9F-840E-48DD-ACF6-C1E78A1B9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91261" cy="43513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163"/>
              </a:spcBef>
              <a:spcAft>
                <a:spcPts val="6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/>
              <a:t> Gesucht sind die Namen aller Mitarbeiter</a:t>
            </a:r>
          </a:p>
          <a:p>
            <a:pPr marL="0" indent="0">
              <a:spcBef>
                <a:spcPts val="1163"/>
              </a:spcBef>
              <a:spcAft>
                <a:spcPts val="6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/>
              <a:t> Gesucht ist der Name des 2. Mitarbeiters jeder Abteilung</a:t>
            </a:r>
          </a:p>
          <a:p>
            <a:pPr marL="0" indent="0">
              <a:spcBef>
                <a:spcPts val="1163"/>
              </a:spcBef>
              <a:spcAft>
                <a:spcPts val="6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/>
              <a:t> Gesucht ist der Name des 2. Mitarbeiters der 1. Abteilung</a:t>
            </a:r>
          </a:p>
          <a:p>
            <a:pPr marL="0" indent="0">
              <a:spcBef>
                <a:spcPts val="1163"/>
              </a:spcBef>
              <a:spcAft>
                <a:spcPts val="6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/>
              <a:t> Gesucht ist der gesamte Content der Abteilung 30</a:t>
            </a:r>
          </a:p>
          <a:p>
            <a:pPr marL="0" indent="0">
              <a:spcBef>
                <a:spcPts val="1163"/>
              </a:spcBef>
              <a:spcAft>
                <a:spcPts val="6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/>
              <a:t> Gesucht sind die Gehälter aller Mitarbeiter, die in einer Abteilung mit einer Abteilungsnummer &gt;= 30 arbeiten.</a:t>
            </a:r>
          </a:p>
          <a:p>
            <a:pPr marL="0" indent="0">
              <a:spcBef>
                <a:spcPts val="1163"/>
              </a:spcBef>
              <a:spcAft>
                <a:spcPts val="6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/>
              <a:t> Eigentlich sinnlos, aber: die Nummer des Knoten mit der Nummer 7839</a:t>
            </a:r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dirty="0"/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6D61CA-16D9-4A8C-A61F-CC47CBE7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46652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4003EB-CBCE-4835-BF04-C06D8CDF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14</a:t>
            </a:fld>
            <a:endParaRPr lang="de-AT" sz="1400" dirty="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B4FA38A-4AB4-4836-9013-01C2D4890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3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A4B5F9-AE68-4C59-B9AA-D6C5A3B7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744435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5D2799-CFAC-49F4-8FD4-3693E110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15</a:t>
            </a:fld>
            <a:endParaRPr lang="de-AT" sz="1400"/>
          </a:p>
        </p:txBody>
      </p:sp>
      <p:graphicFrame>
        <p:nvGraphicFramePr>
          <p:cNvPr id="6" name="Object 1">
            <a:extLst>
              <a:ext uri="{FF2B5EF4-FFF2-40B4-BE49-F238E27FC236}">
                <a16:creationId xmlns:a16="http://schemas.microsoft.com/office/drawing/2014/main" id="{35DE116E-40FD-46A8-A326-587DC9A1B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838811"/>
              </p:ext>
            </p:extLst>
          </p:nvPr>
        </p:nvGraphicFramePr>
        <p:xfrm>
          <a:off x="3022496" y="136525"/>
          <a:ext cx="6147008" cy="6110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6713982" imgH="6673901" progId="">
                  <p:embed/>
                </p:oleObj>
              </mc:Choice>
              <mc:Fallback>
                <p:oleObj r:id="rId3" imgW="6713982" imgH="6673901" progId="">
                  <p:embed/>
                  <p:pic>
                    <p:nvPicPr>
                      <p:cNvPr id="15363" name="Object 1">
                        <a:extLst>
                          <a:ext uri="{FF2B5EF4-FFF2-40B4-BE49-F238E27FC236}">
                            <a16:creationId xmlns:a16="http://schemas.microsoft.com/office/drawing/2014/main" id="{FC8DA429-2694-46DA-97B3-DD16F01D57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496" y="136525"/>
                        <a:ext cx="6147008" cy="6110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85F926A-1098-4ABE-A917-AFAEB518EA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82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9E06A-66B7-423C-9641-0C653D19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/>
              <a:t>Axes</a:t>
            </a:r>
            <a:r>
              <a:rPr lang="de-AT" b="1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FF2C5A-0FAF-453D-89AD-30AB2982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altLang="de-DE" dirty="0"/>
              <a:t>Definiert eine Knotenmenge relativ zum aktuellen Knoten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770270-0B5D-4506-B2F0-59AE5026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40434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EF517A-FDE8-4975-A2BF-1B4EBBA7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16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2C0061-4400-409C-9D11-06613D922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52" y="2342787"/>
            <a:ext cx="8358748" cy="4150088"/>
          </a:xfrm>
          <a:prstGeom prst="rect">
            <a:avLst/>
          </a:prstGeom>
        </p:spPr>
      </p:pic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299C6E1-9573-4D40-8C3C-901419775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3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BBEA0-3D6C-4E9C-8433-F92826E2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/>
              <a:t>Axes</a:t>
            </a:r>
            <a:r>
              <a:rPr lang="de-AT" b="1" dirty="0"/>
              <a:t> Beispiele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67D5CF-66AB-4810-AA02-7C73E5AB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40026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BC1CAE-D69C-4611-8FC4-BB622AD1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17</a:t>
            </a:fld>
            <a:endParaRPr lang="de-AT" sz="140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7B51C2C7-5505-4C96-9C33-3C6151678C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342113"/>
              </p:ext>
            </p:extLst>
          </p:nvPr>
        </p:nvGraphicFramePr>
        <p:xfrm>
          <a:off x="838200" y="1751806"/>
          <a:ext cx="8642350" cy="335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6184198" imgH="2400214" progId="">
                  <p:embed/>
                </p:oleObj>
              </mc:Choice>
              <mc:Fallback>
                <p:oleObj r:id="rId3" imgW="6184198" imgH="2400214" progId="">
                  <p:embed/>
                  <p:pic>
                    <p:nvPicPr>
                      <p:cNvPr id="17413" name="Object 3">
                        <a:extLst>
                          <a:ext uri="{FF2B5EF4-FFF2-40B4-BE49-F238E27FC236}">
                            <a16:creationId xmlns:a16="http://schemas.microsoft.com/office/drawing/2014/main" id="{F6118295-F642-43B4-9947-B85CD22C80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1806"/>
                        <a:ext cx="8642350" cy="335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FAD764A-87D4-42E2-9397-FB33DF3D2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4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107E2-7716-441A-B8F2-624CE26D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Path Ausdrücke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9D3E59-A67C-4C19-BFC0-3C4B3CAE9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/>
              <a:t>Absoluter Pfad</a:t>
            </a:r>
            <a:br>
              <a:rPr lang="de-AT" altLang="de-DE" dirty="0"/>
            </a:br>
            <a:r>
              <a:rPr lang="de-AT" altLang="de-DE" dirty="0">
                <a:latin typeface="Courier New" panose="02070309020205020404" pitchFamily="49" charset="0"/>
              </a:rPr>
              <a:t>/</a:t>
            </a:r>
            <a:r>
              <a:rPr lang="de-AT" altLang="de-DE" dirty="0" err="1">
                <a:latin typeface="Courier New" panose="02070309020205020404" pitchFamily="49" charset="0"/>
              </a:rPr>
              <a:t>step</a:t>
            </a:r>
            <a:r>
              <a:rPr lang="de-AT" altLang="de-DE" dirty="0">
                <a:latin typeface="Courier New" panose="02070309020205020404" pitchFamily="49" charset="0"/>
              </a:rPr>
              <a:t>/</a:t>
            </a:r>
            <a:r>
              <a:rPr lang="de-AT" altLang="de-DE" dirty="0" err="1">
                <a:latin typeface="Courier New" panose="02070309020205020404" pitchFamily="49" charset="0"/>
              </a:rPr>
              <a:t>step</a:t>
            </a:r>
            <a:r>
              <a:rPr lang="de-AT" altLang="de-DE" dirty="0">
                <a:latin typeface="Courier New" panose="02070309020205020404" pitchFamily="49" charset="0"/>
              </a:rPr>
              <a:t>/...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/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/>
              <a:t>Relativer Pfad</a:t>
            </a:r>
            <a:br>
              <a:rPr lang="de-AT" altLang="de-DE" dirty="0"/>
            </a:br>
            <a:r>
              <a:rPr lang="de-AT" altLang="de-DE" dirty="0" err="1">
                <a:latin typeface="Courier New" panose="02070309020205020404" pitchFamily="49" charset="0"/>
              </a:rPr>
              <a:t>step</a:t>
            </a:r>
            <a:r>
              <a:rPr lang="de-AT" altLang="de-DE" dirty="0">
                <a:latin typeface="Courier New" panose="02070309020205020404" pitchFamily="49" charset="0"/>
              </a:rPr>
              <a:t>/</a:t>
            </a:r>
            <a:r>
              <a:rPr lang="de-AT" altLang="de-DE" dirty="0" err="1">
                <a:latin typeface="Courier New" panose="02070309020205020404" pitchFamily="49" charset="0"/>
              </a:rPr>
              <a:t>step</a:t>
            </a:r>
            <a:r>
              <a:rPr lang="de-AT" altLang="de-DE" dirty="0">
                <a:latin typeface="Courier New" panose="02070309020205020404" pitchFamily="49" charset="0"/>
              </a:rPr>
              <a:t>/...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/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/>
              <a:t>Syntax: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 err="1">
                <a:latin typeface="Courier New" panose="02070309020205020404" pitchFamily="49" charset="0"/>
              </a:rPr>
              <a:t>Axisname</a:t>
            </a:r>
            <a:r>
              <a:rPr lang="de-AT" altLang="de-DE" dirty="0">
                <a:latin typeface="Courier New" panose="02070309020205020404" pitchFamily="49" charset="0"/>
              </a:rPr>
              <a:t>::</a:t>
            </a:r>
            <a:r>
              <a:rPr lang="de-AT" altLang="de-DE" dirty="0" err="1">
                <a:latin typeface="Courier New" panose="02070309020205020404" pitchFamily="49" charset="0"/>
              </a:rPr>
              <a:t>node</a:t>
            </a:r>
            <a:r>
              <a:rPr lang="de-AT" altLang="de-DE" dirty="0">
                <a:latin typeface="Courier New" panose="02070309020205020404" pitchFamily="49" charset="0"/>
              </a:rPr>
              <a:t>[</a:t>
            </a:r>
            <a:r>
              <a:rPr lang="de-AT" altLang="de-DE" dirty="0" err="1">
                <a:latin typeface="Courier New" panose="02070309020205020404" pitchFamily="49" charset="0"/>
              </a:rPr>
              <a:t>predicate</a:t>
            </a:r>
            <a:r>
              <a:rPr lang="de-AT" altLang="de-DE" dirty="0">
                <a:latin typeface="Courier New" panose="02070309020205020404" pitchFamily="49" charset="0"/>
              </a:rPr>
              <a:t>]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/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/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/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015BB4-58A4-40F4-90A1-F7DD51C9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3035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C94A61-8AF7-41A5-B002-96E11AE3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mtClean="0"/>
              <a:t>18</a:t>
            </a:fld>
            <a:endParaRPr lang="de-AT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5AFC75C-B84E-4EB2-9527-476DA4EA6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66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8C052-DDF5-4B49-BFCB-CF445526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2FD821-53A7-4F00-96D2-268B3B4FC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dirty="0"/>
              <a:t>Alle Nachkommen aller Hotel - Elemente</a:t>
            </a: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de-DE" dirty="0"/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de-DE" dirty="0"/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dirty="0"/>
              <a:t>Gesucht sind alle Elemente des Hotels, das dieselbe Adressidentifikation hat wie die 2. Adresse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BF859B-54E4-48E1-B2EE-4DFBF701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86409" cy="365125"/>
          </a:xfrm>
        </p:spPr>
        <p:txBody>
          <a:bodyPr/>
          <a:lstStyle/>
          <a:p>
            <a:r>
              <a:rPr lang="de-AT" sz="140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58044E-1203-4AD0-A891-B9CB69E5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9626" y="6356350"/>
            <a:ext cx="2743200" cy="365125"/>
          </a:xfrm>
        </p:spPr>
        <p:txBody>
          <a:bodyPr/>
          <a:lstStyle/>
          <a:p>
            <a:fld id="{D18A58C6-97BE-453F-BDE6-FA867A4A66C5}" type="slidenum">
              <a:rPr lang="de-AT" sz="1400" smtClean="0"/>
              <a:t>19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B50628F-8CA5-4EDE-8788-12EA2524B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1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77366-BC26-4A10-8A4A-9492E980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/>
              <a:t>XPath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9A87DF-C2CF-43FD-808D-D88F5EF75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 err="1"/>
              <a:t>Xpath</a:t>
            </a:r>
            <a:r>
              <a:rPr lang="de-AT" altLang="de-DE" dirty="0"/>
              <a:t>…</a:t>
            </a:r>
          </a:p>
          <a:p>
            <a:pPr marL="307975" indent="-2921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Syntax zur Definition von Teilen eines XML Dokumentes </a:t>
            </a:r>
          </a:p>
          <a:p>
            <a:pPr marL="307975" indent="-2921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Ausdrücke zur Navigation in XML Elementen und Attributen   verwendet</a:t>
            </a:r>
          </a:p>
          <a:p>
            <a:pPr marL="307975" indent="-2921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eine Bibliothek an Standardfunktionen enthält (Datumsfunktionen, Zeichenkettenfunktionen, …)</a:t>
            </a:r>
          </a:p>
          <a:p>
            <a:pPr marL="307975" indent="-2921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ein Hauptbestandteil von XSLT ist</a:t>
            </a:r>
          </a:p>
          <a:p>
            <a:pPr marL="307975" indent="-2921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ein W3C Standard ist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89ADF0-499C-42E3-8E01-01A31391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33400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1FBE95-0D11-42CC-B1BE-97AACF5A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2</a:t>
            </a:fld>
            <a:endParaRPr lang="de-AT" sz="1400" dirty="0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187BA17-44E0-4524-B5E5-E4A7D7F02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02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5ABAF-0CAF-4B29-A772-1AB053AE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Übung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F3F96A-CCB0-45C7-9EFA-C1F64E95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dirty="0"/>
              <a:t>Alle Knoten, die dem ersten Mitarbeiter jeder Abteilung nachfolgen </a:t>
            </a: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de-DE" dirty="0"/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de-DE" dirty="0"/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dirty="0"/>
              <a:t>Für alle Abteilungen sind die Mitarbeiter und die davon abhängigen Knoten anzuzeigen</a:t>
            </a: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de-DE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440A78-1CDC-4F10-BCA8-7A8B9DBC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47468" cy="365125"/>
          </a:xfrm>
        </p:spPr>
        <p:txBody>
          <a:bodyPr/>
          <a:lstStyle/>
          <a:p>
            <a:r>
              <a:rPr lang="de-AT" sz="140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2CFD2A-F37F-4BD7-A5BC-C6D9C39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20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4D785C3-3765-4B02-B15D-D67C777FF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0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D4E20-D801-4000-9B6E-19970258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/>
              <a:t>XPath</a:t>
            </a:r>
            <a:r>
              <a:rPr lang="de-AT" b="1" dirty="0"/>
              <a:t> Operatoren – Beispiele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A16923-8EBE-4E52-9C00-94AD6BB9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de-DE" altLang="de-DE" dirty="0"/>
              <a:t>Anzeige der beiden Knotenmengen Abteilungsnummer=10 und Mitarbeiter mit dem Gehalt 5000.</a:t>
            </a:r>
          </a:p>
          <a:p>
            <a:pPr marL="0" indent="0"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de-DE" altLang="de-DE" dirty="0"/>
          </a:p>
          <a:p>
            <a:pPr marL="0" indent="0"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de-DE" altLang="de-DE" dirty="0"/>
          </a:p>
          <a:p>
            <a:pPr marL="0" indent="0"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de-DE" altLang="de-DE" dirty="0"/>
          </a:p>
          <a:p>
            <a:pPr marL="0" indent="0"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de-DE" altLang="de-DE" dirty="0"/>
              <a:t>Datum?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453E21-D367-4B5D-ACEA-F57CE25F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66530" cy="365125"/>
          </a:xfrm>
        </p:spPr>
        <p:txBody>
          <a:bodyPr/>
          <a:lstStyle/>
          <a:p>
            <a:r>
              <a:rPr lang="de-AT" sz="140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97451B-206C-4240-96E3-B63875FF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21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025D667-CA93-467C-8DBF-40498674E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47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A7B07-DA94-4658-A6CE-987C3A6F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/>
              <a:t>XPath</a:t>
            </a:r>
            <a:r>
              <a:rPr lang="de-AT" b="1" dirty="0"/>
              <a:t> und Oracle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280B0F-956E-45DA-BDA9-861249EF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dirty="0"/>
              <a:t>Anzeige aller Daten für das letzte angeführte Hotel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de-DE" sz="1050" dirty="0"/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de-DE" dirty="0"/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b="1" dirty="0" err="1"/>
              <a:t>Ergebnis</a:t>
            </a:r>
            <a:endParaRPr lang="en-GB" altLang="de-DE" b="1" dirty="0"/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&lt;Hotel&gt;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HotelID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&gt;H0002&lt;/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HotelID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&lt;Name&gt;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Warnemunder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Hof&lt;/Name&gt;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&lt;Kategorie&gt;3&lt;/Kategorie&gt;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Hoteladr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&gt;A0002&lt;/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Hoteladr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&gt;&lt;/Hotel&gt; 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F296DE-3469-4A73-AEC4-C9534FDD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59296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8BBD0C-29FE-4938-BD57-1EDB3A24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22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5638A72-D225-4DE3-B02C-0BD5D938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36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02AAE-D6FC-4982-AA52-8890C394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Übung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E4ED99-93B4-4EA4-92DA-6BC09654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Anzeige der Hoteldaten mit einer Position kleiner 2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dirty="0">
              <a:latin typeface="Courier New" panose="02070309020205020404" pitchFamily="49" charset="0"/>
            </a:endParaRP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dirty="0">
              <a:latin typeface="Courier New" panose="02070309020205020404" pitchFamily="49" charset="0"/>
            </a:endParaRP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b="1" dirty="0" err="1"/>
              <a:t>Ergebnis</a:t>
            </a:r>
            <a:r>
              <a:rPr lang="en-GB" altLang="de-DE" dirty="0"/>
              <a:t>: 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>
                <a:latin typeface="Courier New" panose="02070309020205020404" pitchFamily="49" charset="0"/>
              </a:rPr>
              <a:t>&lt;Hotel&gt;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>
                <a:latin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</a:rPr>
              <a:t>HotelID</a:t>
            </a:r>
            <a:r>
              <a:rPr lang="de-DE" altLang="de-DE" dirty="0">
                <a:latin typeface="Courier New" panose="02070309020205020404" pitchFamily="49" charset="0"/>
              </a:rPr>
              <a:t>&gt;H0001&lt;/</a:t>
            </a:r>
            <a:r>
              <a:rPr lang="de-DE" altLang="de-DE" dirty="0" err="1">
                <a:latin typeface="Courier New" panose="02070309020205020404" pitchFamily="49" charset="0"/>
              </a:rPr>
              <a:t>HotelID</a:t>
            </a:r>
            <a:r>
              <a:rPr lang="de-DE" altLang="de-DE" dirty="0">
                <a:latin typeface="Courier New" panose="02070309020205020404" pitchFamily="49" charset="0"/>
              </a:rPr>
              <a:t>&gt;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>
                <a:latin typeface="Courier New" panose="02070309020205020404" pitchFamily="49" charset="0"/>
              </a:rPr>
              <a:t>&lt;Name&gt;Hotel Hübner&lt;/Name&gt;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>
                <a:latin typeface="Courier New" panose="02070309020205020404" pitchFamily="49" charset="0"/>
              </a:rPr>
              <a:t>&lt;Kategorie&gt;4&lt;/Kategorie&gt;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>
                <a:latin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</a:rPr>
              <a:t>Hoteladr</a:t>
            </a:r>
            <a:r>
              <a:rPr lang="de-DE" altLang="de-DE" dirty="0">
                <a:latin typeface="Courier New" panose="02070309020205020404" pitchFamily="49" charset="0"/>
              </a:rPr>
              <a:t>&gt;A0001&lt;/</a:t>
            </a:r>
            <a:r>
              <a:rPr lang="de-DE" altLang="de-DE" dirty="0" err="1">
                <a:latin typeface="Courier New" panose="02070309020205020404" pitchFamily="49" charset="0"/>
              </a:rPr>
              <a:t>Hoteladr</a:t>
            </a:r>
            <a:r>
              <a:rPr lang="de-DE" altLang="de-DE" dirty="0">
                <a:latin typeface="Courier New" panose="02070309020205020404" pitchFamily="49" charset="0"/>
              </a:rPr>
              <a:t>&gt;&lt;/Hotel&gt; 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EF0778-6259-47BB-88E3-29C07D32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26774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39B6DD-8C37-45B1-B5F2-D5CA2D84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23</a:t>
            </a:fld>
            <a:endParaRPr lang="de-AT" sz="1400" dirty="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6C00E11-D3D1-452D-9F9F-ACEEBA5D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18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02D11-3030-4D74-98B0-B1CF8EC5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9D7CBB-6751-4B92-ACF2-B79E5788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dirty="0"/>
              <a:t>Anzeige aller Namen, egal an welcher Stelle der Hierarchie sie sich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dirty="0"/>
              <a:t>befinden.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de-DE" dirty="0"/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de-DE" dirty="0">
              <a:latin typeface="Courier New" panose="02070309020205020404" pitchFamily="49" charset="0"/>
            </a:endParaRP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b="1" dirty="0" err="1"/>
              <a:t>Ergebnis</a:t>
            </a:r>
            <a:endParaRPr lang="en-GB" altLang="de-DE" b="1" dirty="0"/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&lt;Name&gt;Hotel </a:t>
            </a:r>
            <a:r>
              <a:rPr lang="en-GB" altLang="de-DE" dirty="0" err="1">
                <a:latin typeface="Courier New" panose="02070309020205020404" pitchFamily="49" charset="0"/>
              </a:rPr>
              <a:t>Hübner</a:t>
            </a:r>
            <a:r>
              <a:rPr lang="en-GB" altLang="de-DE" dirty="0">
                <a:latin typeface="Courier New" panose="02070309020205020404" pitchFamily="49" charset="0"/>
              </a:rPr>
              <a:t>&lt;/Name&gt;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&lt;Name&gt;</a:t>
            </a:r>
            <a:r>
              <a:rPr lang="en-GB" altLang="de-DE" dirty="0" err="1">
                <a:latin typeface="Courier New" panose="02070309020205020404" pitchFamily="49" charset="0"/>
              </a:rPr>
              <a:t>Warnemünder</a:t>
            </a:r>
            <a:r>
              <a:rPr lang="en-GB" altLang="de-DE" dirty="0">
                <a:latin typeface="Courier New" panose="02070309020205020404" pitchFamily="49" charset="0"/>
              </a:rPr>
              <a:t> Hof&lt;/Name&gt; 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650234-E5A3-4436-A8AF-5226CA8C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40026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7EF5DF-16A7-4AA6-8CBF-5CBDAA9A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24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C61EEEB-15F6-40A0-B36A-FEB1AD2D3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25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55552-ABD6-4401-A94E-225E4E3E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4D86E5-51D3-4FFE-A7B4-57B5E0AC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dirty="0"/>
              <a:t>Gesucht sind die Namen von Hotels mit der Kategorie 3</a:t>
            </a: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de-DE" dirty="0"/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de-DE" b="1" dirty="0"/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de-DE" b="1" dirty="0"/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b="1" dirty="0" err="1"/>
              <a:t>Ergebnis</a:t>
            </a:r>
            <a:endParaRPr lang="en-GB" altLang="de-DE" b="1" dirty="0"/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/>
              <a:t> </a:t>
            </a:r>
            <a:r>
              <a:rPr lang="en-GB" altLang="de-DE" dirty="0">
                <a:latin typeface="Courier New" panose="02070309020205020404" pitchFamily="49" charset="0"/>
              </a:rPr>
              <a:t>&lt;Name&gt;</a:t>
            </a:r>
            <a:r>
              <a:rPr lang="en-GB" altLang="de-DE" dirty="0" err="1">
                <a:latin typeface="Courier New" panose="02070309020205020404" pitchFamily="49" charset="0"/>
              </a:rPr>
              <a:t>Warnemünder</a:t>
            </a:r>
            <a:r>
              <a:rPr lang="en-GB" altLang="de-DE" dirty="0">
                <a:latin typeface="Courier New" panose="02070309020205020404" pitchFamily="49" charset="0"/>
              </a:rPr>
              <a:t> Hof&lt;/Name&gt; 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B55E19-120F-4816-9B16-457C0903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06287" cy="365125"/>
          </a:xfrm>
        </p:spPr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42E7E-CCDA-4D51-BD62-5F0E3F0B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25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773626B-5289-4ADB-9286-33EAED3BD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64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EEE2A-EAE2-4B96-A1C9-C0E816B2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208407-C670-4EC2-A527-EADD52D84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Ausgabe aller Kategorienwerte, die in der Hierarchie vorkommen.</a:t>
            </a: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dirty="0"/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dirty="0"/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b="1" dirty="0" err="1"/>
              <a:t>Ergebnis</a:t>
            </a:r>
            <a:r>
              <a:rPr lang="en-GB" altLang="de-DE" b="1" dirty="0"/>
              <a:t>:</a:t>
            </a: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/>
              <a:t> </a:t>
            </a:r>
            <a:r>
              <a:rPr lang="en-GB" altLang="de-DE" dirty="0">
                <a:latin typeface="Courier New" panose="02070309020205020404" pitchFamily="49" charset="0"/>
              </a:rPr>
              <a:t>43</a:t>
            </a:r>
            <a:r>
              <a:rPr lang="en-GB" altLang="de-DE" dirty="0"/>
              <a:t> 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dirty="0"/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142449-07E6-4F6F-B4A5-73BB188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68569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A8B880-BAC2-45A8-AFB0-EF157872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26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29D5C03-47D7-4141-B74F-F55AABDF1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94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BA53F-351F-48C8-8AFC-5214F8B9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Übung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314C1F-8F3A-4DE6-B315-15F98890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/>
              <a:t>Alle Kategorienwerte, die kleiner als 4 sind.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/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de-DE" dirty="0"/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de-DE" dirty="0"/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de-DE" dirty="0"/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b="1" dirty="0" err="1"/>
              <a:t>Ergebnis</a:t>
            </a:r>
            <a:r>
              <a:rPr lang="en-GB" altLang="de-DE" b="1" dirty="0"/>
              <a:t>: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/>
              <a:t> </a:t>
            </a:r>
            <a:r>
              <a:rPr lang="en-GB" altLang="de-DE" dirty="0">
                <a:latin typeface="Courier New" panose="02070309020205020404" pitchFamily="49" charset="0"/>
              </a:rPr>
              <a:t>&lt;</a:t>
            </a:r>
            <a:r>
              <a:rPr lang="en-GB" altLang="de-DE" dirty="0" err="1">
                <a:latin typeface="Courier New" panose="02070309020205020404" pitchFamily="49" charset="0"/>
              </a:rPr>
              <a:t>Kategorie</a:t>
            </a:r>
            <a:r>
              <a:rPr lang="en-GB" altLang="de-DE" dirty="0">
                <a:latin typeface="Courier New" panose="02070309020205020404" pitchFamily="49" charset="0"/>
              </a:rPr>
              <a:t>&gt;3&lt;/</a:t>
            </a:r>
            <a:r>
              <a:rPr lang="en-GB" altLang="de-DE" dirty="0" err="1">
                <a:latin typeface="Courier New" panose="02070309020205020404" pitchFamily="49" charset="0"/>
              </a:rPr>
              <a:t>Kategorie</a:t>
            </a:r>
            <a:r>
              <a:rPr lang="en-GB" altLang="de-DE" dirty="0">
                <a:latin typeface="Courier New" panose="02070309020205020404" pitchFamily="49" charset="0"/>
              </a:rPr>
              <a:t>&gt;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3473B-8CDD-45C7-B8FB-70166368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13522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AC3D57-7553-4C34-B0A0-51694B9E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27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83BF127-8EF0-4B04-A78B-8639C1351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54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12A6C-2DB8-4EB8-BAC1-459E0E41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C1BAF3-4F8D-4174-9A1D-78727720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Im unten stehenden File (entnommen aus Oracle Manual) wird der Transfer von Daten aus einem XML Content in eine relationale Tabelle dargestellt. </a:t>
            </a:r>
          </a:p>
          <a:p>
            <a:pPr marL="0" inden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Untersuchen Sie die Funktionalität des Beispiels (ausgenommen der </a:t>
            </a:r>
            <a:r>
              <a:rPr lang="de-AT" altLang="de-DE" dirty="0" err="1"/>
              <a:t>references</a:t>
            </a:r>
            <a:r>
              <a:rPr lang="de-AT" altLang="de-DE" dirty="0"/>
              <a:t> Klausel)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Entwerfen Sie ein analoges Beispiel (Daten, Tabellen können frei gewählt werden)</a:t>
            </a: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hlinkClick r:id="rId2" action="ppaction://hlinkfile"/>
              </a:rPr>
              <a:t>File </a:t>
            </a:r>
            <a:r>
              <a:rPr lang="de-AT" altLang="de-DE" dirty="0" err="1">
                <a:hlinkClick r:id="rId2" action="ppaction://hlinkfile"/>
              </a:rPr>
              <a:t>Purchase_Order</a:t>
            </a:r>
            <a:endParaRPr lang="de-AT" altLang="de-DE" dirty="0"/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sz="1000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32893E-4C4E-4952-921F-6D3B392E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59296" cy="365125"/>
          </a:xfrm>
        </p:spPr>
        <p:txBody>
          <a:bodyPr/>
          <a:lstStyle/>
          <a:p>
            <a:r>
              <a:rPr lang="de-AT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988EEB-11B7-4562-A5A0-95D97F3E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28</a:t>
            </a:fld>
            <a:endParaRPr lang="de-AT" sz="1400" dirty="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0E8446D-7AD3-4AED-A50F-C62BA9B43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41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4762C-FDBC-4173-839D-74B44AE14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ENDE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EFEC1DF-78D6-42A5-A27B-B39CA9A3A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3429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3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AFD01-1DE5-4EF2-8240-823DBE8F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Erstellen von Beispieldaten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E1A0AA-BF43-4AF2-8224-81A8D520F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23252" cy="4351338"/>
          </a:xfrm>
        </p:spPr>
        <p:txBody>
          <a:bodyPr>
            <a:normAutofit fontScale="62500" lnSpcReduction="20000"/>
          </a:bodyPr>
          <a:lstStyle/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4000" dirty="0" err="1"/>
              <a:t>Einfuegen</a:t>
            </a:r>
            <a:r>
              <a:rPr lang="de-AT" altLang="de-DE" sz="4000" dirty="0"/>
              <a:t> von </a:t>
            </a:r>
            <a:r>
              <a:rPr lang="de-AT" altLang="de-DE" sz="4000" dirty="0" err="1"/>
              <a:t>XMLType</a:t>
            </a:r>
            <a:r>
              <a:rPr lang="de-AT" altLang="de-DE" sz="4000" dirty="0"/>
              <a:t>-Werten mit der </a:t>
            </a:r>
            <a:r>
              <a:rPr lang="de-AT" altLang="de-DE" sz="4000" dirty="0" err="1"/>
              <a:t>createxml</a:t>
            </a:r>
            <a:r>
              <a:rPr lang="de-AT" altLang="de-DE" sz="4000" dirty="0"/>
              <a:t> -Funktion 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>
              <a:latin typeface="Courier New" panose="02070309020205020404" pitchFamily="49" charset="0"/>
            </a:endParaRP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 err="1">
                <a:latin typeface="Courier New" panose="02070309020205020404" pitchFamily="49" charset="0"/>
              </a:rPr>
              <a:t>create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table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my_xml_table</a:t>
            </a:r>
            <a:r>
              <a:rPr lang="de-AT" altLang="de-DE" dirty="0">
                <a:latin typeface="Courier New" panose="02070309020205020404" pitchFamily="49" charset="0"/>
              </a:rPr>
              <a:t> (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 err="1">
                <a:latin typeface="Courier New" panose="02070309020205020404" pitchFamily="49" charset="0"/>
              </a:rPr>
              <a:t>schluessel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number</a:t>
            </a:r>
            <a:r>
              <a:rPr lang="de-AT" altLang="de-DE" dirty="0">
                <a:latin typeface="Courier New" panose="02070309020205020404" pitchFamily="49" charset="0"/>
              </a:rPr>
              <a:t>,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 err="1">
                <a:latin typeface="Courier New" panose="02070309020205020404" pitchFamily="49" charset="0"/>
              </a:rPr>
              <a:t>xml_column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xmltype</a:t>
            </a:r>
            <a:r>
              <a:rPr lang="de-AT" altLang="de-DE" dirty="0">
                <a:latin typeface="Courier New" panose="02070309020205020404" pitchFamily="49" charset="0"/>
              </a:rPr>
              <a:t>);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>
              <a:latin typeface="Courier New" panose="02070309020205020404" pitchFamily="49" charset="0"/>
            </a:endParaRP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 err="1">
                <a:latin typeface="Courier New" panose="02070309020205020404" pitchFamily="49" charset="0"/>
              </a:rPr>
              <a:t>insert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into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my_xml_table</a:t>
            </a:r>
            <a:r>
              <a:rPr lang="de-AT" altLang="de-DE" dirty="0">
                <a:latin typeface="Courier New" panose="02070309020205020404" pitchFamily="49" charset="0"/>
              </a:rPr>
              <a:t> (</a:t>
            </a:r>
            <a:r>
              <a:rPr lang="de-AT" altLang="de-DE" dirty="0" err="1">
                <a:latin typeface="Courier New" panose="02070309020205020404" pitchFamily="49" charset="0"/>
              </a:rPr>
              <a:t>schluessel,xml_column</a:t>
            </a:r>
            <a:r>
              <a:rPr lang="de-AT" altLang="de-DE" dirty="0">
                <a:latin typeface="Courier New" panose="02070309020205020404" pitchFamily="49" charset="0"/>
              </a:rPr>
              <a:t>) </a:t>
            </a:r>
            <a:r>
              <a:rPr lang="de-AT" altLang="de-DE" dirty="0" err="1">
                <a:latin typeface="Courier New" panose="02070309020205020404" pitchFamily="49" charset="0"/>
              </a:rPr>
              <a:t>values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(1,SYS.XMLTYPE.CREATEXML ('&lt;</a:t>
            </a:r>
            <a:r>
              <a:rPr lang="de-AT" altLang="de-DE" dirty="0" err="1">
                <a:latin typeface="Courier New" panose="02070309020205020404" pitchFamily="49" charset="0"/>
              </a:rPr>
              <a:t>skriptum</a:t>
            </a:r>
            <a:r>
              <a:rPr lang="de-AT" altLang="de-DE" dirty="0">
                <a:latin typeface="Courier New" panose="02070309020205020404" pitchFamily="49" charset="0"/>
              </a:rPr>
              <a:t>&gt; &lt;title&gt; Datenbanken &lt;/title&gt; &lt;</a:t>
            </a:r>
            <a:r>
              <a:rPr lang="de-AT" altLang="de-DE" dirty="0" err="1">
                <a:latin typeface="Courier New" panose="02070309020205020404" pitchFamily="49" charset="0"/>
              </a:rPr>
              <a:t>kapitel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num</a:t>
            </a:r>
            <a:r>
              <a:rPr lang="de-AT" altLang="de-DE" dirty="0">
                <a:latin typeface="Courier New" panose="02070309020205020404" pitchFamily="49" charset="0"/>
              </a:rPr>
              <a:t> = "1 "&gt; &lt;title&gt; Typologie der Datenbanksysteme &lt;/title&gt; &lt;</a:t>
            </a:r>
            <a:r>
              <a:rPr lang="de-AT" altLang="de-DE" dirty="0" err="1">
                <a:latin typeface="Courier New" panose="02070309020205020404" pitchFamily="49" charset="0"/>
              </a:rPr>
              <a:t>text</a:t>
            </a:r>
            <a:r>
              <a:rPr lang="de-AT" altLang="de-DE" dirty="0">
                <a:latin typeface="Courier New" panose="02070309020205020404" pitchFamily="49" charset="0"/>
              </a:rPr>
              <a:t>&gt; Erstes Kapitel aus dem Skript Datenbanken von Prof. Sauer &lt;/</a:t>
            </a:r>
            <a:r>
              <a:rPr lang="de-AT" altLang="de-DE" dirty="0" err="1">
                <a:latin typeface="Courier New" panose="02070309020205020404" pitchFamily="49" charset="0"/>
              </a:rPr>
              <a:t>text</a:t>
            </a:r>
            <a:r>
              <a:rPr lang="de-AT" altLang="de-DE" dirty="0">
                <a:latin typeface="Courier New" panose="02070309020205020404" pitchFamily="49" charset="0"/>
              </a:rPr>
              <a:t>&gt; &lt;/</a:t>
            </a:r>
            <a:r>
              <a:rPr lang="de-AT" altLang="de-DE" dirty="0" err="1">
                <a:latin typeface="Courier New" panose="02070309020205020404" pitchFamily="49" charset="0"/>
              </a:rPr>
              <a:t>kapitel</a:t>
            </a:r>
            <a:r>
              <a:rPr lang="de-AT" altLang="de-DE" dirty="0">
                <a:latin typeface="Courier New" panose="02070309020205020404" pitchFamily="49" charset="0"/>
              </a:rPr>
              <a:t>&gt; &lt;/</a:t>
            </a:r>
            <a:r>
              <a:rPr lang="de-AT" altLang="de-DE" dirty="0" err="1">
                <a:latin typeface="Courier New" panose="02070309020205020404" pitchFamily="49" charset="0"/>
              </a:rPr>
              <a:t>skriptum</a:t>
            </a:r>
            <a:r>
              <a:rPr lang="de-AT" altLang="de-DE" dirty="0">
                <a:latin typeface="Courier New" panose="02070309020205020404" pitchFamily="49" charset="0"/>
              </a:rPr>
              <a:t>&gt;') );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>
              <a:latin typeface="Courier New" panose="02070309020205020404" pitchFamily="49" charset="0"/>
            </a:endParaRPr>
          </a:p>
          <a:p>
            <a:pPr marL="0"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3600" dirty="0"/>
              <a:t>CREATEXML ist eine Funktion, die einen </a:t>
            </a:r>
            <a:r>
              <a:rPr lang="de-AT" altLang="de-DE" sz="3600" dirty="0" err="1"/>
              <a:t>string</a:t>
            </a:r>
            <a:r>
              <a:rPr lang="de-AT" altLang="de-DE" sz="3600" dirty="0"/>
              <a:t> / </a:t>
            </a:r>
            <a:r>
              <a:rPr lang="de-AT" altLang="de-DE" sz="3600" dirty="0" err="1"/>
              <a:t>clob</a:t>
            </a:r>
            <a:r>
              <a:rPr lang="de-AT" altLang="de-DE" sz="3600" dirty="0"/>
              <a:t> Parameter, der ein </a:t>
            </a:r>
            <a:r>
              <a:rPr lang="de-AT" altLang="de-DE" sz="3600" dirty="0" err="1"/>
              <a:t>wellformed</a:t>
            </a:r>
            <a:r>
              <a:rPr lang="de-AT" altLang="de-DE" sz="3600" dirty="0"/>
              <a:t> und valides XML Dokument enthält und eine </a:t>
            </a:r>
            <a:r>
              <a:rPr lang="de-AT" altLang="de-DE" sz="3600" dirty="0" err="1"/>
              <a:t>string</a:t>
            </a:r>
            <a:r>
              <a:rPr lang="de-AT" altLang="de-DE" sz="3600" dirty="0"/>
              <a:t> / </a:t>
            </a:r>
            <a:r>
              <a:rPr lang="de-AT" altLang="de-DE" sz="3600" dirty="0" err="1"/>
              <a:t>clob</a:t>
            </a:r>
            <a:r>
              <a:rPr lang="de-AT" altLang="de-DE" sz="3600" dirty="0"/>
              <a:t> Instanz zurückgibt.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10FBF0-F986-46C7-8F57-282C3CC7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17806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E8F490-AAF4-4343-8749-EEF0C697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3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6DD0D3A-E993-4736-849C-A5D78DD5D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4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3A118-9AD9-4229-A515-D25902B9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OBJECT_VALUE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3AFEC-6F82-41B3-8909-50DE23CE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>
              <a:cs typeface="Courier New" panose="02070309020205020404" pitchFamily="49" charset="0"/>
            </a:endParaRPr>
          </a:p>
          <a:p>
            <a:pPr marL="0"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cs typeface="Courier New" panose="02070309020205020404" pitchFamily="49" charset="0"/>
              </a:rPr>
              <a:t>Die OBJECT_VALUE </a:t>
            </a:r>
            <a:r>
              <a:rPr lang="de-AT" altLang="de-DE" dirty="0" err="1">
                <a:cs typeface="Courier New" panose="02070309020205020404" pitchFamily="49" charset="0"/>
              </a:rPr>
              <a:t>Pseudocolumn</a:t>
            </a:r>
            <a:r>
              <a:rPr lang="de-AT" altLang="de-DE" dirty="0">
                <a:cs typeface="Courier New" panose="02070309020205020404" pitchFamily="49" charset="0"/>
              </a:rPr>
              <a:t> gibt einen systemgenerierten Spaltenname einer Objekttabelle zurück. </a:t>
            </a:r>
          </a:p>
          <a:p>
            <a:pPr marL="0"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CREATE TABLE </a:t>
            </a:r>
            <a:r>
              <a:rPr lang="de-AT" altLang="de-DE" dirty="0" err="1">
                <a:latin typeface="Courier New" panose="02070309020205020404" pitchFamily="49" charset="0"/>
              </a:rPr>
              <a:t>bsp_table</a:t>
            </a:r>
            <a:r>
              <a:rPr lang="de-AT" altLang="de-DE" dirty="0">
                <a:latin typeface="Courier New" panose="02070309020205020404" pitchFamily="49" charset="0"/>
              </a:rPr>
              <a:t> OF </a:t>
            </a:r>
            <a:r>
              <a:rPr lang="de-AT" altLang="de-DE" dirty="0" err="1">
                <a:latin typeface="Courier New" panose="02070309020205020404" pitchFamily="49" charset="0"/>
              </a:rPr>
              <a:t>object_type</a:t>
            </a:r>
            <a:r>
              <a:rPr lang="de-AT" altLang="de-DE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de-DE" dirty="0">
                <a:latin typeface="Courier New" panose="02070309020205020404" pitchFamily="49" charset="0"/>
              </a:rPr>
              <a:t>select </a:t>
            </a:r>
            <a:r>
              <a:rPr lang="en-US" altLang="de-DE" dirty="0" err="1">
                <a:latin typeface="Courier New" panose="02070309020205020404" pitchFamily="49" charset="0"/>
              </a:rPr>
              <a:t>object_value</a:t>
            </a:r>
            <a:r>
              <a:rPr lang="en-US" altLang="de-DE" dirty="0">
                <a:latin typeface="Courier New" panose="02070309020205020404" pitchFamily="49" charset="0"/>
              </a:rPr>
              <a:t> from </a:t>
            </a:r>
            <a:r>
              <a:rPr lang="en-US" altLang="de-DE" dirty="0" err="1">
                <a:latin typeface="Courier New" panose="02070309020205020404" pitchFamily="49" charset="0"/>
              </a:rPr>
              <a:t>mytable</a:t>
            </a:r>
            <a:r>
              <a:rPr lang="en-US" altLang="de-DE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de-DE" dirty="0" err="1"/>
              <a:t>oder</a:t>
            </a:r>
            <a:endParaRPr lang="en-US" altLang="de-DE" dirty="0"/>
          </a:p>
          <a:p>
            <a:pPr marL="0" indent="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de-DE" dirty="0">
                <a:latin typeface="Courier New" panose="02070309020205020404" pitchFamily="49" charset="0"/>
              </a:rPr>
              <a:t>select * from </a:t>
            </a:r>
            <a:r>
              <a:rPr lang="en-US" altLang="de-DE" dirty="0" err="1">
                <a:latin typeface="Courier New" panose="02070309020205020404" pitchFamily="49" charset="0"/>
              </a:rPr>
              <a:t>mytable</a:t>
            </a:r>
            <a:r>
              <a:rPr lang="en-US" altLang="de-DE" dirty="0">
                <a:latin typeface="Courier New" panose="02070309020205020404" pitchFamily="49" charset="0"/>
              </a:rPr>
              <a:t>;</a:t>
            </a:r>
            <a:endParaRPr lang="de-AT" altLang="de-DE" dirty="0">
              <a:latin typeface="Courier New" panose="02070309020205020404" pitchFamily="49" charset="0"/>
            </a:endParaRP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72DDCC-FFDF-4B10-BD62-8629BEE3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46652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99A1D5-78AA-4EE5-BC4E-C5D00E98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4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D9C5A7E-E1E2-42F1-B9B2-02FE14E0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2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4D4F2-65B8-42DD-80A4-FC88698C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Erstellen von Beispieldaten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C286DB-ABB2-4735-AD57-EDA963182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800" dirty="0">
                <a:latin typeface="Courier New" panose="02070309020205020404" pitchFamily="49" charset="0"/>
              </a:rPr>
              <a:t>CREATE TABLE mytable4 OF </a:t>
            </a:r>
            <a:r>
              <a:rPr lang="de-AT" altLang="de-DE" sz="3800" dirty="0" err="1">
                <a:latin typeface="Courier New" panose="02070309020205020404" pitchFamily="49" charset="0"/>
              </a:rPr>
              <a:t>XMLType</a:t>
            </a:r>
            <a:r>
              <a:rPr lang="de-AT" altLang="de-DE" sz="3800" dirty="0">
                <a:latin typeface="Courier New" panose="02070309020205020404" pitchFamily="49" charset="0"/>
              </a:rPr>
              <a:t>;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sz="1300" dirty="0">
              <a:latin typeface="Courier New" panose="02070309020205020404" pitchFamily="49" charset="0"/>
            </a:endParaRP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800" dirty="0" err="1">
                <a:latin typeface="Courier New" panose="02070309020205020404" pitchFamily="49" charset="0"/>
              </a:rPr>
              <a:t>insert</a:t>
            </a:r>
            <a:r>
              <a:rPr lang="de-AT" altLang="de-DE" sz="3800" dirty="0">
                <a:latin typeface="Courier New" panose="02070309020205020404" pitchFamily="49" charset="0"/>
              </a:rPr>
              <a:t> </a:t>
            </a:r>
            <a:r>
              <a:rPr lang="de-AT" altLang="de-DE" sz="3800" dirty="0" err="1">
                <a:latin typeface="Courier New" panose="02070309020205020404" pitchFamily="49" charset="0"/>
              </a:rPr>
              <a:t>into</a:t>
            </a:r>
            <a:r>
              <a:rPr lang="de-AT" altLang="de-DE" sz="3800" dirty="0">
                <a:latin typeface="Courier New" panose="02070309020205020404" pitchFamily="49" charset="0"/>
              </a:rPr>
              <a:t> mytable4 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800" dirty="0">
                <a:latin typeface="Courier New" panose="02070309020205020404" pitchFamily="49" charset="0"/>
              </a:rPr>
              <a:t>SELECT XMLELEMENT(Name "Abteilung", XMLATTRIBUTES (</a:t>
            </a:r>
            <a:r>
              <a:rPr lang="de-AT" altLang="de-DE" sz="3800" dirty="0" err="1">
                <a:latin typeface="Courier New" panose="02070309020205020404" pitchFamily="49" charset="0"/>
              </a:rPr>
              <a:t>d.deptno</a:t>
            </a:r>
            <a:r>
              <a:rPr lang="de-AT" altLang="de-DE" sz="3800" dirty="0">
                <a:latin typeface="Courier New" panose="02070309020205020404" pitchFamily="49" charset="0"/>
              </a:rPr>
              <a:t> AS "Abteilungsnummer"),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800" dirty="0">
                <a:latin typeface="Courier New" panose="02070309020205020404" pitchFamily="49" charset="0"/>
              </a:rPr>
              <a:t>(SELECT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800" dirty="0">
                <a:latin typeface="Courier New" panose="02070309020205020404" pitchFamily="49" charset="0"/>
              </a:rPr>
              <a:t>      XMLAGG(XMLELEMENT(Name "Mitarbeiter", 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800" dirty="0">
                <a:latin typeface="Courier New" panose="02070309020205020404" pitchFamily="49" charset="0"/>
              </a:rPr>
              <a:t>      XMLATTRIBUTES(</a:t>
            </a:r>
            <a:r>
              <a:rPr lang="de-AT" altLang="de-DE" sz="3800" dirty="0" err="1">
                <a:latin typeface="Courier New" panose="02070309020205020404" pitchFamily="49" charset="0"/>
              </a:rPr>
              <a:t>e.sal</a:t>
            </a:r>
            <a:r>
              <a:rPr lang="de-AT" altLang="de-DE" sz="3800" dirty="0">
                <a:latin typeface="Courier New" panose="02070309020205020404" pitchFamily="49" charset="0"/>
              </a:rPr>
              <a:t> </a:t>
            </a:r>
            <a:r>
              <a:rPr lang="de-AT" altLang="de-DE" sz="3800" dirty="0" err="1">
                <a:latin typeface="Courier New" panose="02070309020205020404" pitchFamily="49" charset="0"/>
              </a:rPr>
              <a:t>as</a:t>
            </a:r>
            <a:r>
              <a:rPr lang="de-AT" altLang="de-DE" sz="3800" dirty="0">
                <a:latin typeface="Courier New" panose="02070309020205020404" pitchFamily="49" charset="0"/>
              </a:rPr>
              <a:t> "Gehalt"),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800" dirty="0">
                <a:latin typeface="Courier New" panose="02070309020205020404" pitchFamily="49" charset="0"/>
              </a:rPr>
              <a:t>      XMLFOREST(</a:t>
            </a:r>
            <a:r>
              <a:rPr lang="de-AT" altLang="de-DE" sz="3800" dirty="0" err="1">
                <a:latin typeface="Courier New" panose="02070309020205020404" pitchFamily="49" charset="0"/>
              </a:rPr>
              <a:t>e.empno</a:t>
            </a:r>
            <a:r>
              <a:rPr lang="de-AT" altLang="de-DE" sz="3800" dirty="0">
                <a:latin typeface="Courier New" panose="02070309020205020404" pitchFamily="49" charset="0"/>
              </a:rPr>
              <a:t> </a:t>
            </a:r>
            <a:r>
              <a:rPr lang="de-AT" altLang="de-DE" sz="3800" dirty="0" err="1">
                <a:latin typeface="Courier New" panose="02070309020205020404" pitchFamily="49" charset="0"/>
              </a:rPr>
              <a:t>as</a:t>
            </a:r>
            <a:r>
              <a:rPr lang="de-AT" altLang="de-DE" sz="3800" dirty="0">
                <a:latin typeface="Courier New" panose="02070309020205020404" pitchFamily="49" charset="0"/>
              </a:rPr>
              <a:t> "</a:t>
            </a:r>
            <a:r>
              <a:rPr lang="de-AT" altLang="de-DE" sz="3800" dirty="0" err="1">
                <a:latin typeface="Courier New" panose="02070309020205020404" pitchFamily="49" charset="0"/>
              </a:rPr>
              <a:t>MitarbeiterNr</a:t>
            </a:r>
            <a:r>
              <a:rPr lang="de-AT" altLang="de-DE" sz="3800" dirty="0">
                <a:latin typeface="Courier New" panose="02070309020205020404" pitchFamily="49" charset="0"/>
              </a:rPr>
              <a:t>", 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800" dirty="0">
                <a:latin typeface="Courier New" panose="02070309020205020404" pitchFamily="49" charset="0"/>
              </a:rPr>
              <a:t>                </a:t>
            </a:r>
            <a:r>
              <a:rPr lang="de-AT" altLang="de-DE" sz="3800" dirty="0" err="1">
                <a:latin typeface="Courier New" panose="02070309020205020404" pitchFamily="49" charset="0"/>
              </a:rPr>
              <a:t>e.ename</a:t>
            </a:r>
            <a:r>
              <a:rPr lang="de-AT" altLang="de-DE" sz="3800" dirty="0">
                <a:latin typeface="Courier New" panose="02070309020205020404" pitchFamily="49" charset="0"/>
              </a:rPr>
              <a:t> </a:t>
            </a:r>
            <a:r>
              <a:rPr lang="de-AT" altLang="de-DE" sz="3800" dirty="0" err="1">
                <a:latin typeface="Courier New" panose="02070309020205020404" pitchFamily="49" charset="0"/>
              </a:rPr>
              <a:t>as</a:t>
            </a:r>
            <a:r>
              <a:rPr lang="de-AT" altLang="de-DE" sz="3800" dirty="0">
                <a:latin typeface="Courier New" panose="02070309020205020404" pitchFamily="49" charset="0"/>
              </a:rPr>
              <a:t> "Name")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800" dirty="0">
                <a:latin typeface="Courier New" panose="02070309020205020404" pitchFamily="49" charset="0"/>
              </a:rPr>
              <a:t>                      )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800" dirty="0">
                <a:latin typeface="Courier New" panose="02070309020205020404" pitchFamily="49" charset="0"/>
              </a:rPr>
              <a:t>           )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800" dirty="0">
                <a:latin typeface="Courier New" panose="02070309020205020404" pitchFamily="49" charset="0"/>
              </a:rPr>
              <a:t>        FROM EMP e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800" dirty="0">
                <a:latin typeface="Courier New" panose="02070309020205020404" pitchFamily="49" charset="0"/>
              </a:rPr>
              <a:t>        WHERE </a:t>
            </a:r>
            <a:r>
              <a:rPr lang="de-AT" altLang="de-DE" sz="3800" dirty="0" err="1">
                <a:latin typeface="Courier New" panose="02070309020205020404" pitchFamily="49" charset="0"/>
              </a:rPr>
              <a:t>d.deptno</a:t>
            </a:r>
            <a:r>
              <a:rPr lang="de-AT" altLang="de-DE" sz="3800" dirty="0">
                <a:latin typeface="Courier New" panose="02070309020205020404" pitchFamily="49" charset="0"/>
              </a:rPr>
              <a:t> = </a:t>
            </a:r>
            <a:r>
              <a:rPr lang="de-AT" altLang="de-DE" sz="3800" dirty="0" err="1">
                <a:latin typeface="Courier New" panose="02070309020205020404" pitchFamily="49" charset="0"/>
              </a:rPr>
              <a:t>e.deptno</a:t>
            </a:r>
            <a:r>
              <a:rPr lang="de-AT" altLang="de-DE" sz="3800" dirty="0">
                <a:latin typeface="Courier New" panose="02070309020205020404" pitchFamily="49" charset="0"/>
              </a:rPr>
              <a:t>)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800" dirty="0">
                <a:latin typeface="Courier New" panose="02070309020205020404" pitchFamily="49" charset="0"/>
              </a:rPr>
              <a:t>)FROM  DEPT  d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latin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37A5B9-4718-4DC5-A631-5691BC84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73157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34387E-0166-4DF6-BB6B-5143A396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5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306126F-8C5E-4E70-950B-5229D9C4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4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567BB-0756-4FD3-99FC-659DF8A5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Ergebnis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BF76F-8659-496A-9CA1-8A4768A92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6400" dirty="0">
                <a:latin typeface="Courier New" panose="02070309020205020404" pitchFamily="49" charset="0"/>
              </a:rPr>
              <a:t>SELECT </a:t>
            </a:r>
            <a:r>
              <a:rPr lang="de-AT" altLang="de-DE" sz="6400" dirty="0" err="1">
                <a:latin typeface="Courier New" panose="02070309020205020404" pitchFamily="49" charset="0"/>
              </a:rPr>
              <a:t>extract</a:t>
            </a:r>
            <a:r>
              <a:rPr lang="de-AT" altLang="de-DE" sz="6400" dirty="0">
                <a:latin typeface="Courier New" panose="02070309020205020404" pitchFamily="49" charset="0"/>
              </a:rPr>
              <a:t>(OBJECT_VALUE, '/Abteilung').</a:t>
            </a:r>
            <a:r>
              <a:rPr lang="de-AT" altLang="de-DE" sz="6400" dirty="0" err="1">
                <a:latin typeface="Courier New" panose="02070309020205020404" pitchFamily="49" charset="0"/>
              </a:rPr>
              <a:t>getclobval</a:t>
            </a:r>
            <a:r>
              <a:rPr lang="de-AT" altLang="de-DE" sz="6400" dirty="0">
                <a:latin typeface="Courier New" panose="02070309020205020404" pitchFamily="49" charset="0"/>
              </a:rPr>
              <a:t>()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6400" dirty="0">
                <a:latin typeface="Courier New" panose="02070309020205020404" pitchFamily="49" charset="0"/>
              </a:rPr>
              <a:t>  FROM mytable4;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6400" dirty="0">
                <a:latin typeface="Courier New" panose="02070309020205020404" pitchFamily="49" charset="0"/>
              </a:rPr>
              <a:t>erzeugt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6400" dirty="0">
                <a:latin typeface="Courier New" panose="02070309020205020404" pitchFamily="49" charset="0"/>
              </a:rPr>
              <a:t>&lt;Abteilung Abteilungsnummer="10"&gt;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6400" dirty="0">
                <a:latin typeface="Courier New" panose="02070309020205020404" pitchFamily="49" charset="0"/>
              </a:rPr>
              <a:t>   &lt;Mitarbeiter Gehalt="5000"&gt;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6400" dirty="0">
                <a:latin typeface="Courier New" panose="02070309020205020404" pitchFamily="49" charset="0"/>
              </a:rPr>
              <a:t>      &lt;</a:t>
            </a:r>
            <a:r>
              <a:rPr lang="de-AT" altLang="de-DE" sz="6400" dirty="0" err="1">
                <a:latin typeface="Courier New" panose="02070309020205020404" pitchFamily="49" charset="0"/>
              </a:rPr>
              <a:t>MitarbeiterNr</a:t>
            </a:r>
            <a:r>
              <a:rPr lang="de-AT" altLang="de-DE" sz="6400" dirty="0">
                <a:latin typeface="Courier New" panose="02070309020205020404" pitchFamily="49" charset="0"/>
              </a:rPr>
              <a:t>&gt;7839&lt;/</a:t>
            </a:r>
            <a:r>
              <a:rPr lang="de-AT" altLang="de-DE" sz="6400" dirty="0" err="1">
                <a:latin typeface="Courier New" panose="02070309020205020404" pitchFamily="49" charset="0"/>
              </a:rPr>
              <a:t>MitarbeiterNr</a:t>
            </a:r>
            <a:r>
              <a:rPr lang="de-AT" altLang="de-DE" sz="6400" dirty="0">
                <a:latin typeface="Courier New" panose="02070309020205020404" pitchFamily="49" charset="0"/>
              </a:rPr>
              <a:t>&gt;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6400" dirty="0">
                <a:latin typeface="Courier New" panose="02070309020205020404" pitchFamily="49" charset="0"/>
              </a:rPr>
              <a:t>      &lt;Name&gt;KING      &lt;/Name&gt;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6400" dirty="0">
                <a:latin typeface="Courier New" panose="02070309020205020404" pitchFamily="49" charset="0"/>
              </a:rPr>
              <a:t>   &lt;/Mitarbeiter&gt;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6400" dirty="0">
                <a:latin typeface="Courier New" panose="02070309020205020404" pitchFamily="49" charset="0"/>
              </a:rPr>
              <a:t>   &lt;Mitarbeiter Gehalt="2450"&gt;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6400" dirty="0">
                <a:latin typeface="Courier New" panose="02070309020205020404" pitchFamily="49" charset="0"/>
              </a:rPr>
              <a:t>      &lt;</a:t>
            </a:r>
            <a:r>
              <a:rPr lang="de-AT" altLang="de-DE" sz="6400" dirty="0" err="1">
                <a:latin typeface="Courier New" panose="02070309020205020404" pitchFamily="49" charset="0"/>
              </a:rPr>
              <a:t>MitarbeiterNr</a:t>
            </a:r>
            <a:r>
              <a:rPr lang="de-AT" altLang="de-DE" sz="6400" dirty="0">
                <a:latin typeface="Courier New" panose="02070309020205020404" pitchFamily="49" charset="0"/>
              </a:rPr>
              <a:t>&gt;7782&lt;/</a:t>
            </a:r>
            <a:r>
              <a:rPr lang="de-AT" altLang="de-DE" sz="6400" dirty="0" err="1">
                <a:latin typeface="Courier New" panose="02070309020205020404" pitchFamily="49" charset="0"/>
              </a:rPr>
              <a:t>MitarbeiterNr</a:t>
            </a:r>
            <a:r>
              <a:rPr lang="de-AT" altLang="de-DE" sz="6400" dirty="0">
                <a:latin typeface="Courier New" panose="02070309020205020404" pitchFamily="49" charset="0"/>
              </a:rPr>
              <a:t>&gt;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6400" dirty="0">
                <a:latin typeface="Courier New" panose="02070309020205020404" pitchFamily="49" charset="0"/>
              </a:rPr>
              <a:t>      &lt;Name&gt;CLARK     &lt;/Name&gt;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6400" dirty="0">
                <a:latin typeface="Courier New" panose="02070309020205020404" pitchFamily="49" charset="0"/>
              </a:rPr>
              <a:t>   &lt;/Mitarbeiter&gt;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6400" dirty="0">
                <a:latin typeface="Courier New" panose="02070309020205020404" pitchFamily="49" charset="0"/>
              </a:rPr>
              <a:t>&lt;/Abteilung&gt;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6400" dirty="0">
                <a:latin typeface="Courier New" panose="02070309020205020404" pitchFamily="49" charset="0"/>
              </a:rPr>
              <a:t>&lt;Abteilung Abteilungsnummer="20"&gt; ...         </a:t>
            </a:r>
            <a:r>
              <a:rPr lang="de-AT" altLang="de-DE" sz="64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&lt;Abt </a:t>
            </a:r>
            <a:r>
              <a:rPr lang="de-AT" altLang="de-DE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Abtnr</a:t>
            </a:r>
            <a:r>
              <a:rPr lang="de-AT" altLang="de-DE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="40"&gt;&lt;/Abt&gt;                              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40D1B9-141D-4A27-A11A-DC949D1A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9661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637554-CAED-468B-BAA3-A6398E4F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6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7D946D3-B857-4A61-9A1F-EC073B862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3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C1787-3A4D-4CDB-8FBE-54EAA8A4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Erstellen von Beispieldaten III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7C3F2A-DB1A-4F10-B4EC-8CE40A29F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-3016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CREATE TABLE </a:t>
            </a:r>
            <a:r>
              <a:rPr lang="de-AT" altLang="de-DE" dirty="0" err="1">
                <a:latin typeface="Courier New" panose="02070309020205020404" pitchFamily="49" charset="0"/>
              </a:rPr>
              <a:t>CityXML</a:t>
            </a:r>
            <a:endParaRPr lang="de-AT" altLang="de-DE" dirty="0">
              <a:latin typeface="Courier New" panose="02070309020205020404" pitchFamily="49" charset="0"/>
            </a:endParaRPr>
          </a:p>
          <a:p>
            <a:pPr indent="-3016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(</a:t>
            </a:r>
            <a:r>
              <a:rPr lang="de-AT" altLang="de-DE" dirty="0" err="1">
                <a:latin typeface="Courier New" panose="02070309020205020404" pitchFamily="49" charset="0"/>
              </a:rPr>
              <a:t>name</a:t>
            </a:r>
            <a:r>
              <a:rPr lang="de-AT" altLang="de-DE" dirty="0">
                <a:latin typeface="Courier New" panose="02070309020205020404" pitchFamily="49" charset="0"/>
              </a:rPr>
              <a:t> VARCHAR2(35),</a:t>
            </a:r>
          </a:p>
          <a:p>
            <a:pPr indent="-3016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population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XMLType</a:t>
            </a:r>
            <a:r>
              <a:rPr lang="de-AT" altLang="de-DE" dirty="0">
                <a:latin typeface="Courier New" panose="02070309020205020404" pitchFamily="49" charset="0"/>
              </a:rPr>
              <a:t>,</a:t>
            </a:r>
          </a:p>
          <a:p>
            <a:pPr indent="-3016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coordinates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XMLType</a:t>
            </a:r>
            <a:r>
              <a:rPr lang="de-AT" altLang="de-DE" dirty="0">
                <a:latin typeface="Courier New" panose="02070309020205020404" pitchFamily="49" charset="0"/>
              </a:rPr>
              <a:t>);</a:t>
            </a:r>
          </a:p>
          <a:p>
            <a:pPr indent="-3016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latin typeface="Courier New" panose="02070309020205020404" pitchFamily="49" charset="0"/>
            </a:endParaRPr>
          </a:p>
          <a:p>
            <a:pPr indent="-3016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INSERT INTO </a:t>
            </a:r>
            <a:r>
              <a:rPr lang="de-AT" altLang="de-DE" dirty="0" err="1">
                <a:latin typeface="Courier New" panose="02070309020205020404" pitchFamily="49" charset="0"/>
              </a:rPr>
              <a:t>cityXML</a:t>
            </a:r>
            <a:endParaRPr lang="de-AT" altLang="de-DE" dirty="0">
              <a:latin typeface="Courier New" panose="02070309020205020404" pitchFamily="49" charset="0"/>
            </a:endParaRPr>
          </a:p>
          <a:p>
            <a:pPr indent="-3016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VALUES('Northeim',</a:t>
            </a:r>
          </a:p>
          <a:p>
            <a:pPr indent="-3016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 err="1">
                <a:latin typeface="Courier New" panose="02070309020205020404" pitchFamily="49" charset="0"/>
              </a:rPr>
              <a:t>XMLType</a:t>
            </a:r>
            <a:r>
              <a:rPr lang="de-AT" altLang="de-DE" dirty="0">
                <a:latin typeface="Courier New" panose="02070309020205020404" pitchFamily="49" charset="0"/>
              </a:rPr>
              <a:t>('&lt;</a:t>
            </a:r>
            <a:r>
              <a:rPr lang="de-AT" altLang="de-DE" dirty="0" err="1">
                <a:latin typeface="Courier New" panose="02070309020205020404" pitchFamily="49" charset="0"/>
              </a:rPr>
              <a:t>population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year</a:t>
            </a:r>
            <a:r>
              <a:rPr lang="de-AT" altLang="de-DE" dirty="0">
                <a:latin typeface="Courier New" panose="02070309020205020404" pitchFamily="49" charset="0"/>
              </a:rPr>
              <a:t>="2004"&gt;10000&lt;/</a:t>
            </a:r>
            <a:r>
              <a:rPr lang="de-AT" altLang="de-DE" dirty="0" err="1">
                <a:latin typeface="Courier New" panose="02070309020205020404" pitchFamily="49" charset="0"/>
              </a:rPr>
              <a:t>population</a:t>
            </a:r>
            <a:r>
              <a:rPr lang="de-AT" altLang="de-DE" dirty="0">
                <a:latin typeface="Courier New" panose="02070309020205020404" pitchFamily="49" charset="0"/>
              </a:rPr>
              <a:t>&gt;'),</a:t>
            </a:r>
          </a:p>
          <a:p>
            <a:pPr indent="-3016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 err="1">
                <a:latin typeface="Courier New" panose="02070309020205020404" pitchFamily="49" charset="0"/>
              </a:rPr>
              <a:t>XMLType</a:t>
            </a:r>
            <a:r>
              <a:rPr lang="de-AT" altLang="de-DE" dirty="0">
                <a:latin typeface="Courier New" panose="02070309020205020404" pitchFamily="49" charset="0"/>
              </a:rPr>
              <a:t>('&lt;</a:t>
            </a:r>
            <a:r>
              <a:rPr lang="de-AT" altLang="de-DE" dirty="0" err="1">
                <a:latin typeface="Courier New" panose="02070309020205020404" pitchFamily="49" charset="0"/>
              </a:rPr>
              <a:t>coordinates</a:t>
            </a:r>
            <a:r>
              <a:rPr lang="de-AT" altLang="de-DE" dirty="0">
                <a:latin typeface="Courier New" panose="02070309020205020404" pitchFamily="49" charset="0"/>
              </a:rPr>
              <a:t>&gt;</a:t>
            </a:r>
          </a:p>
          <a:p>
            <a:pPr indent="-3016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          &lt;</a:t>
            </a:r>
            <a:r>
              <a:rPr lang="de-AT" altLang="de-DE" dirty="0" err="1">
                <a:latin typeface="Courier New" panose="02070309020205020404" pitchFamily="49" charset="0"/>
              </a:rPr>
              <a:t>longitude</a:t>
            </a:r>
            <a:r>
              <a:rPr lang="de-AT" altLang="de-DE" dirty="0">
                <a:latin typeface="Courier New" panose="02070309020205020404" pitchFamily="49" charset="0"/>
              </a:rPr>
              <a:t>&gt;10&lt;/</a:t>
            </a:r>
            <a:r>
              <a:rPr lang="de-AT" altLang="de-DE" dirty="0" err="1">
                <a:latin typeface="Courier New" panose="02070309020205020404" pitchFamily="49" charset="0"/>
              </a:rPr>
              <a:t>longitude</a:t>
            </a:r>
            <a:r>
              <a:rPr lang="de-AT" altLang="de-DE" dirty="0">
                <a:latin typeface="Courier New" panose="02070309020205020404" pitchFamily="49" charset="0"/>
              </a:rPr>
              <a:t>&gt;</a:t>
            </a:r>
          </a:p>
          <a:p>
            <a:pPr indent="-3016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          &lt;</a:t>
            </a:r>
            <a:r>
              <a:rPr lang="de-AT" altLang="de-DE" dirty="0" err="1">
                <a:latin typeface="Courier New" panose="02070309020205020404" pitchFamily="49" charset="0"/>
              </a:rPr>
              <a:t>latitude</a:t>
            </a:r>
            <a:r>
              <a:rPr lang="de-AT" altLang="de-DE" dirty="0">
                <a:latin typeface="Courier New" panose="02070309020205020404" pitchFamily="49" charset="0"/>
              </a:rPr>
              <a:t>&gt;51.7&lt;/</a:t>
            </a:r>
            <a:r>
              <a:rPr lang="de-AT" altLang="de-DE" dirty="0" err="1">
                <a:latin typeface="Courier New" panose="02070309020205020404" pitchFamily="49" charset="0"/>
              </a:rPr>
              <a:t>latitude</a:t>
            </a:r>
            <a:r>
              <a:rPr lang="de-AT" altLang="de-DE" dirty="0">
                <a:latin typeface="Courier New" panose="02070309020205020404" pitchFamily="49" charset="0"/>
              </a:rPr>
              <a:t>&gt;</a:t>
            </a:r>
          </a:p>
          <a:p>
            <a:pPr indent="-3016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      &lt;/</a:t>
            </a:r>
            <a:r>
              <a:rPr lang="de-AT" altLang="de-DE" dirty="0" err="1">
                <a:latin typeface="Courier New" panose="02070309020205020404" pitchFamily="49" charset="0"/>
              </a:rPr>
              <a:t>coordinates</a:t>
            </a:r>
            <a:r>
              <a:rPr lang="de-AT" altLang="de-DE" dirty="0">
                <a:latin typeface="Courier New" panose="02070309020205020404" pitchFamily="49" charset="0"/>
              </a:rPr>
              <a:t>&gt;'));</a:t>
            </a:r>
          </a:p>
          <a:p>
            <a:pPr indent="-3016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/>
          </a:p>
          <a:p>
            <a:pPr indent="-3016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591110-BA33-47A2-9823-5C4C5AFB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46652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FF0B56-5537-4DE2-AE3D-6B303D2D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7</a:t>
            </a:fld>
            <a:endParaRPr lang="de-AT" sz="1400" dirty="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4518B85-C853-4932-B79E-C727EA94E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3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21117-66FE-43F3-8656-877C5818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Wiederholung XML </a:t>
            </a:r>
            <a:r>
              <a:rPr lang="de-AT" b="1" dirty="0" err="1"/>
              <a:t>Tree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2AA071-F335-44F9-BE78-2FF6A60211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bookstore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="COOKING"&gt;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&lt;title lang="en"&gt;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Everyday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Italian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&gt;Giada De 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Laurentiis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&gt;2005&lt;/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&gt;30.00&lt;/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="CHILDREN"&gt;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&lt;title lang="en"&gt;Harry Potter&lt;/title&gt;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&gt;J K. Rowling&lt;/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&gt;2005&lt;/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&gt;29.99&lt;/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="WEB"&gt;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&lt;title lang="en"&gt;Learning XML&lt;/title&gt;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&gt;Erik T. Ray&lt;/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&gt;2003&lt;/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&gt;39.95&lt;/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bookstore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59481A-E8F7-41D1-B25E-31916092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52670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F03923-060C-4411-9164-8B26408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8</a:t>
            </a:fld>
            <a:endParaRPr lang="de-AT" sz="140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30064DE-B9B9-4056-A9A0-A7694BAD0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2337594"/>
            <a:ext cx="462915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3353922-2768-41E1-A3BB-25BB647E9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7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C504C-D501-40B7-B3A0-CC54D6EA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Knotentypen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E57DB4-CA4A-44D6-9555-84BFB728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9139" cy="4351338"/>
          </a:xfrm>
        </p:spPr>
        <p:txBody>
          <a:bodyPr>
            <a:normAutofit fontScale="92500" lnSpcReduction="10000"/>
          </a:bodyPr>
          <a:lstStyle/>
          <a:p>
            <a:pPr marL="277813" indent="-277813">
              <a:spcAft>
                <a:spcPts val="600"/>
              </a:spcAft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</a:pPr>
            <a:r>
              <a:rPr lang="de-DE" altLang="de-DE" dirty="0"/>
              <a:t>Wurzelknoten (Root Nodes) nicht das Wurzelelement</a:t>
            </a:r>
          </a:p>
          <a:p>
            <a:pPr marL="277813" indent="-277813">
              <a:spcAft>
                <a:spcPts val="600"/>
              </a:spcAft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</a:pPr>
            <a:r>
              <a:rPr lang="en-GB" altLang="de-DE" dirty="0" err="1"/>
              <a:t>Elementknoten</a:t>
            </a:r>
            <a:r>
              <a:rPr lang="en-GB" altLang="de-DE" dirty="0"/>
              <a:t> (Element Nodes)</a:t>
            </a:r>
          </a:p>
          <a:p>
            <a:pPr marL="277813" indent="-277813">
              <a:spcAft>
                <a:spcPts val="600"/>
              </a:spcAft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</a:pPr>
            <a:r>
              <a:rPr lang="de-DE" altLang="de-DE" dirty="0"/>
              <a:t>Textknoten (Text Nodes) Inhalt der Elemente</a:t>
            </a:r>
          </a:p>
          <a:p>
            <a:pPr marL="277813" indent="-277813">
              <a:spcAft>
                <a:spcPts val="600"/>
              </a:spcAft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</a:pPr>
            <a:r>
              <a:rPr lang="de-DE" altLang="de-DE" dirty="0"/>
              <a:t>Attributknoten (Attribute Nodes) gelten nicht als Kinder des Elementknotens</a:t>
            </a:r>
          </a:p>
          <a:p>
            <a:pPr marL="277813" indent="-277813">
              <a:spcAft>
                <a:spcPts val="600"/>
              </a:spcAft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</a:pPr>
            <a:r>
              <a:rPr lang="en-GB" altLang="de-DE" dirty="0" err="1"/>
              <a:t>Namensraumknoten</a:t>
            </a:r>
            <a:r>
              <a:rPr lang="en-GB" altLang="de-DE" dirty="0"/>
              <a:t> (Namespace Nodes)</a:t>
            </a:r>
          </a:p>
          <a:p>
            <a:pPr marL="277813" indent="-277813">
              <a:spcAft>
                <a:spcPts val="600"/>
              </a:spcAft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</a:pPr>
            <a:r>
              <a:rPr lang="en-GB" altLang="de-DE" dirty="0" err="1"/>
              <a:t>Kommentarknoten</a:t>
            </a:r>
            <a:r>
              <a:rPr lang="en-GB" altLang="de-DE" dirty="0"/>
              <a:t> (Comment Nodes)</a:t>
            </a:r>
          </a:p>
          <a:p>
            <a:pPr marL="277813" indent="-277813">
              <a:spcAft>
                <a:spcPts val="600"/>
              </a:spcAft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</a:pPr>
            <a:r>
              <a:rPr lang="de-DE" altLang="de-DE" dirty="0"/>
              <a:t>Verarbeitungsanweisungsknoten (Processing </a:t>
            </a:r>
            <a:r>
              <a:rPr lang="de-DE" altLang="de-DE" dirty="0" err="1"/>
              <a:t>Instruction</a:t>
            </a:r>
            <a:r>
              <a:rPr lang="de-DE" altLang="de-DE" dirty="0"/>
              <a:t> Nodes) z.B. &lt;?</a:t>
            </a:r>
            <a:r>
              <a:rPr lang="de-DE" altLang="de-DE" dirty="0" err="1"/>
              <a:t>cursor</a:t>
            </a:r>
            <a:r>
              <a:rPr lang="de-DE" altLang="de-DE" dirty="0"/>
              <a:t> </a:t>
            </a:r>
            <a:r>
              <a:rPr lang="de-DE" altLang="de-DE" dirty="0" err="1"/>
              <a:t>blinking</a:t>
            </a:r>
            <a:r>
              <a:rPr lang="de-DE" altLang="de-DE" dirty="0"/>
              <a:t>?&gt;.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AD6A0C-A405-4EBE-BD1E-146491C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26165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29454D-7AE7-41CA-99D6-56DA45C7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58C6-97BE-453F-BDE6-FA867A4A66C5}" type="slidenum">
              <a:rPr lang="de-AT" sz="1400" smtClean="0"/>
              <a:t>9</a:t>
            </a:fld>
            <a:endParaRPr lang="de-AT" sz="140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CE779D4-60BB-4C95-AC5D-5351E1A8F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5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1193</Words>
  <Application>Microsoft Office PowerPoint</Application>
  <PresentationFormat>Breitbild</PresentationFormat>
  <Paragraphs>275</Paragraphs>
  <Slides>29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Office</vt:lpstr>
      <vt:lpstr>XML XPath</vt:lpstr>
      <vt:lpstr>XPath</vt:lpstr>
      <vt:lpstr>Erstellen von Beispieldaten I</vt:lpstr>
      <vt:lpstr>OBJECT_VALUE</vt:lpstr>
      <vt:lpstr>Erstellen von Beispieldaten II</vt:lpstr>
      <vt:lpstr>Ergebnis</vt:lpstr>
      <vt:lpstr>Erstellen von Beispieldaten III</vt:lpstr>
      <vt:lpstr>Wiederholung XML Tree</vt:lpstr>
      <vt:lpstr>Knotentypen</vt:lpstr>
      <vt:lpstr>Xpath Syntax </vt:lpstr>
      <vt:lpstr>Übungen</vt:lpstr>
      <vt:lpstr>Extract </vt:lpstr>
      <vt:lpstr>Extractvalue</vt:lpstr>
      <vt:lpstr>Übungen II – Angaben </vt:lpstr>
      <vt:lpstr>PowerPoint-Präsentation</vt:lpstr>
      <vt:lpstr>Axes </vt:lpstr>
      <vt:lpstr>Axes Beispiele</vt:lpstr>
      <vt:lpstr>Path Ausdrücke </vt:lpstr>
      <vt:lpstr>Übung</vt:lpstr>
      <vt:lpstr>Übung </vt:lpstr>
      <vt:lpstr>XPath Operatoren – Beispiele </vt:lpstr>
      <vt:lpstr>XPath und Oracle </vt:lpstr>
      <vt:lpstr>Übung </vt:lpstr>
      <vt:lpstr>Übung</vt:lpstr>
      <vt:lpstr>Übung</vt:lpstr>
      <vt:lpstr>Übung</vt:lpstr>
      <vt:lpstr>Übung </vt:lpstr>
      <vt:lpstr>Beispiel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XPath</dc:title>
  <dc:creator>Muratspahic Irfan</dc:creator>
  <cp:lastModifiedBy>Muratspahic Irfan</cp:lastModifiedBy>
  <cp:revision>4</cp:revision>
  <dcterms:created xsi:type="dcterms:W3CDTF">2020-07-06T14:12:46Z</dcterms:created>
  <dcterms:modified xsi:type="dcterms:W3CDTF">2020-07-06T14:43:48Z</dcterms:modified>
</cp:coreProperties>
</file>