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006C8-9AA6-4062-A67A-461FC4CAFC9C}" type="datetimeFigureOut">
              <a:rPr lang="de-AT" smtClean="0"/>
              <a:t>06.07.2020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32DD5-65EC-4A50-84CE-F41F07EEA1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198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74BC6-FF2D-47AB-B8FD-C18262663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4E5173-E26E-4B07-A60D-5052AD6BF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01D44-0270-473B-82F3-7E66538B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AA23-C009-4D42-9C50-A229F5808512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6D7B9-74A6-4916-96B3-A25876BD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7869D-1DCA-4E2C-8019-0DE5EB87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945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0B242-5CED-4367-92C9-CFB564A7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C0DEFD-5A77-4A3C-85BB-B9017AAA2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4B36F2-70FC-4148-93AC-1890EF68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4DD8-53F9-4261-8A97-25B994DE7BF3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AE02D1-524E-4E50-880E-336BE9E2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DA410C-6E09-415B-A21D-AE43BD1B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306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49808C-2D6D-4A55-93D0-4B2BB9E73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FF6788-C42F-4986-82B9-861904C2D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B0147-1F2B-42C5-A476-18B2F0A9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D2B8-2816-4016-8A49-EA643A0D2DD3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4A74BB-23BE-4553-9586-98C71F79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F0A26D-9DAE-4B68-9DC8-F32764C9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864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C7AE8-2519-4D63-9F1F-844C8A08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283F0-0D75-4860-BA98-288AB7F10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4CF0FE-8D54-4C7A-B2B7-B8840EB7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5B0B-CB77-4DD0-84C4-5B484D8B0C4D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FA70E-4F24-4E3D-AC2D-8DA57B2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D33202-07A4-4083-9940-82CC988A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555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2C550-5B9F-4126-B445-178E363E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41C153-B1D6-47AC-B0CB-6C5283F0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D88F4-D3A2-43FF-B395-8E944B8B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2718-C7EF-4137-8217-C0D811A38A2E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878D9-A3E9-45D6-BD4E-67B2F057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617DA-48EB-4A19-8545-5B9ABCBD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427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C7844-A54A-40F1-9011-E94FC64D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721040-BB7C-4CBC-B075-8D8AF04B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40BC35-21B7-4651-B8A1-EC40D53CD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4960AD-9308-465D-81A9-05F7F142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6E07-E5AA-42D6-A2B4-BD7936349A95}" type="datetime1">
              <a:rPr lang="de-AT" smtClean="0"/>
              <a:t>06.07.2020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83892A-C1F6-4049-A913-9B31B20F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9B21D-A9A2-4337-9C44-B46C25D6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414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F7538-F1EA-4FB5-A408-6447D48A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6B7AA-C34E-4EB7-AA90-BCA2425BA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8B2788-50E1-4342-8AFC-5909D93D4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6D7E20-973B-4C82-9ECC-8ECAD2E52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2CE414-28CA-4AE6-87D5-519B35031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126ABC-23EC-43E5-8013-96BD856A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6637-D97F-447F-9B03-870960C07F26}" type="datetime1">
              <a:rPr lang="de-AT" smtClean="0"/>
              <a:t>06.07.2020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BC32BD-6420-4BE8-ABCA-90362C5D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D8991C-A11C-4429-B47F-A2BD8556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55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4F005-0256-4449-B010-A6D42678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51D8CC-2688-4790-AAB4-87A9018D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2535-F740-4F13-AB62-20DA5B215427}" type="datetime1">
              <a:rPr lang="de-AT" smtClean="0"/>
              <a:t>06.07.2020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547701-4B36-4099-9234-AD168A64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1AEEE9-8B14-45E1-8CFB-D2A40A01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127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5FF081-E472-4F67-A945-FAF84075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5219-B73A-4191-910B-2E7DCA63070A}" type="datetime1">
              <a:rPr lang="de-AT" smtClean="0"/>
              <a:t>06.07.2020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2DF1DC-FA15-4916-B96E-6C20A66B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11394E-74CD-45EE-9909-BBB24E2A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197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A42C5-19C0-4CED-A6BC-4E0129B6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6D07E2-8884-47AB-998B-8424B701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397933-CFB5-4C9E-9F7D-7E27041F2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6066FD-2C78-45D8-87E0-F877E728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B07D-F27A-4BF7-A268-EADCDD4B427D}" type="datetime1">
              <a:rPr lang="de-AT" smtClean="0"/>
              <a:t>06.07.2020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9B9AC2-45E7-4574-B535-BF9CBC2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DAA387-A331-40F3-8D6F-DF639E50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004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5B060-98A1-4365-92E0-B8ED873A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2EBB7F-446E-4B52-A937-010E74F66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9C3813-AC56-401D-9D4C-772A859E9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A5CD86-D258-4CDE-848B-E0D6CF6B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A802-58A4-4766-93C0-592EC0695794}" type="datetime1">
              <a:rPr lang="de-AT" smtClean="0"/>
              <a:t>06.07.2020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1E3936-54CB-4E93-8AA5-9F88EFA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ABB9DA-5DAC-4C8A-AB30-51414692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566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8CD0AD-449D-4670-8E15-E04A96AA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E36FFB-082C-4332-9268-182B663F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A0D3C-2F04-4BC9-B970-D54F658F9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11685-9D27-48C7-B552-E0EFC539977C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087DC5-E478-4DC4-AD75-B094B33DA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XML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DBD0AF-A651-4466-A687-64A843E4F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CBBF-7B89-4364-BF94-E96AB121924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351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E5C30-AA70-42E1-B3C9-4AFD2EA12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XML Tabellen nach XML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612B78-9ACB-4249-8D9D-B55DA440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4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5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39472-7339-4AE9-A495-C8B00784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DBMS_LOB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99E98-F4C7-46A7-AC86-4F2035AE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Example_1a IS</a:t>
            </a: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dest_lob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BLOB;</a:t>
            </a: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src_lob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BLOB; </a:t>
            </a: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LOB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locators</a:t>
            </a: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FOR UPDATE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clause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locks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b_lob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dest_lob</a:t>
            </a: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lob_table</a:t>
            </a: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key_value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12 </a:t>
            </a: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FOR UPDATE;</a:t>
            </a: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b_lob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src_lob</a:t>
            </a: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lob_table</a:t>
            </a: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key_value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21;</a:t>
            </a: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dbms_lob.append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dest_lob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src_lob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  <a:b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0D1878-07E3-4304-BA2C-D88C8D13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9661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7267EF-91DE-4665-81A4-DDE5E2B3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10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A5D760-0047-4FF1-B45A-17E5B886D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5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51886-9950-479A-97F1-4264771F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DBMS_LOB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91CEFC-47ED-4F9B-9AFD-592C28354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SetBewerbung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InputName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VARCHAR2) </a:t>
            </a:r>
          </a:p>
          <a:p>
            <a:pPr indent="-3317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IS   Textdaten   CLOB;</a:t>
            </a:r>
          </a:p>
          <a:p>
            <a:pPr indent="-3317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Datei       BFILE;</a:t>
            </a:r>
          </a:p>
          <a:p>
            <a:pPr indent="-3317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indent="-3317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SELECT Bewerbung,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BewerbungDatei</a:t>
            </a:r>
            <a:endParaRPr lang="de-AT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317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INTO 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textdaten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datei</a:t>
            </a:r>
            <a:endParaRPr lang="de-AT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317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 Personen </a:t>
            </a:r>
          </a:p>
          <a:p>
            <a:pPr indent="-3317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Name =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InputName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update;</a:t>
            </a:r>
          </a:p>
          <a:p>
            <a:pPr indent="-3317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DBMS_LOB.FILEOPEN (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datei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DBMS_LOB.FILE_READONLY) ;</a:t>
            </a:r>
          </a:p>
          <a:p>
            <a:pPr indent="-3317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DBMS_LOB.LOADFROMFILE (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textdaten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datei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DBMS_LOB.GETLENGTH(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datei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indent="-3317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DBMS_LOB.FILECLOSE(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datei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indent="-3317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UPDATE Personen  SET  Bewerbung =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textdaten</a:t>
            </a:r>
            <a:endParaRPr lang="de-AT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317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Name =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InputName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pPr indent="-3317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A0F1BD-E15B-4DF9-9C61-F87C9A7E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9661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4C1CA3-8B67-484C-BB90-ABEF3A6E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4416" y="6356350"/>
            <a:ext cx="1189383" cy="365125"/>
          </a:xfrm>
        </p:spPr>
        <p:txBody>
          <a:bodyPr/>
          <a:lstStyle/>
          <a:p>
            <a:fld id="{2F87CBBF-7B89-4364-BF94-E96AB1219245}" type="slidenum">
              <a:rPr lang="de-AT" sz="1400" smtClean="0"/>
              <a:t>11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9B9983-82BE-440B-B977-DD8EB1CF7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1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DC0BB-4633-4FBB-B015-DEDE1D3D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DBMS_LOB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802FB0-7CCC-4018-B6CB-6A2C5FED1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3696" cy="4351338"/>
          </a:xfrm>
        </p:spPr>
        <p:txBody>
          <a:bodyPr>
            <a:normAutofit fontScale="70000" lnSpcReduction="20000"/>
          </a:bodyPr>
          <a:lstStyle/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CREATE PROCEDURE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ShowBewerbung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InputName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IN VARCHAR2) IS </a:t>
            </a:r>
          </a:p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puffer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VARCHAR(60);</a:t>
            </a:r>
          </a:p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textdaten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CLOB;</a:t>
            </a:r>
          </a:p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textlaenge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DECIMAL;</a:t>
            </a:r>
          </a:p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DECIMAL;</a:t>
            </a:r>
          </a:p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textlaenge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:= 60;</a:t>
            </a:r>
          </a:p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:= 1;</a:t>
            </a:r>
          </a:p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SELECT Bewerbung INTO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textdaten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MitarbeiterTupelTabelle</a:t>
            </a:r>
            <a:endParaRPr lang="de-AT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Name =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InputName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DBMS_LOB.READ (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textdaten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textlaenge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puffer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DBMS_OUTPUT.PUT_LINE(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puffer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20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20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157D7A-18DB-48D3-8490-11067E33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92426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7F7951-6426-4FB7-8751-93AABF44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12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4AAE0C-8F20-4051-9CFC-D99AE376C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3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8DC05-4BCB-4E3A-9763-6276477B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Tabelle</a:t>
            </a:r>
            <a:r>
              <a:rPr lang="de-AT" dirty="0"/>
              <a:t>             </a:t>
            </a:r>
            <a:r>
              <a:rPr lang="de-AT" b="1" dirty="0"/>
              <a:t>XML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D4A47-AB22-43A0-A80A-79F5346E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7922" cy="4351338"/>
          </a:xfrm>
        </p:spPr>
        <p:txBody>
          <a:bodyPr>
            <a:normAutofit fontScale="77500" lnSpcReduction="20000"/>
          </a:bodyPr>
          <a:lstStyle/>
          <a:p>
            <a:pPr marL="558800" indent="-546100">
              <a:spcBef>
                <a:spcPts val="288"/>
              </a:spcBef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de-AT" altLang="de-DE" sz="1800" b="1" dirty="0">
                <a:cs typeface="Courier New" panose="02070309020205020404" pitchFamily="49" charset="0"/>
              </a:rPr>
              <a:t> </a:t>
            </a:r>
            <a:r>
              <a:rPr lang="de-AT" altLang="de-DE" b="1" dirty="0">
                <a:cs typeface="Courier New" panose="02070309020205020404" pitchFamily="49" charset="0"/>
              </a:rPr>
              <a:t>Verwendung von</a:t>
            </a:r>
          </a:p>
          <a:p>
            <a:pPr marL="558800" indent="-546100">
              <a:spcBef>
                <a:spcPts val="288"/>
              </a:spcBef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de-AT" altLang="de-DE" sz="800" dirty="0">
              <a:cs typeface="Courier New" panose="02070309020205020404" pitchFamily="49" charset="0"/>
            </a:endParaRPr>
          </a:p>
          <a:p>
            <a:pPr marL="547688" indent="-534988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de-AT" altLang="de-DE" dirty="0">
                <a:cs typeface="Courier New" panose="02070309020205020404" pitchFamily="49" charset="0"/>
              </a:rPr>
              <a:t>SQL / XML </a:t>
            </a:r>
            <a:r>
              <a:rPr lang="de-AT" altLang="de-DE" dirty="0" err="1">
                <a:cs typeface="Courier New" panose="02070309020205020404" pitchFamily="49" charset="0"/>
              </a:rPr>
              <a:t>Functions</a:t>
            </a:r>
            <a:br>
              <a:rPr lang="de-AT" altLang="de-DE" dirty="0">
                <a:cs typeface="Courier New" panose="02070309020205020404" pitchFamily="49" charset="0"/>
              </a:rPr>
            </a:br>
            <a:r>
              <a:rPr lang="de-AT" altLang="de-DE" dirty="0">
                <a:cs typeface="Courier New" panose="02070309020205020404" pitchFamily="49" charset="0"/>
              </a:rPr>
              <a:t>entsprechen dem XML/SQL Standard und sind damit vergleichbar mit ABS, AVG, etc. (XMLELEMENT, XMLROOT, XMLFOREST,  ...)</a:t>
            </a:r>
            <a:br>
              <a:rPr lang="de-AT" altLang="de-DE" dirty="0">
                <a:cs typeface="Courier New" panose="02070309020205020404" pitchFamily="49" charset="0"/>
              </a:rPr>
            </a:br>
            <a:endParaRPr lang="de-AT" altLang="de-DE" dirty="0">
              <a:cs typeface="Courier New" panose="02070309020205020404" pitchFamily="49" charset="0"/>
            </a:endParaRPr>
          </a:p>
          <a:p>
            <a:pPr marL="547688" indent="-534988">
              <a:spcBef>
                <a:spcPts val="288"/>
              </a:spcBef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de-AT" altLang="de-DE" dirty="0">
                <a:cs typeface="Courier New" panose="02070309020205020404" pitchFamily="49" charset="0"/>
              </a:rPr>
              <a:t>Oracle SQL </a:t>
            </a:r>
            <a:r>
              <a:rPr lang="de-AT" altLang="de-DE" dirty="0" err="1">
                <a:cs typeface="Courier New" panose="02070309020205020404" pitchFamily="49" charset="0"/>
              </a:rPr>
              <a:t>Functions</a:t>
            </a:r>
            <a:br>
              <a:rPr lang="de-AT" altLang="de-DE" dirty="0">
                <a:cs typeface="Courier New" panose="02070309020205020404" pitchFamily="49" charset="0"/>
              </a:rPr>
            </a:br>
            <a:r>
              <a:rPr lang="de-AT" altLang="de-DE" dirty="0">
                <a:cs typeface="Courier New" panose="02070309020205020404" pitchFamily="49" charset="0"/>
              </a:rPr>
              <a:t>entsprechen nicht dem XML/SQL Standard – sie sind Oracle spezifisch. (SYS_XMLGEN, SYS_XMLAGG...)</a:t>
            </a:r>
          </a:p>
          <a:p>
            <a:pPr marL="558800" indent="-546100">
              <a:spcBef>
                <a:spcPts val="288"/>
              </a:spcBef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de-AT" altLang="de-DE" sz="2000" dirty="0">
              <a:cs typeface="Courier New" panose="02070309020205020404" pitchFamily="49" charset="0"/>
            </a:endParaRPr>
          </a:p>
          <a:p>
            <a:pPr marL="547688" indent="-534988">
              <a:spcBef>
                <a:spcPts val="288"/>
              </a:spcBef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de-AT" altLang="de-DE" dirty="0">
                <a:cs typeface="Courier New" panose="02070309020205020404" pitchFamily="49" charset="0"/>
              </a:rPr>
              <a:t>Package DBMS_XMLGEN</a:t>
            </a:r>
            <a:br>
              <a:rPr lang="de-AT" altLang="de-DE" dirty="0">
                <a:cs typeface="Courier New" panose="02070309020205020404" pitchFamily="49" charset="0"/>
              </a:rPr>
            </a:br>
            <a:r>
              <a:rPr lang="de-AT" altLang="de-DE" dirty="0">
                <a:cs typeface="Courier New" panose="02070309020205020404" pitchFamily="49" charset="0"/>
              </a:rPr>
              <a:t>erzeugt XML Dokumente auf der Basis eines SQL Query </a:t>
            </a:r>
            <a:r>
              <a:rPr lang="de-AT" altLang="de-DE" dirty="0" err="1">
                <a:cs typeface="Courier New" panose="02070309020205020404" pitchFamily="49" charset="0"/>
              </a:rPr>
              <a:t>Results</a:t>
            </a:r>
            <a:r>
              <a:rPr lang="de-AT" altLang="de-DE" dirty="0">
                <a:cs typeface="Courier New" panose="02070309020205020404" pitchFamily="49" charset="0"/>
              </a:rPr>
              <a:t>. Das Ergebnis liegt als CLOB Type oder </a:t>
            </a:r>
            <a:r>
              <a:rPr lang="de-AT" altLang="de-DE" dirty="0" err="1">
                <a:cs typeface="Courier New" panose="02070309020205020404" pitchFamily="49" charset="0"/>
              </a:rPr>
              <a:t>XMLType</a:t>
            </a:r>
            <a:r>
              <a:rPr lang="de-AT" altLang="de-DE" dirty="0">
                <a:cs typeface="Courier New" panose="02070309020205020404" pitchFamily="49" charset="0"/>
              </a:rPr>
              <a:t> Wert vor.</a:t>
            </a:r>
          </a:p>
          <a:p>
            <a:pPr marL="558800" indent="-546100">
              <a:spcBef>
                <a:spcPts val="288"/>
              </a:spcBef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de-AT" altLang="de-DE" sz="2000" dirty="0">
              <a:cs typeface="Courier New" panose="02070309020205020404" pitchFamily="49" charset="0"/>
            </a:endParaRPr>
          </a:p>
          <a:p>
            <a:pPr marL="547688" indent="-534988">
              <a:spcBef>
                <a:spcPts val="288"/>
              </a:spcBef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de-AT" altLang="de-DE" dirty="0">
                <a:cs typeface="Courier New" panose="02070309020205020404" pitchFamily="49" charset="0"/>
              </a:rPr>
              <a:t>XML SQL Utility</a:t>
            </a:r>
            <a:br>
              <a:rPr lang="de-AT" altLang="de-DE" dirty="0">
                <a:cs typeface="Courier New" panose="02070309020205020404" pitchFamily="49" charset="0"/>
              </a:rPr>
            </a:br>
            <a:r>
              <a:rPr lang="de-AT" altLang="de-DE" dirty="0">
                <a:cs typeface="Courier New" panose="02070309020205020404" pitchFamily="49" charset="0"/>
              </a:rPr>
              <a:t>Wird zur Konvertierung aus einer objekt-relationalen Datenbank nach XML verwendet.</a:t>
            </a:r>
          </a:p>
          <a:p>
            <a:pPr marL="558800" indent="-546100">
              <a:spcBef>
                <a:spcPts val="288"/>
              </a:spcBef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de-AT" alt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8800" indent="-546100">
              <a:spcBef>
                <a:spcPts val="288"/>
              </a:spcBef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de-AT" alt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8800" indent="-54610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de-AT" altLang="de-DE" sz="18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marL="558800" indent="-54610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de-AT" altLang="de-DE" sz="18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A654AF-B49B-4BEE-9807-20FB1EF4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26165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CED955-8B76-4003-A20A-AF30E4A1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13</a:t>
            </a:fld>
            <a:endParaRPr lang="de-AT" sz="140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4CEEDAD-54AF-4AE7-8C77-37991D2EEF8D}"/>
              </a:ext>
            </a:extLst>
          </p:cNvPr>
          <p:cNvSpPr/>
          <p:nvPr/>
        </p:nvSpPr>
        <p:spPr>
          <a:xfrm>
            <a:off x="2743200" y="861392"/>
            <a:ext cx="108667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2FE4D5-4078-4C40-A907-B71818457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8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F802F-C9C0-401F-AE71-1B88BB4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Beispiel SQL / XML </a:t>
            </a:r>
            <a:r>
              <a:rPr lang="de-AT" b="1" dirty="0" err="1"/>
              <a:t>Function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7746F-6C71-4B2F-B7D7-FFFEC6CB0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XMLElement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("Date",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erzeugt folgende Ausgabe: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&lt;Date&gt;1980-12-17&lt;/Date&gt; 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&lt;Date&gt;1981-02-20&lt;/Date&gt; 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&lt;Date&gt;1981-02-22&lt;/Date&gt; 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&lt;Date&gt;1981-04-02&lt;/Date&gt; 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&lt;Date&gt;1981-09-28&lt;/Date&gt; 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&lt;Date&gt;1981-05-01&lt;/Date&gt;</a:t>
            </a:r>
            <a:r>
              <a:rPr lang="de-AT" altLang="de-DE" sz="2000" dirty="0">
                <a:cs typeface="Courier New" panose="02070309020205020404" pitchFamily="49" charset="0"/>
              </a:rPr>
              <a:t>  </a:t>
            </a:r>
          </a:p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20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20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745299-8D7A-4659-8361-2A8C09A7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18930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A1A66-2163-4FD1-8BE4-72937B65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14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89E385-D95A-4F8C-A016-A3AEF94BD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3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C0E69-33D6-4403-994E-E81DBAE3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Beispiel SQL / XML </a:t>
            </a:r>
            <a:r>
              <a:rPr lang="de-AT" b="1" dirty="0" err="1"/>
              <a:t>Function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10270-24BE-483A-BA72-20C57086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XMLRoot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XMLType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poid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&gt;143598&lt;/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poid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&gt;'), VERSION '1.0', STANDALONE YES) AS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xmlroot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FROM DUAL;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XMLROOT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standalone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"?&gt;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poid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&gt;143598&lt;/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poid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sys_XMLGen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 AS "Ergebnis" –erzeugt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XMLType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Instanz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="1.0"?&gt;     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&lt;EMPNO&gt;7839&lt;/EMPNO&gt;  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2000" dirty="0">
              <a:cs typeface="Courier New" panose="02070309020205020404" pitchFamily="49" charset="0"/>
            </a:endParaRP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2000" dirty="0">
              <a:cs typeface="Courier New" panose="02070309020205020404" pitchFamily="49" charset="0"/>
            </a:endParaRPr>
          </a:p>
          <a:p>
            <a:pPr indent="-330200">
              <a:spcBef>
                <a:spcPts val="28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20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20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926C1F-38A6-46EB-A20E-6877FBDF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0215"/>
            <a:ext cx="586409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A5A6E3-F7A0-446D-9C12-4960B41B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9616" y="6356350"/>
            <a:ext cx="1494183" cy="365125"/>
          </a:xfrm>
        </p:spPr>
        <p:txBody>
          <a:bodyPr/>
          <a:lstStyle/>
          <a:p>
            <a:fld id="{2F87CBBF-7B89-4364-BF94-E96AB1219245}" type="slidenum">
              <a:rPr lang="de-AT" sz="1400" smtClean="0"/>
              <a:t>15</a:t>
            </a:fld>
            <a:endParaRPr lang="de-AT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51943DA-DCF8-4900-8E4F-DC108C403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72762-FE6C-4767-84F5-B9915062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PL/SQL </a:t>
            </a:r>
            <a:r>
              <a:rPr lang="de-AT" b="1" dirty="0" err="1"/>
              <a:t>Function</a:t>
            </a:r>
            <a:r>
              <a:rPr lang="de-AT" b="1" dirty="0"/>
              <a:t> SYS_XMLGEN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3D3307-E89A-407F-832F-797CA527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cs typeface="Courier New" panose="02070309020205020404" pitchFamily="49" charset="0"/>
              </a:rPr>
              <a:t>Ist eine </a:t>
            </a:r>
            <a:r>
              <a:rPr lang="de-AT" altLang="de-DE" dirty="0" err="1">
                <a:cs typeface="Courier New" panose="02070309020205020404" pitchFamily="49" charset="0"/>
              </a:rPr>
              <a:t>built</a:t>
            </a:r>
            <a:r>
              <a:rPr lang="de-AT" altLang="de-DE" dirty="0">
                <a:cs typeface="Courier New" panose="02070309020205020404" pitchFamily="49" charset="0"/>
              </a:rPr>
              <a:t>-in XML </a:t>
            </a:r>
            <a:r>
              <a:rPr lang="de-AT" altLang="de-DE" dirty="0" err="1">
                <a:cs typeface="Courier New" panose="02070309020205020404" pitchFamily="49" charset="0"/>
              </a:rPr>
              <a:t>Function</a:t>
            </a:r>
            <a:r>
              <a:rPr lang="de-AT" altLang="de-DE" dirty="0">
                <a:cs typeface="Courier New" panose="02070309020205020404" pitchFamily="49" charset="0"/>
              </a:rPr>
              <a:t>, die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cs typeface="Courier New" panose="02070309020205020404" pitchFamily="49" charset="0"/>
              </a:rPr>
              <a:t>eine XML Typ Instanz für jede Zeile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cs typeface="Courier New" panose="02070309020205020404" pitchFamily="49" charset="0"/>
              </a:rPr>
              <a:t>zurückgibt.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cs typeface="Courier New" panose="02070309020205020404" pitchFamily="49" charset="0"/>
            </a:endParaRPr>
          </a:p>
          <a:p>
            <a:pPr marL="412750" indent="-514350"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cs typeface="Courier New" panose="02070309020205020404" pitchFamily="49" charset="0"/>
              </a:rPr>
              <a:t>Parameter - </a:t>
            </a:r>
            <a:r>
              <a:rPr lang="de-AT" altLang="de-DE" dirty="0" err="1">
                <a:cs typeface="Courier New" panose="02070309020205020404" pitchFamily="49" charset="0"/>
              </a:rPr>
              <a:t>Column</a:t>
            </a:r>
            <a:r>
              <a:rPr lang="de-AT" altLang="de-DE" dirty="0">
                <a:cs typeface="Courier New" panose="02070309020205020404" pitchFamily="49" charset="0"/>
              </a:rPr>
              <a:t> Value</a:t>
            </a:r>
          </a:p>
          <a:p>
            <a:pPr marL="412750" indent="-514350"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cs typeface="Courier New" panose="02070309020205020404" pitchFamily="49" charset="0"/>
            </a:endParaRP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cs typeface="Courier New" panose="02070309020205020404" pitchFamily="49" charset="0"/>
              </a:rPr>
              <a:t>2. Parameter - zur Formatierung</a:t>
            </a:r>
          </a:p>
          <a:p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28ECBE-DE26-47D9-AEF4-0ECC214E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1930" y="1690688"/>
            <a:ext cx="5681870" cy="4351338"/>
          </a:xfrm>
        </p:spPr>
        <p:txBody>
          <a:bodyPr>
            <a:normAutofit fontScale="92500" lnSpcReduction="10000"/>
          </a:bodyPr>
          <a:lstStyle/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AT" alt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sys_xmlgen</a:t>
            </a:r>
            <a:r>
              <a:rPr lang="de-AT" alt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de-AT" alt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AT" alt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e-AT" alt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Erzeugt: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SYS_XMLGEN(HIREDATE)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de-AT" alt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de-AT" alt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AT" alt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="1.0"?&gt;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&lt;HIREDATE&gt;17.11.81&lt;/HIREDATE&gt; 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de-AT" alt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de-AT" alt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AT" alt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="1.0"?&gt; 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&lt;HIREDATE&gt;09.06.81&lt;/HIREDATE&gt;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de-AT" alt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de-AT" alt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AT" alt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="1.0"?&gt;                                  </a:t>
            </a:r>
          </a:p>
          <a:p>
            <a:pPr indent="-3302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&lt;HIREDATE&gt;02.04.81&lt;/HIREDATE&gt;...</a:t>
            </a:r>
            <a:r>
              <a:rPr lang="de-AT" alt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C5977F-E70F-4AE7-9B78-A5A35AFB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45435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162BE9-CB34-4C07-97DB-0303B13C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16</a:t>
            </a:fld>
            <a:endParaRPr lang="de-AT" sz="1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6F37A27-F564-4B38-9FE3-C67F1CC10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2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1F414-FACB-4244-8DE6-D4E398B8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Package DBMS_XMLGEN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8D7ACC-3B79-4E07-92D7-920DB021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Dieses PL/SQL Package verwendet einen SQL Befehl, konvertiert das Ergebnis in XML Format und gibt ein CLOB Ergebnis zurück.</a:t>
            </a:r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Verarbeitungsstruktur:</a:t>
            </a:r>
          </a:p>
          <a:p>
            <a:pPr indent="-287338">
              <a:lnSpc>
                <a:spcPct val="80000"/>
              </a:lnSpc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 handle := </a:t>
            </a:r>
            <a:r>
              <a:rPr lang="de-AT" altLang="de-DE" dirty="0" err="1">
                <a:latin typeface="Courier New" panose="02070309020205020404" pitchFamily="49" charset="0"/>
              </a:rPr>
              <a:t>DBMS_XMLGEN.newContext</a:t>
            </a:r>
            <a:r>
              <a:rPr lang="de-AT" altLang="de-DE" dirty="0">
                <a:latin typeface="Courier New" panose="02070309020205020404" pitchFamily="49" charset="0"/>
              </a:rPr>
              <a:t>('SELECT </a:t>
            </a:r>
            <a:r>
              <a:rPr lang="de-AT" altLang="de-DE" dirty="0" err="1">
                <a:latin typeface="Courier New" panose="02070309020205020404" pitchFamily="49" charset="0"/>
              </a:rPr>
              <a:t>Stmt</a:t>
            </a:r>
            <a:r>
              <a:rPr lang="de-AT" altLang="de-DE" dirty="0">
                <a:latin typeface="Courier New" panose="02070309020205020404" pitchFamily="49" charset="0"/>
              </a:rPr>
              <a:t>')</a:t>
            </a:r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result</a:t>
            </a:r>
            <a:r>
              <a:rPr lang="de-AT" altLang="de-DE" dirty="0">
                <a:latin typeface="Courier New" panose="02070309020205020404" pitchFamily="49" charset="0"/>
              </a:rPr>
              <a:t> := </a:t>
            </a:r>
            <a:r>
              <a:rPr lang="de-AT" altLang="de-DE" dirty="0" err="1">
                <a:latin typeface="Courier New" panose="02070309020205020404" pitchFamily="49" charset="0"/>
              </a:rPr>
              <a:t>DBMS_XMLGEN.getXML</a:t>
            </a:r>
            <a:r>
              <a:rPr lang="de-AT" altLang="de-DE" dirty="0">
                <a:latin typeface="Courier New" panose="02070309020205020404" pitchFamily="49" charset="0"/>
              </a:rPr>
              <a:t>(handle);</a:t>
            </a:r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 INSERT INTO </a:t>
            </a:r>
            <a:r>
              <a:rPr lang="de-AT" altLang="de-DE" dirty="0" err="1">
                <a:latin typeface="Courier New" panose="02070309020205020404" pitchFamily="49" charset="0"/>
              </a:rPr>
              <a:t>tabelle</a:t>
            </a:r>
            <a:r>
              <a:rPr lang="de-AT" altLang="de-DE" dirty="0">
                <a:latin typeface="Courier New" panose="02070309020205020404" pitchFamily="49" charset="0"/>
              </a:rPr>
              <a:t> VALUES(</a:t>
            </a:r>
            <a:r>
              <a:rPr lang="de-AT" altLang="de-DE" dirty="0" err="1">
                <a:latin typeface="Courier New" panose="02070309020205020404" pitchFamily="49" charset="0"/>
              </a:rPr>
              <a:t>result</a:t>
            </a:r>
            <a:r>
              <a:rPr lang="de-AT" altLang="de-DE" dirty="0">
                <a:latin typeface="Courier New" panose="02070309020205020404" pitchFamily="49" charset="0"/>
              </a:rPr>
              <a:t>);</a:t>
            </a:r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DBMS_XMLGEN.closeContext</a:t>
            </a:r>
            <a:r>
              <a:rPr lang="de-AT" altLang="de-DE" dirty="0">
                <a:latin typeface="Courier New" panose="02070309020205020404" pitchFamily="49" charset="0"/>
              </a:rPr>
              <a:t>(handle);</a:t>
            </a:r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>
              <a:latin typeface="Courier New" panose="02070309020205020404" pitchFamily="49" charset="0"/>
            </a:endParaRPr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520539-13CE-4FF1-8853-076BD1D7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79174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D35D0-09E6-4AF0-A469-0C88DD43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17</a:t>
            </a:fld>
            <a:endParaRPr lang="de-AT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8ED1A2-A19F-4DAE-8576-E406D1F7B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7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37279-C66C-4240-80D4-EEA7D66C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Package DBMS_XMLGEN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20A3CA-EBA2-4497-A879-17D88B12E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SELECT </a:t>
            </a:r>
            <a:r>
              <a:rPr lang="en-US" altLang="de-DE" dirty="0" err="1">
                <a:latin typeface="Courier New" panose="02070309020205020404" pitchFamily="49" charset="0"/>
              </a:rPr>
              <a:t>dbms_xmlgen.getxmltype</a:t>
            </a:r>
            <a:r>
              <a:rPr lang="en-US" altLang="de-DE" dirty="0">
                <a:latin typeface="Courier New" panose="02070309020205020404" pitchFamily="49" charset="0"/>
              </a:rPr>
              <a:t>('select * from dept where </a:t>
            </a:r>
            <a:r>
              <a:rPr lang="en-US" altLang="de-DE" dirty="0" err="1">
                <a:latin typeface="Courier New" panose="02070309020205020404" pitchFamily="49" charset="0"/>
              </a:rPr>
              <a:t>deptno</a:t>
            </a:r>
            <a:r>
              <a:rPr lang="en-US" altLang="de-DE" dirty="0">
                <a:latin typeface="Courier New" panose="02070309020205020404" pitchFamily="49" charset="0"/>
              </a:rPr>
              <a:t> in(10,20)')</a:t>
            </a:r>
          </a:p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FROM dual;</a:t>
            </a:r>
            <a:endParaRPr lang="de-AT" altLang="de-DE" dirty="0">
              <a:latin typeface="Courier New" panose="02070309020205020404" pitchFamily="49" charset="0"/>
            </a:endParaRPr>
          </a:p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</a:endParaRPr>
          </a:p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</a:endParaRPr>
          </a:p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</a:endParaRPr>
          </a:p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&lt;ROWSET&gt;</a:t>
            </a:r>
          </a:p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&lt;ROW&gt;</a:t>
            </a:r>
          </a:p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&lt;DEPTNO&gt;10&lt;/DEPTNO&gt;</a:t>
            </a:r>
          </a:p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&lt;DNAME&gt;ACCOUNTING    &lt;/DNAME&gt;</a:t>
            </a:r>
          </a:p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&lt;LOC&gt;NEW YORK     &lt;/LOC&gt;</a:t>
            </a:r>
          </a:p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&lt;/ROW&gt;</a:t>
            </a:r>
          </a:p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&lt;ROW&gt;</a:t>
            </a:r>
          </a:p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&lt;DEPTNO&gt;20&lt;/DEPTNO&gt;</a:t>
            </a:r>
          </a:p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&lt;DNAME&gt;RESEARCH      &lt;/DNAME&gt;</a:t>
            </a:r>
          </a:p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&lt;LOC&gt;DALLAS       &lt;/LOC&gt;</a:t>
            </a:r>
          </a:p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&lt;/ROW&gt;</a:t>
            </a:r>
          </a:p>
          <a:p>
            <a:pPr indent="-28733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&lt;/ROWSET&gt;</a:t>
            </a:r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1DFF80-1096-4E6F-A7A2-3CF0D760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12913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F7BC1E-7B19-4FA7-92AE-689B5E46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18</a:t>
            </a:fld>
            <a:endParaRPr lang="de-AT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AABDFDD-5EE1-4182-9C25-CD133A0AE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53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00B9-3E80-414A-953A-C2EB7076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Mapping </a:t>
            </a:r>
            <a:r>
              <a:rPr lang="de-AT" b="1" dirty="0" err="1"/>
              <a:t>RelDB</a:t>
            </a:r>
            <a:r>
              <a:rPr lang="de-AT" b="1" dirty="0"/>
              <a:t>              XML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0967E1-FFB1-42A2-B551-9E62B3D7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12913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A75012-3B3B-4C75-A22B-C7DDDC7D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19</a:t>
            </a:fld>
            <a:endParaRPr lang="de-AT" sz="140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04D62FE-2C58-4F2A-A537-A8F4ADDD7B1A}"/>
              </a:ext>
            </a:extLst>
          </p:cNvPr>
          <p:cNvSpPr/>
          <p:nvPr/>
        </p:nvSpPr>
        <p:spPr>
          <a:xfrm>
            <a:off x="4651513" y="875506"/>
            <a:ext cx="108667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AFC875-4D8A-4544-8975-609A9E480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4265" y="1847850"/>
            <a:ext cx="5181600" cy="4351338"/>
          </a:xfrm>
        </p:spPr>
        <p:txBody>
          <a:bodyPr>
            <a:normAutofit/>
          </a:bodyPr>
          <a:lstStyle/>
          <a:p>
            <a:pPr marL="661988" indent="-433388">
              <a:buSzPct val="45000"/>
              <a:buFont typeface="Wingdings" panose="05000000000000000000" pitchFamily="2" charset="2"/>
              <a:buChar char=""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2400" dirty="0"/>
              <a:t>Jede vom SQL Query gelieferte Ergebniszeile wird in ein XML Element mit dem Elementnamen ROW umgewandelt.</a:t>
            </a:r>
          </a:p>
          <a:p>
            <a:pPr marL="661988" indent="-433388">
              <a:buSzPct val="45000"/>
              <a:buFont typeface="Wingdings" panose="05000000000000000000" pitchFamily="2" charset="2"/>
              <a:buChar char=""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2400" dirty="0"/>
              <a:t>Jede Spalte, die das SQL Query liefert, bildet ein Kind – Element des ROW Elements</a:t>
            </a:r>
          </a:p>
          <a:p>
            <a:pPr marL="661988" indent="-433388">
              <a:buSzPct val="45000"/>
              <a:buFont typeface="Wingdings" panose="05000000000000000000" pitchFamily="2" charset="2"/>
              <a:buChar char=""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2400" dirty="0"/>
              <a:t>Das Gesamtresultat wird durch ein ROWSET Element 'geklammert'</a:t>
            </a:r>
          </a:p>
          <a:p>
            <a:pPr marL="661988" indent="-433388">
              <a:buSzPct val="45000"/>
              <a:buFont typeface="Wingdings" panose="05000000000000000000" pitchFamily="2" charset="2"/>
              <a:buChar char=""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2400" dirty="0"/>
              <a:t>Binärdaten werden hexadezimal dargestellt.</a:t>
            </a:r>
          </a:p>
          <a:p>
            <a:endParaRPr lang="de-AT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EA80EAF0-D4FE-4F95-BA93-CC9D14E841C9}"/>
              </a:ext>
            </a:extLst>
          </p:cNvPr>
          <p:cNvSpPr txBox="1">
            <a:spLocks/>
          </p:cNvSpPr>
          <p:nvPr/>
        </p:nvSpPr>
        <p:spPr>
          <a:xfrm>
            <a:off x="6096000" y="1847850"/>
            <a:ext cx="56818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1988" indent="-649288">
              <a:spcBef>
                <a:spcPts val="150"/>
              </a:spcBef>
              <a:buNone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1800" dirty="0">
                <a:latin typeface="Courier New" panose="02070309020205020404" pitchFamily="49" charset="0"/>
              </a:rPr>
              <a:t>&lt;?</a:t>
            </a:r>
            <a:r>
              <a:rPr lang="de-AT" altLang="de-DE" sz="1800" dirty="0" err="1">
                <a:latin typeface="Courier New" panose="02070309020205020404" pitchFamily="49" charset="0"/>
              </a:rPr>
              <a:t>xml</a:t>
            </a:r>
            <a:r>
              <a:rPr lang="de-AT" altLang="de-DE" sz="1800" dirty="0">
                <a:latin typeface="Courier New" panose="02070309020205020404" pitchFamily="49" charset="0"/>
              </a:rPr>
              <a:t> </a:t>
            </a:r>
            <a:r>
              <a:rPr lang="de-AT" altLang="de-DE" sz="1800" dirty="0" err="1">
                <a:latin typeface="Courier New" panose="02070309020205020404" pitchFamily="49" charset="0"/>
              </a:rPr>
              <a:t>version</a:t>
            </a:r>
            <a:r>
              <a:rPr lang="de-AT" altLang="de-DE" sz="1800" dirty="0">
                <a:latin typeface="Courier New" panose="02070309020205020404" pitchFamily="49" charset="0"/>
              </a:rPr>
              <a:t>="1.0"?&gt;</a:t>
            </a:r>
          </a:p>
          <a:p>
            <a:pPr marL="661988" indent="-649288">
              <a:spcBef>
                <a:spcPts val="150"/>
              </a:spcBef>
              <a:buNone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1800" dirty="0">
                <a:latin typeface="Courier New" panose="02070309020205020404" pitchFamily="49" charset="0"/>
              </a:rPr>
              <a:t>&lt;ROWSET&gt;</a:t>
            </a:r>
          </a:p>
          <a:p>
            <a:pPr marL="661988" indent="-649288">
              <a:spcBef>
                <a:spcPts val="150"/>
              </a:spcBef>
              <a:buNone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1800" dirty="0">
                <a:latin typeface="Courier New" panose="02070309020205020404" pitchFamily="49" charset="0"/>
              </a:rPr>
              <a:t> &lt;ROW&gt;</a:t>
            </a:r>
          </a:p>
          <a:p>
            <a:pPr marL="661988" indent="-649288">
              <a:spcBef>
                <a:spcPts val="150"/>
              </a:spcBef>
              <a:buNone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1800" dirty="0">
                <a:latin typeface="Courier New" panose="02070309020205020404" pitchFamily="49" charset="0"/>
              </a:rPr>
              <a:t>  &lt;EMPLOYEE_ID&gt;100&lt;/EMPLOYEE_ID&gt;</a:t>
            </a:r>
          </a:p>
          <a:p>
            <a:pPr marL="661988" indent="-649288">
              <a:spcBef>
                <a:spcPts val="150"/>
              </a:spcBef>
              <a:buNone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1800" dirty="0">
                <a:latin typeface="Courier New" panose="02070309020205020404" pitchFamily="49" charset="0"/>
              </a:rPr>
              <a:t>  &lt;FIRST_NAME&gt;Steven&lt;/FIRST_NAME&gt;</a:t>
            </a:r>
          </a:p>
          <a:p>
            <a:pPr marL="661988" indent="-649288">
              <a:spcBef>
                <a:spcPts val="150"/>
              </a:spcBef>
              <a:buNone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1800" dirty="0">
                <a:latin typeface="Courier New" panose="02070309020205020404" pitchFamily="49" charset="0"/>
              </a:rPr>
              <a:t>  ...</a:t>
            </a:r>
          </a:p>
          <a:p>
            <a:pPr marL="661988" indent="-649288">
              <a:spcBef>
                <a:spcPts val="150"/>
              </a:spcBef>
              <a:buNone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1800" dirty="0">
                <a:latin typeface="Courier New" panose="02070309020205020404" pitchFamily="49" charset="0"/>
              </a:rPr>
              <a:t> &lt;/ROW&gt;</a:t>
            </a:r>
          </a:p>
          <a:p>
            <a:pPr marL="661988" indent="-649288">
              <a:spcBef>
                <a:spcPts val="150"/>
              </a:spcBef>
              <a:buNone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1800" dirty="0">
                <a:latin typeface="Courier New" panose="02070309020205020404" pitchFamily="49" charset="0"/>
              </a:rPr>
              <a:t> &lt;ROW&gt;</a:t>
            </a:r>
          </a:p>
          <a:p>
            <a:pPr marL="661988" indent="-649288">
              <a:spcBef>
                <a:spcPts val="150"/>
              </a:spcBef>
              <a:buNone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1800" dirty="0">
                <a:latin typeface="Courier New" panose="02070309020205020404" pitchFamily="49" charset="0"/>
              </a:rPr>
              <a:t>  &lt;EMPLOYEE_ID&gt;101&lt;/EMPLOYEE_ID&gt;</a:t>
            </a:r>
          </a:p>
          <a:p>
            <a:pPr marL="661988" indent="-649288">
              <a:spcBef>
                <a:spcPts val="150"/>
              </a:spcBef>
              <a:buNone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1800" dirty="0">
                <a:latin typeface="Courier New" panose="02070309020205020404" pitchFamily="49" charset="0"/>
              </a:rPr>
              <a:t>  &lt;FIRST_NAME&gt;</a:t>
            </a:r>
            <a:r>
              <a:rPr lang="de-AT" altLang="de-DE" sz="1800" dirty="0" err="1">
                <a:latin typeface="Courier New" panose="02070309020205020404" pitchFamily="49" charset="0"/>
              </a:rPr>
              <a:t>Neena</a:t>
            </a:r>
            <a:r>
              <a:rPr lang="de-AT" altLang="de-DE" sz="1800" dirty="0">
                <a:latin typeface="Courier New" panose="02070309020205020404" pitchFamily="49" charset="0"/>
              </a:rPr>
              <a:t>&lt;/FIRST_NAME&gt;</a:t>
            </a:r>
          </a:p>
          <a:p>
            <a:pPr marL="661988" indent="-649288">
              <a:spcBef>
                <a:spcPts val="150"/>
              </a:spcBef>
              <a:buNone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1800" dirty="0">
                <a:latin typeface="Courier New" panose="02070309020205020404" pitchFamily="49" charset="0"/>
              </a:rPr>
              <a:t>  ...</a:t>
            </a:r>
          </a:p>
          <a:p>
            <a:pPr marL="661988" indent="-649288">
              <a:spcBef>
                <a:spcPts val="150"/>
              </a:spcBef>
              <a:buNone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1800" dirty="0">
                <a:latin typeface="Courier New" panose="02070309020205020404" pitchFamily="49" charset="0"/>
              </a:rPr>
              <a:t> &lt;/ROW&gt;</a:t>
            </a:r>
          </a:p>
          <a:p>
            <a:pPr marL="661988" indent="-649288">
              <a:spcBef>
                <a:spcPts val="150"/>
              </a:spcBef>
              <a:buNone/>
              <a:tabLst>
                <a:tab pos="6619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lang="de-AT" altLang="de-DE" sz="1800" dirty="0">
                <a:latin typeface="Courier New" panose="02070309020205020404" pitchFamily="49" charset="0"/>
              </a:rPr>
              <a:t>&lt;/ROWSET&gt;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932DF0C-AC26-4837-82CA-F11B385AB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1B43B-0A67-48CC-B8C1-86F86704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XML und Oracle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0005E5-6965-403A-86BC-8FBC4B69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7813" indent="-277813"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r>
              <a:rPr lang="de-AT" altLang="de-DE" dirty="0"/>
              <a:t>Anzeige bestehender Daten in XML mit XML </a:t>
            </a:r>
            <a:r>
              <a:rPr lang="de-AT" altLang="de-DE" dirty="0" err="1"/>
              <a:t>Functions</a:t>
            </a:r>
            <a:r>
              <a:rPr lang="de-AT" altLang="de-DE" dirty="0"/>
              <a:t> (z.B. </a:t>
            </a:r>
            <a:r>
              <a:rPr lang="de-AT" altLang="de-DE" dirty="0" err="1"/>
              <a:t>XMLElement</a:t>
            </a:r>
            <a:r>
              <a:rPr lang="de-AT" altLang="de-DE" dirty="0"/>
              <a:t>)</a:t>
            </a:r>
          </a:p>
          <a:p>
            <a:pPr marL="312738" indent="-277813">
              <a:buNone/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endParaRPr lang="de-AT" altLang="de-DE" dirty="0"/>
          </a:p>
          <a:p>
            <a:pPr marL="277813" indent="-277813"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r>
              <a:rPr lang="en-GB" altLang="de-DE" dirty="0"/>
              <a:t>Das XML </a:t>
            </a:r>
            <a:r>
              <a:rPr lang="en-GB" altLang="de-DE" dirty="0" err="1"/>
              <a:t>Dokument</a:t>
            </a:r>
            <a:r>
              <a:rPr lang="en-GB" altLang="de-DE" dirty="0"/>
              <a:t> </a:t>
            </a:r>
            <a:r>
              <a:rPr lang="en-GB" altLang="de-DE" dirty="0" err="1"/>
              <a:t>wird</a:t>
            </a:r>
            <a:r>
              <a:rPr lang="en-GB" altLang="de-DE" dirty="0"/>
              <a:t> in </a:t>
            </a:r>
            <a:r>
              <a:rPr lang="en-GB" altLang="de-DE" dirty="0" err="1"/>
              <a:t>eine</a:t>
            </a:r>
            <a:r>
              <a:rPr lang="en-GB" altLang="de-DE" dirty="0"/>
              <a:t> CLOB </a:t>
            </a:r>
            <a:r>
              <a:rPr lang="en-GB" altLang="de-DE" dirty="0" err="1"/>
              <a:t>Spalte</a:t>
            </a:r>
            <a:r>
              <a:rPr lang="en-GB" altLang="de-DE" dirty="0"/>
              <a:t> </a:t>
            </a:r>
            <a:r>
              <a:rPr lang="en-GB" altLang="de-DE" dirty="0" err="1"/>
              <a:t>übernommen</a:t>
            </a:r>
            <a:r>
              <a:rPr lang="en-GB" altLang="de-DE" dirty="0"/>
              <a:t> (</a:t>
            </a:r>
            <a:r>
              <a:rPr lang="en-GB" altLang="de-DE" dirty="0" err="1"/>
              <a:t>mit</a:t>
            </a:r>
            <a:r>
              <a:rPr lang="en-GB" altLang="de-DE" dirty="0"/>
              <a:t> DBMS_XMLGEN)</a:t>
            </a:r>
          </a:p>
          <a:p>
            <a:pPr marL="312738" indent="-277813">
              <a:buNone/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endParaRPr lang="en-GB" altLang="de-DE" dirty="0"/>
          </a:p>
          <a:p>
            <a:pPr marL="277813" indent="-277813"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r>
              <a:rPr lang="en-GB" altLang="de-DE" dirty="0"/>
              <a:t>SQL Utility (XSU) </a:t>
            </a:r>
          </a:p>
          <a:p>
            <a:pPr marL="312738" indent="-277813">
              <a:buNone/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endParaRPr lang="en-GB" altLang="de-DE" dirty="0"/>
          </a:p>
          <a:p>
            <a:pPr marL="277813" indent="-277813"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r>
              <a:rPr lang="en-GB" altLang="de-DE" dirty="0" err="1"/>
              <a:t>Speicherung</a:t>
            </a:r>
            <a:r>
              <a:rPr lang="en-GB" altLang="de-DE" dirty="0"/>
              <a:t> des XML </a:t>
            </a:r>
            <a:r>
              <a:rPr lang="en-GB" altLang="de-DE" dirty="0" err="1"/>
              <a:t>Dokuments</a:t>
            </a:r>
            <a:r>
              <a:rPr lang="en-GB" altLang="de-DE" dirty="0"/>
              <a:t> </a:t>
            </a:r>
            <a:r>
              <a:rPr lang="en-GB" altLang="de-DE" dirty="0" err="1"/>
              <a:t>als</a:t>
            </a:r>
            <a:r>
              <a:rPr lang="en-GB" altLang="de-DE" dirty="0"/>
              <a:t> </a:t>
            </a:r>
            <a:r>
              <a:rPr lang="en-GB" altLang="de-DE" dirty="0" err="1"/>
              <a:t>XMLType</a:t>
            </a:r>
            <a:endParaRPr lang="en-GB" altLang="de-DE" dirty="0"/>
          </a:p>
          <a:p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8294D8-0E28-4C7D-B9E3-1A7095AD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92426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847594-6135-48C8-A204-21D4CCA6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2</a:t>
            </a:fld>
            <a:endParaRPr lang="de-AT" sz="14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E455A3-03E5-4781-AB3E-32BBE104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3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8573D-0928-46EA-B2A6-835170D5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Package DBMS_XMLGEN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C3C48-B2E7-446A-A347-F44A358C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-2857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b="1" dirty="0" err="1"/>
              <a:t>DBMS_XMLGEN.newContext</a:t>
            </a:r>
            <a:r>
              <a:rPr lang="de-AT" altLang="de-DE" b="1" dirty="0"/>
              <a:t> – </a:t>
            </a:r>
            <a:r>
              <a:rPr lang="de-AT" altLang="de-DE" b="1" dirty="0" err="1"/>
              <a:t>Function</a:t>
            </a:r>
            <a:r>
              <a:rPr lang="de-AT" altLang="de-DE" b="1" dirty="0"/>
              <a:t> </a:t>
            </a:r>
            <a:br>
              <a:rPr lang="de-AT" altLang="de-DE" dirty="0"/>
            </a:br>
            <a:r>
              <a:rPr lang="de-AT" altLang="de-DE" dirty="0"/>
              <a:t>erstellt einen neuen Kontext Handle. Dadurch wird das SQL Statement in einer Variablen vom Typ </a:t>
            </a:r>
            <a:r>
              <a:rPr lang="de-AT" altLang="de-DE" dirty="0" err="1"/>
              <a:t>DBMS_XMLGEN.ctxHandle</a:t>
            </a:r>
            <a:r>
              <a:rPr lang="de-AT" altLang="de-DE" dirty="0"/>
              <a:t> gespeichert.</a:t>
            </a:r>
          </a:p>
          <a:p>
            <a:pPr indent="-2857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b="1" dirty="0" err="1"/>
              <a:t>DBMS_XMLGEN.setRowTag</a:t>
            </a:r>
            <a:br>
              <a:rPr lang="de-AT" altLang="de-DE" dirty="0"/>
            </a:br>
            <a:r>
              <a:rPr lang="de-AT" altLang="de-DE" dirty="0"/>
              <a:t>setzt den Namen jeder Zeile des Resultates</a:t>
            </a:r>
          </a:p>
          <a:p>
            <a:pPr indent="-2857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b="1" dirty="0" err="1"/>
              <a:t>DBMS_XMLGEN.setRowSetTag</a:t>
            </a:r>
            <a:r>
              <a:rPr lang="de-AT" altLang="de-DE" b="1" dirty="0"/>
              <a:t> – </a:t>
            </a:r>
            <a:r>
              <a:rPr lang="de-AT" altLang="de-DE" b="1" dirty="0" err="1"/>
              <a:t>Procedure</a:t>
            </a:r>
            <a:br>
              <a:rPr lang="de-AT" altLang="de-DE" dirty="0"/>
            </a:br>
            <a:r>
              <a:rPr lang="de-AT" altLang="de-DE" dirty="0"/>
              <a:t>setzt die Tagbezeichnung für das gesamte Resultat.</a:t>
            </a:r>
          </a:p>
          <a:p>
            <a:pPr indent="-285750">
              <a:lnSpc>
                <a:spcPct val="120000"/>
              </a:lnSpc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b="1" dirty="0" err="1"/>
              <a:t>DBMS_XMLGEN.getXML</a:t>
            </a:r>
            <a:br>
              <a:rPr lang="de-AT" altLang="de-DE" dirty="0"/>
            </a:br>
            <a:r>
              <a:rPr lang="de-AT" altLang="de-DE" dirty="0"/>
              <a:t>erzeugt das XML Dokument ('Abholen' des SQL Statements).</a:t>
            </a:r>
          </a:p>
          <a:p>
            <a:pPr indent="-2857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b="1" dirty="0" err="1"/>
              <a:t>DBMS_XMLGEN.SetMaxRows</a:t>
            </a:r>
            <a:br>
              <a:rPr lang="de-AT" altLang="de-DE" dirty="0"/>
            </a:br>
            <a:r>
              <a:rPr lang="de-AT" altLang="de-DE" dirty="0"/>
              <a:t>maximale Anzahl an zu bearbeitenden Zeilen</a:t>
            </a:r>
          </a:p>
          <a:p>
            <a:pPr indent="-2857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b="1" dirty="0" err="1"/>
              <a:t>DBMS_XMLGEN.closeContext</a:t>
            </a:r>
            <a:r>
              <a:rPr lang="de-AT" altLang="de-DE" b="1" dirty="0"/>
              <a:t> – </a:t>
            </a:r>
            <a:r>
              <a:rPr lang="de-AT" altLang="de-DE" b="1" dirty="0" err="1"/>
              <a:t>Procedure</a:t>
            </a:r>
            <a:br>
              <a:rPr lang="de-AT" altLang="de-DE" dirty="0"/>
            </a:br>
            <a:r>
              <a:rPr lang="de-AT" altLang="de-DE" dirty="0"/>
              <a:t>schließt den Kontext und gibt alle Ressourcen frei.</a:t>
            </a:r>
          </a:p>
          <a:p>
            <a:pPr indent="-2857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b="1" dirty="0" err="1"/>
              <a:t>DBMS_XMLGEN.getNumRowsProcessed</a:t>
            </a:r>
            <a:br>
              <a:rPr lang="de-AT" altLang="de-DE" dirty="0"/>
            </a:br>
            <a:r>
              <a:rPr lang="de-AT" altLang="de-DE" dirty="0"/>
              <a:t>Anzahl der durch die letzte </a:t>
            </a:r>
            <a:r>
              <a:rPr lang="de-AT" altLang="de-DE" dirty="0" err="1"/>
              <a:t>getXML</a:t>
            </a:r>
            <a:r>
              <a:rPr lang="de-AT" altLang="de-DE" dirty="0"/>
              <a:t> </a:t>
            </a:r>
            <a:r>
              <a:rPr lang="de-AT" altLang="de-DE" dirty="0" err="1"/>
              <a:t>Function</a:t>
            </a:r>
            <a:r>
              <a:rPr lang="de-AT" altLang="de-DE" dirty="0"/>
              <a:t> verarbeitete Zeilen.</a:t>
            </a:r>
          </a:p>
          <a:p>
            <a:pPr indent="-2857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  <a:p>
            <a:pPr indent="-2857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367EB5-D3E8-4F2F-8F41-8480E000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79174" cy="365125"/>
          </a:xfrm>
        </p:spPr>
        <p:txBody>
          <a:bodyPr/>
          <a:lstStyle/>
          <a:p>
            <a:r>
              <a:rPr lang="de-AT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A2C234-3C73-4551-850D-41AD88E8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20</a:t>
            </a:fld>
            <a:endParaRPr lang="de-AT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94819C2-B2CF-4BFB-A910-8E78BD0C5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16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FB91E-144E-41A2-B6F5-FA535F5D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Package DBMS_XMLGEN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2ECE4B2-6409-4472-BEFA-F0201A245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5164"/>
            <a:ext cx="8637104" cy="5051186"/>
          </a:xfrm>
          <a:prstGeom prst="rect">
            <a:avLst/>
          </a:prstGeom>
          <a:effectLst>
            <a:softEdge rad="0"/>
          </a:effec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11202B-57CD-4DD3-9D4B-40EC0AB6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33400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1D5990-7647-4A82-99D1-30D027F5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21</a:t>
            </a:fld>
            <a:endParaRPr lang="de-AT" sz="14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59DD5E-4FCF-44ED-BC12-A38F4A41D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18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65379-FAB1-4431-85DC-6F6536C4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Beispiel: Tabelle           XML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677546-30FE-4AAF-ACF6-508BDD80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-330200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temp_clob_tab</a:t>
            </a: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(result CLOB);</a:t>
            </a:r>
          </a:p>
          <a:p>
            <a:pPr indent="-330200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DECLARE</a:t>
            </a:r>
          </a:p>
          <a:p>
            <a:pPr indent="-330200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qryCtx</a:t>
            </a: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DBMS_XMLGEN.ctxHandle</a:t>
            </a: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330200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result CLOB;</a:t>
            </a:r>
          </a:p>
          <a:p>
            <a:pPr indent="-330200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indent="-330200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qryCtx</a:t>
            </a: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GB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DBMS_XMLGEN.newContext</a:t>
            </a: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('SELECT * FROM </a:t>
            </a:r>
            <a:r>
              <a:rPr lang="en-GB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hr.employees</a:t>
            </a: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indent="-330200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-- Set the row header to be EMPLOYEE</a:t>
            </a:r>
          </a:p>
          <a:p>
            <a:pPr indent="-330200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DBMS_XMLGEN.setRowTag</a:t>
            </a: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qryCtx</a:t>
            </a: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'EMPLOYEE');</a:t>
            </a:r>
          </a:p>
          <a:p>
            <a:pPr indent="-330200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-- Get the result</a:t>
            </a:r>
          </a:p>
          <a:p>
            <a:pPr indent="-330200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result := </a:t>
            </a:r>
            <a:r>
              <a:rPr lang="en-GB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DBMS_XMLGEN.getXML</a:t>
            </a: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qryCtx</a:t>
            </a: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indent="-330200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en-GB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temp_clob_tab</a:t>
            </a: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VALUES(result);</a:t>
            </a:r>
          </a:p>
          <a:p>
            <a:pPr indent="-330200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--Close context</a:t>
            </a:r>
          </a:p>
          <a:p>
            <a:pPr indent="-330200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DBMS_XMLGEN.closeContext</a:t>
            </a: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qryCtx</a:t>
            </a: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indent="-330200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491F35-C962-4A40-A17A-B42531AA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12913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3F59C0-C69B-4C91-A136-F3B86668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22</a:t>
            </a:fld>
            <a:endParaRPr lang="de-AT" sz="140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B75C90E-7D0F-4065-9C12-EFC6DAF88752}"/>
              </a:ext>
            </a:extLst>
          </p:cNvPr>
          <p:cNvSpPr/>
          <p:nvPr/>
        </p:nvSpPr>
        <p:spPr>
          <a:xfrm>
            <a:off x="4651513" y="875506"/>
            <a:ext cx="108667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EAC45F-37D7-43C2-89E8-0CD1569F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77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BFC89-3418-4F09-A6FD-F9D0ED14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Ausgabe des Beispiels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892F57-F8A3-4ABE-8F8A-00C9E2D3B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SELECT * FROM </a:t>
            </a:r>
            <a:r>
              <a:rPr lang="en-GB" altLang="de-DE" dirty="0" err="1">
                <a:latin typeface="Courier New" panose="02070309020205020404" pitchFamily="49" charset="0"/>
              </a:rPr>
              <a:t>temp_clob_tab</a:t>
            </a:r>
            <a:r>
              <a:rPr lang="en-GB" altLang="de-DE" dirty="0">
                <a:latin typeface="Courier New" panose="02070309020205020404" pitchFamily="49" charset="0"/>
              </a:rPr>
              <a:t> WHERE ROWNUM = 1;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de-DE" dirty="0"/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 err="1"/>
              <a:t>Erzeugt</a:t>
            </a:r>
            <a:r>
              <a:rPr lang="en-GB" altLang="de-DE" dirty="0"/>
              <a:t> </a:t>
            </a:r>
            <a:r>
              <a:rPr lang="en-GB" altLang="de-DE" dirty="0" err="1"/>
              <a:t>über</a:t>
            </a:r>
            <a:r>
              <a:rPr lang="en-GB" altLang="de-DE" dirty="0"/>
              <a:t> die DBMS_XMLGEN </a:t>
            </a:r>
            <a:r>
              <a:rPr lang="en-GB" altLang="de-DE" dirty="0" err="1"/>
              <a:t>Prozeduren</a:t>
            </a:r>
            <a:r>
              <a:rPr lang="en-GB" altLang="de-DE" dirty="0"/>
              <a:t>/</a:t>
            </a:r>
            <a:r>
              <a:rPr lang="en-GB" altLang="de-DE" dirty="0" err="1"/>
              <a:t>Funktionen</a:t>
            </a:r>
            <a:r>
              <a:rPr lang="en-GB" altLang="de-DE" dirty="0"/>
              <a:t>: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de-DE" dirty="0"/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&lt;?xml version="1.0"?&gt;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&lt;ROWSET&gt;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&lt;EMPLOYEE&gt;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&lt;EMPLOYEE_ID&gt;100&lt;/EMPLOYEE_ID&gt;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&lt;FIRST_NAME&gt;Steven&lt;/FIRST_NAME&gt;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&lt;LAST_NAME&gt;King&lt;/LAST_NAME&gt;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&lt;EMAIL&gt;SKING&lt;/EMAIL&gt;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&lt;PHONE_NUMBER&gt;515.123.4567&lt;/PHONE_NUMBER&gt;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&lt;HIRE_DATE&gt;17-JUN-87&lt;/HIRE_DATE&gt;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&lt;JOB_ID&gt;AD_PRES&lt;/JOB_ID&gt;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&lt;SALARY&gt;24000&lt;/SALARY&gt;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&lt;DEPARTMENT_ID&gt;90&lt;/DEPARTMENT_ID&gt;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&lt;/EMPLOYEE&gt;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...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1 row selected.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32FF39-50A3-4D9C-8C9E-12F315A4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79174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C641FF-4BBD-4054-A546-31B0844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23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E528DF1-17CB-4786-8212-EB82FC629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1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E8703-52E8-4C14-A910-35EEF6D2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1FA647-A234-4235-A23A-096ACB813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SQL zur Erzeugung einer geschachtelten Tabelle: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marL="0"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Für jede Abteilung sollen alle Beschäftigten angezeigt werden: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>
                <a:latin typeface="Courier New" panose="02070309020205020404" pitchFamily="49" charset="0"/>
              </a:rPr>
              <a:t>SELECT d.*, </a:t>
            </a:r>
            <a:r>
              <a:rPr lang="de-AT" altLang="de-DE" sz="2000" dirty="0" err="1">
                <a:latin typeface="Courier New" panose="02070309020205020404" pitchFamily="49" charset="0"/>
              </a:rPr>
              <a:t>cursor</a:t>
            </a:r>
            <a:r>
              <a:rPr lang="de-AT" altLang="de-DE" sz="2000" dirty="0">
                <a:latin typeface="Courier New" panose="02070309020205020404" pitchFamily="49" charset="0"/>
              </a:rPr>
              <a:t> (Select </a:t>
            </a:r>
            <a:r>
              <a:rPr lang="de-AT" altLang="de-DE" sz="2000" dirty="0" err="1">
                <a:latin typeface="Courier New" panose="02070309020205020404" pitchFamily="49" charset="0"/>
              </a:rPr>
              <a:t>e.empno</a:t>
            </a:r>
            <a:r>
              <a:rPr lang="de-AT" altLang="de-DE" sz="2000" dirty="0">
                <a:latin typeface="Courier New" panose="02070309020205020404" pitchFamily="49" charset="0"/>
              </a:rPr>
              <a:t>, </a:t>
            </a:r>
            <a:r>
              <a:rPr lang="de-AT" altLang="de-DE" sz="2000" dirty="0" err="1">
                <a:latin typeface="Courier New" panose="02070309020205020404" pitchFamily="49" charset="0"/>
              </a:rPr>
              <a:t>e.ename</a:t>
            </a:r>
            <a:endParaRPr lang="de-AT" altLang="de-DE" sz="2000" dirty="0">
              <a:latin typeface="Courier New" panose="02070309020205020404" pitchFamily="49" charset="0"/>
            </a:endParaRP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>
                <a:latin typeface="Courier New" panose="02070309020205020404" pitchFamily="49" charset="0"/>
              </a:rPr>
              <a:t>                     </a:t>
            </a:r>
            <a:r>
              <a:rPr lang="de-AT" altLang="de-DE" sz="2000" dirty="0" err="1">
                <a:latin typeface="Courier New" panose="02070309020205020404" pitchFamily="49" charset="0"/>
              </a:rPr>
              <a:t>from</a:t>
            </a:r>
            <a:r>
              <a:rPr lang="de-AT" altLang="de-DE" sz="2000" dirty="0">
                <a:latin typeface="Courier New" panose="02070309020205020404" pitchFamily="49" charset="0"/>
              </a:rPr>
              <a:t> </a:t>
            </a:r>
            <a:r>
              <a:rPr lang="de-AT" altLang="de-DE" sz="2000" dirty="0" err="1">
                <a:latin typeface="Courier New" panose="02070309020205020404" pitchFamily="49" charset="0"/>
              </a:rPr>
              <a:t>emp</a:t>
            </a:r>
            <a:r>
              <a:rPr lang="de-AT" altLang="de-DE" sz="2000" dirty="0">
                <a:latin typeface="Courier New" panose="02070309020205020404" pitchFamily="49" charset="0"/>
              </a:rPr>
              <a:t> e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>
                <a:latin typeface="Courier New" panose="02070309020205020404" pitchFamily="49" charset="0"/>
              </a:rPr>
              <a:t>                     </a:t>
            </a:r>
            <a:r>
              <a:rPr lang="de-AT" altLang="de-DE" sz="2000" dirty="0" err="1">
                <a:latin typeface="Courier New" panose="02070309020205020404" pitchFamily="49" charset="0"/>
              </a:rPr>
              <a:t>where</a:t>
            </a:r>
            <a:r>
              <a:rPr lang="de-AT" altLang="de-DE" sz="2000" dirty="0">
                <a:latin typeface="Courier New" panose="02070309020205020404" pitchFamily="49" charset="0"/>
              </a:rPr>
              <a:t> </a:t>
            </a:r>
            <a:r>
              <a:rPr lang="de-AT" altLang="de-DE" sz="2000" dirty="0" err="1">
                <a:latin typeface="Courier New" panose="02070309020205020404" pitchFamily="49" charset="0"/>
              </a:rPr>
              <a:t>e.deptno</a:t>
            </a:r>
            <a:r>
              <a:rPr lang="de-AT" altLang="de-DE" sz="2000" dirty="0">
                <a:latin typeface="Courier New" panose="02070309020205020404" pitchFamily="49" charset="0"/>
              </a:rPr>
              <a:t> = </a:t>
            </a:r>
            <a:r>
              <a:rPr lang="de-AT" altLang="de-DE" sz="2000" dirty="0" err="1">
                <a:latin typeface="Courier New" panose="02070309020205020404" pitchFamily="49" charset="0"/>
              </a:rPr>
              <a:t>d.deptno</a:t>
            </a:r>
            <a:r>
              <a:rPr lang="de-AT" altLang="de-DE" sz="2000" dirty="0">
                <a:latin typeface="Courier New" panose="02070309020205020404" pitchFamily="49" charset="0"/>
              </a:rPr>
              <a:t>) Ang     FROM </a:t>
            </a:r>
            <a:r>
              <a:rPr lang="de-AT" altLang="de-DE" sz="2000" dirty="0" err="1">
                <a:latin typeface="Courier New" panose="02070309020205020404" pitchFamily="49" charset="0"/>
              </a:rPr>
              <a:t>dept</a:t>
            </a:r>
            <a:r>
              <a:rPr lang="de-AT" altLang="de-DE" sz="2000" dirty="0">
                <a:latin typeface="Courier New" panose="02070309020205020404" pitchFamily="49" charset="0"/>
              </a:rPr>
              <a:t> d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112FFB-9212-4B36-89FF-26AAADFA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52670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A0D27C-D831-4CB5-980D-EC984AF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24</a:t>
            </a:fld>
            <a:endParaRPr lang="de-AT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F1C96D-D9D6-4EBA-8D30-F88EE42F9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26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3AC87-B8CA-4FB1-B66A-5D517838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Ergebnis des SQL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B1D77-EA02-47D5-9CDB-162C4386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08235" cy="3210202"/>
          </a:xfrm>
        </p:spPr>
        <p:txBody>
          <a:bodyPr>
            <a:normAutofit fontScale="55000" lnSpcReduction="20000"/>
          </a:bodyPr>
          <a:lstStyle/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DEPTNO     DNAME          LOC           ANG 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------------------------- ------------- --- 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10         ACCOUNTING     NEW YORK      EMPNO            ENAME       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                                 ---------------- -----  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                                 7839             KING        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                                 7782             CLARK       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                                 7934             MILLER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</a:endParaRP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….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40 OPERATIONS     BOSTON             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                                        no rows selected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sz="2400" dirty="0">
                <a:latin typeface="Courier New" panose="02070309020205020404" pitchFamily="49" charset="0"/>
              </a:rPr>
              <a:t>     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2400" dirty="0">
              <a:latin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C23ABD-2DC8-4ADD-8E42-A94892A8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46652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2F4E6C-7FF0-43B6-B9EF-60F2B8F7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25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3B2CD6-DEE5-46A1-B28E-D45BAAF55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99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4D875-6E74-4BC0-B5CA-28B6860C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Ausgabe EMP - DEPT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8C0CCA-9104-41C8-9F92-1D367CEE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CREATE OR REPLACE TYPE </a:t>
            </a:r>
            <a:r>
              <a:rPr lang="en-GB" altLang="de-DE" sz="4300" dirty="0" err="1">
                <a:latin typeface="Courier New" panose="02070309020205020404" pitchFamily="49" charset="0"/>
              </a:rPr>
              <a:t>emp_t</a:t>
            </a:r>
            <a:r>
              <a:rPr lang="en-GB" altLang="de-DE" sz="4300" dirty="0">
                <a:latin typeface="Courier New" panose="02070309020205020404" pitchFamily="49" charset="0"/>
              </a:rPr>
              <a:t> AS OBJECT(</a:t>
            </a:r>
            <a:r>
              <a:rPr lang="en-GB" altLang="de-DE" sz="4300" dirty="0" err="1">
                <a:latin typeface="Courier New" panose="02070309020205020404" pitchFamily="49" charset="0"/>
              </a:rPr>
              <a:t>empno</a:t>
            </a:r>
            <a:r>
              <a:rPr lang="en-GB" altLang="de-DE" sz="4300" dirty="0">
                <a:latin typeface="Courier New" panose="02070309020205020404" pitchFamily="49" charset="0"/>
              </a:rPr>
              <a:t>    NUMBER(4),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                                       </a:t>
            </a:r>
            <a:r>
              <a:rPr lang="en-GB" altLang="de-DE" sz="4300" dirty="0" err="1">
                <a:latin typeface="Courier New" panose="02070309020205020404" pitchFamily="49" charset="0"/>
              </a:rPr>
              <a:t>ename</a:t>
            </a:r>
            <a:r>
              <a:rPr lang="en-GB" altLang="de-DE" sz="4300" dirty="0">
                <a:latin typeface="Courier New" panose="02070309020205020404" pitchFamily="49" charset="0"/>
              </a:rPr>
              <a:t>    VARCHAR2(10),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                                       job      VARCHAR2(9),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                                       </a:t>
            </a:r>
            <a:r>
              <a:rPr lang="en-GB" altLang="de-DE" sz="4300" dirty="0" err="1">
                <a:latin typeface="Courier New" panose="02070309020205020404" pitchFamily="49" charset="0"/>
              </a:rPr>
              <a:t>mgr</a:t>
            </a:r>
            <a:r>
              <a:rPr lang="en-GB" altLang="de-DE" sz="4300" dirty="0">
                <a:latin typeface="Courier New" panose="02070309020205020404" pitchFamily="49" charset="0"/>
              </a:rPr>
              <a:t>      NUMBER(4),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                                       </a:t>
            </a:r>
            <a:r>
              <a:rPr lang="en-GB" altLang="de-DE" sz="4300" dirty="0" err="1">
                <a:latin typeface="Courier New" panose="02070309020205020404" pitchFamily="49" charset="0"/>
              </a:rPr>
              <a:t>hiredate</a:t>
            </a:r>
            <a:r>
              <a:rPr lang="en-GB" altLang="de-DE" sz="4300" dirty="0">
                <a:latin typeface="Courier New" panose="02070309020205020404" pitchFamily="49" charset="0"/>
              </a:rPr>
              <a:t> DATE,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                                       </a:t>
            </a:r>
            <a:r>
              <a:rPr lang="en-GB" altLang="de-DE" sz="4300" dirty="0" err="1">
                <a:latin typeface="Courier New" panose="02070309020205020404" pitchFamily="49" charset="0"/>
              </a:rPr>
              <a:t>sal</a:t>
            </a:r>
            <a:r>
              <a:rPr lang="en-GB" altLang="de-DE" sz="4300" dirty="0">
                <a:latin typeface="Courier New" panose="02070309020205020404" pitchFamily="49" charset="0"/>
              </a:rPr>
              <a:t>      NUMBER(7, 2),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                                       comm     NUMBER(7, 2));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/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CREATE OR REPLACE TYPE </a:t>
            </a:r>
            <a:r>
              <a:rPr lang="en-GB" altLang="de-DE" sz="4300" dirty="0" err="1">
                <a:latin typeface="Courier New" panose="02070309020205020404" pitchFamily="49" charset="0"/>
              </a:rPr>
              <a:t>emplist_t</a:t>
            </a:r>
            <a:r>
              <a:rPr lang="en-GB" altLang="de-DE" sz="4300" dirty="0">
                <a:latin typeface="Courier New" panose="02070309020205020404" pitchFamily="49" charset="0"/>
              </a:rPr>
              <a:t> AS TABLE OF </a:t>
            </a:r>
            <a:r>
              <a:rPr lang="en-GB" altLang="de-DE" sz="4300" dirty="0" err="1">
                <a:latin typeface="Courier New" panose="02070309020205020404" pitchFamily="49" charset="0"/>
              </a:rPr>
              <a:t>emp_t</a:t>
            </a:r>
            <a:r>
              <a:rPr lang="en-GB" altLang="de-DE" sz="4300" dirty="0">
                <a:latin typeface="Courier New" panose="02070309020205020404" pitchFamily="49" charset="0"/>
              </a:rPr>
              <a:t>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/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CREATE OR REPLACE TYPE </a:t>
            </a:r>
            <a:r>
              <a:rPr lang="en-GB" altLang="de-DE" sz="4300" dirty="0" err="1">
                <a:latin typeface="Courier New" panose="02070309020205020404" pitchFamily="49" charset="0"/>
              </a:rPr>
              <a:t>dept_t</a:t>
            </a:r>
            <a:r>
              <a:rPr lang="en-GB" altLang="de-DE" sz="4300" dirty="0">
                <a:latin typeface="Courier New" panose="02070309020205020404" pitchFamily="49" charset="0"/>
              </a:rPr>
              <a:t> AS OBJECT(</a:t>
            </a:r>
            <a:r>
              <a:rPr lang="en-GB" altLang="de-DE" sz="4300" dirty="0" err="1">
                <a:latin typeface="Courier New" panose="02070309020205020404" pitchFamily="49" charset="0"/>
              </a:rPr>
              <a:t>deptno</a:t>
            </a:r>
            <a:r>
              <a:rPr lang="en-GB" altLang="de-DE" sz="4300" dirty="0">
                <a:latin typeface="Courier New" panose="02070309020205020404" pitchFamily="49" charset="0"/>
              </a:rPr>
              <a:t>  NUMBER(2),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                                        </a:t>
            </a:r>
            <a:r>
              <a:rPr lang="en-GB" altLang="de-DE" sz="4300" dirty="0" err="1">
                <a:latin typeface="Courier New" panose="02070309020205020404" pitchFamily="49" charset="0"/>
              </a:rPr>
              <a:t>dname</a:t>
            </a:r>
            <a:r>
              <a:rPr lang="en-GB" altLang="de-DE" sz="4300" dirty="0">
                <a:latin typeface="Courier New" panose="02070309020205020404" pitchFamily="49" charset="0"/>
              </a:rPr>
              <a:t>   VARCHAR2(14),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                                        </a:t>
            </a:r>
            <a:r>
              <a:rPr lang="en-GB" altLang="de-DE" sz="4300" dirty="0" err="1">
                <a:latin typeface="Courier New" panose="02070309020205020404" pitchFamily="49" charset="0"/>
              </a:rPr>
              <a:t>loc</a:t>
            </a:r>
            <a:r>
              <a:rPr lang="en-GB" altLang="de-DE" sz="4300" dirty="0">
                <a:latin typeface="Courier New" panose="02070309020205020404" pitchFamily="49" charset="0"/>
              </a:rPr>
              <a:t>     VARCHAR2(13),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                                        </a:t>
            </a:r>
            <a:r>
              <a:rPr lang="en-GB" altLang="de-DE" sz="4300" dirty="0" err="1">
                <a:latin typeface="Courier New" panose="02070309020205020404" pitchFamily="49" charset="0"/>
              </a:rPr>
              <a:t>emplist</a:t>
            </a:r>
            <a:r>
              <a:rPr lang="en-GB" altLang="de-DE" sz="4300" dirty="0">
                <a:latin typeface="Courier New" panose="02070309020205020404" pitchFamily="49" charset="0"/>
              </a:rPr>
              <a:t> </a:t>
            </a:r>
            <a:r>
              <a:rPr lang="en-GB" altLang="de-DE" sz="4300" dirty="0" err="1">
                <a:latin typeface="Courier New" panose="02070309020205020404" pitchFamily="49" charset="0"/>
              </a:rPr>
              <a:t>emplist_t</a:t>
            </a:r>
            <a:r>
              <a:rPr lang="en-GB" altLang="de-DE" sz="4300" dirty="0">
                <a:latin typeface="Courier New" panose="02070309020205020404" pitchFamily="49" charset="0"/>
              </a:rPr>
              <a:t>);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/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SELECT SYS_XMLGEN(</a:t>
            </a:r>
            <a:r>
              <a:rPr lang="en-GB" altLang="de-DE" sz="4300" dirty="0" err="1">
                <a:latin typeface="Courier New" panose="02070309020205020404" pitchFamily="49" charset="0"/>
              </a:rPr>
              <a:t>dept_t</a:t>
            </a:r>
            <a:r>
              <a:rPr lang="en-GB" altLang="de-DE" sz="4300" dirty="0">
                <a:latin typeface="Courier New" panose="02070309020205020404" pitchFamily="49" charset="0"/>
              </a:rPr>
              <a:t>(</a:t>
            </a:r>
            <a:r>
              <a:rPr lang="en-GB" altLang="de-DE" sz="4300" dirty="0" err="1">
                <a:latin typeface="Courier New" panose="02070309020205020404" pitchFamily="49" charset="0"/>
              </a:rPr>
              <a:t>deptno</a:t>
            </a:r>
            <a:r>
              <a:rPr lang="en-GB" altLang="de-DE" sz="4300" dirty="0">
                <a:latin typeface="Courier New" panose="02070309020205020404" pitchFamily="49" charset="0"/>
              </a:rPr>
              <a:t>, </a:t>
            </a:r>
            <a:r>
              <a:rPr lang="en-GB" altLang="de-DE" sz="4300" dirty="0" err="1">
                <a:latin typeface="Courier New" panose="02070309020205020404" pitchFamily="49" charset="0"/>
              </a:rPr>
              <a:t>dname</a:t>
            </a:r>
            <a:r>
              <a:rPr lang="en-GB" altLang="de-DE" sz="4300" dirty="0">
                <a:latin typeface="Courier New" panose="02070309020205020404" pitchFamily="49" charset="0"/>
              </a:rPr>
              <a:t>, </a:t>
            </a:r>
            <a:r>
              <a:rPr lang="en-GB" altLang="de-DE" sz="4300" dirty="0" err="1">
                <a:latin typeface="Courier New" panose="02070309020205020404" pitchFamily="49" charset="0"/>
              </a:rPr>
              <a:t>d.loc</a:t>
            </a:r>
            <a:r>
              <a:rPr lang="en-GB" altLang="de-DE" sz="4300" dirty="0">
                <a:latin typeface="Courier New" panose="02070309020205020404" pitchFamily="49" charset="0"/>
              </a:rPr>
              <a:t>,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                  CAST(MULTISET(SELECT </a:t>
            </a:r>
            <a:r>
              <a:rPr lang="en-GB" altLang="de-DE" sz="4300" dirty="0" err="1">
                <a:latin typeface="Courier New" panose="02070309020205020404" pitchFamily="49" charset="0"/>
              </a:rPr>
              <a:t>emp_t</a:t>
            </a:r>
            <a:r>
              <a:rPr lang="en-GB" altLang="de-DE" sz="4300" dirty="0">
                <a:latin typeface="Courier New" panose="02070309020205020404" pitchFamily="49" charset="0"/>
              </a:rPr>
              <a:t>(</a:t>
            </a:r>
            <a:r>
              <a:rPr lang="en-GB" altLang="de-DE" sz="4300" dirty="0" err="1">
                <a:latin typeface="Courier New" panose="02070309020205020404" pitchFamily="49" charset="0"/>
              </a:rPr>
              <a:t>e.empno</a:t>
            </a:r>
            <a:r>
              <a:rPr lang="en-GB" altLang="de-DE" sz="4300" dirty="0">
                <a:latin typeface="Courier New" panose="02070309020205020404" pitchFamily="49" charset="0"/>
              </a:rPr>
              <a:t>, </a:t>
            </a:r>
            <a:r>
              <a:rPr lang="en-GB" altLang="de-DE" sz="4300" dirty="0" err="1">
                <a:latin typeface="Courier New" panose="02070309020205020404" pitchFamily="49" charset="0"/>
              </a:rPr>
              <a:t>e.ename</a:t>
            </a:r>
            <a:r>
              <a:rPr lang="en-GB" altLang="de-DE" sz="4300" dirty="0">
                <a:latin typeface="Courier New" panose="02070309020205020404" pitchFamily="49" charset="0"/>
              </a:rPr>
              <a:t>, </a:t>
            </a:r>
            <a:r>
              <a:rPr lang="en-GB" altLang="de-DE" sz="4300" dirty="0" err="1">
                <a:latin typeface="Courier New" panose="02070309020205020404" pitchFamily="49" charset="0"/>
              </a:rPr>
              <a:t>e.job</a:t>
            </a:r>
            <a:r>
              <a:rPr lang="en-GB" altLang="de-DE" sz="4300" dirty="0">
                <a:latin typeface="Courier New" panose="02070309020205020404" pitchFamily="49" charset="0"/>
              </a:rPr>
              <a:t>,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                                             </a:t>
            </a:r>
            <a:r>
              <a:rPr lang="en-GB" altLang="de-DE" sz="4300" dirty="0" err="1">
                <a:latin typeface="Courier New" panose="02070309020205020404" pitchFamily="49" charset="0"/>
              </a:rPr>
              <a:t>e.mgr</a:t>
            </a:r>
            <a:r>
              <a:rPr lang="en-GB" altLang="de-DE" sz="4300" dirty="0">
                <a:latin typeface="Courier New" panose="02070309020205020404" pitchFamily="49" charset="0"/>
              </a:rPr>
              <a:t>, </a:t>
            </a:r>
            <a:r>
              <a:rPr lang="en-GB" altLang="de-DE" sz="4300" dirty="0" err="1">
                <a:latin typeface="Courier New" panose="02070309020205020404" pitchFamily="49" charset="0"/>
              </a:rPr>
              <a:t>e.hiredate</a:t>
            </a:r>
            <a:r>
              <a:rPr lang="en-GB" altLang="de-DE" sz="4300" dirty="0">
                <a:latin typeface="Courier New" panose="02070309020205020404" pitchFamily="49" charset="0"/>
              </a:rPr>
              <a:t>, </a:t>
            </a:r>
            <a:r>
              <a:rPr lang="en-GB" altLang="de-DE" sz="4300" dirty="0" err="1">
                <a:latin typeface="Courier New" panose="02070309020205020404" pitchFamily="49" charset="0"/>
              </a:rPr>
              <a:t>e.sal</a:t>
            </a:r>
            <a:r>
              <a:rPr lang="en-GB" altLang="de-DE" sz="4300" dirty="0">
                <a:latin typeface="Courier New" panose="02070309020205020404" pitchFamily="49" charset="0"/>
              </a:rPr>
              <a:t>, </a:t>
            </a:r>
            <a:r>
              <a:rPr lang="en-GB" altLang="de-DE" sz="4300" dirty="0" err="1">
                <a:latin typeface="Courier New" panose="02070309020205020404" pitchFamily="49" charset="0"/>
              </a:rPr>
              <a:t>e.comm</a:t>
            </a:r>
            <a:r>
              <a:rPr lang="en-GB" altLang="de-DE" sz="4300" dirty="0">
                <a:latin typeface="Courier New" panose="02070309020205020404" pitchFamily="49" charset="0"/>
              </a:rPr>
              <a:t>)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                                FROM emp e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                                WHERE </a:t>
            </a:r>
            <a:r>
              <a:rPr lang="en-GB" altLang="de-DE" sz="4300" dirty="0" err="1">
                <a:latin typeface="Courier New" panose="02070309020205020404" pitchFamily="49" charset="0"/>
              </a:rPr>
              <a:t>e.deptno</a:t>
            </a:r>
            <a:r>
              <a:rPr lang="en-GB" altLang="de-DE" sz="4300" dirty="0">
                <a:latin typeface="Courier New" panose="02070309020205020404" pitchFamily="49" charset="0"/>
              </a:rPr>
              <a:t> = </a:t>
            </a:r>
            <a:r>
              <a:rPr lang="en-GB" altLang="de-DE" sz="4300" dirty="0" err="1">
                <a:latin typeface="Courier New" panose="02070309020205020404" pitchFamily="49" charset="0"/>
              </a:rPr>
              <a:t>d.deptno</a:t>
            </a:r>
            <a:r>
              <a:rPr lang="en-GB" altLang="de-DE" sz="4300" dirty="0">
                <a:latin typeface="Courier New" panose="02070309020205020404" pitchFamily="49" charset="0"/>
              </a:rPr>
              <a:t>)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                              AS </a:t>
            </a:r>
            <a:r>
              <a:rPr lang="en-GB" altLang="de-DE" sz="4300" dirty="0" err="1">
                <a:latin typeface="Courier New" panose="02070309020205020404" pitchFamily="49" charset="0"/>
              </a:rPr>
              <a:t>emplist_t</a:t>
            </a:r>
            <a:r>
              <a:rPr lang="en-GB" altLang="de-DE" sz="4300" dirty="0">
                <a:latin typeface="Courier New" panose="02070309020205020404" pitchFamily="49" charset="0"/>
              </a:rPr>
              <a:t>)))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AS </a:t>
            </a:r>
            <a:r>
              <a:rPr lang="en-GB" altLang="de-DE" sz="4300" dirty="0" err="1">
                <a:latin typeface="Courier New" panose="02070309020205020404" pitchFamily="49" charset="0"/>
              </a:rPr>
              <a:t>deptxml</a:t>
            </a:r>
            <a:endParaRPr lang="en-GB" altLang="de-DE" sz="4300" dirty="0">
              <a:latin typeface="Courier New" panose="02070309020205020404" pitchFamily="49" charset="0"/>
            </a:endParaRP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sz="4300" dirty="0">
                <a:latin typeface="Courier New" panose="02070309020205020404" pitchFamily="49" charset="0"/>
              </a:rPr>
              <a:t>FROM dept d;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1860F0-21F3-4B5A-88AE-AABE34EC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52670" cy="365125"/>
          </a:xfrm>
        </p:spPr>
        <p:txBody>
          <a:bodyPr/>
          <a:lstStyle/>
          <a:p>
            <a:r>
              <a:rPr lang="de-AT" sz="140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A56AAB-78A3-46F2-808B-EB50C4B7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26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484221-3EBC-4DBC-9321-4C259C9BA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8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7B79F-51E0-4C47-88AD-D544DA8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Ausgabe EMP – DEPT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12E079-09F7-4BC5-84AE-DD4D64FD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&lt;?xml version="1.0"?&gt;                                                                                                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&lt;ROW&gt;                          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&lt;DEPTNO&gt;20&lt;/DEPTNO&gt;        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&lt;DNAME&gt;RESEARCH      &lt;/DNAME&gt; 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&lt;LOC&gt;DALLAS       &lt;/LOC&gt;           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&lt;EMPLIST&gt;                        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&lt;EMP_T&gt;                   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 &lt;EMPNO&gt;7566&lt;/EMPNO&gt;           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 &lt;ENAME&gt;JONES     &lt;/ENAME&gt;     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 &lt;JOB&gt;MANAGER  &lt;/JOB&gt;          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 &lt;MGR&gt;7839&lt;/MGR&gt;             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 &lt;HIREDATE&gt;02.04.81&lt;/HIREDATE&gt;    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 &lt;SAL&gt;2975&lt;/SAL&gt;             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&lt;/EMP_T&gt;                               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&lt;/EMPLIST&gt;                                     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&lt;/ROW&gt; 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773BB1-D2B6-4E8D-8E59-42F0F6F7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47048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2AEB5D-DFD2-4DDC-9000-0F1A7BE8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27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D26D83B-2865-470A-B74F-268AC6E6B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92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3CBA9-07AE-4F71-B3D5-3BD13513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Datentyp </a:t>
            </a:r>
            <a:r>
              <a:rPr lang="de-AT" b="1" dirty="0" err="1"/>
              <a:t>XMLType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B74F9-5A8D-4CA8-8787-A0DDD940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68508" cy="4351338"/>
          </a:xfrm>
        </p:spPr>
        <p:txBody>
          <a:bodyPr>
            <a:normAutofit lnSpcReduction="10000"/>
          </a:bodyPr>
          <a:lstStyle/>
          <a:p>
            <a:pPr marL="468313" indent="-468313">
              <a:spcAft>
                <a:spcPts val="600"/>
              </a:spcAft>
              <a:tabLst>
                <a:tab pos="468313" algn="l"/>
                <a:tab pos="573088" algn="l"/>
                <a:tab pos="1022350" algn="l"/>
                <a:tab pos="1471613" algn="l"/>
                <a:tab pos="1920875" algn="l"/>
                <a:tab pos="2370138" algn="l"/>
                <a:tab pos="2819400" algn="l"/>
                <a:tab pos="3268663" algn="l"/>
                <a:tab pos="3717925" algn="l"/>
                <a:tab pos="4167188" algn="l"/>
                <a:tab pos="4616450" algn="l"/>
                <a:tab pos="5065713" algn="l"/>
                <a:tab pos="5514975" algn="l"/>
                <a:tab pos="5964238" algn="l"/>
                <a:tab pos="6413500" algn="l"/>
                <a:tab pos="6862763" algn="l"/>
                <a:tab pos="7312025" algn="l"/>
                <a:tab pos="7761288" algn="l"/>
                <a:tab pos="8210550" algn="l"/>
                <a:tab pos="8659813" algn="l"/>
                <a:tab pos="9109075" algn="l"/>
              </a:tabLst>
            </a:pPr>
            <a:r>
              <a:rPr lang="de-DE" altLang="de-DE" dirty="0"/>
              <a:t>repräsentiert ein XML Dokument in der Datenbank</a:t>
            </a:r>
          </a:p>
          <a:p>
            <a:pPr marL="468313" indent="-468313">
              <a:spcAft>
                <a:spcPts val="600"/>
              </a:spcAft>
              <a:tabLst>
                <a:tab pos="468313" algn="l"/>
                <a:tab pos="573088" algn="l"/>
                <a:tab pos="1022350" algn="l"/>
                <a:tab pos="1471613" algn="l"/>
                <a:tab pos="1920875" algn="l"/>
                <a:tab pos="2370138" algn="l"/>
                <a:tab pos="2819400" algn="l"/>
                <a:tab pos="3268663" algn="l"/>
                <a:tab pos="3717925" algn="l"/>
                <a:tab pos="4167188" algn="l"/>
                <a:tab pos="4616450" algn="l"/>
                <a:tab pos="5065713" algn="l"/>
                <a:tab pos="5514975" algn="l"/>
                <a:tab pos="5964238" algn="l"/>
                <a:tab pos="6413500" algn="l"/>
                <a:tab pos="6862763" algn="l"/>
                <a:tab pos="7312025" algn="l"/>
                <a:tab pos="7761288" algn="l"/>
                <a:tab pos="8210550" algn="l"/>
                <a:tab pos="8659813" algn="l"/>
                <a:tab pos="9109075" algn="l"/>
              </a:tabLst>
            </a:pPr>
            <a:r>
              <a:rPr lang="de-DE" altLang="de-DE" dirty="0"/>
              <a:t>verfügt über </a:t>
            </a:r>
            <a:r>
              <a:rPr lang="de-DE" altLang="de-DE" dirty="0" err="1"/>
              <a:t>built</a:t>
            </a:r>
            <a:r>
              <a:rPr lang="de-DE" altLang="de-DE" dirty="0"/>
              <a:t>-in Methoden, mit denen der XML Content bearbeitet werden kann</a:t>
            </a:r>
          </a:p>
          <a:p>
            <a:pPr marL="468313" indent="-468313">
              <a:spcAft>
                <a:spcPts val="600"/>
              </a:spcAft>
              <a:tabLst>
                <a:tab pos="468313" algn="l"/>
                <a:tab pos="573088" algn="l"/>
                <a:tab pos="1022350" algn="l"/>
                <a:tab pos="1471613" algn="l"/>
                <a:tab pos="1920875" algn="l"/>
                <a:tab pos="2370138" algn="l"/>
                <a:tab pos="2819400" algn="l"/>
                <a:tab pos="3268663" algn="l"/>
                <a:tab pos="3717925" algn="l"/>
                <a:tab pos="4167188" algn="l"/>
                <a:tab pos="4616450" algn="l"/>
                <a:tab pos="5065713" algn="l"/>
                <a:tab pos="5514975" algn="l"/>
                <a:tab pos="5964238" algn="l"/>
                <a:tab pos="6413500" algn="l"/>
                <a:tab pos="6862763" algn="l"/>
                <a:tab pos="7312025" algn="l"/>
                <a:tab pos="7761288" algn="l"/>
                <a:tab pos="8210550" algn="l"/>
                <a:tab pos="8659813" algn="l"/>
                <a:tab pos="9109075" algn="l"/>
              </a:tabLst>
            </a:pPr>
            <a:r>
              <a:rPr lang="de-DE" altLang="de-DE" dirty="0"/>
              <a:t>ist über ein PL/SQL API verwendbar</a:t>
            </a:r>
          </a:p>
          <a:p>
            <a:pPr marL="468313" indent="-468313">
              <a:spcAft>
                <a:spcPts val="600"/>
              </a:spcAft>
              <a:tabLst>
                <a:tab pos="468313" algn="l"/>
                <a:tab pos="573088" algn="l"/>
                <a:tab pos="1022350" algn="l"/>
                <a:tab pos="1471613" algn="l"/>
                <a:tab pos="1920875" algn="l"/>
                <a:tab pos="2370138" algn="l"/>
                <a:tab pos="2819400" algn="l"/>
                <a:tab pos="3268663" algn="l"/>
                <a:tab pos="3717925" algn="l"/>
                <a:tab pos="4167188" algn="l"/>
                <a:tab pos="4616450" algn="l"/>
                <a:tab pos="5065713" algn="l"/>
                <a:tab pos="5514975" algn="l"/>
                <a:tab pos="5964238" algn="l"/>
                <a:tab pos="6413500" algn="l"/>
                <a:tab pos="6862763" algn="l"/>
                <a:tab pos="7312025" algn="l"/>
                <a:tab pos="7761288" algn="l"/>
                <a:tab pos="8210550" algn="l"/>
                <a:tab pos="8659813" algn="l"/>
                <a:tab pos="9109075" algn="l"/>
              </a:tabLst>
            </a:pPr>
            <a:r>
              <a:rPr lang="de-DE" altLang="de-DE" dirty="0"/>
              <a:t>kann in PL/SQL </a:t>
            </a:r>
            <a:r>
              <a:rPr lang="de-DE" altLang="de-DE" dirty="0" err="1"/>
              <a:t>stored</a:t>
            </a:r>
            <a:r>
              <a:rPr lang="de-DE" altLang="de-DE" dirty="0"/>
              <a:t> </a:t>
            </a:r>
            <a:r>
              <a:rPr lang="de-DE" altLang="de-DE" dirty="0" err="1"/>
              <a:t>procedures</a:t>
            </a:r>
            <a:r>
              <a:rPr lang="de-DE" altLang="de-DE" dirty="0"/>
              <a:t> für Parameter, Variable und Return Values verwendet werden</a:t>
            </a:r>
          </a:p>
          <a:p>
            <a:pPr marL="468313" indent="-468313">
              <a:spcBef>
                <a:spcPts val="600"/>
              </a:spcBef>
              <a:spcAft>
                <a:spcPts val="600"/>
              </a:spcAft>
              <a:tabLst>
                <a:tab pos="468313" algn="l"/>
                <a:tab pos="573088" algn="l"/>
                <a:tab pos="1022350" algn="l"/>
                <a:tab pos="1471613" algn="l"/>
                <a:tab pos="1920875" algn="l"/>
                <a:tab pos="2370138" algn="l"/>
                <a:tab pos="2819400" algn="l"/>
                <a:tab pos="3268663" algn="l"/>
                <a:tab pos="3717925" algn="l"/>
                <a:tab pos="4167188" algn="l"/>
                <a:tab pos="4616450" algn="l"/>
                <a:tab pos="5065713" algn="l"/>
                <a:tab pos="5514975" algn="l"/>
                <a:tab pos="5964238" algn="l"/>
                <a:tab pos="6413500" algn="l"/>
                <a:tab pos="6862763" algn="l"/>
                <a:tab pos="7312025" algn="l"/>
                <a:tab pos="7761288" algn="l"/>
                <a:tab pos="8210550" algn="l"/>
                <a:tab pos="8659813" algn="l"/>
                <a:tab pos="9109075" algn="l"/>
              </a:tabLst>
            </a:pPr>
            <a:r>
              <a:rPr lang="de-DE" altLang="de-DE" dirty="0"/>
              <a:t>Die Verwendung dieses Typs weist auf einen XML Content hin</a:t>
            </a:r>
          </a:p>
          <a:p>
            <a:pPr marL="468313" indent="-468313">
              <a:spcBef>
                <a:spcPts val="600"/>
              </a:spcBef>
              <a:spcAft>
                <a:spcPts val="600"/>
              </a:spcAft>
              <a:tabLst>
                <a:tab pos="468313" algn="l"/>
                <a:tab pos="573088" algn="l"/>
                <a:tab pos="1022350" algn="l"/>
                <a:tab pos="1471613" algn="l"/>
                <a:tab pos="1920875" algn="l"/>
                <a:tab pos="2370138" algn="l"/>
                <a:tab pos="2819400" algn="l"/>
                <a:tab pos="3268663" algn="l"/>
                <a:tab pos="3717925" algn="l"/>
                <a:tab pos="4167188" algn="l"/>
                <a:tab pos="4616450" algn="l"/>
                <a:tab pos="5065713" algn="l"/>
                <a:tab pos="5514975" algn="l"/>
                <a:tab pos="5964238" algn="l"/>
                <a:tab pos="6413500" algn="l"/>
                <a:tab pos="6862763" algn="l"/>
                <a:tab pos="7312025" algn="l"/>
                <a:tab pos="7761288" algn="l"/>
                <a:tab pos="8210550" algn="l"/>
                <a:tab pos="8659813" algn="l"/>
                <a:tab pos="9109075" algn="l"/>
              </a:tabLst>
            </a:pPr>
            <a:r>
              <a:rPr lang="de-DE" altLang="de-DE" dirty="0"/>
              <a:t>Wird intern als CLOB gespeichert 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AF51FF-E079-4C75-970A-1B3A5510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39417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70665-4F42-4E4E-BF95-70DA30E9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28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B4723A-0553-41D7-B452-12FD15BE8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3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D47C2-74ED-4574-881C-4D95005B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XMLTYPE Übersicht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8EC5E2-6316-4405-955A-299D81D5F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CREATE TABLE </a:t>
            </a:r>
            <a:r>
              <a:rPr lang="en-GB" altLang="de-DE" dirty="0" err="1">
                <a:latin typeface="Courier New" panose="02070309020205020404" pitchFamily="49" charset="0"/>
              </a:rPr>
              <a:t>xml_tab</a:t>
            </a:r>
            <a:r>
              <a:rPr lang="en-GB" altLang="de-DE" dirty="0">
                <a:latin typeface="Courier New" panose="02070309020205020404" pitchFamily="49" charset="0"/>
              </a:rPr>
              <a:t> (</a:t>
            </a:r>
            <a:r>
              <a:rPr lang="en-GB" altLang="de-DE" dirty="0" err="1">
                <a:latin typeface="Courier New" panose="02070309020205020404" pitchFamily="49" charset="0"/>
              </a:rPr>
              <a:t>xmlval</a:t>
            </a:r>
            <a:r>
              <a:rPr lang="en-GB" altLang="de-DE" dirty="0">
                <a:latin typeface="Courier New" panose="02070309020205020404" pitchFamily="49" charset="0"/>
              </a:rPr>
              <a:t> </a:t>
            </a:r>
            <a:r>
              <a:rPr lang="en-GB" altLang="de-DE" dirty="0" err="1">
                <a:latin typeface="Courier New" panose="02070309020205020404" pitchFamily="49" charset="0"/>
              </a:rPr>
              <a:t>xmltype</a:t>
            </a:r>
            <a:r>
              <a:rPr lang="en-GB" altLang="de-DE" dirty="0">
                <a:latin typeface="Courier New" panose="02070309020205020404" pitchFamily="49" charset="0"/>
              </a:rPr>
              <a:t>);</a:t>
            </a:r>
          </a:p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sz="800" dirty="0">
              <a:latin typeface="Courier New" panose="02070309020205020404" pitchFamily="49" charset="0"/>
            </a:endParaRPr>
          </a:p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INSERT INTO </a:t>
            </a:r>
            <a:r>
              <a:rPr lang="en-GB" altLang="de-DE" dirty="0" err="1">
                <a:latin typeface="Courier New" panose="02070309020205020404" pitchFamily="49" charset="0"/>
              </a:rPr>
              <a:t>xml_tab</a:t>
            </a:r>
            <a:r>
              <a:rPr lang="en-GB" altLang="de-DE" dirty="0">
                <a:latin typeface="Courier New" panose="02070309020205020404" pitchFamily="49" charset="0"/>
              </a:rPr>
              <a:t> VALUES (</a:t>
            </a:r>
          </a:p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 </a:t>
            </a:r>
            <a:r>
              <a:rPr lang="en-GB" altLang="de-DE" dirty="0" err="1">
                <a:latin typeface="Courier New" panose="02070309020205020404" pitchFamily="49" charset="0"/>
              </a:rPr>
              <a:t>xmltype</a:t>
            </a:r>
            <a:r>
              <a:rPr lang="en-GB" altLang="de-DE" dirty="0">
                <a:latin typeface="Courier New" panose="02070309020205020404" pitchFamily="49" charset="0"/>
              </a:rPr>
              <a:t>('&lt;?xml version="1.0"?&gt;</a:t>
            </a:r>
          </a:p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             &lt;EMP&gt;</a:t>
            </a:r>
          </a:p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                &lt;EMPNO&gt;221&lt;/EMPNO&gt;</a:t>
            </a:r>
          </a:p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                &lt;ENAME&gt;John&lt;/ENAME&gt;</a:t>
            </a:r>
          </a:p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             &lt;/EMP&gt;'));</a:t>
            </a:r>
          </a:p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sz="800" dirty="0">
              <a:latin typeface="Courier New" panose="02070309020205020404" pitchFamily="49" charset="0"/>
            </a:endParaRPr>
          </a:p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-- now extract the numerical values for the emp numbers</a:t>
            </a:r>
          </a:p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sz="800" dirty="0">
              <a:latin typeface="Courier New" panose="02070309020205020404" pitchFamily="49" charset="0"/>
            </a:endParaRPr>
          </a:p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SELECT extract(</a:t>
            </a:r>
            <a:r>
              <a:rPr lang="en-GB" altLang="de-DE" dirty="0" err="1">
                <a:latin typeface="Courier New" panose="02070309020205020404" pitchFamily="49" charset="0"/>
              </a:rPr>
              <a:t>xmlval</a:t>
            </a:r>
            <a:r>
              <a:rPr lang="en-GB" altLang="de-DE" dirty="0">
                <a:latin typeface="Courier New" panose="02070309020205020404" pitchFamily="49" charset="0"/>
              </a:rPr>
              <a:t>, '/EMP/EMPNO').</a:t>
            </a:r>
            <a:r>
              <a:rPr lang="en-GB" altLang="de-DE" dirty="0" err="1">
                <a:latin typeface="Courier New" panose="02070309020205020404" pitchFamily="49" charset="0"/>
              </a:rPr>
              <a:t>getclobval</a:t>
            </a:r>
            <a:r>
              <a:rPr lang="en-GB" altLang="de-DE" dirty="0">
                <a:latin typeface="Courier New" panose="02070309020205020404" pitchFamily="49" charset="0"/>
              </a:rPr>
              <a:t>()</a:t>
            </a:r>
          </a:p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FROM </a:t>
            </a:r>
            <a:r>
              <a:rPr lang="en-GB" altLang="de-DE" dirty="0" err="1">
                <a:latin typeface="Courier New" panose="02070309020205020404" pitchFamily="49" charset="0"/>
              </a:rPr>
              <a:t>xml_tab</a:t>
            </a:r>
            <a:endParaRPr lang="en-GB" altLang="de-DE" dirty="0">
              <a:latin typeface="Courier New" panose="02070309020205020404" pitchFamily="49" charset="0"/>
            </a:endParaRPr>
          </a:p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sz="800" dirty="0">
              <a:latin typeface="Courier New" panose="02070309020205020404" pitchFamily="49" charset="0"/>
            </a:endParaRPr>
          </a:p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 err="1">
                <a:latin typeface="Courier New" panose="02070309020205020404" pitchFamily="49" charset="0"/>
              </a:rPr>
              <a:t>Ergebnis</a:t>
            </a:r>
            <a:r>
              <a:rPr lang="en-GB" altLang="de-DE" dirty="0">
                <a:latin typeface="Courier New" panose="02070309020205020404" pitchFamily="49" charset="0"/>
              </a:rPr>
              <a:t>:</a:t>
            </a:r>
          </a:p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EXTRACT(XMLVAL,'/EMP/EMPNO').GETCLOBVAL()</a:t>
            </a:r>
          </a:p>
          <a:p>
            <a:pPr indent="-333375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-----------------------------------------</a:t>
            </a:r>
          </a:p>
          <a:p>
            <a:pPr indent="-333375">
              <a:spcBef>
                <a:spcPts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&lt;EMPNO&gt;221&lt;/EMPNO&gt;                                               </a:t>
            </a:r>
            <a:r>
              <a:rPr lang="en-GB" altLang="de-DE" dirty="0"/>
              <a:t>                        </a:t>
            </a:r>
            <a:r>
              <a:rPr lang="en-GB" altLang="de-DE" sz="36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indent="-2809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sz="3600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148456-99D5-4CBB-96FD-8B818A15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85191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B94C83-893F-490B-86D7-8F0A6720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29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0BB9A6-E36D-4384-8F79-FD5B57027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1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64F82-D27F-4B78-95E5-9AD5D59E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Prinzipielles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191211-8A9A-4B87-AD6B-5038B70A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89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b="1" dirty="0" err="1"/>
              <a:t>mit</a:t>
            </a:r>
            <a:r>
              <a:rPr lang="en-US" altLang="de-DE" dirty="0"/>
              <a:t> </a:t>
            </a:r>
            <a:r>
              <a:rPr lang="en-US" altLang="de-DE" b="1" dirty="0"/>
              <a:t>CLOBs</a:t>
            </a:r>
            <a:br>
              <a:rPr lang="en-US" altLang="de-DE" dirty="0"/>
            </a:br>
            <a:r>
              <a:rPr lang="en-US" altLang="de-DE" dirty="0"/>
              <a:t>die </a:t>
            </a:r>
            <a:r>
              <a:rPr lang="en-US" altLang="de-DE" dirty="0" err="1"/>
              <a:t>Speicherung</a:t>
            </a:r>
            <a:r>
              <a:rPr lang="en-US" altLang="de-DE" dirty="0"/>
              <a:t> des </a:t>
            </a:r>
            <a:r>
              <a:rPr lang="en-US" altLang="de-DE" dirty="0" err="1"/>
              <a:t>gesamten</a:t>
            </a:r>
            <a:r>
              <a:rPr lang="en-US" altLang="de-DE" dirty="0"/>
              <a:t> XML </a:t>
            </a:r>
            <a:r>
              <a:rPr lang="en-US" altLang="de-DE" dirty="0" err="1"/>
              <a:t>Dokuments</a:t>
            </a:r>
            <a:r>
              <a:rPr lang="en-US" altLang="de-DE" dirty="0"/>
              <a:t> </a:t>
            </a:r>
            <a:r>
              <a:rPr lang="en-US" altLang="de-DE" dirty="0" err="1"/>
              <a:t>erfolgt</a:t>
            </a:r>
            <a:r>
              <a:rPr lang="en-US" altLang="de-DE" dirty="0"/>
              <a:t> </a:t>
            </a:r>
            <a:r>
              <a:rPr lang="en-US" altLang="de-DE" dirty="0" err="1"/>
              <a:t>als</a:t>
            </a:r>
            <a:r>
              <a:rPr lang="en-US" altLang="de-DE" dirty="0"/>
              <a:t> CLOB in </a:t>
            </a:r>
            <a:r>
              <a:rPr lang="en-US" altLang="de-DE" dirty="0" err="1"/>
              <a:t>einer</a:t>
            </a:r>
            <a:r>
              <a:rPr lang="en-US" altLang="de-DE" dirty="0"/>
              <a:t> </a:t>
            </a:r>
            <a:r>
              <a:rPr lang="en-US" altLang="de-DE" dirty="0" err="1"/>
              <a:t>Tabellenspalte</a:t>
            </a:r>
            <a:r>
              <a:rPr lang="en-US" altLang="de-DE" dirty="0"/>
              <a:t> </a:t>
            </a:r>
            <a:r>
              <a:rPr lang="en-US" altLang="de-DE" dirty="0" err="1"/>
              <a:t>vom</a:t>
            </a:r>
            <a:r>
              <a:rPr lang="en-US" altLang="de-DE" dirty="0"/>
              <a:t> </a:t>
            </a:r>
            <a:r>
              <a:rPr lang="en-US" altLang="de-DE" dirty="0" err="1"/>
              <a:t>Datentyp</a:t>
            </a:r>
            <a:r>
              <a:rPr lang="en-US" altLang="de-DE" dirty="0"/>
              <a:t> </a:t>
            </a:r>
            <a:r>
              <a:rPr lang="en-US" altLang="de-DE" dirty="0" err="1"/>
              <a:t>XMLType</a:t>
            </a:r>
            <a:r>
              <a:rPr lang="en-US" altLang="de-DE" dirty="0"/>
              <a:t>.</a:t>
            </a:r>
          </a:p>
          <a:p>
            <a:pPr indent="-2889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de-DE" dirty="0"/>
          </a:p>
          <a:p>
            <a:pPr indent="-2889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b="1" dirty="0"/>
              <a:t>Relational</a:t>
            </a:r>
            <a:br>
              <a:rPr lang="en-US" altLang="de-DE" dirty="0"/>
            </a:br>
            <a:r>
              <a:rPr lang="en-US" altLang="de-DE" dirty="0"/>
              <a:t>das </a:t>
            </a:r>
            <a:r>
              <a:rPr lang="en-US" altLang="de-DE" dirty="0" err="1"/>
              <a:t>Dokument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strukturell</a:t>
            </a:r>
            <a:r>
              <a:rPr lang="en-US" altLang="de-DE" dirty="0"/>
              <a:t> </a:t>
            </a:r>
            <a:r>
              <a:rPr lang="en-US" altLang="de-DE" dirty="0" err="1"/>
              <a:t>analysiert</a:t>
            </a:r>
            <a:r>
              <a:rPr lang="en-US" altLang="de-DE" dirty="0"/>
              <a:t> und </a:t>
            </a:r>
            <a:r>
              <a:rPr lang="en-US" altLang="de-DE" dirty="0" err="1"/>
              <a:t>dann</a:t>
            </a:r>
            <a:r>
              <a:rPr lang="en-US" altLang="de-DE" dirty="0"/>
              <a:t> </a:t>
            </a:r>
            <a:r>
              <a:rPr lang="en-US" altLang="de-DE" dirty="0" err="1"/>
              <a:t>entsprechend</a:t>
            </a:r>
            <a:r>
              <a:rPr lang="en-US" altLang="de-DE" dirty="0"/>
              <a:t> </a:t>
            </a:r>
            <a:r>
              <a:rPr lang="en-US" altLang="de-DE" dirty="0" err="1"/>
              <a:t>ihrer</a:t>
            </a:r>
            <a:r>
              <a:rPr lang="en-US" altLang="de-DE" dirty="0"/>
              <a:t> </a:t>
            </a:r>
            <a:r>
              <a:rPr lang="en-US" altLang="de-DE" dirty="0" err="1"/>
              <a:t>Struktur</a:t>
            </a:r>
            <a:r>
              <a:rPr lang="en-US" altLang="de-DE" dirty="0"/>
              <a:t> in </a:t>
            </a:r>
            <a:r>
              <a:rPr lang="en-US" altLang="de-DE" dirty="0" err="1"/>
              <a:t>Tabellen</a:t>
            </a:r>
            <a:r>
              <a:rPr lang="en-US" altLang="de-DE" dirty="0"/>
              <a:t> </a:t>
            </a:r>
            <a:r>
              <a:rPr lang="en-US" altLang="de-DE" dirty="0" err="1"/>
              <a:t>gespeichert</a:t>
            </a:r>
            <a:r>
              <a:rPr lang="en-US" altLang="de-DE" dirty="0"/>
              <a:t>. Die Primary Key – Foreign Key </a:t>
            </a:r>
            <a:r>
              <a:rPr lang="en-US" altLang="de-DE" dirty="0" err="1"/>
              <a:t>Beziehungen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r>
              <a:rPr lang="en-US" altLang="de-DE" dirty="0"/>
              <a:t> </a:t>
            </a:r>
            <a:r>
              <a:rPr lang="en-US" altLang="de-DE" dirty="0" err="1"/>
              <a:t>dargestellt</a:t>
            </a:r>
            <a:r>
              <a:rPr lang="en-US" altLang="de-DE" dirty="0"/>
              <a:t>.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987D97-95FB-44C8-A6D4-B302BC2C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79174" cy="365125"/>
          </a:xfrm>
        </p:spPr>
        <p:txBody>
          <a:bodyPr/>
          <a:lstStyle/>
          <a:p>
            <a:r>
              <a:rPr lang="de-AT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A7137-CC49-44E6-B0F1-354ED263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3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8DFEB9B-81B8-4CF8-8B3D-C21EDEE20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7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82A11-478A-4E11-AE61-885382B4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XMLTYPE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F372E9-5A59-4FAA-B2BE-F02ACC22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 err="1"/>
              <a:t>Konstruktoren</a:t>
            </a:r>
            <a:r>
              <a:rPr lang="en-GB" altLang="de-DE" dirty="0"/>
              <a:t>, die </a:t>
            </a:r>
            <a:r>
              <a:rPr lang="en-GB" altLang="de-DE" dirty="0" err="1"/>
              <a:t>eine</a:t>
            </a:r>
            <a:r>
              <a:rPr lang="en-GB" altLang="de-DE" dirty="0"/>
              <a:t> </a:t>
            </a:r>
            <a:r>
              <a:rPr lang="en-GB" altLang="de-DE" dirty="0" err="1"/>
              <a:t>XMLType</a:t>
            </a:r>
            <a:r>
              <a:rPr lang="en-GB" altLang="de-DE" dirty="0"/>
              <a:t> </a:t>
            </a:r>
            <a:r>
              <a:rPr lang="en-GB" altLang="de-DE" dirty="0" err="1"/>
              <a:t>Instanz</a:t>
            </a:r>
            <a:r>
              <a:rPr lang="en-GB" altLang="de-DE" dirty="0"/>
              <a:t> </a:t>
            </a:r>
            <a:r>
              <a:rPr lang="en-GB" altLang="de-DE" dirty="0" err="1"/>
              <a:t>aus</a:t>
            </a:r>
            <a:r>
              <a:rPr lang="en-GB" altLang="de-DE" dirty="0"/>
              <a:t> </a:t>
            </a:r>
            <a:r>
              <a:rPr lang="en-GB" altLang="de-DE" dirty="0" err="1"/>
              <a:t>einem</a:t>
            </a:r>
            <a:r>
              <a:rPr lang="en-GB" altLang="de-DE" dirty="0"/>
              <a:t> VARCHAR, CLOB, BLOB </a:t>
            </a:r>
            <a:r>
              <a:rPr lang="en-GB" altLang="de-DE" dirty="0" err="1"/>
              <a:t>oder</a:t>
            </a:r>
            <a:r>
              <a:rPr lang="en-GB" altLang="de-DE" dirty="0"/>
              <a:t> BFILE Wert </a:t>
            </a:r>
            <a:r>
              <a:rPr lang="en-GB" altLang="de-DE" dirty="0" err="1"/>
              <a:t>erstellt</a:t>
            </a:r>
            <a:r>
              <a:rPr lang="en-GB" altLang="de-DE" dirty="0"/>
              <a:t>.</a:t>
            </a:r>
          </a:p>
          <a:p>
            <a:pPr marL="0" indent="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dirty="0"/>
          </a:p>
          <a:p>
            <a:pPr marL="0" indent="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/>
              <a:t>XML – </a:t>
            </a:r>
            <a:r>
              <a:rPr lang="en-GB" altLang="de-DE" dirty="0" err="1"/>
              <a:t>spezifische</a:t>
            </a:r>
            <a:r>
              <a:rPr lang="en-GB" altLang="de-DE" dirty="0"/>
              <a:t> </a:t>
            </a:r>
            <a:r>
              <a:rPr lang="en-GB" altLang="de-DE" dirty="0" err="1"/>
              <a:t>Methoden</a:t>
            </a:r>
            <a:r>
              <a:rPr lang="en-GB" altLang="de-DE" dirty="0"/>
              <a:t>, die </a:t>
            </a:r>
            <a:r>
              <a:rPr lang="en-GB" altLang="de-DE" dirty="0" err="1"/>
              <a:t>Operationen</a:t>
            </a:r>
            <a:r>
              <a:rPr lang="en-GB" altLang="de-DE" dirty="0"/>
              <a:t> auf </a:t>
            </a:r>
            <a:r>
              <a:rPr lang="en-GB" altLang="de-DE" dirty="0" err="1"/>
              <a:t>XMLType</a:t>
            </a:r>
            <a:r>
              <a:rPr lang="en-GB" altLang="de-DE" dirty="0"/>
              <a:t> </a:t>
            </a:r>
            <a:r>
              <a:rPr lang="en-GB" altLang="de-DE" dirty="0" err="1"/>
              <a:t>Instanzen</a:t>
            </a:r>
            <a:r>
              <a:rPr lang="en-GB" altLang="de-DE" dirty="0"/>
              <a:t> </a:t>
            </a:r>
            <a:r>
              <a:rPr lang="en-GB" altLang="de-DE" dirty="0" err="1"/>
              <a:t>ausführen</a:t>
            </a:r>
            <a:r>
              <a:rPr lang="en-GB" altLang="de-DE" dirty="0"/>
              <a:t>:</a:t>
            </a:r>
          </a:p>
          <a:p>
            <a:pPr marL="0" indent="-280988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dirty="0"/>
          </a:p>
          <a:p>
            <a:pPr marL="0" indent="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/>
              <a:t>extract()</a:t>
            </a:r>
          </a:p>
          <a:p>
            <a:pPr marL="0" indent="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 err="1"/>
              <a:t>existsNode</a:t>
            </a:r>
            <a:r>
              <a:rPr lang="en-GB" altLang="de-DE" dirty="0"/>
              <a:t>()</a:t>
            </a:r>
          </a:p>
          <a:p>
            <a:pPr marL="0" indent="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 err="1"/>
              <a:t>schemaValidate</a:t>
            </a:r>
            <a:r>
              <a:rPr lang="en-GB" altLang="de-DE" dirty="0"/>
              <a:t>()</a:t>
            </a:r>
          </a:p>
          <a:p>
            <a:pPr marL="0" indent="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/>
              <a:t>transform()</a:t>
            </a:r>
          </a:p>
          <a:p>
            <a:pPr indent="-2809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002653-5113-4FF6-BC80-FBD05B47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86409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8511B1-EFC5-44DB-97D3-83A52C30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30</a:t>
            </a:fld>
            <a:endParaRPr lang="de-AT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6965C3-086B-4A5F-AF61-8D552E08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1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5BA37-490C-4439-9720-CCB5EB54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Erstellen einer Tabelle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017D3-2386-4198-8450-81F89D17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b="1" dirty="0"/>
              <a:t>Erstellen einer Tabelle mit einer Spalte vom Typ </a:t>
            </a:r>
            <a:r>
              <a:rPr lang="de-DE" altLang="de-DE" b="1" dirty="0" err="1"/>
              <a:t>XMLType</a:t>
            </a:r>
            <a:r>
              <a:rPr lang="de-DE" altLang="de-DE" b="1" dirty="0"/>
              <a:t>: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de-DE" sz="900" dirty="0">
              <a:latin typeface="Courier New" panose="02070309020205020404" pitchFamily="49" charset="0"/>
            </a:endParaRP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CREATE TABLE mytable1 (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	 </a:t>
            </a:r>
            <a:r>
              <a:rPr lang="en-GB" altLang="de-DE" dirty="0" err="1">
                <a:latin typeface="Courier New" panose="02070309020205020404" pitchFamily="49" charset="0"/>
              </a:rPr>
              <a:t>key_column</a:t>
            </a:r>
            <a:r>
              <a:rPr lang="en-GB" altLang="de-DE" dirty="0">
                <a:latin typeface="Courier New" panose="02070309020205020404" pitchFamily="49" charset="0"/>
              </a:rPr>
              <a:t> VARCHAR2(10) PRIMARY KEY, 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</a:t>
            </a:r>
            <a:r>
              <a:rPr lang="de-DE" altLang="de-DE" dirty="0" err="1">
                <a:latin typeface="Courier New" panose="02070309020205020404" pitchFamily="49" charset="0"/>
              </a:rPr>
              <a:t>xml_column</a:t>
            </a:r>
            <a:r>
              <a:rPr lang="de-DE" altLang="de-DE" dirty="0">
                <a:latin typeface="Courier New" panose="02070309020205020404" pitchFamily="49" charset="0"/>
              </a:rPr>
              <a:t> </a:t>
            </a:r>
            <a:r>
              <a:rPr lang="de-DE" altLang="de-DE" dirty="0" err="1">
                <a:latin typeface="Courier New" panose="02070309020205020404" pitchFamily="49" charset="0"/>
              </a:rPr>
              <a:t>XMLType</a:t>
            </a:r>
            <a:r>
              <a:rPr lang="de-DE" altLang="de-DE" dirty="0">
                <a:latin typeface="Courier New" panose="02070309020205020404" pitchFamily="49" charset="0"/>
              </a:rPr>
              <a:t>);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de-DE" dirty="0">
              <a:latin typeface="Courier New" panose="02070309020205020404" pitchFamily="49" charset="0"/>
            </a:endParaRP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b="1" dirty="0"/>
              <a:t>Alternative: 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de-DE" sz="900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CREATE TABLE mytable2 OF </a:t>
            </a:r>
            <a:r>
              <a:rPr lang="en-GB" altLang="de-DE" dirty="0" err="1">
                <a:latin typeface="Courier New" panose="02070309020205020404" pitchFamily="49" charset="0"/>
              </a:rPr>
              <a:t>XMLType</a:t>
            </a:r>
            <a:r>
              <a:rPr lang="en-GB" altLang="de-DE" dirty="0">
                <a:latin typeface="Courier New" panose="02070309020205020404" pitchFamily="49" charset="0"/>
              </a:rPr>
              <a:t>;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92DDF8-6FFE-4B77-98BE-1164FD0B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9661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29F11E-29FA-4DA4-A0C4-F353DE31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31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46BD71-6B8A-470C-979E-7EE6677E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9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A8CE3-A242-4E2F-80F5-EB2E73CF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Erstellen einer Tabelle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7B3B22-FE76-4FF4-A597-E6802F9C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5574" cy="4351338"/>
          </a:xfrm>
        </p:spPr>
        <p:txBody>
          <a:bodyPr>
            <a:normAutofit lnSpcReduction="10000"/>
          </a:bodyPr>
          <a:lstStyle/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b="1" dirty="0"/>
              <a:t>Erstellen</a:t>
            </a:r>
            <a:r>
              <a:rPr lang="de-DE" altLang="de-DE" dirty="0"/>
              <a:t> eines Datenbankobjekts DIRECTORY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CREATE DIRECTORY </a:t>
            </a:r>
            <a:r>
              <a:rPr lang="en-GB" altLang="de-DE" dirty="0" err="1">
                <a:latin typeface="Courier New" panose="02070309020205020404" pitchFamily="49" charset="0"/>
              </a:rPr>
              <a:t>xmldir</a:t>
            </a:r>
            <a:r>
              <a:rPr lang="en-GB" altLang="de-DE" dirty="0">
                <a:latin typeface="Courier New" panose="02070309020205020404" pitchFamily="49" charset="0"/>
              </a:rPr>
              <a:t> AS 'D:\XML';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dirty="0">
              <a:latin typeface="Courier New" panose="02070309020205020404" pitchFamily="49" charset="0"/>
            </a:endParaRP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b="1" dirty="0"/>
              <a:t>Inhalt einfügen: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>
                <a:latin typeface="Courier New" panose="02070309020205020404" pitchFamily="49" charset="0"/>
              </a:rPr>
              <a:t>INSERT INTO mytable2 VALUES (</a:t>
            </a:r>
            <a:r>
              <a:rPr lang="de-DE" altLang="de-DE" dirty="0" err="1">
                <a:latin typeface="Courier New" panose="02070309020205020404" pitchFamily="49" charset="0"/>
              </a:rPr>
              <a:t>XMLType</a:t>
            </a:r>
            <a:r>
              <a:rPr lang="de-DE" altLang="de-DE" dirty="0">
                <a:latin typeface="Courier New" panose="02070309020205020404" pitchFamily="49" charset="0"/>
              </a:rPr>
              <a:t>(</a:t>
            </a:r>
            <a:r>
              <a:rPr lang="de-DE" altLang="de-DE" dirty="0" err="1">
                <a:latin typeface="Courier New" panose="02070309020205020404" pitchFamily="49" charset="0"/>
              </a:rPr>
              <a:t>bfilename</a:t>
            </a:r>
            <a:r>
              <a:rPr lang="de-DE" altLang="de-DE" dirty="0">
                <a:latin typeface="Courier New" panose="02070309020205020404" pitchFamily="49" charset="0"/>
              </a:rPr>
              <a:t>('XMLDIR','XMLBeispiel.xml'),   </a:t>
            </a:r>
            <a:r>
              <a:rPr lang="de-DE" altLang="de-DE" dirty="0" err="1">
                <a:latin typeface="Courier New" panose="02070309020205020404" pitchFamily="49" charset="0"/>
              </a:rPr>
              <a:t>nls_charset_id</a:t>
            </a:r>
            <a:r>
              <a:rPr lang="de-DE" altLang="de-DE" dirty="0">
                <a:latin typeface="Courier New" panose="02070309020205020404" pitchFamily="49" charset="0"/>
              </a:rPr>
              <a:t>('AL32UTF8')));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dirty="0">
              <a:latin typeface="Courier New" panose="02070309020205020404" pitchFamily="49" charset="0"/>
            </a:endParaRP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sz="2500" dirty="0"/>
              <a:t>Durch BFILE werden Daten im Filesystem ('außerhalb' von Oracle) gespeichert.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C9EB6A-0D48-4F8C-8FAD-C10F6E70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20148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7DBC96-807F-4026-A808-89E6491C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mtClean="0"/>
              <a:t>32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D4FDE9-DBC8-41FC-92CB-A0E6EAACF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02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8BC71-3B30-4AFB-BF77-6FEDC573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Erstellen von Beispieldaten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F4BDD0-9366-4D53-A561-33B1BD0A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CREATE TABLE mytable2 OF </a:t>
            </a:r>
            <a:r>
              <a:rPr lang="de-AT" altLang="de-DE" dirty="0" err="1">
                <a:latin typeface="Courier New" panose="02070309020205020404" pitchFamily="49" charset="0"/>
              </a:rPr>
              <a:t>XMLType</a:t>
            </a:r>
            <a:r>
              <a:rPr lang="de-AT" altLang="de-DE" dirty="0">
                <a:latin typeface="Courier New" panose="02070309020205020404" pitchFamily="49" charset="0"/>
              </a:rPr>
              <a:t>;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 err="1">
                <a:latin typeface="Courier New" panose="02070309020205020404" pitchFamily="49" charset="0"/>
              </a:rPr>
              <a:t>insert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into</a:t>
            </a:r>
            <a:r>
              <a:rPr lang="de-AT" altLang="de-DE" dirty="0">
                <a:latin typeface="Courier New" panose="02070309020205020404" pitchFamily="49" charset="0"/>
              </a:rPr>
              <a:t> mytable2 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SELECT XMLELEMENT(Name "Abteilung", XMLATTRIBUTES (</a:t>
            </a:r>
            <a:r>
              <a:rPr lang="de-AT" altLang="de-DE" dirty="0" err="1">
                <a:latin typeface="Courier New" panose="02070309020205020404" pitchFamily="49" charset="0"/>
              </a:rPr>
              <a:t>d.deptno</a:t>
            </a:r>
            <a:r>
              <a:rPr lang="de-AT" altLang="de-DE" dirty="0">
                <a:latin typeface="Courier New" panose="02070309020205020404" pitchFamily="49" charset="0"/>
              </a:rPr>
              <a:t> AS "Abteilungsnummer"),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(SELECT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XMLAGG(XMLELEMENT(Name "Mitarbeiter", 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XMLATTRIBUTES(</a:t>
            </a:r>
            <a:r>
              <a:rPr lang="de-AT" altLang="de-DE" dirty="0" err="1">
                <a:latin typeface="Courier New" panose="02070309020205020404" pitchFamily="49" charset="0"/>
              </a:rPr>
              <a:t>e.sal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as</a:t>
            </a:r>
            <a:r>
              <a:rPr lang="de-AT" altLang="de-DE" dirty="0">
                <a:latin typeface="Courier New" panose="02070309020205020404" pitchFamily="49" charset="0"/>
              </a:rPr>
              <a:t> "Gehalt"),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XMLFOREST(</a:t>
            </a:r>
            <a:r>
              <a:rPr lang="de-AT" altLang="de-DE" dirty="0" err="1">
                <a:latin typeface="Courier New" panose="02070309020205020404" pitchFamily="49" charset="0"/>
              </a:rPr>
              <a:t>e.empno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as</a:t>
            </a:r>
            <a:r>
              <a:rPr lang="de-AT" altLang="de-DE" dirty="0">
                <a:latin typeface="Courier New" panose="02070309020205020404" pitchFamily="49" charset="0"/>
              </a:rPr>
              <a:t> "</a:t>
            </a:r>
            <a:r>
              <a:rPr lang="de-AT" altLang="de-DE" dirty="0" err="1">
                <a:latin typeface="Courier New" panose="02070309020205020404" pitchFamily="49" charset="0"/>
              </a:rPr>
              <a:t>MitarbeiterNr</a:t>
            </a:r>
            <a:r>
              <a:rPr lang="de-AT" altLang="de-DE" dirty="0">
                <a:latin typeface="Courier New" panose="02070309020205020404" pitchFamily="49" charset="0"/>
              </a:rPr>
              <a:t>", 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          </a:t>
            </a:r>
            <a:r>
              <a:rPr lang="de-AT" altLang="de-DE" dirty="0" err="1">
                <a:latin typeface="Courier New" panose="02070309020205020404" pitchFamily="49" charset="0"/>
              </a:rPr>
              <a:t>e.ename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as</a:t>
            </a:r>
            <a:r>
              <a:rPr lang="de-AT" altLang="de-DE" dirty="0">
                <a:latin typeface="Courier New" panose="02070309020205020404" pitchFamily="49" charset="0"/>
              </a:rPr>
              <a:t> "Name")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          )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       )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 FROM EMP e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 WHERE </a:t>
            </a:r>
            <a:r>
              <a:rPr lang="de-AT" altLang="de-DE" dirty="0" err="1">
                <a:latin typeface="Courier New" panose="02070309020205020404" pitchFamily="49" charset="0"/>
              </a:rPr>
              <a:t>d.deptno</a:t>
            </a:r>
            <a:r>
              <a:rPr lang="de-AT" altLang="de-DE" dirty="0">
                <a:latin typeface="Courier New" panose="02070309020205020404" pitchFamily="49" charset="0"/>
              </a:rPr>
              <a:t> = </a:t>
            </a:r>
            <a:r>
              <a:rPr lang="de-AT" altLang="de-DE" dirty="0" err="1">
                <a:latin typeface="Courier New" panose="02070309020205020404" pitchFamily="49" charset="0"/>
              </a:rPr>
              <a:t>e.deptno</a:t>
            </a:r>
            <a:r>
              <a:rPr lang="de-AT" altLang="de-DE" dirty="0">
                <a:latin typeface="Courier New" panose="02070309020205020404" pitchFamily="49" charset="0"/>
              </a:rPr>
              <a:t>)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)FROM  DEPT  d</a:t>
            </a:r>
          </a:p>
          <a:p>
            <a:pPr indent="-2936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ECBE98-E648-4871-887D-1DDB285C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73157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EACDCD-DFCF-418C-8869-CBCB2AAF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33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4425EE4-DD82-4E27-9E04-AEA8DC086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66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D5839-6528-48C3-909B-6318756D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Erstellen von Beispieldaten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10930D-758B-481E-AEB1-A1577AB1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9368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&lt;Abteilung Abteilungsnummer="10"&gt;</a:t>
            </a:r>
          </a:p>
          <a:p>
            <a:pPr lvl="1" indent="-293688">
              <a:spcBef>
                <a:spcPct val="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&lt;Mitarbeiter Gehalt="5000"&gt;</a:t>
            </a:r>
          </a:p>
          <a:p>
            <a:pPr lvl="2" indent="-293688">
              <a:spcBef>
                <a:spcPct val="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</a:t>
            </a:r>
            <a:r>
              <a:rPr lang="de-AT" altLang="de-DE" sz="1800" dirty="0" err="1">
                <a:latin typeface="Courier New" panose="02070309020205020404" pitchFamily="49" charset="0"/>
              </a:rPr>
              <a:t>MitarbeiterNr</a:t>
            </a:r>
            <a:r>
              <a:rPr lang="de-AT" altLang="de-DE" sz="1800" dirty="0">
                <a:latin typeface="Courier New" panose="02070309020205020404" pitchFamily="49" charset="0"/>
              </a:rPr>
              <a:t>&gt;7839&lt;/</a:t>
            </a:r>
            <a:r>
              <a:rPr lang="de-AT" altLang="de-DE" sz="1800" dirty="0" err="1">
                <a:latin typeface="Courier New" panose="02070309020205020404" pitchFamily="49" charset="0"/>
              </a:rPr>
              <a:t>MitarbeiterNr</a:t>
            </a:r>
            <a:r>
              <a:rPr lang="de-AT" altLang="de-DE" sz="1800" dirty="0">
                <a:latin typeface="Courier New" panose="02070309020205020404" pitchFamily="49" charset="0"/>
              </a:rPr>
              <a:t>&gt;</a:t>
            </a:r>
          </a:p>
          <a:p>
            <a:pPr lvl="2" indent="-293688">
              <a:spcBef>
                <a:spcPct val="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&lt;Name&gt;KING      &lt;/Name&gt;</a:t>
            </a:r>
          </a:p>
          <a:p>
            <a:pPr lvl="1" indent="-293688">
              <a:spcBef>
                <a:spcPct val="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&lt;/Mitarbeiter&gt;</a:t>
            </a:r>
          </a:p>
          <a:p>
            <a:pPr lvl="1" indent="-293688">
              <a:spcBef>
                <a:spcPct val="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&lt;Mitarbeiter Gehalt="2450"&gt;</a:t>
            </a:r>
          </a:p>
          <a:p>
            <a:pPr lvl="2" indent="-293688">
              <a:spcBef>
                <a:spcPct val="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</a:t>
            </a:r>
            <a:r>
              <a:rPr lang="de-AT" altLang="de-DE" sz="1800" dirty="0" err="1">
                <a:latin typeface="Courier New" panose="02070309020205020404" pitchFamily="49" charset="0"/>
              </a:rPr>
              <a:t>MitarbeiterNr</a:t>
            </a:r>
            <a:r>
              <a:rPr lang="de-AT" altLang="de-DE" sz="1800" dirty="0">
                <a:latin typeface="Courier New" panose="02070309020205020404" pitchFamily="49" charset="0"/>
              </a:rPr>
              <a:t>&gt;7782&lt;/</a:t>
            </a:r>
            <a:r>
              <a:rPr lang="de-AT" altLang="de-DE" sz="1800" dirty="0" err="1">
                <a:latin typeface="Courier New" panose="02070309020205020404" pitchFamily="49" charset="0"/>
              </a:rPr>
              <a:t>MitarbeiterNr</a:t>
            </a:r>
            <a:r>
              <a:rPr lang="de-AT" altLang="de-DE" sz="1800" dirty="0">
                <a:latin typeface="Courier New" panose="02070309020205020404" pitchFamily="49" charset="0"/>
              </a:rPr>
              <a:t>&gt;</a:t>
            </a:r>
          </a:p>
          <a:p>
            <a:pPr lvl="2" indent="-293688">
              <a:spcBef>
                <a:spcPct val="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&lt;Name&gt;CLARK     &lt;/Name&gt;</a:t>
            </a:r>
          </a:p>
          <a:p>
            <a:pPr lvl="1" indent="-293688">
              <a:spcBef>
                <a:spcPct val="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&lt;/Mitarbeiter&gt;</a:t>
            </a:r>
          </a:p>
          <a:p>
            <a:pPr lvl="1" indent="-293688">
              <a:spcBef>
                <a:spcPct val="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&lt;Mitarbeiter Gehalt="1300"&gt;</a:t>
            </a:r>
          </a:p>
          <a:p>
            <a:pPr lvl="2" indent="-293688">
              <a:spcBef>
                <a:spcPct val="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</a:t>
            </a:r>
            <a:r>
              <a:rPr lang="de-AT" altLang="de-DE" sz="1800" dirty="0" err="1">
                <a:latin typeface="Courier New" panose="02070309020205020404" pitchFamily="49" charset="0"/>
              </a:rPr>
              <a:t>MitarbeiterNr</a:t>
            </a:r>
            <a:r>
              <a:rPr lang="de-AT" altLang="de-DE" sz="1800" dirty="0">
                <a:latin typeface="Courier New" panose="02070309020205020404" pitchFamily="49" charset="0"/>
              </a:rPr>
              <a:t>&gt;7934&lt;/</a:t>
            </a:r>
            <a:r>
              <a:rPr lang="de-AT" altLang="de-DE" sz="1800" dirty="0" err="1">
                <a:latin typeface="Courier New" panose="02070309020205020404" pitchFamily="49" charset="0"/>
              </a:rPr>
              <a:t>MitarbeiterNr</a:t>
            </a:r>
            <a:r>
              <a:rPr lang="de-AT" altLang="de-DE" sz="1800" dirty="0">
                <a:latin typeface="Courier New" panose="02070309020205020404" pitchFamily="49" charset="0"/>
              </a:rPr>
              <a:t>&gt;</a:t>
            </a:r>
          </a:p>
          <a:p>
            <a:pPr lvl="2" indent="-293688">
              <a:spcBef>
                <a:spcPct val="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&lt;Name&gt;MILLER    &lt;/Name&gt;</a:t>
            </a:r>
          </a:p>
          <a:p>
            <a:pPr lvl="1" indent="-293688">
              <a:spcBef>
                <a:spcPct val="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&lt;/Mitarbeiter&gt;</a:t>
            </a:r>
          </a:p>
          <a:p>
            <a:pPr lvl="2" indent="-293688">
              <a:spcBef>
                <a:spcPct val="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&lt;Mitarbeiter Gehalt="10000"&gt;</a:t>
            </a:r>
          </a:p>
          <a:p>
            <a:pPr lvl="2" indent="-293688">
              <a:spcBef>
                <a:spcPct val="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</a:t>
            </a:r>
            <a:r>
              <a:rPr lang="de-AT" altLang="de-DE" sz="1800" dirty="0" err="1">
                <a:latin typeface="Courier New" panose="02070309020205020404" pitchFamily="49" charset="0"/>
              </a:rPr>
              <a:t>MitarbeiterNr</a:t>
            </a:r>
            <a:r>
              <a:rPr lang="de-AT" altLang="de-DE" sz="1800" dirty="0">
                <a:latin typeface="Courier New" panose="02070309020205020404" pitchFamily="49" charset="0"/>
              </a:rPr>
              <a:t>&gt;6789&lt;/</a:t>
            </a:r>
            <a:r>
              <a:rPr lang="de-AT" altLang="de-DE" sz="1800" dirty="0" err="1">
                <a:latin typeface="Courier New" panose="02070309020205020404" pitchFamily="49" charset="0"/>
              </a:rPr>
              <a:t>MitarbeiterNr</a:t>
            </a:r>
            <a:r>
              <a:rPr lang="de-AT" altLang="de-DE" sz="1800" dirty="0">
                <a:latin typeface="Courier New" panose="02070309020205020404" pitchFamily="49" charset="0"/>
              </a:rPr>
              <a:t>&gt;</a:t>
            </a:r>
          </a:p>
          <a:p>
            <a:pPr lvl="1" indent="-293688">
              <a:spcBef>
                <a:spcPct val="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&lt;/Mitarbeiter&gt;</a:t>
            </a:r>
          </a:p>
          <a:p>
            <a:pPr indent="-293688">
              <a:spcBef>
                <a:spcPct val="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&lt;/Abteilung&gt;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2A25C0-F7E3-4D4A-A0BE-DF4566C5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12913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95E463-FB38-4874-B150-11D7D33D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34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D10087-DE03-4286-9D44-BDB79D208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65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9972F-EDAB-42FE-B1A5-76047DB0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Beispieldaten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703B55-7B45-4535-A7F3-F53538BC4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&lt;Hotelinformationen&gt;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&lt;Hotel&gt;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  &lt;</a:t>
            </a:r>
            <a:r>
              <a:rPr lang="de-DE" altLang="de-DE" sz="4000" dirty="0" err="1">
                <a:latin typeface="Courier New" panose="02070309020205020404" pitchFamily="49" charset="0"/>
              </a:rPr>
              <a:t>HotelID</a:t>
            </a:r>
            <a:r>
              <a:rPr lang="de-DE" altLang="de-DE" sz="4000" dirty="0">
                <a:latin typeface="Courier New" panose="02070309020205020404" pitchFamily="49" charset="0"/>
              </a:rPr>
              <a:t>&gt;H0001&lt;/</a:t>
            </a:r>
            <a:r>
              <a:rPr lang="de-DE" altLang="de-DE" sz="4000" dirty="0" err="1">
                <a:latin typeface="Courier New" panose="02070309020205020404" pitchFamily="49" charset="0"/>
              </a:rPr>
              <a:t>HotelID</a:t>
            </a:r>
            <a:r>
              <a:rPr lang="de-DE" altLang="de-DE" sz="4000" dirty="0">
                <a:latin typeface="Courier New" panose="02070309020205020404" pitchFamily="49" charset="0"/>
              </a:rPr>
              <a:t>&gt;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  &lt;Name&gt;Hotel Hübner&lt;/Name&gt;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  &lt;Kategorie&gt;4&lt;/Kategorie&gt;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  &lt;</a:t>
            </a:r>
            <a:r>
              <a:rPr lang="de-DE" altLang="de-DE" sz="4000" dirty="0" err="1">
                <a:latin typeface="Courier New" panose="02070309020205020404" pitchFamily="49" charset="0"/>
              </a:rPr>
              <a:t>Hoteladr</a:t>
            </a:r>
            <a:r>
              <a:rPr lang="de-DE" altLang="de-DE" sz="4000" dirty="0">
                <a:latin typeface="Courier New" panose="02070309020205020404" pitchFamily="49" charset="0"/>
              </a:rPr>
              <a:t>&gt;A0001&lt;/</a:t>
            </a:r>
            <a:r>
              <a:rPr lang="de-DE" altLang="de-DE" sz="4000" dirty="0" err="1">
                <a:latin typeface="Courier New" panose="02070309020205020404" pitchFamily="49" charset="0"/>
              </a:rPr>
              <a:t>Hoteladr</a:t>
            </a:r>
            <a:r>
              <a:rPr lang="de-DE" altLang="de-DE" sz="4000" dirty="0">
                <a:latin typeface="Courier New" panose="02070309020205020404" pitchFamily="49" charset="0"/>
              </a:rPr>
              <a:t>&gt;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  &lt;/Hotel&gt;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&lt;Hotel&gt;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  ….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  &lt;/Hotel&gt;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&lt;Adresse&gt;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  &lt;</a:t>
            </a:r>
            <a:r>
              <a:rPr lang="de-DE" altLang="de-DE" sz="4000" dirty="0" err="1">
                <a:latin typeface="Courier New" panose="02070309020205020404" pitchFamily="49" charset="0"/>
              </a:rPr>
              <a:t>AdresseID</a:t>
            </a:r>
            <a:r>
              <a:rPr lang="de-DE" altLang="de-DE" sz="4000" dirty="0">
                <a:latin typeface="Courier New" panose="02070309020205020404" pitchFamily="49" charset="0"/>
              </a:rPr>
              <a:t>&gt;A0001&lt;/</a:t>
            </a:r>
            <a:r>
              <a:rPr lang="de-DE" altLang="de-DE" sz="4000" dirty="0" err="1">
                <a:latin typeface="Courier New" panose="02070309020205020404" pitchFamily="49" charset="0"/>
              </a:rPr>
              <a:t>AdresseID</a:t>
            </a:r>
            <a:r>
              <a:rPr lang="de-DE" altLang="de-DE" sz="4000" dirty="0">
                <a:latin typeface="Courier New" panose="02070309020205020404" pitchFamily="49" charset="0"/>
              </a:rPr>
              <a:t>&gt;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  &lt;Ort&gt;Warnemünde&lt;/Ort&gt;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  </a:t>
            </a:r>
            <a:r>
              <a:rPr lang="fr-FR" altLang="de-DE" sz="4000" dirty="0">
                <a:latin typeface="Courier New" panose="02070309020205020404" pitchFamily="49" charset="0"/>
              </a:rPr>
              <a:t>&lt;PLZ&gt;18119&lt;/PLZ&gt;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de-DE" sz="4000" dirty="0">
                <a:latin typeface="Courier New" panose="02070309020205020404" pitchFamily="49" charset="0"/>
              </a:rPr>
              <a:t>  &lt;Strasse&gt;</a:t>
            </a:r>
            <a:r>
              <a:rPr lang="fr-FR" altLang="de-DE" sz="4000" dirty="0" err="1">
                <a:latin typeface="Courier New" panose="02070309020205020404" pitchFamily="49" charset="0"/>
              </a:rPr>
              <a:t>Seestra"se</a:t>
            </a:r>
            <a:r>
              <a:rPr lang="fr-FR" altLang="de-DE" sz="4000" dirty="0">
                <a:latin typeface="Courier New" panose="02070309020205020404" pitchFamily="49" charset="0"/>
              </a:rPr>
              <a:t>&lt;/Strasse&gt;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de-DE" sz="4000" dirty="0">
                <a:latin typeface="Courier New" panose="02070309020205020404" pitchFamily="49" charset="0"/>
              </a:rPr>
              <a:t>  </a:t>
            </a:r>
            <a:r>
              <a:rPr lang="de-DE" altLang="de-DE" sz="4000" dirty="0">
                <a:latin typeface="Courier New" panose="02070309020205020404" pitchFamily="49" charset="0"/>
              </a:rPr>
              <a:t>&lt;</a:t>
            </a:r>
            <a:r>
              <a:rPr lang="de-DE" altLang="de-DE" sz="4000" dirty="0" err="1">
                <a:latin typeface="Courier New" panose="02070309020205020404" pitchFamily="49" charset="0"/>
              </a:rPr>
              <a:t>Nr</a:t>
            </a:r>
            <a:r>
              <a:rPr lang="de-DE" altLang="de-DE" sz="4000" dirty="0">
                <a:latin typeface="Courier New" panose="02070309020205020404" pitchFamily="49" charset="0"/>
              </a:rPr>
              <a:t>&gt;12&lt;/</a:t>
            </a:r>
            <a:r>
              <a:rPr lang="de-DE" altLang="de-DE" sz="4000" dirty="0" err="1">
                <a:latin typeface="Courier New" panose="02070309020205020404" pitchFamily="49" charset="0"/>
              </a:rPr>
              <a:t>Nr</a:t>
            </a:r>
            <a:r>
              <a:rPr lang="de-DE" altLang="de-DE" sz="4000" dirty="0">
                <a:latin typeface="Courier New" panose="02070309020205020404" pitchFamily="49" charset="0"/>
              </a:rPr>
              <a:t>&gt;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  &lt;/Adresse&gt;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&lt;Adresse&gt;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  … 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  &lt;/Adresse&gt;</a:t>
            </a:r>
          </a:p>
          <a:p>
            <a:pPr indent="-277813">
              <a:lnSpc>
                <a:spcPct val="80000"/>
              </a:lnSpc>
              <a:spcBef>
                <a:spcPts val="4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4000" dirty="0">
                <a:latin typeface="Courier New" panose="02070309020205020404" pitchFamily="49" charset="0"/>
              </a:rPr>
              <a:t>  &lt;/Hotelinformationen&gt;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A1CB46-A034-4B6A-A9AF-FDACD5A2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86409" cy="365125"/>
          </a:xfrm>
        </p:spPr>
        <p:txBody>
          <a:bodyPr/>
          <a:lstStyle/>
          <a:p>
            <a:r>
              <a:rPr lang="de-AT" sz="140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1274DA-95C8-4670-A459-3D06EA11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5634" y="6356350"/>
            <a:ext cx="1388165" cy="365125"/>
          </a:xfrm>
        </p:spPr>
        <p:txBody>
          <a:bodyPr/>
          <a:lstStyle/>
          <a:p>
            <a:fld id="{2F87CBBF-7B89-4364-BF94-E96AB1219245}" type="slidenum">
              <a:rPr lang="de-AT" sz="1400" smtClean="0"/>
              <a:t>35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DFCA49-FAF2-4770-ACA9-DAD1883F6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8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B9815-3D46-454F-9221-C04CF236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EXTRACT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11CF6-95F4-4463-8BE8-535AF652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sz="2000" dirty="0"/>
              <a:t>EXTRACT verwendet einen </a:t>
            </a:r>
            <a:r>
              <a:rPr lang="de-DE" altLang="de-DE" sz="2000" dirty="0" err="1"/>
              <a:t>XPath</a:t>
            </a:r>
            <a:r>
              <a:rPr lang="de-DE" altLang="de-DE" sz="2000" dirty="0"/>
              <a:t> – konformen String und gibt eine </a:t>
            </a:r>
            <a:r>
              <a:rPr lang="de-DE" altLang="de-DE" sz="2000" dirty="0" err="1"/>
              <a:t>XMLType</a:t>
            </a:r>
            <a:r>
              <a:rPr lang="de-DE" altLang="de-DE" sz="2000" dirty="0"/>
              <a:t> – Instanz zurück, die ein XML Fragment enthält. </a:t>
            </a:r>
          </a:p>
          <a:p>
            <a:pPr marL="0"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sz="2000" dirty="0"/>
          </a:p>
          <a:p>
            <a:pPr marL="0"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sz="2000" dirty="0"/>
              <a:t>Anzeige aller Hotels:</a:t>
            </a:r>
          </a:p>
          <a:p>
            <a:pPr marL="0"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sz="1900" dirty="0">
                <a:latin typeface="Courier New" panose="02070309020205020404" pitchFamily="49" charset="0"/>
              </a:rPr>
              <a:t>SELECT </a:t>
            </a:r>
            <a:r>
              <a:rPr lang="de-DE" altLang="de-DE" sz="1900" dirty="0" err="1">
                <a:latin typeface="Courier New" panose="02070309020205020404" pitchFamily="49" charset="0"/>
              </a:rPr>
              <a:t>extract</a:t>
            </a:r>
            <a:r>
              <a:rPr lang="de-DE" altLang="de-DE" sz="1900" dirty="0">
                <a:latin typeface="Courier New" panose="02070309020205020404" pitchFamily="49" charset="0"/>
              </a:rPr>
              <a:t>(OBJECT_VALUE, '/Hotelinformationen/Hotel')</a:t>
            </a:r>
          </a:p>
          <a:p>
            <a:pPr marL="0"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sz="1900" dirty="0">
                <a:latin typeface="Courier New" panose="02070309020205020404" pitchFamily="49" charset="0"/>
              </a:rPr>
              <a:t>  FROM mytable2;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sz="2000" dirty="0">
              <a:latin typeface="Courier New" panose="02070309020205020404" pitchFamily="49" charset="0"/>
            </a:endParaRP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sz="2000" dirty="0"/>
              <a:t>Ergebnis: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>
                <a:latin typeface="Courier New" panose="02070309020205020404" pitchFamily="49" charset="0"/>
              </a:rPr>
              <a:t>&lt;Hotel&gt;</a:t>
            </a:r>
          </a:p>
          <a:p>
            <a:pPr lvl="1" indent="-2778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1800" dirty="0">
                <a:latin typeface="Courier New" panose="02070309020205020404" pitchFamily="49" charset="0"/>
              </a:rPr>
              <a:t>&lt;</a:t>
            </a:r>
            <a:r>
              <a:rPr lang="de-AT" altLang="de-DE" sz="1800" dirty="0" err="1">
                <a:latin typeface="Courier New" panose="02070309020205020404" pitchFamily="49" charset="0"/>
              </a:rPr>
              <a:t>HotelID</a:t>
            </a:r>
            <a:r>
              <a:rPr lang="de-AT" altLang="de-DE" sz="1800" dirty="0">
                <a:latin typeface="Courier New" panose="02070309020205020404" pitchFamily="49" charset="0"/>
              </a:rPr>
              <a:t>&gt;H0001&lt;/</a:t>
            </a:r>
            <a:r>
              <a:rPr lang="de-AT" altLang="de-DE" sz="1800" dirty="0" err="1">
                <a:latin typeface="Courier New" panose="02070309020205020404" pitchFamily="49" charset="0"/>
              </a:rPr>
              <a:t>HotelID</a:t>
            </a:r>
            <a:r>
              <a:rPr lang="de-AT" altLang="de-DE" sz="1800" dirty="0">
                <a:latin typeface="Courier New" panose="02070309020205020404" pitchFamily="49" charset="0"/>
              </a:rPr>
              <a:t>&gt;</a:t>
            </a:r>
          </a:p>
          <a:p>
            <a:pPr lvl="1" indent="-2778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1800" dirty="0">
                <a:latin typeface="Courier New" panose="02070309020205020404" pitchFamily="49" charset="0"/>
              </a:rPr>
              <a:t>&lt;Name&gt;</a:t>
            </a:r>
            <a:r>
              <a:rPr lang="de-AT" altLang="de-DE" sz="1800" dirty="0" err="1">
                <a:latin typeface="Courier New" panose="02070309020205020404" pitchFamily="49" charset="0"/>
              </a:rPr>
              <a:t>HotelHübner</a:t>
            </a:r>
            <a:r>
              <a:rPr lang="de-AT" altLang="de-DE" sz="1800" dirty="0">
                <a:latin typeface="Courier New" panose="02070309020205020404" pitchFamily="49" charset="0"/>
              </a:rPr>
              <a:t>&lt;/Name&gt;</a:t>
            </a:r>
          </a:p>
          <a:p>
            <a:pPr lvl="1" indent="-2778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1800" dirty="0">
                <a:latin typeface="Courier New" panose="02070309020205020404" pitchFamily="49" charset="0"/>
              </a:rPr>
              <a:t>&lt;Kategorie&gt;4&lt;/Kategorie&gt;</a:t>
            </a:r>
          </a:p>
          <a:p>
            <a:pPr lvl="1" indent="-2778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1800" dirty="0">
                <a:latin typeface="Courier New" panose="02070309020205020404" pitchFamily="49" charset="0"/>
              </a:rPr>
              <a:t>&lt;</a:t>
            </a:r>
            <a:r>
              <a:rPr lang="en-GB" altLang="de-DE" sz="1800" dirty="0" err="1">
                <a:latin typeface="Courier New" panose="02070309020205020404" pitchFamily="49" charset="0"/>
              </a:rPr>
              <a:t>Hoteladr</a:t>
            </a:r>
            <a:r>
              <a:rPr lang="en-GB" altLang="de-DE" sz="1800" dirty="0">
                <a:latin typeface="Courier New" panose="02070309020205020404" pitchFamily="49" charset="0"/>
              </a:rPr>
              <a:t>&gt;A0001&lt;/</a:t>
            </a:r>
            <a:r>
              <a:rPr lang="en-GB" altLang="de-DE" sz="1800" dirty="0" err="1">
                <a:latin typeface="Courier New" panose="02070309020205020404" pitchFamily="49" charset="0"/>
              </a:rPr>
              <a:t>Hoteladr</a:t>
            </a:r>
            <a:r>
              <a:rPr lang="en-GB" altLang="de-DE" sz="1800" dirty="0">
                <a:latin typeface="Courier New" panose="02070309020205020404" pitchFamily="49" charset="0"/>
              </a:rPr>
              <a:t>&gt;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2000" dirty="0">
                <a:latin typeface="Courier New" panose="02070309020205020404" pitchFamily="49" charset="0"/>
              </a:rPr>
              <a:t>&lt;/Hotel&gt;…….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58A072-6F98-4EB9-AA30-67AAD691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33400" cy="365125"/>
          </a:xfrm>
        </p:spPr>
        <p:txBody>
          <a:bodyPr/>
          <a:lstStyle/>
          <a:p>
            <a:r>
              <a:rPr lang="de-AT" sz="140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1FE5FA-8605-43E4-B6F7-FDA97155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36</a:t>
            </a:fld>
            <a:endParaRPr lang="de-AT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B2DDE5-E086-4ABA-892B-DE05025F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62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F54D0-D9BB-40EA-89CE-6D9C819D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Beispiel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360B5-C9CA-414F-B74B-2A214F9D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b="1" dirty="0"/>
              <a:t>Gesucht ist der Name des zweiten Hotels des Files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select extract(OBJECT_VALUE, '/</a:t>
            </a:r>
            <a:r>
              <a:rPr lang="en-GB" altLang="de-DE" dirty="0" err="1">
                <a:latin typeface="Courier New" panose="02070309020205020404" pitchFamily="49" charset="0"/>
              </a:rPr>
              <a:t>Hotelinformationen</a:t>
            </a:r>
            <a:r>
              <a:rPr lang="en-GB" altLang="de-DE" dirty="0">
                <a:latin typeface="Courier New" panose="02070309020205020404" pitchFamily="49" charset="0"/>
              </a:rPr>
              <a:t>/Hotel[2]/Name') from mytable2;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dirty="0">
              <a:latin typeface="Courier New" panose="02070309020205020404" pitchFamily="49" charset="0"/>
            </a:endParaRP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b="1" dirty="0" err="1"/>
              <a:t>Ergebnis</a:t>
            </a:r>
            <a:endParaRPr lang="en-GB" altLang="de-DE" b="1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/>
              <a:t> </a:t>
            </a:r>
            <a:r>
              <a:rPr lang="en-GB" altLang="de-DE" dirty="0">
                <a:latin typeface="Courier New" panose="02070309020205020404" pitchFamily="49" charset="0"/>
              </a:rPr>
              <a:t>&lt;Name&gt;</a:t>
            </a:r>
            <a:r>
              <a:rPr lang="en-GB" altLang="de-DE" dirty="0" err="1">
                <a:latin typeface="Courier New" panose="02070309020205020404" pitchFamily="49" charset="0"/>
              </a:rPr>
              <a:t>Warnemünder</a:t>
            </a:r>
            <a:r>
              <a:rPr lang="en-GB" altLang="de-DE" dirty="0">
                <a:latin typeface="Courier New" panose="02070309020205020404" pitchFamily="49" charset="0"/>
              </a:rPr>
              <a:t> Hof&lt;/Name&gt; 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51710F-7557-4921-ADBA-5A306AB2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33400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5BBCDD-143E-4A8E-AC87-3F6FFEFC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37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669881-5935-4A15-BEAD-BE5D12B1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C99E4-9991-46D2-88DA-9078D30E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712B1-27B7-4539-ACC7-20D548C6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b="1" dirty="0"/>
              <a:t>Anzeige des 2. Hotels (alle Attribute) der Collection: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de-DE" dirty="0"/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SELECT extract(OBJECT_VALUE, '/</a:t>
            </a:r>
            <a:r>
              <a:rPr lang="en-GB" altLang="de-DE" dirty="0" err="1">
                <a:latin typeface="Courier New" panose="02070309020205020404" pitchFamily="49" charset="0"/>
              </a:rPr>
              <a:t>Hotelinformationen</a:t>
            </a:r>
            <a:r>
              <a:rPr lang="en-GB" altLang="de-DE" dirty="0">
                <a:latin typeface="Courier New" panose="02070309020205020404" pitchFamily="49" charset="0"/>
              </a:rPr>
              <a:t>/Hotel[2]')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</a:t>
            </a:r>
            <a:r>
              <a:rPr lang="de-AT" altLang="de-DE" dirty="0">
                <a:latin typeface="Courier New" panose="02070309020205020404" pitchFamily="49" charset="0"/>
              </a:rPr>
              <a:t>FROM mytable2;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de-DE" sz="2000" dirty="0"/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b="1" dirty="0"/>
              <a:t>Ergebnis</a:t>
            </a:r>
            <a:r>
              <a:rPr lang="de-DE" altLang="de-DE" dirty="0"/>
              <a:t>: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&lt;Hotel&gt;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</a:t>
            </a:r>
            <a:r>
              <a:rPr lang="de-AT" altLang="de-DE" dirty="0" err="1">
                <a:latin typeface="Courier New" panose="02070309020205020404" pitchFamily="49" charset="0"/>
              </a:rPr>
              <a:t>HotelID</a:t>
            </a:r>
            <a:r>
              <a:rPr lang="de-AT" altLang="de-DE" dirty="0">
                <a:latin typeface="Courier New" panose="02070309020205020404" pitchFamily="49" charset="0"/>
              </a:rPr>
              <a:t>&gt;H0002&lt;/</a:t>
            </a:r>
            <a:r>
              <a:rPr lang="de-AT" altLang="de-DE" dirty="0" err="1">
                <a:latin typeface="Courier New" panose="02070309020205020404" pitchFamily="49" charset="0"/>
              </a:rPr>
              <a:t>HotelID</a:t>
            </a:r>
            <a:r>
              <a:rPr lang="de-AT" altLang="de-DE" dirty="0">
                <a:latin typeface="Courier New" panose="02070309020205020404" pitchFamily="49" charset="0"/>
              </a:rPr>
              <a:t>&gt;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&lt;Name&gt;Warnemünder Hof&lt;/Name&gt;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&lt;Kategorie&gt;3&lt;/Kategorie&gt;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</a:t>
            </a:r>
            <a:r>
              <a:rPr lang="de-AT" altLang="de-DE" dirty="0" err="1">
                <a:latin typeface="Courier New" panose="02070309020205020404" pitchFamily="49" charset="0"/>
              </a:rPr>
              <a:t>Hoteladr</a:t>
            </a:r>
            <a:r>
              <a:rPr lang="de-AT" altLang="de-DE" dirty="0">
                <a:latin typeface="Courier New" panose="02070309020205020404" pitchFamily="49" charset="0"/>
              </a:rPr>
              <a:t>&gt;A0002&lt;/</a:t>
            </a:r>
            <a:r>
              <a:rPr lang="de-AT" altLang="de-DE" dirty="0" err="1">
                <a:latin typeface="Courier New" panose="02070309020205020404" pitchFamily="49" charset="0"/>
              </a:rPr>
              <a:t>Hoteladr</a:t>
            </a:r>
            <a:r>
              <a:rPr lang="de-AT" altLang="de-DE" dirty="0">
                <a:latin typeface="Courier New" panose="02070309020205020404" pitchFamily="49" charset="0"/>
              </a:rPr>
              <a:t>&gt;&lt;/Hotel&gt;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80BC4E-C29F-405F-93F5-7FD9C6BA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59904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F85806-DA8D-4D94-87AC-CE0A1352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38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67EFC72-D0E6-4F59-858C-39E2338FC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9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38625-8B59-48BE-85A5-751CEA84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EXTRACTVALUE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F73D6-EB62-407D-BB9B-6D3192AB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/>
              <a:t>gibt den skalaren Wert eines XML Fragments zurück. (= Wert ohne XML Tags)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select </a:t>
            </a:r>
            <a:r>
              <a:rPr lang="en-GB" altLang="de-DE" dirty="0" err="1">
                <a:latin typeface="Courier New" panose="02070309020205020404" pitchFamily="49" charset="0"/>
              </a:rPr>
              <a:t>extractvalue</a:t>
            </a:r>
            <a:r>
              <a:rPr lang="en-GB" altLang="de-DE" dirty="0">
                <a:latin typeface="Courier New" panose="02070309020205020404" pitchFamily="49" charset="0"/>
              </a:rPr>
              <a:t>(OBJECT_VALUE, '/</a:t>
            </a:r>
            <a:r>
              <a:rPr lang="en-GB" altLang="de-DE" dirty="0" err="1">
                <a:latin typeface="Courier New" panose="02070309020205020404" pitchFamily="49" charset="0"/>
              </a:rPr>
              <a:t>Hotelinformationen</a:t>
            </a:r>
            <a:r>
              <a:rPr lang="en-GB" altLang="de-DE" dirty="0">
                <a:latin typeface="Courier New" panose="02070309020205020404" pitchFamily="49" charset="0"/>
              </a:rPr>
              <a:t>/Hotel[2]/Name') from mytable2;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b="1" dirty="0" err="1"/>
              <a:t>Ergebnis</a:t>
            </a:r>
            <a:r>
              <a:rPr lang="en-GB" altLang="de-DE" dirty="0"/>
              <a:t> 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 err="1">
                <a:latin typeface="Courier New" panose="02070309020205020404" pitchFamily="49" charset="0"/>
              </a:rPr>
              <a:t>Warnemünder</a:t>
            </a:r>
            <a:r>
              <a:rPr lang="en-GB" altLang="de-DE" dirty="0">
                <a:latin typeface="Courier New" panose="02070309020205020404" pitchFamily="49" charset="0"/>
              </a:rPr>
              <a:t> Hof</a:t>
            </a:r>
            <a:r>
              <a:rPr lang="en-GB" altLang="de-DE" dirty="0"/>
              <a:t> 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B1AD16-5395-4CE3-9F52-273278E4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46652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F229BC-19BF-4121-AAEB-D0E7473A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39</a:t>
            </a:fld>
            <a:endParaRPr lang="de-AT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D576BA-7EC1-4EF7-88EC-01B18FF89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2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F279C-6BB1-4999-A995-D87D8E70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Arten von Daten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C70D7-7ECA-4364-89A6-10D1433F4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902148" cy="4351338"/>
          </a:xfrm>
        </p:spPr>
        <p:txBody>
          <a:bodyPr>
            <a:normAutofit fontScale="85000" lnSpcReduction="20000"/>
          </a:bodyPr>
          <a:lstStyle/>
          <a:p>
            <a:pPr marL="546100" indent="-511175">
              <a:buSzPct val="45000"/>
              <a:buFont typeface="Wingdings" panose="05000000000000000000" pitchFamily="2" charset="2"/>
              <a:buChar char=""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r>
              <a:rPr lang="en-US" altLang="de-DE" sz="2600" b="1" dirty="0" err="1"/>
              <a:t>Strukturierte</a:t>
            </a:r>
            <a:r>
              <a:rPr lang="en-US" altLang="de-DE" sz="2600" b="1" dirty="0"/>
              <a:t> </a:t>
            </a:r>
            <a:r>
              <a:rPr lang="en-US" altLang="de-DE" sz="2600" b="1" dirty="0" err="1"/>
              <a:t>Daten</a:t>
            </a:r>
            <a:br>
              <a:rPr lang="en-US" altLang="de-DE" sz="2600" dirty="0"/>
            </a:br>
            <a:r>
              <a:rPr lang="en-US" altLang="de-DE" sz="2600" dirty="0"/>
              <a:t>die </a:t>
            </a:r>
            <a:r>
              <a:rPr lang="en-US" altLang="de-DE" sz="2600" dirty="0" err="1"/>
              <a:t>Daten</a:t>
            </a:r>
            <a:r>
              <a:rPr lang="en-US" altLang="de-DE" sz="2600" dirty="0"/>
              <a:t> </a:t>
            </a:r>
            <a:r>
              <a:rPr lang="en-US" altLang="de-DE" sz="2600" dirty="0" err="1"/>
              <a:t>sind</a:t>
            </a:r>
            <a:r>
              <a:rPr lang="en-US" altLang="de-DE" sz="2600" dirty="0"/>
              <a:t> in </a:t>
            </a:r>
            <a:r>
              <a:rPr lang="en-US" altLang="de-DE" sz="2600" dirty="0" err="1"/>
              <a:t>einer</a:t>
            </a:r>
            <a:r>
              <a:rPr lang="en-US" altLang="de-DE" sz="2600" dirty="0"/>
              <a:t> </a:t>
            </a:r>
            <a:r>
              <a:rPr lang="en-US" altLang="de-DE" sz="2600" dirty="0" err="1"/>
              <a:t>bestimmten</a:t>
            </a:r>
            <a:r>
              <a:rPr lang="en-US" altLang="de-DE" sz="2600" dirty="0"/>
              <a:t> Art und Weise </a:t>
            </a:r>
            <a:r>
              <a:rPr lang="en-US" altLang="de-DE" sz="2600" dirty="0" err="1"/>
              <a:t>angeordnet</a:t>
            </a:r>
            <a:r>
              <a:rPr lang="en-US" altLang="de-DE" sz="2600" dirty="0"/>
              <a:t> und </a:t>
            </a:r>
            <a:r>
              <a:rPr lang="en-US" altLang="de-DE" sz="2600" dirty="0" err="1"/>
              <a:t>verknüpft</a:t>
            </a:r>
            <a:r>
              <a:rPr lang="en-US" altLang="de-DE" sz="2600" dirty="0"/>
              <a:t>, um den </a:t>
            </a:r>
            <a:r>
              <a:rPr lang="en-US" altLang="de-DE" sz="2600" dirty="0" err="1"/>
              <a:t>Zugriff</a:t>
            </a:r>
            <a:r>
              <a:rPr lang="en-US" altLang="de-DE" sz="2600" dirty="0"/>
              <a:t> auf </a:t>
            </a:r>
            <a:r>
              <a:rPr lang="en-US" altLang="de-DE" sz="2600" dirty="0" err="1"/>
              <a:t>sie</a:t>
            </a:r>
            <a:r>
              <a:rPr lang="en-US" altLang="de-DE" sz="2600" dirty="0"/>
              <a:t> und </a:t>
            </a:r>
            <a:r>
              <a:rPr lang="en-US" altLang="de-DE" sz="2600" dirty="0" err="1"/>
              <a:t>ihre</a:t>
            </a:r>
            <a:r>
              <a:rPr lang="en-US" altLang="de-DE" sz="2600" dirty="0"/>
              <a:t> </a:t>
            </a:r>
            <a:r>
              <a:rPr lang="en-US" altLang="de-DE" sz="2600" dirty="0" err="1"/>
              <a:t>Verwaltung</a:t>
            </a:r>
            <a:r>
              <a:rPr lang="en-US" altLang="de-DE" sz="2600" dirty="0"/>
              <a:t> </a:t>
            </a:r>
            <a:r>
              <a:rPr lang="en-US" altLang="de-DE" sz="2600" dirty="0" err="1"/>
              <a:t>effizient</a:t>
            </a:r>
            <a:r>
              <a:rPr lang="en-US" altLang="de-DE" sz="2600" dirty="0"/>
              <a:t> </a:t>
            </a:r>
            <a:r>
              <a:rPr lang="en-US" altLang="de-DE" sz="2600" dirty="0" err="1"/>
              <a:t>zu</a:t>
            </a:r>
            <a:r>
              <a:rPr lang="en-US" altLang="de-DE" sz="2600" dirty="0"/>
              <a:t> </a:t>
            </a:r>
            <a:r>
              <a:rPr lang="en-US" altLang="de-DE" sz="2600" dirty="0" err="1"/>
              <a:t>ermöglichen</a:t>
            </a:r>
            <a:r>
              <a:rPr lang="en-US" altLang="de-DE" sz="2600" dirty="0"/>
              <a:t>.</a:t>
            </a:r>
          </a:p>
          <a:p>
            <a:pPr marL="546100" indent="-511175">
              <a:buSzPct val="45000"/>
              <a:buFont typeface="Wingdings" panose="05000000000000000000" pitchFamily="2" charset="2"/>
              <a:buChar char=""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r>
              <a:rPr lang="en-US" altLang="de-DE" sz="2600" b="1" dirty="0" err="1"/>
              <a:t>Semistrukturierte</a:t>
            </a:r>
            <a:r>
              <a:rPr lang="en-US" altLang="de-DE" sz="2600" b="1" dirty="0"/>
              <a:t> </a:t>
            </a:r>
            <a:r>
              <a:rPr lang="en-US" altLang="de-DE" sz="2600" b="1" dirty="0" err="1"/>
              <a:t>Daten</a:t>
            </a:r>
            <a:br>
              <a:rPr lang="en-US" altLang="de-DE" sz="2600" dirty="0"/>
            </a:br>
            <a:r>
              <a:rPr lang="en-US" altLang="de-DE" sz="2600" dirty="0" err="1"/>
              <a:t>Als</a:t>
            </a:r>
            <a:r>
              <a:rPr lang="en-US" altLang="de-DE" sz="2600" dirty="0"/>
              <a:t> </a:t>
            </a:r>
            <a:r>
              <a:rPr lang="en-US" altLang="de-DE" sz="2600" dirty="0" err="1"/>
              <a:t>Semistrukturierte</a:t>
            </a:r>
            <a:r>
              <a:rPr lang="en-US" altLang="de-DE" sz="2600" dirty="0"/>
              <a:t> </a:t>
            </a:r>
            <a:r>
              <a:rPr lang="en-US" altLang="de-DE" sz="2600" dirty="0" err="1"/>
              <a:t>Daten</a:t>
            </a:r>
            <a:r>
              <a:rPr lang="en-US" altLang="de-DE" sz="2600" dirty="0"/>
              <a:t> </a:t>
            </a:r>
            <a:r>
              <a:rPr lang="en-US" altLang="de-DE" sz="2600" dirty="0" err="1"/>
              <a:t>bezeichnet</a:t>
            </a:r>
            <a:r>
              <a:rPr lang="en-US" altLang="de-DE" sz="2600" dirty="0"/>
              <a:t> man in der </a:t>
            </a:r>
            <a:r>
              <a:rPr lang="en-US" altLang="de-DE" sz="2600" dirty="0" err="1"/>
              <a:t>Datenbankforschung</a:t>
            </a:r>
            <a:r>
              <a:rPr lang="en-US" altLang="de-DE" sz="2600" dirty="0"/>
              <a:t> (</a:t>
            </a:r>
            <a:r>
              <a:rPr lang="en-US" altLang="de-DE" sz="2600" dirty="0" err="1"/>
              <a:t>Informatik</a:t>
            </a:r>
            <a:r>
              <a:rPr lang="en-US" altLang="de-DE" sz="2600" dirty="0"/>
              <a:t>) </a:t>
            </a:r>
            <a:r>
              <a:rPr lang="en-US" altLang="de-DE" sz="2600" dirty="0" err="1"/>
              <a:t>Informationen</a:t>
            </a:r>
            <a:r>
              <a:rPr lang="en-US" altLang="de-DE" sz="2600" dirty="0"/>
              <a:t>, die </a:t>
            </a:r>
            <a:r>
              <a:rPr lang="en-US" altLang="de-DE" sz="2600" dirty="0" err="1"/>
              <a:t>keiner</a:t>
            </a:r>
            <a:r>
              <a:rPr lang="en-US" altLang="de-DE" sz="2600" dirty="0"/>
              <a:t> </a:t>
            </a:r>
            <a:r>
              <a:rPr lang="en-US" altLang="de-DE" sz="2600" dirty="0" err="1"/>
              <a:t>allgemeinen</a:t>
            </a:r>
            <a:r>
              <a:rPr lang="en-US" altLang="de-DE" sz="2600" dirty="0"/>
              <a:t> </a:t>
            </a:r>
            <a:r>
              <a:rPr lang="en-US" altLang="de-DE" sz="2600" dirty="0" err="1"/>
              <a:t>Struktur</a:t>
            </a:r>
            <a:r>
              <a:rPr lang="en-US" altLang="de-DE" sz="2600" dirty="0"/>
              <a:t> </a:t>
            </a:r>
            <a:r>
              <a:rPr lang="en-US" altLang="de-DE" sz="2600" dirty="0" err="1"/>
              <a:t>unterliegen</a:t>
            </a:r>
            <a:r>
              <a:rPr lang="en-US" altLang="de-DE" sz="2600" dirty="0"/>
              <a:t>, </a:t>
            </a:r>
            <a:r>
              <a:rPr lang="en-US" altLang="de-DE" sz="2600" dirty="0" err="1"/>
              <a:t>sondern</a:t>
            </a:r>
            <a:r>
              <a:rPr lang="en-US" altLang="de-DE" sz="2600" dirty="0"/>
              <a:t> </a:t>
            </a:r>
            <a:r>
              <a:rPr lang="en-US" altLang="de-DE" sz="2600" dirty="0" err="1"/>
              <a:t>einen</a:t>
            </a:r>
            <a:r>
              <a:rPr lang="en-US" altLang="de-DE" sz="2600" dirty="0"/>
              <a:t> </a:t>
            </a:r>
            <a:r>
              <a:rPr lang="en-US" altLang="de-DE" sz="2600" dirty="0" err="1"/>
              <a:t>Teil</a:t>
            </a:r>
            <a:r>
              <a:rPr lang="en-US" altLang="de-DE" sz="2600" dirty="0"/>
              <a:t> der </a:t>
            </a:r>
            <a:r>
              <a:rPr lang="en-US" altLang="de-DE" sz="2600" dirty="0" err="1"/>
              <a:t>Strukturinformation</a:t>
            </a:r>
            <a:r>
              <a:rPr lang="en-US" altLang="de-DE" sz="2600" dirty="0"/>
              <a:t> </a:t>
            </a:r>
            <a:r>
              <a:rPr lang="en-US" altLang="de-DE" sz="2600" dirty="0" err="1"/>
              <a:t>mit</a:t>
            </a:r>
            <a:r>
              <a:rPr lang="en-US" altLang="de-DE" sz="2600" dirty="0"/>
              <a:t> </a:t>
            </a:r>
            <a:r>
              <a:rPr lang="en-US" altLang="de-DE" sz="2600" dirty="0" err="1"/>
              <a:t>sich</a:t>
            </a:r>
            <a:r>
              <a:rPr lang="en-US" altLang="de-DE" sz="2600" dirty="0"/>
              <a:t> </a:t>
            </a:r>
            <a:r>
              <a:rPr lang="en-US" altLang="de-DE" sz="2600" dirty="0" err="1"/>
              <a:t>tragen</a:t>
            </a:r>
            <a:r>
              <a:rPr lang="en-US" altLang="de-DE" sz="2600" dirty="0"/>
              <a:t>.</a:t>
            </a:r>
          </a:p>
          <a:p>
            <a:pPr marL="546100" indent="-511175">
              <a:buSzPct val="45000"/>
              <a:buFont typeface="Wingdings" panose="05000000000000000000" pitchFamily="2" charset="2"/>
              <a:buChar char=""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r>
              <a:rPr lang="en-US" altLang="de-DE" sz="2600" b="1" dirty="0" err="1"/>
              <a:t>Unstrukturierte</a:t>
            </a:r>
            <a:r>
              <a:rPr lang="en-US" altLang="de-DE" sz="2600" b="1" dirty="0"/>
              <a:t> </a:t>
            </a:r>
            <a:r>
              <a:rPr lang="en-US" altLang="de-DE" sz="2600" b="1" dirty="0" err="1"/>
              <a:t>Daten</a:t>
            </a:r>
            <a:br>
              <a:rPr lang="en-US" altLang="de-DE" sz="2600" dirty="0"/>
            </a:br>
            <a:r>
              <a:rPr lang="en-US" altLang="de-DE" sz="2600" dirty="0" err="1"/>
              <a:t>digitalisierte</a:t>
            </a:r>
            <a:r>
              <a:rPr lang="en-US" altLang="de-DE" sz="2600" dirty="0"/>
              <a:t> </a:t>
            </a:r>
            <a:r>
              <a:rPr lang="en-US" altLang="de-DE" sz="2600" dirty="0" err="1"/>
              <a:t>Informationen</a:t>
            </a:r>
            <a:r>
              <a:rPr lang="en-US" altLang="de-DE" sz="2600" dirty="0"/>
              <a:t>, die in </a:t>
            </a:r>
            <a:r>
              <a:rPr lang="en-US" altLang="de-DE" sz="2600" dirty="0" err="1"/>
              <a:t>einer</a:t>
            </a:r>
            <a:r>
              <a:rPr lang="en-US" altLang="de-DE" sz="2600" dirty="0"/>
              <a:t> </a:t>
            </a:r>
            <a:r>
              <a:rPr lang="en-US" altLang="de-DE" sz="2600" dirty="0" err="1"/>
              <a:t>nicht</a:t>
            </a:r>
            <a:r>
              <a:rPr lang="en-US" altLang="de-DE" sz="2600" dirty="0"/>
              <a:t> </a:t>
            </a:r>
            <a:r>
              <a:rPr lang="en-US" altLang="de-DE" sz="2600" dirty="0" err="1"/>
              <a:t>formalisierten</a:t>
            </a:r>
            <a:r>
              <a:rPr lang="en-US" altLang="de-DE" sz="2600" dirty="0"/>
              <a:t> </a:t>
            </a:r>
            <a:r>
              <a:rPr lang="en-US" altLang="de-DE" sz="2600" dirty="0" err="1"/>
              <a:t>Struktur</a:t>
            </a:r>
            <a:r>
              <a:rPr lang="en-US" altLang="de-DE" sz="2600" dirty="0"/>
              <a:t> </a:t>
            </a:r>
            <a:r>
              <a:rPr lang="en-US" altLang="de-DE" sz="2600" dirty="0" err="1"/>
              <a:t>vorliegen</a:t>
            </a:r>
            <a:r>
              <a:rPr lang="en-US" altLang="de-DE" sz="2600" dirty="0"/>
              <a:t> und auf die </a:t>
            </a:r>
            <a:r>
              <a:rPr lang="en-US" altLang="de-DE" sz="2600" dirty="0" err="1"/>
              <a:t>dadurch</a:t>
            </a:r>
            <a:r>
              <a:rPr lang="en-US" altLang="de-DE" sz="2600" dirty="0"/>
              <a:t> von </a:t>
            </a:r>
            <a:r>
              <a:rPr lang="en-US" altLang="de-DE" sz="2600" dirty="0" err="1"/>
              <a:t>Computerprogrammen</a:t>
            </a:r>
            <a:r>
              <a:rPr lang="en-US" altLang="de-DE" sz="2600" dirty="0"/>
              <a:t> </a:t>
            </a:r>
            <a:r>
              <a:rPr lang="en-US" altLang="de-DE" sz="2600" dirty="0" err="1"/>
              <a:t>nicht</a:t>
            </a:r>
            <a:r>
              <a:rPr lang="en-US" altLang="de-DE" sz="2600" dirty="0"/>
              <a:t> </a:t>
            </a:r>
            <a:r>
              <a:rPr lang="en-US" altLang="de-DE" sz="2600" dirty="0" err="1"/>
              <a:t>über</a:t>
            </a:r>
            <a:r>
              <a:rPr lang="en-US" altLang="de-DE" sz="2600" dirty="0"/>
              <a:t> </a:t>
            </a:r>
            <a:r>
              <a:rPr lang="en-US" altLang="de-DE" sz="2600" dirty="0" err="1"/>
              <a:t>eine</a:t>
            </a:r>
            <a:r>
              <a:rPr lang="en-US" altLang="de-DE" sz="2600" dirty="0"/>
              <a:t> </a:t>
            </a:r>
            <a:r>
              <a:rPr lang="en-US" altLang="de-DE" sz="2600" dirty="0" err="1"/>
              <a:t>einzelne</a:t>
            </a:r>
            <a:r>
              <a:rPr lang="en-US" altLang="de-DE" sz="2600" dirty="0"/>
              <a:t> </a:t>
            </a:r>
            <a:r>
              <a:rPr lang="en-US" altLang="de-DE" sz="2600" dirty="0" err="1"/>
              <a:t>Schnittstelle</a:t>
            </a:r>
            <a:r>
              <a:rPr lang="en-US" altLang="de-DE" sz="2600" dirty="0"/>
              <a:t> </a:t>
            </a:r>
            <a:r>
              <a:rPr lang="en-US" altLang="de-DE" sz="2600" dirty="0" err="1"/>
              <a:t>aggregiert</a:t>
            </a:r>
            <a:r>
              <a:rPr lang="en-US" altLang="de-DE" sz="2600" dirty="0"/>
              <a:t> </a:t>
            </a:r>
            <a:r>
              <a:rPr lang="en-US" altLang="de-DE" sz="2600" dirty="0" err="1"/>
              <a:t>zugegriffen</a:t>
            </a:r>
            <a:r>
              <a:rPr lang="en-US" altLang="de-DE" sz="2600" dirty="0"/>
              <a:t> </a:t>
            </a:r>
            <a:r>
              <a:rPr lang="en-US" altLang="de-DE" sz="2600" dirty="0" err="1"/>
              <a:t>werden</a:t>
            </a:r>
            <a:r>
              <a:rPr lang="en-US" altLang="de-DE" sz="2600" dirty="0"/>
              <a:t> </a:t>
            </a:r>
            <a:r>
              <a:rPr lang="en-US" altLang="de-DE" sz="2600" dirty="0" err="1"/>
              <a:t>kann</a:t>
            </a:r>
            <a:r>
              <a:rPr lang="en-US" altLang="de-DE" sz="2600" dirty="0"/>
              <a:t>. </a:t>
            </a:r>
            <a:r>
              <a:rPr lang="en-US" altLang="de-DE" sz="2600" dirty="0" err="1"/>
              <a:t>Beispiele</a:t>
            </a:r>
            <a:r>
              <a:rPr lang="en-US" altLang="de-DE" sz="2600" dirty="0"/>
              <a:t> </a:t>
            </a:r>
            <a:r>
              <a:rPr lang="en-US" altLang="de-DE" sz="2600" dirty="0" err="1"/>
              <a:t>sind</a:t>
            </a:r>
            <a:r>
              <a:rPr lang="en-US" altLang="de-DE" sz="2600" dirty="0"/>
              <a:t> </a:t>
            </a:r>
            <a:r>
              <a:rPr lang="en-US" altLang="de-DE" sz="2600" dirty="0" err="1"/>
              <a:t>digitale</a:t>
            </a:r>
            <a:r>
              <a:rPr lang="en-US" altLang="de-DE" sz="2600" dirty="0"/>
              <a:t> </a:t>
            </a:r>
            <a:r>
              <a:rPr lang="en-US" altLang="de-DE" sz="2600" dirty="0" err="1"/>
              <a:t>Texte</a:t>
            </a:r>
            <a:r>
              <a:rPr lang="en-US" altLang="de-DE" sz="2600" dirty="0"/>
              <a:t> in </a:t>
            </a:r>
            <a:r>
              <a:rPr lang="en-US" altLang="de-DE" sz="2600" dirty="0" err="1"/>
              <a:t>natürlicher</a:t>
            </a:r>
            <a:r>
              <a:rPr lang="en-US" altLang="de-DE" sz="2600" dirty="0"/>
              <a:t> </a:t>
            </a:r>
            <a:r>
              <a:rPr lang="en-US" altLang="de-DE" sz="2600" dirty="0" err="1"/>
              <a:t>Sprache</a:t>
            </a:r>
            <a:r>
              <a:rPr lang="en-US" altLang="de-DE" sz="2600" dirty="0"/>
              <a:t> und </a:t>
            </a:r>
            <a:r>
              <a:rPr lang="en-US" altLang="de-DE" sz="2600" dirty="0" err="1"/>
              <a:t>digitale</a:t>
            </a:r>
            <a:r>
              <a:rPr lang="en-US" altLang="de-DE" sz="2600" dirty="0"/>
              <a:t> </a:t>
            </a:r>
            <a:r>
              <a:rPr lang="en-US" altLang="de-DE" sz="2600" dirty="0" err="1"/>
              <a:t>Tonaufnahmen</a:t>
            </a:r>
            <a:r>
              <a:rPr lang="en-US" altLang="de-DE" sz="2600" dirty="0"/>
              <a:t> </a:t>
            </a:r>
            <a:r>
              <a:rPr lang="en-US" altLang="de-DE" sz="2600" dirty="0" err="1"/>
              <a:t>menschlicher</a:t>
            </a:r>
            <a:r>
              <a:rPr lang="en-US" altLang="de-DE" sz="2600" dirty="0"/>
              <a:t> </a:t>
            </a:r>
            <a:r>
              <a:rPr lang="en-US" altLang="de-DE" sz="2600" dirty="0" err="1"/>
              <a:t>Sprache</a:t>
            </a:r>
            <a:endParaRPr lang="en-US" altLang="de-DE" sz="2600" dirty="0"/>
          </a:p>
          <a:p>
            <a:pPr marL="0" indent="34925">
              <a:buNone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endParaRPr lang="en-US" altLang="de-DE" sz="800" dirty="0"/>
          </a:p>
          <a:p>
            <a:pPr marL="0" indent="34925">
              <a:buNone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r>
              <a:rPr lang="en-US" altLang="de-DE" dirty="0" err="1"/>
              <a:t>Aus</a:t>
            </a:r>
            <a:r>
              <a:rPr lang="en-US" altLang="de-DE" dirty="0"/>
              <a:t> Wikipedia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E309AA-E9D9-4F46-B37C-4A0C7CA7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59904" cy="365125"/>
          </a:xfrm>
        </p:spPr>
        <p:txBody>
          <a:bodyPr/>
          <a:lstStyle/>
          <a:p>
            <a:r>
              <a:rPr lang="de-AT" sz="140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3BBD31-D490-4A47-8208-3E7A1CDA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4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5D291C7-B4BC-4BF7-9134-E1EE2A7E0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97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50EBD-D8C7-4B45-A590-C019BDC2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Beispiel EXTRACTVALUE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58DD0F-3C3B-4822-B43A-6B6B000A7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VIEW 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order_view</a:t>
            </a:r>
            <a:endParaRPr lang="de-AT" alt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extractvalue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(e),’/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CNAME,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extractvalue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(i),’/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funds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wkn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FWKN,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extractvalue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(i),’/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funds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fundsname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FNAME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order_tab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e, 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xmlsequence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(e),’/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funds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’))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i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order_view</a:t>
            </a:r>
            <a:endParaRPr lang="de-AT" alt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CACC CNAME FWKN FNAME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-------------- ------ -------------------------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4711 Max Mustermann 471100 Funds 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Global Treasury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4711 Max Mustermann 081500 Funds </a:t>
            </a:r>
            <a:r>
              <a:rPr lang="de-AT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de-AT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American Technology</a:t>
            </a:r>
          </a:p>
          <a:p>
            <a:endParaRPr lang="de-AT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96DF64-EDF4-4040-87EE-6C27FC4F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73157" cy="365125"/>
          </a:xfrm>
        </p:spPr>
        <p:txBody>
          <a:bodyPr/>
          <a:lstStyle/>
          <a:p>
            <a:r>
              <a:rPr lang="de-AT" sz="140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AC2BD1-642C-4F2F-92AF-DD9F5DD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40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408EE0-BECC-4CC4-A018-A85318998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05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BB228-36A5-4884-B8D3-ED9A1441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EXISTSNODE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1E482-3414-4A6D-87C7-0A0FC157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03365" cy="4351338"/>
          </a:xfrm>
        </p:spPr>
        <p:txBody>
          <a:bodyPr>
            <a:normAutofit fontScale="70000" lnSpcReduction="20000"/>
          </a:bodyPr>
          <a:lstStyle/>
          <a:p>
            <a:pPr marL="0"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/>
              <a:t>Wenn nach der Durchführung der </a:t>
            </a:r>
            <a:r>
              <a:rPr lang="de-DE" altLang="de-DE" dirty="0" err="1"/>
              <a:t>XPath</a:t>
            </a:r>
            <a:r>
              <a:rPr lang="de-DE" altLang="de-DE" dirty="0"/>
              <a:t> Traversierung mindestens ein existierender Knoten festgestellt wird, ist der numerische Rückgabewert 1, sonst 0.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sz="1100" dirty="0"/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b="1" dirty="0"/>
              <a:t>Es soll festgestellt werden, ob ein Knoten Motel existiert 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sz="1100" dirty="0"/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select * 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from mytable2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where EXISTSNODE(OBJECT_VALUE, '</a:t>
            </a:r>
            <a:r>
              <a:rPr lang="en-GB" altLang="de-DE" dirty="0" err="1">
                <a:latin typeface="Courier New" panose="02070309020205020404" pitchFamily="49" charset="0"/>
              </a:rPr>
              <a:t>Hotelinformationen</a:t>
            </a:r>
            <a:r>
              <a:rPr lang="en-GB" altLang="de-DE" dirty="0">
                <a:latin typeface="Courier New" panose="02070309020205020404" pitchFamily="49" charset="0"/>
              </a:rPr>
              <a:t>/Motel') =1 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sz="1100" dirty="0"/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b="1" dirty="0"/>
              <a:t>alternative </a:t>
            </a:r>
            <a:r>
              <a:rPr lang="en-GB" altLang="de-DE" b="1" dirty="0" err="1"/>
              <a:t>Formulierung</a:t>
            </a:r>
            <a:r>
              <a:rPr lang="en-GB" altLang="de-DE" b="1" dirty="0"/>
              <a:t>: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select count(*)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from mytable2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where EXISTSNODE(OBJECT_VALUE, '</a:t>
            </a:r>
            <a:r>
              <a:rPr lang="en-GB" altLang="de-DE" dirty="0" err="1">
                <a:latin typeface="Courier New" panose="02070309020205020404" pitchFamily="49" charset="0"/>
              </a:rPr>
              <a:t>Hotelinformationen</a:t>
            </a:r>
            <a:r>
              <a:rPr lang="en-GB" altLang="de-DE" dirty="0">
                <a:latin typeface="Courier New" panose="02070309020205020404" pitchFamily="49" charset="0"/>
              </a:rPr>
              <a:t>/Hotel') =1 ; 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--</a:t>
            </a:r>
            <a:r>
              <a:rPr lang="en-GB" altLang="de-DE" dirty="0" err="1">
                <a:latin typeface="Courier New" panose="02070309020205020404" pitchFamily="49" charset="0"/>
              </a:rPr>
              <a:t>Ergebnis</a:t>
            </a:r>
            <a:r>
              <a:rPr lang="en-GB" altLang="de-DE" dirty="0">
                <a:latin typeface="Courier New" panose="02070309020205020404" pitchFamily="49" charset="0"/>
              </a:rPr>
              <a:t>: </a:t>
            </a:r>
            <a:r>
              <a:rPr lang="en-GB" altLang="de-DE" dirty="0" err="1">
                <a:latin typeface="Courier New" panose="02070309020205020404" pitchFamily="49" charset="0"/>
              </a:rPr>
              <a:t>Anzahl</a:t>
            </a:r>
            <a:r>
              <a:rPr lang="en-GB" altLang="de-DE" dirty="0">
                <a:latin typeface="Courier New" panose="02070309020205020404" pitchFamily="49" charset="0"/>
              </a:rPr>
              <a:t> des </a:t>
            </a:r>
            <a:r>
              <a:rPr lang="en-GB" altLang="de-DE" dirty="0" err="1">
                <a:latin typeface="Courier New" panose="02070309020205020404" pitchFamily="49" charset="0"/>
              </a:rPr>
              <a:t>Auftretens</a:t>
            </a:r>
            <a:r>
              <a:rPr lang="en-GB" altLang="de-DE" dirty="0">
                <a:latin typeface="Courier New" panose="02070309020205020404" pitchFamily="49" charset="0"/>
              </a:rPr>
              <a:t> des </a:t>
            </a:r>
            <a:r>
              <a:rPr lang="en-GB" altLang="de-DE" dirty="0" err="1">
                <a:latin typeface="Courier New" panose="02070309020205020404" pitchFamily="49" charset="0"/>
              </a:rPr>
              <a:t>Knotens</a:t>
            </a:r>
            <a:r>
              <a:rPr lang="en-GB" altLang="de-DE" dirty="0">
                <a:latin typeface="Courier New" panose="02070309020205020404" pitchFamily="49" charset="0"/>
              </a:rPr>
              <a:t> 'Hotel'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35ED-3960-43CC-B2CD-453ECCAF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3711"/>
            <a:ext cx="559904" cy="400188"/>
          </a:xfrm>
        </p:spPr>
        <p:txBody>
          <a:bodyPr/>
          <a:lstStyle/>
          <a:p>
            <a:r>
              <a:rPr lang="de-AT" sz="140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5A434-4017-43DB-9F52-347C6363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41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16C484-452C-4BBE-A2CE-1EAB26045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90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A980D-6F15-4613-9E2F-689AE654A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ENDE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F51CE9A-895E-4401-8561-6A4277A9D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4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1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B5B22-71B2-4668-8D56-C189ED9C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Wozu LOBs?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84E37D-916C-41FA-8345-6B5DA7FA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7922" cy="4351338"/>
          </a:xfrm>
        </p:spPr>
        <p:txBody>
          <a:bodyPr>
            <a:normAutofit fontScale="77500" lnSpcReduction="20000"/>
          </a:bodyPr>
          <a:lstStyle/>
          <a:p>
            <a:pPr marL="546100" indent="-511175">
              <a:buSzPct val="45000"/>
              <a:buFont typeface="Wingdings" panose="05000000000000000000" pitchFamily="2" charset="2"/>
              <a:buChar char=""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r>
              <a:rPr lang="en-US" altLang="de-DE" dirty="0" err="1"/>
              <a:t>Speicherung</a:t>
            </a:r>
            <a:r>
              <a:rPr lang="en-US" altLang="de-DE" dirty="0"/>
              <a:t> </a:t>
            </a:r>
            <a:r>
              <a:rPr lang="en-US" altLang="de-DE" dirty="0" err="1"/>
              <a:t>unstrukturierter</a:t>
            </a:r>
            <a:r>
              <a:rPr lang="en-US" altLang="de-DE" dirty="0"/>
              <a:t> </a:t>
            </a:r>
            <a:r>
              <a:rPr lang="en-US" altLang="de-DE" dirty="0" err="1"/>
              <a:t>Daten</a:t>
            </a:r>
            <a:endParaRPr lang="en-US" altLang="de-DE" dirty="0"/>
          </a:p>
          <a:p>
            <a:pPr marL="546100" indent="-492125">
              <a:buNone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endParaRPr lang="en-US" altLang="de-DE" dirty="0"/>
          </a:p>
          <a:p>
            <a:pPr marL="546100" indent="-511175">
              <a:buSzPct val="45000"/>
              <a:buFont typeface="Wingdings" panose="05000000000000000000" pitchFamily="2" charset="2"/>
              <a:buChar char=""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r>
              <a:rPr lang="en-US" altLang="de-DE" dirty="0" err="1"/>
              <a:t>Optimiert</a:t>
            </a:r>
            <a:r>
              <a:rPr lang="en-US" altLang="de-DE" dirty="0"/>
              <a:t> </a:t>
            </a:r>
            <a:r>
              <a:rPr lang="en-US" altLang="de-DE" dirty="0" err="1"/>
              <a:t>zur</a:t>
            </a:r>
            <a:r>
              <a:rPr lang="en-US" altLang="de-DE" dirty="0"/>
              <a:t> </a:t>
            </a:r>
            <a:r>
              <a:rPr lang="en-US" altLang="de-DE" dirty="0" err="1"/>
              <a:t>Verarbeitung</a:t>
            </a:r>
            <a:r>
              <a:rPr lang="en-US" altLang="de-DE" dirty="0"/>
              <a:t> </a:t>
            </a:r>
            <a:r>
              <a:rPr lang="en-US" altLang="de-DE" dirty="0" err="1"/>
              <a:t>großer</a:t>
            </a:r>
            <a:r>
              <a:rPr lang="en-US" altLang="de-DE" dirty="0"/>
              <a:t> </a:t>
            </a:r>
            <a:r>
              <a:rPr lang="en-US" altLang="de-DE" dirty="0" err="1"/>
              <a:t>Datenmengen</a:t>
            </a:r>
            <a:endParaRPr lang="en-US" altLang="de-DE" dirty="0"/>
          </a:p>
          <a:p>
            <a:pPr marL="546100" indent="-492125">
              <a:buNone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endParaRPr lang="en-US" altLang="de-DE" dirty="0"/>
          </a:p>
          <a:p>
            <a:pPr marL="546100" indent="-511175">
              <a:buSzPct val="45000"/>
              <a:buFont typeface="Wingdings" panose="05000000000000000000" pitchFamily="2" charset="2"/>
              <a:buChar char=""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r>
              <a:rPr lang="en-US" altLang="de-DE" dirty="0" err="1"/>
              <a:t>Einheitlicher</a:t>
            </a:r>
            <a:r>
              <a:rPr lang="en-US" altLang="de-DE" dirty="0"/>
              <a:t> </a:t>
            </a:r>
            <a:r>
              <a:rPr lang="en-US" altLang="de-DE" dirty="0" err="1"/>
              <a:t>Zugriff</a:t>
            </a:r>
            <a:r>
              <a:rPr lang="en-US" altLang="de-DE" dirty="0"/>
              <a:t> auf </a:t>
            </a:r>
            <a:r>
              <a:rPr lang="en-US" altLang="de-DE" dirty="0" err="1"/>
              <a:t>unstrukturierte</a:t>
            </a:r>
            <a:r>
              <a:rPr lang="en-US" altLang="de-DE" dirty="0"/>
              <a:t> </a:t>
            </a:r>
            <a:r>
              <a:rPr lang="en-US" altLang="de-DE" dirty="0" err="1"/>
              <a:t>Daten</a:t>
            </a:r>
            <a:r>
              <a:rPr lang="en-US" altLang="de-DE" dirty="0"/>
              <a:t> inner- und </a:t>
            </a:r>
            <a:r>
              <a:rPr lang="en-US" altLang="de-DE" dirty="0" err="1"/>
              <a:t>außerhalb</a:t>
            </a:r>
            <a:r>
              <a:rPr lang="en-US" altLang="de-DE" dirty="0"/>
              <a:t> der </a:t>
            </a:r>
            <a:r>
              <a:rPr lang="en-US" altLang="de-DE" dirty="0" err="1"/>
              <a:t>Datenbank</a:t>
            </a:r>
            <a:endParaRPr lang="en-US" altLang="de-DE" dirty="0"/>
          </a:p>
          <a:p>
            <a:pPr marL="546100" indent="-492125">
              <a:buNone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endParaRPr lang="en-US" altLang="de-DE" dirty="0"/>
          </a:p>
          <a:p>
            <a:pPr marL="546100" indent="-492125">
              <a:buNone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endParaRPr lang="en-US" altLang="de-DE" dirty="0"/>
          </a:p>
          <a:p>
            <a:pPr marL="546100" indent="-492125">
              <a:buNone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r>
              <a:rPr lang="en-US" altLang="de-DE" dirty="0"/>
              <a:t>BLOB, CLOB, NCLOB: </a:t>
            </a:r>
            <a:r>
              <a:rPr lang="en-US" altLang="de-DE" dirty="0" err="1"/>
              <a:t>Datenspeicherung</a:t>
            </a:r>
            <a:r>
              <a:rPr lang="en-US" altLang="de-DE" dirty="0"/>
              <a:t> in </a:t>
            </a:r>
            <a:r>
              <a:rPr lang="en-US" altLang="de-DE" dirty="0" err="1"/>
              <a:t>einer</a:t>
            </a:r>
            <a:r>
              <a:rPr lang="en-US" altLang="de-DE" dirty="0"/>
              <a:t> </a:t>
            </a:r>
            <a:r>
              <a:rPr lang="en-US" altLang="de-DE" dirty="0" err="1"/>
              <a:t>Tabelle</a:t>
            </a:r>
            <a:r>
              <a:rPr lang="en-US" altLang="de-DE" dirty="0"/>
              <a:t>, in</a:t>
            </a:r>
          </a:p>
          <a:p>
            <a:pPr marL="546100" indent="-492125">
              <a:buNone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r>
              <a:rPr lang="en-US" altLang="de-DE" dirty="0" err="1"/>
              <a:t>einem</a:t>
            </a:r>
            <a:r>
              <a:rPr lang="en-US" altLang="de-DE" dirty="0"/>
              <a:t> Segment </a:t>
            </a:r>
            <a:r>
              <a:rPr lang="en-US" altLang="de-DE" dirty="0" err="1"/>
              <a:t>oder</a:t>
            </a:r>
            <a:r>
              <a:rPr lang="en-US" altLang="de-DE" dirty="0"/>
              <a:t> in </a:t>
            </a:r>
            <a:r>
              <a:rPr lang="en-US" altLang="de-DE" dirty="0" err="1"/>
              <a:t>einem</a:t>
            </a:r>
            <a:r>
              <a:rPr lang="en-US" altLang="de-DE" dirty="0"/>
              <a:t> Tablespace</a:t>
            </a:r>
          </a:p>
          <a:p>
            <a:pPr marL="546100" indent="-492125">
              <a:buNone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endParaRPr lang="en-US" altLang="de-DE" dirty="0"/>
          </a:p>
          <a:p>
            <a:pPr marL="546100" indent="-492125">
              <a:buNone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r>
              <a:rPr lang="en-US" altLang="de-DE" dirty="0"/>
              <a:t>BFILE: </a:t>
            </a:r>
            <a:r>
              <a:rPr lang="en-US" altLang="de-DE" dirty="0" err="1"/>
              <a:t>Speicherung</a:t>
            </a:r>
            <a:r>
              <a:rPr lang="en-US" altLang="de-DE" dirty="0"/>
              <a:t> </a:t>
            </a:r>
            <a:r>
              <a:rPr lang="en-US" altLang="de-DE" dirty="0" err="1"/>
              <a:t>als</a:t>
            </a:r>
            <a:r>
              <a:rPr lang="en-US" altLang="de-DE" dirty="0"/>
              <a:t> </a:t>
            </a:r>
            <a:r>
              <a:rPr lang="en-US" altLang="de-DE" dirty="0" err="1"/>
              <a:t>Betriebssystemfile</a:t>
            </a:r>
            <a:endParaRPr lang="en-US" altLang="de-DE" dirty="0"/>
          </a:p>
          <a:p>
            <a:pPr marL="546100" indent="-492125">
              <a:buNone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endParaRPr lang="en-US" altLang="de-DE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F6A96F-CB7D-452B-B45E-8C672B2B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39417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AD9F4-8729-4368-8B15-AA53CC0A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5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D7D1AA-8A53-4FDA-8666-1B4C3DF4F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3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056C6-1A98-4696-9CDF-C631805A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LOB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4598C-64A0-4534-990D-EBF2A38A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7504" cy="4351338"/>
          </a:xfrm>
        </p:spPr>
        <p:txBody>
          <a:bodyPr>
            <a:normAutofit fontScale="85000" lnSpcReduction="20000"/>
          </a:bodyPr>
          <a:lstStyle/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b="1" dirty="0"/>
              <a:t>CLOB</a:t>
            </a:r>
            <a:br>
              <a:rPr lang="de-AT" altLang="de-DE" dirty="0"/>
            </a:br>
            <a:r>
              <a:rPr lang="de-AT" altLang="de-DE" dirty="0"/>
              <a:t>Character Large </a:t>
            </a:r>
            <a:r>
              <a:rPr lang="de-AT" altLang="de-DE" dirty="0" err="1"/>
              <a:t>Object</a:t>
            </a:r>
            <a:r>
              <a:rPr lang="de-AT" altLang="de-DE" dirty="0"/>
              <a:t> – zur Speicherung von </a:t>
            </a:r>
            <a:r>
              <a:rPr lang="de-AT" altLang="de-DE" dirty="0" err="1"/>
              <a:t>single</a:t>
            </a:r>
            <a:r>
              <a:rPr lang="de-AT" altLang="de-DE" dirty="0"/>
              <a:t> </a:t>
            </a:r>
            <a:r>
              <a:rPr lang="de-AT" altLang="de-DE" dirty="0" err="1"/>
              <a:t>byte</a:t>
            </a:r>
            <a:r>
              <a:rPr lang="de-AT" altLang="de-DE" dirty="0"/>
              <a:t> </a:t>
            </a:r>
            <a:r>
              <a:rPr lang="de-AT" altLang="de-DE" dirty="0" err="1"/>
              <a:t>character</a:t>
            </a:r>
            <a:r>
              <a:rPr lang="de-AT" altLang="de-DE" dirty="0"/>
              <a:t> Daten</a:t>
            </a:r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b="1" dirty="0"/>
              <a:t>BLOB</a:t>
            </a:r>
            <a:br>
              <a:rPr lang="de-AT" altLang="de-DE" dirty="0"/>
            </a:br>
            <a:r>
              <a:rPr lang="de-AT" altLang="de-DE" dirty="0"/>
              <a:t>Binary Large </a:t>
            </a:r>
            <a:r>
              <a:rPr lang="de-AT" altLang="de-DE" dirty="0" err="1"/>
              <a:t>Object</a:t>
            </a:r>
            <a:r>
              <a:rPr lang="de-AT" altLang="de-DE" dirty="0"/>
              <a:t> – </a:t>
            </a:r>
            <a:r>
              <a:rPr lang="de-AT" altLang="de-DE" dirty="0" err="1"/>
              <a:t>raw</a:t>
            </a:r>
            <a:r>
              <a:rPr lang="de-AT" altLang="de-DE" dirty="0"/>
              <a:t> </a:t>
            </a:r>
            <a:r>
              <a:rPr lang="de-AT" altLang="de-DE" dirty="0" err="1"/>
              <a:t>data</a:t>
            </a:r>
            <a:endParaRPr lang="de-AT" altLang="de-DE" dirty="0"/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b="1" dirty="0"/>
              <a:t>NCLOB</a:t>
            </a:r>
            <a:br>
              <a:rPr lang="de-AT" altLang="de-DE" dirty="0"/>
            </a:br>
            <a:r>
              <a:rPr lang="de-AT" altLang="de-DE" dirty="0"/>
              <a:t>LOB zur Speicherung von </a:t>
            </a:r>
            <a:r>
              <a:rPr lang="de-AT" altLang="de-DE" dirty="0" err="1"/>
              <a:t>multi</a:t>
            </a:r>
            <a:r>
              <a:rPr lang="de-AT" altLang="de-DE" dirty="0"/>
              <a:t> </a:t>
            </a:r>
            <a:r>
              <a:rPr lang="de-AT" altLang="de-DE" dirty="0" err="1"/>
              <a:t>byte</a:t>
            </a:r>
            <a:r>
              <a:rPr lang="de-AT" altLang="de-DE" dirty="0"/>
              <a:t> </a:t>
            </a:r>
            <a:r>
              <a:rPr lang="de-AT" altLang="de-DE" dirty="0" err="1"/>
              <a:t>character</a:t>
            </a:r>
            <a:r>
              <a:rPr lang="de-AT" altLang="de-DE" dirty="0"/>
              <a:t> Daten</a:t>
            </a:r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/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b="1" dirty="0"/>
              <a:t>BFILE</a:t>
            </a:r>
            <a:br>
              <a:rPr lang="de-AT" altLang="de-DE" dirty="0"/>
            </a:br>
            <a:r>
              <a:rPr lang="de-AT" altLang="de-DE" dirty="0"/>
              <a:t>Binary File – beinhaltet eine Referenz auf einen Oracle-externen binären File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D6A9FE-E5B0-4F8D-AE6E-82083844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33400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96738E-F7F0-4FAF-97D6-89AAEE94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6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ECBE728-93A4-46B7-9456-F5A949C2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2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574AB-0E26-4774-AB3B-B20DD429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Speicherung von LOBs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A34AFC-EC55-4ABD-88F2-57FB5747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21487" cy="4351338"/>
          </a:xfrm>
        </p:spPr>
        <p:txBody>
          <a:bodyPr>
            <a:normAutofit fontScale="55000" lnSpcReduction="20000"/>
          </a:bodyPr>
          <a:lstStyle/>
          <a:p>
            <a:pPr marL="546100" indent="-503238">
              <a:lnSpc>
                <a:spcPct val="120000"/>
              </a:lnSpc>
              <a:buSzPct val="45000"/>
              <a:buFont typeface="Wingdings" panose="05000000000000000000" pitchFamily="2" charset="2"/>
              <a:buChar char=""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r>
              <a:rPr lang="de-AT" altLang="de-DE" sz="3800" dirty="0"/>
              <a:t>Feldgröße:  (4GB-1)*</a:t>
            </a:r>
            <a:r>
              <a:rPr lang="de-AT" altLang="de-DE" sz="3800" dirty="0" err="1"/>
              <a:t>Tablespace_Block_Size</a:t>
            </a:r>
            <a:r>
              <a:rPr lang="de-AT" altLang="de-DE" sz="3800" dirty="0"/>
              <a:t> (insgesamt max. 128TB)</a:t>
            </a:r>
          </a:p>
          <a:p>
            <a:pPr marL="546100" indent="-490538">
              <a:buNone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endParaRPr lang="de-AT" altLang="de-DE" sz="3800" dirty="0"/>
          </a:p>
          <a:p>
            <a:pPr marL="546100" indent="-503238">
              <a:buSzPct val="45000"/>
              <a:buFont typeface="Wingdings" panose="05000000000000000000" pitchFamily="2" charset="2"/>
              <a:buChar char=""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r>
              <a:rPr lang="de-AT" altLang="de-DE" sz="3800" dirty="0"/>
              <a:t>Speicherung mit LOB Locator (Zeiger auf die aktuelle Position des LOB Values)</a:t>
            </a:r>
          </a:p>
          <a:p>
            <a:pPr marL="546100" indent="-490538">
              <a:buNone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endParaRPr lang="de-AT" altLang="de-DE" sz="3800" dirty="0"/>
          </a:p>
          <a:p>
            <a:pPr marL="546100" indent="-503238">
              <a:buSzPct val="45000"/>
              <a:buFont typeface="Wingdings" panose="05000000000000000000" pitchFamily="2" charset="2"/>
              <a:buChar char=""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r>
              <a:rPr lang="de-AT" altLang="de-DE" sz="3800" dirty="0"/>
              <a:t>Initialisierung einer LOB Spalte mit NULL oder EMPTY</a:t>
            </a:r>
          </a:p>
          <a:p>
            <a:pPr marL="546100" indent="-490538">
              <a:buNone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endParaRPr lang="de-AT" altLang="de-DE" sz="3800" dirty="0"/>
          </a:p>
          <a:p>
            <a:pPr marL="546100" indent="-503238">
              <a:buSzPct val="45000"/>
              <a:buFont typeface="Wingdings" panose="05000000000000000000" pitchFamily="2" charset="2"/>
              <a:buChar char=""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r>
              <a:rPr lang="de-AT" altLang="de-DE" sz="3800" dirty="0"/>
              <a:t>Für jede LOB Spalte wird ein LOB Segment und ein LOB Index angelegt.</a:t>
            </a:r>
          </a:p>
          <a:p>
            <a:pPr marL="546100" indent="-490538">
              <a:buNone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endParaRPr lang="de-AT" altLang="de-DE" sz="3800" dirty="0"/>
          </a:p>
          <a:p>
            <a:pPr marL="546100" indent="-503238">
              <a:buSzPct val="45000"/>
              <a:buFont typeface="Wingdings" panose="05000000000000000000" pitchFamily="2" charset="2"/>
              <a:buChar char=""/>
              <a:tabLst>
                <a:tab pos="546100" algn="l"/>
                <a:tab pos="650875" algn="l"/>
                <a:tab pos="1100138" algn="l"/>
                <a:tab pos="1549400" algn="l"/>
                <a:tab pos="1998663" algn="l"/>
                <a:tab pos="2447925" algn="l"/>
                <a:tab pos="2897188" algn="l"/>
                <a:tab pos="3346450" algn="l"/>
                <a:tab pos="3795713" algn="l"/>
                <a:tab pos="4244975" algn="l"/>
                <a:tab pos="4694238" algn="l"/>
                <a:tab pos="5143500" algn="l"/>
                <a:tab pos="5592763" algn="l"/>
                <a:tab pos="6042025" algn="l"/>
                <a:tab pos="6491288" algn="l"/>
                <a:tab pos="6940550" algn="l"/>
                <a:tab pos="7389813" algn="l"/>
                <a:tab pos="7839075" algn="l"/>
                <a:tab pos="8288338" algn="l"/>
                <a:tab pos="8737600" algn="l"/>
                <a:tab pos="9186863" algn="l"/>
              </a:tabLst>
              <a:defRPr/>
            </a:pPr>
            <a:r>
              <a:rPr lang="de-AT" altLang="de-DE" sz="3800" dirty="0"/>
              <a:t>Eingeschränkte SQL Funktionalität: kein GROUP BY, ORDER BY, SELECT DISTINCT, </a:t>
            </a:r>
            <a:r>
              <a:rPr lang="de-AT" altLang="de-DE" sz="3800" dirty="0" err="1"/>
              <a:t>join</a:t>
            </a:r>
            <a:r>
              <a:rPr lang="de-AT" altLang="de-DE" sz="3800" dirty="0"/>
              <a:t>, Aggregatfunktionen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1258D-DDE4-46E7-AE2D-81B4C873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99661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50A4A0-4C88-4BFA-98FB-041AB072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7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144FE1-3B80-4DE9-96AB-6CB198C9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8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F7BC3-9270-4D93-BD4E-581A3BE0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Bearbeitung von LOBs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52B5D0-73A2-4608-B140-47BD2D21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44450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de-AT" altLang="de-DE" dirty="0"/>
              <a:t>INSERT INTO </a:t>
            </a:r>
            <a:r>
              <a:rPr lang="de-AT" altLang="de-DE" dirty="0" err="1"/>
              <a:t>a_table</a:t>
            </a:r>
            <a:r>
              <a:rPr lang="de-AT" altLang="de-DE" dirty="0"/>
              <a:t> VALUES (EMPTY_BLOB());</a:t>
            </a:r>
          </a:p>
          <a:p>
            <a:pPr marL="0" indent="55563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de-AT" altLang="de-DE" dirty="0"/>
          </a:p>
          <a:p>
            <a:pPr marL="0" indent="55563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de-AT" altLang="de-DE" dirty="0"/>
              <a:t>Weiters erfolgt die Bearbeitung von LOBs  durch das Package DBMS_LOB.</a:t>
            </a:r>
          </a:p>
          <a:p>
            <a:pPr marL="0" indent="55563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de-AT" altLang="de-DE" dirty="0"/>
              <a:t>Beispielsweise:</a:t>
            </a:r>
          </a:p>
          <a:p>
            <a:pPr marL="0" indent="55563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de-AT" altLang="de-DE" dirty="0"/>
              <a:t>- Konvertierung VARCHAR2 von / nach LOB</a:t>
            </a:r>
          </a:p>
          <a:p>
            <a:pPr marL="0" indent="55563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de-AT" altLang="de-DE" dirty="0"/>
              <a:t>- Kopieren von LOBs</a:t>
            </a:r>
          </a:p>
          <a:p>
            <a:pPr marL="0" indent="55563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de-AT" altLang="de-DE" dirty="0"/>
              <a:t>- Längenabfrage von LOBs</a:t>
            </a:r>
          </a:p>
          <a:p>
            <a:pPr marL="0" indent="55563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de-AT" altLang="de-DE" dirty="0"/>
              <a:t>- SUBSTR</a:t>
            </a:r>
          </a:p>
          <a:p>
            <a:pPr marL="0" indent="55563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de-AT" altLang="de-DE" dirty="0"/>
              <a:t>- Vergleich von LOBs</a:t>
            </a:r>
          </a:p>
          <a:p>
            <a:pPr marL="0" indent="55563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de-AT" altLang="de-DE" dirty="0"/>
          </a:p>
          <a:p>
            <a:pPr marL="0" indent="55563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de-AT" altLang="de-DE" dirty="0"/>
          </a:p>
          <a:p>
            <a:pPr marL="0" indent="55563"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de-AT" altLang="de-DE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CA6597-4DCC-4AF3-9F91-AC993B62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59904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C5092D-0023-4455-8DC0-3E980A37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8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AA689A5-8D89-47F2-A929-796F91DBB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9E7FA-3907-4A28-81EF-352D14B6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Bearbeitung von LOBs (Auszug)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A9894-D580-4901-9429-20E67296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APPEND - hängt die Inhalte eines LOB-Werts an einen anderen LOB-Wert an</a:t>
            </a:r>
          </a:p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CLOSE - schließt einen zuvor geöffneten internen oder externen LOB</a:t>
            </a:r>
          </a:p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COMPARE - vergleicht zwei LOB-Werte oder Teile davon miteinander</a:t>
            </a:r>
          </a:p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COPY - kopiert den gesamten LOB oder bestimmte Teile in ein Ziel-LOB</a:t>
            </a:r>
          </a:p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ERASE - löscht den LOB ganz oder teilweise</a:t>
            </a:r>
          </a:p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FILECLOSE - schließt die LOB-Datei</a:t>
            </a:r>
          </a:p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FILEEXISTS - prüft, ob die LOB-Datei vorhanden ist</a:t>
            </a:r>
          </a:p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FILEGETNAME - liest den Dateinamen und den Verzeichnisnamen</a:t>
            </a:r>
          </a:p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FILEOPEN - öffnet eine LOB-Datei (BFILE)</a:t>
            </a:r>
          </a:p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GETLENGTH - holt die Länge des LOB-Wertes ab</a:t>
            </a:r>
          </a:p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INSTR - liefert die Position eines Musters im LOB</a:t>
            </a:r>
          </a:p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LOADBLOBFROMFILE - lädt BFILE-Daten in einen internen BLOB</a:t>
            </a:r>
          </a:p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READ - liest die Daten des LOB ab der vorgegebenen Position</a:t>
            </a:r>
          </a:p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SUBSTR - liefert Teile des LOB-</a:t>
            </a:r>
            <a:r>
              <a:rPr lang="de-AT" altLang="de-DE" sz="2000" dirty="0" err="1"/>
              <a:t>Werets</a:t>
            </a:r>
            <a:r>
              <a:rPr lang="de-AT" altLang="de-DE" sz="2000" dirty="0"/>
              <a:t> ab der vorgegebenen Position</a:t>
            </a:r>
          </a:p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TRIM - kürzt den LOB-Wert auf die vorgegebene Länge</a:t>
            </a:r>
          </a:p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WRITE - schreibt die Daten ab der vorgegebenen Position in das LOB</a:t>
            </a:r>
          </a:p>
          <a:p>
            <a:pPr indent="-331788">
              <a:spcBef>
                <a:spcPts val="1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2000" dirty="0"/>
              <a:t>WRITEAPPEND - schreibt einen Puffer an das Ende des LOB</a:t>
            </a:r>
          </a:p>
          <a:p>
            <a:pPr marL="2286000" lvl="2" indent="-44608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sz="2400" dirty="0"/>
          </a:p>
          <a:p>
            <a:pPr indent="-2873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sz="2400" dirty="0"/>
          </a:p>
          <a:p>
            <a:endParaRPr lang="de-AT" sz="32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F23402-4D02-4616-8490-25A6BA29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12913" cy="365125"/>
          </a:xfrm>
        </p:spPr>
        <p:txBody>
          <a:bodyPr/>
          <a:lstStyle/>
          <a:p>
            <a:r>
              <a:rPr lang="de-AT" sz="1400" dirty="0"/>
              <a:t>XML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2F06D3-C2F1-4AF7-BD30-3786FAC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CBBF-7B89-4364-BF94-E96AB1219245}" type="slidenum">
              <a:rPr lang="de-AT" sz="1400" smtClean="0"/>
              <a:t>9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5EDE0A0-A752-4B45-A697-E7530056A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3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2844</Words>
  <Application>Microsoft Office PowerPoint</Application>
  <PresentationFormat>Breitbild</PresentationFormat>
  <Paragraphs>594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Times New Roman</vt:lpstr>
      <vt:lpstr>Wingdings</vt:lpstr>
      <vt:lpstr>Office</vt:lpstr>
      <vt:lpstr>XML Tabellen nach XML</vt:lpstr>
      <vt:lpstr>XML und Oracle</vt:lpstr>
      <vt:lpstr>Prinzipielles Vorgehen</vt:lpstr>
      <vt:lpstr>Arten von Daten </vt:lpstr>
      <vt:lpstr>Wozu LOBs?</vt:lpstr>
      <vt:lpstr>LOB Datentypen</vt:lpstr>
      <vt:lpstr>Speicherung von LOBs</vt:lpstr>
      <vt:lpstr>Bearbeitung von LOBs</vt:lpstr>
      <vt:lpstr>Bearbeitung von LOBs (Auszug)</vt:lpstr>
      <vt:lpstr>DBMS_LOB Beispiel</vt:lpstr>
      <vt:lpstr>DBMS_LOB Beispiel</vt:lpstr>
      <vt:lpstr>DBMS_LOB Beispiel</vt:lpstr>
      <vt:lpstr>Tabelle             XML</vt:lpstr>
      <vt:lpstr>Beispiel SQL / XML Function</vt:lpstr>
      <vt:lpstr>Beispiel SQL / XML Function</vt:lpstr>
      <vt:lpstr>PL/SQL Function SYS_XMLGEN</vt:lpstr>
      <vt:lpstr>Package DBMS_XMLGEN</vt:lpstr>
      <vt:lpstr>Package DBMS_XMLGEN</vt:lpstr>
      <vt:lpstr>Mapping RelDB              XML </vt:lpstr>
      <vt:lpstr>Package DBMS_XMLGEN</vt:lpstr>
      <vt:lpstr>Package DBMS_XMLGEN</vt:lpstr>
      <vt:lpstr>Beispiel: Tabelle           XML Daten</vt:lpstr>
      <vt:lpstr>Ausgabe des Beispiels</vt:lpstr>
      <vt:lpstr>SQL</vt:lpstr>
      <vt:lpstr>Ergebnis des SQL Statements</vt:lpstr>
      <vt:lpstr>Ausgabe EMP - DEPT</vt:lpstr>
      <vt:lpstr>Ausgabe EMP – DEPT </vt:lpstr>
      <vt:lpstr>Datentyp XMLType</vt:lpstr>
      <vt:lpstr>XMLTYPE Übersicht </vt:lpstr>
      <vt:lpstr>XMLTYPE API</vt:lpstr>
      <vt:lpstr>Erstellen einer Tabelle I</vt:lpstr>
      <vt:lpstr>Erstellen einer Tabelle II</vt:lpstr>
      <vt:lpstr>Erstellen von Beispieldaten I</vt:lpstr>
      <vt:lpstr>Erstellen von Beispieldaten II</vt:lpstr>
      <vt:lpstr>Beispieldaten</vt:lpstr>
      <vt:lpstr>EXTRACT </vt:lpstr>
      <vt:lpstr>Beispiel </vt:lpstr>
      <vt:lpstr>Übung</vt:lpstr>
      <vt:lpstr>EXTRACTVALUE</vt:lpstr>
      <vt:lpstr>Beispiel EXTRACTVALUE</vt:lpstr>
      <vt:lpstr>EXISTSNODE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Tabellen nach XML</dc:title>
  <dc:creator>Muratspahic Irfan</dc:creator>
  <cp:lastModifiedBy>Muratspahic Irfan</cp:lastModifiedBy>
  <cp:revision>7</cp:revision>
  <dcterms:created xsi:type="dcterms:W3CDTF">2020-07-06T12:55:55Z</dcterms:created>
  <dcterms:modified xsi:type="dcterms:W3CDTF">2020-07-06T14:12:23Z</dcterms:modified>
</cp:coreProperties>
</file>