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4wA/teUubNHT64Cz75RRNInSb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6.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 Id="rId7"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Privilegien und Rollen</a:t>
            </a:r>
            <a:endParaRPr/>
          </a:p>
        </p:txBody>
      </p:sp>
      <p:pic>
        <p:nvPicPr>
          <p:cNvPr descr="Ein Bild, das Zeichnung enthält.&#10;&#10;Automatisch generierte Beschreibung" id="89" name="Google Shape;89;p1"/>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Systemprivilegien</a:t>
            </a:r>
            <a:endParaRPr/>
          </a:p>
        </p:txBody>
      </p:sp>
      <p:sp>
        <p:nvSpPr>
          <p:cNvPr id="168" name="Google Shape;16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GB"/>
              <a:t>Es gibt die Möglichkeit vordefinierte Systemprivilegien zu vergeben mit</a:t>
            </a:r>
            <a:endParaRPr/>
          </a:p>
          <a:p>
            <a:pPr indent="-228600" lvl="0" marL="228600" rtl="0" algn="l">
              <a:lnSpc>
                <a:spcPct val="90000"/>
              </a:lnSpc>
              <a:spcBef>
                <a:spcPts val="1000"/>
              </a:spcBef>
              <a:spcAft>
                <a:spcPts val="0"/>
              </a:spcAft>
              <a:buClr>
                <a:schemeClr val="dk1"/>
              </a:buClr>
              <a:buSzPts val="2800"/>
              <a:buNone/>
            </a:pPr>
            <a:r>
              <a:rPr lang="en-GB"/>
              <a:t>GRANT </a:t>
            </a:r>
            <a:r>
              <a:rPr i="1" lang="en-GB"/>
              <a:t>SYSTEM_PRIVILEG</a:t>
            </a:r>
            <a:r>
              <a:rPr lang="en-GB"/>
              <a:t> TO USER;</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GB"/>
              <a:t>Beispiel:</a:t>
            </a:r>
            <a:endParaRPr/>
          </a:p>
          <a:p>
            <a:pPr indent="-228600" lvl="0" marL="228600" rtl="0" algn="l">
              <a:lnSpc>
                <a:spcPct val="90000"/>
              </a:lnSpc>
              <a:spcBef>
                <a:spcPts val="1000"/>
              </a:spcBef>
              <a:spcAft>
                <a:spcPts val="0"/>
              </a:spcAft>
              <a:buClr>
                <a:schemeClr val="dk1"/>
              </a:buClr>
              <a:buSzPts val="2800"/>
              <a:buNone/>
            </a:pPr>
            <a:r>
              <a:rPr lang="en-GB"/>
              <a:t>grant create role to user1;</a:t>
            </a:r>
            <a:endParaRPr/>
          </a:p>
          <a:p>
            <a:pPr indent="-228600" lvl="0" marL="228600" rtl="0" algn="l">
              <a:lnSpc>
                <a:spcPct val="90000"/>
              </a:lnSpc>
              <a:spcBef>
                <a:spcPts val="1000"/>
              </a:spcBef>
              <a:spcAft>
                <a:spcPts val="0"/>
              </a:spcAft>
              <a:buClr>
                <a:schemeClr val="dk1"/>
              </a:buClr>
              <a:buSzPts val="2800"/>
              <a:buNone/>
            </a:pPr>
            <a:r>
              <a:rPr lang="en-GB"/>
              <a:t>grant grant any role to user2;</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9" name="Google Shape;1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70" name="Google Shape;1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71" name="Google Shape;171;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Einige Systemrpivilegien</a:t>
            </a:r>
            <a:endParaRPr b="1"/>
          </a:p>
        </p:txBody>
      </p:sp>
      <p:sp>
        <p:nvSpPr>
          <p:cNvPr id="177" name="Google Shape;1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78" name="Google Shape;1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79" name="Google Shape;179;p11"/>
          <p:cNvGraphicFramePr/>
          <p:nvPr/>
        </p:nvGraphicFramePr>
        <p:xfrm>
          <a:off x="2317890" y="1401721"/>
          <a:ext cx="7556219" cy="5091154"/>
        </p:xfrm>
        <a:graphic>
          <a:graphicData uri="http://schemas.openxmlformats.org/presentationml/2006/ole">
            <mc:AlternateContent>
              <mc:Choice Requires="v">
                <p:oleObj r:id="rId4" imgH="5091154" imgW="7556219" progId="" spid="_x0000_s1">
                  <p:embed/>
                </p:oleObj>
              </mc:Choice>
              <mc:Fallback>
                <p:oleObj r:id="rId5" imgH="5091154" imgW="7556219" progId="">
                  <p:embed/>
                  <p:pic>
                    <p:nvPicPr>
                      <p:cNvPr id="179" name="Google Shape;179;p11"/>
                      <p:cNvPicPr preferRelativeResize="0"/>
                      <p:nvPr/>
                    </p:nvPicPr>
                    <p:blipFill rotWithShape="1">
                      <a:blip r:embed="rId6">
                        <a:alphaModFix/>
                      </a:blip>
                      <a:srcRect b="0" l="0" r="0" t="0"/>
                      <a:stretch/>
                    </p:blipFill>
                    <p:spPr>
                      <a:xfrm>
                        <a:off x="2317890" y="1401721"/>
                        <a:ext cx="7556219" cy="5091154"/>
                      </a:xfrm>
                      <a:prstGeom prst="rect">
                        <a:avLst/>
                      </a:prstGeom>
                      <a:noFill/>
                      <a:ln>
                        <a:noFill/>
                      </a:ln>
                    </p:spPr>
                  </p:pic>
                </p:oleObj>
              </mc:Fallback>
            </mc:AlternateContent>
          </a:graphicData>
        </a:graphic>
      </p:graphicFrame>
      <p:pic>
        <p:nvPicPr>
          <p:cNvPr descr="Ein Bild, das Zeichnung enthält.&#10;&#10;Automatisch generierte Beschreibung" id="180" name="Google Shape;180;p11"/>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Systemprivilegien und Rollen</a:t>
            </a:r>
            <a:endParaRPr/>
          </a:p>
        </p:txBody>
      </p:sp>
      <p:sp>
        <p:nvSpPr>
          <p:cNvPr id="186" name="Google Shape;18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Systemprivilegien können zu vordefinierten Rollen zusammengefasst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7" name="Google Shape;1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88" name="Google Shape;1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89" name="Google Shape;189;p12"/>
          <p:cNvGraphicFramePr/>
          <p:nvPr/>
        </p:nvGraphicFramePr>
        <p:xfrm>
          <a:off x="1974056" y="2884928"/>
          <a:ext cx="8243887" cy="3814762"/>
        </p:xfrm>
        <a:graphic>
          <a:graphicData uri="http://schemas.openxmlformats.org/presentationml/2006/ole">
            <mc:AlternateContent>
              <mc:Choice Requires="v">
                <p:oleObj r:id="rId4" imgH="3814762" imgW="8243887" progId="" spid="_x0000_s1">
                  <p:embed/>
                </p:oleObj>
              </mc:Choice>
              <mc:Fallback>
                <p:oleObj r:id="rId5" imgH="3814762" imgW="8243887" progId="">
                  <p:embed/>
                  <p:pic>
                    <p:nvPicPr>
                      <p:cNvPr id="189" name="Google Shape;189;p12"/>
                      <p:cNvPicPr preferRelativeResize="0"/>
                      <p:nvPr/>
                    </p:nvPicPr>
                    <p:blipFill rotWithShape="1">
                      <a:blip r:embed="rId6">
                        <a:alphaModFix/>
                      </a:blip>
                      <a:srcRect b="0" l="0" r="0" t="0"/>
                      <a:stretch/>
                    </p:blipFill>
                    <p:spPr>
                      <a:xfrm>
                        <a:off x="1974056" y="2884928"/>
                        <a:ext cx="8243887" cy="3814762"/>
                      </a:xfrm>
                      <a:prstGeom prst="rect">
                        <a:avLst/>
                      </a:prstGeom>
                      <a:noFill/>
                      <a:ln>
                        <a:noFill/>
                      </a:ln>
                    </p:spPr>
                  </p:pic>
                </p:oleObj>
              </mc:Fallback>
            </mc:AlternateContent>
          </a:graphicData>
        </a:graphic>
      </p:graphicFrame>
      <p:pic>
        <p:nvPicPr>
          <p:cNvPr descr="Ein Bild, das Zeichnung enthält.&#10;&#10;Automatisch generierte Beschreibung" id="190" name="Google Shape;190;p12"/>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DBA User</a:t>
            </a:r>
            <a:endParaRPr/>
          </a:p>
        </p:txBody>
      </p:sp>
      <p:sp>
        <p:nvSpPr>
          <p:cNvPr id="196" name="Google Shape;196;p13"/>
          <p:cNvSpPr txBox="1"/>
          <p:nvPr>
            <p:ph idx="1" type="body"/>
          </p:nvPr>
        </p:nvSpPr>
        <p:spPr>
          <a:xfrm>
            <a:off x="838200" y="1825625"/>
            <a:ext cx="9656298" cy="4351338"/>
          </a:xfrm>
          <a:prstGeom prst="rect">
            <a:avLst/>
          </a:prstGeom>
          <a:noFill/>
          <a:ln>
            <a:noFill/>
          </a:ln>
        </p:spPr>
        <p:txBody>
          <a:bodyPr anchorCtr="0" anchor="t" bIns="45700" lIns="91425" spcFirstLastPara="1" rIns="91425" wrap="square" tIns="45700">
            <a:normAutofit/>
          </a:bodyPr>
          <a:lstStyle/>
          <a:p>
            <a:pPr indent="-496888" lvl="0" marL="533400" rtl="0" algn="l">
              <a:lnSpc>
                <a:spcPct val="70000"/>
              </a:lnSpc>
              <a:spcBef>
                <a:spcPts val="0"/>
              </a:spcBef>
              <a:spcAft>
                <a:spcPts val="0"/>
              </a:spcAft>
              <a:buClr>
                <a:schemeClr val="dk1"/>
              </a:buClr>
              <a:buSzPts val="2400"/>
              <a:buNone/>
            </a:pPr>
            <a:r>
              <a:rPr lang="en-GB" sz="2400"/>
              <a:t>Bei der DB Installation werden automatisch 2 User mit DBA Rechten angelegt.</a:t>
            </a:r>
            <a:endParaRPr/>
          </a:p>
          <a:p>
            <a:pPr indent="-496888" lvl="0" marL="533400" rtl="0" algn="l">
              <a:lnSpc>
                <a:spcPct val="70000"/>
              </a:lnSpc>
              <a:spcBef>
                <a:spcPts val="600"/>
              </a:spcBef>
              <a:spcAft>
                <a:spcPts val="0"/>
              </a:spcAft>
              <a:buClr>
                <a:schemeClr val="dk1"/>
              </a:buClr>
              <a:buSzPts val="2400"/>
              <a:buNone/>
            </a:pPr>
            <a:r>
              <a:t/>
            </a:r>
            <a:endParaRPr sz="2400"/>
          </a:p>
          <a:p>
            <a:pPr indent="-496888" lvl="0" marL="533400" rtl="0" algn="l">
              <a:lnSpc>
                <a:spcPct val="70000"/>
              </a:lnSpc>
              <a:spcBef>
                <a:spcPts val="600"/>
              </a:spcBef>
              <a:spcAft>
                <a:spcPts val="0"/>
              </a:spcAft>
              <a:buClr>
                <a:schemeClr val="dk1"/>
              </a:buClr>
              <a:buSzPts val="2400"/>
              <a:buNone/>
            </a:pPr>
            <a:r>
              <a:rPr lang="en-GB" sz="2400"/>
              <a:t>SYS</a:t>
            </a:r>
            <a:br>
              <a:rPr lang="en-GB" sz="2400"/>
            </a:br>
            <a:r>
              <a:rPr lang="en-GB" sz="2400"/>
              <a:t>alle Data Dictionary Tabellen sind im Schema SYS angelegt. Diese Tabellen werden ausschließlich durch das DBMS gewartet – keinesfalls durch einen User (auch nicht durch den DBA). In diesem Schema dürfen keine Tabellen angelegt werden. Dieses Schema darf den STARTUP Befehl ausführen. Der Inhalt der Tabellen anderer Benutzer kann angezeigt werden.</a:t>
            </a:r>
            <a:endParaRPr/>
          </a:p>
          <a:p>
            <a:pPr indent="-496888" lvl="0" marL="533400" rtl="0" algn="l">
              <a:lnSpc>
                <a:spcPct val="70000"/>
              </a:lnSpc>
              <a:spcBef>
                <a:spcPts val="600"/>
              </a:spcBef>
              <a:spcAft>
                <a:spcPts val="0"/>
              </a:spcAft>
              <a:buClr>
                <a:schemeClr val="dk1"/>
              </a:buClr>
              <a:buSzPts val="2400"/>
              <a:buNone/>
            </a:pPr>
            <a:r>
              <a:t/>
            </a:r>
            <a:endParaRPr sz="2400"/>
          </a:p>
          <a:p>
            <a:pPr indent="-496888" lvl="0" marL="533400" rtl="0" algn="l">
              <a:lnSpc>
                <a:spcPct val="70000"/>
              </a:lnSpc>
              <a:spcBef>
                <a:spcPts val="600"/>
              </a:spcBef>
              <a:spcAft>
                <a:spcPts val="0"/>
              </a:spcAft>
              <a:buClr>
                <a:schemeClr val="dk1"/>
              </a:buClr>
              <a:buSzPts val="2400"/>
              <a:buNone/>
            </a:pPr>
            <a:r>
              <a:rPr lang="en-GB" sz="2400"/>
              <a:t>SYSTEM</a:t>
            </a:r>
            <a:br>
              <a:rPr lang="en-GB" sz="2400"/>
            </a:br>
            <a:r>
              <a:rPr lang="en-GB" sz="2400"/>
              <a:t>unter diesem User werden zusätzliche Tabellen und Views zur Administration angelegt. Auch hier werden keine Benutzertabellen angelegt.</a:t>
            </a:r>
            <a:endParaRPr/>
          </a:p>
          <a:p>
            <a:pPr indent="-344488" lvl="2" marL="1293813" rtl="0" algn="l">
              <a:lnSpc>
                <a:spcPct val="70000"/>
              </a:lnSpc>
              <a:spcBef>
                <a:spcPts val="450"/>
              </a:spcBef>
              <a:spcAft>
                <a:spcPts val="0"/>
              </a:spcAft>
              <a:buClr>
                <a:schemeClr val="dk1"/>
              </a:buClr>
              <a:buSzPts val="1800"/>
              <a:buNone/>
            </a:pPr>
            <a:r>
              <a:t/>
            </a:r>
            <a:endParaRPr sz="1800"/>
          </a:p>
          <a:p>
            <a:pPr indent="-344488" lvl="2" marL="1293813" rtl="0" algn="l">
              <a:lnSpc>
                <a:spcPct val="70000"/>
              </a:lnSpc>
              <a:spcBef>
                <a:spcPts val="450"/>
              </a:spcBef>
              <a:spcAft>
                <a:spcPts val="0"/>
              </a:spcAft>
              <a:buClr>
                <a:schemeClr val="dk1"/>
              </a:buClr>
              <a:buSzPts val="1800"/>
              <a:buNone/>
            </a:pPr>
            <a:r>
              <a:t/>
            </a:r>
            <a:endParaRPr sz="1800"/>
          </a:p>
          <a:p>
            <a:pPr indent="-50800" lvl="0" marL="228600" rtl="0" algn="l">
              <a:lnSpc>
                <a:spcPct val="80000"/>
              </a:lnSpc>
              <a:spcBef>
                <a:spcPts val="1000"/>
              </a:spcBef>
              <a:spcAft>
                <a:spcPts val="0"/>
              </a:spcAft>
              <a:buClr>
                <a:schemeClr val="dk1"/>
              </a:buClr>
              <a:buSzPts val="2800"/>
              <a:buNone/>
            </a:pPr>
            <a:r>
              <a:t/>
            </a:r>
            <a:endParaRPr/>
          </a:p>
        </p:txBody>
      </p:sp>
      <p:sp>
        <p:nvSpPr>
          <p:cNvPr id="197" name="Google Shape;19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98" name="Google Shape;1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99" name="Google Shape;199;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Data Dictonary</a:t>
            </a:r>
            <a:endParaRPr b="1"/>
          </a:p>
        </p:txBody>
      </p:sp>
      <p:sp>
        <p:nvSpPr>
          <p:cNvPr id="205" name="Google Shape;20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800"/>
              <a:buChar char="•"/>
            </a:pPr>
            <a:r>
              <a:rPr lang="en-GB"/>
              <a:t>Was machen die User zur Zeit?</a:t>
            </a:r>
            <a:endParaRPr/>
          </a:p>
          <a:p>
            <a:pPr indent="-306388" lvl="0" marL="317500" rtl="0" algn="l">
              <a:lnSpc>
                <a:spcPct val="90000"/>
              </a:lnSpc>
              <a:spcBef>
                <a:spcPts val="1000"/>
              </a:spcBef>
              <a:spcAft>
                <a:spcPts val="0"/>
              </a:spcAft>
              <a:buClr>
                <a:schemeClr val="dk1"/>
              </a:buClr>
              <a:buSzPts val="2800"/>
              <a:buNone/>
            </a:pPr>
            <a:r>
              <a:t/>
            </a:r>
            <a:endParaRPr/>
          </a:p>
          <a:p>
            <a:pPr indent="-306388" lvl="0" marL="306388" rtl="0" algn="l">
              <a:lnSpc>
                <a:spcPct val="90000"/>
              </a:lnSpc>
              <a:spcBef>
                <a:spcPts val="1000"/>
              </a:spcBef>
              <a:spcAft>
                <a:spcPts val="0"/>
              </a:spcAft>
              <a:buClr>
                <a:schemeClr val="dk1"/>
              </a:buClr>
              <a:buSzPts val="2800"/>
              <a:buChar char="•"/>
            </a:pPr>
            <a:r>
              <a:rPr lang="en-GB"/>
              <a:t>select EXECUTIONS, USERS_EXECUTING, username, sql_text </a:t>
            </a:r>
            <a:br>
              <a:rPr lang="en-GB"/>
            </a:br>
            <a:r>
              <a:rPr lang="en-GB"/>
              <a:t>from v$session se , v$sql sq where se.sql_address = sq.address;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6" name="Google Shape;20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07" name="Google Shape;2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08" name="Google Shape;208;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ENDE</a:t>
            </a:r>
            <a:endParaRPr/>
          </a:p>
        </p:txBody>
      </p:sp>
      <p:pic>
        <p:nvPicPr>
          <p:cNvPr descr="Ein Bild, das Zeichnung enthält.&#10;&#10;Automatisch generierte Beschreibung" id="214" name="Google Shape;214;p15"/>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Synonym</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GB"/>
              <a:t>SELECT *</a:t>
            </a:r>
            <a:endParaRPr/>
          </a:p>
          <a:p>
            <a:pPr indent="-228600" lvl="0" marL="228600" rtl="0" algn="l">
              <a:lnSpc>
                <a:spcPct val="90000"/>
              </a:lnSpc>
              <a:spcBef>
                <a:spcPts val="1000"/>
              </a:spcBef>
              <a:spcAft>
                <a:spcPts val="0"/>
              </a:spcAft>
              <a:buClr>
                <a:schemeClr val="dk1"/>
              </a:buClr>
              <a:buSzPts val="2800"/>
              <a:buNone/>
            </a:pPr>
            <a:r>
              <a:rPr lang="en-GB"/>
              <a:t>  FROM SCOTT.DEPT;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GB"/>
              <a:t>CREATE SYNONYM S_DEPT</a:t>
            </a:r>
            <a:endParaRPr/>
          </a:p>
          <a:p>
            <a:pPr indent="-228600" lvl="0" marL="228600" rtl="0" algn="l">
              <a:lnSpc>
                <a:spcPct val="90000"/>
              </a:lnSpc>
              <a:spcBef>
                <a:spcPts val="1000"/>
              </a:spcBef>
              <a:spcAft>
                <a:spcPts val="0"/>
              </a:spcAft>
              <a:buClr>
                <a:schemeClr val="dk1"/>
              </a:buClr>
              <a:buSzPts val="2800"/>
              <a:buNone/>
            </a:pPr>
            <a:r>
              <a:rPr lang="en-GB"/>
              <a:t>  FOR SCOTT.DEPT;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GB"/>
              <a:t>SELECT *</a:t>
            </a:r>
            <a:endParaRPr/>
          </a:p>
          <a:p>
            <a:pPr indent="-228600" lvl="0" marL="228600" rtl="0" algn="l">
              <a:lnSpc>
                <a:spcPct val="90000"/>
              </a:lnSpc>
              <a:spcBef>
                <a:spcPts val="1000"/>
              </a:spcBef>
              <a:spcAft>
                <a:spcPts val="0"/>
              </a:spcAft>
              <a:buClr>
                <a:schemeClr val="dk1"/>
              </a:buClr>
              <a:buSzPts val="2800"/>
              <a:buNone/>
            </a:pPr>
            <a:r>
              <a:rPr lang="en-GB"/>
              <a:t>  FROM S_DEPT;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98" name="Google Shape;98;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Grundsatz der Privilegien</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41313" rtl="0" algn="l">
              <a:lnSpc>
                <a:spcPct val="90000"/>
              </a:lnSpc>
              <a:spcBef>
                <a:spcPts val="0"/>
              </a:spcBef>
              <a:spcAft>
                <a:spcPts val="0"/>
              </a:spcAft>
              <a:buClr>
                <a:schemeClr val="dk1"/>
              </a:buClr>
              <a:buSzPts val="2800"/>
              <a:buNone/>
            </a:pPr>
            <a:r>
              <a:t/>
            </a:r>
            <a:endParaRPr/>
          </a:p>
          <a:p>
            <a:pPr indent="-317500" lvl="0" marL="330200" rtl="0" algn="l">
              <a:lnSpc>
                <a:spcPct val="90000"/>
              </a:lnSpc>
              <a:spcBef>
                <a:spcPts val="1000"/>
              </a:spcBef>
              <a:spcAft>
                <a:spcPts val="0"/>
              </a:spcAft>
              <a:buClr>
                <a:schemeClr val="dk1"/>
              </a:buClr>
              <a:buSzPts val="2800"/>
              <a:buChar char="•"/>
            </a:pPr>
            <a:r>
              <a:rPr lang="en-GB"/>
              <a:t>Jede Tabelle, jede View und jedes Synonym gehört dem User, der das Objekt erzeugt hat. </a:t>
            </a:r>
            <a:endParaRPr/>
          </a:p>
          <a:p>
            <a:pPr indent="-317500" lvl="0" marL="330200" rtl="0" algn="l">
              <a:lnSpc>
                <a:spcPct val="90000"/>
              </a:lnSpc>
              <a:spcBef>
                <a:spcPts val="1000"/>
              </a:spcBef>
              <a:spcAft>
                <a:spcPts val="0"/>
              </a:spcAft>
              <a:buClr>
                <a:schemeClr val="dk1"/>
              </a:buClr>
              <a:buSzPts val="2800"/>
              <a:buChar char="•"/>
            </a:pPr>
            <a:r>
              <a:rPr lang="en-GB"/>
              <a:t>Sollen Objekte auch für andere User zur Verfügung gestellt werden, so müssen diese Berechtigungen vergeben werden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5" name="Google Shape;10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07" name="Google Shape;107;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Privilegien</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800"/>
              <a:buChar char="•"/>
            </a:pPr>
            <a:r>
              <a:rPr lang="en-GB"/>
              <a:t>Objektprivilegien</a:t>
            </a:r>
            <a:br>
              <a:rPr lang="en-GB"/>
            </a:br>
            <a:r>
              <a:rPr lang="en-GB"/>
              <a:t>Dadurch werden Zugriffsrechte auf ein bestimmtes Objekt vergeben. Also z.B. Tupel aus der EMP Tabelle zu selektieren.</a:t>
            </a:r>
            <a:endParaRPr/>
          </a:p>
          <a:p>
            <a:pPr indent="-306388" lvl="0" marL="306388" rtl="0" algn="l">
              <a:lnSpc>
                <a:spcPct val="90000"/>
              </a:lnSpc>
              <a:spcBef>
                <a:spcPts val="1000"/>
              </a:spcBef>
              <a:spcAft>
                <a:spcPts val="0"/>
              </a:spcAft>
              <a:buClr>
                <a:schemeClr val="dk1"/>
              </a:buClr>
              <a:buSzPts val="2800"/>
              <a:buChar char="•"/>
            </a:pPr>
            <a:r>
              <a:rPr lang="en-GB"/>
              <a:t>Systemprivilegien</a:t>
            </a:r>
            <a:br>
              <a:rPr lang="en-GB"/>
            </a:br>
            <a:r>
              <a:rPr lang="en-GB"/>
              <a:t>Vergabe von vordefinierten Systemprivilegien. Dadurch wird der User in die Lage versetzt, eine bestimmte Aktion auszuführen. Also z.B. das Recht ‚Tabellen anlegen‘.</a:t>
            </a:r>
            <a:endParaRPr/>
          </a:p>
          <a:p>
            <a:pPr indent="-306388" lvl="0" marL="306388" rtl="0" algn="l">
              <a:lnSpc>
                <a:spcPct val="90000"/>
              </a:lnSpc>
              <a:spcBef>
                <a:spcPts val="1000"/>
              </a:spcBef>
              <a:spcAft>
                <a:spcPts val="0"/>
              </a:spcAft>
              <a:buClr>
                <a:schemeClr val="dk1"/>
              </a:buClr>
              <a:buSzPts val="2800"/>
              <a:buChar char="•"/>
            </a:pPr>
            <a:r>
              <a:rPr lang="en-GB"/>
              <a:t>Rolle</a:t>
            </a:r>
            <a:br>
              <a:rPr lang="en-GB"/>
            </a:br>
            <a:r>
              <a:rPr lang="en-GB"/>
              <a:t>Sammlung von Privilegien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16" name="Google Shape;116;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Objektprivilegien – GRANT </a:t>
            </a:r>
            <a:endParaRPr/>
          </a:p>
        </p:txBody>
      </p:sp>
      <p:sp>
        <p:nvSpPr>
          <p:cNvPr id="122" name="Google Shape;1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23" name="Google Shape;1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24" name="Google Shape;124;p5"/>
          <p:cNvGraphicFramePr/>
          <p:nvPr/>
        </p:nvGraphicFramePr>
        <p:xfrm>
          <a:off x="1987188" y="1986109"/>
          <a:ext cx="8217623" cy="3340100"/>
        </p:xfrm>
        <a:graphic>
          <a:graphicData uri="http://schemas.openxmlformats.org/presentationml/2006/ole">
            <mc:AlternateContent>
              <mc:Choice Requires="v">
                <p:oleObj r:id="rId4" imgH="3340100" imgW="8217623" progId="" spid="_x0000_s1">
                  <p:embed/>
                </p:oleObj>
              </mc:Choice>
              <mc:Fallback>
                <p:oleObj r:id="rId5" imgH="3340100" imgW="8217623" progId="">
                  <p:embed/>
                  <p:pic>
                    <p:nvPicPr>
                      <p:cNvPr id="124" name="Google Shape;124;p5"/>
                      <p:cNvPicPr preferRelativeResize="0"/>
                      <p:nvPr/>
                    </p:nvPicPr>
                    <p:blipFill rotWithShape="1">
                      <a:blip r:embed="rId6">
                        <a:alphaModFix/>
                      </a:blip>
                      <a:srcRect b="0" l="0" r="0" t="0"/>
                      <a:stretch/>
                    </p:blipFill>
                    <p:spPr>
                      <a:xfrm>
                        <a:off x="1987188" y="1986109"/>
                        <a:ext cx="8217623" cy="3340100"/>
                      </a:xfrm>
                      <a:prstGeom prst="rect">
                        <a:avLst/>
                      </a:prstGeom>
                      <a:noFill/>
                      <a:ln>
                        <a:noFill/>
                      </a:ln>
                    </p:spPr>
                  </p:pic>
                </p:oleObj>
              </mc:Fallback>
            </mc:AlternateContent>
          </a:graphicData>
        </a:graphic>
      </p:graphicFrame>
      <p:pic>
        <p:nvPicPr>
          <p:cNvPr descr="Ein Bild, das Zeichnung enthält.&#10;&#10;Automatisch generierte Beschreibung" id="125" name="Google Shape;125;p5"/>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GRANT Beispiele</a:t>
            </a:r>
            <a:endParaRPr/>
          </a:p>
        </p:txBody>
      </p:sp>
      <p:sp>
        <p:nvSpPr>
          <p:cNvPr id="131" name="Google Shape;1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1750"/>
              <a:buNone/>
            </a:pPr>
            <a:r>
              <a:rPr lang="en-GB" sz="1750"/>
              <a:t>GRANT SELECT</a:t>
            </a:r>
            <a:endParaRPr/>
          </a:p>
          <a:p>
            <a:pPr indent="-228600" lvl="0" marL="228600" rtl="0" algn="l">
              <a:lnSpc>
                <a:spcPct val="60000"/>
              </a:lnSpc>
              <a:spcBef>
                <a:spcPts val="400"/>
              </a:spcBef>
              <a:spcAft>
                <a:spcPts val="0"/>
              </a:spcAft>
              <a:buClr>
                <a:schemeClr val="dk1"/>
              </a:buClr>
              <a:buSzPts val="1750"/>
              <a:buNone/>
            </a:pPr>
            <a:r>
              <a:rPr lang="en-GB" sz="1750"/>
              <a:t>	ON DEPT</a:t>
            </a:r>
            <a:endParaRPr/>
          </a:p>
          <a:p>
            <a:pPr indent="-228600" lvl="0" marL="228600" rtl="0" algn="l">
              <a:lnSpc>
                <a:spcPct val="60000"/>
              </a:lnSpc>
              <a:spcBef>
                <a:spcPts val="400"/>
              </a:spcBef>
              <a:spcAft>
                <a:spcPts val="0"/>
              </a:spcAft>
              <a:buClr>
                <a:schemeClr val="dk1"/>
              </a:buClr>
              <a:buSzPts val="1750"/>
              <a:buNone/>
            </a:pPr>
            <a:r>
              <a:rPr lang="en-GB" sz="1750"/>
              <a:t>    TO ADAMS;</a:t>
            </a:r>
            <a:endParaRPr/>
          </a:p>
          <a:p>
            <a:pPr indent="-228600" lvl="0" marL="228600" rtl="0" algn="l">
              <a:lnSpc>
                <a:spcPct val="60000"/>
              </a:lnSpc>
              <a:spcBef>
                <a:spcPts val="400"/>
              </a:spcBef>
              <a:spcAft>
                <a:spcPts val="0"/>
              </a:spcAft>
              <a:buClr>
                <a:schemeClr val="dk1"/>
              </a:buClr>
              <a:buSzPts val="1750"/>
              <a:buNone/>
            </a:pPr>
            <a:r>
              <a:t/>
            </a:r>
            <a:endParaRPr sz="1750"/>
          </a:p>
          <a:p>
            <a:pPr indent="-228600" lvl="0" marL="228600" rtl="0" algn="l">
              <a:lnSpc>
                <a:spcPct val="60000"/>
              </a:lnSpc>
              <a:spcBef>
                <a:spcPts val="400"/>
              </a:spcBef>
              <a:spcAft>
                <a:spcPts val="0"/>
              </a:spcAft>
              <a:buClr>
                <a:schemeClr val="dk1"/>
              </a:buClr>
              <a:buSzPts val="1750"/>
              <a:buNone/>
            </a:pPr>
            <a:r>
              <a:rPr lang="en-GB" sz="1750"/>
              <a:t>GRANT INSERT,UPDATE</a:t>
            </a:r>
            <a:endParaRPr/>
          </a:p>
          <a:p>
            <a:pPr indent="-228600" lvl="0" marL="228600" rtl="0" algn="l">
              <a:lnSpc>
                <a:spcPct val="60000"/>
              </a:lnSpc>
              <a:spcBef>
                <a:spcPts val="400"/>
              </a:spcBef>
              <a:spcAft>
                <a:spcPts val="0"/>
              </a:spcAft>
              <a:buClr>
                <a:schemeClr val="dk1"/>
              </a:buClr>
              <a:buSzPts val="1750"/>
              <a:buNone/>
            </a:pPr>
            <a:r>
              <a:rPr lang="en-GB" sz="1750"/>
              <a:t>	ON DEPT</a:t>
            </a:r>
            <a:endParaRPr/>
          </a:p>
          <a:p>
            <a:pPr indent="-228600" lvl="0" marL="228600" rtl="0" algn="l">
              <a:lnSpc>
                <a:spcPct val="60000"/>
              </a:lnSpc>
              <a:spcBef>
                <a:spcPts val="400"/>
              </a:spcBef>
              <a:spcAft>
                <a:spcPts val="0"/>
              </a:spcAft>
              <a:buClr>
                <a:schemeClr val="dk1"/>
              </a:buClr>
              <a:buSzPts val="1750"/>
              <a:buNone/>
            </a:pPr>
            <a:r>
              <a:rPr lang="en-GB" sz="1750"/>
              <a:t>	TO ADAMS,JONES;</a:t>
            </a:r>
            <a:endParaRPr/>
          </a:p>
          <a:p>
            <a:pPr indent="-228600" lvl="0" marL="228600" rtl="0" algn="l">
              <a:lnSpc>
                <a:spcPct val="60000"/>
              </a:lnSpc>
              <a:spcBef>
                <a:spcPts val="400"/>
              </a:spcBef>
              <a:spcAft>
                <a:spcPts val="0"/>
              </a:spcAft>
              <a:buClr>
                <a:schemeClr val="dk1"/>
              </a:buClr>
              <a:buSzPts val="1750"/>
              <a:buNone/>
            </a:pPr>
            <a:r>
              <a:t/>
            </a:r>
            <a:endParaRPr sz="1750"/>
          </a:p>
          <a:p>
            <a:pPr indent="-228600" lvl="0" marL="228600" rtl="0" algn="l">
              <a:lnSpc>
                <a:spcPct val="60000"/>
              </a:lnSpc>
              <a:spcBef>
                <a:spcPts val="400"/>
              </a:spcBef>
              <a:spcAft>
                <a:spcPts val="0"/>
              </a:spcAft>
              <a:buClr>
                <a:schemeClr val="dk1"/>
              </a:buClr>
              <a:buSzPts val="1750"/>
              <a:buNone/>
            </a:pPr>
            <a:r>
              <a:rPr lang="en-GB" sz="1750"/>
              <a:t>GRANT ALL</a:t>
            </a:r>
            <a:endParaRPr/>
          </a:p>
          <a:p>
            <a:pPr indent="-228600" lvl="0" marL="228600" rtl="0" algn="l">
              <a:lnSpc>
                <a:spcPct val="60000"/>
              </a:lnSpc>
              <a:spcBef>
                <a:spcPts val="400"/>
              </a:spcBef>
              <a:spcAft>
                <a:spcPts val="0"/>
              </a:spcAft>
              <a:buClr>
                <a:schemeClr val="dk1"/>
              </a:buClr>
              <a:buSzPts val="1750"/>
              <a:buNone/>
            </a:pPr>
            <a:r>
              <a:rPr lang="en-GB" sz="1750"/>
              <a:t>	ON DEPT</a:t>
            </a:r>
            <a:endParaRPr/>
          </a:p>
          <a:p>
            <a:pPr indent="-228600" lvl="0" marL="228600" rtl="0" algn="l">
              <a:lnSpc>
                <a:spcPct val="60000"/>
              </a:lnSpc>
              <a:spcBef>
                <a:spcPts val="400"/>
              </a:spcBef>
              <a:spcAft>
                <a:spcPts val="0"/>
              </a:spcAft>
              <a:buClr>
                <a:schemeClr val="dk1"/>
              </a:buClr>
              <a:buSzPts val="1750"/>
              <a:buNone/>
            </a:pPr>
            <a:r>
              <a:rPr lang="en-GB" sz="1750"/>
              <a:t>	TO ADAMS;</a:t>
            </a:r>
            <a:endParaRPr/>
          </a:p>
          <a:p>
            <a:pPr indent="-228600" lvl="0" marL="228600" rtl="0" algn="l">
              <a:lnSpc>
                <a:spcPct val="60000"/>
              </a:lnSpc>
              <a:spcBef>
                <a:spcPts val="400"/>
              </a:spcBef>
              <a:spcAft>
                <a:spcPts val="0"/>
              </a:spcAft>
              <a:buClr>
                <a:schemeClr val="dk1"/>
              </a:buClr>
              <a:buSzPts val="1750"/>
              <a:buNone/>
            </a:pPr>
            <a:r>
              <a:t/>
            </a:r>
            <a:endParaRPr sz="1750"/>
          </a:p>
          <a:p>
            <a:pPr indent="-228600" lvl="0" marL="228600" rtl="0" algn="l">
              <a:lnSpc>
                <a:spcPct val="60000"/>
              </a:lnSpc>
              <a:spcBef>
                <a:spcPts val="400"/>
              </a:spcBef>
              <a:spcAft>
                <a:spcPts val="0"/>
              </a:spcAft>
              <a:buClr>
                <a:schemeClr val="dk1"/>
              </a:buClr>
              <a:buSzPts val="1750"/>
              <a:buNone/>
            </a:pPr>
            <a:r>
              <a:rPr lang="en-GB" sz="1750"/>
              <a:t>GRANT SELECT</a:t>
            </a:r>
            <a:endParaRPr/>
          </a:p>
          <a:p>
            <a:pPr indent="-228600" lvl="0" marL="228600" rtl="0" algn="l">
              <a:lnSpc>
                <a:spcPct val="60000"/>
              </a:lnSpc>
              <a:spcBef>
                <a:spcPts val="400"/>
              </a:spcBef>
              <a:spcAft>
                <a:spcPts val="0"/>
              </a:spcAft>
              <a:buClr>
                <a:schemeClr val="dk1"/>
              </a:buClr>
              <a:buSzPts val="1750"/>
              <a:buNone/>
            </a:pPr>
            <a:r>
              <a:rPr lang="en-GB" sz="1750"/>
              <a:t>	ON DEPT</a:t>
            </a:r>
            <a:endParaRPr/>
          </a:p>
          <a:p>
            <a:pPr indent="-228600" lvl="0" marL="228600" rtl="0" algn="l">
              <a:lnSpc>
                <a:spcPct val="60000"/>
              </a:lnSpc>
              <a:spcBef>
                <a:spcPts val="400"/>
              </a:spcBef>
              <a:spcAft>
                <a:spcPts val="0"/>
              </a:spcAft>
              <a:buClr>
                <a:schemeClr val="dk1"/>
              </a:buClr>
              <a:buSzPts val="1750"/>
              <a:buNone/>
            </a:pPr>
            <a:r>
              <a:rPr lang="en-GB" sz="1750"/>
              <a:t>	TO PUBLIC;</a:t>
            </a:r>
            <a:endParaRPr/>
          </a:p>
          <a:p>
            <a:pPr indent="-228600" lvl="0" marL="228600" rtl="0" algn="l">
              <a:lnSpc>
                <a:spcPct val="60000"/>
              </a:lnSpc>
              <a:spcBef>
                <a:spcPts val="400"/>
              </a:spcBef>
              <a:spcAft>
                <a:spcPts val="0"/>
              </a:spcAft>
              <a:buClr>
                <a:schemeClr val="dk1"/>
              </a:buClr>
              <a:buSzPts val="1750"/>
              <a:buNone/>
            </a:pPr>
            <a:r>
              <a:t/>
            </a:r>
            <a:endParaRPr sz="1750"/>
          </a:p>
          <a:p>
            <a:pPr indent="-228600" lvl="0" marL="228600" rtl="0" algn="l">
              <a:lnSpc>
                <a:spcPct val="60000"/>
              </a:lnSpc>
              <a:spcBef>
                <a:spcPts val="400"/>
              </a:spcBef>
              <a:spcAft>
                <a:spcPts val="0"/>
              </a:spcAft>
              <a:buClr>
                <a:schemeClr val="dk1"/>
              </a:buClr>
              <a:buSzPts val="1750"/>
              <a:buNone/>
            </a:pPr>
            <a:r>
              <a:rPr lang="en-GB" sz="1750"/>
              <a:t>GRANT SELECT</a:t>
            </a:r>
            <a:endParaRPr/>
          </a:p>
          <a:p>
            <a:pPr indent="-228600" lvl="0" marL="228600" rtl="0" algn="l">
              <a:lnSpc>
                <a:spcPct val="60000"/>
              </a:lnSpc>
              <a:spcBef>
                <a:spcPts val="400"/>
              </a:spcBef>
              <a:spcAft>
                <a:spcPts val="0"/>
              </a:spcAft>
              <a:buClr>
                <a:schemeClr val="dk1"/>
              </a:buClr>
              <a:buSzPts val="1750"/>
              <a:buNone/>
            </a:pPr>
            <a:r>
              <a:rPr lang="en-GB" sz="1750"/>
              <a:t>	ON EMP</a:t>
            </a:r>
            <a:endParaRPr/>
          </a:p>
          <a:p>
            <a:pPr indent="-228600" lvl="0" marL="228600" rtl="0" algn="l">
              <a:lnSpc>
                <a:spcPct val="60000"/>
              </a:lnSpc>
              <a:spcBef>
                <a:spcPts val="400"/>
              </a:spcBef>
              <a:spcAft>
                <a:spcPts val="0"/>
              </a:spcAft>
              <a:buClr>
                <a:schemeClr val="dk1"/>
              </a:buClr>
              <a:buSzPts val="1750"/>
              <a:buNone/>
            </a:pPr>
            <a:r>
              <a:rPr lang="en-GB" sz="1750"/>
              <a:t>	TO ADAMS</a:t>
            </a:r>
            <a:endParaRPr/>
          </a:p>
          <a:p>
            <a:pPr indent="-228600" lvl="0" marL="228600" rtl="0" algn="l">
              <a:lnSpc>
                <a:spcPct val="60000"/>
              </a:lnSpc>
              <a:spcBef>
                <a:spcPts val="400"/>
              </a:spcBef>
              <a:spcAft>
                <a:spcPts val="0"/>
              </a:spcAft>
              <a:buClr>
                <a:schemeClr val="dk1"/>
              </a:buClr>
              <a:buSzPts val="1750"/>
              <a:buNone/>
            </a:pPr>
            <a:r>
              <a:rPr lang="en-GB" sz="1750"/>
              <a:t>	WITH GRANT OPTION;  -- Berechtigungsweitergabe</a:t>
            </a:r>
            <a:endParaRPr/>
          </a:p>
          <a:p>
            <a:pPr indent="-117475" lvl="0" marL="228600" rtl="0" algn="l">
              <a:lnSpc>
                <a:spcPct val="70000"/>
              </a:lnSpc>
              <a:spcBef>
                <a:spcPts val="1000"/>
              </a:spcBef>
              <a:spcAft>
                <a:spcPts val="0"/>
              </a:spcAft>
              <a:buClr>
                <a:schemeClr val="dk1"/>
              </a:buClr>
              <a:buSzPts val="1750"/>
              <a:buNone/>
            </a:pPr>
            <a:r>
              <a:t/>
            </a:r>
            <a:endParaRPr sz="1750"/>
          </a:p>
        </p:txBody>
      </p:sp>
      <p:sp>
        <p:nvSpPr>
          <p:cNvPr id="132" name="Google Shape;1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34" name="Google Shape;134;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REVOKE</a:t>
            </a:r>
            <a:endParaRPr/>
          </a:p>
        </p:txBody>
      </p:sp>
      <p:sp>
        <p:nvSpPr>
          <p:cNvPr id="140" name="Google Shape;1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GB"/>
              <a:t>REVOKE ALL</a:t>
            </a:r>
            <a:endParaRPr/>
          </a:p>
          <a:p>
            <a:pPr indent="-228600" lvl="0" marL="228600" rtl="0" algn="l">
              <a:lnSpc>
                <a:spcPct val="90000"/>
              </a:lnSpc>
              <a:spcBef>
                <a:spcPts val="1000"/>
              </a:spcBef>
              <a:spcAft>
                <a:spcPts val="0"/>
              </a:spcAft>
              <a:buClr>
                <a:schemeClr val="dk1"/>
              </a:buClr>
              <a:buSzPts val="2800"/>
              <a:buNone/>
            </a:pPr>
            <a:r>
              <a:rPr lang="en-GB"/>
              <a:t>	ON DEPT</a:t>
            </a:r>
            <a:endParaRPr/>
          </a:p>
          <a:p>
            <a:pPr indent="-228600" lvl="0" marL="228600" rtl="0" algn="l">
              <a:lnSpc>
                <a:spcPct val="90000"/>
              </a:lnSpc>
              <a:spcBef>
                <a:spcPts val="1000"/>
              </a:spcBef>
              <a:spcAft>
                <a:spcPts val="0"/>
              </a:spcAft>
              <a:buClr>
                <a:schemeClr val="dk1"/>
              </a:buClr>
              <a:buSzPts val="2800"/>
              <a:buNone/>
            </a:pPr>
            <a:r>
              <a:rPr lang="en-GB"/>
              <a:t>	FROM ADAMS;</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b="1" lang="en-GB"/>
              <a:t>Übersicht über vergebene Privilegien</a:t>
            </a:r>
            <a:endParaRPr/>
          </a:p>
          <a:p>
            <a:pPr indent="-228600" lvl="0" marL="228600" rtl="0" algn="l">
              <a:lnSpc>
                <a:spcPct val="90000"/>
              </a:lnSpc>
              <a:spcBef>
                <a:spcPts val="1000"/>
              </a:spcBef>
              <a:spcAft>
                <a:spcPts val="0"/>
              </a:spcAft>
              <a:buClr>
                <a:schemeClr val="dk1"/>
              </a:buClr>
              <a:buSzPts val="2800"/>
              <a:buNone/>
            </a:pPr>
            <a:r>
              <a:rPr lang="en-GB"/>
              <a:t>SELECT GRANTEE, OWNER, GRANTOR, PRIVILEGE, GRANTABLE FROM DBA_TAB_PRIVS </a:t>
            </a:r>
            <a:endParaRPr/>
          </a:p>
          <a:p>
            <a:pPr indent="-228600" lvl="0" marL="228600" rtl="0" algn="l">
              <a:lnSpc>
                <a:spcPct val="90000"/>
              </a:lnSpc>
              <a:spcBef>
                <a:spcPts val="1000"/>
              </a:spcBef>
              <a:spcAft>
                <a:spcPts val="0"/>
              </a:spcAft>
              <a:buClr>
                <a:schemeClr val="dk1"/>
              </a:buClr>
              <a:buSzPts val="2800"/>
              <a:buNone/>
            </a:pPr>
            <a:r>
              <a:rPr lang="en-GB"/>
              <a:t> WHERE TABLE_NAME = 'employees';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1" name="Google Shape;1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43" name="Google Shape;143;p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Rollen</a:t>
            </a:r>
            <a:endParaRPr/>
          </a:p>
        </p:txBody>
      </p:sp>
      <p:sp>
        <p:nvSpPr>
          <p:cNvPr id="149" name="Google Shape;14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0" name="Google Shape;1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51" name="Google Shape;1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52" name="Google Shape;152;p8"/>
          <p:cNvPicPr preferRelativeResize="0"/>
          <p:nvPr/>
        </p:nvPicPr>
        <p:blipFill rotWithShape="1">
          <a:blip r:embed="rId3">
            <a:alphaModFix/>
          </a:blip>
          <a:srcRect b="0" l="0" r="0" t="0"/>
          <a:stretch/>
        </p:blipFill>
        <p:spPr>
          <a:xfrm>
            <a:off x="2948637" y="1997613"/>
            <a:ext cx="6294725" cy="3451946"/>
          </a:xfrm>
          <a:prstGeom prst="rect">
            <a:avLst/>
          </a:prstGeom>
          <a:noFill/>
          <a:ln>
            <a:noFill/>
          </a:ln>
        </p:spPr>
      </p:pic>
      <p:pic>
        <p:nvPicPr>
          <p:cNvPr descr="Ein Bild, das Zeichnung enthält.&#10;&#10;Automatisch generierte Beschreibung" id="153" name="Google Shape;153;p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Rollen</a:t>
            </a:r>
            <a:endParaRPr/>
          </a:p>
        </p:txBody>
      </p:sp>
      <p:sp>
        <p:nvSpPr>
          <p:cNvPr id="159" name="Google Shape;15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800"/>
              <a:buChar char="•"/>
            </a:pPr>
            <a:r>
              <a:rPr lang="en-GB" u="sng"/>
              <a:t>Erstellen der Rolle:</a:t>
            </a:r>
            <a:endParaRPr/>
          </a:p>
          <a:p>
            <a:pPr indent="-249237" lvl="1" marL="685800" rtl="0" algn="l">
              <a:lnSpc>
                <a:spcPct val="90000"/>
              </a:lnSpc>
              <a:spcBef>
                <a:spcPts val="500"/>
              </a:spcBef>
              <a:spcAft>
                <a:spcPts val="0"/>
              </a:spcAft>
              <a:buClr>
                <a:schemeClr val="dk1"/>
              </a:buClr>
              <a:buSzPts val="2400"/>
              <a:buNone/>
            </a:pPr>
            <a:r>
              <a:rPr lang="en-GB"/>
              <a:t>CREATE ROLE rollenname;</a:t>
            </a:r>
            <a:endParaRPr/>
          </a:p>
          <a:p>
            <a:pPr indent="-249237" lvl="1" marL="685800" rtl="0" algn="l">
              <a:lnSpc>
                <a:spcPct val="90000"/>
              </a:lnSpc>
              <a:spcBef>
                <a:spcPts val="500"/>
              </a:spcBef>
              <a:spcAft>
                <a:spcPts val="0"/>
              </a:spcAft>
              <a:buClr>
                <a:schemeClr val="dk1"/>
              </a:buClr>
              <a:buSzPts val="2400"/>
              <a:buNone/>
            </a:pPr>
            <a:r>
              <a:t/>
            </a:r>
            <a:endParaRPr u="sng"/>
          </a:p>
          <a:p>
            <a:pPr indent="-306388" lvl="0" marL="306388" rtl="0" algn="l">
              <a:lnSpc>
                <a:spcPct val="90000"/>
              </a:lnSpc>
              <a:spcBef>
                <a:spcPts val="1000"/>
              </a:spcBef>
              <a:spcAft>
                <a:spcPts val="0"/>
              </a:spcAft>
              <a:buClr>
                <a:schemeClr val="dk1"/>
              </a:buClr>
              <a:buSzPts val="2800"/>
              <a:buChar char="•"/>
            </a:pPr>
            <a:r>
              <a:rPr lang="en-GB" u="sng"/>
              <a:t>Benutzer einer Rolle zuordnen:</a:t>
            </a:r>
            <a:endParaRPr/>
          </a:p>
          <a:p>
            <a:pPr indent="-249237" lvl="1" marL="685800" rtl="0" algn="l">
              <a:lnSpc>
                <a:spcPct val="90000"/>
              </a:lnSpc>
              <a:spcBef>
                <a:spcPts val="500"/>
              </a:spcBef>
              <a:spcAft>
                <a:spcPts val="0"/>
              </a:spcAft>
              <a:buClr>
                <a:schemeClr val="dk1"/>
              </a:buClr>
              <a:buSzPts val="2400"/>
              <a:buNone/>
            </a:pPr>
            <a:r>
              <a:rPr lang="en-GB"/>
              <a:t>GRANT rollenname TO user_n [WITH ADMIN OPTION];</a:t>
            </a:r>
            <a:endParaRPr/>
          </a:p>
          <a:p>
            <a:pPr indent="-249237" lvl="1" marL="685800" rtl="0" algn="l">
              <a:lnSpc>
                <a:spcPct val="90000"/>
              </a:lnSpc>
              <a:spcBef>
                <a:spcPts val="500"/>
              </a:spcBef>
              <a:spcAft>
                <a:spcPts val="0"/>
              </a:spcAft>
              <a:buClr>
                <a:schemeClr val="dk1"/>
              </a:buClr>
              <a:buSzPts val="2400"/>
              <a:buNone/>
            </a:pPr>
            <a:r>
              <a:t/>
            </a:r>
            <a:endParaRPr u="sng"/>
          </a:p>
          <a:p>
            <a:pPr indent="-306388" lvl="0" marL="306388" rtl="0" algn="l">
              <a:lnSpc>
                <a:spcPct val="90000"/>
              </a:lnSpc>
              <a:spcBef>
                <a:spcPts val="1000"/>
              </a:spcBef>
              <a:spcAft>
                <a:spcPts val="0"/>
              </a:spcAft>
              <a:buClr>
                <a:schemeClr val="dk1"/>
              </a:buClr>
              <a:buSzPts val="2800"/>
              <a:buChar char="•"/>
            </a:pPr>
            <a:r>
              <a:rPr lang="en-GB" u="sng"/>
              <a:t>Privilegien an die Rolle vergeben</a:t>
            </a:r>
            <a:endParaRPr/>
          </a:p>
          <a:p>
            <a:pPr indent="-249237" lvl="1" marL="685800" rtl="0" algn="l">
              <a:lnSpc>
                <a:spcPct val="90000"/>
              </a:lnSpc>
              <a:spcBef>
                <a:spcPts val="500"/>
              </a:spcBef>
              <a:spcAft>
                <a:spcPts val="0"/>
              </a:spcAft>
              <a:buClr>
                <a:schemeClr val="dk1"/>
              </a:buClr>
              <a:buSzPts val="2400"/>
              <a:buNone/>
            </a:pPr>
            <a:r>
              <a:rPr lang="en-GB"/>
              <a:t>GRANT ALL ON EMP TO rollenname;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0" name="Google Shape;1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61" name="Google Shape;1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62" name="Google Shape;162;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2020-07-08T08:15:42Z</dcterms:created>
  <dc:creator>Muratspahic Irfan</dc:creator>
</cp:coreProperties>
</file>