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ieTbDwDJaJ6qgQL3zq2d6+v2Wy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A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833726"/>
            <a:ext cx="9144000" cy="26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de-AT">
                <a:solidFill>
                  <a:schemeClr val="lt1"/>
                </a:solidFill>
              </a:rPr>
              <a:t>Spaß mit Datenbanken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de-AT">
                <a:solidFill>
                  <a:schemeClr val="lt1"/>
                </a:solidFill>
              </a:rPr>
              <a:t>SQL </a:t>
            </a:r>
            <a:br>
              <a:rPr lang="de-AT">
                <a:solidFill>
                  <a:schemeClr val="lt1"/>
                </a:solidFill>
              </a:rPr>
            </a:br>
            <a:r>
              <a:rPr lang="de-AT">
                <a:solidFill>
                  <a:schemeClr val="lt1"/>
                </a:solidFill>
              </a:rPr>
              <a:t>Structured Query Language</a:t>
            </a:r>
            <a:endParaRPr/>
          </a:p>
        </p:txBody>
      </p:sp>
      <p:pic>
        <p:nvPicPr>
          <p:cNvPr descr="Ein Bild, das Zeichnung enthält.&#10;&#10;Automatisch generierte Beschreibung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437" y="38596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Relationale Algebra I</a:t>
            </a:r>
            <a:endParaRPr/>
          </a:p>
        </p:txBody>
      </p:sp>
      <p:sp>
        <p:nvSpPr>
          <p:cNvPr id="168" name="Google Shape;16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Die Grundlagen der Relationalen Datenbanken liegen in den Arbeiten von Edgar F. Codd aus den 60er und 70er Jahren.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Er entwickelte ein algebraisches Modell (eine Algebra befasst sich mit den Eigenschaften von Rechenoperationen), das sich damit befasst, wie Daten gespeichert, abgefragt und manipuliert werden können.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Die Operationen basieren auf Relationen, den Tabellen.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descr="Ein Bild, das Zeichnung enthält.&#10;&#10;Automatisch generierte Beschreibung" id="171" name="Google Shape;1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Konzepte relationaler Datenbanken</a:t>
            </a:r>
            <a:endParaRPr/>
          </a:p>
        </p:txBody>
      </p:sp>
      <p:sp>
        <p:nvSpPr>
          <p:cNvPr id="177" name="Google Shape;17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Alle zu speichernden Informationen, also auch die Beschreibung der Datenbank selbst, werden in Form von Tabellen durchgeführt.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Mathematische Beschreibung der Relation: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Eine Relation R zwischen den Mengen A und B kann durch die Elementpaare (a, b) ausgedrückt werden, für die aRb gilt. Eine Relation ist eine Teilmenge des kartesischen Produkts A x B.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179" name="Google Shape;17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descr="Ein Bild, das Zeichnung enthält.&#10;&#10;Automatisch generierte Beschreibung" id="180" name="Google Shape;18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Beispiel</a:t>
            </a:r>
            <a:endParaRPr/>
          </a:p>
        </p:txBody>
      </p:sp>
      <p:sp>
        <p:nvSpPr>
          <p:cNvPr id="186" name="Google Shape;186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S sei die Menge aller österreichischen Städte (Domäne S) (Wien, Linz, Eisenstadt, Bregenz, …)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F sei die Menge aller österreichischen Flüsse (Domäne R) (Mur, Donau, Inn, …)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R sei die Relation  liegt am / liegt an der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Eine Relation über den beiden Domänen  ist definiert als eine Teilmenge des kartesischen Produktes: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s  liegt am / an der  f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7" name="Google Shape;18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188" name="Google Shape;18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descr="Ein Bild, das Zeichnung enthält.&#10;&#10;Automatisch generierte Beschreibung" id="189" name="Google Shape;18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Relation und Tupel</a:t>
            </a:r>
            <a:endParaRPr/>
          </a:p>
        </p:txBody>
      </p:sp>
      <p:sp>
        <p:nvSpPr>
          <p:cNvPr id="195" name="Google Shape;195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Ein Tupel (Zeile) ist ein Element einer Relation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Ein Telefonbuch ist Beispiel für eine Relation. Ein Tupel besteht aus den Komponenten (Attributen) Name, Straße und Telefonnummer.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Das Tupel für HTL Leonding hat die Attributsausprägungen Limesstrasse 12-14 und 673368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6" name="Google Shape;19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197" name="Google Shape;19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descr="Ein Bild, das Zeichnung enthält.&#10;&#10;Automatisch generierte Beschreibung" id="198" name="Google Shape;1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Operationen der relationalen Algebra</a:t>
            </a:r>
            <a:endParaRPr/>
          </a:p>
        </p:txBody>
      </p:sp>
      <p:sp>
        <p:nvSpPr>
          <p:cNvPr id="204" name="Google Shape;20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Projektion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Selektion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Kartesisches Produkt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Umbenennung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Vereinigung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Differenz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5" name="Google Shape;20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206" name="Google Shape;20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descr="Ein Bild, das Zeichnung enthält.&#10;&#10;Automatisch generierte Beschreibung" id="207" name="Google Shape;2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Beispieltabellen</a:t>
            </a:r>
            <a:endParaRPr/>
          </a:p>
        </p:txBody>
      </p:sp>
      <p:sp>
        <p:nvSpPr>
          <p:cNvPr id="213" name="Google Shape;2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214" name="Google Shape;2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id="215" name="Google Shape;2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57020"/>
            <a:ext cx="8785097" cy="38103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Zeichnung enthält.&#10;&#10;Automatisch generierte Beschreibung" id="216" name="Google Shape;21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Tabellen anlegen</a:t>
            </a:r>
            <a:endParaRPr/>
          </a:p>
        </p:txBody>
      </p:sp>
      <p:sp>
        <p:nvSpPr>
          <p:cNvPr id="222" name="Google Shape;222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82"/>
              <a:buChar char="•"/>
            </a:pPr>
            <a:r>
              <a:rPr lang="de-AT" sz="1782"/>
              <a:t>Der Name der Tabelle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82"/>
              <a:buChar char="•"/>
            </a:pPr>
            <a:r>
              <a:rPr lang="de-AT" sz="1782"/>
              <a:t>Der Name jeder Spalte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82"/>
              <a:buChar char="•"/>
            </a:pPr>
            <a:r>
              <a:rPr lang="de-AT" sz="1782"/>
              <a:t>Der Typ der Daten, die in jeder Spalte gespeichert werden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82"/>
              <a:buChar char="•"/>
            </a:pPr>
            <a:r>
              <a:rPr lang="de-AT" sz="1782"/>
              <a:t>Die Länge jeder Spalte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82"/>
              <a:buChar char="•"/>
            </a:pPr>
            <a:r>
              <a:rPr lang="de-AT" sz="1782"/>
              <a:t>Weitere optionale Informationen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40"/>
              <a:buNone/>
            </a:pPr>
            <a:r>
              <a:t/>
            </a:r>
            <a:endParaRPr sz="124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40"/>
              <a:buNone/>
            </a:pPr>
            <a:r>
              <a:t/>
            </a:r>
            <a:endParaRPr sz="124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2"/>
              <a:buNone/>
            </a:pPr>
            <a:r>
              <a:t/>
            </a:r>
            <a:endParaRPr sz="1472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2"/>
              <a:buNone/>
            </a:pPr>
            <a:r>
              <a:rPr lang="de-AT" sz="1472">
                <a:latin typeface="Courier New"/>
                <a:ea typeface="Courier New"/>
                <a:cs typeface="Courier New"/>
                <a:sym typeface="Courier New"/>
              </a:rPr>
              <a:t>CREATE TABLE DEPT (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2"/>
              <a:buNone/>
            </a:pPr>
            <a:r>
              <a:rPr lang="de-AT" sz="1472">
                <a:latin typeface="Courier New"/>
                <a:ea typeface="Courier New"/>
                <a:cs typeface="Courier New"/>
                <a:sym typeface="Courier New"/>
              </a:rPr>
              <a:t> DEPTNO              NUMBER(2) NOT NULL,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2"/>
              <a:buNone/>
            </a:pPr>
            <a:r>
              <a:rPr lang="de-AT" sz="1472">
                <a:latin typeface="Courier New"/>
                <a:ea typeface="Courier New"/>
                <a:cs typeface="Courier New"/>
                <a:sym typeface="Courier New"/>
              </a:rPr>
              <a:t> DNAME               CHAR(14),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2"/>
              <a:buNone/>
            </a:pPr>
            <a:r>
              <a:rPr lang="de-AT" sz="1472">
                <a:latin typeface="Courier New"/>
                <a:ea typeface="Courier New"/>
                <a:cs typeface="Courier New"/>
                <a:sym typeface="Courier New"/>
              </a:rPr>
              <a:t> LOC                 CHAR(13),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2"/>
              <a:buNone/>
            </a:pPr>
            <a:r>
              <a:rPr lang="de-AT" sz="1472">
                <a:latin typeface="Courier New"/>
                <a:ea typeface="Courier New"/>
                <a:cs typeface="Courier New"/>
                <a:sym typeface="Courier New"/>
              </a:rPr>
              <a:t> CONSTRAINT DEPT_PRIMARY_KEY PRIMARY KEY (DEPTNO));</a:t>
            </a:r>
            <a:endParaRPr/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</p:txBody>
      </p:sp>
      <p:sp>
        <p:nvSpPr>
          <p:cNvPr id="223" name="Google Shape;22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224" name="Google Shape;22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descr="Ein Bild, das Zeichnung enthält.&#10;&#10;Automatisch generierte Beschreibung" id="225" name="Google Shape;2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9784" y="3429000"/>
            <a:ext cx="4460416" cy="1176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232" name="Google Shape;2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id="233" name="Google Shape;2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2447" y="701367"/>
            <a:ext cx="7307105" cy="54552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Zeichnung enthält.&#10;&#10;Automatisch generierte Beschreibung" id="234" name="Google Shape;23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Einfügen von Tupel</a:t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i="1" lang="de-AT">
                <a:latin typeface="Courier New"/>
                <a:ea typeface="Courier New"/>
                <a:cs typeface="Courier New"/>
                <a:sym typeface="Courier New"/>
              </a:rPr>
              <a:t>Tabelle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>
                <a:latin typeface="Courier New"/>
                <a:ea typeface="Courier New"/>
                <a:cs typeface="Courier New"/>
                <a:sym typeface="Courier New"/>
              </a:rPr>
              <a:t>VALUES (Liste von Datenwerten);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Beim INSERT Kommando müssen die einzelnen Werte durch Komma getrennt werden. Character- und Datumswerte müssen unter einfache Hochkomma gestellt werden. Die Werte müssen in der gleichen Reihenfolge angegeben werden, in der die Spalten angegeben worden sind als die Tabelle erzeugt wurde.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1" name="Google Shape;24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242" name="Google Shape;24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descr="Ein Bild, das Zeichnung enthält.&#10;&#10;Automatisch generierte Beschreibung" id="243" name="Google Shape;2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Einfügen</a:t>
            </a:r>
            <a:endParaRPr b="1"/>
          </a:p>
        </p:txBody>
      </p:sp>
      <p:sp>
        <p:nvSpPr>
          <p:cNvPr id="249" name="Google Shape;249;p20"/>
          <p:cNvSpPr txBox="1"/>
          <p:nvPr>
            <p:ph idx="1" type="body"/>
          </p:nvPr>
        </p:nvSpPr>
        <p:spPr>
          <a:xfrm>
            <a:off x="838200" y="1690688"/>
            <a:ext cx="1018760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>
                <a:latin typeface="Courier New"/>
                <a:ea typeface="Courier New"/>
                <a:cs typeface="Courier New"/>
                <a:sym typeface="Courier New"/>
              </a:rPr>
              <a:t>INSERT INTO EMP VALUES (7954,'CARTER','CLERK',7698,'7-APR-84',1000,NULL,30);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Einfügen von Null – Werten: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AT" sz="2400">
                <a:latin typeface="Courier New"/>
                <a:ea typeface="Courier New"/>
                <a:cs typeface="Courier New"/>
                <a:sym typeface="Courier New"/>
              </a:rPr>
              <a:t>INSERT INTO EMP (EMPNO,ENAME,HIREDATE,DEPTNO,SAL)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AT" sz="2400">
                <a:latin typeface="Courier New"/>
                <a:ea typeface="Courier New"/>
                <a:cs typeface="Courier New"/>
                <a:sym typeface="Courier New"/>
              </a:rPr>
              <a:t>    VALUES (7955,'WILSON','22-APR-84',30,1500);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0" name="Google Shape;25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251" name="Google Shape;25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descr="Ein Bild, das Zeichnung enthält.&#10;&#10;Automatisch generierte Beschreibung" id="252" name="Google Shape;2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Entwicklung I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502068"/>
            <a:ext cx="88122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AT" sz="1800"/>
              <a:t>The paper, “A Relational Model of Data for large Shared Data Banks,” by Dr. E. F.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AT" sz="1800"/>
              <a:t>Codd, was published in June 1970 in the Association of Computer Machinery (ACM) journal.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AT" sz="1800"/>
              <a:t>Codd’s model is now accepted as the definitive model for relational database management</a:t>
            </a:r>
            <a:endParaRPr sz="18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AT" sz="1800"/>
              <a:t>systems (RDBMS).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AT" sz="1800"/>
              <a:t>ca. 1975 - SEQUEL = </a:t>
            </a:r>
            <a:r>
              <a:rPr b="1" lang="de-AT" sz="1800"/>
              <a:t>S</a:t>
            </a:r>
            <a:r>
              <a:rPr lang="de-AT" sz="1800"/>
              <a:t>tructured </a:t>
            </a:r>
            <a:r>
              <a:rPr b="1" lang="de-AT" sz="1800"/>
              <a:t>E</a:t>
            </a:r>
            <a:r>
              <a:rPr lang="de-AT" sz="1800"/>
              <a:t>nglish </a:t>
            </a:r>
            <a:r>
              <a:rPr b="1" lang="de-AT" sz="1800"/>
              <a:t>Que</a:t>
            </a:r>
            <a:r>
              <a:rPr lang="de-AT" sz="1800"/>
              <a:t>ry </a:t>
            </a:r>
            <a:r>
              <a:rPr b="1" lang="de-AT" sz="1800"/>
              <a:t>L</a:t>
            </a:r>
            <a:r>
              <a:rPr lang="de-AT" sz="1800"/>
              <a:t>anguage, Vorläufer von </a:t>
            </a:r>
            <a:r>
              <a:rPr b="1" lang="de-AT" sz="1800"/>
              <a:t>SQL</a:t>
            </a:r>
            <a:r>
              <a:rPr lang="de-AT" sz="1800"/>
              <a:t> wird für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AT" sz="1800"/>
              <a:t>das Projekt System R von IBM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9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AT" sz="1800"/>
              <a:t>1979 - </a:t>
            </a:r>
            <a:r>
              <a:rPr b="1" lang="de-AT" sz="1800"/>
              <a:t>SQL</a:t>
            </a:r>
            <a:r>
              <a:rPr lang="de-AT" sz="1800"/>
              <a:t> gelangt mit </a:t>
            </a:r>
            <a:r>
              <a:rPr b="1" lang="de-AT" sz="1800"/>
              <a:t>Oracle V2</a:t>
            </a:r>
            <a:r>
              <a:rPr lang="de-AT" sz="1800"/>
              <a:t> erstmals durch </a:t>
            </a:r>
            <a:r>
              <a:rPr b="1" lang="de-AT" sz="1800"/>
              <a:t>Relational Software Inc.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AT" sz="1800"/>
              <a:t>auf den Markt</a:t>
            </a:r>
            <a:r>
              <a:rPr lang="de-AT" sz="1100"/>
              <a:t>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9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AT" sz="1800"/>
              <a:t>1986 - </a:t>
            </a:r>
            <a:r>
              <a:rPr b="1" lang="de-AT" sz="1800"/>
              <a:t>SQL1</a:t>
            </a:r>
            <a:r>
              <a:rPr lang="de-AT" sz="1800"/>
              <a:t> wird von ANSI als Standard verabschiedet.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9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AT" sz="1800"/>
              <a:t>1987 - </a:t>
            </a:r>
            <a:r>
              <a:rPr b="1" lang="de-AT" sz="1800"/>
              <a:t>SQL1</a:t>
            </a:r>
            <a:r>
              <a:rPr lang="de-AT" sz="1800"/>
              <a:t> wird  auch von ISO als Standard verabschiedet und 1989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AT" sz="1800"/>
              <a:t>nochmals überarbeitet</a:t>
            </a:r>
            <a:r>
              <a:rPr lang="de-AT" sz="1100"/>
              <a:t>. 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</a:pPr>
            <a:r>
              <a:t/>
            </a:r>
            <a:endParaRPr sz="450"/>
          </a:p>
          <a:p>
            <a:pPr indent="-18415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96" name="Google Shape;96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descr="Ein Bild, das Zeichnung enthält.&#10;&#10;Automatisch generierte Beschreibung"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Einfügen</a:t>
            </a:r>
            <a:endParaRPr/>
          </a:p>
        </p:txBody>
      </p:sp>
      <p:sp>
        <p:nvSpPr>
          <p:cNvPr id="258" name="Google Shape;258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388" lvl="0" marL="3063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Von Datumswerten:</a:t>
            </a:r>
            <a:endParaRPr/>
          </a:p>
          <a:p>
            <a:pPr indent="-306388" lvl="0" marL="317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>
                <a:latin typeface="Courier New"/>
                <a:ea typeface="Courier New"/>
                <a:cs typeface="Courier New"/>
                <a:sym typeface="Courier New"/>
              </a:rPr>
              <a:t>INSERT INTO EMP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>
                <a:latin typeface="Courier New"/>
                <a:ea typeface="Courier New"/>
                <a:cs typeface="Courier New"/>
                <a:sym typeface="Courier New"/>
              </a:rPr>
              <a:t>VALUES (7657,'MASON','ANALYST',7566,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>
                <a:latin typeface="Courier New"/>
                <a:ea typeface="Courier New"/>
                <a:cs typeface="Courier New"/>
                <a:sym typeface="Courier New"/>
              </a:rPr>
              <a:t>TO_DATE(’4/24/84','MM/DD/YY'), 3400, NULL, 20);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9" name="Google Shape;2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260" name="Google Shape;2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descr="Ein Bild, das Zeichnung enthält.&#10;&#10;Automatisch generierte Beschreibung" id="261" name="Google Shape;2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Ändern und Löschen</a:t>
            </a:r>
            <a:endParaRPr/>
          </a:p>
        </p:txBody>
      </p:sp>
      <p:sp>
        <p:nvSpPr>
          <p:cNvPr id="267" name="Google Shape;26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Ändern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>
                <a:latin typeface="Courier New"/>
                <a:ea typeface="Courier New"/>
                <a:cs typeface="Courier New"/>
                <a:sym typeface="Courier New"/>
              </a:rPr>
              <a:t>UPDATE EMP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>
                <a:latin typeface="Courier New"/>
                <a:ea typeface="Courier New"/>
                <a:cs typeface="Courier New"/>
                <a:sym typeface="Courier New"/>
              </a:rPr>
              <a:t>SET JOB = 'SALESMAN'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>
                <a:latin typeface="Courier New"/>
                <a:ea typeface="Courier New"/>
                <a:cs typeface="Courier New"/>
                <a:sym typeface="Courier New"/>
              </a:rPr>
              <a:t>WHERE ENAME = 'WILSON’;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Löschen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>
                <a:latin typeface="Courier New"/>
                <a:ea typeface="Courier New"/>
                <a:cs typeface="Courier New"/>
                <a:sym typeface="Courier New"/>
              </a:rPr>
              <a:t>DELETE FROM BONUS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>
                <a:latin typeface="Courier New"/>
                <a:ea typeface="Courier New"/>
                <a:cs typeface="Courier New"/>
                <a:sym typeface="Courier New"/>
              </a:rPr>
              <a:t>WHERE ENAME = 'WARD';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8" name="Google Shape;26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269" name="Google Shape;26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descr="Ein Bild, das Zeichnung enthält.&#10;&#10;Automatisch generierte Beschreibung" id="270" name="Google Shape;2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SELECT</a:t>
            </a:r>
            <a:endParaRPr/>
          </a:p>
        </p:txBody>
      </p:sp>
      <p:sp>
        <p:nvSpPr>
          <p:cNvPr id="276" name="Google Shape;276;p23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de-AT" sz="2590">
                <a:latin typeface="Courier New"/>
                <a:ea typeface="Courier New"/>
                <a:cs typeface="Courier New"/>
                <a:sym typeface="Courier New"/>
              </a:rPr>
              <a:t>SELECT DNAME, DEPTNO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de-AT" sz="2590">
                <a:latin typeface="Courier New"/>
                <a:ea typeface="Courier New"/>
                <a:cs typeface="Courier New"/>
                <a:sym typeface="Courier New"/>
              </a:rPr>
              <a:t>FROM DEPT;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de-AT" sz="2590"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de-AT" sz="2590">
                <a:latin typeface="Courier New"/>
                <a:ea typeface="Courier New"/>
                <a:cs typeface="Courier New"/>
                <a:sym typeface="Courier New"/>
              </a:rPr>
              <a:t>FROM EMP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de-AT" sz="2590">
                <a:latin typeface="Courier New"/>
                <a:ea typeface="Courier New"/>
                <a:cs typeface="Courier New"/>
                <a:sym typeface="Courier New"/>
              </a:rPr>
              <a:t>SELECT DISTINCT JOB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de-AT" sz="2590">
                <a:latin typeface="Courier New"/>
                <a:ea typeface="Courier New"/>
                <a:cs typeface="Courier New"/>
                <a:sym typeface="Courier New"/>
              </a:rPr>
              <a:t>FROM EMP;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de-AT" sz="2590">
                <a:latin typeface="Courier New"/>
                <a:ea typeface="Courier New"/>
                <a:cs typeface="Courier New"/>
                <a:sym typeface="Courier New"/>
              </a:rPr>
              <a:t>SELECT (DISTINCT) DNAME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de-AT" sz="2590">
                <a:latin typeface="Courier New"/>
                <a:ea typeface="Courier New"/>
                <a:cs typeface="Courier New"/>
                <a:sym typeface="Courier New"/>
              </a:rPr>
              <a:t>FROM DEPT</a:t>
            </a:r>
            <a:endParaRPr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sp>
        <p:nvSpPr>
          <p:cNvPr id="277" name="Google Shape;27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278" name="Google Shape;27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descr="Ein Bild, das Zeichnung enthält.&#10;&#10;Automatisch generierte Beschreibung" id="279" name="Google Shape;2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de-AT">
                <a:solidFill>
                  <a:schemeClr val="lt1"/>
                </a:solidFill>
              </a:rPr>
              <a:t>ENDE</a:t>
            </a:r>
            <a:endParaRPr/>
          </a:p>
        </p:txBody>
      </p:sp>
      <p:pic>
        <p:nvPicPr>
          <p:cNvPr descr="Ein Bild, das Zeichnung enthält.&#10;&#10;Automatisch generierte Beschreibung" id="285" name="Google Shape;2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437" y="342900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Entwicklung II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838200" y="1825625"/>
            <a:ext cx="944548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de-AT" sz="2170"/>
              <a:t>1992 - Der Standard </a:t>
            </a:r>
            <a:r>
              <a:rPr b="1" lang="de-AT" sz="2170"/>
              <a:t>SQL2</a:t>
            </a:r>
            <a:r>
              <a:rPr lang="de-AT" sz="2170"/>
              <a:t> bzw. </a:t>
            </a:r>
            <a:r>
              <a:rPr b="1" lang="de-AT" sz="2170"/>
              <a:t>SQL-92</a:t>
            </a:r>
            <a:r>
              <a:rPr lang="de-AT" sz="2170"/>
              <a:t> wird von der ISO verabschiedet.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None/>
            </a:pPr>
            <a:r>
              <a:t/>
            </a:r>
            <a:endParaRPr sz="852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de-AT" sz="2170"/>
              <a:t>1999 - </a:t>
            </a:r>
            <a:r>
              <a:rPr b="1" lang="de-AT" sz="2170"/>
              <a:t>SQL3</a:t>
            </a:r>
            <a:r>
              <a:rPr lang="de-AT" sz="2170"/>
              <a:t> bzw. </a:t>
            </a:r>
            <a:r>
              <a:rPr b="1" lang="de-AT" sz="2170"/>
              <a:t>SQL:1999</a:t>
            </a:r>
            <a:r>
              <a:rPr lang="de-AT" sz="2170"/>
              <a:t> wird verabschiedet.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None/>
            </a:pPr>
            <a:r>
              <a:t/>
            </a:r>
            <a:endParaRPr sz="852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de-AT" sz="2170"/>
              <a:t>2003 - </a:t>
            </a:r>
            <a:r>
              <a:rPr b="1" lang="de-AT" sz="2170"/>
              <a:t>SQL:2003</a:t>
            </a:r>
            <a:r>
              <a:rPr lang="de-AT" sz="2170"/>
              <a:t> wird von der ISO als Nachfolger des SQL:1999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de-AT" sz="2170"/>
              <a:t>Standards verabschiedet.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None/>
            </a:pPr>
            <a:r>
              <a:t/>
            </a:r>
            <a:endParaRPr sz="852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de-AT" sz="2170"/>
              <a:t>2006 - SQL:2006 ISO/IEC 9075-14:2006 legt fest, wie SQL in Zusammenhang mit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de-AT" sz="2170"/>
              <a:t>XML verwendet werden kann.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None/>
            </a:pPr>
            <a:r>
              <a:t/>
            </a:r>
            <a:endParaRPr sz="852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de-AT" sz="2170"/>
              <a:t>2008 - SQL:2008 ISO/IEC 9075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None/>
            </a:pPr>
            <a:r>
              <a:t/>
            </a:r>
            <a:endParaRPr sz="852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de-AT" sz="2170"/>
              <a:t>2011 - </a:t>
            </a:r>
            <a:r>
              <a:rPr i="1" lang="de-AT" sz="2170"/>
              <a:t>SQL:2011</a:t>
            </a:r>
            <a:r>
              <a:rPr lang="de-AT" sz="2170"/>
              <a:t> ISO/IEC 9075:2011 ist die aktuelle Revision des SQL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de-AT" sz="2170"/>
              <a:t>Standard</a:t>
            </a:r>
            <a:r>
              <a:rPr lang="de-AT" sz="1395"/>
              <a:t>s</a:t>
            </a:r>
            <a:endParaRPr/>
          </a:p>
          <a:p>
            <a:pPr indent="-228600" lvl="0" marL="228600" rtl="0" algn="l">
              <a:lnSpc>
                <a:spcPct val="6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395"/>
              <a:buNone/>
            </a:pPr>
            <a:r>
              <a:t/>
            </a:r>
            <a:endParaRPr sz="1395"/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</p:txBody>
      </p:sp>
      <p:sp>
        <p:nvSpPr>
          <p:cNvPr id="105" name="Google Shape;10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106" name="Google Shape;10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descr="Ein Bild, das Zeichnung enthält.&#10;&#10;Automatisch generierte Beschreibung"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Benefits of SQL I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The strengths of SQL benefit all ranges of users including application programmers, database administrators, management and end users.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SQL is a non–procedural language because it: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processes sets of records rather than just one at a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provides automatic navigation to the data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4" name="Google Shape;11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115" name="Google Shape;11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descr="Ein Bild, das Zeichnung enthält.&#10;&#10;Automatisch generierte Beschreibung"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Benefits of SQL II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SQL provides commands for a variety of tasks including: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>
                <a:latin typeface="Noto Sans Symbols"/>
                <a:ea typeface="Noto Sans Symbols"/>
                <a:cs typeface="Noto Sans Symbols"/>
                <a:sym typeface="Noto Sans Symbols"/>
              </a:rPr>
              <a:t>∙ </a:t>
            </a:r>
            <a:r>
              <a:rPr lang="de-AT"/>
              <a:t>querying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>
                <a:latin typeface="Noto Sans Symbols"/>
                <a:ea typeface="Noto Sans Symbols"/>
                <a:cs typeface="Noto Sans Symbols"/>
                <a:sym typeface="Noto Sans Symbols"/>
              </a:rPr>
              <a:t>∙ </a:t>
            </a:r>
            <a:r>
              <a:rPr lang="de-AT"/>
              <a:t>inserting, updating, and deleting rows in a table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>
                <a:latin typeface="Noto Sans Symbols"/>
                <a:ea typeface="Noto Sans Symbols"/>
                <a:cs typeface="Noto Sans Symbols"/>
                <a:sym typeface="Noto Sans Symbols"/>
              </a:rPr>
              <a:t>∙ </a:t>
            </a:r>
            <a:r>
              <a:rPr lang="de-AT"/>
              <a:t>creating, replacing, altering, and dropping objects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>
                <a:latin typeface="Noto Sans Symbols"/>
                <a:ea typeface="Noto Sans Symbols"/>
                <a:cs typeface="Noto Sans Symbols"/>
                <a:sym typeface="Noto Sans Symbols"/>
              </a:rPr>
              <a:t>∙ </a:t>
            </a:r>
            <a:r>
              <a:rPr lang="de-AT"/>
              <a:t>controlling access to the database and its objects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>
                <a:latin typeface="Noto Sans Symbols"/>
                <a:ea typeface="Noto Sans Symbols"/>
                <a:cs typeface="Noto Sans Symbols"/>
                <a:sym typeface="Noto Sans Symbols"/>
              </a:rPr>
              <a:t>∙ </a:t>
            </a:r>
            <a:r>
              <a:rPr lang="de-AT"/>
              <a:t>guaranteeing database consistency and integrity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SQL unifies all of the above tasks in one consistent language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3" name="Google Shape;12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124" name="Google Shape;12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descr="Ein Bild, das Zeichnung enthält.&#10;&#10;Automatisch generierte Beschreibung" id="125" name="Google Shape;1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4GL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Gesucht ist der Vorname und der Familienname aller Kunden, die in '4040' wohnen.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2" name="Google Shape;13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133" name="Google Shape;13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0087" y="3024231"/>
            <a:ext cx="8231825" cy="1954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Zeichnung enthält.&#10;&#10;Automatisch generierte Beschreibung" id="135" name="Google Shape;13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Subsprache I</a:t>
            </a:r>
            <a:endParaRPr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AT" sz="2400"/>
              <a:t>Data Definition Language  (DDL)</a:t>
            </a:r>
            <a:br>
              <a:rPr lang="de-AT" sz="2400"/>
            </a:br>
            <a:r>
              <a:rPr lang="de-AT" sz="2400"/>
              <a:t>dient zur Implementierung des relationalen Modells  in einer Datenbank. Definition von Tabellen, deren Attribute, Typen und Wertebereiche</a:t>
            </a:r>
            <a:br>
              <a:rPr lang="de-AT" sz="2400"/>
            </a:br>
            <a:br>
              <a:rPr lang="de-AT" sz="2400"/>
            </a:br>
            <a:br>
              <a:rPr lang="de-AT" sz="2400"/>
            </a:br>
            <a:r>
              <a:rPr lang="de-AT" sz="2400"/>
              <a:t>Beispiel Pseudocode:</a:t>
            </a:r>
            <a:br>
              <a:rPr lang="de-AT" sz="2400"/>
            </a:br>
            <a:r>
              <a:rPr lang="de-AT" sz="2400"/>
              <a:t>erstelle Tabelle kunde mit den Feldern </a:t>
            </a:r>
            <a:endParaRPr/>
          </a:p>
          <a:p>
            <a:pPr indent="-249237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AT" sz="2000"/>
              <a:t>kundennummer ganzzahlig, </a:t>
            </a:r>
            <a:endParaRPr/>
          </a:p>
          <a:p>
            <a:pPr indent="-249237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AT" sz="2000"/>
              <a:t>vorname          zeichenkette</a:t>
            </a:r>
            <a:br>
              <a:rPr lang="de-AT" sz="2000"/>
            </a:br>
            <a:br>
              <a:rPr lang="de-AT" sz="2000"/>
            </a:br>
            <a:endParaRPr sz="2000"/>
          </a:p>
          <a:p>
            <a:pPr indent="-249237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AT" sz="2000"/>
              <a:t>CREATE - definieren</a:t>
            </a:r>
            <a:endParaRPr/>
          </a:p>
          <a:p>
            <a:pPr indent="-249237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AT" sz="2000"/>
              <a:t>ALTER  - ändern</a:t>
            </a:r>
            <a:endParaRPr/>
          </a:p>
          <a:p>
            <a:pPr indent="-249237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AT" sz="2000"/>
              <a:t>DROP - löschen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2" name="Google Shape;14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143" name="Google Shape;14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descr="Ein Bild, das Zeichnung enthält.&#10;&#10;Automatisch generierte Beschreibung" id="144" name="Google Shape;1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Subsprache II</a:t>
            </a:r>
            <a:endParaRPr/>
          </a:p>
        </p:txBody>
      </p:sp>
      <p:sp>
        <p:nvSpPr>
          <p:cNvPr id="150" name="Google Shape;150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9237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AT"/>
              <a:t>Date Manipulation Language (DML)</a:t>
            </a:r>
            <a:br>
              <a:rPr lang="de-AT"/>
            </a:br>
            <a:endParaRPr/>
          </a:p>
          <a:p>
            <a:pPr indent="-249237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AT"/>
              <a:t>dient zur Manipulation von Daten:</a:t>
            </a:r>
            <a:endParaRPr/>
          </a:p>
          <a:p>
            <a:pPr indent="-249237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AT"/>
              <a:t>Abfrage, Ändern, Einfügen, Löschen.</a:t>
            </a:r>
            <a:br>
              <a:rPr lang="de-AT"/>
            </a:br>
            <a:endParaRPr/>
          </a:p>
          <a:p>
            <a:pPr indent="-249237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49237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AT"/>
              <a:t>SELECT - auswählen</a:t>
            </a:r>
            <a:endParaRPr/>
          </a:p>
          <a:p>
            <a:pPr indent="-249237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AT"/>
              <a:t>UPDATE - aktualisieren</a:t>
            </a:r>
            <a:endParaRPr/>
          </a:p>
          <a:p>
            <a:pPr indent="-249237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AT"/>
              <a:t>INSERT - einfügen</a:t>
            </a:r>
            <a:endParaRPr/>
          </a:p>
          <a:p>
            <a:pPr indent="-249237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AT"/>
              <a:t>DELETE - löschen</a:t>
            </a:r>
            <a:endParaRPr/>
          </a:p>
          <a:p>
            <a:pPr indent="-306388" lvl="0" marL="34131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1" name="Google Shape;15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152" name="Google Shape;15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descr="Ein Bild, das Zeichnung enthält.&#10;&#10;Automatisch generierte Beschreibung" id="153" name="Google Shape;1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Subsprache III</a:t>
            </a:r>
            <a:endParaRPr/>
          </a:p>
        </p:txBody>
      </p:sp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Data Control Language (DCL)</a:t>
            </a:r>
            <a:br>
              <a:rPr lang="de-AT"/>
            </a:br>
            <a:r>
              <a:rPr lang="de-AT"/>
              <a:t>regelt den Zugriff und die Berechtigungen insbesondere in Mehrbenutzersystemen.</a:t>
            </a:r>
            <a:endParaRPr/>
          </a:p>
          <a:p>
            <a:pPr indent="-306388" lvl="0" marL="317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49237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AT"/>
              <a:t>GRANT  - Berechtigungsvergabe</a:t>
            </a:r>
            <a:endParaRPr/>
          </a:p>
          <a:p>
            <a:pPr indent="-249237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AT"/>
              <a:t>REVOKE - Berechtigungsentzug</a:t>
            </a:r>
            <a:endParaRPr/>
          </a:p>
          <a:p>
            <a:pPr indent="-249237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AT"/>
              <a:t>COMMIT - fixieren von Veränderungen</a:t>
            </a:r>
            <a:endParaRPr/>
          </a:p>
          <a:p>
            <a:pPr indent="-249237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AT"/>
              <a:t>ROLLBACK - Zurücksetzen</a:t>
            </a:r>
            <a:endParaRPr/>
          </a:p>
          <a:p>
            <a:pPr indent="-249237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AT"/>
              <a:t>LOCK   - sperren </a:t>
            </a:r>
            <a:endParaRPr/>
          </a:p>
          <a:p>
            <a:pPr indent="-306388" lvl="0" marL="317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0" name="Google Shape;1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161" name="Google Shape;1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descr="Ein Bild, das Zeichnung enthält.&#10;&#10;Automatisch generierte Beschreibung" id="162" name="Google Shape;1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2020-07-07T07:08:17Z</dcterms:created>
  <dc:creator>Muratspahic Irfan</dc:creator>
</cp:coreProperties>
</file>