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pP+ooHDG+VlmM5zu9/mFgdDLq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A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de-AT">
                <a:solidFill>
                  <a:schemeClr val="lt1"/>
                </a:solidFill>
              </a:rPr>
              <a:t>SQL Selektion</a:t>
            </a:r>
            <a:endParaRPr/>
          </a:p>
        </p:txBody>
      </p:sp>
      <p:pic>
        <p:nvPicPr>
          <p:cNvPr descr="Ein Bild, das Zeichnung enthält.&#10;&#10;Automatisch generierte Beschreibu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7" y="34290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Ausgabe aller Mitarbeiter aus Abteilung 10, die weder Manager noch Büroangestellte sind: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*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EMP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WHERE NOT (JOB = ‘MANAGER‘ OR JOB = ‘CLERK‘)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AND DEPTNO = 10;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Ausgabe aller Mitarbeiter, die zwischen 1200.- und 1300.- verdienen: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ENAME, JOB, SAL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EMP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WHERE SAL BETWEEN 1200 AND 1300;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80" name="Google Shape;1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Ausgabe aller Mitarbeiter, die nicht entweder Büroangestellte, Analytiker oder Verkäufer sind: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ENAME,JOB,DEPTNO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  FROM EMP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  WHERE JOB NOT IN (‘CLERK‘,‘ANALYST‘,’SALESMAN’);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   </a:t>
            </a:r>
            <a:endParaRPr/>
          </a:p>
        </p:txBody>
      </p:sp>
      <p:sp>
        <p:nvSpPr>
          <p:cNvPr id="187" name="Google Shape;1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Übung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sz="2400"/>
              <a:t>Ausgabe aller Mitarbeiter, deren Name mit M beginnt: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06388" lvl="1" marL="717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AT" sz="2000"/>
              <a:t>SELECT … </a:t>
            </a:r>
            <a:endParaRPr/>
          </a:p>
          <a:p>
            <a:pPr indent="-306388" lvl="1" marL="717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AT" sz="2000"/>
              <a:t>WHERE ENAME LIKE ‘M%‘;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06388" lvl="0" marL="3063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sz="2400"/>
              <a:t>Ausgabe aller Mitarbeiter, deren Name fünf Zeichen lang ist, mit ALL beginnt und mit N endet: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06388" lvl="1" marL="717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AT" sz="2000"/>
              <a:t>SELECT … </a:t>
            </a:r>
            <a:endParaRPr/>
          </a:p>
          <a:p>
            <a:pPr indent="-306388" lvl="1" marL="717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AT" sz="2000"/>
              <a:t>WHERE ENAME LIKE ‘ALL_N‘;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Übung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Alle Berufsbezeichnungen sollen 1x ausgegeben werden. Die Überschrift der Spalte soll BERUF sein.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DISTINCT JOB BERUF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EMP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Unterschied zwischen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ename, job from emp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ename job from emp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06" name="Google Shape;20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Sortieren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838200" y="1825625"/>
            <a:ext cx="93608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AT" sz="2590"/>
              <a:t>Ausgabe aller Mitarbeiter aus Abteilung 30 geordnet nach ihrem Gehalt: </a:t>
            </a:r>
            <a:endParaRPr/>
          </a:p>
          <a:p>
            <a:pPr indent="-306388" lvl="0" marL="3175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/>
              <a:t>    …WHERE DEPTNO = 30</a:t>
            </a:r>
            <a:endParaRPr/>
          </a:p>
          <a:p>
            <a:pPr indent="-306388" lvl="0" marL="3175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/>
              <a:t>    ORDER BY SAL;</a:t>
            </a:r>
            <a:endParaRPr/>
          </a:p>
          <a:p>
            <a:pPr indent="-306388" lvl="0" marL="3175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306388" lvl="0" marL="30638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AT" sz="2590"/>
              <a:t>Ausgabe der Mitarbeiter aus Abteilung 30 absteigend geordnet nach ihrem Gehalt:</a:t>
            </a:r>
            <a:endParaRPr/>
          </a:p>
          <a:p>
            <a:pPr indent="-306388" lvl="0" marL="3175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/>
              <a:t>	…ORDER BY SAL DESC;</a:t>
            </a:r>
            <a:endParaRPr/>
          </a:p>
          <a:p>
            <a:pPr indent="-306388" lvl="0" marL="3175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306388" lvl="0" marL="30638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de-AT" sz="2590"/>
              <a:t>Alle Mitarbeiter sollen nach ihrem Job geordnet werden, und innerhalb jedes Jobs in absteigender Reihenfolge nach ihrem Gehalt:</a:t>
            </a:r>
            <a:endParaRPr/>
          </a:p>
          <a:p>
            <a:pPr indent="-306388" lvl="0" marL="3175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/>
              <a:t>	…ORDER BY JOB, SAL DESC;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214" name="Google Shape;21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215" name="Google Shape;2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de-AT">
                <a:solidFill>
                  <a:schemeClr val="lt1"/>
                </a:solidFill>
              </a:rPr>
              <a:t>ENDE</a:t>
            </a:r>
            <a:endParaRPr/>
          </a:p>
        </p:txBody>
      </p:sp>
      <p:pic>
        <p:nvPicPr>
          <p:cNvPr descr="Ein Bild, das Zeichnung enthält.&#10;&#10;Automatisch generierte Beschreibung"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7" y="34290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Auswahl von Zeilen (Selektion)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 Spalten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   Tabellen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WHERE   Suchbedingung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EMP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WHERE DEPTNO = 30;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Gesucht ist der Name aller Büroangestellten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ENAME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EMP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WHERE JOB = ’CLERK‘;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Vergleichsoperatoren</a:t>
            </a:r>
            <a:endParaRPr/>
          </a:p>
        </p:txBody>
      </p:sp>
      <p:sp>
        <p:nvSpPr>
          <p:cNvPr id="113" name="Google Shape;1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825625"/>
            <a:ext cx="103362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Verneinung : NOT BETWEEN, NOT IN, NOT LIKE, IS NOT NULL.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1017587" y="1690688"/>
          <a:ext cx="8964613" cy="2847975"/>
        </p:xfrm>
        <a:graphic>
          <a:graphicData uri="http://schemas.openxmlformats.org/presentationml/2006/ole">
            <mc:AlternateContent>
              <mc:Choice Requires="v">
                <p:oleObj r:id="rId4" imgH="2847975" imgW="8964613" progId="" spid="_x0000_s1">
                  <p:embed/>
                </p:oleObj>
              </mc:Choice>
              <mc:Fallback>
                <p:oleObj r:id="rId5" imgH="2847975" imgW="8964613" progId="">
                  <p:embed/>
                  <p:pic>
                    <p:nvPicPr>
                      <p:cNvPr id="116" name="Google Shape;116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17587" y="1690688"/>
                        <a:ext cx="8964613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descr="Ein Bild, das Zeichnung enthält.&#10;&#10;Automatisch generierte Beschreibung" id="117" name="Google Shape;11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17500" lvl="0" marL="330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Auflisten aller Abteilungen, deren Abteilungsnummer größer als 20 ist:</a:t>
            </a:r>
            <a:endParaRPr/>
          </a:p>
          <a:p>
            <a:pPr indent="-306388" lvl="0" marL="3413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413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413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DNAME,DEPTNO</a:t>
            </a:r>
            <a:endParaRPr/>
          </a:p>
          <a:p>
            <a:pPr indent="-306388" lvl="0" marL="3413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DEPT</a:t>
            </a:r>
            <a:endParaRPr/>
          </a:p>
          <a:p>
            <a:pPr indent="-306388" lvl="0" marL="3413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WHERE DEPTNO &gt; 20;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5473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None/>
            </a:pPr>
            <a:r>
              <a:rPr lang="de-AT" sz="2375"/>
              <a:t>Bei sehr großen Tabellen kann es sinnvoll sein, nicht alle Datensätze zu lesen, sondern nur die ersten n Sätze: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</a:pPr>
            <a:r>
              <a:rPr lang="de-AT" sz="2750">
                <a:latin typeface="Courier New"/>
                <a:ea typeface="Courier New"/>
                <a:cs typeface="Courier New"/>
                <a:sym typeface="Courier New"/>
              </a:rPr>
              <a:t>SELECT rownum, empno</a:t>
            </a:r>
            <a:endParaRPr sz="2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</a:pPr>
            <a:r>
              <a:rPr lang="de-AT" sz="2750">
                <a:latin typeface="Courier New"/>
                <a:ea typeface="Courier New"/>
                <a:cs typeface="Courier New"/>
                <a:sym typeface="Courier New"/>
              </a:rPr>
              <a:t> FROM emp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</a:pPr>
            <a:r>
              <a:rPr lang="de-AT" sz="2750">
                <a:latin typeface="Courier New"/>
                <a:ea typeface="Courier New"/>
                <a:cs typeface="Courier New"/>
                <a:sym typeface="Courier New"/>
              </a:rPr>
              <a:t> WHERE ROWNUM &lt; 4;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</a:pPr>
            <a:r>
              <a:t/>
            </a:r>
            <a:endParaRPr sz="2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de-AT" sz="1750">
                <a:latin typeface="Courier New"/>
                <a:ea typeface="Courier New"/>
                <a:cs typeface="Courier New"/>
                <a:sym typeface="Courier New"/>
              </a:rPr>
              <a:t>ROWNUM                 EMPNO                 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de-AT" sz="1750">
                <a:latin typeface="Courier New"/>
                <a:ea typeface="Courier New"/>
                <a:cs typeface="Courier New"/>
                <a:sym typeface="Courier New"/>
              </a:rPr>
              <a:t>---------------------- ----------------------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de-AT" sz="1750">
                <a:latin typeface="Courier New"/>
                <a:ea typeface="Courier New"/>
                <a:cs typeface="Courier New"/>
                <a:sym typeface="Courier New"/>
              </a:rPr>
              <a:t>1                      7369                  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de-AT" sz="1750">
                <a:latin typeface="Courier New"/>
                <a:ea typeface="Courier New"/>
                <a:cs typeface="Courier New"/>
                <a:sym typeface="Courier New"/>
              </a:rPr>
              <a:t>2                      7499                  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de-AT" sz="1750">
                <a:latin typeface="Courier New"/>
                <a:ea typeface="Courier New"/>
                <a:cs typeface="Courier New"/>
                <a:sym typeface="Courier New"/>
              </a:rPr>
              <a:t>3                      7521                  </a:t>
            </a:r>
            <a:r>
              <a:rPr lang="de-AT" sz="275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</a:pPr>
            <a:r>
              <a:t/>
            </a:r>
            <a:endParaRPr sz="275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</a:pPr>
            <a:r>
              <a:t/>
            </a:r>
            <a:endParaRPr sz="2750">
              <a:latin typeface="Courier New"/>
              <a:ea typeface="Courier New"/>
              <a:cs typeface="Courier New"/>
              <a:sym typeface="Courier New"/>
            </a:endParaRPr>
          </a:p>
          <a:p>
            <a:pPr indent="-11747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750"/>
          </a:p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Es sollen diejenigen Mitarbeiter ermittelt werden, die mehr Provision als Gehalt verdienen: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ENAME,SAL,COMM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EMP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WHERE COMM &gt; SAL;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Alle Verkäufer aus Abteilung 30, deren Gehalt größer gleich 1,500.- ist: 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ENAME,SAL,DEPTNO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EMP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WHERE JOB = ‘SALESMAN‘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AND DEPTNO = 30</a:t>
            </a:r>
            <a:endParaRPr/>
          </a:p>
          <a:p>
            <a:pPr indent="-306388" lvl="0" marL="3175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AND SAL &gt;= 1500;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Beispiel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388" lvl="0" marL="3063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AT"/>
              <a:t>Finde alle Mitarbeiter, die von Beruf MANAGER sind oder die mehr als 3,000.- verdienen: 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SELECT ENAME,JOB,SAL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FROM EMP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WHERE JOB = ’MANAGER’</a:t>
            </a:r>
            <a:endParaRPr/>
          </a:p>
          <a:p>
            <a:pPr indent="-306388" lvl="0" marL="317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/>
              <a:t>OR SAL &gt; 3000;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SQL</a:t>
            </a:r>
            <a:endParaRPr/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400"/>
              <a:t>‹#›</a:t>
            </a:fld>
            <a:endParaRPr sz="1400"/>
          </a:p>
        </p:txBody>
      </p:sp>
      <p:pic>
        <p:nvPicPr>
          <p:cNvPr descr="Ein Bild, das Zeichnung enthält.&#10;&#10;Automatisch generierte Beschreibung"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5783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2020-07-07T07:36:08Z</dcterms:created>
  <dc:creator>Muratspahic Irfan</dc:creator>
</cp:coreProperties>
</file>