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hjsno84xw0g0vXouvpg8q22FLJ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A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4" name="Shape 54"/>
        <p:cNvGrpSpPr/>
        <p:nvPr/>
      </p:nvGrpSpPr>
      <p:grpSpPr>
        <a:xfrm>
          <a:off x="0" y="0"/>
          <a:ext cx="0" cy="0"/>
          <a:chOff x="0" y="0"/>
          <a:chExt cx="0" cy="0"/>
        </a:xfrm>
      </p:grpSpPr>
      <p:sp>
        <p:nvSpPr>
          <p:cNvPr id="55" name="Google Shape;5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A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de-AT">
                <a:solidFill>
                  <a:schemeClr val="lt1"/>
                </a:solidFill>
              </a:rPr>
              <a:t>Gruppenfunktionen</a:t>
            </a:r>
            <a:endParaRPr/>
          </a:p>
        </p:txBody>
      </p:sp>
      <p:pic>
        <p:nvPicPr>
          <p:cNvPr descr="Ein Bild, das Zeichnung enthält.&#10;&#10;Automatisch generierte Beschreibung" id="89" name="Google Shape;89;p1"/>
          <p:cNvPicPr preferRelativeResize="0"/>
          <p:nvPr/>
        </p:nvPicPr>
        <p:blipFill rotWithShape="1">
          <a:blip r:embed="rId3">
            <a:alphaModFix/>
          </a:blip>
          <a:srcRect b="0" l="0" r="0" t="0"/>
          <a:stretch/>
        </p:blipFill>
        <p:spPr>
          <a:xfrm>
            <a:off x="5024437" y="3429000"/>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COUNT</a:t>
            </a:r>
            <a:endParaRPr/>
          </a:p>
        </p:txBody>
      </p:sp>
      <p:sp>
        <p:nvSpPr>
          <p:cNvPr id="168" name="Google Shape;16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t>Die COUNT-Funktion zählt entweder die Anzahl von Nicht-Null-Werten oder die Anzahl unterschiedlicher Werte oder die Anzahl der Zeilen der Query.</a:t>
            </a:r>
            <a:endParaRPr/>
          </a:p>
          <a:p>
            <a:pPr indent="-2286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de-AT"/>
              <a:t>Die Zahl der Mitarbeiter, die eine Provision erhalten dürfen, wird mit folgendem SELECT Kommando ermittelt:</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SELECT COUNT(COMM)</a:t>
            </a:r>
            <a:endParaRPr/>
          </a:p>
          <a:p>
            <a:pPr indent="-228600" lvl="0" marL="2286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FROM EMP;</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9" name="Google Shape;1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70" name="Google Shape;1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71" name="Google Shape;171;p1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177" name="Google Shape;17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AT"/>
              <a:t>Zahl der verschiedenen Jobs in Abteilung 30:</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SELECT COUNT(DISTINCT JOB)</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FROM EMP</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WHERE DEPTNO = 30;</a:t>
            </a:r>
            <a:endParaRPr/>
          </a:p>
          <a:p>
            <a:pPr indent="-2286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None/>
            </a:pPr>
            <a:r>
              <a:rPr lang="de-AT"/>
              <a:t>Anzahl der Mitarbeiter in Abteilung 30:</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SELECT COUNT(*)</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FROM EMP</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WHERE DEPTNO = 30;</a:t>
            </a:r>
            <a:endParaRPr/>
          </a:p>
          <a:p>
            <a:pPr indent="-228600" lvl="0" marL="228600" rtl="0" algn="l">
              <a:lnSpc>
                <a:spcPct val="80000"/>
              </a:lnSpc>
              <a:spcBef>
                <a:spcPts val="1000"/>
              </a:spcBef>
              <a:spcAft>
                <a:spcPts val="0"/>
              </a:spcAft>
              <a:buClr>
                <a:schemeClr val="dk1"/>
              </a:buClr>
              <a:buSzPts val="2800"/>
              <a:buNone/>
            </a:pPr>
            <a:r>
              <a:t/>
            </a:r>
            <a:endParaRPr>
              <a:latin typeface="Courier New"/>
              <a:ea typeface="Courier New"/>
              <a:cs typeface="Courier New"/>
              <a:sym typeface="Courier New"/>
            </a:endParaRPr>
          </a:p>
          <a:p>
            <a:pPr indent="-50800" lvl="0" marL="228600" rtl="0" algn="l">
              <a:lnSpc>
                <a:spcPct val="80000"/>
              </a:lnSpc>
              <a:spcBef>
                <a:spcPts val="1000"/>
              </a:spcBef>
              <a:spcAft>
                <a:spcPts val="0"/>
              </a:spcAft>
              <a:buClr>
                <a:schemeClr val="dk1"/>
              </a:buClr>
              <a:buSzPts val="2800"/>
              <a:buNone/>
            </a:pPr>
            <a:r>
              <a:t/>
            </a:r>
            <a:endParaRPr/>
          </a:p>
        </p:txBody>
      </p:sp>
      <p:sp>
        <p:nvSpPr>
          <p:cNvPr id="178" name="Google Shape;1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79" name="Google Shape;1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80" name="Google Shape;180;p1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GROUP BY</a:t>
            </a:r>
            <a:endParaRPr/>
          </a:p>
        </p:txBody>
      </p:sp>
      <p:sp>
        <p:nvSpPr>
          <p:cNvPr id="186" name="Google Shape;186;p12"/>
          <p:cNvSpPr txBox="1"/>
          <p:nvPr>
            <p:ph idx="1" type="body"/>
          </p:nvPr>
        </p:nvSpPr>
        <p:spPr>
          <a:xfrm>
            <a:off x="838200" y="1587086"/>
            <a:ext cx="9233452" cy="4351338"/>
          </a:xfrm>
          <a:prstGeom prst="rect">
            <a:avLst/>
          </a:prstGeom>
          <a:noFill/>
          <a:ln>
            <a:noFill/>
          </a:ln>
        </p:spPr>
        <p:txBody>
          <a:bodyPr anchorCtr="0" anchor="t" bIns="45700" lIns="91425" spcFirstLastPara="1" rIns="91425" wrap="square" tIns="45700">
            <a:normAutofit/>
          </a:bodyPr>
          <a:lstStyle/>
          <a:p>
            <a:pPr indent="-306388" lvl="0" marL="306388" rtl="0" algn="l">
              <a:lnSpc>
                <a:spcPct val="90000"/>
              </a:lnSpc>
              <a:spcBef>
                <a:spcPts val="0"/>
              </a:spcBef>
              <a:spcAft>
                <a:spcPts val="0"/>
              </a:spcAft>
              <a:buClr>
                <a:schemeClr val="dk1"/>
              </a:buClr>
              <a:buSzPts val="2590"/>
              <a:buChar char="•"/>
            </a:pPr>
            <a:r>
              <a:rPr lang="de-AT" sz="2590"/>
              <a:t>Ein Kommando, das mit SELECT DEPTNO,AVG(SAL) FROM EMP… beginnt, ist normalerweise ungültig. DEPTNO hat einen Wert für jede ausgewählte Zeile, AVG(SAL) hat einen einzigen Wert für das gesamte Query. </a:t>
            </a:r>
            <a:endParaRPr/>
          </a:p>
          <a:p>
            <a:pPr indent="-306388" lvl="0" marL="306388" rtl="0" algn="l">
              <a:lnSpc>
                <a:spcPct val="90000"/>
              </a:lnSpc>
              <a:spcBef>
                <a:spcPts val="600"/>
              </a:spcBef>
              <a:spcAft>
                <a:spcPts val="0"/>
              </a:spcAft>
              <a:buClr>
                <a:schemeClr val="dk1"/>
              </a:buClr>
              <a:buSzPts val="2590"/>
              <a:buChar char="•"/>
            </a:pPr>
            <a:r>
              <a:rPr lang="de-AT" sz="2590"/>
              <a:t>Will man nun den durchschnittlichen Gehalt für jede Abteilung ermitteln, so könnte man für jede Abteilung je ein Query durchzuführen, um den durchschnittlichen Gehalt zu ermitteln.</a:t>
            </a:r>
            <a:endParaRPr/>
          </a:p>
          <a:p>
            <a:pPr indent="-306388" lvl="0" marL="306388" rtl="0" algn="l">
              <a:lnSpc>
                <a:spcPct val="90000"/>
              </a:lnSpc>
              <a:spcBef>
                <a:spcPts val="600"/>
              </a:spcBef>
              <a:spcAft>
                <a:spcPts val="0"/>
              </a:spcAft>
              <a:buClr>
                <a:schemeClr val="dk1"/>
              </a:buClr>
              <a:buSzPts val="2590"/>
              <a:buChar char="•"/>
            </a:pPr>
            <a:r>
              <a:rPr lang="de-AT" sz="2590"/>
              <a:t>Diese Information kann aber auch mit einem Query ermittelt werden, indem die GROUP BY Klausel verwendet wird. Die GROUP BY Klausel unterteilt eine Tabelle in Gruppen mit gleichen Werten in den entsprechenden Spalten.</a:t>
            </a:r>
            <a:endParaRPr/>
          </a:p>
          <a:p>
            <a:pPr indent="-64135" lvl="0" marL="228600" rtl="0" algn="l">
              <a:lnSpc>
                <a:spcPct val="90000"/>
              </a:lnSpc>
              <a:spcBef>
                <a:spcPts val="1000"/>
              </a:spcBef>
              <a:spcAft>
                <a:spcPts val="0"/>
              </a:spcAft>
              <a:buClr>
                <a:schemeClr val="dk1"/>
              </a:buClr>
              <a:buSzPts val="2590"/>
              <a:buNone/>
            </a:pPr>
            <a:r>
              <a:t/>
            </a:r>
            <a:endParaRPr sz="2590"/>
          </a:p>
        </p:txBody>
      </p:sp>
      <p:sp>
        <p:nvSpPr>
          <p:cNvPr id="187" name="Google Shape;18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88" name="Google Shape;18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89" name="Google Shape;189;p1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 GROUP BY</a:t>
            </a:r>
            <a:endParaRPr/>
          </a:p>
        </p:txBody>
      </p:sp>
      <p:sp>
        <p:nvSpPr>
          <p:cNvPr id="195" name="Google Shape;195;p13"/>
          <p:cNvSpPr txBox="1"/>
          <p:nvPr>
            <p:ph idx="1" type="body"/>
          </p:nvPr>
        </p:nvSpPr>
        <p:spPr>
          <a:xfrm>
            <a:off x="838200" y="1825625"/>
            <a:ext cx="9869557" cy="4351338"/>
          </a:xfrm>
          <a:prstGeom prst="rect">
            <a:avLst/>
          </a:prstGeom>
          <a:noFill/>
          <a:ln>
            <a:noFill/>
          </a:ln>
        </p:spPr>
        <p:txBody>
          <a:bodyPr anchorCtr="0" anchor="t" bIns="45700" lIns="91425" spcFirstLastPara="1" rIns="91425" wrap="square" tIns="45700">
            <a:normAutofit/>
          </a:bodyPr>
          <a:lstStyle/>
          <a:p>
            <a:pPr indent="22225" lvl="0" marL="0" rtl="0" algn="l">
              <a:lnSpc>
                <a:spcPct val="90000"/>
              </a:lnSpc>
              <a:spcBef>
                <a:spcPts val="0"/>
              </a:spcBef>
              <a:spcAft>
                <a:spcPts val="0"/>
              </a:spcAft>
              <a:buClr>
                <a:schemeClr val="dk1"/>
              </a:buClr>
              <a:buSzPts val="2800"/>
              <a:buNone/>
            </a:pPr>
            <a:r>
              <a:rPr lang="de-AT"/>
              <a:t>Ausgabe der Durchschnittsgehälter in den Abteilungen:</a:t>
            </a:r>
            <a:endParaRPr/>
          </a:p>
          <a:p>
            <a:pPr indent="22225" lvl="0" marL="0" rtl="0" algn="l">
              <a:lnSpc>
                <a:spcPct val="90000"/>
              </a:lnSpc>
              <a:spcBef>
                <a:spcPts val="1000"/>
              </a:spcBef>
              <a:spcAft>
                <a:spcPts val="0"/>
              </a:spcAft>
              <a:buClr>
                <a:schemeClr val="dk1"/>
              </a:buClr>
              <a:buSzPts val="2800"/>
              <a:buNone/>
            </a:pPr>
            <a:r>
              <a:rPr lang="de-AT"/>
              <a:t>SELECT DEPTNO, AVG(SAL)</a:t>
            </a:r>
            <a:endParaRPr/>
          </a:p>
          <a:p>
            <a:pPr indent="22225" lvl="0" marL="0" rtl="0" algn="l">
              <a:lnSpc>
                <a:spcPct val="90000"/>
              </a:lnSpc>
              <a:spcBef>
                <a:spcPts val="1000"/>
              </a:spcBef>
              <a:spcAft>
                <a:spcPts val="0"/>
              </a:spcAft>
              <a:buClr>
                <a:schemeClr val="dk1"/>
              </a:buClr>
              <a:buSzPts val="2800"/>
              <a:buNone/>
            </a:pPr>
            <a:r>
              <a:rPr lang="de-AT"/>
              <a:t>FROM EMP</a:t>
            </a:r>
            <a:endParaRPr/>
          </a:p>
          <a:p>
            <a:pPr indent="22225" lvl="0" marL="0" rtl="0" algn="l">
              <a:lnSpc>
                <a:spcPct val="90000"/>
              </a:lnSpc>
              <a:spcBef>
                <a:spcPts val="1000"/>
              </a:spcBef>
              <a:spcAft>
                <a:spcPts val="0"/>
              </a:spcAft>
              <a:buClr>
                <a:schemeClr val="dk1"/>
              </a:buClr>
              <a:buSzPts val="2800"/>
              <a:buNone/>
            </a:pPr>
            <a:r>
              <a:rPr lang="de-AT"/>
              <a:t>GROUP BY DEPTNO;</a:t>
            </a:r>
            <a:endParaRPr/>
          </a:p>
          <a:p>
            <a:pPr indent="22225" lvl="0" marL="0" rtl="0" algn="l">
              <a:lnSpc>
                <a:spcPct val="90000"/>
              </a:lnSpc>
              <a:spcBef>
                <a:spcPts val="1000"/>
              </a:spcBef>
              <a:spcAft>
                <a:spcPts val="0"/>
              </a:spcAft>
              <a:buClr>
                <a:schemeClr val="dk1"/>
              </a:buClr>
              <a:buSzPts val="2800"/>
              <a:buNone/>
            </a:pPr>
            <a:r>
              <a:t/>
            </a:r>
            <a:endParaRPr/>
          </a:p>
          <a:p>
            <a:pPr indent="22225" lvl="0" marL="0" rtl="0" algn="l">
              <a:lnSpc>
                <a:spcPct val="90000"/>
              </a:lnSpc>
              <a:spcBef>
                <a:spcPts val="1000"/>
              </a:spcBef>
              <a:spcAft>
                <a:spcPts val="0"/>
              </a:spcAft>
              <a:buClr>
                <a:schemeClr val="dk1"/>
              </a:buClr>
              <a:buSzPts val="2800"/>
              <a:buNone/>
            </a:pPr>
            <a:r>
              <a:rPr lang="de-AT"/>
              <a:t>Die GROUP BY DEPTNO Klausel unterteilt die Mitarbeiter entsprechend ihrer Abteilungsnummer in Gruppen. Die Gruppenfunktion AVG(SAL) wird dann auf die Zeilen in jeder Gruppe angewandt.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96" name="Google Shape;19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97" name="Google Shape;19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98" name="Google Shape;198;p1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a:t>
            </a:r>
            <a:endParaRPr/>
          </a:p>
        </p:txBody>
      </p:sp>
      <p:sp>
        <p:nvSpPr>
          <p:cNvPr id="204" name="Google Shape;20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t>Finde das jährliche Durchschnittsgehalt der Nicht-Führungskräfte in jeder Abteilung: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AT"/>
              <a:t>SELECT DEPTNO,12*AVG(SAL)</a:t>
            </a:r>
            <a:endParaRPr/>
          </a:p>
          <a:p>
            <a:pPr indent="-228600" lvl="0" marL="228600" rtl="0" algn="l">
              <a:lnSpc>
                <a:spcPct val="90000"/>
              </a:lnSpc>
              <a:spcBef>
                <a:spcPts val="1000"/>
              </a:spcBef>
              <a:spcAft>
                <a:spcPts val="0"/>
              </a:spcAft>
              <a:buClr>
                <a:schemeClr val="dk1"/>
              </a:buClr>
              <a:buSzPts val="2800"/>
              <a:buNone/>
            </a:pPr>
            <a:r>
              <a:rPr lang="de-AT"/>
              <a:t>FROM EMP</a:t>
            </a:r>
            <a:endParaRPr/>
          </a:p>
          <a:p>
            <a:pPr indent="-228600" lvl="0" marL="228600" rtl="0" algn="l">
              <a:lnSpc>
                <a:spcPct val="90000"/>
              </a:lnSpc>
              <a:spcBef>
                <a:spcPts val="1000"/>
              </a:spcBef>
              <a:spcAft>
                <a:spcPts val="0"/>
              </a:spcAft>
              <a:buClr>
                <a:schemeClr val="dk1"/>
              </a:buClr>
              <a:buSzPts val="2800"/>
              <a:buNone/>
            </a:pPr>
            <a:r>
              <a:rPr lang="de-AT"/>
              <a:t>WHERE JOB NOT IN (’MANAGER‘,‘PRESIDENT‘)</a:t>
            </a:r>
            <a:endParaRPr/>
          </a:p>
          <a:p>
            <a:pPr indent="-228600" lvl="0" marL="228600" rtl="0" algn="l">
              <a:lnSpc>
                <a:spcPct val="90000"/>
              </a:lnSpc>
              <a:spcBef>
                <a:spcPts val="1000"/>
              </a:spcBef>
              <a:spcAft>
                <a:spcPts val="0"/>
              </a:spcAft>
              <a:buClr>
                <a:schemeClr val="dk1"/>
              </a:buClr>
              <a:buSzPts val="2800"/>
              <a:buNone/>
            </a:pPr>
            <a:r>
              <a:rPr lang="de-AT"/>
              <a:t>GROUP BY DEPTNO;</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05" name="Google Shape;20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06" name="Google Shape;20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207" name="Google Shape;207;p1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213" name="Google Shape;2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t>Bestimme die Mitarbeiteranzahl und das jährliche Durchschnittsgehalts pro Abteilung und pro Job</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AT"/>
              <a:t>SELECT DEPTNO,JOB,COUNT(*),12*AVG(SAL)</a:t>
            </a:r>
            <a:endParaRPr/>
          </a:p>
          <a:p>
            <a:pPr indent="-228600" lvl="0" marL="228600" rtl="0" algn="l">
              <a:lnSpc>
                <a:spcPct val="90000"/>
              </a:lnSpc>
              <a:spcBef>
                <a:spcPts val="1000"/>
              </a:spcBef>
              <a:spcAft>
                <a:spcPts val="0"/>
              </a:spcAft>
              <a:buClr>
                <a:schemeClr val="dk1"/>
              </a:buClr>
              <a:buSzPts val="2800"/>
              <a:buNone/>
            </a:pPr>
            <a:r>
              <a:rPr lang="de-AT"/>
              <a:t>FROM EMP</a:t>
            </a:r>
            <a:endParaRPr/>
          </a:p>
          <a:p>
            <a:pPr indent="-228600" lvl="0" marL="228600" rtl="0" algn="l">
              <a:lnSpc>
                <a:spcPct val="90000"/>
              </a:lnSpc>
              <a:spcBef>
                <a:spcPts val="1000"/>
              </a:spcBef>
              <a:spcAft>
                <a:spcPts val="0"/>
              </a:spcAft>
              <a:buClr>
                <a:schemeClr val="dk1"/>
              </a:buClr>
              <a:buSzPts val="2800"/>
              <a:buNone/>
            </a:pPr>
            <a:r>
              <a:rPr lang="de-AT"/>
              <a:t>GROUP BY DEPTNO,JOB;</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14" name="Google Shape;21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15" name="Google Shape;21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216" name="Google Shape;216;p1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222" name="Google Shape;222;p16"/>
          <p:cNvSpPr txBox="1"/>
          <p:nvPr>
            <p:ph idx="1" type="body"/>
          </p:nvPr>
        </p:nvSpPr>
        <p:spPr>
          <a:xfrm>
            <a:off x="838200" y="1671846"/>
            <a:ext cx="10515600" cy="4351338"/>
          </a:xfrm>
          <a:prstGeom prst="rect">
            <a:avLst/>
          </a:prstGeom>
          <a:noFill/>
          <a:ln>
            <a:noFill/>
          </a:ln>
        </p:spPr>
        <p:txBody>
          <a:bodyPr anchorCtr="0" anchor="t" bIns="45700" lIns="91425" spcFirstLastPara="1" rIns="91425" wrap="square" tIns="45700">
            <a:normAutofit/>
          </a:bodyPr>
          <a:lstStyle/>
          <a:p>
            <a:pPr indent="22225" lvl="0" marL="0" rtl="0" algn="l">
              <a:lnSpc>
                <a:spcPct val="70000"/>
              </a:lnSpc>
              <a:spcBef>
                <a:spcPts val="0"/>
              </a:spcBef>
              <a:spcAft>
                <a:spcPts val="0"/>
              </a:spcAft>
              <a:buClr>
                <a:schemeClr val="dk1"/>
              </a:buClr>
              <a:buSzPts val="2590"/>
              <a:buNone/>
            </a:pPr>
            <a:r>
              <a:rPr lang="de-AT" sz="2590"/>
              <a:t>Ausgabe des maximalen Durchschnittsgehalts der Beschäftigten über alle Abteilungen.</a:t>
            </a:r>
            <a:endParaRPr/>
          </a:p>
          <a:p>
            <a:pPr indent="22225" lvl="0" marL="0" rtl="0" algn="l">
              <a:lnSpc>
                <a:spcPct val="70000"/>
              </a:lnSpc>
              <a:spcBef>
                <a:spcPts val="1000"/>
              </a:spcBef>
              <a:spcAft>
                <a:spcPts val="0"/>
              </a:spcAft>
              <a:buClr>
                <a:schemeClr val="dk1"/>
              </a:buClr>
              <a:buSzPts val="2590"/>
              <a:buNone/>
            </a:pPr>
            <a:r>
              <a:t/>
            </a:r>
            <a:endParaRPr sz="2590"/>
          </a:p>
          <a:p>
            <a:pPr indent="22225" lvl="0" marL="0" rtl="0" algn="l">
              <a:lnSpc>
                <a:spcPct val="70000"/>
              </a:lnSpc>
              <a:spcBef>
                <a:spcPts val="1000"/>
              </a:spcBef>
              <a:spcAft>
                <a:spcPts val="0"/>
              </a:spcAft>
              <a:buClr>
                <a:schemeClr val="dk1"/>
              </a:buClr>
              <a:buSzPts val="2590"/>
              <a:buNone/>
            </a:pPr>
            <a:r>
              <a:t/>
            </a:r>
            <a:endParaRPr sz="2590"/>
          </a:p>
          <a:p>
            <a:pPr indent="22225" lvl="0" marL="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select max(avg(sal)) -- geschachtelte </a:t>
            </a:r>
            <a:endParaRPr/>
          </a:p>
          <a:p>
            <a:pPr indent="22225" lvl="0" marL="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from emp             -- Gruppenfunktion</a:t>
            </a:r>
            <a:endParaRPr sz="2590">
              <a:latin typeface="Courier New"/>
              <a:ea typeface="Courier New"/>
              <a:cs typeface="Courier New"/>
              <a:sym typeface="Courier New"/>
            </a:endParaRPr>
          </a:p>
          <a:p>
            <a:pPr indent="22225" lvl="0" marL="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group by deptno</a:t>
            </a:r>
            <a:endParaRPr sz="2590">
              <a:latin typeface="Courier New"/>
              <a:ea typeface="Courier New"/>
              <a:cs typeface="Courier New"/>
              <a:sym typeface="Courier New"/>
            </a:endParaRPr>
          </a:p>
          <a:p>
            <a:pPr indent="22225" lvl="0" marL="0" rtl="0" algn="l">
              <a:lnSpc>
                <a:spcPct val="70000"/>
              </a:lnSpc>
              <a:spcBef>
                <a:spcPts val="1000"/>
              </a:spcBef>
              <a:spcAft>
                <a:spcPts val="0"/>
              </a:spcAft>
              <a:buClr>
                <a:schemeClr val="dk1"/>
              </a:buClr>
              <a:buSzPts val="2590"/>
              <a:buNone/>
            </a:pPr>
            <a:r>
              <a:t/>
            </a:r>
            <a:endParaRPr sz="2590">
              <a:latin typeface="Courier New"/>
              <a:ea typeface="Courier New"/>
              <a:cs typeface="Courier New"/>
              <a:sym typeface="Courier New"/>
            </a:endParaRPr>
          </a:p>
          <a:p>
            <a:pPr indent="22225" lvl="0" marL="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 MAX(AVG(SAL))</a:t>
            </a:r>
            <a:endParaRPr/>
          </a:p>
          <a:p>
            <a:pPr indent="22225" lvl="0" marL="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a:t>
            </a:r>
            <a:endParaRPr/>
          </a:p>
          <a:p>
            <a:pPr indent="22225" lvl="0" marL="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       2.9E+03</a:t>
            </a:r>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223" name="Google Shape;22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24" name="Google Shape;2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225" name="Google Shape;225;p1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HAVING Klausel</a:t>
            </a:r>
            <a:endParaRPr/>
          </a:p>
        </p:txBody>
      </p:sp>
      <p:sp>
        <p:nvSpPr>
          <p:cNvPr id="231" name="Google Shape;23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225" lvl="0" marL="0" rtl="0" algn="l">
              <a:lnSpc>
                <a:spcPct val="80000"/>
              </a:lnSpc>
              <a:spcBef>
                <a:spcPts val="0"/>
              </a:spcBef>
              <a:spcAft>
                <a:spcPts val="0"/>
              </a:spcAft>
              <a:buClr>
                <a:schemeClr val="dk1"/>
              </a:buClr>
              <a:buSzPts val="2800"/>
              <a:buNone/>
            </a:pPr>
            <a:r>
              <a:rPr lang="de-AT"/>
              <a:t>Genau wie mit der WHERE Klausel spezielle Zeilen ausgewählt werden können, können mit Hilfe der HAVING Klausel spezielle Gruppen ausgewählt werden.</a:t>
            </a:r>
            <a:endParaRPr/>
          </a:p>
          <a:p>
            <a:pPr indent="22225" lvl="0" marL="0" rtl="0" algn="l">
              <a:lnSpc>
                <a:spcPct val="80000"/>
              </a:lnSpc>
              <a:spcBef>
                <a:spcPts val="1000"/>
              </a:spcBef>
              <a:spcAft>
                <a:spcPts val="0"/>
              </a:spcAft>
              <a:buClr>
                <a:schemeClr val="dk1"/>
              </a:buClr>
              <a:buSzPts val="2800"/>
              <a:buNone/>
            </a:pPr>
            <a:r>
              <a:rPr lang="de-AT"/>
              <a:t>Durchschnittliche Jahresgehälter derjenigen Jobs, die von mehr als zwei Mitarbeitern ausgeführt werden:</a:t>
            </a:r>
            <a:endParaRPr/>
          </a:p>
          <a:p>
            <a:pPr indent="22225" lvl="0" marL="0" rtl="0" algn="l">
              <a:lnSpc>
                <a:spcPct val="80000"/>
              </a:lnSpc>
              <a:spcBef>
                <a:spcPts val="1000"/>
              </a:spcBef>
              <a:spcAft>
                <a:spcPts val="0"/>
              </a:spcAft>
              <a:buClr>
                <a:schemeClr val="dk1"/>
              </a:buClr>
              <a:buSzPts val="800"/>
              <a:buNone/>
            </a:pPr>
            <a:r>
              <a:t/>
            </a:r>
            <a:endParaRPr sz="800"/>
          </a:p>
          <a:p>
            <a:pPr indent="22225" lvl="0" marL="0" rtl="0" algn="l">
              <a:lnSpc>
                <a:spcPct val="80000"/>
              </a:lnSpc>
              <a:spcBef>
                <a:spcPts val="1000"/>
              </a:spcBef>
              <a:spcAft>
                <a:spcPts val="0"/>
              </a:spcAft>
              <a:buClr>
                <a:schemeClr val="dk1"/>
              </a:buClr>
              <a:buSzPts val="2800"/>
              <a:buNone/>
            </a:pPr>
            <a:r>
              <a:rPr lang="de-AT"/>
              <a:t>SELECT JOB,COUNT(*),12*AVG(SAL)</a:t>
            </a:r>
            <a:endParaRPr/>
          </a:p>
          <a:p>
            <a:pPr indent="22225" lvl="0" marL="0" rtl="0" algn="l">
              <a:lnSpc>
                <a:spcPct val="80000"/>
              </a:lnSpc>
              <a:spcBef>
                <a:spcPts val="1000"/>
              </a:spcBef>
              <a:spcAft>
                <a:spcPts val="0"/>
              </a:spcAft>
              <a:buClr>
                <a:schemeClr val="dk1"/>
              </a:buClr>
              <a:buSzPts val="2800"/>
              <a:buNone/>
            </a:pPr>
            <a:r>
              <a:rPr lang="de-AT"/>
              <a:t>FROM EMP</a:t>
            </a:r>
            <a:endParaRPr/>
          </a:p>
          <a:p>
            <a:pPr indent="22225" lvl="0" marL="0" rtl="0" algn="l">
              <a:lnSpc>
                <a:spcPct val="80000"/>
              </a:lnSpc>
              <a:spcBef>
                <a:spcPts val="1000"/>
              </a:spcBef>
              <a:spcAft>
                <a:spcPts val="0"/>
              </a:spcAft>
              <a:buClr>
                <a:schemeClr val="dk1"/>
              </a:buClr>
              <a:buSzPts val="2800"/>
              <a:buNone/>
            </a:pPr>
            <a:r>
              <a:rPr lang="de-AT"/>
              <a:t>GROUP BY JOB</a:t>
            </a:r>
            <a:endParaRPr/>
          </a:p>
          <a:p>
            <a:pPr indent="22225" lvl="0" marL="0" rtl="0" algn="l">
              <a:lnSpc>
                <a:spcPct val="80000"/>
              </a:lnSpc>
              <a:spcBef>
                <a:spcPts val="1000"/>
              </a:spcBef>
              <a:spcAft>
                <a:spcPts val="0"/>
              </a:spcAft>
              <a:buClr>
                <a:schemeClr val="dk1"/>
              </a:buClr>
              <a:buSzPts val="2800"/>
              <a:buNone/>
            </a:pPr>
            <a:r>
              <a:rPr lang="de-AT"/>
              <a:t>HAVING COUNT(*) &gt; 2; </a:t>
            </a:r>
            <a:endParaRPr/>
          </a:p>
          <a:p>
            <a:pPr indent="-50800" lvl="0" marL="228600" rtl="0" algn="l">
              <a:lnSpc>
                <a:spcPct val="80000"/>
              </a:lnSpc>
              <a:spcBef>
                <a:spcPts val="1000"/>
              </a:spcBef>
              <a:spcAft>
                <a:spcPts val="0"/>
              </a:spcAft>
              <a:buClr>
                <a:schemeClr val="dk1"/>
              </a:buClr>
              <a:buSzPts val="2800"/>
              <a:buNone/>
            </a:pPr>
            <a:r>
              <a:t/>
            </a:r>
            <a:endParaRPr/>
          </a:p>
        </p:txBody>
      </p:sp>
      <p:sp>
        <p:nvSpPr>
          <p:cNvPr id="232" name="Google Shape;23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33" name="Google Shape;23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234" name="Google Shape;234;p1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240" name="Google Shape;24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t>Ausgabe aller Abteilungen mit wenigstens 2 Büroangestellten:</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AT"/>
              <a:t>SELECT DEPTNO</a:t>
            </a:r>
            <a:endParaRPr/>
          </a:p>
          <a:p>
            <a:pPr indent="-228600" lvl="0" marL="228600" rtl="0" algn="l">
              <a:lnSpc>
                <a:spcPct val="90000"/>
              </a:lnSpc>
              <a:spcBef>
                <a:spcPts val="1000"/>
              </a:spcBef>
              <a:spcAft>
                <a:spcPts val="0"/>
              </a:spcAft>
              <a:buClr>
                <a:schemeClr val="dk1"/>
              </a:buClr>
              <a:buSzPts val="2800"/>
              <a:buNone/>
            </a:pPr>
            <a:r>
              <a:rPr lang="de-AT"/>
              <a:t>FROM EMP</a:t>
            </a:r>
            <a:endParaRPr/>
          </a:p>
          <a:p>
            <a:pPr indent="-228600" lvl="0" marL="228600" rtl="0" algn="l">
              <a:lnSpc>
                <a:spcPct val="90000"/>
              </a:lnSpc>
              <a:spcBef>
                <a:spcPts val="1000"/>
              </a:spcBef>
              <a:spcAft>
                <a:spcPts val="0"/>
              </a:spcAft>
              <a:buClr>
                <a:schemeClr val="dk1"/>
              </a:buClr>
              <a:buSzPts val="2800"/>
              <a:buNone/>
            </a:pPr>
            <a:r>
              <a:rPr lang="de-AT"/>
              <a:t>WHERE JOB = ’CLERK‘</a:t>
            </a:r>
            <a:endParaRPr/>
          </a:p>
          <a:p>
            <a:pPr indent="-228600" lvl="0" marL="228600" rtl="0" algn="l">
              <a:lnSpc>
                <a:spcPct val="90000"/>
              </a:lnSpc>
              <a:spcBef>
                <a:spcPts val="1000"/>
              </a:spcBef>
              <a:spcAft>
                <a:spcPts val="0"/>
              </a:spcAft>
              <a:buClr>
                <a:schemeClr val="dk1"/>
              </a:buClr>
              <a:buSzPts val="2800"/>
              <a:buNone/>
            </a:pPr>
            <a:r>
              <a:rPr lang="de-AT"/>
              <a:t>GROUP BY DEPTNO</a:t>
            </a:r>
            <a:endParaRPr/>
          </a:p>
          <a:p>
            <a:pPr indent="-228600" lvl="0" marL="228600" rtl="0" algn="l">
              <a:lnSpc>
                <a:spcPct val="90000"/>
              </a:lnSpc>
              <a:spcBef>
                <a:spcPts val="1000"/>
              </a:spcBef>
              <a:spcAft>
                <a:spcPts val="0"/>
              </a:spcAft>
              <a:buClr>
                <a:schemeClr val="dk1"/>
              </a:buClr>
              <a:buSzPts val="2800"/>
              <a:buNone/>
            </a:pPr>
            <a:r>
              <a:rPr lang="de-AT"/>
              <a:t>HAVING COUNT(*) &gt;= 2;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41" name="Google Shape;24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42" name="Google Shape;24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243" name="Google Shape;243;p1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7" name="Shape 247"/>
        <p:cNvGrpSpPr/>
        <p:nvPr/>
      </p:nvGrpSpPr>
      <p:grpSpPr>
        <a:xfrm>
          <a:off x="0" y="0"/>
          <a:ext cx="0" cy="0"/>
          <a:chOff x="0" y="0"/>
          <a:chExt cx="0" cy="0"/>
        </a:xfrm>
      </p:grpSpPr>
      <p:sp>
        <p:nvSpPr>
          <p:cNvPr id="248" name="Google Shape;248;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de-AT">
                <a:solidFill>
                  <a:schemeClr val="lt1"/>
                </a:solidFill>
              </a:rPr>
              <a:t>ENDE</a:t>
            </a:r>
            <a:endParaRPr/>
          </a:p>
        </p:txBody>
      </p:sp>
      <p:pic>
        <p:nvPicPr>
          <p:cNvPr descr="Ein Bild, das Zeichnung enthält.&#10;&#10;Automatisch generierte Beschreibung" id="249" name="Google Shape;249;p19"/>
          <p:cNvPicPr preferRelativeResize="0"/>
          <p:nvPr/>
        </p:nvPicPr>
        <p:blipFill rotWithShape="1">
          <a:blip r:embed="rId3">
            <a:alphaModFix/>
          </a:blip>
          <a:srcRect b="0" l="0" r="0" t="0"/>
          <a:stretch/>
        </p:blipFill>
        <p:spPr>
          <a:xfrm>
            <a:off x="5024437" y="3429000"/>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Arithmetische Ausdrücke</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de-AT" sz="3200"/>
              <a:t>Arithmetische Ausdrücke in den Select List Items oder / und in der WHERE Klausel</a:t>
            </a:r>
            <a:endParaRPr/>
          </a:p>
          <a:p>
            <a:pPr indent="-25400" lvl="0" marL="228600" rtl="0" algn="l">
              <a:lnSpc>
                <a:spcPct val="90000"/>
              </a:lnSpc>
              <a:spcBef>
                <a:spcPts val="1000"/>
              </a:spcBef>
              <a:spcAft>
                <a:spcPts val="0"/>
              </a:spcAft>
              <a:buClr>
                <a:schemeClr val="dk1"/>
              </a:buClr>
              <a:buSzPts val="3200"/>
              <a:buNone/>
            </a:pPr>
            <a:r>
              <a:t/>
            </a:r>
            <a:endParaRPr sz="3200"/>
          </a:p>
          <a:p>
            <a:pPr indent="-228600" lvl="1" marL="685800" rtl="0" algn="l">
              <a:lnSpc>
                <a:spcPct val="90000"/>
              </a:lnSpc>
              <a:spcBef>
                <a:spcPts val="500"/>
              </a:spcBef>
              <a:spcAft>
                <a:spcPts val="0"/>
              </a:spcAft>
              <a:buClr>
                <a:schemeClr val="dk1"/>
              </a:buClr>
              <a:buSzPts val="3200"/>
              <a:buChar char="•"/>
            </a:pPr>
            <a:r>
              <a:rPr lang="de-AT" sz="3200"/>
              <a:t>Addition</a:t>
            </a:r>
            <a:endParaRPr sz="3200"/>
          </a:p>
          <a:p>
            <a:pPr indent="-228600" lvl="1" marL="685800" rtl="0" algn="l">
              <a:lnSpc>
                <a:spcPct val="90000"/>
              </a:lnSpc>
              <a:spcBef>
                <a:spcPts val="500"/>
              </a:spcBef>
              <a:spcAft>
                <a:spcPts val="0"/>
              </a:spcAft>
              <a:buClr>
                <a:schemeClr val="dk1"/>
              </a:buClr>
              <a:buSzPts val="3200"/>
              <a:buChar char="•"/>
            </a:pPr>
            <a:r>
              <a:rPr lang="de-AT" sz="3200"/>
              <a:t>Subtraktion</a:t>
            </a:r>
            <a:endParaRPr sz="3200"/>
          </a:p>
          <a:p>
            <a:pPr indent="-228600" lvl="1" marL="685800" rtl="0" algn="l">
              <a:lnSpc>
                <a:spcPct val="90000"/>
              </a:lnSpc>
              <a:spcBef>
                <a:spcPts val="500"/>
              </a:spcBef>
              <a:spcAft>
                <a:spcPts val="0"/>
              </a:spcAft>
              <a:buClr>
                <a:schemeClr val="dk1"/>
              </a:buClr>
              <a:buSzPts val="3200"/>
              <a:buChar char="•"/>
            </a:pPr>
            <a:r>
              <a:rPr lang="de-AT" sz="3200"/>
              <a:t>Multiplikation</a:t>
            </a:r>
            <a:endParaRPr sz="3200"/>
          </a:p>
          <a:p>
            <a:pPr indent="-228600" lvl="1" marL="685800" rtl="0" algn="l">
              <a:lnSpc>
                <a:spcPct val="90000"/>
              </a:lnSpc>
              <a:spcBef>
                <a:spcPts val="500"/>
              </a:spcBef>
              <a:spcAft>
                <a:spcPts val="0"/>
              </a:spcAft>
              <a:buClr>
                <a:schemeClr val="dk1"/>
              </a:buClr>
              <a:buSzPts val="3200"/>
              <a:buChar char="•"/>
            </a:pPr>
            <a:r>
              <a:rPr lang="de-AT" sz="3200"/>
              <a:t>Division</a:t>
            </a:r>
            <a:endParaRPr sz="3200"/>
          </a:p>
          <a:p>
            <a:pPr indent="-103188" lvl="0" marL="306388" rtl="0" algn="l">
              <a:lnSpc>
                <a:spcPct val="90000"/>
              </a:lnSpc>
              <a:spcBef>
                <a:spcPts val="600"/>
              </a:spcBef>
              <a:spcAft>
                <a:spcPts val="0"/>
              </a:spcAft>
              <a:buClr>
                <a:schemeClr val="dk1"/>
              </a:buClr>
              <a:buSzPts val="3200"/>
              <a:buNone/>
            </a:pPr>
            <a:r>
              <a:t/>
            </a:r>
            <a:endParaRPr sz="3200">
              <a:latin typeface="Courier New"/>
              <a:ea typeface="Courier New"/>
              <a:cs typeface="Courier New"/>
              <a:sym typeface="Courier New"/>
            </a:endParaRPr>
          </a:p>
          <a:p>
            <a:pPr indent="-50800" lvl="0" marL="228600" rtl="0" algn="l">
              <a:lnSpc>
                <a:spcPct val="90000"/>
              </a:lnSpc>
              <a:spcBef>
                <a:spcPts val="1000"/>
              </a:spcBef>
              <a:spcAft>
                <a:spcPts val="0"/>
              </a:spcAft>
              <a:buClr>
                <a:schemeClr val="dk1"/>
              </a:buClr>
              <a:buSzPts val="2800"/>
              <a:buNone/>
            </a:pPr>
            <a:r>
              <a:t/>
            </a:r>
            <a:endParaRPr/>
          </a:p>
        </p:txBody>
      </p:sp>
      <p:sp>
        <p:nvSpPr>
          <p:cNvPr id="96" name="Google Shape;9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97" name="Google Shape;9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98" name="Google Shape;98;p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Arithmetische Ausdrücke</a:t>
            </a:r>
            <a:endParaRPr/>
          </a:p>
        </p:txBody>
      </p:sp>
      <p:sp>
        <p:nvSpPr>
          <p:cNvPr id="104" name="Google Shape;10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6388" lvl="0" marL="306388" rtl="0" algn="l">
              <a:lnSpc>
                <a:spcPct val="80000"/>
              </a:lnSpc>
              <a:spcBef>
                <a:spcPts val="0"/>
              </a:spcBef>
              <a:spcAft>
                <a:spcPts val="0"/>
              </a:spcAft>
              <a:buClr>
                <a:schemeClr val="dk1"/>
              </a:buClr>
              <a:buSzPts val="2590"/>
              <a:buChar char="•"/>
            </a:pPr>
            <a:r>
              <a:rPr lang="de-AT" sz="2590"/>
              <a:t>Zu jedem Verkäufer soll der gesamte Gehalt ausgegeben werden:</a:t>
            </a:r>
            <a:endParaRPr/>
          </a:p>
          <a:p>
            <a:pPr indent="-306388" lvl="0" marL="317500" rtl="0" algn="l">
              <a:lnSpc>
                <a:spcPct val="80000"/>
              </a:lnSpc>
              <a:spcBef>
                <a:spcPts val="600"/>
              </a:spcBef>
              <a:spcAft>
                <a:spcPts val="0"/>
              </a:spcAft>
              <a:buClr>
                <a:schemeClr val="dk1"/>
              </a:buClr>
              <a:buSzPts val="2590"/>
              <a:buNone/>
            </a:pPr>
            <a:r>
              <a:rPr lang="de-AT" sz="2590"/>
              <a:t>    </a:t>
            </a:r>
            <a:r>
              <a:rPr lang="de-AT" sz="2590">
                <a:latin typeface="Courier New"/>
                <a:ea typeface="Courier New"/>
                <a:cs typeface="Courier New"/>
                <a:sym typeface="Courier New"/>
              </a:rPr>
              <a:t>SELECT ENAME,SAL,COMM,SAL+COMM</a:t>
            </a:r>
            <a:endParaRPr/>
          </a:p>
          <a:p>
            <a:pPr indent="-306388" lvl="0" marL="317500" rtl="0" algn="l">
              <a:lnSpc>
                <a:spcPct val="80000"/>
              </a:lnSpc>
              <a:spcBef>
                <a:spcPts val="600"/>
              </a:spcBef>
              <a:spcAft>
                <a:spcPts val="0"/>
              </a:spcAft>
              <a:buClr>
                <a:schemeClr val="dk1"/>
              </a:buClr>
              <a:buSzPts val="2590"/>
              <a:buNone/>
            </a:pPr>
            <a:r>
              <a:rPr lang="de-AT" sz="2590">
                <a:latin typeface="Courier New"/>
                <a:ea typeface="Courier New"/>
                <a:cs typeface="Courier New"/>
                <a:sym typeface="Courier New"/>
              </a:rPr>
              <a:t>  FROM EMP</a:t>
            </a:r>
            <a:endParaRPr/>
          </a:p>
          <a:p>
            <a:pPr indent="-306388" lvl="0" marL="317500" rtl="0" algn="l">
              <a:lnSpc>
                <a:spcPct val="80000"/>
              </a:lnSpc>
              <a:spcBef>
                <a:spcPts val="600"/>
              </a:spcBef>
              <a:spcAft>
                <a:spcPts val="0"/>
              </a:spcAft>
              <a:buClr>
                <a:schemeClr val="dk1"/>
              </a:buClr>
              <a:buSzPts val="2590"/>
              <a:buNone/>
            </a:pPr>
            <a:r>
              <a:rPr lang="de-AT" sz="2590">
                <a:latin typeface="Courier New"/>
                <a:ea typeface="Courier New"/>
                <a:cs typeface="Courier New"/>
                <a:sym typeface="Courier New"/>
              </a:rPr>
              <a:t>  WHERE JOB = 'SALESMAN'</a:t>
            </a:r>
            <a:endParaRPr/>
          </a:p>
          <a:p>
            <a:pPr indent="-306388" lvl="0" marL="317500" rtl="0" algn="l">
              <a:lnSpc>
                <a:spcPct val="80000"/>
              </a:lnSpc>
              <a:spcBef>
                <a:spcPts val="600"/>
              </a:spcBef>
              <a:spcAft>
                <a:spcPts val="0"/>
              </a:spcAft>
              <a:buClr>
                <a:schemeClr val="dk1"/>
              </a:buClr>
              <a:buSzPts val="2590"/>
              <a:buNone/>
            </a:pPr>
            <a:r>
              <a:t/>
            </a:r>
            <a:endParaRPr sz="2590"/>
          </a:p>
          <a:p>
            <a:pPr indent="-306388" lvl="0" marL="306388" rtl="0" algn="l">
              <a:lnSpc>
                <a:spcPct val="80000"/>
              </a:lnSpc>
              <a:spcBef>
                <a:spcPts val="600"/>
              </a:spcBef>
              <a:spcAft>
                <a:spcPts val="0"/>
              </a:spcAft>
              <a:buClr>
                <a:schemeClr val="dk1"/>
              </a:buClr>
              <a:buSzPts val="2590"/>
              <a:buChar char="•"/>
            </a:pPr>
            <a:r>
              <a:rPr lang="de-AT" sz="2590"/>
              <a:t>Arithmetische und logische Ausdrücke können gemeinsam in der WHERE Klausel verwendet werden. </a:t>
            </a:r>
            <a:endParaRPr/>
          </a:p>
          <a:p>
            <a:pPr indent="-306388" lvl="0" marL="306388" rtl="0" algn="l">
              <a:lnSpc>
                <a:spcPct val="80000"/>
              </a:lnSpc>
              <a:spcBef>
                <a:spcPts val="600"/>
              </a:spcBef>
              <a:spcAft>
                <a:spcPts val="0"/>
              </a:spcAft>
              <a:buClr>
                <a:schemeClr val="dk1"/>
              </a:buClr>
              <a:buSzPts val="2590"/>
              <a:buChar char="•"/>
            </a:pPr>
            <a:r>
              <a:rPr lang="de-AT" sz="2590"/>
              <a:t>Ausgabe aller Mitarbeiter, deren Provision über 25% ihres Gehaltes liegt:</a:t>
            </a:r>
            <a:endParaRPr/>
          </a:p>
          <a:p>
            <a:pPr indent="-306388" lvl="0" marL="317500" rtl="0" algn="l">
              <a:lnSpc>
                <a:spcPct val="80000"/>
              </a:lnSpc>
              <a:spcBef>
                <a:spcPts val="600"/>
              </a:spcBef>
              <a:spcAft>
                <a:spcPts val="0"/>
              </a:spcAft>
              <a:buClr>
                <a:schemeClr val="dk1"/>
              </a:buClr>
              <a:buSzPts val="2590"/>
              <a:buNone/>
            </a:pPr>
            <a:r>
              <a:rPr lang="de-AT" sz="2590"/>
              <a:t>   </a:t>
            </a:r>
            <a:r>
              <a:rPr lang="de-AT" sz="2590">
                <a:latin typeface="Courier New"/>
                <a:ea typeface="Courier New"/>
                <a:cs typeface="Courier New"/>
                <a:sym typeface="Courier New"/>
              </a:rPr>
              <a:t> SELECT ENAME,SAL,COMM</a:t>
            </a:r>
            <a:endParaRPr/>
          </a:p>
          <a:p>
            <a:pPr indent="-306388" lvl="0" marL="317500" rtl="0" algn="l">
              <a:lnSpc>
                <a:spcPct val="80000"/>
              </a:lnSpc>
              <a:spcBef>
                <a:spcPts val="600"/>
              </a:spcBef>
              <a:spcAft>
                <a:spcPts val="0"/>
              </a:spcAft>
              <a:buClr>
                <a:schemeClr val="dk1"/>
              </a:buClr>
              <a:buSzPts val="2590"/>
              <a:buNone/>
            </a:pPr>
            <a:r>
              <a:rPr lang="de-AT" sz="2590">
                <a:latin typeface="Courier New"/>
                <a:ea typeface="Courier New"/>
                <a:cs typeface="Courier New"/>
                <a:sym typeface="Courier New"/>
              </a:rPr>
              <a:t>  FROM EMP</a:t>
            </a:r>
            <a:endParaRPr/>
          </a:p>
          <a:p>
            <a:pPr indent="-306388" lvl="0" marL="317500" rtl="0" algn="l">
              <a:lnSpc>
                <a:spcPct val="80000"/>
              </a:lnSpc>
              <a:spcBef>
                <a:spcPts val="600"/>
              </a:spcBef>
              <a:spcAft>
                <a:spcPts val="0"/>
              </a:spcAft>
              <a:buClr>
                <a:schemeClr val="dk1"/>
              </a:buClr>
              <a:buSzPts val="2590"/>
              <a:buNone/>
            </a:pPr>
            <a:r>
              <a:rPr lang="de-AT" sz="2590">
                <a:latin typeface="Courier New"/>
                <a:ea typeface="Courier New"/>
                <a:cs typeface="Courier New"/>
                <a:sym typeface="Courier New"/>
              </a:rPr>
              <a:t>  WHERE COMM &gt; 0.25 * SAL;</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105" name="Google Shape;10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06" name="Google Shape;10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07" name="Google Shape;107;p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113" name="Google Shape;1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6388" lvl="0" marL="306388" rtl="0" algn="l">
              <a:lnSpc>
                <a:spcPct val="90000"/>
              </a:lnSpc>
              <a:spcBef>
                <a:spcPts val="0"/>
              </a:spcBef>
              <a:spcAft>
                <a:spcPts val="0"/>
              </a:spcAft>
              <a:buClr>
                <a:schemeClr val="dk1"/>
              </a:buClr>
              <a:buSzPts val="2800"/>
              <a:buChar char="•"/>
            </a:pPr>
            <a:r>
              <a:rPr lang="de-AT"/>
              <a:t>Ausgabe aller Verkäufer in absteigender Reihenfolge bezüglich Verhältnis            Provision-Gehalt:</a:t>
            </a:r>
            <a:endParaRPr/>
          </a:p>
          <a:p>
            <a:pPr indent="-306388" lvl="0" marL="317500" rtl="0" algn="l">
              <a:lnSpc>
                <a:spcPct val="90000"/>
              </a:lnSpc>
              <a:spcBef>
                <a:spcPts val="1000"/>
              </a:spcBef>
              <a:spcAft>
                <a:spcPts val="0"/>
              </a:spcAft>
              <a:buClr>
                <a:schemeClr val="dk1"/>
              </a:buClr>
              <a:buSzPts val="2800"/>
              <a:buNone/>
            </a:pPr>
            <a:r>
              <a:t/>
            </a:r>
            <a:endParaRPr/>
          </a:p>
          <a:p>
            <a:pPr indent="-306388" lvl="0" marL="317500" rtl="0" algn="l">
              <a:lnSpc>
                <a:spcPct val="90000"/>
              </a:lnSpc>
              <a:spcBef>
                <a:spcPts val="1000"/>
              </a:spcBef>
              <a:spcAft>
                <a:spcPts val="0"/>
              </a:spcAft>
              <a:buClr>
                <a:schemeClr val="dk1"/>
              </a:buClr>
              <a:buSzPts val="2800"/>
              <a:buNone/>
            </a:pPr>
            <a:r>
              <a:t/>
            </a:r>
            <a:endParaRPr/>
          </a:p>
          <a:p>
            <a:pPr indent="-306388" lvl="0" marL="3175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SELECT ENAME,COMM/SAL,COMM,SAL</a:t>
            </a:r>
            <a:endParaRPr/>
          </a:p>
          <a:p>
            <a:pPr indent="-306388" lvl="0" marL="3175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FROM EMP</a:t>
            </a:r>
            <a:endParaRPr/>
          </a:p>
          <a:p>
            <a:pPr indent="-306388" lvl="0" marL="3175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WHERE JOB = 'SALESMAN'</a:t>
            </a:r>
            <a:endParaRPr/>
          </a:p>
          <a:p>
            <a:pPr indent="-306388" lvl="0" marL="3175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ORDER BY COMM/SAL DESC;</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4" name="Google Shape;11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15" name="Google Shape;11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16" name="Google Shape;116;p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a:t>
            </a:r>
            <a:endParaRPr/>
          </a:p>
        </p:txBody>
      </p:sp>
      <p:sp>
        <p:nvSpPr>
          <p:cNvPr id="122" name="Google Shape;12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t>Es soll der tägliche Gehalt (22 Arbeitstage im Monat) der Mitarbeiter aus Abteilung 30 berechnet werden. Dazu soll der berechnete Wert, der Wert gerundet auf Dollar und der Wert gerundet auf Cent ausgegeben werden:</a:t>
            </a:r>
            <a:endParaRPr/>
          </a:p>
          <a:p>
            <a:pPr indent="-306388" lvl="0" marL="317500" rtl="0" algn="l">
              <a:lnSpc>
                <a:spcPct val="90000"/>
              </a:lnSpc>
              <a:spcBef>
                <a:spcPts val="1000"/>
              </a:spcBef>
              <a:spcAft>
                <a:spcPts val="0"/>
              </a:spcAft>
              <a:buClr>
                <a:schemeClr val="dk1"/>
              </a:buClr>
              <a:buSzPts val="2800"/>
              <a:buNone/>
            </a:pPr>
            <a:r>
              <a:t/>
            </a:r>
            <a:endParaRPr/>
          </a:p>
          <a:p>
            <a:pPr indent="-306388" lvl="0" marL="3175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SELECT ENAME, SAL, SAL/22, ROUND(SAL/22,0), ROUND(SAL/22,2)</a:t>
            </a:r>
            <a:endParaRPr/>
          </a:p>
          <a:p>
            <a:pPr indent="-306388" lvl="0" marL="3175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FROM EMP</a:t>
            </a:r>
            <a:endParaRPr/>
          </a:p>
          <a:p>
            <a:pPr indent="-306388" lvl="0" marL="3175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WHERE DEPTNO = 30;</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23" name="Google Shape;12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24" name="Google Shape;12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25" name="Google Shape;125;p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Funktionen (kurzer Ausschnitt)</a:t>
            </a:r>
            <a:endParaRPr/>
          </a:p>
        </p:txBody>
      </p:sp>
      <p:pic>
        <p:nvPicPr>
          <p:cNvPr id="131" name="Google Shape;131;p6"/>
          <p:cNvPicPr preferRelativeResize="0"/>
          <p:nvPr>
            <p:ph idx="1" type="body"/>
          </p:nvPr>
        </p:nvPicPr>
        <p:blipFill rotWithShape="1">
          <a:blip r:embed="rId3">
            <a:alphaModFix/>
          </a:blip>
          <a:srcRect b="0" l="0" r="0" t="0"/>
          <a:stretch/>
        </p:blipFill>
        <p:spPr>
          <a:xfrm>
            <a:off x="2024928" y="1690688"/>
            <a:ext cx="8142144" cy="4351338"/>
          </a:xfrm>
          <a:prstGeom prst="rect">
            <a:avLst/>
          </a:prstGeom>
          <a:noFill/>
          <a:ln>
            <a:noFill/>
          </a:ln>
        </p:spPr>
      </p:pic>
      <p:sp>
        <p:nvSpPr>
          <p:cNvPr id="132" name="Google Shape;13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33" name="Google Shape;13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34" name="Google Shape;134;p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Gruppenfunktionen</a:t>
            </a:r>
            <a:endParaRPr/>
          </a:p>
        </p:txBody>
      </p:sp>
      <p:sp>
        <p:nvSpPr>
          <p:cNvPr id="140" name="Google Shape;140;p7"/>
          <p:cNvSpPr txBox="1"/>
          <p:nvPr>
            <p:ph idx="1" type="body"/>
          </p:nvPr>
        </p:nvSpPr>
        <p:spPr>
          <a:xfrm>
            <a:off x="838200" y="1445797"/>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t>Bearbeiten eine Menge von Tupeln und liefern stets 1 Resultat für die betrachtete Gruppe.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1" name="Google Shape;14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42" name="Google Shape;14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id="143" name="Google Shape;143;p7"/>
          <p:cNvPicPr preferRelativeResize="0"/>
          <p:nvPr/>
        </p:nvPicPr>
        <p:blipFill rotWithShape="1">
          <a:blip r:embed="rId3">
            <a:alphaModFix/>
          </a:blip>
          <a:srcRect b="0" l="0" r="0" t="0"/>
          <a:stretch/>
        </p:blipFill>
        <p:spPr>
          <a:xfrm>
            <a:off x="838200" y="2249903"/>
            <a:ext cx="8033921" cy="4016961"/>
          </a:xfrm>
          <a:prstGeom prst="rect">
            <a:avLst/>
          </a:prstGeom>
          <a:noFill/>
          <a:ln>
            <a:noFill/>
          </a:ln>
        </p:spPr>
      </p:pic>
      <p:pic>
        <p:nvPicPr>
          <p:cNvPr descr="Ein Bild, das Zeichnung enthält.&#10;&#10;Automatisch generierte Beschreibung" id="144" name="Google Shape;144;p7"/>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Gruppenfunktionen</a:t>
            </a:r>
            <a:endParaRPr/>
          </a:p>
        </p:txBody>
      </p:sp>
      <p:pic>
        <p:nvPicPr>
          <p:cNvPr id="150" name="Google Shape;150;p8"/>
          <p:cNvPicPr preferRelativeResize="0"/>
          <p:nvPr>
            <p:ph idx="1" type="body"/>
          </p:nvPr>
        </p:nvPicPr>
        <p:blipFill rotWithShape="1">
          <a:blip r:embed="rId3">
            <a:alphaModFix/>
          </a:blip>
          <a:srcRect b="0" l="0" r="0" t="0"/>
          <a:stretch/>
        </p:blipFill>
        <p:spPr>
          <a:xfrm>
            <a:off x="1999133" y="2322480"/>
            <a:ext cx="8193734" cy="2213040"/>
          </a:xfrm>
          <a:prstGeom prst="rect">
            <a:avLst/>
          </a:prstGeom>
          <a:noFill/>
          <a:ln>
            <a:noFill/>
          </a:ln>
        </p:spPr>
      </p:pic>
      <p:sp>
        <p:nvSpPr>
          <p:cNvPr id="151" name="Google Shape;1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52" name="Google Shape;1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descr="Ein Bild, das Zeichnung enthält.&#10;&#10;Automatisch generierte Beschreibung" id="153" name="Google Shape;153;p8"/>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Beispiele</a:t>
            </a:r>
            <a:endParaRPr/>
          </a:p>
        </p:txBody>
      </p:sp>
      <p:sp>
        <p:nvSpPr>
          <p:cNvPr id="159" name="Google Shape;15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None/>
            </a:pPr>
            <a:r>
              <a:rPr lang="de-AT" sz="2590">
                <a:latin typeface="Courier New"/>
                <a:ea typeface="Courier New"/>
                <a:cs typeface="Courier New"/>
                <a:sym typeface="Courier New"/>
              </a:rPr>
              <a:t>SELECT AVG(SAL)</a:t>
            </a:r>
            <a:endParaRPr/>
          </a:p>
          <a:p>
            <a:pPr indent="-228600" lvl="0" marL="228600" rtl="0" algn="l">
              <a:lnSpc>
                <a:spcPct val="80000"/>
              </a:lnSpc>
              <a:spcBef>
                <a:spcPts val="600"/>
              </a:spcBef>
              <a:spcAft>
                <a:spcPts val="0"/>
              </a:spcAft>
              <a:buClr>
                <a:schemeClr val="dk1"/>
              </a:buClr>
              <a:buSzPts val="2590"/>
              <a:buNone/>
            </a:pPr>
            <a:r>
              <a:rPr lang="de-AT" sz="2590">
                <a:latin typeface="Courier New"/>
                <a:ea typeface="Courier New"/>
                <a:cs typeface="Courier New"/>
                <a:sym typeface="Courier New"/>
              </a:rPr>
              <a:t>FROM EMP</a:t>
            </a:r>
            <a:endParaRPr/>
          </a:p>
          <a:p>
            <a:pPr indent="-228600" lvl="0" marL="228600" rtl="0" algn="l">
              <a:lnSpc>
                <a:spcPct val="80000"/>
              </a:lnSpc>
              <a:spcBef>
                <a:spcPts val="600"/>
              </a:spcBef>
              <a:spcAft>
                <a:spcPts val="0"/>
              </a:spcAft>
              <a:buClr>
                <a:schemeClr val="dk1"/>
              </a:buClr>
              <a:buSzPts val="2590"/>
              <a:buNone/>
            </a:pPr>
            <a:r>
              <a:rPr lang="de-AT" sz="2590">
                <a:latin typeface="Courier New"/>
                <a:ea typeface="Courier New"/>
                <a:cs typeface="Courier New"/>
                <a:sym typeface="Courier New"/>
              </a:rPr>
              <a:t>WHERE JOB = 'CLERK';</a:t>
            </a:r>
            <a:endParaRPr/>
          </a:p>
          <a:p>
            <a:pPr indent="-228600" lvl="0" marL="228600" rtl="0" algn="l">
              <a:lnSpc>
                <a:spcPct val="80000"/>
              </a:lnSpc>
              <a:spcBef>
                <a:spcPts val="600"/>
              </a:spcBef>
              <a:spcAft>
                <a:spcPts val="0"/>
              </a:spcAft>
              <a:buClr>
                <a:schemeClr val="dk1"/>
              </a:buClr>
              <a:buSzPts val="2590"/>
              <a:buNone/>
            </a:pPr>
            <a:r>
              <a:t/>
            </a:r>
            <a:endParaRPr sz="2590">
              <a:latin typeface="Courier New"/>
              <a:ea typeface="Courier New"/>
              <a:cs typeface="Courier New"/>
              <a:sym typeface="Courier New"/>
            </a:endParaRPr>
          </a:p>
          <a:p>
            <a:pPr indent="-228600" lvl="0" marL="228600" rtl="0" algn="l">
              <a:lnSpc>
                <a:spcPct val="80000"/>
              </a:lnSpc>
              <a:spcBef>
                <a:spcPts val="600"/>
              </a:spcBef>
              <a:spcAft>
                <a:spcPts val="0"/>
              </a:spcAft>
              <a:buClr>
                <a:schemeClr val="dk1"/>
              </a:buClr>
              <a:buSzPts val="2590"/>
              <a:buNone/>
            </a:pPr>
            <a:r>
              <a:rPr lang="de-AT" sz="2590">
                <a:latin typeface="Courier New"/>
                <a:ea typeface="Courier New"/>
                <a:cs typeface="Courier New"/>
                <a:sym typeface="Courier New"/>
              </a:rPr>
              <a:t>SELECT SUM(SAL),SUM(COMM)</a:t>
            </a:r>
            <a:endParaRPr/>
          </a:p>
          <a:p>
            <a:pPr indent="-228600" lvl="0" marL="228600" rtl="0" algn="l">
              <a:lnSpc>
                <a:spcPct val="80000"/>
              </a:lnSpc>
              <a:spcBef>
                <a:spcPts val="600"/>
              </a:spcBef>
              <a:spcAft>
                <a:spcPts val="0"/>
              </a:spcAft>
              <a:buClr>
                <a:schemeClr val="dk1"/>
              </a:buClr>
              <a:buSzPts val="2590"/>
              <a:buNone/>
            </a:pPr>
            <a:r>
              <a:rPr lang="de-AT" sz="2590">
                <a:latin typeface="Courier New"/>
                <a:ea typeface="Courier New"/>
                <a:cs typeface="Courier New"/>
                <a:sym typeface="Courier New"/>
              </a:rPr>
              <a:t>FROM EMP</a:t>
            </a:r>
            <a:endParaRPr/>
          </a:p>
          <a:p>
            <a:pPr indent="-228600" lvl="0" marL="228600" rtl="0" algn="l">
              <a:lnSpc>
                <a:spcPct val="80000"/>
              </a:lnSpc>
              <a:spcBef>
                <a:spcPts val="600"/>
              </a:spcBef>
              <a:spcAft>
                <a:spcPts val="0"/>
              </a:spcAft>
              <a:buClr>
                <a:schemeClr val="dk1"/>
              </a:buClr>
              <a:buSzPts val="2590"/>
              <a:buNone/>
            </a:pPr>
            <a:r>
              <a:rPr lang="de-AT" sz="2590">
                <a:latin typeface="Courier New"/>
                <a:ea typeface="Courier New"/>
                <a:cs typeface="Courier New"/>
                <a:sym typeface="Courier New"/>
              </a:rPr>
              <a:t>WHERE JOB = 'SALESMAN';</a:t>
            </a:r>
            <a:endParaRPr/>
          </a:p>
          <a:p>
            <a:pPr indent="-228600" lvl="0" marL="228600" rtl="0" algn="l">
              <a:lnSpc>
                <a:spcPct val="80000"/>
              </a:lnSpc>
              <a:spcBef>
                <a:spcPts val="600"/>
              </a:spcBef>
              <a:spcAft>
                <a:spcPts val="0"/>
              </a:spcAft>
              <a:buClr>
                <a:schemeClr val="dk1"/>
              </a:buClr>
              <a:buSzPts val="2590"/>
              <a:buNone/>
            </a:pPr>
            <a:r>
              <a:t/>
            </a:r>
            <a:endParaRPr sz="2590">
              <a:latin typeface="Courier New"/>
              <a:ea typeface="Courier New"/>
              <a:cs typeface="Courier New"/>
              <a:sym typeface="Courier New"/>
            </a:endParaRPr>
          </a:p>
          <a:p>
            <a:pPr indent="-228600" lvl="0" marL="228600" rtl="0" algn="l">
              <a:lnSpc>
                <a:spcPct val="80000"/>
              </a:lnSpc>
              <a:spcBef>
                <a:spcPts val="600"/>
              </a:spcBef>
              <a:spcAft>
                <a:spcPts val="0"/>
              </a:spcAft>
              <a:buClr>
                <a:schemeClr val="dk1"/>
              </a:buClr>
              <a:buSzPts val="2590"/>
              <a:buNone/>
            </a:pPr>
            <a:r>
              <a:rPr lang="de-AT" sz="2590">
                <a:latin typeface="Courier New"/>
                <a:ea typeface="Courier New"/>
                <a:cs typeface="Courier New"/>
                <a:sym typeface="Courier New"/>
              </a:rPr>
              <a:t>SELECT 12 * AVG(SAL + COMM)</a:t>
            </a:r>
            <a:endParaRPr/>
          </a:p>
          <a:p>
            <a:pPr indent="-228600" lvl="0" marL="228600" rtl="0" algn="l">
              <a:lnSpc>
                <a:spcPct val="80000"/>
              </a:lnSpc>
              <a:spcBef>
                <a:spcPts val="600"/>
              </a:spcBef>
              <a:spcAft>
                <a:spcPts val="0"/>
              </a:spcAft>
              <a:buClr>
                <a:schemeClr val="dk1"/>
              </a:buClr>
              <a:buSzPts val="2590"/>
              <a:buNone/>
            </a:pPr>
            <a:r>
              <a:rPr lang="de-AT" sz="2590">
                <a:latin typeface="Courier New"/>
                <a:ea typeface="Courier New"/>
                <a:cs typeface="Courier New"/>
                <a:sym typeface="Courier New"/>
              </a:rPr>
              <a:t>FROM EMP</a:t>
            </a:r>
            <a:endParaRPr/>
          </a:p>
          <a:p>
            <a:pPr indent="-228600" lvl="0" marL="228600" rtl="0" algn="l">
              <a:lnSpc>
                <a:spcPct val="80000"/>
              </a:lnSpc>
              <a:spcBef>
                <a:spcPts val="600"/>
              </a:spcBef>
              <a:spcAft>
                <a:spcPts val="0"/>
              </a:spcAft>
              <a:buClr>
                <a:schemeClr val="dk1"/>
              </a:buClr>
              <a:buSzPts val="2590"/>
              <a:buNone/>
            </a:pPr>
            <a:r>
              <a:rPr lang="de-AT" sz="2590">
                <a:latin typeface="Courier New"/>
                <a:ea typeface="Courier New"/>
                <a:cs typeface="Courier New"/>
                <a:sym typeface="Courier New"/>
              </a:rPr>
              <a:t>WHERE JOB = 'SALESMAN';</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160" name="Google Shape;1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61" name="Google Shape;1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62" name="Google Shape;162;p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2020-07-07T09:22:52Z</dcterms:created>
  <dc:creator>Muratspahic Irfan</dc:creator>
</cp:coreProperties>
</file>