
<file path=[Content_Types].xml><?xml version="1.0" encoding="utf-8"?>
<Types xmlns="http://schemas.openxmlformats.org/package/2006/content-types">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5" roundtripDataSignature="AMtx7mib3UvotXtZGTncVLFW+znKjSJK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45"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de-AT"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type="title">
  <p:cSld name="TITLE">
    <p:spTree>
      <p:nvGrpSpPr>
        <p:cNvPr id="15" name="Shape 15"/>
        <p:cNvGrpSpPr/>
        <p:nvPr/>
      </p:nvGrpSpPr>
      <p:grpSpPr>
        <a:xfrm>
          <a:off x="0" y="0"/>
          <a:ext cx="0" cy="0"/>
          <a:chOff x="0" y="0"/>
          <a:chExt cx="0" cy="0"/>
        </a:xfrm>
      </p:grpSpPr>
      <p:sp>
        <p:nvSpPr>
          <p:cNvPr id="16" name="Google Shape;16;p4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A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vertikaler Text" type="vertTx">
  <p:cSld name="VERTICAL_TEXT">
    <p:spTree>
      <p:nvGrpSpPr>
        <p:cNvPr id="72" name="Shape 72"/>
        <p:cNvGrpSpPr/>
        <p:nvPr/>
      </p:nvGrpSpPr>
      <p:grpSpPr>
        <a:xfrm>
          <a:off x="0" y="0"/>
          <a:ext cx="0" cy="0"/>
          <a:chOff x="0" y="0"/>
          <a:chExt cx="0" cy="0"/>
        </a:xfrm>
      </p:grpSpPr>
      <p:sp>
        <p:nvSpPr>
          <p:cNvPr id="73" name="Google Shape;73;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5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A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kaler Titel und Text" type="vertTitleAndTx">
  <p:cSld name="VERTICAL_TITLE_AND_VERTICAL_TEXT">
    <p:spTree>
      <p:nvGrpSpPr>
        <p:cNvPr id="78" name="Shape 78"/>
        <p:cNvGrpSpPr/>
        <p:nvPr/>
      </p:nvGrpSpPr>
      <p:grpSpPr>
        <a:xfrm>
          <a:off x="0" y="0"/>
          <a:ext cx="0" cy="0"/>
          <a:chOff x="0" y="0"/>
          <a:chExt cx="0" cy="0"/>
        </a:xfrm>
      </p:grpSpPr>
      <p:sp>
        <p:nvSpPr>
          <p:cNvPr id="79" name="Google Shape;79;p5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5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A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type="obj">
  <p:cSld name="OBJECT">
    <p:spTree>
      <p:nvGrpSpPr>
        <p:cNvPr id="21" name="Shape 21"/>
        <p:cNvGrpSpPr/>
        <p:nvPr/>
      </p:nvGrpSpPr>
      <p:grpSpPr>
        <a:xfrm>
          <a:off x="0" y="0"/>
          <a:ext cx="0" cy="0"/>
          <a:chOff x="0" y="0"/>
          <a:chExt cx="0" cy="0"/>
        </a:xfrm>
      </p:grpSpPr>
      <p:sp>
        <p:nvSpPr>
          <p:cNvPr id="22" name="Google Shape;22;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A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ei Inhalte" type="twoObj">
  <p:cSld name="TWO_OBJECTS">
    <p:spTree>
      <p:nvGrpSpPr>
        <p:cNvPr id="27" name="Shape 27"/>
        <p:cNvGrpSpPr/>
        <p:nvPr/>
      </p:nvGrpSpPr>
      <p:grpSpPr>
        <a:xfrm>
          <a:off x="0" y="0"/>
          <a:ext cx="0" cy="0"/>
          <a:chOff x="0" y="0"/>
          <a:chExt cx="0" cy="0"/>
        </a:xfrm>
      </p:grpSpPr>
      <p:sp>
        <p:nvSpPr>
          <p:cNvPr id="28" name="Google Shape;28;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4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A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schnitts-&#10;überschrift" type="secHead">
  <p:cSld name="SECTION_HEADER">
    <p:spTree>
      <p:nvGrpSpPr>
        <p:cNvPr id="34" name="Shape 34"/>
        <p:cNvGrpSpPr/>
        <p:nvPr/>
      </p:nvGrpSpPr>
      <p:grpSpPr>
        <a:xfrm>
          <a:off x="0" y="0"/>
          <a:ext cx="0" cy="0"/>
          <a:chOff x="0" y="0"/>
          <a:chExt cx="0" cy="0"/>
        </a:xfrm>
      </p:grpSpPr>
      <p:sp>
        <p:nvSpPr>
          <p:cNvPr id="35" name="Google Shape;35;p4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A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gleich" type="twoTxTwoObj">
  <p:cSld name="TWO_OBJECTS_WITH_TEXT">
    <p:spTree>
      <p:nvGrpSpPr>
        <p:cNvPr id="40" name="Shape 40"/>
        <p:cNvGrpSpPr/>
        <p:nvPr/>
      </p:nvGrpSpPr>
      <p:grpSpPr>
        <a:xfrm>
          <a:off x="0" y="0"/>
          <a:ext cx="0" cy="0"/>
          <a:chOff x="0" y="0"/>
          <a:chExt cx="0" cy="0"/>
        </a:xfrm>
      </p:grpSpPr>
      <p:sp>
        <p:nvSpPr>
          <p:cNvPr id="41" name="Google Shape;41;p4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4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4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A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49" name="Shape 49"/>
        <p:cNvGrpSpPr/>
        <p:nvPr/>
      </p:nvGrpSpPr>
      <p:grpSpPr>
        <a:xfrm>
          <a:off x="0" y="0"/>
          <a:ext cx="0" cy="0"/>
          <a:chOff x="0" y="0"/>
          <a:chExt cx="0" cy="0"/>
        </a:xfrm>
      </p:grpSpPr>
      <p:sp>
        <p:nvSpPr>
          <p:cNvPr id="50" name="Google Shape;50;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A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type="blank">
  <p:cSld name="BLANK">
    <p:spTree>
      <p:nvGrpSpPr>
        <p:cNvPr id="54" name="Shape 54"/>
        <p:cNvGrpSpPr/>
        <p:nvPr/>
      </p:nvGrpSpPr>
      <p:grpSpPr>
        <a:xfrm>
          <a:off x="0" y="0"/>
          <a:ext cx="0" cy="0"/>
          <a:chOff x="0" y="0"/>
          <a:chExt cx="0" cy="0"/>
        </a:xfrm>
      </p:grpSpPr>
      <p:sp>
        <p:nvSpPr>
          <p:cNvPr id="55" name="Google Shape;55;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A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mit Überschrift" type="objTx">
  <p:cSld name="OBJECT_WITH_CAPTION_TEXT">
    <p:spTree>
      <p:nvGrpSpPr>
        <p:cNvPr id="58" name="Shape 58"/>
        <p:cNvGrpSpPr/>
        <p:nvPr/>
      </p:nvGrpSpPr>
      <p:grpSpPr>
        <a:xfrm>
          <a:off x="0" y="0"/>
          <a:ext cx="0" cy="0"/>
          <a:chOff x="0" y="0"/>
          <a:chExt cx="0" cy="0"/>
        </a:xfrm>
      </p:grpSpPr>
      <p:sp>
        <p:nvSpPr>
          <p:cNvPr id="59" name="Google Shape;59;p4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A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d mit Überschrift" type="picTx">
  <p:cSld name="PICTURE_WITH_CAPTION_TEXT">
    <p:spTree>
      <p:nvGrpSpPr>
        <p:cNvPr id="65" name="Shape 65"/>
        <p:cNvGrpSpPr/>
        <p:nvPr/>
      </p:nvGrpSpPr>
      <p:grpSpPr>
        <a:xfrm>
          <a:off x="0" y="0"/>
          <a:ext cx="0" cy="0"/>
          <a:chOff x="0" y="0"/>
          <a:chExt cx="0" cy="0"/>
        </a:xfrm>
      </p:grpSpPr>
      <p:sp>
        <p:nvSpPr>
          <p:cNvPr id="66" name="Google Shape;66;p5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5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5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A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A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8.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0.png"/><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1.png"/><Relationship Id="rId7"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Calibri"/>
              <a:buNone/>
            </a:pPr>
            <a:r>
              <a:rPr lang="de-AT">
                <a:solidFill>
                  <a:schemeClr val="lt1"/>
                </a:solidFill>
              </a:rPr>
              <a:t>Subquery</a:t>
            </a:r>
            <a:endParaRPr>
              <a:solidFill>
                <a:schemeClr val="lt1"/>
              </a:solidFill>
            </a:endParaRPr>
          </a:p>
        </p:txBody>
      </p:sp>
      <p:pic>
        <p:nvPicPr>
          <p:cNvPr descr="Ein Bild, das Zeichnung enthält.&#10;&#10;Automatisch generierte Beschreibung" id="89" name="Google Shape;89;p1"/>
          <p:cNvPicPr preferRelativeResize="0"/>
          <p:nvPr/>
        </p:nvPicPr>
        <p:blipFill rotWithShape="1">
          <a:blip r:embed="rId3">
            <a:alphaModFix/>
          </a:blip>
          <a:srcRect b="0" l="0" r="0" t="0"/>
          <a:stretch/>
        </p:blipFill>
        <p:spPr>
          <a:xfrm>
            <a:off x="5024437" y="3429000"/>
            <a:ext cx="2143125" cy="2143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Pseudocolumn SYSDATE</a:t>
            </a:r>
            <a:endParaRPr/>
          </a:p>
        </p:txBody>
      </p:sp>
      <p:sp>
        <p:nvSpPr>
          <p:cNvPr id="170" name="Google Shape;170;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None/>
            </a:pPr>
            <a:r>
              <a:rPr lang="de-AT"/>
              <a:t>SYSDATE liefert das aktuelle Datum. Da SYSDATE keine aktuelle Spalte in</a:t>
            </a:r>
            <a:endParaRPr/>
          </a:p>
          <a:p>
            <a:pPr indent="-228600" lvl="0" marL="228600" rtl="0" algn="l">
              <a:lnSpc>
                <a:spcPct val="80000"/>
              </a:lnSpc>
              <a:spcBef>
                <a:spcPts val="1000"/>
              </a:spcBef>
              <a:spcAft>
                <a:spcPts val="0"/>
              </a:spcAft>
              <a:buClr>
                <a:schemeClr val="dk1"/>
              </a:buClr>
              <a:buSzPts val="2800"/>
              <a:buNone/>
            </a:pPr>
            <a:r>
              <a:rPr lang="de-AT"/>
              <a:t>einer Tabelle ist, werden solche Spalten auch als Pseudo – Columns</a:t>
            </a:r>
            <a:endParaRPr/>
          </a:p>
          <a:p>
            <a:pPr indent="-228600" lvl="0" marL="228600" rtl="0" algn="l">
              <a:lnSpc>
                <a:spcPct val="80000"/>
              </a:lnSpc>
              <a:spcBef>
                <a:spcPts val="1000"/>
              </a:spcBef>
              <a:spcAft>
                <a:spcPts val="0"/>
              </a:spcAft>
              <a:buClr>
                <a:schemeClr val="dk1"/>
              </a:buClr>
              <a:buSzPts val="2800"/>
              <a:buNone/>
            </a:pPr>
            <a:r>
              <a:rPr lang="de-AT"/>
              <a:t>bezeichnet. </a:t>
            </a:r>
            <a:endParaRPr/>
          </a:p>
          <a:p>
            <a:pPr indent="-228600" lvl="0" marL="228600" rtl="0" algn="l">
              <a:lnSpc>
                <a:spcPct val="80000"/>
              </a:lnSpc>
              <a:spcBef>
                <a:spcPts val="1000"/>
              </a:spcBef>
              <a:spcAft>
                <a:spcPts val="0"/>
              </a:spcAft>
              <a:buClr>
                <a:schemeClr val="dk1"/>
              </a:buClr>
              <a:buSzPts val="2800"/>
              <a:buNone/>
            </a:pPr>
            <a:r>
              <a:t/>
            </a:r>
            <a:endParaRPr/>
          </a:p>
          <a:p>
            <a:pPr indent="-228600" lvl="0" marL="228600" rtl="0" algn="l">
              <a:lnSpc>
                <a:spcPct val="80000"/>
              </a:lnSpc>
              <a:spcBef>
                <a:spcPts val="1000"/>
              </a:spcBef>
              <a:spcAft>
                <a:spcPts val="0"/>
              </a:spcAft>
              <a:buClr>
                <a:schemeClr val="dk1"/>
              </a:buClr>
              <a:buSzPts val="2800"/>
              <a:buNone/>
            </a:pPr>
            <a:r>
              <a:rPr b="1" lang="de-AT"/>
              <a:t>Ausgabe des aktuellen Datums:</a:t>
            </a:r>
            <a:endParaRPr/>
          </a:p>
          <a:p>
            <a:pPr indent="-228600" lvl="0" marL="228600" rtl="0" algn="l">
              <a:lnSpc>
                <a:spcPct val="80000"/>
              </a:lnSpc>
              <a:spcBef>
                <a:spcPts val="1000"/>
              </a:spcBef>
              <a:spcAft>
                <a:spcPts val="0"/>
              </a:spcAft>
              <a:buClr>
                <a:schemeClr val="dk1"/>
              </a:buClr>
              <a:buSzPts val="2800"/>
              <a:buNone/>
            </a:pPr>
            <a:r>
              <a:rPr lang="de-AT"/>
              <a:t>SELECT SYSDATE</a:t>
            </a:r>
            <a:endParaRPr/>
          </a:p>
          <a:p>
            <a:pPr indent="-228600" lvl="0" marL="228600" rtl="0" algn="l">
              <a:lnSpc>
                <a:spcPct val="80000"/>
              </a:lnSpc>
              <a:spcBef>
                <a:spcPts val="1000"/>
              </a:spcBef>
              <a:spcAft>
                <a:spcPts val="0"/>
              </a:spcAft>
              <a:buClr>
                <a:schemeClr val="dk1"/>
              </a:buClr>
              <a:buSzPts val="2800"/>
              <a:buNone/>
            </a:pPr>
            <a:r>
              <a:rPr lang="de-AT"/>
              <a:t>  FROM EMP</a:t>
            </a:r>
            <a:endParaRPr/>
          </a:p>
          <a:p>
            <a:pPr indent="-228600" lvl="0" marL="228600" rtl="0" algn="l">
              <a:lnSpc>
                <a:spcPct val="80000"/>
              </a:lnSpc>
              <a:spcBef>
                <a:spcPts val="1000"/>
              </a:spcBef>
              <a:spcAft>
                <a:spcPts val="0"/>
              </a:spcAft>
              <a:buClr>
                <a:schemeClr val="dk1"/>
              </a:buClr>
              <a:buSzPts val="2800"/>
              <a:buNone/>
            </a:pPr>
            <a:r>
              <a:rPr lang="de-AT"/>
              <a:t>  WHERE ENAME = 'SMITH';</a:t>
            </a:r>
            <a:endParaRPr/>
          </a:p>
          <a:p>
            <a:pPr indent="-228600" lvl="0" marL="228600" rtl="0" algn="l">
              <a:lnSpc>
                <a:spcPct val="80000"/>
              </a:lnSpc>
              <a:spcBef>
                <a:spcPts val="1000"/>
              </a:spcBef>
              <a:spcAft>
                <a:spcPts val="0"/>
              </a:spcAft>
              <a:buClr>
                <a:schemeClr val="dk1"/>
              </a:buClr>
              <a:buSzPts val="2800"/>
              <a:buNone/>
            </a:pPr>
            <a:r>
              <a:rPr lang="de-AT"/>
              <a:t>Warum einschränkende WHERE Bedingung?</a:t>
            </a:r>
            <a:endParaRPr/>
          </a:p>
          <a:p>
            <a:pPr indent="-50800" lvl="0" marL="228600" rtl="0" algn="l">
              <a:lnSpc>
                <a:spcPct val="80000"/>
              </a:lnSpc>
              <a:spcBef>
                <a:spcPts val="1000"/>
              </a:spcBef>
              <a:spcAft>
                <a:spcPts val="0"/>
              </a:spcAft>
              <a:buClr>
                <a:schemeClr val="dk1"/>
              </a:buClr>
              <a:buSzPts val="2800"/>
              <a:buNone/>
            </a:pPr>
            <a:r>
              <a:t/>
            </a:r>
            <a:endParaRPr/>
          </a:p>
        </p:txBody>
      </p:sp>
      <p:sp>
        <p:nvSpPr>
          <p:cNvPr id="171" name="Google Shape;17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172" name="Google Shape;17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pic>
        <p:nvPicPr>
          <p:cNvPr descr="Ein Bild, das Zeichnung enthält.&#10;&#10;Automatisch generierte Beschreibung" id="173" name="Google Shape;173;p10"/>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Übung</a:t>
            </a:r>
            <a:endParaRPr/>
          </a:p>
        </p:txBody>
      </p:sp>
      <p:sp>
        <p:nvSpPr>
          <p:cNvPr id="179" name="Google Shape;17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06388" lvl="0" marL="306388" rtl="0" algn="l">
              <a:lnSpc>
                <a:spcPct val="80000"/>
              </a:lnSpc>
              <a:spcBef>
                <a:spcPts val="0"/>
              </a:spcBef>
              <a:spcAft>
                <a:spcPts val="0"/>
              </a:spcAft>
              <a:buClr>
                <a:schemeClr val="dk1"/>
              </a:buClr>
              <a:buSzPts val="2800"/>
              <a:buChar char="•"/>
            </a:pPr>
            <a:r>
              <a:rPr lang="de-AT"/>
              <a:t>Wie spät ist es?</a:t>
            </a:r>
            <a:endParaRPr/>
          </a:p>
          <a:p>
            <a:pPr indent="-306388" lvl="0" marL="317500" rtl="0" algn="l">
              <a:lnSpc>
                <a:spcPct val="80000"/>
              </a:lnSpc>
              <a:spcBef>
                <a:spcPts val="1000"/>
              </a:spcBef>
              <a:spcAft>
                <a:spcPts val="0"/>
              </a:spcAft>
              <a:buClr>
                <a:schemeClr val="dk1"/>
              </a:buClr>
              <a:buSzPts val="2800"/>
              <a:buNone/>
            </a:pPr>
            <a:r>
              <a:t/>
            </a:r>
            <a:endParaRPr/>
          </a:p>
          <a:p>
            <a:pPr indent="-306388" lvl="0" marL="317500" rtl="0" algn="l">
              <a:lnSpc>
                <a:spcPct val="80000"/>
              </a:lnSpc>
              <a:spcBef>
                <a:spcPts val="1000"/>
              </a:spcBef>
              <a:spcAft>
                <a:spcPts val="0"/>
              </a:spcAft>
              <a:buClr>
                <a:schemeClr val="dk1"/>
              </a:buClr>
              <a:buSzPts val="2800"/>
              <a:buNone/>
            </a:pPr>
            <a:r>
              <a:rPr lang="de-AT"/>
              <a:t>SELECT TO_CHAR(SYSDATE,‘DD-MON-YY HH:MM PM‘) TODAY</a:t>
            </a:r>
            <a:endParaRPr/>
          </a:p>
          <a:p>
            <a:pPr indent="-306388" lvl="0" marL="317500" rtl="0" algn="l">
              <a:lnSpc>
                <a:spcPct val="80000"/>
              </a:lnSpc>
              <a:spcBef>
                <a:spcPts val="1000"/>
              </a:spcBef>
              <a:spcAft>
                <a:spcPts val="0"/>
              </a:spcAft>
              <a:buClr>
                <a:schemeClr val="dk1"/>
              </a:buClr>
              <a:buSzPts val="2800"/>
              <a:buNone/>
            </a:pPr>
            <a:r>
              <a:rPr lang="de-AT"/>
              <a:t>  FROM EMP</a:t>
            </a:r>
            <a:endParaRPr/>
          </a:p>
          <a:p>
            <a:pPr indent="-306388" lvl="0" marL="317500" rtl="0" algn="l">
              <a:lnSpc>
                <a:spcPct val="80000"/>
              </a:lnSpc>
              <a:spcBef>
                <a:spcPts val="1000"/>
              </a:spcBef>
              <a:spcAft>
                <a:spcPts val="0"/>
              </a:spcAft>
              <a:buClr>
                <a:schemeClr val="dk1"/>
              </a:buClr>
              <a:buSzPts val="2800"/>
              <a:buNone/>
            </a:pPr>
            <a:r>
              <a:rPr lang="de-AT"/>
              <a:t>  WHERE ENAME = ‘SMITH‘;</a:t>
            </a:r>
            <a:endParaRPr/>
          </a:p>
          <a:p>
            <a:pPr indent="-306388" lvl="0" marL="317500" rtl="0" algn="l">
              <a:lnSpc>
                <a:spcPct val="80000"/>
              </a:lnSpc>
              <a:spcBef>
                <a:spcPts val="1000"/>
              </a:spcBef>
              <a:spcAft>
                <a:spcPts val="0"/>
              </a:spcAft>
              <a:buClr>
                <a:schemeClr val="dk1"/>
              </a:buClr>
              <a:buSzPts val="2800"/>
              <a:buNone/>
            </a:pPr>
            <a:r>
              <a:rPr lang="de-AT"/>
              <a:t>(besser: Verwendung der Tabelle DUAL) </a:t>
            </a:r>
            <a:endParaRPr/>
          </a:p>
          <a:p>
            <a:pPr indent="-306388" lvl="0" marL="317500" rtl="0" algn="l">
              <a:lnSpc>
                <a:spcPct val="80000"/>
              </a:lnSpc>
              <a:spcBef>
                <a:spcPts val="1000"/>
              </a:spcBef>
              <a:spcAft>
                <a:spcPts val="0"/>
              </a:spcAft>
              <a:buClr>
                <a:schemeClr val="dk1"/>
              </a:buClr>
              <a:buSzPts val="2800"/>
              <a:buNone/>
            </a:pPr>
            <a:r>
              <a:t/>
            </a:r>
            <a:endParaRPr/>
          </a:p>
          <a:p>
            <a:pPr indent="-306388" lvl="0" marL="317500" rtl="0" algn="l">
              <a:lnSpc>
                <a:spcPct val="80000"/>
              </a:lnSpc>
              <a:spcBef>
                <a:spcPts val="1000"/>
              </a:spcBef>
              <a:spcAft>
                <a:spcPts val="0"/>
              </a:spcAft>
              <a:buClr>
                <a:schemeClr val="dk1"/>
              </a:buClr>
              <a:buSzPts val="2800"/>
              <a:buNone/>
            </a:pPr>
            <a:r>
              <a:rPr lang="de-AT"/>
              <a:t>SELECT SYSDATE</a:t>
            </a:r>
            <a:endParaRPr/>
          </a:p>
          <a:p>
            <a:pPr indent="-306388" lvl="0" marL="317500" rtl="0" algn="l">
              <a:lnSpc>
                <a:spcPct val="80000"/>
              </a:lnSpc>
              <a:spcBef>
                <a:spcPts val="1000"/>
              </a:spcBef>
              <a:spcAft>
                <a:spcPts val="0"/>
              </a:spcAft>
              <a:buClr>
                <a:schemeClr val="dk1"/>
              </a:buClr>
              <a:buSzPts val="2800"/>
              <a:buNone/>
            </a:pPr>
            <a:r>
              <a:rPr lang="de-AT"/>
              <a:t>  FROM DUAL;</a:t>
            </a:r>
            <a:endParaRPr/>
          </a:p>
          <a:p>
            <a:pPr indent="-50800" lvl="0" marL="228600" rtl="0" algn="l">
              <a:lnSpc>
                <a:spcPct val="80000"/>
              </a:lnSpc>
              <a:spcBef>
                <a:spcPts val="1000"/>
              </a:spcBef>
              <a:spcAft>
                <a:spcPts val="0"/>
              </a:spcAft>
              <a:buClr>
                <a:schemeClr val="dk1"/>
              </a:buClr>
              <a:buSzPts val="2800"/>
              <a:buNone/>
            </a:pPr>
            <a:r>
              <a:t/>
            </a:r>
            <a:endParaRPr/>
          </a:p>
        </p:txBody>
      </p:sp>
      <p:sp>
        <p:nvSpPr>
          <p:cNvPr id="180" name="Google Shape;18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181" name="Google Shape;18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pic>
        <p:nvPicPr>
          <p:cNvPr descr="Ein Bild, das Zeichnung enthält.&#10;&#10;Automatisch generierte Beschreibung" id="182" name="Google Shape;182;p11"/>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EXTRACT</a:t>
            </a:r>
            <a:endParaRPr/>
          </a:p>
        </p:txBody>
      </p:sp>
      <p:sp>
        <p:nvSpPr>
          <p:cNvPr id="188" name="Google Shape;188;p12"/>
          <p:cNvSpPr txBox="1"/>
          <p:nvPr>
            <p:ph idx="1" type="body"/>
          </p:nvPr>
        </p:nvSpPr>
        <p:spPr>
          <a:xfrm>
            <a:off x="838200" y="1775999"/>
            <a:ext cx="964427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None/>
            </a:pPr>
            <a:r>
              <a:rPr lang="de-AT"/>
              <a:t>Entnimmt aus einem datetime Feld einen spezifizierten Teilstring</a:t>
            </a:r>
            <a:endParaRPr/>
          </a:p>
          <a:p>
            <a:pPr indent="-228600" lvl="0" marL="228600" rtl="0" algn="l">
              <a:lnSpc>
                <a:spcPct val="80000"/>
              </a:lnSpc>
              <a:spcBef>
                <a:spcPts val="1000"/>
              </a:spcBef>
              <a:spcAft>
                <a:spcPts val="0"/>
              </a:spcAft>
              <a:buClr>
                <a:schemeClr val="dk1"/>
              </a:buClr>
              <a:buSzPts val="1000"/>
              <a:buNone/>
            </a:pPr>
            <a:r>
              <a:t/>
            </a:r>
            <a:endParaRPr sz="1000"/>
          </a:p>
          <a:p>
            <a:pPr indent="-228600" lvl="0" marL="228600" rtl="0" algn="l">
              <a:lnSpc>
                <a:spcPct val="80000"/>
              </a:lnSpc>
              <a:spcBef>
                <a:spcPts val="1000"/>
              </a:spcBef>
              <a:spcAft>
                <a:spcPts val="0"/>
              </a:spcAft>
              <a:buClr>
                <a:schemeClr val="dk1"/>
              </a:buClr>
              <a:buSzPts val="2800"/>
              <a:buNone/>
            </a:pPr>
            <a:r>
              <a:rPr lang="de-AT">
                <a:latin typeface="Courier New"/>
                <a:ea typeface="Courier New"/>
                <a:cs typeface="Courier New"/>
                <a:sym typeface="Courier New"/>
              </a:rPr>
              <a:t>EXTRACT ((year | month | day | hour | minute | second) FROM expression)</a:t>
            </a:r>
            <a:endParaRPr/>
          </a:p>
          <a:p>
            <a:pPr indent="-228600" lvl="0" marL="228600" rtl="0" algn="l">
              <a:lnSpc>
                <a:spcPct val="80000"/>
              </a:lnSpc>
              <a:spcBef>
                <a:spcPts val="1000"/>
              </a:spcBef>
              <a:spcAft>
                <a:spcPts val="0"/>
              </a:spcAft>
              <a:buClr>
                <a:schemeClr val="dk1"/>
              </a:buClr>
              <a:buSzPts val="1000"/>
              <a:buNone/>
            </a:pPr>
            <a:r>
              <a:t/>
            </a:r>
            <a:endParaRPr sz="1000"/>
          </a:p>
          <a:p>
            <a:pPr indent="-228600" lvl="0" marL="228600" rtl="0" algn="l">
              <a:lnSpc>
                <a:spcPct val="80000"/>
              </a:lnSpc>
              <a:spcBef>
                <a:spcPts val="1000"/>
              </a:spcBef>
              <a:spcAft>
                <a:spcPts val="0"/>
              </a:spcAft>
              <a:buClr>
                <a:schemeClr val="dk1"/>
              </a:buClr>
              <a:buSzPts val="2800"/>
              <a:buNone/>
            </a:pPr>
            <a:r>
              <a:rPr lang="de-AT"/>
              <a:t>Beispiel</a:t>
            </a:r>
            <a:endParaRPr/>
          </a:p>
          <a:p>
            <a:pPr indent="-228600" lvl="0" marL="228600" rtl="0" algn="l">
              <a:lnSpc>
                <a:spcPct val="80000"/>
              </a:lnSpc>
              <a:spcBef>
                <a:spcPts val="1000"/>
              </a:spcBef>
              <a:spcAft>
                <a:spcPts val="0"/>
              </a:spcAft>
              <a:buClr>
                <a:schemeClr val="dk1"/>
              </a:buClr>
              <a:buSzPts val="2800"/>
              <a:buNone/>
            </a:pPr>
            <a:r>
              <a:rPr lang="de-AT">
                <a:latin typeface="Courier New"/>
                <a:ea typeface="Courier New"/>
                <a:cs typeface="Courier New"/>
                <a:sym typeface="Courier New"/>
              </a:rPr>
              <a:t>SELECT ename, empno , hiredate</a:t>
            </a:r>
            <a:endParaRPr>
              <a:latin typeface="Courier New"/>
              <a:ea typeface="Courier New"/>
              <a:cs typeface="Courier New"/>
              <a:sym typeface="Courier New"/>
            </a:endParaRPr>
          </a:p>
          <a:p>
            <a:pPr indent="-228600" lvl="0" marL="228600" rtl="0" algn="l">
              <a:lnSpc>
                <a:spcPct val="80000"/>
              </a:lnSpc>
              <a:spcBef>
                <a:spcPts val="288"/>
              </a:spcBef>
              <a:spcAft>
                <a:spcPts val="0"/>
              </a:spcAft>
              <a:buClr>
                <a:schemeClr val="dk1"/>
              </a:buClr>
              <a:buSzPts val="2800"/>
              <a:buNone/>
            </a:pPr>
            <a:r>
              <a:rPr lang="de-AT">
                <a:latin typeface="Courier New"/>
                <a:ea typeface="Courier New"/>
                <a:cs typeface="Courier New"/>
                <a:sym typeface="Courier New"/>
              </a:rPr>
              <a:t>FROM emp</a:t>
            </a:r>
            <a:endParaRPr>
              <a:latin typeface="Courier New"/>
              <a:ea typeface="Courier New"/>
              <a:cs typeface="Courier New"/>
              <a:sym typeface="Courier New"/>
            </a:endParaRPr>
          </a:p>
          <a:p>
            <a:pPr indent="-228600" lvl="0" marL="228600" rtl="0" algn="l">
              <a:lnSpc>
                <a:spcPct val="80000"/>
              </a:lnSpc>
              <a:spcBef>
                <a:spcPts val="288"/>
              </a:spcBef>
              <a:spcAft>
                <a:spcPts val="0"/>
              </a:spcAft>
              <a:buClr>
                <a:schemeClr val="dk1"/>
              </a:buClr>
              <a:buSzPts val="2800"/>
              <a:buNone/>
            </a:pPr>
            <a:r>
              <a:rPr lang="de-AT">
                <a:latin typeface="Courier New"/>
                <a:ea typeface="Courier New"/>
                <a:cs typeface="Courier New"/>
                <a:sym typeface="Courier New"/>
              </a:rPr>
              <a:t>WHERE EXTRACT(YEAR FROM TO_DATE (hiredate, 'DD-MM-YYYY')) &gt; 81</a:t>
            </a:r>
            <a:endParaRPr/>
          </a:p>
          <a:p>
            <a:pPr indent="-228600" lvl="0" marL="228600" rtl="0" algn="l">
              <a:lnSpc>
                <a:spcPct val="80000"/>
              </a:lnSpc>
              <a:spcBef>
                <a:spcPts val="288"/>
              </a:spcBef>
              <a:spcAft>
                <a:spcPts val="0"/>
              </a:spcAft>
              <a:buClr>
                <a:schemeClr val="dk1"/>
              </a:buClr>
              <a:buSzPts val="2800"/>
              <a:buNone/>
            </a:pPr>
            <a:r>
              <a:rPr lang="de-AT">
                <a:latin typeface="Courier New"/>
                <a:ea typeface="Courier New"/>
                <a:cs typeface="Courier New"/>
                <a:sym typeface="Courier New"/>
              </a:rPr>
              <a:t>  ORDER BY hiredate;</a:t>
            </a:r>
            <a:endParaRPr/>
          </a:p>
          <a:p>
            <a:pPr indent="-50800" lvl="0" marL="228600" rtl="0" algn="l">
              <a:lnSpc>
                <a:spcPct val="80000"/>
              </a:lnSpc>
              <a:spcBef>
                <a:spcPts val="1000"/>
              </a:spcBef>
              <a:spcAft>
                <a:spcPts val="0"/>
              </a:spcAft>
              <a:buClr>
                <a:schemeClr val="dk1"/>
              </a:buClr>
              <a:buSzPts val="2800"/>
              <a:buNone/>
            </a:pPr>
            <a:r>
              <a:t/>
            </a:r>
            <a:endParaRPr/>
          </a:p>
        </p:txBody>
      </p:sp>
      <p:sp>
        <p:nvSpPr>
          <p:cNvPr id="189" name="Google Shape;18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190" name="Google Shape;19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pic>
        <p:nvPicPr>
          <p:cNvPr descr="Ein Bild, das Zeichnung enthält.&#10;&#10;Automatisch generierte Beschreibung" id="191" name="Google Shape;191;p12"/>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Beispiel</a:t>
            </a:r>
            <a:endParaRPr/>
          </a:p>
        </p:txBody>
      </p:sp>
      <p:sp>
        <p:nvSpPr>
          <p:cNvPr id="197" name="Google Shape;19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None/>
            </a:pPr>
            <a:r>
              <a:rPr lang="de-AT"/>
              <a:t>In welchem Monat gab es mehr als 2 Neuaufnahmen?</a:t>
            </a:r>
            <a:endParaRPr/>
          </a:p>
          <a:p>
            <a:pPr indent="-228600" lvl="0" marL="228600" rtl="0" algn="l">
              <a:lnSpc>
                <a:spcPct val="80000"/>
              </a:lnSpc>
              <a:spcBef>
                <a:spcPts val="1000"/>
              </a:spcBef>
              <a:spcAft>
                <a:spcPts val="0"/>
              </a:spcAft>
              <a:buClr>
                <a:schemeClr val="dk1"/>
              </a:buClr>
              <a:buSzPts val="2800"/>
              <a:buNone/>
            </a:pPr>
            <a:r>
              <a:t/>
            </a:r>
            <a:endParaRPr/>
          </a:p>
          <a:p>
            <a:pPr indent="-228600" lvl="0" marL="228600" rtl="0" algn="l">
              <a:lnSpc>
                <a:spcPct val="80000"/>
              </a:lnSpc>
              <a:spcBef>
                <a:spcPts val="1000"/>
              </a:spcBef>
              <a:spcAft>
                <a:spcPts val="0"/>
              </a:spcAft>
              <a:buClr>
                <a:schemeClr val="dk1"/>
              </a:buClr>
              <a:buSzPts val="2800"/>
              <a:buNone/>
            </a:pPr>
            <a:r>
              <a:rPr lang="de-AT">
                <a:latin typeface="Courier New"/>
                <a:ea typeface="Courier New"/>
                <a:cs typeface="Courier New"/>
                <a:sym typeface="Courier New"/>
              </a:rPr>
              <a:t>select extract (month from hiredate) Monat , count(*) Anzahl from emp</a:t>
            </a:r>
            <a:endParaRPr>
              <a:latin typeface="Courier New"/>
              <a:ea typeface="Courier New"/>
              <a:cs typeface="Courier New"/>
              <a:sym typeface="Courier New"/>
            </a:endParaRPr>
          </a:p>
          <a:p>
            <a:pPr indent="-228600" lvl="0" marL="228600" rtl="0" algn="l">
              <a:lnSpc>
                <a:spcPct val="80000"/>
              </a:lnSpc>
              <a:spcBef>
                <a:spcPts val="1000"/>
              </a:spcBef>
              <a:spcAft>
                <a:spcPts val="0"/>
              </a:spcAft>
              <a:buClr>
                <a:schemeClr val="dk1"/>
              </a:buClr>
              <a:buSzPts val="2800"/>
              <a:buNone/>
            </a:pPr>
            <a:r>
              <a:rPr lang="de-AT">
                <a:latin typeface="Courier New"/>
                <a:ea typeface="Courier New"/>
                <a:cs typeface="Courier New"/>
                <a:sym typeface="Courier New"/>
              </a:rPr>
              <a:t>group by extract (month from hiredate)</a:t>
            </a:r>
            <a:endParaRPr/>
          </a:p>
          <a:p>
            <a:pPr indent="-228600" lvl="0" marL="228600" rtl="0" algn="l">
              <a:lnSpc>
                <a:spcPct val="80000"/>
              </a:lnSpc>
              <a:spcBef>
                <a:spcPts val="1000"/>
              </a:spcBef>
              <a:spcAft>
                <a:spcPts val="0"/>
              </a:spcAft>
              <a:buClr>
                <a:schemeClr val="dk1"/>
              </a:buClr>
              <a:buSzPts val="2800"/>
              <a:buNone/>
            </a:pPr>
            <a:r>
              <a:rPr lang="de-AT">
                <a:latin typeface="Courier New"/>
                <a:ea typeface="Courier New"/>
                <a:cs typeface="Courier New"/>
                <a:sym typeface="Courier New"/>
              </a:rPr>
              <a:t>having count(*) &gt; 2</a:t>
            </a:r>
            <a:endParaRPr/>
          </a:p>
          <a:p>
            <a:pPr indent="-228600" lvl="0" marL="228600" rtl="0" algn="l">
              <a:lnSpc>
                <a:spcPct val="80000"/>
              </a:lnSpc>
              <a:spcBef>
                <a:spcPts val="1000"/>
              </a:spcBef>
              <a:spcAft>
                <a:spcPts val="0"/>
              </a:spcAft>
              <a:buClr>
                <a:schemeClr val="dk1"/>
              </a:buClr>
              <a:buSzPts val="900"/>
              <a:buNone/>
            </a:pPr>
            <a:r>
              <a:t/>
            </a:r>
            <a:endParaRPr sz="900"/>
          </a:p>
          <a:p>
            <a:pPr indent="-228600" lvl="0" marL="228600" rtl="0" algn="l">
              <a:lnSpc>
                <a:spcPct val="80000"/>
              </a:lnSpc>
              <a:spcBef>
                <a:spcPts val="1000"/>
              </a:spcBef>
              <a:spcAft>
                <a:spcPts val="0"/>
              </a:spcAft>
              <a:buClr>
                <a:schemeClr val="dk1"/>
              </a:buClr>
              <a:buSzPts val="2800"/>
              <a:buNone/>
            </a:pPr>
            <a:r>
              <a:rPr lang="de-AT">
                <a:latin typeface="Courier New"/>
                <a:ea typeface="Courier New"/>
                <a:cs typeface="Courier New"/>
                <a:sym typeface="Courier New"/>
              </a:rPr>
              <a:t>MONAT                  ANZAHL               </a:t>
            </a:r>
            <a:endParaRPr/>
          </a:p>
          <a:p>
            <a:pPr indent="-228600" lvl="0" marL="228600" rtl="0" algn="l">
              <a:lnSpc>
                <a:spcPct val="80000"/>
              </a:lnSpc>
              <a:spcBef>
                <a:spcPts val="1000"/>
              </a:spcBef>
              <a:spcAft>
                <a:spcPts val="0"/>
              </a:spcAft>
              <a:buClr>
                <a:schemeClr val="dk1"/>
              </a:buClr>
              <a:buSzPts val="2800"/>
              <a:buNone/>
            </a:pPr>
            <a:r>
              <a:rPr lang="de-AT">
                <a:latin typeface="Courier New"/>
                <a:ea typeface="Courier New"/>
                <a:cs typeface="Courier New"/>
                <a:sym typeface="Courier New"/>
              </a:rPr>
              <a:t>-------------------------------------- </a:t>
            </a:r>
            <a:endParaRPr/>
          </a:p>
          <a:p>
            <a:pPr indent="-228600" lvl="0" marL="228600" rtl="0" algn="l">
              <a:lnSpc>
                <a:spcPct val="80000"/>
              </a:lnSpc>
              <a:spcBef>
                <a:spcPts val="1000"/>
              </a:spcBef>
              <a:spcAft>
                <a:spcPts val="0"/>
              </a:spcAft>
              <a:buClr>
                <a:schemeClr val="dk1"/>
              </a:buClr>
              <a:buSzPts val="2800"/>
              <a:buNone/>
            </a:pPr>
            <a:r>
              <a:rPr lang="de-AT">
                <a:latin typeface="Courier New"/>
                <a:ea typeface="Courier New"/>
                <a:cs typeface="Courier New"/>
                <a:sym typeface="Courier New"/>
              </a:rPr>
              <a:t>12                     4                      </a:t>
            </a:r>
            <a:endParaRPr/>
          </a:p>
          <a:p>
            <a:pPr indent="-228600" lvl="0" marL="228600" rtl="0" algn="l">
              <a:lnSpc>
                <a:spcPct val="80000"/>
              </a:lnSpc>
              <a:spcBef>
                <a:spcPts val="1000"/>
              </a:spcBef>
              <a:spcAft>
                <a:spcPts val="0"/>
              </a:spcAft>
              <a:buClr>
                <a:schemeClr val="dk1"/>
              </a:buClr>
              <a:buSzPts val="2800"/>
              <a:buNone/>
            </a:pPr>
            <a:r>
              <a:t/>
            </a:r>
            <a:endParaRPr>
              <a:latin typeface="Courier New"/>
              <a:ea typeface="Courier New"/>
              <a:cs typeface="Courier New"/>
              <a:sym typeface="Courier New"/>
            </a:endParaRPr>
          </a:p>
          <a:p>
            <a:pPr indent="-228600" lvl="0" marL="228600" rtl="0" algn="l">
              <a:lnSpc>
                <a:spcPct val="80000"/>
              </a:lnSpc>
              <a:spcBef>
                <a:spcPts val="1000"/>
              </a:spcBef>
              <a:spcAft>
                <a:spcPts val="0"/>
              </a:spcAft>
              <a:buClr>
                <a:schemeClr val="dk1"/>
              </a:buClr>
              <a:buSzPts val="2800"/>
              <a:buNone/>
            </a:pPr>
            <a:r>
              <a:t/>
            </a:r>
            <a:endParaRPr/>
          </a:p>
          <a:p>
            <a:pPr indent="-228600" lvl="0" marL="228600" rtl="0" algn="l">
              <a:lnSpc>
                <a:spcPct val="80000"/>
              </a:lnSpc>
              <a:spcBef>
                <a:spcPts val="1000"/>
              </a:spcBef>
              <a:spcAft>
                <a:spcPts val="0"/>
              </a:spcAft>
              <a:buClr>
                <a:schemeClr val="dk1"/>
              </a:buClr>
              <a:buSzPts val="2800"/>
              <a:buNone/>
            </a:pPr>
            <a:r>
              <a:t/>
            </a:r>
            <a:endParaRPr/>
          </a:p>
          <a:p>
            <a:pPr indent="-50800" lvl="0" marL="228600" rtl="0" algn="l">
              <a:lnSpc>
                <a:spcPct val="80000"/>
              </a:lnSpc>
              <a:spcBef>
                <a:spcPts val="1000"/>
              </a:spcBef>
              <a:spcAft>
                <a:spcPts val="0"/>
              </a:spcAft>
              <a:buClr>
                <a:schemeClr val="dk1"/>
              </a:buClr>
              <a:buSzPts val="2800"/>
              <a:buNone/>
            </a:pPr>
            <a:r>
              <a:t/>
            </a:r>
            <a:endParaRPr/>
          </a:p>
        </p:txBody>
      </p:sp>
      <p:sp>
        <p:nvSpPr>
          <p:cNvPr id="198" name="Google Shape;19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SQL</a:t>
            </a:r>
            <a:endParaRPr/>
          </a:p>
        </p:txBody>
      </p:sp>
      <p:sp>
        <p:nvSpPr>
          <p:cNvPr id="199" name="Google Shape;19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descr="Ein Bild, das Zeichnung enthält.&#10;&#10;Automatisch generierte Beschreibung" id="200" name="Google Shape;200;p13"/>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NULL Values</a:t>
            </a:r>
            <a:endParaRPr/>
          </a:p>
        </p:txBody>
      </p:sp>
      <p:sp>
        <p:nvSpPr>
          <p:cNvPr id="206" name="Google Shape;206;p14"/>
          <p:cNvSpPr txBox="1"/>
          <p:nvPr>
            <p:ph idx="1" type="body"/>
          </p:nvPr>
        </p:nvSpPr>
        <p:spPr>
          <a:xfrm>
            <a:off x="838200" y="1645341"/>
            <a:ext cx="9498496"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1960"/>
              <a:buNone/>
            </a:pPr>
            <a:r>
              <a:rPr lang="de-AT" sz="1960"/>
              <a:t>Anzeige aller Mitarbeiter, die nicht auf Provisionsbasis arbeiten.</a:t>
            </a:r>
            <a:endParaRPr/>
          </a:p>
          <a:p>
            <a:pPr indent="-228600" lvl="0" marL="228600" rtl="0" algn="l">
              <a:lnSpc>
                <a:spcPct val="70000"/>
              </a:lnSpc>
              <a:spcBef>
                <a:spcPts val="500"/>
              </a:spcBef>
              <a:spcAft>
                <a:spcPts val="0"/>
              </a:spcAft>
              <a:buClr>
                <a:schemeClr val="dk1"/>
              </a:buClr>
              <a:buSzPts val="1960"/>
              <a:buNone/>
            </a:pPr>
            <a:r>
              <a:rPr lang="de-AT" sz="1960">
                <a:latin typeface="Courier New"/>
                <a:ea typeface="Courier New"/>
                <a:cs typeface="Courier New"/>
                <a:sym typeface="Courier New"/>
              </a:rPr>
              <a:t>SELECT ENAME,SAL,COMM,JOB</a:t>
            </a:r>
            <a:endParaRPr/>
          </a:p>
          <a:p>
            <a:pPr indent="-228600" lvl="0" marL="228600" rtl="0" algn="l">
              <a:lnSpc>
                <a:spcPct val="70000"/>
              </a:lnSpc>
              <a:spcBef>
                <a:spcPts val="500"/>
              </a:spcBef>
              <a:spcAft>
                <a:spcPts val="0"/>
              </a:spcAft>
              <a:buClr>
                <a:schemeClr val="dk1"/>
              </a:buClr>
              <a:buSzPts val="1960"/>
              <a:buNone/>
            </a:pPr>
            <a:r>
              <a:rPr lang="de-AT" sz="1960">
                <a:latin typeface="Courier New"/>
                <a:ea typeface="Courier New"/>
                <a:cs typeface="Courier New"/>
                <a:sym typeface="Courier New"/>
              </a:rPr>
              <a:t>  FROM EMP</a:t>
            </a:r>
            <a:endParaRPr/>
          </a:p>
          <a:p>
            <a:pPr indent="-228600" lvl="0" marL="228600" rtl="0" algn="l">
              <a:lnSpc>
                <a:spcPct val="70000"/>
              </a:lnSpc>
              <a:spcBef>
                <a:spcPts val="500"/>
              </a:spcBef>
              <a:spcAft>
                <a:spcPts val="0"/>
              </a:spcAft>
              <a:buClr>
                <a:schemeClr val="dk1"/>
              </a:buClr>
              <a:buSzPts val="1960"/>
              <a:buNone/>
            </a:pPr>
            <a:r>
              <a:rPr lang="de-AT" sz="1960">
                <a:latin typeface="Courier New"/>
                <a:ea typeface="Courier New"/>
                <a:cs typeface="Courier New"/>
                <a:sym typeface="Courier New"/>
              </a:rPr>
              <a:t>  WHERE COMM IS (NOT) NULL;</a:t>
            </a:r>
            <a:endParaRPr/>
          </a:p>
          <a:p>
            <a:pPr indent="-228600" lvl="0" marL="228600" rtl="0" algn="l">
              <a:lnSpc>
                <a:spcPct val="70000"/>
              </a:lnSpc>
              <a:spcBef>
                <a:spcPts val="500"/>
              </a:spcBef>
              <a:spcAft>
                <a:spcPts val="0"/>
              </a:spcAft>
              <a:buClr>
                <a:schemeClr val="dk1"/>
              </a:buClr>
              <a:buSzPts val="1960"/>
              <a:buNone/>
            </a:pPr>
            <a:r>
              <a:t/>
            </a:r>
            <a:endParaRPr sz="1960"/>
          </a:p>
          <a:p>
            <a:pPr indent="-228600" lvl="0" marL="228600" rtl="0" algn="l">
              <a:lnSpc>
                <a:spcPct val="70000"/>
              </a:lnSpc>
              <a:spcBef>
                <a:spcPts val="500"/>
              </a:spcBef>
              <a:spcAft>
                <a:spcPts val="0"/>
              </a:spcAft>
              <a:buClr>
                <a:schemeClr val="dk1"/>
              </a:buClr>
              <a:buSzPts val="1960"/>
              <a:buNone/>
            </a:pPr>
            <a:r>
              <a:rPr lang="de-AT" sz="1960"/>
              <a:t>Alle Mitarbeiter, deren Provision von 500.- verschieden ist. (auch NULL ist von 500</a:t>
            </a:r>
            <a:endParaRPr/>
          </a:p>
          <a:p>
            <a:pPr indent="-228600" lvl="0" marL="228600" rtl="0" algn="l">
              <a:lnSpc>
                <a:spcPct val="70000"/>
              </a:lnSpc>
              <a:spcBef>
                <a:spcPts val="500"/>
              </a:spcBef>
              <a:spcAft>
                <a:spcPts val="0"/>
              </a:spcAft>
              <a:buClr>
                <a:schemeClr val="dk1"/>
              </a:buClr>
              <a:buSzPts val="1960"/>
              <a:buNone/>
            </a:pPr>
            <a:r>
              <a:rPr lang="de-AT" sz="1960"/>
              <a:t>verschieden)</a:t>
            </a:r>
            <a:endParaRPr/>
          </a:p>
          <a:p>
            <a:pPr indent="-228600" lvl="0" marL="228600" rtl="0" algn="l">
              <a:lnSpc>
                <a:spcPct val="70000"/>
              </a:lnSpc>
              <a:spcBef>
                <a:spcPts val="500"/>
              </a:spcBef>
              <a:spcAft>
                <a:spcPts val="0"/>
              </a:spcAft>
              <a:buClr>
                <a:schemeClr val="dk1"/>
              </a:buClr>
              <a:buSzPts val="1960"/>
              <a:buNone/>
            </a:pPr>
            <a:r>
              <a:rPr lang="de-AT" sz="1960">
                <a:latin typeface="Courier New"/>
                <a:ea typeface="Courier New"/>
                <a:cs typeface="Courier New"/>
                <a:sym typeface="Courier New"/>
              </a:rPr>
              <a:t>SELECT ENAME,SAL,COMM,JOB</a:t>
            </a:r>
            <a:endParaRPr/>
          </a:p>
          <a:p>
            <a:pPr indent="-228600" lvl="0" marL="228600" rtl="0" algn="l">
              <a:lnSpc>
                <a:spcPct val="70000"/>
              </a:lnSpc>
              <a:spcBef>
                <a:spcPts val="500"/>
              </a:spcBef>
              <a:spcAft>
                <a:spcPts val="0"/>
              </a:spcAft>
              <a:buClr>
                <a:schemeClr val="dk1"/>
              </a:buClr>
              <a:buSzPts val="1960"/>
              <a:buNone/>
            </a:pPr>
            <a:r>
              <a:rPr lang="de-AT" sz="1960">
                <a:latin typeface="Courier New"/>
                <a:ea typeface="Courier New"/>
                <a:cs typeface="Courier New"/>
                <a:sym typeface="Courier New"/>
              </a:rPr>
              <a:t>  FROM EMP</a:t>
            </a:r>
            <a:endParaRPr/>
          </a:p>
          <a:p>
            <a:pPr indent="-228600" lvl="0" marL="228600" rtl="0" algn="l">
              <a:lnSpc>
                <a:spcPct val="70000"/>
              </a:lnSpc>
              <a:spcBef>
                <a:spcPts val="500"/>
              </a:spcBef>
              <a:spcAft>
                <a:spcPts val="0"/>
              </a:spcAft>
              <a:buClr>
                <a:schemeClr val="dk1"/>
              </a:buClr>
              <a:buSzPts val="1960"/>
              <a:buNone/>
            </a:pPr>
            <a:r>
              <a:rPr lang="de-AT" sz="1960">
                <a:latin typeface="Courier New"/>
                <a:ea typeface="Courier New"/>
                <a:cs typeface="Courier New"/>
                <a:sym typeface="Courier New"/>
              </a:rPr>
              <a:t>  WHERE COMM != 500;</a:t>
            </a:r>
            <a:endParaRPr/>
          </a:p>
          <a:p>
            <a:pPr indent="-228600" lvl="0" marL="228600" rtl="0" algn="l">
              <a:lnSpc>
                <a:spcPct val="70000"/>
              </a:lnSpc>
              <a:spcBef>
                <a:spcPts val="500"/>
              </a:spcBef>
              <a:spcAft>
                <a:spcPts val="0"/>
              </a:spcAft>
              <a:buClr>
                <a:schemeClr val="dk1"/>
              </a:buClr>
              <a:buSzPts val="1960"/>
              <a:buNone/>
            </a:pPr>
            <a:r>
              <a:t/>
            </a:r>
            <a:endParaRPr sz="1960">
              <a:latin typeface="Courier New"/>
              <a:ea typeface="Courier New"/>
              <a:cs typeface="Courier New"/>
              <a:sym typeface="Courier New"/>
            </a:endParaRPr>
          </a:p>
          <a:p>
            <a:pPr indent="-228600" lvl="0" marL="228600" rtl="0" algn="l">
              <a:lnSpc>
                <a:spcPct val="70000"/>
              </a:lnSpc>
              <a:spcBef>
                <a:spcPts val="500"/>
              </a:spcBef>
              <a:spcAft>
                <a:spcPts val="0"/>
              </a:spcAft>
              <a:buClr>
                <a:schemeClr val="dk1"/>
              </a:buClr>
              <a:buSzPts val="1960"/>
              <a:buNone/>
            </a:pPr>
            <a:r>
              <a:rPr lang="de-AT" sz="1960"/>
              <a:t>Mitarbeiter, deren Feld COMM einen Null-Wert enthalten, werden nicht ausgegeben,</a:t>
            </a:r>
            <a:endParaRPr/>
          </a:p>
          <a:p>
            <a:pPr indent="-228600" lvl="0" marL="228600" rtl="0" algn="l">
              <a:lnSpc>
                <a:spcPct val="70000"/>
              </a:lnSpc>
              <a:spcBef>
                <a:spcPts val="500"/>
              </a:spcBef>
              <a:spcAft>
                <a:spcPts val="0"/>
              </a:spcAft>
              <a:buClr>
                <a:schemeClr val="dk1"/>
              </a:buClr>
              <a:buSzPts val="1960"/>
              <a:buNone/>
            </a:pPr>
            <a:r>
              <a:rPr lang="de-AT" sz="1960"/>
              <a:t>obwohl eigentlich die Suchbedingung (!=500) erfüllt wäre. Um diese Mitarbeiter mit</a:t>
            </a:r>
            <a:endParaRPr/>
          </a:p>
          <a:p>
            <a:pPr indent="-228600" lvl="0" marL="228600" rtl="0" algn="l">
              <a:lnSpc>
                <a:spcPct val="70000"/>
              </a:lnSpc>
              <a:spcBef>
                <a:spcPts val="500"/>
              </a:spcBef>
              <a:spcAft>
                <a:spcPts val="0"/>
              </a:spcAft>
              <a:buClr>
                <a:schemeClr val="dk1"/>
              </a:buClr>
              <a:buSzPts val="1960"/>
              <a:buNone/>
            </a:pPr>
            <a:r>
              <a:rPr lang="de-AT" sz="1960"/>
              <a:t>auszugeben, müsste die Suchbedingung COMM != 500 OR COMM IS NULL lauten.</a:t>
            </a:r>
            <a:endParaRPr/>
          </a:p>
          <a:p>
            <a:pPr indent="-104140" lvl="0" marL="228600" rtl="0" algn="l">
              <a:lnSpc>
                <a:spcPct val="70000"/>
              </a:lnSpc>
              <a:spcBef>
                <a:spcPts val="1000"/>
              </a:spcBef>
              <a:spcAft>
                <a:spcPts val="0"/>
              </a:spcAft>
              <a:buClr>
                <a:schemeClr val="dk1"/>
              </a:buClr>
              <a:buSzPts val="1960"/>
              <a:buNone/>
            </a:pPr>
            <a:r>
              <a:t/>
            </a:r>
            <a:endParaRPr sz="1960"/>
          </a:p>
        </p:txBody>
      </p:sp>
      <p:sp>
        <p:nvSpPr>
          <p:cNvPr id="207" name="Google Shape;20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208" name="Google Shape;20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pic>
        <p:nvPicPr>
          <p:cNvPr descr="Ein Bild, das Zeichnung enthält.&#10;&#10;Automatisch generierte Beschreibung" id="209" name="Google Shape;209;p14"/>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NULL Values</a:t>
            </a:r>
            <a:endParaRPr/>
          </a:p>
        </p:txBody>
      </p:sp>
      <p:sp>
        <p:nvSpPr>
          <p:cNvPr id="215" name="Google Shape;215;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de-AT"/>
              <a:t>Was ist die Position der Zeilen mit NULL Values in der</a:t>
            </a:r>
            <a:endParaRPr/>
          </a:p>
          <a:p>
            <a:pPr indent="-228600" lvl="0" marL="228600" rtl="0" algn="l">
              <a:lnSpc>
                <a:spcPct val="90000"/>
              </a:lnSpc>
              <a:spcBef>
                <a:spcPts val="1000"/>
              </a:spcBef>
              <a:spcAft>
                <a:spcPts val="0"/>
              </a:spcAft>
              <a:buClr>
                <a:schemeClr val="dk1"/>
              </a:buClr>
              <a:buSzPts val="2800"/>
              <a:buNone/>
            </a:pPr>
            <a:r>
              <a:rPr lang="de-AT"/>
              <a:t>Sortierreihenfolge?</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16" name="Google Shape;21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217" name="Google Shape;21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pic>
        <p:nvPicPr>
          <p:cNvPr descr="Ein Bild, das Zeichnung enthält.&#10;&#10;Automatisch generierte Beschreibung" id="218" name="Google Shape;218;p15"/>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Übung</a:t>
            </a:r>
            <a:endParaRPr/>
          </a:p>
        </p:txBody>
      </p:sp>
      <p:sp>
        <p:nvSpPr>
          <p:cNvPr id="224" name="Google Shape;224;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de-AT"/>
              <a:t>Was liefert die Zeilensumme / Spaltensumme?</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25" name="Google Shape;22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226" name="Google Shape;2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pic>
        <p:nvPicPr>
          <p:cNvPr id="227" name="Google Shape;227;p16"/>
          <p:cNvPicPr preferRelativeResize="0"/>
          <p:nvPr/>
        </p:nvPicPr>
        <p:blipFill rotWithShape="1">
          <a:blip r:embed="rId3">
            <a:alphaModFix/>
          </a:blip>
          <a:srcRect b="0" l="0" r="0" t="0"/>
          <a:stretch/>
        </p:blipFill>
        <p:spPr>
          <a:xfrm>
            <a:off x="2861791" y="2261515"/>
            <a:ext cx="6468417" cy="2334970"/>
          </a:xfrm>
          <a:prstGeom prst="rect">
            <a:avLst/>
          </a:prstGeom>
          <a:noFill/>
          <a:ln>
            <a:noFill/>
          </a:ln>
        </p:spPr>
      </p:pic>
      <p:pic>
        <p:nvPicPr>
          <p:cNvPr descr="Ein Bild, das Zeichnung enthält.&#10;&#10;Automatisch generierte Beschreibung" id="228" name="Google Shape;228;p16"/>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Übung</a:t>
            </a:r>
            <a:endParaRPr/>
          </a:p>
        </p:txBody>
      </p:sp>
      <p:sp>
        <p:nvSpPr>
          <p:cNvPr id="234" name="Google Shape;234;p17"/>
          <p:cNvSpPr txBox="1"/>
          <p:nvPr>
            <p:ph idx="1" type="body"/>
          </p:nvPr>
        </p:nvSpPr>
        <p:spPr>
          <a:xfrm>
            <a:off x="838200" y="1590811"/>
            <a:ext cx="3296478" cy="143441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200"/>
              <a:buNone/>
            </a:pPr>
            <a:r>
              <a:rPr lang="de-AT" sz="1200">
                <a:latin typeface="Courier New"/>
                <a:ea typeface="Courier New"/>
                <a:cs typeface="Courier New"/>
                <a:sym typeface="Courier New"/>
              </a:rPr>
              <a:t>create table mist (spalte1 number, spalte2 number)</a:t>
            </a:r>
            <a:endParaRPr sz="1200">
              <a:latin typeface="Calibri"/>
              <a:ea typeface="Calibri"/>
              <a:cs typeface="Calibri"/>
              <a:sym typeface="Calibri"/>
            </a:endParaRPr>
          </a:p>
          <a:p>
            <a:pPr indent="0" lvl="0" marL="0" rtl="0" algn="l">
              <a:lnSpc>
                <a:spcPct val="90000"/>
              </a:lnSpc>
              <a:spcBef>
                <a:spcPts val="1000"/>
              </a:spcBef>
              <a:spcAft>
                <a:spcPts val="0"/>
              </a:spcAft>
              <a:buClr>
                <a:schemeClr val="dk1"/>
              </a:buClr>
              <a:buSzPts val="1200"/>
              <a:buNone/>
            </a:pPr>
            <a:r>
              <a:rPr lang="de-AT" sz="1200">
                <a:latin typeface="Courier New"/>
                <a:ea typeface="Courier New"/>
                <a:cs typeface="Courier New"/>
                <a:sym typeface="Courier New"/>
              </a:rPr>
              <a:t>insert into mist values (10,20)</a:t>
            </a:r>
            <a:endParaRPr sz="1200">
              <a:latin typeface="Calibri"/>
              <a:ea typeface="Calibri"/>
              <a:cs typeface="Calibri"/>
              <a:sym typeface="Calibri"/>
            </a:endParaRPr>
          </a:p>
          <a:p>
            <a:pPr indent="0" lvl="0" marL="0" rtl="0" algn="l">
              <a:lnSpc>
                <a:spcPct val="90000"/>
              </a:lnSpc>
              <a:spcBef>
                <a:spcPts val="1000"/>
              </a:spcBef>
              <a:spcAft>
                <a:spcPts val="0"/>
              </a:spcAft>
              <a:buClr>
                <a:schemeClr val="dk1"/>
              </a:buClr>
              <a:buSzPts val="1200"/>
              <a:buNone/>
            </a:pPr>
            <a:r>
              <a:rPr lang="de-AT" sz="1200">
                <a:latin typeface="Courier New"/>
                <a:ea typeface="Courier New"/>
                <a:cs typeface="Courier New"/>
                <a:sym typeface="Courier New"/>
              </a:rPr>
              <a:t>insert into mist values (30,NULL)</a:t>
            </a:r>
            <a:endParaRPr sz="1200">
              <a:latin typeface="Calibri"/>
              <a:ea typeface="Calibri"/>
              <a:cs typeface="Calibri"/>
              <a:sym typeface="Calibri"/>
            </a:endParaRPr>
          </a:p>
          <a:p>
            <a:pPr indent="0" lvl="0" marL="0" rtl="0" algn="l">
              <a:lnSpc>
                <a:spcPct val="90000"/>
              </a:lnSpc>
              <a:spcBef>
                <a:spcPts val="1000"/>
              </a:spcBef>
              <a:spcAft>
                <a:spcPts val="0"/>
              </a:spcAft>
              <a:buClr>
                <a:schemeClr val="dk1"/>
              </a:buClr>
              <a:buSzPts val="1200"/>
              <a:buNone/>
            </a:pPr>
            <a:r>
              <a:rPr lang="de-AT" sz="1200">
                <a:latin typeface="Courier New"/>
                <a:ea typeface="Courier New"/>
                <a:cs typeface="Courier New"/>
                <a:sym typeface="Courier New"/>
              </a:rPr>
              <a:t>commit</a:t>
            </a:r>
            <a:endParaRPr sz="1200">
              <a:latin typeface="Calibri"/>
              <a:ea typeface="Calibri"/>
              <a:cs typeface="Calibri"/>
              <a:sym typeface="Calibri"/>
            </a:endParaRPr>
          </a:p>
          <a:p>
            <a:pPr indent="-50800" lvl="0" marL="22860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50800" lvl="0" marL="228600" rtl="0" algn="l">
              <a:lnSpc>
                <a:spcPct val="90000"/>
              </a:lnSpc>
              <a:spcBef>
                <a:spcPts val="1000"/>
              </a:spcBef>
              <a:spcAft>
                <a:spcPts val="0"/>
              </a:spcAft>
              <a:buClr>
                <a:schemeClr val="dk1"/>
              </a:buClr>
              <a:buSzPts val="2800"/>
              <a:buNone/>
            </a:pPr>
            <a:r>
              <a:t/>
            </a:r>
            <a:endParaRPr/>
          </a:p>
        </p:txBody>
      </p:sp>
      <p:sp>
        <p:nvSpPr>
          <p:cNvPr id="235" name="Google Shape;23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236" name="Google Shape;23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sp>
        <p:nvSpPr>
          <p:cNvPr id="237" name="Google Shape;237;p17"/>
          <p:cNvSpPr txBox="1"/>
          <p:nvPr/>
        </p:nvSpPr>
        <p:spPr>
          <a:xfrm>
            <a:off x="569014" y="3438938"/>
            <a:ext cx="4018722" cy="143441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100"/>
              <a:buFont typeface="Arial"/>
              <a:buNone/>
            </a:pPr>
            <a:r>
              <a:rPr b="0" i="0" lang="de-AT" sz="1100" u="none" cap="none" strike="noStrike">
                <a:solidFill>
                  <a:schemeClr val="dk1"/>
                </a:solidFill>
                <a:latin typeface="Courier New"/>
                <a:ea typeface="Courier New"/>
                <a:cs typeface="Courier New"/>
                <a:sym typeface="Courier New"/>
              </a:rPr>
              <a:t>select spalte1 + spalte2 from mist</a:t>
            </a:r>
            <a:endParaRPr b="0" i="0" sz="11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100"/>
              <a:buFont typeface="Arial"/>
              <a:buNone/>
            </a:pPr>
            <a:r>
              <a:rPr b="0" i="0" lang="de-AT" sz="1100" u="none" cap="none" strike="noStrike">
                <a:solidFill>
                  <a:schemeClr val="dk1"/>
                </a:solidFill>
                <a:latin typeface="Courier New"/>
                <a:ea typeface="Courier New"/>
                <a:cs typeface="Courier New"/>
                <a:sym typeface="Courier New"/>
              </a:rPr>
              <a:t> </a:t>
            </a:r>
            <a:endParaRPr b="0" i="0" sz="11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100"/>
              <a:buFont typeface="Arial"/>
              <a:buNone/>
            </a:pPr>
            <a:r>
              <a:rPr b="0" i="0" lang="de-AT" sz="1100" u="none" cap="none" strike="noStrike">
                <a:solidFill>
                  <a:schemeClr val="dk1"/>
                </a:solidFill>
                <a:latin typeface="Courier New"/>
                <a:ea typeface="Courier New"/>
                <a:cs typeface="Courier New"/>
                <a:sym typeface="Courier New"/>
              </a:rPr>
              <a:t>                        SPALTE1+SPALTE2</a:t>
            </a:r>
            <a:endParaRPr b="0" i="0" sz="11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100"/>
              <a:buFont typeface="Arial"/>
              <a:buNone/>
            </a:pPr>
            <a:r>
              <a:rPr b="0" i="0" lang="de-AT" sz="1100" u="none" cap="none" strike="noStrike">
                <a:solidFill>
                  <a:schemeClr val="dk1"/>
                </a:solidFill>
                <a:latin typeface="Courier New"/>
                <a:ea typeface="Courier New"/>
                <a:cs typeface="Courier New"/>
                <a:sym typeface="Courier New"/>
              </a:rPr>
              <a:t>---------------------------------------</a:t>
            </a:r>
            <a:endParaRPr b="0" i="0" sz="11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100"/>
              <a:buFont typeface="Arial"/>
              <a:buNone/>
            </a:pPr>
            <a:r>
              <a:rPr b="0" i="0" lang="de-AT" sz="1100" u="none" cap="none" strike="noStrike">
                <a:solidFill>
                  <a:schemeClr val="dk1"/>
                </a:solidFill>
                <a:latin typeface="Courier New"/>
                <a:ea typeface="Courier New"/>
                <a:cs typeface="Courier New"/>
                <a:sym typeface="Courier New"/>
              </a:rPr>
              <a:t>                                     30</a:t>
            </a:r>
            <a:endParaRPr b="0" i="0" sz="1100" u="none" cap="none" strike="noStrike">
              <a:solidFill>
                <a:schemeClr val="dk1"/>
              </a:solidFill>
              <a:latin typeface="Calibri"/>
              <a:ea typeface="Calibri"/>
              <a:cs typeface="Calibri"/>
              <a:sym typeface="Calibri"/>
            </a:endParaRPr>
          </a:p>
          <a:p>
            <a:pPr indent="-177800" lvl="0" marL="228600" marR="0" rtl="0" algn="l">
              <a:lnSpc>
                <a:spcPct val="90000"/>
              </a:lnSpc>
              <a:spcBef>
                <a:spcPts val="1000"/>
              </a:spcBef>
              <a:spcAft>
                <a:spcPts val="0"/>
              </a:spcAft>
              <a:buClr>
                <a:schemeClr val="dk1"/>
              </a:buClr>
              <a:buSzPts val="800"/>
              <a:buFont typeface="Arial"/>
              <a:buNone/>
            </a:pPr>
            <a:r>
              <a:t/>
            </a:r>
            <a:endParaRPr b="0" i="0" sz="800" u="none" cap="none" strike="noStrike">
              <a:solidFill>
                <a:schemeClr val="dk1"/>
              </a:solidFill>
              <a:latin typeface="Calibri"/>
              <a:ea typeface="Calibri"/>
              <a:cs typeface="Calibri"/>
              <a:sym typeface="Calibri"/>
            </a:endParaRPr>
          </a:p>
          <a:p>
            <a:pPr indent="-177800" lvl="0" marL="228600" marR="0" rtl="0" algn="l">
              <a:lnSpc>
                <a:spcPct val="90000"/>
              </a:lnSpc>
              <a:spcBef>
                <a:spcPts val="1000"/>
              </a:spcBef>
              <a:spcAft>
                <a:spcPts val="0"/>
              </a:spcAft>
              <a:buClr>
                <a:schemeClr val="dk1"/>
              </a:buClr>
              <a:buSzPts val="800"/>
              <a:buFont typeface="Arial"/>
              <a:buNone/>
            </a:pPr>
            <a:r>
              <a:t/>
            </a:r>
            <a:endParaRPr b="0" i="0" sz="800" u="none" cap="none" strike="noStrike">
              <a:solidFill>
                <a:schemeClr val="dk1"/>
              </a:solidFill>
              <a:latin typeface="Calibri"/>
              <a:ea typeface="Calibri"/>
              <a:cs typeface="Calibri"/>
              <a:sym typeface="Calibri"/>
            </a:endParaRPr>
          </a:p>
        </p:txBody>
      </p:sp>
      <p:sp>
        <p:nvSpPr>
          <p:cNvPr id="238" name="Google Shape;238;p17"/>
          <p:cNvSpPr txBox="1"/>
          <p:nvPr/>
        </p:nvSpPr>
        <p:spPr>
          <a:xfrm>
            <a:off x="4664766" y="1590811"/>
            <a:ext cx="4114800" cy="1434410"/>
          </a:xfrm>
          <a:prstGeom prst="rect">
            <a:avLst/>
          </a:prstGeom>
          <a:noFill/>
          <a:ln>
            <a:noFill/>
          </a:ln>
        </p:spPr>
        <p:txBody>
          <a:bodyPr anchorCtr="0" anchor="t" bIns="45700" lIns="91425" spcFirstLastPara="1" rIns="91425" wrap="square" tIns="45700">
            <a:normAutofit/>
          </a:bodyPr>
          <a:lstStyle/>
          <a:p>
            <a:pPr indent="0" lvl="0" marL="0" marR="0" rtl="0" algn="l">
              <a:lnSpc>
                <a:spcPct val="70000"/>
              </a:lnSpc>
              <a:spcBef>
                <a:spcPts val="0"/>
              </a:spcBef>
              <a:spcAft>
                <a:spcPts val="0"/>
              </a:spcAft>
              <a:buClr>
                <a:schemeClr val="dk1"/>
              </a:buClr>
              <a:buSzPts val="1120"/>
              <a:buFont typeface="Arial"/>
              <a:buNone/>
            </a:pPr>
            <a:r>
              <a:rPr b="0" i="0" lang="de-AT" sz="1120" u="none" cap="none" strike="noStrike">
                <a:solidFill>
                  <a:schemeClr val="dk1"/>
                </a:solidFill>
                <a:latin typeface="Courier New"/>
                <a:ea typeface="Courier New"/>
                <a:cs typeface="Courier New"/>
                <a:sym typeface="Courier New"/>
              </a:rPr>
              <a:t>select spalte1 + nvl(spalte2,0) from mist</a:t>
            </a:r>
            <a:endParaRPr b="0" i="0" sz="1120"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SzPts val="1120"/>
              <a:buFont typeface="Arial"/>
              <a:buNone/>
            </a:pPr>
            <a:r>
              <a:rPr b="0" i="0" lang="de-AT" sz="1120" u="none" cap="none" strike="noStrike">
                <a:solidFill>
                  <a:schemeClr val="dk1"/>
                </a:solidFill>
                <a:latin typeface="Courier New"/>
                <a:ea typeface="Courier New"/>
                <a:cs typeface="Courier New"/>
                <a:sym typeface="Courier New"/>
              </a:rPr>
              <a:t> </a:t>
            </a:r>
            <a:endParaRPr b="0" i="0" sz="1120"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SzPts val="1120"/>
              <a:buFont typeface="Arial"/>
              <a:buNone/>
            </a:pPr>
            <a:r>
              <a:rPr b="0" i="0" lang="de-AT" sz="1120" u="none" cap="none" strike="noStrike">
                <a:solidFill>
                  <a:schemeClr val="dk1"/>
                </a:solidFill>
                <a:latin typeface="Courier New"/>
                <a:ea typeface="Courier New"/>
                <a:cs typeface="Courier New"/>
                <a:sym typeface="Courier New"/>
              </a:rPr>
              <a:t>                 SPALTE1+NVL(SPALTE2,0)</a:t>
            </a:r>
            <a:endParaRPr b="0" i="0" sz="1120"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SzPts val="1120"/>
              <a:buFont typeface="Arial"/>
              <a:buNone/>
            </a:pPr>
            <a:r>
              <a:rPr b="0" i="0" lang="de-AT" sz="1120" u="none" cap="none" strike="noStrike">
                <a:solidFill>
                  <a:schemeClr val="dk1"/>
                </a:solidFill>
                <a:latin typeface="Courier New"/>
                <a:ea typeface="Courier New"/>
                <a:cs typeface="Courier New"/>
                <a:sym typeface="Courier New"/>
              </a:rPr>
              <a:t>---------------------------------------</a:t>
            </a:r>
            <a:endParaRPr b="0" i="0" sz="1120"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SzPts val="1120"/>
              <a:buFont typeface="Arial"/>
              <a:buNone/>
            </a:pPr>
            <a:r>
              <a:rPr b="0" i="0" lang="de-AT" sz="1120" u="none" cap="none" strike="noStrike">
                <a:solidFill>
                  <a:schemeClr val="dk1"/>
                </a:solidFill>
                <a:latin typeface="Courier New"/>
                <a:ea typeface="Courier New"/>
                <a:cs typeface="Courier New"/>
                <a:sym typeface="Courier New"/>
              </a:rPr>
              <a:t>                                     30</a:t>
            </a:r>
            <a:endParaRPr b="0" i="0" sz="1120"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SzPts val="1120"/>
              <a:buFont typeface="Arial"/>
              <a:buNone/>
            </a:pPr>
            <a:r>
              <a:rPr b="0" i="0" lang="de-AT" sz="1120" u="none" cap="none" strike="noStrike">
                <a:solidFill>
                  <a:schemeClr val="dk1"/>
                </a:solidFill>
                <a:latin typeface="Courier New"/>
                <a:ea typeface="Courier New"/>
                <a:cs typeface="Courier New"/>
                <a:sym typeface="Courier New"/>
              </a:rPr>
              <a:t>                                     30</a:t>
            </a:r>
            <a:endParaRPr b="0" i="0" sz="1120"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SzPts val="320"/>
              <a:buFont typeface="Arial"/>
              <a:buNone/>
            </a:pPr>
            <a:r>
              <a:t/>
            </a:r>
            <a:endParaRPr b="0" i="0" sz="320"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SzPts val="320"/>
              <a:buFont typeface="Arial"/>
              <a:buNone/>
            </a:pPr>
            <a:r>
              <a:t/>
            </a:r>
            <a:endParaRPr b="0" i="0" sz="320" u="none" cap="none" strike="noStrike">
              <a:solidFill>
                <a:schemeClr val="dk1"/>
              </a:solidFill>
              <a:latin typeface="Calibri"/>
              <a:ea typeface="Calibri"/>
              <a:cs typeface="Calibri"/>
              <a:sym typeface="Calibri"/>
            </a:endParaRPr>
          </a:p>
        </p:txBody>
      </p:sp>
      <p:sp>
        <p:nvSpPr>
          <p:cNvPr id="239" name="Google Shape;239;p17"/>
          <p:cNvSpPr txBox="1"/>
          <p:nvPr/>
        </p:nvSpPr>
        <p:spPr>
          <a:xfrm>
            <a:off x="4664766" y="3438938"/>
            <a:ext cx="4114800" cy="1434410"/>
          </a:xfrm>
          <a:prstGeom prst="rect">
            <a:avLst/>
          </a:prstGeom>
          <a:noFill/>
          <a:ln>
            <a:noFill/>
          </a:ln>
        </p:spPr>
        <p:txBody>
          <a:bodyPr anchorCtr="0" anchor="t" bIns="45700" lIns="91425" spcFirstLastPara="1" rIns="91425" wrap="square" tIns="45700">
            <a:normAutofit/>
          </a:bodyPr>
          <a:lstStyle/>
          <a:p>
            <a:pPr indent="0" lvl="0" marL="0" marR="0" rtl="0" algn="l">
              <a:lnSpc>
                <a:spcPct val="70000"/>
              </a:lnSpc>
              <a:spcBef>
                <a:spcPts val="0"/>
              </a:spcBef>
              <a:spcAft>
                <a:spcPts val="0"/>
              </a:spcAft>
              <a:buClr>
                <a:schemeClr val="dk1"/>
              </a:buClr>
              <a:buSzPts val="1120"/>
              <a:buFont typeface="Arial"/>
              <a:buNone/>
            </a:pPr>
            <a:r>
              <a:rPr b="0" i="0" lang="de-AT" sz="1120" u="none" cap="none" strike="noStrike">
                <a:solidFill>
                  <a:schemeClr val="dk1"/>
                </a:solidFill>
                <a:latin typeface="Courier New"/>
                <a:ea typeface="Courier New"/>
                <a:cs typeface="Courier New"/>
                <a:sym typeface="Courier New"/>
              </a:rPr>
              <a:t>select spalte1, spalte2 from mist</a:t>
            </a:r>
            <a:endParaRPr b="0" i="0" sz="1120"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SzPts val="1120"/>
              <a:buFont typeface="Arial"/>
              <a:buNone/>
            </a:pPr>
            <a:r>
              <a:rPr b="0" i="0" lang="de-AT" sz="1120" u="none" cap="none" strike="noStrike">
                <a:solidFill>
                  <a:schemeClr val="dk1"/>
                </a:solidFill>
                <a:latin typeface="Courier New"/>
                <a:ea typeface="Courier New"/>
                <a:cs typeface="Courier New"/>
                <a:sym typeface="Courier New"/>
              </a:rPr>
              <a:t> </a:t>
            </a:r>
            <a:endParaRPr b="0" i="0" sz="1120"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SzPts val="1120"/>
              <a:buFont typeface="Arial"/>
              <a:buNone/>
            </a:pPr>
            <a:r>
              <a:rPr b="0" i="0" lang="de-AT" sz="1120" u="none" cap="none" strike="noStrike">
                <a:solidFill>
                  <a:schemeClr val="dk1"/>
                </a:solidFill>
                <a:latin typeface="Courier New"/>
                <a:ea typeface="Courier New"/>
                <a:cs typeface="Courier New"/>
                <a:sym typeface="Courier New"/>
              </a:rPr>
              <a:t>   SPALTE1    SPALTE2</a:t>
            </a:r>
            <a:endParaRPr b="0" i="0" sz="1120"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SzPts val="1120"/>
              <a:buFont typeface="Arial"/>
              <a:buNone/>
            </a:pPr>
            <a:r>
              <a:rPr b="0" i="0" lang="de-AT" sz="1120" u="none" cap="none" strike="noStrike">
                <a:solidFill>
                  <a:schemeClr val="dk1"/>
                </a:solidFill>
                <a:latin typeface="Courier New"/>
                <a:ea typeface="Courier New"/>
                <a:cs typeface="Courier New"/>
                <a:sym typeface="Courier New"/>
              </a:rPr>
              <a:t>---------- ----------</a:t>
            </a:r>
            <a:endParaRPr b="0" i="0" sz="1120"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SzPts val="1120"/>
              <a:buFont typeface="Arial"/>
              <a:buNone/>
            </a:pPr>
            <a:r>
              <a:rPr b="0" i="0" lang="de-AT" sz="1120" u="none" cap="none" strike="noStrike">
                <a:solidFill>
                  <a:schemeClr val="dk1"/>
                </a:solidFill>
                <a:latin typeface="Courier New"/>
                <a:ea typeface="Courier New"/>
                <a:cs typeface="Courier New"/>
                <a:sym typeface="Courier New"/>
              </a:rPr>
              <a:t>        10         20</a:t>
            </a:r>
            <a:endParaRPr b="0" i="0" sz="1120"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SzPts val="1120"/>
              <a:buFont typeface="Arial"/>
              <a:buNone/>
            </a:pPr>
            <a:r>
              <a:rPr b="0" i="0" lang="de-AT" sz="1120" u="none" cap="none" strike="noStrike">
                <a:solidFill>
                  <a:schemeClr val="dk1"/>
                </a:solidFill>
                <a:latin typeface="Courier New"/>
                <a:ea typeface="Courier New"/>
                <a:cs typeface="Courier New"/>
                <a:sym typeface="Courier New"/>
              </a:rPr>
              <a:t>        30           </a:t>
            </a:r>
            <a:endParaRPr b="0" i="0" sz="1120"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SzPts val="320"/>
              <a:buFont typeface="Arial"/>
              <a:buNone/>
            </a:pPr>
            <a:r>
              <a:t/>
            </a:r>
            <a:endParaRPr b="0" i="0" sz="320"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SzPts val="320"/>
              <a:buFont typeface="Arial"/>
              <a:buNone/>
            </a:pPr>
            <a:r>
              <a:t/>
            </a:r>
            <a:endParaRPr b="0" i="0" sz="320" u="none" cap="none" strike="noStrike">
              <a:solidFill>
                <a:schemeClr val="dk1"/>
              </a:solidFill>
              <a:latin typeface="Calibri"/>
              <a:ea typeface="Calibri"/>
              <a:cs typeface="Calibri"/>
              <a:sym typeface="Calibri"/>
            </a:endParaRPr>
          </a:p>
        </p:txBody>
      </p:sp>
      <p:sp>
        <p:nvSpPr>
          <p:cNvPr id="240" name="Google Shape;240;p17"/>
          <p:cNvSpPr txBox="1"/>
          <p:nvPr/>
        </p:nvSpPr>
        <p:spPr>
          <a:xfrm>
            <a:off x="569014" y="5104297"/>
            <a:ext cx="6874569" cy="1434410"/>
          </a:xfrm>
          <a:prstGeom prst="rect">
            <a:avLst/>
          </a:prstGeom>
          <a:noFill/>
          <a:ln>
            <a:noFill/>
          </a:ln>
        </p:spPr>
        <p:txBody>
          <a:bodyPr anchorCtr="0" anchor="t" bIns="45700" lIns="91425" spcFirstLastPara="1" rIns="91425" wrap="square" tIns="45700">
            <a:normAutofit/>
          </a:bodyPr>
          <a:lstStyle/>
          <a:p>
            <a:pPr indent="0" lvl="0" marL="0" marR="0" rtl="0" algn="l">
              <a:lnSpc>
                <a:spcPct val="70000"/>
              </a:lnSpc>
              <a:spcBef>
                <a:spcPts val="0"/>
              </a:spcBef>
              <a:spcAft>
                <a:spcPts val="0"/>
              </a:spcAft>
              <a:buClr>
                <a:schemeClr val="dk1"/>
              </a:buClr>
              <a:buSzPts val="1540"/>
              <a:buFont typeface="Arial"/>
              <a:buNone/>
            </a:pPr>
            <a:r>
              <a:rPr b="0" i="0" lang="de-AT" sz="1540" u="none" cap="none" strike="noStrike">
                <a:solidFill>
                  <a:schemeClr val="dk1"/>
                </a:solidFill>
                <a:latin typeface="Courier New"/>
                <a:ea typeface="Courier New"/>
                <a:cs typeface="Courier New"/>
                <a:sym typeface="Courier New"/>
              </a:rPr>
              <a:t>select sum(spalte1), sum(spalte2) from mist</a:t>
            </a:r>
            <a:endParaRPr b="0" i="0" sz="1540"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SzPts val="1540"/>
              <a:buFont typeface="Arial"/>
              <a:buNone/>
            </a:pPr>
            <a:r>
              <a:rPr b="0" i="0" lang="de-AT" sz="1540" u="none" cap="none" strike="noStrike">
                <a:solidFill>
                  <a:schemeClr val="dk1"/>
                </a:solidFill>
                <a:latin typeface="Courier New"/>
                <a:ea typeface="Courier New"/>
                <a:cs typeface="Courier New"/>
                <a:sym typeface="Courier New"/>
              </a:rPr>
              <a:t>SUM(SPALTE1)                            SUM(SPALTE2)</a:t>
            </a:r>
            <a:endParaRPr b="0" i="0" sz="1540"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SzPts val="1540"/>
              <a:buFont typeface="Arial"/>
              <a:buNone/>
            </a:pPr>
            <a:r>
              <a:rPr b="0" i="0" lang="de-AT" sz="1540" u="none" cap="none" strike="noStrike">
                <a:solidFill>
                  <a:schemeClr val="dk1"/>
                </a:solidFill>
                <a:latin typeface="Courier New"/>
                <a:ea typeface="Courier New"/>
                <a:cs typeface="Courier New"/>
                <a:sym typeface="Courier New"/>
              </a:rPr>
              <a:t>---------------- ---------------------------------------</a:t>
            </a:r>
            <a:endParaRPr b="0" i="0" sz="1540"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SzPts val="1540"/>
              <a:buFont typeface="Arial"/>
              <a:buNone/>
            </a:pPr>
            <a:r>
              <a:rPr b="0" i="0" lang="de-AT" sz="1540" u="none" cap="none" strike="noStrike">
                <a:solidFill>
                  <a:schemeClr val="dk1"/>
                </a:solidFill>
                <a:latin typeface="Courier New"/>
                <a:ea typeface="Courier New"/>
                <a:cs typeface="Courier New"/>
                <a:sym typeface="Courier New"/>
              </a:rPr>
              <a:t>     40                                      20</a:t>
            </a:r>
            <a:endParaRPr b="0" i="0" sz="1540"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SzPts val="440"/>
              <a:buFont typeface="Arial"/>
              <a:buNone/>
            </a:pPr>
            <a:r>
              <a:t/>
            </a:r>
            <a:endParaRPr b="0" i="0" sz="440"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SzPts val="440"/>
              <a:buFont typeface="Arial"/>
              <a:buNone/>
            </a:pPr>
            <a:r>
              <a:t/>
            </a:r>
            <a:endParaRPr b="0" i="0" sz="440" u="none" cap="none" strike="noStrike">
              <a:solidFill>
                <a:schemeClr val="dk1"/>
              </a:solidFill>
              <a:latin typeface="Calibri"/>
              <a:ea typeface="Calibri"/>
              <a:cs typeface="Calibri"/>
              <a:sym typeface="Calibri"/>
            </a:endParaRPr>
          </a:p>
        </p:txBody>
      </p:sp>
      <p:pic>
        <p:nvPicPr>
          <p:cNvPr descr="Ein Bild, das Zeichnung enthält.&#10;&#10;Automatisch generierte Beschreibung" id="241" name="Google Shape;241;p17"/>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NVL Funktion</a:t>
            </a:r>
            <a:endParaRPr/>
          </a:p>
        </p:txBody>
      </p:sp>
      <p:sp>
        <p:nvSpPr>
          <p:cNvPr id="247" name="Google Shape;24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248" name="Google Shape;24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sp>
        <p:nvSpPr>
          <p:cNvPr id="249" name="Google Shape;249;p18"/>
          <p:cNvSpPr txBox="1"/>
          <p:nvPr/>
        </p:nvSpPr>
        <p:spPr>
          <a:xfrm>
            <a:off x="1199322" y="1558836"/>
            <a:ext cx="7984435" cy="4797514"/>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Arial"/>
              <a:buNone/>
            </a:pPr>
            <a:r>
              <a:rPr b="0" i="0" lang="de-AT" sz="2800" u="none" cap="none" strike="noStrike">
                <a:solidFill>
                  <a:schemeClr val="dk1"/>
                </a:solidFill>
                <a:latin typeface="Calibri"/>
                <a:ea typeface="Calibri"/>
                <a:cs typeface="Calibri"/>
                <a:sym typeface="Calibri"/>
              </a:rPr>
              <a:t>Ausgabe des gesamten Verdienstes der Mitarbeiter in Abteilung 30.</a:t>
            </a:r>
            <a:endParaRPr/>
          </a:p>
          <a:p>
            <a:pPr indent="-306388" lvl="0" marL="3175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306388" lvl="0" marL="317500" marR="0" rtl="0" algn="l">
              <a:lnSpc>
                <a:spcPct val="90000"/>
              </a:lnSpc>
              <a:spcBef>
                <a:spcPts val="1000"/>
              </a:spcBef>
              <a:spcAft>
                <a:spcPts val="0"/>
              </a:spcAft>
              <a:buClr>
                <a:schemeClr val="dk1"/>
              </a:buClr>
              <a:buSzPts val="2800"/>
              <a:buFont typeface="Arial"/>
              <a:buNone/>
            </a:pPr>
            <a:r>
              <a:rPr b="0" i="0" lang="de-AT" sz="2800" u="none" cap="none" strike="noStrike">
                <a:solidFill>
                  <a:schemeClr val="dk1"/>
                </a:solidFill>
                <a:latin typeface="Calibri"/>
                <a:ea typeface="Calibri"/>
                <a:cs typeface="Calibri"/>
                <a:sym typeface="Calibri"/>
              </a:rPr>
              <a:t>SELECT ENAME,JOB,SAL,COMM,SAL+NVL(COMM,0)</a:t>
            </a:r>
            <a:endParaRPr/>
          </a:p>
          <a:p>
            <a:pPr indent="-306388" lvl="0" marL="317500" marR="0" rtl="0" algn="l">
              <a:lnSpc>
                <a:spcPct val="90000"/>
              </a:lnSpc>
              <a:spcBef>
                <a:spcPts val="1000"/>
              </a:spcBef>
              <a:spcAft>
                <a:spcPts val="0"/>
              </a:spcAft>
              <a:buClr>
                <a:schemeClr val="dk1"/>
              </a:buClr>
              <a:buSzPts val="2800"/>
              <a:buFont typeface="Arial"/>
              <a:buNone/>
            </a:pPr>
            <a:r>
              <a:rPr b="0" i="0" lang="de-AT" sz="2800" u="none" cap="none" strike="noStrike">
                <a:solidFill>
                  <a:schemeClr val="dk1"/>
                </a:solidFill>
                <a:latin typeface="Calibri"/>
                <a:ea typeface="Calibri"/>
                <a:cs typeface="Calibri"/>
                <a:sym typeface="Calibri"/>
              </a:rPr>
              <a:t>  FROM EMP</a:t>
            </a:r>
            <a:endParaRPr/>
          </a:p>
          <a:p>
            <a:pPr indent="-306388" lvl="0" marL="317500" marR="0" rtl="0" algn="l">
              <a:lnSpc>
                <a:spcPct val="90000"/>
              </a:lnSpc>
              <a:spcBef>
                <a:spcPts val="1000"/>
              </a:spcBef>
              <a:spcAft>
                <a:spcPts val="0"/>
              </a:spcAft>
              <a:buClr>
                <a:schemeClr val="dk1"/>
              </a:buClr>
              <a:buSzPts val="2800"/>
              <a:buFont typeface="Arial"/>
              <a:buNone/>
            </a:pPr>
            <a:r>
              <a:rPr b="0" i="0" lang="de-AT" sz="2800" u="none" cap="none" strike="noStrike">
                <a:solidFill>
                  <a:schemeClr val="dk1"/>
                </a:solidFill>
                <a:latin typeface="Calibri"/>
                <a:ea typeface="Calibri"/>
                <a:cs typeface="Calibri"/>
                <a:sym typeface="Calibri"/>
              </a:rPr>
              <a:t>  WHERE DEPTNO = 30;</a:t>
            </a:r>
            <a:endParaRPr/>
          </a:p>
          <a:p>
            <a:pPr indent="-306388" lvl="0" marL="3175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306388" lvl="0" marL="317500" marR="0" rtl="0" algn="l">
              <a:lnSpc>
                <a:spcPct val="90000"/>
              </a:lnSpc>
              <a:spcBef>
                <a:spcPts val="1000"/>
              </a:spcBef>
              <a:spcAft>
                <a:spcPts val="0"/>
              </a:spcAft>
              <a:buClr>
                <a:schemeClr val="dk1"/>
              </a:buClr>
              <a:buSzPts val="2800"/>
              <a:buFont typeface="Arial"/>
              <a:buNone/>
            </a:pPr>
            <a:r>
              <a:rPr b="0" i="0" lang="de-AT" sz="2800" u="none" cap="none" strike="noStrike">
                <a:solidFill>
                  <a:schemeClr val="dk1"/>
                </a:solidFill>
                <a:latin typeface="Calibri"/>
                <a:ea typeface="Calibri"/>
                <a:cs typeface="Calibri"/>
                <a:sym typeface="Calibri"/>
              </a:rPr>
              <a:t>Ein NULL – Value in dieser Spalte wird durch diesen Wert ersetzt.</a:t>
            </a:r>
            <a:endParaRPr/>
          </a:p>
        </p:txBody>
      </p:sp>
      <p:cxnSp>
        <p:nvCxnSpPr>
          <p:cNvPr id="250" name="Google Shape;250;p18"/>
          <p:cNvCxnSpPr/>
          <p:nvPr/>
        </p:nvCxnSpPr>
        <p:spPr>
          <a:xfrm flipH="1" rot="10800000">
            <a:off x="5035826" y="3429000"/>
            <a:ext cx="2623930" cy="1659835"/>
          </a:xfrm>
          <a:prstGeom prst="straightConnector1">
            <a:avLst/>
          </a:prstGeom>
          <a:noFill/>
          <a:ln cap="sq" cmpd="sng" w="9525">
            <a:solidFill>
              <a:srgbClr val="000000"/>
            </a:solidFill>
            <a:prstDash val="solid"/>
            <a:miter lim="800000"/>
            <a:headEnd len="med" w="med" type="none"/>
            <a:tailEnd len="med" w="med" type="none"/>
          </a:ln>
        </p:spPr>
      </p:cxnSp>
      <p:cxnSp>
        <p:nvCxnSpPr>
          <p:cNvPr id="251" name="Google Shape;251;p18"/>
          <p:cNvCxnSpPr/>
          <p:nvPr/>
        </p:nvCxnSpPr>
        <p:spPr>
          <a:xfrm flipH="1">
            <a:off x="8335615" y="3429000"/>
            <a:ext cx="145775" cy="1659835"/>
          </a:xfrm>
          <a:prstGeom prst="straightConnector1">
            <a:avLst/>
          </a:prstGeom>
          <a:noFill/>
          <a:ln cap="sq" cmpd="sng" w="9525">
            <a:solidFill>
              <a:srgbClr val="000000"/>
            </a:solidFill>
            <a:prstDash val="solid"/>
            <a:miter lim="800000"/>
            <a:headEnd len="med" w="med" type="none"/>
            <a:tailEnd len="med" w="med" type="none"/>
          </a:ln>
        </p:spPr>
      </p:cxnSp>
      <p:pic>
        <p:nvPicPr>
          <p:cNvPr descr="Ein Bild, das Zeichnung enthält.&#10;&#10;Automatisch generierte Beschreibung" id="252" name="Google Shape;252;p18"/>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Subqueries</a:t>
            </a:r>
            <a:endParaRPr b="1"/>
          </a:p>
        </p:txBody>
      </p:sp>
      <p:sp>
        <p:nvSpPr>
          <p:cNvPr id="258" name="Google Shape;25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SQL</a:t>
            </a:r>
            <a:endParaRPr/>
          </a:p>
        </p:txBody>
      </p:sp>
      <p:sp>
        <p:nvSpPr>
          <p:cNvPr id="259" name="Google Shape;25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sp>
        <p:nvSpPr>
          <p:cNvPr id="260" name="Google Shape;260;p19"/>
          <p:cNvSpPr txBox="1"/>
          <p:nvPr>
            <p:ph idx="1" type="body"/>
          </p:nvPr>
        </p:nvSpPr>
        <p:spPr>
          <a:xfrm>
            <a:off x="838200" y="1847850"/>
            <a:ext cx="10515600" cy="4351200"/>
          </a:xfrm>
          <a:prstGeom prst="rect">
            <a:avLst/>
          </a:prstGeom>
          <a:noFill/>
          <a:ln>
            <a:noFill/>
          </a:ln>
        </p:spPr>
        <p:txBody>
          <a:bodyPr anchorCtr="0" anchor="t" bIns="45700" lIns="91425" spcFirstLastPara="1" rIns="91425" wrap="square" tIns="45700">
            <a:normAutofit/>
          </a:bodyPr>
          <a:lstStyle/>
          <a:p>
            <a:pPr indent="-306388" lvl="0" marL="306388" rtl="0" algn="l">
              <a:lnSpc>
                <a:spcPct val="70000"/>
              </a:lnSpc>
              <a:spcBef>
                <a:spcPts val="0"/>
              </a:spcBef>
              <a:spcAft>
                <a:spcPts val="0"/>
              </a:spcAft>
              <a:buClr>
                <a:schemeClr val="dk1"/>
              </a:buClr>
              <a:buSzPts val="2590"/>
              <a:buFont typeface="Arial"/>
              <a:buChar char="•"/>
            </a:pPr>
            <a:r>
              <a:rPr lang="de-AT" sz="2590"/>
              <a:t>Liste alle Mitarbeiter, die den gleichen Job wie JONES haben: </a:t>
            </a:r>
            <a:endParaRPr/>
          </a:p>
          <a:p>
            <a:pPr indent="-306388" lvl="0" marL="317500" rtl="0" algn="l">
              <a:lnSpc>
                <a:spcPct val="70000"/>
              </a:lnSpc>
              <a:spcBef>
                <a:spcPts val="1000"/>
              </a:spcBef>
              <a:spcAft>
                <a:spcPts val="0"/>
              </a:spcAft>
              <a:buClr>
                <a:schemeClr val="dk1"/>
              </a:buClr>
              <a:buSzPts val="2590"/>
              <a:buFont typeface="Calibri"/>
              <a:buNone/>
            </a:pPr>
            <a:r>
              <a:rPr lang="de-AT" sz="2590"/>
              <a:t>Ermittlung des Jobs von JONES:</a:t>
            </a:r>
            <a:endParaRPr/>
          </a:p>
          <a:p>
            <a:pPr indent="-306388" lvl="0" marL="317500" rtl="0" algn="l">
              <a:lnSpc>
                <a:spcPct val="70000"/>
              </a:lnSpc>
              <a:spcBef>
                <a:spcPts val="1000"/>
              </a:spcBef>
              <a:spcAft>
                <a:spcPts val="0"/>
              </a:spcAft>
              <a:buClr>
                <a:schemeClr val="dk1"/>
              </a:buClr>
              <a:buSzPts val="2590"/>
              <a:buFont typeface="Calibri"/>
              <a:buNone/>
            </a:pPr>
            <a:r>
              <a:rPr lang="de-AT" sz="2590"/>
              <a:t>SELECT JOB                        Ergebnis: MANAGER</a:t>
            </a:r>
            <a:endParaRPr/>
          </a:p>
          <a:p>
            <a:pPr indent="-306388" lvl="0" marL="317500" rtl="0" algn="l">
              <a:lnSpc>
                <a:spcPct val="70000"/>
              </a:lnSpc>
              <a:spcBef>
                <a:spcPts val="1000"/>
              </a:spcBef>
              <a:spcAft>
                <a:spcPts val="0"/>
              </a:spcAft>
              <a:buClr>
                <a:schemeClr val="dk1"/>
              </a:buClr>
              <a:buSzPts val="2590"/>
              <a:buFont typeface="Calibri"/>
              <a:buNone/>
            </a:pPr>
            <a:r>
              <a:rPr lang="de-AT" sz="2590"/>
              <a:t>  FROM EMP</a:t>
            </a:r>
            <a:endParaRPr/>
          </a:p>
          <a:p>
            <a:pPr indent="-306388" lvl="0" marL="317500" rtl="0" algn="l">
              <a:lnSpc>
                <a:spcPct val="70000"/>
              </a:lnSpc>
              <a:spcBef>
                <a:spcPts val="1000"/>
              </a:spcBef>
              <a:spcAft>
                <a:spcPts val="0"/>
              </a:spcAft>
              <a:buClr>
                <a:schemeClr val="dk1"/>
              </a:buClr>
              <a:buSzPts val="2590"/>
              <a:buFont typeface="Calibri"/>
              <a:buNone/>
            </a:pPr>
            <a:r>
              <a:rPr lang="de-AT" sz="2590"/>
              <a:t>  WHERE ENAME = 'JONES';</a:t>
            </a:r>
            <a:endParaRPr/>
          </a:p>
          <a:p>
            <a:pPr indent="-306388" lvl="0" marL="317500" rtl="0" algn="l">
              <a:lnSpc>
                <a:spcPct val="70000"/>
              </a:lnSpc>
              <a:spcBef>
                <a:spcPts val="1000"/>
              </a:spcBef>
              <a:spcAft>
                <a:spcPts val="0"/>
              </a:spcAft>
              <a:buClr>
                <a:schemeClr val="dk1"/>
              </a:buClr>
              <a:buSzPts val="2590"/>
              <a:buFont typeface="Calibri"/>
              <a:buNone/>
            </a:pPr>
            <a:r>
              <a:t/>
            </a:r>
            <a:endParaRPr sz="2590"/>
          </a:p>
          <a:p>
            <a:pPr indent="-306388" lvl="0" marL="317500" rtl="0" algn="l">
              <a:lnSpc>
                <a:spcPct val="70000"/>
              </a:lnSpc>
              <a:spcBef>
                <a:spcPts val="1000"/>
              </a:spcBef>
              <a:spcAft>
                <a:spcPts val="0"/>
              </a:spcAft>
              <a:buClr>
                <a:schemeClr val="dk1"/>
              </a:buClr>
              <a:buSzPts val="2590"/>
              <a:buFont typeface="Calibri"/>
              <a:buNone/>
            </a:pPr>
            <a:r>
              <a:rPr lang="de-AT" sz="2590"/>
              <a:t>Ermittlung aller Manager:</a:t>
            </a:r>
            <a:endParaRPr/>
          </a:p>
          <a:p>
            <a:pPr indent="-306388" lvl="0" marL="317500" rtl="0" algn="l">
              <a:lnSpc>
                <a:spcPct val="70000"/>
              </a:lnSpc>
              <a:spcBef>
                <a:spcPts val="1000"/>
              </a:spcBef>
              <a:spcAft>
                <a:spcPts val="0"/>
              </a:spcAft>
              <a:buClr>
                <a:schemeClr val="dk1"/>
              </a:buClr>
              <a:buSzPts val="2590"/>
              <a:buFont typeface="Calibri"/>
              <a:buNone/>
            </a:pPr>
            <a:r>
              <a:rPr lang="de-AT" sz="2590"/>
              <a:t>SELECT ENAME,JOB</a:t>
            </a:r>
            <a:endParaRPr/>
          </a:p>
          <a:p>
            <a:pPr indent="-306388" lvl="0" marL="317500" rtl="0" algn="l">
              <a:lnSpc>
                <a:spcPct val="70000"/>
              </a:lnSpc>
              <a:spcBef>
                <a:spcPts val="1000"/>
              </a:spcBef>
              <a:spcAft>
                <a:spcPts val="0"/>
              </a:spcAft>
              <a:buClr>
                <a:schemeClr val="dk1"/>
              </a:buClr>
              <a:buSzPts val="2590"/>
              <a:buFont typeface="Calibri"/>
              <a:buNone/>
            </a:pPr>
            <a:r>
              <a:rPr lang="de-AT" sz="2590"/>
              <a:t>  FROM EMP</a:t>
            </a:r>
            <a:endParaRPr/>
          </a:p>
          <a:p>
            <a:pPr indent="-306388" lvl="0" marL="317500" rtl="0" algn="l">
              <a:lnSpc>
                <a:spcPct val="70000"/>
              </a:lnSpc>
              <a:spcBef>
                <a:spcPts val="1000"/>
              </a:spcBef>
              <a:spcAft>
                <a:spcPts val="0"/>
              </a:spcAft>
              <a:buClr>
                <a:schemeClr val="dk1"/>
              </a:buClr>
              <a:buSzPts val="2590"/>
              <a:buFont typeface="Calibri"/>
              <a:buNone/>
            </a:pPr>
            <a:r>
              <a:rPr lang="de-AT" sz="2590"/>
              <a:t>  WHERE JOB = 'MANAGER';</a:t>
            </a:r>
            <a:endParaRPr/>
          </a:p>
        </p:txBody>
      </p:sp>
      <p:cxnSp>
        <p:nvCxnSpPr>
          <p:cNvPr id="261" name="Google Shape;261;p19"/>
          <p:cNvCxnSpPr/>
          <p:nvPr/>
        </p:nvCxnSpPr>
        <p:spPr>
          <a:xfrm flipH="1" rot="10800000">
            <a:off x="2658794" y="2799470"/>
            <a:ext cx="1478280" cy="14067"/>
          </a:xfrm>
          <a:prstGeom prst="straightConnector1">
            <a:avLst/>
          </a:prstGeom>
          <a:noFill/>
          <a:ln cap="sq" cmpd="sng" w="9525">
            <a:solidFill>
              <a:srgbClr val="000000"/>
            </a:solidFill>
            <a:prstDash val="solid"/>
            <a:miter lim="800000"/>
            <a:headEnd len="med" w="med" type="none"/>
            <a:tailEnd len="med" w="med" type="triangle"/>
          </a:ln>
        </p:spPr>
      </p:cxnSp>
      <p:cxnSp>
        <p:nvCxnSpPr>
          <p:cNvPr id="262" name="Google Shape;262;p19"/>
          <p:cNvCxnSpPr/>
          <p:nvPr/>
        </p:nvCxnSpPr>
        <p:spPr>
          <a:xfrm flipH="1">
            <a:off x="4137074" y="3024554"/>
            <a:ext cx="2151184" cy="2278974"/>
          </a:xfrm>
          <a:prstGeom prst="straightConnector1">
            <a:avLst/>
          </a:prstGeom>
          <a:noFill/>
          <a:ln cap="sq" cmpd="sng" w="9525">
            <a:solidFill>
              <a:srgbClr val="000000"/>
            </a:solidFill>
            <a:prstDash val="solid"/>
            <a:miter lim="800000"/>
            <a:headEnd len="med" w="med" type="none"/>
            <a:tailEnd len="med" w="med" type="triangle"/>
          </a:ln>
        </p:spPr>
      </p:cxnSp>
      <p:pic>
        <p:nvPicPr>
          <p:cNvPr descr="Ein Bild, das Zeichnung enthält.&#10;&#10;Automatisch generierte Beschreibung" id="263" name="Google Shape;263;p19"/>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Zeichenkettenfunktion</a:t>
            </a:r>
            <a:endParaRPr/>
          </a:p>
        </p:txBody>
      </p:sp>
      <p:pic>
        <p:nvPicPr>
          <p:cNvPr id="95" name="Google Shape;95;p2"/>
          <p:cNvPicPr preferRelativeResize="0"/>
          <p:nvPr>
            <p:ph idx="1" type="body"/>
          </p:nvPr>
        </p:nvPicPr>
        <p:blipFill rotWithShape="1">
          <a:blip r:embed="rId3">
            <a:alphaModFix/>
          </a:blip>
          <a:srcRect b="0" l="0" r="0" t="0"/>
          <a:stretch/>
        </p:blipFill>
        <p:spPr>
          <a:xfrm>
            <a:off x="1862231" y="1876273"/>
            <a:ext cx="8467538" cy="2659781"/>
          </a:xfrm>
          <a:prstGeom prst="rect">
            <a:avLst/>
          </a:prstGeom>
          <a:noFill/>
          <a:ln>
            <a:noFill/>
          </a:ln>
        </p:spPr>
      </p:pic>
      <p:sp>
        <p:nvSpPr>
          <p:cNvPr id="96" name="Google Shape;96;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97" name="Google Shape;97;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pic>
        <p:nvPicPr>
          <p:cNvPr descr="Ein Bild, das Zeichnung enthält.&#10;&#10;Automatisch generierte Beschreibung" id="98" name="Google Shape;98;p2"/>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Subqueries</a:t>
            </a:r>
            <a:endParaRPr b="1"/>
          </a:p>
        </p:txBody>
      </p:sp>
      <p:sp>
        <p:nvSpPr>
          <p:cNvPr id="269" name="Google Shape;269;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de-AT"/>
              <a:t> SELECT ENAME, JOB</a:t>
            </a:r>
            <a:endParaRPr/>
          </a:p>
          <a:p>
            <a:pPr indent="-228600" lvl="0" marL="228600" rtl="0" algn="l">
              <a:lnSpc>
                <a:spcPct val="90000"/>
              </a:lnSpc>
              <a:spcBef>
                <a:spcPts val="1000"/>
              </a:spcBef>
              <a:spcAft>
                <a:spcPts val="0"/>
              </a:spcAft>
              <a:buClr>
                <a:schemeClr val="dk1"/>
              </a:buClr>
              <a:buSzPts val="2800"/>
              <a:buNone/>
            </a:pPr>
            <a:r>
              <a:rPr lang="de-AT"/>
              <a:t> FROM EMP</a:t>
            </a:r>
            <a:endParaRPr/>
          </a:p>
          <a:p>
            <a:pPr indent="-228600" lvl="0" marL="228600" rtl="0" algn="l">
              <a:lnSpc>
                <a:spcPct val="90000"/>
              </a:lnSpc>
              <a:spcBef>
                <a:spcPts val="1000"/>
              </a:spcBef>
              <a:spcAft>
                <a:spcPts val="0"/>
              </a:spcAft>
              <a:buClr>
                <a:schemeClr val="dk1"/>
              </a:buClr>
              <a:buSzPts val="2800"/>
              <a:buNone/>
            </a:pPr>
            <a:r>
              <a:rPr lang="de-AT"/>
              <a:t> WHERE JOB =</a:t>
            </a:r>
            <a:endParaRPr/>
          </a:p>
          <a:p>
            <a:pPr indent="-228600" lvl="0" marL="228600" rtl="0" algn="l">
              <a:lnSpc>
                <a:spcPct val="90000"/>
              </a:lnSpc>
              <a:spcBef>
                <a:spcPts val="1000"/>
              </a:spcBef>
              <a:spcAft>
                <a:spcPts val="0"/>
              </a:spcAft>
              <a:buClr>
                <a:schemeClr val="dk1"/>
              </a:buClr>
              <a:buSzPts val="2800"/>
              <a:buNone/>
            </a:pPr>
            <a:r>
              <a:rPr lang="de-AT"/>
              <a:t>	        (SELECT JOB</a:t>
            </a:r>
            <a:endParaRPr/>
          </a:p>
          <a:p>
            <a:pPr indent="-228600" lvl="0" marL="228600" rtl="0" algn="l">
              <a:lnSpc>
                <a:spcPct val="90000"/>
              </a:lnSpc>
              <a:spcBef>
                <a:spcPts val="1000"/>
              </a:spcBef>
              <a:spcAft>
                <a:spcPts val="0"/>
              </a:spcAft>
              <a:buClr>
                <a:schemeClr val="dk1"/>
              </a:buClr>
              <a:buSzPts val="2800"/>
              <a:buNone/>
            </a:pPr>
            <a:r>
              <a:rPr lang="de-AT"/>
              <a:t>	          FROM EMP</a:t>
            </a:r>
            <a:endParaRPr/>
          </a:p>
          <a:p>
            <a:pPr indent="-228600" lvl="0" marL="228600" rtl="0" algn="l">
              <a:lnSpc>
                <a:spcPct val="90000"/>
              </a:lnSpc>
              <a:spcBef>
                <a:spcPts val="1000"/>
              </a:spcBef>
              <a:spcAft>
                <a:spcPts val="0"/>
              </a:spcAft>
              <a:buClr>
                <a:schemeClr val="dk1"/>
              </a:buClr>
              <a:buSzPts val="2800"/>
              <a:buNone/>
            </a:pPr>
            <a:r>
              <a:rPr lang="de-AT"/>
              <a:t>	          WHERE ENAME = ‚JONES‘);</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70" name="Google Shape;27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271" name="Google Shape;27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pic>
        <p:nvPicPr>
          <p:cNvPr descr="Ein Bild, das Zeichnung enthält.&#10;&#10;Automatisch generierte Beschreibung" id="272" name="Google Shape;272;p20"/>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Subquery</a:t>
            </a:r>
            <a:endParaRPr b="1"/>
          </a:p>
        </p:txBody>
      </p:sp>
      <p:sp>
        <p:nvSpPr>
          <p:cNvPr id="278" name="Google Shape;278;p21"/>
          <p:cNvSpPr txBox="1"/>
          <p:nvPr>
            <p:ph idx="1" type="body"/>
          </p:nvPr>
        </p:nvSpPr>
        <p:spPr>
          <a:xfrm>
            <a:off x="838200" y="1690688"/>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590"/>
              <a:buNone/>
            </a:pPr>
            <a:r>
              <a:rPr lang="de-AT" sz="2590"/>
              <a:t>Alle Mitarbeiter, die mehr verdienen als irgendein Mitarbeiter aus Abteilung 30:</a:t>
            </a:r>
            <a:br>
              <a:rPr lang="de-AT" sz="2590"/>
            </a:br>
            <a:endParaRPr sz="2590"/>
          </a:p>
          <a:p>
            <a:pPr indent="-228600" lvl="0" marL="228600" rtl="0" algn="l">
              <a:lnSpc>
                <a:spcPct val="80000"/>
              </a:lnSpc>
              <a:spcBef>
                <a:spcPts val="1000"/>
              </a:spcBef>
              <a:spcAft>
                <a:spcPts val="0"/>
              </a:spcAft>
              <a:buClr>
                <a:schemeClr val="dk1"/>
              </a:buClr>
              <a:buSzPts val="2590"/>
              <a:buNone/>
            </a:pPr>
            <a:r>
              <a:rPr lang="de-AT" sz="2590"/>
              <a:t>SELECT SAL,JOB,ENAME,DEPTNO</a:t>
            </a:r>
            <a:endParaRPr/>
          </a:p>
          <a:p>
            <a:pPr indent="-228600" lvl="0" marL="228600" rtl="0" algn="l">
              <a:lnSpc>
                <a:spcPct val="80000"/>
              </a:lnSpc>
              <a:spcBef>
                <a:spcPts val="1000"/>
              </a:spcBef>
              <a:spcAft>
                <a:spcPts val="0"/>
              </a:spcAft>
              <a:buClr>
                <a:schemeClr val="dk1"/>
              </a:buClr>
              <a:buSzPts val="2590"/>
              <a:buNone/>
            </a:pPr>
            <a:r>
              <a:rPr lang="de-AT" sz="2590"/>
              <a:t>FROM EMP</a:t>
            </a:r>
            <a:endParaRPr/>
          </a:p>
          <a:p>
            <a:pPr indent="-228600" lvl="0" marL="228600" rtl="0" algn="l">
              <a:lnSpc>
                <a:spcPct val="80000"/>
              </a:lnSpc>
              <a:spcBef>
                <a:spcPts val="1000"/>
              </a:spcBef>
              <a:spcAft>
                <a:spcPts val="0"/>
              </a:spcAft>
              <a:buClr>
                <a:schemeClr val="dk1"/>
              </a:buClr>
              <a:buSzPts val="2590"/>
              <a:buNone/>
            </a:pPr>
            <a:r>
              <a:rPr lang="de-AT" sz="2590"/>
              <a:t>WHERE SAL &gt;</a:t>
            </a:r>
            <a:br>
              <a:rPr lang="de-AT" sz="2590"/>
            </a:br>
            <a:r>
              <a:rPr lang="de-AT" sz="2590"/>
              <a:t>	(SELECT MIN(SAL)</a:t>
            </a:r>
            <a:br>
              <a:rPr lang="de-AT" sz="2590"/>
            </a:br>
            <a:r>
              <a:rPr lang="de-AT" sz="2590"/>
              <a:t>	FROM EMP</a:t>
            </a:r>
            <a:br>
              <a:rPr lang="de-AT" sz="2590"/>
            </a:br>
            <a:r>
              <a:rPr lang="de-AT" sz="2590"/>
              <a:t>	WHERE DEPTNO = 30);</a:t>
            </a:r>
            <a:endParaRPr/>
          </a:p>
          <a:p>
            <a:pPr indent="-228600" lvl="0" marL="228600" rtl="0" algn="l">
              <a:lnSpc>
                <a:spcPct val="80000"/>
              </a:lnSpc>
              <a:spcBef>
                <a:spcPts val="1000"/>
              </a:spcBef>
              <a:spcAft>
                <a:spcPts val="0"/>
              </a:spcAft>
              <a:buClr>
                <a:schemeClr val="dk1"/>
              </a:buClr>
              <a:buSzPts val="2590"/>
              <a:buNone/>
            </a:pPr>
            <a:r>
              <a:rPr lang="de-AT" sz="2590"/>
              <a:t>… die mehr verdienen als jeder ….</a:t>
            </a:r>
            <a:endParaRPr/>
          </a:p>
          <a:p>
            <a:pPr indent="-228600" lvl="0" marL="228600" rtl="0" algn="l">
              <a:lnSpc>
                <a:spcPct val="80000"/>
              </a:lnSpc>
              <a:spcBef>
                <a:spcPts val="1000"/>
              </a:spcBef>
              <a:spcAft>
                <a:spcPts val="0"/>
              </a:spcAft>
              <a:buClr>
                <a:schemeClr val="dk1"/>
              </a:buClr>
              <a:buSzPts val="2590"/>
              <a:buNone/>
            </a:pPr>
            <a:r>
              <a:rPr lang="de-AT" sz="2590"/>
              <a:t>…. (SELECT MAX(SAL)…….</a:t>
            </a:r>
            <a:endParaRPr/>
          </a:p>
          <a:p>
            <a:pPr indent="-64135" lvl="0" marL="228600" rtl="0" algn="l">
              <a:lnSpc>
                <a:spcPct val="80000"/>
              </a:lnSpc>
              <a:spcBef>
                <a:spcPts val="1000"/>
              </a:spcBef>
              <a:spcAft>
                <a:spcPts val="0"/>
              </a:spcAft>
              <a:buClr>
                <a:schemeClr val="dk1"/>
              </a:buClr>
              <a:buSzPts val="2590"/>
              <a:buNone/>
            </a:pPr>
            <a:r>
              <a:t/>
            </a:r>
            <a:endParaRPr sz="2590"/>
          </a:p>
        </p:txBody>
      </p:sp>
      <p:sp>
        <p:nvSpPr>
          <p:cNvPr id="279" name="Google Shape;27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280" name="Google Shape;28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pic>
        <p:nvPicPr>
          <p:cNvPr descr="Ein Bild, das Zeichnung enthält.&#10;&#10;Automatisch generierte Beschreibung" id="281" name="Google Shape;281;p21"/>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Übung</a:t>
            </a:r>
            <a:endParaRPr/>
          </a:p>
        </p:txBody>
      </p:sp>
      <p:sp>
        <p:nvSpPr>
          <p:cNvPr id="287" name="Google Shape;28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t>Ermittlung aller Mitarbeiter mit gleichem Job und Gehalt wie FORD:</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rPr lang="de-AT"/>
              <a:t>SELECT ENAME,JOB,SAL</a:t>
            </a:r>
            <a:endParaRPr/>
          </a:p>
          <a:p>
            <a:pPr indent="-228600" lvl="0" marL="228600" rtl="0" algn="l">
              <a:lnSpc>
                <a:spcPct val="90000"/>
              </a:lnSpc>
              <a:spcBef>
                <a:spcPts val="1000"/>
              </a:spcBef>
              <a:spcAft>
                <a:spcPts val="0"/>
              </a:spcAft>
              <a:buClr>
                <a:schemeClr val="dk1"/>
              </a:buClr>
              <a:buSzPts val="2800"/>
              <a:buNone/>
            </a:pPr>
            <a:r>
              <a:rPr lang="de-AT"/>
              <a:t>FROM EMP</a:t>
            </a:r>
            <a:endParaRPr/>
          </a:p>
          <a:p>
            <a:pPr indent="-228600" lvl="0" marL="228600" rtl="0" algn="l">
              <a:lnSpc>
                <a:spcPct val="90000"/>
              </a:lnSpc>
              <a:spcBef>
                <a:spcPts val="1000"/>
              </a:spcBef>
              <a:spcAft>
                <a:spcPts val="0"/>
              </a:spcAft>
              <a:buClr>
                <a:schemeClr val="dk1"/>
              </a:buClr>
              <a:buSzPts val="2800"/>
              <a:buNone/>
            </a:pPr>
            <a:r>
              <a:rPr lang="de-AT"/>
              <a:t>WHERE (JOB,SAL) =</a:t>
            </a:r>
            <a:endParaRPr/>
          </a:p>
          <a:p>
            <a:pPr indent="-228600" lvl="0" marL="228600" rtl="0" algn="l">
              <a:lnSpc>
                <a:spcPct val="90000"/>
              </a:lnSpc>
              <a:spcBef>
                <a:spcPts val="1000"/>
              </a:spcBef>
              <a:spcAft>
                <a:spcPts val="0"/>
              </a:spcAft>
              <a:buClr>
                <a:schemeClr val="dk1"/>
              </a:buClr>
              <a:buSzPts val="2800"/>
              <a:buNone/>
            </a:pPr>
            <a:r>
              <a:rPr lang="de-AT"/>
              <a:t>	(SELECT JOB,SAL</a:t>
            </a:r>
            <a:endParaRPr/>
          </a:p>
          <a:p>
            <a:pPr indent="-228600" lvl="0" marL="228600" rtl="0" algn="l">
              <a:lnSpc>
                <a:spcPct val="90000"/>
              </a:lnSpc>
              <a:spcBef>
                <a:spcPts val="1000"/>
              </a:spcBef>
              <a:spcAft>
                <a:spcPts val="0"/>
              </a:spcAft>
              <a:buClr>
                <a:schemeClr val="dk1"/>
              </a:buClr>
              <a:buSzPts val="2800"/>
              <a:buNone/>
            </a:pPr>
            <a:r>
              <a:rPr lang="de-AT"/>
              <a:t>	FROM EMP</a:t>
            </a:r>
            <a:endParaRPr/>
          </a:p>
          <a:p>
            <a:pPr indent="-228600" lvl="0" marL="228600" rtl="0" algn="l">
              <a:lnSpc>
                <a:spcPct val="90000"/>
              </a:lnSpc>
              <a:spcBef>
                <a:spcPts val="1000"/>
              </a:spcBef>
              <a:spcAft>
                <a:spcPts val="0"/>
              </a:spcAft>
              <a:buClr>
                <a:schemeClr val="dk1"/>
              </a:buClr>
              <a:buSzPts val="2800"/>
              <a:buNone/>
            </a:pPr>
            <a:r>
              <a:rPr lang="de-AT"/>
              <a:t>	WHERE ENAME = ‘FORD‘);</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88" name="Google Shape;28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289" name="Google Shape;28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pic>
        <p:nvPicPr>
          <p:cNvPr descr="Ein Bild, das Zeichnung enthält.&#10;&#10;Automatisch generierte Beschreibung" id="290" name="Google Shape;290;p22"/>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Übung</a:t>
            </a:r>
            <a:endParaRPr/>
          </a:p>
        </p:txBody>
      </p:sp>
      <p:sp>
        <p:nvSpPr>
          <p:cNvPr id="296" name="Google Shape;296;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2170"/>
              <a:buNone/>
            </a:pPr>
            <a:r>
              <a:rPr lang="de-AT" sz="2170"/>
              <a:t>Ermittlung aller Mitarbeiter, die entweder den gleichen Job wie JONES haben oder deren Gehalt größer gleich dem von FORD ist:</a:t>
            </a:r>
            <a:endParaRPr/>
          </a:p>
          <a:p>
            <a:pPr indent="-228600" lvl="0" marL="228600" rtl="0" algn="l">
              <a:lnSpc>
                <a:spcPct val="70000"/>
              </a:lnSpc>
              <a:spcBef>
                <a:spcPts val="500"/>
              </a:spcBef>
              <a:spcAft>
                <a:spcPts val="0"/>
              </a:spcAft>
              <a:buClr>
                <a:schemeClr val="dk1"/>
              </a:buClr>
              <a:buSzPts val="2170"/>
              <a:buNone/>
            </a:pPr>
            <a:r>
              <a:t/>
            </a:r>
            <a:endParaRPr sz="2170"/>
          </a:p>
          <a:p>
            <a:pPr indent="-228600" lvl="0" marL="228600" rtl="0" algn="l">
              <a:lnSpc>
                <a:spcPct val="70000"/>
              </a:lnSpc>
              <a:spcBef>
                <a:spcPts val="500"/>
              </a:spcBef>
              <a:spcAft>
                <a:spcPts val="0"/>
              </a:spcAft>
              <a:buClr>
                <a:schemeClr val="dk1"/>
              </a:buClr>
              <a:buSzPts val="2170"/>
              <a:buNone/>
            </a:pPr>
            <a:r>
              <a:rPr lang="de-AT" sz="2170"/>
              <a:t>SELECT ENAME,JOB,DEPTNO,SAL</a:t>
            </a:r>
            <a:endParaRPr/>
          </a:p>
          <a:p>
            <a:pPr indent="-228600" lvl="0" marL="228600" rtl="0" algn="l">
              <a:lnSpc>
                <a:spcPct val="70000"/>
              </a:lnSpc>
              <a:spcBef>
                <a:spcPts val="500"/>
              </a:spcBef>
              <a:spcAft>
                <a:spcPts val="0"/>
              </a:spcAft>
              <a:buClr>
                <a:schemeClr val="dk1"/>
              </a:buClr>
              <a:buSzPts val="2170"/>
              <a:buNone/>
            </a:pPr>
            <a:r>
              <a:rPr lang="de-AT" sz="2170"/>
              <a:t>FROM EMP</a:t>
            </a:r>
            <a:endParaRPr/>
          </a:p>
          <a:p>
            <a:pPr indent="-228600" lvl="0" marL="228600" rtl="0" algn="l">
              <a:lnSpc>
                <a:spcPct val="70000"/>
              </a:lnSpc>
              <a:spcBef>
                <a:spcPts val="500"/>
              </a:spcBef>
              <a:spcAft>
                <a:spcPts val="0"/>
              </a:spcAft>
              <a:buClr>
                <a:schemeClr val="dk1"/>
              </a:buClr>
              <a:buSzPts val="2170"/>
              <a:buNone/>
            </a:pPr>
            <a:r>
              <a:rPr lang="de-AT" sz="2170"/>
              <a:t>WHERE JOB =</a:t>
            </a:r>
            <a:endParaRPr/>
          </a:p>
          <a:p>
            <a:pPr indent="-228600" lvl="0" marL="228600" rtl="0" algn="l">
              <a:lnSpc>
                <a:spcPct val="70000"/>
              </a:lnSpc>
              <a:spcBef>
                <a:spcPts val="500"/>
              </a:spcBef>
              <a:spcAft>
                <a:spcPts val="0"/>
              </a:spcAft>
              <a:buClr>
                <a:schemeClr val="dk1"/>
              </a:buClr>
              <a:buSzPts val="2170"/>
              <a:buNone/>
            </a:pPr>
            <a:r>
              <a:rPr lang="de-AT" sz="2170"/>
              <a:t>	(SELECT JOB</a:t>
            </a:r>
            <a:endParaRPr/>
          </a:p>
          <a:p>
            <a:pPr indent="-228600" lvl="0" marL="228600" rtl="0" algn="l">
              <a:lnSpc>
                <a:spcPct val="70000"/>
              </a:lnSpc>
              <a:spcBef>
                <a:spcPts val="500"/>
              </a:spcBef>
              <a:spcAft>
                <a:spcPts val="0"/>
              </a:spcAft>
              <a:buClr>
                <a:schemeClr val="dk1"/>
              </a:buClr>
              <a:buSzPts val="2170"/>
              <a:buNone/>
            </a:pPr>
            <a:r>
              <a:rPr lang="de-AT" sz="2170"/>
              <a:t>	FROM EMP</a:t>
            </a:r>
            <a:endParaRPr/>
          </a:p>
          <a:p>
            <a:pPr indent="-228600" lvl="0" marL="228600" rtl="0" algn="l">
              <a:lnSpc>
                <a:spcPct val="70000"/>
              </a:lnSpc>
              <a:spcBef>
                <a:spcPts val="500"/>
              </a:spcBef>
              <a:spcAft>
                <a:spcPts val="0"/>
              </a:spcAft>
              <a:buClr>
                <a:schemeClr val="dk1"/>
              </a:buClr>
              <a:buSzPts val="2170"/>
              <a:buNone/>
            </a:pPr>
            <a:r>
              <a:rPr lang="de-AT" sz="2170"/>
              <a:t>	WHERE ENAME = 'JONES‘)</a:t>
            </a:r>
            <a:endParaRPr/>
          </a:p>
          <a:p>
            <a:pPr indent="-228600" lvl="0" marL="228600" rtl="0" algn="l">
              <a:lnSpc>
                <a:spcPct val="70000"/>
              </a:lnSpc>
              <a:spcBef>
                <a:spcPts val="500"/>
              </a:spcBef>
              <a:spcAft>
                <a:spcPts val="0"/>
              </a:spcAft>
              <a:buClr>
                <a:schemeClr val="dk1"/>
              </a:buClr>
              <a:buSzPts val="2170"/>
              <a:buNone/>
            </a:pPr>
            <a:r>
              <a:rPr lang="de-AT" sz="2170"/>
              <a:t>OR    SAL &gt;=</a:t>
            </a:r>
            <a:endParaRPr/>
          </a:p>
          <a:p>
            <a:pPr indent="-228600" lvl="0" marL="228600" rtl="0" algn="l">
              <a:lnSpc>
                <a:spcPct val="70000"/>
              </a:lnSpc>
              <a:spcBef>
                <a:spcPts val="500"/>
              </a:spcBef>
              <a:spcAft>
                <a:spcPts val="0"/>
              </a:spcAft>
              <a:buClr>
                <a:schemeClr val="dk1"/>
              </a:buClr>
              <a:buSzPts val="2170"/>
              <a:buNone/>
            </a:pPr>
            <a:r>
              <a:rPr lang="de-AT" sz="2170"/>
              <a:t>	(SELECT SAL</a:t>
            </a:r>
            <a:endParaRPr/>
          </a:p>
          <a:p>
            <a:pPr indent="-228600" lvl="0" marL="228600" rtl="0" algn="l">
              <a:lnSpc>
                <a:spcPct val="70000"/>
              </a:lnSpc>
              <a:spcBef>
                <a:spcPts val="500"/>
              </a:spcBef>
              <a:spcAft>
                <a:spcPts val="0"/>
              </a:spcAft>
              <a:buClr>
                <a:schemeClr val="dk1"/>
              </a:buClr>
              <a:buSzPts val="2170"/>
              <a:buNone/>
            </a:pPr>
            <a:r>
              <a:rPr lang="de-AT" sz="2170"/>
              <a:t>	FROM EMP</a:t>
            </a:r>
            <a:endParaRPr/>
          </a:p>
          <a:p>
            <a:pPr indent="-228600" lvl="0" marL="228600" rtl="0" algn="l">
              <a:lnSpc>
                <a:spcPct val="70000"/>
              </a:lnSpc>
              <a:spcBef>
                <a:spcPts val="500"/>
              </a:spcBef>
              <a:spcAft>
                <a:spcPts val="0"/>
              </a:spcAft>
              <a:buClr>
                <a:schemeClr val="dk1"/>
              </a:buClr>
              <a:buSzPts val="2170"/>
              <a:buNone/>
            </a:pPr>
            <a:r>
              <a:rPr lang="de-AT" sz="2170"/>
              <a:t>	WHERE ENAME = 'FORD‘)</a:t>
            </a:r>
            <a:endParaRPr/>
          </a:p>
          <a:p>
            <a:pPr indent="-228600" lvl="0" marL="228600" rtl="0" algn="l">
              <a:lnSpc>
                <a:spcPct val="70000"/>
              </a:lnSpc>
              <a:spcBef>
                <a:spcPts val="500"/>
              </a:spcBef>
              <a:spcAft>
                <a:spcPts val="0"/>
              </a:spcAft>
              <a:buClr>
                <a:schemeClr val="dk1"/>
              </a:buClr>
              <a:buSzPts val="2170"/>
              <a:buNone/>
            </a:pPr>
            <a:r>
              <a:rPr lang="de-AT" sz="2170"/>
              <a:t>ORDER BY JOB,SAL;</a:t>
            </a:r>
            <a:endParaRPr/>
          </a:p>
          <a:p>
            <a:pPr indent="-90804" lvl="0" marL="228600" rtl="0" algn="l">
              <a:lnSpc>
                <a:spcPct val="70000"/>
              </a:lnSpc>
              <a:spcBef>
                <a:spcPts val="1000"/>
              </a:spcBef>
              <a:spcAft>
                <a:spcPts val="0"/>
              </a:spcAft>
              <a:buClr>
                <a:schemeClr val="dk1"/>
              </a:buClr>
              <a:buSzPts val="2170"/>
              <a:buNone/>
            </a:pPr>
            <a:r>
              <a:t/>
            </a:r>
            <a:endParaRPr sz="2170"/>
          </a:p>
        </p:txBody>
      </p:sp>
      <p:sp>
        <p:nvSpPr>
          <p:cNvPr id="297" name="Google Shape;297;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298" name="Google Shape;29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pic>
        <p:nvPicPr>
          <p:cNvPr descr="Ein Bild, das Zeichnung enthält.&#10;&#10;Automatisch generierte Beschreibung" id="299" name="Google Shape;299;p23"/>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Übung</a:t>
            </a:r>
            <a:endParaRPr/>
          </a:p>
        </p:txBody>
      </p:sp>
      <p:sp>
        <p:nvSpPr>
          <p:cNvPr id="305" name="Google Shape;305;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590"/>
              <a:buNone/>
            </a:pPr>
            <a:r>
              <a:rPr lang="de-AT" sz="2590"/>
              <a:t>Alle Mitarbeiter aus Abteilung 10, die einen Job haben wie irgendein Mitarbeiter aus Abteilung 30:</a:t>
            </a:r>
            <a:endParaRPr/>
          </a:p>
          <a:p>
            <a:pPr indent="-228600" lvl="0" marL="228600" rtl="0" algn="l">
              <a:lnSpc>
                <a:spcPct val="80000"/>
              </a:lnSpc>
              <a:spcBef>
                <a:spcPts val="1000"/>
              </a:spcBef>
              <a:spcAft>
                <a:spcPts val="0"/>
              </a:spcAft>
              <a:buClr>
                <a:schemeClr val="dk1"/>
              </a:buClr>
              <a:buSzPts val="2590"/>
              <a:buNone/>
            </a:pPr>
            <a:r>
              <a:t/>
            </a:r>
            <a:endParaRPr sz="2590"/>
          </a:p>
          <a:p>
            <a:pPr indent="-228600" lvl="0" marL="228600" rtl="0" algn="l">
              <a:lnSpc>
                <a:spcPct val="80000"/>
              </a:lnSpc>
              <a:spcBef>
                <a:spcPts val="1000"/>
              </a:spcBef>
              <a:spcAft>
                <a:spcPts val="0"/>
              </a:spcAft>
              <a:buClr>
                <a:schemeClr val="dk1"/>
              </a:buClr>
              <a:buSzPts val="2590"/>
              <a:buNone/>
            </a:pPr>
            <a:r>
              <a:rPr lang="de-AT" sz="2590"/>
              <a:t>SELECT ENAME, JOB</a:t>
            </a:r>
            <a:endParaRPr/>
          </a:p>
          <a:p>
            <a:pPr indent="-228600" lvl="0" marL="228600" rtl="0" algn="l">
              <a:lnSpc>
                <a:spcPct val="80000"/>
              </a:lnSpc>
              <a:spcBef>
                <a:spcPts val="1000"/>
              </a:spcBef>
              <a:spcAft>
                <a:spcPts val="0"/>
              </a:spcAft>
              <a:buClr>
                <a:schemeClr val="dk1"/>
              </a:buClr>
              <a:buSzPts val="2590"/>
              <a:buNone/>
            </a:pPr>
            <a:r>
              <a:rPr lang="de-AT" sz="2590"/>
              <a:t>FROM EMP</a:t>
            </a:r>
            <a:endParaRPr/>
          </a:p>
          <a:p>
            <a:pPr indent="-228600" lvl="0" marL="228600" rtl="0" algn="l">
              <a:lnSpc>
                <a:spcPct val="80000"/>
              </a:lnSpc>
              <a:spcBef>
                <a:spcPts val="1000"/>
              </a:spcBef>
              <a:spcAft>
                <a:spcPts val="0"/>
              </a:spcAft>
              <a:buClr>
                <a:schemeClr val="dk1"/>
              </a:buClr>
              <a:buSzPts val="2590"/>
              <a:buNone/>
            </a:pPr>
            <a:r>
              <a:rPr lang="de-AT" sz="2590"/>
              <a:t>WHERE DEPTNO = 10</a:t>
            </a:r>
            <a:endParaRPr/>
          </a:p>
          <a:p>
            <a:pPr indent="-228600" lvl="0" marL="228600" rtl="0" algn="l">
              <a:lnSpc>
                <a:spcPct val="80000"/>
              </a:lnSpc>
              <a:spcBef>
                <a:spcPts val="1000"/>
              </a:spcBef>
              <a:spcAft>
                <a:spcPts val="0"/>
              </a:spcAft>
              <a:buClr>
                <a:schemeClr val="dk1"/>
              </a:buClr>
              <a:buSzPts val="2590"/>
              <a:buNone/>
            </a:pPr>
            <a:r>
              <a:rPr lang="de-AT" sz="2590"/>
              <a:t>AND JOB IN</a:t>
            </a:r>
            <a:endParaRPr/>
          </a:p>
          <a:p>
            <a:pPr indent="-228600" lvl="0" marL="228600" rtl="0" algn="l">
              <a:lnSpc>
                <a:spcPct val="80000"/>
              </a:lnSpc>
              <a:spcBef>
                <a:spcPts val="1000"/>
              </a:spcBef>
              <a:spcAft>
                <a:spcPts val="0"/>
              </a:spcAft>
              <a:buClr>
                <a:schemeClr val="dk1"/>
              </a:buClr>
              <a:buSzPts val="2590"/>
              <a:buNone/>
            </a:pPr>
            <a:r>
              <a:rPr lang="de-AT" sz="2590"/>
              <a:t>	   (SELECT JOB</a:t>
            </a:r>
            <a:endParaRPr/>
          </a:p>
          <a:p>
            <a:pPr indent="-228600" lvl="0" marL="228600" rtl="0" algn="l">
              <a:lnSpc>
                <a:spcPct val="80000"/>
              </a:lnSpc>
              <a:spcBef>
                <a:spcPts val="1000"/>
              </a:spcBef>
              <a:spcAft>
                <a:spcPts val="0"/>
              </a:spcAft>
              <a:buClr>
                <a:schemeClr val="dk1"/>
              </a:buClr>
              <a:buSzPts val="2590"/>
              <a:buNone/>
            </a:pPr>
            <a:r>
              <a:rPr lang="de-AT" sz="2590"/>
              <a:t>	     FROM EMP</a:t>
            </a:r>
            <a:endParaRPr/>
          </a:p>
          <a:p>
            <a:pPr indent="-228600" lvl="0" marL="228600" rtl="0" algn="l">
              <a:lnSpc>
                <a:spcPct val="80000"/>
              </a:lnSpc>
              <a:spcBef>
                <a:spcPts val="1000"/>
              </a:spcBef>
              <a:spcAft>
                <a:spcPts val="0"/>
              </a:spcAft>
              <a:buClr>
                <a:schemeClr val="dk1"/>
              </a:buClr>
              <a:buSzPts val="2590"/>
              <a:buNone/>
            </a:pPr>
            <a:r>
              <a:rPr lang="de-AT" sz="2590"/>
              <a:t>	     WHERE DEPTNO = 30);</a:t>
            </a:r>
            <a:endParaRPr/>
          </a:p>
          <a:p>
            <a:pPr indent="-64135" lvl="0" marL="228600" rtl="0" algn="l">
              <a:lnSpc>
                <a:spcPct val="80000"/>
              </a:lnSpc>
              <a:spcBef>
                <a:spcPts val="1000"/>
              </a:spcBef>
              <a:spcAft>
                <a:spcPts val="0"/>
              </a:spcAft>
              <a:buClr>
                <a:schemeClr val="dk1"/>
              </a:buClr>
              <a:buSzPts val="2590"/>
              <a:buNone/>
            </a:pPr>
            <a:r>
              <a:t/>
            </a:r>
            <a:endParaRPr sz="2590"/>
          </a:p>
        </p:txBody>
      </p:sp>
      <p:sp>
        <p:nvSpPr>
          <p:cNvPr id="306" name="Google Shape;30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307" name="Google Shape;30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pic>
        <p:nvPicPr>
          <p:cNvPr descr="Ein Bild, das Zeichnung enthält.&#10;&#10;Automatisch generierte Beschreibung" id="308" name="Google Shape;308;p24"/>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Beispiel</a:t>
            </a:r>
            <a:endParaRPr/>
          </a:p>
        </p:txBody>
      </p:sp>
      <p:sp>
        <p:nvSpPr>
          <p:cNvPr id="314" name="Google Shape;314;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60000"/>
              </a:lnSpc>
              <a:spcBef>
                <a:spcPts val="0"/>
              </a:spcBef>
              <a:spcAft>
                <a:spcPts val="0"/>
              </a:spcAft>
              <a:buClr>
                <a:schemeClr val="dk1"/>
              </a:buClr>
              <a:buSzPts val="2590"/>
              <a:buNone/>
            </a:pPr>
            <a:r>
              <a:rPr lang="de-AT" sz="2590"/>
              <a:t>Liste der Mitarbeiter aus Abteilung 10 mit einem Job, der auch von einem Mitarbeiter aus der Abteilung mit dem Namen „SALES“ ausgeübt wird</a:t>
            </a:r>
            <a:endParaRPr/>
          </a:p>
          <a:p>
            <a:pPr indent="-228600" lvl="0" marL="228600" rtl="0" algn="l">
              <a:lnSpc>
                <a:spcPct val="60000"/>
              </a:lnSpc>
              <a:spcBef>
                <a:spcPts val="600"/>
              </a:spcBef>
              <a:spcAft>
                <a:spcPts val="0"/>
              </a:spcAft>
              <a:buClr>
                <a:schemeClr val="dk1"/>
              </a:buClr>
              <a:buSzPts val="2590"/>
              <a:buNone/>
            </a:pPr>
            <a:r>
              <a:t/>
            </a:r>
            <a:endParaRPr sz="2590"/>
          </a:p>
          <a:p>
            <a:pPr indent="-228600" lvl="0" marL="228600" rtl="0" algn="l">
              <a:lnSpc>
                <a:spcPct val="60000"/>
              </a:lnSpc>
              <a:spcBef>
                <a:spcPts val="600"/>
              </a:spcBef>
              <a:spcAft>
                <a:spcPts val="0"/>
              </a:spcAft>
              <a:buClr>
                <a:schemeClr val="dk1"/>
              </a:buClr>
              <a:buSzPts val="2590"/>
              <a:buNone/>
            </a:pPr>
            <a:r>
              <a:rPr lang="de-AT" sz="2590"/>
              <a:t>SELECT ENAME,JOB</a:t>
            </a:r>
            <a:endParaRPr/>
          </a:p>
          <a:p>
            <a:pPr indent="-228600" lvl="0" marL="228600" rtl="0" algn="l">
              <a:lnSpc>
                <a:spcPct val="60000"/>
              </a:lnSpc>
              <a:spcBef>
                <a:spcPts val="600"/>
              </a:spcBef>
              <a:spcAft>
                <a:spcPts val="0"/>
              </a:spcAft>
              <a:buClr>
                <a:schemeClr val="dk1"/>
              </a:buClr>
              <a:buSzPts val="2590"/>
              <a:buNone/>
            </a:pPr>
            <a:r>
              <a:rPr lang="de-AT" sz="2590"/>
              <a:t>FROM EMP</a:t>
            </a:r>
            <a:endParaRPr/>
          </a:p>
          <a:p>
            <a:pPr indent="-228600" lvl="0" marL="228600" rtl="0" algn="l">
              <a:lnSpc>
                <a:spcPct val="60000"/>
              </a:lnSpc>
              <a:spcBef>
                <a:spcPts val="600"/>
              </a:spcBef>
              <a:spcAft>
                <a:spcPts val="0"/>
              </a:spcAft>
              <a:buClr>
                <a:schemeClr val="dk1"/>
              </a:buClr>
              <a:buSzPts val="2590"/>
              <a:buNone/>
            </a:pPr>
            <a:r>
              <a:rPr lang="de-AT" sz="2590"/>
              <a:t>WHERE DEPTNO = 10</a:t>
            </a:r>
            <a:endParaRPr/>
          </a:p>
          <a:p>
            <a:pPr indent="-228600" lvl="0" marL="228600" rtl="0" algn="l">
              <a:lnSpc>
                <a:spcPct val="60000"/>
              </a:lnSpc>
              <a:spcBef>
                <a:spcPts val="600"/>
              </a:spcBef>
              <a:spcAft>
                <a:spcPts val="0"/>
              </a:spcAft>
              <a:buClr>
                <a:schemeClr val="dk1"/>
              </a:buClr>
              <a:buSzPts val="2590"/>
              <a:buNone/>
            </a:pPr>
            <a:r>
              <a:rPr lang="de-AT" sz="2590"/>
              <a:t>AND JOB IN</a:t>
            </a:r>
            <a:endParaRPr/>
          </a:p>
          <a:p>
            <a:pPr indent="-228600" lvl="0" marL="228600" rtl="0" algn="l">
              <a:lnSpc>
                <a:spcPct val="60000"/>
              </a:lnSpc>
              <a:spcBef>
                <a:spcPts val="600"/>
              </a:spcBef>
              <a:spcAft>
                <a:spcPts val="0"/>
              </a:spcAft>
              <a:buClr>
                <a:schemeClr val="dk1"/>
              </a:buClr>
              <a:buSzPts val="2590"/>
              <a:buNone/>
            </a:pPr>
            <a:r>
              <a:rPr lang="de-AT" sz="2590"/>
              <a:t>	  (SELECT JOB</a:t>
            </a:r>
            <a:endParaRPr/>
          </a:p>
          <a:p>
            <a:pPr indent="-228600" lvl="0" marL="228600" rtl="0" algn="l">
              <a:lnSpc>
                <a:spcPct val="60000"/>
              </a:lnSpc>
              <a:spcBef>
                <a:spcPts val="600"/>
              </a:spcBef>
              <a:spcAft>
                <a:spcPts val="0"/>
              </a:spcAft>
              <a:buClr>
                <a:schemeClr val="dk1"/>
              </a:buClr>
              <a:buSzPts val="2590"/>
              <a:buNone/>
            </a:pPr>
            <a:r>
              <a:rPr lang="de-AT" sz="2590"/>
              <a:t>	   FROM EMP</a:t>
            </a:r>
            <a:endParaRPr/>
          </a:p>
          <a:p>
            <a:pPr indent="-228600" lvl="0" marL="228600" rtl="0" algn="l">
              <a:lnSpc>
                <a:spcPct val="60000"/>
              </a:lnSpc>
              <a:spcBef>
                <a:spcPts val="600"/>
              </a:spcBef>
              <a:spcAft>
                <a:spcPts val="0"/>
              </a:spcAft>
              <a:buClr>
                <a:schemeClr val="dk1"/>
              </a:buClr>
              <a:buSzPts val="2590"/>
              <a:buNone/>
            </a:pPr>
            <a:r>
              <a:rPr lang="de-AT" sz="2590"/>
              <a:t>	   WHERE DEPTNO =</a:t>
            </a:r>
            <a:endParaRPr/>
          </a:p>
          <a:p>
            <a:pPr indent="-228600" lvl="0" marL="228600" rtl="0" algn="l">
              <a:lnSpc>
                <a:spcPct val="60000"/>
              </a:lnSpc>
              <a:spcBef>
                <a:spcPts val="600"/>
              </a:spcBef>
              <a:spcAft>
                <a:spcPts val="0"/>
              </a:spcAft>
              <a:buClr>
                <a:schemeClr val="dk1"/>
              </a:buClr>
              <a:buSzPts val="2590"/>
              <a:buNone/>
            </a:pPr>
            <a:r>
              <a:rPr lang="de-AT" sz="2590"/>
              <a:t>	        (SELECT DEPTNO</a:t>
            </a:r>
            <a:endParaRPr/>
          </a:p>
          <a:p>
            <a:pPr indent="-228600" lvl="0" marL="228600" rtl="0" algn="l">
              <a:lnSpc>
                <a:spcPct val="60000"/>
              </a:lnSpc>
              <a:spcBef>
                <a:spcPts val="600"/>
              </a:spcBef>
              <a:spcAft>
                <a:spcPts val="0"/>
              </a:spcAft>
              <a:buClr>
                <a:schemeClr val="dk1"/>
              </a:buClr>
              <a:buSzPts val="2590"/>
              <a:buNone/>
            </a:pPr>
            <a:r>
              <a:rPr lang="de-AT" sz="2590"/>
              <a:t>	         FROM DEPT</a:t>
            </a:r>
            <a:endParaRPr/>
          </a:p>
          <a:p>
            <a:pPr indent="-228600" lvl="0" marL="228600" rtl="0" algn="l">
              <a:lnSpc>
                <a:spcPct val="60000"/>
              </a:lnSpc>
              <a:spcBef>
                <a:spcPts val="600"/>
              </a:spcBef>
              <a:spcAft>
                <a:spcPts val="0"/>
              </a:spcAft>
              <a:buClr>
                <a:schemeClr val="dk1"/>
              </a:buClr>
              <a:buSzPts val="2590"/>
              <a:buNone/>
            </a:pPr>
            <a:r>
              <a:rPr lang="de-AT" sz="2590"/>
              <a:t>	         WHERE DNAME = ‘SALES‘));</a:t>
            </a:r>
            <a:endParaRPr/>
          </a:p>
          <a:p>
            <a:pPr indent="-64135" lvl="0" marL="228600" rtl="0" algn="l">
              <a:lnSpc>
                <a:spcPct val="70000"/>
              </a:lnSpc>
              <a:spcBef>
                <a:spcPts val="1000"/>
              </a:spcBef>
              <a:spcAft>
                <a:spcPts val="0"/>
              </a:spcAft>
              <a:buClr>
                <a:schemeClr val="dk1"/>
              </a:buClr>
              <a:buSzPts val="2590"/>
              <a:buNone/>
            </a:pPr>
            <a:r>
              <a:t/>
            </a:r>
            <a:endParaRPr sz="2590"/>
          </a:p>
        </p:txBody>
      </p:sp>
      <p:sp>
        <p:nvSpPr>
          <p:cNvPr id="315" name="Google Shape;315;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316" name="Google Shape;316;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pic>
        <p:nvPicPr>
          <p:cNvPr descr="Ein Bild, das Zeichnung enthält.&#10;&#10;Automatisch generierte Beschreibung" id="317" name="Google Shape;317;p25"/>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Übung</a:t>
            </a:r>
            <a:endParaRPr/>
          </a:p>
        </p:txBody>
      </p:sp>
      <p:sp>
        <p:nvSpPr>
          <p:cNvPr id="323" name="Google Shape;323;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590"/>
              <a:buNone/>
            </a:pPr>
            <a:r>
              <a:rPr lang="de-AT" sz="2590"/>
              <a:t>Zeige diejenigen Mitarbeiter, die den gleichen Job haben wie ein Mitarbeiter aus ‚CHICAGO‘</a:t>
            </a:r>
            <a:endParaRPr/>
          </a:p>
          <a:p>
            <a:pPr indent="-228600" lvl="0" marL="228600" rtl="0" algn="l">
              <a:lnSpc>
                <a:spcPct val="80000"/>
              </a:lnSpc>
              <a:spcBef>
                <a:spcPts val="1000"/>
              </a:spcBef>
              <a:spcAft>
                <a:spcPts val="0"/>
              </a:spcAft>
              <a:buClr>
                <a:schemeClr val="dk1"/>
              </a:buClr>
              <a:buSzPts val="2590"/>
              <a:buNone/>
            </a:pPr>
            <a:r>
              <a:t/>
            </a:r>
            <a:endParaRPr sz="2590"/>
          </a:p>
          <a:p>
            <a:pPr indent="-228600" lvl="0" marL="228600" rtl="0" algn="l">
              <a:lnSpc>
                <a:spcPct val="80000"/>
              </a:lnSpc>
              <a:spcBef>
                <a:spcPts val="1000"/>
              </a:spcBef>
              <a:spcAft>
                <a:spcPts val="0"/>
              </a:spcAft>
              <a:buClr>
                <a:schemeClr val="dk1"/>
              </a:buClr>
              <a:buSzPts val="2590"/>
              <a:buNone/>
            </a:pPr>
            <a:r>
              <a:rPr lang="de-AT" sz="2590"/>
              <a:t>SELECT ENAME,JOB</a:t>
            </a:r>
            <a:endParaRPr/>
          </a:p>
          <a:p>
            <a:pPr indent="-228600" lvl="0" marL="228600" rtl="0" algn="l">
              <a:lnSpc>
                <a:spcPct val="80000"/>
              </a:lnSpc>
              <a:spcBef>
                <a:spcPts val="1000"/>
              </a:spcBef>
              <a:spcAft>
                <a:spcPts val="0"/>
              </a:spcAft>
              <a:buClr>
                <a:schemeClr val="dk1"/>
              </a:buClr>
              <a:buSzPts val="2590"/>
              <a:buNone/>
            </a:pPr>
            <a:r>
              <a:rPr lang="de-AT" sz="2590"/>
              <a:t>FROM EMP</a:t>
            </a:r>
            <a:endParaRPr/>
          </a:p>
          <a:p>
            <a:pPr indent="-228600" lvl="0" marL="228600" rtl="0" algn="l">
              <a:lnSpc>
                <a:spcPct val="80000"/>
              </a:lnSpc>
              <a:spcBef>
                <a:spcPts val="1000"/>
              </a:spcBef>
              <a:spcAft>
                <a:spcPts val="0"/>
              </a:spcAft>
              <a:buClr>
                <a:schemeClr val="dk1"/>
              </a:buClr>
              <a:buSzPts val="2590"/>
              <a:buNone/>
            </a:pPr>
            <a:r>
              <a:rPr lang="de-AT" sz="2590"/>
              <a:t>WHERE JOB IN</a:t>
            </a:r>
            <a:endParaRPr/>
          </a:p>
          <a:p>
            <a:pPr indent="-228600" lvl="0" marL="228600" rtl="0" algn="l">
              <a:lnSpc>
                <a:spcPct val="80000"/>
              </a:lnSpc>
              <a:spcBef>
                <a:spcPts val="1000"/>
              </a:spcBef>
              <a:spcAft>
                <a:spcPts val="0"/>
              </a:spcAft>
              <a:buClr>
                <a:schemeClr val="dk1"/>
              </a:buClr>
              <a:buSzPts val="2590"/>
              <a:buNone/>
            </a:pPr>
            <a:r>
              <a:rPr lang="de-AT" sz="2590"/>
              <a:t>	(SELECT JOB</a:t>
            </a:r>
            <a:endParaRPr/>
          </a:p>
          <a:p>
            <a:pPr indent="-228600" lvl="0" marL="228600" rtl="0" algn="l">
              <a:lnSpc>
                <a:spcPct val="80000"/>
              </a:lnSpc>
              <a:spcBef>
                <a:spcPts val="1000"/>
              </a:spcBef>
              <a:spcAft>
                <a:spcPts val="0"/>
              </a:spcAft>
              <a:buClr>
                <a:schemeClr val="dk1"/>
              </a:buClr>
              <a:buSzPts val="2590"/>
              <a:buNone/>
            </a:pPr>
            <a:r>
              <a:rPr lang="de-AT" sz="2590"/>
              <a:t>	FROM EMP,DEPT</a:t>
            </a:r>
            <a:endParaRPr/>
          </a:p>
          <a:p>
            <a:pPr indent="-228600" lvl="0" marL="228600" rtl="0" algn="l">
              <a:lnSpc>
                <a:spcPct val="80000"/>
              </a:lnSpc>
              <a:spcBef>
                <a:spcPts val="1000"/>
              </a:spcBef>
              <a:spcAft>
                <a:spcPts val="0"/>
              </a:spcAft>
              <a:buClr>
                <a:schemeClr val="dk1"/>
              </a:buClr>
              <a:buSzPts val="2590"/>
              <a:buNone/>
            </a:pPr>
            <a:r>
              <a:rPr lang="de-AT" sz="2590"/>
              <a:t>	WHERE LOC = ‚CHICAGO‘</a:t>
            </a:r>
            <a:endParaRPr/>
          </a:p>
          <a:p>
            <a:pPr indent="-228600" lvl="0" marL="228600" rtl="0" algn="l">
              <a:lnSpc>
                <a:spcPct val="80000"/>
              </a:lnSpc>
              <a:spcBef>
                <a:spcPts val="1000"/>
              </a:spcBef>
              <a:spcAft>
                <a:spcPts val="0"/>
              </a:spcAft>
              <a:buClr>
                <a:schemeClr val="dk1"/>
              </a:buClr>
              <a:buSzPts val="2590"/>
              <a:buNone/>
            </a:pPr>
            <a:r>
              <a:rPr lang="de-AT" sz="2590"/>
              <a:t>	AND EMP.DEPTNO = DEPT.DEPTNO);</a:t>
            </a:r>
            <a:endParaRPr/>
          </a:p>
          <a:p>
            <a:pPr indent="-64135" lvl="0" marL="228600" rtl="0" algn="l">
              <a:lnSpc>
                <a:spcPct val="80000"/>
              </a:lnSpc>
              <a:spcBef>
                <a:spcPts val="1000"/>
              </a:spcBef>
              <a:spcAft>
                <a:spcPts val="0"/>
              </a:spcAft>
              <a:buClr>
                <a:schemeClr val="dk1"/>
              </a:buClr>
              <a:buSzPts val="2590"/>
              <a:buNone/>
            </a:pPr>
            <a:r>
              <a:t/>
            </a:r>
            <a:endParaRPr sz="2590"/>
          </a:p>
        </p:txBody>
      </p:sp>
      <p:sp>
        <p:nvSpPr>
          <p:cNvPr id="324" name="Google Shape;32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325" name="Google Shape;32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pic>
        <p:nvPicPr>
          <p:cNvPr descr="Ein Bild, das Zeichnung enthält.&#10;&#10;Automatisch generierte Beschreibung" id="326" name="Google Shape;326;p26"/>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Mengenoperatoren</a:t>
            </a:r>
            <a:endParaRPr/>
          </a:p>
        </p:txBody>
      </p:sp>
      <p:pic>
        <p:nvPicPr>
          <p:cNvPr id="332" name="Google Shape;332;p27"/>
          <p:cNvPicPr preferRelativeResize="0"/>
          <p:nvPr>
            <p:ph idx="1" type="body"/>
          </p:nvPr>
        </p:nvPicPr>
        <p:blipFill rotWithShape="1">
          <a:blip r:embed="rId3">
            <a:alphaModFix/>
          </a:blip>
          <a:srcRect b="0" l="0" r="0" t="0"/>
          <a:stretch/>
        </p:blipFill>
        <p:spPr>
          <a:xfrm>
            <a:off x="1898494" y="2279650"/>
            <a:ext cx="8395011" cy="3048797"/>
          </a:xfrm>
          <a:prstGeom prst="rect">
            <a:avLst/>
          </a:prstGeom>
          <a:noFill/>
          <a:ln>
            <a:noFill/>
          </a:ln>
        </p:spPr>
      </p:pic>
      <p:sp>
        <p:nvSpPr>
          <p:cNvPr id="333" name="Google Shape;33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334" name="Google Shape;33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pic>
        <p:nvPicPr>
          <p:cNvPr descr="Ein Bild, das Zeichnung enthält.&#10;&#10;Automatisch generierte Beschreibung" id="335" name="Google Shape;335;p27"/>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Beispiel</a:t>
            </a:r>
            <a:endParaRPr/>
          </a:p>
        </p:txBody>
      </p:sp>
      <p:sp>
        <p:nvSpPr>
          <p:cNvPr id="341" name="Google Shape;341;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60000"/>
              </a:lnSpc>
              <a:spcBef>
                <a:spcPts val="0"/>
              </a:spcBef>
              <a:spcAft>
                <a:spcPts val="0"/>
              </a:spcAft>
              <a:buClr>
                <a:schemeClr val="dk1"/>
              </a:buClr>
              <a:buSzPts val="2170"/>
              <a:buNone/>
            </a:pPr>
            <a:r>
              <a:rPr lang="de-AT" sz="2170"/>
              <a:t>Alle Mitarbeiter mit dem gleichen Gehalt wie SCOTT oder WARD</a:t>
            </a:r>
            <a:endParaRPr/>
          </a:p>
          <a:p>
            <a:pPr indent="-228600" lvl="0" marL="228600" rtl="0" algn="l">
              <a:lnSpc>
                <a:spcPct val="60000"/>
              </a:lnSpc>
              <a:spcBef>
                <a:spcPts val="500"/>
              </a:spcBef>
              <a:spcAft>
                <a:spcPts val="0"/>
              </a:spcAft>
              <a:buClr>
                <a:schemeClr val="dk1"/>
              </a:buClr>
              <a:buSzPts val="2170"/>
              <a:buNone/>
            </a:pPr>
            <a:r>
              <a:rPr lang="de-AT" sz="2170"/>
              <a:t>SELECT ENAME,JOB,SAL</a:t>
            </a:r>
            <a:endParaRPr/>
          </a:p>
          <a:p>
            <a:pPr indent="-228600" lvl="0" marL="228600" rtl="0" algn="l">
              <a:lnSpc>
                <a:spcPct val="60000"/>
              </a:lnSpc>
              <a:spcBef>
                <a:spcPts val="500"/>
              </a:spcBef>
              <a:spcAft>
                <a:spcPts val="0"/>
              </a:spcAft>
              <a:buClr>
                <a:schemeClr val="dk1"/>
              </a:buClr>
              <a:buSzPts val="2170"/>
              <a:buNone/>
            </a:pPr>
            <a:r>
              <a:rPr lang="de-AT" sz="2170"/>
              <a:t>FROM EMP</a:t>
            </a:r>
            <a:endParaRPr/>
          </a:p>
          <a:p>
            <a:pPr indent="-228600" lvl="0" marL="228600" rtl="0" algn="l">
              <a:lnSpc>
                <a:spcPct val="60000"/>
              </a:lnSpc>
              <a:spcBef>
                <a:spcPts val="500"/>
              </a:spcBef>
              <a:spcAft>
                <a:spcPts val="0"/>
              </a:spcAft>
              <a:buClr>
                <a:schemeClr val="dk1"/>
              </a:buClr>
              <a:buSzPts val="2170"/>
              <a:buNone/>
            </a:pPr>
            <a:r>
              <a:rPr lang="de-AT" sz="2170"/>
              <a:t>WHERE SAL IN</a:t>
            </a:r>
            <a:endParaRPr/>
          </a:p>
          <a:p>
            <a:pPr indent="-228600" lvl="0" marL="228600" rtl="0" algn="l">
              <a:lnSpc>
                <a:spcPct val="60000"/>
              </a:lnSpc>
              <a:spcBef>
                <a:spcPts val="500"/>
              </a:spcBef>
              <a:spcAft>
                <a:spcPts val="0"/>
              </a:spcAft>
              <a:buClr>
                <a:schemeClr val="dk1"/>
              </a:buClr>
              <a:buSzPts val="2170"/>
              <a:buNone/>
            </a:pPr>
            <a:r>
              <a:rPr lang="de-AT" sz="2170"/>
              <a:t>	(SELECT SAL</a:t>
            </a:r>
            <a:endParaRPr/>
          </a:p>
          <a:p>
            <a:pPr indent="-228600" lvl="0" marL="228600" rtl="0" algn="l">
              <a:lnSpc>
                <a:spcPct val="60000"/>
              </a:lnSpc>
              <a:spcBef>
                <a:spcPts val="500"/>
              </a:spcBef>
              <a:spcAft>
                <a:spcPts val="0"/>
              </a:spcAft>
              <a:buClr>
                <a:schemeClr val="dk1"/>
              </a:buClr>
              <a:buSzPts val="2170"/>
              <a:buNone/>
            </a:pPr>
            <a:r>
              <a:rPr lang="de-AT" sz="2170"/>
              <a:t>	FROM EMP</a:t>
            </a:r>
            <a:endParaRPr/>
          </a:p>
          <a:p>
            <a:pPr indent="-228600" lvl="0" marL="228600" rtl="0" algn="l">
              <a:lnSpc>
                <a:spcPct val="60000"/>
              </a:lnSpc>
              <a:spcBef>
                <a:spcPts val="500"/>
              </a:spcBef>
              <a:spcAft>
                <a:spcPts val="0"/>
              </a:spcAft>
              <a:buClr>
                <a:schemeClr val="dk1"/>
              </a:buClr>
              <a:buSzPts val="2170"/>
              <a:buNone/>
            </a:pPr>
            <a:r>
              <a:rPr lang="de-AT" sz="2170"/>
              <a:t>	WHERE ENAME = ‘SCOTT‘</a:t>
            </a:r>
            <a:endParaRPr/>
          </a:p>
          <a:p>
            <a:pPr indent="-228600" lvl="0" marL="228600" rtl="0" algn="l">
              <a:lnSpc>
                <a:spcPct val="60000"/>
              </a:lnSpc>
              <a:spcBef>
                <a:spcPts val="500"/>
              </a:spcBef>
              <a:spcAft>
                <a:spcPts val="0"/>
              </a:spcAft>
              <a:buClr>
                <a:schemeClr val="dk1"/>
              </a:buClr>
              <a:buSzPts val="2170"/>
              <a:buNone/>
            </a:pPr>
            <a:r>
              <a:rPr lang="de-AT" sz="2170"/>
              <a:t>	UNION</a:t>
            </a:r>
            <a:endParaRPr/>
          </a:p>
          <a:p>
            <a:pPr indent="-228600" lvl="0" marL="228600" rtl="0" algn="l">
              <a:lnSpc>
                <a:spcPct val="60000"/>
              </a:lnSpc>
              <a:spcBef>
                <a:spcPts val="500"/>
              </a:spcBef>
              <a:spcAft>
                <a:spcPts val="0"/>
              </a:spcAft>
              <a:buClr>
                <a:schemeClr val="dk1"/>
              </a:buClr>
              <a:buSzPts val="2170"/>
              <a:buNone/>
            </a:pPr>
            <a:r>
              <a:rPr lang="de-AT" sz="2170"/>
              <a:t>	SELECT SAL</a:t>
            </a:r>
            <a:endParaRPr/>
          </a:p>
          <a:p>
            <a:pPr indent="-228600" lvl="0" marL="228600" rtl="0" algn="l">
              <a:lnSpc>
                <a:spcPct val="60000"/>
              </a:lnSpc>
              <a:spcBef>
                <a:spcPts val="500"/>
              </a:spcBef>
              <a:spcAft>
                <a:spcPts val="0"/>
              </a:spcAft>
              <a:buClr>
                <a:schemeClr val="dk1"/>
              </a:buClr>
              <a:buSzPts val="2170"/>
              <a:buNone/>
            </a:pPr>
            <a:r>
              <a:rPr lang="de-AT" sz="2170"/>
              <a:t>	FROM EMP</a:t>
            </a:r>
            <a:endParaRPr/>
          </a:p>
          <a:p>
            <a:pPr indent="-228600" lvl="0" marL="228600" rtl="0" algn="l">
              <a:lnSpc>
                <a:spcPct val="60000"/>
              </a:lnSpc>
              <a:spcBef>
                <a:spcPts val="500"/>
              </a:spcBef>
              <a:spcAft>
                <a:spcPts val="0"/>
              </a:spcAft>
              <a:buClr>
                <a:schemeClr val="dk1"/>
              </a:buClr>
              <a:buSzPts val="2170"/>
              <a:buNone/>
            </a:pPr>
            <a:r>
              <a:rPr lang="de-AT" sz="2170"/>
              <a:t>	WHERE ENAME = ‘WARD‘);</a:t>
            </a:r>
            <a:endParaRPr/>
          </a:p>
          <a:p>
            <a:pPr indent="-228600" lvl="0" marL="228600" rtl="0" algn="l">
              <a:lnSpc>
                <a:spcPct val="60000"/>
              </a:lnSpc>
              <a:spcBef>
                <a:spcPts val="500"/>
              </a:spcBef>
              <a:spcAft>
                <a:spcPts val="0"/>
              </a:spcAft>
              <a:buClr>
                <a:schemeClr val="dk1"/>
              </a:buClr>
              <a:buSzPts val="2170"/>
              <a:buNone/>
            </a:pPr>
            <a:r>
              <a:t/>
            </a:r>
            <a:endParaRPr sz="2170"/>
          </a:p>
          <a:p>
            <a:pPr indent="-228600" lvl="0" marL="228600" rtl="0" algn="l">
              <a:lnSpc>
                <a:spcPct val="60000"/>
              </a:lnSpc>
              <a:spcBef>
                <a:spcPts val="500"/>
              </a:spcBef>
              <a:spcAft>
                <a:spcPts val="0"/>
              </a:spcAft>
              <a:buClr>
                <a:schemeClr val="dk1"/>
              </a:buClr>
              <a:buSzPts val="2170"/>
              <a:buNone/>
            </a:pPr>
            <a:r>
              <a:rPr lang="de-AT" sz="2170"/>
              <a:t>Einfacher, aber langsamer</a:t>
            </a:r>
            <a:endParaRPr/>
          </a:p>
          <a:p>
            <a:pPr indent="-228600" lvl="0" marL="228600" rtl="0" algn="l">
              <a:lnSpc>
                <a:spcPct val="60000"/>
              </a:lnSpc>
              <a:spcBef>
                <a:spcPts val="500"/>
              </a:spcBef>
              <a:spcAft>
                <a:spcPts val="0"/>
              </a:spcAft>
              <a:buClr>
                <a:schemeClr val="dk1"/>
              </a:buClr>
              <a:buSzPts val="2170"/>
              <a:buNone/>
            </a:pPr>
            <a:r>
              <a:rPr lang="de-AT" sz="2170"/>
              <a:t>WHERE ENAME = 'SCOTT‘ OR ENAME = 'WARD‘</a:t>
            </a:r>
            <a:endParaRPr/>
          </a:p>
          <a:p>
            <a:pPr indent="-228600" lvl="0" marL="228600" rtl="0" algn="l">
              <a:lnSpc>
                <a:spcPct val="60000"/>
              </a:lnSpc>
              <a:spcBef>
                <a:spcPts val="500"/>
              </a:spcBef>
              <a:spcAft>
                <a:spcPts val="0"/>
              </a:spcAft>
              <a:buClr>
                <a:schemeClr val="dk1"/>
              </a:buClr>
              <a:buSzPts val="2170"/>
              <a:buNone/>
            </a:pPr>
            <a:r>
              <a:rPr lang="de-AT" sz="2170"/>
              <a:t>oder durch</a:t>
            </a:r>
            <a:endParaRPr/>
          </a:p>
          <a:p>
            <a:pPr indent="-228600" lvl="0" marL="228600" rtl="0" algn="l">
              <a:lnSpc>
                <a:spcPct val="60000"/>
              </a:lnSpc>
              <a:spcBef>
                <a:spcPts val="500"/>
              </a:spcBef>
              <a:spcAft>
                <a:spcPts val="0"/>
              </a:spcAft>
              <a:buClr>
                <a:schemeClr val="dk1"/>
              </a:buClr>
              <a:buSzPts val="2170"/>
              <a:buNone/>
            </a:pPr>
            <a:r>
              <a:rPr lang="de-AT" sz="2170"/>
              <a:t>WHERE ENAME IN ('SCOTT‘,‘WARD‘)</a:t>
            </a:r>
            <a:endParaRPr/>
          </a:p>
          <a:p>
            <a:pPr indent="-90804" lvl="0" marL="228600" rtl="0" algn="l">
              <a:lnSpc>
                <a:spcPct val="70000"/>
              </a:lnSpc>
              <a:spcBef>
                <a:spcPts val="1000"/>
              </a:spcBef>
              <a:spcAft>
                <a:spcPts val="0"/>
              </a:spcAft>
              <a:buClr>
                <a:schemeClr val="dk1"/>
              </a:buClr>
              <a:buSzPts val="2170"/>
              <a:buNone/>
            </a:pPr>
            <a:r>
              <a:t/>
            </a:r>
            <a:endParaRPr sz="2170"/>
          </a:p>
        </p:txBody>
      </p:sp>
      <p:sp>
        <p:nvSpPr>
          <p:cNvPr id="342" name="Google Shape;34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343" name="Google Shape;34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pic>
        <p:nvPicPr>
          <p:cNvPr descr="Ein Bild, das Zeichnung enthält.&#10;&#10;Automatisch generierte Beschreibung" id="344" name="Google Shape;344;p28"/>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Abhängige Subqueries</a:t>
            </a:r>
            <a:endParaRPr b="1"/>
          </a:p>
        </p:txBody>
      </p:sp>
      <p:sp>
        <p:nvSpPr>
          <p:cNvPr id="350" name="Google Shape;350;p29"/>
          <p:cNvSpPr txBox="1"/>
          <p:nvPr>
            <p:ph idx="1" type="body"/>
          </p:nvPr>
        </p:nvSpPr>
        <p:spPr>
          <a:xfrm>
            <a:off x="838200" y="1825625"/>
            <a:ext cx="10015330" cy="4351338"/>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2170"/>
              <a:buNone/>
            </a:pPr>
            <a:r>
              <a:rPr lang="de-AT" sz="2170"/>
              <a:t>Alle Mitarbeiter, deren Gehalt höher ist als der Durchschnittsgehalt ihrer Abteilung. </a:t>
            </a:r>
            <a:endParaRPr/>
          </a:p>
          <a:p>
            <a:pPr indent="-228600" lvl="0" marL="228600" rtl="0" algn="l">
              <a:lnSpc>
                <a:spcPct val="70000"/>
              </a:lnSpc>
              <a:spcBef>
                <a:spcPts val="500"/>
              </a:spcBef>
              <a:spcAft>
                <a:spcPts val="0"/>
              </a:spcAft>
              <a:buClr>
                <a:schemeClr val="dk1"/>
              </a:buClr>
              <a:buSzPts val="2170"/>
              <a:buNone/>
            </a:pPr>
            <a:r>
              <a:t/>
            </a:r>
            <a:endParaRPr sz="2170"/>
          </a:p>
          <a:p>
            <a:pPr indent="-228600" lvl="0" marL="228600" rtl="0" algn="l">
              <a:lnSpc>
                <a:spcPct val="70000"/>
              </a:lnSpc>
              <a:spcBef>
                <a:spcPts val="500"/>
              </a:spcBef>
              <a:spcAft>
                <a:spcPts val="0"/>
              </a:spcAft>
              <a:buClr>
                <a:schemeClr val="dk1"/>
              </a:buClr>
              <a:buSzPts val="2170"/>
              <a:buNone/>
            </a:pPr>
            <a:r>
              <a:rPr lang="de-AT" sz="2170"/>
              <a:t>Dazu benötigt man ein Hauptquery, um die Zeilen aus der Tabelle EMP auszuwählen:</a:t>
            </a:r>
            <a:endParaRPr/>
          </a:p>
          <a:p>
            <a:pPr indent="-228600" lvl="0" marL="228600" rtl="0" algn="l">
              <a:lnSpc>
                <a:spcPct val="70000"/>
              </a:lnSpc>
              <a:spcBef>
                <a:spcPts val="500"/>
              </a:spcBef>
              <a:spcAft>
                <a:spcPts val="0"/>
              </a:spcAft>
              <a:buClr>
                <a:schemeClr val="dk1"/>
              </a:buClr>
              <a:buSzPts val="2170"/>
              <a:buNone/>
            </a:pPr>
            <a:r>
              <a:rPr lang="de-AT" sz="2170"/>
              <a:t>SELECT DEPTNO,ENAME,SAL</a:t>
            </a:r>
            <a:endParaRPr/>
          </a:p>
          <a:p>
            <a:pPr indent="-228600" lvl="0" marL="228600" rtl="0" algn="l">
              <a:lnSpc>
                <a:spcPct val="70000"/>
              </a:lnSpc>
              <a:spcBef>
                <a:spcPts val="500"/>
              </a:spcBef>
              <a:spcAft>
                <a:spcPts val="0"/>
              </a:spcAft>
              <a:buClr>
                <a:schemeClr val="dk1"/>
              </a:buClr>
              <a:buSzPts val="2170"/>
              <a:buNone/>
            </a:pPr>
            <a:r>
              <a:rPr lang="de-AT" sz="2170"/>
              <a:t>FROM EMP</a:t>
            </a:r>
            <a:endParaRPr/>
          </a:p>
          <a:p>
            <a:pPr indent="-228600" lvl="0" marL="228600" rtl="0" algn="l">
              <a:lnSpc>
                <a:spcPct val="70000"/>
              </a:lnSpc>
              <a:spcBef>
                <a:spcPts val="500"/>
              </a:spcBef>
              <a:spcAft>
                <a:spcPts val="0"/>
              </a:spcAft>
              <a:buClr>
                <a:schemeClr val="dk1"/>
              </a:buClr>
              <a:buSzPts val="2170"/>
              <a:buNone/>
            </a:pPr>
            <a:r>
              <a:rPr lang="de-AT" sz="2170"/>
              <a:t>WHERE SAL &gt; (Abteilungsdurchschnittsgehalt für die DEPTNO der aktuellen Zeile);</a:t>
            </a:r>
            <a:endParaRPr/>
          </a:p>
          <a:p>
            <a:pPr indent="-228600" lvl="0" marL="228600" rtl="0" algn="l">
              <a:lnSpc>
                <a:spcPct val="70000"/>
              </a:lnSpc>
              <a:spcBef>
                <a:spcPts val="500"/>
              </a:spcBef>
              <a:spcAft>
                <a:spcPts val="0"/>
              </a:spcAft>
              <a:buClr>
                <a:schemeClr val="dk1"/>
              </a:buClr>
              <a:buSzPts val="2170"/>
              <a:buNone/>
            </a:pPr>
            <a:r>
              <a:t/>
            </a:r>
            <a:endParaRPr sz="2170"/>
          </a:p>
          <a:p>
            <a:pPr indent="0" lvl="0" marL="0" rtl="0" algn="l">
              <a:lnSpc>
                <a:spcPct val="70000"/>
              </a:lnSpc>
              <a:spcBef>
                <a:spcPts val="500"/>
              </a:spcBef>
              <a:spcAft>
                <a:spcPts val="0"/>
              </a:spcAft>
              <a:buClr>
                <a:schemeClr val="dk1"/>
              </a:buClr>
              <a:buSzPts val="2170"/>
              <a:buNone/>
            </a:pPr>
            <a:r>
              <a:rPr lang="de-AT" sz="2170"/>
              <a:t>Das Subquery soll also das Durchschnittsgehalt der Abteilung, die zur momentan ausgewählten Zeile gehört, berechnen:</a:t>
            </a:r>
            <a:endParaRPr/>
          </a:p>
          <a:p>
            <a:pPr indent="-228600" lvl="0" marL="228600" rtl="0" algn="l">
              <a:lnSpc>
                <a:spcPct val="70000"/>
              </a:lnSpc>
              <a:spcBef>
                <a:spcPts val="500"/>
              </a:spcBef>
              <a:spcAft>
                <a:spcPts val="0"/>
              </a:spcAft>
              <a:buClr>
                <a:schemeClr val="dk1"/>
              </a:buClr>
              <a:buSzPts val="2170"/>
              <a:buNone/>
            </a:pPr>
            <a:r>
              <a:rPr lang="de-AT" sz="2170"/>
              <a:t>(SELECT AVG(SAL)</a:t>
            </a:r>
            <a:endParaRPr/>
          </a:p>
          <a:p>
            <a:pPr indent="-228600" lvl="0" marL="228600" rtl="0" algn="l">
              <a:lnSpc>
                <a:spcPct val="70000"/>
              </a:lnSpc>
              <a:spcBef>
                <a:spcPts val="500"/>
              </a:spcBef>
              <a:spcAft>
                <a:spcPts val="0"/>
              </a:spcAft>
              <a:buClr>
                <a:schemeClr val="dk1"/>
              </a:buClr>
              <a:buSzPts val="2170"/>
              <a:buNone/>
            </a:pPr>
            <a:r>
              <a:rPr lang="de-AT" sz="2170"/>
              <a:t>FROM EMP</a:t>
            </a:r>
            <a:endParaRPr/>
          </a:p>
          <a:p>
            <a:pPr indent="-228600" lvl="0" marL="228600" rtl="0" algn="l">
              <a:lnSpc>
                <a:spcPct val="70000"/>
              </a:lnSpc>
              <a:spcBef>
                <a:spcPts val="500"/>
              </a:spcBef>
              <a:spcAft>
                <a:spcPts val="0"/>
              </a:spcAft>
              <a:buClr>
                <a:schemeClr val="dk1"/>
              </a:buClr>
              <a:buSzPts val="2170"/>
              <a:buNone/>
            </a:pPr>
            <a:r>
              <a:rPr lang="de-AT" sz="2170"/>
              <a:t>WHERE DEPTNO = (momentaner Wert von DEPTNO));</a:t>
            </a:r>
            <a:endParaRPr/>
          </a:p>
          <a:p>
            <a:pPr indent="-90804" lvl="0" marL="228600" rtl="0" algn="l">
              <a:lnSpc>
                <a:spcPct val="70000"/>
              </a:lnSpc>
              <a:spcBef>
                <a:spcPts val="1000"/>
              </a:spcBef>
              <a:spcAft>
                <a:spcPts val="0"/>
              </a:spcAft>
              <a:buClr>
                <a:schemeClr val="dk1"/>
              </a:buClr>
              <a:buSzPts val="2170"/>
              <a:buNone/>
            </a:pPr>
            <a:r>
              <a:t/>
            </a:r>
            <a:endParaRPr sz="2170"/>
          </a:p>
        </p:txBody>
      </p:sp>
      <p:sp>
        <p:nvSpPr>
          <p:cNvPr id="351" name="Google Shape;351;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352" name="Google Shape;352;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pic>
        <p:nvPicPr>
          <p:cNvPr descr="Ein Bild, das Zeichnung enthält.&#10;&#10;Automatisch generierte Beschreibung" id="353" name="Google Shape;353;p29"/>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Beispiel</a:t>
            </a:r>
            <a:endParaRPr/>
          </a:p>
        </p:txBody>
      </p:sp>
      <p:sp>
        <p:nvSpPr>
          <p:cNvPr id="104" name="Google Shape;104;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de-AT"/>
              <a:t>SELECT INITCAP(ENAME) </a:t>
            </a:r>
            <a:endParaRPr/>
          </a:p>
          <a:p>
            <a:pPr indent="-228600" lvl="0" marL="228600" rtl="0" algn="l">
              <a:lnSpc>
                <a:spcPct val="90000"/>
              </a:lnSpc>
              <a:spcBef>
                <a:spcPts val="600"/>
              </a:spcBef>
              <a:spcAft>
                <a:spcPts val="0"/>
              </a:spcAft>
              <a:buClr>
                <a:schemeClr val="dk1"/>
              </a:buClr>
              <a:buSzPts val="2800"/>
              <a:buNone/>
            </a:pPr>
            <a:r>
              <a:rPr lang="de-AT"/>
              <a:t>FROM EMP</a:t>
            </a:r>
            <a:endParaRPr/>
          </a:p>
          <a:p>
            <a:pPr indent="-228600" lvl="0" marL="228600" rtl="0" algn="l">
              <a:lnSpc>
                <a:spcPct val="90000"/>
              </a:lnSpc>
              <a:spcBef>
                <a:spcPts val="600"/>
              </a:spcBef>
              <a:spcAft>
                <a:spcPts val="0"/>
              </a:spcAft>
              <a:buClr>
                <a:schemeClr val="dk1"/>
              </a:buClr>
              <a:buSzPts val="2800"/>
              <a:buNone/>
            </a:pPr>
            <a:r>
              <a:rPr lang="de-AT"/>
              <a:t>WHERE UPPER(ENAME) = ’WARD‘;</a:t>
            </a:r>
            <a:endParaRPr/>
          </a:p>
          <a:p>
            <a:pPr indent="-228600" lvl="0" marL="228600" rtl="0" algn="l">
              <a:lnSpc>
                <a:spcPct val="90000"/>
              </a:lnSpc>
              <a:spcBef>
                <a:spcPts val="600"/>
              </a:spcBef>
              <a:spcAft>
                <a:spcPts val="0"/>
              </a:spcAft>
              <a:buClr>
                <a:schemeClr val="dk1"/>
              </a:buClr>
              <a:buSzPts val="2800"/>
              <a:buNone/>
            </a:pPr>
            <a:r>
              <a:t/>
            </a:r>
            <a:endParaRPr/>
          </a:p>
          <a:p>
            <a:pPr indent="-228600" lvl="0" marL="228600" rtl="0" algn="l">
              <a:lnSpc>
                <a:spcPct val="90000"/>
              </a:lnSpc>
              <a:spcBef>
                <a:spcPts val="600"/>
              </a:spcBef>
              <a:spcAft>
                <a:spcPts val="0"/>
              </a:spcAft>
              <a:buClr>
                <a:schemeClr val="dk1"/>
              </a:buClr>
              <a:buSzPts val="2800"/>
              <a:buNone/>
            </a:pPr>
            <a:r>
              <a:t/>
            </a:r>
            <a:endParaRPr/>
          </a:p>
          <a:p>
            <a:pPr indent="-228600" lvl="0" marL="228600" rtl="0" algn="l">
              <a:lnSpc>
                <a:spcPct val="90000"/>
              </a:lnSpc>
              <a:spcBef>
                <a:spcPts val="600"/>
              </a:spcBef>
              <a:spcAft>
                <a:spcPts val="0"/>
              </a:spcAft>
              <a:buClr>
                <a:schemeClr val="dk1"/>
              </a:buClr>
              <a:buSzPts val="2800"/>
              <a:buNone/>
            </a:pPr>
            <a:r>
              <a:rPr lang="de-AT"/>
              <a:t>SELECT ENAME,JOB,</a:t>
            </a:r>
            <a:endParaRPr/>
          </a:p>
          <a:p>
            <a:pPr indent="-228600" lvl="0" marL="228600" rtl="0" algn="l">
              <a:lnSpc>
                <a:spcPct val="90000"/>
              </a:lnSpc>
              <a:spcBef>
                <a:spcPts val="600"/>
              </a:spcBef>
              <a:spcAft>
                <a:spcPts val="0"/>
              </a:spcAft>
              <a:buClr>
                <a:schemeClr val="dk1"/>
              </a:buClr>
              <a:buSzPts val="2800"/>
              <a:buNone/>
            </a:pPr>
            <a:r>
              <a:rPr lang="de-AT"/>
              <a:t>    DECODE(JOB,‘CLERK‘,1,‘MANAGER’,3,</a:t>
            </a:r>
            <a:endParaRPr/>
          </a:p>
          <a:p>
            <a:pPr indent="-228600" lvl="0" marL="228600" rtl="0" algn="l">
              <a:lnSpc>
                <a:spcPct val="90000"/>
              </a:lnSpc>
              <a:spcBef>
                <a:spcPts val="600"/>
              </a:spcBef>
              <a:spcAft>
                <a:spcPts val="0"/>
              </a:spcAft>
              <a:buClr>
                <a:schemeClr val="dk1"/>
              </a:buClr>
              <a:buSzPts val="2800"/>
              <a:buNone/>
            </a:pPr>
            <a:r>
              <a:rPr lang="de-AT"/>
              <a:t>	’PRESIDENT‘,5,2) JOB_CLASS</a:t>
            </a:r>
            <a:endParaRPr/>
          </a:p>
          <a:p>
            <a:pPr indent="-228600" lvl="0" marL="228600" rtl="0" algn="l">
              <a:lnSpc>
                <a:spcPct val="90000"/>
              </a:lnSpc>
              <a:spcBef>
                <a:spcPts val="600"/>
              </a:spcBef>
              <a:spcAft>
                <a:spcPts val="0"/>
              </a:spcAft>
              <a:buClr>
                <a:schemeClr val="dk1"/>
              </a:buClr>
              <a:buSzPts val="2800"/>
              <a:buNone/>
            </a:pPr>
            <a:r>
              <a:rPr lang="de-AT"/>
              <a:t>	FROM EMP;</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05" name="Google Shape;10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106" name="Google Shape;10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pic>
        <p:nvPicPr>
          <p:cNvPr id="107" name="Google Shape;107;p3"/>
          <p:cNvPicPr preferRelativeResize="0"/>
          <p:nvPr/>
        </p:nvPicPr>
        <p:blipFill rotWithShape="1">
          <a:blip r:embed="rId3">
            <a:alphaModFix/>
          </a:blip>
          <a:srcRect b="0" l="0" r="0" t="0"/>
          <a:stretch/>
        </p:blipFill>
        <p:spPr>
          <a:xfrm>
            <a:off x="6096000" y="3429000"/>
            <a:ext cx="4795854" cy="3474000"/>
          </a:xfrm>
          <a:prstGeom prst="rect">
            <a:avLst/>
          </a:prstGeom>
          <a:noFill/>
          <a:ln>
            <a:noFill/>
          </a:ln>
        </p:spPr>
      </p:pic>
      <p:pic>
        <p:nvPicPr>
          <p:cNvPr descr="Ein Bild, das Zeichnung enthält.&#10;&#10;Automatisch generierte Beschreibung" id="108" name="Google Shape;108;p3"/>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SQL Lösung</a:t>
            </a:r>
            <a:endParaRPr/>
          </a:p>
        </p:txBody>
      </p:sp>
      <p:sp>
        <p:nvSpPr>
          <p:cNvPr id="359" name="Google Shape;359;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de-AT"/>
              <a:t>SELECT DEPTNO,ENAME,SAL</a:t>
            </a:r>
            <a:endParaRPr/>
          </a:p>
          <a:p>
            <a:pPr indent="-228600" lvl="0" marL="228600" rtl="0" algn="l">
              <a:lnSpc>
                <a:spcPct val="90000"/>
              </a:lnSpc>
              <a:spcBef>
                <a:spcPts val="1000"/>
              </a:spcBef>
              <a:spcAft>
                <a:spcPts val="0"/>
              </a:spcAft>
              <a:buClr>
                <a:schemeClr val="dk1"/>
              </a:buClr>
              <a:buSzPts val="2800"/>
              <a:buNone/>
            </a:pPr>
            <a:r>
              <a:rPr lang="de-AT"/>
              <a:t>FROM EMP X</a:t>
            </a:r>
            <a:endParaRPr/>
          </a:p>
          <a:p>
            <a:pPr indent="-228600" lvl="0" marL="228600" rtl="0" algn="l">
              <a:lnSpc>
                <a:spcPct val="90000"/>
              </a:lnSpc>
              <a:spcBef>
                <a:spcPts val="1000"/>
              </a:spcBef>
              <a:spcAft>
                <a:spcPts val="0"/>
              </a:spcAft>
              <a:buClr>
                <a:schemeClr val="dk1"/>
              </a:buClr>
              <a:buSzPts val="2800"/>
              <a:buNone/>
            </a:pPr>
            <a:r>
              <a:rPr lang="de-AT"/>
              <a:t>WHERE SAL &gt;</a:t>
            </a:r>
            <a:endParaRPr/>
          </a:p>
          <a:p>
            <a:pPr indent="-228600" lvl="0" marL="228600" rtl="0" algn="l">
              <a:lnSpc>
                <a:spcPct val="90000"/>
              </a:lnSpc>
              <a:spcBef>
                <a:spcPts val="1000"/>
              </a:spcBef>
              <a:spcAft>
                <a:spcPts val="0"/>
              </a:spcAft>
              <a:buClr>
                <a:schemeClr val="dk1"/>
              </a:buClr>
              <a:buSzPts val="2800"/>
              <a:buNone/>
            </a:pPr>
            <a:r>
              <a:rPr lang="de-AT"/>
              <a:t>        (SELECT AVG(SAL)</a:t>
            </a:r>
            <a:endParaRPr/>
          </a:p>
          <a:p>
            <a:pPr indent="-228600" lvl="0" marL="228600" rtl="0" algn="l">
              <a:lnSpc>
                <a:spcPct val="90000"/>
              </a:lnSpc>
              <a:spcBef>
                <a:spcPts val="1000"/>
              </a:spcBef>
              <a:spcAft>
                <a:spcPts val="0"/>
              </a:spcAft>
              <a:buClr>
                <a:schemeClr val="dk1"/>
              </a:buClr>
              <a:buSzPts val="2800"/>
              <a:buNone/>
            </a:pPr>
            <a:r>
              <a:rPr lang="de-AT"/>
              <a:t>         FROM EMP</a:t>
            </a:r>
            <a:endParaRPr/>
          </a:p>
          <a:p>
            <a:pPr indent="-228600" lvl="0" marL="228600" rtl="0" algn="l">
              <a:lnSpc>
                <a:spcPct val="90000"/>
              </a:lnSpc>
              <a:spcBef>
                <a:spcPts val="1000"/>
              </a:spcBef>
              <a:spcAft>
                <a:spcPts val="0"/>
              </a:spcAft>
              <a:buClr>
                <a:schemeClr val="dk1"/>
              </a:buClr>
              <a:buSzPts val="2800"/>
              <a:buNone/>
            </a:pPr>
            <a:r>
              <a:rPr lang="de-AT"/>
              <a:t>         WHERE DEPTNO = X.DEPTNO)</a:t>
            </a:r>
            <a:endParaRPr/>
          </a:p>
          <a:p>
            <a:pPr indent="-228600" lvl="0" marL="228600" rtl="0" algn="l">
              <a:lnSpc>
                <a:spcPct val="90000"/>
              </a:lnSpc>
              <a:spcBef>
                <a:spcPts val="1000"/>
              </a:spcBef>
              <a:spcAft>
                <a:spcPts val="0"/>
              </a:spcAft>
              <a:buClr>
                <a:schemeClr val="dk1"/>
              </a:buClr>
              <a:buSzPts val="2800"/>
              <a:buNone/>
            </a:pPr>
            <a:r>
              <a:rPr lang="de-AT"/>
              <a:t>ORDER BY DEPTNO;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60" name="Google Shape;360;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361" name="Google Shape;361;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pic>
        <p:nvPicPr>
          <p:cNvPr descr="Ein Bild, das Zeichnung enthält.&#10;&#10;Automatisch generierte Beschreibung" id="362" name="Google Shape;362;p30"/>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Subqueries zur Prüfung auf Existenz</a:t>
            </a:r>
            <a:endParaRPr/>
          </a:p>
        </p:txBody>
      </p:sp>
      <p:sp>
        <p:nvSpPr>
          <p:cNvPr id="368" name="Google Shape;368;p31"/>
          <p:cNvSpPr txBox="1"/>
          <p:nvPr>
            <p:ph idx="1" type="body"/>
          </p:nvPr>
        </p:nvSpPr>
        <p:spPr>
          <a:xfrm>
            <a:off x="838200" y="1825625"/>
            <a:ext cx="8782878" cy="435133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275"/>
              <a:buNone/>
            </a:pPr>
            <a:r>
              <a:rPr lang="de-AT" sz="2275"/>
              <a:t>Gesucht sind diejenigen Abteilungen, in denen mindestens ein Mitarbeiter beschäftigt ist</a:t>
            </a:r>
            <a:endParaRPr/>
          </a:p>
          <a:p>
            <a:pPr indent="-228600" lvl="0" marL="228600" rtl="0" algn="l">
              <a:lnSpc>
                <a:spcPct val="60000"/>
              </a:lnSpc>
              <a:spcBef>
                <a:spcPts val="500"/>
              </a:spcBef>
              <a:spcAft>
                <a:spcPts val="0"/>
              </a:spcAft>
              <a:buClr>
                <a:schemeClr val="dk1"/>
              </a:buClr>
              <a:buSzPts val="1462"/>
              <a:buNone/>
            </a:pPr>
            <a:r>
              <a:t/>
            </a:r>
            <a:endParaRPr sz="1462"/>
          </a:p>
          <a:p>
            <a:pPr indent="-228600" lvl="0" marL="228600" rtl="0" algn="l">
              <a:lnSpc>
                <a:spcPct val="60000"/>
              </a:lnSpc>
              <a:spcBef>
                <a:spcPts val="500"/>
              </a:spcBef>
              <a:spcAft>
                <a:spcPts val="0"/>
              </a:spcAft>
              <a:buClr>
                <a:schemeClr val="dk1"/>
              </a:buClr>
              <a:buSzPts val="1625"/>
              <a:buNone/>
            </a:pPr>
            <a:r>
              <a:rPr lang="de-AT" sz="1625"/>
              <a:t>SELECT *</a:t>
            </a:r>
            <a:endParaRPr/>
          </a:p>
          <a:p>
            <a:pPr indent="-228600" lvl="0" marL="228600" rtl="0" algn="l">
              <a:lnSpc>
                <a:spcPct val="60000"/>
              </a:lnSpc>
              <a:spcBef>
                <a:spcPts val="500"/>
              </a:spcBef>
              <a:spcAft>
                <a:spcPts val="0"/>
              </a:spcAft>
              <a:buClr>
                <a:schemeClr val="dk1"/>
              </a:buClr>
              <a:buSzPts val="1625"/>
              <a:buNone/>
            </a:pPr>
            <a:r>
              <a:rPr lang="de-AT" sz="1625"/>
              <a:t>FROM DEPT</a:t>
            </a:r>
            <a:endParaRPr/>
          </a:p>
          <a:p>
            <a:pPr indent="-228600" lvl="0" marL="228600" rtl="0" algn="l">
              <a:lnSpc>
                <a:spcPct val="60000"/>
              </a:lnSpc>
              <a:spcBef>
                <a:spcPts val="500"/>
              </a:spcBef>
              <a:spcAft>
                <a:spcPts val="0"/>
              </a:spcAft>
              <a:buClr>
                <a:schemeClr val="dk1"/>
              </a:buClr>
              <a:buSzPts val="1625"/>
              <a:buNone/>
            </a:pPr>
            <a:r>
              <a:rPr lang="de-AT" sz="1625"/>
              <a:t>WHERE EXISTS</a:t>
            </a:r>
            <a:endParaRPr/>
          </a:p>
          <a:p>
            <a:pPr indent="-228600" lvl="0" marL="228600" rtl="0" algn="l">
              <a:lnSpc>
                <a:spcPct val="60000"/>
              </a:lnSpc>
              <a:spcBef>
                <a:spcPts val="500"/>
              </a:spcBef>
              <a:spcAft>
                <a:spcPts val="0"/>
              </a:spcAft>
              <a:buClr>
                <a:schemeClr val="dk1"/>
              </a:buClr>
              <a:buSzPts val="1625"/>
              <a:buNone/>
            </a:pPr>
            <a:r>
              <a:rPr lang="de-AT" sz="1625"/>
              <a:t>       (SELECT *</a:t>
            </a:r>
            <a:endParaRPr/>
          </a:p>
          <a:p>
            <a:pPr indent="-228600" lvl="0" marL="228600" rtl="0" algn="l">
              <a:lnSpc>
                <a:spcPct val="60000"/>
              </a:lnSpc>
              <a:spcBef>
                <a:spcPts val="500"/>
              </a:spcBef>
              <a:spcAft>
                <a:spcPts val="0"/>
              </a:spcAft>
              <a:buClr>
                <a:schemeClr val="dk1"/>
              </a:buClr>
              <a:buSzPts val="1625"/>
              <a:buNone/>
            </a:pPr>
            <a:r>
              <a:rPr lang="de-AT" sz="1625"/>
              <a:t>        FROM EMP</a:t>
            </a:r>
            <a:endParaRPr/>
          </a:p>
          <a:p>
            <a:pPr indent="-228600" lvl="0" marL="228600" rtl="0" algn="l">
              <a:lnSpc>
                <a:spcPct val="60000"/>
              </a:lnSpc>
              <a:spcBef>
                <a:spcPts val="500"/>
              </a:spcBef>
              <a:spcAft>
                <a:spcPts val="0"/>
              </a:spcAft>
              <a:buClr>
                <a:schemeClr val="dk1"/>
              </a:buClr>
              <a:buSzPts val="1625"/>
              <a:buNone/>
            </a:pPr>
            <a:r>
              <a:rPr lang="de-AT" sz="1625"/>
              <a:t>        WHERE EMP.DEPTNO = DEPT.DEPTNO);</a:t>
            </a:r>
            <a:endParaRPr/>
          </a:p>
          <a:p>
            <a:pPr indent="-228600" lvl="0" marL="228600" rtl="0" algn="l">
              <a:lnSpc>
                <a:spcPct val="60000"/>
              </a:lnSpc>
              <a:spcBef>
                <a:spcPts val="500"/>
              </a:spcBef>
              <a:spcAft>
                <a:spcPts val="0"/>
              </a:spcAft>
              <a:buClr>
                <a:schemeClr val="dk1"/>
              </a:buClr>
              <a:buSzPts val="1462"/>
              <a:buNone/>
            </a:pPr>
            <a:r>
              <a:t/>
            </a:r>
            <a:endParaRPr sz="1462"/>
          </a:p>
          <a:p>
            <a:pPr indent="-228600" lvl="0" marL="228600" rtl="0" algn="l">
              <a:lnSpc>
                <a:spcPct val="100000"/>
              </a:lnSpc>
              <a:spcBef>
                <a:spcPts val="500"/>
              </a:spcBef>
              <a:spcAft>
                <a:spcPts val="0"/>
              </a:spcAft>
              <a:buClr>
                <a:schemeClr val="dk1"/>
              </a:buClr>
              <a:buSzPts val="1462"/>
              <a:buNone/>
            </a:pPr>
            <a:r>
              <a:t/>
            </a:r>
            <a:endParaRPr sz="1462"/>
          </a:p>
          <a:p>
            <a:pPr indent="0" lvl="0" marL="0" rtl="0" algn="l">
              <a:lnSpc>
                <a:spcPct val="100000"/>
              </a:lnSpc>
              <a:spcBef>
                <a:spcPts val="500"/>
              </a:spcBef>
              <a:spcAft>
                <a:spcPts val="0"/>
              </a:spcAft>
              <a:buClr>
                <a:schemeClr val="dk1"/>
              </a:buClr>
              <a:buSzPts val="1625"/>
              <a:buNone/>
            </a:pPr>
            <a:r>
              <a:rPr lang="de-AT" sz="1625"/>
              <a:t>Der logische Ausdruck </a:t>
            </a:r>
            <a:r>
              <a:rPr i="1" lang="de-AT" sz="1625"/>
              <a:t>EXISTS(Subquery)</a:t>
            </a:r>
            <a:r>
              <a:rPr lang="de-AT" sz="1625"/>
              <a:t> ist </a:t>
            </a:r>
            <a:r>
              <a:rPr i="1" lang="de-AT" sz="1625"/>
              <a:t>wahr</a:t>
            </a:r>
            <a:r>
              <a:rPr lang="de-AT" sz="1625"/>
              <a:t>, wenn das Subquery mindestens eine Zeile als Ergebnis liefert, sonst </a:t>
            </a:r>
            <a:r>
              <a:rPr i="1" lang="de-AT" sz="1625"/>
              <a:t>falsch</a:t>
            </a:r>
            <a:r>
              <a:rPr lang="de-AT" sz="1625"/>
              <a:t>. Es wird üblicherweise an der Stelle verwendet, an der ein IN mit einem Subquery verwendet werden könnte, aber mit folgendem Unterschied: Es wird üblicherweise nur mit einem correlated </a:t>
            </a:r>
            <a:r>
              <a:rPr lang="de-AT" sz="1592"/>
              <a:t>Subquery verwendet.</a:t>
            </a:r>
            <a:endParaRPr/>
          </a:p>
          <a:p>
            <a:pPr indent="-170815" lvl="0" marL="228600" rtl="0" algn="l">
              <a:lnSpc>
                <a:spcPct val="70000"/>
              </a:lnSpc>
              <a:spcBef>
                <a:spcPts val="1000"/>
              </a:spcBef>
              <a:spcAft>
                <a:spcPts val="0"/>
              </a:spcAft>
              <a:buClr>
                <a:schemeClr val="dk1"/>
              </a:buClr>
              <a:buSzPts val="910"/>
              <a:buNone/>
            </a:pPr>
            <a:r>
              <a:t/>
            </a:r>
            <a:endParaRPr sz="910"/>
          </a:p>
        </p:txBody>
      </p:sp>
      <p:sp>
        <p:nvSpPr>
          <p:cNvPr id="369" name="Google Shape;369;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370" name="Google Shape;370;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pic>
        <p:nvPicPr>
          <p:cNvPr descr="Ein Bild, das Zeichnung enthält.&#10;&#10;Automatisch generierte Beschreibung" id="371" name="Google Shape;371;p31"/>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EXISTS</a:t>
            </a:r>
            <a:endParaRPr/>
          </a:p>
        </p:txBody>
      </p:sp>
      <p:sp>
        <p:nvSpPr>
          <p:cNvPr id="377" name="Google Shape;377;p32"/>
          <p:cNvSpPr txBox="1"/>
          <p:nvPr>
            <p:ph idx="1" type="body"/>
          </p:nvPr>
        </p:nvSpPr>
        <p:spPr>
          <a:xfrm>
            <a:off x="838200" y="1825625"/>
            <a:ext cx="9312965"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t>Äquivalent dazu ist folgendes Statement ohne EXISTS:</a:t>
            </a:r>
            <a:endParaRPr/>
          </a:p>
          <a:p>
            <a:pPr indent="-228600" lvl="0" marL="228600" rtl="0" algn="l">
              <a:lnSpc>
                <a:spcPct val="90000"/>
              </a:lnSpc>
              <a:spcBef>
                <a:spcPts val="1000"/>
              </a:spcBef>
              <a:spcAft>
                <a:spcPts val="0"/>
              </a:spcAft>
              <a:buClr>
                <a:schemeClr val="dk1"/>
              </a:buClr>
              <a:buSzPts val="2800"/>
              <a:buNone/>
            </a:pPr>
            <a:r>
              <a:rPr lang="de-AT">
                <a:latin typeface="Courier New"/>
                <a:ea typeface="Courier New"/>
                <a:cs typeface="Courier New"/>
                <a:sym typeface="Courier New"/>
              </a:rPr>
              <a:t>select *</a:t>
            </a:r>
            <a:endParaRPr/>
          </a:p>
          <a:p>
            <a:pPr indent="-228600" lvl="0" marL="228600" rtl="0" algn="l">
              <a:lnSpc>
                <a:spcPct val="90000"/>
              </a:lnSpc>
              <a:spcBef>
                <a:spcPts val="1000"/>
              </a:spcBef>
              <a:spcAft>
                <a:spcPts val="0"/>
              </a:spcAft>
              <a:buClr>
                <a:schemeClr val="dk1"/>
              </a:buClr>
              <a:buSzPts val="2800"/>
              <a:buNone/>
            </a:pPr>
            <a:r>
              <a:rPr lang="de-AT">
                <a:latin typeface="Courier New"/>
                <a:ea typeface="Courier New"/>
                <a:cs typeface="Courier New"/>
                <a:sym typeface="Courier New"/>
              </a:rPr>
              <a:t>from dept</a:t>
            </a:r>
            <a:endParaRPr/>
          </a:p>
          <a:p>
            <a:pPr indent="-228600" lvl="0" marL="228600" rtl="0" algn="l">
              <a:lnSpc>
                <a:spcPct val="90000"/>
              </a:lnSpc>
              <a:spcBef>
                <a:spcPts val="1000"/>
              </a:spcBef>
              <a:spcAft>
                <a:spcPts val="0"/>
              </a:spcAft>
              <a:buClr>
                <a:schemeClr val="dk1"/>
              </a:buClr>
              <a:buSzPts val="2800"/>
              <a:buNone/>
            </a:pPr>
            <a:r>
              <a:rPr lang="de-AT">
                <a:latin typeface="Courier New"/>
                <a:ea typeface="Courier New"/>
                <a:cs typeface="Courier New"/>
                <a:sym typeface="Courier New"/>
              </a:rPr>
              <a:t>where dept.deptno in (select deptno</a:t>
            </a:r>
            <a:endParaRPr>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2800"/>
              <a:buNone/>
            </a:pPr>
            <a:r>
              <a:rPr lang="de-AT">
                <a:latin typeface="Courier New"/>
                <a:ea typeface="Courier New"/>
                <a:cs typeface="Courier New"/>
                <a:sym typeface="Courier New"/>
              </a:rPr>
              <a:t>                        from emp);</a:t>
            </a:r>
            <a:endParaRPr/>
          </a:p>
          <a:p>
            <a:pPr indent="0" lvl="0" marL="0" rtl="0" algn="l">
              <a:lnSpc>
                <a:spcPct val="90000"/>
              </a:lnSpc>
              <a:spcBef>
                <a:spcPts val="1000"/>
              </a:spcBef>
              <a:spcAft>
                <a:spcPts val="0"/>
              </a:spcAft>
              <a:buClr>
                <a:schemeClr val="dk1"/>
              </a:buClr>
              <a:buSzPts val="2800"/>
              <a:buNone/>
            </a:pPr>
            <a:r>
              <a:rPr lang="de-AT"/>
              <a:t>Dieses Ergebnis könnte auch mit einem Join zwischen EMP und DEPT erzielt werden. Ein Join ist aber im Gegensatz zur Lösung mit EXISTS laufzeitintensiver</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78" name="Google Shape;378;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379" name="Google Shape;379;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pic>
        <p:nvPicPr>
          <p:cNvPr descr="Ein Bild, das Zeichnung enthält.&#10;&#10;Automatisch generierte Beschreibung" id="380" name="Google Shape;380;p32"/>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Subselect oder Join?</a:t>
            </a:r>
            <a:endParaRPr/>
          </a:p>
        </p:txBody>
      </p:sp>
      <p:sp>
        <p:nvSpPr>
          <p:cNvPr id="386" name="Google Shape;386;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t>Äquivalent zu den beiden vorher beschrieben Statements ist auch:</a:t>
            </a:r>
            <a:endParaRPr/>
          </a:p>
          <a:p>
            <a:pPr indent="0" lvl="0" marL="0" rtl="0" algn="l">
              <a:lnSpc>
                <a:spcPct val="90000"/>
              </a:lnSpc>
              <a:spcBef>
                <a:spcPts val="1000"/>
              </a:spcBef>
              <a:spcAft>
                <a:spcPts val="0"/>
              </a:spcAft>
              <a:buClr>
                <a:schemeClr val="dk1"/>
              </a:buClr>
              <a:buSzPts val="2800"/>
              <a:buNone/>
            </a:pPr>
            <a:r>
              <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None/>
            </a:pPr>
            <a:r>
              <a:rPr lang="de-AT">
                <a:latin typeface="Courier New"/>
                <a:ea typeface="Courier New"/>
                <a:cs typeface="Courier New"/>
                <a:sym typeface="Courier New"/>
              </a:rPr>
              <a:t>select distinct d.deptno, d.dname, d.loc</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de-AT">
                <a:latin typeface="Courier New"/>
                <a:ea typeface="Courier New"/>
                <a:cs typeface="Courier New"/>
                <a:sym typeface="Courier New"/>
              </a:rPr>
              <a:t>from dept d, emp</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de-AT">
                <a:latin typeface="Courier New"/>
                <a:ea typeface="Courier New"/>
                <a:cs typeface="Courier New"/>
                <a:sym typeface="Courier New"/>
              </a:rPr>
              <a:t>where emp.deptno = d.deptno</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87" name="Google Shape;387;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388" name="Google Shape;388;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pic>
        <p:nvPicPr>
          <p:cNvPr descr="Ein Bild, das Zeichnung enthält.&#10;&#10;Automatisch generierte Beschreibung" id="389" name="Google Shape;389;p33"/>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Übung</a:t>
            </a:r>
            <a:endParaRPr/>
          </a:p>
        </p:txBody>
      </p:sp>
      <p:sp>
        <p:nvSpPr>
          <p:cNvPr id="395" name="Google Shape;395;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590"/>
              <a:buNone/>
            </a:pPr>
            <a:r>
              <a:rPr lang="de-AT" sz="2590"/>
              <a:t>Auswahl aller Abteilungen, die einen Mitarbeiter aufweisen, der über 1000.- verdient.</a:t>
            </a:r>
            <a:endParaRPr/>
          </a:p>
          <a:p>
            <a:pPr indent="-228600" lvl="0" marL="228600" rtl="0" algn="l">
              <a:lnSpc>
                <a:spcPct val="80000"/>
              </a:lnSpc>
              <a:spcBef>
                <a:spcPts val="1000"/>
              </a:spcBef>
              <a:spcAft>
                <a:spcPts val="0"/>
              </a:spcAft>
              <a:buClr>
                <a:schemeClr val="dk1"/>
              </a:buClr>
              <a:buSzPts val="2590"/>
              <a:buNone/>
            </a:pPr>
            <a:r>
              <a:t/>
            </a:r>
            <a:endParaRPr sz="2590"/>
          </a:p>
          <a:p>
            <a:pPr indent="-228600" lvl="0" marL="228600" rtl="0" algn="l">
              <a:lnSpc>
                <a:spcPct val="80000"/>
              </a:lnSpc>
              <a:spcBef>
                <a:spcPts val="1000"/>
              </a:spcBef>
              <a:spcAft>
                <a:spcPts val="0"/>
              </a:spcAft>
              <a:buClr>
                <a:schemeClr val="dk1"/>
              </a:buClr>
              <a:buSzPts val="2590"/>
              <a:buNone/>
            </a:pPr>
            <a:r>
              <a:rPr lang="de-AT" sz="2590"/>
              <a:t>SELECT *</a:t>
            </a:r>
            <a:endParaRPr/>
          </a:p>
          <a:p>
            <a:pPr indent="-228600" lvl="0" marL="228600" rtl="0" algn="l">
              <a:lnSpc>
                <a:spcPct val="80000"/>
              </a:lnSpc>
              <a:spcBef>
                <a:spcPts val="1000"/>
              </a:spcBef>
              <a:spcAft>
                <a:spcPts val="0"/>
              </a:spcAft>
              <a:buClr>
                <a:schemeClr val="dk1"/>
              </a:buClr>
              <a:buSzPts val="2590"/>
              <a:buNone/>
            </a:pPr>
            <a:r>
              <a:rPr lang="de-AT" sz="2590"/>
              <a:t>FROM DEPT</a:t>
            </a:r>
            <a:endParaRPr/>
          </a:p>
          <a:p>
            <a:pPr indent="-228600" lvl="0" marL="228600" rtl="0" algn="l">
              <a:lnSpc>
                <a:spcPct val="80000"/>
              </a:lnSpc>
              <a:spcBef>
                <a:spcPts val="1000"/>
              </a:spcBef>
              <a:spcAft>
                <a:spcPts val="0"/>
              </a:spcAft>
              <a:buClr>
                <a:schemeClr val="dk1"/>
              </a:buClr>
              <a:buSzPts val="2590"/>
              <a:buNone/>
            </a:pPr>
            <a:r>
              <a:rPr lang="de-AT" sz="2590"/>
              <a:t>WHERE EXISTS</a:t>
            </a:r>
            <a:endParaRPr/>
          </a:p>
          <a:p>
            <a:pPr indent="-228600" lvl="0" marL="228600" rtl="0" algn="l">
              <a:lnSpc>
                <a:spcPct val="80000"/>
              </a:lnSpc>
              <a:spcBef>
                <a:spcPts val="1000"/>
              </a:spcBef>
              <a:spcAft>
                <a:spcPts val="0"/>
              </a:spcAft>
              <a:buClr>
                <a:schemeClr val="dk1"/>
              </a:buClr>
              <a:buSzPts val="2590"/>
              <a:buNone/>
            </a:pPr>
            <a:r>
              <a:rPr lang="de-AT" sz="2590"/>
              <a:t>       (SELECT *</a:t>
            </a:r>
            <a:endParaRPr/>
          </a:p>
          <a:p>
            <a:pPr indent="-228600" lvl="0" marL="228600" rtl="0" algn="l">
              <a:lnSpc>
                <a:spcPct val="80000"/>
              </a:lnSpc>
              <a:spcBef>
                <a:spcPts val="1000"/>
              </a:spcBef>
              <a:spcAft>
                <a:spcPts val="0"/>
              </a:spcAft>
              <a:buClr>
                <a:schemeClr val="dk1"/>
              </a:buClr>
              <a:buSzPts val="2590"/>
              <a:buNone/>
            </a:pPr>
            <a:r>
              <a:rPr lang="de-AT" sz="2590"/>
              <a:t>        FROM EMP</a:t>
            </a:r>
            <a:endParaRPr/>
          </a:p>
          <a:p>
            <a:pPr indent="-228600" lvl="0" marL="228600" rtl="0" algn="l">
              <a:lnSpc>
                <a:spcPct val="80000"/>
              </a:lnSpc>
              <a:spcBef>
                <a:spcPts val="1000"/>
              </a:spcBef>
              <a:spcAft>
                <a:spcPts val="0"/>
              </a:spcAft>
              <a:buClr>
                <a:schemeClr val="dk1"/>
              </a:buClr>
              <a:buSzPts val="2590"/>
              <a:buNone/>
            </a:pPr>
            <a:r>
              <a:rPr lang="de-AT" sz="2590"/>
              <a:t>        WHERE EMP.DEPTNO = DEPT.DEPTNO</a:t>
            </a:r>
            <a:endParaRPr/>
          </a:p>
          <a:p>
            <a:pPr indent="-228600" lvl="0" marL="228600" rtl="0" algn="l">
              <a:lnSpc>
                <a:spcPct val="80000"/>
              </a:lnSpc>
              <a:spcBef>
                <a:spcPts val="1000"/>
              </a:spcBef>
              <a:spcAft>
                <a:spcPts val="0"/>
              </a:spcAft>
              <a:buClr>
                <a:schemeClr val="dk1"/>
              </a:buClr>
              <a:buSzPts val="2590"/>
              <a:buNone/>
            </a:pPr>
            <a:r>
              <a:rPr lang="de-AT" sz="2590"/>
              <a:t>        AND EMP.SAL &gt; 1000);</a:t>
            </a:r>
            <a:endParaRPr/>
          </a:p>
          <a:p>
            <a:pPr indent="-64135" lvl="0" marL="228600" rtl="0" algn="l">
              <a:lnSpc>
                <a:spcPct val="80000"/>
              </a:lnSpc>
              <a:spcBef>
                <a:spcPts val="1000"/>
              </a:spcBef>
              <a:spcAft>
                <a:spcPts val="0"/>
              </a:spcAft>
              <a:buClr>
                <a:schemeClr val="dk1"/>
              </a:buClr>
              <a:buSzPts val="2590"/>
              <a:buNone/>
            </a:pPr>
            <a:r>
              <a:t/>
            </a:r>
            <a:endParaRPr sz="2590"/>
          </a:p>
        </p:txBody>
      </p:sp>
      <p:sp>
        <p:nvSpPr>
          <p:cNvPr id="396" name="Google Shape;396;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397" name="Google Shape;397;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pic>
        <p:nvPicPr>
          <p:cNvPr descr="Ein Bild, das Zeichnung enthält.&#10;&#10;Automatisch generierte Beschreibung" id="398" name="Google Shape;398;p34"/>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Übung</a:t>
            </a:r>
            <a:endParaRPr/>
          </a:p>
        </p:txBody>
      </p:sp>
      <p:sp>
        <p:nvSpPr>
          <p:cNvPr id="404" name="Google Shape;404;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590"/>
              <a:buNone/>
            </a:pPr>
            <a:r>
              <a:rPr lang="de-AT" sz="2590"/>
              <a:t>Ausgabe derjenigen Abteilungen, in der </a:t>
            </a:r>
            <a:r>
              <a:rPr b="1" lang="de-AT" sz="2590"/>
              <a:t>jeder</a:t>
            </a:r>
            <a:r>
              <a:rPr lang="de-AT" sz="2590"/>
              <a:t> Mitarbeiter über 1000.- verdient. </a:t>
            </a:r>
            <a:endParaRPr/>
          </a:p>
          <a:p>
            <a:pPr indent="0" lvl="0" marL="0" rtl="0" algn="l">
              <a:lnSpc>
                <a:spcPct val="80000"/>
              </a:lnSpc>
              <a:spcBef>
                <a:spcPts val="1000"/>
              </a:spcBef>
              <a:spcAft>
                <a:spcPts val="0"/>
              </a:spcAft>
              <a:buClr>
                <a:schemeClr val="dk1"/>
              </a:buClr>
              <a:buSzPts val="2590"/>
              <a:buNone/>
            </a:pPr>
            <a:r>
              <a:rPr lang="de-AT" sz="2590"/>
              <a:t>Entspricht: ‚Kein Mitarbeiter verdient weniger als 1000.- oder gleich 1000.-. </a:t>
            </a:r>
            <a:endParaRPr/>
          </a:p>
          <a:p>
            <a:pPr indent="-228600" lvl="0" marL="228600" rtl="0" algn="l">
              <a:lnSpc>
                <a:spcPct val="80000"/>
              </a:lnSpc>
              <a:spcBef>
                <a:spcPts val="1000"/>
              </a:spcBef>
              <a:spcAft>
                <a:spcPts val="0"/>
              </a:spcAft>
              <a:buClr>
                <a:schemeClr val="dk1"/>
              </a:buClr>
              <a:buSzPts val="2590"/>
              <a:buNone/>
            </a:pPr>
            <a:r>
              <a:rPr lang="de-AT" sz="2590"/>
              <a:t>SELECT *</a:t>
            </a:r>
            <a:endParaRPr/>
          </a:p>
          <a:p>
            <a:pPr indent="-228600" lvl="0" marL="228600" rtl="0" algn="l">
              <a:lnSpc>
                <a:spcPct val="80000"/>
              </a:lnSpc>
              <a:spcBef>
                <a:spcPts val="1000"/>
              </a:spcBef>
              <a:spcAft>
                <a:spcPts val="0"/>
              </a:spcAft>
              <a:buClr>
                <a:schemeClr val="dk1"/>
              </a:buClr>
              <a:buSzPts val="2590"/>
              <a:buNone/>
            </a:pPr>
            <a:r>
              <a:rPr lang="de-AT" sz="2590"/>
              <a:t>FROM DEPT</a:t>
            </a:r>
            <a:endParaRPr/>
          </a:p>
          <a:p>
            <a:pPr indent="-228600" lvl="0" marL="228600" rtl="0" algn="l">
              <a:lnSpc>
                <a:spcPct val="80000"/>
              </a:lnSpc>
              <a:spcBef>
                <a:spcPts val="1000"/>
              </a:spcBef>
              <a:spcAft>
                <a:spcPts val="0"/>
              </a:spcAft>
              <a:buClr>
                <a:schemeClr val="dk1"/>
              </a:buClr>
              <a:buSzPts val="2590"/>
              <a:buNone/>
            </a:pPr>
            <a:r>
              <a:rPr lang="de-AT" sz="2590"/>
              <a:t>WHERE NOT EXISTS</a:t>
            </a:r>
            <a:endParaRPr/>
          </a:p>
          <a:p>
            <a:pPr indent="-228600" lvl="0" marL="228600" rtl="0" algn="l">
              <a:lnSpc>
                <a:spcPct val="80000"/>
              </a:lnSpc>
              <a:spcBef>
                <a:spcPts val="1000"/>
              </a:spcBef>
              <a:spcAft>
                <a:spcPts val="0"/>
              </a:spcAft>
              <a:buClr>
                <a:schemeClr val="dk1"/>
              </a:buClr>
              <a:buSzPts val="2590"/>
              <a:buNone/>
            </a:pPr>
            <a:r>
              <a:rPr lang="de-AT" sz="2590"/>
              <a:t>       (SELECT *</a:t>
            </a:r>
            <a:endParaRPr/>
          </a:p>
          <a:p>
            <a:pPr indent="-228600" lvl="0" marL="228600" rtl="0" algn="l">
              <a:lnSpc>
                <a:spcPct val="80000"/>
              </a:lnSpc>
              <a:spcBef>
                <a:spcPts val="1000"/>
              </a:spcBef>
              <a:spcAft>
                <a:spcPts val="0"/>
              </a:spcAft>
              <a:buClr>
                <a:schemeClr val="dk1"/>
              </a:buClr>
              <a:buSzPts val="2590"/>
              <a:buNone/>
            </a:pPr>
            <a:r>
              <a:rPr lang="de-AT" sz="2590"/>
              <a:t>        FROM EMP</a:t>
            </a:r>
            <a:endParaRPr/>
          </a:p>
          <a:p>
            <a:pPr indent="-228600" lvl="0" marL="228600" rtl="0" algn="l">
              <a:lnSpc>
                <a:spcPct val="80000"/>
              </a:lnSpc>
              <a:spcBef>
                <a:spcPts val="1000"/>
              </a:spcBef>
              <a:spcAft>
                <a:spcPts val="0"/>
              </a:spcAft>
              <a:buClr>
                <a:schemeClr val="dk1"/>
              </a:buClr>
              <a:buSzPts val="2590"/>
              <a:buNone/>
            </a:pPr>
            <a:r>
              <a:rPr lang="de-AT" sz="2590"/>
              <a:t>        WHERE EMP.DEPTNO = DEPT.DEPTNO</a:t>
            </a:r>
            <a:endParaRPr/>
          </a:p>
          <a:p>
            <a:pPr indent="-228600" lvl="0" marL="228600" rtl="0" algn="l">
              <a:lnSpc>
                <a:spcPct val="80000"/>
              </a:lnSpc>
              <a:spcBef>
                <a:spcPts val="1000"/>
              </a:spcBef>
              <a:spcAft>
                <a:spcPts val="0"/>
              </a:spcAft>
              <a:buClr>
                <a:schemeClr val="dk1"/>
              </a:buClr>
              <a:buSzPts val="2590"/>
              <a:buNone/>
            </a:pPr>
            <a:r>
              <a:rPr lang="de-AT" sz="2590"/>
              <a:t>         AND EMP.SAL &lt;= 1000); </a:t>
            </a:r>
            <a:endParaRPr/>
          </a:p>
          <a:p>
            <a:pPr indent="-64135" lvl="0" marL="228600" rtl="0" algn="l">
              <a:lnSpc>
                <a:spcPct val="80000"/>
              </a:lnSpc>
              <a:spcBef>
                <a:spcPts val="1000"/>
              </a:spcBef>
              <a:spcAft>
                <a:spcPts val="0"/>
              </a:spcAft>
              <a:buClr>
                <a:schemeClr val="dk1"/>
              </a:buClr>
              <a:buSzPts val="2590"/>
              <a:buNone/>
            </a:pPr>
            <a:r>
              <a:t/>
            </a:r>
            <a:endParaRPr sz="2590"/>
          </a:p>
        </p:txBody>
      </p:sp>
      <p:sp>
        <p:nvSpPr>
          <p:cNvPr id="405" name="Google Shape;405;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406" name="Google Shape;406;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pic>
        <p:nvPicPr>
          <p:cNvPr descr="Ein Bild, das Zeichnung enthält.&#10;&#10;Automatisch generierte Beschreibung" id="407" name="Google Shape;407;p35"/>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Fortsetzung Übung</a:t>
            </a:r>
            <a:endParaRPr/>
          </a:p>
        </p:txBody>
      </p:sp>
      <p:sp>
        <p:nvSpPr>
          <p:cNvPr id="413" name="Google Shape;413;p36"/>
          <p:cNvSpPr txBox="1"/>
          <p:nvPr>
            <p:ph idx="1" type="body"/>
          </p:nvPr>
        </p:nvSpPr>
        <p:spPr>
          <a:xfrm>
            <a:off x="838200" y="160558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2170"/>
              <a:buNone/>
            </a:pPr>
            <a:r>
              <a:rPr lang="de-AT" sz="2170"/>
              <a:t>Da die Abteilung 40 keinen Mitarbeiter hat, liefert das ‚innere‘ SELECT keine Zeile, NOT EXISTS ist daher auch für Abteilung 40 </a:t>
            </a:r>
            <a:r>
              <a:rPr i="1" lang="de-AT" sz="2170"/>
              <a:t>wahr</a:t>
            </a:r>
            <a:r>
              <a:rPr lang="de-AT" sz="2170"/>
              <a:t>. Um schließlich das gewünschte Ergebnis zu erhalten, muss NOT EXISTS und EXISTS in folgender Weise verwendet werden:</a:t>
            </a:r>
            <a:endParaRPr/>
          </a:p>
          <a:p>
            <a:pPr indent="-228600" lvl="0" marL="228600" rtl="0" algn="l">
              <a:lnSpc>
                <a:spcPct val="70000"/>
              </a:lnSpc>
              <a:spcBef>
                <a:spcPts val="500"/>
              </a:spcBef>
              <a:spcAft>
                <a:spcPts val="0"/>
              </a:spcAft>
              <a:buClr>
                <a:schemeClr val="dk1"/>
              </a:buClr>
              <a:buSzPts val="2170"/>
              <a:buNone/>
            </a:pPr>
            <a:r>
              <a:rPr lang="de-AT" sz="2170"/>
              <a:t>SELECT *</a:t>
            </a:r>
            <a:endParaRPr/>
          </a:p>
          <a:p>
            <a:pPr indent="-228600" lvl="0" marL="228600" rtl="0" algn="l">
              <a:lnSpc>
                <a:spcPct val="70000"/>
              </a:lnSpc>
              <a:spcBef>
                <a:spcPts val="500"/>
              </a:spcBef>
              <a:spcAft>
                <a:spcPts val="0"/>
              </a:spcAft>
              <a:buClr>
                <a:schemeClr val="dk1"/>
              </a:buClr>
              <a:buSzPts val="2170"/>
              <a:buNone/>
            </a:pPr>
            <a:r>
              <a:rPr lang="de-AT" sz="2170"/>
              <a:t>FROM DEPT</a:t>
            </a:r>
            <a:endParaRPr/>
          </a:p>
          <a:p>
            <a:pPr indent="-228600" lvl="0" marL="228600" rtl="0" algn="l">
              <a:lnSpc>
                <a:spcPct val="70000"/>
              </a:lnSpc>
              <a:spcBef>
                <a:spcPts val="500"/>
              </a:spcBef>
              <a:spcAft>
                <a:spcPts val="0"/>
              </a:spcAft>
              <a:buClr>
                <a:schemeClr val="dk1"/>
              </a:buClr>
              <a:buSzPts val="2170"/>
              <a:buNone/>
            </a:pPr>
            <a:r>
              <a:rPr lang="de-AT" sz="2170"/>
              <a:t>WHERE NOT EXISTS</a:t>
            </a:r>
            <a:endParaRPr/>
          </a:p>
          <a:p>
            <a:pPr indent="-228600" lvl="0" marL="228600" rtl="0" algn="l">
              <a:lnSpc>
                <a:spcPct val="70000"/>
              </a:lnSpc>
              <a:spcBef>
                <a:spcPts val="500"/>
              </a:spcBef>
              <a:spcAft>
                <a:spcPts val="0"/>
              </a:spcAft>
              <a:buClr>
                <a:schemeClr val="dk1"/>
              </a:buClr>
              <a:buSzPts val="2170"/>
              <a:buNone/>
            </a:pPr>
            <a:r>
              <a:rPr lang="de-AT" sz="2170"/>
              <a:t>       (SELECT *</a:t>
            </a:r>
            <a:endParaRPr/>
          </a:p>
          <a:p>
            <a:pPr indent="-228600" lvl="0" marL="228600" rtl="0" algn="l">
              <a:lnSpc>
                <a:spcPct val="70000"/>
              </a:lnSpc>
              <a:spcBef>
                <a:spcPts val="500"/>
              </a:spcBef>
              <a:spcAft>
                <a:spcPts val="0"/>
              </a:spcAft>
              <a:buClr>
                <a:schemeClr val="dk1"/>
              </a:buClr>
              <a:buSzPts val="2170"/>
              <a:buNone/>
            </a:pPr>
            <a:r>
              <a:rPr lang="de-AT" sz="2170"/>
              <a:t>        FROM EMP</a:t>
            </a:r>
            <a:endParaRPr/>
          </a:p>
          <a:p>
            <a:pPr indent="-228600" lvl="0" marL="228600" rtl="0" algn="l">
              <a:lnSpc>
                <a:spcPct val="70000"/>
              </a:lnSpc>
              <a:spcBef>
                <a:spcPts val="500"/>
              </a:spcBef>
              <a:spcAft>
                <a:spcPts val="0"/>
              </a:spcAft>
              <a:buClr>
                <a:schemeClr val="dk1"/>
              </a:buClr>
              <a:buSzPts val="2170"/>
              <a:buNone/>
            </a:pPr>
            <a:r>
              <a:rPr lang="de-AT" sz="2170"/>
              <a:t>        WHERE EMP.DEPTNO = DEPT.DEPTNO</a:t>
            </a:r>
            <a:endParaRPr/>
          </a:p>
          <a:p>
            <a:pPr indent="-228600" lvl="0" marL="228600" rtl="0" algn="l">
              <a:lnSpc>
                <a:spcPct val="70000"/>
              </a:lnSpc>
              <a:spcBef>
                <a:spcPts val="500"/>
              </a:spcBef>
              <a:spcAft>
                <a:spcPts val="0"/>
              </a:spcAft>
              <a:buClr>
                <a:schemeClr val="dk1"/>
              </a:buClr>
              <a:buSzPts val="2170"/>
              <a:buNone/>
            </a:pPr>
            <a:r>
              <a:rPr lang="de-AT" sz="2170"/>
              <a:t>        AND EMP.SAL &lt;= 1000)</a:t>
            </a:r>
            <a:endParaRPr/>
          </a:p>
          <a:p>
            <a:pPr indent="-228600" lvl="0" marL="228600" rtl="0" algn="l">
              <a:lnSpc>
                <a:spcPct val="70000"/>
              </a:lnSpc>
              <a:spcBef>
                <a:spcPts val="500"/>
              </a:spcBef>
              <a:spcAft>
                <a:spcPts val="0"/>
              </a:spcAft>
              <a:buClr>
                <a:schemeClr val="dk1"/>
              </a:buClr>
              <a:buSzPts val="2170"/>
              <a:buNone/>
            </a:pPr>
            <a:r>
              <a:rPr lang="de-AT" sz="2170"/>
              <a:t>AND EXISTS</a:t>
            </a:r>
            <a:endParaRPr/>
          </a:p>
          <a:p>
            <a:pPr indent="-228600" lvl="0" marL="228600" rtl="0" algn="l">
              <a:lnSpc>
                <a:spcPct val="70000"/>
              </a:lnSpc>
              <a:spcBef>
                <a:spcPts val="500"/>
              </a:spcBef>
              <a:spcAft>
                <a:spcPts val="0"/>
              </a:spcAft>
              <a:buClr>
                <a:schemeClr val="dk1"/>
              </a:buClr>
              <a:buSzPts val="2170"/>
              <a:buNone/>
            </a:pPr>
            <a:r>
              <a:rPr lang="de-AT" sz="2170"/>
              <a:t>       (SELECT *</a:t>
            </a:r>
            <a:endParaRPr/>
          </a:p>
          <a:p>
            <a:pPr indent="-228600" lvl="0" marL="228600" rtl="0" algn="l">
              <a:lnSpc>
                <a:spcPct val="70000"/>
              </a:lnSpc>
              <a:spcBef>
                <a:spcPts val="500"/>
              </a:spcBef>
              <a:spcAft>
                <a:spcPts val="0"/>
              </a:spcAft>
              <a:buClr>
                <a:schemeClr val="dk1"/>
              </a:buClr>
              <a:buSzPts val="2170"/>
              <a:buNone/>
            </a:pPr>
            <a:r>
              <a:rPr lang="de-AT" sz="2170"/>
              <a:t>        FROM EMP</a:t>
            </a:r>
            <a:endParaRPr/>
          </a:p>
          <a:p>
            <a:pPr indent="-228600" lvl="0" marL="228600" rtl="0" algn="l">
              <a:lnSpc>
                <a:spcPct val="70000"/>
              </a:lnSpc>
              <a:spcBef>
                <a:spcPts val="500"/>
              </a:spcBef>
              <a:spcAft>
                <a:spcPts val="0"/>
              </a:spcAft>
              <a:buClr>
                <a:schemeClr val="dk1"/>
              </a:buClr>
              <a:buSzPts val="2170"/>
              <a:buNone/>
            </a:pPr>
            <a:r>
              <a:rPr lang="de-AT" sz="2170"/>
              <a:t>        WHERE EMP.DEPTNO = DEPT.DEPTNO);</a:t>
            </a:r>
            <a:endParaRPr/>
          </a:p>
          <a:p>
            <a:pPr indent="-90804" lvl="0" marL="228600" rtl="0" algn="l">
              <a:lnSpc>
                <a:spcPct val="70000"/>
              </a:lnSpc>
              <a:spcBef>
                <a:spcPts val="1000"/>
              </a:spcBef>
              <a:spcAft>
                <a:spcPts val="0"/>
              </a:spcAft>
              <a:buClr>
                <a:schemeClr val="dk1"/>
              </a:buClr>
              <a:buSzPts val="2170"/>
              <a:buNone/>
            </a:pPr>
            <a:r>
              <a:t/>
            </a:r>
            <a:endParaRPr sz="2170"/>
          </a:p>
        </p:txBody>
      </p:sp>
      <p:sp>
        <p:nvSpPr>
          <p:cNvPr id="414" name="Google Shape;414;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415" name="Google Shape;415;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pic>
        <p:nvPicPr>
          <p:cNvPr descr="Ein Bild, das Zeichnung enthält.&#10;&#10;Automatisch generierte Beschreibung" id="416" name="Google Shape;416;p36"/>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Subquery in der Projektion</a:t>
            </a:r>
            <a:endParaRPr/>
          </a:p>
        </p:txBody>
      </p:sp>
      <p:pic>
        <p:nvPicPr>
          <p:cNvPr id="422" name="Google Shape;422;p37"/>
          <p:cNvPicPr preferRelativeResize="0"/>
          <p:nvPr>
            <p:ph idx="1" type="body"/>
          </p:nvPr>
        </p:nvPicPr>
        <p:blipFill rotWithShape="1">
          <a:blip r:embed="rId3">
            <a:alphaModFix/>
          </a:blip>
          <a:srcRect b="0" l="0" r="0" t="0"/>
          <a:stretch/>
        </p:blipFill>
        <p:spPr>
          <a:xfrm>
            <a:off x="1352624" y="1595721"/>
            <a:ext cx="7943776" cy="4054191"/>
          </a:xfrm>
          <a:prstGeom prst="rect">
            <a:avLst/>
          </a:prstGeom>
          <a:noFill/>
          <a:ln>
            <a:noFill/>
          </a:ln>
        </p:spPr>
      </p:pic>
      <p:sp>
        <p:nvSpPr>
          <p:cNvPr id="423" name="Google Shape;423;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424" name="Google Shape;424;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pic>
        <p:nvPicPr>
          <p:cNvPr descr="Ein Bild, das Zeichnung enthält.&#10;&#10;Automatisch generierte Beschreibung" id="425" name="Google Shape;425;p37"/>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Subquery in derm FROM Klausel</a:t>
            </a:r>
            <a:endParaRPr/>
          </a:p>
        </p:txBody>
      </p:sp>
      <p:sp>
        <p:nvSpPr>
          <p:cNvPr id="431" name="Google Shape;431;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800"/>
              <a:buNone/>
            </a:pPr>
            <a:r>
              <a:rPr lang="de-AT"/>
              <a:t>Gesucht ist der Durchschnitt aller Abteilungsgehaltssummen, die über 9000,-- liegen.</a:t>
            </a:r>
            <a:endParaRPr/>
          </a:p>
          <a:p>
            <a:pPr indent="-228600" lvl="0" marL="228600" rtl="0" algn="l">
              <a:lnSpc>
                <a:spcPct val="80000"/>
              </a:lnSpc>
              <a:spcBef>
                <a:spcPts val="1000"/>
              </a:spcBef>
              <a:spcAft>
                <a:spcPts val="0"/>
              </a:spcAft>
              <a:buClr>
                <a:schemeClr val="dk1"/>
              </a:buClr>
              <a:buSzPts val="2400"/>
              <a:buNone/>
            </a:pPr>
            <a:r>
              <a:t/>
            </a:r>
            <a:endParaRPr sz="2400"/>
          </a:p>
          <a:p>
            <a:pPr indent="-228600" lvl="0" marL="228600" rtl="0" algn="l">
              <a:lnSpc>
                <a:spcPct val="80000"/>
              </a:lnSpc>
              <a:spcBef>
                <a:spcPts val="1000"/>
              </a:spcBef>
              <a:spcAft>
                <a:spcPts val="0"/>
              </a:spcAft>
              <a:buClr>
                <a:schemeClr val="dk1"/>
              </a:buClr>
              <a:buSzPts val="2800"/>
              <a:buNone/>
            </a:pPr>
            <a:r>
              <a:rPr lang="de-AT">
                <a:latin typeface="Courier New"/>
                <a:ea typeface="Courier New"/>
                <a:cs typeface="Courier New"/>
                <a:sym typeface="Courier New"/>
              </a:rPr>
              <a:t>select avg(abteilungsgehaltssum)</a:t>
            </a:r>
            <a:endParaRPr/>
          </a:p>
          <a:p>
            <a:pPr indent="-228600" lvl="0" marL="228600" rtl="0" algn="l">
              <a:lnSpc>
                <a:spcPct val="80000"/>
              </a:lnSpc>
              <a:spcBef>
                <a:spcPts val="1000"/>
              </a:spcBef>
              <a:spcAft>
                <a:spcPts val="0"/>
              </a:spcAft>
              <a:buClr>
                <a:schemeClr val="dk1"/>
              </a:buClr>
              <a:buSzPts val="2800"/>
              <a:buNone/>
            </a:pPr>
            <a:r>
              <a:rPr lang="de-AT">
                <a:latin typeface="Courier New"/>
                <a:ea typeface="Courier New"/>
                <a:cs typeface="Courier New"/>
                <a:sym typeface="Courier New"/>
              </a:rPr>
              <a:t>from (select deptno, sum(sal) as</a:t>
            </a:r>
            <a:endParaRPr>
              <a:latin typeface="Courier New"/>
              <a:ea typeface="Courier New"/>
              <a:cs typeface="Courier New"/>
              <a:sym typeface="Courier New"/>
            </a:endParaRPr>
          </a:p>
          <a:p>
            <a:pPr indent="-228600" lvl="0" marL="228600" rtl="0" algn="l">
              <a:lnSpc>
                <a:spcPct val="80000"/>
              </a:lnSpc>
              <a:spcBef>
                <a:spcPts val="1000"/>
              </a:spcBef>
              <a:spcAft>
                <a:spcPts val="0"/>
              </a:spcAft>
              <a:buClr>
                <a:schemeClr val="dk1"/>
              </a:buClr>
              <a:buSzPts val="2800"/>
              <a:buNone/>
            </a:pPr>
            <a:r>
              <a:rPr lang="de-AT">
                <a:latin typeface="Courier New"/>
                <a:ea typeface="Courier New"/>
                <a:cs typeface="Courier New"/>
                <a:sym typeface="Courier New"/>
              </a:rPr>
              <a:t>                     abteilungsgehaltssum</a:t>
            </a:r>
            <a:endParaRPr>
              <a:latin typeface="Courier New"/>
              <a:ea typeface="Courier New"/>
              <a:cs typeface="Courier New"/>
              <a:sym typeface="Courier New"/>
            </a:endParaRPr>
          </a:p>
          <a:p>
            <a:pPr indent="-228600" lvl="0" marL="228600" rtl="0" algn="l">
              <a:lnSpc>
                <a:spcPct val="80000"/>
              </a:lnSpc>
              <a:spcBef>
                <a:spcPts val="288"/>
              </a:spcBef>
              <a:spcAft>
                <a:spcPts val="0"/>
              </a:spcAft>
              <a:buClr>
                <a:schemeClr val="dk1"/>
              </a:buClr>
              <a:buSzPts val="2800"/>
              <a:buNone/>
            </a:pPr>
            <a:r>
              <a:rPr lang="de-AT">
                <a:latin typeface="Courier New"/>
                <a:ea typeface="Courier New"/>
                <a:cs typeface="Courier New"/>
                <a:sym typeface="Courier New"/>
              </a:rPr>
              <a:t>      from emp</a:t>
            </a:r>
            <a:endParaRPr>
              <a:latin typeface="Courier New"/>
              <a:ea typeface="Courier New"/>
              <a:cs typeface="Courier New"/>
              <a:sym typeface="Courier New"/>
            </a:endParaRPr>
          </a:p>
          <a:p>
            <a:pPr indent="-228600" lvl="0" marL="228600" rtl="0" algn="l">
              <a:lnSpc>
                <a:spcPct val="80000"/>
              </a:lnSpc>
              <a:spcBef>
                <a:spcPts val="288"/>
              </a:spcBef>
              <a:spcAft>
                <a:spcPts val="0"/>
              </a:spcAft>
              <a:buClr>
                <a:schemeClr val="dk1"/>
              </a:buClr>
              <a:buSzPts val="2800"/>
              <a:buNone/>
            </a:pPr>
            <a:r>
              <a:rPr lang="de-AT">
                <a:latin typeface="Courier New"/>
                <a:ea typeface="Courier New"/>
                <a:cs typeface="Courier New"/>
                <a:sym typeface="Courier New"/>
              </a:rPr>
              <a:t>      group by deptno</a:t>
            </a:r>
            <a:endParaRPr>
              <a:latin typeface="Courier New"/>
              <a:ea typeface="Courier New"/>
              <a:cs typeface="Courier New"/>
              <a:sym typeface="Courier New"/>
            </a:endParaRPr>
          </a:p>
          <a:p>
            <a:pPr indent="-228600" lvl="0" marL="228600" rtl="0" algn="l">
              <a:lnSpc>
                <a:spcPct val="80000"/>
              </a:lnSpc>
              <a:spcBef>
                <a:spcPts val="288"/>
              </a:spcBef>
              <a:spcAft>
                <a:spcPts val="0"/>
              </a:spcAft>
              <a:buClr>
                <a:schemeClr val="dk1"/>
              </a:buClr>
              <a:buSzPts val="2800"/>
              <a:buNone/>
            </a:pPr>
            <a:r>
              <a:rPr lang="de-AT">
                <a:latin typeface="Courier New"/>
                <a:ea typeface="Courier New"/>
                <a:cs typeface="Courier New"/>
                <a:sym typeface="Courier New"/>
              </a:rPr>
              <a:t>      having sum(sal) &gt; 9000</a:t>
            </a:r>
            <a:endParaRPr/>
          </a:p>
          <a:p>
            <a:pPr indent="-228600" lvl="0" marL="228600" rtl="0" algn="l">
              <a:lnSpc>
                <a:spcPct val="80000"/>
              </a:lnSpc>
              <a:spcBef>
                <a:spcPts val="288"/>
              </a:spcBef>
              <a:spcAft>
                <a:spcPts val="0"/>
              </a:spcAft>
              <a:buClr>
                <a:schemeClr val="dk1"/>
              </a:buClr>
              <a:buSzPts val="2800"/>
              <a:buNone/>
            </a:pPr>
            <a:r>
              <a:rPr lang="de-AT">
                <a:latin typeface="Courier New"/>
                <a:ea typeface="Courier New"/>
                <a:cs typeface="Courier New"/>
                <a:sym typeface="Courier New"/>
              </a:rPr>
              <a:t>      )</a:t>
            </a:r>
            <a:endParaRPr/>
          </a:p>
          <a:p>
            <a:pPr indent="-50800" lvl="0" marL="228600" rtl="0" algn="l">
              <a:lnSpc>
                <a:spcPct val="80000"/>
              </a:lnSpc>
              <a:spcBef>
                <a:spcPts val="1000"/>
              </a:spcBef>
              <a:spcAft>
                <a:spcPts val="0"/>
              </a:spcAft>
              <a:buClr>
                <a:schemeClr val="dk1"/>
              </a:buClr>
              <a:buSzPts val="2800"/>
              <a:buNone/>
            </a:pPr>
            <a:r>
              <a:t/>
            </a:r>
            <a:endParaRPr/>
          </a:p>
        </p:txBody>
      </p:sp>
      <p:sp>
        <p:nvSpPr>
          <p:cNvPr id="432" name="Google Shape;432;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433" name="Google Shape;433;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pic>
        <p:nvPicPr>
          <p:cNvPr descr="Ein Bild, das Zeichnung enthält.&#10;&#10;Automatisch generierte Beschreibung" id="434" name="Google Shape;434;p38"/>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Flashback Query</a:t>
            </a:r>
            <a:endParaRPr/>
          </a:p>
        </p:txBody>
      </p:sp>
      <p:sp>
        <p:nvSpPr>
          <p:cNvPr id="440" name="Google Shape;440;p39"/>
          <p:cNvSpPr txBox="1"/>
          <p:nvPr>
            <p:ph idx="1" type="body"/>
          </p:nvPr>
        </p:nvSpPr>
        <p:spPr>
          <a:xfrm>
            <a:off x="838200" y="1690688"/>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800"/>
              <a:buNone/>
            </a:pPr>
            <a:r>
              <a:rPr lang="de-AT"/>
              <a:t>Nachdem ein schreibender Benutzer seine Änderungen mit COMMIT bestätigt hat, wird das before image nicht mehr benötigt. Aus Performancegründen wird dieses Image allerdings erst dann gelöscht, wenn wieder Platz im Undo Tablespace benötigt wird. Bis dahin kann mittels Flashback Query auf diese ‘alten’ Daten zugegriffen werden.</a:t>
            </a:r>
            <a:endParaRPr/>
          </a:p>
          <a:p>
            <a:pPr indent="-228600" lvl="0" marL="228600" rtl="0" algn="l">
              <a:lnSpc>
                <a:spcPct val="80000"/>
              </a:lnSpc>
              <a:spcBef>
                <a:spcPts val="1000"/>
              </a:spcBef>
              <a:spcAft>
                <a:spcPts val="0"/>
              </a:spcAft>
              <a:buClr>
                <a:schemeClr val="dk1"/>
              </a:buClr>
              <a:buSzPts val="2800"/>
              <a:buNone/>
            </a:pPr>
            <a:r>
              <a:t/>
            </a:r>
            <a:endParaRPr/>
          </a:p>
          <a:p>
            <a:pPr indent="-228600" lvl="0" marL="228600" rtl="0" algn="l">
              <a:lnSpc>
                <a:spcPct val="80000"/>
              </a:lnSpc>
              <a:spcBef>
                <a:spcPts val="1000"/>
              </a:spcBef>
              <a:spcAft>
                <a:spcPts val="0"/>
              </a:spcAft>
              <a:buClr>
                <a:schemeClr val="dk1"/>
              </a:buClr>
              <a:buSzPts val="2800"/>
              <a:buNone/>
            </a:pPr>
            <a:r>
              <a:rPr lang="de-AT">
                <a:latin typeface="Courier New"/>
                <a:ea typeface="Courier New"/>
                <a:cs typeface="Courier New"/>
                <a:sym typeface="Courier New"/>
              </a:rPr>
              <a:t>select * from emp</a:t>
            </a:r>
            <a:endParaRPr/>
          </a:p>
          <a:p>
            <a:pPr indent="-228600" lvl="0" marL="228600" rtl="0" algn="l">
              <a:lnSpc>
                <a:spcPct val="80000"/>
              </a:lnSpc>
              <a:spcBef>
                <a:spcPts val="1000"/>
              </a:spcBef>
              <a:spcAft>
                <a:spcPts val="0"/>
              </a:spcAft>
              <a:buClr>
                <a:schemeClr val="dk1"/>
              </a:buClr>
              <a:buSzPts val="2800"/>
              <a:buNone/>
            </a:pPr>
            <a:r>
              <a:rPr lang="de-AT">
                <a:latin typeface="Courier New"/>
                <a:ea typeface="Courier New"/>
                <a:cs typeface="Courier New"/>
                <a:sym typeface="Courier New"/>
              </a:rPr>
              <a:t>as of timestamp systimestamp - interval '5' minute</a:t>
            </a:r>
            <a:endParaRPr/>
          </a:p>
          <a:p>
            <a:pPr indent="-228600" lvl="0" marL="228600" rtl="0" algn="l">
              <a:lnSpc>
                <a:spcPct val="80000"/>
              </a:lnSpc>
              <a:spcBef>
                <a:spcPts val="1000"/>
              </a:spcBef>
              <a:spcAft>
                <a:spcPts val="0"/>
              </a:spcAft>
              <a:buClr>
                <a:schemeClr val="dk1"/>
              </a:buClr>
              <a:buSzPts val="2800"/>
              <a:buNone/>
            </a:pPr>
            <a:r>
              <a:rPr lang="de-AT"/>
              <a:t>(hier wird der Zustand von vor 5 Minuten angezeigt)</a:t>
            </a:r>
            <a:endParaRPr/>
          </a:p>
          <a:p>
            <a:pPr indent="-50800" lvl="0" marL="228600" rtl="0" algn="l">
              <a:lnSpc>
                <a:spcPct val="80000"/>
              </a:lnSpc>
              <a:spcBef>
                <a:spcPts val="1000"/>
              </a:spcBef>
              <a:spcAft>
                <a:spcPts val="0"/>
              </a:spcAft>
              <a:buClr>
                <a:schemeClr val="dk1"/>
              </a:buClr>
              <a:buSzPts val="2800"/>
              <a:buNone/>
            </a:pPr>
            <a:r>
              <a:t/>
            </a:r>
            <a:endParaRPr/>
          </a:p>
        </p:txBody>
      </p:sp>
      <p:sp>
        <p:nvSpPr>
          <p:cNvPr id="441" name="Google Shape;441;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442" name="Google Shape;442;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pic>
        <p:nvPicPr>
          <p:cNvPr descr="Ein Bild, das Zeichnung enthält.&#10;&#10;Automatisch generierte Beschreibung" id="443" name="Google Shape;443;p39"/>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Datumswerte</a:t>
            </a:r>
            <a:endParaRPr/>
          </a:p>
        </p:txBody>
      </p:sp>
      <p:sp>
        <p:nvSpPr>
          <p:cNvPr id="114" name="Google Shape;114;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115" name="Google Shape;11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sp>
        <p:nvSpPr>
          <p:cNvPr id="116" name="Google Shape;116;p4"/>
          <p:cNvSpPr txBox="1"/>
          <p:nvPr/>
        </p:nvSpPr>
        <p:spPr>
          <a:xfrm>
            <a:off x="1010478" y="1609725"/>
            <a:ext cx="9144000" cy="511175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800"/>
              <a:buFont typeface="Arial"/>
              <a:buNone/>
            </a:pPr>
            <a:r>
              <a:rPr b="0" i="0" lang="de-AT" sz="2800" u="none" cap="none" strike="noStrike">
                <a:solidFill>
                  <a:schemeClr val="dk1"/>
                </a:solidFill>
                <a:latin typeface="Calibri"/>
                <a:ea typeface="Calibri"/>
                <a:cs typeface="Calibri"/>
                <a:sym typeface="Calibri"/>
              </a:rPr>
              <a:t>SELECT ENAME, TO_CHAR(HIREDATE,‘MM/DD/YY‘) HIRE_DATE</a:t>
            </a:r>
            <a:endParaRPr/>
          </a:p>
          <a:p>
            <a:pPr indent="-228600" lvl="0" marL="228600" marR="0" rtl="0" algn="l">
              <a:lnSpc>
                <a:spcPct val="90000"/>
              </a:lnSpc>
              <a:spcBef>
                <a:spcPts val="1000"/>
              </a:spcBef>
              <a:spcAft>
                <a:spcPts val="0"/>
              </a:spcAft>
              <a:buClr>
                <a:schemeClr val="dk1"/>
              </a:buClr>
              <a:buSzPts val="2800"/>
              <a:buFont typeface="Arial"/>
              <a:buNone/>
            </a:pPr>
            <a:r>
              <a:rPr b="0" i="0" lang="de-AT" sz="2800" u="none" cap="none" strike="noStrike">
                <a:solidFill>
                  <a:schemeClr val="dk1"/>
                </a:solidFill>
                <a:latin typeface="Calibri"/>
                <a:ea typeface="Calibri"/>
                <a:cs typeface="Calibri"/>
                <a:sym typeface="Calibri"/>
              </a:rPr>
              <a:t>  FROM EMP</a:t>
            </a:r>
            <a:endParaRPr/>
          </a:p>
          <a:p>
            <a:pPr indent="-228600" lvl="0" marL="228600" marR="0" rtl="0" algn="l">
              <a:lnSpc>
                <a:spcPct val="90000"/>
              </a:lnSpc>
              <a:spcBef>
                <a:spcPts val="1000"/>
              </a:spcBef>
              <a:spcAft>
                <a:spcPts val="0"/>
              </a:spcAft>
              <a:buClr>
                <a:schemeClr val="dk1"/>
              </a:buClr>
              <a:buSzPts val="2800"/>
              <a:buFont typeface="Arial"/>
              <a:buNone/>
            </a:pPr>
            <a:r>
              <a:rPr b="0" i="0" lang="de-AT" sz="2800" u="none" cap="none" strike="noStrike">
                <a:solidFill>
                  <a:schemeClr val="dk1"/>
                </a:solidFill>
                <a:latin typeface="Calibri"/>
                <a:ea typeface="Calibri"/>
                <a:cs typeface="Calibri"/>
                <a:sym typeface="Calibri"/>
              </a:rPr>
              <a:t>  WHERE DEPTNO = 20;</a:t>
            </a:r>
            <a:endParaRPr/>
          </a:p>
        </p:txBody>
      </p:sp>
      <p:graphicFrame>
        <p:nvGraphicFramePr>
          <p:cNvPr id="117" name="Google Shape;117;p4"/>
          <p:cNvGraphicFramePr/>
          <p:nvPr/>
        </p:nvGraphicFramePr>
        <p:xfrm>
          <a:off x="1141723" y="3667863"/>
          <a:ext cx="7993062" cy="2911475"/>
        </p:xfrm>
        <a:graphic>
          <a:graphicData uri="http://schemas.openxmlformats.org/presentationml/2006/ole">
            <mc:AlternateContent>
              <mc:Choice Requires="v">
                <p:oleObj r:id="rId4" imgH="2911475" imgW="7993062" progId="" spid="_x0000_s1">
                  <p:embed/>
                </p:oleObj>
              </mc:Choice>
              <mc:Fallback>
                <p:oleObj r:id="rId5" imgH="2911475" imgW="7993062" progId="">
                  <p:embed/>
                  <p:pic>
                    <p:nvPicPr>
                      <p:cNvPr id="117" name="Google Shape;117;p4"/>
                      <p:cNvPicPr preferRelativeResize="0"/>
                      <p:nvPr/>
                    </p:nvPicPr>
                    <p:blipFill rotWithShape="1">
                      <a:blip r:embed="rId6">
                        <a:alphaModFix/>
                      </a:blip>
                      <a:srcRect b="0" l="0" r="0" t="0"/>
                      <a:stretch/>
                    </p:blipFill>
                    <p:spPr>
                      <a:xfrm>
                        <a:off x="1141723" y="3667863"/>
                        <a:ext cx="7993062" cy="2911475"/>
                      </a:xfrm>
                      <a:prstGeom prst="rect">
                        <a:avLst/>
                      </a:prstGeom>
                      <a:noFill/>
                      <a:ln>
                        <a:noFill/>
                      </a:ln>
                    </p:spPr>
                  </p:pic>
                </p:oleObj>
              </mc:Fallback>
            </mc:AlternateContent>
          </a:graphicData>
        </a:graphic>
      </p:graphicFrame>
      <p:cxnSp>
        <p:nvCxnSpPr>
          <p:cNvPr id="118" name="Google Shape;118;p4"/>
          <p:cNvCxnSpPr/>
          <p:nvPr/>
        </p:nvCxnSpPr>
        <p:spPr>
          <a:xfrm flipH="1" rot="10800000">
            <a:off x="2739628" y="1985539"/>
            <a:ext cx="4537075" cy="2017712"/>
          </a:xfrm>
          <a:prstGeom prst="straightConnector1">
            <a:avLst/>
          </a:prstGeom>
          <a:noFill/>
          <a:ln cap="sq" cmpd="sng" w="9525">
            <a:solidFill>
              <a:srgbClr val="000000"/>
            </a:solidFill>
            <a:prstDash val="solid"/>
            <a:miter lim="800000"/>
            <a:headEnd len="med" w="med" type="none"/>
            <a:tailEnd len="med" w="med" type="triangle"/>
          </a:ln>
        </p:spPr>
      </p:cxnSp>
      <p:pic>
        <p:nvPicPr>
          <p:cNvPr descr="Ein Bild, das Zeichnung enthält.&#10;&#10;Automatisch generierte Beschreibung" id="119" name="Google Shape;119;p4"/>
          <p:cNvPicPr preferRelativeResize="0"/>
          <p:nvPr/>
        </p:nvPicPr>
        <p:blipFill rotWithShape="1">
          <a:blip r:embed="rId7">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47" name="Shape 447"/>
        <p:cNvGrpSpPr/>
        <p:nvPr/>
      </p:nvGrpSpPr>
      <p:grpSpPr>
        <a:xfrm>
          <a:off x="0" y="0"/>
          <a:ext cx="0" cy="0"/>
          <a:chOff x="0" y="0"/>
          <a:chExt cx="0" cy="0"/>
        </a:xfrm>
      </p:grpSpPr>
      <p:sp>
        <p:nvSpPr>
          <p:cNvPr id="448" name="Google Shape;448;p4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Calibri"/>
              <a:buNone/>
            </a:pPr>
            <a:r>
              <a:rPr lang="de-AT">
                <a:solidFill>
                  <a:schemeClr val="lt1"/>
                </a:solidFill>
              </a:rPr>
              <a:t>ENDE</a:t>
            </a:r>
            <a:endParaRPr/>
          </a:p>
        </p:txBody>
      </p:sp>
      <p:pic>
        <p:nvPicPr>
          <p:cNvPr descr="Ein Bild, das Zeichnung enthält.&#10;&#10;Automatisch generierte Beschreibung" id="449" name="Google Shape;449;p40"/>
          <p:cNvPicPr preferRelativeResize="0"/>
          <p:nvPr/>
        </p:nvPicPr>
        <p:blipFill rotWithShape="1">
          <a:blip r:embed="rId3">
            <a:alphaModFix/>
          </a:blip>
          <a:srcRect b="0" l="0" r="0" t="0"/>
          <a:stretch/>
        </p:blipFill>
        <p:spPr>
          <a:xfrm>
            <a:off x="5024437" y="3429000"/>
            <a:ext cx="2143125" cy="2143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Beispiel</a:t>
            </a:r>
            <a:endParaRPr/>
          </a:p>
        </p:txBody>
      </p:sp>
      <p:pic>
        <p:nvPicPr>
          <p:cNvPr id="125" name="Google Shape;125;p5"/>
          <p:cNvPicPr preferRelativeResize="0"/>
          <p:nvPr>
            <p:ph idx="1" type="body"/>
          </p:nvPr>
        </p:nvPicPr>
        <p:blipFill rotWithShape="1">
          <a:blip r:embed="rId3">
            <a:alphaModFix/>
          </a:blip>
          <a:srcRect b="0" l="0" r="0" t="0"/>
          <a:stretch/>
        </p:blipFill>
        <p:spPr>
          <a:xfrm>
            <a:off x="1572122" y="1719140"/>
            <a:ext cx="9047755" cy="3419719"/>
          </a:xfrm>
          <a:prstGeom prst="rect">
            <a:avLst/>
          </a:prstGeom>
          <a:noFill/>
          <a:ln>
            <a:noFill/>
          </a:ln>
        </p:spPr>
      </p:pic>
      <p:sp>
        <p:nvSpPr>
          <p:cNvPr id="126" name="Google Shape;126;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127" name="Google Shape;12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pic>
        <p:nvPicPr>
          <p:cNvPr descr="Ein Bild, das Zeichnung enthält.&#10;&#10;Automatisch generierte Beschreibung" id="128" name="Google Shape;128;p5"/>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Beispiel</a:t>
            </a:r>
            <a:endParaRPr/>
          </a:p>
        </p:txBody>
      </p:sp>
      <p:sp>
        <p:nvSpPr>
          <p:cNvPr id="134" name="Google Shape;134;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de-AT"/>
              <a:t>Für jeden Mitarbeiter das Datum der 1-jährigen Firmenzugehörigkeit </a:t>
            </a:r>
            <a:endParaRPr/>
          </a:p>
          <a:p>
            <a:pPr indent="-228600" lvl="0" marL="228600" rtl="0" algn="l">
              <a:lnSpc>
                <a:spcPct val="90000"/>
              </a:lnSpc>
              <a:spcBef>
                <a:spcPts val="1000"/>
              </a:spcBef>
              <a:spcAft>
                <a:spcPts val="0"/>
              </a:spcAft>
              <a:buClr>
                <a:schemeClr val="dk1"/>
              </a:buClr>
              <a:buSzPts val="2800"/>
              <a:buNone/>
            </a:pPr>
            <a:r>
              <a:rPr lang="de-AT"/>
              <a:t>SELECT ENAME,HIREDATE,HIREDATE+365 ONEYEAR</a:t>
            </a:r>
            <a:endParaRPr/>
          </a:p>
          <a:p>
            <a:pPr indent="-228600" lvl="0" marL="228600" rtl="0" algn="l">
              <a:lnSpc>
                <a:spcPct val="90000"/>
              </a:lnSpc>
              <a:spcBef>
                <a:spcPts val="1000"/>
              </a:spcBef>
              <a:spcAft>
                <a:spcPts val="0"/>
              </a:spcAft>
              <a:buClr>
                <a:schemeClr val="dk1"/>
              </a:buClr>
              <a:buSzPts val="2800"/>
              <a:buNone/>
            </a:pPr>
            <a:r>
              <a:rPr lang="de-AT"/>
              <a:t>  FROM EMP;</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rPr lang="de-AT"/>
              <a:t>Besser:</a:t>
            </a:r>
            <a:endParaRPr/>
          </a:p>
          <a:p>
            <a:pPr indent="-228600" lvl="0" marL="228600" rtl="0" algn="l">
              <a:lnSpc>
                <a:spcPct val="90000"/>
              </a:lnSpc>
              <a:spcBef>
                <a:spcPts val="1000"/>
              </a:spcBef>
              <a:spcAft>
                <a:spcPts val="0"/>
              </a:spcAft>
              <a:buClr>
                <a:schemeClr val="dk1"/>
              </a:buClr>
              <a:buSzPts val="2800"/>
              <a:buNone/>
            </a:pPr>
            <a:r>
              <a:rPr lang="de-AT"/>
              <a:t>SELECT ENAME, HIREDATE, ADD_MONTHS(HIREDATE,12) ONEYEAR</a:t>
            </a:r>
            <a:endParaRPr/>
          </a:p>
          <a:p>
            <a:pPr indent="-228600" lvl="0" marL="228600" rtl="0" algn="l">
              <a:lnSpc>
                <a:spcPct val="90000"/>
              </a:lnSpc>
              <a:spcBef>
                <a:spcPts val="1000"/>
              </a:spcBef>
              <a:spcAft>
                <a:spcPts val="0"/>
              </a:spcAft>
              <a:buClr>
                <a:schemeClr val="dk1"/>
              </a:buClr>
              <a:buSzPts val="2800"/>
              <a:buNone/>
            </a:pPr>
            <a:r>
              <a:rPr lang="de-AT"/>
              <a:t>  FROM EMP;</a:t>
            </a:r>
            <a:endParaRPr/>
          </a:p>
          <a:p>
            <a:pPr indent="-76200" lvl="1" marL="685800" rtl="0" algn="l">
              <a:lnSpc>
                <a:spcPct val="90000"/>
              </a:lnSpc>
              <a:spcBef>
                <a:spcPts val="500"/>
              </a:spcBef>
              <a:spcAft>
                <a:spcPts val="0"/>
              </a:spcAft>
              <a:buClr>
                <a:schemeClr val="dk1"/>
              </a:buClr>
              <a:buSzPts val="2400"/>
              <a:buNone/>
            </a:pPr>
            <a:r>
              <a:t/>
            </a:r>
            <a:endParaRPr/>
          </a:p>
        </p:txBody>
      </p:sp>
      <p:sp>
        <p:nvSpPr>
          <p:cNvPr id="135" name="Google Shape;13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136" name="Google Shape;13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pic>
        <p:nvPicPr>
          <p:cNvPr descr="Ein Bild, das Zeichnung enthält.&#10;&#10;Automatisch generierte Beschreibung" id="137" name="Google Shape;137;p6"/>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Datumsfunktionen</a:t>
            </a:r>
            <a:endParaRPr/>
          </a:p>
        </p:txBody>
      </p:sp>
      <p:pic>
        <p:nvPicPr>
          <p:cNvPr id="143" name="Google Shape;143;p7"/>
          <p:cNvPicPr preferRelativeResize="0"/>
          <p:nvPr>
            <p:ph idx="1" type="body"/>
          </p:nvPr>
        </p:nvPicPr>
        <p:blipFill rotWithShape="1">
          <a:blip r:embed="rId3">
            <a:alphaModFix/>
          </a:blip>
          <a:srcRect b="0" l="0" r="0" t="0"/>
          <a:stretch/>
        </p:blipFill>
        <p:spPr>
          <a:xfrm>
            <a:off x="1898494" y="1488445"/>
            <a:ext cx="8395011" cy="3881110"/>
          </a:xfrm>
          <a:prstGeom prst="rect">
            <a:avLst/>
          </a:prstGeom>
          <a:noFill/>
          <a:ln>
            <a:noFill/>
          </a:ln>
        </p:spPr>
      </p:pic>
      <p:sp>
        <p:nvSpPr>
          <p:cNvPr id="144" name="Google Shape;14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145" name="Google Shape;14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pic>
        <p:nvPicPr>
          <p:cNvPr descr="Ein Bild, das Zeichnung enthält.&#10;&#10;Automatisch generierte Beschreibung" id="146" name="Google Shape;146;p7"/>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Standardeinstellungen I</a:t>
            </a:r>
            <a:endParaRPr/>
          </a:p>
        </p:txBody>
      </p:sp>
      <p:sp>
        <p:nvSpPr>
          <p:cNvPr id="152" name="Google Shape;152;p8"/>
          <p:cNvSpPr txBox="1"/>
          <p:nvPr>
            <p:ph idx="1" type="body"/>
          </p:nvPr>
        </p:nvSpPr>
        <p:spPr>
          <a:xfrm>
            <a:off x="838200" y="1690688"/>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1960"/>
              <a:buNone/>
            </a:pPr>
            <a:r>
              <a:rPr lang="de-AT" sz="1960"/>
              <a:t>Die Standardeinstellung kann geändert werden mit:</a:t>
            </a:r>
            <a:endParaRPr/>
          </a:p>
          <a:p>
            <a:pPr indent="-228600" lvl="0" marL="228600" rtl="0" algn="l">
              <a:lnSpc>
                <a:spcPct val="70000"/>
              </a:lnSpc>
              <a:spcBef>
                <a:spcPts val="400"/>
              </a:spcBef>
              <a:spcAft>
                <a:spcPts val="0"/>
              </a:spcAft>
              <a:buClr>
                <a:schemeClr val="dk1"/>
              </a:buClr>
              <a:buSzPts val="1960"/>
              <a:buNone/>
            </a:pPr>
            <a:r>
              <a:rPr lang="de-AT" sz="1960"/>
              <a:t>ALTER SESSION </a:t>
            </a:r>
            <a:endParaRPr/>
          </a:p>
          <a:p>
            <a:pPr indent="-228600" lvl="0" marL="228600" rtl="0" algn="l">
              <a:lnSpc>
                <a:spcPct val="70000"/>
              </a:lnSpc>
              <a:spcBef>
                <a:spcPts val="400"/>
              </a:spcBef>
              <a:spcAft>
                <a:spcPts val="0"/>
              </a:spcAft>
              <a:buClr>
                <a:schemeClr val="dk1"/>
              </a:buClr>
              <a:buSzPts val="1960"/>
              <a:buNone/>
            </a:pPr>
            <a:r>
              <a:rPr lang="de-AT" sz="1960"/>
              <a:t>SET NLS_DATE_FORMAT = 'YYYY MM DD HH24:MI:SS‘;</a:t>
            </a:r>
            <a:endParaRPr/>
          </a:p>
          <a:p>
            <a:pPr indent="-228600" lvl="0" marL="228600" rtl="0" algn="l">
              <a:lnSpc>
                <a:spcPct val="70000"/>
              </a:lnSpc>
              <a:spcBef>
                <a:spcPts val="400"/>
              </a:spcBef>
              <a:spcAft>
                <a:spcPts val="0"/>
              </a:spcAft>
              <a:buClr>
                <a:schemeClr val="dk1"/>
              </a:buClr>
              <a:buSzPts val="1960"/>
              <a:buNone/>
            </a:pPr>
            <a:r>
              <a:t/>
            </a:r>
            <a:endParaRPr sz="1960"/>
          </a:p>
          <a:p>
            <a:pPr indent="-228600" lvl="0" marL="228600" rtl="0" algn="l">
              <a:lnSpc>
                <a:spcPct val="70000"/>
              </a:lnSpc>
              <a:spcBef>
                <a:spcPts val="400"/>
              </a:spcBef>
              <a:spcAft>
                <a:spcPts val="0"/>
              </a:spcAft>
              <a:buClr>
                <a:schemeClr val="dk1"/>
              </a:buClr>
              <a:buSzPts val="1960"/>
              <a:buNone/>
            </a:pPr>
            <a:r>
              <a:rPr lang="de-AT" sz="1960"/>
              <a:t>SELECT TO_CHAR(SYSDATE) Today</a:t>
            </a:r>
            <a:endParaRPr/>
          </a:p>
          <a:p>
            <a:pPr indent="-228600" lvl="0" marL="228600" rtl="0" algn="l">
              <a:lnSpc>
                <a:spcPct val="70000"/>
              </a:lnSpc>
              <a:spcBef>
                <a:spcPts val="400"/>
              </a:spcBef>
              <a:spcAft>
                <a:spcPts val="0"/>
              </a:spcAft>
              <a:buClr>
                <a:schemeClr val="dk1"/>
              </a:buClr>
              <a:buSzPts val="1960"/>
              <a:buNone/>
            </a:pPr>
            <a:r>
              <a:rPr lang="de-AT" sz="1960"/>
              <a:t>FROM DUAL; </a:t>
            </a:r>
            <a:endParaRPr/>
          </a:p>
          <a:p>
            <a:pPr indent="-228600" lvl="0" marL="228600" rtl="0" algn="l">
              <a:lnSpc>
                <a:spcPct val="70000"/>
              </a:lnSpc>
              <a:spcBef>
                <a:spcPts val="400"/>
              </a:spcBef>
              <a:spcAft>
                <a:spcPts val="0"/>
              </a:spcAft>
              <a:buClr>
                <a:schemeClr val="dk1"/>
              </a:buClr>
              <a:buSzPts val="1960"/>
              <a:buNone/>
            </a:pPr>
            <a:r>
              <a:t/>
            </a:r>
            <a:endParaRPr sz="1960"/>
          </a:p>
          <a:p>
            <a:pPr indent="-228600" lvl="0" marL="228600" rtl="0" algn="l">
              <a:lnSpc>
                <a:spcPct val="70000"/>
              </a:lnSpc>
              <a:spcBef>
                <a:spcPts val="400"/>
              </a:spcBef>
              <a:spcAft>
                <a:spcPts val="0"/>
              </a:spcAft>
              <a:buClr>
                <a:schemeClr val="dk1"/>
              </a:buClr>
              <a:buSzPts val="1960"/>
              <a:buNone/>
            </a:pPr>
            <a:r>
              <a:rPr lang="de-AT" sz="1960">
                <a:latin typeface="Courier New"/>
                <a:ea typeface="Courier New"/>
                <a:cs typeface="Courier New"/>
                <a:sym typeface="Courier New"/>
              </a:rPr>
              <a:t>TODAY </a:t>
            </a:r>
            <a:endParaRPr/>
          </a:p>
          <a:p>
            <a:pPr indent="-228600" lvl="0" marL="228600" rtl="0" algn="l">
              <a:lnSpc>
                <a:spcPct val="70000"/>
              </a:lnSpc>
              <a:spcBef>
                <a:spcPts val="400"/>
              </a:spcBef>
              <a:spcAft>
                <a:spcPts val="0"/>
              </a:spcAft>
              <a:buClr>
                <a:schemeClr val="dk1"/>
              </a:buClr>
              <a:buSzPts val="1960"/>
              <a:buNone/>
            </a:pPr>
            <a:r>
              <a:rPr lang="de-AT" sz="1960">
                <a:latin typeface="Courier New"/>
                <a:ea typeface="Courier New"/>
                <a:cs typeface="Courier New"/>
                <a:sym typeface="Courier New"/>
              </a:rPr>
              <a:t>------------------- </a:t>
            </a:r>
            <a:endParaRPr/>
          </a:p>
          <a:p>
            <a:pPr indent="-228600" lvl="0" marL="228600" rtl="0" algn="l">
              <a:lnSpc>
                <a:spcPct val="70000"/>
              </a:lnSpc>
              <a:spcBef>
                <a:spcPts val="400"/>
              </a:spcBef>
              <a:spcAft>
                <a:spcPts val="0"/>
              </a:spcAft>
              <a:buClr>
                <a:schemeClr val="dk1"/>
              </a:buClr>
              <a:buSzPts val="1960"/>
              <a:buNone/>
            </a:pPr>
            <a:r>
              <a:rPr lang="de-AT" sz="1960">
                <a:latin typeface="Courier New"/>
                <a:ea typeface="Courier New"/>
                <a:cs typeface="Courier New"/>
                <a:sym typeface="Courier New"/>
              </a:rPr>
              <a:t>1997 08 12 14:25:56</a:t>
            </a:r>
            <a:r>
              <a:rPr lang="de-AT" sz="1960"/>
              <a:t> </a:t>
            </a:r>
            <a:endParaRPr/>
          </a:p>
          <a:p>
            <a:pPr indent="-228600" lvl="0" marL="228600" rtl="0" algn="l">
              <a:lnSpc>
                <a:spcPct val="70000"/>
              </a:lnSpc>
              <a:spcBef>
                <a:spcPts val="400"/>
              </a:spcBef>
              <a:spcAft>
                <a:spcPts val="0"/>
              </a:spcAft>
              <a:buClr>
                <a:schemeClr val="dk1"/>
              </a:buClr>
              <a:buSzPts val="1960"/>
              <a:buNone/>
            </a:pPr>
            <a:r>
              <a:t/>
            </a:r>
            <a:endParaRPr sz="1960"/>
          </a:p>
          <a:p>
            <a:pPr indent="-228600" lvl="0" marL="228600" rtl="0" algn="l">
              <a:lnSpc>
                <a:spcPct val="70000"/>
              </a:lnSpc>
              <a:spcBef>
                <a:spcPts val="400"/>
              </a:spcBef>
              <a:spcAft>
                <a:spcPts val="0"/>
              </a:spcAft>
              <a:buClr>
                <a:schemeClr val="dk1"/>
              </a:buClr>
              <a:buSzPts val="1960"/>
              <a:buNone/>
            </a:pPr>
            <a:r>
              <a:rPr lang="de-AT" sz="1960"/>
              <a:t>Änderung des Datumsformats </a:t>
            </a:r>
            <a:r>
              <a:rPr lang="de-AT" sz="1960">
                <a:latin typeface="Noto Sans Symbols"/>
                <a:ea typeface="Noto Sans Symbols"/>
                <a:cs typeface="Noto Sans Symbols"/>
                <a:sym typeface="Noto Sans Symbols"/>
              </a:rPr>
              <a:t>🡪</a:t>
            </a:r>
            <a:r>
              <a:rPr lang="de-AT" sz="1960"/>
              <a:t> Französisch</a:t>
            </a:r>
            <a:endParaRPr sz="1960"/>
          </a:p>
          <a:p>
            <a:pPr indent="-228600" lvl="0" marL="228600" rtl="0" algn="l">
              <a:lnSpc>
                <a:spcPct val="70000"/>
              </a:lnSpc>
              <a:spcBef>
                <a:spcPts val="400"/>
              </a:spcBef>
              <a:spcAft>
                <a:spcPts val="0"/>
              </a:spcAft>
              <a:buClr>
                <a:schemeClr val="dk1"/>
              </a:buClr>
              <a:buSzPts val="1960"/>
              <a:buNone/>
            </a:pPr>
            <a:r>
              <a:t/>
            </a:r>
            <a:endParaRPr sz="1960"/>
          </a:p>
          <a:p>
            <a:pPr indent="-228600" lvl="0" marL="228600" rtl="0" algn="l">
              <a:lnSpc>
                <a:spcPct val="70000"/>
              </a:lnSpc>
              <a:spcBef>
                <a:spcPts val="400"/>
              </a:spcBef>
              <a:spcAft>
                <a:spcPts val="0"/>
              </a:spcAft>
              <a:buClr>
                <a:schemeClr val="dk1"/>
              </a:buClr>
              <a:buSzPts val="1960"/>
              <a:buNone/>
            </a:pPr>
            <a:r>
              <a:rPr lang="de-AT" sz="1960"/>
              <a:t>ALTER SESSION  SET NLS_DATE_LANGUAGE = French;</a:t>
            </a:r>
            <a:endParaRPr/>
          </a:p>
          <a:p>
            <a:pPr indent="-228600" lvl="0" marL="228600" rtl="0" algn="l">
              <a:lnSpc>
                <a:spcPct val="70000"/>
              </a:lnSpc>
              <a:spcBef>
                <a:spcPts val="400"/>
              </a:spcBef>
              <a:spcAft>
                <a:spcPts val="0"/>
              </a:spcAft>
              <a:buClr>
                <a:schemeClr val="dk1"/>
              </a:buClr>
              <a:buSzPts val="1960"/>
              <a:buNone/>
            </a:pPr>
            <a:r>
              <a:rPr lang="de-AT" sz="1960"/>
              <a:t>Ergebnis: </a:t>
            </a:r>
            <a:endParaRPr/>
          </a:p>
          <a:p>
            <a:pPr indent="-228600" lvl="0" marL="228600" rtl="0" algn="l">
              <a:lnSpc>
                <a:spcPct val="70000"/>
              </a:lnSpc>
              <a:spcBef>
                <a:spcPts val="400"/>
              </a:spcBef>
              <a:spcAft>
                <a:spcPts val="0"/>
              </a:spcAft>
              <a:buClr>
                <a:schemeClr val="dk1"/>
              </a:buClr>
              <a:buSzPts val="1960"/>
              <a:buNone/>
            </a:pPr>
            <a:r>
              <a:rPr lang="de-AT" sz="1960">
                <a:latin typeface="Courier New"/>
                <a:ea typeface="Courier New"/>
                <a:cs typeface="Courier New"/>
                <a:sym typeface="Courier New"/>
              </a:rPr>
              <a:t>Mardi    28 Février   1997</a:t>
            </a:r>
            <a:endParaRPr/>
          </a:p>
          <a:p>
            <a:pPr indent="-104140" lvl="0" marL="228600" rtl="0" algn="l">
              <a:lnSpc>
                <a:spcPct val="70000"/>
              </a:lnSpc>
              <a:spcBef>
                <a:spcPts val="1000"/>
              </a:spcBef>
              <a:spcAft>
                <a:spcPts val="0"/>
              </a:spcAft>
              <a:buClr>
                <a:schemeClr val="dk1"/>
              </a:buClr>
              <a:buSzPts val="1960"/>
              <a:buNone/>
            </a:pPr>
            <a:r>
              <a:t/>
            </a:r>
            <a:endParaRPr sz="1960"/>
          </a:p>
        </p:txBody>
      </p:sp>
      <p:sp>
        <p:nvSpPr>
          <p:cNvPr id="153" name="Google Shape;15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154" name="Google Shape;15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pic>
        <p:nvPicPr>
          <p:cNvPr descr="Ein Bild, das Zeichnung enthält.&#10;&#10;Automatisch generierte Beschreibung" id="155" name="Google Shape;155;p8"/>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Datum und Uhrzeit</a:t>
            </a:r>
            <a:endParaRPr/>
          </a:p>
        </p:txBody>
      </p:sp>
      <p:sp>
        <p:nvSpPr>
          <p:cNvPr id="161" name="Google Shape;161;p9"/>
          <p:cNvSpPr txBox="1"/>
          <p:nvPr>
            <p:ph idx="1" type="body"/>
          </p:nvPr>
        </p:nvSpPr>
        <p:spPr>
          <a:xfrm>
            <a:off x="838200" y="1690688"/>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None/>
            </a:pPr>
            <a:r>
              <a:rPr lang="de-AT"/>
              <a:t>Wird ein Datum von einem anderen abgezogen, so ist das Ergebnis eine</a:t>
            </a:r>
            <a:endParaRPr/>
          </a:p>
          <a:p>
            <a:pPr indent="-228600" lvl="0" marL="228600" rtl="0" algn="l">
              <a:lnSpc>
                <a:spcPct val="80000"/>
              </a:lnSpc>
              <a:spcBef>
                <a:spcPts val="1000"/>
              </a:spcBef>
              <a:spcAft>
                <a:spcPts val="0"/>
              </a:spcAft>
              <a:buClr>
                <a:schemeClr val="dk1"/>
              </a:buClr>
              <a:buSzPts val="2800"/>
              <a:buNone/>
            </a:pPr>
            <a:r>
              <a:rPr lang="de-AT"/>
              <a:t>Kommazahl, falls die Tageszeit der beiden Werte unterschiedlich ist.</a:t>
            </a:r>
            <a:endParaRPr/>
          </a:p>
          <a:p>
            <a:pPr indent="-228600" lvl="0" marL="228600" rtl="0" algn="l">
              <a:lnSpc>
                <a:spcPct val="80000"/>
              </a:lnSpc>
              <a:spcBef>
                <a:spcPts val="1000"/>
              </a:spcBef>
              <a:spcAft>
                <a:spcPts val="0"/>
              </a:spcAft>
              <a:buClr>
                <a:schemeClr val="dk1"/>
              </a:buClr>
              <a:buSzPts val="700"/>
              <a:buNone/>
            </a:pPr>
            <a:r>
              <a:t/>
            </a:r>
            <a:endParaRPr sz="700"/>
          </a:p>
          <a:p>
            <a:pPr indent="-228600" lvl="0" marL="228600" rtl="0" algn="l">
              <a:lnSpc>
                <a:spcPct val="80000"/>
              </a:lnSpc>
              <a:spcBef>
                <a:spcPts val="1000"/>
              </a:spcBef>
              <a:spcAft>
                <a:spcPts val="0"/>
              </a:spcAft>
              <a:buClr>
                <a:schemeClr val="dk1"/>
              </a:buClr>
              <a:buSzPts val="2800"/>
              <a:buNone/>
            </a:pPr>
            <a:r>
              <a:rPr lang="de-AT"/>
              <a:t>Datum1: 3-JAN-87 11:00 AM</a:t>
            </a:r>
            <a:endParaRPr/>
          </a:p>
          <a:p>
            <a:pPr indent="-228600" lvl="0" marL="228600" rtl="0" algn="l">
              <a:lnSpc>
                <a:spcPct val="80000"/>
              </a:lnSpc>
              <a:spcBef>
                <a:spcPts val="1000"/>
              </a:spcBef>
              <a:spcAft>
                <a:spcPts val="0"/>
              </a:spcAft>
              <a:buClr>
                <a:schemeClr val="dk1"/>
              </a:buClr>
              <a:buSzPts val="2800"/>
              <a:buNone/>
            </a:pPr>
            <a:r>
              <a:rPr lang="de-AT"/>
              <a:t>Datum2: 5-JAN-87 05:00 PM</a:t>
            </a:r>
            <a:endParaRPr/>
          </a:p>
          <a:p>
            <a:pPr indent="-228600" lvl="0" marL="228600" rtl="0" algn="l">
              <a:lnSpc>
                <a:spcPct val="80000"/>
              </a:lnSpc>
              <a:spcBef>
                <a:spcPts val="1000"/>
              </a:spcBef>
              <a:spcAft>
                <a:spcPts val="0"/>
              </a:spcAft>
              <a:buClr>
                <a:schemeClr val="dk1"/>
              </a:buClr>
              <a:buSzPts val="2800"/>
              <a:buNone/>
            </a:pPr>
            <a:r>
              <a:rPr lang="de-AT"/>
              <a:t>Datum2 - Datum1: 2.25 (2 Tage und 6 Stunden)</a:t>
            </a:r>
            <a:endParaRPr/>
          </a:p>
          <a:p>
            <a:pPr indent="-228600" lvl="0" marL="228600" rtl="0" algn="l">
              <a:lnSpc>
                <a:spcPct val="80000"/>
              </a:lnSpc>
              <a:spcBef>
                <a:spcPts val="1000"/>
              </a:spcBef>
              <a:spcAft>
                <a:spcPts val="0"/>
              </a:spcAft>
              <a:buClr>
                <a:schemeClr val="dk1"/>
              </a:buClr>
              <a:buSzPts val="1100"/>
              <a:buNone/>
            </a:pPr>
            <a:r>
              <a:t/>
            </a:r>
            <a:endParaRPr sz="1100"/>
          </a:p>
          <a:p>
            <a:pPr indent="-228600" lvl="0" marL="228600" rtl="0" algn="l">
              <a:lnSpc>
                <a:spcPct val="80000"/>
              </a:lnSpc>
              <a:spcBef>
                <a:spcPts val="1000"/>
              </a:spcBef>
              <a:spcAft>
                <a:spcPts val="0"/>
              </a:spcAft>
              <a:buClr>
                <a:schemeClr val="dk1"/>
              </a:buClr>
              <a:buSzPts val="2800"/>
              <a:buNone/>
            </a:pPr>
            <a:r>
              <a:rPr lang="de-AT"/>
              <a:t>Datum1: 3-Jan-87 05:00 PM</a:t>
            </a:r>
            <a:endParaRPr/>
          </a:p>
          <a:p>
            <a:pPr indent="-228600" lvl="0" marL="228600" rtl="0" algn="l">
              <a:lnSpc>
                <a:spcPct val="80000"/>
              </a:lnSpc>
              <a:spcBef>
                <a:spcPts val="1000"/>
              </a:spcBef>
              <a:spcAft>
                <a:spcPts val="0"/>
              </a:spcAft>
              <a:buClr>
                <a:schemeClr val="dk1"/>
              </a:buClr>
              <a:buSzPts val="2800"/>
              <a:buNone/>
            </a:pPr>
            <a:r>
              <a:rPr lang="de-AT"/>
              <a:t>Datum2: 5-JAN-87 11:00 AM</a:t>
            </a:r>
            <a:endParaRPr/>
          </a:p>
          <a:p>
            <a:pPr indent="-228600" lvl="0" marL="228600" rtl="0" algn="l">
              <a:lnSpc>
                <a:spcPct val="80000"/>
              </a:lnSpc>
              <a:spcBef>
                <a:spcPts val="1000"/>
              </a:spcBef>
              <a:spcAft>
                <a:spcPts val="0"/>
              </a:spcAft>
              <a:buClr>
                <a:schemeClr val="dk1"/>
              </a:buClr>
              <a:buSzPts val="2800"/>
              <a:buNone/>
            </a:pPr>
            <a:r>
              <a:rPr lang="de-AT"/>
              <a:t>Datum2-Datum1: 1.75 (1 Tag und 18 Stunden)</a:t>
            </a:r>
            <a:endParaRPr/>
          </a:p>
          <a:p>
            <a:pPr indent="-50800" lvl="0" marL="228600" rtl="0" algn="l">
              <a:lnSpc>
                <a:spcPct val="80000"/>
              </a:lnSpc>
              <a:spcBef>
                <a:spcPts val="1000"/>
              </a:spcBef>
              <a:spcAft>
                <a:spcPts val="0"/>
              </a:spcAft>
              <a:buClr>
                <a:schemeClr val="dk1"/>
              </a:buClr>
              <a:buSzPts val="2800"/>
              <a:buNone/>
            </a:pPr>
            <a:r>
              <a:t/>
            </a:r>
            <a:endParaRPr/>
          </a:p>
        </p:txBody>
      </p:sp>
      <p:sp>
        <p:nvSpPr>
          <p:cNvPr id="162" name="Google Shape;16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sz="1400"/>
              <a:t>SQL</a:t>
            </a:r>
            <a:endParaRPr/>
          </a:p>
        </p:txBody>
      </p:sp>
      <p:sp>
        <p:nvSpPr>
          <p:cNvPr id="163" name="Google Shape;16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sz="1400"/>
              <a:t>‹#›</a:t>
            </a:fld>
            <a:endParaRPr sz="1400"/>
          </a:p>
        </p:txBody>
      </p:sp>
      <p:pic>
        <p:nvPicPr>
          <p:cNvPr descr="Ein Bild, das Zeichnung enthält.&#10;&#10;Automatisch generierte Beschreibung" id="164" name="Google Shape;164;p9"/>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2020-07-07T09:35:01Z</dcterms:created>
  <dc:creator>Muratspahic Irfan</dc:creator>
</cp:coreProperties>
</file>