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109E-A7D4-42C8-B949-09C822D6F36D}" type="datetimeFigureOut">
              <a:rPr lang="de-AT" smtClean="0"/>
              <a:t>08.07.2020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EA9D0-5B8A-4B77-AA98-59F5234A982E}" type="slidenum">
              <a:rPr lang="de-AT" smtClean="0"/>
              <a:t>‹Nr.›</a:t>
            </a:fld>
            <a:endParaRPr lang="de-AT"/>
          </a:p>
        </p:txBody>
      </p:sp>
    </p:spTree>
    <p:extLst>
      <p:ext uri="{BB962C8B-B14F-4D97-AF65-F5344CB8AC3E}">
        <p14:creationId xmlns:p14="http://schemas.microsoft.com/office/powerpoint/2010/main" val="214479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9B294-7098-48D1-A7A1-E1B6C638780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D0CA6472-3C2E-416B-8203-B111FF549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D876E9BE-B7F4-4941-8D2E-D16F21E2D88C}"/>
              </a:ext>
            </a:extLst>
          </p:cNvPr>
          <p:cNvSpPr>
            <a:spLocks noGrp="1"/>
          </p:cNvSpPr>
          <p:nvPr>
            <p:ph type="dt" sz="half" idx="10"/>
          </p:nvPr>
        </p:nvSpPr>
        <p:spPr/>
        <p:txBody>
          <a:bodyPr/>
          <a:lstStyle/>
          <a:p>
            <a:fld id="{412049F7-E42B-489F-B0B4-A38F46843CB1}" type="datetime1">
              <a:rPr lang="de-AT" smtClean="0"/>
              <a:t>08.07.2020</a:t>
            </a:fld>
            <a:endParaRPr lang="de-AT"/>
          </a:p>
        </p:txBody>
      </p:sp>
      <p:sp>
        <p:nvSpPr>
          <p:cNvPr id="5" name="Fußzeilenplatzhalter 4">
            <a:extLst>
              <a:ext uri="{FF2B5EF4-FFF2-40B4-BE49-F238E27FC236}">
                <a16:creationId xmlns:a16="http://schemas.microsoft.com/office/drawing/2014/main" id="{35765551-6EAD-47BC-85F4-2222D36F7A03}"/>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E6405B52-BE30-48CE-932F-6EE9B76AD66F}"/>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2843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7E561-4C78-4DC8-9472-83EC1A880FF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8C16EEA-056A-4E9F-82AA-859BE8FDEB7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0BB71BF-777F-46A2-BC07-E0486E9080C3}"/>
              </a:ext>
            </a:extLst>
          </p:cNvPr>
          <p:cNvSpPr>
            <a:spLocks noGrp="1"/>
          </p:cNvSpPr>
          <p:nvPr>
            <p:ph type="dt" sz="half" idx="10"/>
          </p:nvPr>
        </p:nvSpPr>
        <p:spPr/>
        <p:txBody>
          <a:bodyPr/>
          <a:lstStyle/>
          <a:p>
            <a:fld id="{9A0BDEBE-0EDF-42CE-934C-B94B866BFD2F}" type="datetime1">
              <a:rPr lang="de-AT" smtClean="0"/>
              <a:t>08.07.2020</a:t>
            </a:fld>
            <a:endParaRPr lang="de-AT"/>
          </a:p>
        </p:txBody>
      </p:sp>
      <p:sp>
        <p:nvSpPr>
          <p:cNvPr id="5" name="Fußzeilenplatzhalter 4">
            <a:extLst>
              <a:ext uri="{FF2B5EF4-FFF2-40B4-BE49-F238E27FC236}">
                <a16:creationId xmlns:a16="http://schemas.microsoft.com/office/drawing/2014/main" id="{8C24BBA3-EB8A-4E90-AB94-967B726D8835}"/>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16CB68BD-4FA8-479C-875E-A26E3C5BC21C}"/>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198693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74ABE52-4AA0-4978-ABB6-203CD0917F4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9DA656F5-5251-4E59-85DE-75DC1C04090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FECBEE3-F135-46CB-877D-22651582890D}"/>
              </a:ext>
            </a:extLst>
          </p:cNvPr>
          <p:cNvSpPr>
            <a:spLocks noGrp="1"/>
          </p:cNvSpPr>
          <p:nvPr>
            <p:ph type="dt" sz="half" idx="10"/>
          </p:nvPr>
        </p:nvSpPr>
        <p:spPr/>
        <p:txBody>
          <a:bodyPr/>
          <a:lstStyle/>
          <a:p>
            <a:fld id="{9F11488C-36EC-461C-A614-48B64B7DC5BE}" type="datetime1">
              <a:rPr lang="de-AT" smtClean="0"/>
              <a:t>08.07.2020</a:t>
            </a:fld>
            <a:endParaRPr lang="de-AT"/>
          </a:p>
        </p:txBody>
      </p:sp>
      <p:sp>
        <p:nvSpPr>
          <p:cNvPr id="5" name="Fußzeilenplatzhalter 4">
            <a:extLst>
              <a:ext uri="{FF2B5EF4-FFF2-40B4-BE49-F238E27FC236}">
                <a16:creationId xmlns:a16="http://schemas.microsoft.com/office/drawing/2014/main" id="{B12DB874-6AED-4AE6-885F-986F2D4F7A61}"/>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D680AEC5-44A7-41AF-AB14-BB870CBF491A}"/>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6238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CDFD92-5BFA-434C-8313-B7785FC21A3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B7E460D-4AD6-4B67-9D34-EB39E954FF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0AE030D-34A8-4BAB-99B1-52DB02E9A1BD}"/>
              </a:ext>
            </a:extLst>
          </p:cNvPr>
          <p:cNvSpPr>
            <a:spLocks noGrp="1"/>
          </p:cNvSpPr>
          <p:nvPr>
            <p:ph type="dt" sz="half" idx="10"/>
          </p:nvPr>
        </p:nvSpPr>
        <p:spPr/>
        <p:txBody>
          <a:bodyPr/>
          <a:lstStyle/>
          <a:p>
            <a:fld id="{77578CF7-DCAC-4B37-B01C-10D0F8D4F7AA}" type="datetime1">
              <a:rPr lang="de-AT" smtClean="0"/>
              <a:t>08.07.2020</a:t>
            </a:fld>
            <a:endParaRPr lang="de-AT"/>
          </a:p>
        </p:txBody>
      </p:sp>
      <p:sp>
        <p:nvSpPr>
          <p:cNvPr id="5" name="Fußzeilenplatzhalter 4">
            <a:extLst>
              <a:ext uri="{FF2B5EF4-FFF2-40B4-BE49-F238E27FC236}">
                <a16:creationId xmlns:a16="http://schemas.microsoft.com/office/drawing/2014/main" id="{A69E5751-9C75-4BC9-B87F-430A8A7CCF93}"/>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EB86C1DF-89C8-412A-9027-912C8043BCD4}"/>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97614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BAF9A-717F-4989-98A4-6F0C43669D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57A7FCBB-CEC2-45D0-81CC-0CCEA4D22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CA67552-BAA4-49B6-9B0C-15EC7DBB3791}"/>
              </a:ext>
            </a:extLst>
          </p:cNvPr>
          <p:cNvSpPr>
            <a:spLocks noGrp="1"/>
          </p:cNvSpPr>
          <p:nvPr>
            <p:ph type="dt" sz="half" idx="10"/>
          </p:nvPr>
        </p:nvSpPr>
        <p:spPr/>
        <p:txBody>
          <a:bodyPr/>
          <a:lstStyle/>
          <a:p>
            <a:fld id="{EFB5DA1F-3E57-4C0A-859A-D81AEA5CB6C5}" type="datetime1">
              <a:rPr lang="de-AT" smtClean="0"/>
              <a:t>08.07.2020</a:t>
            </a:fld>
            <a:endParaRPr lang="de-AT"/>
          </a:p>
        </p:txBody>
      </p:sp>
      <p:sp>
        <p:nvSpPr>
          <p:cNvPr id="5" name="Fußzeilenplatzhalter 4">
            <a:extLst>
              <a:ext uri="{FF2B5EF4-FFF2-40B4-BE49-F238E27FC236}">
                <a16:creationId xmlns:a16="http://schemas.microsoft.com/office/drawing/2014/main" id="{4F14D210-A75B-47F0-9AF1-096A3A71FF3D}"/>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8B991838-3A86-430D-8002-88E9845A2C08}"/>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30087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3FC07C-0FA1-412E-AFFF-1DB7543B1F8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D417BCC6-0B32-4AAA-9D77-9DF9A996C6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386E80C-EFE6-4474-BBBC-DE7E81C4019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DED504C9-30F8-44D2-B16B-4B4D46236831}"/>
              </a:ext>
            </a:extLst>
          </p:cNvPr>
          <p:cNvSpPr>
            <a:spLocks noGrp="1"/>
          </p:cNvSpPr>
          <p:nvPr>
            <p:ph type="dt" sz="half" idx="10"/>
          </p:nvPr>
        </p:nvSpPr>
        <p:spPr/>
        <p:txBody>
          <a:bodyPr/>
          <a:lstStyle/>
          <a:p>
            <a:fld id="{43B6C9A2-919A-444B-82FC-B1E59109363E}" type="datetime1">
              <a:rPr lang="de-AT" smtClean="0"/>
              <a:t>08.07.2020</a:t>
            </a:fld>
            <a:endParaRPr lang="de-AT"/>
          </a:p>
        </p:txBody>
      </p:sp>
      <p:sp>
        <p:nvSpPr>
          <p:cNvPr id="6" name="Fußzeilenplatzhalter 5">
            <a:extLst>
              <a:ext uri="{FF2B5EF4-FFF2-40B4-BE49-F238E27FC236}">
                <a16:creationId xmlns:a16="http://schemas.microsoft.com/office/drawing/2014/main" id="{79AC7FB1-366F-45E1-995E-33046BE5EB9D}"/>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4A821E87-B645-41CD-931B-2A0E555C8E85}"/>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169706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C0E7E-C7E2-4C81-B03C-7A0D4A8FD3DA}"/>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5A9EE355-6E3A-4A81-9D7F-F09B1F6EF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939BC5D-5B66-486B-A415-EB5E8D45559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498EE510-A7C6-483B-A327-293D9EBD1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1CB9019-A3E9-4185-BF46-1ADA3FB16F8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BC21EDF2-0343-4293-A671-32FF8101D509}"/>
              </a:ext>
            </a:extLst>
          </p:cNvPr>
          <p:cNvSpPr>
            <a:spLocks noGrp="1"/>
          </p:cNvSpPr>
          <p:nvPr>
            <p:ph type="dt" sz="half" idx="10"/>
          </p:nvPr>
        </p:nvSpPr>
        <p:spPr/>
        <p:txBody>
          <a:bodyPr/>
          <a:lstStyle/>
          <a:p>
            <a:fld id="{47E296BC-81AE-4AD2-B3FB-BC0FC3BF076A}" type="datetime1">
              <a:rPr lang="de-AT" smtClean="0"/>
              <a:t>08.07.2020</a:t>
            </a:fld>
            <a:endParaRPr lang="de-AT"/>
          </a:p>
        </p:txBody>
      </p:sp>
      <p:sp>
        <p:nvSpPr>
          <p:cNvPr id="8" name="Fußzeilenplatzhalter 7">
            <a:extLst>
              <a:ext uri="{FF2B5EF4-FFF2-40B4-BE49-F238E27FC236}">
                <a16:creationId xmlns:a16="http://schemas.microsoft.com/office/drawing/2014/main" id="{BEE92254-F84A-4F6A-9429-CB5378F84B7A}"/>
              </a:ext>
            </a:extLst>
          </p:cNvPr>
          <p:cNvSpPr>
            <a:spLocks noGrp="1"/>
          </p:cNvSpPr>
          <p:nvPr>
            <p:ph type="ftr" sz="quarter" idx="11"/>
          </p:nvPr>
        </p:nvSpPr>
        <p:spPr/>
        <p:txBody>
          <a:bodyPr/>
          <a:lstStyle/>
          <a:p>
            <a:r>
              <a:rPr lang="de-AT"/>
              <a:t>SQL</a:t>
            </a:r>
          </a:p>
        </p:txBody>
      </p:sp>
      <p:sp>
        <p:nvSpPr>
          <p:cNvPr id="9" name="Foliennummernplatzhalter 8">
            <a:extLst>
              <a:ext uri="{FF2B5EF4-FFF2-40B4-BE49-F238E27FC236}">
                <a16:creationId xmlns:a16="http://schemas.microsoft.com/office/drawing/2014/main" id="{51DA8E38-62EF-4B8A-A956-864DE3B3ACA4}"/>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0861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86D41F-8DEC-4121-A07D-0624B4F87F7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F4D7E727-6D04-4337-B286-CAC4E95B3E4F}"/>
              </a:ext>
            </a:extLst>
          </p:cNvPr>
          <p:cNvSpPr>
            <a:spLocks noGrp="1"/>
          </p:cNvSpPr>
          <p:nvPr>
            <p:ph type="dt" sz="half" idx="10"/>
          </p:nvPr>
        </p:nvSpPr>
        <p:spPr/>
        <p:txBody>
          <a:bodyPr/>
          <a:lstStyle/>
          <a:p>
            <a:fld id="{0C38A892-BAEA-4FDC-A01A-2C7256247A11}" type="datetime1">
              <a:rPr lang="de-AT" smtClean="0"/>
              <a:t>08.07.2020</a:t>
            </a:fld>
            <a:endParaRPr lang="de-AT"/>
          </a:p>
        </p:txBody>
      </p:sp>
      <p:sp>
        <p:nvSpPr>
          <p:cNvPr id="4" name="Fußzeilenplatzhalter 3">
            <a:extLst>
              <a:ext uri="{FF2B5EF4-FFF2-40B4-BE49-F238E27FC236}">
                <a16:creationId xmlns:a16="http://schemas.microsoft.com/office/drawing/2014/main" id="{8CDCDDD5-207B-4AEF-89AE-EE8DDBF39E70}"/>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7DF2E34-FC38-4666-A267-3BA94DFE8D5D}"/>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95500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3DFB1BE-0C81-4DF9-86CF-AE50E301D702}"/>
              </a:ext>
            </a:extLst>
          </p:cNvPr>
          <p:cNvSpPr>
            <a:spLocks noGrp="1"/>
          </p:cNvSpPr>
          <p:nvPr>
            <p:ph type="dt" sz="half" idx="10"/>
          </p:nvPr>
        </p:nvSpPr>
        <p:spPr/>
        <p:txBody>
          <a:bodyPr/>
          <a:lstStyle/>
          <a:p>
            <a:fld id="{611EF1E5-00BD-4FC8-874F-BCCD132C7362}" type="datetime1">
              <a:rPr lang="de-AT" smtClean="0"/>
              <a:t>08.07.2020</a:t>
            </a:fld>
            <a:endParaRPr lang="de-AT"/>
          </a:p>
        </p:txBody>
      </p:sp>
      <p:sp>
        <p:nvSpPr>
          <p:cNvPr id="3" name="Fußzeilenplatzhalter 2">
            <a:extLst>
              <a:ext uri="{FF2B5EF4-FFF2-40B4-BE49-F238E27FC236}">
                <a16:creationId xmlns:a16="http://schemas.microsoft.com/office/drawing/2014/main" id="{6D937773-5823-4AC6-A87B-803AF09333D9}"/>
              </a:ext>
            </a:extLst>
          </p:cNvPr>
          <p:cNvSpPr>
            <a:spLocks noGrp="1"/>
          </p:cNvSpPr>
          <p:nvPr>
            <p:ph type="ftr" sz="quarter" idx="11"/>
          </p:nvPr>
        </p:nvSpPr>
        <p:spPr/>
        <p:txBody>
          <a:bodyPr/>
          <a:lstStyle/>
          <a:p>
            <a:r>
              <a:rPr lang="de-AT"/>
              <a:t>SQL</a:t>
            </a:r>
          </a:p>
        </p:txBody>
      </p:sp>
      <p:sp>
        <p:nvSpPr>
          <p:cNvPr id="4" name="Foliennummernplatzhalter 3">
            <a:extLst>
              <a:ext uri="{FF2B5EF4-FFF2-40B4-BE49-F238E27FC236}">
                <a16:creationId xmlns:a16="http://schemas.microsoft.com/office/drawing/2014/main" id="{A0CA3241-3710-4612-9709-2126D853FDA3}"/>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39317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13E42-144C-4EFF-AE4D-430E5524AF1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E22A925-F804-45B7-A337-5517CC6BB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E356DF0-F7F4-4811-A314-BAF089531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0BFDD78-A349-47E6-9D46-3A375CA9F0A0}"/>
              </a:ext>
            </a:extLst>
          </p:cNvPr>
          <p:cNvSpPr>
            <a:spLocks noGrp="1"/>
          </p:cNvSpPr>
          <p:nvPr>
            <p:ph type="dt" sz="half" idx="10"/>
          </p:nvPr>
        </p:nvSpPr>
        <p:spPr/>
        <p:txBody>
          <a:bodyPr/>
          <a:lstStyle/>
          <a:p>
            <a:fld id="{C75F6F9F-74B5-479F-BDB6-F1A6E9AD4618}" type="datetime1">
              <a:rPr lang="de-AT" smtClean="0"/>
              <a:t>08.07.2020</a:t>
            </a:fld>
            <a:endParaRPr lang="de-AT"/>
          </a:p>
        </p:txBody>
      </p:sp>
      <p:sp>
        <p:nvSpPr>
          <p:cNvPr id="6" name="Fußzeilenplatzhalter 5">
            <a:extLst>
              <a:ext uri="{FF2B5EF4-FFF2-40B4-BE49-F238E27FC236}">
                <a16:creationId xmlns:a16="http://schemas.microsoft.com/office/drawing/2014/main" id="{3630F42F-FE97-43BF-87BB-0129CF939CD4}"/>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BB30C170-D225-45CF-ACBF-2DBABF199EED}"/>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282561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210EA-0C73-413A-964D-CFB5D9BE80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5F779D9-FE2F-4EA3-928E-6D43D08E4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CD29B6BF-B5E6-4C43-BE59-7DD824E4A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3A24F3A-72B5-401D-BCEF-34B3134B4345}"/>
              </a:ext>
            </a:extLst>
          </p:cNvPr>
          <p:cNvSpPr>
            <a:spLocks noGrp="1"/>
          </p:cNvSpPr>
          <p:nvPr>
            <p:ph type="dt" sz="half" idx="10"/>
          </p:nvPr>
        </p:nvSpPr>
        <p:spPr/>
        <p:txBody>
          <a:bodyPr/>
          <a:lstStyle/>
          <a:p>
            <a:fld id="{EADA7359-CF24-4F75-9CA2-3A19BD0B9E63}" type="datetime1">
              <a:rPr lang="de-AT" smtClean="0"/>
              <a:t>08.07.2020</a:t>
            </a:fld>
            <a:endParaRPr lang="de-AT"/>
          </a:p>
        </p:txBody>
      </p:sp>
      <p:sp>
        <p:nvSpPr>
          <p:cNvPr id="6" name="Fußzeilenplatzhalter 5">
            <a:extLst>
              <a:ext uri="{FF2B5EF4-FFF2-40B4-BE49-F238E27FC236}">
                <a16:creationId xmlns:a16="http://schemas.microsoft.com/office/drawing/2014/main" id="{362CA984-0F7D-4D26-AF96-4B01C75EB316}"/>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2E9CFDA1-23EF-4287-80CB-B58242E54F4B}"/>
              </a:ext>
            </a:extLst>
          </p:cNvPr>
          <p:cNvSpPr>
            <a:spLocks noGrp="1"/>
          </p:cNvSpPr>
          <p:nvPr>
            <p:ph type="sldNum" sz="quarter" idx="12"/>
          </p:nvPr>
        </p:nvSpPr>
        <p:spPr/>
        <p:txBody>
          <a:bodyPr/>
          <a:lstStyle/>
          <a:p>
            <a:fld id="{FB8E1889-F937-482A-9AA5-ADCFA208C409}" type="slidenum">
              <a:rPr lang="de-AT" smtClean="0"/>
              <a:t>‹Nr.›</a:t>
            </a:fld>
            <a:endParaRPr lang="de-AT"/>
          </a:p>
        </p:txBody>
      </p:sp>
    </p:spTree>
    <p:extLst>
      <p:ext uri="{BB962C8B-B14F-4D97-AF65-F5344CB8AC3E}">
        <p14:creationId xmlns:p14="http://schemas.microsoft.com/office/powerpoint/2010/main" val="37725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44746A9-1B28-46EB-A459-011B03481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71AE0888-3BB3-421F-B016-D7EC6DFD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B70D099-F568-4DDF-A7EC-22522C23A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64817-D175-4F5D-A154-56490C9BE384}" type="datetime1">
              <a:rPr lang="de-AT" smtClean="0"/>
              <a:t>08.07.2020</a:t>
            </a:fld>
            <a:endParaRPr lang="de-AT"/>
          </a:p>
        </p:txBody>
      </p:sp>
      <p:sp>
        <p:nvSpPr>
          <p:cNvPr id="5" name="Fußzeilenplatzhalter 4">
            <a:extLst>
              <a:ext uri="{FF2B5EF4-FFF2-40B4-BE49-F238E27FC236}">
                <a16:creationId xmlns:a16="http://schemas.microsoft.com/office/drawing/2014/main" id="{4D00CF5E-018B-4B36-8213-B5F38E4FA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SQL</a:t>
            </a:r>
          </a:p>
        </p:txBody>
      </p:sp>
      <p:sp>
        <p:nvSpPr>
          <p:cNvPr id="6" name="Foliennummernplatzhalter 5">
            <a:extLst>
              <a:ext uri="{FF2B5EF4-FFF2-40B4-BE49-F238E27FC236}">
                <a16:creationId xmlns:a16="http://schemas.microsoft.com/office/drawing/2014/main" id="{CB9E70C5-C834-4BA0-AC3C-51CFFBE12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E1889-F937-482A-9AA5-ADCFA208C409}" type="slidenum">
              <a:rPr lang="de-AT" smtClean="0"/>
              <a:t>‹Nr.›</a:t>
            </a:fld>
            <a:endParaRPr lang="de-AT"/>
          </a:p>
        </p:txBody>
      </p:sp>
    </p:spTree>
    <p:extLst>
      <p:ext uri="{BB962C8B-B14F-4D97-AF65-F5344CB8AC3E}">
        <p14:creationId xmlns:p14="http://schemas.microsoft.com/office/powerpoint/2010/main" val="235665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87A117-D8F1-4972-9EDB-896D11E898F5}"/>
              </a:ext>
            </a:extLst>
          </p:cNvPr>
          <p:cNvSpPr>
            <a:spLocks noGrp="1"/>
          </p:cNvSpPr>
          <p:nvPr>
            <p:ph type="ctrTitle"/>
          </p:nvPr>
        </p:nvSpPr>
        <p:spPr/>
        <p:txBody>
          <a:bodyPr>
            <a:normAutofit fontScale="90000"/>
          </a:bodyPr>
          <a:lstStyle/>
          <a:p>
            <a:r>
              <a:rPr lang="de-AT">
                <a:solidFill>
                  <a:schemeClr val="bg1"/>
                </a:solidFill>
              </a:rPr>
              <a:t>CONSTRAINTS</a:t>
            </a:r>
            <a:br>
              <a:rPr lang="de-AT">
                <a:solidFill>
                  <a:schemeClr val="bg1"/>
                </a:solidFill>
              </a:rPr>
            </a:br>
            <a:r>
              <a:rPr lang="de-AT">
                <a:solidFill>
                  <a:schemeClr val="bg1"/>
                </a:solidFill>
              </a:rPr>
              <a:t> &amp; </a:t>
            </a:r>
            <a:br>
              <a:rPr lang="de-AT">
                <a:solidFill>
                  <a:schemeClr val="bg1"/>
                </a:solidFill>
              </a:rPr>
            </a:br>
            <a:r>
              <a:rPr lang="de-AT">
                <a:solidFill>
                  <a:schemeClr val="bg1"/>
                </a:solidFill>
              </a:rPr>
              <a:t>ALTER </a:t>
            </a:r>
            <a:r>
              <a:rPr lang="de-AT" dirty="0">
                <a:solidFill>
                  <a:schemeClr val="bg1"/>
                </a:solidFill>
              </a:rPr>
              <a:t>TABLE</a:t>
            </a:r>
          </a:p>
        </p:txBody>
      </p:sp>
      <p:pic>
        <p:nvPicPr>
          <p:cNvPr id="5" name="Grafik 4" descr="Ein Bild, das Zeichnung enthält.&#10;&#10;Automatisch generierte Beschreibung">
            <a:extLst>
              <a:ext uri="{FF2B5EF4-FFF2-40B4-BE49-F238E27FC236}">
                <a16:creationId xmlns:a16="http://schemas.microsoft.com/office/drawing/2014/main" id="{CC8B640B-15F2-4854-8B6C-A3EFE9B6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20177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09B3F-C389-4062-A015-9347378A0B59}"/>
              </a:ext>
            </a:extLst>
          </p:cNvPr>
          <p:cNvSpPr>
            <a:spLocks noGrp="1"/>
          </p:cNvSpPr>
          <p:nvPr>
            <p:ph type="title"/>
          </p:nvPr>
        </p:nvSpPr>
        <p:spPr/>
        <p:txBody>
          <a:bodyPr/>
          <a:lstStyle/>
          <a:p>
            <a:r>
              <a:rPr lang="de-AT" b="1" dirty="0"/>
              <a:t>Referentielle Integrität III</a:t>
            </a:r>
          </a:p>
        </p:txBody>
      </p:sp>
      <p:sp>
        <p:nvSpPr>
          <p:cNvPr id="3" name="Inhaltsplatzhalter 2">
            <a:extLst>
              <a:ext uri="{FF2B5EF4-FFF2-40B4-BE49-F238E27FC236}">
                <a16:creationId xmlns:a16="http://schemas.microsoft.com/office/drawing/2014/main" id="{AF86C765-6207-47FB-A5CE-6BAD047349D3}"/>
              </a:ext>
            </a:extLst>
          </p:cNvPr>
          <p:cNvSpPr>
            <a:spLocks noGrp="1"/>
          </p:cNvSpPr>
          <p:nvPr>
            <p:ph idx="1"/>
          </p:nvPr>
        </p:nvSpPr>
        <p:spPr/>
        <p:txBody>
          <a:bodyPr/>
          <a:lstStyle/>
          <a:p>
            <a:pPr marL="496888" indent="-496888">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r>
              <a:rPr lang="de-DE" altLang="de-DE" dirty="0"/>
              <a:t>Reihenfolge (Primärschlüssel, dann Fremdschlüssel </a:t>
            </a:r>
            <a:r>
              <a:rPr lang="de-DE" altLang="de-DE" dirty="0" err="1"/>
              <a:t>Constraint</a:t>
            </a:r>
            <a:r>
              <a:rPr lang="de-DE" altLang="de-DE" dirty="0"/>
              <a:t>) muss eingehalten werden.</a:t>
            </a:r>
          </a:p>
          <a:p>
            <a:pPr marL="508000" indent="-496888">
              <a:buNone/>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endParaRPr lang="de-DE" altLang="de-DE" dirty="0"/>
          </a:p>
          <a:p>
            <a:pPr marL="0" indent="0">
              <a:buNone/>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r>
              <a:rPr lang="de-DE" altLang="de-DE" dirty="0"/>
              <a:t>Möglichkeit</a:t>
            </a:r>
          </a:p>
          <a:p>
            <a:pPr marL="496888" indent="-496888">
              <a:buFont typeface="Arial" panose="020B0604020202020204" pitchFamily="34" charset="0"/>
              <a:buAutoNum type="arabicPeriod"/>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r>
              <a:rPr lang="de-DE" altLang="de-DE" dirty="0"/>
              <a:t>Erstellen aller Tabellen mit PK </a:t>
            </a:r>
            <a:r>
              <a:rPr lang="de-DE" altLang="de-DE" dirty="0" err="1"/>
              <a:t>Constraint</a:t>
            </a:r>
            <a:r>
              <a:rPr lang="de-DE" altLang="de-DE" dirty="0"/>
              <a:t>, aber ohne FK – </a:t>
            </a:r>
            <a:r>
              <a:rPr lang="de-DE" altLang="de-DE" dirty="0" err="1"/>
              <a:t>Constraint</a:t>
            </a:r>
            <a:endParaRPr lang="de-DE" altLang="de-DE" dirty="0"/>
          </a:p>
          <a:p>
            <a:pPr marL="496888" indent="-496888">
              <a:buFont typeface="Arial" panose="020B0604020202020204" pitchFamily="34" charset="0"/>
              <a:buAutoNum type="arabicPeriod"/>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r>
              <a:rPr lang="de-DE" altLang="de-DE" dirty="0"/>
              <a:t>Festlegung aller FK – </a:t>
            </a:r>
            <a:r>
              <a:rPr lang="de-DE" altLang="de-DE" dirty="0" err="1"/>
              <a:t>Constraints</a:t>
            </a:r>
            <a:r>
              <a:rPr lang="de-DE" altLang="de-DE" dirty="0"/>
              <a:t> durch ALTER TABLE</a:t>
            </a:r>
          </a:p>
          <a:p>
            <a:pPr marL="508000" indent="-496888">
              <a:buNone/>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endParaRPr lang="de-DE" altLang="de-DE" dirty="0"/>
          </a:p>
          <a:p>
            <a:pPr marL="508000" indent="-496888">
              <a:buNone/>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r>
              <a:rPr lang="de-DE" altLang="de-DE" dirty="0"/>
              <a:t>Beim Löschen umgekehrte Reihenfolge einhalten</a:t>
            </a:r>
          </a:p>
          <a:p>
            <a:pPr marL="508000" indent="-496888">
              <a:buNone/>
              <a:tabLst>
                <a:tab pos="496888" algn="l"/>
                <a:tab pos="601663" algn="l"/>
                <a:tab pos="1050925" algn="l"/>
                <a:tab pos="1500188" algn="l"/>
                <a:tab pos="1949450" algn="l"/>
                <a:tab pos="2398713" algn="l"/>
                <a:tab pos="2847975" algn="l"/>
                <a:tab pos="3297238" algn="l"/>
                <a:tab pos="3746500" algn="l"/>
                <a:tab pos="4195763" algn="l"/>
                <a:tab pos="4645025" algn="l"/>
                <a:tab pos="5094288" algn="l"/>
                <a:tab pos="5543550" algn="l"/>
                <a:tab pos="5992813" algn="l"/>
                <a:tab pos="6442075" algn="l"/>
                <a:tab pos="6891338" algn="l"/>
                <a:tab pos="7340600" algn="l"/>
                <a:tab pos="7789863" algn="l"/>
                <a:tab pos="8239125" algn="l"/>
                <a:tab pos="8688388" algn="l"/>
                <a:tab pos="9137650"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107EA44D-116B-4784-A2A4-0A02013B3ED0}"/>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6C3DC04-4B89-46C3-8119-3B9749AEE44F}"/>
              </a:ext>
            </a:extLst>
          </p:cNvPr>
          <p:cNvSpPr>
            <a:spLocks noGrp="1"/>
          </p:cNvSpPr>
          <p:nvPr>
            <p:ph type="sldNum" sz="quarter" idx="12"/>
          </p:nvPr>
        </p:nvSpPr>
        <p:spPr/>
        <p:txBody>
          <a:bodyPr/>
          <a:lstStyle/>
          <a:p>
            <a:fld id="{FB8E1889-F937-482A-9AA5-ADCFA208C409}"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4A37B920-DD2C-4B7B-B0F6-E6101D246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7210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41681-67F3-4783-8FE4-807FC2CCC0C8}"/>
              </a:ext>
            </a:extLst>
          </p:cNvPr>
          <p:cNvSpPr>
            <a:spLocks noGrp="1"/>
          </p:cNvSpPr>
          <p:nvPr>
            <p:ph type="title"/>
          </p:nvPr>
        </p:nvSpPr>
        <p:spPr/>
        <p:txBody>
          <a:bodyPr/>
          <a:lstStyle/>
          <a:p>
            <a:r>
              <a:rPr lang="de-AT" b="1" dirty="0"/>
              <a:t>Referentielle Integrität IV</a:t>
            </a:r>
          </a:p>
        </p:txBody>
      </p:sp>
      <p:sp>
        <p:nvSpPr>
          <p:cNvPr id="3" name="Inhaltsplatzhalter 2">
            <a:extLst>
              <a:ext uri="{FF2B5EF4-FFF2-40B4-BE49-F238E27FC236}">
                <a16:creationId xmlns:a16="http://schemas.microsoft.com/office/drawing/2014/main" id="{15CA200F-304F-4CD4-B690-FA707CFCF084}"/>
              </a:ext>
            </a:extLst>
          </p:cNvPr>
          <p:cNvSpPr>
            <a:spLocks noGrp="1"/>
          </p:cNvSpPr>
          <p:nvPr>
            <p:ph idx="1"/>
          </p:nvPr>
        </p:nvSpPr>
        <p:spPr>
          <a:xfrm>
            <a:off x="838200" y="1825625"/>
            <a:ext cx="9723783" cy="4351338"/>
          </a:xfrm>
        </p:spPr>
        <p:txBody>
          <a:bodyPr>
            <a:normAutofit fontScale="40000" lnSpcReduction="20000"/>
          </a:bodyPr>
          <a:lstStyle/>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800" b="1" dirty="0"/>
              <a:t>Definition </a:t>
            </a:r>
            <a:r>
              <a:rPr lang="en-GB" altLang="de-DE" sz="3800" b="1" dirty="0" err="1"/>
              <a:t>als</a:t>
            </a:r>
            <a:r>
              <a:rPr lang="en-GB" altLang="de-DE" sz="3800" b="1" dirty="0"/>
              <a:t> Table Constraint: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CREATE TABLE emp</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a:t>
            </a:r>
            <a:r>
              <a:rPr lang="en-GB" altLang="de-DE" sz="3300" dirty="0" err="1">
                <a:latin typeface="Courier New" panose="02070309020205020404" pitchFamily="49" charset="0"/>
              </a:rPr>
              <a:t>empno</a:t>
            </a:r>
            <a:r>
              <a:rPr lang="en-GB" altLang="de-DE" sz="3300" dirty="0">
                <a:latin typeface="Courier New" panose="02070309020205020404" pitchFamily="49" charset="0"/>
              </a:rPr>
              <a:t> NUMBER(4),</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err="1">
                <a:latin typeface="Courier New" panose="02070309020205020404" pitchFamily="49" charset="0"/>
              </a:rPr>
              <a:t>Deptno</a:t>
            </a:r>
            <a:r>
              <a:rPr lang="en-GB" altLang="de-DE" sz="3300" dirty="0">
                <a:latin typeface="Courier New" panose="02070309020205020404" pitchFamily="49" charset="0"/>
              </a:rPr>
              <a:t> number,</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CONSTRAINT </a:t>
            </a:r>
            <a:r>
              <a:rPr lang="en-GB" altLang="de-DE" sz="3300" dirty="0" err="1">
                <a:latin typeface="Courier New" panose="02070309020205020404" pitchFamily="49" charset="0"/>
              </a:rPr>
              <a:t>fk_deptno</a:t>
            </a:r>
            <a:r>
              <a:rPr lang="en-GB" altLang="de-DE" sz="3300" dirty="0">
                <a:latin typeface="Courier New" panose="02070309020205020404" pitchFamily="49" charset="0"/>
              </a:rPr>
              <a:t> FOREIGN KEY (</a:t>
            </a:r>
            <a:r>
              <a:rPr lang="en-GB" altLang="de-DE" sz="3300" dirty="0" err="1">
                <a:latin typeface="Courier New" panose="02070309020205020404" pitchFamily="49" charset="0"/>
              </a:rPr>
              <a:t>deptno</a:t>
            </a:r>
            <a:r>
              <a:rPr lang="en-GB" altLang="de-DE" sz="3300" dirty="0">
                <a:latin typeface="Courier New" panose="02070309020205020404" pitchFamily="49" charset="0"/>
              </a:rPr>
              <a:t>)  REFERENCES dept(</a:t>
            </a:r>
            <a:r>
              <a:rPr lang="en-GB" altLang="de-DE" sz="3300" dirty="0" err="1">
                <a:latin typeface="Courier New" panose="02070309020205020404" pitchFamily="49" charset="0"/>
              </a:rPr>
              <a:t>deptno</a:t>
            </a:r>
            <a:r>
              <a:rPr lang="en-GB" altLang="de-DE" sz="3300" dirty="0">
                <a:latin typeface="Courier New" panose="02070309020205020404" pitchFamily="49" charset="0"/>
              </a:rPr>
              <a:t>)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800" b="1" dirty="0"/>
              <a:t>ON DELETE xxx Option: xxx </a:t>
            </a:r>
            <a:r>
              <a:rPr lang="en-GB" altLang="de-DE" sz="3800" b="1" dirty="0" err="1"/>
              <a:t>kann</a:t>
            </a:r>
            <a:r>
              <a:rPr lang="en-GB" altLang="de-DE" sz="3800" b="1" dirty="0"/>
              <a:t> CASCADE </a:t>
            </a:r>
            <a:r>
              <a:rPr lang="en-GB" altLang="de-DE" sz="3800" b="1" dirty="0" err="1"/>
              <a:t>oder</a:t>
            </a:r>
            <a:r>
              <a:rPr lang="en-GB" altLang="de-DE" sz="3800" b="1" dirty="0"/>
              <a:t> SET NULL sein</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CREATE TABLE emp</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a:t>
            </a:r>
            <a:r>
              <a:rPr lang="en-GB" altLang="de-DE" sz="3300" dirty="0" err="1">
                <a:latin typeface="Courier New" panose="02070309020205020404" pitchFamily="49" charset="0"/>
              </a:rPr>
              <a:t>empno</a:t>
            </a:r>
            <a:r>
              <a:rPr lang="en-GB" altLang="de-DE" sz="3300" dirty="0">
                <a:latin typeface="Courier New" panose="02070309020205020404" pitchFamily="49" charset="0"/>
              </a:rPr>
              <a:t> NUMBER(4),</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a:latin typeface="Courier New" panose="02070309020205020404" pitchFamily="49" charset="0"/>
              </a:rPr>
              <a:t>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300" dirty="0" err="1">
                <a:latin typeface="Courier New" panose="02070309020205020404" pitchFamily="49" charset="0"/>
              </a:rPr>
              <a:t>deptno</a:t>
            </a:r>
            <a:r>
              <a:rPr lang="en-GB" altLang="de-DE" sz="3300" dirty="0">
                <a:latin typeface="Courier New" panose="02070309020205020404" pitchFamily="49" charset="0"/>
              </a:rPr>
              <a:t> NUMBER(2) CONSTRAINT </a:t>
            </a:r>
            <a:r>
              <a:rPr lang="en-GB" altLang="de-DE" sz="3300" dirty="0" err="1">
                <a:latin typeface="Courier New" panose="02070309020205020404" pitchFamily="49" charset="0"/>
              </a:rPr>
              <a:t>fk_deptno</a:t>
            </a:r>
            <a:r>
              <a:rPr lang="en-GB" altLang="de-DE" sz="3300" dirty="0">
                <a:latin typeface="Courier New" panose="02070309020205020404" pitchFamily="49" charset="0"/>
              </a:rPr>
              <a:t> REFERENCES dept(</a:t>
            </a:r>
            <a:r>
              <a:rPr lang="en-GB" altLang="de-DE" sz="3300" dirty="0" err="1">
                <a:latin typeface="Courier New" panose="02070309020205020404" pitchFamily="49" charset="0"/>
              </a:rPr>
              <a:t>deptno</a:t>
            </a:r>
            <a:r>
              <a:rPr lang="en-GB" altLang="de-DE" sz="3300" dirty="0">
                <a:latin typeface="Courier New" panose="02070309020205020404" pitchFamily="49" charset="0"/>
              </a:rPr>
              <a:t>) ON DELETE CASCADE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3800" b="1" dirty="0"/>
              <a:t>CASCADE</a:t>
            </a:r>
            <a:r>
              <a:rPr lang="de-DE" altLang="de-DE" sz="3800" dirty="0"/>
              <a:t>: Beim Löschen eines ‚Primärschlüsselsatzes‘ werden alle auf ihn zeigenden ‚Fremdschlüsselsätze‘ gelöscht!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3800" b="1" dirty="0"/>
              <a:t>SET</a:t>
            </a:r>
            <a:r>
              <a:rPr lang="de-DE" altLang="de-DE" sz="3800" dirty="0"/>
              <a:t> </a:t>
            </a:r>
            <a:r>
              <a:rPr lang="de-DE" altLang="de-DE" sz="3800" b="1" dirty="0"/>
              <a:t>NULL</a:t>
            </a:r>
            <a:r>
              <a:rPr lang="de-DE" altLang="de-DE" sz="3800" dirty="0"/>
              <a:t>: Beim Löschen eines ‚Primärschlüsselsatzes‘ werden alle auf ihn zeigenden ‚Fremdschlüsselsätze‘ auf NULL</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3800" dirty="0"/>
              <a:t>gesetzt!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a:lnSpc>
                <a:spcPct val="120000"/>
              </a:lnSpc>
            </a:pPr>
            <a:endParaRPr lang="de-AT" dirty="0"/>
          </a:p>
        </p:txBody>
      </p:sp>
      <p:sp>
        <p:nvSpPr>
          <p:cNvPr id="4" name="Fußzeilenplatzhalter 3">
            <a:extLst>
              <a:ext uri="{FF2B5EF4-FFF2-40B4-BE49-F238E27FC236}">
                <a16:creationId xmlns:a16="http://schemas.microsoft.com/office/drawing/2014/main" id="{15089502-D19E-4978-9EB1-7F33D32F8FC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7109A7B-B02B-4838-B594-8E1C6B6B33BA}"/>
              </a:ext>
            </a:extLst>
          </p:cNvPr>
          <p:cNvSpPr>
            <a:spLocks noGrp="1"/>
          </p:cNvSpPr>
          <p:nvPr>
            <p:ph type="sldNum" sz="quarter" idx="12"/>
          </p:nvPr>
        </p:nvSpPr>
        <p:spPr/>
        <p:txBody>
          <a:bodyPr/>
          <a:lstStyle/>
          <a:p>
            <a:fld id="{FB8E1889-F937-482A-9AA5-ADCFA208C409}" type="slidenum">
              <a:rPr lang="de-AT" smtClean="0"/>
              <a:t>11</a:t>
            </a:fld>
            <a:endParaRPr lang="de-AT"/>
          </a:p>
        </p:txBody>
      </p:sp>
      <p:pic>
        <p:nvPicPr>
          <p:cNvPr id="6" name="Grafik 5" descr="Ein Bild, das Zeichnung enthält.&#10;&#10;Automatisch generierte Beschreibung">
            <a:extLst>
              <a:ext uri="{FF2B5EF4-FFF2-40B4-BE49-F238E27FC236}">
                <a16:creationId xmlns:a16="http://schemas.microsoft.com/office/drawing/2014/main" id="{30BE02C9-4418-49B3-A844-1B04A742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7047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98390-1940-41CD-B75E-B6762D752958}"/>
              </a:ext>
            </a:extLst>
          </p:cNvPr>
          <p:cNvSpPr>
            <a:spLocks noGrp="1"/>
          </p:cNvSpPr>
          <p:nvPr>
            <p:ph type="title"/>
          </p:nvPr>
        </p:nvSpPr>
        <p:spPr/>
        <p:txBody>
          <a:bodyPr/>
          <a:lstStyle/>
          <a:p>
            <a:r>
              <a:rPr lang="de-AT" b="1" dirty="0"/>
              <a:t>Referentielle Integrität V</a:t>
            </a:r>
          </a:p>
        </p:txBody>
      </p:sp>
      <p:sp>
        <p:nvSpPr>
          <p:cNvPr id="3" name="Inhaltsplatzhalter 2">
            <a:extLst>
              <a:ext uri="{FF2B5EF4-FFF2-40B4-BE49-F238E27FC236}">
                <a16:creationId xmlns:a16="http://schemas.microsoft.com/office/drawing/2014/main" id="{EC55F8E3-ED27-43F9-84EB-0259399504CD}"/>
              </a:ext>
            </a:extLst>
          </p:cNvPr>
          <p:cNvSpPr>
            <a:spLocks noGrp="1"/>
          </p:cNvSpPr>
          <p:nvPr>
            <p:ph idx="1"/>
          </p:nvPr>
        </p:nvSpPr>
        <p:spPr>
          <a:xfrm>
            <a:off x="838200" y="1825625"/>
            <a:ext cx="9564757" cy="4351338"/>
          </a:xfrm>
        </p:spPr>
        <p:txBody>
          <a:bodyPr>
            <a:normAutofit fontScale="925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Referentielle Integrität mit </a:t>
            </a:r>
            <a:r>
              <a:rPr lang="de-DE" altLang="de-DE" dirty="0" err="1"/>
              <a:t>Concatenated</a:t>
            </a:r>
            <a:r>
              <a:rPr lang="de-DE" altLang="de-DE" dirty="0"/>
              <a:t> Keys:</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ALTER TABLE </a:t>
            </a:r>
            <a:r>
              <a:rPr lang="en-GB" altLang="de-DE" dirty="0" err="1">
                <a:latin typeface="Courier New" panose="02070309020205020404" pitchFamily="49" charset="0"/>
              </a:rPr>
              <a:t>phone_calls</a:t>
            </a:r>
            <a:endParaRPr lang="en-GB"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ADD CONSTRAINT </a:t>
            </a:r>
            <a:r>
              <a:rPr lang="en-GB" altLang="de-DE" dirty="0" err="1">
                <a:latin typeface="Courier New" panose="02070309020205020404" pitchFamily="49" charset="0"/>
              </a:rPr>
              <a:t>fk_areaco_phoneno</a:t>
            </a:r>
            <a:endParaRPr lang="en-GB"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FOREIGN KEY (</a:t>
            </a:r>
            <a:r>
              <a:rPr lang="en-GB" altLang="de-DE" dirty="0" err="1">
                <a:latin typeface="Courier New" panose="02070309020205020404" pitchFamily="49" charset="0"/>
              </a:rPr>
              <a:t>areaco</a:t>
            </a:r>
            <a:r>
              <a:rPr lang="en-GB" altLang="de-DE" dirty="0">
                <a:latin typeface="Courier New" panose="02070309020205020404" pitchFamily="49" charset="0"/>
              </a:rPr>
              <a:t>, </a:t>
            </a:r>
            <a:r>
              <a:rPr lang="en-GB" altLang="de-DE" dirty="0" err="1">
                <a:latin typeface="Courier New" panose="02070309020205020404" pitchFamily="49" charset="0"/>
              </a:rPr>
              <a:t>phoneno</a:t>
            </a:r>
            <a:r>
              <a:rPr lang="en-GB" altLang="de-DE" dirty="0">
                <a:latin typeface="Courier New" panose="02070309020205020404" pitchFamily="49" charset="0"/>
              </a:rPr>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REFERENCES customers(</a:t>
            </a:r>
            <a:r>
              <a:rPr lang="en-GB" altLang="de-DE" dirty="0" err="1">
                <a:latin typeface="Courier New" panose="02070309020205020404" pitchFamily="49" charset="0"/>
              </a:rPr>
              <a:t>areaco</a:t>
            </a:r>
            <a:r>
              <a:rPr lang="en-GB" altLang="de-DE" dirty="0">
                <a:latin typeface="Courier New" panose="02070309020205020404" pitchFamily="49" charset="0"/>
              </a:rPr>
              <a:t>, </a:t>
            </a:r>
            <a:r>
              <a:rPr lang="en-GB" altLang="de-DE" dirty="0" err="1">
                <a:latin typeface="Courier New" panose="02070309020205020404" pitchFamily="49" charset="0"/>
              </a:rPr>
              <a:t>phoneno</a:t>
            </a:r>
            <a:r>
              <a:rPr lang="en-GB" altLang="de-DE" dirty="0">
                <a:latin typeface="Courier New" panose="02070309020205020404" pitchFamily="49" charset="0"/>
              </a:rPr>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EXCEPTIONS INTO </a:t>
            </a:r>
            <a:r>
              <a:rPr lang="en-GB" altLang="de-DE" dirty="0" err="1">
                <a:latin typeface="Courier New" panose="02070309020205020404" pitchFamily="49" charset="0"/>
              </a:rPr>
              <a:t>wrong_numbers</a:t>
            </a:r>
            <a:endParaRPr lang="en-GB"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Bei </a:t>
            </a:r>
            <a:r>
              <a:rPr lang="en-GB" altLang="de-DE" dirty="0" err="1"/>
              <a:t>Nichterfüllung</a:t>
            </a:r>
            <a:r>
              <a:rPr lang="en-GB" altLang="de-DE" dirty="0"/>
              <a:t> der Constraint </a:t>
            </a:r>
            <a:r>
              <a:rPr lang="en-GB" altLang="de-DE" dirty="0" err="1"/>
              <a:t>werden</a:t>
            </a:r>
            <a:r>
              <a:rPr lang="en-GB" altLang="de-DE" dirty="0"/>
              <a:t> </a:t>
            </a:r>
            <a:r>
              <a:rPr lang="en-GB" altLang="de-DE" dirty="0" err="1"/>
              <a:t>diese</a:t>
            </a:r>
            <a:r>
              <a:rPr lang="en-GB" altLang="de-DE" dirty="0"/>
              <a:t> </a:t>
            </a:r>
            <a:r>
              <a:rPr lang="en-GB" altLang="de-DE" dirty="0" err="1"/>
              <a:t>Sätze</a:t>
            </a:r>
            <a:r>
              <a:rPr lang="en-GB" altLang="de-DE" dirty="0"/>
              <a:t> in die </a:t>
            </a:r>
            <a:r>
              <a:rPr lang="en-GB" altLang="de-DE" dirty="0" err="1"/>
              <a:t>Tabelle</a:t>
            </a:r>
            <a:endParaRPr lang="en-GB"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WRONG_NUMBERS </a:t>
            </a:r>
            <a:r>
              <a:rPr lang="en-GB" altLang="de-DE" dirty="0" err="1"/>
              <a:t>geschrieben</a:t>
            </a:r>
            <a:r>
              <a:rPr lang="en-GB" altLang="de-DE" dirty="0"/>
              <a:t>.</a:t>
            </a:r>
          </a:p>
          <a:p>
            <a:endParaRPr lang="de-AT" dirty="0"/>
          </a:p>
        </p:txBody>
      </p:sp>
      <p:sp>
        <p:nvSpPr>
          <p:cNvPr id="4" name="Fußzeilenplatzhalter 3">
            <a:extLst>
              <a:ext uri="{FF2B5EF4-FFF2-40B4-BE49-F238E27FC236}">
                <a16:creationId xmlns:a16="http://schemas.microsoft.com/office/drawing/2014/main" id="{6CFC9D3F-9EB9-41FC-AF17-BBA45C5A5C9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57A1618-D937-46A8-AA63-FCF6AB366200}"/>
              </a:ext>
            </a:extLst>
          </p:cNvPr>
          <p:cNvSpPr>
            <a:spLocks noGrp="1"/>
          </p:cNvSpPr>
          <p:nvPr>
            <p:ph type="sldNum" sz="quarter" idx="12"/>
          </p:nvPr>
        </p:nvSpPr>
        <p:spPr/>
        <p:txBody>
          <a:bodyPr/>
          <a:lstStyle/>
          <a:p>
            <a:fld id="{FB8E1889-F937-482A-9AA5-ADCFA208C409}" type="slidenum">
              <a:rPr lang="de-AT" smtClean="0"/>
              <a:t>12</a:t>
            </a:fld>
            <a:endParaRPr lang="de-AT"/>
          </a:p>
        </p:txBody>
      </p:sp>
      <p:pic>
        <p:nvPicPr>
          <p:cNvPr id="6" name="Grafik 5" descr="Ein Bild, das Zeichnung enthält.&#10;&#10;Automatisch generierte Beschreibung">
            <a:extLst>
              <a:ext uri="{FF2B5EF4-FFF2-40B4-BE49-F238E27FC236}">
                <a16:creationId xmlns:a16="http://schemas.microsoft.com/office/drawing/2014/main" id="{A489EB3C-C4C2-461A-B31E-91DFC4827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0504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8ADE5-07BD-4778-AE6F-5E8BB519FFF5}"/>
              </a:ext>
            </a:extLst>
          </p:cNvPr>
          <p:cNvSpPr>
            <a:spLocks noGrp="1"/>
          </p:cNvSpPr>
          <p:nvPr>
            <p:ph type="title"/>
          </p:nvPr>
        </p:nvSpPr>
        <p:spPr/>
        <p:txBody>
          <a:bodyPr/>
          <a:lstStyle/>
          <a:p>
            <a:r>
              <a:rPr lang="de-AT" b="1" dirty="0"/>
              <a:t>CHECK </a:t>
            </a:r>
            <a:r>
              <a:rPr lang="de-AT" b="1" dirty="0" err="1"/>
              <a:t>Constraint</a:t>
            </a:r>
            <a:endParaRPr lang="de-AT" b="1" dirty="0"/>
          </a:p>
        </p:txBody>
      </p:sp>
      <p:sp>
        <p:nvSpPr>
          <p:cNvPr id="3" name="Inhaltsplatzhalter 2">
            <a:extLst>
              <a:ext uri="{FF2B5EF4-FFF2-40B4-BE49-F238E27FC236}">
                <a16:creationId xmlns:a16="http://schemas.microsoft.com/office/drawing/2014/main" id="{8F96088A-D0B0-4AE7-999C-F8EF5E2521ED}"/>
              </a:ext>
            </a:extLst>
          </p:cNvPr>
          <p:cNvSpPr>
            <a:spLocks noGrp="1"/>
          </p:cNvSpPr>
          <p:nvPr>
            <p:ph idx="1"/>
          </p:nvPr>
        </p:nvSpPr>
        <p:spPr>
          <a:xfrm>
            <a:off x="838200" y="1825625"/>
            <a:ext cx="10515600" cy="4351338"/>
          </a:xfrm>
        </p:spPr>
        <p:txBody>
          <a:bodyPr>
            <a:normAutofit fontScale="40000" lnSpcReduction="20000"/>
          </a:bodyPr>
          <a:lstStyle/>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4500" dirty="0" err="1"/>
              <a:t>Legt</a:t>
            </a:r>
            <a:r>
              <a:rPr lang="en-GB" altLang="de-DE" sz="4500" dirty="0"/>
              <a:t> </a:t>
            </a:r>
            <a:r>
              <a:rPr lang="en-GB" altLang="de-DE" sz="4500" dirty="0" err="1"/>
              <a:t>eine</a:t>
            </a:r>
            <a:r>
              <a:rPr lang="en-GB" altLang="de-DE" sz="4500" dirty="0"/>
              <a:t> </a:t>
            </a:r>
            <a:r>
              <a:rPr lang="en-GB" altLang="de-DE" sz="4500" dirty="0" err="1"/>
              <a:t>Bedingung</a:t>
            </a:r>
            <a:r>
              <a:rPr lang="en-GB" altLang="de-DE" sz="4500" dirty="0"/>
              <a:t> fest, der </a:t>
            </a:r>
            <a:r>
              <a:rPr lang="en-GB" altLang="de-DE" sz="4500" dirty="0" err="1"/>
              <a:t>jede</a:t>
            </a:r>
            <a:r>
              <a:rPr lang="en-GB" altLang="de-DE" sz="4500" dirty="0"/>
              <a:t> </a:t>
            </a:r>
            <a:r>
              <a:rPr lang="en-GB" altLang="de-DE" sz="4500" dirty="0" err="1"/>
              <a:t>Zeile</a:t>
            </a:r>
            <a:r>
              <a:rPr lang="en-GB" altLang="de-DE" sz="4500" dirty="0"/>
              <a:t> der </a:t>
            </a:r>
            <a:r>
              <a:rPr lang="en-GB" altLang="de-DE" sz="4500" dirty="0" err="1"/>
              <a:t>Tabelle</a:t>
            </a:r>
            <a:r>
              <a:rPr lang="en-GB" altLang="de-DE" sz="4500" dirty="0"/>
              <a:t> </a:t>
            </a:r>
            <a:r>
              <a:rPr lang="en-GB" altLang="de-DE" sz="4500" dirty="0" err="1"/>
              <a:t>entsprechen</a:t>
            </a:r>
            <a:r>
              <a:rPr lang="en-GB" altLang="de-DE" sz="4500" dirty="0"/>
              <a:t> muss. Die </a:t>
            </a:r>
            <a:r>
              <a:rPr lang="en-GB" altLang="de-DE" sz="4500" dirty="0" err="1"/>
              <a:t>Bedingung</a:t>
            </a:r>
            <a:r>
              <a:rPr lang="en-GB" altLang="de-DE" sz="4500" dirty="0"/>
              <a:t> </a:t>
            </a:r>
            <a:r>
              <a:rPr lang="en-GB" altLang="de-DE" sz="4500" dirty="0" err="1"/>
              <a:t>darf</a:t>
            </a:r>
            <a:r>
              <a:rPr lang="en-GB" altLang="de-DE" sz="4500" dirty="0"/>
              <a:t> </a:t>
            </a:r>
            <a:r>
              <a:rPr lang="en-GB" altLang="de-DE" sz="4500" dirty="0" err="1"/>
              <a:t>sich</a:t>
            </a:r>
            <a:r>
              <a:rPr lang="en-GB" altLang="de-DE" sz="4500" dirty="0"/>
              <a:t> </a:t>
            </a:r>
            <a:r>
              <a:rPr lang="en-GB" altLang="de-DE" sz="4500" dirty="0" err="1"/>
              <a:t>nicht</a:t>
            </a:r>
            <a:r>
              <a:rPr lang="en-GB" altLang="de-DE" sz="4500" dirty="0"/>
              <a:t> auf </a:t>
            </a:r>
            <a:r>
              <a:rPr lang="en-GB" altLang="de-DE" sz="4500" dirty="0" err="1"/>
              <a:t>Zeilen</a:t>
            </a:r>
            <a:endParaRPr lang="en-GB" altLang="de-DE" sz="4500" dirty="0"/>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4500" dirty="0" err="1"/>
              <a:t>anderer</a:t>
            </a:r>
            <a:r>
              <a:rPr lang="en-GB" altLang="de-DE" sz="4500" dirty="0"/>
              <a:t> </a:t>
            </a:r>
            <a:r>
              <a:rPr lang="en-GB" altLang="de-DE" sz="4500" dirty="0" err="1"/>
              <a:t>Tabellen</a:t>
            </a:r>
            <a:r>
              <a:rPr lang="en-GB" altLang="de-DE" sz="4500" dirty="0"/>
              <a:t> </a:t>
            </a:r>
            <a:r>
              <a:rPr lang="en-GB" altLang="de-DE" sz="4500" dirty="0" err="1"/>
              <a:t>beziehen</a:t>
            </a:r>
            <a:r>
              <a:rPr lang="en-GB" altLang="de-DE" sz="4500" dirty="0"/>
              <a:t>.</a:t>
            </a:r>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4500" dirty="0"/>
              <a:t>CHECK Constraints </a:t>
            </a:r>
            <a:r>
              <a:rPr lang="en-GB" altLang="de-DE" sz="4500" dirty="0" err="1"/>
              <a:t>dürfen</a:t>
            </a:r>
            <a:r>
              <a:rPr lang="en-GB" altLang="de-DE" sz="4500" dirty="0"/>
              <a:t> </a:t>
            </a:r>
            <a:r>
              <a:rPr lang="en-GB" altLang="de-DE" sz="4500" dirty="0" err="1"/>
              <a:t>folgende</a:t>
            </a:r>
            <a:r>
              <a:rPr lang="en-GB" altLang="de-DE" sz="4500" dirty="0"/>
              <a:t> </a:t>
            </a:r>
            <a:r>
              <a:rPr lang="en-GB" altLang="de-DE" sz="4500" dirty="0" err="1"/>
              <a:t>Konstrukte</a:t>
            </a:r>
            <a:r>
              <a:rPr lang="en-GB" altLang="de-DE" sz="4500" dirty="0"/>
              <a:t> </a:t>
            </a:r>
            <a:r>
              <a:rPr lang="en-GB" altLang="de-DE" sz="4500" dirty="0" err="1"/>
              <a:t>nicht</a:t>
            </a:r>
            <a:r>
              <a:rPr lang="en-GB" altLang="de-DE" sz="4500" dirty="0"/>
              <a:t> </a:t>
            </a:r>
            <a:r>
              <a:rPr lang="en-GB" altLang="de-DE" sz="4500" dirty="0" err="1"/>
              <a:t>enthalten</a:t>
            </a:r>
            <a:r>
              <a:rPr lang="en-GB" altLang="de-DE" sz="4500" dirty="0"/>
              <a:t>:</a:t>
            </a:r>
          </a:p>
          <a:p>
            <a:pPr marL="331788" indent="-317500">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4500" dirty="0" err="1"/>
              <a:t>Bezüge</a:t>
            </a:r>
            <a:r>
              <a:rPr lang="en-GB" altLang="de-DE" sz="4500" dirty="0"/>
              <a:t> auf </a:t>
            </a:r>
            <a:r>
              <a:rPr lang="en-GB" altLang="de-DE" sz="4500" dirty="0" err="1"/>
              <a:t>Werte</a:t>
            </a:r>
            <a:r>
              <a:rPr lang="en-GB" altLang="de-DE" sz="4500" dirty="0"/>
              <a:t> </a:t>
            </a:r>
            <a:r>
              <a:rPr lang="en-GB" altLang="de-DE" sz="4500" dirty="0" err="1"/>
              <a:t>anderer</a:t>
            </a:r>
            <a:r>
              <a:rPr lang="en-GB" altLang="de-DE" sz="4500" dirty="0"/>
              <a:t> </a:t>
            </a:r>
            <a:r>
              <a:rPr lang="en-GB" altLang="de-DE" sz="4500" dirty="0" err="1"/>
              <a:t>Zeilen</a:t>
            </a:r>
            <a:endParaRPr lang="en-GB" altLang="de-DE" sz="4500" dirty="0"/>
          </a:p>
          <a:p>
            <a:pPr marL="331788" indent="-317500">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4500" dirty="0"/>
              <a:t>Funktionsaufrufe: </a:t>
            </a:r>
            <a:r>
              <a:rPr lang="en-GB" altLang="de-DE" sz="4500" dirty="0"/>
              <a:t>SYSDATE, UID, USER, USERENV</a:t>
            </a:r>
          </a:p>
          <a:p>
            <a:pPr marL="331788" indent="-317500">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4500" dirty="0" err="1"/>
              <a:t>Pseudocolumns</a:t>
            </a:r>
            <a:r>
              <a:rPr lang="en-GB" altLang="de-DE" sz="4500" dirty="0"/>
              <a:t> CURRVAL, NEXTVAL, LEVEL, or ROWNUM</a:t>
            </a:r>
          </a:p>
          <a:p>
            <a:pPr marL="331788" indent="-317500">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4500" dirty="0"/>
              <a:t> nicht vollständig spezifizierte Datumsangaben</a:t>
            </a:r>
          </a:p>
          <a:p>
            <a:pPr marL="331788" indent="-317500">
              <a:lnSpc>
                <a:spcPct val="120000"/>
              </a:lnSpc>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4500" dirty="0" err="1"/>
              <a:t>Subqueries</a:t>
            </a:r>
            <a:endParaRPr lang="de-DE" altLang="de-DE" sz="4500" dirty="0"/>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3200" dirty="0">
                <a:latin typeface="Courier New" panose="02070309020205020404" pitchFamily="49" charset="0"/>
              </a:rPr>
              <a:t>CREATE TABLE dept (</a:t>
            </a:r>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3200" dirty="0" err="1">
                <a:latin typeface="Courier New" panose="02070309020205020404" pitchFamily="49" charset="0"/>
              </a:rPr>
              <a:t>deptno</a:t>
            </a:r>
            <a:r>
              <a:rPr lang="en-GB" altLang="de-DE" sz="3200" dirty="0">
                <a:latin typeface="Courier New" panose="02070309020205020404" pitchFamily="49" charset="0"/>
              </a:rPr>
              <a:t> NUMBER CONSTRAINT </a:t>
            </a:r>
            <a:r>
              <a:rPr lang="en-GB" altLang="de-DE" sz="3200" dirty="0" err="1">
                <a:latin typeface="Courier New" panose="02070309020205020404" pitchFamily="49" charset="0"/>
              </a:rPr>
              <a:t>check_deptno</a:t>
            </a:r>
            <a:r>
              <a:rPr lang="en-GB" altLang="de-DE" sz="3200" dirty="0">
                <a:latin typeface="Courier New" panose="02070309020205020404" pitchFamily="49" charset="0"/>
              </a:rPr>
              <a:t> CHECK (</a:t>
            </a:r>
            <a:r>
              <a:rPr lang="en-GB" altLang="de-DE" sz="3200" dirty="0" err="1">
                <a:latin typeface="Courier New" panose="02070309020205020404" pitchFamily="49" charset="0"/>
              </a:rPr>
              <a:t>deptno</a:t>
            </a:r>
            <a:r>
              <a:rPr lang="en-GB" altLang="de-DE" sz="3200" dirty="0">
                <a:latin typeface="Courier New" panose="02070309020205020404" pitchFamily="49" charset="0"/>
              </a:rPr>
              <a:t> BETWEEN 10 AND 99),</a:t>
            </a:r>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3200" dirty="0" err="1">
                <a:latin typeface="Courier New" panose="02070309020205020404" pitchFamily="49" charset="0"/>
              </a:rPr>
              <a:t>dname</a:t>
            </a:r>
            <a:r>
              <a:rPr lang="en-GB" altLang="de-DE" sz="3200" dirty="0">
                <a:latin typeface="Courier New" panose="02070309020205020404" pitchFamily="49" charset="0"/>
              </a:rPr>
              <a:t> VARCHAR2(9) CONSTRAINT </a:t>
            </a:r>
            <a:r>
              <a:rPr lang="en-GB" altLang="de-DE" sz="3200" dirty="0" err="1">
                <a:latin typeface="Courier New" panose="02070309020205020404" pitchFamily="49" charset="0"/>
              </a:rPr>
              <a:t>check_dname</a:t>
            </a:r>
            <a:r>
              <a:rPr lang="en-GB" altLang="de-DE" sz="3200" dirty="0">
                <a:latin typeface="Courier New" panose="02070309020205020404" pitchFamily="49" charset="0"/>
              </a:rPr>
              <a:t> CHECK (</a:t>
            </a:r>
            <a:r>
              <a:rPr lang="en-GB" altLang="de-DE" sz="3200" dirty="0" err="1">
                <a:latin typeface="Courier New" panose="02070309020205020404" pitchFamily="49" charset="0"/>
              </a:rPr>
              <a:t>dname</a:t>
            </a:r>
            <a:r>
              <a:rPr lang="en-GB" altLang="de-DE" sz="3200" dirty="0">
                <a:latin typeface="Courier New" panose="02070309020205020404" pitchFamily="49" charset="0"/>
              </a:rPr>
              <a:t> = UPPER(</a:t>
            </a:r>
            <a:r>
              <a:rPr lang="en-GB" altLang="de-DE" sz="3200" dirty="0" err="1">
                <a:latin typeface="Courier New" panose="02070309020205020404" pitchFamily="49" charset="0"/>
              </a:rPr>
              <a:t>dname</a:t>
            </a:r>
            <a:r>
              <a:rPr lang="en-GB" altLang="de-DE" sz="3200" dirty="0">
                <a:latin typeface="Courier New" panose="02070309020205020404" pitchFamily="49" charset="0"/>
              </a:rPr>
              <a:t>)),</a:t>
            </a:r>
          </a:p>
          <a:p>
            <a:pPr indent="-306388">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3200" dirty="0" err="1">
                <a:latin typeface="Courier New" panose="02070309020205020404" pitchFamily="49" charset="0"/>
              </a:rPr>
              <a:t>loc</a:t>
            </a:r>
            <a:r>
              <a:rPr lang="en-GB" altLang="de-DE" sz="3200" dirty="0">
                <a:latin typeface="Courier New" panose="02070309020205020404" pitchFamily="49" charset="0"/>
              </a:rPr>
              <a:t> VARCHAR2(10) CONSTRAINT </a:t>
            </a:r>
            <a:r>
              <a:rPr lang="en-GB" altLang="de-DE" sz="3200" dirty="0" err="1">
                <a:latin typeface="Courier New" panose="02070309020205020404" pitchFamily="49" charset="0"/>
              </a:rPr>
              <a:t>check_loc</a:t>
            </a:r>
            <a:r>
              <a:rPr lang="en-GB" altLang="de-DE" sz="3200" dirty="0">
                <a:latin typeface="Courier New" panose="02070309020205020404" pitchFamily="49" charset="0"/>
              </a:rPr>
              <a:t> CHECK (</a:t>
            </a:r>
            <a:r>
              <a:rPr lang="en-GB" altLang="de-DE" sz="3200" dirty="0" err="1">
                <a:latin typeface="Courier New" panose="02070309020205020404" pitchFamily="49" charset="0"/>
              </a:rPr>
              <a:t>loc</a:t>
            </a:r>
            <a:r>
              <a:rPr lang="en-GB" altLang="de-DE" sz="3200" dirty="0">
                <a:latin typeface="Courier New" panose="02070309020205020404" pitchFamily="49" charset="0"/>
              </a:rPr>
              <a:t> IN (’DALLAS’,’BOSTON’,’NEW YORK’,’CHICAGO’)))</a:t>
            </a:r>
            <a:r>
              <a:rPr lang="de-DE" altLang="de-DE" sz="3200" dirty="0">
                <a:latin typeface="Courier New" panose="02070309020205020404" pitchFamily="49" charset="0"/>
              </a:rPr>
              <a:t> ;</a:t>
            </a:r>
          </a:p>
          <a:p>
            <a:pPr>
              <a:lnSpc>
                <a:spcPct val="120000"/>
              </a:lnSpc>
            </a:pPr>
            <a:endParaRPr lang="de-AT" dirty="0"/>
          </a:p>
        </p:txBody>
      </p:sp>
      <p:sp>
        <p:nvSpPr>
          <p:cNvPr id="4" name="Fußzeilenplatzhalter 3">
            <a:extLst>
              <a:ext uri="{FF2B5EF4-FFF2-40B4-BE49-F238E27FC236}">
                <a16:creationId xmlns:a16="http://schemas.microsoft.com/office/drawing/2014/main" id="{5D08DD10-852F-4C83-A3CE-6DA6DA6355C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677CAB6F-6E0F-4862-A3C2-886C032173AE}"/>
              </a:ext>
            </a:extLst>
          </p:cNvPr>
          <p:cNvSpPr>
            <a:spLocks noGrp="1"/>
          </p:cNvSpPr>
          <p:nvPr>
            <p:ph type="sldNum" sz="quarter" idx="12"/>
          </p:nvPr>
        </p:nvSpPr>
        <p:spPr/>
        <p:txBody>
          <a:bodyPr/>
          <a:lstStyle/>
          <a:p>
            <a:fld id="{FB8E1889-F937-482A-9AA5-ADCFA208C409}"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5DF5F6DC-57C5-4D51-8659-9678B693F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7772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131DA-341E-41B3-870A-6E08593E2A75}"/>
              </a:ext>
            </a:extLst>
          </p:cNvPr>
          <p:cNvSpPr>
            <a:spLocks noGrp="1"/>
          </p:cNvSpPr>
          <p:nvPr>
            <p:ph type="title"/>
          </p:nvPr>
        </p:nvSpPr>
        <p:spPr/>
        <p:txBody>
          <a:bodyPr/>
          <a:lstStyle/>
          <a:p>
            <a:r>
              <a:rPr lang="de-AT" b="1" dirty="0"/>
              <a:t>CHECK </a:t>
            </a:r>
            <a:r>
              <a:rPr lang="de-AT" b="1" dirty="0" err="1"/>
              <a:t>Constraint</a:t>
            </a:r>
            <a:r>
              <a:rPr lang="de-AT" b="1" dirty="0"/>
              <a:t> Beispiele</a:t>
            </a:r>
          </a:p>
        </p:txBody>
      </p:sp>
      <p:sp>
        <p:nvSpPr>
          <p:cNvPr id="3" name="Inhaltsplatzhalter 2">
            <a:extLst>
              <a:ext uri="{FF2B5EF4-FFF2-40B4-BE49-F238E27FC236}">
                <a16:creationId xmlns:a16="http://schemas.microsoft.com/office/drawing/2014/main" id="{2AD6E3E0-BEE6-4951-AA33-7ED895DA7CC2}"/>
              </a:ext>
            </a:extLst>
          </p:cNvPr>
          <p:cNvSpPr>
            <a:spLocks noGrp="1"/>
          </p:cNvSpPr>
          <p:nvPr>
            <p:ph idx="1"/>
          </p:nvPr>
        </p:nvSpPr>
        <p:spPr>
          <a:xfrm>
            <a:off x="838200" y="1825625"/>
            <a:ext cx="9458739" cy="4351338"/>
          </a:xfrm>
        </p:spPr>
        <p:txBody>
          <a:bodyPr>
            <a:normAutofit fontScale="47500" lnSpcReduction="20000"/>
          </a:bodyPr>
          <a:lstStyle/>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emp</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t>
            </a:r>
            <a:r>
              <a:rPr lang="en-GB" altLang="de-DE" dirty="0" err="1">
                <a:latin typeface="Courier New" panose="02070309020205020404" pitchFamily="49" charset="0"/>
              </a:rPr>
              <a:t>empno</a:t>
            </a:r>
            <a:r>
              <a:rPr lang="en-GB" altLang="de-DE" dirty="0">
                <a:latin typeface="Courier New" panose="02070309020205020404" pitchFamily="49" charset="0"/>
              </a:rPr>
              <a:t> NUMBER(4),</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sal</a:t>
            </a:r>
            <a:r>
              <a:rPr lang="en-GB" altLang="de-DE" dirty="0">
                <a:latin typeface="Courier New" panose="02070309020205020404" pitchFamily="49" charset="0"/>
              </a:rPr>
              <a:t> NUMBER(7,2),</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comm NUMBER(7,2),</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deptno</a:t>
            </a:r>
            <a:r>
              <a:rPr lang="en-GB" altLang="de-DE" dirty="0">
                <a:latin typeface="Courier New" panose="02070309020205020404" pitchFamily="49" charset="0"/>
              </a:rPr>
              <a:t> NUMBER(2) ), CHECK (</a:t>
            </a:r>
            <a:r>
              <a:rPr lang="en-GB" altLang="de-DE" dirty="0" err="1">
                <a:latin typeface="Courier New" panose="02070309020205020404" pitchFamily="49" charset="0"/>
              </a:rPr>
              <a:t>sal</a:t>
            </a:r>
            <a:r>
              <a:rPr lang="en-GB" altLang="de-DE" dirty="0">
                <a:latin typeface="Courier New" panose="02070309020205020404" pitchFamily="49" charset="0"/>
              </a:rPr>
              <a:t> + comm &lt;= 5000) )</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a:t>In </a:t>
            </a:r>
            <a:r>
              <a:rPr lang="en-GB" altLang="de-DE" sz="3200" dirty="0" err="1"/>
              <a:t>diesem</a:t>
            </a:r>
            <a:r>
              <a:rPr lang="en-GB" altLang="de-DE" sz="3200" dirty="0"/>
              <a:t> Fall </a:t>
            </a:r>
            <a:r>
              <a:rPr lang="en-GB" altLang="de-DE" sz="3200" dirty="0" err="1"/>
              <a:t>wurde</a:t>
            </a:r>
            <a:r>
              <a:rPr lang="en-GB" altLang="de-DE" sz="3200" dirty="0"/>
              <a:t> </a:t>
            </a:r>
            <a:r>
              <a:rPr lang="en-GB" altLang="de-DE" sz="3200" dirty="0" err="1"/>
              <a:t>keine</a:t>
            </a:r>
            <a:r>
              <a:rPr lang="en-GB" altLang="de-DE" sz="3200" dirty="0"/>
              <a:t> </a:t>
            </a:r>
            <a:r>
              <a:rPr lang="en-GB" altLang="de-DE" sz="3200" dirty="0" err="1"/>
              <a:t>explizit</a:t>
            </a:r>
            <a:r>
              <a:rPr lang="en-GB" altLang="de-DE" sz="3200" dirty="0"/>
              <a:t> </a:t>
            </a:r>
            <a:r>
              <a:rPr lang="en-GB" altLang="de-DE" sz="3200" dirty="0" err="1"/>
              <a:t>benannte</a:t>
            </a:r>
            <a:r>
              <a:rPr lang="en-GB" altLang="de-DE" sz="3200" dirty="0"/>
              <a:t> Constraint </a:t>
            </a:r>
            <a:r>
              <a:rPr lang="en-GB" altLang="de-DE" sz="3200" dirty="0" err="1"/>
              <a:t>definiert</a:t>
            </a:r>
            <a:r>
              <a:rPr lang="en-GB" altLang="de-DE" sz="3200" dirty="0"/>
              <a:t> – Oracle </a:t>
            </a:r>
            <a:r>
              <a:rPr lang="en-GB" altLang="de-DE" sz="3200" dirty="0" err="1"/>
              <a:t>generiert</a:t>
            </a:r>
            <a:r>
              <a:rPr lang="en-GB" altLang="de-DE" sz="3200" dirty="0"/>
              <a:t> </a:t>
            </a:r>
            <a:r>
              <a:rPr lang="en-GB" altLang="de-DE" sz="3200" dirty="0" err="1"/>
              <a:t>einen</a:t>
            </a:r>
            <a:r>
              <a:rPr lang="en-GB" altLang="de-DE" sz="3200" dirty="0"/>
              <a:t> </a:t>
            </a:r>
            <a:r>
              <a:rPr lang="en-GB" altLang="de-DE" sz="3200" dirty="0" err="1"/>
              <a:t>Namen</a:t>
            </a:r>
            <a:r>
              <a:rPr lang="en-GB" altLang="de-DE" sz="3200" dirty="0"/>
              <a:t>(</a:t>
            </a:r>
            <a:r>
              <a:rPr lang="en-GB" altLang="de-DE" sz="3200" dirty="0" err="1"/>
              <a:t>SYS_Cn</a:t>
            </a:r>
            <a:r>
              <a:rPr lang="en-GB" altLang="de-DE" sz="3200" dirty="0"/>
              <a:t> … </a:t>
            </a:r>
            <a:r>
              <a:rPr lang="en-GB" altLang="de-DE" sz="3200" dirty="0" err="1"/>
              <a:t>mit</a:t>
            </a:r>
            <a:r>
              <a:rPr lang="en-GB" altLang="de-DE" sz="3200" dirty="0"/>
              <a:t> n </a:t>
            </a:r>
            <a:r>
              <a:rPr lang="en-GB" altLang="de-DE" sz="3200" dirty="0" err="1"/>
              <a:t>ist</a:t>
            </a:r>
            <a:endParaRPr lang="en-GB" altLang="de-DE" sz="3200" dirty="0"/>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err="1"/>
              <a:t>eine</a:t>
            </a:r>
            <a:r>
              <a:rPr lang="en-GB" altLang="de-DE" sz="3200" dirty="0"/>
              <a:t> </a:t>
            </a:r>
            <a:r>
              <a:rPr lang="en-GB" altLang="de-DE" sz="3200" dirty="0" err="1"/>
              <a:t>ganze</a:t>
            </a:r>
            <a:r>
              <a:rPr lang="en-GB" altLang="de-DE" sz="3200" dirty="0"/>
              <a:t> </a:t>
            </a:r>
            <a:r>
              <a:rPr lang="en-GB" altLang="de-DE" sz="3200" dirty="0" err="1"/>
              <a:t>Zahl</a:t>
            </a:r>
            <a:r>
              <a:rPr lang="en-GB" altLang="de-DE" sz="3200" dirty="0"/>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a:t>
            </a:r>
            <a:r>
              <a:rPr lang="en-GB" altLang="de-DE" dirty="0" err="1">
                <a:latin typeface="Courier New" panose="02070309020205020404" pitchFamily="49" charset="0"/>
              </a:rPr>
              <a:t>order_detail</a:t>
            </a:r>
            <a:endParaRPr lang="en-GB" altLang="de-DE" dirty="0">
              <a:latin typeface="Courier New" panose="02070309020205020404" pitchFamily="49" charset="0"/>
            </a:endParaRP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(CONSTRAINT </a:t>
            </a:r>
            <a:r>
              <a:rPr lang="en-GB" altLang="de-DE" dirty="0" err="1">
                <a:latin typeface="Courier New" panose="02070309020205020404" pitchFamily="49" charset="0"/>
              </a:rPr>
              <a:t>pk_od</a:t>
            </a:r>
            <a:r>
              <a:rPr lang="en-GB" altLang="de-DE" dirty="0">
                <a:latin typeface="Courier New" panose="02070309020205020404" pitchFamily="49" charset="0"/>
              </a:rPr>
              <a:t> PRIMARY KEY (</a:t>
            </a:r>
            <a:r>
              <a:rPr lang="en-GB" altLang="de-DE" dirty="0" err="1">
                <a:latin typeface="Courier New" panose="02070309020205020404" pitchFamily="49" charset="0"/>
              </a:rPr>
              <a:t>order_id</a:t>
            </a:r>
            <a:r>
              <a:rPr lang="en-GB" altLang="de-DE" dirty="0">
                <a:latin typeface="Courier New" panose="02070309020205020404" pitchFamily="49" charset="0"/>
              </a:rPr>
              <a:t>, </a:t>
            </a:r>
            <a:r>
              <a:rPr lang="en-GB" altLang="de-DE" dirty="0" err="1">
                <a:latin typeface="Courier New" panose="02070309020205020404" pitchFamily="49" charset="0"/>
              </a:rPr>
              <a:t>part_no</a:t>
            </a:r>
            <a:r>
              <a:rPr lang="en-GB" altLang="de-DE" dirty="0">
                <a:latin typeface="Courier New" panose="02070309020205020404" pitchFamily="49" charset="0"/>
              </a:rPr>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order_id</a:t>
            </a:r>
            <a:r>
              <a:rPr lang="en-GB" altLang="de-DE" dirty="0">
                <a:latin typeface="Courier New" panose="02070309020205020404" pitchFamily="49" charset="0"/>
              </a:rPr>
              <a:t> NUMBER CONSTRAINT </a:t>
            </a:r>
            <a:r>
              <a:rPr lang="en-GB" altLang="de-DE" dirty="0" err="1">
                <a:latin typeface="Courier New" panose="02070309020205020404" pitchFamily="49" charset="0"/>
              </a:rPr>
              <a:t>fk_oid</a:t>
            </a:r>
            <a:r>
              <a:rPr lang="en-GB" altLang="de-DE" dirty="0">
                <a:latin typeface="Courier New" panose="02070309020205020404" pitchFamily="49" charset="0"/>
              </a:rPr>
              <a:t> REFERENCES </a:t>
            </a:r>
            <a:r>
              <a:rPr lang="en-GB" altLang="de-DE" dirty="0" err="1">
                <a:latin typeface="Courier New" panose="02070309020205020404" pitchFamily="49" charset="0"/>
              </a:rPr>
              <a:t>scott.order</a:t>
            </a:r>
            <a:r>
              <a:rPr lang="en-GB" altLang="de-DE" dirty="0">
                <a:latin typeface="Courier New" panose="02070309020205020404" pitchFamily="49" charset="0"/>
              </a:rPr>
              <a:t> (</a:t>
            </a:r>
            <a:r>
              <a:rPr lang="en-GB" altLang="de-DE" dirty="0" err="1">
                <a:latin typeface="Courier New" panose="02070309020205020404" pitchFamily="49" charset="0"/>
              </a:rPr>
              <a:t>order_id</a:t>
            </a:r>
            <a:r>
              <a:rPr lang="en-GB" altLang="de-DE" dirty="0">
                <a:latin typeface="Courier New" panose="02070309020205020404" pitchFamily="49" charset="0"/>
              </a:rPr>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part_no</a:t>
            </a:r>
            <a:r>
              <a:rPr lang="en-GB" altLang="de-DE" dirty="0">
                <a:latin typeface="Courier New" panose="02070309020205020404" pitchFamily="49" charset="0"/>
              </a:rPr>
              <a:t> NUMBER  CONSTRAINT </a:t>
            </a:r>
            <a:r>
              <a:rPr lang="en-GB" altLang="de-DE" dirty="0" err="1">
                <a:latin typeface="Courier New" panose="02070309020205020404" pitchFamily="49" charset="0"/>
              </a:rPr>
              <a:t>fk_pno</a:t>
            </a:r>
            <a:r>
              <a:rPr lang="en-GB" altLang="de-DE" dirty="0">
                <a:latin typeface="Courier New" panose="02070309020205020404" pitchFamily="49" charset="0"/>
              </a:rPr>
              <a:t> REFERENCES </a:t>
            </a:r>
            <a:r>
              <a:rPr lang="en-GB" altLang="de-DE" dirty="0" err="1">
                <a:latin typeface="Courier New" panose="02070309020205020404" pitchFamily="49" charset="0"/>
              </a:rPr>
              <a:t>scott.part</a:t>
            </a:r>
            <a:r>
              <a:rPr lang="en-GB" altLang="de-DE" dirty="0">
                <a:latin typeface="Courier New" panose="02070309020205020404" pitchFamily="49" charset="0"/>
              </a:rPr>
              <a:t> (</a:t>
            </a:r>
            <a:r>
              <a:rPr lang="en-GB" altLang="de-DE" dirty="0" err="1">
                <a:latin typeface="Courier New" panose="02070309020205020404" pitchFamily="49" charset="0"/>
              </a:rPr>
              <a:t>part_no</a:t>
            </a:r>
            <a:r>
              <a:rPr lang="en-GB" altLang="de-DE" dirty="0">
                <a:latin typeface="Courier New" panose="02070309020205020404" pitchFamily="49" charset="0"/>
              </a:rPr>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quantity NUMBER CONSTRAINT </a:t>
            </a:r>
            <a:r>
              <a:rPr lang="en-GB" altLang="de-DE" dirty="0" err="1">
                <a:latin typeface="Courier New" panose="02070309020205020404" pitchFamily="49" charset="0"/>
              </a:rPr>
              <a:t>nn_qty</a:t>
            </a:r>
            <a:r>
              <a:rPr lang="en-GB" altLang="de-DE" dirty="0">
                <a:latin typeface="Courier New" panose="02070309020205020404" pitchFamily="49" charset="0"/>
              </a:rPr>
              <a:t> NOT NULL</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CONSTRAINT </a:t>
            </a:r>
            <a:r>
              <a:rPr lang="en-GB" altLang="de-DE" dirty="0" err="1">
                <a:latin typeface="Courier New" panose="02070309020205020404" pitchFamily="49" charset="0"/>
              </a:rPr>
              <a:t>check_qty_low</a:t>
            </a:r>
            <a:r>
              <a:rPr lang="en-GB" altLang="de-DE" dirty="0">
                <a:latin typeface="Courier New" panose="02070309020205020404" pitchFamily="49" charset="0"/>
              </a:rPr>
              <a:t> CHECK (quantity &gt; 0),</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cost NUMBER       CONSTRAINT </a:t>
            </a:r>
            <a:r>
              <a:rPr lang="en-GB" altLang="de-DE" dirty="0" err="1">
                <a:latin typeface="Courier New" panose="02070309020205020404" pitchFamily="49" charset="0"/>
              </a:rPr>
              <a:t>check_cost</a:t>
            </a:r>
            <a:r>
              <a:rPr lang="en-GB" altLang="de-DE" dirty="0">
                <a:latin typeface="Courier New" panose="02070309020205020404" pitchFamily="49" charset="0"/>
              </a:rPr>
              <a:t> CHECK (cost &gt; 0) )</a:t>
            </a:r>
          </a:p>
          <a:p>
            <a:pPr>
              <a:lnSpc>
                <a:spcPct val="120000"/>
              </a:lnSpc>
            </a:pPr>
            <a:endParaRPr lang="de-AT" dirty="0"/>
          </a:p>
        </p:txBody>
      </p:sp>
      <p:sp>
        <p:nvSpPr>
          <p:cNvPr id="4" name="Fußzeilenplatzhalter 3">
            <a:extLst>
              <a:ext uri="{FF2B5EF4-FFF2-40B4-BE49-F238E27FC236}">
                <a16:creationId xmlns:a16="http://schemas.microsoft.com/office/drawing/2014/main" id="{DA5CA82B-F0CB-4B6E-BFC1-751D6EF0533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3056C19C-E06A-4806-9E1B-4CF4E3F84C9C}"/>
              </a:ext>
            </a:extLst>
          </p:cNvPr>
          <p:cNvSpPr>
            <a:spLocks noGrp="1"/>
          </p:cNvSpPr>
          <p:nvPr>
            <p:ph type="sldNum" sz="quarter" idx="12"/>
          </p:nvPr>
        </p:nvSpPr>
        <p:spPr/>
        <p:txBody>
          <a:bodyPr/>
          <a:lstStyle/>
          <a:p>
            <a:fld id="{FB8E1889-F937-482A-9AA5-ADCFA208C409}" type="slidenum">
              <a:rPr lang="de-AT" smtClean="0"/>
              <a:t>14</a:t>
            </a:fld>
            <a:endParaRPr lang="de-AT"/>
          </a:p>
        </p:txBody>
      </p:sp>
      <p:pic>
        <p:nvPicPr>
          <p:cNvPr id="6" name="Grafik 5" descr="Ein Bild, das Zeichnung enthält.&#10;&#10;Automatisch generierte Beschreibung">
            <a:extLst>
              <a:ext uri="{FF2B5EF4-FFF2-40B4-BE49-F238E27FC236}">
                <a16:creationId xmlns:a16="http://schemas.microsoft.com/office/drawing/2014/main" id="{890E32C5-6465-4A43-8829-4EA2DD6C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2068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499BF3-EA2C-465A-99F3-45C3C7BA4429}"/>
              </a:ext>
            </a:extLst>
          </p:cNvPr>
          <p:cNvSpPr>
            <a:spLocks noGrp="1"/>
          </p:cNvSpPr>
          <p:nvPr>
            <p:ph type="title"/>
          </p:nvPr>
        </p:nvSpPr>
        <p:spPr/>
        <p:txBody>
          <a:bodyPr/>
          <a:lstStyle/>
          <a:p>
            <a:r>
              <a:rPr lang="de-AT" b="1" dirty="0"/>
              <a:t>Einfügen von Tupel</a:t>
            </a:r>
          </a:p>
        </p:txBody>
      </p:sp>
      <p:sp>
        <p:nvSpPr>
          <p:cNvPr id="3" name="Inhaltsplatzhalter 2">
            <a:extLst>
              <a:ext uri="{FF2B5EF4-FFF2-40B4-BE49-F238E27FC236}">
                <a16:creationId xmlns:a16="http://schemas.microsoft.com/office/drawing/2014/main" id="{DCD4BB7E-A7E2-4BA9-A58D-CEC0A35766AD}"/>
              </a:ext>
            </a:extLst>
          </p:cNvPr>
          <p:cNvSpPr>
            <a:spLocks noGrp="1"/>
          </p:cNvSpPr>
          <p:nvPr>
            <p:ph idx="1"/>
          </p:nvPr>
        </p:nvSpPr>
        <p:spPr>
          <a:xfrm>
            <a:off x="838200" y="1825625"/>
            <a:ext cx="9642231" cy="4351338"/>
          </a:xfrm>
        </p:spPr>
        <p:txBody>
          <a:bodyPr/>
          <a:lstStyle/>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Mit INSERT INTO … VALUES ….</a:t>
            </a:r>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t>Aus einer bestehenden Tabelle:</a:t>
            </a:r>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de-DE" dirty="0">
                <a:latin typeface="Courier New" panose="02070309020205020404" pitchFamily="49" charset="0"/>
              </a:rPr>
              <a:t>CREATE TABLE BONUS (ENAME,JOB,SAL,COMM)</a:t>
            </a:r>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de-DE" dirty="0">
                <a:latin typeface="Courier New" panose="02070309020205020404" pitchFamily="49" charset="0"/>
              </a:rPr>
              <a:t>    AS SELECT ENAME,JOB,SAL,COMM</a:t>
            </a:r>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de-DE" dirty="0">
                <a:latin typeface="Courier New" panose="02070309020205020404" pitchFamily="49" charset="0"/>
              </a:rPr>
              <a:t>    FROM EMP</a:t>
            </a:r>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de-DE" dirty="0">
                <a:latin typeface="Courier New" panose="02070309020205020404" pitchFamily="49" charset="0"/>
              </a:rPr>
              <a:t>    WHERE JOB = ‚MANAGER‘</a:t>
            </a:r>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de-DE" altLang="de-DE" dirty="0">
                <a:latin typeface="Courier New" panose="02070309020205020404" pitchFamily="49" charset="0"/>
              </a:rPr>
              <a:t>       OR COMM &gt; SAL * 0.25;</a:t>
            </a:r>
          </a:p>
          <a:p>
            <a:pPr marL="306388" indent="-306388">
              <a:spcBef>
                <a:spcPts val="800"/>
              </a:spcBef>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US" altLang="de-DE" sz="3200" dirty="0" err="1"/>
              <a:t>Aus</a:t>
            </a:r>
            <a:r>
              <a:rPr lang="en-US" altLang="de-DE" sz="3200" dirty="0"/>
              <a:t> </a:t>
            </a:r>
            <a:r>
              <a:rPr lang="en-US" altLang="de-DE" sz="3200" dirty="0" err="1"/>
              <a:t>einer</a:t>
            </a:r>
            <a:r>
              <a:rPr lang="en-US" altLang="de-DE" sz="3200" dirty="0"/>
              <a:t> </a:t>
            </a:r>
            <a:r>
              <a:rPr lang="en-US" altLang="de-DE" sz="3200" dirty="0" err="1"/>
              <a:t>bestehenden</a:t>
            </a:r>
            <a:r>
              <a:rPr lang="en-US" altLang="de-DE" sz="3200" dirty="0"/>
              <a:t> in </a:t>
            </a:r>
            <a:r>
              <a:rPr lang="en-US" altLang="de-DE" sz="3200" dirty="0" err="1"/>
              <a:t>eine</a:t>
            </a:r>
            <a:r>
              <a:rPr lang="en-US" altLang="de-DE" sz="3200" dirty="0"/>
              <a:t> </a:t>
            </a:r>
            <a:r>
              <a:rPr lang="en-US" altLang="de-DE" sz="3200" dirty="0" err="1"/>
              <a:t>bestehende</a:t>
            </a:r>
            <a:r>
              <a:rPr lang="en-US" altLang="de-DE" sz="3200" dirty="0"/>
              <a:t> </a:t>
            </a:r>
            <a:r>
              <a:rPr lang="en-US" altLang="de-DE" sz="3200" dirty="0" err="1"/>
              <a:t>Tabelle</a:t>
            </a:r>
            <a:endParaRPr lang="en-US" altLang="de-DE" sz="3200" dirty="0"/>
          </a:p>
          <a:p>
            <a:pPr lvl="1" indent="-24923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US" altLang="de-DE" dirty="0">
                <a:latin typeface="Courier New" panose="02070309020205020404" pitchFamily="49" charset="0"/>
              </a:rPr>
              <a:t>insert into bonus (select </a:t>
            </a:r>
            <a:r>
              <a:rPr lang="en-US" altLang="de-DE" dirty="0" err="1">
                <a:latin typeface="Courier New" panose="02070309020205020404" pitchFamily="49" charset="0"/>
              </a:rPr>
              <a:t>ename</a:t>
            </a:r>
            <a:r>
              <a:rPr lang="en-US" altLang="de-DE" dirty="0">
                <a:latin typeface="Courier New" panose="02070309020205020404" pitchFamily="49" charset="0"/>
              </a:rPr>
              <a:t>, job, </a:t>
            </a:r>
            <a:r>
              <a:rPr lang="en-US" altLang="de-DE" dirty="0" err="1">
                <a:latin typeface="Courier New" panose="02070309020205020404" pitchFamily="49" charset="0"/>
              </a:rPr>
              <a:t>sal</a:t>
            </a:r>
            <a:r>
              <a:rPr lang="en-US" altLang="de-DE" dirty="0">
                <a:latin typeface="Courier New" panose="02070309020205020404" pitchFamily="49" charset="0"/>
              </a:rPr>
              <a:t>, comm from emp where </a:t>
            </a:r>
            <a:r>
              <a:rPr lang="en-US" altLang="de-DE" dirty="0" err="1">
                <a:latin typeface="Courier New" panose="02070309020205020404" pitchFamily="49" charset="0"/>
              </a:rPr>
              <a:t>empno</a:t>
            </a:r>
            <a:r>
              <a:rPr lang="en-US" altLang="de-DE" dirty="0">
                <a:latin typeface="Courier New" panose="02070309020205020404" pitchFamily="49" charset="0"/>
              </a:rPr>
              <a:t> = …)</a:t>
            </a:r>
          </a:p>
          <a:p>
            <a:endParaRPr lang="de-AT" dirty="0"/>
          </a:p>
        </p:txBody>
      </p:sp>
      <p:sp>
        <p:nvSpPr>
          <p:cNvPr id="4" name="Fußzeilenplatzhalter 3">
            <a:extLst>
              <a:ext uri="{FF2B5EF4-FFF2-40B4-BE49-F238E27FC236}">
                <a16:creationId xmlns:a16="http://schemas.microsoft.com/office/drawing/2014/main" id="{DAE98F29-CA36-47EA-B8D1-C24AE76DFA0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82FB5441-2771-4804-9E22-5C3E7316673A}"/>
              </a:ext>
            </a:extLst>
          </p:cNvPr>
          <p:cNvSpPr>
            <a:spLocks noGrp="1"/>
          </p:cNvSpPr>
          <p:nvPr>
            <p:ph type="sldNum" sz="quarter" idx="12"/>
          </p:nvPr>
        </p:nvSpPr>
        <p:spPr/>
        <p:txBody>
          <a:bodyPr/>
          <a:lstStyle/>
          <a:p>
            <a:fld id="{FB8E1889-F937-482A-9AA5-ADCFA208C409}" type="slidenum">
              <a:rPr lang="de-AT" smtClean="0"/>
              <a:t>15</a:t>
            </a:fld>
            <a:endParaRPr lang="de-AT"/>
          </a:p>
        </p:txBody>
      </p:sp>
      <p:pic>
        <p:nvPicPr>
          <p:cNvPr id="6" name="Grafik 5" descr="Ein Bild, das Zeichnung enthält.&#10;&#10;Automatisch generierte Beschreibung">
            <a:extLst>
              <a:ext uri="{FF2B5EF4-FFF2-40B4-BE49-F238E27FC236}">
                <a16:creationId xmlns:a16="http://schemas.microsoft.com/office/drawing/2014/main" id="{379758CD-DAA2-4EA6-9B27-7C800142C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7099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A06C1-A522-4D9A-A0A0-3A249B3BCF59}"/>
              </a:ext>
            </a:extLst>
          </p:cNvPr>
          <p:cNvSpPr>
            <a:spLocks noGrp="1"/>
          </p:cNvSpPr>
          <p:nvPr>
            <p:ph type="title"/>
          </p:nvPr>
        </p:nvSpPr>
        <p:spPr/>
        <p:txBody>
          <a:bodyPr/>
          <a:lstStyle/>
          <a:p>
            <a:r>
              <a:rPr lang="de-AT" b="1" dirty="0"/>
              <a:t>Ändern von Tabelleninhalten</a:t>
            </a:r>
          </a:p>
        </p:txBody>
      </p:sp>
      <p:sp>
        <p:nvSpPr>
          <p:cNvPr id="3" name="Inhaltsplatzhalter 2">
            <a:extLst>
              <a:ext uri="{FF2B5EF4-FFF2-40B4-BE49-F238E27FC236}">
                <a16:creationId xmlns:a16="http://schemas.microsoft.com/office/drawing/2014/main" id="{D05D67B0-A825-49F7-84DF-F10F5FB0D009}"/>
              </a:ext>
            </a:extLst>
          </p:cNvPr>
          <p:cNvSpPr>
            <a:spLocks noGrp="1"/>
          </p:cNvSpPr>
          <p:nvPr>
            <p:ph idx="1"/>
          </p:nvPr>
        </p:nvSpPr>
        <p:spPr/>
        <p:txBody>
          <a:bodyPr>
            <a:normAutofit fontScale="92500" lnSpcReduction="1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UPDATE </a:t>
            </a:r>
            <a:r>
              <a:rPr lang="de-DE" altLang="de-DE" i="1" dirty="0"/>
              <a:t>Tabelle</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SET    Feld = Wert, Feld = Wert,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WHERE  logischer Ausdruck;</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Beispiel: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Der Mitarbeiter WILSON soll in Zukunft als Verkäufer arbeiten. Weiters erhält er auch 10% Gehaltserhöhung:</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UPDATE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SET JOB = 'SALESMAN', SAL = 1.1*SAL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WHERE ENAME = 'WILSON'; </a:t>
            </a:r>
          </a:p>
          <a:p>
            <a:endParaRPr lang="de-AT" dirty="0"/>
          </a:p>
        </p:txBody>
      </p:sp>
      <p:sp>
        <p:nvSpPr>
          <p:cNvPr id="4" name="Fußzeilenplatzhalter 3">
            <a:extLst>
              <a:ext uri="{FF2B5EF4-FFF2-40B4-BE49-F238E27FC236}">
                <a16:creationId xmlns:a16="http://schemas.microsoft.com/office/drawing/2014/main" id="{FB671116-E53A-421A-AF73-6BB79413BE00}"/>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0459459-F568-4323-84BC-19E85292F61C}"/>
              </a:ext>
            </a:extLst>
          </p:cNvPr>
          <p:cNvSpPr>
            <a:spLocks noGrp="1"/>
          </p:cNvSpPr>
          <p:nvPr>
            <p:ph type="sldNum" sz="quarter" idx="12"/>
          </p:nvPr>
        </p:nvSpPr>
        <p:spPr/>
        <p:txBody>
          <a:bodyPr/>
          <a:lstStyle/>
          <a:p>
            <a:fld id="{FB8E1889-F937-482A-9AA5-ADCFA208C409}"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E519C54D-60DE-4970-9472-41A0DBC03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8000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767260-5867-4FBF-B988-EAA20405B374}"/>
              </a:ext>
            </a:extLst>
          </p:cNvPr>
          <p:cNvSpPr>
            <a:spLocks noGrp="1"/>
          </p:cNvSpPr>
          <p:nvPr>
            <p:ph type="title"/>
          </p:nvPr>
        </p:nvSpPr>
        <p:spPr/>
        <p:txBody>
          <a:bodyPr/>
          <a:lstStyle/>
          <a:p>
            <a:r>
              <a:rPr lang="de-AT" b="1" dirty="0"/>
              <a:t>Übung</a:t>
            </a:r>
          </a:p>
        </p:txBody>
      </p:sp>
      <p:sp>
        <p:nvSpPr>
          <p:cNvPr id="3" name="Inhaltsplatzhalter 2">
            <a:extLst>
              <a:ext uri="{FF2B5EF4-FFF2-40B4-BE49-F238E27FC236}">
                <a16:creationId xmlns:a16="http://schemas.microsoft.com/office/drawing/2014/main" id="{5A37CE48-519D-4DFF-B241-A2B885EB38AA}"/>
              </a:ext>
            </a:extLst>
          </p:cNvPr>
          <p:cNvSpPr>
            <a:spLocks noGrp="1"/>
          </p:cNvSpPr>
          <p:nvPr>
            <p:ph idx="1"/>
          </p:nvPr>
        </p:nvSpPr>
        <p:spPr/>
        <p:txBody>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Es sollen alle Angestellten der Tabelle EMP, die in der Tabelle BONUS enthalten sind, eine Gehaltserhöhung von 5% erhalten.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endParaRPr lang="de-AT" dirty="0"/>
          </a:p>
        </p:txBody>
      </p:sp>
      <p:sp>
        <p:nvSpPr>
          <p:cNvPr id="4" name="Fußzeilenplatzhalter 3">
            <a:extLst>
              <a:ext uri="{FF2B5EF4-FFF2-40B4-BE49-F238E27FC236}">
                <a16:creationId xmlns:a16="http://schemas.microsoft.com/office/drawing/2014/main" id="{B7E9D53F-E1E0-476D-8574-54330B4FBBE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6159516-079F-4D0A-940F-A755E87E4229}"/>
              </a:ext>
            </a:extLst>
          </p:cNvPr>
          <p:cNvSpPr>
            <a:spLocks noGrp="1"/>
          </p:cNvSpPr>
          <p:nvPr>
            <p:ph type="sldNum" sz="quarter" idx="12"/>
          </p:nvPr>
        </p:nvSpPr>
        <p:spPr/>
        <p:txBody>
          <a:bodyPr/>
          <a:lstStyle/>
          <a:p>
            <a:fld id="{FB8E1889-F937-482A-9AA5-ADCFA208C409}" type="slidenum">
              <a:rPr lang="de-AT" smtClean="0"/>
              <a:t>17</a:t>
            </a:fld>
            <a:endParaRPr lang="de-AT"/>
          </a:p>
        </p:txBody>
      </p:sp>
      <p:pic>
        <p:nvPicPr>
          <p:cNvPr id="6" name="Grafik 5" descr="Ein Bild, das Zeichnung enthält.&#10;&#10;Automatisch generierte Beschreibung">
            <a:extLst>
              <a:ext uri="{FF2B5EF4-FFF2-40B4-BE49-F238E27FC236}">
                <a16:creationId xmlns:a16="http://schemas.microsoft.com/office/drawing/2014/main" id="{96902DEC-CC4E-4906-935D-6A5E5BD33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9576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438718-4B05-43E1-A9B5-0C01BA5B0C11}"/>
              </a:ext>
            </a:extLst>
          </p:cNvPr>
          <p:cNvSpPr>
            <a:spLocks noGrp="1"/>
          </p:cNvSpPr>
          <p:nvPr>
            <p:ph type="title"/>
          </p:nvPr>
        </p:nvSpPr>
        <p:spPr/>
        <p:txBody>
          <a:bodyPr/>
          <a:lstStyle/>
          <a:p>
            <a:r>
              <a:rPr lang="de-AT" b="1" dirty="0"/>
              <a:t>Übung</a:t>
            </a:r>
          </a:p>
        </p:txBody>
      </p:sp>
      <p:sp>
        <p:nvSpPr>
          <p:cNvPr id="3" name="Inhaltsplatzhalter 2">
            <a:extLst>
              <a:ext uri="{FF2B5EF4-FFF2-40B4-BE49-F238E27FC236}">
                <a16:creationId xmlns:a16="http://schemas.microsoft.com/office/drawing/2014/main" id="{56FF76BA-AC1F-425F-AB5F-C47A194DA4AD}"/>
              </a:ext>
            </a:extLst>
          </p:cNvPr>
          <p:cNvSpPr>
            <a:spLocks noGrp="1"/>
          </p:cNvSpPr>
          <p:nvPr>
            <p:ph idx="1"/>
          </p:nvPr>
        </p:nvSpPr>
        <p:spPr/>
        <p:txBody>
          <a:bodyPr/>
          <a:lstStyle/>
          <a:p>
            <a:pPr indent="-306388">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The following UPDATE statement should perform the following operations:</a:t>
            </a:r>
          </a:p>
          <a:p>
            <a:pPr marL="331788" indent="-317500">
              <a:lnSpc>
                <a:spcPct val="80000"/>
              </a:lnSpc>
              <a:spcBef>
                <a:spcPts val="4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updates only those employees who work in Dallas or Detroit</a:t>
            </a:r>
          </a:p>
          <a:p>
            <a:pPr marL="331788" indent="-317500">
              <a:lnSpc>
                <a:spcPct val="80000"/>
              </a:lnSpc>
              <a:spcBef>
                <a:spcPts val="4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sets DEPTNO for these employees to the DEPTNO of Boston</a:t>
            </a:r>
          </a:p>
          <a:p>
            <a:pPr marL="331788" indent="-317500">
              <a:lnSpc>
                <a:spcPct val="80000"/>
              </a:lnSpc>
              <a:spcBef>
                <a:spcPts val="4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sets each employee’s salary to 1.1 times the average salary of their department</a:t>
            </a:r>
          </a:p>
          <a:p>
            <a:pPr marL="331788" indent="-317500">
              <a:lnSpc>
                <a:spcPct val="80000"/>
              </a:lnSpc>
              <a:spcBef>
                <a:spcPts val="4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sets each employee’s commission to 1.5 times the average commission of their department</a:t>
            </a:r>
          </a:p>
          <a:p>
            <a:pPr indent="-306388">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endParaRPr lang="de-AT" dirty="0"/>
          </a:p>
        </p:txBody>
      </p:sp>
      <p:sp>
        <p:nvSpPr>
          <p:cNvPr id="4" name="Fußzeilenplatzhalter 3">
            <a:extLst>
              <a:ext uri="{FF2B5EF4-FFF2-40B4-BE49-F238E27FC236}">
                <a16:creationId xmlns:a16="http://schemas.microsoft.com/office/drawing/2014/main" id="{4E1368DC-008B-42D0-B4F9-D298C70F8DE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8049AF40-4A86-45AA-ADF1-0B0357E407F8}"/>
              </a:ext>
            </a:extLst>
          </p:cNvPr>
          <p:cNvSpPr>
            <a:spLocks noGrp="1"/>
          </p:cNvSpPr>
          <p:nvPr>
            <p:ph type="sldNum" sz="quarter" idx="12"/>
          </p:nvPr>
        </p:nvSpPr>
        <p:spPr/>
        <p:txBody>
          <a:bodyPr/>
          <a:lstStyle/>
          <a:p>
            <a:fld id="{FB8E1889-F937-482A-9AA5-ADCFA208C409}"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B80A8302-637F-493F-AD30-043BEE9D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51109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62D57-5278-4B0D-AEDC-5E7BD834C150}"/>
              </a:ext>
            </a:extLst>
          </p:cNvPr>
          <p:cNvSpPr>
            <a:spLocks noGrp="1"/>
          </p:cNvSpPr>
          <p:nvPr>
            <p:ph type="title"/>
          </p:nvPr>
        </p:nvSpPr>
        <p:spPr/>
        <p:txBody>
          <a:bodyPr/>
          <a:lstStyle/>
          <a:p>
            <a:r>
              <a:rPr lang="de-AT" b="1" dirty="0"/>
              <a:t>Löschen von Tupel</a:t>
            </a:r>
          </a:p>
        </p:txBody>
      </p:sp>
      <p:sp>
        <p:nvSpPr>
          <p:cNvPr id="3" name="Inhaltsplatzhalter 2">
            <a:extLst>
              <a:ext uri="{FF2B5EF4-FFF2-40B4-BE49-F238E27FC236}">
                <a16:creationId xmlns:a16="http://schemas.microsoft.com/office/drawing/2014/main" id="{D7AA99CD-F7AB-4D82-9F23-A6ACAC2A26CD}"/>
              </a:ext>
            </a:extLst>
          </p:cNvPr>
          <p:cNvSpPr>
            <a:spLocks noGrp="1"/>
          </p:cNvSpPr>
          <p:nvPr>
            <p:ph idx="1"/>
          </p:nvPr>
        </p:nvSpPr>
        <p:spPr/>
        <p:txBody>
          <a:bodyPr>
            <a:normAutofit fontScale="92500" lnSpcReduction="2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DELETE FROM </a:t>
            </a:r>
            <a:r>
              <a:rPr lang="de-DE" altLang="de-DE" i="1" dirty="0"/>
              <a:t>Tabelle</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WHERE logischer Ausdruck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Beispiel: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Löschen aller Zeilen aus der Tabelle BONUS, die den gleichen Job wie JONES haben: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 </a:t>
            </a:r>
            <a:r>
              <a:rPr lang="en-GB" altLang="de-DE" dirty="0">
                <a:latin typeface="Courier New" panose="02070309020205020404" pitchFamily="49" charset="0"/>
              </a:rPr>
              <a:t>DELETE FROM BONUS</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WHERE JOB IN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(SELECT JOB</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FROM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WHERE ENAME = 'JONES');</a:t>
            </a:r>
          </a:p>
          <a:p>
            <a:endParaRPr lang="de-AT" dirty="0"/>
          </a:p>
        </p:txBody>
      </p:sp>
      <p:sp>
        <p:nvSpPr>
          <p:cNvPr id="4" name="Fußzeilenplatzhalter 3">
            <a:extLst>
              <a:ext uri="{FF2B5EF4-FFF2-40B4-BE49-F238E27FC236}">
                <a16:creationId xmlns:a16="http://schemas.microsoft.com/office/drawing/2014/main" id="{5CFC5453-91F3-46FC-AE47-5657A3E93F0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92A3282A-9D97-40CC-9D8C-B13175F19913}"/>
              </a:ext>
            </a:extLst>
          </p:cNvPr>
          <p:cNvSpPr>
            <a:spLocks noGrp="1"/>
          </p:cNvSpPr>
          <p:nvPr>
            <p:ph type="sldNum" sz="quarter" idx="12"/>
          </p:nvPr>
        </p:nvSpPr>
        <p:spPr/>
        <p:txBody>
          <a:bodyPr/>
          <a:lstStyle/>
          <a:p>
            <a:fld id="{FB8E1889-F937-482A-9AA5-ADCFA208C409}"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B1F6A0C6-42C3-4372-B31B-0A760DDF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488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659717-7019-480E-AEE7-F5A0271CD73E}"/>
              </a:ext>
            </a:extLst>
          </p:cNvPr>
          <p:cNvSpPr>
            <a:spLocks noGrp="1"/>
          </p:cNvSpPr>
          <p:nvPr>
            <p:ph type="title"/>
          </p:nvPr>
        </p:nvSpPr>
        <p:spPr/>
        <p:txBody>
          <a:bodyPr/>
          <a:lstStyle/>
          <a:p>
            <a:r>
              <a:rPr lang="de-AT" b="1" dirty="0" err="1"/>
              <a:t>Constraints</a:t>
            </a:r>
            <a:endParaRPr lang="de-AT" b="1" dirty="0"/>
          </a:p>
        </p:txBody>
      </p:sp>
      <p:sp>
        <p:nvSpPr>
          <p:cNvPr id="3" name="Inhaltsplatzhalter 2">
            <a:extLst>
              <a:ext uri="{FF2B5EF4-FFF2-40B4-BE49-F238E27FC236}">
                <a16:creationId xmlns:a16="http://schemas.microsoft.com/office/drawing/2014/main" id="{05FD7BE6-3760-4BF0-8080-9D948F6F3446}"/>
              </a:ext>
            </a:extLst>
          </p:cNvPr>
          <p:cNvSpPr>
            <a:spLocks noGrp="1"/>
          </p:cNvSpPr>
          <p:nvPr>
            <p:ph idx="1"/>
          </p:nvPr>
        </p:nvSpPr>
        <p:spPr/>
        <p:txBody>
          <a:bodyPr/>
          <a:lstStyle/>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a:t>Einschränkungen – beispielsweise referentielle Integrität (siehe Theorie), (kein) Eingabezwang in Felder, Zulassen / Rückweisen bestimmter Werte …..</a:t>
            </a:r>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a:t>werden vom DBMS geprüft</a:t>
            </a:r>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DE" altLang="de-DE" dirty="0"/>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a:t>Table – </a:t>
            </a:r>
            <a:r>
              <a:rPr lang="de-DE" altLang="de-DE" dirty="0" err="1"/>
              <a:t>Constraint</a:t>
            </a:r>
            <a:endParaRPr lang="de-DE" altLang="de-DE" dirty="0"/>
          </a:p>
          <a:p>
            <a:pPr marL="306388" indent="-306388">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de-DE" altLang="de-DE" dirty="0" err="1"/>
              <a:t>Column</a:t>
            </a:r>
            <a:r>
              <a:rPr lang="de-DE" altLang="de-DE" dirty="0"/>
              <a:t> - </a:t>
            </a:r>
            <a:r>
              <a:rPr lang="de-DE" altLang="de-DE" dirty="0" err="1"/>
              <a:t>Constraint</a:t>
            </a:r>
            <a:endParaRPr lang="de-DE" altLang="de-DE" dirty="0"/>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DE" altLang="de-DE" dirty="0"/>
          </a:p>
          <a:p>
            <a:pPr marL="317500" indent="-306388">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95768090-BA9C-4608-A24C-F69605CAE826}"/>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96914C3C-511C-48E3-90CB-98EA27682EDF}"/>
              </a:ext>
            </a:extLst>
          </p:cNvPr>
          <p:cNvSpPr>
            <a:spLocks noGrp="1"/>
          </p:cNvSpPr>
          <p:nvPr>
            <p:ph type="sldNum" sz="quarter" idx="12"/>
          </p:nvPr>
        </p:nvSpPr>
        <p:spPr/>
        <p:txBody>
          <a:bodyPr/>
          <a:lstStyle/>
          <a:p>
            <a:fld id="{FB8E1889-F937-482A-9AA5-ADCFA208C409}" type="slidenum">
              <a:rPr lang="de-AT" smtClean="0"/>
              <a:t>2</a:t>
            </a:fld>
            <a:endParaRPr lang="de-AT"/>
          </a:p>
        </p:txBody>
      </p:sp>
      <p:pic>
        <p:nvPicPr>
          <p:cNvPr id="7" name="Grafik 6" descr="Ein Bild, das Zeichnung enthält.&#10;&#10;Automatisch generierte Beschreibung">
            <a:extLst>
              <a:ext uri="{FF2B5EF4-FFF2-40B4-BE49-F238E27FC236}">
                <a16:creationId xmlns:a16="http://schemas.microsoft.com/office/drawing/2014/main" id="{06182E51-F5DD-4943-9E2F-F7ECE3B9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3635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AF557-F56C-43C1-B725-A2D70FBD8773}"/>
              </a:ext>
            </a:extLst>
          </p:cNvPr>
          <p:cNvSpPr>
            <a:spLocks noGrp="1"/>
          </p:cNvSpPr>
          <p:nvPr>
            <p:ph type="title"/>
          </p:nvPr>
        </p:nvSpPr>
        <p:spPr/>
        <p:txBody>
          <a:bodyPr/>
          <a:lstStyle/>
          <a:p>
            <a:r>
              <a:rPr lang="de-AT" b="1" dirty="0"/>
              <a:t>Fixieren von Änderungen</a:t>
            </a:r>
          </a:p>
        </p:txBody>
      </p:sp>
      <p:sp>
        <p:nvSpPr>
          <p:cNvPr id="3" name="Inhaltsplatzhalter 2">
            <a:extLst>
              <a:ext uri="{FF2B5EF4-FFF2-40B4-BE49-F238E27FC236}">
                <a16:creationId xmlns:a16="http://schemas.microsoft.com/office/drawing/2014/main" id="{7AFCB02E-6488-477A-9625-A89D0B8454AA}"/>
              </a:ext>
            </a:extLst>
          </p:cNvPr>
          <p:cNvSpPr>
            <a:spLocks noGrp="1"/>
          </p:cNvSpPr>
          <p:nvPr>
            <p:ph idx="1"/>
          </p:nvPr>
        </p:nvSpPr>
        <p:spPr>
          <a:xfrm>
            <a:off x="838200" y="1825625"/>
            <a:ext cx="9538252" cy="4351338"/>
          </a:xfrm>
        </p:spPr>
        <p:txBody>
          <a:bodyPr>
            <a:normAutofit fontScale="62500" lnSpcReduction="20000"/>
          </a:bodyPr>
          <a:lstStyle/>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Änderungen in einer Tabelle (durch DML, nicht aber DDL Statements) müssen durch COMMIT fixiert oder durch ROLLBACK verworfen werden.</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Werden z.B. falsche Sätze eingefügt, so können diese Operationen mit dem ROLLBACK Kommando wieder rückgängig gemacht werden (solange kein COMMIT durchgeführt worden ist):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Änderungen sollten immer in bestimmten Intervallen mit dem COMMIT Kommando bestätigt werden, da dadurch nicht die ganzen Änderungen verloren sind, wenn ein Hardwarefehler auftritt oder wenn ein ROLLBACK notwendig ist, da Änderungen fehlerhaft durchgeführt worden sind.</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Eine Transaktion ('</a:t>
            </a:r>
            <a:r>
              <a:rPr lang="de-DE" altLang="de-DE" dirty="0" err="1"/>
              <a:t>logical</a:t>
            </a:r>
            <a:r>
              <a:rPr lang="de-DE" altLang="de-DE" dirty="0"/>
              <a:t> </a:t>
            </a:r>
            <a:r>
              <a:rPr lang="de-DE" altLang="de-DE" dirty="0" err="1"/>
              <a:t>unit</a:t>
            </a:r>
            <a:r>
              <a:rPr lang="de-DE" altLang="de-DE" dirty="0"/>
              <a:t> </a:t>
            </a:r>
            <a:r>
              <a:rPr lang="de-DE" altLang="de-DE" dirty="0" err="1"/>
              <a:t>of</a:t>
            </a:r>
            <a:r>
              <a:rPr lang="de-DE" altLang="de-DE" dirty="0"/>
              <a:t> </a:t>
            </a:r>
            <a:r>
              <a:rPr lang="de-DE" altLang="de-DE" dirty="0" err="1"/>
              <a:t>work</a:t>
            </a:r>
            <a:r>
              <a:rPr lang="de-DE" altLang="de-DE" dirty="0"/>
              <a:t>') ist eine Sequenz von SQL Statements, die als eine einzelne Einheit betrachtet werden. Eine Transaktion beginnt mit dem ersten ausführbaren Statement nach einem COMMIT, ROLLBACK oder einer zur Datenbank aufgebauten Verbindung. </a:t>
            </a:r>
            <a:r>
              <a:rPr lang="en-GB" altLang="de-DE" dirty="0"/>
              <a:t>Sie </a:t>
            </a:r>
            <a:r>
              <a:rPr lang="en-GB" altLang="de-DE" dirty="0" err="1"/>
              <a:t>endet</a:t>
            </a:r>
            <a:r>
              <a:rPr lang="en-GB" altLang="de-DE" dirty="0"/>
              <a:t> </a:t>
            </a:r>
            <a:r>
              <a:rPr lang="en-GB" altLang="de-DE" dirty="0" err="1"/>
              <a:t>mit</a:t>
            </a:r>
            <a:r>
              <a:rPr lang="en-GB" altLang="de-DE" dirty="0"/>
              <a:t> </a:t>
            </a:r>
            <a:r>
              <a:rPr lang="en-GB" altLang="de-DE" dirty="0" err="1"/>
              <a:t>einem</a:t>
            </a:r>
            <a:r>
              <a:rPr lang="en-GB" altLang="de-DE" dirty="0"/>
              <a:t> COMMIT, ROLLBACK </a:t>
            </a:r>
            <a:r>
              <a:rPr lang="en-GB" altLang="de-DE" dirty="0" err="1"/>
              <a:t>oder</a:t>
            </a:r>
            <a:r>
              <a:rPr lang="en-GB" altLang="de-DE" dirty="0"/>
              <a:t> </a:t>
            </a:r>
            <a:r>
              <a:rPr lang="en-GB" altLang="de-DE" dirty="0" err="1"/>
              <a:t>einer</a:t>
            </a:r>
            <a:r>
              <a:rPr lang="en-GB" altLang="de-DE" dirty="0"/>
              <a:t> Disconnection.</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Oracle </a:t>
            </a:r>
            <a:r>
              <a:rPr lang="en-GB" altLang="de-DE" dirty="0" err="1"/>
              <a:t>führt</a:t>
            </a:r>
            <a:r>
              <a:rPr lang="en-GB" altLang="de-DE" dirty="0"/>
              <a:t> </a:t>
            </a:r>
            <a:r>
              <a:rPr lang="en-GB" altLang="de-DE" dirty="0" err="1"/>
              <a:t>automatisch</a:t>
            </a:r>
            <a:r>
              <a:rPr lang="en-GB" altLang="de-DE" dirty="0"/>
              <a:t> </a:t>
            </a:r>
            <a:r>
              <a:rPr lang="en-GB" altLang="de-DE" dirty="0" err="1"/>
              <a:t>ein</a:t>
            </a:r>
            <a:r>
              <a:rPr lang="en-GB" altLang="de-DE" dirty="0"/>
              <a:t> COMMIT </a:t>
            </a:r>
            <a:r>
              <a:rPr lang="en-GB" altLang="de-DE" dirty="0" err="1"/>
              <a:t>vor</a:t>
            </a:r>
            <a:r>
              <a:rPr lang="en-GB" altLang="de-DE" dirty="0"/>
              <a:t> und </a:t>
            </a:r>
            <a:r>
              <a:rPr lang="en-GB" altLang="de-DE" dirty="0" err="1"/>
              <a:t>nach</a:t>
            </a:r>
            <a:r>
              <a:rPr lang="en-GB" altLang="de-DE" dirty="0"/>
              <a:t> </a:t>
            </a:r>
            <a:r>
              <a:rPr lang="en-GB" altLang="de-DE" dirty="0" err="1"/>
              <a:t>jedem</a:t>
            </a:r>
            <a:r>
              <a:rPr lang="en-GB" altLang="de-DE" dirty="0"/>
              <a:t> DDL Statement </a:t>
            </a:r>
            <a:r>
              <a:rPr lang="en-GB" altLang="de-DE" dirty="0" err="1"/>
              <a:t>durch</a:t>
            </a:r>
            <a:r>
              <a:rPr lang="en-GB" altLang="de-DE" dirty="0"/>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Erst</a:t>
            </a:r>
            <a:r>
              <a:rPr lang="en-GB" altLang="de-DE" dirty="0"/>
              <a:t> </a:t>
            </a:r>
            <a:r>
              <a:rPr lang="en-GB" altLang="de-DE" dirty="0" err="1"/>
              <a:t>nach</a:t>
            </a:r>
            <a:r>
              <a:rPr lang="en-GB" altLang="de-DE" dirty="0"/>
              <a:t> </a:t>
            </a:r>
            <a:r>
              <a:rPr lang="en-GB" altLang="de-DE" dirty="0" err="1"/>
              <a:t>dem</a:t>
            </a:r>
            <a:r>
              <a:rPr lang="en-GB" altLang="de-DE" dirty="0"/>
              <a:t> COMMIT </a:t>
            </a:r>
            <a:r>
              <a:rPr lang="en-GB" altLang="de-DE" dirty="0" err="1"/>
              <a:t>werden</a:t>
            </a:r>
            <a:r>
              <a:rPr lang="en-GB" altLang="de-DE" dirty="0"/>
              <a:t> </a:t>
            </a:r>
            <a:r>
              <a:rPr lang="en-GB" altLang="de-DE" dirty="0" err="1"/>
              <a:t>Änderungen</a:t>
            </a:r>
            <a:r>
              <a:rPr lang="en-GB" altLang="de-DE" dirty="0"/>
              <a:t> </a:t>
            </a:r>
            <a:r>
              <a:rPr lang="en-GB" altLang="de-DE" dirty="0" err="1"/>
              <a:t>für</a:t>
            </a:r>
            <a:r>
              <a:rPr lang="en-GB" altLang="de-DE" dirty="0"/>
              <a:t> </a:t>
            </a:r>
            <a:r>
              <a:rPr lang="en-GB" altLang="de-DE" dirty="0" err="1"/>
              <a:t>andere</a:t>
            </a:r>
            <a:r>
              <a:rPr lang="en-GB" altLang="de-DE" dirty="0"/>
              <a:t> </a:t>
            </a:r>
            <a:r>
              <a:rPr lang="en-GB" altLang="de-DE" dirty="0" err="1"/>
              <a:t>Benutzer</a:t>
            </a:r>
            <a:r>
              <a:rPr lang="en-GB" altLang="de-DE" dirty="0"/>
              <a:t> </a:t>
            </a:r>
            <a:r>
              <a:rPr lang="en-GB" altLang="de-DE" dirty="0" err="1"/>
              <a:t>sichtbar</a:t>
            </a:r>
            <a:r>
              <a:rPr lang="en-GB" altLang="de-DE" dirty="0"/>
              <a:t>.</a:t>
            </a:r>
          </a:p>
          <a:p>
            <a:pPr indent="-306388">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a:lnSpc>
                <a:spcPct val="120000"/>
              </a:lnSpc>
            </a:pPr>
            <a:endParaRPr lang="de-AT" dirty="0"/>
          </a:p>
        </p:txBody>
      </p:sp>
      <p:sp>
        <p:nvSpPr>
          <p:cNvPr id="4" name="Fußzeilenplatzhalter 3">
            <a:extLst>
              <a:ext uri="{FF2B5EF4-FFF2-40B4-BE49-F238E27FC236}">
                <a16:creationId xmlns:a16="http://schemas.microsoft.com/office/drawing/2014/main" id="{3697296B-0ACC-4549-86ED-ED0897557D06}"/>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38848B3C-D67F-42C5-849C-556D10E477B3}"/>
              </a:ext>
            </a:extLst>
          </p:cNvPr>
          <p:cNvSpPr>
            <a:spLocks noGrp="1"/>
          </p:cNvSpPr>
          <p:nvPr>
            <p:ph type="sldNum" sz="quarter" idx="12"/>
          </p:nvPr>
        </p:nvSpPr>
        <p:spPr/>
        <p:txBody>
          <a:bodyPr/>
          <a:lstStyle/>
          <a:p>
            <a:fld id="{FB8E1889-F937-482A-9AA5-ADCFA208C409}"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1A283F15-DBEB-499C-97F2-4069AC11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7661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CFCD3-E001-4D7D-9D52-092E6333C46A}"/>
              </a:ext>
            </a:extLst>
          </p:cNvPr>
          <p:cNvSpPr>
            <a:spLocks noGrp="1"/>
          </p:cNvSpPr>
          <p:nvPr>
            <p:ph type="title"/>
          </p:nvPr>
        </p:nvSpPr>
        <p:spPr/>
        <p:txBody>
          <a:bodyPr/>
          <a:lstStyle/>
          <a:p>
            <a:r>
              <a:rPr lang="de-AT" b="1" dirty="0"/>
              <a:t>Ändern der Tabellenstruktur</a:t>
            </a:r>
          </a:p>
        </p:txBody>
      </p:sp>
      <p:sp>
        <p:nvSpPr>
          <p:cNvPr id="3" name="Inhaltsplatzhalter 2">
            <a:extLst>
              <a:ext uri="{FF2B5EF4-FFF2-40B4-BE49-F238E27FC236}">
                <a16:creationId xmlns:a16="http://schemas.microsoft.com/office/drawing/2014/main" id="{1EE05388-5D63-4605-92C7-3B91C5136F7D}"/>
              </a:ext>
            </a:extLst>
          </p:cNvPr>
          <p:cNvSpPr>
            <a:spLocks noGrp="1"/>
          </p:cNvSpPr>
          <p:nvPr>
            <p:ph idx="1"/>
          </p:nvPr>
        </p:nvSpPr>
        <p:spPr/>
        <p:txBody>
          <a:bodyPr>
            <a:normAutofit fontScale="92500" lnSpcReduction="10000"/>
          </a:bodyPr>
          <a:lstStyle/>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Erfolgt mit dem ALTER TABLE Statement.</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alter the definition of a table in one of the following ways:</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add a column</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add an integrity constraint</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redefine a column (datatype, size, default value)</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modify storage characteristics or other parameters </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enable, disable, or drop an integrity constraint or trigger</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explicitly allocate an extent</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allow or disallow writing to a table</a:t>
            </a:r>
          </a:p>
          <a:p>
            <a:pPr marL="331788" indent="-317500">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to modify the degree of parallelism for a table</a:t>
            </a:r>
          </a:p>
          <a:p>
            <a:endParaRPr lang="de-AT" dirty="0"/>
          </a:p>
        </p:txBody>
      </p:sp>
      <p:sp>
        <p:nvSpPr>
          <p:cNvPr id="4" name="Fußzeilenplatzhalter 3">
            <a:extLst>
              <a:ext uri="{FF2B5EF4-FFF2-40B4-BE49-F238E27FC236}">
                <a16:creationId xmlns:a16="http://schemas.microsoft.com/office/drawing/2014/main" id="{A8AFE267-30D5-4DFF-B295-52480E9E3C4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C647C47-491E-445A-B66D-4E9B3E332B27}"/>
              </a:ext>
            </a:extLst>
          </p:cNvPr>
          <p:cNvSpPr>
            <a:spLocks noGrp="1"/>
          </p:cNvSpPr>
          <p:nvPr>
            <p:ph type="sldNum" sz="quarter" idx="12"/>
          </p:nvPr>
        </p:nvSpPr>
        <p:spPr/>
        <p:txBody>
          <a:bodyPr/>
          <a:lstStyle/>
          <a:p>
            <a:fld id="{FB8E1889-F937-482A-9AA5-ADCFA208C409}" type="slidenum">
              <a:rPr lang="de-AT" smtClean="0"/>
              <a:t>21</a:t>
            </a:fld>
            <a:endParaRPr lang="de-AT"/>
          </a:p>
        </p:txBody>
      </p:sp>
      <p:pic>
        <p:nvPicPr>
          <p:cNvPr id="6" name="Grafik 5" descr="Ein Bild, das Zeichnung enthält.&#10;&#10;Automatisch generierte Beschreibung">
            <a:extLst>
              <a:ext uri="{FF2B5EF4-FFF2-40B4-BE49-F238E27FC236}">
                <a16:creationId xmlns:a16="http://schemas.microsoft.com/office/drawing/2014/main" id="{6FF89B18-F671-4AEE-A2CF-3B543C0A0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4016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DDEB36-8044-498D-9BB1-F9777EA6B2A5}"/>
              </a:ext>
            </a:extLst>
          </p:cNvPr>
          <p:cNvSpPr>
            <a:spLocks noGrp="1"/>
          </p:cNvSpPr>
          <p:nvPr>
            <p:ph type="title"/>
          </p:nvPr>
        </p:nvSpPr>
        <p:spPr/>
        <p:txBody>
          <a:bodyPr/>
          <a:lstStyle/>
          <a:p>
            <a:r>
              <a:rPr lang="de-AT" b="1" dirty="0"/>
              <a:t>ALTER TABLE I</a:t>
            </a:r>
          </a:p>
        </p:txBody>
      </p:sp>
      <p:sp>
        <p:nvSpPr>
          <p:cNvPr id="3" name="Inhaltsplatzhalter 2">
            <a:extLst>
              <a:ext uri="{FF2B5EF4-FFF2-40B4-BE49-F238E27FC236}">
                <a16:creationId xmlns:a16="http://schemas.microsoft.com/office/drawing/2014/main" id="{7E8657DF-F1E1-4BF6-AE4B-E747844ED7DC}"/>
              </a:ext>
            </a:extLst>
          </p:cNvPr>
          <p:cNvSpPr>
            <a:spLocks noGrp="1"/>
          </p:cNvSpPr>
          <p:nvPr>
            <p:ph idx="1"/>
          </p:nvPr>
        </p:nvSpPr>
        <p:spPr/>
        <p:txBody>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Ändern der </a:t>
            </a:r>
            <a:r>
              <a:rPr lang="de-DE" altLang="de-DE" dirty="0" err="1"/>
              <a:t>Column</a:t>
            </a:r>
            <a:r>
              <a:rPr lang="de-DE" altLang="de-DE" dirty="0"/>
              <a:t> BUDGET aus PROJ, um 9 Stellen aufnehmen zu können: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ALTER TABLE PROJ</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MODIFY (BUDGET NUMBER(9,2));</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Hinzufügen der Spalte PROJNO an die Tabelle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ALTER TABLE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ADD (PROJNO NUMBER);</a:t>
            </a:r>
          </a:p>
          <a:p>
            <a:endParaRPr lang="de-AT" dirty="0"/>
          </a:p>
        </p:txBody>
      </p:sp>
      <p:sp>
        <p:nvSpPr>
          <p:cNvPr id="4" name="Fußzeilenplatzhalter 3">
            <a:extLst>
              <a:ext uri="{FF2B5EF4-FFF2-40B4-BE49-F238E27FC236}">
                <a16:creationId xmlns:a16="http://schemas.microsoft.com/office/drawing/2014/main" id="{2B1E6646-225F-4E6F-B406-03A0B0C66D8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464ACCE-1DFF-49A2-A877-9F217B3A2AFE}"/>
              </a:ext>
            </a:extLst>
          </p:cNvPr>
          <p:cNvSpPr>
            <a:spLocks noGrp="1"/>
          </p:cNvSpPr>
          <p:nvPr>
            <p:ph type="sldNum" sz="quarter" idx="12"/>
          </p:nvPr>
        </p:nvSpPr>
        <p:spPr/>
        <p:txBody>
          <a:bodyPr/>
          <a:lstStyle/>
          <a:p>
            <a:fld id="{FB8E1889-F937-482A-9AA5-ADCFA208C409}" type="slidenum">
              <a:rPr lang="de-AT" smtClean="0"/>
              <a:t>22</a:t>
            </a:fld>
            <a:endParaRPr lang="de-AT"/>
          </a:p>
        </p:txBody>
      </p:sp>
      <p:pic>
        <p:nvPicPr>
          <p:cNvPr id="6" name="Grafik 5" descr="Ein Bild, das Zeichnung enthält.&#10;&#10;Automatisch generierte Beschreibung">
            <a:extLst>
              <a:ext uri="{FF2B5EF4-FFF2-40B4-BE49-F238E27FC236}">
                <a16:creationId xmlns:a16="http://schemas.microsoft.com/office/drawing/2014/main" id="{24E89CA6-CD91-4B7A-85C1-F1B556409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93928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1FD02-E049-4710-905F-95BB18EBE5A5}"/>
              </a:ext>
            </a:extLst>
          </p:cNvPr>
          <p:cNvSpPr>
            <a:spLocks noGrp="1"/>
          </p:cNvSpPr>
          <p:nvPr>
            <p:ph type="title"/>
          </p:nvPr>
        </p:nvSpPr>
        <p:spPr/>
        <p:txBody>
          <a:bodyPr/>
          <a:lstStyle/>
          <a:p>
            <a:r>
              <a:rPr lang="de-AT" b="1" dirty="0"/>
              <a:t>ALTER TABLE II</a:t>
            </a:r>
          </a:p>
        </p:txBody>
      </p:sp>
      <p:sp>
        <p:nvSpPr>
          <p:cNvPr id="3" name="Inhaltsplatzhalter 2">
            <a:extLst>
              <a:ext uri="{FF2B5EF4-FFF2-40B4-BE49-F238E27FC236}">
                <a16:creationId xmlns:a16="http://schemas.microsoft.com/office/drawing/2014/main" id="{215CCEA3-507D-4CAC-BF1F-74EC8A6CD478}"/>
              </a:ext>
            </a:extLst>
          </p:cNvPr>
          <p:cNvSpPr>
            <a:spLocks noGrp="1"/>
          </p:cNvSpPr>
          <p:nvPr>
            <p:ph idx="1"/>
          </p:nvPr>
        </p:nvSpPr>
        <p:spPr/>
        <p:txBody>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Soll eine NOT NULL </a:t>
            </a:r>
            <a:r>
              <a:rPr lang="de-DE" altLang="de-DE" dirty="0" err="1"/>
              <a:t>Column</a:t>
            </a:r>
            <a:r>
              <a:rPr lang="de-DE" altLang="de-DE" dirty="0"/>
              <a:t> hinzugefügt werden, obwohl die Tabelle schon Zeilen beinhaltet, so sind drei Schritte durchzuführen: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Hinzufügen der </a:t>
            </a:r>
            <a:r>
              <a:rPr lang="de-DE" altLang="de-DE" dirty="0" err="1"/>
              <a:t>Column</a:t>
            </a:r>
            <a:endParaRPr lang="de-DE" altLang="de-DE" dirty="0"/>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Belegen eines jeden Feldes der </a:t>
            </a:r>
            <a:r>
              <a:rPr lang="de-DE" altLang="de-DE" dirty="0" err="1"/>
              <a:t>Column</a:t>
            </a:r>
            <a:r>
              <a:rPr lang="de-DE" altLang="de-DE" dirty="0"/>
              <a:t> mit einem NOT NULL Wert</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Mit Hilfe des ALTER TABLE Kommandos (Modify Klausel) die </a:t>
            </a:r>
            <a:r>
              <a:rPr lang="de-DE" altLang="de-DE" dirty="0" err="1"/>
              <a:t>Column</a:t>
            </a:r>
            <a:r>
              <a:rPr lang="de-DE" altLang="de-DE" dirty="0"/>
              <a:t> auf NOT NULL setzten </a:t>
            </a:r>
          </a:p>
          <a:p>
            <a:endParaRPr lang="de-AT" dirty="0"/>
          </a:p>
        </p:txBody>
      </p:sp>
      <p:sp>
        <p:nvSpPr>
          <p:cNvPr id="4" name="Fußzeilenplatzhalter 3">
            <a:extLst>
              <a:ext uri="{FF2B5EF4-FFF2-40B4-BE49-F238E27FC236}">
                <a16:creationId xmlns:a16="http://schemas.microsoft.com/office/drawing/2014/main" id="{2180DE1E-2A07-4B85-A4F0-FCDAB753E963}"/>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E2EFC1C-D609-4888-9580-52C85A83F57F}"/>
              </a:ext>
            </a:extLst>
          </p:cNvPr>
          <p:cNvSpPr>
            <a:spLocks noGrp="1"/>
          </p:cNvSpPr>
          <p:nvPr>
            <p:ph type="sldNum" sz="quarter" idx="12"/>
          </p:nvPr>
        </p:nvSpPr>
        <p:spPr/>
        <p:txBody>
          <a:bodyPr/>
          <a:lstStyle/>
          <a:p>
            <a:fld id="{FB8E1889-F937-482A-9AA5-ADCFA208C409}" type="slidenum">
              <a:rPr lang="de-AT" smtClean="0"/>
              <a:t>23</a:t>
            </a:fld>
            <a:endParaRPr lang="de-AT"/>
          </a:p>
        </p:txBody>
      </p:sp>
      <p:pic>
        <p:nvPicPr>
          <p:cNvPr id="6" name="Grafik 5" descr="Ein Bild, das Zeichnung enthält.&#10;&#10;Automatisch generierte Beschreibung">
            <a:extLst>
              <a:ext uri="{FF2B5EF4-FFF2-40B4-BE49-F238E27FC236}">
                <a16:creationId xmlns:a16="http://schemas.microsoft.com/office/drawing/2014/main" id="{2E89D7A6-3907-4B8B-A555-3715F20A6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670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20AD0-E736-41C0-BAD6-4FFAEE6C173D}"/>
              </a:ext>
            </a:extLst>
          </p:cNvPr>
          <p:cNvSpPr>
            <a:spLocks noGrp="1"/>
          </p:cNvSpPr>
          <p:nvPr>
            <p:ph type="title"/>
          </p:nvPr>
        </p:nvSpPr>
        <p:spPr/>
        <p:txBody>
          <a:bodyPr/>
          <a:lstStyle/>
          <a:p>
            <a:r>
              <a:rPr lang="de-AT" b="1" dirty="0"/>
              <a:t>ALTER TABLE III</a:t>
            </a:r>
          </a:p>
        </p:txBody>
      </p:sp>
      <p:sp>
        <p:nvSpPr>
          <p:cNvPr id="3" name="Inhaltsplatzhalter 2">
            <a:extLst>
              <a:ext uri="{FF2B5EF4-FFF2-40B4-BE49-F238E27FC236}">
                <a16:creationId xmlns:a16="http://schemas.microsoft.com/office/drawing/2014/main" id="{B139FD7F-BE9D-40E7-8530-EC071E0B7653}"/>
              </a:ext>
            </a:extLst>
          </p:cNvPr>
          <p:cNvSpPr>
            <a:spLocks noGrp="1"/>
          </p:cNvSpPr>
          <p:nvPr>
            <p:ph idx="1"/>
          </p:nvPr>
        </p:nvSpPr>
        <p:spPr/>
        <p:txBody>
          <a:bodyPr>
            <a:normAutofit fontScale="92500" lnSpcReduction="10000"/>
          </a:bodyPr>
          <a:lstStyle/>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Alternative zur vorhergehenden Aufgabe:</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000"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alter </a:t>
            </a:r>
            <a:r>
              <a:rPr lang="de-AT" altLang="de-DE" dirty="0" err="1">
                <a:latin typeface="Courier New" panose="02070309020205020404" pitchFamily="49" charset="0"/>
              </a:rPr>
              <a:t>table</a:t>
            </a:r>
            <a:r>
              <a:rPr lang="de-AT" altLang="de-DE" dirty="0">
                <a:latin typeface="Courier New" panose="02070309020205020404" pitchFamily="49" charset="0"/>
              </a:rPr>
              <a:t> </a:t>
            </a:r>
            <a:r>
              <a:rPr lang="de-AT" altLang="de-DE" dirty="0" err="1">
                <a:latin typeface="Courier New" panose="02070309020205020404" pitchFamily="49" charset="0"/>
              </a:rPr>
              <a:t>emp</a:t>
            </a:r>
            <a:endParaRPr lang="de-AT" altLang="de-DE" dirty="0">
              <a:latin typeface="Courier New" panose="02070309020205020404" pitchFamily="49" charset="0"/>
            </a:endParaRP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latin typeface="Courier New" panose="02070309020205020404" pitchFamily="49" charset="0"/>
              </a:rPr>
              <a:t>add</a:t>
            </a:r>
            <a:r>
              <a:rPr lang="de-AT" altLang="de-DE" dirty="0">
                <a:latin typeface="Courier New" panose="02070309020205020404" pitchFamily="49" charset="0"/>
              </a:rPr>
              <a:t> (</a:t>
            </a:r>
            <a:r>
              <a:rPr lang="de-AT" altLang="de-DE" dirty="0" err="1">
                <a:latin typeface="Courier New" panose="02070309020205020404" pitchFamily="49" charset="0"/>
              </a:rPr>
              <a:t>geschlecht</a:t>
            </a:r>
            <a:r>
              <a:rPr lang="de-AT" altLang="de-DE" dirty="0">
                <a:latin typeface="Courier New" panose="02070309020205020404" pitchFamily="49" charset="0"/>
              </a:rPr>
              <a:t> </a:t>
            </a:r>
            <a:r>
              <a:rPr lang="de-AT" altLang="de-DE" dirty="0" err="1">
                <a:latin typeface="Courier New" panose="02070309020205020404" pitchFamily="49" charset="0"/>
              </a:rPr>
              <a:t>char</a:t>
            </a:r>
            <a:r>
              <a:rPr lang="de-AT" altLang="de-DE" dirty="0">
                <a:latin typeface="Courier New" panose="02070309020205020404" pitchFamily="49" charset="0"/>
              </a:rPr>
              <a:t>(1) </a:t>
            </a:r>
            <a:r>
              <a:rPr lang="de-AT" altLang="de-DE" dirty="0" err="1">
                <a:latin typeface="Courier New" panose="02070309020205020404" pitchFamily="49" charset="0"/>
              </a:rPr>
              <a:t>default</a:t>
            </a:r>
            <a:r>
              <a:rPr lang="de-AT" altLang="de-DE" dirty="0">
                <a:latin typeface="Courier New" panose="02070309020205020404" pitchFamily="49" charset="0"/>
              </a:rPr>
              <a:t> 'X')</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Löschen von Spalten</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alter </a:t>
            </a:r>
            <a:r>
              <a:rPr lang="de-AT" altLang="de-DE" dirty="0" err="1">
                <a:latin typeface="Courier New" panose="02070309020205020404" pitchFamily="49" charset="0"/>
              </a:rPr>
              <a:t>table</a:t>
            </a:r>
            <a:r>
              <a:rPr lang="de-AT" altLang="de-DE" dirty="0">
                <a:latin typeface="Courier New" panose="02070309020205020404" pitchFamily="49" charset="0"/>
              </a:rPr>
              <a:t> </a:t>
            </a:r>
            <a:r>
              <a:rPr lang="de-AT" altLang="de-DE" dirty="0" err="1">
                <a:latin typeface="Courier New" panose="02070309020205020404" pitchFamily="49" charset="0"/>
              </a:rPr>
              <a:t>emp</a:t>
            </a:r>
            <a:endParaRPr lang="de-AT" altLang="de-DE" dirty="0">
              <a:latin typeface="Courier New" panose="02070309020205020404" pitchFamily="49" charset="0"/>
            </a:endParaRP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latin typeface="Courier New" panose="02070309020205020404" pitchFamily="49" charset="0"/>
              </a:rPr>
              <a:t>drop</a:t>
            </a:r>
            <a:r>
              <a:rPr lang="de-AT" altLang="de-DE" dirty="0">
                <a:latin typeface="Courier New" panose="02070309020205020404" pitchFamily="49" charset="0"/>
              </a:rPr>
              <a:t> </a:t>
            </a:r>
            <a:r>
              <a:rPr lang="de-AT" altLang="de-DE" dirty="0" err="1">
                <a:latin typeface="Courier New" panose="02070309020205020404" pitchFamily="49" charset="0"/>
              </a:rPr>
              <a:t>column</a:t>
            </a:r>
            <a:r>
              <a:rPr lang="de-AT" altLang="de-DE" dirty="0">
                <a:latin typeface="Courier New" panose="02070309020205020404" pitchFamily="49" charset="0"/>
              </a:rPr>
              <a:t> </a:t>
            </a:r>
            <a:r>
              <a:rPr lang="de-AT" altLang="de-DE" dirty="0" err="1">
                <a:latin typeface="Courier New" panose="02070309020205020404" pitchFamily="49" charset="0"/>
              </a:rPr>
              <a:t>geschlecht</a:t>
            </a:r>
            <a:r>
              <a:rPr lang="de-AT" altLang="de-DE" dirty="0">
                <a:latin typeface="Courier New" panose="02070309020205020404" pitchFamily="49" charset="0"/>
              </a:rPr>
              <a:t>;</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Alter </a:t>
            </a:r>
            <a:r>
              <a:rPr lang="de-AT" altLang="de-DE" dirty="0" err="1">
                <a:latin typeface="Courier New" panose="02070309020205020404" pitchFamily="49" charset="0"/>
              </a:rPr>
              <a:t>table</a:t>
            </a:r>
            <a:r>
              <a:rPr lang="de-AT" altLang="de-DE" dirty="0">
                <a:latin typeface="Courier New" panose="02070309020205020404" pitchFamily="49" charset="0"/>
              </a:rPr>
              <a:t> </a:t>
            </a:r>
            <a:r>
              <a:rPr lang="de-AT" altLang="de-DE" dirty="0" err="1">
                <a:latin typeface="Courier New" panose="02070309020205020404" pitchFamily="49" charset="0"/>
              </a:rPr>
              <a:t>emp</a:t>
            </a:r>
            <a:endParaRPr lang="de-AT" altLang="de-DE" dirty="0">
              <a:latin typeface="Courier New" panose="02070309020205020404" pitchFamily="49" charset="0"/>
            </a:endParaRP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latin typeface="Courier New" panose="02070309020205020404" pitchFamily="49" charset="0"/>
              </a:rPr>
              <a:t>drop</a:t>
            </a:r>
            <a:r>
              <a:rPr lang="de-AT" altLang="de-DE" dirty="0">
                <a:latin typeface="Courier New" panose="02070309020205020404" pitchFamily="49" charset="0"/>
              </a:rPr>
              <a:t> (</a:t>
            </a:r>
            <a:r>
              <a:rPr lang="de-AT" altLang="de-DE" dirty="0" err="1">
                <a:latin typeface="Courier New" panose="02070309020205020404" pitchFamily="49" charset="0"/>
              </a:rPr>
              <a:t>geschlecht</a:t>
            </a:r>
            <a:r>
              <a:rPr lang="de-AT" altLang="de-DE" dirty="0">
                <a:latin typeface="Courier New" panose="02070309020205020404" pitchFamily="49" charset="0"/>
              </a:rPr>
              <a:t>, </a:t>
            </a:r>
            <a:r>
              <a:rPr lang="de-AT" altLang="de-DE" dirty="0" err="1">
                <a:latin typeface="Courier New" panose="02070309020205020404" pitchFamily="49" charset="0"/>
              </a:rPr>
              <a:t>und_noch_eine_andere_spalte</a:t>
            </a:r>
            <a:r>
              <a:rPr lang="de-AT" altLang="de-DE" dirty="0">
                <a:latin typeface="Courier New" panose="02070309020205020404" pitchFamily="49" charset="0"/>
              </a:rPr>
              <a:t>)</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endParaRPr lang="de-AT" dirty="0"/>
          </a:p>
        </p:txBody>
      </p:sp>
      <p:sp>
        <p:nvSpPr>
          <p:cNvPr id="4" name="Fußzeilenplatzhalter 3">
            <a:extLst>
              <a:ext uri="{FF2B5EF4-FFF2-40B4-BE49-F238E27FC236}">
                <a16:creationId xmlns:a16="http://schemas.microsoft.com/office/drawing/2014/main" id="{161A20BC-068B-4651-AD5F-1604ED57D88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30D4D723-0795-4EEB-B794-E2E50C067143}"/>
              </a:ext>
            </a:extLst>
          </p:cNvPr>
          <p:cNvSpPr>
            <a:spLocks noGrp="1"/>
          </p:cNvSpPr>
          <p:nvPr>
            <p:ph type="sldNum" sz="quarter" idx="12"/>
          </p:nvPr>
        </p:nvSpPr>
        <p:spPr/>
        <p:txBody>
          <a:bodyPr/>
          <a:lstStyle/>
          <a:p>
            <a:fld id="{FB8E1889-F937-482A-9AA5-ADCFA208C409}" type="slidenum">
              <a:rPr lang="de-AT" smtClean="0"/>
              <a:t>24</a:t>
            </a:fld>
            <a:endParaRPr lang="de-AT"/>
          </a:p>
        </p:txBody>
      </p:sp>
      <p:pic>
        <p:nvPicPr>
          <p:cNvPr id="6" name="Grafik 5" descr="Ein Bild, das Zeichnung enthält.&#10;&#10;Automatisch generierte Beschreibung">
            <a:extLst>
              <a:ext uri="{FF2B5EF4-FFF2-40B4-BE49-F238E27FC236}">
                <a16:creationId xmlns:a16="http://schemas.microsoft.com/office/drawing/2014/main" id="{A190CD8F-6BF3-4764-A64F-B90B61DB0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30710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6C850-6B4A-4615-8725-5C7186796B06}"/>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631D6308-551A-4280-A336-F70E64C09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39710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6971D-0732-44AE-8868-794796BB2715}"/>
              </a:ext>
            </a:extLst>
          </p:cNvPr>
          <p:cNvSpPr>
            <a:spLocks noGrp="1"/>
          </p:cNvSpPr>
          <p:nvPr>
            <p:ph type="title"/>
          </p:nvPr>
        </p:nvSpPr>
        <p:spPr/>
        <p:txBody>
          <a:bodyPr/>
          <a:lstStyle/>
          <a:p>
            <a:r>
              <a:rPr lang="de-AT" b="1" dirty="0"/>
              <a:t>NOT NULL </a:t>
            </a:r>
            <a:r>
              <a:rPr lang="de-AT" b="1" dirty="0" err="1"/>
              <a:t>Constraint</a:t>
            </a:r>
            <a:endParaRPr lang="de-AT" b="1" dirty="0"/>
          </a:p>
        </p:txBody>
      </p:sp>
      <p:sp>
        <p:nvSpPr>
          <p:cNvPr id="3" name="Inhaltsplatzhalter 2">
            <a:extLst>
              <a:ext uri="{FF2B5EF4-FFF2-40B4-BE49-F238E27FC236}">
                <a16:creationId xmlns:a16="http://schemas.microsoft.com/office/drawing/2014/main" id="{12F8F6B8-6DF4-4679-9D76-59AE0F2F9C38}"/>
              </a:ext>
            </a:extLst>
          </p:cNvPr>
          <p:cNvSpPr>
            <a:spLocks noGrp="1"/>
          </p:cNvSpPr>
          <p:nvPr>
            <p:ph idx="1"/>
          </p:nvPr>
        </p:nvSpPr>
        <p:spPr>
          <a:xfrm>
            <a:off x="838200" y="1825625"/>
            <a:ext cx="9843052" cy="4351338"/>
          </a:xfrm>
        </p:spPr>
        <p:txBody>
          <a:bodyPr>
            <a:normAutofit lnSpcReduction="1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err="1"/>
              <a:t>Definiert</a:t>
            </a:r>
            <a:r>
              <a:rPr lang="en-US" altLang="de-DE" dirty="0"/>
              <a:t>, </a:t>
            </a:r>
            <a:r>
              <a:rPr lang="en-US" altLang="de-DE" dirty="0" err="1"/>
              <a:t>dass</a:t>
            </a:r>
            <a:r>
              <a:rPr lang="en-US" altLang="de-DE" dirty="0"/>
              <a:t> </a:t>
            </a:r>
            <a:r>
              <a:rPr lang="en-US" altLang="de-DE" dirty="0" err="1"/>
              <a:t>eine</a:t>
            </a:r>
            <a:r>
              <a:rPr lang="en-US" altLang="de-DE" dirty="0"/>
              <a:t> </a:t>
            </a:r>
            <a:r>
              <a:rPr lang="en-US" altLang="de-DE" dirty="0" err="1"/>
              <a:t>Spalte</a:t>
            </a:r>
            <a:r>
              <a:rPr lang="en-US" altLang="de-DE" dirty="0"/>
              <a:t> </a:t>
            </a:r>
            <a:r>
              <a:rPr lang="en-US" altLang="de-DE" dirty="0" err="1"/>
              <a:t>keine</a:t>
            </a:r>
            <a:r>
              <a:rPr lang="en-US" altLang="de-DE" dirty="0"/>
              <a:t> Null – Values </a:t>
            </a:r>
            <a:r>
              <a:rPr lang="en-US" altLang="de-DE" dirty="0" err="1"/>
              <a:t>enthalten</a:t>
            </a:r>
            <a:r>
              <a:rPr lang="en-US" altLang="de-DE" dirty="0"/>
              <a:t> </a:t>
            </a:r>
            <a:r>
              <a:rPr lang="en-US" altLang="de-DE" dirty="0" err="1"/>
              <a:t>darf</a:t>
            </a:r>
            <a:r>
              <a:rPr lang="en-US" altLang="de-DE" dirty="0"/>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create table teams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a:t>
            </a:r>
            <a:r>
              <a:rPr lang="en-US" altLang="de-DE" dirty="0" err="1">
                <a:latin typeface="Courier New" panose="02070309020205020404" pitchFamily="49" charset="0"/>
              </a:rPr>
              <a:t>teamno</a:t>
            </a:r>
            <a:r>
              <a:rPr lang="en-US" altLang="de-DE" dirty="0">
                <a:latin typeface="Courier New" panose="02070309020205020404" pitchFamily="49" charset="0"/>
              </a:rPr>
              <a:t>		</a:t>
            </a:r>
            <a:r>
              <a:rPr lang="en-US" altLang="de-DE" dirty="0" err="1">
                <a:latin typeface="Courier New" panose="02070309020205020404" pitchFamily="49" charset="0"/>
              </a:rPr>
              <a:t>smallint</a:t>
            </a:r>
            <a:r>
              <a:rPr lang="en-US" altLang="de-DE" dirty="0">
                <a:latin typeface="Courier New" panose="02070309020205020404" pitchFamily="49" charset="0"/>
              </a:rPr>
              <a:t>		not null,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err="1"/>
              <a:t>Änderung</a:t>
            </a:r>
            <a:r>
              <a:rPr lang="en-US" altLang="de-DE" dirty="0"/>
              <a:t> </a:t>
            </a:r>
            <a:r>
              <a:rPr lang="en-US" altLang="de-DE" dirty="0" err="1"/>
              <a:t>einer</a:t>
            </a:r>
            <a:r>
              <a:rPr lang="en-US" altLang="de-DE" dirty="0"/>
              <a:t> </a:t>
            </a:r>
            <a:r>
              <a:rPr lang="en-US" altLang="de-DE" dirty="0" err="1"/>
              <a:t>bestehenden</a:t>
            </a:r>
            <a:r>
              <a:rPr lang="en-US" altLang="de-DE" dirty="0"/>
              <a:t> </a:t>
            </a:r>
            <a:r>
              <a:rPr lang="en-US" altLang="de-DE" dirty="0" err="1"/>
              <a:t>Tabelle</a:t>
            </a:r>
            <a:r>
              <a:rPr lang="en-US" altLang="de-DE" dirty="0"/>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ALTER TABLE emp</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MODIFY (</a:t>
            </a:r>
            <a:r>
              <a:rPr lang="en-GB" altLang="de-DE" dirty="0" err="1">
                <a:latin typeface="Courier New" panose="02070309020205020404" pitchFamily="49" charset="0"/>
              </a:rPr>
              <a:t>sal</a:t>
            </a:r>
            <a:r>
              <a:rPr lang="en-GB" altLang="de-DE" dirty="0">
                <a:latin typeface="Courier New" panose="02070309020205020404" pitchFamily="49" charset="0"/>
              </a:rPr>
              <a:t> NUMBER CONSTRAINT </a:t>
            </a:r>
            <a:r>
              <a:rPr lang="en-GB" altLang="de-DE" dirty="0" err="1">
                <a:latin typeface="Courier New" panose="02070309020205020404" pitchFamily="49" charset="0"/>
              </a:rPr>
              <a:t>nn_sal</a:t>
            </a:r>
            <a:r>
              <a:rPr lang="en-GB" altLang="de-DE" dirty="0">
                <a:latin typeface="Courier New" panose="02070309020205020404" pitchFamily="49" charset="0"/>
              </a:rPr>
              <a:t> NOT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NULL)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endParaRPr lang="de-AT" dirty="0"/>
          </a:p>
        </p:txBody>
      </p:sp>
      <p:sp>
        <p:nvSpPr>
          <p:cNvPr id="4" name="Fußzeilenplatzhalter 3">
            <a:extLst>
              <a:ext uri="{FF2B5EF4-FFF2-40B4-BE49-F238E27FC236}">
                <a16:creationId xmlns:a16="http://schemas.microsoft.com/office/drawing/2014/main" id="{29B20EE4-F14A-49EC-AC35-647A54FD152B}"/>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412D7F6-C0AB-4319-A153-D54948D79811}"/>
              </a:ext>
            </a:extLst>
          </p:cNvPr>
          <p:cNvSpPr>
            <a:spLocks noGrp="1"/>
          </p:cNvSpPr>
          <p:nvPr>
            <p:ph type="sldNum" sz="quarter" idx="12"/>
          </p:nvPr>
        </p:nvSpPr>
        <p:spPr/>
        <p:txBody>
          <a:bodyPr/>
          <a:lstStyle/>
          <a:p>
            <a:fld id="{FB8E1889-F937-482A-9AA5-ADCFA208C409}" type="slidenum">
              <a:rPr lang="de-AT" smtClean="0"/>
              <a:t>3</a:t>
            </a:fld>
            <a:endParaRPr lang="de-AT"/>
          </a:p>
        </p:txBody>
      </p:sp>
      <p:pic>
        <p:nvPicPr>
          <p:cNvPr id="6" name="Grafik 5" descr="Ein Bild, das Zeichnung enthält.&#10;&#10;Automatisch generierte Beschreibung">
            <a:extLst>
              <a:ext uri="{FF2B5EF4-FFF2-40B4-BE49-F238E27FC236}">
                <a16:creationId xmlns:a16="http://schemas.microsoft.com/office/drawing/2014/main" id="{C3865D70-52DF-4D1D-AB9D-4B29A6BCF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921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327AD-C8B9-422C-9AC0-F213D54A6DFC}"/>
              </a:ext>
            </a:extLst>
          </p:cNvPr>
          <p:cNvSpPr>
            <a:spLocks noGrp="1"/>
          </p:cNvSpPr>
          <p:nvPr>
            <p:ph type="title"/>
          </p:nvPr>
        </p:nvSpPr>
        <p:spPr/>
        <p:txBody>
          <a:bodyPr/>
          <a:lstStyle/>
          <a:p>
            <a:r>
              <a:rPr lang="de-AT" dirty="0"/>
              <a:t>UNIQUE – </a:t>
            </a:r>
            <a:r>
              <a:rPr lang="de-AT" dirty="0" err="1"/>
              <a:t>Constraint</a:t>
            </a:r>
            <a:r>
              <a:rPr lang="de-AT" dirty="0"/>
              <a:t> I </a:t>
            </a:r>
          </a:p>
        </p:txBody>
      </p:sp>
      <p:sp>
        <p:nvSpPr>
          <p:cNvPr id="3" name="Inhaltsplatzhalter 2">
            <a:extLst>
              <a:ext uri="{FF2B5EF4-FFF2-40B4-BE49-F238E27FC236}">
                <a16:creationId xmlns:a16="http://schemas.microsoft.com/office/drawing/2014/main" id="{D3ECAE78-DA84-4CC7-BD64-83C998D91BDE}"/>
              </a:ext>
            </a:extLst>
          </p:cNvPr>
          <p:cNvSpPr>
            <a:spLocks noGrp="1"/>
          </p:cNvSpPr>
          <p:nvPr>
            <p:ph idx="1"/>
          </p:nvPr>
        </p:nvSpPr>
        <p:spPr/>
        <p:txBody>
          <a:bodyPr>
            <a:normAutofit lnSpcReduction="10000"/>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Definiert, dass in einer (oder einer Kombination mehrerer) Spalte(n) (ein) Wert(e) nur einmal vorkommen darf. NULL – Werte sind zugelassen!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Formulierung als </a:t>
            </a:r>
            <a:r>
              <a:rPr lang="de-DE" altLang="de-DE" dirty="0" err="1"/>
              <a:t>Column</a:t>
            </a:r>
            <a:r>
              <a:rPr lang="de-DE" altLang="de-DE" dirty="0"/>
              <a:t> </a:t>
            </a:r>
            <a:r>
              <a:rPr lang="de-DE" altLang="de-DE" dirty="0" err="1"/>
              <a:t>Constraint</a:t>
            </a: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CREATE TABLE dept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a:t>
            </a:r>
            <a:r>
              <a:rPr lang="en-GB" altLang="de-DE" dirty="0" err="1">
                <a:latin typeface="Courier New" panose="02070309020205020404" pitchFamily="49" charset="0"/>
              </a:rPr>
              <a:t>deptno</a:t>
            </a:r>
            <a:r>
              <a:rPr lang="en-GB" altLang="de-DE" dirty="0">
                <a:latin typeface="Courier New" panose="02070309020205020404" pitchFamily="49" charset="0"/>
              </a:rPr>
              <a:t> NUMBER(2),</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altLang="de-DE" dirty="0">
                <a:latin typeface="Courier New" panose="02070309020205020404" pitchFamily="49" charset="0"/>
              </a:rPr>
              <a:t> </a:t>
            </a:r>
            <a:r>
              <a:rPr lang="fr-FR" altLang="de-DE" dirty="0" err="1">
                <a:latin typeface="Courier New" panose="02070309020205020404" pitchFamily="49" charset="0"/>
              </a:rPr>
              <a:t>dname</a:t>
            </a:r>
            <a:r>
              <a:rPr lang="fr-FR" altLang="de-DE" dirty="0">
                <a:latin typeface="Courier New" panose="02070309020205020404" pitchFamily="49" charset="0"/>
              </a:rPr>
              <a:t> VARCHAR2(9) CONSTRAINT                            </a:t>
            </a:r>
            <a:r>
              <a:rPr lang="fr-FR" altLang="de-DE" dirty="0" err="1">
                <a:latin typeface="Courier New" panose="02070309020205020404" pitchFamily="49" charset="0"/>
              </a:rPr>
              <a:t>unq_dname</a:t>
            </a:r>
            <a:r>
              <a:rPr lang="fr-FR" altLang="de-DE" dirty="0">
                <a:latin typeface="Courier New" panose="02070309020205020404" pitchFamily="49" charset="0"/>
              </a:rPr>
              <a:t> UNIQUE,</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altLang="de-DE" dirty="0">
                <a:latin typeface="Courier New" panose="02070309020205020404" pitchFamily="49" charset="0"/>
              </a:rPr>
              <a:t> </a:t>
            </a:r>
            <a:r>
              <a:rPr lang="fr-FR" altLang="de-DE" dirty="0" err="1">
                <a:latin typeface="Courier New" panose="02070309020205020404" pitchFamily="49" charset="0"/>
              </a:rPr>
              <a:t>loc</a:t>
            </a:r>
            <a:r>
              <a:rPr lang="fr-FR" altLang="de-DE" dirty="0">
                <a:latin typeface="Courier New" panose="02070309020205020404" pitchFamily="49" charset="0"/>
              </a:rPr>
              <a:t> VARCHAR2(10) )</a:t>
            </a:r>
          </a:p>
          <a:p>
            <a:endParaRPr lang="de-AT" dirty="0"/>
          </a:p>
        </p:txBody>
      </p:sp>
      <p:sp>
        <p:nvSpPr>
          <p:cNvPr id="4" name="Fußzeilenplatzhalter 3">
            <a:extLst>
              <a:ext uri="{FF2B5EF4-FFF2-40B4-BE49-F238E27FC236}">
                <a16:creationId xmlns:a16="http://schemas.microsoft.com/office/drawing/2014/main" id="{FEF62C18-4A2B-4624-972A-1A2C8C620FA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B03B908F-782D-46E5-93EC-6C42BFC9DAA7}"/>
              </a:ext>
            </a:extLst>
          </p:cNvPr>
          <p:cNvSpPr>
            <a:spLocks noGrp="1"/>
          </p:cNvSpPr>
          <p:nvPr>
            <p:ph type="sldNum" sz="quarter" idx="12"/>
          </p:nvPr>
        </p:nvSpPr>
        <p:spPr/>
        <p:txBody>
          <a:bodyPr/>
          <a:lstStyle/>
          <a:p>
            <a:fld id="{FB8E1889-F937-482A-9AA5-ADCFA208C409}" type="slidenum">
              <a:rPr lang="de-AT" smtClean="0"/>
              <a:t>4</a:t>
            </a:fld>
            <a:endParaRPr lang="de-AT"/>
          </a:p>
        </p:txBody>
      </p:sp>
      <p:pic>
        <p:nvPicPr>
          <p:cNvPr id="6" name="Grafik 5" descr="Ein Bild, das Zeichnung enthält.&#10;&#10;Automatisch generierte Beschreibung">
            <a:extLst>
              <a:ext uri="{FF2B5EF4-FFF2-40B4-BE49-F238E27FC236}">
                <a16:creationId xmlns:a16="http://schemas.microsoft.com/office/drawing/2014/main" id="{3D221ED6-88B4-474B-A671-A8679F6CA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9348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4B65D2-BE6F-4078-842D-596DAA9D346C}"/>
              </a:ext>
            </a:extLst>
          </p:cNvPr>
          <p:cNvSpPr>
            <a:spLocks noGrp="1"/>
          </p:cNvSpPr>
          <p:nvPr>
            <p:ph type="title"/>
          </p:nvPr>
        </p:nvSpPr>
        <p:spPr/>
        <p:txBody>
          <a:bodyPr/>
          <a:lstStyle/>
          <a:p>
            <a:r>
              <a:rPr lang="de-AT" b="1" dirty="0"/>
              <a:t>UNIQUE </a:t>
            </a:r>
            <a:r>
              <a:rPr lang="de-AT" b="1" dirty="0" err="1"/>
              <a:t>Constraint</a:t>
            </a:r>
            <a:r>
              <a:rPr lang="de-AT" b="1" dirty="0"/>
              <a:t> II</a:t>
            </a:r>
          </a:p>
        </p:txBody>
      </p:sp>
      <p:sp>
        <p:nvSpPr>
          <p:cNvPr id="3" name="Inhaltsplatzhalter 2">
            <a:extLst>
              <a:ext uri="{FF2B5EF4-FFF2-40B4-BE49-F238E27FC236}">
                <a16:creationId xmlns:a16="http://schemas.microsoft.com/office/drawing/2014/main" id="{E44B1FDE-0E4E-4DC9-A0B5-EC24364F5062}"/>
              </a:ext>
            </a:extLst>
          </p:cNvPr>
          <p:cNvSpPr>
            <a:spLocks noGrp="1"/>
          </p:cNvSpPr>
          <p:nvPr>
            <p:ph idx="1"/>
          </p:nvPr>
        </p:nvSpPr>
        <p:spPr>
          <a:xfrm>
            <a:off x="838201" y="1825625"/>
            <a:ext cx="9684026" cy="4351338"/>
          </a:xfrm>
        </p:spPr>
        <p:txBody>
          <a:bodyPr>
            <a:normAutofit fontScale="92500" lnSpcReduction="2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Formulierung als Table </a:t>
            </a:r>
            <a:r>
              <a:rPr lang="de-DE" altLang="de-DE" dirty="0" err="1"/>
              <a:t>Constraint</a:t>
            </a:r>
            <a:r>
              <a:rPr lang="de-DE" altLang="de-DE" dirty="0"/>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a:latin typeface="Courier New" panose="02070309020205020404" pitchFamily="49" charset="0"/>
              </a:rPr>
              <a:t>CREATE TABLE </a:t>
            </a:r>
            <a:r>
              <a:rPr lang="fr-FR" altLang="de-DE" dirty="0" err="1">
                <a:latin typeface="Courier New" panose="02070309020205020404" pitchFamily="49" charset="0"/>
              </a:rPr>
              <a:t>dept</a:t>
            </a:r>
            <a:endParaRPr lang="fr-FR" altLang="de-DE" dirty="0">
              <a:latin typeface="Courier New" panose="02070309020205020404" pitchFamily="49" charset="0"/>
            </a:endParaRPr>
          </a:p>
          <a:p>
            <a:pPr lvl="1" indent="-2492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a:latin typeface="Courier New" panose="02070309020205020404" pitchFamily="49" charset="0"/>
              </a:rPr>
              <a:t>(</a:t>
            </a:r>
            <a:r>
              <a:rPr lang="fr-FR" altLang="de-DE" dirty="0" err="1">
                <a:latin typeface="Courier New" panose="02070309020205020404" pitchFamily="49" charset="0"/>
              </a:rPr>
              <a:t>deptno</a:t>
            </a:r>
            <a:r>
              <a:rPr lang="fr-FR" altLang="de-DE" dirty="0">
                <a:latin typeface="Courier New" panose="02070309020205020404" pitchFamily="49" charset="0"/>
              </a:rPr>
              <a:t> NUMBER(2),</a:t>
            </a:r>
          </a:p>
          <a:p>
            <a:pPr lvl="1" indent="-2492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err="1">
                <a:latin typeface="Courier New" panose="02070309020205020404" pitchFamily="49" charset="0"/>
              </a:rPr>
              <a:t>dname</a:t>
            </a:r>
            <a:r>
              <a:rPr lang="fr-FR" altLang="de-DE" dirty="0">
                <a:latin typeface="Courier New" panose="02070309020205020404" pitchFamily="49" charset="0"/>
              </a:rPr>
              <a:t> VARCHAR2(9),</a:t>
            </a:r>
          </a:p>
          <a:p>
            <a:pPr lvl="1" indent="-2492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err="1">
                <a:latin typeface="Courier New" panose="02070309020205020404" pitchFamily="49" charset="0"/>
              </a:rPr>
              <a:t>loc</a:t>
            </a:r>
            <a:r>
              <a:rPr lang="fr-FR" altLang="de-DE" dirty="0">
                <a:latin typeface="Courier New" panose="02070309020205020404" pitchFamily="49" charset="0"/>
              </a:rPr>
              <a:t> VARCHAR2(10),</a:t>
            </a:r>
          </a:p>
          <a:p>
            <a:pPr lvl="1" indent="-2492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a:latin typeface="Courier New" panose="02070309020205020404" pitchFamily="49" charset="0"/>
              </a:rPr>
              <a:t>CONSTRAINT </a:t>
            </a:r>
            <a:r>
              <a:rPr lang="fr-FR" altLang="de-DE" dirty="0" err="1">
                <a:latin typeface="Courier New" panose="02070309020205020404" pitchFamily="49" charset="0"/>
              </a:rPr>
              <a:t>unq_dname</a:t>
            </a:r>
            <a:r>
              <a:rPr lang="fr-FR" altLang="de-DE" dirty="0">
                <a:latin typeface="Courier New" panose="02070309020205020404" pitchFamily="49" charset="0"/>
              </a:rPr>
              <a:t> UNIQUE (</a:t>
            </a:r>
            <a:r>
              <a:rPr lang="fr-FR" altLang="de-DE" dirty="0" err="1">
                <a:latin typeface="Courier New" panose="02070309020205020404" pitchFamily="49" charset="0"/>
              </a:rPr>
              <a:t>dname</a:t>
            </a:r>
            <a:r>
              <a:rPr lang="fr-FR" altLang="de-DE" dirty="0">
                <a:latin typeface="Courier New" panose="02070309020205020404" pitchFamily="49" charset="0"/>
              </a:rPr>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de-DE" dirty="0" err="1"/>
              <a:t>Formulierung</a:t>
            </a:r>
            <a:r>
              <a:rPr lang="fr-FR" altLang="de-DE" dirty="0"/>
              <a:t> </a:t>
            </a:r>
            <a:r>
              <a:rPr lang="fr-FR" altLang="de-DE" dirty="0" err="1"/>
              <a:t>eines</a:t>
            </a:r>
            <a:r>
              <a:rPr lang="fr-FR" altLang="de-DE" dirty="0"/>
              <a:t> </a:t>
            </a:r>
            <a:r>
              <a:rPr lang="fr-FR" altLang="de-DE" dirty="0" err="1"/>
              <a:t>zusammengesetzten</a:t>
            </a:r>
            <a:r>
              <a:rPr lang="fr-FR" altLang="de-DE" dirty="0"/>
              <a:t> Unique Keys</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ALTER TABLE </a:t>
            </a:r>
            <a:r>
              <a:rPr lang="de-DE" altLang="de-DE" dirty="0" err="1">
                <a:latin typeface="Courier New" panose="02070309020205020404" pitchFamily="49" charset="0"/>
              </a:rPr>
              <a:t>census</a:t>
            </a:r>
            <a:endParaRPr lang="de-DE" altLang="de-DE" dirty="0">
              <a:latin typeface="Courier New" panose="02070309020205020404" pitchFamily="49" charset="0"/>
            </a:endParaRP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ADD CONSTRAINT </a:t>
            </a:r>
            <a:r>
              <a:rPr lang="en-GB" altLang="de-DE" dirty="0" err="1">
                <a:latin typeface="Courier New" panose="02070309020205020404" pitchFamily="49" charset="0"/>
              </a:rPr>
              <a:t>unq_city_state</a:t>
            </a:r>
            <a:r>
              <a:rPr lang="en-GB" altLang="de-DE" dirty="0">
                <a:latin typeface="Courier New" panose="02070309020205020404" pitchFamily="49" charset="0"/>
              </a:rPr>
              <a:t> UNIQUE (city,</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state)</a:t>
            </a:r>
          </a:p>
          <a:p>
            <a:endParaRPr lang="de-AT" dirty="0"/>
          </a:p>
        </p:txBody>
      </p:sp>
      <p:sp>
        <p:nvSpPr>
          <p:cNvPr id="4" name="Fußzeilenplatzhalter 3">
            <a:extLst>
              <a:ext uri="{FF2B5EF4-FFF2-40B4-BE49-F238E27FC236}">
                <a16:creationId xmlns:a16="http://schemas.microsoft.com/office/drawing/2014/main" id="{E3B0C243-5A3F-448D-B3CA-0BF3C42034CB}"/>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7792180-539D-4D28-BA54-D67C2215DE8F}"/>
              </a:ext>
            </a:extLst>
          </p:cNvPr>
          <p:cNvSpPr>
            <a:spLocks noGrp="1"/>
          </p:cNvSpPr>
          <p:nvPr>
            <p:ph type="sldNum" sz="quarter" idx="12"/>
          </p:nvPr>
        </p:nvSpPr>
        <p:spPr/>
        <p:txBody>
          <a:bodyPr/>
          <a:lstStyle/>
          <a:p>
            <a:fld id="{FB8E1889-F937-482A-9AA5-ADCFA208C409}" type="slidenum">
              <a:rPr lang="de-AT" smtClean="0"/>
              <a:t>5</a:t>
            </a:fld>
            <a:endParaRPr lang="de-AT"/>
          </a:p>
        </p:txBody>
      </p:sp>
      <p:pic>
        <p:nvPicPr>
          <p:cNvPr id="6" name="Grafik 5" descr="Ein Bild, das Zeichnung enthält.&#10;&#10;Automatisch generierte Beschreibung">
            <a:extLst>
              <a:ext uri="{FF2B5EF4-FFF2-40B4-BE49-F238E27FC236}">
                <a16:creationId xmlns:a16="http://schemas.microsoft.com/office/drawing/2014/main" id="{5E779032-1A5D-4545-8D96-344B1B294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068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0D12B-4FDA-4C0A-B596-57052A84596A}"/>
              </a:ext>
            </a:extLst>
          </p:cNvPr>
          <p:cNvSpPr>
            <a:spLocks noGrp="1"/>
          </p:cNvSpPr>
          <p:nvPr>
            <p:ph type="title"/>
          </p:nvPr>
        </p:nvSpPr>
        <p:spPr/>
        <p:txBody>
          <a:bodyPr/>
          <a:lstStyle/>
          <a:p>
            <a:r>
              <a:rPr lang="de-AT" b="1" dirty="0"/>
              <a:t>PRIMARY KEY </a:t>
            </a:r>
            <a:r>
              <a:rPr lang="de-AT" b="1" dirty="0" err="1"/>
              <a:t>Constraint</a:t>
            </a:r>
            <a:r>
              <a:rPr lang="de-AT" b="1" dirty="0"/>
              <a:t> I</a:t>
            </a:r>
          </a:p>
        </p:txBody>
      </p:sp>
      <p:sp>
        <p:nvSpPr>
          <p:cNvPr id="3" name="Inhaltsplatzhalter 2">
            <a:extLst>
              <a:ext uri="{FF2B5EF4-FFF2-40B4-BE49-F238E27FC236}">
                <a16:creationId xmlns:a16="http://schemas.microsoft.com/office/drawing/2014/main" id="{0C610F90-27C1-4F45-98CA-94B86ABA5404}"/>
              </a:ext>
            </a:extLst>
          </p:cNvPr>
          <p:cNvSpPr>
            <a:spLocks noGrp="1"/>
          </p:cNvSpPr>
          <p:nvPr>
            <p:ph idx="1"/>
          </p:nvPr>
        </p:nvSpPr>
        <p:spPr>
          <a:xfrm>
            <a:off x="838200" y="1825625"/>
            <a:ext cx="9723783" cy="4351338"/>
          </a:xfrm>
        </p:spPr>
        <p:txBody>
          <a:bodyPr>
            <a:normAutofit fontScale="92500" lnSpcReduction="1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Legt fest, dass folgende Bedingungen erfüllt sein müssen: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Kein Primärschlüsselwert kann in mehr als 1 Zeile der Tabelle vorkommen</a:t>
            </a:r>
          </a:p>
          <a:p>
            <a:pPr marL="331788" indent="-3175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Keine Spalte, die Teil des Primärschlüssels ist, kann einen Null – Wert enthalten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Primary Key </a:t>
            </a:r>
            <a:r>
              <a:rPr lang="de-DE" altLang="de-DE" dirty="0" err="1"/>
              <a:t>Constraint</a:t>
            </a:r>
            <a:r>
              <a:rPr lang="de-DE" altLang="de-DE" dirty="0"/>
              <a:t> ist eine Kombination von Not Null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und Unique </a:t>
            </a:r>
            <a:r>
              <a:rPr lang="de-DE" altLang="de-DE" dirty="0" err="1"/>
              <a:t>Constraint</a:t>
            </a: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Für eine Tabelle kann nur 1 Primary Key </a:t>
            </a:r>
            <a:r>
              <a:rPr lang="de-DE" altLang="de-DE" dirty="0" err="1"/>
              <a:t>Constraint</a:t>
            </a:r>
            <a:r>
              <a:rPr lang="de-DE" altLang="de-DE" dirty="0"/>
              <a:t> definiert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werden</a:t>
            </a:r>
          </a:p>
          <a:p>
            <a:endParaRPr lang="de-AT" dirty="0"/>
          </a:p>
        </p:txBody>
      </p:sp>
      <p:sp>
        <p:nvSpPr>
          <p:cNvPr id="4" name="Fußzeilenplatzhalter 3">
            <a:extLst>
              <a:ext uri="{FF2B5EF4-FFF2-40B4-BE49-F238E27FC236}">
                <a16:creationId xmlns:a16="http://schemas.microsoft.com/office/drawing/2014/main" id="{69A05306-F8F8-41ED-A0DD-7F5521D4ADB2}"/>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061293C-B099-4D7B-B0E1-7316C4B2016F}"/>
              </a:ext>
            </a:extLst>
          </p:cNvPr>
          <p:cNvSpPr>
            <a:spLocks noGrp="1"/>
          </p:cNvSpPr>
          <p:nvPr>
            <p:ph type="sldNum" sz="quarter" idx="12"/>
          </p:nvPr>
        </p:nvSpPr>
        <p:spPr/>
        <p:txBody>
          <a:bodyPr/>
          <a:lstStyle/>
          <a:p>
            <a:fld id="{FB8E1889-F937-482A-9AA5-ADCFA208C409}"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E8B0327A-8730-4075-83F3-89274505D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3686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2B47BA-FF08-4542-AD7C-F3BC2883F7F6}"/>
              </a:ext>
            </a:extLst>
          </p:cNvPr>
          <p:cNvSpPr>
            <a:spLocks noGrp="1"/>
          </p:cNvSpPr>
          <p:nvPr>
            <p:ph type="title"/>
          </p:nvPr>
        </p:nvSpPr>
        <p:spPr/>
        <p:txBody>
          <a:bodyPr/>
          <a:lstStyle/>
          <a:p>
            <a:r>
              <a:rPr lang="de-AT" b="1" dirty="0"/>
              <a:t>PRIMARY KEY </a:t>
            </a:r>
            <a:r>
              <a:rPr lang="de-AT" b="1" dirty="0" err="1"/>
              <a:t>Constraint</a:t>
            </a:r>
            <a:r>
              <a:rPr lang="de-AT" b="1" dirty="0"/>
              <a:t> II</a:t>
            </a:r>
          </a:p>
        </p:txBody>
      </p:sp>
      <p:sp>
        <p:nvSpPr>
          <p:cNvPr id="3" name="Inhaltsplatzhalter 2">
            <a:extLst>
              <a:ext uri="{FF2B5EF4-FFF2-40B4-BE49-F238E27FC236}">
                <a16:creationId xmlns:a16="http://schemas.microsoft.com/office/drawing/2014/main" id="{ED99E54B-2F5E-46B6-8B0D-B40AC2AEA4CE}"/>
              </a:ext>
            </a:extLst>
          </p:cNvPr>
          <p:cNvSpPr>
            <a:spLocks noGrp="1"/>
          </p:cNvSpPr>
          <p:nvPr>
            <p:ph idx="1"/>
          </p:nvPr>
        </p:nvSpPr>
        <p:spPr>
          <a:xfrm>
            <a:off x="838200" y="1825625"/>
            <a:ext cx="9458739" cy="4351338"/>
          </a:xfrm>
        </p:spPr>
        <p:txBody>
          <a:bodyPr>
            <a:normAutofit fontScale="25000" lnSpcReduction="20000"/>
          </a:bodyPr>
          <a:lstStyle/>
          <a:p>
            <a:pPr marL="0"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b="1" dirty="0"/>
              <a:t>Column Constraint</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CREATE TABLE dept</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a:t>
            </a:r>
            <a:r>
              <a:rPr lang="en-GB" altLang="de-DE" sz="7200" dirty="0" err="1">
                <a:latin typeface="Courier New" panose="02070309020205020404" pitchFamily="49" charset="0"/>
              </a:rPr>
              <a:t>deptno</a:t>
            </a:r>
            <a:r>
              <a:rPr lang="en-GB" altLang="de-DE" sz="7200" dirty="0">
                <a:latin typeface="Courier New" panose="02070309020205020404" pitchFamily="49" charset="0"/>
              </a:rPr>
              <a:t> NUMBER(2) CONSTRAINT </a:t>
            </a:r>
            <a:r>
              <a:rPr lang="en-GB" altLang="de-DE" sz="7200" dirty="0" err="1">
                <a:latin typeface="Courier New" panose="02070309020205020404" pitchFamily="49" charset="0"/>
              </a:rPr>
              <a:t>pk_dept</a:t>
            </a:r>
            <a:r>
              <a:rPr lang="en-GB" altLang="de-DE" sz="7200" dirty="0">
                <a:latin typeface="Courier New" panose="02070309020205020404" pitchFamily="49" charset="0"/>
              </a:rPr>
              <a:t> PRIMARY KEY, ...</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en-GB" altLang="de-DE" sz="7200" dirty="0">
              <a:latin typeface="Courier New" panose="02070309020205020404" pitchFamily="49" charset="0"/>
            </a:endParaRPr>
          </a:p>
          <a:p>
            <a:pPr marL="0"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b="1" dirty="0"/>
              <a:t>Table Constraint:</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CREATE TABLE dept</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a:t>
            </a:r>
            <a:r>
              <a:rPr lang="en-GB" altLang="de-DE" sz="7200" dirty="0" err="1">
                <a:latin typeface="Courier New" panose="02070309020205020404" pitchFamily="49" charset="0"/>
              </a:rPr>
              <a:t>deptno</a:t>
            </a:r>
            <a:r>
              <a:rPr lang="en-GB" altLang="de-DE" sz="7200" dirty="0">
                <a:latin typeface="Courier New" panose="02070309020205020404" pitchFamily="49" charset="0"/>
              </a:rPr>
              <a:t> NUMBER(2),  ...</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CONSTRAINT </a:t>
            </a:r>
            <a:r>
              <a:rPr lang="en-GB" altLang="de-DE" sz="7200" dirty="0" err="1">
                <a:latin typeface="Courier New" panose="02070309020205020404" pitchFamily="49" charset="0"/>
              </a:rPr>
              <a:t>pk_dept</a:t>
            </a:r>
            <a:r>
              <a:rPr lang="en-GB" altLang="de-DE" sz="7200" dirty="0">
                <a:latin typeface="Courier New" panose="02070309020205020404" pitchFamily="49" charset="0"/>
              </a:rPr>
              <a:t> PRIMARY KEY (</a:t>
            </a:r>
            <a:r>
              <a:rPr lang="en-GB" altLang="de-DE" sz="7200" dirty="0" err="1">
                <a:latin typeface="Courier New" panose="02070309020205020404" pitchFamily="49" charset="0"/>
              </a:rPr>
              <a:t>deptno</a:t>
            </a:r>
            <a:r>
              <a:rPr lang="en-GB" altLang="de-DE" sz="7200" dirty="0">
                <a:latin typeface="Courier New" panose="02070309020205020404" pitchFamily="49" charset="0"/>
              </a:rPr>
              <a:t>) )</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endParaRPr lang="en-GB" altLang="de-DE" sz="7200" dirty="0">
              <a:latin typeface="Courier New" panose="02070309020205020404" pitchFamily="49" charset="0"/>
            </a:endParaRPr>
          </a:p>
          <a:p>
            <a:pPr marL="0"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b="1" dirty="0" err="1"/>
              <a:t>Zusammengesetzter</a:t>
            </a:r>
            <a:r>
              <a:rPr lang="en-GB" altLang="de-DE" sz="7200" b="1" dirty="0"/>
              <a:t> Primary Key</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ALTER TABLE </a:t>
            </a:r>
            <a:r>
              <a:rPr lang="en-GB" altLang="de-DE" sz="7200" dirty="0" err="1">
                <a:latin typeface="Courier New" panose="02070309020205020404" pitchFamily="49" charset="0"/>
              </a:rPr>
              <a:t>ship_cont</a:t>
            </a:r>
            <a:endParaRPr lang="en-GB" altLang="de-DE" sz="7200" dirty="0">
              <a:latin typeface="Courier New" panose="02070309020205020404" pitchFamily="49" charset="0"/>
            </a:endParaRP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ADD PRIMARY KEY (</a:t>
            </a:r>
            <a:r>
              <a:rPr lang="en-GB" altLang="de-DE" sz="7200" dirty="0" err="1">
                <a:latin typeface="Courier New" panose="02070309020205020404" pitchFamily="49" charset="0"/>
              </a:rPr>
              <a:t>ship_no</a:t>
            </a:r>
            <a:r>
              <a:rPr lang="en-GB" altLang="de-DE" sz="7200" dirty="0">
                <a:latin typeface="Courier New" panose="02070309020205020404" pitchFamily="49" charset="0"/>
              </a:rPr>
              <a:t>, </a:t>
            </a:r>
            <a:r>
              <a:rPr lang="en-GB" altLang="de-DE" sz="7200" dirty="0" err="1">
                <a:latin typeface="Courier New" panose="02070309020205020404" pitchFamily="49" charset="0"/>
              </a:rPr>
              <a:t>container_no</a:t>
            </a:r>
            <a:r>
              <a:rPr lang="en-GB" altLang="de-DE" sz="7200" dirty="0">
                <a:latin typeface="Courier New" panose="02070309020205020404" pitchFamily="49" charset="0"/>
              </a:rPr>
              <a:t>)</a:t>
            </a:r>
          </a:p>
          <a:p>
            <a:pPr marL="11112" indent="0">
              <a:lnSpc>
                <a:spcPct val="120000"/>
              </a:lnSpc>
              <a:spcBef>
                <a:spcPts val="600"/>
              </a:spcBef>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GB" altLang="de-DE" sz="7200" dirty="0">
                <a:latin typeface="Courier New" panose="02070309020205020404" pitchFamily="49" charset="0"/>
              </a:rPr>
              <a:t>DISABLE</a:t>
            </a:r>
            <a:r>
              <a:rPr lang="de-DE" altLang="de-DE" sz="7200" dirty="0">
                <a:latin typeface="Courier New" panose="02070309020205020404" pitchFamily="49" charset="0"/>
              </a:rPr>
              <a:t> </a:t>
            </a:r>
          </a:p>
          <a:p>
            <a:pPr marL="0" indent="0">
              <a:lnSpc>
                <a:spcPct val="120000"/>
              </a:lnSpc>
              <a:buNone/>
            </a:pPr>
            <a:endParaRPr lang="de-AT" dirty="0"/>
          </a:p>
        </p:txBody>
      </p:sp>
      <p:sp>
        <p:nvSpPr>
          <p:cNvPr id="4" name="Fußzeilenplatzhalter 3">
            <a:extLst>
              <a:ext uri="{FF2B5EF4-FFF2-40B4-BE49-F238E27FC236}">
                <a16:creationId xmlns:a16="http://schemas.microsoft.com/office/drawing/2014/main" id="{579BBEB8-FA3A-456A-B328-B6CD47ADC988}"/>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4EF948A0-E91B-4C0F-87ED-A1820A67FE14}"/>
              </a:ext>
            </a:extLst>
          </p:cNvPr>
          <p:cNvSpPr>
            <a:spLocks noGrp="1"/>
          </p:cNvSpPr>
          <p:nvPr>
            <p:ph type="sldNum" sz="quarter" idx="12"/>
          </p:nvPr>
        </p:nvSpPr>
        <p:spPr/>
        <p:txBody>
          <a:bodyPr/>
          <a:lstStyle/>
          <a:p>
            <a:fld id="{FB8E1889-F937-482A-9AA5-ADCFA208C409}" type="slidenum">
              <a:rPr lang="de-AT" smtClean="0"/>
              <a:t>7</a:t>
            </a:fld>
            <a:endParaRPr lang="de-AT"/>
          </a:p>
        </p:txBody>
      </p:sp>
      <p:pic>
        <p:nvPicPr>
          <p:cNvPr id="6" name="Grafik 5" descr="Ein Bild, das Zeichnung enthält.&#10;&#10;Automatisch generierte Beschreibung">
            <a:extLst>
              <a:ext uri="{FF2B5EF4-FFF2-40B4-BE49-F238E27FC236}">
                <a16:creationId xmlns:a16="http://schemas.microsoft.com/office/drawing/2014/main" id="{00FCB99F-C0E4-445C-B3A4-013556131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506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B0950-EFBE-4A57-AF67-CC87A6A6A361}"/>
              </a:ext>
            </a:extLst>
          </p:cNvPr>
          <p:cNvSpPr>
            <a:spLocks noGrp="1"/>
          </p:cNvSpPr>
          <p:nvPr>
            <p:ph type="title"/>
          </p:nvPr>
        </p:nvSpPr>
        <p:spPr/>
        <p:txBody>
          <a:bodyPr/>
          <a:lstStyle/>
          <a:p>
            <a:r>
              <a:rPr lang="de-AT" b="1" dirty="0"/>
              <a:t>Referentielle Integrität I</a:t>
            </a:r>
          </a:p>
        </p:txBody>
      </p:sp>
      <p:sp>
        <p:nvSpPr>
          <p:cNvPr id="3" name="Inhaltsplatzhalter 2">
            <a:extLst>
              <a:ext uri="{FF2B5EF4-FFF2-40B4-BE49-F238E27FC236}">
                <a16:creationId xmlns:a16="http://schemas.microsoft.com/office/drawing/2014/main" id="{93348A17-C164-474A-A7A1-F348FF60D890}"/>
              </a:ext>
            </a:extLst>
          </p:cNvPr>
          <p:cNvSpPr>
            <a:spLocks noGrp="1"/>
          </p:cNvSpPr>
          <p:nvPr>
            <p:ph idx="1"/>
          </p:nvPr>
        </p:nvSpPr>
        <p:spPr/>
        <p:txBody>
          <a:bodyPr/>
          <a:lstStyle/>
          <a:p>
            <a:pPr marL="0"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Definiert eine Spalte als Fremdschlüssel, der auf einen Primärschlüssel einer anderen Tabelle verweist. (auch für Spaltenkombinationen gültig!)</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Fremdschlüssel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EMP (</a:t>
            </a:r>
            <a:r>
              <a:rPr lang="de-DE" altLang="de-DE" dirty="0" err="1"/>
              <a:t>empno</a:t>
            </a:r>
            <a:r>
              <a:rPr lang="de-DE" altLang="de-DE" dirty="0"/>
              <a:t>, </a:t>
            </a:r>
            <a:r>
              <a:rPr lang="de-DE" altLang="de-DE" dirty="0" err="1"/>
              <a:t>ename</a:t>
            </a:r>
            <a:r>
              <a:rPr lang="de-DE" altLang="de-DE" dirty="0"/>
              <a:t>, …, </a:t>
            </a:r>
            <a:r>
              <a:rPr lang="de-DE" altLang="de-DE" dirty="0" err="1"/>
              <a:t>deptno</a:t>
            </a:r>
            <a:r>
              <a:rPr lang="de-DE" altLang="de-DE" dirty="0"/>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Primärschlüssel</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DEPT (</a:t>
            </a:r>
            <a:r>
              <a:rPr lang="de-DE" altLang="de-DE" dirty="0" err="1"/>
              <a:t>deptno</a:t>
            </a:r>
            <a:r>
              <a:rPr lang="de-DE" altLang="de-DE" dirty="0"/>
              <a:t>, </a:t>
            </a:r>
            <a:r>
              <a:rPr lang="de-DE" altLang="de-DE" dirty="0" err="1"/>
              <a:t>dname</a:t>
            </a:r>
            <a:r>
              <a:rPr lang="de-DE" altLang="de-DE" dirty="0"/>
              <a:t>, </a:t>
            </a:r>
            <a:r>
              <a:rPr lang="de-DE" altLang="de-DE" dirty="0" err="1"/>
              <a:t>loc</a:t>
            </a:r>
            <a:r>
              <a:rPr lang="de-DE" altLang="de-DE" dirty="0"/>
              <a:t>)</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a:t>
            </a:r>
          </a:p>
          <a:p>
            <a:endParaRPr lang="de-AT" dirty="0"/>
          </a:p>
        </p:txBody>
      </p:sp>
      <p:sp>
        <p:nvSpPr>
          <p:cNvPr id="4" name="Fußzeilenplatzhalter 3">
            <a:extLst>
              <a:ext uri="{FF2B5EF4-FFF2-40B4-BE49-F238E27FC236}">
                <a16:creationId xmlns:a16="http://schemas.microsoft.com/office/drawing/2014/main" id="{857A6133-1618-4EB3-9DD4-C4CDCF5E732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6961046B-8092-463A-A4FA-0BC13F837911}"/>
              </a:ext>
            </a:extLst>
          </p:cNvPr>
          <p:cNvSpPr>
            <a:spLocks noGrp="1"/>
          </p:cNvSpPr>
          <p:nvPr>
            <p:ph type="sldNum" sz="quarter" idx="12"/>
          </p:nvPr>
        </p:nvSpPr>
        <p:spPr/>
        <p:txBody>
          <a:bodyPr/>
          <a:lstStyle/>
          <a:p>
            <a:fld id="{FB8E1889-F937-482A-9AA5-ADCFA208C409}" type="slidenum">
              <a:rPr lang="de-AT" smtClean="0"/>
              <a:t>8</a:t>
            </a:fld>
            <a:endParaRPr lang="de-AT"/>
          </a:p>
        </p:txBody>
      </p:sp>
      <p:sp>
        <p:nvSpPr>
          <p:cNvPr id="6" name="Line 3">
            <a:extLst>
              <a:ext uri="{FF2B5EF4-FFF2-40B4-BE49-F238E27FC236}">
                <a16:creationId xmlns:a16="http://schemas.microsoft.com/office/drawing/2014/main" id="{A9F838D3-C239-4C4B-B174-2B629DE5C720}"/>
              </a:ext>
            </a:extLst>
          </p:cNvPr>
          <p:cNvSpPr>
            <a:spLocks noChangeShapeType="1"/>
          </p:cNvSpPr>
          <p:nvPr/>
        </p:nvSpPr>
        <p:spPr bwMode="auto">
          <a:xfrm flipH="1">
            <a:off x="5738190" y="4055165"/>
            <a:ext cx="755375" cy="25179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sp>
        <p:nvSpPr>
          <p:cNvPr id="7" name="Line 3">
            <a:extLst>
              <a:ext uri="{FF2B5EF4-FFF2-40B4-BE49-F238E27FC236}">
                <a16:creationId xmlns:a16="http://schemas.microsoft.com/office/drawing/2014/main" id="{82D66FD3-ECC3-4788-87D2-8D6FBCA137B7}"/>
              </a:ext>
            </a:extLst>
          </p:cNvPr>
          <p:cNvSpPr>
            <a:spLocks noChangeShapeType="1"/>
          </p:cNvSpPr>
          <p:nvPr/>
        </p:nvSpPr>
        <p:spPr bwMode="auto">
          <a:xfrm flipH="1">
            <a:off x="2650433" y="4810540"/>
            <a:ext cx="2623931" cy="41081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pic>
        <p:nvPicPr>
          <p:cNvPr id="8" name="Grafik 7" descr="Ein Bild, das Zeichnung enthält.&#10;&#10;Automatisch generierte Beschreibung">
            <a:extLst>
              <a:ext uri="{FF2B5EF4-FFF2-40B4-BE49-F238E27FC236}">
                <a16:creationId xmlns:a16="http://schemas.microsoft.com/office/drawing/2014/main" id="{56B13B3E-03C7-405F-921C-C67B08ECF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8240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26518-8396-4C9E-AFF1-B7DA3EB682AE}"/>
              </a:ext>
            </a:extLst>
          </p:cNvPr>
          <p:cNvSpPr>
            <a:spLocks noGrp="1"/>
          </p:cNvSpPr>
          <p:nvPr>
            <p:ph type="title"/>
          </p:nvPr>
        </p:nvSpPr>
        <p:spPr/>
        <p:txBody>
          <a:bodyPr/>
          <a:lstStyle/>
          <a:p>
            <a:r>
              <a:rPr lang="de-AT" b="1" dirty="0"/>
              <a:t>Referentielle Integrität II</a:t>
            </a:r>
          </a:p>
        </p:txBody>
      </p:sp>
      <p:sp>
        <p:nvSpPr>
          <p:cNvPr id="3" name="Inhaltsplatzhalter 2">
            <a:extLst>
              <a:ext uri="{FF2B5EF4-FFF2-40B4-BE49-F238E27FC236}">
                <a16:creationId xmlns:a16="http://schemas.microsoft.com/office/drawing/2014/main" id="{406F2DF4-45FD-4095-AB46-FA3705C88E84}"/>
              </a:ext>
            </a:extLst>
          </p:cNvPr>
          <p:cNvSpPr>
            <a:spLocks noGrp="1"/>
          </p:cNvSpPr>
          <p:nvPr>
            <p:ph idx="1"/>
          </p:nvPr>
        </p:nvSpPr>
        <p:spPr>
          <a:xfrm>
            <a:off x="838200" y="1825625"/>
            <a:ext cx="9697278" cy="4351338"/>
          </a:xfrm>
        </p:spPr>
        <p:txBody>
          <a:bodyPr>
            <a:normAutofit fontScale="92500" lnSpcReduction="20000"/>
          </a:bodyPr>
          <a:lstStyle/>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Festlegen</a:t>
            </a:r>
            <a:r>
              <a:rPr lang="en-GB" altLang="de-DE" dirty="0"/>
              <a:t> des </a:t>
            </a:r>
            <a:r>
              <a:rPr lang="en-GB" altLang="de-DE" dirty="0" err="1"/>
              <a:t>Primärschlüssels</a:t>
            </a:r>
            <a:endParaRPr lang="en-GB"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dept</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t>
            </a:r>
            <a:r>
              <a:rPr lang="en-GB" altLang="de-DE" dirty="0" err="1">
                <a:latin typeface="Courier New" panose="02070309020205020404" pitchFamily="49" charset="0"/>
              </a:rPr>
              <a:t>deptno</a:t>
            </a:r>
            <a:r>
              <a:rPr lang="en-GB" altLang="de-DE" dirty="0">
                <a:latin typeface="Courier New" panose="02070309020205020404" pitchFamily="49" charset="0"/>
              </a:rPr>
              <a:t> NUMBER(2) CONSTRAINT </a:t>
            </a:r>
            <a:r>
              <a:rPr lang="en-GB" altLang="de-DE" dirty="0" err="1">
                <a:latin typeface="Courier New" panose="02070309020205020404" pitchFamily="49" charset="0"/>
              </a:rPr>
              <a:t>pk_dept</a:t>
            </a:r>
            <a:r>
              <a:rPr lang="en-GB" altLang="de-DE" dirty="0">
                <a:latin typeface="Courier New" panose="02070309020205020404" pitchFamily="49" charset="0"/>
              </a:rPr>
              <a:t> PRIMARY KEY, ...</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endParaRP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Festlegen</a:t>
            </a:r>
            <a:r>
              <a:rPr lang="en-GB" altLang="de-DE" dirty="0"/>
              <a:t> des </a:t>
            </a:r>
            <a:r>
              <a:rPr lang="en-GB" altLang="de-DE" dirty="0" err="1"/>
              <a:t>Fremdschlüssels</a:t>
            </a:r>
            <a:endParaRPr lang="en-GB" altLang="de-DE" dirty="0"/>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CREATE TABLE emp</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t>
            </a:r>
            <a:r>
              <a:rPr lang="en-GB" altLang="de-DE" dirty="0" err="1">
                <a:latin typeface="Courier New" panose="02070309020205020404" pitchFamily="49" charset="0"/>
              </a:rPr>
              <a:t>empno</a:t>
            </a:r>
            <a:r>
              <a:rPr lang="en-GB" altLang="de-DE" dirty="0">
                <a:latin typeface="Courier New" panose="02070309020205020404" pitchFamily="49" charset="0"/>
              </a:rPr>
              <a:t> NUMBER(4),</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ename</a:t>
            </a:r>
            <a:r>
              <a:rPr lang="en-GB" altLang="de-DE" dirty="0">
                <a:latin typeface="Courier New" panose="02070309020205020404" pitchFamily="49" charset="0"/>
              </a:rPr>
              <a:t> VARCHAR2(10),</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a:t>
            </a:r>
          </a:p>
          <a:p>
            <a:pPr indent="-306388">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deptno</a:t>
            </a:r>
            <a:r>
              <a:rPr lang="en-GB" altLang="de-DE" dirty="0">
                <a:latin typeface="Courier New" panose="02070309020205020404" pitchFamily="49" charset="0"/>
              </a:rPr>
              <a:t> CONSTRAINT </a:t>
            </a:r>
            <a:r>
              <a:rPr lang="en-GB" altLang="de-DE" dirty="0" err="1">
                <a:latin typeface="Courier New" panose="02070309020205020404" pitchFamily="49" charset="0"/>
              </a:rPr>
              <a:t>fk_deptno</a:t>
            </a:r>
            <a:r>
              <a:rPr lang="en-GB" altLang="de-DE" dirty="0">
                <a:latin typeface="Courier New" panose="02070309020205020404" pitchFamily="49" charset="0"/>
              </a:rPr>
              <a:t> REFERENCES dept(</a:t>
            </a:r>
            <a:r>
              <a:rPr lang="en-GB" altLang="de-DE" dirty="0" err="1">
                <a:latin typeface="Courier New" panose="02070309020205020404" pitchFamily="49" charset="0"/>
              </a:rPr>
              <a:t>deptno</a:t>
            </a:r>
            <a:r>
              <a:rPr lang="en-GB" altLang="de-DE" dirty="0">
                <a:latin typeface="Courier New" panose="02070309020205020404" pitchFamily="49" charset="0"/>
              </a:rPr>
              <a:t>) )</a:t>
            </a:r>
            <a:r>
              <a:rPr lang="de-DE" altLang="de-DE" dirty="0">
                <a:latin typeface="Courier New" panose="02070309020205020404" pitchFamily="49" charset="0"/>
              </a:rPr>
              <a:t> </a:t>
            </a:r>
          </a:p>
          <a:p>
            <a:endParaRPr lang="de-AT" dirty="0"/>
          </a:p>
        </p:txBody>
      </p:sp>
      <p:sp>
        <p:nvSpPr>
          <p:cNvPr id="4" name="Fußzeilenplatzhalter 3">
            <a:extLst>
              <a:ext uri="{FF2B5EF4-FFF2-40B4-BE49-F238E27FC236}">
                <a16:creationId xmlns:a16="http://schemas.microsoft.com/office/drawing/2014/main" id="{0A3707D4-C27A-4B80-BD7A-22549DA9C8F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6B46D47A-079E-4930-894A-F858AF9522E4}"/>
              </a:ext>
            </a:extLst>
          </p:cNvPr>
          <p:cNvSpPr>
            <a:spLocks noGrp="1"/>
          </p:cNvSpPr>
          <p:nvPr>
            <p:ph type="sldNum" sz="quarter" idx="12"/>
          </p:nvPr>
        </p:nvSpPr>
        <p:spPr/>
        <p:txBody>
          <a:bodyPr/>
          <a:lstStyle/>
          <a:p>
            <a:fld id="{FB8E1889-F937-482A-9AA5-ADCFA208C409}" type="slidenum">
              <a:rPr lang="de-AT" smtClean="0"/>
              <a:t>9</a:t>
            </a:fld>
            <a:endParaRPr lang="de-AT"/>
          </a:p>
        </p:txBody>
      </p:sp>
      <p:pic>
        <p:nvPicPr>
          <p:cNvPr id="6" name="Grafik 5" descr="Ein Bild, das Zeichnung enthält.&#10;&#10;Automatisch generierte Beschreibung">
            <a:extLst>
              <a:ext uri="{FF2B5EF4-FFF2-40B4-BE49-F238E27FC236}">
                <a16:creationId xmlns:a16="http://schemas.microsoft.com/office/drawing/2014/main" id="{A764E03A-3003-4026-B36D-53354B150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052866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Microsoft Office PowerPoint</Application>
  <PresentationFormat>Breitbild</PresentationFormat>
  <Paragraphs>285</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Courier New</vt:lpstr>
      <vt:lpstr>Office</vt:lpstr>
      <vt:lpstr>CONSTRAINTS  &amp;  ALTER TABLE</vt:lpstr>
      <vt:lpstr>Constraints</vt:lpstr>
      <vt:lpstr>NOT NULL Constraint</vt:lpstr>
      <vt:lpstr>UNIQUE – Constraint I </vt:lpstr>
      <vt:lpstr>UNIQUE Constraint II</vt:lpstr>
      <vt:lpstr>PRIMARY KEY Constraint I</vt:lpstr>
      <vt:lpstr>PRIMARY KEY Constraint II</vt:lpstr>
      <vt:lpstr>Referentielle Integrität I</vt:lpstr>
      <vt:lpstr>Referentielle Integrität II</vt:lpstr>
      <vt:lpstr>Referentielle Integrität III</vt:lpstr>
      <vt:lpstr>Referentielle Integrität IV</vt:lpstr>
      <vt:lpstr>Referentielle Integrität V</vt:lpstr>
      <vt:lpstr>CHECK Constraint</vt:lpstr>
      <vt:lpstr>CHECK Constraint Beispiele</vt:lpstr>
      <vt:lpstr>Einfügen von Tupel</vt:lpstr>
      <vt:lpstr>Ändern von Tabelleninhalten</vt:lpstr>
      <vt:lpstr>Übung</vt:lpstr>
      <vt:lpstr>Übung</vt:lpstr>
      <vt:lpstr>Löschen von Tupel</vt:lpstr>
      <vt:lpstr>Fixieren von Änderungen</vt:lpstr>
      <vt:lpstr>Ändern der Tabellenstruktur</vt:lpstr>
      <vt:lpstr>ALTER TABLE I</vt:lpstr>
      <vt:lpstr>ALTER TABLE II</vt:lpstr>
      <vt:lpstr>ALTER TABLE III</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Muratspahic Irfan</dc:creator>
  <cp:lastModifiedBy>Muratspahic Irfan</cp:lastModifiedBy>
  <cp:revision>2</cp:revision>
  <dcterms:created xsi:type="dcterms:W3CDTF">2020-07-08T07:03:10Z</dcterms:created>
  <dcterms:modified xsi:type="dcterms:W3CDTF">2020-07-08T07:19:10Z</dcterms:modified>
</cp:coreProperties>
</file>