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B2FAF-000C-47E4-BB85-2927CE3A0728}" type="datetimeFigureOut">
              <a:rPr lang="de-AT" smtClean="0"/>
              <a:t>08.07.2020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CCBE0-05A2-4DBD-9726-673F10C172DF}" type="slidenum">
              <a:rPr lang="de-AT" smtClean="0"/>
              <a:t>‹Nr.›</a:t>
            </a:fld>
            <a:endParaRPr lang="de-AT"/>
          </a:p>
        </p:txBody>
      </p:sp>
    </p:spTree>
    <p:extLst>
      <p:ext uri="{BB962C8B-B14F-4D97-AF65-F5344CB8AC3E}">
        <p14:creationId xmlns:p14="http://schemas.microsoft.com/office/powerpoint/2010/main" val="131451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2A074-083B-4F86-867A-F5989735635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A9D39D49-D555-45F1-AAA1-FEB5DB461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3DE0C918-6EFD-4C3E-9FCA-A645474AF1C7}"/>
              </a:ext>
            </a:extLst>
          </p:cNvPr>
          <p:cNvSpPr>
            <a:spLocks noGrp="1"/>
          </p:cNvSpPr>
          <p:nvPr>
            <p:ph type="dt" sz="half" idx="10"/>
          </p:nvPr>
        </p:nvSpPr>
        <p:spPr/>
        <p:txBody>
          <a:bodyPr/>
          <a:lstStyle/>
          <a:p>
            <a:fld id="{0161CD39-B235-440E-824D-DBC53C625344}" type="datetime1">
              <a:rPr lang="de-AT" smtClean="0"/>
              <a:t>08.07.2020</a:t>
            </a:fld>
            <a:endParaRPr lang="de-AT"/>
          </a:p>
        </p:txBody>
      </p:sp>
      <p:sp>
        <p:nvSpPr>
          <p:cNvPr id="5" name="Fußzeilenplatzhalter 4">
            <a:extLst>
              <a:ext uri="{FF2B5EF4-FFF2-40B4-BE49-F238E27FC236}">
                <a16:creationId xmlns:a16="http://schemas.microsoft.com/office/drawing/2014/main" id="{ADD468AB-01A4-49DD-B1C1-5448F7A005DD}"/>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C9C26CBF-E128-432D-A1A8-B8BA0B1FE4D1}"/>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181628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A7D80-EE85-417C-B124-0D0A3B3C0662}"/>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9BA718E6-C0E4-402F-AAFE-651B2DB371F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D8B4AB-F6D1-440C-894F-278B2B17B5B1}"/>
              </a:ext>
            </a:extLst>
          </p:cNvPr>
          <p:cNvSpPr>
            <a:spLocks noGrp="1"/>
          </p:cNvSpPr>
          <p:nvPr>
            <p:ph type="dt" sz="half" idx="10"/>
          </p:nvPr>
        </p:nvSpPr>
        <p:spPr/>
        <p:txBody>
          <a:bodyPr/>
          <a:lstStyle/>
          <a:p>
            <a:fld id="{2EBC104F-FABE-4DB0-9472-FDCA8E84606A}" type="datetime1">
              <a:rPr lang="de-AT" smtClean="0"/>
              <a:t>08.07.2020</a:t>
            </a:fld>
            <a:endParaRPr lang="de-AT"/>
          </a:p>
        </p:txBody>
      </p:sp>
      <p:sp>
        <p:nvSpPr>
          <p:cNvPr id="5" name="Fußzeilenplatzhalter 4">
            <a:extLst>
              <a:ext uri="{FF2B5EF4-FFF2-40B4-BE49-F238E27FC236}">
                <a16:creationId xmlns:a16="http://schemas.microsoft.com/office/drawing/2014/main" id="{2729B093-7E20-4976-82C1-EAD8056F23CD}"/>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C5723E1C-30E5-4D67-B9C5-EB2E0B3025B7}"/>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85763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49DFDCC-DFD1-40D5-80AA-C68959B5D662}"/>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E6102084-9FDD-4DCE-BA1F-8443921E469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3E79B25-6D3F-42FB-A52F-6CF0892B484F}"/>
              </a:ext>
            </a:extLst>
          </p:cNvPr>
          <p:cNvSpPr>
            <a:spLocks noGrp="1"/>
          </p:cNvSpPr>
          <p:nvPr>
            <p:ph type="dt" sz="half" idx="10"/>
          </p:nvPr>
        </p:nvSpPr>
        <p:spPr/>
        <p:txBody>
          <a:bodyPr/>
          <a:lstStyle/>
          <a:p>
            <a:fld id="{1A73B947-9F61-40C2-B6F9-B9AD19E325AA}" type="datetime1">
              <a:rPr lang="de-AT" smtClean="0"/>
              <a:t>08.07.2020</a:t>
            </a:fld>
            <a:endParaRPr lang="de-AT"/>
          </a:p>
        </p:txBody>
      </p:sp>
      <p:sp>
        <p:nvSpPr>
          <p:cNvPr id="5" name="Fußzeilenplatzhalter 4">
            <a:extLst>
              <a:ext uri="{FF2B5EF4-FFF2-40B4-BE49-F238E27FC236}">
                <a16:creationId xmlns:a16="http://schemas.microsoft.com/office/drawing/2014/main" id="{C47307A5-CB9A-4F72-8A41-DFDF49BE1BEA}"/>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BCAD8D96-E7F8-436A-9560-6F80A9DF1121}"/>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357975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FA287B-63DC-4E30-A989-C7A83B525BF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A581F6C7-A822-49B5-98EE-7A28475564A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EBCC09B-79CF-4ED0-9B8E-B859545155CE}"/>
              </a:ext>
            </a:extLst>
          </p:cNvPr>
          <p:cNvSpPr>
            <a:spLocks noGrp="1"/>
          </p:cNvSpPr>
          <p:nvPr>
            <p:ph type="dt" sz="half" idx="10"/>
          </p:nvPr>
        </p:nvSpPr>
        <p:spPr/>
        <p:txBody>
          <a:bodyPr/>
          <a:lstStyle/>
          <a:p>
            <a:fld id="{890221BC-A5C5-483D-9CBF-82164140CE3B}" type="datetime1">
              <a:rPr lang="de-AT" smtClean="0"/>
              <a:t>08.07.2020</a:t>
            </a:fld>
            <a:endParaRPr lang="de-AT"/>
          </a:p>
        </p:txBody>
      </p:sp>
      <p:sp>
        <p:nvSpPr>
          <p:cNvPr id="5" name="Fußzeilenplatzhalter 4">
            <a:extLst>
              <a:ext uri="{FF2B5EF4-FFF2-40B4-BE49-F238E27FC236}">
                <a16:creationId xmlns:a16="http://schemas.microsoft.com/office/drawing/2014/main" id="{5AADC36F-9267-4214-AA19-88824A727210}"/>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CAC79294-D58B-409E-85E1-96D6E6F792AE}"/>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410042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21F4A-4185-46FC-929E-FE47F44D7D9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5AA5F1E8-7705-4014-9BE2-6FCD79206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EB01CFC-C461-402A-A72A-B846EE7FDCF1}"/>
              </a:ext>
            </a:extLst>
          </p:cNvPr>
          <p:cNvSpPr>
            <a:spLocks noGrp="1"/>
          </p:cNvSpPr>
          <p:nvPr>
            <p:ph type="dt" sz="half" idx="10"/>
          </p:nvPr>
        </p:nvSpPr>
        <p:spPr/>
        <p:txBody>
          <a:bodyPr/>
          <a:lstStyle/>
          <a:p>
            <a:fld id="{4DDEFA56-1ED0-483A-89DE-2DD6E1C0900F}" type="datetime1">
              <a:rPr lang="de-AT" smtClean="0"/>
              <a:t>08.07.2020</a:t>
            </a:fld>
            <a:endParaRPr lang="de-AT"/>
          </a:p>
        </p:txBody>
      </p:sp>
      <p:sp>
        <p:nvSpPr>
          <p:cNvPr id="5" name="Fußzeilenplatzhalter 4">
            <a:extLst>
              <a:ext uri="{FF2B5EF4-FFF2-40B4-BE49-F238E27FC236}">
                <a16:creationId xmlns:a16="http://schemas.microsoft.com/office/drawing/2014/main" id="{58DB1B29-A25D-4294-A2D3-A90DB5A9C8CF}"/>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762E96AC-D528-4285-B0A4-77E57E33766B}"/>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155076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EA5A4A-047F-44AC-A3C0-D804C1670B1C}"/>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EED9C19F-384F-416F-9493-9422DEDAF3E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18006B8-1866-41E2-BA2E-1BDBE8CEA96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6736B1E6-21B6-4B33-9931-85617C6D008D}"/>
              </a:ext>
            </a:extLst>
          </p:cNvPr>
          <p:cNvSpPr>
            <a:spLocks noGrp="1"/>
          </p:cNvSpPr>
          <p:nvPr>
            <p:ph type="dt" sz="half" idx="10"/>
          </p:nvPr>
        </p:nvSpPr>
        <p:spPr/>
        <p:txBody>
          <a:bodyPr/>
          <a:lstStyle/>
          <a:p>
            <a:fld id="{EC3B76C1-FC85-4E64-8D7D-8D2F1CA8514F}" type="datetime1">
              <a:rPr lang="de-AT" smtClean="0"/>
              <a:t>08.07.2020</a:t>
            </a:fld>
            <a:endParaRPr lang="de-AT"/>
          </a:p>
        </p:txBody>
      </p:sp>
      <p:sp>
        <p:nvSpPr>
          <p:cNvPr id="6" name="Fußzeilenplatzhalter 5">
            <a:extLst>
              <a:ext uri="{FF2B5EF4-FFF2-40B4-BE49-F238E27FC236}">
                <a16:creationId xmlns:a16="http://schemas.microsoft.com/office/drawing/2014/main" id="{0D99EA6F-B662-4880-9E6D-2F178935FD64}"/>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81BCB078-002B-4976-92F2-FA400788170D}"/>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254313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0BD79-2D11-48E6-B8B6-1A4DFE351E3B}"/>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9538B3B9-E090-49B5-BCBB-2EC33C64B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03E3810-29EC-4F92-81C2-8F0A4CE73E5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1964289-5ECF-4D41-8DB5-5172D48CF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E6054F6-69A0-4F09-9CF8-0ADD74FB3FA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BA21986-5546-475D-9BE6-87D7FE3144E6}"/>
              </a:ext>
            </a:extLst>
          </p:cNvPr>
          <p:cNvSpPr>
            <a:spLocks noGrp="1"/>
          </p:cNvSpPr>
          <p:nvPr>
            <p:ph type="dt" sz="half" idx="10"/>
          </p:nvPr>
        </p:nvSpPr>
        <p:spPr/>
        <p:txBody>
          <a:bodyPr/>
          <a:lstStyle/>
          <a:p>
            <a:fld id="{5774AFFD-21C8-4266-899B-07D762B2883B}" type="datetime1">
              <a:rPr lang="de-AT" smtClean="0"/>
              <a:t>08.07.2020</a:t>
            </a:fld>
            <a:endParaRPr lang="de-AT"/>
          </a:p>
        </p:txBody>
      </p:sp>
      <p:sp>
        <p:nvSpPr>
          <p:cNvPr id="8" name="Fußzeilenplatzhalter 7">
            <a:extLst>
              <a:ext uri="{FF2B5EF4-FFF2-40B4-BE49-F238E27FC236}">
                <a16:creationId xmlns:a16="http://schemas.microsoft.com/office/drawing/2014/main" id="{7721D9AD-5BC4-429C-8F69-48DE68F8B949}"/>
              </a:ext>
            </a:extLst>
          </p:cNvPr>
          <p:cNvSpPr>
            <a:spLocks noGrp="1"/>
          </p:cNvSpPr>
          <p:nvPr>
            <p:ph type="ftr" sz="quarter" idx="11"/>
          </p:nvPr>
        </p:nvSpPr>
        <p:spPr/>
        <p:txBody>
          <a:bodyPr/>
          <a:lstStyle/>
          <a:p>
            <a:r>
              <a:rPr lang="de-AT"/>
              <a:t>SQL</a:t>
            </a:r>
          </a:p>
        </p:txBody>
      </p:sp>
      <p:sp>
        <p:nvSpPr>
          <p:cNvPr id="9" name="Foliennummernplatzhalter 8">
            <a:extLst>
              <a:ext uri="{FF2B5EF4-FFF2-40B4-BE49-F238E27FC236}">
                <a16:creationId xmlns:a16="http://schemas.microsoft.com/office/drawing/2014/main" id="{34A6E5B3-6F73-4F5D-8F2E-EAE3BA93BB5D}"/>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30854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998EDD-66E7-4047-8B7A-AA6E2AB6A6B4}"/>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0C56CF8C-BF53-41FD-B78A-9F18347D9660}"/>
              </a:ext>
            </a:extLst>
          </p:cNvPr>
          <p:cNvSpPr>
            <a:spLocks noGrp="1"/>
          </p:cNvSpPr>
          <p:nvPr>
            <p:ph type="dt" sz="half" idx="10"/>
          </p:nvPr>
        </p:nvSpPr>
        <p:spPr/>
        <p:txBody>
          <a:bodyPr/>
          <a:lstStyle/>
          <a:p>
            <a:fld id="{1E4113DB-E0D0-49CB-8311-B8B05F0C835E}" type="datetime1">
              <a:rPr lang="de-AT" smtClean="0"/>
              <a:t>08.07.2020</a:t>
            </a:fld>
            <a:endParaRPr lang="de-AT"/>
          </a:p>
        </p:txBody>
      </p:sp>
      <p:sp>
        <p:nvSpPr>
          <p:cNvPr id="4" name="Fußzeilenplatzhalter 3">
            <a:extLst>
              <a:ext uri="{FF2B5EF4-FFF2-40B4-BE49-F238E27FC236}">
                <a16:creationId xmlns:a16="http://schemas.microsoft.com/office/drawing/2014/main" id="{A28B6794-3008-4E5C-BA09-539BA34283A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00F9FEB-4891-4A54-99BC-3C154524B1A3}"/>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196269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9646308-50F5-4227-8E0C-D640D0B99F23}"/>
              </a:ext>
            </a:extLst>
          </p:cNvPr>
          <p:cNvSpPr>
            <a:spLocks noGrp="1"/>
          </p:cNvSpPr>
          <p:nvPr>
            <p:ph type="dt" sz="half" idx="10"/>
          </p:nvPr>
        </p:nvSpPr>
        <p:spPr/>
        <p:txBody>
          <a:bodyPr/>
          <a:lstStyle/>
          <a:p>
            <a:fld id="{A6FE7BEE-9D14-47D0-9DC0-07943BD3619A}" type="datetime1">
              <a:rPr lang="de-AT" smtClean="0"/>
              <a:t>08.07.2020</a:t>
            </a:fld>
            <a:endParaRPr lang="de-AT"/>
          </a:p>
        </p:txBody>
      </p:sp>
      <p:sp>
        <p:nvSpPr>
          <p:cNvPr id="3" name="Fußzeilenplatzhalter 2">
            <a:extLst>
              <a:ext uri="{FF2B5EF4-FFF2-40B4-BE49-F238E27FC236}">
                <a16:creationId xmlns:a16="http://schemas.microsoft.com/office/drawing/2014/main" id="{9DD18D41-ADA5-4054-91A0-8D72136D55BB}"/>
              </a:ext>
            </a:extLst>
          </p:cNvPr>
          <p:cNvSpPr>
            <a:spLocks noGrp="1"/>
          </p:cNvSpPr>
          <p:nvPr>
            <p:ph type="ftr" sz="quarter" idx="11"/>
          </p:nvPr>
        </p:nvSpPr>
        <p:spPr/>
        <p:txBody>
          <a:bodyPr/>
          <a:lstStyle/>
          <a:p>
            <a:r>
              <a:rPr lang="de-AT"/>
              <a:t>SQL</a:t>
            </a:r>
          </a:p>
        </p:txBody>
      </p:sp>
      <p:sp>
        <p:nvSpPr>
          <p:cNvPr id="4" name="Foliennummernplatzhalter 3">
            <a:extLst>
              <a:ext uri="{FF2B5EF4-FFF2-40B4-BE49-F238E27FC236}">
                <a16:creationId xmlns:a16="http://schemas.microsoft.com/office/drawing/2014/main" id="{63C6D001-C8F4-408B-8952-59E191FE462F}"/>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413383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F9D228-5E8A-4E8D-A4E3-1B5294E03B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6A886310-3514-4B9F-BB82-2B5806857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16A0DED5-FCE0-43A2-A92A-BDD449B81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FE8378-1CC1-48CD-9CDB-B6A111367D70}"/>
              </a:ext>
            </a:extLst>
          </p:cNvPr>
          <p:cNvSpPr>
            <a:spLocks noGrp="1"/>
          </p:cNvSpPr>
          <p:nvPr>
            <p:ph type="dt" sz="half" idx="10"/>
          </p:nvPr>
        </p:nvSpPr>
        <p:spPr/>
        <p:txBody>
          <a:bodyPr/>
          <a:lstStyle/>
          <a:p>
            <a:fld id="{3C83D766-5CA8-498C-BA34-3A455B08B6E9}" type="datetime1">
              <a:rPr lang="de-AT" smtClean="0"/>
              <a:t>08.07.2020</a:t>
            </a:fld>
            <a:endParaRPr lang="de-AT"/>
          </a:p>
        </p:txBody>
      </p:sp>
      <p:sp>
        <p:nvSpPr>
          <p:cNvPr id="6" name="Fußzeilenplatzhalter 5">
            <a:extLst>
              <a:ext uri="{FF2B5EF4-FFF2-40B4-BE49-F238E27FC236}">
                <a16:creationId xmlns:a16="http://schemas.microsoft.com/office/drawing/2014/main" id="{0F8231DD-0A45-458E-8AEC-8DFD3F781C77}"/>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95755DB9-9141-477B-A24F-D6A22E821B86}"/>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142315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EFED4-DCB8-433B-BEB0-2A6BB66516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298F2714-9E8D-4D39-8958-793DC5792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6F89FDBA-E655-477F-A79E-942690097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81B747-0D9B-4AA1-B744-F963F121F588}"/>
              </a:ext>
            </a:extLst>
          </p:cNvPr>
          <p:cNvSpPr>
            <a:spLocks noGrp="1"/>
          </p:cNvSpPr>
          <p:nvPr>
            <p:ph type="dt" sz="half" idx="10"/>
          </p:nvPr>
        </p:nvSpPr>
        <p:spPr/>
        <p:txBody>
          <a:bodyPr/>
          <a:lstStyle/>
          <a:p>
            <a:fld id="{B363CA11-A129-4794-AC60-A6422DF5055E}" type="datetime1">
              <a:rPr lang="de-AT" smtClean="0"/>
              <a:t>08.07.2020</a:t>
            </a:fld>
            <a:endParaRPr lang="de-AT"/>
          </a:p>
        </p:txBody>
      </p:sp>
      <p:sp>
        <p:nvSpPr>
          <p:cNvPr id="6" name="Fußzeilenplatzhalter 5">
            <a:extLst>
              <a:ext uri="{FF2B5EF4-FFF2-40B4-BE49-F238E27FC236}">
                <a16:creationId xmlns:a16="http://schemas.microsoft.com/office/drawing/2014/main" id="{F02ACDBB-E53C-4155-98E3-3778ABCC5369}"/>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F6441978-AFDE-4FD7-B044-8F95BA896F24}"/>
              </a:ext>
            </a:extLst>
          </p:cNvPr>
          <p:cNvSpPr>
            <a:spLocks noGrp="1"/>
          </p:cNvSpPr>
          <p:nvPr>
            <p:ph type="sldNum" sz="quarter" idx="12"/>
          </p:nvPr>
        </p:nvSpPr>
        <p:spPr/>
        <p:txBody>
          <a:bodyPr/>
          <a:lstStyle/>
          <a:p>
            <a:fld id="{691B77CF-4097-4AB8-977B-8B5443CE1762}" type="slidenum">
              <a:rPr lang="de-AT" smtClean="0"/>
              <a:t>‹Nr.›</a:t>
            </a:fld>
            <a:endParaRPr lang="de-AT"/>
          </a:p>
        </p:txBody>
      </p:sp>
    </p:spTree>
    <p:extLst>
      <p:ext uri="{BB962C8B-B14F-4D97-AF65-F5344CB8AC3E}">
        <p14:creationId xmlns:p14="http://schemas.microsoft.com/office/powerpoint/2010/main" val="69524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AEFA6B4-0565-4596-8C42-A4910043D3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FA653148-6738-493C-86A9-3250CBDF5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8A5AF52-1EFD-4557-9908-B4C36882A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2A44D-CF8F-4392-A96A-58B85CB6B5CD}" type="datetime1">
              <a:rPr lang="de-AT" smtClean="0"/>
              <a:t>08.07.2020</a:t>
            </a:fld>
            <a:endParaRPr lang="de-AT"/>
          </a:p>
        </p:txBody>
      </p:sp>
      <p:sp>
        <p:nvSpPr>
          <p:cNvPr id="5" name="Fußzeilenplatzhalter 4">
            <a:extLst>
              <a:ext uri="{FF2B5EF4-FFF2-40B4-BE49-F238E27FC236}">
                <a16:creationId xmlns:a16="http://schemas.microsoft.com/office/drawing/2014/main" id="{D1D3EE9B-416D-4FE3-8D97-6278BEDD2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SQL</a:t>
            </a:r>
          </a:p>
        </p:txBody>
      </p:sp>
      <p:sp>
        <p:nvSpPr>
          <p:cNvPr id="6" name="Foliennummernplatzhalter 5">
            <a:extLst>
              <a:ext uri="{FF2B5EF4-FFF2-40B4-BE49-F238E27FC236}">
                <a16:creationId xmlns:a16="http://schemas.microsoft.com/office/drawing/2014/main" id="{B36930C2-3478-46B0-B7B8-1C12CDFE3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B77CF-4097-4AB8-977B-8B5443CE1762}" type="slidenum">
              <a:rPr lang="de-AT" smtClean="0"/>
              <a:t>‹Nr.›</a:t>
            </a:fld>
            <a:endParaRPr lang="de-AT"/>
          </a:p>
        </p:txBody>
      </p:sp>
    </p:spTree>
    <p:extLst>
      <p:ext uri="{BB962C8B-B14F-4D97-AF65-F5344CB8AC3E}">
        <p14:creationId xmlns:p14="http://schemas.microsoft.com/office/powerpoint/2010/main" val="346139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70E027-8BC4-4EE8-8937-D37D15F3B7A1}"/>
              </a:ext>
            </a:extLst>
          </p:cNvPr>
          <p:cNvSpPr>
            <a:spLocks noGrp="1"/>
          </p:cNvSpPr>
          <p:nvPr>
            <p:ph type="ctrTitle"/>
          </p:nvPr>
        </p:nvSpPr>
        <p:spPr/>
        <p:txBody>
          <a:bodyPr/>
          <a:lstStyle/>
          <a:p>
            <a:r>
              <a:rPr lang="de-AT" dirty="0">
                <a:solidFill>
                  <a:schemeClr val="bg1"/>
                </a:solidFill>
              </a:rPr>
              <a:t>VIEW Index</a:t>
            </a:r>
          </a:p>
        </p:txBody>
      </p:sp>
      <p:pic>
        <p:nvPicPr>
          <p:cNvPr id="5" name="Grafik 4" descr="Ein Bild, das Zeichnung enthält.&#10;&#10;Automatisch generierte Beschreibung">
            <a:extLst>
              <a:ext uri="{FF2B5EF4-FFF2-40B4-BE49-F238E27FC236}">
                <a16:creationId xmlns:a16="http://schemas.microsoft.com/office/drawing/2014/main" id="{EE6DBA7F-48BE-463D-BA3F-8330ED665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141202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D6A3A6-F84D-44B0-87EB-088447022320}"/>
              </a:ext>
            </a:extLst>
          </p:cNvPr>
          <p:cNvSpPr>
            <a:spLocks noGrp="1"/>
          </p:cNvSpPr>
          <p:nvPr>
            <p:ph type="title"/>
          </p:nvPr>
        </p:nvSpPr>
        <p:spPr/>
        <p:txBody>
          <a:bodyPr>
            <a:normAutofit/>
          </a:bodyPr>
          <a:lstStyle/>
          <a:p>
            <a:r>
              <a:rPr lang="de-AT" b="1" dirty="0"/>
              <a:t>View</a:t>
            </a:r>
          </a:p>
        </p:txBody>
      </p:sp>
      <p:sp>
        <p:nvSpPr>
          <p:cNvPr id="3" name="Inhaltsplatzhalter 2">
            <a:extLst>
              <a:ext uri="{FF2B5EF4-FFF2-40B4-BE49-F238E27FC236}">
                <a16:creationId xmlns:a16="http://schemas.microsoft.com/office/drawing/2014/main" id="{A6F89EED-8859-4BF8-85CA-9762F52CFE93}"/>
              </a:ext>
            </a:extLst>
          </p:cNvPr>
          <p:cNvSpPr>
            <a:spLocks noGrp="1"/>
          </p:cNvSpPr>
          <p:nvPr>
            <p:ph idx="1"/>
          </p:nvPr>
        </p:nvSpPr>
        <p:spPr/>
        <p:txBody>
          <a:bodyPr/>
          <a:lstStyle/>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Dieser vielleicht unerwünschte Nebeneffekt kann durch folgendes</a:t>
            </a: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CREATE verhindert werden:</a:t>
            </a: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create view veteran as</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select *</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from players</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where </a:t>
            </a:r>
            <a:r>
              <a:rPr lang="en-GB" altLang="de-DE" dirty="0" err="1">
                <a:latin typeface="Courier New" panose="02070309020205020404" pitchFamily="49" charset="0"/>
                <a:cs typeface="Courier New" panose="02070309020205020404" pitchFamily="49" charset="0"/>
              </a:rPr>
              <a:t>year_of_birth</a:t>
            </a:r>
            <a:r>
              <a:rPr lang="en-GB" altLang="de-DE" dirty="0">
                <a:latin typeface="Courier New" panose="02070309020205020404" pitchFamily="49" charset="0"/>
                <a:cs typeface="Courier New" panose="02070309020205020404" pitchFamily="49" charset="0"/>
              </a:rPr>
              <a:t> &lt; 1950</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ourier New" panose="02070309020205020404" pitchFamily="49" charset="0"/>
                <a:cs typeface="Courier New" panose="02070309020205020404" pitchFamily="49" charset="0"/>
              </a:rPr>
              <a:t>with</a:t>
            </a:r>
            <a:r>
              <a:rPr lang="de-AT" altLang="de-DE" dirty="0">
                <a:latin typeface="Courier New" panose="02070309020205020404" pitchFamily="49" charset="0"/>
                <a:cs typeface="Courier New" panose="02070309020205020404" pitchFamily="49" charset="0"/>
              </a:rPr>
              <a:t> check </a:t>
            </a:r>
            <a:r>
              <a:rPr lang="de-AT" altLang="de-DE" dirty="0" err="1">
                <a:latin typeface="Courier New" panose="02070309020205020404" pitchFamily="49" charset="0"/>
                <a:cs typeface="Courier New" panose="02070309020205020404" pitchFamily="49" charset="0"/>
              </a:rPr>
              <a:t>option</a:t>
            </a:r>
            <a:endParaRPr lang="de-AT"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5C006032-31DD-4180-9E10-A3487EBF8A17}"/>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3F79813D-6C15-4D97-A907-4399D9B08E9D}"/>
              </a:ext>
            </a:extLst>
          </p:cNvPr>
          <p:cNvSpPr>
            <a:spLocks noGrp="1"/>
          </p:cNvSpPr>
          <p:nvPr>
            <p:ph type="sldNum" sz="quarter" idx="12"/>
          </p:nvPr>
        </p:nvSpPr>
        <p:spPr/>
        <p:txBody>
          <a:bodyPr/>
          <a:lstStyle/>
          <a:p>
            <a:fld id="{691B77CF-4097-4AB8-977B-8B5443CE1762}" type="slidenum">
              <a:rPr lang="de-AT" smtClean="0"/>
              <a:t>10</a:t>
            </a:fld>
            <a:endParaRPr lang="de-AT"/>
          </a:p>
        </p:txBody>
      </p:sp>
      <p:pic>
        <p:nvPicPr>
          <p:cNvPr id="6" name="Grafik 5" descr="Ein Bild, das Zeichnung enthält.&#10;&#10;Automatisch generierte Beschreibung">
            <a:extLst>
              <a:ext uri="{FF2B5EF4-FFF2-40B4-BE49-F238E27FC236}">
                <a16:creationId xmlns:a16="http://schemas.microsoft.com/office/drawing/2014/main" id="{BA40E7EE-349C-4EFB-872B-04771E3E6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8516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10CDB-9E0A-4EED-9450-F93A20BADA3F}"/>
              </a:ext>
            </a:extLst>
          </p:cNvPr>
          <p:cNvSpPr>
            <a:spLocks noGrp="1"/>
          </p:cNvSpPr>
          <p:nvPr>
            <p:ph type="title"/>
          </p:nvPr>
        </p:nvSpPr>
        <p:spPr/>
        <p:txBody>
          <a:bodyPr/>
          <a:lstStyle/>
          <a:p>
            <a:r>
              <a:rPr lang="de-AT" b="1" dirty="0" err="1"/>
              <a:t>Nested</a:t>
            </a:r>
            <a:r>
              <a:rPr lang="de-AT" b="1" dirty="0"/>
              <a:t> Query</a:t>
            </a:r>
          </a:p>
        </p:txBody>
      </p:sp>
      <p:sp>
        <p:nvSpPr>
          <p:cNvPr id="3" name="Inhaltsplatzhalter 2">
            <a:extLst>
              <a:ext uri="{FF2B5EF4-FFF2-40B4-BE49-F238E27FC236}">
                <a16:creationId xmlns:a16="http://schemas.microsoft.com/office/drawing/2014/main" id="{3F0CD654-6DB2-46DE-BCD0-A3F3341AF002}"/>
              </a:ext>
            </a:extLst>
          </p:cNvPr>
          <p:cNvSpPr>
            <a:spLocks noGrp="1"/>
          </p:cNvSpPr>
          <p:nvPr>
            <p:ph idx="1"/>
          </p:nvPr>
        </p:nvSpPr>
        <p:spPr>
          <a:xfrm>
            <a:off x="838200" y="1825625"/>
            <a:ext cx="9259957" cy="4351338"/>
          </a:xfrm>
        </p:spPr>
        <p:txBody>
          <a:bodyPr>
            <a:normAutofit fontScale="92500" lnSpcReduction="2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SELECT </a:t>
            </a:r>
            <a:r>
              <a:rPr lang="en-GB" altLang="de-DE" dirty="0" err="1">
                <a:latin typeface="Courier New" panose="02070309020205020404" pitchFamily="49" charset="0"/>
              </a:rPr>
              <a:t>a.deptno</a:t>
            </a:r>
            <a:r>
              <a:rPr lang="en-GB" altLang="de-DE" dirty="0">
                <a:latin typeface="Courier New" panose="02070309020205020404" pitchFamily="49" charset="0"/>
              </a:rPr>
              <a:t> Department,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a.num_emp</a:t>
            </a:r>
            <a:r>
              <a:rPr lang="en-GB" altLang="de-DE" dirty="0">
                <a:latin typeface="Courier New" panose="02070309020205020404" pitchFamily="49" charset="0"/>
              </a:rPr>
              <a:t>/</a:t>
            </a:r>
            <a:r>
              <a:rPr lang="en-GB" altLang="de-DE" dirty="0" err="1">
                <a:latin typeface="Courier New" panose="02070309020205020404" pitchFamily="49" charset="0"/>
              </a:rPr>
              <a:t>b.total_count</a:t>
            </a:r>
            <a:r>
              <a:rPr lang="en-GB" altLang="de-DE" dirty="0">
                <a:latin typeface="Courier New" panose="02070309020205020404" pitchFamily="49" charset="0"/>
              </a:rPr>
              <a:t> Employees,</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a.sal_sum</a:t>
            </a:r>
            <a:r>
              <a:rPr lang="en-GB" altLang="de-DE" dirty="0">
                <a:latin typeface="Courier New" panose="02070309020205020404" pitchFamily="49" charset="0"/>
              </a:rPr>
              <a:t>/</a:t>
            </a:r>
            <a:r>
              <a:rPr lang="en-GB" altLang="de-DE" dirty="0" err="1">
                <a:latin typeface="Courier New" panose="02070309020205020404" pitchFamily="49" charset="0"/>
              </a:rPr>
              <a:t>b.total_sal</a:t>
            </a:r>
            <a:r>
              <a:rPr lang="en-GB" altLang="de-DE" dirty="0">
                <a:latin typeface="Courier New" panose="02070309020205020404" pitchFamily="49" charset="0"/>
              </a:rPr>
              <a:t> Salary</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FROM</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(SELECT </a:t>
            </a:r>
            <a:r>
              <a:rPr lang="en-GB" altLang="de-DE" dirty="0" err="1">
                <a:latin typeface="Courier New" panose="02070309020205020404" pitchFamily="49" charset="0"/>
              </a:rPr>
              <a:t>deptno</a:t>
            </a:r>
            <a:r>
              <a:rPr lang="en-GB" altLang="de-DE" dirty="0">
                <a:latin typeface="Courier New" panose="02070309020205020404" pitchFamily="49" charset="0"/>
              </a:rPr>
              <a:t>, COUNT(*) </a:t>
            </a:r>
            <a:r>
              <a:rPr lang="en-GB" altLang="de-DE" dirty="0" err="1">
                <a:latin typeface="Courier New" panose="02070309020205020404" pitchFamily="49" charset="0"/>
              </a:rPr>
              <a:t>num_emp</a:t>
            </a:r>
            <a:r>
              <a:rPr lang="en-GB" altLang="de-DE" dirty="0">
                <a:latin typeface="Courier New" panose="02070309020205020404" pitchFamily="49" charset="0"/>
              </a:rPr>
              <a:t>, SUM(SAL) </a:t>
            </a:r>
            <a:r>
              <a:rPr lang="en-GB" altLang="de-DE" dirty="0" err="1">
                <a:latin typeface="Courier New" panose="02070309020205020404" pitchFamily="49" charset="0"/>
              </a:rPr>
              <a:t>sal_sum</a:t>
            </a:r>
            <a:endParaRPr lang="en-GB"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FROM emp</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GROUP BY </a:t>
            </a:r>
            <a:r>
              <a:rPr lang="en-GB" altLang="de-DE" dirty="0" err="1">
                <a:latin typeface="Courier New" panose="02070309020205020404" pitchFamily="49" charset="0"/>
              </a:rPr>
              <a:t>deptno</a:t>
            </a:r>
            <a:r>
              <a:rPr lang="en-GB" altLang="de-DE" dirty="0">
                <a:latin typeface="Courier New" panose="02070309020205020404" pitchFamily="49" charset="0"/>
              </a:rPr>
              <a:t>) a,</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(SELECT COUNT(*) </a:t>
            </a:r>
            <a:r>
              <a:rPr lang="en-GB" altLang="de-DE" dirty="0" err="1">
                <a:latin typeface="Courier New" panose="02070309020205020404" pitchFamily="49" charset="0"/>
              </a:rPr>
              <a:t>total_count</a:t>
            </a:r>
            <a:r>
              <a:rPr lang="en-GB" altLang="de-DE" dirty="0">
                <a:latin typeface="Courier New" panose="02070309020205020404" pitchFamily="49" charset="0"/>
              </a:rPr>
              <a:t>, SUM(</a:t>
            </a:r>
            <a:r>
              <a:rPr lang="en-GB" altLang="de-DE" dirty="0" err="1">
                <a:latin typeface="Courier New" panose="02070309020205020404" pitchFamily="49" charset="0"/>
              </a:rPr>
              <a:t>sal</a:t>
            </a:r>
            <a:r>
              <a:rPr lang="en-GB" altLang="de-DE" dirty="0">
                <a:latin typeface="Courier New" panose="02070309020205020404" pitchFamily="49" charset="0"/>
              </a:rPr>
              <a:t>) </a:t>
            </a:r>
            <a:r>
              <a:rPr lang="en-GB" altLang="de-DE" dirty="0" err="1">
                <a:latin typeface="Courier New" panose="02070309020205020404" pitchFamily="49" charset="0"/>
              </a:rPr>
              <a:t>total_sal</a:t>
            </a:r>
            <a:endParaRPr lang="en-GB"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FROM emp) b ;</a:t>
            </a:r>
          </a:p>
          <a:p>
            <a:endParaRPr lang="de-AT" dirty="0"/>
          </a:p>
        </p:txBody>
      </p:sp>
      <p:sp>
        <p:nvSpPr>
          <p:cNvPr id="4" name="Fußzeilenplatzhalter 3">
            <a:extLst>
              <a:ext uri="{FF2B5EF4-FFF2-40B4-BE49-F238E27FC236}">
                <a16:creationId xmlns:a16="http://schemas.microsoft.com/office/drawing/2014/main" id="{1FC2B813-8CD9-4C51-BCE4-DC06FEDB136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AC79C571-ECA9-4EFF-B4B8-6945A5F26291}"/>
              </a:ext>
            </a:extLst>
          </p:cNvPr>
          <p:cNvSpPr>
            <a:spLocks noGrp="1"/>
          </p:cNvSpPr>
          <p:nvPr>
            <p:ph type="sldNum" sz="quarter" idx="12"/>
          </p:nvPr>
        </p:nvSpPr>
        <p:spPr/>
        <p:txBody>
          <a:bodyPr/>
          <a:lstStyle/>
          <a:p>
            <a:fld id="{691B77CF-4097-4AB8-977B-8B5443CE1762}" type="slidenum">
              <a:rPr lang="de-AT" smtClean="0"/>
              <a:t>11</a:t>
            </a:fld>
            <a:endParaRPr lang="de-AT"/>
          </a:p>
        </p:txBody>
      </p:sp>
      <p:pic>
        <p:nvPicPr>
          <p:cNvPr id="6" name="Grafik 5" descr="Ein Bild, das Zeichnung enthält.&#10;&#10;Automatisch generierte Beschreibung">
            <a:extLst>
              <a:ext uri="{FF2B5EF4-FFF2-40B4-BE49-F238E27FC236}">
                <a16:creationId xmlns:a16="http://schemas.microsoft.com/office/drawing/2014/main" id="{4E1BE827-91D1-4E73-AC95-ABDC2E85C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9539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7F9D20-CBA1-4086-B045-8641A8E186CD}"/>
              </a:ext>
            </a:extLst>
          </p:cNvPr>
          <p:cNvSpPr>
            <a:spLocks noGrp="1"/>
          </p:cNvSpPr>
          <p:nvPr>
            <p:ph type="title"/>
          </p:nvPr>
        </p:nvSpPr>
        <p:spPr/>
        <p:txBody>
          <a:bodyPr/>
          <a:lstStyle/>
          <a:p>
            <a:r>
              <a:rPr lang="de-AT" b="1" dirty="0"/>
              <a:t>Löschen / umbenennen von Tabellen </a:t>
            </a:r>
          </a:p>
        </p:txBody>
      </p:sp>
      <p:sp>
        <p:nvSpPr>
          <p:cNvPr id="3" name="Inhaltsplatzhalter 2">
            <a:extLst>
              <a:ext uri="{FF2B5EF4-FFF2-40B4-BE49-F238E27FC236}">
                <a16:creationId xmlns:a16="http://schemas.microsoft.com/office/drawing/2014/main" id="{833B8B76-550C-442A-978D-F9F64EC03EFB}"/>
              </a:ext>
            </a:extLst>
          </p:cNvPr>
          <p:cNvSpPr>
            <a:spLocks noGrp="1"/>
          </p:cNvSpPr>
          <p:nvPr>
            <p:ph idx="1"/>
          </p:nvPr>
        </p:nvSpPr>
        <p:spPr/>
        <p:txBody>
          <a:bodyPr/>
          <a:lstStyle/>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DE" altLang="de-DE" dirty="0">
                <a:latin typeface="Courier New" panose="02070309020205020404" pitchFamily="49" charset="0"/>
              </a:rPr>
              <a:t>DROP TABLE EMP;</a:t>
            </a:r>
          </a:p>
          <a:p>
            <a:pPr marL="317500" indent="-30638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de-DE" altLang="de-DE" dirty="0">
              <a:latin typeface="Courier New" panose="02070309020205020404" pitchFamily="49" charset="0"/>
            </a:endParaRPr>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DE" altLang="de-DE" dirty="0">
                <a:latin typeface="Courier New" panose="02070309020205020404" pitchFamily="49" charset="0"/>
              </a:rPr>
              <a:t>DROP VIEW PAY;</a:t>
            </a:r>
          </a:p>
          <a:p>
            <a:pPr marL="317500" indent="-30638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de-DE" altLang="de-DE" dirty="0">
              <a:latin typeface="Courier New" panose="02070309020205020404" pitchFamily="49" charset="0"/>
            </a:endParaRPr>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dirty="0">
                <a:latin typeface="Courier New" panose="02070309020205020404" pitchFamily="49" charset="0"/>
              </a:rPr>
              <a:t>RENAME EMP TO EMPLOYEES</a:t>
            </a:r>
            <a:r>
              <a:rPr lang="de-DE" altLang="de-DE" dirty="0">
                <a:latin typeface="Courier New" panose="02070309020205020404" pitchFamily="49" charset="0"/>
              </a:rPr>
              <a:t>;</a:t>
            </a:r>
          </a:p>
          <a:p>
            <a:endParaRPr lang="de-AT" dirty="0"/>
          </a:p>
        </p:txBody>
      </p:sp>
      <p:sp>
        <p:nvSpPr>
          <p:cNvPr id="4" name="Fußzeilenplatzhalter 3">
            <a:extLst>
              <a:ext uri="{FF2B5EF4-FFF2-40B4-BE49-F238E27FC236}">
                <a16:creationId xmlns:a16="http://schemas.microsoft.com/office/drawing/2014/main" id="{81A47822-C23E-45BB-B159-53F34A1EF8C4}"/>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C39E4B3-5EB9-4919-93C5-C3FE3F320D92}"/>
              </a:ext>
            </a:extLst>
          </p:cNvPr>
          <p:cNvSpPr>
            <a:spLocks noGrp="1"/>
          </p:cNvSpPr>
          <p:nvPr>
            <p:ph type="sldNum" sz="quarter" idx="12"/>
          </p:nvPr>
        </p:nvSpPr>
        <p:spPr/>
        <p:txBody>
          <a:bodyPr/>
          <a:lstStyle/>
          <a:p>
            <a:fld id="{691B77CF-4097-4AB8-977B-8B5443CE1762}" type="slidenum">
              <a:rPr lang="de-AT" smtClean="0"/>
              <a:t>12</a:t>
            </a:fld>
            <a:endParaRPr lang="de-AT"/>
          </a:p>
        </p:txBody>
      </p:sp>
      <p:pic>
        <p:nvPicPr>
          <p:cNvPr id="6" name="Grafik 5" descr="Ein Bild, das Zeichnung enthält.&#10;&#10;Automatisch generierte Beschreibung">
            <a:extLst>
              <a:ext uri="{FF2B5EF4-FFF2-40B4-BE49-F238E27FC236}">
                <a16:creationId xmlns:a16="http://schemas.microsoft.com/office/drawing/2014/main" id="{C32FDBC7-CFAD-46A9-AF28-1E6EED849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9033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EF10E-B696-4400-8F48-22E5E936E4A7}"/>
              </a:ext>
            </a:extLst>
          </p:cNvPr>
          <p:cNvSpPr>
            <a:spLocks noGrp="1"/>
          </p:cNvSpPr>
          <p:nvPr>
            <p:ph type="title"/>
          </p:nvPr>
        </p:nvSpPr>
        <p:spPr/>
        <p:txBody>
          <a:bodyPr/>
          <a:lstStyle/>
          <a:p>
            <a:r>
              <a:rPr lang="de-AT" b="1" dirty="0"/>
              <a:t>Zugriffsmethoden</a:t>
            </a:r>
          </a:p>
        </p:txBody>
      </p:sp>
      <p:sp>
        <p:nvSpPr>
          <p:cNvPr id="3" name="Inhaltsplatzhalter 2">
            <a:extLst>
              <a:ext uri="{FF2B5EF4-FFF2-40B4-BE49-F238E27FC236}">
                <a16:creationId xmlns:a16="http://schemas.microsoft.com/office/drawing/2014/main" id="{1F87D992-8A0F-46E8-994C-9A7863625600}"/>
              </a:ext>
            </a:extLst>
          </p:cNvPr>
          <p:cNvSpPr>
            <a:spLocks noGrp="1"/>
          </p:cNvSpPr>
          <p:nvPr>
            <p:ph idx="1"/>
          </p:nvPr>
        </p:nvSpPr>
        <p:spPr/>
        <p:txBody>
          <a:bodyPr/>
          <a:lstStyle/>
          <a:p>
            <a:pPr marL="554038" indent="-554038">
              <a:buSzPct val="45000"/>
              <a:buFont typeface="Wingdings" panose="05000000000000000000" pitchFamily="2" charset="2"/>
              <a:buChar char=""/>
              <a:tabLst>
                <a:tab pos="5540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defRPr/>
            </a:pPr>
            <a:r>
              <a:rPr lang="de-AT" altLang="de-DE" dirty="0"/>
              <a:t>Sequentiell</a:t>
            </a:r>
          </a:p>
          <a:p>
            <a:pPr marL="554038" indent="-554038">
              <a:buSzPct val="45000"/>
              <a:buFont typeface="Wingdings" panose="05000000000000000000" pitchFamily="2" charset="2"/>
              <a:buChar char=""/>
              <a:tabLst>
                <a:tab pos="5540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defRPr/>
            </a:pPr>
            <a:r>
              <a:rPr lang="de-AT" altLang="de-DE" dirty="0"/>
              <a:t>Direkt</a:t>
            </a:r>
          </a:p>
          <a:p>
            <a:pPr marL="1169988" lvl="1" indent="-495300">
              <a:buSzPct val="45000"/>
              <a:buFont typeface="Wingdings" panose="05000000000000000000" pitchFamily="2" charset="2"/>
              <a:buChar char=""/>
              <a:tabLst>
                <a:tab pos="5540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defRPr/>
            </a:pPr>
            <a:r>
              <a:rPr lang="de-AT" altLang="de-DE" dirty="0"/>
              <a:t>Index</a:t>
            </a:r>
          </a:p>
          <a:p>
            <a:pPr marL="1169988" lvl="1" indent="-495300">
              <a:buSzPct val="45000"/>
              <a:buFont typeface="Wingdings" panose="05000000000000000000" pitchFamily="2" charset="2"/>
              <a:buChar char=""/>
              <a:tabLst>
                <a:tab pos="5540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defRPr/>
            </a:pPr>
            <a:r>
              <a:rPr lang="de-AT" altLang="de-DE" dirty="0"/>
              <a:t>Hash</a:t>
            </a:r>
          </a:p>
          <a:p>
            <a:endParaRPr lang="de-AT" dirty="0"/>
          </a:p>
        </p:txBody>
      </p:sp>
      <p:sp>
        <p:nvSpPr>
          <p:cNvPr id="4" name="Fußzeilenplatzhalter 3">
            <a:extLst>
              <a:ext uri="{FF2B5EF4-FFF2-40B4-BE49-F238E27FC236}">
                <a16:creationId xmlns:a16="http://schemas.microsoft.com/office/drawing/2014/main" id="{60F19A05-83DD-4A13-9185-3A2EC766DEE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BCE6115-9412-4971-9DB1-911784BCB022}"/>
              </a:ext>
            </a:extLst>
          </p:cNvPr>
          <p:cNvSpPr>
            <a:spLocks noGrp="1"/>
          </p:cNvSpPr>
          <p:nvPr>
            <p:ph type="sldNum" sz="quarter" idx="12"/>
          </p:nvPr>
        </p:nvSpPr>
        <p:spPr/>
        <p:txBody>
          <a:bodyPr/>
          <a:lstStyle/>
          <a:p>
            <a:fld id="{691B77CF-4097-4AB8-977B-8B5443CE1762}" type="slidenum">
              <a:rPr lang="de-AT" smtClean="0"/>
              <a:t>13</a:t>
            </a:fld>
            <a:endParaRPr lang="de-AT"/>
          </a:p>
        </p:txBody>
      </p:sp>
      <p:pic>
        <p:nvPicPr>
          <p:cNvPr id="6" name="Grafik 5" descr="Ein Bild, das Zeichnung enthält.&#10;&#10;Automatisch generierte Beschreibung">
            <a:extLst>
              <a:ext uri="{FF2B5EF4-FFF2-40B4-BE49-F238E27FC236}">
                <a16:creationId xmlns:a16="http://schemas.microsoft.com/office/drawing/2014/main" id="{C64E82D2-55F3-4A21-AC62-F1CA1FB91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2053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8B986-4E68-4A8C-A871-B1B3C3A003B9}"/>
              </a:ext>
            </a:extLst>
          </p:cNvPr>
          <p:cNvSpPr>
            <a:spLocks noGrp="1"/>
          </p:cNvSpPr>
          <p:nvPr>
            <p:ph type="title"/>
          </p:nvPr>
        </p:nvSpPr>
        <p:spPr/>
        <p:txBody>
          <a:bodyPr/>
          <a:lstStyle/>
          <a:p>
            <a:r>
              <a:rPr lang="de-AT" b="1" dirty="0"/>
              <a:t>Indexkonzept</a:t>
            </a:r>
          </a:p>
        </p:txBody>
      </p:sp>
      <p:sp>
        <p:nvSpPr>
          <p:cNvPr id="3" name="Inhaltsplatzhalter 2">
            <a:extLst>
              <a:ext uri="{FF2B5EF4-FFF2-40B4-BE49-F238E27FC236}">
                <a16:creationId xmlns:a16="http://schemas.microsoft.com/office/drawing/2014/main" id="{6D05B009-DD91-43CC-9899-D8C724275301}"/>
              </a:ext>
            </a:extLst>
          </p:cNvPr>
          <p:cNvSpPr>
            <a:spLocks noGrp="1"/>
          </p:cNvSpPr>
          <p:nvPr>
            <p:ph idx="1"/>
          </p:nvPr>
        </p:nvSpPr>
        <p:spPr/>
        <p:txBody>
          <a:bodyPr/>
          <a:lstStyle/>
          <a:p>
            <a:endParaRPr lang="de-AT"/>
          </a:p>
        </p:txBody>
      </p:sp>
      <p:sp>
        <p:nvSpPr>
          <p:cNvPr id="4" name="Fußzeilenplatzhalter 3">
            <a:extLst>
              <a:ext uri="{FF2B5EF4-FFF2-40B4-BE49-F238E27FC236}">
                <a16:creationId xmlns:a16="http://schemas.microsoft.com/office/drawing/2014/main" id="{D3B07FAA-0BBE-4E4F-84CD-BD63D6466B98}"/>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5390151-6055-4418-A91E-18F5DF242F17}"/>
              </a:ext>
            </a:extLst>
          </p:cNvPr>
          <p:cNvSpPr>
            <a:spLocks noGrp="1"/>
          </p:cNvSpPr>
          <p:nvPr>
            <p:ph type="sldNum" sz="quarter" idx="12"/>
          </p:nvPr>
        </p:nvSpPr>
        <p:spPr/>
        <p:txBody>
          <a:bodyPr/>
          <a:lstStyle/>
          <a:p>
            <a:fld id="{691B77CF-4097-4AB8-977B-8B5443CE1762}" type="slidenum">
              <a:rPr lang="de-AT" smtClean="0"/>
              <a:t>14</a:t>
            </a:fld>
            <a:endParaRPr lang="de-AT"/>
          </a:p>
        </p:txBody>
      </p:sp>
      <p:pic>
        <p:nvPicPr>
          <p:cNvPr id="6" name="Picture 3">
            <a:extLst>
              <a:ext uri="{FF2B5EF4-FFF2-40B4-BE49-F238E27FC236}">
                <a16:creationId xmlns:a16="http://schemas.microsoft.com/office/drawing/2014/main" id="{FB6EA6C2-0227-4B1D-8A13-EECFEF3FA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41" y="1370915"/>
            <a:ext cx="4210118" cy="49854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CDF9CE90-6D2E-4FC3-BA9C-0FB62D72F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0544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0C0A03-D883-4FF8-9CB2-94A42C98CB0D}"/>
              </a:ext>
            </a:extLst>
          </p:cNvPr>
          <p:cNvSpPr>
            <a:spLocks noGrp="1"/>
          </p:cNvSpPr>
          <p:nvPr>
            <p:ph type="title"/>
          </p:nvPr>
        </p:nvSpPr>
        <p:spPr/>
        <p:txBody>
          <a:bodyPr/>
          <a:lstStyle/>
          <a:p>
            <a:r>
              <a:rPr lang="de-AT" b="1" dirty="0"/>
              <a:t>Index</a:t>
            </a:r>
          </a:p>
        </p:txBody>
      </p:sp>
      <p:sp>
        <p:nvSpPr>
          <p:cNvPr id="3" name="Inhaltsplatzhalter 2">
            <a:extLst>
              <a:ext uri="{FF2B5EF4-FFF2-40B4-BE49-F238E27FC236}">
                <a16:creationId xmlns:a16="http://schemas.microsoft.com/office/drawing/2014/main" id="{9CAF0029-7625-4A0E-A0A6-3DDD2B336EC2}"/>
              </a:ext>
            </a:extLst>
          </p:cNvPr>
          <p:cNvSpPr>
            <a:spLocks noGrp="1"/>
          </p:cNvSpPr>
          <p:nvPr>
            <p:ph idx="1"/>
          </p:nvPr>
        </p:nvSpPr>
        <p:spPr/>
        <p:txBody>
          <a:bodyPr>
            <a:normAutofit fontScale="77500" lnSpcReduction="20000"/>
          </a:bodyPr>
          <a:lstStyle/>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Ein Index ist logisch und physisch unabhängig von den Daten, auf die er sich bezieht. Daher kann der Index ohne Einfluss auf den Datenteil erstellt oder gelöscht werden.</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Wenn ein Index gelöscht wird, funktioniert danach die Applikation wie bisher – es kann allerdings zu erhöhten Zugriffszeiten kommen.</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DML Statements sind im „Wording“ mit / ohne Indexverwendung gleich.</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Ein Index ist ein schneller Zugriffsweg auf ein Tupel.</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Der Index zeigt direkt auf die physische Adresse eines Tupels des entsprechenden Datenblocks – unter Verwendung der ROWID.</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Primary und </a:t>
            </a:r>
            <a:r>
              <a:rPr lang="de-DE" altLang="de-DE" dirty="0" err="1"/>
              <a:t>unique</a:t>
            </a:r>
            <a:r>
              <a:rPr lang="de-DE" altLang="de-DE" dirty="0"/>
              <a:t> </a:t>
            </a:r>
            <a:r>
              <a:rPr lang="de-DE" altLang="de-DE" dirty="0" err="1"/>
              <a:t>keys</a:t>
            </a:r>
            <a:r>
              <a:rPr lang="de-DE" altLang="de-DE" dirty="0"/>
              <a:t> haben automatisch einen Index.</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de-DE" altLang="de-DE" dirty="0"/>
          </a:p>
          <a:p>
            <a:endParaRPr lang="de-AT" dirty="0"/>
          </a:p>
        </p:txBody>
      </p:sp>
      <p:sp>
        <p:nvSpPr>
          <p:cNvPr id="4" name="Fußzeilenplatzhalter 3">
            <a:extLst>
              <a:ext uri="{FF2B5EF4-FFF2-40B4-BE49-F238E27FC236}">
                <a16:creationId xmlns:a16="http://schemas.microsoft.com/office/drawing/2014/main" id="{50351D18-6D90-45AC-8144-57D370AF888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350D565A-5B86-45ED-979E-14AB9E4A1AA3}"/>
              </a:ext>
            </a:extLst>
          </p:cNvPr>
          <p:cNvSpPr>
            <a:spLocks noGrp="1"/>
          </p:cNvSpPr>
          <p:nvPr>
            <p:ph type="sldNum" sz="quarter" idx="12"/>
          </p:nvPr>
        </p:nvSpPr>
        <p:spPr/>
        <p:txBody>
          <a:bodyPr/>
          <a:lstStyle/>
          <a:p>
            <a:fld id="{691B77CF-4097-4AB8-977B-8B5443CE1762}" type="slidenum">
              <a:rPr lang="de-AT" smtClean="0"/>
              <a:t>15</a:t>
            </a:fld>
            <a:endParaRPr lang="de-AT"/>
          </a:p>
        </p:txBody>
      </p:sp>
      <p:pic>
        <p:nvPicPr>
          <p:cNvPr id="6" name="Grafik 5" descr="Ein Bild, das Zeichnung enthält.&#10;&#10;Automatisch generierte Beschreibung">
            <a:extLst>
              <a:ext uri="{FF2B5EF4-FFF2-40B4-BE49-F238E27FC236}">
                <a16:creationId xmlns:a16="http://schemas.microsoft.com/office/drawing/2014/main" id="{112F0287-2278-4876-81C6-E2486584F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8402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D4C298-B619-4F93-954D-AA543712E469}"/>
              </a:ext>
            </a:extLst>
          </p:cNvPr>
          <p:cNvSpPr>
            <a:spLocks noGrp="1"/>
          </p:cNvSpPr>
          <p:nvPr>
            <p:ph type="title"/>
          </p:nvPr>
        </p:nvSpPr>
        <p:spPr/>
        <p:txBody>
          <a:bodyPr/>
          <a:lstStyle/>
          <a:p>
            <a:r>
              <a:rPr lang="de-AT" b="1" dirty="0"/>
              <a:t>Indexverwendung</a:t>
            </a:r>
          </a:p>
        </p:txBody>
      </p:sp>
      <p:sp>
        <p:nvSpPr>
          <p:cNvPr id="3" name="Inhaltsplatzhalter 2">
            <a:extLst>
              <a:ext uri="{FF2B5EF4-FFF2-40B4-BE49-F238E27FC236}">
                <a16:creationId xmlns:a16="http://schemas.microsoft.com/office/drawing/2014/main" id="{68B4CDDE-B60E-4EE4-8F0E-CF8F7834F708}"/>
              </a:ext>
            </a:extLst>
          </p:cNvPr>
          <p:cNvSpPr>
            <a:spLocks noGrp="1"/>
          </p:cNvSpPr>
          <p:nvPr>
            <p:ph idx="1"/>
          </p:nvPr>
        </p:nvSpPr>
        <p:spPr>
          <a:xfrm>
            <a:off x="838200" y="1825625"/>
            <a:ext cx="9604513" cy="4351338"/>
          </a:xfrm>
        </p:spPr>
        <p:txBody>
          <a:bodyPr>
            <a:normAutofit fontScale="77500" lnSpcReduction="20000"/>
          </a:bodyPr>
          <a:lstStyle/>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err="1"/>
              <a:t>Join</a:t>
            </a:r>
            <a:r>
              <a:rPr lang="de-DE" altLang="de-DE" dirty="0"/>
              <a:t>-Columns sollten indiziert werden: (Primary Keys und </a:t>
            </a:r>
            <a:r>
              <a:rPr lang="de-DE" altLang="de-DE" dirty="0" err="1"/>
              <a:t>Foreign</a:t>
            </a:r>
            <a:r>
              <a:rPr lang="de-DE" altLang="de-DE" dirty="0"/>
              <a:t> Keys)</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Häufig verwendete Columns: (in WHERE Klausel, in der GROUP BY oder in der ORDER BY Klauseln </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Erst ab einer gewissen Zeilenanzahl (mehrere 100 Zeilen) wird eine Beschleunigung erzielt</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Für jede Tabelle sollten nicht mehr als zwei oder drei Indextabellen angelegt werden. (Indextabellen benötigen Speicherplatz; INSERT, UPDATE und DELETE Operationen werden langsamer) </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Traditionelle Indexe nach der Technik der B* - Bäume eignen sich nicht zur Indizierung von Spalten, die wenig verschiedene Werte aufweisen (Beispielsweise die Spalte Geschlecht: m/w). Eine Spalte Telefonnummer ist ein guter Indexkandidat.</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Eine Spalte sollte indiziert werden, wenn die darauf abzusetzenden </a:t>
            </a:r>
            <a:r>
              <a:rPr lang="de-DE" altLang="de-DE" dirty="0" err="1"/>
              <a:t>Queries</a:t>
            </a:r>
            <a:r>
              <a:rPr lang="de-DE" altLang="de-DE" dirty="0"/>
              <a:t> weniger als 5% der Datensätze zurückliefern.</a:t>
            </a:r>
          </a:p>
          <a:p>
            <a:pPr marL="306388" indent="-306388">
              <a:spcBef>
                <a:spcPts val="5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Tabellen, auf die gleich oft ein Abfrage und ein Update/Insert/Delete abgesetzt wird, sollten nicht indiziert werden.</a:t>
            </a:r>
          </a:p>
          <a:p>
            <a:endParaRPr lang="de-AT" dirty="0"/>
          </a:p>
        </p:txBody>
      </p:sp>
      <p:sp>
        <p:nvSpPr>
          <p:cNvPr id="4" name="Fußzeilenplatzhalter 3">
            <a:extLst>
              <a:ext uri="{FF2B5EF4-FFF2-40B4-BE49-F238E27FC236}">
                <a16:creationId xmlns:a16="http://schemas.microsoft.com/office/drawing/2014/main" id="{3D44EA75-FCF8-4F59-8083-FB7F45F316F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5351BB8D-51CA-40F0-8552-1AC5B0FBDE44}"/>
              </a:ext>
            </a:extLst>
          </p:cNvPr>
          <p:cNvSpPr>
            <a:spLocks noGrp="1"/>
          </p:cNvSpPr>
          <p:nvPr>
            <p:ph type="sldNum" sz="quarter" idx="12"/>
          </p:nvPr>
        </p:nvSpPr>
        <p:spPr/>
        <p:txBody>
          <a:bodyPr/>
          <a:lstStyle/>
          <a:p>
            <a:fld id="{691B77CF-4097-4AB8-977B-8B5443CE1762}" type="slidenum">
              <a:rPr lang="de-AT" smtClean="0"/>
              <a:t>16</a:t>
            </a:fld>
            <a:endParaRPr lang="de-AT"/>
          </a:p>
        </p:txBody>
      </p:sp>
      <p:pic>
        <p:nvPicPr>
          <p:cNvPr id="6" name="Grafik 5" descr="Ein Bild, das Zeichnung enthält.&#10;&#10;Automatisch generierte Beschreibung">
            <a:extLst>
              <a:ext uri="{FF2B5EF4-FFF2-40B4-BE49-F238E27FC236}">
                <a16:creationId xmlns:a16="http://schemas.microsoft.com/office/drawing/2014/main" id="{1FFE9DCE-37EA-4849-B305-FD70598C6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7998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81660-499F-45B2-8C1D-E84E318718E1}"/>
              </a:ext>
            </a:extLst>
          </p:cNvPr>
          <p:cNvSpPr>
            <a:spLocks noGrp="1"/>
          </p:cNvSpPr>
          <p:nvPr>
            <p:ph type="title"/>
          </p:nvPr>
        </p:nvSpPr>
        <p:spPr/>
        <p:txBody>
          <a:bodyPr/>
          <a:lstStyle/>
          <a:p>
            <a:r>
              <a:rPr lang="de-AT" b="1" dirty="0"/>
              <a:t>Indexerstellung</a:t>
            </a:r>
          </a:p>
        </p:txBody>
      </p:sp>
      <p:sp>
        <p:nvSpPr>
          <p:cNvPr id="3" name="Inhaltsplatzhalter 2">
            <a:extLst>
              <a:ext uri="{FF2B5EF4-FFF2-40B4-BE49-F238E27FC236}">
                <a16:creationId xmlns:a16="http://schemas.microsoft.com/office/drawing/2014/main" id="{4E4F94AC-4488-4D4B-89AA-664007E0AC0D}"/>
              </a:ext>
            </a:extLst>
          </p:cNvPr>
          <p:cNvSpPr>
            <a:spLocks noGrp="1"/>
          </p:cNvSpPr>
          <p:nvPr>
            <p:ph idx="1"/>
          </p:nvPr>
        </p:nvSpPr>
        <p:spPr/>
        <p:txBody>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CREATE INDEX EMP_ENAME</a:t>
            </a:r>
          </a:p>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ON EMP(ENAME);</a:t>
            </a:r>
          </a:p>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Zu einem Index können auch mehrere Columns einer Tabelle zusammengefasst werden. Um z.B. einen zusammengesetzten Index auf ENAME und EMPNO zu erstellen, wird eingegeben:</a:t>
            </a:r>
          </a:p>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INDEX EMP_NAME_NO</a:t>
            </a:r>
          </a:p>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ON EMP(ENAME,EMPNO);</a:t>
            </a:r>
            <a:r>
              <a:rPr lang="de-DE" altLang="de-DE" dirty="0"/>
              <a:t> </a:t>
            </a:r>
          </a:p>
          <a:p>
            <a:endParaRPr lang="de-AT" dirty="0"/>
          </a:p>
        </p:txBody>
      </p:sp>
      <p:sp>
        <p:nvSpPr>
          <p:cNvPr id="4" name="Fußzeilenplatzhalter 3">
            <a:extLst>
              <a:ext uri="{FF2B5EF4-FFF2-40B4-BE49-F238E27FC236}">
                <a16:creationId xmlns:a16="http://schemas.microsoft.com/office/drawing/2014/main" id="{3B6476C2-2DF6-4732-9C4C-55B1543D618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0BB70B06-E25B-4C93-8248-7E1D93BEE965}"/>
              </a:ext>
            </a:extLst>
          </p:cNvPr>
          <p:cNvSpPr>
            <a:spLocks noGrp="1"/>
          </p:cNvSpPr>
          <p:nvPr>
            <p:ph type="sldNum" sz="quarter" idx="12"/>
          </p:nvPr>
        </p:nvSpPr>
        <p:spPr/>
        <p:txBody>
          <a:bodyPr/>
          <a:lstStyle/>
          <a:p>
            <a:fld id="{691B77CF-4097-4AB8-977B-8B5443CE1762}" type="slidenum">
              <a:rPr lang="de-AT" smtClean="0"/>
              <a:t>17</a:t>
            </a:fld>
            <a:endParaRPr lang="de-AT"/>
          </a:p>
        </p:txBody>
      </p:sp>
      <p:pic>
        <p:nvPicPr>
          <p:cNvPr id="6" name="Grafik 5" descr="Ein Bild, das Zeichnung enthält.&#10;&#10;Automatisch generierte Beschreibung">
            <a:extLst>
              <a:ext uri="{FF2B5EF4-FFF2-40B4-BE49-F238E27FC236}">
                <a16:creationId xmlns:a16="http://schemas.microsoft.com/office/drawing/2014/main" id="{142F7078-1AC2-45D6-B8B0-771749E70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5536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7BD9E-FE04-461D-97AB-9C5C8BA30B9F}"/>
              </a:ext>
            </a:extLst>
          </p:cNvPr>
          <p:cNvSpPr>
            <a:spLocks noGrp="1"/>
          </p:cNvSpPr>
          <p:nvPr>
            <p:ph type="title"/>
          </p:nvPr>
        </p:nvSpPr>
        <p:spPr/>
        <p:txBody>
          <a:bodyPr/>
          <a:lstStyle/>
          <a:p>
            <a:r>
              <a:rPr lang="de-AT" b="1" dirty="0" err="1"/>
              <a:t>Concatenated</a:t>
            </a:r>
            <a:r>
              <a:rPr lang="de-AT" b="1" dirty="0"/>
              <a:t> Index</a:t>
            </a:r>
          </a:p>
        </p:txBody>
      </p:sp>
      <p:sp>
        <p:nvSpPr>
          <p:cNvPr id="3" name="Inhaltsplatzhalter 2">
            <a:extLst>
              <a:ext uri="{FF2B5EF4-FFF2-40B4-BE49-F238E27FC236}">
                <a16:creationId xmlns:a16="http://schemas.microsoft.com/office/drawing/2014/main" id="{D053B042-B50F-4EC8-9A86-8EA86D05C015}"/>
              </a:ext>
            </a:extLst>
          </p:cNvPr>
          <p:cNvSpPr>
            <a:spLocks noGrp="1"/>
          </p:cNvSpPr>
          <p:nvPr>
            <p:ph idx="1"/>
          </p:nvPr>
        </p:nvSpPr>
        <p:spPr>
          <a:xfrm>
            <a:off x="838200" y="1825625"/>
            <a:ext cx="9698502" cy="4351338"/>
          </a:xfrm>
        </p:spPr>
        <p:txBody>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cs typeface="Courier New" panose="02070309020205020404" pitchFamily="49" charset="0"/>
              </a:rPr>
              <a:t>CREATE INDEX </a:t>
            </a:r>
            <a:r>
              <a:rPr lang="de-AT" altLang="de-DE" dirty="0" err="1">
                <a:latin typeface="Courier New" panose="02070309020205020404" pitchFamily="49" charset="0"/>
                <a:cs typeface="Courier New" panose="02070309020205020404" pitchFamily="49" charset="0"/>
              </a:rPr>
              <a:t>comp_ind</a:t>
            </a:r>
            <a:r>
              <a:rPr lang="de-AT" altLang="de-DE" dirty="0">
                <a:latin typeface="Courier New" panose="02070309020205020404" pitchFamily="49" charset="0"/>
                <a:cs typeface="Courier New" panose="02070309020205020404" pitchFamily="49" charset="0"/>
              </a:rPr>
              <a:t> ON table1(x, y, z)</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x, </a:t>
            </a:r>
            <a:r>
              <a:rPr lang="de-AT" altLang="de-DE" dirty="0" err="1"/>
              <a:t>xy</a:t>
            </a:r>
            <a:r>
              <a:rPr lang="de-AT" altLang="de-DE" dirty="0"/>
              <a:t> und </a:t>
            </a:r>
            <a:r>
              <a:rPr lang="de-AT" altLang="de-DE" dirty="0" err="1"/>
              <a:t>xyz</a:t>
            </a:r>
            <a:r>
              <a:rPr lang="de-AT" altLang="de-DE" dirty="0"/>
              <a:t>: </a:t>
            </a:r>
            <a:r>
              <a:rPr lang="de-AT" altLang="de-DE" dirty="0" err="1"/>
              <a:t>leading</a:t>
            </a:r>
            <a:r>
              <a:rPr lang="de-AT" altLang="de-DE" dirty="0"/>
              <a:t> </a:t>
            </a:r>
            <a:r>
              <a:rPr lang="de-AT" altLang="de-DE" dirty="0" err="1"/>
              <a:t>portion</a:t>
            </a:r>
            <a:r>
              <a:rPr lang="de-AT" altLang="de-DE" dirty="0"/>
              <a:t> des Index.</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Zusammengesetzter Index soll verwendet </a:t>
            </a:r>
            <a:r>
              <a:rPr lang="de-AT" altLang="de-DE" dirty="0" err="1"/>
              <a:t>werrden</a:t>
            </a:r>
            <a:r>
              <a:rPr lang="de-AT" altLang="de-DE" dirty="0"/>
              <a:t>,  wenn die indizierten Spalten häufig in der definierten Reihenfolge in Zusammenhang mit AND und OR in einer WHERE Klausel vorkommen. </a:t>
            </a:r>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Die Abfrage in der WHERE Klausel muss der </a:t>
            </a:r>
            <a:r>
              <a:rPr lang="de-AT" altLang="de-DE" dirty="0" err="1"/>
              <a:t>leading</a:t>
            </a:r>
            <a:r>
              <a:rPr lang="de-AT" altLang="de-DE" dirty="0"/>
              <a:t> </a:t>
            </a:r>
            <a:r>
              <a:rPr lang="de-AT" altLang="de-DE" dirty="0" err="1"/>
              <a:t>portion</a:t>
            </a:r>
            <a:r>
              <a:rPr lang="de-AT" altLang="de-DE" dirty="0"/>
              <a:t> des Index entsprechen. Nur dann wird der Index verwendet.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16182166-5C01-4EEB-92BE-BB8EB37EF1B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3EB1C7B-7399-4F32-9D1D-7B227560B3DC}"/>
              </a:ext>
            </a:extLst>
          </p:cNvPr>
          <p:cNvSpPr>
            <a:spLocks noGrp="1"/>
          </p:cNvSpPr>
          <p:nvPr>
            <p:ph type="sldNum" sz="quarter" idx="12"/>
          </p:nvPr>
        </p:nvSpPr>
        <p:spPr/>
        <p:txBody>
          <a:bodyPr/>
          <a:lstStyle/>
          <a:p>
            <a:fld id="{691B77CF-4097-4AB8-977B-8B5443CE1762}"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0C6F2B71-0BBE-49D5-88B7-C56EA931D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9064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505FF4-E3DB-48F0-8EE7-5AEFF33F5140}"/>
              </a:ext>
            </a:extLst>
          </p:cNvPr>
          <p:cNvSpPr>
            <a:spLocks noGrp="1"/>
          </p:cNvSpPr>
          <p:nvPr>
            <p:ph type="title"/>
          </p:nvPr>
        </p:nvSpPr>
        <p:spPr/>
        <p:txBody>
          <a:bodyPr/>
          <a:lstStyle/>
          <a:p>
            <a:r>
              <a:rPr lang="de-AT" b="1" dirty="0"/>
              <a:t>Unique / </a:t>
            </a:r>
            <a:r>
              <a:rPr lang="de-AT" b="1" dirty="0" err="1"/>
              <a:t>Nonunique</a:t>
            </a:r>
            <a:r>
              <a:rPr lang="de-AT" b="1" dirty="0"/>
              <a:t> </a:t>
            </a:r>
            <a:r>
              <a:rPr lang="de-AT" b="1" dirty="0" err="1"/>
              <a:t>Concatenated</a:t>
            </a:r>
            <a:r>
              <a:rPr lang="de-AT" b="1" dirty="0"/>
              <a:t> Index</a:t>
            </a:r>
          </a:p>
        </p:txBody>
      </p:sp>
      <p:sp>
        <p:nvSpPr>
          <p:cNvPr id="3" name="Inhaltsplatzhalter 2">
            <a:extLst>
              <a:ext uri="{FF2B5EF4-FFF2-40B4-BE49-F238E27FC236}">
                <a16:creationId xmlns:a16="http://schemas.microsoft.com/office/drawing/2014/main" id="{7C762F4E-75B9-48EF-82E6-6AA17DB0A918}"/>
              </a:ext>
            </a:extLst>
          </p:cNvPr>
          <p:cNvSpPr>
            <a:spLocks noGrp="1"/>
          </p:cNvSpPr>
          <p:nvPr>
            <p:ph idx="1"/>
          </p:nvPr>
        </p:nvSpPr>
        <p:spPr/>
        <p:txBody>
          <a:bodyPr>
            <a:normAutofit fontScale="92500" lnSpcReduction="20000"/>
          </a:bodyPr>
          <a:lstStyle/>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Ein </a:t>
            </a:r>
            <a:r>
              <a:rPr lang="de-AT" altLang="de-DE" dirty="0" err="1"/>
              <a:t>unique</a:t>
            </a:r>
            <a:r>
              <a:rPr lang="de-AT" altLang="de-DE" dirty="0"/>
              <a:t> Index stellt sicher, dass keine zwei Zeilen der Tabelle in der indizierten Spalte dieselben Werte aufweisen. In diesem Fall ist die Adressangabe (</a:t>
            </a:r>
            <a:r>
              <a:rPr lang="de-AT" altLang="de-DE" dirty="0" err="1"/>
              <a:t>rowid</a:t>
            </a:r>
            <a:r>
              <a:rPr lang="de-AT" altLang="de-DE" dirty="0"/>
              <a:t>) identisch.</a:t>
            </a:r>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t>Nonunique</a:t>
            </a:r>
            <a:r>
              <a:rPr lang="de-AT" altLang="de-DE" dirty="0"/>
              <a:t> Indexe erlauben das Auftreten desselben Wertes in der indizierten Spalte.</a:t>
            </a:r>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CREATE UNIQUE INDEX </a:t>
            </a:r>
            <a:r>
              <a:rPr lang="de-AT" altLang="de-DE" dirty="0" err="1">
                <a:latin typeface="Courier New" panose="02070309020205020404" pitchFamily="49" charset="0"/>
              </a:rPr>
              <a:t>emp_name_dpt_ix</a:t>
            </a:r>
            <a:r>
              <a:rPr lang="de-AT" altLang="de-DE" dirty="0">
                <a:latin typeface="Courier New" panose="02070309020205020404" pitchFamily="49" charset="0"/>
              </a:rPr>
              <a:t> ON </a:t>
            </a:r>
            <a:r>
              <a:rPr lang="de-AT" altLang="de-DE" dirty="0" err="1">
                <a:latin typeface="Courier New" panose="02070309020205020404" pitchFamily="49" charset="0"/>
              </a:rPr>
              <a:t>hr.employees</a:t>
            </a:r>
            <a:r>
              <a:rPr lang="de-AT" altLang="de-DE" dirty="0">
                <a:latin typeface="Courier New" panose="02070309020205020404" pitchFamily="49" charset="0"/>
              </a:rPr>
              <a:t>(</a:t>
            </a:r>
            <a:r>
              <a:rPr lang="de-AT" altLang="de-DE" dirty="0" err="1">
                <a:latin typeface="Courier New" panose="02070309020205020404" pitchFamily="49" charset="0"/>
              </a:rPr>
              <a:t>last_name</a:t>
            </a:r>
            <a:r>
              <a:rPr lang="de-AT" altLang="de-DE" dirty="0">
                <a:latin typeface="Courier New" panose="02070309020205020404" pitchFamily="49" charset="0"/>
              </a:rPr>
              <a:t> ASC, </a:t>
            </a:r>
            <a:r>
              <a:rPr lang="de-AT" altLang="de-DE" dirty="0" err="1">
                <a:latin typeface="Courier New" panose="02070309020205020404" pitchFamily="49" charset="0"/>
              </a:rPr>
              <a:t>department_id</a:t>
            </a:r>
            <a:r>
              <a:rPr lang="de-AT" altLang="de-DE" dirty="0">
                <a:latin typeface="Courier New" panose="02070309020205020404" pitchFamily="49" charset="0"/>
              </a:rPr>
              <a:t> DESC);</a:t>
            </a:r>
            <a:r>
              <a:rPr lang="de-AT" altLang="de-DE" dirty="0"/>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 </a:t>
            </a:r>
          </a:p>
          <a:p>
            <a:endParaRPr lang="de-AT" dirty="0"/>
          </a:p>
        </p:txBody>
      </p:sp>
      <p:sp>
        <p:nvSpPr>
          <p:cNvPr id="4" name="Fußzeilenplatzhalter 3">
            <a:extLst>
              <a:ext uri="{FF2B5EF4-FFF2-40B4-BE49-F238E27FC236}">
                <a16:creationId xmlns:a16="http://schemas.microsoft.com/office/drawing/2014/main" id="{B5F331E2-34E7-4787-ADD1-2D59B5C85BCD}"/>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AF8D5130-F9C0-4B0F-9F27-FC7C2A6D8F9C}"/>
              </a:ext>
            </a:extLst>
          </p:cNvPr>
          <p:cNvSpPr>
            <a:spLocks noGrp="1"/>
          </p:cNvSpPr>
          <p:nvPr>
            <p:ph type="sldNum" sz="quarter" idx="12"/>
          </p:nvPr>
        </p:nvSpPr>
        <p:spPr/>
        <p:txBody>
          <a:bodyPr/>
          <a:lstStyle/>
          <a:p>
            <a:fld id="{691B77CF-4097-4AB8-977B-8B5443CE1762}" type="slidenum">
              <a:rPr lang="de-AT" smtClean="0"/>
              <a:t>19</a:t>
            </a:fld>
            <a:endParaRPr lang="de-AT"/>
          </a:p>
        </p:txBody>
      </p:sp>
      <p:pic>
        <p:nvPicPr>
          <p:cNvPr id="6" name="Grafik 5" descr="Ein Bild, das Zeichnung enthält.&#10;&#10;Automatisch generierte Beschreibung">
            <a:extLst>
              <a:ext uri="{FF2B5EF4-FFF2-40B4-BE49-F238E27FC236}">
                <a16:creationId xmlns:a16="http://schemas.microsoft.com/office/drawing/2014/main" id="{0939CC2A-AC84-4D76-863F-B59F23F29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4933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4418C-73C0-42B8-A98E-6C93D2B5E6CA}"/>
              </a:ext>
            </a:extLst>
          </p:cNvPr>
          <p:cNvSpPr>
            <a:spLocks noGrp="1"/>
          </p:cNvSpPr>
          <p:nvPr>
            <p:ph type="title"/>
          </p:nvPr>
        </p:nvSpPr>
        <p:spPr/>
        <p:txBody>
          <a:bodyPr/>
          <a:lstStyle/>
          <a:p>
            <a:r>
              <a:rPr lang="de-AT" b="1" dirty="0"/>
              <a:t>VIEW</a:t>
            </a:r>
          </a:p>
        </p:txBody>
      </p:sp>
      <p:sp>
        <p:nvSpPr>
          <p:cNvPr id="3" name="Inhaltsplatzhalter 2">
            <a:extLst>
              <a:ext uri="{FF2B5EF4-FFF2-40B4-BE49-F238E27FC236}">
                <a16:creationId xmlns:a16="http://schemas.microsoft.com/office/drawing/2014/main" id="{A69B266C-B426-4BC0-8942-AF3D168B5533}"/>
              </a:ext>
            </a:extLst>
          </p:cNvPr>
          <p:cNvSpPr>
            <a:spLocks noGrp="1"/>
          </p:cNvSpPr>
          <p:nvPr>
            <p:ph idx="1"/>
          </p:nvPr>
        </p:nvSpPr>
        <p:spPr/>
        <p:txBody>
          <a:bodyPr/>
          <a:lstStyle/>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dirty="0"/>
          </a:p>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dirty="0"/>
          </a:p>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sz="2200" dirty="0"/>
          </a:p>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sz="2200" dirty="0"/>
          </a:p>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DE" altLang="de-DE" sz="2200" dirty="0"/>
              <a:t>View mit den Spalten EMPNO, ENAME, JOB für alle Mitarbeiter aus der Abteilung 10.</a:t>
            </a:r>
          </a:p>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altLang="de-DE" sz="2200" dirty="0">
                <a:latin typeface="Courier New" panose="02070309020205020404" pitchFamily="49" charset="0"/>
              </a:rPr>
              <a:t>CREATE VIEW EMP10</a:t>
            </a:r>
          </a:p>
          <a:p>
            <a:pPr marL="341313" indent="-306388">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altLang="de-DE" sz="2200" dirty="0">
                <a:latin typeface="Courier New" panose="02070309020205020404" pitchFamily="49" charset="0"/>
              </a:rPr>
              <a:t>	AS SELECT EMPNO,ENAME,JOB</a:t>
            </a:r>
          </a:p>
          <a:p>
            <a:pPr marL="341313" indent="-306388">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DE" altLang="de-DE" sz="2200" dirty="0">
                <a:latin typeface="Courier New" panose="02070309020205020404" pitchFamily="49" charset="0"/>
              </a:rPr>
              <a:t>	FROM EMP</a:t>
            </a:r>
          </a:p>
          <a:p>
            <a:pPr marL="341313" indent="-306388">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DE" altLang="de-DE" sz="2200" dirty="0">
                <a:latin typeface="Courier New" panose="02070309020205020404" pitchFamily="49" charset="0"/>
              </a:rPr>
              <a:t>	WHERE DEPTNO = 10;</a:t>
            </a:r>
          </a:p>
          <a:p>
            <a:pPr marL="330200" indent="-317500">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DE" altLang="de-DE" sz="2200" dirty="0"/>
              <a:t>Die View wird wie eine Tabelle behandelt, enthält aber keine Daten</a:t>
            </a:r>
          </a:p>
          <a:p>
            <a:endParaRPr lang="de-AT" dirty="0"/>
          </a:p>
        </p:txBody>
      </p:sp>
      <p:graphicFrame>
        <p:nvGraphicFramePr>
          <p:cNvPr id="4" name="Object 3">
            <a:extLst>
              <a:ext uri="{FF2B5EF4-FFF2-40B4-BE49-F238E27FC236}">
                <a16:creationId xmlns:a16="http://schemas.microsoft.com/office/drawing/2014/main" id="{44B39930-99EE-4B48-B328-9D041ED32895}"/>
              </a:ext>
            </a:extLst>
          </p:cNvPr>
          <p:cNvGraphicFramePr>
            <a:graphicFrameLocks noChangeAspect="1"/>
          </p:cNvGraphicFramePr>
          <p:nvPr>
            <p:extLst>
              <p:ext uri="{D42A27DB-BD31-4B8C-83A1-F6EECF244321}">
                <p14:modId xmlns:p14="http://schemas.microsoft.com/office/powerpoint/2010/main" val="167179228"/>
              </p:ext>
            </p:extLst>
          </p:nvPr>
        </p:nvGraphicFramePr>
        <p:xfrm>
          <a:off x="1811337" y="1690688"/>
          <a:ext cx="8569325" cy="1882775"/>
        </p:xfrm>
        <a:graphic>
          <a:graphicData uri="http://schemas.openxmlformats.org/presentationml/2006/ole">
            <mc:AlternateContent xmlns:mc="http://schemas.openxmlformats.org/markup-compatibility/2006">
              <mc:Choice xmlns:v="urn:schemas-microsoft-com:vml" Requires="v">
                <p:oleObj spid="_x0000_s1028" r:id="rId3" imgW="5793337" imgH="1273221" progId="">
                  <p:embed/>
                </p:oleObj>
              </mc:Choice>
              <mc:Fallback>
                <p:oleObj r:id="rId3" imgW="5793337" imgH="1273221" progId="">
                  <p:embed/>
                  <p:pic>
                    <p:nvPicPr>
                      <p:cNvPr id="2054" name="Object 3">
                        <a:extLst>
                          <a:ext uri="{FF2B5EF4-FFF2-40B4-BE49-F238E27FC236}">
                            <a16:creationId xmlns:a16="http://schemas.microsoft.com/office/drawing/2014/main" id="{7B17658F-A3FF-42F9-8A54-D896E56045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7" y="1690688"/>
                        <a:ext cx="8569325" cy="1882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Fußzeilenplatzhalter 4">
            <a:extLst>
              <a:ext uri="{FF2B5EF4-FFF2-40B4-BE49-F238E27FC236}">
                <a16:creationId xmlns:a16="http://schemas.microsoft.com/office/drawing/2014/main" id="{90A0AF44-0517-4BBF-95A4-3C1B30108C5C}"/>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C5814CEA-EC12-4B03-9D34-C7B956D4DF3A}"/>
              </a:ext>
            </a:extLst>
          </p:cNvPr>
          <p:cNvSpPr>
            <a:spLocks noGrp="1"/>
          </p:cNvSpPr>
          <p:nvPr>
            <p:ph type="sldNum" sz="quarter" idx="12"/>
          </p:nvPr>
        </p:nvSpPr>
        <p:spPr/>
        <p:txBody>
          <a:bodyPr/>
          <a:lstStyle/>
          <a:p>
            <a:fld id="{691B77CF-4097-4AB8-977B-8B5443CE1762}" type="slidenum">
              <a:rPr lang="de-AT" smtClean="0"/>
              <a:t>2</a:t>
            </a:fld>
            <a:endParaRPr lang="de-AT"/>
          </a:p>
        </p:txBody>
      </p:sp>
      <p:pic>
        <p:nvPicPr>
          <p:cNvPr id="8" name="Grafik 7" descr="Ein Bild, das Zeichnung enthält.&#10;&#10;Automatisch generierte Beschreibung">
            <a:extLst>
              <a:ext uri="{FF2B5EF4-FFF2-40B4-BE49-F238E27FC236}">
                <a16:creationId xmlns:a16="http://schemas.microsoft.com/office/drawing/2014/main" id="{8DBC1129-E3BD-41CF-8BC4-C82FD6A901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2783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D2B44F-2DEA-41C0-B7DF-8BB0C58F03C7}"/>
              </a:ext>
            </a:extLst>
          </p:cNvPr>
          <p:cNvSpPr>
            <a:spLocks noGrp="1"/>
          </p:cNvSpPr>
          <p:nvPr>
            <p:ph type="title"/>
          </p:nvPr>
        </p:nvSpPr>
        <p:spPr/>
        <p:txBody>
          <a:bodyPr/>
          <a:lstStyle/>
          <a:p>
            <a:r>
              <a:rPr lang="de-AT" b="1" dirty="0"/>
              <a:t>Index sinnvoll?</a:t>
            </a:r>
          </a:p>
        </p:txBody>
      </p:sp>
      <p:sp>
        <p:nvSpPr>
          <p:cNvPr id="3" name="Inhaltsplatzhalter 2">
            <a:extLst>
              <a:ext uri="{FF2B5EF4-FFF2-40B4-BE49-F238E27FC236}">
                <a16:creationId xmlns:a16="http://schemas.microsoft.com/office/drawing/2014/main" id="{8BE6924E-3776-44D6-9D95-40F81AE9137A}"/>
              </a:ext>
            </a:extLst>
          </p:cNvPr>
          <p:cNvSpPr>
            <a:spLocks noGrp="1"/>
          </p:cNvSpPr>
          <p:nvPr>
            <p:ph idx="1"/>
          </p:nvPr>
        </p:nvSpPr>
        <p:spPr/>
        <p:txBody>
          <a:bodyPr>
            <a:normAutofit fontScale="92500" lnSpcReduction="10000"/>
          </a:bodyPr>
          <a:lstStyle/>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en-GB" altLang="de-DE" dirty="0">
                <a:cs typeface="Times New Roman" panose="02020603050405020304" pitchFamily="18" charset="0"/>
              </a:rPr>
              <a:t>+	</a:t>
            </a:r>
            <a:r>
              <a:rPr lang="en-GB" altLang="de-DE" dirty="0"/>
              <a:t>UNIQUE Index auf Primary Keys (</a:t>
            </a:r>
            <a:r>
              <a:rPr lang="en-GB" altLang="de-DE" dirty="0" err="1"/>
              <a:t>wird</a:t>
            </a:r>
            <a:r>
              <a:rPr lang="en-GB" altLang="de-DE" dirty="0"/>
              <a:t> </a:t>
            </a:r>
            <a:r>
              <a:rPr lang="en-GB" altLang="de-DE" dirty="0" err="1"/>
              <a:t>bei</a:t>
            </a:r>
            <a:r>
              <a:rPr lang="en-GB" altLang="de-DE" dirty="0"/>
              <a:t> primary key Constraint </a:t>
            </a:r>
            <a:r>
              <a:rPr lang="en-GB" altLang="de-DE" dirty="0" err="1"/>
              <a:t>automatisch</a:t>
            </a:r>
            <a:r>
              <a:rPr lang="en-GB" altLang="de-DE" dirty="0"/>
              <a:t> </a:t>
            </a:r>
            <a:r>
              <a:rPr lang="en-GB" altLang="de-DE" dirty="0" err="1"/>
              <a:t>angelegt</a:t>
            </a:r>
            <a:r>
              <a:rPr lang="en-GB" altLang="de-DE" dirty="0"/>
              <a:t>)</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de-DE" altLang="de-DE" dirty="0">
                <a:cs typeface="Times New Roman" panose="02020603050405020304" pitchFamily="18" charset="0"/>
              </a:rPr>
              <a:t>+	zum </a:t>
            </a:r>
            <a:r>
              <a:rPr lang="de-DE" altLang="de-DE" dirty="0" err="1">
                <a:cs typeface="Times New Roman" panose="02020603050405020304" pitchFamily="18" charset="0"/>
              </a:rPr>
              <a:t>Join</a:t>
            </a:r>
            <a:r>
              <a:rPr lang="de-DE" altLang="de-DE" dirty="0">
                <a:cs typeface="Times New Roman" panose="02020603050405020304" pitchFamily="18" charset="0"/>
              </a:rPr>
              <a:t> von Tabellen</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de-DE" altLang="de-DE" dirty="0">
                <a:cs typeface="Times New Roman" panose="02020603050405020304" pitchFamily="18" charset="0"/>
              </a:rPr>
              <a:t>+  </a:t>
            </a:r>
            <a:r>
              <a:rPr lang="de-AT" altLang="de-DE" dirty="0"/>
              <a:t>auf Spalten, die häufig in Selektionskriterien vorkommen</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de-AT" altLang="de-DE" dirty="0"/>
              <a:t>+ auf Spalten mit hoher Selektivität. (Die Selektivität ist der Prozentsatz von verschiedenen Werten in einer Spalte)</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endParaRPr lang="de-AT" altLang="de-DE" dirty="0"/>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de-DE" altLang="de-DE" dirty="0">
                <a:cs typeface="Times New Roman" panose="02020603050405020304" pitchFamily="18" charset="0"/>
              </a:rPr>
              <a:t>-	</a:t>
            </a:r>
            <a:r>
              <a:rPr lang="de-AT" altLang="de-DE" dirty="0"/>
              <a:t>auf Spalten mit wenig verschiedenen Werten (z.B. Geschlecht)</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de-DE" altLang="de-DE" dirty="0">
                <a:cs typeface="Times New Roman" panose="02020603050405020304" pitchFamily="18" charset="0"/>
              </a:rPr>
              <a:t>-	</a:t>
            </a:r>
            <a:r>
              <a:rPr lang="de-AT" altLang="de-DE" dirty="0"/>
              <a:t>auf kleine Tabellen</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r>
              <a:rPr lang="de-DE" altLang="de-DE" dirty="0">
                <a:cs typeface="Times New Roman" panose="02020603050405020304" pitchFamily="18" charset="0"/>
              </a:rPr>
              <a:t>-	</a:t>
            </a:r>
            <a:r>
              <a:rPr lang="de-AT" altLang="de-DE" dirty="0"/>
              <a:t>auf Spalten mit vielen NULL Werten</a:t>
            </a:r>
          </a:p>
          <a:p>
            <a:pPr indent="-336550">
              <a:buNone/>
              <a:tabLst>
                <a:tab pos="342900"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6500" algn="l"/>
                <a:tab pos="6732588" algn="l"/>
                <a:tab pos="7181850" algn="l"/>
                <a:tab pos="7631113" algn="l"/>
                <a:tab pos="8080375" algn="l"/>
                <a:tab pos="8529638" algn="l"/>
                <a:tab pos="8978900" algn="l"/>
                <a:tab pos="8980488" algn="l"/>
                <a:tab pos="9429750" algn="l"/>
                <a:tab pos="9879013" algn="l"/>
                <a:tab pos="10328275" algn="l"/>
                <a:tab pos="10777538" algn="l"/>
                <a:tab pos="10779125" algn="l"/>
                <a:tab pos="10780713" algn="l"/>
              </a:tabLst>
            </a:pPr>
            <a:endParaRPr lang="de-AT" altLang="de-DE" dirty="0"/>
          </a:p>
          <a:p>
            <a:endParaRPr lang="de-AT" dirty="0"/>
          </a:p>
        </p:txBody>
      </p:sp>
      <p:sp>
        <p:nvSpPr>
          <p:cNvPr id="4" name="Fußzeilenplatzhalter 3">
            <a:extLst>
              <a:ext uri="{FF2B5EF4-FFF2-40B4-BE49-F238E27FC236}">
                <a16:creationId xmlns:a16="http://schemas.microsoft.com/office/drawing/2014/main" id="{AB0F6897-84A1-471C-9650-D0EDF059DD25}"/>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6D3F4DDF-CEC7-4D69-869C-BF62385FF4D5}"/>
              </a:ext>
            </a:extLst>
          </p:cNvPr>
          <p:cNvSpPr>
            <a:spLocks noGrp="1"/>
          </p:cNvSpPr>
          <p:nvPr>
            <p:ph type="sldNum" sz="quarter" idx="12"/>
          </p:nvPr>
        </p:nvSpPr>
        <p:spPr/>
        <p:txBody>
          <a:bodyPr/>
          <a:lstStyle/>
          <a:p>
            <a:fld id="{691B77CF-4097-4AB8-977B-8B5443CE1762}"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63B2B05A-87DF-421C-AF06-FFFC6FCE7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1836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7B8F1-9E67-4C7B-ADEF-A08B9FBE57DB}"/>
              </a:ext>
            </a:extLst>
          </p:cNvPr>
          <p:cNvSpPr>
            <a:spLocks noGrp="1"/>
          </p:cNvSpPr>
          <p:nvPr>
            <p:ph type="title"/>
          </p:nvPr>
        </p:nvSpPr>
        <p:spPr/>
        <p:txBody>
          <a:bodyPr/>
          <a:lstStyle/>
          <a:p>
            <a:r>
              <a:rPr lang="de-AT" b="1" dirty="0" err="1"/>
              <a:t>Indextyp</a:t>
            </a:r>
            <a:r>
              <a:rPr lang="de-AT" b="1" dirty="0"/>
              <a:t> B-Baum</a:t>
            </a:r>
          </a:p>
        </p:txBody>
      </p:sp>
      <p:sp>
        <p:nvSpPr>
          <p:cNvPr id="3" name="Inhaltsplatzhalter 2">
            <a:extLst>
              <a:ext uri="{FF2B5EF4-FFF2-40B4-BE49-F238E27FC236}">
                <a16:creationId xmlns:a16="http://schemas.microsoft.com/office/drawing/2014/main" id="{B80F16F5-507F-4D0D-9061-8D98625234C5}"/>
              </a:ext>
            </a:extLst>
          </p:cNvPr>
          <p:cNvSpPr>
            <a:spLocks noGrp="1"/>
          </p:cNvSpPr>
          <p:nvPr>
            <p:ph idx="1"/>
          </p:nvPr>
        </p:nvSpPr>
        <p:spPr/>
        <p:txBody>
          <a:bodyPr/>
          <a:lstStyle/>
          <a:p>
            <a:endParaRPr lang="de-AT"/>
          </a:p>
        </p:txBody>
      </p:sp>
      <p:sp>
        <p:nvSpPr>
          <p:cNvPr id="4" name="Fußzeilenplatzhalter 3">
            <a:extLst>
              <a:ext uri="{FF2B5EF4-FFF2-40B4-BE49-F238E27FC236}">
                <a16:creationId xmlns:a16="http://schemas.microsoft.com/office/drawing/2014/main" id="{5D890684-E49B-4172-9FF2-61FB20E935B2}"/>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77EA89E-2059-44C4-B398-8810BBD5B430}"/>
              </a:ext>
            </a:extLst>
          </p:cNvPr>
          <p:cNvSpPr>
            <a:spLocks noGrp="1"/>
          </p:cNvSpPr>
          <p:nvPr>
            <p:ph type="sldNum" sz="quarter" idx="12"/>
          </p:nvPr>
        </p:nvSpPr>
        <p:spPr/>
        <p:txBody>
          <a:bodyPr/>
          <a:lstStyle/>
          <a:p>
            <a:fld id="{691B77CF-4097-4AB8-977B-8B5443CE1762}" type="slidenum">
              <a:rPr lang="de-AT" smtClean="0"/>
              <a:t>21</a:t>
            </a:fld>
            <a:endParaRPr lang="de-AT"/>
          </a:p>
        </p:txBody>
      </p:sp>
      <p:graphicFrame>
        <p:nvGraphicFramePr>
          <p:cNvPr id="6" name="Object 2">
            <a:extLst>
              <a:ext uri="{FF2B5EF4-FFF2-40B4-BE49-F238E27FC236}">
                <a16:creationId xmlns:a16="http://schemas.microsoft.com/office/drawing/2014/main" id="{FF4E01EE-E694-4F6C-AF9B-D3452C3903C2}"/>
              </a:ext>
            </a:extLst>
          </p:cNvPr>
          <p:cNvGraphicFramePr>
            <a:graphicFrameLocks noChangeAspect="1"/>
          </p:cNvGraphicFramePr>
          <p:nvPr>
            <p:extLst>
              <p:ext uri="{D42A27DB-BD31-4B8C-83A1-F6EECF244321}">
                <p14:modId xmlns:p14="http://schemas.microsoft.com/office/powerpoint/2010/main" val="1818277356"/>
              </p:ext>
            </p:extLst>
          </p:nvPr>
        </p:nvGraphicFramePr>
        <p:xfrm>
          <a:off x="2603500" y="1355725"/>
          <a:ext cx="6985000" cy="5137150"/>
        </p:xfrm>
        <a:graphic>
          <a:graphicData uri="http://schemas.openxmlformats.org/presentationml/2006/ole">
            <mc:AlternateContent xmlns:mc="http://schemas.openxmlformats.org/markup-compatibility/2006">
              <mc:Choice xmlns:v="urn:schemas-microsoft-com:vml" Requires="v">
                <p:oleObj spid="_x0000_s2052" r:id="rId3" imgW="6368266" imgH="4684642" progId="">
                  <p:embed/>
                </p:oleObj>
              </mc:Choice>
              <mc:Fallback>
                <p:oleObj r:id="rId3" imgW="6368266" imgH="4684642" progId="">
                  <p:embed/>
                  <p:pic>
                    <p:nvPicPr>
                      <p:cNvPr id="21509" name="Object 2">
                        <a:extLst>
                          <a:ext uri="{FF2B5EF4-FFF2-40B4-BE49-F238E27FC236}">
                            <a16:creationId xmlns:a16="http://schemas.microsoft.com/office/drawing/2014/main" id="{C1B232B8-F3A5-4751-A59A-6D274EB9F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1355725"/>
                        <a:ext cx="6985000" cy="5137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C681C10B-9B3D-44ED-8FE6-E80FA6F6DD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77914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8E1806-4BD2-441E-A088-708F258AC1B2}"/>
              </a:ext>
            </a:extLst>
          </p:cNvPr>
          <p:cNvSpPr>
            <a:spLocks noGrp="1"/>
          </p:cNvSpPr>
          <p:nvPr>
            <p:ph type="title"/>
          </p:nvPr>
        </p:nvSpPr>
        <p:spPr/>
        <p:txBody>
          <a:bodyPr/>
          <a:lstStyle/>
          <a:p>
            <a:r>
              <a:rPr lang="de-AT" b="1" dirty="0"/>
              <a:t>B – Baum Indextypen: </a:t>
            </a:r>
            <a:r>
              <a:rPr lang="de-AT" b="1" dirty="0" err="1"/>
              <a:t>index</a:t>
            </a:r>
            <a:r>
              <a:rPr lang="de-AT" b="1" dirty="0"/>
              <a:t> </a:t>
            </a:r>
            <a:r>
              <a:rPr lang="de-AT" b="1" dirty="0" err="1"/>
              <a:t>organized</a:t>
            </a:r>
            <a:endParaRPr lang="de-AT" b="1" dirty="0"/>
          </a:p>
        </p:txBody>
      </p:sp>
      <p:sp>
        <p:nvSpPr>
          <p:cNvPr id="3" name="Inhaltsplatzhalter 2">
            <a:extLst>
              <a:ext uri="{FF2B5EF4-FFF2-40B4-BE49-F238E27FC236}">
                <a16:creationId xmlns:a16="http://schemas.microsoft.com/office/drawing/2014/main" id="{3434FDB1-0DAF-40F4-AE53-4C5A9A74A39D}"/>
              </a:ext>
            </a:extLst>
          </p:cNvPr>
          <p:cNvSpPr>
            <a:spLocks noGrp="1"/>
          </p:cNvSpPr>
          <p:nvPr>
            <p:ph sz="half" idx="1"/>
          </p:nvPr>
        </p:nvSpPr>
        <p:spPr/>
        <p:txBody>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Index organisierte Tabelle</a:t>
            </a:r>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unterscheidet sich von der </a:t>
            </a:r>
            <a:r>
              <a:rPr lang="de-AT" altLang="de-DE" dirty="0" err="1"/>
              <a:t>heap</a:t>
            </a:r>
            <a:r>
              <a:rPr lang="de-AT" altLang="de-DE" dirty="0"/>
              <a:t> – organisierten Tabelle dadurch, dass die Daten selbst den Index darstellen. </a:t>
            </a:r>
          </a:p>
          <a:p>
            <a:endParaRPr lang="de-AT" dirty="0"/>
          </a:p>
        </p:txBody>
      </p:sp>
      <p:sp>
        <p:nvSpPr>
          <p:cNvPr id="5" name="Fußzeilenplatzhalter 4">
            <a:extLst>
              <a:ext uri="{FF2B5EF4-FFF2-40B4-BE49-F238E27FC236}">
                <a16:creationId xmlns:a16="http://schemas.microsoft.com/office/drawing/2014/main" id="{6726026C-5266-4EE1-A757-1B55A6146ED0}"/>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124E947F-C0AC-424A-B6A7-7864FCB8FC06}"/>
              </a:ext>
            </a:extLst>
          </p:cNvPr>
          <p:cNvSpPr>
            <a:spLocks noGrp="1"/>
          </p:cNvSpPr>
          <p:nvPr>
            <p:ph type="sldNum" sz="quarter" idx="12"/>
          </p:nvPr>
        </p:nvSpPr>
        <p:spPr/>
        <p:txBody>
          <a:bodyPr/>
          <a:lstStyle/>
          <a:p>
            <a:fld id="{691B77CF-4097-4AB8-977B-8B5443CE1762}" type="slidenum">
              <a:rPr lang="de-AT" smtClean="0"/>
              <a:t>22</a:t>
            </a:fld>
            <a:endParaRPr lang="de-AT"/>
          </a:p>
        </p:txBody>
      </p:sp>
      <p:pic>
        <p:nvPicPr>
          <p:cNvPr id="7" name="Grafik 5">
            <a:extLst>
              <a:ext uri="{FF2B5EF4-FFF2-40B4-BE49-F238E27FC236}">
                <a16:creationId xmlns:a16="http://schemas.microsoft.com/office/drawing/2014/main" id="{F27B2D38-3017-4B30-B8C2-9CA2A1E103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85729" y="1498550"/>
            <a:ext cx="4768033" cy="341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7" descr="Ein Bild, das Zeichnung enthält.&#10;&#10;Automatisch generierte Beschreibung">
            <a:extLst>
              <a:ext uri="{FF2B5EF4-FFF2-40B4-BE49-F238E27FC236}">
                <a16:creationId xmlns:a16="http://schemas.microsoft.com/office/drawing/2014/main" id="{667BF260-B38C-4323-8190-829427C4C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1817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E5AE5-ABC9-41D6-A608-95035713DDD5}"/>
              </a:ext>
            </a:extLst>
          </p:cNvPr>
          <p:cNvSpPr>
            <a:spLocks noGrp="1"/>
          </p:cNvSpPr>
          <p:nvPr>
            <p:ph type="title"/>
          </p:nvPr>
        </p:nvSpPr>
        <p:spPr/>
        <p:txBody>
          <a:bodyPr/>
          <a:lstStyle/>
          <a:p>
            <a:r>
              <a:rPr lang="de-AT" b="1" dirty="0"/>
              <a:t>B – Baum Indextypen: reverse </a:t>
            </a:r>
            <a:r>
              <a:rPr lang="de-AT" b="1" dirty="0" err="1"/>
              <a:t>key</a:t>
            </a:r>
            <a:endParaRPr lang="de-AT" b="1" dirty="0"/>
          </a:p>
        </p:txBody>
      </p:sp>
      <p:sp>
        <p:nvSpPr>
          <p:cNvPr id="3" name="Inhaltsplatzhalter 2">
            <a:extLst>
              <a:ext uri="{FF2B5EF4-FFF2-40B4-BE49-F238E27FC236}">
                <a16:creationId xmlns:a16="http://schemas.microsoft.com/office/drawing/2014/main" id="{737AC43D-1B96-4C1A-B753-A7934C97F0D9}"/>
              </a:ext>
            </a:extLst>
          </p:cNvPr>
          <p:cNvSpPr>
            <a:spLocks noGrp="1"/>
          </p:cNvSpPr>
          <p:nvPr>
            <p:ph idx="1"/>
          </p:nvPr>
        </p:nvSpPr>
        <p:spPr/>
        <p:txBody>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Reverse Key Index</a:t>
            </a:r>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Die Bytes des Index werden in umgekehrter Reihenfolge gespeichert. Der Indexeintrag 407 wird als 704 gespeichert. In manchen Fällen kann es vorkommen, dass dadurch eine bessere Verteilung über die Datenblöcke erreicht wird.</a:t>
            </a:r>
          </a:p>
          <a:p>
            <a:endParaRPr lang="de-AT" dirty="0"/>
          </a:p>
        </p:txBody>
      </p:sp>
      <p:sp>
        <p:nvSpPr>
          <p:cNvPr id="4" name="Fußzeilenplatzhalter 3">
            <a:extLst>
              <a:ext uri="{FF2B5EF4-FFF2-40B4-BE49-F238E27FC236}">
                <a16:creationId xmlns:a16="http://schemas.microsoft.com/office/drawing/2014/main" id="{7996BBEE-4F31-4858-8730-5CFF6E3659C9}"/>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208EDD6-1757-442C-9BBD-F0105EC7B81E}"/>
              </a:ext>
            </a:extLst>
          </p:cNvPr>
          <p:cNvSpPr>
            <a:spLocks noGrp="1"/>
          </p:cNvSpPr>
          <p:nvPr>
            <p:ph type="sldNum" sz="quarter" idx="12"/>
          </p:nvPr>
        </p:nvSpPr>
        <p:spPr/>
        <p:txBody>
          <a:bodyPr/>
          <a:lstStyle/>
          <a:p>
            <a:fld id="{691B77CF-4097-4AB8-977B-8B5443CE1762}" type="slidenum">
              <a:rPr lang="de-AT" smtClean="0"/>
              <a:t>23</a:t>
            </a:fld>
            <a:endParaRPr lang="de-AT"/>
          </a:p>
        </p:txBody>
      </p:sp>
      <p:pic>
        <p:nvPicPr>
          <p:cNvPr id="6" name="Grafik 5" descr="Ein Bild, das Zeichnung enthält.&#10;&#10;Automatisch generierte Beschreibung">
            <a:extLst>
              <a:ext uri="{FF2B5EF4-FFF2-40B4-BE49-F238E27FC236}">
                <a16:creationId xmlns:a16="http://schemas.microsoft.com/office/drawing/2014/main" id="{C48F351D-01FE-4BEB-BE0E-84A0D7A56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7502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90F23-4CF8-4C61-8389-3F78B0E05186}"/>
              </a:ext>
            </a:extLst>
          </p:cNvPr>
          <p:cNvSpPr>
            <a:spLocks noGrp="1"/>
          </p:cNvSpPr>
          <p:nvPr>
            <p:ph type="title"/>
          </p:nvPr>
        </p:nvSpPr>
        <p:spPr/>
        <p:txBody>
          <a:bodyPr/>
          <a:lstStyle/>
          <a:p>
            <a:r>
              <a:rPr lang="de-AT" b="1" dirty="0" err="1"/>
              <a:t>Indextyp</a:t>
            </a:r>
            <a:r>
              <a:rPr lang="de-AT" b="1" dirty="0"/>
              <a:t> Bitmap Index</a:t>
            </a:r>
          </a:p>
        </p:txBody>
      </p:sp>
      <p:sp>
        <p:nvSpPr>
          <p:cNvPr id="3" name="Inhaltsplatzhalter 2">
            <a:extLst>
              <a:ext uri="{FF2B5EF4-FFF2-40B4-BE49-F238E27FC236}">
                <a16:creationId xmlns:a16="http://schemas.microsoft.com/office/drawing/2014/main" id="{F13A5DDB-9304-4FE1-B389-98883EDDFD29}"/>
              </a:ext>
            </a:extLst>
          </p:cNvPr>
          <p:cNvSpPr>
            <a:spLocks noGrp="1"/>
          </p:cNvSpPr>
          <p:nvPr>
            <p:ph idx="1"/>
          </p:nvPr>
        </p:nvSpPr>
        <p:spPr/>
        <p:txBody>
          <a:bodyPr/>
          <a:lstStyle/>
          <a:p>
            <a:pPr marL="0" indent="0">
              <a:buNone/>
            </a:pPr>
            <a:endParaRPr lang="de-AT" altLang="de-DE" dirty="0"/>
          </a:p>
          <a:p>
            <a:pPr marL="0" indent="0">
              <a:buNone/>
            </a:pPr>
            <a:endParaRPr lang="de-AT" altLang="de-DE" dirty="0"/>
          </a:p>
          <a:p>
            <a:pPr marL="0" indent="0">
              <a:buNone/>
            </a:pPr>
            <a:endParaRPr lang="de-AT" altLang="de-DE" dirty="0"/>
          </a:p>
          <a:p>
            <a:pPr marL="0" indent="0">
              <a:buNone/>
            </a:pPr>
            <a:endParaRPr lang="de-AT" altLang="de-DE" dirty="0"/>
          </a:p>
          <a:p>
            <a:pPr marL="0" indent="0">
              <a:buNone/>
            </a:pPr>
            <a:endParaRPr lang="de-AT" altLang="de-DE" dirty="0"/>
          </a:p>
          <a:p>
            <a:pPr marL="0" indent="0">
              <a:buNone/>
            </a:pPr>
            <a:endParaRPr lang="de-AT" altLang="de-DE" dirty="0"/>
          </a:p>
          <a:p>
            <a:pPr marL="0" indent="0">
              <a:buNone/>
            </a:pPr>
            <a:endParaRPr lang="de-AT" altLang="de-DE" dirty="0"/>
          </a:p>
          <a:p>
            <a:pPr marL="0" indent="0">
              <a:buNone/>
            </a:pPr>
            <a:r>
              <a:rPr lang="de-AT" altLang="de-DE" dirty="0"/>
              <a:t>CREATE BITMAP INDEX … ON …</a:t>
            </a:r>
          </a:p>
          <a:p>
            <a:endParaRPr lang="de-AT" dirty="0"/>
          </a:p>
        </p:txBody>
      </p:sp>
      <p:sp>
        <p:nvSpPr>
          <p:cNvPr id="4" name="Fußzeilenplatzhalter 3">
            <a:extLst>
              <a:ext uri="{FF2B5EF4-FFF2-40B4-BE49-F238E27FC236}">
                <a16:creationId xmlns:a16="http://schemas.microsoft.com/office/drawing/2014/main" id="{3F15DAD1-AC05-4E78-82A2-E8F620562958}"/>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8E11FF25-56C5-4CC7-B611-461C05F56F7D}"/>
              </a:ext>
            </a:extLst>
          </p:cNvPr>
          <p:cNvSpPr>
            <a:spLocks noGrp="1"/>
          </p:cNvSpPr>
          <p:nvPr>
            <p:ph type="sldNum" sz="quarter" idx="12"/>
          </p:nvPr>
        </p:nvSpPr>
        <p:spPr/>
        <p:txBody>
          <a:bodyPr/>
          <a:lstStyle/>
          <a:p>
            <a:fld id="{691B77CF-4097-4AB8-977B-8B5443CE1762}" type="slidenum">
              <a:rPr lang="de-AT" smtClean="0"/>
              <a:t>24</a:t>
            </a:fld>
            <a:endParaRPr lang="de-AT"/>
          </a:p>
        </p:txBody>
      </p:sp>
      <p:pic>
        <p:nvPicPr>
          <p:cNvPr id="7" name="Picture 2">
            <a:extLst>
              <a:ext uri="{FF2B5EF4-FFF2-40B4-BE49-F238E27FC236}">
                <a16:creationId xmlns:a16="http://schemas.microsoft.com/office/drawing/2014/main" id="{E24307FD-80BA-4AC6-B70C-E4542AB5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631" y="1870075"/>
            <a:ext cx="6408738" cy="3527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Grafik 7" descr="Ein Bild, das Zeichnung enthält.&#10;&#10;Automatisch generierte Beschreibung">
            <a:extLst>
              <a:ext uri="{FF2B5EF4-FFF2-40B4-BE49-F238E27FC236}">
                <a16:creationId xmlns:a16="http://schemas.microsoft.com/office/drawing/2014/main" id="{1AE94108-7EB1-4E84-8D99-EA93B0235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06367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373A4-2665-460F-AC09-D2A22C0E31D3}"/>
              </a:ext>
            </a:extLst>
          </p:cNvPr>
          <p:cNvSpPr>
            <a:spLocks noGrp="1"/>
          </p:cNvSpPr>
          <p:nvPr>
            <p:ph type="title"/>
          </p:nvPr>
        </p:nvSpPr>
        <p:spPr/>
        <p:txBody>
          <a:bodyPr/>
          <a:lstStyle/>
          <a:p>
            <a:r>
              <a:rPr lang="de-AT" b="1" dirty="0"/>
              <a:t>Verwendung Bitmap Index</a:t>
            </a:r>
          </a:p>
        </p:txBody>
      </p:sp>
      <p:sp>
        <p:nvSpPr>
          <p:cNvPr id="3" name="Inhaltsplatzhalter 2">
            <a:extLst>
              <a:ext uri="{FF2B5EF4-FFF2-40B4-BE49-F238E27FC236}">
                <a16:creationId xmlns:a16="http://schemas.microsoft.com/office/drawing/2014/main" id="{09CAA4D2-35D8-433B-8642-08D8617E327F}"/>
              </a:ext>
            </a:extLst>
          </p:cNvPr>
          <p:cNvSpPr>
            <a:spLocks noGrp="1"/>
          </p:cNvSpPr>
          <p:nvPr>
            <p:ph idx="1"/>
          </p:nvPr>
        </p:nvSpPr>
        <p:spPr/>
        <p:txBody>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Offensichtlich eignet sich nicht jede </a:t>
            </a:r>
            <a:r>
              <a:rPr lang="de-AT" altLang="de-DE" dirty="0" err="1"/>
              <a:t>Column</a:t>
            </a:r>
            <a:r>
              <a:rPr lang="de-AT" altLang="de-DE" dirty="0"/>
              <a:t> für einen Bitmap Index. Es sollten nur sehr wenige verschiedene Werte in der betreffenden Spalte vorkommen. Beispiele dafür sind:</a:t>
            </a:r>
          </a:p>
          <a:p>
            <a:pPr indent="-22225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000" dirty="0">
                <a:latin typeface="Symbol" panose="05050102010706020507" pitchFamily="18" charset="2"/>
              </a:rPr>
              <a:t></a:t>
            </a:r>
            <a:r>
              <a:rPr lang="de-AT" altLang="de-DE" dirty="0"/>
              <a:t>Kontostatus (gut, schlecht)</a:t>
            </a:r>
          </a:p>
          <a:p>
            <a:pPr indent="-22225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000" dirty="0">
                <a:latin typeface="Symbol" panose="05050102010706020507" pitchFamily="18" charset="2"/>
              </a:rPr>
              <a:t></a:t>
            </a:r>
            <a:r>
              <a:rPr lang="de-AT" altLang="de-DE" dirty="0"/>
              <a:t>Verkaufsgebiet (einige wenige Regionen)</a:t>
            </a:r>
          </a:p>
          <a:p>
            <a:pPr indent="-22225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000" dirty="0">
                <a:latin typeface="Symbol" panose="05050102010706020507" pitchFamily="18" charset="2"/>
              </a:rPr>
              <a:t></a:t>
            </a:r>
            <a:r>
              <a:rPr lang="de-AT" altLang="de-DE" dirty="0"/>
              <a:t>Reihung (Noten)</a:t>
            </a:r>
          </a:p>
          <a:p>
            <a:pPr marL="0" indent="635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6350">
              <a:spcBef>
                <a:spcPct val="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Erstellung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CREATE BITMAP INDEX "ETW".dogs_bx1</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ON  DOGS (SEX);</a:t>
            </a:r>
          </a:p>
          <a:p>
            <a:endParaRPr lang="de-AT" dirty="0"/>
          </a:p>
        </p:txBody>
      </p:sp>
      <p:sp>
        <p:nvSpPr>
          <p:cNvPr id="4" name="Fußzeilenplatzhalter 3">
            <a:extLst>
              <a:ext uri="{FF2B5EF4-FFF2-40B4-BE49-F238E27FC236}">
                <a16:creationId xmlns:a16="http://schemas.microsoft.com/office/drawing/2014/main" id="{386D5D5F-0CEA-437E-9F09-F41D9419717B}"/>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9822AA39-60F6-48EA-87C9-470EA6D932CA}"/>
              </a:ext>
            </a:extLst>
          </p:cNvPr>
          <p:cNvSpPr>
            <a:spLocks noGrp="1"/>
          </p:cNvSpPr>
          <p:nvPr>
            <p:ph type="sldNum" sz="quarter" idx="12"/>
          </p:nvPr>
        </p:nvSpPr>
        <p:spPr/>
        <p:txBody>
          <a:bodyPr/>
          <a:lstStyle/>
          <a:p>
            <a:fld id="{691B77CF-4097-4AB8-977B-8B5443CE1762}" type="slidenum">
              <a:rPr lang="de-AT" smtClean="0"/>
              <a:t>25</a:t>
            </a:fld>
            <a:endParaRPr lang="de-AT"/>
          </a:p>
        </p:txBody>
      </p:sp>
      <p:pic>
        <p:nvPicPr>
          <p:cNvPr id="6" name="Grafik 5" descr="Ein Bild, das Zeichnung enthält.&#10;&#10;Automatisch generierte Beschreibung">
            <a:extLst>
              <a:ext uri="{FF2B5EF4-FFF2-40B4-BE49-F238E27FC236}">
                <a16:creationId xmlns:a16="http://schemas.microsoft.com/office/drawing/2014/main" id="{B6937F2E-D075-4117-904B-07B9D8446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675886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6AC48-A0BA-458E-84FA-2F355CEEEE36}"/>
              </a:ext>
            </a:extLst>
          </p:cNvPr>
          <p:cNvSpPr>
            <a:spLocks noGrp="1"/>
          </p:cNvSpPr>
          <p:nvPr>
            <p:ph type="title"/>
          </p:nvPr>
        </p:nvSpPr>
        <p:spPr/>
        <p:txBody>
          <a:bodyPr/>
          <a:lstStyle/>
          <a:p>
            <a:r>
              <a:rPr lang="de-AT" b="1" dirty="0" err="1"/>
              <a:t>Indextyp</a:t>
            </a:r>
            <a:r>
              <a:rPr lang="de-AT" b="1" dirty="0"/>
              <a:t> </a:t>
            </a:r>
            <a:r>
              <a:rPr lang="de-AT" b="1" dirty="0" err="1"/>
              <a:t>Function</a:t>
            </a:r>
            <a:r>
              <a:rPr lang="de-AT" b="1" dirty="0"/>
              <a:t> </a:t>
            </a:r>
            <a:r>
              <a:rPr lang="de-AT" b="1" dirty="0" err="1"/>
              <a:t>based</a:t>
            </a:r>
            <a:r>
              <a:rPr lang="de-AT" b="1" dirty="0"/>
              <a:t> Index</a:t>
            </a:r>
          </a:p>
        </p:txBody>
      </p:sp>
      <p:sp>
        <p:nvSpPr>
          <p:cNvPr id="3" name="Inhaltsplatzhalter 2">
            <a:extLst>
              <a:ext uri="{FF2B5EF4-FFF2-40B4-BE49-F238E27FC236}">
                <a16:creationId xmlns:a16="http://schemas.microsoft.com/office/drawing/2014/main" id="{1A3DE85B-4795-4EA1-83DD-A324969FDAD9}"/>
              </a:ext>
            </a:extLst>
          </p:cNvPr>
          <p:cNvSpPr>
            <a:spLocks noGrp="1"/>
          </p:cNvSpPr>
          <p:nvPr>
            <p:ph idx="1"/>
          </p:nvPr>
        </p:nvSpPr>
        <p:spPr/>
        <p:txBody>
          <a:bodyPr>
            <a:normAutofit fontScale="85000" lnSpcReduction="2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Wird bei Statements verwendet, die in der WHERE Klausel eine Funktion aufweisen.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CREATE INDEX </a:t>
            </a:r>
            <a:r>
              <a:rPr lang="de-AT" altLang="de-DE" dirty="0" err="1">
                <a:latin typeface="Courier New" panose="02070309020205020404" pitchFamily="49" charset="0"/>
              </a:rPr>
              <a:t>emp_total_sal_idx</a:t>
            </a:r>
            <a:r>
              <a:rPr lang="de-AT" altLang="de-DE" dirty="0">
                <a:latin typeface="Courier New" panose="02070309020205020404" pitchFamily="49" charset="0"/>
              </a:rPr>
              <a:t> </a:t>
            </a:r>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ON </a:t>
            </a:r>
            <a:r>
              <a:rPr lang="de-AT" altLang="de-DE" dirty="0" err="1">
                <a:latin typeface="Courier New" panose="02070309020205020404" pitchFamily="49" charset="0"/>
              </a:rPr>
              <a:t>employees</a:t>
            </a:r>
            <a:r>
              <a:rPr lang="de-AT" altLang="de-DE" dirty="0">
                <a:latin typeface="Courier New" panose="02070309020205020404" pitchFamily="49" charset="0"/>
              </a:rPr>
              <a:t> (</a:t>
            </a:r>
            <a:r>
              <a:rPr lang="de-AT" altLang="de-DE" b="1" dirty="0">
                <a:latin typeface="Courier New" panose="02070309020205020404" pitchFamily="49" charset="0"/>
              </a:rPr>
              <a:t>12 * </a:t>
            </a:r>
            <a:r>
              <a:rPr lang="de-AT" altLang="de-DE" b="1" dirty="0" err="1">
                <a:latin typeface="Courier New" panose="02070309020205020404" pitchFamily="49" charset="0"/>
              </a:rPr>
              <a:t>salary</a:t>
            </a:r>
            <a:r>
              <a:rPr lang="de-AT" altLang="de-DE" b="1" dirty="0">
                <a:latin typeface="Courier New" panose="02070309020205020404" pitchFamily="49" charset="0"/>
              </a:rPr>
              <a:t> * </a:t>
            </a:r>
            <a:r>
              <a:rPr lang="de-AT" altLang="de-DE" b="1" dirty="0" err="1">
                <a:latin typeface="Courier New" panose="02070309020205020404" pitchFamily="49" charset="0"/>
              </a:rPr>
              <a:t>commission_pct</a:t>
            </a:r>
            <a:r>
              <a:rPr lang="de-AT" altLang="de-DE" dirty="0">
                <a:latin typeface="Courier New" panose="02070309020205020404" pitchFamily="49" charset="0"/>
              </a:rPr>
              <a:t>, </a:t>
            </a:r>
            <a:r>
              <a:rPr lang="de-AT" altLang="de-DE" dirty="0" err="1">
                <a:latin typeface="Courier New" panose="02070309020205020404" pitchFamily="49" charset="0"/>
              </a:rPr>
              <a:t>salary</a:t>
            </a:r>
            <a:r>
              <a:rPr lang="de-AT" altLang="de-DE" dirty="0">
                <a:latin typeface="Courier New" panose="02070309020205020404" pitchFamily="49" charset="0"/>
              </a:rPr>
              <a:t>, </a:t>
            </a:r>
            <a:r>
              <a:rPr lang="de-AT" altLang="de-DE" dirty="0" err="1">
                <a:latin typeface="Courier New" panose="02070309020205020404" pitchFamily="49" charset="0"/>
              </a:rPr>
              <a:t>commission_pct</a:t>
            </a:r>
            <a:r>
              <a:rPr lang="de-AT" altLang="de-DE" dirty="0">
                <a:latin typeface="Courier New" panose="02070309020205020404" pitchFamily="49" charset="0"/>
              </a:rPr>
              <a:t>);</a:t>
            </a:r>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 </a:t>
            </a:r>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SELECT </a:t>
            </a:r>
            <a:r>
              <a:rPr lang="de-AT" altLang="de-DE" dirty="0" err="1">
                <a:latin typeface="Courier New" panose="02070309020205020404" pitchFamily="49" charset="0"/>
              </a:rPr>
              <a:t>employee_id</a:t>
            </a:r>
            <a:r>
              <a:rPr lang="de-AT" altLang="de-DE" dirty="0">
                <a:latin typeface="Courier New" panose="02070309020205020404" pitchFamily="49" charset="0"/>
              </a:rPr>
              <a:t>, </a:t>
            </a:r>
            <a:r>
              <a:rPr lang="de-AT" altLang="de-DE" dirty="0" err="1">
                <a:latin typeface="Courier New" panose="02070309020205020404" pitchFamily="49" charset="0"/>
              </a:rPr>
              <a:t>last_name</a:t>
            </a:r>
            <a:r>
              <a:rPr lang="de-AT" altLang="de-DE" dirty="0">
                <a:latin typeface="Courier New" panose="02070309020205020404" pitchFamily="49" charset="0"/>
              </a:rPr>
              <a:t>, </a:t>
            </a:r>
            <a:r>
              <a:rPr lang="de-AT" altLang="de-DE" dirty="0" err="1">
                <a:latin typeface="Courier New" panose="02070309020205020404" pitchFamily="49" charset="0"/>
              </a:rPr>
              <a:t>first_name</a:t>
            </a:r>
            <a:r>
              <a:rPr lang="de-AT" altLang="de-DE" dirty="0">
                <a:latin typeface="Courier New" panose="02070309020205020404" pitchFamily="49" charset="0"/>
              </a:rPr>
              <a:t>, 12*</a:t>
            </a:r>
            <a:r>
              <a:rPr lang="de-AT" altLang="de-DE" dirty="0" err="1">
                <a:latin typeface="Courier New" panose="02070309020205020404" pitchFamily="49" charset="0"/>
              </a:rPr>
              <a:t>salary</a:t>
            </a:r>
            <a:r>
              <a:rPr lang="de-AT" altLang="de-DE" dirty="0">
                <a:latin typeface="Courier New" panose="02070309020205020404" pitchFamily="49" charset="0"/>
              </a:rPr>
              <a:t>*</a:t>
            </a:r>
            <a:r>
              <a:rPr lang="de-AT" altLang="de-DE" dirty="0" err="1">
                <a:latin typeface="Courier New" panose="02070309020205020404" pitchFamily="49" charset="0"/>
              </a:rPr>
              <a:t>commission_pct</a:t>
            </a:r>
            <a:r>
              <a:rPr lang="de-AT" altLang="de-DE" dirty="0">
                <a:latin typeface="Courier New" panose="02070309020205020404" pitchFamily="49" charset="0"/>
              </a:rPr>
              <a:t> AS "ANNUAL SAL" </a:t>
            </a:r>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FROM </a:t>
            </a:r>
            <a:r>
              <a:rPr lang="de-AT" altLang="de-DE" dirty="0" err="1">
                <a:latin typeface="Courier New" panose="02070309020205020404" pitchFamily="49" charset="0"/>
              </a:rPr>
              <a:t>employees</a:t>
            </a:r>
            <a:r>
              <a:rPr lang="de-AT" altLang="de-DE" dirty="0">
                <a:latin typeface="Courier New" panose="02070309020205020404" pitchFamily="49" charset="0"/>
              </a:rPr>
              <a:t> </a:t>
            </a:r>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WHERE (</a:t>
            </a:r>
            <a:r>
              <a:rPr lang="de-AT" altLang="de-DE" b="1" dirty="0">
                <a:latin typeface="Courier New" panose="02070309020205020404" pitchFamily="49" charset="0"/>
              </a:rPr>
              <a:t>12 * </a:t>
            </a:r>
            <a:r>
              <a:rPr lang="de-AT" altLang="de-DE" b="1" dirty="0" err="1">
                <a:latin typeface="Courier New" panose="02070309020205020404" pitchFamily="49" charset="0"/>
              </a:rPr>
              <a:t>salary</a:t>
            </a:r>
            <a:r>
              <a:rPr lang="de-AT" altLang="de-DE" b="1" dirty="0">
                <a:latin typeface="Courier New" panose="02070309020205020404" pitchFamily="49" charset="0"/>
              </a:rPr>
              <a:t> * </a:t>
            </a:r>
            <a:r>
              <a:rPr lang="de-AT" altLang="de-DE" b="1" dirty="0" err="1">
                <a:latin typeface="Courier New" panose="02070309020205020404" pitchFamily="49" charset="0"/>
              </a:rPr>
              <a:t>commission_pct</a:t>
            </a:r>
            <a:r>
              <a:rPr lang="de-AT" altLang="de-DE" dirty="0">
                <a:latin typeface="Courier New" panose="02070309020205020404" pitchFamily="49" charset="0"/>
              </a:rPr>
              <a:t>) &lt; 30000 </a:t>
            </a:r>
          </a:p>
          <a:p>
            <a:pPr marL="0" indent="365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ourier New" panose="02070309020205020404" pitchFamily="49" charset="0"/>
              </a:rPr>
              <a:t>ORDER BY "ANNUAL SAL" DESC;</a:t>
            </a:r>
            <a:r>
              <a:rPr lang="de-AT" altLang="de-DE" dirty="0"/>
              <a:t> </a:t>
            </a:r>
          </a:p>
          <a:p>
            <a:endParaRPr lang="de-AT" dirty="0"/>
          </a:p>
        </p:txBody>
      </p:sp>
      <p:sp>
        <p:nvSpPr>
          <p:cNvPr id="4" name="Fußzeilenplatzhalter 3">
            <a:extLst>
              <a:ext uri="{FF2B5EF4-FFF2-40B4-BE49-F238E27FC236}">
                <a16:creationId xmlns:a16="http://schemas.microsoft.com/office/drawing/2014/main" id="{152ABCB7-A6D7-4BCA-B4FD-0B613E0945FD}"/>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0B8B7577-D936-4CE2-94C1-241D516D8675}"/>
              </a:ext>
            </a:extLst>
          </p:cNvPr>
          <p:cNvSpPr>
            <a:spLocks noGrp="1"/>
          </p:cNvSpPr>
          <p:nvPr>
            <p:ph type="sldNum" sz="quarter" idx="12"/>
          </p:nvPr>
        </p:nvSpPr>
        <p:spPr/>
        <p:txBody>
          <a:bodyPr/>
          <a:lstStyle/>
          <a:p>
            <a:fld id="{691B77CF-4097-4AB8-977B-8B5443CE1762}" type="slidenum">
              <a:rPr lang="de-AT" smtClean="0"/>
              <a:t>26</a:t>
            </a:fld>
            <a:endParaRPr lang="de-AT"/>
          </a:p>
        </p:txBody>
      </p:sp>
      <p:pic>
        <p:nvPicPr>
          <p:cNvPr id="6" name="Grafik 5" descr="Ein Bild, das Zeichnung enthält.&#10;&#10;Automatisch generierte Beschreibung">
            <a:extLst>
              <a:ext uri="{FF2B5EF4-FFF2-40B4-BE49-F238E27FC236}">
                <a16:creationId xmlns:a16="http://schemas.microsoft.com/office/drawing/2014/main" id="{275D1488-5B62-4277-BC87-46596321D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14442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12B4E7-259D-4FE1-883F-E552B05A3317}"/>
              </a:ext>
            </a:extLst>
          </p:cNvPr>
          <p:cNvSpPr>
            <a:spLocks noGrp="1"/>
          </p:cNvSpPr>
          <p:nvPr>
            <p:ph type="title"/>
          </p:nvPr>
        </p:nvSpPr>
        <p:spPr/>
        <p:txBody>
          <a:bodyPr/>
          <a:lstStyle/>
          <a:p>
            <a:r>
              <a:rPr lang="de-AT" b="1" dirty="0" err="1"/>
              <a:t>Ascending</a:t>
            </a:r>
            <a:r>
              <a:rPr lang="de-AT" b="1" dirty="0"/>
              <a:t> / </a:t>
            </a:r>
            <a:r>
              <a:rPr lang="de-AT" b="1" dirty="0" err="1"/>
              <a:t>Descending</a:t>
            </a:r>
            <a:r>
              <a:rPr lang="de-AT" b="1" dirty="0"/>
              <a:t> Index</a:t>
            </a:r>
          </a:p>
        </p:txBody>
      </p:sp>
      <p:sp>
        <p:nvSpPr>
          <p:cNvPr id="3" name="Inhaltsplatzhalter 2">
            <a:extLst>
              <a:ext uri="{FF2B5EF4-FFF2-40B4-BE49-F238E27FC236}">
                <a16:creationId xmlns:a16="http://schemas.microsoft.com/office/drawing/2014/main" id="{648DEFEB-82F0-4B90-B5D5-76640B18814F}"/>
              </a:ext>
            </a:extLst>
          </p:cNvPr>
          <p:cNvSpPr>
            <a:spLocks noGrp="1"/>
          </p:cNvSpPr>
          <p:nvPr>
            <p:ph idx="1"/>
          </p:nvPr>
        </p:nvSpPr>
        <p:spPr/>
        <p:txBody>
          <a:bodyPr/>
          <a:lstStyle/>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AT" altLang="de-DE" dirty="0"/>
              <a:t>Bei einem </a:t>
            </a:r>
            <a:r>
              <a:rPr lang="de-AT" altLang="de-DE" dirty="0" err="1"/>
              <a:t>Ascending</a:t>
            </a:r>
            <a:r>
              <a:rPr lang="de-AT" altLang="de-DE" dirty="0"/>
              <a:t> Index werden die Daten aufsteigend nach der indizierten Spalte sortiert. Damit wird für sortierte Ausgaben die zusätzliche Aufgabe des Sortierens vermieden.</a:t>
            </a:r>
          </a:p>
          <a:p>
            <a:pPr marL="317500" indent="-30638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de-AT" altLang="de-DE" dirty="0"/>
          </a:p>
          <a:p>
            <a:pPr marL="306388" indent="-306388">
              <a:buFont typeface="Courier New" panose="02070309020205020404" pitchFamily="49"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AT" altLang="de-DE" dirty="0">
                <a:latin typeface="Courier New" panose="02070309020205020404" pitchFamily="49" charset="0"/>
              </a:rPr>
              <a:t>CREATE INDEX </a:t>
            </a:r>
            <a:r>
              <a:rPr lang="de-AT" altLang="de-DE" dirty="0" err="1">
                <a:latin typeface="Courier New" panose="02070309020205020404" pitchFamily="49" charset="0"/>
              </a:rPr>
              <a:t>emp_name_dpt_ix</a:t>
            </a:r>
            <a:r>
              <a:rPr lang="de-AT" altLang="de-DE" dirty="0">
                <a:latin typeface="Courier New" panose="02070309020205020404" pitchFamily="49" charset="0"/>
              </a:rPr>
              <a:t> ON </a:t>
            </a:r>
            <a:r>
              <a:rPr lang="de-AT" altLang="de-DE" dirty="0" err="1">
                <a:latin typeface="Courier New" panose="02070309020205020404" pitchFamily="49" charset="0"/>
              </a:rPr>
              <a:t>hr.employees</a:t>
            </a:r>
            <a:r>
              <a:rPr lang="de-AT" altLang="de-DE" dirty="0">
                <a:latin typeface="Courier New" panose="02070309020205020404" pitchFamily="49" charset="0"/>
              </a:rPr>
              <a:t>(</a:t>
            </a:r>
            <a:r>
              <a:rPr lang="de-AT" altLang="de-DE" dirty="0" err="1">
                <a:latin typeface="Courier New" panose="02070309020205020404" pitchFamily="49" charset="0"/>
              </a:rPr>
              <a:t>last_name</a:t>
            </a:r>
            <a:r>
              <a:rPr lang="de-AT" altLang="de-DE" dirty="0">
                <a:latin typeface="Courier New" panose="02070309020205020404" pitchFamily="49" charset="0"/>
              </a:rPr>
              <a:t> ASC, </a:t>
            </a:r>
            <a:r>
              <a:rPr lang="de-AT" altLang="de-DE" dirty="0" err="1">
                <a:latin typeface="Courier New" panose="02070309020205020404" pitchFamily="49" charset="0"/>
              </a:rPr>
              <a:t>department_id</a:t>
            </a:r>
            <a:r>
              <a:rPr lang="de-AT" altLang="de-DE" dirty="0">
                <a:latin typeface="Courier New" panose="02070309020205020404" pitchFamily="49" charset="0"/>
              </a:rPr>
              <a:t> DESC); </a:t>
            </a:r>
          </a:p>
          <a:p>
            <a:endParaRPr lang="de-AT" dirty="0"/>
          </a:p>
        </p:txBody>
      </p:sp>
      <p:sp>
        <p:nvSpPr>
          <p:cNvPr id="4" name="Fußzeilenplatzhalter 3">
            <a:extLst>
              <a:ext uri="{FF2B5EF4-FFF2-40B4-BE49-F238E27FC236}">
                <a16:creationId xmlns:a16="http://schemas.microsoft.com/office/drawing/2014/main" id="{79FE24FD-3041-4D36-8691-8C9E2B2BC41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0329BA8-8C3B-4AEC-AF3B-E65CAE5A9274}"/>
              </a:ext>
            </a:extLst>
          </p:cNvPr>
          <p:cNvSpPr>
            <a:spLocks noGrp="1"/>
          </p:cNvSpPr>
          <p:nvPr>
            <p:ph type="sldNum" sz="quarter" idx="12"/>
          </p:nvPr>
        </p:nvSpPr>
        <p:spPr/>
        <p:txBody>
          <a:bodyPr/>
          <a:lstStyle/>
          <a:p>
            <a:fld id="{691B77CF-4097-4AB8-977B-8B5443CE1762}" type="slidenum">
              <a:rPr lang="de-AT" smtClean="0"/>
              <a:t>27</a:t>
            </a:fld>
            <a:endParaRPr lang="de-AT"/>
          </a:p>
        </p:txBody>
      </p:sp>
      <p:pic>
        <p:nvPicPr>
          <p:cNvPr id="6" name="Grafik 5" descr="Ein Bild, das Zeichnung enthält.&#10;&#10;Automatisch generierte Beschreibung">
            <a:extLst>
              <a:ext uri="{FF2B5EF4-FFF2-40B4-BE49-F238E27FC236}">
                <a16:creationId xmlns:a16="http://schemas.microsoft.com/office/drawing/2014/main" id="{AB947780-25E2-4D7A-A70B-FB9B21D3B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4833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B4F4B8-6C87-48B3-A4F5-A9C5A5B0C8F7}"/>
              </a:ext>
            </a:extLst>
          </p:cNvPr>
          <p:cNvSpPr>
            <a:spLocks noGrp="1"/>
          </p:cNvSpPr>
          <p:nvPr>
            <p:ph type="title"/>
          </p:nvPr>
        </p:nvSpPr>
        <p:spPr/>
        <p:txBody>
          <a:bodyPr/>
          <a:lstStyle/>
          <a:p>
            <a:r>
              <a:rPr lang="de-AT" b="1" dirty="0"/>
              <a:t>Zugriff: Index Scan</a:t>
            </a:r>
          </a:p>
        </p:txBody>
      </p:sp>
      <p:sp>
        <p:nvSpPr>
          <p:cNvPr id="3" name="Inhaltsplatzhalter 2">
            <a:extLst>
              <a:ext uri="{FF2B5EF4-FFF2-40B4-BE49-F238E27FC236}">
                <a16:creationId xmlns:a16="http://schemas.microsoft.com/office/drawing/2014/main" id="{76B25A48-35E4-448C-B1DC-C78D8209EBD5}"/>
              </a:ext>
            </a:extLst>
          </p:cNvPr>
          <p:cNvSpPr>
            <a:spLocks noGrp="1"/>
          </p:cNvSpPr>
          <p:nvPr>
            <p:ph idx="1"/>
          </p:nvPr>
        </p:nvSpPr>
        <p:spPr/>
        <p:txBody>
          <a:bodyPr/>
          <a:lstStyle/>
          <a:p>
            <a:pPr marL="3200400" lvl="3" indent="-450850">
              <a:buNone/>
              <a:tabLst>
                <a:tab pos="3200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 pos="10134600" algn="l"/>
                <a:tab pos="10583863" algn="l"/>
                <a:tab pos="11033125" algn="l"/>
                <a:tab pos="11482388" algn="l"/>
                <a:tab pos="11931650" algn="l"/>
              </a:tabLst>
            </a:pPr>
            <a:endParaRPr lang="de-AT" altLang="de-DE" dirty="0"/>
          </a:p>
          <a:p>
            <a:pPr marL="0" indent="-336550">
              <a:buNone/>
              <a:tabLst>
                <a:tab pos="3200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 pos="10134600" algn="l"/>
                <a:tab pos="10583863" algn="l"/>
                <a:tab pos="11033125" algn="l"/>
                <a:tab pos="11482388" algn="l"/>
                <a:tab pos="11931650" algn="l"/>
              </a:tabLst>
            </a:pPr>
            <a:r>
              <a:rPr lang="de-AT" altLang="de-DE" dirty="0"/>
              <a:t>Der Zugriff auf eine Zeile erfolgt durch einen Indexzugriff über die indizierte Tabellenspalte. Die Anzahl der I/O Operationen entspricht der Höhe des B – Baumes. </a:t>
            </a:r>
          </a:p>
          <a:p>
            <a:pPr marL="0" indent="-336550">
              <a:buNone/>
              <a:tabLst>
                <a:tab pos="3200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 pos="10134600" algn="l"/>
                <a:tab pos="10583863" algn="l"/>
                <a:tab pos="11033125" algn="l"/>
                <a:tab pos="11482388" algn="l"/>
                <a:tab pos="11931650" algn="l"/>
              </a:tabLst>
            </a:pPr>
            <a:endParaRPr lang="de-AT" altLang="de-DE" dirty="0"/>
          </a:p>
          <a:p>
            <a:pPr marL="0" indent="-336550">
              <a:buNone/>
              <a:tabLst>
                <a:tab pos="3200400" algn="l"/>
                <a:tab pos="3395663" algn="l"/>
                <a:tab pos="3844925" algn="l"/>
                <a:tab pos="4294188" algn="l"/>
                <a:tab pos="4743450" algn="l"/>
                <a:tab pos="5192713" algn="l"/>
                <a:tab pos="5641975" algn="l"/>
                <a:tab pos="6091238" algn="l"/>
                <a:tab pos="6540500" algn="l"/>
                <a:tab pos="6989763" algn="l"/>
                <a:tab pos="7439025" algn="l"/>
                <a:tab pos="7888288" algn="l"/>
                <a:tab pos="8337550" algn="l"/>
                <a:tab pos="8786813" algn="l"/>
                <a:tab pos="9236075" algn="l"/>
                <a:tab pos="9685338" algn="l"/>
                <a:tab pos="10134600" algn="l"/>
                <a:tab pos="10583863" algn="l"/>
                <a:tab pos="11033125" algn="l"/>
                <a:tab pos="11482388" algn="l"/>
                <a:tab pos="11931650" algn="l"/>
              </a:tabLst>
            </a:pPr>
            <a:r>
              <a:rPr lang="de-AT" altLang="de-DE" dirty="0"/>
              <a:t>Im Blattknoten steht die physische Adresse des Tupels in Form der </a:t>
            </a:r>
            <a:r>
              <a:rPr lang="de-AT" altLang="de-DE" dirty="0" err="1"/>
              <a:t>rowid</a:t>
            </a:r>
            <a:r>
              <a:rPr lang="de-AT" altLang="de-DE" dirty="0"/>
              <a:t>.</a:t>
            </a:r>
          </a:p>
          <a:p>
            <a:endParaRPr lang="de-AT" dirty="0"/>
          </a:p>
        </p:txBody>
      </p:sp>
      <p:sp>
        <p:nvSpPr>
          <p:cNvPr id="4" name="Fußzeilenplatzhalter 3">
            <a:extLst>
              <a:ext uri="{FF2B5EF4-FFF2-40B4-BE49-F238E27FC236}">
                <a16:creationId xmlns:a16="http://schemas.microsoft.com/office/drawing/2014/main" id="{14463349-6749-4E7F-A270-63C22F3E7225}"/>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52D8037C-FEB9-4B77-B378-6FA4D1AC82DA}"/>
              </a:ext>
            </a:extLst>
          </p:cNvPr>
          <p:cNvSpPr>
            <a:spLocks noGrp="1"/>
          </p:cNvSpPr>
          <p:nvPr>
            <p:ph type="sldNum" sz="quarter" idx="12"/>
          </p:nvPr>
        </p:nvSpPr>
        <p:spPr/>
        <p:txBody>
          <a:bodyPr/>
          <a:lstStyle/>
          <a:p>
            <a:fld id="{691B77CF-4097-4AB8-977B-8B5443CE1762}" type="slidenum">
              <a:rPr lang="de-AT" smtClean="0"/>
              <a:t>28</a:t>
            </a:fld>
            <a:endParaRPr lang="de-AT"/>
          </a:p>
        </p:txBody>
      </p:sp>
      <p:pic>
        <p:nvPicPr>
          <p:cNvPr id="6" name="Grafik 5" descr="Ein Bild, das Zeichnung enthält.&#10;&#10;Automatisch generierte Beschreibung">
            <a:extLst>
              <a:ext uri="{FF2B5EF4-FFF2-40B4-BE49-F238E27FC236}">
                <a16:creationId xmlns:a16="http://schemas.microsoft.com/office/drawing/2014/main" id="{FABE43AF-F01C-409F-A302-A0FEF24E6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3967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7C527-5ACB-4207-98C7-C2380B18B665}"/>
              </a:ext>
            </a:extLst>
          </p:cNvPr>
          <p:cNvSpPr>
            <a:spLocks noGrp="1"/>
          </p:cNvSpPr>
          <p:nvPr>
            <p:ph type="title"/>
          </p:nvPr>
        </p:nvSpPr>
        <p:spPr/>
        <p:txBody>
          <a:bodyPr/>
          <a:lstStyle/>
          <a:p>
            <a:r>
              <a:rPr lang="de-AT" b="1" dirty="0"/>
              <a:t>Zugriff: </a:t>
            </a:r>
            <a:r>
              <a:rPr lang="de-AT" b="1" dirty="0" err="1"/>
              <a:t>Full</a:t>
            </a:r>
            <a:r>
              <a:rPr lang="de-AT" b="1" dirty="0"/>
              <a:t> Index Scan</a:t>
            </a:r>
          </a:p>
        </p:txBody>
      </p:sp>
      <p:sp>
        <p:nvSpPr>
          <p:cNvPr id="3" name="Inhaltsplatzhalter 2">
            <a:extLst>
              <a:ext uri="{FF2B5EF4-FFF2-40B4-BE49-F238E27FC236}">
                <a16:creationId xmlns:a16="http://schemas.microsoft.com/office/drawing/2014/main" id="{46D3A8B2-324B-44CD-8C60-8B9AE63E6F7B}"/>
              </a:ext>
            </a:extLst>
          </p:cNvPr>
          <p:cNvSpPr>
            <a:spLocks noGrp="1"/>
          </p:cNvSpPr>
          <p:nvPr>
            <p:ph idx="1"/>
          </p:nvPr>
        </p:nvSpPr>
        <p:spPr/>
        <p:txBody>
          <a:bodyPr/>
          <a:lstStyle/>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Dabei wird der gesamte Index verarbeitet. Dies ist dann verfügbar, wenn in der WHERE Klausel auf eine indizierte Spalte referenziert wird. Ein </a:t>
            </a:r>
            <a:r>
              <a:rPr lang="de-AT" altLang="de-DE" dirty="0" err="1"/>
              <a:t>Full</a:t>
            </a:r>
            <a:r>
              <a:rPr lang="de-AT" altLang="de-DE" dirty="0"/>
              <a:t> Index Scan erfordert keine Sortierung, da die Daten über den Index ausgegeben werden – die </a:t>
            </a:r>
            <a:r>
              <a:rPr lang="de-AT" altLang="de-DE" dirty="0" err="1"/>
              <a:t>key</a:t>
            </a:r>
            <a:r>
              <a:rPr lang="de-AT" altLang="de-DE" dirty="0"/>
              <a:t> Values im Index sind aber sortiert. </a:t>
            </a:r>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9C389404-D4FB-452A-AB15-37CF918648B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845FF82B-8B48-4968-8E26-471E99DFB8F2}"/>
              </a:ext>
            </a:extLst>
          </p:cNvPr>
          <p:cNvSpPr>
            <a:spLocks noGrp="1"/>
          </p:cNvSpPr>
          <p:nvPr>
            <p:ph type="sldNum" sz="quarter" idx="12"/>
          </p:nvPr>
        </p:nvSpPr>
        <p:spPr/>
        <p:txBody>
          <a:bodyPr/>
          <a:lstStyle/>
          <a:p>
            <a:fld id="{691B77CF-4097-4AB8-977B-8B5443CE1762}" type="slidenum">
              <a:rPr lang="de-AT" smtClean="0"/>
              <a:t>29</a:t>
            </a:fld>
            <a:endParaRPr lang="de-AT"/>
          </a:p>
        </p:txBody>
      </p:sp>
      <p:pic>
        <p:nvPicPr>
          <p:cNvPr id="6" name="Grafik 5" descr="Ein Bild, das Zeichnung enthält.&#10;&#10;Automatisch generierte Beschreibung">
            <a:extLst>
              <a:ext uri="{FF2B5EF4-FFF2-40B4-BE49-F238E27FC236}">
                <a16:creationId xmlns:a16="http://schemas.microsoft.com/office/drawing/2014/main" id="{040E6855-840B-43CD-A89C-B2E36A48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2398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83B52-C080-42FF-A967-38443802E094}"/>
              </a:ext>
            </a:extLst>
          </p:cNvPr>
          <p:cNvSpPr>
            <a:spLocks noGrp="1"/>
          </p:cNvSpPr>
          <p:nvPr>
            <p:ph type="title"/>
          </p:nvPr>
        </p:nvSpPr>
        <p:spPr/>
        <p:txBody>
          <a:bodyPr/>
          <a:lstStyle/>
          <a:p>
            <a:r>
              <a:rPr lang="de-AT" b="1" dirty="0"/>
              <a:t>Wozu Views?</a:t>
            </a:r>
          </a:p>
        </p:txBody>
      </p:sp>
      <p:sp>
        <p:nvSpPr>
          <p:cNvPr id="3" name="Inhaltsplatzhalter 2">
            <a:extLst>
              <a:ext uri="{FF2B5EF4-FFF2-40B4-BE49-F238E27FC236}">
                <a16:creationId xmlns:a16="http://schemas.microsoft.com/office/drawing/2014/main" id="{D13ED81A-1861-4911-A79A-D04CE72A450B}"/>
              </a:ext>
            </a:extLst>
          </p:cNvPr>
          <p:cNvSpPr>
            <a:spLocks noGrp="1"/>
          </p:cNvSpPr>
          <p:nvPr>
            <p:ph idx="1"/>
          </p:nvPr>
        </p:nvSpPr>
        <p:spPr/>
        <p:txBody>
          <a:bodyPr/>
          <a:lstStyle/>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Sicherheit: Soll z.B. den Mitarbeitern der Zugriff auf die Tabelle EMP, jedoch nicht auf die Columns SAL und COMM, gewährt werden, so kann ein View definiert werden, die die Columns SAL und COMM nicht enthält. Der Zugriff auf die Tabelle EMP wird nicht gewährt, der Zugriff auf die View schon </a:t>
            </a:r>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Erleichterung: Um bestimmte Daten zu erhalten, kann anstatt eines komplexen Query eine View erzeugt werden, um diese Information durch ein einfaches Query zu erhalten.</a:t>
            </a:r>
          </a:p>
          <a:p>
            <a:endParaRPr lang="de-AT" dirty="0"/>
          </a:p>
        </p:txBody>
      </p:sp>
      <p:sp>
        <p:nvSpPr>
          <p:cNvPr id="4" name="Fußzeilenplatzhalter 3">
            <a:extLst>
              <a:ext uri="{FF2B5EF4-FFF2-40B4-BE49-F238E27FC236}">
                <a16:creationId xmlns:a16="http://schemas.microsoft.com/office/drawing/2014/main" id="{95690241-94DE-4FAF-85FE-D0AFC35DC4C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EDA1D152-CB34-483C-9EED-78FE9DF9494B}"/>
              </a:ext>
            </a:extLst>
          </p:cNvPr>
          <p:cNvSpPr>
            <a:spLocks noGrp="1"/>
          </p:cNvSpPr>
          <p:nvPr>
            <p:ph type="sldNum" sz="quarter" idx="12"/>
          </p:nvPr>
        </p:nvSpPr>
        <p:spPr/>
        <p:txBody>
          <a:bodyPr/>
          <a:lstStyle/>
          <a:p>
            <a:fld id="{691B77CF-4097-4AB8-977B-8B5443CE1762}" type="slidenum">
              <a:rPr lang="de-AT" smtClean="0"/>
              <a:t>3</a:t>
            </a:fld>
            <a:endParaRPr lang="de-AT"/>
          </a:p>
        </p:txBody>
      </p:sp>
      <p:pic>
        <p:nvPicPr>
          <p:cNvPr id="6" name="Grafik 5" descr="Ein Bild, das Zeichnung enthält.&#10;&#10;Automatisch generierte Beschreibung">
            <a:extLst>
              <a:ext uri="{FF2B5EF4-FFF2-40B4-BE49-F238E27FC236}">
                <a16:creationId xmlns:a16="http://schemas.microsoft.com/office/drawing/2014/main" id="{26F652FA-7F3D-4B73-BD75-33725433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94661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A5B3E-5047-4232-B3BE-88D97A718A28}"/>
              </a:ext>
            </a:extLst>
          </p:cNvPr>
          <p:cNvSpPr>
            <a:spLocks noGrp="1"/>
          </p:cNvSpPr>
          <p:nvPr>
            <p:ph type="title"/>
          </p:nvPr>
        </p:nvSpPr>
        <p:spPr/>
        <p:txBody>
          <a:bodyPr/>
          <a:lstStyle/>
          <a:p>
            <a:r>
              <a:rPr lang="de-AT" b="1" dirty="0"/>
              <a:t>Zugriff: </a:t>
            </a:r>
            <a:r>
              <a:rPr lang="de-AT" b="1" dirty="0" err="1"/>
              <a:t>Full</a:t>
            </a:r>
            <a:r>
              <a:rPr lang="de-AT" b="1" dirty="0"/>
              <a:t> Index Scan</a:t>
            </a:r>
          </a:p>
        </p:txBody>
      </p:sp>
      <p:sp>
        <p:nvSpPr>
          <p:cNvPr id="3" name="Inhaltsplatzhalter 2">
            <a:extLst>
              <a:ext uri="{FF2B5EF4-FFF2-40B4-BE49-F238E27FC236}">
                <a16:creationId xmlns:a16="http://schemas.microsoft.com/office/drawing/2014/main" id="{140A7C2E-8480-4051-9913-B882B9506714}"/>
              </a:ext>
            </a:extLst>
          </p:cNvPr>
          <p:cNvSpPr>
            <a:spLocks noGrp="1"/>
          </p:cNvSpPr>
          <p:nvPr>
            <p:ph idx="1"/>
          </p:nvPr>
        </p:nvSpPr>
        <p:spPr/>
        <p:txBody>
          <a:bodyPr>
            <a:normAutofit fontScale="85000" lnSpcReduction="20000"/>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SELECT </a:t>
            </a:r>
            <a:r>
              <a:rPr lang="de-AT" altLang="de-DE" dirty="0" err="1">
                <a:latin typeface="Courier New" panose="02070309020205020404" pitchFamily="49" charset="0"/>
              </a:rPr>
              <a:t>department_id</a:t>
            </a:r>
            <a:r>
              <a:rPr lang="de-AT" altLang="de-DE" dirty="0">
                <a:latin typeface="Courier New" panose="02070309020205020404" pitchFamily="49" charset="0"/>
              </a:rPr>
              <a:t>, </a:t>
            </a:r>
            <a:r>
              <a:rPr lang="de-AT" altLang="de-DE" dirty="0" err="1">
                <a:latin typeface="Courier New" panose="02070309020205020404" pitchFamily="49" charset="0"/>
              </a:rPr>
              <a:t>last_name</a:t>
            </a:r>
            <a:r>
              <a:rPr lang="de-AT" altLang="de-DE" dirty="0">
                <a:latin typeface="Courier New" panose="02070309020205020404" pitchFamily="49" charset="0"/>
              </a:rPr>
              <a:t>, </a:t>
            </a:r>
            <a:r>
              <a:rPr lang="de-AT" altLang="de-DE" dirty="0" err="1">
                <a:latin typeface="Courier New" panose="02070309020205020404" pitchFamily="49" charset="0"/>
              </a:rPr>
              <a:t>salary</a:t>
            </a:r>
            <a:r>
              <a:rPr lang="de-AT" altLang="de-DE" dirty="0">
                <a:latin typeface="Courier New" panose="02070309020205020404" pitchFamily="49" charset="0"/>
              </a:rPr>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FROM   </a:t>
            </a:r>
            <a:r>
              <a:rPr lang="de-AT" altLang="de-DE" dirty="0" err="1">
                <a:latin typeface="Courier New" panose="02070309020205020404" pitchFamily="49" charset="0"/>
              </a:rPr>
              <a:t>employees</a:t>
            </a:r>
            <a:endParaRPr lang="de-AT" altLang="de-DE" dirty="0">
              <a:latin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WHERE  </a:t>
            </a:r>
            <a:r>
              <a:rPr lang="de-AT" altLang="de-DE" dirty="0" err="1">
                <a:latin typeface="Courier New" panose="02070309020205020404" pitchFamily="49" charset="0"/>
              </a:rPr>
              <a:t>salary</a:t>
            </a:r>
            <a:r>
              <a:rPr lang="de-AT" altLang="de-DE" dirty="0">
                <a:latin typeface="Courier New" panose="02070309020205020404" pitchFamily="49" charset="0"/>
              </a:rPr>
              <a:t> &gt; 5000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ORDER BY </a:t>
            </a:r>
            <a:r>
              <a:rPr lang="de-AT" altLang="de-DE" dirty="0" err="1">
                <a:latin typeface="Courier New" panose="02070309020205020404" pitchFamily="49" charset="0"/>
              </a:rPr>
              <a:t>department_id</a:t>
            </a:r>
            <a:r>
              <a:rPr lang="de-AT" altLang="de-DE" dirty="0">
                <a:latin typeface="Courier New" panose="02070309020205020404" pitchFamily="49" charset="0"/>
              </a:rPr>
              <a:t>, </a:t>
            </a:r>
            <a:r>
              <a:rPr lang="de-AT" altLang="de-DE" dirty="0" err="1">
                <a:latin typeface="Courier New" panose="02070309020205020404" pitchFamily="49" charset="0"/>
              </a:rPr>
              <a:t>last_name</a:t>
            </a:r>
            <a:r>
              <a:rPr lang="de-AT" altLang="de-DE" dirty="0">
                <a:latin typeface="Courier New" panose="02070309020205020404" pitchFamily="49" charset="0"/>
              </a:rPr>
              <a: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900"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Der Index wurde nach den Select List Items des </a:t>
            </a:r>
            <a:r>
              <a:rPr lang="de-AT" altLang="de-DE" dirty="0" err="1"/>
              <a:t>Selects</a:t>
            </a:r>
            <a:r>
              <a:rPr lang="de-AT" altLang="de-DE" dirty="0"/>
              <a:t> angelegt.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900"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Ausgabe:</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50,Atkinson,2800,rowid</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60,Austin,4800,rowid</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70,Baer,10000,rowid</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80,Abel,11000,rowid</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DFB35468-3E8C-4856-B06C-A9339682FF56}"/>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46057B7-3E2F-42D4-9848-2D76FEF472FB}"/>
              </a:ext>
            </a:extLst>
          </p:cNvPr>
          <p:cNvSpPr>
            <a:spLocks noGrp="1"/>
          </p:cNvSpPr>
          <p:nvPr>
            <p:ph type="sldNum" sz="quarter" idx="12"/>
          </p:nvPr>
        </p:nvSpPr>
        <p:spPr/>
        <p:txBody>
          <a:bodyPr/>
          <a:lstStyle/>
          <a:p>
            <a:fld id="{691B77CF-4097-4AB8-977B-8B5443CE1762}" type="slidenum">
              <a:rPr lang="de-AT" smtClean="0"/>
              <a:t>30</a:t>
            </a:fld>
            <a:endParaRPr lang="de-AT"/>
          </a:p>
        </p:txBody>
      </p:sp>
      <p:pic>
        <p:nvPicPr>
          <p:cNvPr id="6" name="Grafik 5" descr="Ein Bild, das Zeichnung enthält.&#10;&#10;Automatisch generierte Beschreibung">
            <a:extLst>
              <a:ext uri="{FF2B5EF4-FFF2-40B4-BE49-F238E27FC236}">
                <a16:creationId xmlns:a16="http://schemas.microsoft.com/office/drawing/2014/main" id="{76105CB5-276A-4246-B3AF-AA02C5BE5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09508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CAA70E-8095-4720-903C-469560FCAB73}"/>
              </a:ext>
            </a:extLst>
          </p:cNvPr>
          <p:cNvSpPr>
            <a:spLocks noGrp="1"/>
          </p:cNvSpPr>
          <p:nvPr>
            <p:ph type="title"/>
          </p:nvPr>
        </p:nvSpPr>
        <p:spPr/>
        <p:txBody>
          <a:bodyPr/>
          <a:lstStyle/>
          <a:p>
            <a:r>
              <a:rPr lang="de-AT" b="1" dirty="0"/>
              <a:t>Zugriff: Fast </a:t>
            </a:r>
            <a:r>
              <a:rPr lang="de-AT" b="1" dirty="0" err="1"/>
              <a:t>Full</a:t>
            </a:r>
            <a:r>
              <a:rPr lang="de-AT" b="1" dirty="0"/>
              <a:t> Index Scan</a:t>
            </a:r>
          </a:p>
        </p:txBody>
      </p:sp>
      <p:sp>
        <p:nvSpPr>
          <p:cNvPr id="3" name="Inhaltsplatzhalter 2">
            <a:extLst>
              <a:ext uri="{FF2B5EF4-FFF2-40B4-BE49-F238E27FC236}">
                <a16:creationId xmlns:a16="http://schemas.microsoft.com/office/drawing/2014/main" id="{C7BDAA8B-5A55-4BD5-A28F-DB9F8B3EB560}"/>
              </a:ext>
            </a:extLst>
          </p:cNvPr>
          <p:cNvSpPr>
            <a:spLocks noGrp="1"/>
          </p:cNvSpPr>
          <p:nvPr>
            <p:ph idx="1"/>
          </p:nvPr>
        </p:nvSpPr>
        <p:spPr/>
        <p:txBody>
          <a:bodyPr/>
          <a:lstStyle/>
          <a:p>
            <a:pPr marL="0" indent="0">
              <a:buNone/>
            </a:pPr>
            <a:r>
              <a:rPr lang="de-AT" altLang="de-DE" dirty="0"/>
              <a:t>Ist ein </a:t>
            </a:r>
            <a:r>
              <a:rPr lang="de-AT" altLang="de-DE" dirty="0" err="1"/>
              <a:t>Full</a:t>
            </a:r>
            <a:r>
              <a:rPr lang="de-AT" altLang="de-DE" dirty="0"/>
              <a:t> Index Scan bei dem nur auf die Indexdaten, nicht aber auf die Tabellendaten zugegriffen wird. Dies ist in dem Fall möglich, bei dem alle Spalten des Query im Index enthalten sind.</a:t>
            </a:r>
          </a:p>
          <a:p>
            <a:pPr marL="0" indent="0">
              <a:buNone/>
            </a:pPr>
            <a:endParaRPr lang="de-AT" dirty="0"/>
          </a:p>
        </p:txBody>
      </p:sp>
      <p:sp>
        <p:nvSpPr>
          <p:cNvPr id="4" name="Fußzeilenplatzhalter 3">
            <a:extLst>
              <a:ext uri="{FF2B5EF4-FFF2-40B4-BE49-F238E27FC236}">
                <a16:creationId xmlns:a16="http://schemas.microsoft.com/office/drawing/2014/main" id="{0EB366C5-BE19-411A-8796-D8CD87F64FB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EA38235-0385-4504-902F-F8E95C48C295}"/>
              </a:ext>
            </a:extLst>
          </p:cNvPr>
          <p:cNvSpPr>
            <a:spLocks noGrp="1"/>
          </p:cNvSpPr>
          <p:nvPr>
            <p:ph type="sldNum" sz="quarter" idx="12"/>
          </p:nvPr>
        </p:nvSpPr>
        <p:spPr/>
        <p:txBody>
          <a:bodyPr/>
          <a:lstStyle/>
          <a:p>
            <a:fld id="{691B77CF-4097-4AB8-977B-8B5443CE1762}" type="slidenum">
              <a:rPr lang="de-AT" smtClean="0"/>
              <a:t>31</a:t>
            </a:fld>
            <a:endParaRPr lang="de-AT"/>
          </a:p>
        </p:txBody>
      </p:sp>
      <p:pic>
        <p:nvPicPr>
          <p:cNvPr id="6" name="Grafik 5" descr="Ein Bild, das Zeichnung enthält.&#10;&#10;Automatisch generierte Beschreibung">
            <a:extLst>
              <a:ext uri="{FF2B5EF4-FFF2-40B4-BE49-F238E27FC236}">
                <a16:creationId xmlns:a16="http://schemas.microsoft.com/office/drawing/2014/main" id="{185F8E23-0F7B-43B7-BA62-CD1A5DC22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5075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FFC13-5BB2-41E2-AD47-2042124B128A}"/>
              </a:ext>
            </a:extLst>
          </p:cNvPr>
          <p:cNvSpPr>
            <a:spLocks noGrp="1"/>
          </p:cNvSpPr>
          <p:nvPr>
            <p:ph type="title"/>
          </p:nvPr>
        </p:nvSpPr>
        <p:spPr/>
        <p:txBody>
          <a:bodyPr/>
          <a:lstStyle/>
          <a:p>
            <a:r>
              <a:rPr lang="de-AT" b="1" dirty="0"/>
              <a:t>Zugriff: Index Range Scan</a:t>
            </a:r>
          </a:p>
        </p:txBody>
      </p:sp>
      <p:sp>
        <p:nvSpPr>
          <p:cNvPr id="3" name="Inhaltsplatzhalter 2">
            <a:extLst>
              <a:ext uri="{FF2B5EF4-FFF2-40B4-BE49-F238E27FC236}">
                <a16:creationId xmlns:a16="http://schemas.microsoft.com/office/drawing/2014/main" id="{DD653BC7-7EDD-4922-A8DA-E88131AB872C}"/>
              </a:ext>
            </a:extLst>
          </p:cNvPr>
          <p:cNvSpPr>
            <a:spLocks noGrp="1"/>
          </p:cNvSpPr>
          <p:nvPr>
            <p:ph idx="1"/>
          </p:nvPr>
        </p:nvSpPr>
        <p:spPr/>
        <p:txBody>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Es sollen beispielsweise alle Abteilungen ausgegeben werden, die eine Abteilungsnummer zwischen 20 und 40 haben.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In diesem Fall sind nur die Blätter des B – Baumes betroffen, die entweder vor- oder rückwärts gelesen werden. </a:t>
            </a:r>
          </a:p>
          <a:p>
            <a:endParaRPr lang="de-AT" dirty="0"/>
          </a:p>
        </p:txBody>
      </p:sp>
      <p:sp>
        <p:nvSpPr>
          <p:cNvPr id="4" name="Fußzeilenplatzhalter 3">
            <a:extLst>
              <a:ext uri="{FF2B5EF4-FFF2-40B4-BE49-F238E27FC236}">
                <a16:creationId xmlns:a16="http://schemas.microsoft.com/office/drawing/2014/main" id="{A03E7C85-1765-4F11-AFF1-A4C67F5BFC24}"/>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43A56C71-D5BA-4F96-A23C-B9CB0EC58B0C}"/>
              </a:ext>
            </a:extLst>
          </p:cNvPr>
          <p:cNvSpPr>
            <a:spLocks noGrp="1"/>
          </p:cNvSpPr>
          <p:nvPr>
            <p:ph type="sldNum" sz="quarter" idx="12"/>
          </p:nvPr>
        </p:nvSpPr>
        <p:spPr/>
        <p:txBody>
          <a:bodyPr/>
          <a:lstStyle/>
          <a:p>
            <a:fld id="{691B77CF-4097-4AB8-977B-8B5443CE1762}" type="slidenum">
              <a:rPr lang="de-AT" smtClean="0"/>
              <a:t>32</a:t>
            </a:fld>
            <a:endParaRPr lang="de-AT"/>
          </a:p>
        </p:txBody>
      </p:sp>
      <p:pic>
        <p:nvPicPr>
          <p:cNvPr id="6" name="Grafik 5" descr="Ein Bild, das Zeichnung enthält.&#10;&#10;Automatisch generierte Beschreibung">
            <a:extLst>
              <a:ext uri="{FF2B5EF4-FFF2-40B4-BE49-F238E27FC236}">
                <a16:creationId xmlns:a16="http://schemas.microsoft.com/office/drawing/2014/main" id="{192E076C-98D2-4C9C-B7B2-17654F260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00096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D01BAF-1391-4CED-A383-86D85A68DFE8}"/>
              </a:ext>
            </a:extLst>
          </p:cNvPr>
          <p:cNvSpPr>
            <a:spLocks noGrp="1"/>
          </p:cNvSpPr>
          <p:nvPr>
            <p:ph type="title"/>
          </p:nvPr>
        </p:nvSpPr>
        <p:spPr/>
        <p:txBody>
          <a:bodyPr/>
          <a:lstStyle/>
          <a:p>
            <a:r>
              <a:rPr lang="de-AT" b="1" dirty="0"/>
              <a:t>Zugriff: Index Unique Scan</a:t>
            </a:r>
          </a:p>
        </p:txBody>
      </p:sp>
      <p:sp>
        <p:nvSpPr>
          <p:cNvPr id="3" name="Inhaltsplatzhalter 2">
            <a:extLst>
              <a:ext uri="{FF2B5EF4-FFF2-40B4-BE49-F238E27FC236}">
                <a16:creationId xmlns:a16="http://schemas.microsoft.com/office/drawing/2014/main" id="{E68ECFC0-14D4-42E4-B61C-B4BF192CD6FC}"/>
              </a:ext>
            </a:extLst>
          </p:cNvPr>
          <p:cNvSpPr>
            <a:spLocks noGrp="1"/>
          </p:cNvSpPr>
          <p:nvPr>
            <p:ph idx="1"/>
          </p:nvPr>
        </p:nvSpPr>
        <p:spPr/>
        <p:txBody>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Wenn in einer WHERE Klausel mit dem </a:t>
            </a:r>
            <a:r>
              <a:rPr lang="de-AT" altLang="de-DE" dirty="0" err="1"/>
              <a:t>Gleichheitoperator</a:t>
            </a:r>
            <a:r>
              <a:rPr lang="de-AT" altLang="de-DE" dirty="0"/>
              <a:t> auf Spalten referenziert wird, die sämtliche </a:t>
            </a:r>
            <a:r>
              <a:rPr lang="de-AT" altLang="de-DE" dirty="0" err="1"/>
              <a:t>unique</a:t>
            </a:r>
            <a:r>
              <a:rPr lang="de-AT" altLang="de-DE" dirty="0"/>
              <a:t> indiziert sind.</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FROM   </a:t>
            </a:r>
            <a:r>
              <a:rPr lang="de-AT" altLang="de-DE" dirty="0" err="1">
                <a:latin typeface="Courier New" panose="02070309020205020404" pitchFamily="49" charset="0"/>
                <a:cs typeface="Courier New" panose="02070309020205020404" pitchFamily="49" charset="0"/>
              </a:rPr>
              <a:t>employees</a:t>
            </a: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WHERE  </a:t>
            </a:r>
            <a:r>
              <a:rPr lang="de-AT" altLang="de-DE" dirty="0" err="1">
                <a:latin typeface="Courier New" panose="02070309020205020404" pitchFamily="49" charset="0"/>
                <a:cs typeface="Courier New" panose="02070309020205020404" pitchFamily="49" charset="0"/>
              </a:rPr>
              <a:t>employee_id</a:t>
            </a:r>
            <a:r>
              <a:rPr lang="de-AT" altLang="de-DE" dirty="0">
                <a:latin typeface="Courier New" panose="02070309020205020404" pitchFamily="49" charset="0"/>
                <a:cs typeface="Courier New" panose="02070309020205020404" pitchFamily="49" charset="0"/>
              </a:rPr>
              <a:t> = 5;</a:t>
            </a:r>
          </a:p>
          <a:p>
            <a:endParaRPr lang="de-AT" dirty="0"/>
          </a:p>
        </p:txBody>
      </p:sp>
      <p:sp>
        <p:nvSpPr>
          <p:cNvPr id="4" name="Fußzeilenplatzhalter 3">
            <a:extLst>
              <a:ext uri="{FF2B5EF4-FFF2-40B4-BE49-F238E27FC236}">
                <a16:creationId xmlns:a16="http://schemas.microsoft.com/office/drawing/2014/main" id="{7CE5DC93-0117-4BA5-86D6-A8F55E10611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05E5A2A-1A05-43BB-8F30-40930E69C973}"/>
              </a:ext>
            </a:extLst>
          </p:cNvPr>
          <p:cNvSpPr>
            <a:spLocks noGrp="1"/>
          </p:cNvSpPr>
          <p:nvPr>
            <p:ph type="sldNum" sz="quarter" idx="12"/>
          </p:nvPr>
        </p:nvSpPr>
        <p:spPr/>
        <p:txBody>
          <a:bodyPr/>
          <a:lstStyle/>
          <a:p>
            <a:fld id="{691B77CF-4097-4AB8-977B-8B5443CE1762}" type="slidenum">
              <a:rPr lang="de-AT" smtClean="0"/>
              <a:t>33</a:t>
            </a:fld>
            <a:endParaRPr lang="de-AT"/>
          </a:p>
        </p:txBody>
      </p:sp>
      <p:pic>
        <p:nvPicPr>
          <p:cNvPr id="6" name="Grafik 5" descr="Ein Bild, das Zeichnung enthält.&#10;&#10;Automatisch generierte Beschreibung">
            <a:extLst>
              <a:ext uri="{FF2B5EF4-FFF2-40B4-BE49-F238E27FC236}">
                <a16:creationId xmlns:a16="http://schemas.microsoft.com/office/drawing/2014/main" id="{24F98A71-3980-4796-8FED-80D9661BB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17899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AA22D-DAEC-4627-8051-B983E18DA12D}"/>
              </a:ext>
            </a:extLst>
          </p:cNvPr>
          <p:cNvSpPr>
            <a:spLocks noGrp="1"/>
          </p:cNvSpPr>
          <p:nvPr>
            <p:ph type="title"/>
          </p:nvPr>
        </p:nvSpPr>
        <p:spPr/>
        <p:txBody>
          <a:bodyPr/>
          <a:lstStyle/>
          <a:p>
            <a:r>
              <a:rPr lang="de-AT" b="1" dirty="0"/>
              <a:t>Zugriff: Index Skip Scan</a:t>
            </a:r>
          </a:p>
        </p:txBody>
      </p:sp>
      <p:sp>
        <p:nvSpPr>
          <p:cNvPr id="3" name="Inhaltsplatzhalter 2">
            <a:extLst>
              <a:ext uri="{FF2B5EF4-FFF2-40B4-BE49-F238E27FC236}">
                <a16:creationId xmlns:a16="http://schemas.microsoft.com/office/drawing/2014/main" id="{82C72676-C332-4FE8-A2D3-0CC188636DB2}"/>
              </a:ext>
            </a:extLst>
          </p:cNvPr>
          <p:cNvSpPr>
            <a:spLocks noGrp="1"/>
          </p:cNvSpPr>
          <p:nvPr>
            <p:ph idx="1"/>
          </p:nvPr>
        </p:nvSpPr>
        <p:spPr>
          <a:xfrm>
            <a:off x="838200" y="1825625"/>
            <a:ext cx="9144000" cy="4351338"/>
          </a:xfrm>
        </p:spPr>
        <p:txBody>
          <a:bodyPr>
            <a:normAutofit lnSpcReduction="10000"/>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Wird verwendet, wenn es im Zusammenhang mit einem </a:t>
            </a:r>
            <a:r>
              <a:rPr lang="de-AT" altLang="de-DE" dirty="0" err="1"/>
              <a:t>concatenated</a:t>
            </a:r>
            <a:r>
              <a:rPr lang="de-AT" altLang="de-DE" dirty="0"/>
              <a:t> </a:t>
            </a:r>
            <a:r>
              <a:rPr lang="de-AT" altLang="de-DE" dirty="0" err="1"/>
              <a:t>index</a:t>
            </a:r>
            <a:r>
              <a:rPr lang="de-AT" altLang="de-DE" dirty="0"/>
              <a:t>  in der führenden Spalte wenig verschiedene Werte sind und viele verschiedene Werte in den nicht führenden Spalten. Der Index Skip Scan wird verwendet, wenn die führende Spalte nicht in der WHERE Klausel enthalten ist.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00"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Szenario: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Die Customer Tabelle hat eine Spalte Geschlecht. Der zusammengesetzte Index wird definiert auf ‚Geschlecht || Email‘</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endParaRPr lang="de-AT" dirty="0"/>
          </a:p>
        </p:txBody>
      </p:sp>
      <p:sp>
        <p:nvSpPr>
          <p:cNvPr id="4" name="Fußzeilenplatzhalter 3">
            <a:extLst>
              <a:ext uri="{FF2B5EF4-FFF2-40B4-BE49-F238E27FC236}">
                <a16:creationId xmlns:a16="http://schemas.microsoft.com/office/drawing/2014/main" id="{DE8A5DEE-6795-46EB-80D3-F8D410727F6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802262A-26C8-4E81-9997-BFFF0B69B19B}"/>
              </a:ext>
            </a:extLst>
          </p:cNvPr>
          <p:cNvSpPr>
            <a:spLocks noGrp="1"/>
          </p:cNvSpPr>
          <p:nvPr>
            <p:ph type="sldNum" sz="quarter" idx="12"/>
          </p:nvPr>
        </p:nvSpPr>
        <p:spPr/>
        <p:txBody>
          <a:bodyPr/>
          <a:lstStyle/>
          <a:p>
            <a:fld id="{691B77CF-4097-4AB8-977B-8B5443CE1762}" type="slidenum">
              <a:rPr lang="de-AT" smtClean="0"/>
              <a:t>34</a:t>
            </a:fld>
            <a:endParaRPr lang="de-AT"/>
          </a:p>
        </p:txBody>
      </p:sp>
      <p:pic>
        <p:nvPicPr>
          <p:cNvPr id="6" name="Grafik 5" descr="Ein Bild, das Zeichnung enthält.&#10;&#10;Automatisch generierte Beschreibung">
            <a:extLst>
              <a:ext uri="{FF2B5EF4-FFF2-40B4-BE49-F238E27FC236}">
                <a16:creationId xmlns:a16="http://schemas.microsoft.com/office/drawing/2014/main" id="{FA6F9E4F-5232-48E4-8457-BDBB308C2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64352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B7C798-3571-4EED-8E64-B0A51A80C758}"/>
              </a:ext>
            </a:extLst>
          </p:cNvPr>
          <p:cNvSpPr>
            <a:spLocks noGrp="1"/>
          </p:cNvSpPr>
          <p:nvPr>
            <p:ph type="title"/>
          </p:nvPr>
        </p:nvSpPr>
        <p:spPr/>
        <p:txBody>
          <a:bodyPr/>
          <a:lstStyle/>
          <a:p>
            <a:r>
              <a:rPr lang="de-AT" b="1" dirty="0"/>
              <a:t>Zugriff: Index Skip Scan</a:t>
            </a:r>
          </a:p>
        </p:txBody>
      </p:sp>
      <p:sp>
        <p:nvSpPr>
          <p:cNvPr id="3" name="Inhaltsplatzhalter 2">
            <a:extLst>
              <a:ext uri="{FF2B5EF4-FFF2-40B4-BE49-F238E27FC236}">
                <a16:creationId xmlns:a16="http://schemas.microsoft.com/office/drawing/2014/main" id="{4B4496C8-6BDC-43AF-B256-DE317C29671C}"/>
              </a:ext>
            </a:extLst>
          </p:cNvPr>
          <p:cNvSpPr>
            <a:spLocks noGrp="1"/>
          </p:cNvSpPr>
          <p:nvPr>
            <p:ph idx="1"/>
          </p:nvPr>
        </p:nvSpPr>
        <p:spPr/>
        <p:txBody>
          <a:bodyPr>
            <a:normAutofit fontScale="70000" lnSpcReduction="20000"/>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Die Indexeinträge haben folgendes Aussehen:</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latin typeface="Courier New" panose="02070309020205020404" pitchFamily="49" charset="0"/>
                <a:cs typeface="Courier New" panose="02070309020205020404" pitchFamily="49" charset="0"/>
              </a:rPr>
              <a:t>F,Wolf@company.com,rowid</a:t>
            </a: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Folgendes SQL Statement wird abgesetzt: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FROM </a:t>
            </a:r>
            <a:r>
              <a:rPr lang="de-AT" altLang="de-DE" dirty="0" err="1">
                <a:latin typeface="Courier New" panose="02070309020205020404" pitchFamily="49" charset="0"/>
                <a:cs typeface="Courier New" panose="02070309020205020404" pitchFamily="49" charset="0"/>
              </a:rPr>
              <a:t>sh.customers</a:t>
            </a:r>
            <a:r>
              <a:rPr lang="de-AT" altLang="de-DE" dirty="0">
                <a:latin typeface="Courier New" panose="02070309020205020404" pitchFamily="49" charset="0"/>
                <a:cs typeface="Courier New" panose="02070309020205020404" pitchFamily="49" charset="0"/>
              </a:rPr>
              <a:t> WHERE </a:t>
            </a:r>
            <a:r>
              <a:rPr lang="de-AT" altLang="de-DE" dirty="0" err="1">
                <a:latin typeface="Courier New" panose="02070309020205020404" pitchFamily="49" charset="0"/>
                <a:cs typeface="Courier New" panose="02070309020205020404" pitchFamily="49" charset="0"/>
              </a:rPr>
              <a:t>cust_email</a:t>
            </a:r>
            <a:r>
              <a:rPr lang="de-AT" altLang="de-DE" dirty="0">
                <a:latin typeface="Courier New" panose="02070309020205020404" pitchFamily="49" charset="0"/>
                <a:cs typeface="Courier New" panose="02070309020205020404" pitchFamily="49" charset="0"/>
              </a:rPr>
              <a:t> = 'Abbey@company.com';</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Geschlecht kommt im Index vor, nicht aber im WHERE!</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Lösungsszenario:</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Der Index wird in 2 Subindexe aufgeteilt – einer für jedes Geschlecht. Beide Subindexe werden verarbeitet und das Ergebnis zusammengesetzt. Dies erfolgt nach folgendem Muster:</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FROM </a:t>
            </a:r>
            <a:r>
              <a:rPr lang="de-AT" altLang="de-DE" dirty="0" err="1">
                <a:latin typeface="Courier New" panose="02070309020205020404" pitchFamily="49" charset="0"/>
                <a:cs typeface="Courier New" panose="02070309020205020404" pitchFamily="49" charset="0"/>
              </a:rPr>
              <a:t>sh.customers</a:t>
            </a:r>
            <a:r>
              <a:rPr lang="de-AT" altLang="de-DE" dirty="0">
                <a:latin typeface="Courier New" panose="02070309020205020404" pitchFamily="49" charset="0"/>
                <a:cs typeface="Courier New" panose="02070309020205020404" pitchFamily="49" charset="0"/>
              </a:rPr>
              <a:t> WHERE </a:t>
            </a:r>
            <a:r>
              <a:rPr lang="de-AT" altLang="de-DE" dirty="0" err="1">
                <a:latin typeface="Courier New" panose="02070309020205020404" pitchFamily="49" charset="0"/>
                <a:cs typeface="Courier New" panose="02070309020205020404" pitchFamily="49" charset="0"/>
              </a:rPr>
              <a:t>cust_gender</a:t>
            </a:r>
            <a:r>
              <a:rPr lang="de-AT" altLang="de-DE" dirty="0">
                <a:latin typeface="Courier New" panose="02070309020205020404" pitchFamily="49" charset="0"/>
                <a:cs typeface="Courier New" panose="02070309020205020404" pitchFamily="49" charset="0"/>
              </a:rPr>
              <a:t> = 'F'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AND </a:t>
            </a:r>
            <a:r>
              <a:rPr lang="de-AT" altLang="de-DE" dirty="0" err="1">
                <a:latin typeface="Courier New" panose="02070309020205020404" pitchFamily="49" charset="0"/>
                <a:cs typeface="Courier New" panose="02070309020205020404" pitchFamily="49" charset="0"/>
              </a:rPr>
              <a:t>cust_email</a:t>
            </a:r>
            <a:r>
              <a:rPr lang="de-AT" altLang="de-DE" dirty="0">
                <a:latin typeface="Courier New" panose="02070309020205020404" pitchFamily="49" charset="0"/>
                <a:cs typeface="Courier New" panose="02070309020205020404" pitchFamily="49" charset="0"/>
              </a:rPr>
              <a:t> = 'Abbey@company.com'</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UNION ALL</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FROM </a:t>
            </a:r>
            <a:r>
              <a:rPr lang="de-AT" altLang="de-DE" dirty="0" err="1">
                <a:latin typeface="Courier New" panose="02070309020205020404" pitchFamily="49" charset="0"/>
                <a:cs typeface="Courier New" panose="02070309020205020404" pitchFamily="49" charset="0"/>
              </a:rPr>
              <a:t>sh.customers</a:t>
            </a:r>
            <a:r>
              <a:rPr lang="de-AT" altLang="de-DE" dirty="0">
                <a:latin typeface="Courier New" panose="02070309020205020404" pitchFamily="49" charset="0"/>
                <a:cs typeface="Courier New" panose="02070309020205020404" pitchFamily="49" charset="0"/>
              </a:rPr>
              <a:t> WHERE </a:t>
            </a:r>
            <a:r>
              <a:rPr lang="de-AT" altLang="de-DE" dirty="0" err="1">
                <a:latin typeface="Courier New" panose="02070309020205020404" pitchFamily="49" charset="0"/>
                <a:cs typeface="Courier New" panose="02070309020205020404" pitchFamily="49" charset="0"/>
              </a:rPr>
              <a:t>cust_gender</a:t>
            </a:r>
            <a:r>
              <a:rPr lang="de-AT" altLang="de-DE" dirty="0">
                <a:latin typeface="Courier New" panose="02070309020205020404" pitchFamily="49" charset="0"/>
                <a:cs typeface="Courier New" panose="02070309020205020404" pitchFamily="49" charset="0"/>
              </a:rPr>
              <a:t> = 'M'</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AND </a:t>
            </a:r>
            <a:r>
              <a:rPr lang="de-AT" altLang="de-DE" dirty="0" err="1">
                <a:latin typeface="Courier New" panose="02070309020205020404" pitchFamily="49" charset="0"/>
                <a:cs typeface="Courier New" panose="02070309020205020404" pitchFamily="49" charset="0"/>
              </a:rPr>
              <a:t>cust_email</a:t>
            </a:r>
            <a:r>
              <a:rPr lang="de-AT" altLang="de-DE" dirty="0">
                <a:latin typeface="Courier New" panose="02070309020205020404" pitchFamily="49" charset="0"/>
                <a:cs typeface="Courier New" panose="02070309020205020404" pitchFamily="49" charset="0"/>
              </a:rPr>
              <a:t> = 'Abbey@company.com';</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6AF061E9-0F32-4043-A2E2-4DF352422939}"/>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903D120-412A-4CD2-B850-A2F89151A398}"/>
              </a:ext>
            </a:extLst>
          </p:cNvPr>
          <p:cNvSpPr>
            <a:spLocks noGrp="1"/>
          </p:cNvSpPr>
          <p:nvPr>
            <p:ph type="sldNum" sz="quarter" idx="12"/>
          </p:nvPr>
        </p:nvSpPr>
        <p:spPr/>
        <p:txBody>
          <a:bodyPr/>
          <a:lstStyle/>
          <a:p>
            <a:fld id="{691B77CF-4097-4AB8-977B-8B5443CE1762}" type="slidenum">
              <a:rPr lang="de-AT" smtClean="0"/>
              <a:t>35</a:t>
            </a:fld>
            <a:endParaRPr lang="de-AT"/>
          </a:p>
        </p:txBody>
      </p:sp>
      <p:pic>
        <p:nvPicPr>
          <p:cNvPr id="6" name="Grafik 5" descr="Ein Bild, das Zeichnung enthält.&#10;&#10;Automatisch generierte Beschreibung">
            <a:extLst>
              <a:ext uri="{FF2B5EF4-FFF2-40B4-BE49-F238E27FC236}">
                <a16:creationId xmlns:a16="http://schemas.microsoft.com/office/drawing/2014/main" id="{FC65FF02-5959-404F-ACDA-9C8EF29C6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50572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89B28-F0AC-4DDE-950C-C5817C974FA9}"/>
              </a:ext>
            </a:extLst>
          </p:cNvPr>
          <p:cNvSpPr>
            <a:spLocks noGrp="1"/>
          </p:cNvSpPr>
          <p:nvPr>
            <p:ph type="title"/>
          </p:nvPr>
        </p:nvSpPr>
        <p:spPr/>
        <p:txBody>
          <a:bodyPr/>
          <a:lstStyle/>
          <a:p>
            <a:r>
              <a:rPr lang="de-AT" b="1" dirty="0"/>
              <a:t>Indexverwendung</a:t>
            </a:r>
          </a:p>
        </p:txBody>
      </p:sp>
      <p:sp>
        <p:nvSpPr>
          <p:cNvPr id="3" name="Inhaltsplatzhalter 2">
            <a:extLst>
              <a:ext uri="{FF2B5EF4-FFF2-40B4-BE49-F238E27FC236}">
                <a16:creationId xmlns:a16="http://schemas.microsoft.com/office/drawing/2014/main" id="{5BBE8770-CB6D-41EF-9133-BA8B08722D32}"/>
              </a:ext>
            </a:extLst>
          </p:cNvPr>
          <p:cNvSpPr>
            <a:spLocks noGrp="1"/>
          </p:cNvSpPr>
          <p:nvPr>
            <p:ph idx="1"/>
          </p:nvPr>
        </p:nvSpPr>
        <p:spPr/>
        <p:txBody>
          <a:bodyPr>
            <a:normAutofit fontScale="77500" lnSpcReduction="20000"/>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Die Definition eines Index ist nicht gleichbedeutend mit der Verwendung des Index. Die endgültige Entscheidung darüber liegt beim Optimizer.  Verhinderung der Verwendung: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00"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Optimizer </a:t>
            </a:r>
            <a:r>
              <a:rPr lang="de-AT" altLang="de-DE" dirty="0" err="1"/>
              <a:t>Hint</a:t>
            </a:r>
            <a:r>
              <a:rPr lang="de-AT" altLang="de-DE" dirty="0"/>
              <a:t> NO_INDEX</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Hier wird die Verwendung des Index explizit untersagt: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00" dirty="0"/>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NO_INDEX(</a:t>
            </a:r>
            <a:r>
              <a:rPr lang="de-AT" altLang="de-DE" dirty="0" err="1">
                <a:latin typeface="Courier New" panose="02070309020205020404" pitchFamily="49" charset="0"/>
                <a:cs typeface="Courier New" panose="02070309020205020404" pitchFamily="49" charset="0"/>
              </a:rPr>
              <a:t>employees</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emp_empid</a:t>
            </a:r>
            <a:r>
              <a:rPr lang="de-AT" altLang="de-DE" dirty="0">
                <a:latin typeface="Courier New" panose="02070309020205020404" pitchFamily="49" charset="0"/>
                <a:cs typeface="Courier New" panose="02070309020205020404" pitchFamily="49" charset="0"/>
              </a:rPr>
              <a:t>) */ </a:t>
            </a:r>
            <a:r>
              <a:rPr lang="de-AT" altLang="de-DE" dirty="0" err="1">
                <a:latin typeface="Courier New" panose="02070309020205020404" pitchFamily="49" charset="0"/>
                <a:cs typeface="Courier New" panose="02070309020205020404" pitchFamily="49" charset="0"/>
              </a:rPr>
              <a:t>employee_id</a:t>
            </a:r>
            <a:r>
              <a:rPr lang="de-AT" altLang="de-DE" dirty="0">
                <a:latin typeface="Courier New" panose="02070309020205020404" pitchFamily="49" charset="0"/>
                <a:cs typeface="Courier New" panose="02070309020205020404" pitchFamily="49" charset="0"/>
              </a:rPr>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Optimizer </a:t>
            </a:r>
            <a:r>
              <a:rPr lang="de-AT" altLang="de-DE" dirty="0" err="1"/>
              <a:t>Hint</a:t>
            </a:r>
            <a:r>
              <a:rPr lang="de-AT" altLang="de-DE" dirty="0"/>
              <a:t> FULL</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Hier wird ein </a:t>
            </a:r>
            <a:r>
              <a:rPr lang="de-AT" altLang="de-DE" dirty="0" err="1"/>
              <a:t>full</a:t>
            </a:r>
            <a:r>
              <a:rPr lang="de-AT" altLang="de-DE" dirty="0"/>
              <a:t> </a:t>
            </a:r>
            <a:r>
              <a:rPr lang="de-AT" altLang="de-DE" dirty="0" err="1"/>
              <a:t>table</a:t>
            </a:r>
            <a:r>
              <a:rPr lang="de-AT" altLang="de-DE" dirty="0"/>
              <a:t> </a:t>
            </a:r>
            <a:r>
              <a:rPr lang="de-AT" altLang="de-DE" dirty="0" err="1"/>
              <a:t>scan</a:t>
            </a:r>
            <a:r>
              <a:rPr lang="de-AT" altLang="de-DE" dirty="0"/>
              <a:t> anstatt eines </a:t>
            </a:r>
            <a:r>
              <a:rPr lang="de-AT" altLang="de-DE" dirty="0" err="1"/>
              <a:t>index</a:t>
            </a:r>
            <a:r>
              <a:rPr lang="de-AT" altLang="de-DE" dirty="0"/>
              <a:t> </a:t>
            </a:r>
            <a:r>
              <a:rPr lang="de-AT" altLang="de-DE" dirty="0" err="1"/>
              <a:t>scan</a:t>
            </a:r>
            <a:r>
              <a:rPr lang="de-AT" altLang="de-DE" dirty="0"/>
              <a:t> verlangt: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FULL(e) */ </a:t>
            </a:r>
            <a:r>
              <a:rPr lang="de-AT" altLang="de-DE" dirty="0" err="1">
                <a:latin typeface="Courier New" panose="02070309020205020404" pitchFamily="49" charset="0"/>
                <a:cs typeface="Courier New" panose="02070309020205020404" pitchFamily="49" charset="0"/>
              </a:rPr>
              <a:t>employee_id</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last_name</a:t>
            </a: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hr.employees</a:t>
            </a:r>
            <a:r>
              <a:rPr lang="de-AT" altLang="de-DE" dirty="0">
                <a:latin typeface="Courier New" panose="02070309020205020404" pitchFamily="49" charset="0"/>
                <a:cs typeface="Courier New" panose="02070309020205020404" pitchFamily="49" charset="0"/>
              </a:rPr>
              <a:t> e ...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p>
          <a:p>
            <a:endParaRPr lang="de-AT" dirty="0"/>
          </a:p>
        </p:txBody>
      </p:sp>
      <p:sp>
        <p:nvSpPr>
          <p:cNvPr id="4" name="Fußzeilenplatzhalter 3">
            <a:extLst>
              <a:ext uri="{FF2B5EF4-FFF2-40B4-BE49-F238E27FC236}">
                <a16:creationId xmlns:a16="http://schemas.microsoft.com/office/drawing/2014/main" id="{125EAAFC-3CD6-4D2E-BF7E-F7C9F6B431F0}"/>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25CEFEE3-3A84-479E-99FE-4BADFF73A876}"/>
              </a:ext>
            </a:extLst>
          </p:cNvPr>
          <p:cNvSpPr>
            <a:spLocks noGrp="1"/>
          </p:cNvSpPr>
          <p:nvPr>
            <p:ph type="sldNum" sz="quarter" idx="12"/>
          </p:nvPr>
        </p:nvSpPr>
        <p:spPr/>
        <p:txBody>
          <a:bodyPr/>
          <a:lstStyle/>
          <a:p>
            <a:fld id="{691B77CF-4097-4AB8-977B-8B5443CE1762}" type="slidenum">
              <a:rPr lang="de-AT" smtClean="0"/>
              <a:t>36</a:t>
            </a:fld>
            <a:endParaRPr lang="de-AT"/>
          </a:p>
        </p:txBody>
      </p:sp>
      <p:pic>
        <p:nvPicPr>
          <p:cNvPr id="6" name="Grafik 5" descr="Ein Bild, das Zeichnung enthält.&#10;&#10;Automatisch generierte Beschreibung">
            <a:extLst>
              <a:ext uri="{FF2B5EF4-FFF2-40B4-BE49-F238E27FC236}">
                <a16:creationId xmlns:a16="http://schemas.microsoft.com/office/drawing/2014/main" id="{8F7C0A71-74BA-4821-9A49-5F5120FEB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01033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DEBEA-4638-455A-B902-04DC328C4509}"/>
              </a:ext>
            </a:extLst>
          </p:cNvPr>
          <p:cNvSpPr>
            <a:spLocks noGrp="1"/>
          </p:cNvSpPr>
          <p:nvPr>
            <p:ph type="title"/>
          </p:nvPr>
        </p:nvSpPr>
        <p:spPr/>
        <p:txBody>
          <a:bodyPr/>
          <a:lstStyle/>
          <a:p>
            <a:r>
              <a:rPr lang="de-AT" b="1" dirty="0"/>
              <a:t>Wird der Index verwendet?</a:t>
            </a:r>
          </a:p>
        </p:txBody>
      </p:sp>
      <p:sp>
        <p:nvSpPr>
          <p:cNvPr id="3" name="Inhaltsplatzhalter 2">
            <a:extLst>
              <a:ext uri="{FF2B5EF4-FFF2-40B4-BE49-F238E27FC236}">
                <a16:creationId xmlns:a16="http://schemas.microsoft.com/office/drawing/2014/main" id="{EDD80166-8506-4BFE-9AFC-2DDF298A4D58}"/>
              </a:ext>
            </a:extLst>
          </p:cNvPr>
          <p:cNvSpPr>
            <a:spLocks noGrp="1"/>
          </p:cNvSpPr>
          <p:nvPr>
            <p:ph idx="1"/>
          </p:nvPr>
        </p:nvSpPr>
        <p:spPr/>
        <p:txBody>
          <a:bodyPr>
            <a:normAutofit fontScale="55000" lnSpcReduction="20000"/>
          </a:bodyPr>
          <a:lstStyle/>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CREATE TABLE t1 (c1 NUMBER);</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CREATE INDEX t1_idx ON t1(c1);</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ALTER INDEX t1_idx MONITORING USAGE;</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cs typeface="Courier New" panose="02070309020205020404" pitchFamily="49" charset="0"/>
            </a:endParaRP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a:t>
            </a:r>
            <a:r>
              <a:rPr lang="de-AT" altLang="de-DE" dirty="0" err="1">
                <a:latin typeface="Courier New" panose="02070309020205020404" pitchFamily="49" charset="0"/>
                <a:cs typeface="Courier New" panose="02070309020205020404" pitchFamily="49" charset="0"/>
              </a:rPr>
              <a:t>table_name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index_name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monitoring</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used</a:t>
            </a:r>
            <a:r>
              <a:rPr lang="de-AT" altLang="de-DE" dirty="0">
                <a:latin typeface="Courier New" panose="02070309020205020404" pitchFamily="49" charset="0"/>
                <a:cs typeface="Courier New" panose="02070309020205020404" pitchFamily="49" charset="0"/>
              </a:rPr>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FROM </a:t>
            </a:r>
            <a:r>
              <a:rPr lang="de-AT" altLang="de-DE" dirty="0" err="1">
                <a:latin typeface="Courier New" panose="02070309020205020404" pitchFamily="49" charset="0"/>
                <a:cs typeface="Courier New" panose="02070309020205020404" pitchFamily="49" charset="0"/>
              </a:rPr>
              <a:t>v$object_usage</a:t>
            </a:r>
            <a:r>
              <a:rPr lang="de-AT" altLang="de-DE" dirty="0">
                <a:latin typeface="Courier New" panose="02070309020205020404" pitchFamily="49" charset="0"/>
                <a:cs typeface="Courier New" panose="02070309020205020404" pitchFamily="49" charset="0"/>
              </a:rPr>
              <a: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 FROM t1 WHERE c1 = 1;</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a:t>
            </a:r>
            <a:r>
              <a:rPr lang="de-AT" altLang="de-DE" dirty="0" err="1">
                <a:latin typeface="Courier New" panose="02070309020205020404" pitchFamily="49" charset="0"/>
                <a:cs typeface="Courier New" panose="02070309020205020404" pitchFamily="49" charset="0"/>
              </a:rPr>
              <a:t>table_name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index_name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monitoring</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used</a:t>
            </a:r>
            <a:r>
              <a:rPr lang="de-AT" altLang="de-DE" dirty="0">
                <a:latin typeface="Courier New" panose="02070309020205020404" pitchFamily="49" charset="0"/>
                <a:cs typeface="Courier New" panose="02070309020205020404" pitchFamily="49" charset="0"/>
              </a:rPr>
              <a:t> </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FROM </a:t>
            </a:r>
            <a:r>
              <a:rPr lang="de-AT" altLang="de-DE" dirty="0" err="1">
                <a:latin typeface="Courier New" panose="02070309020205020404" pitchFamily="49" charset="0"/>
                <a:cs typeface="Courier New" panose="02070309020205020404" pitchFamily="49" charset="0"/>
              </a:rPr>
              <a:t>v$object_usage</a:t>
            </a:r>
            <a:r>
              <a:rPr lang="de-AT" altLang="de-DE" dirty="0">
                <a:latin typeface="Courier New" panose="02070309020205020404" pitchFamily="49" charset="0"/>
                <a:cs typeface="Courier New" panose="02070309020205020404" pitchFamily="49" charset="0"/>
              </a:rPr>
              <a:t>;</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TABLE_NAME    INDEX_NAME      MON USE</a:t>
            </a:r>
          </a:p>
          <a:p>
            <a:pPr indent="-33655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T1            T1_IDX          YES </a:t>
            </a:r>
            <a:r>
              <a:rPr lang="de-AT" altLang="de-DE" dirty="0" err="1">
                <a:latin typeface="Courier New" panose="02070309020205020404" pitchFamily="49" charset="0"/>
                <a:cs typeface="Courier New" panose="02070309020205020404" pitchFamily="49" charset="0"/>
              </a:rPr>
              <a:t>YES</a:t>
            </a:r>
            <a:endParaRPr lang="de-AT"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2F1CA204-DE5E-4DA1-83B8-F4212CBD9DB6}"/>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0D87529-E6D9-4AE8-AD5F-E9E70E676D3E}"/>
              </a:ext>
            </a:extLst>
          </p:cNvPr>
          <p:cNvSpPr>
            <a:spLocks noGrp="1"/>
          </p:cNvSpPr>
          <p:nvPr>
            <p:ph type="sldNum" sz="quarter" idx="12"/>
          </p:nvPr>
        </p:nvSpPr>
        <p:spPr/>
        <p:txBody>
          <a:bodyPr/>
          <a:lstStyle/>
          <a:p>
            <a:fld id="{691B77CF-4097-4AB8-977B-8B5443CE1762}" type="slidenum">
              <a:rPr lang="de-AT" smtClean="0"/>
              <a:t>37</a:t>
            </a:fld>
            <a:endParaRPr lang="de-AT"/>
          </a:p>
        </p:txBody>
      </p:sp>
      <p:pic>
        <p:nvPicPr>
          <p:cNvPr id="6" name="Grafik 5" descr="Ein Bild, das Zeichnung enthält.&#10;&#10;Automatisch generierte Beschreibung">
            <a:extLst>
              <a:ext uri="{FF2B5EF4-FFF2-40B4-BE49-F238E27FC236}">
                <a16:creationId xmlns:a16="http://schemas.microsoft.com/office/drawing/2014/main" id="{5F7C2CB1-540D-4717-8E25-897BF8ACD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491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D8C8BA-04BA-4E4E-AF57-68CBBC81789B}"/>
              </a:ext>
            </a:extLst>
          </p:cNvPr>
          <p:cNvSpPr>
            <a:spLocks noGrp="1"/>
          </p:cNvSpPr>
          <p:nvPr>
            <p:ph type="title"/>
          </p:nvPr>
        </p:nvSpPr>
        <p:spPr/>
        <p:txBody>
          <a:bodyPr/>
          <a:lstStyle/>
          <a:p>
            <a:r>
              <a:rPr lang="de-AT" b="1" dirty="0"/>
              <a:t>Indexcluster</a:t>
            </a:r>
          </a:p>
        </p:txBody>
      </p:sp>
      <p:sp>
        <p:nvSpPr>
          <p:cNvPr id="4" name="Fußzeilenplatzhalter 3">
            <a:extLst>
              <a:ext uri="{FF2B5EF4-FFF2-40B4-BE49-F238E27FC236}">
                <a16:creationId xmlns:a16="http://schemas.microsoft.com/office/drawing/2014/main" id="{F865B984-9260-4F92-AC28-7A735ACA135D}"/>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803D7B5-A6FE-4F8B-9FBB-58B3907115DA}"/>
              </a:ext>
            </a:extLst>
          </p:cNvPr>
          <p:cNvSpPr>
            <a:spLocks noGrp="1"/>
          </p:cNvSpPr>
          <p:nvPr>
            <p:ph type="sldNum" sz="quarter" idx="12"/>
          </p:nvPr>
        </p:nvSpPr>
        <p:spPr/>
        <p:txBody>
          <a:bodyPr/>
          <a:lstStyle/>
          <a:p>
            <a:fld id="{691B77CF-4097-4AB8-977B-8B5443CE1762}" type="slidenum">
              <a:rPr lang="de-AT" smtClean="0"/>
              <a:t>38</a:t>
            </a:fld>
            <a:endParaRPr lang="de-AT"/>
          </a:p>
        </p:txBody>
      </p:sp>
      <p:graphicFrame>
        <p:nvGraphicFramePr>
          <p:cNvPr id="6" name="Object 3">
            <a:extLst>
              <a:ext uri="{FF2B5EF4-FFF2-40B4-BE49-F238E27FC236}">
                <a16:creationId xmlns:a16="http://schemas.microsoft.com/office/drawing/2014/main" id="{2B0B129C-38C0-4E70-8D12-0A8ABF4170A7}"/>
              </a:ext>
            </a:extLst>
          </p:cNvPr>
          <p:cNvGraphicFramePr>
            <a:graphicFrameLocks noGrp="1" noChangeAspect="1"/>
          </p:cNvGraphicFramePr>
          <p:nvPr>
            <p:ph idx="1"/>
            <p:extLst>
              <p:ext uri="{D42A27DB-BD31-4B8C-83A1-F6EECF244321}">
                <p14:modId xmlns:p14="http://schemas.microsoft.com/office/powerpoint/2010/main" val="25801201"/>
              </p:ext>
            </p:extLst>
          </p:nvPr>
        </p:nvGraphicFramePr>
        <p:xfrm>
          <a:off x="3635399" y="1618391"/>
          <a:ext cx="4921201" cy="4810256"/>
        </p:xfrm>
        <a:graphic>
          <a:graphicData uri="http://schemas.openxmlformats.org/presentationml/2006/ole">
            <mc:AlternateContent xmlns:mc="http://schemas.openxmlformats.org/markup-compatibility/2006">
              <mc:Choice xmlns:v="urn:schemas-microsoft-com:vml" Requires="v">
                <p:oleObj spid="_x0000_s3075" r:id="rId3" imgW="3943505" imgH="3853860" progId="">
                  <p:embed/>
                </p:oleObj>
              </mc:Choice>
              <mc:Fallback>
                <p:oleObj r:id="rId3" imgW="3943505" imgH="3853860" progId="">
                  <p:embed/>
                  <p:pic>
                    <p:nvPicPr>
                      <p:cNvPr id="38918" name="Object 3">
                        <a:extLst>
                          <a:ext uri="{FF2B5EF4-FFF2-40B4-BE49-F238E27FC236}">
                            <a16:creationId xmlns:a16="http://schemas.microsoft.com/office/drawing/2014/main" id="{F5E16498-1811-472F-BDBC-7208FD892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99" y="1618391"/>
                        <a:ext cx="4921201" cy="4810256"/>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F7B995DD-CD0B-495B-90E9-483E57AAE2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15164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C39423-5830-4BFD-A450-43B6CB409FAD}"/>
              </a:ext>
            </a:extLst>
          </p:cNvPr>
          <p:cNvSpPr>
            <a:spLocks noGrp="1"/>
          </p:cNvSpPr>
          <p:nvPr>
            <p:ph type="title"/>
          </p:nvPr>
        </p:nvSpPr>
        <p:spPr/>
        <p:txBody>
          <a:bodyPr/>
          <a:lstStyle/>
          <a:p>
            <a:r>
              <a:rPr lang="de-AT" b="1" dirty="0"/>
              <a:t>Erstellen eines Indexclusters</a:t>
            </a:r>
          </a:p>
        </p:txBody>
      </p:sp>
      <p:sp>
        <p:nvSpPr>
          <p:cNvPr id="3" name="Inhaltsplatzhalter 2">
            <a:extLst>
              <a:ext uri="{FF2B5EF4-FFF2-40B4-BE49-F238E27FC236}">
                <a16:creationId xmlns:a16="http://schemas.microsoft.com/office/drawing/2014/main" id="{44B74ED7-524A-4D19-A09A-C99F4F7862CC}"/>
              </a:ext>
            </a:extLst>
          </p:cNvPr>
          <p:cNvSpPr>
            <a:spLocks noGrp="1"/>
          </p:cNvSpPr>
          <p:nvPr>
            <p:ph idx="1"/>
          </p:nvPr>
        </p:nvSpPr>
        <p:spPr/>
        <p:txBody>
          <a:bodyPr>
            <a:normAutofit fontScale="62500" lnSpcReduction="20000"/>
          </a:bodyPr>
          <a:lstStyle/>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CREATE CLUSTER </a:t>
            </a:r>
            <a:r>
              <a:rPr lang="de-DE" altLang="de-DE" dirty="0" err="1">
                <a:latin typeface="Courier New" panose="02070309020205020404" pitchFamily="49" charset="0"/>
              </a:rPr>
              <a:t>personnel</a:t>
            </a:r>
            <a:endParaRPr lang="de-DE" altLang="de-DE" dirty="0">
              <a:latin typeface="Courier New" panose="02070309020205020404" pitchFamily="49" charset="0"/>
            </a:endParaRP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a:t>
            </a:r>
            <a:r>
              <a:rPr lang="de-DE" altLang="de-DE" dirty="0" err="1">
                <a:latin typeface="Courier New" panose="02070309020205020404" pitchFamily="49" charset="0"/>
              </a:rPr>
              <a:t>department_number</a:t>
            </a:r>
            <a:r>
              <a:rPr lang="de-DE" altLang="de-DE" dirty="0">
                <a:latin typeface="Courier New" panose="02070309020205020404" pitchFamily="49" charset="0"/>
              </a:rPr>
              <a:t> NUMBER(2)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800" dirty="0">
              <a:latin typeface="Courier New" panose="02070309020205020404" pitchFamily="49" charset="0"/>
            </a:endParaRP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TABLE emp</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empno</a:t>
            </a:r>
            <a:r>
              <a:rPr lang="en-GB" altLang="de-DE" dirty="0">
                <a:latin typeface="Courier New" panose="02070309020205020404" pitchFamily="49" charset="0"/>
              </a:rPr>
              <a:t> NUMBER PRIMARY KEY,</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ename</a:t>
            </a:r>
            <a:r>
              <a:rPr lang="en-GB" altLang="de-DE" dirty="0">
                <a:latin typeface="Courier New" panose="02070309020205020404" pitchFamily="49" charset="0"/>
              </a:rPr>
              <a:t> VARCHAR2(10) NOT NULL</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CHECK (</a:t>
            </a:r>
            <a:r>
              <a:rPr lang="en-GB" altLang="de-DE" dirty="0" err="1">
                <a:latin typeface="Courier New" panose="02070309020205020404" pitchFamily="49" charset="0"/>
              </a:rPr>
              <a:t>ename</a:t>
            </a:r>
            <a:r>
              <a:rPr lang="en-GB" altLang="de-DE" dirty="0">
                <a:latin typeface="Courier New" panose="02070309020205020404" pitchFamily="49" charset="0"/>
              </a:rPr>
              <a:t> = UPPER(</a:t>
            </a:r>
            <a:r>
              <a:rPr lang="en-GB" altLang="de-DE" dirty="0" err="1">
                <a:latin typeface="Courier New" panose="02070309020205020404" pitchFamily="49" charset="0"/>
              </a:rPr>
              <a:t>ename</a:t>
            </a:r>
            <a:r>
              <a:rPr lang="en-GB" altLang="de-DE" dirty="0">
                <a:latin typeface="Courier New" panose="02070309020205020404" pitchFamily="49" charset="0"/>
              </a:rPr>
              <a:t>)),</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job VARCHAR2(9),</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mgr</a:t>
            </a:r>
            <a:r>
              <a:rPr lang="en-GB" altLang="de-DE" dirty="0">
                <a:latin typeface="Courier New" panose="02070309020205020404" pitchFamily="49" charset="0"/>
              </a:rPr>
              <a:t> NUMBER REFERENCES </a:t>
            </a:r>
            <a:r>
              <a:rPr lang="en-GB" altLang="de-DE" dirty="0" err="1">
                <a:latin typeface="Courier New" panose="02070309020205020404" pitchFamily="49" charset="0"/>
              </a:rPr>
              <a:t>scott.emp</a:t>
            </a:r>
            <a:r>
              <a:rPr lang="en-GB" altLang="de-DE" dirty="0">
                <a:latin typeface="Courier New" panose="02070309020205020404" pitchFamily="49" charset="0"/>
              </a:rPr>
              <a:t>(</a:t>
            </a:r>
            <a:r>
              <a:rPr lang="en-GB" altLang="de-DE" dirty="0" err="1">
                <a:latin typeface="Courier New" panose="02070309020205020404" pitchFamily="49" charset="0"/>
              </a:rPr>
              <a:t>empno</a:t>
            </a:r>
            <a:r>
              <a:rPr lang="en-GB" altLang="de-DE" dirty="0">
                <a:latin typeface="Courier New" panose="02070309020205020404" pitchFamily="49" charset="0"/>
              </a:rPr>
              <a:t>),</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hiredate</a:t>
            </a:r>
            <a:r>
              <a:rPr lang="en-GB" altLang="de-DE" dirty="0">
                <a:latin typeface="Courier New" panose="02070309020205020404" pitchFamily="49" charset="0"/>
              </a:rPr>
              <a:t> DATE CHECK (</a:t>
            </a:r>
            <a:r>
              <a:rPr lang="en-GB" altLang="de-DE" dirty="0" err="1">
                <a:latin typeface="Courier New" panose="02070309020205020404" pitchFamily="49" charset="0"/>
              </a:rPr>
              <a:t>hiredate</a:t>
            </a:r>
            <a:r>
              <a:rPr lang="en-GB" altLang="de-DE" dirty="0">
                <a:latin typeface="Courier New" panose="02070309020205020404" pitchFamily="49" charset="0"/>
              </a:rPr>
              <a:t> &gt;= SYSDATE),</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sal</a:t>
            </a:r>
            <a:r>
              <a:rPr lang="en-GB" altLang="de-DE" dirty="0">
                <a:latin typeface="Courier New" panose="02070309020205020404" pitchFamily="49" charset="0"/>
              </a:rPr>
              <a:t> NUMBER(10,2) CHECK (</a:t>
            </a:r>
            <a:r>
              <a:rPr lang="en-GB" altLang="de-DE" dirty="0" err="1">
                <a:latin typeface="Courier New" panose="02070309020205020404" pitchFamily="49" charset="0"/>
              </a:rPr>
              <a:t>sal</a:t>
            </a:r>
            <a:r>
              <a:rPr lang="en-GB" altLang="de-DE" dirty="0">
                <a:latin typeface="Courier New" panose="02070309020205020404" pitchFamily="49" charset="0"/>
              </a:rPr>
              <a:t> &gt; 500),</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comm NUMBER(9,0) DEFAULT NULL,</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deptno</a:t>
            </a:r>
            <a:r>
              <a:rPr lang="en-GB" altLang="de-DE" dirty="0">
                <a:latin typeface="Courier New" panose="02070309020205020404" pitchFamily="49" charset="0"/>
              </a:rPr>
              <a:t> NUMBER(2) NOT NULL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CLUSTER personnel (</a:t>
            </a:r>
            <a:r>
              <a:rPr lang="en-GB" altLang="de-DE" dirty="0" err="1">
                <a:latin typeface="Courier New" panose="02070309020205020404" pitchFamily="49" charset="0"/>
              </a:rPr>
              <a:t>deptno</a:t>
            </a:r>
            <a:r>
              <a:rPr lang="en-GB" altLang="de-DE" dirty="0">
                <a:latin typeface="Courier New" panose="02070309020205020404" pitchFamily="49" charset="0"/>
              </a:rPr>
              <a:t>);</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TABLE dept</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deptno</a:t>
            </a:r>
            <a:r>
              <a:rPr lang="en-GB" altLang="de-DE" dirty="0">
                <a:latin typeface="Courier New" panose="02070309020205020404" pitchFamily="49" charset="0"/>
              </a:rPr>
              <a:t> NUMBER(2),</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err="1">
                <a:latin typeface="Courier New" panose="02070309020205020404" pitchFamily="49" charset="0"/>
              </a:rPr>
              <a:t>dname</a:t>
            </a:r>
            <a:r>
              <a:rPr lang="de-DE" altLang="de-DE" dirty="0">
                <a:latin typeface="Courier New" panose="02070309020205020404" pitchFamily="49" charset="0"/>
              </a:rPr>
              <a:t> VARCHAR2(9),</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a:t>
            </a:r>
            <a:r>
              <a:rPr lang="de-DE" altLang="de-DE" dirty="0" err="1">
                <a:latin typeface="Courier New" panose="02070309020205020404" pitchFamily="49" charset="0"/>
              </a:rPr>
              <a:t>loc</a:t>
            </a:r>
            <a:r>
              <a:rPr lang="de-DE" altLang="de-DE" dirty="0">
                <a:latin typeface="Courier New" panose="02070309020205020404" pitchFamily="49" charset="0"/>
              </a:rPr>
              <a:t> VARCHAR2(9))</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CLUSTER </a:t>
            </a:r>
            <a:r>
              <a:rPr lang="de-DE" altLang="de-DE" dirty="0" err="1">
                <a:latin typeface="Courier New" panose="02070309020205020404" pitchFamily="49" charset="0"/>
              </a:rPr>
              <a:t>personnel</a:t>
            </a:r>
            <a:r>
              <a:rPr lang="de-DE" altLang="de-DE" dirty="0">
                <a:latin typeface="Courier New" panose="02070309020205020404" pitchFamily="49" charset="0"/>
              </a:rPr>
              <a:t> (</a:t>
            </a:r>
            <a:r>
              <a:rPr lang="de-DE" altLang="de-DE" dirty="0" err="1">
                <a:latin typeface="Courier New" panose="02070309020205020404" pitchFamily="49" charset="0"/>
              </a:rPr>
              <a:t>deptno</a:t>
            </a:r>
            <a:r>
              <a:rPr lang="de-DE" altLang="de-DE" dirty="0">
                <a:latin typeface="Courier New" panose="02070309020205020404" pitchFamily="49" charset="0"/>
              </a:rPr>
              <a:t>)</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800" dirty="0">
              <a:latin typeface="Courier New" panose="02070309020205020404" pitchFamily="49" charset="0"/>
            </a:endParaRP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CREATE INDEX </a:t>
            </a:r>
            <a:r>
              <a:rPr lang="de-DE" altLang="de-DE" dirty="0" err="1">
                <a:latin typeface="Courier New" panose="02070309020205020404" pitchFamily="49" charset="0"/>
              </a:rPr>
              <a:t>idx_personnel</a:t>
            </a:r>
            <a:r>
              <a:rPr lang="de-DE" altLang="de-DE" dirty="0">
                <a:latin typeface="Courier New" panose="02070309020205020404" pitchFamily="49" charset="0"/>
              </a:rPr>
              <a:t> ON CLUSTER </a:t>
            </a:r>
            <a:r>
              <a:rPr lang="de-DE" altLang="de-DE" dirty="0" err="1">
                <a:latin typeface="Courier New" panose="02070309020205020404" pitchFamily="49" charset="0"/>
              </a:rPr>
              <a:t>personne</a:t>
            </a:r>
            <a:r>
              <a:rPr lang="de-DE" altLang="de-DE" sz="2000" dirty="0" err="1"/>
              <a:t>l</a:t>
            </a:r>
            <a:endParaRPr lang="de-DE" altLang="de-DE" sz="2000" dirty="0"/>
          </a:p>
          <a:p>
            <a:endParaRPr lang="de-AT" dirty="0"/>
          </a:p>
        </p:txBody>
      </p:sp>
      <p:sp>
        <p:nvSpPr>
          <p:cNvPr id="4" name="Fußzeilenplatzhalter 3">
            <a:extLst>
              <a:ext uri="{FF2B5EF4-FFF2-40B4-BE49-F238E27FC236}">
                <a16:creationId xmlns:a16="http://schemas.microsoft.com/office/drawing/2014/main" id="{E9FE3EF0-9AB0-4D09-B157-FD04618146E2}"/>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D6E7ACB-E0E6-4CD8-94B6-E273301144B6}"/>
              </a:ext>
            </a:extLst>
          </p:cNvPr>
          <p:cNvSpPr>
            <a:spLocks noGrp="1"/>
          </p:cNvSpPr>
          <p:nvPr>
            <p:ph type="sldNum" sz="quarter" idx="12"/>
          </p:nvPr>
        </p:nvSpPr>
        <p:spPr/>
        <p:txBody>
          <a:bodyPr/>
          <a:lstStyle/>
          <a:p>
            <a:fld id="{691B77CF-4097-4AB8-977B-8B5443CE1762}" type="slidenum">
              <a:rPr lang="de-AT" smtClean="0"/>
              <a:t>39</a:t>
            </a:fld>
            <a:endParaRPr lang="de-AT"/>
          </a:p>
        </p:txBody>
      </p:sp>
      <p:pic>
        <p:nvPicPr>
          <p:cNvPr id="6" name="Grafik 5" descr="Ein Bild, das Zeichnung enthält.&#10;&#10;Automatisch generierte Beschreibung">
            <a:extLst>
              <a:ext uri="{FF2B5EF4-FFF2-40B4-BE49-F238E27FC236}">
                <a16:creationId xmlns:a16="http://schemas.microsoft.com/office/drawing/2014/main" id="{0DD4D831-BB5F-4359-8A1A-7C824D9DD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8587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1466AA-8DFB-4429-828D-F5301CA7B777}"/>
              </a:ext>
            </a:extLst>
          </p:cNvPr>
          <p:cNvSpPr>
            <a:spLocks noGrp="1"/>
          </p:cNvSpPr>
          <p:nvPr>
            <p:ph type="title"/>
          </p:nvPr>
        </p:nvSpPr>
        <p:spPr/>
        <p:txBody>
          <a:bodyPr/>
          <a:lstStyle/>
          <a:p>
            <a:r>
              <a:rPr lang="de-AT" b="1" dirty="0"/>
              <a:t>Update über Views</a:t>
            </a:r>
          </a:p>
        </p:txBody>
      </p:sp>
      <p:sp>
        <p:nvSpPr>
          <p:cNvPr id="3" name="Inhaltsplatzhalter 2">
            <a:extLst>
              <a:ext uri="{FF2B5EF4-FFF2-40B4-BE49-F238E27FC236}">
                <a16:creationId xmlns:a16="http://schemas.microsoft.com/office/drawing/2014/main" id="{2AB30054-1E47-4EDE-B524-7F975E46229F}"/>
              </a:ext>
            </a:extLst>
          </p:cNvPr>
          <p:cNvSpPr>
            <a:spLocks noGrp="1"/>
          </p:cNvSpPr>
          <p:nvPr>
            <p:ph idx="1"/>
          </p:nvPr>
        </p:nvSpPr>
        <p:spPr/>
        <p:txBody>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In Views können die Daten auch direkt ‚</a:t>
            </a:r>
            <a:r>
              <a:rPr lang="de-DE" altLang="de-DE" u="sng" dirty="0" err="1"/>
              <a:t>upgedated</a:t>
            </a:r>
            <a:r>
              <a:rPr lang="de-DE" altLang="de-DE" u="sng" dirty="0"/>
              <a:t>‘</a:t>
            </a:r>
            <a:r>
              <a:rPr lang="de-DE" altLang="de-DE" dirty="0"/>
              <a:t> werden. Das SELECT, das beim Erzeugen der View verwendet wurde, muss  folgende Bedingungen erfüllen: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Daten werden nur aus einer Tabelle selektiert</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Keine Verwendung der GROUP BY Klausel, der DISTINCT Klausel oder einer Gruppenfunktion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Eine </a:t>
            </a:r>
            <a:r>
              <a:rPr lang="de-DE" altLang="de-DE" dirty="0" err="1"/>
              <a:t>Column</a:t>
            </a:r>
            <a:r>
              <a:rPr lang="de-DE" altLang="de-DE" dirty="0"/>
              <a:t>, die verändert wird, darf nicht durch einen Ausdruck erzeugt worden sein</a:t>
            </a:r>
          </a:p>
          <a:p>
            <a:endParaRPr lang="de-AT" dirty="0"/>
          </a:p>
        </p:txBody>
      </p:sp>
      <p:sp>
        <p:nvSpPr>
          <p:cNvPr id="4" name="Fußzeilenplatzhalter 3">
            <a:extLst>
              <a:ext uri="{FF2B5EF4-FFF2-40B4-BE49-F238E27FC236}">
                <a16:creationId xmlns:a16="http://schemas.microsoft.com/office/drawing/2014/main" id="{22DD0C72-BD65-44C7-9870-66DEF85E0AD2}"/>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7587D6BC-3AA1-417B-9B4C-DC5AD57FAC9E}"/>
              </a:ext>
            </a:extLst>
          </p:cNvPr>
          <p:cNvSpPr>
            <a:spLocks noGrp="1"/>
          </p:cNvSpPr>
          <p:nvPr>
            <p:ph type="sldNum" sz="quarter" idx="12"/>
          </p:nvPr>
        </p:nvSpPr>
        <p:spPr/>
        <p:txBody>
          <a:bodyPr/>
          <a:lstStyle/>
          <a:p>
            <a:fld id="{691B77CF-4097-4AB8-977B-8B5443CE1762}" type="slidenum">
              <a:rPr lang="de-AT" smtClean="0"/>
              <a:t>4</a:t>
            </a:fld>
            <a:endParaRPr lang="de-AT"/>
          </a:p>
        </p:txBody>
      </p:sp>
      <p:pic>
        <p:nvPicPr>
          <p:cNvPr id="6" name="Grafik 5" descr="Ein Bild, das Zeichnung enthält.&#10;&#10;Automatisch generierte Beschreibung">
            <a:extLst>
              <a:ext uri="{FF2B5EF4-FFF2-40B4-BE49-F238E27FC236}">
                <a16:creationId xmlns:a16="http://schemas.microsoft.com/office/drawing/2014/main" id="{E274FED6-D17D-448E-A073-B2FBE902B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31502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D509F-ABAB-4495-8460-D2F2ABB01473}"/>
              </a:ext>
            </a:extLst>
          </p:cNvPr>
          <p:cNvSpPr>
            <a:spLocks noGrp="1"/>
          </p:cNvSpPr>
          <p:nvPr>
            <p:ph type="title"/>
          </p:nvPr>
        </p:nvSpPr>
        <p:spPr/>
        <p:txBody>
          <a:bodyPr/>
          <a:lstStyle/>
          <a:p>
            <a:r>
              <a:rPr lang="de-AT" b="1" dirty="0"/>
              <a:t>Wird der Index überhaupt verwendet?</a:t>
            </a:r>
          </a:p>
        </p:txBody>
      </p:sp>
      <p:sp>
        <p:nvSpPr>
          <p:cNvPr id="3" name="Inhaltsplatzhalter 2">
            <a:extLst>
              <a:ext uri="{FF2B5EF4-FFF2-40B4-BE49-F238E27FC236}">
                <a16:creationId xmlns:a16="http://schemas.microsoft.com/office/drawing/2014/main" id="{68975D7C-BBA3-4AB0-957B-330185DF1509}"/>
              </a:ext>
            </a:extLst>
          </p:cNvPr>
          <p:cNvSpPr>
            <a:spLocks noGrp="1"/>
          </p:cNvSpPr>
          <p:nvPr>
            <p:ph sz="half" idx="1"/>
          </p:nvPr>
        </p:nvSpPr>
        <p:spPr>
          <a:xfrm>
            <a:off x="8849139" y="2281168"/>
            <a:ext cx="3342861" cy="2925901"/>
          </a:xfrm>
        </p:spPr>
        <p:txBody>
          <a:bodyPr>
            <a:normAutofit fontScale="55000" lnSpcReduction="20000"/>
          </a:bodyPr>
          <a:lstStyle/>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t>v$object_usage</a:t>
            </a:r>
            <a:r>
              <a:rPr lang="de-AT" altLang="de-DE" dirty="0"/>
              <a:t> </a:t>
            </a:r>
            <a:r>
              <a:rPr lang="de-AT" altLang="de-DE" dirty="0" err="1"/>
              <a:t>to</a:t>
            </a:r>
            <a:r>
              <a:rPr lang="de-AT" altLang="de-DE" dirty="0"/>
              <a:t> </a:t>
            </a:r>
            <a:r>
              <a:rPr lang="de-AT" altLang="de-DE" dirty="0" err="1"/>
              <a:t>see</a:t>
            </a:r>
            <a:r>
              <a:rPr lang="de-AT" altLang="de-DE" dirty="0"/>
              <a:t> </a:t>
            </a:r>
            <a:r>
              <a:rPr lang="de-AT" altLang="de-DE" dirty="0" err="1"/>
              <a:t>if</a:t>
            </a:r>
            <a:r>
              <a:rPr lang="de-AT" altLang="de-DE" dirty="0"/>
              <a:t> </a:t>
            </a:r>
            <a:r>
              <a:rPr lang="de-AT" altLang="de-DE" dirty="0" err="1"/>
              <a:t>the</a:t>
            </a:r>
            <a:r>
              <a:rPr lang="de-AT" altLang="de-DE" dirty="0"/>
              <a:t> </a:t>
            </a:r>
            <a:r>
              <a:rPr lang="de-AT" altLang="de-DE" dirty="0" err="1"/>
              <a:t>index</a:t>
            </a:r>
            <a:r>
              <a:rPr lang="de-AT" altLang="de-DE" dirty="0"/>
              <a:t> </a:t>
            </a:r>
            <a:r>
              <a:rPr lang="de-AT" altLang="de-DE" dirty="0" err="1"/>
              <a:t>is</a:t>
            </a:r>
            <a:r>
              <a:rPr lang="de-AT" altLang="de-DE" dirty="0"/>
              <a:t> </a:t>
            </a:r>
            <a:r>
              <a:rPr lang="de-AT" altLang="de-DE" dirty="0" err="1"/>
              <a:t>being</a:t>
            </a:r>
            <a:r>
              <a:rPr lang="de-AT" altLang="de-DE" dirty="0"/>
              <a:t> </a:t>
            </a:r>
            <a:r>
              <a:rPr lang="de-AT" altLang="de-DE" dirty="0" err="1"/>
              <a:t>used</a:t>
            </a:r>
            <a:r>
              <a:rPr lang="de-AT" altLang="de-DE" dirty="0"/>
              <a:t> </a:t>
            </a:r>
            <a:r>
              <a:rPr lang="de-AT" altLang="de-DE" dirty="0" err="1"/>
              <a:t>or</a:t>
            </a:r>
            <a:r>
              <a:rPr lang="de-AT" altLang="de-DE" dirty="0"/>
              <a:t> not. Here </a:t>
            </a:r>
            <a:r>
              <a:rPr lang="de-AT" altLang="de-DE" dirty="0" err="1"/>
              <a:t>is</a:t>
            </a:r>
            <a:r>
              <a:rPr lang="de-AT" altLang="de-DE" dirty="0"/>
              <a:t> an </a:t>
            </a:r>
            <a:r>
              <a:rPr lang="de-AT" altLang="de-DE" dirty="0" err="1"/>
              <a:t>example</a:t>
            </a:r>
            <a:r>
              <a:rPr lang="de-AT" altLang="de-DE" dirty="0"/>
              <a:t>: </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CREATE TABLE t1 (c1 NUMBER);</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Table </a:t>
            </a:r>
            <a:r>
              <a:rPr lang="de-AT" altLang="de-DE" dirty="0" err="1"/>
              <a:t>created</a:t>
            </a:r>
            <a:r>
              <a:rPr lang="de-AT" altLang="de-DE" dirty="0"/>
              <a:t>.</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CREATE INDEX t1_idx ON t1(c1);</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Index </a:t>
            </a:r>
            <a:r>
              <a:rPr lang="de-AT" altLang="de-DE" dirty="0" err="1"/>
              <a:t>created</a:t>
            </a:r>
            <a:r>
              <a:rPr lang="de-AT" altLang="de-DE" dirty="0"/>
              <a:t>.</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ALTER INDEX t1_idx </a:t>
            </a:r>
            <a:r>
              <a:rPr lang="de-AT" altLang="de-DE" b="1" dirty="0"/>
              <a:t>MONITORING USAGE</a:t>
            </a:r>
            <a:r>
              <a:rPr lang="de-AT" altLang="de-DE" dirty="0"/>
              <a:t>;</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Index </a:t>
            </a:r>
            <a:r>
              <a:rPr lang="de-AT" altLang="de-DE" dirty="0" err="1"/>
              <a:t>altered</a:t>
            </a:r>
            <a:r>
              <a:rPr lang="de-AT" altLang="de-DE" dirty="0"/>
              <a:t>.</a:t>
            </a:r>
          </a:p>
          <a:p>
            <a:endParaRPr lang="de-AT" dirty="0"/>
          </a:p>
        </p:txBody>
      </p:sp>
      <p:sp>
        <p:nvSpPr>
          <p:cNvPr id="4" name="Inhaltsplatzhalter 3">
            <a:extLst>
              <a:ext uri="{FF2B5EF4-FFF2-40B4-BE49-F238E27FC236}">
                <a16:creationId xmlns:a16="http://schemas.microsoft.com/office/drawing/2014/main" id="{993FB58A-D920-4E4B-9697-F45ACAB11558}"/>
              </a:ext>
            </a:extLst>
          </p:cNvPr>
          <p:cNvSpPr>
            <a:spLocks noGrp="1"/>
          </p:cNvSpPr>
          <p:nvPr>
            <p:ph sz="half" idx="2"/>
          </p:nvPr>
        </p:nvSpPr>
        <p:spPr>
          <a:xfrm>
            <a:off x="586409" y="1815755"/>
            <a:ext cx="8560905" cy="4351338"/>
          </a:xfrm>
        </p:spPr>
        <p:txBody>
          <a:bodyPr>
            <a:normAutofit fontScale="55000" lnSpcReduction="20000"/>
          </a:bodyPr>
          <a:lstStyle/>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Prompt </a:t>
            </a:r>
            <a:r>
              <a:rPr lang="de-AT" altLang="de-DE" dirty="0" err="1"/>
              <a:t>this</a:t>
            </a:r>
            <a:r>
              <a:rPr lang="de-AT" altLang="de-DE" dirty="0"/>
              <a:t> </a:t>
            </a:r>
            <a:r>
              <a:rPr lang="de-AT" altLang="de-DE" dirty="0" err="1"/>
              <a:t>view</a:t>
            </a:r>
            <a:r>
              <a:rPr lang="de-AT" altLang="de-DE" dirty="0"/>
              <a:t> </a:t>
            </a:r>
            <a:r>
              <a:rPr lang="de-AT" altLang="de-DE" dirty="0" err="1"/>
              <a:t>should</a:t>
            </a:r>
            <a:r>
              <a:rPr lang="de-AT" altLang="de-DE" dirty="0"/>
              <a:t> </a:t>
            </a:r>
            <a:r>
              <a:rPr lang="de-AT" altLang="de-DE" dirty="0" err="1"/>
              <a:t>be</a:t>
            </a:r>
            <a:r>
              <a:rPr lang="de-AT" altLang="de-DE" dirty="0"/>
              <a:t> </a:t>
            </a:r>
            <a:r>
              <a:rPr lang="de-AT" altLang="de-DE" dirty="0" err="1"/>
              <a:t>consulted</a:t>
            </a:r>
            <a:r>
              <a:rPr lang="de-AT" altLang="de-DE" dirty="0"/>
              <a:t> </a:t>
            </a:r>
            <a:r>
              <a:rPr lang="de-AT" altLang="de-DE" dirty="0" err="1"/>
              <a:t>as</a:t>
            </a:r>
            <a:r>
              <a:rPr lang="de-AT" altLang="de-DE" dirty="0"/>
              <a:t> </a:t>
            </a:r>
            <a:r>
              <a:rPr lang="de-AT" altLang="de-DE" dirty="0" err="1"/>
              <a:t>the</a:t>
            </a:r>
            <a:r>
              <a:rPr lang="de-AT" altLang="de-DE" dirty="0"/>
              <a:t> </a:t>
            </a:r>
            <a:r>
              <a:rPr lang="de-AT" altLang="de-DE" dirty="0" err="1"/>
              <a:t>owner</a:t>
            </a:r>
            <a:r>
              <a:rPr lang="de-AT" altLang="de-DE" dirty="0"/>
              <a:t> </a:t>
            </a:r>
            <a:r>
              <a:rPr lang="de-AT" altLang="de-DE" dirty="0" err="1"/>
              <a:t>of</a:t>
            </a:r>
            <a:r>
              <a:rPr lang="de-AT" altLang="de-DE" dirty="0"/>
              <a:t> </a:t>
            </a:r>
            <a:r>
              <a:rPr lang="de-AT" altLang="de-DE" dirty="0" err="1"/>
              <a:t>the</a:t>
            </a:r>
            <a:r>
              <a:rPr lang="de-AT" altLang="de-DE" dirty="0"/>
              <a:t> </a:t>
            </a:r>
            <a:r>
              <a:rPr lang="de-AT" altLang="de-DE" dirty="0" err="1"/>
              <a:t>object</a:t>
            </a:r>
            <a:r>
              <a:rPr lang="de-AT" altLang="de-DE" dirty="0"/>
              <a:t> </a:t>
            </a:r>
            <a:r>
              <a:rPr lang="de-AT" altLang="de-DE" dirty="0" err="1"/>
              <a:t>of</a:t>
            </a:r>
            <a:r>
              <a:rPr lang="de-AT" altLang="de-DE" dirty="0"/>
              <a:t> </a:t>
            </a:r>
            <a:r>
              <a:rPr lang="de-AT" altLang="de-DE" dirty="0" err="1"/>
              <a:t>interest</a:t>
            </a:r>
            <a:r>
              <a:rPr lang="de-AT" altLang="de-DE" dirty="0"/>
              <a:t> (e.g. </a:t>
            </a:r>
            <a:r>
              <a:rPr lang="de-AT" altLang="de-DE" dirty="0" err="1"/>
              <a:t>system</a:t>
            </a:r>
            <a:r>
              <a:rPr lang="de-AT" altLang="de-DE" dirty="0"/>
              <a:t> will </a:t>
            </a:r>
            <a:r>
              <a:rPr lang="de-AT" altLang="de-DE" dirty="0" err="1"/>
              <a:t>mostly</a:t>
            </a:r>
            <a:r>
              <a:rPr lang="de-AT" altLang="de-DE" dirty="0"/>
              <a:t> </a:t>
            </a:r>
            <a:r>
              <a:rPr lang="de-AT" altLang="de-DE" dirty="0" err="1"/>
              <a:t>see</a:t>
            </a:r>
            <a:r>
              <a:rPr lang="de-AT" altLang="de-DE" dirty="0"/>
              <a:t> an </a:t>
            </a:r>
            <a:r>
              <a:rPr lang="de-AT" altLang="de-DE" dirty="0" err="1"/>
              <a:t>empty</a:t>
            </a:r>
            <a:r>
              <a:rPr lang="de-AT" altLang="de-DE" dirty="0"/>
              <a:t> </a:t>
            </a:r>
            <a:r>
              <a:rPr lang="de-AT" altLang="de-DE" dirty="0" err="1"/>
              <a:t>view</a:t>
            </a:r>
            <a:r>
              <a:rPr lang="de-AT" altLang="de-DE" dirty="0"/>
              <a:t>).</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SELECT </a:t>
            </a:r>
            <a:r>
              <a:rPr lang="de-AT" altLang="de-DE" dirty="0" err="1"/>
              <a:t>table_name</a:t>
            </a:r>
            <a:r>
              <a:rPr lang="de-AT" altLang="de-DE" dirty="0"/>
              <a:t>, </a:t>
            </a:r>
            <a:r>
              <a:rPr lang="de-AT" altLang="de-DE" dirty="0" err="1"/>
              <a:t>index_name</a:t>
            </a:r>
            <a:r>
              <a:rPr lang="de-AT" altLang="de-DE" dirty="0"/>
              <a:t>, </a:t>
            </a:r>
            <a:r>
              <a:rPr lang="de-AT" altLang="de-DE" dirty="0" err="1"/>
              <a:t>monitoring</a:t>
            </a:r>
            <a:r>
              <a:rPr lang="de-AT" altLang="de-DE" dirty="0"/>
              <a:t>, </a:t>
            </a:r>
            <a:r>
              <a:rPr lang="de-AT" altLang="de-DE" dirty="0" err="1"/>
              <a:t>used</a:t>
            </a:r>
            <a:r>
              <a:rPr lang="de-AT" altLang="de-DE" dirty="0"/>
              <a:t> FROM </a:t>
            </a:r>
            <a:r>
              <a:rPr lang="de-AT" altLang="de-DE" dirty="0" err="1"/>
              <a:t>v$object_usage</a:t>
            </a:r>
            <a:r>
              <a:rPr lang="de-AT" altLang="de-DE" dirty="0"/>
              <a:t>;</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TABLE_NAME                     INDEX_NAME                     MON USE</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 ------------------------------ --- ---</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T1                             T1_IDX                         YES </a:t>
            </a:r>
            <a:r>
              <a:rPr lang="de-AT" altLang="de-DE" b="1" dirty="0">
                <a:latin typeface="Courier New" panose="02070309020205020404" pitchFamily="49" charset="0"/>
              </a:rPr>
              <a:t>NO</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SELECT * FROM t1 WHERE c1 = 1;</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t>no</a:t>
            </a:r>
            <a:r>
              <a:rPr lang="de-AT" altLang="de-DE" dirty="0"/>
              <a:t> </a:t>
            </a:r>
            <a:r>
              <a:rPr lang="de-AT" altLang="de-DE" dirty="0" err="1"/>
              <a:t>rows</a:t>
            </a:r>
            <a:r>
              <a:rPr lang="de-AT" altLang="de-DE" dirty="0"/>
              <a:t> </a:t>
            </a:r>
            <a:r>
              <a:rPr lang="de-AT" altLang="de-DE" dirty="0" err="1"/>
              <a:t>selected</a:t>
            </a:r>
            <a:endParaRPr lang="de-AT" altLang="de-DE" dirty="0"/>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SQL&gt; SELECT </a:t>
            </a:r>
            <a:r>
              <a:rPr lang="de-AT" altLang="de-DE" dirty="0" err="1"/>
              <a:t>table_name</a:t>
            </a:r>
            <a:r>
              <a:rPr lang="de-AT" altLang="de-DE" dirty="0"/>
              <a:t>, </a:t>
            </a:r>
            <a:r>
              <a:rPr lang="de-AT" altLang="de-DE" dirty="0" err="1"/>
              <a:t>index_name</a:t>
            </a:r>
            <a:r>
              <a:rPr lang="de-AT" altLang="de-DE" dirty="0"/>
              <a:t>, </a:t>
            </a:r>
            <a:r>
              <a:rPr lang="de-AT" altLang="de-DE" dirty="0" err="1"/>
              <a:t>monitoring</a:t>
            </a:r>
            <a:r>
              <a:rPr lang="de-AT" altLang="de-DE" dirty="0"/>
              <a:t>, </a:t>
            </a:r>
            <a:r>
              <a:rPr lang="de-AT" altLang="de-DE" dirty="0" err="1"/>
              <a:t>used</a:t>
            </a:r>
            <a:r>
              <a:rPr lang="de-AT" altLang="de-DE" dirty="0"/>
              <a:t> FROM </a:t>
            </a:r>
            <a:r>
              <a:rPr lang="de-AT" altLang="de-DE" dirty="0" err="1"/>
              <a:t>v$object_usage</a:t>
            </a:r>
            <a:r>
              <a:rPr lang="de-AT" altLang="de-DE" dirty="0"/>
              <a:t>;</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TABLE_NAME                     INDEX_NAME                     MON USE</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 ------------------------------ --- ---</a:t>
            </a:r>
          </a:p>
          <a:p>
            <a:pPr indent="-3079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T1                             T1_IDX                         YES </a:t>
            </a:r>
            <a:r>
              <a:rPr lang="de-AT" altLang="de-DE" b="1" dirty="0" err="1"/>
              <a:t>YES</a:t>
            </a:r>
            <a:endParaRPr lang="de-AT" dirty="0"/>
          </a:p>
        </p:txBody>
      </p:sp>
      <p:sp>
        <p:nvSpPr>
          <p:cNvPr id="5" name="Fußzeilenplatzhalter 4">
            <a:extLst>
              <a:ext uri="{FF2B5EF4-FFF2-40B4-BE49-F238E27FC236}">
                <a16:creationId xmlns:a16="http://schemas.microsoft.com/office/drawing/2014/main" id="{1FFFFB4B-D93D-4E86-894A-71D2553B2018}"/>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0345E45F-F34F-4FCB-B8F8-D247B8D0F4FF}"/>
              </a:ext>
            </a:extLst>
          </p:cNvPr>
          <p:cNvSpPr>
            <a:spLocks noGrp="1"/>
          </p:cNvSpPr>
          <p:nvPr>
            <p:ph type="sldNum" sz="quarter" idx="12"/>
          </p:nvPr>
        </p:nvSpPr>
        <p:spPr/>
        <p:txBody>
          <a:bodyPr/>
          <a:lstStyle/>
          <a:p>
            <a:fld id="{691B77CF-4097-4AB8-977B-8B5443CE1762}" type="slidenum">
              <a:rPr lang="de-AT" smtClean="0"/>
              <a:t>40</a:t>
            </a:fld>
            <a:endParaRPr lang="de-AT"/>
          </a:p>
        </p:txBody>
      </p:sp>
      <p:pic>
        <p:nvPicPr>
          <p:cNvPr id="7" name="Grafik 6" descr="Ein Bild, das Zeichnung enthält.&#10;&#10;Automatisch generierte Beschreibung">
            <a:extLst>
              <a:ext uri="{FF2B5EF4-FFF2-40B4-BE49-F238E27FC236}">
                <a16:creationId xmlns:a16="http://schemas.microsoft.com/office/drawing/2014/main" id="{3BE1F3B6-C732-4DC8-AF66-E01020495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33311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DDACC-A64C-493F-9468-5B63DFF7D702}"/>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86C4329B-1BEE-4B75-8790-6C6873E94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509963"/>
            <a:ext cx="2143125" cy="2143125"/>
          </a:xfrm>
          <a:prstGeom prst="rect">
            <a:avLst/>
          </a:prstGeom>
        </p:spPr>
      </p:pic>
    </p:spTree>
    <p:extLst>
      <p:ext uri="{BB962C8B-B14F-4D97-AF65-F5344CB8AC3E}">
        <p14:creationId xmlns:p14="http://schemas.microsoft.com/office/powerpoint/2010/main" val="91542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72DD0B-EB00-4096-A14B-031D7A322592}"/>
              </a:ext>
            </a:extLst>
          </p:cNvPr>
          <p:cNvSpPr>
            <a:spLocks noGrp="1"/>
          </p:cNvSpPr>
          <p:nvPr>
            <p:ph type="title"/>
          </p:nvPr>
        </p:nvSpPr>
        <p:spPr/>
        <p:txBody>
          <a:bodyPr/>
          <a:lstStyle/>
          <a:p>
            <a:r>
              <a:rPr lang="de-AT" b="1" dirty="0"/>
              <a:t>Löschen über Views</a:t>
            </a:r>
          </a:p>
        </p:txBody>
      </p:sp>
      <p:sp>
        <p:nvSpPr>
          <p:cNvPr id="3" name="Inhaltsplatzhalter 2">
            <a:extLst>
              <a:ext uri="{FF2B5EF4-FFF2-40B4-BE49-F238E27FC236}">
                <a16:creationId xmlns:a16="http://schemas.microsoft.com/office/drawing/2014/main" id="{2B52693D-9668-486E-A505-3231C88459EE}"/>
              </a:ext>
            </a:extLst>
          </p:cNvPr>
          <p:cNvSpPr>
            <a:spLocks noGrp="1"/>
          </p:cNvSpPr>
          <p:nvPr>
            <p:ph idx="1"/>
          </p:nvPr>
        </p:nvSpPr>
        <p:spPr/>
        <p:txBody>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Um Zeilen aus einer View zu </a:t>
            </a:r>
            <a:r>
              <a:rPr lang="de-DE" altLang="de-DE" u="sng" dirty="0"/>
              <a:t>löschen</a:t>
            </a:r>
            <a:r>
              <a:rPr lang="de-DE" altLang="de-DE" dirty="0"/>
              <a:t>, muss das SELECT, das beim Erzeugen des Views verwendet wurde, folgende Bedingungen erfüllen: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Daten werden nur aus einer Tabelle selektiert</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Keine Verwendung der GROUP BY Klausel, der DISTINCT Klausel oder einer Gruppenfunktion</a:t>
            </a:r>
          </a:p>
          <a:p>
            <a:endParaRPr lang="de-AT" dirty="0"/>
          </a:p>
        </p:txBody>
      </p:sp>
      <p:sp>
        <p:nvSpPr>
          <p:cNvPr id="4" name="Fußzeilenplatzhalter 3">
            <a:extLst>
              <a:ext uri="{FF2B5EF4-FFF2-40B4-BE49-F238E27FC236}">
                <a16:creationId xmlns:a16="http://schemas.microsoft.com/office/drawing/2014/main" id="{FA8F9695-F092-404C-BC1F-6CECA123F58F}"/>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FF9AC058-B4D6-4E98-95D1-3A19CC443FC7}"/>
              </a:ext>
            </a:extLst>
          </p:cNvPr>
          <p:cNvSpPr>
            <a:spLocks noGrp="1"/>
          </p:cNvSpPr>
          <p:nvPr>
            <p:ph type="sldNum" sz="quarter" idx="12"/>
          </p:nvPr>
        </p:nvSpPr>
        <p:spPr/>
        <p:txBody>
          <a:bodyPr/>
          <a:lstStyle/>
          <a:p>
            <a:fld id="{691B77CF-4097-4AB8-977B-8B5443CE1762}" type="slidenum">
              <a:rPr lang="de-AT" smtClean="0"/>
              <a:t>5</a:t>
            </a:fld>
            <a:endParaRPr lang="de-AT"/>
          </a:p>
        </p:txBody>
      </p:sp>
      <p:pic>
        <p:nvPicPr>
          <p:cNvPr id="6" name="Grafik 5" descr="Ein Bild, das Zeichnung enthält.&#10;&#10;Automatisch generierte Beschreibung">
            <a:extLst>
              <a:ext uri="{FF2B5EF4-FFF2-40B4-BE49-F238E27FC236}">
                <a16:creationId xmlns:a16="http://schemas.microsoft.com/office/drawing/2014/main" id="{0FB2541E-A6A3-44F6-A88E-7777D146F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7695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A062C1-D06A-4D25-B24B-D6DB63ED2541}"/>
              </a:ext>
            </a:extLst>
          </p:cNvPr>
          <p:cNvSpPr>
            <a:spLocks noGrp="1"/>
          </p:cNvSpPr>
          <p:nvPr>
            <p:ph type="title"/>
          </p:nvPr>
        </p:nvSpPr>
        <p:spPr/>
        <p:txBody>
          <a:bodyPr/>
          <a:lstStyle/>
          <a:p>
            <a:r>
              <a:rPr lang="de-AT" b="1" dirty="0"/>
              <a:t>Einfügen über Views</a:t>
            </a:r>
          </a:p>
        </p:txBody>
      </p:sp>
      <p:sp>
        <p:nvSpPr>
          <p:cNvPr id="3" name="Inhaltsplatzhalter 2">
            <a:extLst>
              <a:ext uri="{FF2B5EF4-FFF2-40B4-BE49-F238E27FC236}">
                <a16:creationId xmlns:a16="http://schemas.microsoft.com/office/drawing/2014/main" id="{4FA7F965-C8C6-4E8F-84AA-BBDAF3DDD3CB}"/>
              </a:ext>
            </a:extLst>
          </p:cNvPr>
          <p:cNvSpPr>
            <a:spLocks noGrp="1"/>
          </p:cNvSpPr>
          <p:nvPr>
            <p:ph idx="1"/>
          </p:nvPr>
        </p:nvSpPr>
        <p:spPr>
          <a:xfrm>
            <a:off x="838200" y="1825625"/>
            <a:ext cx="9471991" cy="4351338"/>
          </a:xfrm>
        </p:spPr>
        <p:txBody>
          <a:bodyPr>
            <a:normAutofit lnSpcReduction="10000"/>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Um Zeilen in eine Tabelle über eine View </a:t>
            </a:r>
            <a:r>
              <a:rPr lang="de-DE" altLang="de-DE" u="sng" dirty="0"/>
              <a:t>einzufügen</a:t>
            </a:r>
            <a:r>
              <a:rPr lang="de-DE" altLang="de-DE" dirty="0"/>
              <a:t>, muss das SELECT, das beim Erzeugen der View verwendet wurde, folgende Bedingungen erfüllen: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Daten werden nur aus einer Tabelle selektiert</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Keine Verwendung der GROUP BY Klausel, der DISTINCT Klausel oder einer Gruppenfunktion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Eine </a:t>
            </a:r>
            <a:r>
              <a:rPr lang="de-DE" altLang="de-DE" dirty="0" err="1"/>
              <a:t>Column</a:t>
            </a:r>
            <a:r>
              <a:rPr lang="de-DE" altLang="de-DE" dirty="0"/>
              <a:t> darf nicht durch einen Ausdruck erzeugt worden sein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Jede NOT NULL </a:t>
            </a:r>
            <a:r>
              <a:rPr lang="de-DE" altLang="de-DE" dirty="0" err="1"/>
              <a:t>Column</a:t>
            </a:r>
            <a:r>
              <a:rPr lang="de-DE" altLang="de-DE" dirty="0"/>
              <a:t> der Tabelle muss in der View ebenfalls vorhanden sein</a:t>
            </a:r>
          </a:p>
          <a:p>
            <a:endParaRPr lang="de-AT" dirty="0"/>
          </a:p>
        </p:txBody>
      </p:sp>
      <p:sp>
        <p:nvSpPr>
          <p:cNvPr id="4" name="Fußzeilenplatzhalter 3">
            <a:extLst>
              <a:ext uri="{FF2B5EF4-FFF2-40B4-BE49-F238E27FC236}">
                <a16:creationId xmlns:a16="http://schemas.microsoft.com/office/drawing/2014/main" id="{BE521FD7-8ED4-4481-B956-8CF3BCB3610D}"/>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A5A7A915-9016-48E1-B113-397DFBC7B50C}"/>
              </a:ext>
            </a:extLst>
          </p:cNvPr>
          <p:cNvSpPr>
            <a:spLocks noGrp="1"/>
          </p:cNvSpPr>
          <p:nvPr>
            <p:ph type="sldNum" sz="quarter" idx="12"/>
          </p:nvPr>
        </p:nvSpPr>
        <p:spPr/>
        <p:txBody>
          <a:bodyPr/>
          <a:lstStyle/>
          <a:p>
            <a:fld id="{691B77CF-4097-4AB8-977B-8B5443CE1762}" type="slidenum">
              <a:rPr lang="de-AT" smtClean="0"/>
              <a:t>6</a:t>
            </a:fld>
            <a:endParaRPr lang="de-AT"/>
          </a:p>
        </p:txBody>
      </p:sp>
      <p:pic>
        <p:nvPicPr>
          <p:cNvPr id="6" name="Grafik 5" descr="Ein Bild, das Zeichnung enthält.&#10;&#10;Automatisch generierte Beschreibung">
            <a:extLst>
              <a:ext uri="{FF2B5EF4-FFF2-40B4-BE49-F238E27FC236}">
                <a16:creationId xmlns:a16="http://schemas.microsoft.com/office/drawing/2014/main" id="{6B68DDE9-F892-4DCD-BF7A-FAB5C2E86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8785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9C8DAD-5436-4CD8-BDF1-00A5C92E0845}"/>
              </a:ext>
            </a:extLst>
          </p:cNvPr>
          <p:cNvSpPr>
            <a:spLocks noGrp="1"/>
          </p:cNvSpPr>
          <p:nvPr>
            <p:ph type="title"/>
          </p:nvPr>
        </p:nvSpPr>
        <p:spPr/>
        <p:txBody>
          <a:bodyPr/>
          <a:lstStyle/>
          <a:p>
            <a:r>
              <a:rPr lang="de-AT" b="1" dirty="0"/>
              <a:t>View - Beispiele</a:t>
            </a:r>
          </a:p>
        </p:txBody>
      </p:sp>
      <p:sp>
        <p:nvSpPr>
          <p:cNvPr id="3" name="Inhaltsplatzhalter 2">
            <a:extLst>
              <a:ext uri="{FF2B5EF4-FFF2-40B4-BE49-F238E27FC236}">
                <a16:creationId xmlns:a16="http://schemas.microsoft.com/office/drawing/2014/main" id="{BE70A7DF-9CD1-414A-BECB-7EE23A8511AE}"/>
              </a:ext>
            </a:extLst>
          </p:cNvPr>
          <p:cNvSpPr>
            <a:spLocks noGrp="1"/>
          </p:cNvSpPr>
          <p:nvPr>
            <p:ph idx="1"/>
          </p:nvPr>
        </p:nvSpPr>
        <p:spPr/>
        <p:txBody>
          <a:bodyPr>
            <a:normAutofit fontScale="92500" lnSpcReduction="1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VIEW PROJSTAFF (EMPLOYEE, PROJECT, PROJECT_NUMBER)</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AS SELECT ENAME,PNAME,EMP.PROJNO</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FROM EMP,PROJ</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WHERE EMP.PROJNO = PROJ.PROJNO;</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VIEW PAY (NAME, MONTHLY_SAL,ANNUAL_SAL,DEPTNO)</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AS SELECT ENAME,SAL,SAL*12,DEPTNO</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FROM EMP;</a:t>
            </a:r>
          </a:p>
          <a:p>
            <a:endParaRPr lang="de-AT" dirty="0"/>
          </a:p>
        </p:txBody>
      </p:sp>
      <p:sp>
        <p:nvSpPr>
          <p:cNvPr id="4" name="Fußzeilenplatzhalter 3">
            <a:extLst>
              <a:ext uri="{FF2B5EF4-FFF2-40B4-BE49-F238E27FC236}">
                <a16:creationId xmlns:a16="http://schemas.microsoft.com/office/drawing/2014/main" id="{D75C6786-C199-4C10-B4C7-0708443C139D}"/>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003C62F9-A996-4D27-B74C-65A1D39AE6D0}"/>
              </a:ext>
            </a:extLst>
          </p:cNvPr>
          <p:cNvSpPr>
            <a:spLocks noGrp="1"/>
          </p:cNvSpPr>
          <p:nvPr>
            <p:ph type="sldNum" sz="quarter" idx="12"/>
          </p:nvPr>
        </p:nvSpPr>
        <p:spPr/>
        <p:txBody>
          <a:bodyPr/>
          <a:lstStyle/>
          <a:p>
            <a:fld id="{691B77CF-4097-4AB8-977B-8B5443CE1762}" type="slidenum">
              <a:rPr lang="de-AT" smtClean="0"/>
              <a:t>7</a:t>
            </a:fld>
            <a:endParaRPr lang="de-AT"/>
          </a:p>
        </p:txBody>
      </p:sp>
      <p:pic>
        <p:nvPicPr>
          <p:cNvPr id="6" name="Grafik 5" descr="Ein Bild, das Zeichnung enthält.&#10;&#10;Automatisch generierte Beschreibung">
            <a:extLst>
              <a:ext uri="{FF2B5EF4-FFF2-40B4-BE49-F238E27FC236}">
                <a16:creationId xmlns:a16="http://schemas.microsoft.com/office/drawing/2014/main" id="{A8E5AD6E-2AF8-4EA1-AC6C-7B6002DC3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5408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3751FE-E1E6-4B63-837A-F3D11AD4E98E}"/>
              </a:ext>
            </a:extLst>
          </p:cNvPr>
          <p:cNvSpPr>
            <a:spLocks noGrp="1"/>
          </p:cNvSpPr>
          <p:nvPr>
            <p:ph type="title"/>
          </p:nvPr>
        </p:nvSpPr>
        <p:spPr/>
        <p:txBody>
          <a:bodyPr/>
          <a:lstStyle/>
          <a:p>
            <a:r>
              <a:rPr lang="de-AT" b="1" dirty="0"/>
              <a:t>Read </a:t>
            </a:r>
            <a:r>
              <a:rPr lang="de-AT" b="1" dirty="0" err="1"/>
              <a:t>only</a:t>
            </a:r>
            <a:r>
              <a:rPr lang="de-AT" b="1" dirty="0"/>
              <a:t> View</a:t>
            </a:r>
          </a:p>
        </p:txBody>
      </p:sp>
      <p:sp>
        <p:nvSpPr>
          <p:cNvPr id="3" name="Inhaltsplatzhalter 2">
            <a:extLst>
              <a:ext uri="{FF2B5EF4-FFF2-40B4-BE49-F238E27FC236}">
                <a16:creationId xmlns:a16="http://schemas.microsoft.com/office/drawing/2014/main" id="{4333D07C-E59A-4AB1-B23F-E7186189F3DC}"/>
              </a:ext>
            </a:extLst>
          </p:cNvPr>
          <p:cNvSpPr>
            <a:spLocks noGrp="1"/>
          </p:cNvSpPr>
          <p:nvPr>
            <p:ph idx="1"/>
          </p:nvPr>
        </p:nvSpPr>
        <p:spPr/>
        <p:txBody>
          <a:bodyPr/>
          <a:lstStyle/>
          <a:p>
            <a:pPr marL="450850" indent="0">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r>
              <a:rPr lang="en-GB" altLang="de-DE" dirty="0">
                <a:latin typeface="Courier New" panose="02070309020205020404" pitchFamily="49" charset="0"/>
                <a:cs typeface="Courier New" panose="02070309020205020404" pitchFamily="49" charset="0"/>
              </a:rPr>
              <a:t>CREATE VIEW clerk (</a:t>
            </a:r>
            <a:r>
              <a:rPr lang="en-GB" altLang="de-DE" dirty="0" err="1">
                <a:latin typeface="Courier New" panose="02070309020205020404" pitchFamily="49" charset="0"/>
                <a:cs typeface="Courier New" panose="02070309020205020404" pitchFamily="49" charset="0"/>
              </a:rPr>
              <a:t>id_number</a:t>
            </a:r>
            <a:r>
              <a:rPr lang="en-GB" altLang="de-DE" dirty="0">
                <a:latin typeface="Courier New" panose="02070309020205020404" pitchFamily="49" charset="0"/>
                <a:cs typeface="Courier New" panose="02070309020205020404" pitchFamily="49" charset="0"/>
              </a:rPr>
              <a:t>, person, department, position)</a:t>
            </a:r>
          </a:p>
          <a:p>
            <a:pPr marL="450850" indent="0">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r>
              <a:rPr lang="en-GB" altLang="de-DE" dirty="0">
                <a:latin typeface="Courier New" panose="02070309020205020404" pitchFamily="49" charset="0"/>
                <a:cs typeface="Courier New" panose="02070309020205020404" pitchFamily="49" charset="0"/>
              </a:rPr>
              <a:t>AS SELECT </a:t>
            </a:r>
            <a:r>
              <a:rPr lang="en-GB" altLang="de-DE" dirty="0" err="1">
                <a:latin typeface="Courier New" panose="02070309020205020404" pitchFamily="49" charset="0"/>
                <a:cs typeface="Courier New" panose="02070309020205020404" pitchFamily="49" charset="0"/>
              </a:rPr>
              <a:t>empno</a:t>
            </a: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ename</a:t>
            </a: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deptno</a:t>
            </a:r>
            <a:r>
              <a:rPr lang="en-GB" altLang="de-DE" dirty="0">
                <a:latin typeface="Courier New" panose="02070309020205020404" pitchFamily="49" charset="0"/>
                <a:cs typeface="Courier New" panose="02070309020205020404" pitchFamily="49" charset="0"/>
              </a:rPr>
              <a:t>, job</a:t>
            </a:r>
          </a:p>
          <a:p>
            <a:pPr marL="450850" indent="0">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r>
              <a:rPr lang="en-GB" altLang="de-DE" dirty="0">
                <a:latin typeface="Courier New" panose="02070309020205020404" pitchFamily="49" charset="0"/>
                <a:cs typeface="Courier New" panose="02070309020205020404" pitchFamily="49" charset="0"/>
              </a:rPr>
              <a:t>FROM emp</a:t>
            </a:r>
          </a:p>
          <a:p>
            <a:pPr marL="450850" indent="0">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r>
              <a:rPr lang="en-GB" altLang="de-DE" dirty="0">
                <a:latin typeface="Courier New" panose="02070309020205020404" pitchFamily="49" charset="0"/>
                <a:cs typeface="Courier New" panose="02070309020205020404" pitchFamily="49" charset="0"/>
              </a:rPr>
              <a:t>WHERE job = ’CLERK’</a:t>
            </a:r>
          </a:p>
          <a:p>
            <a:pPr marL="450850" indent="0">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r>
              <a:rPr lang="en-GB" altLang="de-DE" dirty="0">
                <a:latin typeface="Courier New" panose="02070309020205020404" pitchFamily="49" charset="0"/>
                <a:cs typeface="Courier New" panose="02070309020205020404" pitchFamily="49" charset="0"/>
              </a:rPr>
              <a:t>WITH READ ONLY</a:t>
            </a:r>
          </a:p>
          <a:p>
            <a:pPr marL="450850" indent="0">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endParaRPr lang="en-GB" altLang="de-DE" dirty="0">
              <a:latin typeface="Courier New" panose="02070309020205020404" pitchFamily="49" charset="0"/>
              <a:cs typeface="Courier New" panose="02070309020205020404" pitchFamily="49" charset="0"/>
            </a:endParaRPr>
          </a:p>
          <a:p>
            <a:pPr marL="0" indent="-442913">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r>
              <a:rPr lang="de-AT" altLang="de-DE" dirty="0"/>
              <a:t>Die</a:t>
            </a:r>
            <a:r>
              <a:rPr lang="de-AT" altLang="de-DE" i="1" dirty="0"/>
              <a:t> </a:t>
            </a:r>
            <a:r>
              <a:rPr lang="de-AT" altLang="de-DE" i="1" dirty="0" err="1"/>
              <a:t>with</a:t>
            </a:r>
            <a:r>
              <a:rPr lang="de-AT" altLang="de-DE" i="1" dirty="0"/>
              <a:t> </a:t>
            </a:r>
            <a:r>
              <a:rPr lang="de-AT" altLang="de-DE" i="1" dirty="0" err="1"/>
              <a:t>read</a:t>
            </a:r>
            <a:r>
              <a:rPr lang="de-AT" altLang="de-DE" i="1" dirty="0"/>
              <a:t> </a:t>
            </a:r>
            <a:r>
              <a:rPr lang="de-AT" altLang="de-DE" i="1" dirty="0" err="1"/>
              <a:t>only</a:t>
            </a:r>
            <a:r>
              <a:rPr lang="de-AT" altLang="de-DE" dirty="0"/>
              <a:t> Option bewirkt, dass nur gelesen, aber keine Änderungen durchgeführt werden können.</a:t>
            </a:r>
          </a:p>
          <a:p>
            <a:pPr marL="450850" indent="-442913">
              <a:buNone/>
              <a:tabLst>
                <a:tab pos="450850" algn="l"/>
                <a:tab pos="555625" algn="l"/>
                <a:tab pos="1004888" algn="l"/>
                <a:tab pos="1454150" algn="l"/>
                <a:tab pos="1903413" algn="l"/>
                <a:tab pos="2352675" algn="l"/>
                <a:tab pos="2801938" algn="l"/>
                <a:tab pos="3251200" algn="l"/>
                <a:tab pos="3700463" algn="l"/>
                <a:tab pos="4149725" algn="l"/>
                <a:tab pos="4598988" algn="l"/>
                <a:tab pos="5048250" algn="l"/>
                <a:tab pos="5497513" algn="l"/>
                <a:tab pos="5946775" algn="l"/>
                <a:tab pos="6396038" algn="l"/>
                <a:tab pos="6845300" algn="l"/>
                <a:tab pos="7294563" algn="l"/>
                <a:tab pos="7743825" algn="l"/>
                <a:tab pos="8193088" algn="l"/>
                <a:tab pos="8642350" algn="l"/>
                <a:tab pos="909161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E704CED9-398F-43DF-8750-489A95057B57}"/>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DD8330BA-BB49-4347-99C3-20C5973743DA}"/>
              </a:ext>
            </a:extLst>
          </p:cNvPr>
          <p:cNvSpPr>
            <a:spLocks noGrp="1"/>
          </p:cNvSpPr>
          <p:nvPr>
            <p:ph type="sldNum" sz="quarter" idx="12"/>
          </p:nvPr>
        </p:nvSpPr>
        <p:spPr/>
        <p:txBody>
          <a:bodyPr/>
          <a:lstStyle/>
          <a:p>
            <a:fld id="{691B77CF-4097-4AB8-977B-8B5443CE1762}" type="slidenum">
              <a:rPr lang="de-AT" smtClean="0"/>
              <a:t>8</a:t>
            </a:fld>
            <a:endParaRPr lang="de-AT"/>
          </a:p>
        </p:txBody>
      </p:sp>
      <p:pic>
        <p:nvPicPr>
          <p:cNvPr id="6" name="Grafik 5" descr="Ein Bild, das Zeichnung enthält.&#10;&#10;Automatisch generierte Beschreibung">
            <a:extLst>
              <a:ext uri="{FF2B5EF4-FFF2-40B4-BE49-F238E27FC236}">
                <a16:creationId xmlns:a16="http://schemas.microsoft.com/office/drawing/2014/main" id="{2BB08865-5514-4A0F-B4D8-0BAC3D87A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6094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976E6-A977-4DE0-820F-BBEE25970764}"/>
              </a:ext>
            </a:extLst>
          </p:cNvPr>
          <p:cNvSpPr>
            <a:spLocks noGrp="1"/>
          </p:cNvSpPr>
          <p:nvPr>
            <p:ph type="title"/>
          </p:nvPr>
        </p:nvSpPr>
        <p:spPr/>
        <p:txBody>
          <a:bodyPr/>
          <a:lstStyle/>
          <a:p>
            <a:r>
              <a:rPr lang="de-AT" b="1" dirty="0"/>
              <a:t>View</a:t>
            </a:r>
          </a:p>
        </p:txBody>
      </p:sp>
      <p:sp>
        <p:nvSpPr>
          <p:cNvPr id="3" name="Inhaltsplatzhalter 2">
            <a:extLst>
              <a:ext uri="{FF2B5EF4-FFF2-40B4-BE49-F238E27FC236}">
                <a16:creationId xmlns:a16="http://schemas.microsoft.com/office/drawing/2014/main" id="{4BA8FB36-5648-4E08-ACC2-B32BBD479A2A}"/>
              </a:ext>
            </a:extLst>
          </p:cNvPr>
          <p:cNvSpPr>
            <a:spLocks noGrp="1"/>
          </p:cNvSpPr>
          <p:nvPr>
            <p:ph idx="1"/>
          </p:nvPr>
        </p:nvSpPr>
        <p:spPr>
          <a:xfrm>
            <a:off x="838200" y="1825625"/>
            <a:ext cx="9144000" cy="4351338"/>
          </a:xfrm>
        </p:spPr>
        <p:txBody>
          <a:bodyPr>
            <a:normAutofit fontScale="70000" lnSpcReduction="20000"/>
          </a:bodyPr>
          <a:lstStyle/>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View aller Spieler, die vor 1950 geboren worden sind:</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create view veteran as</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select *</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from players</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where </a:t>
            </a:r>
            <a:r>
              <a:rPr lang="en-GB" altLang="de-DE" dirty="0" err="1">
                <a:latin typeface="Courier New" panose="02070309020205020404" pitchFamily="49" charset="0"/>
                <a:cs typeface="Courier New" panose="02070309020205020404" pitchFamily="49" charset="0"/>
              </a:rPr>
              <a:t>year_of_birth</a:t>
            </a:r>
            <a:r>
              <a:rPr lang="en-GB" altLang="de-DE" dirty="0">
                <a:latin typeface="Courier New" panose="02070309020205020404" pitchFamily="49" charset="0"/>
                <a:cs typeface="Courier New" panose="02070309020205020404" pitchFamily="49" charset="0"/>
              </a:rPr>
              <a:t> &lt; 1950</a:t>
            </a: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sz="1600" dirty="0"/>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Ändern des Geburtsdatums:</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update veteran</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cs typeface="Courier New" panose="02070309020205020404" pitchFamily="49" charset="0"/>
              </a:rPr>
              <a:t>set </a:t>
            </a:r>
            <a:r>
              <a:rPr lang="en-GB" altLang="de-DE" dirty="0" err="1">
                <a:latin typeface="Courier New" panose="02070309020205020404" pitchFamily="49" charset="0"/>
                <a:cs typeface="Courier New" panose="02070309020205020404" pitchFamily="49" charset="0"/>
              </a:rPr>
              <a:t>year_of_birth</a:t>
            </a:r>
            <a:r>
              <a:rPr lang="en-GB" altLang="de-DE" dirty="0">
                <a:latin typeface="Courier New" panose="02070309020205020404" pitchFamily="49" charset="0"/>
                <a:cs typeface="Courier New" panose="02070309020205020404" pitchFamily="49" charset="0"/>
              </a:rPr>
              <a:t> = 1960</a:t>
            </a:r>
          </a:p>
          <a:p>
            <a:pPr marL="450850" inden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ourier New" panose="02070309020205020404" pitchFamily="49" charset="0"/>
                <a:cs typeface="Courier New" panose="02070309020205020404" pitchFamily="49" charset="0"/>
              </a:rPr>
              <a:t>where</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playerno</a:t>
            </a:r>
            <a:r>
              <a:rPr lang="de-AT" altLang="de-DE" dirty="0">
                <a:latin typeface="Courier New" panose="02070309020205020404" pitchFamily="49" charset="0"/>
                <a:cs typeface="Courier New" panose="02070309020205020404" pitchFamily="49" charset="0"/>
              </a:rPr>
              <a:t> = 2</a:t>
            </a: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600" dirty="0">
              <a:latin typeface="Courier New" panose="02070309020205020404" pitchFamily="49" charset="0"/>
            </a:endParaRP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Durch dieses Update wird erreicht, dass der Spieler nicht mehr in der View</a:t>
            </a: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enthalten ist (Geburtsdatum 1960).</a:t>
            </a:r>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600" dirty="0"/>
          </a:p>
          <a:p>
            <a:pPr indent="-33496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600" dirty="0"/>
          </a:p>
          <a:p>
            <a:endParaRPr lang="de-AT" dirty="0"/>
          </a:p>
        </p:txBody>
      </p:sp>
      <p:sp>
        <p:nvSpPr>
          <p:cNvPr id="4" name="Fußzeilenplatzhalter 3">
            <a:extLst>
              <a:ext uri="{FF2B5EF4-FFF2-40B4-BE49-F238E27FC236}">
                <a16:creationId xmlns:a16="http://schemas.microsoft.com/office/drawing/2014/main" id="{FCF4B350-4856-4120-B6E8-D546D1CB34ED}"/>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26CEA7F5-342B-476F-8647-5BCF2872B850}"/>
              </a:ext>
            </a:extLst>
          </p:cNvPr>
          <p:cNvSpPr>
            <a:spLocks noGrp="1"/>
          </p:cNvSpPr>
          <p:nvPr>
            <p:ph type="sldNum" sz="quarter" idx="12"/>
          </p:nvPr>
        </p:nvSpPr>
        <p:spPr/>
        <p:txBody>
          <a:bodyPr/>
          <a:lstStyle/>
          <a:p>
            <a:fld id="{691B77CF-4097-4AB8-977B-8B5443CE1762}" type="slidenum">
              <a:rPr lang="de-AT" smtClean="0"/>
              <a:t>9</a:t>
            </a:fld>
            <a:endParaRPr lang="de-AT"/>
          </a:p>
        </p:txBody>
      </p:sp>
      <p:pic>
        <p:nvPicPr>
          <p:cNvPr id="6" name="Grafik 5" descr="Ein Bild, das Zeichnung enthält.&#10;&#10;Automatisch generierte Beschreibung">
            <a:extLst>
              <a:ext uri="{FF2B5EF4-FFF2-40B4-BE49-F238E27FC236}">
                <a16:creationId xmlns:a16="http://schemas.microsoft.com/office/drawing/2014/main" id="{0C7D64E9-E117-4835-884E-7614C138A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987981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2437</Words>
  <Application>Microsoft Office PowerPoint</Application>
  <PresentationFormat>Breitbild</PresentationFormat>
  <Paragraphs>395</Paragraphs>
  <Slides>41</Slides>
  <Notes>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0</vt:i4>
      </vt:variant>
      <vt:variant>
        <vt:lpstr>Folientitel</vt:lpstr>
      </vt:variant>
      <vt:variant>
        <vt:i4>41</vt:i4>
      </vt:variant>
    </vt:vector>
  </HeadingPairs>
  <TitlesOfParts>
    <vt:vector size="48" baseType="lpstr">
      <vt:lpstr>Arial</vt:lpstr>
      <vt:lpstr>Calibri</vt:lpstr>
      <vt:lpstr>Calibri Light</vt:lpstr>
      <vt:lpstr>Courier New</vt:lpstr>
      <vt:lpstr>Symbol</vt:lpstr>
      <vt:lpstr>Wingdings</vt:lpstr>
      <vt:lpstr>Office</vt:lpstr>
      <vt:lpstr>VIEW Index</vt:lpstr>
      <vt:lpstr>VIEW</vt:lpstr>
      <vt:lpstr>Wozu Views?</vt:lpstr>
      <vt:lpstr>Update über Views</vt:lpstr>
      <vt:lpstr>Löschen über Views</vt:lpstr>
      <vt:lpstr>Einfügen über Views</vt:lpstr>
      <vt:lpstr>View - Beispiele</vt:lpstr>
      <vt:lpstr>Read only View</vt:lpstr>
      <vt:lpstr>View</vt:lpstr>
      <vt:lpstr>View</vt:lpstr>
      <vt:lpstr>Nested Query</vt:lpstr>
      <vt:lpstr>Löschen / umbenennen von Tabellen </vt:lpstr>
      <vt:lpstr>Zugriffsmethoden</vt:lpstr>
      <vt:lpstr>Indexkonzept</vt:lpstr>
      <vt:lpstr>Index</vt:lpstr>
      <vt:lpstr>Indexverwendung</vt:lpstr>
      <vt:lpstr>Indexerstellung</vt:lpstr>
      <vt:lpstr>Concatenated Index</vt:lpstr>
      <vt:lpstr>Unique / Nonunique Concatenated Index</vt:lpstr>
      <vt:lpstr>Index sinnvoll?</vt:lpstr>
      <vt:lpstr>Indextyp B-Baum</vt:lpstr>
      <vt:lpstr>B – Baum Indextypen: index organized</vt:lpstr>
      <vt:lpstr>B – Baum Indextypen: reverse key</vt:lpstr>
      <vt:lpstr>Indextyp Bitmap Index</vt:lpstr>
      <vt:lpstr>Verwendung Bitmap Index</vt:lpstr>
      <vt:lpstr>Indextyp Function based Index</vt:lpstr>
      <vt:lpstr>Ascending / Descending Index</vt:lpstr>
      <vt:lpstr>Zugriff: Index Scan</vt:lpstr>
      <vt:lpstr>Zugriff: Full Index Scan</vt:lpstr>
      <vt:lpstr>Zugriff: Full Index Scan</vt:lpstr>
      <vt:lpstr>Zugriff: Fast Full Index Scan</vt:lpstr>
      <vt:lpstr>Zugriff: Index Range Scan</vt:lpstr>
      <vt:lpstr>Zugriff: Index Unique Scan</vt:lpstr>
      <vt:lpstr>Zugriff: Index Skip Scan</vt:lpstr>
      <vt:lpstr>Zugriff: Index Skip Scan</vt:lpstr>
      <vt:lpstr>Indexverwendung</vt:lpstr>
      <vt:lpstr>Wird der Index verwendet?</vt:lpstr>
      <vt:lpstr>Indexcluster</vt:lpstr>
      <vt:lpstr>Erstellen eines Indexclusters</vt:lpstr>
      <vt:lpstr>Wird der Index überhaupt verwendet?</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Index</dc:title>
  <dc:creator>Muratspahic Irfan</dc:creator>
  <cp:lastModifiedBy>Muratspahic Irfan</cp:lastModifiedBy>
  <cp:revision>4</cp:revision>
  <dcterms:created xsi:type="dcterms:W3CDTF">2020-07-08T07:31:51Z</dcterms:created>
  <dcterms:modified xsi:type="dcterms:W3CDTF">2020-07-08T08:14:59Z</dcterms:modified>
</cp:coreProperties>
</file>