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1.doc"/>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9" roundtripDataSignature="AMtx7mjVYx/zgNw5bbwcHojT/dXojDwU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customschemas.google.com/relationships/presentationmetadata" Target="metadata"/><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5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4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A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7" name="Google Shape;1097;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6" name="Google Shape;112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9" name="Google Shape;113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6" name="Google Shape;1186;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5" name="Google Shape;1195;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4" name="Google Shape;1204;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2" name="Google Shape;1222;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1" name="Google Shape;1231;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1" name="Google Shape;1241;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0" name="Google Shape;1250;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0" name="Google Shape;1260;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9" name="Google Shape;1269;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9" name="Google Shape;1279;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8" name="Google Shape;1288;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7" name="Google Shape;1297;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6" name="Google Shape;1306;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5" name="Google Shape;1315;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1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4" name="Google Shape;1324;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1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3" name="Google Shape;1333;p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1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1" name="Google Shape;1351;p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1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0" name="Google Shape;1360;p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8" name="Google Shape;1378;p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1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7" name="Google Shape;1387;p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p1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7" name="Google Shape;1397;p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6" name="Google Shape;1406;p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p1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5" name="Google Shape;1415;p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1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p1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5" name="Google Shape;1435;p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1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7" name="Google Shape;1447;p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p1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6" name="Google Shape;1456;p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1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5" name="Google Shape;1465;p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1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4" name="Google Shape;1474;p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1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3" name="Google Shape;1483;p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1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2" name="Google Shape;1492;p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1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1" name="Google Shape;1501;p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1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1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9" name="Google Shape;1519;p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1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8" name="Google Shape;1528;p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1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7" name="Google Shape;1537;p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1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6" name="Google Shape;1546;p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1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5" name="Google Shape;1555;p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1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4" name="Google Shape;1564;p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1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3" name="Google Shape;1573;p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1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2" name="Google Shape;1582;p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1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1" name="Google Shape;1591;p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p1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0" name="Google Shape;1600;p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p1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9" name="Google Shape;1609;p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p1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8" name="Google Shape;1618;p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8" name="Google Shape;1628;p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8" name="Google Shape;1638;p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6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1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17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1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7" name="Shape 27"/>
        <p:cNvGrpSpPr/>
        <p:nvPr/>
      </p:nvGrpSpPr>
      <p:grpSpPr>
        <a:xfrm>
          <a:off x="0" y="0"/>
          <a:ext cx="0" cy="0"/>
          <a:chOff x="0" y="0"/>
          <a:chExt cx="0" cy="0"/>
        </a:xfrm>
      </p:grpSpPr>
      <p:sp>
        <p:nvSpPr>
          <p:cNvPr id="28" name="Google Shape;28;p1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34" name="Shape 34"/>
        <p:cNvGrpSpPr/>
        <p:nvPr/>
      </p:nvGrpSpPr>
      <p:grpSpPr>
        <a:xfrm>
          <a:off x="0" y="0"/>
          <a:ext cx="0" cy="0"/>
          <a:chOff x="0" y="0"/>
          <a:chExt cx="0" cy="0"/>
        </a:xfrm>
      </p:grpSpPr>
      <p:sp>
        <p:nvSpPr>
          <p:cNvPr id="35" name="Google Shape;35;p17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17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1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1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1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1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A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58.pn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83.png"/><Relationship Id="rId4" Type="http://schemas.openxmlformats.org/officeDocument/2006/relationships/image" Target="../media/image64.png"/><Relationship Id="rId5"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68.png"/><Relationship Id="rId4" Type="http://schemas.openxmlformats.org/officeDocument/2006/relationships/image" Target="../media/image70.png"/><Relationship Id="rId5"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69.png"/><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71.png"/><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74.png"/><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72.png"/><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82.png"/><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88.png"/><Relationship Id="rId4" Type="http://schemas.openxmlformats.org/officeDocument/2006/relationships/image" Target="../media/image80.png"/><Relationship Id="rId5" Type="http://schemas.openxmlformats.org/officeDocument/2006/relationships/image" Target="../media/image76.png"/><Relationship Id="rId6" Type="http://schemas.openxmlformats.org/officeDocument/2006/relationships/image" Target="../media/image73.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81.png"/><Relationship Id="rId4" Type="http://schemas.openxmlformats.org/officeDocument/2006/relationships/image" Target="../media/image85.png"/><Relationship Id="rId5"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78.png"/><Relationship Id="rId4" Type="http://schemas.openxmlformats.org/officeDocument/2006/relationships/image" Target="../media/image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75.png"/><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77.png"/><Relationship Id="rId4"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vmlDrawing" Target="../drawings/vmlDrawing5.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89.png"/><Relationship Id="rId7"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84.png"/><Relationship Id="rId4" Type="http://schemas.openxmlformats.org/officeDocument/2006/relationships/image" Target="../media/image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79.png"/><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90.png"/><Relationship Id="rId4" Type="http://schemas.openxmlformats.org/officeDocument/2006/relationships/image" Target="../media/image86.png"/><Relationship Id="rId5" Type="http://schemas.openxmlformats.org/officeDocument/2006/relationships/image" Target="../media/image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90.png"/><Relationship Id="rId4" Type="http://schemas.openxmlformats.org/officeDocument/2006/relationships/image" Target="../media/image86.png"/><Relationship Id="rId5"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3.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 Id="rId3" Type="http://schemas.openxmlformats.org/officeDocument/2006/relationships/image" Target="../media/image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3.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image" Target="../media/image91.png"/><Relationship Id="rId4" Type="http://schemas.openxmlformats.org/officeDocument/2006/relationships/image" Target="../media/image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3.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 Id="rId3" Type="http://schemas.openxmlformats.org/officeDocument/2006/relationships/image" Target="../media/image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 Id="rId3" Type="http://schemas.openxmlformats.org/officeDocument/2006/relationships/image" Target="../media/image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 Id="rId3" Type="http://schemas.openxmlformats.org/officeDocument/2006/relationships/image" Target="../media/image3.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 Id="rId3" Type="http://schemas.openxmlformats.org/officeDocument/2006/relationships/image" Target="../media/image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 Id="rId3" Type="http://schemas.openxmlformats.org/officeDocument/2006/relationships/image" Target="../media/image3.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 Id="rId3" Type="http://schemas.openxmlformats.org/officeDocument/2006/relationships/image" Target="../media/image3.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 Id="rId3" Type="http://schemas.openxmlformats.org/officeDocument/2006/relationships/image" Target="../media/image3.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 Id="rId3" Type="http://schemas.openxmlformats.org/officeDocument/2006/relationships/image" Target="../media/image87.png"/><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image" Target="../media/image87.png"/><Relationship Id="rId4" Type="http://schemas.openxmlformats.org/officeDocument/2006/relationships/image" Target="../media/image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png"/><Relationship Id="rId4" Type="http://schemas.openxmlformats.org/officeDocument/2006/relationships/image" Target="../media/image17.png"/><Relationship Id="rId5"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7.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0.png"/><Relationship Id="rId4" Type="http://schemas.openxmlformats.org/officeDocument/2006/relationships/image" Target="../media/image45.png"/><Relationship Id="rId5"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vmlDrawing" Target="../drawings/vmlDrawing1.vml"/><Relationship Id="rId4" Type="http://schemas.openxmlformats.org/officeDocument/2006/relationships/image" Target="../media/image39.png"/><Relationship Id="rId9" Type="http://schemas.openxmlformats.org/officeDocument/2006/relationships/image" Target="../media/image3.png"/><Relationship Id="rId5" Type="http://schemas.openxmlformats.org/officeDocument/2006/relationships/image" Target="../media/image36.png"/><Relationship Id="rId6" Type="http://schemas.openxmlformats.org/officeDocument/2006/relationships/oleObject" Target="../embeddings/oleObject1.bin"/><Relationship Id="rId7" Type="http://schemas.openxmlformats.org/officeDocument/2006/relationships/oleObject" Target="../embeddings/oleObject1.bin"/><Relationship Id="rId8"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7.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6.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3.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0.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5.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8.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9.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9.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8.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6.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3.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2.png"/><Relationship Id="rId4" Type="http://schemas.openxmlformats.org/officeDocument/2006/relationships/image" Target="../media/image6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vmlDrawing" Target="../drawings/vmlDrawing2.vml"/><Relationship Id="rId4" Type="http://schemas.openxmlformats.org/officeDocument/2006/relationships/oleObject" Target="../embeddings/oleObject2.bin"/><Relationship Id="rId10" Type="http://schemas.openxmlformats.org/officeDocument/2006/relationships/image" Target="../media/image3.png"/><Relationship Id="rId9" Type="http://schemas.openxmlformats.org/officeDocument/2006/relationships/image" Target="../media/image51.png"/><Relationship Id="rId5" Type="http://schemas.openxmlformats.org/officeDocument/2006/relationships/oleObject" Target="../embeddings/oleObject2.bin"/><Relationship Id="rId6" Type="http://schemas.openxmlformats.org/officeDocument/2006/relationships/image" Target="../media/image44.png"/><Relationship Id="rId7" Type="http://schemas.openxmlformats.org/officeDocument/2006/relationships/oleObject" Target="../embeddings/oleObject3.bin"/><Relationship Id="rId8" Type="http://schemas.openxmlformats.org/officeDocument/2006/relationships/oleObject" Target="../embeddings/oleObject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vmlDrawing" Target="../drawings/vmlDrawing3.vml"/><Relationship Id="rId4" Type="http://schemas.openxmlformats.org/officeDocument/2006/relationships/oleObject" Target="../embeddings/oleObject4.bin"/><Relationship Id="rId10" Type="http://schemas.openxmlformats.org/officeDocument/2006/relationships/image" Target="../media/image3.png"/><Relationship Id="rId9" Type="http://schemas.openxmlformats.org/officeDocument/2006/relationships/image" Target="../media/image49.png"/><Relationship Id="rId5" Type="http://schemas.openxmlformats.org/officeDocument/2006/relationships/oleObject" Target="../embeddings/oleObject4.bin"/><Relationship Id="rId6" Type="http://schemas.openxmlformats.org/officeDocument/2006/relationships/image" Target="../media/image53.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vmlDrawing" Target="../drawings/vmlDrawing4.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46.png"/><Relationship Id="rId7" Type="http://schemas.openxmlformats.org/officeDocument/2006/relationships/image" Target="../media/image50.png"/><Relationship Id="rId8"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60.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55.png"/><Relationship Id="rId4" Type="http://schemas.openxmlformats.org/officeDocument/2006/relationships/image" Target="../media/image57.png"/><Relationship Id="rId5"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59.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6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67.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65.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s://oracle.htl-leonding.ac.at:8443/apex/f?p=4000:1:4299938704757053::NO:RP:FB_FLOW_ID,F4000_P1_FLOW,P0_FLOWPAGE,RECENT_PAGES:1218,1218,1218;%7C," TargetMode="External"/><Relationship Id="rId4" Type="http://schemas.openxmlformats.org/officeDocument/2006/relationships/image" Target="../media/image61.png"/><Relationship Id="rId5"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61.png"/><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AT">
                <a:solidFill>
                  <a:schemeClr val="lt1"/>
                </a:solidFill>
              </a:rPr>
              <a:t>Oracle Application Express</a:t>
            </a:r>
            <a:endParaRPr/>
          </a:p>
        </p:txBody>
      </p:sp>
      <p:pic>
        <p:nvPicPr>
          <p:cNvPr id="89" name="Google Shape;89;p1"/>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SQL Workshop</a:t>
            </a:r>
            <a:endParaRPr/>
          </a:p>
        </p:txBody>
      </p:sp>
      <p:sp>
        <p:nvSpPr>
          <p:cNvPr id="171" name="Google Shape;1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72" name="Google Shape;1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73" name="Google Shape;173;p11"/>
          <p:cNvPicPr preferRelativeResize="0"/>
          <p:nvPr>
            <p:ph idx="1" type="body"/>
          </p:nvPr>
        </p:nvPicPr>
        <p:blipFill rotWithShape="1">
          <a:blip r:embed="rId3">
            <a:alphaModFix/>
          </a:blip>
          <a:srcRect b="0" l="0" r="0" t="0"/>
          <a:stretch/>
        </p:blipFill>
        <p:spPr>
          <a:xfrm>
            <a:off x="2581275" y="3182144"/>
            <a:ext cx="7029450" cy="163830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Formtypen</a:t>
            </a:r>
            <a:endParaRPr/>
          </a:p>
        </p:txBody>
      </p:sp>
      <p:sp>
        <p:nvSpPr>
          <p:cNvPr id="1039" name="Google Shape;1039;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40" name="Google Shape;1040;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41" name="Google Shape;1041;p102"/>
          <p:cNvPicPr preferRelativeResize="0"/>
          <p:nvPr>
            <p:ph idx="1" type="body"/>
          </p:nvPr>
        </p:nvPicPr>
        <p:blipFill rotWithShape="1">
          <a:blip r:embed="rId3">
            <a:alphaModFix/>
          </a:blip>
          <a:srcRect b="0" l="0" r="0" t="0"/>
          <a:stretch/>
        </p:blipFill>
        <p:spPr>
          <a:xfrm>
            <a:off x="2547937" y="2491581"/>
            <a:ext cx="7096125" cy="3019425"/>
          </a:xfrm>
          <a:prstGeom prst="rect">
            <a:avLst/>
          </a:prstGeom>
          <a:noFill/>
          <a:ln>
            <a:noFill/>
          </a:ln>
        </p:spPr>
      </p:pic>
      <p:pic>
        <p:nvPicPr>
          <p:cNvPr id="1042" name="Google Shape;1042;p10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Form on a Table or View</a:t>
            </a:r>
            <a:endParaRPr/>
          </a:p>
        </p:txBody>
      </p:sp>
      <p:sp>
        <p:nvSpPr>
          <p:cNvPr id="1048" name="Google Shape;1048;p103"/>
          <p:cNvSpPr txBox="1"/>
          <p:nvPr>
            <p:ph idx="1" type="body"/>
          </p:nvPr>
        </p:nvSpPr>
        <p:spPr>
          <a:xfrm>
            <a:off x="838200" y="1825625"/>
            <a:ext cx="9259957"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latin typeface="Calibri"/>
                <a:ea typeface="Calibri"/>
                <a:cs typeface="Calibri"/>
                <a:sym typeface="Calibri"/>
              </a:rPr>
              <a:t>Dadurch wird eine Form erstellt, mit der der Benutzer eine einzelne Zeile einer Tabelle updaten kann.</a:t>
            </a:r>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Der Primary Key DEPTNO wird standardmäßig auf ‚hidden‘ gesetzt. Es werden keine Buttons zum Blättern generiert.</a:t>
            </a:r>
            <a:endParaRPr/>
          </a:p>
          <a:p>
            <a:pPr indent="-228600"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1049" name="Google Shape;1049;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50" name="Google Shape;1050;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51" name="Google Shape;1051;p103"/>
          <p:cNvPicPr preferRelativeResize="0"/>
          <p:nvPr/>
        </p:nvPicPr>
        <p:blipFill rotWithShape="1">
          <a:blip r:embed="rId3">
            <a:alphaModFix/>
          </a:blip>
          <a:srcRect b="0" l="0" r="0" t="0"/>
          <a:stretch/>
        </p:blipFill>
        <p:spPr>
          <a:xfrm>
            <a:off x="3009482" y="2707888"/>
            <a:ext cx="2747125" cy="2381948"/>
          </a:xfrm>
          <a:prstGeom prst="rect">
            <a:avLst/>
          </a:prstGeom>
          <a:noFill/>
          <a:ln>
            <a:noFill/>
          </a:ln>
        </p:spPr>
      </p:pic>
      <p:pic>
        <p:nvPicPr>
          <p:cNvPr id="1052" name="Google Shape;1052;p103"/>
          <p:cNvPicPr preferRelativeResize="0"/>
          <p:nvPr/>
        </p:nvPicPr>
        <p:blipFill rotWithShape="1">
          <a:blip r:embed="rId4">
            <a:alphaModFix/>
          </a:blip>
          <a:srcRect b="0" l="0" r="0" t="0"/>
          <a:stretch/>
        </p:blipFill>
        <p:spPr>
          <a:xfrm>
            <a:off x="5756607" y="2707888"/>
            <a:ext cx="2448343" cy="2531338"/>
          </a:xfrm>
          <a:prstGeom prst="rect">
            <a:avLst/>
          </a:prstGeom>
          <a:noFill/>
          <a:ln>
            <a:noFill/>
          </a:ln>
        </p:spPr>
      </p:pic>
      <p:pic>
        <p:nvPicPr>
          <p:cNvPr id="1053" name="Google Shape;1053;p103"/>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Form with Report</a:t>
            </a:r>
            <a:endParaRPr/>
          </a:p>
        </p:txBody>
      </p:sp>
      <p:sp>
        <p:nvSpPr>
          <p:cNvPr id="1059" name="Google Shape;1059;p10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Dadurch werden 2 Seiten generiert. Die eine Seite zeigt einen Report. In jeder Zeile des Reports wird ein Link auf die zweite Seite erstellt, wo die entsprechende Zeile bearbeitet werden kann.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60" name="Google Shape;1060;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61" name="Google Shape;1061;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62" name="Google Shape;1062;p104"/>
          <p:cNvPicPr preferRelativeResize="0"/>
          <p:nvPr/>
        </p:nvPicPr>
        <p:blipFill rotWithShape="1">
          <a:blip r:embed="rId3">
            <a:alphaModFix/>
          </a:blip>
          <a:srcRect b="0" l="0" r="0" t="0"/>
          <a:stretch/>
        </p:blipFill>
        <p:spPr>
          <a:xfrm>
            <a:off x="838200" y="3429000"/>
            <a:ext cx="4970462" cy="2619375"/>
          </a:xfrm>
          <a:prstGeom prst="rect">
            <a:avLst/>
          </a:prstGeom>
          <a:noFill/>
          <a:ln>
            <a:noFill/>
          </a:ln>
        </p:spPr>
      </p:pic>
      <p:pic>
        <p:nvPicPr>
          <p:cNvPr id="1063" name="Google Shape;1063;p104"/>
          <p:cNvPicPr preferRelativeResize="0"/>
          <p:nvPr/>
        </p:nvPicPr>
        <p:blipFill rotWithShape="1">
          <a:blip r:embed="rId4">
            <a:alphaModFix/>
          </a:blip>
          <a:srcRect b="0" l="0" r="0" t="0"/>
          <a:stretch/>
        </p:blipFill>
        <p:spPr>
          <a:xfrm>
            <a:off x="6224587" y="3771900"/>
            <a:ext cx="3857625" cy="2276475"/>
          </a:xfrm>
          <a:prstGeom prst="rect">
            <a:avLst/>
          </a:prstGeom>
          <a:noFill/>
          <a:ln>
            <a:noFill/>
          </a:ln>
        </p:spPr>
      </p:pic>
      <p:pic>
        <p:nvPicPr>
          <p:cNvPr id="1064" name="Google Shape;1064;p104"/>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Tabular Form</a:t>
            </a:r>
            <a:endParaRPr/>
          </a:p>
        </p:txBody>
      </p:sp>
      <p:sp>
        <p:nvSpPr>
          <p:cNvPr id="1070" name="Google Shape;1070;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Erstellung einer Form, durch die der Benutzer mehrere Zeilen der Tabelle updaten kann.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71" name="Google Shape;1071;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72" name="Google Shape;1072;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73" name="Google Shape;1073;p105"/>
          <p:cNvPicPr preferRelativeResize="0"/>
          <p:nvPr/>
        </p:nvPicPr>
        <p:blipFill rotWithShape="1">
          <a:blip r:embed="rId3">
            <a:alphaModFix/>
          </a:blip>
          <a:srcRect b="0" l="0" r="0" t="0"/>
          <a:stretch/>
        </p:blipFill>
        <p:spPr>
          <a:xfrm>
            <a:off x="3726563" y="2787512"/>
            <a:ext cx="4738873" cy="3524388"/>
          </a:xfrm>
          <a:prstGeom prst="rect">
            <a:avLst/>
          </a:prstGeom>
          <a:noFill/>
          <a:ln>
            <a:noFill/>
          </a:ln>
        </p:spPr>
      </p:pic>
      <p:pic>
        <p:nvPicPr>
          <p:cNvPr id="1074" name="Google Shape;1074;p10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Form on a SQL Query</a:t>
            </a:r>
            <a:endParaRPr/>
          </a:p>
        </p:txBody>
      </p:sp>
      <p:sp>
        <p:nvSpPr>
          <p:cNvPr id="1080" name="Google Shape;1080;p10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Dadurch wird eine Form erstellt, die auf einem SQL equijoin Query basiert. Im Beispiel werden die Tabellen EMP und DEPT verbunden.</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81" name="Google Shape;1081;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82" name="Google Shape;1082;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83" name="Google Shape;1083;p106"/>
          <p:cNvPicPr preferRelativeResize="0"/>
          <p:nvPr/>
        </p:nvPicPr>
        <p:blipFill rotWithShape="1">
          <a:blip r:embed="rId3">
            <a:alphaModFix/>
          </a:blip>
          <a:srcRect b="0" l="0" r="0" t="0"/>
          <a:stretch/>
        </p:blipFill>
        <p:spPr>
          <a:xfrm>
            <a:off x="2696368" y="2873375"/>
            <a:ext cx="6799263" cy="3303588"/>
          </a:xfrm>
          <a:prstGeom prst="rect">
            <a:avLst/>
          </a:prstGeom>
          <a:noFill/>
          <a:ln>
            <a:noFill/>
          </a:ln>
        </p:spPr>
      </p:pic>
      <p:pic>
        <p:nvPicPr>
          <p:cNvPr id="1084" name="Google Shape;1084;p10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Master Detail</a:t>
            </a:r>
            <a:endParaRPr/>
          </a:p>
        </p:txBody>
      </p:sp>
      <p:sp>
        <p:nvSpPr>
          <p:cNvPr id="1090" name="Google Shape;1090;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Zu einer Masterzeile werden viele Detailzeilen angezeigt. Der Benutzer kann ein Insert, ein Query, ein Update, ein Delete auf Werte der beiden Tabellen durchführen.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91" name="Google Shape;1091;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92" name="Google Shape;1092;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93" name="Google Shape;1093;p107"/>
          <p:cNvPicPr preferRelativeResize="0"/>
          <p:nvPr/>
        </p:nvPicPr>
        <p:blipFill rotWithShape="1">
          <a:blip r:embed="rId3">
            <a:alphaModFix/>
          </a:blip>
          <a:srcRect b="0" l="0" r="0" t="0"/>
          <a:stretch/>
        </p:blipFill>
        <p:spPr>
          <a:xfrm>
            <a:off x="2014330" y="3048000"/>
            <a:ext cx="7670074" cy="3444875"/>
          </a:xfrm>
          <a:prstGeom prst="rect">
            <a:avLst/>
          </a:prstGeom>
          <a:noFill/>
          <a:ln>
            <a:noFill/>
          </a:ln>
        </p:spPr>
      </p:pic>
      <p:pic>
        <p:nvPicPr>
          <p:cNvPr id="1094" name="Google Shape;1094;p10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1100" name="Google Shape;1100;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BSP 40 Formulartypen.</a:t>
            </a:r>
            <a:endParaRPr/>
          </a:p>
          <a:p>
            <a:pPr indent="0" lvl="0" marL="0" rtl="0" algn="l">
              <a:lnSpc>
                <a:spcPct val="90000"/>
              </a:lnSpc>
              <a:spcBef>
                <a:spcPts val="1000"/>
              </a:spcBef>
              <a:spcAft>
                <a:spcPts val="0"/>
              </a:spcAft>
              <a:buClr>
                <a:schemeClr val="dk1"/>
              </a:buClr>
              <a:buSzPts val="2800"/>
              <a:buNone/>
            </a:pPr>
            <a:r>
              <a:rPr lang="de-AT"/>
              <a:t>Anzeige der verschiedenen Formulartypen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AT"/>
              <a:t>BSP 42 Reporttypen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101" name="Google Shape;1101;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02" name="Google Shape;1102;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03" name="Google Shape;1103;p10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Reports</a:t>
            </a:r>
            <a:endParaRPr/>
          </a:p>
        </p:txBody>
      </p:sp>
      <p:sp>
        <p:nvSpPr>
          <p:cNvPr id="1109" name="Google Shape;1109;p109"/>
          <p:cNvSpPr txBox="1"/>
          <p:nvPr>
            <p:ph idx="1" type="body"/>
          </p:nvPr>
        </p:nvSpPr>
        <p:spPr>
          <a:xfrm>
            <a:off x="838200" y="1825625"/>
            <a:ext cx="4462670"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170"/>
              <a:buNone/>
            </a:pPr>
            <a:r>
              <a:rPr lang="de-AT" sz="2170">
                <a:latin typeface="Calibri"/>
                <a:ea typeface="Calibri"/>
                <a:cs typeface="Calibri"/>
                <a:sym typeface="Calibri"/>
              </a:rPr>
              <a:t>Classic Report - basiert auf einem SQL Query oder einer PL/SQL Function, die dynamisch ein SQL Statement generiert. Die Select List Items des SQL Statements definieren die Spalten des Reports. Keine Eingriffsmöglichkeiten – außer Sortierung durch Spaltenklick.</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t/>
            </a:r>
            <a:endParaRPr sz="2170"/>
          </a:p>
          <a:p>
            <a:pPr indent="-90804" lvl="0" marL="228600" rtl="0" algn="l">
              <a:lnSpc>
                <a:spcPct val="70000"/>
              </a:lnSpc>
              <a:spcBef>
                <a:spcPts val="1000"/>
              </a:spcBef>
              <a:spcAft>
                <a:spcPts val="0"/>
              </a:spcAft>
              <a:buClr>
                <a:schemeClr val="dk1"/>
              </a:buClr>
              <a:buSzPts val="2170"/>
              <a:buNone/>
            </a:pPr>
            <a:r>
              <a:t/>
            </a:r>
            <a:endParaRPr sz="2170"/>
          </a:p>
        </p:txBody>
      </p:sp>
      <p:sp>
        <p:nvSpPr>
          <p:cNvPr id="1110" name="Google Shape;1110;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11" name="Google Shape;1111;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12" name="Google Shape;1112;p109"/>
          <p:cNvPicPr preferRelativeResize="0"/>
          <p:nvPr/>
        </p:nvPicPr>
        <p:blipFill rotWithShape="1">
          <a:blip r:embed="rId3">
            <a:alphaModFix/>
          </a:blip>
          <a:srcRect b="0" l="0" r="0" t="0"/>
          <a:stretch/>
        </p:blipFill>
        <p:spPr>
          <a:xfrm>
            <a:off x="5662612" y="1825625"/>
            <a:ext cx="4319588" cy="3959225"/>
          </a:xfrm>
          <a:prstGeom prst="rect">
            <a:avLst/>
          </a:prstGeom>
          <a:noFill/>
          <a:ln>
            <a:noFill/>
          </a:ln>
        </p:spPr>
      </p:pic>
      <p:pic>
        <p:nvPicPr>
          <p:cNvPr id="1113" name="Google Shape;1113;p10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Reports</a:t>
            </a:r>
            <a:endParaRPr/>
          </a:p>
        </p:txBody>
      </p:sp>
      <p:sp>
        <p:nvSpPr>
          <p:cNvPr id="1119" name="Google Shape;1119;p110"/>
          <p:cNvSpPr txBox="1"/>
          <p:nvPr>
            <p:ph idx="1" type="body"/>
          </p:nvPr>
        </p:nvSpPr>
        <p:spPr>
          <a:xfrm>
            <a:off x="838200" y="1825625"/>
            <a:ext cx="443616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Interactiv Report</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dabei können vorgegebene Funktionen, Abfragehilfen, Aktionen aufgerufen werden.</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Er kann entweder neu erstellt oder aus dem classic report generiert werden (migrate to interactiv report)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20" name="Google Shape;1120;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21" name="Google Shape;1121;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22" name="Google Shape;1122;p110"/>
          <p:cNvPicPr preferRelativeResize="0"/>
          <p:nvPr/>
        </p:nvPicPr>
        <p:blipFill rotWithShape="1">
          <a:blip r:embed="rId3">
            <a:alphaModFix/>
          </a:blip>
          <a:srcRect b="0" l="0" r="0" t="0"/>
          <a:stretch/>
        </p:blipFill>
        <p:spPr>
          <a:xfrm>
            <a:off x="5527399" y="2100263"/>
            <a:ext cx="4676775" cy="3802062"/>
          </a:xfrm>
          <a:prstGeom prst="rect">
            <a:avLst/>
          </a:prstGeom>
          <a:noFill/>
          <a:ln>
            <a:noFill/>
          </a:ln>
        </p:spPr>
      </p:pic>
      <p:pic>
        <p:nvPicPr>
          <p:cNvPr id="1123" name="Google Shape;1123;p11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Navigation</a:t>
            </a:r>
            <a:endParaRPr/>
          </a:p>
        </p:txBody>
      </p:sp>
      <p:sp>
        <p:nvSpPr>
          <p:cNvPr id="1129" name="Google Shape;1129;p1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AT" sz="2590">
                <a:latin typeface="Calibri"/>
                <a:ea typeface="Calibri"/>
                <a:cs typeface="Calibri"/>
                <a:sym typeface="Calibri"/>
              </a:rPr>
              <a:t>- Button</a:t>
            </a:r>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 Tabs</a:t>
            </a:r>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 List</a:t>
            </a:r>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 Breadcrumbs</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1130" name="Google Shape;1130;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31" name="Google Shape;1131;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32" name="Google Shape;1132;p111"/>
          <p:cNvPicPr preferRelativeResize="0"/>
          <p:nvPr/>
        </p:nvPicPr>
        <p:blipFill rotWithShape="1">
          <a:blip r:embed="rId3">
            <a:alphaModFix/>
          </a:blip>
          <a:srcRect b="0" l="0" r="0" t="0"/>
          <a:stretch/>
        </p:blipFill>
        <p:spPr>
          <a:xfrm>
            <a:off x="3833812" y="5052013"/>
            <a:ext cx="3924300" cy="1200150"/>
          </a:xfrm>
          <a:prstGeom prst="rect">
            <a:avLst/>
          </a:prstGeom>
          <a:noFill/>
          <a:ln>
            <a:noFill/>
          </a:ln>
        </p:spPr>
      </p:pic>
      <p:pic>
        <p:nvPicPr>
          <p:cNvPr id="1133" name="Google Shape;1133;p111"/>
          <p:cNvPicPr preferRelativeResize="0"/>
          <p:nvPr/>
        </p:nvPicPr>
        <p:blipFill rotWithShape="1">
          <a:blip r:embed="rId4">
            <a:alphaModFix/>
          </a:blip>
          <a:srcRect b="0" l="0" r="0" t="0"/>
          <a:stretch/>
        </p:blipFill>
        <p:spPr>
          <a:xfrm>
            <a:off x="4081462" y="1653969"/>
            <a:ext cx="1209675" cy="609600"/>
          </a:xfrm>
          <a:prstGeom prst="rect">
            <a:avLst/>
          </a:prstGeom>
          <a:noFill/>
          <a:ln>
            <a:noFill/>
          </a:ln>
        </p:spPr>
      </p:pic>
      <p:pic>
        <p:nvPicPr>
          <p:cNvPr id="1134" name="Google Shape;1134;p111"/>
          <p:cNvPicPr preferRelativeResize="0"/>
          <p:nvPr/>
        </p:nvPicPr>
        <p:blipFill rotWithShape="1">
          <a:blip r:embed="rId5">
            <a:alphaModFix/>
          </a:blip>
          <a:srcRect b="0" l="0" r="0" t="0"/>
          <a:stretch/>
        </p:blipFill>
        <p:spPr>
          <a:xfrm>
            <a:off x="3833812" y="2630694"/>
            <a:ext cx="2533650" cy="819150"/>
          </a:xfrm>
          <a:prstGeom prst="rect">
            <a:avLst/>
          </a:prstGeom>
          <a:noFill/>
          <a:ln>
            <a:noFill/>
          </a:ln>
        </p:spPr>
      </p:pic>
      <p:pic>
        <p:nvPicPr>
          <p:cNvPr id="1135" name="Google Shape;1135;p111"/>
          <p:cNvPicPr preferRelativeResize="0"/>
          <p:nvPr/>
        </p:nvPicPr>
        <p:blipFill rotWithShape="1">
          <a:blip r:embed="rId6">
            <a:alphaModFix/>
          </a:blip>
          <a:srcRect b="0" l="0" r="0" t="0"/>
          <a:stretch/>
        </p:blipFill>
        <p:spPr>
          <a:xfrm>
            <a:off x="3833812" y="3683413"/>
            <a:ext cx="3362325" cy="1143000"/>
          </a:xfrm>
          <a:prstGeom prst="rect">
            <a:avLst/>
          </a:prstGeom>
          <a:noFill/>
          <a:ln>
            <a:noFill/>
          </a:ln>
        </p:spPr>
      </p:pic>
      <p:pic>
        <p:nvPicPr>
          <p:cNvPr id="1136" name="Google Shape;1136;p111"/>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SQL Utilities</a:t>
            </a:r>
            <a:endParaRPr/>
          </a:p>
        </p:txBody>
      </p:sp>
      <p:sp>
        <p:nvSpPr>
          <p:cNvPr id="180" name="Google Shape;1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81" name="Google Shape;1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82" name="Google Shape;182;p12"/>
          <p:cNvPicPr preferRelativeResize="0"/>
          <p:nvPr>
            <p:ph idx="1" type="body"/>
          </p:nvPr>
        </p:nvPicPr>
        <p:blipFill rotWithShape="1">
          <a:blip r:embed="rId3">
            <a:alphaModFix/>
          </a:blip>
          <a:srcRect b="0" l="0" r="0" t="0"/>
          <a:stretch/>
        </p:blipFill>
        <p:spPr>
          <a:xfrm>
            <a:off x="2600325" y="1858169"/>
            <a:ext cx="6991350" cy="4286250"/>
          </a:xfrm>
          <a:prstGeom prst="rect">
            <a:avLst/>
          </a:prstGeom>
          <a:noFill/>
          <a:ln>
            <a:noFill/>
          </a:ln>
        </p:spPr>
      </p:pic>
      <p:pic>
        <p:nvPicPr>
          <p:cNvPr id="183" name="Google Shape;183;p1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Button</a:t>
            </a:r>
            <a:endParaRPr/>
          </a:p>
        </p:txBody>
      </p:sp>
      <p:sp>
        <p:nvSpPr>
          <p:cNvPr id="1142" name="Google Shape;1142;p112"/>
          <p:cNvSpPr txBox="1"/>
          <p:nvPr>
            <p:ph idx="1" type="body"/>
          </p:nvPr>
        </p:nvSpPr>
        <p:spPr>
          <a:xfrm>
            <a:off x="838200" y="1825625"/>
            <a:ext cx="964427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latin typeface="Calibri"/>
                <a:ea typeface="Calibri"/>
                <a:cs typeface="Calibri"/>
                <a:sym typeface="Calibri"/>
              </a:rPr>
              <a:t>Mit Buttons  kann ein Anwender auf eine spezifische Seite oder URL verzweigen bzw. kann er Informationen posten oder verarbeiten (create, cancel, delete, next, previous, delete,...)</a:t>
            </a:r>
            <a:endParaRPr/>
          </a:p>
          <a:p>
            <a:pPr indent="0" lvl="0" marL="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Mit Buttons können 2 verschiedene Aktionstypen ausgelöst werden:</a:t>
            </a:r>
            <a:endParaRPr/>
          </a:p>
          <a:p>
            <a:pPr indent="-457200" lvl="0" marL="457200" rtl="0" algn="l">
              <a:lnSpc>
                <a:spcPct val="80000"/>
              </a:lnSpc>
              <a:spcBef>
                <a:spcPts val="1000"/>
              </a:spcBef>
              <a:spcAft>
                <a:spcPts val="0"/>
              </a:spcAft>
              <a:buClr>
                <a:schemeClr val="dk1"/>
              </a:buClr>
              <a:buSzPts val="2800"/>
              <a:buChar char="•"/>
            </a:pPr>
            <a:r>
              <a:rPr lang="de-AT">
                <a:latin typeface="Calibri"/>
                <a:ea typeface="Calibri"/>
                <a:cs typeface="Calibri"/>
                <a:sym typeface="Calibri"/>
              </a:rPr>
              <a:t>Submit einer Seite und Verzweigung zu einer bestimmten URL oder Seitennummer.</a:t>
            </a:r>
            <a:endParaRPr/>
          </a:p>
          <a:p>
            <a:pPr indent="-457200" lvl="0" marL="457200" rtl="0" algn="l">
              <a:lnSpc>
                <a:spcPct val="80000"/>
              </a:lnSpc>
              <a:spcBef>
                <a:spcPts val="1000"/>
              </a:spcBef>
              <a:spcAft>
                <a:spcPts val="0"/>
              </a:spcAft>
              <a:buClr>
                <a:schemeClr val="dk1"/>
              </a:buClr>
              <a:buSzPts val="2800"/>
              <a:buChar char="•"/>
            </a:pPr>
            <a:r>
              <a:rPr lang="de-AT">
                <a:latin typeface="Calibri"/>
                <a:ea typeface="Calibri"/>
                <a:cs typeface="Calibri"/>
                <a:sym typeface="Calibri"/>
              </a:rPr>
              <a:t>Verzweigung zu einer URL ohne page submit (beispielsweise der Cancel Button)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143" name="Google Shape;1143;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44" name="Google Shape;1144;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45" name="Google Shape;1145;p1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Button Positionierung</a:t>
            </a:r>
            <a:endParaRPr/>
          </a:p>
        </p:txBody>
      </p:sp>
      <p:sp>
        <p:nvSpPr>
          <p:cNvPr id="1151" name="Google Shape;1151;p113"/>
          <p:cNvSpPr txBox="1"/>
          <p:nvPr>
            <p:ph idx="1" type="body"/>
          </p:nvPr>
        </p:nvSpPr>
        <p:spPr>
          <a:xfrm>
            <a:off x="838200" y="1825625"/>
            <a:ext cx="9392478"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de-AT" sz="2590">
                <a:latin typeface="Calibri"/>
                <a:ea typeface="Calibri"/>
                <a:cs typeface="Calibri"/>
                <a:sym typeface="Calibri"/>
              </a:rPr>
              <a:t>Button innerhalb einer Region</a:t>
            </a:r>
            <a:br>
              <a:rPr lang="de-AT" sz="2590">
                <a:latin typeface="Calibri"/>
                <a:ea typeface="Calibri"/>
                <a:cs typeface="Calibri"/>
                <a:sym typeface="Calibri"/>
              </a:rPr>
            </a:br>
            <a:r>
              <a:rPr lang="de-AT" sz="2590">
                <a:latin typeface="Calibri"/>
                <a:ea typeface="Calibri"/>
                <a:cs typeface="Calibri"/>
                <a:sym typeface="Calibri"/>
              </a:rPr>
              <a:t>es kann sowohl eine spezifische APEX Seitennummer als auch eine URL als Zielangabe verwendet werden.</a:t>
            </a:r>
            <a:endParaRPr/>
          </a:p>
          <a:p>
            <a:pPr indent="0" lvl="0" marL="0" rtl="0" algn="l">
              <a:lnSpc>
                <a:spcPct val="9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90000"/>
              </a:lnSpc>
              <a:spcBef>
                <a:spcPts val="1000"/>
              </a:spcBef>
              <a:spcAft>
                <a:spcPts val="0"/>
              </a:spcAft>
              <a:buClr>
                <a:schemeClr val="dk1"/>
              </a:buClr>
              <a:buSzPts val="2590"/>
              <a:buNone/>
            </a:pPr>
            <a:r>
              <a:rPr lang="de-AT" sz="2590">
                <a:latin typeface="Calibri"/>
                <a:ea typeface="Calibri"/>
                <a:cs typeface="Calibri"/>
                <a:sym typeface="Calibri"/>
              </a:rPr>
              <a:t>Button unterhalb einer Region</a:t>
            </a:r>
            <a:br>
              <a:rPr lang="de-AT" sz="2590">
                <a:latin typeface="Calibri"/>
                <a:ea typeface="Calibri"/>
                <a:cs typeface="Calibri"/>
                <a:sym typeface="Calibri"/>
              </a:rPr>
            </a:br>
            <a:r>
              <a:rPr lang="de-AT" sz="2590">
                <a:latin typeface="Calibri"/>
                <a:ea typeface="Calibri"/>
                <a:cs typeface="Calibri"/>
                <a:sym typeface="Calibri"/>
              </a:rPr>
              <a:t>in dieser Position wird der Button als Page Item behandelt. Die Buttondefinition ist auch in der Item Section sichtbar. Er ist entsprechend seiner Sequence Nummer relativ zu den anderen Items der Page positionierbar. Buttons dieses Typs unterstützen nur eine page submit Aktion. Eine Umleitung auf eine andere Seite ist nicht möglich (also beispielsweise ein 'Calculate' Button.</a:t>
            </a:r>
            <a:endParaRPr/>
          </a:p>
          <a:p>
            <a:pPr indent="-64135" lvl="0" marL="228600" rtl="0" algn="l">
              <a:lnSpc>
                <a:spcPct val="90000"/>
              </a:lnSpc>
              <a:spcBef>
                <a:spcPts val="1000"/>
              </a:spcBef>
              <a:spcAft>
                <a:spcPts val="0"/>
              </a:spcAft>
              <a:buClr>
                <a:schemeClr val="dk1"/>
              </a:buClr>
              <a:buSzPts val="2590"/>
              <a:buNone/>
            </a:pPr>
            <a:r>
              <a:t/>
            </a:r>
            <a:endParaRPr sz="2590"/>
          </a:p>
        </p:txBody>
      </p:sp>
      <p:sp>
        <p:nvSpPr>
          <p:cNvPr id="1152" name="Google Shape;1152;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53" name="Google Shape;1153;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54" name="Google Shape;1154;p1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Button Aktionen</a:t>
            </a:r>
            <a:endParaRPr/>
          </a:p>
        </p:txBody>
      </p:sp>
      <p:sp>
        <p:nvSpPr>
          <p:cNvPr id="1160" name="Google Shape;1160;p114"/>
          <p:cNvSpPr txBox="1"/>
          <p:nvPr>
            <p:ph idx="1" type="body"/>
          </p:nvPr>
        </p:nvSpPr>
        <p:spPr>
          <a:xfrm>
            <a:off x="838200" y="1825625"/>
            <a:ext cx="5006009"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latin typeface="Calibri"/>
                <a:ea typeface="Calibri"/>
                <a:cs typeface="Calibri"/>
                <a:sym typeface="Calibri"/>
              </a:rPr>
              <a:t>Submit Page</a:t>
            </a:r>
            <a:br>
              <a:rPr lang="de-AT" sz="2590">
                <a:latin typeface="Calibri"/>
                <a:ea typeface="Calibri"/>
                <a:cs typeface="Calibri"/>
                <a:sym typeface="Calibri"/>
              </a:rPr>
            </a:br>
            <a:r>
              <a:rPr lang="de-AT" sz="2590">
                <a:latin typeface="Calibri"/>
                <a:ea typeface="Calibri"/>
                <a:cs typeface="Calibri"/>
                <a:sym typeface="Calibri"/>
              </a:rPr>
              <a:t>Es wird ein Submit der aktuellen Seite durchgeführt. Der REQUEST Value ist gleich dem Buttonnamen.</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Redirect to Page in this Application</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Redirect to URL</a:t>
            </a:r>
            <a:br>
              <a:rPr lang="de-AT" sz="2590">
                <a:latin typeface="Calibri"/>
                <a:ea typeface="Calibri"/>
                <a:cs typeface="Calibri"/>
                <a:sym typeface="Calibri"/>
              </a:rPr>
            </a:br>
            <a:r>
              <a:rPr lang="de-AT" sz="2590">
                <a:latin typeface="Calibri"/>
                <a:ea typeface="Calibri"/>
                <a:cs typeface="Calibri"/>
                <a:sym typeface="Calibri"/>
              </a:rPr>
              <a:t>Aufruf einer anderen Applikation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161" name="Google Shape;1161;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62" name="Google Shape;1162;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63" name="Google Shape;1163;p114"/>
          <p:cNvPicPr preferRelativeResize="0"/>
          <p:nvPr/>
        </p:nvPicPr>
        <p:blipFill rotWithShape="1">
          <a:blip r:embed="rId3">
            <a:alphaModFix/>
          </a:blip>
          <a:srcRect b="0" l="0" r="0" t="0"/>
          <a:stretch/>
        </p:blipFill>
        <p:spPr>
          <a:xfrm>
            <a:off x="5649561" y="3307290"/>
            <a:ext cx="4070990" cy="932156"/>
          </a:xfrm>
          <a:prstGeom prst="rect">
            <a:avLst/>
          </a:prstGeom>
          <a:noFill/>
          <a:ln>
            <a:noFill/>
          </a:ln>
        </p:spPr>
      </p:pic>
      <p:pic>
        <p:nvPicPr>
          <p:cNvPr id="1164" name="Google Shape;1164;p114"/>
          <p:cNvPicPr preferRelativeResize="0"/>
          <p:nvPr/>
        </p:nvPicPr>
        <p:blipFill rotWithShape="1">
          <a:blip r:embed="rId4">
            <a:alphaModFix/>
          </a:blip>
          <a:srcRect b="0" l="0" r="0" t="0"/>
          <a:stretch/>
        </p:blipFill>
        <p:spPr>
          <a:xfrm>
            <a:off x="5730117" y="4479235"/>
            <a:ext cx="3990434" cy="1832665"/>
          </a:xfrm>
          <a:prstGeom prst="rect">
            <a:avLst/>
          </a:prstGeom>
          <a:noFill/>
          <a:ln>
            <a:noFill/>
          </a:ln>
        </p:spPr>
      </p:pic>
      <p:pic>
        <p:nvPicPr>
          <p:cNvPr id="1165" name="Google Shape;1165;p114"/>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Button und REQUEST</a:t>
            </a:r>
            <a:endParaRPr/>
          </a:p>
        </p:txBody>
      </p:sp>
      <p:sp>
        <p:nvSpPr>
          <p:cNvPr id="1171" name="Google Shape;1171;p1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377825" rtl="0" algn="l">
              <a:lnSpc>
                <a:spcPct val="80000"/>
              </a:lnSpc>
              <a:spcBef>
                <a:spcPts val="0"/>
              </a:spcBef>
              <a:spcAft>
                <a:spcPts val="0"/>
              </a:spcAft>
              <a:buClr>
                <a:schemeClr val="dk1"/>
              </a:buClr>
              <a:buSzPts val="2200"/>
              <a:buChar char="•"/>
            </a:pPr>
            <a:r>
              <a:rPr lang="de-AT" sz="2200">
                <a:latin typeface="Calibri"/>
                <a:ea typeface="Calibri"/>
                <a:cs typeface="Calibri"/>
                <a:sym typeface="Calibri"/>
              </a:rPr>
              <a:t>Bei Betätigung des Buttons wird der Buttonname dem built-in Attribut REQUEST zugewiesen. </a:t>
            </a:r>
            <a:endParaRPr/>
          </a:p>
          <a:p>
            <a:pPr indent="-228600" lvl="0" marL="377825" rtl="0" algn="l">
              <a:lnSpc>
                <a:spcPct val="80000"/>
              </a:lnSpc>
              <a:spcBef>
                <a:spcPts val="1000"/>
              </a:spcBef>
              <a:spcAft>
                <a:spcPts val="0"/>
              </a:spcAft>
              <a:buClr>
                <a:schemeClr val="dk1"/>
              </a:buClr>
              <a:buSzPts val="2200"/>
              <a:buChar char="•"/>
            </a:pPr>
            <a:r>
              <a:rPr lang="de-AT" sz="2200">
                <a:latin typeface="Calibri"/>
                <a:ea typeface="Calibri"/>
                <a:cs typeface="Calibri"/>
                <a:sym typeface="Calibri"/>
              </a:rPr>
              <a:t>apex_application.g_request</a:t>
            </a:r>
            <a:br>
              <a:rPr lang="de-AT" sz="2200">
                <a:latin typeface="Calibri"/>
                <a:ea typeface="Calibri"/>
                <a:cs typeface="Calibri"/>
                <a:sym typeface="Calibri"/>
              </a:rPr>
            </a:br>
            <a:r>
              <a:rPr lang="de-AT" sz="2200">
                <a:latin typeface="Calibri"/>
                <a:ea typeface="Calibri"/>
                <a:cs typeface="Calibri"/>
                <a:sym typeface="Calibri"/>
              </a:rPr>
              <a:t>eine globale Variable des Packages apex_application</a:t>
            </a:r>
            <a:endParaRPr sz="2200">
              <a:latin typeface="Calibri"/>
              <a:ea typeface="Calibri"/>
              <a:cs typeface="Calibri"/>
              <a:sym typeface="Calibri"/>
            </a:endParaRPr>
          </a:p>
          <a:p>
            <a:pPr indent="-228600" lvl="0" marL="377825" rtl="0" algn="l">
              <a:lnSpc>
                <a:spcPct val="80000"/>
              </a:lnSpc>
              <a:spcBef>
                <a:spcPts val="1000"/>
              </a:spcBef>
              <a:spcAft>
                <a:spcPts val="0"/>
              </a:spcAft>
              <a:buClr>
                <a:schemeClr val="dk1"/>
              </a:buClr>
              <a:buSzPts val="2200"/>
              <a:buChar char="•"/>
            </a:pPr>
            <a:r>
              <a:rPr lang="de-AT" sz="2200">
                <a:latin typeface="Calibri"/>
                <a:ea typeface="Calibri"/>
                <a:cs typeface="Calibri"/>
                <a:sym typeface="Calibri"/>
              </a:rPr>
              <a:t>:REQUEST</a:t>
            </a:r>
            <a:br>
              <a:rPr lang="de-AT" sz="2200">
                <a:latin typeface="Calibri"/>
                <a:ea typeface="Calibri"/>
                <a:cs typeface="Calibri"/>
                <a:sym typeface="Calibri"/>
              </a:rPr>
            </a:br>
            <a:r>
              <a:rPr lang="de-AT" sz="2200">
                <a:latin typeface="Calibri"/>
                <a:ea typeface="Calibri"/>
                <a:cs typeface="Calibri"/>
                <a:sym typeface="Calibri"/>
              </a:rPr>
              <a:t>Bind Variable Notation</a:t>
            </a:r>
            <a:endParaRPr/>
          </a:p>
          <a:p>
            <a:pPr indent="-228600" lvl="0" marL="377825" rtl="0" algn="l">
              <a:lnSpc>
                <a:spcPct val="80000"/>
              </a:lnSpc>
              <a:spcBef>
                <a:spcPts val="1000"/>
              </a:spcBef>
              <a:spcAft>
                <a:spcPts val="0"/>
              </a:spcAft>
              <a:buClr>
                <a:schemeClr val="dk1"/>
              </a:buClr>
              <a:buSzPts val="2200"/>
              <a:buChar char="•"/>
            </a:pPr>
            <a:r>
              <a:rPr lang="de-AT" sz="2200">
                <a:latin typeface="Calibri"/>
                <a:ea typeface="Calibri"/>
                <a:cs typeface="Calibri"/>
                <a:sym typeface="Calibri"/>
              </a:rPr>
              <a:t>v('REQUEST')</a:t>
            </a:r>
            <a:br>
              <a:rPr lang="de-AT" sz="2200">
                <a:latin typeface="Calibri"/>
                <a:ea typeface="Calibri"/>
                <a:cs typeface="Calibri"/>
                <a:sym typeface="Calibri"/>
              </a:rPr>
            </a:br>
            <a:r>
              <a:rPr lang="de-AT" sz="2200">
                <a:latin typeface="Calibri"/>
                <a:ea typeface="Calibri"/>
                <a:cs typeface="Calibri"/>
                <a:sym typeface="Calibri"/>
              </a:rPr>
              <a:t>APEX built-in Funktion</a:t>
            </a:r>
            <a:endParaRPr sz="2200">
              <a:latin typeface="Calibri"/>
              <a:ea typeface="Calibri"/>
              <a:cs typeface="Calibri"/>
              <a:sym typeface="Calibri"/>
            </a:endParaRPr>
          </a:p>
          <a:p>
            <a:pPr indent="-228600" lvl="0" marL="377825" rtl="0" algn="l">
              <a:lnSpc>
                <a:spcPct val="80000"/>
              </a:lnSpc>
              <a:spcBef>
                <a:spcPts val="1000"/>
              </a:spcBef>
              <a:spcAft>
                <a:spcPts val="0"/>
              </a:spcAft>
              <a:buClr>
                <a:schemeClr val="dk1"/>
              </a:buClr>
              <a:buSzPts val="2200"/>
              <a:buChar char="•"/>
            </a:pPr>
            <a:r>
              <a:rPr lang="de-AT" sz="2200">
                <a:latin typeface="Calibri"/>
                <a:ea typeface="Calibri"/>
                <a:cs typeface="Calibri"/>
                <a:sym typeface="Calibri"/>
              </a:rPr>
              <a:t>&amp;REQUEST</a:t>
            </a:r>
            <a:br>
              <a:rPr lang="de-AT" sz="2200">
                <a:latin typeface="Calibri"/>
                <a:ea typeface="Calibri"/>
                <a:cs typeface="Calibri"/>
                <a:sym typeface="Calibri"/>
              </a:rPr>
            </a:br>
            <a:r>
              <a:rPr lang="de-AT" sz="2200">
                <a:latin typeface="Calibri"/>
                <a:ea typeface="Calibri"/>
                <a:cs typeface="Calibri"/>
                <a:sym typeface="Calibri"/>
              </a:rPr>
              <a:t>Substitution – String Notation</a:t>
            </a:r>
            <a:endParaRPr/>
          </a:p>
          <a:p>
            <a:pPr indent="-228600" lvl="0" marL="377825" rtl="0" algn="l">
              <a:lnSpc>
                <a:spcPct val="80000"/>
              </a:lnSpc>
              <a:spcBef>
                <a:spcPts val="1000"/>
              </a:spcBef>
              <a:spcAft>
                <a:spcPts val="0"/>
              </a:spcAft>
              <a:buClr>
                <a:schemeClr val="dk1"/>
              </a:buClr>
              <a:buSzPts val="2200"/>
              <a:buChar char="•"/>
            </a:pPr>
            <a:r>
              <a:rPr lang="de-AT" sz="2200">
                <a:latin typeface="Calibri"/>
                <a:ea typeface="Calibri"/>
                <a:cs typeface="Calibri"/>
                <a:sym typeface="Calibri"/>
              </a:rPr>
              <a:t>Beispiel:</a:t>
            </a:r>
            <a:endParaRPr/>
          </a:p>
          <a:p>
            <a:pPr indent="-306388" lvl="1" marL="685800" rtl="0" algn="l">
              <a:lnSpc>
                <a:spcPct val="80000"/>
              </a:lnSpc>
              <a:spcBef>
                <a:spcPts val="500"/>
              </a:spcBef>
              <a:spcAft>
                <a:spcPts val="0"/>
              </a:spcAft>
              <a:buClr>
                <a:schemeClr val="dk1"/>
              </a:buClr>
              <a:buSzPts val="1800"/>
              <a:buChar char="•"/>
            </a:pPr>
            <a:r>
              <a:rPr lang="de-AT" sz="1800">
                <a:latin typeface="Courier"/>
                <a:ea typeface="Courier"/>
                <a:cs typeface="Courier"/>
                <a:sym typeface="Courier"/>
              </a:rPr>
              <a:t>If :REQUEST in ('EDIT','DELETE') then ...</a:t>
            </a:r>
            <a:endParaRPr/>
          </a:p>
          <a:p>
            <a:pPr indent="-306388" lvl="1" marL="685800" rtl="0" algn="l">
              <a:lnSpc>
                <a:spcPct val="80000"/>
              </a:lnSpc>
              <a:spcBef>
                <a:spcPts val="500"/>
              </a:spcBef>
              <a:spcAft>
                <a:spcPts val="0"/>
              </a:spcAft>
              <a:buClr>
                <a:schemeClr val="dk1"/>
              </a:buClr>
              <a:buSzPts val="1800"/>
              <a:buChar char="•"/>
            </a:pPr>
            <a:r>
              <a:rPr lang="de-AT" sz="1800">
                <a:latin typeface="Courier"/>
                <a:ea typeface="Courier"/>
                <a:cs typeface="Courier"/>
                <a:sym typeface="Courier"/>
              </a:rPr>
              <a:t>If :REQUEST != 'DELETE' then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172" name="Google Shape;1172;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73" name="Google Shape;1173;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74" name="Google Shape;1174;p11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Tabs</a:t>
            </a:r>
            <a:endParaRPr/>
          </a:p>
        </p:txBody>
      </p:sp>
      <p:sp>
        <p:nvSpPr>
          <p:cNvPr id="1180" name="Google Shape;1180;p116"/>
          <p:cNvSpPr txBox="1"/>
          <p:nvPr>
            <p:ph idx="1" type="body"/>
          </p:nvPr>
        </p:nvSpPr>
        <p:spPr>
          <a:xfrm>
            <a:off x="838200" y="1825625"/>
            <a:ext cx="936597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AT" sz="2590">
                <a:latin typeface="Calibri"/>
                <a:ea typeface="Calibri"/>
                <a:cs typeface="Calibri"/>
                <a:sym typeface="Calibri"/>
              </a:rPr>
              <a:t>Zur Navigation zwischen den Seiten einer Applikation. </a:t>
            </a:r>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Es werden  2 Tabarten unterschieden:</a:t>
            </a:r>
            <a:endParaRPr/>
          </a:p>
          <a:p>
            <a:pPr indent="-228600" lvl="0" marL="228600" rtl="0" algn="l">
              <a:lnSpc>
                <a:spcPct val="70000"/>
              </a:lnSpc>
              <a:spcBef>
                <a:spcPts val="1000"/>
              </a:spcBef>
              <a:spcAft>
                <a:spcPts val="0"/>
              </a:spcAft>
              <a:buClr>
                <a:schemeClr val="dk1"/>
              </a:buClr>
              <a:buSzPts val="2590"/>
              <a:buNone/>
            </a:pPr>
            <a:r>
              <a:rPr b="1" lang="de-AT" sz="2590">
                <a:latin typeface="Calibri"/>
                <a:ea typeface="Calibri"/>
                <a:cs typeface="Calibri"/>
                <a:sym typeface="Calibri"/>
              </a:rPr>
              <a:t>Standardtab</a:t>
            </a:r>
            <a:br>
              <a:rPr lang="de-AT" sz="2590">
                <a:latin typeface="Calibri"/>
                <a:ea typeface="Calibri"/>
                <a:cs typeface="Calibri"/>
                <a:sym typeface="Calibri"/>
              </a:rPr>
            </a:br>
            <a:r>
              <a:rPr lang="de-AT" sz="2590">
                <a:latin typeface="Calibri"/>
                <a:ea typeface="Calibri"/>
                <a:cs typeface="Calibri"/>
                <a:sym typeface="Calibri"/>
              </a:rPr>
              <a:t>für Applikationen, die lediglich 1 Tabebene haben. Ein Standardtab ist mit einer spezifischen Seite und Seitennummer verbunden. Der User kann dadurch auf eine bestimmte Seite umgeleitet werden.</a:t>
            </a:r>
            <a:br>
              <a:rPr lang="de-AT" sz="2590">
                <a:latin typeface="Calibri"/>
                <a:ea typeface="Calibri"/>
                <a:cs typeface="Calibri"/>
                <a:sym typeface="Calibri"/>
              </a:rPr>
            </a:b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b="1" lang="de-AT" sz="2590">
                <a:latin typeface="Calibri"/>
                <a:ea typeface="Calibri"/>
                <a:cs typeface="Calibri"/>
                <a:sym typeface="Calibri"/>
              </a:rPr>
              <a:t>Parenttab</a:t>
            </a:r>
            <a:br>
              <a:rPr lang="de-AT" sz="2590">
                <a:latin typeface="Calibri"/>
                <a:ea typeface="Calibri"/>
                <a:cs typeface="Calibri"/>
                <a:sym typeface="Calibri"/>
              </a:rPr>
            </a:br>
            <a:r>
              <a:rPr lang="de-AT" sz="2590">
                <a:latin typeface="Calibri"/>
                <a:ea typeface="Calibri"/>
                <a:cs typeface="Calibri"/>
                <a:sym typeface="Calibri"/>
              </a:rPr>
              <a:t>ist ein Container, der eine Menge von Standardtabs beinhaltet. Dadurch wird eine weitere Navigationsebene zur Verfügung gestellt. Mit Parenttabs kann ein User auf eine bestimmte URL umgeleitet werden.</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181" name="Google Shape;1181;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82" name="Google Shape;1182;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83" name="Google Shape;1183;p11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Tabs</a:t>
            </a:r>
            <a:endParaRPr/>
          </a:p>
        </p:txBody>
      </p:sp>
      <p:sp>
        <p:nvSpPr>
          <p:cNvPr id="1189" name="Google Shape;1189;p117"/>
          <p:cNvSpPr txBox="1"/>
          <p:nvPr>
            <p:ph idx="1" type="body"/>
          </p:nvPr>
        </p:nvSpPr>
        <p:spPr>
          <a:xfrm>
            <a:off x="838200" y="1825625"/>
            <a:ext cx="9471991"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latin typeface="Calibri"/>
                <a:ea typeface="Calibri"/>
                <a:cs typeface="Calibri"/>
                <a:sym typeface="Calibri"/>
              </a:rPr>
              <a:t>Eine Applikation kann Seiten haben ohne Tabs, mit 1 Tabebene Standardtabs) oder mit 2 Tabebenen.(1 Ebene Parenttabs, 1 Ebene Standardtabs).</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Tabs werden entweder bei der Erstellung der Seiten angelegt oder nachträglich. Es sich technisch gesehen um shared components.</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Zum nachträglichen Anlegen von Tabs muss in den shared components unter Tabs eine entsprechende Struktur kreiert werden. Die Position und das Aussehen wird durch shared components – templates gesteuert:</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190" name="Google Shape;1190;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91" name="Google Shape;1191;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92" name="Google Shape;1192;p1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a:t>
            </a:r>
            <a:endParaRPr/>
          </a:p>
        </p:txBody>
      </p:sp>
      <p:sp>
        <p:nvSpPr>
          <p:cNvPr id="1198" name="Google Shape;1198;p118"/>
          <p:cNvSpPr txBox="1"/>
          <p:nvPr>
            <p:ph idx="1" type="body"/>
          </p:nvPr>
        </p:nvSpPr>
        <p:spPr>
          <a:xfrm>
            <a:off x="838200" y="1825625"/>
            <a:ext cx="9551504"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Eine Liste ist eine shared collection von links. Dazu wird eine Region vom Typ List angelegt</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Es werden 2 Arten von Listen unterschieden:</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b="1" lang="de-AT" sz="2380">
                <a:latin typeface="Calibri"/>
                <a:ea typeface="Calibri"/>
                <a:cs typeface="Calibri"/>
                <a:sym typeface="Calibri"/>
              </a:rPr>
              <a:t>Static List</a:t>
            </a:r>
            <a:br>
              <a:rPr lang="de-AT" sz="2380">
                <a:latin typeface="Calibri"/>
                <a:ea typeface="Calibri"/>
                <a:cs typeface="Calibri"/>
                <a:sym typeface="Calibri"/>
              </a:rPr>
            </a:br>
            <a:r>
              <a:rPr lang="de-AT" sz="2380">
                <a:latin typeface="Calibri"/>
                <a:ea typeface="Calibri"/>
                <a:cs typeface="Calibri"/>
                <a:sym typeface="Calibri"/>
              </a:rPr>
              <a:t>besteht aus Listeinträgen, die aus einem Label und einem Target (Seite oder URL) bestehen.</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b="1" lang="de-AT" sz="2380">
                <a:latin typeface="Calibri"/>
                <a:ea typeface="Calibri"/>
                <a:cs typeface="Calibri"/>
                <a:sym typeface="Calibri"/>
              </a:rPr>
              <a:t>Dynamic List</a:t>
            </a:r>
            <a:br>
              <a:rPr lang="de-AT" sz="2380">
                <a:latin typeface="Calibri"/>
                <a:ea typeface="Calibri"/>
                <a:cs typeface="Calibri"/>
                <a:sym typeface="Calibri"/>
              </a:rPr>
            </a:br>
            <a:r>
              <a:rPr lang="de-AT" sz="2380">
                <a:latin typeface="Calibri"/>
                <a:ea typeface="Calibri"/>
                <a:cs typeface="Calibri"/>
                <a:sym typeface="Calibri"/>
              </a:rPr>
              <a:t>basieren auf einem SQL Query oder einer PL/SQL Funktion, die zur Laufzeit ein Ergebnis liefert.</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1199" name="Google Shape;1199;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00" name="Google Shape;1200;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01" name="Google Shape;1201;p1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Breadcrumbs</a:t>
            </a:r>
            <a:endParaRPr b="1"/>
          </a:p>
        </p:txBody>
      </p:sp>
      <p:sp>
        <p:nvSpPr>
          <p:cNvPr id="1207" name="Google Shape;1207;p1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 sind hierarchische Listen von Links zur Navigation. Breadcrumbs werden typischerweise nicht als alleiniges Navigationsmittel verwendet, sondern ergänzen Tabs und Lists.</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Breadcrumbs können beim Anlegen der Seite ‚miterstellt‘ werden oder nachträglich hinzugefügt werden.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Breadcrumbs werden über die shared components verwaltet.</a:t>
            </a:r>
            <a:endParaRPr>
              <a:latin typeface="Calibri"/>
              <a:ea typeface="Calibri"/>
              <a:cs typeface="Calibri"/>
              <a:sym typeface="Calibri"/>
            </a:endParaRPr>
          </a:p>
        </p:txBody>
      </p:sp>
      <p:sp>
        <p:nvSpPr>
          <p:cNvPr id="1208" name="Google Shape;1208;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09" name="Google Shape;1209;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10" name="Google Shape;1210;p11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Verarbeitung einer Page</a:t>
            </a:r>
            <a:endParaRPr/>
          </a:p>
        </p:txBody>
      </p:sp>
      <p:sp>
        <p:nvSpPr>
          <p:cNvPr id="1216" name="Google Shape;1216;p120"/>
          <p:cNvSpPr txBox="1"/>
          <p:nvPr>
            <p:ph idx="1" type="body"/>
          </p:nvPr>
        </p:nvSpPr>
        <p:spPr>
          <a:xfrm>
            <a:off x="838200" y="1825625"/>
            <a:ext cx="9299713"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b="1" lang="de-AT">
                <a:latin typeface="Calibri"/>
                <a:ea typeface="Calibri"/>
                <a:cs typeface="Calibri"/>
                <a:sym typeface="Calibri"/>
              </a:rPr>
              <a:t>Page Processing</a:t>
            </a:r>
            <a:br>
              <a:rPr lang="de-AT">
                <a:latin typeface="Calibri"/>
                <a:ea typeface="Calibri"/>
                <a:cs typeface="Calibri"/>
                <a:sym typeface="Calibri"/>
              </a:rPr>
            </a:br>
            <a:r>
              <a:rPr lang="de-AT">
                <a:latin typeface="Calibri"/>
                <a:ea typeface="Calibri"/>
                <a:cs typeface="Calibri"/>
                <a:sym typeface="Calibri"/>
              </a:rPr>
              <a:t>findet durch das Submit einer page statt. Typischerweise, wenn der Benutzer einen Button betätigt.</a:t>
            </a:r>
            <a:br>
              <a:rPr lang="de-AT">
                <a:latin typeface="Calibri"/>
                <a:ea typeface="Calibri"/>
                <a:cs typeface="Calibri"/>
                <a:sym typeface="Calibri"/>
              </a:rPr>
            </a:br>
            <a:br>
              <a:rPr lang="de-AT">
                <a:latin typeface="Calibri"/>
                <a:ea typeface="Calibri"/>
                <a:cs typeface="Calibri"/>
                <a:sym typeface="Calibri"/>
              </a:rPr>
            </a:br>
            <a:r>
              <a:rPr lang="de-AT">
                <a:latin typeface="Calibri"/>
                <a:ea typeface="Calibri"/>
                <a:cs typeface="Calibri"/>
                <a:sym typeface="Calibri"/>
              </a:rPr>
              <a:t>Dieser Teil der Verarbeitung beinhaltet 4 Komponenten: Computation, Validation, Processing und Branches</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b="1" lang="de-AT">
                <a:latin typeface="Calibri"/>
                <a:ea typeface="Calibri"/>
                <a:cs typeface="Calibri"/>
                <a:sym typeface="Calibri"/>
              </a:rPr>
              <a:t>Page Rendering </a:t>
            </a:r>
            <a:br>
              <a:rPr lang="de-AT">
                <a:latin typeface="Calibri"/>
                <a:ea typeface="Calibri"/>
                <a:cs typeface="Calibri"/>
                <a:sym typeface="Calibri"/>
              </a:rPr>
            </a:br>
            <a:r>
              <a:rPr lang="de-AT">
                <a:latin typeface="Calibri"/>
                <a:ea typeface="Calibri"/>
                <a:cs typeface="Calibri"/>
                <a:sym typeface="Calibri"/>
              </a:rPr>
              <a:t>dabei wird eine Seite aus der Datenbasis heraus generiert. Dabei werden user interface controls und die beim rendering process auszuführende Logik definiert.</a:t>
            </a:r>
            <a:endParaRPr/>
          </a:p>
          <a:p>
            <a:pPr indent="-2286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217" name="Google Shape;1217;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18" name="Google Shape;1218;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19" name="Google Shape;1219;p1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Page 0</a:t>
            </a:r>
            <a:endParaRPr/>
          </a:p>
        </p:txBody>
      </p:sp>
      <p:sp>
        <p:nvSpPr>
          <p:cNvPr id="1225" name="Google Shape;1225;p1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Masterpage für die gesamte Applikation. Die APEX Engine rendert alle Komponenten, die auf Page Zero angelegt werden, zu allen Seiten der Applikation.</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Page Zero wird als eigener Page Typ angelegt – sofern nicht eine explizite Seite 0 existiert.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Ab Version 4.2.: Global Page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26" name="Google Shape;1226;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27" name="Google Shape;1227;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28" name="Google Shape;1228;p1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Data Workshop</a:t>
            </a:r>
            <a:endParaRPr/>
          </a:p>
        </p:txBody>
      </p:sp>
      <p:sp>
        <p:nvSpPr>
          <p:cNvPr id="189" name="Google Shape;1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90" name="Google Shape;1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91" name="Google Shape;191;p13"/>
          <p:cNvPicPr preferRelativeResize="0"/>
          <p:nvPr>
            <p:ph idx="1" type="body"/>
          </p:nvPr>
        </p:nvPicPr>
        <p:blipFill rotWithShape="1">
          <a:blip r:embed="rId3">
            <a:alphaModFix/>
          </a:blip>
          <a:srcRect b="0" l="0" r="0" t="0"/>
          <a:stretch/>
        </p:blipFill>
        <p:spPr>
          <a:xfrm>
            <a:off x="1871662" y="2967831"/>
            <a:ext cx="8448675" cy="2066925"/>
          </a:xfrm>
          <a:prstGeom prst="rect">
            <a:avLst/>
          </a:prstGeom>
          <a:noFill/>
          <a:ln>
            <a:noFill/>
          </a:ln>
        </p:spPr>
      </p:pic>
      <p:pic>
        <p:nvPicPr>
          <p:cNvPr id="192" name="Google Shape;192;p1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48 – Page Zero</a:t>
            </a:r>
            <a:endParaRPr/>
          </a:p>
        </p:txBody>
      </p:sp>
      <p:sp>
        <p:nvSpPr>
          <p:cNvPr id="1234" name="Google Shape;1234;p122"/>
          <p:cNvSpPr txBox="1"/>
          <p:nvPr>
            <p:ph idx="1" type="body"/>
          </p:nvPr>
        </p:nvSpPr>
        <p:spPr>
          <a:xfrm>
            <a:off x="5585791" y="1690688"/>
            <a:ext cx="439640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latin typeface="Calibri"/>
                <a:ea typeface="Calibri"/>
                <a:cs typeface="Calibri"/>
                <a:sym typeface="Calibri"/>
              </a:rPr>
              <a:t>Demo Applikation 1243</a:t>
            </a:r>
            <a:endParaRPr/>
          </a:p>
          <a:p>
            <a:pPr indent="-457200" lvl="0" marL="596900" rtl="0" algn="l">
              <a:lnSpc>
                <a:spcPct val="80000"/>
              </a:lnSpc>
              <a:spcBef>
                <a:spcPts val="1000"/>
              </a:spcBef>
              <a:spcAft>
                <a:spcPts val="0"/>
              </a:spcAft>
              <a:buClr>
                <a:schemeClr val="dk1"/>
              </a:buClr>
              <a:buSzPts val="2800"/>
              <a:buChar char="•"/>
            </a:pPr>
            <a:r>
              <a:rPr lang="de-AT">
                <a:latin typeface="Calibri"/>
                <a:ea typeface="Calibri"/>
                <a:cs typeface="Calibri"/>
                <a:sym typeface="Calibri"/>
              </a:rPr>
              <a:t>Anlegen Application Item</a:t>
            </a:r>
            <a:endParaRPr/>
          </a:p>
          <a:p>
            <a:pPr indent="-457200" lvl="0" marL="596900" rtl="0" algn="l">
              <a:lnSpc>
                <a:spcPct val="80000"/>
              </a:lnSpc>
              <a:spcBef>
                <a:spcPts val="1000"/>
              </a:spcBef>
              <a:spcAft>
                <a:spcPts val="0"/>
              </a:spcAft>
              <a:buClr>
                <a:schemeClr val="dk1"/>
              </a:buClr>
              <a:buSzPts val="2800"/>
              <a:buChar char="•"/>
            </a:pPr>
            <a:r>
              <a:rPr lang="de-AT">
                <a:latin typeface="Calibri"/>
                <a:ea typeface="Calibri"/>
                <a:cs typeface="Calibri"/>
                <a:sym typeface="Calibri"/>
              </a:rPr>
              <a:t>Zuweisung von Werten durch Application Process</a:t>
            </a:r>
            <a:endParaRPr>
              <a:latin typeface="Calibri"/>
              <a:ea typeface="Calibri"/>
              <a:cs typeface="Calibri"/>
              <a:sym typeface="Calibri"/>
            </a:endParaRPr>
          </a:p>
          <a:p>
            <a:pPr indent="-457200" lvl="0" marL="596900" rtl="0" algn="l">
              <a:lnSpc>
                <a:spcPct val="80000"/>
              </a:lnSpc>
              <a:spcBef>
                <a:spcPts val="1000"/>
              </a:spcBef>
              <a:spcAft>
                <a:spcPts val="0"/>
              </a:spcAft>
              <a:buClr>
                <a:schemeClr val="dk1"/>
              </a:buClr>
              <a:buSzPts val="2800"/>
              <a:buChar char="•"/>
            </a:pPr>
            <a:r>
              <a:rPr lang="de-AT">
                <a:latin typeface="Calibri"/>
                <a:ea typeface="Calibri"/>
                <a:cs typeface="Calibri"/>
                <a:sym typeface="Calibri"/>
              </a:rPr>
              <a:t>Darstellung der Werte auf Page Zero</a:t>
            </a:r>
            <a:endParaRPr/>
          </a:p>
          <a:p>
            <a:pPr indent="-457200" lvl="0" marL="596900" rtl="0" algn="l">
              <a:lnSpc>
                <a:spcPct val="80000"/>
              </a:lnSpc>
              <a:spcBef>
                <a:spcPts val="1000"/>
              </a:spcBef>
              <a:spcAft>
                <a:spcPts val="0"/>
              </a:spcAft>
              <a:buClr>
                <a:schemeClr val="dk1"/>
              </a:buClr>
              <a:buSzPts val="2800"/>
              <a:buChar char="•"/>
            </a:pPr>
            <a:r>
              <a:rPr lang="de-AT">
                <a:latin typeface="Calibri"/>
                <a:ea typeface="Calibri"/>
                <a:cs typeface="Calibri"/>
                <a:sym typeface="Calibri"/>
              </a:rPr>
              <a:t>Logo: in Edit Application Properties</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235" name="Google Shape;1235;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36" name="Google Shape;1236;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37" name="Google Shape;1237;p122"/>
          <p:cNvPicPr preferRelativeResize="0"/>
          <p:nvPr/>
        </p:nvPicPr>
        <p:blipFill rotWithShape="1">
          <a:blip r:embed="rId3">
            <a:alphaModFix/>
          </a:blip>
          <a:srcRect b="0" l="0" r="0" t="0"/>
          <a:stretch/>
        </p:blipFill>
        <p:spPr>
          <a:xfrm>
            <a:off x="838200" y="1559615"/>
            <a:ext cx="4000500" cy="4398963"/>
          </a:xfrm>
          <a:prstGeom prst="rect">
            <a:avLst/>
          </a:prstGeom>
          <a:noFill/>
          <a:ln>
            <a:noFill/>
          </a:ln>
        </p:spPr>
      </p:pic>
      <p:pic>
        <p:nvPicPr>
          <p:cNvPr id="1238" name="Google Shape;1238;p12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Computation</a:t>
            </a:r>
            <a:endParaRPr b="1"/>
          </a:p>
        </p:txBody>
      </p:sp>
      <p:sp>
        <p:nvSpPr>
          <p:cNvPr id="1244" name="Google Shape;1244;p1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AT" sz="2590">
                <a:latin typeface="Calibri"/>
                <a:ea typeface="Calibri"/>
                <a:cs typeface="Calibri"/>
                <a:sym typeface="Calibri"/>
              </a:rPr>
              <a:t>...setzen des Wert eines application / page items </a:t>
            </a:r>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Wenn eine Seite submitted bzw. angezeigt wird, wird durch eine Computation einem bestimmten Item ein Wert zugewiesen. Den Items kann ein statischer Text oder ein dynamischer Wert zugewiesen werden.</a:t>
            </a:r>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Diese Möglichkeit betrifft</a:t>
            </a:r>
            <a:endParaRPr/>
          </a:p>
          <a:p>
            <a:pPr indent="-228600" lvl="0" marL="369887" rtl="0" algn="l">
              <a:lnSpc>
                <a:spcPct val="80000"/>
              </a:lnSpc>
              <a:spcBef>
                <a:spcPts val="1000"/>
              </a:spcBef>
              <a:spcAft>
                <a:spcPts val="0"/>
              </a:spcAft>
              <a:buClr>
                <a:schemeClr val="dk1"/>
              </a:buClr>
              <a:buSzPts val="2590"/>
              <a:buChar char="•"/>
            </a:pPr>
            <a:r>
              <a:rPr lang="de-AT" sz="2590">
                <a:latin typeface="Calibri"/>
                <a:ea typeface="Calibri"/>
                <a:cs typeface="Calibri"/>
                <a:sym typeface="Calibri"/>
              </a:rPr>
              <a:t>Items auf der aktuellen Seite</a:t>
            </a:r>
            <a:endParaRPr/>
          </a:p>
          <a:p>
            <a:pPr indent="-228600" lvl="0" marL="369887" rtl="0" algn="l">
              <a:lnSpc>
                <a:spcPct val="80000"/>
              </a:lnSpc>
              <a:spcBef>
                <a:spcPts val="1000"/>
              </a:spcBef>
              <a:spcAft>
                <a:spcPts val="0"/>
              </a:spcAft>
              <a:buClr>
                <a:schemeClr val="dk1"/>
              </a:buClr>
              <a:buSzPts val="2590"/>
              <a:buChar char="•"/>
            </a:pPr>
            <a:r>
              <a:rPr lang="de-AT" sz="2590">
                <a:latin typeface="Calibri"/>
                <a:ea typeface="Calibri"/>
                <a:cs typeface="Calibri"/>
                <a:sym typeface="Calibri"/>
              </a:rPr>
              <a:t>Items auf einer anderen Seite</a:t>
            </a:r>
            <a:endParaRPr/>
          </a:p>
          <a:p>
            <a:pPr indent="-228600" lvl="0" marL="369887" rtl="0" algn="l">
              <a:lnSpc>
                <a:spcPct val="80000"/>
              </a:lnSpc>
              <a:spcBef>
                <a:spcPts val="1000"/>
              </a:spcBef>
              <a:spcAft>
                <a:spcPts val="0"/>
              </a:spcAft>
              <a:buClr>
                <a:schemeClr val="dk1"/>
              </a:buClr>
              <a:buSzPts val="2590"/>
              <a:buChar char="•"/>
            </a:pPr>
            <a:r>
              <a:rPr lang="de-AT" sz="2590">
                <a:latin typeface="Calibri"/>
                <a:ea typeface="Calibri"/>
                <a:cs typeface="Calibri"/>
                <a:sym typeface="Calibri"/>
              </a:rPr>
              <a:t>Application Level Items</a:t>
            </a:r>
            <a:endParaRPr/>
          </a:p>
          <a:p>
            <a:pPr indent="-228600"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1245" name="Google Shape;1245;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46" name="Google Shape;1246;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47" name="Google Shape;1247;p1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Computation</a:t>
            </a:r>
            <a:endParaRPr b="1"/>
          </a:p>
        </p:txBody>
      </p:sp>
      <p:sp>
        <p:nvSpPr>
          <p:cNvPr id="1253" name="Google Shape;1253;p124"/>
          <p:cNvSpPr txBox="1"/>
          <p:nvPr>
            <p:ph idx="1" type="body"/>
          </p:nvPr>
        </p:nvSpPr>
        <p:spPr>
          <a:xfrm>
            <a:off x="838200" y="1825625"/>
            <a:ext cx="467470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latin typeface="Calibri"/>
                <a:ea typeface="Calibri"/>
                <a:cs typeface="Calibri"/>
                <a:sym typeface="Calibri"/>
              </a:rPr>
              <a:t>Im Feld </a:t>
            </a:r>
            <a:r>
              <a:rPr i="1" lang="de-AT">
                <a:latin typeface="Calibri"/>
                <a:ea typeface="Calibri"/>
                <a:cs typeface="Calibri"/>
                <a:sym typeface="Calibri"/>
              </a:rPr>
              <a:t>Provision</a:t>
            </a:r>
            <a:r>
              <a:rPr lang="de-AT">
                <a:latin typeface="Calibri"/>
                <a:ea typeface="Calibri"/>
                <a:cs typeface="Calibri"/>
                <a:sym typeface="Calibri"/>
              </a:rPr>
              <a:t> soll ein um 10% gegenüber </a:t>
            </a:r>
            <a:r>
              <a:rPr i="1" lang="de-AT">
                <a:latin typeface="Calibri"/>
                <a:ea typeface="Calibri"/>
                <a:cs typeface="Calibri"/>
                <a:sym typeface="Calibri"/>
              </a:rPr>
              <a:t>Gehalt</a:t>
            </a:r>
            <a:r>
              <a:rPr lang="de-AT">
                <a:latin typeface="Calibri"/>
                <a:ea typeface="Calibri"/>
                <a:cs typeface="Calibri"/>
                <a:sym typeface="Calibri"/>
              </a:rPr>
              <a:t> erhöhter Wert gespeichert werden, wenn es sich um einen Mitarbeiter aus </a:t>
            </a:r>
            <a:r>
              <a:rPr i="1" lang="de-AT">
                <a:latin typeface="Calibri"/>
                <a:ea typeface="Calibri"/>
                <a:cs typeface="Calibri"/>
                <a:sym typeface="Calibri"/>
              </a:rPr>
              <a:t>Abteilung</a:t>
            </a:r>
            <a:r>
              <a:rPr lang="de-AT">
                <a:latin typeface="Calibri"/>
                <a:ea typeface="Calibri"/>
                <a:cs typeface="Calibri"/>
                <a:sym typeface="Calibri"/>
              </a:rPr>
              <a:t> 30 handelt – sonst um 5%. Diese Berechnung soll automatisch dann durchgeführt werden, wenn auf den Button </a:t>
            </a:r>
            <a:r>
              <a:rPr i="1" lang="de-AT">
                <a:latin typeface="Calibri"/>
                <a:ea typeface="Calibri"/>
                <a:cs typeface="Calibri"/>
                <a:sym typeface="Calibri"/>
              </a:rPr>
              <a:t>Berechne</a:t>
            </a:r>
            <a:r>
              <a:rPr lang="de-AT">
                <a:latin typeface="Calibri"/>
                <a:ea typeface="Calibri"/>
                <a:cs typeface="Calibri"/>
                <a:sym typeface="Calibri"/>
              </a:rPr>
              <a:t> gedrückt wird.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54" name="Google Shape;1254;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55" name="Google Shape;1255;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56" name="Google Shape;1256;p124"/>
          <p:cNvPicPr preferRelativeResize="0"/>
          <p:nvPr/>
        </p:nvPicPr>
        <p:blipFill rotWithShape="1">
          <a:blip r:embed="rId3">
            <a:alphaModFix/>
          </a:blip>
          <a:srcRect b="0" l="0" r="0" t="0"/>
          <a:stretch/>
        </p:blipFill>
        <p:spPr>
          <a:xfrm>
            <a:off x="5512904" y="2634456"/>
            <a:ext cx="4252913" cy="2733675"/>
          </a:xfrm>
          <a:prstGeom prst="rect">
            <a:avLst/>
          </a:prstGeom>
          <a:noFill/>
          <a:ln>
            <a:noFill/>
          </a:ln>
        </p:spPr>
      </p:pic>
      <p:pic>
        <p:nvPicPr>
          <p:cNvPr id="1257" name="Google Shape;1257;p12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Lösung</a:t>
            </a:r>
            <a:endParaRPr/>
          </a:p>
        </p:txBody>
      </p:sp>
      <p:sp>
        <p:nvSpPr>
          <p:cNvPr id="1263" name="Google Shape;1263;p1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lang="de-AT" sz="2380">
                <a:latin typeface="Calibri"/>
                <a:ea typeface="Calibri"/>
                <a:cs typeface="Calibri"/>
                <a:sym typeface="Calibri"/>
              </a:rPr>
              <a:t>Es wird eine Computation vom Typ PL/SQL Function Body für P5_PROVISION eingerichtet: Der Computation Point ist After Submit (=Betätigung von </a:t>
            </a:r>
            <a:r>
              <a:rPr i="1" lang="de-AT" sz="2380">
                <a:latin typeface="Calibri"/>
                <a:ea typeface="Calibri"/>
                <a:cs typeface="Calibri"/>
                <a:sym typeface="Calibri"/>
              </a:rPr>
              <a:t>Berechne</a:t>
            </a:r>
            <a:r>
              <a:rPr lang="de-AT" sz="2380">
                <a:latin typeface="Calibri"/>
                <a:ea typeface="Calibri"/>
                <a:cs typeface="Calibri"/>
                <a:sym typeface="Calibri"/>
              </a:rPr>
              <a:t>). </a:t>
            </a:r>
            <a:endParaRPr/>
          </a:p>
          <a:p>
            <a:pPr indent="0" lvl="0" marL="0" rtl="0" algn="l">
              <a:lnSpc>
                <a:spcPct val="80000"/>
              </a:lnSpc>
              <a:spcBef>
                <a:spcPts val="1000"/>
              </a:spcBef>
              <a:spcAft>
                <a:spcPts val="0"/>
              </a:spcAft>
              <a:buClr>
                <a:schemeClr val="dk1"/>
              </a:buClr>
              <a:buSzPts val="2380"/>
              <a:buNone/>
            </a:pPr>
            <a:r>
              <a:rPr lang="de-AT" sz="2380">
                <a:latin typeface="Calibri"/>
                <a:ea typeface="Calibri"/>
                <a:cs typeface="Calibri"/>
                <a:sym typeface="Calibri"/>
              </a:rPr>
              <a:t>Computation:</a:t>
            </a:r>
            <a:endParaRPr/>
          </a:p>
          <a:p>
            <a:pPr indent="-228600" lvl="0" marL="228600" rtl="0" algn="l">
              <a:lnSpc>
                <a:spcPct val="80000"/>
              </a:lnSpc>
              <a:spcBef>
                <a:spcPts val="1000"/>
              </a:spcBef>
              <a:spcAft>
                <a:spcPts val="0"/>
              </a:spcAft>
              <a:buClr>
                <a:schemeClr val="dk1"/>
              </a:buClr>
              <a:buSzPts val="850"/>
              <a:buNone/>
            </a:pPr>
            <a:r>
              <a:t/>
            </a:r>
            <a:endParaRPr sz="850"/>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declare l_comm number;</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begin</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if :p2_deptno = 30</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then l_comm := :p2_sal * 1.1;</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else l_comm := :p2_sal * 1.05;</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end if;</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return l_comm; end;</a:t>
            </a:r>
            <a:endParaRPr/>
          </a:p>
          <a:p>
            <a:pPr indent="-77470" lvl="0" marL="228600" rtl="0" algn="l">
              <a:lnSpc>
                <a:spcPct val="80000"/>
              </a:lnSpc>
              <a:spcBef>
                <a:spcPts val="1000"/>
              </a:spcBef>
              <a:spcAft>
                <a:spcPts val="0"/>
              </a:spcAft>
              <a:buClr>
                <a:schemeClr val="dk1"/>
              </a:buClr>
              <a:buSzPts val="2380"/>
              <a:buNone/>
            </a:pPr>
            <a:r>
              <a:t/>
            </a:r>
            <a:endParaRPr sz="2380"/>
          </a:p>
        </p:txBody>
      </p:sp>
      <p:sp>
        <p:nvSpPr>
          <p:cNvPr id="1264" name="Google Shape;1264;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65" name="Google Shape;1265;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66" name="Google Shape;1266;p12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1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Page Level Computation</a:t>
            </a:r>
            <a:endParaRPr b="1"/>
          </a:p>
        </p:txBody>
      </p:sp>
      <p:sp>
        <p:nvSpPr>
          <p:cNvPr id="1272" name="Google Shape;1272;p1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Es soll aus den Komponenten Länderkennzahl, Vorwahl und TelNr eine gesamte Telefonnummer nach folgendem Muster aufgebaut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73" name="Google Shape;1273;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74" name="Google Shape;1274;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75" name="Google Shape;1275;p126"/>
          <p:cNvPicPr preferRelativeResize="0"/>
          <p:nvPr/>
        </p:nvPicPr>
        <p:blipFill rotWithShape="1">
          <a:blip r:embed="rId3">
            <a:alphaModFix/>
          </a:blip>
          <a:srcRect b="0" l="0" r="0" t="0"/>
          <a:stretch/>
        </p:blipFill>
        <p:spPr>
          <a:xfrm>
            <a:off x="2266950" y="3372678"/>
            <a:ext cx="7658100" cy="2879725"/>
          </a:xfrm>
          <a:prstGeom prst="rect">
            <a:avLst/>
          </a:prstGeom>
          <a:noFill/>
          <a:ln>
            <a:noFill/>
          </a:ln>
        </p:spPr>
      </p:pic>
      <p:pic>
        <p:nvPicPr>
          <p:cNvPr id="1276" name="Google Shape;1276;p12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Computation Types I</a:t>
            </a:r>
            <a:endParaRPr/>
          </a:p>
        </p:txBody>
      </p:sp>
      <p:sp>
        <p:nvSpPr>
          <p:cNvPr id="1282" name="Google Shape;1282;p1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Mit SQL Query</a:t>
            </a:r>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'(+'||:p1_laenderkennzahl||')' ||:p1_vorwahl||'-'||:p1_telnr  from dual</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AT"/>
              <a:t>Mit PL/SQL Expression</a:t>
            </a:r>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'(+'||:P1_laenderkennzahl||')' ||:P1_vorwahl||'-'||:P1_telnr;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83" name="Google Shape;1283;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84" name="Google Shape;1284;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85" name="Google Shape;1285;p12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Computation Types II</a:t>
            </a:r>
            <a:endParaRPr/>
          </a:p>
        </p:txBody>
      </p:sp>
      <p:sp>
        <p:nvSpPr>
          <p:cNvPr id="1291" name="Google Shape;1291;p1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AT" sz="2170"/>
              <a:t>Mit SQL Function Body</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DECLARE</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l_return_value  VARCHAR2(300) ;</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BEGIN</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  l_return_value :=</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'(+'||:P1_laenderkennzahl||')’ ||:P1_vorwahl||'-'||:P1_telnr;</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RETURN l_return_value;</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END;</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AT" sz="2170"/>
              <a:t>Mit Static Assignment</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(&amp;P1_LAENDERKENNZAHL.) &amp;P1_VORWAHL.-&amp;P1_TELNR.</a:t>
            </a:r>
            <a:endParaRPr/>
          </a:p>
        </p:txBody>
      </p:sp>
      <p:sp>
        <p:nvSpPr>
          <p:cNvPr id="1292" name="Google Shape;1292;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93" name="Google Shape;1293;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94" name="Google Shape;1294;p12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Computation Point</a:t>
            </a:r>
            <a:endParaRPr/>
          </a:p>
        </p:txBody>
      </p:sp>
      <p:sp>
        <p:nvSpPr>
          <p:cNvPr id="1300" name="Google Shape;1300;p1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AT" sz="2590">
                <a:latin typeface="Calibri"/>
                <a:ea typeface="Calibri"/>
                <a:cs typeface="Calibri"/>
                <a:sym typeface="Calibri"/>
              </a:rPr>
              <a:t>Page Rendering Computation Point (server side activity)</a:t>
            </a:r>
            <a:endParaRPr/>
          </a:p>
          <a:p>
            <a:pPr indent="-228600" lvl="0" marL="228600" rtl="0" algn="l">
              <a:lnSpc>
                <a:spcPct val="70000"/>
              </a:lnSpc>
              <a:spcBef>
                <a:spcPts val="1000"/>
              </a:spcBef>
              <a:spcAft>
                <a:spcPts val="0"/>
              </a:spcAft>
              <a:buClr>
                <a:schemeClr val="dk1"/>
              </a:buClr>
              <a:buSzPts val="2590"/>
              <a:buChar char="•"/>
            </a:pPr>
            <a:r>
              <a:rPr lang="de-AT" sz="2590">
                <a:latin typeface="Calibri"/>
                <a:ea typeface="Calibri"/>
                <a:cs typeface="Calibri"/>
                <a:sym typeface="Calibri"/>
              </a:rPr>
              <a:t>On New Instance - die Computation wird bei jedem User Login ausgeführt.</a:t>
            </a:r>
            <a:endParaRPr/>
          </a:p>
          <a:p>
            <a:pPr indent="-228600" lvl="0" marL="228600" rtl="0" algn="l">
              <a:lnSpc>
                <a:spcPct val="70000"/>
              </a:lnSpc>
              <a:spcBef>
                <a:spcPts val="0"/>
              </a:spcBef>
              <a:spcAft>
                <a:spcPts val="0"/>
              </a:spcAft>
              <a:buClr>
                <a:schemeClr val="dk1"/>
              </a:buClr>
              <a:buSzPts val="2590"/>
              <a:buChar char="•"/>
            </a:pPr>
            <a:r>
              <a:rPr lang="de-AT" sz="2590">
                <a:latin typeface="Calibri"/>
                <a:ea typeface="Calibri"/>
                <a:cs typeface="Calibri"/>
                <a:sym typeface="Calibri"/>
              </a:rPr>
              <a:t>Before Header</a:t>
            </a:r>
            <a:endParaRPr/>
          </a:p>
          <a:p>
            <a:pPr indent="-228600" lvl="0" marL="228600" rtl="0" algn="l">
              <a:lnSpc>
                <a:spcPct val="70000"/>
              </a:lnSpc>
              <a:spcBef>
                <a:spcPts val="600"/>
              </a:spcBef>
              <a:spcAft>
                <a:spcPts val="0"/>
              </a:spcAft>
              <a:buClr>
                <a:schemeClr val="dk1"/>
              </a:buClr>
              <a:buSzPts val="2590"/>
              <a:buChar char="•"/>
            </a:pPr>
            <a:r>
              <a:rPr lang="de-AT" sz="2590">
                <a:latin typeface="Calibri"/>
                <a:ea typeface="Calibri"/>
                <a:cs typeface="Calibri"/>
                <a:sym typeface="Calibri"/>
              </a:rPr>
              <a:t>After Header</a:t>
            </a:r>
            <a:endParaRPr/>
          </a:p>
          <a:p>
            <a:pPr indent="-228600" lvl="0" marL="228600" rtl="0" algn="l">
              <a:lnSpc>
                <a:spcPct val="70000"/>
              </a:lnSpc>
              <a:spcBef>
                <a:spcPts val="600"/>
              </a:spcBef>
              <a:spcAft>
                <a:spcPts val="0"/>
              </a:spcAft>
              <a:buClr>
                <a:schemeClr val="dk1"/>
              </a:buClr>
              <a:buSzPts val="2590"/>
              <a:buChar char="•"/>
            </a:pPr>
            <a:r>
              <a:rPr lang="de-AT" sz="2590">
                <a:latin typeface="Calibri"/>
                <a:ea typeface="Calibri"/>
                <a:cs typeface="Calibri"/>
                <a:sym typeface="Calibri"/>
              </a:rPr>
              <a:t>Before Region</a:t>
            </a:r>
            <a:endParaRPr/>
          </a:p>
          <a:p>
            <a:pPr indent="-228600" lvl="0" marL="228600" rtl="0" algn="l">
              <a:lnSpc>
                <a:spcPct val="70000"/>
              </a:lnSpc>
              <a:spcBef>
                <a:spcPts val="600"/>
              </a:spcBef>
              <a:spcAft>
                <a:spcPts val="0"/>
              </a:spcAft>
              <a:buClr>
                <a:schemeClr val="dk1"/>
              </a:buClr>
              <a:buSzPts val="2590"/>
              <a:buChar char="•"/>
            </a:pPr>
            <a:r>
              <a:rPr lang="de-AT" sz="2590">
                <a:latin typeface="Calibri"/>
                <a:ea typeface="Calibri"/>
                <a:cs typeface="Calibri"/>
                <a:sym typeface="Calibri"/>
              </a:rPr>
              <a:t>After Region</a:t>
            </a:r>
            <a:endParaRPr/>
          </a:p>
          <a:p>
            <a:pPr indent="-228600" lvl="0" marL="228600" rtl="0" algn="l">
              <a:lnSpc>
                <a:spcPct val="70000"/>
              </a:lnSpc>
              <a:spcBef>
                <a:spcPts val="600"/>
              </a:spcBef>
              <a:spcAft>
                <a:spcPts val="0"/>
              </a:spcAft>
              <a:buClr>
                <a:schemeClr val="dk1"/>
              </a:buClr>
              <a:buSzPts val="2590"/>
              <a:buChar char="•"/>
            </a:pPr>
            <a:r>
              <a:rPr lang="de-AT" sz="2590">
                <a:latin typeface="Calibri"/>
                <a:ea typeface="Calibri"/>
                <a:cs typeface="Calibri"/>
                <a:sym typeface="Calibri"/>
              </a:rPr>
              <a:t>Before Footer</a:t>
            </a:r>
            <a:endParaRPr sz="2590">
              <a:latin typeface="Calibri"/>
              <a:ea typeface="Calibri"/>
              <a:cs typeface="Calibri"/>
              <a:sym typeface="Calibri"/>
            </a:endParaRPr>
          </a:p>
          <a:p>
            <a:pPr indent="-228600" lvl="0" marL="228600" rtl="0" algn="l">
              <a:lnSpc>
                <a:spcPct val="70000"/>
              </a:lnSpc>
              <a:spcBef>
                <a:spcPts val="600"/>
              </a:spcBef>
              <a:spcAft>
                <a:spcPts val="0"/>
              </a:spcAft>
              <a:buClr>
                <a:schemeClr val="dk1"/>
              </a:buClr>
              <a:buSzPts val="2590"/>
              <a:buChar char="•"/>
            </a:pPr>
            <a:r>
              <a:rPr lang="de-AT" sz="2590">
                <a:latin typeface="Calibri"/>
                <a:ea typeface="Calibri"/>
                <a:cs typeface="Calibri"/>
                <a:sym typeface="Calibri"/>
              </a:rPr>
              <a:t>After Footer</a:t>
            </a:r>
            <a:endParaRPr sz="2590">
              <a:latin typeface="Calibri"/>
              <a:ea typeface="Calibri"/>
              <a:cs typeface="Calibri"/>
              <a:sym typeface="Calibri"/>
            </a:endParaRPr>
          </a:p>
          <a:p>
            <a:pPr indent="-228600" lvl="0" marL="228600" rtl="0" algn="l">
              <a:lnSpc>
                <a:spcPct val="70000"/>
              </a:lnSpc>
              <a:spcBef>
                <a:spcPts val="16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Page Processing Computation Point</a:t>
            </a:r>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  After Submit</a:t>
            </a:r>
            <a:endParaRPr sz="2590">
              <a:latin typeface="Calibri"/>
              <a:ea typeface="Calibri"/>
              <a:cs typeface="Calibri"/>
              <a:sym typeface="Calibri"/>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301" name="Google Shape;1301;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02" name="Google Shape;1302;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03" name="Google Shape;1303;p12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Application Level Computation</a:t>
            </a:r>
            <a:endParaRPr b="1"/>
          </a:p>
        </p:txBody>
      </p:sp>
      <p:sp>
        <p:nvSpPr>
          <p:cNvPr id="1309" name="Google Shape;1309;p130"/>
          <p:cNvSpPr txBox="1"/>
          <p:nvPr>
            <p:ph idx="1" type="body"/>
          </p:nvPr>
        </p:nvSpPr>
        <p:spPr>
          <a:xfrm>
            <a:off x="838200" y="1825625"/>
            <a:ext cx="9374945"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AT" sz="2590">
                <a:latin typeface="Calibri"/>
                <a:ea typeface="Calibri"/>
                <a:cs typeface="Calibri"/>
                <a:sym typeface="Calibri"/>
              </a:rPr>
              <a:t>Ist Teil der shared components. Sie werden für jede Seite zum computation point berechnet. </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Die Computation Points sind dieselben wie bei der page level Berechnung. </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Beispiel für application level computation:</a:t>
            </a:r>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Auf jeder Applikationsseite soll Datum und Uhrzeit angezeigt werden. Dazu wird ein application item angelegt und mit dem folgenden PL/SQL Ausdruck ein Wert zugewiesen:</a:t>
            </a:r>
            <a:endParaRPr/>
          </a:p>
          <a:p>
            <a:pPr indent="0"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to_char (localtimestamp, 'DD/MM/YYYY HH24:MI:SS')</a:t>
            </a:r>
            <a:endParaRPr/>
          </a:p>
          <a:p>
            <a:pPr indent="-228600" lvl="0" marL="228600" rtl="0" algn="l">
              <a:lnSpc>
                <a:spcPct val="70000"/>
              </a:lnSpc>
              <a:spcBef>
                <a:spcPts val="1000"/>
              </a:spcBef>
              <a:spcAft>
                <a:spcPts val="0"/>
              </a:spcAft>
              <a:buClr>
                <a:schemeClr val="dk1"/>
              </a:buClr>
              <a:buSzPts val="2590"/>
              <a:buNone/>
            </a:pPr>
            <a:r>
              <a:t/>
            </a:r>
            <a:endParaRPr sz="2590">
              <a:latin typeface="Courier New"/>
              <a:ea typeface="Courier New"/>
              <a:cs typeface="Courier New"/>
              <a:sym typeface="Courier New"/>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310" name="Google Shape;1310;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11" name="Google Shape;1311;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12" name="Google Shape;1312;p13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Validation</a:t>
            </a:r>
            <a:endParaRPr/>
          </a:p>
        </p:txBody>
      </p:sp>
      <p:sp>
        <p:nvSpPr>
          <p:cNvPr id="1318" name="Google Shape;1318;p131"/>
          <p:cNvSpPr txBox="1"/>
          <p:nvPr>
            <p:ph idx="1" type="body"/>
          </p:nvPr>
        </p:nvSpPr>
        <p:spPr>
          <a:xfrm>
            <a:off x="838200" y="1825625"/>
            <a:ext cx="9529689"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170"/>
              <a:buNone/>
            </a:pPr>
            <a:r>
              <a:rPr lang="de-AT" sz="2170">
                <a:latin typeface="Calibri"/>
                <a:ea typeface="Calibri"/>
                <a:cs typeface="Calibri"/>
                <a:sym typeface="Calibri"/>
              </a:rPr>
              <a:t>APEX Validations sind Teil der page processing Phase und feuern unmittelbar nach der Computation Phase. Es handelt sich um einen server-seitigen Mechanismus,  der Daten, die submitted wurden, prüft bevor sie in der Datenbank gespeichert werden.</a:t>
            </a:r>
            <a:endParaRPr/>
          </a:p>
          <a:p>
            <a:pPr indent="0" lvl="0" marL="0" rtl="0" algn="l">
              <a:lnSpc>
                <a:spcPct val="130000"/>
              </a:lnSpc>
              <a:spcBef>
                <a:spcPts val="1000"/>
              </a:spcBef>
              <a:spcAft>
                <a:spcPts val="0"/>
              </a:spcAft>
              <a:buClr>
                <a:schemeClr val="dk1"/>
              </a:buClr>
              <a:buSzPts val="697"/>
              <a:buNone/>
            </a:pPr>
            <a:r>
              <a:t/>
            </a:r>
            <a:endParaRPr sz="697">
              <a:latin typeface="Calibri"/>
              <a:ea typeface="Calibri"/>
              <a:cs typeface="Calibri"/>
              <a:sym typeface="Calibri"/>
            </a:endParaRPr>
          </a:p>
          <a:p>
            <a:pPr indent="0" lvl="0" marL="0" rtl="0" algn="l">
              <a:lnSpc>
                <a:spcPct val="130000"/>
              </a:lnSpc>
              <a:spcBef>
                <a:spcPts val="1000"/>
              </a:spcBef>
              <a:spcAft>
                <a:spcPts val="0"/>
              </a:spcAft>
              <a:buClr>
                <a:schemeClr val="dk1"/>
              </a:buClr>
              <a:buSzPts val="2170"/>
              <a:buNone/>
            </a:pPr>
            <a:r>
              <a:rPr lang="de-AT" sz="2170">
                <a:latin typeface="Calibri"/>
                <a:ea typeface="Calibri"/>
                <a:cs typeface="Calibri"/>
                <a:sym typeface="Calibri"/>
              </a:rPr>
              <a:t>Validierung ist ein Test, der  TRUE oder FALSE zurückliefert.</a:t>
            </a:r>
            <a:endParaRPr/>
          </a:p>
          <a:p>
            <a:pPr indent="0" lvl="0" marL="0" rtl="0" algn="l">
              <a:lnSpc>
                <a:spcPct val="130000"/>
              </a:lnSpc>
              <a:spcBef>
                <a:spcPts val="1000"/>
              </a:spcBef>
              <a:spcAft>
                <a:spcPts val="0"/>
              </a:spcAft>
              <a:buClr>
                <a:schemeClr val="dk1"/>
              </a:buClr>
              <a:buSzPts val="697"/>
              <a:buNone/>
            </a:pPr>
            <a:r>
              <a:t/>
            </a:r>
            <a:endParaRPr sz="697">
              <a:latin typeface="Calibri"/>
              <a:ea typeface="Calibri"/>
              <a:cs typeface="Calibri"/>
              <a:sym typeface="Calibri"/>
            </a:endParaRPr>
          </a:p>
          <a:p>
            <a:pPr indent="0" lvl="0" marL="0" rtl="0" algn="l">
              <a:lnSpc>
                <a:spcPct val="130000"/>
              </a:lnSpc>
              <a:spcBef>
                <a:spcPts val="1000"/>
              </a:spcBef>
              <a:spcAft>
                <a:spcPts val="0"/>
              </a:spcAft>
              <a:buClr>
                <a:schemeClr val="dk1"/>
              </a:buClr>
              <a:buSzPts val="2170"/>
              <a:buNone/>
            </a:pPr>
            <a:r>
              <a:rPr lang="de-AT" sz="2170">
                <a:latin typeface="Calibri"/>
                <a:ea typeface="Calibri"/>
                <a:cs typeface="Calibri"/>
                <a:sym typeface="Calibri"/>
              </a:rPr>
              <a:t>Eine Validierung ist eine Überprüfung des Inhalts eines Items (item level validation). Alle anderen Prüfungen werden als page level validation bezeichnet.</a:t>
            </a:r>
            <a:endParaRPr/>
          </a:p>
          <a:p>
            <a:pPr indent="-228600" lvl="0" marL="228600" rtl="0" algn="l">
              <a:lnSpc>
                <a:spcPct val="70000"/>
              </a:lnSpc>
              <a:spcBef>
                <a:spcPts val="1000"/>
              </a:spcBef>
              <a:spcAft>
                <a:spcPts val="0"/>
              </a:spcAft>
              <a:buClr>
                <a:schemeClr val="dk1"/>
              </a:buClr>
              <a:buSzPts val="697"/>
              <a:buNone/>
            </a:pPr>
            <a:r>
              <a:t/>
            </a:r>
            <a:endParaRPr sz="697"/>
          </a:p>
          <a:p>
            <a:pPr indent="-90804" lvl="0" marL="228600" rtl="0" algn="l">
              <a:lnSpc>
                <a:spcPct val="70000"/>
              </a:lnSpc>
              <a:spcBef>
                <a:spcPts val="1000"/>
              </a:spcBef>
              <a:spcAft>
                <a:spcPts val="0"/>
              </a:spcAft>
              <a:buClr>
                <a:schemeClr val="dk1"/>
              </a:buClr>
              <a:buSzPts val="2170"/>
              <a:buNone/>
            </a:pPr>
            <a:r>
              <a:t/>
            </a:r>
            <a:endParaRPr sz="2170"/>
          </a:p>
        </p:txBody>
      </p:sp>
      <p:sp>
        <p:nvSpPr>
          <p:cNvPr id="1319" name="Google Shape;1319;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20" name="Google Shape;1320;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21" name="Google Shape;1321;p13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Data Workshop</a:t>
            </a:r>
            <a:endParaRPr/>
          </a:p>
        </p:txBody>
      </p:sp>
      <p:sp>
        <p:nvSpPr>
          <p:cNvPr id="198" name="Google Shape;19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Char char="•"/>
            </a:pPr>
            <a:r>
              <a:rPr lang="de-AT">
                <a:latin typeface="Calibri"/>
                <a:ea typeface="Calibri"/>
                <a:cs typeface="Calibri"/>
                <a:sym typeface="Calibri"/>
              </a:rPr>
              <a:t>Rufen Sie die APEX Komponente SQL Workshop auf. </a:t>
            </a:r>
            <a:endParaRPr/>
          </a:p>
          <a:p>
            <a:pPr indent="0" lvl="0" marL="0" rtl="0" algn="l">
              <a:lnSpc>
                <a:spcPct val="90000"/>
              </a:lnSpc>
              <a:spcBef>
                <a:spcPts val="2800"/>
              </a:spcBef>
              <a:spcAft>
                <a:spcPts val="0"/>
              </a:spcAft>
              <a:buClr>
                <a:schemeClr val="dk1"/>
              </a:buClr>
              <a:buSzPts val="2800"/>
              <a:buChar char="•"/>
            </a:pPr>
            <a:r>
              <a:rPr lang="de-AT">
                <a:latin typeface="Calibri"/>
                <a:ea typeface="Calibri"/>
                <a:cs typeface="Calibri"/>
                <a:sym typeface="Calibri"/>
              </a:rPr>
              <a:t>Erstellen Sie im Query Builder eine einfache (z.B. Report auf 1 Tabelle) / komplexe (z.B. Subquery – Gruppenfunktion) SQL Abfrage. </a:t>
            </a:r>
            <a:endParaRPr/>
          </a:p>
          <a:p>
            <a:pPr indent="0" lvl="0" marL="0" rtl="0" algn="l">
              <a:lnSpc>
                <a:spcPct val="90000"/>
              </a:lnSpc>
              <a:spcBef>
                <a:spcPts val="2800"/>
              </a:spcBef>
              <a:spcAft>
                <a:spcPts val="0"/>
              </a:spcAft>
              <a:buClr>
                <a:schemeClr val="dk1"/>
              </a:buClr>
              <a:buSzPts val="2800"/>
              <a:buChar char="•"/>
            </a:pPr>
            <a:r>
              <a:rPr lang="de-AT">
                <a:latin typeface="Calibri"/>
                <a:ea typeface="Calibri"/>
                <a:cs typeface="Calibri"/>
                <a:sym typeface="Calibri"/>
              </a:rPr>
              <a:t>Kommentieren Sie die „Praktikabilität“ dieses Produkts und versetzen Sie sich dabei in die Rolle eines Laien / eines Experten.</a:t>
            </a:r>
            <a:endParaRPr/>
          </a:p>
          <a:p>
            <a:pPr indent="-50800" lvl="0" marL="228600" rtl="0" algn="l">
              <a:lnSpc>
                <a:spcPct val="90000"/>
              </a:lnSpc>
              <a:spcBef>
                <a:spcPts val="2800"/>
              </a:spcBef>
              <a:spcAft>
                <a:spcPts val="0"/>
              </a:spcAft>
              <a:buClr>
                <a:schemeClr val="dk1"/>
              </a:buClr>
              <a:buSzPts val="2800"/>
              <a:buNone/>
            </a:pPr>
            <a:r>
              <a:t/>
            </a:r>
            <a:endParaRPr/>
          </a:p>
        </p:txBody>
      </p:sp>
      <p:sp>
        <p:nvSpPr>
          <p:cNvPr id="199" name="Google Shape;19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00" name="Google Shape;2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01" name="Google Shape;201;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Validierungstypen</a:t>
            </a:r>
            <a:endParaRPr/>
          </a:p>
        </p:txBody>
      </p:sp>
      <p:sp>
        <p:nvSpPr>
          <p:cNvPr id="1327" name="Google Shape;1327;p1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latin typeface="Calibri"/>
                <a:ea typeface="Calibri"/>
                <a:cs typeface="Calibri"/>
                <a:sym typeface="Calibri"/>
              </a:rPr>
              <a:t>SQL</a:t>
            </a:r>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ein Item Value wird mit Datenbankinhalten verglichen (look up)</a:t>
            </a:r>
            <a:endParaRPr/>
          </a:p>
          <a:p>
            <a:pPr indent="0" lvl="0" marL="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Beispiel:</a:t>
            </a:r>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Es soll bei der Eingabe der deptno geprüft werden, ob dieser Wert in der DEPT Tabelle existiert:</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SELECT 1 FROM dept </a:t>
            </a:r>
            <a:endParaRPr/>
          </a:p>
          <a:p>
            <a:pPr indent="-228600" lvl="0" marL="228600" rtl="0" algn="l">
              <a:lnSpc>
                <a:spcPct val="80000"/>
              </a:lnSpc>
              <a:spcBef>
                <a:spcPts val="1000"/>
              </a:spcBef>
              <a:spcAft>
                <a:spcPts val="0"/>
              </a:spcAft>
              <a:buClr>
                <a:schemeClr val="dk1"/>
              </a:buClr>
              <a:buSzPts val="2800"/>
              <a:buNone/>
            </a:pPr>
            <a:r>
              <a:rPr lang="de-AT">
                <a:latin typeface="Courier New"/>
                <a:ea typeface="Courier New"/>
                <a:cs typeface="Courier New"/>
                <a:sym typeface="Courier New"/>
              </a:rPr>
              <a:t>WHERE deptno = :P2_DEPTNO</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328" name="Google Shape;1328;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29" name="Google Shape;1329;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30" name="Google Shape;1330;p13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SQL Validierungsarten</a:t>
            </a:r>
            <a:endParaRPr/>
          </a:p>
        </p:txBody>
      </p:sp>
      <p:sp>
        <p:nvSpPr>
          <p:cNvPr id="1336" name="Google Shape;1336;p1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latin typeface="Calibri"/>
                <a:ea typeface="Calibri"/>
                <a:cs typeface="Calibri"/>
                <a:sym typeface="Calibri"/>
              </a:rPr>
              <a:t>Exists</a:t>
            </a:r>
            <a:br>
              <a:rPr lang="de-AT">
                <a:latin typeface="Calibri"/>
                <a:ea typeface="Calibri"/>
                <a:cs typeface="Calibri"/>
                <a:sym typeface="Calibri"/>
              </a:rPr>
            </a:br>
            <a:r>
              <a:rPr lang="de-AT">
                <a:latin typeface="Calibri"/>
                <a:ea typeface="Calibri"/>
                <a:cs typeface="Calibri"/>
                <a:sym typeface="Calibri"/>
              </a:rPr>
              <a:t>das SQL Statement wird verwendet um zu prüfen, ob ein bestimmter Wert in der Datenbank existiert.</a:t>
            </a:r>
            <a:br>
              <a:rPr lang="de-AT">
                <a:latin typeface="Calibri"/>
                <a:ea typeface="Calibri"/>
                <a:cs typeface="Calibri"/>
                <a:sym typeface="Calibri"/>
              </a:rPr>
            </a:br>
            <a:endParaRPr>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Not Exists</a:t>
            </a:r>
            <a:br>
              <a:rPr lang="de-AT">
                <a:latin typeface="Calibri"/>
                <a:ea typeface="Calibri"/>
                <a:cs typeface="Calibri"/>
                <a:sym typeface="Calibri"/>
              </a:rPr>
            </a:br>
            <a:r>
              <a:rPr lang="de-AT">
                <a:latin typeface="Calibri"/>
                <a:ea typeface="Calibri"/>
                <a:cs typeface="Calibri"/>
                <a:sym typeface="Calibri"/>
              </a:rPr>
              <a:t>analog Exists</a:t>
            </a:r>
            <a:endParaRPr/>
          </a:p>
          <a:p>
            <a:pPr indent="-228600" lvl="0" marL="22860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SQL Expression</a:t>
            </a:r>
            <a:br>
              <a:rPr lang="de-AT">
                <a:latin typeface="Calibri"/>
                <a:ea typeface="Calibri"/>
                <a:cs typeface="Calibri"/>
                <a:sym typeface="Calibri"/>
              </a:rPr>
            </a:br>
            <a:r>
              <a:rPr lang="de-AT">
                <a:latin typeface="Calibri"/>
                <a:ea typeface="Calibri"/>
                <a:cs typeface="Calibri"/>
                <a:sym typeface="Calibri"/>
              </a:rPr>
              <a:t>Prüfung, ob das Item p10_my_email ein '@' enthält.</a:t>
            </a:r>
            <a:br>
              <a:rPr lang="de-AT">
                <a:latin typeface="Calibri"/>
                <a:ea typeface="Calibri"/>
                <a:cs typeface="Calibri"/>
                <a:sym typeface="Calibri"/>
              </a:rPr>
            </a:br>
            <a:r>
              <a:rPr lang="de-AT">
                <a:latin typeface="Calibri"/>
                <a:ea typeface="Calibri"/>
                <a:cs typeface="Calibri"/>
                <a:sym typeface="Calibri"/>
              </a:rPr>
              <a:t>instr(:p10_my_email,'@') &gt; 0</a:t>
            </a:r>
            <a:br>
              <a:rPr lang="de-AT" sz="3200">
                <a:latin typeface="Courier New"/>
                <a:ea typeface="Courier New"/>
                <a:cs typeface="Courier New"/>
                <a:sym typeface="Courier New"/>
              </a:rPr>
            </a:br>
            <a:endParaRPr sz="3200">
              <a:latin typeface="Courier New"/>
              <a:ea typeface="Courier New"/>
              <a:cs typeface="Courier New"/>
              <a:sym typeface="Courier New"/>
            </a:endParaRPr>
          </a:p>
          <a:p>
            <a:pPr indent="-50800" lvl="0" marL="228600" rtl="0" algn="l">
              <a:lnSpc>
                <a:spcPct val="80000"/>
              </a:lnSpc>
              <a:spcBef>
                <a:spcPts val="1000"/>
              </a:spcBef>
              <a:spcAft>
                <a:spcPts val="0"/>
              </a:spcAft>
              <a:buClr>
                <a:schemeClr val="dk1"/>
              </a:buClr>
              <a:buSzPts val="2800"/>
              <a:buNone/>
            </a:pPr>
            <a:r>
              <a:t/>
            </a:r>
            <a:endParaRPr/>
          </a:p>
        </p:txBody>
      </p:sp>
      <p:sp>
        <p:nvSpPr>
          <p:cNvPr id="1337" name="Google Shape;1337;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38" name="Google Shape;1338;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39" name="Google Shape;1339;p13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PL/SQL Validierung I</a:t>
            </a:r>
            <a:endParaRPr/>
          </a:p>
        </p:txBody>
      </p:sp>
      <p:sp>
        <p:nvSpPr>
          <p:cNvPr id="1345" name="Google Shape;1345;p1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PL/SQL Expression</a:t>
            </a:r>
            <a:br>
              <a:rPr lang="de-AT"/>
            </a:br>
            <a:r>
              <a:rPr lang="de-AT">
                <a:latin typeface="Courier New"/>
                <a:ea typeface="Courier New"/>
                <a:cs typeface="Courier New"/>
                <a:sym typeface="Courier New"/>
              </a:rPr>
              <a:t>length (:P1_PASSWORD) &gt;= 8</a:t>
            </a:r>
            <a:br>
              <a:rPr lang="de-AT">
                <a:latin typeface="Courier New"/>
                <a:ea typeface="Courier New"/>
                <a:cs typeface="Courier New"/>
                <a:sym typeface="Courier New"/>
              </a:rPr>
            </a:b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PL/SQL Error</a:t>
            </a:r>
            <a:br>
              <a:rPr lang="de-AT"/>
            </a:br>
            <a:r>
              <a:rPr lang="de-AT">
                <a:latin typeface="Courier New"/>
                <a:ea typeface="Courier New"/>
                <a:cs typeface="Courier New"/>
                <a:sym typeface="Courier New"/>
              </a:rPr>
              <a:t>if length (:P1_PASSWORD) &lt; 8 then</a:t>
            </a:r>
            <a:br>
              <a:rPr lang="de-AT">
                <a:latin typeface="Courier New"/>
                <a:ea typeface="Courier New"/>
                <a:cs typeface="Courier New"/>
                <a:sym typeface="Courier New"/>
              </a:rPr>
            </a:br>
            <a:r>
              <a:rPr lang="de-AT">
                <a:latin typeface="Courier New"/>
                <a:ea typeface="Courier New"/>
                <a:cs typeface="Courier New"/>
                <a:sym typeface="Courier New"/>
              </a:rPr>
              <a:t>   raise_application_error (-20100, 'Passwort zu kurz');</a:t>
            </a:r>
            <a:br>
              <a:rPr lang="de-AT">
                <a:latin typeface="Courier New"/>
                <a:ea typeface="Courier New"/>
                <a:cs typeface="Courier New"/>
                <a:sym typeface="Courier New"/>
              </a:rPr>
            </a:br>
            <a:r>
              <a:rPr lang="de-AT">
                <a:latin typeface="Courier New"/>
                <a:ea typeface="Courier New"/>
                <a:cs typeface="Courier New"/>
                <a:sym typeface="Courier New"/>
              </a:rPr>
              <a:t>end if;</a:t>
            </a:r>
            <a:br>
              <a:rPr lang="de-AT">
                <a:latin typeface="Courier New"/>
                <a:ea typeface="Courier New"/>
                <a:cs typeface="Courier New"/>
                <a:sym typeface="Courier New"/>
              </a:rPr>
            </a:br>
            <a:endParaRPr>
              <a:latin typeface="Courier New"/>
              <a:ea typeface="Courier New"/>
              <a:cs typeface="Courier New"/>
              <a:sym typeface="Courier New"/>
            </a:endParaRPr>
          </a:p>
          <a:p>
            <a:pPr indent="-50800" lvl="0" marL="228600" rtl="0" algn="l">
              <a:lnSpc>
                <a:spcPct val="90000"/>
              </a:lnSpc>
              <a:spcBef>
                <a:spcPts val="1000"/>
              </a:spcBef>
              <a:spcAft>
                <a:spcPts val="0"/>
              </a:spcAft>
              <a:buClr>
                <a:schemeClr val="dk1"/>
              </a:buClr>
              <a:buSzPts val="2800"/>
              <a:buNone/>
            </a:pPr>
            <a:r>
              <a:t/>
            </a:r>
            <a:endParaRPr/>
          </a:p>
        </p:txBody>
      </p:sp>
      <p:sp>
        <p:nvSpPr>
          <p:cNvPr id="1346" name="Google Shape;1346;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47" name="Google Shape;1347;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48" name="Google Shape;1348;p13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PL7SQL Validierung II</a:t>
            </a:r>
            <a:endParaRPr/>
          </a:p>
        </p:txBody>
      </p:sp>
      <p:sp>
        <p:nvSpPr>
          <p:cNvPr id="1354" name="Google Shape;1354;p1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AT" sz="2590">
                <a:latin typeface="Calibri"/>
                <a:ea typeface="Calibri"/>
                <a:cs typeface="Calibri"/>
                <a:sym typeface="Calibri"/>
              </a:rPr>
              <a:t>Function Returning boolean</a:t>
            </a:r>
            <a:br>
              <a:rPr lang="de-AT" sz="2590"/>
            </a:br>
            <a:r>
              <a:rPr lang="de-AT" sz="2590">
                <a:latin typeface="Courier New"/>
                <a:ea typeface="Courier New"/>
                <a:cs typeface="Courier New"/>
                <a:sym typeface="Courier New"/>
              </a:rPr>
              <a:t>if length (:P1_PASSWORD) &lt; 8 then</a:t>
            </a:r>
            <a:br>
              <a:rPr lang="de-AT" sz="2590">
                <a:latin typeface="Courier New"/>
                <a:ea typeface="Courier New"/>
                <a:cs typeface="Courier New"/>
                <a:sym typeface="Courier New"/>
              </a:rPr>
            </a:br>
            <a:r>
              <a:rPr lang="de-AT" sz="2590">
                <a:latin typeface="Courier New"/>
                <a:ea typeface="Courier New"/>
                <a:cs typeface="Courier New"/>
                <a:sym typeface="Courier New"/>
              </a:rPr>
              <a:t>   return false;</a:t>
            </a:r>
            <a:br>
              <a:rPr lang="de-AT" sz="2590">
                <a:latin typeface="Courier New"/>
                <a:ea typeface="Courier New"/>
                <a:cs typeface="Courier New"/>
                <a:sym typeface="Courier New"/>
              </a:rPr>
            </a:br>
            <a:r>
              <a:rPr lang="de-AT" sz="2590">
                <a:latin typeface="Courier New"/>
                <a:ea typeface="Courier New"/>
                <a:cs typeface="Courier New"/>
                <a:sym typeface="Courier New"/>
              </a:rPr>
              <a:t>else</a:t>
            </a:r>
            <a:br>
              <a:rPr lang="de-AT" sz="2590">
                <a:latin typeface="Courier New"/>
                <a:ea typeface="Courier New"/>
                <a:cs typeface="Courier New"/>
                <a:sym typeface="Courier New"/>
              </a:rPr>
            </a:br>
            <a:r>
              <a:rPr lang="de-AT" sz="2590">
                <a:latin typeface="Courier New"/>
                <a:ea typeface="Courier New"/>
                <a:cs typeface="Courier New"/>
                <a:sym typeface="Courier New"/>
              </a:rPr>
              <a:t>   return true;</a:t>
            </a:r>
            <a:br>
              <a:rPr lang="de-AT" sz="2590">
                <a:latin typeface="Courier New"/>
                <a:ea typeface="Courier New"/>
                <a:cs typeface="Courier New"/>
                <a:sym typeface="Courier New"/>
              </a:rPr>
            </a:br>
            <a:r>
              <a:rPr lang="de-AT" sz="2590">
                <a:latin typeface="Courier New"/>
                <a:ea typeface="Courier New"/>
                <a:cs typeface="Courier New"/>
                <a:sym typeface="Courier New"/>
              </a:rPr>
              <a:t>end if;</a:t>
            </a:r>
            <a:br>
              <a:rPr lang="de-AT" sz="2960">
                <a:latin typeface="Courier New"/>
                <a:ea typeface="Courier New"/>
                <a:cs typeface="Courier New"/>
                <a:sym typeface="Courier New"/>
              </a:rPr>
            </a:br>
            <a:endParaRPr sz="296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Function Returning Error Text</a:t>
            </a:r>
            <a:br>
              <a:rPr lang="de-AT" sz="2590"/>
            </a:br>
            <a:r>
              <a:rPr lang="de-AT" sz="2590">
                <a:latin typeface="Courier New"/>
                <a:ea typeface="Courier New"/>
                <a:cs typeface="Courier New"/>
                <a:sym typeface="Courier New"/>
              </a:rPr>
              <a:t>if length (:P1_PASSWORD) &lt; 8 then</a:t>
            </a:r>
            <a:br>
              <a:rPr lang="de-AT" sz="2590">
                <a:latin typeface="Courier New"/>
                <a:ea typeface="Courier New"/>
                <a:cs typeface="Courier New"/>
                <a:sym typeface="Courier New"/>
              </a:rPr>
            </a:br>
            <a:r>
              <a:rPr lang="de-AT" sz="2590">
                <a:latin typeface="Courier New"/>
                <a:ea typeface="Courier New"/>
                <a:cs typeface="Courier New"/>
                <a:sym typeface="Courier New"/>
              </a:rPr>
              <a:t>   return 'Pwd mind.8 Zeichen!';</a:t>
            </a:r>
            <a:br>
              <a:rPr lang="de-AT" sz="2590">
                <a:latin typeface="Courier New"/>
                <a:ea typeface="Courier New"/>
                <a:cs typeface="Courier New"/>
                <a:sym typeface="Courier New"/>
              </a:rPr>
            </a:br>
            <a:r>
              <a:rPr lang="de-AT" sz="2590">
                <a:latin typeface="Courier New"/>
                <a:ea typeface="Courier New"/>
                <a:cs typeface="Courier New"/>
                <a:sym typeface="Courier New"/>
              </a:rPr>
              <a:t>else</a:t>
            </a:r>
            <a:br>
              <a:rPr lang="de-AT" sz="2590">
                <a:latin typeface="Courier New"/>
                <a:ea typeface="Courier New"/>
                <a:cs typeface="Courier New"/>
                <a:sym typeface="Courier New"/>
              </a:rPr>
            </a:br>
            <a:r>
              <a:rPr lang="de-AT" sz="2590">
                <a:latin typeface="Courier New"/>
                <a:ea typeface="Courier New"/>
                <a:cs typeface="Courier New"/>
                <a:sym typeface="Courier New"/>
              </a:rPr>
              <a:t>   return null;</a:t>
            </a:r>
            <a:br>
              <a:rPr lang="de-AT" sz="2590">
                <a:latin typeface="Courier New"/>
                <a:ea typeface="Courier New"/>
                <a:cs typeface="Courier New"/>
                <a:sym typeface="Courier New"/>
              </a:rPr>
            </a:br>
            <a:r>
              <a:rPr lang="de-AT" sz="2590">
                <a:latin typeface="Courier New"/>
                <a:ea typeface="Courier New"/>
                <a:cs typeface="Courier New"/>
                <a:sym typeface="Courier New"/>
              </a:rPr>
              <a:t>end if;</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355" name="Google Shape;1355;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56" name="Google Shape;1356;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57" name="Google Shape;1357;p13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PL/SQL Validierung</a:t>
            </a:r>
            <a:endParaRPr/>
          </a:p>
        </p:txBody>
      </p:sp>
      <p:sp>
        <p:nvSpPr>
          <p:cNvPr id="1363" name="Google Shape;1363;p1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Ite m Not Null</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   IS NULL Überprüfung</a:t>
            </a:r>
            <a:endParaRPr/>
          </a:p>
          <a:p>
            <a:pPr indent="-228600" lvl="0" marL="228600" rtl="0" algn="l">
              <a:lnSpc>
                <a:spcPct val="90000"/>
              </a:lnSpc>
              <a:spcBef>
                <a:spcPts val="1000"/>
              </a:spcBef>
              <a:spcAft>
                <a:spcPts val="0"/>
              </a:spcAft>
              <a:buClr>
                <a:schemeClr val="dk1"/>
              </a:buClr>
              <a:buSzPts val="1000"/>
              <a:buNone/>
            </a:pPr>
            <a:r>
              <a:t/>
            </a:r>
            <a:endParaRPr sz="1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Item String Comparison</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   Vergleich, ob der eingegebene Wert einer bestimmten Zeichenkette entspricht.</a:t>
            </a:r>
            <a:endParaRPr/>
          </a:p>
          <a:p>
            <a:pPr indent="-228600" lvl="0" marL="228600" rtl="0" algn="l">
              <a:lnSpc>
                <a:spcPct val="90000"/>
              </a:lnSpc>
              <a:spcBef>
                <a:spcPts val="1000"/>
              </a:spcBef>
              <a:spcAft>
                <a:spcPts val="0"/>
              </a:spcAft>
              <a:buClr>
                <a:schemeClr val="dk1"/>
              </a:buClr>
              <a:buSzPts val="1000"/>
              <a:buNone/>
            </a:pPr>
            <a:r>
              <a:t/>
            </a:r>
            <a:endParaRPr sz="1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Regular Expression</a:t>
            </a:r>
            <a:endParaRPr/>
          </a:p>
          <a:p>
            <a:pPr indent="-228600" lvl="0" marL="228600" rtl="0" algn="l">
              <a:lnSpc>
                <a:spcPct val="90000"/>
              </a:lnSpc>
              <a:spcBef>
                <a:spcPts val="1000"/>
              </a:spcBef>
              <a:spcAft>
                <a:spcPts val="0"/>
              </a:spcAft>
              <a:buClr>
                <a:schemeClr val="dk1"/>
              </a:buClr>
              <a:buSzPts val="2800"/>
              <a:buNone/>
            </a:pPr>
            <a:r>
              <a:rPr lang="de-AT"/>
              <a: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64" name="Google Shape;1364;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65" name="Google Shape;1365;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66" name="Google Shape;1366;p13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Regular Expression</a:t>
            </a:r>
            <a:endParaRPr/>
          </a:p>
        </p:txBody>
      </p:sp>
      <p:sp>
        <p:nvSpPr>
          <p:cNvPr id="1372" name="Google Shape;1372;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73" name="Google Shape;1373;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graphicFrame>
        <p:nvGraphicFramePr>
          <p:cNvPr id="1374" name="Google Shape;1374;p137"/>
          <p:cNvGraphicFramePr/>
          <p:nvPr/>
        </p:nvGraphicFramePr>
        <p:xfrm>
          <a:off x="2503487" y="1690688"/>
          <a:ext cx="7185025" cy="4051300"/>
        </p:xfrm>
        <a:graphic>
          <a:graphicData uri="http://schemas.openxmlformats.org/presentationml/2006/ole">
            <mc:AlternateContent>
              <mc:Choice Requires="v">
                <p:oleObj r:id="rId4" imgH="4051300" imgW="7185025" progId="Word.Document.8" spid="_x0000_s1">
                  <p:embed/>
                </p:oleObj>
              </mc:Choice>
              <mc:Fallback>
                <p:oleObj r:id="rId5" imgH="4051300" imgW="7185025" progId="Word.Document.8">
                  <p:embed/>
                  <p:pic>
                    <p:nvPicPr>
                      <p:cNvPr id="1374" name="Google Shape;1374;p137"/>
                      <p:cNvPicPr preferRelativeResize="0"/>
                      <p:nvPr/>
                    </p:nvPicPr>
                    <p:blipFill rotWithShape="1">
                      <a:blip r:embed="rId6">
                        <a:alphaModFix/>
                      </a:blip>
                      <a:srcRect b="0" l="0" r="0" t="0"/>
                      <a:stretch/>
                    </p:blipFill>
                    <p:spPr>
                      <a:xfrm>
                        <a:off x="2503487" y="1690688"/>
                        <a:ext cx="7185025" cy="4051300"/>
                      </a:xfrm>
                      <a:prstGeom prst="rect">
                        <a:avLst/>
                      </a:prstGeom>
                      <a:noFill/>
                      <a:ln>
                        <a:noFill/>
                      </a:ln>
                    </p:spPr>
                  </p:pic>
                </p:oleObj>
              </mc:Fallback>
            </mc:AlternateContent>
          </a:graphicData>
        </a:graphic>
      </p:graphicFrame>
      <p:pic>
        <p:nvPicPr>
          <p:cNvPr id="1375" name="Google Shape;1375;p137"/>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 Exp II</a:t>
            </a:r>
            <a:endParaRPr/>
          </a:p>
        </p:txBody>
      </p:sp>
      <p:pic>
        <p:nvPicPr>
          <p:cNvPr id="1381" name="Google Shape;1381;p138"/>
          <p:cNvPicPr preferRelativeResize="0"/>
          <p:nvPr>
            <p:ph idx="1" type="body"/>
          </p:nvPr>
        </p:nvPicPr>
        <p:blipFill rotWithShape="1">
          <a:blip r:embed="rId3">
            <a:alphaModFix/>
          </a:blip>
          <a:srcRect b="0" l="0" r="0" t="0"/>
          <a:stretch/>
        </p:blipFill>
        <p:spPr>
          <a:xfrm>
            <a:off x="2538957" y="1273696"/>
            <a:ext cx="7114086" cy="5265216"/>
          </a:xfrm>
          <a:prstGeom prst="rect">
            <a:avLst/>
          </a:prstGeom>
          <a:noFill/>
          <a:ln>
            <a:noFill/>
          </a:ln>
        </p:spPr>
      </p:pic>
      <p:sp>
        <p:nvSpPr>
          <p:cNvPr id="1382" name="Google Shape;1382;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83" name="Google Shape;1383;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84" name="Google Shape;1384;p13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Regular Expression</a:t>
            </a:r>
            <a:endParaRPr/>
          </a:p>
        </p:txBody>
      </p:sp>
      <p:sp>
        <p:nvSpPr>
          <p:cNvPr id="1390" name="Google Shape;1390;p1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Entspricht der eingegebene Wert einer URL?</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  ^http[s]?://[-a-zA-Z0-9_.:]+[-a-zA-Z0-9_:@&amp;?=+,.!/~*'%$]*$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91" name="Google Shape;1391;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92" name="Google Shape;1392;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93" name="Google Shape;1393;p139"/>
          <p:cNvPicPr preferRelativeResize="0"/>
          <p:nvPr/>
        </p:nvPicPr>
        <p:blipFill rotWithShape="1">
          <a:blip r:embed="rId3">
            <a:alphaModFix/>
          </a:blip>
          <a:srcRect b="0" l="0" r="0" t="0"/>
          <a:stretch/>
        </p:blipFill>
        <p:spPr>
          <a:xfrm>
            <a:off x="3478661" y="3308616"/>
            <a:ext cx="5234677" cy="3184259"/>
          </a:xfrm>
          <a:prstGeom prst="rect">
            <a:avLst/>
          </a:prstGeom>
          <a:noFill/>
          <a:ln>
            <a:noFill/>
          </a:ln>
        </p:spPr>
      </p:pic>
      <p:pic>
        <p:nvPicPr>
          <p:cNvPr id="1394" name="Google Shape;1394;p13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 Exp und SQL</a:t>
            </a:r>
            <a:endParaRPr/>
          </a:p>
        </p:txBody>
      </p:sp>
      <p:sp>
        <p:nvSpPr>
          <p:cNvPr id="1400" name="Google Shape;1400;p140"/>
          <p:cNvSpPr txBox="1"/>
          <p:nvPr>
            <p:ph idx="1" type="body"/>
          </p:nvPr>
        </p:nvSpPr>
        <p:spPr>
          <a:xfrm>
            <a:off x="838200" y="1825625"/>
            <a:ext cx="972378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AT" sz="2170"/>
              <a:t>4 Funktionen zur Verarbeitung regulärer Ausdrücke</a:t>
            </a:r>
            <a:endParaRPr/>
          </a:p>
          <a:p>
            <a:pPr indent="-228600" lvl="0" marL="228600" rtl="0" algn="l">
              <a:lnSpc>
                <a:spcPct val="70000"/>
              </a:lnSpc>
              <a:spcBef>
                <a:spcPts val="1000"/>
              </a:spcBef>
              <a:spcAft>
                <a:spcPts val="0"/>
              </a:spcAft>
              <a:buClr>
                <a:schemeClr val="dk1"/>
              </a:buClr>
              <a:buSzPts val="2170"/>
              <a:buNone/>
            </a:pPr>
            <a:r>
              <a:rPr b="1" lang="de-AT" sz="2170"/>
              <a:t>REGEXP_LIKE</a:t>
            </a:r>
            <a:r>
              <a:rPr lang="de-AT" sz="2170"/>
              <a:t> stellt fest, ob ein Muster in der Zeichenkette existiert. </a:t>
            </a:r>
            <a:endParaRPr/>
          </a:p>
          <a:p>
            <a:pPr indent="-228600" lvl="0" marL="228600" rtl="0" algn="l">
              <a:lnSpc>
                <a:spcPct val="70000"/>
              </a:lnSpc>
              <a:spcBef>
                <a:spcPts val="1000"/>
              </a:spcBef>
              <a:spcAft>
                <a:spcPts val="0"/>
              </a:spcAft>
              <a:buClr>
                <a:schemeClr val="dk1"/>
              </a:buClr>
              <a:buSzPts val="2170"/>
              <a:buNone/>
            </a:pPr>
            <a:r>
              <a:rPr b="1" lang="de-AT" sz="2170"/>
              <a:t>REGEXP_SUBSTR</a:t>
            </a:r>
            <a:r>
              <a:rPr lang="de-AT" sz="2170"/>
              <a:t> extrahiert die zum regulären Ausdruck passende (Teil-)Zeichenkette. </a:t>
            </a:r>
            <a:endParaRPr/>
          </a:p>
          <a:p>
            <a:pPr indent="-228600" lvl="0" marL="228600" rtl="0" algn="l">
              <a:lnSpc>
                <a:spcPct val="70000"/>
              </a:lnSpc>
              <a:spcBef>
                <a:spcPts val="1000"/>
              </a:spcBef>
              <a:spcAft>
                <a:spcPts val="0"/>
              </a:spcAft>
              <a:buClr>
                <a:schemeClr val="dk1"/>
              </a:buClr>
              <a:buSzPts val="2170"/>
              <a:buNone/>
            </a:pPr>
            <a:r>
              <a:rPr b="1" lang="de-AT" sz="2170"/>
              <a:t>REGEXP_INSTR</a:t>
            </a:r>
            <a:r>
              <a:rPr lang="de-AT" sz="2170"/>
              <a:t> gibt die Zeichenposition zurück, an der die zum Ausdruck passende Teilzeichenkette beginnt. </a:t>
            </a:r>
            <a:endParaRPr/>
          </a:p>
          <a:p>
            <a:pPr indent="-228600" lvl="0" marL="228600" rtl="0" algn="l">
              <a:lnSpc>
                <a:spcPct val="70000"/>
              </a:lnSpc>
              <a:spcBef>
                <a:spcPts val="1000"/>
              </a:spcBef>
              <a:spcAft>
                <a:spcPts val="0"/>
              </a:spcAft>
              <a:buClr>
                <a:schemeClr val="dk1"/>
              </a:buClr>
              <a:buSzPts val="2170"/>
              <a:buNone/>
            </a:pPr>
            <a:r>
              <a:rPr b="1" lang="de-AT" sz="2170"/>
              <a:t>REGEXP_REPLACE</a:t>
            </a:r>
            <a:r>
              <a:rPr lang="de-AT" sz="2170"/>
              <a:t> ersetzt die zum Ausdruck passende Teilzeichenkette durch eine andere. </a:t>
            </a:r>
            <a:endParaRPr/>
          </a:p>
          <a:p>
            <a:pPr indent="-228600" lvl="0" marL="228600" rtl="0" algn="l">
              <a:lnSpc>
                <a:spcPct val="70000"/>
              </a:lnSpc>
              <a:spcBef>
                <a:spcPts val="1000"/>
              </a:spcBef>
              <a:spcAft>
                <a:spcPts val="0"/>
              </a:spcAft>
              <a:buClr>
                <a:schemeClr val="dk1"/>
              </a:buClr>
              <a:buSzPts val="2480"/>
              <a:buNone/>
            </a:pPr>
            <a:r>
              <a:t/>
            </a:r>
            <a:endParaRPr sz="2480"/>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alter table kunden</a:t>
            </a:r>
            <a:endParaRPr sz="217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add constraint ch_email_gueltig</a:t>
            </a:r>
            <a:endParaRPr sz="217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check (regexp_like(email, '^[A-Za-z0-9._%-]+@[A-Za-z0-9.-]+\.[A-Za-z]{2,4}$'))</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1401" name="Google Shape;1401;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02" name="Google Shape;1402;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03" name="Google Shape;1403;p14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RegExp und SQL</a:t>
            </a:r>
            <a:endParaRPr/>
          </a:p>
        </p:txBody>
      </p:sp>
      <p:sp>
        <p:nvSpPr>
          <p:cNvPr id="1409" name="Google Shape;1409;p141"/>
          <p:cNvSpPr txBox="1"/>
          <p:nvPr>
            <p:ph idx="1" type="body"/>
          </p:nvPr>
        </p:nvSpPr>
        <p:spPr>
          <a:xfrm>
            <a:off x="838200" y="1825625"/>
            <a:ext cx="939762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60000"/>
              </a:lnSpc>
              <a:spcBef>
                <a:spcPts val="0"/>
              </a:spcBef>
              <a:spcAft>
                <a:spcPts val="0"/>
              </a:spcAft>
              <a:buClr>
                <a:schemeClr val="dk1"/>
              </a:buClr>
              <a:buSzPts val="2590"/>
              <a:buNone/>
            </a:pPr>
            <a:r>
              <a:rPr lang="de-AT" sz="2590">
                <a:latin typeface="Courier New"/>
                <a:ea typeface="Courier New"/>
                <a:cs typeface="Courier New"/>
                <a:sym typeface="Courier New"/>
              </a:rPr>
              <a:t>Select ename,</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  upper(regexp_replace(ename, '(.)','\1 '))</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from emp</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ENAME      ENAME_MIT_ABSTAND                                                                                                                                                                                                                                                                                                                                                                                                                                                                                                                                                                                                                                                                                                                                                                                                                                                                                                                                                                                                                                                                                                                                                                                                                                                                                                                                                                                                                                                                                                                                                                                                                                                                                                                                                                                                                                                                                                                                                                                                                                                                                                                                                                                                                                                                                                                                                                                                                                                                                                                                                                                                                                                                                                                                                                                                                                                                                                                                                                                                                                                                                                                                                                                                                                                                                                                                                                                                                                                                                                                                                                                                                                                                                                                                                                                                                                                                                                                                                                                                                                                                                                                                                </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KING       K I N G                                                                                                                                                                                                                                                                                                                                                                                                                                                                                                                                                                                                                                                                                                                                                                                                                                                                                                                                                                                                                                                                                                                                                                                                                                                                                                                                                                                                                                                                                                                                                                                                                                                                                                                                                                                                                                                                                                                                                                                                                                                                                                                                                                                                                                                                                                                                                                                                                                                                                                                                                                                                                                                                                                                                                                                                                                                                                                                                                                                                                                                                                                                                                                                                                                                                                                                                                                                                                                                                                                                                                                                                                                                                                                                                                                                                                                                                                                                                                                                                                                                                                                                                                          </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BLAKE      B L A K E                                                                                                                                                                                                                                                                                                                                                                                                                                                                                                                                                                                                                                                                                                                                                                                                                                                                                                                                                                                                                                                                                                                                                                                                                                                                                                                                                                                                                                                                                                                                                                                                                                                                                                                                                                                                                                                                                                                                                                                                                                                                                                                                                                                                                                                                                                                                                                                                                                                                                                                                                                                                                                                                                                                                                                                                                                                                                                                                                                                                                                                                                                                                                                                                                                                                                                                                                                                                                                                                                                                                                                                                                                                                                                                                                                                                                                                                                                                                                                                                                                                                                                                                                        </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CLARK      C L A R K                                                                                                                                                                                                                                                                                                                                                                                                                                                                                                                                                                                                                                                                                                                                                                                                                                                                                                                                                                                                                                                                                                                                                                                                                                                                                                                                                                                                                                                                                                                                                                                                                                                                                                                                                                                                                                                                                                                                                                                                                                                                                                                                                                                                                                                                                                                                                                                                                                                                                                                                                                                                                                                                                                                                                                                                                                                                                                                                                                                                                                                                                                                                                                                                                                                                                                                                                                                                                                                                                                                                                                                                                                                                                                                                                                                                                                                                                                                                                                                                                                                                                                                                                        </a:t>
            </a:r>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JONES      J O N E S                                                                                                                                                                                                                                                                                                                                                                                                                                                                                                                                                                                                                                                                                                                                                                                                                                                                                                                                                                                                                                                                                                                                                                                                                                                                                                                                                                                                                                                                                                                                                                                                                                                                                                                                                                                                                                                                                                                                                                                                                                                                                                                                                                                                                                                                                                                                                                                                                                                                                                                                                                                                                                                                                                                                                                                                                                                                                                                                                                                                                                                                                                                                                                                                                                                                                                                                                                                                                                                                                                                                                                                                                                                                                                                                                                                                                                                                                                                                                                                                                                                                                                                                                        </a:t>
            </a:r>
            <a:endParaRPr/>
          </a:p>
          <a:p>
            <a:pPr indent="-228600" lvl="0" marL="228600" rtl="0" algn="l">
              <a:lnSpc>
                <a:spcPct val="60000"/>
              </a:lnSpc>
              <a:spcBef>
                <a:spcPts val="10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60000"/>
              </a:lnSpc>
              <a:spcBef>
                <a:spcPts val="1000"/>
              </a:spcBef>
              <a:spcAft>
                <a:spcPts val="0"/>
              </a:spcAft>
              <a:buClr>
                <a:schemeClr val="dk1"/>
              </a:buClr>
              <a:buSzPts val="2590"/>
              <a:buNone/>
            </a:pPr>
            <a:r>
              <a:rPr lang="de-AT" sz="2590">
                <a:latin typeface="Courier New"/>
                <a:ea typeface="Courier New"/>
                <a:cs typeface="Courier New"/>
                <a:sym typeface="Courier New"/>
              </a:rPr>
              <a:t>\n: The backreference expression (n is a digit between 1 and 9) matches the nth subexpression enclosed between '(' and ')' preceding the \n</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410" name="Google Shape;1410;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11" name="Google Shape;1411;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12" name="Google Shape;1412;p14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Komponenten III</a:t>
            </a:r>
            <a:endParaRPr/>
          </a:p>
        </p:txBody>
      </p:sp>
      <p:sp>
        <p:nvSpPr>
          <p:cNvPr id="207" name="Google Shape;20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08" name="Google Shape;20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sp>
        <p:nvSpPr>
          <p:cNvPr id="209" name="Google Shape;209;p15"/>
          <p:cNvSpPr txBox="1"/>
          <p:nvPr>
            <p:ph idx="1" type="body"/>
          </p:nvPr>
        </p:nvSpPr>
        <p:spPr>
          <a:xfrm>
            <a:off x="4038600" y="1466850"/>
            <a:ext cx="3654287" cy="4351338"/>
          </a:xfrm>
          <a:prstGeom prst="rect">
            <a:avLst/>
          </a:prstGeom>
          <a:noFill/>
          <a:ln>
            <a:noFill/>
          </a:ln>
        </p:spPr>
        <p:txBody>
          <a:bodyPr anchorCtr="0" anchor="t" bIns="46800" lIns="90000" spcFirstLastPara="1" rIns="90000" wrap="square" tIns="46800">
            <a:normAutofit/>
          </a:bodyPr>
          <a:lstStyle/>
          <a:p>
            <a:pPr indent="-228600" lvl="0" marL="228600" marR="0" rtl="0" algn="l">
              <a:lnSpc>
                <a:spcPct val="90000"/>
              </a:lnSpc>
              <a:spcBef>
                <a:spcPts val="0"/>
              </a:spcBef>
              <a:spcAft>
                <a:spcPts val="0"/>
              </a:spcAft>
              <a:buClr>
                <a:srgbClr val="000000"/>
              </a:buClr>
              <a:buSzPts val="3200"/>
              <a:buFont typeface="Times New Roman"/>
              <a:buNone/>
            </a:pPr>
            <a:r>
              <a:rPr b="0" i="0" lang="de-AT" sz="3200" u="none" cap="none" strike="noStrike">
                <a:solidFill>
                  <a:srgbClr val="000000"/>
                </a:solidFill>
                <a:latin typeface="Calibri"/>
                <a:ea typeface="Calibri"/>
                <a:cs typeface="Calibri"/>
                <a:sym typeface="Calibri"/>
              </a:rPr>
              <a:t>Zum Management</a:t>
            </a:r>
            <a:endParaRPr/>
          </a:p>
          <a:p>
            <a:pPr indent="-228600" lvl="0" marL="228600" marR="0" rtl="0" algn="l">
              <a:lnSpc>
                <a:spcPct val="90000"/>
              </a:lnSpc>
              <a:spcBef>
                <a:spcPts val="800"/>
              </a:spcBef>
              <a:spcAft>
                <a:spcPts val="0"/>
              </a:spcAft>
              <a:buClr>
                <a:srgbClr val="000000"/>
              </a:buClr>
              <a:buSzPts val="3200"/>
              <a:buFont typeface="Times New Roman"/>
              <a:buNone/>
            </a:pPr>
            <a:r>
              <a:rPr b="0" i="0" lang="de-AT" sz="3200" u="none" cap="none" strike="noStrike">
                <a:solidFill>
                  <a:srgbClr val="000000"/>
                </a:solidFill>
                <a:latin typeface="Calibri"/>
                <a:ea typeface="Calibri"/>
                <a:cs typeface="Calibri"/>
                <a:sym typeface="Calibri"/>
              </a:rPr>
              <a:t>des life-cycles der</a:t>
            </a:r>
            <a:endParaRPr/>
          </a:p>
          <a:p>
            <a:pPr indent="-228600" lvl="0" marL="228600" marR="0" rtl="0" algn="l">
              <a:lnSpc>
                <a:spcPct val="90000"/>
              </a:lnSpc>
              <a:spcBef>
                <a:spcPts val="800"/>
              </a:spcBef>
              <a:spcAft>
                <a:spcPts val="0"/>
              </a:spcAft>
              <a:buClr>
                <a:srgbClr val="000000"/>
              </a:buClr>
              <a:buSzPts val="3200"/>
              <a:buFont typeface="Times New Roman"/>
              <a:buNone/>
            </a:pPr>
            <a:r>
              <a:rPr b="0" i="0" lang="de-AT" sz="3200" u="none" cap="none" strike="noStrike">
                <a:solidFill>
                  <a:srgbClr val="000000"/>
                </a:solidFill>
                <a:latin typeface="Calibri"/>
                <a:ea typeface="Calibri"/>
                <a:cs typeface="Calibri"/>
                <a:sym typeface="Calibri"/>
              </a:rPr>
              <a:t>Applikationsentwick</a:t>
            </a:r>
            <a:endParaRPr b="0" i="0" sz="3200" u="none" cap="none" strike="noStrike">
              <a:solidFill>
                <a:srgbClr val="000000"/>
              </a:solidFill>
              <a:latin typeface="Calibri"/>
              <a:ea typeface="Calibri"/>
              <a:cs typeface="Calibri"/>
              <a:sym typeface="Calibri"/>
            </a:endParaRPr>
          </a:p>
          <a:p>
            <a:pPr indent="-228600" lvl="0" marL="228600" marR="0" rtl="0" algn="l">
              <a:lnSpc>
                <a:spcPct val="90000"/>
              </a:lnSpc>
              <a:spcBef>
                <a:spcPts val="800"/>
              </a:spcBef>
              <a:spcAft>
                <a:spcPts val="0"/>
              </a:spcAft>
              <a:buClr>
                <a:srgbClr val="000000"/>
              </a:buClr>
              <a:buSzPts val="3200"/>
              <a:buFont typeface="Times New Roman"/>
              <a:buNone/>
            </a:pPr>
            <a:r>
              <a:rPr b="0" i="0" lang="de-AT" sz="3200" u="none" cap="none" strike="noStrike">
                <a:solidFill>
                  <a:srgbClr val="000000"/>
                </a:solidFill>
                <a:latin typeface="Calibri"/>
                <a:ea typeface="Calibri"/>
                <a:cs typeface="Calibri"/>
                <a:sym typeface="Calibri"/>
              </a:rPr>
              <a:t>ung </a:t>
            </a:r>
            <a:endParaRPr/>
          </a:p>
        </p:txBody>
      </p:sp>
      <p:pic>
        <p:nvPicPr>
          <p:cNvPr id="210" name="Google Shape;210;p15"/>
          <p:cNvPicPr preferRelativeResize="0"/>
          <p:nvPr/>
        </p:nvPicPr>
        <p:blipFill rotWithShape="1">
          <a:blip r:embed="rId3">
            <a:alphaModFix/>
          </a:blip>
          <a:srcRect b="0" l="0" r="0" t="0"/>
          <a:stretch/>
        </p:blipFill>
        <p:spPr>
          <a:xfrm>
            <a:off x="1150938" y="3917950"/>
            <a:ext cx="6838950" cy="2190750"/>
          </a:xfrm>
          <a:prstGeom prst="rect">
            <a:avLst/>
          </a:prstGeom>
          <a:noFill/>
          <a:ln>
            <a:noFill/>
          </a:ln>
        </p:spPr>
      </p:pic>
      <p:pic>
        <p:nvPicPr>
          <p:cNvPr id="211" name="Google Shape;211;p15"/>
          <p:cNvPicPr preferRelativeResize="0"/>
          <p:nvPr/>
        </p:nvPicPr>
        <p:blipFill rotWithShape="1">
          <a:blip r:embed="rId4">
            <a:alphaModFix/>
          </a:blip>
          <a:srcRect b="0" l="0" r="0" t="0"/>
          <a:stretch/>
        </p:blipFill>
        <p:spPr>
          <a:xfrm>
            <a:off x="1331913" y="1466850"/>
            <a:ext cx="1552575" cy="1543050"/>
          </a:xfrm>
          <a:prstGeom prst="rect">
            <a:avLst/>
          </a:prstGeom>
          <a:noFill/>
          <a:ln>
            <a:noFill/>
          </a:ln>
        </p:spPr>
      </p:pic>
      <p:pic>
        <p:nvPicPr>
          <p:cNvPr id="212" name="Google Shape;212;p15"/>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RegExp und SQL</a:t>
            </a:r>
            <a:endParaRPr/>
          </a:p>
        </p:txBody>
      </p:sp>
      <p:sp>
        <p:nvSpPr>
          <p:cNvPr id="1418" name="Google Shape;1418;p142"/>
          <p:cNvSpPr txBox="1"/>
          <p:nvPr>
            <p:ph idx="1" type="body"/>
          </p:nvPr>
        </p:nvSpPr>
        <p:spPr>
          <a:xfrm>
            <a:off x="838200" y="1825625"/>
            <a:ext cx="9299713"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222222"/>
              </a:buClr>
              <a:buSzPts val="2380"/>
              <a:buNone/>
            </a:pPr>
            <a:r>
              <a:rPr lang="de-AT" sz="2380">
                <a:solidFill>
                  <a:srgbClr val="222222"/>
                </a:solidFill>
                <a:latin typeface="Calibri"/>
                <a:ea typeface="Calibri"/>
                <a:cs typeface="Calibri"/>
                <a:sym typeface="Calibri"/>
              </a:rPr>
              <a:t>Treffen 2 oder mehr Blanks aufeinander, sollen sie durch 1 Blank ersetzt werden:</a:t>
            </a:r>
            <a:endParaRPr/>
          </a:p>
          <a:p>
            <a:pPr indent="-228600" lvl="0" marL="228600" rtl="0" algn="l">
              <a:lnSpc>
                <a:spcPct val="80000"/>
              </a:lnSpc>
              <a:spcBef>
                <a:spcPts val="1000"/>
              </a:spcBef>
              <a:spcAft>
                <a:spcPts val="0"/>
              </a:spcAft>
              <a:buClr>
                <a:srgbClr val="222222"/>
              </a:buClr>
              <a:buSzPts val="2380"/>
              <a:buNone/>
            </a:pPr>
            <a:r>
              <a:rPr lang="de-AT" sz="2380">
                <a:solidFill>
                  <a:srgbClr val="222222"/>
                </a:solidFill>
                <a:latin typeface="Courier New"/>
                <a:ea typeface="Courier New"/>
                <a:cs typeface="Courier New"/>
                <a:sym typeface="Courier New"/>
              </a:rPr>
              <a:t>SELECT</a:t>
            </a:r>
            <a:endParaRPr/>
          </a:p>
          <a:p>
            <a:pPr indent="-228600" lvl="0" marL="228600" rtl="0" algn="l">
              <a:lnSpc>
                <a:spcPct val="80000"/>
              </a:lnSpc>
              <a:spcBef>
                <a:spcPts val="1000"/>
              </a:spcBef>
              <a:spcAft>
                <a:spcPts val="0"/>
              </a:spcAft>
              <a:buClr>
                <a:srgbClr val="222222"/>
              </a:buClr>
              <a:buSzPts val="2380"/>
              <a:buNone/>
            </a:pPr>
            <a:r>
              <a:rPr lang="de-AT" sz="2380">
                <a:solidFill>
                  <a:srgbClr val="222222"/>
                </a:solidFill>
                <a:latin typeface="Courier New"/>
                <a:ea typeface="Courier New"/>
                <a:cs typeface="Courier New"/>
                <a:sym typeface="Courier New"/>
              </a:rPr>
              <a:t>REGEXP_REPLACE('500   Oracle    Parkway,   Redwood  Shores, CA','( ){2,}', ' ') FROM DUAL;</a:t>
            </a:r>
            <a:endParaRPr/>
          </a:p>
          <a:p>
            <a:pPr indent="-228600" lvl="0" marL="228600" rtl="0" algn="l">
              <a:lnSpc>
                <a:spcPct val="80000"/>
              </a:lnSpc>
              <a:spcBef>
                <a:spcPts val="1000"/>
              </a:spcBef>
              <a:spcAft>
                <a:spcPts val="0"/>
              </a:spcAft>
              <a:buClr>
                <a:schemeClr val="dk1"/>
              </a:buClr>
              <a:buSzPts val="2380"/>
              <a:buNone/>
            </a:pPr>
            <a:r>
              <a:t/>
            </a:r>
            <a:endParaRPr sz="2380"/>
          </a:p>
          <a:p>
            <a:pPr indent="0" lvl="0" marL="0" rtl="0" algn="l">
              <a:lnSpc>
                <a:spcPct val="80000"/>
              </a:lnSpc>
              <a:spcBef>
                <a:spcPts val="1000"/>
              </a:spcBef>
              <a:spcAft>
                <a:spcPts val="0"/>
              </a:spcAft>
              <a:buClr>
                <a:schemeClr val="dk1"/>
              </a:buClr>
              <a:buSzPts val="2380"/>
              <a:buNone/>
            </a:pPr>
            <a:r>
              <a:rPr lang="de-AT" sz="2380">
                <a:latin typeface="Calibri"/>
                <a:ea typeface="Calibri"/>
                <a:cs typeface="Calibri"/>
                <a:sym typeface="Calibri"/>
              </a:rPr>
              <a:t>Ersetzen einer Telefonnummer vom Format xxx.xxx.xxxx mit (xxx) xxx-xxxx </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SELECT</a:t>
            </a:r>
            <a:endParaRPr/>
          </a:p>
          <a:p>
            <a:pPr indent="-228600" lvl="0" marL="22860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  REGEXP_REPLACE('123.456.7890',                  '([[:digit:]]{3})\.([[:digit:]]{3})\.([[:digit:]]{4})', '(\1) \2-\3') FROM dual;</a:t>
            </a:r>
            <a:endParaRPr/>
          </a:p>
          <a:p>
            <a:pPr indent="-228600" lvl="0" marL="228600" rtl="0" algn="l">
              <a:lnSpc>
                <a:spcPct val="80000"/>
              </a:lnSpc>
              <a:spcBef>
                <a:spcPts val="1000"/>
              </a:spcBef>
              <a:spcAft>
                <a:spcPts val="0"/>
              </a:spcAft>
              <a:buClr>
                <a:schemeClr val="dk1"/>
              </a:buClr>
              <a:buSzPts val="2380"/>
              <a:buNone/>
            </a:pPr>
            <a:r>
              <a:t/>
            </a:r>
            <a:endParaRPr sz="2380">
              <a:latin typeface="Courier New"/>
              <a:ea typeface="Courier New"/>
              <a:cs typeface="Courier New"/>
              <a:sym typeface="Courier New"/>
            </a:endParaRPr>
          </a:p>
          <a:p>
            <a:pPr indent="-77470" lvl="0" marL="228600" rtl="0" algn="l">
              <a:lnSpc>
                <a:spcPct val="80000"/>
              </a:lnSpc>
              <a:spcBef>
                <a:spcPts val="1000"/>
              </a:spcBef>
              <a:spcAft>
                <a:spcPts val="0"/>
              </a:spcAft>
              <a:buClr>
                <a:schemeClr val="dk1"/>
              </a:buClr>
              <a:buSzPts val="2380"/>
              <a:buNone/>
            </a:pPr>
            <a:r>
              <a:t/>
            </a:r>
            <a:endParaRPr sz="2380"/>
          </a:p>
        </p:txBody>
      </p:sp>
      <p:sp>
        <p:nvSpPr>
          <p:cNvPr id="1419" name="Google Shape;1419;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20" name="Google Shape;1420;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21" name="Google Shape;1421;p14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56 - Validation</a:t>
            </a:r>
            <a:endParaRPr/>
          </a:p>
        </p:txBody>
      </p:sp>
      <p:sp>
        <p:nvSpPr>
          <p:cNvPr id="1427" name="Google Shape;1427;p1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Es wird eine Änderung von SAL akzeptiert, wenn diese nicht höher ausfällt, als der derzeitige Max-Wert in der betreffenden Abteilung.</a:t>
            </a:r>
            <a:endParaRPr/>
          </a:p>
          <a:p>
            <a:pPr indent="0" lvl="0" marL="0" rtl="0" algn="l">
              <a:lnSpc>
                <a:spcPct val="90000"/>
              </a:lnSpc>
              <a:spcBef>
                <a:spcPts val="1000"/>
              </a:spcBef>
              <a:spcAft>
                <a:spcPts val="0"/>
              </a:spcAft>
              <a:buClr>
                <a:schemeClr val="dk1"/>
              </a:buClr>
              <a:buSzPts val="2800"/>
              <a:buNone/>
            </a:pPr>
            <a:r>
              <a:rPr lang="de-AT"/>
              <a:t>(Hier Form with Report Page)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28" name="Google Shape;1428;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29" name="Google Shape;1429;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30" name="Google Shape;1430;p143"/>
          <p:cNvPicPr preferRelativeResize="0"/>
          <p:nvPr/>
        </p:nvPicPr>
        <p:blipFill rotWithShape="1">
          <a:blip r:embed="rId3">
            <a:alphaModFix/>
          </a:blip>
          <a:srcRect b="0" l="0" r="0" t="0"/>
          <a:stretch/>
        </p:blipFill>
        <p:spPr>
          <a:xfrm>
            <a:off x="1238526" y="3275013"/>
            <a:ext cx="4102100" cy="3384550"/>
          </a:xfrm>
          <a:prstGeom prst="rect">
            <a:avLst/>
          </a:prstGeom>
          <a:noFill/>
          <a:ln>
            <a:noFill/>
          </a:ln>
        </p:spPr>
      </p:pic>
      <p:pic>
        <p:nvPicPr>
          <p:cNvPr id="1431" name="Google Shape;1431;p143"/>
          <p:cNvPicPr preferRelativeResize="0"/>
          <p:nvPr/>
        </p:nvPicPr>
        <p:blipFill rotWithShape="1">
          <a:blip r:embed="rId4">
            <a:alphaModFix/>
          </a:blip>
          <a:srcRect b="0" l="0" r="0" t="0"/>
          <a:stretch/>
        </p:blipFill>
        <p:spPr>
          <a:xfrm>
            <a:off x="5518426" y="3563938"/>
            <a:ext cx="4383088" cy="2613025"/>
          </a:xfrm>
          <a:prstGeom prst="rect">
            <a:avLst/>
          </a:prstGeom>
          <a:noFill/>
          <a:ln>
            <a:noFill/>
          </a:ln>
        </p:spPr>
      </p:pic>
      <p:pic>
        <p:nvPicPr>
          <p:cNvPr id="1432" name="Google Shape;1432;p143"/>
          <p:cNvPicPr preferRelativeResize="0"/>
          <p:nvPr/>
        </p:nvPicPr>
        <p:blipFill rotWithShape="1">
          <a:blip r:embed="rId5">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56 - Lösungsanleitung</a:t>
            </a:r>
            <a:endParaRPr/>
          </a:p>
        </p:txBody>
      </p:sp>
      <p:sp>
        <p:nvSpPr>
          <p:cNvPr id="1438" name="Google Shape;1438;p1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439" name="Google Shape;1439;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40" name="Google Shape;1440;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41" name="Google Shape;1441;p144"/>
          <p:cNvPicPr preferRelativeResize="0"/>
          <p:nvPr/>
        </p:nvPicPr>
        <p:blipFill rotWithShape="1">
          <a:blip r:embed="rId3">
            <a:alphaModFix/>
          </a:blip>
          <a:srcRect b="0" l="0" r="0" t="0"/>
          <a:stretch/>
        </p:blipFill>
        <p:spPr>
          <a:xfrm>
            <a:off x="1611382" y="1690688"/>
            <a:ext cx="4102100" cy="3384550"/>
          </a:xfrm>
          <a:prstGeom prst="rect">
            <a:avLst/>
          </a:prstGeom>
          <a:noFill/>
          <a:ln>
            <a:noFill/>
          </a:ln>
        </p:spPr>
      </p:pic>
      <p:pic>
        <p:nvPicPr>
          <p:cNvPr id="1442" name="Google Shape;1442;p144"/>
          <p:cNvPicPr preferRelativeResize="0"/>
          <p:nvPr/>
        </p:nvPicPr>
        <p:blipFill rotWithShape="1">
          <a:blip r:embed="rId4">
            <a:alphaModFix/>
          </a:blip>
          <a:srcRect b="0" l="0" r="0" t="0"/>
          <a:stretch/>
        </p:blipFill>
        <p:spPr>
          <a:xfrm>
            <a:off x="5807145" y="1682751"/>
            <a:ext cx="4383087" cy="2613025"/>
          </a:xfrm>
          <a:prstGeom prst="rect">
            <a:avLst/>
          </a:prstGeom>
          <a:noFill/>
          <a:ln>
            <a:noFill/>
          </a:ln>
        </p:spPr>
      </p:pic>
      <p:sp>
        <p:nvSpPr>
          <p:cNvPr id="1443" name="Google Shape;1443;p144"/>
          <p:cNvSpPr txBox="1"/>
          <p:nvPr/>
        </p:nvSpPr>
        <p:spPr>
          <a:xfrm>
            <a:off x="1289120" y="1454150"/>
            <a:ext cx="8578850" cy="5084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rPr b="0" i="0" lang="de-AT" sz="2000" u="none" cap="none" strike="noStrike">
                <a:solidFill>
                  <a:schemeClr val="dk1"/>
                </a:solidFill>
                <a:latin typeface="Calibri"/>
                <a:ea typeface="Calibri"/>
                <a:cs typeface="Calibri"/>
                <a:sym typeface="Calibri"/>
              </a:rPr>
              <a:t>Lösung über den Validierungstyp PL/SQL - Function Returning Boolean</a:t>
            </a:r>
            <a:endParaRPr b="0" i="0" sz="2200" u="none" cap="none" strike="noStrike">
              <a:solidFill>
                <a:schemeClr val="dk1"/>
              </a:solidFill>
              <a:latin typeface="Calibri"/>
              <a:ea typeface="Calibri"/>
              <a:cs typeface="Calibri"/>
              <a:sym typeface="Calibri"/>
            </a:endParaRPr>
          </a:p>
        </p:txBody>
      </p:sp>
      <p:pic>
        <p:nvPicPr>
          <p:cNvPr id="1444" name="Google Shape;1444;p144"/>
          <p:cNvPicPr preferRelativeResize="0"/>
          <p:nvPr/>
        </p:nvPicPr>
        <p:blipFill rotWithShape="1">
          <a:blip r:embed="rId5">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56 - Lösung</a:t>
            </a:r>
            <a:endParaRPr/>
          </a:p>
        </p:txBody>
      </p:sp>
      <p:sp>
        <p:nvSpPr>
          <p:cNvPr id="1450" name="Google Shape;1450;p1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AT" sz="2590"/>
              <a:t>Die Lösung über den Validierungstyp PL/SQL - Function Returning Boolean:</a:t>
            </a:r>
            <a:endParaRPr/>
          </a:p>
          <a:p>
            <a:pPr indent="-228600" lvl="0" marL="228600" rtl="0" algn="l">
              <a:lnSpc>
                <a:spcPct val="70000"/>
              </a:lnSpc>
              <a:spcBef>
                <a:spcPts val="1000"/>
              </a:spcBef>
              <a:spcAft>
                <a:spcPts val="0"/>
              </a:spcAft>
              <a:buClr>
                <a:schemeClr val="dk1"/>
              </a:buClr>
              <a:buSzPts val="1665"/>
              <a:buNone/>
            </a:pPr>
            <a:r>
              <a:t/>
            </a:r>
            <a:endParaRPr sz="1665"/>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declare max_sal number;</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BEGIN </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Select max(sal) into max_sal from emp where deptno = :p2_deptno;</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if :p2_sal &gt; max_sal</a:t>
            </a:r>
            <a:endParaRPr sz="259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  THEN RETURN FALSE;</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  ELSE RETURN TRUE;</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  END IF;</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END;</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451" name="Google Shape;1451;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52" name="Google Shape;1452;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53" name="Google Shape;1453;p145"/>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Process</a:t>
            </a:r>
            <a:endParaRPr b="1"/>
          </a:p>
        </p:txBody>
      </p:sp>
      <p:sp>
        <p:nvSpPr>
          <p:cNvPr id="1459" name="Google Shape;1459;p146"/>
          <p:cNvSpPr txBox="1"/>
          <p:nvPr>
            <p:ph idx="1" type="body"/>
          </p:nvPr>
        </p:nvSpPr>
        <p:spPr>
          <a:xfrm>
            <a:off x="838200" y="1825625"/>
            <a:ext cx="956475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Implementiert die Applikationslogik.</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Gemeinsamkeiten:</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APEX Prozesse und Computations  sind Bestandteil sowohl der page rendering und der page processing Phase. Welcher Phase der Prozess / die Computation  zugehörig ist, wird durch den Processing Point festgelegt.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Prozesse bzw. Computations können sowohl  auf  page als auch auf application level angelegt werden.</a:t>
            </a:r>
            <a:endParaRPr/>
          </a:p>
          <a:p>
            <a:pPr indent="-228600" lvl="0" marL="228600" rtl="0" algn="l">
              <a:lnSpc>
                <a:spcPct val="90000"/>
              </a:lnSpc>
              <a:spcBef>
                <a:spcPts val="1000"/>
              </a:spcBef>
              <a:spcAft>
                <a:spcPts val="0"/>
              </a:spcAft>
              <a:buClr>
                <a:schemeClr val="dk1"/>
              </a:buClr>
              <a:buSzPts val="2800"/>
              <a:buNone/>
            </a:pPr>
            <a:r>
              <a:t/>
            </a:r>
            <a:endParaRPr/>
          </a:p>
          <a:p>
            <a:pPr indent="-439738" lvl="2" marL="2286000" rtl="0" algn="l">
              <a:lnSpc>
                <a:spcPct val="90000"/>
              </a:lnSpc>
              <a:spcBef>
                <a:spcPts val="5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60" name="Google Shape;1460;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61" name="Google Shape;1461;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62" name="Google Shape;1462;p146"/>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1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Unterschied Process - Computation</a:t>
            </a:r>
            <a:endParaRPr b="1"/>
          </a:p>
        </p:txBody>
      </p:sp>
      <p:sp>
        <p:nvSpPr>
          <p:cNvPr id="1468" name="Google Shape;1468;p1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Prozesse können verwendet werden, um jede Computation zu implementieren. Damit wäre die Computation ‚überflüssig‘. Aber einige der Computation – Typen enthalten deklarative Optionen, die nicht in Prozessen realisiert werden können – diese benötigen PL/SQL Code.</a:t>
            </a:r>
            <a:endParaRPr/>
          </a:p>
          <a:p>
            <a:pPr indent="17780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Daher könnten Computations als deklarative Erweiterungen von Prozessen bezeichnet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69" name="Google Shape;1469;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70" name="Google Shape;1470;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71" name="Google Shape;1471;p147"/>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Process</a:t>
            </a:r>
            <a:endParaRPr b="1"/>
          </a:p>
        </p:txBody>
      </p:sp>
      <p:sp>
        <p:nvSpPr>
          <p:cNvPr id="1477" name="Google Shape;1477;p148"/>
          <p:cNvSpPr txBox="1"/>
          <p:nvPr>
            <p:ph idx="1" type="body"/>
          </p:nvPr>
        </p:nvSpPr>
        <p:spPr>
          <a:xfrm>
            <a:off x="838200" y="1825625"/>
            <a:ext cx="9525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latin typeface="Calibri"/>
                <a:ea typeface="Calibri"/>
                <a:cs typeface="Calibri"/>
                <a:sym typeface="Calibri"/>
              </a:rPr>
              <a:t>Prinzipiell unterscheidet man </a:t>
            </a:r>
            <a:endParaRPr/>
          </a:p>
          <a:p>
            <a:pPr indent="-457200" lvl="0" marL="477837" rtl="0" algn="l">
              <a:lnSpc>
                <a:spcPct val="80000"/>
              </a:lnSpc>
              <a:spcBef>
                <a:spcPts val="0"/>
              </a:spcBef>
              <a:spcAft>
                <a:spcPts val="0"/>
              </a:spcAft>
              <a:buClr>
                <a:schemeClr val="dk1"/>
              </a:buClr>
              <a:buSzPts val="2800"/>
              <a:buChar char="•"/>
            </a:pPr>
            <a:r>
              <a:rPr lang="de-AT">
                <a:latin typeface="Calibri"/>
                <a:ea typeface="Calibri"/>
                <a:cs typeface="Calibri"/>
                <a:sym typeface="Calibri"/>
              </a:rPr>
              <a:t>Page process</a:t>
            </a:r>
            <a:br>
              <a:rPr lang="de-AT">
                <a:latin typeface="Calibri"/>
                <a:ea typeface="Calibri"/>
                <a:cs typeface="Calibri"/>
                <a:sym typeface="Calibri"/>
              </a:rPr>
            </a:br>
            <a:r>
              <a:rPr lang="de-AT">
                <a:latin typeface="Calibri"/>
                <a:ea typeface="Calibri"/>
                <a:cs typeface="Calibri"/>
                <a:sym typeface="Calibri"/>
              </a:rPr>
              <a:t>ist eine Verarbeitungseinheit, die dann durchgeführt wird, wenn ein bestimmtes Ereignis eintritt. Beispielsweise das Laden einer Seite oder das Submit einer Seite.</a:t>
            </a:r>
            <a:endParaRPr/>
          </a:p>
          <a:p>
            <a:pPr indent="-457200" lvl="0" marL="477837" rtl="0" algn="l">
              <a:lnSpc>
                <a:spcPct val="80000"/>
              </a:lnSpc>
              <a:spcBef>
                <a:spcPts val="0"/>
              </a:spcBef>
              <a:spcAft>
                <a:spcPts val="0"/>
              </a:spcAft>
              <a:buClr>
                <a:schemeClr val="dk1"/>
              </a:buClr>
              <a:buSzPts val="2800"/>
              <a:buChar char="•"/>
            </a:pPr>
            <a:r>
              <a:rPr lang="de-AT">
                <a:latin typeface="Calibri"/>
                <a:ea typeface="Calibri"/>
                <a:cs typeface="Calibri"/>
                <a:sym typeface="Calibri"/>
              </a:rPr>
              <a:t>Application Process</a:t>
            </a:r>
            <a:br>
              <a:rPr lang="de-AT">
                <a:latin typeface="Calibri"/>
                <a:ea typeface="Calibri"/>
                <a:cs typeface="Calibri"/>
                <a:sym typeface="Calibri"/>
              </a:rPr>
            </a:br>
            <a:r>
              <a:rPr lang="de-AT">
                <a:latin typeface="Calibri"/>
                <a:ea typeface="Calibri"/>
                <a:cs typeface="Calibri"/>
                <a:sym typeface="Calibri"/>
              </a:rPr>
              <a:t>in Form eines PL/SQL anonymen Blocks. Sind Bestandteil der shared components.</a:t>
            </a:r>
            <a:endParaRPr/>
          </a:p>
          <a:p>
            <a:pPr indent="-390525" lvl="0" marL="477837" rtl="0" algn="l">
              <a:lnSpc>
                <a:spcPct val="80000"/>
              </a:lnSpc>
              <a:spcBef>
                <a:spcPts val="0"/>
              </a:spcBef>
              <a:spcAft>
                <a:spcPts val="0"/>
              </a:spcAft>
              <a:buClr>
                <a:schemeClr val="dk1"/>
              </a:buClr>
              <a:buSzPts val="1050"/>
              <a:buNone/>
            </a:pPr>
            <a:r>
              <a:t/>
            </a:r>
            <a:endParaRPr sz="105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Szenario: Aufruf einer Seite mit einer bestimmten Order_ID. Auf der gerufenen Seite soll das gesamte Tupel der aktuellen Ord_ID angezeigt werden.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478" name="Google Shape;1478;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79" name="Google Shape;1479;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80" name="Google Shape;1480;p148"/>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1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Processing Point I</a:t>
            </a:r>
            <a:endParaRPr/>
          </a:p>
        </p:txBody>
      </p:sp>
      <p:sp>
        <p:nvSpPr>
          <p:cNvPr id="1486" name="Google Shape;1486;p1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AT">
                <a:latin typeface="Calibri"/>
                <a:ea typeface="Calibri"/>
                <a:cs typeface="Calibri"/>
                <a:sym typeface="Calibri"/>
              </a:rPr>
              <a:t>On Load</a:t>
            </a:r>
            <a:br>
              <a:rPr lang="de-AT">
                <a:latin typeface="Calibri"/>
                <a:ea typeface="Calibri"/>
                <a:cs typeface="Calibri"/>
                <a:sym typeface="Calibri"/>
              </a:rPr>
            </a:br>
            <a:r>
              <a:rPr lang="de-AT">
                <a:latin typeface="Calibri"/>
                <a:ea typeface="Calibri"/>
                <a:cs typeface="Calibri"/>
                <a:sym typeface="Calibri"/>
              </a:rPr>
              <a:t>(korreliert mit den Phasen des Seitenaufbaus im Rahmen der page rendering Phase)</a:t>
            </a:r>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Before / After Header</a:t>
            </a:r>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Before / After Body Region</a:t>
            </a:r>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Before / After Footer</a:t>
            </a:r>
            <a:endParaRPr>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On Submit</a:t>
            </a:r>
            <a:br>
              <a:rPr lang="de-AT">
                <a:latin typeface="Calibri"/>
                <a:ea typeface="Calibri"/>
                <a:cs typeface="Calibri"/>
                <a:sym typeface="Calibri"/>
              </a:rPr>
            </a:br>
            <a:r>
              <a:rPr lang="de-AT">
                <a:latin typeface="Calibri"/>
                <a:ea typeface="Calibri"/>
                <a:cs typeface="Calibri"/>
                <a:sym typeface="Calibri"/>
              </a:rPr>
              <a:t>page processing Phase.</a:t>
            </a:r>
            <a:endParaRPr/>
          </a:p>
          <a:p>
            <a:pPr indent="-228600" lvl="0" marL="228600" rtl="0" algn="l">
              <a:lnSpc>
                <a:spcPct val="80000"/>
              </a:lnSpc>
              <a:spcBef>
                <a:spcPts val="1000"/>
              </a:spcBef>
              <a:spcAft>
                <a:spcPts val="0"/>
              </a:spcAft>
              <a:buClr>
                <a:schemeClr val="dk1"/>
              </a:buClr>
              <a:buSzPts val="2800"/>
              <a:buNone/>
            </a:pPr>
            <a:r>
              <a:rPr lang="de-AT">
                <a:latin typeface="Calibri"/>
                <a:ea typeface="Calibri"/>
                <a:cs typeface="Calibri"/>
                <a:sym typeface="Calibri"/>
              </a:rPr>
              <a:t>After Page Submit – before / after Computations and Validations</a:t>
            </a:r>
            <a:endParaRPr/>
          </a:p>
          <a:p>
            <a:pPr indent="-2286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1487" name="Google Shape;1487;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88" name="Google Shape;1488;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89" name="Google Shape;1489;p149"/>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1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Processing Point II</a:t>
            </a:r>
            <a:endParaRPr/>
          </a:p>
        </p:txBody>
      </p:sp>
      <p:sp>
        <p:nvSpPr>
          <p:cNvPr id="1495" name="Google Shape;1495;p1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AT" sz="2590">
                <a:latin typeface="Calibri"/>
                <a:ea typeface="Calibri"/>
                <a:cs typeface="Calibri"/>
                <a:sym typeface="Calibri"/>
              </a:rPr>
              <a:t>On New Session: After Authentification</a:t>
            </a:r>
            <a:br>
              <a:rPr lang="de-AT" sz="2590">
                <a:latin typeface="Calibri"/>
                <a:ea typeface="Calibri"/>
                <a:cs typeface="Calibri"/>
                <a:sym typeface="Calibri"/>
              </a:rPr>
            </a:br>
            <a:r>
              <a:rPr lang="de-AT" sz="2590">
                <a:latin typeface="Calibri"/>
                <a:ea typeface="Calibri"/>
                <a:cs typeface="Calibri"/>
                <a:sym typeface="Calibri"/>
              </a:rPr>
              <a:t>feuert nicht für jede Applikationsseite, sondern lediglich für eine neue Session.</a:t>
            </a:r>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On Demand</a:t>
            </a:r>
            <a:br>
              <a:rPr lang="de-AT" sz="2590">
                <a:latin typeface="Calibri"/>
                <a:ea typeface="Calibri"/>
                <a:cs typeface="Calibri"/>
                <a:sym typeface="Calibri"/>
              </a:rPr>
            </a:br>
            <a:r>
              <a:rPr lang="de-AT" sz="2590">
                <a:latin typeface="Calibri"/>
                <a:ea typeface="Calibri"/>
                <a:cs typeface="Calibri"/>
                <a:sym typeface="Calibri"/>
              </a:rPr>
              <a:t>dieser Application Process läuft ab, wenn er durch einen page level process aufgerufen wird.</a:t>
            </a:r>
            <a:endParaRPr/>
          </a:p>
          <a:p>
            <a:pPr indent="-228600"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Deprecated</a:t>
            </a:r>
            <a:br>
              <a:rPr lang="de-AT" sz="2590">
                <a:latin typeface="Calibri"/>
                <a:ea typeface="Calibri"/>
                <a:cs typeface="Calibri"/>
                <a:sym typeface="Calibri"/>
              </a:rPr>
            </a:br>
            <a:r>
              <a:rPr lang="de-AT" sz="2590">
                <a:latin typeface="Calibri"/>
                <a:ea typeface="Calibri"/>
                <a:cs typeface="Calibri"/>
                <a:sym typeface="Calibri"/>
              </a:rPr>
              <a:t>(lat. Deprecare: abwenden)</a:t>
            </a:r>
            <a:br>
              <a:rPr lang="de-AT" sz="2590">
                <a:latin typeface="Calibri"/>
                <a:ea typeface="Calibri"/>
                <a:cs typeface="Calibri"/>
                <a:sym typeface="Calibri"/>
              </a:rPr>
            </a:br>
            <a:r>
              <a:rPr lang="de-AT" sz="2590">
                <a:latin typeface="Calibri"/>
                <a:ea typeface="Calibri"/>
                <a:cs typeface="Calibri"/>
                <a:sym typeface="Calibri"/>
              </a:rPr>
              <a:t>before / after showing page items</a:t>
            </a:r>
            <a:endParaRPr sz="2590">
              <a:latin typeface="Calibri"/>
              <a:ea typeface="Calibri"/>
              <a:cs typeface="Calibri"/>
              <a:sym typeface="Calibri"/>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496" name="Google Shape;1496;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97" name="Google Shape;1497;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98" name="Google Shape;1498;p150"/>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1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Source </a:t>
            </a:r>
            <a:endParaRPr/>
          </a:p>
        </p:txBody>
      </p:sp>
      <p:sp>
        <p:nvSpPr>
          <p:cNvPr id="1504" name="Google Shape;1504;p1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Der eigentliche Inhalt des Process hat die Form eines PL/SQL anonymen Blocks.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BEGIN und END werden automatisch ergänzt.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Werden lokale Variable benötigt, ist ein DECLARE Statement vorzusehen. In diesem Fall sind BEGIN – END zu codieren.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05" name="Google Shape;1505;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06" name="Google Shape;1506;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07" name="Google Shape;1507;p151"/>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Datenbankintegration</a:t>
            </a:r>
            <a:endParaRPr/>
          </a:p>
        </p:txBody>
      </p:sp>
      <p:sp>
        <p:nvSpPr>
          <p:cNvPr id="218" name="Google Shape;218;p16"/>
          <p:cNvSpPr txBox="1"/>
          <p:nvPr>
            <p:ph idx="1" type="body"/>
          </p:nvPr>
        </p:nvSpPr>
        <p:spPr>
          <a:xfrm>
            <a:off x="838200" y="1825625"/>
            <a:ext cx="9246704"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de-AT" sz="2170">
                <a:latin typeface="Calibri"/>
                <a:ea typeface="Calibri"/>
                <a:cs typeface="Calibri"/>
                <a:sym typeface="Calibri"/>
              </a:rPr>
              <a:t>Oracle Komponenten und Funktionalitäten sind in die Entwicklungsumgebung integriert. Beispielsweise</a:t>
            </a:r>
            <a:endParaRPr/>
          </a:p>
          <a:p>
            <a:pPr indent="-482600" lvl="0" marL="517525" rtl="0" algn="l">
              <a:lnSpc>
                <a:spcPct val="70000"/>
              </a:lnSpc>
              <a:spcBef>
                <a:spcPts val="1000"/>
              </a:spcBef>
              <a:spcAft>
                <a:spcPts val="0"/>
              </a:spcAft>
              <a:buClr>
                <a:schemeClr val="dk1"/>
              </a:buClr>
              <a:buSzPts val="2170"/>
              <a:buFont typeface="Times New Roman"/>
              <a:buChar char="•"/>
            </a:pPr>
            <a:r>
              <a:rPr lang="de-AT" sz="2170">
                <a:latin typeface="Calibri"/>
                <a:ea typeface="Calibri"/>
                <a:cs typeface="Calibri"/>
                <a:sym typeface="Calibri"/>
              </a:rPr>
              <a:t>SQL</a:t>
            </a:r>
            <a:br>
              <a:rPr lang="de-AT" sz="2170">
                <a:latin typeface="Calibri"/>
                <a:ea typeface="Calibri"/>
                <a:cs typeface="Calibri"/>
                <a:sym typeface="Calibri"/>
              </a:rPr>
            </a:br>
            <a:r>
              <a:rPr lang="de-AT" sz="2170">
                <a:latin typeface="Calibri"/>
                <a:ea typeface="Calibri"/>
                <a:cs typeface="Calibri"/>
                <a:sym typeface="Calibri"/>
              </a:rPr>
              <a:t>Verwendung von bind variables zur Ausführung von DML Operationen:</a:t>
            </a:r>
            <a:br>
              <a:rPr lang="de-AT" sz="2170">
                <a:latin typeface="Calibri"/>
                <a:ea typeface="Calibri"/>
                <a:cs typeface="Calibri"/>
                <a:sym typeface="Calibri"/>
              </a:rPr>
            </a:br>
            <a:r>
              <a:rPr lang="de-AT" sz="2170">
                <a:latin typeface="Courier New"/>
                <a:ea typeface="Courier New"/>
                <a:cs typeface="Courier New"/>
                <a:sym typeface="Courier New"/>
              </a:rPr>
              <a:t>select ename from emp where empno = :P2_EMPNO;</a:t>
            </a:r>
            <a:endParaRPr/>
          </a:p>
          <a:p>
            <a:pPr indent="-482600" lvl="0" marL="517525" rtl="0" algn="l">
              <a:lnSpc>
                <a:spcPct val="70000"/>
              </a:lnSpc>
              <a:spcBef>
                <a:spcPts val="1000"/>
              </a:spcBef>
              <a:spcAft>
                <a:spcPts val="0"/>
              </a:spcAft>
              <a:buClr>
                <a:schemeClr val="dk1"/>
              </a:buClr>
              <a:buSzPts val="2170"/>
              <a:buFont typeface="Times New Roman"/>
              <a:buChar char="•"/>
            </a:pPr>
            <a:r>
              <a:rPr lang="de-AT" sz="2170">
                <a:latin typeface="Calibri"/>
                <a:ea typeface="Calibri"/>
                <a:cs typeface="Calibri"/>
                <a:sym typeface="Calibri"/>
              </a:rPr>
              <a:t>PL/SQL</a:t>
            </a:r>
            <a:br>
              <a:rPr lang="de-AT" sz="2170">
                <a:latin typeface="Calibri"/>
                <a:ea typeface="Calibri"/>
                <a:cs typeface="Calibri"/>
                <a:sym typeface="Calibri"/>
              </a:rPr>
            </a:br>
            <a:r>
              <a:rPr lang="de-AT" sz="2170">
                <a:latin typeface="Calibri"/>
                <a:ea typeface="Calibri"/>
                <a:cs typeface="Calibri"/>
                <a:sym typeface="Calibri"/>
              </a:rPr>
              <a:t>aus einer Region heraus können packages, procedures und functions verwendet werden</a:t>
            </a:r>
            <a:br>
              <a:rPr lang="de-AT" sz="2170">
                <a:latin typeface="Calibri"/>
                <a:ea typeface="Calibri"/>
                <a:cs typeface="Calibri"/>
                <a:sym typeface="Calibri"/>
              </a:rPr>
            </a:br>
            <a:r>
              <a:rPr lang="de-AT" sz="2170">
                <a:latin typeface="Courier New"/>
                <a:ea typeface="Courier New"/>
                <a:cs typeface="Courier New"/>
                <a:sym typeface="Courier New"/>
              </a:rPr>
              <a:t>begin</a:t>
            </a:r>
            <a:br>
              <a:rPr lang="de-AT" sz="2170">
                <a:latin typeface="Courier New"/>
                <a:ea typeface="Courier New"/>
                <a:cs typeface="Courier New"/>
                <a:sym typeface="Courier New"/>
              </a:rPr>
            </a:br>
            <a:r>
              <a:rPr lang="de-AT" sz="2170">
                <a:latin typeface="Courier New"/>
                <a:ea typeface="Courier New"/>
                <a:cs typeface="Courier New"/>
                <a:sym typeface="Courier New"/>
              </a:rPr>
              <a:t>  htp.p(‘Hello world‘);</a:t>
            </a:r>
            <a:br>
              <a:rPr lang="de-AT" sz="2170">
                <a:latin typeface="Courier New"/>
                <a:ea typeface="Courier New"/>
                <a:cs typeface="Courier New"/>
                <a:sym typeface="Courier New"/>
              </a:rPr>
            </a:br>
            <a:r>
              <a:rPr lang="de-AT" sz="2170">
                <a:latin typeface="Courier New"/>
                <a:ea typeface="Courier New"/>
                <a:cs typeface="Courier New"/>
                <a:sym typeface="Courier New"/>
              </a:rPr>
              <a:t>End;</a:t>
            </a:r>
            <a:endParaRPr/>
          </a:p>
          <a:p>
            <a:pPr indent="-482600" lvl="0" marL="517525" rtl="0" algn="l">
              <a:lnSpc>
                <a:spcPct val="70000"/>
              </a:lnSpc>
              <a:spcBef>
                <a:spcPts val="1000"/>
              </a:spcBef>
              <a:spcAft>
                <a:spcPts val="0"/>
              </a:spcAft>
              <a:buClr>
                <a:schemeClr val="dk1"/>
              </a:buClr>
              <a:buSzPts val="2170"/>
              <a:buFont typeface="Times New Roman"/>
              <a:buChar char="•"/>
            </a:pPr>
            <a:r>
              <a:rPr lang="de-AT" sz="2170">
                <a:latin typeface="Calibri"/>
                <a:ea typeface="Calibri"/>
                <a:cs typeface="Calibri"/>
                <a:sym typeface="Calibri"/>
              </a:rPr>
              <a:t>Oracle Spatial</a:t>
            </a:r>
            <a:br>
              <a:rPr lang="de-AT" sz="2170">
                <a:latin typeface="Calibri"/>
                <a:ea typeface="Calibri"/>
                <a:cs typeface="Calibri"/>
                <a:sym typeface="Calibri"/>
              </a:rPr>
            </a:br>
            <a:r>
              <a:rPr lang="de-AT" sz="2170">
                <a:latin typeface="Calibri"/>
                <a:ea typeface="Calibri"/>
                <a:cs typeface="Calibri"/>
                <a:sym typeface="Calibri"/>
              </a:rPr>
              <a:t>spatial queries können integriert werden</a:t>
            </a:r>
            <a:endParaRPr/>
          </a:p>
          <a:p>
            <a:pPr indent="-482600" lvl="0" marL="517525" rtl="0" algn="l">
              <a:lnSpc>
                <a:spcPct val="70000"/>
              </a:lnSpc>
              <a:spcBef>
                <a:spcPts val="1000"/>
              </a:spcBef>
              <a:spcAft>
                <a:spcPts val="0"/>
              </a:spcAft>
              <a:buClr>
                <a:schemeClr val="dk1"/>
              </a:buClr>
              <a:buSzPts val="2170"/>
              <a:buFont typeface="Times New Roman"/>
              <a:buChar char="•"/>
            </a:pPr>
            <a:r>
              <a:rPr lang="de-AT" sz="2170">
                <a:latin typeface="Calibri"/>
                <a:ea typeface="Calibri"/>
                <a:cs typeface="Calibri"/>
                <a:sym typeface="Calibri"/>
              </a:rPr>
              <a:t>Analytische Funktionen (Berechnung eines aggregierten Wertes auf eine Menge von Zeilen)</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219" name="Google Shape;2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20" name="Google Shape;2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21" name="Google Shape;221;p1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Application Process</a:t>
            </a:r>
            <a:endParaRPr b="1"/>
          </a:p>
        </p:txBody>
      </p:sp>
      <p:sp>
        <p:nvSpPr>
          <p:cNvPr id="1513" name="Google Shape;1513;p1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Das Datumsformat soll für die Dauer der Session von DD.MM.YYYY auf DD-MM-YYYY umgesetzt werden.</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Erstellen eines Textfeldes, in dem das aktuelle Datum angezeigt wird.</a:t>
            </a:r>
            <a:endParaRPr/>
          </a:p>
          <a:p>
            <a:pPr indent="-228600" lvl="0" marL="228600" rtl="0" algn="l">
              <a:lnSpc>
                <a:spcPct val="90000"/>
              </a:lnSpc>
              <a:spcBef>
                <a:spcPts val="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Erstellen eines Application Process</a:t>
            </a:r>
            <a:br>
              <a:rPr lang="de-AT">
                <a:latin typeface="Calibri"/>
                <a:ea typeface="Calibri"/>
                <a:cs typeface="Calibri"/>
                <a:sym typeface="Calibri"/>
              </a:rPr>
            </a:br>
            <a:r>
              <a:rPr lang="de-AT">
                <a:latin typeface="Calibri"/>
                <a:ea typeface="Calibri"/>
                <a:cs typeface="Calibri"/>
                <a:sym typeface="Calibri"/>
              </a:rPr>
              <a:t>Auslösekriterium: On Load: Before Header (page template header)</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Process Text: </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execute immediate 'alter session set NLS_DATE_FORMAT=''DD;MM;YYYY''';</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14" name="Google Shape;1514;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15" name="Google Shape;1515;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16" name="Google Shape;1516;p152"/>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1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Page Process</a:t>
            </a:r>
            <a:endParaRPr b="1"/>
          </a:p>
        </p:txBody>
      </p:sp>
      <p:sp>
        <p:nvSpPr>
          <p:cNvPr id="1522" name="Google Shape;1522;p1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Die page level Processe sind server-seitige Komponenten (Dynamic Actions beispielsweise sind client-seitige Operationen). Daher kann nicht direkt auf die clientseitigen Ressourcen zugegriffen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23" name="Google Shape;1523;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24" name="Google Shape;1524;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25" name="Google Shape;1525;p153"/>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1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Button and Process (45)</a:t>
            </a:r>
            <a:endParaRPr/>
          </a:p>
        </p:txBody>
      </p:sp>
      <p:sp>
        <p:nvSpPr>
          <p:cNvPr id="1531" name="Google Shape;1531;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32" name="Google Shape;1532;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33" name="Google Shape;1533;p154"/>
          <p:cNvPicPr preferRelativeResize="0"/>
          <p:nvPr>
            <p:ph idx="1" type="body"/>
          </p:nvPr>
        </p:nvPicPr>
        <p:blipFill rotWithShape="1">
          <a:blip r:embed="rId3">
            <a:alphaModFix/>
          </a:blip>
          <a:srcRect b="0" l="0" r="0" t="0"/>
          <a:stretch/>
        </p:blipFill>
        <p:spPr>
          <a:xfrm>
            <a:off x="3203866" y="1398828"/>
            <a:ext cx="5784268" cy="4848473"/>
          </a:xfrm>
          <a:prstGeom prst="rect">
            <a:avLst/>
          </a:prstGeom>
          <a:noFill/>
          <a:ln>
            <a:noFill/>
          </a:ln>
        </p:spPr>
      </p:pic>
      <p:pic>
        <p:nvPicPr>
          <p:cNvPr id="1534" name="Google Shape;1534;p154"/>
          <p:cNvPicPr preferRelativeResize="0"/>
          <p:nvPr/>
        </p:nvPicPr>
        <p:blipFill rotWithShape="1">
          <a:blip r:embed="rId4">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Button and Process (45)</a:t>
            </a:r>
            <a:endParaRPr/>
          </a:p>
        </p:txBody>
      </p:sp>
      <p:sp>
        <p:nvSpPr>
          <p:cNvPr id="1540" name="Google Shape;1540;p1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750"/>
              <a:buNone/>
            </a:pPr>
            <a:r>
              <a:rPr lang="de-AT" sz="1750">
                <a:latin typeface="Calibri"/>
                <a:ea typeface="Calibri"/>
                <a:cs typeface="Calibri"/>
                <a:sym typeface="Calibri"/>
              </a:rPr>
              <a:t>Erzeugen einer Classic Report Region zur Anzeige der Beschäftigten (max. 5)</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u="sng">
                <a:latin typeface="Calibri"/>
                <a:ea typeface="Calibri"/>
                <a:cs typeface="Calibri"/>
                <a:sym typeface="Calibri"/>
              </a:rPr>
              <a:t>Löschen Region</a:t>
            </a:r>
            <a:endParaRPr sz="1750" u="sng">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Erzeugen einer Select List mit den Mitarbeiternamen</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Button mit dem Label </a:t>
            </a:r>
            <a:r>
              <a:rPr i="1" lang="de-AT" sz="1750">
                <a:latin typeface="Calibri"/>
                <a:ea typeface="Calibri"/>
                <a:cs typeface="Calibri"/>
                <a:sym typeface="Calibri"/>
              </a:rPr>
              <a:t>Löschen</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Erstellung eines PL/SQL Processes, der bei Betätigung des Button </a:t>
            </a:r>
            <a:r>
              <a:rPr i="1" lang="de-AT" sz="1750">
                <a:latin typeface="Calibri"/>
                <a:ea typeface="Calibri"/>
                <a:cs typeface="Calibri"/>
                <a:sym typeface="Calibri"/>
              </a:rPr>
              <a:t>Löschen</a:t>
            </a:r>
            <a:r>
              <a:rPr lang="de-AT" sz="1750">
                <a:latin typeface="Calibri"/>
                <a:ea typeface="Calibri"/>
                <a:cs typeface="Calibri"/>
                <a:sym typeface="Calibri"/>
              </a:rPr>
              <a:t> ausgeführt wird. (delete from …) </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condition des Processes:  </a:t>
            </a:r>
            <a:r>
              <a:rPr i="1" lang="de-AT" sz="1750">
                <a:latin typeface="Calibri"/>
                <a:ea typeface="Calibri"/>
                <a:cs typeface="Calibri"/>
                <a:sym typeface="Calibri"/>
              </a:rPr>
              <a:t>when button pressed </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Success und Failed Message mit sinnvollen Texten füllen.</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u="sng">
                <a:latin typeface="Calibri"/>
                <a:ea typeface="Calibri"/>
                <a:cs typeface="Calibri"/>
                <a:sym typeface="Calibri"/>
              </a:rPr>
              <a:t>Einfügen Region</a:t>
            </a:r>
            <a:endParaRPr sz="1750" u="sng">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Anlegen der nötigen Items und Select Lists</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Einfügen Button</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Einfügen Insert Process</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u="sng">
                <a:latin typeface="Calibri"/>
                <a:ea typeface="Calibri"/>
                <a:cs typeface="Calibri"/>
                <a:sym typeface="Calibri"/>
              </a:rPr>
              <a:t>Ändern Region</a:t>
            </a:r>
            <a:endParaRPr sz="1750" u="sng">
              <a:latin typeface="Calibri"/>
              <a:ea typeface="Calibri"/>
              <a:cs typeface="Calibri"/>
              <a:sym typeface="Calibri"/>
            </a:endParaRPr>
          </a:p>
          <a:p>
            <a:pPr indent="0" lvl="0" marL="0" rtl="0" algn="l">
              <a:lnSpc>
                <a:spcPct val="70000"/>
              </a:lnSpc>
              <a:spcBef>
                <a:spcPts val="1000"/>
              </a:spcBef>
              <a:spcAft>
                <a:spcPts val="0"/>
              </a:spcAft>
              <a:buClr>
                <a:schemeClr val="dk1"/>
              </a:buClr>
              <a:buSzPts val="1750"/>
              <a:buNone/>
            </a:pPr>
            <a:r>
              <a:rPr lang="de-AT" sz="1750">
                <a:latin typeface="Calibri"/>
                <a:ea typeface="Calibri"/>
                <a:cs typeface="Calibri"/>
                <a:sym typeface="Calibri"/>
              </a:rPr>
              <a:t>analog</a:t>
            </a:r>
            <a:endParaRPr sz="1750">
              <a:latin typeface="Calibri"/>
              <a:ea typeface="Calibri"/>
              <a:cs typeface="Calibri"/>
              <a:sym typeface="Calibri"/>
            </a:endParaRPr>
          </a:p>
          <a:p>
            <a:pPr indent="0" lvl="0" marL="0" rtl="0" algn="l">
              <a:lnSpc>
                <a:spcPct val="70000"/>
              </a:lnSpc>
              <a:spcBef>
                <a:spcPts val="1000"/>
              </a:spcBef>
              <a:spcAft>
                <a:spcPts val="0"/>
              </a:spcAft>
              <a:buClr>
                <a:schemeClr val="dk1"/>
              </a:buClr>
              <a:buSzPts val="2250"/>
              <a:buNone/>
            </a:pPr>
            <a:r>
              <a:t/>
            </a:r>
            <a:endParaRPr sz="225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1750"/>
              <a:buNone/>
            </a:pPr>
            <a:r>
              <a:t/>
            </a:r>
            <a:endParaRPr sz="1750"/>
          </a:p>
        </p:txBody>
      </p:sp>
      <p:sp>
        <p:nvSpPr>
          <p:cNvPr id="1541" name="Google Shape;1541;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42" name="Google Shape;1542;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43" name="Google Shape;1543;p155"/>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1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a:t>
            </a:r>
            <a:endParaRPr/>
          </a:p>
        </p:txBody>
      </p:sp>
      <p:sp>
        <p:nvSpPr>
          <p:cNvPr id="1549" name="Google Shape;1549;p1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Eine Verzweigung ist eine Instruktion, um zu einer bestimmten Seite, Prozedur oder URL zu gelangen. Beispielsweise soll von Seite 1 nach Seite 2 verzweigt werden, wenn die Seite 1 'submitted' worden ist. Die Erstellung einer Verzweigung erfolgt durch den Branch Wizard.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50" name="Google Shape;1550;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51" name="Google Shape;1551;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52" name="Google Shape;1552;p156"/>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Point</a:t>
            </a:r>
            <a:endParaRPr/>
          </a:p>
        </p:txBody>
      </p:sp>
      <p:sp>
        <p:nvSpPr>
          <p:cNvPr id="1558" name="Google Shape;1558;p157"/>
          <p:cNvSpPr txBox="1"/>
          <p:nvPr>
            <p:ph idx="1" type="body"/>
          </p:nvPr>
        </p:nvSpPr>
        <p:spPr>
          <a:xfrm>
            <a:off x="838200" y="1825625"/>
            <a:ext cx="96442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On Submit: Before Computation</a:t>
            </a:r>
            <a:br>
              <a:rPr lang="de-AT">
                <a:latin typeface="Calibri"/>
                <a:ea typeface="Calibri"/>
                <a:cs typeface="Calibri"/>
                <a:sym typeface="Calibri"/>
              </a:rPr>
            </a:br>
            <a:r>
              <a:rPr lang="de-AT">
                <a:latin typeface="Calibri"/>
                <a:ea typeface="Calibri"/>
                <a:cs typeface="Calibri"/>
                <a:sym typeface="Calibri"/>
              </a:rPr>
              <a:t>Branch vor Computation, Validierung, Processing. z.B. Für Buttons, die keine Verarbeitung erfordern (z.B. Cancel Button)</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On Submit: Before Validation</a:t>
            </a:r>
            <a:br>
              <a:rPr lang="de-AT">
                <a:latin typeface="Calibri"/>
                <a:ea typeface="Calibri"/>
                <a:cs typeface="Calibri"/>
                <a:sym typeface="Calibri"/>
              </a:rPr>
            </a:br>
            <a:r>
              <a:rPr lang="de-AT">
                <a:latin typeface="Calibri"/>
                <a:ea typeface="Calibri"/>
                <a:cs typeface="Calibri"/>
                <a:sym typeface="Calibri"/>
              </a:rPr>
              <a:t>(after computation and before validation and processing). Wenn die Validierung scheitert, wird ein Rollback durchgeführt. Wird beispielsweise verwendet, um einen nächsten / vorhergehenden primary key zu ermitteln.</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59" name="Google Shape;1559;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60" name="Google Shape;1560;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61" name="Google Shape;1561;p157"/>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Point</a:t>
            </a:r>
            <a:endParaRPr/>
          </a:p>
        </p:txBody>
      </p:sp>
      <p:sp>
        <p:nvSpPr>
          <p:cNvPr id="1567" name="Google Shape;1567;p1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On Submit: Before Processing</a:t>
            </a:r>
            <a:br>
              <a:rPr lang="de-AT">
                <a:latin typeface="Calibri"/>
                <a:ea typeface="Calibri"/>
                <a:cs typeface="Calibri"/>
                <a:sym typeface="Calibri"/>
              </a:rPr>
            </a:br>
            <a:r>
              <a:rPr lang="de-AT">
                <a:latin typeface="Calibri"/>
                <a:ea typeface="Calibri"/>
                <a:cs typeface="Calibri"/>
                <a:sym typeface="Calibri"/>
              </a:rPr>
              <a:t>nach Computation und Validierung. Wird beispielsweise verwendet für previous / next buttons auf wizard pages.</a:t>
            </a:r>
            <a:br>
              <a:rPr lang="de-AT">
                <a:latin typeface="Calibri"/>
                <a:ea typeface="Calibri"/>
                <a:cs typeface="Calibri"/>
                <a:sym typeface="Calibri"/>
              </a:rPr>
            </a:br>
            <a:br>
              <a:rPr lang="de-AT">
                <a:latin typeface="Calibri"/>
                <a:ea typeface="Calibri"/>
                <a:cs typeface="Calibri"/>
                <a:sym typeface="Calibri"/>
              </a:rPr>
            </a:br>
            <a:r>
              <a:rPr lang="de-AT">
                <a:latin typeface="Calibri"/>
                <a:ea typeface="Calibri"/>
                <a:cs typeface="Calibri"/>
                <a:sym typeface="Calibri"/>
              </a:rPr>
              <a:t>Beim Scheitern der Validierung erfolgt ein self-branch auf die gegenwärtige Seite, ein rollback wird durchgeführt, ebenso ein cancel von allfälligen computations und die Seite wird in einen Status gebracht, der vor dem submit war. Daher müssen keine Branches manuell definiert werden, wenn eine Validierung scheitert.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68" name="Google Shape;1568;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69" name="Google Shape;1569;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70" name="Google Shape;1570;p158"/>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Point</a:t>
            </a:r>
            <a:endParaRPr/>
          </a:p>
        </p:txBody>
      </p:sp>
      <p:sp>
        <p:nvSpPr>
          <p:cNvPr id="1576" name="Google Shape;1576;p1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On Submit: After Processing</a:t>
            </a:r>
            <a:br>
              <a:rPr lang="de-AT">
                <a:latin typeface="Calibri"/>
                <a:ea typeface="Calibri"/>
                <a:cs typeface="Calibri"/>
                <a:sym typeface="Calibri"/>
              </a:rPr>
            </a:br>
            <a:r>
              <a:rPr lang="de-AT">
                <a:latin typeface="Calibri"/>
                <a:ea typeface="Calibri"/>
                <a:cs typeface="Calibri"/>
                <a:sym typeface="Calibri"/>
              </a:rPr>
              <a:t>(after computation, after validation, after processing). Dies ist die häufigste Art der Verzweigung. Dieser Schritt läuft als der letzte des ACCEPT Processes ab – die APEX Engine ist dann bereit für den nächsten Schritt.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On Load: Before Header</a:t>
            </a:r>
            <a:br>
              <a:rPr lang="de-AT">
                <a:latin typeface="Calibri"/>
                <a:ea typeface="Calibri"/>
                <a:cs typeface="Calibri"/>
                <a:sym typeface="Calibri"/>
              </a:rPr>
            </a:br>
            <a:r>
              <a:rPr lang="de-AT">
                <a:latin typeface="Calibri"/>
                <a:ea typeface="Calibri"/>
                <a:cs typeface="Calibri"/>
                <a:sym typeface="Calibri"/>
              </a:rPr>
              <a:t>Verzweigung erfolgt, bevor die Seite gerendert wird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77" name="Google Shape;1577;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78" name="Google Shape;1578;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79" name="Google Shape;1579;p159"/>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1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Type</a:t>
            </a:r>
            <a:endParaRPr/>
          </a:p>
        </p:txBody>
      </p:sp>
      <p:sp>
        <p:nvSpPr>
          <p:cNvPr id="1585" name="Google Shape;1585;p1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Branch to Function returning a Page</a:t>
            </a:r>
            <a:br>
              <a:rPr lang="de-AT">
                <a:latin typeface="Calibri"/>
                <a:ea typeface="Calibri"/>
                <a:cs typeface="Calibri"/>
                <a:sym typeface="Calibri"/>
              </a:rPr>
            </a:br>
            <a:r>
              <a:rPr lang="de-AT">
                <a:latin typeface="Calibri"/>
                <a:ea typeface="Calibri"/>
                <a:cs typeface="Calibri"/>
                <a:sym typeface="Calibri"/>
              </a:rPr>
              <a:t>die PL/SQL Funktion muss eine gültige page ID zurückgeben.</a:t>
            </a:r>
            <a:endParaRPr/>
          </a:p>
          <a:p>
            <a:pPr indent="-325438" lvl="1" marL="685800" rtl="0" algn="l">
              <a:lnSpc>
                <a:spcPct val="90000"/>
              </a:lnSpc>
              <a:spcBef>
                <a:spcPts val="500"/>
              </a:spcBef>
              <a:spcAft>
                <a:spcPts val="0"/>
              </a:spcAft>
              <a:buClr>
                <a:schemeClr val="dk1"/>
              </a:buClr>
              <a:buSzPts val="2400"/>
              <a:buNone/>
            </a:pPr>
            <a:br>
              <a:rPr lang="de-AT"/>
            </a:br>
            <a:r>
              <a:rPr lang="de-AT">
                <a:latin typeface="Courier New"/>
                <a:ea typeface="Courier New"/>
                <a:cs typeface="Courier New"/>
                <a:sym typeface="Courier New"/>
              </a:rPr>
              <a:t>if :P3_Seitennummer_in_region_20 = '1' then</a:t>
            </a:r>
            <a:br>
              <a:rPr lang="de-AT">
                <a:latin typeface="Courier New"/>
                <a:ea typeface="Courier New"/>
                <a:cs typeface="Courier New"/>
                <a:sym typeface="Courier New"/>
              </a:rPr>
            </a:br>
            <a:r>
              <a:rPr lang="de-AT">
                <a:latin typeface="Courier New"/>
                <a:ea typeface="Courier New"/>
                <a:cs typeface="Courier New"/>
                <a:sym typeface="Courier New"/>
              </a:rPr>
              <a:t>   return '1';</a:t>
            </a:r>
            <a:br>
              <a:rPr lang="de-AT">
                <a:latin typeface="Courier New"/>
                <a:ea typeface="Courier New"/>
                <a:cs typeface="Courier New"/>
                <a:sym typeface="Courier New"/>
              </a:rPr>
            </a:br>
            <a:r>
              <a:rPr lang="de-AT">
                <a:latin typeface="Courier New"/>
                <a:ea typeface="Courier New"/>
                <a:cs typeface="Courier New"/>
                <a:sym typeface="Courier New"/>
              </a:rPr>
              <a:t>elseif :P3_Seitennummer_in_region_20 = '2' then</a:t>
            </a:r>
            <a:br>
              <a:rPr lang="de-AT">
                <a:latin typeface="Courier New"/>
                <a:ea typeface="Courier New"/>
                <a:cs typeface="Courier New"/>
                <a:sym typeface="Courier New"/>
              </a:rPr>
            </a:br>
            <a:r>
              <a:rPr lang="de-AT">
                <a:latin typeface="Courier New"/>
                <a:ea typeface="Courier New"/>
                <a:cs typeface="Courier New"/>
                <a:sym typeface="Courier New"/>
              </a:rPr>
              <a:t>   return  '2';</a:t>
            </a:r>
            <a:br>
              <a:rPr lang="de-AT">
                <a:latin typeface="Courier New"/>
                <a:ea typeface="Courier New"/>
                <a:cs typeface="Courier New"/>
                <a:sym typeface="Courier New"/>
              </a:rPr>
            </a:br>
            <a:r>
              <a:rPr lang="de-AT">
                <a:latin typeface="Courier New"/>
                <a:ea typeface="Courier New"/>
                <a:cs typeface="Courier New"/>
                <a:sym typeface="Courier New"/>
              </a:rPr>
              <a:t>end if;</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86" name="Google Shape;1586;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87" name="Google Shape;1587;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88" name="Google Shape;1588;p160"/>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1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Type</a:t>
            </a:r>
            <a:endParaRPr/>
          </a:p>
        </p:txBody>
      </p:sp>
      <p:sp>
        <p:nvSpPr>
          <p:cNvPr id="1594" name="Google Shape;1594;p1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latin typeface="Calibri"/>
                <a:ea typeface="Calibri"/>
                <a:cs typeface="Calibri"/>
                <a:sym typeface="Calibri"/>
              </a:rPr>
              <a:t>Branch to Function returning a URL</a:t>
            </a:r>
            <a:br>
              <a:rPr lang="de-AT"/>
            </a:br>
            <a:r>
              <a:rPr lang="de-AT">
                <a:latin typeface="Courier New"/>
                <a:ea typeface="Courier New"/>
                <a:cs typeface="Courier New"/>
                <a:sym typeface="Courier New"/>
              </a:rPr>
              <a:t>If :CALLER_PAGE = 10 then</a:t>
            </a:r>
            <a:br>
              <a:rPr lang="de-AT">
                <a:latin typeface="Courier New"/>
                <a:ea typeface="Courier New"/>
                <a:cs typeface="Courier New"/>
                <a:sym typeface="Courier New"/>
              </a:rPr>
            </a:br>
            <a:r>
              <a:rPr lang="de-AT">
                <a:latin typeface="Courier New"/>
                <a:ea typeface="Courier New"/>
                <a:cs typeface="Courier New"/>
                <a:sym typeface="Courier New"/>
              </a:rPr>
              <a:t>   return 'f?p=&amp;APP_ID.:10......'</a:t>
            </a:r>
            <a:br>
              <a:rPr lang="de-AT">
                <a:latin typeface="Courier New"/>
                <a:ea typeface="Courier New"/>
                <a:cs typeface="Courier New"/>
                <a:sym typeface="Courier New"/>
              </a:rPr>
            </a:br>
            <a:r>
              <a:rPr lang="de-AT">
                <a:latin typeface="Courier New"/>
                <a:ea typeface="Courier New"/>
                <a:cs typeface="Courier New"/>
                <a:sym typeface="Courier New"/>
              </a:rPr>
              <a:t>else</a:t>
            </a:r>
            <a:br>
              <a:rPr lang="de-AT">
                <a:latin typeface="Courier New"/>
                <a:ea typeface="Courier New"/>
                <a:cs typeface="Courier New"/>
                <a:sym typeface="Courier New"/>
              </a:rPr>
            </a:br>
            <a:r>
              <a:rPr lang="de-AT">
                <a:latin typeface="Courier New"/>
                <a:ea typeface="Courier New"/>
                <a:cs typeface="Courier New"/>
                <a:sym typeface="Courier New"/>
              </a:rPr>
              <a:t>   return 'f?p=&amp;APP_ID.:20......'</a:t>
            </a:r>
            <a:br>
              <a:rPr lang="de-AT">
                <a:latin typeface="Courier New"/>
                <a:ea typeface="Courier New"/>
                <a:cs typeface="Courier New"/>
                <a:sym typeface="Courier New"/>
              </a:rPr>
            </a:br>
            <a:r>
              <a:rPr lang="de-AT">
                <a:latin typeface="Courier New"/>
                <a:ea typeface="Courier New"/>
                <a:cs typeface="Courier New"/>
                <a:sym typeface="Courier New"/>
              </a:rPr>
              <a:t>end if;</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95" name="Google Shape;1595;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96" name="Google Shape;1596;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97" name="Google Shape;1597;p161"/>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Enviroment neu</a:t>
            </a:r>
            <a:endParaRPr/>
          </a:p>
        </p:txBody>
      </p:sp>
      <p:sp>
        <p:nvSpPr>
          <p:cNvPr id="227" name="Google Shape;227;p17"/>
          <p:cNvSpPr txBox="1"/>
          <p:nvPr>
            <p:ph idx="1" type="body"/>
          </p:nvPr>
        </p:nvSpPr>
        <p:spPr>
          <a:xfrm>
            <a:off x="838200" y="1825625"/>
            <a:ext cx="483373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latin typeface="Calibri"/>
                <a:ea typeface="Calibri"/>
                <a:cs typeface="Calibri"/>
                <a:sym typeface="Calibri"/>
              </a:rPr>
              <a:t>Ab APEX 11.1. wird das embedded PL/SQL Gateway verwendet:</a:t>
            </a:r>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Die APEX Engine führt folgende Aktionen aus:</a:t>
            </a:r>
            <a:endParaRPr/>
          </a:p>
          <a:p>
            <a:pPr indent="-292100" lvl="0" marL="327025" rtl="0" algn="l">
              <a:lnSpc>
                <a:spcPct val="80000"/>
              </a:lnSpc>
              <a:spcBef>
                <a:spcPts val="1000"/>
              </a:spcBef>
              <a:spcAft>
                <a:spcPts val="0"/>
              </a:spcAft>
              <a:buClr>
                <a:schemeClr val="dk1"/>
              </a:buClr>
              <a:buSzPts val="2800"/>
              <a:buFont typeface="Times New Roman"/>
              <a:buChar char="•"/>
            </a:pPr>
            <a:r>
              <a:rPr lang="de-AT">
                <a:latin typeface="Calibri"/>
                <a:ea typeface="Calibri"/>
                <a:cs typeface="Calibri"/>
                <a:sym typeface="Calibri"/>
              </a:rPr>
              <a:t>Session State Management</a:t>
            </a:r>
            <a:endParaRPr/>
          </a:p>
          <a:p>
            <a:pPr indent="-292100" lvl="0" marL="327025" rtl="0" algn="l">
              <a:lnSpc>
                <a:spcPct val="80000"/>
              </a:lnSpc>
              <a:spcBef>
                <a:spcPts val="1000"/>
              </a:spcBef>
              <a:spcAft>
                <a:spcPts val="0"/>
              </a:spcAft>
              <a:buClr>
                <a:schemeClr val="dk1"/>
              </a:buClr>
              <a:buSzPts val="2800"/>
              <a:buFont typeface="Times New Roman"/>
              <a:buChar char="•"/>
            </a:pPr>
            <a:r>
              <a:rPr lang="de-AT">
                <a:latin typeface="Calibri"/>
                <a:ea typeface="Calibri"/>
                <a:cs typeface="Calibri"/>
                <a:sym typeface="Calibri"/>
              </a:rPr>
              <a:t>Authentification Service</a:t>
            </a:r>
            <a:endParaRPr/>
          </a:p>
          <a:p>
            <a:pPr indent="-292100" lvl="0" marL="327025" rtl="0" algn="l">
              <a:lnSpc>
                <a:spcPct val="80000"/>
              </a:lnSpc>
              <a:spcBef>
                <a:spcPts val="1000"/>
              </a:spcBef>
              <a:spcAft>
                <a:spcPts val="0"/>
              </a:spcAft>
              <a:buClr>
                <a:schemeClr val="dk1"/>
              </a:buClr>
              <a:buSzPts val="2800"/>
              <a:buFont typeface="Times New Roman"/>
              <a:buChar char="•"/>
            </a:pPr>
            <a:r>
              <a:rPr lang="de-AT">
                <a:latin typeface="Calibri"/>
                <a:ea typeface="Calibri"/>
                <a:cs typeface="Calibri"/>
                <a:sym typeface="Calibri"/>
              </a:rPr>
              <a:t>Authorization Service</a:t>
            </a:r>
            <a:endParaRPr/>
          </a:p>
          <a:p>
            <a:pPr indent="-292100" lvl="0" marL="327025" rtl="0" algn="l">
              <a:lnSpc>
                <a:spcPct val="80000"/>
              </a:lnSpc>
              <a:spcBef>
                <a:spcPts val="1000"/>
              </a:spcBef>
              <a:spcAft>
                <a:spcPts val="0"/>
              </a:spcAft>
              <a:buClr>
                <a:schemeClr val="dk1"/>
              </a:buClr>
              <a:buSzPts val="2800"/>
              <a:buFont typeface="Times New Roman"/>
              <a:buChar char="•"/>
            </a:pPr>
            <a:r>
              <a:rPr lang="de-AT">
                <a:latin typeface="Calibri"/>
                <a:ea typeface="Calibri"/>
                <a:cs typeface="Calibri"/>
                <a:sym typeface="Calibri"/>
              </a:rPr>
              <a:t>Page Flow Control</a:t>
            </a:r>
            <a:endParaRPr/>
          </a:p>
          <a:p>
            <a:pPr indent="-292100" lvl="0" marL="327025" rtl="0" algn="l">
              <a:lnSpc>
                <a:spcPct val="80000"/>
              </a:lnSpc>
              <a:spcBef>
                <a:spcPts val="1000"/>
              </a:spcBef>
              <a:spcAft>
                <a:spcPts val="0"/>
              </a:spcAft>
              <a:buClr>
                <a:schemeClr val="dk1"/>
              </a:buClr>
              <a:buSzPts val="2800"/>
              <a:buFont typeface="Times New Roman"/>
              <a:buChar char="•"/>
            </a:pPr>
            <a:r>
              <a:rPr lang="de-AT">
                <a:latin typeface="Calibri"/>
                <a:ea typeface="Calibri"/>
                <a:cs typeface="Calibri"/>
                <a:sym typeface="Calibri"/>
              </a:rPr>
              <a:t>Validierung</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28" name="Google Shape;22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29" name="Google Shape;22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30" name="Google Shape;230;p17"/>
          <p:cNvPicPr preferRelativeResize="0"/>
          <p:nvPr/>
        </p:nvPicPr>
        <p:blipFill rotWithShape="1">
          <a:blip r:embed="rId3">
            <a:alphaModFix/>
          </a:blip>
          <a:srcRect b="0" l="0" r="0" t="0"/>
          <a:stretch/>
        </p:blipFill>
        <p:spPr>
          <a:xfrm>
            <a:off x="6096000" y="2259565"/>
            <a:ext cx="4643437" cy="1979612"/>
          </a:xfrm>
          <a:prstGeom prst="rect">
            <a:avLst/>
          </a:prstGeom>
          <a:noFill/>
          <a:ln>
            <a:noFill/>
          </a:ln>
        </p:spPr>
      </p:pic>
      <p:pic>
        <p:nvPicPr>
          <p:cNvPr id="231" name="Google Shape;231;p1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1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Type</a:t>
            </a:r>
            <a:endParaRPr/>
          </a:p>
        </p:txBody>
      </p:sp>
      <p:sp>
        <p:nvSpPr>
          <p:cNvPr id="1603" name="Google Shape;1603;p1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None/>
            </a:pPr>
            <a:r>
              <a:rPr lang="de-AT" sz="2380">
                <a:latin typeface="Calibri"/>
                <a:ea typeface="Calibri"/>
                <a:cs typeface="Calibri"/>
                <a:sym typeface="Calibri"/>
              </a:rPr>
              <a:t>Branch to PL/SQL Procedure</a:t>
            </a:r>
            <a:br>
              <a:rPr lang="de-AT" sz="2380">
                <a:latin typeface="Calibri"/>
                <a:ea typeface="Calibri"/>
                <a:cs typeface="Calibri"/>
                <a:sym typeface="Calibri"/>
              </a:rPr>
            </a:br>
            <a:r>
              <a:rPr lang="de-AT" sz="2380">
                <a:latin typeface="Calibri"/>
                <a:ea typeface="Calibri"/>
                <a:cs typeface="Calibri"/>
                <a:sym typeface="Calibri"/>
              </a:rPr>
              <a:t>Verwendung einer stored PL/SQL Procedure um zu verzweigen.</a:t>
            </a:r>
            <a:br>
              <a:rPr lang="de-AT" sz="2380"/>
            </a:br>
            <a:br>
              <a:rPr lang="de-AT" sz="2380"/>
            </a:br>
            <a:r>
              <a:rPr lang="de-AT" sz="2380">
                <a:latin typeface="Courier New"/>
                <a:ea typeface="Courier New"/>
                <a:cs typeface="Courier New"/>
                <a:sym typeface="Courier New"/>
              </a:rPr>
              <a:t>create or replace procedure BRANCH_TO_PL_SQL_PROC</a:t>
            </a:r>
            <a:br>
              <a:rPr lang="de-AT" sz="2380">
                <a:latin typeface="Courier New"/>
                <a:ea typeface="Courier New"/>
                <a:cs typeface="Courier New"/>
                <a:sym typeface="Courier New"/>
              </a:rPr>
            </a:br>
            <a:r>
              <a:rPr lang="de-AT" sz="2380">
                <a:latin typeface="Courier New"/>
                <a:ea typeface="Courier New"/>
                <a:cs typeface="Courier New"/>
                <a:sym typeface="Courier New"/>
              </a:rPr>
              <a:t>(seitennummer IN varchar2) </a:t>
            </a:r>
            <a:br>
              <a:rPr lang="de-AT" sz="2380">
                <a:latin typeface="Courier New"/>
                <a:ea typeface="Courier New"/>
                <a:cs typeface="Courier New"/>
                <a:sym typeface="Courier New"/>
              </a:rPr>
            </a:br>
            <a:r>
              <a:rPr lang="de-AT" sz="2380">
                <a:latin typeface="Courier New"/>
                <a:ea typeface="Courier New"/>
                <a:cs typeface="Courier New"/>
                <a:sym typeface="Courier New"/>
              </a:rPr>
              <a:t>is l_url varchar2(100);</a:t>
            </a:r>
            <a:br>
              <a:rPr lang="de-AT" sz="2380">
                <a:latin typeface="Courier New"/>
                <a:ea typeface="Courier New"/>
                <a:cs typeface="Courier New"/>
                <a:sym typeface="Courier New"/>
              </a:rPr>
            </a:br>
            <a:r>
              <a:rPr lang="de-AT" sz="2380">
                <a:latin typeface="Courier New"/>
                <a:ea typeface="Courier New"/>
                <a:cs typeface="Courier New"/>
                <a:sym typeface="Courier New"/>
              </a:rPr>
              <a:t>begin</a:t>
            </a:r>
            <a:br>
              <a:rPr lang="de-AT" sz="2380">
                <a:latin typeface="Courier New"/>
                <a:ea typeface="Courier New"/>
                <a:cs typeface="Courier New"/>
                <a:sym typeface="Courier New"/>
              </a:rPr>
            </a:br>
            <a:r>
              <a:rPr lang="de-AT" sz="2380">
                <a:latin typeface="Courier New"/>
                <a:ea typeface="Courier New"/>
                <a:cs typeface="Courier New"/>
                <a:sym typeface="Courier New"/>
              </a:rPr>
              <a:t>l_url := 'f?p=' || v('APP_ID') || ':' || '2' || ':' || v('SESSION') || '::::';</a:t>
            </a:r>
            <a:br>
              <a:rPr lang="de-AT" sz="2380">
                <a:latin typeface="Courier New"/>
                <a:ea typeface="Courier New"/>
                <a:cs typeface="Courier New"/>
                <a:sym typeface="Courier New"/>
              </a:rPr>
            </a:br>
            <a:br>
              <a:rPr lang="de-AT" sz="2380">
                <a:latin typeface="Courier New"/>
                <a:ea typeface="Courier New"/>
                <a:cs typeface="Courier New"/>
                <a:sym typeface="Courier New"/>
              </a:rPr>
            </a:br>
            <a:r>
              <a:rPr lang="de-AT" sz="2380">
                <a:latin typeface="Courier New"/>
                <a:ea typeface="Courier New"/>
                <a:cs typeface="Courier New"/>
                <a:sym typeface="Courier New"/>
              </a:rPr>
              <a:t>-- Setzen des Page Item Values</a:t>
            </a:r>
            <a:br>
              <a:rPr lang="de-AT" sz="2380">
                <a:latin typeface="Courier New"/>
                <a:ea typeface="Courier New"/>
                <a:cs typeface="Courier New"/>
                <a:sym typeface="Courier New"/>
              </a:rPr>
            </a:br>
            <a:r>
              <a:rPr lang="de-AT" sz="2380">
                <a:latin typeface="Courier New"/>
                <a:ea typeface="Courier New"/>
                <a:cs typeface="Courier New"/>
                <a:sym typeface="Courier New"/>
              </a:rPr>
              <a:t>l_url := l_url || 'P' || seitennummer || '_CODE:' || v('P880_CODE');</a:t>
            </a:r>
            <a:br>
              <a:rPr lang="de-AT" sz="2380">
                <a:latin typeface="Courier New"/>
                <a:ea typeface="Courier New"/>
                <a:cs typeface="Courier New"/>
                <a:sym typeface="Courier New"/>
              </a:rPr>
            </a:br>
            <a:br>
              <a:rPr lang="de-AT" sz="2380">
                <a:latin typeface="Courier New"/>
                <a:ea typeface="Courier New"/>
                <a:cs typeface="Courier New"/>
                <a:sym typeface="Courier New"/>
              </a:rPr>
            </a:br>
            <a:r>
              <a:rPr lang="de-AT" sz="2380">
                <a:latin typeface="Courier New"/>
                <a:ea typeface="Courier New"/>
                <a:cs typeface="Courier New"/>
                <a:sym typeface="Courier New"/>
              </a:rPr>
              <a:t>owa_util.redirect_url (l_url);</a:t>
            </a:r>
            <a:br>
              <a:rPr lang="de-AT" sz="2380">
                <a:latin typeface="Courier New"/>
                <a:ea typeface="Courier New"/>
                <a:cs typeface="Courier New"/>
                <a:sym typeface="Courier New"/>
              </a:rPr>
            </a:br>
            <a:r>
              <a:rPr lang="de-AT" sz="2380">
                <a:latin typeface="Courier New"/>
                <a:ea typeface="Courier New"/>
                <a:cs typeface="Courier New"/>
                <a:sym typeface="Courier New"/>
              </a:rPr>
              <a:t>end; </a:t>
            </a:r>
            <a:endParaRPr/>
          </a:p>
          <a:p>
            <a:pPr indent="-228600" lvl="0" marL="228600" rtl="0" algn="l">
              <a:lnSpc>
                <a:spcPct val="70000"/>
              </a:lnSpc>
              <a:spcBef>
                <a:spcPts val="1000"/>
              </a:spcBef>
              <a:spcAft>
                <a:spcPts val="0"/>
              </a:spcAft>
              <a:buClr>
                <a:schemeClr val="dk1"/>
              </a:buClr>
              <a:buSzPts val="2380"/>
              <a:buNone/>
            </a:pPr>
            <a:r>
              <a:t/>
            </a:r>
            <a:endParaRPr sz="2380">
              <a:latin typeface="Courier New"/>
              <a:ea typeface="Courier New"/>
              <a:cs typeface="Courier New"/>
              <a:sym typeface="Courier New"/>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1604" name="Google Shape;1604;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605" name="Google Shape;1605;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606" name="Google Shape;1606;p162"/>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Branch Type</a:t>
            </a:r>
            <a:endParaRPr/>
          </a:p>
        </p:txBody>
      </p:sp>
      <p:sp>
        <p:nvSpPr>
          <p:cNvPr id="1612" name="Google Shape;1612;p163"/>
          <p:cNvSpPr txBox="1"/>
          <p:nvPr>
            <p:ph idx="1" type="body"/>
          </p:nvPr>
        </p:nvSpPr>
        <p:spPr>
          <a:xfrm>
            <a:off x="838200" y="1414807"/>
            <a:ext cx="9471991"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500"/>
              <a:buNone/>
            </a:pPr>
            <a:r>
              <a:rPr b="1" lang="de-AT" sz="1500">
                <a:latin typeface="Calibri"/>
                <a:ea typeface="Calibri"/>
                <a:cs typeface="Calibri"/>
                <a:sym typeface="Calibri"/>
              </a:rPr>
              <a:t>Branch to Page</a:t>
            </a:r>
            <a:br>
              <a:rPr lang="de-AT" sz="1500">
                <a:latin typeface="Calibri"/>
                <a:ea typeface="Calibri"/>
                <a:cs typeface="Calibri"/>
                <a:sym typeface="Calibri"/>
              </a:rPr>
            </a:br>
            <a:r>
              <a:rPr lang="de-AT" sz="1500">
                <a:latin typeface="Calibri"/>
                <a:ea typeface="Calibri"/>
                <a:cs typeface="Calibri"/>
                <a:sym typeface="Calibri"/>
              </a:rPr>
              <a:t>Angabe einer konkreten Page Nummer</a:t>
            </a:r>
            <a:br>
              <a:rPr lang="de-AT" sz="1500">
                <a:latin typeface="Calibri"/>
                <a:ea typeface="Calibri"/>
                <a:cs typeface="Calibri"/>
                <a:sym typeface="Calibri"/>
              </a:rPr>
            </a:br>
            <a:endParaRPr sz="1500">
              <a:latin typeface="Calibri"/>
              <a:ea typeface="Calibri"/>
              <a:cs typeface="Calibri"/>
              <a:sym typeface="Calibri"/>
            </a:endParaRPr>
          </a:p>
          <a:p>
            <a:pPr indent="-228600" lvl="0" marL="228600" rtl="0" algn="l">
              <a:lnSpc>
                <a:spcPct val="120000"/>
              </a:lnSpc>
              <a:spcBef>
                <a:spcPts val="1000"/>
              </a:spcBef>
              <a:spcAft>
                <a:spcPts val="0"/>
              </a:spcAft>
              <a:buClr>
                <a:schemeClr val="dk1"/>
              </a:buClr>
              <a:buSzPts val="1500"/>
              <a:buNone/>
            </a:pPr>
            <a:r>
              <a:rPr b="1" lang="de-AT" sz="1500">
                <a:latin typeface="Calibri"/>
                <a:ea typeface="Calibri"/>
                <a:cs typeface="Calibri"/>
                <a:sym typeface="Calibri"/>
              </a:rPr>
              <a:t>Branch to Page accept Processing</a:t>
            </a:r>
            <a:br>
              <a:rPr lang="de-AT" sz="1500">
                <a:latin typeface="Calibri"/>
                <a:ea typeface="Calibri"/>
                <a:cs typeface="Calibri"/>
                <a:sym typeface="Calibri"/>
              </a:rPr>
            </a:br>
            <a:r>
              <a:rPr lang="de-AT" sz="1500">
                <a:latin typeface="Calibri"/>
                <a:ea typeface="Calibri"/>
                <a:cs typeface="Calibri"/>
                <a:sym typeface="Calibri"/>
              </a:rPr>
              <a:t>führt direkt zur Page Accept Phase der Zielseite. Also: Computation, Validation, Processing und Branches ohne Rendering. (wird nicht häufig verwendet).</a:t>
            </a:r>
            <a:br>
              <a:rPr lang="de-AT" sz="1500">
                <a:latin typeface="Calibri"/>
                <a:ea typeface="Calibri"/>
                <a:cs typeface="Calibri"/>
                <a:sym typeface="Calibri"/>
              </a:rPr>
            </a:br>
            <a:endParaRPr sz="1500">
              <a:latin typeface="Calibri"/>
              <a:ea typeface="Calibri"/>
              <a:cs typeface="Calibri"/>
              <a:sym typeface="Calibri"/>
            </a:endParaRPr>
          </a:p>
          <a:p>
            <a:pPr indent="-228600" lvl="0" marL="228600" rtl="0" algn="l">
              <a:lnSpc>
                <a:spcPct val="120000"/>
              </a:lnSpc>
              <a:spcBef>
                <a:spcPts val="1000"/>
              </a:spcBef>
              <a:spcAft>
                <a:spcPts val="0"/>
              </a:spcAft>
              <a:buClr>
                <a:schemeClr val="dk1"/>
              </a:buClr>
              <a:buSzPts val="1500"/>
              <a:buNone/>
            </a:pPr>
            <a:r>
              <a:rPr b="1" lang="de-AT" sz="1500">
                <a:latin typeface="Calibri"/>
                <a:ea typeface="Calibri"/>
                <a:cs typeface="Calibri"/>
                <a:sym typeface="Calibri"/>
              </a:rPr>
              <a:t>Branch to Page identified by Item</a:t>
            </a:r>
            <a:br>
              <a:rPr lang="de-AT" sz="1500">
                <a:latin typeface="Calibri"/>
                <a:ea typeface="Calibri"/>
                <a:cs typeface="Calibri"/>
                <a:sym typeface="Calibri"/>
              </a:rPr>
            </a:br>
            <a:r>
              <a:rPr lang="de-AT" sz="1500">
                <a:latin typeface="Calibri"/>
                <a:ea typeface="Calibri"/>
                <a:cs typeface="Calibri"/>
                <a:sym typeface="Calibri"/>
              </a:rPr>
              <a:t>unter Verwendung des Werts eines Items wird auf eine bestimmte Seite verzweigt.</a:t>
            </a:r>
            <a:br>
              <a:rPr lang="de-AT" sz="1500">
                <a:latin typeface="Calibri"/>
                <a:ea typeface="Calibri"/>
                <a:cs typeface="Calibri"/>
                <a:sym typeface="Calibri"/>
              </a:rPr>
            </a:br>
            <a:endParaRPr sz="1500">
              <a:latin typeface="Calibri"/>
              <a:ea typeface="Calibri"/>
              <a:cs typeface="Calibri"/>
              <a:sym typeface="Calibri"/>
            </a:endParaRPr>
          </a:p>
          <a:p>
            <a:pPr indent="-228600" lvl="0" marL="228600" rtl="0" algn="l">
              <a:lnSpc>
                <a:spcPct val="120000"/>
              </a:lnSpc>
              <a:spcBef>
                <a:spcPts val="1000"/>
              </a:spcBef>
              <a:spcAft>
                <a:spcPts val="0"/>
              </a:spcAft>
              <a:buClr>
                <a:schemeClr val="dk1"/>
              </a:buClr>
              <a:buSzPts val="1500"/>
              <a:buNone/>
            </a:pPr>
            <a:r>
              <a:rPr b="1" lang="de-AT" sz="1500">
                <a:latin typeface="Calibri"/>
                <a:ea typeface="Calibri"/>
                <a:cs typeface="Calibri"/>
                <a:sym typeface="Calibri"/>
              </a:rPr>
              <a:t>Branch to Page or URL</a:t>
            </a:r>
            <a:br>
              <a:rPr lang="de-AT" sz="1500">
                <a:latin typeface="Calibri"/>
                <a:ea typeface="Calibri"/>
                <a:cs typeface="Calibri"/>
                <a:sym typeface="Calibri"/>
              </a:rPr>
            </a:br>
            <a:r>
              <a:rPr lang="de-AT" sz="1500">
                <a:latin typeface="Calibri"/>
                <a:ea typeface="Calibri"/>
                <a:cs typeface="Calibri"/>
                <a:sym typeface="Calibri"/>
              </a:rPr>
              <a:t>default Methode der Verzweigung. Es wird entweder eine bestimmte Seitennummer oder eine URL angegeben.</a:t>
            </a:r>
            <a:br>
              <a:rPr lang="de-AT" sz="1500">
                <a:latin typeface="Calibri"/>
                <a:ea typeface="Calibri"/>
                <a:cs typeface="Calibri"/>
                <a:sym typeface="Calibri"/>
              </a:rPr>
            </a:br>
            <a:endParaRPr sz="1500">
              <a:latin typeface="Calibri"/>
              <a:ea typeface="Calibri"/>
              <a:cs typeface="Calibri"/>
              <a:sym typeface="Calibri"/>
            </a:endParaRPr>
          </a:p>
          <a:p>
            <a:pPr indent="-228600" lvl="0" marL="228600" rtl="0" algn="l">
              <a:lnSpc>
                <a:spcPct val="120000"/>
              </a:lnSpc>
              <a:spcBef>
                <a:spcPts val="1000"/>
              </a:spcBef>
              <a:spcAft>
                <a:spcPts val="0"/>
              </a:spcAft>
              <a:buClr>
                <a:schemeClr val="dk1"/>
              </a:buClr>
              <a:buSzPts val="1500"/>
              <a:buNone/>
            </a:pPr>
            <a:r>
              <a:rPr b="1" lang="de-AT" sz="1500">
                <a:latin typeface="Calibri"/>
                <a:ea typeface="Calibri"/>
                <a:cs typeface="Calibri"/>
                <a:sym typeface="Calibri"/>
              </a:rPr>
              <a:t>Branch to URL identified by Item</a:t>
            </a:r>
            <a:br>
              <a:rPr lang="de-AT" sz="1500">
                <a:latin typeface="Calibri"/>
                <a:ea typeface="Calibri"/>
                <a:cs typeface="Calibri"/>
                <a:sym typeface="Calibri"/>
              </a:rPr>
            </a:br>
            <a:r>
              <a:rPr lang="de-AT" sz="1500">
                <a:latin typeface="Calibri"/>
                <a:ea typeface="Calibri"/>
                <a:cs typeface="Calibri"/>
                <a:sym typeface="Calibri"/>
              </a:rPr>
              <a:t>ein Item enthält eine URL, zu der verzweigt wird </a:t>
            </a:r>
            <a:endParaRPr/>
          </a:p>
          <a:p>
            <a:pPr indent="-133350" lvl="0" marL="228600" rtl="0" algn="l">
              <a:lnSpc>
                <a:spcPct val="120000"/>
              </a:lnSpc>
              <a:spcBef>
                <a:spcPts val="1000"/>
              </a:spcBef>
              <a:spcAft>
                <a:spcPts val="0"/>
              </a:spcAft>
              <a:buClr>
                <a:schemeClr val="dk1"/>
              </a:buClr>
              <a:buSzPts val="1500"/>
              <a:buNone/>
            </a:pPr>
            <a:r>
              <a:t/>
            </a:r>
            <a:endParaRPr sz="1500"/>
          </a:p>
        </p:txBody>
      </p:sp>
      <p:sp>
        <p:nvSpPr>
          <p:cNvPr id="1613" name="Google Shape;1613;p1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614" name="Google Shape;1614;p1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615" name="Google Shape;1615;p163"/>
          <p:cNvPicPr preferRelativeResize="0"/>
          <p:nvPr/>
        </p:nvPicPr>
        <p:blipFill rotWithShape="1">
          <a:blip r:embed="rId3">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1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BSP 58 Branch - 1214</a:t>
            </a:r>
            <a:endParaRPr/>
          </a:p>
        </p:txBody>
      </p:sp>
      <p:sp>
        <p:nvSpPr>
          <p:cNvPr id="1621" name="Google Shape;1621;p164"/>
          <p:cNvSpPr txBox="1"/>
          <p:nvPr>
            <p:ph idx="1" type="body"/>
          </p:nvPr>
        </p:nvSpPr>
        <p:spPr>
          <a:xfrm>
            <a:off x="838200" y="1690688"/>
            <a:ext cx="5483087"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lang="de-AT" sz="1800">
                <a:latin typeface="Calibri"/>
                <a:ea typeface="Calibri"/>
                <a:cs typeface="Calibri"/>
                <a:sym typeface="Calibri"/>
              </a:rPr>
              <a:t>Es werden die Seiten 1, 2 und 3 angelegt (als empty</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page)</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Auf Seite 3 wird eine Region Verzweigung angelegt, aus</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der heraus eine Verzweigung nach den beiden anderen</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Seiten durchgeführt werden soll.</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In das Text – Item Seitennummer wird entweder 1 oder 2 </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eingetragen. Der Button submit führt die gleichnamige</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Aktion aus und verzweigt zu der Seite, die im Textfeld</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angegeben wurde. Weiters soll eine Validierung für die</a:t>
            </a:r>
            <a:endParaRPr/>
          </a:p>
          <a:p>
            <a:pPr indent="-228600" lvl="0" marL="228600" rtl="0" algn="l">
              <a:lnSpc>
                <a:spcPct val="90000"/>
              </a:lnSpc>
              <a:spcBef>
                <a:spcPts val="1000"/>
              </a:spcBef>
              <a:spcAft>
                <a:spcPts val="0"/>
              </a:spcAft>
              <a:buClr>
                <a:schemeClr val="dk1"/>
              </a:buClr>
              <a:buSzPts val="1800"/>
              <a:buNone/>
            </a:pPr>
            <a:r>
              <a:rPr lang="de-AT" sz="1800">
                <a:latin typeface="Calibri"/>
                <a:ea typeface="Calibri"/>
                <a:cs typeface="Calibri"/>
                <a:sym typeface="Calibri"/>
              </a:rPr>
              <a:t>Eingabe der Seitennummer angelegt werden!</a:t>
            </a:r>
            <a:endParaRPr/>
          </a:p>
          <a:p>
            <a:pPr indent="-114300" lvl="0" marL="228600" rtl="0" algn="l">
              <a:lnSpc>
                <a:spcPct val="90000"/>
              </a:lnSpc>
              <a:spcBef>
                <a:spcPts val="1000"/>
              </a:spcBef>
              <a:spcAft>
                <a:spcPts val="0"/>
              </a:spcAft>
              <a:buClr>
                <a:schemeClr val="dk1"/>
              </a:buClr>
              <a:buSzPts val="1800"/>
              <a:buNone/>
            </a:pPr>
            <a:r>
              <a:t/>
            </a:r>
            <a:endParaRPr sz="1800"/>
          </a:p>
        </p:txBody>
      </p:sp>
      <p:sp>
        <p:nvSpPr>
          <p:cNvPr id="1622" name="Google Shape;1622;p1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623" name="Google Shape;1623;p1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624" name="Google Shape;1624;p164"/>
          <p:cNvPicPr preferRelativeResize="0"/>
          <p:nvPr/>
        </p:nvPicPr>
        <p:blipFill rotWithShape="1">
          <a:blip r:embed="rId3">
            <a:alphaModFix/>
          </a:blip>
          <a:srcRect b="0" l="0" r="0" t="0"/>
          <a:stretch/>
        </p:blipFill>
        <p:spPr>
          <a:xfrm>
            <a:off x="6534564" y="2280444"/>
            <a:ext cx="3876675" cy="2657475"/>
          </a:xfrm>
          <a:prstGeom prst="rect">
            <a:avLst/>
          </a:prstGeom>
          <a:noFill/>
          <a:ln>
            <a:noFill/>
          </a:ln>
        </p:spPr>
      </p:pic>
      <p:pic>
        <p:nvPicPr>
          <p:cNvPr id="1625" name="Google Shape;1625;p164"/>
          <p:cNvPicPr preferRelativeResize="0"/>
          <p:nvPr/>
        </p:nvPicPr>
        <p:blipFill rotWithShape="1">
          <a:blip r:embed="rId4">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58 Branch - Lösung</a:t>
            </a:r>
            <a:endParaRPr/>
          </a:p>
        </p:txBody>
      </p:sp>
      <p:sp>
        <p:nvSpPr>
          <p:cNvPr id="1631" name="Google Shape;1631;p165"/>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960"/>
              <a:buNone/>
            </a:pPr>
            <a:r>
              <a:rPr lang="de-AT" sz="1960">
                <a:latin typeface="Calibri"/>
                <a:ea typeface="Calibri"/>
                <a:cs typeface="Calibri"/>
                <a:sym typeface="Calibri"/>
              </a:rPr>
              <a:t>Seiten entsprechend der Angabe anlegen.</a:t>
            </a:r>
            <a:endParaRPr sz="126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1960"/>
              <a:buChar char="•"/>
            </a:pPr>
            <a:r>
              <a:rPr b="1" lang="de-AT" sz="1960">
                <a:latin typeface="Calibri"/>
                <a:ea typeface="Calibri"/>
                <a:cs typeface="Calibri"/>
                <a:sym typeface="Calibri"/>
              </a:rPr>
              <a:t>Button SUBMIT</a:t>
            </a:r>
            <a:br>
              <a:rPr lang="de-AT" sz="1960">
                <a:latin typeface="Calibri"/>
                <a:ea typeface="Calibri"/>
                <a:cs typeface="Calibri"/>
                <a:sym typeface="Calibri"/>
              </a:rPr>
            </a:br>
            <a:r>
              <a:rPr lang="de-AT" sz="1960">
                <a:latin typeface="Calibri"/>
                <a:ea typeface="Calibri"/>
                <a:cs typeface="Calibri"/>
                <a:sym typeface="Calibri"/>
              </a:rPr>
              <a:t>P3_SUBMIT</a:t>
            </a:r>
            <a:br>
              <a:rPr lang="de-AT" sz="1960">
                <a:latin typeface="Calibri"/>
                <a:ea typeface="Calibri"/>
                <a:cs typeface="Calibri"/>
                <a:sym typeface="Calibri"/>
              </a:rPr>
            </a:br>
            <a:r>
              <a:rPr lang="de-AT" sz="1960">
                <a:latin typeface="Calibri"/>
                <a:ea typeface="Calibri"/>
                <a:cs typeface="Calibri"/>
                <a:sym typeface="Calibri"/>
              </a:rPr>
              <a:t>Button Position: Body</a:t>
            </a:r>
            <a:br>
              <a:rPr lang="de-AT" sz="1960">
                <a:latin typeface="Calibri"/>
                <a:ea typeface="Calibri"/>
                <a:cs typeface="Calibri"/>
                <a:sym typeface="Calibri"/>
              </a:rPr>
            </a:br>
            <a:r>
              <a:rPr lang="de-AT" sz="1960">
                <a:latin typeface="Calibri"/>
                <a:ea typeface="Calibri"/>
                <a:cs typeface="Calibri"/>
                <a:sym typeface="Calibri"/>
              </a:rPr>
              <a:t>Action: Submit Page</a:t>
            </a:r>
            <a:endParaRPr sz="126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1960"/>
              <a:buChar char="•"/>
            </a:pPr>
            <a:r>
              <a:rPr b="1" lang="de-AT" sz="1960">
                <a:latin typeface="Calibri"/>
                <a:ea typeface="Calibri"/>
                <a:cs typeface="Calibri"/>
                <a:sym typeface="Calibri"/>
              </a:rPr>
              <a:t>Branch</a:t>
            </a:r>
            <a:br>
              <a:rPr lang="de-AT" sz="1960">
                <a:latin typeface="Calibri"/>
                <a:ea typeface="Calibri"/>
                <a:cs typeface="Calibri"/>
                <a:sym typeface="Calibri"/>
              </a:rPr>
            </a:br>
            <a:r>
              <a:rPr lang="de-AT" sz="1960">
                <a:latin typeface="Calibri"/>
                <a:ea typeface="Calibri"/>
                <a:cs typeface="Calibri"/>
                <a:sym typeface="Calibri"/>
              </a:rPr>
              <a:t>Type: Branch to Page Identified by Item (Use Item Name)</a:t>
            </a:r>
            <a:br>
              <a:rPr lang="de-AT" sz="1960">
                <a:latin typeface="Calibri"/>
                <a:ea typeface="Calibri"/>
                <a:cs typeface="Calibri"/>
                <a:sym typeface="Calibri"/>
              </a:rPr>
            </a:br>
            <a:r>
              <a:rPr lang="de-AT" sz="1960">
                <a:latin typeface="Calibri"/>
                <a:ea typeface="Calibri"/>
                <a:cs typeface="Calibri"/>
                <a:sym typeface="Calibri"/>
              </a:rPr>
              <a:t>Branch Point: On Submit: After Processing (after Computation, Validation and Processing)</a:t>
            </a:r>
            <a:br>
              <a:rPr lang="de-AT" sz="1960">
                <a:latin typeface="Calibri"/>
                <a:ea typeface="Calibri"/>
                <a:cs typeface="Calibri"/>
                <a:sym typeface="Calibri"/>
              </a:rPr>
            </a:br>
            <a:r>
              <a:rPr lang="de-AT" sz="1960">
                <a:latin typeface="Calibri"/>
                <a:ea typeface="Calibri"/>
                <a:cs typeface="Calibri"/>
                <a:sym typeface="Calibri"/>
              </a:rPr>
              <a:t>Branch Action: P3_SEITENNUMMER</a:t>
            </a:r>
            <a:endParaRPr sz="126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1960"/>
              <a:buChar char="•"/>
            </a:pPr>
            <a:r>
              <a:rPr b="1" lang="de-AT" sz="1960">
                <a:latin typeface="Calibri"/>
                <a:ea typeface="Calibri"/>
                <a:cs typeface="Calibri"/>
                <a:sym typeface="Calibri"/>
              </a:rPr>
              <a:t>Validation</a:t>
            </a:r>
            <a:br>
              <a:rPr lang="de-AT" sz="1960">
                <a:latin typeface="Calibri"/>
                <a:ea typeface="Calibri"/>
                <a:cs typeface="Calibri"/>
                <a:sym typeface="Calibri"/>
              </a:rPr>
            </a:br>
            <a:r>
              <a:rPr lang="de-AT" sz="1960">
                <a:latin typeface="Calibri"/>
                <a:ea typeface="Calibri"/>
                <a:cs typeface="Calibri"/>
                <a:sym typeface="Calibri"/>
              </a:rPr>
              <a:t>auf P3_SEITENNUMMER</a:t>
            </a:r>
            <a:br>
              <a:rPr lang="de-AT" sz="1960">
                <a:latin typeface="Calibri"/>
                <a:ea typeface="Calibri"/>
                <a:cs typeface="Calibri"/>
                <a:sym typeface="Calibri"/>
              </a:rPr>
            </a:br>
            <a:r>
              <a:rPr lang="de-AT" sz="1960">
                <a:latin typeface="Calibri"/>
                <a:ea typeface="Calibri"/>
                <a:cs typeface="Calibri"/>
                <a:sym typeface="Calibri"/>
              </a:rPr>
              <a:t>Type: Item matches Regular Expression</a:t>
            </a:r>
            <a:br>
              <a:rPr lang="de-AT" sz="1960">
                <a:latin typeface="Calibri"/>
                <a:ea typeface="Calibri"/>
                <a:cs typeface="Calibri"/>
                <a:sym typeface="Calibri"/>
              </a:rPr>
            </a:br>
            <a:r>
              <a:rPr lang="de-AT" sz="1960">
                <a:latin typeface="Calibri"/>
                <a:ea typeface="Calibri"/>
                <a:cs typeface="Calibri"/>
                <a:sym typeface="Calibri"/>
              </a:rPr>
              <a:t>Validation Expression 1: P3_SEITENNUMMER</a:t>
            </a:r>
            <a:br>
              <a:rPr lang="de-AT" sz="1960">
                <a:latin typeface="Calibri"/>
                <a:ea typeface="Calibri"/>
                <a:cs typeface="Calibri"/>
                <a:sym typeface="Calibri"/>
              </a:rPr>
            </a:br>
            <a:r>
              <a:rPr lang="de-AT" sz="1960">
                <a:latin typeface="Calibri"/>
                <a:ea typeface="Calibri"/>
                <a:cs typeface="Calibri"/>
                <a:sym typeface="Calibri"/>
              </a:rPr>
              <a:t>Validation Expression 2: 1|2</a:t>
            </a:r>
            <a:endParaRPr sz="126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960"/>
              <a:buNone/>
            </a:pPr>
            <a:r>
              <a:t/>
            </a:r>
            <a:endParaRPr sz="1960"/>
          </a:p>
        </p:txBody>
      </p:sp>
      <p:sp>
        <p:nvSpPr>
          <p:cNvPr id="1632" name="Google Shape;1632;p1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633" name="Google Shape;1633;p1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634" name="Google Shape;1634;p165"/>
          <p:cNvPicPr preferRelativeResize="0"/>
          <p:nvPr/>
        </p:nvPicPr>
        <p:blipFill rotWithShape="1">
          <a:blip r:embed="rId3">
            <a:alphaModFix/>
          </a:blip>
          <a:srcRect b="0" l="0" r="0" t="0"/>
          <a:stretch/>
        </p:blipFill>
        <p:spPr>
          <a:xfrm>
            <a:off x="6672262" y="2280444"/>
            <a:ext cx="3876675" cy="2657475"/>
          </a:xfrm>
          <a:prstGeom prst="rect">
            <a:avLst/>
          </a:prstGeom>
          <a:noFill/>
          <a:ln>
            <a:noFill/>
          </a:ln>
        </p:spPr>
      </p:pic>
      <p:pic>
        <p:nvPicPr>
          <p:cNvPr id="1635" name="Google Shape;1635;p165"/>
          <p:cNvPicPr preferRelativeResize="0"/>
          <p:nvPr/>
        </p:nvPicPr>
        <p:blipFill rotWithShape="1">
          <a:blip r:embed="rId4">
            <a:alphaModFix/>
          </a:blip>
          <a:srcRect b="0" l="0" r="0" t="0"/>
          <a:stretch/>
        </p:blipFill>
        <p:spPr>
          <a:xfrm>
            <a:off x="10048875" y="4578350"/>
            <a:ext cx="2143125" cy="2143125"/>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9" name="Shape 1639"/>
        <p:cNvGrpSpPr/>
        <p:nvPr/>
      </p:nvGrpSpPr>
      <p:grpSpPr>
        <a:xfrm>
          <a:off x="0" y="0"/>
          <a:ext cx="0" cy="0"/>
          <a:chOff x="0" y="0"/>
          <a:chExt cx="0" cy="0"/>
        </a:xfrm>
      </p:grpSpPr>
      <p:sp>
        <p:nvSpPr>
          <p:cNvPr id="1640" name="Google Shape;1640;p1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AT">
                <a:solidFill>
                  <a:schemeClr val="lt1"/>
                </a:solidFill>
              </a:rPr>
              <a:t>ENDE</a:t>
            </a:r>
            <a:endParaRPr/>
          </a:p>
        </p:txBody>
      </p:sp>
      <p:pic>
        <p:nvPicPr>
          <p:cNvPr descr="Ein Bild, das Zeichnung enthält.&#10;&#10;Automatisch generierte Beschreibung" id="1641" name="Google Shape;1641;p166"/>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Metadaten</a:t>
            </a:r>
            <a:endParaRPr/>
          </a:p>
        </p:txBody>
      </p:sp>
      <p:sp>
        <p:nvSpPr>
          <p:cNvPr id="237" name="Google Shape;237;p18"/>
          <p:cNvSpPr txBox="1"/>
          <p:nvPr>
            <p:ph idx="1" type="body"/>
          </p:nvPr>
        </p:nvSpPr>
        <p:spPr>
          <a:xfrm>
            <a:off x="838200" y="1825625"/>
            <a:ext cx="10161104"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latin typeface="Calibri"/>
                <a:ea typeface="Calibri"/>
                <a:cs typeface="Calibri"/>
                <a:sym typeface="Calibri"/>
              </a:rPr>
              <a:t>APEX ist ein in Oracle DB integriertes Feature (keine zusätzlichen Lizenzgebühren)</a:t>
            </a:r>
            <a:endParaRPr/>
          </a:p>
          <a:p>
            <a:pPr indent="0" lvl="0" marL="0" rtl="0" algn="l">
              <a:lnSpc>
                <a:spcPct val="80000"/>
              </a:lnSpc>
              <a:spcBef>
                <a:spcPts val="1000"/>
              </a:spcBef>
              <a:spcAft>
                <a:spcPts val="0"/>
              </a:spcAft>
              <a:buClr>
                <a:schemeClr val="dk1"/>
              </a:buClr>
              <a:buSzPts val="800"/>
              <a:buNone/>
            </a:pPr>
            <a:r>
              <a:t/>
            </a:r>
            <a:endParaRPr sz="800">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Es besteht aus 300 Tabellen, 200 PL/SQL Objekten und 300000 lines of code.</a:t>
            </a:r>
            <a:endParaRPr/>
          </a:p>
          <a:p>
            <a:pPr indent="0" lvl="0" marL="0" rtl="0" algn="l">
              <a:lnSpc>
                <a:spcPct val="80000"/>
              </a:lnSpc>
              <a:spcBef>
                <a:spcPts val="1000"/>
              </a:spcBef>
              <a:spcAft>
                <a:spcPts val="0"/>
              </a:spcAft>
              <a:buClr>
                <a:schemeClr val="dk1"/>
              </a:buClr>
              <a:buSzPts val="800"/>
              <a:buNone/>
            </a:pPr>
            <a:r>
              <a:t/>
            </a:r>
            <a:endParaRPr sz="800">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APEX Programmierung bedeutet einen Eingriff in die Metadatentabellen.</a:t>
            </a:r>
            <a:endParaRPr/>
          </a:p>
          <a:p>
            <a:pPr indent="0" lvl="0" marL="0" rtl="0" algn="l">
              <a:lnSpc>
                <a:spcPct val="80000"/>
              </a:lnSpc>
              <a:spcBef>
                <a:spcPts val="1000"/>
              </a:spcBef>
              <a:spcAft>
                <a:spcPts val="0"/>
              </a:spcAft>
              <a:buClr>
                <a:schemeClr val="dk1"/>
              </a:buClr>
              <a:buSzPts val="800"/>
              <a:buNone/>
            </a:pPr>
            <a:r>
              <a:t/>
            </a:r>
            <a:endParaRPr sz="800">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APEX Applikationen ausführen bedeutet, Daten aus den Metadatentabellen zu lesen und die angeforderten Seiten zu rendern.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38" name="Google Shape;2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39" name="Google Shape;2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40" name="Google Shape;240;p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Workspace</a:t>
            </a:r>
            <a:endParaRPr/>
          </a:p>
        </p:txBody>
      </p:sp>
      <p:sp>
        <p:nvSpPr>
          <p:cNvPr id="246" name="Google Shape;24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Ist der Bereich, in dem die Entwicklung stattfindet (= virtuelle, private Datenbank)</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Stellt sicher, dass die Objekte mehrerer Benutzer  innerhalb einer APEX Installation voneinander ‚getrennt‘ sind (privacy).</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WS ist ein 'logischer Arbeitsbereich', der mit ein oder mehreren Schematas verbunden ist. </a:t>
            </a:r>
            <a:endParaRPr/>
          </a:p>
          <a:p>
            <a:pPr indent="5080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7" name="Google Shape;2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48" name="Google Shape;2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49" name="Google Shape;249;p19"/>
          <p:cNvPicPr preferRelativeResize="0"/>
          <p:nvPr/>
        </p:nvPicPr>
        <p:blipFill rotWithShape="1">
          <a:blip r:embed="rId3">
            <a:alphaModFix/>
          </a:blip>
          <a:srcRect b="0" l="0" r="0" t="0"/>
          <a:stretch/>
        </p:blipFill>
        <p:spPr>
          <a:xfrm>
            <a:off x="3742910" y="4280960"/>
            <a:ext cx="4410490" cy="2075390"/>
          </a:xfrm>
          <a:prstGeom prst="rect">
            <a:avLst/>
          </a:prstGeom>
          <a:noFill/>
          <a:ln>
            <a:noFill/>
          </a:ln>
        </p:spPr>
      </p:pic>
      <p:pic>
        <p:nvPicPr>
          <p:cNvPr id="250" name="Google Shape;250;p1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Workspace</a:t>
            </a:r>
            <a:endParaRPr/>
          </a:p>
        </p:txBody>
      </p:sp>
      <p:sp>
        <p:nvSpPr>
          <p:cNvPr id="256" name="Google Shape;25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lang="de-AT" sz="2380">
                <a:latin typeface="Calibri"/>
                <a:ea typeface="Calibri"/>
                <a:cs typeface="Calibri"/>
                <a:sym typeface="Calibri"/>
              </a:rPr>
              <a:t>Entwickler arbeitet in einem Workspace ‚autonom‘ – er ist von der Verwaltung des DBA unabhängig. Er ist für seinen Workspace der Administrator – er kann neue Benutzer hinzufügen, neue Applikationen erstellen, …</a:t>
            </a:r>
            <a:endParaRPr/>
          </a:p>
          <a:p>
            <a:pPr indent="0" lvl="0" marL="0" rtl="0" algn="l">
              <a:lnSpc>
                <a:spcPct val="80000"/>
              </a:lnSpc>
              <a:spcBef>
                <a:spcPts val="1000"/>
              </a:spcBef>
              <a:spcAft>
                <a:spcPts val="0"/>
              </a:spcAft>
              <a:buClr>
                <a:schemeClr val="dk1"/>
              </a:buClr>
              <a:buSzPts val="1530"/>
              <a:buNone/>
            </a:pPr>
            <a:r>
              <a:t/>
            </a:r>
            <a:endParaRPr sz="1530">
              <a:latin typeface="Calibri"/>
              <a:ea typeface="Calibri"/>
              <a:cs typeface="Calibri"/>
              <a:sym typeface="Calibri"/>
            </a:endParaRPr>
          </a:p>
          <a:p>
            <a:pPr indent="0" lvl="0" marL="0" rtl="0" algn="l">
              <a:lnSpc>
                <a:spcPct val="80000"/>
              </a:lnSpc>
              <a:spcBef>
                <a:spcPts val="1000"/>
              </a:spcBef>
              <a:spcAft>
                <a:spcPts val="0"/>
              </a:spcAft>
              <a:buClr>
                <a:schemeClr val="dk1"/>
              </a:buClr>
              <a:buSzPts val="2380"/>
              <a:buNone/>
            </a:pPr>
            <a:r>
              <a:rPr lang="de-AT" sz="2380">
                <a:latin typeface="Calibri"/>
                <a:ea typeface="Calibri"/>
                <a:cs typeface="Calibri"/>
                <a:sym typeface="Calibri"/>
              </a:rPr>
              <a:t>Der DBA wird nur mehr dann benötigt, wenn der Workspace zusätzliche Ressourcen (mehr Speicherplatz, zusätzliche Privilegien) benötigt.</a:t>
            </a:r>
            <a:endParaRPr/>
          </a:p>
          <a:p>
            <a:pPr indent="0" lvl="0" marL="0" rtl="0" algn="l">
              <a:lnSpc>
                <a:spcPct val="80000"/>
              </a:lnSpc>
              <a:spcBef>
                <a:spcPts val="1000"/>
              </a:spcBef>
              <a:spcAft>
                <a:spcPts val="0"/>
              </a:spcAft>
              <a:buClr>
                <a:schemeClr val="dk1"/>
              </a:buClr>
              <a:buSzPts val="1530"/>
              <a:buNone/>
            </a:pPr>
            <a:r>
              <a:t/>
            </a:r>
            <a:endParaRPr sz="1530">
              <a:latin typeface="Calibri"/>
              <a:ea typeface="Calibri"/>
              <a:cs typeface="Calibri"/>
              <a:sym typeface="Calibri"/>
            </a:endParaRPr>
          </a:p>
          <a:p>
            <a:pPr indent="0" lvl="0" marL="0" rtl="0" algn="l">
              <a:lnSpc>
                <a:spcPct val="80000"/>
              </a:lnSpc>
              <a:spcBef>
                <a:spcPts val="1000"/>
              </a:spcBef>
              <a:spcAft>
                <a:spcPts val="0"/>
              </a:spcAft>
              <a:buClr>
                <a:schemeClr val="dk1"/>
              </a:buClr>
              <a:buSzPts val="2380"/>
              <a:buNone/>
            </a:pPr>
            <a:r>
              <a:rPr lang="de-AT" sz="2380">
                <a:latin typeface="Calibri"/>
                <a:ea typeface="Calibri"/>
                <a:cs typeface="Calibri"/>
                <a:sym typeface="Calibri"/>
              </a:rPr>
              <a:t>Die Daten befinden sich im Datenbankschema, die Anwendungen werden in der browserbasierten Entwicklungsumgebung erstellt und als dem Workspace zugeordneten Metadateien in den Tabellen der APEX Engine abgelegt.</a:t>
            </a:r>
            <a:endParaRPr/>
          </a:p>
          <a:p>
            <a:pPr indent="0" lvl="0" marL="0" rtl="0" algn="l">
              <a:lnSpc>
                <a:spcPct val="8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80000"/>
              </a:lnSpc>
              <a:spcBef>
                <a:spcPts val="1000"/>
              </a:spcBef>
              <a:spcAft>
                <a:spcPts val="0"/>
              </a:spcAft>
              <a:buClr>
                <a:schemeClr val="dk1"/>
              </a:buClr>
              <a:buSzPts val="2380"/>
              <a:buNone/>
            </a:pPr>
            <a:r>
              <a:rPr lang="de-AT" sz="2380">
                <a:latin typeface="Calibri"/>
                <a:ea typeface="Calibri"/>
                <a:cs typeface="Calibri"/>
                <a:sym typeface="Calibri"/>
              </a:rPr>
              <a:t>Damit trennt APEX die Anwendung und die Daten.</a:t>
            </a:r>
            <a:endParaRPr/>
          </a:p>
          <a:p>
            <a:pPr indent="-77470" lvl="0" marL="228600" rtl="0" algn="l">
              <a:lnSpc>
                <a:spcPct val="80000"/>
              </a:lnSpc>
              <a:spcBef>
                <a:spcPts val="1000"/>
              </a:spcBef>
              <a:spcAft>
                <a:spcPts val="0"/>
              </a:spcAft>
              <a:buClr>
                <a:schemeClr val="dk1"/>
              </a:buClr>
              <a:buSzPts val="2380"/>
              <a:buNone/>
            </a:pPr>
            <a:r>
              <a:t/>
            </a:r>
            <a:endParaRPr sz="2380"/>
          </a:p>
        </p:txBody>
      </p:sp>
      <p:sp>
        <p:nvSpPr>
          <p:cNvPr id="257" name="Google Shape;25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58" name="Google Shape;25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59" name="Google Shape;259;p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 </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latin typeface="Calibri"/>
                <a:ea typeface="Calibri"/>
                <a:cs typeface="Calibri"/>
                <a:sym typeface="Calibri"/>
              </a:rPr>
              <a:t>...ist eine kostenfreie Option der Oracle Datenbank ab V10.2.0.3</a:t>
            </a:r>
            <a:endParaRPr/>
          </a:p>
          <a:p>
            <a:pPr indent="0" lvl="0" marL="0" rtl="0" algn="l">
              <a:lnSpc>
                <a:spcPct val="8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...Anwendungen sind Browser basiert.</a:t>
            </a:r>
            <a:endParaRPr/>
          </a:p>
          <a:p>
            <a:pPr indent="0" lvl="0" marL="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 erfordert nur geringe Programmierkenntnisse im eigentlichen Sinn.</a:t>
            </a:r>
            <a:endParaRPr/>
          </a:p>
          <a:p>
            <a:pPr indent="0" lvl="0" marL="0" rtl="0" algn="l">
              <a:lnSpc>
                <a:spcPct val="8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...ist eine Entwicklungs- und Laufzeitumgebung für datenbankbasierte Webanwendungen.</a:t>
            </a:r>
            <a:endParaRPr/>
          </a:p>
          <a:p>
            <a:pPr indent="52388" lvl="0" marL="0" rtl="0" algn="l">
              <a:lnSpc>
                <a:spcPct val="80000"/>
              </a:lnSpc>
              <a:spcBef>
                <a:spcPts val="1000"/>
              </a:spcBef>
              <a:spcAft>
                <a:spcPts val="0"/>
              </a:spcAft>
              <a:buClr>
                <a:schemeClr val="dk1"/>
              </a:buClr>
              <a:buSzPts val="2000"/>
              <a:buNone/>
            </a:pPr>
            <a:r>
              <a:t/>
            </a:r>
            <a:endParaRPr sz="2000">
              <a:latin typeface="Calibri"/>
              <a:ea typeface="Calibri"/>
              <a:cs typeface="Calibri"/>
              <a:sym typeface="Calibri"/>
            </a:endParaRPr>
          </a:p>
          <a:p>
            <a:pPr indent="52388" lvl="0" marL="0" rtl="0" algn="l">
              <a:lnSpc>
                <a:spcPct val="80000"/>
              </a:lnSpc>
              <a:spcBef>
                <a:spcPts val="1000"/>
              </a:spcBef>
              <a:spcAft>
                <a:spcPts val="0"/>
              </a:spcAft>
              <a:buClr>
                <a:schemeClr val="dk1"/>
              </a:buClr>
              <a:buSzPts val="2800"/>
              <a:buNone/>
            </a:pPr>
            <a:r>
              <a:rPr lang="de-AT">
                <a:latin typeface="Calibri"/>
                <a:ea typeface="Calibri"/>
                <a:cs typeface="Calibri"/>
                <a:sym typeface="Calibri"/>
              </a:rPr>
              <a:t>Aus Anwendersicht wird lediglich ein Browser benötigt.</a:t>
            </a:r>
            <a:endParaRPr/>
          </a:p>
          <a:p>
            <a:pPr indent="-50800" lvl="0" marL="228600" rtl="0" algn="l">
              <a:lnSpc>
                <a:spcPct val="80000"/>
              </a:lnSpc>
              <a:spcBef>
                <a:spcPts val="1000"/>
              </a:spcBef>
              <a:spcAft>
                <a:spcPts val="0"/>
              </a:spcAft>
              <a:buClr>
                <a:schemeClr val="dk1"/>
              </a:buClr>
              <a:buSzPts val="2800"/>
              <a:buNone/>
            </a:pPr>
            <a:r>
              <a:t/>
            </a:r>
            <a:endParaRPr/>
          </a:p>
        </p:txBody>
      </p:sp>
      <p:sp>
        <p:nvSpPr>
          <p:cNvPr id="96" name="Google Shape;9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8" name="Google Shape;98;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Workspace</a:t>
            </a:r>
            <a:endParaRPr/>
          </a:p>
        </p:txBody>
      </p:sp>
      <p:sp>
        <p:nvSpPr>
          <p:cNvPr id="265" name="Google Shape;26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latin typeface="Calibri"/>
                <a:ea typeface="Calibri"/>
                <a:cs typeface="Calibri"/>
                <a:sym typeface="Calibri"/>
              </a:rPr>
              <a:t>Daraus ergeben sich folgende User – Typen:</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Char char="•"/>
            </a:pPr>
            <a:r>
              <a:rPr lang="de-AT" sz="2590">
                <a:latin typeface="Calibri"/>
                <a:ea typeface="Calibri"/>
                <a:cs typeface="Calibri"/>
                <a:sym typeface="Calibri"/>
              </a:rPr>
              <a:t>Workspace Administrator</a:t>
            </a:r>
            <a:br>
              <a:rPr lang="de-AT" sz="2590">
                <a:latin typeface="Calibri"/>
                <a:ea typeface="Calibri"/>
                <a:cs typeface="Calibri"/>
                <a:sym typeface="Calibri"/>
              </a:rPr>
            </a:br>
            <a:r>
              <a:rPr lang="de-AT" sz="2590">
                <a:latin typeface="Calibri"/>
                <a:ea typeface="Calibri"/>
                <a:cs typeface="Calibri"/>
                <a:sym typeface="Calibri"/>
              </a:rPr>
              <a:t>create / modify von Applikationen und Datenbankobjekten, Management von User Accounts</a:t>
            </a:r>
            <a:endParaRPr/>
          </a:p>
          <a:p>
            <a:pPr indent="-64135"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Char char="•"/>
            </a:pPr>
            <a:r>
              <a:rPr lang="de-AT" sz="2590">
                <a:latin typeface="Calibri"/>
                <a:ea typeface="Calibri"/>
                <a:cs typeface="Calibri"/>
                <a:sym typeface="Calibri"/>
              </a:rPr>
              <a:t>Developer</a:t>
            </a:r>
            <a:br>
              <a:rPr lang="de-AT" sz="2590">
                <a:latin typeface="Calibri"/>
                <a:ea typeface="Calibri"/>
                <a:cs typeface="Calibri"/>
                <a:sym typeface="Calibri"/>
              </a:rPr>
            </a:br>
            <a:r>
              <a:rPr lang="de-AT" sz="2590">
                <a:latin typeface="Calibri"/>
                <a:ea typeface="Calibri"/>
                <a:cs typeface="Calibri"/>
                <a:sym typeface="Calibri"/>
              </a:rPr>
              <a:t>können Applikationen und Datenbankobjekte erstellen / modifizieren</a:t>
            </a:r>
            <a:endParaRPr/>
          </a:p>
          <a:p>
            <a:pPr indent="-64135" lvl="0" marL="22860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1000"/>
              </a:spcBef>
              <a:spcAft>
                <a:spcPts val="0"/>
              </a:spcAft>
              <a:buClr>
                <a:schemeClr val="dk1"/>
              </a:buClr>
              <a:buSzPts val="2590"/>
              <a:buChar char="•"/>
            </a:pPr>
            <a:r>
              <a:rPr lang="de-AT" sz="2590">
                <a:latin typeface="Calibri"/>
                <a:ea typeface="Calibri"/>
                <a:cs typeface="Calibri"/>
                <a:sym typeface="Calibri"/>
              </a:rPr>
              <a:t>End User</a:t>
            </a:r>
            <a:br>
              <a:rPr lang="de-AT" sz="2590">
                <a:latin typeface="Calibri"/>
                <a:ea typeface="Calibri"/>
                <a:cs typeface="Calibri"/>
                <a:sym typeface="Calibri"/>
              </a:rPr>
            </a:br>
            <a:r>
              <a:rPr lang="de-AT" sz="2590">
                <a:latin typeface="Calibri"/>
                <a:ea typeface="Calibri"/>
                <a:cs typeface="Calibri"/>
                <a:sym typeface="Calibri"/>
              </a:rPr>
              <a:t>können auf erstellte Applikationen zugreifen</a:t>
            </a:r>
            <a:endParaRPr sz="2590">
              <a:latin typeface="Calibri"/>
              <a:ea typeface="Calibri"/>
              <a:cs typeface="Calibri"/>
              <a:sym typeface="Calibri"/>
            </a:endParaRPr>
          </a:p>
        </p:txBody>
      </p:sp>
      <p:sp>
        <p:nvSpPr>
          <p:cNvPr id="266" name="Google Shape;2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67" name="Google Shape;2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68" name="Google Shape;268;p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Workspace Management</a:t>
            </a:r>
            <a:endParaRPr/>
          </a:p>
        </p:txBody>
      </p:sp>
      <p:sp>
        <p:nvSpPr>
          <p:cNvPr id="274" name="Google Shape;27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75" name="Google Shape;27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76" name="Google Shape;276;p22"/>
          <p:cNvPicPr preferRelativeResize="0"/>
          <p:nvPr/>
        </p:nvPicPr>
        <p:blipFill rotWithShape="1">
          <a:blip r:embed="rId3">
            <a:alphaModFix/>
          </a:blip>
          <a:srcRect b="0" l="0" r="0" t="0"/>
          <a:stretch/>
        </p:blipFill>
        <p:spPr>
          <a:xfrm>
            <a:off x="1560169" y="1314324"/>
            <a:ext cx="7729606" cy="2114676"/>
          </a:xfrm>
          <a:prstGeom prst="rect">
            <a:avLst/>
          </a:prstGeom>
          <a:noFill/>
          <a:ln>
            <a:noFill/>
          </a:ln>
        </p:spPr>
      </p:pic>
      <p:pic>
        <p:nvPicPr>
          <p:cNvPr id="277" name="Google Shape;277;p22"/>
          <p:cNvPicPr preferRelativeResize="0"/>
          <p:nvPr/>
        </p:nvPicPr>
        <p:blipFill rotWithShape="1">
          <a:blip r:embed="rId4">
            <a:alphaModFix/>
          </a:blip>
          <a:srcRect b="0" l="0" r="0" t="0"/>
          <a:stretch/>
        </p:blipFill>
        <p:spPr>
          <a:xfrm>
            <a:off x="2003081" y="4133454"/>
            <a:ext cx="6413743" cy="2248296"/>
          </a:xfrm>
          <a:prstGeom prst="rect">
            <a:avLst/>
          </a:prstGeom>
          <a:noFill/>
          <a:ln>
            <a:noFill/>
          </a:ln>
        </p:spPr>
      </p:pic>
      <p:sp>
        <p:nvSpPr>
          <p:cNvPr id="278" name="Google Shape;278;p22"/>
          <p:cNvSpPr txBox="1"/>
          <p:nvPr>
            <p:ph idx="1" type="body"/>
          </p:nvPr>
        </p:nvSpPr>
        <p:spPr>
          <a:xfrm>
            <a:off x="1076739" y="3941935"/>
            <a:ext cx="10515600" cy="4351338"/>
          </a:xfrm>
          <a:prstGeom prst="rect">
            <a:avLst/>
          </a:prstGeom>
          <a:noFill/>
          <a:ln>
            <a:noFill/>
          </a:ln>
        </p:spPr>
        <p:txBody>
          <a:bodyPr anchorCtr="0" anchor="t" bIns="46800" lIns="90000" spcFirstLastPara="1" rIns="90000" wrap="square" tIns="46800">
            <a:normAutofit/>
          </a:bodyPr>
          <a:lstStyle/>
          <a:p>
            <a:pPr indent="-228600" lvl="0" marL="228600" marR="0" rtl="0" algn="l">
              <a:lnSpc>
                <a:spcPct val="90000"/>
              </a:lnSpc>
              <a:spcBef>
                <a:spcPts val="0"/>
              </a:spcBef>
              <a:spcAft>
                <a:spcPts val="0"/>
              </a:spcAft>
              <a:buClr>
                <a:srgbClr val="000000"/>
              </a:buClr>
              <a:buSzPts val="2000"/>
              <a:buFont typeface="Times New Roman"/>
              <a:buNone/>
            </a:pPr>
            <a:r>
              <a:rPr b="0" i="0" lang="de-AT" sz="2000" u="none" cap="none" strike="noStrike">
                <a:solidFill>
                  <a:srgbClr val="000000"/>
                </a:solidFill>
                <a:latin typeface="Calibri"/>
                <a:ea typeface="Calibri"/>
                <a:cs typeface="Calibri"/>
                <a:sym typeface="Calibri"/>
              </a:rPr>
              <a:t>workspace management, Userverwaltung und andere Workspace Aktivitäten </a:t>
            </a:r>
            <a:endParaRPr/>
          </a:p>
        </p:txBody>
      </p:sp>
      <p:cxnSp>
        <p:nvCxnSpPr>
          <p:cNvPr id="279" name="Google Shape;279;p22"/>
          <p:cNvCxnSpPr/>
          <p:nvPr/>
        </p:nvCxnSpPr>
        <p:spPr>
          <a:xfrm flipH="1" rot="10800000">
            <a:off x="4259262" y="1904673"/>
            <a:ext cx="3718547" cy="2037262"/>
          </a:xfrm>
          <a:prstGeom prst="straightConnector1">
            <a:avLst/>
          </a:prstGeom>
          <a:noFill/>
          <a:ln cap="flat" cmpd="sng" w="9525">
            <a:solidFill>
              <a:schemeClr val="dk1"/>
            </a:solidFill>
            <a:prstDash val="solid"/>
            <a:round/>
            <a:headEnd len="med" w="med" type="none"/>
            <a:tailEnd len="med" w="med" type="triangle"/>
          </a:ln>
        </p:spPr>
      </p:cxnSp>
      <p:pic>
        <p:nvPicPr>
          <p:cNvPr id="280" name="Google Shape;280;p22"/>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Workspace Verwaltung</a:t>
            </a:r>
            <a:endParaRPr/>
          </a:p>
        </p:txBody>
      </p:sp>
      <p:sp>
        <p:nvSpPr>
          <p:cNvPr id="286" name="Google Shape;28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480"/>
              <a:buNone/>
            </a:pPr>
            <a:r>
              <a:rPr lang="de-AT" sz="2480">
                <a:latin typeface="Calibri"/>
                <a:ea typeface="Calibri"/>
                <a:cs typeface="Calibri"/>
                <a:sym typeface="Calibri"/>
              </a:rPr>
              <a:t>Workspace – Manager ist das Package DBMS_WM (beinhaltet Manager – Funktionalität)</a:t>
            </a:r>
            <a:endParaRPr/>
          </a:p>
          <a:p>
            <a:pPr indent="-228600" lvl="0" marL="228600" rtl="0" algn="l">
              <a:lnSpc>
                <a:spcPct val="70000"/>
              </a:lnSpc>
              <a:spcBef>
                <a:spcPts val="1000"/>
              </a:spcBef>
              <a:spcAft>
                <a:spcPts val="0"/>
              </a:spcAft>
              <a:buClr>
                <a:schemeClr val="dk1"/>
              </a:buClr>
              <a:buSzPts val="852"/>
              <a:buNone/>
            </a:pPr>
            <a:r>
              <a:t/>
            </a:r>
            <a:endParaRPr sz="852"/>
          </a:p>
          <a:p>
            <a:pPr indent="-228600" lvl="0" marL="228600" rtl="0" algn="l">
              <a:lnSpc>
                <a:spcPct val="70000"/>
              </a:lnSpc>
              <a:spcBef>
                <a:spcPts val="0"/>
              </a:spcBef>
              <a:spcAft>
                <a:spcPts val="0"/>
              </a:spcAft>
              <a:buClr>
                <a:schemeClr val="dk1"/>
              </a:buClr>
              <a:buSzPts val="2170"/>
              <a:buNone/>
            </a:pPr>
            <a:r>
              <a:rPr lang="de-AT" sz="2170">
                <a:latin typeface="Courier New"/>
                <a:ea typeface="Courier New"/>
                <a:cs typeface="Courier New"/>
                <a:sym typeface="Courier New"/>
              </a:rPr>
              <a:t>DBMS_WM.CreateWorkspace(</a:t>
            </a:r>
            <a:endParaRPr/>
          </a:p>
          <a:p>
            <a:pPr indent="-228600" lvl="0" marL="228600" rtl="0" algn="l">
              <a:lnSpc>
                <a:spcPct val="70000"/>
              </a:lnSpc>
              <a:spcBef>
                <a:spcPts val="0"/>
              </a:spcBef>
              <a:spcAft>
                <a:spcPts val="0"/>
              </a:spcAft>
              <a:buClr>
                <a:schemeClr val="dk1"/>
              </a:buClr>
              <a:buSzPts val="2170"/>
              <a:buNone/>
            </a:pPr>
            <a:r>
              <a:rPr lang="de-AT" sz="2170">
                <a:latin typeface="Courier New"/>
                <a:ea typeface="Courier New"/>
                <a:cs typeface="Courier New"/>
                <a:sym typeface="Courier New"/>
              </a:rPr>
              <a:t>   workspace    IN VARCHAR2,</a:t>
            </a:r>
            <a:endParaRPr/>
          </a:p>
          <a:p>
            <a:pPr indent="-228600" lvl="0" marL="228600" rtl="0" algn="l">
              <a:lnSpc>
                <a:spcPct val="70000"/>
              </a:lnSpc>
              <a:spcBef>
                <a:spcPts val="0"/>
              </a:spcBef>
              <a:spcAft>
                <a:spcPts val="0"/>
              </a:spcAft>
              <a:buClr>
                <a:schemeClr val="dk1"/>
              </a:buClr>
              <a:buSzPts val="2170"/>
              <a:buNone/>
            </a:pPr>
            <a:r>
              <a:rPr lang="de-AT" sz="2170">
                <a:latin typeface="Courier New"/>
                <a:ea typeface="Courier New"/>
                <a:cs typeface="Courier New"/>
                <a:sym typeface="Courier New"/>
              </a:rPr>
              <a:t>   description  IN VARCHAR2 DEFAULT NULL,</a:t>
            </a:r>
            <a:endParaRPr/>
          </a:p>
          <a:p>
            <a:pPr indent="-228600" lvl="0" marL="228600" rtl="0" algn="l">
              <a:lnSpc>
                <a:spcPct val="70000"/>
              </a:lnSpc>
              <a:spcBef>
                <a:spcPts val="0"/>
              </a:spcBef>
              <a:spcAft>
                <a:spcPts val="0"/>
              </a:spcAft>
              <a:buClr>
                <a:schemeClr val="dk1"/>
              </a:buClr>
              <a:buSzPts val="2170"/>
              <a:buNone/>
            </a:pPr>
            <a:r>
              <a:rPr lang="de-AT" sz="2170">
                <a:latin typeface="Courier New"/>
                <a:ea typeface="Courier New"/>
                <a:cs typeface="Courier New"/>
                <a:sym typeface="Courier New"/>
              </a:rPr>
              <a:t>   auto_commit  IN BOOLEAN DEFAULT TRUE);</a:t>
            </a:r>
            <a:endParaRPr/>
          </a:p>
          <a:p>
            <a:pPr indent="-228600" lvl="0" marL="228600" rtl="0" algn="l">
              <a:lnSpc>
                <a:spcPct val="70000"/>
              </a:lnSpc>
              <a:spcBef>
                <a:spcPts val="1000"/>
              </a:spcBef>
              <a:spcAft>
                <a:spcPts val="0"/>
              </a:spcAft>
              <a:buClr>
                <a:schemeClr val="dk1"/>
              </a:buClr>
              <a:buSzPts val="2480"/>
              <a:buNone/>
            </a:pPr>
            <a:r>
              <a:t/>
            </a:r>
            <a:endParaRPr sz="2480"/>
          </a:p>
          <a:p>
            <a:pPr indent="-228600" lvl="0" marL="228600" rtl="0" algn="l">
              <a:lnSpc>
                <a:spcPct val="70000"/>
              </a:lnSpc>
              <a:spcBef>
                <a:spcPts val="1000"/>
              </a:spcBef>
              <a:spcAft>
                <a:spcPts val="0"/>
              </a:spcAft>
              <a:buClr>
                <a:schemeClr val="dk1"/>
              </a:buClr>
              <a:buSzPts val="2480"/>
              <a:buNone/>
            </a:pPr>
            <a:r>
              <a:rPr lang="de-AT" sz="2480">
                <a:latin typeface="Calibri"/>
                <a:ea typeface="Calibri"/>
                <a:cs typeface="Calibri"/>
                <a:sym typeface="Calibri"/>
              </a:rPr>
              <a:t>Beispiel:</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EXECUTE DBMS_WM.CreateWorkspace ('NEWWORKSPACE');</a:t>
            </a:r>
            <a:endParaRPr/>
          </a:p>
          <a:p>
            <a:pPr indent="-228600" lvl="0" marL="228600" rtl="0" algn="l">
              <a:lnSpc>
                <a:spcPct val="70000"/>
              </a:lnSpc>
              <a:spcBef>
                <a:spcPts val="1000"/>
              </a:spcBef>
              <a:spcAft>
                <a:spcPts val="0"/>
              </a:spcAft>
              <a:buClr>
                <a:schemeClr val="dk1"/>
              </a:buClr>
              <a:buSzPts val="813"/>
              <a:buNone/>
            </a:pPr>
            <a:r>
              <a:t/>
            </a:r>
            <a:endParaRPr sz="813">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170"/>
              <a:buNone/>
            </a:pPr>
            <a:r>
              <a:rPr lang="de-AT" sz="2170">
                <a:latin typeface="Calibri"/>
                <a:ea typeface="Calibri"/>
                <a:cs typeface="Calibri"/>
                <a:sym typeface="Calibri"/>
              </a:rPr>
              <a:t>Beispiel: Smith soll der Zugriff zu jedem WS der DB gestattet werden. ACCESS_ANY_WORKSPACE privilege darf er nicht weitergeben.</a:t>
            </a:r>
            <a:endParaRPr/>
          </a:p>
          <a:p>
            <a:pPr indent="-228600" lvl="0" marL="228600" rtl="0" algn="l">
              <a:lnSpc>
                <a:spcPct val="70000"/>
              </a:lnSpc>
              <a:spcBef>
                <a:spcPts val="1000"/>
              </a:spcBef>
              <a:spcAft>
                <a:spcPts val="0"/>
              </a:spcAft>
              <a:buClr>
                <a:schemeClr val="dk1"/>
              </a:buClr>
              <a:buSzPts val="2170"/>
              <a:buNone/>
            </a:pPr>
            <a:r>
              <a:rPr lang="de-AT" sz="2170">
                <a:latin typeface="Courier New"/>
                <a:ea typeface="Courier New"/>
                <a:cs typeface="Courier New"/>
                <a:sym typeface="Courier New"/>
              </a:rPr>
              <a:t>EXECUTE DBMS_WM.GrantSystemPriv ('ACCESS_ANY_WORKSPACE', 'Smith', 'NO');</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287" name="Google Shape;28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88" name="Google Shape;28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89" name="Google Shape;289;p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Engine I</a:t>
            </a:r>
            <a:endParaRPr/>
          </a:p>
        </p:txBody>
      </p:sp>
      <p:sp>
        <p:nvSpPr>
          <p:cNvPr id="295" name="Google Shape;295;p24"/>
          <p:cNvSpPr txBox="1"/>
          <p:nvPr>
            <p:ph idx="1" type="body"/>
          </p:nvPr>
        </p:nvSpPr>
        <p:spPr>
          <a:xfrm>
            <a:off x="838200" y="1825625"/>
            <a:ext cx="9790043"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380"/>
              <a:buNone/>
            </a:pPr>
            <a:r>
              <a:rPr lang="de-AT" sz="2380">
                <a:latin typeface="Calibri"/>
                <a:ea typeface="Calibri"/>
                <a:cs typeface="Calibri"/>
                <a:sym typeface="Calibri"/>
              </a:rPr>
              <a:t>APEX Entwicklungsumgebung ist eine APEX Anwendung. Die APEX Engine generiert mit Metadatentabellen die Anwendungsseiten. Die Entwicklungsumgebung, mit der man die Anwendungsseiten erstellt (also die Metadaten erzeugt), ist wiederum ein APEX Anwendung – besteht also selbst aus Metadaten. (Die Entwicklungsumgebung hat die Anwendungs-ID 4000).</a:t>
            </a:r>
            <a:endParaRPr/>
          </a:p>
          <a:p>
            <a:pPr indent="0" lvl="0" marL="0" rtl="0" algn="l">
              <a:lnSpc>
                <a:spcPct val="13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130000"/>
              </a:lnSpc>
              <a:spcBef>
                <a:spcPts val="1000"/>
              </a:spcBef>
              <a:spcAft>
                <a:spcPts val="0"/>
              </a:spcAft>
              <a:buClr>
                <a:schemeClr val="dk1"/>
              </a:buClr>
              <a:buSzPts val="2380"/>
              <a:buNone/>
            </a:pPr>
            <a:r>
              <a:rPr lang="de-AT" sz="2380">
                <a:latin typeface="Calibri"/>
                <a:ea typeface="Calibri"/>
                <a:cs typeface="Calibri"/>
                <a:sym typeface="Calibri"/>
              </a:rPr>
              <a:t>Änderungen in einer APEX Anwendung werden sofort wirksam, da lediglich die Metadaten geändert werden 🡪 keine Compilierung</a:t>
            </a:r>
            <a:endParaRPr sz="238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380"/>
              <a:buNone/>
            </a:pPr>
            <a:r>
              <a:t/>
            </a:r>
            <a:endParaRPr sz="2380"/>
          </a:p>
          <a:p>
            <a:pPr indent="-228600" lvl="0" marL="228600" rtl="0" algn="l">
              <a:lnSpc>
                <a:spcPct val="70000"/>
              </a:lnSpc>
              <a:spcBef>
                <a:spcPts val="1000"/>
              </a:spcBef>
              <a:spcAft>
                <a:spcPts val="0"/>
              </a:spcAft>
              <a:buClr>
                <a:schemeClr val="dk1"/>
              </a:buClr>
              <a:buSzPts val="2380"/>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
        <p:nvSpPr>
          <p:cNvPr id="296" name="Google Shape;29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297" name="Google Shape;29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298" name="Google Shape;298;p2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Engine II</a:t>
            </a:r>
            <a:endParaRPr/>
          </a:p>
        </p:txBody>
      </p:sp>
      <p:sp>
        <p:nvSpPr>
          <p:cNvPr id="304" name="Google Shape;304;p25"/>
          <p:cNvSpPr txBox="1"/>
          <p:nvPr>
            <p:ph idx="1" type="body"/>
          </p:nvPr>
        </p:nvSpPr>
        <p:spPr>
          <a:xfrm>
            <a:off x="838200" y="1825625"/>
            <a:ext cx="9670774"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380"/>
              <a:buNone/>
            </a:pPr>
            <a:r>
              <a:rPr lang="de-AT" sz="2380">
                <a:latin typeface="Calibri"/>
                <a:ea typeface="Calibri"/>
                <a:cs typeface="Calibri"/>
                <a:sym typeface="Calibri"/>
              </a:rPr>
              <a:t>APEX selbst ist in PL/SQL implementiert. Es ‚besteht’ aus Tabellen und PL/SQL Packages. In den Tabellen werden die Metadaten der APEX Anwendung gespeichert. Es wird kein Code generiert. </a:t>
            </a:r>
            <a:endParaRPr/>
          </a:p>
          <a:p>
            <a:pPr indent="0" lvl="0" marL="0" rtl="0" algn="l">
              <a:lnSpc>
                <a:spcPct val="13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130000"/>
              </a:lnSpc>
              <a:spcBef>
                <a:spcPts val="1000"/>
              </a:spcBef>
              <a:spcAft>
                <a:spcPts val="0"/>
              </a:spcAft>
              <a:buClr>
                <a:schemeClr val="dk1"/>
              </a:buClr>
              <a:buSzPts val="2380"/>
              <a:buNone/>
            </a:pPr>
            <a:r>
              <a:rPr lang="de-AT" sz="2380">
                <a:latin typeface="Calibri"/>
                <a:ea typeface="Calibri"/>
                <a:cs typeface="Calibri"/>
                <a:sym typeface="Calibri"/>
              </a:rPr>
              <a:t>Solange der Anwender den Browser geöffnet hat, kann im Hintergrund die DB nieder- und wieder hochgefahren werden, ohne die Sitzung zu zerstören. Andererseits wird beim Schließen des Browsers das Session- Cookie und damit die APEX Sitzung zerstört.</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305" name="Google Shape;30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06" name="Google Shape;30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07" name="Google Shape;307;p2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APEX User</a:t>
            </a:r>
            <a:endParaRPr/>
          </a:p>
        </p:txBody>
      </p:sp>
      <p:sp>
        <p:nvSpPr>
          <p:cNvPr id="313" name="Google Shape;313;p26"/>
          <p:cNvSpPr txBox="1"/>
          <p:nvPr>
            <p:ph idx="1" type="body"/>
          </p:nvPr>
        </p:nvSpPr>
        <p:spPr>
          <a:xfrm>
            <a:off x="838200" y="1825625"/>
            <a:ext cx="9405730" cy="4351338"/>
          </a:xfrm>
          <a:prstGeom prst="rect">
            <a:avLst/>
          </a:prstGeom>
          <a:noFill/>
          <a:ln>
            <a:noFill/>
          </a:ln>
        </p:spPr>
        <p:txBody>
          <a:bodyPr anchorCtr="0" anchor="t" bIns="45700" lIns="91425" spcFirstLastPara="1" rIns="91425" wrap="square" tIns="45700">
            <a:normAutofit/>
          </a:bodyPr>
          <a:lstStyle/>
          <a:p>
            <a:pPr indent="-511175" lvl="0" marL="546100" rtl="0" algn="l">
              <a:lnSpc>
                <a:spcPct val="70000"/>
              </a:lnSpc>
              <a:spcBef>
                <a:spcPts val="0"/>
              </a:spcBef>
              <a:spcAft>
                <a:spcPts val="0"/>
              </a:spcAft>
              <a:buClr>
                <a:schemeClr val="dk1"/>
              </a:buClr>
              <a:buSzPts val="1071"/>
              <a:buFont typeface="Noto Sans Symbols"/>
              <a:buChar char="●"/>
            </a:pPr>
            <a:r>
              <a:rPr lang="de-AT" sz="2380">
                <a:latin typeface="Calibri"/>
                <a:ea typeface="Calibri"/>
                <a:cs typeface="Calibri"/>
                <a:sym typeface="Calibri"/>
              </a:rPr>
              <a:t>Workspace Administrator</a:t>
            </a:r>
            <a:br>
              <a:rPr lang="de-AT" sz="2380">
                <a:latin typeface="Calibri"/>
                <a:ea typeface="Calibri"/>
                <a:cs typeface="Calibri"/>
                <a:sym typeface="Calibri"/>
              </a:rPr>
            </a:br>
            <a:r>
              <a:rPr lang="de-AT" sz="2380">
                <a:latin typeface="Calibri"/>
                <a:ea typeface="Calibri"/>
                <a:cs typeface="Calibri"/>
                <a:sym typeface="Calibri"/>
              </a:rPr>
              <a:t>Verwaltung von User Accounts, Überwachung der workspace Aktivitäten, Überwachung der Log Files</a:t>
            </a:r>
            <a:endParaRPr/>
          </a:p>
          <a:p>
            <a:pPr indent="-495300" lvl="0" marL="546100" rtl="0" algn="l">
              <a:lnSpc>
                <a:spcPct val="70000"/>
              </a:lnSpc>
              <a:spcBef>
                <a:spcPts val="1000"/>
              </a:spcBef>
              <a:spcAft>
                <a:spcPts val="0"/>
              </a:spcAft>
              <a:buClr>
                <a:schemeClr val="dk1"/>
              </a:buClr>
              <a:buSzPts val="1530"/>
              <a:buNone/>
            </a:pPr>
            <a:r>
              <a:t/>
            </a:r>
            <a:endParaRPr sz="1530">
              <a:latin typeface="Calibri"/>
              <a:ea typeface="Calibri"/>
              <a:cs typeface="Calibri"/>
              <a:sym typeface="Calibri"/>
            </a:endParaRPr>
          </a:p>
          <a:p>
            <a:pPr indent="-511175" lvl="0" marL="546100" rtl="0" algn="l">
              <a:lnSpc>
                <a:spcPct val="70000"/>
              </a:lnSpc>
              <a:spcBef>
                <a:spcPts val="0"/>
              </a:spcBef>
              <a:spcAft>
                <a:spcPts val="0"/>
              </a:spcAft>
              <a:buClr>
                <a:schemeClr val="dk1"/>
              </a:buClr>
              <a:buSzPts val="1071"/>
              <a:buFont typeface="Noto Sans Symbols"/>
              <a:buChar char="●"/>
            </a:pPr>
            <a:r>
              <a:rPr lang="de-AT" sz="2380">
                <a:latin typeface="Calibri"/>
                <a:ea typeface="Calibri"/>
                <a:cs typeface="Calibri"/>
                <a:sym typeface="Calibri"/>
              </a:rPr>
              <a:t>Developer</a:t>
            </a:r>
            <a:br>
              <a:rPr lang="de-AT" sz="2380">
                <a:latin typeface="Calibri"/>
                <a:ea typeface="Calibri"/>
                <a:cs typeface="Calibri"/>
                <a:sym typeface="Calibri"/>
              </a:rPr>
            </a:br>
            <a:r>
              <a:rPr lang="de-AT" sz="2380">
                <a:latin typeface="Calibri"/>
                <a:ea typeface="Calibri"/>
                <a:cs typeface="Calibri"/>
                <a:sym typeface="Calibri"/>
              </a:rPr>
              <a:t>erstellt / editiert Applikationen. Können ihren eigenen WS haben oder mehrere Entwickler arbeiten im selben WS. </a:t>
            </a:r>
            <a:endParaRPr/>
          </a:p>
          <a:p>
            <a:pPr indent="-495300" lvl="0" marL="546100" rtl="0" algn="l">
              <a:lnSpc>
                <a:spcPct val="70000"/>
              </a:lnSpc>
              <a:spcBef>
                <a:spcPts val="1000"/>
              </a:spcBef>
              <a:spcAft>
                <a:spcPts val="0"/>
              </a:spcAft>
              <a:buClr>
                <a:schemeClr val="dk1"/>
              </a:buClr>
              <a:buSzPts val="1530"/>
              <a:buNone/>
            </a:pPr>
            <a:r>
              <a:t/>
            </a:r>
            <a:endParaRPr sz="1530">
              <a:latin typeface="Calibri"/>
              <a:ea typeface="Calibri"/>
              <a:cs typeface="Calibri"/>
              <a:sym typeface="Calibri"/>
            </a:endParaRPr>
          </a:p>
          <a:p>
            <a:pPr indent="-511175" lvl="0" marL="546100" rtl="0" algn="l">
              <a:lnSpc>
                <a:spcPct val="70000"/>
              </a:lnSpc>
              <a:spcBef>
                <a:spcPts val="0"/>
              </a:spcBef>
              <a:spcAft>
                <a:spcPts val="0"/>
              </a:spcAft>
              <a:buClr>
                <a:schemeClr val="dk1"/>
              </a:buClr>
              <a:buSzPts val="1071"/>
              <a:buFont typeface="Noto Sans Symbols"/>
              <a:buChar char="●"/>
            </a:pPr>
            <a:r>
              <a:rPr lang="de-AT" sz="2380">
                <a:latin typeface="Calibri"/>
                <a:ea typeface="Calibri"/>
                <a:cs typeface="Calibri"/>
                <a:sym typeface="Calibri"/>
              </a:rPr>
              <a:t>End User</a:t>
            </a:r>
            <a:br>
              <a:rPr lang="de-AT" sz="2380">
                <a:latin typeface="Calibri"/>
                <a:ea typeface="Calibri"/>
                <a:cs typeface="Calibri"/>
                <a:sym typeface="Calibri"/>
              </a:rPr>
            </a:br>
            <a:r>
              <a:rPr lang="de-AT" sz="2380">
                <a:latin typeface="Calibri"/>
                <a:ea typeface="Calibri"/>
                <a:cs typeface="Calibri"/>
                <a:sym typeface="Calibri"/>
              </a:rPr>
              <a:t>verfügen über keinerlei Entwicklungsberechtigungen. Sie können nur im Rahmen der vorgegebenen Authentifizierung auf Applikationen zugreifen.</a:t>
            </a:r>
            <a:endParaRPr/>
          </a:p>
          <a:p>
            <a:pPr indent="-495300" lvl="0" marL="546100" rtl="0" algn="l">
              <a:lnSpc>
                <a:spcPct val="70000"/>
              </a:lnSpc>
              <a:spcBef>
                <a:spcPts val="1000"/>
              </a:spcBef>
              <a:spcAft>
                <a:spcPts val="0"/>
              </a:spcAft>
              <a:buClr>
                <a:schemeClr val="dk1"/>
              </a:buClr>
              <a:buSzPts val="1530"/>
              <a:buNone/>
            </a:pPr>
            <a:r>
              <a:t/>
            </a:r>
            <a:endParaRPr sz="1530">
              <a:latin typeface="Calibri"/>
              <a:ea typeface="Calibri"/>
              <a:cs typeface="Calibri"/>
              <a:sym typeface="Calibri"/>
            </a:endParaRPr>
          </a:p>
          <a:p>
            <a:pPr indent="-511175" lvl="0" marL="546100" rtl="0" algn="l">
              <a:lnSpc>
                <a:spcPct val="70000"/>
              </a:lnSpc>
              <a:spcBef>
                <a:spcPts val="0"/>
              </a:spcBef>
              <a:spcAft>
                <a:spcPts val="0"/>
              </a:spcAft>
              <a:buClr>
                <a:schemeClr val="dk1"/>
              </a:buClr>
              <a:buSzPts val="1071"/>
              <a:buFont typeface="Noto Sans Symbols"/>
              <a:buChar char="●"/>
            </a:pPr>
            <a:r>
              <a:rPr lang="de-AT" sz="2380">
                <a:latin typeface="Calibri"/>
                <a:ea typeface="Calibri"/>
                <a:cs typeface="Calibri"/>
                <a:sym typeface="Calibri"/>
              </a:rPr>
              <a:t>APEX Administrator</a:t>
            </a:r>
            <a:br>
              <a:rPr lang="de-AT" sz="2380">
                <a:latin typeface="Calibri"/>
                <a:ea typeface="Calibri"/>
                <a:cs typeface="Calibri"/>
                <a:sym typeface="Calibri"/>
              </a:rPr>
            </a:br>
            <a:r>
              <a:rPr lang="de-AT" sz="2380">
                <a:latin typeface="Calibri"/>
                <a:ea typeface="Calibri"/>
                <a:cs typeface="Calibri"/>
                <a:sym typeface="Calibri"/>
              </a:rPr>
              <a:t>ist ein ‚Superuser‘, der die gesamte APEX Instanz managt. Er bedient sich dabei der vorgegebenen APEX Services.</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314" name="Google Shape;31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15" name="Google Shape;31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16" name="Google Shape;316;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User</a:t>
            </a:r>
            <a:endParaRPr/>
          </a:p>
        </p:txBody>
      </p:sp>
      <p:sp>
        <p:nvSpPr>
          <p:cNvPr id="322" name="Google Shape;32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23" name="Google Shape;32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24" name="Google Shape;324;p27"/>
          <p:cNvPicPr preferRelativeResize="0"/>
          <p:nvPr>
            <p:ph idx="1" type="body"/>
          </p:nvPr>
        </p:nvPicPr>
        <p:blipFill rotWithShape="1">
          <a:blip r:embed="rId3">
            <a:alphaModFix/>
          </a:blip>
          <a:srcRect b="0" l="0" r="0" t="0"/>
          <a:stretch/>
        </p:blipFill>
        <p:spPr>
          <a:xfrm>
            <a:off x="3588283" y="1540767"/>
            <a:ext cx="5015434" cy="4584059"/>
          </a:xfrm>
          <a:prstGeom prst="rect">
            <a:avLst/>
          </a:prstGeom>
          <a:noFill/>
          <a:ln>
            <a:noFill/>
          </a:ln>
        </p:spPr>
      </p:pic>
      <p:pic>
        <p:nvPicPr>
          <p:cNvPr id="325" name="Google Shape;325;p2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Begriffe I</a:t>
            </a:r>
            <a:endParaRPr/>
          </a:p>
        </p:txBody>
      </p:sp>
      <p:sp>
        <p:nvSpPr>
          <p:cNvPr id="331" name="Google Shape;331;p28"/>
          <p:cNvSpPr txBox="1"/>
          <p:nvPr>
            <p:ph idx="1" type="body"/>
          </p:nvPr>
        </p:nvSpPr>
        <p:spPr>
          <a:xfrm>
            <a:off x="838200" y="1825625"/>
            <a:ext cx="9750287"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b="1" lang="de-AT" sz="2590">
                <a:latin typeface="Calibri"/>
                <a:ea typeface="Calibri"/>
                <a:cs typeface="Calibri"/>
                <a:sym typeface="Calibri"/>
              </a:rPr>
              <a:t>Application</a:t>
            </a:r>
            <a:br>
              <a:rPr lang="de-AT" sz="2590">
                <a:latin typeface="Calibri"/>
                <a:ea typeface="Calibri"/>
                <a:cs typeface="Calibri"/>
                <a:sym typeface="Calibri"/>
              </a:rPr>
            </a:br>
            <a:r>
              <a:rPr lang="de-AT" sz="2590">
                <a:latin typeface="Calibri"/>
                <a:ea typeface="Calibri"/>
                <a:cs typeface="Calibri"/>
                <a:sym typeface="Calibri"/>
              </a:rPr>
              <a:t>is a collection of pages with branches that connect them. Its attributes include the authentication method, default UI templates, and authorization rules. </a:t>
            </a:r>
            <a:br>
              <a:rPr lang="de-AT" sz="2590">
                <a:latin typeface="Calibri"/>
                <a:ea typeface="Calibri"/>
                <a:cs typeface="Calibri"/>
                <a:sym typeface="Calibri"/>
              </a:rPr>
            </a:b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b="1" lang="de-AT" sz="2590">
                <a:latin typeface="Calibri"/>
                <a:ea typeface="Calibri"/>
                <a:cs typeface="Calibri"/>
                <a:sym typeface="Calibri"/>
              </a:rPr>
              <a:t>Workspace</a:t>
            </a:r>
            <a:br>
              <a:rPr lang="de-AT" sz="2590">
                <a:latin typeface="Calibri"/>
                <a:ea typeface="Calibri"/>
                <a:cs typeface="Calibri"/>
                <a:sym typeface="Calibri"/>
              </a:rPr>
            </a:br>
            <a:r>
              <a:rPr lang="de-AT" sz="2590">
                <a:latin typeface="Calibri"/>
                <a:ea typeface="Calibri"/>
                <a:cs typeface="Calibri"/>
                <a:sym typeface="Calibri"/>
              </a:rPr>
              <a:t>is a virtual private database allowing multiple users to work within the same Oracle Application Express installation but keeping their objects, data and applications private.</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b="1" lang="de-AT" sz="2590">
                <a:latin typeface="Calibri"/>
                <a:ea typeface="Calibri"/>
                <a:cs typeface="Calibri"/>
                <a:sym typeface="Calibri"/>
              </a:rPr>
              <a:t>Page</a:t>
            </a:r>
            <a:br>
              <a:rPr lang="de-AT" sz="2590">
                <a:latin typeface="Calibri"/>
                <a:ea typeface="Calibri"/>
                <a:cs typeface="Calibri"/>
                <a:sym typeface="Calibri"/>
              </a:rPr>
            </a:br>
            <a:r>
              <a:rPr lang="de-AT" sz="2590">
                <a:latin typeface="Calibri"/>
                <a:ea typeface="Calibri"/>
                <a:cs typeface="Calibri"/>
                <a:sym typeface="Calibri"/>
              </a:rPr>
              <a:t>is the basic building block of an application. Pages contain user interface elements such as tabs, lists, buttons, items, and regions.</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332" name="Google Shape;33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33" name="Google Shape;33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34" name="Google Shape;334;p2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Begriffe II</a:t>
            </a:r>
            <a:endParaRPr/>
          </a:p>
        </p:txBody>
      </p:sp>
      <p:sp>
        <p:nvSpPr>
          <p:cNvPr id="340" name="Google Shape;340;p29"/>
          <p:cNvSpPr txBox="1"/>
          <p:nvPr>
            <p:ph idx="1" type="body"/>
          </p:nvPr>
        </p:nvSpPr>
        <p:spPr>
          <a:xfrm>
            <a:off x="838200" y="1825625"/>
            <a:ext cx="9259957"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b="1" lang="de-AT" sz="2590">
                <a:latin typeface="Calibri"/>
                <a:ea typeface="Calibri"/>
                <a:cs typeface="Calibri"/>
                <a:sym typeface="Calibri"/>
              </a:rPr>
              <a:t>Region</a:t>
            </a:r>
            <a:br>
              <a:rPr lang="de-AT" sz="2590">
                <a:latin typeface="Calibri"/>
                <a:ea typeface="Calibri"/>
                <a:cs typeface="Calibri"/>
                <a:sym typeface="Calibri"/>
              </a:rPr>
            </a:br>
            <a:r>
              <a:rPr lang="de-AT" sz="2590">
                <a:latin typeface="Calibri"/>
                <a:ea typeface="Calibri"/>
                <a:cs typeface="Calibri"/>
                <a:sym typeface="Calibri"/>
              </a:rPr>
              <a:t>Content is displayed in regions, which are logical subsections of a page. Each page can have any number of regions of several different types. These types include: HTML text, SQL Queries, PL/SQL-generated HTML, and charts. Each region is rendered using a region template. Regions are positioned on the page using display points defined in the page template.</a:t>
            </a:r>
            <a:endParaRPr/>
          </a:p>
          <a:p>
            <a:pPr indent="0" lvl="0" marL="0" rtl="0" algn="l">
              <a:lnSpc>
                <a:spcPct val="70000"/>
              </a:lnSpc>
              <a:spcBef>
                <a:spcPts val="1000"/>
              </a:spcBef>
              <a:spcAft>
                <a:spcPts val="0"/>
              </a:spcAft>
              <a:buClr>
                <a:schemeClr val="dk1"/>
              </a:buClr>
              <a:buSzPts val="925"/>
              <a:buNone/>
            </a:pPr>
            <a:r>
              <a:t/>
            </a:r>
            <a:endParaRPr sz="925">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b="1" lang="de-AT" sz="2590">
                <a:latin typeface="Calibri"/>
                <a:ea typeface="Calibri"/>
                <a:cs typeface="Calibri"/>
                <a:sym typeface="Calibri"/>
              </a:rPr>
              <a:t>breadcrumb</a:t>
            </a:r>
            <a:br>
              <a:rPr lang="de-AT" sz="2590">
                <a:latin typeface="Calibri"/>
                <a:ea typeface="Calibri"/>
                <a:cs typeface="Calibri"/>
                <a:sym typeface="Calibri"/>
              </a:rPr>
            </a:br>
            <a:r>
              <a:rPr lang="de-AT" sz="2590">
                <a:latin typeface="Calibri"/>
                <a:ea typeface="Calibri"/>
                <a:cs typeface="Calibri"/>
                <a:sym typeface="Calibri"/>
              </a:rPr>
              <a:t>A breadcrumb trail indicates where the user is within the application from a hierarchical perspective. In addition, users can click a specific breadcrumb link to instantly view the page. You use breadcrumbs as a second level of navigation at the top of each page, complementing other user interface elements such as tabs and lists.</a:t>
            </a:r>
            <a:endParaRPr/>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341" name="Google Shape;34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42" name="Google Shape;34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43" name="Google Shape;343;p2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Begriffe III</a:t>
            </a:r>
            <a:endParaRPr/>
          </a:p>
        </p:txBody>
      </p:sp>
      <p:sp>
        <p:nvSpPr>
          <p:cNvPr id="349" name="Google Shape;34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de-AT">
                <a:latin typeface="Calibri"/>
                <a:ea typeface="Calibri"/>
                <a:cs typeface="Calibri"/>
                <a:sym typeface="Calibri"/>
              </a:rPr>
              <a:t>Item</a:t>
            </a:r>
            <a:br>
              <a:rPr lang="de-AT">
                <a:latin typeface="Calibri"/>
                <a:ea typeface="Calibri"/>
                <a:cs typeface="Calibri"/>
                <a:sym typeface="Calibri"/>
              </a:rPr>
            </a:br>
            <a:r>
              <a:rPr lang="de-AT">
                <a:latin typeface="Calibri"/>
                <a:ea typeface="Calibri"/>
                <a:cs typeface="Calibri"/>
                <a:sym typeface="Calibri"/>
              </a:rPr>
              <a:t>An item can be a text field, text area, password, select list, check box, and so on. Item attributes affect the display and behavior of items on a page. For example, these attributes can impact where a label displays, how large an item is, and whether or not the item is displayed next to, or below the previous item. The value of an item is automatically stored into the application's session state, which can be referenced at any point within the user's session.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0" name="Google Shape;35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51" name="Google Shape;35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52" name="Google Shape;352;p3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t/>
            </a:r>
            <a:endParaRPr sz="2600">
              <a:latin typeface="Calibri"/>
              <a:ea typeface="Calibri"/>
              <a:cs typeface="Calibri"/>
              <a:sym typeface="Calibri"/>
            </a:endParaRPr>
          </a:p>
          <a:p>
            <a:pPr indent="0" lvl="0" marL="0" rtl="0" algn="l">
              <a:lnSpc>
                <a:spcPct val="150000"/>
              </a:lnSpc>
              <a:spcBef>
                <a:spcPts val="1000"/>
              </a:spcBef>
              <a:spcAft>
                <a:spcPts val="0"/>
              </a:spcAft>
              <a:buClr>
                <a:schemeClr val="dk1"/>
              </a:buClr>
              <a:buSzPts val="2800"/>
              <a:buNone/>
            </a:pPr>
            <a:r>
              <a:rPr lang="de-AT" u="sng">
                <a:latin typeface="Calibri"/>
                <a:ea typeface="Calibri"/>
                <a:cs typeface="Calibri"/>
                <a:sym typeface="Calibri"/>
              </a:rPr>
              <a:t>Ap</a:t>
            </a:r>
            <a:r>
              <a:rPr lang="de-AT">
                <a:latin typeface="Calibri"/>
                <a:ea typeface="Calibri"/>
                <a:cs typeface="Calibri"/>
                <a:sym typeface="Calibri"/>
              </a:rPr>
              <a:t>plication </a:t>
            </a:r>
            <a:r>
              <a:rPr lang="de-AT" u="sng">
                <a:latin typeface="Calibri"/>
                <a:ea typeface="Calibri"/>
                <a:cs typeface="Calibri"/>
                <a:sym typeface="Calibri"/>
              </a:rPr>
              <a:t>Ex</a:t>
            </a:r>
            <a:r>
              <a:rPr lang="de-AT">
                <a:latin typeface="Calibri"/>
                <a:ea typeface="Calibri"/>
                <a:cs typeface="Calibri"/>
                <a:sym typeface="Calibri"/>
              </a:rPr>
              <a:t>press is a rapid Web application development tool that lets you share data and create applications. Using only a Web browser and limited programming experience, you can develop and deploy applications that are fast and secure.</a:t>
            </a:r>
            <a:endParaRPr sz="26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105" name="Google Shape;10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7" name="Google Shape;107;p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Data Dictonary Views</a:t>
            </a:r>
            <a:endParaRPr/>
          </a:p>
        </p:txBody>
      </p:sp>
      <p:sp>
        <p:nvSpPr>
          <p:cNvPr id="358" name="Google Shape;358;p31"/>
          <p:cNvSpPr txBox="1"/>
          <p:nvPr>
            <p:ph idx="1" type="body"/>
          </p:nvPr>
        </p:nvSpPr>
        <p:spPr>
          <a:xfrm>
            <a:off x="122829" y="1825625"/>
            <a:ext cx="1321103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None/>
            </a:pPr>
            <a:r>
              <a:rPr lang="de-AT" sz="2380">
                <a:latin typeface="Courier New"/>
                <a:ea typeface="Courier New"/>
                <a:cs typeface="Courier New"/>
                <a:sym typeface="Courier New"/>
              </a:rPr>
              <a:t>select *</a:t>
            </a:r>
            <a:endParaRPr/>
          </a:p>
          <a:p>
            <a:pPr indent="-228600" lvl="0" marL="228600" rtl="0" algn="l">
              <a:lnSpc>
                <a:spcPct val="70000"/>
              </a:lnSpc>
              <a:spcBef>
                <a:spcPts val="1000"/>
              </a:spcBef>
              <a:spcAft>
                <a:spcPts val="0"/>
              </a:spcAft>
              <a:buClr>
                <a:schemeClr val="dk1"/>
              </a:buClr>
              <a:buSzPts val="2380"/>
              <a:buNone/>
            </a:pPr>
            <a:r>
              <a:rPr lang="de-AT" sz="2380">
                <a:latin typeface="Courier New"/>
                <a:ea typeface="Courier New"/>
                <a:cs typeface="Courier New"/>
                <a:sym typeface="Courier New"/>
              </a:rPr>
              <a:t>from apex_dictionary;</a:t>
            </a:r>
            <a:endParaRPr/>
          </a:p>
          <a:p>
            <a:pPr indent="-228600" lvl="0" marL="228600" rtl="0" algn="l">
              <a:lnSpc>
                <a:spcPct val="70000"/>
              </a:lnSpc>
              <a:spcBef>
                <a:spcPts val="1000"/>
              </a:spcBef>
              <a:spcAft>
                <a:spcPts val="0"/>
              </a:spcAft>
              <a:buClr>
                <a:schemeClr val="dk1"/>
              </a:buClr>
              <a:buSzPts val="595"/>
              <a:buNone/>
            </a:pPr>
            <a:r>
              <a:t/>
            </a:r>
            <a:endParaRPr sz="595"/>
          </a:p>
          <a:p>
            <a:pPr indent="0" lvl="0" marL="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Zeige Page_ID, Seitentitel, Region, Anzahl der Items für die jeweilige Seite der Applikation 782</a:t>
            </a:r>
            <a:endParaRPr/>
          </a:p>
          <a:p>
            <a:pPr indent="-228600" lvl="0" marL="228600" rtl="0" algn="l">
              <a:lnSpc>
                <a:spcPct val="70000"/>
              </a:lnSpc>
              <a:spcBef>
                <a:spcPts val="1000"/>
              </a:spcBef>
              <a:spcAft>
                <a:spcPts val="0"/>
              </a:spcAft>
              <a:buClr>
                <a:schemeClr val="dk1"/>
              </a:buClr>
              <a:buSzPts val="595"/>
              <a:buNone/>
            </a:pPr>
            <a:r>
              <a:t/>
            </a:r>
            <a:endParaRPr sz="595"/>
          </a:p>
          <a:p>
            <a:pPr indent="-228600" lvl="0" marL="228600" rtl="0" algn="l">
              <a:lnSpc>
                <a:spcPct val="70000"/>
              </a:lnSpc>
              <a:spcBef>
                <a:spcPts val="1000"/>
              </a:spcBef>
              <a:spcAft>
                <a:spcPts val="0"/>
              </a:spcAft>
              <a:buClr>
                <a:schemeClr val="dk1"/>
              </a:buClr>
              <a:buSzPts val="2380"/>
              <a:buNone/>
            </a:pPr>
            <a:r>
              <a:rPr lang="de-AT" sz="2380">
                <a:latin typeface="Courier New"/>
                <a:ea typeface="Courier New"/>
                <a:cs typeface="Courier New"/>
                <a:sym typeface="Courier New"/>
              </a:rPr>
              <a:t>Select page_id, page_title, regions, items</a:t>
            </a:r>
            <a:endParaRPr sz="238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380"/>
              <a:buNone/>
            </a:pPr>
            <a:r>
              <a:rPr lang="de-AT" sz="2380">
                <a:latin typeface="Courier New"/>
                <a:ea typeface="Courier New"/>
                <a:cs typeface="Courier New"/>
                <a:sym typeface="Courier New"/>
              </a:rPr>
              <a:t>From apex_application_pages</a:t>
            </a:r>
            <a:endParaRPr sz="238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380"/>
              <a:buNone/>
            </a:pPr>
            <a:r>
              <a:rPr lang="de-AT" sz="2380">
                <a:latin typeface="Courier New"/>
                <a:ea typeface="Courier New"/>
                <a:cs typeface="Courier New"/>
                <a:sym typeface="Courier New"/>
              </a:rPr>
              <a:t>Where application_id = 782</a:t>
            </a:r>
            <a:endParaRPr/>
          </a:p>
          <a:p>
            <a:pPr indent="-228600" lvl="0" marL="228600" rtl="0" algn="l">
              <a:lnSpc>
                <a:spcPct val="70000"/>
              </a:lnSpc>
              <a:spcBef>
                <a:spcPts val="1000"/>
              </a:spcBef>
              <a:spcAft>
                <a:spcPts val="0"/>
              </a:spcAft>
              <a:buClr>
                <a:schemeClr val="dk1"/>
              </a:buClr>
              <a:buSzPts val="595"/>
              <a:buNone/>
            </a:pPr>
            <a:r>
              <a:t/>
            </a:r>
            <a:endParaRPr sz="595"/>
          </a:p>
          <a:p>
            <a:pPr indent="-228600" lvl="0" marL="228600" rtl="0" algn="l">
              <a:lnSpc>
                <a:spcPct val="70000"/>
              </a:lnSpc>
              <a:spcBef>
                <a:spcPts val="1000"/>
              </a:spcBef>
              <a:spcAft>
                <a:spcPts val="0"/>
              </a:spcAft>
              <a:buClr>
                <a:schemeClr val="dk1"/>
              </a:buClr>
              <a:buSzPts val="2040"/>
              <a:buNone/>
            </a:pPr>
            <a:r>
              <a:rPr lang="de-AT" sz="2040">
                <a:latin typeface="Courier New"/>
                <a:ea typeface="Courier New"/>
                <a:cs typeface="Courier New"/>
                <a:sym typeface="Courier New"/>
              </a:rPr>
              <a:t>PAGE_ID    PAGE_TITLE      REGIONS          ITEMS    </a:t>
            </a:r>
            <a:endParaRPr/>
          </a:p>
          <a:p>
            <a:pPr indent="-228600" lvl="0" marL="228600" rtl="0" algn="l">
              <a:lnSpc>
                <a:spcPct val="70000"/>
              </a:lnSpc>
              <a:spcBef>
                <a:spcPts val="1000"/>
              </a:spcBef>
              <a:spcAft>
                <a:spcPts val="0"/>
              </a:spcAft>
              <a:buClr>
                <a:schemeClr val="dk1"/>
              </a:buClr>
              <a:buSzPts val="2040"/>
              <a:buNone/>
            </a:pPr>
            <a:r>
              <a:rPr lang="de-AT" sz="2040">
                <a:latin typeface="Courier New"/>
                <a:ea typeface="Courier New"/>
                <a:cs typeface="Courier New"/>
                <a:sym typeface="Courier New"/>
              </a:rPr>
              <a:t>--------------------------- ---------------------- </a:t>
            </a:r>
            <a:endParaRPr/>
          </a:p>
          <a:p>
            <a:pPr indent="-228600" lvl="0" marL="228600" rtl="0" algn="l">
              <a:lnSpc>
                <a:spcPct val="70000"/>
              </a:lnSpc>
              <a:spcBef>
                <a:spcPts val="1000"/>
              </a:spcBef>
              <a:spcAft>
                <a:spcPts val="0"/>
              </a:spcAft>
              <a:buClr>
                <a:schemeClr val="dk1"/>
              </a:buClr>
              <a:buSzPts val="2040"/>
              <a:buNone/>
            </a:pPr>
            <a:r>
              <a:rPr lang="de-AT" sz="2040">
                <a:latin typeface="Courier New"/>
                <a:ea typeface="Courier New"/>
                <a:cs typeface="Courier New"/>
                <a:sym typeface="Courier New"/>
              </a:rPr>
              <a:t>101        Login             1                 2     1        Seite 1           4                 13                     </a:t>
            </a:r>
            <a:endParaRPr/>
          </a:p>
          <a:p>
            <a:pPr indent="-228600" lvl="0" marL="228600" rtl="0" algn="l">
              <a:lnSpc>
                <a:spcPct val="70000"/>
              </a:lnSpc>
              <a:spcBef>
                <a:spcPts val="1000"/>
              </a:spcBef>
              <a:spcAft>
                <a:spcPts val="0"/>
              </a:spcAft>
              <a:buClr>
                <a:schemeClr val="dk1"/>
              </a:buClr>
              <a:buSzPts val="2040"/>
              <a:buNone/>
            </a:pPr>
            <a:r>
              <a:t/>
            </a:r>
            <a:endParaRPr sz="204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380"/>
              <a:buNone/>
            </a:pPr>
            <a:r>
              <a:t/>
            </a:r>
            <a:endParaRPr sz="2380"/>
          </a:p>
          <a:p>
            <a:pPr indent="-228600" lvl="0" marL="228600" rtl="0" algn="l">
              <a:lnSpc>
                <a:spcPct val="70000"/>
              </a:lnSpc>
              <a:spcBef>
                <a:spcPts val="1000"/>
              </a:spcBef>
              <a:spcAft>
                <a:spcPts val="0"/>
              </a:spcAft>
              <a:buClr>
                <a:schemeClr val="dk1"/>
              </a:buClr>
              <a:buSzPts val="2380"/>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
        <p:nvSpPr>
          <p:cNvPr id="359" name="Google Shape;3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60" name="Google Shape;3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61" name="Google Shape;361;p3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Pages</a:t>
            </a:r>
            <a:endParaRPr/>
          </a:p>
        </p:txBody>
      </p:sp>
      <p:sp>
        <p:nvSpPr>
          <p:cNvPr id="367" name="Google Shape;36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Eine page ist das grundlegende Konstruktionselement. Wenn eine Applikation erstellt wird, dann erfolgt dies dadurch, dass pages kreiert werden, die interface Elemente, wie Tabs, Listen, Buttons, Items, Regions, … enthalten.</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Die Definition einer Seite (sichtbar in der tree view) besteht aus 3 Komponenten. </a:t>
            </a:r>
            <a:endParaRPr/>
          </a:p>
          <a:p>
            <a:pPr indent="46038" lvl="0" marL="0" rtl="0" algn="l">
              <a:lnSpc>
                <a:spcPct val="90000"/>
              </a:lnSpc>
              <a:spcBef>
                <a:spcPts val="1000"/>
              </a:spcBef>
              <a:spcAft>
                <a:spcPts val="0"/>
              </a:spcAft>
              <a:buClr>
                <a:schemeClr val="dk1"/>
              </a:buClr>
              <a:buSzPts val="2800"/>
              <a:buNone/>
            </a:pPr>
            <a:r>
              <a:t/>
            </a:r>
            <a:endParaRPr/>
          </a:p>
          <a:p>
            <a:pPr indent="46038"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68" name="Google Shape;36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69" name="Google Shape;36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70" name="Google Shape;370;p33"/>
          <p:cNvPicPr preferRelativeResize="0"/>
          <p:nvPr/>
        </p:nvPicPr>
        <p:blipFill rotWithShape="1">
          <a:blip r:embed="rId3">
            <a:alphaModFix/>
          </a:blip>
          <a:srcRect b="0" l="0" r="0" t="0"/>
          <a:stretch/>
        </p:blipFill>
        <p:spPr>
          <a:xfrm>
            <a:off x="1324102" y="4296206"/>
            <a:ext cx="8429498" cy="2060144"/>
          </a:xfrm>
          <a:prstGeom prst="rect">
            <a:avLst/>
          </a:prstGeom>
          <a:noFill/>
          <a:ln>
            <a:noFill/>
          </a:ln>
        </p:spPr>
      </p:pic>
      <p:pic>
        <p:nvPicPr>
          <p:cNvPr id="371" name="Google Shape;371;p3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Page Rendering</a:t>
            </a:r>
            <a:endParaRPr/>
          </a:p>
        </p:txBody>
      </p:sp>
      <p:sp>
        <p:nvSpPr>
          <p:cNvPr id="377" name="Google Shape;377;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Betrifft die User Interface Controls</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und die Logik, die ausgeführt wird,</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wenn die Seite 'gerendert' wird.</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Page Rendering ist der Prozess des</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Generierens einer Seite aus der</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Datenbank.</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78" name="Google Shape;3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79" name="Google Shape;3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80" name="Google Shape;380;p34"/>
          <p:cNvPicPr preferRelativeResize="0"/>
          <p:nvPr>
            <p:ph idx="1" type="body"/>
          </p:nvPr>
        </p:nvPicPr>
        <p:blipFill rotWithShape="1">
          <a:blip r:embed="rId3">
            <a:alphaModFix/>
          </a:blip>
          <a:srcRect b="0" l="0" r="0" t="0"/>
          <a:stretch/>
        </p:blipFill>
        <p:spPr>
          <a:xfrm>
            <a:off x="2261463" y="1825625"/>
            <a:ext cx="2335074" cy="4351338"/>
          </a:xfrm>
          <a:prstGeom prst="rect">
            <a:avLst/>
          </a:prstGeom>
          <a:noFill/>
          <a:ln>
            <a:noFill/>
          </a:ln>
        </p:spPr>
      </p:pic>
      <p:pic>
        <p:nvPicPr>
          <p:cNvPr id="381" name="Google Shape;381;p3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Page Processing</a:t>
            </a:r>
            <a:endParaRPr/>
          </a:p>
        </p:txBody>
      </p:sp>
      <p:sp>
        <p:nvSpPr>
          <p:cNvPr id="387" name="Google Shape;387;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Logic controls (Processes, Branches, Validation), die evaluiert und ausgeführt werden, wenn die Seite verarbeitet wird.</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88" name="Google Shape;38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89" name="Google Shape;38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390" name="Google Shape;390;p35"/>
          <p:cNvPicPr preferRelativeResize="0"/>
          <p:nvPr>
            <p:ph idx="1" type="body"/>
          </p:nvPr>
        </p:nvPicPr>
        <p:blipFill rotWithShape="1">
          <a:blip r:embed="rId3">
            <a:alphaModFix/>
          </a:blip>
          <a:srcRect b="0" l="0" r="0" t="0"/>
          <a:stretch/>
        </p:blipFill>
        <p:spPr>
          <a:xfrm>
            <a:off x="2100262" y="2010569"/>
            <a:ext cx="2657475" cy="3981450"/>
          </a:xfrm>
          <a:prstGeom prst="rect">
            <a:avLst/>
          </a:prstGeom>
          <a:noFill/>
          <a:ln>
            <a:noFill/>
          </a:ln>
        </p:spPr>
      </p:pic>
      <p:pic>
        <p:nvPicPr>
          <p:cNvPr id="391" name="Google Shape;391;p3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Shared Components</a:t>
            </a:r>
            <a:endParaRPr/>
          </a:p>
        </p:txBody>
      </p:sp>
      <p:sp>
        <p:nvSpPr>
          <p:cNvPr id="397" name="Google Shape;397;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Listet allgemeine Komponenten, die von ein oder mehreren Seiten innerhalb einer Applikation verwendet werden können</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398" name="Google Shape;39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399" name="Google Shape;39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00" name="Google Shape;400;p36"/>
          <p:cNvPicPr preferRelativeResize="0"/>
          <p:nvPr>
            <p:ph idx="1" type="body"/>
          </p:nvPr>
        </p:nvPicPr>
        <p:blipFill rotWithShape="1">
          <a:blip r:embed="rId3">
            <a:alphaModFix/>
          </a:blip>
          <a:srcRect b="0" l="0" r="0" t="0"/>
          <a:stretch/>
        </p:blipFill>
        <p:spPr>
          <a:xfrm>
            <a:off x="2169631" y="1825625"/>
            <a:ext cx="2518738" cy="4351338"/>
          </a:xfrm>
          <a:prstGeom prst="rect">
            <a:avLst/>
          </a:prstGeom>
          <a:noFill/>
          <a:ln>
            <a:noFill/>
          </a:ln>
        </p:spPr>
      </p:pic>
      <p:pic>
        <p:nvPicPr>
          <p:cNvPr id="401" name="Google Shape;401;p3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Session</a:t>
            </a:r>
            <a:endParaRPr b="1"/>
          </a:p>
        </p:txBody>
      </p:sp>
      <p:sp>
        <p:nvSpPr>
          <p:cNvPr id="407" name="Google Shape;407;p37"/>
          <p:cNvSpPr txBox="1"/>
          <p:nvPr>
            <p:ph idx="1" type="body"/>
          </p:nvPr>
        </p:nvSpPr>
        <p:spPr>
          <a:xfrm>
            <a:off x="838200" y="1825625"/>
            <a:ext cx="9790043"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380"/>
              <a:buNone/>
            </a:pPr>
            <a:r>
              <a:rPr lang="de-AT" sz="2380">
                <a:latin typeface="Calibri"/>
                <a:ea typeface="Calibri"/>
                <a:cs typeface="Calibri"/>
                <a:sym typeface="Calibri"/>
              </a:rPr>
              <a:t>Eine Session ist ein logisches Konstrukt, das eine Persistenz über page-views sicherstellt. Jeder Session wird ein unique identifier zugewiesen. Die APEX Engine verwendet diese ID um den Daten-Work-Set vor und nach jeder page view zu speichern bzw. zu retrieven.</a:t>
            </a:r>
            <a:endParaRPr/>
          </a:p>
          <a:p>
            <a:pPr indent="0" lvl="0" marL="0" rtl="0" algn="l">
              <a:lnSpc>
                <a:spcPct val="13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130000"/>
              </a:lnSpc>
              <a:spcBef>
                <a:spcPts val="1000"/>
              </a:spcBef>
              <a:spcAft>
                <a:spcPts val="0"/>
              </a:spcAft>
              <a:buClr>
                <a:schemeClr val="dk1"/>
              </a:buClr>
              <a:buSzPts val="2380"/>
              <a:buNone/>
            </a:pPr>
            <a:r>
              <a:rPr lang="de-AT" sz="2380">
                <a:latin typeface="Calibri"/>
                <a:ea typeface="Calibri"/>
                <a:cs typeface="Calibri"/>
                <a:sym typeface="Calibri"/>
              </a:rPr>
              <a:t>Die APEX Engine verwendet diesen Identifier (oder Session ID) zur Speicherung oder Retrieving des WorkingSet of Data der jeweiligen Applikation (=session state) vor und nach jeder page-view.</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408" name="Google Shape;40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09" name="Google Shape;40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10" name="Google Shape;410;p3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Session State </a:t>
            </a:r>
            <a:endParaRPr/>
          </a:p>
        </p:txBody>
      </p:sp>
      <p:sp>
        <p:nvSpPr>
          <p:cNvPr id="416" name="Google Shape;416;p38"/>
          <p:cNvSpPr txBox="1"/>
          <p:nvPr>
            <p:ph idx="1" type="body"/>
          </p:nvPr>
        </p:nvSpPr>
        <p:spPr>
          <a:xfrm>
            <a:off x="838200" y="1825625"/>
            <a:ext cx="9485243"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Http: keine Möglichkeit, Daten zwischen den einzelnen Anfragen auszutauschen. Der Server hat keine Information über Vorgeschichte oder Zugehörigkeit der verschiedenen eintreffenden Anfragen → zustandslos. Zur Speicherung von Daten über mehrere http Verbindungen werden Cookies verwendet.</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Authentifizierungsinformation muss an Folgeseite weitergegeben werden. Ansonsten müsste sich der Benutzer wieder authentifizieren.</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Erweiterung des Cookie Konzepts: Zustandslosigkeit in APEX durch den Session State gelöst. Ein built-in Mechanismus läuft automatisch im Background der Applikation ab und speichert einige Daten aus der History der APEX Page Requests.</a:t>
            </a:r>
            <a:endParaRPr/>
          </a:p>
          <a:p>
            <a:pPr indent="0" lvl="0" marL="0" rtl="0" algn="l">
              <a:lnSpc>
                <a:spcPct val="70000"/>
              </a:lnSpc>
              <a:spcBef>
                <a:spcPts val="1000"/>
              </a:spcBef>
              <a:spcAft>
                <a:spcPts val="0"/>
              </a:spcAft>
              <a:buClr>
                <a:schemeClr val="dk1"/>
              </a:buClr>
              <a:buSzPts val="2380"/>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
        <p:nvSpPr>
          <p:cNvPr id="417" name="Google Shape;41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18" name="Google Shape;41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19" name="Google Shape;419;p3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Calling a Page from a Button URL</a:t>
            </a:r>
            <a:endParaRPr/>
          </a:p>
        </p:txBody>
      </p:sp>
      <p:sp>
        <p:nvSpPr>
          <p:cNvPr id="425" name="Google Shape;425;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36513" rtl="0" algn="l">
              <a:lnSpc>
                <a:spcPct val="90000"/>
              </a:lnSpc>
              <a:spcBef>
                <a:spcPts val="0"/>
              </a:spcBef>
              <a:spcAft>
                <a:spcPts val="0"/>
              </a:spcAft>
              <a:buClr>
                <a:schemeClr val="dk1"/>
              </a:buClr>
              <a:buSzPts val="2800"/>
              <a:buNone/>
            </a:pPr>
            <a:r>
              <a:rPr lang="de-AT">
                <a:latin typeface="Calibri"/>
                <a:ea typeface="Calibri"/>
                <a:cs typeface="Calibri"/>
                <a:sym typeface="Calibri"/>
              </a:rPr>
              <a:t>Da APEX Applikationen in einer Web Umgebung laufen, wird die URL zur Navigation benötigt.</a:t>
            </a:r>
            <a:endParaRPr/>
          </a:p>
          <a:p>
            <a:pPr indent="0" lvl="0" marL="36513"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36513" rtl="0" algn="l">
              <a:lnSpc>
                <a:spcPct val="90000"/>
              </a:lnSpc>
              <a:spcBef>
                <a:spcPts val="1000"/>
              </a:spcBef>
              <a:spcAft>
                <a:spcPts val="0"/>
              </a:spcAft>
              <a:buClr>
                <a:schemeClr val="dk1"/>
              </a:buClr>
              <a:buSzPts val="2800"/>
              <a:buNone/>
            </a:pPr>
            <a:r>
              <a:rPr lang="de-AT">
                <a:latin typeface="Calibri"/>
                <a:ea typeface="Calibri"/>
                <a:cs typeface="Calibri"/>
                <a:sym typeface="Calibri"/>
              </a:rPr>
              <a:t>Von der Applikation 6000 soll die Seite 6001 unter Verwendung der gegenwärtigen SessionID angezeigt werden:</a:t>
            </a:r>
            <a:endParaRPr/>
          </a:p>
          <a:p>
            <a:pPr indent="7937" lvl="0" marL="36513" rtl="0" algn="l">
              <a:lnSpc>
                <a:spcPct val="90000"/>
              </a:lnSpc>
              <a:spcBef>
                <a:spcPts val="1000"/>
              </a:spcBef>
              <a:spcAft>
                <a:spcPts val="0"/>
              </a:spcAft>
              <a:buClr>
                <a:schemeClr val="dk1"/>
              </a:buClr>
              <a:buSzPts val="2800"/>
              <a:buNone/>
            </a:pPr>
            <a:r>
              <a:rPr lang="de-AT">
                <a:latin typeface="Calibri"/>
                <a:ea typeface="Calibri"/>
                <a:cs typeface="Calibri"/>
                <a:sym typeface="Calibri"/>
              </a:rPr>
              <a:t>f?p=6000:6001:&amp;APP_SESSION.</a:t>
            </a:r>
            <a:endParaRPr/>
          </a:p>
          <a:p>
            <a:pPr indent="7937" lvl="0" marL="36513" rtl="0" algn="l">
              <a:lnSpc>
                <a:spcPct val="90000"/>
              </a:lnSpc>
              <a:spcBef>
                <a:spcPts val="1000"/>
              </a:spcBef>
              <a:spcAft>
                <a:spcPts val="0"/>
              </a:spcAft>
              <a:buClr>
                <a:schemeClr val="dk1"/>
              </a:buClr>
              <a:buSzPts val="2800"/>
              <a:buNone/>
            </a:pPr>
            <a:r>
              <a:t/>
            </a:r>
            <a:endParaRPr/>
          </a:p>
          <a:p>
            <a:pPr indent="7937" lvl="0" marL="36513" rtl="0" algn="l">
              <a:lnSpc>
                <a:spcPct val="90000"/>
              </a:lnSpc>
              <a:spcBef>
                <a:spcPts val="1000"/>
              </a:spcBef>
              <a:spcAft>
                <a:spcPts val="0"/>
              </a:spcAft>
              <a:buClr>
                <a:schemeClr val="dk1"/>
              </a:buClr>
              <a:buSzPts val="1200"/>
              <a:buNone/>
            </a:pPr>
            <a:r>
              <a:t/>
            </a:r>
            <a:endParaRPr sz="1200"/>
          </a:p>
          <a:p>
            <a:pPr indent="7937" lvl="0" marL="36513" rtl="0" algn="l">
              <a:lnSpc>
                <a:spcPct val="90000"/>
              </a:lnSpc>
              <a:spcBef>
                <a:spcPts val="1000"/>
              </a:spcBef>
              <a:spcAft>
                <a:spcPts val="0"/>
              </a:spcAft>
              <a:buClr>
                <a:schemeClr val="dk1"/>
              </a:buClr>
              <a:buSzPts val="1200"/>
              <a:buNone/>
            </a:pPr>
            <a:r>
              <a:t/>
            </a:r>
            <a:endParaRPr sz="1200"/>
          </a:p>
          <a:p>
            <a:pPr indent="-50800" lvl="0" marL="228600" rtl="0" algn="l">
              <a:lnSpc>
                <a:spcPct val="90000"/>
              </a:lnSpc>
              <a:spcBef>
                <a:spcPts val="1000"/>
              </a:spcBef>
              <a:spcAft>
                <a:spcPts val="0"/>
              </a:spcAft>
              <a:buClr>
                <a:schemeClr val="dk1"/>
              </a:buClr>
              <a:buSzPts val="2800"/>
              <a:buNone/>
            </a:pPr>
            <a:r>
              <a:t/>
            </a:r>
            <a:endParaRPr/>
          </a:p>
        </p:txBody>
      </p:sp>
      <p:sp>
        <p:nvSpPr>
          <p:cNvPr id="426" name="Google Shape;42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27" name="Google Shape;42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28" name="Google Shape;428;p39"/>
          <p:cNvPicPr preferRelativeResize="0"/>
          <p:nvPr/>
        </p:nvPicPr>
        <p:blipFill rotWithShape="1">
          <a:blip r:embed="rId3">
            <a:alphaModFix/>
          </a:blip>
          <a:srcRect b="0" l="0" r="0" t="0"/>
          <a:stretch/>
        </p:blipFill>
        <p:spPr>
          <a:xfrm>
            <a:off x="4194244" y="5407646"/>
            <a:ext cx="2057400" cy="466725"/>
          </a:xfrm>
          <a:prstGeom prst="rect">
            <a:avLst/>
          </a:prstGeom>
          <a:noFill/>
          <a:ln>
            <a:noFill/>
          </a:ln>
        </p:spPr>
      </p:pic>
      <p:cxnSp>
        <p:nvCxnSpPr>
          <p:cNvPr id="429" name="Google Shape;429;p39"/>
          <p:cNvCxnSpPr/>
          <p:nvPr/>
        </p:nvCxnSpPr>
        <p:spPr>
          <a:xfrm>
            <a:off x="3654494" y="4551984"/>
            <a:ext cx="1079500" cy="720725"/>
          </a:xfrm>
          <a:prstGeom prst="straightConnector1">
            <a:avLst/>
          </a:prstGeom>
          <a:noFill/>
          <a:ln cap="sq" cmpd="sng" w="9525">
            <a:solidFill>
              <a:srgbClr val="000000"/>
            </a:solidFill>
            <a:prstDash val="solid"/>
            <a:round/>
            <a:headEnd len="med" w="med" type="none"/>
            <a:tailEnd len="med" w="med" type="none"/>
          </a:ln>
        </p:spPr>
      </p:cxnSp>
      <p:pic>
        <p:nvPicPr>
          <p:cNvPr id="430" name="Google Shape;430;p3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Page Link</a:t>
            </a:r>
            <a:endParaRPr/>
          </a:p>
        </p:txBody>
      </p:sp>
      <p:sp>
        <p:nvSpPr>
          <p:cNvPr id="436" name="Google Shape;43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AT" sz="2170">
                <a:latin typeface="Calibri"/>
                <a:ea typeface="Calibri"/>
                <a:cs typeface="Calibri"/>
                <a:sym typeface="Calibri"/>
              </a:rPr>
              <a:t>f?p= App:Page:Session:Request:Debug:ClearCache:itemNames:itemValues:PrinterFriendly</a:t>
            </a:r>
            <a:endParaRPr/>
          </a:p>
          <a:p>
            <a:pPr indent="-228600" lvl="0" marL="228600" rtl="0" algn="l">
              <a:lnSpc>
                <a:spcPct val="70000"/>
              </a:lnSpc>
              <a:spcBef>
                <a:spcPts val="1000"/>
              </a:spcBef>
              <a:spcAft>
                <a:spcPts val="0"/>
              </a:spcAft>
              <a:buClr>
                <a:schemeClr val="dk1"/>
              </a:buClr>
              <a:buSzPts val="2170"/>
              <a:buNone/>
            </a:pPr>
            <a:r>
              <a:t/>
            </a:r>
            <a:endParaRPr sz="217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170"/>
              <a:buNone/>
            </a:pPr>
            <a:r>
              <a:rPr lang="de-AT" sz="2170">
                <a:latin typeface="Calibri"/>
                <a:ea typeface="Calibri"/>
                <a:cs typeface="Calibri"/>
                <a:sym typeface="Calibri"/>
              </a:rPr>
              <a:t>App</a:t>
            </a:r>
            <a:br>
              <a:rPr lang="de-AT" sz="2170">
                <a:latin typeface="Calibri"/>
                <a:ea typeface="Calibri"/>
                <a:cs typeface="Calibri"/>
                <a:sym typeface="Calibri"/>
              </a:rPr>
            </a:br>
            <a:r>
              <a:rPr lang="de-AT" sz="2170">
                <a:latin typeface="Calibri"/>
                <a:ea typeface="Calibri"/>
                <a:cs typeface="Calibri"/>
                <a:sym typeface="Calibri"/>
              </a:rPr>
              <a:t>Application ID. Wenn zu einer Seite der aktuellen Applikation verzweigt werden soll, dann kann der Substitution-String APP_ID verwendet werden. (&amp;APP_ID.)</a:t>
            </a:r>
            <a:endParaRPr/>
          </a:p>
          <a:p>
            <a:pPr indent="-228600" lvl="0" marL="228600" rtl="0" algn="l">
              <a:lnSpc>
                <a:spcPct val="70000"/>
              </a:lnSpc>
              <a:spcBef>
                <a:spcPts val="1000"/>
              </a:spcBef>
              <a:spcAft>
                <a:spcPts val="0"/>
              </a:spcAft>
              <a:buClr>
                <a:schemeClr val="dk1"/>
              </a:buClr>
              <a:buSzPts val="2170"/>
              <a:buNone/>
            </a:pPr>
            <a:r>
              <a:t/>
            </a:r>
            <a:endParaRPr sz="217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170"/>
              <a:buNone/>
            </a:pPr>
            <a:r>
              <a:rPr lang="de-AT" sz="2170">
                <a:latin typeface="Calibri"/>
                <a:ea typeface="Calibri"/>
                <a:cs typeface="Calibri"/>
                <a:sym typeface="Calibri"/>
              </a:rPr>
              <a:t>Page</a:t>
            </a:r>
            <a:br>
              <a:rPr lang="de-AT" sz="2170">
                <a:latin typeface="Calibri"/>
                <a:ea typeface="Calibri"/>
                <a:cs typeface="Calibri"/>
                <a:sym typeface="Calibri"/>
              </a:rPr>
            </a:br>
            <a:r>
              <a:rPr lang="de-AT" sz="2170">
                <a:latin typeface="Calibri"/>
                <a:ea typeface="Calibri"/>
                <a:cs typeface="Calibri"/>
                <a:sym typeface="Calibri"/>
              </a:rPr>
              <a:t>steht für die Seitennummer zu der verzweigt werden soll. Wenn für die aktuelle Seite ein Reload durchgeführt werden soll, dann kann der Substitution – String APP_PAGE_ID verwendet werden.</a:t>
            </a:r>
            <a:endParaRPr/>
          </a:p>
          <a:p>
            <a:pPr indent="-228600" lvl="0" marL="228600" rtl="0" algn="l">
              <a:lnSpc>
                <a:spcPct val="70000"/>
              </a:lnSpc>
              <a:spcBef>
                <a:spcPts val="1000"/>
              </a:spcBef>
              <a:spcAft>
                <a:spcPts val="0"/>
              </a:spcAft>
              <a:buClr>
                <a:schemeClr val="dk1"/>
              </a:buClr>
              <a:buSzPts val="2170"/>
              <a:buNone/>
            </a:pPr>
            <a:r>
              <a:t/>
            </a:r>
            <a:endParaRPr sz="2170"/>
          </a:p>
          <a:p>
            <a:pPr indent="-228600" lvl="0" marL="228600" rtl="0" algn="l">
              <a:lnSpc>
                <a:spcPct val="70000"/>
              </a:lnSpc>
              <a:spcBef>
                <a:spcPts val="1000"/>
              </a:spcBef>
              <a:spcAft>
                <a:spcPts val="0"/>
              </a:spcAft>
              <a:buClr>
                <a:schemeClr val="dk1"/>
              </a:buClr>
              <a:buSzPts val="2170"/>
              <a:buNone/>
            </a:pPr>
            <a:r>
              <a:rPr lang="de-AT" sz="2170"/>
              <a:t> </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437" name="Google Shape;43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38" name="Google Shape;43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39" name="Google Shape;439;p4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Page Link</a:t>
            </a:r>
            <a:endParaRPr/>
          </a:p>
        </p:txBody>
      </p:sp>
      <p:sp>
        <p:nvSpPr>
          <p:cNvPr id="445" name="Google Shape;445;p41"/>
          <p:cNvSpPr txBox="1"/>
          <p:nvPr>
            <p:ph idx="1" type="body"/>
          </p:nvPr>
        </p:nvSpPr>
        <p:spPr>
          <a:xfrm>
            <a:off x="838200" y="1825625"/>
            <a:ext cx="941898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b="1" lang="de-AT">
                <a:latin typeface="Calibri"/>
                <a:ea typeface="Calibri"/>
                <a:cs typeface="Calibri"/>
                <a:sym typeface="Calibri"/>
              </a:rPr>
              <a:t>Session</a:t>
            </a:r>
            <a:br>
              <a:rPr lang="de-AT">
                <a:latin typeface="Calibri"/>
                <a:ea typeface="Calibri"/>
                <a:cs typeface="Calibri"/>
                <a:sym typeface="Calibri"/>
              </a:rPr>
            </a:br>
            <a:r>
              <a:rPr lang="de-AT">
                <a:latin typeface="Calibri"/>
                <a:ea typeface="Calibri"/>
                <a:cs typeface="Calibri"/>
                <a:sym typeface="Calibri"/>
              </a:rPr>
              <a:t>steht für SessionID (Substitution – String APP_SESSION oder in der Kurzform SESSION). Wenn keine SessionID angegeben wird, wird der User zur Authentifizierung aufgefordert.</a:t>
            </a:r>
            <a:endParaRPr/>
          </a:p>
          <a:p>
            <a:pPr indent="-228600" lvl="0" marL="228600" rtl="0" algn="l">
              <a:lnSpc>
                <a:spcPct val="80000"/>
              </a:lnSpc>
              <a:spcBef>
                <a:spcPts val="1000"/>
              </a:spcBef>
              <a:spcAft>
                <a:spcPts val="0"/>
              </a:spcAft>
              <a:buClr>
                <a:schemeClr val="dk1"/>
              </a:buClr>
              <a:buSzPts val="2800"/>
              <a:buNone/>
            </a:pPr>
            <a:r>
              <a:rPr b="1" lang="de-AT">
                <a:latin typeface="Calibri"/>
                <a:ea typeface="Calibri"/>
                <a:cs typeface="Calibri"/>
                <a:sym typeface="Calibri"/>
              </a:rPr>
              <a:t>Request</a:t>
            </a:r>
            <a:br>
              <a:rPr lang="de-AT">
                <a:latin typeface="Calibri"/>
                <a:ea typeface="Calibri"/>
                <a:cs typeface="Calibri"/>
                <a:sym typeface="Calibri"/>
              </a:rPr>
            </a:br>
            <a:r>
              <a:rPr lang="de-AT">
                <a:latin typeface="Calibri"/>
                <a:ea typeface="Calibri"/>
                <a:cs typeface="Calibri"/>
                <a:sym typeface="Calibri"/>
              </a:rPr>
              <a:t>steht für Request Value und ermöglicht den Request Value zu setzen, während auf eine neue Seite verzweigt wird (in Zusammenhang mit Buttons).</a:t>
            </a:r>
            <a:endParaRPr/>
          </a:p>
          <a:p>
            <a:pPr indent="-228600" lvl="0" marL="228600" rtl="0" algn="l">
              <a:lnSpc>
                <a:spcPct val="80000"/>
              </a:lnSpc>
              <a:spcBef>
                <a:spcPts val="1000"/>
              </a:spcBef>
              <a:spcAft>
                <a:spcPts val="0"/>
              </a:spcAft>
              <a:buClr>
                <a:schemeClr val="dk1"/>
              </a:buClr>
              <a:buSzPts val="2800"/>
              <a:buNone/>
            </a:pPr>
            <a:r>
              <a:rPr b="1" lang="de-AT">
                <a:latin typeface="Calibri"/>
                <a:ea typeface="Calibri"/>
                <a:cs typeface="Calibri"/>
                <a:sym typeface="Calibri"/>
              </a:rPr>
              <a:t>Debug</a:t>
            </a:r>
            <a:br>
              <a:rPr lang="de-AT">
                <a:latin typeface="Calibri"/>
                <a:ea typeface="Calibri"/>
                <a:cs typeface="Calibri"/>
                <a:sym typeface="Calibri"/>
              </a:rPr>
            </a:br>
            <a:r>
              <a:rPr lang="de-AT">
                <a:latin typeface="Calibri"/>
                <a:ea typeface="Calibri"/>
                <a:cs typeface="Calibri"/>
                <a:sym typeface="Calibri"/>
              </a:rPr>
              <a:t>anzeigen der debug information, während des renderings einer Seite</a:t>
            </a:r>
            <a:endParaRPr>
              <a:latin typeface="Calibri"/>
              <a:ea typeface="Calibri"/>
              <a:cs typeface="Calibri"/>
              <a:sym typeface="Calibri"/>
            </a:endParaRPr>
          </a:p>
          <a:p>
            <a:pPr indent="-50800" lvl="0" marL="228600" rtl="0" algn="l">
              <a:lnSpc>
                <a:spcPct val="80000"/>
              </a:lnSpc>
              <a:spcBef>
                <a:spcPts val="1000"/>
              </a:spcBef>
              <a:spcAft>
                <a:spcPts val="0"/>
              </a:spcAft>
              <a:buClr>
                <a:schemeClr val="dk1"/>
              </a:buClr>
              <a:buSzPts val="2800"/>
              <a:buNone/>
            </a:pPr>
            <a:r>
              <a:t/>
            </a:r>
            <a:endParaRPr/>
          </a:p>
        </p:txBody>
      </p:sp>
      <p:sp>
        <p:nvSpPr>
          <p:cNvPr id="446" name="Google Shape;44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47" name="Google Shape;44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48" name="Google Shape;448;p4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APEX-Doku</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http://www.oracle.com/technetwork/developer-tools/apex/documentation/index.html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Oracle Learning Library</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16" name="Google Shape;116;p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Page Link </a:t>
            </a:r>
            <a:endParaRPr/>
          </a:p>
        </p:txBody>
      </p:sp>
      <p:sp>
        <p:nvSpPr>
          <p:cNvPr id="454" name="Google Shape;454;p42"/>
          <p:cNvSpPr txBox="1"/>
          <p:nvPr>
            <p:ph idx="1" type="body"/>
          </p:nvPr>
        </p:nvSpPr>
        <p:spPr>
          <a:xfrm>
            <a:off x="838200" y="1825625"/>
            <a:ext cx="949849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b="1" lang="de-AT" sz="2590">
                <a:latin typeface="Calibri"/>
                <a:ea typeface="Calibri"/>
                <a:cs typeface="Calibri"/>
                <a:sym typeface="Calibri"/>
              </a:rPr>
              <a:t>ClearCache</a:t>
            </a:r>
            <a:br>
              <a:rPr lang="de-AT" sz="2590">
                <a:latin typeface="Calibri"/>
                <a:ea typeface="Calibri"/>
                <a:cs typeface="Calibri"/>
                <a:sym typeface="Calibri"/>
              </a:rPr>
            </a:br>
            <a:r>
              <a:rPr lang="de-AT" sz="2590">
                <a:latin typeface="Calibri"/>
                <a:ea typeface="Calibri"/>
                <a:cs typeface="Calibri"/>
                <a:sym typeface="Calibri"/>
              </a:rPr>
              <a:t>löschen der session state values.</a:t>
            </a:r>
            <a:endParaRPr/>
          </a:p>
          <a:p>
            <a:pPr indent="-228600" lvl="0" marL="228600" rtl="0" algn="l">
              <a:lnSpc>
                <a:spcPct val="80000"/>
              </a:lnSpc>
              <a:spcBef>
                <a:spcPts val="1000"/>
              </a:spcBef>
              <a:spcAft>
                <a:spcPts val="0"/>
              </a:spcAft>
              <a:buClr>
                <a:schemeClr val="dk1"/>
              </a:buClr>
              <a:buSzPts val="2590"/>
              <a:buNone/>
            </a:pPr>
            <a:r>
              <a:rPr b="1" lang="de-AT" sz="2590">
                <a:latin typeface="Calibri"/>
                <a:ea typeface="Calibri"/>
                <a:cs typeface="Calibri"/>
                <a:sym typeface="Calibri"/>
              </a:rPr>
              <a:t>itemNames</a:t>
            </a:r>
            <a:br>
              <a:rPr lang="de-AT" sz="2590">
                <a:latin typeface="Calibri"/>
                <a:ea typeface="Calibri"/>
                <a:cs typeface="Calibri"/>
                <a:sym typeface="Calibri"/>
              </a:rPr>
            </a:br>
            <a:r>
              <a:rPr lang="de-AT" sz="2590">
                <a:latin typeface="Calibri"/>
                <a:ea typeface="Calibri"/>
                <a:cs typeface="Calibri"/>
                <a:sym typeface="Calibri"/>
              </a:rPr>
              <a:t>comma separated list of items, die beim Sprung auf eine neue Seite gesetzt werden sollen (siehe nächster Punkt)</a:t>
            </a:r>
            <a:endParaRPr/>
          </a:p>
          <a:p>
            <a:pPr indent="-228600" lvl="0" marL="228600" rtl="0" algn="l">
              <a:lnSpc>
                <a:spcPct val="80000"/>
              </a:lnSpc>
              <a:spcBef>
                <a:spcPts val="1000"/>
              </a:spcBef>
              <a:spcAft>
                <a:spcPts val="0"/>
              </a:spcAft>
              <a:buClr>
                <a:schemeClr val="dk1"/>
              </a:buClr>
              <a:buSzPts val="2590"/>
              <a:buNone/>
            </a:pPr>
            <a:r>
              <a:rPr b="1" lang="de-AT" sz="2590">
                <a:latin typeface="Calibri"/>
                <a:ea typeface="Calibri"/>
                <a:cs typeface="Calibri"/>
                <a:sym typeface="Calibri"/>
              </a:rPr>
              <a:t>itemValues</a:t>
            </a:r>
            <a:br>
              <a:rPr lang="de-AT" sz="2590">
                <a:latin typeface="Calibri"/>
                <a:ea typeface="Calibri"/>
                <a:cs typeface="Calibri"/>
                <a:sym typeface="Calibri"/>
              </a:rPr>
            </a:br>
            <a:r>
              <a:rPr lang="de-AT" sz="2590">
                <a:latin typeface="Calibri"/>
                <a:ea typeface="Calibri"/>
                <a:cs typeface="Calibri"/>
                <a:sym typeface="Calibri"/>
              </a:rPr>
              <a:t>comma separated list of values, welche exakt mit den Namen der itemNames übereinstimmen.</a:t>
            </a:r>
            <a:endParaRPr/>
          </a:p>
          <a:p>
            <a:pPr indent="-228600" lvl="0" marL="228600" rtl="0" algn="l">
              <a:lnSpc>
                <a:spcPct val="80000"/>
              </a:lnSpc>
              <a:spcBef>
                <a:spcPts val="1000"/>
              </a:spcBef>
              <a:spcAft>
                <a:spcPts val="0"/>
              </a:spcAft>
              <a:buClr>
                <a:schemeClr val="dk1"/>
              </a:buClr>
              <a:buSzPts val="2590"/>
              <a:buNone/>
            </a:pPr>
            <a:r>
              <a:rPr b="1" lang="de-AT" sz="2590">
                <a:latin typeface="Calibri"/>
                <a:ea typeface="Calibri"/>
                <a:cs typeface="Calibri"/>
                <a:sym typeface="Calibri"/>
              </a:rPr>
              <a:t>PrinterFriendly</a:t>
            </a:r>
            <a:br>
              <a:rPr lang="de-AT" sz="2590">
                <a:latin typeface="Calibri"/>
                <a:ea typeface="Calibri"/>
                <a:cs typeface="Calibri"/>
                <a:sym typeface="Calibri"/>
              </a:rPr>
            </a:br>
            <a:r>
              <a:rPr lang="de-AT" sz="2590">
                <a:latin typeface="Calibri"/>
                <a:ea typeface="Calibri"/>
                <a:cs typeface="Calibri"/>
                <a:sym typeface="Calibri"/>
              </a:rPr>
              <a:t>Wenn dieses Segment auf YES gesetzt wird, dann werden Komponenten, die nur der Bildschirmanzeige dienen, nicht angezeigt (beispielsweise buttons, Navigationskomponenten,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455" name="Google Shape;45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56" name="Google Shape;45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57" name="Google Shape;457;p4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Page Link</a:t>
            </a:r>
            <a:endParaRPr/>
          </a:p>
        </p:txBody>
      </p:sp>
      <p:sp>
        <p:nvSpPr>
          <p:cNvPr id="463" name="Google Shape;46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Aufruf der Seite 3 der aktuellen Applikation, wobei die gegenwärtige Session verwendet wird:</a:t>
            </a:r>
            <a:endParaRPr/>
          </a:p>
          <a:p>
            <a:pPr indent="-228600" lvl="0" marL="228600" rtl="0" algn="l">
              <a:lnSpc>
                <a:spcPct val="90000"/>
              </a:lnSpc>
              <a:spcBef>
                <a:spcPts val="1000"/>
              </a:spcBef>
              <a:spcAft>
                <a:spcPts val="0"/>
              </a:spcAft>
              <a:buClr>
                <a:schemeClr val="dk1"/>
              </a:buClr>
              <a:buSzPts val="2800"/>
              <a:buNone/>
            </a:pPr>
            <a:r>
              <a:rPr lang="de-AT">
                <a:latin typeface="Courier"/>
                <a:ea typeface="Courier"/>
                <a:cs typeface="Courier"/>
                <a:sym typeface="Courier"/>
              </a:rPr>
              <a:t>F?p=&amp;APP_ID.:3:&amp;SESSION</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Anzeige der Seite 10 in der gegenwärtigen Applikation im Debug Modus:</a:t>
            </a:r>
            <a:endParaRPr/>
          </a:p>
          <a:p>
            <a:pPr indent="-228600" lvl="0" marL="228600" rtl="0" algn="l">
              <a:lnSpc>
                <a:spcPct val="90000"/>
              </a:lnSpc>
              <a:spcBef>
                <a:spcPts val="1000"/>
              </a:spcBef>
              <a:spcAft>
                <a:spcPts val="0"/>
              </a:spcAft>
              <a:buClr>
                <a:schemeClr val="dk1"/>
              </a:buClr>
              <a:buSzPts val="2800"/>
              <a:buNone/>
            </a:pPr>
            <a:r>
              <a:rPr lang="de-AT">
                <a:latin typeface="Courier"/>
                <a:ea typeface="Courier"/>
                <a:cs typeface="Courier"/>
                <a:sym typeface="Courier"/>
              </a:rPr>
              <a:t>F?p=&amp;APP_ID.:10:&amp;SESSION.::&amp;DEBUG</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64" name="Google Shape;46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65" name="Google Shape;46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66" name="Google Shape;466;p4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URL (Application 1054)</a:t>
            </a:r>
            <a:endParaRPr/>
          </a:p>
        </p:txBody>
      </p:sp>
      <p:sp>
        <p:nvSpPr>
          <p:cNvPr id="472" name="Google Shape;47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AT" sz="2590">
                <a:latin typeface="Calibri"/>
                <a:ea typeface="Calibri"/>
                <a:cs typeface="Calibri"/>
                <a:sym typeface="Calibri"/>
              </a:rPr>
              <a:t>Buttons werden zur Verzweigung auf eine andere Seite mit einer URL hinterlegt.</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Goto EMP:   F?p=&amp;APP_ID.:2  Eine neuerliche Authentifizierung ist notwendig, da die Seite ohne Angabe einer SessionID aufgerufen wurde.</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Goto DEPT wurde hinterlegt mit</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F?p=&amp;APP_ID.:3:&amp;APP_SESSION</a:t>
            </a:r>
            <a:endParaRPr/>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473" name="Google Shape;47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74" name="Google Shape;47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75" name="Google Shape;475;p44"/>
          <p:cNvPicPr preferRelativeResize="0"/>
          <p:nvPr/>
        </p:nvPicPr>
        <p:blipFill rotWithShape="1">
          <a:blip r:embed="rId3">
            <a:alphaModFix/>
          </a:blip>
          <a:srcRect b="0" l="0" r="0" t="0"/>
          <a:stretch/>
        </p:blipFill>
        <p:spPr>
          <a:xfrm>
            <a:off x="4717256" y="2358232"/>
            <a:ext cx="2757488" cy="1643062"/>
          </a:xfrm>
          <a:prstGeom prst="rect">
            <a:avLst/>
          </a:prstGeom>
          <a:noFill/>
          <a:ln>
            <a:noFill/>
          </a:ln>
        </p:spPr>
      </p:pic>
      <p:pic>
        <p:nvPicPr>
          <p:cNvPr id="476" name="Google Shape;476;p4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Building an Application</a:t>
            </a:r>
            <a:endParaRPr b="1"/>
          </a:p>
        </p:txBody>
      </p:sp>
      <p:sp>
        <p:nvSpPr>
          <p:cNvPr id="482" name="Google Shape;482;p45"/>
          <p:cNvSpPr txBox="1"/>
          <p:nvPr>
            <p:ph idx="1" type="body"/>
          </p:nvPr>
        </p:nvSpPr>
        <p:spPr>
          <a:xfrm>
            <a:off x="838200" y="1825625"/>
            <a:ext cx="10214113"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AT" sz="2590">
                <a:latin typeface="Calibri"/>
                <a:ea typeface="Calibri"/>
                <a:cs typeface="Calibri"/>
                <a:sym typeface="Calibri"/>
              </a:rPr>
              <a:t>Die APEX Engine rendert dynamisch und verarbeitet Prozessseiten, basierend auf Daten, die in Oracle Tabellen gespeichert wird.</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Beim Run Application werden 2 Phasen abgearbeitet:</a:t>
            </a:r>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Show Page</a:t>
            </a:r>
            <a:br>
              <a:rPr lang="de-AT" sz="2590">
                <a:latin typeface="Calibri"/>
                <a:ea typeface="Calibri"/>
                <a:cs typeface="Calibri"/>
                <a:sym typeface="Calibri"/>
              </a:rPr>
            </a:br>
            <a:r>
              <a:rPr lang="de-AT" sz="2590">
                <a:latin typeface="Calibri"/>
                <a:ea typeface="Calibri"/>
                <a:cs typeface="Calibri"/>
                <a:sym typeface="Calibri"/>
              </a:rPr>
              <a:t>ist der Page Rendering Prozess. Dabei werden die Seitenattribute (region, items, buttons) zu einer anzeigbaren  HTML Seite aufgebaut</a:t>
            </a:r>
            <a:endParaRPr/>
          </a:p>
          <a:p>
            <a:pPr indent="0" lvl="0" marL="0" rtl="0" algn="l">
              <a:lnSpc>
                <a:spcPct val="80000"/>
              </a:lnSpc>
              <a:spcBef>
                <a:spcPts val="1000"/>
              </a:spcBef>
              <a:spcAft>
                <a:spcPts val="0"/>
              </a:spcAft>
              <a:buClr>
                <a:schemeClr val="dk1"/>
              </a:buClr>
              <a:buSzPts val="2590"/>
              <a:buNone/>
            </a:pPr>
            <a:r>
              <a:rPr lang="de-AT" sz="2590">
                <a:latin typeface="Calibri"/>
                <a:ea typeface="Calibri"/>
                <a:cs typeface="Calibri"/>
                <a:sym typeface="Calibri"/>
              </a:rPr>
              <a:t>Accept Page</a:t>
            </a:r>
            <a:br>
              <a:rPr lang="de-AT" sz="2590">
                <a:latin typeface="Calibri"/>
                <a:ea typeface="Calibri"/>
                <a:cs typeface="Calibri"/>
                <a:sym typeface="Calibri"/>
              </a:rPr>
            </a:br>
            <a:r>
              <a:rPr lang="de-AT" sz="2590">
                <a:latin typeface="Calibri"/>
                <a:ea typeface="Calibri"/>
                <a:cs typeface="Calibri"/>
                <a:sym typeface="Calibri"/>
              </a:rPr>
              <a:t>führt das Page Processing durch. Dabei werden Berechnungen, Validierungen, Prozesse und Verzweigungen (zwischen Seiten) durchgeführt.</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483" name="Google Shape;48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84" name="Google Shape;48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85" name="Google Shape;485;p4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Page Types</a:t>
            </a:r>
            <a:endParaRPr b="1"/>
          </a:p>
        </p:txBody>
      </p:sp>
      <p:sp>
        <p:nvSpPr>
          <p:cNvPr id="491" name="Google Shape;49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492" name="Google Shape;49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493" name="Google Shape;493;p46"/>
          <p:cNvPicPr preferRelativeResize="0"/>
          <p:nvPr>
            <p:ph idx="1" type="body"/>
          </p:nvPr>
        </p:nvPicPr>
        <p:blipFill rotWithShape="1">
          <a:blip r:embed="rId3">
            <a:alphaModFix/>
          </a:blip>
          <a:srcRect b="0" l="0" r="0" t="0"/>
          <a:stretch/>
        </p:blipFill>
        <p:spPr>
          <a:xfrm>
            <a:off x="1966912" y="2224881"/>
            <a:ext cx="8258175" cy="3552825"/>
          </a:xfrm>
          <a:prstGeom prst="rect">
            <a:avLst/>
          </a:prstGeom>
          <a:noFill/>
          <a:ln>
            <a:noFill/>
          </a:ln>
        </p:spPr>
      </p:pic>
      <p:pic>
        <p:nvPicPr>
          <p:cNvPr id="494" name="Google Shape;494;p4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Report Page</a:t>
            </a:r>
            <a:endParaRPr/>
          </a:p>
        </p:txBody>
      </p:sp>
      <p:sp>
        <p:nvSpPr>
          <p:cNvPr id="500" name="Google Shape;50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Erstellt eine Seite, die das formatierte Ergebnis eines SQL Queries enthält.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Der Report basiert auf:</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Einer ausgewählten Tabelle</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Einem SQL Statement</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PL/SQL Funktion, die das Ergebnis eines SELECTs zurückgibt.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01" name="Google Shape;50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02" name="Google Shape;50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03" name="Google Shape;503;p4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Report</a:t>
            </a:r>
            <a:endParaRPr/>
          </a:p>
        </p:txBody>
      </p:sp>
      <p:sp>
        <p:nvSpPr>
          <p:cNvPr id="509" name="Google Shape;509;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Classic</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AT"/>
              <a:t>Interactiv</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10" name="Google Shape;51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11" name="Google Shape;51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12" name="Google Shape;512;p48"/>
          <p:cNvPicPr preferRelativeResize="0"/>
          <p:nvPr>
            <p:ph idx="2" type="body"/>
          </p:nvPr>
        </p:nvPicPr>
        <p:blipFill rotWithShape="1">
          <a:blip r:embed="rId3">
            <a:alphaModFix/>
          </a:blip>
          <a:srcRect b="0" l="0" r="0" t="0"/>
          <a:stretch/>
        </p:blipFill>
        <p:spPr>
          <a:xfrm>
            <a:off x="4526244" y="1184495"/>
            <a:ext cx="4217691" cy="2862324"/>
          </a:xfrm>
          <a:prstGeom prst="rect">
            <a:avLst/>
          </a:prstGeom>
          <a:noFill/>
          <a:ln>
            <a:noFill/>
          </a:ln>
        </p:spPr>
      </p:pic>
      <p:pic>
        <p:nvPicPr>
          <p:cNvPr id="513" name="Google Shape;513;p48"/>
          <p:cNvPicPr preferRelativeResize="0"/>
          <p:nvPr/>
        </p:nvPicPr>
        <p:blipFill rotWithShape="1">
          <a:blip r:embed="rId4">
            <a:alphaModFix/>
          </a:blip>
          <a:srcRect b="0" l="0" r="0" t="0"/>
          <a:stretch/>
        </p:blipFill>
        <p:spPr>
          <a:xfrm>
            <a:off x="4255428" y="4406900"/>
            <a:ext cx="4759325" cy="1770063"/>
          </a:xfrm>
          <a:prstGeom prst="rect">
            <a:avLst/>
          </a:prstGeom>
          <a:noFill/>
          <a:ln>
            <a:noFill/>
          </a:ln>
        </p:spPr>
      </p:pic>
      <p:pic>
        <p:nvPicPr>
          <p:cNvPr id="514" name="Google Shape;514;p48"/>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Form</a:t>
            </a:r>
            <a:endParaRPr/>
          </a:p>
        </p:txBody>
      </p:sp>
      <p:sp>
        <p:nvSpPr>
          <p:cNvPr id="520" name="Google Shape;520;p49"/>
          <p:cNvSpPr txBox="1"/>
          <p:nvPr>
            <p:ph idx="1" type="body"/>
          </p:nvPr>
        </p:nvSpPr>
        <p:spPr>
          <a:xfrm>
            <a:off x="838200" y="184785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Form on a Table </a:t>
            </a:r>
            <a:endParaRPr/>
          </a:p>
          <a:p>
            <a:pPr indent="-228600" lvl="0" marL="228600" rtl="0" algn="l">
              <a:lnSpc>
                <a:spcPct val="90000"/>
              </a:lnSpc>
              <a:spcBef>
                <a:spcPts val="1000"/>
              </a:spcBef>
              <a:spcAft>
                <a:spcPts val="0"/>
              </a:spcAft>
              <a:buClr>
                <a:schemeClr val="dk1"/>
              </a:buClr>
              <a:buSzPts val="2800"/>
              <a:buNone/>
            </a:pPr>
            <a:r>
              <a:rPr lang="de-AT"/>
              <a:t>zum Update einer einzelnen Zeile einer Tabelle</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21" name="Google Shape;52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22" name="Google Shape;52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23" name="Google Shape;523;p49"/>
          <p:cNvPicPr preferRelativeResize="0"/>
          <p:nvPr/>
        </p:nvPicPr>
        <p:blipFill rotWithShape="1">
          <a:blip r:embed="rId3">
            <a:alphaModFix/>
          </a:blip>
          <a:srcRect b="0" l="0" r="0" t="0"/>
          <a:stretch/>
        </p:blipFill>
        <p:spPr>
          <a:xfrm>
            <a:off x="3729831" y="2867646"/>
            <a:ext cx="4732338" cy="3076575"/>
          </a:xfrm>
          <a:prstGeom prst="rect">
            <a:avLst/>
          </a:prstGeom>
          <a:noFill/>
          <a:ln>
            <a:noFill/>
          </a:ln>
        </p:spPr>
      </p:pic>
      <p:pic>
        <p:nvPicPr>
          <p:cNvPr id="524" name="Google Shape;524;p4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30" name="Google Shape;530;p5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de-AT">
                <a:latin typeface="Calibri"/>
                <a:ea typeface="Calibri"/>
                <a:cs typeface="Calibri"/>
                <a:sym typeface="Calibri"/>
              </a:rPr>
              <a:t>Report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4445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Basieren auf einem SQL Query. Man unterscheidet classic und interactiv reports.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1" name="Google Shape;531;p5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de-AT">
                <a:latin typeface="Calibri"/>
                <a:ea typeface="Calibri"/>
                <a:cs typeface="Calibri"/>
                <a:sym typeface="Calibri"/>
              </a:rPr>
              <a:t>Form</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4445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Vergleichbar mit Report – allerdings in Formularform. Man unterscheidet einfache Formulare und Master-Detail Formulare.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2" name="Google Shape;53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33" name="Google Shape;53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34" name="Google Shape;534;p5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Interactive Grid</a:t>
            </a:r>
            <a:endParaRPr b="1"/>
          </a:p>
        </p:txBody>
      </p:sp>
      <p:sp>
        <p:nvSpPr>
          <p:cNvPr id="540" name="Google Shape;54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41" name="Google Shape;54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42" name="Google Shape;542;p51"/>
          <p:cNvPicPr preferRelativeResize="0"/>
          <p:nvPr>
            <p:ph idx="1" type="body"/>
          </p:nvPr>
        </p:nvPicPr>
        <p:blipFill rotWithShape="1">
          <a:blip r:embed="rId3">
            <a:alphaModFix/>
          </a:blip>
          <a:srcRect b="0" l="0" r="0" t="0"/>
          <a:stretch/>
        </p:blipFill>
        <p:spPr>
          <a:xfrm>
            <a:off x="838200" y="1690688"/>
            <a:ext cx="9258300" cy="3914775"/>
          </a:xfrm>
          <a:prstGeom prst="rect">
            <a:avLst/>
          </a:prstGeom>
          <a:noFill/>
          <a:ln>
            <a:noFill/>
          </a:ln>
        </p:spPr>
      </p:pic>
      <p:pic>
        <p:nvPicPr>
          <p:cNvPr id="543" name="Google Shape;543;p5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APEX Komponenten </a:t>
            </a:r>
            <a:endParaRPr/>
          </a:p>
        </p:txBody>
      </p:sp>
      <p:pic>
        <p:nvPicPr>
          <p:cNvPr id="122" name="Google Shape;122;p6"/>
          <p:cNvPicPr preferRelativeResize="0"/>
          <p:nvPr>
            <p:ph idx="1" type="body"/>
          </p:nvPr>
        </p:nvPicPr>
        <p:blipFill rotWithShape="1">
          <a:blip r:embed="rId3">
            <a:alphaModFix/>
          </a:blip>
          <a:srcRect b="0" l="0" r="0" t="0"/>
          <a:stretch/>
        </p:blipFill>
        <p:spPr>
          <a:xfrm>
            <a:off x="2511241" y="2346086"/>
            <a:ext cx="7169517" cy="3310415"/>
          </a:xfrm>
          <a:prstGeom prst="rect">
            <a:avLst/>
          </a:prstGeom>
          <a:noFill/>
          <a:ln>
            <a:noFill/>
          </a:ln>
        </p:spPr>
      </p:pic>
      <p:sp>
        <p:nvSpPr>
          <p:cNvPr id="123" name="Google Shape;12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24" name="Google Shape;12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25" name="Google Shape;125;p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Master Detail</a:t>
            </a:r>
            <a:endParaRPr/>
          </a:p>
        </p:txBody>
      </p:sp>
      <p:sp>
        <p:nvSpPr>
          <p:cNvPr id="549" name="Google Shape;54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50" name="Google Shape;55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51" name="Google Shape;551;p52"/>
          <p:cNvPicPr preferRelativeResize="0"/>
          <p:nvPr>
            <p:ph idx="1" type="body"/>
          </p:nvPr>
        </p:nvPicPr>
        <p:blipFill rotWithShape="1">
          <a:blip r:embed="rId3">
            <a:alphaModFix/>
          </a:blip>
          <a:srcRect b="0" l="0" r="0" t="0"/>
          <a:stretch/>
        </p:blipFill>
        <p:spPr>
          <a:xfrm>
            <a:off x="838200" y="1449724"/>
            <a:ext cx="10515600" cy="3369591"/>
          </a:xfrm>
          <a:prstGeom prst="rect">
            <a:avLst/>
          </a:prstGeom>
          <a:noFill/>
          <a:ln>
            <a:noFill/>
          </a:ln>
        </p:spPr>
      </p:pic>
      <p:pic>
        <p:nvPicPr>
          <p:cNvPr id="552" name="Google Shape;552;p5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Chart</a:t>
            </a:r>
            <a:endParaRPr/>
          </a:p>
        </p:txBody>
      </p:sp>
      <p:sp>
        <p:nvSpPr>
          <p:cNvPr id="558" name="Google Shape;55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59" name="Google Shape;55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60" name="Google Shape;560;p53"/>
          <p:cNvPicPr preferRelativeResize="0"/>
          <p:nvPr>
            <p:ph idx="1" type="body"/>
          </p:nvPr>
        </p:nvPicPr>
        <p:blipFill rotWithShape="1">
          <a:blip r:embed="rId3">
            <a:alphaModFix/>
          </a:blip>
          <a:srcRect b="0" l="0" r="0" t="0"/>
          <a:stretch/>
        </p:blipFill>
        <p:spPr>
          <a:xfrm>
            <a:off x="2580281" y="1297657"/>
            <a:ext cx="7031438" cy="4879306"/>
          </a:xfrm>
          <a:prstGeom prst="rect">
            <a:avLst/>
          </a:prstGeom>
          <a:noFill/>
          <a:ln>
            <a:noFill/>
          </a:ln>
        </p:spPr>
      </p:pic>
      <p:pic>
        <p:nvPicPr>
          <p:cNvPr id="561" name="Google Shape;561;p5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Select für Chart</a:t>
            </a:r>
            <a:endParaRPr/>
          </a:p>
        </p:txBody>
      </p:sp>
      <p:sp>
        <p:nvSpPr>
          <p:cNvPr id="567" name="Google Shape;567;p54"/>
          <p:cNvSpPr txBox="1"/>
          <p:nvPr>
            <p:ph idx="1" type="body"/>
          </p:nvPr>
        </p:nvSpPr>
        <p:spPr>
          <a:xfrm>
            <a:off x="838200" y="1825625"/>
            <a:ext cx="935272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None/>
            </a:pPr>
            <a:r>
              <a:rPr lang="de-AT" sz="2380">
                <a:latin typeface="Courier New"/>
                <a:ea typeface="Courier New"/>
                <a:cs typeface="Courier New"/>
                <a:sym typeface="Courier New"/>
              </a:rPr>
              <a:t>SELECT 'f?p=4000:2:'||:APP_SESSION||':::P2_ID:'||EMPNO LINK, ENAME LABEL, SAL VALUE FROM EMP ORDER BY ENAME</a:t>
            </a:r>
            <a:endParaRPr/>
          </a:p>
          <a:p>
            <a:pPr indent="-228600" lvl="0" marL="228600" rtl="0" algn="l">
              <a:lnSpc>
                <a:spcPct val="70000"/>
              </a:lnSpc>
              <a:spcBef>
                <a:spcPts val="1000"/>
              </a:spcBef>
              <a:spcAft>
                <a:spcPts val="0"/>
              </a:spcAft>
              <a:buClr>
                <a:schemeClr val="dk1"/>
              </a:buClr>
              <a:buSzPts val="765"/>
              <a:buNone/>
            </a:pPr>
            <a:r>
              <a:t/>
            </a:r>
            <a:endParaRPr sz="765"/>
          </a:p>
          <a:p>
            <a:pPr indent="-228600" lvl="0" marL="22860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link</a:t>
            </a:r>
            <a:br>
              <a:rPr lang="de-AT" sz="2380">
                <a:latin typeface="Calibri"/>
                <a:ea typeface="Calibri"/>
                <a:cs typeface="Calibri"/>
                <a:sym typeface="Calibri"/>
              </a:rPr>
            </a:br>
            <a:r>
              <a:rPr lang="de-AT" sz="2380">
                <a:latin typeface="Calibri"/>
                <a:ea typeface="Calibri"/>
                <a:cs typeface="Calibri"/>
                <a:sym typeface="Calibri"/>
              </a:rPr>
              <a:t>ist eine URL, nach der verzweigt wird, wenn auf die Chart (Label) geklickt wird. Im obigen Beispiel wird, wenn auf einen Namen geklickt wird, zu den Detaildaten des entsprechenden Mitarbeiters verzweigt. </a:t>
            </a:r>
            <a:endParaRPr/>
          </a:p>
          <a:p>
            <a:pPr indent="-228600" lvl="0" marL="22860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label</a:t>
            </a:r>
            <a:br>
              <a:rPr lang="de-AT" sz="2380">
                <a:latin typeface="Calibri"/>
                <a:ea typeface="Calibri"/>
                <a:cs typeface="Calibri"/>
                <a:sym typeface="Calibri"/>
              </a:rPr>
            </a:br>
            <a:r>
              <a:rPr lang="de-AT" sz="2380">
                <a:latin typeface="Calibri"/>
                <a:ea typeface="Calibri"/>
                <a:cs typeface="Calibri"/>
                <a:sym typeface="Calibri"/>
              </a:rPr>
              <a:t>ist der Text, der in einem Segment angezeigt wird (im Beispiel die Namen der Mitarbeiter)</a:t>
            </a:r>
            <a:endParaRPr/>
          </a:p>
          <a:p>
            <a:pPr indent="-228600" lvl="0" marL="228600" rtl="0" algn="l">
              <a:lnSpc>
                <a:spcPct val="70000"/>
              </a:lnSpc>
              <a:spcBef>
                <a:spcPts val="1000"/>
              </a:spcBef>
              <a:spcAft>
                <a:spcPts val="0"/>
              </a:spcAft>
              <a:buClr>
                <a:schemeClr val="dk1"/>
              </a:buClr>
              <a:buSzPts val="2380"/>
              <a:buNone/>
            </a:pPr>
            <a:r>
              <a:rPr lang="de-AT" sz="2380">
                <a:latin typeface="Calibri"/>
                <a:ea typeface="Calibri"/>
                <a:cs typeface="Calibri"/>
                <a:sym typeface="Calibri"/>
              </a:rPr>
              <a:t>value</a:t>
            </a:r>
            <a:br>
              <a:rPr lang="de-AT" sz="2380">
                <a:latin typeface="Calibri"/>
                <a:ea typeface="Calibri"/>
                <a:cs typeface="Calibri"/>
                <a:sym typeface="Calibri"/>
              </a:rPr>
            </a:br>
            <a:r>
              <a:rPr lang="de-AT" sz="2380">
                <a:latin typeface="Calibri"/>
                <a:ea typeface="Calibri"/>
                <a:cs typeface="Calibri"/>
                <a:sym typeface="Calibri"/>
              </a:rPr>
              <a:t>ist der Wert, der dem Segment zugeordnet ist (im Beispiel das Gehalt)</a:t>
            </a:r>
            <a:endParaRPr/>
          </a:p>
          <a:p>
            <a:pPr indent="-228600" lvl="0" marL="228600" rtl="0" algn="l">
              <a:lnSpc>
                <a:spcPct val="70000"/>
              </a:lnSpc>
              <a:spcBef>
                <a:spcPts val="1000"/>
              </a:spcBef>
              <a:spcAft>
                <a:spcPts val="0"/>
              </a:spcAft>
              <a:buClr>
                <a:schemeClr val="dk1"/>
              </a:buClr>
              <a:buSzPts val="2380"/>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
        <p:nvSpPr>
          <p:cNvPr id="568" name="Google Shape;56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69" name="Google Shape;56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70" name="Google Shape;570;p5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576" name="Google Shape;576;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Erstellen Sie eine Applikation mit folgenden pages:</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38735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Report (bereits erledigt)</a:t>
            </a:r>
            <a:endParaRPr/>
          </a:p>
          <a:p>
            <a:pPr indent="-228600" lvl="0" marL="38735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Form</a:t>
            </a:r>
            <a:endParaRPr/>
          </a:p>
          <a:p>
            <a:pPr indent="-228600" lvl="0" marL="38735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Master Detail</a:t>
            </a:r>
            <a:endParaRPr/>
          </a:p>
          <a:p>
            <a:pPr indent="-228600" lvl="0" marL="38735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Interactive Grid</a:t>
            </a:r>
            <a:endParaRPr>
              <a:latin typeface="Calibri"/>
              <a:ea typeface="Calibri"/>
              <a:cs typeface="Calibri"/>
              <a:sym typeface="Calibri"/>
            </a:endParaRPr>
          </a:p>
          <a:p>
            <a:pPr indent="-228600" lvl="0" marL="38735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Chart</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77" name="Google Shape;57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78" name="Google Shape;57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79" name="Google Shape;579;p5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Calendar</a:t>
            </a:r>
            <a:endParaRPr b="1"/>
          </a:p>
        </p:txBody>
      </p:sp>
      <p:sp>
        <p:nvSpPr>
          <p:cNvPr id="585" name="Google Shape;585;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Das SELECT, das einen Kalender füllt, besteht aus den Spalten</a:t>
            </a:r>
            <a:endParaRPr/>
          </a:p>
          <a:p>
            <a:pPr indent="-228600" lvl="0" marL="228600" rtl="0" algn="l">
              <a:lnSpc>
                <a:spcPct val="90000"/>
              </a:lnSpc>
              <a:spcBef>
                <a:spcPts val="1000"/>
              </a:spcBef>
              <a:spcAft>
                <a:spcPts val="0"/>
              </a:spcAft>
              <a:buClr>
                <a:schemeClr val="dk1"/>
              </a:buClr>
              <a:buSzPts val="2800"/>
              <a:buNone/>
            </a:pPr>
            <a:r>
              <a:rPr lang="de-AT"/>
              <a:t>Date column</a:t>
            </a:r>
            <a:br>
              <a:rPr lang="de-AT"/>
            </a:br>
            <a:r>
              <a:rPr lang="de-AT"/>
              <a:t>beschreibt das Datum, an dem es einen Kalendereintrag gibt</a:t>
            </a:r>
            <a:endParaRPr/>
          </a:p>
          <a:p>
            <a:pPr indent="-228600" lvl="0" marL="228600" rtl="0" algn="l">
              <a:lnSpc>
                <a:spcPct val="90000"/>
              </a:lnSpc>
              <a:spcBef>
                <a:spcPts val="1000"/>
              </a:spcBef>
              <a:spcAft>
                <a:spcPts val="0"/>
              </a:spcAft>
              <a:buClr>
                <a:schemeClr val="dk1"/>
              </a:buClr>
              <a:buSzPts val="2800"/>
              <a:buNone/>
            </a:pPr>
            <a:r>
              <a:rPr lang="de-AT"/>
              <a:t>Display column</a:t>
            </a:r>
            <a:br>
              <a:rPr lang="de-AT"/>
            </a:br>
            <a:r>
              <a:rPr lang="de-AT"/>
              <a:t>Der Eintrag zum vorher bestimmten Datum</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ename, job, hiredate from emp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86" name="Google Shape;58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87" name="Google Shape;58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88" name="Google Shape;588;p56"/>
          <p:cNvPicPr preferRelativeResize="0"/>
          <p:nvPr>
            <p:ph idx="1" type="body"/>
          </p:nvPr>
        </p:nvPicPr>
        <p:blipFill rotWithShape="1">
          <a:blip r:embed="rId3">
            <a:alphaModFix/>
          </a:blip>
          <a:srcRect b="0" l="0" r="0" t="0"/>
          <a:stretch/>
        </p:blipFill>
        <p:spPr>
          <a:xfrm>
            <a:off x="838200" y="2203468"/>
            <a:ext cx="5181600" cy="3595652"/>
          </a:xfrm>
          <a:prstGeom prst="rect">
            <a:avLst/>
          </a:prstGeom>
          <a:noFill/>
          <a:ln>
            <a:noFill/>
          </a:ln>
        </p:spPr>
      </p:pic>
      <p:pic>
        <p:nvPicPr>
          <p:cNvPr id="589" name="Google Shape;589;p5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Tree</a:t>
            </a:r>
            <a:endParaRPr b="1"/>
          </a:p>
        </p:txBody>
      </p:sp>
      <p:sp>
        <p:nvSpPr>
          <p:cNvPr id="595" name="Google Shape;59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596" name="Google Shape;59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597" name="Google Shape;597;p57"/>
          <p:cNvPicPr preferRelativeResize="0"/>
          <p:nvPr>
            <p:ph idx="1" type="body"/>
          </p:nvPr>
        </p:nvPicPr>
        <p:blipFill rotWithShape="1">
          <a:blip r:embed="rId3">
            <a:alphaModFix/>
          </a:blip>
          <a:srcRect b="0" l="0" r="0" t="0"/>
          <a:stretch/>
        </p:blipFill>
        <p:spPr>
          <a:xfrm>
            <a:off x="2657367" y="3201082"/>
            <a:ext cx="1543265" cy="1600423"/>
          </a:xfrm>
          <a:prstGeom prst="rect">
            <a:avLst/>
          </a:prstGeom>
          <a:noFill/>
          <a:ln>
            <a:noFill/>
          </a:ln>
        </p:spPr>
      </p:pic>
      <p:pic>
        <p:nvPicPr>
          <p:cNvPr id="598" name="Google Shape;598;p57"/>
          <p:cNvPicPr preferRelativeResize="0"/>
          <p:nvPr>
            <p:ph idx="2" type="body"/>
          </p:nvPr>
        </p:nvPicPr>
        <p:blipFill rotWithShape="1">
          <a:blip r:embed="rId4">
            <a:alphaModFix/>
          </a:blip>
          <a:srcRect b="0" l="0" r="0" t="0"/>
          <a:stretch/>
        </p:blipFill>
        <p:spPr>
          <a:xfrm>
            <a:off x="7734156" y="2229396"/>
            <a:ext cx="2057687" cy="3543795"/>
          </a:xfrm>
          <a:prstGeom prst="rect">
            <a:avLst/>
          </a:prstGeom>
          <a:noFill/>
          <a:ln>
            <a:noFill/>
          </a:ln>
        </p:spPr>
      </p:pic>
      <p:sp>
        <p:nvSpPr>
          <p:cNvPr id="599" name="Google Shape;599;p57"/>
          <p:cNvSpPr txBox="1"/>
          <p:nvPr/>
        </p:nvSpPr>
        <p:spPr>
          <a:xfrm>
            <a:off x="4457845" y="1620838"/>
            <a:ext cx="3240088" cy="51006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durch expand all:</a:t>
            </a:r>
            <a:endParaRPr/>
          </a:p>
        </p:txBody>
      </p:sp>
      <p:pic>
        <p:nvPicPr>
          <p:cNvPr id="600" name="Google Shape;600;p57"/>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Tree SQL</a:t>
            </a:r>
            <a:endParaRPr/>
          </a:p>
        </p:txBody>
      </p:sp>
      <p:sp>
        <p:nvSpPr>
          <p:cNvPr id="606" name="Google Shape;606;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ourier New"/>
                <a:ea typeface="Courier New"/>
                <a:cs typeface="Courier New"/>
                <a:sym typeface="Courier New"/>
              </a:rPr>
              <a:t>select ENAME as id,</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       EMPNO as value</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from EMP</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start with MGR = (</a:t>
            </a:r>
            <a:r>
              <a:rPr i="1" lang="de-AT">
                <a:latin typeface="Courier New"/>
                <a:ea typeface="Courier New"/>
                <a:cs typeface="Courier New"/>
                <a:sym typeface="Courier New"/>
              </a:rPr>
              <a:t>select empno from emp where ename = 'KING'</a:t>
            </a:r>
            <a:r>
              <a:rPr lang="de-AT">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connect by prior EMPNO = MGR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07" name="Google Shape;60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08" name="Google Shape;60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09" name="Google Shape;609;p5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Calculated Columns</a:t>
            </a:r>
            <a:endParaRPr/>
          </a:p>
        </p:txBody>
      </p:sp>
      <p:sp>
        <p:nvSpPr>
          <p:cNvPr id="615" name="Google Shape;615;p59"/>
          <p:cNvSpPr txBox="1"/>
          <p:nvPr>
            <p:ph idx="1" type="body"/>
          </p:nvPr>
        </p:nvSpPr>
        <p:spPr>
          <a:xfrm>
            <a:off x="838200" y="1825625"/>
            <a:ext cx="924670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t/>
            </a:r>
            <a:endParaRPr b="1" sz="855"/>
          </a:p>
          <a:p>
            <a:pPr indent="-228600" lvl="0" marL="228600" rtl="0" algn="l">
              <a:lnSpc>
                <a:spcPct val="70000"/>
              </a:lnSpc>
              <a:spcBef>
                <a:spcPts val="1000"/>
              </a:spcBef>
              <a:spcAft>
                <a:spcPts val="0"/>
              </a:spcAft>
              <a:buClr>
                <a:schemeClr val="dk1"/>
              </a:buClr>
              <a:buSzPts val="855"/>
              <a:buNone/>
            </a:pPr>
            <a:r>
              <a:rPr b="1" lang="de-AT" sz="855"/>
              <a:t>Beispiel 12 – APEX_BSP_12 Report mit Calculated Columns</a:t>
            </a:r>
            <a:endParaRPr/>
          </a:p>
          <a:p>
            <a:pPr indent="0" lvl="0" marL="0" rtl="0" algn="l">
              <a:lnSpc>
                <a:spcPct val="70000"/>
              </a:lnSpc>
              <a:spcBef>
                <a:spcPts val="1000"/>
              </a:spcBef>
              <a:spcAft>
                <a:spcPts val="0"/>
              </a:spcAft>
              <a:buClr>
                <a:schemeClr val="dk1"/>
              </a:buClr>
              <a:buSzPts val="1330"/>
              <a:buNone/>
            </a:pPr>
            <a:r>
              <a:rPr lang="de-AT" sz="1330"/>
              <a:t>Lösungsansatz: Im SELECT ein neues Select List Item (Aufruf einer PL/SQL Function, die Gehalt und Provision addiert) einfügen.</a:t>
            </a:r>
            <a:endParaRPr/>
          </a:p>
          <a:p>
            <a:pPr indent="-144145" lvl="0" marL="228600" rtl="0" algn="l">
              <a:lnSpc>
                <a:spcPct val="70000"/>
              </a:lnSpc>
              <a:spcBef>
                <a:spcPts val="1000"/>
              </a:spcBef>
              <a:spcAft>
                <a:spcPts val="0"/>
              </a:spcAft>
              <a:buClr>
                <a:schemeClr val="dk1"/>
              </a:buClr>
              <a:buSzPts val="1330"/>
              <a:buNone/>
            </a:pPr>
            <a:r>
              <a:t/>
            </a:r>
            <a:endParaRPr sz="1330"/>
          </a:p>
        </p:txBody>
      </p:sp>
      <p:sp>
        <p:nvSpPr>
          <p:cNvPr id="616" name="Google Shape;61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17" name="Google Shape;61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18" name="Google Shape;618;p59"/>
          <p:cNvPicPr preferRelativeResize="0"/>
          <p:nvPr/>
        </p:nvPicPr>
        <p:blipFill rotWithShape="1">
          <a:blip r:embed="rId3">
            <a:alphaModFix/>
          </a:blip>
          <a:srcRect b="0" l="0" r="0" t="0"/>
          <a:stretch/>
        </p:blipFill>
        <p:spPr>
          <a:xfrm>
            <a:off x="838200" y="1333500"/>
            <a:ext cx="6657975" cy="4191000"/>
          </a:xfrm>
          <a:prstGeom prst="rect">
            <a:avLst/>
          </a:prstGeom>
          <a:noFill/>
          <a:ln>
            <a:noFill/>
          </a:ln>
        </p:spPr>
      </p:pic>
      <p:pic>
        <p:nvPicPr>
          <p:cNvPr id="619" name="Google Shape;619;p5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Linked Columns</a:t>
            </a:r>
            <a:endParaRPr/>
          </a:p>
        </p:txBody>
      </p:sp>
      <p:sp>
        <p:nvSpPr>
          <p:cNvPr id="625" name="Google Shape;625;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26" name="Google Shape;62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27" name="Google Shape;62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28" name="Google Shape;628;p60"/>
          <p:cNvPicPr preferRelativeResize="0"/>
          <p:nvPr/>
        </p:nvPicPr>
        <p:blipFill rotWithShape="1">
          <a:blip r:embed="rId4">
            <a:alphaModFix/>
          </a:blip>
          <a:srcRect b="0" l="0" r="0" t="0"/>
          <a:stretch/>
        </p:blipFill>
        <p:spPr>
          <a:xfrm>
            <a:off x="838200" y="1788007"/>
            <a:ext cx="4738688" cy="3590925"/>
          </a:xfrm>
          <a:prstGeom prst="rect">
            <a:avLst/>
          </a:prstGeom>
          <a:noFill/>
          <a:ln>
            <a:noFill/>
          </a:ln>
        </p:spPr>
      </p:pic>
      <p:pic>
        <p:nvPicPr>
          <p:cNvPr id="629" name="Google Shape;629;p60"/>
          <p:cNvPicPr preferRelativeResize="0"/>
          <p:nvPr/>
        </p:nvPicPr>
        <p:blipFill rotWithShape="1">
          <a:blip r:embed="rId5">
            <a:alphaModFix/>
          </a:blip>
          <a:srcRect b="0" l="0" r="0" t="0"/>
          <a:stretch/>
        </p:blipFill>
        <p:spPr>
          <a:xfrm>
            <a:off x="6021810" y="1817687"/>
            <a:ext cx="4263180" cy="3374611"/>
          </a:xfrm>
          <a:prstGeom prst="rect">
            <a:avLst/>
          </a:prstGeom>
          <a:noFill/>
          <a:ln>
            <a:noFill/>
          </a:ln>
        </p:spPr>
      </p:pic>
      <p:graphicFrame>
        <p:nvGraphicFramePr>
          <p:cNvPr id="630" name="Google Shape;630;p60"/>
          <p:cNvGraphicFramePr/>
          <p:nvPr/>
        </p:nvGraphicFramePr>
        <p:xfrm>
          <a:off x="360363" y="5040313"/>
          <a:ext cx="6119812" cy="1077912"/>
        </p:xfrm>
        <a:graphic>
          <a:graphicData uri="http://schemas.openxmlformats.org/presentationml/2006/ole">
            <mc:AlternateContent>
              <mc:Choice Requires="v">
                <p:oleObj r:id="rId6" imgH="1077912" imgW="6119812" progId="" spid="_x0000_s1">
                  <p:embed/>
                </p:oleObj>
              </mc:Choice>
              <mc:Fallback>
                <p:oleObj r:id="rId7" imgH="1077912" imgW="6119812" progId="">
                  <p:embed/>
                  <p:pic>
                    <p:nvPicPr>
                      <p:cNvPr id="630" name="Google Shape;630;p60"/>
                      <p:cNvPicPr preferRelativeResize="0"/>
                      <p:nvPr/>
                    </p:nvPicPr>
                    <p:blipFill rotWithShape="1">
                      <a:blip r:embed="rId8">
                        <a:alphaModFix/>
                      </a:blip>
                      <a:srcRect b="0" l="0" r="0" t="0"/>
                      <a:stretch/>
                    </p:blipFill>
                    <p:spPr>
                      <a:xfrm>
                        <a:off x="360363" y="5040313"/>
                        <a:ext cx="6119812" cy="1077912"/>
                      </a:xfrm>
                      <a:prstGeom prst="rect">
                        <a:avLst/>
                      </a:prstGeom>
                      <a:noFill/>
                      <a:ln>
                        <a:noFill/>
                      </a:ln>
                    </p:spPr>
                  </p:pic>
                </p:oleObj>
              </mc:Fallback>
            </mc:AlternateContent>
          </a:graphicData>
        </a:graphic>
      </p:graphicFrame>
      <p:pic>
        <p:nvPicPr>
          <p:cNvPr id="631" name="Google Shape;631;p60"/>
          <p:cNvPicPr preferRelativeResize="0"/>
          <p:nvPr/>
        </p:nvPicPr>
        <p:blipFill rotWithShape="1">
          <a:blip r:embed="rId9">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Region</a:t>
            </a:r>
            <a:endParaRPr/>
          </a:p>
        </p:txBody>
      </p:sp>
      <p:sp>
        <p:nvSpPr>
          <p:cNvPr id="637" name="Google Shape;637;p61"/>
          <p:cNvSpPr txBox="1"/>
          <p:nvPr>
            <p:ph idx="1" type="body"/>
          </p:nvPr>
        </p:nvSpPr>
        <p:spPr>
          <a:xfrm>
            <a:off x="838200" y="1825625"/>
            <a:ext cx="9538252"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AT">
                <a:latin typeface="Calibri"/>
                <a:ea typeface="Calibri"/>
                <a:cs typeface="Calibri"/>
                <a:sym typeface="Calibri"/>
              </a:rPr>
              <a:t>Jede region beinhaltet content. Dieser content kann sein: HTML, report, eine chart, eine Liste, PL/SQL, ein Baum, eine URL, ein Kalender, ….. Jede page enthält eine beliebige Anzahl von regions. Zumindest aber 1 Region.</a:t>
            </a:r>
            <a:endParaRPr/>
          </a:p>
          <a:p>
            <a:pPr indent="0" lvl="0" marL="0" rtl="0" algn="l">
              <a:lnSpc>
                <a:spcPct val="80000"/>
              </a:lnSpc>
              <a:spcBef>
                <a:spcPts val="2200"/>
              </a:spcBef>
              <a:spcAft>
                <a:spcPts val="0"/>
              </a:spcAft>
              <a:buClr>
                <a:schemeClr val="dk1"/>
              </a:buClr>
              <a:buSzPts val="2800"/>
              <a:buNone/>
            </a:pPr>
            <a:r>
              <a:rPr lang="de-AT">
                <a:latin typeface="Calibri"/>
                <a:ea typeface="Calibri"/>
                <a:cs typeface="Calibri"/>
                <a:sym typeface="Calibri"/>
              </a:rPr>
              <a:t>Eine Region ein Bereich auf einer Seite ist, der als Container für Content dient. Die Region ist andererseits aber auch eine Einheit, durch die das Layout gestaltet wird.</a:t>
            </a:r>
            <a:endParaRPr/>
          </a:p>
          <a:p>
            <a:pPr indent="0" lvl="0" marL="0" rtl="0" algn="l">
              <a:lnSpc>
                <a:spcPct val="80000"/>
              </a:lnSpc>
              <a:spcBef>
                <a:spcPts val="2200"/>
              </a:spcBef>
              <a:spcAft>
                <a:spcPts val="0"/>
              </a:spcAft>
              <a:buClr>
                <a:schemeClr val="dk1"/>
              </a:buClr>
              <a:buSzPts val="2800"/>
              <a:buNone/>
            </a:pPr>
            <a:r>
              <a:rPr lang="de-AT">
                <a:latin typeface="Calibri"/>
                <a:ea typeface="Calibri"/>
                <a:cs typeface="Calibri"/>
                <a:sym typeface="Calibri"/>
              </a:rPr>
              <a:t>Die Region wird durch einen Namen identifiziert, durch einen Display Point am Bildschirm positioniert, durch die Angabe column in einer bestimmten Bildschirmspalte angezeigt.</a:t>
            </a:r>
            <a:endParaRPr/>
          </a:p>
          <a:p>
            <a:pPr indent="42863" lvl="0" marL="0" rtl="0" algn="l">
              <a:lnSpc>
                <a:spcPct val="80000"/>
              </a:lnSpc>
              <a:spcBef>
                <a:spcPts val="22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638" name="Google Shape;638;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39" name="Google Shape;639;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40" name="Google Shape;640;p6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Applikation erstellen</a:t>
            </a:r>
            <a:endParaRPr/>
          </a:p>
        </p:txBody>
      </p:sp>
      <p:sp>
        <p:nvSpPr>
          <p:cNvPr id="131" name="Google Shape;1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Char char="•"/>
            </a:pPr>
            <a:r>
              <a:rPr lang="de-AT">
                <a:latin typeface="Calibri"/>
                <a:ea typeface="Calibri"/>
                <a:cs typeface="Calibri"/>
                <a:sym typeface="Calibri"/>
              </a:rPr>
              <a:t>Erstellen einer Applikation „simple Report“</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Table DEPT</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Add page Report (classic report)</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No authentication</a:t>
            </a:r>
            <a:endParaRPr>
              <a:latin typeface="Calibri"/>
              <a:ea typeface="Calibri"/>
              <a:cs typeface="Calibri"/>
              <a:sym typeface="Calibri"/>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Create application </a:t>
            </a:r>
            <a:endParaRPr/>
          </a:p>
          <a:p>
            <a:pPr indent="-457200" lvl="0" marL="45720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run</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2" name="Google Shape;13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33" name="Google Shape;1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34" name="Google Shape;134;p7"/>
          <p:cNvPicPr preferRelativeResize="0"/>
          <p:nvPr>
            <p:ph idx="2" type="body"/>
          </p:nvPr>
        </p:nvPicPr>
        <p:blipFill rotWithShape="1">
          <a:blip r:embed="rId3">
            <a:alphaModFix/>
          </a:blip>
          <a:srcRect b="0" l="0" r="0" t="0"/>
          <a:stretch/>
        </p:blipFill>
        <p:spPr>
          <a:xfrm>
            <a:off x="5806315" y="1825625"/>
            <a:ext cx="4429125" cy="3962400"/>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Region Attribute</a:t>
            </a:r>
            <a:endParaRPr/>
          </a:p>
        </p:txBody>
      </p:sp>
      <p:pic>
        <p:nvPicPr>
          <p:cNvPr id="646" name="Google Shape;646;p62"/>
          <p:cNvPicPr preferRelativeResize="0"/>
          <p:nvPr>
            <p:ph idx="1" type="body"/>
          </p:nvPr>
        </p:nvPicPr>
        <p:blipFill rotWithShape="1">
          <a:blip r:embed="rId3">
            <a:alphaModFix/>
          </a:blip>
          <a:srcRect b="0" l="0" r="0" t="0"/>
          <a:stretch/>
        </p:blipFill>
        <p:spPr>
          <a:xfrm>
            <a:off x="2382171" y="1494321"/>
            <a:ext cx="7427657" cy="4351338"/>
          </a:xfrm>
          <a:prstGeom prst="rect">
            <a:avLst/>
          </a:prstGeom>
          <a:noFill/>
          <a:ln>
            <a:noFill/>
          </a:ln>
        </p:spPr>
      </p:pic>
      <p:sp>
        <p:nvSpPr>
          <p:cNvPr id="647" name="Google Shape;64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48" name="Google Shape;64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49" name="Google Shape;649;p6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Region Type</a:t>
            </a:r>
            <a:endParaRPr/>
          </a:p>
        </p:txBody>
      </p:sp>
      <p:sp>
        <p:nvSpPr>
          <p:cNvPr id="655" name="Google Shape;655;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56" name="Google Shape;656;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57" name="Google Shape;657;p63"/>
          <p:cNvPicPr preferRelativeResize="0"/>
          <p:nvPr>
            <p:ph idx="1" type="body"/>
          </p:nvPr>
        </p:nvPicPr>
        <p:blipFill rotWithShape="1">
          <a:blip r:embed="rId3">
            <a:alphaModFix/>
          </a:blip>
          <a:srcRect b="0" l="0" r="0" t="0"/>
          <a:stretch/>
        </p:blipFill>
        <p:spPr>
          <a:xfrm>
            <a:off x="2711380" y="1457740"/>
            <a:ext cx="6769240" cy="4745728"/>
          </a:xfrm>
          <a:prstGeom prst="rect">
            <a:avLst/>
          </a:prstGeom>
          <a:noFill/>
          <a:ln>
            <a:noFill/>
          </a:ln>
        </p:spPr>
      </p:pic>
      <p:pic>
        <p:nvPicPr>
          <p:cNvPr id="658" name="Google Shape;658;p6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 Region</a:t>
            </a:r>
            <a:endParaRPr/>
          </a:p>
        </p:txBody>
      </p:sp>
      <p:sp>
        <p:nvSpPr>
          <p:cNvPr id="664" name="Google Shape;66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65" name="Google Shape;66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66" name="Google Shape;666;p64"/>
          <p:cNvPicPr preferRelativeResize="0"/>
          <p:nvPr>
            <p:ph idx="1" type="body"/>
          </p:nvPr>
        </p:nvPicPr>
        <p:blipFill rotWithShape="1">
          <a:blip r:embed="rId3">
            <a:alphaModFix/>
          </a:blip>
          <a:srcRect b="0" l="0" r="0" t="0"/>
          <a:stretch/>
        </p:blipFill>
        <p:spPr>
          <a:xfrm>
            <a:off x="2927638" y="1491905"/>
            <a:ext cx="6336723" cy="3170059"/>
          </a:xfrm>
          <a:prstGeom prst="rect">
            <a:avLst/>
          </a:prstGeom>
          <a:noFill/>
          <a:ln>
            <a:noFill/>
          </a:ln>
        </p:spPr>
      </p:pic>
      <p:sp>
        <p:nvSpPr>
          <p:cNvPr id="667" name="Google Shape;667;p64"/>
          <p:cNvSpPr/>
          <p:nvPr/>
        </p:nvSpPr>
        <p:spPr>
          <a:xfrm>
            <a:off x="1109436" y="5324491"/>
            <a:ext cx="22603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AT" sz="1800" u="none" cap="none" strike="noStrike">
                <a:solidFill>
                  <a:schemeClr val="dk1"/>
                </a:solidFill>
                <a:latin typeface="Calibri"/>
                <a:ea typeface="Calibri"/>
                <a:cs typeface="Calibri"/>
                <a:sym typeface="Calibri"/>
              </a:rPr>
              <a:t>Beispiel 22 List Region</a:t>
            </a:r>
            <a:endParaRPr/>
          </a:p>
        </p:txBody>
      </p:sp>
      <p:pic>
        <p:nvPicPr>
          <p:cNvPr id="668" name="Google Shape;668;p64"/>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Breadcrumb Region</a:t>
            </a:r>
            <a:endParaRPr/>
          </a:p>
        </p:txBody>
      </p:sp>
      <p:sp>
        <p:nvSpPr>
          <p:cNvPr id="674" name="Google Shape;67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75" name="Google Shape;675;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76" name="Google Shape;676;p65"/>
          <p:cNvPicPr preferRelativeResize="0"/>
          <p:nvPr>
            <p:ph idx="1" type="body"/>
          </p:nvPr>
        </p:nvPicPr>
        <p:blipFill rotWithShape="1">
          <a:blip r:embed="rId3">
            <a:alphaModFix/>
          </a:blip>
          <a:srcRect b="0" l="0" r="0" t="0"/>
          <a:stretch/>
        </p:blipFill>
        <p:spPr>
          <a:xfrm>
            <a:off x="223644" y="2629015"/>
            <a:ext cx="11744711" cy="1325563"/>
          </a:xfrm>
          <a:prstGeom prst="rect">
            <a:avLst/>
          </a:prstGeom>
          <a:noFill/>
          <a:ln>
            <a:noFill/>
          </a:ln>
        </p:spPr>
      </p:pic>
      <p:pic>
        <p:nvPicPr>
          <p:cNvPr id="677" name="Google Shape;677;p6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Tree Region</a:t>
            </a:r>
            <a:endParaRPr/>
          </a:p>
        </p:txBody>
      </p:sp>
      <p:sp>
        <p:nvSpPr>
          <p:cNvPr id="683" name="Google Shape;683;p66"/>
          <p:cNvSpPr txBox="1"/>
          <p:nvPr>
            <p:ph idx="1" type="body"/>
          </p:nvPr>
        </p:nvSpPr>
        <p:spPr>
          <a:xfrm>
            <a:off x="838200" y="1825625"/>
            <a:ext cx="5615609"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select case when connect_by_isleaf = 1 then 0</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when level = 1             then 1</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else                           -1</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end as status,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level,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"ENAME" as title,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null as icon,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"EMPNO" as value,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null as tooltip,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       null as link </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from "#OWNER#"."EMP"</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start with "MGR" is null</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connect by prior "EMPNO" = "MGR"</a:t>
            </a:r>
            <a:endParaRPr/>
          </a:p>
          <a:p>
            <a:pPr indent="0" lvl="0" marL="0" rtl="0" algn="l">
              <a:lnSpc>
                <a:spcPct val="70000"/>
              </a:lnSpc>
              <a:spcBef>
                <a:spcPts val="0"/>
              </a:spcBef>
              <a:spcAft>
                <a:spcPts val="0"/>
              </a:spcAft>
              <a:buClr>
                <a:schemeClr val="dk1"/>
              </a:buClr>
              <a:buSzPts val="2170"/>
              <a:buNone/>
            </a:pPr>
            <a:r>
              <a:rPr lang="de-AT" sz="2170">
                <a:latin typeface="Courier"/>
                <a:ea typeface="Courier"/>
                <a:cs typeface="Courier"/>
                <a:sym typeface="Courier"/>
              </a:rPr>
              <a:t>order siblings by "ENAME"</a:t>
            </a:r>
            <a:endParaRPr sz="2170">
              <a:latin typeface="Courier"/>
              <a:ea typeface="Courier"/>
              <a:cs typeface="Courier"/>
              <a:sym typeface="Courier"/>
            </a:endParaRPr>
          </a:p>
          <a:p>
            <a:pPr indent="0" lvl="0" marL="0" rtl="0" algn="l">
              <a:lnSpc>
                <a:spcPct val="70000"/>
              </a:lnSpc>
              <a:spcBef>
                <a:spcPts val="1000"/>
              </a:spcBef>
              <a:spcAft>
                <a:spcPts val="0"/>
              </a:spcAft>
              <a:buClr>
                <a:schemeClr val="dk1"/>
              </a:buClr>
              <a:buSzPts val="2170"/>
              <a:buNone/>
            </a:pPr>
            <a:r>
              <a:t/>
            </a:r>
            <a:endParaRPr sz="2170"/>
          </a:p>
        </p:txBody>
      </p:sp>
      <p:sp>
        <p:nvSpPr>
          <p:cNvPr id="684" name="Google Shape;684;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85" name="Google Shape;685;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86" name="Google Shape;686;p66"/>
          <p:cNvPicPr preferRelativeResize="0"/>
          <p:nvPr/>
        </p:nvPicPr>
        <p:blipFill rotWithShape="1">
          <a:blip r:embed="rId3">
            <a:alphaModFix/>
          </a:blip>
          <a:srcRect b="0" l="0" r="0" t="0"/>
          <a:stretch/>
        </p:blipFill>
        <p:spPr>
          <a:xfrm>
            <a:off x="7008019" y="1914525"/>
            <a:ext cx="3205162" cy="3028950"/>
          </a:xfrm>
          <a:prstGeom prst="rect">
            <a:avLst/>
          </a:prstGeom>
          <a:noFill/>
          <a:ln>
            <a:noFill/>
          </a:ln>
        </p:spPr>
      </p:pic>
      <p:pic>
        <p:nvPicPr>
          <p:cNvPr id="687" name="Google Shape;687;p6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Subregions</a:t>
            </a:r>
            <a:endParaRPr/>
          </a:p>
        </p:txBody>
      </p:sp>
      <p:sp>
        <p:nvSpPr>
          <p:cNvPr id="693" name="Google Shape;693;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Zur Erstellung von parent/child Beziehungen von Regionen. Diese Beziehung kann beim create einer Region oder nachträglich durchgeführt werden.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Beispielsweise können in einer Region (die mit einer bestimmten, firmenspezifischen Umrandung versehen ist), 2 Subregions, die Reports beinhalten angelegt werden.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Beispiel folgt später.</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694" name="Google Shape;694;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695" name="Google Shape;695;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696" name="Google Shape;696;p6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Items</a:t>
            </a:r>
            <a:endParaRPr/>
          </a:p>
        </p:txBody>
      </p:sp>
      <p:sp>
        <p:nvSpPr>
          <p:cNvPr id="702" name="Google Shape;702;p68"/>
          <p:cNvSpPr txBox="1"/>
          <p:nvPr>
            <p:ph idx="1" type="body"/>
          </p:nvPr>
        </p:nvSpPr>
        <p:spPr>
          <a:xfrm>
            <a:off x="838200" y="1825625"/>
            <a:ext cx="91440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There are two types of items: page items and application items. Page items are placed on a page and have associated user interface properties, such as Display Only, Label and Label Template. Examples of page-level items include a check box, date picker, display as text, file browse field, popup list of values, select list, or a text area.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Application items are not associated with a page and therefore have no user interface properties. You can use an application item as a global variable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03" name="Google Shape;703;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04" name="Google Shape;704;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05" name="Google Shape;705;p6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Item Attribute – Name Field</a:t>
            </a:r>
            <a:endParaRPr/>
          </a:p>
        </p:txBody>
      </p:sp>
      <p:sp>
        <p:nvSpPr>
          <p:cNvPr id="711" name="Google Shape;7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Namenskonvention: </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'P' || page_ID || '_' || Name_des_Items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12" name="Google Shape;712;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13" name="Google Shape;713;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14" name="Google Shape;714;p69"/>
          <p:cNvPicPr preferRelativeResize="0"/>
          <p:nvPr/>
        </p:nvPicPr>
        <p:blipFill rotWithShape="1">
          <a:blip r:embed="rId3">
            <a:alphaModFix/>
          </a:blip>
          <a:srcRect b="0" l="0" r="0" t="0"/>
          <a:stretch/>
        </p:blipFill>
        <p:spPr>
          <a:xfrm>
            <a:off x="2452687" y="3267869"/>
            <a:ext cx="7286625" cy="1466850"/>
          </a:xfrm>
          <a:prstGeom prst="rect">
            <a:avLst/>
          </a:prstGeom>
          <a:noFill/>
          <a:ln>
            <a:noFill/>
          </a:ln>
        </p:spPr>
      </p:pic>
      <p:pic>
        <p:nvPicPr>
          <p:cNvPr id="715" name="Google Shape;715;p6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Item Attribute – Displayed </a:t>
            </a:r>
            <a:endParaRPr/>
          </a:p>
        </p:txBody>
      </p:sp>
      <p:sp>
        <p:nvSpPr>
          <p:cNvPr id="721" name="Google Shape;721;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Die Sequence Number legt die Reihenfolge des Rendering und der Evaluation fest.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Jedes Item muss einer Region zugeordnet sein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22" name="Google Shape;72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23" name="Google Shape;723;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24" name="Google Shape;724;p70"/>
          <p:cNvPicPr preferRelativeResize="0"/>
          <p:nvPr/>
        </p:nvPicPr>
        <p:blipFill rotWithShape="1">
          <a:blip r:embed="rId3">
            <a:alphaModFix/>
          </a:blip>
          <a:srcRect b="0" l="0" r="0" t="0"/>
          <a:stretch/>
        </p:blipFill>
        <p:spPr>
          <a:xfrm>
            <a:off x="3343275" y="4001294"/>
            <a:ext cx="5505450" cy="1724025"/>
          </a:xfrm>
          <a:prstGeom prst="rect">
            <a:avLst/>
          </a:prstGeom>
          <a:noFill/>
          <a:ln>
            <a:noFill/>
          </a:ln>
        </p:spPr>
      </p:pic>
      <p:pic>
        <p:nvPicPr>
          <p:cNvPr id="725" name="Google Shape;725;p7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Übersicht Item Type</a:t>
            </a:r>
            <a:endParaRPr/>
          </a:p>
        </p:txBody>
      </p:sp>
      <p:sp>
        <p:nvSpPr>
          <p:cNvPr id="731" name="Google Shape;73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32" name="Google Shape;73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33" name="Google Shape;733;p71"/>
          <p:cNvPicPr preferRelativeResize="0"/>
          <p:nvPr>
            <p:ph idx="1" type="body"/>
          </p:nvPr>
        </p:nvPicPr>
        <p:blipFill rotWithShape="1">
          <a:blip r:embed="rId3">
            <a:alphaModFix/>
          </a:blip>
          <a:srcRect b="0" l="0" r="0" t="0"/>
          <a:stretch/>
        </p:blipFill>
        <p:spPr>
          <a:xfrm>
            <a:off x="4892588" y="1504812"/>
            <a:ext cx="2406824" cy="4585632"/>
          </a:xfrm>
          <a:prstGeom prst="rect">
            <a:avLst/>
          </a:prstGeom>
          <a:noFill/>
          <a:ln>
            <a:noFill/>
          </a:ln>
        </p:spPr>
      </p:pic>
      <p:pic>
        <p:nvPicPr>
          <p:cNvPr id="734" name="Google Shape;734;p7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Komponenten I</a:t>
            </a:r>
            <a:endParaRPr/>
          </a:p>
        </p:txBody>
      </p:sp>
      <p:sp>
        <p:nvSpPr>
          <p:cNvPr id="141" name="Google Shape;141;p8"/>
          <p:cNvSpPr txBox="1"/>
          <p:nvPr>
            <p:ph idx="2" type="body"/>
          </p:nvPr>
        </p:nvSpPr>
        <p:spPr>
          <a:xfrm>
            <a:off x="55626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Font typeface="Times New Roman"/>
              <a:buChar char="•"/>
            </a:pPr>
            <a:r>
              <a:rPr lang="de-AT" sz="2590">
                <a:latin typeface="Calibri"/>
                <a:ea typeface="Calibri"/>
                <a:cs typeface="Calibri"/>
                <a:sym typeface="Calibri"/>
              </a:rPr>
              <a:t>Erstellung von Applikationen, die in Pages organisiert sind. Die Page ist organisiert in Regions.</a:t>
            </a:r>
            <a:endParaRPr/>
          </a:p>
          <a:p>
            <a:pPr indent="-64135" lvl="0" marL="228600" rtl="0" algn="l">
              <a:lnSpc>
                <a:spcPct val="80000"/>
              </a:lnSpc>
              <a:spcBef>
                <a:spcPts val="650"/>
              </a:spcBef>
              <a:spcAft>
                <a:spcPts val="0"/>
              </a:spcAft>
              <a:buClr>
                <a:schemeClr val="dk1"/>
              </a:buClr>
              <a:buSzPts val="2590"/>
              <a:buFont typeface="Times New Roman"/>
              <a:buNone/>
            </a:pPr>
            <a:r>
              <a:t/>
            </a:r>
            <a:endParaRPr sz="2590">
              <a:latin typeface="Calibri"/>
              <a:ea typeface="Calibri"/>
              <a:cs typeface="Calibri"/>
              <a:sym typeface="Calibri"/>
            </a:endParaRPr>
          </a:p>
          <a:p>
            <a:pPr indent="-228600" lvl="0" marL="228600" rtl="0" algn="l">
              <a:lnSpc>
                <a:spcPct val="80000"/>
              </a:lnSpc>
              <a:spcBef>
                <a:spcPts val="650"/>
              </a:spcBef>
              <a:spcAft>
                <a:spcPts val="0"/>
              </a:spcAft>
              <a:buClr>
                <a:schemeClr val="dk1"/>
              </a:buClr>
              <a:buSzPts val="2590"/>
              <a:buFont typeface="Times New Roman"/>
              <a:buChar char="•"/>
            </a:pPr>
            <a:r>
              <a:rPr lang="de-AT" sz="2590">
                <a:latin typeface="Calibri"/>
                <a:ea typeface="Calibri"/>
                <a:cs typeface="Calibri"/>
                <a:sym typeface="Calibri"/>
              </a:rPr>
              <a:t>Regions können Text, PL/SQL, Reports, Charts, Maps, Kalender, Formulare beinhalten. </a:t>
            </a:r>
            <a:endParaRPr/>
          </a:p>
          <a:p>
            <a:pPr indent="-64135" lvl="0" marL="228600" rtl="0" algn="l">
              <a:lnSpc>
                <a:spcPct val="80000"/>
              </a:lnSpc>
              <a:spcBef>
                <a:spcPts val="650"/>
              </a:spcBef>
              <a:spcAft>
                <a:spcPts val="0"/>
              </a:spcAft>
              <a:buClr>
                <a:schemeClr val="dk1"/>
              </a:buClr>
              <a:buSzPts val="2590"/>
              <a:buFont typeface="Times New Roman"/>
              <a:buNone/>
            </a:pPr>
            <a:r>
              <a:t/>
            </a:r>
            <a:endParaRPr sz="2590">
              <a:latin typeface="Calibri"/>
              <a:ea typeface="Calibri"/>
              <a:cs typeface="Calibri"/>
              <a:sym typeface="Calibri"/>
            </a:endParaRPr>
          </a:p>
          <a:p>
            <a:pPr indent="-228600" lvl="0" marL="228600" rtl="0" algn="l">
              <a:lnSpc>
                <a:spcPct val="80000"/>
              </a:lnSpc>
              <a:spcBef>
                <a:spcPts val="650"/>
              </a:spcBef>
              <a:spcAft>
                <a:spcPts val="0"/>
              </a:spcAft>
              <a:buClr>
                <a:schemeClr val="dk1"/>
              </a:buClr>
              <a:buSzPts val="2590"/>
              <a:buFont typeface="Times New Roman"/>
              <a:buChar char="•"/>
            </a:pPr>
            <a:r>
              <a:rPr lang="de-AT" sz="2590">
                <a:latin typeface="Calibri"/>
                <a:ea typeface="Calibri"/>
                <a:cs typeface="Calibri"/>
                <a:sym typeface="Calibri"/>
              </a:rPr>
              <a:t>Formulare bestehen aus Feldern (items), wie z.B. text fields, text areas, radio groups, select lists, check boxes, popup lists, …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42" name="Google Shape;14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43" name="Google Shape;1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44" name="Google Shape;144;p8"/>
          <p:cNvPicPr preferRelativeResize="0"/>
          <p:nvPr>
            <p:ph idx="1" type="body"/>
          </p:nvPr>
        </p:nvPicPr>
        <p:blipFill rotWithShape="1">
          <a:blip r:embed="rId3">
            <a:alphaModFix/>
          </a:blip>
          <a:srcRect b="0" l="0" r="0" t="0"/>
          <a:stretch/>
        </p:blipFill>
        <p:spPr>
          <a:xfrm>
            <a:off x="2319337" y="2886869"/>
            <a:ext cx="2219325" cy="2228850"/>
          </a:xfrm>
          <a:prstGeom prst="rect">
            <a:avLst/>
          </a:prstGeom>
          <a:noFill/>
          <a:ln>
            <a:noFill/>
          </a:ln>
        </p:spPr>
      </p:pic>
      <p:pic>
        <p:nvPicPr>
          <p:cNvPr id="145" name="Google Shape;145;p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 Of Values</a:t>
            </a:r>
            <a:endParaRPr/>
          </a:p>
        </p:txBody>
      </p:sp>
      <p:sp>
        <p:nvSpPr>
          <p:cNvPr id="740" name="Google Shape;740;p72"/>
          <p:cNvSpPr txBox="1"/>
          <p:nvPr>
            <p:ph idx="1" type="body"/>
          </p:nvPr>
        </p:nvSpPr>
        <p:spPr>
          <a:xfrm>
            <a:off x="838200" y="1825625"/>
            <a:ext cx="940573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AT" sz="2590">
                <a:latin typeface="Calibri"/>
                <a:ea typeface="Calibri"/>
                <a:cs typeface="Calibri"/>
                <a:sym typeface="Calibri"/>
              </a:rPr>
              <a:t>Ist eine Liste von statischen oder dynamischen Werten. Viele Typen von APEX Items basieren auf LOVs: select list, checkbox, radiogroup, shuttle, etc.</a:t>
            </a:r>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164465" lvl="0" marL="0" rtl="0" algn="l">
              <a:lnSpc>
                <a:spcPct val="70000"/>
              </a:lnSpc>
              <a:spcBef>
                <a:spcPts val="1000"/>
              </a:spcBef>
              <a:spcAft>
                <a:spcPts val="0"/>
              </a:spcAft>
              <a:buClr>
                <a:schemeClr val="dk1"/>
              </a:buClr>
              <a:buSzPts val="2590"/>
              <a:buChar char="•"/>
            </a:pPr>
            <a:r>
              <a:rPr lang="de-AT" sz="2590">
                <a:latin typeface="Calibri"/>
                <a:ea typeface="Calibri"/>
                <a:cs typeface="Calibri"/>
                <a:sym typeface="Calibri"/>
              </a:rPr>
              <a:t>Named LOV</a:t>
            </a:r>
            <a:br>
              <a:rPr lang="de-AT" sz="2590">
                <a:latin typeface="Calibri"/>
                <a:ea typeface="Calibri"/>
                <a:cs typeface="Calibri"/>
                <a:sym typeface="Calibri"/>
              </a:rPr>
            </a:br>
            <a:r>
              <a:rPr lang="de-AT" sz="2590">
                <a:latin typeface="Calibri"/>
                <a:ea typeface="Calibri"/>
                <a:cs typeface="Calibri"/>
                <a:sym typeface="Calibri"/>
              </a:rPr>
              <a:t>bezeichnet durch einen Namen. Wird in der user interface section des shared component Moduls erstellt und kann daher – einmal erstellt – an verschiedenen Stellen verwendet werden. </a:t>
            </a:r>
            <a:endParaRPr/>
          </a:p>
          <a:p>
            <a:pPr indent="-228600" lvl="0" marL="22860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Page specific LOV</a:t>
            </a:r>
            <a:br>
              <a:rPr lang="de-AT" sz="2590">
                <a:latin typeface="Calibri"/>
                <a:ea typeface="Calibri"/>
                <a:cs typeface="Calibri"/>
                <a:sym typeface="Calibri"/>
              </a:rPr>
            </a:br>
            <a:r>
              <a:rPr lang="de-AT" sz="2590">
                <a:latin typeface="Calibri"/>
                <a:ea typeface="Calibri"/>
                <a:cs typeface="Calibri"/>
                <a:sym typeface="Calibri"/>
              </a:rPr>
              <a:t>die nur auf der aktuellen Seite bekannt ist. Diese wird als item type angelegt.</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741" name="Google Shape;741;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42" name="Google Shape;742;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43" name="Google Shape;743;p7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LOV allgemein</a:t>
            </a:r>
            <a:endParaRPr/>
          </a:p>
        </p:txBody>
      </p:sp>
      <p:sp>
        <p:nvSpPr>
          <p:cNvPr id="749" name="Google Shape;749;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Die Angabe der anzuzeigenden Werte erfolgt paarweise:</a:t>
            </a:r>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spalte1 displayed_value, spalte2 returned_value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Der displayed_value wird auf der page ‚gerendert‘, der returned_value wird als der item value zugewiesen.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AT">
                <a:latin typeface="Courier New"/>
                <a:ea typeface="Courier New"/>
                <a:cs typeface="Courier New"/>
                <a:sym typeface="Courier New"/>
              </a:rPr>
              <a:t>Select ename, empno from emp</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t/>
            </a:r>
            <a:endParaRPr/>
          </a:p>
        </p:txBody>
      </p:sp>
      <p:sp>
        <p:nvSpPr>
          <p:cNvPr id="750" name="Google Shape;750;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51" name="Google Shape;751;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52" name="Google Shape;752;p7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 of Values</a:t>
            </a:r>
            <a:endParaRPr/>
          </a:p>
        </p:txBody>
      </p:sp>
      <p:sp>
        <p:nvSpPr>
          <p:cNvPr id="758" name="Google Shape;758;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80000"/>
              </a:lnSpc>
              <a:spcBef>
                <a:spcPts val="0"/>
              </a:spcBef>
              <a:spcAft>
                <a:spcPts val="0"/>
              </a:spcAft>
              <a:buClr>
                <a:schemeClr val="dk1"/>
              </a:buClr>
              <a:buSzPts val="2590"/>
              <a:buFont typeface="Times New Roman"/>
              <a:buChar char="•"/>
            </a:pPr>
            <a:r>
              <a:rPr lang="de-AT" sz="2590">
                <a:latin typeface="Calibri"/>
                <a:ea typeface="Calibri"/>
                <a:cs typeface="Calibri"/>
                <a:sym typeface="Calibri"/>
              </a:rPr>
              <a:t>LOV mit statischen Elementen</a:t>
            </a:r>
            <a:br>
              <a:rPr lang="de-AT" sz="2590">
                <a:latin typeface="Calibri"/>
                <a:ea typeface="Calibri"/>
                <a:cs typeface="Calibri"/>
                <a:sym typeface="Calibri"/>
              </a:rPr>
            </a:br>
            <a:r>
              <a:rPr lang="de-AT" sz="2590">
                <a:latin typeface="Calibri"/>
                <a:ea typeface="Calibri"/>
                <a:cs typeface="Calibri"/>
                <a:sym typeface="Calibri"/>
              </a:rPr>
              <a:t>fix vorgegebene Werte</a:t>
            </a:r>
            <a:br>
              <a:rPr lang="de-AT" sz="2590">
                <a:latin typeface="Calibri"/>
                <a:ea typeface="Calibri"/>
                <a:cs typeface="Calibri"/>
                <a:sym typeface="Calibri"/>
              </a:rPr>
            </a:br>
            <a:r>
              <a:rPr lang="de-AT" sz="2590">
                <a:latin typeface="Courier New"/>
                <a:ea typeface="Courier New"/>
                <a:cs typeface="Courier New"/>
                <a:sym typeface="Courier New"/>
              </a:rPr>
              <a:t>STATIC:Abt 10;10,Abt 20;20,Abt 30;30,Abt 40;40 Anzeige in lexikografischer Ordnung</a:t>
            </a:r>
            <a:br>
              <a:rPr lang="de-AT" sz="2590">
                <a:latin typeface="Courier New"/>
                <a:ea typeface="Courier New"/>
                <a:cs typeface="Courier New"/>
                <a:sym typeface="Courier New"/>
              </a:rPr>
            </a:br>
            <a:r>
              <a:rPr lang="de-AT" sz="2590">
                <a:latin typeface="Courier New"/>
                <a:ea typeface="Courier New"/>
                <a:cs typeface="Courier New"/>
                <a:sym typeface="Courier New"/>
              </a:rPr>
              <a:t>STATIC2:Abt 10;10,Abt 20;20,Abt 30;30,Abt 40;40 Anzeige, wie in der LOV definiert</a:t>
            </a:r>
            <a:endParaRPr/>
          </a:p>
          <a:p>
            <a:pPr indent="-300038" lvl="0" marL="315913" rtl="0" algn="l">
              <a:lnSpc>
                <a:spcPct val="80000"/>
              </a:lnSpc>
              <a:spcBef>
                <a:spcPts val="1000"/>
              </a:spcBef>
              <a:spcAft>
                <a:spcPts val="0"/>
              </a:spcAft>
              <a:buClr>
                <a:schemeClr val="dk1"/>
              </a:buClr>
              <a:buSzPts val="2590"/>
              <a:buNone/>
            </a:pPr>
            <a:r>
              <a:t/>
            </a:r>
            <a:endParaRPr sz="2590"/>
          </a:p>
          <a:p>
            <a:pPr indent="-300038" lvl="0" marL="315913" rtl="0" algn="l">
              <a:lnSpc>
                <a:spcPct val="80000"/>
              </a:lnSpc>
              <a:spcBef>
                <a:spcPts val="1000"/>
              </a:spcBef>
              <a:spcAft>
                <a:spcPts val="0"/>
              </a:spcAft>
              <a:buClr>
                <a:schemeClr val="dk1"/>
              </a:buClr>
              <a:buSzPts val="2590"/>
              <a:buNone/>
            </a:pPr>
            <a:r>
              <a:t/>
            </a:r>
            <a:endParaRPr sz="2590"/>
          </a:p>
          <a:p>
            <a:pPr indent="-300038" lvl="0" marL="300038" rtl="0" algn="l">
              <a:lnSpc>
                <a:spcPct val="80000"/>
              </a:lnSpc>
              <a:spcBef>
                <a:spcPts val="1000"/>
              </a:spcBef>
              <a:spcAft>
                <a:spcPts val="0"/>
              </a:spcAft>
              <a:buClr>
                <a:schemeClr val="dk1"/>
              </a:buClr>
              <a:buSzPts val="2590"/>
              <a:buFont typeface="Times New Roman"/>
              <a:buChar char="•"/>
            </a:pPr>
            <a:r>
              <a:rPr lang="de-AT" sz="2590">
                <a:latin typeface="Calibri"/>
                <a:ea typeface="Calibri"/>
                <a:cs typeface="Calibri"/>
                <a:sym typeface="Calibri"/>
              </a:rPr>
              <a:t>LOV mit dynamischen Elementen</a:t>
            </a:r>
            <a:br>
              <a:rPr lang="de-AT" sz="2590">
                <a:latin typeface="Calibri"/>
                <a:ea typeface="Calibri"/>
                <a:cs typeface="Calibri"/>
                <a:sym typeface="Calibri"/>
              </a:rPr>
            </a:br>
            <a:r>
              <a:rPr lang="de-AT" sz="2590">
                <a:latin typeface="Calibri"/>
                <a:ea typeface="Calibri"/>
                <a:cs typeface="Calibri"/>
                <a:sym typeface="Calibri"/>
              </a:rPr>
              <a:t>durch SELECT</a:t>
            </a:r>
            <a:br>
              <a:rPr lang="de-AT" sz="2590">
                <a:latin typeface="Calibri"/>
                <a:ea typeface="Calibri"/>
                <a:cs typeface="Calibri"/>
                <a:sym typeface="Calibri"/>
              </a:rPr>
            </a:br>
            <a:r>
              <a:rPr lang="de-AT" sz="2590">
                <a:latin typeface="Courier New"/>
                <a:ea typeface="Courier New"/>
                <a:cs typeface="Courier New"/>
                <a:sym typeface="Courier New"/>
              </a:rPr>
              <a:t>Select empno, empno from emp</a:t>
            </a:r>
            <a:br>
              <a:rPr lang="de-AT" sz="2590">
                <a:latin typeface="Courier New"/>
                <a:ea typeface="Courier New"/>
                <a:cs typeface="Courier New"/>
                <a:sym typeface="Courier New"/>
              </a:rPr>
            </a:br>
            <a:endParaRPr sz="2590">
              <a:latin typeface="Courier New"/>
              <a:ea typeface="Courier New"/>
              <a:cs typeface="Courier New"/>
              <a:sym typeface="Courier New"/>
            </a:endParaRPr>
          </a:p>
          <a:p>
            <a:pPr indent="-300038" lvl="0" marL="315913" rtl="0" algn="l">
              <a:lnSpc>
                <a:spcPct val="80000"/>
              </a:lnSpc>
              <a:spcBef>
                <a:spcPts val="1000"/>
              </a:spcBef>
              <a:spcAft>
                <a:spcPts val="0"/>
              </a:spcAft>
              <a:buClr>
                <a:schemeClr val="dk1"/>
              </a:buClr>
              <a:buSzPts val="2590"/>
              <a:buNone/>
            </a:pPr>
            <a:r>
              <a:t/>
            </a:r>
            <a:endParaRPr sz="2590"/>
          </a:p>
          <a:p>
            <a:pPr indent="-300038" lvl="0" marL="315913"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759" name="Google Shape;759;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60" name="Google Shape;760;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61" name="Google Shape;761;p7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 of Values</a:t>
            </a:r>
            <a:endParaRPr/>
          </a:p>
        </p:txBody>
      </p:sp>
      <p:sp>
        <p:nvSpPr>
          <p:cNvPr id="767" name="Google Shape;767;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Select List </a:t>
            </a:r>
            <a:br>
              <a:rPr lang="de-AT">
                <a:latin typeface="Calibri"/>
                <a:ea typeface="Calibri"/>
                <a:cs typeface="Calibri"/>
                <a:sym typeface="Calibri"/>
              </a:rPr>
            </a:br>
            <a:r>
              <a:rPr lang="de-AT">
                <a:latin typeface="Calibri"/>
                <a:ea typeface="Calibri"/>
                <a:cs typeface="Calibri"/>
                <a:sym typeface="Calibri"/>
              </a:rPr>
              <a:t>Durch SELECT </a:t>
            </a:r>
            <a:br>
              <a:rPr lang="de-AT">
                <a:latin typeface="Calibri"/>
                <a:ea typeface="Calibri"/>
                <a:cs typeface="Calibri"/>
                <a:sym typeface="Calibri"/>
              </a:rPr>
            </a:br>
            <a:r>
              <a:rPr lang="de-AT">
                <a:latin typeface="Calibri"/>
                <a:ea typeface="Calibri"/>
                <a:cs typeface="Calibri"/>
                <a:sym typeface="Calibri"/>
              </a:rPr>
              <a:t>ähnlich der LOV mit dynamischen Elementen.  Anzeige der auszuwählenden Werte erfolgt direkt  beim LOV Item und nicht in einem eigenen Fenster </a:t>
            </a:r>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768" name="Google Shape;768;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69" name="Google Shape;769;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70" name="Google Shape;770;p7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 of Values</a:t>
            </a:r>
            <a:endParaRPr/>
          </a:p>
        </p:txBody>
      </p:sp>
      <p:sp>
        <p:nvSpPr>
          <p:cNvPr id="776" name="Google Shape;776;p76"/>
          <p:cNvSpPr txBox="1"/>
          <p:nvPr>
            <p:ph idx="1" type="body"/>
          </p:nvPr>
        </p:nvSpPr>
        <p:spPr>
          <a:xfrm>
            <a:off x="838200" y="1825625"/>
            <a:ext cx="8146774"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Cascading LOV</a:t>
            </a:r>
            <a:endParaRPr/>
          </a:p>
          <a:p>
            <a:pPr indent="0" lvl="0" marL="0" rtl="0" algn="l">
              <a:lnSpc>
                <a:spcPct val="90000"/>
              </a:lnSpc>
              <a:spcBef>
                <a:spcPts val="1000"/>
              </a:spcBef>
              <a:spcAft>
                <a:spcPts val="0"/>
              </a:spcAft>
              <a:buClr>
                <a:schemeClr val="dk1"/>
              </a:buClr>
              <a:buSzPts val="2800"/>
              <a:buChar char="•"/>
            </a:pPr>
            <a:r>
              <a:rPr lang="de-AT">
                <a:latin typeface="Calibri"/>
                <a:ea typeface="Calibri"/>
                <a:cs typeface="Calibri"/>
                <a:sym typeface="Calibri"/>
              </a:rPr>
              <a:t>LOV durch SELECT in Abhängigkeit von einem  anderen Item</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Auswahl einer Abteilung durch Select List</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Auswahl eines Beschäftigten, der in der ausgewählten Abteilung arbeitet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77" name="Google Shape;777;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78" name="Google Shape;778;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79" name="Google Shape;779;p76"/>
          <p:cNvPicPr preferRelativeResize="0"/>
          <p:nvPr/>
        </p:nvPicPr>
        <p:blipFill rotWithShape="1">
          <a:blip r:embed="rId3">
            <a:alphaModFix/>
          </a:blip>
          <a:srcRect b="0" l="0" r="0" t="0"/>
          <a:stretch/>
        </p:blipFill>
        <p:spPr>
          <a:xfrm>
            <a:off x="7064375" y="2904573"/>
            <a:ext cx="4289425" cy="1822450"/>
          </a:xfrm>
          <a:prstGeom prst="rect">
            <a:avLst/>
          </a:prstGeom>
          <a:noFill/>
          <a:ln>
            <a:noFill/>
          </a:ln>
        </p:spPr>
      </p:pic>
      <p:pic>
        <p:nvPicPr>
          <p:cNvPr id="780" name="Google Shape;780;p7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Cascading LOV</a:t>
            </a:r>
            <a:endParaRPr/>
          </a:p>
        </p:txBody>
      </p:sp>
      <p:sp>
        <p:nvSpPr>
          <p:cNvPr id="786" name="Google Shape;786;p77"/>
          <p:cNvSpPr txBox="1"/>
          <p:nvPr>
            <p:ph idx="1" type="body"/>
          </p:nvPr>
        </p:nvSpPr>
        <p:spPr>
          <a:xfrm>
            <a:off x="838200" y="1825625"/>
            <a:ext cx="6397487"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AT" sz="2590">
                <a:latin typeface="Calibri"/>
                <a:ea typeface="Calibri"/>
                <a:cs typeface="Calibri"/>
                <a:sym typeface="Calibri"/>
              </a:rPr>
              <a:t>Page Item P1_DEPTNO (Typ: Select List )</a:t>
            </a:r>
            <a:endParaRPr/>
          </a:p>
          <a:p>
            <a:pPr indent="0" lvl="0" marL="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select dname, deptno</a:t>
            </a:r>
            <a:br>
              <a:rPr lang="de-AT" sz="2590">
                <a:latin typeface="Courier New"/>
                <a:ea typeface="Courier New"/>
                <a:cs typeface="Courier New"/>
                <a:sym typeface="Courier New"/>
              </a:rPr>
            </a:br>
            <a:r>
              <a:rPr lang="de-AT" sz="2590">
                <a:latin typeface="Courier New"/>
                <a:ea typeface="Courier New"/>
                <a:cs typeface="Courier New"/>
                <a:sym typeface="Courier New"/>
              </a:rPr>
              <a:t>from dept</a:t>
            </a:r>
            <a:endParaRPr sz="259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590"/>
              <a:buNone/>
            </a:pPr>
            <a:r>
              <a:t/>
            </a:r>
            <a:endParaRPr sz="259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Page Item: </a:t>
            </a:r>
            <a:r>
              <a:rPr lang="de-AT" sz="2590">
                <a:latin typeface="Courier"/>
                <a:ea typeface="Courier"/>
                <a:cs typeface="Courier"/>
                <a:sym typeface="Courier"/>
              </a:rPr>
              <a:t>P1_EMPNO </a:t>
            </a:r>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Typ: </a:t>
            </a:r>
            <a:r>
              <a:rPr lang="de-AT" sz="2590">
                <a:latin typeface="Courier"/>
                <a:ea typeface="Courier"/>
                <a:cs typeface="Courier"/>
                <a:sym typeface="Courier"/>
              </a:rPr>
              <a:t>Select List </a:t>
            </a:r>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Einstellung: </a:t>
            </a:r>
            <a:r>
              <a:rPr lang="de-AT" sz="2590">
                <a:latin typeface="Courier New"/>
                <a:ea typeface="Courier New"/>
                <a:cs typeface="Courier New"/>
                <a:sym typeface="Courier New"/>
              </a:rPr>
              <a:t>Cascading LOV Parent Item: P1_DEPTNO</a:t>
            </a:r>
            <a:br>
              <a:rPr lang="de-AT" sz="2590">
                <a:latin typeface="Times New Roman"/>
                <a:ea typeface="Times New Roman"/>
                <a:cs typeface="Times New Roman"/>
                <a:sym typeface="Times New Roman"/>
              </a:rPr>
            </a:br>
            <a:r>
              <a:rPr lang="de-AT" sz="2590">
                <a:latin typeface="Calibri"/>
                <a:ea typeface="Calibri"/>
                <a:cs typeface="Calibri"/>
                <a:sym typeface="Calibri"/>
              </a:rPr>
              <a:t>LOV – Definition:</a:t>
            </a:r>
            <a:br>
              <a:rPr lang="de-AT" sz="2590"/>
            </a:br>
            <a:r>
              <a:rPr lang="de-AT" sz="2590">
                <a:latin typeface="Courier New"/>
                <a:ea typeface="Courier New"/>
                <a:cs typeface="Courier New"/>
                <a:sym typeface="Courier New"/>
              </a:rPr>
              <a:t>select ename, empno</a:t>
            </a:r>
            <a:br>
              <a:rPr lang="de-AT" sz="2590">
                <a:latin typeface="Courier New"/>
                <a:ea typeface="Courier New"/>
                <a:cs typeface="Courier New"/>
                <a:sym typeface="Courier New"/>
              </a:rPr>
            </a:br>
            <a:r>
              <a:rPr lang="de-AT" sz="2590">
                <a:latin typeface="Courier New"/>
                <a:ea typeface="Courier New"/>
                <a:cs typeface="Courier New"/>
                <a:sym typeface="Courier New"/>
              </a:rPr>
              <a:t>from emp</a:t>
            </a:r>
            <a:br>
              <a:rPr lang="de-AT" sz="2590">
                <a:latin typeface="Courier New"/>
                <a:ea typeface="Courier New"/>
                <a:cs typeface="Courier New"/>
                <a:sym typeface="Courier New"/>
              </a:rPr>
            </a:br>
            <a:r>
              <a:rPr lang="de-AT" sz="2590">
                <a:latin typeface="Courier New"/>
                <a:ea typeface="Courier New"/>
                <a:cs typeface="Courier New"/>
                <a:sym typeface="Courier New"/>
              </a:rPr>
              <a:t>where deptno = :P1_DEPTNO</a:t>
            </a:r>
            <a:endParaRPr sz="259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t/>
            </a:r>
            <a:endParaRPr sz="2590"/>
          </a:p>
        </p:txBody>
      </p:sp>
      <p:sp>
        <p:nvSpPr>
          <p:cNvPr id="787" name="Google Shape;787;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788" name="Google Shape;788;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789" name="Google Shape;789;p77"/>
          <p:cNvPicPr preferRelativeResize="0"/>
          <p:nvPr/>
        </p:nvPicPr>
        <p:blipFill rotWithShape="1">
          <a:blip r:embed="rId3">
            <a:alphaModFix/>
          </a:blip>
          <a:srcRect b="0" l="0" r="0" t="0"/>
          <a:stretch/>
        </p:blipFill>
        <p:spPr>
          <a:xfrm>
            <a:off x="7065962" y="2636838"/>
            <a:ext cx="4287838" cy="1822450"/>
          </a:xfrm>
          <a:prstGeom prst="rect">
            <a:avLst/>
          </a:prstGeom>
          <a:noFill/>
          <a:ln>
            <a:noFill/>
          </a:ln>
        </p:spPr>
      </p:pic>
      <p:cxnSp>
        <p:nvCxnSpPr>
          <p:cNvPr id="790" name="Google Shape;790;p77"/>
          <p:cNvCxnSpPr/>
          <p:nvPr/>
        </p:nvCxnSpPr>
        <p:spPr>
          <a:xfrm>
            <a:off x="4770783" y="2160104"/>
            <a:ext cx="3507339" cy="715618"/>
          </a:xfrm>
          <a:prstGeom prst="straightConnector1">
            <a:avLst/>
          </a:prstGeom>
          <a:noFill/>
          <a:ln cap="flat" cmpd="sng" w="9525">
            <a:solidFill>
              <a:schemeClr val="dk1"/>
            </a:solidFill>
            <a:prstDash val="solid"/>
            <a:round/>
            <a:headEnd len="med" w="med" type="none"/>
            <a:tailEnd len="med" w="med" type="triangle"/>
          </a:ln>
        </p:spPr>
      </p:cxnSp>
      <p:cxnSp>
        <p:nvCxnSpPr>
          <p:cNvPr id="791" name="Google Shape;791;p77"/>
          <p:cNvCxnSpPr/>
          <p:nvPr/>
        </p:nvCxnSpPr>
        <p:spPr>
          <a:xfrm>
            <a:off x="2902226" y="2713003"/>
            <a:ext cx="5976731" cy="297656"/>
          </a:xfrm>
          <a:prstGeom prst="straightConnector1">
            <a:avLst/>
          </a:prstGeom>
          <a:noFill/>
          <a:ln cap="flat" cmpd="sng" w="9525">
            <a:solidFill>
              <a:schemeClr val="dk1"/>
            </a:solidFill>
            <a:prstDash val="solid"/>
            <a:round/>
            <a:headEnd len="med" w="med" type="none"/>
            <a:tailEnd len="med" w="med" type="triangle"/>
          </a:ln>
        </p:spPr>
      </p:cxnSp>
      <p:cxnSp>
        <p:nvCxnSpPr>
          <p:cNvPr id="792" name="Google Shape;792;p77"/>
          <p:cNvCxnSpPr/>
          <p:nvPr/>
        </p:nvCxnSpPr>
        <p:spPr>
          <a:xfrm>
            <a:off x="4174435" y="3446428"/>
            <a:ext cx="4611756" cy="278589"/>
          </a:xfrm>
          <a:prstGeom prst="straightConnector1">
            <a:avLst/>
          </a:prstGeom>
          <a:noFill/>
          <a:ln cap="flat" cmpd="sng" w="9525">
            <a:solidFill>
              <a:schemeClr val="dk1"/>
            </a:solidFill>
            <a:prstDash val="solid"/>
            <a:round/>
            <a:headEnd len="med" w="med" type="none"/>
            <a:tailEnd len="med" w="med" type="triangle"/>
          </a:ln>
        </p:spPr>
      </p:cxnSp>
      <p:cxnSp>
        <p:nvCxnSpPr>
          <p:cNvPr id="793" name="Google Shape;793;p77"/>
          <p:cNvCxnSpPr/>
          <p:nvPr/>
        </p:nvCxnSpPr>
        <p:spPr>
          <a:xfrm>
            <a:off x="4770784" y="2636838"/>
            <a:ext cx="355255" cy="2823058"/>
          </a:xfrm>
          <a:prstGeom prst="straightConnector1">
            <a:avLst/>
          </a:prstGeom>
          <a:noFill/>
          <a:ln cap="flat" cmpd="sng" w="9525">
            <a:solidFill>
              <a:schemeClr val="dk1"/>
            </a:solidFill>
            <a:prstDash val="solid"/>
            <a:round/>
            <a:headEnd len="med" w="med" type="none"/>
            <a:tailEnd len="med" w="med" type="triangle"/>
          </a:ln>
        </p:spPr>
      </p:cxnSp>
      <p:pic>
        <p:nvPicPr>
          <p:cNvPr id="794" name="Google Shape;794;p7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Text Based Items</a:t>
            </a:r>
            <a:endParaRPr/>
          </a:p>
        </p:txBody>
      </p:sp>
      <p:sp>
        <p:nvSpPr>
          <p:cNvPr id="800" name="Google Shape;800;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Textfield</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Textfield with Calculator Popup</a:t>
            </a:r>
            <a:br>
              <a:rPr lang="de-AT">
                <a:latin typeface="Calibri"/>
                <a:ea typeface="Calibri"/>
                <a:cs typeface="Calibri"/>
                <a:sym typeface="Calibri"/>
              </a:rPr>
            </a:br>
            <a:r>
              <a:rPr lang="de-AT">
                <a:latin typeface="Calibri"/>
                <a:ea typeface="Calibri"/>
                <a:cs typeface="Calibri"/>
                <a:sym typeface="Calibri"/>
              </a:rPr>
              <a:t>Textfeld mit Taschenrechner</a:t>
            </a:r>
            <a:br>
              <a:rPr lang="de-AT">
                <a:latin typeface="Calibri"/>
                <a:ea typeface="Calibri"/>
                <a:cs typeface="Calibri"/>
                <a:sym typeface="Calibri"/>
              </a:rPr>
            </a:br>
            <a:br>
              <a:rPr lang="de-AT">
                <a:latin typeface="Calibri"/>
                <a:ea typeface="Calibri"/>
                <a:cs typeface="Calibri"/>
                <a:sym typeface="Calibri"/>
              </a:rPr>
            </a:b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Textfield with autocomplete</a:t>
            </a:r>
            <a:br>
              <a:rPr lang="de-AT">
                <a:latin typeface="Calibri"/>
                <a:ea typeface="Calibri"/>
                <a:cs typeface="Calibri"/>
                <a:sym typeface="Calibri"/>
              </a:rPr>
            </a:br>
            <a:r>
              <a:rPr lang="de-AT">
                <a:latin typeface="Calibri"/>
                <a:ea typeface="Calibri"/>
                <a:cs typeface="Calibri"/>
                <a:sym typeface="Calibri"/>
              </a:rPr>
              <a:t>in Zusammenhang mit einem LOV Query oder einer benannten LOV</a:t>
            </a:r>
            <a:endParaRPr/>
          </a:p>
          <a:p>
            <a:pPr indent="-228600" lvl="0" marL="228600" rtl="0" algn="l">
              <a:lnSpc>
                <a:spcPct val="90000"/>
              </a:lnSpc>
              <a:spcBef>
                <a:spcPts val="1000"/>
              </a:spcBef>
              <a:spcAft>
                <a:spcPts val="0"/>
              </a:spcAft>
              <a:buClr>
                <a:schemeClr val="dk1"/>
              </a:buClr>
              <a:buSzPts val="2800"/>
              <a:buNone/>
            </a:pPr>
            <a:r>
              <a:rPr lang="de-AT">
                <a:latin typeface="Calibri"/>
                <a:ea typeface="Calibri"/>
                <a:cs typeface="Calibri"/>
                <a:sym typeface="Calibri"/>
              </a:rPr>
              <a:t>Textarea</a:t>
            </a:r>
            <a:br>
              <a:rPr lang="de-AT">
                <a:latin typeface="Calibri"/>
                <a:ea typeface="Calibri"/>
                <a:cs typeface="Calibri"/>
                <a:sym typeface="Calibri"/>
              </a:rPr>
            </a:br>
            <a:r>
              <a:rPr lang="de-AT">
                <a:latin typeface="Calibri"/>
                <a:ea typeface="Calibri"/>
                <a:cs typeface="Calibri"/>
                <a:sym typeface="Calibri"/>
              </a:rPr>
              <a:t>Eingabe für mehrzeiligen Text </a:t>
            </a:r>
            <a:br>
              <a:rPr lang="de-AT"/>
            </a:br>
            <a:endParaRPr/>
          </a:p>
          <a:p>
            <a:pPr indent="-50800" lvl="0" marL="228600" rtl="0" algn="l">
              <a:lnSpc>
                <a:spcPct val="90000"/>
              </a:lnSpc>
              <a:spcBef>
                <a:spcPts val="1000"/>
              </a:spcBef>
              <a:spcAft>
                <a:spcPts val="0"/>
              </a:spcAft>
              <a:buClr>
                <a:schemeClr val="dk1"/>
              </a:buClr>
              <a:buSzPts val="2800"/>
              <a:buNone/>
            </a:pPr>
            <a:r>
              <a:t/>
            </a:r>
            <a:endParaRPr/>
          </a:p>
        </p:txBody>
      </p:sp>
      <p:sp>
        <p:nvSpPr>
          <p:cNvPr id="801" name="Google Shape;801;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02" name="Google Shape;802;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03" name="Google Shape;803;p78"/>
          <p:cNvPicPr preferRelativeResize="0"/>
          <p:nvPr/>
        </p:nvPicPr>
        <p:blipFill rotWithShape="1">
          <a:blip r:embed="rId3">
            <a:alphaModFix/>
          </a:blip>
          <a:srcRect b="0" l="0" r="0" t="0"/>
          <a:stretch/>
        </p:blipFill>
        <p:spPr>
          <a:xfrm>
            <a:off x="2393950" y="3215206"/>
            <a:ext cx="5759450" cy="703262"/>
          </a:xfrm>
          <a:prstGeom prst="rect">
            <a:avLst/>
          </a:prstGeom>
          <a:noFill/>
          <a:ln>
            <a:noFill/>
          </a:ln>
        </p:spPr>
      </p:pic>
      <p:pic>
        <p:nvPicPr>
          <p:cNvPr id="804" name="Google Shape;804;p7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Check Box</a:t>
            </a:r>
            <a:endParaRPr/>
          </a:p>
        </p:txBody>
      </p:sp>
      <p:sp>
        <p:nvSpPr>
          <p:cNvPr id="810" name="Google Shape;810;p79"/>
          <p:cNvSpPr txBox="1"/>
          <p:nvPr>
            <p:ph idx="1" type="body"/>
          </p:nvPr>
        </p:nvSpPr>
        <p:spPr>
          <a:xfrm>
            <a:off x="838200" y="1825625"/>
            <a:ext cx="9881382"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lang="de-AT" sz="2380">
                <a:latin typeface="Calibri"/>
                <a:ea typeface="Calibri"/>
                <a:cs typeface="Calibri"/>
                <a:sym typeface="Calibri"/>
              </a:rPr>
              <a:t>Man unterscheidet statische und dynamische Boxes. Eine statische Box basiert auf einer Liste fixer Werte, eine dynamische auf einem SQL Query.</a:t>
            </a:r>
            <a:endParaRPr/>
          </a:p>
          <a:p>
            <a:pPr indent="-228600" lvl="0" marL="228600" rtl="0" algn="l">
              <a:lnSpc>
                <a:spcPct val="80000"/>
              </a:lnSpc>
              <a:spcBef>
                <a:spcPts val="1000"/>
              </a:spcBef>
              <a:spcAft>
                <a:spcPts val="0"/>
              </a:spcAft>
              <a:buClr>
                <a:schemeClr val="dk1"/>
              </a:buClr>
              <a:buSzPts val="2380"/>
              <a:buNone/>
            </a:pPr>
            <a:r>
              <a:t/>
            </a:r>
            <a:endParaRPr sz="2380"/>
          </a:p>
          <a:p>
            <a:pPr indent="-228600" lvl="0" marL="228600" rtl="0" algn="l">
              <a:lnSpc>
                <a:spcPct val="80000"/>
              </a:lnSpc>
              <a:spcBef>
                <a:spcPts val="1000"/>
              </a:spcBef>
              <a:spcAft>
                <a:spcPts val="0"/>
              </a:spcAft>
              <a:buClr>
                <a:schemeClr val="dk1"/>
              </a:buClr>
              <a:buSzPts val="2380"/>
              <a:buNone/>
            </a:pPr>
            <a:r>
              <a:t/>
            </a:r>
            <a:endParaRPr sz="2380"/>
          </a:p>
          <a:p>
            <a:pPr indent="-228600" lvl="0" marL="228600" rtl="0" algn="l">
              <a:lnSpc>
                <a:spcPct val="80000"/>
              </a:lnSpc>
              <a:spcBef>
                <a:spcPts val="1000"/>
              </a:spcBef>
              <a:spcAft>
                <a:spcPts val="0"/>
              </a:spcAft>
              <a:buClr>
                <a:schemeClr val="dk1"/>
              </a:buClr>
              <a:buSzPts val="2380"/>
              <a:buNone/>
            </a:pPr>
            <a:r>
              <a:t/>
            </a:r>
            <a:endParaRPr sz="2380"/>
          </a:p>
          <a:p>
            <a:pPr indent="-228600" lvl="0" marL="228600" rtl="0" algn="l">
              <a:lnSpc>
                <a:spcPct val="80000"/>
              </a:lnSpc>
              <a:spcBef>
                <a:spcPts val="1000"/>
              </a:spcBef>
              <a:spcAft>
                <a:spcPts val="0"/>
              </a:spcAft>
              <a:buClr>
                <a:schemeClr val="dk1"/>
              </a:buClr>
              <a:buSzPts val="2380"/>
              <a:buNone/>
            </a:pPr>
            <a:r>
              <a:t/>
            </a:r>
            <a:endParaRPr sz="2380"/>
          </a:p>
          <a:p>
            <a:pPr indent="0" lvl="0" marL="0" rtl="0" algn="l">
              <a:lnSpc>
                <a:spcPct val="80000"/>
              </a:lnSpc>
              <a:spcBef>
                <a:spcPts val="1000"/>
              </a:spcBef>
              <a:spcAft>
                <a:spcPts val="0"/>
              </a:spcAft>
              <a:buClr>
                <a:schemeClr val="dk1"/>
              </a:buClr>
              <a:buSzPts val="2380"/>
              <a:buNone/>
            </a:pPr>
            <a:r>
              <a:t/>
            </a:r>
            <a:endParaRPr sz="2380">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380"/>
              <a:buNone/>
            </a:pPr>
            <a:r>
              <a:t/>
            </a:r>
            <a:endParaRPr sz="2380">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Select  </a:t>
            </a:r>
            <a:endParaRPr/>
          </a:p>
          <a:p>
            <a:pPr indent="0" lvl="0" marL="0" rtl="0" algn="l">
              <a:lnSpc>
                <a:spcPct val="80000"/>
              </a:lnSpc>
              <a:spcBef>
                <a:spcPts val="1000"/>
              </a:spcBef>
              <a:spcAft>
                <a:spcPts val="0"/>
              </a:spcAft>
              <a:buClr>
                <a:schemeClr val="dk1"/>
              </a:buClr>
              <a:buSzPts val="2380"/>
              <a:buNone/>
            </a:pPr>
            <a:r>
              <a:rPr lang="de-AT" sz="2380">
                <a:latin typeface="Courier New"/>
                <a:ea typeface="Courier New"/>
                <a:cs typeface="Courier New"/>
                <a:sym typeface="Courier New"/>
              </a:rPr>
              <a:t>dname display_value, deptno return_value from dept order by dname</a:t>
            </a:r>
            <a:endParaRPr sz="2380">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380"/>
              <a:buNone/>
            </a:pPr>
            <a:r>
              <a:t/>
            </a:r>
            <a:endParaRPr sz="2380">
              <a:latin typeface="Courier New"/>
              <a:ea typeface="Courier New"/>
              <a:cs typeface="Courier New"/>
              <a:sym typeface="Courier New"/>
            </a:endParaRPr>
          </a:p>
          <a:p>
            <a:pPr indent="-77470" lvl="0" marL="228600" rtl="0" algn="l">
              <a:lnSpc>
                <a:spcPct val="80000"/>
              </a:lnSpc>
              <a:spcBef>
                <a:spcPts val="1000"/>
              </a:spcBef>
              <a:spcAft>
                <a:spcPts val="0"/>
              </a:spcAft>
              <a:buClr>
                <a:schemeClr val="dk1"/>
              </a:buClr>
              <a:buSzPts val="2380"/>
              <a:buNone/>
            </a:pPr>
            <a:r>
              <a:t/>
            </a:r>
            <a:endParaRPr sz="2380"/>
          </a:p>
        </p:txBody>
      </p:sp>
      <p:sp>
        <p:nvSpPr>
          <p:cNvPr id="811" name="Google Shape;811;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12" name="Google Shape;812;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13" name="Google Shape;813;p79"/>
          <p:cNvPicPr preferRelativeResize="0"/>
          <p:nvPr/>
        </p:nvPicPr>
        <p:blipFill rotWithShape="1">
          <a:blip r:embed="rId3">
            <a:alphaModFix/>
          </a:blip>
          <a:srcRect b="0" l="0" r="0" t="0"/>
          <a:stretch/>
        </p:blipFill>
        <p:spPr>
          <a:xfrm>
            <a:off x="4038600" y="2739508"/>
            <a:ext cx="3571875" cy="2305050"/>
          </a:xfrm>
          <a:prstGeom prst="rect">
            <a:avLst/>
          </a:prstGeom>
          <a:noFill/>
          <a:ln>
            <a:noFill/>
          </a:ln>
        </p:spPr>
      </p:pic>
      <p:pic>
        <p:nvPicPr>
          <p:cNvPr id="814" name="Google Shape;814;p7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Item Date Picker </a:t>
            </a:r>
            <a:endParaRPr/>
          </a:p>
        </p:txBody>
      </p:sp>
      <p:sp>
        <p:nvSpPr>
          <p:cNvPr id="820" name="Google Shape;820;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Ein Textfeld mit einem nebenstehenden Kalender Icon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821" name="Google Shape;821;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22" name="Google Shape;822;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23" name="Google Shape;823;p80"/>
          <p:cNvPicPr preferRelativeResize="0"/>
          <p:nvPr/>
        </p:nvPicPr>
        <p:blipFill rotWithShape="1">
          <a:blip r:embed="rId3">
            <a:alphaModFix/>
          </a:blip>
          <a:srcRect b="0" l="0" r="0" t="0"/>
          <a:stretch/>
        </p:blipFill>
        <p:spPr>
          <a:xfrm>
            <a:off x="3146011" y="2501900"/>
            <a:ext cx="4065588" cy="2998787"/>
          </a:xfrm>
          <a:prstGeom prst="rect">
            <a:avLst/>
          </a:prstGeom>
          <a:noFill/>
          <a:ln>
            <a:noFill/>
          </a:ln>
        </p:spPr>
      </p:pic>
      <p:pic>
        <p:nvPicPr>
          <p:cNvPr id="824" name="Google Shape;824;p8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List Manager</a:t>
            </a:r>
            <a:endParaRPr/>
          </a:p>
        </p:txBody>
      </p:sp>
      <p:sp>
        <p:nvSpPr>
          <p:cNvPr id="830" name="Google Shape;830;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latin typeface="Calibri"/>
                <a:ea typeface="Calibri"/>
                <a:cs typeface="Calibri"/>
                <a:sym typeface="Calibri"/>
              </a:rPr>
              <a:t>Bei Betätigung des ‚Arrowup‘ öffnet sich das Fenster mit den Abteilungsnamen. Durch Auswahl wird (hier Operations) in das Feld übertragen. Durch ADD wird Operations in den Listmanager übertragen.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831" name="Google Shape;83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32" name="Google Shape;83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33" name="Google Shape;833;p81"/>
          <p:cNvPicPr preferRelativeResize="0"/>
          <p:nvPr/>
        </p:nvPicPr>
        <p:blipFill rotWithShape="1">
          <a:blip r:embed="rId3">
            <a:alphaModFix/>
          </a:blip>
          <a:srcRect b="0" l="0" r="0" t="0"/>
          <a:stretch/>
        </p:blipFill>
        <p:spPr>
          <a:xfrm>
            <a:off x="618918" y="3571874"/>
            <a:ext cx="4679950" cy="2078038"/>
          </a:xfrm>
          <a:prstGeom prst="rect">
            <a:avLst/>
          </a:prstGeom>
          <a:noFill/>
          <a:ln>
            <a:noFill/>
          </a:ln>
        </p:spPr>
      </p:pic>
      <p:pic>
        <p:nvPicPr>
          <p:cNvPr id="834" name="Google Shape;834;p81"/>
          <p:cNvPicPr preferRelativeResize="0"/>
          <p:nvPr/>
        </p:nvPicPr>
        <p:blipFill rotWithShape="1">
          <a:blip r:embed="rId4">
            <a:alphaModFix/>
          </a:blip>
          <a:srcRect b="0" l="0" r="0" t="0"/>
          <a:stretch/>
        </p:blipFill>
        <p:spPr>
          <a:xfrm>
            <a:off x="5518150" y="3387725"/>
            <a:ext cx="5105400" cy="2381250"/>
          </a:xfrm>
          <a:prstGeom prst="rect">
            <a:avLst/>
          </a:prstGeom>
          <a:noFill/>
          <a:ln>
            <a:noFill/>
          </a:ln>
        </p:spPr>
      </p:pic>
      <p:pic>
        <p:nvPicPr>
          <p:cNvPr id="835" name="Google Shape;835;p81"/>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Komponenten I</a:t>
            </a:r>
            <a:endParaRPr/>
          </a:p>
        </p:txBody>
      </p:sp>
      <p:sp>
        <p:nvSpPr>
          <p:cNvPr id="151" name="Google Shape;15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52" name="Google Shape;15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53" name="Google Shape;153;p9"/>
          <p:cNvPicPr preferRelativeResize="0"/>
          <p:nvPr>
            <p:ph idx="1" type="body"/>
          </p:nvPr>
        </p:nvPicPr>
        <p:blipFill rotWithShape="1">
          <a:blip r:embed="rId3">
            <a:alphaModFix/>
          </a:blip>
          <a:srcRect b="0" l="0" r="0" t="0"/>
          <a:stretch/>
        </p:blipFill>
        <p:spPr>
          <a:xfrm>
            <a:off x="7973217" y="2635077"/>
            <a:ext cx="2219325" cy="2228850"/>
          </a:xfrm>
          <a:prstGeom prst="rect">
            <a:avLst/>
          </a:prstGeom>
          <a:noFill/>
          <a:ln>
            <a:noFill/>
          </a:ln>
        </p:spPr>
      </p:pic>
      <p:pic>
        <p:nvPicPr>
          <p:cNvPr id="154" name="Google Shape;154;p9"/>
          <p:cNvPicPr preferRelativeResize="0"/>
          <p:nvPr>
            <p:ph idx="2" type="body"/>
          </p:nvPr>
        </p:nvPicPr>
        <p:blipFill rotWithShape="1">
          <a:blip r:embed="rId4">
            <a:alphaModFix/>
          </a:blip>
          <a:srcRect b="0" l="0" r="0" t="0"/>
          <a:stretch/>
        </p:blipFill>
        <p:spPr>
          <a:xfrm>
            <a:off x="2268156" y="1573833"/>
            <a:ext cx="2891534" cy="4351338"/>
          </a:xfrm>
          <a:prstGeom prst="rect">
            <a:avLst/>
          </a:prstGeom>
          <a:noFill/>
          <a:ln>
            <a:noFill/>
          </a:ln>
        </p:spPr>
      </p:pic>
      <p:pic>
        <p:nvPicPr>
          <p:cNvPr id="155" name="Google Shape;155;p9"/>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Popup LOV</a:t>
            </a:r>
            <a:endParaRPr/>
          </a:p>
        </p:txBody>
      </p:sp>
      <p:sp>
        <p:nvSpPr>
          <p:cNvPr id="841" name="Google Shape;841;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42" name="Google Shape;842;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43" name="Google Shape;843;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graphicFrame>
        <p:nvGraphicFramePr>
          <p:cNvPr id="844" name="Google Shape;844;p82"/>
          <p:cNvGraphicFramePr/>
          <p:nvPr/>
        </p:nvGraphicFramePr>
        <p:xfrm>
          <a:off x="838200" y="1587500"/>
          <a:ext cx="5140325" cy="630238"/>
        </p:xfrm>
        <a:graphic>
          <a:graphicData uri="http://schemas.openxmlformats.org/presentationml/2006/ole">
            <mc:AlternateContent>
              <mc:Choice Requires="v">
                <p:oleObj r:id="rId4" imgH="630238" imgW="5140325" progId="" spid="_x0000_s1">
                  <p:embed/>
                </p:oleObj>
              </mc:Choice>
              <mc:Fallback>
                <p:oleObj r:id="rId5" imgH="630238" imgW="5140325" progId="">
                  <p:embed/>
                  <p:pic>
                    <p:nvPicPr>
                      <p:cNvPr id="844" name="Google Shape;844;p82"/>
                      <p:cNvPicPr preferRelativeResize="0"/>
                      <p:nvPr/>
                    </p:nvPicPr>
                    <p:blipFill rotWithShape="1">
                      <a:blip r:embed="rId6">
                        <a:alphaModFix/>
                      </a:blip>
                      <a:srcRect b="0" l="0" r="0" t="0"/>
                      <a:stretch/>
                    </p:blipFill>
                    <p:spPr>
                      <a:xfrm>
                        <a:off x="838200" y="1587500"/>
                        <a:ext cx="5140325" cy="630238"/>
                      </a:xfrm>
                      <a:prstGeom prst="rect">
                        <a:avLst/>
                      </a:prstGeom>
                      <a:noFill/>
                      <a:ln>
                        <a:noFill/>
                      </a:ln>
                    </p:spPr>
                  </p:pic>
                </p:oleObj>
              </mc:Fallback>
            </mc:AlternateContent>
          </a:graphicData>
        </a:graphic>
      </p:graphicFrame>
      <p:graphicFrame>
        <p:nvGraphicFramePr>
          <p:cNvPr id="845" name="Google Shape;845;p82"/>
          <p:cNvGraphicFramePr/>
          <p:nvPr/>
        </p:nvGraphicFramePr>
        <p:xfrm>
          <a:off x="4368800" y="2487613"/>
          <a:ext cx="4210050" cy="3328987"/>
        </p:xfrm>
        <a:graphic>
          <a:graphicData uri="http://schemas.openxmlformats.org/presentationml/2006/ole">
            <mc:AlternateContent>
              <mc:Choice Requires="v">
                <p:oleObj r:id="rId7" imgH="3328987" imgW="4210050" progId="" spid="_x0000_s2">
                  <p:embed/>
                </p:oleObj>
              </mc:Choice>
              <mc:Fallback>
                <p:oleObj r:id="rId8" imgH="3328987" imgW="4210050" progId="">
                  <p:embed/>
                  <p:pic>
                    <p:nvPicPr>
                      <p:cNvPr id="845" name="Google Shape;845;p82"/>
                      <p:cNvPicPr preferRelativeResize="0"/>
                      <p:nvPr/>
                    </p:nvPicPr>
                    <p:blipFill rotWithShape="1">
                      <a:blip r:embed="rId9">
                        <a:alphaModFix/>
                      </a:blip>
                      <a:srcRect b="0" l="0" r="0" t="0"/>
                      <a:stretch/>
                    </p:blipFill>
                    <p:spPr>
                      <a:xfrm>
                        <a:off x="4368800" y="2487613"/>
                        <a:ext cx="4210050" cy="3328987"/>
                      </a:xfrm>
                      <a:prstGeom prst="rect">
                        <a:avLst/>
                      </a:prstGeom>
                      <a:noFill/>
                      <a:ln>
                        <a:noFill/>
                      </a:ln>
                    </p:spPr>
                  </p:pic>
                </p:oleObj>
              </mc:Fallback>
            </mc:AlternateContent>
          </a:graphicData>
        </a:graphic>
      </p:graphicFrame>
      <p:pic>
        <p:nvPicPr>
          <p:cNvPr id="846" name="Google Shape;846;p82"/>
          <p:cNvPicPr preferRelativeResize="0"/>
          <p:nvPr/>
        </p:nvPicPr>
        <p:blipFill rotWithShape="1">
          <a:blip r:embed="rId10">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Color Picker</a:t>
            </a:r>
            <a:endParaRPr/>
          </a:p>
        </p:txBody>
      </p:sp>
      <p:sp>
        <p:nvSpPr>
          <p:cNvPr id="852" name="Google Shape;852;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latin typeface="Calibri"/>
                <a:ea typeface="Calibri"/>
                <a:cs typeface="Calibri"/>
                <a:sym typeface="Calibri"/>
              </a:rPr>
              <a:t>Wenn der Benutzer eine Auswahl der angebotenen Palette trifft, wird der Farbwert zurückgegeben. Schwarz hat beispielsweise den Wert #000000</a:t>
            </a:r>
            <a:endParaRPr/>
          </a:p>
          <a:p>
            <a:pPr indent="-50800" lvl="0" marL="228600" rtl="0" algn="l">
              <a:lnSpc>
                <a:spcPct val="90000"/>
              </a:lnSpc>
              <a:spcBef>
                <a:spcPts val="1000"/>
              </a:spcBef>
              <a:spcAft>
                <a:spcPts val="0"/>
              </a:spcAft>
              <a:buClr>
                <a:schemeClr val="dk1"/>
              </a:buClr>
              <a:buSzPts val="2800"/>
              <a:buNone/>
            </a:pPr>
            <a:r>
              <a:t/>
            </a:r>
            <a:endParaRPr/>
          </a:p>
        </p:txBody>
      </p:sp>
      <p:sp>
        <p:nvSpPr>
          <p:cNvPr id="853" name="Google Shape;85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54" name="Google Shape;85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graphicFrame>
        <p:nvGraphicFramePr>
          <p:cNvPr id="855" name="Google Shape;855;p83"/>
          <p:cNvGraphicFramePr/>
          <p:nvPr/>
        </p:nvGraphicFramePr>
        <p:xfrm>
          <a:off x="474663" y="2968625"/>
          <a:ext cx="6219825" cy="449263"/>
        </p:xfrm>
        <a:graphic>
          <a:graphicData uri="http://schemas.openxmlformats.org/presentationml/2006/ole">
            <mc:AlternateContent>
              <mc:Choice Requires="v">
                <p:oleObj r:id="rId4" imgH="449263" imgW="6219825" progId="" spid="_x0000_s1">
                  <p:embed/>
                </p:oleObj>
              </mc:Choice>
              <mc:Fallback>
                <p:oleObj r:id="rId5" imgH="449263" imgW="6219825" progId="">
                  <p:embed/>
                  <p:pic>
                    <p:nvPicPr>
                      <p:cNvPr id="855" name="Google Shape;855;p83"/>
                      <p:cNvPicPr preferRelativeResize="0"/>
                      <p:nvPr/>
                    </p:nvPicPr>
                    <p:blipFill rotWithShape="1">
                      <a:blip r:embed="rId6">
                        <a:alphaModFix/>
                      </a:blip>
                      <a:srcRect b="0" l="0" r="0" t="0"/>
                      <a:stretch/>
                    </p:blipFill>
                    <p:spPr>
                      <a:xfrm>
                        <a:off x="474663" y="2968625"/>
                        <a:ext cx="6219825" cy="449263"/>
                      </a:xfrm>
                      <a:prstGeom prst="rect">
                        <a:avLst/>
                      </a:prstGeom>
                      <a:noFill/>
                      <a:ln>
                        <a:noFill/>
                      </a:ln>
                    </p:spPr>
                  </p:pic>
                </p:oleObj>
              </mc:Fallback>
            </mc:AlternateContent>
          </a:graphicData>
        </a:graphic>
      </p:graphicFrame>
      <p:graphicFrame>
        <p:nvGraphicFramePr>
          <p:cNvPr id="856" name="Google Shape;856;p83"/>
          <p:cNvGraphicFramePr/>
          <p:nvPr/>
        </p:nvGraphicFramePr>
        <p:xfrm>
          <a:off x="5508625" y="3573463"/>
          <a:ext cx="2592388" cy="2582862"/>
        </p:xfrm>
        <a:graphic>
          <a:graphicData uri="http://schemas.openxmlformats.org/presentationml/2006/ole">
            <mc:AlternateContent>
              <mc:Choice Requires="v">
                <p:oleObj r:id="rId7" imgH="2582862" imgW="2592388" progId="" spid="_x0000_s2">
                  <p:embed/>
                </p:oleObj>
              </mc:Choice>
              <mc:Fallback>
                <p:oleObj r:id="rId8" imgH="2582862" imgW="2592388" progId="">
                  <p:embed/>
                  <p:pic>
                    <p:nvPicPr>
                      <p:cNvPr id="856" name="Google Shape;856;p83"/>
                      <p:cNvPicPr preferRelativeResize="0"/>
                      <p:nvPr/>
                    </p:nvPicPr>
                    <p:blipFill rotWithShape="1">
                      <a:blip r:embed="rId9">
                        <a:alphaModFix/>
                      </a:blip>
                      <a:srcRect b="0" l="0" r="0" t="0"/>
                      <a:stretch/>
                    </p:blipFill>
                    <p:spPr>
                      <a:xfrm>
                        <a:off x="5508625" y="3573463"/>
                        <a:ext cx="2592388" cy="2582862"/>
                      </a:xfrm>
                      <a:prstGeom prst="rect">
                        <a:avLst/>
                      </a:prstGeom>
                      <a:noFill/>
                      <a:ln>
                        <a:noFill/>
                      </a:ln>
                    </p:spPr>
                  </p:pic>
                </p:oleObj>
              </mc:Fallback>
            </mc:AlternateContent>
          </a:graphicData>
        </a:graphic>
      </p:graphicFrame>
      <p:pic>
        <p:nvPicPr>
          <p:cNvPr id="857" name="Google Shape;857;p83"/>
          <p:cNvPicPr preferRelativeResize="0"/>
          <p:nvPr/>
        </p:nvPicPr>
        <p:blipFill rotWithShape="1">
          <a:blip r:embed="rId10">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Item Textflied </a:t>
            </a:r>
            <a:endParaRPr/>
          </a:p>
        </p:txBody>
      </p:sp>
      <p:sp>
        <p:nvSpPr>
          <p:cNvPr id="863" name="Google Shape;863;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With Calculator Popup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864" name="Google Shape;864;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65" name="Google Shape;865;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graphicFrame>
        <p:nvGraphicFramePr>
          <p:cNvPr id="866" name="Google Shape;866;p84"/>
          <p:cNvGraphicFramePr/>
          <p:nvPr/>
        </p:nvGraphicFramePr>
        <p:xfrm>
          <a:off x="1378743" y="2555599"/>
          <a:ext cx="5319713" cy="630238"/>
        </p:xfrm>
        <a:graphic>
          <a:graphicData uri="http://schemas.openxmlformats.org/presentationml/2006/ole">
            <mc:AlternateContent>
              <mc:Choice Requires="v">
                <p:oleObj r:id="rId4" imgH="630238" imgW="5319713" progId="" spid="_x0000_s1">
                  <p:embed/>
                </p:oleObj>
              </mc:Choice>
              <mc:Fallback>
                <p:oleObj r:id="rId5" imgH="630238" imgW="5319713" progId="">
                  <p:embed/>
                  <p:pic>
                    <p:nvPicPr>
                      <p:cNvPr id="866" name="Google Shape;866;p84"/>
                      <p:cNvPicPr preferRelativeResize="0"/>
                      <p:nvPr/>
                    </p:nvPicPr>
                    <p:blipFill rotWithShape="1">
                      <a:blip r:embed="rId6">
                        <a:alphaModFix/>
                      </a:blip>
                      <a:srcRect b="0" l="0" r="0" t="0"/>
                      <a:stretch/>
                    </p:blipFill>
                    <p:spPr>
                      <a:xfrm>
                        <a:off x="1378743" y="2555599"/>
                        <a:ext cx="5319713" cy="630238"/>
                      </a:xfrm>
                      <a:prstGeom prst="rect">
                        <a:avLst/>
                      </a:prstGeom>
                      <a:noFill/>
                      <a:ln>
                        <a:noFill/>
                      </a:ln>
                    </p:spPr>
                  </p:pic>
                </p:oleObj>
              </mc:Fallback>
            </mc:AlternateContent>
          </a:graphicData>
        </a:graphic>
      </p:graphicFrame>
      <p:pic>
        <p:nvPicPr>
          <p:cNvPr id="867" name="Google Shape;867;p84"/>
          <p:cNvPicPr preferRelativeResize="0"/>
          <p:nvPr/>
        </p:nvPicPr>
        <p:blipFill rotWithShape="1">
          <a:blip r:embed="rId7">
            <a:alphaModFix/>
          </a:blip>
          <a:srcRect b="0" l="0" r="0" t="0"/>
          <a:stretch/>
        </p:blipFill>
        <p:spPr>
          <a:xfrm>
            <a:off x="6915150" y="2555599"/>
            <a:ext cx="2476500" cy="3105150"/>
          </a:xfrm>
          <a:prstGeom prst="rect">
            <a:avLst/>
          </a:prstGeom>
          <a:noFill/>
          <a:ln>
            <a:noFill/>
          </a:ln>
        </p:spPr>
      </p:pic>
      <p:pic>
        <p:nvPicPr>
          <p:cNvPr id="868" name="Google Shape;868;p84"/>
          <p:cNvPicPr preferRelativeResize="0"/>
          <p:nvPr/>
        </p:nvPicPr>
        <p:blipFill rotWithShape="1">
          <a:blip r:embed="rId8">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Quick Pick</a:t>
            </a:r>
            <a:endParaRPr/>
          </a:p>
        </p:txBody>
      </p:sp>
      <p:sp>
        <p:nvSpPr>
          <p:cNvPr id="874" name="Google Shape;874;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Anlegen eines Text Items. Attribute des Items bearbeiten.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875" name="Google Shape;87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76" name="Google Shape;87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77" name="Google Shape;877;p85"/>
          <p:cNvPicPr preferRelativeResize="0"/>
          <p:nvPr/>
        </p:nvPicPr>
        <p:blipFill rotWithShape="1">
          <a:blip r:embed="rId3">
            <a:alphaModFix/>
          </a:blip>
          <a:srcRect b="0" l="0" r="0" t="0"/>
          <a:stretch/>
        </p:blipFill>
        <p:spPr>
          <a:xfrm>
            <a:off x="2218566" y="2893218"/>
            <a:ext cx="7007225" cy="1071563"/>
          </a:xfrm>
          <a:prstGeom prst="rect">
            <a:avLst/>
          </a:prstGeom>
          <a:noFill/>
          <a:ln>
            <a:noFill/>
          </a:ln>
        </p:spPr>
      </p:pic>
      <p:pic>
        <p:nvPicPr>
          <p:cNvPr id="878" name="Google Shape;878;p8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Setzen Itemwert</a:t>
            </a:r>
            <a:endParaRPr b="1"/>
          </a:p>
        </p:txBody>
      </p:sp>
      <p:sp>
        <p:nvSpPr>
          <p:cNvPr id="884" name="Google Shape;884;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de-AT" sz="2590">
                <a:latin typeface="Calibri"/>
                <a:ea typeface="Calibri"/>
                <a:cs typeface="Calibri"/>
                <a:sym typeface="Calibri"/>
              </a:rPr>
              <a:t>For page-level items: From the Page Definition, select the item name to view the Edit Page Item page. Scroll down to Source and edit the appropriate fields.</a:t>
            </a:r>
            <a:endParaRPr/>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You can also set the value of an item in any region based on PL/SQL or a process using the following syntax:</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BEGIN</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 :MY_ITEM :=  'new value';</a:t>
            </a:r>
            <a:endParaRPr/>
          </a:p>
          <a:p>
            <a:pPr indent="-228600" lvl="0" marL="228600" rtl="0" algn="l">
              <a:lnSpc>
                <a:spcPct val="70000"/>
              </a:lnSpc>
              <a:spcBef>
                <a:spcPts val="1000"/>
              </a:spcBef>
              <a:spcAft>
                <a:spcPts val="0"/>
              </a:spcAft>
              <a:buClr>
                <a:schemeClr val="dk1"/>
              </a:buClr>
              <a:buSzPts val="2590"/>
              <a:buNone/>
            </a:pPr>
            <a:r>
              <a:rPr lang="de-AT" sz="2590">
                <a:latin typeface="Courier New"/>
                <a:ea typeface="Courier New"/>
                <a:cs typeface="Courier New"/>
                <a:sym typeface="Courier New"/>
              </a:rPr>
              <a:t>END;</a:t>
            </a:r>
            <a:endParaRPr/>
          </a:p>
          <a:p>
            <a:pPr indent="-228600" lvl="0" marL="228600" rtl="0" algn="l">
              <a:lnSpc>
                <a:spcPct val="70000"/>
              </a:lnSpc>
              <a:spcBef>
                <a:spcPts val="10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Pass the value on a URL reference using </a:t>
            </a:r>
            <a:r>
              <a:rPr lang="de-AT" sz="2590">
                <a:latin typeface="Courier New"/>
                <a:ea typeface="Courier New"/>
                <a:cs typeface="Courier New"/>
                <a:sym typeface="Courier New"/>
              </a:rPr>
              <a:t>f?p </a:t>
            </a:r>
            <a:r>
              <a:rPr lang="de-AT" sz="2590">
                <a:latin typeface="Calibri"/>
                <a:ea typeface="Calibri"/>
                <a:cs typeface="Calibri"/>
                <a:sym typeface="Calibri"/>
              </a:rPr>
              <a:t>syntax. For example:</a:t>
            </a:r>
            <a:endParaRPr/>
          </a:p>
          <a:p>
            <a:pPr indent="-228600" lvl="0" marL="228600" rtl="0" algn="l">
              <a:lnSpc>
                <a:spcPct val="70000"/>
              </a:lnSpc>
              <a:spcBef>
                <a:spcPts val="1000"/>
              </a:spcBef>
              <a:spcAft>
                <a:spcPts val="0"/>
              </a:spcAft>
              <a:buClr>
                <a:schemeClr val="dk1"/>
              </a:buClr>
              <a:buSzPts val="2590"/>
              <a:buNone/>
            </a:pPr>
            <a:r>
              <a:rPr lang="de-AT" sz="2590">
                <a:latin typeface="Calibri"/>
                <a:ea typeface="Calibri"/>
                <a:cs typeface="Calibri"/>
                <a:sym typeface="Calibri"/>
              </a:rPr>
              <a:t>f?p=100:101:10636547268728380919::NO::MY_ITEM:ABC</a:t>
            </a:r>
            <a:endParaRPr/>
          </a:p>
          <a:p>
            <a:pPr indent="-228600"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
        <p:nvSpPr>
          <p:cNvPr id="885" name="Google Shape;88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86" name="Google Shape;88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87" name="Google Shape;887;p8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Application Level Items</a:t>
            </a:r>
            <a:endParaRPr/>
          </a:p>
        </p:txBody>
      </p:sp>
      <p:sp>
        <p:nvSpPr>
          <p:cNvPr id="893" name="Google Shape;893;p87"/>
          <p:cNvSpPr txBox="1"/>
          <p:nvPr>
            <p:ph idx="1" type="body"/>
          </p:nvPr>
        </p:nvSpPr>
        <p:spPr>
          <a:xfrm>
            <a:off x="838201" y="1825625"/>
            <a:ext cx="9487486"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800"/>
              <a:buNone/>
            </a:pPr>
            <a:r>
              <a:rPr lang="de-AT">
                <a:latin typeface="Calibri"/>
                <a:ea typeface="Calibri"/>
                <a:cs typeface="Calibri"/>
                <a:sym typeface="Calibri"/>
              </a:rPr>
              <a:t>Werden im Bereich der shared components der Homepage der Applikation definiert. Sie verhalten sich wie globale Variable und sind in der gesamten Applikation bekannt. Sie werden nicht auf der Applikationsseite gerendert. Sie werden in erster Linie in SQL und PL/SQL Code verwendet. </a:t>
            </a:r>
            <a:endParaRPr/>
          </a:p>
          <a:p>
            <a:pPr indent="0" lvl="0" marL="0" rtl="0" algn="l">
              <a:lnSpc>
                <a:spcPct val="70000"/>
              </a:lnSpc>
              <a:spcBef>
                <a:spcPts val="1000"/>
              </a:spcBef>
              <a:spcAft>
                <a:spcPts val="0"/>
              </a:spcAft>
              <a:buClr>
                <a:schemeClr val="dk1"/>
              </a:buClr>
              <a:buSzPts val="900"/>
              <a:buNone/>
            </a:pPr>
            <a:r>
              <a:t/>
            </a:r>
            <a:endParaRPr sz="900">
              <a:latin typeface="Calibri"/>
              <a:ea typeface="Calibri"/>
              <a:cs typeface="Calibri"/>
              <a:sym typeface="Calibri"/>
            </a:endParaRPr>
          </a:p>
          <a:p>
            <a:pPr indent="0" lvl="0" marL="0" rtl="0" algn="l">
              <a:lnSpc>
                <a:spcPct val="70000"/>
              </a:lnSpc>
              <a:spcBef>
                <a:spcPts val="1000"/>
              </a:spcBef>
              <a:spcAft>
                <a:spcPts val="0"/>
              </a:spcAft>
              <a:buClr>
                <a:schemeClr val="dk1"/>
              </a:buClr>
              <a:buSzPts val="900"/>
              <a:buNone/>
            </a:pPr>
            <a:r>
              <a:t/>
            </a:r>
            <a:endParaRPr sz="900">
              <a:latin typeface="Calibri"/>
              <a:ea typeface="Calibri"/>
              <a:cs typeface="Calibri"/>
              <a:sym typeface="Calibri"/>
            </a:endParaRPr>
          </a:p>
          <a:p>
            <a:pPr indent="0" lvl="0" marL="0" rtl="0" algn="l">
              <a:lnSpc>
                <a:spcPct val="70000"/>
              </a:lnSpc>
              <a:spcBef>
                <a:spcPts val="1000"/>
              </a:spcBef>
              <a:spcAft>
                <a:spcPts val="0"/>
              </a:spcAft>
              <a:buClr>
                <a:schemeClr val="dk1"/>
              </a:buClr>
              <a:buSzPts val="2800"/>
              <a:buNone/>
            </a:pPr>
            <a:r>
              <a:rPr lang="de-AT">
                <a:latin typeface="Calibri"/>
                <a:ea typeface="Calibri"/>
                <a:cs typeface="Calibri"/>
                <a:sym typeface="Calibri"/>
              </a:rPr>
              <a:t>Benennung: Eingeleitet mit ‚F‘ gefolgt von der Applicationsnummer, dann ‚_‘ und der individuelle Bezeichner.</a:t>
            </a:r>
            <a:endParaRPr/>
          </a:p>
          <a:p>
            <a:pPr indent="0" lvl="0" marL="0" rtl="0" algn="l">
              <a:lnSpc>
                <a:spcPct val="70000"/>
              </a:lnSpc>
              <a:spcBef>
                <a:spcPts val="1000"/>
              </a:spcBef>
              <a:spcAft>
                <a:spcPts val="0"/>
              </a:spcAft>
              <a:buClr>
                <a:schemeClr val="dk1"/>
              </a:buClr>
              <a:buSzPts val="900"/>
              <a:buNone/>
            </a:pPr>
            <a:r>
              <a:t/>
            </a:r>
            <a:endParaRPr sz="900">
              <a:latin typeface="Calibri"/>
              <a:ea typeface="Calibri"/>
              <a:cs typeface="Calibri"/>
              <a:sym typeface="Calibri"/>
            </a:endParaRPr>
          </a:p>
          <a:p>
            <a:pPr indent="0" lvl="0" marL="0" rtl="0" algn="l">
              <a:lnSpc>
                <a:spcPct val="70000"/>
              </a:lnSpc>
              <a:spcBef>
                <a:spcPts val="1000"/>
              </a:spcBef>
              <a:spcAft>
                <a:spcPts val="0"/>
              </a:spcAft>
              <a:buClr>
                <a:schemeClr val="dk1"/>
              </a:buClr>
              <a:buSzPts val="2800"/>
              <a:buNone/>
            </a:pPr>
            <a:r>
              <a:rPr lang="de-AT">
                <a:latin typeface="Calibri"/>
                <a:ea typeface="Calibri"/>
                <a:cs typeface="Calibri"/>
                <a:sym typeface="Calibri"/>
              </a:rPr>
              <a:t>Application Items können gesetzt werden durch Computation und Prozesse. Um einem Application Level Item einen Wert zuzuweisen, wird die 'on New Instance' Computation verwendet.</a:t>
            </a:r>
            <a:endParaRPr/>
          </a:p>
          <a:p>
            <a:pPr indent="-50800" lvl="0" marL="228600" rtl="0" algn="l">
              <a:lnSpc>
                <a:spcPct val="80000"/>
              </a:lnSpc>
              <a:spcBef>
                <a:spcPts val="1000"/>
              </a:spcBef>
              <a:spcAft>
                <a:spcPts val="0"/>
              </a:spcAft>
              <a:buClr>
                <a:schemeClr val="dk1"/>
              </a:buClr>
              <a:buSzPts val="2800"/>
              <a:buNone/>
            </a:pPr>
            <a:r>
              <a:t/>
            </a:r>
            <a:endParaRPr/>
          </a:p>
        </p:txBody>
      </p:sp>
      <p:sp>
        <p:nvSpPr>
          <p:cNvPr id="894" name="Google Shape;89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895" name="Google Shape;89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896" name="Google Shape;896;p8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902" name="Google Shape;902;p88"/>
          <p:cNvSpPr txBox="1"/>
          <p:nvPr>
            <p:ph idx="1" type="body"/>
          </p:nvPr>
        </p:nvSpPr>
        <p:spPr>
          <a:xfrm>
            <a:off x="838200" y="1530204"/>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Anlegen einer Main Region, in der 2 Subregions angelegt werden. In Abhängigkeit des Feldinhaltes des items </a:t>
            </a:r>
            <a:r>
              <a:rPr i="1" lang="de-AT">
                <a:latin typeface="Calibri"/>
                <a:ea typeface="Calibri"/>
                <a:cs typeface="Calibri"/>
                <a:sym typeface="Calibri"/>
              </a:rPr>
              <a:t>region</a:t>
            </a:r>
            <a:r>
              <a:rPr lang="de-AT">
                <a:latin typeface="Calibri"/>
                <a:ea typeface="Calibri"/>
                <a:cs typeface="Calibri"/>
                <a:sym typeface="Calibri"/>
              </a:rPr>
              <a:t>_</a:t>
            </a:r>
            <a:r>
              <a:rPr i="1" lang="de-AT">
                <a:latin typeface="Calibri"/>
                <a:ea typeface="Calibri"/>
                <a:cs typeface="Calibri"/>
                <a:sym typeface="Calibri"/>
              </a:rPr>
              <a:t>selector</a:t>
            </a:r>
            <a:r>
              <a:rPr lang="de-AT">
                <a:latin typeface="Calibri"/>
                <a:ea typeface="Calibri"/>
                <a:cs typeface="Calibri"/>
                <a:sym typeface="Calibri"/>
              </a:rPr>
              <a:t> soll nun der Report in Region 1 oder Region 2 angezeigt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03" name="Google Shape;903;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04" name="Google Shape;904;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05" name="Google Shape;905;p88"/>
          <p:cNvPicPr preferRelativeResize="0"/>
          <p:nvPr/>
        </p:nvPicPr>
        <p:blipFill rotWithShape="1">
          <a:blip r:embed="rId3">
            <a:alphaModFix/>
          </a:blip>
          <a:srcRect b="0" l="0" r="0" t="0"/>
          <a:stretch/>
        </p:blipFill>
        <p:spPr>
          <a:xfrm>
            <a:off x="5942635" y="2855767"/>
            <a:ext cx="3792879" cy="3531901"/>
          </a:xfrm>
          <a:prstGeom prst="rect">
            <a:avLst/>
          </a:prstGeom>
          <a:noFill/>
          <a:ln>
            <a:noFill/>
          </a:ln>
        </p:spPr>
      </p:pic>
      <p:pic>
        <p:nvPicPr>
          <p:cNvPr id="906" name="Google Shape;906;p88"/>
          <p:cNvPicPr preferRelativeResize="0"/>
          <p:nvPr/>
        </p:nvPicPr>
        <p:blipFill rotWithShape="1">
          <a:blip r:embed="rId4">
            <a:alphaModFix/>
          </a:blip>
          <a:srcRect b="0" l="0" r="0" t="0"/>
          <a:stretch/>
        </p:blipFill>
        <p:spPr>
          <a:xfrm>
            <a:off x="1724026" y="2855767"/>
            <a:ext cx="2914650" cy="3333750"/>
          </a:xfrm>
          <a:prstGeom prst="rect">
            <a:avLst/>
          </a:prstGeom>
          <a:noFill/>
          <a:ln>
            <a:noFill/>
          </a:ln>
        </p:spPr>
      </p:pic>
      <p:pic>
        <p:nvPicPr>
          <p:cNvPr id="907" name="Google Shape;907;p88"/>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Anleitung</a:t>
            </a:r>
            <a:endParaRPr/>
          </a:p>
        </p:txBody>
      </p:sp>
      <p:sp>
        <p:nvSpPr>
          <p:cNvPr id="913" name="Google Shape;913;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Anlegen einer Main Region</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Anlegen eines items </a:t>
            </a:r>
            <a:r>
              <a:rPr i="1" lang="de-AT">
                <a:latin typeface="Calibri"/>
                <a:ea typeface="Calibri"/>
                <a:cs typeface="Calibri"/>
                <a:sym typeface="Calibri"/>
              </a:rPr>
              <a:t>region</a:t>
            </a:r>
            <a:r>
              <a:rPr lang="de-AT">
                <a:latin typeface="Calibri"/>
                <a:ea typeface="Calibri"/>
                <a:cs typeface="Calibri"/>
                <a:sym typeface="Calibri"/>
              </a:rPr>
              <a:t>_</a:t>
            </a:r>
            <a:r>
              <a:rPr i="1" lang="de-AT">
                <a:latin typeface="Calibri"/>
                <a:ea typeface="Calibri"/>
                <a:cs typeface="Calibri"/>
                <a:sym typeface="Calibri"/>
              </a:rPr>
              <a:t>selector</a:t>
            </a:r>
            <a:r>
              <a:rPr lang="de-AT">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Anlegen von 2 Subregions mit reports</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Bedingte Anzeige einer Subregion durch:</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
        <p:nvSpPr>
          <p:cNvPr id="914" name="Google Shape;91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15" name="Google Shape;91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16" name="Google Shape;916;p89"/>
          <p:cNvPicPr preferRelativeResize="0"/>
          <p:nvPr/>
        </p:nvPicPr>
        <p:blipFill rotWithShape="1">
          <a:blip r:embed="rId3">
            <a:alphaModFix/>
          </a:blip>
          <a:srcRect b="0" l="0" r="0" t="0"/>
          <a:stretch/>
        </p:blipFill>
        <p:spPr>
          <a:xfrm>
            <a:off x="1986036" y="3781761"/>
            <a:ext cx="8219928" cy="2484895"/>
          </a:xfrm>
          <a:prstGeom prst="rect">
            <a:avLst/>
          </a:prstGeom>
          <a:noFill/>
          <a:ln>
            <a:noFill/>
          </a:ln>
        </p:spPr>
      </p:pic>
      <p:pic>
        <p:nvPicPr>
          <p:cNvPr id="917" name="Google Shape;917;p8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Anleitung</a:t>
            </a:r>
            <a:endParaRPr/>
          </a:p>
        </p:txBody>
      </p:sp>
      <p:sp>
        <p:nvSpPr>
          <p:cNvPr id="923" name="Google Shape;923;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t>Anlegen eines Text Items </a:t>
            </a:r>
            <a:r>
              <a:rPr i="1" lang="de-AT"/>
              <a:t>p1_textfeld</a:t>
            </a:r>
            <a:endParaRPr/>
          </a:p>
          <a:p>
            <a:pPr indent="0" lvl="0" marL="0" rtl="0" algn="l">
              <a:lnSpc>
                <a:spcPct val="90000"/>
              </a:lnSpc>
              <a:spcBef>
                <a:spcPts val="1600"/>
              </a:spcBef>
              <a:spcAft>
                <a:spcPts val="0"/>
              </a:spcAft>
              <a:buClr>
                <a:schemeClr val="dk1"/>
              </a:buClr>
              <a:buSzPts val="2800"/>
              <a:buNone/>
            </a:pPr>
            <a:r>
              <a:rPr lang="de-AT"/>
              <a:t>Anlegen einer CheckBox</a:t>
            </a:r>
            <a:endParaRPr/>
          </a:p>
          <a:p>
            <a:pPr indent="0" lvl="0" marL="0" rtl="0" algn="l">
              <a:lnSpc>
                <a:spcPct val="90000"/>
              </a:lnSpc>
              <a:spcBef>
                <a:spcPts val="1600"/>
              </a:spcBef>
              <a:spcAft>
                <a:spcPts val="0"/>
              </a:spcAft>
              <a:buClr>
                <a:schemeClr val="dk1"/>
              </a:buClr>
              <a:buSzPts val="2800"/>
              <a:buNone/>
            </a:pPr>
            <a:r>
              <a:rPr lang="de-AT"/>
              <a:t>Die Checkbox basiert auf dem SQL Statement:</a:t>
            </a:r>
            <a:endParaRPr/>
          </a:p>
          <a:p>
            <a:pPr indent="0" lvl="0" marL="0" rtl="0" algn="l">
              <a:lnSpc>
                <a:spcPct val="90000"/>
              </a:lnSpc>
              <a:spcBef>
                <a:spcPts val="1600"/>
              </a:spcBef>
              <a:spcAft>
                <a:spcPts val="0"/>
              </a:spcAft>
              <a:buClr>
                <a:schemeClr val="dk1"/>
              </a:buClr>
              <a:buSzPts val="2800"/>
              <a:buNone/>
            </a:pPr>
            <a:r>
              <a:rPr lang="de-AT">
                <a:latin typeface="Courier"/>
                <a:ea typeface="Courier"/>
                <a:cs typeface="Courier"/>
                <a:sym typeface="Courier"/>
              </a:rPr>
              <a:t>Select empno, ename</a:t>
            </a:r>
            <a:endParaRPr>
              <a:latin typeface="Courier"/>
              <a:ea typeface="Courier"/>
              <a:cs typeface="Courier"/>
              <a:sym typeface="Courier"/>
            </a:endParaRPr>
          </a:p>
          <a:p>
            <a:pPr indent="0" lvl="0" marL="0" rtl="0" algn="l">
              <a:lnSpc>
                <a:spcPct val="90000"/>
              </a:lnSpc>
              <a:spcBef>
                <a:spcPts val="1000"/>
              </a:spcBef>
              <a:spcAft>
                <a:spcPts val="0"/>
              </a:spcAft>
              <a:buClr>
                <a:schemeClr val="dk1"/>
              </a:buClr>
              <a:buSzPts val="2800"/>
              <a:buNone/>
            </a:pPr>
            <a:r>
              <a:rPr lang="de-AT">
                <a:latin typeface="Courier"/>
                <a:ea typeface="Courier"/>
                <a:cs typeface="Courier"/>
                <a:sym typeface="Courier"/>
              </a:rPr>
              <a:t>From emp</a:t>
            </a:r>
            <a:endParaRPr>
              <a:latin typeface="Courier"/>
              <a:ea typeface="Courier"/>
              <a:cs typeface="Courier"/>
              <a:sym typeface="Courier"/>
            </a:endParaRPr>
          </a:p>
          <a:p>
            <a:pPr indent="0" lvl="0" marL="0" rtl="0" algn="l">
              <a:lnSpc>
                <a:spcPct val="90000"/>
              </a:lnSpc>
              <a:spcBef>
                <a:spcPts val="1000"/>
              </a:spcBef>
              <a:spcAft>
                <a:spcPts val="0"/>
              </a:spcAft>
              <a:buClr>
                <a:schemeClr val="dk1"/>
              </a:buClr>
              <a:buSzPts val="2800"/>
              <a:buNone/>
            </a:pPr>
            <a:r>
              <a:rPr lang="de-AT">
                <a:latin typeface="Courier"/>
                <a:ea typeface="Courier"/>
                <a:cs typeface="Courier"/>
                <a:sym typeface="Courier"/>
              </a:rPr>
              <a:t>Where deptno = :p1_textfeld</a:t>
            </a:r>
            <a:endParaRPr/>
          </a:p>
          <a:p>
            <a:pPr indent="0" lvl="0" marL="0" rtl="0" algn="l">
              <a:lnSpc>
                <a:spcPct val="90000"/>
              </a:lnSpc>
              <a:spcBef>
                <a:spcPts val="1000"/>
              </a:spcBef>
              <a:spcAft>
                <a:spcPts val="0"/>
              </a:spcAft>
              <a:buClr>
                <a:schemeClr val="dk1"/>
              </a:buClr>
              <a:buSzPts val="2800"/>
              <a:buNone/>
            </a:pPr>
            <a:r>
              <a:t/>
            </a:r>
            <a:endParaRPr/>
          </a:p>
        </p:txBody>
      </p:sp>
      <p:sp>
        <p:nvSpPr>
          <p:cNvPr id="924" name="Google Shape;924;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25" name="Google Shape;925;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26" name="Google Shape;926;p9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932" name="Google Shape;932;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solidFill>
                  <a:schemeClr val="dk1"/>
                </a:solidFill>
              </a:rPr>
              <a:t>In Abhängigkeit vom Inhalt eines Textitems soll eine Checkbox dargestellt werden, die als Inhalt die </a:t>
            </a:r>
            <a:r>
              <a:rPr i="1" lang="de-AT">
                <a:solidFill>
                  <a:schemeClr val="dk1"/>
                </a:solidFill>
              </a:rPr>
              <a:t>empno</a:t>
            </a:r>
            <a:r>
              <a:rPr lang="de-AT">
                <a:solidFill>
                  <a:schemeClr val="dk1"/>
                </a:solidFill>
              </a:rPr>
              <a:t>‘s aus der entsprechenden Abteilung darstellt.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33" name="Google Shape;933;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34" name="Google Shape;934;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35" name="Google Shape;935;p91"/>
          <p:cNvPicPr preferRelativeResize="0"/>
          <p:nvPr/>
        </p:nvPicPr>
        <p:blipFill rotWithShape="1">
          <a:blip r:embed="rId3">
            <a:alphaModFix/>
          </a:blip>
          <a:srcRect b="0" l="0" r="0" t="0"/>
          <a:stretch/>
        </p:blipFill>
        <p:spPr>
          <a:xfrm>
            <a:off x="3938587" y="3635513"/>
            <a:ext cx="4314825" cy="2124075"/>
          </a:xfrm>
          <a:prstGeom prst="rect">
            <a:avLst/>
          </a:prstGeom>
          <a:noFill/>
          <a:ln>
            <a:noFill/>
          </a:ln>
        </p:spPr>
      </p:pic>
      <p:pic>
        <p:nvPicPr>
          <p:cNvPr id="936" name="Google Shape;936;p9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APEX Komponenten II</a:t>
            </a:r>
            <a:endParaRPr/>
          </a:p>
        </p:txBody>
      </p:sp>
      <p:sp>
        <p:nvSpPr>
          <p:cNvPr id="161" name="Google Shape;161;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latin typeface="Calibri"/>
                <a:ea typeface="Calibri"/>
                <a:cs typeface="Calibri"/>
                <a:sym typeface="Calibri"/>
              </a:rPr>
              <a:t>Tools zur Verwaltung von Datenbankobjekten.</a:t>
            </a:r>
            <a:endParaRPr/>
          </a:p>
          <a:p>
            <a:pPr indent="-228600" lvl="0" marL="228600" rtl="0" algn="l">
              <a:lnSpc>
                <a:spcPct val="90000"/>
              </a:lnSpc>
              <a:spcBef>
                <a:spcPts val="800"/>
              </a:spcBef>
              <a:spcAft>
                <a:spcPts val="0"/>
              </a:spcAft>
              <a:buClr>
                <a:schemeClr val="dk1"/>
              </a:buClr>
              <a:buSzPts val="2800"/>
              <a:buNone/>
            </a:pPr>
            <a:r>
              <a:rPr lang="de-AT">
                <a:latin typeface="Calibri"/>
                <a:ea typeface="Calibri"/>
                <a:cs typeface="Calibri"/>
                <a:sym typeface="Calibri"/>
              </a:rPr>
              <a:t>Mittels Query Builder können Joins durch drag&amp;drop aufgebaut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2" name="Google Shape;1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63" name="Google Shape;1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64" name="Google Shape;164;p10"/>
          <p:cNvPicPr preferRelativeResize="0"/>
          <p:nvPr>
            <p:ph idx="1" type="body"/>
          </p:nvPr>
        </p:nvPicPr>
        <p:blipFill rotWithShape="1">
          <a:blip r:embed="rId3">
            <a:alphaModFix/>
          </a:blip>
          <a:srcRect b="0" l="0" r="0" t="0"/>
          <a:stretch/>
        </p:blipFill>
        <p:spPr>
          <a:xfrm>
            <a:off x="2586037" y="3139281"/>
            <a:ext cx="1685925" cy="1724025"/>
          </a:xfrm>
          <a:prstGeom prst="rect">
            <a:avLst/>
          </a:prstGeom>
          <a:noFill/>
          <a:ln>
            <a:noFill/>
          </a:ln>
        </p:spPr>
      </p:pic>
      <p:pic>
        <p:nvPicPr>
          <p:cNvPr id="165" name="Google Shape;165;p1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Dynamic Actions</a:t>
            </a:r>
            <a:endParaRPr/>
          </a:p>
        </p:txBody>
      </p:sp>
      <p:sp>
        <p:nvSpPr>
          <p:cNvPr id="942" name="Google Shape;942;p92"/>
          <p:cNvSpPr txBox="1"/>
          <p:nvPr>
            <p:ph idx="1" type="body"/>
          </p:nvPr>
        </p:nvSpPr>
        <p:spPr>
          <a:xfrm>
            <a:off x="838200" y="1825625"/>
            <a:ext cx="990951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Durch Dynamic Actions können client-seitig Aktionen ausgeführt werden, ohne dass ein Submit auf die Page ausgeführt wird. </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Folgende Schritte sind durchzuführen:</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Edit oder Anlegen eines page items. Auf dieses Item wird innerhalb der dynamic action Bezug genommen, wenn sie feuert.</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Erstellen einer dynamic action auf der Applikationsseite, die die Aktion aufruft.</a:t>
            </a:r>
            <a:endParaRPr/>
          </a:p>
          <a:p>
            <a:pPr indent="0" lvl="0" marL="0" rtl="0" algn="l">
              <a:lnSpc>
                <a:spcPct val="90000"/>
              </a:lnSpc>
              <a:spcBef>
                <a:spcPts val="1000"/>
              </a:spcBef>
              <a:spcAft>
                <a:spcPts val="0"/>
              </a:spcAft>
              <a:buClr>
                <a:schemeClr val="dk1"/>
              </a:buClr>
              <a:buSzPts val="2800"/>
              <a:buNone/>
            </a:pPr>
            <a:r>
              <a:t/>
            </a:r>
            <a:endParaRPr/>
          </a:p>
        </p:txBody>
      </p:sp>
      <p:sp>
        <p:nvSpPr>
          <p:cNvPr id="943" name="Google Shape;943;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44" name="Google Shape;944;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45" name="Google Shape;945;p9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Dynamic Actions Typen</a:t>
            </a:r>
            <a:endParaRPr/>
          </a:p>
        </p:txBody>
      </p:sp>
      <p:sp>
        <p:nvSpPr>
          <p:cNvPr id="951" name="Google Shape;951;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Font typeface="Times New Roman"/>
              <a:buChar char="•"/>
            </a:pPr>
            <a:r>
              <a:rPr lang="de-AT">
                <a:latin typeface="Calibri"/>
                <a:ea typeface="Calibri"/>
                <a:cs typeface="Calibri"/>
                <a:sym typeface="Calibri"/>
              </a:rPr>
              <a:t>Standard</a:t>
            </a:r>
            <a:br>
              <a:rPr lang="de-AT">
                <a:latin typeface="Calibri"/>
                <a:ea typeface="Calibri"/>
                <a:cs typeface="Calibri"/>
                <a:sym typeface="Calibri"/>
              </a:rPr>
            </a:br>
            <a:r>
              <a:rPr lang="de-AT">
                <a:latin typeface="Calibri"/>
                <a:ea typeface="Calibri"/>
                <a:cs typeface="Calibri"/>
                <a:sym typeface="Calibri"/>
              </a:rPr>
              <a:t>dienen dazu, page items mit den Attributen show, hide, disable, enable zu versehen.</a:t>
            </a:r>
            <a:endParaRPr/>
          </a:p>
          <a:p>
            <a:pPr indent="-300038" lvl="0" marL="315913"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300038" lvl="0" marL="300038" rtl="0" algn="l">
              <a:lnSpc>
                <a:spcPct val="90000"/>
              </a:lnSpc>
              <a:spcBef>
                <a:spcPts val="1000"/>
              </a:spcBef>
              <a:spcAft>
                <a:spcPts val="0"/>
              </a:spcAft>
              <a:buClr>
                <a:schemeClr val="dk1"/>
              </a:buClr>
              <a:buSzPts val="2800"/>
              <a:buFont typeface="Times New Roman"/>
              <a:buChar char="•"/>
            </a:pPr>
            <a:r>
              <a:rPr lang="de-AT">
                <a:latin typeface="Calibri"/>
                <a:ea typeface="Calibri"/>
                <a:cs typeface="Calibri"/>
                <a:sym typeface="Calibri"/>
              </a:rPr>
              <a:t>Advanced</a:t>
            </a:r>
            <a:br>
              <a:rPr lang="de-AT">
                <a:latin typeface="Calibri"/>
                <a:ea typeface="Calibri"/>
                <a:cs typeface="Calibri"/>
                <a:sym typeface="Calibri"/>
              </a:rPr>
            </a:br>
            <a:r>
              <a:rPr lang="de-AT">
                <a:latin typeface="Calibri"/>
                <a:ea typeface="Calibri"/>
                <a:cs typeface="Calibri"/>
                <a:sym typeface="Calibri"/>
              </a:rPr>
              <a:t>zur Erstellung komplexerer dynamic actions – beispielsweise </a:t>
            </a:r>
            <a:r>
              <a:rPr i="1" lang="de-AT">
                <a:latin typeface="Calibri"/>
                <a:ea typeface="Calibri"/>
                <a:cs typeface="Calibri"/>
                <a:sym typeface="Calibri"/>
              </a:rPr>
              <a:t>set value </a:t>
            </a:r>
            <a:r>
              <a:rPr lang="de-AT">
                <a:latin typeface="Calibri"/>
                <a:ea typeface="Calibri"/>
                <a:cs typeface="Calibri"/>
                <a:sym typeface="Calibri"/>
              </a:rPr>
              <a:t>oder event types wie </a:t>
            </a:r>
            <a:r>
              <a:rPr i="1" lang="de-AT">
                <a:latin typeface="Calibri"/>
                <a:ea typeface="Calibri"/>
                <a:cs typeface="Calibri"/>
                <a:sym typeface="Calibri"/>
              </a:rPr>
              <a:t>click</a:t>
            </a:r>
            <a:r>
              <a:rPr lang="de-AT">
                <a:latin typeface="Calibri"/>
                <a:ea typeface="Calibri"/>
                <a:cs typeface="Calibri"/>
                <a:sym typeface="Calibri"/>
              </a:rPr>
              <a:t> oder </a:t>
            </a:r>
            <a:r>
              <a:rPr i="1" lang="de-AT">
                <a:latin typeface="Calibri"/>
                <a:ea typeface="Calibri"/>
                <a:cs typeface="Calibri"/>
                <a:sym typeface="Calibri"/>
              </a:rPr>
              <a:t>refresh</a:t>
            </a:r>
            <a:r>
              <a:rPr lang="de-AT">
                <a:latin typeface="Calibri"/>
                <a:ea typeface="Calibri"/>
                <a:cs typeface="Calibri"/>
                <a:sym typeface="Calibri"/>
              </a:rPr>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52" name="Google Shape;952;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53" name="Google Shape;953;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54" name="Google Shape;954;p9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960" name="Google Shape;960;p94"/>
          <p:cNvSpPr txBox="1"/>
          <p:nvPr>
            <p:ph idx="1" type="body"/>
          </p:nvPr>
        </p:nvSpPr>
        <p:spPr>
          <a:xfrm>
            <a:off x="838200" y="1825625"/>
            <a:ext cx="95250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 für Standard Dynamic Action:</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Im Feld :P1_TEST_FELD soll nur dann eine Eingabe möglich sein, wenn der Wert im Feld :P1_GEHALT größer als 1000 ist.</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Aktion: Feld P1_TEST_FELD wird auf enable gesetzt.</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 für Advanced dynamic Action:</a:t>
            </a:r>
            <a:endParaRPr/>
          </a:p>
          <a:p>
            <a:pPr indent="0" lvl="0" marL="0" rtl="0" algn="l">
              <a:lnSpc>
                <a:spcPct val="90000"/>
              </a:lnSpc>
              <a:spcBef>
                <a:spcPts val="1000"/>
              </a:spcBef>
              <a:spcAft>
                <a:spcPts val="0"/>
              </a:spcAft>
              <a:buClr>
                <a:schemeClr val="dk1"/>
              </a:buClr>
              <a:buSzPts val="2800"/>
              <a:buNone/>
            </a:pPr>
            <a:r>
              <a:rPr lang="de-AT">
                <a:latin typeface="Calibri"/>
                <a:ea typeface="Calibri"/>
                <a:cs typeface="Calibri"/>
                <a:sym typeface="Calibri"/>
              </a:rPr>
              <a:t>Wenn der Mitarbeiter in der Abteilung Verkauf arbeitet, bekommt er eine Gehaltserhöhung von 10%, alle anderen Mitarbeiter bekommen 11%</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61" name="Google Shape;961;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62" name="Google Shape;962;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63" name="Google Shape;963;p9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a:t>
            </a:r>
            <a:endParaRPr/>
          </a:p>
        </p:txBody>
      </p:sp>
      <p:sp>
        <p:nvSpPr>
          <p:cNvPr id="969" name="Google Shape;969;p95"/>
          <p:cNvSpPr txBox="1"/>
          <p:nvPr>
            <p:ph idx="1" type="body"/>
          </p:nvPr>
        </p:nvSpPr>
        <p:spPr>
          <a:xfrm>
            <a:off x="6637682" y="1620455"/>
            <a:ext cx="394583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Beim Resize des Fensters soll der Eingabefocus auf ENAME gesetzt werden.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970" name="Google Shape;970;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71" name="Google Shape;971;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72" name="Google Shape;972;p95"/>
          <p:cNvPicPr preferRelativeResize="0"/>
          <p:nvPr/>
        </p:nvPicPr>
        <p:blipFill rotWithShape="1">
          <a:blip r:embed="rId3">
            <a:alphaModFix/>
          </a:blip>
          <a:srcRect b="0" l="0" r="0" t="0"/>
          <a:stretch/>
        </p:blipFill>
        <p:spPr>
          <a:xfrm>
            <a:off x="573652" y="1292359"/>
            <a:ext cx="5502470" cy="5007530"/>
          </a:xfrm>
          <a:prstGeom prst="rect">
            <a:avLst/>
          </a:prstGeom>
          <a:noFill/>
          <a:ln>
            <a:noFill/>
          </a:ln>
        </p:spPr>
      </p:pic>
      <p:pic>
        <p:nvPicPr>
          <p:cNvPr id="973" name="Google Shape;973;p9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Browser Events I</a:t>
            </a:r>
            <a:endParaRPr/>
          </a:p>
        </p:txBody>
      </p:sp>
      <p:sp>
        <p:nvSpPr>
          <p:cNvPr id="979" name="Google Shape;979;p96"/>
          <p:cNvSpPr txBox="1"/>
          <p:nvPr>
            <p:ph idx="1" type="body"/>
          </p:nvPr>
        </p:nvSpPr>
        <p:spPr>
          <a:xfrm>
            <a:off x="838200" y="1825625"/>
            <a:ext cx="920694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None/>
            </a:pPr>
            <a:r>
              <a:rPr lang="de-AT" sz="1600">
                <a:latin typeface="Calibri"/>
                <a:ea typeface="Calibri"/>
                <a:cs typeface="Calibri"/>
                <a:sym typeface="Calibri"/>
              </a:rPr>
              <a:t>Change - Fires when a control loses the input focus and its value has been modified since gaining focus.</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Click - Fires when the pointing device button is clicked over the triggering element.</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Double Click (dblclick) - Fires when the pointing device button is double clicked over the triggering element.</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Get Focus (focusin) - Fires when the triggering element receives focus.</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Key Down (keydown) - Fires when a key on the keyboard is pressed. </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Key Press (keypress) - Fires when a key on the keyboard is pressed resulting in text being entered. Use this event when you want to capture actual text entry.</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Key Release (keyup) - Fires when a key on the keyboard is released. </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Lose Focus (focusout) - Fires when the triggering element loses focus.</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Mouse Button Press (mousedown) - Fires when the pointing device button is pressed over the triggering element.</a:t>
            </a:r>
            <a:endParaRPr/>
          </a:p>
          <a:p>
            <a:pPr indent="-228600" lvl="0" marL="228600" rtl="0" algn="l">
              <a:lnSpc>
                <a:spcPct val="90000"/>
              </a:lnSpc>
              <a:spcBef>
                <a:spcPts val="1200"/>
              </a:spcBef>
              <a:spcAft>
                <a:spcPts val="0"/>
              </a:spcAft>
              <a:buClr>
                <a:schemeClr val="dk1"/>
              </a:buClr>
              <a:buSzPts val="1600"/>
              <a:buNone/>
            </a:pPr>
            <a:r>
              <a:rPr lang="de-AT" sz="1600">
                <a:latin typeface="Calibri"/>
                <a:ea typeface="Calibri"/>
                <a:cs typeface="Calibri"/>
                <a:sym typeface="Calibri"/>
              </a:rPr>
              <a:t>Mouse Button Release (mouseup) - Fires when the pointing device button is released over the triggering element.</a:t>
            </a:r>
            <a:endParaRPr/>
          </a:p>
          <a:p>
            <a:pPr indent="-228600" lvl="0" marL="228600" rtl="0" algn="l">
              <a:lnSpc>
                <a:spcPct val="90000"/>
              </a:lnSpc>
              <a:spcBef>
                <a:spcPts val="1700"/>
              </a:spcBef>
              <a:spcAft>
                <a:spcPts val="0"/>
              </a:spcAft>
              <a:buClr>
                <a:schemeClr val="dk1"/>
              </a:buClr>
              <a:buSzPts val="1600"/>
              <a:buNone/>
            </a:pPr>
            <a:r>
              <a:t/>
            </a:r>
            <a:endParaRPr sz="1600"/>
          </a:p>
          <a:p>
            <a:pPr indent="-127000" lvl="0" marL="228600" rtl="0" algn="l">
              <a:lnSpc>
                <a:spcPct val="90000"/>
              </a:lnSpc>
              <a:spcBef>
                <a:spcPts val="1500"/>
              </a:spcBef>
              <a:spcAft>
                <a:spcPts val="0"/>
              </a:spcAft>
              <a:buClr>
                <a:schemeClr val="dk1"/>
              </a:buClr>
              <a:buSzPts val="1600"/>
              <a:buNone/>
            </a:pPr>
            <a:r>
              <a:t/>
            </a:r>
            <a:endParaRPr sz="1600"/>
          </a:p>
        </p:txBody>
      </p:sp>
      <p:sp>
        <p:nvSpPr>
          <p:cNvPr id="980" name="Google Shape;980;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81" name="Google Shape;981;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82" name="Google Shape;982;p9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Browser Events II</a:t>
            </a:r>
            <a:endParaRPr/>
          </a:p>
        </p:txBody>
      </p:sp>
      <p:sp>
        <p:nvSpPr>
          <p:cNvPr id="988" name="Google Shape;988;p9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AT" sz="2590"/>
              <a:t>Mouse Enter (mouseenter) - Fires once when the pointing device is moved into the triggering element.</a:t>
            </a:r>
            <a:endParaRPr/>
          </a:p>
          <a:p>
            <a:pPr indent="-228600" lvl="0" marL="228600" rtl="0" algn="l">
              <a:lnSpc>
                <a:spcPct val="80000"/>
              </a:lnSpc>
              <a:spcBef>
                <a:spcPts val="1200"/>
              </a:spcBef>
              <a:spcAft>
                <a:spcPts val="0"/>
              </a:spcAft>
              <a:buClr>
                <a:schemeClr val="dk1"/>
              </a:buClr>
              <a:buSzPts val="2590"/>
              <a:buNone/>
            </a:pPr>
            <a:r>
              <a:rPr lang="de-AT" sz="2590"/>
              <a:t>Mouse Leave (mouseleave) - Fires once when the pointing device is moved away from the triggering element.</a:t>
            </a:r>
            <a:endParaRPr/>
          </a:p>
          <a:p>
            <a:pPr indent="-228600" lvl="0" marL="228600" rtl="0" algn="l">
              <a:lnSpc>
                <a:spcPct val="80000"/>
              </a:lnSpc>
              <a:spcBef>
                <a:spcPts val="1200"/>
              </a:spcBef>
              <a:spcAft>
                <a:spcPts val="0"/>
              </a:spcAft>
              <a:buClr>
                <a:schemeClr val="dk1"/>
              </a:buClr>
              <a:buSzPts val="2590"/>
              <a:buNone/>
            </a:pPr>
            <a:r>
              <a:rPr lang="de-AT" sz="2590"/>
              <a:t>Mouse Move (mousemove) - Fires when the pointing device is moved while it is over the triggering element.</a:t>
            </a:r>
            <a:endParaRPr/>
          </a:p>
          <a:p>
            <a:pPr indent="-228600" lvl="0" marL="228600" rtl="0" algn="l">
              <a:lnSpc>
                <a:spcPct val="80000"/>
              </a:lnSpc>
              <a:spcBef>
                <a:spcPts val="1200"/>
              </a:spcBef>
              <a:spcAft>
                <a:spcPts val="0"/>
              </a:spcAft>
              <a:buClr>
                <a:schemeClr val="dk1"/>
              </a:buClr>
              <a:buSzPts val="2590"/>
              <a:buNone/>
            </a:pPr>
            <a:r>
              <a:rPr lang="de-AT" sz="2590"/>
              <a:t>Page Load (ready) – Fires when the page loads.</a:t>
            </a:r>
            <a:endParaRPr/>
          </a:p>
          <a:p>
            <a:pPr indent="-228600" lvl="0" marL="228600" rtl="0" algn="l">
              <a:lnSpc>
                <a:spcPct val="80000"/>
              </a:lnSpc>
              <a:spcBef>
                <a:spcPts val="1200"/>
              </a:spcBef>
              <a:spcAft>
                <a:spcPts val="0"/>
              </a:spcAft>
              <a:buClr>
                <a:schemeClr val="dk1"/>
              </a:buClr>
              <a:buSzPts val="2590"/>
              <a:buNone/>
            </a:pPr>
            <a:r>
              <a:rPr lang="de-AT" sz="2590"/>
              <a:t>Page Unload (unload) - Fires when a page is unloaded.</a:t>
            </a:r>
            <a:endParaRPr/>
          </a:p>
          <a:p>
            <a:pPr indent="-228600" lvl="0" marL="228600" rtl="0" algn="l">
              <a:lnSpc>
                <a:spcPct val="80000"/>
              </a:lnSpc>
              <a:spcBef>
                <a:spcPts val="1200"/>
              </a:spcBef>
              <a:spcAft>
                <a:spcPts val="0"/>
              </a:spcAft>
              <a:buClr>
                <a:schemeClr val="dk1"/>
              </a:buClr>
              <a:buSzPts val="2590"/>
              <a:buNone/>
            </a:pPr>
            <a:r>
              <a:rPr lang="de-AT" sz="2590"/>
              <a:t>Resize (resize) - Fires when the browser window is resized.</a:t>
            </a:r>
            <a:endParaRPr/>
          </a:p>
          <a:p>
            <a:pPr indent="-228600" lvl="0" marL="228600" rtl="0" algn="l">
              <a:lnSpc>
                <a:spcPct val="80000"/>
              </a:lnSpc>
              <a:spcBef>
                <a:spcPts val="1200"/>
              </a:spcBef>
              <a:spcAft>
                <a:spcPts val="0"/>
              </a:spcAft>
              <a:buClr>
                <a:schemeClr val="dk1"/>
              </a:buClr>
              <a:buSzPts val="2590"/>
              <a:buNone/>
            </a:pPr>
            <a:r>
              <a:rPr lang="de-AT" sz="2590"/>
              <a:t>Select (select) - Fires when a user selects some text in a text field.</a:t>
            </a:r>
            <a:endParaRPr/>
          </a:p>
          <a:p>
            <a:pPr indent="-228600" lvl="0" marL="228600" rtl="0" algn="l">
              <a:lnSpc>
                <a:spcPct val="80000"/>
              </a:lnSpc>
              <a:spcBef>
                <a:spcPts val="1700"/>
              </a:spcBef>
              <a:spcAft>
                <a:spcPts val="0"/>
              </a:spcAft>
              <a:buClr>
                <a:schemeClr val="dk1"/>
              </a:buClr>
              <a:buSzPts val="2220"/>
              <a:buNone/>
            </a:pPr>
            <a:r>
              <a:t/>
            </a:r>
            <a:endParaRPr sz="2220"/>
          </a:p>
          <a:p>
            <a:pPr indent="-64135" lvl="0" marL="228600" rtl="0" algn="l">
              <a:lnSpc>
                <a:spcPct val="80000"/>
              </a:lnSpc>
              <a:spcBef>
                <a:spcPts val="1500"/>
              </a:spcBef>
              <a:spcAft>
                <a:spcPts val="0"/>
              </a:spcAft>
              <a:buClr>
                <a:schemeClr val="dk1"/>
              </a:buClr>
              <a:buSzPts val="2590"/>
              <a:buNone/>
            </a:pPr>
            <a:r>
              <a:t/>
            </a:r>
            <a:endParaRPr sz="2590"/>
          </a:p>
        </p:txBody>
      </p:sp>
      <p:sp>
        <p:nvSpPr>
          <p:cNvPr id="989" name="Google Shape;989;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90" name="Google Shape;990;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991" name="Google Shape;991;p9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32 – Standard Dynamic Action</a:t>
            </a:r>
            <a:endParaRPr/>
          </a:p>
        </p:txBody>
      </p:sp>
      <p:sp>
        <p:nvSpPr>
          <p:cNvPr id="997" name="Google Shape;997;p98"/>
          <p:cNvSpPr txBox="1"/>
          <p:nvPr>
            <p:ph idx="1" type="body"/>
          </p:nvPr>
        </p:nvSpPr>
        <p:spPr>
          <a:xfrm>
            <a:off x="838200" y="1825625"/>
            <a:ext cx="475421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AT">
                <a:latin typeface="Calibri"/>
                <a:ea typeface="Calibri"/>
                <a:cs typeface="Calibri"/>
                <a:sym typeface="Calibri"/>
              </a:rPr>
              <a:t>Ein Feld Enable? hat den Inhalt Y oder N. Wenn ein Y eingegeben wird, dann wird das Feld SELECT_LIST enabled, wenn ein N eingegeben wird, dann wird das Feld disabled.</a:t>
            </a:r>
            <a:endParaRPr/>
          </a:p>
          <a:p>
            <a:pPr indent="0" lvl="0" marL="0" rtl="0" algn="l">
              <a:lnSpc>
                <a:spcPct val="90000"/>
              </a:lnSpc>
              <a:spcBef>
                <a:spcPts val="1000"/>
              </a:spcBef>
              <a:spcAft>
                <a:spcPts val="0"/>
              </a:spcAft>
              <a:buClr>
                <a:schemeClr val="dk1"/>
              </a:buClr>
              <a:buSzPts val="2800"/>
              <a:buNone/>
            </a:pPr>
            <a:r>
              <a:t/>
            </a:r>
            <a:endParaRPr/>
          </a:p>
        </p:txBody>
      </p:sp>
      <p:sp>
        <p:nvSpPr>
          <p:cNvPr id="998" name="Google Shape;998;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999" name="Google Shape;999;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00" name="Google Shape;1000;p98"/>
          <p:cNvPicPr preferRelativeResize="0"/>
          <p:nvPr/>
        </p:nvPicPr>
        <p:blipFill rotWithShape="1">
          <a:blip r:embed="rId3">
            <a:alphaModFix/>
          </a:blip>
          <a:srcRect b="0" l="0" r="0" t="0"/>
          <a:stretch/>
        </p:blipFill>
        <p:spPr>
          <a:xfrm>
            <a:off x="6599585" y="1508126"/>
            <a:ext cx="3224896" cy="4668837"/>
          </a:xfrm>
          <a:prstGeom prst="rect">
            <a:avLst/>
          </a:prstGeom>
          <a:noFill/>
          <a:ln>
            <a:noFill/>
          </a:ln>
        </p:spPr>
      </p:pic>
      <p:pic>
        <p:nvPicPr>
          <p:cNvPr id="1001" name="Google Shape;1001;p9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BSP 34 – Advanced Dynamic Action</a:t>
            </a:r>
            <a:endParaRPr/>
          </a:p>
        </p:txBody>
      </p:sp>
      <p:sp>
        <p:nvSpPr>
          <p:cNvPr id="1007" name="Google Shape;1007;p99"/>
          <p:cNvSpPr txBox="1"/>
          <p:nvPr>
            <p:ph idx="1" type="body"/>
          </p:nvPr>
        </p:nvSpPr>
        <p:spPr>
          <a:xfrm>
            <a:off x="838200" y="1825625"/>
            <a:ext cx="4542183"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170"/>
              <a:buNone/>
            </a:pPr>
            <a:r>
              <a:rPr lang="de-AT" sz="2170">
                <a:latin typeface="Calibri"/>
                <a:ea typeface="Calibri"/>
                <a:cs typeface="Calibri"/>
                <a:sym typeface="Calibri"/>
              </a:rPr>
              <a:t>Application ID:</a:t>
            </a:r>
            <a:r>
              <a:rPr lang="de-AT" sz="2170" u="sng">
                <a:solidFill>
                  <a:srgbClr val="CCCCFF"/>
                </a:solidFill>
                <a:latin typeface="Calibri"/>
                <a:ea typeface="Calibri"/>
                <a:cs typeface="Calibri"/>
                <a:sym typeface="Calibri"/>
                <a:hlinkClick r:id="rId3">
                  <a:extLst>
                    <a:ext uri="{A12FA001-AC4F-418D-AE19-62706E023703}">
                      <ahyp:hlinkClr val="tx"/>
                    </a:ext>
                  </a:extLst>
                </a:hlinkClick>
              </a:rPr>
              <a:t> 1218</a:t>
            </a:r>
            <a:endParaRPr/>
          </a:p>
          <a:p>
            <a:pPr indent="0" lvl="0" marL="0" rtl="0" algn="l">
              <a:lnSpc>
                <a:spcPct val="130000"/>
              </a:lnSpc>
              <a:spcBef>
                <a:spcPts val="1200"/>
              </a:spcBef>
              <a:spcAft>
                <a:spcPts val="0"/>
              </a:spcAft>
              <a:buClr>
                <a:schemeClr val="dk1"/>
              </a:buClr>
              <a:buSzPts val="2170"/>
              <a:buNone/>
            </a:pPr>
            <a:r>
              <a:rPr lang="de-AT" sz="2170">
                <a:latin typeface="Calibri"/>
                <a:ea typeface="Calibri"/>
                <a:cs typeface="Calibri"/>
                <a:sym typeface="Calibri"/>
              </a:rPr>
              <a:t>Die EMPNO soll mit einer Select List hinterlegt werden. Nach Auswahl einer EMPNO soll im Feld SAL das entsprechende Gehalt angezeigt werden. Weiters sollen in einem Report alle Beschäftigten derselben Abteilung angezeigt werden.</a:t>
            </a:r>
            <a:endParaRPr/>
          </a:p>
          <a:p>
            <a:pPr indent="-90804" lvl="0" marL="228600" rtl="0" algn="l">
              <a:lnSpc>
                <a:spcPct val="70000"/>
              </a:lnSpc>
              <a:spcBef>
                <a:spcPts val="1600"/>
              </a:spcBef>
              <a:spcAft>
                <a:spcPts val="0"/>
              </a:spcAft>
              <a:buClr>
                <a:schemeClr val="dk1"/>
              </a:buClr>
              <a:buSzPts val="2170"/>
              <a:buNone/>
            </a:pPr>
            <a:r>
              <a:t/>
            </a:r>
            <a:endParaRPr sz="2170"/>
          </a:p>
        </p:txBody>
      </p:sp>
      <p:sp>
        <p:nvSpPr>
          <p:cNvPr id="1008" name="Google Shape;1008;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09" name="Google Shape;1009;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10" name="Google Shape;1010;p99"/>
          <p:cNvPicPr preferRelativeResize="0"/>
          <p:nvPr/>
        </p:nvPicPr>
        <p:blipFill rotWithShape="1">
          <a:blip r:embed="rId4">
            <a:alphaModFix/>
          </a:blip>
          <a:srcRect b="0" l="0" r="0" t="0"/>
          <a:stretch/>
        </p:blipFill>
        <p:spPr>
          <a:xfrm>
            <a:off x="5538546" y="1825625"/>
            <a:ext cx="4646612" cy="4176712"/>
          </a:xfrm>
          <a:prstGeom prst="rect">
            <a:avLst/>
          </a:prstGeom>
          <a:noFill/>
          <a:ln>
            <a:noFill/>
          </a:ln>
        </p:spPr>
      </p:pic>
      <p:pic>
        <p:nvPicPr>
          <p:cNvPr id="1011" name="Google Shape;1011;p99"/>
          <p:cNvPicPr preferRelativeResize="0"/>
          <p:nvPr/>
        </p:nvPicPr>
        <p:blipFill rotWithShape="1">
          <a:blip r:embed="rId5">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Beispiel 34 - Lösungsanleitung</a:t>
            </a:r>
            <a:endParaRPr/>
          </a:p>
        </p:txBody>
      </p:sp>
      <p:sp>
        <p:nvSpPr>
          <p:cNvPr id="1017" name="Google Shape;1017;p100"/>
          <p:cNvSpPr txBox="1"/>
          <p:nvPr>
            <p:ph idx="1" type="body"/>
          </p:nvPr>
        </p:nvSpPr>
        <p:spPr>
          <a:xfrm>
            <a:off x="838200" y="1825625"/>
            <a:ext cx="8411817"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dynamic action </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Auslöser: change item P1_EMPNO</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TRUE ACTION: set value mit SELECT Statement</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 </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Erstellen des Reports</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 </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Erstellen einer advanced dynamic action</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Auslöser: change_item P1_EMPNO</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TRUE ACTION: Show Report Region</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FALSE ACTION: Hide Report Region</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Element to Control: Report</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 </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Aktiviere Report bei Auswahl einer anderen EMPNO</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Dynamic Action REFRESH</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Fire on Page Load</a:t>
            </a:r>
            <a:endParaRPr sz="238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dk1"/>
              </a:buClr>
              <a:buSzPts val="2380"/>
              <a:buNone/>
            </a:pPr>
            <a:r>
              <a:rPr lang="de-AT" sz="2380">
                <a:latin typeface="Calibri"/>
                <a:ea typeface="Calibri"/>
                <a:cs typeface="Calibri"/>
                <a:sym typeface="Calibri"/>
              </a:rPr>
              <a:t>Affected Element: Report Region</a:t>
            </a:r>
            <a:endParaRPr sz="238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2380"/>
              <a:buNone/>
            </a:pPr>
            <a:r>
              <a:t/>
            </a:r>
            <a:endParaRPr sz="2380"/>
          </a:p>
        </p:txBody>
      </p:sp>
      <p:sp>
        <p:nvSpPr>
          <p:cNvPr id="1018" name="Google Shape;1018;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19" name="Google Shape;1019;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20" name="Google Shape;1020;p100"/>
          <p:cNvPicPr preferRelativeResize="0"/>
          <p:nvPr/>
        </p:nvPicPr>
        <p:blipFill rotWithShape="1">
          <a:blip r:embed="rId3">
            <a:alphaModFix/>
          </a:blip>
          <a:srcRect b="0" l="0" r="0" t="0"/>
          <a:stretch/>
        </p:blipFill>
        <p:spPr>
          <a:xfrm>
            <a:off x="8132763" y="1981994"/>
            <a:ext cx="3221037" cy="2894012"/>
          </a:xfrm>
          <a:prstGeom prst="rect">
            <a:avLst/>
          </a:prstGeom>
          <a:noFill/>
          <a:ln>
            <a:noFill/>
          </a:ln>
        </p:spPr>
      </p:pic>
      <p:cxnSp>
        <p:nvCxnSpPr>
          <p:cNvPr id="1021" name="Google Shape;1021;p100"/>
          <p:cNvCxnSpPr/>
          <p:nvPr/>
        </p:nvCxnSpPr>
        <p:spPr>
          <a:xfrm>
            <a:off x="5327374" y="2199603"/>
            <a:ext cx="2968488" cy="271409"/>
          </a:xfrm>
          <a:prstGeom prst="straightConnector1">
            <a:avLst/>
          </a:prstGeom>
          <a:noFill/>
          <a:ln cap="flat" cmpd="sng" w="9525">
            <a:solidFill>
              <a:schemeClr val="dk1"/>
            </a:solidFill>
            <a:prstDash val="solid"/>
            <a:round/>
            <a:headEnd len="med" w="med" type="none"/>
            <a:tailEnd len="med" w="med" type="triangle"/>
          </a:ln>
        </p:spPr>
      </p:cxnSp>
      <p:cxnSp>
        <p:nvCxnSpPr>
          <p:cNvPr id="1022" name="Google Shape;1022;p100"/>
          <p:cNvCxnSpPr/>
          <p:nvPr/>
        </p:nvCxnSpPr>
        <p:spPr>
          <a:xfrm>
            <a:off x="3723861" y="2650399"/>
            <a:ext cx="4717774" cy="194591"/>
          </a:xfrm>
          <a:prstGeom prst="straightConnector1">
            <a:avLst/>
          </a:prstGeom>
          <a:noFill/>
          <a:ln cap="flat" cmpd="sng" w="9525">
            <a:solidFill>
              <a:schemeClr val="dk1"/>
            </a:solidFill>
            <a:prstDash val="solid"/>
            <a:round/>
            <a:headEnd len="med" w="med" type="none"/>
            <a:tailEnd len="med" w="med" type="triangle"/>
          </a:ln>
        </p:spPr>
      </p:cxnSp>
      <p:cxnSp>
        <p:nvCxnSpPr>
          <p:cNvPr id="1023" name="Google Shape;1023;p100"/>
          <p:cNvCxnSpPr/>
          <p:nvPr/>
        </p:nvCxnSpPr>
        <p:spPr>
          <a:xfrm>
            <a:off x="3604591" y="2981739"/>
            <a:ext cx="4548809" cy="275130"/>
          </a:xfrm>
          <a:prstGeom prst="straightConnector1">
            <a:avLst/>
          </a:prstGeom>
          <a:noFill/>
          <a:ln cap="flat" cmpd="sng" w="9525">
            <a:solidFill>
              <a:schemeClr val="dk1"/>
            </a:solidFill>
            <a:prstDash val="solid"/>
            <a:round/>
            <a:headEnd len="med" w="med" type="none"/>
            <a:tailEnd len="med" w="med" type="triangle"/>
          </a:ln>
        </p:spPr>
      </p:cxnSp>
      <p:pic>
        <p:nvPicPr>
          <p:cNvPr id="1024" name="Google Shape;1024;p10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Übung</a:t>
            </a:r>
            <a:endParaRPr/>
          </a:p>
        </p:txBody>
      </p:sp>
      <p:sp>
        <p:nvSpPr>
          <p:cNvPr id="1030" name="Google Shape;1030;p1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p>
          <a:p>
            <a:pPr indent="-228600" lvl="0" marL="228600" rtl="0" algn="l">
              <a:lnSpc>
                <a:spcPct val="90000"/>
              </a:lnSpc>
              <a:spcBef>
                <a:spcPts val="3000"/>
              </a:spcBef>
              <a:spcAft>
                <a:spcPts val="0"/>
              </a:spcAft>
              <a:buClr>
                <a:schemeClr val="dk1"/>
              </a:buClr>
              <a:buSzPts val="2800"/>
              <a:buNone/>
            </a:pPr>
            <a:r>
              <a:rPr b="1" lang="de-AT">
                <a:latin typeface="Calibri"/>
                <a:ea typeface="Calibri"/>
                <a:cs typeface="Calibri"/>
                <a:sym typeface="Calibri"/>
              </a:rPr>
              <a:t>Übung 05 – List of Values und dynamic actions</a:t>
            </a:r>
            <a:endParaRPr/>
          </a:p>
          <a:p>
            <a:pPr indent="-228600" lvl="0" marL="228600" rtl="0" algn="l">
              <a:lnSpc>
                <a:spcPct val="90000"/>
              </a:lnSpc>
              <a:spcBef>
                <a:spcPts val="2200"/>
              </a:spcBef>
              <a:spcAft>
                <a:spcPts val="0"/>
              </a:spcAft>
              <a:buClr>
                <a:schemeClr val="dk1"/>
              </a:buClr>
              <a:buSzPts val="2800"/>
              <a:buNone/>
            </a:pPr>
            <a:r>
              <a:rPr lang="de-AT">
                <a:latin typeface="Calibri"/>
                <a:ea typeface="Calibri"/>
                <a:cs typeface="Calibri"/>
                <a:sym typeface="Calibri"/>
              </a:rPr>
              <a:t>Mehrseitige Applikation, List of Values (LOV), Änderung der Itembezeichnungen, Dynamic Actions, Anlegen von Items, Navigation</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31" name="Google Shape;1031;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AT"/>
              <a:t>APEX</a:t>
            </a:r>
            <a:endParaRPr/>
          </a:p>
        </p:txBody>
      </p:sp>
      <p:sp>
        <p:nvSpPr>
          <p:cNvPr id="1032" name="Google Shape;1032;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AT"/>
              <a:t>‹#›</a:t>
            </a:fld>
            <a:endParaRPr/>
          </a:p>
        </p:txBody>
      </p:sp>
      <p:pic>
        <p:nvPicPr>
          <p:cNvPr id="1033" name="Google Shape;1033;p10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2020-07-08T11:08:24Z</dcterms:created>
  <dc:creator>Muratspahic Irfan</dc:creator>
</cp:coreProperties>
</file>