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i2Fw11BO7kMNhIWDOfOLwPUAd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A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de-AT">
                <a:solidFill>
                  <a:schemeClr val="lt1"/>
                </a:solidFill>
              </a:rPr>
              <a:t>Datenbanken und Informationssysteme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Ein Bild, das Zeichnung enthält.&#10;&#10;Automatisch generierte Beschreibung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437" y="35099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/>
              <a:t>Gruppenarbeit</a:t>
            </a:r>
            <a:endParaRPr/>
          </a:p>
        </p:txBody>
      </p:sp>
      <p:sp>
        <p:nvSpPr>
          <p:cNvPr id="179" name="Google Shape;17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(in 3 Personen Gruppen)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Benennen Sie allfällige Probleme, die bei dieser Speicherung der Daten auftreten könnten!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Versuchen Sie eine Umstrukturierung der Daten um die oben angesprochenen Probleme zu lösen!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Stellen Sie Internet – Recherchen zu den angeführten Problemen an!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Datenbanksysteme</a:t>
            </a:r>
            <a:endParaRPr/>
          </a:p>
        </p:txBody>
      </p:sp>
      <p:sp>
        <p:nvSpPr>
          <p:cNvPr id="181" name="Google Shape;18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de-AT">
                <a:solidFill>
                  <a:schemeClr val="lt1"/>
                </a:solidFill>
              </a:rPr>
              <a:t>ENDE</a:t>
            </a:r>
            <a:endParaRPr/>
          </a:p>
        </p:txBody>
      </p:sp>
      <p:sp>
        <p:nvSpPr>
          <p:cNvPr id="188" name="Google Shape;18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Ein Bild, das Zeichnung enthält.&#10;&#10;Automatisch generierte Beschreibung"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437" y="35099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/>
              <a:t>Inhalt Datenbanksysteme</a:t>
            </a:r>
            <a:endParaRPr/>
          </a:p>
        </p:txBody>
      </p:sp>
      <p:pic>
        <p:nvPicPr>
          <p:cNvPr descr="Ein Bild, das Screenshot enthält.&#10;&#10;Automatisch generierte Beschreibung" id="96" name="Google Shape;9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562" y="1825625"/>
            <a:ext cx="661087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Datenbanksysteme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/>
              <a:t>Inhalt Datenbanksysteme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Datenbanksysteme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1143000" y="1127918"/>
            <a:ext cx="8229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0038" lvl="0" marL="3000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8" lvl="0" marL="3000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8" lvl="0" marL="3000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276225" y="1335088"/>
            <a:ext cx="2414588" cy="1500187"/>
          </a:xfrm>
          <a:custGeom>
            <a:rect b="b" l="l" r="r" t="t"/>
            <a:pathLst>
              <a:path extrusionOk="0" h="1524000" w="2427997">
                <a:moveTo>
                  <a:pt x="146304" y="487680"/>
                </a:moveTo>
                <a:cubicBezTo>
                  <a:pt x="119888" y="508000"/>
                  <a:pt x="79879" y="520833"/>
                  <a:pt x="48768" y="560832"/>
                </a:cubicBezTo>
                <a:cubicBezTo>
                  <a:pt x="30776" y="583965"/>
                  <a:pt x="0" y="633984"/>
                  <a:pt x="0" y="633984"/>
                </a:cubicBezTo>
                <a:cubicBezTo>
                  <a:pt x="8128" y="654304"/>
                  <a:pt x="10373" y="678131"/>
                  <a:pt x="24384" y="694944"/>
                </a:cubicBezTo>
                <a:cubicBezTo>
                  <a:pt x="32611" y="704817"/>
                  <a:pt x="50267" y="700007"/>
                  <a:pt x="60960" y="707136"/>
                </a:cubicBezTo>
                <a:cubicBezTo>
                  <a:pt x="75306" y="716700"/>
                  <a:pt x="84290" y="732674"/>
                  <a:pt x="97536" y="743712"/>
                </a:cubicBezTo>
                <a:cubicBezTo>
                  <a:pt x="108793" y="753093"/>
                  <a:pt x="121920" y="759968"/>
                  <a:pt x="134112" y="768096"/>
                </a:cubicBezTo>
                <a:cubicBezTo>
                  <a:pt x="145732" y="802956"/>
                  <a:pt x="150842" y="815168"/>
                  <a:pt x="158496" y="853440"/>
                </a:cubicBezTo>
                <a:cubicBezTo>
                  <a:pt x="166331" y="892617"/>
                  <a:pt x="171794" y="964827"/>
                  <a:pt x="195072" y="999744"/>
                </a:cubicBezTo>
                <a:cubicBezTo>
                  <a:pt x="227830" y="1048880"/>
                  <a:pt x="247377" y="1083382"/>
                  <a:pt x="304800" y="1121664"/>
                </a:cubicBezTo>
                <a:cubicBezTo>
                  <a:pt x="316992" y="1129792"/>
                  <a:pt x="328270" y="1139495"/>
                  <a:pt x="341376" y="1146048"/>
                </a:cubicBezTo>
                <a:cubicBezTo>
                  <a:pt x="352871" y="1151795"/>
                  <a:pt x="365760" y="1154176"/>
                  <a:pt x="377952" y="1158240"/>
                </a:cubicBezTo>
                <a:cubicBezTo>
                  <a:pt x="394208" y="1170432"/>
                  <a:pt x="409489" y="1184046"/>
                  <a:pt x="426720" y="1194816"/>
                </a:cubicBezTo>
                <a:cubicBezTo>
                  <a:pt x="442132" y="1204449"/>
                  <a:pt x="460366" y="1209118"/>
                  <a:pt x="475488" y="1219200"/>
                </a:cubicBezTo>
                <a:cubicBezTo>
                  <a:pt x="626548" y="1319907"/>
                  <a:pt x="467269" y="1222290"/>
                  <a:pt x="573024" y="1304544"/>
                </a:cubicBezTo>
                <a:cubicBezTo>
                  <a:pt x="596157" y="1322536"/>
                  <a:pt x="625454" y="1332590"/>
                  <a:pt x="646176" y="1353312"/>
                </a:cubicBezTo>
                <a:cubicBezTo>
                  <a:pt x="670560" y="1377696"/>
                  <a:pt x="700200" y="1397771"/>
                  <a:pt x="719328" y="1426464"/>
                </a:cubicBezTo>
                <a:cubicBezTo>
                  <a:pt x="776224" y="1511808"/>
                  <a:pt x="743712" y="1483360"/>
                  <a:pt x="804672" y="1524000"/>
                </a:cubicBezTo>
                <a:cubicBezTo>
                  <a:pt x="837184" y="1519936"/>
                  <a:pt x="870421" y="1519755"/>
                  <a:pt x="902208" y="1511808"/>
                </a:cubicBezTo>
                <a:cubicBezTo>
                  <a:pt x="934957" y="1503621"/>
                  <a:pt x="959335" y="1479164"/>
                  <a:pt x="987552" y="1463040"/>
                </a:cubicBezTo>
                <a:cubicBezTo>
                  <a:pt x="1068437" y="1416820"/>
                  <a:pt x="1008852" y="1466124"/>
                  <a:pt x="1085088" y="1389888"/>
                </a:cubicBezTo>
                <a:cubicBezTo>
                  <a:pt x="1089152" y="1377696"/>
                  <a:pt x="1088193" y="1362399"/>
                  <a:pt x="1097280" y="1353312"/>
                </a:cubicBezTo>
                <a:cubicBezTo>
                  <a:pt x="1106367" y="1344225"/>
                  <a:pt x="1121005" y="1341120"/>
                  <a:pt x="1133856" y="1341120"/>
                </a:cubicBezTo>
                <a:cubicBezTo>
                  <a:pt x="1174699" y="1341120"/>
                  <a:pt x="1215136" y="1349248"/>
                  <a:pt x="1255776" y="1353312"/>
                </a:cubicBezTo>
                <a:cubicBezTo>
                  <a:pt x="1343473" y="1382544"/>
                  <a:pt x="1233957" y="1347078"/>
                  <a:pt x="1341120" y="1377696"/>
                </a:cubicBezTo>
                <a:cubicBezTo>
                  <a:pt x="1353477" y="1381227"/>
                  <a:pt x="1365339" y="1386357"/>
                  <a:pt x="1377696" y="1389888"/>
                </a:cubicBezTo>
                <a:cubicBezTo>
                  <a:pt x="1393808" y="1394491"/>
                  <a:pt x="1410414" y="1397265"/>
                  <a:pt x="1426464" y="1402080"/>
                </a:cubicBezTo>
                <a:cubicBezTo>
                  <a:pt x="1451083" y="1409466"/>
                  <a:pt x="1499616" y="1426464"/>
                  <a:pt x="1499616" y="1426464"/>
                </a:cubicBezTo>
                <a:cubicBezTo>
                  <a:pt x="1524000" y="1418336"/>
                  <a:pt x="1549779" y="1413575"/>
                  <a:pt x="1572768" y="1402080"/>
                </a:cubicBezTo>
                <a:cubicBezTo>
                  <a:pt x="1636523" y="1370202"/>
                  <a:pt x="1603904" y="1382104"/>
                  <a:pt x="1670304" y="1365504"/>
                </a:cubicBezTo>
                <a:cubicBezTo>
                  <a:pt x="1712976" y="1337056"/>
                  <a:pt x="1735328" y="1328928"/>
                  <a:pt x="1755648" y="1267968"/>
                </a:cubicBezTo>
                <a:lnTo>
                  <a:pt x="1780032" y="1194816"/>
                </a:lnTo>
                <a:lnTo>
                  <a:pt x="1792224" y="1158240"/>
                </a:lnTo>
                <a:cubicBezTo>
                  <a:pt x="1796288" y="1117600"/>
                  <a:pt x="1801506" y="1077059"/>
                  <a:pt x="1804416" y="1036320"/>
                </a:cubicBezTo>
                <a:cubicBezTo>
                  <a:pt x="1809636" y="963241"/>
                  <a:pt x="1785412" y="883155"/>
                  <a:pt x="1816608" y="816864"/>
                </a:cubicBezTo>
                <a:cubicBezTo>
                  <a:pt x="1828844" y="790862"/>
                  <a:pt x="1873504" y="824992"/>
                  <a:pt x="1901952" y="829056"/>
                </a:cubicBezTo>
                <a:cubicBezTo>
                  <a:pt x="1926336" y="841248"/>
                  <a:pt x="1949659" y="855845"/>
                  <a:pt x="1975104" y="865632"/>
                </a:cubicBezTo>
                <a:cubicBezTo>
                  <a:pt x="2002718" y="876253"/>
                  <a:pt x="2031745" y="882840"/>
                  <a:pt x="2060448" y="890016"/>
                </a:cubicBezTo>
                <a:cubicBezTo>
                  <a:pt x="2100603" y="900055"/>
                  <a:pt x="2154704" y="907153"/>
                  <a:pt x="2194560" y="914400"/>
                </a:cubicBezTo>
                <a:cubicBezTo>
                  <a:pt x="2214948" y="918107"/>
                  <a:pt x="2235200" y="922528"/>
                  <a:pt x="2255520" y="926592"/>
                </a:cubicBezTo>
                <a:lnTo>
                  <a:pt x="2414016" y="914400"/>
                </a:lnTo>
                <a:cubicBezTo>
                  <a:pt x="2433063" y="906237"/>
                  <a:pt x="2427586" y="874117"/>
                  <a:pt x="2426208" y="853440"/>
                </a:cubicBezTo>
                <a:cubicBezTo>
                  <a:pt x="2423451" y="812087"/>
                  <a:pt x="2413210" y="771370"/>
                  <a:pt x="2401824" y="731520"/>
                </a:cubicBezTo>
                <a:cubicBezTo>
                  <a:pt x="2387225" y="680424"/>
                  <a:pt x="2294124" y="570312"/>
                  <a:pt x="2279904" y="560832"/>
                </a:cubicBezTo>
                <a:cubicBezTo>
                  <a:pt x="2267712" y="552704"/>
                  <a:pt x="2253689" y="546809"/>
                  <a:pt x="2243328" y="536448"/>
                </a:cubicBezTo>
                <a:cubicBezTo>
                  <a:pt x="2141965" y="435085"/>
                  <a:pt x="2240673" y="506230"/>
                  <a:pt x="2157984" y="451104"/>
                </a:cubicBezTo>
                <a:cubicBezTo>
                  <a:pt x="2068350" y="301714"/>
                  <a:pt x="2169272" y="450200"/>
                  <a:pt x="2084832" y="365760"/>
                </a:cubicBezTo>
                <a:cubicBezTo>
                  <a:pt x="2074471" y="355399"/>
                  <a:pt x="2070250" y="340075"/>
                  <a:pt x="2060448" y="329184"/>
                </a:cubicBezTo>
                <a:cubicBezTo>
                  <a:pt x="2033535" y="299280"/>
                  <a:pt x="2003552" y="272288"/>
                  <a:pt x="1975104" y="243840"/>
                </a:cubicBezTo>
                <a:cubicBezTo>
                  <a:pt x="1962912" y="231648"/>
                  <a:pt x="1954885" y="212716"/>
                  <a:pt x="1938528" y="207264"/>
                </a:cubicBezTo>
                <a:cubicBezTo>
                  <a:pt x="1914144" y="199136"/>
                  <a:pt x="1888365" y="194375"/>
                  <a:pt x="1865376" y="182880"/>
                </a:cubicBezTo>
                <a:cubicBezTo>
                  <a:pt x="1849120" y="174752"/>
                  <a:pt x="1833626" y="164878"/>
                  <a:pt x="1816608" y="158496"/>
                </a:cubicBezTo>
                <a:cubicBezTo>
                  <a:pt x="1800919" y="152612"/>
                  <a:pt x="1783952" y="150907"/>
                  <a:pt x="1767840" y="146304"/>
                </a:cubicBezTo>
                <a:cubicBezTo>
                  <a:pt x="1755483" y="142773"/>
                  <a:pt x="1743456" y="138176"/>
                  <a:pt x="1731264" y="134112"/>
                </a:cubicBezTo>
                <a:cubicBezTo>
                  <a:pt x="1667605" y="140478"/>
                  <a:pt x="1617194" y="126262"/>
                  <a:pt x="1572768" y="170688"/>
                </a:cubicBezTo>
                <a:cubicBezTo>
                  <a:pt x="1562407" y="181049"/>
                  <a:pt x="1559641" y="197883"/>
                  <a:pt x="1548384" y="207264"/>
                </a:cubicBezTo>
                <a:cubicBezTo>
                  <a:pt x="1534422" y="218899"/>
                  <a:pt x="1516491" y="224898"/>
                  <a:pt x="1499616" y="231648"/>
                </a:cubicBezTo>
                <a:cubicBezTo>
                  <a:pt x="1475751" y="241194"/>
                  <a:pt x="1426464" y="256032"/>
                  <a:pt x="1426464" y="256032"/>
                </a:cubicBezTo>
                <a:cubicBezTo>
                  <a:pt x="1416824" y="255290"/>
                  <a:pt x="1253633" y="249132"/>
                  <a:pt x="1207008" y="231648"/>
                </a:cubicBezTo>
                <a:cubicBezTo>
                  <a:pt x="1193288" y="226503"/>
                  <a:pt x="1183538" y="213817"/>
                  <a:pt x="1170432" y="207264"/>
                </a:cubicBezTo>
                <a:cubicBezTo>
                  <a:pt x="1114411" y="179253"/>
                  <a:pt x="1115266" y="193804"/>
                  <a:pt x="1072896" y="158496"/>
                </a:cubicBezTo>
                <a:cubicBezTo>
                  <a:pt x="1013047" y="108622"/>
                  <a:pt x="1060608" y="131004"/>
                  <a:pt x="987552" y="85344"/>
                </a:cubicBezTo>
                <a:cubicBezTo>
                  <a:pt x="972140" y="75711"/>
                  <a:pt x="954564" y="69977"/>
                  <a:pt x="938784" y="60960"/>
                </a:cubicBezTo>
                <a:cubicBezTo>
                  <a:pt x="926062" y="53690"/>
                  <a:pt x="915598" y="42527"/>
                  <a:pt x="902208" y="36576"/>
                </a:cubicBezTo>
                <a:cubicBezTo>
                  <a:pt x="878720" y="26137"/>
                  <a:pt x="853440" y="20320"/>
                  <a:pt x="829056" y="12192"/>
                </a:cubicBezTo>
                <a:lnTo>
                  <a:pt x="792480" y="0"/>
                </a:lnTo>
                <a:cubicBezTo>
                  <a:pt x="751840" y="4064"/>
                  <a:pt x="710496" y="3634"/>
                  <a:pt x="670560" y="12192"/>
                </a:cubicBezTo>
                <a:cubicBezTo>
                  <a:pt x="635547" y="19695"/>
                  <a:pt x="606964" y="47055"/>
                  <a:pt x="585216" y="73152"/>
                </a:cubicBezTo>
                <a:cubicBezTo>
                  <a:pt x="575835" y="84409"/>
                  <a:pt x="566783" y="96338"/>
                  <a:pt x="560832" y="109728"/>
                </a:cubicBezTo>
                <a:cubicBezTo>
                  <a:pt x="537653" y="161880"/>
                  <a:pt x="538442" y="181998"/>
                  <a:pt x="524256" y="231648"/>
                </a:cubicBezTo>
                <a:cubicBezTo>
                  <a:pt x="520725" y="244005"/>
                  <a:pt x="515181" y="255756"/>
                  <a:pt x="512064" y="268224"/>
                </a:cubicBezTo>
                <a:cubicBezTo>
                  <a:pt x="507038" y="288328"/>
                  <a:pt x="519720" y="323229"/>
                  <a:pt x="499872" y="329184"/>
                </a:cubicBezTo>
                <a:cubicBezTo>
                  <a:pt x="425810" y="351403"/>
                  <a:pt x="345440" y="337312"/>
                  <a:pt x="268224" y="341376"/>
                </a:cubicBezTo>
                <a:cubicBezTo>
                  <a:pt x="256032" y="349504"/>
                  <a:pt x="239414" y="353334"/>
                  <a:pt x="231648" y="365760"/>
                </a:cubicBezTo>
                <a:cubicBezTo>
                  <a:pt x="218025" y="387556"/>
                  <a:pt x="228650" y="424655"/>
                  <a:pt x="207264" y="438912"/>
                </a:cubicBezTo>
                <a:cubicBezTo>
                  <a:pt x="163127" y="468337"/>
                  <a:pt x="172720" y="467360"/>
                  <a:pt x="146304" y="487680"/>
                </a:cubicBezTo>
                <a:close/>
              </a:path>
            </a:pathLst>
          </a:cu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de-A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„Reale Welt“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4057650" y="1704975"/>
            <a:ext cx="1512888" cy="863600"/>
          </a:xfrm>
          <a:prstGeom prst="rect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de-A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Datenmodell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7075488" y="1704975"/>
            <a:ext cx="1943100" cy="863600"/>
          </a:xfrm>
          <a:prstGeom prst="rect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de-A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„optimales“ Datenmodell</a:t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>
            <a:off x="3059113" y="2030413"/>
            <a:ext cx="8651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3"/>
          <p:cNvCxnSpPr/>
          <p:nvPr/>
        </p:nvCxnSpPr>
        <p:spPr>
          <a:xfrm>
            <a:off x="5724525" y="2030413"/>
            <a:ext cx="10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3"/>
          <p:cNvSpPr txBox="1"/>
          <p:nvPr/>
        </p:nvSpPr>
        <p:spPr>
          <a:xfrm>
            <a:off x="2549525" y="2239963"/>
            <a:ext cx="15430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Beobachtung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5597525" y="2125663"/>
            <a:ext cx="18002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Optimierung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3321050" y="4365625"/>
            <a:ext cx="2690813" cy="1008063"/>
          </a:xfrm>
          <a:prstGeom prst="roundRect">
            <a:avLst>
              <a:gd fmla="val 16667" name="adj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de-A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Datenbanksystem</a:t>
            </a:r>
            <a:endParaRPr/>
          </a:p>
        </p:txBody>
      </p:sp>
      <p:cxnSp>
        <p:nvCxnSpPr>
          <p:cNvPr id="117" name="Google Shape;117;p3"/>
          <p:cNvCxnSpPr/>
          <p:nvPr/>
        </p:nvCxnSpPr>
        <p:spPr>
          <a:xfrm flipH="1">
            <a:off x="4572000" y="2609850"/>
            <a:ext cx="3475038" cy="1755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3"/>
          <p:cNvSpPr txBox="1"/>
          <p:nvPr/>
        </p:nvSpPr>
        <p:spPr>
          <a:xfrm>
            <a:off x="6011863" y="3613150"/>
            <a:ext cx="19034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Implementierung</a:t>
            </a:r>
            <a:endParaRPr/>
          </a:p>
        </p:txBody>
      </p:sp>
      <p:pic>
        <p:nvPicPr>
          <p:cNvPr descr="Ein Bild, das Zeichnung enthält.&#10;&#10;Automatisch generierte Beschreibung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/>
              <a:t>Wozu das Ganze???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0038" lvl="0" marL="30003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Strukturierung der Datenmengen</a:t>
            </a:r>
            <a:endParaRPr/>
          </a:p>
          <a:p>
            <a:pPr indent="-300038" lvl="0" marL="300038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Niemand kennt im Unternehmen ‚alle Daten‘</a:t>
            </a:r>
            <a:endParaRPr/>
          </a:p>
          <a:p>
            <a:pPr indent="-300038" lvl="0" marL="300038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Optimierung der vorhandenen Daten</a:t>
            </a:r>
            <a:endParaRPr/>
          </a:p>
          <a:p>
            <a:pPr indent="-300038" lvl="0" marL="300038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0038" lvl="0" marL="300038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Daten sind im strategischen Interesse eines Unternehmens</a:t>
            </a:r>
            <a:endParaRPr/>
          </a:p>
          <a:p>
            <a:pPr indent="-300038" lvl="0" marL="300038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Integration in den Gegenstand 'Systemplanung und Projektentwicklung'</a:t>
            </a:r>
            <a:endParaRPr/>
          </a:p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Datenbanksysteme</a:t>
            </a:r>
            <a:endParaRPr/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/>
              <a:t>Datenmodellierung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838200" y="7254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Viele der größeren Computersysteme, die in der Welt funktionieren, sind undurchschaubar, ich meine damit diejenigen, die in Militär, Staat und Wirtschaft genutzt werden.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Ich meine damit nicht, dass niemand davon etwas versteht, aber ganz und gar durchschauen kann man sie nicht mehr.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Joseph Weizenbaum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Datenbanksysteme</a:t>
            </a:r>
            <a:endParaRPr/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/>
              <a:t>Datenmodellierung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838200" y="1825625"/>
            <a:ext cx="9144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/>
              <a:t>Wir haben 2000 Datenbestände, die zu verarbeiten und zu pflegen sind.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92"/>
              <a:buNone/>
            </a:pPr>
            <a:r>
              <a:t/>
            </a:r>
            <a:endParaRPr sz="892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/>
              <a:t>Wir sind uns bewusst, dass unsere Daten einen sehr hohen Redundanzgrad aufweisen und wir demzufolge einen unverhältnismäßig hohen Pflegeaufwand zu leisten haben.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92"/>
              <a:buNone/>
            </a:pPr>
            <a:r>
              <a:t/>
            </a:r>
            <a:endParaRPr sz="892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/>
              <a:t>Niemand in unserer Firma ist in der Lage, unsere Computerapplikationen zu überblicken.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92"/>
              <a:buNone/>
            </a:pPr>
            <a:r>
              <a:t/>
            </a:r>
            <a:endParaRPr sz="892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/>
              <a:t>Wir wissen nicht, wie wir unser Redundanzproblem in den Griff bekommen und eine saubere Basis für zukünftige Entwicklungen schaffen können.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92"/>
              <a:buNone/>
            </a:pPr>
            <a:r>
              <a:t/>
            </a:r>
            <a:endParaRPr sz="892"/>
          </a:p>
          <a:p>
            <a:pPr indent="-228600" lvl="0" marL="228600" rtl="0" algn="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/>
              <a:t>Leitender Angestellter eines deutschen Versicherungsunternehmens</a:t>
            </a:r>
            <a:endParaRPr/>
          </a:p>
          <a:p>
            <a:pPr indent="-7747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  <p:sp>
        <p:nvSpPr>
          <p:cNvPr id="144" name="Google Shape;1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Datenbanksysteme</a:t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/>
              <a:t>Einige Begriffe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1825625"/>
            <a:ext cx="9834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/>
              <a:t>Datenmodell - zur formalen Beschreibung aller in einer Datenbank enthaltenen Daten und ihre Beziehungen untereinander.</a:t>
            </a:r>
            <a:endParaRPr/>
          </a:p>
          <a:p>
            <a:pPr indent="-164465" lvl="0" marL="17462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AT" sz="2590"/>
              <a:t>Konzeptionell bedeutet: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de-AT" sz="2590"/>
              <a:t>	ein Problem vom Groben zum Detail zu lösen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de-AT" sz="2590"/>
              <a:t>	abstrahierend, d.h. nicht mit Begriffen arbeiten, die den Einzelfall betreffen, sondern mit solchen, die stellvertretend für alle Einzelfälle stehen können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de-AT" sz="2590"/>
              <a:t>	Implementierungsüberlegungen hardware- und softwarespezifischer Art sind zurückzustellen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/>
              <a:t>Ziel ist die Entwicklung eines einwandfreien, umfangreichen, das gesamte Unternehmen betreffende, zukunftsträchtige Datenmodell.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53" name="Google Shape;1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Datenbanksysteme</a:t>
            </a:r>
            <a:endParaRPr/>
          </a:p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/>
              <a:t>Einordnung</a:t>
            </a:r>
            <a:endParaRPr/>
          </a:p>
        </p:txBody>
      </p:sp>
      <p:sp>
        <p:nvSpPr>
          <p:cNvPr id="161" name="Google Shape;16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Datenbanksysteme</a:t>
            </a:r>
            <a:endParaRPr/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graphicFrame>
        <p:nvGraphicFramePr>
          <p:cNvPr id="163" name="Google Shape;163;p8"/>
          <p:cNvGraphicFramePr/>
          <p:nvPr/>
        </p:nvGraphicFramePr>
        <p:xfrm>
          <a:off x="2879311" y="1825625"/>
          <a:ext cx="6433378" cy="4351338"/>
        </p:xfrm>
        <a:graphic>
          <a:graphicData uri="http://schemas.openxmlformats.org/presentationml/2006/ole">
            <mc:AlternateContent>
              <mc:Choice Requires="v">
                <p:oleObj r:id="rId4" imgH="4351338" imgW="6433378" progId="" spid="_x0000_s1">
                  <p:embed/>
                </p:oleObj>
              </mc:Choice>
              <mc:Fallback>
                <p:oleObj r:id="rId5" imgH="4351338" imgW="6433378" progId="">
                  <p:embed/>
                  <p:pic>
                    <p:nvPicPr>
                      <p:cNvPr id="163" name="Google Shape;163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79311" y="1825625"/>
                        <a:ext cx="6433378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Ein Bild, das Zeichnung enthält.&#10;&#10;Automatisch generierte Beschreibung" id="164" name="Google Shape;16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/>
              <a:t>Unstrukturierte Information</a:t>
            </a:r>
            <a:endParaRPr/>
          </a:p>
        </p:txBody>
      </p:sp>
      <p:pic>
        <p:nvPicPr>
          <p:cNvPr id="170" name="Google Shape;17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2550319"/>
            <a:ext cx="8826500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Datenbanksysteme</a:t>
            </a:r>
            <a:endParaRPr/>
          </a:p>
        </p:txBody>
      </p:sp>
      <p:sp>
        <p:nvSpPr>
          <p:cNvPr id="172" name="Google Shape;17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73" name="Google Shape;1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2020-08-30T18:13:13Z</dcterms:created>
  <dc:creator>Muratspahic Irfan</dc:creator>
</cp:coreProperties>
</file>