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7" roundtripDataSignature="AMtx7miKGsIt/s9hFunpOXz5gNYGaSsi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customschemas.google.com/relationships/presentationmetadata" Target="metadata"/><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bda1b4ae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bda1b4ae3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cbda1b4ae3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bda1b4ae3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bda1b4ae3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cbda1b4ae3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bda1b4ae3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bda1b4ae3_2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cbda1b4ae3_2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bda1b4ae3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bda1b4ae3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cbda1b4ae3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bda1b4ae3_2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bda1b4ae3_2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cbda1b4ae3_2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bda1b4ae3_2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bda1b4ae3_2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cbda1b4ae3_2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bda1b4ae3_2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bda1b4ae3_2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cbda1b4ae3_2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5" name="Shape 15"/>
        <p:cNvGrpSpPr/>
        <p:nvPr/>
      </p:nvGrpSpPr>
      <p:grpSpPr>
        <a:xfrm>
          <a:off x="0" y="0"/>
          <a:ext cx="0" cy="0"/>
          <a:chOff x="0" y="0"/>
          <a:chExt cx="0" cy="0"/>
        </a:xfrm>
      </p:grpSpPr>
      <p:sp>
        <p:nvSpPr>
          <p:cNvPr id="16" name="Google Shape;16;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7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21" name="Shape 21"/>
        <p:cNvGrpSpPr/>
        <p:nvPr/>
      </p:nvGrpSpPr>
      <p:grpSpPr>
        <a:xfrm>
          <a:off x="0" y="0"/>
          <a:ext cx="0" cy="0"/>
          <a:chOff x="0" y="0"/>
          <a:chExt cx="0" cy="0"/>
        </a:xfrm>
      </p:grpSpPr>
      <p:sp>
        <p:nvSpPr>
          <p:cNvPr id="22" name="Google Shape;22;p6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6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7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7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7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7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7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0.png"/><Relationship Id="rId7"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12.png"/><Relationship Id="rId7"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7.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9.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8.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6.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5.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41.png"/><Relationship Id="rId7"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2.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1.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4.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9.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7.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35.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8.pn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8.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42.png"/><Relationship Id="rId4" Type="http://schemas.openxmlformats.org/officeDocument/2006/relationships/image" Target="../media/image39.png"/><Relationship Id="rId5"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4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6.png"/><Relationship Id="rId7"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Beziehung</a:t>
            </a:r>
            <a:endParaRPr/>
          </a:p>
        </p:txBody>
      </p:sp>
      <p:sp>
        <p:nvSpPr>
          <p:cNvPr id="89" name="Google Shape;89;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Entitäten existieren nicht 'für sich alleine', sondern stehen untereinander in Beziehung!</a:t>
            </a:r>
            <a:endParaRPr/>
          </a:p>
          <a:p>
            <a:pPr indent="-300038" lvl="0" marL="300038" rtl="0" algn="l">
              <a:lnSpc>
                <a:spcPct val="90000"/>
              </a:lnSpc>
              <a:spcBef>
                <a:spcPts val="600"/>
              </a:spcBef>
              <a:spcAft>
                <a:spcPts val="0"/>
              </a:spcAft>
              <a:buClr>
                <a:schemeClr val="dk1"/>
              </a:buClr>
              <a:buSzPts val="2800"/>
              <a:buChar char="•"/>
            </a:pPr>
            <a:r>
              <a:rPr i="1" lang="de-DE"/>
              <a:t>Eine Beziehung verbindet (assoziiert) wechselseitig zwei Entitäten</a:t>
            </a:r>
            <a:endParaRPr/>
          </a:p>
          <a:p>
            <a:pPr indent="-300038" lvl="0" marL="300038" rtl="0" algn="l">
              <a:lnSpc>
                <a:spcPct val="90000"/>
              </a:lnSpc>
              <a:spcBef>
                <a:spcPts val="600"/>
              </a:spcBef>
              <a:spcAft>
                <a:spcPts val="0"/>
              </a:spcAft>
              <a:buClr>
                <a:schemeClr val="dk1"/>
              </a:buClr>
              <a:buSzPts val="2800"/>
              <a:buChar char="•"/>
            </a:pPr>
            <a:r>
              <a:rPr lang="de-DE"/>
              <a:t>Die Entität </a:t>
            </a:r>
            <a:r>
              <a:rPr i="1" lang="de-DE"/>
              <a:t>Arzt</a:t>
            </a:r>
            <a:r>
              <a:rPr lang="de-DE"/>
              <a:t> und die Entität </a:t>
            </a:r>
            <a:r>
              <a:rPr i="1" lang="de-DE"/>
              <a:t>Patient</a:t>
            </a:r>
            <a:r>
              <a:rPr lang="de-DE"/>
              <a:t> stehen miteinander in Beziehung: </a:t>
            </a:r>
            <a:r>
              <a:rPr i="1" lang="de-DE"/>
              <a:t>'Arzt behandelt Patient‘</a:t>
            </a:r>
            <a:endParaRPr/>
          </a:p>
          <a:p>
            <a:pPr indent="-300038" lvl="0" marL="300038" rtl="0" algn="l">
              <a:lnSpc>
                <a:spcPct val="90000"/>
              </a:lnSpc>
              <a:spcBef>
                <a:spcPts val="600"/>
              </a:spcBef>
              <a:spcAft>
                <a:spcPts val="0"/>
              </a:spcAft>
              <a:buClr>
                <a:schemeClr val="dk1"/>
              </a:buClr>
              <a:buSzPts val="2800"/>
              <a:buNone/>
            </a:pPr>
            <a:r>
              <a:t/>
            </a:r>
            <a:endParaRPr i="1"/>
          </a:p>
          <a:p>
            <a:pPr indent="-300038" lvl="0" marL="300038" rtl="0" algn="l">
              <a:lnSpc>
                <a:spcPct val="90000"/>
              </a:lnSpc>
              <a:spcBef>
                <a:spcPts val="600"/>
              </a:spcBef>
              <a:spcAft>
                <a:spcPts val="0"/>
              </a:spcAft>
              <a:buClr>
                <a:schemeClr val="dk1"/>
              </a:buClr>
              <a:buSzPts val="2800"/>
              <a:buNone/>
            </a:pPr>
            <a:r>
              <a:t/>
            </a:r>
            <a:endParaRPr/>
          </a:p>
          <a:p>
            <a:pPr indent="-300038" lvl="0" marL="300038"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90" name="Google Shape;90;p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
        <p:nvSpPr>
          <p:cNvPr id="91" name="Google Shape;9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92" name="Google Shape;9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Synonyme und Homonyme</a:t>
            </a:r>
            <a:endParaRPr/>
          </a:p>
        </p:txBody>
      </p:sp>
      <p:sp>
        <p:nvSpPr>
          <p:cNvPr id="177" name="Google Shape;17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90538" lvl="0" marL="533400" rtl="0" algn="l">
              <a:lnSpc>
                <a:spcPct val="70000"/>
              </a:lnSpc>
              <a:spcBef>
                <a:spcPts val="0"/>
              </a:spcBef>
              <a:spcAft>
                <a:spcPts val="0"/>
              </a:spcAft>
              <a:buClr>
                <a:schemeClr val="dk1"/>
              </a:buClr>
              <a:buSzPts val="2800"/>
              <a:buNone/>
            </a:pPr>
            <a:r>
              <a:rPr lang="de-DE"/>
              <a:t>Synonyme</a:t>
            </a:r>
            <a:endParaRPr/>
          </a:p>
          <a:p>
            <a:pPr indent="-490538" lvl="0" marL="533400" rtl="0" algn="l">
              <a:lnSpc>
                <a:spcPct val="70000"/>
              </a:lnSpc>
              <a:spcBef>
                <a:spcPts val="500"/>
              </a:spcBef>
              <a:spcAft>
                <a:spcPts val="0"/>
              </a:spcAft>
              <a:buClr>
                <a:schemeClr val="dk1"/>
              </a:buClr>
              <a:buSzPts val="2000"/>
              <a:buNone/>
            </a:pPr>
            <a:r>
              <a:rPr lang="de-DE" sz="2000"/>
              <a:t>unterschiedliche Bezeichnungen für eine Entität, die logisch dieselbe Entität kennzeichnet.</a:t>
            </a:r>
            <a:endParaRPr/>
          </a:p>
          <a:p>
            <a:pPr indent="-490538" lvl="0" marL="533400" rtl="0" algn="l">
              <a:lnSpc>
                <a:spcPct val="70000"/>
              </a:lnSpc>
              <a:spcBef>
                <a:spcPts val="500"/>
              </a:spcBef>
              <a:spcAft>
                <a:spcPts val="0"/>
              </a:spcAft>
              <a:buClr>
                <a:schemeClr val="dk1"/>
              </a:buClr>
              <a:buSzPts val="2000"/>
              <a:buNone/>
            </a:pPr>
            <a:r>
              <a:t/>
            </a:r>
            <a:endParaRPr sz="2000"/>
          </a:p>
          <a:p>
            <a:pPr indent="-490538" lvl="0" marL="533400" rtl="0" algn="l">
              <a:lnSpc>
                <a:spcPct val="70000"/>
              </a:lnSpc>
              <a:spcBef>
                <a:spcPts val="500"/>
              </a:spcBef>
              <a:spcAft>
                <a:spcPts val="0"/>
              </a:spcAft>
              <a:buClr>
                <a:schemeClr val="dk1"/>
              </a:buClr>
              <a:buSzPts val="2000"/>
              <a:buNone/>
            </a:pPr>
            <a:r>
              <a:rPr lang="de-DE" sz="2000"/>
              <a:t>Zustellung</a:t>
            </a:r>
            <a:endParaRPr/>
          </a:p>
          <a:p>
            <a:pPr indent="-490538" lvl="0" marL="533400" rtl="0" algn="l">
              <a:lnSpc>
                <a:spcPct val="70000"/>
              </a:lnSpc>
              <a:spcBef>
                <a:spcPts val="500"/>
              </a:spcBef>
              <a:spcAft>
                <a:spcPts val="0"/>
              </a:spcAft>
              <a:buClr>
                <a:schemeClr val="dk1"/>
              </a:buClr>
              <a:buSzPts val="2000"/>
              <a:buNone/>
            </a:pPr>
            <a:r>
              <a:rPr lang="de-DE" sz="2000"/>
              <a:t>		          = Versand</a:t>
            </a:r>
            <a:endParaRPr/>
          </a:p>
          <a:p>
            <a:pPr indent="-490538" lvl="0" marL="533400" rtl="0" algn="l">
              <a:lnSpc>
                <a:spcPct val="70000"/>
              </a:lnSpc>
              <a:spcBef>
                <a:spcPts val="500"/>
              </a:spcBef>
              <a:spcAft>
                <a:spcPts val="0"/>
              </a:spcAft>
              <a:buClr>
                <a:schemeClr val="dk1"/>
              </a:buClr>
              <a:buSzPts val="2000"/>
              <a:buNone/>
            </a:pPr>
            <a:r>
              <a:rPr lang="de-DE" sz="2000"/>
              <a:t>Auslieferung</a:t>
            </a:r>
            <a:endParaRPr/>
          </a:p>
          <a:p>
            <a:pPr indent="-261938" lvl="4" marL="2133600" rtl="0" algn="l">
              <a:lnSpc>
                <a:spcPct val="70000"/>
              </a:lnSpc>
              <a:spcBef>
                <a:spcPts val="700"/>
              </a:spcBef>
              <a:spcAft>
                <a:spcPts val="0"/>
              </a:spcAft>
              <a:buClr>
                <a:schemeClr val="dk1"/>
              </a:buClr>
              <a:buSzPts val="2800"/>
              <a:buNone/>
            </a:pPr>
            <a:r>
              <a:t/>
            </a:r>
            <a:endParaRPr sz="2800"/>
          </a:p>
          <a:p>
            <a:pPr indent="-490538" lvl="0" marL="533400" rtl="0" algn="l">
              <a:lnSpc>
                <a:spcPct val="70000"/>
              </a:lnSpc>
              <a:spcBef>
                <a:spcPts val="1000"/>
              </a:spcBef>
              <a:spcAft>
                <a:spcPts val="0"/>
              </a:spcAft>
              <a:buClr>
                <a:schemeClr val="dk1"/>
              </a:buClr>
              <a:buSzPts val="2800"/>
              <a:buNone/>
            </a:pPr>
            <a:r>
              <a:rPr lang="de-DE"/>
              <a:t>Homonyme</a:t>
            </a:r>
            <a:endParaRPr/>
          </a:p>
          <a:p>
            <a:pPr indent="-490538" lvl="0" marL="533400" rtl="0" algn="l">
              <a:lnSpc>
                <a:spcPct val="70000"/>
              </a:lnSpc>
              <a:spcBef>
                <a:spcPts val="500"/>
              </a:spcBef>
              <a:spcAft>
                <a:spcPts val="0"/>
              </a:spcAft>
              <a:buClr>
                <a:schemeClr val="dk1"/>
              </a:buClr>
              <a:buSzPts val="2000"/>
              <a:buNone/>
            </a:pPr>
            <a:r>
              <a:rPr lang="de-DE" sz="2000"/>
              <a:t>ein Name wurde vergeben, jedoch sind unterschiedliche logische Entitäten gemeint.</a:t>
            </a:r>
            <a:endParaRPr/>
          </a:p>
          <a:p>
            <a:pPr indent="-490538" lvl="0" marL="533400" rtl="0" algn="l">
              <a:lnSpc>
                <a:spcPct val="70000"/>
              </a:lnSpc>
              <a:spcBef>
                <a:spcPts val="500"/>
              </a:spcBef>
              <a:spcAft>
                <a:spcPts val="0"/>
              </a:spcAft>
              <a:buClr>
                <a:schemeClr val="dk1"/>
              </a:buClr>
              <a:buSzPts val="2000"/>
              <a:buNone/>
            </a:pPr>
            <a:r>
              <a:rPr lang="de-DE" sz="2000"/>
              <a:t>   </a:t>
            </a:r>
            <a:endParaRPr/>
          </a:p>
          <a:p>
            <a:pPr indent="-490538" lvl="0" marL="533400" rtl="0" algn="l">
              <a:lnSpc>
                <a:spcPct val="70000"/>
              </a:lnSpc>
              <a:spcBef>
                <a:spcPts val="500"/>
              </a:spcBef>
              <a:spcAft>
                <a:spcPts val="0"/>
              </a:spcAft>
              <a:buClr>
                <a:schemeClr val="dk1"/>
              </a:buClr>
              <a:buSzPts val="2000"/>
              <a:buNone/>
            </a:pPr>
            <a:r>
              <a:rPr lang="de-DE" sz="2000"/>
              <a:t>		        Kundenbestellung</a:t>
            </a:r>
            <a:endParaRPr/>
          </a:p>
          <a:p>
            <a:pPr indent="-490538" lvl="0" marL="533400" rtl="0" algn="l">
              <a:lnSpc>
                <a:spcPct val="70000"/>
              </a:lnSpc>
              <a:spcBef>
                <a:spcPts val="500"/>
              </a:spcBef>
              <a:spcAft>
                <a:spcPts val="0"/>
              </a:spcAft>
              <a:buClr>
                <a:schemeClr val="dk1"/>
              </a:buClr>
              <a:buSzPts val="2000"/>
              <a:buNone/>
            </a:pPr>
            <a:r>
              <a:rPr lang="de-DE" sz="2000"/>
              <a:t>Bestellung  =</a:t>
            </a:r>
            <a:endParaRPr/>
          </a:p>
          <a:p>
            <a:pPr indent="-490538" lvl="0" marL="533400" rtl="0" algn="l">
              <a:lnSpc>
                <a:spcPct val="70000"/>
              </a:lnSpc>
              <a:spcBef>
                <a:spcPts val="500"/>
              </a:spcBef>
              <a:spcAft>
                <a:spcPts val="0"/>
              </a:spcAft>
              <a:buClr>
                <a:schemeClr val="dk1"/>
              </a:buClr>
              <a:buSzPts val="2000"/>
              <a:buNone/>
            </a:pPr>
            <a:r>
              <a:rPr lang="de-DE" sz="2000"/>
              <a:t>		        Lieferantenbestellung</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78" name="Google Shape;17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79" name="Google Shape;17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80" name="Google Shape;180;p1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Definition von Entitäten</a:t>
            </a:r>
            <a:endParaRPr/>
          </a:p>
        </p:txBody>
      </p:sp>
      <p:sp>
        <p:nvSpPr>
          <p:cNvPr id="186" name="Google Shape;18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Eine exakte Beschreibung und Definition ist unumgänglich. Auch scheinbar triviale Begriffe müssen in der Regel definiert werden, da die verschiedenen Organisationseinheiten einer Unternehmung oft verschiedene Auffassung haben.</a:t>
            </a:r>
            <a:endParaRPr/>
          </a:p>
          <a:p>
            <a:pPr indent="-300038" lvl="0" marL="300038" rtl="0" algn="l">
              <a:lnSpc>
                <a:spcPct val="90000"/>
              </a:lnSpc>
              <a:spcBef>
                <a:spcPts val="1000"/>
              </a:spcBef>
              <a:spcAft>
                <a:spcPts val="0"/>
              </a:spcAft>
              <a:buClr>
                <a:schemeClr val="dk1"/>
              </a:buClr>
              <a:buSzPts val="2800"/>
              <a:buNone/>
            </a:pPr>
            <a:r>
              <a:t/>
            </a:r>
            <a:endParaRPr/>
          </a:p>
          <a:p>
            <a:pPr indent="-300038" lvl="0" marL="300038" rtl="0" algn="l">
              <a:lnSpc>
                <a:spcPct val="90000"/>
              </a:lnSpc>
              <a:spcBef>
                <a:spcPts val="1000"/>
              </a:spcBef>
              <a:spcAft>
                <a:spcPts val="0"/>
              </a:spcAft>
              <a:buClr>
                <a:schemeClr val="dk1"/>
              </a:buClr>
              <a:buSzPts val="2800"/>
              <a:buChar char="•"/>
            </a:pPr>
            <a:r>
              <a:rPr lang="de-DE"/>
              <a:t>Beispiel: Was ist ein Kunde?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7" name="Google Shape;18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88" name="Google Shape;18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89" name="Google Shape;189;p1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5" name="Google Shape;19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lang="de-DE" sz="2590"/>
              <a:t>KUNDE:</a:t>
            </a:r>
            <a:endParaRPr/>
          </a:p>
          <a:p>
            <a:pPr indent="-228600" lvl="0" marL="228600" rtl="0" algn="l">
              <a:lnSpc>
                <a:spcPct val="80000"/>
              </a:lnSpc>
              <a:spcBef>
                <a:spcPts val="600"/>
              </a:spcBef>
              <a:spcAft>
                <a:spcPts val="0"/>
              </a:spcAft>
              <a:buClr>
                <a:schemeClr val="dk1"/>
              </a:buClr>
              <a:buSzPts val="2590"/>
              <a:buNone/>
            </a:pPr>
            <a:r>
              <a:rPr i="1" lang="de-DE" sz="2590"/>
              <a:t>jeder, der etwas von uns kauft</a:t>
            </a:r>
            <a:endParaRPr/>
          </a:p>
          <a:p>
            <a:pPr indent="-228600" lvl="0" marL="228600" rtl="0" algn="l">
              <a:lnSpc>
                <a:spcPct val="80000"/>
              </a:lnSpc>
              <a:spcBef>
                <a:spcPts val="600"/>
              </a:spcBef>
              <a:spcAft>
                <a:spcPts val="0"/>
              </a:spcAft>
              <a:buClr>
                <a:schemeClr val="dk1"/>
              </a:buClr>
              <a:buSzPts val="2590"/>
              <a:buNone/>
            </a:pPr>
            <a:r>
              <a:t/>
            </a:r>
            <a:endParaRPr i="1" sz="2590"/>
          </a:p>
          <a:p>
            <a:pPr indent="-228600" lvl="0" marL="228600" rtl="0" algn="l">
              <a:lnSpc>
                <a:spcPct val="80000"/>
              </a:lnSpc>
              <a:spcBef>
                <a:spcPts val="600"/>
              </a:spcBef>
              <a:spcAft>
                <a:spcPts val="0"/>
              </a:spcAft>
              <a:buClr>
                <a:schemeClr val="dk1"/>
              </a:buClr>
              <a:buSzPts val="2590"/>
              <a:buNone/>
            </a:pPr>
            <a:r>
              <a:rPr lang="de-DE" sz="2590"/>
              <a:t>ist eine schlechte Definition.</a:t>
            </a:r>
            <a:endParaRPr/>
          </a:p>
          <a:p>
            <a:pPr indent="-228600" lvl="0" marL="228600" rtl="0" algn="l">
              <a:lnSpc>
                <a:spcPct val="80000"/>
              </a:lnSpc>
              <a:spcBef>
                <a:spcPts val="600"/>
              </a:spcBef>
              <a:spcAft>
                <a:spcPts val="0"/>
              </a:spcAft>
              <a:buClr>
                <a:schemeClr val="dk1"/>
              </a:buClr>
              <a:buSzPts val="2590"/>
              <a:buNone/>
            </a:pPr>
            <a:r>
              <a:rPr lang="de-DE" sz="2590"/>
              <a:t>Einige offene Fragen:</a:t>
            </a:r>
            <a:endParaRPr/>
          </a:p>
          <a:p>
            <a:pPr indent="-228600" lvl="0" marL="228600" rtl="0" algn="l">
              <a:lnSpc>
                <a:spcPct val="80000"/>
              </a:lnSpc>
              <a:spcBef>
                <a:spcPts val="600"/>
              </a:spcBef>
              <a:spcAft>
                <a:spcPts val="0"/>
              </a:spcAft>
              <a:buClr>
                <a:schemeClr val="dk1"/>
              </a:buClr>
              <a:buSzPts val="2590"/>
              <a:buChar char="•"/>
            </a:pPr>
            <a:r>
              <a:rPr lang="de-DE" sz="2590"/>
              <a:t>jeder: kann ein Mitarbeiter ein Kunde sein?</a:t>
            </a:r>
            <a:endParaRPr/>
          </a:p>
          <a:p>
            <a:pPr indent="-228600" lvl="0" marL="228600" rtl="0" algn="l">
              <a:lnSpc>
                <a:spcPct val="80000"/>
              </a:lnSpc>
              <a:spcBef>
                <a:spcPts val="600"/>
              </a:spcBef>
              <a:spcAft>
                <a:spcPts val="0"/>
              </a:spcAft>
              <a:buClr>
                <a:schemeClr val="dk1"/>
              </a:buClr>
              <a:buSzPts val="2590"/>
              <a:buChar char="•"/>
            </a:pPr>
            <a:r>
              <a:rPr lang="de-DE" sz="2590"/>
              <a:t>etwas: wird eine Lagerhalle verkauft, ist der neue Eigentümer Kunde oder nicht?</a:t>
            </a:r>
            <a:endParaRPr/>
          </a:p>
          <a:p>
            <a:pPr indent="-228600" lvl="0" marL="228600" rtl="0" algn="l">
              <a:lnSpc>
                <a:spcPct val="80000"/>
              </a:lnSpc>
              <a:spcBef>
                <a:spcPts val="600"/>
              </a:spcBef>
              <a:spcAft>
                <a:spcPts val="0"/>
              </a:spcAft>
              <a:buClr>
                <a:schemeClr val="dk1"/>
              </a:buClr>
              <a:buSzPts val="2590"/>
              <a:buChar char="•"/>
            </a:pPr>
            <a:r>
              <a:rPr lang="de-DE" sz="2590"/>
              <a:t>kauft: wann ist ein Ding verkauft? (bei Bezahlung, bei Leasing, etc.)</a:t>
            </a:r>
            <a:endParaRPr/>
          </a:p>
          <a:p>
            <a:pPr indent="-228600" lvl="0" marL="228600" rtl="0" algn="l">
              <a:lnSpc>
                <a:spcPct val="80000"/>
              </a:lnSpc>
              <a:spcBef>
                <a:spcPts val="600"/>
              </a:spcBef>
              <a:spcAft>
                <a:spcPts val="0"/>
              </a:spcAft>
              <a:buClr>
                <a:schemeClr val="dk1"/>
              </a:buClr>
              <a:buSzPts val="2590"/>
              <a:buChar char="•"/>
            </a:pPr>
            <a:r>
              <a:rPr lang="de-DE" sz="2590"/>
              <a:t>wann: wird ein Interessent an unseren Produkten bereits als Kunde geführt?</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196" name="Google Shape;19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97" name="Google Shape;19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98" name="Google Shape;198;p1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Kriterien einer ‚guten‘ Definition I</a:t>
            </a:r>
            <a:endParaRPr/>
          </a:p>
        </p:txBody>
      </p:sp>
      <p:sp>
        <p:nvSpPr>
          <p:cNvPr id="204" name="Google Shape;20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Klarheit und Kürze</a:t>
            </a:r>
            <a:endParaRPr/>
          </a:p>
          <a:p>
            <a:pPr indent="-242887" lvl="1" marL="685800" rtl="0" algn="l">
              <a:lnSpc>
                <a:spcPct val="90000"/>
              </a:lnSpc>
              <a:spcBef>
                <a:spcPts val="500"/>
              </a:spcBef>
              <a:spcAft>
                <a:spcPts val="0"/>
              </a:spcAft>
              <a:buClr>
                <a:schemeClr val="dk1"/>
              </a:buClr>
              <a:buSzPts val="2400"/>
              <a:buNone/>
            </a:pPr>
            <a:r>
              <a:rPr lang="de-DE"/>
              <a:t>Negativbeispiel:</a:t>
            </a:r>
            <a:endParaRPr/>
          </a:p>
          <a:p>
            <a:pPr indent="-242887" lvl="1" marL="685800" rtl="0" algn="l">
              <a:lnSpc>
                <a:spcPct val="90000"/>
              </a:lnSpc>
              <a:spcBef>
                <a:spcPts val="500"/>
              </a:spcBef>
              <a:spcAft>
                <a:spcPts val="0"/>
              </a:spcAft>
              <a:buClr>
                <a:schemeClr val="dk1"/>
              </a:buClr>
              <a:buSzPts val="2400"/>
              <a:buNone/>
            </a:pPr>
            <a:r>
              <a:rPr lang="de-DE"/>
              <a:t>Kunden sind eine Gruppe, bestehend aus ein oder mehreren Personen, die nach außen als eine Unternehmung auftreten und mit der wir in Geschäftsbeziehung stehen, in dem wir ihnen Produkte verkaufen, die sie benötigen, um eine oder mehrere ihrer Geschäftsfunktionen erfüllen zu können.</a:t>
            </a:r>
            <a:endParaRPr/>
          </a:p>
          <a:p>
            <a:pPr indent="-300038" lvl="0" marL="300038" rtl="0" algn="l">
              <a:lnSpc>
                <a:spcPct val="90000"/>
              </a:lnSpc>
              <a:spcBef>
                <a:spcPts val="1000"/>
              </a:spcBef>
              <a:spcAft>
                <a:spcPts val="0"/>
              </a:spcAft>
              <a:buClr>
                <a:schemeClr val="dk1"/>
              </a:buClr>
              <a:buSzPts val="2800"/>
              <a:buChar char="•"/>
            </a:pPr>
            <a:r>
              <a:rPr lang="de-DE"/>
              <a:t>Vollständigkeit</a:t>
            </a:r>
            <a:endParaRPr/>
          </a:p>
          <a:p>
            <a:pPr indent="-242887" lvl="1" marL="685800" rtl="0" algn="l">
              <a:lnSpc>
                <a:spcPct val="90000"/>
              </a:lnSpc>
              <a:spcBef>
                <a:spcPts val="500"/>
              </a:spcBef>
              <a:spcAft>
                <a:spcPts val="0"/>
              </a:spcAft>
              <a:buClr>
                <a:schemeClr val="dk1"/>
              </a:buClr>
              <a:buSzPts val="2400"/>
              <a:buNone/>
            </a:pPr>
            <a:r>
              <a:rPr lang="de-DE"/>
              <a:t>Kunde ist eine Organisation, die unsere Produkte für den persönlichen Gebrauch einkauft</a:t>
            </a:r>
            <a:endParaRPr/>
          </a:p>
          <a:p>
            <a:pPr indent="-242887" lvl="1" marL="685800" rtl="0" algn="l">
              <a:lnSpc>
                <a:spcPct val="90000"/>
              </a:lnSpc>
              <a:spcBef>
                <a:spcPts val="500"/>
              </a:spcBef>
              <a:spcAft>
                <a:spcPts val="0"/>
              </a:spcAft>
              <a:buClr>
                <a:schemeClr val="dk1"/>
              </a:buClr>
              <a:buSzPts val="2400"/>
              <a:buNone/>
            </a:pPr>
            <a:r>
              <a:rPr lang="de-DE"/>
              <a:t>'Organisation' und 'Produkt' muß ebenfalls definiert sein.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05" name="Google Shape;20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06" name="Google Shape;20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07" name="Google Shape;207;p1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Kriterien einer ‚guten‘ Definition II</a:t>
            </a:r>
            <a:endParaRPr/>
          </a:p>
        </p:txBody>
      </p:sp>
      <p:sp>
        <p:nvSpPr>
          <p:cNvPr id="213" name="Google Shape;21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400"/>
              <a:buChar char="•"/>
            </a:pPr>
            <a:r>
              <a:rPr lang="de-DE" sz="2400"/>
              <a:t>Präzision</a:t>
            </a:r>
            <a:endParaRPr/>
          </a:p>
          <a:p>
            <a:pPr indent="-242887" lvl="1" marL="685800" rtl="0" algn="l">
              <a:lnSpc>
                <a:spcPct val="90000"/>
              </a:lnSpc>
              <a:spcBef>
                <a:spcPts val="500"/>
              </a:spcBef>
              <a:spcAft>
                <a:spcPts val="0"/>
              </a:spcAft>
              <a:buClr>
                <a:schemeClr val="dk1"/>
              </a:buClr>
              <a:buSzPts val="2000"/>
              <a:buNone/>
            </a:pPr>
            <a:r>
              <a:rPr lang="de-DE" sz="2000"/>
              <a:t>einkauft?</a:t>
            </a:r>
            <a:endParaRPr/>
          </a:p>
          <a:p>
            <a:pPr indent="-242887" lvl="1" marL="685800" rtl="0" algn="l">
              <a:lnSpc>
                <a:spcPct val="90000"/>
              </a:lnSpc>
              <a:spcBef>
                <a:spcPts val="500"/>
              </a:spcBef>
              <a:spcAft>
                <a:spcPts val="0"/>
              </a:spcAft>
              <a:buClr>
                <a:schemeClr val="dk1"/>
              </a:buClr>
              <a:buSzPts val="2000"/>
              <a:buNone/>
            </a:pPr>
            <a:r>
              <a:rPr lang="de-DE" sz="2000"/>
              <a:t>wann ist der Einkauf vollzogen?</a:t>
            </a:r>
            <a:endParaRPr/>
          </a:p>
          <a:p>
            <a:pPr indent="-300038" lvl="0" marL="300038" rtl="0" algn="l">
              <a:lnSpc>
                <a:spcPct val="90000"/>
              </a:lnSpc>
              <a:spcBef>
                <a:spcPts val="600"/>
              </a:spcBef>
              <a:spcAft>
                <a:spcPts val="0"/>
              </a:spcAft>
              <a:buClr>
                <a:schemeClr val="dk1"/>
              </a:buClr>
              <a:buSzPts val="2400"/>
              <a:buChar char="•"/>
            </a:pPr>
            <a:r>
              <a:rPr lang="de-DE" sz="2400"/>
              <a:t>Konsistenz</a:t>
            </a:r>
            <a:endParaRPr/>
          </a:p>
          <a:p>
            <a:pPr indent="-242887" lvl="1" marL="685800" rtl="0" algn="l">
              <a:lnSpc>
                <a:spcPct val="90000"/>
              </a:lnSpc>
              <a:spcBef>
                <a:spcPts val="500"/>
              </a:spcBef>
              <a:spcAft>
                <a:spcPts val="0"/>
              </a:spcAft>
              <a:buClr>
                <a:schemeClr val="dk1"/>
              </a:buClr>
              <a:buSzPts val="2000"/>
              <a:buNone/>
            </a:pPr>
            <a:r>
              <a:rPr lang="de-DE" sz="2000"/>
              <a:t>Negativ:</a:t>
            </a:r>
            <a:endParaRPr/>
          </a:p>
          <a:p>
            <a:pPr indent="-242887" lvl="1" marL="685800" rtl="0" algn="l">
              <a:lnSpc>
                <a:spcPct val="90000"/>
              </a:lnSpc>
              <a:spcBef>
                <a:spcPts val="500"/>
              </a:spcBef>
              <a:spcAft>
                <a:spcPts val="0"/>
              </a:spcAft>
              <a:buClr>
                <a:schemeClr val="dk1"/>
              </a:buClr>
              <a:buSzPts val="2000"/>
              <a:buNone/>
            </a:pPr>
            <a:r>
              <a:rPr lang="de-DE" sz="2000"/>
              <a:t>Kunde = Organisation, die unsere Produkte kauft</a:t>
            </a:r>
            <a:endParaRPr/>
          </a:p>
          <a:p>
            <a:pPr indent="-242887" lvl="1" marL="685800" rtl="0" algn="l">
              <a:lnSpc>
                <a:spcPct val="90000"/>
              </a:lnSpc>
              <a:spcBef>
                <a:spcPts val="500"/>
              </a:spcBef>
              <a:spcAft>
                <a:spcPts val="0"/>
              </a:spcAft>
              <a:buClr>
                <a:schemeClr val="dk1"/>
              </a:buClr>
              <a:buSzPts val="2000"/>
              <a:buNone/>
            </a:pPr>
            <a:r>
              <a:rPr lang="de-DE" sz="2000"/>
              <a:t>Wiederverkäufer = Organisation, die von uns Produkte einkauft, um diese an den Kunden weiterzuverkaufen</a:t>
            </a:r>
            <a:endParaRPr/>
          </a:p>
          <a:p>
            <a:pPr indent="-242887" lvl="1" marL="685800" rtl="0" algn="l">
              <a:lnSpc>
                <a:spcPct val="90000"/>
              </a:lnSpc>
              <a:spcBef>
                <a:spcPts val="500"/>
              </a:spcBef>
              <a:spcAft>
                <a:spcPts val="0"/>
              </a:spcAft>
              <a:buClr>
                <a:schemeClr val="dk1"/>
              </a:buClr>
              <a:buSzPts val="2000"/>
              <a:buNone/>
            </a:pPr>
            <a:r>
              <a:rPr lang="de-DE" sz="2000"/>
              <a:t>Positiv:</a:t>
            </a:r>
            <a:endParaRPr/>
          </a:p>
          <a:p>
            <a:pPr indent="-242887" lvl="1" marL="685800" rtl="0" algn="l">
              <a:lnSpc>
                <a:spcPct val="90000"/>
              </a:lnSpc>
              <a:spcBef>
                <a:spcPts val="500"/>
              </a:spcBef>
              <a:spcAft>
                <a:spcPts val="0"/>
              </a:spcAft>
              <a:buClr>
                <a:schemeClr val="dk1"/>
              </a:buClr>
              <a:buSzPts val="2000"/>
              <a:buNone/>
            </a:pPr>
            <a:r>
              <a:rPr lang="de-DE" sz="2000"/>
              <a:t>Kunde = Organisation, die unsere Produkte für den persönlichen Gebrauch einkauft</a:t>
            </a:r>
            <a:endParaRPr/>
          </a:p>
          <a:p>
            <a:pPr indent="-242887" lvl="1" marL="685800" rtl="0" algn="l">
              <a:lnSpc>
                <a:spcPct val="90000"/>
              </a:lnSpc>
              <a:spcBef>
                <a:spcPts val="500"/>
              </a:spcBef>
              <a:spcAft>
                <a:spcPts val="0"/>
              </a:spcAft>
              <a:buClr>
                <a:schemeClr val="dk1"/>
              </a:buClr>
              <a:buSzPts val="2000"/>
              <a:buNone/>
            </a:pPr>
            <a:r>
              <a:rPr lang="de-DE" sz="2000"/>
              <a:t>Wiederverkäufer = Organisation, die unsere Produkte kauft, um diese weiterzuverkaufen</a:t>
            </a:r>
            <a:endParaRPr/>
          </a:p>
          <a:p>
            <a:pPr indent="-300038" lvl="0" marL="300038" rtl="0" algn="l">
              <a:lnSpc>
                <a:spcPct val="90000"/>
              </a:lnSpc>
              <a:spcBef>
                <a:spcPts val="500"/>
              </a:spcBef>
              <a:spcAft>
                <a:spcPts val="0"/>
              </a:spcAft>
              <a:buClr>
                <a:schemeClr val="dk1"/>
              </a:buClr>
              <a:buSzPts val="2000"/>
              <a:buNone/>
            </a:pPr>
            <a:r>
              <a:t/>
            </a:r>
            <a:endParaRPr sz="2000"/>
          </a:p>
          <a:p>
            <a:pPr indent="-50800" lvl="0" marL="228600" rtl="0" algn="l">
              <a:lnSpc>
                <a:spcPct val="90000"/>
              </a:lnSpc>
              <a:spcBef>
                <a:spcPts val="1000"/>
              </a:spcBef>
              <a:spcAft>
                <a:spcPts val="0"/>
              </a:spcAft>
              <a:buClr>
                <a:schemeClr val="dk1"/>
              </a:buClr>
              <a:buSzPts val="2800"/>
              <a:buNone/>
            </a:pPr>
            <a:r>
              <a:t/>
            </a:r>
            <a:endParaRPr/>
          </a:p>
        </p:txBody>
      </p:sp>
      <p:sp>
        <p:nvSpPr>
          <p:cNvPr id="214" name="Google Shape;21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15" name="Google Shape;21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16" name="Google Shape;216;p1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Entitätsbeschreibung</a:t>
            </a:r>
            <a:endParaRPr/>
          </a:p>
        </p:txBody>
      </p:sp>
      <p:sp>
        <p:nvSpPr>
          <p:cNvPr id="222" name="Google Shape;22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910"/>
              <a:buNone/>
            </a:pPr>
            <a:r>
              <a:rPr lang="de-DE" sz="910"/>
              <a:t>DEFINITION:</a:t>
            </a:r>
            <a:endParaRPr/>
          </a:p>
          <a:p>
            <a:pPr indent="-228600" lvl="0" marL="228600" rtl="0" algn="l">
              <a:lnSpc>
                <a:spcPct val="70000"/>
              </a:lnSpc>
              <a:spcBef>
                <a:spcPts val="1000"/>
              </a:spcBef>
              <a:spcAft>
                <a:spcPts val="0"/>
              </a:spcAft>
              <a:buClr>
                <a:schemeClr val="dk1"/>
              </a:buClr>
              <a:buSzPts val="910"/>
              <a:buNone/>
            </a:pPr>
            <a:r>
              <a:rPr i="1" lang="de-DE" sz="910"/>
              <a:t>eine Organisation, die zumindest eines unserer Produkte gekauft hat</a:t>
            </a:r>
            <a:endParaRPr/>
          </a:p>
          <a:p>
            <a:pPr indent="-228600" lvl="0" marL="228600" rtl="0" algn="l">
              <a:lnSpc>
                <a:spcPct val="70000"/>
              </a:lnSpc>
              <a:spcBef>
                <a:spcPts val="1000"/>
              </a:spcBef>
              <a:spcAft>
                <a:spcPts val="0"/>
              </a:spcAft>
              <a:buClr>
                <a:schemeClr val="dk1"/>
              </a:buClr>
              <a:buSzPts val="910"/>
              <a:buNone/>
            </a:pPr>
            <a:r>
              <a:rPr lang="de-DE" sz="910"/>
              <a:t>ENTITÄTSTYP:</a:t>
            </a:r>
            <a:endParaRPr/>
          </a:p>
          <a:p>
            <a:pPr indent="-228600" lvl="0" marL="228600" rtl="0" algn="l">
              <a:lnSpc>
                <a:spcPct val="70000"/>
              </a:lnSpc>
              <a:spcBef>
                <a:spcPts val="1000"/>
              </a:spcBef>
              <a:spcAft>
                <a:spcPts val="0"/>
              </a:spcAft>
              <a:buClr>
                <a:schemeClr val="dk1"/>
              </a:buClr>
              <a:buSzPts val="910"/>
              <a:buNone/>
            </a:pPr>
            <a:r>
              <a:rPr lang="de-DE" sz="910"/>
              <a:t>           Fundamental</a:t>
            </a:r>
            <a:endParaRPr/>
          </a:p>
          <a:p>
            <a:pPr indent="-228600" lvl="0" marL="228600" rtl="0" algn="l">
              <a:lnSpc>
                <a:spcPct val="70000"/>
              </a:lnSpc>
              <a:spcBef>
                <a:spcPts val="1000"/>
              </a:spcBef>
              <a:spcAft>
                <a:spcPts val="0"/>
              </a:spcAft>
              <a:buClr>
                <a:schemeClr val="dk1"/>
              </a:buClr>
              <a:buSzPts val="910"/>
              <a:buNone/>
            </a:pPr>
            <a:r>
              <a:rPr lang="de-DE" sz="910"/>
              <a:t>GESCHÄFTSREGELN:</a:t>
            </a:r>
            <a:endParaRPr/>
          </a:p>
          <a:p>
            <a:pPr indent="-228600" lvl="0" marL="228600" rtl="0" algn="l">
              <a:lnSpc>
                <a:spcPct val="70000"/>
              </a:lnSpc>
              <a:spcBef>
                <a:spcPts val="1000"/>
              </a:spcBef>
              <a:spcAft>
                <a:spcPts val="0"/>
              </a:spcAft>
              <a:buClr>
                <a:schemeClr val="dk1"/>
              </a:buClr>
              <a:buSzPts val="910"/>
              <a:buNone/>
            </a:pPr>
            <a:r>
              <a:rPr i="1" lang="de-DE" sz="910"/>
              <a:t>ein Produkt gilt als verkauft, wenn eine definitive Bestellung eingegangen ist</a:t>
            </a:r>
            <a:endParaRPr/>
          </a:p>
          <a:p>
            <a:pPr indent="-228600" lvl="0" marL="228600" rtl="0" algn="l">
              <a:lnSpc>
                <a:spcPct val="70000"/>
              </a:lnSpc>
              <a:spcBef>
                <a:spcPts val="1000"/>
              </a:spcBef>
              <a:spcAft>
                <a:spcPts val="0"/>
              </a:spcAft>
              <a:buClr>
                <a:schemeClr val="dk1"/>
              </a:buClr>
              <a:buSzPts val="910"/>
              <a:buNone/>
            </a:pPr>
            <a:r>
              <a:rPr lang="de-DE" sz="910"/>
              <a:t>EINSCHRÄNKUNGEN, AUSNAHMEN:</a:t>
            </a:r>
            <a:endParaRPr/>
          </a:p>
          <a:p>
            <a:pPr indent="-228600" lvl="0" marL="228600" rtl="0" algn="l">
              <a:lnSpc>
                <a:spcPct val="70000"/>
              </a:lnSpc>
              <a:spcBef>
                <a:spcPts val="1000"/>
              </a:spcBef>
              <a:spcAft>
                <a:spcPts val="0"/>
              </a:spcAft>
              <a:buClr>
                <a:schemeClr val="dk1"/>
              </a:buClr>
              <a:buSzPts val="910"/>
              <a:buNone/>
            </a:pPr>
            <a:r>
              <a:rPr i="1" lang="de-DE" sz="910"/>
              <a:t>Organisationen, die eine Produktprobe erhalten haben, gelten auch als Kunde</a:t>
            </a:r>
            <a:endParaRPr/>
          </a:p>
          <a:p>
            <a:pPr indent="-228600" lvl="0" marL="228600" rtl="0" algn="l">
              <a:lnSpc>
                <a:spcPct val="70000"/>
              </a:lnSpc>
              <a:spcBef>
                <a:spcPts val="1000"/>
              </a:spcBef>
              <a:spcAft>
                <a:spcPts val="0"/>
              </a:spcAft>
              <a:buClr>
                <a:schemeClr val="dk1"/>
              </a:buClr>
              <a:buSzPts val="910"/>
              <a:buNone/>
            </a:pPr>
            <a:r>
              <a:rPr lang="de-DE" sz="910"/>
              <a:t>EXISTENZBEDINGUNGEN, REGELN:</a:t>
            </a:r>
            <a:endParaRPr/>
          </a:p>
          <a:p>
            <a:pPr indent="-228600" lvl="0" marL="228600" rtl="0" algn="l">
              <a:lnSpc>
                <a:spcPct val="70000"/>
              </a:lnSpc>
              <a:spcBef>
                <a:spcPts val="1000"/>
              </a:spcBef>
              <a:spcAft>
                <a:spcPts val="0"/>
              </a:spcAft>
              <a:buClr>
                <a:schemeClr val="dk1"/>
              </a:buClr>
              <a:buSzPts val="910"/>
              <a:buNone/>
            </a:pPr>
            <a:r>
              <a:rPr lang="de-DE" sz="910"/>
              <a:t>Erstellen</a:t>
            </a:r>
            <a:br>
              <a:rPr lang="de-DE" sz="910"/>
            </a:br>
            <a:r>
              <a:rPr i="1" lang="de-DE" sz="910"/>
              <a:t>eine Organisation wird zum Kunden, wenn eine gültige Bestellung einem Verkäufer übergeben wurde</a:t>
            </a:r>
            <a:endParaRPr/>
          </a:p>
          <a:p>
            <a:pPr indent="-228600" lvl="0" marL="228600" rtl="0" algn="l">
              <a:lnSpc>
                <a:spcPct val="70000"/>
              </a:lnSpc>
              <a:spcBef>
                <a:spcPts val="1000"/>
              </a:spcBef>
              <a:spcAft>
                <a:spcPts val="0"/>
              </a:spcAft>
              <a:buClr>
                <a:schemeClr val="dk1"/>
              </a:buClr>
              <a:buSzPts val="910"/>
              <a:buNone/>
            </a:pPr>
            <a:r>
              <a:rPr i="1" lang="de-DE" sz="910"/>
              <a:t>Löschen</a:t>
            </a:r>
            <a:br>
              <a:rPr i="1" lang="de-DE" sz="910"/>
            </a:br>
            <a:r>
              <a:rPr i="1" lang="de-DE" sz="910"/>
              <a:t>führt die Bestellung dennoch zu keinem Kauf, so wird die Organisation nicht als Kunde betrachtet</a:t>
            </a:r>
            <a:endParaRPr/>
          </a:p>
          <a:p>
            <a:pPr indent="-228600" lvl="0" marL="228600" rtl="0" algn="l">
              <a:lnSpc>
                <a:spcPct val="70000"/>
              </a:lnSpc>
              <a:spcBef>
                <a:spcPts val="1000"/>
              </a:spcBef>
              <a:spcAft>
                <a:spcPts val="0"/>
              </a:spcAft>
              <a:buClr>
                <a:schemeClr val="dk1"/>
              </a:buClr>
              <a:buSzPts val="910"/>
              <a:buNone/>
            </a:pPr>
            <a:r>
              <a:rPr lang="de-DE" sz="910"/>
              <a:t>Integritätsregeln</a:t>
            </a:r>
            <a:br>
              <a:rPr lang="de-DE" sz="910"/>
            </a:br>
            <a:r>
              <a:rPr i="1" lang="de-DE" sz="910"/>
              <a:t>wenn ein Kunde gelöscht wird, so dürfen keine offene Bestellungen vorhanden sein</a:t>
            </a:r>
            <a:endParaRPr/>
          </a:p>
          <a:p>
            <a:pPr indent="-228600" lvl="0" marL="228600" rtl="0" algn="l">
              <a:lnSpc>
                <a:spcPct val="70000"/>
              </a:lnSpc>
              <a:spcBef>
                <a:spcPts val="1000"/>
              </a:spcBef>
              <a:spcAft>
                <a:spcPts val="0"/>
              </a:spcAft>
              <a:buClr>
                <a:schemeClr val="dk1"/>
              </a:buClr>
              <a:buSzPts val="910"/>
              <a:buNone/>
            </a:pPr>
            <a:r>
              <a:t/>
            </a:r>
            <a:endParaRPr i="1" sz="910"/>
          </a:p>
          <a:p>
            <a:pPr indent="-228600" lvl="0" marL="228600" rtl="0" algn="l">
              <a:lnSpc>
                <a:spcPct val="70000"/>
              </a:lnSpc>
              <a:spcBef>
                <a:spcPts val="1000"/>
              </a:spcBef>
              <a:spcAft>
                <a:spcPts val="0"/>
              </a:spcAft>
              <a:buClr>
                <a:schemeClr val="dk1"/>
              </a:buClr>
              <a:buSzPts val="910"/>
              <a:buNone/>
            </a:pPr>
            <a:r>
              <a:rPr i="1" lang="de-DE" sz="910"/>
              <a:t>ANZAHL DER AUSPRÄGUNGEN:</a:t>
            </a:r>
            <a:endParaRPr/>
          </a:p>
          <a:p>
            <a:pPr indent="-228600" lvl="0" marL="228600" rtl="0" algn="l">
              <a:lnSpc>
                <a:spcPct val="70000"/>
              </a:lnSpc>
              <a:spcBef>
                <a:spcPts val="1000"/>
              </a:spcBef>
              <a:spcAft>
                <a:spcPts val="0"/>
              </a:spcAft>
              <a:buClr>
                <a:schemeClr val="dk1"/>
              </a:buClr>
              <a:buSzPts val="910"/>
              <a:buNone/>
            </a:pPr>
            <a:r>
              <a:rPr i="1" lang="de-DE" sz="910"/>
              <a:t>durchschnittlich: 1000</a:t>
            </a:r>
            <a:endParaRPr/>
          </a:p>
          <a:p>
            <a:pPr indent="-228600" lvl="0" marL="228600" rtl="0" algn="l">
              <a:lnSpc>
                <a:spcPct val="70000"/>
              </a:lnSpc>
              <a:spcBef>
                <a:spcPts val="1000"/>
              </a:spcBef>
              <a:spcAft>
                <a:spcPts val="0"/>
              </a:spcAft>
              <a:buClr>
                <a:schemeClr val="dk1"/>
              </a:buClr>
              <a:buSzPts val="910"/>
              <a:buNone/>
            </a:pPr>
            <a:r>
              <a:rPr i="1" lang="de-DE" sz="910"/>
              <a:t>min. max: zwischen 200 und 5000</a:t>
            </a:r>
            <a:endParaRPr/>
          </a:p>
          <a:p>
            <a:pPr indent="-228600" lvl="0" marL="228600" rtl="0" algn="l">
              <a:lnSpc>
                <a:spcPct val="70000"/>
              </a:lnSpc>
              <a:spcBef>
                <a:spcPts val="1000"/>
              </a:spcBef>
              <a:spcAft>
                <a:spcPts val="0"/>
              </a:spcAft>
              <a:buClr>
                <a:schemeClr val="dk1"/>
              </a:buClr>
              <a:buSzPts val="910"/>
              <a:buNone/>
            </a:pPr>
            <a:r>
              <a:rPr i="1" lang="de-DE" sz="910"/>
              <a:t>           Wachstumsrate: 100 pro Jahr, gleichverteilt</a:t>
            </a:r>
            <a:endParaRPr/>
          </a:p>
          <a:p>
            <a:pPr indent="-228600" lvl="0" marL="228600" rtl="0" algn="l">
              <a:lnSpc>
                <a:spcPct val="70000"/>
              </a:lnSpc>
              <a:spcBef>
                <a:spcPts val="1000"/>
              </a:spcBef>
              <a:spcAft>
                <a:spcPts val="0"/>
              </a:spcAft>
              <a:buClr>
                <a:schemeClr val="dk1"/>
              </a:buClr>
              <a:buSzPts val="780"/>
              <a:buNone/>
            </a:pPr>
            <a:r>
              <a:t/>
            </a:r>
            <a:endParaRPr sz="780"/>
          </a:p>
          <a:p>
            <a:pPr indent="-228600" lvl="0" marL="228600" rtl="0" algn="l">
              <a:lnSpc>
                <a:spcPct val="70000"/>
              </a:lnSpc>
              <a:spcBef>
                <a:spcPts val="1000"/>
              </a:spcBef>
              <a:spcAft>
                <a:spcPts val="0"/>
              </a:spcAft>
              <a:buClr>
                <a:schemeClr val="dk1"/>
              </a:buClr>
              <a:buSzPts val="780"/>
              <a:buNone/>
            </a:pPr>
            <a:r>
              <a:t/>
            </a:r>
            <a:endParaRPr sz="780"/>
          </a:p>
          <a:p>
            <a:pPr indent="-170815" lvl="0" marL="228600" rtl="0" algn="l">
              <a:lnSpc>
                <a:spcPct val="70000"/>
              </a:lnSpc>
              <a:spcBef>
                <a:spcPts val="1000"/>
              </a:spcBef>
              <a:spcAft>
                <a:spcPts val="0"/>
              </a:spcAft>
              <a:buClr>
                <a:schemeClr val="dk1"/>
              </a:buClr>
              <a:buSzPts val="910"/>
              <a:buNone/>
            </a:pPr>
            <a:r>
              <a:t/>
            </a:r>
            <a:endParaRPr sz="910"/>
          </a:p>
        </p:txBody>
      </p:sp>
      <p:sp>
        <p:nvSpPr>
          <p:cNvPr id="223" name="Google Shape;22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24" name="Google Shape;2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25" name="Google Shape;225;p1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Entity Relationship Diagramm</a:t>
            </a:r>
            <a:endParaRPr/>
          </a:p>
        </p:txBody>
      </p:sp>
      <p:sp>
        <p:nvSpPr>
          <p:cNvPr id="231" name="Google Shape;23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Die Entitäten werden durch Rechtecke dargestellt.</a:t>
            </a:r>
            <a:endParaRPr/>
          </a:p>
          <a:p>
            <a:pPr indent="-300038" lvl="0" marL="300038" rtl="0" algn="l">
              <a:lnSpc>
                <a:spcPct val="90000"/>
              </a:lnSpc>
              <a:spcBef>
                <a:spcPts val="600"/>
              </a:spcBef>
              <a:spcAft>
                <a:spcPts val="0"/>
              </a:spcAft>
              <a:buClr>
                <a:schemeClr val="dk1"/>
              </a:buClr>
              <a:buSzPts val="2800"/>
              <a:buChar char="•"/>
            </a:pPr>
            <a:r>
              <a:rPr lang="de-DE"/>
              <a:t>Die Beziehungen werden durch Verbindungslinien zwischen den Entitäten dargestellt</a:t>
            </a:r>
            <a:endParaRPr/>
          </a:p>
          <a:p>
            <a:pPr indent="-300038" lvl="0" marL="300038" rtl="0" algn="l">
              <a:lnSpc>
                <a:spcPct val="90000"/>
              </a:lnSpc>
              <a:spcBef>
                <a:spcPts val="600"/>
              </a:spcBef>
              <a:spcAft>
                <a:spcPts val="0"/>
              </a:spcAft>
              <a:buClr>
                <a:schemeClr val="dk1"/>
              </a:buClr>
              <a:buSzPts val="2800"/>
              <a:buChar char="•"/>
            </a:pPr>
            <a:r>
              <a:rPr lang="de-DE"/>
              <a:t>Die Beziehungen werden in beide Richtungen bezeichnet. Typischerweise durch aktive und passive Verben</a:t>
            </a:r>
            <a:endParaRPr/>
          </a:p>
          <a:p>
            <a:pPr indent="-300038" lvl="0" marL="300038" rtl="0" algn="l">
              <a:lnSpc>
                <a:spcPct val="90000"/>
              </a:lnSpc>
              <a:spcBef>
                <a:spcPts val="600"/>
              </a:spcBef>
              <a:spcAft>
                <a:spcPts val="0"/>
              </a:spcAft>
              <a:buClr>
                <a:schemeClr val="dk1"/>
              </a:buClr>
              <a:buSzPts val="2800"/>
              <a:buChar char="•"/>
            </a:pPr>
            <a:r>
              <a:rPr lang="de-DE"/>
              <a:t>Schließlich werden noch die Kardinalitäten eingefügt</a:t>
            </a:r>
            <a:endParaRPr/>
          </a:p>
          <a:p>
            <a:pPr indent="-300038" lvl="0" marL="300038" rtl="0" algn="l">
              <a:lnSpc>
                <a:spcPct val="90000"/>
              </a:lnSpc>
              <a:spcBef>
                <a:spcPts val="600"/>
              </a:spcBef>
              <a:spcAft>
                <a:spcPts val="0"/>
              </a:spcAft>
              <a:buClr>
                <a:schemeClr val="dk1"/>
              </a:buClr>
              <a:buSzPts val="2800"/>
              <a:buChar char="•"/>
            </a:pPr>
            <a:r>
              <a:rPr lang="de-DE"/>
              <a:t>Interpretation des Diagramms im Uhrzeigersinn.</a:t>
            </a:r>
            <a:endParaRPr/>
          </a:p>
          <a:p>
            <a:pPr indent="-300038" lvl="0" marL="300038" rtl="0" algn="l">
              <a:lnSpc>
                <a:spcPct val="90000"/>
              </a:lnSpc>
              <a:spcBef>
                <a:spcPts val="600"/>
              </a:spcBef>
              <a:spcAft>
                <a:spcPts val="0"/>
              </a:spcAft>
              <a:buClr>
                <a:schemeClr val="dk1"/>
              </a:buClr>
              <a:buSzPts val="2800"/>
              <a:buNone/>
            </a:pPr>
            <a:r>
              <a:t/>
            </a:r>
            <a:endParaRPr/>
          </a:p>
          <a:p>
            <a:pPr indent="-300038" lvl="0" marL="300038" rtl="0" algn="l">
              <a:lnSpc>
                <a:spcPct val="90000"/>
              </a:lnSpc>
              <a:spcBef>
                <a:spcPts val="600"/>
              </a:spcBef>
              <a:spcAft>
                <a:spcPts val="0"/>
              </a:spcAft>
              <a:buClr>
                <a:schemeClr val="dk1"/>
              </a:buClr>
              <a:buSzPts val="2800"/>
              <a:buNone/>
            </a:pPr>
            <a:r>
              <a:rPr lang="de-DE"/>
              <a:t>Darstellungsform Information Engineering</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2" name="Google Shape;23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33" name="Google Shape;23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234" name="Google Shape;234;p16"/>
          <p:cNvGraphicFramePr/>
          <p:nvPr/>
        </p:nvGraphicFramePr>
        <p:xfrm>
          <a:off x="3800979" y="5803087"/>
          <a:ext cx="3295650" cy="3625850"/>
        </p:xfrm>
        <a:graphic>
          <a:graphicData uri="http://schemas.openxmlformats.org/presentationml/2006/ole">
            <mc:AlternateContent>
              <mc:Choice Requires="v">
                <p:oleObj r:id="rId4" imgH="3625850" imgW="3295650" progId="" spid="_x0000_s1">
                  <p:embed/>
                </p:oleObj>
              </mc:Choice>
              <mc:Fallback>
                <p:oleObj r:id="rId5" imgH="3625850" imgW="3295650" progId="">
                  <p:embed/>
                  <p:pic>
                    <p:nvPicPr>
                      <p:cNvPr id="234" name="Google Shape;234;p16"/>
                      <p:cNvPicPr preferRelativeResize="0"/>
                      <p:nvPr/>
                    </p:nvPicPr>
                    <p:blipFill rotWithShape="1">
                      <a:blip r:embed="rId6">
                        <a:alphaModFix/>
                      </a:blip>
                      <a:srcRect b="0" l="0" r="0" t="0"/>
                      <a:stretch/>
                    </p:blipFill>
                    <p:spPr>
                      <a:xfrm>
                        <a:off x="3800979" y="5803087"/>
                        <a:ext cx="3295650" cy="3625850"/>
                      </a:xfrm>
                      <a:prstGeom prst="rect">
                        <a:avLst/>
                      </a:prstGeom>
                      <a:noFill/>
                      <a:ln>
                        <a:noFill/>
                      </a:ln>
                    </p:spPr>
                  </p:pic>
                </p:oleObj>
              </mc:Fallback>
            </mc:AlternateContent>
          </a:graphicData>
        </a:graphic>
      </p:graphicFrame>
      <p:pic>
        <p:nvPicPr>
          <p:cNvPr descr="Ein Bild, das Zeichnung enthält.&#10;&#10;Automatisch generierte Beschreibung" id="235" name="Google Shape;235;p16"/>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ERD</a:t>
            </a:r>
            <a:endParaRPr/>
          </a:p>
        </p:txBody>
      </p:sp>
      <p:sp>
        <p:nvSpPr>
          <p:cNvPr id="241" name="Google Shape;241;p17"/>
          <p:cNvSpPr txBox="1"/>
          <p:nvPr>
            <p:ph idx="1" type="body"/>
          </p:nvPr>
        </p:nvSpPr>
        <p:spPr>
          <a:xfrm>
            <a:off x="838200" y="1825625"/>
            <a:ext cx="574102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lang="de-DE" sz="2590"/>
              <a:t>Die Entitäten werden durch Rechtecke dargestellt</a:t>
            </a:r>
            <a:endParaRPr/>
          </a:p>
          <a:p>
            <a:pPr indent="-228600" lvl="0" marL="228600" rtl="0" algn="l">
              <a:lnSpc>
                <a:spcPct val="80000"/>
              </a:lnSpc>
              <a:spcBef>
                <a:spcPts val="100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None/>
            </a:pPr>
            <a:r>
              <a:rPr lang="de-DE" sz="2590"/>
              <a:t>Die Beziehungen werden durch Verbindungslinien zwischen den Entitäten dargestellt:</a:t>
            </a:r>
            <a:endParaRPr/>
          </a:p>
          <a:p>
            <a:pPr indent="-228600" lvl="0" marL="228600" rtl="0" algn="l">
              <a:lnSpc>
                <a:spcPct val="80000"/>
              </a:lnSpc>
              <a:spcBef>
                <a:spcPts val="1000"/>
              </a:spcBef>
              <a:spcAft>
                <a:spcPts val="0"/>
              </a:spcAft>
              <a:buClr>
                <a:schemeClr val="dk1"/>
              </a:buClr>
              <a:buSzPts val="2590"/>
              <a:buNone/>
            </a:pPr>
            <a:r>
              <a:rPr lang="de-DE" sz="2590"/>
              <a:t>Die Beziehungen werden in beide Richtungen bezeichnet. Typischerweise durch aktive und passive Verben:</a:t>
            </a:r>
            <a:endParaRPr/>
          </a:p>
          <a:p>
            <a:pPr indent="-228600" lvl="0" marL="228600" rtl="0" algn="l">
              <a:lnSpc>
                <a:spcPct val="80000"/>
              </a:lnSpc>
              <a:spcBef>
                <a:spcPts val="1000"/>
              </a:spcBef>
              <a:spcAft>
                <a:spcPts val="0"/>
              </a:spcAft>
              <a:buClr>
                <a:schemeClr val="dk1"/>
              </a:buClr>
              <a:buSzPts val="2590"/>
              <a:buNone/>
            </a:pPr>
            <a:r>
              <a:rPr lang="de-DE" sz="2590"/>
              <a:t>Schließlich werden noch die sogenannten Kardinalitäten eingefügt</a:t>
            </a:r>
            <a:endParaRPr/>
          </a:p>
          <a:p>
            <a:pPr indent="-228600" lvl="0" marL="228600" rtl="0" algn="l">
              <a:lnSpc>
                <a:spcPct val="80000"/>
              </a:lnSpc>
              <a:spcBef>
                <a:spcPts val="100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p:txBody>
      </p:sp>
      <p:sp>
        <p:nvSpPr>
          <p:cNvPr id="242" name="Google Shape;24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43" name="Google Shape;24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244" name="Google Shape;244;p17"/>
          <p:cNvPicPr preferRelativeResize="0"/>
          <p:nvPr/>
        </p:nvPicPr>
        <p:blipFill rotWithShape="1">
          <a:blip r:embed="rId3">
            <a:alphaModFix/>
          </a:blip>
          <a:srcRect b="0" l="0" r="0" t="0"/>
          <a:stretch/>
        </p:blipFill>
        <p:spPr>
          <a:xfrm>
            <a:off x="7438792" y="1825625"/>
            <a:ext cx="2055813" cy="539750"/>
          </a:xfrm>
          <a:prstGeom prst="rect">
            <a:avLst/>
          </a:prstGeom>
          <a:noFill/>
          <a:ln>
            <a:noFill/>
          </a:ln>
        </p:spPr>
      </p:pic>
      <p:pic>
        <p:nvPicPr>
          <p:cNvPr id="245" name="Google Shape;245;p17"/>
          <p:cNvPicPr preferRelativeResize="0"/>
          <p:nvPr/>
        </p:nvPicPr>
        <p:blipFill rotWithShape="1">
          <a:blip r:embed="rId4">
            <a:alphaModFix/>
          </a:blip>
          <a:srcRect b="0" l="0" r="0" t="0"/>
          <a:stretch/>
        </p:blipFill>
        <p:spPr>
          <a:xfrm>
            <a:off x="7438792" y="3130550"/>
            <a:ext cx="2055813" cy="493713"/>
          </a:xfrm>
          <a:prstGeom prst="rect">
            <a:avLst/>
          </a:prstGeom>
          <a:noFill/>
          <a:ln>
            <a:noFill/>
          </a:ln>
        </p:spPr>
      </p:pic>
      <p:pic>
        <p:nvPicPr>
          <p:cNvPr id="246" name="Google Shape;246;p17"/>
          <p:cNvPicPr preferRelativeResize="0"/>
          <p:nvPr/>
        </p:nvPicPr>
        <p:blipFill rotWithShape="1">
          <a:blip r:embed="rId5">
            <a:alphaModFix/>
          </a:blip>
          <a:srcRect b="0" l="0" r="0" t="0"/>
          <a:stretch/>
        </p:blipFill>
        <p:spPr>
          <a:xfrm>
            <a:off x="7438792" y="4344988"/>
            <a:ext cx="2055813" cy="539750"/>
          </a:xfrm>
          <a:prstGeom prst="rect">
            <a:avLst/>
          </a:prstGeom>
          <a:noFill/>
          <a:ln>
            <a:noFill/>
          </a:ln>
        </p:spPr>
      </p:pic>
      <p:pic>
        <p:nvPicPr>
          <p:cNvPr id="247" name="Google Shape;247;p17"/>
          <p:cNvPicPr preferRelativeResize="0"/>
          <p:nvPr/>
        </p:nvPicPr>
        <p:blipFill rotWithShape="1">
          <a:blip r:embed="rId6">
            <a:alphaModFix/>
          </a:blip>
          <a:srcRect b="0" l="0" r="0" t="0"/>
          <a:stretch/>
        </p:blipFill>
        <p:spPr>
          <a:xfrm>
            <a:off x="7438792" y="5430838"/>
            <a:ext cx="2274888" cy="712787"/>
          </a:xfrm>
          <a:prstGeom prst="rect">
            <a:avLst/>
          </a:prstGeom>
          <a:noFill/>
          <a:ln>
            <a:noFill/>
          </a:ln>
        </p:spPr>
      </p:pic>
      <p:pic>
        <p:nvPicPr>
          <p:cNvPr descr="Ein Bild, das Zeichnung enthält.&#10;&#10;Automatisch generierte Beschreibung" id="248" name="Google Shape;248;p17"/>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cbda1b4ae3_2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cbda1b4ae3_2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56" name="Google Shape;256;gcbda1b4ae3_2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cbda1b4ae3_2_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cbda1b4ae3_2_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64" name="Google Shape;264;gcbda1b4ae3_2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Beziehungen – 1:M</a:t>
            </a:r>
            <a:endParaRPr/>
          </a:p>
        </p:txBody>
      </p:sp>
      <p:sp>
        <p:nvSpPr>
          <p:cNvPr id="98" name="Google Shape;9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1 Kunde erteilt viele Aufträge</a:t>
            </a:r>
            <a:endParaRPr/>
          </a:p>
          <a:p>
            <a:pPr indent="-228600" lvl="0" marL="228600" rtl="0" algn="l">
              <a:lnSpc>
                <a:spcPct val="90000"/>
              </a:lnSpc>
              <a:spcBef>
                <a:spcPts val="1000"/>
              </a:spcBef>
              <a:spcAft>
                <a:spcPts val="0"/>
              </a:spcAft>
              <a:buClr>
                <a:schemeClr val="dk1"/>
              </a:buClr>
              <a:buSzPts val="2800"/>
              <a:buNone/>
            </a:pPr>
            <a:r>
              <a:rPr lang="de-DE"/>
              <a:t>1 Auftrag wird genau von 1 Kunden erteilt</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DE"/>
              <a:t>       </a:t>
            </a:r>
            <a:endParaRPr/>
          </a:p>
          <a:p>
            <a:pPr indent="-228600" lvl="0" marL="228600" rtl="0" algn="l">
              <a:lnSpc>
                <a:spcPct val="90000"/>
              </a:lnSpc>
              <a:spcBef>
                <a:spcPts val="1000"/>
              </a:spcBef>
              <a:spcAft>
                <a:spcPts val="0"/>
              </a:spcAft>
              <a:buClr>
                <a:schemeClr val="dk1"/>
              </a:buClr>
              <a:buSzPts val="2800"/>
              <a:buNone/>
            </a:pPr>
            <a:r>
              <a:rPr lang="de-DE"/>
              <a:t>               KUNDE               AUFTRAG</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9" name="Google Shape;9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101" name="Google Shape;101;p2"/>
          <p:cNvPicPr preferRelativeResize="0"/>
          <p:nvPr/>
        </p:nvPicPr>
        <p:blipFill rotWithShape="1">
          <a:blip r:embed="rId3">
            <a:alphaModFix/>
          </a:blip>
          <a:srcRect b="0" l="0" r="0" t="0"/>
          <a:stretch/>
        </p:blipFill>
        <p:spPr>
          <a:xfrm>
            <a:off x="2306638" y="4344987"/>
            <a:ext cx="3273425" cy="2193925"/>
          </a:xfrm>
          <a:prstGeom prst="rect">
            <a:avLst/>
          </a:prstGeom>
          <a:noFill/>
          <a:ln>
            <a:noFill/>
          </a:ln>
        </p:spPr>
      </p:pic>
      <p:pic>
        <p:nvPicPr>
          <p:cNvPr descr="Ein Bild, das Zeichnung enthält.&#10;&#10;Automatisch generierte Beschreibung" id="102" name="Google Shape;102;p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cbda1b4ae3_2_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cbda1b4ae3_2_1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72" name="Google Shape;272;gcbda1b4ae3_2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cbda1b4ae3_2_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cbda1b4ae3_2_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80" name="Google Shape;280;gcbda1b4ae3_2_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cbda1b4ae3_2_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cbda1b4ae3_2_2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88" name="Google Shape;288;gcbda1b4ae3_2_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cbda1b4ae3_2_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cbda1b4ae3_2_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96" name="Google Shape;296;gcbda1b4ae3_2_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cbda1b4ae3_2_4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cbda1b4ae3_2_4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04" name="Google Shape;304;gcbda1b4ae3_2_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Kardinalitäten</a:t>
            </a:r>
            <a:endParaRPr/>
          </a:p>
        </p:txBody>
      </p:sp>
      <p:sp>
        <p:nvSpPr>
          <p:cNvPr id="310" name="Google Shape;31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None/>
            </a:pPr>
            <a:r>
              <a:rPr lang="de-DE" sz="2170"/>
              <a:t>In dieser Darstellungsform wird die min-max Notation verwendet.</a:t>
            </a:r>
            <a:endParaRPr/>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rPr lang="de-DE" sz="2170"/>
              <a:t>0	O</a:t>
            </a:r>
            <a:endParaRPr/>
          </a:p>
          <a:p>
            <a:pPr indent="-228600" lvl="0" marL="228600" rtl="0" algn="l">
              <a:lnSpc>
                <a:spcPct val="70000"/>
              </a:lnSpc>
              <a:spcBef>
                <a:spcPts val="1000"/>
              </a:spcBef>
              <a:spcAft>
                <a:spcPts val="0"/>
              </a:spcAft>
              <a:buClr>
                <a:schemeClr val="dk1"/>
              </a:buClr>
              <a:buSzPts val="2170"/>
              <a:buNone/>
            </a:pPr>
            <a:r>
              <a:rPr lang="de-DE" sz="2170"/>
              <a:t>1	|</a:t>
            </a:r>
            <a:endParaRPr/>
          </a:p>
          <a:p>
            <a:pPr indent="-228600" lvl="0" marL="228600" rtl="0" algn="l">
              <a:lnSpc>
                <a:spcPct val="70000"/>
              </a:lnSpc>
              <a:spcBef>
                <a:spcPts val="1000"/>
              </a:spcBef>
              <a:spcAft>
                <a:spcPts val="0"/>
              </a:spcAft>
              <a:buClr>
                <a:schemeClr val="dk1"/>
              </a:buClr>
              <a:buSzPts val="2170"/>
              <a:buNone/>
            </a:pPr>
            <a:r>
              <a:rPr lang="de-DE" sz="2170"/>
              <a:t>Viele (many)	&lt;</a:t>
            </a:r>
            <a:endParaRPr/>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rPr lang="de-DE" sz="2170"/>
              <a:t>Die inneren Symbole bezeichnen die Mindestanzahl, die äußeren Symbole die Höchstanzahl.</a:t>
            </a:r>
            <a:endParaRPr/>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rPr lang="de-DE" sz="2170"/>
              <a:t>Interpretation:</a:t>
            </a:r>
            <a:endParaRPr/>
          </a:p>
          <a:p>
            <a:pPr indent="-228600" lvl="0" marL="228600" rtl="0" algn="l">
              <a:lnSpc>
                <a:spcPct val="70000"/>
              </a:lnSpc>
              <a:spcBef>
                <a:spcPts val="1000"/>
              </a:spcBef>
              <a:spcAft>
                <a:spcPts val="0"/>
              </a:spcAft>
              <a:buClr>
                <a:schemeClr val="dk1"/>
              </a:buClr>
              <a:buSzPts val="2170"/>
              <a:buNone/>
            </a:pPr>
            <a:r>
              <a:rPr lang="de-DE" sz="2170"/>
              <a:t>1 Patient wird von mindestens 1, höchstens vielen Ärzten behandelt</a:t>
            </a:r>
            <a:endParaRPr/>
          </a:p>
          <a:p>
            <a:pPr indent="-228600" lvl="0" marL="228600" rtl="0" algn="l">
              <a:lnSpc>
                <a:spcPct val="70000"/>
              </a:lnSpc>
              <a:spcBef>
                <a:spcPts val="1000"/>
              </a:spcBef>
              <a:spcAft>
                <a:spcPts val="0"/>
              </a:spcAft>
              <a:buClr>
                <a:schemeClr val="dk1"/>
              </a:buClr>
              <a:buSzPts val="2170"/>
              <a:buNone/>
            </a:pPr>
            <a:r>
              <a:rPr lang="de-DE" sz="2170"/>
              <a:t>1 Arzt behandelt mindestens 0, höchstens viele Patienten.</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311" name="Google Shape;31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12" name="Google Shape;31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13" name="Google Shape;313;p1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Übung</a:t>
            </a:r>
            <a:endParaRPr/>
          </a:p>
        </p:txBody>
      </p:sp>
      <p:sp>
        <p:nvSpPr>
          <p:cNvPr id="319" name="Google Shape;3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Benennen Sie die Beziehungen, legen Sie die Kardinalitäten fest.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20" name="Google Shape;32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21" name="Google Shape;32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Screenshot, Frau enthält.&#10;&#10;Automatisch generierte Beschreibung" id="322" name="Google Shape;322;p19"/>
          <p:cNvPicPr preferRelativeResize="0"/>
          <p:nvPr/>
        </p:nvPicPr>
        <p:blipFill rotWithShape="1">
          <a:blip r:embed="rId3">
            <a:alphaModFix/>
          </a:blip>
          <a:srcRect b="0" l="0" r="0" t="0"/>
          <a:stretch/>
        </p:blipFill>
        <p:spPr>
          <a:xfrm>
            <a:off x="2406650" y="2406650"/>
            <a:ext cx="7378700" cy="3949700"/>
          </a:xfrm>
          <a:prstGeom prst="rect">
            <a:avLst/>
          </a:prstGeom>
          <a:noFill/>
          <a:ln>
            <a:noFill/>
          </a:ln>
        </p:spPr>
      </p:pic>
      <p:pic>
        <p:nvPicPr>
          <p:cNvPr descr="Ein Bild, das Zeichnung enthält.&#10;&#10;Automatisch generierte Beschreibung" id="323" name="Google Shape;323;p1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Gemeinsame Übung</a:t>
            </a:r>
            <a:endParaRPr/>
          </a:p>
        </p:txBody>
      </p:sp>
      <p:sp>
        <p:nvSpPr>
          <p:cNvPr id="329" name="Google Shape;329;p20"/>
          <p:cNvSpPr txBox="1"/>
          <p:nvPr>
            <p:ph idx="1" type="body"/>
          </p:nvPr>
        </p:nvSpPr>
        <p:spPr>
          <a:xfrm>
            <a:off x="838200" y="1825625"/>
            <a:ext cx="944322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DE"/>
              <a:t>Stelle folgende reale Situation durch ein ERD dar:</a:t>
            </a:r>
            <a:endParaRPr/>
          </a:p>
          <a:p>
            <a:pPr indent="-228600" lvl="0" marL="228600" rtl="0" algn="l">
              <a:lnSpc>
                <a:spcPct val="80000"/>
              </a:lnSpc>
              <a:spcBef>
                <a:spcPts val="1000"/>
              </a:spcBef>
              <a:spcAft>
                <a:spcPts val="0"/>
              </a:spcAft>
              <a:buClr>
                <a:schemeClr val="dk1"/>
              </a:buClr>
              <a:buSzPts val="2800"/>
              <a:buNone/>
            </a:pPr>
            <a:r>
              <a:rPr lang="de-DE"/>
              <a:t>	ein Manual besteht aus dem Hauptwerk und eventuell aus weiteren Ergänzungsblättern</a:t>
            </a:r>
            <a:endParaRPr/>
          </a:p>
          <a:p>
            <a:pPr indent="-228600" lvl="0" marL="228600" rtl="0" algn="l">
              <a:lnSpc>
                <a:spcPct val="80000"/>
              </a:lnSpc>
              <a:spcBef>
                <a:spcPts val="1000"/>
              </a:spcBef>
              <a:spcAft>
                <a:spcPts val="0"/>
              </a:spcAft>
              <a:buClr>
                <a:schemeClr val="dk1"/>
              </a:buClr>
              <a:buSzPts val="2800"/>
              <a:buNone/>
            </a:pPr>
            <a:r>
              <a:rPr lang="de-DE"/>
              <a:t>	ein Manual bezieht sich auf ein bestimmtes Fachgebiet</a:t>
            </a:r>
            <a:endParaRPr/>
          </a:p>
          <a:p>
            <a:pPr indent="-228600" lvl="0" marL="228600" rtl="0" algn="l">
              <a:lnSpc>
                <a:spcPct val="80000"/>
              </a:lnSpc>
              <a:spcBef>
                <a:spcPts val="1000"/>
              </a:spcBef>
              <a:spcAft>
                <a:spcPts val="0"/>
              </a:spcAft>
              <a:buClr>
                <a:schemeClr val="dk1"/>
              </a:buClr>
              <a:buSzPts val="2800"/>
              <a:buNone/>
            </a:pPr>
            <a:r>
              <a:rPr lang="de-DE"/>
              <a:t>	jedes Manual ist samt seinen Ergänzungsblättern an einem bestimmten Ort abgelegt</a:t>
            </a:r>
            <a:endParaRPr/>
          </a:p>
          <a:p>
            <a:pPr indent="-228600" lvl="0" marL="228600" rtl="0" algn="l">
              <a:lnSpc>
                <a:spcPct val="80000"/>
              </a:lnSpc>
              <a:spcBef>
                <a:spcPts val="1000"/>
              </a:spcBef>
              <a:spcAft>
                <a:spcPts val="0"/>
              </a:spcAft>
              <a:buClr>
                <a:schemeClr val="dk1"/>
              </a:buClr>
              <a:buSzPts val="2800"/>
              <a:buNone/>
            </a:pPr>
            <a:r>
              <a:rPr lang="de-DE"/>
              <a:t>	ein Manual kann samt Ergänzungsblättern von den Mitarbeitern der Firma ausgeliehen werden.</a:t>
            </a:r>
            <a:endParaRPr/>
          </a:p>
          <a:p>
            <a:pPr indent="-228600" lvl="0" marL="228600" rtl="0" algn="l">
              <a:lnSpc>
                <a:spcPct val="80000"/>
              </a:lnSpc>
              <a:spcBef>
                <a:spcPts val="1000"/>
              </a:spcBef>
              <a:spcAft>
                <a:spcPts val="0"/>
              </a:spcAft>
              <a:buClr>
                <a:schemeClr val="dk1"/>
              </a:buClr>
              <a:buSzPts val="2800"/>
              <a:buNone/>
            </a:pPr>
            <a:r>
              <a:rPr lang="de-DE"/>
              <a:t>	ein Manual samt Ergänzungsblättern wird von einem bestimmten Lieferanten geliefert.</a:t>
            </a:r>
            <a:endParaRPr/>
          </a:p>
          <a:p>
            <a:pPr indent="-50800" lvl="0" marL="228600" rtl="0" algn="l">
              <a:lnSpc>
                <a:spcPct val="80000"/>
              </a:lnSpc>
              <a:spcBef>
                <a:spcPts val="1000"/>
              </a:spcBef>
              <a:spcAft>
                <a:spcPts val="0"/>
              </a:spcAft>
              <a:buClr>
                <a:schemeClr val="dk1"/>
              </a:buClr>
              <a:buSzPts val="2800"/>
              <a:buNone/>
            </a:pPr>
            <a:r>
              <a:t/>
            </a:r>
            <a:endParaRPr/>
          </a:p>
        </p:txBody>
      </p:sp>
      <p:sp>
        <p:nvSpPr>
          <p:cNvPr id="330" name="Google Shape;33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31" name="Google Shape;33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32" name="Google Shape;332;p2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Lösung</a:t>
            </a:r>
            <a:endParaRPr/>
          </a:p>
        </p:txBody>
      </p:sp>
      <p:sp>
        <p:nvSpPr>
          <p:cNvPr id="338" name="Google Shape;3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39" name="Google Shape;3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340" name="Google Shape;340;p21"/>
          <p:cNvPicPr preferRelativeResize="0"/>
          <p:nvPr>
            <p:ph idx="1" type="body"/>
          </p:nvPr>
        </p:nvPicPr>
        <p:blipFill rotWithShape="1">
          <a:blip r:embed="rId3">
            <a:alphaModFix/>
          </a:blip>
          <a:srcRect b="0" l="0" r="0" t="0"/>
          <a:stretch/>
        </p:blipFill>
        <p:spPr>
          <a:xfrm>
            <a:off x="3657600" y="2489994"/>
            <a:ext cx="4876800" cy="3022600"/>
          </a:xfrm>
          <a:prstGeom prst="rect">
            <a:avLst/>
          </a:prstGeom>
          <a:noFill/>
          <a:ln>
            <a:noFill/>
          </a:ln>
        </p:spPr>
      </p:pic>
      <p:pic>
        <p:nvPicPr>
          <p:cNvPr descr="Ein Bild, das Zeichnung enthält.&#10;&#10;Automatisch generierte Beschreibung" id="341" name="Google Shape;341;p21"/>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Ist dieses ERD ok?</a:t>
            </a:r>
            <a:endParaRPr/>
          </a:p>
        </p:txBody>
      </p:sp>
      <p:sp>
        <p:nvSpPr>
          <p:cNvPr id="347" name="Google Shape;3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48" name="Google Shape;3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349" name="Google Shape;349;p22"/>
          <p:cNvPicPr preferRelativeResize="0"/>
          <p:nvPr>
            <p:ph idx="1" type="body"/>
          </p:nvPr>
        </p:nvPicPr>
        <p:blipFill rotWithShape="1">
          <a:blip r:embed="rId3">
            <a:alphaModFix/>
          </a:blip>
          <a:srcRect b="0" l="0" r="0" t="0"/>
          <a:stretch/>
        </p:blipFill>
        <p:spPr>
          <a:xfrm>
            <a:off x="3353560" y="1825625"/>
            <a:ext cx="5484879" cy="4351338"/>
          </a:xfrm>
          <a:prstGeom prst="rect">
            <a:avLst/>
          </a:prstGeom>
          <a:noFill/>
          <a:ln>
            <a:noFill/>
          </a:ln>
        </p:spPr>
      </p:pic>
      <p:pic>
        <p:nvPicPr>
          <p:cNvPr descr="Ein Bild, das Zeichnung enthält.&#10;&#10;Automatisch generierte Beschreibung" id="350" name="Google Shape;350;p2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Beziehungen – M:M</a:t>
            </a:r>
            <a:endParaRPr/>
          </a:p>
        </p:txBody>
      </p:sp>
      <p:sp>
        <p:nvSpPr>
          <p:cNvPr id="108" name="Google Shape;10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1 Mitarbeiter arbeitet an vielen Projekten mit</a:t>
            </a:r>
            <a:endParaRPr/>
          </a:p>
          <a:p>
            <a:pPr indent="-228600" lvl="0" marL="228600" rtl="0" algn="l">
              <a:lnSpc>
                <a:spcPct val="90000"/>
              </a:lnSpc>
              <a:spcBef>
                <a:spcPts val="1000"/>
              </a:spcBef>
              <a:spcAft>
                <a:spcPts val="0"/>
              </a:spcAft>
              <a:buClr>
                <a:schemeClr val="dk1"/>
              </a:buClr>
              <a:buSzPts val="2800"/>
              <a:buNone/>
            </a:pPr>
            <a:r>
              <a:rPr lang="de-DE"/>
              <a:t>1 Projekt wird von vielen Mitarbeitern ausgeführt</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DE"/>
              <a:t>            MITARBEITER       PROJEKT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9" name="Google Shape;10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10" name="Google Shape;1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111" name="Google Shape;111;p3"/>
          <p:cNvPicPr preferRelativeResize="0"/>
          <p:nvPr/>
        </p:nvPicPr>
        <p:blipFill rotWithShape="1">
          <a:blip r:embed="rId3">
            <a:alphaModFix/>
          </a:blip>
          <a:srcRect b="0" l="0" r="0" t="0"/>
          <a:stretch/>
        </p:blipFill>
        <p:spPr>
          <a:xfrm>
            <a:off x="2623344" y="4879975"/>
            <a:ext cx="2373313" cy="1658937"/>
          </a:xfrm>
          <a:prstGeom prst="rect">
            <a:avLst/>
          </a:prstGeom>
          <a:noFill/>
          <a:ln>
            <a:noFill/>
          </a:ln>
        </p:spPr>
      </p:pic>
      <p:pic>
        <p:nvPicPr>
          <p:cNvPr descr="Ein Bild, das Zeichnung enthält.&#10;&#10;Automatisch generierte Beschreibung" id="112" name="Google Shape;112;p3"/>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Lösung</a:t>
            </a:r>
            <a:endParaRPr/>
          </a:p>
        </p:txBody>
      </p:sp>
      <p:sp>
        <p:nvSpPr>
          <p:cNvPr id="356" name="Google Shape;35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Es enthält einen Zyklus, der keine neue Information enthält.</a:t>
            </a:r>
            <a:endParaRPr/>
          </a:p>
          <a:p>
            <a:pPr indent="-300038" lvl="0" marL="300038" rtl="0" algn="l">
              <a:lnSpc>
                <a:spcPct val="90000"/>
              </a:lnSpc>
              <a:spcBef>
                <a:spcPts val="1000"/>
              </a:spcBef>
              <a:spcAft>
                <a:spcPts val="0"/>
              </a:spcAft>
              <a:buClr>
                <a:schemeClr val="dk1"/>
              </a:buClr>
              <a:buSzPts val="2800"/>
              <a:buChar char="•"/>
            </a:pPr>
            <a:r>
              <a:rPr lang="de-DE"/>
              <a:t>KUNDE macht BESTELLUNG, BESTELLUNG beinhaltet ARTIKEL – damit ist KAUFT überflüssig.</a:t>
            </a:r>
            <a:endParaRPr/>
          </a:p>
          <a:p>
            <a:pPr indent="-300038" lvl="0" marL="300038" rtl="0" algn="l">
              <a:lnSpc>
                <a:spcPct val="90000"/>
              </a:lnSpc>
              <a:spcBef>
                <a:spcPts val="1000"/>
              </a:spcBef>
              <a:spcAft>
                <a:spcPts val="0"/>
              </a:spcAft>
              <a:buClr>
                <a:schemeClr val="dk1"/>
              </a:buClr>
              <a:buSzPts val="2800"/>
              <a:buChar char="•"/>
            </a:pPr>
            <a:r>
              <a:rPr lang="de-DE"/>
              <a:t>Von KUNDE zu ARTIKEL gibt es 2 Wege – einer davon (hier KAUFT) kann weggelassen werden.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57" name="Google Shape;35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58" name="Google Shape;35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59" name="Google Shape;359;p2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Wenn allerdings KAUFT auf BEVORZUGT geändert wird ….</a:t>
            </a:r>
            <a:endParaRPr/>
          </a:p>
        </p:txBody>
      </p:sp>
      <p:sp>
        <p:nvSpPr>
          <p:cNvPr id="365" name="Google Shape;36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66" name="Google Shape;3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67" name="Google Shape;3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368" name="Google Shape;368;p24"/>
          <p:cNvPicPr preferRelativeResize="0"/>
          <p:nvPr/>
        </p:nvPicPr>
        <p:blipFill rotWithShape="1">
          <a:blip r:embed="rId3">
            <a:alphaModFix/>
          </a:blip>
          <a:srcRect b="0" l="0" r="0" t="0"/>
          <a:stretch/>
        </p:blipFill>
        <p:spPr>
          <a:xfrm>
            <a:off x="3059112" y="1659731"/>
            <a:ext cx="6592058" cy="4606925"/>
          </a:xfrm>
          <a:prstGeom prst="rect">
            <a:avLst/>
          </a:prstGeom>
          <a:noFill/>
          <a:ln>
            <a:noFill/>
          </a:ln>
        </p:spPr>
      </p:pic>
      <p:pic>
        <p:nvPicPr>
          <p:cNvPr descr="Ein Bild, das Zeichnung enthält.&#10;&#10;Automatisch generierte Beschreibung" id="369" name="Google Shape;369;p24"/>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Übung</a:t>
            </a:r>
            <a:endParaRPr/>
          </a:p>
        </p:txBody>
      </p:sp>
      <p:sp>
        <p:nvSpPr>
          <p:cNvPr id="375" name="Google Shape;37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Ein Handelsbetrieb verkauft ein Sortiment von Artikeln, die er von verschiedenen Herstellern bezieht. Der Handelsbetrieb hat einen bestimmten Kundenkreis, der regelmäßig  Bestellungen aufgibt. Eine Bestellung kann mehrere Artikel umfassen. Ein Artikel kann von mehreren Lieferanten bezogen werden und ein Lieferant liefert natürlich meist mehr als einen Artikel.</a:t>
            </a:r>
            <a:br>
              <a:rPr lang="de-DE" sz="2200"/>
            </a:br>
            <a:endParaRPr sz="2200"/>
          </a:p>
          <a:p>
            <a:pPr indent="-50800" lvl="0" marL="228600" rtl="0" algn="l">
              <a:lnSpc>
                <a:spcPct val="90000"/>
              </a:lnSpc>
              <a:spcBef>
                <a:spcPts val="1000"/>
              </a:spcBef>
              <a:spcAft>
                <a:spcPts val="0"/>
              </a:spcAft>
              <a:buClr>
                <a:schemeClr val="dk1"/>
              </a:buClr>
              <a:buSzPts val="2800"/>
              <a:buNone/>
            </a:pPr>
            <a:r>
              <a:t/>
            </a:r>
            <a:endParaRPr/>
          </a:p>
        </p:txBody>
      </p:sp>
      <p:sp>
        <p:nvSpPr>
          <p:cNvPr id="376" name="Google Shape;3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77" name="Google Shape;3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78" name="Google Shape;378;p2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Begriffe I</a:t>
            </a:r>
            <a:endParaRPr/>
          </a:p>
        </p:txBody>
      </p:sp>
      <p:sp>
        <p:nvSpPr>
          <p:cNvPr id="384" name="Google Shape;38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60000"/>
              </a:lnSpc>
              <a:spcBef>
                <a:spcPts val="0"/>
              </a:spcBef>
              <a:spcAft>
                <a:spcPts val="0"/>
              </a:spcAft>
              <a:buClr>
                <a:schemeClr val="dk1"/>
              </a:buClr>
              <a:buSzPts val="2590"/>
              <a:buNone/>
            </a:pPr>
            <a:r>
              <a:rPr lang="de-DE" sz="2590"/>
              <a:t>Attribut: A</a:t>
            </a:r>
            <a:r>
              <a:rPr baseline="-25000" lang="de-DE" sz="2590"/>
              <a:t>i</a:t>
            </a:r>
            <a:r>
              <a:rPr lang="de-DE" sz="2590"/>
              <a:t>; 1 </a:t>
            </a:r>
            <a:r>
              <a:rPr lang="de-DE" sz="2590">
                <a:latin typeface="Noto Sans Symbols"/>
                <a:ea typeface="Noto Sans Symbols"/>
                <a:cs typeface="Noto Sans Symbols"/>
                <a:sym typeface="Noto Sans Symbols"/>
              </a:rPr>
              <a:t>≤</a:t>
            </a:r>
            <a:r>
              <a:rPr lang="de-DE" sz="2590"/>
              <a:t>i </a:t>
            </a:r>
            <a:r>
              <a:rPr lang="de-DE" sz="2590">
                <a:latin typeface="Noto Sans Symbols"/>
                <a:ea typeface="Noto Sans Symbols"/>
                <a:cs typeface="Noto Sans Symbols"/>
                <a:sym typeface="Noto Sans Symbols"/>
              </a:rPr>
              <a:t>≤</a:t>
            </a:r>
            <a:r>
              <a:rPr lang="de-DE" sz="2590"/>
              <a:t> n beschreibt eine von n Eigenschaften eines Objektes.</a:t>
            </a:r>
            <a:endParaRPr/>
          </a:p>
          <a:p>
            <a:pPr indent="0" lvl="0" marL="0" rtl="0" algn="l">
              <a:lnSpc>
                <a:spcPct val="60000"/>
              </a:lnSpc>
              <a:spcBef>
                <a:spcPts val="600"/>
              </a:spcBef>
              <a:spcAft>
                <a:spcPts val="0"/>
              </a:spcAft>
              <a:buClr>
                <a:schemeClr val="dk1"/>
              </a:buClr>
              <a:buSzPts val="832"/>
              <a:buNone/>
            </a:pPr>
            <a:r>
              <a:t/>
            </a:r>
            <a:endParaRPr sz="832"/>
          </a:p>
          <a:p>
            <a:pPr indent="0" lvl="0" marL="0" rtl="0" algn="l">
              <a:lnSpc>
                <a:spcPct val="60000"/>
              </a:lnSpc>
              <a:spcBef>
                <a:spcPts val="600"/>
              </a:spcBef>
              <a:spcAft>
                <a:spcPts val="0"/>
              </a:spcAft>
              <a:buClr>
                <a:schemeClr val="dk1"/>
              </a:buClr>
              <a:buSzPts val="2590"/>
              <a:buNone/>
            </a:pPr>
            <a:r>
              <a:rPr lang="de-DE" sz="2590"/>
              <a:t>Wertebereich (Domäne): dom(A</a:t>
            </a:r>
            <a:r>
              <a:rPr baseline="-25000" lang="de-DE" sz="2590"/>
              <a:t>i</a:t>
            </a:r>
            <a:r>
              <a:rPr lang="de-DE" sz="2590"/>
              <a:t>) ist die Menge von atomaren Werten, die A</a:t>
            </a:r>
            <a:r>
              <a:rPr baseline="-25000" lang="de-DE" sz="2590"/>
              <a:t>i</a:t>
            </a:r>
            <a:r>
              <a:rPr lang="de-DE" sz="2590"/>
              <a:t> annehmen kann.</a:t>
            </a:r>
            <a:endParaRPr/>
          </a:p>
          <a:p>
            <a:pPr indent="0" lvl="0" marL="0" rtl="0" algn="l">
              <a:lnSpc>
                <a:spcPct val="60000"/>
              </a:lnSpc>
              <a:spcBef>
                <a:spcPts val="600"/>
              </a:spcBef>
              <a:spcAft>
                <a:spcPts val="0"/>
              </a:spcAft>
              <a:buClr>
                <a:schemeClr val="dk1"/>
              </a:buClr>
              <a:buSzPts val="832"/>
              <a:buNone/>
            </a:pPr>
            <a:r>
              <a:t/>
            </a:r>
            <a:endParaRPr sz="832"/>
          </a:p>
          <a:p>
            <a:pPr indent="0" lvl="0" marL="0" rtl="0" algn="l">
              <a:lnSpc>
                <a:spcPct val="60000"/>
              </a:lnSpc>
              <a:spcBef>
                <a:spcPts val="600"/>
              </a:spcBef>
              <a:spcAft>
                <a:spcPts val="0"/>
              </a:spcAft>
              <a:buClr>
                <a:schemeClr val="dk1"/>
              </a:buClr>
              <a:buSzPts val="2590"/>
              <a:buNone/>
            </a:pPr>
            <a:r>
              <a:rPr lang="de-DE" sz="2590"/>
              <a:t>Relationenschema: R = { A</a:t>
            </a:r>
            <a:r>
              <a:rPr baseline="-25000" lang="de-DE" sz="2590"/>
              <a:t>1</a:t>
            </a:r>
            <a:r>
              <a:rPr lang="de-DE" sz="2590"/>
              <a:t>, ...,A</a:t>
            </a:r>
            <a:r>
              <a:rPr baseline="-25000" lang="de-DE" sz="2590"/>
              <a:t>n</a:t>
            </a:r>
            <a:r>
              <a:rPr lang="de-DE" sz="2590"/>
              <a:t> } </a:t>
            </a:r>
            <a:br>
              <a:rPr lang="de-DE" sz="2590"/>
            </a:br>
            <a:r>
              <a:rPr lang="de-DE" sz="2590"/>
              <a:t>Menge von Attributen, die einen Objekttyp (Entität) beschreiben</a:t>
            </a:r>
            <a:endParaRPr/>
          </a:p>
          <a:p>
            <a:pPr indent="0" lvl="0" marL="0" rtl="0" algn="l">
              <a:lnSpc>
                <a:spcPct val="60000"/>
              </a:lnSpc>
              <a:spcBef>
                <a:spcPts val="600"/>
              </a:spcBef>
              <a:spcAft>
                <a:spcPts val="0"/>
              </a:spcAft>
              <a:buClr>
                <a:schemeClr val="dk1"/>
              </a:buClr>
              <a:buSzPts val="2590"/>
              <a:buNone/>
            </a:pPr>
            <a:r>
              <a:rPr lang="de-DE" sz="2590"/>
              <a:t>Menge aller möglichen Werte in R: D</a:t>
            </a:r>
            <a:br>
              <a:rPr lang="de-DE" sz="2590"/>
            </a:br>
            <a:r>
              <a:rPr lang="de-DE" sz="2590"/>
              <a:t>Menge aller möglichen Attributwerte: D = dom(A</a:t>
            </a:r>
            <a:r>
              <a:rPr baseline="-25000" lang="de-DE" sz="2590"/>
              <a:t>1</a:t>
            </a:r>
            <a:r>
              <a:rPr lang="de-DE" sz="2590"/>
              <a:t> ) </a:t>
            </a:r>
            <a:r>
              <a:rPr lang="de-DE" sz="2590">
                <a:latin typeface="Noto Sans Symbols"/>
                <a:ea typeface="Noto Sans Symbols"/>
                <a:cs typeface="Noto Sans Symbols"/>
                <a:sym typeface="Noto Sans Symbols"/>
              </a:rPr>
              <a:t>∪</a:t>
            </a:r>
            <a:r>
              <a:rPr lang="de-DE" sz="2590"/>
              <a:t>... </a:t>
            </a:r>
            <a:r>
              <a:rPr lang="de-DE" sz="2590">
                <a:latin typeface="Noto Sans Symbols"/>
                <a:ea typeface="Noto Sans Symbols"/>
                <a:cs typeface="Noto Sans Symbols"/>
                <a:sym typeface="Noto Sans Symbols"/>
              </a:rPr>
              <a:t>∪</a:t>
            </a:r>
            <a:r>
              <a:rPr lang="de-DE" sz="2590"/>
              <a:t>dom (A</a:t>
            </a:r>
            <a:r>
              <a:rPr baseline="-25000" lang="de-DE" sz="2590"/>
              <a:t>n</a:t>
            </a:r>
            <a:r>
              <a:rPr lang="de-DE" sz="2590"/>
              <a:t> )</a:t>
            </a:r>
            <a:endParaRPr/>
          </a:p>
          <a:p>
            <a:pPr indent="0" lvl="0" marL="0" rtl="0" algn="l">
              <a:lnSpc>
                <a:spcPct val="60000"/>
              </a:lnSpc>
              <a:spcBef>
                <a:spcPts val="600"/>
              </a:spcBef>
              <a:spcAft>
                <a:spcPts val="0"/>
              </a:spcAft>
              <a:buClr>
                <a:schemeClr val="dk1"/>
              </a:buClr>
              <a:buSzPts val="832"/>
              <a:buNone/>
            </a:pPr>
            <a:r>
              <a:t/>
            </a:r>
            <a:endParaRPr sz="832"/>
          </a:p>
          <a:p>
            <a:pPr indent="0" lvl="0" marL="0" rtl="0" algn="l">
              <a:lnSpc>
                <a:spcPct val="60000"/>
              </a:lnSpc>
              <a:spcBef>
                <a:spcPts val="600"/>
              </a:spcBef>
              <a:spcAft>
                <a:spcPts val="0"/>
              </a:spcAft>
              <a:buClr>
                <a:schemeClr val="dk1"/>
              </a:buClr>
              <a:buSzPts val="2590"/>
              <a:buNone/>
            </a:pPr>
            <a:r>
              <a:rPr lang="de-DE" sz="2590"/>
              <a:t>Tupel auf Relationenschema R: t</a:t>
            </a:r>
            <a:r>
              <a:rPr baseline="-25000" lang="de-DE" sz="2590"/>
              <a:t>j</a:t>
            </a:r>
            <a:r>
              <a:rPr lang="de-DE" sz="2590"/>
              <a:t>(R); 1</a:t>
            </a:r>
            <a:r>
              <a:rPr lang="de-DE" sz="2590">
                <a:latin typeface="Noto Sans Symbols"/>
                <a:ea typeface="Noto Sans Symbols"/>
                <a:cs typeface="Noto Sans Symbols"/>
                <a:sym typeface="Noto Sans Symbols"/>
              </a:rPr>
              <a:t>≤</a:t>
            </a:r>
            <a:r>
              <a:rPr lang="de-DE" sz="2590"/>
              <a:t>j</a:t>
            </a:r>
            <a:r>
              <a:rPr lang="de-DE" sz="2590">
                <a:latin typeface="Noto Sans Symbols"/>
                <a:ea typeface="Noto Sans Symbols"/>
                <a:cs typeface="Noto Sans Symbols"/>
                <a:sym typeface="Noto Sans Symbols"/>
              </a:rPr>
              <a:t>≤</a:t>
            </a:r>
            <a:r>
              <a:rPr lang="de-DE" sz="2590"/>
              <a:t>m</a:t>
            </a:r>
            <a:br>
              <a:rPr lang="de-DE" sz="2590"/>
            </a:br>
            <a:r>
              <a:rPr lang="de-DE" sz="2590"/>
              <a:t>beschreibt eines von m Objekten vom Typ R;</a:t>
            </a:r>
            <a:br>
              <a:rPr lang="de-DE" sz="2590"/>
            </a:br>
            <a:r>
              <a:rPr lang="de-DE" sz="2590"/>
              <a:t>Abbildung von R nach D, wobei t</a:t>
            </a:r>
            <a:r>
              <a:rPr baseline="-25000" lang="de-DE" sz="2590"/>
              <a:t>j</a:t>
            </a:r>
            <a:r>
              <a:rPr lang="de-DE" sz="2590"/>
              <a:t>[Ai] </a:t>
            </a:r>
            <a:r>
              <a:rPr lang="de-DE" sz="2590">
                <a:latin typeface="Noto Sans Symbols"/>
                <a:ea typeface="Noto Sans Symbols"/>
                <a:cs typeface="Noto Sans Symbols"/>
                <a:sym typeface="Noto Sans Symbols"/>
              </a:rPr>
              <a:t>∈</a:t>
            </a:r>
            <a:r>
              <a:rPr lang="de-DE" sz="2590"/>
              <a:t> dom(A</a:t>
            </a:r>
            <a:r>
              <a:rPr baseline="-25000" lang="de-DE" sz="2590"/>
              <a:t>i</a:t>
            </a:r>
            <a:r>
              <a:rPr lang="de-DE" sz="2590"/>
              <a:t> )</a:t>
            </a:r>
            <a:endParaRPr/>
          </a:p>
          <a:p>
            <a:pPr indent="0" lvl="0" marL="0" rtl="0" algn="l">
              <a:lnSpc>
                <a:spcPct val="60000"/>
              </a:lnSpc>
              <a:spcBef>
                <a:spcPts val="600"/>
              </a:spcBef>
              <a:spcAft>
                <a:spcPts val="0"/>
              </a:spcAft>
              <a:buClr>
                <a:schemeClr val="dk1"/>
              </a:buClr>
              <a:buSzPts val="740"/>
              <a:buNone/>
            </a:pPr>
            <a:r>
              <a:t/>
            </a:r>
            <a:endParaRPr sz="740"/>
          </a:p>
          <a:p>
            <a:pPr indent="0" lvl="0" marL="0" rtl="0" algn="l">
              <a:lnSpc>
                <a:spcPct val="60000"/>
              </a:lnSpc>
              <a:spcBef>
                <a:spcPts val="600"/>
              </a:spcBef>
              <a:spcAft>
                <a:spcPts val="0"/>
              </a:spcAft>
              <a:buClr>
                <a:schemeClr val="dk1"/>
              </a:buClr>
              <a:buSzPts val="2590"/>
              <a:buNone/>
            </a:pPr>
            <a:r>
              <a:rPr lang="de-DE" sz="2590"/>
              <a:t>Relation r auf dem Relationenschema R: r(R)</a:t>
            </a:r>
            <a:br>
              <a:rPr lang="de-DE" sz="2590"/>
            </a:br>
            <a:r>
              <a:rPr lang="de-DE" sz="2590"/>
              <a:t>beschreibt eine Menge von Objekten des Typs R;</a:t>
            </a:r>
            <a:br>
              <a:rPr lang="de-DE" sz="2590"/>
            </a:br>
            <a:endParaRPr sz="2590"/>
          </a:p>
          <a:p>
            <a:pPr indent="-64135" lvl="0" marL="228600" rtl="0" algn="l">
              <a:lnSpc>
                <a:spcPct val="70000"/>
              </a:lnSpc>
              <a:spcBef>
                <a:spcPts val="1000"/>
              </a:spcBef>
              <a:spcAft>
                <a:spcPts val="0"/>
              </a:spcAft>
              <a:buClr>
                <a:schemeClr val="dk1"/>
              </a:buClr>
              <a:buSzPts val="2590"/>
              <a:buNone/>
            </a:pPr>
            <a:r>
              <a:t/>
            </a:r>
            <a:endParaRPr sz="2590"/>
          </a:p>
        </p:txBody>
      </p:sp>
      <p:sp>
        <p:nvSpPr>
          <p:cNvPr id="385" name="Google Shape;38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86" name="Google Shape;38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87" name="Google Shape;387;p2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Begriffe II</a:t>
            </a:r>
            <a:endParaRPr/>
          </a:p>
        </p:txBody>
      </p:sp>
      <p:sp>
        <p:nvSpPr>
          <p:cNvPr id="393" name="Google Shape;393;p27"/>
          <p:cNvSpPr txBox="1"/>
          <p:nvPr>
            <p:ph idx="1" type="body"/>
          </p:nvPr>
        </p:nvSpPr>
        <p:spPr>
          <a:xfrm>
            <a:off x="838200" y="1825625"/>
            <a:ext cx="94488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de-DE" sz="2590"/>
              <a:t>Schlüssel (key) eines Relationenschemas R: K</a:t>
            </a:r>
            <a:br>
              <a:rPr lang="de-DE" sz="2590"/>
            </a:br>
            <a:r>
              <a:rPr lang="de-DE" sz="2590"/>
              <a:t>ist ein Attribut, mit dessen Wert jede Zeile eindeutig identifiziert wird. Eine Schlüsselsuche auf Gleichheit wird immer maximal 1 Tabellenzeile als Ergebnis liefern.</a:t>
            </a:r>
            <a:endParaRPr/>
          </a:p>
          <a:p>
            <a:pPr indent="0" lvl="0" marL="0" rtl="0" algn="l">
              <a:lnSpc>
                <a:spcPct val="70000"/>
              </a:lnSpc>
              <a:spcBef>
                <a:spcPts val="500"/>
              </a:spcBef>
              <a:spcAft>
                <a:spcPts val="0"/>
              </a:spcAft>
              <a:buClr>
                <a:schemeClr val="dk1"/>
              </a:buClr>
              <a:buSzPts val="2590"/>
              <a:buNone/>
            </a:pPr>
            <a:r>
              <a:t/>
            </a:r>
            <a:endParaRPr sz="2590"/>
          </a:p>
          <a:p>
            <a:pPr indent="0" lvl="0" marL="0" rtl="0" algn="l">
              <a:lnSpc>
                <a:spcPct val="70000"/>
              </a:lnSpc>
              <a:spcBef>
                <a:spcPts val="500"/>
              </a:spcBef>
              <a:spcAft>
                <a:spcPts val="0"/>
              </a:spcAft>
              <a:buClr>
                <a:schemeClr val="dk1"/>
              </a:buClr>
              <a:buSzPts val="2590"/>
              <a:buNone/>
            </a:pPr>
            <a:r>
              <a:rPr lang="de-DE" sz="2590"/>
              <a:t>Schlüsselkandidat</a:t>
            </a:r>
            <a:br>
              <a:rPr lang="de-DE" sz="2590"/>
            </a:br>
            <a:r>
              <a:rPr lang="de-DE" sz="2590"/>
              <a:t>ist ein Attribut, mit dessen Wert jede Zeile eindeutig identifiziert werden könnte</a:t>
            </a:r>
            <a:endParaRPr/>
          </a:p>
          <a:p>
            <a:pPr indent="0" lvl="0" marL="0" rtl="0" algn="l">
              <a:lnSpc>
                <a:spcPct val="70000"/>
              </a:lnSpc>
              <a:spcBef>
                <a:spcPts val="500"/>
              </a:spcBef>
              <a:spcAft>
                <a:spcPts val="0"/>
              </a:spcAft>
              <a:buClr>
                <a:schemeClr val="dk1"/>
              </a:buClr>
              <a:buSzPts val="2590"/>
              <a:buNone/>
            </a:pPr>
            <a:r>
              <a:t/>
            </a:r>
            <a:endParaRPr sz="2590"/>
          </a:p>
          <a:p>
            <a:pPr indent="0" lvl="0" marL="0" rtl="0" algn="l">
              <a:lnSpc>
                <a:spcPct val="70000"/>
              </a:lnSpc>
              <a:spcBef>
                <a:spcPts val="500"/>
              </a:spcBef>
              <a:spcAft>
                <a:spcPts val="0"/>
              </a:spcAft>
              <a:buClr>
                <a:schemeClr val="dk1"/>
              </a:buClr>
              <a:buSzPts val="2590"/>
              <a:buNone/>
            </a:pPr>
            <a:r>
              <a:rPr lang="de-DE" sz="2590"/>
              <a:t>Primärschlüssel</a:t>
            </a:r>
            <a:br>
              <a:rPr lang="de-DE" sz="2590"/>
            </a:br>
            <a:r>
              <a:rPr lang="de-DE" sz="2590"/>
              <a:t>synonym für Schlüssel. Er identifiziert ein Objekt während seiner gesamten 'Lebensdauer'. Sein Wert kann nicht geändert werden, denn eine Änderung würde der Schaffung eines neuen Objektes gleichkommen.</a:t>
            </a:r>
            <a:endParaRPr/>
          </a:p>
          <a:p>
            <a:pPr indent="0" lvl="0" marL="0" rtl="0" algn="l">
              <a:lnSpc>
                <a:spcPct val="70000"/>
              </a:lnSpc>
              <a:spcBef>
                <a:spcPts val="5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p:txBody>
      </p:sp>
      <p:sp>
        <p:nvSpPr>
          <p:cNvPr id="394" name="Google Shape;39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95" name="Google Shape;39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96" name="Google Shape;396;p2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Begriffe III</a:t>
            </a:r>
            <a:endParaRPr/>
          </a:p>
        </p:txBody>
      </p:sp>
      <p:sp>
        <p:nvSpPr>
          <p:cNvPr id="402" name="Google Shape;40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DE"/>
              <a:t>Fremdschlüssel</a:t>
            </a:r>
            <a:br>
              <a:rPr lang="de-DE"/>
            </a:br>
            <a:r>
              <a:rPr lang="de-DE"/>
              <a:t>ist ein Attribut, das in einer anderen Relation ein Primärschlüssel ist (foreign key)</a:t>
            </a:r>
            <a:endParaRPr/>
          </a:p>
          <a:p>
            <a:pPr indent="-228600" lvl="0" marL="228600" rtl="0" algn="l">
              <a:lnSpc>
                <a:spcPct val="80000"/>
              </a:lnSpc>
              <a:spcBef>
                <a:spcPts val="500"/>
              </a:spcBef>
              <a:spcAft>
                <a:spcPts val="0"/>
              </a:spcAft>
              <a:buClr>
                <a:schemeClr val="dk1"/>
              </a:buClr>
              <a:buSzPts val="2800"/>
              <a:buNone/>
            </a:pPr>
            <a:r>
              <a:t/>
            </a:r>
            <a:endParaRPr/>
          </a:p>
          <a:p>
            <a:pPr indent="-228600" lvl="0" marL="228600" rtl="0" algn="l">
              <a:lnSpc>
                <a:spcPct val="80000"/>
              </a:lnSpc>
              <a:spcBef>
                <a:spcPts val="500"/>
              </a:spcBef>
              <a:spcAft>
                <a:spcPts val="0"/>
              </a:spcAft>
              <a:buClr>
                <a:schemeClr val="dk1"/>
              </a:buClr>
              <a:buSzPts val="2800"/>
              <a:buNone/>
            </a:pPr>
            <a:r>
              <a:rPr lang="de-DE"/>
              <a:t>Sekundärschlüssel</a:t>
            </a:r>
            <a:br>
              <a:rPr lang="de-DE"/>
            </a:br>
            <a:r>
              <a:rPr lang="de-DE"/>
              <a:t>erlaubt den Zugriff auf ein oder mehrere Datensätze</a:t>
            </a:r>
            <a:endParaRPr/>
          </a:p>
          <a:p>
            <a:pPr indent="-228600" lvl="0" marL="228600" rtl="0" algn="l">
              <a:lnSpc>
                <a:spcPct val="80000"/>
              </a:lnSpc>
              <a:spcBef>
                <a:spcPts val="500"/>
              </a:spcBef>
              <a:spcAft>
                <a:spcPts val="0"/>
              </a:spcAft>
              <a:buClr>
                <a:schemeClr val="dk1"/>
              </a:buClr>
              <a:buSzPts val="2800"/>
              <a:buNone/>
            </a:pPr>
            <a:r>
              <a:t/>
            </a:r>
            <a:endParaRPr/>
          </a:p>
          <a:p>
            <a:pPr indent="-228600" lvl="0" marL="228600" rtl="0" algn="l">
              <a:lnSpc>
                <a:spcPct val="80000"/>
              </a:lnSpc>
              <a:spcBef>
                <a:spcPts val="500"/>
              </a:spcBef>
              <a:spcAft>
                <a:spcPts val="0"/>
              </a:spcAft>
              <a:buClr>
                <a:schemeClr val="dk1"/>
              </a:buClr>
              <a:buSzPts val="2800"/>
              <a:buNone/>
            </a:pPr>
            <a:r>
              <a:rPr lang="de-DE"/>
              <a:t>Zusammengesetzter Schlüssel</a:t>
            </a:r>
            <a:br>
              <a:rPr lang="de-DE"/>
            </a:br>
            <a:r>
              <a:rPr lang="de-DE"/>
              <a:t>Entitäten werden durch mehr als 1 Attribut identifiziert</a:t>
            </a:r>
            <a:r>
              <a:rPr lang="de-DE" sz="2400"/>
              <a:t>.</a:t>
            </a:r>
            <a:endParaRPr/>
          </a:p>
          <a:p>
            <a:pPr indent="-228600" lvl="0" marL="228600" rtl="0" algn="l">
              <a:lnSpc>
                <a:spcPct val="80000"/>
              </a:lnSpc>
              <a:spcBef>
                <a:spcPts val="500"/>
              </a:spcBef>
              <a:spcAft>
                <a:spcPts val="0"/>
              </a:spcAft>
              <a:buClr>
                <a:schemeClr val="dk1"/>
              </a:buClr>
              <a:buSzPts val="2400"/>
              <a:buNone/>
            </a:pPr>
            <a:r>
              <a:t/>
            </a:r>
            <a:endParaRPr sz="2400"/>
          </a:p>
          <a:p>
            <a:pPr indent="-50800" lvl="0" marL="228600" rtl="0" algn="l">
              <a:lnSpc>
                <a:spcPct val="90000"/>
              </a:lnSpc>
              <a:spcBef>
                <a:spcPts val="1000"/>
              </a:spcBef>
              <a:spcAft>
                <a:spcPts val="0"/>
              </a:spcAft>
              <a:buClr>
                <a:schemeClr val="dk1"/>
              </a:buClr>
              <a:buSzPts val="2800"/>
              <a:buNone/>
            </a:pPr>
            <a:r>
              <a:t/>
            </a:r>
            <a:endParaRPr/>
          </a:p>
        </p:txBody>
      </p:sp>
      <p:sp>
        <p:nvSpPr>
          <p:cNvPr id="403" name="Google Shape;40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04" name="Google Shape;40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405" name="Google Shape;405;p2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Merkmale einer Tabelle I</a:t>
            </a:r>
            <a:endParaRPr/>
          </a:p>
        </p:txBody>
      </p:sp>
      <p:sp>
        <p:nvSpPr>
          <p:cNvPr id="411" name="Google Shape;4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eine Tabelle hat einen eindeutigen Namen</a:t>
            </a:r>
            <a:endParaRPr/>
          </a:p>
          <a:p>
            <a:pPr indent="0" lvl="0" marL="0" rtl="0" algn="l">
              <a:lnSpc>
                <a:spcPct val="90000"/>
              </a:lnSpc>
              <a:spcBef>
                <a:spcPts val="1000"/>
              </a:spcBef>
              <a:spcAft>
                <a:spcPts val="0"/>
              </a:spcAft>
              <a:buClr>
                <a:schemeClr val="dk1"/>
              </a:buClr>
              <a:buSzPts val="1000"/>
              <a:buNone/>
            </a:pPr>
            <a:r>
              <a:t/>
            </a:r>
            <a:endParaRPr sz="1000"/>
          </a:p>
          <a:p>
            <a:pPr indent="0" lvl="0" marL="0" rtl="0" algn="l">
              <a:lnSpc>
                <a:spcPct val="90000"/>
              </a:lnSpc>
              <a:spcBef>
                <a:spcPts val="1000"/>
              </a:spcBef>
              <a:spcAft>
                <a:spcPts val="0"/>
              </a:spcAft>
              <a:buClr>
                <a:schemeClr val="dk1"/>
              </a:buClr>
              <a:buSzPts val="2800"/>
              <a:buNone/>
            </a:pPr>
            <a:r>
              <a:rPr lang="de-DE"/>
              <a:t>sie hat mehrere Tupel (Tabellenzeilen). Die Ordnung der Tupel ist bedeutungslos, weil eine Zeile nicht aufgrund ihrer Position, sondern aufgrund von Werten angesprochen wird.</a:t>
            </a:r>
            <a:endParaRPr/>
          </a:p>
          <a:p>
            <a:pPr indent="0" lvl="0" marL="0" rtl="0" algn="l">
              <a:lnSpc>
                <a:spcPct val="90000"/>
              </a:lnSpc>
              <a:spcBef>
                <a:spcPts val="1000"/>
              </a:spcBef>
              <a:spcAft>
                <a:spcPts val="0"/>
              </a:spcAft>
              <a:buClr>
                <a:schemeClr val="dk1"/>
              </a:buClr>
              <a:buSzPts val="1000"/>
              <a:buNone/>
            </a:pPr>
            <a:r>
              <a:t/>
            </a:r>
            <a:endParaRPr sz="1000"/>
          </a:p>
          <a:p>
            <a:pPr indent="0" lvl="0" marL="0" rtl="0" algn="l">
              <a:lnSpc>
                <a:spcPct val="90000"/>
              </a:lnSpc>
              <a:spcBef>
                <a:spcPts val="1000"/>
              </a:spcBef>
              <a:spcAft>
                <a:spcPts val="0"/>
              </a:spcAft>
              <a:buClr>
                <a:schemeClr val="dk1"/>
              </a:buClr>
              <a:buSzPts val="2800"/>
              <a:buNone/>
            </a:pPr>
            <a:r>
              <a:rPr lang="de-DE"/>
              <a:t>sie hat mehrere Spalten (Eigenschaften). Die Ordnung der Spalten ist bedeutungslos, weil eine Eigenschaft nicht aufgrund der Position, sondern aufgrund ihres Namens angesprochen wird.</a:t>
            </a:r>
            <a:endParaRPr/>
          </a:p>
          <a:p>
            <a:pPr indent="0" lvl="0" marL="0" rtl="0" algn="l">
              <a:lnSpc>
                <a:spcPct val="90000"/>
              </a:lnSpc>
              <a:spcBef>
                <a:spcPts val="1000"/>
              </a:spcBef>
              <a:spcAft>
                <a:spcPts val="0"/>
              </a:spcAft>
              <a:buClr>
                <a:schemeClr val="dk1"/>
              </a:buClr>
              <a:buSzPts val="1000"/>
              <a:buNone/>
            </a:pPr>
            <a:r>
              <a:t/>
            </a:r>
            <a:endParaRPr sz="1000"/>
          </a:p>
          <a:p>
            <a:pPr indent="0" lvl="0" marL="0" rtl="0" algn="l">
              <a:lnSpc>
                <a:spcPct val="90000"/>
              </a:lnSpc>
              <a:spcBef>
                <a:spcPts val="1000"/>
              </a:spcBef>
              <a:spcAft>
                <a:spcPts val="0"/>
              </a:spcAft>
              <a:buClr>
                <a:schemeClr val="dk1"/>
              </a:buClr>
              <a:buSzPts val="2800"/>
              <a:buNone/>
            </a:pPr>
            <a:r>
              <a:rPr lang="de-DE"/>
              <a:t>eine bestimmte Spalte enthält Attributwerte als Daten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12" name="Google Shape;41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13" name="Google Shape;41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414" name="Google Shape;414;p2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Merkmale einer Tabelle II</a:t>
            </a:r>
            <a:endParaRPr/>
          </a:p>
        </p:txBody>
      </p:sp>
      <p:sp>
        <p:nvSpPr>
          <p:cNvPr id="420" name="Google Shape;42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jede Spalte hat einen eindeutigen Namen.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de-DE"/>
              <a:t>jede Tabelle hat mindestens einen Schlüssel, der aus ein oder mehreren Spalten zusammengesetzt wird, dessen Wert den eindeutigen Zugriff auf eine Zeile der Tabelle ermöglicht.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de-DE"/>
              <a:t>Bei einem Primärschlüssel (Primary Key) darf keine Spalte aus ihm weggelassen werden, ohne die Eigenschaft der eindeutigen Identifikation zu zerstören.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21" name="Google Shape;4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22" name="Google Shape;4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423" name="Google Shape;423;p3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Arten von Primary Key</a:t>
            </a:r>
            <a:endParaRPr/>
          </a:p>
        </p:txBody>
      </p:sp>
      <p:sp>
        <p:nvSpPr>
          <p:cNvPr id="429" name="Google Shape;429;p31"/>
          <p:cNvSpPr txBox="1"/>
          <p:nvPr>
            <p:ph idx="1" type="body"/>
          </p:nvPr>
        </p:nvSpPr>
        <p:spPr>
          <a:xfrm>
            <a:off x="838200" y="1825625"/>
            <a:ext cx="873442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DE"/>
              <a:t>Künstlicher Schlüssel (Surrogatschlüssel)</a:t>
            </a:r>
            <a:br>
              <a:rPr lang="de-DE"/>
            </a:br>
            <a:r>
              <a:rPr lang="de-DE"/>
              <a:t>werden automatisch gebildet (z.B. als fortlaufende Nummer)</a:t>
            </a:r>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None/>
            </a:pPr>
            <a:r>
              <a:rPr lang="de-DE"/>
              <a:t>Natürlicher Schlüssel (sprechender Schlüssel)</a:t>
            </a:r>
            <a:br>
              <a:rPr lang="de-DE"/>
            </a:br>
            <a:r>
              <a:rPr lang="de-DE"/>
              <a:t>ist ein Schlüsselkandidat mit einer Beziehung zu ein oder mehreren Attributen der Tabellenstruktur (z.B. die Kombination Vorname, Nachname, Geburtsdatum) oder ein Schlüsselkandidat, aus dem weitere Informationen abgelesen werden können  (z.B. ISBN Nummer, in die Land -, Verlags und Titelnummer codiert ist)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430" name="Google Shape;43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31" name="Google Shape;43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432" name="Google Shape;432;p3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ERD → Relationenmodell</a:t>
            </a:r>
            <a:endParaRPr/>
          </a:p>
        </p:txBody>
      </p:sp>
      <p:sp>
        <p:nvSpPr>
          <p:cNvPr id="438" name="Google Shape;43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None/>
            </a:pPr>
            <a:r>
              <a:rPr lang="de-DE" sz="2170"/>
              <a:t>Ausgangspunkt ist ein vollständiges E/R-Diagramm.</a:t>
            </a:r>
            <a:endParaRPr/>
          </a:p>
          <a:p>
            <a:pPr indent="-228600" lvl="0" marL="228600" rtl="0" algn="l">
              <a:lnSpc>
                <a:spcPct val="70000"/>
              </a:lnSpc>
              <a:spcBef>
                <a:spcPts val="1000"/>
              </a:spcBef>
              <a:spcAft>
                <a:spcPts val="0"/>
              </a:spcAft>
              <a:buClr>
                <a:schemeClr val="dk1"/>
              </a:buClr>
              <a:buSzPts val="2170"/>
              <a:buNone/>
            </a:pPr>
            <a:r>
              <a:rPr lang="de-DE" sz="2170"/>
              <a:t>Ziel ist die Darstellung des Sachverhaltes in Form von Tabellen.</a:t>
            </a:r>
            <a:endParaRPr/>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rPr lang="de-DE" sz="2170"/>
              <a:t>Aus den Entitäten und den bestehenden Beziehungen wird durch Angabe der Attribute ein Relationenmodell.</a:t>
            </a:r>
            <a:endParaRPr/>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rPr lang="de-DE" sz="2170"/>
              <a:t>Kennzeichnung der </a:t>
            </a:r>
            <a:r>
              <a:rPr lang="de-DE" sz="2170" u="sng"/>
              <a:t>Primary Keys </a:t>
            </a:r>
            <a:r>
              <a:rPr lang="de-DE" sz="2170"/>
              <a:t>und der </a:t>
            </a:r>
            <a:r>
              <a:rPr lang="de-DE" sz="2170" u="sng"/>
              <a:t>ForeignKeys</a:t>
            </a:r>
            <a:r>
              <a:rPr lang="de-DE" sz="2170"/>
              <a:t>.</a:t>
            </a:r>
            <a:endParaRPr/>
          </a:p>
          <a:p>
            <a:pPr indent="-228600" lvl="0" marL="228600" rtl="0" algn="l">
              <a:lnSpc>
                <a:spcPct val="70000"/>
              </a:lnSpc>
              <a:spcBef>
                <a:spcPts val="1000"/>
              </a:spcBef>
              <a:spcAft>
                <a:spcPts val="0"/>
              </a:spcAft>
              <a:buClr>
                <a:schemeClr val="dk1"/>
              </a:buClr>
              <a:buSzPts val="697"/>
              <a:buNone/>
            </a:pPr>
            <a:r>
              <a:t/>
            </a:r>
            <a:endParaRPr sz="697"/>
          </a:p>
          <a:p>
            <a:pPr indent="-228600" lvl="0" marL="228600" rtl="0" algn="l">
              <a:lnSpc>
                <a:spcPct val="70000"/>
              </a:lnSpc>
              <a:spcBef>
                <a:spcPts val="1000"/>
              </a:spcBef>
              <a:spcAft>
                <a:spcPts val="0"/>
              </a:spcAft>
              <a:buClr>
                <a:schemeClr val="dk1"/>
              </a:buClr>
              <a:buSzPts val="1860"/>
              <a:buNone/>
            </a:pPr>
            <a:r>
              <a:rPr lang="de-DE" sz="1860"/>
              <a:t>MITARBEITER (</a:t>
            </a:r>
            <a:r>
              <a:rPr lang="de-DE" sz="1860" u="sng"/>
              <a:t>Mitarbeiternummer</a:t>
            </a:r>
            <a:r>
              <a:rPr lang="de-DE" sz="1860"/>
              <a:t>, Mitarbeitername, </a:t>
            </a:r>
            <a:r>
              <a:rPr lang="de-DE" sz="1860" u="sng"/>
              <a:t>Abteilungsnummer</a:t>
            </a:r>
            <a:r>
              <a:rPr lang="de-DE" sz="1860"/>
              <a:t>)</a:t>
            </a:r>
            <a:endParaRPr/>
          </a:p>
          <a:p>
            <a:pPr indent="-228600" lvl="0" marL="228600" rtl="0" algn="l">
              <a:lnSpc>
                <a:spcPct val="70000"/>
              </a:lnSpc>
              <a:spcBef>
                <a:spcPts val="1000"/>
              </a:spcBef>
              <a:spcAft>
                <a:spcPts val="0"/>
              </a:spcAft>
              <a:buClr>
                <a:schemeClr val="dk1"/>
              </a:buClr>
              <a:buSzPts val="1860"/>
              <a:buNone/>
            </a:pPr>
            <a:r>
              <a:rPr lang="de-DE" sz="1860"/>
              <a:t>ABTEILUNG (</a:t>
            </a:r>
            <a:r>
              <a:rPr lang="de-DE" sz="1860" u="sng"/>
              <a:t>Abteilungsnummer</a:t>
            </a:r>
            <a:r>
              <a:rPr lang="de-DE" sz="1860"/>
              <a:t>, Abteilungsbezeichnung)</a:t>
            </a:r>
            <a:endParaRPr/>
          </a:p>
          <a:p>
            <a:pPr indent="-228600" lvl="0" marL="228600" rtl="0" algn="l">
              <a:lnSpc>
                <a:spcPct val="70000"/>
              </a:lnSpc>
              <a:spcBef>
                <a:spcPts val="1000"/>
              </a:spcBef>
              <a:spcAft>
                <a:spcPts val="0"/>
              </a:spcAft>
              <a:buClr>
                <a:schemeClr val="dk1"/>
              </a:buClr>
              <a:buSzPts val="2170"/>
              <a:buNone/>
            </a:pPr>
            <a:r>
              <a:t/>
            </a:r>
            <a:endParaRPr sz="2170"/>
          </a:p>
          <a:p>
            <a:pPr indent="-90804" lvl="0" marL="228600" rtl="0" algn="l">
              <a:lnSpc>
                <a:spcPct val="70000"/>
              </a:lnSpc>
              <a:spcBef>
                <a:spcPts val="1000"/>
              </a:spcBef>
              <a:spcAft>
                <a:spcPts val="0"/>
              </a:spcAft>
              <a:buClr>
                <a:schemeClr val="dk1"/>
              </a:buClr>
              <a:buSzPts val="2170"/>
              <a:buNone/>
            </a:pPr>
            <a:r>
              <a:t/>
            </a:r>
            <a:endParaRPr sz="2170"/>
          </a:p>
        </p:txBody>
      </p:sp>
      <p:sp>
        <p:nvSpPr>
          <p:cNvPr id="439" name="Google Shape;43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40" name="Google Shape;44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441" name="Google Shape;441;p32"/>
          <p:cNvPicPr preferRelativeResize="0"/>
          <p:nvPr/>
        </p:nvPicPr>
        <p:blipFill rotWithShape="1">
          <a:blip r:embed="rId3">
            <a:alphaModFix/>
          </a:blip>
          <a:srcRect b="0" l="0" r="0" t="0"/>
          <a:stretch/>
        </p:blipFill>
        <p:spPr>
          <a:xfrm>
            <a:off x="4633912" y="3839738"/>
            <a:ext cx="4656053" cy="1049363"/>
          </a:xfrm>
          <a:prstGeom prst="rect">
            <a:avLst/>
          </a:prstGeom>
          <a:noFill/>
          <a:ln>
            <a:noFill/>
          </a:ln>
        </p:spPr>
      </p:pic>
      <p:pic>
        <p:nvPicPr>
          <p:cNvPr id="442" name="Google Shape;442;p32"/>
          <p:cNvPicPr preferRelativeResize="0"/>
          <p:nvPr/>
        </p:nvPicPr>
        <p:blipFill rotWithShape="1">
          <a:blip r:embed="rId4">
            <a:alphaModFix/>
          </a:blip>
          <a:srcRect b="0" l="0" r="0" t="0"/>
          <a:stretch/>
        </p:blipFill>
        <p:spPr>
          <a:xfrm>
            <a:off x="4614862" y="2432232"/>
            <a:ext cx="4300538" cy="800899"/>
          </a:xfrm>
          <a:prstGeom prst="rect">
            <a:avLst/>
          </a:prstGeom>
          <a:noFill/>
          <a:ln>
            <a:noFill/>
          </a:ln>
        </p:spPr>
      </p:pic>
      <p:pic>
        <p:nvPicPr>
          <p:cNvPr descr="Ein Bild, das Zeichnung enthält.&#10;&#10;Automatisch generierte Beschreibung" id="443" name="Google Shape;443;p32"/>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Beziehungen – 1:1</a:t>
            </a:r>
            <a:endParaRPr/>
          </a:p>
        </p:txBody>
      </p:sp>
      <p:sp>
        <p:nvSpPr>
          <p:cNvPr id="118" name="Google Shape;11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1 Mann ist verheiratet mit 1 Frau</a:t>
            </a:r>
            <a:endParaRPr/>
          </a:p>
          <a:p>
            <a:pPr indent="-228600" lvl="0" marL="228600" rtl="0" algn="l">
              <a:lnSpc>
                <a:spcPct val="90000"/>
              </a:lnSpc>
              <a:spcBef>
                <a:spcPts val="1000"/>
              </a:spcBef>
              <a:spcAft>
                <a:spcPts val="0"/>
              </a:spcAft>
              <a:buClr>
                <a:schemeClr val="dk1"/>
              </a:buClr>
              <a:buSzPts val="2800"/>
              <a:buNone/>
            </a:pPr>
            <a:r>
              <a:rPr lang="de-DE"/>
              <a:t>1 Frau ist verheiratet mit 1 Mann</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DE"/>
              <a:t>                   MANN          FRAU</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9" name="Google Shape;1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20" name="Google Shape;1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121" name="Google Shape;121;p4"/>
          <p:cNvPicPr preferRelativeResize="0"/>
          <p:nvPr/>
        </p:nvPicPr>
        <p:blipFill rotWithShape="1">
          <a:blip r:embed="rId3">
            <a:alphaModFix/>
          </a:blip>
          <a:srcRect b="0" l="0" r="0" t="0"/>
          <a:stretch/>
        </p:blipFill>
        <p:spPr>
          <a:xfrm>
            <a:off x="2488465" y="4343401"/>
            <a:ext cx="2554287" cy="1833562"/>
          </a:xfrm>
          <a:prstGeom prst="rect">
            <a:avLst/>
          </a:prstGeom>
          <a:noFill/>
          <a:ln>
            <a:noFill/>
          </a:ln>
        </p:spPr>
      </p:pic>
      <p:pic>
        <p:nvPicPr>
          <p:cNvPr descr="Ein Bild, das Zeichnung enthält.&#10;&#10;Automatisch generierte Beschreibung" id="122" name="Google Shape;122;p4"/>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Überleitung</a:t>
            </a:r>
            <a:endParaRPr/>
          </a:p>
        </p:txBody>
      </p:sp>
      <p:sp>
        <p:nvSpPr>
          <p:cNvPr id="449" name="Google Shape;44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None/>
            </a:pPr>
            <a:r>
              <a:rPr lang="de-DE" sz="2590"/>
              <a:t>1) jede Entitätsmenge wird als Tabelle mit einem Primärschlüssel dargestellt.</a:t>
            </a:r>
            <a:endParaRPr/>
          </a:p>
          <a:p>
            <a:pPr indent="-228600"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None/>
            </a:pPr>
            <a:r>
              <a:rPr lang="de-DE" sz="2590"/>
              <a:t>2)  1:N Beziehungen werden Fremdschlüssel</a:t>
            </a:r>
            <a:endParaRPr/>
          </a:p>
          <a:p>
            <a:pPr indent="-228600" lvl="0" marL="228600" rtl="0" algn="l">
              <a:lnSpc>
                <a:spcPct val="70000"/>
              </a:lnSpc>
              <a:spcBef>
                <a:spcPts val="1000"/>
              </a:spcBef>
              <a:spcAft>
                <a:spcPts val="0"/>
              </a:spcAft>
              <a:buClr>
                <a:schemeClr val="dk1"/>
              </a:buClr>
              <a:buSzPts val="2590"/>
              <a:buNone/>
            </a:pPr>
            <a:r>
              <a:rPr lang="de-DE" sz="2590"/>
              <a:t>         </a:t>
            </a:r>
            <a:endParaRPr/>
          </a:p>
          <a:p>
            <a:pPr indent="-228600" lvl="0" marL="228600" rtl="0" algn="l">
              <a:lnSpc>
                <a:spcPct val="70000"/>
              </a:lnSpc>
              <a:spcBef>
                <a:spcPts val="1000"/>
              </a:spcBef>
              <a:spcAft>
                <a:spcPts val="0"/>
              </a:spcAft>
              <a:buClr>
                <a:schemeClr val="dk1"/>
              </a:buClr>
              <a:buSzPts val="2590"/>
              <a:buNone/>
            </a:pPr>
            <a:r>
              <a:rPr lang="de-DE" sz="2590"/>
              <a:t>          KUNDE(</a:t>
            </a:r>
            <a:r>
              <a:rPr lang="de-DE" sz="2590" u="sng"/>
              <a:t>KundNr</a:t>
            </a:r>
            <a:r>
              <a:rPr lang="de-DE" sz="2590"/>
              <a:t>,...)</a:t>
            </a:r>
            <a:endParaRPr/>
          </a:p>
          <a:p>
            <a:pPr indent="-228600" lvl="0" marL="228600" rtl="0" algn="l">
              <a:lnSpc>
                <a:spcPct val="70000"/>
              </a:lnSpc>
              <a:spcBef>
                <a:spcPts val="1000"/>
              </a:spcBef>
              <a:spcAft>
                <a:spcPts val="0"/>
              </a:spcAft>
              <a:buClr>
                <a:schemeClr val="dk1"/>
              </a:buClr>
              <a:buSzPts val="2590"/>
              <a:buNone/>
            </a:pPr>
            <a:r>
              <a:rPr lang="de-DE" sz="2590"/>
              <a:t>          AUFTRAG(</a:t>
            </a:r>
            <a:r>
              <a:rPr lang="de-DE" sz="2590" u="sng"/>
              <a:t>AuftrNr</a:t>
            </a:r>
            <a:r>
              <a:rPr lang="de-DE" sz="2590"/>
              <a:t>,KundNr,...)</a:t>
            </a:r>
            <a:endParaRPr/>
          </a:p>
          <a:p>
            <a:pPr indent="-228600" lvl="0" marL="228600" rtl="0" algn="l">
              <a:lnSpc>
                <a:spcPct val="70000"/>
              </a:lnSpc>
              <a:spcBef>
                <a:spcPts val="1000"/>
              </a:spcBef>
              <a:spcAft>
                <a:spcPts val="0"/>
              </a:spcAft>
              <a:buClr>
                <a:schemeClr val="dk1"/>
              </a:buClr>
              <a:buSzPts val="2590"/>
              <a:buNone/>
            </a:pPr>
            <a:r>
              <a:rPr lang="de-DE" sz="2590"/>
              <a:t>          KundNr wird Fremdschlüssel in Tabelle AUFTRAG!</a:t>
            </a:r>
            <a:endParaRPr/>
          </a:p>
          <a:p>
            <a:pPr indent="-228600"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None/>
            </a:pPr>
            <a:r>
              <a:rPr lang="de-DE" sz="2590"/>
              <a:t>          Warum nicht: KUNDE(</a:t>
            </a:r>
            <a:r>
              <a:rPr lang="de-DE" sz="2590" u="sng"/>
              <a:t>KundNr</a:t>
            </a:r>
            <a:r>
              <a:rPr lang="de-DE" sz="2590"/>
              <a:t>,AuftrNr,...)</a:t>
            </a:r>
            <a:endParaRPr/>
          </a:p>
          <a:p>
            <a:pPr indent="-228600" lvl="0" marL="228600" rtl="0" algn="l">
              <a:lnSpc>
                <a:spcPct val="70000"/>
              </a:lnSpc>
              <a:spcBef>
                <a:spcPts val="1000"/>
              </a:spcBef>
              <a:spcAft>
                <a:spcPts val="0"/>
              </a:spcAft>
              <a:buClr>
                <a:schemeClr val="dk1"/>
              </a:buClr>
              <a:buSzPts val="2590"/>
              <a:buNone/>
            </a:pPr>
            <a:r>
              <a:rPr lang="de-DE" sz="2590"/>
              <a:t>                       AUFTRAG(</a:t>
            </a:r>
            <a:r>
              <a:rPr lang="de-DE" sz="2590" u="sng"/>
              <a:t>AuftrNr</a:t>
            </a:r>
            <a:r>
              <a:rPr lang="de-DE" sz="2590"/>
              <a:t>,...)        ?</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450" name="Google Shape;45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51" name="Google Shape;45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452" name="Google Shape;452;p3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Überleitung</a:t>
            </a:r>
            <a:endParaRPr/>
          </a:p>
        </p:txBody>
      </p:sp>
      <p:sp>
        <p:nvSpPr>
          <p:cNvPr id="458" name="Google Shape;458;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DE"/>
              <a:t>3) M:N Beziehungen werden assoziative Tabellen</a:t>
            </a:r>
            <a:endParaRPr/>
          </a:p>
          <a:p>
            <a:pPr indent="-228600" lvl="0" marL="228600" rtl="0" algn="l">
              <a:lnSpc>
                <a:spcPct val="80000"/>
              </a:lnSpc>
              <a:spcBef>
                <a:spcPts val="1000"/>
              </a:spcBef>
              <a:spcAft>
                <a:spcPts val="0"/>
              </a:spcAft>
              <a:buClr>
                <a:schemeClr val="dk1"/>
              </a:buClr>
              <a:buSzPts val="2800"/>
              <a:buNone/>
            </a:pPr>
            <a:r>
              <a:rPr lang="de-DE"/>
              <a:t>   Bsp.:</a:t>
            </a:r>
            <a:endParaRPr/>
          </a:p>
          <a:p>
            <a:pPr indent="-228600" lvl="0" marL="228600" rtl="0" algn="l">
              <a:lnSpc>
                <a:spcPct val="80000"/>
              </a:lnSpc>
              <a:spcBef>
                <a:spcPts val="1000"/>
              </a:spcBef>
              <a:spcAft>
                <a:spcPts val="0"/>
              </a:spcAft>
              <a:buClr>
                <a:schemeClr val="dk1"/>
              </a:buClr>
              <a:buSzPts val="2800"/>
              <a:buNone/>
            </a:pPr>
            <a:r>
              <a:rPr lang="de-DE"/>
              <a:t>          MITARBEITER     PROJEKT   → </a:t>
            </a:r>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None/>
            </a:pPr>
            <a:r>
              <a:rPr lang="de-DE"/>
              <a:t>          MITARBEITER(</a:t>
            </a:r>
            <a:r>
              <a:rPr lang="de-DE" u="sng"/>
              <a:t>MitArbNr</a:t>
            </a:r>
            <a:r>
              <a:rPr lang="de-DE"/>
              <a:t>,...)</a:t>
            </a:r>
            <a:endParaRPr/>
          </a:p>
          <a:p>
            <a:pPr indent="-228600" lvl="0" marL="228600" rtl="0" algn="l">
              <a:lnSpc>
                <a:spcPct val="80000"/>
              </a:lnSpc>
              <a:spcBef>
                <a:spcPts val="1000"/>
              </a:spcBef>
              <a:spcAft>
                <a:spcPts val="0"/>
              </a:spcAft>
              <a:buClr>
                <a:schemeClr val="dk1"/>
              </a:buClr>
              <a:buSzPts val="2800"/>
              <a:buNone/>
            </a:pPr>
            <a:r>
              <a:rPr lang="de-DE"/>
              <a:t>          PROJEKT(</a:t>
            </a:r>
            <a:r>
              <a:rPr lang="de-DE" u="sng"/>
              <a:t>ProjNr</a:t>
            </a:r>
            <a:r>
              <a:rPr lang="de-DE"/>
              <a:t>,...)</a:t>
            </a:r>
            <a:endParaRPr/>
          </a:p>
          <a:p>
            <a:pPr indent="-228600" lvl="0" marL="228600" rtl="0" algn="l">
              <a:lnSpc>
                <a:spcPct val="80000"/>
              </a:lnSpc>
              <a:spcBef>
                <a:spcPts val="1000"/>
              </a:spcBef>
              <a:spcAft>
                <a:spcPts val="0"/>
              </a:spcAft>
              <a:buClr>
                <a:schemeClr val="dk1"/>
              </a:buClr>
              <a:buSzPts val="2800"/>
              <a:buNone/>
            </a:pPr>
            <a:r>
              <a:rPr lang="de-DE"/>
              <a:t>          MIT_PRO(</a:t>
            </a:r>
            <a:r>
              <a:rPr lang="de-DE" u="sng"/>
              <a:t>MitArbNr,ProjNr</a:t>
            </a:r>
            <a:r>
              <a:rPr lang="de-DE"/>
              <a:t>,...)</a:t>
            </a:r>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None/>
            </a:pPr>
            <a:r>
              <a:rPr lang="de-DE"/>
              <a:t>4) Eigenschaften werden Spalten</a:t>
            </a:r>
            <a:endParaRPr/>
          </a:p>
          <a:p>
            <a:pPr indent="-2286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459" name="Google Shape;45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60" name="Google Shape;46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461" name="Google Shape;461;p3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Auflösung von M:M Beziehungen</a:t>
            </a:r>
            <a:endParaRPr/>
          </a:p>
        </p:txBody>
      </p:sp>
      <p:sp>
        <p:nvSpPr>
          <p:cNvPr id="467" name="Google Shape;46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68" name="Google Shape;46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69" name="Google Shape;46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470" name="Google Shape;470;p35"/>
          <p:cNvPicPr preferRelativeResize="0"/>
          <p:nvPr/>
        </p:nvPicPr>
        <p:blipFill rotWithShape="1">
          <a:blip r:embed="rId3">
            <a:alphaModFix/>
          </a:blip>
          <a:srcRect b="0" l="0" r="0" t="0"/>
          <a:stretch/>
        </p:blipFill>
        <p:spPr>
          <a:xfrm>
            <a:off x="539750" y="2081213"/>
            <a:ext cx="7920038" cy="2779712"/>
          </a:xfrm>
          <a:prstGeom prst="rect">
            <a:avLst/>
          </a:prstGeom>
          <a:noFill/>
          <a:ln>
            <a:noFill/>
          </a:ln>
        </p:spPr>
      </p:pic>
      <p:pic>
        <p:nvPicPr>
          <p:cNvPr descr="Ein Bild, das Zeichnung enthält.&#10;&#10;Automatisch generierte Beschreibung" id="471" name="Google Shape;471;p3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Sonderfälle – überlappende Entitätsmengen</a:t>
            </a:r>
            <a:endParaRPr/>
          </a:p>
        </p:txBody>
      </p:sp>
      <p:sp>
        <p:nvSpPr>
          <p:cNvPr id="477" name="Google Shape;47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78" name="Google Shape;47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79" name="Google Shape;47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480" name="Google Shape;480;p36"/>
          <p:cNvPicPr preferRelativeResize="0"/>
          <p:nvPr/>
        </p:nvPicPr>
        <p:blipFill rotWithShape="1">
          <a:blip r:embed="rId3">
            <a:alphaModFix/>
          </a:blip>
          <a:srcRect b="0" l="0" r="0" t="0"/>
          <a:stretch/>
        </p:blipFill>
        <p:spPr>
          <a:xfrm>
            <a:off x="2508251" y="1641475"/>
            <a:ext cx="2439987" cy="2422525"/>
          </a:xfrm>
          <a:prstGeom prst="rect">
            <a:avLst/>
          </a:prstGeom>
          <a:noFill/>
          <a:ln>
            <a:noFill/>
          </a:ln>
        </p:spPr>
      </p:pic>
      <p:sp>
        <p:nvSpPr>
          <p:cNvPr id="481" name="Google Shape;481;p36"/>
          <p:cNvSpPr txBox="1"/>
          <p:nvPr/>
        </p:nvSpPr>
        <p:spPr>
          <a:xfrm>
            <a:off x="5929313" y="1641475"/>
            <a:ext cx="4000500" cy="508000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800"/>
              <a:buFont typeface="Times New Roman"/>
              <a:buNone/>
            </a:pPr>
            <a:r>
              <a:rPr b="0" i="0" lang="de-DE" sz="2800" u="none" cap="none" strike="noStrike">
                <a:solidFill>
                  <a:srgbClr val="000000"/>
                </a:solidFill>
                <a:latin typeface="Arial"/>
                <a:ea typeface="Arial"/>
                <a:cs typeface="Arial"/>
                <a:sym typeface="Arial"/>
              </a:rPr>
              <a:t>Für überlappende Entitätsmengen kann immer eine Menge definiert werden, welche die überlappenden Mengen umfaßt</a:t>
            </a:r>
            <a:endParaRPr/>
          </a:p>
        </p:txBody>
      </p:sp>
      <p:pic>
        <p:nvPicPr>
          <p:cNvPr id="482" name="Google Shape;482;p36"/>
          <p:cNvPicPr preferRelativeResize="0"/>
          <p:nvPr/>
        </p:nvPicPr>
        <p:blipFill rotWithShape="1">
          <a:blip r:embed="rId4">
            <a:alphaModFix/>
          </a:blip>
          <a:srcRect b="0" l="0" r="0" t="0"/>
          <a:stretch/>
        </p:blipFill>
        <p:spPr>
          <a:xfrm>
            <a:off x="2711451" y="4627562"/>
            <a:ext cx="1819275" cy="1828800"/>
          </a:xfrm>
          <a:prstGeom prst="rect">
            <a:avLst/>
          </a:prstGeom>
          <a:noFill/>
          <a:ln>
            <a:noFill/>
          </a:ln>
        </p:spPr>
      </p:pic>
      <p:pic>
        <p:nvPicPr>
          <p:cNvPr descr="Ein Bild, das Zeichnung enthält.&#10;&#10;Automatisch generierte Beschreibung" id="483" name="Google Shape;483;p36"/>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89" name="Google Shape;48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90" name="Google Shape;490;p37"/>
          <p:cNvSpPr txBox="1"/>
          <p:nvPr/>
        </p:nvSpPr>
        <p:spPr>
          <a:xfrm>
            <a:off x="1424781" y="1314450"/>
            <a:ext cx="8197850" cy="24225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None/>
            </a:pPr>
            <a:r>
              <a:rPr b="0" i="0" lang="de-DE" sz="2800" u="none" cap="none" strike="noStrike">
                <a:solidFill>
                  <a:schemeClr val="dk1"/>
                </a:solidFill>
                <a:latin typeface="Calibri"/>
                <a:ea typeface="Calibri"/>
                <a:cs typeface="Calibri"/>
                <a:sym typeface="Calibri"/>
              </a:rPr>
              <a:t>ARZT (</a:t>
            </a:r>
            <a:r>
              <a:rPr b="0" i="0" lang="de-DE" sz="2800" u="sng" cap="none" strike="noStrike">
                <a:solidFill>
                  <a:schemeClr val="dk1"/>
                </a:solidFill>
                <a:latin typeface="Calibri"/>
                <a:ea typeface="Calibri"/>
                <a:cs typeface="Calibri"/>
                <a:sym typeface="Calibri"/>
              </a:rPr>
              <a:t>SV#Arzt,</a:t>
            </a:r>
            <a:r>
              <a:rPr b="0" i="0" lang="de-DE" sz="2800" u="none" cap="none" strike="noStrike">
                <a:solidFill>
                  <a:schemeClr val="dk1"/>
                </a:solidFill>
                <a:latin typeface="Calibri"/>
                <a:ea typeface="Calibri"/>
                <a:cs typeface="Calibri"/>
                <a:sym typeface="Calibri"/>
              </a:rPr>
              <a:t> Fachgebiet)</a:t>
            </a:r>
            <a:endParaRPr/>
          </a:p>
          <a:p>
            <a:pPr indent="-228600" lvl="0" marL="228600" marR="0" rtl="0" algn="l">
              <a:lnSpc>
                <a:spcPct val="90000"/>
              </a:lnSpc>
              <a:spcBef>
                <a:spcPts val="1000"/>
              </a:spcBef>
              <a:spcAft>
                <a:spcPts val="0"/>
              </a:spcAft>
              <a:buClr>
                <a:schemeClr val="dk1"/>
              </a:buClr>
              <a:buSzPts val="2800"/>
              <a:buFont typeface="Arial"/>
              <a:buNone/>
            </a:pPr>
            <a:r>
              <a:rPr b="0" i="0" lang="de-DE" sz="2800" u="none" cap="none" strike="noStrike">
                <a:solidFill>
                  <a:schemeClr val="dk1"/>
                </a:solidFill>
                <a:latin typeface="Calibri"/>
                <a:ea typeface="Calibri"/>
                <a:cs typeface="Calibri"/>
                <a:sym typeface="Calibri"/>
              </a:rPr>
              <a:t>PATIENT (</a:t>
            </a:r>
            <a:r>
              <a:rPr b="0" i="0" lang="de-DE" sz="2800" u="sng" cap="none" strike="noStrike">
                <a:solidFill>
                  <a:schemeClr val="dk1"/>
                </a:solidFill>
                <a:latin typeface="Calibri"/>
                <a:ea typeface="Calibri"/>
                <a:cs typeface="Calibri"/>
                <a:sym typeface="Calibri"/>
              </a:rPr>
              <a:t>SV#Patient</a:t>
            </a:r>
            <a:r>
              <a:rPr b="0" i="0" lang="de-DE" sz="2800" u="none" cap="none" strike="noStrike">
                <a:solidFill>
                  <a:schemeClr val="dk1"/>
                </a:solidFill>
                <a:latin typeface="Calibri"/>
                <a:ea typeface="Calibri"/>
                <a:cs typeface="Calibri"/>
                <a:sym typeface="Calibri"/>
              </a:rPr>
              <a:t>, Patientenname)</a:t>
            </a:r>
            <a:endParaRPr/>
          </a:p>
          <a:p>
            <a:pPr indent="-228600" lvl="0" marL="228600" marR="0" rtl="0" algn="l">
              <a:lnSpc>
                <a:spcPct val="90000"/>
              </a:lnSpc>
              <a:spcBef>
                <a:spcPts val="1000"/>
              </a:spcBef>
              <a:spcAft>
                <a:spcPts val="0"/>
              </a:spcAft>
              <a:buClr>
                <a:schemeClr val="dk1"/>
              </a:buClr>
              <a:buSzPts val="2800"/>
              <a:buFont typeface="Arial"/>
              <a:buNone/>
            </a:pPr>
            <a:r>
              <a:rPr b="0" i="0" lang="de-DE" sz="2800" u="none" cap="none" strike="noStrike">
                <a:solidFill>
                  <a:schemeClr val="dk1"/>
                </a:solidFill>
                <a:latin typeface="Calibri"/>
                <a:ea typeface="Calibri"/>
                <a:cs typeface="Calibri"/>
                <a:sym typeface="Calibri"/>
              </a:rPr>
              <a:t>PERSON(</a:t>
            </a:r>
            <a:r>
              <a:rPr b="0" i="0" lang="de-DE" sz="2800" u="sng" cap="none" strike="noStrike">
                <a:solidFill>
                  <a:schemeClr val="dk1"/>
                </a:solidFill>
                <a:latin typeface="Calibri"/>
                <a:ea typeface="Calibri"/>
                <a:cs typeface="Calibri"/>
                <a:sym typeface="Calibri"/>
              </a:rPr>
              <a:t>SV#</a:t>
            </a:r>
            <a:r>
              <a:rPr b="0" i="0" lang="de-DE" sz="2800" u="none" cap="none" strike="noStrike">
                <a:solidFill>
                  <a:schemeClr val="dk1"/>
                </a:solidFill>
                <a:latin typeface="Calibri"/>
                <a:ea typeface="Calibri"/>
                <a:cs typeface="Calibri"/>
                <a:sym typeface="Calibri"/>
              </a:rPr>
              <a:t>, Name, Adresse)</a:t>
            </a:r>
            <a:endParaRPr/>
          </a:p>
        </p:txBody>
      </p:sp>
      <p:pic>
        <p:nvPicPr>
          <p:cNvPr id="491" name="Google Shape;491;p37"/>
          <p:cNvPicPr preferRelativeResize="0"/>
          <p:nvPr/>
        </p:nvPicPr>
        <p:blipFill rotWithShape="1">
          <a:blip r:embed="rId3">
            <a:alphaModFix/>
          </a:blip>
          <a:srcRect b="0" l="0" r="0" t="0"/>
          <a:stretch/>
        </p:blipFill>
        <p:spPr>
          <a:xfrm>
            <a:off x="2047081" y="3429000"/>
            <a:ext cx="6300788" cy="2879725"/>
          </a:xfrm>
          <a:prstGeom prst="rect">
            <a:avLst/>
          </a:prstGeom>
          <a:noFill/>
          <a:ln>
            <a:noFill/>
          </a:ln>
        </p:spPr>
      </p:pic>
      <p:pic>
        <p:nvPicPr>
          <p:cNvPr descr="Ein Bild, das Zeichnung enthält.&#10;&#10;Automatisch generierte Beschreibung" id="492" name="Google Shape;492;p3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Generalisierung - Spezialisierung</a:t>
            </a:r>
            <a:endParaRPr/>
          </a:p>
        </p:txBody>
      </p:sp>
      <p:sp>
        <p:nvSpPr>
          <p:cNvPr id="498" name="Google Shape;49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99" name="Google Shape;49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500" name="Google Shape;500;p38"/>
          <p:cNvSpPr txBox="1"/>
          <p:nvPr/>
        </p:nvSpPr>
        <p:spPr>
          <a:xfrm>
            <a:off x="457200" y="5219700"/>
            <a:ext cx="8542338" cy="982663"/>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400"/>
              <a:buFont typeface="Times New Roman"/>
              <a:buNone/>
            </a:pPr>
            <a:r>
              <a:rPr b="0" i="0" lang="de-DE" sz="2400" u="none" cap="none" strike="noStrike">
                <a:solidFill>
                  <a:srgbClr val="000000"/>
                </a:solidFill>
                <a:latin typeface="Arial"/>
                <a:ea typeface="Arial"/>
                <a:cs typeface="Arial"/>
                <a:sym typeface="Arial"/>
              </a:rPr>
              <a:t>In diesem Fall besteht das ‚Einzelobjekt‘ aus dem ‚Geschäftspartnerobjekt‘ und dem zugehörigen Subtypobjekt.</a:t>
            </a:r>
            <a:endParaRPr/>
          </a:p>
        </p:txBody>
      </p:sp>
      <p:pic>
        <p:nvPicPr>
          <p:cNvPr id="501" name="Google Shape;501;p38"/>
          <p:cNvPicPr preferRelativeResize="0"/>
          <p:nvPr/>
        </p:nvPicPr>
        <p:blipFill rotWithShape="1">
          <a:blip r:embed="rId3">
            <a:alphaModFix/>
          </a:blip>
          <a:srcRect b="0" l="0" r="0" t="0"/>
          <a:stretch/>
        </p:blipFill>
        <p:spPr>
          <a:xfrm>
            <a:off x="2505075" y="3162300"/>
            <a:ext cx="3352800" cy="1724025"/>
          </a:xfrm>
          <a:prstGeom prst="rect">
            <a:avLst/>
          </a:prstGeom>
          <a:noFill/>
          <a:ln>
            <a:noFill/>
          </a:ln>
        </p:spPr>
      </p:pic>
      <p:pic>
        <p:nvPicPr>
          <p:cNvPr descr="Ein Bild, das Zeichnung enthält.&#10;&#10;Automatisch generierte Beschreibung" id="502" name="Google Shape;502;p38"/>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Sub- Supertyp</a:t>
            </a:r>
            <a:endParaRPr/>
          </a:p>
        </p:txBody>
      </p:sp>
      <p:sp>
        <p:nvSpPr>
          <p:cNvPr id="508" name="Google Shape;508;p39"/>
          <p:cNvSpPr txBox="1"/>
          <p:nvPr>
            <p:ph idx="1" type="body"/>
          </p:nvPr>
        </p:nvSpPr>
        <p:spPr>
          <a:xfrm>
            <a:off x="838200" y="1825625"/>
            <a:ext cx="9705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Synonym: Generalisierung / Spezialisierung</a:t>
            </a:r>
            <a:endParaRPr/>
          </a:p>
          <a:p>
            <a:pPr indent="-228600" lvl="0" marL="228600" rtl="0" algn="l">
              <a:lnSpc>
                <a:spcPct val="90000"/>
              </a:lnSpc>
              <a:spcBef>
                <a:spcPts val="1000"/>
              </a:spcBef>
              <a:spcAft>
                <a:spcPts val="0"/>
              </a:spcAft>
              <a:buClr>
                <a:schemeClr val="dk1"/>
              </a:buClr>
              <a:buSzPts val="2800"/>
              <a:buNone/>
            </a:pPr>
            <a:r>
              <a:rPr lang="de-DE"/>
              <a:t>Synonym: 'is-a' Beziehung</a:t>
            </a:r>
            <a:endParaRPr/>
          </a:p>
          <a:p>
            <a:pPr indent="-2286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de-DE"/>
              <a:t>Bei der Spezialisierung wird ein Entitätstyp als Teilmenge eines anderen, ‚übergeordneten‘ Entitätstyps angenommen. Im Supertyp sind alle Attribute, die den Subtypen gemeinsam sind. Im Subtyp 1 findet man alle Attribute, die nur dort und nicht in den anderen Subtypen oder dem Supertyp vorkommen. Damit generalisiert der Supertyp.</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09" name="Google Shape;50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10" name="Google Shape;5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511" name="Google Shape;511;p3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Zeitliche Entwicklung</a:t>
            </a:r>
            <a:endParaRPr/>
          </a:p>
        </p:txBody>
      </p:sp>
      <p:sp>
        <p:nvSpPr>
          <p:cNvPr id="517" name="Google Shape;517;p40"/>
          <p:cNvSpPr txBox="1"/>
          <p:nvPr>
            <p:ph idx="1" type="body"/>
          </p:nvPr>
        </p:nvSpPr>
        <p:spPr>
          <a:xfrm>
            <a:off x="838200" y="1825625"/>
            <a:ext cx="9705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None/>
            </a:pPr>
            <a:r>
              <a:rPr lang="de-DE" sz="2590">
                <a:latin typeface="Courier New"/>
                <a:ea typeface="Courier New"/>
                <a:cs typeface="Courier New"/>
                <a:sym typeface="Courier New"/>
              </a:rPr>
              <a:t>VERSICHERUNG (</a:t>
            </a:r>
            <a:r>
              <a:rPr lang="de-DE" sz="2590" u="sng">
                <a:latin typeface="Courier New"/>
                <a:ea typeface="Courier New"/>
                <a:cs typeface="Courier New"/>
                <a:sym typeface="Courier New"/>
              </a:rPr>
              <a:t>Vers#</a:t>
            </a:r>
            <a:r>
              <a:rPr lang="de-DE" sz="2590">
                <a:latin typeface="Courier New"/>
                <a:ea typeface="Courier New"/>
                <a:cs typeface="Courier New"/>
                <a:sym typeface="Courier New"/>
              </a:rPr>
              <a:t>, ...)</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PERSONENVERSICHERUNG (</a:t>
            </a:r>
            <a:r>
              <a:rPr lang="de-DE" sz="2590" u="sng">
                <a:latin typeface="Courier New"/>
                <a:ea typeface="Courier New"/>
                <a:cs typeface="Courier New"/>
                <a:sym typeface="Courier New"/>
              </a:rPr>
              <a:t>P_Vers#</a:t>
            </a:r>
            <a:r>
              <a:rPr lang="de-DE" sz="2590">
                <a:latin typeface="Courier New"/>
                <a:ea typeface="Courier New"/>
                <a:cs typeface="Courier New"/>
                <a:sym typeface="Courier New"/>
              </a:rPr>
              <a:t>, Vers#,...)</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P_VERS_ANGEBOT (</a:t>
            </a:r>
            <a:r>
              <a:rPr lang="de-DE" sz="2590" u="sng">
                <a:latin typeface="Courier New"/>
                <a:ea typeface="Courier New"/>
                <a:cs typeface="Courier New"/>
                <a:sym typeface="Courier New"/>
              </a:rPr>
              <a:t>P_A_Vers#</a:t>
            </a:r>
            <a:r>
              <a:rPr lang="de-DE" sz="2590">
                <a:latin typeface="Courier New"/>
                <a:ea typeface="Courier New"/>
                <a:cs typeface="Courier New"/>
                <a:sym typeface="Courier New"/>
              </a:rPr>
              <a:t>, P_Vers#, ...</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P_VERS_INTERNE_VERARBEITUNG (</a:t>
            </a:r>
            <a:r>
              <a:rPr lang="de-DE" sz="2590" u="sng">
                <a:latin typeface="Courier New"/>
                <a:ea typeface="Courier New"/>
                <a:cs typeface="Courier New"/>
                <a:sym typeface="Courier New"/>
              </a:rPr>
              <a:t>P_IV_Vers#</a:t>
            </a:r>
            <a:r>
              <a:rPr lang="de-DE" sz="2590">
                <a:latin typeface="Courier New"/>
                <a:ea typeface="Courier New"/>
                <a:cs typeface="Courier New"/>
                <a:sym typeface="Courier New"/>
              </a:rPr>
              <a:t>, P_Vers#, ...)</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P_VERS_POLIZZE (</a:t>
            </a:r>
            <a:r>
              <a:rPr lang="de-DE" sz="2590" u="sng">
                <a:latin typeface="Courier New"/>
                <a:ea typeface="Courier New"/>
                <a:cs typeface="Courier New"/>
                <a:sym typeface="Courier New"/>
              </a:rPr>
              <a:t>P_P_Vers#</a:t>
            </a:r>
            <a:r>
              <a:rPr lang="de-DE" sz="2590">
                <a:latin typeface="Courier New"/>
                <a:ea typeface="Courier New"/>
                <a:cs typeface="Courier New"/>
                <a:sym typeface="Courier New"/>
              </a:rPr>
              <a:t>, P_Vers#, ...)</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SACHVERSICHERUNG (</a:t>
            </a:r>
            <a:r>
              <a:rPr lang="de-DE" sz="2590" u="sng">
                <a:latin typeface="Courier New"/>
                <a:ea typeface="Courier New"/>
                <a:cs typeface="Courier New"/>
                <a:sym typeface="Courier New"/>
              </a:rPr>
              <a:t>S_Vers#</a:t>
            </a:r>
            <a:r>
              <a:rPr lang="de-DE" sz="2590">
                <a:latin typeface="Courier New"/>
                <a:ea typeface="Courier New"/>
                <a:cs typeface="Courier New"/>
                <a:sym typeface="Courier New"/>
              </a:rPr>
              <a:t>, Vers#, ...)</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S_VERS_ANGEBOT(S</a:t>
            </a:r>
            <a:r>
              <a:rPr lang="de-DE" sz="2590" u="sng">
                <a:latin typeface="Courier New"/>
                <a:ea typeface="Courier New"/>
                <a:cs typeface="Courier New"/>
                <a:sym typeface="Courier New"/>
              </a:rPr>
              <a:t>_A_Vers#,</a:t>
            </a:r>
            <a:r>
              <a:rPr lang="de-DE" sz="2590">
                <a:latin typeface="Courier New"/>
                <a:ea typeface="Courier New"/>
                <a:cs typeface="Courier New"/>
                <a:sym typeface="Courier New"/>
              </a:rPr>
              <a:t> S_Vers#...</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S_VERS_INTERNE_VERARBEITUNG (S</a:t>
            </a:r>
            <a:r>
              <a:rPr lang="de-DE" sz="2590" u="sng">
                <a:latin typeface="Courier New"/>
                <a:ea typeface="Courier New"/>
                <a:cs typeface="Courier New"/>
                <a:sym typeface="Courier New"/>
              </a:rPr>
              <a:t>_IV_Vers#</a:t>
            </a:r>
            <a:r>
              <a:rPr lang="de-DE" sz="2590">
                <a:latin typeface="Courier New"/>
                <a:ea typeface="Courier New"/>
                <a:cs typeface="Courier New"/>
                <a:sym typeface="Courier New"/>
              </a:rPr>
              <a:t>, S_Vers#, ...)</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S_VERS_POLIZZE (S</a:t>
            </a:r>
            <a:r>
              <a:rPr lang="de-DE" sz="2590" u="sng">
                <a:latin typeface="Courier New"/>
                <a:ea typeface="Courier New"/>
                <a:cs typeface="Courier New"/>
                <a:sym typeface="Courier New"/>
              </a:rPr>
              <a:t>_P_Vers#</a:t>
            </a:r>
            <a:r>
              <a:rPr lang="de-DE" sz="2590">
                <a:latin typeface="Courier New"/>
                <a:ea typeface="Courier New"/>
                <a:cs typeface="Courier New"/>
                <a:sym typeface="Courier New"/>
              </a:rPr>
              <a:t>, S_Vers#, ...)</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518" name="Google Shape;51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19" name="Google Shape;51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520" name="Google Shape;520;p4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 Projektorganisation</a:t>
            </a:r>
            <a:endParaRPr/>
          </a:p>
        </p:txBody>
      </p:sp>
      <p:sp>
        <p:nvSpPr>
          <p:cNvPr id="526" name="Google Shape;526;p41"/>
          <p:cNvSpPr txBox="1"/>
          <p:nvPr>
            <p:ph idx="1" type="body"/>
          </p:nvPr>
        </p:nvSpPr>
        <p:spPr>
          <a:xfrm>
            <a:off x="838200" y="1825625"/>
            <a:ext cx="9591675"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DE" sz="2590"/>
              <a:t>In einer Firma werden die Aufgaben in Projekte unterteilt. Projekttitel und Gesamtkosten sind für das Management von Interesse.</a:t>
            </a:r>
            <a:endParaRPr/>
          </a:p>
          <a:p>
            <a:pPr indent="0" lvl="0" marL="0" rtl="0" algn="l">
              <a:lnSpc>
                <a:spcPct val="80000"/>
              </a:lnSpc>
              <a:spcBef>
                <a:spcPts val="1000"/>
              </a:spcBef>
              <a:spcAft>
                <a:spcPts val="0"/>
              </a:spcAft>
              <a:buClr>
                <a:schemeClr val="dk1"/>
              </a:buClr>
              <a:buSzPts val="832"/>
              <a:buNone/>
            </a:pPr>
            <a:r>
              <a:t/>
            </a:r>
            <a:endParaRPr sz="832"/>
          </a:p>
          <a:p>
            <a:pPr indent="0" lvl="0" marL="0" rtl="0" algn="l">
              <a:lnSpc>
                <a:spcPct val="80000"/>
              </a:lnSpc>
              <a:spcBef>
                <a:spcPts val="1000"/>
              </a:spcBef>
              <a:spcAft>
                <a:spcPts val="0"/>
              </a:spcAft>
              <a:buClr>
                <a:schemeClr val="dk1"/>
              </a:buClr>
              <a:buSzPts val="2590"/>
              <a:buNone/>
            </a:pPr>
            <a:r>
              <a:rPr lang="de-DE" sz="2590"/>
              <a:t>Über einen Mitarbeiter sind folgende Informationen vorhanden: MitArbNr, Name, Namen der Kinder mit Geburtsdatum, Einstufung in Lohnschema, Lohngruppe.</a:t>
            </a:r>
            <a:endParaRPr/>
          </a:p>
          <a:p>
            <a:pPr indent="0" lvl="0" marL="0" rtl="0" algn="l">
              <a:lnSpc>
                <a:spcPct val="80000"/>
              </a:lnSpc>
              <a:spcBef>
                <a:spcPts val="1000"/>
              </a:spcBef>
              <a:spcAft>
                <a:spcPts val="0"/>
              </a:spcAft>
              <a:buClr>
                <a:schemeClr val="dk1"/>
              </a:buClr>
              <a:buSzPts val="832"/>
              <a:buNone/>
            </a:pPr>
            <a:r>
              <a:t/>
            </a:r>
            <a:endParaRPr sz="832"/>
          </a:p>
          <a:p>
            <a:pPr indent="0" lvl="0" marL="0" rtl="0" algn="l">
              <a:lnSpc>
                <a:spcPct val="80000"/>
              </a:lnSpc>
              <a:spcBef>
                <a:spcPts val="1000"/>
              </a:spcBef>
              <a:spcAft>
                <a:spcPts val="0"/>
              </a:spcAft>
              <a:buClr>
                <a:schemeClr val="dk1"/>
              </a:buClr>
              <a:buSzPts val="2590"/>
              <a:buNone/>
            </a:pPr>
            <a:r>
              <a:rPr lang="de-DE" sz="2590"/>
              <a:t>Die Firma ist in mehrere Abteilungen mit einem Abteilungsleiter untergliedert.</a:t>
            </a:r>
            <a:endParaRPr/>
          </a:p>
          <a:p>
            <a:pPr indent="0" lvl="0" marL="0" rtl="0" algn="l">
              <a:lnSpc>
                <a:spcPct val="80000"/>
              </a:lnSpc>
              <a:spcBef>
                <a:spcPts val="1000"/>
              </a:spcBef>
              <a:spcAft>
                <a:spcPts val="0"/>
              </a:spcAft>
              <a:buClr>
                <a:schemeClr val="dk1"/>
              </a:buClr>
              <a:buSzPts val="832"/>
              <a:buNone/>
            </a:pPr>
            <a:r>
              <a:t/>
            </a:r>
            <a:endParaRPr sz="832"/>
          </a:p>
          <a:p>
            <a:pPr indent="0" lvl="0" marL="0" rtl="0" algn="l">
              <a:lnSpc>
                <a:spcPct val="80000"/>
              </a:lnSpc>
              <a:spcBef>
                <a:spcPts val="1000"/>
              </a:spcBef>
              <a:spcAft>
                <a:spcPts val="0"/>
              </a:spcAft>
              <a:buClr>
                <a:schemeClr val="dk1"/>
              </a:buClr>
              <a:buSzPts val="2590"/>
              <a:buNone/>
            </a:pPr>
            <a:r>
              <a:rPr lang="de-DE" sz="2590"/>
              <a:t>Die Mitarbeiter arbeiten an den verschiedenen Projekten, wobei das Beginndatum seiner Mitarbeit und das Übergabedatum an den Kunden abgespeichert werden.</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527" name="Google Shape;52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28" name="Google Shape;52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529" name="Google Shape;529;p4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Standardsituationen: Liste</a:t>
            </a:r>
            <a:endParaRPr/>
          </a:p>
        </p:txBody>
      </p:sp>
      <p:sp>
        <p:nvSpPr>
          <p:cNvPr id="535" name="Google Shape;53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36" name="Google Shape;53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537" name="Google Shape;537;p42"/>
          <p:cNvSpPr txBox="1"/>
          <p:nvPr/>
        </p:nvSpPr>
        <p:spPr>
          <a:xfrm>
            <a:off x="1214437" y="1638300"/>
            <a:ext cx="8291513" cy="19431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b="0" i="0" lang="de-DE" sz="2400" u="none" cap="none" strike="noStrike">
                <a:solidFill>
                  <a:schemeClr val="dk1"/>
                </a:solidFill>
                <a:latin typeface="Calibri"/>
                <a:ea typeface="Calibri"/>
                <a:cs typeface="Calibri"/>
                <a:sym typeface="Calibri"/>
              </a:rPr>
              <a:t>Beispiel: Bestellkopf und eine Liste von Bestellpositionen. Ein weiteres Beispiel sind die Klassen Lager und Lagerplatz. </a:t>
            </a:r>
            <a:endParaRPr/>
          </a:p>
          <a:p>
            <a:pPr indent="-228600" lvl="0" marL="228600" marR="0" rtl="0" algn="l">
              <a:lnSpc>
                <a:spcPct val="9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538" name="Google Shape;538;p42"/>
          <p:cNvPicPr preferRelativeResize="0"/>
          <p:nvPr/>
        </p:nvPicPr>
        <p:blipFill rotWithShape="1">
          <a:blip r:embed="rId3">
            <a:alphaModFix/>
          </a:blip>
          <a:srcRect b="0" l="0" r="0" t="0"/>
          <a:stretch/>
        </p:blipFill>
        <p:spPr>
          <a:xfrm>
            <a:off x="1800225" y="3419475"/>
            <a:ext cx="5532438" cy="1800225"/>
          </a:xfrm>
          <a:prstGeom prst="rect">
            <a:avLst/>
          </a:prstGeom>
          <a:noFill/>
          <a:ln>
            <a:noFill/>
          </a:ln>
        </p:spPr>
      </p:pic>
      <p:pic>
        <p:nvPicPr>
          <p:cNvPr descr="Ein Bild, das Zeichnung enthält.&#10;&#10;Automatisch generierte Beschreibung" id="539" name="Google Shape;539;p4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Beziehungen Beispiel</a:t>
            </a:r>
            <a:endParaRPr/>
          </a:p>
        </p:txBody>
      </p:sp>
      <p:sp>
        <p:nvSpPr>
          <p:cNvPr id="128" name="Google Shape;12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Beispiel:</a:t>
            </a:r>
            <a:endParaRPr/>
          </a:p>
          <a:p>
            <a:pPr indent="0" lvl="0" marL="0" rtl="0" algn="l">
              <a:lnSpc>
                <a:spcPct val="90000"/>
              </a:lnSpc>
              <a:spcBef>
                <a:spcPts val="1000"/>
              </a:spcBef>
              <a:spcAft>
                <a:spcPts val="0"/>
              </a:spcAft>
              <a:buClr>
                <a:schemeClr val="dk1"/>
              </a:buClr>
              <a:buSzPts val="2800"/>
              <a:buNone/>
            </a:pPr>
            <a:r>
              <a:rPr lang="de-DE"/>
              <a:t>Die Entitätsmenge ANGESTELLTER und die Entitätsmenge ABTEILUNG kann durch die Beziehungen GEHÖRT ZU und LEITET verbunden sein.</a:t>
            </a:r>
            <a:endParaRPr/>
          </a:p>
          <a:p>
            <a:pPr indent="-2286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de-DE"/>
              <a:t>Wie können ANGESTELLTER und PROJEKT in Beziehung stehen?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9" name="Google Shape;12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30" name="Google Shape;1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31" name="Google Shape;131;p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 Exemplartyp</a:t>
            </a:r>
            <a:endParaRPr/>
          </a:p>
        </p:txBody>
      </p:sp>
      <p:sp>
        <p:nvSpPr>
          <p:cNvPr id="545" name="Google Shape;545;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Beispiel: Ein Buch liegt in Form verschiedener Exemplare vor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46" name="Google Shape;54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47" name="Google Shape;54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548" name="Google Shape;548;p43"/>
          <p:cNvPicPr preferRelativeResize="0"/>
          <p:nvPr/>
        </p:nvPicPr>
        <p:blipFill rotWithShape="1">
          <a:blip r:embed="rId3">
            <a:alphaModFix/>
          </a:blip>
          <a:srcRect b="0" l="0" r="0" t="0"/>
          <a:stretch/>
        </p:blipFill>
        <p:spPr>
          <a:xfrm>
            <a:off x="3240088" y="3568700"/>
            <a:ext cx="6300787" cy="2181225"/>
          </a:xfrm>
          <a:prstGeom prst="rect">
            <a:avLst/>
          </a:prstGeom>
          <a:noFill/>
          <a:ln>
            <a:noFill/>
          </a:ln>
        </p:spPr>
      </p:pic>
      <p:pic>
        <p:nvPicPr>
          <p:cNvPr descr="Ein Bild, das Zeichnung enthält.&#10;&#10;Automatisch generierte Beschreibung" id="549" name="Google Shape;549;p43"/>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 Baugruppe</a:t>
            </a:r>
            <a:endParaRPr/>
          </a:p>
        </p:txBody>
      </p:sp>
      <p:sp>
        <p:nvSpPr>
          <p:cNvPr id="555" name="Google Shape;555;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56" name="Google Shape;55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57" name="Google Shape;55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558" name="Google Shape;558;p44"/>
          <p:cNvSpPr txBox="1"/>
          <p:nvPr/>
        </p:nvSpPr>
        <p:spPr>
          <a:xfrm>
            <a:off x="1000125" y="1381125"/>
            <a:ext cx="8218488" cy="5111750"/>
          </a:xfrm>
          <a:prstGeom prst="rect">
            <a:avLst/>
          </a:prstGeom>
          <a:noFill/>
          <a:ln>
            <a:noFill/>
          </a:ln>
        </p:spPr>
        <p:txBody>
          <a:bodyPr anchorCtr="0" anchor="t" bIns="45700" lIns="91425" spcFirstLastPara="1" rIns="91425" wrap="square" tIns="45700">
            <a:normAutofit/>
          </a:bodyPr>
          <a:lstStyle/>
          <a:p>
            <a:pPr indent="-300038" lvl="0" marL="300038" marR="0" rtl="0" algn="l">
              <a:lnSpc>
                <a:spcPct val="90000"/>
              </a:lnSpc>
              <a:spcBef>
                <a:spcPts val="0"/>
              </a:spcBef>
              <a:spcAft>
                <a:spcPts val="0"/>
              </a:spcAft>
              <a:buClr>
                <a:schemeClr val="dk1"/>
              </a:buClr>
              <a:buSzPts val="2400"/>
              <a:buFont typeface="Arial"/>
              <a:buChar char="•"/>
            </a:pPr>
            <a:r>
              <a:rPr b="0" i="0" lang="de-DE" sz="2400" u="none" cap="none" strike="noStrike">
                <a:solidFill>
                  <a:schemeClr val="dk1"/>
                </a:solidFill>
                <a:latin typeface="Calibri"/>
                <a:ea typeface="Calibri"/>
                <a:cs typeface="Calibri"/>
                <a:sym typeface="Calibri"/>
              </a:rPr>
              <a:t>Beispiel: Ein Auto besteht aus  Motor und Karosserie.</a:t>
            </a:r>
            <a:endParaRPr/>
          </a:p>
        </p:txBody>
      </p:sp>
      <p:pic>
        <p:nvPicPr>
          <p:cNvPr id="559" name="Google Shape;559;p44"/>
          <p:cNvPicPr preferRelativeResize="0"/>
          <p:nvPr/>
        </p:nvPicPr>
        <p:blipFill rotWithShape="1">
          <a:blip r:embed="rId3">
            <a:alphaModFix/>
          </a:blip>
          <a:srcRect b="0" l="0" r="0" t="0"/>
          <a:stretch/>
        </p:blipFill>
        <p:spPr>
          <a:xfrm>
            <a:off x="2882900" y="2595562"/>
            <a:ext cx="5040313" cy="3060700"/>
          </a:xfrm>
          <a:prstGeom prst="rect">
            <a:avLst/>
          </a:prstGeom>
          <a:noFill/>
          <a:ln>
            <a:noFill/>
          </a:ln>
        </p:spPr>
      </p:pic>
      <p:pic>
        <p:nvPicPr>
          <p:cNvPr descr="Ein Bild, das Zeichnung enthält.&#10;&#10;Automatisch generierte Beschreibung" id="560" name="Google Shape;560;p44"/>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 Stückliste</a:t>
            </a:r>
            <a:endParaRPr/>
          </a:p>
        </p:txBody>
      </p:sp>
      <p:sp>
        <p:nvSpPr>
          <p:cNvPr id="566" name="Google Shape;566;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Baumstruktur: eine Komponente besteht aus vielen anderen (untergeordneten) Komponenten. Eine Komponente ist Bestandteil einer übergeordneten Komponente.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67" name="Google Shape;56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68" name="Google Shape;56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569" name="Google Shape;569;p45"/>
          <p:cNvPicPr preferRelativeResize="0"/>
          <p:nvPr/>
        </p:nvPicPr>
        <p:blipFill rotWithShape="1">
          <a:blip r:embed="rId3">
            <a:alphaModFix/>
          </a:blip>
          <a:srcRect b="0" l="0" r="0" t="0"/>
          <a:stretch/>
        </p:blipFill>
        <p:spPr>
          <a:xfrm>
            <a:off x="4390231" y="3429000"/>
            <a:ext cx="3411537" cy="2700337"/>
          </a:xfrm>
          <a:prstGeom prst="rect">
            <a:avLst/>
          </a:prstGeom>
          <a:noFill/>
          <a:ln>
            <a:noFill/>
          </a:ln>
        </p:spPr>
      </p:pic>
      <p:pic>
        <p:nvPicPr>
          <p:cNvPr descr="Ein Bild, das Zeichnung enthält.&#10;&#10;Automatisch generierte Beschreibung" id="570" name="Google Shape;570;p4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 Verzeichnisstruktur</a:t>
            </a:r>
            <a:endParaRPr/>
          </a:p>
        </p:txBody>
      </p:sp>
      <p:sp>
        <p:nvSpPr>
          <p:cNvPr id="576" name="Google Shape;576;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Ein Verzeichnis kann Verknüpfungen, Dateien und weitere Verzeichnisse enthalten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77" name="Google Shape;57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78" name="Google Shape;57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579" name="Google Shape;579;p46"/>
          <p:cNvPicPr preferRelativeResize="0"/>
          <p:nvPr/>
        </p:nvPicPr>
        <p:blipFill rotWithShape="1">
          <a:blip r:embed="rId3">
            <a:alphaModFix/>
          </a:blip>
          <a:srcRect b="0" l="0" r="0" t="0"/>
          <a:stretch/>
        </p:blipFill>
        <p:spPr>
          <a:xfrm>
            <a:off x="3300412" y="2947988"/>
            <a:ext cx="4462463" cy="3228975"/>
          </a:xfrm>
          <a:prstGeom prst="rect">
            <a:avLst/>
          </a:prstGeom>
          <a:noFill/>
          <a:ln>
            <a:noFill/>
          </a:ln>
        </p:spPr>
      </p:pic>
      <p:pic>
        <p:nvPicPr>
          <p:cNvPr descr="Ein Bild, das Zeichnung enthält.&#10;&#10;Automatisch generierte Beschreibung" id="580" name="Google Shape;580;p4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 Koordinator</a:t>
            </a:r>
            <a:endParaRPr/>
          </a:p>
        </p:txBody>
      </p:sp>
      <p:sp>
        <p:nvSpPr>
          <p:cNvPr id="586" name="Google Shape;586;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Eine ternäre Assoziation verbindet 3 Entitäten und merkt sich Informationen über eine abgelegte Prüfung. Ein Professor prüft im Rahmen einer Prüfungsveranstaltung einen Studenten und vergibt über die Teilnahme eine Note</a:t>
            </a:r>
            <a:r>
              <a:rPr lang="de-DE" sz="2000"/>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87" name="Google Shape;58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88" name="Google Shape;58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589" name="Google Shape;589;p47"/>
          <p:cNvGraphicFramePr/>
          <p:nvPr/>
        </p:nvGraphicFramePr>
        <p:xfrm>
          <a:off x="4725987" y="3344863"/>
          <a:ext cx="2740025" cy="3513137"/>
        </p:xfrm>
        <a:graphic>
          <a:graphicData uri="http://schemas.openxmlformats.org/presentationml/2006/ole">
            <mc:AlternateContent>
              <mc:Choice Requires="v">
                <p:oleObj r:id="rId4" imgH="3513137" imgW="2740025" progId="" spid="_x0000_s1">
                  <p:embed/>
                </p:oleObj>
              </mc:Choice>
              <mc:Fallback>
                <p:oleObj r:id="rId5" imgH="3513137" imgW="2740025" progId="">
                  <p:embed/>
                  <p:pic>
                    <p:nvPicPr>
                      <p:cNvPr id="589" name="Google Shape;589;p47"/>
                      <p:cNvPicPr preferRelativeResize="0"/>
                      <p:nvPr/>
                    </p:nvPicPr>
                    <p:blipFill rotWithShape="1">
                      <a:blip r:embed="rId6">
                        <a:alphaModFix/>
                      </a:blip>
                      <a:srcRect b="0" l="0" r="0" t="0"/>
                      <a:stretch/>
                    </p:blipFill>
                    <p:spPr>
                      <a:xfrm>
                        <a:off x="4725987" y="3344863"/>
                        <a:ext cx="2740025" cy="3513137"/>
                      </a:xfrm>
                      <a:prstGeom prst="rect">
                        <a:avLst/>
                      </a:prstGeom>
                      <a:noFill/>
                      <a:ln>
                        <a:noFill/>
                      </a:ln>
                    </p:spPr>
                  </p:pic>
                </p:oleObj>
              </mc:Fallback>
            </mc:AlternateContent>
          </a:graphicData>
        </a:graphic>
      </p:graphicFrame>
      <p:pic>
        <p:nvPicPr>
          <p:cNvPr descr="Ein Bild, das Zeichnung enthält.&#10;&#10;Automatisch generierte Beschreibung" id="590" name="Google Shape;590;p47"/>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 Rolle</a:t>
            </a:r>
            <a:endParaRPr/>
          </a:p>
        </p:txBody>
      </p:sp>
      <p:sp>
        <p:nvSpPr>
          <p:cNvPr id="596" name="Google Shape;596;p48"/>
          <p:cNvSpPr txBox="1"/>
          <p:nvPr>
            <p:ph idx="1" type="body"/>
          </p:nvPr>
        </p:nvSpPr>
        <p:spPr>
          <a:xfrm>
            <a:off x="838200" y="1439863"/>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In Bezug auf die Entität Kurs kann die Entität Person verschiedene Rollen einnehmen. Eine Person kann in Bezug auf einen Kurs Vortragender, in Bezug auf einen anderen Kurs Teilnehmer sein.</a:t>
            </a:r>
            <a:endParaRPr/>
          </a:p>
          <a:p>
            <a:pPr indent="-300038" lvl="0" marL="300038" rtl="0" algn="l">
              <a:lnSpc>
                <a:spcPct val="90000"/>
              </a:lnSpc>
              <a:spcBef>
                <a:spcPts val="600"/>
              </a:spcBef>
              <a:spcAft>
                <a:spcPts val="0"/>
              </a:spcAft>
              <a:buClr>
                <a:schemeClr val="dk1"/>
              </a:buClr>
              <a:buSzPts val="2800"/>
              <a:buChar char="•"/>
            </a:pPr>
            <a:r>
              <a:rPr lang="de-DE"/>
              <a:t>Zwischen zwei Entitäten existieren &gt;= zwei Assoziationen</a:t>
            </a:r>
            <a:endParaRPr/>
          </a:p>
          <a:p>
            <a:pPr indent="-300038" lvl="0" marL="300038" rtl="0" algn="l">
              <a:lnSpc>
                <a:spcPct val="90000"/>
              </a:lnSpc>
              <a:spcBef>
                <a:spcPts val="600"/>
              </a:spcBef>
              <a:spcAft>
                <a:spcPts val="0"/>
              </a:spcAft>
              <a:buClr>
                <a:schemeClr val="dk1"/>
              </a:buClr>
              <a:buSzPts val="2800"/>
              <a:buChar char="•"/>
            </a:pPr>
            <a:r>
              <a:rPr lang="de-DE"/>
              <a:t>Ein Objekt kann – zu einem Zeitpunkt – in Bezug auf die Objekte der anderen Klasse verschiedene Rollen spielen</a:t>
            </a:r>
            <a:endParaRPr/>
          </a:p>
          <a:p>
            <a:pPr indent="-300038" lvl="0" marL="300038" rtl="0" algn="l">
              <a:lnSpc>
                <a:spcPct val="90000"/>
              </a:lnSpc>
              <a:spcBef>
                <a:spcPts val="600"/>
              </a:spcBef>
              <a:spcAft>
                <a:spcPts val="0"/>
              </a:spcAft>
              <a:buClr>
                <a:schemeClr val="dk1"/>
              </a:buClr>
              <a:buSzPts val="2800"/>
              <a:buChar char="•"/>
            </a:pPr>
            <a:r>
              <a:rPr lang="de-DE"/>
              <a:t>Objekte, die verschiedene Rollen spielen können, besitzen unabhängig von der jeweiligen Rolle die gleichen Eigenschaften</a:t>
            </a:r>
            <a:endParaRPr/>
          </a:p>
          <a:p>
            <a:pPr indent="-300038" lvl="0" marL="300038" rtl="0" algn="l">
              <a:lnSpc>
                <a:spcPct val="90000"/>
              </a:lnSpc>
              <a:spcBef>
                <a:spcPts val="600"/>
              </a:spcBef>
              <a:spcAft>
                <a:spcPts val="0"/>
              </a:spcAft>
              <a:buClr>
                <a:schemeClr val="dk1"/>
              </a:buClr>
              <a:buSzPts val="2800"/>
              <a:buChar char="•"/>
            </a:pPr>
            <a:r>
              <a:rPr lang="de-DE"/>
              <a:t>Rolle </a:t>
            </a:r>
            <a:r>
              <a:rPr i="1" lang="de-DE"/>
              <a:t>Kursleiter</a:t>
            </a:r>
            <a:r>
              <a:rPr lang="de-DE"/>
              <a:t> und Rolle </a:t>
            </a:r>
            <a:r>
              <a:rPr i="1" lang="de-DE"/>
              <a:t>Teilnehmer</a:t>
            </a:r>
            <a:endParaRPr/>
          </a:p>
          <a:p>
            <a:pPr indent="-300038" lvl="0" marL="300038"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97" name="Google Shape;59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98" name="Google Shape;59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599" name="Google Shape;599;p48"/>
          <p:cNvPicPr preferRelativeResize="0"/>
          <p:nvPr/>
        </p:nvPicPr>
        <p:blipFill rotWithShape="1">
          <a:blip r:embed="rId3">
            <a:alphaModFix/>
          </a:blip>
          <a:srcRect b="0" l="0" r="0" t="0"/>
          <a:stretch/>
        </p:blipFill>
        <p:spPr>
          <a:xfrm>
            <a:off x="3849687" y="5426076"/>
            <a:ext cx="4140200" cy="1439863"/>
          </a:xfrm>
          <a:prstGeom prst="rect">
            <a:avLst/>
          </a:prstGeom>
          <a:noFill/>
          <a:ln>
            <a:noFill/>
          </a:ln>
        </p:spPr>
      </p:pic>
      <p:pic>
        <p:nvPicPr>
          <p:cNvPr descr="Ein Bild, das Zeichnung enthält.&#10;&#10;Automatisch generierte Beschreibung" id="600" name="Google Shape;600;p48"/>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 wechselnde Rolle</a:t>
            </a:r>
            <a:endParaRPr/>
          </a:p>
        </p:txBody>
      </p:sp>
      <p:sp>
        <p:nvSpPr>
          <p:cNvPr id="606" name="Google Shape;606;p49"/>
          <p:cNvSpPr txBox="1"/>
          <p:nvPr>
            <p:ph idx="1" type="body"/>
          </p:nvPr>
        </p:nvSpPr>
        <p:spPr>
          <a:xfrm>
            <a:off x="838200" y="1825625"/>
            <a:ext cx="5976938"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Ein Objekt der realen Welt kann zu verschiedenen Zeitpunkten verschiedene Rollen spielen</a:t>
            </a:r>
            <a:endParaRPr/>
          </a:p>
          <a:p>
            <a:pPr indent="-300038" lvl="0" marL="300038" rtl="0" algn="l">
              <a:lnSpc>
                <a:spcPct val="90000"/>
              </a:lnSpc>
              <a:spcBef>
                <a:spcPts val="500"/>
              </a:spcBef>
              <a:spcAft>
                <a:spcPts val="0"/>
              </a:spcAft>
              <a:buClr>
                <a:schemeClr val="dk1"/>
              </a:buClr>
              <a:buSzPts val="2800"/>
              <a:buChar char="•"/>
            </a:pPr>
            <a:r>
              <a:rPr lang="de-DE"/>
              <a:t>Die unterschiedlichen Rollen werden mittels Vererbung modelliert</a:t>
            </a:r>
            <a:endParaRPr/>
          </a:p>
          <a:p>
            <a:pPr indent="-300038" lvl="0" marL="300038" rtl="0" algn="l">
              <a:lnSpc>
                <a:spcPct val="90000"/>
              </a:lnSpc>
              <a:spcBef>
                <a:spcPts val="500"/>
              </a:spcBef>
              <a:spcAft>
                <a:spcPts val="0"/>
              </a:spcAft>
              <a:buClr>
                <a:schemeClr val="dk1"/>
              </a:buClr>
              <a:buSzPts val="2800"/>
              <a:buChar char="•"/>
            </a:pPr>
            <a:r>
              <a:rPr lang="de-DE"/>
              <a:t>Bsp: Ein registrierter Arzt kann im Zeitraum verschiedene Rollen spielen. Für jede Rolle sind verschiedene Attribute zu speichern (zugelassener/angestellter Arzt)</a:t>
            </a:r>
            <a:endParaRPr/>
          </a:p>
          <a:p>
            <a:pPr indent="-300038" lvl="0" marL="300038" rtl="0" algn="l">
              <a:lnSpc>
                <a:spcPct val="90000"/>
              </a:lnSpc>
              <a:spcBef>
                <a:spcPts val="500"/>
              </a:spcBef>
              <a:spcAft>
                <a:spcPts val="0"/>
              </a:spcAft>
              <a:buClr>
                <a:schemeClr val="dk1"/>
              </a:buClr>
              <a:buSzPts val="2800"/>
              <a:buNone/>
            </a:pPr>
            <a:r>
              <a:t/>
            </a:r>
            <a:endParaRPr/>
          </a:p>
          <a:p>
            <a:pPr indent="-300038" lvl="0" marL="300038" rtl="0" algn="l">
              <a:lnSpc>
                <a:spcPct val="90000"/>
              </a:lnSpc>
              <a:spcBef>
                <a:spcPts val="5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07" name="Google Shape;60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608" name="Google Shape;60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609" name="Google Shape;609;p49"/>
          <p:cNvPicPr preferRelativeResize="0"/>
          <p:nvPr/>
        </p:nvPicPr>
        <p:blipFill rotWithShape="1">
          <a:blip r:embed="rId3">
            <a:alphaModFix/>
          </a:blip>
          <a:srcRect b="0" l="0" r="0" t="0"/>
          <a:stretch/>
        </p:blipFill>
        <p:spPr>
          <a:xfrm>
            <a:off x="7034212" y="1497013"/>
            <a:ext cx="4319588" cy="467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 Historie</a:t>
            </a:r>
            <a:endParaRPr/>
          </a:p>
        </p:txBody>
      </p:sp>
      <p:sp>
        <p:nvSpPr>
          <p:cNvPr id="615" name="Google Shape;615;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Für ein Objekt sind mehrere Vorgänge festzuhalten</a:t>
            </a:r>
            <a:endParaRPr/>
          </a:p>
          <a:p>
            <a:pPr indent="-300038" lvl="0" marL="300038" rtl="0" algn="l">
              <a:lnSpc>
                <a:spcPct val="90000"/>
              </a:lnSpc>
              <a:spcBef>
                <a:spcPts val="600"/>
              </a:spcBef>
              <a:spcAft>
                <a:spcPts val="0"/>
              </a:spcAft>
              <a:buClr>
                <a:schemeClr val="dk1"/>
              </a:buClr>
              <a:buSzPts val="2800"/>
              <a:buChar char="•"/>
            </a:pPr>
            <a:r>
              <a:rPr lang="de-DE"/>
              <a:t>Für jeden Vorgang ist der Zeitraum festzuhalten</a:t>
            </a:r>
            <a:endParaRPr/>
          </a:p>
          <a:p>
            <a:pPr indent="-300038" lvl="0" marL="300038" rtl="0" algn="l">
              <a:lnSpc>
                <a:spcPct val="90000"/>
              </a:lnSpc>
              <a:spcBef>
                <a:spcPts val="1000"/>
              </a:spcBef>
              <a:spcAft>
                <a:spcPts val="0"/>
              </a:spcAft>
              <a:buClr>
                <a:schemeClr val="dk1"/>
              </a:buClr>
              <a:buSzPts val="2800"/>
              <a:buChar char="•"/>
            </a:pPr>
            <a:r>
              <a:rPr lang="de-DE"/>
              <a:t>Bsp: ein Angestellter führt über Zeiträume Tätigkeiten und Weiterbildungsmaßnahmen aus</a:t>
            </a:r>
            <a:endParaRPr/>
          </a:p>
          <a:p>
            <a:pPr indent="-300038" lvl="0" marL="300038"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16" name="Google Shape;61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617" name="Google Shape;61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618" name="Google Shape;618;p50"/>
          <p:cNvPicPr preferRelativeResize="0"/>
          <p:nvPr/>
        </p:nvPicPr>
        <p:blipFill rotWithShape="1">
          <a:blip r:embed="rId3">
            <a:alphaModFix/>
          </a:blip>
          <a:srcRect b="0" l="0" r="0" t="0"/>
          <a:stretch/>
        </p:blipFill>
        <p:spPr>
          <a:xfrm>
            <a:off x="3845719" y="3841750"/>
            <a:ext cx="4500562" cy="2879725"/>
          </a:xfrm>
          <a:prstGeom prst="rect">
            <a:avLst/>
          </a:prstGeom>
          <a:noFill/>
          <a:ln>
            <a:noFill/>
          </a:ln>
        </p:spPr>
      </p:pic>
      <p:pic>
        <p:nvPicPr>
          <p:cNvPr descr="Ein Bild, das Zeichnung enthält.&#10;&#10;Automatisch generierte Beschreibung" id="619" name="Google Shape;619;p50"/>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 Gruppe</a:t>
            </a:r>
            <a:endParaRPr/>
          </a:p>
        </p:txBody>
      </p:sp>
      <p:sp>
        <p:nvSpPr>
          <p:cNvPr id="625" name="Google Shape;625;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Es wird der Sachverhalt modelliert, dass mehrere Angestellte zu einer Abteilung gehören. </a:t>
            </a:r>
            <a:endParaRPr/>
          </a:p>
          <a:p>
            <a:pPr indent="-300038" lvl="0" marL="300038" rtl="0" algn="l">
              <a:lnSpc>
                <a:spcPct val="90000"/>
              </a:lnSpc>
              <a:spcBef>
                <a:spcPts val="600"/>
              </a:spcBef>
              <a:spcAft>
                <a:spcPts val="0"/>
              </a:spcAft>
              <a:buClr>
                <a:schemeClr val="dk1"/>
              </a:buClr>
              <a:buSzPts val="2800"/>
              <a:buChar char="•"/>
            </a:pPr>
            <a:r>
              <a:rPr lang="de-DE"/>
              <a:t>Mehrere Einzelobjekte gehören zu einem Gruppenobjekt</a:t>
            </a:r>
            <a:endParaRPr/>
          </a:p>
          <a:p>
            <a:pPr indent="-300038" lvl="0" marL="300038"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26" name="Google Shape;62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627" name="Google Shape;62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628" name="Google Shape;628;p51"/>
          <p:cNvPicPr preferRelativeResize="0"/>
          <p:nvPr/>
        </p:nvPicPr>
        <p:blipFill rotWithShape="1">
          <a:blip r:embed="rId3">
            <a:alphaModFix/>
          </a:blip>
          <a:srcRect b="0" l="0" r="0" t="0"/>
          <a:stretch/>
        </p:blipFill>
        <p:spPr>
          <a:xfrm>
            <a:off x="2160588" y="3419475"/>
            <a:ext cx="4773612" cy="1966913"/>
          </a:xfrm>
          <a:prstGeom prst="rect">
            <a:avLst/>
          </a:prstGeom>
          <a:noFill/>
          <a:ln>
            <a:noFill/>
          </a:ln>
        </p:spPr>
      </p:pic>
      <p:pic>
        <p:nvPicPr>
          <p:cNvPr descr="Ein Bild, das Zeichnung enthält.&#10;&#10;Automatisch generierte Beschreibung" id="629" name="Google Shape;629;p51"/>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Standardsituation: Gruppenhistorie</a:t>
            </a:r>
            <a:endParaRPr/>
          </a:p>
        </p:txBody>
      </p:sp>
      <p:sp>
        <p:nvSpPr>
          <p:cNvPr id="635" name="Google Shape;635;p52"/>
          <p:cNvSpPr txBox="1"/>
          <p:nvPr>
            <p:ph idx="1" type="body"/>
          </p:nvPr>
        </p:nvSpPr>
        <p:spPr>
          <a:xfrm>
            <a:off x="838200" y="1825625"/>
            <a:ext cx="9577388"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70000"/>
              </a:lnSpc>
              <a:spcBef>
                <a:spcPts val="0"/>
              </a:spcBef>
              <a:spcAft>
                <a:spcPts val="0"/>
              </a:spcAft>
              <a:buClr>
                <a:schemeClr val="dk1"/>
              </a:buClr>
              <a:buSzPts val="2590"/>
              <a:buChar char="•"/>
            </a:pPr>
            <a:r>
              <a:rPr lang="de-DE" sz="2590"/>
              <a:t>Die Zugehörigkeit zu einer Gruppe wird über einen Zeitraum festgehalten. Ein Angestellter gehört über einen bestimmten Zeitraum einer Abteilung an </a:t>
            </a:r>
            <a:endParaRPr/>
          </a:p>
          <a:p>
            <a:pPr indent="-300038" lvl="0" marL="300038" rtl="0" algn="l">
              <a:lnSpc>
                <a:spcPct val="70000"/>
              </a:lnSpc>
              <a:spcBef>
                <a:spcPts val="600"/>
              </a:spcBef>
              <a:spcAft>
                <a:spcPts val="0"/>
              </a:spcAft>
              <a:buClr>
                <a:schemeClr val="dk1"/>
              </a:buClr>
              <a:buSzPts val="2590"/>
              <a:buNone/>
            </a:pPr>
            <a:r>
              <a:t/>
            </a:r>
            <a:endParaRPr sz="2590"/>
          </a:p>
          <a:p>
            <a:pPr indent="-300038" lvl="0" marL="300038" rtl="0" algn="l">
              <a:lnSpc>
                <a:spcPct val="70000"/>
              </a:lnSpc>
              <a:spcBef>
                <a:spcPts val="600"/>
              </a:spcBef>
              <a:spcAft>
                <a:spcPts val="0"/>
              </a:spcAft>
              <a:buClr>
                <a:schemeClr val="dk1"/>
              </a:buClr>
              <a:buSzPts val="2590"/>
              <a:buNone/>
            </a:pPr>
            <a:r>
              <a:t/>
            </a:r>
            <a:endParaRPr sz="2590"/>
          </a:p>
          <a:p>
            <a:pPr indent="-300038" lvl="0" marL="300038" rtl="0" algn="l">
              <a:lnSpc>
                <a:spcPct val="70000"/>
              </a:lnSpc>
              <a:spcBef>
                <a:spcPts val="600"/>
              </a:spcBef>
              <a:spcAft>
                <a:spcPts val="0"/>
              </a:spcAft>
              <a:buClr>
                <a:schemeClr val="dk1"/>
              </a:buClr>
              <a:buSzPts val="2590"/>
              <a:buNone/>
            </a:pPr>
            <a:r>
              <a:t/>
            </a:r>
            <a:endParaRPr sz="2590"/>
          </a:p>
          <a:p>
            <a:pPr indent="-300038" lvl="0" marL="300038" rtl="0" algn="l">
              <a:lnSpc>
                <a:spcPct val="70000"/>
              </a:lnSpc>
              <a:spcBef>
                <a:spcPts val="600"/>
              </a:spcBef>
              <a:spcAft>
                <a:spcPts val="0"/>
              </a:spcAft>
              <a:buClr>
                <a:schemeClr val="dk1"/>
              </a:buClr>
              <a:buSzPts val="2590"/>
              <a:buNone/>
            </a:pPr>
            <a:r>
              <a:t/>
            </a:r>
            <a:endParaRPr sz="2590"/>
          </a:p>
          <a:p>
            <a:pPr indent="-300038" lvl="0" marL="300038" rtl="0" algn="l">
              <a:lnSpc>
                <a:spcPct val="70000"/>
              </a:lnSpc>
              <a:spcBef>
                <a:spcPts val="600"/>
              </a:spcBef>
              <a:spcAft>
                <a:spcPts val="0"/>
              </a:spcAft>
              <a:buClr>
                <a:schemeClr val="dk1"/>
              </a:buClr>
              <a:buSzPts val="2590"/>
              <a:buNone/>
            </a:pPr>
            <a:r>
              <a:t/>
            </a:r>
            <a:endParaRPr sz="2590"/>
          </a:p>
          <a:p>
            <a:pPr indent="-300038" lvl="0" marL="300038" rtl="0" algn="l">
              <a:lnSpc>
                <a:spcPct val="70000"/>
              </a:lnSpc>
              <a:spcBef>
                <a:spcPts val="600"/>
              </a:spcBef>
              <a:spcAft>
                <a:spcPts val="0"/>
              </a:spcAft>
              <a:buClr>
                <a:schemeClr val="dk1"/>
              </a:buClr>
              <a:buSzPts val="2590"/>
              <a:buNone/>
            </a:pPr>
            <a:r>
              <a:t/>
            </a:r>
            <a:endParaRPr sz="2590"/>
          </a:p>
          <a:p>
            <a:pPr indent="-300038" lvl="0" marL="300038" rtl="0" algn="l">
              <a:lnSpc>
                <a:spcPct val="70000"/>
              </a:lnSpc>
              <a:spcBef>
                <a:spcPts val="600"/>
              </a:spcBef>
              <a:spcAft>
                <a:spcPts val="0"/>
              </a:spcAft>
              <a:buClr>
                <a:schemeClr val="dk1"/>
              </a:buClr>
              <a:buSzPts val="2590"/>
              <a:buChar char="•"/>
            </a:pPr>
            <a:r>
              <a:rPr lang="de-DE" sz="2590"/>
              <a:t>Die Historie wird mittels assoziativer Klassen modelliert.</a:t>
            </a:r>
            <a:endParaRPr/>
          </a:p>
          <a:p>
            <a:pPr indent="-300038" lvl="0" marL="300038" rtl="0" algn="l">
              <a:lnSpc>
                <a:spcPct val="70000"/>
              </a:lnSpc>
              <a:spcBef>
                <a:spcPts val="600"/>
              </a:spcBef>
              <a:spcAft>
                <a:spcPts val="0"/>
              </a:spcAft>
              <a:buClr>
                <a:schemeClr val="dk1"/>
              </a:buClr>
              <a:buSzPts val="2590"/>
              <a:buChar char="•"/>
            </a:pPr>
            <a:r>
              <a:rPr lang="de-DE" sz="2590"/>
              <a:t>Die zeitliche Restriktion sagt aus, was zu einem Zeitpunkt gelten muss</a:t>
            </a:r>
            <a:endParaRPr/>
          </a:p>
          <a:p>
            <a:pPr indent="-300038" lvl="0" marL="300038" rtl="0" algn="l">
              <a:lnSpc>
                <a:spcPct val="70000"/>
              </a:lnSpc>
              <a:spcBef>
                <a:spcPts val="6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p:txBody>
      </p:sp>
      <p:sp>
        <p:nvSpPr>
          <p:cNvPr id="636" name="Google Shape;636;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637" name="Google Shape;637;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638" name="Google Shape;638;p52"/>
          <p:cNvPicPr preferRelativeResize="0"/>
          <p:nvPr/>
        </p:nvPicPr>
        <p:blipFill rotWithShape="1">
          <a:blip r:embed="rId3">
            <a:alphaModFix/>
          </a:blip>
          <a:srcRect b="0" l="0" r="0" t="0"/>
          <a:stretch/>
        </p:blipFill>
        <p:spPr>
          <a:xfrm>
            <a:off x="2143126" y="2778125"/>
            <a:ext cx="7380287" cy="1800225"/>
          </a:xfrm>
          <a:prstGeom prst="rect">
            <a:avLst/>
          </a:prstGeom>
          <a:noFill/>
          <a:ln>
            <a:noFill/>
          </a:ln>
        </p:spPr>
      </p:pic>
      <p:pic>
        <p:nvPicPr>
          <p:cNvPr descr="Ein Bild, das Zeichnung enthält.&#10;&#10;Automatisch generierte Beschreibung" id="639" name="Google Shape;639;p5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 Beziehungen</a:t>
            </a:r>
            <a:endParaRPr/>
          </a:p>
        </p:txBody>
      </p:sp>
      <p:sp>
        <p:nvSpPr>
          <p:cNvPr id="137" name="Google Shape;13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ANGESTELLTER und PROJEKT kann durch VERANTWORTET und ARBEITET AN verbunden sein.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8" name="Google Shape;1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39" name="Google Shape;1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40" name="Google Shape;140;p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Übung - Fußball</a:t>
            </a:r>
            <a:endParaRPr/>
          </a:p>
        </p:txBody>
      </p:sp>
      <p:sp>
        <p:nvSpPr>
          <p:cNvPr id="645" name="Google Shape;645;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DE"/>
              <a:t>Der österreichische Fußballbund will eine Gesamtdokumentation über den österreichischen Vereinsfußball aufbauen. Aus dieser Dokumentation sollen beliebige Anfragen über Vereine, Pflicht spiele, Spieler und Schiedsrichter beantwortet werden können.</a:t>
            </a:r>
            <a:endParaRPr/>
          </a:p>
          <a:p>
            <a:pPr indent="0" lvl="0" marL="0" rtl="0" algn="l">
              <a:lnSpc>
                <a:spcPct val="80000"/>
              </a:lnSpc>
              <a:spcBef>
                <a:spcPts val="600"/>
              </a:spcBef>
              <a:spcAft>
                <a:spcPts val="0"/>
              </a:spcAft>
              <a:buClr>
                <a:schemeClr val="dk1"/>
              </a:buClr>
              <a:buSzPts val="2800"/>
              <a:buNone/>
            </a:pPr>
            <a:r>
              <a:rPr lang="de-DE"/>
              <a:t>Als Datenquelle sind die Spielberichte der Schiedsrichter gedacht. Sie enthalten Angaben über Datum des Spiels, beteiligte Vereine, Art des Spiels (Bundesliga, Cup, ...), eingesetzte Spieler (auch Austausch in der x. Minute), Ergebnis, Torschützen, Verwarnungen, Ausschlüsse, Zahl der Zuschauer, Name des Schiedsrichters.</a:t>
            </a:r>
            <a:endParaRPr/>
          </a:p>
          <a:p>
            <a:pPr indent="0" lvl="0" marL="0" rtl="0" algn="l">
              <a:lnSpc>
                <a:spcPct val="80000"/>
              </a:lnSpc>
              <a:spcBef>
                <a:spcPts val="600"/>
              </a:spcBef>
              <a:spcAft>
                <a:spcPts val="0"/>
              </a:spcAft>
              <a:buClr>
                <a:schemeClr val="dk1"/>
              </a:buClr>
              <a:buSzPts val="2800"/>
              <a:buNone/>
            </a:pPr>
            <a:r>
              <a:rPr lang="de-DE"/>
              <a:t>Weitere Datenquellen sind die Transfermeldungen der Vereine (Anmeldung, Abmeldung von Spielern) und die Meldungen des Strafausschusses (Sperre eines Spielers für x Pflichtspiele).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46" name="Google Shape;64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647" name="Google Shape;64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648" name="Google Shape;648;p5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Verschiedene ERD Notationen</a:t>
            </a:r>
            <a:br>
              <a:rPr lang="de-DE"/>
            </a:br>
            <a:endParaRPr/>
          </a:p>
        </p:txBody>
      </p:sp>
      <p:sp>
        <p:nvSpPr>
          <p:cNvPr id="654" name="Google Shape;654;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655" name="Google Shape;655;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656" name="Google Shape;656;p54"/>
          <p:cNvPicPr preferRelativeResize="0"/>
          <p:nvPr>
            <p:ph idx="1" type="body"/>
          </p:nvPr>
        </p:nvPicPr>
        <p:blipFill rotWithShape="1">
          <a:blip r:embed="rId3">
            <a:alphaModFix/>
          </a:blip>
          <a:srcRect b="0" l="0" r="0" t="0"/>
          <a:stretch/>
        </p:blipFill>
        <p:spPr>
          <a:xfrm>
            <a:off x="4738687" y="1485900"/>
            <a:ext cx="3198109" cy="5053012"/>
          </a:xfrm>
          <a:prstGeom prst="rect">
            <a:avLst/>
          </a:prstGeom>
          <a:noFill/>
          <a:ln>
            <a:noFill/>
          </a:ln>
        </p:spPr>
      </p:pic>
      <p:pic>
        <p:nvPicPr>
          <p:cNvPr descr="Ein Bild, das Zeichnung enthält.&#10;&#10;Automatisch generierte Beschreibung" id="657" name="Google Shape;657;p54"/>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a:t>
            </a:r>
            <a:endParaRPr/>
          </a:p>
        </p:txBody>
      </p:sp>
      <p:sp>
        <p:nvSpPr>
          <p:cNvPr id="663" name="Google Shape;66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664" name="Google Shape;66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665" name="Google Shape;665;p55"/>
          <p:cNvPicPr preferRelativeResize="0"/>
          <p:nvPr>
            <p:ph idx="1" type="body"/>
          </p:nvPr>
        </p:nvPicPr>
        <p:blipFill rotWithShape="1">
          <a:blip r:embed="rId3">
            <a:alphaModFix/>
          </a:blip>
          <a:srcRect b="0" l="0" r="0" t="0"/>
          <a:stretch/>
        </p:blipFill>
        <p:spPr>
          <a:xfrm>
            <a:off x="2838450" y="1924844"/>
            <a:ext cx="6515100" cy="4152900"/>
          </a:xfrm>
          <a:prstGeom prst="rect">
            <a:avLst/>
          </a:prstGeom>
          <a:noFill/>
          <a:ln>
            <a:noFill/>
          </a:ln>
        </p:spPr>
      </p:pic>
      <p:pic>
        <p:nvPicPr>
          <p:cNvPr descr="Ein Bild, das Zeichnung enthält.&#10;&#10;Automatisch generierte Beschreibung" id="666" name="Google Shape;666;p5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UML und Datenmodellierung</a:t>
            </a:r>
            <a:endParaRPr/>
          </a:p>
        </p:txBody>
      </p:sp>
      <p:sp>
        <p:nvSpPr>
          <p:cNvPr id="672" name="Google Shape;672;p56"/>
          <p:cNvSpPr txBox="1"/>
          <p:nvPr>
            <p:ph idx="1" type="body"/>
          </p:nvPr>
        </p:nvSpPr>
        <p:spPr>
          <a:xfrm>
            <a:off x="838200" y="1825625"/>
            <a:ext cx="950595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None/>
            </a:pPr>
            <a:r>
              <a:rPr lang="de-DE" sz="2380"/>
              <a:t>Strukturelle Aspekte</a:t>
            </a:r>
            <a:br>
              <a:rPr lang="de-DE" sz="2380"/>
            </a:br>
            <a:r>
              <a:rPr lang="de-DE" sz="2380"/>
              <a:t>durch Klassen- und Objektdiagramme</a:t>
            </a:r>
            <a:endParaRPr/>
          </a:p>
          <a:p>
            <a:pPr indent="-228600" lvl="0" marL="228600" rtl="0" algn="l">
              <a:lnSpc>
                <a:spcPct val="70000"/>
              </a:lnSpc>
              <a:spcBef>
                <a:spcPts val="1000"/>
              </a:spcBef>
              <a:spcAft>
                <a:spcPts val="0"/>
              </a:spcAft>
              <a:buClr>
                <a:schemeClr val="dk1"/>
              </a:buClr>
              <a:buSzPts val="2380"/>
              <a:buNone/>
            </a:pPr>
            <a:r>
              <a:t/>
            </a:r>
            <a:endParaRPr sz="2380"/>
          </a:p>
          <a:p>
            <a:pPr indent="-228600" lvl="0" marL="228600" rtl="0" algn="l">
              <a:lnSpc>
                <a:spcPct val="70000"/>
              </a:lnSpc>
              <a:spcBef>
                <a:spcPts val="1000"/>
              </a:spcBef>
              <a:spcAft>
                <a:spcPts val="0"/>
              </a:spcAft>
              <a:buClr>
                <a:schemeClr val="dk1"/>
              </a:buClr>
              <a:buSzPts val="2380"/>
              <a:buNone/>
            </a:pPr>
            <a:r>
              <a:rPr lang="de-DE" sz="2380"/>
              <a:t>dynamisches Verhalten </a:t>
            </a:r>
            <a:br>
              <a:rPr lang="de-DE" sz="2380"/>
            </a:br>
            <a:r>
              <a:rPr lang="de-DE" sz="2380"/>
              <a:t>und die Interaktion zwischen Objekten durch Sequenz-, Zustands-, Anwendungsfall-, Aktivitäts- und Kommunikationsdiagramm</a:t>
            </a:r>
            <a:endParaRPr/>
          </a:p>
          <a:p>
            <a:pPr indent="-228600" lvl="0" marL="228600" rtl="0" algn="l">
              <a:lnSpc>
                <a:spcPct val="70000"/>
              </a:lnSpc>
              <a:spcBef>
                <a:spcPts val="1000"/>
              </a:spcBef>
              <a:spcAft>
                <a:spcPts val="0"/>
              </a:spcAft>
              <a:buClr>
                <a:schemeClr val="dk1"/>
              </a:buClr>
              <a:buSzPts val="2380"/>
              <a:buNone/>
            </a:pPr>
            <a:r>
              <a:t/>
            </a:r>
            <a:endParaRPr sz="2380"/>
          </a:p>
          <a:p>
            <a:pPr indent="-228600" lvl="0" marL="228600" rtl="0" algn="l">
              <a:lnSpc>
                <a:spcPct val="70000"/>
              </a:lnSpc>
              <a:spcBef>
                <a:spcPts val="1000"/>
              </a:spcBef>
              <a:spcAft>
                <a:spcPts val="0"/>
              </a:spcAft>
              <a:buClr>
                <a:schemeClr val="dk1"/>
              </a:buClr>
              <a:buSzPts val="2380"/>
              <a:buNone/>
            </a:pPr>
            <a:r>
              <a:rPr lang="de-DE" sz="2380"/>
              <a:t>Architektur des Softwaresystems wird durch </a:t>
            </a:r>
            <a:br>
              <a:rPr lang="de-DE" sz="2380"/>
            </a:br>
            <a:r>
              <a:rPr lang="de-DE" sz="2380"/>
              <a:t>Verteilungs- und Komponentendiagramme beschrieben.</a:t>
            </a:r>
            <a:endParaRPr/>
          </a:p>
          <a:p>
            <a:pPr indent="-228600" lvl="0" marL="228600" rtl="0" algn="l">
              <a:lnSpc>
                <a:spcPct val="70000"/>
              </a:lnSpc>
              <a:spcBef>
                <a:spcPts val="1000"/>
              </a:spcBef>
              <a:spcAft>
                <a:spcPts val="0"/>
              </a:spcAft>
              <a:buClr>
                <a:schemeClr val="dk1"/>
              </a:buClr>
              <a:buSzPts val="2380"/>
              <a:buNone/>
            </a:pPr>
            <a:r>
              <a:t/>
            </a:r>
            <a:endParaRPr sz="2380"/>
          </a:p>
          <a:p>
            <a:pPr indent="-228600" lvl="0" marL="228600" rtl="0" algn="l">
              <a:lnSpc>
                <a:spcPct val="70000"/>
              </a:lnSpc>
              <a:spcBef>
                <a:spcPts val="1000"/>
              </a:spcBef>
              <a:spcAft>
                <a:spcPts val="0"/>
              </a:spcAft>
              <a:buClr>
                <a:schemeClr val="dk1"/>
              </a:buClr>
              <a:buSzPts val="2380"/>
              <a:buNone/>
            </a:pPr>
            <a:r>
              <a:rPr lang="de-DE" sz="2380"/>
              <a:t>Die darzustellende Realität wird auf der Ebene der Entitäten und Beziehungen durch das Klassendiagramm dargestellt. Das Objektmodell beschreibt die Exemplarebene.</a:t>
            </a:r>
            <a:endParaRPr/>
          </a:p>
          <a:p>
            <a:pPr indent="-77470" lvl="0" marL="228600" rtl="0" algn="l">
              <a:lnSpc>
                <a:spcPct val="70000"/>
              </a:lnSpc>
              <a:spcBef>
                <a:spcPts val="1000"/>
              </a:spcBef>
              <a:spcAft>
                <a:spcPts val="0"/>
              </a:spcAft>
              <a:buClr>
                <a:schemeClr val="dk1"/>
              </a:buClr>
              <a:buSzPts val="2380"/>
              <a:buNone/>
            </a:pPr>
            <a:r>
              <a:t/>
            </a:r>
            <a:endParaRPr sz="2380"/>
          </a:p>
        </p:txBody>
      </p:sp>
      <p:sp>
        <p:nvSpPr>
          <p:cNvPr id="673" name="Google Shape;67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674" name="Google Shape;67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675" name="Google Shape;675;p5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Klasse - Entität</a:t>
            </a:r>
            <a:endParaRPr/>
          </a:p>
        </p:txBody>
      </p:sp>
      <p:pic>
        <p:nvPicPr>
          <p:cNvPr id="681" name="Google Shape;681;p57"/>
          <p:cNvPicPr preferRelativeResize="0"/>
          <p:nvPr>
            <p:ph idx="1" type="body"/>
          </p:nvPr>
        </p:nvPicPr>
        <p:blipFill rotWithShape="1">
          <a:blip r:embed="rId3">
            <a:alphaModFix/>
          </a:blip>
          <a:srcRect b="0" l="0" r="0" t="0"/>
          <a:stretch/>
        </p:blipFill>
        <p:spPr>
          <a:xfrm>
            <a:off x="3135172" y="1825625"/>
            <a:ext cx="5921655" cy="4351338"/>
          </a:xfrm>
          <a:prstGeom prst="rect">
            <a:avLst/>
          </a:prstGeom>
          <a:noFill/>
          <a:ln>
            <a:noFill/>
          </a:ln>
        </p:spPr>
      </p:pic>
      <p:sp>
        <p:nvSpPr>
          <p:cNvPr id="682" name="Google Shape;682;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683" name="Google Shape;683;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684" name="Google Shape;684;p5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Klassen und Attribute</a:t>
            </a:r>
            <a:endParaRPr/>
          </a:p>
        </p:txBody>
      </p:sp>
      <p:sp>
        <p:nvSpPr>
          <p:cNvPr id="690" name="Google Shape;690;p58"/>
          <p:cNvSpPr txBox="1"/>
          <p:nvPr>
            <p:ph idx="1" type="body"/>
          </p:nvPr>
        </p:nvSpPr>
        <p:spPr>
          <a:xfrm>
            <a:off x="838200" y="1825625"/>
            <a:ext cx="9820275"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DE"/>
              <a:t>Klassen sind vergleichbar mit Entitätsmengen. Zusätzlich zur bisherigen Darstellungsform können im UML Klassendiagramm auch Operationen auf Attribute einer Klasse / Entität dargestellt werden.</a:t>
            </a:r>
            <a:endParaRPr/>
          </a:p>
          <a:p>
            <a:pPr indent="-228600" lvl="0" marL="228600" rtl="0" algn="l">
              <a:lnSpc>
                <a:spcPct val="80000"/>
              </a:lnSpc>
              <a:spcBef>
                <a:spcPts val="1000"/>
              </a:spcBef>
              <a:spcAft>
                <a:spcPts val="0"/>
              </a:spcAft>
              <a:buClr>
                <a:schemeClr val="dk1"/>
              </a:buClr>
              <a:buSzPts val="1000"/>
              <a:buNone/>
            </a:pPr>
            <a:r>
              <a:t/>
            </a:r>
            <a:endParaRPr sz="1000"/>
          </a:p>
          <a:p>
            <a:pPr indent="0" lvl="0" marL="0" rtl="0" algn="l">
              <a:lnSpc>
                <a:spcPct val="80000"/>
              </a:lnSpc>
              <a:spcBef>
                <a:spcPts val="1000"/>
              </a:spcBef>
              <a:spcAft>
                <a:spcPts val="0"/>
              </a:spcAft>
              <a:buClr>
                <a:schemeClr val="dk1"/>
              </a:buClr>
              <a:buSzPts val="2800"/>
              <a:buNone/>
            </a:pPr>
            <a:r>
              <a:rPr lang="de-DE"/>
              <a:t>Zur Attributbeschreibung gehören der Datentyp, der Initialwert und die Constraint:</a:t>
            </a:r>
            <a:endParaRPr/>
          </a:p>
          <a:p>
            <a:pPr indent="-228600" lvl="0" marL="228600" rtl="0" algn="l">
              <a:lnSpc>
                <a:spcPct val="80000"/>
              </a:lnSpc>
              <a:spcBef>
                <a:spcPts val="1000"/>
              </a:spcBef>
              <a:spcAft>
                <a:spcPts val="0"/>
              </a:spcAft>
              <a:buClr>
                <a:schemeClr val="dk1"/>
              </a:buClr>
              <a:buSzPts val="1000"/>
              <a:buNone/>
            </a:pPr>
            <a:r>
              <a:t/>
            </a:r>
            <a:endParaRPr sz="1000"/>
          </a:p>
          <a:p>
            <a:pPr indent="-228600" lvl="0" marL="228600" rtl="0" algn="l">
              <a:lnSpc>
                <a:spcPct val="80000"/>
              </a:lnSpc>
              <a:spcBef>
                <a:spcPts val="1000"/>
              </a:spcBef>
              <a:spcAft>
                <a:spcPts val="0"/>
              </a:spcAft>
              <a:buClr>
                <a:schemeClr val="dk1"/>
              </a:buClr>
              <a:buSzPts val="2800"/>
              <a:buNone/>
            </a:pPr>
            <a:r>
              <a:rPr lang="de-DE"/>
              <a:t>Beispiel:</a:t>
            </a:r>
            <a:endParaRPr/>
          </a:p>
          <a:p>
            <a:pPr indent="-228600" lvl="0" marL="228600" rtl="0" algn="l">
              <a:lnSpc>
                <a:spcPct val="80000"/>
              </a:lnSpc>
              <a:spcBef>
                <a:spcPts val="1000"/>
              </a:spcBef>
              <a:spcAft>
                <a:spcPts val="0"/>
              </a:spcAft>
              <a:buClr>
                <a:schemeClr val="dk1"/>
              </a:buClr>
              <a:buSzPts val="2800"/>
              <a:buNone/>
            </a:pPr>
            <a:r>
              <a:rPr lang="de-DE">
                <a:latin typeface="Courier New"/>
                <a:ea typeface="Courier New"/>
                <a:cs typeface="Courier New"/>
                <a:sym typeface="Courier New"/>
              </a:rPr>
              <a:t>Einkaufspreis: number (7,2) = 1 {einkaufspreis &gt;0}</a:t>
            </a:r>
            <a:endParaRPr/>
          </a:p>
          <a:p>
            <a:pPr indent="-50800" lvl="0" marL="228600" rtl="0" algn="l">
              <a:lnSpc>
                <a:spcPct val="80000"/>
              </a:lnSpc>
              <a:spcBef>
                <a:spcPts val="1000"/>
              </a:spcBef>
              <a:spcAft>
                <a:spcPts val="0"/>
              </a:spcAft>
              <a:buClr>
                <a:schemeClr val="dk1"/>
              </a:buClr>
              <a:buSzPts val="2800"/>
              <a:buNone/>
            </a:pPr>
            <a:r>
              <a:t/>
            </a:r>
            <a:endParaRPr/>
          </a:p>
        </p:txBody>
      </p:sp>
      <p:sp>
        <p:nvSpPr>
          <p:cNvPr id="691" name="Google Shape;691;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692" name="Google Shape;692;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693" name="Google Shape;693;p5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Beziehungen - Kardinalitäten</a:t>
            </a:r>
            <a:endParaRPr/>
          </a:p>
        </p:txBody>
      </p:sp>
      <p:sp>
        <p:nvSpPr>
          <p:cNvPr id="699" name="Google Shape;699;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700" name="Google Shape;700;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701" name="Google Shape;701;p59"/>
          <p:cNvPicPr preferRelativeResize="0"/>
          <p:nvPr>
            <p:ph idx="1" type="body"/>
          </p:nvPr>
        </p:nvPicPr>
        <p:blipFill rotWithShape="1">
          <a:blip r:embed="rId3">
            <a:alphaModFix/>
          </a:blip>
          <a:srcRect b="0" l="0" r="0" t="0"/>
          <a:stretch/>
        </p:blipFill>
        <p:spPr>
          <a:xfrm>
            <a:off x="3175000" y="2286794"/>
            <a:ext cx="5842000" cy="3429000"/>
          </a:xfrm>
          <a:prstGeom prst="rect">
            <a:avLst/>
          </a:prstGeom>
          <a:noFill/>
          <a:ln>
            <a:noFill/>
          </a:ln>
        </p:spPr>
      </p:pic>
      <p:pic>
        <p:nvPicPr>
          <p:cNvPr descr="Ein Bild, das Zeichnung enthält.&#10;&#10;Automatisch generierte Beschreibung" id="702" name="Google Shape;702;p5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Attributierte Beziehungen</a:t>
            </a:r>
            <a:endParaRPr/>
          </a:p>
        </p:txBody>
      </p:sp>
      <p:sp>
        <p:nvSpPr>
          <p:cNvPr id="708" name="Google Shape;708;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Werden durch Assoziationsklassen dargestellt.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09" name="Google Shape;70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710" name="Google Shape;71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711" name="Google Shape;711;p60"/>
          <p:cNvPicPr preferRelativeResize="0"/>
          <p:nvPr/>
        </p:nvPicPr>
        <p:blipFill rotWithShape="1">
          <a:blip r:embed="rId3">
            <a:alphaModFix/>
          </a:blip>
          <a:srcRect b="0" l="0" r="0" t="0"/>
          <a:stretch/>
        </p:blipFill>
        <p:spPr>
          <a:xfrm>
            <a:off x="1259632" y="2420888"/>
            <a:ext cx="6300788" cy="2519362"/>
          </a:xfrm>
          <a:prstGeom prst="rect">
            <a:avLst/>
          </a:prstGeom>
          <a:noFill/>
          <a:ln>
            <a:noFill/>
          </a:ln>
        </p:spPr>
      </p:pic>
      <p:pic>
        <p:nvPicPr>
          <p:cNvPr descr="Ein Bild, das Zeichnung enthält.&#10;&#10;Automatisch generierte Beschreibung" id="712" name="Google Shape;712;p60"/>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Aggregation und Komposition</a:t>
            </a:r>
            <a:br>
              <a:rPr lang="de-DE"/>
            </a:br>
            <a:r>
              <a:rPr lang="de-DE" sz="3600"/>
              <a:t>(besteht aus)</a:t>
            </a:r>
            <a:endParaRPr/>
          </a:p>
        </p:txBody>
      </p:sp>
      <p:sp>
        <p:nvSpPr>
          <p:cNvPr id="718" name="Google Shape;718;p61"/>
          <p:cNvSpPr txBox="1"/>
          <p:nvPr>
            <p:ph idx="1" type="body"/>
          </p:nvPr>
        </p:nvSpPr>
        <p:spPr>
          <a:xfrm>
            <a:off x="838200" y="1825625"/>
            <a:ext cx="3348038"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380"/>
              <a:buNone/>
            </a:pPr>
            <a:r>
              <a:rPr lang="de-DE" sz="2380"/>
              <a:t>Aggregation</a:t>
            </a:r>
            <a:br>
              <a:rPr lang="de-DE" sz="2380"/>
            </a:br>
            <a:r>
              <a:rPr lang="de-DE" sz="2380"/>
              <a:t>es bleiben die Komponenten bestehen, falls das Aggregat vernichtet wird.</a:t>
            </a:r>
            <a:endParaRPr/>
          </a:p>
          <a:p>
            <a:pPr indent="0" lvl="0" marL="0" rtl="0" algn="l">
              <a:lnSpc>
                <a:spcPct val="70000"/>
              </a:lnSpc>
              <a:spcBef>
                <a:spcPts val="1000"/>
              </a:spcBef>
              <a:spcAft>
                <a:spcPts val="0"/>
              </a:spcAft>
              <a:buClr>
                <a:schemeClr val="dk1"/>
              </a:buClr>
              <a:buSzPts val="2380"/>
              <a:buNone/>
            </a:pPr>
            <a:r>
              <a:t/>
            </a:r>
            <a:endParaRPr sz="2380"/>
          </a:p>
          <a:p>
            <a:pPr indent="0" lvl="0" marL="0" rtl="0" algn="l">
              <a:lnSpc>
                <a:spcPct val="70000"/>
              </a:lnSpc>
              <a:spcBef>
                <a:spcPts val="1000"/>
              </a:spcBef>
              <a:spcAft>
                <a:spcPts val="0"/>
              </a:spcAft>
              <a:buClr>
                <a:schemeClr val="dk1"/>
              </a:buClr>
              <a:buSzPts val="2380"/>
              <a:buNone/>
            </a:pPr>
            <a:r>
              <a:t/>
            </a:r>
            <a:endParaRPr sz="2380"/>
          </a:p>
          <a:p>
            <a:pPr indent="0" lvl="0" marL="0" rtl="0" algn="l">
              <a:lnSpc>
                <a:spcPct val="70000"/>
              </a:lnSpc>
              <a:spcBef>
                <a:spcPts val="1000"/>
              </a:spcBef>
              <a:spcAft>
                <a:spcPts val="0"/>
              </a:spcAft>
              <a:buClr>
                <a:schemeClr val="dk1"/>
              </a:buClr>
              <a:buSzPts val="2380"/>
              <a:buNone/>
            </a:pPr>
            <a:r>
              <a:t/>
            </a:r>
            <a:endParaRPr sz="2380"/>
          </a:p>
          <a:p>
            <a:pPr indent="0" lvl="0" marL="0" rtl="0" algn="l">
              <a:lnSpc>
                <a:spcPct val="70000"/>
              </a:lnSpc>
              <a:spcBef>
                <a:spcPts val="1000"/>
              </a:spcBef>
              <a:spcAft>
                <a:spcPts val="0"/>
              </a:spcAft>
              <a:buClr>
                <a:schemeClr val="dk1"/>
              </a:buClr>
              <a:buSzPts val="2380"/>
              <a:buNone/>
            </a:pPr>
            <a:r>
              <a:t/>
            </a:r>
            <a:endParaRPr sz="2380"/>
          </a:p>
          <a:p>
            <a:pPr indent="0" lvl="0" marL="0" rtl="0" algn="l">
              <a:lnSpc>
                <a:spcPct val="70000"/>
              </a:lnSpc>
              <a:spcBef>
                <a:spcPts val="1000"/>
              </a:spcBef>
              <a:spcAft>
                <a:spcPts val="0"/>
              </a:spcAft>
              <a:buClr>
                <a:schemeClr val="dk1"/>
              </a:buClr>
              <a:buSzPts val="2380"/>
              <a:buNone/>
            </a:pPr>
            <a:r>
              <a:t/>
            </a:r>
            <a:endParaRPr sz="2380"/>
          </a:p>
          <a:p>
            <a:pPr indent="0" lvl="0" marL="0" rtl="0" algn="l">
              <a:lnSpc>
                <a:spcPct val="70000"/>
              </a:lnSpc>
              <a:spcBef>
                <a:spcPts val="1000"/>
              </a:spcBef>
              <a:spcAft>
                <a:spcPts val="0"/>
              </a:spcAft>
              <a:buClr>
                <a:schemeClr val="dk1"/>
              </a:buClr>
              <a:buSzPts val="2380"/>
              <a:buNone/>
            </a:pPr>
            <a:r>
              <a:rPr lang="de-DE" sz="2380"/>
              <a:t>Teile können existieren, wenn auch das Ganze (noch) nicht existiert.</a:t>
            </a:r>
            <a:endParaRPr/>
          </a:p>
          <a:p>
            <a:pPr indent="-77470" lvl="0" marL="228600" rtl="0" algn="l">
              <a:lnSpc>
                <a:spcPct val="70000"/>
              </a:lnSpc>
              <a:spcBef>
                <a:spcPts val="1000"/>
              </a:spcBef>
              <a:spcAft>
                <a:spcPts val="0"/>
              </a:spcAft>
              <a:buClr>
                <a:schemeClr val="dk1"/>
              </a:buClr>
              <a:buSzPts val="2380"/>
              <a:buNone/>
            </a:pPr>
            <a:r>
              <a:t/>
            </a:r>
            <a:endParaRPr sz="2380"/>
          </a:p>
        </p:txBody>
      </p:sp>
      <p:sp>
        <p:nvSpPr>
          <p:cNvPr id="719" name="Google Shape;719;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720" name="Google Shape;720;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721" name="Google Shape;721;p61"/>
          <p:cNvPicPr preferRelativeResize="0"/>
          <p:nvPr/>
        </p:nvPicPr>
        <p:blipFill rotWithShape="1">
          <a:blip r:embed="rId3">
            <a:alphaModFix/>
          </a:blip>
          <a:srcRect b="0" l="0" r="0" t="0"/>
          <a:stretch/>
        </p:blipFill>
        <p:spPr>
          <a:xfrm>
            <a:off x="900113" y="3240088"/>
            <a:ext cx="2322512" cy="1689100"/>
          </a:xfrm>
          <a:prstGeom prst="rect">
            <a:avLst/>
          </a:prstGeom>
          <a:noFill/>
          <a:ln>
            <a:noFill/>
          </a:ln>
        </p:spPr>
      </p:pic>
      <p:sp>
        <p:nvSpPr>
          <p:cNvPr id="722" name="Google Shape;722;p61"/>
          <p:cNvSpPr/>
          <p:nvPr/>
        </p:nvSpPr>
        <p:spPr>
          <a:xfrm>
            <a:off x="7300913" y="1870075"/>
            <a:ext cx="3843337"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1800" u="none" cap="none" strike="noStrike">
                <a:solidFill>
                  <a:schemeClr val="dk1"/>
                </a:solidFill>
                <a:latin typeface="Calibri"/>
                <a:ea typeface="Calibri"/>
                <a:cs typeface="Calibri"/>
                <a:sym typeface="Calibri"/>
              </a:rPr>
              <a:t>Komposition</a:t>
            </a:r>
            <a:br>
              <a:rPr b="0" i="0" lang="de-DE" sz="1800" u="none" cap="none" strike="noStrike">
                <a:solidFill>
                  <a:schemeClr val="dk1"/>
                </a:solidFill>
                <a:latin typeface="Calibri"/>
                <a:ea typeface="Calibri"/>
                <a:cs typeface="Calibri"/>
                <a:sym typeface="Calibri"/>
              </a:rPr>
            </a:br>
            <a:r>
              <a:rPr b="0" i="0" lang="de-DE" sz="1800" u="none" cap="none" strike="noStrike">
                <a:solidFill>
                  <a:schemeClr val="dk1"/>
                </a:solidFill>
                <a:latin typeface="Calibri"/>
                <a:ea typeface="Calibri"/>
                <a:cs typeface="Calibri"/>
                <a:sym typeface="Calibri"/>
              </a:rPr>
              <a:t>es werden die Komponenten vernichtet, falls das Aggregat vernichtet wird.</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de-DE" sz="1800" u="none" cap="none" strike="noStrike">
                <a:solidFill>
                  <a:schemeClr val="dk1"/>
                </a:solidFill>
                <a:latin typeface="Calibri"/>
                <a:ea typeface="Calibri"/>
                <a:cs typeface="Calibri"/>
                <a:sym typeface="Calibri"/>
              </a:rPr>
              <a:t>Teile können nicht ohne das Ganze existieren.</a:t>
            </a:r>
            <a:endParaRPr/>
          </a:p>
        </p:txBody>
      </p:sp>
      <p:pic>
        <p:nvPicPr>
          <p:cNvPr id="723" name="Google Shape;723;p61"/>
          <p:cNvPicPr preferRelativeResize="0"/>
          <p:nvPr/>
        </p:nvPicPr>
        <p:blipFill rotWithShape="1">
          <a:blip r:embed="rId4">
            <a:alphaModFix/>
          </a:blip>
          <a:srcRect b="0" l="0" r="0" t="0"/>
          <a:stretch/>
        </p:blipFill>
        <p:spPr>
          <a:xfrm>
            <a:off x="9018587" y="2760643"/>
            <a:ext cx="1612900" cy="1778000"/>
          </a:xfrm>
          <a:prstGeom prst="rect">
            <a:avLst/>
          </a:prstGeom>
          <a:noFill/>
          <a:ln>
            <a:noFill/>
          </a:ln>
        </p:spPr>
      </p:pic>
      <p:pic>
        <p:nvPicPr>
          <p:cNvPr descr="Ein Bild, das Zeichnung enthält.&#10;&#10;Automatisch generierte Beschreibung" id="724" name="Google Shape;724;p61"/>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Generalisierung / Spezialisierung</a:t>
            </a:r>
            <a:endParaRPr/>
          </a:p>
        </p:txBody>
      </p:sp>
      <p:sp>
        <p:nvSpPr>
          <p:cNvPr id="730" name="Google Shape;730;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731" name="Google Shape;731;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732" name="Google Shape;732;p62"/>
          <p:cNvPicPr preferRelativeResize="0"/>
          <p:nvPr>
            <p:ph idx="1" type="body"/>
          </p:nvPr>
        </p:nvPicPr>
        <p:blipFill rotWithShape="1">
          <a:blip r:embed="rId3">
            <a:alphaModFix/>
          </a:blip>
          <a:srcRect b="0" l="0" r="0" t="0"/>
          <a:stretch/>
        </p:blipFill>
        <p:spPr>
          <a:xfrm>
            <a:off x="2921000" y="2108994"/>
            <a:ext cx="6350000" cy="3784600"/>
          </a:xfrm>
          <a:prstGeom prst="rect">
            <a:avLst/>
          </a:prstGeom>
          <a:noFill/>
          <a:ln>
            <a:noFill/>
          </a:ln>
        </p:spPr>
      </p:pic>
      <p:pic>
        <p:nvPicPr>
          <p:cNvPr descr="Ein Bild, das Zeichnung enthält.&#10;&#10;Automatisch generierte Beschreibung" id="733" name="Google Shape;733;p6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46" name="Google Shape;1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47" name="Google Shape;14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Weitere Beziehungen</a:t>
            </a:r>
            <a:endParaRPr/>
          </a:p>
        </p:txBody>
      </p:sp>
      <p:sp>
        <p:nvSpPr>
          <p:cNvPr id="148" name="Google Shape;14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de-DE"/>
              <a:t>Rekursive Beziehung</a:t>
            </a:r>
            <a:endParaRPr/>
          </a:p>
        </p:txBody>
      </p:sp>
      <p:pic>
        <p:nvPicPr>
          <p:cNvPr id="149" name="Google Shape;149;p7"/>
          <p:cNvPicPr preferRelativeResize="0"/>
          <p:nvPr/>
        </p:nvPicPr>
        <p:blipFill rotWithShape="1">
          <a:blip r:embed="rId3">
            <a:alphaModFix/>
          </a:blip>
          <a:srcRect b="0" l="0" r="0" t="0"/>
          <a:stretch/>
        </p:blipFill>
        <p:spPr>
          <a:xfrm>
            <a:off x="539750" y="2339975"/>
            <a:ext cx="3419475" cy="3419475"/>
          </a:xfrm>
          <a:prstGeom prst="rect">
            <a:avLst/>
          </a:prstGeom>
          <a:noFill/>
          <a:ln>
            <a:noFill/>
          </a:ln>
        </p:spPr>
      </p:pic>
      <p:sp>
        <p:nvSpPr>
          <p:cNvPr id="150" name="Google Shape;150;p7"/>
          <p:cNvSpPr txBox="1"/>
          <p:nvPr/>
        </p:nvSpPr>
        <p:spPr>
          <a:xfrm>
            <a:off x="6471485" y="1825625"/>
            <a:ext cx="4008437" cy="5097462"/>
          </a:xfrm>
          <a:prstGeom prst="rect">
            <a:avLst/>
          </a:prstGeom>
          <a:noFill/>
          <a:ln>
            <a:noFill/>
          </a:ln>
        </p:spPr>
        <p:txBody>
          <a:bodyPr anchorCtr="0" anchor="t" bIns="46800" lIns="90000" spcFirstLastPara="1" rIns="90000" wrap="square" tIns="46800">
            <a:noAutofit/>
          </a:bodyPr>
          <a:lstStyle/>
          <a:p>
            <a:pPr indent="-314325" lvl="0" marL="342900" marR="0" rtl="0" algn="l">
              <a:spcBef>
                <a:spcPts val="0"/>
              </a:spcBef>
              <a:spcAft>
                <a:spcPts val="0"/>
              </a:spcAft>
              <a:buClr>
                <a:srgbClr val="000000"/>
              </a:buClr>
              <a:buSzPts val="2800"/>
              <a:buFont typeface="Times New Roman"/>
              <a:buNone/>
            </a:pPr>
            <a:r>
              <a:rPr b="0" i="0" lang="de-DE" sz="2800" u="none" cap="none" strike="noStrike">
                <a:solidFill>
                  <a:srgbClr val="000000"/>
                </a:solidFill>
                <a:latin typeface="Arial"/>
                <a:ea typeface="Arial"/>
                <a:cs typeface="Arial"/>
                <a:sym typeface="Arial"/>
              </a:rPr>
              <a:t>Parallele Beziehungen</a:t>
            </a:r>
            <a:endParaRPr/>
          </a:p>
        </p:txBody>
      </p:sp>
      <p:pic>
        <p:nvPicPr>
          <p:cNvPr id="151" name="Google Shape;151;p7"/>
          <p:cNvPicPr preferRelativeResize="0"/>
          <p:nvPr/>
        </p:nvPicPr>
        <p:blipFill rotWithShape="1">
          <a:blip r:embed="rId4">
            <a:alphaModFix/>
          </a:blip>
          <a:srcRect b="0" l="0" r="0" t="0"/>
          <a:stretch/>
        </p:blipFill>
        <p:spPr>
          <a:xfrm>
            <a:off x="6892924" y="2418343"/>
            <a:ext cx="4160838" cy="3419475"/>
          </a:xfrm>
          <a:prstGeom prst="rect">
            <a:avLst/>
          </a:prstGeom>
          <a:noFill/>
          <a:ln>
            <a:noFill/>
          </a:ln>
        </p:spPr>
      </p:pic>
      <p:pic>
        <p:nvPicPr>
          <p:cNvPr descr="Ein Bild, das Zeichnung enthält.&#10;&#10;Automatisch generierte Beschreibung" id="152" name="Google Shape;152;p7"/>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a:t>
            </a:r>
            <a:endParaRPr/>
          </a:p>
        </p:txBody>
      </p:sp>
      <p:sp>
        <p:nvSpPr>
          <p:cNvPr id="739" name="Google Shape;739;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740" name="Google Shape;740;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741" name="Google Shape;741;p63"/>
          <p:cNvPicPr preferRelativeResize="0"/>
          <p:nvPr>
            <p:ph idx="1" type="body"/>
          </p:nvPr>
        </p:nvPicPr>
        <p:blipFill rotWithShape="1">
          <a:blip r:embed="rId3">
            <a:alphaModFix/>
          </a:blip>
          <a:srcRect b="0" l="0" r="0" t="0"/>
          <a:stretch/>
        </p:blipFill>
        <p:spPr>
          <a:xfrm>
            <a:off x="3213100" y="2108994"/>
            <a:ext cx="5765800" cy="3784600"/>
          </a:xfrm>
          <a:prstGeom prst="rect">
            <a:avLst/>
          </a:prstGeom>
          <a:noFill/>
          <a:ln>
            <a:noFill/>
          </a:ln>
        </p:spPr>
      </p:pic>
      <p:pic>
        <p:nvPicPr>
          <p:cNvPr descr="Ein Bild, das Zeichnung enthält.&#10;&#10;Automatisch generierte Beschreibung" id="742" name="Google Shape;742;p63"/>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Übung - Bibliothek</a:t>
            </a:r>
            <a:endParaRPr/>
          </a:p>
        </p:txBody>
      </p:sp>
      <p:sp>
        <p:nvSpPr>
          <p:cNvPr id="748" name="Google Shape;748;p64"/>
          <p:cNvSpPr txBox="1"/>
          <p:nvPr>
            <p:ph idx="1" type="body"/>
          </p:nvPr>
        </p:nvSpPr>
        <p:spPr>
          <a:xfrm>
            <a:off x="838200" y="1825625"/>
            <a:ext cx="9777413"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800"/>
              <a:buNone/>
            </a:pPr>
            <a:r>
              <a:rPr lang="de-DE"/>
              <a:t>Eine Bibliothek möchte ein Online-System einführen, das die Verwaltung der Buchbestände, das Auffinden von Büchern nach Fachrichtung und Stichworten ermöglicht.</a:t>
            </a:r>
            <a:endParaRPr/>
          </a:p>
          <a:p>
            <a:pPr indent="0" lvl="0" marL="0" rtl="0" algn="l">
              <a:lnSpc>
                <a:spcPct val="70000"/>
              </a:lnSpc>
              <a:spcBef>
                <a:spcPts val="600"/>
              </a:spcBef>
              <a:spcAft>
                <a:spcPts val="0"/>
              </a:spcAft>
              <a:buClr>
                <a:schemeClr val="dk1"/>
              </a:buClr>
              <a:buSzPts val="2800"/>
              <a:buNone/>
            </a:pPr>
            <a:r>
              <a:rPr lang="de-DE"/>
              <a:t>Die Daten über Bücher entstehen beim Einkauf, wo Autor, Titel, Verlag, Kurzerklärung, ISBN-Nummer usw. erfasst werden. Ein Buch kann in mehreren Exemplaren angekauft werden.</a:t>
            </a:r>
            <a:endParaRPr/>
          </a:p>
          <a:p>
            <a:pPr indent="0" lvl="0" marL="0" rtl="0" algn="l">
              <a:lnSpc>
                <a:spcPct val="70000"/>
              </a:lnSpc>
              <a:spcBef>
                <a:spcPts val="600"/>
              </a:spcBef>
              <a:spcAft>
                <a:spcPts val="0"/>
              </a:spcAft>
              <a:buClr>
                <a:schemeClr val="dk1"/>
              </a:buClr>
              <a:buSzPts val="2800"/>
              <a:buNone/>
            </a:pPr>
            <a:r>
              <a:rPr lang="de-DE"/>
              <a:t>Alle weiteren Daten entstehen bei Entlehnung und Rückgabe der Bücher. Daher sollte auch festgestellt werden können, wer, wie lange und bis wann welches Buch entlehnt hat. Bei Verzug wird dem Betreffenden eine Mahnung per Post geschickt. Die maximale Ausleihdauer und die Mahnspesen sind je nach Buch unterschiedlich.</a:t>
            </a:r>
            <a:endParaRPr/>
          </a:p>
          <a:p>
            <a:pPr indent="0" lvl="0" marL="0" rtl="0" algn="l">
              <a:lnSpc>
                <a:spcPct val="70000"/>
              </a:lnSpc>
              <a:spcBef>
                <a:spcPts val="600"/>
              </a:spcBef>
              <a:spcAft>
                <a:spcPts val="0"/>
              </a:spcAft>
              <a:buClr>
                <a:schemeClr val="dk1"/>
              </a:buClr>
              <a:buSzPts val="2800"/>
              <a:buNone/>
            </a:pPr>
            <a:r>
              <a:rPr lang="de-DE"/>
              <a:t>Erstelle dazu ein ER-Diagramm und ein Relationenmodell!</a:t>
            </a:r>
            <a:endParaRPr/>
          </a:p>
          <a:p>
            <a:pPr indent="-50800" lvl="0" marL="228600" rtl="0" algn="l">
              <a:lnSpc>
                <a:spcPct val="80000"/>
              </a:lnSpc>
              <a:spcBef>
                <a:spcPts val="1000"/>
              </a:spcBef>
              <a:spcAft>
                <a:spcPts val="0"/>
              </a:spcAft>
              <a:buClr>
                <a:schemeClr val="dk1"/>
              </a:buClr>
              <a:buSzPts val="2800"/>
              <a:buNone/>
            </a:pPr>
            <a:r>
              <a:t/>
            </a:r>
            <a:endParaRPr/>
          </a:p>
        </p:txBody>
      </p:sp>
      <p:sp>
        <p:nvSpPr>
          <p:cNvPr id="749" name="Google Shape;749;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750" name="Google Shape;750;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751" name="Google Shape;751;p6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Übung – landwirtschaftlicher Betrieb</a:t>
            </a:r>
            <a:endParaRPr/>
          </a:p>
        </p:txBody>
      </p:sp>
      <p:sp>
        <p:nvSpPr>
          <p:cNvPr id="757" name="Google Shape;757;p65"/>
          <p:cNvSpPr txBox="1"/>
          <p:nvPr>
            <p:ph idx="1" type="body"/>
          </p:nvPr>
        </p:nvSpPr>
        <p:spPr>
          <a:xfrm>
            <a:off x="838200" y="1825625"/>
            <a:ext cx="9434513"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de-DE" sz="2590"/>
              <a:t>Ein landwirtschaftlicher Betrieb produziert mehrere Produkte. Diese Produkte können sein: verschiedene Getreide, verschiedene Gemüse und Obst. Für Getreide einerseits und Gemüse / Obst andererseits sind viele artenspezifische Informationen zu speichern. Ein Produkt wird im Gegenzug von mehreren Betrieben produziert. Für jeden Betrieb wird festgehalten, wie viel von jedem Produkt produziert wird.</a:t>
            </a:r>
            <a:endParaRPr/>
          </a:p>
          <a:p>
            <a:pPr indent="0" lvl="0" marL="0" rtl="0" algn="l">
              <a:lnSpc>
                <a:spcPct val="70000"/>
              </a:lnSpc>
              <a:spcBef>
                <a:spcPts val="1000"/>
              </a:spcBef>
              <a:spcAft>
                <a:spcPts val="0"/>
              </a:spcAft>
              <a:buClr>
                <a:schemeClr val="dk1"/>
              </a:buClr>
              <a:buSzPts val="832"/>
              <a:buNone/>
            </a:pPr>
            <a:r>
              <a:t/>
            </a:r>
            <a:endParaRPr sz="832"/>
          </a:p>
          <a:p>
            <a:pPr indent="0" lvl="0" marL="0" rtl="0" algn="l">
              <a:lnSpc>
                <a:spcPct val="70000"/>
              </a:lnSpc>
              <a:spcBef>
                <a:spcPts val="1000"/>
              </a:spcBef>
              <a:spcAft>
                <a:spcPts val="0"/>
              </a:spcAft>
              <a:buClr>
                <a:schemeClr val="dk1"/>
              </a:buClr>
              <a:buSzPts val="2590"/>
              <a:buNone/>
            </a:pPr>
            <a:r>
              <a:rPr lang="de-DE" sz="2590"/>
              <a:t>Die bei der Produktion eines Produkts verwendete Fläche, gemessen in qm, soll erfasst werden.</a:t>
            </a:r>
            <a:endParaRPr/>
          </a:p>
          <a:p>
            <a:pPr indent="0" lvl="0" marL="0" rtl="0" algn="l">
              <a:lnSpc>
                <a:spcPct val="70000"/>
              </a:lnSpc>
              <a:spcBef>
                <a:spcPts val="1000"/>
              </a:spcBef>
              <a:spcAft>
                <a:spcPts val="0"/>
              </a:spcAft>
              <a:buClr>
                <a:schemeClr val="dk1"/>
              </a:buClr>
              <a:buSzPts val="832"/>
              <a:buNone/>
            </a:pPr>
            <a:r>
              <a:t/>
            </a:r>
            <a:endParaRPr sz="832"/>
          </a:p>
          <a:p>
            <a:pPr indent="0" lvl="0" marL="0" rtl="0" algn="l">
              <a:lnSpc>
                <a:spcPct val="70000"/>
              </a:lnSpc>
              <a:spcBef>
                <a:spcPts val="1000"/>
              </a:spcBef>
              <a:spcAft>
                <a:spcPts val="0"/>
              </a:spcAft>
              <a:buClr>
                <a:schemeClr val="dk1"/>
              </a:buClr>
              <a:buSzPts val="2590"/>
              <a:buNone/>
            </a:pPr>
            <a:r>
              <a:rPr lang="de-DE" sz="2590"/>
              <a:t>Zur Kennzeichnung eines Betriebs wird der Name des Anwesens, seine Adresse und die gesamte Betriebsfläche (Anbaufläche plus Verwaltungsfläche) herangezogen.</a:t>
            </a:r>
            <a:endParaRPr/>
          </a:p>
          <a:p>
            <a:pPr indent="-228600" lvl="0" marL="228600" rtl="0" algn="ctr">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p:txBody>
      </p:sp>
      <p:sp>
        <p:nvSpPr>
          <p:cNvPr id="758" name="Google Shape;758;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759" name="Google Shape;759;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760" name="Google Shape;760;p6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Beziehungsattribut</a:t>
            </a:r>
            <a:endParaRPr/>
          </a:p>
        </p:txBody>
      </p:sp>
      <p:sp>
        <p:nvSpPr>
          <p:cNvPr id="158" name="Google Shape;15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Auch einer Beziehungsmenge können Eigenschaften zugeordnet werden:</a:t>
            </a:r>
            <a:endParaRPr/>
          </a:p>
          <a:p>
            <a:pPr indent="-300038" lvl="0" marL="300038" rtl="0" algn="l">
              <a:lnSpc>
                <a:spcPct val="90000"/>
              </a:lnSpc>
              <a:spcBef>
                <a:spcPts val="600"/>
              </a:spcBef>
              <a:spcAft>
                <a:spcPts val="0"/>
              </a:spcAft>
              <a:buClr>
                <a:schemeClr val="dk1"/>
              </a:buClr>
              <a:buSzPts val="2800"/>
              <a:buChar char="•"/>
            </a:pPr>
            <a:r>
              <a:rPr lang="de-DE"/>
              <a:t>Ein Arzt behandelt einen Patienten wegen Angina. In diesem Fall gehört Angina zur Domäne der Beziehungsattribute.</a:t>
            </a:r>
            <a:endParaRPr/>
          </a:p>
          <a:p>
            <a:pPr indent="-300038" lvl="0" marL="300038"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9" name="Google Shape;1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60" name="Google Shape;1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161" name="Google Shape;161;p8"/>
          <p:cNvGraphicFramePr/>
          <p:nvPr/>
        </p:nvGraphicFramePr>
        <p:xfrm>
          <a:off x="5401468" y="4110832"/>
          <a:ext cx="1389063" cy="4132262"/>
        </p:xfrm>
        <a:graphic>
          <a:graphicData uri="http://schemas.openxmlformats.org/presentationml/2006/ole">
            <mc:AlternateContent>
              <mc:Choice Requires="v">
                <p:oleObj r:id="rId4" imgH="4132262" imgW="1389063" progId="" spid="_x0000_s1">
                  <p:embed/>
                </p:oleObj>
              </mc:Choice>
              <mc:Fallback>
                <p:oleObj r:id="rId5" imgH="4132262" imgW="1389063" progId="">
                  <p:embed/>
                  <p:pic>
                    <p:nvPicPr>
                      <p:cNvPr id="161" name="Google Shape;161;p8"/>
                      <p:cNvPicPr preferRelativeResize="0"/>
                      <p:nvPr/>
                    </p:nvPicPr>
                    <p:blipFill rotWithShape="1">
                      <a:blip r:embed="rId6">
                        <a:alphaModFix/>
                      </a:blip>
                      <a:srcRect b="0" l="0" r="0" t="0"/>
                      <a:stretch/>
                    </p:blipFill>
                    <p:spPr>
                      <a:xfrm>
                        <a:off x="5401468" y="4110832"/>
                        <a:ext cx="1389063" cy="4132262"/>
                      </a:xfrm>
                      <a:prstGeom prst="rect">
                        <a:avLst/>
                      </a:prstGeom>
                      <a:noFill/>
                      <a:ln>
                        <a:noFill/>
                      </a:ln>
                    </p:spPr>
                  </p:pic>
                </p:oleObj>
              </mc:Fallback>
            </mc:AlternateContent>
          </a:graphicData>
        </a:graphic>
      </p:graphicFrame>
      <p:pic>
        <p:nvPicPr>
          <p:cNvPr descr="Ein Bild, das Zeichnung enthält.&#10;&#10;Automatisch generierte Beschreibung" id="162" name="Google Shape;162;p8"/>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Namensgebung</a:t>
            </a:r>
            <a:endParaRPr/>
          </a:p>
        </p:txBody>
      </p:sp>
      <p:sp>
        <p:nvSpPr>
          <p:cNvPr id="168" name="Google Shape;16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None/>
            </a:pPr>
            <a:r>
              <a:rPr lang="de-DE" sz="2590"/>
              <a:t>Namensgebung von Entitäten:</a:t>
            </a:r>
            <a:endParaRPr/>
          </a:p>
          <a:p>
            <a:pPr indent="-228600" lvl="0" marL="228600" rtl="0" algn="l">
              <a:lnSpc>
                <a:spcPct val="70000"/>
              </a:lnSpc>
              <a:spcBef>
                <a:spcPts val="1000"/>
              </a:spcBef>
              <a:spcAft>
                <a:spcPts val="0"/>
              </a:spcAft>
              <a:buClr>
                <a:schemeClr val="dk1"/>
              </a:buClr>
              <a:buSzPts val="2590"/>
              <a:buChar char="•"/>
            </a:pPr>
            <a:r>
              <a:rPr lang="de-DE" sz="2590"/>
              <a:t>Substantiv</a:t>
            </a:r>
            <a:endParaRPr/>
          </a:p>
          <a:p>
            <a:pPr indent="-228600" lvl="0" marL="228600" rtl="0" algn="l">
              <a:lnSpc>
                <a:spcPct val="70000"/>
              </a:lnSpc>
              <a:spcBef>
                <a:spcPts val="1000"/>
              </a:spcBef>
              <a:spcAft>
                <a:spcPts val="0"/>
              </a:spcAft>
              <a:buClr>
                <a:schemeClr val="dk1"/>
              </a:buClr>
              <a:buSzPts val="2590"/>
              <a:buChar char="•"/>
            </a:pPr>
            <a:r>
              <a:rPr lang="de-DE" sz="2590"/>
              <a:t>stets im Singular</a:t>
            </a:r>
            <a:endParaRPr/>
          </a:p>
          <a:p>
            <a:pPr indent="-228600" lvl="0" marL="228600" rtl="0" algn="l">
              <a:lnSpc>
                <a:spcPct val="70000"/>
              </a:lnSpc>
              <a:spcBef>
                <a:spcPts val="1000"/>
              </a:spcBef>
              <a:spcAft>
                <a:spcPts val="0"/>
              </a:spcAft>
              <a:buClr>
                <a:schemeClr val="dk1"/>
              </a:buClr>
              <a:buSzPts val="2590"/>
              <a:buChar char="•"/>
            </a:pPr>
            <a:r>
              <a:rPr lang="de-DE" sz="2590"/>
              <a:t>wenn möglich keine Abkürzungen</a:t>
            </a:r>
            <a:endParaRPr/>
          </a:p>
          <a:p>
            <a:pPr indent="-228600" lvl="0" marL="228600" rtl="0" algn="l">
              <a:lnSpc>
                <a:spcPct val="70000"/>
              </a:lnSpc>
              <a:spcBef>
                <a:spcPts val="1000"/>
              </a:spcBef>
              <a:spcAft>
                <a:spcPts val="0"/>
              </a:spcAft>
              <a:buClr>
                <a:schemeClr val="dk1"/>
              </a:buClr>
              <a:buSzPts val="2590"/>
              <a:buChar char="•"/>
            </a:pPr>
            <a:r>
              <a:rPr lang="de-DE" sz="2590"/>
              <a:t>Konsistent bleiben</a:t>
            </a:r>
            <a:endParaRPr/>
          </a:p>
          <a:p>
            <a:pPr indent="-228600" lvl="0" marL="228600" rtl="0" algn="l">
              <a:lnSpc>
                <a:spcPct val="70000"/>
              </a:lnSpc>
              <a:spcBef>
                <a:spcPts val="1000"/>
              </a:spcBef>
              <a:spcAft>
                <a:spcPts val="0"/>
              </a:spcAft>
              <a:buClr>
                <a:schemeClr val="dk1"/>
              </a:buClr>
              <a:buSzPts val="2590"/>
              <a:buChar char="•"/>
            </a:pPr>
            <a:r>
              <a:rPr lang="de-DE" sz="2590"/>
              <a:t>Begriffe der Geschäftswelt verwenden</a:t>
            </a:r>
            <a:endParaRPr/>
          </a:p>
          <a:p>
            <a:pPr indent="-228600" lvl="0" marL="228600" rtl="0" algn="l">
              <a:lnSpc>
                <a:spcPct val="70000"/>
              </a:lnSpc>
              <a:spcBef>
                <a:spcPts val="1000"/>
              </a:spcBef>
              <a:spcAft>
                <a:spcPts val="0"/>
              </a:spcAft>
              <a:buClr>
                <a:schemeClr val="dk1"/>
              </a:buClr>
              <a:buSzPts val="2590"/>
              <a:buChar char="•"/>
            </a:pPr>
            <a:r>
              <a:rPr lang="de-DE" sz="2590"/>
              <a:t>keine EDV Fachausdrücke (Zielgruppe ist ja die Fachabteilung)</a:t>
            </a:r>
            <a:endParaRPr/>
          </a:p>
          <a:p>
            <a:pPr indent="-228600" lvl="0" marL="228600" rtl="0" algn="l">
              <a:lnSpc>
                <a:spcPct val="70000"/>
              </a:lnSpc>
              <a:spcBef>
                <a:spcPts val="1000"/>
              </a:spcBef>
              <a:spcAft>
                <a:spcPts val="0"/>
              </a:spcAft>
              <a:buClr>
                <a:schemeClr val="dk1"/>
              </a:buClr>
              <a:buSzPts val="2590"/>
              <a:buNone/>
            </a:pPr>
            <a:r>
              <a:rPr lang="de-DE" sz="2590"/>
              <a:t>Namensgebung von Beziehungen:</a:t>
            </a:r>
            <a:endParaRPr/>
          </a:p>
          <a:p>
            <a:pPr indent="-228600" lvl="0" marL="228600" rtl="0" algn="l">
              <a:lnSpc>
                <a:spcPct val="70000"/>
              </a:lnSpc>
              <a:spcBef>
                <a:spcPts val="1000"/>
              </a:spcBef>
              <a:spcAft>
                <a:spcPts val="0"/>
              </a:spcAft>
              <a:buClr>
                <a:schemeClr val="dk1"/>
              </a:buClr>
              <a:buSzPts val="2590"/>
              <a:buChar char="•"/>
            </a:pPr>
            <a:r>
              <a:rPr lang="de-DE" sz="2590"/>
              <a:t>Verben</a:t>
            </a:r>
            <a:endParaRPr/>
          </a:p>
          <a:p>
            <a:pPr indent="-228600" lvl="0" marL="228600" rtl="0" algn="l">
              <a:lnSpc>
                <a:spcPct val="70000"/>
              </a:lnSpc>
              <a:spcBef>
                <a:spcPts val="1000"/>
              </a:spcBef>
              <a:spcAft>
                <a:spcPts val="0"/>
              </a:spcAft>
              <a:buClr>
                <a:schemeClr val="dk1"/>
              </a:buClr>
              <a:buSzPts val="2590"/>
              <a:buChar char="•"/>
            </a:pPr>
            <a:r>
              <a:rPr lang="de-DE" sz="2590"/>
              <a:t>in beiden Richtungen Namen vergeben</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169" name="Google Shape;16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70" name="Google Shape;17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71" name="Google Shape;171;p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2020-08-30T19:04:40Z</dcterms:created>
  <dc:creator>Muratspahic Irfan</dc:creator>
</cp:coreProperties>
</file>