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6D08A-F1C8-4994-AB41-F83553006F3A}" type="datetimeFigureOut">
              <a:rPr lang="de-AT" smtClean="0"/>
              <a:t>08.07.2020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ACFEF-7C82-4B44-9BD6-8C960EC91FEB}" type="slidenum">
              <a:rPr lang="de-AT" smtClean="0"/>
              <a:t>‹Nr.›</a:t>
            </a:fld>
            <a:endParaRPr lang="de-AT"/>
          </a:p>
        </p:txBody>
      </p:sp>
    </p:spTree>
    <p:extLst>
      <p:ext uri="{BB962C8B-B14F-4D97-AF65-F5344CB8AC3E}">
        <p14:creationId xmlns:p14="http://schemas.microsoft.com/office/powerpoint/2010/main" val="1560934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34D5B0-DB44-4356-957E-F94798F4B67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CD30B426-0CCF-4787-8D87-A8275705EB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9255DD0A-7F1A-41F0-BBBA-521B87F49DF9}"/>
              </a:ext>
            </a:extLst>
          </p:cNvPr>
          <p:cNvSpPr>
            <a:spLocks noGrp="1"/>
          </p:cNvSpPr>
          <p:nvPr>
            <p:ph type="dt" sz="half" idx="10"/>
          </p:nvPr>
        </p:nvSpPr>
        <p:spPr/>
        <p:txBody>
          <a:bodyPr/>
          <a:lstStyle/>
          <a:p>
            <a:fld id="{8AF246C5-696F-48EB-B17B-2FB983698069}" type="datetime1">
              <a:rPr lang="de-AT" smtClean="0"/>
              <a:t>08.07.2020</a:t>
            </a:fld>
            <a:endParaRPr lang="de-AT"/>
          </a:p>
        </p:txBody>
      </p:sp>
      <p:sp>
        <p:nvSpPr>
          <p:cNvPr id="5" name="Fußzeilenplatzhalter 4">
            <a:extLst>
              <a:ext uri="{FF2B5EF4-FFF2-40B4-BE49-F238E27FC236}">
                <a16:creationId xmlns:a16="http://schemas.microsoft.com/office/drawing/2014/main" id="{024AEC18-609B-4935-AD48-588856148391}"/>
              </a:ext>
            </a:extLst>
          </p:cNvPr>
          <p:cNvSpPr>
            <a:spLocks noGrp="1"/>
          </p:cNvSpPr>
          <p:nvPr>
            <p:ph type="ftr" sz="quarter" idx="11"/>
          </p:nvPr>
        </p:nvSpPr>
        <p:spPr/>
        <p:txBody>
          <a:bodyPr/>
          <a:lstStyle/>
          <a:p>
            <a:r>
              <a:rPr lang="de-AT"/>
              <a:t>Oracle Architektur</a:t>
            </a:r>
          </a:p>
        </p:txBody>
      </p:sp>
      <p:sp>
        <p:nvSpPr>
          <p:cNvPr id="6" name="Foliennummernplatzhalter 5">
            <a:extLst>
              <a:ext uri="{FF2B5EF4-FFF2-40B4-BE49-F238E27FC236}">
                <a16:creationId xmlns:a16="http://schemas.microsoft.com/office/drawing/2014/main" id="{901BFD0E-FBEB-4F75-B31D-C4703572C6AE}"/>
              </a:ext>
            </a:extLst>
          </p:cNvPr>
          <p:cNvSpPr>
            <a:spLocks noGrp="1"/>
          </p:cNvSpPr>
          <p:nvPr>
            <p:ph type="sldNum" sz="quarter" idx="12"/>
          </p:nvPr>
        </p:nvSpPr>
        <p:spPr/>
        <p:txBody>
          <a:bodyPr/>
          <a:lstStyle/>
          <a:p>
            <a:fld id="{D3967F50-05EA-47C9-83BE-E62B239DFA07}" type="slidenum">
              <a:rPr lang="de-AT" smtClean="0"/>
              <a:t>‹Nr.›</a:t>
            </a:fld>
            <a:endParaRPr lang="de-AT"/>
          </a:p>
        </p:txBody>
      </p:sp>
    </p:spTree>
    <p:extLst>
      <p:ext uri="{BB962C8B-B14F-4D97-AF65-F5344CB8AC3E}">
        <p14:creationId xmlns:p14="http://schemas.microsoft.com/office/powerpoint/2010/main" val="325285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399884-C4E1-4AB2-B0FC-DB01136EE0A7}"/>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D818B679-5A79-4497-AEC2-DB1386C8D89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EEEAF26E-9658-4CD4-BFDC-F0010B59CB87}"/>
              </a:ext>
            </a:extLst>
          </p:cNvPr>
          <p:cNvSpPr>
            <a:spLocks noGrp="1"/>
          </p:cNvSpPr>
          <p:nvPr>
            <p:ph type="dt" sz="half" idx="10"/>
          </p:nvPr>
        </p:nvSpPr>
        <p:spPr/>
        <p:txBody>
          <a:bodyPr/>
          <a:lstStyle/>
          <a:p>
            <a:fld id="{E335EB2A-CBAC-4259-8790-23953D5A4F38}" type="datetime1">
              <a:rPr lang="de-AT" smtClean="0"/>
              <a:t>08.07.2020</a:t>
            </a:fld>
            <a:endParaRPr lang="de-AT"/>
          </a:p>
        </p:txBody>
      </p:sp>
      <p:sp>
        <p:nvSpPr>
          <p:cNvPr id="5" name="Fußzeilenplatzhalter 4">
            <a:extLst>
              <a:ext uri="{FF2B5EF4-FFF2-40B4-BE49-F238E27FC236}">
                <a16:creationId xmlns:a16="http://schemas.microsoft.com/office/drawing/2014/main" id="{9E827ADB-AE86-465E-8A37-9E2CEB5CD291}"/>
              </a:ext>
            </a:extLst>
          </p:cNvPr>
          <p:cNvSpPr>
            <a:spLocks noGrp="1"/>
          </p:cNvSpPr>
          <p:nvPr>
            <p:ph type="ftr" sz="quarter" idx="11"/>
          </p:nvPr>
        </p:nvSpPr>
        <p:spPr/>
        <p:txBody>
          <a:bodyPr/>
          <a:lstStyle/>
          <a:p>
            <a:r>
              <a:rPr lang="de-AT"/>
              <a:t>Oracle Architektur</a:t>
            </a:r>
          </a:p>
        </p:txBody>
      </p:sp>
      <p:sp>
        <p:nvSpPr>
          <p:cNvPr id="6" name="Foliennummernplatzhalter 5">
            <a:extLst>
              <a:ext uri="{FF2B5EF4-FFF2-40B4-BE49-F238E27FC236}">
                <a16:creationId xmlns:a16="http://schemas.microsoft.com/office/drawing/2014/main" id="{356C1FE5-A082-4E32-AC3C-CB99FB436066}"/>
              </a:ext>
            </a:extLst>
          </p:cNvPr>
          <p:cNvSpPr>
            <a:spLocks noGrp="1"/>
          </p:cNvSpPr>
          <p:nvPr>
            <p:ph type="sldNum" sz="quarter" idx="12"/>
          </p:nvPr>
        </p:nvSpPr>
        <p:spPr/>
        <p:txBody>
          <a:bodyPr/>
          <a:lstStyle/>
          <a:p>
            <a:fld id="{D3967F50-05EA-47C9-83BE-E62B239DFA07}" type="slidenum">
              <a:rPr lang="de-AT" smtClean="0"/>
              <a:t>‹Nr.›</a:t>
            </a:fld>
            <a:endParaRPr lang="de-AT"/>
          </a:p>
        </p:txBody>
      </p:sp>
    </p:spTree>
    <p:extLst>
      <p:ext uri="{BB962C8B-B14F-4D97-AF65-F5344CB8AC3E}">
        <p14:creationId xmlns:p14="http://schemas.microsoft.com/office/powerpoint/2010/main" val="243763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D1CFE40-D8D1-4C1A-AE21-C5E8928C683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C9559D6C-C50A-4D79-AE97-C550EDC20CC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468AB7D2-7F02-458F-935F-76904937EEBC}"/>
              </a:ext>
            </a:extLst>
          </p:cNvPr>
          <p:cNvSpPr>
            <a:spLocks noGrp="1"/>
          </p:cNvSpPr>
          <p:nvPr>
            <p:ph type="dt" sz="half" idx="10"/>
          </p:nvPr>
        </p:nvSpPr>
        <p:spPr/>
        <p:txBody>
          <a:bodyPr/>
          <a:lstStyle/>
          <a:p>
            <a:fld id="{77267A09-1B79-468C-93BB-62F68BFD9406}" type="datetime1">
              <a:rPr lang="de-AT" smtClean="0"/>
              <a:t>08.07.2020</a:t>
            </a:fld>
            <a:endParaRPr lang="de-AT"/>
          </a:p>
        </p:txBody>
      </p:sp>
      <p:sp>
        <p:nvSpPr>
          <p:cNvPr id="5" name="Fußzeilenplatzhalter 4">
            <a:extLst>
              <a:ext uri="{FF2B5EF4-FFF2-40B4-BE49-F238E27FC236}">
                <a16:creationId xmlns:a16="http://schemas.microsoft.com/office/drawing/2014/main" id="{2D013C15-4DBC-417F-AF4D-99B08C9CB824}"/>
              </a:ext>
            </a:extLst>
          </p:cNvPr>
          <p:cNvSpPr>
            <a:spLocks noGrp="1"/>
          </p:cNvSpPr>
          <p:nvPr>
            <p:ph type="ftr" sz="quarter" idx="11"/>
          </p:nvPr>
        </p:nvSpPr>
        <p:spPr/>
        <p:txBody>
          <a:bodyPr/>
          <a:lstStyle/>
          <a:p>
            <a:r>
              <a:rPr lang="de-AT"/>
              <a:t>Oracle Architektur</a:t>
            </a:r>
          </a:p>
        </p:txBody>
      </p:sp>
      <p:sp>
        <p:nvSpPr>
          <p:cNvPr id="6" name="Foliennummernplatzhalter 5">
            <a:extLst>
              <a:ext uri="{FF2B5EF4-FFF2-40B4-BE49-F238E27FC236}">
                <a16:creationId xmlns:a16="http://schemas.microsoft.com/office/drawing/2014/main" id="{A091DC09-9EBD-4A51-889B-E9D8739B1E53}"/>
              </a:ext>
            </a:extLst>
          </p:cNvPr>
          <p:cNvSpPr>
            <a:spLocks noGrp="1"/>
          </p:cNvSpPr>
          <p:nvPr>
            <p:ph type="sldNum" sz="quarter" idx="12"/>
          </p:nvPr>
        </p:nvSpPr>
        <p:spPr/>
        <p:txBody>
          <a:bodyPr/>
          <a:lstStyle/>
          <a:p>
            <a:fld id="{D3967F50-05EA-47C9-83BE-E62B239DFA07}" type="slidenum">
              <a:rPr lang="de-AT" smtClean="0"/>
              <a:t>‹Nr.›</a:t>
            </a:fld>
            <a:endParaRPr lang="de-AT"/>
          </a:p>
        </p:txBody>
      </p:sp>
    </p:spTree>
    <p:extLst>
      <p:ext uri="{BB962C8B-B14F-4D97-AF65-F5344CB8AC3E}">
        <p14:creationId xmlns:p14="http://schemas.microsoft.com/office/powerpoint/2010/main" val="393266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15E12F-448C-4E93-9376-A77F0F46FCDA}"/>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9DAC1FC-DCF6-427A-9127-A18BF3881E6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CCEAF773-4AC7-4F94-8A8D-41484EB27A2B}"/>
              </a:ext>
            </a:extLst>
          </p:cNvPr>
          <p:cNvSpPr>
            <a:spLocks noGrp="1"/>
          </p:cNvSpPr>
          <p:nvPr>
            <p:ph type="dt" sz="half" idx="10"/>
          </p:nvPr>
        </p:nvSpPr>
        <p:spPr/>
        <p:txBody>
          <a:bodyPr/>
          <a:lstStyle/>
          <a:p>
            <a:fld id="{CD4AF26F-80B9-4A01-95C7-1C62CC9A7ABF}" type="datetime1">
              <a:rPr lang="de-AT" smtClean="0"/>
              <a:t>08.07.2020</a:t>
            </a:fld>
            <a:endParaRPr lang="de-AT"/>
          </a:p>
        </p:txBody>
      </p:sp>
      <p:sp>
        <p:nvSpPr>
          <p:cNvPr id="5" name="Fußzeilenplatzhalter 4">
            <a:extLst>
              <a:ext uri="{FF2B5EF4-FFF2-40B4-BE49-F238E27FC236}">
                <a16:creationId xmlns:a16="http://schemas.microsoft.com/office/drawing/2014/main" id="{735EA6AC-CFE1-40DD-9459-DDEAA08E33DC}"/>
              </a:ext>
            </a:extLst>
          </p:cNvPr>
          <p:cNvSpPr>
            <a:spLocks noGrp="1"/>
          </p:cNvSpPr>
          <p:nvPr>
            <p:ph type="ftr" sz="quarter" idx="11"/>
          </p:nvPr>
        </p:nvSpPr>
        <p:spPr/>
        <p:txBody>
          <a:bodyPr/>
          <a:lstStyle/>
          <a:p>
            <a:r>
              <a:rPr lang="de-AT"/>
              <a:t>Oracle Architektur</a:t>
            </a:r>
          </a:p>
        </p:txBody>
      </p:sp>
      <p:sp>
        <p:nvSpPr>
          <p:cNvPr id="6" name="Foliennummernplatzhalter 5">
            <a:extLst>
              <a:ext uri="{FF2B5EF4-FFF2-40B4-BE49-F238E27FC236}">
                <a16:creationId xmlns:a16="http://schemas.microsoft.com/office/drawing/2014/main" id="{E9F1531A-3D6E-4794-A98B-B5F2CE763E9F}"/>
              </a:ext>
            </a:extLst>
          </p:cNvPr>
          <p:cNvSpPr>
            <a:spLocks noGrp="1"/>
          </p:cNvSpPr>
          <p:nvPr>
            <p:ph type="sldNum" sz="quarter" idx="12"/>
          </p:nvPr>
        </p:nvSpPr>
        <p:spPr/>
        <p:txBody>
          <a:bodyPr/>
          <a:lstStyle/>
          <a:p>
            <a:fld id="{D3967F50-05EA-47C9-83BE-E62B239DFA07}" type="slidenum">
              <a:rPr lang="de-AT" smtClean="0"/>
              <a:t>‹Nr.›</a:t>
            </a:fld>
            <a:endParaRPr lang="de-AT"/>
          </a:p>
        </p:txBody>
      </p:sp>
    </p:spTree>
    <p:extLst>
      <p:ext uri="{BB962C8B-B14F-4D97-AF65-F5344CB8AC3E}">
        <p14:creationId xmlns:p14="http://schemas.microsoft.com/office/powerpoint/2010/main" val="245304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2754-F728-487D-B989-319DDCB175A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A808A91C-8552-4A83-8626-9202D4C16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F8F87DB-BEA8-470F-B5A8-87742BDF6177}"/>
              </a:ext>
            </a:extLst>
          </p:cNvPr>
          <p:cNvSpPr>
            <a:spLocks noGrp="1"/>
          </p:cNvSpPr>
          <p:nvPr>
            <p:ph type="dt" sz="half" idx="10"/>
          </p:nvPr>
        </p:nvSpPr>
        <p:spPr/>
        <p:txBody>
          <a:bodyPr/>
          <a:lstStyle/>
          <a:p>
            <a:fld id="{315C3B2C-17B4-44B3-8AA5-835E8DAA8019}" type="datetime1">
              <a:rPr lang="de-AT" smtClean="0"/>
              <a:t>08.07.2020</a:t>
            </a:fld>
            <a:endParaRPr lang="de-AT"/>
          </a:p>
        </p:txBody>
      </p:sp>
      <p:sp>
        <p:nvSpPr>
          <p:cNvPr id="5" name="Fußzeilenplatzhalter 4">
            <a:extLst>
              <a:ext uri="{FF2B5EF4-FFF2-40B4-BE49-F238E27FC236}">
                <a16:creationId xmlns:a16="http://schemas.microsoft.com/office/drawing/2014/main" id="{C542C3F5-8AC0-4C99-94B2-1945E30D7003}"/>
              </a:ext>
            </a:extLst>
          </p:cNvPr>
          <p:cNvSpPr>
            <a:spLocks noGrp="1"/>
          </p:cNvSpPr>
          <p:nvPr>
            <p:ph type="ftr" sz="quarter" idx="11"/>
          </p:nvPr>
        </p:nvSpPr>
        <p:spPr/>
        <p:txBody>
          <a:bodyPr/>
          <a:lstStyle/>
          <a:p>
            <a:r>
              <a:rPr lang="de-AT"/>
              <a:t>Oracle Architektur</a:t>
            </a:r>
          </a:p>
        </p:txBody>
      </p:sp>
      <p:sp>
        <p:nvSpPr>
          <p:cNvPr id="6" name="Foliennummernplatzhalter 5">
            <a:extLst>
              <a:ext uri="{FF2B5EF4-FFF2-40B4-BE49-F238E27FC236}">
                <a16:creationId xmlns:a16="http://schemas.microsoft.com/office/drawing/2014/main" id="{64930E69-9BD2-46B4-B1A4-2BE9CED8EF5A}"/>
              </a:ext>
            </a:extLst>
          </p:cNvPr>
          <p:cNvSpPr>
            <a:spLocks noGrp="1"/>
          </p:cNvSpPr>
          <p:nvPr>
            <p:ph type="sldNum" sz="quarter" idx="12"/>
          </p:nvPr>
        </p:nvSpPr>
        <p:spPr/>
        <p:txBody>
          <a:bodyPr/>
          <a:lstStyle/>
          <a:p>
            <a:fld id="{D3967F50-05EA-47C9-83BE-E62B239DFA07}" type="slidenum">
              <a:rPr lang="de-AT" smtClean="0"/>
              <a:t>‹Nr.›</a:t>
            </a:fld>
            <a:endParaRPr lang="de-AT"/>
          </a:p>
        </p:txBody>
      </p:sp>
    </p:spTree>
    <p:extLst>
      <p:ext uri="{BB962C8B-B14F-4D97-AF65-F5344CB8AC3E}">
        <p14:creationId xmlns:p14="http://schemas.microsoft.com/office/powerpoint/2010/main" val="118685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13B6C1-8459-45D6-A8AC-5DBEB551A523}"/>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8760F2AE-09B4-4B7F-8890-A6484DF20DE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34409262-2D58-42AB-9A7F-EC50783DA3B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037390FD-FD9C-42B0-B720-783491A7E957}"/>
              </a:ext>
            </a:extLst>
          </p:cNvPr>
          <p:cNvSpPr>
            <a:spLocks noGrp="1"/>
          </p:cNvSpPr>
          <p:nvPr>
            <p:ph type="dt" sz="half" idx="10"/>
          </p:nvPr>
        </p:nvSpPr>
        <p:spPr/>
        <p:txBody>
          <a:bodyPr/>
          <a:lstStyle/>
          <a:p>
            <a:fld id="{D309C6B6-CA1F-43D1-A454-43D4D63132B5}" type="datetime1">
              <a:rPr lang="de-AT" smtClean="0"/>
              <a:t>08.07.2020</a:t>
            </a:fld>
            <a:endParaRPr lang="de-AT"/>
          </a:p>
        </p:txBody>
      </p:sp>
      <p:sp>
        <p:nvSpPr>
          <p:cNvPr id="6" name="Fußzeilenplatzhalter 5">
            <a:extLst>
              <a:ext uri="{FF2B5EF4-FFF2-40B4-BE49-F238E27FC236}">
                <a16:creationId xmlns:a16="http://schemas.microsoft.com/office/drawing/2014/main" id="{CBE4FDE7-6AE5-48B8-951E-A84896AD047D}"/>
              </a:ext>
            </a:extLst>
          </p:cNvPr>
          <p:cNvSpPr>
            <a:spLocks noGrp="1"/>
          </p:cNvSpPr>
          <p:nvPr>
            <p:ph type="ftr" sz="quarter" idx="11"/>
          </p:nvPr>
        </p:nvSpPr>
        <p:spPr/>
        <p:txBody>
          <a:bodyPr/>
          <a:lstStyle/>
          <a:p>
            <a:r>
              <a:rPr lang="de-AT"/>
              <a:t>Oracle Architektur</a:t>
            </a:r>
          </a:p>
        </p:txBody>
      </p:sp>
      <p:sp>
        <p:nvSpPr>
          <p:cNvPr id="7" name="Foliennummernplatzhalter 6">
            <a:extLst>
              <a:ext uri="{FF2B5EF4-FFF2-40B4-BE49-F238E27FC236}">
                <a16:creationId xmlns:a16="http://schemas.microsoft.com/office/drawing/2014/main" id="{16325FCB-0660-4B59-9C79-71F492EAF765}"/>
              </a:ext>
            </a:extLst>
          </p:cNvPr>
          <p:cNvSpPr>
            <a:spLocks noGrp="1"/>
          </p:cNvSpPr>
          <p:nvPr>
            <p:ph type="sldNum" sz="quarter" idx="12"/>
          </p:nvPr>
        </p:nvSpPr>
        <p:spPr/>
        <p:txBody>
          <a:bodyPr/>
          <a:lstStyle/>
          <a:p>
            <a:fld id="{D3967F50-05EA-47C9-83BE-E62B239DFA07}" type="slidenum">
              <a:rPr lang="de-AT" smtClean="0"/>
              <a:t>‹Nr.›</a:t>
            </a:fld>
            <a:endParaRPr lang="de-AT"/>
          </a:p>
        </p:txBody>
      </p:sp>
    </p:spTree>
    <p:extLst>
      <p:ext uri="{BB962C8B-B14F-4D97-AF65-F5344CB8AC3E}">
        <p14:creationId xmlns:p14="http://schemas.microsoft.com/office/powerpoint/2010/main" val="342772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6C74B-EFFB-4E51-A66F-A657AACCD32A}"/>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C8E2A108-EE44-4CA2-865F-EB1B73D2D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1738F76-229D-4FF0-A527-C8ADB386B20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E6FC091E-8868-44A1-AB06-6337387D4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4F40E2F-1094-47B7-B141-6C46E925F03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CE5C3232-6B92-4FC1-B200-170BB223319D}"/>
              </a:ext>
            </a:extLst>
          </p:cNvPr>
          <p:cNvSpPr>
            <a:spLocks noGrp="1"/>
          </p:cNvSpPr>
          <p:nvPr>
            <p:ph type="dt" sz="half" idx="10"/>
          </p:nvPr>
        </p:nvSpPr>
        <p:spPr/>
        <p:txBody>
          <a:bodyPr/>
          <a:lstStyle/>
          <a:p>
            <a:fld id="{B078777F-3769-42CC-B066-CBE738EEEDDB}" type="datetime1">
              <a:rPr lang="de-AT" smtClean="0"/>
              <a:t>08.07.2020</a:t>
            </a:fld>
            <a:endParaRPr lang="de-AT"/>
          </a:p>
        </p:txBody>
      </p:sp>
      <p:sp>
        <p:nvSpPr>
          <p:cNvPr id="8" name="Fußzeilenplatzhalter 7">
            <a:extLst>
              <a:ext uri="{FF2B5EF4-FFF2-40B4-BE49-F238E27FC236}">
                <a16:creationId xmlns:a16="http://schemas.microsoft.com/office/drawing/2014/main" id="{C9E301BB-C87F-45C6-A43F-18C0B936D34D}"/>
              </a:ext>
            </a:extLst>
          </p:cNvPr>
          <p:cNvSpPr>
            <a:spLocks noGrp="1"/>
          </p:cNvSpPr>
          <p:nvPr>
            <p:ph type="ftr" sz="quarter" idx="11"/>
          </p:nvPr>
        </p:nvSpPr>
        <p:spPr/>
        <p:txBody>
          <a:bodyPr/>
          <a:lstStyle/>
          <a:p>
            <a:r>
              <a:rPr lang="de-AT"/>
              <a:t>Oracle Architektur</a:t>
            </a:r>
          </a:p>
        </p:txBody>
      </p:sp>
      <p:sp>
        <p:nvSpPr>
          <p:cNvPr id="9" name="Foliennummernplatzhalter 8">
            <a:extLst>
              <a:ext uri="{FF2B5EF4-FFF2-40B4-BE49-F238E27FC236}">
                <a16:creationId xmlns:a16="http://schemas.microsoft.com/office/drawing/2014/main" id="{D0144288-EFE6-4B21-9CCF-AA92B64D201F}"/>
              </a:ext>
            </a:extLst>
          </p:cNvPr>
          <p:cNvSpPr>
            <a:spLocks noGrp="1"/>
          </p:cNvSpPr>
          <p:nvPr>
            <p:ph type="sldNum" sz="quarter" idx="12"/>
          </p:nvPr>
        </p:nvSpPr>
        <p:spPr/>
        <p:txBody>
          <a:bodyPr/>
          <a:lstStyle/>
          <a:p>
            <a:fld id="{D3967F50-05EA-47C9-83BE-E62B239DFA07}" type="slidenum">
              <a:rPr lang="de-AT" smtClean="0"/>
              <a:t>‹Nr.›</a:t>
            </a:fld>
            <a:endParaRPr lang="de-AT"/>
          </a:p>
        </p:txBody>
      </p:sp>
    </p:spTree>
    <p:extLst>
      <p:ext uri="{BB962C8B-B14F-4D97-AF65-F5344CB8AC3E}">
        <p14:creationId xmlns:p14="http://schemas.microsoft.com/office/powerpoint/2010/main" val="369174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2699D5-9127-4796-861C-6D5E29CA210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9072A956-C29C-409E-864E-3B66DDFC7682}"/>
              </a:ext>
            </a:extLst>
          </p:cNvPr>
          <p:cNvSpPr>
            <a:spLocks noGrp="1"/>
          </p:cNvSpPr>
          <p:nvPr>
            <p:ph type="dt" sz="half" idx="10"/>
          </p:nvPr>
        </p:nvSpPr>
        <p:spPr/>
        <p:txBody>
          <a:bodyPr/>
          <a:lstStyle/>
          <a:p>
            <a:fld id="{877B7A29-23EC-4819-95FC-B9EBC00D198A}" type="datetime1">
              <a:rPr lang="de-AT" smtClean="0"/>
              <a:t>08.07.2020</a:t>
            </a:fld>
            <a:endParaRPr lang="de-AT"/>
          </a:p>
        </p:txBody>
      </p:sp>
      <p:sp>
        <p:nvSpPr>
          <p:cNvPr id="4" name="Fußzeilenplatzhalter 3">
            <a:extLst>
              <a:ext uri="{FF2B5EF4-FFF2-40B4-BE49-F238E27FC236}">
                <a16:creationId xmlns:a16="http://schemas.microsoft.com/office/drawing/2014/main" id="{2260E42C-F6B3-4C89-A575-A9EDF041654D}"/>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63D20C52-DD91-40FA-8051-12A2EFF4B18E}"/>
              </a:ext>
            </a:extLst>
          </p:cNvPr>
          <p:cNvSpPr>
            <a:spLocks noGrp="1"/>
          </p:cNvSpPr>
          <p:nvPr>
            <p:ph type="sldNum" sz="quarter" idx="12"/>
          </p:nvPr>
        </p:nvSpPr>
        <p:spPr/>
        <p:txBody>
          <a:bodyPr/>
          <a:lstStyle/>
          <a:p>
            <a:fld id="{D3967F50-05EA-47C9-83BE-E62B239DFA07}" type="slidenum">
              <a:rPr lang="de-AT" smtClean="0"/>
              <a:t>‹Nr.›</a:t>
            </a:fld>
            <a:endParaRPr lang="de-AT"/>
          </a:p>
        </p:txBody>
      </p:sp>
    </p:spTree>
    <p:extLst>
      <p:ext uri="{BB962C8B-B14F-4D97-AF65-F5344CB8AC3E}">
        <p14:creationId xmlns:p14="http://schemas.microsoft.com/office/powerpoint/2010/main" val="349648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25A0CF8-A1C7-441D-ADD7-C97C8DB61F5C}"/>
              </a:ext>
            </a:extLst>
          </p:cNvPr>
          <p:cNvSpPr>
            <a:spLocks noGrp="1"/>
          </p:cNvSpPr>
          <p:nvPr>
            <p:ph type="dt" sz="half" idx="10"/>
          </p:nvPr>
        </p:nvSpPr>
        <p:spPr/>
        <p:txBody>
          <a:bodyPr/>
          <a:lstStyle/>
          <a:p>
            <a:fld id="{57ECE1D3-CEA7-4E39-8101-2642EAE1DF1D}" type="datetime1">
              <a:rPr lang="de-AT" smtClean="0"/>
              <a:t>08.07.2020</a:t>
            </a:fld>
            <a:endParaRPr lang="de-AT"/>
          </a:p>
        </p:txBody>
      </p:sp>
      <p:sp>
        <p:nvSpPr>
          <p:cNvPr id="3" name="Fußzeilenplatzhalter 2">
            <a:extLst>
              <a:ext uri="{FF2B5EF4-FFF2-40B4-BE49-F238E27FC236}">
                <a16:creationId xmlns:a16="http://schemas.microsoft.com/office/drawing/2014/main" id="{171CDD93-0F49-4ACF-A424-D45782D6E7D7}"/>
              </a:ext>
            </a:extLst>
          </p:cNvPr>
          <p:cNvSpPr>
            <a:spLocks noGrp="1"/>
          </p:cNvSpPr>
          <p:nvPr>
            <p:ph type="ftr" sz="quarter" idx="11"/>
          </p:nvPr>
        </p:nvSpPr>
        <p:spPr/>
        <p:txBody>
          <a:bodyPr/>
          <a:lstStyle/>
          <a:p>
            <a:r>
              <a:rPr lang="de-AT"/>
              <a:t>Oracle Architektur</a:t>
            </a:r>
          </a:p>
        </p:txBody>
      </p:sp>
      <p:sp>
        <p:nvSpPr>
          <p:cNvPr id="4" name="Foliennummernplatzhalter 3">
            <a:extLst>
              <a:ext uri="{FF2B5EF4-FFF2-40B4-BE49-F238E27FC236}">
                <a16:creationId xmlns:a16="http://schemas.microsoft.com/office/drawing/2014/main" id="{B5567AB9-F32C-448B-94DA-099247C84B78}"/>
              </a:ext>
            </a:extLst>
          </p:cNvPr>
          <p:cNvSpPr>
            <a:spLocks noGrp="1"/>
          </p:cNvSpPr>
          <p:nvPr>
            <p:ph type="sldNum" sz="quarter" idx="12"/>
          </p:nvPr>
        </p:nvSpPr>
        <p:spPr/>
        <p:txBody>
          <a:bodyPr/>
          <a:lstStyle/>
          <a:p>
            <a:fld id="{D3967F50-05EA-47C9-83BE-E62B239DFA07}" type="slidenum">
              <a:rPr lang="de-AT" smtClean="0"/>
              <a:t>‹Nr.›</a:t>
            </a:fld>
            <a:endParaRPr lang="de-AT"/>
          </a:p>
        </p:txBody>
      </p:sp>
    </p:spTree>
    <p:extLst>
      <p:ext uri="{BB962C8B-B14F-4D97-AF65-F5344CB8AC3E}">
        <p14:creationId xmlns:p14="http://schemas.microsoft.com/office/powerpoint/2010/main" val="163460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C379F1-3DEB-45B7-B03D-17A60282098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4BD5F9F5-869C-4BAA-9880-DD56E1A01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C13700A3-D4B9-4E6A-8AF9-FA05D36AC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1658781-B913-46FA-AA36-E805C842E9BB}"/>
              </a:ext>
            </a:extLst>
          </p:cNvPr>
          <p:cNvSpPr>
            <a:spLocks noGrp="1"/>
          </p:cNvSpPr>
          <p:nvPr>
            <p:ph type="dt" sz="half" idx="10"/>
          </p:nvPr>
        </p:nvSpPr>
        <p:spPr/>
        <p:txBody>
          <a:bodyPr/>
          <a:lstStyle/>
          <a:p>
            <a:fld id="{B382C1D7-41B3-4CF9-97D1-D2ABB91F1219}" type="datetime1">
              <a:rPr lang="de-AT" smtClean="0"/>
              <a:t>08.07.2020</a:t>
            </a:fld>
            <a:endParaRPr lang="de-AT"/>
          </a:p>
        </p:txBody>
      </p:sp>
      <p:sp>
        <p:nvSpPr>
          <p:cNvPr id="6" name="Fußzeilenplatzhalter 5">
            <a:extLst>
              <a:ext uri="{FF2B5EF4-FFF2-40B4-BE49-F238E27FC236}">
                <a16:creationId xmlns:a16="http://schemas.microsoft.com/office/drawing/2014/main" id="{691C225A-F019-4676-93BF-7EFDD23CDE73}"/>
              </a:ext>
            </a:extLst>
          </p:cNvPr>
          <p:cNvSpPr>
            <a:spLocks noGrp="1"/>
          </p:cNvSpPr>
          <p:nvPr>
            <p:ph type="ftr" sz="quarter" idx="11"/>
          </p:nvPr>
        </p:nvSpPr>
        <p:spPr/>
        <p:txBody>
          <a:bodyPr/>
          <a:lstStyle/>
          <a:p>
            <a:r>
              <a:rPr lang="de-AT"/>
              <a:t>Oracle Architektur</a:t>
            </a:r>
          </a:p>
        </p:txBody>
      </p:sp>
      <p:sp>
        <p:nvSpPr>
          <p:cNvPr id="7" name="Foliennummernplatzhalter 6">
            <a:extLst>
              <a:ext uri="{FF2B5EF4-FFF2-40B4-BE49-F238E27FC236}">
                <a16:creationId xmlns:a16="http://schemas.microsoft.com/office/drawing/2014/main" id="{103D7794-E601-4BF8-9C06-7E19D9DFA7D2}"/>
              </a:ext>
            </a:extLst>
          </p:cNvPr>
          <p:cNvSpPr>
            <a:spLocks noGrp="1"/>
          </p:cNvSpPr>
          <p:nvPr>
            <p:ph type="sldNum" sz="quarter" idx="12"/>
          </p:nvPr>
        </p:nvSpPr>
        <p:spPr/>
        <p:txBody>
          <a:bodyPr/>
          <a:lstStyle/>
          <a:p>
            <a:fld id="{D3967F50-05EA-47C9-83BE-E62B239DFA07}" type="slidenum">
              <a:rPr lang="de-AT" smtClean="0"/>
              <a:t>‹Nr.›</a:t>
            </a:fld>
            <a:endParaRPr lang="de-AT"/>
          </a:p>
        </p:txBody>
      </p:sp>
    </p:spTree>
    <p:extLst>
      <p:ext uri="{BB962C8B-B14F-4D97-AF65-F5344CB8AC3E}">
        <p14:creationId xmlns:p14="http://schemas.microsoft.com/office/powerpoint/2010/main" val="15705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FF0507-47F3-4825-AC68-F24BFED8710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A6088E46-CA17-436B-9C59-48440FB42F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F7F890D7-A4A7-4043-878B-5DFEE96BB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DB0617-EFDC-4F57-AF61-CF7A24467B8D}"/>
              </a:ext>
            </a:extLst>
          </p:cNvPr>
          <p:cNvSpPr>
            <a:spLocks noGrp="1"/>
          </p:cNvSpPr>
          <p:nvPr>
            <p:ph type="dt" sz="half" idx="10"/>
          </p:nvPr>
        </p:nvSpPr>
        <p:spPr/>
        <p:txBody>
          <a:bodyPr/>
          <a:lstStyle/>
          <a:p>
            <a:fld id="{E1F2CCB3-F524-4C97-B53C-281FC0EF5599}" type="datetime1">
              <a:rPr lang="de-AT" smtClean="0"/>
              <a:t>08.07.2020</a:t>
            </a:fld>
            <a:endParaRPr lang="de-AT"/>
          </a:p>
        </p:txBody>
      </p:sp>
      <p:sp>
        <p:nvSpPr>
          <p:cNvPr id="6" name="Fußzeilenplatzhalter 5">
            <a:extLst>
              <a:ext uri="{FF2B5EF4-FFF2-40B4-BE49-F238E27FC236}">
                <a16:creationId xmlns:a16="http://schemas.microsoft.com/office/drawing/2014/main" id="{B1719D34-1464-46EE-B859-9A2A612ECBE3}"/>
              </a:ext>
            </a:extLst>
          </p:cNvPr>
          <p:cNvSpPr>
            <a:spLocks noGrp="1"/>
          </p:cNvSpPr>
          <p:nvPr>
            <p:ph type="ftr" sz="quarter" idx="11"/>
          </p:nvPr>
        </p:nvSpPr>
        <p:spPr/>
        <p:txBody>
          <a:bodyPr/>
          <a:lstStyle/>
          <a:p>
            <a:r>
              <a:rPr lang="de-AT"/>
              <a:t>Oracle Architektur</a:t>
            </a:r>
          </a:p>
        </p:txBody>
      </p:sp>
      <p:sp>
        <p:nvSpPr>
          <p:cNvPr id="7" name="Foliennummernplatzhalter 6">
            <a:extLst>
              <a:ext uri="{FF2B5EF4-FFF2-40B4-BE49-F238E27FC236}">
                <a16:creationId xmlns:a16="http://schemas.microsoft.com/office/drawing/2014/main" id="{E573617A-278C-488C-8EA8-8750544B49B3}"/>
              </a:ext>
            </a:extLst>
          </p:cNvPr>
          <p:cNvSpPr>
            <a:spLocks noGrp="1"/>
          </p:cNvSpPr>
          <p:nvPr>
            <p:ph type="sldNum" sz="quarter" idx="12"/>
          </p:nvPr>
        </p:nvSpPr>
        <p:spPr/>
        <p:txBody>
          <a:bodyPr/>
          <a:lstStyle/>
          <a:p>
            <a:fld id="{D3967F50-05EA-47C9-83BE-E62B239DFA07}" type="slidenum">
              <a:rPr lang="de-AT" smtClean="0"/>
              <a:t>‹Nr.›</a:t>
            </a:fld>
            <a:endParaRPr lang="de-AT"/>
          </a:p>
        </p:txBody>
      </p:sp>
    </p:spTree>
    <p:extLst>
      <p:ext uri="{BB962C8B-B14F-4D97-AF65-F5344CB8AC3E}">
        <p14:creationId xmlns:p14="http://schemas.microsoft.com/office/powerpoint/2010/main" val="321395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56EFA05-EEB6-4D90-8B5A-4318E3EE4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9784F932-8635-46C4-B2B5-B68286DFE3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A7E1FB3E-E8F2-4425-8797-B7AA1BE1B1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A21A2-7D96-4082-8697-1B418B05131C}" type="datetime1">
              <a:rPr lang="de-AT" smtClean="0"/>
              <a:t>08.07.2020</a:t>
            </a:fld>
            <a:endParaRPr lang="de-AT"/>
          </a:p>
        </p:txBody>
      </p:sp>
      <p:sp>
        <p:nvSpPr>
          <p:cNvPr id="5" name="Fußzeilenplatzhalter 4">
            <a:extLst>
              <a:ext uri="{FF2B5EF4-FFF2-40B4-BE49-F238E27FC236}">
                <a16:creationId xmlns:a16="http://schemas.microsoft.com/office/drawing/2014/main" id="{F757BF1D-8DE9-4612-AB43-A8EFCE1FB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a:t>Oracle Architektur</a:t>
            </a:r>
          </a:p>
        </p:txBody>
      </p:sp>
      <p:sp>
        <p:nvSpPr>
          <p:cNvPr id="6" name="Foliennummernplatzhalter 5">
            <a:extLst>
              <a:ext uri="{FF2B5EF4-FFF2-40B4-BE49-F238E27FC236}">
                <a16:creationId xmlns:a16="http://schemas.microsoft.com/office/drawing/2014/main" id="{96BB9936-9035-4FEF-BCB1-7735D1B1C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7F50-05EA-47C9-83BE-E62B239DFA07}" type="slidenum">
              <a:rPr lang="de-AT" smtClean="0"/>
              <a:t>‹Nr.›</a:t>
            </a:fld>
            <a:endParaRPr lang="de-AT"/>
          </a:p>
        </p:txBody>
      </p:sp>
    </p:spTree>
    <p:extLst>
      <p:ext uri="{BB962C8B-B14F-4D97-AF65-F5344CB8AC3E}">
        <p14:creationId xmlns:p14="http://schemas.microsoft.com/office/powerpoint/2010/main" val="1654191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png"/><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2.png"/><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2.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2.png"/><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png"/><Relationship Id="rId4" Type="http://schemas.openxmlformats.org/officeDocument/2006/relationships/image" Target="../media/image14.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png"/><Relationship Id="rId4" Type="http://schemas.openxmlformats.org/officeDocument/2006/relationships/image" Target="../media/image15.emf"/></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png"/><Relationship Id="rId4" Type="http://schemas.openxmlformats.org/officeDocument/2006/relationships/image" Target="../media/image16.emf"/></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FFD5C4-9A3F-4132-ABF1-8C8F8E610E20}"/>
              </a:ext>
            </a:extLst>
          </p:cNvPr>
          <p:cNvSpPr>
            <a:spLocks noGrp="1"/>
          </p:cNvSpPr>
          <p:nvPr>
            <p:ph type="ctrTitle"/>
          </p:nvPr>
        </p:nvSpPr>
        <p:spPr/>
        <p:txBody>
          <a:bodyPr/>
          <a:lstStyle/>
          <a:p>
            <a:r>
              <a:rPr lang="de-AT" dirty="0">
                <a:solidFill>
                  <a:schemeClr val="bg1"/>
                </a:solidFill>
              </a:rPr>
              <a:t>Oracle Architektur</a:t>
            </a:r>
          </a:p>
        </p:txBody>
      </p:sp>
      <p:pic>
        <p:nvPicPr>
          <p:cNvPr id="5" name="Grafik 4" descr="Ein Bild, das Zeichnung enthält.&#10;&#10;Automatisch generierte Beschreibung">
            <a:extLst>
              <a:ext uri="{FF2B5EF4-FFF2-40B4-BE49-F238E27FC236}">
                <a16:creationId xmlns:a16="http://schemas.microsoft.com/office/drawing/2014/main" id="{2340DBCF-456B-41FD-82A1-1A10C97D3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9000"/>
            <a:ext cx="2143125" cy="2143125"/>
          </a:xfrm>
          <a:prstGeom prst="rect">
            <a:avLst/>
          </a:prstGeom>
        </p:spPr>
      </p:pic>
    </p:spTree>
    <p:extLst>
      <p:ext uri="{BB962C8B-B14F-4D97-AF65-F5344CB8AC3E}">
        <p14:creationId xmlns:p14="http://schemas.microsoft.com/office/powerpoint/2010/main" val="18441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B59C3-1D05-4B57-9B3D-104CD8A2B368}"/>
              </a:ext>
            </a:extLst>
          </p:cNvPr>
          <p:cNvSpPr>
            <a:spLocks noGrp="1"/>
          </p:cNvSpPr>
          <p:nvPr>
            <p:ph type="title"/>
          </p:nvPr>
        </p:nvSpPr>
        <p:spPr/>
        <p:txBody>
          <a:bodyPr/>
          <a:lstStyle/>
          <a:p>
            <a:r>
              <a:rPr lang="de-AT" b="1" dirty="0"/>
              <a:t>SQL und </a:t>
            </a:r>
            <a:r>
              <a:rPr lang="de-AT" b="1" dirty="0" err="1"/>
              <a:t>Tablespace</a:t>
            </a:r>
            <a:endParaRPr lang="de-AT" b="1" dirty="0"/>
          </a:p>
        </p:txBody>
      </p:sp>
      <p:sp>
        <p:nvSpPr>
          <p:cNvPr id="3" name="Inhaltsplatzhalter 2">
            <a:extLst>
              <a:ext uri="{FF2B5EF4-FFF2-40B4-BE49-F238E27FC236}">
                <a16:creationId xmlns:a16="http://schemas.microsoft.com/office/drawing/2014/main" id="{8DE877C6-2198-44AB-897A-85309BAC202D}"/>
              </a:ext>
            </a:extLst>
          </p:cNvPr>
          <p:cNvSpPr>
            <a:spLocks noGrp="1"/>
          </p:cNvSpPr>
          <p:nvPr>
            <p:ph idx="1"/>
          </p:nvPr>
        </p:nvSpPr>
        <p:spPr>
          <a:xfrm>
            <a:off x="838200" y="1825625"/>
            <a:ext cx="9471991" cy="4351338"/>
          </a:xfrm>
        </p:spPr>
        <p:txBody>
          <a:bodyPr>
            <a:normAutofit fontScale="70000" lnSpcReduction="20000"/>
          </a:bodyPr>
          <a:lstStyle/>
          <a:p>
            <a:pPr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cs typeface="Courier New" panose="02070309020205020404" pitchFamily="49" charset="0"/>
              </a:rPr>
              <a:t>ALTER TABLESPACE SYSTEM ADD DATAFILE 'ORA_SYS2' SIZE 30M;</a:t>
            </a:r>
          </a:p>
          <a:p>
            <a:pPr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Vergrößern des System Table Space um die Datei ora_sys2 mit 30MB</a:t>
            </a:r>
          </a:p>
          <a:p>
            <a:pPr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CREATE TABLESPACE </a:t>
            </a:r>
            <a:r>
              <a:rPr lang="en-GB" altLang="de-DE" dirty="0" err="1">
                <a:latin typeface="Courier New" panose="02070309020205020404" pitchFamily="49" charset="0"/>
                <a:cs typeface="Courier New" panose="02070309020205020404" pitchFamily="49" charset="0"/>
              </a:rPr>
              <a:t>user_tab</a:t>
            </a:r>
            <a:r>
              <a:rPr lang="en-GB" altLang="de-DE" dirty="0">
                <a:latin typeface="Courier New" panose="02070309020205020404" pitchFamily="49" charset="0"/>
                <a:cs typeface="Courier New" panose="02070309020205020404" pitchFamily="49" charset="0"/>
              </a:rPr>
              <a:t> DATAFILE 'ora_user1' SIZE 20M;</a:t>
            </a:r>
          </a:p>
          <a:p>
            <a:pPr indent="-339725">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CREATE TABLE c (</a:t>
            </a:r>
            <a:r>
              <a:rPr lang="en-GB" altLang="de-DE" dirty="0" err="1">
                <a:latin typeface="Courier New" panose="02070309020205020404" pitchFamily="49" charset="0"/>
                <a:cs typeface="Courier New" panose="02070309020205020404" pitchFamily="49" charset="0"/>
              </a:rPr>
              <a:t>lfnr</a:t>
            </a:r>
            <a:r>
              <a:rPr lang="en-GB" altLang="de-DE" dirty="0">
                <a:latin typeface="Courier New" panose="02070309020205020404" pitchFamily="49" charset="0"/>
                <a:cs typeface="Courier New" panose="02070309020205020404" pitchFamily="49" charset="0"/>
              </a:rPr>
              <a:t> number(5), ...) </a:t>
            </a:r>
            <a:r>
              <a:rPr lang="de-DE" altLang="de-DE" dirty="0">
                <a:latin typeface="Courier New" panose="02070309020205020404" pitchFamily="49" charset="0"/>
                <a:cs typeface="Courier New" panose="02070309020205020404" pitchFamily="49" charset="0"/>
              </a:rPr>
              <a:t>TABLESPACE </a:t>
            </a:r>
            <a:r>
              <a:rPr lang="de-DE" altLang="de-DE" dirty="0" err="1">
                <a:latin typeface="Courier New" panose="02070309020205020404" pitchFamily="49" charset="0"/>
                <a:cs typeface="Courier New" panose="02070309020205020404" pitchFamily="49" charset="0"/>
              </a:rPr>
              <a:t>user_tab</a:t>
            </a:r>
            <a:r>
              <a:rPr lang="de-DE" altLang="de-DE" dirty="0">
                <a:latin typeface="Courier New" panose="02070309020205020404" pitchFamily="49" charset="0"/>
                <a:cs typeface="Courier New" panose="02070309020205020404" pitchFamily="49" charset="0"/>
              </a:rPr>
              <a:t>;  </a:t>
            </a:r>
          </a:p>
          <a:p>
            <a:pPr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cs typeface="Courier New" panose="02070309020205020404" pitchFamily="49" charset="0"/>
            </a:endParaRPr>
          </a:p>
          <a:p>
            <a:pPr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cs typeface="Courier New" panose="02070309020205020404" pitchFamily="49" charset="0"/>
              </a:rPr>
              <a:t>DROP TABLESPACE </a:t>
            </a:r>
            <a:r>
              <a:rPr lang="de-DE" altLang="de-DE" dirty="0" err="1">
                <a:latin typeface="Courier New" panose="02070309020205020404" pitchFamily="49" charset="0"/>
                <a:cs typeface="Courier New" panose="02070309020205020404" pitchFamily="49" charset="0"/>
              </a:rPr>
              <a:t>user_tab</a:t>
            </a:r>
            <a:r>
              <a:rPr lang="de-DE" altLang="de-DE" dirty="0">
                <a:latin typeface="Courier New" panose="02070309020205020404" pitchFamily="49" charset="0"/>
                <a:cs typeface="Courier New" panose="02070309020205020404" pitchFamily="49" charset="0"/>
              </a:rPr>
              <a:t>; // wenn keine DB Objekte zugeordnet sind, sonst Fehler</a:t>
            </a:r>
          </a:p>
          <a:p>
            <a:pPr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latin typeface="Courier New" panose="02070309020205020404" pitchFamily="49" charset="0"/>
              <a:cs typeface="Courier New" panose="02070309020205020404" pitchFamily="49" charset="0"/>
            </a:endParaRPr>
          </a:p>
          <a:p>
            <a:pPr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DROP TABLESPACE </a:t>
            </a:r>
            <a:r>
              <a:rPr lang="en-GB" altLang="de-DE" dirty="0" err="1">
                <a:latin typeface="Courier New" panose="02070309020205020404" pitchFamily="49" charset="0"/>
                <a:cs typeface="Courier New" panose="02070309020205020404" pitchFamily="49" charset="0"/>
              </a:rPr>
              <a:t>user_tab</a:t>
            </a:r>
            <a:r>
              <a:rPr lang="en-GB" altLang="de-DE" dirty="0">
                <a:latin typeface="Courier New" panose="02070309020205020404" pitchFamily="49" charset="0"/>
                <a:cs typeface="Courier New" panose="02070309020205020404" pitchFamily="49" charset="0"/>
              </a:rPr>
              <a:t> WITH CONTENTS;</a:t>
            </a:r>
          </a:p>
          <a:p>
            <a:pPr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cs typeface="Courier New" panose="02070309020205020404" pitchFamily="49" charset="0"/>
            </a:endParaRPr>
          </a:p>
          <a:p>
            <a:pPr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cs typeface="Courier New" panose="02070309020205020404" pitchFamily="49" charset="0"/>
              </a:rPr>
              <a:t>ALTER TABLESPACE </a:t>
            </a:r>
            <a:r>
              <a:rPr lang="de-DE" altLang="de-DE" dirty="0" err="1">
                <a:latin typeface="Courier New" panose="02070309020205020404" pitchFamily="49" charset="0"/>
                <a:cs typeface="Courier New" panose="02070309020205020404" pitchFamily="49" charset="0"/>
              </a:rPr>
              <a:t>user_tab</a:t>
            </a:r>
            <a:r>
              <a:rPr lang="de-DE" altLang="de-DE" dirty="0">
                <a:latin typeface="Courier New" panose="02070309020205020404" pitchFamily="49" charset="0"/>
                <a:cs typeface="Courier New" panose="02070309020205020404" pitchFamily="49" charset="0"/>
              </a:rPr>
              <a:t> OFFLINE; -- </a:t>
            </a:r>
            <a:r>
              <a:rPr lang="de-DE" altLang="de-DE" dirty="0" err="1">
                <a:latin typeface="Courier New" panose="02070309020205020404" pitchFamily="49" charset="0"/>
                <a:cs typeface="Courier New" panose="02070309020205020404" pitchFamily="49" charset="0"/>
              </a:rPr>
              <a:t>Tablespace</a:t>
            </a:r>
            <a:r>
              <a:rPr lang="de-DE" altLang="de-DE" dirty="0">
                <a:latin typeface="Courier New" panose="02070309020205020404" pitchFamily="49" charset="0"/>
                <a:cs typeface="Courier New" panose="02070309020205020404" pitchFamily="49" charset="0"/>
              </a:rPr>
              <a:t> offline setzen. Die darin enthaltenen DB Objekte können nicht mehr verarbeitet werden.</a:t>
            </a:r>
          </a:p>
          <a:p>
            <a:endParaRPr lang="de-AT" dirty="0"/>
          </a:p>
        </p:txBody>
      </p:sp>
      <p:sp>
        <p:nvSpPr>
          <p:cNvPr id="4" name="Fußzeilenplatzhalter 3">
            <a:extLst>
              <a:ext uri="{FF2B5EF4-FFF2-40B4-BE49-F238E27FC236}">
                <a16:creationId xmlns:a16="http://schemas.microsoft.com/office/drawing/2014/main" id="{E303F01E-F6C4-4E6C-B2BD-D1EBD740B7CA}"/>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28AF96C8-38DC-4797-BC9F-A430CF498C6E}"/>
              </a:ext>
            </a:extLst>
          </p:cNvPr>
          <p:cNvSpPr>
            <a:spLocks noGrp="1"/>
          </p:cNvSpPr>
          <p:nvPr>
            <p:ph type="sldNum" sz="quarter" idx="12"/>
          </p:nvPr>
        </p:nvSpPr>
        <p:spPr/>
        <p:txBody>
          <a:bodyPr/>
          <a:lstStyle/>
          <a:p>
            <a:fld id="{D3967F50-05EA-47C9-83BE-E62B239DFA07}" type="slidenum">
              <a:rPr lang="de-AT" smtClean="0"/>
              <a:t>10</a:t>
            </a:fld>
            <a:endParaRPr lang="de-AT"/>
          </a:p>
        </p:txBody>
      </p:sp>
      <p:pic>
        <p:nvPicPr>
          <p:cNvPr id="6" name="Grafik 5" descr="Ein Bild, das Zeichnung enthält.&#10;&#10;Automatisch generierte Beschreibung">
            <a:extLst>
              <a:ext uri="{FF2B5EF4-FFF2-40B4-BE49-F238E27FC236}">
                <a16:creationId xmlns:a16="http://schemas.microsoft.com/office/drawing/2014/main" id="{0352B8BE-31F6-46F7-BA77-EE9745365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42482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29B9C5-F66B-4C14-92EE-80F694696047}"/>
              </a:ext>
            </a:extLst>
          </p:cNvPr>
          <p:cNvSpPr>
            <a:spLocks noGrp="1"/>
          </p:cNvSpPr>
          <p:nvPr>
            <p:ph type="title"/>
          </p:nvPr>
        </p:nvSpPr>
        <p:spPr/>
        <p:txBody>
          <a:bodyPr/>
          <a:lstStyle/>
          <a:p>
            <a:r>
              <a:rPr lang="de-AT" b="1" dirty="0"/>
              <a:t>Zusammenhang Filesystem - </a:t>
            </a:r>
            <a:r>
              <a:rPr lang="de-AT" b="1" dirty="0" err="1"/>
              <a:t>Tablespace</a:t>
            </a:r>
            <a:endParaRPr lang="de-AT" b="1" dirty="0"/>
          </a:p>
        </p:txBody>
      </p:sp>
      <p:sp>
        <p:nvSpPr>
          <p:cNvPr id="4" name="Fußzeilenplatzhalter 3">
            <a:extLst>
              <a:ext uri="{FF2B5EF4-FFF2-40B4-BE49-F238E27FC236}">
                <a16:creationId xmlns:a16="http://schemas.microsoft.com/office/drawing/2014/main" id="{A804879E-7BDB-460C-BA01-2BFE375F4424}"/>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7AAF2073-4114-4B8B-BDA1-A0566F2933A6}"/>
              </a:ext>
            </a:extLst>
          </p:cNvPr>
          <p:cNvSpPr>
            <a:spLocks noGrp="1"/>
          </p:cNvSpPr>
          <p:nvPr>
            <p:ph type="sldNum" sz="quarter" idx="12"/>
          </p:nvPr>
        </p:nvSpPr>
        <p:spPr/>
        <p:txBody>
          <a:bodyPr/>
          <a:lstStyle/>
          <a:p>
            <a:fld id="{D3967F50-05EA-47C9-83BE-E62B239DFA07}" type="slidenum">
              <a:rPr lang="de-AT" smtClean="0"/>
              <a:t>11</a:t>
            </a:fld>
            <a:endParaRPr lang="de-AT"/>
          </a:p>
        </p:txBody>
      </p:sp>
      <p:graphicFrame>
        <p:nvGraphicFramePr>
          <p:cNvPr id="6" name="Object 2">
            <a:extLst>
              <a:ext uri="{FF2B5EF4-FFF2-40B4-BE49-F238E27FC236}">
                <a16:creationId xmlns:a16="http://schemas.microsoft.com/office/drawing/2014/main" id="{9D551C45-B2F4-4AEE-BCBE-FF9A58A67AC7}"/>
              </a:ext>
            </a:extLst>
          </p:cNvPr>
          <p:cNvGraphicFramePr>
            <a:graphicFrameLocks noGrp="1" noChangeAspect="1"/>
          </p:cNvGraphicFramePr>
          <p:nvPr>
            <p:ph idx="1"/>
            <p:extLst>
              <p:ext uri="{D42A27DB-BD31-4B8C-83A1-F6EECF244321}">
                <p14:modId xmlns:p14="http://schemas.microsoft.com/office/powerpoint/2010/main" val="3756624389"/>
              </p:ext>
            </p:extLst>
          </p:nvPr>
        </p:nvGraphicFramePr>
        <p:xfrm>
          <a:off x="2771895" y="1901795"/>
          <a:ext cx="6648209" cy="3775416"/>
        </p:xfrm>
        <a:graphic>
          <a:graphicData uri="http://schemas.openxmlformats.org/presentationml/2006/ole">
            <mc:AlternateContent xmlns:mc="http://schemas.openxmlformats.org/markup-compatibility/2006">
              <mc:Choice xmlns:v="urn:schemas-microsoft-com:vml" Requires="v">
                <p:oleObj spid="_x0000_s4099" name="Document" r:id="rId3" imgW="4734885" imgH="2688746" progId="Word.Document.8">
                  <p:embed/>
                </p:oleObj>
              </mc:Choice>
              <mc:Fallback>
                <p:oleObj name="Document" r:id="rId3" imgW="4734885" imgH="2688746" progId="Word.Document.8">
                  <p:embed/>
                  <p:pic>
                    <p:nvPicPr>
                      <p:cNvPr id="13317" name="Object 2">
                        <a:extLst>
                          <a:ext uri="{FF2B5EF4-FFF2-40B4-BE49-F238E27FC236}">
                            <a16:creationId xmlns:a16="http://schemas.microsoft.com/office/drawing/2014/main" id="{0E2FFF7E-278D-4A38-ADFD-A5C176D99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95" y="1901795"/>
                        <a:ext cx="6648209" cy="3775416"/>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3E73137D-1B58-428D-B633-595906D193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16721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4032EE-697C-4C4D-BA14-5514A462C5FE}"/>
              </a:ext>
            </a:extLst>
          </p:cNvPr>
          <p:cNvSpPr>
            <a:spLocks noGrp="1"/>
          </p:cNvSpPr>
          <p:nvPr>
            <p:ph type="title"/>
          </p:nvPr>
        </p:nvSpPr>
        <p:spPr/>
        <p:txBody>
          <a:bodyPr/>
          <a:lstStyle/>
          <a:p>
            <a:r>
              <a:rPr lang="de-AT" b="1" dirty="0"/>
              <a:t>Files und </a:t>
            </a:r>
            <a:r>
              <a:rPr lang="de-AT" b="1" dirty="0" err="1"/>
              <a:t>Tablespace</a:t>
            </a:r>
            <a:endParaRPr lang="de-AT" b="1" dirty="0"/>
          </a:p>
        </p:txBody>
      </p:sp>
      <p:sp>
        <p:nvSpPr>
          <p:cNvPr id="3" name="Inhaltsplatzhalter 2">
            <a:extLst>
              <a:ext uri="{FF2B5EF4-FFF2-40B4-BE49-F238E27FC236}">
                <a16:creationId xmlns:a16="http://schemas.microsoft.com/office/drawing/2014/main" id="{A83ABB8F-6554-4387-B623-317EBBFE028F}"/>
              </a:ext>
            </a:extLst>
          </p:cNvPr>
          <p:cNvSpPr>
            <a:spLocks noGrp="1"/>
          </p:cNvSpPr>
          <p:nvPr>
            <p:ph idx="1"/>
          </p:nvPr>
        </p:nvSpPr>
        <p:spPr/>
        <p:txBody>
          <a:bodyPr/>
          <a:lstStyle/>
          <a:p>
            <a:pPr marL="339725" indent="-339725">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Tabellen können auf unterschiedliche </a:t>
            </a:r>
            <a:r>
              <a:rPr lang="de-DE" altLang="de-DE" dirty="0" err="1">
                <a:latin typeface="Calibri" panose="020F0502020204030204" pitchFamily="34" charset="0"/>
              </a:rPr>
              <a:t>Tablespaces</a:t>
            </a:r>
            <a:r>
              <a:rPr lang="de-DE" altLang="de-DE" dirty="0">
                <a:latin typeface="Calibri" panose="020F0502020204030204" pitchFamily="34" charset="0"/>
              </a:rPr>
              <a:t> und auf unterschiedliche Files aufgeteilt werden:</a:t>
            </a:r>
          </a:p>
          <a:p>
            <a:pPr marL="739775" lvl="1" indent="-282575">
              <a:buFont typeface="Arial" panose="020B0604020202020204" pitchFamily="34"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häufig verwendete Tabellen auf schnellen Speicher, selten verwendete auf langsamen Speicher</a:t>
            </a:r>
          </a:p>
          <a:p>
            <a:pPr marL="739775" lvl="1" indent="-282575">
              <a:buFont typeface="Arial" panose="020B0604020202020204" pitchFamily="34"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Tabellen, die häufig für JOINS verwendet werden, können auf verschiedenen Platten gespeichert werden</a:t>
            </a:r>
          </a:p>
          <a:p>
            <a:pPr marL="339725" indent="-339725">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falls ein </a:t>
            </a:r>
            <a:r>
              <a:rPr lang="de-DE" altLang="de-DE" dirty="0" err="1">
                <a:latin typeface="Calibri" panose="020F0502020204030204" pitchFamily="34" charset="0"/>
              </a:rPr>
              <a:t>Tablespace</a:t>
            </a:r>
            <a:r>
              <a:rPr lang="de-DE" altLang="de-DE" dirty="0">
                <a:latin typeface="Calibri" panose="020F0502020204030204" pitchFamily="34" charset="0"/>
              </a:rPr>
              <a:t> Files von mehreren Platten beinhaltet, kann eine Tabelle auch über Plattengrenzen wachsen</a:t>
            </a:r>
          </a:p>
          <a:p>
            <a:endParaRPr lang="de-AT" dirty="0"/>
          </a:p>
        </p:txBody>
      </p:sp>
      <p:sp>
        <p:nvSpPr>
          <p:cNvPr id="4" name="Fußzeilenplatzhalter 3">
            <a:extLst>
              <a:ext uri="{FF2B5EF4-FFF2-40B4-BE49-F238E27FC236}">
                <a16:creationId xmlns:a16="http://schemas.microsoft.com/office/drawing/2014/main" id="{964D931D-C2CD-4932-BA7C-2A9A07DB43B6}"/>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7268FA46-1158-4721-AD3E-26B1AD41CFF4}"/>
              </a:ext>
            </a:extLst>
          </p:cNvPr>
          <p:cNvSpPr>
            <a:spLocks noGrp="1"/>
          </p:cNvSpPr>
          <p:nvPr>
            <p:ph type="sldNum" sz="quarter" idx="12"/>
          </p:nvPr>
        </p:nvSpPr>
        <p:spPr/>
        <p:txBody>
          <a:bodyPr/>
          <a:lstStyle/>
          <a:p>
            <a:fld id="{D3967F50-05EA-47C9-83BE-E62B239DFA07}" type="slidenum">
              <a:rPr lang="de-AT" smtClean="0"/>
              <a:t>12</a:t>
            </a:fld>
            <a:endParaRPr lang="de-AT"/>
          </a:p>
        </p:txBody>
      </p:sp>
      <p:pic>
        <p:nvPicPr>
          <p:cNvPr id="6" name="Grafik 5" descr="Ein Bild, das Zeichnung enthält.&#10;&#10;Automatisch generierte Beschreibung">
            <a:extLst>
              <a:ext uri="{FF2B5EF4-FFF2-40B4-BE49-F238E27FC236}">
                <a16:creationId xmlns:a16="http://schemas.microsoft.com/office/drawing/2014/main" id="{977E9C3F-87C4-4EC8-8CE3-2BE58B284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7014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56B82C-CA02-49C3-887A-E059841F286B}"/>
              </a:ext>
            </a:extLst>
          </p:cNvPr>
          <p:cNvSpPr>
            <a:spLocks noGrp="1"/>
          </p:cNvSpPr>
          <p:nvPr>
            <p:ph type="title"/>
          </p:nvPr>
        </p:nvSpPr>
        <p:spPr/>
        <p:txBody>
          <a:bodyPr/>
          <a:lstStyle/>
          <a:p>
            <a:r>
              <a:rPr lang="de-AT" b="1" dirty="0" err="1"/>
              <a:t>Tablespace</a:t>
            </a:r>
            <a:r>
              <a:rPr lang="de-AT" b="1" dirty="0"/>
              <a:t> …</a:t>
            </a:r>
          </a:p>
        </p:txBody>
      </p:sp>
      <p:sp>
        <p:nvSpPr>
          <p:cNvPr id="3" name="Inhaltsplatzhalter 2">
            <a:extLst>
              <a:ext uri="{FF2B5EF4-FFF2-40B4-BE49-F238E27FC236}">
                <a16:creationId xmlns:a16="http://schemas.microsoft.com/office/drawing/2014/main" id="{CB421026-7BCD-49BC-9D39-3E02F7B31CB4}"/>
              </a:ext>
            </a:extLst>
          </p:cNvPr>
          <p:cNvSpPr>
            <a:spLocks noGrp="1"/>
          </p:cNvSpPr>
          <p:nvPr>
            <p:ph idx="1"/>
          </p:nvPr>
        </p:nvSpPr>
        <p:spPr/>
        <p:txBody>
          <a:bodyPr>
            <a:normAutofit fontScale="77500" lnSpcReduction="20000"/>
          </a:bodyPr>
          <a:lstStyle/>
          <a:p>
            <a:pPr marL="339725" indent="-339725">
              <a:spcBef>
                <a:spcPts val="500"/>
              </a:spcBef>
              <a:spcAft>
                <a:spcPts val="6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Der SYSTEM </a:t>
            </a:r>
            <a:r>
              <a:rPr lang="de-DE" altLang="de-DE" dirty="0" err="1">
                <a:latin typeface="Calibri" panose="020F0502020204030204" pitchFamily="34" charset="0"/>
              </a:rPr>
              <a:t>Tablespace</a:t>
            </a:r>
            <a:r>
              <a:rPr lang="de-DE" altLang="de-DE" dirty="0">
                <a:latin typeface="Calibri" panose="020F0502020204030204" pitchFamily="34" charset="0"/>
              </a:rPr>
              <a:t> wird beim Erstellen der Datenbank kreiert. Er muss zwingend vorhanden sein.</a:t>
            </a:r>
          </a:p>
          <a:p>
            <a:pPr marL="339725" indent="-339725">
              <a:spcBef>
                <a:spcPts val="500"/>
              </a:spcBef>
              <a:spcAft>
                <a:spcPts val="6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Der SYSTEM </a:t>
            </a:r>
            <a:r>
              <a:rPr lang="de-DE" altLang="de-DE" dirty="0" err="1">
                <a:latin typeface="Calibri" panose="020F0502020204030204" pitchFamily="34" charset="0"/>
              </a:rPr>
              <a:t>Tablespace</a:t>
            </a:r>
            <a:r>
              <a:rPr lang="de-DE" altLang="de-DE" dirty="0">
                <a:latin typeface="Calibri" panose="020F0502020204030204" pitchFamily="34" charset="0"/>
              </a:rPr>
              <a:t> enthält die Data Dictionary </a:t>
            </a:r>
            <a:r>
              <a:rPr lang="de-DE" altLang="de-DE" dirty="0" err="1">
                <a:latin typeface="Calibri" panose="020F0502020204030204" pitchFamily="34" charset="0"/>
              </a:rPr>
              <a:t>Tables</a:t>
            </a:r>
            <a:endParaRPr lang="de-DE" altLang="de-DE" dirty="0">
              <a:latin typeface="Calibri" panose="020F0502020204030204" pitchFamily="34" charset="0"/>
            </a:endParaRPr>
          </a:p>
          <a:p>
            <a:pPr marL="339725" indent="-339725">
              <a:spcBef>
                <a:spcPts val="500"/>
              </a:spcBef>
              <a:spcAft>
                <a:spcPts val="6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Der SYSTEM </a:t>
            </a:r>
            <a:r>
              <a:rPr lang="de-DE" altLang="de-DE" dirty="0" err="1">
                <a:latin typeface="Calibri" panose="020F0502020204030204" pitchFamily="34" charset="0"/>
              </a:rPr>
              <a:t>Tablespace</a:t>
            </a:r>
            <a:r>
              <a:rPr lang="de-DE" altLang="de-DE" dirty="0">
                <a:latin typeface="Calibri" panose="020F0502020204030204" pitchFamily="34" charset="0"/>
              </a:rPr>
              <a:t> sowie der ROLLBACK </a:t>
            </a:r>
            <a:r>
              <a:rPr lang="de-DE" altLang="de-DE" dirty="0" err="1">
                <a:latin typeface="Calibri" panose="020F0502020204030204" pitchFamily="34" charset="0"/>
              </a:rPr>
              <a:t>Tablespace</a:t>
            </a:r>
            <a:r>
              <a:rPr lang="de-DE" altLang="de-DE" dirty="0">
                <a:latin typeface="Calibri" panose="020F0502020204030204" pitchFamily="34" charset="0"/>
              </a:rPr>
              <a:t> dürfen auf keinen Fall verloren gehen. Es gibt keine Möglichkeit die Datenbank ohne diese </a:t>
            </a:r>
            <a:r>
              <a:rPr lang="de-DE" altLang="de-DE" dirty="0" err="1">
                <a:latin typeface="Calibri" panose="020F0502020204030204" pitchFamily="34" charset="0"/>
              </a:rPr>
              <a:t>Tablespaces</a:t>
            </a:r>
            <a:r>
              <a:rPr lang="de-DE" altLang="de-DE" dirty="0">
                <a:latin typeface="Calibri" panose="020F0502020204030204" pitchFamily="34" charset="0"/>
              </a:rPr>
              <a:t> zu starten.</a:t>
            </a:r>
          </a:p>
          <a:p>
            <a:pPr marL="339725" indent="-339725">
              <a:spcBef>
                <a:spcPts val="500"/>
              </a:spcBef>
              <a:spcAft>
                <a:spcPts val="6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Optimal besteht ein </a:t>
            </a:r>
            <a:r>
              <a:rPr lang="de-DE" altLang="de-DE" dirty="0" err="1">
                <a:latin typeface="Calibri" panose="020F0502020204030204" pitchFamily="34" charset="0"/>
              </a:rPr>
              <a:t>Tablespace</a:t>
            </a:r>
            <a:r>
              <a:rPr lang="de-DE" altLang="de-DE" dirty="0">
                <a:latin typeface="Calibri" panose="020F0502020204030204" pitchFamily="34" charset="0"/>
              </a:rPr>
              <a:t> aus einem Datenbank-File. Wenn nötig, können zu einem </a:t>
            </a:r>
            <a:r>
              <a:rPr lang="de-DE" altLang="de-DE" dirty="0" err="1">
                <a:latin typeface="Calibri" panose="020F0502020204030204" pitchFamily="34" charset="0"/>
              </a:rPr>
              <a:t>Tablespace</a:t>
            </a:r>
            <a:r>
              <a:rPr lang="de-DE" altLang="de-DE" dirty="0">
                <a:latin typeface="Calibri" panose="020F0502020204030204" pitchFamily="34" charset="0"/>
              </a:rPr>
              <a:t> weitere Datenbank-Files hinzugefügt werden.</a:t>
            </a:r>
          </a:p>
          <a:p>
            <a:pPr marL="339725" indent="-339725">
              <a:spcBef>
                <a:spcPts val="500"/>
              </a:spcBef>
              <a:spcAft>
                <a:spcPts val="6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err="1">
                <a:latin typeface="Calibri" panose="020F0502020204030204" pitchFamily="34" charset="0"/>
              </a:rPr>
              <a:t>Tablespaces</a:t>
            </a:r>
            <a:r>
              <a:rPr lang="de-DE" altLang="de-DE" dirty="0">
                <a:latin typeface="Calibri" panose="020F0502020204030204" pitchFamily="34" charset="0"/>
              </a:rPr>
              <a:t> können offline gestellt werden. (</a:t>
            </a:r>
            <a:r>
              <a:rPr lang="de-DE" altLang="de-DE" dirty="0" err="1">
                <a:latin typeface="Calibri" panose="020F0502020204030204" pitchFamily="34" charset="0"/>
              </a:rPr>
              <a:t>Tablespace</a:t>
            </a:r>
            <a:r>
              <a:rPr lang="de-DE" altLang="de-DE" dirty="0">
                <a:latin typeface="Calibri" panose="020F0502020204030204" pitchFamily="34" charset="0"/>
              </a:rPr>
              <a:t>-Backup, Reorganisation, Hinzufügen von Datenbank-Files </a:t>
            </a:r>
            <a:r>
              <a:rPr lang="de-DE" altLang="de-DE" dirty="0" err="1">
                <a:latin typeface="Calibri" panose="020F0502020204030204" pitchFamily="34" charset="0"/>
              </a:rPr>
              <a:t>etc</a:t>
            </a:r>
            <a:r>
              <a:rPr lang="de-DE" altLang="de-DE" dirty="0">
                <a:latin typeface="Calibri" panose="020F0502020204030204" pitchFamily="34" charset="0"/>
              </a:rPr>
              <a:t>).</a:t>
            </a:r>
          </a:p>
          <a:p>
            <a:pPr marL="339725" indent="-339725">
              <a:spcBef>
                <a:spcPts val="500"/>
              </a:spcBef>
              <a:spcAft>
                <a:spcPts val="6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Jedem Oracle Benutzer wird ein Default- und </a:t>
            </a:r>
            <a:r>
              <a:rPr lang="de-DE" altLang="de-DE" dirty="0" err="1">
                <a:latin typeface="Calibri" panose="020F0502020204030204" pitchFamily="34" charset="0"/>
              </a:rPr>
              <a:t>Temporary-Tablespace</a:t>
            </a:r>
            <a:r>
              <a:rPr lang="de-DE" altLang="de-DE" dirty="0">
                <a:latin typeface="Calibri" panose="020F0502020204030204" pitchFamily="34" charset="0"/>
              </a:rPr>
              <a:t> zugeteilt. </a:t>
            </a:r>
          </a:p>
          <a:p>
            <a:pPr marL="339725" indent="-339725">
              <a:spcBef>
                <a:spcPts val="500"/>
              </a:spcBef>
              <a:spcAft>
                <a:spcPts val="6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User – Daten sollten keinesfalls im SYSTEM – </a:t>
            </a:r>
            <a:r>
              <a:rPr lang="de-DE" altLang="de-DE" dirty="0" err="1">
                <a:latin typeface="Calibri" panose="020F0502020204030204" pitchFamily="34" charset="0"/>
              </a:rPr>
              <a:t>Tablespace</a:t>
            </a:r>
            <a:r>
              <a:rPr lang="de-DE" altLang="de-DE" dirty="0">
                <a:latin typeface="Calibri" panose="020F0502020204030204" pitchFamily="34" charset="0"/>
              </a:rPr>
              <a:t> erstellt werden</a:t>
            </a:r>
          </a:p>
          <a:p>
            <a:pPr marL="339725" indent="-339725">
              <a:spcBef>
                <a:spcPts val="500"/>
              </a:spcBef>
              <a:spcAft>
                <a:spcPts val="6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AT" altLang="de-DE" dirty="0">
                <a:latin typeface="Calibri" panose="020F0502020204030204" pitchFamily="34" charset="0"/>
              </a:rPr>
              <a:t>Der SYSAUX - TS erweitert die Funktionalität des SYSTEM - TS</a:t>
            </a:r>
          </a:p>
          <a:p>
            <a:endParaRPr lang="de-AT" dirty="0"/>
          </a:p>
        </p:txBody>
      </p:sp>
      <p:sp>
        <p:nvSpPr>
          <p:cNvPr id="4" name="Fußzeilenplatzhalter 3">
            <a:extLst>
              <a:ext uri="{FF2B5EF4-FFF2-40B4-BE49-F238E27FC236}">
                <a16:creationId xmlns:a16="http://schemas.microsoft.com/office/drawing/2014/main" id="{50CDFE94-40DB-463B-B33C-522548D11086}"/>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6E7072B5-C2CD-4116-81AC-222EE129DF2F}"/>
              </a:ext>
            </a:extLst>
          </p:cNvPr>
          <p:cNvSpPr>
            <a:spLocks noGrp="1"/>
          </p:cNvSpPr>
          <p:nvPr>
            <p:ph type="sldNum" sz="quarter" idx="12"/>
          </p:nvPr>
        </p:nvSpPr>
        <p:spPr/>
        <p:txBody>
          <a:bodyPr/>
          <a:lstStyle/>
          <a:p>
            <a:fld id="{D3967F50-05EA-47C9-83BE-E62B239DFA07}" type="slidenum">
              <a:rPr lang="de-AT" smtClean="0"/>
              <a:t>13</a:t>
            </a:fld>
            <a:endParaRPr lang="de-AT"/>
          </a:p>
        </p:txBody>
      </p:sp>
      <p:pic>
        <p:nvPicPr>
          <p:cNvPr id="6" name="Grafik 5" descr="Ein Bild, das Zeichnung enthält.&#10;&#10;Automatisch generierte Beschreibung">
            <a:extLst>
              <a:ext uri="{FF2B5EF4-FFF2-40B4-BE49-F238E27FC236}">
                <a16:creationId xmlns:a16="http://schemas.microsoft.com/office/drawing/2014/main" id="{998E09BD-0B8D-4AEA-9EFE-89914E25F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57500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D8DF5C-8DD4-4371-943E-A7BC8845A0FF}"/>
              </a:ext>
            </a:extLst>
          </p:cNvPr>
          <p:cNvSpPr>
            <a:spLocks noGrp="1"/>
          </p:cNvSpPr>
          <p:nvPr>
            <p:ph type="title"/>
          </p:nvPr>
        </p:nvSpPr>
        <p:spPr/>
        <p:txBody>
          <a:bodyPr/>
          <a:lstStyle/>
          <a:p>
            <a:r>
              <a:rPr lang="de-AT" b="1" dirty="0"/>
              <a:t>Logische Datenbanksicht</a:t>
            </a:r>
          </a:p>
        </p:txBody>
      </p:sp>
      <p:sp>
        <p:nvSpPr>
          <p:cNvPr id="4" name="Fußzeilenplatzhalter 3">
            <a:extLst>
              <a:ext uri="{FF2B5EF4-FFF2-40B4-BE49-F238E27FC236}">
                <a16:creationId xmlns:a16="http://schemas.microsoft.com/office/drawing/2014/main" id="{FC13E309-0B29-4893-B45F-0090E56A4FA4}"/>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8897D3C3-9D8D-40DB-BD57-D6D8349EB1DA}"/>
              </a:ext>
            </a:extLst>
          </p:cNvPr>
          <p:cNvSpPr>
            <a:spLocks noGrp="1"/>
          </p:cNvSpPr>
          <p:nvPr>
            <p:ph type="sldNum" sz="quarter" idx="12"/>
          </p:nvPr>
        </p:nvSpPr>
        <p:spPr/>
        <p:txBody>
          <a:bodyPr/>
          <a:lstStyle/>
          <a:p>
            <a:fld id="{D3967F50-05EA-47C9-83BE-E62B239DFA07}" type="slidenum">
              <a:rPr lang="de-AT" smtClean="0"/>
              <a:t>14</a:t>
            </a:fld>
            <a:endParaRPr lang="de-AT"/>
          </a:p>
        </p:txBody>
      </p:sp>
      <p:graphicFrame>
        <p:nvGraphicFramePr>
          <p:cNvPr id="6" name="Object 2">
            <a:extLst>
              <a:ext uri="{FF2B5EF4-FFF2-40B4-BE49-F238E27FC236}">
                <a16:creationId xmlns:a16="http://schemas.microsoft.com/office/drawing/2014/main" id="{AAC52E73-D730-4C36-A2EF-6EC2CC709FDC}"/>
              </a:ext>
            </a:extLst>
          </p:cNvPr>
          <p:cNvGraphicFramePr>
            <a:graphicFrameLocks noGrp="1" noChangeAspect="1"/>
          </p:cNvGraphicFramePr>
          <p:nvPr>
            <p:ph idx="1"/>
            <p:extLst>
              <p:ext uri="{D42A27DB-BD31-4B8C-83A1-F6EECF244321}">
                <p14:modId xmlns:p14="http://schemas.microsoft.com/office/powerpoint/2010/main" val="1745171706"/>
              </p:ext>
            </p:extLst>
          </p:nvPr>
        </p:nvGraphicFramePr>
        <p:xfrm>
          <a:off x="3415069" y="1444487"/>
          <a:ext cx="5361862" cy="4911863"/>
        </p:xfrm>
        <a:graphic>
          <a:graphicData uri="http://schemas.openxmlformats.org/presentationml/2006/ole">
            <mc:AlternateContent xmlns:mc="http://schemas.openxmlformats.org/markup-compatibility/2006">
              <mc:Choice xmlns:v="urn:schemas-microsoft-com:vml" Requires="v">
                <p:oleObj spid="_x0000_s5123" r:id="rId3" imgW="4464327" imgH="4088658" progId="">
                  <p:embed/>
                </p:oleObj>
              </mc:Choice>
              <mc:Fallback>
                <p:oleObj r:id="rId3" imgW="4464327" imgH="4088658" progId="">
                  <p:embed/>
                  <p:pic>
                    <p:nvPicPr>
                      <p:cNvPr id="16389" name="Object 2">
                        <a:extLst>
                          <a:ext uri="{FF2B5EF4-FFF2-40B4-BE49-F238E27FC236}">
                            <a16:creationId xmlns:a16="http://schemas.microsoft.com/office/drawing/2014/main" id="{53271317-DFEA-478B-B0B4-62FFD32AB6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5069" y="1444487"/>
                        <a:ext cx="5361862" cy="4911863"/>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6F3ED36E-AE3C-4454-95AF-61203E9789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95498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99B00-CBC4-4CA5-AD9F-AB41FA842A68}"/>
              </a:ext>
            </a:extLst>
          </p:cNvPr>
          <p:cNvSpPr>
            <a:spLocks noGrp="1"/>
          </p:cNvSpPr>
          <p:nvPr>
            <p:ph type="title"/>
          </p:nvPr>
        </p:nvSpPr>
        <p:spPr/>
        <p:txBody>
          <a:bodyPr/>
          <a:lstStyle/>
          <a:p>
            <a:r>
              <a:rPr lang="de-AT" b="1" dirty="0" err="1"/>
              <a:t>Tablespace</a:t>
            </a:r>
            <a:endParaRPr lang="de-AT" b="1" dirty="0"/>
          </a:p>
        </p:txBody>
      </p:sp>
      <p:sp>
        <p:nvSpPr>
          <p:cNvPr id="3" name="Inhaltsplatzhalter 2">
            <a:extLst>
              <a:ext uri="{FF2B5EF4-FFF2-40B4-BE49-F238E27FC236}">
                <a16:creationId xmlns:a16="http://schemas.microsoft.com/office/drawing/2014/main" id="{8FF740C5-C79C-4239-8E62-64528A65D445}"/>
              </a:ext>
            </a:extLst>
          </p:cNvPr>
          <p:cNvSpPr>
            <a:spLocks noGrp="1"/>
          </p:cNvSpPr>
          <p:nvPr>
            <p:ph idx="1"/>
          </p:nvPr>
        </p:nvSpPr>
        <p:spPr>
          <a:xfrm>
            <a:off x="838200" y="1825625"/>
            <a:ext cx="9418983" cy="4351338"/>
          </a:xfrm>
        </p:spPr>
        <p:txBody>
          <a:bodyPr>
            <a:normAutofit fontScale="77500" lnSpcReduction="20000"/>
          </a:bodyPr>
          <a:lstStyle/>
          <a:p>
            <a:pPr marL="339725" indent="-339725">
              <a:spcBef>
                <a:spcPts val="5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User Daten im User-</a:t>
            </a:r>
            <a:r>
              <a:rPr lang="de-DE" altLang="de-DE" dirty="0" err="1">
                <a:latin typeface="Calibri" panose="020F0502020204030204" pitchFamily="34" charset="0"/>
              </a:rPr>
              <a:t>Tablespace</a:t>
            </a:r>
            <a:br>
              <a:rPr lang="de-DE" altLang="de-DE" dirty="0">
                <a:latin typeface="Calibri" panose="020F0502020204030204" pitchFamily="34" charset="0"/>
              </a:rPr>
            </a:br>
            <a:r>
              <a:rPr lang="de-DE" altLang="de-DE" dirty="0">
                <a:latin typeface="Calibri" panose="020F0502020204030204" pitchFamily="34" charset="0"/>
              </a:rPr>
              <a:t>= Default </a:t>
            </a:r>
            <a:r>
              <a:rPr lang="de-DE" altLang="de-DE" dirty="0" err="1">
                <a:latin typeface="Calibri" panose="020F0502020204030204" pitchFamily="34" charset="0"/>
              </a:rPr>
              <a:t>Tablespace</a:t>
            </a:r>
            <a:r>
              <a:rPr lang="de-DE" altLang="de-DE" dirty="0">
                <a:latin typeface="Calibri" panose="020F0502020204030204" pitchFamily="34" charset="0"/>
              </a:rPr>
              <a:t> für Benutzer-</a:t>
            </a:r>
            <a:r>
              <a:rPr lang="de-DE" altLang="de-DE" dirty="0" err="1">
                <a:latin typeface="Calibri" panose="020F0502020204030204" pitchFamily="34" charset="0"/>
              </a:rPr>
              <a:t>Tables</a:t>
            </a:r>
            <a:r>
              <a:rPr lang="de-DE" altLang="de-DE" dirty="0">
                <a:latin typeface="Calibri" panose="020F0502020204030204" pitchFamily="34" charset="0"/>
              </a:rPr>
              <a:t>. Jedem Benutzer wird dieser </a:t>
            </a:r>
            <a:r>
              <a:rPr lang="de-DE" altLang="de-DE" dirty="0" err="1">
                <a:latin typeface="Calibri" panose="020F0502020204030204" pitchFamily="34" charset="0"/>
              </a:rPr>
              <a:t>Tablespace</a:t>
            </a:r>
            <a:r>
              <a:rPr lang="de-DE" altLang="de-DE" dirty="0">
                <a:latin typeface="Calibri" panose="020F0502020204030204" pitchFamily="34" charset="0"/>
              </a:rPr>
              <a:t> zur Speicherung seiner Daten zugewiesen. Um eine optimale Performance zu erreichen, sollten in diesem </a:t>
            </a:r>
            <a:r>
              <a:rPr lang="de-DE" altLang="de-DE" dirty="0" err="1">
                <a:latin typeface="Calibri" panose="020F0502020204030204" pitchFamily="34" charset="0"/>
              </a:rPr>
              <a:t>Tablespace</a:t>
            </a:r>
            <a:r>
              <a:rPr lang="de-DE" altLang="de-DE" dirty="0">
                <a:latin typeface="Calibri" panose="020F0502020204030204" pitchFamily="34" charset="0"/>
              </a:rPr>
              <a:t> keine Index-Segmente kreiert werden.</a:t>
            </a:r>
          </a:p>
          <a:p>
            <a:pPr marL="339725" indent="-339725">
              <a:spcBef>
                <a:spcPts val="5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de-DE" altLang="de-DE" dirty="0">
              <a:latin typeface="Calibri" panose="020F0502020204030204" pitchFamily="34" charset="0"/>
            </a:endParaRPr>
          </a:p>
          <a:p>
            <a:pPr marL="339725" indent="-339725">
              <a:spcBef>
                <a:spcPts val="5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Indexe</a:t>
            </a:r>
            <a:br>
              <a:rPr lang="de-DE" altLang="de-DE" dirty="0">
                <a:latin typeface="Calibri" panose="020F0502020204030204" pitchFamily="34" charset="0"/>
              </a:rPr>
            </a:br>
            <a:r>
              <a:rPr lang="de-DE" altLang="de-DE" dirty="0">
                <a:latin typeface="Calibri" panose="020F0502020204030204" pitchFamily="34" charset="0"/>
              </a:rPr>
              <a:t>Der Index </a:t>
            </a:r>
            <a:r>
              <a:rPr lang="de-DE" altLang="de-DE" dirty="0" err="1">
                <a:latin typeface="Calibri" panose="020F0502020204030204" pitchFamily="34" charset="0"/>
              </a:rPr>
              <a:t>Tablespace</a:t>
            </a:r>
            <a:r>
              <a:rPr lang="de-DE" altLang="de-DE" dirty="0">
                <a:latin typeface="Calibri" panose="020F0502020204030204" pitchFamily="34" charset="0"/>
              </a:rPr>
              <a:t> enthält die Indexe der User-</a:t>
            </a:r>
            <a:r>
              <a:rPr lang="de-DE" altLang="de-DE" dirty="0" err="1">
                <a:latin typeface="Calibri" panose="020F0502020204030204" pitchFamily="34" charset="0"/>
              </a:rPr>
              <a:t>Tables</a:t>
            </a:r>
            <a:r>
              <a:rPr lang="de-DE" altLang="de-DE" dirty="0">
                <a:latin typeface="Calibri" panose="020F0502020204030204" pitchFamily="34" charset="0"/>
              </a:rPr>
              <a:t>. Um eine optimale Performance zu erreichen sollten in diesem </a:t>
            </a:r>
            <a:r>
              <a:rPr lang="de-DE" altLang="de-DE" dirty="0" err="1">
                <a:latin typeface="Calibri" panose="020F0502020204030204" pitchFamily="34" charset="0"/>
              </a:rPr>
              <a:t>Tablespace</a:t>
            </a:r>
            <a:r>
              <a:rPr lang="de-DE" altLang="de-DE" dirty="0">
                <a:latin typeface="Calibri" panose="020F0502020204030204" pitchFamily="34" charset="0"/>
              </a:rPr>
              <a:t> keine </a:t>
            </a:r>
            <a:r>
              <a:rPr lang="de-DE" altLang="de-DE" dirty="0" err="1">
                <a:latin typeface="Calibri" panose="020F0502020204030204" pitchFamily="34" charset="0"/>
              </a:rPr>
              <a:t>Tables</a:t>
            </a:r>
            <a:r>
              <a:rPr lang="de-DE" altLang="de-DE" dirty="0">
                <a:latin typeface="Calibri" panose="020F0502020204030204" pitchFamily="34" charset="0"/>
              </a:rPr>
              <a:t> kreiert werden.</a:t>
            </a:r>
          </a:p>
          <a:p>
            <a:pPr marL="339725" indent="-339725">
              <a:spcBef>
                <a:spcPts val="5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de-DE" altLang="de-DE" dirty="0">
              <a:latin typeface="Calibri" panose="020F0502020204030204" pitchFamily="34" charset="0"/>
            </a:endParaRPr>
          </a:p>
          <a:p>
            <a:pPr marL="339725" indent="-339725">
              <a:spcBef>
                <a:spcPts val="5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SYSTEM</a:t>
            </a:r>
            <a:br>
              <a:rPr lang="de-DE" altLang="de-DE" dirty="0">
                <a:latin typeface="Calibri" panose="020F0502020204030204" pitchFamily="34" charset="0"/>
              </a:rPr>
            </a:br>
            <a:r>
              <a:rPr lang="de-DE" altLang="de-DE" dirty="0">
                <a:latin typeface="Calibri" panose="020F0502020204030204" pitchFamily="34" charset="0"/>
              </a:rPr>
              <a:t>Der System </a:t>
            </a:r>
            <a:r>
              <a:rPr lang="de-DE" altLang="de-DE" dirty="0" err="1">
                <a:latin typeface="Calibri" panose="020F0502020204030204" pitchFamily="34" charset="0"/>
              </a:rPr>
              <a:t>Tablespace</a:t>
            </a:r>
            <a:r>
              <a:rPr lang="de-DE" altLang="de-DE" dirty="0">
                <a:latin typeface="Calibri" panose="020F0502020204030204" pitchFamily="34" charset="0"/>
              </a:rPr>
              <a:t> muss immer verfügbar sein, da er das Online Data Dictionary mit den Locations sämtlicher Datenbank Objekte enthält. Geht der SYSTEM </a:t>
            </a:r>
            <a:r>
              <a:rPr lang="de-DE" altLang="de-DE" dirty="0" err="1">
                <a:latin typeface="Calibri" panose="020F0502020204030204" pitchFamily="34" charset="0"/>
              </a:rPr>
              <a:t>Tablespace</a:t>
            </a:r>
            <a:r>
              <a:rPr lang="de-DE" altLang="de-DE" dirty="0">
                <a:latin typeface="Calibri" panose="020F0502020204030204" pitchFamily="34" charset="0"/>
              </a:rPr>
              <a:t> verloren, so kann die Datenbank nicht mehr gestartet werden. Weiters enthält er </a:t>
            </a:r>
            <a:r>
              <a:rPr lang="de-DE" altLang="de-DE" dirty="0" err="1">
                <a:latin typeface="Calibri" panose="020F0502020204030204" pitchFamily="34" charset="0"/>
              </a:rPr>
              <a:t>compilierte</a:t>
            </a:r>
            <a:r>
              <a:rPr lang="de-DE" altLang="de-DE" dirty="0">
                <a:latin typeface="Calibri" panose="020F0502020204030204" pitchFamily="34" charset="0"/>
              </a:rPr>
              <a:t> Objekte wie Trigger, </a:t>
            </a:r>
            <a:r>
              <a:rPr lang="de-DE" altLang="de-DE" dirty="0" err="1">
                <a:latin typeface="Calibri" panose="020F0502020204030204" pitchFamily="34" charset="0"/>
              </a:rPr>
              <a:t>Procedures</a:t>
            </a:r>
            <a:r>
              <a:rPr lang="de-DE" altLang="de-DE" dirty="0">
                <a:latin typeface="Calibri" panose="020F0502020204030204" pitchFamily="34" charset="0"/>
              </a:rPr>
              <a:t> und </a:t>
            </a:r>
            <a:r>
              <a:rPr lang="de-DE" altLang="de-DE" dirty="0" err="1">
                <a:latin typeface="Calibri" panose="020F0502020204030204" pitchFamily="34" charset="0"/>
              </a:rPr>
              <a:t>Functions</a:t>
            </a:r>
            <a:r>
              <a:rPr lang="de-DE" altLang="de-DE" dirty="0">
                <a:latin typeface="Calibri" panose="020F0502020204030204" pitchFamily="34" charset="0"/>
              </a:rPr>
              <a:t>.</a:t>
            </a:r>
            <a:r>
              <a:rPr lang="de-AT" altLang="de-DE" dirty="0">
                <a:latin typeface="Calibri" panose="020F0502020204030204" pitchFamily="34" charset="0"/>
              </a:rPr>
              <a:t> </a:t>
            </a:r>
          </a:p>
          <a:p>
            <a:endParaRPr lang="de-AT" dirty="0"/>
          </a:p>
        </p:txBody>
      </p:sp>
      <p:sp>
        <p:nvSpPr>
          <p:cNvPr id="4" name="Fußzeilenplatzhalter 3">
            <a:extLst>
              <a:ext uri="{FF2B5EF4-FFF2-40B4-BE49-F238E27FC236}">
                <a16:creationId xmlns:a16="http://schemas.microsoft.com/office/drawing/2014/main" id="{E44C7033-CFCE-4E8D-8F8F-83F40B789EB3}"/>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ECE26702-6151-4713-9D79-ACF7A0581C45}"/>
              </a:ext>
            </a:extLst>
          </p:cNvPr>
          <p:cNvSpPr>
            <a:spLocks noGrp="1"/>
          </p:cNvSpPr>
          <p:nvPr>
            <p:ph type="sldNum" sz="quarter" idx="12"/>
          </p:nvPr>
        </p:nvSpPr>
        <p:spPr/>
        <p:txBody>
          <a:bodyPr/>
          <a:lstStyle/>
          <a:p>
            <a:fld id="{D3967F50-05EA-47C9-83BE-E62B239DFA07}" type="slidenum">
              <a:rPr lang="de-AT" smtClean="0"/>
              <a:t>15</a:t>
            </a:fld>
            <a:endParaRPr lang="de-AT"/>
          </a:p>
        </p:txBody>
      </p:sp>
      <p:pic>
        <p:nvPicPr>
          <p:cNvPr id="6" name="Grafik 5" descr="Ein Bild, das Zeichnung enthält.&#10;&#10;Automatisch generierte Beschreibung">
            <a:extLst>
              <a:ext uri="{FF2B5EF4-FFF2-40B4-BE49-F238E27FC236}">
                <a16:creationId xmlns:a16="http://schemas.microsoft.com/office/drawing/2014/main" id="{EFEFDFC5-4418-4BD8-8631-46543A134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5611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CDE2FD-5514-425D-854E-1DC9C57DCA5F}"/>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B1DFEFCF-FCFD-4D09-9C60-867BA8592746}"/>
              </a:ext>
            </a:extLst>
          </p:cNvPr>
          <p:cNvSpPr>
            <a:spLocks noGrp="1"/>
          </p:cNvSpPr>
          <p:nvPr>
            <p:ph idx="1"/>
          </p:nvPr>
        </p:nvSpPr>
        <p:spPr>
          <a:xfrm>
            <a:off x="838200" y="1825625"/>
            <a:ext cx="9458739" cy="4351338"/>
          </a:xfrm>
        </p:spPr>
        <p:txBody>
          <a:bodyPr>
            <a:normAutofit fontScale="70000" lnSpcReduction="20000"/>
          </a:bodyPr>
          <a:lstStyle/>
          <a:p>
            <a:pPr marL="339725" indent="-339725">
              <a:lnSpc>
                <a:spcPct val="150000"/>
              </a:lnSpc>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Rollback</a:t>
            </a:r>
            <a:br>
              <a:rPr lang="de-DE" altLang="de-DE" dirty="0">
                <a:latin typeface="Calibri" panose="020F0502020204030204" pitchFamily="34" charset="0"/>
              </a:rPr>
            </a:br>
            <a:r>
              <a:rPr lang="de-DE" altLang="de-DE" dirty="0">
                <a:latin typeface="Calibri" panose="020F0502020204030204" pitchFamily="34" charset="0"/>
              </a:rPr>
              <a:t>Der Rollbacksegment </a:t>
            </a:r>
            <a:r>
              <a:rPr lang="de-DE" altLang="de-DE" dirty="0" err="1">
                <a:latin typeface="Calibri" panose="020F0502020204030204" pitchFamily="34" charset="0"/>
              </a:rPr>
              <a:t>Tablespace</a:t>
            </a:r>
            <a:r>
              <a:rPr lang="de-DE" altLang="de-DE" dirty="0">
                <a:latin typeface="Calibri" panose="020F0502020204030204" pitchFamily="34" charset="0"/>
              </a:rPr>
              <a:t> beinhaltet die privaten Rollback-Segmente. Rollbacksegmente gewährleisten Lesekonsistenz auf Transaktions- und Befehlsebene.</a:t>
            </a:r>
          </a:p>
          <a:p>
            <a:pPr marL="339725" indent="-339725">
              <a:lnSpc>
                <a:spcPct val="150000"/>
              </a:lnSpc>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de-DE" altLang="de-DE" dirty="0">
              <a:latin typeface="Calibri" panose="020F0502020204030204" pitchFamily="34" charset="0"/>
            </a:endParaRPr>
          </a:p>
          <a:p>
            <a:pPr marL="339725" indent="-339725">
              <a:lnSpc>
                <a:spcPct val="150000"/>
              </a:lnSpc>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Temporäre Daten</a:t>
            </a:r>
            <a:br>
              <a:rPr lang="de-DE" altLang="de-DE" dirty="0">
                <a:latin typeface="Calibri" panose="020F0502020204030204" pitchFamily="34" charset="0"/>
              </a:rPr>
            </a:br>
            <a:r>
              <a:rPr lang="de-DE" altLang="de-DE" dirty="0">
                <a:latin typeface="Calibri" panose="020F0502020204030204" pitchFamily="34" charset="0"/>
              </a:rPr>
              <a:t>Im </a:t>
            </a:r>
            <a:r>
              <a:rPr lang="de-DE" altLang="de-DE" dirty="0" err="1">
                <a:latin typeface="Calibri" panose="020F0502020204030204" pitchFamily="34" charset="0"/>
              </a:rPr>
              <a:t>Temporary</a:t>
            </a:r>
            <a:r>
              <a:rPr lang="de-DE" altLang="de-DE" dirty="0">
                <a:latin typeface="Calibri" panose="020F0502020204030204" pitchFamily="34" charset="0"/>
              </a:rPr>
              <a:t> </a:t>
            </a:r>
            <a:r>
              <a:rPr lang="de-DE" altLang="de-DE" dirty="0" err="1">
                <a:latin typeface="Calibri" panose="020F0502020204030204" pitchFamily="34" charset="0"/>
              </a:rPr>
              <a:t>Tablespace</a:t>
            </a:r>
            <a:r>
              <a:rPr lang="de-DE" altLang="de-DE" dirty="0">
                <a:latin typeface="Calibri" panose="020F0502020204030204" pitchFamily="34" charset="0"/>
              </a:rPr>
              <a:t> werden von Oracle intern Sortier-Operationen vorgenommen (SELECT .... ORDER BY). Temporäre Segmente werden dynamisch kreiert und wieder gelöscht. Sie unterstehen nicht der Kontrolle durch die Userprozesse.</a:t>
            </a:r>
          </a:p>
          <a:p>
            <a:pPr marL="339725" indent="-339725">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de-DE" altLang="de-DE" dirty="0"/>
          </a:p>
          <a:p>
            <a:endParaRPr lang="de-AT" dirty="0"/>
          </a:p>
        </p:txBody>
      </p:sp>
      <p:sp>
        <p:nvSpPr>
          <p:cNvPr id="4" name="Fußzeilenplatzhalter 3">
            <a:extLst>
              <a:ext uri="{FF2B5EF4-FFF2-40B4-BE49-F238E27FC236}">
                <a16:creationId xmlns:a16="http://schemas.microsoft.com/office/drawing/2014/main" id="{388AEFFA-71E1-4C01-8FB0-7F3B823D2DF5}"/>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A0A37458-7A60-4340-B762-756459DB7C57}"/>
              </a:ext>
            </a:extLst>
          </p:cNvPr>
          <p:cNvSpPr>
            <a:spLocks noGrp="1"/>
          </p:cNvSpPr>
          <p:nvPr>
            <p:ph type="sldNum" sz="quarter" idx="12"/>
          </p:nvPr>
        </p:nvSpPr>
        <p:spPr/>
        <p:txBody>
          <a:bodyPr/>
          <a:lstStyle/>
          <a:p>
            <a:fld id="{D3967F50-05EA-47C9-83BE-E62B239DFA07}" type="slidenum">
              <a:rPr lang="de-AT" smtClean="0"/>
              <a:t>16</a:t>
            </a:fld>
            <a:endParaRPr lang="de-AT"/>
          </a:p>
        </p:txBody>
      </p:sp>
      <p:pic>
        <p:nvPicPr>
          <p:cNvPr id="6" name="Grafik 5" descr="Ein Bild, das Zeichnung enthält.&#10;&#10;Automatisch generierte Beschreibung">
            <a:extLst>
              <a:ext uri="{FF2B5EF4-FFF2-40B4-BE49-F238E27FC236}">
                <a16:creationId xmlns:a16="http://schemas.microsoft.com/office/drawing/2014/main" id="{52603D57-8354-4519-AD84-D442D8980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78464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B02A5B-01BF-494E-87BD-E28F911D3AA0}"/>
              </a:ext>
            </a:extLst>
          </p:cNvPr>
          <p:cNvSpPr>
            <a:spLocks noGrp="1"/>
          </p:cNvSpPr>
          <p:nvPr>
            <p:ph type="title"/>
          </p:nvPr>
        </p:nvSpPr>
        <p:spPr/>
        <p:txBody>
          <a:bodyPr/>
          <a:lstStyle/>
          <a:p>
            <a:r>
              <a:rPr lang="de-AT" b="1" dirty="0" err="1"/>
              <a:t>Tablespacetypen</a:t>
            </a:r>
            <a:endParaRPr lang="de-AT" b="1" dirty="0"/>
          </a:p>
        </p:txBody>
      </p:sp>
      <p:sp>
        <p:nvSpPr>
          <p:cNvPr id="3" name="Inhaltsplatzhalter 2">
            <a:extLst>
              <a:ext uri="{FF2B5EF4-FFF2-40B4-BE49-F238E27FC236}">
                <a16:creationId xmlns:a16="http://schemas.microsoft.com/office/drawing/2014/main" id="{7F82602F-8775-4F24-B3F4-A2755E701A82}"/>
              </a:ext>
            </a:extLst>
          </p:cNvPr>
          <p:cNvSpPr>
            <a:spLocks noGrp="1"/>
          </p:cNvSpPr>
          <p:nvPr>
            <p:ph idx="1"/>
          </p:nvPr>
        </p:nvSpPr>
        <p:spPr>
          <a:xfrm>
            <a:off x="838200" y="1618837"/>
            <a:ext cx="9352722" cy="4351338"/>
          </a:xfrm>
        </p:spPr>
        <p:txBody>
          <a:bodyPr>
            <a:noAutofit/>
          </a:bodyPr>
          <a:lstStyle/>
          <a:p>
            <a:pPr>
              <a:lnSpc>
                <a:spcPct val="120000"/>
              </a:lnSpc>
              <a:defRPr/>
            </a:pPr>
            <a:r>
              <a:rPr lang="de-DE" sz="1600" dirty="0" err="1">
                <a:latin typeface="Calibri" panose="020F0502020204030204" pitchFamily="34" charset="0"/>
                <a:ea typeface="Times New Roman" panose="02020603050405020304" pitchFamily="18" charset="0"/>
                <a:cs typeface="Calibri" panose="020F0502020204030204" pitchFamily="34" charset="0"/>
              </a:rPr>
              <a:t>Bigfile</a:t>
            </a:r>
            <a:r>
              <a:rPr lang="de-DE" sz="1600" dirty="0">
                <a:latin typeface="Calibri" panose="020F0502020204030204" pitchFamily="34" charset="0"/>
                <a:ea typeface="Times New Roman" panose="02020603050405020304" pitchFamily="18" charset="0"/>
                <a:cs typeface="Calibri" panose="020F0502020204030204" pitchFamily="34" charset="0"/>
              </a:rPr>
              <a:t> </a:t>
            </a:r>
            <a:r>
              <a:rPr lang="de-DE" sz="1600" dirty="0" err="1">
                <a:latin typeface="Calibri" panose="020F0502020204030204" pitchFamily="34" charset="0"/>
                <a:ea typeface="Times New Roman" panose="02020603050405020304" pitchFamily="18" charset="0"/>
                <a:cs typeface="Calibri" panose="020F0502020204030204" pitchFamily="34" charset="0"/>
              </a:rPr>
              <a:t>Tablespace</a:t>
            </a:r>
            <a:br>
              <a:rPr lang="de-DE" sz="1600" dirty="0">
                <a:latin typeface="Calibri" panose="020F0502020204030204" pitchFamily="34" charset="0"/>
                <a:ea typeface="Times New Roman" panose="02020603050405020304" pitchFamily="18" charset="0"/>
                <a:cs typeface="Calibri" panose="020F0502020204030204" pitchFamily="34" charset="0"/>
              </a:rPr>
            </a:br>
            <a:r>
              <a:rPr lang="de-DE" sz="1600" dirty="0">
                <a:latin typeface="Calibri" panose="020F0502020204030204" pitchFamily="34" charset="0"/>
                <a:ea typeface="Times New Roman" panose="02020603050405020304" pitchFamily="18" charset="0"/>
                <a:cs typeface="Calibri" panose="020F0502020204030204" pitchFamily="34" charset="0"/>
              </a:rPr>
              <a:t>anstatt vieler kleinerer Dateien besteht dieser </a:t>
            </a:r>
            <a:r>
              <a:rPr lang="de-DE" sz="1600" dirty="0" err="1">
                <a:latin typeface="Calibri" panose="020F0502020204030204" pitchFamily="34" charset="0"/>
                <a:ea typeface="Times New Roman" panose="02020603050405020304" pitchFamily="18" charset="0"/>
                <a:cs typeface="Calibri" panose="020F0502020204030204" pitchFamily="34" charset="0"/>
              </a:rPr>
              <a:t>Tablespacetyp</a:t>
            </a:r>
            <a:r>
              <a:rPr lang="de-DE" sz="1600" dirty="0">
                <a:latin typeface="Calibri" panose="020F0502020204030204" pitchFamily="34" charset="0"/>
                <a:ea typeface="Times New Roman" panose="02020603050405020304" pitchFamily="18" charset="0"/>
                <a:cs typeface="Calibri" panose="020F0502020204030204" pitchFamily="34" charset="0"/>
              </a:rPr>
              <a:t> aus einem (wirklich) großen File. Dadurch werden Datenbanken bis zu 8 Exabyte möglich. (1 Exabyte = 10</a:t>
            </a:r>
            <a:r>
              <a:rPr lang="de-DE" sz="1600" baseline="30000" dirty="0">
                <a:latin typeface="Calibri" panose="020F0502020204030204" pitchFamily="34" charset="0"/>
                <a:ea typeface="Times New Roman" panose="02020603050405020304" pitchFamily="18" charset="0"/>
                <a:cs typeface="Calibri" panose="020F0502020204030204" pitchFamily="34" charset="0"/>
              </a:rPr>
              <a:t>18</a:t>
            </a:r>
            <a:r>
              <a:rPr lang="de-DE" sz="1600" dirty="0">
                <a:latin typeface="Calibri" panose="020F0502020204030204" pitchFamily="34" charset="0"/>
                <a:ea typeface="Times New Roman" panose="02020603050405020304" pitchFamily="18" charset="0"/>
                <a:cs typeface="Calibri" panose="020F0502020204030204" pitchFamily="34" charset="0"/>
              </a:rPr>
              <a:t> Bytes = 1 </a:t>
            </a:r>
            <a:r>
              <a:rPr lang="de-DE" sz="1600" dirty="0" err="1">
                <a:latin typeface="Calibri" panose="020F0502020204030204" pitchFamily="34" charset="0"/>
                <a:ea typeface="Times New Roman" panose="02020603050405020304" pitchFamily="18" charset="0"/>
                <a:cs typeface="Calibri" panose="020F0502020204030204" pitchFamily="34" charset="0"/>
              </a:rPr>
              <a:t>Mio</a:t>
            </a:r>
            <a:r>
              <a:rPr lang="de-DE" sz="1600" dirty="0">
                <a:latin typeface="Calibri" panose="020F0502020204030204" pitchFamily="34" charset="0"/>
                <a:ea typeface="Times New Roman" panose="02020603050405020304" pitchFamily="18" charset="0"/>
                <a:cs typeface="Calibri" panose="020F0502020204030204" pitchFamily="34" charset="0"/>
              </a:rPr>
              <a:t> Terrabyte = 1 </a:t>
            </a:r>
            <a:r>
              <a:rPr lang="de-DE" sz="1600" dirty="0" err="1">
                <a:latin typeface="Calibri" panose="020F0502020204030204" pitchFamily="34" charset="0"/>
                <a:ea typeface="Times New Roman" panose="02020603050405020304" pitchFamily="18" charset="0"/>
                <a:cs typeface="Calibri" panose="020F0502020204030204" pitchFamily="34" charset="0"/>
              </a:rPr>
              <a:t>Mrd</a:t>
            </a:r>
            <a:r>
              <a:rPr lang="de-DE" sz="1600" dirty="0">
                <a:latin typeface="Calibri" panose="020F0502020204030204" pitchFamily="34" charset="0"/>
                <a:ea typeface="Times New Roman" panose="02020603050405020304" pitchFamily="18" charset="0"/>
                <a:cs typeface="Calibri" panose="020F0502020204030204" pitchFamily="34" charset="0"/>
              </a:rPr>
              <a:t> Gigabyte = 1000 Petabyte). Ein </a:t>
            </a:r>
            <a:r>
              <a:rPr lang="de-DE" sz="1600" dirty="0" err="1">
                <a:latin typeface="Calibri" panose="020F0502020204030204" pitchFamily="34" charset="0"/>
                <a:ea typeface="Times New Roman" panose="02020603050405020304" pitchFamily="18" charset="0"/>
                <a:cs typeface="Calibri" panose="020F0502020204030204" pitchFamily="34" charset="0"/>
              </a:rPr>
              <a:t>Bigfile</a:t>
            </a:r>
            <a:r>
              <a:rPr lang="de-DE" sz="1600" dirty="0">
                <a:latin typeface="Calibri" panose="020F0502020204030204" pitchFamily="34" charset="0"/>
                <a:ea typeface="Times New Roman" panose="02020603050405020304" pitchFamily="18" charset="0"/>
                <a:cs typeface="Calibri" panose="020F0502020204030204" pitchFamily="34" charset="0"/>
              </a:rPr>
              <a:t> </a:t>
            </a:r>
            <a:r>
              <a:rPr lang="de-DE" sz="1600" dirty="0" err="1">
                <a:latin typeface="Calibri" panose="020F0502020204030204" pitchFamily="34" charset="0"/>
                <a:ea typeface="Times New Roman" panose="02020603050405020304" pitchFamily="18" charset="0"/>
                <a:cs typeface="Calibri" panose="020F0502020204030204" pitchFamily="34" charset="0"/>
              </a:rPr>
              <a:t>Tablespace</a:t>
            </a:r>
            <a:r>
              <a:rPr lang="de-DE" sz="1600" dirty="0">
                <a:latin typeface="Calibri" panose="020F0502020204030204" pitchFamily="34" charset="0"/>
                <a:ea typeface="Times New Roman" panose="02020603050405020304" pitchFamily="18" charset="0"/>
                <a:cs typeface="Calibri" panose="020F0502020204030204" pitchFamily="34" charset="0"/>
              </a:rPr>
              <a:t> kann 1024 mal größer sein als ein </a:t>
            </a:r>
            <a:r>
              <a:rPr lang="de-DE" sz="1600" dirty="0" err="1">
                <a:latin typeface="Calibri" panose="020F0502020204030204" pitchFamily="34" charset="0"/>
                <a:ea typeface="Times New Roman" panose="02020603050405020304" pitchFamily="18" charset="0"/>
                <a:cs typeface="Calibri" panose="020F0502020204030204" pitchFamily="34" charset="0"/>
              </a:rPr>
              <a:t>Smallfile</a:t>
            </a:r>
            <a:r>
              <a:rPr lang="de-DE" sz="1600" dirty="0">
                <a:latin typeface="Calibri" panose="020F0502020204030204" pitchFamily="34" charset="0"/>
                <a:ea typeface="Times New Roman" panose="02020603050405020304" pitchFamily="18" charset="0"/>
                <a:cs typeface="Calibri" panose="020F0502020204030204" pitchFamily="34" charset="0"/>
              </a:rPr>
              <a:t> </a:t>
            </a:r>
            <a:r>
              <a:rPr lang="de-DE" sz="1600" dirty="0" err="1">
                <a:latin typeface="Calibri" panose="020F0502020204030204" pitchFamily="34" charset="0"/>
                <a:ea typeface="Times New Roman" panose="02020603050405020304" pitchFamily="18" charset="0"/>
                <a:cs typeface="Calibri" panose="020F0502020204030204" pitchFamily="34" charset="0"/>
              </a:rPr>
              <a:t>Tablespace</a:t>
            </a:r>
            <a:r>
              <a:rPr lang="de-DE" sz="1600" dirty="0">
                <a:latin typeface="Calibri" panose="020F0502020204030204" pitchFamily="34" charset="0"/>
                <a:ea typeface="Times New Roman" panose="02020603050405020304" pitchFamily="18" charset="0"/>
                <a:cs typeface="Calibri" panose="020F0502020204030204" pitchFamily="34" charset="0"/>
              </a:rPr>
              <a:t>.</a:t>
            </a:r>
            <a:endParaRPr lang="de-AT" sz="1600" dirty="0">
              <a:latin typeface="Calibri" panose="020F0502020204030204" pitchFamily="34" charset="0"/>
              <a:ea typeface="Times New Roman" panose="02020603050405020304" pitchFamily="18" charset="0"/>
              <a:cs typeface="Calibri" panose="020F0502020204030204" pitchFamily="34" charset="0"/>
            </a:endParaRPr>
          </a:p>
          <a:p>
            <a:pPr>
              <a:lnSpc>
                <a:spcPct val="120000"/>
              </a:lnSpc>
              <a:defRPr/>
            </a:pPr>
            <a:r>
              <a:rPr lang="de-DE" sz="1600" dirty="0">
                <a:latin typeface="Calibri" panose="020F0502020204030204" pitchFamily="34" charset="0"/>
                <a:ea typeface="Times New Roman" panose="02020603050405020304" pitchFamily="18" charset="0"/>
                <a:cs typeface="Calibri" panose="020F0502020204030204" pitchFamily="34" charset="0"/>
              </a:rPr>
              <a:t>SYSTEM </a:t>
            </a:r>
            <a:r>
              <a:rPr lang="de-DE" sz="1600" dirty="0" err="1">
                <a:latin typeface="Calibri" panose="020F0502020204030204" pitchFamily="34" charset="0"/>
                <a:ea typeface="Times New Roman" panose="02020603050405020304" pitchFamily="18" charset="0"/>
                <a:cs typeface="Calibri" panose="020F0502020204030204" pitchFamily="34" charset="0"/>
              </a:rPr>
              <a:t>Tablespace</a:t>
            </a:r>
            <a:br>
              <a:rPr lang="de-DE" sz="1600" dirty="0">
                <a:latin typeface="Calibri" panose="020F0502020204030204" pitchFamily="34" charset="0"/>
                <a:ea typeface="Times New Roman" panose="02020603050405020304" pitchFamily="18" charset="0"/>
                <a:cs typeface="Calibri" panose="020F0502020204030204" pitchFamily="34" charset="0"/>
              </a:rPr>
            </a:br>
            <a:r>
              <a:rPr lang="de-DE" sz="1600" dirty="0">
                <a:latin typeface="Calibri" panose="020F0502020204030204" pitchFamily="34" charset="0"/>
                <a:ea typeface="Times New Roman" panose="02020603050405020304" pitchFamily="18" charset="0"/>
                <a:cs typeface="Calibri" panose="020F0502020204030204" pitchFamily="34" charset="0"/>
              </a:rPr>
              <a:t>siehe oben</a:t>
            </a:r>
            <a:endParaRPr lang="de-AT" sz="1600" dirty="0">
              <a:latin typeface="Calibri" panose="020F0502020204030204" pitchFamily="34" charset="0"/>
              <a:ea typeface="Times New Roman" panose="02020603050405020304" pitchFamily="18" charset="0"/>
              <a:cs typeface="Calibri" panose="020F0502020204030204" pitchFamily="34" charset="0"/>
            </a:endParaRPr>
          </a:p>
          <a:p>
            <a:pPr>
              <a:lnSpc>
                <a:spcPct val="120000"/>
              </a:lnSpc>
              <a:defRPr/>
            </a:pPr>
            <a:r>
              <a:rPr lang="de-DE" sz="1600" dirty="0">
                <a:latin typeface="Calibri" panose="020F0502020204030204" pitchFamily="34" charset="0"/>
                <a:ea typeface="Times New Roman" panose="02020603050405020304" pitchFamily="18" charset="0"/>
                <a:cs typeface="Calibri" panose="020F0502020204030204" pitchFamily="34" charset="0"/>
              </a:rPr>
              <a:t>SYSAUX </a:t>
            </a:r>
            <a:r>
              <a:rPr lang="de-DE" sz="1600" dirty="0" err="1">
                <a:latin typeface="Calibri" panose="020F0502020204030204" pitchFamily="34" charset="0"/>
                <a:ea typeface="Times New Roman" panose="02020603050405020304" pitchFamily="18" charset="0"/>
                <a:cs typeface="Calibri" panose="020F0502020204030204" pitchFamily="34" charset="0"/>
              </a:rPr>
              <a:t>Tablespace</a:t>
            </a:r>
            <a:br>
              <a:rPr lang="de-DE" sz="1600" dirty="0">
                <a:latin typeface="Calibri" panose="020F0502020204030204" pitchFamily="34" charset="0"/>
                <a:ea typeface="Times New Roman" panose="02020603050405020304" pitchFamily="18" charset="0"/>
                <a:cs typeface="Calibri" panose="020F0502020204030204" pitchFamily="34" charset="0"/>
              </a:rPr>
            </a:br>
            <a:r>
              <a:rPr lang="de-DE" sz="1600" dirty="0">
                <a:latin typeface="Calibri" panose="020F0502020204030204" pitchFamily="34" charset="0"/>
                <a:ea typeface="Times New Roman" panose="02020603050405020304" pitchFamily="18" charset="0"/>
                <a:cs typeface="Calibri" panose="020F0502020204030204" pitchFamily="34" charset="0"/>
              </a:rPr>
              <a:t>den SYSTEM TS unterstützender TS. </a:t>
            </a:r>
          </a:p>
          <a:p>
            <a:pPr>
              <a:lnSpc>
                <a:spcPct val="120000"/>
              </a:lnSpc>
              <a:defRPr/>
            </a:pPr>
            <a:r>
              <a:rPr lang="de-DE" sz="1600" dirty="0" err="1">
                <a:latin typeface="Calibri" panose="020F0502020204030204" pitchFamily="34" charset="0"/>
                <a:ea typeface="Times New Roman" panose="02020603050405020304" pitchFamily="18" charset="0"/>
                <a:cs typeface="Calibri" panose="020F0502020204030204" pitchFamily="34" charset="0"/>
              </a:rPr>
              <a:t>Undo</a:t>
            </a:r>
            <a:r>
              <a:rPr lang="de-DE" sz="1600" dirty="0">
                <a:latin typeface="Calibri" panose="020F0502020204030204" pitchFamily="34" charset="0"/>
                <a:ea typeface="Times New Roman" panose="02020603050405020304" pitchFamily="18" charset="0"/>
                <a:cs typeface="Calibri" panose="020F0502020204030204" pitchFamily="34" charset="0"/>
              </a:rPr>
              <a:t> </a:t>
            </a:r>
            <a:r>
              <a:rPr lang="de-DE" sz="1600" dirty="0" err="1">
                <a:latin typeface="Calibri" panose="020F0502020204030204" pitchFamily="34" charset="0"/>
                <a:ea typeface="Times New Roman" panose="02020603050405020304" pitchFamily="18" charset="0"/>
                <a:cs typeface="Calibri" panose="020F0502020204030204" pitchFamily="34" charset="0"/>
              </a:rPr>
              <a:t>Tablespace</a:t>
            </a:r>
            <a:br>
              <a:rPr lang="de-DE" sz="1600" dirty="0">
                <a:latin typeface="Calibri" panose="020F0502020204030204" pitchFamily="34" charset="0"/>
                <a:ea typeface="Times New Roman" panose="02020603050405020304" pitchFamily="18" charset="0"/>
                <a:cs typeface="Calibri" panose="020F0502020204030204" pitchFamily="34" charset="0"/>
              </a:rPr>
            </a:br>
            <a:r>
              <a:rPr lang="de-DE" sz="1600" dirty="0">
                <a:latin typeface="Calibri" panose="020F0502020204030204" pitchFamily="34" charset="0"/>
                <a:ea typeface="Times New Roman" panose="02020603050405020304" pitchFamily="18" charset="0"/>
                <a:cs typeface="Calibri" panose="020F0502020204030204" pitchFamily="34" charset="0"/>
              </a:rPr>
              <a:t>wird nur zur Speicherung von UNDO Informationen verwendet. Die Speicherung von Tabellen oder Indexe ist hier nicht möglich.</a:t>
            </a:r>
            <a:endParaRPr lang="de-AT" sz="1600" dirty="0">
              <a:latin typeface="Calibri" panose="020F0502020204030204" pitchFamily="34" charset="0"/>
              <a:ea typeface="Times New Roman" panose="02020603050405020304" pitchFamily="18" charset="0"/>
              <a:cs typeface="Calibri" panose="020F0502020204030204" pitchFamily="34" charset="0"/>
            </a:endParaRPr>
          </a:p>
          <a:p>
            <a:pPr>
              <a:lnSpc>
                <a:spcPct val="120000"/>
              </a:lnSpc>
              <a:defRPr/>
            </a:pPr>
            <a:r>
              <a:rPr lang="de-DE" sz="1600" dirty="0" err="1">
                <a:latin typeface="Calibri" panose="020F0502020204030204" pitchFamily="34" charset="0"/>
                <a:ea typeface="Times New Roman" panose="02020603050405020304" pitchFamily="18" charset="0"/>
                <a:cs typeface="Calibri" panose="020F0502020204030204" pitchFamily="34" charset="0"/>
              </a:rPr>
              <a:t>Temporary</a:t>
            </a:r>
            <a:r>
              <a:rPr lang="de-DE" sz="1600" dirty="0">
                <a:latin typeface="Calibri" panose="020F0502020204030204" pitchFamily="34" charset="0"/>
                <a:ea typeface="Times New Roman" panose="02020603050405020304" pitchFamily="18" charset="0"/>
                <a:cs typeface="Calibri" panose="020F0502020204030204" pitchFamily="34" charset="0"/>
              </a:rPr>
              <a:t> </a:t>
            </a:r>
            <a:r>
              <a:rPr lang="de-DE" sz="1600" dirty="0" err="1">
                <a:latin typeface="Calibri" panose="020F0502020204030204" pitchFamily="34" charset="0"/>
                <a:ea typeface="Times New Roman" panose="02020603050405020304" pitchFamily="18" charset="0"/>
                <a:cs typeface="Calibri" panose="020F0502020204030204" pitchFamily="34" charset="0"/>
              </a:rPr>
              <a:t>Tablespace</a:t>
            </a:r>
            <a:br>
              <a:rPr lang="de-DE" sz="1600" dirty="0">
                <a:latin typeface="Calibri" panose="020F0502020204030204" pitchFamily="34" charset="0"/>
                <a:ea typeface="Times New Roman" panose="02020603050405020304" pitchFamily="18" charset="0"/>
                <a:cs typeface="Calibri" panose="020F0502020204030204" pitchFamily="34" charset="0"/>
              </a:rPr>
            </a:br>
            <a:r>
              <a:rPr lang="de-DE" sz="1600" dirty="0">
                <a:latin typeface="Calibri" panose="020F0502020204030204" pitchFamily="34" charset="0"/>
                <a:ea typeface="Times New Roman" panose="02020603050405020304" pitchFamily="18" charset="0"/>
                <a:cs typeface="Calibri" panose="020F0502020204030204" pitchFamily="34" charset="0"/>
              </a:rPr>
              <a:t>da der SYSTEM TS nicht für temporäre Daten verwendet werden darf/kann, wird ein spezieller TS für temporäre Daten angelegt.</a:t>
            </a:r>
            <a:endParaRPr lang="de-AT" sz="1600" dirty="0">
              <a:latin typeface="Calibri" panose="020F0502020204030204" pitchFamily="34" charset="0"/>
              <a:ea typeface="Times New Roman" panose="02020603050405020304" pitchFamily="18" charset="0"/>
              <a:cs typeface="Calibri" panose="020F0502020204030204" pitchFamily="34" charset="0"/>
            </a:endParaRPr>
          </a:p>
          <a:p>
            <a:pPr marL="339725" indent="-339725">
              <a:lnSpc>
                <a:spcPct val="120000"/>
              </a:lnSpc>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de-DE" altLang="de-DE" sz="1600" dirty="0"/>
          </a:p>
          <a:p>
            <a:pPr>
              <a:lnSpc>
                <a:spcPct val="120000"/>
              </a:lnSpc>
            </a:pPr>
            <a:endParaRPr lang="de-AT" sz="1600" dirty="0"/>
          </a:p>
        </p:txBody>
      </p:sp>
      <p:sp>
        <p:nvSpPr>
          <p:cNvPr id="4" name="Fußzeilenplatzhalter 3">
            <a:extLst>
              <a:ext uri="{FF2B5EF4-FFF2-40B4-BE49-F238E27FC236}">
                <a16:creationId xmlns:a16="http://schemas.microsoft.com/office/drawing/2014/main" id="{6017F792-7D13-4798-8C94-A705124B9E6B}"/>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A7EE3E61-A1C8-4448-BA69-26448114BB0E}"/>
              </a:ext>
            </a:extLst>
          </p:cNvPr>
          <p:cNvSpPr>
            <a:spLocks noGrp="1"/>
          </p:cNvSpPr>
          <p:nvPr>
            <p:ph type="sldNum" sz="quarter" idx="12"/>
          </p:nvPr>
        </p:nvSpPr>
        <p:spPr/>
        <p:txBody>
          <a:bodyPr/>
          <a:lstStyle/>
          <a:p>
            <a:fld id="{D3967F50-05EA-47C9-83BE-E62B239DFA07}" type="slidenum">
              <a:rPr lang="de-AT" smtClean="0"/>
              <a:t>17</a:t>
            </a:fld>
            <a:endParaRPr lang="de-AT"/>
          </a:p>
        </p:txBody>
      </p:sp>
      <p:pic>
        <p:nvPicPr>
          <p:cNvPr id="6" name="Grafik 5" descr="Ein Bild, das Zeichnung enthält.&#10;&#10;Automatisch generierte Beschreibung">
            <a:extLst>
              <a:ext uri="{FF2B5EF4-FFF2-40B4-BE49-F238E27FC236}">
                <a16:creationId xmlns:a16="http://schemas.microsoft.com/office/drawing/2014/main" id="{C54F8D5C-67BD-4C49-ACE9-B13DCA5C2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100981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D2C56-7314-455E-968F-F21FD0893530}"/>
              </a:ext>
            </a:extLst>
          </p:cNvPr>
          <p:cNvSpPr>
            <a:spLocks noGrp="1"/>
          </p:cNvSpPr>
          <p:nvPr>
            <p:ph type="title"/>
          </p:nvPr>
        </p:nvSpPr>
        <p:spPr/>
        <p:txBody>
          <a:bodyPr/>
          <a:lstStyle/>
          <a:p>
            <a:r>
              <a:rPr lang="de-AT" dirty="0"/>
              <a:t>Anzeige aller TS (inkl. TEMP – TS)</a:t>
            </a:r>
          </a:p>
        </p:txBody>
      </p:sp>
      <p:sp>
        <p:nvSpPr>
          <p:cNvPr id="3" name="Inhaltsplatzhalter 2">
            <a:extLst>
              <a:ext uri="{FF2B5EF4-FFF2-40B4-BE49-F238E27FC236}">
                <a16:creationId xmlns:a16="http://schemas.microsoft.com/office/drawing/2014/main" id="{4F5BF37D-6E03-42EB-8523-B37B97581F56}"/>
              </a:ext>
            </a:extLst>
          </p:cNvPr>
          <p:cNvSpPr>
            <a:spLocks noGrp="1"/>
          </p:cNvSpPr>
          <p:nvPr>
            <p:ph idx="1"/>
          </p:nvPr>
        </p:nvSpPr>
        <p:spPr/>
        <p:txBody>
          <a:bodyPr>
            <a:normAutofit fontScale="55000" lnSpcReduction="20000"/>
          </a:bodyPr>
          <a:lstStyle/>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SELECT /* + RULE */  </a:t>
            </a:r>
            <a:r>
              <a:rPr lang="de-AT" altLang="de-DE" dirty="0" err="1">
                <a:latin typeface="Courier New" panose="02070309020205020404" pitchFamily="49" charset="0"/>
                <a:cs typeface="Courier New" panose="02070309020205020404" pitchFamily="49" charset="0"/>
              </a:rPr>
              <a:t>df.tablespace_name</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Tablespace</a:t>
            </a:r>
            <a:r>
              <a:rPr lang="de-AT" altLang="de-DE" dirty="0">
                <a:latin typeface="Courier New" panose="02070309020205020404" pitchFamily="49" charset="0"/>
                <a:cs typeface="Courier New" panose="02070309020205020404" pitchFamily="49" charset="0"/>
              </a:rPr>
              <a:t>",</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df.bytes</a:t>
            </a:r>
            <a:r>
              <a:rPr lang="de-AT" altLang="de-DE" dirty="0">
                <a:latin typeface="Courier New" panose="02070309020205020404" pitchFamily="49" charset="0"/>
                <a:cs typeface="Courier New" panose="02070309020205020404" pitchFamily="49" charset="0"/>
              </a:rPr>
              <a:t> / (1024 * 1024) "Size (MB)",</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SUM(</a:t>
            </a:r>
            <a:r>
              <a:rPr lang="de-AT" altLang="de-DE" dirty="0" err="1">
                <a:latin typeface="Courier New" panose="02070309020205020404" pitchFamily="49" charset="0"/>
                <a:cs typeface="Courier New" panose="02070309020205020404" pitchFamily="49" charset="0"/>
              </a:rPr>
              <a:t>fs.bytes</a:t>
            </a:r>
            <a:r>
              <a:rPr lang="de-AT" altLang="de-DE" dirty="0">
                <a:latin typeface="Courier New" panose="02070309020205020404" pitchFamily="49" charset="0"/>
                <a:cs typeface="Courier New" panose="02070309020205020404" pitchFamily="49" charset="0"/>
              </a:rPr>
              <a:t>) / (1024 * 1024) "Free (MB)",</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Nvl</a:t>
            </a:r>
            <a:r>
              <a:rPr lang="de-AT" altLang="de-DE" dirty="0">
                <a:latin typeface="Courier New" panose="02070309020205020404" pitchFamily="49" charset="0"/>
                <a:cs typeface="Courier New" panose="02070309020205020404" pitchFamily="49" charset="0"/>
              </a:rPr>
              <a:t>(Round(SUM(</a:t>
            </a:r>
            <a:r>
              <a:rPr lang="de-AT" altLang="de-DE" dirty="0" err="1">
                <a:latin typeface="Courier New" panose="02070309020205020404" pitchFamily="49" charset="0"/>
                <a:cs typeface="Courier New" panose="02070309020205020404" pitchFamily="49" charset="0"/>
              </a:rPr>
              <a:t>fs.bytes</a:t>
            </a:r>
            <a:r>
              <a:rPr lang="de-AT" altLang="de-DE" dirty="0">
                <a:latin typeface="Courier New" panose="02070309020205020404" pitchFamily="49" charset="0"/>
                <a:cs typeface="Courier New" panose="02070309020205020404" pitchFamily="49" charset="0"/>
              </a:rPr>
              <a:t>) * 100 / </a:t>
            </a:r>
            <a:r>
              <a:rPr lang="de-AT" altLang="de-DE" dirty="0" err="1">
                <a:latin typeface="Courier New" panose="02070309020205020404" pitchFamily="49" charset="0"/>
                <a:cs typeface="Courier New" panose="02070309020205020404" pitchFamily="49" charset="0"/>
              </a:rPr>
              <a:t>df.bytes</a:t>
            </a:r>
            <a:r>
              <a:rPr lang="de-AT" altLang="de-DE" dirty="0">
                <a:latin typeface="Courier New" panose="02070309020205020404" pitchFamily="49" charset="0"/>
                <a:cs typeface="Courier New" panose="02070309020205020404" pitchFamily="49" charset="0"/>
              </a:rPr>
              <a:t>),1) "% Free",</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Round((</a:t>
            </a:r>
            <a:r>
              <a:rPr lang="de-AT" altLang="de-DE" dirty="0" err="1">
                <a:latin typeface="Courier New" panose="02070309020205020404" pitchFamily="49" charset="0"/>
                <a:cs typeface="Courier New" panose="02070309020205020404" pitchFamily="49" charset="0"/>
              </a:rPr>
              <a:t>df.bytes</a:t>
            </a:r>
            <a:r>
              <a:rPr lang="de-AT" altLang="de-DE" dirty="0">
                <a:latin typeface="Courier New" panose="02070309020205020404" pitchFamily="49" charset="0"/>
                <a:cs typeface="Courier New" panose="02070309020205020404" pitchFamily="49" charset="0"/>
              </a:rPr>
              <a:t> - SUM(</a:t>
            </a:r>
            <a:r>
              <a:rPr lang="de-AT" altLang="de-DE" dirty="0" err="1">
                <a:latin typeface="Courier New" panose="02070309020205020404" pitchFamily="49" charset="0"/>
                <a:cs typeface="Courier New" panose="02070309020205020404" pitchFamily="49" charset="0"/>
              </a:rPr>
              <a:t>fs.bytes</a:t>
            </a:r>
            <a:r>
              <a:rPr lang="de-AT" altLang="de-DE" dirty="0">
                <a:latin typeface="Courier New" panose="02070309020205020404" pitchFamily="49" charset="0"/>
                <a:cs typeface="Courier New" panose="02070309020205020404" pitchFamily="49" charset="0"/>
              </a:rPr>
              <a:t>)) * 100 / </a:t>
            </a:r>
            <a:r>
              <a:rPr lang="de-AT" altLang="de-DE" dirty="0" err="1">
                <a:latin typeface="Courier New" panose="02070309020205020404" pitchFamily="49" charset="0"/>
                <a:cs typeface="Courier New" panose="02070309020205020404" pitchFamily="49" charset="0"/>
              </a:rPr>
              <a:t>df.bytes</a:t>
            </a:r>
            <a:r>
              <a:rPr lang="de-AT" altLang="de-DE" dirty="0">
                <a:latin typeface="Courier New" panose="02070309020205020404" pitchFamily="49" charset="0"/>
                <a:cs typeface="Courier New" panose="02070309020205020404" pitchFamily="49" charset="0"/>
              </a:rPr>
              <a:t>) "% </a:t>
            </a:r>
            <a:r>
              <a:rPr lang="de-AT" altLang="de-DE" dirty="0" err="1">
                <a:latin typeface="Courier New" panose="02070309020205020404" pitchFamily="49" charset="0"/>
                <a:cs typeface="Courier New" panose="02070309020205020404" pitchFamily="49" charset="0"/>
              </a:rPr>
              <a:t>Used</a:t>
            </a:r>
            <a:r>
              <a:rPr lang="de-AT" altLang="de-DE" dirty="0">
                <a:latin typeface="Courier New" panose="02070309020205020404" pitchFamily="49" charset="0"/>
                <a:cs typeface="Courier New" panose="02070309020205020404" pitchFamily="49" charset="0"/>
              </a:rPr>
              <a:t>"</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FROM </a:t>
            </a:r>
            <a:r>
              <a:rPr lang="de-AT" altLang="de-DE" dirty="0" err="1">
                <a:latin typeface="Courier New" panose="02070309020205020404" pitchFamily="49" charset="0"/>
                <a:cs typeface="Courier New" panose="02070309020205020404" pitchFamily="49" charset="0"/>
              </a:rPr>
              <a:t>dba_free_space</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fs</a:t>
            </a:r>
            <a:r>
              <a:rPr lang="de-AT" altLang="de-DE" dirty="0">
                <a:latin typeface="Courier New" panose="02070309020205020404" pitchFamily="49" charset="0"/>
                <a:cs typeface="Courier New" panose="02070309020205020404" pitchFamily="49" charset="0"/>
              </a:rPr>
              <a:t>,</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(SELECT </a:t>
            </a:r>
            <a:r>
              <a:rPr lang="de-AT" altLang="de-DE" dirty="0" err="1">
                <a:latin typeface="Courier New" panose="02070309020205020404" pitchFamily="49" charset="0"/>
                <a:cs typeface="Courier New" panose="02070309020205020404" pitchFamily="49" charset="0"/>
              </a:rPr>
              <a:t>tablespace_name,SUM</a:t>
            </a:r>
            <a:r>
              <a:rPr lang="de-AT" altLang="de-DE" dirty="0">
                <a:latin typeface="Courier New" panose="02070309020205020404" pitchFamily="49" charset="0"/>
                <a:cs typeface="Courier New" panose="02070309020205020404" pitchFamily="49" charset="0"/>
              </a:rPr>
              <a:t>(</a:t>
            </a:r>
            <a:r>
              <a:rPr lang="de-AT" altLang="de-DE" dirty="0" err="1">
                <a:latin typeface="Courier New" panose="02070309020205020404" pitchFamily="49" charset="0"/>
                <a:cs typeface="Courier New" panose="02070309020205020404" pitchFamily="49" charset="0"/>
              </a:rPr>
              <a:t>bytes</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bytes</a:t>
            </a:r>
            <a:endParaRPr lang="de-AT" altLang="de-DE" dirty="0">
              <a:latin typeface="Courier New" panose="02070309020205020404" pitchFamily="49" charset="0"/>
              <a:cs typeface="Courier New" panose="02070309020205020404" pitchFamily="49" charset="0"/>
            </a:endParaRP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FROM </a:t>
            </a:r>
            <a:r>
              <a:rPr lang="de-AT" altLang="de-DE" dirty="0" err="1">
                <a:latin typeface="Courier New" panose="02070309020205020404" pitchFamily="49" charset="0"/>
                <a:cs typeface="Courier New" panose="02070309020205020404" pitchFamily="49" charset="0"/>
              </a:rPr>
              <a:t>dba_data_files</a:t>
            </a:r>
            <a:endParaRPr lang="de-AT" altLang="de-DE" dirty="0">
              <a:latin typeface="Courier New" panose="02070309020205020404" pitchFamily="49" charset="0"/>
              <a:cs typeface="Courier New" panose="02070309020205020404" pitchFamily="49" charset="0"/>
            </a:endParaRP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GROUP BY </a:t>
            </a:r>
            <a:r>
              <a:rPr lang="de-AT" altLang="de-DE" dirty="0" err="1">
                <a:latin typeface="Courier New" panose="02070309020205020404" pitchFamily="49" charset="0"/>
                <a:cs typeface="Courier New" panose="02070309020205020404" pitchFamily="49" charset="0"/>
              </a:rPr>
              <a:t>tablespace_name</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df</a:t>
            </a:r>
            <a:endParaRPr lang="de-AT" altLang="de-DE" dirty="0">
              <a:latin typeface="Courier New" panose="02070309020205020404" pitchFamily="49" charset="0"/>
              <a:cs typeface="Courier New" panose="02070309020205020404" pitchFamily="49" charset="0"/>
            </a:endParaRP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WHERE </a:t>
            </a:r>
            <a:r>
              <a:rPr lang="de-AT" altLang="de-DE" dirty="0" err="1">
                <a:latin typeface="Courier New" panose="02070309020205020404" pitchFamily="49" charset="0"/>
                <a:cs typeface="Courier New" panose="02070309020205020404" pitchFamily="49" charset="0"/>
              </a:rPr>
              <a:t>fs.tablespace_name</a:t>
            </a:r>
            <a:r>
              <a:rPr lang="de-AT" altLang="de-DE" dirty="0">
                <a:latin typeface="Courier New" panose="02070309020205020404" pitchFamily="49" charset="0"/>
                <a:cs typeface="Courier New" panose="02070309020205020404" pitchFamily="49" charset="0"/>
              </a:rPr>
              <a:t> (+)  = </a:t>
            </a:r>
            <a:r>
              <a:rPr lang="de-AT" altLang="de-DE" dirty="0" err="1">
                <a:latin typeface="Courier New" panose="02070309020205020404" pitchFamily="49" charset="0"/>
                <a:cs typeface="Courier New" panose="02070309020205020404" pitchFamily="49" charset="0"/>
              </a:rPr>
              <a:t>df.tablespace_name</a:t>
            </a:r>
            <a:endParaRPr lang="de-AT" altLang="de-DE" dirty="0">
              <a:latin typeface="Courier New" panose="02070309020205020404" pitchFamily="49" charset="0"/>
              <a:cs typeface="Courier New" panose="02070309020205020404" pitchFamily="49" charset="0"/>
            </a:endParaRP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GROUP BY </a:t>
            </a:r>
            <a:r>
              <a:rPr lang="de-AT" altLang="de-DE" dirty="0" err="1">
                <a:latin typeface="Courier New" panose="02070309020205020404" pitchFamily="49" charset="0"/>
                <a:cs typeface="Courier New" panose="02070309020205020404" pitchFamily="49" charset="0"/>
              </a:rPr>
              <a:t>df.tablespace_name,df.bytes</a:t>
            </a:r>
            <a:endParaRPr lang="de-AT" altLang="de-DE" dirty="0">
              <a:latin typeface="Courier New" panose="02070309020205020404" pitchFamily="49" charset="0"/>
              <a:cs typeface="Courier New" panose="02070309020205020404" pitchFamily="49" charset="0"/>
            </a:endParaRP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UNION ALL</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SELECT /* + RULE */ </a:t>
            </a:r>
            <a:r>
              <a:rPr lang="de-AT" altLang="de-DE" dirty="0" err="1">
                <a:latin typeface="Courier New" panose="02070309020205020404" pitchFamily="49" charset="0"/>
                <a:cs typeface="Courier New" panose="02070309020205020404" pitchFamily="49" charset="0"/>
              </a:rPr>
              <a:t>df.tablespace_name</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tspace</a:t>
            </a:r>
            <a:r>
              <a:rPr lang="de-AT" altLang="de-DE" dirty="0">
                <a:latin typeface="Courier New" panose="02070309020205020404" pitchFamily="49" charset="0"/>
                <a:cs typeface="Courier New" panose="02070309020205020404" pitchFamily="49" charset="0"/>
              </a:rPr>
              <a:t>,</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fs.bytes</a:t>
            </a:r>
            <a:r>
              <a:rPr lang="de-AT" altLang="de-DE" dirty="0">
                <a:latin typeface="Courier New" panose="02070309020205020404" pitchFamily="49" charset="0"/>
                <a:cs typeface="Courier New" panose="02070309020205020404" pitchFamily="49" charset="0"/>
              </a:rPr>
              <a:t> / (1024 * 1024),</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SUM(</a:t>
            </a:r>
            <a:r>
              <a:rPr lang="de-AT" altLang="de-DE" dirty="0" err="1">
                <a:latin typeface="Courier New" panose="02070309020205020404" pitchFamily="49" charset="0"/>
                <a:cs typeface="Courier New" panose="02070309020205020404" pitchFamily="49" charset="0"/>
              </a:rPr>
              <a:t>df.bytes_free</a:t>
            </a:r>
            <a:r>
              <a:rPr lang="de-AT" altLang="de-DE" dirty="0">
                <a:latin typeface="Courier New" panose="02070309020205020404" pitchFamily="49" charset="0"/>
                <a:cs typeface="Courier New" panose="02070309020205020404" pitchFamily="49" charset="0"/>
              </a:rPr>
              <a:t>) / (1024 * 1024),</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Nvl</a:t>
            </a:r>
            <a:r>
              <a:rPr lang="de-AT" altLang="de-DE" dirty="0">
                <a:latin typeface="Courier New" panose="02070309020205020404" pitchFamily="49" charset="0"/>
                <a:cs typeface="Courier New" panose="02070309020205020404" pitchFamily="49" charset="0"/>
              </a:rPr>
              <a:t>(Round((SUM(</a:t>
            </a:r>
            <a:r>
              <a:rPr lang="de-AT" altLang="de-DE" dirty="0" err="1">
                <a:latin typeface="Courier New" panose="02070309020205020404" pitchFamily="49" charset="0"/>
                <a:cs typeface="Courier New" panose="02070309020205020404" pitchFamily="49" charset="0"/>
              </a:rPr>
              <a:t>fs.bytes</a:t>
            </a:r>
            <a:r>
              <a:rPr lang="de-AT" altLang="de-DE" dirty="0">
                <a:latin typeface="Courier New" panose="02070309020205020404" pitchFamily="49" charset="0"/>
                <a:cs typeface="Courier New" panose="02070309020205020404" pitchFamily="49" charset="0"/>
              </a:rPr>
              <a:t>) - </a:t>
            </a:r>
            <a:r>
              <a:rPr lang="de-AT" altLang="de-DE" dirty="0" err="1">
                <a:latin typeface="Courier New" panose="02070309020205020404" pitchFamily="49" charset="0"/>
                <a:cs typeface="Courier New" panose="02070309020205020404" pitchFamily="49" charset="0"/>
              </a:rPr>
              <a:t>df.bytes_used</a:t>
            </a:r>
            <a:r>
              <a:rPr lang="de-AT" altLang="de-DE" dirty="0">
                <a:latin typeface="Courier New" panose="02070309020205020404" pitchFamily="49" charset="0"/>
                <a:cs typeface="Courier New" panose="02070309020205020404" pitchFamily="49" charset="0"/>
              </a:rPr>
              <a:t>) * 100 / </a:t>
            </a:r>
            <a:r>
              <a:rPr lang="de-AT" altLang="de-DE" dirty="0" err="1">
                <a:latin typeface="Courier New" panose="02070309020205020404" pitchFamily="49" charset="0"/>
                <a:cs typeface="Courier New" panose="02070309020205020404" pitchFamily="49" charset="0"/>
              </a:rPr>
              <a:t>fs.bytes</a:t>
            </a:r>
            <a:r>
              <a:rPr lang="de-AT" altLang="de-DE" dirty="0">
                <a:latin typeface="Courier New" panose="02070309020205020404" pitchFamily="49" charset="0"/>
                <a:cs typeface="Courier New" panose="02070309020205020404" pitchFamily="49" charset="0"/>
              </a:rPr>
              <a:t>), 1),</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Round((SUM(</a:t>
            </a:r>
            <a:r>
              <a:rPr lang="de-AT" altLang="de-DE" dirty="0" err="1">
                <a:latin typeface="Courier New" panose="02070309020205020404" pitchFamily="49" charset="0"/>
                <a:cs typeface="Courier New" panose="02070309020205020404" pitchFamily="49" charset="0"/>
              </a:rPr>
              <a:t>fs.bytes</a:t>
            </a:r>
            <a:r>
              <a:rPr lang="de-AT" altLang="de-DE" dirty="0">
                <a:latin typeface="Courier New" panose="02070309020205020404" pitchFamily="49" charset="0"/>
                <a:cs typeface="Courier New" panose="02070309020205020404" pitchFamily="49" charset="0"/>
              </a:rPr>
              <a:t>) - </a:t>
            </a:r>
            <a:r>
              <a:rPr lang="de-AT" altLang="de-DE" dirty="0" err="1">
                <a:latin typeface="Courier New" panose="02070309020205020404" pitchFamily="49" charset="0"/>
                <a:cs typeface="Courier New" panose="02070309020205020404" pitchFamily="49" charset="0"/>
              </a:rPr>
              <a:t>df.bytes_free</a:t>
            </a:r>
            <a:r>
              <a:rPr lang="de-AT" altLang="de-DE" dirty="0">
                <a:latin typeface="Courier New" panose="02070309020205020404" pitchFamily="49" charset="0"/>
                <a:cs typeface="Courier New" panose="02070309020205020404" pitchFamily="49" charset="0"/>
              </a:rPr>
              <a:t>) * 100 / </a:t>
            </a:r>
            <a:r>
              <a:rPr lang="de-AT" altLang="de-DE" dirty="0" err="1">
                <a:latin typeface="Courier New" panose="02070309020205020404" pitchFamily="49" charset="0"/>
                <a:cs typeface="Courier New" panose="02070309020205020404" pitchFamily="49" charset="0"/>
              </a:rPr>
              <a:t>fs.bytes</a:t>
            </a:r>
            <a:r>
              <a:rPr lang="de-AT" altLang="de-DE" dirty="0">
                <a:latin typeface="Courier New" panose="02070309020205020404" pitchFamily="49" charset="0"/>
                <a:cs typeface="Courier New" panose="02070309020205020404" pitchFamily="49" charset="0"/>
              </a:rPr>
              <a:t>)</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FROM </a:t>
            </a:r>
            <a:r>
              <a:rPr lang="de-AT" altLang="de-DE" dirty="0" err="1">
                <a:latin typeface="Courier New" panose="02070309020205020404" pitchFamily="49" charset="0"/>
                <a:cs typeface="Courier New" panose="02070309020205020404" pitchFamily="49" charset="0"/>
              </a:rPr>
              <a:t>dba_temp_files</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fs</a:t>
            </a:r>
            <a:r>
              <a:rPr lang="de-AT" altLang="de-DE" dirty="0">
                <a:latin typeface="Courier New" panose="02070309020205020404" pitchFamily="49" charset="0"/>
                <a:cs typeface="Courier New" panose="02070309020205020404" pitchFamily="49" charset="0"/>
              </a:rPr>
              <a:t>,</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(SELECT </a:t>
            </a:r>
            <a:r>
              <a:rPr lang="de-AT" altLang="de-DE" dirty="0" err="1">
                <a:latin typeface="Courier New" panose="02070309020205020404" pitchFamily="49" charset="0"/>
                <a:cs typeface="Courier New" panose="02070309020205020404" pitchFamily="49" charset="0"/>
              </a:rPr>
              <a:t>tablespace_name,bytes_free,bytes_used</a:t>
            </a:r>
            <a:endParaRPr lang="de-AT" altLang="de-DE" dirty="0">
              <a:latin typeface="Courier New" panose="02070309020205020404" pitchFamily="49" charset="0"/>
              <a:cs typeface="Courier New" panose="02070309020205020404" pitchFamily="49" charset="0"/>
            </a:endParaRP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FROM </a:t>
            </a:r>
            <a:r>
              <a:rPr lang="de-AT" altLang="de-DE" dirty="0" err="1">
                <a:latin typeface="Courier New" panose="02070309020205020404" pitchFamily="49" charset="0"/>
                <a:cs typeface="Courier New" panose="02070309020205020404" pitchFamily="49" charset="0"/>
              </a:rPr>
              <a:t>v$temp_space_header</a:t>
            </a:r>
            <a:endParaRPr lang="de-AT" altLang="de-DE" dirty="0">
              <a:latin typeface="Courier New" panose="02070309020205020404" pitchFamily="49" charset="0"/>
              <a:cs typeface="Courier New" panose="02070309020205020404" pitchFamily="49" charset="0"/>
            </a:endParaRP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GROUP BY </a:t>
            </a:r>
            <a:r>
              <a:rPr lang="de-AT" altLang="de-DE" dirty="0" err="1">
                <a:latin typeface="Courier New" panose="02070309020205020404" pitchFamily="49" charset="0"/>
                <a:cs typeface="Courier New" panose="02070309020205020404" pitchFamily="49" charset="0"/>
              </a:rPr>
              <a:t>tablespace_name,bytes_free,bytes_used</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df</a:t>
            </a:r>
            <a:endParaRPr lang="de-AT" altLang="de-DE" dirty="0">
              <a:latin typeface="Courier New" panose="02070309020205020404" pitchFamily="49" charset="0"/>
              <a:cs typeface="Courier New" panose="02070309020205020404" pitchFamily="49" charset="0"/>
            </a:endParaRP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WHERE </a:t>
            </a:r>
            <a:r>
              <a:rPr lang="de-AT" altLang="de-DE" dirty="0" err="1">
                <a:latin typeface="Courier New" panose="02070309020205020404" pitchFamily="49" charset="0"/>
                <a:cs typeface="Courier New" panose="02070309020205020404" pitchFamily="49" charset="0"/>
              </a:rPr>
              <a:t>fs.tablespace_name</a:t>
            </a:r>
            <a:r>
              <a:rPr lang="de-AT" altLang="de-DE" dirty="0">
                <a:latin typeface="Courier New" panose="02070309020205020404" pitchFamily="49" charset="0"/>
                <a:cs typeface="Courier New" panose="02070309020205020404" pitchFamily="49" charset="0"/>
              </a:rPr>
              <a:t> (+)  = </a:t>
            </a:r>
            <a:r>
              <a:rPr lang="de-AT" altLang="de-DE" dirty="0" err="1">
                <a:latin typeface="Courier New" panose="02070309020205020404" pitchFamily="49" charset="0"/>
                <a:cs typeface="Courier New" panose="02070309020205020404" pitchFamily="49" charset="0"/>
              </a:rPr>
              <a:t>df.tablespace_name</a:t>
            </a:r>
            <a:endParaRPr lang="de-AT" altLang="de-DE" dirty="0">
              <a:latin typeface="Courier New" panose="02070309020205020404" pitchFamily="49" charset="0"/>
              <a:cs typeface="Courier New" panose="02070309020205020404" pitchFamily="49" charset="0"/>
            </a:endParaRP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GROUP BY </a:t>
            </a:r>
            <a:r>
              <a:rPr lang="de-AT" altLang="de-DE" dirty="0" err="1">
                <a:latin typeface="Courier New" panose="02070309020205020404" pitchFamily="49" charset="0"/>
                <a:cs typeface="Courier New" panose="02070309020205020404" pitchFamily="49" charset="0"/>
              </a:rPr>
              <a:t>df.tablespace_name,fs.bytes,df.bytes_free,df.bytes_used</a:t>
            </a:r>
            <a:endParaRPr lang="de-AT" altLang="de-DE" dirty="0">
              <a:latin typeface="Courier New" panose="02070309020205020404" pitchFamily="49" charset="0"/>
              <a:cs typeface="Courier New" panose="02070309020205020404" pitchFamily="49" charset="0"/>
            </a:endParaRP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ORDER BY 4 DESC;</a:t>
            </a:r>
          </a:p>
          <a:p>
            <a:pPr indent="-339725">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endParaRPr lang="de-AT" dirty="0"/>
          </a:p>
        </p:txBody>
      </p:sp>
      <p:sp>
        <p:nvSpPr>
          <p:cNvPr id="4" name="Fußzeilenplatzhalter 3">
            <a:extLst>
              <a:ext uri="{FF2B5EF4-FFF2-40B4-BE49-F238E27FC236}">
                <a16:creationId xmlns:a16="http://schemas.microsoft.com/office/drawing/2014/main" id="{64A21474-A7F8-40BC-848D-5419ED162269}"/>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9B3B03F3-37DE-4B78-ADE0-B54FA6FB9285}"/>
              </a:ext>
            </a:extLst>
          </p:cNvPr>
          <p:cNvSpPr>
            <a:spLocks noGrp="1"/>
          </p:cNvSpPr>
          <p:nvPr>
            <p:ph type="sldNum" sz="quarter" idx="12"/>
          </p:nvPr>
        </p:nvSpPr>
        <p:spPr/>
        <p:txBody>
          <a:bodyPr/>
          <a:lstStyle/>
          <a:p>
            <a:fld id="{D3967F50-05EA-47C9-83BE-E62B239DFA07}" type="slidenum">
              <a:rPr lang="de-AT" smtClean="0"/>
              <a:t>18</a:t>
            </a:fld>
            <a:endParaRPr lang="de-AT"/>
          </a:p>
        </p:txBody>
      </p:sp>
      <p:pic>
        <p:nvPicPr>
          <p:cNvPr id="6" name="Grafik 5" descr="Ein Bild, das Zeichnung enthält.&#10;&#10;Automatisch generierte Beschreibung">
            <a:extLst>
              <a:ext uri="{FF2B5EF4-FFF2-40B4-BE49-F238E27FC236}">
                <a16:creationId xmlns:a16="http://schemas.microsoft.com/office/drawing/2014/main" id="{0646AB24-2A65-4786-B8EC-AC918B561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50767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0584D2-B5CC-47C4-B684-1128D084A61C}"/>
              </a:ext>
            </a:extLst>
          </p:cNvPr>
          <p:cNvSpPr>
            <a:spLocks noGrp="1"/>
          </p:cNvSpPr>
          <p:nvPr>
            <p:ph type="title"/>
          </p:nvPr>
        </p:nvSpPr>
        <p:spPr/>
        <p:txBody>
          <a:bodyPr/>
          <a:lstStyle/>
          <a:p>
            <a:r>
              <a:rPr lang="de-AT" b="1" dirty="0"/>
              <a:t>Ergebnis</a:t>
            </a:r>
          </a:p>
        </p:txBody>
      </p:sp>
      <p:sp>
        <p:nvSpPr>
          <p:cNvPr id="3" name="Inhaltsplatzhalter 2">
            <a:extLst>
              <a:ext uri="{FF2B5EF4-FFF2-40B4-BE49-F238E27FC236}">
                <a16:creationId xmlns:a16="http://schemas.microsoft.com/office/drawing/2014/main" id="{92ED913E-FCAB-4412-98DC-F0E1FF06B021}"/>
              </a:ext>
            </a:extLst>
          </p:cNvPr>
          <p:cNvSpPr>
            <a:spLocks noGrp="1"/>
          </p:cNvSpPr>
          <p:nvPr>
            <p:ph idx="1"/>
          </p:nvPr>
        </p:nvSpPr>
        <p:spPr/>
        <p:txBody>
          <a:bodyPr>
            <a:normAutofit fontScale="92500" lnSpcReduction="20000"/>
          </a:bodyPr>
          <a:lstStyle/>
          <a:p>
            <a:pPr marL="339725" indent="-339725">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AT" altLang="de-DE" dirty="0">
                <a:latin typeface="Calibri" panose="020F0502020204030204" pitchFamily="34" charset="0"/>
              </a:rPr>
              <a:t>Anzeige der User </a:t>
            </a:r>
            <a:r>
              <a:rPr lang="de-AT" altLang="de-DE" dirty="0" err="1">
                <a:latin typeface="Calibri" panose="020F0502020204030204" pitchFamily="34" charset="0"/>
              </a:rPr>
              <a:t>Tablespaces</a:t>
            </a:r>
            <a:r>
              <a:rPr lang="de-AT" altLang="de-DE" dirty="0">
                <a:latin typeface="Calibri" panose="020F0502020204030204" pitchFamily="34" charset="0"/>
              </a:rPr>
              <a:t> </a:t>
            </a:r>
          </a:p>
          <a:p>
            <a:pPr marL="339725" indent="-339725">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de-AT" altLang="de-DE" dirty="0"/>
          </a:p>
          <a:p>
            <a:pPr marL="339725" indent="-339725">
              <a:spcBef>
                <a:spcPts val="500"/>
              </a:spcBef>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de-DE" dirty="0">
                <a:latin typeface="Courier New" panose="02070309020205020404" pitchFamily="49" charset="0"/>
              </a:rPr>
              <a:t>Tablespace  Size(MB)  Free (MB)  %Free      %Used                 </a:t>
            </a:r>
          </a:p>
          <a:p>
            <a:pPr marL="339725" indent="-339725">
              <a:spcBef>
                <a:spcPts val="500"/>
              </a:spcBef>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de-DE" dirty="0">
                <a:latin typeface="Courier New" panose="02070309020205020404" pitchFamily="49" charset="0"/>
              </a:rPr>
              <a:t>------------------------------------------------- </a:t>
            </a:r>
          </a:p>
          <a:p>
            <a:pPr marL="339725" indent="-339725">
              <a:spcBef>
                <a:spcPts val="500"/>
              </a:spcBef>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de-DE" dirty="0">
                <a:latin typeface="Courier New" panose="02070309020205020404" pitchFamily="49" charset="0"/>
              </a:rPr>
              <a:t>TS_7ABIF       50       33,1875    66        34</a:t>
            </a:r>
          </a:p>
          <a:p>
            <a:pPr marL="339725" indent="-339725">
              <a:spcBef>
                <a:spcPts val="500"/>
              </a:spcBef>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de-DE" dirty="0">
                <a:latin typeface="Courier New" panose="02070309020205020404" pitchFamily="49" charset="0"/>
              </a:rPr>
              <a:t>TS_5AHIF       50       31,75      64        37</a:t>
            </a:r>
          </a:p>
          <a:p>
            <a:pPr marL="339725" indent="-339725">
              <a:spcBef>
                <a:spcPts val="500"/>
              </a:spcBef>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de-DE" dirty="0">
                <a:latin typeface="Courier New" panose="02070309020205020404" pitchFamily="49" charset="0"/>
              </a:rPr>
              <a:t>                    </a:t>
            </a:r>
          </a:p>
          <a:p>
            <a:pPr marL="339725" indent="-339725">
              <a:spcBef>
                <a:spcPts val="500"/>
              </a:spcBef>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altLang="de-DE" dirty="0">
              <a:latin typeface="Courier New" panose="02070309020205020404" pitchFamily="49" charset="0"/>
            </a:endParaRPr>
          </a:p>
          <a:p>
            <a:pPr marL="339725" indent="-339725">
              <a:spcBef>
                <a:spcPts val="500"/>
              </a:spcBef>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de-DE" dirty="0">
                <a:latin typeface="Courier New" panose="02070309020205020404" pitchFamily="49" charset="0"/>
              </a:rPr>
              <a:t>2 rows selected</a:t>
            </a:r>
          </a:p>
          <a:p>
            <a:pPr marL="339725" indent="-339725">
              <a:spcBef>
                <a:spcPts val="500"/>
              </a:spcBef>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altLang="de-DE" dirty="0">
              <a:latin typeface="Courier New" panose="02070309020205020404" pitchFamily="49" charset="0"/>
            </a:endParaRPr>
          </a:p>
          <a:p>
            <a:pPr marL="339725" indent="-339725">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de-DE" dirty="0">
                <a:latin typeface="Calibri" panose="020F0502020204030204" pitchFamily="34" charset="0"/>
              </a:rPr>
              <a:t>Die </a:t>
            </a:r>
            <a:r>
              <a:rPr lang="en-US" altLang="de-DE" dirty="0" err="1">
                <a:latin typeface="Calibri" panose="020F0502020204030204" pitchFamily="34" charset="0"/>
              </a:rPr>
              <a:t>Anzeige</a:t>
            </a:r>
            <a:r>
              <a:rPr lang="en-US" altLang="de-DE" dirty="0">
                <a:latin typeface="Calibri" panose="020F0502020204030204" pitchFamily="34" charset="0"/>
              </a:rPr>
              <a:t> der </a:t>
            </a:r>
            <a:r>
              <a:rPr lang="en-US" altLang="de-DE" dirty="0" err="1">
                <a:latin typeface="Calibri" panose="020F0502020204030204" pitchFamily="34" charset="0"/>
              </a:rPr>
              <a:t>restlichen</a:t>
            </a:r>
            <a:r>
              <a:rPr lang="en-US" altLang="de-DE" dirty="0">
                <a:latin typeface="Calibri" panose="020F0502020204030204" pitchFamily="34" charset="0"/>
              </a:rPr>
              <a:t> </a:t>
            </a:r>
            <a:r>
              <a:rPr lang="en-US" altLang="de-DE" dirty="0" err="1">
                <a:latin typeface="Calibri" panose="020F0502020204030204" pitchFamily="34" charset="0"/>
              </a:rPr>
              <a:t>Zeilen</a:t>
            </a:r>
            <a:r>
              <a:rPr lang="en-US" altLang="de-DE" dirty="0">
                <a:latin typeface="Calibri" panose="020F0502020204030204" pitchFamily="34" charset="0"/>
              </a:rPr>
              <a:t> </a:t>
            </a:r>
            <a:r>
              <a:rPr lang="en-US" altLang="de-DE" dirty="0" err="1">
                <a:latin typeface="Calibri" panose="020F0502020204030204" pitchFamily="34" charset="0"/>
              </a:rPr>
              <a:t>bezieht</a:t>
            </a:r>
            <a:r>
              <a:rPr lang="en-US" altLang="de-DE" dirty="0">
                <a:latin typeface="Calibri" panose="020F0502020204030204" pitchFamily="34" charset="0"/>
              </a:rPr>
              <a:t> </a:t>
            </a:r>
            <a:r>
              <a:rPr lang="en-US" altLang="de-DE" dirty="0" err="1">
                <a:latin typeface="Calibri" panose="020F0502020204030204" pitchFamily="34" charset="0"/>
              </a:rPr>
              <a:t>sich</a:t>
            </a:r>
            <a:r>
              <a:rPr lang="en-US" altLang="de-DE" dirty="0">
                <a:latin typeface="Calibri" panose="020F0502020204030204" pitchFamily="34" charset="0"/>
              </a:rPr>
              <a:t> auf die temporary tablespaces</a:t>
            </a:r>
          </a:p>
          <a:p>
            <a:pPr marL="339725" indent="-339725">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altLang="de-DE" dirty="0"/>
          </a:p>
          <a:p>
            <a:endParaRPr lang="de-AT" dirty="0"/>
          </a:p>
        </p:txBody>
      </p:sp>
      <p:sp>
        <p:nvSpPr>
          <p:cNvPr id="4" name="Fußzeilenplatzhalter 3">
            <a:extLst>
              <a:ext uri="{FF2B5EF4-FFF2-40B4-BE49-F238E27FC236}">
                <a16:creationId xmlns:a16="http://schemas.microsoft.com/office/drawing/2014/main" id="{F5B94204-2C9B-4F42-80C8-3EFE2E0001D8}"/>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F60E236F-3EFD-46CF-B43D-6D698896BFCC}"/>
              </a:ext>
            </a:extLst>
          </p:cNvPr>
          <p:cNvSpPr>
            <a:spLocks noGrp="1"/>
          </p:cNvSpPr>
          <p:nvPr>
            <p:ph type="sldNum" sz="quarter" idx="12"/>
          </p:nvPr>
        </p:nvSpPr>
        <p:spPr/>
        <p:txBody>
          <a:bodyPr/>
          <a:lstStyle/>
          <a:p>
            <a:fld id="{D3967F50-05EA-47C9-83BE-E62B239DFA07}" type="slidenum">
              <a:rPr lang="de-AT" smtClean="0"/>
              <a:t>19</a:t>
            </a:fld>
            <a:endParaRPr lang="de-AT"/>
          </a:p>
        </p:txBody>
      </p:sp>
      <p:pic>
        <p:nvPicPr>
          <p:cNvPr id="6" name="Grafik 5" descr="Ein Bild, das Zeichnung enthält.&#10;&#10;Automatisch generierte Beschreibung">
            <a:extLst>
              <a:ext uri="{FF2B5EF4-FFF2-40B4-BE49-F238E27FC236}">
                <a16:creationId xmlns:a16="http://schemas.microsoft.com/office/drawing/2014/main" id="{CFDA3320-5FFF-4C0E-9871-E44CB3F0E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83434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4F4E0F-9D19-4BDF-ABF0-0DDD4A47F453}"/>
              </a:ext>
            </a:extLst>
          </p:cNvPr>
          <p:cNvSpPr>
            <a:spLocks noGrp="1"/>
          </p:cNvSpPr>
          <p:nvPr>
            <p:ph type="title"/>
          </p:nvPr>
        </p:nvSpPr>
        <p:spPr/>
        <p:txBody>
          <a:bodyPr/>
          <a:lstStyle/>
          <a:p>
            <a:r>
              <a:rPr lang="de-AT" b="1" dirty="0"/>
              <a:t>Architekturübersicht</a:t>
            </a:r>
          </a:p>
        </p:txBody>
      </p:sp>
      <p:sp>
        <p:nvSpPr>
          <p:cNvPr id="3" name="Inhaltsplatzhalter 2">
            <a:extLst>
              <a:ext uri="{FF2B5EF4-FFF2-40B4-BE49-F238E27FC236}">
                <a16:creationId xmlns:a16="http://schemas.microsoft.com/office/drawing/2014/main" id="{DB5F55D6-5BCA-45E6-AD81-F770739F0C2B}"/>
              </a:ext>
            </a:extLst>
          </p:cNvPr>
          <p:cNvSpPr>
            <a:spLocks noGrp="1"/>
          </p:cNvSpPr>
          <p:nvPr>
            <p:ph idx="1"/>
          </p:nvPr>
        </p:nvSpPr>
        <p:spPr/>
        <p:txBody>
          <a:bodyPr>
            <a:normAutofit fontScale="92500" lnSpcReduction="20000"/>
          </a:bodyPr>
          <a:lstStyle/>
          <a:p>
            <a:pPr marL="342900" indent="-342900">
              <a:lnSpc>
                <a:spcPct val="150000"/>
              </a:lnSpc>
              <a:spcBef>
                <a:spcPct val="0"/>
              </a:spcBef>
              <a:defRPr/>
            </a:pPr>
            <a:r>
              <a:rPr lang="de-AT" altLang="de-DE" dirty="0">
                <a:latin typeface="Calibri" panose="020F0502020204030204" pitchFamily="34" charset="0"/>
                <a:cs typeface="Calibri" panose="020F0502020204030204" pitchFamily="34" charset="0"/>
              </a:rPr>
              <a:t>Physikalische Speicherstruktur</a:t>
            </a: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Datenfile, </a:t>
            </a:r>
            <a:r>
              <a:rPr lang="de-AT" altLang="de-DE" dirty="0" err="1">
                <a:latin typeface="Calibri" panose="020F0502020204030204" pitchFamily="34" charset="0"/>
                <a:cs typeface="Calibri" panose="020F0502020204030204" pitchFamily="34" charset="0"/>
              </a:rPr>
              <a:t>Controlfile</a:t>
            </a:r>
            <a:r>
              <a:rPr lang="de-AT" altLang="de-DE" dirty="0">
                <a:latin typeface="Calibri" panose="020F0502020204030204" pitchFamily="34" charset="0"/>
                <a:cs typeface="Calibri" panose="020F0502020204030204" pitchFamily="34" charset="0"/>
              </a:rPr>
              <a:t>, </a:t>
            </a:r>
            <a:r>
              <a:rPr lang="de-AT" altLang="de-DE" dirty="0" err="1">
                <a:latin typeface="Calibri" panose="020F0502020204030204" pitchFamily="34" charset="0"/>
                <a:cs typeface="Calibri" panose="020F0502020204030204" pitchFamily="34" charset="0"/>
              </a:rPr>
              <a:t>Redo</a:t>
            </a:r>
            <a:r>
              <a:rPr lang="de-AT" altLang="de-DE" dirty="0">
                <a:latin typeface="Calibri" panose="020F0502020204030204" pitchFamily="34" charset="0"/>
                <a:cs typeface="Calibri" panose="020F0502020204030204" pitchFamily="34" charset="0"/>
              </a:rPr>
              <a:t>-Log-File</a:t>
            </a: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Diese Files werden durch das CREATE DATABASE angelegt.</a:t>
            </a:r>
          </a:p>
          <a:p>
            <a:pPr marL="342900" indent="-342900">
              <a:lnSpc>
                <a:spcPct val="150000"/>
              </a:lnSpc>
              <a:spcBef>
                <a:spcPct val="0"/>
              </a:spcBef>
              <a:defRPr/>
            </a:pPr>
            <a:endParaRPr lang="de-AT" altLang="de-DE" dirty="0">
              <a:latin typeface="Calibri" panose="020F0502020204030204" pitchFamily="34" charset="0"/>
              <a:cs typeface="Calibri" panose="020F0502020204030204" pitchFamily="34" charset="0"/>
            </a:endParaRPr>
          </a:p>
          <a:p>
            <a:pPr marL="342900" indent="-342900">
              <a:lnSpc>
                <a:spcPct val="150000"/>
              </a:lnSpc>
              <a:spcBef>
                <a:spcPct val="0"/>
              </a:spcBef>
              <a:defRPr/>
            </a:pPr>
            <a:r>
              <a:rPr lang="de-AT" altLang="de-DE" dirty="0">
                <a:latin typeface="Calibri" panose="020F0502020204030204" pitchFamily="34" charset="0"/>
                <a:cs typeface="Calibri" panose="020F0502020204030204" pitchFamily="34" charset="0"/>
              </a:rPr>
              <a:t>Logische Speicherstruktur</a:t>
            </a: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Datenblock, </a:t>
            </a:r>
            <a:r>
              <a:rPr lang="de-AT" altLang="de-DE" dirty="0" err="1">
                <a:latin typeface="Calibri" panose="020F0502020204030204" pitchFamily="34" charset="0"/>
                <a:cs typeface="Calibri" panose="020F0502020204030204" pitchFamily="34" charset="0"/>
              </a:rPr>
              <a:t>Extent</a:t>
            </a:r>
            <a:r>
              <a:rPr lang="de-AT" altLang="de-DE" dirty="0">
                <a:latin typeface="Calibri" panose="020F0502020204030204" pitchFamily="34" charset="0"/>
                <a:cs typeface="Calibri" panose="020F0502020204030204" pitchFamily="34" charset="0"/>
              </a:rPr>
              <a:t>, Segment, </a:t>
            </a:r>
            <a:r>
              <a:rPr lang="de-AT" altLang="de-DE" dirty="0" err="1">
                <a:latin typeface="Calibri" panose="020F0502020204030204" pitchFamily="34" charset="0"/>
                <a:cs typeface="Calibri" panose="020F0502020204030204" pitchFamily="34" charset="0"/>
              </a:rPr>
              <a:t>Tablespace</a:t>
            </a: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Diese Konstrukte sind lediglich Oracle bekannt – nicht </a:t>
            </a: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aber dem Betriebssystem</a:t>
            </a:r>
          </a:p>
          <a:p>
            <a:pPr>
              <a:spcBef>
                <a:spcPct val="0"/>
              </a:spcBef>
              <a:buNone/>
              <a:defRPr/>
            </a:pPr>
            <a:endParaRPr lang="de-AT" altLang="de-DE" dirty="0"/>
          </a:p>
          <a:p>
            <a:pPr>
              <a:spcBef>
                <a:spcPct val="0"/>
              </a:spcBef>
              <a:buNone/>
              <a:defRPr/>
            </a:pPr>
            <a:endParaRPr lang="de-AT" altLang="de-DE" dirty="0"/>
          </a:p>
          <a:p>
            <a:pPr>
              <a:spcBef>
                <a:spcPct val="0"/>
              </a:spcBef>
              <a:buNone/>
              <a:defRPr/>
            </a:pPr>
            <a:endParaRPr lang="de-AT" altLang="de-DE" dirty="0"/>
          </a:p>
          <a:p>
            <a:endParaRPr lang="de-AT" dirty="0"/>
          </a:p>
        </p:txBody>
      </p:sp>
      <p:sp>
        <p:nvSpPr>
          <p:cNvPr id="4" name="Fußzeilenplatzhalter 3">
            <a:extLst>
              <a:ext uri="{FF2B5EF4-FFF2-40B4-BE49-F238E27FC236}">
                <a16:creationId xmlns:a16="http://schemas.microsoft.com/office/drawing/2014/main" id="{24B51792-C4F1-46E5-AFF9-B0E5057F101C}"/>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563EBE7C-6811-4796-BA2D-4ACCFA4E34D6}"/>
              </a:ext>
            </a:extLst>
          </p:cNvPr>
          <p:cNvSpPr>
            <a:spLocks noGrp="1"/>
          </p:cNvSpPr>
          <p:nvPr>
            <p:ph type="sldNum" sz="quarter" idx="12"/>
          </p:nvPr>
        </p:nvSpPr>
        <p:spPr/>
        <p:txBody>
          <a:bodyPr/>
          <a:lstStyle/>
          <a:p>
            <a:fld id="{D3967F50-05EA-47C9-83BE-E62B239DFA07}" type="slidenum">
              <a:rPr lang="de-AT" smtClean="0"/>
              <a:t>2</a:t>
            </a:fld>
            <a:endParaRPr lang="de-AT"/>
          </a:p>
        </p:txBody>
      </p:sp>
      <p:pic>
        <p:nvPicPr>
          <p:cNvPr id="7" name="Grafik 6" descr="Ein Bild, das Zeichnung enthält.&#10;&#10;Automatisch generierte Beschreibung">
            <a:extLst>
              <a:ext uri="{FF2B5EF4-FFF2-40B4-BE49-F238E27FC236}">
                <a16:creationId xmlns:a16="http://schemas.microsoft.com/office/drawing/2014/main" id="{51B020E1-E7C3-4218-8425-DB5DA300D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94431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C9D583-8D6D-4FF4-A360-1945FB2D6C66}"/>
              </a:ext>
            </a:extLst>
          </p:cNvPr>
          <p:cNvSpPr>
            <a:spLocks noGrp="1"/>
          </p:cNvSpPr>
          <p:nvPr>
            <p:ph type="title"/>
          </p:nvPr>
        </p:nvSpPr>
        <p:spPr/>
        <p:txBody>
          <a:bodyPr/>
          <a:lstStyle/>
          <a:p>
            <a:r>
              <a:rPr lang="de-AT" b="1" dirty="0"/>
              <a:t>Tabellen in </a:t>
            </a:r>
            <a:r>
              <a:rPr lang="de-AT" b="1" dirty="0" err="1"/>
              <a:t>Tablespace</a:t>
            </a:r>
            <a:endParaRPr lang="de-AT" b="1" dirty="0"/>
          </a:p>
        </p:txBody>
      </p:sp>
      <p:sp>
        <p:nvSpPr>
          <p:cNvPr id="3" name="Inhaltsplatzhalter 2">
            <a:extLst>
              <a:ext uri="{FF2B5EF4-FFF2-40B4-BE49-F238E27FC236}">
                <a16:creationId xmlns:a16="http://schemas.microsoft.com/office/drawing/2014/main" id="{05187EE0-A04E-429E-9D88-779110514013}"/>
              </a:ext>
            </a:extLst>
          </p:cNvPr>
          <p:cNvSpPr>
            <a:spLocks noGrp="1"/>
          </p:cNvSpPr>
          <p:nvPr>
            <p:ph idx="1"/>
          </p:nvPr>
        </p:nvSpPr>
        <p:spPr/>
        <p:txBody>
          <a:bodyPr/>
          <a:lstStyle/>
          <a:p>
            <a:pPr indent="-339725">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GB" altLang="de-DE" sz="2200" dirty="0">
                <a:latin typeface="Courier New" panose="02070309020205020404" pitchFamily="49" charset="0"/>
                <a:cs typeface="Courier New" panose="02070309020205020404" pitchFamily="49" charset="0"/>
              </a:rPr>
              <a:t>CREATE TABLE a (nr number(19) ...</a:t>
            </a:r>
            <a:r>
              <a:rPr lang="en-GB" altLang="de-DE" sz="2200" dirty="0"/>
              <a:t>		</a:t>
            </a:r>
          </a:p>
          <a:p>
            <a:pPr lvl="1" indent="-282575">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GB" altLang="de-DE" sz="2200" dirty="0"/>
              <a:t> 	</a:t>
            </a:r>
            <a:r>
              <a:rPr lang="en-GB" altLang="de-DE" sz="2200" dirty="0">
                <a:latin typeface="Calibri" panose="020F0502020204030204" pitchFamily="34" charset="0"/>
              </a:rPr>
              <a:t>	--</a:t>
            </a:r>
            <a:r>
              <a:rPr lang="de-DE" altLang="de-DE" sz="2200" dirty="0">
                <a:latin typeface="Calibri" panose="020F0502020204030204" pitchFamily="34" charset="0"/>
              </a:rPr>
              <a:t> wird im System </a:t>
            </a:r>
            <a:r>
              <a:rPr lang="de-DE" altLang="de-DE" sz="2200" dirty="0" err="1">
                <a:latin typeface="Calibri" panose="020F0502020204030204" pitchFamily="34" charset="0"/>
              </a:rPr>
              <a:t>Tablespace</a:t>
            </a:r>
            <a:r>
              <a:rPr lang="de-DE" altLang="de-DE" sz="2200" dirty="0">
                <a:latin typeface="Calibri" panose="020F0502020204030204" pitchFamily="34" charset="0"/>
              </a:rPr>
              <a:t> angelegt</a:t>
            </a:r>
          </a:p>
          <a:p>
            <a:pPr lvl="1" indent="-282575">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endParaRPr lang="de-DE" altLang="de-DE" sz="2200" dirty="0"/>
          </a:p>
          <a:p>
            <a:pPr indent="-339725">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de-DE" altLang="de-DE" sz="2200" dirty="0">
                <a:latin typeface="Courier New" panose="02070309020205020404" pitchFamily="49" charset="0"/>
                <a:cs typeface="Courier New" panose="02070309020205020404" pitchFamily="49" charset="0"/>
              </a:rPr>
              <a:t>ALTER USER PAUL DEFAULT TABLESPACE </a:t>
            </a:r>
            <a:r>
              <a:rPr lang="de-DE" altLang="de-DE" sz="2200" dirty="0" err="1">
                <a:latin typeface="Courier New" panose="02070309020205020404" pitchFamily="49" charset="0"/>
                <a:cs typeface="Courier New" panose="02070309020205020404" pitchFamily="49" charset="0"/>
              </a:rPr>
              <a:t>user_tb</a:t>
            </a:r>
            <a:r>
              <a:rPr lang="de-DE" altLang="de-DE" sz="2200" dirty="0">
                <a:latin typeface="Courier New" panose="02070309020205020404" pitchFamily="49" charset="0"/>
                <a:cs typeface="Courier New" panose="02070309020205020404" pitchFamily="49" charset="0"/>
              </a:rPr>
              <a:t>  </a:t>
            </a:r>
          </a:p>
          <a:p>
            <a:pPr lvl="1" indent="-282575">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de-DE" altLang="de-DE" sz="2200" dirty="0"/>
              <a:t>	</a:t>
            </a:r>
            <a:r>
              <a:rPr lang="de-DE" altLang="de-DE" sz="2200" dirty="0">
                <a:latin typeface="Calibri" panose="020F0502020204030204" pitchFamily="34" charset="0"/>
              </a:rPr>
              <a:t>	-- Zuordnung </a:t>
            </a:r>
            <a:r>
              <a:rPr lang="de-DE" altLang="de-DE" sz="2200" dirty="0" err="1">
                <a:latin typeface="Calibri" panose="020F0502020204030204" pitchFamily="34" charset="0"/>
              </a:rPr>
              <a:t>default</a:t>
            </a:r>
            <a:r>
              <a:rPr lang="de-DE" altLang="de-DE" sz="2200" dirty="0">
                <a:latin typeface="Calibri" panose="020F0502020204030204" pitchFamily="34" charset="0"/>
              </a:rPr>
              <a:t> Table Space</a:t>
            </a:r>
          </a:p>
          <a:p>
            <a:pPr lvl="1" indent="-282575">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endParaRPr lang="de-DE" altLang="de-DE" sz="2200" dirty="0"/>
          </a:p>
          <a:p>
            <a:pPr indent="-339725">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GB" altLang="de-DE" sz="2200" dirty="0">
                <a:latin typeface="Courier New" panose="02070309020205020404" pitchFamily="49" charset="0"/>
                <a:cs typeface="Courier New" panose="02070309020205020404" pitchFamily="49" charset="0"/>
              </a:rPr>
              <a:t>CREATE TABLE b ..  </a:t>
            </a:r>
          </a:p>
          <a:p>
            <a:pPr lvl="1" indent="-282575">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GB" altLang="de-DE" sz="2200" dirty="0"/>
              <a:t>		</a:t>
            </a:r>
            <a:r>
              <a:rPr lang="en-GB" altLang="de-DE" sz="2200" dirty="0">
                <a:latin typeface="Calibri" panose="020F0502020204030204" pitchFamily="34" charset="0"/>
              </a:rPr>
              <a:t>-- User Paul </a:t>
            </a:r>
            <a:r>
              <a:rPr lang="en-GB" altLang="de-DE" sz="2200" dirty="0" err="1">
                <a:latin typeface="Calibri" panose="020F0502020204030204" pitchFamily="34" charset="0"/>
              </a:rPr>
              <a:t>legt</a:t>
            </a:r>
            <a:r>
              <a:rPr lang="en-GB" altLang="de-DE" sz="2200" dirty="0">
                <a:latin typeface="Calibri" panose="020F0502020204030204" pitchFamily="34" charset="0"/>
              </a:rPr>
              <a:t> </a:t>
            </a:r>
            <a:r>
              <a:rPr lang="en-GB" altLang="de-DE" sz="2200" dirty="0" err="1">
                <a:latin typeface="Calibri" panose="020F0502020204030204" pitchFamily="34" charset="0"/>
              </a:rPr>
              <a:t>im</a:t>
            </a:r>
            <a:r>
              <a:rPr lang="en-GB" altLang="de-DE" sz="2200" dirty="0">
                <a:latin typeface="Calibri" panose="020F0502020204030204" pitchFamily="34" charset="0"/>
              </a:rPr>
              <a:t> </a:t>
            </a:r>
            <a:r>
              <a:rPr lang="en-GB" altLang="de-DE" sz="2200" dirty="0" err="1">
                <a:latin typeface="Calibri" panose="020F0502020204030204" pitchFamily="34" charset="0"/>
              </a:rPr>
              <a:t>user_tb</a:t>
            </a:r>
            <a:r>
              <a:rPr lang="en-GB" altLang="de-DE" sz="2200" dirty="0">
                <a:latin typeface="Calibri" panose="020F0502020204030204" pitchFamily="34" charset="0"/>
              </a:rPr>
              <a:t> an</a:t>
            </a:r>
          </a:p>
          <a:p>
            <a:pPr lvl="1" indent="-282575">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endParaRPr lang="en-GB" altLang="de-DE" sz="2200" dirty="0"/>
          </a:p>
          <a:p>
            <a:pPr indent="-339725">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GB" altLang="de-DE" sz="2200" dirty="0">
                <a:latin typeface="Courier New" panose="02070309020205020404" pitchFamily="49" charset="0"/>
                <a:cs typeface="Courier New" panose="02070309020205020404" pitchFamily="49" charset="0"/>
              </a:rPr>
              <a:t>CREATE TABLE c (</a:t>
            </a:r>
            <a:r>
              <a:rPr lang="en-GB" altLang="de-DE" sz="2200" dirty="0" err="1">
                <a:latin typeface="Courier New" panose="02070309020205020404" pitchFamily="49" charset="0"/>
                <a:cs typeface="Courier New" panose="02070309020205020404" pitchFamily="49" charset="0"/>
              </a:rPr>
              <a:t>lfnr</a:t>
            </a:r>
            <a:r>
              <a:rPr lang="en-GB" altLang="de-DE" sz="2200" dirty="0">
                <a:latin typeface="Courier New" panose="02070309020205020404" pitchFamily="49" charset="0"/>
                <a:cs typeface="Courier New" panose="02070309020205020404" pitchFamily="49" charset="0"/>
              </a:rPr>
              <a:t> number(5), ...) </a:t>
            </a:r>
            <a:r>
              <a:rPr lang="de-DE" altLang="de-DE" sz="2200" dirty="0">
                <a:latin typeface="Courier New" panose="02070309020205020404" pitchFamily="49" charset="0"/>
                <a:cs typeface="Courier New" panose="02070309020205020404" pitchFamily="49" charset="0"/>
              </a:rPr>
              <a:t>TABLESPACE </a:t>
            </a:r>
            <a:r>
              <a:rPr lang="de-DE" altLang="de-DE" sz="2200" dirty="0" err="1">
                <a:latin typeface="Courier New" panose="02070309020205020404" pitchFamily="49" charset="0"/>
                <a:cs typeface="Courier New" panose="02070309020205020404" pitchFamily="49" charset="0"/>
              </a:rPr>
              <a:t>finanz</a:t>
            </a:r>
            <a:r>
              <a:rPr lang="de-DE" altLang="de-DE" sz="2200" dirty="0">
                <a:latin typeface="Courier New" panose="02070309020205020404" pitchFamily="49" charset="0"/>
                <a:cs typeface="Courier New" panose="02070309020205020404" pitchFamily="49" charset="0"/>
              </a:rPr>
              <a:t>;  </a:t>
            </a:r>
          </a:p>
          <a:p>
            <a:pPr lvl="1" indent="-282575">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de-DE" altLang="de-DE" sz="2200" dirty="0"/>
              <a:t>		</a:t>
            </a:r>
            <a:r>
              <a:rPr lang="de-DE" altLang="de-DE" sz="2200" dirty="0">
                <a:latin typeface="Calibri" panose="020F0502020204030204" pitchFamily="34" charset="0"/>
              </a:rPr>
              <a:t>-- Paul erzeugt Tabelle in </a:t>
            </a:r>
            <a:r>
              <a:rPr lang="de-DE" altLang="de-DE" sz="2200" dirty="0" err="1">
                <a:latin typeface="Calibri" panose="020F0502020204030204" pitchFamily="34" charset="0"/>
              </a:rPr>
              <a:t>finanz</a:t>
            </a:r>
            <a:endParaRPr lang="de-DE" altLang="de-DE" sz="2200"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154E5B31-02A3-4CAD-8C7C-DDAD97AE0603}"/>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1A717A3D-C849-4918-8ACF-FFC6D2C4BB37}"/>
              </a:ext>
            </a:extLst>
          </p:cNvPr>
          <p:cNvSpPr>
            <a:spLocks noGrp="1"/>
          </p:cNvSpPr>
          <p:nvPr>
            <p:ph type="sldNum" sz="quarter" idx="12"/>
          </p:nvPr>
        </p:nvSpPr>
        <p:spPr/>
        <p:txBody>
          <a:bodyPr/>
          <a:lstStyle/>
          <a:p>
            <a:fld id="{D3967F50-05EA-47C9-83BE-E62B239DFA07}" type="slidenum">
              <a:rPr lang="de-AT" smtClean="0"/>
              <a:t>20</a:t>
            </a:fld>
            <a:endParaRPr lang="de-AT"/>
          </a:p>
        </p:txBody>
      </p:sp>
      <p:pic>
        <p:nvPicPr>
          <p:cNvPr id="6" name="Grafik 5" descr="Ein Bild, das Zeichnung enthält.&#10;&#10;Automatisch generierte Beschreibung">
            <a:extLst>
              <a:ext uri="{FF2B5EF4-FFF2-40B4-BE49-F238E27FC236}">
                <a16:creationId xmlns:a16="http://schemas.microsoft.com/office/drawing/2014/main" id="{F0C67155-8535-4027-875A-A708B3EC0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403007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259916-1D4D-44FE-950F-05864A64B68D}"/>
              </a:ext>
            </a:extLst>
          </p:cNvPr>
          <p:cNvSpPr>
            <a:spLocks noGrp="1"/>
          </p:cNvSpPr>
          <p:nvPr>
            <p:ph type="title"/>
          </p:nvPr>
        </p:nvSpPr>
        <p:spPr/>
        <p:txBody>
          <a:bodyPr/>
          <a:lstStyle/>
          <a:p>
            <a:r>
              <a:rPr lang="de-AT" b="1" dirty="0"/>
              <a:t>Verbesserung der Systemperformance</a:t>
            </a:r>
          </a:p>
        </p:txBody>
      </p:sp>
      <p:sp>
        <p:nvSpPr>
          <p:cNvPr id="3" name="Inhaltsplatzhalter 2">
            <a:extLst>
              <a:ext uri="{FF2B5EF4-FFF2-40B4-BE49-F238E27FC236}">
                <a16:creationId xmlns:a16="http://schemas.microsoft.com/office/drawing/2014/main" id="{02241CE9-4299-4185-A0F9-C1D9B068F20D}"/>
              </a:ext>
            </a:extLst>
          </p:cNvPr>
          <p:cNvSpPr>
            <a:spLocks noGrp="1"/>
          </p:cNvSpPr>
          <p:nvPr>
            <p:ph idx="1"/>
          </p:nvPr>
        </p:nvSpPr>
        <p:spPr/>
        <p:txBody>
          <a:bodyPr/>
          <a:lstStyle/>
          <a:p>
            <a:pPr marL="0"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cs typeface="Calibri" panose="020F0502020204030204" pitchFamily="34" charset="0"/>
              </a:rPr>
              <a:t>Speicherung der Tabellen und der Indexe auf verschiedenen Laufwerken</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rPr>
              <a:t>alter </a:t>
            </a:r>
            <a:r>
              <a:rPr lang="de-AT" altLang="de-DE" dirty="0" err="1">
                <a:latin typeface="Courier New" panose="02070309020205020404" pitchFamily="49" charset="0"/>
              </a:rPr>
              <a:t>user</a:t>
            </a:r>
            <a:r>
              <a:rPr lang="de-AT" altLang="de-DE" dirty="0">
                <a:latin typeface="Courier New" panose="02070309020205020404" pitchFamily="49" charset="0"/>
              </a:rPr>
              <a:t> </a:t>
            </a:r>
            <a:r>
              <a:rPr lang="de-AT" altLang="de-DE" dirty="0" err="1">
                <a:latin typeface="Courier New" panose="02070309020205020404" pitchFamily="49" charset="0"/>
              </a:rPr>
              <a:t>hd</a:t>
            </a:r>
            <a:r>
              <a:rPr lang="de-AT" altLang="de-DE" dirty="0">
                <a:latin typeface="Courier New" panose="02070309020205020404" pitchFamily="49" charset="0"/>
              </a:rPr>
              <a:t>… </a:t>
            </a:r>
            <a:r>
              <a:rPr lang="de-AT" altLang="de-DE" dirty="0" err="1">
                <a:latin typeface="Courier New" panose="02070309020205020404" pitchFamily="49" charset="0"/>
              </a:rPr>
              <a:t>default</a:t>
            </a:r>
            <a:r>
              <a:rPr lang="de-AT" altLang="de-DE" dirty="0">
                <a:latin typeface="Courier New" panose="02070309020205020404" pitchFamily="49" charset="0"/>
              </a:rPr>
              <a:t> </a:t>
            </a:r>
            <a:r>
              <a:rPr lang="de-AT" altLang="de-DE" dirty="0" err="1">
                <a:latin typeface="Courier New" panose="02070309020205020404" pitchFamily="49" charset="0"/>
              </a:rPr>
              <a:t>tablespace</a:t>
            </a:r>
            <a:r>
              <a:rPr lang="de-AT" altLang="de-DE" dirty="0">
                <a:latin typeface="Courier New" panose="02070309020205020404" pitchFamily="49" charset="0"/>
              </a:rPr>
              <a:t> </a:t>
            </a:r>
            <a:r>
              <a:rPr lang="de-AT" altLang="de-DE" dirty="0" err="1">
                <a:latin typeface="Courier New" panose="02070309020205020404" pitchFamily="49" charset="0"/>
              </a:rPr>
              <a:t>user_ts</a:t>
            </a:r>
            <a:r>
              <a:rPr lang="de-AT" altLang="de-DE" dirty="0">
                <a:latin typeface="Courier New" panose="02070309020205020404" pitchFamily="49" charset="0"/>
              </a:rPr>
              <a:t>;</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ourier New" panose="02070309020205020404" pitchFamily="49" charset="0"/>
            </a:endParaRP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err="1">
                <a:latin typeface="Courier New" panose="02070309020205020404" pitchFamily="49" charset="0"/>
              </a:rPr>
              <a:t>create</a:t>
            </a:r>
            <a:r>
              <a:rPr lang="de-AT" altLang="de-DE" dirty="0">
                <a:latin typeface="Courier New" panose="02070309020205020404" pitchFamily="49" charset="0"/>
              </a:rPr>
              <a:t> </a:t>
            </a:r>
            <a:r>
              <a:rPr lang="de-AT" altLang="de-DE" dirty="0" err="1">
                <a:latin typeface="Courier New" panose="02070309020205020404" pitchFamily="49" charset="0"/>
              </a:rPr>
              <a:t>table</a:t>
            </a:r>
            <a:r>
              <a:rPr lang="de-AT" altLang="de-DE" dirty="0">
                <a:latin typeface="Courier New" panose="02070309020205020404" pitchFamily="49" charset="0"/>
              </a:rPr>
              <a:t> </a:t>
            </a:r>
            <a:r>
              <a:rPr lang="de-AT" altLang="de-DE" dirty="0" err="1">
                <a:latin typeface="Courier New" panose="02070309020205020404" pitchFamily="49" charset="0"/>
              </a:rPr>
              <a:t>neue_tabelle</a:t>
            </a:r>
            <a:r>
              <a:rPr lang="de-AT" altLang="de-DE" dirty="0">
                <a:latin typeface="Courier New" panose="02070309020205020404" pitchFamily="49" charset="0"/>
              </a:rPr>
              <a:t> …;</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ourier New" panose="02070309020205020404" pitchFamily="49" charset="0"/>
            </a:endParaRP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err="1">
                <a:latin typeface="Courier New" panose="02070309020205020404" pitchFamily="49" charset="0"/>
              </a:rPr>
              <a:t>create</a:t>
            </a:r>
            <a:r>
              <a:rPr lang="de-AT" altLang="de-DE" dirty="0">
                <a:latin typeface="Courier New" panose="02070309020205020404" pitchFamily="49" charset="0"/>
              </a:rPr>
              <a:t> </a:t>
            </a:r>
            <a:r>
              <a:rPr lang="de-AT" altLang="de-DE" dirty="0" err="1">
                <a:latin typeface="Courier New" panose="02070309020205020404" pitchFamily="49" charset="0"/>
              </a:rPr>
              <a:t>index</a:t>
            </a:r>
            <a:r>
              <a:rPr lang="de-AT" altLang="de-DE" dirty="0">
                <a:latin typeface="Courier New" panose="02070309020205020404" pitchFamily="49" charset="0"/>
              </a:rPr>
              <a:t> </a:t>
            </a:r>
            <a:r>
              <a:rPr lang="de-AT" altLang="de-DE" dirty="0" err="1">
                <a:latin typeface="Courier New" panose="02070309020205020404" pitchFamily="49" charset="0"/>
              </a:rPr>
              <a:t>neuer_index</a:t>
            </a:r>
            <a:r>
              <a:rPr lang="de-AT" altLang="de-DE" dirty="0">
                <a:latin typeface="Courier New" panose="02070309020205020404" pitchFamily="49" charset="0"/>
              </a:rPr>
              <a:t> on … </a:t>
            </a:r>
            <a:r>
              <a:rPr lang="de-AT" altLang="de-DE" dirty="0" err="1">
                <a:latin typeface="Courier New" panose="02070309020205020404" pitchFamily="49" charset="0"/>
              </a:rPr>
              <a:t>Tablespace</a:t>
            </a:r>
            <a:r>
              <a:rPr lang="de-AT" altLang="de-DE" dirty="0">
                <a:latin typeface="Courier New" panose="02070309020205020404" pitchFamily="49" charset="0"/>
              </a:rPr>
              <a:t> </a:t>
            </a:r>
            <a:r>
              <a:rPr lang="de-AT" altLang="de-DE" dirty="0" err="1">
                <a:latin typeface="Courier New" panose="02070309020205020404" pitchFamily="49" charset="0"/>
              </a:rPr>
              <a:t>index_tablespace</a:t>
            </a:r>
            <a:r>
              <a:rPr lang="de-AT" altLang="de-DE" dirty="0">
                <a:latin typeface="Courier New" panose="02070309020205020404" pitchFamily="49" charset="0"/>
              </a:rPr>
              <a:t>;</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28CC3251-0BDD-4D98-8BCC-C82D306C5A70}"/>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1832B293-DBFA-4501-83E1-C2393FA919F8}"/>
              </a:ext>
            </a:extLst>
          </p:cNvPr>
          <p:cNvSpPr>
            <a:spLocks noGrp="1"/>
          </p:cNvSpPr>
          <p:nvPr>
            <p:ph type="sldNum" sz="quarter" idx="12"/>
          </p:nvPr>
        </p:nvSpPr>
        <p:spPr/>
        <p:txBody>
          <a:bodyPr/>
          <a:lstStyle/>
          <a:p>
            <a:fld id="{D3967F50-05EA-47C9-83BE-E62B239DFA07}" type="slidenum">
              <a:rPr lang="de-AT" smtClean="0"/>
              <a:t>21</a:t>
            </a:fld>
            <a:endParaRPr lang="de-AT"/>
          </a:p>
        </p:txBody>
      </p:sp>
      <p:pic>
        <p:nvPicPr>
          <p:cNvPr id="6" name="Grafik 5" descr="Ein Bild, das Zeichnung enthält.&#10;&#10;Automatisch generierte Beschreibung">
            <a:extLst>
              <a:ext uri="{FF2B5EF4-FFF2-40B4-BE49-F238E27FC236}">
                <a16:creationId xmlns:a16="http://schemas.microsoft.com/office/drawing/2014/main" id="{864E1F95-D28D-4A6D-9291-AC4268F17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696006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918E93-A4E5-4138-9C8F-1FEB99B85B12}"/>
              </a:ext>
            </a:extLst>
          </p:cNvPr>
          <p:cNvSpPr>
            <a:spLocks noGrp="1"/>
          </p:cNvSpPr>
          <p:nvPr>
            <p:ph type="title"/>
          </p:nvPr>
        </p:nvSpPr>
        <p:spPr/>
        <p:txBody>
          <a:bodyPr/>
          <a:lstStyle/>
          <a:p>
            <a:r>
              <a:rPr lang="de-AT" b="1" dirty="0"/>
              <a:t>Segment, </a:t>
            </a:r>
            <a:r>
              <a:rPr lang="de-AT" b="1" dirty="0" err="1"/>
              <a:t>Extents</a:t>
            </a:r>
            <a:r>
              <a:rPr lang="de-AT" b="1" dirty="0"/>
              <a:t>, Blöcke</a:t>
            </a:r>
          </a:p>
        </p:txBody>
      </p:sp>
      <p:sp>
        <p:nvSpPr>
          <p:cNvPr id="3" name="Inhaltsplatzhalter 2">
            <a:extLst>
              <a:ext uri="{FF2B5EF4-FFF2-40B4-BE49-F238E27FC236}">
                <a16:creationId xmlns:a16="http://schemas.microsoft.com/office/drawing/2014/main" id="{D5391E56-3516-4EFC-A0F5-2534C2ED5C53}"/>
              </a:ext>
            </a:extLst>
          </p:cNvPr>
          <p:cNvSpPr>
            <a:spLocks noGrp="1"/>
          </p:cNvSpPr>
          <p:nvPr>
            <p:ph idx="1"/>
          </p:nvPr>
        </p:nvSpPr>
        <p:spPr/>
        <p:txBody>
          <a:bodyPr/>
          <a:lstStyle/>
          <a:p>
            <a:pPr marL="339725" indent="-339725">
              <a:spcBef>
                <a:spcPts val="6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Auf der 'untersten' Ebene speichert Oracle die Daten in Datenblöcken (</a:t>
            </a:r>
            <a:r>
              <a:rPr lang="de-DE" altLang="de-DE" dirty="0" err="1">
                <a:latin typeface="Calibri" panose="020F0502020204030204" pitchFamily="34" charset="0"/>
              </a:rPr>
              <a:t>page</a:t>
            </a:r>
            <a:r>
              <a:rPr lang="de-DE" altLang="de-DE" dirty="0">
                <a:latin typeface="Calibri" panose="020F0502020204030204" pitchFamily="34" charset="0"/>
              </a:rPr>
              <a:t>). Ein Datenblock entspricht einer gewissen Anzahl von Bytes auf der Platte (betriebssystemabhängig!)</a:t>
            </a:r>
          </a:p>
          <a:p>
            <a:pPr marL="339725" indent="-339725">
              <a:spcBef>
                <a:spcPts val="6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Blöcke werden zu </a:t>
            </a:r>
            <a:r>
              <a:rPr lang="de-DE" altLang="de-DE" dirty="0" err="1">
                <a:latin typeface="Calibri" panose="020F0502020204030204" pitchFamily="34" charset="0"/>
              </a:rPr>
              <a:t>Extents</a:t>
            </a:r>
            <a:r>
              <a:rPr lang="de-DE" altLang="de-DE" dirty="0">
                <a:latin typeface="Calibri" panose="020F0502020204030204" pitchFamily="34" charset="0"/>
              </a:rPr>
              <a:t> zusammengefasst. Ein </a:t>
            </a:r>
            <a:r>
              <a:rPr lang="de-DE" altLang="de-DE" dirty="0" err="1">
                <a:latin typeface="Calibri" panose="020F0502020204030204" pitchFamily="34" charset="0"/>
              </a:rPr>
              <a:t>Extent</a:t>
            </a:r>
            <a:r>
              <a:rPr lang="de-DE" altLang="de-DE" dirty="0">
                <a:latin typeface="Calibri" panose="020F0502020204030204" pitchFamily="34" charset="0"/>
              </a:rPr>
              <a:t> ist eine Anzahl zusammenhängender Datenblöcke zur Speicherung einer bestimmten Art von Information.</a:t>
            </a:r>
          </a:p>
          <a:p>
            <a:pPr marL="339725" indent="-339725">
              <a:spcBef>
                <a:spcPts val="6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Ein Segment ist eine Menge von Segmenten, die alle in 1 </a:t>
            </a:r>
            <a:r>
              <a:rPr lang="de-DE" altLang="de-DE" dirty="0" err="1">
                <a:latin typeface="Calibri" panose="020F0502020204030204" pitchFamily="34" charset="0"/>
              </a:rPr>
              <a:t>Tablespace</a:t>
            </a:r>
            <a:r>
              <a:rPr lang="de-DE" altLang="de-DE" dirty="0">
                <a:latin typeface="Calibri" panose="020F0502020204030204" pitchFamily="34" charset="0"/>
              </a:rPr>
              <a:t> gespeichert sind und zur Speicherung einer spezifischen Datenstruktur dienen. (Datensegment, Indexsegment)</a:t>
            </a:r>
          </a:p>
          <a:p>
            <a:endParaRPr lang="de-AT" dirty="0"/>
          </a:p>
        </p:txBody>
      </p:sp>
      <p:sp>
        <p:nvSpPr>
          <p:cNvPr id="4" name="Fußzeilenplatzhalter 3">
            <a:extLst>
              <a:ext uri="{FF2B5EF4-FFF2-40B4-BE49-F238E27FC236}">
                <a16:creationId xmlns:a16="http://schemas.microsoft.com/office/drawing/2014/main" id="{E0554D15-6001-4EC0-BB21-2CABDF85119C}"/>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6116325E-3428-4EDF-B847-92DE2140C23C}"/>
              </a:ext>
            </a:extLst>
          </p:cNvPr>
          <p:cNvSpPr>
            <a:spLocks noGrp="1"/>
          </p:cNvSpPr>
          <p:nvPr>
            <p:ph type="sldNum" sz="quarter" idx="12"/>
          </p:nvPr>
        </p:nvSpPr>
        <p:spPr/>
        <p:txBody>
          <a:bodyPr/>
          <a:lstStyle/>
          <a:p>
            <a:fld id="{D3967F50-05EA-47C9-83BE-E62B239DFA07}" type="slidenum">
              <a:rPr lang="de-AT" smtClean="0"/>
              <a:t>22</a:t>
            </a:fld>
            <a:endParaRPr lang="de-AT"/>
          </a:p>
        </p:txBody>
      </p:sp>
      <p:pic>
        <p:nvPicPr>
          <p:cNvPr id="6" name="Grafik 5" descr="Ein Bild, das Zeichnung enthält.&#10;&#10;Automatisch generierte Beschreibung">
            <a:extLst>
              <a:ext uri="{FF2B5EF4-FFF2-40B4-BE49-F238E27FC236}">
                <a16:creationId xmlns:a16="http://schemas.microsoft.com/office/drawing/2014/main" id="{71FA7EDD-BE03-404A-A609-75C86230D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86285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1F81A8-F7FB-4875-946B-1DA724ACF00A}"/>
              </a:ext>
            </a:extLst>
          </p:cNvPr>
          <p:cNvSpPr>
            <a:spLocks noGrp="1"/>
          </p:cNvSpPr>
          <p:nvPr>
            <p:ph type="title"/>
          </p:nvPr>
        </p:nvSpPr>
        <p:spPr/>
        <p:txBody>
          <a:bodyPr/>
          <a:lstStyle/>
          <a:p>
            <a:r>
              <a:rPr lang="de-AT" b="1" dirty="0"/>
              <a:t>Segment, </a:t>
            </a:r>
            <a:r>
              <a:rPr lang="de-AT" b="1" dirty="0" err="1"/>
              <a:t>Extens</a:t>
            </a:r>
            <a:r>
              <a:rPr lang="de-AT" b="1" dirty="0"/>
              <a:t>, Blöcke</a:t>
            </a:r>
          </a:p>
        </p:txBody>
      </p:sp>
      <p:sp>
        <p:nvSpPr>
          <p:cNvPr id="4" name="Fußzeilenplatzhalter 3">
            <a:extLst>
              <a:ext uri="{FF2B5EF4-FFF2-40B4-BE49-F238E27FC236}">
                <a16:creationId xmlns:a16="http://schemas.microsoft.com/office/drawing/2014/main" id="{1E837EAF-C544-443B-9B78-6F9ADFB6E510}"/>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9A7E5947-31BC-4C01-B217-89066DD8CE82}"/>
              </a:ext>
            </a:extLst>
          </p:cNvPr>
          <p:cNvSpPr>
            <a:spLocks noGrp="1"/>
          </p:cNvSpPr>
          <p:nvPr>
            <p:ph type="sldNum" sz="quarter" idx="12"/>
          </p:nvPr>
        </p:nvSpPr>
        <p:spPr/>
        <p:txBody>
          <a:bodyPr/>
          <a:lstStyle/>
          <a:p>
            <a:fld id="{D3967F50-05EA-47C9-83BE-E62B239DFA07}" type="slidenum">
              <a:rPr lang="de-AT" smtClean="0"/>
              <a:t>23</a:t>
            </a:fld>
            <a:endParaRPr lang="de-AT"/>
          </a:p>
        </p:txBody>
      </p:sp>
      <p:graphicFrame>
        <p:nvGraphicFramePr>
          <p:cNvPr id="6" name="Object 2">
            <a:extLst>
              <a:ext uri="{FF2B5EF4-FFF2-40B4-BE49-F238E27FC236}">
                <a16:creationId xmlns:a16="http://schemas.microsoft.com/office/drawing/2014/main" id="{25B0A929-7352-4D90-B5FC-8348A81F93F9}"/>
              </a:ext>
            </a:extLst>
          </p:cNvPr>
          <p:cNvGraphicFramePr>
            <a:graphicFrameLocks noGrp="1" noChangeAspect="1"/>
          </p:cNvGraphicFramePr>
          <p:nvPr>
            <p:ph idx="1"/>
            <p:extLst>
              <p:ext uri="{D42A27DB-BD31-4B8C-83A1-F6EECF244321}">
                <p14:modId xmlns:p14="http://schemas.microsoft.com/office/powerpoint/2010/main" val="3223590561"/>
              </p:ext>
            </p:extLst>
          </p:nvPr>
        </p:nvGraphicFramePr>
        <p:xfrm>
          <a:off x="4784034" y="1722710"/>
          <a:ext cx="2623932" cy="4572992"/>
        </p:xfrm>
        <a:graphic>
          <a:graphicData uri="http://schemas.openxmlformats.org/presentationml/2006/ole">
            <mc:AlternateContent xmlns:mc="http://schemas.openxmlformats.org/markup-compatibility/2006">
              <mc:Choice xmlns:v="urn:schemas-microsoft-com:vml" Requires="v">
                <p:oleObj spid="_x0000_s6147" r:id="rId3" imgW="1653428" imgH="2883300" progId="">
                  <p:embed/>
                </p:oleObj>
              </mc:Choice>
              <mc:Fallback>
                <p:oleObj r:id="rId3" imgW="1653428" imgH="2883300" progId="">
                  <p:embed/>
                  <p:pic>
                    <p:nvPicPr>
                      <p:cNvPr id="25605" name="Object 2">
                        <a:extLst>
                          <a:ext uri="{FF2B5EF4-FFF2-40B4-BE49-F238E27FC236}">
                            <a16:creationId xmlns:a16="http://schemas.microsoft.com/office/drawing/2014/main" id="{18A7FB10-3958-428C-B6BB-81D1BD74AE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4034" y="1722710"/>
                        <a:ext cx="2623932" cy="4572992"/>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489A9D71-3C9D-41A8-82CA-6225C5C872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865331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2EBDF1-9945-4718-A28F-8A1FE14E2C20}"/>
              </a:ext>
            </a:extLst>
          </p:cNvPr>
          <p:cNvSpPr>
            <a:spLocks noGrp="1"/>
          </p:cNvSpPr>
          <p:nvPr>
            <p:ph type="title"/>
          </p:nvPr>
        </p:nvSpPr>
        <p:spPr/>
        <p:txBody>
          <a:bodyPr/>
          <a:lstStyle/>
          <a:p>
            <a:r>
              <a:rPr lang="de-AT" b="1" dirty="0"/>
              <a:t>Segmente</a:t>
            </a:r>
          </a:p>
        </p:txBody>
      </p:sp>
      <p:sp>
        <p:nvSpPr>
          <p:cNvPr id="3" name="Inhaltsplatzhalter 2">
            <a:extLst>
              <a:ext uri="{FF2B5EF4-FFF2-40B4-BE49-F238E27FC236}">
                <a16:creationId xmlns:a16="http://schemas.microsoft.com/office/drawing/2014/main" id="{A50CB2E1-0EB1-42D6-ADB6-F344A23BBF27}"/>
              </a:ext>
            </a:extLst>
          </p:cNvPr>
          <p:cNvSpPr>
            <a:spLocks noGrp="1"/>
          </p:cNvSpPr>
          <p:nvPr>
            <p:ph idx="1"/>
          </p:nvPr>
        </p:nvSpPr>
        <p:spPr>
          <a:xfrm>
            <a:off x="838200" y="1825625"/>
            <a:ext cx="9445487" cy="4351338"/>
          </a:xfrm>
        </p:spPr>
        <p:txBody>
          <a:bodyPr>
            <a:noAutofit/>
          </a:bodyPr>
          <a:lstStyle/>
          <a:p>
            <a:pPr marL="0" indent="-339725">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600" dirty="0" err="1">
                <a:latin typeface="Calibri" panose="020F0502020204030204" pitchFamily="34" charset="0"/>
                <a:cs typeface="Calibri" panose="020F0502020204030204" pitchFamily="34" charset="0"/>
              </a:rPr>
              <a:t>Tablespaces</a:t>
            </a:r>
            <a:r>
              <a:rPr lang="de-DE" altLang="de-DE" sz="1600" dirty="0">
                <a:latin typeface="Calibri" panose="020F0502020204030204" pitchFamily="34" charset="0"/>
                <a:cs typeface="Calibri" panose="020F0502020204030204" pitchFamily="34" charset="0"/>
              </a:rPr>
              <a:t> werden in Segmente gegliedert:</a:t>
            </a:r>
          </a:p>
          <a:p>
            <a:pPr>
              <a:lnSpc>
                <a:spcPct val="120000"/>
              </a:lnSpc>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600" dirty="0">
                <a:latin typeface="Calibri" panose="020F0502020204030204" pitchFamily="34" charset="0"/>
                <a:cs typeface="Calibri" panose="020F0502020204030204" pitchFamily="34" charset="0"/>
              </a:rPr>
              <a:t>Datensegmente</a:t>
            </a:r>
            <a:br>
              <a:rPr lang="de-DE" altLang="de-DE" sz="1600" dirty="0">
                <a:latin typeface="Calibri" panose="020F0502020204030204" pitchFamily="34" charset="0"/>
                <a:cs typeface="Calibri" panose="020F0502020204030204" pitchFamily="34" charset="0"/>
              </a:rPr>
            </a:br>
            <a:r>
              <a:rPr lang="de-DE" altLang="de-DE" sz="1600" dirty="0">
                <a:latin typeface="Calibri" panose="020F0502020204030204" pitchFamily="34" charset="0"/>
                <a:cs typeface="Calibri" panose="020F0502020204030204" pitchFamily="34" charset="0"/>
              </a:rPr>
              <a:t>beinhalten die eigentlichen Daten</a:t>
            </a:r>
          </a:p>
          <a:p>
            <a:pPr>
              <a:lnSpc>
                <a:spcPct val="120000"/>
              </a:lnSpc>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600" dirty="0">
                <a:latin typeface="Calibri" panose="020F0502020204030204" pitchFamily="34" charset="0"/>
                <a:cs typeface="Calibri" panose="020F0502020204030204" pitchFamily="34" charset="0"/>
              </a:rPr>
              <a:t>Indexsegmente</a:t>
            </a:r>
            <a:br>
              <a:rPr lang="de-DE" altLang="de-DE" sz="1600" dirty="0">
                <a:latin typeface="Calibri" panose="020F0502020204030204" pitchFamily="34" charset="0"/>
                <a:cs typeface="Calibri" panose="020F0502020204030204" pitchFamily="34" charset="0"/>
              </a:rPr>
            </a:br>
            <a:r>
              <a:rPr lang="de-DE" altLang="de-DE" sz="1600" dirty="0">
                <a:latin typeface="Calibri" panose="020F0502020204030204" pitchFamily="34" charset="0"/>
                <a:cs typeface="Calibri" panose="020F0502020204030204" pitchFamily="34" charset="0"/>
              </a:rPr>
              <a:t>beinhalten die Indexinformationen</a:t>
            </a:r>
          </a:p>
          <a:p>
            <a:pPr>
              <a:lnSpc>
                <a:spcPct val="120000"/>
              </a:lnSpc>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600" dirty="0">
                <a:latin typeface="Calibri" panose="020F0502020204030204" pitchFamily="34" charset="0"/>
                <a:cs typeface="Calibri" panose="020F0502020204030204" pitchFamily="34" charset="0"/>
              </a:rPr>
              <a:t>Rollbacksegmente</a:t>
            </a:r>
            <a:br>
              <a:rPr lang="de-DE" altLang="de-DE" sz="1600" dirty="0">
                <a:latin typeface="Calibri" panose="020F0502020204030204" pitchFamily="34" charset="0"/>
                <a:cs typeface="Calibri" panose="020F0502020204030204" pitchFamily="34" charset="0"/>
              </a:rPr>
            </a:br>
            <a:r>
              <a:rPr lang="de-DE" altLang="de-DE" sz="1600" dirty="0">
                <a:latin typeface="Calibri" panose="020F0502020204030204" pitchFamily="34" charset="0"/>
                <a:cs typeface="Calibri" panose="020F0502020204030204" pitchFamily="34" charset="0"/>
              </a:rPr>
              <a:t>beinhalten Daten zur Durchführung eines Rollbacks</a:t>
            </a:r>
          </a:p>
          <a:p>
            <a:pPr>
              <a:lnSpc>
                <a:spcPct val="120000"/>
              </a:lnSpc>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600" dirty="0">
                <a:latin typeface="Calibri" panose="020F0502020204030204" pitchFamily="34" charset="0"/>
                <a:cs typeface="Calibri" panose="020F0502020204030204" pitchFamily="34" charset="0"/>
              </a:rPr>
              <a:t>Temporäre Segmente</a:t>
            </a:r>
            <a:br>
              <a:rPr lang="de-DE" altLang="de-DE" sz="1600" dirty="0">
                <a:latin typeface="Calibri" panose="020F0502020204030204" pitchFamily="34" charset="0"/>
                <a:cs typeface="Calibri" panose="020F0502020204030204" pitchFamily="34" charset="0"/>
              </a:rPr>
            </a:br>
            <a:r>
              <a:rPr lang="de-DE" altLang="de-DE" sz="1600" dirty="0">
                <a:latin typeface="Calibri" panose="020F0502020204030204" pitchFamily="34" charset="0"/>
                <a:cs typeface="Calibri" panose="020F0502020204030204" pitchFamily="34" charset="0"/>
              </a:rPr>
              <a:t>für temporäre Bereiche (z.B. Sortierung)</a:t>
            </a:r>
          </a:p>
          <a:p>
            <a:pPr>
              <a:lnSpc>
                <a:spcPct val="120000"/>
              </a:lnSpc>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600" dirty="0">
                <a:latin typeface="Calibri" panose="020F0502020204030204" pitchFamily="34" charset="0"/>
                <a:cs typeface="Calibri" panose="020F0502020204030204" pitchFamily="34" charset="0"/>
              </a:rPr>
              <a:t>Bootstrap Segmente</a:t>
            </a:r>
            <a:br>
              <a:rPr lang="de-DE" altLang="de-DE" sz="1600" dirty="0">
                <a:latin typeface="Calibri" panose="020F0502020204030204" pitchFamily="34" charset="0"/>
                <a:cs typeface="Calibri" panose="020F0502020204030204" pitchFamily="34" charset="0"/>
              </a:rPr>
            </a:br>
            <a:r>
              <a:rPr lang="de-DE" altLang="de-DE" sz="1600" dirty="0">
                <a:latin typeface="Calibri" panose="020F0502020204030204" pitchFamily="34" charset="0"/>
                <a:cs typeface="Calibri" panose="020F0502020204030204" pitchFamily="34" charset="0"/>
              </a:rPr>
              <a:t>wird für interne Zwecke benötigt</a:t>
            </a:r>
          </a:p>
          <a:p>
            <a:pPr marL="0" indent="-339725">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600" dirty="0">
                <a:latin typeface="Calibri" panose="020F0502020204030204" pitchFamily="34" charset="0"/>
                <a:cs typeface="Calibri" panose="020F0502020204030204" pitchFamily="34" charset="0"/>
              </a:rPr>
              <a:t>Wird vom Benutzer eine Tabelle angelegt, so ist sie immer 1 </a:t>
            </a:r>
            <a:r>
              <a:rPr lang="de-DE" altLang="de-DE" sz="1600" dirty="0" err="1">
                <a:latin typeface="Calibri" panose="020F0502020204030204" pitchFamily="34" charset="0"/>
                <a:cs typeface="Calibri" panose="020F0502020204030204" pitchFamily="34" charset="0"/>
              </a:rPr>
              <a:t>Tablespace</a:t>
            </a:r>
            <a:r>
              <a:rPr lang="de-DE" altLang="de-DE" sz="1600" dirty="0">
                <a:latin typeface="Calibri" panose="020F0502020204030204" pitchFamily="34" charset="0"/>
                <a:cs typeface="Calibri" panose="020F0502020204030204" pitchFamily="34" charset="0"/>
              </a:rPr>
              <a:t> zugeordnet. Sie belegt dort genau 1 Datensegment</a:t>
            </a:r>
          </a:p>
          <a:p>
            <a:pPr>
              <a:lnSpc>
                <a:spcPct val="120000"/>
              </a:lnSpc>
            </a:pPr>
            <a:endParaRPr lang="de-AT" sz="1600" dirty="0"/>
          </a:p>
        </p:txBody>
      </p:sp>
      <p:sp>
        <p:nvSpPr>
          <p:cNvPr id="4" name="Fußzeilenplatzhalter 3">
            <a:extLst>
              <a:ext uri="{FF2B5EF4-FFF2-40B4-BE49-F238E27FC236}">
                <a16:creationId xmlns:a16="http://schemas.microsoft.com/office/drawing/2014/main" id="{E76AF268-FBE8-446F-86A4-B1AFA9AF80A4}"/>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CA0C8198-5694-4B7D-BFDC-928D6D121E29}"/>
              </a:ext>
            </a:extLst>
          </p:cNvPr>
          <p:cNvSpPr>
            <a:spLocks noGrp="1"/>
          </p:cNvSpPr>
          <p:nvPr>
            <p:ph type="sldNum" sz="quarter" idx="12"/>
          </p:nvPr>
        </p:nvSpPr>
        <p:spPr/>
        <p:txBody>
          <a:bodyPr/>
          <a:lstStyle/>
          <a:p>
            <a:fld id="{D3967F50-05EA-47C9-83BE-E62B239DFA07}" type="slidenum">
              <a:rPr lang="de-AT" smtClean="0"/>
              <a:t>24</a:t>
            </a:fld>
            <a:endParaRPr lang="de-AT"/>
          </a:p>
        </p:txBody>
      </p:sp>
      <p:pic>
        <p:nvPicPr>
          <p:cNvPr id="6" name="Grafik 5" descr="Ein Bild, das Zeichnung enthält.&#10;&#10;Automatisch generierte Beschreibung">
            <a:extLst>
              <a:ext uri="{FF2B5EF4-FFF2-40B4-BE49-F238E27FC236}">
                <a16:creationId xmlns:a16="http://schemas.microsoft.com/office/drawing/2014/main" id="{754EE7D1-5304-4B3A-ACCE-D54330F4C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509108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2D53BF-06F0-4742-851C-B3C6AE28F658}"/>
              </a:ext>
            </a:extLst>
          </p:cNvPr>
          <p:cNvSpPr>
            <a:spLocks noGrp="1"/>
          </p:cNvSpPr>
          <p:nvPr>
            <p:ph type="title"/>
          </p:nvPr>
        </p:nvSpPr>
        <p:spPr/>
        <p:txBody>
          <a:bodyPr/>
          <a:lstStyle/>
          <a:p>
            <a:r>
              <a:rPr lang="de-AT" b="1" dirty="0"/>
              <a:t>Indexsegment</a:t>
            </a:r>
          </a:p>
        </p:txBody>
      </p:sp>
      <p:sp>
        <p:nvSpPr>
          <p:cNvPr id="3" name="Inhaltsplatzhalter 2">
            <a:extLst>
              <a:ext uri="{FF2B5EF4-FFF2-40B4-BE49-F238E27FC236}">
                <a16:creationId xmlns:a16="http://schemas.microsoft.com/office/drawing/2014/main" id="{AB662964-58DF-47D9-9C57-A5FE1226A21E}"/>
              </a:ext>
            </a:extLst>
          </p:cNvPr>
          <p:cNvSpPr>
            <a:spLocks noGrp="1"/>
          </p:cNvSpPr>
          <p:nvPr>
            <p:ph idx="1"/>
          </p:nvPr>
        </p:nvSpPr>
        <p:spPr/>
        <p:txBody>
          <a:bodyPr/>
          <a:lstStyle/>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CREATE INDEX &lt;</a:t>
            </a:r>
            <a:r>
              <a:rPr lang="en-GB" altLang="de-DE" dirty="0" err="1">
                <a:latin typeface="Courier New" panose="02070309020205020404" pitchFamily="49" charset="0"/>
                <a:cs typeface="Courier New" panose="02070309020205020404" pitchFamily="49" charset="0"/>
              </a:rPr>
              <a:t>index_name</a:t>
            </a:r>
            <a:r>
              <a:rPr lang="en-GB" altLang="de-DE" dirty="0">
                <a:latin typeface="Courier New" panose="02070309020205020404" pitchFamily="49" charset="0"/>
                <a:cs typeface="Courier New" panose="02070309020205020404" pitchFamily="49" charset="0"/>
              </a:rPr>
              <a:t>&gt; ON &lt;</a:t>
            </a:r>
            <a:r>
              <a:rPr lang="en-GB" altLang="de-DE" dirty="0" err="1">
                <a:latin typeface="Courier New" panose="02070309020205020404" pitchFamily="49" charset="0"/>
                <a:cs typeface="Courier New" panose="02070309020205020404" pitchFamily="49" charset="0"/>
              </a:rPr>
              <a:t>table_name</a:t>
            </a:r>
            <a:r>
              <a:rPr lang="en-GB" altLang="de-DE" dirty="0">
                <a:latin typeface="Courier New" panose="02070309020205020404" pitchFamily="49" charset="0"/>
                <a:cs typeface="Courier New" panose="02070309020205020404" pitchFamily="49" charset="0"/>
              </a:rPr>
              <a:t>&gt; (&lt;</a:t>
            </a:r>
            <a:r>
              <a:rPr lang="en-GB" altLang="de-DE" dirty="0" err="1">
                <a:latin typeface="Courier New" panose="02070309020205020404" pitchFamily="49" charset="0"/>
                <a:cs typeface="Courier New" panose="02070309020205020404" pitchFamily="49" charset="0"/>
              </a:rPr>
              <a:t>spalten_name</a:t>
            </a:r>
            <a:r>
              <a:rPr lang="en-GB" altLang="de-DE" dirty="0">
                <a:latin typeface="Courier New" panose="02070309020205020404" pitchFamily="49" charset="0"/>
                <a:cs typeface="Courier New" panose="02070309020205020404" pitchFamily="49" charset="0"/>
              </a:rPr>
              <a:t>&gt;)</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339725">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Jeder Index belegt genau 1 Indexsegment. In welchem </a:t>
            </a:r>
            <a:r>
              <a:rPr lang="de-DE" altLang="de-DE" dirty="0" err="1">
                <a:latin typeface="Calibri" panose="020F0502020204030204" pitchFamily="34" charset="0"/>
              </a:rPr>
              <a:t>Tablespace</a:t>
            </a:r>
            <a:r>
              <a:rPr lang="de-DE" altLang="de-DE" dirty="0">
                <a:latin typeface="Calibri" panose="020F0502020204030204" pitchFamily="34" charset="0"/>
              </a:rPr>
              <a:t> dieses Segment abgelegt wird, hängt von den gleichen Faktoren ab, wie bei einer Tabelle.</a:t>
            </a:r>
          </a:p>
          <a:p>
            <a:pPr indent="-339725">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Daten- und Indexsegmente können in verschiedenen </a:t>
            </a:r>
            <a:r>
              <a:rPr lang="de-DE" altLang="de-DE" dirty="0" err="1">
                <a:latin typeface="Calibri" panose="020F0502020204030204" pitchFamily="34" charset="0"/>
              </a:rPr>
              <a:t>Tablespaces</a:t>
            </a:r>
            <a:r>
              <a:rPr lang="de-DE" altLang="de-DE" dirty="0">
                <a:latin typeface="Calibri" panose="020F0502020204030204" pitchFamily="34" charset="0"/>
              </a:rPr>
              <a:t> liegen. </a:t>
            </a:r>
          </a:p>
          <a:p>
            <a:endParaRPr lang="de-AT" dirty="0"/>
          </a:p>
        </p:txBody>
      </p:sp>
      <p:sp>
        <p:nvSpPr>
          <p:cNvPr id="4" name="Fußzeilenplatzhalter 3">
            <a:extLst>
              <a:ext uri="{FF2B5EF4-FFF2-40B4-BE49-F238E27FC236}">
                <a16:creationId xmlns:a16="http://schemas.microsoft.com/office/drawing/2014/main" id="{D80F9B9F-70FD-4AB8-8526-032B4C7E00A0}"/>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D319B8AE-2F9C-4B23-A3BA-4A7F2B38C545}"/>
              </a:ext>
            </a:extLst>
          </p:cNvPr>
          <p:cNvSpPr>
            <a:spLocks noGrp="1"/>
          </p:cNvSpPr>
          <p:nvPr>
            <p:ph type="sldNum" sz="quarter" idx="12"/>
          </p:nvPr>
        </p:nvSpPr>
        <p:spPr/>
        <p:txBody>
          <a:bodyPr/>
          <a:lstStyle/>
          <a:p>
            <a:fld id="{D3967F50-05EA-47C9-83BE-E62B239DFA07}" type="slidenum">
              <a:rPr lang="de-AT" smtClean="0"/>
              <a:t>25</a:t>
            </a:fld>
            <a:endParaRPr lang="de-AT"/>
          </a:p>
        </p:txBody>
      </p:sp>
      <p:pic>
        <p:nvPicPr>
          <p:cNvPr id="6" name="Grafik 5" descr="Ein Bild, das Zeichnung enthält.&#10;&#10;Automatisch generierte Beschreibung">
            <a:extLst>
              <a:ext uri="{FF2B5EF4-FFF2-40B4-BE49-F238E27FC236}">
                <a16:creationId xmlns:a16="http://schemas.microsoft.com/office/drawing/2014/main" id="{A513EDEC-514D-4D31-8CC5-7FBCB270A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95796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EA9C22-8BE8-4F55-911D-64D4EFF061F2}"/>
              </a:ext>
            </a:extLst>
          </p:cNvPr>
          <p:cNvSpPr>
            <a:spLocks noGrp="1"/>
          </p:cNvSpPr>
          <p:nvPr>
            <p:ph type="title"/>
          </p:nvPr>
        </p:nvSpPr>
        <p:spPr/>
        <p:txBody>
          <a:bodyPr/>
          <a:lstStyle/>
          <a:p>
            <a:r>
              <a:rPr lang="de-AT" b="1" dirty="0"/>
              <a:t>Segmentausprägung</a:t>
            </a:r>
          </a:p>
        </p:txBody>
      </p:sp>
      <p:sp>
        <p:nvSpPr>
          <p:cNvPr id="3" name="Inhaltsplatzhalter 2">
            <a:extLst>
              <a:ext uri="{FF2B5EF4-FFF2-40B4-BE49-F238E27FC236}">
                <a16:creationId xmlns:a16="http://schemas.microsoft.com/office/drawing/2014/main" id="{0658331B-F647-46F9-9133-53D79EEF037A}"/>
              </a:ext>
            </a:extLst>
          </p:cNvPr>
          <p:cNvSpPr>
            <a:spLocks noGrp="1"/>
          </p:cNvSpPr>
          <p:nvPr>
            <p:ph idx="1"/>
          </p:nvPr>
        </p:nvSpPr>
        <p:spPr/>
        <p:txBody>
          <a:bodyPr>
            <a:normAutofit fontScale="92500" lnSpcReduction="20000"/>
          </a:bodyPr>
          <a:lstStyle/>
          <a:p>
            <a:pPr marL="0"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Beim CREATE TABLE wird vom System ein bestimmter Speicherbereich bereits reserviert (initial </a:t>
            </a:r>
            <a:r>
              <a:rPr lang="de-DE" altLang="de-DE" dirty="0" err="1">
                <a:latin typeface="Calibri" panose="020F0502020204030204" pitchFamily="34" charset="0"/>
              </a:rPr>
              <a:t>extent</a:t>
            </a:r>
            <a:r>
              <a:rPr lang="de-DE" altLang="de-DE" dirty="0">
                <a:latin typeface="Calibri" panose="020F0502020204030204" pitchFamily="34" charset="0"/>
              </a:rPr>
              <a:t>), ohne dass Datensätze in die Tabelle eingegeben worden sind. Ist dieser Initialbereich gefüllt , wird ein </a:t>
            </a:r>
            <a:r>
              <a:rPr lang="de-DE" altLang="de-DE" dirty="0" err="1">
                <a:latin typeface="Calibri" panose="020F0502020204030204" pitchFamily="34" charset="0"/>
              </a:rPr>
              <a:t>Extent</a:t>
            </a:r>
            <a:r>
              <a:rPr lang="de-DE" altLang="de-DE" dirty="0">
                <a:latin typeface="Calibri" panose="020F0502020204030204" pitchFamily="34" charset="0"/>
              </a:rPr>
              <a:t> von einer definierbaren Größe angefordert. Die einzelnen </a:t>
            </a:r>
            <a:r>
              <a:rPr lang="de-DE" altLang="de-DE" dirty="0" err="1">
                <a:latin typeface="Calibri" panose="020F0502020204030204" pitchFamily="34" charset="0"/>
              </a:rPr>
              <a:t>Extents</a:t>
            </a:r>
            <a:r>
              <a:rPr lang="de-DE" altLang="de-DE" dirty="0">
                <a:latin typeface="Calibri" panose="020F0502020204030204" pitchFamily="34" charset="0"/>
              </a:rPr>
              <a:t> können sich gemäß einem vorgegebenen Parameter gegenüber dem </a:t>
            </a:r>
            <a:r>
              <a:rPr lang="de-DE" altLang="de-DE" dirty="0" err="1">
                <a:latin typeface="Calibri" panose="020F0502020204030204" pitchFamily="34" charset="0"/>
              </a:rPr>
              <a:t>Vorgängerextent</a:t>
            </a:r>
            <a:r>
              <a:rPr lang="de-DE" altLang="de-DE" dirty="0">
                <a:latin typeface="Calibri" panose="020F0502020204030204" pitchFamily="34" charset="0"/>
              </a:rPr>
              <a:t> vergrößern. </a:t>
            </a:r>
          </a:p>
          <a:p>
            <a:pPr marL="0"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latin typeface="Calibri" panose="020F0502020204030204" pitchFamily="34" charset="0"/>
            </a:endParaRPr>
          </a:p>
          <a:p>
            <a:pPr marL="0"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latin typeface="Calibri" panose="020F0502020204030204" pitchFamily="34" charset="0"/>
            </a:endParaRPr>
          </a:p>
          <a:p>
            <a:pPr marL="0"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latin typeface="Calibri" panose="020F0502020204030204" pitchFamily="34" charset="0"/>
            </a:endParaRPr>
          </a:p>
          <a:p>
            <a:pPr marL="0"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latin typeface="Calibri" panose="020F0502020204030204" pitchFamily="34" charset="0"/>
            </a:endParaRPr>
          </a:p>
          <a:p>
            <a:pPr marL="0"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latin typeface="Calibri" panose="020F0502020204030204" pitchFamily="34" charset="0"/>
            </a:endParaRPr>
          </a:p>
          <a:p>
            <a:pPr marL="0"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Im Header steht die Liste der freien Blöcke</a:t>
            </a:r>
          </a:p>
          <a:p>
            <a:endParaRPr lang="de-AT" dirty="0"/>
          </a:p>
        </p:txBody>
      </p:sp>
      <p:sp>
        <p:nvSpPr>
          <p:cNvPr id="4" name="Fußzeilenplatzhalter 3">
            <a:extLst>
              <a:ext uri="{FF2B5EF4-FFF2-40B4-BE49-F238E27FC236}">
                <a16:creationId xmlns:a16="http://schemas.microsoft.com/office/drawing/2014/main" id="{ACE5B41D-00B5-4BF4-B990-5B13FEBB8D7F}"/>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3185FB18-9A1B-41E0-B96C-4BE4C93117B5}"/>
              </a:ext>
            </a:extLst>
          </p:cNvPr>
          <p:cNvSpPr>
            <a:spLocks noGrp="1"/>
          </p:cNvSpPr>
          <p:nvPr>
            <p:ph type="sldNum" sz="quarter" idx="12"/>
          </p:nvPr>
        </p:nvSpPr>
        <p:spPr/>
        <p:txBody>
          <a:bodyPr/>
          <a:lstStyle/>
          <a:p>
            <a:fld id="{D3967F50-05EA-47C9-83BE-E62B239DFA07}" type="slidenum">
              <a:rPr lang="de-AT" smtClean="0"/>
              <a:t>26</a:t>
            </a:fld>
            <a:endParaRPr lang="de-AT"/>
          </a:p>
        </p:txBody>
      </p:sp>
      <p:graphicFrame>
        <p:nvGraphicFramePr>
          <p:cNvPr id="6" name="Object 3">
            <a:extLst>
              <a:ext uri="{FF2B5EF4-FFF2-40B4-BE49-F238E27FC236}">
                <a16:creationId xmlns:a16="http://schemas.microsoft.com/office/drawing/2014/main" id="{3F103163-5D77-4239-9D08-7559FF384E13}"/>
              </a:ext>
            </a:extLst>
          </p:cNvPr>
          <p:cNvGraphicFramePr>
            <a:graphicFrameLocks noChangeAspect="1"/>
          </p:cNvGraphicFramePr>
          <p:nvPr>
            <p:extLst>
              <p:ext uri="{D42A27DB-BD31-4B8C-83A1-F6EECF244321}">
                <p14:modId xmlns:p14="http://schemas.microsoft.com/office/powerpoint/2010/main" val="1214516950"/>
              </p:ext>
            </p:extLst>
          </p:nvPr>
        </p:nvGraphicFramePr>
        <p:xfrm>
          <a:off x="3071812" y="3429000"/>
          <a:ext cx="6048375" cy="2247900"/>
        </p:xfrm>
        <a:graphic>
          <a:graphicData uri="http://schemas.openxmlformats.org/presentationml/2006/ole">
            <mc:AlternateContent xmlns:mc="http://schemas.openxmlformats.org/markup-compatibility/2006">
              <mc:Choice xmlns:v="urn:schemas-microsoft-com:vml" Requires="v">
                <p:oleObj spid="_x0000_s7171" r:id="rId3" imgW="3992125" imgH="1483158" progId="">
                  <p:embed/>
                </p:oleObj>
              </mc:Choice>
              <mc:Fallback>
                <p:oleObj r:id="rId3" imgW="3992125" imgH="1483158" progId="">
                  <p:embed/>
                  <p:pic>
                    <p:nvPicPr>
                      <p:cNvPr id="28678" name="Object 3">
                        <a:extLst>
                          <a:ext uri="{FF2B5EF4-FFF2-40B4-BE49-F238E27FC236}">
                            <a16:creationId xmlns:a16="http://schemas.microsoft.com/office/drawing/2014/main" id="{9BF7369A-7C5D-4D76-80C1-1F56427ACE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2" y="3429000"/>
                        <a:ext cx="6048375" cy="2247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701A5720-4646-4C4A-B778-8FF4006D4B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72505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0E03D8-490F-4A17-9405-6089B838A909}"/>
              </a:ext>
            </a:extLst>
          </p:cNvPr>
          <p:cNvSpPr>
            <a:spLocks noGrp="1"/>
          </p:cNvSpPr>
          <p:nvPr>
            <p:ph type="title"/>
          </p:nvPr>
        </p:nvSpPr>
        <p:spPr/>
        <p:txBody>
          <a:bodyPr/>
          <a:lstStyle/>
          <a:p>
            <a:r>
              <a:rPr lang="de-AT" b="1" dirty="0"/>
              <a:t>Storage Parameter</a:t>
            </a:r>
          </a:p>
        </p:txBody>
      </p:sp>
      <p:sp>
        <p:nvSpPr>
          <p:cNvPr id="3" name="Inhaltsplatzhalter 2">
            <a:extLst>
              <a:ext uri="{FF2B5EF4-FFF2-40B4-BE49-F238E27FC236}">
                <a16:creationId xmlns:a16="http://schemas.microsoft.com/office/drawing/2014/main" id="{14F92732-E886-4A92-8E9B-392E518E9180}"/>
              </a:ext>
            </a:extLst>
          </p:cNvPr>
          <p:cNvSpPr>
            <a:spLocks noGrp="1"/>
          </p:cNvSpPr>
          <p:nvPr>
            <p:ph idx="1"/>
          </p:nvPr>
        </p:nvSpPr>
        <p:spPr/>
        <p:txBody>
          <a:bodyPr>
            <a:normAutofit fontScale="55000" lnSpcReduction="20000"/>
          </a:bodyPr>
          <a:lstStyle/>
          <a:p>
            <a:pPr indent="-339725">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storage (initial n</a:t>
            </a:r>
          </a:p>
          <a:p>
            <a:pPr indent="-339725">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a:t>
            </a:r>
            <a:r>
              <a:rPr lang="en-GB" altLang="de-DE" dirty="0" err="1">
                <a:latin typeface="Courier New" panose="02070309020205020404" pitchFamily="49" charset="0"/>
              </a:rPr>
              <a:t>minextents</a:t>
            </a:r>
            <a:r>
              <a:rPr lang="en-GB" altLang="de-DE" dirty="0">
                <a:latin typeface="Courier New" panose="02070309020205020404" pitchFamily="49" charset="0"/>
              </a:rPr>
              <a:t> n</a:t>
            </a:r>
          </a:p>
          <a:p>
            <a:pPr indent="-339725">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next n</a:t>
            </a:r>
          </a:p>
          <a:p>
            <a:pPr indent="-339725">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a:t>
            </a:r>
            <a:r>
              <a:rPr lang="de-DE" altLang="de-DE" dirty="0" err="1">
                <a:latin typeface="Courier New" panose="02070309020205020404" pitchFamily="49" charset="0"/>
              </a:rPr>
              <a:t>maxextents</a:t>
            </a:r>
            <a:r>
              <a:rPr lang="de-DE" altLang="de-DE" dirty="0">
                <a:latin typeface="Courier New" panose="02070309020205020404" pitchFamily="49" charset="0"/>
              </a:rPr>
              <a:t> n</a:t>
            </a:r>
          </a:p>
          <a:p>
            <a:pPr indent="-339725">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	</a:t>
            </a:r>
            <a:r>
              <a:rPr lang="de-DE" altLang="de-DE" dirty="0" err="1">
                <a:latin typeface="Courier New" panose="02070309020205020404" pitchFamily="49" charset="0"/>
              </a:rPr>
              <a:t>pctincrease</a:t>
            </a:r>
            <a:r>
              <a:rPr lang="de-DE" altLang="de-DE" dirty="0">
                <a:latin typeface="Courier New" panose="02070309020205020404" pitchFamily="49" charset="0"/>
              </a:rPr>
              <a:t> n)</a:t>
            </a:r>
          </a:p>
          <a:p>
            <a:pPr indent="-339725">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000" dirty="0">
                <a:latin typeface="Courier New" panose="02070309020205020404" pitchFamily="49" charset="0"/>
              </a:rPr>
              <a:t>	</a:t>
            </a:r>
          </a:p>
          <a:p>
            <a:pPr marL="0" indent="-339725">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gibt an, wieviel zusammenhängender Speicher für das Datenbankobjekt reserviert werden soll.</a:t>
            </a:r>
          </a:p>
          <a:p>
            <a:pPr marL="0" indent="-339725">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1100" dirty="0">
              <a:latin typeface="Calibri" panose="020F0502020204030204" pitchFamily="34" charset="0"/>
              <a:cs typeface="Calibri" panose="020F0502020204030204" pitchFamily="34" charset="0"/>
            </a:endParaRPr>
          </a:p>
          <a:p>
            <a:pPr indent="-339725">
              <a:lnSpc>
                <a:spcPct val="120000"/>
              </a:lnSpc>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err="1">
                <a:latin typeface="Calibri" panose="020F0502020204030204" pitchFamily="34" charset="0"/>
                <a:cs typeface="Calibri" panose="020F0502020204030204" pitchFamily="34" charset="0"/>
              </a:rPr>
              <a:t>next</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default</a:t>
            </a:r>
            <a:r>
              <a:rPr lang="de-DE" altLang="de-DE" dirty="0">
                <a:latin typeface="Calibri" panose="020F0502020204030204" pitchFamily="34" charset="0"/>
                <a:cs typeface="Calibri" panose="020F0502020204030204" pitchFamily="34" charset="0"/>
              </a:rPr>
              <a:t>: 10k)</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gibt an, wie groß ein </a:t>
            </a:r>
            <a:r>
              <a:rPr lang="de-DE" altLang="de-DE" dirty="0" err="1">
                <a:latin typeface="Calibri" panose="020F0502020204030204" pitchFamily="34" charset="0"/>
                <a:cs typeface="Calibri" panose="020F0502020204030204" pitchFamily="34" charset="0"/>
              </a:rPr>
              <a:t>extent</a:t>
            </a:r>
            <a:r>
              <a:rPr lang="de-DE" altLang="de-DE" dirty="0">
                <a:latin typeface="Calibri" panose="020F0502020204030204" pitchFamily="34" charset="0"/>
                <a:cs typeface="Calibri" panose="020F0502020204030204" pitchFamily="34" charset="0"/>
              </a:rPr>
              <a:t> sein soll</a:t>
            </a:r>
          </a:p>
          <a:p>
            <a:pPr indent="-339725">
              <a:lnSpc>
                <a:spcPct val="120000"/>
              </a:lnSpc>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err="1">
                <a:latin typeface="Calibri" panose="020F0502020204030204" pitchFamily="34" charset="0"/>
                <a:cs typeface="Calibri" panose="020F0502020204030204" pitchFamily="34" charset="0"/>
              </a:rPr>
              <a:t>maxextents</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default</a:t>
            </a:r>
            <a:r>
              <a:rPr lang="de-DE" altLang="de-DE" dirty="0">
                <a:latin typeface="Calibri" panose="020F0502020204030204" pitchFamily="34" charset="0"/>
                <a:cs typeface="Calibri" panose="020F0502020204030204" pitchFamily="34" charset="0"/>
              </a:rPr>
              <a:t>: 99)</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gibt die Maximalzahl von </a:t>
            </a:r>
            <a:r>
              <a:rPr lang="de-DE" altLang="de-DE" dirty="0" err="1">
                <a:latin typeface="Calibri" panose="020F0502020204030204" pitchFamily="34" charset="0"/>
                <a:cs typeface="Calibri" panose="020F0502020204030204" pitchFamily="34" charset="0"/>
              </a:rPr>
              <a:t>extents</a:t>
            </a:r>
            <a:r>
              <a:rPr lang="de-DE" altLang="de-DE" dirty="0">
                <a:latin typeface="Calibri" panose="020F0502020204030204" pitchFamily="34" charset="0"/>
                <a:cs typeface="Calibri" panose="020F0502020204030204" pitchFamily="34" charset="0"/>
              </a:rPr>
              <a:t> an</a:t>
            </a:r>
          </a:p>
          <a:p>
            <a:pPr indent="-339725">
              <a:lnSpc>
                <a:spcPct val="120000"/>
              </a:lnSpc>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err="1">
                <a:latin typeface="Calibri" panose="020F0502020204030204" pitchFamily="34" charset="0"/>
                <a:cs typeface="Calibri" panose="020F0502020204030204" pitchFamily="34" charset="0"/>
              </a:rPr>
              <a:t>minextents</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default</a:t>
            </a:r>
            <a:r>
              <a:rPr lang="de-DE" altLang="de-DE" dirty="0">
                <a:latin typeface="Calibri" panose="020F0502020204030204" pitchFamily="34" charset="0"/>
                <a:cs typeface="Calibri" panose="020F0502020204030204" pitchFamily="34" charset="0"/>
              </a:rPr>
              <a:t>: 1)</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gibt an, wie viele </a:t>
            </a:r>
            <a:r>
              <a:rPr lang="de-DE" altLang="de-DE" dirty="0" err="1">
                <a:latin typeface="Calibri" panose="020F0502020204030204" pitchFamily="34" charset="0"/>
                <a:cs typeface="Calibri" panose="020F0502020204030204" pitchFamily="34" charset="0"/>
              </a:rPr>
              <a:t>extents</a:t>
            </a:r>
            <a:r>
              <a:rPr lang="de-DE" altLang="de-DE" dirty="0">
                <a:latin typeface="Calibri" panose="020F0502020204030204" pitchFamily="34" charset="0"/>
                <a:cs typeface="Calibri" panose="020F0502020204030204" pitchFamily="34" charset="0"/>
              </a:rPr>
              <a:t> (initial und </a:t>
            </a:r>
            <a:r>
              <a:rPr lang="de-DE" altLang="de-DE" dirty="0" err="1">
                <a:latin typeface="Calibri" panose="020F0502020204030204" pitchFamily="34" charset="0"/>
                <a:cs typeface="Calibri" panose="020F0502020204030204" pitchFamily="34" charset="0"/>
              </a:rPr>
              <a:t>next</a:t>
            </a:r>
            <a:r>
              <a:rPr lang="de-DE" altLang="de-DE" dirty="0">
                <a:latin typeface="Calibri" panose="020F0502020204030204" pitchFamily="34" charset="0"/>
                <a:cs typeface="Calibri" panose="020F0502020204030204" pitchFamily="34" charset="0"/>
              </a:rPr>
              <a:t>) bei der Definition des Datenbankobjekts (</a:t>
            </a:r>
            <a:r>
              <a:rPr lang="de-DE" altLang="de-DE" dirty="0" err="1">
                <a:latin typeface="Calibri" panose="020F0502020204030204" pitchFamily="34" charset="0"/>
                <a:cs typeface="Calibri" panose="020F0502020204030204" pitchFamily="34" charset="0"/>
              </a:rPr>
              <a:t>create</a:t>
            </a:r>
            <a:r>
              <a:rPr lang="de-DE" altLang="de-DE" dirty="0">
                <a:latin typeface="Calibri" panose="020F0502020204030204" pitchFamily="34" charset="0"/>
                <a:cs typeface="Calibri" panose="020F0502020204030204" pitchFamily="34" charset="0"/>
              </a:rPr>
              <a:t>) angelegt werden sollen.</a:t>
            </a:r>
          </a:p>
          <a:p>
            <a:pPr indent="-339725">
              <a:lnSpc>
                <a:spcPct val="120000"/>
              </a:lnSpc>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err="1">
                <a:latin typeface="Calibri" panose="020F0502020204030204" pitchFamily="34" charset="0"/>
                <a:cs typeface="Calibri" panose="020F0502020204030204" pitchFamily="34" charset="0"/>
              </a:rPr>
              <a:t>pctincrease</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default</a:t>
            </a:r>
            <a:r>
              <a:rPr lang="de-DE" altLang="de-DE" dirty="0">
                <a:latin typeface="Calibri" panose="020F0502020204030204" pitchFamily="34" charset="0"/>
                <a:cs typeface="Calibri" panose="020F0502020204030204" pitchFamily="34" charset="0"/>
              </a:rPr>
              <a:t>: 0)</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gibt an, um wieviel % das </a:t>
            </a:r>
            <a:r>
              <a:rPr lang="de-DE" altLang="de-DE" dirty="0" err="1">
                <a:latin typeface="Calibri" panose="020F0502020204030204" pitchFamily="34" charset="0"/>
                <a:cs typeface="Calibri" panose="020F0502020204030204" pitchFamily="34" charset="0"/>
              </a:rPr>
              <a:t>Nachfolgeextent</a:t>
            </a:r>
            <a:r>
              <a:rPr lang="de-DE" altLang="de-DE" dirty="0">
                <a:latin typeface="Calibri" panose="020F0502020204030204" pitchFamily="34" charset="0"/>
                <a:cs typeface="Calibri" panose="020F0502020204030204" pitchFamily="34" charset="0"/>
              </a:rPr>
              <a:t> gegenüber dem </a:t>
            </a:r>
            <a:r>
              <a:rPr lang="de-DE" altLang="de-DE" dirty="0" err="1">
                <a:latin typeface="Calibri" panose="020F0502020204030204" pitchFamily="34" charset="0"/>
                <a:cs typeface="Calibri" panose="020F0502020204030204" pitchFamily="34" charset="0"/>
              </a:rPr>
              <a:t>Vorgängerextent</a:t>
            </a:r>
            <a:r>
              <a:rPr lang="de-DE" altLang="de-DE" dirty="0">
                <a:latin typeface="Calibri" panose="020F0502020204030204" pitchFamily="34" charset="0"/>
                <a:cs typeface="Calibri" panose="020F0502020204030204" pitchFamily="34" charset="0"/>
              </a:rPr>
              <a:t> vergrößert werden soll.</a:t>
            </a:r>
          </a:p>
          <a:p>
            <a:pPr>
              <a:lnSpc>
                <a:spcPct val="120000"/>
              </a:lnSpc>
            </a:pPr>
            <a:endParaRPr lang="de-AT" dirty="0"/>
          </a:p>
        </p:txBody>
      </p:sp>
      <p:sp>
        <p:nvSpPr>
          <p:cNvPr id="4" name="Fußzeilenplatzhalter 3">
            <a:extLst>
              <a:ext uri="{FF2B5EF4-FFF2-40B4-BE49-F238E27FC236}">
                <a16:creationId xmlns:a16="http://schemas.microsoft.com/office/drawing/2014/main" id="{A58D69D5-C90E-4DF3-A34D-E1C3F9E3CFDE}"/>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A7B716A3-6E8A-4068-8E88-963024268397}"/>
              </a:ext>
            </a:extLst>
          </p:cNvPr>
          <p:cNvSpPr>
            <a:spLocks noGrp="1"/>
          </p:cNvSpPr>
          <p:nvPr>
            <p:ph type="sldNum" sz="quarter" idx="12"/>
          </p:nvPr>
        </p:nvSpPr>
        <p:spPr/>
        <p:txBody>
          <a:bodyPr/>
          <a:lstStyle/>
          <a:p>
            <a:fld id="{D3967F50-05EA-47C9-83BE-E62B239DFA07}" type="slidenum">
              <a:rPr lang="de-AT" smtClean="0"/>
              <a:t>27</a:t>
            </a:fld>
            <a:endParaRPr lang="de-AT"/>
          </a:p>
        </p:txBody>
      </p:sp>
      <p:pic>
        <p:nvPicPr>
          <p:cNvPr id="6" name="Grafik 5" descr="Ein Bild, das Zeichnung enthält.&#10;&#10;Automatisch generierte Beschreibung">
            <a:extLst>
              <a:ext uri="{FF2B5EF4-FFF2-40B4-BE49-F238E27FC236}">
                <a16:creationId xmlns:a16="http://schemas.microsoft.com/office/drawing/2014/main" id="{6B0169C8-7629-4859-A299-065C7523D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21345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0175E2-5B21-4FEC-BCC2-FC46890BC3B1}"/>
              </a:ext>
            </a:extLst>
          </p:cNvPr>
          <p:cNvSpPr>
            <a:spLocks noGrp="1"/>
          </p:cNvSpPr>
          <p:nvPr>
            <p:ph type="title"/>
          </p:nvPr>
        </p:nvSpPr>
        <p:spPr/>
        <p:txBody>
          <a:bodyPr/>
          <a:lstStyle/>
          <a:p>
            <a:r>
              <a:rPr lang="de-AT" b="1" dirty="0"/>
              <a:t>Beispiel Storage Parameter</a:t>
            </a:r>
          </a:p>
        </p:txBody>
      </p:sp>
      <p:sp>
        <p:nvSpPr>
          <p:cNvPr id="3" name="Inhaltsplatzhalter 2">
            <a:extLst>
              <a:ext uri="{FF2B5EF4-FFF2-40B4-BE49-F238E27FC236}">
                <a16:creationId xmlns:a16="http://schemas.microsoft.com/office/drawing/2014/main" id="{59650F1A-B598-4078-BACA-4A34C1CAAB3E}"/>
              </a:ext>
            </a:extLst>
          </p:cNvPr>
          <p:cNvSpPr>
            <a:spLocks noGrp="1"/>
          </p:cNvSpPr>
          <p:nvPr>
            <p:ph idx="1"/>
          </p:nvPr>
        </p:nvSpPr>
        <p:spPr>
          <a:xfrm>
            <a:off x="838200" y="1825625"/>
            <a:ext cx="10174357" cy="4351338"/>
          </a:xfrm>
        </p:spPr>
        <p:txBody>
          <a:bodyPr>
            <a:normAutofit fontScale="25000" lnSpcReduction="20000"/>
          </a:bodyPr>
          <a:lstStyle/>
          <a:p>
            <a:pPr marL="0" indent="-339725">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7200" dirty="0">
                <a:latin typeface="Calibri" panose="020F0502020204030204" pitchFamily="34" charset="0"/>
                <a:cs typeface="Calibri" panose="020F0502020204030204" pitchFamily="34" charset="0"/>
              </a:rPr>
              <a:t>Es soll ein neuer </a:t>
            </a:r>
            <a:r>
              <a:rPr lang="de-DE" altLang="de-DE" sz="7200" dirty="0" err="1">
                <a:latin typeface="Calibri" panose="020F0502020204030204" pitchFamily="34" charset="0"/>
                <a:cs typeface="Calibri" panose="020F0502020204030204" pitchFamily="34" charset="0"/>
              </a:rPr>
              <a:t>Tablespace</a:t>
            </a:r>
            <a:r>
              <a:rPr lang="de-DE" altLang="de-DE" sz="7200" dirty="0">
                <a:latin typeface="Calibri" panose="020F0502020204030204" pitchFamily="34" charset="0"/>
                <a:cs typeface="Calibri" panose="020F0502020204030204" pitchFamily="34" charset="0"/>
              </a:rPr>
              <a:t> mit dem Namen FINANZ mit Files von 80MB angelegt werden. Alle Tabellen und Indexsegmente sollen folgende Ausprägungen haben:</a:t>
            </a:r>
          </a:p>
          <a:p>
            <a:pPr marL="0" indent="-339725">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7200" dirty="0">
                <a:latin typeface="Calibri" panose="020F0502020204030204" pitchFamily="34" charset="0"/>
                <a:cs typeface="Calibri" panose="020F0502020204030204" pitchFamily="34" charset="0"/>
              </a:rPr>
              <a:t>50.000 Bytes sollen stets allokiert werden. Falls mehr Platz erforderlich ist, sollen wiederum 50.000 Bytes allokiert werden mit einer Wachstumsrate von 20%. Maximal 60 </a:t>
            </a:r>
            <a:r>
              <a:rPr lang="de-DE" altLang="de-DE" sz="7200" dirty="0" err="1">
                <a:latin typeface="Calibri" panose="020F0502020204030204" pitchFamily="34" charset="0"/>
                <a:cs typeface="Calibri" panose="020F0502020204030204" pitchFamily="34" charset="0"/>
              </a:rPr>
              <a:t>Extents</a:t>
            </a:r>
            <a:r>
              <a:rPr lang="de-DE" altLang="de-DE" sz="7200" dirty="0">
                <a:latin typeface="Calibri" panose="020F0502020204030204" pitchFamily="34" charset="0"/>
                <a:cs typeface="Calibri" panose="020F0502020204030204" pitchFamily="34" charset="0"/>
              </a:rPr>
              <a:t> können für eine Tabelle angelegt werden</a:t>
            </a:r>
          </a:p>
          <a:p>
            <a:pPr indent="-339725">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7200" dirty="0">
                <a:latin typeface="Courier New" panose="02070309020205020404" pitchFamily="49" charset="0"/>
              </a:rPr>
              <a:t>CREATE TABLESPACE </a:t>
            </a:r>
            <a:r>
              <a:rPr lang="en-GB" altLang="de-DE" sz="7200" dirty="0" err="1">
                <a:latin typeface="Courier New" panose="02070309020205020404" pitchFamily="49" charset="0"/>
              </a:rPr>
              <a:t>finanz</a:t>
            </a:r>
            <a:endParaRPr lang="en-GB" altLang="de-DE" sz="7200" dirty="0">
              <a:latin typeface="Courier New" panose="02070309020205020404" pitchFamily="49" charset="0"/>
            </a:endParaRPr>
          </a:p>
          <a:p>
            <a:pPr indent="-339725">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7200" dirty="0">
                <a:latin typeface="Courier New" panose="02070309020205020404" pitchFamily="49" charset="0"/>
              </a:rPr>
              <a:t>DATAFILE '</a:t>
            </a:r>
            <a:r>
              <a:rPr lang="en-GB" altLang="de-DE" sz="7200" dirty="0" err="1">
                <a:latin typeface="Courier New" panose="02070309020205020404" pitchFamily="49" charset="0"/>
              </a:rPr>
              <a:t>ora_finanz</a:t>
            </a:r>
            <a:r>
              <a:rPr lang="en-GB" altLang="de-DE" sz="7200" dirty="0">
                <a:latin typeface="Courier New" panose="02070309020205020404" pitchFamily="49" charset="0"/>
              </a:rPr>
              <a:t>' SIZE 80M</a:t>
            </a:r>
          </a:p>
          <a:p>
            <a:pPr indent="-339725">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7200" dirty="0">
                <a:latin typeface="Courier New" panose="02070309020205020404" pitchFamily="49" charset="0"/>
              </a:rPr>
              <a:t>DEFAULT STORAGE (</a:t>
            </a:r>
          </a:p>
          <a:p>
            <a:pPr indent="-339725">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7200" dirty="0">
                <a:latin typeface="Courier New" panose="02070309020205020404" pitchFamily="49" charset="0"/>
              </a:rPr>
              <a:t>	INITIAL 	50K</a:t>
            </a:r>
          </a:p>
          <a:p>
            <a:pPr indent="-339725">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7200" dirty="0">
                <a:latin typeface="Courier New" panose="02070309020205020404" pitchFamily="49" charset="0"/>
              </a:rPr>
              <a:t>	NEXT		50K</a:t>
            </a:r>
          </a:p>
          <a:p>
            <a:pPr indent="-339725">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7200" dirty="0">
                <a:latin typeface="Courier New" panose="02070309020205020404" pitchFamily="49" charset="0"/>
              </a:rPr>
              <a:t>	MINEXTENTS   1</a:t>
            </a:r>
          </a:p>
          <a:p>
            <a:pPr indent="-339725">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7200" dirty="0">
                <a:latin typeface="Courier New" panose="02070309020205020404" pitchFamily="49" charset="0"/>
              </a:rPr>
              <a:t>	</a:t>
            </a:r>
            <a:r>
              <a:rPr lang="de-DE" altLang="de-DE" sz="7200" dirty="0">
                <a:latin typeface="Courier New" panose="02070309020205020404" pitchFamily="49" charset="0"/>
              </a:rPr>
              <a:t>MAXEXTENTS 60</a:t>
            </a:r>
          </a:p>
          <a:p>
            <a:pPr indent="-339725">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7200" dirty="0">
                <a:latin typeface="Courier New" panose="02070309020205020404" pitchFamily="49" charset="0"/>
              </a:rPr>
              <a:t>	PCTINCREASE 20);</a:t>
            </a:r>
          </a:p>
          <a:p>
            <a:pPr marL="0" indent="-339725">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7200" dirty="0">
                <a:latin typeface="Calibri" panose="020F0502020204030204" pitchFamily="34" charset="0"/>
                <a:cs typeface="Calibri" panose="020F0502020204030204" pitchFamily="34" charset="0"/>
              </a:rPr>
              <a:t>Alle Tabellen, die im </a:t>
            </a:r>
            <a:r>
              <a:rPr lang="de-DE" altLang="de-DE" sz="7200" dirty="0" err="1">
                <a:latin typeface="Calibri" panose="020F0502020204030204" pitchFamily="34" charset="0"/>
                <a:cs typeface="Calibri" panose="020F0502020204030204" pitchFamily="34" charset="0"/>
              </a:rPr>
              <a:t>Tablespace</a:t>
            </a:r>
            <a:r>
              <a:rPr lang="de-DE" altLang="de-DE" sz="7200" dirty="0">
                <a:latin typeface="Calibri" panose="020F0502020204030204" pitchFamily="34" charset="0"/>
                <a:cs typeface="Calibri" panose="020F0502020204030204" pitchFamily="34" charset="0"/>
              </a:rPr>
              <a:t> </a:t>
            </a:r>
            <a:r>
              <a:rPr lang="de-DE" altLang="de-DE" sz="7200" i="1" dirty="0" err="1">
                <a:latin typeface="Calibri" panose="020F0502020204030204" pitchFamily="34" charset="0"/>
                <a:cs typeface="Calibri" panose="020F0502020204030204" pitchFamily="34" charset="0"/>
              </a:rPr>
              <a:t>finanz</a:t>
            </a:r>
            <a:r>
              <a:rPr lang="de-DE" altLang="de-DE" sz="7200" dirty="0">
                <a:latin typeface="Calibri" panose="020F0502020204030204" pitchFamily="34" charset="0"/>
                <a:cs typeface="Calibri" panose="020F0502020204030204" pitchFamily="34" charset="0"/>
              </a:rPr>
              <a:t> angelegt werden, werden mit diesen Parametern initialisiert!</a:t>
            </a:r>
          </a:p>
          <a:p>
            <a:pPr>
              <a:lnSpc>
                <a:spcPct val="120000"/>
              </a:lnSpc>
            </a:pPr>
            <a:endParaRPr lang="de-AT" dirty="0"/>
          </a:p>
        </p:txBody>
      </p:sp>
      <p:sp>
        <p:nvSpPr>
          <p:cNvPr id="4" name="Fußzeilenplatzhalter 3">
            <a:extLst>
              <a:ext uri="{FF2B5EF4-FFF2-40B4-BE49-F238E27FC236}">
                <a16:creationId xmlns:a16="http://schemas.microsoft.com/office/drawing/2014/main" id="{B52B136D-DA8A-4B22-B01A-6E8CDBD2B246}"/>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4FCB9859-DE36-4E18-83E7-78BA01ED1447}"/>
              </a:ext>
            </a:extLst>
          </p:cNvPr>
          <p:cNvSpPr>
            <a:spLocks noGrp="1"/>
          </p:cNvSpPr>
          <p:nvPr>
            <p:ph type="sldNum" sz="quarter" idx="12"/>
          </p:nvPr>
        </p:nvSpPr>
        <p:spPr/>
        <p:txBody>
          <a:bodyPr/>
          <a:lstStyle/>
          <a:p>
            <a:fld id="{D3967F50-05EA-47C9-83BE-E62B239DFA07}" type="slidenum">
              <a:rPr lang="de-AT" smtClean="0"/>
              <a:t>28</a:t>
            </a:fld>
            <a:endParaRPr lang="de-AT"/>
          </a:p>
        </p:txBody>
      </p:sp>
      <p:pic>
        <p:nvPicPr>
          <p:cNvPr id="6" name="Grafik 5" descr="Ein Bild, das Zeichnung enthält.&#10;&#10;Automatisch generierte Beschreibung">
            <a:extLst>
              <a:ext uri="{FF2B5EF4-FFF2-40B4-BE49-F238E27FC236}">
                <a16:creationId xmlns:a16="http://schemas.microsoft.com/office/drawing/2014/main" id="{5741DE08-8913-4AB6-9760-F7D90E56F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46191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A054A9-B687-414A-B38D-FA0902F8CF9A}"/>
              </a:ext>
            </a:extLst>
          </p:cNvPr>
          <p:cNvSpPr>
            <a:spLocks noGrp="1"/>
          </p:cNvSpPr>
          <p:nvPr>
            <p:ph type="title"/>
          </p:nvPr>
        </p:nvSpPr>
        <p:spPr/>
        <p:txBody>
          <a:bodyPr/>
          <a:lstStyle/>
          <a:p>
            <a:r>
              <a:rPr lang="de-AT" b="1" dirty="0"/>
              <a:t>Verwendung der Storage Parameter</a:t>
            </a:r>
          </a:p>
        </p:txBody>
      </p:sp>
      <p:sp>
        <p:nvSpPr>
          <p:cNvPr id="3" name="Inhaltsplatzhalter 2">
            <a:extLst>
              <a:ext uri="{FF2B5EF4-FFF2-40B4-BE49-F238E27FC236}">
                <a16:creationId xmlns:a16="http://schemas.microsoft.com/office/drawing/2014/main" id="{DB2BBBC0-BAD0-4786-A86E-261010DAFFD0}"/>
              </a:ext>
            </a:extLst>
          </p:cNvPr>
          <p:cNvSpPr>
            <a:spLocks noGrp="1"/>
          </p:cNvSpPr>
          <p:nvPr>
            <p:ph idx="1"/>
          </p:nvPr>
        </p:nvSpPr>
        <p:spPr/>
        <p:txBody>
          <a:bodyPr>
            <a:normAutofit lnSpcReduction="10000"/>
          </a:bodyPr>
          <a:lstStyle/>
          <a:p>
            <a:pPr marL="0"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Die optional anzugebenden Speicherparameter können angegeben werden bei</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latin typeface="Calibri" panose="020F0502020204030204" pitchFamily="34" charset="0"/>
              <a:cs typeface="Calibri" panose="020F0502020204030204" pitchFamily="34" charset="0"/>
            </a:endParaRP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alibri" panose="020F0502020204030204" pitchFamily="34" charset="0"/>
                <a:cs typeface="Calibri" panose="020F0502020204030204" pitchFamily="34" charset="0"/>
              </a:rPr>
              <a:t>CREATE / ALTER </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alibri" panose="020F0502020204030204" pitchFamily="34" charset="0"/>
                <a:cs typeface="Calibri" panose="020F0502020204030204" pitchFamily="34" charset="0"/>
              </a:rPr>
              <a:t>		TABLE</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alibri" panose="020F0502020204030204" pitchFamily="34" charset="0"/>
                <a:cs typeface="Calibri" panose="020F0502020204030204" pitchFamily="34" charset="0"/>
              </a:rPr>
              <a:t>		TABLESPACE</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alibri" panose="020F0502020204030204" pitchFamily="34" charset="0"/>
                <a:cs typeface="Calibri" panose="020F0502020204030204" pitchFamily="34" charset="0"/>
              </a:rPr>
              <a:t>		INDEX</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alibri" panose="020F0502020204030204" pitchFamily="34" charset="0"/>
                <a:cs typeface="Calibri" panose="020F0502020204030204" pitchFamily="34" charset="0"/>
              </a:rPr>
              <a:t>		ROLLBACK SEGMENT</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alibri" panose="020F0502020204030204" pitchFamily="34" charset="0"/>
                <a:cs typeface="Calibri" panose="020F0502020204030204" pitchFamily="34" charset="0"/>
              </a:rPr>
              <a:t>		</a:t>
            </a:r>
            <a:r>
              <a:rPr lang="de-DE" altLang="de-DE" dirty="0">
                <a:latin typeface="Calibri" panose="020F0502020204030204" pitchFamily="34" charset="0"/>
                <a:cs typeface="Calibri" panose="020F0502020204030204" pitchFamily="34" charset="0"/>
              </a:rPr>
              <a:t>CLUSTER</a:t>
            </a:r>
          </a:p>
          <a:p>
            <a:endParaRPr lang="de-AT" dirty="0"/>
          </a:p>
        </p:txBody>
      </p:sp>
      <p:sp>
        <p:nvSpPr>
          <p:cNvPr id="4" name="Fußzeilenplatzhalter 3">
            <a:extLst>
              <a:ext uri="{FF2B5EF4-FFF2-40B4-BE49-F238E27FC236}">
                <a16:creationId xmlns:a16="http://schemas.microsoft.com/office/drawing/2014/main" id="{E1D462A8-1A5B-44F7-B367-846FDF0E087B}"/>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63E164A4-ABF4-4388-AC4E-B3162CAD21E7}"/>
              </a:ext>
            </a:extLst>
          </p:cNvPr>
          <p:cNvSpPr>
            <a:spLocks noGrp="1"/>
          </p:cNvSpPr>
          <p:nvPr>
            <p:ph type="sldNum" sz="quarter" idx="12"/>
          </p:nvPr>
        </p:nvSpPr>
        <p:spPr/>
        <p:txBody>
          <a:bodyPr/>
          <a:lstStyle/>
          <a:p>
            <a:fld id="{D3967F50-05EA-47C9-83BE-E62B239DFA07}" type="slidenum">
              <a:rPr lang="de-AT" smtClean="0"/>
              <a:t>29</a:t>
            </a:fld>
            <a:endParaRPr lang="de-AT"/>
          </a:p>
        </p:txBody>
      </p:sp>
      <p:pic>
        <p:nvPicPr>
          <p:cNvPr id="6" name="Grafik 5" descr="Ein Bild, das Zeichnung enthält.&#10;&#10;Automatisch generierte Beschreibung">
            <a:extLst>
              <a:ext uri="{FF2B5EF4-FFF2-40B4-BE49-F238E27FC236}">
                <a16:creationId xmlns:a16="http://schemas.microsoft.com/office/drawing/2014/main" id="{865DB62A-B671-4846-8991-4ED4B6EDA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90401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AC8F64-14F3-423B-9747-E7A8DC92F321}"/>
              </a:ext>
            </a:extLst>
          </p:cNvPr>
          <p:cNvSpPr>
            <a:spLocks noGrp="1"/>
          </p:cNvSpPr>
          <p:nvPr>
            <p:ph type="title"/>
          </p:nvPr>
        </p:nvSpPr>
        <p:spPr/>
        <p:txBody>
          <a:bodyPr/>
          <a:lstStyle/>
          <a:p>
            <a:endParaRPr lang="de-AT"/>
          </a:p>
        </p:txBody>
      </p:sp>
      <p:sp>
        <p:nvSpPr>
          <p:cNvPr id="4" name="Fußzeilenplatzhalter 3">
            <a:extLst>
              <a:ext uri="{FF2B5EF4-FFF2-40B4-BE49-F238E27FC236}">
                <a16:creationId xmlns:a16="http://schemas.microsoft.com/office/drawing/2014/main" id="{A6E1528F-687F-4B98-A963-875FB340D234}"/>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2DB1C107-200C-4706-B775-31E08473E20B}"/>
              </a:ext>
            </a:extLst>
          </p:cNvPr>
          <p:cNvSpPr>
            <a:spLocks noGrp="1"/>
          </p:cNvSpPr>
          <p:nvPr>
            <p:ph type="sldNum" sz="quarter" idx="12"/>
          </p:nvPr>
        </p:nvSpPr>
        <p:spPr/>
        <p:txBody>
          <a:bodyPr/>
          <a:lstStyle/>
          <a:p>
            <a:fld id="{D3967F50-05EA-47C9-83BE-E62B239DFA07}" type="slidenum">
              <a:rPr lang="de-AT" smtClean="0"/>
              <a:t>3</a:t>
            </a:fld>
            <a:endParaRPr lang="de-AT"/>
          </a:p>
        </p:txBody>
      </p:sp>
      <p:graphicFrame>
        <p:nvGraphicFramePr>
          <p:cNvPr id="6" name="Object 2">
            <a:extLst>
              <a:ext uri="{FF2B5EF4-FFF2-40B4-BE49-F238E27FC236}">
                <a16:creationId xmlns:a16="http://schemas.microsoft.com/office/drawing/2014/main" id="{08494AEA-D98E-4BA3-9AB3-49F5AE95762E}"/>
              </a:ext>
            </a:extLst>
          </p:cNvPr>
          <p:cNvGraphicFramePr>
            <a:graphicFrameLocks noGrp="1" noChangeAspect="1"/>
          </p:cNvGraphicFramePr>
          <p:nvPr>
            <p:ph idx="1"/>
            <p:extLst>
              <p:ext uri="{D42A27DB-BD31-4B8C-83A1-F6EECF244321}">
                <p14:modId xmlns:p14="http://schemas.microsoft.com/office/powerpoint/2010/main" val="1195141852"/>
              </p:ext>
            </p:extLst>
          </p:nvPr>
        </p:nvGraphicFramePr>
        <p:xfrm>
          <a:off x="3248109" y="523081"/>
          <a:ext cx="5695781" cy="5811838"/>
        </p:xfrm>
        <a:graphic>
          <a:graphicData uri="http://schemas.openxmlformats.org/presentationml/2006/ole">
            <mc:AlternateContent xmlns:mc="http://schemas.openxmlformats.org/markup-compatibility/2006">
              <mc:Choice xmlns:v="urn:schemas-microsoft-com:vml" Requires="v">
                <p:oleObj spid="_x0000_s1027" name="Document" r:id="rId3" imgW="7011823" imgH="7154256" progId="Word.Document.8">
                  <p:embed/>
                </p:oleObj>
              </mc:Choice>
              <mc:Fallback>
                <p:oleObj name="Document" r:id="rId3" imgW="7011823" imgH="7154256" progId="Word.Document.8">
                  <p:embed/>
                  <p:pic>
                    <p:nvPicPr>
                      <p:cNvPr id="5125" name="Object 2">
                        <a:extLst>
                          <a:ext uri="{FF2B5EF4-FFF2-40B4-BE49-F238E27FC236}">
                            <a16:creationId xmlns:a16="http://schemas.microsoft.com/office/drawing/2014/main" id="{4A4039D3-F799-4D7F-956B-AB6827DAEB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109" y="523081"/>
                        <a:ext cx="5695781" cy="5811838"/>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8A54114B-7DFF-4537-82E7-5E2AEFC92D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781188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7F6754-2196-4BD7-8351-7D91E7FED973}"/>
              </a:ext>
            </a:extLst>
          </p:cNvPr>
          <p:cNvSpPr>
            <a:spLocks noGrp="1"/>
          </p:cNvSpPr>
          <p:nvPr>
            <p:ph type="title"/>
          </p:nvPr>
        </p:nvSpPr>
        <p:spPr/>
        <p:txBody>
          <a:bodyPr/>
          <a:lstStyle/>
          <a:p>
            <a:r>
              <a:rPr lang="de-AT" b="1" dirty="0" err="1"/>
              <a:t>Extent</a:t>
            </a:r>
            <a:endParaRPr lang="de-AT" b="1" dirty="0"/>
          </a:p>
        </p:txBody>
      </p:sp>
      <p:sp>
        <p:nvSpPr>
          <p:cNvPr id="3" name="Inhaltsplatzhalter 2">
            <a:extLst>
              <a:ext uri="{FF2B5EF4-FFF2-40B4-BE49-F238E27FC236}">
                <a16:creationId xmlns:a16="http://schemas.microsoft.com/office/drawing/2014/main" id="{9C89D4EE-1EE2-4087-BF9A-038A9F935C41}"/>
              </a:ext>
            </a:extLst>
          </p:cNvPr>
          <p:cNvSpPr>
            <a:spLocks noGrp="1"/>
          </p:cNvSpPr>
          <p:nvPr>
            <p:ph sz="half" idx="1"/>
          </p:nvPr>
        </p:nvSpPr>
        <p:spPr/>
        <p:txBody>
          <a:bodyPr>
            <a:normAutofit fontScale="62500" lnSpcReduction="20000"/>
          </a:bodyPr>
          <a:lstStyle/>
          <a:p>
            <a:pPr marL="0" indent="-339725">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err="1">
                <a:latin typeface="Calibri" panose="020F0502020204030204" pitchFamily="34" charset="0"/>
                <a:cs typeface="Calibri" panose="020F0502020204030204" pitchFamily="34" charset="0"/>
              </a:rPr>
              <a:t>Extents</a:t>
            </a:r>
            <a:r>
              <a:rPr lang="de-DE" altLang="de-DE" dirty="0">
                <a:latin typeface="Calibri" panose="020F0502020204030204" pitchFamily="34" charset="0"/>
                <a:cs typeface="Calibri" panose="020F0502020204030204" pitchFamily="34" charset="0"/>
              </a:rPr>
              <a:t> bestehen aus Datenbankblöcke, deren Größe vom jeweiligen Betriebssystem abhängig ist (im Bereich von 4K - 8K; max. 32K)</a:t>
            </a:r>
          </a:p>
          <a:p>
            <a:pPr indent="-339725">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latin typeface="Calibri" panose="020F0502020204030204" pitchFamily="34" charset="0"/>
              <a:cs typeface="Calibri" panose="020F0502020204030204" pitchFamily="34" charset="0"/>
            </a:endParaRPr>
          </a:p>
          <a:p>
            <a:pPr indent="-339725">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Aufbau des Blockes:</a:t>
            </a:r>
          </a:p>
          <a:p>
            <a:pPr indent="-339725">
              <a:lnSpc>
                <a:spcPct val="120000"/>
              </a:lnSpc>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DB Block Header</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enthält Verwaltungsinformationen (Blockadresse, Segmenttyp)</a:t>
            </a:r>
          </a:p>
          <a:p>
            <a:pPr indent="-339725">
              <a:lnSpc>
                <a:spcPct val="120000"/>
              </a:lnSpc>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Datenbereich</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dient zur Aufnahme von Datensätzen, die mit INSERT eingefügt werden</a:t>
            </a:r>
          </a:p>
          <a:p>
            <a:pPr indent="-339725">
              <a:lnSpc>
                <a:spcPct val="120000"/>
              </a:lnSpc>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Freibereich</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dient zur Aufnahme von Daten, die sich durch Änderungsoperationen (Update) vergrößert haben.</a:t>
            </a:r>
          </a:p>
          <a:p>
            <a:pPr>
              <a:lnSpc>
                <a:spcPct val="120000"/>
              </a:lnSpc>
            </a:pPr>
            <a:endParaRPr lang="de-AT" dirty="0"/>
          </a:p>
        </p:txBody>
      </p:sp>
      <p:sp>
        <p:nvSpPr>
          <p:cNvPr id="5" name="Fußzeilenplatzhalter 4">
            <a:extLst>
              <a:ext uri="{FF2B5EF4-FFF2-40B4-BE49-F238E27FC236}">
                <a16:creationId xmlns:a16="http://schemas.microsoft.com/office/drawing/2014/main" id="{8721AB55-A940-46DB-85FF-92D84AF88B8E}"/>
              </a:ext>
            </a:extLst>
          </p:cNvPr>
          <p:cNvSpPr>
            <a:spLocks noGrp="1"/>
          </p:cNvSpPr>
          <p:nvPr>
            <p:ph type="ftr" sz="quarter" idx="11"/>
          </p:nvPr>
        </p:nvSpPr>
        <p:spPr/>
        <p:txBody>
          <a:bodyPr/>
          <a:lstStyle/>
          <a:p>
            <a:r>
              <a:rPr lang="de-AT"/>
              <a:t>Oracle Architektur</a:t>
            </a:r>
          </a:p>
        </p:txBody>
      </p:sp>
      <p:sp>
        <p:nvSpPr>
          <p:cNvPr id="6" name="Foliennummernplatzhalter 5">
            <a:extLst>
              <a:ext uri="{FF2B5EF4-FFF2-40B4-BE49-F238E27FC236}">
                <a16:creationId xmlns:a16="http://schemas.microsoft.com/office/drawing/2014/main" id="{7E89276D-A0C4-40DD-971D-F1074D2AE3D5}"/>
              </a:ext>
            </a:extLst>
          </p:cNvPr>
          <p:cNvSpPr>
            <a:spLocks noGrp="1"/>
          </p:cNvSpPr>
          <p:nvPr>
            <p:ph type="sldNum" sz="quarter" idx="12"/>
          </p:nvPr>
        </p:nvSpPr>
        <p:spPr/>
        <p:txBody>
          <a:bodyPr/>
          <a:lstStyle/>
          <a:p>
            <a:fld id="{D3967F50-05EA-47C9-83BE-E62B239DFA07}" type="slidenum">
              <a:rPr lang="de-AT" smtClean="0"/>
              <a:t>30</a:t>
            </a:fld>
            <a:endParaRPr lang="de-AT"/>
          </a:p>
        </p:txBody>
      </p:sp>
      <p:graphicFrame>
        <p:nvGraphicFramePr>
          <p:cNvPr id="7" name="Object 3">
            <a:extLst>
              <a:ext uri="{FF2B5EF4-FFF2-40B4-BE49-F238E27FC236}">
                <a16:creationId xmlns:a16="http://schemas.microsoft.com/office/drawing/2014/main" id="{7A67E191-AEE9-4EC5-B997-42148A3D2DC6}"/>
              </a:ext>
            </a:extLst>
          </p:cNvPr>
          <p:cNvGraphicFramePr>
            <a:graphicFrameLocks noGrp="1" noChangeAspect="1"/>
          </p:cNvGraphicFramePr>
          <p:nvPr>
            <p:ph sz="half" idx="2"/>
          </p:nvPr>
        </p:nvGraphicFramePr>
        <p:xfrm>
          <a:off x="6172200" y="2117364"/>
          <a:ext cx="5181600" cy="3767860"/>
        </p:xfrm>
        <a:graphic>
          <a:graphicData uri="http://schemas.openxmlformats.org/presentationml/2006/ole">
            <mc:AlternateContent xmlns:mc="http://schemas.openxmlformats.org/markup-compatibility/2006">
              <mc:Choice xmlns:v="urn:schemas-microsoft-com:vml" Requires="v">
                <p:oleObj spid="_x0000_s8195" r:id="rId3" imgW="5196385" imgH="3778154" progId="">
                  <p:embed/>
                </p:oleObj>
              </mc:Choice>
              <mc:Fallback>
                <p:oleObj r:id="rId3" imgW="5196385" imgH="3778154" progId="">
                  <p:embed/>
                  <p:pic>
                    <p:nvPicPr>
                      <p:cNvPr id="32774" name="Object 3">
                        <a:extLst>
                          <a:ext uri="{FF2B5EF4-FFF2-40B4-BE49-F238E27FC236}">
                            <a16:creationId xmlns:a16="http://schemas.microsoft.com/office/drawing/2014/main" id="{1D7B205A-B3F2-4E6E-9C80-7369DE6D9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117364"/>
                        <a:ext cx="5181600" cy="37678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Grafik 7" descr="Ein Bild, das Zeichnung enthält.&#10;&#10;Automatisch generierte Beschreibung">
            <a:extLst>
              <a:ext uri="{FF2B5EF4-FFF2-40B4-BE49-F238E27FC236}">
                <a16:creationId xmlns:a16="http://schemas.microsoft.com/office/drawing/2014/main" id="{44C5FBC1-3F46-4F72-A14F-BE04DAD47B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174212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77AC78-6F14-434B-8FD1-2F885D85F869}"/>
              </a:ext>
            </a:extLst>
          </p:cNvPr>
          <p:cNvSpPr>
            <a:spLocks noGrp="1"/>
          </p:cNvSpPr>
          <p:nvPr>
            <p:ph type="title"/>
          </p:nvPr>
        </p:nvSpPr>
        <p:spPr/>
        <p:txBody>
          <a:bodyPr/>
          <a:lstStyle/>
          <a:p>
            <a:r>
              <a:rPr lang="de-AT" b="1" dirty="0"/>
              <a:t>Block</a:t>
            </a:r>
          </a:p>
        </p:txBody>
      </p:sp>
      <p:sp>
        <p:nvSpPr>
          <p:cNvPr id="3" name="Inhaltsplatzhalter 2">
            <a:extLst>
              <a:ext uri="{FF2B5EF4-FFF2-40B4-BE49-F238E27FC236}">
                <a16:creationId xmlns:a16="http://schemas.microsoft.com/office/drawing/2014/main" id="{AAD470A2-3083-4394-814B-7C18644A8064}"/>
              </a:ext>
            </a:extLst>
          </p:cNvPr>
          <p:cNvSpPr>
            <a:spLocks noGrp="1"/>
          </p:cNvSpPr>
          <p:nvPr>
            <p:ph idx="1"/>
          </p:nvPr>
        </p:nvSpPr>
        <p:spPr>
          <a:xfrm>
            <a:off x="838200" y="1825625"/>
            <a:ext cx="9273209" cy="4351338"/>
          </a:xfrm>
        </p:spPr>
        <p:txBody>
          <a:bodyPr/>
          <a:lstStyle/>
          <a:p>
            <a:pPr marL="0" indent="-339725">
              <a:lnSpc>
                <a:spcPct val="15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Wird bei der Initialisierung der Datenbank über den Parameter DB_BLOCK_SIZE festgelegt. </a:t>
            </a:r>
          </a:p>
          <a:p>
            <a:pPr marL="0" indent="-339725">
              <a:lnSpc>
                <a:spcPct val="15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latin typeface="Calibri" panose="020F0502020204030204" pitchFamily="34" charset="0"/>
            </a:endParaRPr>
          </a:p>
          <a:p>
            <a:pPr marL="0" indent="-339725">
              <a:lnSpc>
                <a:spcPct val="15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Typisch: </a:t>
            </a:r>
          </a:p>
          <a:p>
            <a:pPr marL="0" indent="-339725">
              <a:lnSpc>
                <a:spcPct val="15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4096 oder 8192 Byte – jedenfalls ein Vielfaches der Betriebssystem - Blockgröße</a:t>
            </a:r>
          </a:p>
          <a:p>
            <a:pPr marL="0" indent="-339725">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250F3771-EB78-4E89-8E83-7EEB0632AC6C}"/>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1DBAFD9E-6388-4C57-A4C9-831C796A34E4}"/>
              </a:ext>
            </a:extLst>
          </p:cNvPr>
          <p:cNvSpPr>
            <a:spLocks noGrp="1"/>
          </p:cNvSpPr>
          <p:nvPr>
            <p:ph type="sldNum" sz="quarter" idx="12"/>
          </p:nvPr>
        </p:nvSpPr>
        <p:spPr/>
        <p:txBody>
          <a:bodyPr/>
          <a:lstStyle/>
          <a:p>
            <a:fld id="{D3967F50-05EA-47C9-83BE-E62B239DFA07}" type="slidenum">
              <a:rPr lang="de-AT" smtClean="0"/>
              <a:t>31</a:t>
            </a:fld>
            <a:endParaRPr lang="de-AT"/>
          </a:p>
        </p:txBody>
      </p:sp>
      <p:pic>
        <p:nvPicPr>
          <p:cNvPr id="6" name="Grafik 5" descr="Ein Bild, das Zeichnung enthält.&#10;&#10;Automatisch generierte Beschreibung">
            <a:extLst>
              <a:ext uri="{FF2B5EF4-FFF2-40B4-BE49-F238E27FC236}">
                <a16:creationId xmlns:a16="http://schemas.microsoft.com/office/drawing/2014/main" id="{AE012EB2-CD7D-48D9-99C1-FC77CDFE8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874662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9A2BE4-7D45-45BA-9577-036C496948A7}"/>
              </a:ext>
            </a:extLst>
          </p:cNvPr>
          <p:cNvSpPr>
            <a:spLocks noGrp="1"/>
          </p:cNvSpPr>
          <p:nvPr>
            <p:ph type="title"/>
          </p:nvPr>
        </p:nvSpPr>
        <p:spPr/>
        <p:txBody>
          <a:bodyPr/>
          <a:lstStyle/>
          <a:p>
            <a:r>
              <a:rPr lang="de-AT" b="1" dirty="0"/>
              <a:t>Blockaufbau</a:t>
            </a:r>
          </a:p>
        </p:txBody>
      </p:sp>
      <p:sp>
        <p:nvSpPr>
          <p:cNvPr id="4" name="Fußzeilenplatzhalter 3">
            <a:extLst>
              <a:ext uri="{FF2B5EF4-FFF2-40B4-BE49-F238E27FC236}">
                <a16:creationId xmlns:a16="http://schemas.microsoft.com/office/drawing/2014/main" id="{9500DC97-1CA3-4603-9B2D-0DED46B8DEB0}"/>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1C086D48-572D-4E6B-8296-4A27CF7A0B91}"/>
              </a:ext>
            </a:extLst>
          </p:cNvPr>
          <p:cNvSpPr>
            <a:spLocks noGrp="1"/>
          </p:cNvSpPr>
          <p:nvPr>
            <p:ph type="sldNum" sz="quarter" idx="12"/>
          </p:nvPr>
        </p:nvSpPr>
        <p:spPr/>
        <p:txBody>
          <a:bodyPr/>
          <a:lstStyle/>
          <a:p>
            <a:fld id="{D3967F50-05EA-47C9-83BE-E62B239DFA07}" type="slidenum">
              <a:rPr lang="de-AT" smtClean="0"/>
              <a:t>32</a:t>
            </a:fld>
            <a:endParaRPr lang="de-AT"/>
          </a:p>
        </p:txBody>
      </p:sp>
      <p:graphicFrame>
        <p:nvGraphicFramePr>
          <p:cNvPr id="6" name="Object 2">
            <a:extLst>
              <a:ext uri="{FF2B5EF4-FFF2-40B4-BE49-F238E27FC236}">
                <a16:creationId xmlns:a16="http://schemas.microsoft.com/office/drawing/2014/main" id="{70C4ED44-9811-4010-98B8-35310939C8C3}"/>
              </a:ext>
            </a:extLst>
          </p:cNvPr>
          <p:cNvGraphicFramePr>
            <a:graphicFrameLocks noGrp="1" noChangeAspect="1"/>
          </p:cNvGraphicFramePr>
          <p:nvPr>
            <p:ph idx="1"/>
            <p:extLst>
              <p:ext uri="{D42A27DB-BD31-4B8C-83A1-F6EECF244321}">
                <p14:modId xmlns:p14="http://schemas.microsoft.com/office/powerpoint/2010/main" val="751856845"/>
              </p:ext>
            </p:extLst>
          </p:nvPr>
        </p:nvGraphicFramePr>
        <p:xfrm>
          <a:off x="2756072" y="2266123"/>
          <a:ext cx="6679856" cy="3949872"/>
        </p:xfrm>
        <a:graphic>
          <a:graphicData uri="http://schemas.openxmlformats.org/presentationml/2006/ole">
            <mc:AlternateContent xmlns:mc="http://schemas.openxmlformats.org/markup-compatibility/2006">
              <mc:Choice xmlns:v="urn:schemas-microsoft-com:vml" Requires="v">
                <p:oleObj spid="_x0000_s9219" r:id="rId3" imgW="4129251" imgH="2440904" progId="">
                  <p:embed/>
                </p:oleObj>
              </mc:Choice>
              <mc:Fallback>
                <p:oleObj r:id="rId3" imgW="4129251" imgH="2440904" progId="">
                  <p:embed/>
                  <p:pic>
                    <p:nvPicPr>
                      <p:cNvPr id="34821" name="Object 2">
                        <a:extLst>
                          <a:ext uri="{FF2B5EF4-FFF2-40B4-BE49-F238E27FC236}">
                            <a16:creationId xmlns:a16="http://schemas.microsoft.com/office/drawing/2014/main" id="{375D5FBF-2838-4F1C-AC4B-581C3E4B8D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072" y="2266123"/>
                        <a:ext cx="6679856" cy="3949872"/>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A4B7B4FA-7A85-413A-BAA4-6175302846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19664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82481-D9DD-4335-925F-3AF1DD275B43}"/>
              </a:ext>
            </a:extLst>
          </p:cNvPr>
          <p:cNvSpPr>
            <a:spLocks noGrp="1"/>
          </p:cNvSpPr>
          <p:nvPr>
            <p:ph type="title"/>
          </p:nvPr>
        </p:nvSpPr>
        <p:spPr/>
        <p:txBody>
          <a:bodyPr/>
          <a:lstStyle/>
          <a:p>
            <a:r>
              <a:rPr lang="de-AT" b="1" dirty="0"/>
              <a:t>Blockeigenschaften</a:t>
            </a:r>
          </a:p>
        </p:txBody>
      </p:sp>
      <p:sp>
        <p:nvSpPr>
          <p:cNvPr id="3" name="Inhaltsplatzhalter 2">
            <a:extLst>
              <a:ext uri="{FF2B5EF4-FFF2-40B4-BE49-F238E27FC236}">
                <a16:creationId xmlns:a16="http://schemas.microsoft.com/office/drawing/2014/main" id="{AF482F43-0A55-455A-9826-C10EBE3EC203}"/>
              </a:ext>
            </a:extLst>
          </p:cNvPr>
          <p:cNvSpPr>
            <a:spLocks noGrp="1"/>
          </p:cNvSpPr>
          <p:nvPr>
            <p:ph idx="1"/>
          </p:nvPr>
        </p:nvSpPr>
        <p:spPr/>
        <p:txBody>
          <a:bodyPr>
            <a:normAutofit lnSpcReduction="10000"/>
          </a:bodyPr>
          <a:lstStyle/>
          <a:p>
            <a:pPr>
              <a:lnSpc>
                <a:spcPct val="80000"/>
              </a:lnSpc>
              <a:spcBef>
                <a:spcPts val="600"/>
              </a:spcBef>
              <a:spcAft>
                <a:spcPts val="12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Oracle arbeitet mit variabler Spaltengröße. Werden in einer mit VARCHAR(50) definierten Spalte 2 Zeichen eingegeben, dann werden auch tatsächlich nur 2 Byte + Verwaltungsinformation belegt. </a:t>
            </a:r>
          </a:p>
          <a:p>
            <a:pPr>
              <a:lnSpc>
                <a:spcPct val="80000"/>
              </a:lnSpc>
              <a:spcBef>
                <a:spcPts val="600"/>
              </a:spcBef>
              <a:spcAft>
                <a:spcPts val="12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Wenn allerdings solche Datensätze auf die maximal zulässige Länge von 50 Zeichen verändert (durch UPDATE) und befindet sich dieser Datensatz in einem bereits gefüllten Block, müsste das System einen Überlaufblock bereitstellen. Dieses Verfahren wirkt sich äußerst negativ auf die Performance aus.</a:t>
            </a:r>
          </a:p>
          <a:p>
            <a:pPr>
              <a:lnSpc>
                <a:spcPct val="80000"/>
              </a:lnSpc>
              <a:spcBef>
                <a:spcPts val="600"/>
              </a:spcBef>
              <a:spcAft>
                <a:spcPts val="12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Um dieses Problem zu vermeiden, kann ein Teil des DB Blocks als Überlaufbereich definiert werden. In diesem Bereich werden ausschließlich durch update Operationen vergrößerte Daten eingefügt, nicht aber neue Datensätze.</a:t>
            </a:r>
          </a:p>
          <a:p>
            <a:endParaRPr lang="de-AT" dirty="0"/>
          </a:p>
        </p:txBody>
      </p:sp>
      <p:sp>
        <p:nvSpPr>
          <p:cNvPr id="4" name="Fußzeilenplatzhalter 3">
            <a:extLst>
              <a:ext uri="{FF2B5EF4-FFF2-40B4-BE49-F238E27FC236}">
                <a16:creationId xmlns:a16="http://schemas.microsoft.com/office/drawing/2014/main" id="{7259C29F-374F-4CD7-AF02-0E1AE25273C3}"/>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81633FBF-C114-4B95-8F0A-F0604C7D778A}"/>
              </a:ext>
            </a:extLst>
          </p:cNvPr>
          <p:cNvSpPr>
            <a:spLocks noGrp="1"/>
          </p:cNvSpPr>
          <p:nvPr>
            <p:ph type="sldNum" sz="quarter" idx="12"/>
          </p:nvPr>
        </p:nvSpPr>
        <p:spPr/>
        <p:txBody>
          <a:bodyPr/>
          <a:lstStyle/>
          <a:p>
            <a:fld id="{D3967F50-05EA-47C9-83BE-E62B239DFA07}" type="slidenum">
              <a:rPr lang="de-AT" smtClean="0"/>
              <a:t>33</a:t>
            </a:fld>
            <a:endParaRPr lang="de-AT"/>
          </a:p>
        </p:txBody>
      </p:sp>
      <p:pic>
        <p:nvPicPr>
          <p:cNvPr id="6" name="Grafik 5" descr="Ein Bild, das Zeichnung enthält.&#10;&#10;Automatisch generierte Beschreibung">
            <a:extLst>
              <a:ext uri="{FF2B5EF4-FFF2-40B4-BE49-F238E27FC236}">
                <a16:creationId xmlns:a16="http://schemas.microsoft.com/office/drawing/2014/main" id="{C246829B-FF5E-4E75-A88F-D8ADF8BD8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798396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8D61C1-A913-46BB-AB79-A75EABB18A1C}"/>
              </a:ext>
            </a:extLst>
          </p:cNvPr>
          <p:cNvSpPr>
            <a:spLocks noGrp="1"/>
          </p:cNvSpPr>
          <p:nvPr>
            <p:ph type="title"/>
          </p:nvPr>
        </p:nvSpPr>
        <p:spPr/>
        <p:txBody>
          <a:bodyPr/>
          <a:lstStyle/>
          <a:p>
            <a:r>
              <a:rPr lang="de-AT" b="1" dirty="0"/>
              <a:t>Einträge im Blockheader</a:t>
            </a:r>
          </a:p>
        </p:txBody>
      </p:sp>
      <p:sp>
        <p:nvSpPr>
          <p:cNvPr id="3" name="Inhaltsplatzhalter 2">
            <a:extLst>
              <a:ext uri="{FF2B5EF4-FFF2-40B4-BE49-F238E27FC236}">
                <a16:creationId xmlns:a16="http://schemas.microsoft.com/office/drawing/2014/main" id="{DFF37E95-DCA8-4923-A1E8-F1F0393BE6F8}"/>
              </a:ext>
            </a:extLst>
          </p:cNvPr>
          <p:cNvSpPr>
            <a:spLocks noGrp="1"/>
          </p:cNvSpPr>
          <p:nvPr>
            <p:ph idx="1"/>
          </p:nvPr>
        </p:nvSpPr>
        <p:spPr>
          <a:xfrm>
            <a:off x="838200" y="1825625"/>
            <a:ext cx="9144000" cy="4351338"/>
          </a:xfrm>
        </p:spPr>
        <p:txBody>
          <a:bodyPr>
            <a:normAutofit fontScale="70000" lnSpcReduction="20000"/>
          </a:bodyPr>
          <a:lstStyle/>
          <a:p>
            <a:pPr marL="0" indent="0">
              <a:lnSpc>
                <a:spcPct val="150000"/>
              </a:lnSpc>
              <a:spcBef>
                <a:spcPts val="6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de-DE" dirty="0">
                <a:latin typeface="Calibri" panose="020F0502020204030204" pitchFamily="34" charset="0"/>
              </a:rPr>
              <a:t> Oracle stores information about row locks in the database block containing the row. The structure containing the information is known as the Interested Transaction List (ITL). </a:t>
            </a:r>
          </a:p>
          <a:p>
            <a:pPr marL="0" indent="0">
              <a:lnSpc>
                <a:spcPct val="150000"/>
              </a:lnSpc>
              <a:spcBef>
                <a:spcPts val="6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de-DE" dirty="0">
                <a:latin typeface="Calibri" panose="020F0502020204030204" pitchFamily="34" charset="0"/>
              </a:rPr>
              <a:t> The ITL contains the ID of the transaction that has modified (and therefore locked) a row, and the ID of the row. </a:t>
            </a:r>
          </a:p>
          <a:p>
            <a:pPr marL="0" indent="0">
              <a:lnSpc>
                <a:spcPct val="150000"/>
              </a:lnSpc>
              <a:spcBef>
                <a:spcPts val="6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de-DE" dirty="0">
                <a:latin typeface="Calibri" panose="020F0502020204030204" pitchFamily="34" charset="0"/>
              </a:rPr>
              <a:t> Space for the ITL in each block is reserved at block creation time, based on the INITRANS and MAXTRANS parameters. INITRANS specifies how many "slots" are initially allocated in a block's ITL. When the number of transactions exceeds the number of existing ITL slots, Oracle will allocate space for more slots, up to the value of MAXTRANS.</a:t>
            </a:r>
            <a:endParaRPr lang="de-DE" altLang="de-DE"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012D0BC2-7642-4F9F-9A8D-8CC7421EFEAE}"/>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E11F1457-0B56-4E72-A87B-B0DE2BBF65A0}"/>
              </a:ext>
            </a:extLst>
          </p:cNvPr>
          <p:cNvSpPr>
            <a:spLocks noGrp="1"/>
          </p:cNvSpPr>
          <p:nvPr>
            <p:ph type="sldNum" sz="quarter" idx="12"/>
          </p:nvPr>
        </p:nvSpPr>
        <p:spPr/>
        <p:txBody>
          <a:bodyPr/>
          <a:lstStyle/>
          <a:p>
            <a:fld id="{D3967F50-05EA-47C9-83BE-E62B239DFA07}" type="slidenum">
              <a:rPr lang="de-AT" smtClean="0"/>
              <a:t>34</a:t>
            </a:fld>
            <a:endParaRPr lang="de-AT"/>
          </a:p>
        </p:txBody>
      </p:sp>
      <p:pic>
        <p:nvPicPr>
          <p:cNvPr id="6" name="Grafik 5" descr="Ein Bild, das Zeichnung enthält.&#10;&#10;Automatisch generierte Beschreibung">
            <a:extLst>
              <a:ext uri="{FF2B5EF4-FFF2-40B4-BE49-F238E27FC236}">
                <a16:creationId xmlns:a16="http://schemas.microsoft.com/office/drawing/2014/main" id="{9A3A6258-7FCC-440E-A9D5-044858465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98728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91B369-9907-4E6A-B13C-ED694FBCAF55}"/>
              </a:ext>
            </a:extLst>
          </p:cNvPr>
          <p:cNvSpPr>
            <a:spLocks noGrp="1"/>
          </p:cNvSpPr>
          <p:nvPr>
            <p:ph type="title"/>
          </p:nvPr>
        </p:nvSpPr>
        <p:spPr/>
        <p:txBody>
          <a:bodyPr/>
          <a:lstStyle/>
          <a:p>
            <a:r>
              <a:rPr lang="de-AT" b="1" dirty="0"/>
              <a:t>PCTFREE</a:t>
            </a:r>
          </a:p>
        </p:txBody>
      </p:sp>
      <p:sp>
        <p:nvSpPr>
          <p:cNvPr id="3" name="Inhaltsplatzhalter 2">
            <a:extLst>
              <a:ext uri="{FF2B5EF4-FFF2-40B4-BE49-F238E27FC236}">
                <a16:creationId xmlns:a16="http://schemas.microsoft.com/office/drawing/2014/main" id="{1CB11AD6-F085-4913-9119-441885E85394}"/>
              </a:ext>
            </a:extLst>
          </p:cNvPr>
          <p:cNvSpPr>
            <a:spLocks noGrp="1"/>
          </p:cNvSpPr>
          <p:nvPr>
            <p:ph idx="1"/>
          </p:nvPr>
        </p:nvSpPr>
        <p:spPr/>
        <p:txBody>
          <a:bodyPr/>
          <a:lstStyle/>
          <a:p>
            <a:pPr marL="0" indent="0">
              <a:buNone/>
            </a:pPr>
            <a:r>
              <a:rPr lang="de-AT" altLang="de-DE" dirty="0">
                <a:latin typeface="Calibri" panose="020F0502020204030204" pitchFamily="34" charset="0"/>
              </a:rPr>
              <a:t>Die Größe des Freibereichs je Block kann durch den PCTFREE Parameter angegeben werden. PCTFREE gibt den %-Satz eines Blockes an, der für Update - Operationen frei bleibt. INSERT Operationen füllen einen Block bis zur durch PCTFREE angegebenen Marke.</a:t>
            </a:r>
          </a:p>
          <a:p>
            <a:pPr marL="0" indent="0">
              <a:buNone/>
            </a:pPr>
            <a:endParaRPr lang="de-AT" dirty="0"/>
          </a:p>
        </p:txBody>
      </p:sp>
      <p:sp>
        <p:nvSpPr>
          <p:cNvPr id="4" name="Fußzeilenplatzhalter 3">
            <a:extLst>
              <a:ext uri="{FF2B5EF4-FFF2-40B4-BE49-F238E27FC236}">
                <a16:creationId xmlns:a16="http://schemas.microsoft.com/office/drawing/2014/main" id="{E251E443-37D4-45EF-8C75-51FDBA53937A}"/>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C64635B7-8287-4626-BFD4-FC67FE61A0BC}"/>
              </a:ext>
            </a:extLst>
          </p:cNvPr>
          <p:cNvSpPr>
            <a:spLocks noGrp="1"/>
          </p:cNvSpPr>
          <p:nvPr>
            <p:ph type="sldNum" sz="quarter" idx="12"/>
          </p:nvPr>
        </p:nvSpPr>
        <p:spPr/>
        <p:txBody>
          <a:bodyPr/>
          <a:lstStyle/>
          <a:p>
            <a:fld id="{D3967F50-05EA-47C9-83BE-E62B239DFA07}" type="slidenum">
              <a:rPr lang="de-AT" smtClean="0"/>
              <a:t>35</a:t>
            </a:fld>
            <a:endParaRPr lang="de-AT"/>
          </a:p>
        </p:txBody>
      </p:sp>
      <p:pic>
        <p:nvPicPr>
          <p:cNvPr id="6" name="Grafik 5" descr="Ein Bild, das Zeichnung enthält.&#10;&#10;Automatisch generierte Beschreibung">
            <a:extLst>
              <a:ext uri="{FF2B5EF4-FFF2-40B4-BE49-F238E27FC236}">
                <a16:creationId xmlns:a16="http://schemas.microsoft.com/office/drawing/2014/main" id="{3A96C00D-22F4-438F-AC96-1F93827D3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829709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B90556-AFFA-4D77-88E6-B48450EEB89F}"/>
              </a:ext>
            </a:extLst>
          </p:cNvPr>
          <p:cNvSpPr>
            <a:spLocks noGrp="1"/>
          </p:cNvSpPr>
          <p:nvPr>
            <p:ph type="title"/>
          </p:nvPr>
        </p:nvSpPr>
        <p:spPr/>
        <p:txBody>
          <a:bodyPr/>
          <a:lstStyle/>
          <a:p>
            <a:r>
              <a:rPr lang="de-AT" b="1" dirty="0"/>
              <a:t>Statische / dynamische Tabellen</a:t>
            </a:r>
          </a:p>
        </p:txBody>
      </p:sp>
      <p:sp>
        <p:nvSpPr>
          <p:cNvPr id="3" name="Inhaltsplatzhalter 2">
            <a:extLst>
              <a:ext uri="{FF2B5EF4-FFF2-40B4-BE49-F238E27FC236}">
                <a16:creationId xmlns:a16="http://schemas.microsoft.com/office/drawing/2014/main" id="{80B5C867-8EF7-48B5-BCC0-CA24174FBE90}"/>
              </a:ext>
            </a:extLst>
          </p:cNvPr>
          <p:cNvSpPr>
            <a:spLocks noGrp="1"/>
          </p:cNvSpPr>
          <p:nvPr>
            <p:ph idx="1"/>
          </p:nvPr>
        </p:nvSpPr>
        <p:spPr/>
        <p:txBody>
          <a:bodyPr/>
          <a:lstStyle/>
          <a:p>
            <a:pPr marL="457200" indent="-457200">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defRPr/>
            </a:pPr>
            <a:r>
              <a:rPr lang="de-DE" altLang="de-DE" dirty="0">
                <a:latin typeface="Calibri" panose="020F0502020204030204" pitchFamily="34" charset="0"/>
                <a:cs typeface="Calibri" panose="020F0502020204030204" pitchFamily="34" charset="0"/>
              </a:rPr>
              <a:t>Statische Tabellen</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sind Tabellen, deren Daten selten geändert werden (Stammdaten). Hier sollte der PCTFREE Parameter relativ klein gewählt werden (~10%)</a:t>
            </a:r>
          </a:p>
          <a:p>
            <a:pPr marL="457200" indent="-457200">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defRPr/>
            </a:pPr>
            <a:endParaRPr lang="de-DE" altLang="de-DE" dirty="0">
              <a:latin typeface="Calibri" panose="020F0502020204030204" pitchFamily="34" charset="0"/>
              <a:cs typeface="Calibri" panose="020F0502020204030204" pitchFamily="34" charset="0"/>
            </a:endParaRPr>
          </a:p>
          <a:p>
            <a:pPr marL="457200" indent="-457200">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defRPr/>
            </a:pPr>
            <a:r>
              <a:rPr lang="de-DE" altLang="de-DE" dirty="0">
                <a:latin typeface="Calibri" panose="020F0502020204030204" pitchFamily="34" charset="0"/>
                <a:cs typeface="Calibri" panose="020F0502020204030204" pitchFamily="34" charset="0"/>
              </a:rPr>
              <a:t>Dynamische Tabelle</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sind Tabellen mit sehr hoher Änderungsfrequenz (PCTFREE bis zu 60%)</a:t>
            </a:r>
          </a:p>
          <a:p>
            <a:pPr marL="339725" indent="-339725">
              <a:buNone/>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defRPr/>
            </a:pPr>
            <a:endParaRPr lang="de-DE" altLang="de-DE" dirty="0"/>
          </a:p>
          <a:p>
            <a:endParaRPr lang="de-AT" dirty="0"/>
          </a:p>
        </p:txBody>
      </p:sp>
      <p:sp>
        <p:nvSpPr>
          <p:cNvPr id="4" name="Fußzeilenplatzhalter 3">
            <a:extLst>
              <a:ext uri="{FF2B5EF4-FFF2-40B4-BE49-F238E27FC236}">
                <a16:creationId xmlns:a16="http://schemas.microsoft.com/office/drawing/2014/main" id="{8D34520D-1CE7-4A8C-9C75-0A43E61310F7}"/>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4CC5B582-C5BC-4F87-8F62-F294621D196D}"/>
              </a:ext>
            </a:extLst>
          </p:cNvPr>
          <p:cNvSpPr>
            <a:spLocks noGrp="1"/>
          </p:cNvSpPr>
          <p:nvPr>
            <p:ph type="sldNum" sz="quarter" idx="12"/>
          </p:nvPr>
        </p:nvSpPr>
        <p:spPr/>
        <p:txBody>
          <a:bodyPr/>
          <a:lstStyle/>
          <a:p>
            <a:fld id="{D3967F50-05EA-47C9-83BE-E62B239DFA07}" type="slidenum">
              <a:rPr lang="de-AT" smtClean="0"/>
              <a:t>36</a:t>
            </a:fld>
            <a:endParaRPr lang="de-AT"/>
          </a:p>
        </p:txBody>
      </p:sp>
      <p:pic>
        <p:nvPicPr>
          <p:cNvPr id="6" name="Grafik 5" descr="Ein Bild, das Zeichnung enthält.&#10;&#10;Automatisch generierte Beschreibung">
            <a:extLst>
              <a:ext uri="{FF2B5EF4-FFF2-40B4-BE49-F238E27FC236}">
                <a16:creationId xmlns:a16="http://schemas.microsoft.com/office/drawing/2014/main" id="{007BC05F-66D4-487F-996C-715DACCF0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607137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6B55AD-9ABA-476E-9721-CB6477C65AD6}"/>
              </a:ext>
            </a:extLst>
          </p:cNvPr>
          <p:cNvSpPr>
            <a:spLocks noGrp="1"/>
          </p:cNvSpPr>
          <p:nvPr>
            <p:ph type="title"/>
          </p:nvPr>
        </p:nvSpPr>
        <p:spPr/>
        <p:txBody>
          <a:bodyPr/>
          <a:lstStyle/>
          <a:p>
            <a:r>
              <a:rPr lang="de-AT" b="1" dirty="0"/>
              <a:t>Beispiel für statische Tabellen:</a:t>
            </a:r>
          </a:p>
        </p:txBody>
      </p:sp>
      <p:sp>
        <p:nvSpPr>
          <p:cNvPr id="3" name="Inhaltsplatzhalter 2">
            <a:extLst>
              <a:ext uri="{FF2B5EF4-FFF2-40B4-BE49-F238E27FC236}">
                <a16:creationId xmlns:a16="http://schemas.microsoft.com/office/drawing/2014/main" id="{1C62D0EA-4949-4AA1-8F78-12425E14760A}"/>
              </a:ext>
            </a:extLst>
          </p:cNvPr>
          <p:cNvSpPr>
            <a:spLocks noGrp="1"/>
          </p:cNvSpPr>
          <p:nvPr>
            <p:ph idx="1"/>
          </p:nvPr>
        </p:nvSpPr>
        <p:spPr/>
        <p:txBody>
          <a:bodyPr>
            <a:normAutofit lnSpcReduction="10000"/>
          </a:bodyPr>
          <a:lstStyle/>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CREATE TABLE STAMM (</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	</a:t>
            </a:r>
            <a:r>
              <a:rPr lang="en-GB" altLang="de-DE" dirty="0">
                <a:latin typeface="Courier New" panose="02070309020205020404" pitchFamily="49" charset="0"/>
              </a:rPr>
              <a:t>NR NUMBER NOT NULL,</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NAME CHAR(50))</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de-DE" altLang="de-DE" dirty="0">
                <a:latin typeface="Courier New" panose="02070309020205020404" pitchFamily="49" charset="0"/>
              </a:rPr>
              <a:t>PCTFREE 10 -- Block bis zu 90% füllen</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	</a:t>
            </a:r>
            <a:r>
              <a:rPr lang="en-GB" altLang="de-DE" dirty="0">
                <a:latin typeface="Courier New" panose="02070309020205020404" pitchFamily="49" charset="0"/>
              </a:rPr>
              <a:t>TABLE SPACE FINANZ</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STORAGE (</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INITIAL 20K</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de-DE" altLang="de-DE" dirty="0">
                <a:latin typeface="Courier New" panose="02070309020205020404" pitchFamily="49" charset="0"/>
              </a:rPr>
              <a:t>NEXT 10K</a:t>
            </a:r>
          </a:p>
          <a:p>
            <a:pPr indent="-33972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			MAXEXTENTS 99);</a:t>
            </a:r>
          </a:p>
          <a:p>
            <a:endParaRPr lang="de-AT" dirty="0"/>
          </a:p>
        </p:txBody>
      </p:sp>
      <p:sp>
        <p:nvSpPr>
          <p:cNvPr id="4" name="Fußzeilenplatzhalter 3">
            <a:extLst>
              <a:ext uri="{FF2B5EF4-FFF2-40B4-BE49-F238E27FC236}">
                <a16:creationId xmlns:a16="http://schemas.microsoft.com/office/drawing/2014/main" id="{768158C6-5E10-4F07-8D59-73906473467C}"/>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230AC432-BDE7-4304-B6E7-5EFBA3059E9C}"/>
              </a:ext>
            </a:extLst>
          </p:cNvPr>
          <p:cNvSpPr>
            <a:spLocks noGrp="1"/>
          </p:cNvSpPr>
          <p:nvPr>
            <p:ph type="sldNum" sz="quarter" idx="12"/>
          </p:nvPr>
        </p:nvSpPr>
        <p:spPr/>
        <p:txBody>
          <a:bodyPr/>
          <a:lstStyle/>
          <a:p>
            <a:fld id="{D3967F50-05EA-47C9-83BE-E62B239DFA07}" type="slidenum">
              <a:rPr lang="de-AT" smtClean="0"/>
              <a:t>37</a:t>
            </a:fld>
            <a:endParaRPr lang="de-AT"/>
          </a:p>
        </p:txBody>
      </p:sp>
      <p:pic>
        <p:nvPicPr>
          <p:cNvPr id="6" name="Grafik 5" descr="Ein Bild, das Zeichnung enthält.&#10;&#10;Automatisch generierte Beschreibung">
            <a:extLst>
              <a:ext uri="{FF2B5EF4-FFF2-40B4-BE49-F238E27FC236}">
                <a16:creationId xmlns:a16="http://schemas.microsoft.com/office/drawing/2014/main" id="{EBBBABB2-0F53-48E1-B711-16CBE2026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181277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187-0AD2-44AF-8C22-253DBD0DE306}"/>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703D7799-AF8A-4C90-AEDD-84CA234D8223}"/>
              </a:ext>
            </a:extLst>
          </p:cNvPr>
          <p:cNvSpPr>
            <a:spLocks noGrp="1"/>
          </p:cNvSpPr>
          <p:nvPr>
            <p:ph idx="1"/>
          </p:nvPr>
        </p:nvSpPr>
        <p:spPr/>
        <p:txBody>
          <a:bodyPr/>
          <a:lstStyle/>
          <a:p>
            <a:pPr marL="0" indent="-3413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Was ist an der vorangegangenen Folie nicht korrekt?</a:t>
            </a:r>
          </a:p>
          <a:p>
            <a:pPr marL="0" indent="-3413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latin typeface="Calibri" panose="020F0502020204030204" pitchFamily="34" charset="0"/>
            </a:endParaRPr>
          </a:p>
          <a:p>
            <a:pPr marL="0" indent="-3413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In dieser Tabelle kann es keine Änderung in der Länge eines Datensatzes geben. </a:t>
            </a:r>
            <a:r>
              <a:rPr lang="de-AT" altLang="de-DE" dirty="0" err="1">
                <a:latin typeface="Calibri" panose="020F0502020204030204" pitchFamily="34" charset="0"/>
              </a:rPr>
              <a:t>number</a:t>
            </a:r>
            <a:r>
              <a:rPr lang="de-AT" altLang="de-DE" dirty="0">
                <a:latin typeface="Calibri" panose="020F0502020204030204" pitchFamily="34" charset="0"/>
              </a:rPr>
              <a:t> und </a:t>
            </a:r>
            <a:r>
              <a:rPr lang="de-AT" altLang="de-DE" dirty="0" err="1">
                <a:latin typeface="Calibri" panose="020F0502020204030204" pitchFamily="34" charset="0"/>
              </a:rPr>
              <a:t>char</a:t>
            </a:r>
            <a:r>
              <a:rPr lang="de-AT" altLang="de-DE" dirty="0">
                <a:latin typeface="Calibri" panose="020F0502020204030204" pitchFamily="34" charset="0"/>
              </a:rPr>
              <a:t>(50) haben immer dieselbe Länge. Nur bei einem VARCHAR2(50) wäre eine Verlängerung des Satzes möglich, durch die der frei bleibende Bereich betroffen ist.</a:t>
            </a:r>
          </a:p>
          <a:p>
            <a:endParaRPr lang="de-AT" dirty="0"/>
          </a:p>
        </p:txBody>
      </p:sp>
      <p:sp>
        <p:nvSpPr>
          <p:cNvPr id="4" name="Fußzeilenplatzhalter 3">
            <a:extLst>
              <a:ext uri="{FF2B5EF4-FFF2-40B4-BE49-F238E27FC236}">
                <a16:creationId xmlns:a16="http://schemas.microsoft.com/office/drawing/2014/main" id="{AE03CF09-1534-4BC9-A01D-80B7E8163B4E}"/>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D47A23E8-3A82-435C-ABB4-7BDD61AF90FF}"/>
              </a:ext>
            </a:extLst>
          </p:cNvPr>
          <p:cNvSpPr>
            <a:spLocks noGrp="1"/>
          </p:cNvSpPr>
          <p:nvPr>
            <p:ph type="sldNum" sz="quarter" idx="12"/>
          </p:nvPr>
        </p:nvSpPr>
        <p:spPr/>
        <p:txBody>
          <a:bodyPr/>
          <a:lstStyle/>
          <a:p>
            <a:fld id="{D3967F50-05EA-47C9-83BE-E62B239DFA07}" type="slidenum">
              <a:rPr lang="de-AT" smtClean="0"/>
              <a:t>38</a:t>
            </a:fld>
            <a:endParaRPr lang="de-AT"/>
          </a:p>
        </p:txBody>
      </p:sp>
      <p:pic>
        <p:nvPicPr>
          <p:cNvPr id="6" name="Grafik 5" descr="Ein Bild, das Zeichnung enthält.&#10;&#10;Automatisch generierte Beschreibung">
            <a:extLst>
              <a:ext uri="{FF2B5EF4-FFF2-40B4-BE49-F238E27FC236}">
                <a16:creationId xmlns:a16="http://schemas.microsoft.com/office/drawing/2014/main" id="{0A3FB979-23A1-4227-9713-BCFBA295E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042961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1643D7-D3A2-43ED-B882-2CC9946A6300}"/>
              </a:ext>
            </a:extLst>
          </p:cNvPr>
          <p:cNvSpPr>
            <a:spLocks noGrp="1"/>
          </p:cNvSpPr>
          <p:nvPr>
            <p:ph type="title"/>
          </p:nvPr>
        </p:nvSpPr>
        <p:spPr/>
        <p:txBody>
          <a:bodyPr/>
          <a:lstStyle/>
          <a:p>
            <a:r>
              <a:rPr lang="de-AT" b="1" dirty="0"/>
              <a:t>PCTUSED</a:t>
            </a:r>
          </a:p>
        </p:txBody>
      </p:sp>
      <p:sp>
        <p:nvSpPr>
          <p:cNvPr id="3" name="Inhaltsplatzhalter 2">
            <a:extLst>
              <a:ext uri="{FF2B5EF4-FFF2-40B4-BE49-F238E27FC236}">
                <a16:creationId xmlns:a16="http://schemas.microsoft.com/office/drawing/2014/main" id="{2269FA8A-B2BF-4C4C-B393-B4BE9ABDB916}"/>
              </a:ext>
            </a:extLst>
          </p:cNvPr>
          <p:cNvSpPr>
            <a:spLocks noGrp="1"/>
          </p:cNvSpPr>
          <p:nvPr>
            <p:ph sz="half" idx="1"/>
          </p:nvPr>
        </p:nvSpPr>
        <p:spPr/>
        <p:txBody>
          <a:bodyPr>
            <a:normAutofit/>
          </a:bodyPr>
          <a:lstStyle/>
          <a:p>
            <a:pPr marL="0" indent="0">
              <a:buNone/>
            </a:pPr>
            <a:r>
              <a:rPr lang="de-AT" altLang="de-DE" dirty="0">
                <a:latin typeface="Calibri" panose="020F0502020204030204" pitchFamily="34" charset="0"/>
              </a:rPr>
              <a:t>Ist ein Block Storage Parameter der angibt, ab welchem Füllgrad das System den Block als einen Block betrachtet, in den neue Datensätze eingefügt werden können.  Dieser Block wird in die Free – Block – List aufgenommen. Der </a:t>
            </a:r>
            <a:r>
              <a:rPr lang="de-AT" altLang="de-DE" dirty="0" err="1">
                <a:latin typeface="Calibri" panose="020F0502020204030204" pitchFamily="34" charset="0"/>
              </a:rPr>
              <a:t>default</a:t>
            </a:r>
            <a:r>
              <a:rPr lang="de-AT" altLang="de-DE" dirty="0">
                <a:latin typeface="Calibri" panose="020F0502020204030204" pitchFamily="34" charset="0"/>
              </a:rPr>
              <a:t> – Wert beträgt 40 (= erst ab einem Füllgrad &lt;= 40% wird der Block in die </a:t>
            </a:r>
            <a:r>
              <a:rPr lang="de-AT" altLang="de-DE" dirty="0" err="1">
                <a:latin typeface="Calibri" panose="020F0502020204030204" pitchFamily="34" charset="0"/>
              </a:rPr>
              <a:t>free</a:t>
            </a:r>
            <a:r>
              <a:rPr lang="de-AT" altLang="de-DE" dirty="0">
                <a:latin typeface="Calibri" panose="020F0502020204030204" pitchFamily="34" charset="0"/>
              </a:rPr>
              <a:t>-block-list aufgenommen).</a:t>
            </a:r>
          </a:p>
          <a:p>
            <a:pPr marL="0" indent="0">
              <a:buNone/>
            </a:pPr>
            <a:endParaRPr lang="de-AT" dirty="0"/>
          </a:p>
        </p:txBody>
      </p:sp>
      <p:sp>
        <p:nvSpPr>
          <p:cNvPr id="5" name="Fußzeilenplatzhalter 4">
            <a:extLst>
              <a:ext uri="{FF2B5EF4-FFF2-40B4-BE49-F238E27FC236}">
                <a16:creationId xmlns:a16="http://schemas.microsoft.com/office/drawing/2014/main" id="{A6DD8F5D-3F4A-4D1A-AC7A-662756A874A4}"/>
              </a:ext>
            </a:extLst>
          </p:cNvPr>
          <p:cNvSpPr>
            <a:spLocks noGrp="1"/>
          </p:cNvSpPr>
          <p:nvPr>
            <p:ph type="ftr" sz="quarter" idx="11"/>
          </p:nvPr>
        </p:nvSpPr>
        <p:spPr/>
        <p:txBody>
          <a:bodyPr/>
          <a:lstStyle/>
          <a:p>
            <a:r>
              <a:rPr lang="de-AT"/>
              <a:t>Oracle Architektur</a:t>
            </a:r>
          </a:p>
        </p:txBody>
      </p:sp>
      <p:sp>
        <p:nvSpPr>
          <p:cNvPr id="6" name="Foliennummernplatzhalter 5">
            <a:extLst>
              <a:ext uri="{FF2B5EF4-FFF2-40B4-BE49-F238E27FC236}">
                <a16:creationId xmlns:a16="http://schemas.microsoft.com/office/drawing/2014/main" id="{3C609AD9-DF73-4B7B-B1D4-582676094AA8}"/>
              </a:ext>
            </a:extLst>
          </p:cNvPr>
          <p:cNvSpPr>
            <a:spLocks noGrp="1"/>
          </p:cNvSpPr>
          <p:nvPr>
            <p:ph type="sldNum" sz="quarter" idx="12"/>
          </p:nvPr>
        </p:nvSpPr>
        <p:spPr/>
        <p:txBody>
          <a:bodyPr/>
          <a:lstStyle/>
          <a:p>
            <a:fld id="{D3967F50-05EA-47C9-83BE-E62B239DFA07}" type="slidenum">
              <a:rPr lang="de-AT" smtClean="0"/>
              <a:t>39</a:t>
            </a:fld>
            <a:endParaRPr lang="de-AT"/>
          </a:p>
        </p:txBody>
      </p:sp>
      <p:graphicFrame>
        <p:nvGraphicFramePr>
          <p:cNvPr id="7" name="Object 3">
            <a:extLst>
              <a:ext uri="{FF2B5EF4-FFF2-40B4-BE49-F238E27FC236}">
                <a16:creationId xmlns:a16="http://schemas.microsoft.com/office/drawing/2014/main" id="{CEFAE2F3-63D8-4756-83C9-DFF82C7CFE5D}"/>
              </a:ext>
            </a:extLst>
          </p:cNvPr>
          <p:cNvGraphicFramePr>
            <a:graphicFrameLocks noGrp="1" noChangeAspect="1"/>
          </p:cNvGraphicFramePr>
          <p:nvPr>
            <p:ph sz="half" idx="2"/>
          </p:nvPr>
        </p:nvGraphicFramePr>
        <p:xfrm>
          <a:off x="6737350" y="2428081"/>
          <a:ext cx="4051300" cy="3146425"/>
        </p:xfrm>
        <a:graphic>
          <a:graphicData uri="http://schemas.openxmlformats.org/presentationml/2006/ole">
            <mc:AlternateContent xmlns:mc="http://schemas.openxmlformats.org/markup-compatibility/2006">
              <mc:Choice xmlns:v="urn:schemas-microsoft-com:vml" Requires="v">
                <p:oleObj spid="_x0000_s10242" r:id="rId3" imgW="4051870" imgH="3146006" progId="">
                  <p:embed/>
                </p:oleObj>
              </mc:Choice>
              <mc:Fallback>
                <p:oleObj r:id="rId3" imgW="4051870" imgH="3146006" progId="">
                  <p:embed/>
                  <p:pic>
                    <p:nvPicPr>
                      <p:cNvPr id="41990" name="Object 3">
                        <a:extLst>
                          <a:ext uri="{FF2B5EF4-FFF2-40B4-BE49-F238E27FC236}">
                            <a16:creationId xmlns:a16="http://schemas.microsoft.com/office/drawing/2014/main" id="{4804F23F-3F1A-4A84-90BE-D7C3D20E5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7350" y="2428081"/>
                        <a:ext cx="4051300" cy="3146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Grafik 7" descr="Ein Bild, das Zeichnung enthält.&#10;&#10;Automatisch generierte Beschreibung">
            <a:extLst>
              <a:ext uri="{FF2B5EF4-FFF2-40B4-BE49-F238E27FC236}">
                <a16:creationId xmlns:a16="http://schemas.microsoft.com/office/drawing/2014/main" id="{819705E2-0BFD-4A3A-A129-8CECBE48F1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19857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0CBA39-EADA-4A78-9817-60189DFC9896}"/>
              </a:ext>
            </a:extLst>
          </p:cNvPr>
          <p:cNvSpPr>
            <a:spLocks noGrp="1"/>
          </p:cNvSpPr>
          <p:nvPr>
            <p:ph type="title"/>
          </p:nvPr>
        </p:nvSpPr>
        <p:spPr/>
        <p:txBody>
          <a:bodyPr/>
          <a:lstStyle/>
          <a:p>
            <a:r>
              <a:rPr lang="de-AT" b="1" dirty="0"/>
              <a:t>Oracle Anwendungssystem</a:t>
            </a:r>
          </a:p>
        </p:txBody>
      </p:sp>
      <p:sp>
        <p:nvSpPr>
          <p:cNvPr id="3" name="Inhaltsplatzhalter 2">
            <a:extLst>
              <a:ext uri="{FF2B5EF4-FFF2-40B4-BE49-F238E27FC236}">
                <a16:creationId xmlns:a16="http://schemas.microsoft.com/office/drawing/2014/main" id="{DBACD3B7-F188-407C-99C1-1D5F75937B6B}"/>
              </a:ext>
            </a:extLst>
          </p:cNvPr>
          <p:cNvSpPr>
            <a:spLocks noGrp="1"/>
          </p:cNvSpPr>
          <p:nvPr>
            <p:ph idx="1"/>
          </p:nvPr>
        </p:nvSpPr>
        <p:spPr/>
        <p:txBody>
          <a:bodyPr>
            <a:normAutofit lnSpcReduction="10000"/>
          </a:bodyPr>
          <a:lstStyle/>
          <a:p>
            <a:pPr marL="339725" indent="-339725">
              <a:lnSpc>
                <a:spcPct val="80000"/>
              </a:lnSpc>
              <a:spcBef>
                <a:spcPts val="6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sz="2400" dirty="0">
                <a:latin typeface="Calibri" panose="020F0502020204030204" pitchFamily="34" charset="0"/>
              </a:rPr>
              <a:t>Anwendungsprogramme</a:t>
            </a:r>
          </a:p>
          <a:p>
            <a:pPr marL="339725" indent="-339725">
              <a:lnSpc>
                <a:spcPct val="80000"/>
              </a:lnSpc>
              <a:spcBef>
                <a:spcPts val="6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sz="2400" dirty="0">
                <a:latin typeface="Calibri" panose="020F0502020204030204" pitchFamily="34" charset="0"/>
              </a:rPr>
              <a:t>Datenbankmanagementsystem</a:t>
            </a:r>
          </a:p>
          <a:p>
            <a:pPr marL="739775" lvl="1" indent="-282575">
              <a:lnSpc>
                <a:spcPct val="80000"/>
              </a:lnSpc>
              <a:buFont typeface="Arial" panose="020B0604020202020204" pitchFamily="34"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sz="2000" dirty="0">
                <a:latin typeface="Calibri" panose="020F0502020204030204" pitchFamily="34" charset="0"/>
              </a:rPr>
              <a:t>Oracle Kern</a:t>
            </a:r>
          </a:p>
          <a:p>
            <a:pPr lvl="2">
              <a:lnSpc>
                <a:spcPct val="80000"/>
              </a:lnSpc>
              <a:spcBef>
                <a:spcPts val="45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sz="1800" dirty="0">
                <a:latin typeface="Calibri" panose="020F0502020204030204" pitchFamily="34" charset="0"/>
              </a:rPr>
              <a:t>steuert und führt alle Datenbankoperationen aus</a:t>
            </a:r>
          </a:p>
          <a:p>
            <a:pPr marL="739775" lvl="1" indent="-282575">
              <a:lnSpc>
                <a:spcPct val="80000"/>
              </a:lnSpc>
              <a:buFont typeface="Arial" panose="020B0604020202020204" pitchFamily="34"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sz="2000" dirty="0">
                <a:latin typeface="Calibri" panose="020F0502020204030204" pitchFamily="34" charset="0"/>
              </a:rPr>
              <a:t>System Global Area</a:t>
            </a:r>
          </a:p>
          <a:p>
            <a:pPr lvl="2">
              <a:lnSpc>
                <a:spcPct val="80000"/>
              </a:lnSpc>
              <a:spcBef>
                <a:spcPts val="45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sz="1800" dirty="0">
                <a:latin typeface="Calibri" panose="020F0502020204030204" pitchFamily="34" charset="0"/>
              </a:rPr>
              <a:t>ist der Kommunikationsbereich zwischen DBMS und Anwendungsprogrammen</a:t>
            </a:r>
          </a:p>
          <a:p>
            <a:pPr marL="739775" lvl="1" indent="-282575">
              <a:lnSpc>
                <a:spcPct val="80000"/>
              </a:lnSpc>
              <a:buFont typeface="Arial" panose="020B0604020202020204" pitchFamily="34"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sz="2000" dirty="0">
                <a:latin typeface="Calibri" panose="020F0502020204030204" pitchFamily="34" charset="0"/>
              </a:rPr>
              <a:t>Hintergrundprozesse</a:t>
            </a:r>
          </a:p>
          <a:p>
            <a:pPr marL="339725" indent="-339725">
              <a:lnSpc>
                <a:spcPct val="80000"/>
              </a:lnSpc>
              <a:spcBef>
                <a:spcPts val="60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sz="2400" dirty="0">
                <a:latin typeface="Calibri" panose="020F0502020204030204" pitchFamily="34" charset="0"/>
              </a:rPr>
              <a:t>Datenbank: Plattenspeicherbereiche, auf denen die eigentlichen Daten abgelegt werden</a:t>
            </a:r>
          </a:p>
          <a:p>
            <a:pPr marL="739775" lvl="1" indent="-282575">
              <a:lnSpc>
                <a:spcPct val="80000"/>
              </a:lnSpc>
              <a:buFont typeface="Arial" panose="020B0604020202020204" pitchFamily="34"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sz="2000" dirty="0">
                <a:latin typeface="Calibri" panose="020F0502020204030204" pitchFamily="34" charset="0"/>
              </a:rPr>
              <a:t>Datenbankfiles, die alle Datenbankstrukturen und die dazugehörigen Daten umfassen</a:t>
            </a:r>
          </a:p>
          <a:p>
            <a:pPr marL="739775" lvl="1" indent="-282575">
              <a:lnSpc>
                <a:spcPct val="80000"/>
              </a:lnSpc>
              <a:buFont typeface="Arial" panose="020B0604020202020204" pitchFamily="34"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sz="2000" dirty="0">
                <a:latin typeface="Calibri" panose="020F0502020204030204" pitchFamily="34" charset="0"/>
              </a:rPr>
              <a:t>REDO Log Files für DB Recovery</a:t>
            </a:r>
          </a:p>
          <a:p>
            <a:pPr lvl="2">
              <a:lnSpc>
                <a:spcPct val="80000"/>
              </a:lnSpc>
              <a:spcBef>
                <a:spcPts val="45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sz="1800" dirty="0">
                <a:latin typeface="Calibri" panose="020F0502020204030204" pitchFamily="34" charset="0"/>
              </a:rPr>
              <a:t>mindestens 2 pro DB</a:t>
            </a:r>
          </a:p>
          <a:p>
            <a:pPr marL="739775" lvl="1" indent="-282575">
              <a:lnSpc>
                <a:spcPct val="80000"/>
              </a:lnSpc>
              <a:buFont typeface="Arial" panose="020B0604020202020204" pitchFamily="34"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sz="2000" dirty="0" err="1">
                <a:latin typeface="Calibri" panose="020F0502020204030204" pitchFamily="34" charset="0"/>
              </a:rPr>
              <a:t>Kontroll</a:t>
            </a:r>
            <a:r>
              <a:rPr lang="de-DE" altLang="de-DE" sz="2000" dirty="0">
                <a:latin typeface="Calibri" panose="020F0502020204030204" pitchFamily="34" charset="0"/>
              </a:rPr>
              <a:t> Files zur Verwaltung des DB Systems</a:t>
            </a:r>
          </a:p>
          <a:p>
            <a:pPr lvl="2">
              <a:lnSpc>
                <a:spcPct val="80000"/>
              </a:lnSpc>
              <a:spcBef>
                <a:spcPts val="450"/>
              </a:spcBef>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sz="1800" dirty="0">
                <a:latin typeface="Calibri" panose="020F0502020204030204" pitchFamily="34" charset="0"/>
              </a:rPr>
              <a:t>mindestens 2, die auf verschiedenen Platten gespeichert sein sollten</a:t>
            </a:r>
          </a:p>
          <a:p>
            <a:endParaRPr lang="de-AT" dirty="0"/>
          </a:p>
        </p:txBody>
      </p:sp>
      <p:sp>
        <p:nvSpPr>
          <p:cNvPr id="4" name="Fußzeilenplatzhalter 3">
            <a:extLst>
              <a:ext uri="{FF2B5EF4-FFF2-40B4-BE49-F238E27FC236}">
                <a16:creationId xmlns:a16="http://schemas.microsoft.com/office/drawing/2014/main" id="{130A9366-7EB4-4810-8061-7E160BBA5E45}"/>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9CE33B2C-EC19-4CBD-AA62-B513377EB6F4}"/>
              </a:ext>
            </a:extLst>
          </p:cNvPr>
          <p:cNvSpPr>
            <a:spLocks noGrp="1"/>
          </p:cNvSpPr>
          <p:nvPr>
            <p:ph type="sldNum" sz="quarter" idx="12"/>
          </p:nvPr>
        </p:nvSpPr>
        <p:spPr/>
        <p:txBody>
          <a:bodyPr/>
          <a:lstStyle/>
          <a:p>
            <a:fld id="{D3967F50-05EA-47C9-83BE-E62B239DFA07}" type="slidenum">
              <a:rPr lang="de-AT" smtClean="0"/>
              <a:t>4</a:t>
            </a:fld>
            <a:endParaRPr lang="de-AT"/>
          </a:p>
        </p:txBody>
      </p:sp>
      <p:pic>
        <p:nvPicPr>
          <p:cNvPr id="6" name="Grafik 5" descr="Ein Bild, das Zeichnung enthält.&#10;&#10;Automatisch generierte Beschreibung">
            <a:extLst>
              <a:ext uri="{FF2B5EF4-FFF2-40B4-BE49-F238E27FC236}">
                <a16:creationId xmlns:a16="http://schemas.microsoft.com/office/drawing/2014/main" id="{B08120CC-5025-4DFA-99EC-C38E025DB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026388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87462-3500-4C7A-AE27-45E4A4D27053}"/>
              </a:ext>
            </a:extLst>
          </p:cNvPr>
          <p:cNvSpPr>
            <a:spLocks noGrp="1"/>
          </p:cNvSpPr>
          <p:nvPr>
            <p:ph type="title"/>
          </p:nvPr>
        </p:nvSpPr>
        <p:spPr/>
        <p:txBody>
          <a:bodyPr/>
          <a:lstStyle/>
          <a:p>
            <a:r>
              <a:rPr lang="de-AT" b="1" dirty="0"/>
              <a:t>Zusammenhang PCTFREE - PCTUSED</a:t>
            </a:r>
          </a:p>
        </p:txBody>
      </p:sp>
      <p:sp>
        <p:nvSpPr>
          <p:cNvPr id="5" name="Fußzeilenplatzhalter 4">
            <a:extLst>
              <a:ext uri="{FF2B5EF4-FFF2-40B4-BE49-F238E27FC236}">
                <a16:creationId xmlns:a16="http://schemas.microsoft.com/office/drawing/2014/main" id="{C35C767A-6EF6-4454-A600-FA5B38EA1E20}"/>
              </a:ext>
            </a:extLst>
          </p:cNvPr>
          <p:cNvSpPr>
            <a:spLocks noGrp="1"/>
          </p:cNvSpPr>
          <p:nvPr>
            <p:ph type="ftr" sz="quarter" idx="11"/>
          </p:nvPr>
        </p:nvSpPr>
        <p:spPr/>
        <p:txBody>
          <a:bodyPr/>
          <a:lstStyle/>
          <a:p>
            <a:r>
              <a:rPr lang="de-AT"/>
              <a:t>Oracle Architektur</a:t>
            </a:r>
          </a:p>
        </p:txBody>
      </p:sp>
      <p:sp>
        <p:nvSpPr>
          <p:cNvPr id="6" name="Foliennummernplatzhalter 5">
            <a:extLst>
              <a:ext uri="{FF2B5EF4-FFF2-40B4-BE49-F238E27FC236}">
                <a16:creationId xmlns:a16="http://schemas.microsoft.com/office/drawing/2014/main" id="{B78537E9-4E72-4AFC-B8B2-2483C4268462}"/>
              </a:ext>
            </a:extLst>
          </p:cNvPr>
          <p:cNvSpPr>
            <a:spLocks noGrp="1"/>
          </p:cNvSpPr>
          <p:nvPr>
            <p:ph type="sldNum" sz="quarter" idx="12"/>
          </p:nvPr>
        </p:nvSpPr>
        <p:spPr/>
        <p:txBody>
          <a:bodyPr/>
          <a:lstStyle/>
          <a:p>
            <a:fld id="{D3967F50-05EA-47C9-83BE-E62B239DFA07}" type="slidenum">
              <a:rPr lang="de-AT" smtClean="0"/>
              <a:t>40</a:t>
            </a:fld>
            <a:endParaRPr lang="de-AT"/>
          </a:p>
        </p:txBody>
      </p:sp>
      <p:graphicFrame>
        <p:nvGraphicFramePr>
          <p:cNvPr id="7" name="Object 2">
            <a:extLst>
              <a:ext uri="{FF2B5EF4-FFF2-40B4-BE49-F238E27FC236}">
                <a16:creationId xmlns:a16="http://schemas.microsoft.com/office/drawing/2014/main" id="{C63D3D6C-5F12-4091-A5C6-8028573A45B7}"/>
              </a:ext>
            </a:extLst>
          </p:cNvPr>
          <p:cNvGraphicFramePr>
            <a:graphicFrameLocks noGrp="1" noChangeAspect="1"/>
          </p:cNvGraphicFramePr>
          <p:nvPr>
            <p:ph sz="half" idx="1"/>
            <p:extLst>
              <p:ext uri="{D42A27DB-BD31-4B8C-83A1-F6EECF244321}">
                <p14:modId xmlns:p14="http://schemas.microsoft.com/office/powerpoint/2010/main" val="64715177"/>
              </p:ext>
            </p:extLst>
          </p:nvPr>
        </p:nvGraphicFramePr>
        <p:xfrm>
          <a:off x="4038599" y="1377028"/>
          <a:ext cx="4114801" cy="4979322"/>
        </p:xfrm>
        <a:graphic>
          <a:graphicData uri="http://schemas.openxmlformats.org/presentationml/2006/ole">
            <mc:AlternateContent xmlns:mc="http://schemas.openxmlformats.org/markup-compatibility/2006">
              <mc:Choice xmlns:v="urn:schemas-microsoft-com:vml" Requires="v">
                <p:oleObj spid="_x0000_s11266" r:id="rId3" imgW="4903778" imgH="5934070" progId="">
                  <p:embed/>
                </p:oleObj>
              </mc:Choice>
              <mc:Fallback>
                <p:oleObj r:id="rId3" imgW="4903778" imgH="5934070" progId="">
                  <p:embed/>
                  <p:pic>
                    <p:nvPicPr>
                      <p:cNvPr id="43013" name="Object 2">
                        <a:extLst>
                          <a:ext uri="{FF2B5EF4-FFF2-40B4-BE49-F238E27FC236}">
                            <a16:creationId xmlns:a16="http://schemas.microsoft.com/office/drawing/2014/main" id="{AE1EBAE8-D8B7-4408-8612-E2404689C0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599" y="1377028"/>
                        <a:ext cx="4114801" cy="4979322"/>
                      </a:xfrm>
                      <a:prstGeom prst="rect">
                        <a:avLst/>
                      </a:prstGeom>
                      <a:noFill/>
                      <a:ln>
                        <a:noFill/>
                      </a:ln>
                      <a:effectLst/>
                    </p:spPr>
                  </p:pic>
                </p:oleObj>
              </mc:Fallback>
            </mc:AlternateContent>
          </a:graphicData>
        </a:graphic>
      </p:graphicFrame>
      <p:pic>
        <p:nvPicPr>
          <p:cNvPr id="8" name="Grafik 7" descr="Ein Bild, das Zeichnung enthält.&#10;&#10;Automatisch generierte Beschreibung">
            <a:extLst>
              <a:ext uri="{FF2B5EF4-FFF2-40B4-BE49-F238E27FC236}">
                <a16:creationId xmlns:a16="http://schemas.microsoft.com/office/drawing/2014/main" id="{8F19A73B-C540-441A-B894-524EFEE6C6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50032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DB1465-87EF-4DAF-9B79-BB299AF30FE8}"/>
              </a:ext>
            </a:extLst>
          </p:cNvPr>
          <p:cNvSpPr>
            <a:spLocks noGrp="1"/>
          </p:cNvSpPr>
          <p:nvPr>
            <p:ph type="title"/>
          </p:nvPr>
        </p:nvSpPr>
        <p:spPr/>
        <p:txBody>
          <a:bodyPr/>
          <a:lstStyle/>
          <a:p>
            <a:r>
              <a:rPr lang="de-AT" b="1"/>
              <a:t>PCTFREE PCTUSED</a:t>
            </a:r>
            <a:endParaRPr lang="de-AT" b="1" dirty="0"/>
          </a:p>
        </p:txBody>
      </p:sp>
      <p:sp>
        <p:nvSpPr>
          <p:cNvPr id="3" name="Inhaltsplatzhalter 2">
            <a:extLst>
              <a:ext uri="{FF2B5EF4-FFF2-40B4-BE49-F238E27FC236}">
                <a16:creationId xmlns:a16="http://schemas.microsoft.com/office/drawing/2014/main" id="{76879A36-2E46-435C-BE59-69827FE4CD19}"/>
              </a:ext>
            </a:extLst>
          </p:cNvPr>
          <p:cNvSpPr>
            <a:spLocks noGrp="1"/>
          </p:cNvSpPr>
          <p:nvPr>
            <p:ph idx="1"/>
          </p:nvPr>
        </p:nvSpPr>
        <p:spPr>
          <a:xfrm>
            <a:off x="838200" y="1825625"/>
            <a:ext cx="9723783" cy="4351338"/>
          </a:xfrm>
        </p:spPr>
        <p:txBody>
          <a:bodyPr/>
          <a:lstStyle/>
          <a:p>
            <a:pPr marL="0" indent="0">
              <a:buNone/>
              <a:defRPr/>
            </a:pPr>
            <a:r>
              <a:rPr lang="de-DE" dirty="0">
                <a:latin typeface="Calibri" panose="020F0502020204030204" pitchFamily="34" charset="0"/>
                <a:cs typeface="Calibri" panose="020F0502020204030204" pitchFamily="34" charset="0"/>
              </a:rPr>
              <a:t>PCTFREE 20</a:t>
            </a:r>
            <a:endParaRPr lang="de-AT" dirty="0">
              <a:latin typeface="Calibri" panose="020F0502020204030204" pitchFamily="34" charset="0"/>
              <a:cs typeface="Calibri" panose="020F0502020204030204" pitchFamily="34" charset="0"/>
            </a:endParaRPr>
          </a:p>
          <a:p>
            <a:pPr marL="0" indent="0">
              <a:buNone/>
              <a:defRPr/>
            </a:pPr>
            <a:r>
              <a:rPr lang="de-DE" dirty="0">
                <a:latin typeface="Calibri" panose="020F0502020204030204" pitchFamily="34" charset="0"/>
                <a:cs typeface="Calibri" panose="020F0502020204030204" pitchFamily="34" charset="0"/>
              </a:rPr>
              <a:t>PCTUSED 40</a:t>
            </a:r>
            <a:endParaRPr lang="de-AT" dirty="0">
              <a:latin typeface="Calibri" panose="020F0502020204030204" pitchFamily="34" charset="0"/>
              <a:cs typeface="Calibri" panose="020F0502020204030204" pitchFamily="34" charset="0"/>
            </a:endParaRPr>
          </a:p>
          <a:p>
            <a:pPr marL="0" indent="0">
              <a:buNone/>
              <a:defRPr/>
            </a:pPr>
            <a:r>
              <a:rPr lang="de-DE" dirty="0">
                <a:latin typeface="Calibri" panose="020F0502020204030204" pitchFamily="34" charset="0"/>
                <a:cs typeface="Calibri" panose="020F0502020204030204" pitchFamily="34" charset="0"/>
              </a:rPr>
              <a:t> </a:t>
            </a:r>
            <a:endParaRPr lang="de-AT" dirty="0">
              <a:latin typeface="Calibri" panose="020F0502020204030204" pitchFamily="34" charset="0"/>
              <a:cs typeface="Calibri" panose="020F0502020204030204" pitchFamily="34" charset="0"/>
            </a:endParaRPr>
          </a:p>
          <a:p>
            <a:pPr marL="457200" indent="-457200">
              <a:defRPr/>
            </a:pPr>
            <a:r>
              <a:rPr lang="de-DE" dirty="0" err="1">
                <a:latin typeface="Calibri" panose="020F0502020204030204" pitchFamily="34" charset="0"/>
                <a:cs typeface="Calibri" panose="020F0502020204030204" pitchFamily="34" charset="0"/>
              </a:rPr>
              <a:t>rows</a:t>
            </a:r>
            <a:r>
              <a:rPr lang="de-DE" dirty="0">
                <a:latin typeface="Calibri" panose="020F0502020204030204" pitchFamily="34" charset="0"/>
                <a:cs typeface="Calibri" panose="020F0502020204030204" pitchFamily="34" charset="0"/>
              </a:rPr>
              <a:t> werden durch Insert eingefügt, bis 80% des Platzes belegt sind.</a:t>
            </a:r>
            <a:endParaRPr lang="de-AT" dirty="0">
              <a:latin typeface="Calibri" panose="020F0502020204030204" pitchFamily="34" charset="0"/>
              <a:cs typeface="Calibri" panose="020F0502020204030204" pitchFamily="34" charset="0"/>
            </a:endParaRPr>
          </a:p>
          <a:p>
            <a:pPr marL="457200" indent="-457200">
              <a:defRPr/>
            </a:pPr>
            <a:r>
              <a:rPr lang="de-DE" dirty="0">
                <a:latin typeface="Calibri" panose="020F0502020204030204" pitchFamily="34" charset="0"/>
                <a:cs typeface="Calibri" panose="020F0502020204030204" pitchFamily="34" charset="0"/>
              </a:rPr>
              <a:t>Update - Operationen können den Free - Space verwenden - es können aber keine neuen Sätze eingefügt werden</a:t>
            </a:r>
            <a:endParaRPr lang="de-AT" dirty="0">
              <a:latin typeface="Calibri" panose="020F0502020204030204" pitchFamily="34" charset="0"/>
              <a:cs typeface="Calibri" panose="020F0502020204030204" pitchFamily="34" charset="0"/>
            </a:endParaRPr>
          </a:p>
          <a:p>
            <a:pPr marL="457200" indent="-457200">
              <a:defRPr/>
            </a:pPr>
            <a:r>
              <a:rPr lang="de-DE" dirty="0">
                <a:latin typeface="Calibri" panose="020F0502020204030204" pitchFamily="34" charset="0"/>
                <a:cs typeface="Calibri" panose="020F0502020204030204" pitchFamily="34" charset="0"/>
              </a:rPr>
              <a:t>Insert ist erst wieder möglich, wenn die aktuelle Belegung kleiner 40% ist</a:t>
            </a:r>
            <a:endParaRPr lang="de-DE" altLang="de-DE" dirty="0">
              <a:latin typeface="Calibri" panose="020F0502020204030204" pitchFamily="34" charset="0"/>
              <a:cs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80A68171-E32C-4BE7-9AB6-F4C42D62C10B}"/>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EC90CA49-A852-4DEC-AA59-EA110C4ECA01}"/>
              </a:ext>
            </a:extLst>
          </p:cNvPr>
          <p:cNvSpPr>
            <a:spLocks noGrp="1"/>
          </p:cNvSpPr>
          <p:nvPr>
            <p:ph type="sldNum" sz="quarter" idx="12"/>
          </p:nvPr>
        </p:nvSpPr>
        <p:spPr/>
        <p:txBody>
          <a:bodyPr/>
          <a:lstStyle/>
          <a:p>
            <a:fld id="{D3967F50-05EA-47C9-83BE-E62B239DFA07}" type="slidenum">
              <a:rPr lang="de-AT" smtClean="0"/>
              <a:t>41</a:t>
            </a:fld>
            <a:endParaRPr lang="de-AT"/>
          </a:p>
        </p:txBody>
      </p:sp>
      <p:pic>
        <p:nvPicPr>
          <p:cNvPr id="6" name="Grafik 5" descr="Ein Bild, das Zeichnung enthält.&#10;&#10;Automatisch generierte Beschreibung">
            <a:extLst>
              <a:ext uri="{FF2B5EF4-FFF2-40B4-BE49-F238E27FC236}">
                <a16:creationId xmlns:a16="http://schemas.microsoft.com/office/drawing/2014/main" id="{6E0980A0-6F19-4A7B-B783-02EF222C5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25974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484F8A-1A94-4899-958A-D3CAE418B445}"/>
              </a:ext>
            </a:extLst>
          </p:cNvPr>
          <p:cNvSpPr>
            <a:spLocks noGrp="1"/>
          </p:cNvSpPr>
          <p:nvPr>
            <p:ph type="title"/>
          </p:nvPr>
        </p:nvSpPr>
        <p:spPr/>
        <p:txBody>
          <a:bodyPr/>
          <a:lstStyle/>
          <a:p>
            <a:r>
              <a:rPr lang="de-AT" b="1" dirty="0" err="1"/>
              <a:t>Rows</a:t>
            </a:r>
            <a:endParaRPr lang="de-AT" b="1" dirty="0"/>
          </a:p>
        </p:txBody>
      </p:sp>
      <p:sp>
        <p:nvSpPr>
          <p:cNvPr id="3" name="Inhaltsplatzhalter 2">
            <a:extLst>
              <a:ext uri="{FF2B5EF4-FFF2-40B4-BE49-F238E27FC236}">
                <a16:creationId xmlns:a16="http://schemas.microsoft.com/office/drawing/2014/main" id="{1C4F2A0E-7398-49A9-9A78-6CA8CD2B1270}"/>
              </a:ext>
            </a:extLst>
          </p:cNvPr>
          <p:cNvSpPr>
            <a:spLocks noGrp="1"/>
          </p:cNvSpPr>
          <p:nvPr>
            <p:ph idx="1"/>
          </p:nvPr>
        </p:nvSpPr>
        <p:spPr/>
        <p:txBody>
          <a:bodyPr/>
          <a:lstStyle/>
          <a:p>
            <a:pPr marL="0" indent="0">
              <a:buNone/>
            </a:pPr>
            <a:r>
              <a:rPr lang="de-DE" altLang="de-DE" dirty="0">
                <a:latin typeface="Calibri" panose="020F0502020204030204" pitchFamily="34" charset="0"/>
              </a:rPr>
              <a:t>Eine Oracle </a:t>
            </a:r>
            <a:r>
              <a:rPr lang="de-DE" altLang="de-DE" dirty="0" err="1">
                <a:latin typeface="Calibri" panose="020F0502020204030204" pitchFamily="34" charset="0"/>
              </a:rPr>
              <a:t>Row</a:t>
            </a:r>
            <a:r>
              <a:rPr lang="de-DE" altLang="de-DE" dirty="0">
                <a:latin typeface="Calibri" panose="020F0502020204030204" pitchFamily="34" charset="0"/>
              </a:rPr>
              <a:t> ist die kleinste physikalische Speichereinheit. Sie besteht im optimalen Fall aus «einem Stück». Oracle versucht, wenn immer möglich, </a:t>
            </a:r>
            <a:r>
              <a:rPr lang="de-DE" altLang="de-DE" dirty="0" err="1">
                <a:latin typeface="Calibri" panose="020F0502020204030204" pitchFamily="34" charset="0"/>
              </a:rPr>
              <a:t>Rows</a:t>
            </a:r>
            <a:r>
              <a:rPr lang="de-DE" altLang="de-DE" dirty="0">
                <a:latin typeface="Calibri" panose="020F0502020204030204" pitchFamily="34" charset="0"/>
              </a:rPr>
              <a:t> als Ganzes zu speichern und nicht zu splitten. Jede </a:t>
            </a:r>
            <a:r>
              <a:rPr lang="de-DE" altLang="de-DE" dirty="0" err="1">
                <a:latin typeface="Calibri" panose="020F0502020204030204" pitchFamily="34" charset="0"/>
              </a:rPr>
              <a:t>Row</a:t>
            </a:r>
            <a:r>
              <a:rPr lang="de-DE" altLang="de-DE" dirty="0">
                <a:latin typeface="Calibri" panose="020F0502020204030204" pitchFamily="34" charset="0"/>
              </a:rPr>
              <a:t> beginnt mit dem </a:t>
            </a:r>
            <a:r>
              <a:rPr lang="de-DE" altLang="de-DE" i="1" dirty="0" err="1">
                <a:latin typeface="Calibri" panose="020F0502020204030204" pitchFamily="34" charset="0"/>
              </a:rPr>
              <a:t>row</a:t>
            </a:r>
            <a:r>
              <a:rPr lang="de-DE" altLang="de-DE" i="1" dirty="0">
                <a:latin typeface="Calibri" panose="020F0502020204030204" pitchFamily="34" charset="0"/>
              </a:rPr>
              <a:t> </a:t>
            </a:r>
            <a:r>
              <a:rPr lang="de-DE" altLang="de-DE" i="1" dirty="0" err="1">
                <a:latin typeface="Calibri" panose="020F0502020204030204" pitchFamily="34" charset="0"/>
              </a:rPr>
              <a:t>header</a:t>
            </a:r>
            <a:r>
              <a:rPr lang="de-DE" altLang="de-DE" dirty="0">
                <a:latin typeface="Calibri" panose="020F0502020204030204" pitchFamily="34" charset="0"/>
              </a:rPr>
              <a:t>. Von jeder </a:t>
            </a:r>
            <a:r>
              <a:rPr lang="de-DE" altLang="de-DE" dirty="0" err="1">
                <a:latin typeface="Calibri" panose="020F0502020204030204" pitchFamily="34" charset="0"/>
              </a:rPr>
              <a:t>Column</a:t>
            </a:r>
            <a:r>
              <a:rPr lang="de-DE" altLang="de-DE" dirty="0">
                <a:latin typeface="Calibri" panose="020F0502020204030204" pitchFamily="34" charset="0"/>
              </a:rPr>
              <a:t> wird auch deren Länge in der </a:t>
            </a:r>
            <a:r>
              <a:rPr lang="de-DE" altLang="de-DE" dirty="0" err="1">
                <a:latin typeface="Calibri" panose="020F0502020204030204" pitchFamily="34" charset="0"/>
              </a:rPr>
              <a:t>Row</a:t>
            </a:r>
            <a:r>
              <a:rPr lang="de-DE" altLang="de-DE" dirty="0">
                <a:latin typeface="Calibri" panose="020F0502020204030204" pitchFamily="34" charset="0"/>
              </a:rPr>
              <a:t> festgehalten. Primary Keys sollten beim </a:t>
            </a:r>
            <a:r>
              <a:rPr lang="de-DE" altLang="de-DE" dirty="0" err="1">
                <a:latin typeface="Calibri" panose="020F0502020204030204" pitchFamily="34" charset="0"/>
              </a:rPr>
              <a:t>create</a:t>
            </a:r>
            <a:r>
              <a:rPr lang="de-DE" altLang="de-DE" dirty="0">
                <a:latin typeface="Calibri" panose="020F0502020204030204" pitchFamily="34" charset="0"/>
              </a:rPr>
              <a:t> Statement zuerst angegeben werden. LONG-Daten ganz am Schluss.</a:t>
            </a:r>
          </a:p>
          <a:p>
            <a:pPr marL="0" indent="0">
              <a:buNone/>
            </a:pPr>
            <a:endParaRPr lang="de-AT" dirty="0"/>
          </a:p>
        </p:txBody>
      </p:sp>
      <p:sp>
        <p:nvSpPr>
          <p:cNvPr id="4" name="Fußzeilenplatzhalter 3">
            <a:extLst>
              <a:ext uri="{FF2B5EF4-FFF2-40B4-BE49-F238E27FC236}">
                <a16:creationId xmlns:a16="http://schemas.microsoft.com/office/drawing/2014/main" id="{E032E01E-99F9-4D50-8164-5BB0BAA8AD56}"/>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5C124C0E-B8AF-4364-A302-AFE5FC78B3D9}"/>
              </a:ext>
            </a:extLst>
          </p:cNvPr>
          <p:cNvSpPr>
            <a:spLocks noGrp="1"/>
          </p:cNvSpPr>
          <p:nvPr>
            <p:ph type="sldNum" sz="quarter" idx="12"/>
          </p:nvPr>
        </p:nvSpPr>
        <p:spPr/>
        <p:txBody>
          <a:bodyPr/>
          <a:lstStyle/>
          <a:p>
            <a:fld id="{D3967F50-05EA-47C9-83BE-E62B239DFA07}" type="slidenum">
              <a:rPr lang="de-AT" smtClean="0"/>
              <a:t>42</a:t>
            </a:fld>
            <a:endParaRPr lang="de-AT"/>
          </a:p>
        </p:txBody>
      </p:sp>
      <p:pic>
        <p:nvPicPr>
          <p:cNvPr id="6" name="Grafik 5" descr="Ein Bild, das Zeichnung enthält.&#10;&#10;Automatisch generierte Beschreibung">
            <a:extLst>
              <a:ext uri="{FF2B5EF4-FFF2-40B4-BE49-F238E27FC236}">
                <a16:creationId xmlns:a16="http://schemas.microsoft.com/office/drawing/2014/main" id="{E848DD8B-0865-411E-AC0F-F58D356D5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8386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C567F5-0F2E-4302-AB16-E6A1F22B0430}"/>
              </a:ext>
            </a:extLst>
          </p:cNvPr>
          <p:cNvSpPr>
            <a:spLocks noGrp="1"/>
          </p:cNvSpPr>
          <p:nvPr>
            <p:ph type="title"/>
          </p:nvPr>
        </p:nvSpPr>
        <p:spPr/>
        <p:txBody>
          <a:bodyPr/>
          <a:lstStyle/>
          <a:p>
            <a:r>
              <a:rPr lang="de-AT" dirty="0"/>
              <a:t>Zusammenhang </a:t>
            </a:r>
            <a:r>
              <a:rPr lang="de-AT" dirty="0" err="1"/>
              <a:t>Row</a:t>
            </a:r>
            <a:r>
              <a:rPr lang="de-AT" dirty="0"/>
              <a:t> – Datablock </a:t>
            </a:r>
          </a:p>
        </p:txBody>
      </p:sp>
      <p:sp>
        <p:nvSpPr>
          <p:cNvPr id="4" name="Fußzeilenplatzhalter 3">
            <a:extLst>
              <a:ext uri="{FF2B5EF4-FFF2-40B4-BE49-F238E27FC236}">
                <a16:creationId xmlns:a16="http://schemas.microsoft.com/office/drawing/2014/main" id="{1E9F2D39-DD3D-42E8-A1C3-1189CD4D6BCE}"/>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A6DD040A-07E5-45BC-BE29-A36F23941850}"/>
              </a:ext>
            </a:extLst>
          </p:cNvPr>
          <p:cNvSpPr>
            <a:spLocks noGrp="1"/>
          </p:cNvSpPr>
          <p:nvPr>
            <p:ph type="sldNum" sz="quarter" idx="12"/>
          </p:nvPr>
        </p:nvSpPr>
        <p:spPr/>
        <p:txBody>
          <a:bodyPr/>
          <a:lstStyle/>
          <a:p>
            <a:fld id="{D3967F50-05EA-47C9-83BE-E62B239DFA07}" type="slidenum">
              <a:rPr lang="de-AT" smtClean="0"/>
              <a:t>43</a:t>
            </a:fld>
            <a:endParaRPr lang="de-AT"/>
          </a:p>
        </p:txBody>
      </p:sp>
      <p:graphicFrame>
        <p:nvGraphicFramePr>
          <p:cNvPr id="6" name="Object 2">
            <a:extLst>
              <a:ext uri="{FF2B5EF4-FFF2-40B4-BE49-F238E27FC236}">
                <a16:creationId xmlns:a16="http://schemas.microsoft.com/office/drawing/2014/main" id="{734F30E7-21AE-477C-87D3-A9392A7FAC5C}"/>
              </a:ext>
            </a:extLst>
          </p:cNvPr>
          <p:cNvGraphicFramePr>
            <a:graphicFrameLocks noGrp="1" noChangeAspect="1"/>
          </p:cNvGraphicFramePr>
          <p:nvPr>
            <p:ph idx="1"/>
            <p:extLst>
              <p:ext uri="{D42A27DB-BD31-4B8C-83A1-F6EECF244321}">
                <p14:modId xmlns:p14="http://schemas.microsoft.com/office/powerpoint/2010/main" val="4144441377"/>
              </p:ext>
            </p:extLst>
          </p:nvPr>
        </p:nvGraphicFramePr>
        <p:xfrm>
          <a:off x="3330636" y="1418890"/>
          <a:ext cx="5530728" cy="4937460"/>
        </p:xfrm>
        <a:graphic>
          <a:graphicData uri="http://schemas.openxmlformats.org/presentationml/2006/ole">
            <mc:AlternateContent xmlns:mc="http://schemas.openxmlformats.org/markup-compatibility/2006">
              <mc:Choice xmlns:v="urn:schemas-microsoft-com:vml" Requires="v">
                <p:oleObj spid="_x0000_s12290" name="Document" r:id="rId3" imgW="4543148" imgH="4056673" progId="Word.Document.8">
                  <p:embed/>
                </p:oleObj>
              </mc:Choice>
              <mc:Fallback>
                <p:oleObj name="Document" r:id="rId3" imgW="4543148" imgH="4056673" progId="Word.Document.8">
                  <p:embed/>
                  <p:pic>
                    <p:nvPicPr>
                      <p:cNvPr id="46085" name="Object 2">
                        <a:extLst>
                          <a:ext uri="{FF2B5EF4-FFF2-40B4-BE49-F238E27FC236}">
                            <a16:creationId xmlns:a16="http://schemas.microsoft.com/office/drawing/2014/main" id="{41F3E4F9-69A1-4333-AFC8-4E5C6645E2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636" y="1418890"/>
                        <a:ext cx="5530728" cy="4937460"/>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F3097708-307F-4342-9A8E-C4AE431161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411426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4AF560-C6C2-496A-B951-F11BA497B5C3}"/>
              </a:ext>
            </a:extLst>
          </p:cNvPr>
          <p:cNvSpPr>
            <a:spLocks noGrp="1"/>
          </p:cNvSpPr>
          <p:nvPr>
            <p:ph type="title"/>
          </p:nvPr>
        </p:nvSpPr>
        <p:spPr/>
        <p:txBody>
          <a:bodyPr/>
          <a:lstStyle/>
          <a:p>
            <a:r>
              <a:rPr lang="de-AT" b="1" dirty="0"/>
              <a:t>Übersicht</a:t>
            </a:r>
          </a:p>
        </p:txBody>
      </p:sp>
      <p:sp>
        <p:nvSpPr>
          <p:cNvPr id="4" name="Fußzeilenplatzhalter 3">
            <a:extLst>
              <a:ext uri="{FF2B5EF4-FFF2-40B4-BE49-F238E27FC236}">
                <a16:creationId xmlns:a16="http://schemas.microsoft.com/office/drawing/2014/main" id="{11D9ADFA-4E87-4489-8652-A88F2475C808}"/>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B721525C-57D1-4780-8ED0-7E0BDC3C4BA9}"/>
              </a:ext>
            </a:extLst>
          </p:cNvPr>
          <p:cNvSpPr>
            <a:spLocks noGrp="1"/>
          </p:cNvSpPr>
          <p:nvPr>
            <p:ph type="sldNum" sz="quarter" idx="12"/>
          </p:nvPr>
        </p:nvSpPr>
        <p:spPr/>
        <p:txBody>
          <a:bodyPr/>
          <a:lstStyle/>
          <a:p>
            <a:fld id="{D3967F50-05EA-47C9-83BE-E62B239DFA07}" type="slidenum">
              <a:rPr lang="de-AT" smtClean="0"/>
              <a:t>44</a:t>
            </a:fld>
            <a:endParaRPr lang="de-AT"/>
          </a:p>
        </p:txBody>
      </p:sp>
      <p:graphicFrame>
        <p:nvGraphicFramePr>
          <p:cNvPr id="6" name="Object 2">
            <a:extLst>
              <a:ext uri="{FF2B5EF4-FFF2-40B4-BE49-F238E27FC236}">
                <a16:creationId xmlns:a16="http://schemas.microsoft.com/office/drawing/2014/main" id="{234C16B3-8618-402F-AFFA-A7DB5A99BE8F}"/>
              </a:ext>
            </a:extLst>
          </p:cNvPr>
          <p:cNvGraphicFramePr>
            <a:graphicFrameLocks noGrp="1" noChangeAspect="1"/>
          </p:cNvGraphicFramePr>
          <p:nvPr>
            <p:ph idx="1"/>
            <p:extLst>
              <p:ext uri="{D42A27DB-BD31-4B8C-83A1-F6EECF244321}">
                <p14:modId xmlns:p14="http://schemas.microsoft.com/office/powerpoint/2010/main" val="265300116"/>
              </p:ext>
            </p:extLst>
          </p:nvPr>
        </p:nvGraphicFramePr>
        <p:xfrm>
          <a:off x="2973905" y="1500265"/>
          <a:ext cx="6244190" cy="4713279"/>
        </p:xfrm>
        <a:graphic>
          <a:graphicData uri="http://schemas.openxmlformats.org/presentationml/2006/ole">
            <mc:AlternateContent xmlns:mc="http://schemas.openxmlformats.org/markup-compatibility/2006">
              <mc:Choice xmlns:v="urn:schemas-microsoft-com:vml" Requires="v">
                <p:oleObj spid="_x0000_s13314" name="Document" r:id="rId3" imgW="5756156" imgH="4345626" progId="Word.Document.8">
                  <p:embed/>
                </p:oleObj>
              </mc:Choice>
              <mc:Fallback>
                <p:oleObj name="Document" r:id="rId3" imgW="5756156" imgH="4345626" progId="Word.Document.8">
                  <p:embed/>
                  <p:pic>
                    <p:nvPicPr>
                      <p:cNvPr id="47109" name="Object 2">
                        <a:extLst>
                          <a:ext uri="{FF2B5EF4-FFF2-40B4-BE49-F238E27FC236}">
                            <a16:creationId xmlns:a16="http://schemas.microsoft.com/office/drawing/2014/main" id="{298B88BE-1668-43DE-AB95-783D7877D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905" y="1500265"/>
                        <a:ext cx="6244190" cy="4713279"/>
                      </a:xfrm>
                      <a:prstGeom prst="rect">
                        <a:avLst/>
                      </a:prstGeom>
                      <a:noFill/>
                      <a:ln>
                        <a:noFill/>
                      </a:ln>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7D96C769-E91E-4BB0-B77C-5BAD218AB7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125468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702E4A-2B3E-4B14-9E09-045C8351594F}"/>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92BA50C2-1AE8-4C34-A81B-9924594A3D12}"/>
              </a:ext>
            </a:extLst>
          </p:cNvPr>
          <p:cNvSpPr>
            <a:spLocks noGrp="1"/>
          </p:cNvSpPr>
          <p:nvPr>
            <p:ph idx="1"/>
          </p:nvPr>
        </p:nvSpPr>
        <p:spPr>
          <a:xfrm>
            <a:off x="838200" y="1847850"/>
            <a:ext cx="10515600" cy="4351338"/>
          </a:xfrm>
        </p:spPr>
        <p:txBody>
          <a:bodyPr>
            <a:normAutofit fontScale="47500" lnSpcReduction="20000"/>
          </a:bodyPr>
          <a:lstStyle/>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SQL&gt; select * from </a:t>
            </a:r>
            <a:r>
              <a:rPr lang="en-GB" altLang="de-DE" dirty="0" err="1">
                <a:latin typeface="Courier New" panose="02070309020205020404" pitchFamily="49" charset="0"/>
              </a:rPr>
              <a:t>v$tablespace</a:t>
            </a:r>
            <a:r>
              <a:rPr lang="en-GB" altLang="de-DE" dirty="0">
                <a:latin typeface="Courier New" panose="02070309020205020404" pitchFamily="49" charset="0"/>
              </a:rPr>
              <a:t>;</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TS# NAME                           INC BIG FLA</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 --- --- ---</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0 SYSTEM                         YES NO  YES</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1 UNDOTBS1                       YES NO  YES</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2 SYSAUX                         YES NO  YES</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4 USERS                          YES NO  YES</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3 TEMP                           YES NO  YES</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6 EXAMPLE                        YES NO  YES</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endParaRP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SQL&gt; select * from </a:t>
            </a:r>
            <a:r>
              <a:rPr lang="en-GB" altLang="de-DE" dirty="0" err="1">
                <a:latin typeface="Courier New" panose="02070309020205020404" pitchFamily="49" charset="0"/>
              </a:rPr>
              <a:t>dba_data_files</a:t>
            </a:r>
            <a:r>
              <a:rPr lang="en-GB" altLang="de-DE" dirty="0">
                <a:latin typeface="Courier New" panose="02070309020205020404" pitchFamily="49" charset="0"/>
              </a:rPr>
              <a:t>;</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FILE_NAME</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FILE_ID TABLESPACE_NAME                     BYTES     BLOCKS STATUS</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 ---------- ---------- ---------</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RELATIVE_FNO AUT   MAXBYTES  MAXBLOCKS INCREMENT_BY USER_BYTES USER_BLOCKS</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 ---------- ---------- ------------ ---------- -----------</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D:\PROGRAMME\ORACLE\PRODUCT\10.1.0\ORADATA\ORCL\USERS01.DBF</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4 USERS                             7864320        960 AVAILABLE</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4 YES 3.4360E+10    4194302          160    7798784         952</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D:\PROGRAMME\ORACLE\PRODUCT\10.1.0\ORADATA\ORCL\SYSAUX01.DBF</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3 SYSAUX                          272629760      33280 AVAILABLE</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3 YES 3.4360E+10    4194302         1280  272564224       33272</a:t>
            </a: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b="1" u="sng" dirty="0">
              <a:latin typeface="Courier New" panose="02070309020205020404" pitchFamily="49" charset="0"/>
            </a:endParaRPr>
          </a:p>
          <a:p>
            <a:pPr indent="-339725">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b="1" u="sng" dirty="0">
              <a:latin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F56FBE71-6A11-48BD-AECF-994F0900F062}"/>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33BB2FF2-0F3E-4165-913B-1C6C0D17D571}"/>
              </a:ext>
            </a:extLst>
          </p:cNvPr>
          <p:cNvSpPr>
            <a:spLocks noGrp="1"/>
          </p:cNvSpPr>
          <p:nvPr>
            <p:ph type="sldNum" sz="quarter" idx="12"/>
          </p:nvPr>
        </p:nvSpPr>
        <p:spPr/>
        <p:txBody>
          <a:bodyPr/>
          <a:lstStyle/>
          <a:p>
            <a:fld id="{D3967F50-05EA-47C9-83BE-E62B239DFA07}" type="slidenum">
              <a:rPr lang="de-AT" smtClean="0"/>
              <a:t>45</a:t>
            </a:fld>
            <a:endParaRPr lang="de-AT"/>
          </a:p>
        </p:txBody>
      </p:sp>
      <p:pic>
        <p:nvPicPr>
          <p:cNvPr id="6" name="Grafik 5" descr="Ein Bild, das Zeichnung enthält.&#10;&#10;Automatisch generierte Beschreibung">
            <a:extLst>
              <a:ext uri="{FF2B5EF4-FFF2-40B4-BE49-F238E27FC236}">
                <a16:creationId xmlns:a16="http://schemas.microsoft.com/office/drawing/2014/main" id="{28196059-EF59-4AF8-A4F7-02DBD28B6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994877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0E7CE2-E9DC-4F7F-B52C-2E6C276140D7}"/>
              </a:ext>
            </a:extLst>
          </p:cNvPr>
          <p:cNvSpPr>
            <a:spLocks noGrp="1"/>
          </p:cNvSpPr>
          <p:nvPr>
            <p:ph type="title"/>
          </p:nvPr>
        </p:nvSpPr>
        <p:spPr/>
        <p:txBody>
          <a:bodyPr/>
          <a:lstStyle/>
          <a:p>
            <a:r>
              <a:rPr lang="de-AT" b="1" dirty="0"/>
              <a:t>Flashback Query</a:t>
            </a:r>
          </a:p>
        </p:txBody>
      </p:sp>
      <p:sp>
        <p:nvSpPr>
          <p:cNvPr id="3" name="Inhaltsplatzhalter 2">
            <a:extLst>
              <a:ext uri="{FF2B5EF4-FFF2-40B4-BE49-F238E27FC236}">
                <a16:creationId xmlns:a16="http://schemas.microsoft.com/office/drawing/2014/main" id="{3FC8BE15-C707-40BF-8614-5EBFD315E4BB}"/>
              </a:ext>
            </a:extLst>
          </p:cNvPr>
          <p:cNvSpPr>
            <a:spLocks noGrp="1"/>
          </p:cNvSpPr>
          <p:nvPr>
            <p:ph idx="1"/>
          </p:nvPr>
        </p:nvSpPr>
        <p:spPr>
          <a:xfrm>
            <a:off x="838200" y="1825625"/>
            <a:ext cx="9471991" cy="4351338"/>
          </a:xfrm>
        </p:spPr>
        <p:txBody>
          <a:bodyPr>
            <a:normAutofit fontScale="77500" lnSpcReduction="20000"/>
          </a:bodyPr>
          <a:lstStyle/>
          <a:p>
            <a:pPr marL="0" indent="0">
              <a:buNone/>
              <a:defRPr/>
            </a:pPr>
            <a:r>
              <a:rPr lang="en-GB" dirty="0" err="1">
                <a:latin typeface="Calibri" panose="020F0502020204030204" pitchFamily="34" charset="0"/>
                <a:cs typeface="Calibri" panose="020F0502020204030204" pitchFamily="34" charset="0"/>
              </a:rPr>
              <a:t>Im</a:t>
            </a:r>
            <a:r>
              <a:rPr lang="en-GB" dirty="0">
                <a:latin typeface="Calibri" panose="020F0502020204030204" pitchFamily="34" charset="0"/>
                <a:cs typeface="Calibri" panose="020F0502020204030204" pitchFamily="34" charset="0"/>
              </a:rPr>
              <a:t> Undo Tablespace </a:t>
            </a:r>
            <a:r>
              <a:rPr lang="en-GB" dirty="0" err="1">
                <a:latin typeface="Calibri" panose="020F0502020204030204" pitchFamily="34" charset="0"/>
                <a:cs typeface="Calibri" panose="020F0502020204030204" pitchFamily="34" charset="0"/>
              </a:rPr>
              <a:t>wird</a:t>
            </a:r>
            <a:r>
              <a:rPr lang="en-GB" dirty="0">
                <a:latin typeface="Calibri" panose="020F0502020204030204" pitchFamily="34" charset="0"/>
                <a:cs typeface="Calibri" panose="020F0502020204030204" pitchFamily="34" charset="0"/>
              </a:rPr>
              <a:t> die </a:t>
            </a:r>
            <a:r>
              <a:rPr lang="en-GB" dirty="0" err="1">
                <a:latin typeface="Calibri" panose="020F0502020204030204" pitchFamily="34" charset="0"/>
                <a:cs typeface="Calibri" panose="020F0502020204030204" pitchFamily="34" charset="0"/>
              </a:rPr>
              <a:t>alte</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Versionen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eines</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geänderten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Datenblocks</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abgelegt</a:t>
            </a:r>
            <a:r>
              <a:rPr lang="en-GB" dirty="0">
                <a:latin typeface="Calibri" panose="020F0502020204030204" pitchFamily="34" charset="0"/>
                <a:cs typeface="Calibri" panose="020F0502020204030204" pitchFamily="34" charset="0"/>
              </a:rPr>
              <a:t> (= “before image” des </a:t>
            </a:r>
            <a:r>
              <a:rPr lang="en-GB" dirty="0" err="1">
                <a:latin typeface="Calibri" panose="020F0502020204030204" pitchFamily="34" charset="0"/>
                <a:cs typeface="Calibri" panose="020F0502020204030204" pitchFamily="34" charset="0"/>
              </a:rPr>
              <a:t>geänderten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Datenblocks</a:t>
            </a:r>
            <a:r>
              <a:rPr lang="en-GB" dirty="0">
                <a:latin typeface="Calibri" panose="020F0502020204030204" pitchFamily="34" charset="0"/>
                <a:cs typeface="Calibri" panose="020F0502020204030204" pitchFamily="34" charset="0"/>
              </a:rPr>
              <a:t>).</a:t>
            </a:r>
            <a:endParaRPr lang="de-AT" dirty="0">
              <a:latin typeface="Calibri" panose="020F0502020204030204" pitchFamily="34" charset="0"/>
              <a:cs typeface="Calibri" panose="020F0502020204030204" pitchFamily="34" charset="0"/>
            </a:endParaRPr>
          </a:p>
          <a:p>
            <a:pPr marL="0" indent="0">
              <a:buNone/>
              <a:defRPr/>
            </a:pPr>
            <a:r>
              <a:rPr lang="en-GB" dirty="0">
                <a:latin typeface="Calibri" panose="020F0502020204030204" pitchFamily="34" charset="0"/>
                <a:cs typeface="Calibri" panose="020F0502020204030204" pitchFamily="34" charset="0"/>
              </a:rPr>
              <a:t> </a:t>
            </a:r>
            <a:endParaRPr lang="de-AT" dirty="0">
              <a:latin typeface="Calibri" panose="020F0502020204030204" pitchFamily="34" charset="0"/>
              <a:cs typeface="Calibri" panose="020F0502020204030204" pitchFamily="34" charset="0"/>
            </a:endParaRPr>
          </a:p>
          <a:p>
            <a:pPr marL="0" indent="0">
              <a:buNone/>
              <a:defRPr/>
            </a:pPr>
            <a:r>
              <a:rPr lang="en-GB" dirty="0" err="1">
                <a:latin typeface="Calibri" panose="020F0502020204030204" pitchFamily="34" charset="0"/>
                <a:cs typeface="Calibri" panose="020F0502020204030204" pitchFamily="34" charset="0"/>
              </a:rPr>
              <a:t>Nachdem</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ein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schreibender</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Benutzer</a:t>
            </a:r>
            <a:r>
              <a:rPr lang="en-GB" dirty="0">
                <a:latin typeface="Calibri" panose="020F0502020204030204" pitchFamily="34" charset="0"/>
                <a:cs typeface="Calibri" panose="020F0502020204030204" pitchFamily="34" charset="0"/>
              </a:rPr>
              <a:t> seine </a:t>
            </a:r>
            <a:r>
              <a:rPr lang="en-GB" dirty="0" err="1">
                <a:latin typeface="Calibri" panose="020F0502020204030204" pitchFamily="34" charset="0"/>
                <a:cs typeface="Calibri" panose="020F0502020204030204" pitchFamily="34" charset="0"/>
              </a:rPr>
              <a:t>Änderungen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mit</a:t>
            </a:r>
            <a:r>
              <a:rPr lang="en-GB" dirty="0">
                <a:latin typeface="Calibri" panose="020F0502020204030204" pitchFamily="34" charset="0"/>
                <a:cs typeface="Calibri" panose="020F0502020204030204" pitchFamily="34" charset="0"/>
              </a:rPr>
              <a:t> COMMIT </a:t>
            </a:r>
            <a:r>
              <a:rPr lang="en-GB" dirty="0" err="1">
                <a:latin typeface="Calibri" panose="020F0502020204030204" pitchFamily="34" charset="0"/>
                <a:cs typeface="Calibri" panose="020F0502020204030204" pitchFamily="34" charset="0"/>
              </a:rPr>
              <a:t>bestätigt</a:t>
            </a:r>
            <a:r>
              <a:rPr lang="en-GB" dirty="0">
                <a:latin typeface="Calibri" panose="020F0502020204030204" pitchFamily="34" charset="0"/>
                <a:cs typeface="Calibri" panose="020F0502020204030204" pitchFamily="34" charset="0"/>
              </a:rPr>
              <a:t> hat, </a:t>
            </a:r>
            <a:r>
              <a:rPr lang="en-GB" dirty="0" err="1">
                <a:latin typeface="Calibri" panose="020F0502020204030204" pitchFamily="34" charset="0"/>
                <a:cs typeface="Calibri" panose="020F0502020204030204" pitchFamily="34" charset="0"/>
              </a:rPr>
              <a:t>wird</a:t>
            </a:r>
            <a:r>
              <a:rPr lang="en-GB" dirty="0">
                <a:latin typeface="Calibri" panose="020F0502020204030204" pitchFamily="34" charset="0"/>
                <a:cs typeface="Calibri" panose="020F0502020204030204" pitchFamily="34" charset="0"/>
              </a:rPr>
              <a:t> das before image </a:t>
            </a:r>
            <a:r>
              <a:rPr lang="en-GB" dirty="0" err="1">
                <a:latin typeface="Calibri" panose="020F0502020204030204" pitchFamily="34" charset="0"/>
                <a:cs typeface="Calibri" panose="020F0502020204030204" pitchFamily="34" charset="0"/>
              </a:rPr>
              <a:t>nicht</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mehr</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benötigt</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Aus</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Performancegründen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wird</a:t>
            </a:r>
            <a:r>
              <a:rPr lang="en-GB" dirty="0">
                <a:latin typeface="Calibri" panose="020F0502020204030204" pitchFamily="34" charset="0"/>
                <a:cs typeface="Calibri" panose="020F0502020204030204" pitchFamily="34" charset="0"/>
              </a:rPr>
              <a:t> dieses Image </a:t>
            </a:r>
            <a:r>
              <a:rPr lang="en-GB" dirty="0" err="1">
                <a:latin typeface="Calibri" panose="020F0502020204030204" pitchFamily="34" charset="0"/>
                <a:cs typeface="Calibri" panose="020F0502020204030204" pitchFamily="34" charset="0"/>
              </a:rPr>
              <a:t>allerdings</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erst</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dann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gelöscht</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wenn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wieder</a:t>
            </a:r>
            <a:r>
              <a:rPr lang="en-GB" dirty="0">
                <a:latin typeface="Calibri" panose="020F0502020204030204" pitchFamily="34" charset="0"/>
                <a:cs typeface="Calibri" panose="020F0502020204030204" pitchFamily="34" charset="0"/>
              </a:rPr>
              <a:t> Platz </a:t>
            </a:r>
            <a:r>
              <a:rPr lang="en-GB" dirty="0" err="1">
                <a:latin typeface="Calibri" panose="020F0502020204030204" pitchFamily="34" charset="0"/>
                <a:cs typeface="Calibri" panose="020F0502020204030204" pitchFamily="34" charset="0"/>
              </a:rPr>
              <a:t>im</a:t>
            </a:r>
            <a:r>
              <a:rPr lang="en-GB" dirty="0">
                <a:latin typeface="Calibri" panose="020F0502020204030204" pitchFamily="34" charset="0"/>
                <a:cs typeface="Calibri" panose="020F0502020204030204" pitchFamily="34" charset="0"/>
              </a:rPr>
              <a:t> Undo Tablespace </a:t>
            </a:r>
            <a:r>
              <a:rPr lang="en-GB" dirty="0" err="1">
                <a:latin typeface="Calibri" panose="020F0502020204030204" pitchFamily="34" charset="0"/>
                <a:cs typeface="Calibri" panose="020F0502020204030204" pitchFamily="34" charset="0"/>
              </a:rPr>
              <a:t>benötigt</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wird</a:t>
            </a:r>
            <a:r>
              <a:rPr lang="en-GB" dirty="0">
                <a:latin typeface="Calibri" panose="020F0502020204030204" pitchFamily="34" charset="0"/>
                <a:cs typeface="Calibri" panose="020F0502020204030204" pitchFamily="34" charset="0"/>
              </a:rPr>
              <a:t>. Bis </a:t>
            </a:r>
            <a:r>
              <a:rPr lang="en-GB" dirty="0" err="1">
                <a:latin typeface="Calibri" panose="020F0502020204030204" pitchFamily="34" charset="0"/>
                <a:cs typeface="Calibri" panose="020F0502020204030204" pitchFamily="34" charset="0"/>
              </a:rPr>
              <a:t>dahin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kann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mittels</a:t>
            </a:r>
            <a:r>
              <a:rPr lang="en-GB" dirty="0">
                <a:latin typeface="Calibri" panose="020F0502020204030204" pitchFamily="34" charset="0"/>
                <a:cs typeface="Calibri" panose="020F0502020204030204" pitchFamily="34" charset="0"/>
              </a:rPr>
              <a:t> Flashback Query auf </a:t>
            </a:r>
            <a:r>
              <a:rPr lang="en-GB" dirty="0" err="1">
                <a:latin typeface="Calibri" panose="020F0502020204030204" pitchFamily="34" charset="0"/>
                <a:cs typeface="Calibri" panose="020F0502020204030204" pitchFamily="34" charset="0"/>
              </a:rPr>
              <a:t>diese</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alten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Daten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zugegriffen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werden</a:t>
            </a:r>
            <a:r>
              <a:rPr lang="en-GB" dirty="0">
                <a:latin typeface="Calibri" panose="020F0502020204030204" pitchFamily="34" charset="0"/>
                <a:cs typeface="Calibri" panose="020F0502020204030204" pitchFamily="34" charset="0"/>
              </a:rPr>
              <a:t>.</a:t>
            </a:r>
            <a:endParaRPr lang="de-AT" dirty="0">
              <a:latin typeface="Calibri" panose="020F0502020204030204" pitchFamily="34" charset="0"/>
              <a:cs typeface="Calibri" panose="020F0502020204030204" pitchFamily="34" charset="0"/>
            </a:endParaRPr>
          </a:p>
          <a:p>
            <a:pPr marL="0" indent="0">
              <a:buNone/>
              <a:defRPr/>
            </a:pPr>
            <a:r>
              <a:rPr lang="en-GB" dirty="0">
                <a:latin typeface="Calibri" panose="020F0502020204030204" pitchFamily="34" charset="0"/>
                <a:cs typeface="Calibri" panose="020F0502020204030204" pitchFamily="34" charset="0"/>
              </a:rPr>
              <a:t> </a:t>
            </a:r>
            <a:endParaRPr lang="de-AT" dirty="0">
              <a:latin typeface="Calibri" panose="020F0502020204030204" pitchFamily="34" charset="0"/>
              <a:cs typeface="Calibri" panose="020F0502020204030204" pitchFamily="34" charset="0"/>
            </a:endParaRPr>
          </a:p>
          <a:p>
            <a:pPr marL="0" indent="0">
              <a:buNone/>
              <a:defRPr/>
            </a:pPr>
            <a:r>
              <a:rPr lang="en-GB" dirty="0">
                <a:latin typeface="Courier New" panose="02070309020205020404" pitchFamily="49" charset="0"/>
                <a:cs typeface="Courier New" panose="02070309020205020404" pitchFamily="49" charset="0"/>
              </a:rPr>
              <a:t>select * from emp</a:t>
            </a:r>
            <a:endParaRPr lang="de-AT" dirty="0">
              <a:latin typeface="Courier New" panose="02070309020205020404" pitchFamily="49" charset="0"/>
              <a:cs typeface="Courier New" panose="02070309020205020404" pitchFamily="49" charset="0"/>
            </a:endParaRPr>
          </a:p>
          <a:p>
            <a:pPr marL="0" indent="0">
              <a:buNone/>
              <a:defRPr/>
            </a:pPr>
            <a:r>
              <a:rPr lang="en-GB" dirty="0">
                <a:latin typeface="Courier New" panose="02070309020205020404" pitchFamily="49" charset="0"/>
                <a:cs typeface="Courier New" panose="02070309020205020404" pitchFamily="49" charset="0"/>
              </a:rPr>
              <a:t>as of timestamp </a:t>
            </a:r>
            <a:r>
              <a:rPr lang="en-GB" dirty="0" err="1">
                <a:latin typeface="Courier New" panose="02070309020205020404" pitchFamily="49" charset="0"/>
                <a:cs typeface="Courier New" panose="02070309020205020404" pitchFamily="49" charset="0"/>
              </a:rPr>
              <a:t>systimestamp</a:t>
            </a:r>
            <a:r>
              <a:rPr lang="en-GB" dirty="0">
                <a:latin typeface="Courier New" panose="02070309020205020404" pitchFamily="49" charset="0"/>
                <a:cs typeface="Courier New" panose="02070309020205020404" pitchFamily="49" charset="0"/>
              </a:rPr>
              <a:t> - interval '5' minute</a:t>
            </a:r>
            <a:endParaRPr lang="de-AT" dirty="0">
              <a:latin typeface="Courier New" panose="02070309020205020404" pitchFamily="49" charset="0"/>
              <a:cs typeface="Courier New" panose="02070309020205020404" pitchFamily="49" charset="0"/>
            </a:endParaRPr>
          </a:p>
          <a:p>
            <a:pPr marL="0" indent="0">
              <a:buNone/>
              <a:defRPr/>
            </a:pPr>
            <a:r>
              <a:rPr lang="en-GB" dirty="0"/>
              <a:t> </a:t>
            </a:r>
            <a:endParaRPr lang="de-AT" dirty="0"/>
          </a:p>
          <a:p>
            <a:pPr marL="0" indent="0">
              <a:buNone/>
              <a:defRPr/>
            </a:pPr>
            <a:r>
              <a:rPr lang="en-GB" dirty="0" err="1">
                <a:latin typeface="Calibri" panose="020F0502020204030204" pitchFamily="34" charset="0"/>
                <a:cs typeface="Calibri" panose="020F0502020204030204" pitchFamily="34" charset="0"/>
              </a:rPr>
              <a:t>Wenn</a:t>
            </a:r>
            <a:r>
              <a:rPr lang="en-GB" dirty="0">
                <a:latin typeface="Calibri" panose="020F0502020204030204" pitchFamily="34" charset="0"/>
                <a:cs typeface="Calibri" panose="020F0502020204030204" pitchFamily="34" charset="0"/>
              </a:rPr>
              <a:t> man </a:t>
            </a:r>
            <a:r>
              <a:rPr lang="en-GB" dirty="0" err="1">
                <a:latin typeface="Calibri" panose="020F0502020204030204" pitchFamily="34" charset="0"/>
                <a:cs typeface="Calibri" panose="020F0502020204030204" pitchFamily="34" charset="0"/>
              </a:rPr>
              <a:t>zu</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weit</a:t>
            </a:r>
            <a:r>
              <a:rPr lang="en-GB" dirty="0">
                <a:latin typeface="Calibri" panose="020F0502020204030204" pitchFamily="34" charset="0"/>
                <a:cs typeface="Calibri" panose="020F0502020204030204" pitchFamily="34" charset="0"/>
              </a:rPr>
              <a:t> in der Zeit </a:t>
            </a:r>
            <a:r>
              <a:rPr lang="en-GB" dirty="0" err="1">
                <a:latin typeface="Calibri" panose="020F0502020204030204" pitchFamily="34" charset="0"/>
                <a:cs typeface="Calibri" panose="020F0502020204030204" pitchFamily="34" charset="0"/>
              </a:rPr>
              <a:t>zurückgeht</a:t>
            </a:r>
            <a:r>
              <a:rPr lang="en-GB" dirty="0">
                <a:latin typeface="Calibri" panose="020F0502020204030204" pitchFamily="34" charset="0"/>
                <a:cs typeface="Calibri" panose="020F0502020204030204" pitchFamily="34" charset="0"/>
              </a:rPr>
              <a:t>, die Before Images also </a:t>
            </a:r>
            <a:r>
              <a:rPr lang="en-GB" dirty="0" err="1">
                <a:latin typeface="Calibri" panose="020F0502020204030204" pitchFamily="34" charset="0"/>
                <a:cs typeface="Calibri" panose="020F0502020204030204" pitchFamily="34" charset="0"/>
              </a:rPr>
              <a:t>schon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überschrieben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wurden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erhält</a:t>
            </a:r>
            <a:r>
              <a:rPr lang="en-GB" dirty="0">
                <a:latin typeface="Calibri" panose="020F0502020204030204" pitchFamily="34" charset="0"/>
                <a:cs typeface="Calibri" panose="020F0502020204030204" pitchFamily="34" charset="0"/>
              </a:rPr>
              <a:t> man </a:t>
            </a:r>
            <a:r>
              <a:rPr lang="en-GB" dirty="0" err="1">
                <a:latin typeface="Calibri" panose="020F0502020204030204" pitchFamily="34" charset="0"/>
                <a:cs typeface="Calibri" panose="020F0502020204030204" pitchFamily="34" charset="0"/>
              </a:rPr>
              <a:t>eine</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Fehlermeldung</a:t>
            </a:r>
            <a:r>
              <a:rPr lang="en-GB" dirty="0">
                <a:latin typeface="Calibri" panose="020F0502020204030204" pitchFamily="34" charset="0"/>
                <a:cs typeface="Calibri" panose="020F0502020204030204" pitchFamily="34" charset="0"/>
              </a:rPr>
              <a:t>.</a:t>
            </a:r>
            <a:endParaRPr lang="de-AT" dirty="0">
              <a:latin typeface="Calibri" panose="020F0502020204030204" pitchFamily="34" charset="0"/>
              <a:cs typeface="Calibri" panose="020F0502020204030204" pitchFamily="34" charset="0"/>
            </a:endParaRPr>
          </a:p>
          <a:p>
            <a:pPr marL="0" indent="0">
              <a:lnSpc>
                <a:spcPct val="8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latin typeface="Calibri" panose="020F0502020204030204" pitchFamily="34" charset="0"/>
              <a:cs typeface="Calibri" panose="020F0502020204030204" pitchFamily="34" charset="0"/>
            </a:endParaRPr>
          </a:p>
          <a:p>
            <a:pPr marL="0" indent="0">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1800" b="1" u="sng" dirty="0">
              <a:latin typeface="Courier New" panose="02070309020205020404" pitchFamily="49" charset="0"/>
            </a:endParaRPr>
          </a:p>
          <a:p>
            <a:pPr marL="0" indent="0">
              <a:buNone/>
            </a:pPr>
            <a:endParaRPr lang="de-AT" dirty="0"/>
          </a:p>
        </p:txBody>
      </p:sp>
      <p:sp>
        <p:nvSpPr>
          <p:cNvPr id="4" name="Fußzeilenplatzhalter 3">
            <a:extLst>
              <a:ext uri="{FF2B5EF4-FFF2-40B4-BE49-F238E27FC236}">
                <a16:creationId xmlns:a16="http://schemas.microsoft.com/office/drawing/2014/main" id="{6805721F-1CD1-4928-8A56-E42E2BBB0704}"/>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C762DCD9-8C4E-43E6-A687-8913FEF9D116}"/>
              </a:ext>
            </a:extLst>
          </p:cNvPr>
          <p:cNvSpPr>
            <a:spLocks noGrp="1"/>
          </p:cNvSpPr>
          <p:nvPr>
            <p:ph type="sldNum" sz="quarter" idx="12"/>
          </p:nvPr>
        </p:nvSpPr>
        <p:spPr/>
        <p:txBody>
          <a:bodyPr/>
          <a:lstStyle/>
          <a:p>
            <a:fld id="{D3967F50-05EA-47C9-83BE-E62B239DFA07}" type="slidenum">
              <a:rPr lang="de-AT" smtClean="0"/>
              <a:t>46</a:t>
            </a:fld>
            <a:endParaRPr lang="de-AT"/>
          </a:p>
        </p:txBody>
      </p:sp>
      <p:pic>
        <p:nvPicPr>
          <p:cNvPr id="6" name="Grafik 5" descr="Ein Bild, das Zeichnung enthält.&#10;&#10;Automatisch generierte Beschreibung">
            <a:extLst>
              <a:ext uri="{FF2B5EF4-FFF2-40B4-BE49-F238E27FC236}">
                <a16:creationId xmlns:a16="http://schemas.microsoft.com/office/drawing/2014/main" id="{B6C808D8-FCCB-44DD-A636-612DF4D2A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105933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5EBB24-D061-4E77-BE78-FAFC37BBD481}"/>
              </a:ext>
            </a:extLst>
          </p:cNvPr>
          <p:cNvSpPr>
            <a:spLocks noGrp="1"/>
          </p:cNvSpPr>
          <p:nvPr>
            <p:ph type="title"/>
          </p:nvPr>
        </p:nvSpPr>
        <p:spPr/>
        <p:txBody>
          <a:bodyPr/>
          <a:lstStyle/>
          <a:p>
            <a:r>
              <a:rPr lang="de-AT" b="1" dirty="0"/>
              <a:t>INSERT</a:t>
            </a:r>
          </a:p>
        </p:txBody>
      </p:sp>
      <p:sp>
        <p:nvSpPr>
          <p:cNvPr id="3" name="Inhaltsplatzhalter 2">
            <a:extLst>
              <a:ext uri="{FF2B5EF4-FFF2-40B4-BE49-F238E27FC236}">
                <a16:creationId xmlns:a16="http://schemas.microsoft.com/office/drawing/2014/main" id="{C63D0EA7-3998-44F2-BCFF-3462FF6C684E}"/>
              </a:ext>
            </a:extLst>
          </p:cNvPr>
          <p:cNvSpPr>
            <a:spLocks noGrp="1"/>
          </p:cNvSpPr>
          <p:nvPr>
            <p:ph idx="1"/>
          </p:nvPr>
        </p:nvSpPr>
        <p:spPr>
          <a:xfrm>
            <a:off x="838200" y="1825625"/>
            <a:ext cx="9432235" cy="4351338"/>
          </a:xfrm>
        </p:spPr>
        <p:txBody>
          <a:bodyPr>
            <a:normAutofit fontScale="85000" lnSpcReduction="10000"/>
          </a:bodyPr>
          <a:lstStyle/>
          <a:p>
            <a:pPr indent="-339725">
              <a:lnSpc>
                <a:spcPct val="80000"/>
              </a:lnSpc>
              <a:spcBef>
                <a:spcPts val="600"/>
              </a:spcBef>
              <a:spcAft>
                <a:spcPts val="12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(auf physischer Ebene)</a:t>
            </a:r>
          </a:p>
          <a:p>
            <a:pPr indent="-339725">
              <a:lnSpc>
                <a:spcPct val="80000"/>
              </a:lnSpc>
              <a:spcBef>
                <a:spcPts val="600"/>
              </a:spcBef>
              <a:spcAft>
                <a:spcPts val="12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900" dirty="0">
              <a:latin typeface="Calibri" panose="020F0502020204030204" pitchFamily="34" charset="0"/>
            </a:endParaRPr>
          </a:p>
          <a:p>
            <a:pPr indent="-339725">
              <a:lnSpc>
                <a:spcPct val="80000"/>
              </a:lnSpc>
              <a:spcBef>
                <a:spcPts val="600"/>
              </a:spcBef>
              <a:spcAft>
                <a:spcPts val="120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Wird ein neuer Datensatz eingefügt, bestimmt das System in welchen Block dieser </a:t>
            </a:r>
            <a:r>
              <a:rPr lang="de-DE" altLang="de-DE" dirty="0" err="1">
                <a:latin typeface="Calibri" panose="020F0502020204030204" pitchFamily="34" charset="0"/>
              </a:rPr>
              <a:t>Record</a:t>
            </a:r>
            <a:r>
              <a:rPr lang="de-DE" altLang="de-DE" dirty="0">
                <a:latin typeface="Calibri" panose="020F0502020204030204" pitchFamily="34" charset="0"/>
              </a:rPr>
              <a:t> eingetragen wird.</a:t>
            </a:r>
          </a:p>
          <a:p>
            <a:pPr indent="-339725">
              <a:lnSpc>
                <a:spcPct val="80000"/>
              </a:lnSpc>
              <a:spcBef>
                <a:spcPts val="600"/>
              </a:spcBef>
              <a:spcAft>
                <a:spcPts val="120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Im einfachsten Fall - der Neuerstellung von Tabellen - werden die Sätze solange in den aktuellen Datenbereich eingetragen, bis kein ganzer Satz mehr Platz findet. Die Datensätze liegen historisch gesehen hintereinander und haben keine Sortierordnung (Heap Organisation)</a:t>
            </a:r>
          </a:p>
          <a:p>
            <a:pPr indent="-339725">
              <a:lnSpc>
                <a:spcPct val="80000"/>
              </a:lnSpc>
              <a:spcBef>
                <a:spcPts val="600"/>
              </a:spcBef>
              <a:spcAft>
                <a:spcPts val="120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Löschoperationen bewirken, dass Datensätze aus DB Blöcken gelöscht werden und so innerhalb des Blockes ein freier Bereich entsteht. </a:t>
            </a:r>
          </a:p>
          <a:p>
            <a:pPr indent="-339725">
              <a:lnSpc>
                <a:spcPct val="80000"/>
              </a:lnSpc>
              <a:spcBef>
                <a:spcPts val="600"/>
              </a:spcBef>
              <a:spcAft>
                <a:spcPts val="120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Vorhandener Platz = </a:t>
            </a:r>
            <a:r>
              <a:rPr lang="de-DE" altLang="de-DE" dirty="0">
                <a:latin typeface="Calibri" panose="020F0502020204030204" pitchFamily="34" charset="0"/>
              </a:rPr>
              <a:t>DB Block Größe - Blockheader - PCTFREE - bereits vorhandene Daten</a:t>
            </a:r>
          </a:p>
          <a:p>
            <a:endParaRPr lang="de-AT" dirty="0"/>
          </a:p>
        </p:txBody>
      </p:sp>
      <p:sp>
        <p:nvSpPr>
          <p:cNvPr id="4" name="Fußzeilenplatzhalter 3">
            <a:extLst>
              <a:ext uri="{FF2B5EF4-FFF2-40B4-BE49-F238E27FC236}">
                <a16:creationId xmlns:a16="http://schemas.microsoft.com/office/drawing/2014/main" id="{22558B8C-A13B-45C2-8D3F-5E6D9A5CCA91}"/>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4E717F93-70F0-46CB-B2AB-33FC5A10F47E}"/>
              </a:ext>
            </a:extLst>
          </p:cNvPr>
          <p:cNvSpPr>
            <a:spLocks noGrp="1"/>
          </p:cNvSpPr>
          <p:nvPr>
            <p:ph type="sldNum" sz="quarter" idx="12"/>
          </p:nvPr>
        </p:nvSpPr>
        <p:spPr/>
        <p:txBody>
          <a:bodyPr/>
          <a:lstStyle/>
          <a:p>
            <a:fld id="{D3967F50-05EA-47C9-83BE-E62B239DFA07}" type="slidenum">
              <a:rPr lang="de-AT" smtClean="0"/>
              <a:t>47</a:t>
            </a:fld>
            <a:endParaRPr lang="de-AT"/>
          </a:p>
        </p:txBody>
      </p:sp>
      <p:pic>
        <p:nvPicPr>
          <p:cNvPr id="6" name="Grafik 5" descr="Ein Bild, das Zeichnung enthält.&#10;&#10;Automatisch generierte Beschreibung">
            <a:extLst>
              <a:ext uri="{FF2B5EF4-FFF2-40B4-BE49-F238E27FC236}">
                <a16:creationId xmlns:a16="http://schemas.microsoft.com/office/drawing/2014/main" id="{47CC3BA1-C06A-4C1D-8025-D9C7B6ECB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931633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73A1DC-C875-488B-B31D-CF7AFF7A96F4}"/>
              </a:ext>
            </a:extLst>
          </p:cNvPr>
          <p:cNvSpPr>
            <a:spLocks noGrp="1"/>
          </p:cNvSpPr>
          <p:nvPr>
            <p:ph type="title"/>
          </p:nvPr>
        </p:nvSpPr>
        <p:spPr/>
        <p:txBody>
          <a:bodyPr/>
          <a:lstStyle/>
          <a:p>
            <a:r>
              <a:rPr lang="de-AT" b="1" dirty="0"/>
              <a:t>UPDATE</a:t>
            </a:r>
          </a:p>
        </p:txBody>
      </p:sp>
      <p:sp>
        <p:nvSpPr>
          <p:cNvPr id="3" name="Inhaltsplatzhalter 2">
            <a:extLst>
              <a:ext uri="{FF2B5EF4-FFF2-40B4-BE49-F238E27FC236}">
                <a16:creationId xmlns:a16="http://schemas.microsoft.com/office/drawing/2014/main" id="{68A698B9-8B11-4DDE-892F-8B9A0EB52A98}"/>
              </a:ext>
            </a:extLst>
          </p:cNvPr>
          <p:cNvSpPr>
            <a:spLocks noGrp="1"/>
          </p:cNvSpPr>
          <p:nvPr>
            <p:ph idx="1"/>
          </p:nvPr>
        </p:nvSpPr>
        <p:spPr>
          <a:xfrm>
            <a:off x="838200" y="1825625"/>
            <a:ext cx="9405730" cy="4351338"/>
          </a:xfrm>
        </p:spPr>
        <p:txBody>
          <a:bodyPr>
            <a:normAutofit fontScale="92500" lnSpcReduction="10000"/>
          </a:bodyPr>
          <a:lstStyle/>
          <a:p>
            <a:pPr marL="339725" indent="-339725">
              <a:lnSpc>
                <a:spcPct val="80000"/>
              </a:lnSpc>
              <a:spcBef>
                <a:spcPts val="600"/>
              </a:spcBef>
              <a:spcAft>
                <a:spcPts val="12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Jede Änderungsoperation wird grundsätzlich in dem Block durchgeführt, in dem sich der zu ändernde Datensatz befindet. </a:t>
            </a:r>
          </a:p>
          <a:p>
            <a:pPr marL="339725" indent="-339725">
              <a:lnSpc>
                <a:spcPct val="80000"/>
              </a:lnSpc>
              <a:spcBef>
                <a:spcPts val="600"/>
              </a:spcBef>
              <a:spcAft>
                <a:spcPts val="12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Wächst ein Datensatz durch eine Änderungsoperation, dann wird der PCTFREE Bereich verwendet. </a:t>
            </a:r>
          </a:p>
          <a:p>
            <a:pPr marL="339725" indent="-339725">
              <a:lnSpc>
                <a:spcPct val="80000"/>
              </a:lnSpc>
              <a:spcBef>
                <a:spcPts val="600"/>
              </a:spcBef>
              <a:spcAft>
                <a:spcPts val="1200"/>
              </a:spcAft>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Reicht dieser Speicherplatz nicht aus, wird ein Überlaufblock zur Verfügung gestellt. Oracle teilt dann die Sätze gleichmäßig auf diese beiden Blöcke auf. Ein Überlaufblock ist ein beliebiger freier DB Block innerhalb des Datensegments. Jeder Zugriff auf den Ursprungs-DB Block bedeutet gleichzeitig Zugriff auf den Überlaufblock, da der Ursprungsblock und der Überlaufblock als Einheit betrachtet werden. Dieser zusätzliche Zugriff bedeutet natürlich eine zusätzliche Systembelastung und wirkt sich auf die Performance aus.</a:t>
            </a:r>
          </a:p>
          <a:p>
            <a:endParaRPr lang="de-AT" dirty="0"/>
          </a:p>
        </p:txBody>
      </p:sp>
      <p:sp>
        <p:nvSpPr>
          <p:cNvPr id="4" name="Fußzeilenplatzhalter 3">
            <a:extLst>
              <a:ext uri="{FF2B5EF4-FFF2-40B4-BE49-F238E27FC236}">
                <a16:creationId xmlns:a16="http://schemas.microsoft.com/office/drawing/2014/main" id="{A3911C54-A189-478A-99B2-BC4B55755007}"/>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91A4372F-22C3-4ACF-BDDE-6663A12D8E04}"/>
              </a:ext>
            </a:extLst>
          </p:cNvPr>
          <p:cNvSpPr>
            <a:spLocks noGrp="1"/>
          </p:cNvSpPr>
          <p:nvPr>
            <p:ph type="sldNum" sz="quarter" idx="12"/>
          </p:nvPr>
        </p:nvSpPr>
        <p:spPr/>
        <p:txBody>
          <a:bodyPr/>
          <a:lstStyle/>
          <a:p>
            <a:fld id="{D3967F50-05EA-47C9-83BE-E62B239DFA07}" type="slidenum">
              <a:rPr lang="de-AT" smtClean="0"/>
              <a:t>48</a:t>
            </a:fld>
            <a:endParaRPr lang="de-AT"/>
          </a:p>
        </p:txBody>
      </p:sp>
      <p:pic>
        <p:nvPicPr>
          <p:cNvPr id="6" name="Grafik 5" descr="Ein Bild, das Zeichnung enthält.&#10;&#10;Automatisch generierte Beschreibung">
            <a:extLst>
              <a:ext uri="{FF2B5EF4-FFF2-40B4-BE49-F238E27FC236}">
                <a16:creationId xmlns:a16="http://schemas.microsoft.com/office/drawing/2014/main" id="{2741EB0E-8128-4FE7-9C22-59A7BC1D0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62076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364607-897D-4A65-8041-B10F7AE8CE8E}"/>
              </a:ext>
            </a:extLst>
          </p:cNvPr>
          <p:cNvSpPr>
            <a:spLocks noGrp="1"/>
          </p:cNvSpPr>
          <p:nvPr>
            <p:ph type="title"/>
          </p:nvPr>
        </p:nvSpPr>
        <p:spPr/>
        <p:txBody>
          <a:bodyPr/>
          <a:lstStyle/>
          <a:p>
            <a:r>
              <a:rPr lang="de-AT" b="1" dirty="0"/>
              <a:t>DELETE</a:t>
            </a:r>
          </a:p>
        </p:txBody>
      </p:sp>
      <p:sp>
        <p:nvSpPr>
          <p:cNvPr id="3" name="Inhaltsplatzhalter 2">
            <a:extLst>
              <a:ext uri="{FF2B5EF4-FFF2-40B4-BE49-F238E27FC236}">
                <a16:creationId xmlns:a16="http://schemas.microsoft.com/office/drawing/2014/main" id="{30E40787-A58C-4336-BE4A-43C27AB4CA66}"/>
              </a:ext>
            </a:extLst>
          </p:cNvPr>
          <p:cNvSpPr>
            <a:spLocks noGrp="1"/>
          </p:cNvSpPr>
          <p:nvPr>
            <p:ph idx="1"/>
          </p:nvPr>
        </p:nvSpPr>
        <p:spPr/>
        <p:txBody>
          <a:bodyPr/>
          <a:lstStyle/>
          <a:p>
            <a:r>
              <a:rPr lang="de-DE" altLang="de-DE" dirty="0">
                <a:latin typeface="Calibri" panose="020F0502020204030204" pitchFamily="34" charset="0"/>
              </a:rPr>
              <a:t>Der entsprechende Datensatz wird aus dem DB Block entfernt. Wird die Grenze des PCTFREE Parameters unterschritten, wird der Block in die FREE DB Block Liste eingetragen, um bei der nächsten INSERT Operation berücksichtigt zu werden.</a:t>
            </a:r>
          </a:p>
          <a:p>
            <a:endParaRPr lang="de-AT" dirty="0"/>
          </a:p>
        </p:txBody>
      </p:sp>
      <p:sp>
        <p:nvSpPr>
          <p:cNvPr id="4" name="Fußzeilenplatzhalter 3">
            <a:extLst>
              <a:ext uri="{FF2B5EF4-FFF2-40B4-BE49-F238E27FC236}">
                <a16:creationId xmlns:a16="http://schemas.microsoft.com/office/drawing/2014/main" id="{78F845BC-DA2A-4025-9C39-C12EEC07B351}"/>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36548D29-2082-48B1-8C53-1B4DE15C8CB1}"/>
              </a:ext>
            </a:extLst>
          </p:cNvPr>
          <p:cNvSpPr>
            <a:spLocks noGrp="1"/>
          </p:cNvSpPr>
          <p:nvPr>
            <p:ph type="sldNum" sz="quarter" idx="12"/>
          </p:nvPr>
        </p:nvSpPr>
        <p:spPr/>
        <p:txBody>
          <a:bodyPr/>
          <a:lstStyle/>
          <a:p>
            <a:fld id="{D3967F50-05EA-47C9-83BE-E62B239DFA07}" type="slidenum">
              <a:rPr lang="de-AT" smtClean="0"/>
              <a:t>49</a:t>
            </a:fld>
            <a:endParaRPr lang="de-AT"/>
          </a:p>
        </p:txBody>
      </p:sp>
      <p:pic>
        <p:nvPicPr>
          <p:cNvPr id="6" name="Grafik 5" descr="Ein Bild, das Zeichnung enthält.&#10;&#10;Automatisch generierte Beschreibung">
            <a:extLst>
              <a:ext uri="{FF2B5EF4-FFF2-40B4-BE49-F238E27FC236}">
                <a16:creationId xmlns:a16="http://schemas.microsoft.com/office/drawing/2014/main" id="{315A34B0-5F35-44BA-9278-36872A0A1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63943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40B187-9EBC-4FFB-91C6-2B4A64D41B8E}"/>
              </a:ext>
            </a:extLst>
          </p:cNvPr>
          <p:cNvSpPr>
            <a:spLocks noGrp="1"/>
          </p:cNvSpPr>
          <p:nvPr>
            <p:ph type="title"/>
          </p:nvPr>
        </p:nvSpPr>
        <p:spPr/>
        <p:txBody>
          <a:bodyPr/>
          <a:lstStyle/>
          <a:p>
            <a:r>
              <a:rPr lang="de-AT" b="1" dirty="0"/>
              <a:t>Physische Struktur</a:t>
            </a:r>
          </a:p>
        </p:txBody>
      </p:sp>
      <p:sp>
        <p:nvSpPr>
          <p:cNvPr id="3" name="Inhaltsplatzhalter 2">
            <a:extLst>
              <a:ext uri="{FF2B5EF4-FFF2-40B4-BE49-F238E27FC236}">
                <a16:creationId xmlns:a16="http://schemas.microsoft.com/office/drawing/2014/main" id="{91FC8D4D-1526-480A-B9E8-30A1401208EC}"/>
              </a:ext>
            </a:extLst>
          </p:cNvPr>
          <p:cNvSpPr>
            <a:spLocks noGrp="1"/>
          </p:cNvSpPr>
          <p:nvPr>
            <p:ph idx="1"/>
          </p:nvPr>
        </p:nvSpPr>
        <p:spPr>
          <a:xfrm>
            <a:off x="838200" y="1825625"/>
            <a:ext cx="9515622" cy="4351338"/>
          </a:xfrm>
        </p:spPr>
        <p:txBody>
          <a:bodyPr/>
          <a:lstStyle/>
          <a:p>
            <a:pPr marL="339725" indent="-339725">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besteht aus den Filetypen: Datenbank-Files, REDO-Log-Files und Kontroll-Files. Wird beim CREATE DATABASE angelegt.</a:t>
            </a:r>
          </a:p>
          <a:p>
            <a:pPr marL="339725" indent="-339725">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In den Datenbankfiles sind die Datenbankobjekte gespeichert, mit denen der Endbenutzer und der Programmierer arbeitet:</a:t>
            </a:r>
          </a:p>
          <a:p>
            <a:pPr marL="739775" lvl="1" indent="-282575">
              <a:buFont typeface="Arial" panose="020B0604020202020204" pitchFamily="34"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	Tabellen</a:t>
            </a:r>
          </a:p>
          <a:p>
            <a:pPr marL="739775" lvl="1" indent="-282575">
              <a:buFont typeface="Arial" panose="020B0604020202020204" pitchFamily="34"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	Indizes</a:t>
            </a:r>
          </a:p>
          <a:p>
            <a:pPr marL="739775" lvl="1" indent="-282575">
              <a:buFont typeface="Arial" panose="020B0604020202020204" pitchFamily="34"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	Cluster</a:t>
            </a:r>
          </a:p>
          <a:p>
            <a:pPr marL="739775" lvl="1" indent="-282575">
              <a:buFont typeface="Arial" panose="020B0604020202020204" pitchFamily="34"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	Rollback Segmente</a:t>
            </a:r>
          </a:p>
          <a:p>
            <a:pPr marL="339725" indent="-339725">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DE" altLang="de-DE" dirty="0">
                <a:latin typeface="Calibri" panose="020F0502020204030204" pitchFamily="34" charset="0"/>
              </a:rPr>
              <a:t>Diese Files belegen Speicherplatz, dem eine spezifische logische Struktur aufgeprägt ist.</a:t>
            </a:r>
          </a:p>
        </p:txBody>
      </p:sp>
      <p:sp>
        <p:nvSpPr>
          <p:cNvPr id="4" name="Fußzeilenplatzhalter 3">
            <a:extLst>
              <a:ext uri="{FF2B5EF4-FFF2-40B4-BE49-F238E27FC236}">
                <a16:creationId xmlns:a16="http://schemas.microsoft.com/office/drawing/2014/main" id="{714E89AE-63D5-4E43-99E1-F2594B7809F1}"/>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BB7C5005-FA62-45ED-A066-8FD5F636EFD9}"/>
              </a:ext>
            </a:extLst>
          </p:cNvPr>
          <p:cNvSpPr>
            <a:spLocks noGrp="1"/>
          </p:cNvSpPr>
          <p:nvPr>
            <p:ph type="sldNum" sz="quarter" idx="12"/>
          </p:nvPr>
        </p:nvSpPr>
        <p:spPr/>
        <p:txBody>
          <a:bodyPr/>
          <a:lstStyle/>
          <a:p>
            <a:fld id="{D3967F50-05EA-47C9-83BE-E62B239DFA07}" type="slidenum">
              <a:rPr lang="de-AT" smtClean="0"/>
              <a:t>5</a:t>
            </a:fld>
            <a:endParaRPr lang="de-AT"/>
          </a:p>
        </p:txBody>
      </p:sp>
      <p:pic>
        <p:nvPicPr>
          <p:cNvPr id="6" name="Grafik 5" descr="Ein Bild, das Zeichnung enthält.&#10;&#10;Automatisch generierte Beschreibung">
            <a:extLst>
              <a:ext uri="{FF2B5EF4-FFF2-40B4-BE49-F238E27FC236}">
                <a16:creationId xmlns:a16="http://schemas.microsoft.com/office/drawing/2014/main" id="{82564BD0-7CA6-4B30-A88B-2BCDA8F35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620069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3D4E04-C06A-41FB-A316-D052CC6777CD}"/>
              </a:ext>
            </a:extLst>
          </p:cNvPr>
          <p:cNvSpPr>
            <a:spLocks noGrp="1"/>
          </p:cNvSpPr>
          <p:nvPr>
            <p:ph type="title"/>
          </p:nvPr>
        </p:nvSpPr>
        <p:spPr/>
        <p:txBody>
          <a:bodyPr/>
          <a:lstStyle/>
          <a:p>
            <a:r>
              <a:rPr lang="de-AT" b="1" dirty="0"/>
              <a:t>Zusammenfassung</a:t>
            </a:r>
          </a:p>
        </p:txBody>
      </p:sp>
      <p:sp>
        <p:nvSpPr>
          <p:cNvPr id="4" name="Fußzeilenplatzhalter 3">
            <a:extLst>
              <a:ext uri="{FF2B5EF4-FFF2-40B4-BE49-F238E27FC236}">
                <a16:creationId xmlns:a16="http://schemas.microsoft.com/office/drawing/2014/main" id="{F21652D1-17CD-48F4-B7C2-08560D3CB863}"/>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E693BC72-5A76-4A3F-BD3C-44C30D388D38}"/>
              </a:ext>
            </a:extLst>
          </p:cNvPr>
          <p:cNvSpPr>
            <a:spLocks noGrp="1"/>
          </p:cNvSpPr>
          <p:nvPr>
            <p:ph type="sldNum" sz="quarter" idx="12"/>
          </p:nvPr>
        </p:nvSpPr>
        <p:spPr/>
        <p:txBody>
          <a:bodyPr/>
          <a:lstStyle/>
          <a:p>
            <a:fld id="{D3967F50-05EA-47C9-83BE-E62B239DFA07}" type="slidenum">
              <a:rPr lang="de-AT" smtClean="0"/>
              <a:t>50</a:t>
            </a:fld>
            <a:endParaRPr lang="de-AT"/>
          </a:p>
        </p:txBody>
      </p:sp>
      <p:graphicFrame>
        <p:nvGraphicFramePr>
          <p:cNvPr id="6" name="Object 2">
            <a:extLst>
              <a:ext uri="{FF2B5EF4-FFF2-40B4-BE49-F238E27FC236}">
                <a16:creationId xmlns:a16="http://schemas.microsoft.com/office/drawing/2014/main" id="{84FB925E-57C2-46A0-9B51-01B515B0167B}"/>
              </a:ext>
            </a:extLst>
          </p:cNvPr>
          <p:cNvGraphicFramePr>
            <a:graphicFrameLocks noGrp="1" noChangeAspect="1"/>
          </p:cNvGraphicFramePr>
          <p:nvPr>
            <p:ph idx="1"/>
            <p:extLst>
              <p:ext uri="{D42A27DB-BD31-4B8C-83A1-F6EECF244321}">
                <p14:modId xmlns:p14="http://schemas.microsoft.com/office/powerpoint/2010/main" val="291448614"/>
              </p:ext>
            </p:extLst>
          </p:nvPr>
        </p:nvGraphicFramePr>
        <p:xfrm>
          <a:off x="4038600" y="1397401"/>
          <a:ext cx="4114799" cy="4958949"/>
        </p:xfrm>
        <a:graphic>
          <a:graphicData uri="http://schemas.openxmlformats.org/presentationml/2006/ole">
            <mc:AlternateContent xmlns:mc="http://schemas.openxmlformats.org/markup-compatibility/2006">
              <mc:Choice xmlns:v="urn:schemas-microsoft-com:vml" Requires="v">
                <p:oleObj spid="_x0000_s14338" r:id="rId3" imgW="5734811" imgH="6909785" progId="">
                  <p:embed/>
                </p:oleObj>
              </mc:Choice>
              <mc:Fallback>
                <p:oleObj r:id="rId3" imgW="5734811" imgH="6909785" progId="">
                  <p:embed/>
                  <p:pic>
                    <p:nvPicPr>
                      <p:cNvPr id="53253" name="Object 2">
                        <a:extLst>
                          <a:ext uri="{FF2B5EF4-FFF2-40B4-BE49-F238E27FC236}">
                            <a16:creationId xmlns:a16="http://schemas.microsoft.com/office/drawing/2014/main" id="{7545848B-8305-4AEA-9BB9-7A057B1443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397401"/>
                        <a:ext cx="4114799" cy="4958949"/>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68DB9A62-B9C3-47A7-962C-5B166024A4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6865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5282F-1B60-41CB-87A6-E01881BE0521}"/>
              </a:ext>
            </a:extLst>
          </p:cNvPr>
          <p:cNvSpPr>
            <a:spLocks noGrp="1"/>
          </p:cNvSpPr>
          <p:nvPr>
            <p:ph type="ctrTitle"/>
          </p:nvPr>
        </p:nvSpPr>
        <p:spPr/>
        <p:txBody>
          <a:bodyPr/>
          <a:lstStyle/>
          <a:p>
            <a:r>
              <a:rPr lang="de-AT" dirty="0">
                <a:solidFill>
                  <a:schemeClr val="bg1"/>
                </a:solidFill>
              </a:rPr>
              <a:t>ENDE</a:t>
            </a:r>
          </a:p>
        </p:txBody>
      </p:sp>
      <p:pic>
        <p:nvPicPr>
          <p:cNvPr id="5" name="Grafik 4" descr="Ein Bild, das Zeichnung enthält.&#10;&#10;Automatisch generierte Beschreibung">
            <a:extLst>
              <a:ext uri="{FF2B5EF4-FFF2-40B4-BE49-F238E27FC236}">
                <a16:creationId xmlns:a16="http://schemas.microsoft.com/office/drawing/2014/main" id="{AF7761BB-8993-4B1E-B0C1-22CA45399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9000"/>
            <a:ext cx="2143125" cy="2143125"/>
          </a:xfrm>
          <a:prstGeom prst="rect">
            <a:avLst/>
          </a:prstGeom>
        </p:spPr>
      </p:pic>
    </p:spTree>
    <p:extLst>
      <p:ext uri="{BB962C8B-B14F-4D97-AF65-F5344CB8AC3E}">
        <p14:creationId xmlns:p14="http://schemas.microsoft.com/office/powerpoint/2010/main" val="184329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B7B4C9-4AF3-4E4A-AC4D-57C00D4CB4D3}"/>
              </a:ext>
            </a:extLst>
          </p:cNvPr>
          <p:cNvSpPr>
            <a:spLocks noGrp="1"/>
          </p:cNvSpPr>
          <p:nvPr>
            <p:ph type="title"/>
          </p:nvPr>
        </p:nvSpPr>
        <p:spPr/>
        <p:txBody>
          <a:bodyPr/>
          <a:lstStyle/>
          <a:p>
            <a:r>
              <a:rPr lang="de-AT" b="1" dirty="0"/>
              <a:t>CREATE DATABASE</a:t>
            </a:r>
          </a:p>
        </p:txBody>
      </p:sp>
      <p:sp>
        <p:nvSpPr>
          <p:cNvPr id="3" name="Inhaltsplatzhalter 2">
            <a:extLst>
              <a:ext uri="{FF2B5EF4-FFF2-40B4-BE49-F238E27FC236}">
                <a16:creationId xmlns:a16="http://schemas.microsoft.com/office/drawing/2014/main" id="{42D23CD5-BB4E-44A3-84B9-380DD50B150D}"/>
              </a:ext>
            </a:extLst>
          </p:cNvPr>
          <p:cNvSpPr>
            <a:spLocks noGrp="1"/>
          </p:cNvSpPr>
          <p:nvPr>
            <p:ph idx="1"/>
          </p:nvPr>
        </p:nvSpPr>
        <p:spPr>
          <a:xfrm>
            <a:off x="838200" y="1825625"/>
            <a:ext cx="9515622" cy="4351338"/>
          </a:xfrm>
        </p:spPr>
        <p:txBody>
          <a:bodyPr>
            <a:normAutofit fontScale="55000" lnSpcReduction="20000"/>
          </a:bodyPr>
          <a:lstStyle/>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CREATE DATABASE </a:t>
            </a:r>
            <a:r>
              <a:rPr lang="de-AT" altLang="de-DE" dirty="0" err="1">
                <a:latin typeface="Courier New" panose="02070309020205020404" pitchFamily="49" charset="0"/>
                <a:ea typeface="Times New Roman" panose="02020603050405020304" pitchFamily="18" charset="0"/>
                <a:cs typeface="Calibri" panose="020F0502020204030204" pitchFamily="34" charset="0"/>
              </a:rPr>
              <a:t>mynewdb</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USER SYS IDENTIFIED BY </a:t>
            </a:r>
            <a:r>
              <a:rPr lang="de-AT" altLang="de-DE" dirty="0" err="1">
                <a:latin typeface="Courier New" panose="02070309020205020404" pitchFamily="49" charset="0"/>
                <a:ea typeface="Times New Roman" panose="02020603050405020304" pitchFamily="18" charset="0"/>
                <a:cs typeface="Calibri" panose="020F0502020204030204" pitchFamily="34" charset="0"/>
              </a:rPr>
              <a:t>sys_password</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USER SYSTEM IDENTIFIED BY </a:t>
            </a:r>
            <a:r>
              <a:rPr lang="de-AT" altLang="de-DE" dirty="0" err="1">
                <a:latin typeface="Courier New" panose="02070309020205020404" pitchFamily="49" charset="0"/>
                <a:ea typeface="Times New Roman" panose="02020603050405020304" pitchFamily="18" charset="0"/>
                <a:cs typeface="Calibri" panose="020F0502020204030204" pitchFamily="34" charset="0"/>
              </a:rPr>
              <a:t>system_password</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LOGFILE '/u01/</a:t>
            </a:r>
            <a:r>
              <a:rPr lang="de-AT" altLang="de-DE" dirty="0" err="1">
                <a:latin typeface="Courier New" panose="02070309020205020404" pitchFamily="49" charset="0"/>
                <a:ea typeface="Times New Roman" panose="02020603050405020304" pitchFamily="18" charset="0"/>
                <a:cs typeface="Calibri" panose="020F0502020204030204" pitchFamily="34" charset="0"/>
              </a:rPr>
              <a:t>app</a:t>
            </a:r>
            <a:r>
              <a:rPr lang="de-AT" altLang="de-DE" dirty="0">
                <a:latin typeface="Courier New" panose="02070309020205020404" pitchFamily="49" charset="0"/>
                <a:ea typeface="Times New Roman" panose="02020603050405020304" pitchFamily="18" charset="0"/>
                <a:cs typeface="Calibri" panose="020F0502020204030204" pitchFamily="34" charset="0"/>
              </a:rPr>
              <a:t>/</a:t>
            </a:r>
            <a:r>
              <a:rPr lang="de-AT" altLang="de-DE" dirty="0" err="1">
                <a:latin typeface="Courier New" panose="02070309020205020404" pitchFamily="49" charset="0"/>
                <a:ea typeface="Times New Roman" panose="02020603050405020304" pitchFamily="18" charset="0"/>
                <a:cs typeface="Calibri" panose="020F0502020204030204" pitchFamily="34" charset="0"/>
              </a:rPr>
              <a:t>oracle</a:t>
            </a:r>
            <a:r>
              <a:rPr lang="de-AT" altLang="de-DE" dirty="0">
                <a:latin typeface="Courier New" panose="02070309020205020404" pitchFamily="49" charset="0"/>
                <a:ea typeface="Times New Roman" panose="02020603050405020304" pitchFamily="18" charset="0"/>
                <a:cs typeface="Calibri" panose="020F0502020204030204" pitchFamily="34" charset="0"/>
              </a:rPr>
              <a:t>/</a:t>
            </a:r>
            <a:r>
              <a:rPr lang="de-AT" altLang="de-DE" dirty="0" err="1">
                <a:latin typeface="Courier New" panose="02070309020205020404" pitchFamily="49" charset="0"/>
                <a:ea typeface="Times New Roman" panose="02020603050405020304" pitchFamily="18" charset="0"/>
                <a:cs typeface="Calibri" panose="020F0502020204030204" pitchFamily="34" charset="0"/>
              </a:rPr>
              <a:t>oradata</a:t>
            </a:r>
            <a:r>
              <a:rPr lang="de-AT" altLang="de-DE" dirty="0">
                <a:latin typeface="Courier New" panose="02070309020205020404" pitchFamily="49" charset="0"/>
                <a:ea typeface="Times New Roman" panose="02020603050405020304" pitchFamily="18" charset="0"/>
                <a:cs typeface="Calibri" panose="020F0502020204030204" pitchFamily="34" charset="0"/>
              </a:rPr>
              <a:t>/</a:t>
            </a:r>
            <a:r>
              <a:rPr lang="de-AT" altLang="de-DE" dirty="0" err="1">
                <a:latin typeface="Courier New" panose="02070309020205020404" pitchFamily="49" charset="0"/>
                <a:ea typeface="Times New Roman" panose="02020603050405020304" pitchFamily="18" charset="0"/>
                <a:cs typeface="Calibri" panose="020F0502020204030204" pitchFamily="34" charset="0"/>
              </a:rPr>
              <a:t>mynewdb</a:t>
            </a:r>
            <a:r>
              <a:rPr lang="de-AT" altLang="de-DE" dirty="0">
                <a:latin typeface="Courier New" panose="02070309020205020404" pitchFamily="49" charset="0"/>
                <a:ea typeface="Times New Roman" panose="02020603050405020304" pitchFamily="18" charset="0"/>
                <a:cs typeface="Calibri" panose="020F0502020204030204" pitchFamily="34" charset="0"/>
              </a:rPr>
              <a:t>/redo01.log') SIZE 100M,</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MAXLOGFILES 5</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MAXLOGMEMBERS 5</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MAXLOGHISTORY 1</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MAXDATAFILES 100</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DATAFILE '/u01/…/system01.dbf' SIZE 325M REUSE</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SYSAUX DATAFILE '/u01/…/</a:t>
            </a:r>
            <a:r>
              <a:rPr lang="de-AT" altLang="de-DE" dirty="0" err="1">
                <a:latin typeface="Courier New" panose="02070309020205020404" pitchFamily="49" charset="0"/>
                <a:ea typeface="Times New Roman" panose="02020603050405020304" pitchFamily="18" charset="0"/>
                <a:cs typeface="Calibri" panose="020F0502020204030204" pitchFamily="34" charset="0"/>
              </a:rPr>
              <a:t>mynewdb</a:t>
            </a:r>
            <a:r>
              <a:rPr lang="de-AT" altLang="de-DE" dirty="0">
                <a:latin typeface="Courier New" panose="02070309020205020404" pitchFamily="49" charset="0"/>
                <a:ea typeface="Times New Roman" panose="02020603050405020304" pitchFamily="18" charset="0"/>
                <a:cs typeface="Calibri" panose="020F0502020204030204" pitchFamily="34" charset="0"/>
              </a:rPr>
              <a:t>/sysaux01.dbf' SIZE 325M REUSE</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DEFAULT TABLESPACE </a:t>
            </a:r>
            <a:r>
              <a:rPr lang="de-AT" altLang="de-DE" dirty="0" err="1">
                <a:latin typeface="Courier New" panose="02070309020205020404" pitchFamily="49" charset="0"/>
                <a:ea typeface="Times New Roman" panose="02020603050405020304" pitchFamily="18" charset="0"/>
                <a:cs typeface="Calibri" panose="020F0502020204030204" pitchFamily="34" charset="0"/>
              </a:rPr>
              <a:t>users</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      DATAFILE '/u01/…/</a:t>
            </a:r>
            <a:r>
              <a:rPr lang="de-AT" altLang="de-DE" dirty="0" err="1">
                <a:latin typeface="Courier New" panose="02070309020205020404" pitchFamily="49" charset="0"/>
                <a:ea typeface="Times New Roman" panose="02020603050405020304" pitchFamily="18" charset="0"/>
                <a:cs typeface="Calibri" panose="020F0502020204030204" pitchFamily="34" charset="0"/>
              </a:rPr>
              <a:t>mynewdb</a:t>
            </a:r>
            <a:r>
              <a:rPr lang="de-AT" altLang="de-DE" dirty="0">
                <a:latin typeface="Courier New" panose="02070309020205020404" pitchFamily="49" charset="0"/>
                <a:ea typeface="Times New Roman" panose="02020603050405020304" pitchFamily="18" charset="0"/>
                <a:cs typeface="Calibri" panose="020F0502020204030204" pitchFamily="34" charset="0"/>
              </a:rPr>
              <a:t>/users01.dbf'</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      SIZE 500M REUSE AUTOEXTEND ON MAXSIZE UNLIMITED</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DEFAULT TEMPORARY TABLESPACE tempts1</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      TEMPFILE '/u01/…/</a:t>
            </a:r>
            <a:r>
              <a:rPr lang="de-AT" altLang="de-DE" dirty="0" err="1">
                <a:latin typeface="Courier New" panose="02070309020205020404" pitchFamily="49" charset="0"/>
                <a:ea typeface="Times New Roman" panose="02020603050405020304" pitchFamily="18" charset="0"/>
                <a:cs typeface="Calibri" panose="020F0502020204030204" pitchFamily="34" charset="0"/>
              </a:rPr>
              <a:t>mynewdb</a:t>
            </a:r>
            <a:r>
              <a:rPr lang="de-AT" altLang="de-DE" dirty="0">
                <a:latin typeface="Courier New" panose="02070309020205020404" pitchFamily="49" charset="0"/>
                <a:ea typeface="Times New Roman" panose="02020603050405020304" pitchFamily="18" charset="0"/>
                <a:cs typeface="Calibri" panose="020F0502020204030204" pitchFamily="34" charset="0"/>
              </a:rPr>
              <a:t>/temp01.dbf‘ SIZE 20M REUSE</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UNDO TABLESPACE </a:t>
            </a:r>
            <a:r>
              <a:rPr lang="de-AT" altLang="de-DE" dirty="0" err="1">
                <a:latin typeface="Courier New" panose="02070309020205020404" pitchFamily="49" charset="0"/>
                <a:ea typeface="Times New Roman" panose="02020603050405020304" pitchFamily="18" charset="0"/>
                <a:cs typeface="Calibri" panose="020F0502020204030204" pitchFamily="34" charset="0"/>
              </a:rPr>
              <a:t>undotbs</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      DATAFILE '/u01/</a:t>
            </a:r>
            <a:r>
              <a:rPr lang="de-AT" altLang="de-DE" dirty="0" err="1">
                <a:latin typeface="Courier New" panose="02070309020205020404" pitchFamily="49" charset="0"/>
                <a:ea typeface="Times New Roman" panose="02020603050405020304" pitchFamily="18" charset="0"/>
                <a:cs typeface="Calibri" panose="020F0502020204030204" pitchFamily="34" charset="0"/>
              </a:rPr>
              <a:t>app</a:t>
            </a:r>
            <a:r>
              <a:rPr lang="de-AT" altLang="de-DE" dirty="0">
                <a:latin typeface="Courier New" panose="02070309020205020404" pitchFamily="49" charset="0"/>
                <a:ea typeface="Times New Roman" panose="02020603050405020304" pitchFamily="18" charset="0"/>
                <a:cs typeface="Calibri" panose="020F0502020204030204" pitchFamily="34" charset="0"/>
              </a:rPr>
              <a:t>/</a:t>
            </a:r>
            <a:r>
              <a:rPr lang="de-AT" altLang="de-DE" dirty="0" err="1">
                <a:latin typeface="Courier New" panose="02070309020205020404" pitchFamily="49" charset="0"/>
                <a:ea typeface="Times New Roman" panose="02020603050405020304" pitchFamily="18" charset="0"/>
                <a:cs typeface="Calibri" panose="020F0502020204030204" pitchFamily="34" charset="0"/>
              </a:rPr>
              <a:t>oracle</a:t>
            </a:r>
            <a:r>
              <a:rPr lang="de-AT" altLang="de-DE" dirty="0">
                <a:latin typeface="Courier New" panose="02070309020205020404" pitchFamily="49" charset="0"/>
                <a:ea typeface="Times New Roman" panose="02020603050405020304" pitchFamily="18" charset="0"/>
                <a:cs typeface="Calibri" panose="020F0502020204030204" pitchFamily="34" charset="0"/>
              </a:rPr>
              <a:t>/</a:t>
            </a:r>
            <a:r>
              <a:rPr lang="de-AT" altLang="de-DE" dirty="0" err="1">
                <a:latin typeface="Courier New" panose="02070309020205020404" pitchFamily="49" charset="0"/>
                <a:ea typeface="Times New Roman" panose="02020603050405020304" pitchFamily="18" charset="0"/>
                <a:cs typeface="Calibri" panose="020F0502020204030204" pitchFamily="34" charset="0"/>
              </a:rPr>
              <a:t>oradata</a:t>
            </a:r>
            <a:r>
              <a:rPr lang="de-AT" altLang="de-DE" dirty="0">
                <a:latin typeface="Courier New" panose="02070309020205020404" pitchFamily="49" charset="0"/>
                <a:ea typeface="Times New Roman" panose="02020603050405020304" pitchFamily="18" charset="0"/>
                <a:cs typeface="Calibri" panose="020F0502020204030204" pitchFamily="34" charset="0"/>
              </a:rPr>
              <a:t>/</a:t>
            </a:r>
            <a:r>
              <a:rPr lang="de-AT" altLang="de-DE" dirty="0" err="1">
                <a:latin typeface="Courier New" panose="02070309020205020404" pitchFamily="49" charset="0"/>
                <a:ea typeface="Times New Roman" panose="02020603050405020304" pitchFamily="18" charset="0"/>
                <a:cs typeface="Calibri" panose="020F0502020204030204" pitchFamily="34" charset="0"/>
              </a:rPr>
              <a:t>mynewdb</a:t>
            </a:r>
            <a:r>
              <a:rPr lang="de-AT" altLang="de-DE" dirty="0">
                <a:latin typeface="Courier New" panose="02070309020205020404" pitchFamily="49" charset="0"/>
                <a:ea typeface="Times New Roman" panose="02020603050405020304" pitchFamily="18" charset="0"/>
                <a:cs typeface="Calibri" panose="020F0502020204030204" pitchFamily="34" charset="0"/>
              </a:rPr>
              <a:t>/undotbs01.dbf'</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ct val="0"/>
              </a:spcBef>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dirty="0">
                <a:latin typeface="Courier New" panose="02070309020205020404" pitchFamily="49" charset="0"/>
                <a:ea typeface="Times New Roman" panose="02020603050405020304" pitchFamily="18" charset="0"/>
                <a:cs typeface="Calibri" panose="020F0502020204030204" pitchFamily="34" charset="0"/>
              </a:rPr>
              <a:t>      SIZE 200M REUSE AUTOEXTEND ON MAXSIZE UNLIMITED;</a:t>
            </a:r>
            <a:endParaRPr lang="de-AT" altLang="de-DE"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buNone/>
            </a:pPr>
            <a:endParaRPr lang="de-AT" dirty="0"/>
          </a:p>
        </p:txBody>
      </p:sp>
      <p:sp>
        <p:nvSpPr>
          <p:cNvPr id="4" name="Fußzeilenplatzhalter 3">
            <a:extLst>
              <a:ext uri="{FF2B5EF4-FFF2-40B4-BE49-F238E27FC236}">
                <a16:creationId xmlns:a16="http://schemas.microsoft.com/office/drawing/2014/main" id="{80EAEC4D-E88B-444F-94A5-D548873EA99A}"/>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6F69F501-E3B3-4F3A-B864-D7F61E48EC48}"/>
              </a:ext>
            </a:extLst>
          </p:cNvPr>
          <p:cNvSpPr>
            <a:spLocks noGrp="1"/>
          </p:cNvSpPr>
          <p:nvPr>
            <p:ph type="sldNum" sz="quarter" idx="12"/>
          </p:nvPr>
        </p:nvSpPr>
        <p:spPr/>
        <p:txBody>
          <a:bodyPr/>
          <a:lstStyle/>
          <a:p>
            <a:fld id="{D3967F50-05EA-47C9-83BE-E62B239DFA07}" type="slidenum">
              <a:rPr lang="de-AT" smtClean="0"/>
              <a:t>6</a:t>
            </a:fld>
            <a:endParaRPr lang="de-AT"/>
          </a:p>
        </p:txBody>
      </p:sp>
      <p:pic>
        <p:nvPicPr>
          <p:cNvPr id="6" name="Grafik 5" descr="Ein Bild, das Zeichnung enthält.&#10;&#10;Automatisch generierte Beschreibung">
            <a:extLst>
              <a:ext uri="{FF2B5EF4-FFF2-40B4-BE49-F238E27FC236}">
                <a16:creationId xmlns:a16="http://schemas.microsoft.com/office/drawing/2014/main" id="{E91182AC-76C7-4C88-BAC0-14F6D2C73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96197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E585AC-2EBA-4100-AE84-2D30CDE9AB82}"/>
              </a:ext>
            </a:extLst>
          </p:cNvPr>
          <p:cNvSpPr>
            <a:spLocks noGrp="1"/>
          </p:cNvSpPr>
          <p:nvPr>
            <p:ph type="title"/>
          </p:nvPr>
        </p:nvSpPr>
        <p:spPr/>
        <p:txBody>
          <a:bodyPr/>
          <a:lstStyle/>
          <a:p>
            <a:r>
              <a:rPr lang="de-AT" b="1" dirty="0"/>
              <a:t>Logische Struktur - </a:t>
            </a:r>
            <a:r>
              <a:rPr lang="de-AT" b="1" dirty="0" err="1"/>
              <a:t>Tablespace</a:t>
            </a:r>
            <a:endParaRPr lang="de-AT" b="1" dirty="0"/>
          </a:p>
        </p:txBody>
      </p:sp>
      <p:sp>
        <p:nvSpPr>
          <p:cNvPr id="3" name="Inhaltsplatzhalter 2">
            <a:extLst>
              <a:ext uri="{FF2B5EF4-FFF2-40B4-BE49-F238E27FC236}">
                <a16:creationId xmlns:a16="http://schemas.microsoft.com/office/drawing/2014/main" id="{740A7270-96E8-407B-8B2E-F8A3764D3F11}"/>
              </a:ext>
            </a:extLst>
          </p:cNvPr>
          <p:cNvSpPr>
            <a:spLocks noGrp="1"/>
          </p:cNvSpPr>
          <p:nvPr>
            <p:ph idx="1"/>
          </p:nvPr>
        </p:nvSpPr>
        <p:spPr>
          <a:xfrm>
            <a:off x="838200" y="1414807"/>
            <a:ext cx="10515600" cy="4351338"/>
          </a:xfrm>
        </p:spPr>
        <p:txBody>
          <a:bodyPr/>
          <a:lstStyle/>
          <a:p>
            <a:pPr marL="0" indent="-339725">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Datenbankfiles werden in </a:t>
            </a:r>
            <a:r>
              <a:rPr lang="de-DE" altLang="de-DE" i="1" dirty="0" err="1">
                <a:latin typeface="Calibri" panose="020F0502020204030204" pitchFamily="34" charset="0"/>
                <a:cs typeface="Calibri" panose="020F0502020204030204" pitchFamily="34" charset="0"/>
              </a:rPr>
              <a:t>Tablespaces</a:t>
            </a:r>
            <a:r>
              <a:rPr lang="de-DE" altLang="de-DE" dirty="0">
                <a:latin typeface="Calibri" panose="020F0502020204030204" pitchFamily="34" charset="0"/>
                <a:cs typeface="Calibri" panose="020F0502020204030204" pitchFamily="34" charset="0"/>
              </a:rPr>
              <a:t> aufgeteilt. Jeder Table Space kann beliebig viele Datenbankobjekte beinhalten. </a:t>
            </a:r>
            <a:r>
              <a:rPr lang="de-DE" dirty="0">
                <a:latin typeface="Calibri" panose="020F0502020204030204" pitchFamily="34" charset="0"/>
                <a:cs typeface="Calibri" panose="020F0502020204030204" pitchFamily="34" charset="0"/>
              </a:rPr>
              <a:t>Ein </a:t>
            </a:r>
            <a:r>
              <a:rPr lang="de-DE" dirty="0" err="1">
                <a:latin typeface="Calibri" panose="020F0502020204030204" pitchFamily="34" charset="0"/>
                <a:cs typeface="Calibri" panose="020F0502020204030204" pitchFamily="34" charset="0"/>
              </a:rPr>
              <a:t>Tablespace</a:t>
            </a:r>
            <a:r>
              <a:rPr lang="de-DE" dirty="0">
                <a:latin typeface="Calibri" panose="020F0502020204030204" pitchFamily="34" charset="0"/>
                <a:cs typeface="Calibri" panose="020F0502020204030204" pitchFamily="34" charset="0"/>
              </a:rPr>
              <a:t> kann als Container für Datenbankobjekte wie Tabellen, Indexe, etc. betrachtet werden.</a:t>
            </a:r>
            <a:endParaRPr lang="de-DE" altLang="de-DE" dirty="0">
              <a:latin typeface="Calibri" panose="020F0502020204030204" pitchFamily="34" charset="0"/>
              <a:cs typeface="Calibri" panose="020F0502020204030204" pitchFamily="34" charset="0"/>
            </a:endParaRPr>
          </a:p>
          <a:p>
            <a:pPr marL="3175" indent="0">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Einem </a:t>
            </a:r>
            <a:r>
              <a:rPr lang="de-DE" altLang="de-DE" dirty="0" err="1">
                <a:latin typeface="Calibri" panose="020F0502020204030204" pitchFamily="34" charset="0"/>
                <a:cs typeface="Calibri" panose="020F0502020204030204" pitchFamily="34" charset="0"/>
              </a:rPr>
              <a:t>Tablespace</a:t>
            </a:r>
            <a:r>
              <a:rPr lang="de-DE" altLang="de-DE" dirty="0">
                <a:latin typeface="Calibri" panose="020F0502020204030204" pitchFamily="34" charset="0"/>
                <a:cs typeface="Calibri" panose="020F0502020204030204" pitchFamily="34" charset="0"/>
              </a:rPr>
              <a:t> werden 1 oder mehrere Files zugeordnet. Der System – </a:t>
            </a:r>
            <a:r>
              <a:rPr lang="de-DE" altLang="de-DE" dirty="0" err="1">
                <a:latin typeface="Calibri" panose="020F0502020204030204" pitchFamily="34" charset="0"/>
                <a:cs typeface="Calibri" panose="020F0502020204030204" pitchFamily="34" charset="0"/>
              </a:rPr>
              <a:t>Tablespace</a:t>
            </a:r>
            <a:r>
              <a:rPr lang="de-DE" altLang="de-DE" dirty="0">
                <a:latin typeface="Calibri" panose="020F0502020204030204" pitchFamily="34" charset="0"/>
                <a:cs typeface="Calibri" panose="020F0502020204030204" pitchFamily="34" charset="0"/>
              </a:rPr>
              <a:t> enthält alle systemrelevanten Daten</a:t>
            </a:r>
          </a:p>
          <a:p>
            <a:endParaRPr lang="de-AT" dirty="0"/>
          </a:p>
        </p:txBody>
      </p:sp>
      <p:sp>
        <p:nvSpPr>
          <p:cNvPr id="4" name="Fußzeilenplatzhalter 3">
            <a:extLst>
              <a:ext uri="{FF2B5EF4-FFF2-40B4-BE49-F238E27FC236}">
                <a16:creationId xmlns:a16="http://schemas.microsoft.com/office/drawing/2014/main" id="{7A4B4D22-F099-48A3-AFF9-4041B70EB293}"/>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66A7764A-EC1F-45E7-AB59-B92AE966E19A}"/>
              </a:ext>
            </a:extLst>
          </p:cNvPr>
          <p:cNvSpPr>
            <a:spLocks noGrp="1"/>
          </p:cNvSpPr>
          <p:nvPr>
            <p:ph type="sldNum" sz="quarter" idx="12"/>
          </p:nvPr>
        </p:nvSpPr>
        <p:spPr/>
        <p:txBody>
          <a:bodyPr/>
          <a:lstStyle/>
          <a:p>
            <a:fld id="{D3967F50-05EA-47C9-83BE-E62B239DFA07}" type="slidenum">
              <a:rPr lang="de-AT" smtClean="0"/>
              <a:t>7</a:t>
            </a:fld>
            <a:endParaRPr lang="de-AT"/>
          </a:p>
        </p:txBody>
      </p:sp>
      <p:graphicFrame>
        <p:nvGraphicFramePr>
          <p:cNvPr id="6" name="Object 3">
            <a:extLst>
              <a:ext uri="{FF2B5EF4-FFF2-40B4-BE49-F238E27FC236}">
                <a16:creationId xmlns:a16="http://schemas.microsoft.com/office/drawing/2014/main" id="{9867EAE9-379A-4952-8DCB-54D8A8BDF480}"/>
              </a:ext>
            </a:extLst>
          </p:cNvPr>
          <p:cNvGraphicFramePr>
            <a:graphicFrameLocks noChangeAspect="1"/>
          </p:cNvGraphicFramePr>
          <p:nvPr>
            <p:extLst>
              <p:ext uri="{D42A27DB-BD31-4B8C-83A1-F6EECF244321}">
                <p14:modId xmlns:p14="http://schemas.microsoft.com/office/powerpoint/2010/main" val="2453154438"/>
              </p:ext>
            </p:extLst>
          </p:nvPr>
        </p:nvGraphicFramePr>
        <p:xfrm>
          <a:off x="3561318" y="3918640"/>
          <a:ext cx="5069363" cy="2437710"/>
        </p:xfrm>
        <a:graphic>
          <a:graphicData uri="http://schemas.openxmlformats.org/presentationml/2006/ole">
            <mc:AlternateContent xmlns:mc="http://schemas.openxmlformats.org/markup-compatibility/2006">
              <mc:Choice xmlns:v="urn:schemas-microsoft-com:vml" Requires="v">
                <p:oleObj spid="_x0000_s2051" name="Document" r:id="rId3" imgW="3028546" imgH="1454812" progId="Word.Document.8">
                  <p:embed/>
                </p:oleObj>
              </mc:Choice>
              <mc:Fallback>
                <p:oleObj name="Document" r:id="rId3" imgW="3028546" imgH="1454812" progId="Word.Document.8">
                  <p:embed/>
                  <p:pic>
                    <p:nvPicPr>
                      <p:cNvPr id="9222" name="Object 3">
                        <a:extLst>
                          <a:ext uri="{FF2B5EF4-FFF2-40B4-BE49-F238E27FC236}">
                            <a16:creationId xmlns:a16="http://schemas.microsoft.com/office/drawing/2014/main" id="{E35EEE6D-9236-4609-95FB-18A5B3AC0151}"/>
                          </a:ext>
                        </a:extLst>
                      </p:cNvPr>
                      <p:cNvPicPr>
                        <a:picLocks noChangeAspect="1" noChangeArrowheads="1"/>
                      </p:cNvPicPr>
                      <p:nvPr/>
                    </p:nvPicPr>
                    <p:blipFill>
                      <a:blip r:embed="rId4"/>
                      <a:srcRect/>
                      <a:stretch>
                        <a:fillRect/>
                      </a:stretch>
                    </p:blipFill>
                    <p:spPr bwMode="auto">
                      <a:xfrm>
                        <a:off x="3561318" y="3918640"/>
                        <a:ext cx="5069363" cy="2437710"/>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674728A6-25FA-4A36-A92E-DA1C64FCA8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41453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49A2A-39D2-4F8F-B995-C04295B1E4C3}"/>
              </a:ext>
            </a:extLst>
          </p:cNvPr>
          <p:cNvSpPr>
            <a:spLocks noGrp="1"/>
          </p:cNvSpPr>
          <p:nvPr>
            <p:ph type="title"/>
          </p:nvPr>
        </p:nvSpPr>
        <p:spPr/>
        <p:txBody>
          <a:bodyPr/>
          <a:lstStyle/>
          <a:p>
            <a:r>
              <a:rPr lang="de-AT" b="1" dirty="0"/>
              <a:t>System </a:t>
            </a:r>
            <a:r>
              <a:rPr lang="de-AT" b="1" dirty="0" err="1"/>
              <a:t>Tablespace</a:t>
            </a:r>
            <a:endParaRPr lang="de-AT" b="1" dirty="0"/>
          </a:p>
        </p:txBody>
      </p:sp>
      <p:sp>
        <p:nvSpPr>
          <p:cNvPr id="3" name="Inhaltsplatzhalter 2">
            <a:extLst>
              <a:ext uri="{FF2B5EF4-FFF2-40B4-BE49-F238E27FC236}">
                <a16:creationId xmlns:a16="http://schemas.microsoft.com/office/drawing/2014/main" id="{04B928D2-614F-4964-BE58-FE4B073ED781}"/>
              </a:ext>
            </a:extLst>
          </p:cNvPr>
          <p:cNvSpPr>
            <a:spLocks noGrp="1"/>
          </p:cNvSpPr>
          <p:nvPr>
            <p:ph idx="1"/>
          </p:nvPr>
        </p:nvSpPr>
        <p:spPr/>
        <p:txBody>
          <a:bodyPr>
            <a:normAutofit/>
          </a:bodyPr>
          <a:lstStyle/>
          <a:p>
            <a:pPr marL="339725" indent="-339725">
              <a:lnSpc>
                <a:spcPct val="150000"/>
              </a:lnSpc>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AT" altLang="de-DE" dirty="0">
                <a:latin typeface="Calibri" panose="020F0502020204030204" pitchFamily="34" charset="0"/>
              </a:rPr>
              <a:t>Wird automatisch beim Erstellen der Datenbank kreiert. Er enthält das Data Dictionary, </a:t>
            </a:r>
            <a:r>
              <a:rPr lang="de-AT" altLang="de-DE" dirty="0" err="1">
                <a:latin typeface="Calibri" panose="020F0502020204030204" pitchFamily="34" charset="0"/>
              </a:rPr>
              <a:t>Tables</a:t>
            </a:r>
            <a:r>
              <a:rPr lang="de-AT" altLang="de-DE" dirty="0">
                <a:latin typeface="Calibri" panose="020F0502020204030204" pitchFamily="34" charset="0"/>
              </a:rPr>
              <a:t> und Views mit administrativen Informationen, kompilierte Objekte.</a:t>
            </a:r>
          </a:p>
          <a:p>
            <a:pPr marL="339725" indent="-339725">
              <a:lnSpc>
                <a:spcPct val="150000"/>
              </a:lnSpc>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AT" altLang="de-DE" dirty="0">
                <a:latin typeface="Calibri" panose="020F0502020204030204" pitchFamily="34" charset="0"/>
              </a:rPr>
              <a:t>Der </a:t>
            </a:r>
            <a:r>
              <a:rPr lang="de-AT" altLang="de-DE" dirty="0" err="1">
                <a:latin typeface="Calibri" panose="020F0502020204030204" pitchFamily="34" charset="0"/>
              </a:rPr>
              <a:t>Owner</a:t>
            </a:r>
            <a:r>
              <a:rPr lang="de-AT" altLang="de-DE" dirty="0">
                <a:latin typeface="Calibri" panose="020F0502020204030204" pitchFamily="34" charset="0"/>
              </a:rPr>
              <a:t> all dieser Objekte ist der User SYS.</a:t>
            </a:r>
          </a:p>
          <a:p>
            <a:pPr marL="339725" indent="-339725">
              <a:lnSpc>
                <a:spcPct val="150000"/>
              </a:lnSpc>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de-AT" altLang="de-DE" dirty="0">
                <a:latin typeface="Calibri" panose="020F0502020204030204" pitchFamily="34" charset="0"/>
              </a:rPr>
              <a:t>SYSTEM – </a:t>
            </a:r>
            <a:r>
              <a:rPr lang="de-AT" altLang="de-DE" dirty="0" err="1">
                <a:latin typeface="Calibri" panose="020F0502020204030204" pitchFamily="34" charset="0"/>
              </a:rPr>
              <a:t>Tablespace</a:t>
            </a:r>
            <a:r>
              <a:rPr lang="de-AT" altLang="de-DE" dirty="0">
                <a:latin typeface="Calibri" panose="020F0502020204030204" pitchFamily="34" charset="0"/>
              </a:rPr>
              <a:t> – Objekte können nicht gelöscht oder umbenannt werden.</a:t>
            </a:r>
          </a:p>
          <a:p>
            <a:endParaRPr lang="de-AT" dirty="0"/>
          </a:p>
        </p:txBody>
      </p:sp>
      <p:sp>
        <p:nvSpPr>
          <p:cNvPr id="4" name="Fußzeilenplatzhalter 3">
            <a:extLst>
              <a:ext uri="{FF2B5EF4-FFF2-40B4-BE49-F238E27FC236}">
                <a16:creationId xmlns:a16="http://schemas.microsoft.com/office/drawing/2014/main" id="{3FBB04B1-AAF5-4431-8EEE-F7A24335531B}"/>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2615763D-43BB-4C8D-BF65-28B0AE725A16}"/>
              </a:ext>
            </a:extLst>
          </p:cNvPr>
          <p:cNvSpPr>
            <a:spLocks noGrp="1"/>
          </p:cNvSpPr>
          <p:nvPr>
            <p:ph type="sldNum" sz="quarter" idx="12"/>
          </p:nvPr>
        </p:nvSpPr>
        <p:spPr/>
        <p:txBody>
          <a:bodyPr/>
          <a:lstStyle/>
          <a:p>
            <a:fld id="{D3967F50-05EA-47C9-83BE-E62B239DFA07}" type="slidenum">
              <a:rPr lang="de-AT" smtClean="0"/>
              <a:t>8</a:t>
            </a:fld>
            <a:endParaRPr lang="de-AT"/>
          </a:p>
        </p:txBody>
      </p:sp>
      <p:pic>
        <p:nvPicPr>
          <p:cNvPr id="6" name="Grafik 5" descr="Ein Bild, das Zeichnung enthält.&#10;&#10;Automatisch generierte Beschreibung">
            <a:extLst>
              <a:ext uri="{FF2B5EF4-FFF2-40B4-BE49-F238E27FC236}">
                <a16:creationId xmlns:a16="http://schemas.microsoft.com/office/drawing/2014/main" id="{948ADD63-5A48-40F2-95E1-D72EF055D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78798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FBB31E-3778-40AD-9AEE-853870DD0467}"/>
              </a:ext>
            </a:extLst>
          </p:cNvPr>
          <p:cNvSpPr>
            <a:spLocks noGrp="1"/>
          </p:cNvSpPr>
          <p:nvPr>
            <p:ph type="title"/>
          </p:nvPr>
        </p:nvSpPr>
        <p:spPr/>
        <p:txBody>
          <a:bodyPr/>
          <a:lstStyle/>
          <a:p>
            <a:r>
              <a:rPr lang="de-AT" b="1" dirty="0"/>
              <a:t>Vergrößerung eines </a:t>
            </a:r>
            <a:r>
              <a:rPr lang="de-AT" b="1" dirty="0" err="1"/>
              <a:t>Tablespace</a:t>
            </a:r>
            <a:endParaRPr lang="de-AT" b="1" dirty="0"/>
          </a:p>
        </p:txBody>
      </p:sp>
      <p:sp>
        <p:nvSpPr>
          <p:cNvPr id="4" name="Fußzeilenplatzhalter 3">
            <a:extLst>
              <a:ext uri="{FF2B5EF4-FFF2-40B4-BE49-F238E27FC236}">
                <a16:creationId xmlns:a16="http://schemas.microsoft.com/office/drawing/2014/main" id="{E004557D-1681-49E0-BE6F-0897402E5210}"/>
              </a:ext>
            </a:extLst>
          </p:cNvPr>
          <p:cNvSpPr>
            <a:spLocks noGrp="1"/>
          </p:cNvSpPr>
          <p:nvPr>
            <p:ph type="ftr" sz="quarter" idx="11"/>
          </p:nvPr>
        </p:nvSpPr>
        <p:spPr/>
        <p:txBody>
          <a:bodyPr/>
          <a:lstStyle/>
          <a:p>
            <a:r>
              <a:rPr lang="de-AT"/>
              <a:t>Oracle Architektur</a:t>
            </a:r>
          </a:p>
        </p:txBody>
      </p:sp>
      <p:sp>
        <p:nvSpPr>
          <p:cNvPr id="5" name="Foliennummernplatzhalter 4">
            <a:extLst>
              <a:ext uri="{FF2B5EF4-FFF2-40B4-BE49-F238E27FC236}">
                <a16:creationId xmlns:a16="http://schemas.microsoft.com/office/drawing/2014/main" id="{A15760DF-BBCE-4EF7-8D29-4EEE22A43AA9}"/>
              </a:ext>
            </a:extLst>
          </p:cNvPr>
          <p:cNvSpPr>
            <a:spLocks noGrp="1"/>
          </p:cNvSpPr>
          <p:nvPr>
            <p:ph type="sldNum" sz="quarter" idx="12"/>
          </p:nvPr>
        </p:nvSpPr>
        <p:spPr/>
        <p:txBody>
          <a:bodyPr/>
          <a:lstStyle/>
          <a:p>
            <a:fld id="{D3967F50-05EA-47C9-83BE-E62B239DFA07}" type="slidenum">
              <a:rPr lang="de-AT" smtClean="0"/>
              <a:t>9</a:t>
            </a:fld>
            <a:endParaRPr lang="de-AT"/>
          </a:p>
        </p:txBody>
      </p:sp>
      <p:graphicFrame>
        <p:nvGraphicFramePr>
          <p:cNvPr id="6" name="Object 2">
            <a:extLst>
              <a:ext uri="{FF2B5EF4-FFF2-40B4-BE49-F238E27FC236}">
                <a16:creationId xmlns:a16="http://schemas.microsoft.com/office/drawing/2014/main" id="{D076FFF3-2C91-4652-9422-46D1CE39AE21}"/>
              </a:ext>
            </a:extLst>
          </p:cNvPr>
          <p:cNvGraphicFramePr>
            <a:graphicFrameLocks noGrp="1" noChangeAspect="1"/>
          </p:cNvGraphicFramePr>
          <p:nvPr>
            <p:ph idx="1"/>
            <p:extLst>
              <p:ext uri="{D42A27DB-BD31-4B8C-83A1-F6EECF244321}">
                <p14:modId xmlns:p14="http://schemas.microsoft.com/office/powerpoint/2010/main" val="1862610291"/>
              </p:ext>
            </p:extLst>
          </p:nvPr>
        </p:nvGraphicFramePr>
        <p:xfrm>
          <a:off x="3130584" y="1690688"/>
          <a:ext cx="5930831" cy="4306671"/>
        </p:xfrm>
        <a:graphic>
          <a:graphicData uri="http://schemas.openxmlformats.org/presentationml/2006/ole">
            <mc:AlternateContent xmlns:mc="http://schemas.openxmlformats.org/markup-compatibility/2006">
              <mc:Choice xmlns:v="urn:schemas-microsoft-com:vml" Requires="v">
                <p:oleObj spid="_x0000_s3075" r:id="rId3" imgW="4626287" imgH="3359837" progId="">
                  <p:embed/>
                </p:oleObj>
              </mc:Choice>
              <mc:Fallback>
                <p:oleObj r:id="rId3" imgW="4626287" imgH="3359837" progId="">
                  <p:embed/>
                  <p:pic>
                    <p:nvPicPr>
                      <p:cNvPr id="11269" name="Object 2">
                        <a:extLst>
                          <a:ext uri="{FF2B5EF4-FFF2-40B4-BE49-F238E27FC236}">
                            <a16:creationId xmlns:a16="http://schemas.microsoft.com/office/drawing/2014/main" id="{978504E7-7E79-4504-9B07-3E57BDA7F8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584" y="1690688"/>
                        <a:ext cx="5930831" cy="4306671"/>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63BF86CD-BD7C-44C3-BAD8-1C487A7039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83453120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2566</Words>
  <Application>Microsoft Office PowerPoint</Application>
  <PresentationFormat>Breitbild</PresentationFormat>
  <Paragraphs>417</Paragraphs>
  <Slides>51</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2</vt:i4>
      </vt:variant>
      <vt:variant>
        <vt:lpstr>Folientitel</vt:lpstr>
      </vt:variant>
      <vt:variant>
        <vt:i4>51</vt:i4>
      </vt:variant>
    </vt:vector>
  </HeadingPairs>
  <TitlesOfParts>
    <vt:vector size="58" baseType="lpstr">
      <vt:lpstr>Arial</vt:lpstr>
      <vt:lpstr>Calibri</vt:lpstr>
      <vt:lpstr>Calibri Light</vt:lpstr>
      <vt:lpstr>Courier New</vt:lpstr>
      <vt:lpstr>Office</vt:lpstr>
      <vt:lpstr>Microsoft Word 97 - 2003 Document</vt:lpstr>
      <vt:lpstr>Microsoft Word 97-2003-Dokument</vt:lpstr>
      <vt:lpstr>Oracle Architektur</vt:lpstr>
      <vt:lpstr>Architekturübersicht</vt:lpstr>
      <vt:lpstr>PowerPoint-Präsentation</vt:lpstr>
      <vt:lpstr>Oracle Anwendungssystem</vt:lpstr>
      <vt:lpstr>Physische Struktur</vt:lpstr>
      <vt:lpstr>CREATE DATABASE</vt:lpstr>
      <vt:lpstr>Logische Struktur - Tablespace</vt:lpstr>
      <vt:lpstr>System Tablespace</vt:lpstr>
      <vt:lpstr>Vergrößerung eines Tablespace</vt:lpstr>
      <vt:lpstr>SQL und Tablespace</vt:lpstr>
      <vt:lpstr>Zusammenhang Filesystem - Tablespace</vt:lpstr>
      <vt:lpstr>Files und Tablespace</vt:lpstr>
      <vt:lpstr>Tablespace …</vt:lpstr>
      <vt:lpstr>Logische Datenbanksicht</vt:lpstr>
      <vt:lpstr>Tablespace</vt:lpstr>
      <vt:lpstr>PowerPoint-Präsentation</vt:lpstr>
      <vt:lpstr>Tablespacetypen</vt:lpstr>
      <vt:lpstr>Anzeige aller TS (inkl. TEMP – TS)</vt:lpstr>
      <vt:lpstr>Ergebnis</vt:lpstr>
      <vt:lpstr>Tabellen in Tablespace</vt:lpstr>
      <vt:lpstr>Verbesserung der Systemperformance</vt:lpstr>
      <vt:lpstr>Segment, Extents, Blöcke</vt:lpstr>
      <vt:lpstr>Segment, Extens, Blöcke</vt:lpstr>
      <vt:lpstr>Segmente</vt:lpstr>
      <vt:lpstr>Indexsegment</vt:lpstr>
      <vt:lpstr>Segmentausprägung</vt:lpstr>
      <vt:lpstr>Storage Parameter</vt:lpstr>
      <vt:lpstr>Beispiel Storage Parameter</vt:lpstr>
      <vt:lpstr>Verwendung der Storage Parameter</vt:lpstr>
      <vt:lpstr>Extent</vt:lpstr>
      <vt:lpstr>Block</vt:lpstr>
      <vt:lpstr>Blockaufbau</vt:lpstr>
      <vt:lpstr>Blockeigenschaften</vt:lpstr>
      <vt:lpstr>Einträge im Blockheader</vt:lpstr>
      <vt:lpstr>PCTFREE</vt:lpstr>
      <vt:lpstr>Statische / dynamische Tabellen</vt:lpstr>
      <vt:lpstr>Beispiel für statische Tabellen:</vt:lpstr>
      <vt:lpstr>PowerPoint-Präsentation</vt:lpstr>
      <vt:lpstr>PCTUSED</vt:lpstr>
      <vt:lpstr>Zusammenhang PCTFREE - PCTUSED</vt:lpstr>
      <vt:lpstr>PCTFREE PCTUSED</vt:lpstr>
      <vt:lpstr>Rows</vt:lpstr>
      <vt:lpstr>Zusammenhang Row – Datablock </vt:lpstr>
      <vt:lpstr>Übersicht</vt:lpstr>
      <vt:lpstr>PowerPoint-Präsentation</vt:lpstr>
      <vt:lpstr>Flashback Query</vt:lpstr>
      <vt:lpstr>INSERT</vt:lpstr>
      <vt:lpstr>UPDATE</vt:lpstr>
      <vt:lpstr>DELETE</vt:lpstr>
      <vt:lpstr>Zusammenfassung</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Architektur</dc:title>
  <dc:creator>Muratspahic Irfan</dc:creator>
  <cp:lastModifiedBy>Muratspahic Irfan</cp:lastModifiedBy>
  <cp:revision>3</cp:revision>
  <dcterms:created xsi:type="dcterms:W3CDTF">2020-07-08T08:27:52Z</dcterms:created>
  <dcterms:modified xsi:type="dcterms:W3CDTF">2020-07-08T08:52:00Z</dcterms:modified>
</cp:coreProperties>
</file>