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8310-0015-43C9-868E-084387A34FBB}" type="datetimeFigureOut">
              <a:rPr lang="de-AT" smtClean="0"/>
              <a:t>08.07.2020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7A5F3-F3BB-4660-9EBE-910A15EFBD67}" type="slidenum">
              <a:rPr lang="de-AT" smtClean="0"/>
              <a:t>‹Nr.›</a:t>
            </a:fld>
            <a:endParaRPr lang="de-AT"/>
          </a:p>
        </p:txBody>
      </p:sp>
    </p:spTree>
    <p:extLst>
      <p:ext uri="{BB962C8B-B14F-4D97-AF65-F5344CB8AC3E}">
        <p14:creationId xmlns:p14="http://schemas.microsoft.com/office/powerpoint/2010/main" val="306161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900CB-F07F-4A66-9539-0C665903F64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F225775E-34FD-4BCF-8665-9694ECBBF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E974AF81-1CA1-4867-B858-72DCE6B19862}"/>
              </a:ext>
            </a:extLst>
          </p:cNvPr>
          <p:cNvSpPr>
            <a:spLocks noGrp="1"/>
          </p:cNvSpPr>
          <p:nvPr>
            <p:ph type="dt" sz="half" idx="10"/>
          </p:nvPr>
        </p:nvSpPr>
        <p:spPr/>
        <p:txBody>
          <a:bodyPr/>
          <a:lstStyle/>
          <a:p>
            <a:fld id="{0F6AF4AA-DA10-4271-B6FD-23A7A99EC423}" type="datetime1">
              <a:rPr lang="de-AT" smtClean="0"/>
              <a:t>08.07.2020</a:t>
            </a:fld>
            <a:endParaRPr lang="de-AT"/>
          </a:p>
        </p:txBody>
      </p:sp>
      <p:sp>
        <p:nvSpPr>
          <p:cNvPr id="5" name="Fußzeilenplatzhalter 4">
            <a:extLst>
              <a:ext uri="{FF2B5EF4-FFF2-40B4-BE49-F238E27FC236}">
                <a16:creationId xmlns:a16="http://schemas.microsoft.com/office/drawing/2014/main" id="{B15E085C-61BA-4B05-B63D-24B4146BED87}"/>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6FF35D83-9005-4E2F-A837-F057C3E666B8}"/>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0386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A7CE7A-D3A1-47AD-82B0-A05D120BA0D1}"/>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CEF34D89-37A0-4081-A2E7-4DB3D6C02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97F459C-B786-4E8B-B0EE-6AED5B553043}"/>
              </a:ext>
            </a:extLst>
          </p:cNvPr>
          <p:cNvSpPr>
            <a:spLocks noGrp="1"/>
          </p:cNvSpPr>
          <p:nvPr>
            <p:ph type="dt" sz="half" idx="10"/>
          </p:nvPr>
        </p:nvSpPr>
        <p:spPr/>
        <p:txBody>
          <a:bodyPr/>
          <a:lstStyle/>
          <a:p>
            <a:fld id="{EFCC1C93-2914-45D5-B4AF-10B2071C67A2}" type="datetime1">
              <a:rPr lang="de-AT" smtClean="0"/>
              <a:t>08.07.2020</a:t>
            </a:fld>
            <a:endParaRPr lang="de-AT"/>
          </a:p>
        </p:txBody>
      </p:sp>
      <p:sp>
        <p:nvSpPr>
          <p:cNvPr id="5" name="Fußzeilenplatzhalter 4">
            <a:extLst>
              <a:ext uri="{FF2B5EF4-FFF2-40B4-BE49-F238E27FC236}">
                <a16:creationId xmlns:a16="http://schemas.microsoft.com/office/drawing/2014/main" id="{27C4E2EC-C1D3-4DB6-98B5-CA4C50382399}"/>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E33A8D77-5C12-4AD7-A9D9-2ECBDDB8B5EE}"/>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54310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41D7347-4661-4C3C-BBBC-B05E01802C5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DBD1732D-7E9D-48F8-8701-FF99C0F5DC4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AF67254-B7F3-499C-A95E-22672D043EE5}"/>
              </a:ext>
            </a:extLst>
          </p:cNvPr>
          <p:cNvSpPr>
            <a:spLocks noGrp="1"/>
          </p:cNvSpPr>
          <p:nvPr>
            <p:ph type="dt" sz="half" idx="10"/>
          </p:nvPr>
        </p:nvSpPr>
        <p:spPr/>
        <p:txBody>
          <a:bodyPr/>
          <a:lstStyle/>
          <a:p>
            <a:fld id="{B60DD82E-8346-4D1D-8618-24718D007904}" type="datetime1">
              <a:rPr lang="de-AT" smtClean="0"/>
              <a:t>08.07.2020</a:t>
            </a:fld>
            <a:endParaRPr lang="de-AT"/>
          </a:p>
        </p:txBody>
      </p:sp>
      <p:sp>
        <p:nvSpPr>
          <p:cNvPr id="5" name="Fußzeilenplatzhalter 4">
            <a:extLst>
              <a:ext uri="{FF2B5EF4-FFF2-40B4-BE49-F238E27FC236}">
                <a16:creationId xmlns:a16="http://schemas.microsoft.com/office/drawing/2014/main" id="{04682595-A609-443D-A6BD-DDF44507F713}"/>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E20C3CF9-5681-465F-ADA1-1F6A31E9DC76}"/>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80216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463F3-5FDB-434A-AC14-1DA1E036DBA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404C454-9010-4886-BB19-AB061526B28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80DECA56-EF35-4E18-95CD-BE57AE512ED4}"/>
              </a:ext>
            </a:extLst>
          </p:cNvPr>
          <p:cNvSpPr>
            <a:spLocks noGrp="1"/>
          </p:cNvSpPr>
          <p:nvPr>
            <p:ph type="dt" sz="half" idx="10"/>
          </p:nvPr>
        </p:nvSpPr>
        <p:spPr/>
        <p:txBody>
          <a:bodyPr/>
          <a:lstStyle/>
          <a:p>
            <a:fld id="{2F682F33-A74A-4DA4-9A2F-279E16DDF01C}" type="datetime1">
              <a:rPr lang="de-AT" smtClean="0"/>
              <a:t>08.07.2020</a:t>
            </a:fld>
            <a:endParaRPr lang="de-AT"/>
          </a:p>
        </p:txBody>
      </p:sp>
      <p:sp>
        <p:nvSpPr>
          <p:cNvPr id="5" name="Fußzeilenplatzhalter 4">
            <a:extLst>
              <a:ext uri="{FF2B5EF4-FFF2-40B4-BE49-F238E27FC236}">
                <a16:creationId xmlns:a16="http://schemas.microsoft.com/office/drawing/2014/main" id="{3BEE719C-E7DE-4FCF-9B6E-D3F91F1C775E}"/>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48C22FDF-6F07-4BF7-874B-8E893C8DC157}"/>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325875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033D65-C260-49E3-B4EE-C2344E7446A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37BD29D9-C9C4-4901-B3EA-86E78735A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63704CC-FFDE-4997-8A5C-D64FA70FB112}"/>
              </a:ext>
            </a:extLst>
          </p:cNvPr>
          <p:cNvSpPr>
            <a:spLocks noGrp="1"/>
          </p:cNvSpPr>
          <p:nvPr>
            <p:ph type="dt" sz="half" idx="10"/>
          </p:nvPr>
        </p:nvSpPr>
        <p:spPr/>
        <p:txBody>
          <a:bodyPr/>
          <a:lstStyle/>
          <a:p>
            <a:fld id="{E08D3E5F-22E3-462C-8B16-20C8C9496303}" type="datetime1">
              <a:rPr lang="de-AT" smtClean="0"/>
              <a:t>08.07.2020</a:t>
            </a:fld>
            <a:endParaRPr lang="de-AT"/>
          </a:p>
        </p:txBody>
      </p:sp>
      <p:sp>
        <p:nvSpPr>
          <p:cNvPr id="5" name="Fußzeilenplatzhalter 4">
            <a:extLst>
              <a:ext uri="{FF2B5EF4-FFF2-40B4-BE49-F238E27FC236}">
                <a16:creationId xmlns:a16="http://schemas.microsoft.com/office/drawing/2014/main" id="{7856A737-63A4-43E8-B9C9-1BA7EC75A982}"/>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B1EC85EB-75AC-44E1-8AEE-E5EB3CF83588}"/>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01252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58FB1-7AAC-4272-BE4A-9D3010E8245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D4C516D5-12BE-4FCB-AA90-D3021F9A3CA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5896E297-7195-4FF3-8B07-3849ED2C6ED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20055709-CFB5-48C0-B48F-2B7F4C990440}"/>
              </a:ext>
            </a:extLst>
          </p:cNvPr>
          <p:cNvSpPr>
            <a:spLocks noGrp="1"/>
          </p:cNvSpPr>
          <p:nvPr>
            <p:ph type="dt" sz="half" idx="10"/>
          </p:nvPr>
        </p:nvSpPr>
        <p:spPr/>
        <p:txBody>
          <a:bodyPr/>
          <a:lstStyle/>
          <a:p>
            <a:fld id="{2AB816DB-F567-4A01-B921-B464EBD09AD6}" type="datetime1">
              <a:rPr lang="de-AT" smtClean="0"/>
              <a:t>08.07.2020</a:t>
            </a:fld>
            <a:endParaRPr lang="de-AT"/>
          </a:p>
        </p:txBody>
      </p:sp>
      <p:sp>
        <p:nvSpPr>
          <p:cNvPr id="6" name="Fußzeilenplatzhalter 5">
            <a:extLst>
              <a:ext uri="{FF2B5EF4-FFF2-40B4-BE49-F238E27FC236}">
                <a16:creationId xmlns:a16="http://schemas.microsoft.com/office/drawing/2014/main" id="{C6E7C343-9D69-43FB-8BCD-D2CA5029AA82}"/>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D23A77BB-C796-463D-84FD-A2C3CA260B90}"/>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76367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B9AB8-5653-4792-B5CC-DD9CB87C4132}"/>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8C541BF-0556-4C90-A074-B1D4ACC54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A9630F5-AD58-4C08-BAFC-0A30ABCB736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AB84DEE9-40FE-4032-B67F-F9319EEC9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4368F72-544E-4AAC-9731-E9C06EE6D53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84866EC6-8759-4422-A163-0FD79EDAC641}"/>
              </a:ext>
            </a:extLst>
          </p:cNvPr>
          <p:cNvSpPr>
            <a:spLocks noGrp="1"/>
          </p:cNvSpPr>
          <p:nvPr>
            <p:ph type="dt" sz="half" idx="10"/>
          </p:nvPr>
        </p:nvSpPr>
        <p:spPr/>
        <p:txBody>
          <a:bodyPr/>
          <a:lstStyle/>
          <a:p>
            <a:fld id="{A7CB94DC-1F71-403B-8885-AD6D814C2D4B}" type="datetime1">
              <a:rPr lang="de-AT" smtClean="0"/>
              <a:t>08.07.2020</a:t>
            </a:fld>
            <a:endParaRPr lang="de-AT"/>
          </a:p>
        </p:txBody>
      </p:sp>
      <p:sp>
        <p:nvSpPr>
          <p:cNvPr id="8" name="Fußzeilenplatzhalter 7">
            <a:extLst>
              <a:ext uri="{FF2B5EF4-FFF2-40B4-BE49-F238E27FC236}">
                <a16:creationId xmlns:a16="http://schemas.microsoft.com/office/drawing/2014/main" id="{63F2CFE7-858D-4AA7-A2F4-3489D43152B3}"/>
              </a:ext>
            </a:extLst>
          </p:cNvPr>
          <p:cNvSpPr>
            <a:spLocks noGrp="1"/>
          </p:cNvSpPr>
          <p:nvPr>
            <p:ph type="ftr" sz="quarter" idx="11"/>
          </p:nvPr>
        </p:nvSpPr>
        <p:spPr/>
        <p:txBody>
          <a:bodyPr/>
          <a:lstStyle/>
          <a:p>
            <a:r>
              <a:rPr lang="de-AT"/>
              <a:t>Physikalische Datenbankstrukturen</a:t>
            </a:r>
          </a:p>
        </p:txBody>
      </p:sp>
      <p:sp>
        <p:nvSpPr>
          <p:cNvPr id="9" name="Foliennummernplatzhalter 8">
            <a:extLst>
              <a:ext uri="{FF2B5EF4-FFF2-40B4-BE49-F238E27FC236}">
                <a16:creationId xmlns:a16="http://schemas.microsoft.com/office/drawing/2014/main" id="{526F7996-6036-47DC-B149-1BD167E19D3A}"/>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87256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48062-8200-40B6-938E-72E691DDD755}"/>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C1EAE21C-2696-4316-B07B-9AD34DA2E513}"/>
              </a:ext>
            </a:extLst>
          </p:cNvPr>
          <p:cNvSpPr>
            <a:spLocks noGrp="1"/>
          </p:cNvSpPr>
          <p:nvPr>
            <p:ph type="dt" sz="half" idx="10"/>
          </p:nvPr>
        </p:nvSpPr>
        <p:spPr/>
        <p:txBody>
          <a:bodyPr/>
          <a:lstStyle/>
          <a:p>
            <a:fld id="{2EE08E8C-076B-49DD-AFD8-2E12C934164B}" type="datetime1">
              <a:rPr lang="de-AT" smtClean="0"/>
              <a:t>08.07.2020</a:t>
            </a:fld>
            <a:endParaRPr lang="de-AT"/>
          </a:p>
        </p:txBody>
      </p:sp>
      <p:sp>
        <p:nvSpPr>
          <p:cNvPr id="4" name="Fußzeilenplatzhalter 3">
            <a:extLst>
              <a:ext uri="{FF2B5EF4-FFF2-40B4-BE49-F238E27FC236}">
                <a16:creationId xmlns:a16="http://schemas.microsoft.com/office/drawing/2014/main" id="{AD86ADFC-E820-4933-BFE6-B7ACA5C178A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360DE39-0D21-414A-A47A-3A4D7B5875C2}"/>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140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3A8FAA4-2F67-4B18-B89B-633902D7FC69}"/>
              </a:ext>
            </a:extLst>
          </p:cNvPr>
          <p:cNvSpPr>
            <a:spLocks noGrp="1"/>
          </p:cNvSpPr>
          <p:nvPr>
            <p:ph type="dt" sz="half" idx="10"/>
          </p:nvPr>
        </p:nvSpPr>
        <p:spPr/>
        <p:txBody>
          <a:bodyPr/>
          <a:lstStyle/>
          <a:p>
            <a:fld id="{CEFDDD47-0F81-4DAB-B1DB-40306E23598B}" type="datetime1">
              <a:rPr lang="de-AT" smtClean="0"/>
              <a:t>08.07.2020</a:t>
            </a:fld>
            <a:endParaRPr lang="de-AT"/>
          </a:p>
        </p:txBody>
      </p:sp>
      <p:sp>
        <p:nvSpPr>
          <p:cNvPr id="3" name="Fußzeilenplatzhalter 2">
            <a:extLst>
              <a:ext uri="{FF2B5EF4-FFF2-40B4-BE49-F238E27FC236}">
                <a16:creationId xmlns:a16="http://schemas.microsoft.com/office/drawing/2014/main" id="{DD05274F-B937-4E06-914D-A4F620630F2B}"/>
              </a:ext>
            </a:extLst>
          </p:cNvPr>
          <p:cNvSpPr>
            <a:spLocks noGrp="1"/>
          </p:cNvSpPr>
          <p:nvPr>
            <p:ph type="ftr" sz="quarter" idx="11"/>
          </p:nvPr>
        </p:nvSpPr>
        <p:spPr/>
        <p:txBody>
          <a:bodyPr/>
          <a:lstStyle/>
          <a:p>
            <a:r>
              <a:rPr lang="de-AT"/>
              <a:t>Physikalische Datenbankstrukturen</a:t>
            </a:r>
          </a:p>
        </p:txBody>
      </p:sp>
      <p:sp>
        <p:nvSpPr>
          <p:cNvPr id="4" name="Foliennummernplatzhalter 3">
            <a:extLst>
              <a:ext uri="{FF2B5EF4-FFF2-40B4-BE49-F238E27FC236}">
                <a16:creationId xmlns:a16="http://schemas.microsoft.com/office/drawing/2014/main" id="{7C0EC67D-FC50-40AD-8953-22B31A5799AC}"/>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32468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3A303-8962-4025-A0B9-6FCBE592F1A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1A41E50B-6391-4602-B586-5C91D15EA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6A4594F0-ACF5-490A-AFE9-F8AC6A758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8258150-C28A-4540-ADD1-D89A507C89CF}"/>
              </a:ext>
            </a:extLst>
          </p:cNvPr>
          <p:cNvSpPr>
            <a:spLocks noGrp="1"/>
          </p:cNvSpPr>
          <p:nvPr>
            <p:ph type="dt" sz="half" idx="10"/>
          </p:nvPr>
        </p:nvSpPr>
        <p:spPr/>
        <p:txBody>
          <a:bodyPr/>
          <a:lstStyle/>
          <a:p>
            <a:fld id="{99A698F1-22B7-4701-AEF3-73A3BA4B16C8}" type="datetime1">
              <a:rPr lang="de-AT" smtClean="0"/>
              <a:t>08.07.2020</a:t>
            </a:fld>
            <a:endParaRPr lang="de-AT"/>
          </a:p>
        </p:txBody>
      </p:sp>
      <p:sp>
        <p:nvSpPr>
          <p:cNvPr id="6" name="Fußzeilenplatzhalter 5">
            <a:extLst>
              <a:ext uri="{FF2B5EF4-FFF2-40B4-BE49-F238E27FC236}">
                <a16:creationId xmlns:a16="http://schemas.microsoft.com/office/drawing/2014/main" id="{475AF077-1E4B-4D6C-AC42-17AB231DDE6B}"/>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C9227A6C-4866-4F4D-ABD5-A36F02931662}"/>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91121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CA7F5-4E05-4CFC-B8DF-4BD4368A95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E9F79F56-F4EF-43A2-8241-526414A62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9B6E6693-7457-49C3-A21B-7D9A36584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0986A17-04FE-4541-9B56-771F2547EE83}"/>
              </a:ext>
            </a:extLst>
          </p:cNvPr>
          <p:cNvSpPr>
            <a:spLocks noGrp="1"/>
          </p:cNvSpPr>
          <p:nvPr>
            <p:ph type="dt" sz="half" idx="10"/>
          </p:nvPr>
        </p:nvSpPr>
        <p:spPr/>
        <p:txBody>
          <a:bodyPr/>
          <a:lstStyle/>
          <a:p>
            <a:fld id="{A956C2E7-CEA2-4B44-9DF1-8B6E4EC5C5B3}" type="datetime1">
              <a:rPr lang="de-AT" smtClean="0"/>
              <a:t>08.07.2020</a:t>
            </a:fld>
            <a:endParaRPr lang="de-AT"/>
          </a:p>
        </p:txBody>
      </p:sp>
      <p:sp>
        <p:nvSpPr>
          <p:cNvPr id="6" name="Fußzeilenplatzhalter 5">
            <a:extLst>
              <a:ext uri="{FF2B5EF4-FFF2-40B4-BE49-F238E27FC236}">
                <a16:creationId xmlns:a16="http://schemas.microsoft.com/office/drawing/2014/main" id="{18253ADD-E2ED-41BB-ACF1-3BD63BE4DD95}"/>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28865407-461F-4F26-9A2C-399AB867CE7A}"/>
              </a:ext>
            </a:extLst>
          </p:cNvPr>
          <p:cNvSpPr>
            <a:spLocks noGrp="1"/>
          </p:cNvSpPr>
          <p:nvPr>
            <p:ph type="sldNum" sz="quarter" idx="12"/>
          </p:nvPr>
        </p:nvSpPr>
        <p:spPr/>
        <p:txBody>
          <a:bodyPr/>
          <a:lstStyle/>
          <a:p>
            <a:fld id="{3EBE071D-87F9-4E7A-91BE-29BC49AE8EDA}" type="slidenum">
              <a:rPr lang="de-AT" smtClean="0"/>
              <a:t>‹Nr.›</a:t>
            </a:fld>
            <a:endParaRPr lang="de-AT"/>
          </a:p>
        </p:txBody>
      </p:sp>
    </p:spTree>
    <p:extLst>
      <p:ext uri="{BB962C8B-B14F-4D97-AF65-F5344CB8AC3E}">
        <p14:creationId xmlns:p14="http://schemas.microsoft.com/office/powerpoint/2010/main" val="183043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8CBBBFA-8CB4-40CB-8AD6-88202B21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8575D212-6E1A-45B9-8400-4A743F108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43E6E131-F256-4412-990B-665D8179C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6FD83-8E2F-4DAD-B861-523706917FFC}" type="datetime1">
              <a:rPr lang="de-AT" smtClean="0"/>
              <a:t>08.07.2020</a:t>
            </a:fld>
            <a:endParaRPr lang="de-AT"/>
          </a:p>
        </p:txBody>
      </p:sp>
      <p:sp>
        <p:nvSpPr>
          <p:cNvPr id="5" name="Fußzeilenplatzhalter 4">
            <a:extLst>
              <a:ext uri="{FF2B5EF4-FFF2-40B4-BE49-F238E27FC236}">
                <a16:creationId xmlns:a16="http://schemas.microsoft.com/office/drawing/2014/main" id="{1B546402-23D2-4C1F-B8B0-BFDB1E0F8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Physikalische Datenbankstrukturen</a:t>
            </a:r>
          </a:p>
        </p:txBody>
      </p:sp>
      <p:sp>
        <p:nvSpPr>
          <p:cNvPr id="6" name="Foliennummernplatzhalter 5">
            <a:extLst>
              <a:ext uri="{FF2B5EF4-FFF2-40B4-BE49-F238E27FC236}">
                <a16:creationId xmlns:a16="http://schemas.microsoft.com/office/drawing/2014/main" id="{F6C844FD-4CB2-420A-B6FD-41A345272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071D-87F9-4E7A-91BE-29BC49AE8EDA}" type="slidenum">
              <a:rPr lang="de-AT" smtClean="0"/>
              <a:t>‹Nr.›</a:t>
            </a:fld>
            <a:endParaRPr lang="de-AT"/>
          </a:p>
        </p:txBody>
      </p:sp>
    </p:spTree>
    <p:extLst>
      <p:ext uri="{BB962C8B-B14F-4D97-AF65-F5344CB8AC3E}">
        <p14:creationId xmlns:p14="http://schemas.microsoft.com/office/powerpoint/2010/main" val="235294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3.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30.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31.emf"/></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93231-E7FD-4752-890A-4F9AC8E078F6}"/>
              </a:ext>
            </a:extLst>
          </p:cNvPr>
          <p:cNvSpPr>
            <a:spLocks noGrp="1"/>
          </p:cNvSpPr>
          <p:nvPr>
            <p:ph type="ctrTitle"/>
          </p:nvPr>
        </p:nvSpPr>
        <p:spPr/>
        <p:txBody>
          <a:bodyPr>
            <a:normAutofit fontScale="90000"/>
          </a:bodyPr>
          <a:lstStyle/>
          <a:p>
            <a:r>
              <a:rPr lang="de-AT" dirty="0">
                <a:solidFill>
                  <a:schemeClr val="bg1"/>
                </a:solidFill>
              </a:rPr>
              <a:t>Physikalische Datenbankstrukturen</a:t>
            </a:r>
            <a:br>
              <a:rPr lang="de-AT" dirty="0">
                <a:solidFill>
                  <a:schemeClr val="bg1"/>
                </a:solidFill>
              </a:rPr>
            </a:br>
            <a:r>
              <a:rPr lang="de-AT" dirty="0">
                <a:solidFill>
                  <a:schemeClr val="bg1"/>
                </a:solidFill>
              </a:rPr>
              <a:t>Aspekte des internen Schemas</a:t>
            </a:r>
          </a:p>
        </p:txBody>
      </p:sp>
      <p:pic>
        <p:nvPicPr>
          <p:cNvPr id="5" name="Grafik 4" descr="Ein Bild, das Zeichnung enthält.&#10;&#10;Automatisch generierte Beschreibung">
            <a:extLst>
              <a:ext uri="{FF2B5EF4-FFF2-40B4-BE49-F238E27FC236}">
                <a16:creationId xmlns:a16="http://schemas.microsoft.com/office/drawing/2014/main" id="{5ABBD779-1AC0-4695-96AA-5A4B03F72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5483"/>
            <a:ext cx="2143125" cy="2143125"/>
          </a:xfrm>
          <a:prstGeom prst="rect">
            <a:avLst/>
          </a:prstGeom>
        </p:spPr>
      </p:pic>
    </p:spTree>
    <p:extLst>
      <p:ext uri="{BB962C8B-B14F-4D97-AF65-F5344CB8AC3E}">
        <p14:creationId xmlns:p14="http://schemas.microsoft.com/office/powerpoint/2010/main" val="84422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D935D4-5FC3-4991-B544-715C7AAEEDDC}"/>
              </a:ext>
            </a:extLst>
          </p:cNvPr>
          <p:cNvSpPr>
            <a:spLocks noGrp="1"/>
          </p:cNvSpPr>
          <p:nvPr>
            <p:ph type="title"/>
          </p:nvPr>
        </p:nvSpPr>
        <p:spPr/>
        <p:txBody>
          <a:bodyPr/>
          <a:lstStyle/>
          <a:p>
            <a:r>
              <a:rPr lang="de-AT" b="1" dirty="0"/>
              <a:t>CHAR vs. VARCHAR I</a:t>
            </a:r>
          </a:p>
        </p:txBody>
      </p:sp>
      <p:sp>
        <p:nvSpPr>
          <p:cNvPr id="3" name="Inhaltsplatzhalter 2">
            <a:extLst>
              <a:ext uri="{FF2B5EF4-FFF2-40B4-BE49-F238E27FC236}">
                <a16:creationId xmlns:a16="http://schemas.microsoft.com/office/drawing/2014/main" id="{DE98C881-672A-443F-8CC5-FCA71F433A09}"/>
              </a:ext>
            </a:extLst>
          </p:cNvPr>
          <p:cNvSpPr>
            <a:spLocks noGrp="1"/>
          </p:cNvSpPr>
          <p:nvPr>
            <p:ph idx="1"/>
          </p:nvPr>
        </p:nvSpPr>
        <p:spPr/>
        <p:txBody>
          <a:bodyPr>
            <a:normAutofit fontScale="47500" lnSpcReduction="20000"/>
          </a:bodyPr>
          <a:lstStyle/>
          <a:p>
            <a:pPr marL="220663" indent="0">
              <a:buNone/>
              <a:tabLst>
                <a:tab pos="449263" algn="l"/>
                <a:tab pos="900113" algn="l"/>
                <a:tab pos="1349375" algn="l"/>
                <a:tab pos="2249488" algn="l"/>
                <a:tab pos="2700338" algn="l"/>
                <a:tab pos="3149600" algn="l"/>
              </a:tabLst>
            </a:pPr>
            <a:r>
              <a:rPr lang="de-DE" altLang="de-DE" sz="2500" dirty="0" err="1">
                <a:latin typeface="Courier New" panose="02070309020205020404" pitchFamily="49" charset="0"/>
                <a:cs typeface="Times New Roman" panose="02020603050405020304" pitchFamily="18" charset="0"/>
              </a:rPr>
              <a:t>create</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table</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char_test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char_text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a:t>
            </a:r>
            <a:r>
              <a:rPr lang="de-DE" altLang="de-DE" sz="2500" dirty="0">
                <a:latin typeface="Courier New" panose="02070309020205020404" pitchFamily="49" charset="0"/>
                <a:cs typeface="Times New Roman" panose="02020603050405020304" pitchFamily="18" charset="0"/>
              </a:rPr>
              <a:t>(10),</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varchar_text</a:t>
            </a:r>
            <a:r>
              <a:rPr lang="de-DE" altLang="de-DE" sz="2500" dirty="0">
                <a:latin typeface="Courier New" panose="02070309020205020404" pitchFamily="49" charset="0"/>
                <a:cs typeface="Times New Roman" panose="02020603050405020304" pitchFamily="18" charset="0"/>
              </a:rPr>
              <a:t> varchar2(50));</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err="1">
                <a:latin typeface="Courier New" panose="02070309020205020404" pitchFamily="49" charset="0"/>
                <a:cs typeface="Times New Roman" panose="02020603050405020304" pitchFamily="18" charset="0"/>
              </a:rPr>
              <a:t>insert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into</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char_test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values</a:t>
            </a:r>
            <a:r>
              <a:rPr lang="de-DE" altLang="de-DE" sz="2500" dirty="0">
                <a:latin typeface="Courier New" panose="02070309020205020404" pitchFamily="49" charset="0"/>
                <a:cs typeface="Times New Roman" panose="02020603050405020304" pitchFamily="18" charset="0"/>
              </a:rPr>
              <a:t> ('Text', 'Text');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err="1">
                <a:latin typeface="Courier New" panose="02070309020205020404" pitchFamily="49" charset="0"/>
                <a:cs typeface="Times New Roman" panose="02020603050405020304" pitchFamily="18" charset="0"/>
              </a:rPr>
              <a:t>select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char_text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dump</a:t>
            </a:r>
            <a:r>
              <a:rPr lang="de-DE" altLang="de-DE" sz="2500" dirty="0">
                <a:latin typeface="Courier New" panose="02070309020205020404" pitchFamily="49" charset="0"/>
                <a:cs typeface="Times New Roman" panose="02020603050405020304" pitchFamily="18" charset="0"/>
              </a:rPr>
              <a:t>(</a:t>
            </a:r>
            <a:r>
              <a:rPr lang="de-DE" altLang="de-DE" sz="2500" dirty="0" err="1">
                <a:latin typeface="Courier New" panose="02070309020205020404" pitchFamily="49" charset="0"/>
                <a:cs typeface="Times New Roman" panose="02020603050405020304" pitchFamily="18" charset="0"/>
              </a:rPr>
              <a:t>char_text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from</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char_test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CHAR_TEXT  DUMP(CHAR_TEXT)                                                                </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Text       Typ=96 Len=10:84,101,120,116,32,32,32,32,32,32</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--Typ 96 ist Character, 32 ist ASCII Code für Leerzeichen</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endParaRPr lang="de-DE" altLang="de-DE" sz="2500" dirty="0">
              <a:latin typeface="Courier New" panose="02070309020205020404" pitchFamily="49"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err="1">
                <a:latin typeface="Courier New" panose="02070309020205020404" pitchFamily="49" charset="0"/>
                <a:cs typeface="Times New Roman" panose="02020603050405020304" pitchFamily="18" charset="0"/>
              </a:rPr>
              <a:t>select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varchar_text</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dump</a:t>
            </a:r>
            <a:r>
              <a:rPr lang="de-DE" altLang="de-DE" sz="2500" dirty="0">
                <a:latin typeface="Courier New" panose="02070309020205020404" pitchFamily="49" charset="0"/>
                <a:cs typeface="Times New Roman" panose="02020603050405020304" pitchFamily="18" charset="0"/>
              </a:rPr>
              <a:t>(</a:t>
            </a:r>
            <a:r>
              <a:rPr lang="de-DE" altLang="de-DE" sz="2500" dirty="0" err="1">
                <a:latin typeface="Courier New" panose="02070309020205020404" pitchFamily="49" charset="0"/>
                <a:cs typeface="Times New Roman" panose="02020603050405020304" pitchFamily="18" charset="0"/>
              </a:rPr>
              <a:t>varchar_text</a:t>
            </a:r>
            <a:r>
              <a:rPr lang="de-DE" altLang="de-DE" sz="2500" dirty="0">
                <a:latin typeface="Courier New" panose="02070309020205020404" pitchFamily="49" charset="0"/>
                <a:cs typeface="Times New Roman" panose="02020603050405020304" pitchFamily="18" charset="0"/>
              </a:rPr>
              <a:t>)</a:t>
            </a:r>
            <a:r>
              <a:rPr lang="de-DE" altLang="de-DE" sz="2500" dirty="0" err="1">
                <a:latin typeface="Courier New" panose="02070309020205020404" pitchFamily="49" charset="0"/>
                <a:cs typeface="Times New Roman" panose="02020603050405020304" pitchFamily="18" charset="0"/>
              </a:rPr>
              <a:t>from</a:t>
            </a:r>
            <a:r>
              <a:rPr lang="de-DE" altLang="de-DE" sz="2500" dirty="0">
                <a:latin typeface="Courier New" panose="02070309020205020404" pitchFamily="49" charset="0"/>
                <a:cs typeface="Times New Roman" panose="02020603050405020304" pitchFamily="18" charset="0"/>
              </a:rPr>
              <a:t> </a:t>
            </a:r>
            <a:r>
              <a:rPr lang="de-DE" altLang="de-DE" sz="2500" dirty="0" err="1">
                <a:latin typeface="Courier New" panose="02070309020205020404" pitchFamily="49" charset="0"/>
                <a:cs typeface="Times New Roman" panose="02020603050405020304" pitchFamily="18" charset="0"/>
              </a:rPr>
              <a:t>char_test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 VARCHAR_TEXT   DUMP(VARCHAR_TEXT)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a:t>
            </a:r>
            <a:endParaRPr lang="de-AT" altLang="de-DE" sz="2500" dirty="0">
              <a:latin typeface="Calibri" panose="020F0502020204030204" pitchFamily="34" charset="0"/>
              <a:cs typeface="Times New Roman" panose="02020603050405020304" pitchFamily="18" charset="0"/>
            </a:endParaRPr>
          </a:p>
          <a:p>
            <a:pPr marL="220663" indent="0">
              <a:buNone/>
              <a:tabLst>
                <a:tab pos="449263" algn="l"/>
                <a:tab pos="900113" algn="l"/>
                <a:tab pos="1349375" algn="l"/>
                <a:tab pos="2249488" algn="l"/>
                <a:tab pos="2700338" algn="l"/>
                <a:tab pos="3149600" algn="l"/>
              </a:tabLst>
            </a:pPr>
            <a:r>
              <a:rPr lang="de-DE" altLang="de-DE" sz="2500" dirty="0">
                <a:latin typeface="Courier New" panose="02070309020205020404" pitchFamily="49" charset="0"/>
                <a:cs typeface="Times New Roman" panose="02020603050405020304" pitchFamily="18" charset="0"/>
              </a:rPr>
              <a:t>Text           Typ=1 Len=4: 84,101,120,116</a:t>
            </a:r>
            <a:endParaRPr lang="de-AT" altLang="de-DE" sz="2500" dirty="0">
              <a:latin typeface="Calibri" panose="020F0502020204030204" pitchFamily="34" charset="0"/>
              <a:cs typeface="Times New Roman" panose="02020603050405020304" pitchFamily="18" charset="0"/>
            </a:endParaRPr>
          </a:p>
          <a:p>
            <a:pPr marL="449263">
              <a:tabLst>
                <a:tab pos="449263" algn="l"/>
                <a:tab pos="900113" algn="l"/>
                <a:tab pos="1349375" algn="l"/>
                <a:tab pos="2249488" algn="l"/>
                <a:tab pos="2700338" algn="l"/>
                <a:tab pos="3149600" algn="l"/>
              </a:tabLst>
            </a:pPr>
            <a:endParaRPr lang="de-AT" altLang="de-DE" dirty="0">
              <a:latin typeface="Calibri" panose="020F0502020204030204" pitchFamily="34" charset="0"/>
              <a:cs typeface="Times New Roman" panose="02020603050405020304" pitchFamily="18" charset="0"/>
            </a:endParaRPr>
          </a:p>
          <a:p>
            <a:endParaRPr lang="de-AT" dirty="0"/>
          </a:p>
        </p:txBody>
      </p:sp>
      <p:sp>
        <p:nvSpPr>
          <p:cNvPr id="4" name="Fußzeilenplatzhalter 3">
            <a:extLst>
              <a:ext uri="{FF2B5EF4-FFF2-40B4-BE49-F238E27FC236}">
                <a16:creationId xmlns:a16="http://schemas.microsoft.com/office/drawing/2014/main" id="{AA313501-96B5-4CB2-BA71-B92392503F6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71A50D0B-FA82-42BD-A965-9CF3F2619B57}"/>
              </a:ext>
            </a:extLst>
          </p:cNvPr>
          <p:cNvSpPr>
            <a:spLocks noGrp="1"/>
          </p:cNvSpPr>
          <p:nvPr>
            <p:ph type="sldNum" sz="quarter" idx="12"/>
          </p:nvPr>
        </p:nvSpPr>
        <p:spPr/>
        <p:txBody>
          <a:bodyPr/>
          <a:lstStyle/>
          <a:p>
            <a:fld id="{3EBE071D-87F9-4E7A-91BE-29BC49AE8EDA}"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86F77A36-2FFB-4F06-BF35-A8528FDAB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8840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F61D9B-814E-448F-8BB1-6844B99499B3}"/>
              </a:ext>
            </a:extLst>
          </p:cNvPr>
          <p:cNvSpPr>
            <a:spLocks noGrp="1"/>
          </p:cNvSpPr>
          <p:nvPr>
            <p:ph type="title"/>
          </p:nvPr>
        </p:nvSpPr>
        <p:spPr/>
        <p:txBody>
          <a:bodyPr/>
          <a:lstStyle/>
          <a:p>
            <a:r>
              <a:rPr lang="de-AT" b="1" dirty="0"/>
              <a:t>CHAR vs. VARCHAR II</a:t>
            </a:r>
          </a:p>
        </p:txBody>
      </p:sp>
      <p:sp>
        <p:nvSpPr>
          <p:cNvPr id="3" name="Inhaltsplatzhalter 2">
            <a:extLst>
              <a:ext uri="{FF2B5EF4-FFF2-40B4-BE49-F238E27FC236}">
                <a16:creationId xmlns:a16="http://schemas.microsoft.com/office/drawing/2014/main" id="{D2755FFB-E1C2-4774-BE66-50F1476C5AA4}"/>
              </a:ext>
            </a:extLst>
          </p:cNvPr>
          <p:cNvSpPr>
            <a:spLocks noGrp="1"/>
          </p:cNvSpPr>
          <p:nvPr>
            <p:ph idx="1"/>
          </p:nvPr>
        </p:nvSpPr>
        <p:spPr/>
        <p:txBody>
          <a:bodyPr>
            <a:normAutofit fontScale="70000" lnSpcReduction="20000"/>
          </a:bodyPr>
          <a:lstStyle/>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select</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varchar_text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from</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char_test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where</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varchar_text</a:t>
            </a:r>
            <a:r>
              <a:rPr lang="de-DE" dirty="0">
                <a:latin typeface="Courier New" panose="02070309020205020404" pitchFamily="49" charset="0"/>
                <a:ea typeface="Times New Roman" panose="02020603050405020304" pitchFamily="18" charset="0"/>
                <a:cs typeface="Times New Roman" panose="02020603050405020304" pitchFamily="18" charset="0"/>
              </a:rPr>
              <a:t> =  'Text ' -- mit Leerzeichen am Ende!</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sz="1000" dirty="0">
                <a:latin typeface="Courier New" panose="02070309020205020404" pitchFamily="49" charset="0"/>
                <a:ea typeface="Times New Roman" panose="02020603050405020304" pitchFamily="18" charset="0"/>
                <a:cs typeface="Times New Roman" panose="02020603050405020304" pitchFamily="18" charset="0"/>
              </a:rPr>
              <a:t> </a:t>
            </a:r>
            <a:endParaRPr lang="de-AT" sz="1000"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a:latin typeface="Courier New" panose="02070309020205020404" pitchFamily="49" charset="0"/>
                <a:ea typeface="Times New Roman" panose="02020603050405020304" pitchFamily="18" charset="0"/>
                <a:cs typeface="Times New Roman" panose="02020603050405020304" pitchFamily="18" charset="0"/>
              </a:rPr>
              <a:t>Keine Zeilen gewählt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a:latin typeface="Courier New" panose="02070309020205020404" pitchFamily="49" charset="0"/>
                <a:ea typeface="Times New Roman" panose="02020603050405020304" pitchFamily="18" charset="0"/>
                <a:cs typeface="Times New Roman" panose="02020603050405020304" pitchFamily="18" charset="0"/>
              </a:rPr>
              <a:t>  </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select</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char_text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from</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char_test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err="1">
                <a:latin typeface="Courier New" panose="02070309020205020404" pitchFamily="49" charset="0"/>
                <a:ea typeface="Times New Roman" panose="02020603050405020304" pitchFamily="18" charset="0"/>
                <a:cs typeface="Times New Roman" panose="02020603050405020304" pitchFamily="18" charset="0"/>
              </a:rPr>
              <a:t>where</a:t>
            </a:r>
            <a:r>
              <a:rPr lang="de-DE" dirty="0">
                <a:latin typeface="Courier New" panose="02070309020205020404" pitchFamily="49" charset="0"/>
                <a:ea typeface="Times New Roman" panose="02020603050405020304" pitchFamily="18" charset="0"/>
                <a:cs typeface="Times New Roman" panose="02020603050405020304" pitchFamily="18" charset="0"/>
              </a:rPr>
              <a:t> </a:t>
            </a:r>
            <a:r>
              <a:rPr lang="de-DE" dirty="0" err="1">
                <a:latin typeface="Courier New" panose="02070309020205020404" pitchFamily="49" charset="0"/>
                <a:ea typeface="Times New Roman" panose="02020603050405020304" pitchFamily="18" charset="0"/>
                <a:cs typeface="Times New Roman" panose="02020603050405020304" pitchFamily="18" charset="0"/>
              </a:rPr>
              <a:t>char_text</a:t>
            </a:r>
            <a:r>
              <a:rPr lang="de-DE" dirty="0">
                <a:latin typeface="Courier New" panose="02070309020205020404" pitchFamily="49" charset="0"/>
                <a:ea typeface="Times New Roman" panose="02020603050405020304" pitchFamily="18" charset="0"/>
                <a:cs typeface="Times New Roman" panose="02020603050405020304" pitchFamily="18" charset="0"/>
              </a:rPr>
              <a:t> =  'Text '</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sz="1000" dirty="0">
                <a:latin typeface="Courier New" panose="02070309020205020404" pitchFamily="49" charset="0"/>
                <a:ea typeface="Times New Roman" panose="02020603050405020304" pitchFamily="18" charset="0"/>
                <a:cs typeface="Times New Roman" panose="02020603050405020304" pitchFamily="18" charset="0"/>
              </a:rPr>
              <a:t> </a:t>
            </a:r>
            <a:endParaRPr lang="de-AT" sz="1000"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a:latin typeface="Courier New" panose="02070309020205020404" pitchFamily="49" charset="0"/>
                <a:ea typeface="Times New Roman" panose="02020603050405020304" pitchFamily="18" charset="0"/>
                <a:cs typeface="Times New Roman" panose="02020603050405020304" pitchFamily="18" charset="0"/>
              </a:rPr>
              <a:t>CHAR_TEXT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a:latin typeface="Courier New" panose="02070309020205020404" pitchFamily="49" charset="0"/>
                <a:ea typeface="Times New Roman" panose="02020603050405020304" pitchFamily="18" charset="0"/>
                <a:cs typeface="Times New Roman" panose="02020603050405020304" pitchFamily="18" charset="0"/>
              </a:rPr>
              <a: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marL="220980" indent="0">
              <a:spcAft>
                <a:spcPts val="0"/>
              </a:spcAft>
              <a:buNone/>
              <a:tabLst>
                <a:tab pos="450215" algn="l"/>
                <a:tab pos="900430" algn="l"/>
                <a:tab pos="1350010" algn="l"/>
                <a:tab pos="2250440" algn="l"/>
                <a:tab pos="2700655" algn="l"/>
                <a:tab pos="3150235" algn="l"/>
              </a:tabLst>
              <a:defRPr/>
            </a:pPr>
            <a:r>
              <a:rPr lang="de-DE" dirty="0">
                <a:latin typeface="Courier New" panose="02070309020205020404" pitchFamily="49" charset="0"/>
                <a:ea typeface="Times New Roman" panose="02020603050405020304" pitchFamily="18" charset="0"/>
                <a:cs typeface="Times New Roman" panose="02020603050405020304" pitchFamily="18" charset="0"/>
              </a:rPr>
              <a:t>Text</a:t>
            </a:r>
            <a:endParaRPr lang="de-AT" dirty="0">
              <a:latin typeface="Calibri" panose="020F0502020204030204" pitchFamily="34" charset="0"/>
              <a:ea typeface="Times New Roman" panose="02020603050405020304" pitchFamily="18" charset="0"/>
              <a:cs typeface="Times New Roman" panose="02020603050405020304" pitchFamily="18" charset="0"/>
            </a:endParaRP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7621CA52-5DBC-4B33-B538-0D698895123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076BE0F-DA0D-4E06-9403-DA18283B4B53}"/>
              </a:ext>
            </a:extLst>
          </p:cNvPr>
          <p:cNvSpPr>
            <a:spLocks noGrp="1"/>
          </p:cNvSpPr>
          <p:nvPr>
            <p:ph type="sldNum" sz="quarter" idx="12"/>
          </p:nvPr>
        </p:nvSpPr>
        <p:spPr/>
        <p:txBody>
          <a:bodyPr/>
          <a:lstStyle/>
          <a:p>
            <a:fld id="{3EBE071D-87F9-4E7A-91BE-29BC49AE8EDA}" type="slidenum">
              <a:rPr lang="de-AT" smtClean="0"/>
              <a:t>11</a:t>
            </a:fld>
            <a:endParaRPr lang="de-AT"/>
          </a:p>
        </p:txBody>
      </p:sp>
      <p:pic>
        <p:nvPicPr>
          <p:cNvPr id="6" name="Grafik 5" descr="Ein Bild, das Zeichnung enthält.&#10;&#10;Automatisch generierte Beschreibung">
            <a:extLst>
              <a:ext uri="{FF2B5EF4-FFF2-40B4-BE49-F238E27FC236}">
                <a16:creationId xmlns:a16="http://schemas.microsoft.com/office/drawing/2014/main" id="{7C64BDBA-D746-4BFB-A11A-C9D95031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3245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04B9F-68E8-41B1-8468-764A5242B969}"/>
              </a:ext>
            </a:extLst>
          </p:cNvPr>
          <p:cNvSpPr>
            <a:spLocks noGrp="1"/>
          </p:cNvSpPr>
          <p:nvPr>
            <p:ph type="title"/>
          </p:nvPr>
        </p:nvSpPr>
        <p:spPr/>
        <p:txBody>
          <a:bodyPr/>
          <a:lstStyle/>
          <a:p>
            <a:r>
              <a:rPr lang="de-AT" b="1" dirty="0"/>
              <a:t>Physischer Speicher</a:t>
            </a:r>
          </a:p>
        </p:txBody>
      </p:sp>
      <p:sp>
        <p:nvSpPr>
          <p:cNvPr id="3" name="Inhaltsplatzhalter 2">
            <a:extLst>
              <a:ext uri="{FF2B5EF4-FFF2-40B4-BE49-F238E27FC236}">
                <a16:creationId xmlns:a16="http://schemas.microsoft.com/office/drawing/2014/main" id="{1702C506-DA85-4EAF-A21E-3B0586B4E5CD}"/>
              </a:ext>
            </a:extLst>
          </p:cNvPr>
          <p:cNvSpPr>
            <a:spLocks noGrp="1"/>
          </p:cNvSpPr>
          <p:nvPr>
            <p:ph idx="1"/>
          </p:nvPr>
        </p:nvSpPr>
        <p:spPr/>
        <p:txBody>
          <a:bodyPr/>
          <a:lstStyle/>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Dateispeicherraum </a:t>
            </a:r>
            <a:r>
              <a:rPr lang="de-DE" altLang="de-DE" dirty="0" err="1">
                <a:latin typeface="Calibri" panose="020F0502020204030204" pitchFamily="34" charset="0"/>
              </a:rPr>
              <a:t>Sp_R</a:t>
            </a:r>
            <a:r>
              <a:rPr lang="de-DE" altLang="de-DE" dirty="0">
                <a:latin typeface="Calibri" panose="020F0502020204030204" pitchFamily="34" charset="0"/>
              </a:rPr>
              <a:t>(D): die einer Datei D zugewiesenen Blöcke des Gesamtspeicherraums </a:t>
            </a:r>
            <a:r>
              <a:rPr lang="de-DE" altLang="de-DE" dirty="0" err="1">
                <a:latin typeface="Calibri" panose="020F0502020204030204" pitchFamily="34" charset="0"/>
              </a:rPr>
              <a:t>Sp_R</a:t>
            </a:r>
            <a:r>
              <a:rPr lang="de-DE" altLang="de-DE" dirty="0">
                <a:latin typeface="Calibri" panose="020F0502020204030204" pitchFamily="34" charset="0"/>
              </a:rPr>
              <a:t>.</a:t>
            </a:r>
          </a:p>
          <a:p>
            <a:pPr marL="328613" indent="-328613">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alibri" panose="020F0502020204030204" pitchFamily="34" charset="0"/>
            </a:endParaRP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latin typeface="Calibri" panose="020F0502020204030204" pitchFamily="34" charset="0"/>
              </a:rPr>
              <a:t>Einbettung des Dateispeicherraums in den Gesamtspeicherraum:</a:t>
            </a:r>
          </a:p>
          <a:p>
            <a:pPr marL="328613" indent="-328613">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p>
          <a:p>
            <a:endParaRPr lang="de-AT" dirty="0"/>
          </a:p>
        </p:txBody>
      </p:sp>
      <p:sp>
        <p:nvSpPr>
          <p:cNvPr id="4" name="Fußzeilenplatzhalter 3">
            <a:extLst>
              <a:ext uri="{FF2B5EF4-FFF2-40B4-BE49-F238E27FC236}">
                <a16:creationId xmlns:a16="http://schemas.microsoft.com/office/drawing/2014/main" id="{5A71D084-2C3A-41CB-84B2-C06B424F873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5A7A021B-CD53-4C48-BD0A-4ED03C2391AD}"/>
              </a:ext>
            </a:extLst>
          </p:cNvPr>
          <p:cNvSpPr>
            <a:spLocks noGrp="1"/>
          </p:cNvSpPr>
          <p:nvPr>
            <p:ph type="sldNum" sz="quarter" idx="12"/>
          </p:nvPr>
        </p:nvSpPr>
        <p:spPr/>
        <p:txBody>
          <a:bodyPr/>
          <a:lstStyle/>
          <a:p>
            <a:fld id="{3EBE071D-87F9-4E7A-91BE-29BC49AE8EDA}" type="slidenum">
              <a:rPr lang="de-AT" smtClean="0"/>
              <a:t>12</a:t>
            </a:fld>
            <a:endParaRPr lang="de-AT"/>
          </a:p>
        </p:txBody>
      </p:sp>
      <p:pic>
        <p:nvPicPr>
          <p:cNvPr id="6" name="Grafik 5">
            <a:extLst>
              <a:ext uri="{FF2B5EF4-FFF2-40B4-BE49-F238E27FC236}">
                <a16:creationId xmlns:a16="http://schemas.microsoft.com/office/drawing/2014/main" id="{573C61EC-0173-4775-A6DE-FA8B42714201}"/>
              </a:ext>
            </a:extLst>
          </p:cNvPr>
          <p:cNvPicPr>
            <a:picLocks noChangeAspect="1"/>
          </p:cNvPicPr>
          <p:nvPr/>
        </p:nvPicPr>
        <p:blipFill>
          <a:blip r:embed="rId2"/>
          <a:stretch>
            <a:fillRect/>
          </a:stretch>
        </p:blipFill>
        <p:spPr>
          <a:xfrm>
            <a:off x="1298032" y="4001294"/>
            <a:ext cx="4797968" cy="1511939"/>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A3E8251C-4DE7-42C9-A252-34FEE6115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6842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E7DC2-4235-4D44-9DE0-5D3FF5D8A791}"/>
              </a:ext>
            </a:extLst>
          </p:cNvPr>
          <p:cNvSpPr>
            <a:spLocks noGrp="1"/>
          </p:cNvSpPr>
          <p:nvPr>
            <p:ph type="title"/>
          </p:nvPr>
        </p:nvSpPr>
        <p:spPr/>
        <p:txBody>
          <a:bodyPr>
            <a:normAutofit/>
          </a:bodyPr>
          <a:lstStyle/>
          <a:p>
            <a:r>
              <a:rPr lang="de-AT" b="1" dirty="0"/>
              <a:t>Blockungsfaktor</a:t>
            </a:r>
          </a:p>
        </p:txBody>
      </p:sp>
      <p:sp>
        <p:nvSpPr>
          <p:cNvPr id="3" name="Inhaltsplatzhalter 2">
            <a:extLst>
              <a:ext uri="{FF2B5EF4-FFF2-40B4-BE49-F238E27FC236}">
                <a16:creationId xmlns:a16="http://schemas.microsoft.com/office/drawing/2014/main" id="{900D773A-EBF2-4C3A-8AAB-1D9CFB3641E4}"/>
              </a:ext>
            </a:extLst>
          </p:cNvPr>
          <p:cNvSpPr>
            <a:spLocks noGrp="1"/>
          </p:cNvSpPr>
          <p:nvPr>
            <p:ph idx="1"/>
          </p:nvPr>
        </p:nvSpPr>
        <p:spPr>
          <a:xfrm>
            <a:off x="838201" y="1825625"/>
            <a:ext cx="9379226" cy="4351338"/>
          </a:xfrm>
        </p:spPr>
        <p:txBody>
          <a:bodyPr>
            <a:normAutofit fontScale="32500" lnSpcReduction="20000"/>
          </a:bodyPr>
          <a:lstStyle/>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Die internen Sätze einer Datei D sind über die Blöcke des Dateispeicherraumes verteilt. </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Voraussetzung:</a:t>
            </a:r>
          </a:p>
          <a:p>
            <a:pP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6000" dirty="0">
              <a:latin typeface="Calibri" panose="020F0502020204030204" pitchFamily="34" charset="0"/>
              <a:cs typeface="Calibri" panose="020F0502020204030204" pitchFamily="34" charset="0"/>
            </a:endParaRPr>
          </a:p>
          <a:p>
            <a:pP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alle Sätze haben feste Satzlänge</a:t>
            </a:r>
          </a:p>
          <a:p>
            <a:pP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die Satzlänge ist kleiner als die Blocklänge. Ein Block enthält mindestens einen Satz</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6000" dirty="0">
              <a:latin typeface="Calibri" panose="020F0502020204030204" pitchFamily="34" charset="0"/>
              <a:cs typeface="Calibri" panose="020F0502020204030204" pitchFamily="34" charset="0"/>
            </a:endParaRP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Die maximal mögliche Anzahl von Sätzen wird durch den Blockungsfaktor BF(D) angegeben: </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BF(D) = Blocklänge / Satzlänge</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Ein Blockungsfaktor 1 bedeutet </a:t>
            </a:r>
            <a:r>
              <a:rPr lang="de-DE" altLang="de-DE" sz="6000" dirty="0" err="1">
                <a:latin typeface="Calibri" panose="020F0502020204030204" pitchFamily="34" charset="0"/>
                <a:cs typeface="Calibri" panose="020F0502020204030204" pitchFamily="34" charset="0"/>
              </a:rPr>
              <a:t>ungeblockt</a:t>
            </a:r>
            <a:r>
              <a:rPr lang="de-DE" altLang="de-DE" sz="6000" dirty="0">
                <a:latin typeface="Calibri" panose="020F0502020204030204" pitchFamily="34" charset="0"/>
                <a:cs typeface="Calibri" panose="020F0502020204030204" pitchFamily="34" charset="0"/>
              </a:rPr>
              <a:t>.</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6000" dirty="0">
              <a:latin typeface="Calibri" panose="020F0502020204030204" pitchFamily="34" charset="0"/>
              <a:cs typeface="Calibri" panose="020F0502020204030204" pitchFamily="34" charset="0"/>
            </a:endParaRP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latin typeface="Calibri" panose="020F0502020204030204" pitchFamily="34" charset="0"/>
                <a:cs typeface="Calibri" panose="020F0502020204030204" pitchFamily="34" charset="0"/>
              </a:rPr>
              <a:t>Jeder Block enthält BF(D) Sätze. Denkt man sich nun alle Sätze über alle Blöcke hinweg logisch zusammenhängend und damit in einer bestimmten Reihenfolge, so erhält man die relative Satznummer (RSN) bzw. relative </a:t>
            </a:r>
            <a:r>
              <a:rPr lang="de-DE" altLang="de-DE" sz="6000" dirty="0" err="1">
                <a:latin typeface="Calibri" panose="020F0502020204030204" pitchFamily="34" charset="0"/>
                <a:cs typeface="Calibri" panose="020F0502020204030204" pitchFamily="34" charset="0"/>
              </a:rPr>
              <a:t>record</a:t>
            </a:r>
            <a:r>
              <a:rPr lang="de-DE" altLang="de-DE" sz="6000" dirty="0">
                <a:latin typeface="Calibri" panose="020F0502020204030204" pitchFamily="34" charset="0"/>
                <a:cs typeface="Calibri" panose="020F0502020204030204" pitchFamily="34" charset="0"/>
              </a:rPr>
              <a:t> </a:t>
            </a:r>
            <a:r>
              <a:rPr lang="de-DE" altLang="de-DE" sz="6000" dirty="0" err="1">
                <a:latin typeface="Calibri" panose="020F0502020204030204" pitchFamily="34" charset="0"/>
                <a:cs typeface="Calibri" panose="020F0502020204030204" pitchFamily="34" charset="0"/>
              </a:rPr>
              <a:t>number</a:t>
            </a:r>
            <a:r>
              <a:rPr lang="de-DE" altLang="de-DE" sz="6000" dirty="0">
                <a:latin typeface="Calibri" panose="020F0502020204030204" pitchFamily="34" charset="0"/>
                <a:cs typeface="Calibri" panose="020F0502020204030204" pitchFamily="34" charset="0"/>
              </a:rPr>
              <a:t> (RRN)</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6000" dirty="0"/>
              <a:t>          </a:t>
            </a:r>
          </a:p>
          <a:p>
            <a:endParaRPr lang="de-AT" dirty="0"/>
          </a:p>
        </p:txBody>
      </p:sp>
      <p:sp>
        <p:nvSpPr>
          <p:cNvPr id="4" name="Fußzeilenplatzhalter 3">
            <a:extLst>
              <a:ext uri="{FF2B5EF4-FFF2-40B4-BE49-F238E27FC236}">
                <a16:creationId xmlns:a16="http://schemas.microsoft.com/office/drawing/2014/main" id="{B07114B7-1819-4090-AD52-1B65BD981EB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38EF7A0-D4CF-436A-836A-B9BDD8B3F936}"/>
              </a:ext>
            </a:extLst>
          </p:cNvPr>
          <p:cNvSpPr>
            <a:spLocks noGrp="1"/>
          </p:cNvSpPr>
          <p:nvPr>
            <p:ph type="sldNum" sz="quarter" idx="12"/>
          </p:nvPr>
        </p:nvSpPr>
        <p:spPr/>
        <p:txBody>
          <a:bodyPr/>
          <a:lstStyle/>
          <a:p>
            <a:fld id="{3EBE071D-87F9-4E7A-91BE-29BC49AE8EDA}"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A0145BE9-D8CF-460D-9CF0-EE5A8F0C7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96012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01618-99BF-4106-B7B1-595A17EC2895}"/>
              </a:ext>
            </a:extLst>
          </p:cNvPr>
          <p:cNvSpPr>
            <a:spLocks noGrp="1"/>
          </p:cNvSpPr>
          <p:nvPr>
            <p:ph type="title"/>
          </p:nvPr>
        </p:nvSpPr>
        <p:spPr/>
        <p:txBody>
          <a:bodyPr/>
          <a:lstStyle/>
          <a:p>
            <a:r>
              <a:rPr lang="de-AT" b="1" dirty="0"/>
              <a:t>Physische Satzadressierung</a:t>
            </a:r>
          </a:p>
        </p:txBody>
      </p:sp>
      <p:sp>
        <p:nvSpPr>
          <p:cNvPr id="3" name="Inhaltsplatzhalter 2">
            <a:extLst>
              <a:ext uri="{FF2B5EF4-FFF2-40B4-BE49-F238E27FC236}">
                <a16:creationId xmlns:a16="http://schemas.microsoft.com/office/drawing/2014/main" id="{B866CF01-8ABD-4610-AE58-70945DB7B669}"/>
              </a:ext>
            </a:extLst>
          </p:cNvPr>
          <p:cNvSpPr>
            <a:spLocks noGrp="1"/>
          </p:cNvSpPr>
          <p:nvPr>
            <p:ph idx="1"/>
          </p:nvPr>
        </p:nvSpPr>
        <p:spPr>
          <a:xfrm>
            <a:off x="838201" y="1825625"/>
            <a:ext cx="9525000" cy="4351338"/>
          </a:xfrm>
        </p:spPr>
        <p:txBody>
          <a:bodyPr>
            <a:normAutofit fontScale="25000" lnSpcReduction="20000"/>
          </a:bodyPr>
          <a:lstStyle/>
          <a:p>
            <a:pPr marL="0" indent="-366713">
              <a:lnSpc>
                <a:spcPct val="120000"/>
              </a:lnSpc>
              <a:spcBef>
                <a:spcPts val="500"/>
              </a:spcBef>
              <a:buNone/>
              <a:tabLst>
                <a:tab pos="3810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r>
              <a:rPr lang="de-DE" altLang="de-DE" sz="7200" dirty="0">
                <a:latin typeface="Calibri" panose="020F0502020204030204" pitchFamily="34" charset="0"/>
                <a:cs typeface="Calibri" panose="020F0502020204030204" pitchFamily="34" charset="0"/>
              </a:rPr>
              <a:t>Wird ein Satz durch den Schlüssel S, der den Wert s besitzt, identifiziert, so kann der Satz im wesentlichen auf 2 verschiedene Arten adressiert werden:</a:t>
            </a:r>
          </a:p>
          <a:p>
            <a:pPr marL="0" indent="-366713">
              <a:lnSpc>
                <a:spcPct val="120000"/>
              </a:lnSpc>
              <a:spcBef>
                <a:spcPts val="500"/>
              </a:spcBef>
              <a:buNone/>
              <a:tabLst>
                <a:tab pos="3810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endParaRPr lang="de-DE" altLang="de-DE" sz="7200" dirty="0">
              <a:latin typeface="Calibri" panose="020F0502020204030204" pitchFamily="34" charset="0"/>
              <a:cs typeface="Calibri" panose="020F0502020204030204" pitchFamily="34" charset="0"/>
            </a:endParaRPr>
          </a:p>
          <a:p>
            <a:pPr marL="381000" indent="-366713">
              <a:lnSpc>
                <a:spcPct val="120000"/>
              </a:lnSpc>
              <a:spcBef>
                <a:spcPts val="500"/>
              </a:spcBef>
              <a:buFont typeface="Times New Roman" panose="02020603050405020304" pitchFamily="18" charset="0"/>
              <a:buAutoNum type="arabicPeriod"/>
              <a:tabLst>
                <a:tab pos="3810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r>
              <a:rPr lang="de-DE" altLang="de-DE" sz="7200" dirty="0">
                <a:latin typeface="Calibri" panose="020F0502020204030204" pitchFamily="34" charset="0"/>
                <a:cs typeface="Calibri" panose="020F0502020204030204" pitchFamily="34" charset="0"/>
              </a:rPr>
              <a:t>Durch Angabe der physischen/relativen/logischen Blocknummer </a:t>
            </a:r>
            <a:r>
              <a:rPr lang="de-DE" altLang="de-DE" sz="7200" dirty="0" err="1">
                <a:latin typeface="Calibri" panose="020F0502020204030204" pitchFamily="34" charset="0"/>
                <a:cs typeface="Calibri" panose="020F0502020204030204" pitchFamily="34" charset="0"/>
              </a:rPr>
              <a:t>Blnr</a:t>
            </a:r>
            <a:r>
              <a:rPr lang="de-DE" altLang="de-DE" sz="7200" dirty="0">
                <a:latin typeface="Calibri" panose="020F0502020204030204" pitchFamily="34" charset="0"/>
                <a:cs typeface="Calibri" panose="020F0502020204030204" pitchFamily="34" charset="0"/>
              </a:rPr>
              <a:t>(s). Dieser Block wird in den Hauptspeicher gelesen und kann dort durchsucht werden. .</a:t>
            </a:r>
            <a:br>
              <a:rPr lang="de-DE" altLang="de-DE" sz="7200" dirty="0">
                <a:latin typeface="Calibri" panose="020F0502020204030204" pitchFamily="34" charset="0"/>
                <a:cs typeface="Calibri" panose="020F0502020204030204" pitchFamily="34" charset="0"/>
              </a:rPr>
            </a:br>
            <a:br>
              <a:rPr lang="de-DE" altLang="de-DE" sz="7200" dirty="0">
                <a:latin typeface="Calibri" panose="020F0502020204030204" pitchFamily="34" charset="0"/>
                <a:cs typeface="Calibri" panose="020F0502020204030204" pitchFamily="34" charset="0"/>
              </a:rPr>
            </a:br>
            <a:r>
              <a:rPr lang="de-DE" altLang="de-DE" sz="7200" dirty="0">
                <a:latin typeface="Calibri" panose="020F0502020204030204" pitchFamily="34" charset="0"/>
                <a:cs typeface="Calibri" panose="020F0502020204030204" pitchFamily="34" charset="0"/>
              </a:rPr>
              <a:t>Modifikation: Durchsuchen des Blocks erübrigt sich. Zusätzlich zur Blocknummer wird die relative Satznummer in diesem Block angegeben (0 ... </a:t>
            </a:r>
            <a:r>
              <a:rPr lang="en-GB" altLang="de-DE" sz="7200" dirty="0">
                <a:latin typeface="Calibri" panose="020F0502020204030204" pitchFamily="34" charset="0"/>
                <a:cs typeface="Calibri" panose="020F0502020204030204" pitchFamily="34" charset="0"/>
              </a:rPr>
              <a:t>BF(D)-1) -&gt; </a:t>
            </a:r>
            <a:r>
              <a:rPr lang="en-GB" altLang="de-DE" sz="7200" dirty="0" err="1">
                <a:latin typeface="Calibri" panose="020F0502020204030204" pitchFamily="34" charset="0"/>
                <a:cs typeface="Calibri" panose="020F0502020204030204" pitchFamily="34" charset="0"/>
              </a:rPr>
              <a:t>Satzadresse</a:t>
            </a:r>
            <a:r>
              <a:rPr lang="en-GB" altLang="de-DE" sz="7200" dirty="0">
                <a:latin typeface="Calibri" panose="020F0502020204030204" pitchFamily="34" charset="0"/>
                <a:cs typeface="Calibri" panose="020F0502020204030204" pitchFamily="34" charset="0"/>
              </a:rPr>
              <a:t> = f(</a:t>
            </a:r>
            <a:r>
              <a:rPr lang="en-GB" altLang="de-DE" sz="7200" dirty="0" err="1">
                <a:latin typeface="Calibri" panose="020F0502020204030204" pitchFamily="34" charset="0"/>
                <a:cs typeface="Calibri" panose="020F0502020204030204" pitchFamily="34" charset="0"/>
              </a:rPr>
              <a:t>Blnr</a:t>
            </a:r>
            <a:r>
              <a:rPr lang="en-GB" altLang="de-DE" sz="7200" dirty="0">
                <a:latin typeface="Calibri" panose="020F0502020204030204" pitchFamily="34" charset="0"/>
                <a:cs typeface="Calibri" panose="020F0502020204030204" pitchFamily="34" charset="0"/>
              </a:rPr>
              <a:t>(s),RSN(s)).</a:t>
            </a:r>
          </a:p>
          <a:p>
            <a:pPr marL="381000" indent="-366713">
              <a:lnSpc>
                <a:spcPct val="120000"/>
              </a:lnSpc>
              <a:spcBef>
                <a:spcPts val="500"/>
              </a:spcBef>
              <a:buFont typeface="Times New Roman" panose="02020603050405020304" pitchFamily="18" charset="0"/>
              <a:buAutoNum type="arabicPeriod"/>
              <a:tabLst>
                <a:tab pos="3810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endParaRPr lang="en-GB" altLang="de-DE" sz="7200" dirty="0">
              <a:latin typeface="Calibri" panose="020F0502020204030204" pitchFamily="34" charset="0"/>
              <a:cs typeface="Calibri" panose="020F0502020204030204" pitchFamily="34" charset="0"/>
            </a:endParaRPr>
          </a:p>
          <a:p>
            <a:pPr marL="381000" indent="-366713">
              <a:lnSpc>
                <a:spcPct val="120000"/>
              </a:lnSpc>
              <a:spcBef>
                <a:spcPts val="500"/>
              </a:spcBef>
              <a:buFont typeface="Times New Roman" panose="02020603050405020304" pitchFamily="18" charset="0"/>
              <a:buAutoNum type="arabicPeriod"/>
              <a:tabLst>
                <a:tab pos="381000" algn="l"/>
                <a:tab pos="485775" algn="l"/>
                <a:tab pos="935038" algn="l"/>
                <a:tab pos="1384300" algn="l"/>
                <a:tab pos="1833563" algn="l"/>
                <a:tab pos="2282825" algn="l"/>
                <a:tab pos="2732088" algn="l"/>
                <a:tab pos="3181350" algn="l"/>
                <a:tab pos="3630613" algn="l"/>
                <a:tab pos="4079875" algn="l"/>
                <a:tab pos="4529138" algn="l"/>
                <a:tab pos="4978400" algn="l"/>
                <a:tab pos="5427663" algn="l"/>
                <a:tab pos="5876925" algn="l"/>
                <a:tab pos="6326188" algn="l"/>
                <a:tab pos="6775450" algn="l"/>
                <a:tab pos="7224713" algn="l"/>
                <a:tab pos="7673975" algn="l"/>
                <a:tab pos="8123238" algn="l"/>
                <a:tab pos="8572500" algn="l"/>
                <a:tab pos="9021763" algn="l"/>
              </a:tabLst>
              <a:defRPr/>
            </a:pPr>
            <a:r>
              <a:rPr lang="de-DE" altLang="de-DE" sz="7200" dirty="0">
                <a:latin typeface="Calibri" panose="020F0502020204030204" pitchFamily="34" charset="0"/>
                <a:cs typeface="Calibri" panose="020F0502020204030204" pitchFamily="34" charset="0"/>
              </a:rPr>
              <a:t>Durch Angabe der relativen Satznummer RSN(s). Aufgrund des Blockungsfaktors (wird als bekannt vorausgesetzt) kann die Blocknummer und die relative Satznummer in diesem Block errechnet werden. Der Blockungsfaktor ist aus dem Verwaltungsteil der Datei ersichtlich -&gt; Bestimmung der Satzadresse wie bei 1.</a:t>
            </a:r>
            <a:br>
              <a:rPr lang="de-DE" altLang="de-DE" sz="7200" dirty="0">
                <a:latin typeface="Calibri" panose="020F0502020204030204" pitchFamily="34" charset="0"/>
                <a:cs typeface="Calibri" panose="020F0502020204030204" pitchFamily="34" charset="0"/>
              </a:rPr>
            </a:br>
            <a:br>
              <a:rPr lang="de-DE" altLang="de-DE" sz="7200" dirty="0">
                <a:latin typeface="Calibri" panose="020F0502020204030204" pitchFamily="34" charset="0"/>
                <a:cs typeface="Calibri" panose="020F0502020204030204" pitchFamily="34" charset="0"/>
              </a:rPr>
            </a:br>
            <a:r>
              <a:rPr lang="de-DE" altLang="de-DE" sz="7200" dirty="0">
                <a:latin typeface="Calibri" panose="020F0502020204030204" pitchFamily="34" charset="0"/>
                <a:cs typeface="Calibri" panose="020F0502020204030204" pitchFamily="34" charset="0"/>
              </a:rPr>
              <a:t>Beispiel: BF=50, RSN=193  --&gt;  </a:t>
            </a:r>
            <a:r>
              <a:rPr lang="de-DE" altLang="de-DE" sz="7200" dirty="0" err="1">
                <a:latin typeface="Calibri" panose="020F0502020204030204" pitchFamily="34" charset="0"/>
                <a:cs typeface="Calibri" panose="020F0502020204030204" pitchFamily="34" charset="0"/>
              </a:rPr>
              <a:t>Blnr</a:t>
            </a:r>
            <a:r>
              <a:rPr lang="de-DE" altLang="de-DE" sz="7200" dirty="0">
                <a:latin typeface="Calibri" panose="020F0502020204030204" pitchFamily="34" charset="0"/>
                <a:cs typeface="Calibri" panose="020F0502020204030204" pitchFamily="34" charset="0"/>
              </a:rPr>
              <a:t>(s) = 3  (</a:t>
            </a:r>
            <a:r>
              <a:rPr lang="de-DE" altLang="de-DE" sz="7200" dirty="0" err="1">
                <a:latin typeface="Calibri" panose="020F0502020204030204" pitchFamily="34" charset="0"/>
                <a:cs typeface="Calibri" panose="020F0502020204030204" pitchFamily="34" charset="0"/>
              </a:rPr>
              <a:t>Blnr</a:t>
            </a:r>
            <a:r>
              <a:rPr lang="de-DE" altLang="de-DE" sz="7200" dirty="0">
                <a:latin typeface="Calibri" panose="020F0502020204030204" pitchFamily="34" charset="0"/>
                <a:cs typeface="Calibri" panose="020F0502020204030204" pitchFamily="34" charset="0"/>
              </a:rPr>
              <a:t>: 0,1,2,3)  (Sätze 0-49)           RSN(s) = 43</a:t>
            </a:r>
          </a:p>
          <a:p>
            <a:endParaRPr lang="de-AT" dirty="0"/>
          </a:p>
        </p:txBody>
      </p:sp>
      <p:sp>
        <p:nvSpPr>
          <p:cNvPr id="4" name="Fußzeilenplatzhalter 3">
            <a:extLst>
              <a:ext uri="{FF2B5EF4-FFF2-40B4-BE49-F238E27FC236}">
                <a16:creationId xmlns:a16="http://schemas.microsoft.com/office/drawing/2014/main" id="{5D1BB125-DD28-4972-A9FF-2825B8E0F0C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EC4E08A-C0D9-46C2-B36C-B6231D315E50}"/>
              </a:ext>
            </a:extLst>
          </p:cNvPr>
          <p:cNvSpPr>
            <a:spLocks noGrp="1"/>
          </p:cNvSpPr>
          <p:nvPr>
            <p:ph type="sldNum" sz="quarter" idx="12"/>
          </p:nvPr>
        </p:nvSpPr>
        <p:spPr/>
        <p:txBody>
          <a:bodyPr/>
          <a:lstStyle/>
          <a:p>
            <a:fld id="{3EBE071D-87F9-4E7A-91BE-29BC49AE8EDA}" type="slidenum">
              <a:rPr lang="de-AT" smtClean="0"/>
              <a:t>14</a:t>
            </a:fld>
            <a:endParaRPr lang="de-AT"/>
          </a:p>
        </p:txBody>
      </p:sp>
      <p:pic>
        <p:nvPicPr>
          <p:cNvPr id="6" name="Grafik 5" descr="Ein Bild, das Zeichnung enthält.&#10;&#10;Automatisch generierte Beschreibung">
            <a:extLst>
              <a:ext uri="{FF2B5EF4-FFF2-40B4-BE49-F238E27FC236}">
                <a16:creationId xmlns:a16="http://schemas.microsoft.com/office/drawing/2014/main" id="{F7654C79-59C9-4C09-BF76-9529E1D8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5869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672C92-949D-49A8-AD7B-869EE858C6C7}"/>
              </a:ext>
            </a:extLst>
          </p:cNvPr>
          <p:cNvSpPr>
            <a:spLocks noGrp="1"/>
          </p:cNvSpPr>
          <p:nvPr>
            <p:ph type="title"/>
          </p:nvPr>
        </p:nvSpPr>
        <p:spPr/>
        <p:txBody>
          <a:bodyPr/>
          <a:lstStyle/>
          <a:p>
            <a:r>
              <a:rPr lang="de-AT" b="1" dirty="0"/>
              <a:t>Satzformen I</a:t>
            </a:r>
          </a:p>
        </p:txBody>
      </p:sp>
      <p:sp>
        <p:nvSpPr>
          <p:cNvPr id="3" name="Inhaltsplatzhalter 2">
            <a:extLst>
              <a:ext uri="{FF2B5EF4-FFF2-40B4-BE49-F238E27FC236}">
                <a16:creationId xmlns:a16="http://schemas.microsoft.com/office/drawing/2014/main" id="{38E2871A-B67C-45C6-9944-35DAD3BBE67E}"/>
              </a:ext>
            </a:extLst>
          </p:cNvPr>
          <p:cNvSpPr>
            <a:spLocks noGrp="1"/>
          </p:cNvSpPr>
          <p:nvPr>
            <p:ph idx="1"/>
          </p:nvPr>
        </p:nvSpPr>
        <p:spPr/>
        <p:txBody>
          <a:bodyPr/>
          <a:lstStyle/>
          <a:p>
            <a:r>
              <a:rPr lang="de-DE" altLang="de-DE" dirty="0">
                <a:latin typeface="Calibri" panose="020F0502020204030204" pitchFamily="34" charset="0"/>
              </a:rPr>
              <a:t>Fixed </a:t>
            </a:r>
            <a:r>
              <a:rPr lang="de-DE" altLang="de-DE" dirty="0" err="1">
                <a:latin typeface="Calibri" panose="020F0502020204030204" pitchFamily="34" charset="0"/>
              </a:rPr>
              <a:t>Unblocked</a:t>
            </a:r>
            <a:r>
              <a:rPr lang="de-DE" altLang="de-DE" dirty="0">
                <a:latin typeface="Calibri" panose="020F0502020204030204" pitchFamily="34" charset="0"/>
              </a:rPr>
              <a:t> (F)</a:t>
            </a:r>
            <a:br>
              <a:rPr lang="de-DE" altLang="de-DE" dirty="0">
                <a:latin typeface="Calibri" panose="020F0502020204030204" pitchFamily="34" charset="0"/>
              </a:rPr>
            </a:br>
            <a:r>
              <a:rPr lang="de-DE" altLang="de-DE" dirty="0">
                <a:latin typeface="Calibri" panose="020F0502020204030204" pitchFamily="34" charset="0"/>
              </a:rPr>
              <a:t>Sätze fixer Länge – </a:t>
            </a:r>
            <a:r>
              <a:rPr lang="de-DE" altLang="de-DE" dirty="0" err="1">
                <a:latin typeface="Calibri" panose="020F0502020204030204" pitchFamily="34" charset="0"/>
              </a:rPr>
              <a:t>ungeblockt</a:t>
            </a:r>
            <a:endParaRPr lang="de-DE" altLang="de-DE" dirty="0">
              <a:latin typeface="Calibri" panose="020F0502020204030204" pitchFamily="34" charset="0"/>
            </a:endParaRPr>
          </a:p>
          <a:p>
            <a:pPr marL="0" indent="0">
              <a:buNone/>
            </a:pPr>
            <a:endParaRPr lang="de-DE" dirty="0">
              <a:latin typeface="Calibri" panose="020F0502020204030204" pitchFamily="34" charset="0"/>
            </a:endParaRPr>
          </a:p>
          <a:p>
            <a:pPr marL="0" indent="0">
              <a:buNone/>
            </a:pPr>
            <a:endParaRPr lang="de-DE" dirty="0">
              <a:latin typeface="Calibri" panose="020F0502020204030204" pitchFamily="34" charset="0"/>
            </a:endParaRPr>
          </a:p>
          <a:p>
            <a:r>
              <a:rPr lang="de-DE" altLang="de-DE" dirty="0">
                <a:latin typeface="Calibri" panose="020F0502020204030204" pitchFamily="34" charset="0"/>
              </a:rPr>
              <a:t>Fixed </a:t>
            </a:r>
            <a:r>
              <a:rPr lang="de-DE" altLang="de-DE" dirty="0" err="1">
                <a:latin typeface="Calibri" panose="020F0502020204030204" pitchFamily="34" charset="0"/>
              </a:rPr>
              <a:t>Blocked</a:t>
            </a:r>
            <a:r>
              <a:rPr lang="de-DE" altLang="de-DE" dirty="0">
                <a:latin typeface="Calibri" panose="020F0502020204030204" pitchFamily="34" charset="0"/>
              </a:rPr>
              <a:t> (FB)</a:t>
            </a:r>
            <a:br>
              <a:rPr lang="de-DE" altLang="de-DE" dirty="0">
                <a:latin typeface="Calibri" panose="020F0502020204030204" pitchFamily="34" charset="0"/>
              </a:rPr>
            </a:br>
            <a:r>
              <a:rPr lang="de-DE" altLang="de-DE" dirty="0">
                <a:latin typeface="Calibri" panose="020F0502020204030204" pitchFamily="34" charset="0"/>
              </a:rPr>
              <a:t>Sätze fixer Länge - geblockt</a:t>
            </a:r>
            <a:br>
              <a:rPr lang="de-DE" altLang="de-DE" dirty="0">
                <a:latin typeface="Calibri" panose="020F0502020204030204" pitchFamily="34" charset="0"/>
              </a:rPr>
            </a:br>
            <a:r>
              <a:rPr lang="de-DE" altLang="de-DE" dirty="0">
                <a:latin typeface="Calibri" panose="020F0502020204030204" pitchFamily="34" charset="0"/>
              </a:rPr>
              <a:t>Blocklänge = Blockungsfaktor * Satzlänge</a:t>
            </a:r>
            <a:endParaRPr lang="de-AT" dirty="0"/>
          </a:p>
        </p:txBody>
      </p:sp>
      <p:sp>
        <p:nvSpPr>
          <p:cNvPr id="4" name="Fußzeilenplatzhalter 3">
            <a:extLst>
              <a:ext uri="{FF2B5EF4-FFF2-40B4-BE49-F238E27FC236}">
                <a16:creationId xmlns:a16="http://schemas.microsoft.com/office/drawing/2014/main" id="{43F4F781-4D3F-4984-9129-DE6333FD33D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8A13F9B-9C0B-4DEE-B48B-955AD9252783}"/>
              </a:ext>
            </a:extLst>
          </p:cNvPr>
          <p:cNvSpPr>
            <a:spLocks noGrp="1"/>
          </p:cNvSpPr>
          <p:nvPr>
            <p:ph type="sldNum" sz="quarter" idx="12"/>
          </p:nvPr>
        </p:nvSpPr>
        <p:spPr/>
        <p:txBody>
          <a:bodyPr/>
          <a:lstStyle/>
          <a:p>
            <a:fld id="{3EBE071D-87F9-4E7A-91BE-29BC49AE8EDA}" type="slidenum">
              <a:rPr lang="de-AT" smtClean="0"/>
              <a:t>15</a:t>
            </a:fld>
            <a:endParaRPr lang="de-AT"/>
          </a:p>
        </p:txBody>
      </p:sp>
      <p:pic>
        <p:nvPicPr>
          <p:cNvPr id="6" name="Grafik 5">
            <a:extLst>
              <a:ext uri="{FF2B5EF4-FFF2-40B4-BE49-F238E27FC236}">
                <a16:creationId xmlns:a16="http://schemas.microsoft.com/office/drawing/2014/main" id="{200CB23C-F07B-4480-9512-2A298E61CBF1}"/>
              </a:ext>
            </a:extLst>
          </p:cNvPr>
          <p:cNvPicPr>
            <a:picLocks noChangeAspect="1"/>
          </p:cNvPicPr>
          <p:nvPr/>
        </p:nvPicPr>
        <p:blipFill>
          <a:blip r:embed="rId2"/>
          <a:stretch>
            <a:fillRect/>
          </a:stretch>
        </p:blipFill>
        <p:spPr>
          <a:xfrm>
            <a:off x="1168080" y="2886117"/>
            <a:ext cx="3218390" cy="714703"/>
          </a:xfrm>
          <a:prstGeom prst="rect">
            <a:avLst/>
          </a:prstGeom>
        </p:spPr>
      </p:pic>
      <p:pic>
        <p:nvPicPr>
          <p:cNvPr id="7" name="Grafik 6">
            <a:extLst>
              <a:ext uri="{FF2B5EF4-FFF2-40B4-BE49-F238E27FC236}">
                <a16:creationId xmlns:a16="http://schemas.microsoft.com/office/drawing/2014/main" id="{3F2CF248-E303-421F-88B4-9F83C7C37BA4}"/>
              </a:ext>
            </a:extLst>
          </p:cNvPr>
          <p:cNvPicPr>
            <a:picLocks noChangeAspect="1"/>
          </p:cNvPicPr>
          <p:nvPr/>
        </p:nvPicPr>
        <p:blipFill>
          <a:blip r:embed="rId3"/>
          <a:stretch>
            <a:fillRect/>
          </a:stretch>
        </p:blipFill>
        <p:spPr>
          <a:xfrm>
            <a:off x="1168080" y="5333563"/>
            <a:ext cx="2329933" cy="787078"/>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DE078772-B80D-45D1-931F-50CA763E6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1860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84EF26-CD59-476C-9419-20C47AD20F42}"/>
              </a:ext>
            </a:extLst>
          </p:cNvPr>
          <p:cNvSpPr>
            <a:spLocks noGrp="1"/>
          </p:cNvSpPr>
          <p:nvPr>
            <p:ph type="title"/>
          </p:nvPr>
        </p:nvSpPr>
        <p:spPr/>
        <p:txBody>
          <a:bodyPr/>
          <a:lstStyle/>
          <a:p>
            <a:r>
              <a:rPr lang="de-AT" b="1" dirty="0"/>
              <a:t>Satzformen II</a:t>
            </a:r>
          </a:p>
        </p:txBody>
      </p:sp>
      <p:sp>
        <p:nvSpPr>
          <p:cNvPr id="3" name="Inhaltsplatzhalter 2">
            <a:extLst>
              <a:ext uri="{FF2B5EF4-FFF2-40B4-BE49-F238E27FC236}">
                <a16:creationId xmlns:a16="http://schemas.microsoft.com/office/drawing/2014/main" id="{7A6FC944-4B1E-427A-84A2-BC91E90F44D8}"/>
              </a:ext>
            </a:extLst>
          </p:cNvPr>
          <p:cNvSpPr>
            <a:spLocks noGrp="1"/>
          </p:cNvSpPr>
          <p:nvPr>
            <p:ph idx="1"/>
          </p:nvPr>
        </p:nvSpPr>
        <p:spPr/>
        <p:txBody>
          <a:bodyPr/>
          <a:lstStyle/>
          <a:p>
            <a:r>
              <a:rPr lang="de-DE" altLang="de-DE" dirty="0">
                <a:latin typeface="Calibri" panose="020F0502020204030204" pitchFamily="34" charset="0"/>
              </a:rPr>
              <a:t>Variable </a:t>
            </a:r>
            <a:r>
              <a:rPr lang="de-DE" altLang="de-DE" dirty="0" err="1">
                <a:latin typeface="Calibri" panose="020F0502020204030204" pitchFamily="34" charset="0"/>
              </a:rPr>
              <a:t>Unblocked</a:t>
            </a:r>
            <a:r>
              <a:rPr lang="de-DE" altLang="de-DE" dirty="0">
                <a:latin typeface="Calibri" panose="020F0502020204030204" pitchFamily="34" charset="0"/>
              </a:rPr>
              <a:t> (V)</a:t>
            </a:r>
            <a:br>
              <a:rPr lang="de-DE" altLang="de-DE" dirty="0">
                <a:latin typeface="Calibri" panose="020F0502020204030204" pitchFamily="34" charset="0"/>
              </a:rPr>
            </a:br>
            <a:r>
              <a:rPr lang="de-DE" altLang="de-DE" dirty="0">
                <a:latin typeface="Calibri" panose="020F0502020204030204" pitchFamily="34" charset="0"/>
              </a:rPr>
              <a:t>Sätze variabler Länge - </a:t>
            </a:r>
            <a:r>
              <a:rPr lang="de-DE" altLang="de-DE" dirty="0" err="1">
                <a:latin typeface="Calibri" panose="020F0502020204030204" pitchFamily="34" charset="0"/>
              </a:rPr>
              <a:t>ungeblockt</a:t>
            </a:r>
            <a:br>
              <a:rPr lang="de-DE" altLang="de-DE" dirty="0">
                <a:latin typeface="Calibri" panose="020F0502020204030204" pitchFamily="34" charset="0"/>
              </a:rPr>
            </a:br>
            <a:r>
              <a:rPr lang="de-DE" altLang="de-DE" dirty="0">
                <a:latin typeface="Calibri" panose="020F0502020204030204" pitchFamily="34" charset="0"/>
              </a:rPr>
              <a:t>z.B. </a:t>
            </a:r>
            <a:r>
              <a:rPr lang="de-DE" altLang="de-DE" dirty="0" err="1">
                <a:latin typeface="Calibri" panose="020F0502020204030204" pitchFamily="34" charset="0"/>
              </a:rPr>
              <a:t>Blocklängei</a:t>
            </a:r>
            <a:r>
              <a:rPr lang="de-DE" altLang="de-DE" dirty="0">
                <a:latin typeface="Calibri" panose="020F0502020204030204" pitchFamily="34" charset="0"/>
              </a:rPr>
              <a:t> = 4 + (4 + Satzlänge i)</a:t>
            </a:r>
          </a:p>
          <a:p>
            <a:endParaRPr lang="de-DE" dirty="0">
              <a:latin typeface="Calibri" panose="020F0502020204030204" pitchFamily="34" charset="0"/>
            </a:endParaRPr>
          </a:p>
          <a:p>
            <a:endParaRPr lang="de-DE" dirty="0">
              <a:latin typeface="Calibri" panose="020F0502020204030204" pitchFamily="34" charset="0"/>
            </a:endParaRPr>
          </a:p>
          <a:p>
            <a:r>
              <a:rPr lang="de-DE" altLang="de-DE" dirty="0" err="1">
                <a:latin typeface="Calibri" panose="020F0502020204030204" pitchFamily="34" charset="0"/>
              </a:rPr>
              <a:t>Spanned</a:t>
            </a:r>
            <a:r>
              <a:rPr lang="de-DE" altLang="de-DE" dirty="0">
                <a:latin typeface="Calibri" panose="020F0502020204030204" pitchFamily="34" charset="0"/>
              </a:rPr>
              <a:t> </a:t>
            </a:r>
            <a:r>
              <a:rPr lang="de-DE" altLang="de-DE" dirty="0" err="1">
                <a:latin typeface="Calibri" panose="020F0502020204030204" pitchFamily="34" charset="0"/>
              </a:rPr>
              <a:t>Record</a:t>
            </a:r>
            <a:r>
              <a:rPr lang="de-DE" altLang="de-DE" dirty="0">
                <a:latin typeface="Calibri" panose="020F0502020204030204" pitchFamily="34" charset="0"/>
              </a:rPr>
              <a:t> </a:t>
            </a:r>
            <a:r>
              <a:rPr lang="de-DE" altLang="de-DE" dirty="0" err="1">
                <a:latin typeface="Calibri" panose="020F0502020204030204" pitchFamily="34" charset="0"/>
              </a:rPr>
              <a:t>Unblocked</a:t>
            </a:r>
            <a:r>
              <a:rPr lang="de-DE" altLang="de-DE" dirty="0">
                <a:latin typeface="Calibri" panose="020F0502020204030204" pitchFamily="34" charset="0"/>
              </a:rPr>
              <a:t> (S)</a:t>
            </a:r>
            <a:br>
              <a:rPr lang="de-DE" altLang="de-DE" dirty="0">
                <a:latin typeface="Calibri" panose="020F0502020204030204" pitchFamily="34" charset="0"/>
              </a:rPr>
            </a:br>
            <a:r>
              <a:rPr lang="de-DE" altLang="de-DE" dirty="0">
                <a:latin typeface="Calibri" panose="020F0502020204030204" pitchFamily="34" charset="0"/>
              </a:rPr>
              <a:t>Sätze variabler Länge und Aufteilung eines logischen Datensatzes auf mehrere Blöcke - </a:t>
            </a:r>
            <a:r>
              <a:rPr lang="de-DE" altLang="de-DE" dirty="0" err="1">
                <a:latin typeface="Calibri" panose="020F0502020204030204" pitchFamily="34" charset="0"/>
              </a:rPr>
              <a:t>ungeblockt</a:t>
            </a:r>
            <a:endParaRPr lang="de-AT" dirty="0"/>
          </a:p>
        </p:txBody>
      </p:sp>
      <p:sp>
        <p:nvSpPr>
          <p:cNvPr id="4" name="Fußzeilenplatzhalter 3">
            <a:extLst>
              <a:ext uri="{FF2B5EF4-FFF2-40B4-BE49-F238E27FC236}">
                <a16:creationId xmlns:a16="http://schemas.microsoft.com/office/drawing/2014/main" id="{520A2E66-633D-4632-A2E9-3C4903142B4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827A2C2-21CE-44AF-9476-A1380CB2CF0B}"/>
              </a:ext>
            </a:extLst>
          </p:cNvPr>
          <p:cNvSpPr>
            <a:spLocks noGrp="1"/>
          </p:cNvSpPr>
          <p:nvPr>
            <p:ph type="sldNum" sz="quarter" idx="12"/>
          </p:nvPr>
        </p:nvSpPr>
        <p:spPr/>
        <p:txBody>
          <a:bodyPr/>
          <a:lstStyle/>
          <a:p>
            <a:fld id="{3EBE071D-87F9-4E7A-91BE-29BC49AE8EDA}" type="slidenum">
              <a:rPr lang="de-AT" smtClean="0"/>
              <a:t>16</a:t>
            </a:fld>
            <a:endParaRPr lang="de-AT"/>
          </a:p>
        </p:txBody>
      </p:sp>
      <p:pic>
        <p:nvPicPr>
          <p:cNvPr id="6" name="Grafik 5">
            <a:extLst>
              <a:ext uri="{FF2B5EF4-FFF2-40B4-BE49-F238E27FC236}">
                <a16:creationId xmlns:a16="http://schemas.microsoft.com/office/drawing/2014/main" id="{31706A31-E280-4C33-B8B4-8934B630D831}"/>
              </a:ext>
            </a:extLst>
          </p:cNvPr>
          <p:cNvPicPr>
            <a:picLocks noChangeAspect="1"/>
          </p:cNvPicPr>
          <p:nvPr/>
        </p:nvPicPr>
        <p:blipFill>
          <a:blip r:embed="rId2"/>
          <a:stretch>
            <a:fillRect/>
          </a:stretch>
        </p:blipFill>
        <p:spPr>
          <a:xfrm>
            <a:off x="1140697" y="3429000"/>
            <a:ext cx="4079649" cy="723750"/>
          </a:xfrm>
          <a:prstGeom prst="rect">
            <a:avLst/>
          </a:prstGeom>
        </p:spPr>
      </p:pic>
      <p:pic>
        <p:nvPicPr>
          <p:cNvPr id="7" name="Grafik 6">
            <a:extLst>
              <a:ext uri="{FF2B5EF4-FFF2-40B4-BE49-F238E27FC236}">
                <a16:creationId xmlns:a16="http://schemas.microsoft.com/office/drawing/2014/main" id="{9D18CC9B-E6DE-4E63-92F3-F75DD06DBEDD}"/>
              </a:ext>
            </a:extLst>
          </p:cNvPr>
          <p:cNvPicPr>
            <a:picLocks noChangeAspect="1"/>
          </p:cNvPicPr>
          <p:nvPr/>
        </p:nvPicPr>
        <p:blipFill>
          <a:blip r:embed="rId3"/>
          <a:stretch>
            <a:fillRect/>
          </a:stretch>
        </p:blipFill>
        <p:spPr>
          <a:xfrm>
            <a:off x="1140697" y="5634794"/>
            <a:ext cx="5276346" cy="750891"/>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D940DA28-9E45-448D-A0CC-1EAEB91D7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6381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0865FE-7806-4189-822C-D92803D90F3E}"/>
              </a:ext>
            </a:extLst>
          </p:cNvPr>
          <p:cNvSpPr>
            <a:spLocks noGrp="1"/>
          </p:cNvSpPr>
          <p:nvPr>
            <p:ph type="title"/>
          </p:nvPr>
        </p:nvSpPr>
        <p:spPr/>
        <p:txBody>
          <a:bodyPr/>
          <a:lstStyle/>
          <a:p>
            <a:r>
              <a:rPr lang="de-AT" b="1" dirty="0"/>
              <a:t>Satzformen III</a:t>
            </a:r>
          </a:p>
        </p:txBody>
      </p:sp>
      <p:sp>
        <p:nvSpPr>
          <p:cNvPr id="3" name="Inhaltsplatzhalter 2">
            <a:extLst>
              <a:ext uri="{FF2B5EF4-FFF2-40B4-BE49-F238E27FC236}">
                <a16:creationId xmlns:a16="http://schemas.microsoft.com/office/drawing/2014/main" id="{6CB8608A-B6AF-49DC-9D9F-DCFCC19AFC2F}"/>
              </a:ext>
            </a:extLst>
          </p:cNvPr>
          <p:cNvSpPr>
            <a:spLocks noGrp="1"/>
          </p:cNvSpPr>
          <p:nvPr>
            <p:ph idx="1"/>
          </p:nvPr>
        </p:nvSpPr>
        <p:spPr/>
        <p:txBody>
          <a:bodyPr/>
          <a:lstStyle/>
          <a:p>
            <a:r>
              <a:rPr lang="de-DE" altLang="de-DE" dirty="0">
                <a:latin typeface="Calibri" panose="020F0502020204030204" pitchFamily="34" charset="0"/>
              </a:rPr>
              <a:t>Variable </a:t>
            </a:r>
            <a:r>
              <a:rPr lang="de-DE" altLang="de-DE" dirty="0" err="1">
                <a:latin typeface="Calibri" panose="020F0502020204030204" pitchFamily="34" charset="0"/>
              </a:rPr>
              <a:t>Blocked</a:t>
            </a:r>
            <a:r>
              <a:rPr lang="de-DE" altLang="de-DE" dirty="0">
                <a:latin typeface="Calibri" panose="020F0502020204030204" pitchFamily="34" charset="0"/>
              </a:rPr>
              <a:t> (VB)</a:t>
            </a:r>
            <a:br>
              <a:rPr lang="de-DE" altLang="de-DE" dirty="0">
                <a:latin typeface="Calibri" panose="020F0502020204030204" pitchFamily="34" charset="0"/>
              </a:rPr>
            </a:br>
            <a:r>
              <a:rPr lang="de-DE" altLang="de-DE" dirty="0">
                <a:latin typeface="Calibri" panose="020F0502020204030204" pitchFamily="34" charset="0"/>
              </a:rPr>
              <a:t>Sätze variabler Länge - geblockt</a:t>
            </a:r>
            <a:endParaRPr lang="de-AT" dirty="0"/>
          </a:p>
        </p:txBody>
      </p:sp>
      <p:sp>
        <p:nvSpPr>
          <p:cNvPr id="4" name="Fußzeilenplatzhalter 3">
            <a:extLst>
              <a:ext uri="{FF2B5EF4-FFF2-40B4-BE49-F238E27FC236}">
                <a16:creationId xmlns:a16="http://schemas.microsoft.com/office/drawing/2014/main" id="{CC6CFA22-1804-4729-90D1-39ED0EC3107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4638377-1E7F-4BBC-AE11-E2220C581456}"/>
              </a:ext>
            </a:extLst>
          </p:cNvPr>
          <p:cNvSpPr>
            <a:spLocks noGrp="1"/>
          </p:cNvSpPr>
          <p:nvPr>
            <p:ph type="sldNum" sz="quarter" idx="12"/>
          </p:nvPr>
        </p:nvSpPr>
        <p:spPr/>
        <p:txBody>
          <a:bodyPr/>
          <a:lstStyle/>
          <a:p>
            <a:fld id="{3EBE071D-87F9-4E7A-91BE-29BC49AE8EDA}" type="slidenum">
              <a:rPr lang="de-AT" smtClean="0"/>
              <a:t>17</a:t>
            </a:fld>
            <a:endParaRPr lang="de-AT"/>
          </a:p>
        </p:txBody>
      </p:sp>
      <p:graphicFrame>
        <p:nvGraphicFramePr>
          <p:cNvPr id="6" name="Object 3">
            <a:extLst>
              <a:ext uri="{FF2B5EF4-FFF2-40B4-BE49-F238E27FC236}">
                <a16:creationId xmlns:a16="http://schemas.microsoft.com/office/drawing/2014/main" id="{FEA760C2-6BF0-4936-B32D-3E0423CF01C3}"/>
              </a:ext>
            </a:extLst>
          </p:cNvPr>
          <p:cNvGraphicFramePr>
            <a:graphicFrameLocks noChangeAspect="1"/>
          </p:cNvGraphicFramePr>
          <p:nvPr>
            <p:extLst>
              <p:ext uri="{D42A27DB-BD31-4B8C-83A1-F6EECF244321}">
                <p14:modId xmlns:p14="http://schemas.microsoft.com/office/powerpoint/2010/main" val="498912695"/>
              </p:ext>
            </p:extLst>
          </p:nvPr>
        </p:nvGraphicFramePr>
        <p:xfrm>
          <a:off x="1182756" y="2998787"/>
          <a:ext cx="4341812" cy="860425"/>
        </p:xfrm>
        <a:graphic>
          <a:graphicData uri="http://schemas.openxmlformats.org/presentationml/2006/ole">
            <mc:AlternateContent xmlns:mc="http://schemas.openxmlformats.org/markup-compatibility/2006">
              <mc:Choice xmlns:v="urn:schemas-microsoft-com:vml" Requires="v">
                <p:oleObj spid="_x0000_s1027" r:id="rId3" imgW="4342489" imgH="861053" progId="">
                  <p:embed/>
                </p:oleObj>
              </mc:Choice>
              <mc:Fallback>
                <p:oleObj r:id="rId3" imgW="4342489" imgH="861053" progId="">
                  <p:embed/>
                  <p:pic>
                    <p:nvPicPr>
                      <p:cNvPr id="19462" name="Object 3">
                        <a:extLst>
                          <a:ext uri="{FF2B5EF4-FFF2-40B4-BE49-F238E27FC236}">
                            <a16:creationId xmlns:a16="http://schemas.microsoft.com/office/drawing/2014/main" id="{55F3D5BA-1330-49FA-A434-E8DDC4706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756" y="2998787"/>
                        <a:ext cx="4341812" cy="86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AF4C3774-1A76-47FA-A189-AA602B327A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6125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966427-3550-40D4-A4DF-B9B63694CD38}"/>
              </a:ext>
            </a:extLst>
          </p:cNvPr>
          <p:cNvSpPr>
            <a:spLocks noGrp="1"/>
          </p:cNvSpPr>
          <p:nvPr>
            <p:ph type="title"/>
          </p:nvPr>
        </p:nvSpPr>
        <p:spPr/>
        <p:txBody>
          <a:bodyPr/>
          <a:lstStyle/>
          <a:p>
            <a:r>
              <a:rPr lang="de-AT" b="1" dirty="0"/>
              <a:t>Primärorganisation</a:t>
            </a:r>
          </a:p>
        </p:txBody>
      </p:sp>
      <p:sp>
        <p:nvSpPr>
          <p:cNvPr id="3" name="Inhaltsplatzhalter 2">
            <a:extLst>
              <a:ext uri="{FF2B5EF4-FFF2-40B4-BE49-F238E27FC236}">
                <a16:creationId xmlns:a16="http://schemas.microsoft.com/office/drawing/2014/main" id="{EF9EEA1F-C93D-46E8-8E1E-8C2BB30A46E2}"/>
              </a:ext>
            </a:extLst>
          </p:cNvPr>
          <p:cNvSpPr>
            <a:spLocks noGrp="1"/>
          </p:cNvSpPr>
          <p:nvPr>
            <p:ph idx="1"/>
          </p:nvPr>
        </p:nvSpPr>
        <p:spPr/>
        <p:txBody>
          <a:bodyPr>
            <a:normAutofit lnSpcReduction="10000"/>
          </a:bodyPr>
          <a:lstStyle/>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u="sng" dirty="0">
                <a:latin typeface="Calibri" panose="020F0502020204030204" pitchFamily="34" charset="0"/>
              </a:rPr>
              <a:t>Einfluss des Datenträgers auf die Organisationsform</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Sequentielle Speicher</a:t>
            </a:r>
            <a:br>
              <a:rPr lang="de-AT" altLang="de-DE" dirty="0">
                <a:latin typeface="Calibri" panose="020F0502020204030204" pitchFamily="34" charset="0"/>
              </a:rPr>
            </a:br>
            <a:r>
              <a:rPr lang="de-AT" altLang="de-DE" dirty="0">
                <a:latin typeface="Calibri" panose="020F0502020204030204" pitchFamily="34" charset="0"/>
              </a:rPr>
              <a:t>Datensätze werden unmittelbar hintereinander abgespeichert und können nur in der gespeicherten Folge verarbeitet werden.</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Direkt adressierbare Speicher</a:t>
            </a:r>
            <a:br>
              <a:rPr lang="de-AT" altLang="de-DE" dirty="0">
                <a:latin typeface="Calibri" panose="020F0502020204030204" pitchFamily="34" charset="0"/>
              </a:rPr>
            </a:br>
            <a:r>
              <a:rPr lang="de-AT" altLang="de-DE" dirty="0">
                <a:latin typeface="Calibri" panose="020F0502020204030204" pitchFamily="34" charset="0"/>
              </a:rPr>
              <a:t>Jeder beliebige Datensatz kann mit Kenntnis der Adresse sofort gelesen, geändert, gelöscht oder eingefügt werden.</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alibri" panose="020F0502020204030204" pitchFamily="34" charset="0"/>
            </a:endParaRP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Daraus ergeben sich 2 Speicherformen:</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Sequentiell gespeicherte Datenbestände</a:t>
            </a:r>
          </a:p>
          <a:p>
            <a:pPr indent="-328613">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Direkt adressierbar gespeicherte Datenbestände</a:t>
            </a:r>
          </a:p>
          <a:p>
            <a:endParaRPr lang="de-AT" dirty="0"/>
          </a:p>
        </p:txBody>
      </p:sp>
      <p:sp>
        <p:nvSpPr>
          <p:cNvPr id="4" name="Fußzeilenplatzhalter 3">
            <a:extLst>
              <a:ext uri="{FF2B5EF4-FFF2-40B4-BE49-F238E27FC236}">
                <a16:creationId xmlns:a16="http://schemas.microsoft.com/office/drawing/2014/main" id="{B91D7B6E-672E-4AA5-BD16-F58D679EB9F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AADE385-3BA2-4768-A94E-36E72777AE95}"/>
              </a:ext>
            </a:extLst>
          </p:cNvPr>
          <p:cNvSpPr>
            <a:spLocks noGrp="1"/>
          </p:cNvSpPr>
          <p:nvPr>
            <p:ph type="sldNum" sz="quarter" idx="12"/>
          </p:nvPr>
        </p:nvSpPr>
        <p:spPr/>
        <p:txBody>
          <a:bodyPr/>
          <a:lstStyle/>
          <a:p>
            <a:fld id="{3EBE071D-87F9-4E7A-91BE-29BC49AE8EDA}"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A777FD56-51F8-495A-B4ED-B956744E8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0734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EEB06-83DD-4A6B-AD02-E54F5397E47F}"/>
              </a:ext>
            </a:extLst>
          </p:cNvPr>
          <p:cNvSpPr>
            <a:spLocks noGrp="1"/>
          </p:cNvSpPr>
          <p:nvPr>
            <p:ph type="title"/>
          </p:nvPr>
        </p:nvSpPr>
        <p:spPr/>
        <p:txBody>
          <a:bodyPr/>
          <a:lstStyle/>
          <a:p>
            <a:r>
              <a:rPr lang="de-AT" b="1" dirty="0"/>
              <a:t>Formen der Dateiorganisation</a:t>
            </a:r>
          </a:p>
        </p:txBody>
      </p:sp>
      <p:sp>
        <p:nvSpPr>
          <p:cNvPr id="3" name="Inhaltsplatzhalter 2">
            <a:extLst>
              <a:ext uri="{FF2B5EF4-FFF2-40B4-BE49-F238E27FC236}">
                <a16:creationId xmlns:a16="http://schemas.microsoft.com/office/drawing/2014/main" id="{3DFCD737-0FC8-4E82-997E-80780A8A20BB}"/>
              </a:ext>
            </a:extLst>
          </p:cNvPr>
          <p:cNvSpPr>
            <a:spLocks noGrp="1"/>
          </p:cNvSpPr>
          <p:nvPr>
            <p:ph idx="1"/>
          </p:nvPr>
        </p:nvSpPr>
        <p:spPr>
          <a:xfrm>
            <a:off x="838200" y="1825625"/>
            <a:ext cx="9909313" cy="4351338"/>
          </a:xfrm>
        </p:spPr>
        <p:txBody>
          <a:bodyPr>
            <a:normAutofit lnSpcReduction="1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Heap Datei</a:t>
            </a:r>
            <a:br>
              <a:rPr lang="de-AT" altLang="de-DE" dirty="0">
                <a:latin typeface="Calibri" panose="020F0502020204030204" pitchFamily="34" charset="0"/>
              </a:rPr>
            </a:br>
            <a:r>
              <a:rPr lang="de-AT" altLang="de-DE" dirty="0">
                <a:latin typeface="Calibri" panose="020F0502020204030204" pitchFamily="34" charset="0"/>
              </a:rPr>
              <a:t>Stapeldatei, bei der die Datensätze unsortiert, nach ihrem zeitlichen Eintreffen gespeichert werden. Eine automatische Umsortierung ist aber möglich.</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Sortierte Datei</a:t>
            </a:r>
            <a:br>
              <a:rPr lang="de-AT" altLang="de-DE" dirty="0">
                <a:latin typeface="Calibri" panose="020F0502020204030204" pitchFamily="34" charset="0"/>
              </a:rPr>
            </a:br>
            <a:r>
              <a:rPr lang="de-AT" altLang="de-DE" dirty="0">
                <a:latin typeface="Calibri" panose="020F0502020204030204" pitchFamily="34" charset="0"/>
              </a:rPr>
              <a:t>Datensätze werden sortiert (meist nach dem PK) gespeichert. Eine sortierte Organisation kann durch einen Index unterstützt werden.</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Hash – Datei</a:t>
            </a:r>
            <a:br>
              <a:rPr lang="de-AT" altLang="de-DE" dirty="0">
                <a:latin typeface="Calibri" panose="020F0502020204030204" pitchFamily="34" charset="0"/>
              </a:rPr>
            </a:br>
            <a:r>
              <a:rPr lang="de-AT" altLang="de-DE" dirty="0">
                <a:latin typeface="Calibri" panose="020F0502020204030204" pitchFamily="34" charset="0"/>
              </a:rPr>
              <a:t>Die Speicheradresse eines Satzes berechnet sich durch eine Funktion aus dem Schlüssel.</a:t>
            </a:r>
          </a:p>
          <a:p>
            <a:endParaRPr lang="de-AT" dirty="0"/>
          </a:p>
        </p:txBody>
      </p:sp>
      <p:sp>
        <p:nvSpPr>
          <p:cNvPr id="4" name="Fußzeilenplatzhalter 3">
            <a:extLst>
              <a:ext uri="{FF2B5EF4-FFF2-40B4-BE49-F238E27FC236}">
                <a16:creationId xmlns:a16="http://schemas.microsoft.com/office/drawing/2014/main" id="{B01EE00D-2E01-4ABE-AE06-64DE813DBB5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5394167-3082-438F-A196-1EE0EED38403}"/>
              </a:ext>
            </a:extLst>
          </p:cNvPr>
          <p:cNvSpPr>
            <a:spLocks noGrp="1"/>
          </p:cNvSpPr>
          <p:nvPr>
            <p:ph type="sldNum" sz="quarter" idx="12"/>
          </p:nvPr>
        </p:nvSpPr>
        <p:spPr/>
        <p:txBody>
          <a:bodyPr/>
          <a:lstStyle/>
          <a:p>
            <a:fld id="{3EBE071D-87F9-4E7A-91BE-29BC49AE8EDA}"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FBA97837-98FB-450F-B31A-A9CA423DB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9959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18363-7962-489A-96E5-66FCB127C7EE}"/>
              </a:ext>
            </a:extLst>
          </p:cNvPr>
          <p:cNvSpPr>
            <a:spLocks noGrp="1"/>
          </p:cNvSpPr>
          <p:nvPr>
            <p:ph type="title"/>
          </p:nvPr>
        </p:nvSpPr>
        <p:spPr/>
        <p:txBody>
          <a:bodyPr/>
          <a:lstStyle/>
          <a:p>
            <a:r>
              <a:rPr lang="de-AT" b="1" dirty="0"/>
              <a:t>DB Schemamodell - Wiederholung</a:t>
            </a:r>
          </a:p>
        </p:txBody>
      </p:sp>
      <p:sp>
        <p:nvSpPr>
          <p:cNvPr id="3" name="Inhaltsplatzhalter 2">
            <a:extLst>
              <a:ext uri="{FF2B5EF4-FFF2-40B4-BE49-F238E27FC236}">
                <a16:creationId xmlns:a16="http://schemas.microsoft.com/office/drawing/2014/main" id="{875A2DAC-2AB1-48DD-AD19-BC8382B58A23}"/>
              </a:ext>
            </a:extLst>
          </p:cNvPr>
          <p:cNvSpPr>
            <a:spLocks noGrp="1"/>
          </p:cNvSpPr>
          <p:nvPr>
            <p:ph idx="1"/>
          </p:nvPr>
        </p:nvSpPr>
        <p:spPr/>
        <p:txBody>
          <a:bodyPr>
            <a:normAutofit fontScale="92500" lnSpcReduction="10000"/>
          </a:bodyPr>
          <a:lstStyle/>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b="1" dirty="0">
                <a:latin typeface="Calibri" panose="020F0502020204030204" pitchFamily="34" charset="0"/>
                <a:cs typeface="Calibri" panose="020F0502020204030204" pitchFamily="34" charset="0"/>
              </a:rPr>
              <a:t>Konzeptionelles Schema</a:t>
            </a: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err="1">
                <a:latin typeface="Calibri" panose="020F0502020204030204" pitchFamily="34" charset="0"/>
                <a:cs typeface="Calibri" panose="020F0502020204030204" pitchFamily="34" charset="0"/>
              </a:rPr>
              <a:t>hard</a:t>
            </a:r>
            <a:r>
              <a:rPr lang="de-AT" altLang="de-DE" dirty="0">
                <a:latin typeface="Calibri" panose="020F0502020204030204" pitchFamily="34" charset="0"/>
                <a:cs typeface="Calibri" panose="020F0502020204030204" pitchFamily="34" charset="0"/>
              </a:rPr>
              <a:t>- und softwareunabhängige Beschreibung der gesamten Datenbank. „logische Datenbank“</a:t>
            </a: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Begriffe: Relation, Attribut, Domäne, Integritätsbedingung.</a:t>
            </a: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AT" altLang="de-DE" sz="900" dirty="0">
              <a:latin typeface="Calibri" panose="020F0502020204030204" pitchFamily="34" charset="0"/>
              <a:cs typeface="Calibri" panose="020F0502020204030204" pitchFamily="34" charset="0"/>
            </a:endParaRP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b="1" dirty="0">
                <a:latin typeface="Calibri" panose="020F0502020204030204" pitchFamily="34" charset="0"/>
                <a:cs typeface="Calibri" panose="020F0502020204030204" pitchFamily="34" charset="0"/>
              </a:rPr>
              <a:t>Internes Schema</a:t>
            </a: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latin typeface="Calibri" panose="020F0502020204030204" pitchFamily="34" charset="0"/>
                <a:cs typeface="Calibri" panose="020F0502020204030204" pitchFamily="34" charset="0"/>
              </a:rPr>
              <a:t>Beschreibung der physischen Datenbank. WIE sollen die Objekte des konzeptionellen Schemas physisch gespeichert werden? Begriffe: Dateiorganisation, Zugriffspfade, Index, …</a:t>
            </a: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AT" altLang="de-DE" sz="900" dirty="0">
              <a:latin typeface="Calibri" panose="020F0502020204030204" pitchFamily="34" charset="0"/>
              <a:cs typeface="Calibri" panose="020F0502020204030204" pitchFamily="34" charset="0"/>
            </a:endParaRP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b="1" dirty="0">
                <a:latin typeface="Calibri" panose="020F0502020204030204" pitchFamily="34" charset="0"/>
                <a:cs typeface="Calibri" panose="020F0502020204030204" pitchFamily="34" charset="0"/>
              </a:rPr>
              <a:t>Externes Schema</a:t>
            </a:r>
          </a:p>
          <a:p>
            <a:pPr marL="12700" indent="0">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de-AT" altLang="de-DE" dirty="0">
                <a:latin typeface="Calibri" panose="020F0502020204030204" pitchFamily="34" charset="0"/>
                <a:cs typeface="Calibri" panose="020F0502020204030204" pitchFamily="34" charset="0"/>
              </a:rPr>
              <a:t>Benutzerorientierte Beschreibung der Datenbank (individuelle Sicht).</a:t>
            </a:r>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i="1" dirty="0"/>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pPr marL="341313" indent="-328613">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de-DE" altLang="de-DE" dirty="0"/>
          </a:p>
          <a:p>
            <a:endParaRPr lang="de-AT" dirty="0"/>
          </a:p>
        </p:txBody>
      </p:sp>
      <p:sp>
        <p:nvSpPr>
          <p:cNvPr id="6" name="Fußzeilenplatzhalter 5">
            <a:extLst>
              <a:ext uri="{FF2B5EF4-FFF2-40B4-BE49-F238E27FC236}">
                <a16:creationId xmlns:a16="http://schemas.microsoft.com/office/drawing/2014/main" id="{FDF5A7E9-34D1-4F44-8460-A6183A843B93}"/>
              </a:ext>
            </a:extLst>
          </p:cNvPr>
          <p:cNvSpPr>
            <a:spLocks noGrp="1"/>
          </p:cNvSpPr>
          <p:nvPr>
            <p:ph type="ftr" sz="quarter" idx="11"/>
          </p:nvPr>
        </p:nvSpPr>
        <p:spPr/>
        <p:txBody>
          <a:bodyPr/>
          <a:lstStyle/>
          <a:p>
            <a:r>
              <a:rPr lang="de-AT"/>
              <a:t>Physikalische Datenbankstrukturen</a:t>
            </a:r>
          </a:p>
        </p:txBody>
      </p:sp>
      <p:sp>
        <p:nvSpPr>
          <p:cNvPr id="7" name="Foliennummernplatzhalter 6">
            <a:extLst>
              <a:ext uri="{FF2B5EF4-FFF2-40B4-BE49-F238E27FC236}">
                <a16:creationId xmlns:a16="http://schemas.microsoft.com/office/drawing/2014/main" id="{CE92FAF8-198D-4DDC-9711-E6385A83103F}"/>
              </a:ext>
            </a:extLst>
          </p:cNvPr>
          <p:cNvSpPr>
            <a:spLocks noGrp="1"/>
          </p:cNvSpPr>
          <p:nvPr>
            <p:ph type="sldNum" sz="quarter" idx="12"/>
          </p:nvPr>
        </p:nvSpPr>
        <p:spPr/>
        <p:txBody>
          <a:bodyPr/>
          <a:lstStyle/>
          <a:p>
            <a:fld id="{3EBE071D-87F9-4E7A-91BE-29BC49AE8EDA}" type="slidenum">
              <a:rPr lang="de-AT" smtClean="0"/>
              <a:t>2</a:t>
            </a:fld>
            <a:endParaRPr lang="de-AT"/>
          </a:p>
        </p:txBody>
      </p:sp>
      <p:pic>
        <p:nvPicPr>
          <p:cNvPr id="9" name="Grafik 8" descr="Ein Bild, das Zeichnung enthält.&#10;&#10;Automatisch generierte Beschreibung">
            <a:extLst>
              <a:ext uri="{FF2B5EF4-FFF2-40B4-BE49-F238E27FC236}">
                <a16:creationId xmlns:a16="http://schemas.microsoft.com/office/drawing/2014/main" id="{3409B823-F23C-475E-9F58-E04339E30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60451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EE46E5-6A34-4241-AF3F-3CE21E07A36C}"/>
              </a:ext>
            </a:extLst>
          </p:cNvPr>
          <p:cNvSpPr>
            <a:spLocks noGrp="1"/>
          </p:cNvSpPr>
          <p:nvPr>
            <p:ph type="title"/>
          </p:nvPr>
        </p:nvSpPr>
        <p:spPr/>
        <p:txBody>
          <a:bodyPr/>
          <a:lstStyle/>
          <a:p>
            <a:r>
              <a:rPr lang="de-AT" b="1" dirty="0"/>
              <a:t>Basisoperationen</a:t>
            </a:r>
          </a:p>
        </p:txBody>
      </p:sp>
      <p:sp>
        <p:nvSpPr>
          <p:cNvPr id="3" name="Inhaltsplatzhalter 2">
            <a:extLst>
              <a:ext uri="{FF2B5EF4-FFF2-40B4-BE49-F238E27FC236}">
                <a16:creationId xmlns:a16="http://schemas.microsoft.com/office/drawing/2014/main" id="{FA9BF83E-0F0D-43DA-9D1C-67CA5E1343E1}"/>
              </a:ext>
            </a:extLst>
          </p:cNvPr>
          <p:cNvSpPr>
            <a:spLocks noGrp="1"/>
          </p:cNvSpPr>
          <p:nvPr>
            <p:ph idx="1"/>
          </p:nvPr>
        </p:nvSpPr>
        <p:spPr>
          <a:xfrm>
            <a:off x="838200" y="1825625"/>
            <a:ext cx="10187609" cy="4351338"/>
          </a:xfrm>
        </p:spPr>
        <p:txBody>
          <a:bodyPr>
            <a:normAutofit fontScale="92500" lnSpcReduction="20000"/>
          </a:bodyPr>
          <a:lstStyle/>
          <a:p>
            <a:r>
              <a:rPr lang="de-DE" altLang="de-DE" b="1" dirty="0">
                <a:latin typeface="Calibri" panose="020F0502020204030204" pitchFamily="34" charset="0"/>
              </a:rPr>
              <a:t>Scan</a:t>
            </a:r>
            <a:br>
              <a:rPr lang="de-DE" altLang="de-DE" dirty="0">
                <a:latin typeface="Calibri" panose="020F0502020204030204" pitchFamily="34" charset="0"/>
              </a:rPr>
            </a:br>
            <a:r>
              <a:rPr lang="de-DE" altLang="de-DE" dirty="0">
                <a:latin typeface="Calibri" panose="020F0502020204030204" pitchFamily="34" charset="0"/>
              </a:rPr>
              <a:t>Sequenzieller Zugriff auf alle Sätze einer Datei. Dazu müssen alle Seiten von      der Platte in den Puffer gelesen werden.</a:t>
            </a:r>
            <a:endParaRPr lang="de-AT" altLang="de-DE" dirty="0">
              <a:latin typeface="Calibri" panose="020F0502020204030204" pitchFamily="34" charset="0"/>
            </a:endParaRPr>
          </a:p>
          <a:p>
            <a:pPr marL="0" indent="0">
              <a:buNone/>
            </a:pPr>
            <a:r>
              <a:rPr lang="de-DE" altLang="de-DE" dirty="0">
                <a:latin typeface="Calibri" panose="020F0502020204030204" pitchFamily="34" charset="0"/>
              </a:rPr>
              <a:t> </a:t>
            </a:r>
          </a:p>
          <a:p>
            <a:r>
              <a:rPr lang="de-DE" altLang="de-DE" b="1" dirty="0">
                <a:latin typeface="Calibri" panose="020F0502020204030204" pitchFamily="34" charset="0"/>
              </a:rPr>
              <a:t>Lookup</a:t>
            </a:r>
            <a:br>
              <a:rPr lang="de-DE" altLang="de-DE" dirty="0">
                <a:latin typeface="Calibri" panose="020F0502020204030204" pitchFamily="34" charset="0"/>
              </a:rPr>
            </a:br>
            <a:r>
              <a:rPr lang="de-DE" altLang="de-DE" dirty="0">
                <a:latin typeface="Calibri" panose="020F0502020204030204" pitchFamily="34" charset="0"/>
              </a:rPr>
              <a:t>direkter Zugriff über den Suchschlüssel. Z.B. ‚finde alle Datensätze mit der Artikelnummer 222‘</a:t>
            </a:r>
            <a:endParaRPr lang="de-AT" altLang="de-DE" dirty="0">
              <a:latin typeface="Calibri" panose="020F0502020204030204" pitchFamily="34" charset="0"/>
            </a:endParaRPr>
          </a:p>
          <a:p>
            <a:pPr marL="0" indent="0">
              <a:buNone/>
            </a:pPr>
            <a:r>
              <a:rPr lang="de-DE" altLang="de-DE" dirty="0">
                <a:latin typeface="Calibri" panose="020F0502020204030204" pitchFamily="34" charset="0"/>
              </a:rPr>
              <a:t> </a:t>
            </a:r>
            <a:endParaRPr lang="de-AT" altLang="de-DE" dirty="0">
              <a:latin typeface="Calibri" panose="020F0502020204030204" pitchFamily="34" charset="0"/>
            </a:endParaRPr>
          </a:p>
          <a:p>
            <a:r>
              <a:rPr lang="de-DE" altLang="de-DE" b="1" dirty="0">
                <a:latin typeface="Calibri" panose="020F0502020204030204" pitchFamily="34" charset="0"/>
              </a:rPr>
              <a:t>Range Search</a:t>
            </a:r>
            <a:br>
              <a:rPr lang="de-DE" altLang="de-DE" dirty="0">
                <a:latin typeface="Calibri" panose="020F0502020204030204" pitchFamily="34" charset="0"/>
              </a:rPr>
            </a:br>
            <a:r>
              <a:rPr lang="de-DE" altLang="de-DE" dirty="0">
                <a:latin typeface="Calibri" panose="020F0502020204030204" pitchFamily="34" charset="0"/>
              </a:rPr>
              <a:t>lesen aller Sätze, die einer bestimmten Wertebereichsbedingung genügen (</a:t>
            </a:r>
            <a:r>
              <a:rPr lang="de-DE" altLang="de-DE" dirty="0" err="1">
                <a:latin typeface="Calibri" panose="020F0502020204030204" pitchFamily="34" charset="0"/>
              </a:rPr>
              <a:t>between</a:t>
            </a:r>
            <a:r>
              <a:rPr lang="de-DE" altLang="de-DE" dirty="0">
                <a:latin typeface="Calibri" panose="020F0502020204030204" pitchFamily="34" charset="0"/>
              </a:rPr>
              <a:t> … and ...ODER </a:t>
            </a:r>
            <a:r>
              <a:rPr lang="de-DE" altLang="de-DE" dirty="0" err="1">
                <a:latin typeface="Calibri" panose="020F0502020204030204" pitchFamily="34" charset="0"/>
              </a:rPr>
              <a:t>where</a:t>
            </a:r>
            <a:r>
              <a:rPr lang="de-DE" altLang="de-DE" dirty="0">
                <a:latin typeface="Calibri" panose="020F0502020204030204" pitchFamily="34" charset="0"/>
              </a:rPr>
              <a:t> </a:t>
            </a:r>
            <a:r>
              <a:rPr lang="de-DE" altLang="de-DE" dirty="0" err="1">
                <a:latin typeface="Calibri" panose="020F0502020204030204" pitchFamily="34" charset="0"/>
              </a:rPr>
              <a:t>id</a:t>
            </a:r>
            <a:r>
              <a:rPr lang="de-DE" altLang="de-DE" dirty="0">
                <a:latin typeface="Calibri" panose="020F0502020204030204" pitchFamily="34" charset="0"/>
              </a:rPr>
              <a:t>&gt;xx)</a:t>
            </a:r>
            <a:endParaRPr lang="de-AT" altLang="de-DE" dirty="0">
              <a:latin typeface="Calibri" panose="020F0502020204030204" pitchFamily="34" charset="0"/>
            </a:endParaRPr>
          </a:p>
          <a:p>
            <a:pPr marL="0" indent="0">
              <a:buNone/>
            </a:pPr>
            <a:r>
              <a:rPr lang="de-DE" altLang="de-DE" dirty="0"/>
              <a:t> </a:t>
            </a:r>
            <a:endParaRPr lang="de-AT" altLang="de-DE" dirty="0"/>
          </a:p>
          <a:p>
            <a:pPr marL="0" indent="0">
              <a:buNone/>
            </a:pPr>
            <a:endParaRPr lang="de-AT" dirty="0"/>
          </a:p>
        </p:txBody>
      </p:sp>
      <p:sp>
        <p:nvSpPr>
          <p:cNvPr id="4" name="Fußzeilenplatzhalter 3">
            <a:extLst>
              <a:ext uri="{FF2B5EF4-FFF2-40B4-BE49-F238E27FC236}">
                <a16:creationId xmlns:a16="http://schemas.microsoft.com/office/drawing/2014/main" id="{5596554E-14BA-4554-AF6D-4634B4B3E128}"/>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71DE6E9-64FC-42D8-9D1A-E74A4BAD1978}"/>
              </a:ext>
            </a:extLst>
          </p:cNvPr>
          <p:cNvSpPr>
            <a:spLocks noGrp="1"/>
          </p:cNvSpPr>
          <p:nvPr>
            <p:ph type="sldNum" sz="quarter" idx="12"/>
          </p:nvPr>
        </p:nvSpPr>
        <p:spPr/>
        <p:txBody>
          <a:bodyPr/>
          <a:lstStyle/>
          <a:p>
            <a:fld id="{3EBE071D-87F9-4E7A-91BE-29BC49AE8EDA}"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C25D0EC9-3F21-4127-A9C5-34798002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96371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1FF526-BDA6-4C55-9383-59F95C288A9D}"/>
              </a:ext>
            </a:extLst>
          </p:cNvPr>
          <p:cNvSpPr>
            <a:spLocks noGrp="1"/>
          </p:cNvSpPr>
          <p:nvPr>
            <p:ph type="title"/>
          </p:nvPr>
        </p:nvSpPr>
        <p:spPr/>
        <p:txBody>
          <a:bodyPr/>
          <a:lstStyle/>
          <a:p>
            <a:r>
              <a:rPr lang="de-AT" b="1" dirty="0"/>
              <a:t>Basisoperationen</a:t>
            </a:r>
          </a:p>
        </p:txBody>
      </p:sp>
      <p:sp>
        <p:nvSpPr>
          <p:cNvPr id="3" name="Inhaltsplatzhalter 2">
            <a:extLst>
              <a:ext uri="{FF2B5EF4-FFF2-40B4-BE49-F238E27FC236}">
                <a16:creationId xmlns:a16="http://schemas.microsoft.com/office/drawing/2014/main" id="{C7970F7A-14E4-4989-94C0-A65A2B7C09C2}"/>
              </a:ext>
            </a:extLst>
          </p:cNvPr>
          <p:cNvSpPr>
            <a:spLocks noGrp="1"/>
          </p:cNvSpPr>
          <p:nvPr>
            <p:ph idx="1"/>
          </p:nvPr>
        </p:nvSpPr>
        <p:spPr/>
        <p:txBody>
          <a:bodyPr/>
          <a:lstStyle/>
          <a:p>
            <a:r>
              <a:rPr lang="de-DE" altLang="de-DE" b="1" dirty="0">
                <a:latin typeface="Calibri" panose="020F0502020204030204" pitchFamily="34" charset="0"/>
              </a:rPr>
              <a:t>Insert</a:t>
            </a:r>
            <a:br>
              <a:rPr lang="de-DE" altLang="de-DE" dirty="0">
                <a:latin typeface="Calibri" panose="020F0502020204030204" pitchFamily="34" charset="0"/>
              </a:rPr>
            </a:br>
            <a:r>
              <a:rPr lang="de-DE" altLang="de-DE" dirty="0">
                <a:latin typeface="Calibri" panose="020F0502020204030204" pitchFamily="34" charset="0"/>
              </a:rPr>
              <a:t>einfügen eines Satzes in die Datei. Es muss die entsprechende Seite identifiziert werden. Diese Seite muss eingelesen werden, modifiziert und wieder zurück geschrieben werden.</a:t>
            </a:r>
            <a:endParaRPr lang="de-AT" altLang="de-DE" dirty="0">
              <a:latin typeface="Calibri" panose="020F0502020204030204" pitchFamily="34" charset="0"/>
            </a:endParaRPr>
          </a:p>
          <a:p>
            <a:pPr marL="0" indent="0">
              <a:buNone/>
            </a:pPr>
            <a:r>
              <a:rPr lang="de-DE" altLang="de-DE" dirty="0">
                <a:latin typeface="Calibri" panose="020F0502020204030204" pitchFamily="34" charset="0"/>
              </a:rPr>
              <a:t> </a:t>
            </a:r>
            <a:endParaRPr lang="de-AT" altLang="de-DE" dirty="0">
              <a:latin typeface="Calibri" panose="020F0502020204030204" pitchFamily="34" charset="0"/>
            </a:endParaRPr>
          </a:p>
          <a:p>
            <a:r>
              <a:rPr lang="de-DE" altLang="de-DE" b="1" dirty="0">
                <a:latin typeface="Calibri" panose="020F0502020204030204" pitchFamily="34" charset="0"/>
              </a:rPr>
              <a:t>Delete</a:t>
            </a:r>
            <a:br>
              <a:rPr lang="de-DE" altLang="de-DE" dirty="0">
                <a:latin typeface="Calibri" panose="020F0502020204030204" pitchFamily="34" charset="0"/>
              </a:rPr>
            </a:br>
            <a:r>
              <a:rPr lang="de-DE" altLang="de-DE" dirty="0">
                <a:latin typeface="Calibri" panose="020F0502020204030204" pitchFamily="34" charset="0"/>
              </a:rPr>
              <a:t>Löschen eines Satzes. Setzen eines Löschbits.</a:t>
            </a:r>
            <a:endParaRPr lang="de-AT" altLang="de-DE" dirty="0">
              <a:latin typeface="Calibri" panose="020F0502020204030204" pitchFamily="34" charset="0"/>
            </a:endParaRPr>
          </a:p>
          <a:p>
            <a:pPr marL="0" indent="0">
              <a:buNone/>
            </a:pPr>
            <a:endParaRPr lang="de-AT" dirty="0"/>
          </a:p>
        </p:txBody>
      </p:sp>
      <p:sp>
        <p:nvSpPr>
          <p:cNvPr id="4" name="Fußzeilenplatzhalter 3">
            <a:extLst>
              <a:ext uri="{FF2B5EF4-FFF2-40B4-BE49-F238E27FC236}">
                <a16:creationId xmlns:a16="http://schemas.microsoft.com/office/drawing/2014/main" id="{D47D79DA-A473-4F50-A178-8B3D4085A1E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C28525D-E180-43ED-BB09-461592D017F6}"/>
              </a:ext>
            </a:extLst>
          </p:cNvPr>
          <p:cNvSpPr>
            <a:spLocks noGrp="1"/>
          </p:cNvSpPr>
          <p:nvPr>
            <p:ph type="sldNum" sz="quarter" idx="12"/>
          </p:nvPr>
        </p:nvSpPr>
        <p:spPr/>
        <p:txBody>
          <a:bodyPr/>
          <a:lstStyle/>
          <a:p>
            <a:fld id="{3EBE071D-87F9-4E7A-91BE-29BC49AE8EDA}" type="slidenum">
              <a:rPr lang="de-AT" smtClean="0"/>
              <a:t>21</a:t>
            </a:fld>
            <a:endParaRPr lang="de-AT"/>
          </a:p>
        </p:txBody>
      </p:sp>
      <p:pic>
        <p:nvPicPr>
          <p:cNvPr id="6" name="Grafik 5" descr="Ein Bild, das Zeichnung enthält.&#10;&#10;Automatisch generierte Beschreibung">
            <a:extLst>
              <a:ext uri="{FF2B5EF4-FFF2-40B4-BE49-F238E27FC236}">
                <a16:creationId xmlns:a16="http://schemas.microsoft.com/office/drawing/2014/main" id="{BF29318E-BBE6-42CF-BA48-DE8D2A2B7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3013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D9598-CFE8-41F9-9464-9A7B98294C7E}"/>
              </a:ext>
            </a:extLst>
          </p:cNvPr>
          <p:cNvSpPr>
            <a:spLocks noGrp="1"/>
          </p:cNvSpPr>
          <p:nvPr>
            <p:ph type="title"/>
          </p:nvPr>
        </p:nvSpPr>
        <p:spPr/>
        <p:txBody>
          <a:bodyPr/>
          <a:lstStyle/>
          <a:p>
            <a:r>
              <a:rPr lang="de-AT" b="1" dirty="0"/>
              <a:t>Kostenvergleich (I/O Kosten)</a:t>
            </a:r>
          </a:p>
        </p:txBody>
      </p:sp>
      <p:sp>
        <p:nvSpPr>
          <p:cNvPr id="3" name="Inhaltsplatzhalter 2">
            <a:extLst>
              <a:ext uri="{FF2B5EF4-FFF2-40B4-BE49-F238E27FC236}">
                <a16:creationId xmlns:a16="http://schemas.microsoft.com/office/drawing/2014/main" id="{927CF0BE-98D9-4DBC-A74F-7FEC77201B94}"/>
              </a:ext>
            </a:extLst>
          </p:cNvPr>
          <p:cNvSpPr>
            <a:spLocks noGrp="1"/>
          </p:cNvSpPr>
          <p:nvPr>
            <p:ph idx="1"/>
          </p:nvPr>
        </p:nvSpPr>
        <p:spPr>
          <a:xfrm>
            <a:off x="838201" y="1825625"/>
            <a:ext cx="9551503" cy="4351338"/>
          </a:xfrm>
        </p:spPr>
        <p:txBody>
          <a:bodyPr>
            <a:normAutofit/>
          </a:bodyPr>
          <a:lstStyle/>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8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8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8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8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8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1500" dirty="0">
                <a:solidFill>
                  <a:srgbClr val="000000"/>
                </a:solidFill>
                <a:latin typeface="Arial" panose="020B0604020202020204" pitchFamily="34" charset="0"/>
                <a:ea typeface="Microsoft YaHei" panose="020B0503020204020204" pitchFamily="34" charset="-122"/>
                <a:cs typeface="Arial" panose="020B0604020202020204" pitchFamily="34" charset="0"/>
              </a:rPr>
              <a:t>B   Anzahl der Seiten der Datei</a:t>
            </a: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1500" dirty="0">
                <a:solidFill>
                  <a:srgbClr val="000000"/>
                </a:solidFill>
                <a:latin typeface="Arial" panose="020B0604020202020204" pitchFamily="34" charset="0"/>
                <a:ea typeface="Microsoft YaHei" panose="020B0503020204020204" pitchFamily="34" charset="-122"/>
                <a:cs typeface="Arial" panose="020B0604020202020204" pitchFamily="34" charset="0"/>
              </a:rPr>
              <a:t>D  Durchschnittszeit zum Lesen (oder Schreiben) einer Seite</a:t>
            </a:r>
          </a:p>
          <a:p>
            <a:pPr marL="0" lvl="0" indent="0" defTabSz="449263" fontAlgn="base">
              <a:lnSpc>
                <a:spcPct val="58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15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marL="0" lvl="0" indent="0" defTabSz="449263" fontAlgn="base">
              <a:lnSpc>
                <a:spcPct val="100000"/>
              </a:lnSpc>
              <a:spcBef>
                <a:spcPct val="0"/>
              </a:spcBef>
              <a:spcAft>
                <a:spcPct val="0"/>
              </a:spcAft>
              <a:buSzPct val="10000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1500" dirty="0">
                <a:latin typeface="Calibri" panose="020F0502020204030204" pitchFamily="34" charset="0"/>
                <a:ea typeface="Times New Roman" panose="02020603050405020304" pitchFamily="18" charset="0"/>
                <a:cs typeface="Times New Roman" panose="02020603050405020304" pitchFamily="18" charset="0"/>
              </a:rPr>
              <a:t>Der Faktor 1,25 entsteht dadurch, dass die Seiten einer Heap Datei nicht vollständig genutzt werden – es werden also mehr Seiten zur Speicherung benötigt, als </a:t>
            </a:r>
            <a:r>
              <a:rPr lang="de-DE" sz="1500" dirty="0" err="1">
                <a:latin typeface="Calibri" panose="020F0502020204030204" pitchFamily="34" charset="0"/>
                <a:ea typeface="Times New Roman" panose="02020603050405020304" pitchFamily="18" charset="0"/>
                <a:cs typeface="Times New Roman" panose="02020603050405020304" pitchFamily="18" charset="0"/>
              </a:rPr>
              <a:t>ansich</a:t>
            </a:r>
            <a:r>
              <a:rPr lang="de-DE" sz="1500" dirty="0">
                <a:latin typeface="Calibri" panose="020F0502020204030204" pitchFamily="34" charset="0"/>
                <a:ea typeface="Times New Roman" panose="02020603050405020304" pitchFamily="18" charset="0"/>
                <a:cs typeface="Times New Roman" panose="02020603050405020304" pitchFamily="18" charset="0"/>
              </a:rPr>
              <a:t> Platz benötigt wird.</a:t>
            </a:r>
            <a:endParaRPr lang="de-AT" altLang="de-DE" sz="1500"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endParaRPr lang="de-AT" dirty="0"/>
          </a:p>
        </p:txBody>
      </p:sp>
      <p:sp>
        <p:nvSpPr>
          <p:cNvPr id="4" name="Fußzeilenplatzhalter 3">
            <a:extLst>
              <a:ext uri="{FF2B5EF4-FFF2-40B4-BE49-F238E27FC236}">
                <a16:creationId xmlns:a16="http://schemas.microsoft.com/office/drawing/2014/main" id="{E9B46ECB-BB3D-4BA2-B87B-D0D666BD2ED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30A5C4E-9CFF-4641-9662-E545FC302EB3}"/>
              </a:ext>
            </a:extLst>
          </p:cNvPr>
          <p:cNvSpPr>
            <a:spLocks noGrp="1"/>
          </p:cNvSpPr>
          <p:nvPr>
            <p:ph type="sldNum" sz="quarter" idx="12"/>
          </p:nvPr>
        </p:nvSpPr>
        <p:spPr/>
        <p:txBody>
          <a:bodyPr/>
          <a:lstStyle/>
          <a:p>
            <a:fld id="{3EBE071D-87F9-4E7A-91BE-29BC49AE8EDA}" type="slidenum">
              <a:rPr lang="de-AT" smtClean="0"/>
              <a:t>22</a:t>
            </a:fld>
            <a:endParaRPr lang="de-AT"/>
          </a:p>
        </p:txBody>
      </p:sp>
      <p:pic>
        <p:nvPicPr>
          <p:cNvPr id="6" name="Grafik 5">
            <a:extLst>
              <a:ext uri="{FF2B5EF4-FFF2-40B4-BE49-F238E27FC236}">
                <a16:creationId xmlns:a16="http://schemas.microsoft.com/office/drawing/2014/main" id="{3241F176-DE49-4B68-AA8B-C40D18B18ADD}"/>
              </a:ext>
            </a:extLst>
          </p:cNvPr>
          <p:cNvPicPr>
            <a:picLocks noChangeAspect="1"/>
          </p:cNvPicPr>
          <p:nvPr/>
        </p:nvPicPr>
        <p:blipFill>
          <a:blip r:embed="rId2"/>
          <a:stretch>
            <a:fillRect/>
          </a:stretch>
        </p:blipFill>
        <p:spPr>
          <a:xfrm>
            <a:off x="2267380" y="1319370"/>
            <a:ext cx="7657240" cy="3450635"/>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B793CD3B-D207-43EA-9C45-3749D9A5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624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80B7F-91C0-49FD-B287-D831721C6CA2}"/>
              </a:ext>
            </a:extLst>
          </p:cNvPr>
          <p:cNvSpPr>
            <a:spLocks noGrp="1"/>
          </p:cNvSpPr>
          <p:nvPr>
            <p:ph type="title"/>
          </p:nvPr>
        </p:nvSpPr>
        <p:spPr/>
        <p:txBody>
          <a:bodyPr/>
          <a:lstStyle/>
          <a:p>
            <a:r>
              <a:rPr lang="de-AT" b="1" dirty="0"/>
              <a:t>Sortierte Organisation</a:t>
            </a:r>
          </a:p>
        </p:txBody>
      </p:sp>
      <p:sp>
        <p:nvSpPr>
          <p:cNvPr id="3" name="Inhaltsplatzhalter 2">
            <a:extLst>
              <a:ext uri="{FF2B5EF4-FFF2-40B4-BE49-F238E27FC236}">
                <a16:creationId xmlns:a16="http://schemas.microsoft.com/office/drawing/2014/main" id="{F6B672FE-36B5-48C4-BFF1-190DA0CA05FC}"/>
              </a:ext>
            </a:extLst>
          </p:cNvPr>
          <p:cNvSpPr>
            <a:spLocks noGrp="1"/>
          </p:cNvSpPr>
          <p:nvPr>
            <p:ph idx="1"/>
          </p:nvPr>
        </p:nvSpPr>
        <p:spPr>
          <a:xfrm>
            <a:off x="838200" y="1825625"/>
            <a:ext cx="10515600" cy="4351338"/>
          </a:xfrm>
        </p:spPr>
        <p:txBody>
          <a:bodyPr>
            <a:normAutofit fontScale="62500" lnSpcReduction="20000"/>
          </a:bodyPr>
          <a:lstStyle/>
          <a:p>
            <a:pPr marL="0" indent="-328613">
              <a:lnSpc>
                <a:spcPct val="12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Sequentiell gespeicherte Datenbestände erlauben nur ein systematisches Durchsuchen einer Datei von Beginn an. Diese Organisationsform kann auf sequentielle oder direkt adressierbare Speicher angewandt werden.</a:t>
            </a:r>
          </a:p>
          <a:p>
            <a:pPr marL="0"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Suchstrategie ist</a:t>
            </a:r>
            <a:r>
              <a:rPr lang="de-DE" altLang="de-DE" u="sng" dirty="0">
                <a:latin typeface="Calibri" panose="020F0502020204030204" pitchFamily="34" charset="0"/>
                <a:cs typeface="Calibri" panose="020F0502020204030204" pitchFamily="34" charset="0"/>
              </a:rPr>
              <a:t> </a:t>
            </a:r>
            <a:r>
              <a:rPr lang="de-DE" altLang="de-DE" dirty="0">
                <a:latin typeface="Calibri" panose="020F0502020204030204" pitchFamily="34" charset="0"/>
                <a:cs typeface="Calibri" panose="020F0502020204030204" pitchFamily="34" charset="0"/>
              </a:rPr>
              <a:t> die sequentielle Suche.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Anzahl der durchschnittlich zu lesenden Datensätze bei einem Datenbestand von N Sätzen: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N/2</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Suchalgorithmus:</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program </a:t>
            </a:r>
            <a:r>
              <a:rPr lang="en-GB" altLang="de-DE" dirty="0" err="1">
                <a:latin typeface="Calibri" panose="020F0502020204030204" pitchFamily="34" charset="0"/>
                <a:cs typeface="Calibri" panose="020F0502020204030204" pitchFamily="34" charset="0"/>
              </a:rPr>
              <a:t>seq_suche</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low_bound</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up_bound</a:t>
            </a:r>
            <a:r>
              <a:rPr lang="en-GB" altLang="de-DE" dirty="0">
                <a:latin typeface="Calibri" panose="020F0502020204030204" pitchFamily="34" charset="0"/>
                <a:cs typeface="Calibri" panose="020F0502020204030204" pitchFamily="34" charset="0"/>
              </a:rPr>
              <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a = </a:t>
            </a:r>
            <a:r>
              <a:rPr lang="en-GB" altLang="de-DE" sz="2400" dirty="0" err="1">
                <a:latin typeface="Courier New" panose="02070309020205020404" pitchFamily="49" charset="0"/>
              </a:rPr>
              <a:t>low_bound</a:t>
            </a:r>
            <a:endParaRPr lang="en-GB" altLang="de-DE" sz="2400"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do while (a &lt;= </a:t>
            </a:r>
            <a:r>
              <a:rPr lang="en-GB" altLang="de-DE" sz="2400" dirty="0" err="1">
                <a:latin typeface="Courier New" panose="02070309020205020404" pitchFamily="49" charset="0"/>
              </a:rPr>
              <a:t>up_bound</a:t>
            </a:r>
            <a:r>
              <a:rPr lang="en-GB" altLang="de-DE" sz="2400" dirty="0">
                <a:latin typeface="Courier New" panose="02070309020205020404" pitchFamily="49" charset="0"/>
              </a:rPr>
              <a:t> and </a:t>
            </a:r>
            <a:r>
              <a:rPr lang="en-GB" altLang="de-DE" sz="2400" dirty="0" err="1">
                <a:latin typeface="Courier New" panose="02070309020205020404" pitchFamily="49" charset="0"/>
              </a:rPr>
              <a:t>such_argument</a:t>
            </a:r>
            <a:r>
              <a:rPr lang="en-GB" altLang="de-DE" sz="2400" dirty="0">
                <a:latin typeface="Courier New" panose="02070309020205020404" pitchFamily="49" charset="0"/>
              </a:rPr>
              <a:t> &lt;&gt; key(</a:t>
            </a:r>
            <a:r>
              <a:rPr lang="en-GB" altLang="de-DE" sz="2400" dirty="0" err="1">
                <a:latin typeface="Courier New" panose="02070309020205020404" pitchFamily="49" charset="0"/>
              </a:rPr>
              <a:t>record_a</a:t>
            </a:r>
            <a:r>
              <a:rPr lang="en-GB" altLang="de-DE" sz="2400" dirty="0">
                <a:latin typeface="Courier New" panose="02070309020205020404" pitchFamily="49" charset="0"/>
              </a:rPr>
              <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  increment a</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if a &lt;= </a:t>
            </a:r>
            <a:r>
              <a:rPr lang="en-GB" altLang="de-DE" sz="2400" dirty="0" err="1">
                <a:latin typeface="Courier New" panose="02070309020205020404" pitchFamily="49" charset="0"/>
              </a:rPr>
              <a:t>up_bound</a:t>
            </a:r>
            <a:endParaRPr lang="en-GB" altLang="de-DE" sz="2400"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sz="2400" dirty="0">
                <a:latin typeface="Courier New" panose="02070309020205020404" pitchFamily="49" charset="0"/>
              </a:rPr>
              <a:t>  </a:t>
            </a:r>
            <a:r>
              <a:rPr lang="de-DE" altLang="de-DE" sz="2400" dirty="0" err="1">
                <a:latin typeface="Courier New" panose="02070309020205020404" pitchFamily="49" charset="0"/>
              </a:rPr>
              <a:t>then</a:t>
            </a:r>
            <a:endParaRPr lang="de-DE" altLang="de-DE" sz="2400"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400" dirty="0">
                <a:latin typeface="Courier New" panose="02070309020205020404" pitchFamily="49" charset="0"/>
              </a:rPr>
              <a:t>     Satz gefunden: Adresse ist a</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400" dirty="0">
                <a:latin typeface="Courier New" panose="02070309020205020404" pitchFamily="49" charset="0"/>
              </a:rPr>
              <a:t>  </a:t>
            </a:r>
            <a:r>
              <a:rPr lang="de-DE" altLang="de-DE" sz="2400" dirty="0" err="1">
                <a:latin typeface="Courier New" panose="02070309020205020404" pitchFamily="49" charset="0"/>
              </a:rPr>
              <a:t>else</a:t>
            </a:r>
            <a:endParaRPr lang="de-DE" altLang="de-DE" sz="2400"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400" dirty="0">
                <a:latin typeface="Courier New" panose="02070309020205020404" pitchFamily="49" charset="0"/>
              </a:rPr>
              <a:t>     Satz nicht vorhanden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sz="2400" dirty="0">
                <a:latin typeface="Courier New" panose="02070309020205020404" pitchFamily="49" charset="0"/>
              </a:rPr>
              <a:t>end</a:t>
            </a:r>
          </a:p>
          <a:p>
            <a:endParaRPr lang="de-AT" dirty="0"/>
          </a:p>
        </p:txBody>
      </p:sp>
      <p:sp>
        <p:nvSpPr>
          <p:cNvPr id="4" name="Fußzeilenplatzhalter 3">
            <a:extLst>
              <a:ext uri="{FF2B5EF4-FFF2-40B4-BE49-F238E27FC236}">
                <a16:creationId xmlns:a16="http://schemas.microsoft.com/office/drawing/2014/main" id="{ED40C1E3-CCA5-4C47-B75F-E7B784597CB1}"/>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92A5B79-5305-4AE4-B166-6FCD1F4A4223}"/>
              </a:ext>
            </a:extLst>
          </p:cNvPr>
          <p:cNvSpPr>
            <a:spLocks noGrp="1"/>
          </p:cNvSpPr>
          <p:nvPr>
            <p:ph type="sldNum" sz="quarter" idx="12"/>
          </p:nvPr>
        </p:nvSpPr>
        <p:spPr/>
        <p:txBody>
          <a:bodyPr/>
          <a:lstStyle/>
          <a:p>
            <a:fld id="{3EBE071D-87F9-4E7A-91BE-29BC49AE8EDA}" type="slidenum">
              <a:rPr lang="de-AT" smtClean="0"/>
              <a:t>23</a:t>
            </a:fld>
            <a:endParaRPr lang="de-AT"/>
          </a:p>
        </p:txBody>
      </p:sp>
      <p:pic>
        <p:nvPicPr>
          <p:cNvPr id="6" name="Grafik 5" descr="Ein Bild, das Zeichnung enthält.&#10;&#10;Automatisch generierte Beschreibung">
            <a:extLst>
              <a:ext uri="{FF2B5EF4-FFF2-40B4-BE49-F238E27FC236}">
                <a16:creationId xmlns:a16="http://schemas.microsoft.com/office/drawing/2014/main" id="{FE34601A-FDA4-4312-9679-BF4FD0D2B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098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010A5-E6A8-4AFA-8A4C-5CA1292B9BF0}"/>
              </a:ext>
            </a:extLst>
          </p:cNvPr>
          <p:cNvSpPr>
            <a:spLocks noGrp="1"/>
          </p:cNvSpPr>
          <p:nvPr>
            <p:ph type="title"/>
          </p:nvPr>
        </p:nvSpPr>
        <p:spPr/>
        <p:txBody>
          <a:bodyPr/>
          <a:lstStyle/>
          <a:p>
            <a:r>
              <a:rPr lang="de-AT" b="1" dirty="0"/>
              <a:t>Schrittweise Suche</a:t>
            </a:r>
          </a:p>
        </p:txBody>
      </p:sp>
      <p:sp>
        <p:nvSpPr>
          <p:cNvPr id="3" name="Inhaltsplatzhalter 2">
            <a:extLst>
              <a:ext uri="{FF2B5EF4-FFF2-40B4-BE49-F238E27FC236}">
                <a16:creationId xmlns:a16="http://schemas.microsoft.com/office/drawing/2014/main" id="{B882F0ED-5F52-4DAD-AE0B-158B1149C93B}"/>
              </a:ext>
            </a:extLst>
          </p:cNvPr>
          <p:cNvSpPr>
            <a:spLocks noGrp="1"/>
          </p:cNvSpPr>
          <p:nvPr>
            <p:ph idx="1"/>
          </p:nvPr>
        </p:nvSpPr>
        <p:spPr>
          <a:xfrm>
            <a:off x="838200" y="1690688"/>
            <a:ext cx="10515600" cy="4486275"/>
          </a:xfrm>
        </p:spPr>
        <p:txBody>
          <a:bodyPr>
            <a:normAutofit fontScale="62500" lnSpcReduction="20000"/>
          </a:bodyPr>
          <a:lstStyle/>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N Datensätze, Schrittweite </a:t>
            </a:r>
            <a:r>
              <a:rPr lang="de-DE" altLang="de-DE" i="1" dirty="0"/>
              <a:t>x</a:t>
            </a:r>
            <a:r>
              <a:rPr lang="de-DE" altLang="de-DE" dirty="0"/>
              <a:t> </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x = sqrt(n)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rPr>
              <a:t>i</a:t>
            </a:r>
            <a:r>
              <a:rPr lang="en-GB" altLang="de-DE" dirty="0">
                <a:latin typeface="Courier New" panose="02070309020205020404" pitchFamily="49" charset="0"/>
              </a:rPr>
              <a:t> = 1</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repeat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lese </a:t>
            </a:r>
            <a:r>
              <a:rPr lang="en-GB" altLang="de-DE" dirty="0" err="1">
                <a:latin typeface="Courier New" panose="02070309020205020404" pitchFamily="49" charset="0"/>
              </a:rPr>
              <a:t>record_x</a:t>
            </a:r>
            <a:r>
              <a:rPr lang="en-GB" altLang="de-DE" dirty="0">
                <a:latin typeface="Courier New" panose="02070309020205020404" pitchFamily="49" charset="0"/>
              </a:rPr>
              <a:t>*</a:t>
            </a:r>
            <a:r>
              <a:rPr lang="en-GB" altLang="de-DE" dirty="0" err="1">
                <a:latin typeface="Courier New" panose="02070309020205020404" pitchFamily="49" charset="0"/>
              </a:rPr>
              <a:t>i</a:t>
            </a:r>
            <a:endParaRPr lang="en-GB"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if key(</a:t>
            </a:r>
            <a:r>
              <a:rPr lang="en-GB" altLang="de-DE" dirty="0" err="1">
                <a:latin typeface="Courier New" panose="02070309020205020404" pitchFamily="49" charset="0"/>
              </a:rPr>
              <a:t>record_x</a:t>
            </a:r>
            <a:r>
              <a:rPr lang="en-GB" altLang="de-DE" dirty="0">
                <a:latin typeface="Courier New" panose="02070309020205020404" pitchFamily="49" charset="0"/>
              </a:rPr>
              <a:t>*</a:t>
            </a:r>
            <a:r>
              <a:rPr lang="en-GB" altLang="de-DE" dirty="0" err="1">
                <a:latin typeface="Courier New" panose="02070309020205020404" pitchFamily="49" charset="0"/>
              </a:rPr>
              <a:t>i</a:t>
            </a:r>
            <a:r>
              <a:rPr lang="en-GB" altLang="de-DE" dirty="0">
                <a:latin typeface="Courier New" panose="02070309020205020404" pitchFamily="49" charset="0"/>
              </a:rPr>
              <a:t>) &lt; </a:t>
            </a:r>
            <a:r>
              <a:rPr lang="en-GB" altLang="de-DE" dirty="0" err="1">
                <a:latin typeface="Courier New" panose="02070309020205020404" pitchFamily="49" charset="0"/>
              </a:rPr>
              <a:t>such_argument</a:t>
            </a:r>
            <a:endParaRPr lang="en-GB"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then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i</a:t>
            </a:r>
            <a:r>
              <a:rPr lang="en-GB" altLang="de-DE" dirty="0">
                <a:latin typeface="Courier New" panose="02070309020205020404" pitchFamily="49" charset="0"/>
              </a:rPr>
              <a:t> = i+1</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else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if key(</a:t>
            </a:r>
            <a:r>
              <a:rPr lang="en-GB" altLang="de-DE" dirty="0" err="1">
                <a:latin typeface="Courier New" panose="02070309020205020404" pitchFamily="49" charset="0"/>
              </a:rPr>
              <a:t>record_x</a:t>
            </a:r>
            <a:r>
              <a:rPr lang="en-GB" altLang="de-DE" dirty="0">
                <a:latin typeface="Courier New" panose="02070309020205020404" pitchFamily="49" charset="0"/>
              </a:rPr>
              <a:t>*</a:t>
            </a:r>
            <a:r>
              <a:rPr lang="en-GB" altLang="de-DE" dirty="0" err="1">
                <a:latin typeface="Courier New" panose="02070309020205020404" pitchFamily="49" charset="0"/>
              </a:rPr>
              <a:t>i</a:t>
            </a:r>
            <a:r>
              <a:rPr lang="en-GB" altLang="de-DE" dirty="0">
                <a:latin typeface="Courier New" panose="02070309020205020404" pitchFamily="49" charset="0"/>
              </a:rPr>
              <a:t>) = </a:t>
            </a:r>
            <a:r>
              <a:rPr lang="en-GB" altLang="de-DE" dirty="0" err="1">
                <a:latin typeface="Courier New" panose="02070309020205020404" pitchFamily="49" charset="0"/>
              </a:rPr>
              <a:t>such_argument</a:t>
            </a:r>
            <a:endParaRPr lang="en-GB"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err="1">
                <a:latin typeface="Courier New" panose="02070309020205020404" pitchFamily="49" charset="0"/>
              </a:rPr>
              <a:t>then</a:t>
            </a:r>
            <a:endParaRPr lang="de-DE"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Satz gefunden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de-DE" altLang="de-DE" dirty="0" err="1">
                <a:latin typeface="Courier New" panose="02070309020205020404" pitchFamily="49" charset="0"/>
              </a:rPr>
              <a:t>else</a:t>
            </a:r>
            <a:endParaRPr lang="de-DE"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a:t>
            </a:r>
            <a:r>
              <a:rPr lang="en-GB" altLang="de-DE" dirty="0">
                <a:latin typeface="Courier New" panose="02070309020205020404" pitchFamily="49" charset="0"/>
              </a:rPr>
              <a:t>call </a:t>
            </a:r>
            <a:r>
              <a:rPr lang="en-GB" altLang="de-DE" dirty="0" err="1">
                <a:latin typeface="Courier New" panose="02070309020205020404" pitchFamily="49" charset="0"/>
              </a:rPr>
              <a:t>upro</a:t>
            </a:r>
            <a:r>
              <a:rPr lang="en-GB" altLang="de-DE" dirty="0">
                <a:latin typeface="Courier New" panose="02070309020205020404" pitchFamily="49" charset="0"/>
              </a:rPr>
              <a:t> </a:t>
            </a:r>
            <a:r>
              <a:rPr lang="en-GB" altLang="de-DE" dirty="0" err="1">
                <a:latin typeface="Courier New" panose="02070309020205020404" pitchFamily="49" charset="0"/>
              </a:rPr>
              <a:t>seq_suche</a:t>
            </a:r>
            <a:r>
              <a:rPr lang="en-GB" altLang="de-DE" dirty="0">
                <a:latin typeface="Courier New" panose="02070309020205020404" pitchFamily="49" charset="0"/>
              </a:rPr>
              <a:t>((i-1)*x+1,i*x-1)</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a:latin typeface="Courier New" panose="02070309020205020404" pitchFamily="49" charset="0"/>
              </a:rPr>
              <a:t>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err="1">
                <a:latin typeface="Courier New" panose="02070309020205020404" pitchFamily="49" charset="0"/>
              </a:rPr>
              <a:t>until</a:t>
            </a:r>
            <a:r>
              <a:rPr lang="de-DE" altLang="de-DE" dirty="0">
                <a:latin typeface="Courier New" panose="02070309020205020404" pitchFamily="49" charset="0"/>
              </a:rPr>
              <a:t> Satz gefunden </a:t>
            </a:r>
            <a:r>
              <a:rPr lang="de-DE" altLang="de-DE" dirty="0" err="1">
                <a:latin typeface="Courier New" panose="02070309020205020404" pitchFamily="49" charset="0"/>
              </a:rPr>
              <a:t>or</a:t>
            </a:r>
            <a:r>
              <a:rPr lang="de-DE" altLang="de-DE" dirty="0">
                <a:latin typeface="Courier New" panose="02070309020205020404" pitchFamily="49" charset="0"/>
              </a:rPr>
              <a:t> Satz existiert nicht </a:t>
            </a:r>
            <a:r>
              <a:rPr lang="de-DE" altLang="de-DE" dirty="0" err="1">
                <a:latin typeface="Courier New" panose="02070309020205020404" pitchFamily="49" charset="0"/>
              </a:rPr>
              <a:t>or</a:t>
            </a:r>
            <a:r>
              <a:rPr lang="de-DE" altLang="de-DE" dirty="0">
                <a:latin typeface="Courier New" panose="02070309020205020404" pitchFamily="49" charset="0"/>
              </a:rPr>
              <a:t> i*x &gt; 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Abschätzung des Aufwandes:</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(n/2x) + (x/2)  =  (n + x²) / (2x)</a:t>
            </a:r>
          </a:p>
          <a:p>
            <a:endParaRPr lang="de-AT" dirty="0"/>
          </a:p>
        </p:txBody>
      </p:sp>
      <p:sp>
        <p:nvSpPr>
          <p:cNvPr id="4" name="Fußzeilenplatzhalter 3">
            <a:extLst>
              <a:ext uri="{FF2B5EF4-FFF2-40B4-BE49-F238E27FC236}">
                <a16:creationId xmlns:a16="http://schemas.microsoft.com/office/drawing/2014/main" id="{39B1BF83-F991-4FD5-9CE7-852C2B142B0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07318876-3B88-417F-A1A5-B1F117E08F2B}"/>
              </a:ext>
            </a:extLst>
          </p:cNvPr>
          <p:cNvSpPr>
            <a:spLocks noGrp="1"/>
          </p:cNvSpPr>
          <p:nvPr>
            <p:ph type="sldNum" sz="quarter" idx="12"/>
          </p:nvPr>
        </p:nvSpPr>
        <p:spPr/>
        <p:txBody>
          <a:bodyPr/>
          <a:lstStyle/>
          <a:p>
            <a:fld id="{3EBE071D-87F9-4E7A-91BE-29BC49AE8EDA}" type="slidenum">
              <a:rPr lang="de-AT" smtClean="0"/>
              <a:t>24</a:t>
            </a:fld>
            <a:endParaRPr lang="de-AT"/>
          </a:p>
        </p:txBody>
      </p:sp>
      <p:pic>
        <p:nvPicPr>
          <p:cNvPr id="6" name="Grafik 5" descr="Ein Bild, das Zeichnung enthält.&#10;&#10;Automatisch generierte Beschreibung">
            <a:extLst>
              <a:ext uri="{FF2B5EF4-FFF2-40B4-BE49-F238E27FC236}">
                <a16:creationId xmlns:a16="http://schemas.microsoft.com/office/drawing/2014/main" id="{65804ECA-9101-4359-96E1-BBC68C8F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8046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C45EA-EBBD-402D-84B5-9655F0AD3C87}"/>
              </a:ext>
            </a:extLst>
          </p:cNvPr>
          <p:cNvSpPr>
            <a:spLocks noGrp="1"/>
          </p:cNvSpPr>
          <p:nvPr>
            <p:ph type="title"/>
          </p:nvPr>
        </p:nvSpPr>
        <p:spPr/>
        <p:txBody>
          <a:bodyPr/>
          <a:lstStyle/>
          <a:p>
            <a:r>
              <a:rPr lang="de-AT" b="1" dirty="0"/>
              <a:t>Binäre Suche</a:t>
            </a:r>
          </a:p>
        </p:txBody>
      </p:sp>
      <p:sp>
        <p:nvSpPr>
          <p:cNvPr id="3" name="Inhaltsplatzhalter 2">
            <a:extLst>
              <a:ext uri="{FF2B5EF4-FFF2-40B4-BE49-F238E27FC236}">
                <a16:creationId xmlns:a16="http://schemas.microsoft.com/office/drawing/2014/main" id="{5E03D0A8-DBC8-4CB9-8744-901D5BBBE9AB}"/>
              </a:ext>
            </a:extLst>
          </p:cNvPr>
          <p:cNvSpPr>
            <a:spLocks noGrp="1"/>
          </p:cNvSpPr>
          <p:nvPr>
            <p:ph idx="1"/>
          </p:nvPr>
        </p:nvSpPr>
        <p:spPr/>
        <p:txBody>
          <a:bodyPr>
            <a:normAutofit fontScale="62500" lnSpcReduction="20000"/>
          </a:bodyPr>
          <a:lstStyle/>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function </a:t>
            </a:r>
            <a:r>
              <a:rPr lang="en-GB" altLang="de-DE" dirty="0" err="1">
                <a:latin typeface="Courier New" panose="02070309020205020404" pitchFamily="49" charset="0"/>
              </a:rPr>
              <a:t>binsuch</a:t>
            </a:r>
            <a:r>
              <a:rPr lang="en-GB" altLang="de-DE" dirty="0">
                <a:latin typeface="Courier New" panose="02070309020205020404" pitchFamily="49" charset="0"/>
              </a:rPr>
              <a:t>(</a:t>
            </a:r>
            <a:r>
              <a:rPr lang="en-GB" altLang="de-DE" dirty="0" err="1">
                <a:latin typeface="Courier New" panose="02070309020205020404" pitchFamily="49" charset="0"/>
              </a:rPr>
              <a:t>low_bound,up_bound,such_argument</a:t>
            </a:r>
            <a:r>
              <a:rPr lang="en-GB" altLang="de-DE" dirty="0">
                <a:latin typeface="Courier New" panose="02070309020205020404" pitchFamily="49" charset="0"/>
              </a:rPr>
              <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if </a:t>
            </a:r>
            <a:r>
              <a:rPr lang="en-GB" altLang="de-DE" dirty="0" err="1">
                <a:latin typeface="Courier New" panose="02070309020205020404" pitchFamily="49" charset="0"/>
              </a:rPr>
              <a:t>up_bound</a:t>
            </a:r>
            <a:r>
              <a:rPr lang="en-GB" altLang="de-DE" dirty="0">
                <a:latin typeface="Courier New" panose="02070309020205020404" pitchFamily="49" charset="0"/>
              </a:rPr>
              <a:t> &lt; </a:t>
            </a:r>
            <a:r>
              <a:rPr lang="en-GB" altLang="de-DE" dirty="0" err="1">
                <a:latin typeface="Courier New" panose="02070309020205020404" pitchFamily="49" charset="0"/>
              </a:rPr>
              <a:t>low_bound</a:t>
            </a:r>
            <a:endParaRPr lang="en-GB"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then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binsuch</a:t>
            </a:r>
            <a:r>
              <a:rPr lang="en-GB" altLang="de-DE" dirty="0">
                <a:latin typeface="Courier New" panose="02070309020205020404" pitchFamily="49" charset="0"/>
              </a:rPr>
              <a:t> = false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else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mitte</a:t>
            </a:r>
            <a:r>
              <a:rPr lang="en-GB" altLang="de-DE" dirty="0">
                <a:latin typeface="Courier New" panose="02070309020205020404" pitchFamily="49" charset="0"/>
              </a:rPr>
              <a:t> = (</a:t>
            </a:r>
            <a:r>
              <a:rPr lang="en-GB" altLang="de-DE" dirty="0" err="1">
                <a:latin typeface="Courier New" panose="02070309020205020404" pitchFamily="49" charset="0"/>
              </a:rPr>
              <a:t>low_bound+up_bound</a:t>
            </a:r>
            <a:r>
              <a:rPr lang="en-GB" altLang="de-DE" dirty="0">
                <a:latin typeface="Courier New" panose="02070309020205020404" pitchFamily="49" charset="0"/>
              </a:rPr>
              <a:t>) DIV 2</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if </a:t>
            </a:r>
            <a:r>
              <a:rPr lang="en-GB" altLang="de-DE" dirty="0" err="1">
                <a:latin typeface="Courier New" panose="02070309020205020404" pitchFamily="49" charset="0"/>
              </a:rPr>
              <a:t>such_argument</a:t>
            </a:r>
            <a:r>
              <a:rPr lang="en-GB" altLang="de-DE" dirty="0">
                <a:latin typeface="Courier New" panose="02070309020205020404" pitchFamily="49" charset="0"/>
              </a:rPr>
              <a:t> &lt; key(</a:t>
            </a:r>
            <a:r>
              <a:rPr lang="en-GB" altLang="de-DE" dirty="0" err="1">
                <a:latin typeface="Courier New" panose="02070309020205020404" pitchFamily="49" charset="0"/>
              </a:rPr>
              <a:t>record_mitte</a:t>
            </a:r>
            <a:r>
              <a:rPr lang="en-GB" altLang="de-DE" dirty="0">
                <a:latin typeface="Courier New" panose="02070309020205020404" pitchFamily="49" charset="0"/>
              </a:rPr>
              <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then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binsuch</a:t>
            </a:r>
            <a:r>
              <a:rPr lang="en-GB" altLang="de-DE" dirty="0">
                <a:latin typeface="Courier New" panose="02070309020205020404" pitchFamily="49" charset="0"/>
              </a:rPr>
              <a:t> = </a:t>
            </a:r>
            <a:r>
              <a:rPr lang="en-GB" altLang="de-DE" dirty="0" err="1">
                <a:latin typeface="Courier New" panose="02070309020205020404" pitchFamily="49" charset="0"/>
              </a:rPr>
              <a:t>binsuch</a:t>
            </a:r>
            <a:r>
              <a:rPr lang="en-GB" altLang="de-DE" dirty="0">
                <a:latin typeface="Courier New" panose="02070309020205020404" pitchFamily="49" charset="0"/>
              </a:rPr>
              <a:t>(low_bound,mitte-1,such_argument)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else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if </a:t>
            </a:r>
            <a:r>
              <a:rPr lang="en-GB" altLang="de-DE" dirty="0" err="1">
                <a:latin typeface="Courier New" panose="02070309020205020404" pitchFamily="49" charset="0"/>
              </a:rPr>
              <a:t>such_argument</a:t>
            </a:r>
            <a:r>
              <a:rPr lang="en-GB" altLang="de-DE" dirty="0">
                <a:latin typeface="Courier New" panose="02070309020205020404" pitchFamily="49" charset="0"/>
              </a:rPr>
              <a:t> &gt; key(</a:t>
            </a:r>
            <a:r>
              <a:rPr lang="en-GB" altLang="de-DE" dirty="0" err="1">
                <a:latin typeface="Courier New" panose="02070309020205020404" pitchFamily="49" charset="0"/>
              </a:rPr>
              <a:t>record_mitte</a:t>
            </a:r>
            <a:r>
              <a:rPr lang="en-GB" altLang="de-DE" dirty="0">
                <a:latin typeface="Courier New" panose="02070309020205020404" pitchFamily="49" charset="0"/>
              </a:rPr>
              <a: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then</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binsuch</a:t>
            </a:r>
            <a:r>
              <a:rPr lang="en-GB" altLang="de-DE" dirty="0">
                <a:latin typeface="Courier New" panose="02070309020205020404" pitchFamily="49" charset="0"/>
              </a:rPr>
              <a:t> = </a:t>
            </a:r>
            <a:r>
              <a:rPr lang="en-GB" altLang="de-DE" dirty="0" err="1">
                <a:latin typeface="Courier New" panose="02070309020205020404" pitchFamily="49" charset="0"/>
              </a:rPr>
              <a:t>binsuch</a:t>
            </a:r>
            <a:r>
              <a:rPr lang="en-GB" altLang="de-DE" dirty="0">
                <a:latin typeface="Courier New" panose="02070309020205020404" pitchFamily="49" charset="0"/>
              </a:rPr>
              <a:t>(mitte+1,up_bound,such_argument)</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else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en-GB" altLang="de-DE" dirty="0" err="1">
                <a:latin typeface="Courier New" panose="02070309020205020404" pitchFamily="49" charset="0"/>
              </a:rPr>
              <a:t>binsuch</a:t>
            </a:r>
            <a:r>
              <a:rPr lang="en-GB" altLang="de-DE" dirty="0">
                <a:latin typeface="Courier New" panose="02070309020205020404" pitchFamily="49" charset="0"/>
              </a:rPr>
              <a:t> = true</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   </a:t>
            </a:r>
            <a:r>
              <a:rPr lang="de-DE" altLang="de-DE" dirty="0">
                <a:latin typeface="Courier New" panose="02070309020205020404" pitchFamily="49" charset="0"/>
              </a:rPr>
              <a:t>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End</a:t>
            </a: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ourier New" panose="02070309020205020404" pitchFamily="49" charset="0"/>
            </a:endParaRPr>
          </a:p>
          <a:p>
            <a:pPr indent="-328613">
              <a:lnSpc>
                <a:spcPct val="80000"/>
              </a:lnSpc>
              <a:spcBef>
                <a:spcPts val="4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alibri" panose="020F0502020204030204" pitchFamily="34" charset="0"/>
              </a:rPr>
              <a:t>Abschätzung des Aufwandes: </a:t>
            </a:r>
            <a:r>
              <a:rPr lang="de-DE" altLang="de-DE" dirty="0" err="1">
                <a:latin typeface="Calibri" panose="020F0502020204030204" pitchFamily="34" charset="0"/>
              </a:rPr>
              <a:t>ld</a:t>
            </a:r>
            <a:r>
              <a:rPr lang="de-DE" altLang="de-DE" dirty="0">
                <a:latin typeface="Calibri" panose="020F0502020204030204" pitchFamily="34" charset="0"/>
              </a:rPr>
              <a:t>(n)</a:t>
            </a:r>
          </a:p>
          <a:p>
            <a:endParaRPr lang="de-AT" dirty="0"/>
          </a:p>
        </p:txBody>
      </p:sp>
      <p:sp>
        <p:nvSpPr>
          <p:cNvPr id="4" name="Fußzeilenplatzhalter 3">
            <a:extLst>
              <a:ext uri="{FF2B5EF4-FFF2-40B4-BE49-F238E27FC236}">
                <a16:creationId xmlns:a16="http://schemas.microsoft.com/office/drawing/2014/main" id="{A4A75240-A741-4FAE-BAA7-FB19FE622797}"/>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7336E70-89E9-4374-B00E-34CAAA4347CF}"/>
              </a:ext>
            </a:extLst>
          </p:cNvPr>
          <p:cNvSpPr>
            <a:spLocks noGrp="1"/>
          </p:cNvSpPr>
          <p:nvPr>
            <p:ph type="sldNum" sz="quarter" idx="12"/>
          </p:nvPr>
        </p:nvSpPr>
        <p:spPr/>
        <p:txBody>
          <a:bodyPr/>
          <a:lstStyle/>
          <a:p>
            <a:fld id="{3EBE071D-87F9-4E7A-91BE-29BC49AE8EDA}" type="slidenum">
              <a:rPr lang="de-AT" smtClean="0"/>
              <a:t>25</a:t>
            </a:fld>
            <a:endParaRPr lang="de-AT"/>
          </a:p>
        </p:txBody>
      </p:sp>
      <p:pic>
        <p:nvPicPr>
          <p:cNvPr id="6" name="Grafik 5" descr="Ein Bild, das Zeichnung enthält.&#10;&#10;Automatisch generierte Beschreibung">
            <a:extLst>
              <a:ext uri="{FF2B5EF4-FFF2-40B4-BE49-F238E27FC236}">
                <a16:creationId xmlns:a16="http://schemas.microsoft.com/office/drawing/2014/main" id="{04B1D2E1-A9D1-4F5E-9699-2B8EB34FA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4981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23DE2D-87E7-4C39-906C-25D5203314ED}"/>
              </a:ext>
            </a:extLst>
          </p:cNvPr>
          <p:cNvSpPr>
            <a:spLocks noGrp="1"/>
          </p:cNvSpPr>
          <p:nvPr>
            <p:ph type="title"/>
          </p:nvPr>
        </p:nvSpPr>
        <p:spPr/>
        <p:txBody>
          <a:bodyPr/>
          <a:lstStyle/>
          <a:p>
            <a:r>
              <a:rPr lang="de-AT" b="1" dirty="0"/>
              <a:t>Heap Organisation</a:t>
            </a:r>
          </a:p>
        </p:txBody>
      </p:sp>
      <p:sp>
        <p:nvSpPr>
          <p:cNvPr id="3" name="Inhaltsplatzhalter 2">
            <a:extLst>
              <a:ext uri="{FF2B5EF4-FFF2-40B4-BE49-F238E27FC236}">
                <a16:creationId xmlns:a16="http://schemas.microsoft.com/office/drawing/2014/main" id="{290F1F04-8D4A-489D-B870-094789A1363D}"/>
              </a:ext>
            </a:extLst>
          </p:cNvPr>
          <p:cNvSpPr>
            <a:spLocks noGrp="1"/>
          </p:cNvSpPr>
          <p:nvPr>
            <p:ph sz="half" idx="1"/>
          </p:nvPr>
        </p:nvSpPr>
        <p:spPr/>
        <p:txBody>
          <a:bodyPr/>
          <a:lstStyle/>
          <a:p>
            <a:pPr marL="0" indent="0">
              <a:buNone/>
            </a:pPr>
            <a:r>
              <a:rPr lang="de-AT" altLang="de-DE" dirty="0">
                <a:latin typeface="Calibri" panose="020F0502020204030204" pitchFamily="34" charset="0"/>
                <a:cs typeface="Calibri" panose="020F0502020204030204" pitchFamily="34" charset="0"/>
              </a:rPr>
              <a:t>Die Tupel werden völlig unsortiert gespeichert, in der Reihenfolge, in der die Datensätze zeitlich gesehen in die Tabelle eingebracht worden sind.</a:t>
            </a:r>
          </a:p>
          <a:p>
            <a:endParaRPr lang="de-AT" dirty="0"/>
          </a:p>
        </p:txBody>
      </p:sp>
      <p:sp>
        <p:nvSpPr>
          <p:cNvPr id="5" name="Fußzeilenplatzhalter 4">
            <a:extLst>
              <a:ext uri="{FF2B5EF4-FFF2-40B4-BE49-F238E27FC236}">
                <a16:creationId xmlns:a16="http://schemas.microsoft.com/office/drawing/2014/main" id="{87EF3705-BC0B-4EE1-80C3-9544517DC844}"/>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53E5A8D8-E952-4A8C-B9BA-7C7AB31DA254}"/>
              </a:ext>
            </a:extLst>
          </p:cNvPr>
          <p:cNvSpPr>
            <a:spLocks noGrp="1"/>
          </p:cNvSpPr>
          <p:nvPr>
            <p:ph type="sldNum" sz="quarter" idx="12"/>
          </p:nvPr>
        </p:nvSpPr>
        <p:spPr/>
        <p:txBody>
          <a:bodyPr/>
          <a:lstStyle/>
          <a:p>
            <a:fld id="{3EBE071D-87F9-4E7A-91BE-29BC49AE8EDA}" type="slidenum">
              <a:rPr lang="de-AT" smtClean="0"/>
              <a:t>26</a:t>
            </a:fld>
            <a:endParaRPr lang="de-AT"/>
          </a:p>
        </p:txBody>
      </p:sp>
      <p:pic>
        <p:nvPicPr>
          <p:cNvPr id="7" name="Picture 3">
            <a:extLst>
              <a:ext uri="{FF2B5EF4-FFF2-40B4-BE49-F238E27FC236}">
                <a16:creationId xmlns:a16="http://schemas.microsoft.com/office/drawing/2014/main" id="{B36CEC34-B0CF-42F9-AE4C-E42EC667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2" y="1027906"/>
            <a:ext cx="52197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Grafik 7" descr="Ein Bild, das Zeichnung enthält.&#10;&#10;Automatisch generierte Beschreibung">
            <a:extLst>
              <a:ext uri="{FF2B5EF4-FFF2-40B4-BE49-F238E27FC236}">
                <a16:creationId xmlns:a16="http://schemas.microsoft.com/office/drawing/2014/main" id="{990C469F-29A5-4372-8DE7-78D97CEFA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2161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A89ED-85ED-450E-BCCE-E1444477B7F1}"/>
              </a:ext>
            </a:extLst>
          </p:cNvPr>
          <p:cNvSpPr>
            <a:spLocks noGrp="1"/>
          </p:cNvSpPr>
          <p:nvPr>
            <p:ph type="title"/>
          </p:nvPr>
        </p:nvSpPr>
        <p:spPr/>
        <p:txBody>
          <a:bodyPr/>
          <a:lstStyle/>
          <a:p>
            <a:r>
              <a:rPr lang="de-AT" b="1" dirty="0"/>
              <a:t>Operationen</a:t>
            </a:r>
          </a:p>
        </p:txBody>
      </p:sp>
      <p:sp>
        <p:nvSpPr>
          <p:cNvPr id="3" name="Inhaltsplatzhalter 2">
            <a:extLst>
              <a:ext uri="{FF2B5EF4-FFF2-40B4-BE49-F238E27FC236}">
                <a16:creationId xmlns:a16="http://schemas.microsoft.com/office/drawing/2014/main" id="{D726A3BE-3BD9-43D9-84AB-9EE188DB3439}"/>
              </a:ext>
            </a:extLst>
          </p:cNvPr>
          <p:cNvSpPr>
            <a:spLocks noGrp="1"/>
          </p:cNvSpPr>
          <p:nvPr>
            <p:ph idx="1"/>
          </p:nvPr>
        </p:nvSpPr>
        <p:spPr/>
        <p:txBody>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INSERT</a:t>
            </a:r>
            <a:br>
              <a:rPr lang="de-AT" altLang="de-DE" dirty="0">
                <a:latin typeface="Calibri" panose="020F0502020204030204" pitchFamily="34" charset="0"/>
              </a:rPr>
            </a:br>
            <a:r>
              <a:rPr lang="de-AT" altLang="de-DE" dirty="0">
                <a:latin typeface="Calibri" panose="020F0502020204030204" pitchFamily="34" charset="0"/>
              </a:rPr>
              <a:t>es wird auf die letzte Seite der Datei zugegriffen. Ist dort genügend Platz, so wird der neue Satz als letzter Satz aufgenommen. Wenn nicht, wird eine neue Seite angefügt.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LOOKUP</a:t>
            </a:r>
            <a:br>
              <a:rPr lang="de-AT" altLang="de-DE" dirty="0">
                <a:latin typeface="Calibri" panose="020F0502020204030204" pitchFamily="34" charset="0"/>
              </a:rPr>
            </a:br>
            <a:r>
              <a:rPr lang="de-AT" altLang="de-DE" dirty="0">
                <a:latin typeface="Calibri" panose="020F0502020204030204" pitchFamily="34" charset="0"/>
              </a:rPr>
              <a:t>sequentielles Durchsuchen der Datei.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b="1" dirty="0">
                <a:latin typeface="Calibri" panose="020F0502020204030204" pitchFamily="34" charset="0"/>
              </a:rPr>
              <a:t>DELETE</a:t>
            </a:r>
            <a:br>
              <a:rPr lang="de-AT" altLang="de-DE" dirty="0">
                <a:latin typeface="Calibri" panose="020F0502020204030204" pitchFamily="34" charset="0"/>
              </a:rPr>
            </a:br>
            <a:r>
              <a:rPr lang="de-AT" altLang="de-DE" dirty="0">
                <a:latin typeface="Calibri" panose="020F0502020204030204" pitchFamily="34" charset="0"/>
              </a:rPr>
              <a:t>Lookup nach dem Datensatz mit Setzen des Löschbits.</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alibri" panose="020F0502020204030204" pitchFamily="34" charset="0"/>
              </a:rPr>
              <a:t>Durch </a:t>
            </a:r>
            <a:r>
              <a:rPr lang="de-AT" altLang="de-DE" b="1" dirty="0">
                <a:latin typeface="Calibri" panose="020F0502020204030204" pitchFamily="34" charset="0"/>
              </a:rPr>
              <a:t>CREATE TABLE </a:t>
            </a:r>
            <a:r>
              <a:rPr lang="de-AT" altLang="de-DE" dirty="0">
                <a:latin typeface="Calibri" panose="020F0502020204030204" pitchFamily="34" charset="0"/>
              </a:rPr>
              <a:t>… wird eine Tabelle, die nach der Heaporganisation aufgebaut ist, kreiert.</a:t>
            </a:r>
          </a:p>
          <a:p>
            <a:endParaRPr lang="de-AT" dirty="0"/>
          </a:p>
        </p:txBody>
      </p:sp>
      <p:sp>
        <p:nvSpPr>
          <p:cNvPr id="4" name="Fußzeilenplatzhalter 3">
            <a:extLst>
              <a:ext uri="{FF2B5EF4-FFF2-40B4-BE49-F238E27FC236}">
                <a16:creationId xmlns:a16="http://schemas.microsoft.com/office/drawing/2014/main" id="{A9D06A2F-2B25-41FF-81B3-8D4444201FA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2251B39-C17C-46DD-8DDF-A0ED2960D519}"/>
              </a:ext>
            </a:extLst>
          </p:cNvPr>
          <p:cNvSpPr>
            <a:spLocks noGrp="1"/>
          </p:cNvSpPr>
          <p:nvPr>
            <p:ph type="sldNum" sz="quarter" idx="12"/>
          </p:nvPr>
        </p:nvSpPr>
        <p:spPr/>
        <p:txBody>
          <a:bodyPr/>
          <a:lstStyle/>
          <a:p>
            <a:fld id="{3EBE071D-87F9-4E7A-91BE-29BC49AE8EDA}" type="slidenum">
              <a:rPr lang="de-AT" smtClean="0"/>
              <a:t>27</a:t>
            </a:fld>
            <a:endParaRPr lang="de-AT"/>
          </a:p>
        </p:txBody>
      </p:sp>
      <p:pic>
        <p:nvPicPr>
          <p:cNvPr id="6" name="Grafik 5" descr="Ein Bild, das Zeichnung enthält.&#10;&#10;Automatisch generierte Beschreibung">
            <a:extLst>
              <a:ext uri="{FF2B5EF4-FFF2-40B4-BE49-F238E27FC236}">
                <a16:creationId xmlns:a16="http://schemas.microsoft.com/office/drawing/2014/main" id="{BF08693F-7F05-488B-B2D6-794E27F41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2886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5B7C2-49C9-419C-9A75-82887010A8E8}"/>
              </a:ext>
            </a:extLst>
          </p:cNvPr>
          <p:cNvSpPr>
            <a:spLocks noGrp="1"/>
          </p:cNvSpPr>
          <p:nvPr>
            <p:ph type="title"/>
          </p:nvPr>
        </p:nvSpPr>
        <p:spPr/>
        <p:txBody>
          <a:bodyPr/>
          <a:lstStyle/>
          <a:p>
            <a:r>
              <a:rPr lang="de-AT" b="1" dirty="0"/>
              <a:t>Indexorganisation</a:t>
            </a:r>
          </a:p>
        </p:txBody>
      </p:sp>
      <p:pic>
        <p:nvPicPr>
          <p:cNvPr id="6" name="Inhaltsplatzhalter 5">
            <a:extLst>
              <a:ext uri="{FF2B5EF4-FFF2-40B4-BE49-F238E27FC236}">
                <a16:creationId xmlns:a16="http://schemas.microsoft.com/office/drawing/2014/main" id="{FAED0769-CEF9-4251-9C17-0697BE45378F}"/>
              </a:ext>
            </a:extLst>
          </p:cNvPr>
          <p:cNvPicPr>
            <a:picLocks noGrp="1" noChangeAspect="1"/>
          </p:cNvPicPr>
          <p:nvPr>
            <p:ph idx="1"/>
          </p:nvPr>
        </p:nvPicPr>
        <p:blipFill>
          <a:blip r:embed="rId2"/>
          <a:stretch>
            <a:fillRect/>
          </a:stretch>
        </p:blipFill>
        <p:spPr>
          <a:xfrm>
            <a:off x="3001834" y="1499555"/>
            <a:ext cx="5151566" cy="2523963"/>
          </a:xfrm>
          <a:prstGeom prst="rect">
            <a:avLst/>
          </a:prstGeom>
        </p:spPr>
      </p:pic>
      <p:sp>
        <p:nvSpPr>
          <p:cNvPr id="4" name="Fußzeilenplatzhalter 3">
            <a:extLst>
              <a:ext uri="{FF2B5EF4-FFF2-40B4-BE49-F238E27FC236}">
                <a16:creationId xmlns:a16="http://schemas.microsoft.com/office/drawing/2014/main" id="{3C1942C4-B2D6-409C-8B67-F9926A74E28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7B84A7B5-E6FD-4725-BCF8-F1816CB703DD}"/>
              </a:ext>
            </a:extLst>
          </p:cNvPr>
          <p:cNvSpPr>
            <a:spLocks noGrp="1"/>
          </p:cNvSpPr>
          <p:nvPr>
            <p:ph type="sldNum" sz="quarter" idx="12"/>
          </p:nvPr>
        </p:nvSpPr>
        <p:spPr/>
        <p:txBody>
          <a:bodyPr/>
          <a:lstStyle/>
          <a:p>
            <a:fld id="{3EBE071D-87F9-4E7A-91BE-29BC49AE8EDA}" type="slidenum">
              <a:rPr lang="de-AT" smtClean="0"/>
              <a:t>28</a:t>
            </a:fld>
            <a:endParaRPr lang="de-AT"/>
          </a:p>
        </p:txBody>
      </p:sp>
      <p:pic>
        <p:nvPicPr>
          <p:cNvPr id="7" name="Grafik 6">
            <a:extLst>
              <a:ext uri="{FF2B5EF4-FFF2-40B4-BE49-F238E27FC236}">
                <a16:creationId xmlns:a16="http://schemas.microsoft.com/office/drawing/2014/main" id="{8A24BCD5-B313-4C99-908D-206D2E79AAEA}"/>
              </a:ext>
            </a:extLst>
          </p:cNvPr>
          <p:cNvPicPr>
            <a:picLocks noChangeAspect="1"/>
          </p:cNvPicPr>
          <p:nvPr/>
        </p:nvPicPr>
        <p:blipFill>
          <a:blip r:embed="rId3"/>
          <a:stretch>
            <a:fillRect/>
          </a:stretch>
        </p:blipFill>
        <p:spPr>
          <a:xfrm>
            <a:off x="3001834" y="3838484"/>
            <a:ext cx="5151566" cy="2517866"/>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A4D0D474-D836-4684-B5B3-4CC95A85F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54105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26533-5F38-4B88-AD65-3A91B64911A5}"/>
              </a:ext>
            </a:extLst>
          </p:cNvPr>
          <p:cNvSpPr>
            <a:spLocks noGrp="1"/>
          </p:cNvSpPr>
          <p:nvPr>
            <p:ph type="title"/>
          </p:nvPr>
        </p:nvSpPr>
        <p:spPr/>
        <p:txBody>
          <a:bodyPr/>
          <a:lstStyle/>
          <a:p>
            <a:r>
              <a:rPr lang="de-AT" dirty="0"/>
              <a:t>Indexorganisation</a:t>
            </a:r>
          </a:p>
        </p:txBody>
      </p:sp>
      <p:sp>
        <p:nvSpPr>
          <p:cNvPr id="3" name="Inhaltsplatzhalter 2">
            <a:extLst>
              <a:ext uri="{FF2B5EF4-FFF2-40B4-BE49-F238E27FC236}">
                <a16:creationId xmlns:a16="http://schemas.microsoft.com/office/drawing/2014/main" id="{FA660E25-5EB0-462C-B058-78DFED9416ED}"/>
              </a:ext>
            </a:extLst>
          </p:cNvPr>
          <p:cNvSpPr>
            <a:spLocks noGrp="1"/>
          </p:cNvSpPr>
          <p:nvPr>
            <p:ph idx="1"/>
          </p:nvPr>
        </p:nvSpPr>
        <p:spPr/>
        <p:txBody>
          <a:bodyPr/>
          <a:lstStyle/>
          <a:p>
            <a:pPr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r>
              <a:rPr lang="de-AT" altLang="de-DE" dirty="0">
                <a:latin typeface="Calibri" panose="020F0502020204030204" pitchFamily="34" charset="0"/>
                <a:cs typeface="Calibri" panose="020F0502020204030204" pitchFamily="34" charset="0"/>
              </a:rPr>
              <a:t>Index sequentielle Organisation</a:t>
            </a:r>
          </a:p>
          <a:p>
            <a:pPr marL="0"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br>
              <a:rPr lang="de-AT" altLang="de-DE" dirty="0">
                <a:latin typeface="Calibri" panose="020F0502020204030204" pitchFamily="34" charset="0"/>
                <a:cs typeface="Calibri" panose="020F0502020204030204" pitchFamily="34" charset="0"/>
              </a:rPr>
            </a:br>
            <a:r>
              <a:rPr lang="de-AT" altLang="de-DE" dirty="0">
                <a:latin typeface="Calibri" panose="020F0502020204030204" pitchFamily="34" charset="0"/>
                <a:cs typeface="Calibri" panose="020F0502020204030204" pitchFamily="34" charset="0"/>
              </a:rPr>
              <a:t>Index und Hauptdatei sind sortiert, für jeden Datenblock muss ein Indexeintrag existieren. </a:t>
            </a:r>
          </a:p>
          <a:p>
            <a:pPr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endParaRPr lang="de-AT" altLang="de-DE" dirty="0">
              <a:latin typeface="Calibri" panose="020F0502020204030204" pitchFamily="34" charset="0"/>
              <a:cs typeface="Calibri" panose="020F0502020204030204" pitchFamily="34" charset="0"/>
            </a:endParaRPr>
          </a:p>
          <a:p>
            <a:pPr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r>
              <a:rPr lang="de-AT" altLang="de-DE" dirty="0">
                <a:latin typeface="Calibri" panose="020F0502020204030204" pitchFamily="34" charset="0"/>
                <a:cs typeface="Calibri" panose="020F0502020204030204" pitchFamily="34" charset="0"/>
              </a:rPr>
              <a:t>Damit wird der Beginn des Blocks gefunden. </a:t>
            </a:r>
          </a:p>
          <a:p>
            <a:pPr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endParaRPr lang="de-AT" altLang="de-DE" dirty="0">
              <a:latin typeface="Calibri" panose="020F0502020204030204" pitchFamily="34" charset="0"/>
              <a:cs typeface="Calibri" panose="020F0502020204030204" pitchFamily="34" charset="0"/>
            </a:endParaRPr>
          </a:p>
          <a:p>
            <a:pPr indent="-328613">
              <a:buNone/>
              <a:tabLst>
                <a:tab pos="342900" algn="l"/>
                <a:tab pos="900113" algn="l"/>
                <a:tab pos="1814513" algn="l"/>
                <a:tab pos="2728913" algn="l"/>
                <a:tab pos="3643313" algn="l"/>
                <a:tab pos="4557713" algn="l"/>
                <a:tab pos="5472113" algn="l"/>
                <a:tab pos="6386513" algn="l"/>
                <a:tab pos="7300913" algn="l"/>
                <a:tab pos="8215313" algn="l"/>
                <a:tab pos="9129713" algn="l"/>
                <a:tab pos="10044113" algn="l"/>
                <a:tab pos="10320338" algn="l"/>
                <a:tab pos="10769600" algn="l"/>
                <a:tab pos="10771188" algn="l"/>
                <a:tab pos="10772775" algn="l"/>
                <a:tab pos="10774363" algn="l"/>
                <a:tab pos="10775950" algn="l"/>
                <a:tab pos="10777538" algn="l"/>
                <a:tab pos="10779125" algn="l"/>
                <a:tab pos="10780713" algn="l"/>
              </a:tabLst>
              <a:defRPr/>
            </a:pPr>
            <a:r>
              <a:rPr lang="de-AT" altLang="de-DE" dirty="0">
                <a:latin typeface="Calibri" panose="020F0502020204030204" pitchFamily="34" charset="0"/>
                <a:cs typeface="Calibri" panose="020F0502020204030204" pitchFamily="34" charset="0"/>
              </a:rPr>
              <a:t>Der gefundenen Block wird sequentiell verarbeitet.</a:t>
            </a:r>
          </a:p>
          <a:p>
            <a:endParaRPr lang="de-AT" dirty="0"/>
          </a:p>
        </p:txBody>
      </p:sp>
      <p:sp>
        <p:nvSpPr>
          <p:cNvPr id="4" name="Fußzeilenplatzhalter 3">
            <a:extLst>
              <a:ext uri="{FF2B5EF4-FFF2-40B4-BE49-F238E27FC236}">
                <a16:creationId xmlns:a16="http://schemas.microsoft.com/office/drawing/2014/main" id="{ED0ADCE2-2C9E-42AB-8C6E-62C895B2373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4628FB3-0BF5-4833-97C0-FF94FB194289}"/>
              </a:ext>
            </a:extLst>
          </p:cNvPr>
          <p:cNvSpPr>
            <a:spLocks noGrp="1"/>
          </p:cNvSpPr>
          <p:nvPr>
            <p:ph type="sldNum" sz="quarter" idx="12"/>
          </p:nvPr>
        </p:nvSpPr>
        <p:spPr/>
        <p:txBody>
          <a:bodyPr/>
          <a:lstStyle/>
          <a:p>
            <a:fld id="{3EBE071D-87F9-4E7A-91BE-29BC49AE8EDA}" type="slidenum">
              <a:rPr lang="de-AT" smtClean="0"/>
              <a:t>29</a:t>
            </a:fld>
            <a:endParaRPr lang="de-AT"/>
          </a:p>
        </p:txBody>
      </p:sp>
      <p:pic>
        <p:nvPicPr>
          <p:cNvPr id="6" name="Grafik 5" descr="Ein Bild, das Zeichnung enthält.&#10;&#10;Automatisch generierte Beschreibung">
            <a:extLst>
              <a:ext uri="{FF2B5EF4-FFF2-40B4-BE49-F238E27FC236}">
                <a16:creationId xmlns:a16="http://schemas.microsoft.com/office/drawing/2014/main" id="{664A70EE-38D4-4C19-9E97-6D735CCE8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4504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A75211-C273-429D-A954-4749BE833D6C}"/>
              </a:ext>
            </a:extLst>
          </p:cNvPr>
          <p:cNvSpPr>
            <a:spLocks noGrp="1"/>
          </p:cNvSpPr>
          <p:nvPr>
            <p:ph type="title"/>
          </p:nvPr>
        </p:nvSpPr>
        <p:spPr/>
        <p:txBody>
          <a:bodyPr/>
          <a:lstStyle/>
          <a:p>
            <a:r>
              <a:rPr lang="de-AT" b="1" dirty="0" err="1"/>
              <a:t>Faktoriesierung</a:t>
            </a:r>
            <a:endParaRPr lang="de-AT" b="1" dirty="0"/>
          </a:p>
        </p:txBody>
      </p:sp>
      <p:sp>
        <p:nvSpPr>
          <p:cNvPr id="3" name="Inhaltsplatzhalter 2">
            <a:extLst>
              <a:ext uri="{FF2B5EF4-FFF2-40B4-BE49-F238E27FC236}">
                <a16:creationId xmlns:a16="http://schemas.microsoft.com/office/drawing/2014/main" id="{49DC25A9-826E-4B9A-8AD5-D6EAFE2C72AD}"/>
              </a:ext>
            </a:extLst>
          </p:cNvPr>
          <p:cNvSpPr>
            <a:spLocks noGrp="1"/>
          </p:cNvSpPr>
          <p:nvPr>
            <p:ph idx="1"/>
          </p:nvPr>
        </p:nvSpPr>
        <p:spPr>
          <a:xfrm>
            <a:off x="838200" y="1825625"/>
            <a:ext cx="9332742" cy="4351338"/>
          </a:xfrm>
        </p:spPr>
        <p:txBody>
          <a:bodyPr>
            <a:normAutofit/>
          </a:bodyPr>
          <a:lstStyle/>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dirty="0">
              <a:latin typeface="Calibri" panose="020F0502020204030204" pitchFamily="34" charset="0"/>
            </a:endParaRP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dirty="0">
              <a:latin typeface="Calibri" panose="020F0502020204030204" pitchFamily="34" charset="0"/>
            </a:endParaRP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dirty="0">
              <a:latin typeface="Calibri" panose="020F0502020204030204" pitchFamily="34" charset="0"/>
            </a:endParaRP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400" dirty="0">
                <a:latin typeface="Calibri" panose="020F0502020204030204" pitchFamily="34" charset="0"/>
              </a:rPr>
              <a:t>Besitzen Entitäten für ein Attribut a denselben Wert w, so wird w möglicherweise nur einmal abgespeichert.</a:t>
            </a: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800" dirty="0">
              <a:latin typeface="Calibri" panose="020F0502020204030204" pitchFamily="34" charset="0"/>
            </a:endParaRP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400" dirty="0">
                <a:latin typeface="Calibri" panose="020F0502020204030204" pitchFamily="34" charset="0"/>
              </a:rPr>
              <a:t>Die Faktorisierung ist nur sinnvoll, wenn der Speicheraufwand der Zeiger geringer als der der </a:t>
            </a:r>
            <a:r>
              <a:rPr lang="de-DE" altLang="de-DE" sz="2400" dirty="0" err="1">
                <a:latin typeface="Calibri" panose="020F0502020204030204" pitchFamily="34" charset="0"/>
              </a:rPr>
              <a:t>Attributswerte</a:t>
            </a:r>
            <a:r>
              <a:rPr lang="de-DE" altLang="de-DE" sz="2400" dirty="0">
                <a:latin typeface="Calibri" panose="020F0502020204030204" pitchFamily="34" charset="0"/>
              </a:rPr>
              <a:t> ist.</a:t>
            </a: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DE" altLang="de-DE" sz="800" dirty="0">
              <a:latin typeface="Calibri" panose="020F0502020204030204" pitchFamily="34" charset="0"/>
            </a:endParaRPr>
          </a:p>
          <a:p>
            <a:pPr marL="341313" indent="-3286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DE" altLang="de-DE" sz="2400" dirty="0">
                <a:latin typeface="Calibri" panose="020F0502020204030204" pitchFamily="34" charset="0"/>
                <a:ea typeface="Times New Roman" panose="02020603050405020304" pitchFamily="18" charset="0"/>
                <a:cs typeface="Calibri" panose="020F0502020204030204" pitchFamily="34" charset="0"/>
              </a:rPr>
              <a:t>Nachteil ist der große Suchaufwand, insbesondere bei Fragen wie 'Suche alle Sätze mit Attributwert = w'</a:t>
            </a:r>
            <a:endParaRPr lang="de-DE" altLang="de-DE" sz="2400" dirty="0">
              <a:latin typeface="Calibri" panose="020F0502020204030204" pitchFamily="34" charset="0"/>
            </a:endParaRPr>
          </a:p>
          <a:p>
            <a:endParaRPr lang="de-AT" dirty="0"/>
          </a:p>
        </p:txBody>
      </p:sp>
      <p:sp>
        <p:nvSpPr>
          <p:cNvPr id="4" name="Fußzeilenplatzhalter 3">
            <a:extLst>
              <a:ext uri="{FF2B5EF4-FFF2-40B4-BE49-F238E27FC236}">
                <a16:creationId xmlns:a16="http://schemas.microsoft.com/office/drawing/2014/main" id="{455FBD16-B6B4-4F18-AB8E-17A8CB54797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535B5BC0-BA84-4F70-AABC-D136EFDD96B0}"/>
              </a:ext>
            </a:extLst>
          </p:cNvPr>
          <p:cNvSpPr>
            <a:spLocks noGrp="1"/>
          </p:cNvSpPr>
          <p:nvPr>
            <p:ph type="sldNum" sz="quarter" idx="12"/>
          </p:nvPr>
        </p:nvSpPr>
        <p:spPr/>
        <p:txBody>
          <a:bodyPr/>
          <a:lstStyle/>
          <a:p>
            <a:fld id="{3EBE071D-87F9-4E7A-91BE-29BC49AE8EDA}" type="slidenum">
              <a:rPr lang="de-AT" smtClean="0"/>
              <a:t>3</a:t>
            </a:fld>
            <a:endParaRPr lang="de-AT"/>
          </a:p>
        </p:txBody>
      </p:sp>
      <p:pic>
        <p:nvPicPr>
          <p:cNvPr id="6" name="Grafik 5">
            <a:extLst>
              <a:ext uri="{FF2B5EF4-FFF2-40B4-BE49-F238E27FC236}">
                <a16:creationId xmlns:a16="http://schemas.microsoft.com/office/drawing/2014/main" id="{1953BA79-3579-4D90-830B-B21A5E37DAF0}"/>
              </a:ext>
            </a:extLst>
          </p:cNvPr>
          <p:cNvPicPr>
            <a:picLocks noChangeAspect="1"/>
          </p:cNvPicPr>
          <p:nvPr/>
        </p:nvPicPr>
        <p:blipFill>
          <a:blip r:embed="rId2"/>
          <a:stretch>
            <a:fillRect/>
          </a:stretch>
        </p:blipFill>
        <p:spPr>
          <a:xfrm>
            <a:off x="3186239" y="1443222"/>
            <a:ext cx="5819521" cy="1887880"/>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DFA5BB61-12D8-4510-948E-71B676F37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69489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5FEEA-9AD4-44E5-9B6B-6B9F9DD6B8D5}"/>
              </a:ext>
            </a:extLst>
          </p:cNvPr>
          <p:cNvSpPr>
            <a:spLocks noGrp="1"/>
          </p:cNvSpPr>
          <p:nvPr>
            <p:ph type="title"/>
          </p:nvPr>
        </p:nvSpPr>
        <p:spPr/>
        <p:txBody>
          <a:bodyPr/>
          <a:lstStyle/>
          <a:p>
            <a:r>
              <a:rPr lang="de-AT" b="1" dirty="0"/>
              <a:t>Indexorganisation</a:t>
            </a:r>
          </a:p>
        </p:txBody>
      </p:sp>
      <p:sp>
        <p:nvSpPr>
          <p:cNvPr id="3" name="Inhaltsplatzhalter 2">
            <a:extLst>
              <a:ext uri="{FF2B5EF4-FFF2-40B4-BE49-F238E27FC236}">
                <a16:creationId xmlns:a16="http://schemas.microsoft.com/office/drawing/2014/main" id="{D3DA32D4-DEE0-404E-9EDF-73F92AC306CF}"/>
              </a:ext>
            </a:extLst>
          </p:cNvPr>
          <p:cNvSpPr>
            <a:spLocks noGrp="1"/>
          </p:cNvSpPr>
          <p:nvPr>
            <p:ph idx="1"/>
          </p:nvPr>
        </p:nvSpPr>
        <p:spPr/>
        <p:txBody>
          <a:bodyPr/>
          <a:lstStyle/>
          <a:p>
            <a:pPr marL="0"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In der häufigsten Variante werden die Sätze nach dem Primärschlüssel sortiert gespeichert. Zusätzlich wird ein Index angelegt, der zu jedem Block der Datei einen Eintrag der Form (</a:t>
            </a:r>
            <a:r>
              <a:rPr lang="de-DE" altLang="de-DE" dirty="0" err="1">
                <a:latin typeface="Calibri" panose="020F0502020204030204" pitchFamily="34" charset="0"/>
                <a:cs typeface="Calibri" panose="020F0502020204030204" pitchFamily="34" charset="0"/>
              </a:rPr>
              <a:t>s</a:t>
            </a:r>
            <a:r>
              <a:rPr lang="de-DE" altLang="de-DE" baseline="-33000" dirty="0" err="1">
                <a:latin typeface="Calibri" panose="020F0502020204030204" pitchFamily="34" charset="0"/>
                <a:cs typeface="Calibri" panose="020F0502020204030204" pitchFamily="34" charset="0"/>
              </a:rPr>
              <a:t>i</a:t>
            </a:r>
            <a:r>
              <a:rPr lang="de-DE" altLang="de-DE" dirty="0" err="1">
                <a:latin typeface="Calibri" panose="020F0502020204030204" pitchFamily="34" charset="0"/>
                <a:cs typeface="Calibri" panose="020F0502020204030204" pitchFamily="34" charset="0"/>
              </a:rPr>
              <a:t>,g</a:t>
            </a:r>
            <a:r>
              <a:rPr lang="de-DE" altLang="de-DE" baseline="-33000" dirty="0" err="1">
                <a:latin typeface="Calibri" panose="020F0502020204030204" pitchFamily="34" charset="0"/>
                <a:cs typeface="Calibri" panose="020F0502020204030204" pitchFamily="34" charset="0"/>
              </a:rPr>
              <a:t>i</a:t>
            </a:r>
            <a:r>
              <a:rPr lang="de-DE" altLang="de-DE" dirty="0">
                <a:latin typeface="Calibri" panose="020F0502020204030204" pitchFamily="34" charset="0"/>
                <a:cs typeface="Calibri" panose="020F0502020204030204" pitchFamily="34" charset="0"/>
              </a:rPr>
              <a:t>) mit</a:t>
            </a:r>
          </a:p>
          <a:p>
            <a:pPr marL="0"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sz="800" dirty="0">
              <a:latin typeface="Calibri" panose="020F0502020204030204" pitchFamily="34" charset="0"/>
              <a:cs typeface="Calibri" panose="020F0502020204030204" pitchFamily="34" charset="0"/>
            </a:endParaRP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	s</a:t>
            </a:r>
            <a:r>
              <a:rPr lang="de-DE" altLang="de-DE" baseline="-33000" dirty="0">
                <a:latin typeface="Calibri" panose="020F0502020204030204" pitchFamily="34" charset="0"/>
                <a:cs typeface="Calibri" panose="020F0502020204030204" pitchFamily="34" charset="0"/>
              </a:rPr>
              <a:t>i</a:t>
            </a:r>
            <a:r>
              <a:rPr lang="de-DE" altLang="de-DE" dirty="0">
                <a:latin typeface="Calibri" panose="020F0502020204030204" pitchFamily="34" charset="0"/>
                <a:cs typeface="Calibri" panose="020F0502020204030204" pitchFamily="34" charset="0"/>
              </a:rPr>
              <a:t> 	höchster s-Wert im Block i</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g</a:t>
            </a:r>
            <a:r>
              <a:rPr lang="en-GB" altLang="de-DE" baseline="-33000" dirty="0" err="1">
                <a:latin typeface="Calibri" panose="020F0502020204030204" pitchFamily="34" charset="0"/>
                <a:cs typeface="Calibri" panose="020F0502020204030204" pitchFamily="34" charset="0"/>
              </a:rPr>
              <a:t>i</a:t>
            </a:r>
            <a:r>
              <a:rPr lang="en-GB" altLang="de-DE" dirty="0">
                <a:latin typeface="Calibri" panose="020F0502020204030204" pitchFamily="34" charset="0"/>
                <a:cs typeface="Calibri" panose="020F0502020204030204" pitchFamily="34" charset="0"/>
              </a:rPr>
              <a:t>	</a:t>
            </a:r>
            <a:r>
              <a:rPr lang="en-GB" altLang="de-DE" dirty="0" err="1">
                <a:latin typeface="Calibri" panose="020F0502020204030204" pitchFamily="34" charset="0"/>
                <a:cs typeface="Calibri" panose="020F0502020204030204" pitchFamily="34" charset="0"/>
              </a:rPr>
              <a:t>adr</a:t>
            </a:r>
            <a:r>
              <a:rPr lang="en-GB" altLang="de-DE" dirty="0">
                <a:latin typeface="Calibri" panose="020F0502020204030204" pitchFamily="34" charset="0"/>
                <a:cs typeface="Calibri" panose="020F0502020204030204" pitchFamily="34" charset="0"/>
              </a:rPr>
              <a:t>(Block </a:t>
            </a:r>
            <a:r>
              <a:rPr lang="en-GB" altLang="de-DE" dirty="0" err="1">
                <a:latin typeface="Calibri" panose="020F0502020204030204" pitchFamily="34" charset="0"/>
                <a:cs typeface="Calibri" panose="020F0502020204030204" pitchFamily="34" charset="0"/>
              </a:rPr>
              <a:t>i</a:t>
            </a:r>
            <a:r>
              <a:rPr lang="en-GB" altLang="de-DE" dirty="0">
                <a:latin typeface="Calibri" panose="020F0502020204030204" pitchFamily="34" charset="0"/>
                <a:cs typeface="Calibri" panose="020F0502020204030204" pitchFamily="34" charset="0"/>
              </a:rPr>
              <a:t>)</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n-GB" altLang="de-DE" sz="800" dirty="0">
              <a:latin typeface="Calibri" panose="020F0502020204030204" pitchFamily="34" charset="0"/>
              <a:cs typeface="Calibri" panose="020F0502020204030204" pitchFamily="34" charset="0"/>
            </a:endParaRPr>
          </a:p>
          <a:p>
            <a:pPr marL="0"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enthält. Der Index selbst ist aufsteigend nach s-Werten sortiert. Somit entspricht der i-</a:t>
            </a:r>
            <a:r>
              <a:rPr lang="de-DE" altLang="de-DE" dirty="0" err="1">
                <a:latin typeface="Calibri" panose="020F0502020204030204" pitchFamily="34" charset="0"/>
                <a:cs typeface="Calibri" panose="020F0502020204030204" pitchFamily="34" charset="0"/>
              </a:rPr>
              <a:t>te</a:t>
            </a:r>
            <a:r>
              <a:rPr lang="de-DE" altLang="de-DE" dirty="0">
                <a:latin typeface="Calibri" panose="020F0502020204030204" pitchFamily="34" charset="0"/>
                <a:cs typeface="Calibri" panose="020F0502020204030204" pitchFamily="34" charset="0"/>
              </a:rPr>
              <a:t> Eintrag auch dem i-</a:t>
            </a:r>
            <a:r>
              <a:rPr lang="de-DE" altLang="de-DE" dirty="0" err="1">
                <a:latin typeface="Calibri" panose="020F0502020204030204" pitchFamily="34" charset="0"/>
                <a:cs typeface="Calibri" panose="020F0502020204030204" pitchFamily="34" charset="0"/>
              </a:rPr>
              <a:t>ten</a:t>
            </a:r>
            <a:r>
              <a:rPr lang="de-DE" altLang="de-DE" dirty="0">
                <a:latin typeface="Calibri" panose="020F0502020204030204" pitchFamily="34" charset="0"/>
                <a:cs typeface="Calibri" panose="020F0502020204030204" pitchFamily="34" charset="0"/>
              </a:rPr>
              <a:t> Block.</a:t>
            </a:r>
          </a:p>
          <a:p>
            <a:endParaRPr lang="de-AT" dirty="0"/>
          </a:p>
        </p:txBody>
      </p:sp>
      <p:sp>
        <p:nvSpPr>
          <p:cNvPr id="4" name="Fußzeilenplatzhalter 3">
            <a:extLst>
              <a:ext uri="{FF2B5EF4-FFF2-40B4-BE49-F238E27FC236}">
                <a16:creationId xmlns:a16="http://schemas.microsoft.com/office/drawing/2014/main" id="{21D50A05-2FA3-4C0B-BD69-E115D66B3BA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4D27433-82BF-4D31-994D-0F42912C3115}"/>
              </a:ext>
            </a:extLst>
          </p:cNvPr>
          <p:cNvSpPr>
            <a:spLocks noGrp="1"/>
          </p:cNvSpPr>
          <p:nvPr>
            <p:ph type="sldNum" sz="quarter" idx="12"/>
          </p:nvPr>
        </p:nvSpPr>
        <p:spPr/>
        <p:txBody>
          <a:bodyPr/>
          <a:lstStyle/>
          <a:p>
            <a:fld id="{3EBE071D-87F9-4E7A-91BE-29BC49AE8EDA}" type="slidenum">
              <a:rPr lang="de-AT" smtClean="0"/>
              <a:t>30</a:t>
            </a:fld>
            <a:endParaRPr lang="de-AT"/>
          </a:p>
        </p:txBody>
      </p:sp>
      <p:pic>
        <p:nvPicPr>
          <p:cNvPr id="6" name="Grafik 5" descr="Ein Bild, das Zeichnung enthält.&#10;&#10;Automatisch generierte Beschreibung">
            <a:extLst>
              <a:ext uri="{FF2B5EF4-FFF2-40B4-BE49-F238E27FC236}">
                <a16:creationId xmlns:a16="http://schemas.microsoft.com/office/drawing/2014/main" id="{CF2B548C-3F10-4335-A2C6-C21CB6D50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1307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7A8AA-29A7-47E2-BC8E-09C773CFBF01}"/>
              </a:ext>
            </a:extLst>
          </p:cNvPr>
          <p:cNvSpPr>
            <a:spLocks noGrp="1"/>
          </p:cNvSpPr>
          <p:nvPr>
            <p:ph type="title"/>
          </p:nvPr>
        </p:nvSpPr>
        <p:spPr/>
        <p:txBody>
          <a:bodyPr/>
          <a:lstStyle/>
          <a:p>
            <a:r>
              <a:rPr lang="de-AT" b="1" dirty="0"/>
              <a:t>Indexorganisation</a:t>
            </a:r>
          </a:p>
        </p:txBody>
      </p:sp>
      <p:sp>
        <p:nvSpPr>
          <p:cNvPr id="3" name="Inhaltsplatzhalter 2">
            <a:extLst>
              <a:ext uri="{FF2B5EF4-FFF2-40B4-BE49-F238E27FC236}">
                <a16:creationId xmlns:a16="http://schemas.microsoft.com/office/drawing/2014/main" id="{376F67FE-208D-4379-905B-6FD2F91ED09E}"/>
              </a:ext>
            </a:extLst>
          </p:cNvPr>
          <p:cNvSpPr>
            <a:spLocks noGrp="1"/>
          </p:cNvSpPr>
          <p:nvPr>
            <p:ph idx="1"/>
          </p:nvPr>
        </p:nvSpPr>
        <p:spPr/>
        <p:txBody>
          <a:bodyPr/>
          <a:lstStyle/>
          <a:p>
            <a:pPr marL="0" indent="0">
              <a:buNone/>
            </a:pPr>
            <a:r>
              <a:rPr lang="de-AT" altLang="de-DE" dirty="0">
                <a:latin typeface="Calibri" panose="020F0502020204030204" pitchFamily="34" charset="0"/>
              </a:rPr>
              <a:t>Indiziert nicht sequentielle Datei</a:t>
            </a:r>
            <a:br>
              <a:rPr lang="de-AT" altLang="de-DE" dirty="0">
                <a:latin typeface="Calibri" panose="020F0502020204030204" pitchFamily="34" charset="0"/>
              </a:rPr>
            </a:br>
            <a:r>
              <a:rPr lang="de-AT" altLang="de-DE" dirty="0">
                <a:latin typeface="Calibri" panose="020F0502020204030204" pitchFamily="34" charset="0"/>
              </a:rPr>
              <a:t>Index sortiert, Hauptdatei unsortiert, für </a:t>
            </a:r>
            <a:r>
              <a:rPr lang="de-AT" altLang="de-DE" u="sng" dirty="0">
                <a:latin typeface="Calibri" panose="020F0502020204030204" pitchFamily="34" charset="0"/>
              </a:rPr>
              <a:t>jeden</a:t>
            </a:r>
            <a:r>
              <a:rPr lang="de-AT" altLang="de-DE" dirty="0">
                <a:latin typeface="Calibri" panose="020F0502020204030204" pitchFamily="34" charset="0"/>
              </a:rPr>
              <a:t> Datensatz muss ein Indexeintrag existieren </a:t>
            </a:r>
          </a:p>
          <a:p>
            <a:endParaRPr lang="de-AT" dirty="0"/>
          </a:p>
        </p:txBody>
      </p:sp>
      <p:sp>
        <p:nvSpPr>
          <p:cNvPr id="4" name="Fußzeilenplatzhalter 3">
            <a:extLst>
              <a:ext uri="{FF2B5EF4-FFF2-40B4-BE49-F238E27FC236}">
                <a16:creationId xmlns:a16="http://schemas.microsoft.com/office/drawing/2014/main" id="{E59434B4-492E-4B23-84BC-331D7D4465E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ED25B969-44D7-4E58-AC70-3F796FAB2F8F}"/>
              </a:ext>
            </a:extLst>
          </p:cNvPr>
          <p:cNvSpPr>
            <a:spLocks noGrp="1"/>
          </p:cNvSpPr>
          <p:nvPr>
            <p:ph type="sldNum" sz="quarter" idx="12"/>
          </p:nvPr>
        </p:nvSpPr>
        <p:spPr/>
        <p:txBody>
          <a:bodyPr/>
          <a:lstStyle/>
          <a:p>
            <a:fld id="{3EBE071D-87F9-4E7A-91BE-29BC49AE8EDA}" type="slidenum">
              <a:rPr lang="de-AT" smtClean="0"/>
              <a:t>31</a:t>
            </a:fld>
            <a:endParaRPr lang="de-AT"/>
          </a:p>
        </p:txBody>
      </p:sp>
      <p:pic>
        <p:nvPicPr>
          <p:cNvPr id="6" name="Grafik 1">
            <a:extLst>
              <a:ext uri="{FF2B5EF4-FFF2-40B4-BE49-F238E27FC236}">
                <a16:creationId xmlns:a16="http://schemas.microsoft.com/office/drawing/2014/main" id="{02E4C9D6-0303-474D-919D-226617235B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2487" y="3024981"/>
            <a:ext cx="79470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Ein Bild, das Zeichnung enthält.&#10;&#10;Automatisch generierte Beschreibung">
            <a:extLst>
              <a:ext uri="{FF2B5EF4-FFF2-40B4-BE49-F238E27FC236}">
                <a16:creationId xmlns:a16="http://schemas.microsoft.com/office/drawing/2014/main" id="{F49958A5-FFB0-491B-A284-2F702CB91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62975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D49B96-8D7B-4563-A653-F85E382DF4A8}"/>
              </a:ext>
            </a:extLst>
          </p:cNvPr>
          <p:cNvSpPr>
            <a:spLocks noGrp="1"/>
          </p:cNvSpPr>
          <p:nvPr>
            <p:ph type="title"/>
          </p:nvPr>
        </p:nvSpPr>
        <p:spPr/>
        <p:txBody>
          <a:bodyPr/>
          <a:lstStyle/>
          <a:p>
            <a:r>
              <a:rPr lang="de-AT" b="1" dirty="0"/>
              <a:t>Einstufiger Index</a:t>
            </a:r>
          </a:p>
        </p:txBody>
      </p:sp>
      <p:sp>
        <p:nvSpPr>
          <p:cNvPr id="4" name="Fußzeilenplatzhalter 3">
            <a:extLst>
              <a:ext uri="{FF2B5EF4-FFF2-40B4-BE49-F238E27FC236}">
                <a16:creationId xmlns:a16="http://schemas.microsoft.com/office/drawing/2014/main" id="{562561E2-0CE4-45F0-9293-8D198E77597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8D41CE6-73EB-4ECE-95F1-8A1EFEF34FA1}"/>
              </a:ext>
            </a:extLst>
          </p:cNvPr>
          <p:cNvSpPr>
            <a:spLocks noGrp="1"/>
          </p:cNvSpPr>
          <p:nvPr>
            <p:ph type="sldNum" sz="quarter" idx="12"/>
          </p:nvPr>
        </p:nvSpPr>
        <p:spPr/>
        <p:txBody>
          <a:bodyPr/>
          <a:lstStyle/>
          <a:p>
            <a:fld id="{3EBE071D-87F9-4E7A-91BE-29BC49AE8EDA}" type="slidenum">
              <a:rPr lang="de-AT" smtClean="0"/>
              <a:t>32</a:t>
            </a:fld>
            <a:endParaRPr lang="de-AT"/>
          </a:p>
        </p:txBody>
      </p:sp>
      <p:pic>
        <p:nvPicPr>
          <p:cNvPr id="6" name="Picture 2">
            <a:extLst>
              <a:ext uri="{FF2B5EF4-FFF2-40B4-BE49-F238E27FC236}">
                <a16:creationId xmlns:a16="http://schemas.microsoft.com/office/drawing/2014/main" id="{3E69AB4E-37AD-431E-928F-049F7199B2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9567" y="1330415"/>
            <a:ext cx="4606433" cy="49199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F53FB9B2-CA96-4750-8FCA-323ECACB1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80050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BE593-9A35-47BF-9157-BA025683EE6B}"/>
              </a:ext>
            </a:extLst>
          </p:cNvPr>
          <p:cNvSpPr>
            <a:spLocks noGrp="1"/>
          </p:cNvSpPr>
          <p:nvPr>
            <p:ph type="title"/>
          </p:nvPr>
        </p:nvSpPr>
        <p:spPr/>
        <p:txBody>
          <a:bodyPr/>
          <a:lstStyle/>
          <a:p>
            <a:r>
              <a:rPr lang="de-AT" b="1" dirty="0"/>
              <a:t>Mehrstufiger Index</a:t>
            </a:r>
          </a:p>
        </p:txBody>
      </p:sp>
      <p:sp>
        <p:nvSpPr>
          <p:cNvPr id="4" name="Fußzeilenplatzhalter 3">
            <a:extLst>
              <a:ext uri="{FF2B5EF4-FFF2-40B4-BE49-F238E27FC236}">
                <a16:creationId xmlns:a16="http://schemas.microsoft.com/office/drawing/2014/main" id="{FFB77DF5-1749-4780-8026-ADBCDF1C940A}"/>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A0E1F7DD-B710-4FF1-8003-07DCC05EA3E1}"/>
              </a:ext>
            </a:extLst>
          </p:cNvPr>
          <p:cNvSpPr>
            <a:spLocks noGrp="1"/>
          </p:cNvSpPr>
          <p:nvPr>
            <p:ph type="sldNum" sz="quarter" idx="12"/>
          </p:nvPr>
        </p:nvSpPr>
        <p:spPr/>
        <p:txBody>
          <a:bodyPr/>
          <a:lstStyle/>
          <a:p>
            <a:fld id="{3EBE071D-87F9-4E7A-91BE-29BC49AE8EDA}" type="slidenum">
              <a:rPr lang="de-AT" smtClean="0"/>
              <a:t>33</a:t>
            </a:fld>
            <a:endParaRPr lang="de-AT"/>
          </a:p>
        </p:txBody>
      </p:sp>
      <p:pic>
        <p:nvPicPr>
          <p:cNvPr id="6" name="Picture 3">
            <a:extLst>
              <a:ext uri="{FF2B5EF4-FFF2-40B4-BE49-F238E27FC236}">
                <a16:creationId xmlns:a16="http://schemas.microsoft.com/office/drawing/2014/main" id="{449137D6-7A50-4039-AE2F-7E23981273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5242" y="1687384"/>
            <a:ext cx="5261516" cy="42845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2902C3D1-A0F1-4512-908E-81B11F022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89239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E7A896-C480-4402-8BBC-1BEDB6305F0A}"/>
              </a:ext>
            </a:extLst>
          </p:cNvPr>
          <p:cNvSpPr>
            <a:spLocks noGrp="1"/>
          </p:cNvSpPr>
          <p:nvPr>
            <p:ph type="title"/>
          </p:nvPr>
        </p:nvSpPr>
        <p:spPr/>
        <p:txBody>
          <a:bodyPr/>
          <a:lstStyle/>
          <a:p>
            <a:r>
              <a:rPr lang="de-AT" b="1" dirty="0"/>
              <a:t>Indizierter nicht sequentieller Zugriff</a:t>
            </a:r>
          </a:p>
        </p:txBody>
      </p:sp>
      <p:sp>
        <p:nvSpPr>
          <p:cNvPr id="3" name="Inhaltsplatzhalter 2">
            <a:extLst>
              <a:ext uri="{FF2B5EF4-FFF2-40B4-BE49-F238E27FC236}">
                <a16:creationId xmlns:a16="http://schemas.microsoft.com/office/drawing/2014/main" id="{19D95504-E3E4-4B8E-BA3A-FB3433361EEF}"/>
              </a:ext>
            </a:extLst>
          </p:cNvPr>
          <p:cNvSpPr>
            <a:spLocks noGrp="1"/>
          </p:cNvSpPr>
          <p:nvPr>
            <p:ph idx="1"/>
          </p:nvPr>
        </p:nvSpPr>
        <p:spPr/>
        <p:txBody>
          <a:bodyPr/>
          <a:lstStyle/>
          <a:p>
            <a:pPr marL="0" indent="0" algn="ctr">
              <a:buNone/>
            </a:pPr>
            <a:r>
              <a:rPr lang="de-AT" dirty="0"/>
              <a:t>(für Sekundärorganisation)</a:t>
            </a:r>
          </a:p>
        </p:txBody>
      </p:sp>
      <p:sp>
        <p:nvSpPr>
          <p:cNvPr id="4" name="Fußzeilenplatzhalter 3">
            <a:extLst>
              <a:ext uri="{FF2B5EF4-FFF2-40B4-BE49-F238E27FC236}">
                <a16:creationId xmlns:a16="http://schemas.microsoft.com/office/drawing/2014/main" id="{BD6C6A14-A4F9-41C1-80C6-90924D71FDE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F3DAD91-A91E-4F60-83DD-B976AC106BCD}"/>
              </a:ext>
            </a:extLst>
          </p:cNvPr>
          <p:cNvSpPr>
            <a:spLocks noGrp="1"/>
          </p:cNvSpPr>
          <p:nvPr>
            <p:ph type="sldNum" sz="quarter" idx="12"/>
          </p:nvPr>
        </p:nvSpPr>
        <p:spPr/>
        <p:txBody>
          <a:bodyPr/>
          <a:lstStyle/>
          <a:p>
            <a:fld id="{3EBE071D-87F9-4E7A-91BE-29BC49AE8EDA}" type="slidenum">
              <a:rPr lang="de-AT" smtClean="0"/>
              <a:t>34</a:t>
            </a:fld>
            <a:endParaRPr lang="de-AT"/>
          </a:p>
        </p:txBody>
      </p:sp>
      <p:pic>
        <p:nvPicPr>
          <p:cNvPr id="6" name="Picture 3">
            <a:extLst>
              <a:ext uri="{FF2B5EF4-FFF2-40B4-BE49-F238E27FC236}">
                <a16:creationId xmlns:a16="http://schemas.microsoft.com/office/drawing/2014/main" id="{930FD962-A08A-4B7C-BDA5-492D7697B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342" y="2421699"/>
            <a:ext cx="6985316" cy="37552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6DA4E3E5-4217-4DFC-8676-BDC92C0DD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16612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057FE-7572-43B4-AD88-E97FC3608492}"/>
              </a:ext>
            </a:extLst>
          </p:cNvPr>
          <p:cNvSpPr>
            <a:spLocks noGrp="1"/>
          </p:cNvSpPr>
          <p:nvPr>
            <p:ph type="title"/>
          </p:nvPr>
        </p:nvSpPr>
        <p:spPr/>
        <p:txBody>
          <a:bodyPr/>
          <a:lstStyle/>
          <a:p>
            <a:endParaRPr lang="de-AT"/>
          </a:p>
        </p:txBody>
      </p:sp>
      <p:sp>
        <p:nvSpPr>
          <p:cNvPr id="4" name="Fußzeilenplatzhalter 3">
            <a:extLst>
              <a:ext uri="{FF2B5EF4-FFF2-40B4-BE49-F238E27FC236}">
                <a16:creationId xmlns:a16="http://schemas.microsoft.com/office/drawing/2014/main" id="{CDE1D80A-B6D0-426E-A96D-1BD4CDDF091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43740B0-CC12-4ABD-BDCE-3CA75AB4C5A1}"/>
              </a:ext>
            </a:extLst>
          </p:cNvPr>
          <p:cNvSpPr>
            <a:spLocks noGrp="1"/>
          </p:cNvSpPr>
          <p:nvPr>
            <p:ph type="sldNum" sz="quarter" idx="12"/>
          </p:nvPr>
        </p:nvSpPr>
        <p:spPr/>
        <p:txBody>
          <a:bodyPr/>
          <a:lstStyle/>
          <a:p>
            <a:fld id="{3EBE071D-87F9-4E7A-91BE-29BC49AE8EDA}" type="slidenum">
              <a:rPr lang="de-AT" smtClean="0"/>
              <a:t>35</a:t>
            </a:fld>
            <a:endParaRPr lang="de-AT"/>
          </a:p>
        </p:txBody>
      </p:sp>
      <p:pic>
        <p:nvPicPr>
          <p:cNvPr id="6" name="Picture 3">
            <a:extLst>
              <a:ext uri="{FF2B5EF4-FFF2-40B4-BE49-F238E27FC236}">
                <a16:creationId xmlns:a16="http://schemas.microsoft.com/office/drawing/2014/main" id="{110D2A52-9DD7-4DC6-A337-CBBBF559A0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2866" y="2199861"/>
            <a:ext cx="6766267" cy="383528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CA2F0978-FD61-47E8-AAC3-4FFF981E6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14076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2E59AF-DBE0-4FAC-8D78-B3F08A184935}"/>
              </a:ext>
            </a:extLst>
          </p:cNvPr>
          <p:cNvSpPr>
            <a:spLocks noGrp="1"/>
          </p:cNvSpPr>
          <p:nvPr>
            <p:ph type="title"/>
          </p:nvPr>
        </p:nvSpPr>
        <p:spPr/>
        <p:txBody>
          <a:bodyPr/>
          <a:lstStyle/>
          <a:p>
            <a:r>
              <a:rPr lang="de-AT" b="1" dirty="0"/>
              <a:t>Probleme beim Insert?</a:t>
            </a:r>
          </a:p>
        </p:txBody>
      </p:sp>
      <p:sp>
        <p:nvSpPr>
          <p:cNvPr id="4" name="Inhaltsplatzhalter 3">
            <a:extLst>
              <a:ext uri="{FF2B5EF4-FFF2-40B4-BE49-F238E27FC236}">
                <a16:creationId xmlns:a16="http://schemas.microsoft.com/office/drawing/2014/main" id="{AB9166D0-4077-42CD-B479-C79DB722BB0B}"/>
              </a:ext>
            </a:extLst>
          </p:cNvPr>
          <p:cNvSpPr>
            <a:spLocks noGrp="1"/>
          </p:cNvSpPr>
          <p:nvPr>
            <p:ph sz="half" idx="2"/>
          </p:nvPr>
        </p:nvSpPr>
        <p:spPr/>
        <p:txBody>
          <a:bodyPr/>
          <a:lstStyle/>
          <a:p>
            <a:pPr marL="0" indent="0">
              <a:buNone/>
            </a:pPr>
            <a:r>
              <a:rPr lang="de-AT" altLang="de-DE" dirty="0">
                <a:latin typeface="Calibri" panose="020F0502020204030204" pitchFamily="34" charset="0"/>
              </a:rPr>
              <a:t>Was sind die Konsequenzen, wenn ein Satz mit dem PK 10000 eingefügt wird?</a:t>
            </a:r>
          </a:p>
          <a:p>
            <a:pPr marL="0" indent="0">
              <a:buNone/>
            </a:pPr>
            <a:endParaRPr lang="de-AT" altLang="de-DE" dirty="0">
              <a:latin typeface="Calibri" panose="020F0502020204030204" pitchFamily="34" charset="0"/>
            </a:endParaRPr>
          </a:p>
          <a:p>
            <a:pPr marL="0" indent="0">
              <a:buNone/>
            </a:pPr>
            <a:r>
              <a:rPr lang="de-AT" altLang="de-DE" dirty="0">
                <a:latin typeface="Calibri" panose="020F0502020204030204" pitchFamily="34" charset="0"/>
              </a:rPr>
              <a:t>Was sind die Konsequenzen, wenn ein Satz mit dem PK 5599 eingefügt werden soll?</a:t>
            </a:r>
          </a:p>
          <a:p>
            <a:endParaRPr lang="de-AT" dirty="0"/>
          </a:p>
        </p:txBody>
      </p:sp>
      <p:sp>
        <p:nvSpPr>
          <p:cNvPr id="5" name="Fußzeilenplatzhalter 4">
            <a:extLst>
              <a:ext uri="{FF2B5EF4-FFF2-40B4-BE49-F238E27FC236}">
                <a16:creationId xmlns:a16="http://schemas.microsoft.com/office/drawing/2014/main" id="{8E3926D9-EBD6-4A8A-81E5-1B53E7BB835C}"/>
              </a:ext>
            </a:extLst>
          </p:cNvPr>
          <p:cNvSpPr>
            <a:spLocks noGrp="1"/>
          </p:cNvSpPr>
          <p:nvPr>
            <p:ph type="ftr" sz="quarter" idx="11"/>
          </p:nvPr>
        </p:nvSpPr>
        <p:spPr/>
        <p:txBody>
          <a:bodyPr/>
          <a:lstStyle/>
          <a:p>
            <a:r>
              <a:rPr lang="de-AT"/>
              <a:t>Physikalische Datenbankstrukturen</a:t>
            </a:r>
          </a:p>
        </p:txBody>
      </p:sp>
      <p:sp>
        <p:nvSpPr>
          <p:cNvPr id="6" name="Foliennummernplatzhalter 5">
            <a:extLst>
              <a:ext uri="{FF2B5EF4-FFF2-40B4-BE49-F238E27FC236}">
                <a16:creationId xmlns:a16="http://schemas.microsoft.com/office/drawing/2014/main" id="{B6CF4C12-8C7D-49DF-A470-38909C486F3F}"/>
              </a:ext>
            </a:extLst>
          </p:cNvPr>
          <p:cNvSpPr>
            <a:spLocks noGrp="1"/>
          </p:cNvSpPr>
          <p:nvPr>
            <p:ph type="sldNum" sz="quarter" idx="12"/>
          </p:nvPr>
        </p:nvSpPr>
        <p:spPr/>
        <p:txBody>
          <a:bodyPr/>
          <a:lstStyle/>
          <a:p>
            <a:fld id="{3EBE071D-87F9-4E7A-91BE-29BC49AE8EDA}" type="slidenum">
              <a:rPr lang="de-AT" smtClean="0"/>
              <a:t>36</a:t>
            </a:fld>
            <a:endParaRPr lang="de-AT"/>
          </a:p>
        </p:txBody>
      </p:sp>
      <p:pic>
        <p:nvPicPr>
          <p:cNvPr id="7" name="Picture 2">
            <a:extLst>
              <a:ext uri="{FF2B5EF4-FFF2-40B4-BE49-F238E27FC236}">
                <a16:creationId xmlns:a16="http://schemas.microsoft.com/office/drawing/2014/main" id="{57DD01A8-AEA0-4871-8AE8-9ED0C30182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2492" y="1440984"/>
            <a:ext cx="4434154" cy="47359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Grafik 7" descr="Ein Bild, das Zeichnung enthält.&#10;&#10;Automatisch generierte Beschreibung">
            <a:extLst>
              <a:ext uri="{FF2B5EF4-FFF2-40B4-BE49-F238E27FC236}">
                <a16:creationId xmlns:a16="http://schemas.microsoft.com/office/drawing/2014/main" id="{A3986CD8-A742-4ADC-86E5-8FE8934C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99078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554BB-97A6-4EC2-B029-F4B37599D7E7}"/>
              </a:ext>
            </a:extLst>
          </p:cNvPr>
          <p:cNvSpPr>
            <a:spLocks noGrp="1"/>
          </p:cNvSpPr>
          <p:nvPr>
            <p:ph type="title"/>
          </p:nvPr>
        </p:nvSpPr>
        <p:spPr/>
        <p:txBody>
          <a:bodyPr/>
          <a:lstStyle/>
          <a:p>
            <a:r>
              <a:rPr lang="de-AT" b="1" dirty="0"/>
              <a:t>Einfügen von Sätzen</a:t>
            </a:r>
          </a:p>
        </p:txBody>
      </p:sp>
      <p:sp>
        <p:nvSpPr>
          <p:cNvPr id="3" name="Inhaltsplatzhalter 2">
            <a:extLst>
              <a:ext uri="{FF2B5EF4-FFF2-40B4-BE49-F238E27FC236}">
                <a16:creationId xmlns:a16="http://schemas.microsoft.com/office/drawing/2014/main" id="{D58753BB-1464-4E53-AAC9-D471A44B43AF}"/>
              </a:ext>
            </a:extLst>
          </p:cNvPr>
          <p:cNvSpPr>
            <a:spLocks noGrp="1"/>
          </p:cNvSpPr>
          <p:nvPr>
            <p:ph idx="1"/>
          </p:nvPr>
        </p:nvSpPr>
        <p:spPr/>
        <p:txBody>
          <a:bodyPr/>
          <a:lstStyle/>
          <a:p>
            <a:pPr marL="0" indent="0">
              <a:spcBef>
                <a:spcPts val="500"/>
              </a:spcBef>
              <a:buNone/>
            </a:pPr>
            <a:r>
              <a:rPr lang="de-AT" altLang="de-DE" dirty="0">
                <a:latin typeface="Calibri" panose="020F0502020204030204" pitchFamily="34" charset="0"/>
              </a:rPr>
              <a:t>Unter der Voraussetzung, dass der richtige Block gefunden worden ist, kann der Satz an der richtigen Stelle eingefügt werden, sofern der Block noch nicht voll belegt ist.</a:t>
            </a:r>
          </a:p>
          <a:p>
            <a:pPr marL="0" indent="0">
              <a:spcBef>
                <a:spcPts val="500"/>
              </a:spcBef>
              <a:buNone/>
            </a:pPr>
            <a:r>
              <a:rPr lang="de-AT" altLang="de-DE" dirty="0">
                <a:latin typeface="Calibri" panose="020F0502020204030204" pitchFamily="34" charset="0"/>
              </a:rPr>
              <a:t>2 Alternativen:</a:t>
            </a:r>
          </a:p>
          <a:p>
            <a:endParaRPr lang="de-AT" dirty="0"/>
          </a:p>
        </p:txBody>
      </p:sp>
      <p:sp>
        <p:nvSpPr>
          <p:cNvPr id="4" name="Fußzeilenplatzhalter 3">
            <a:extLst>
              <a:ext uri="{FF2B5EF4-FFF2-40B4-BE49-F238E27FC236}">
                <a16:creationId xmlns:a16="http://schemas.microsoft.com/office/drawing/2014/main" id="{B72115B9-B218-462F-92E0-3083950EB13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07429909-092E-4D00-8557-F44715580E7C}"/>
              </a:ext>
            </a:extLst>
          </p:cNvPr>
          <p:cNvSpPr>
            <a:spLocks noGrp="1"/>
          </p:cNvSpPr>
          <p:nvPr>
            <p:ph type="sldNum" sz="quarter" idx="12"/>
          </p:nvPr>
        </p:nvSpPr>
        <p:spPr/>
        <p:txBody>
          <a:bodyPr/>
          <a:lstStyle/>
          <a:p>
            <a:fld id="{3EBE071D-87F9-4E7A-91BE-29BC49AE8EDA}" type="slidenum">
              <a:rPr lang="de-AT" smtClean="0"/>
              <a:t>37</a:t>
            </a:fld>
            <a:endParaRPr lang="de-AT"/>
          </a:p>
        </p:txBody>
      </p:sp>
      <p:graphicFrame>
        <p:nvGraphicFramePr>
          <p:cNvPr id="6" name="Object 6">
            <a:extLst>
              <a:ext uri="{FF2B5EF4-FFF2-40B4-BE49-F238E27FC236}">
                <a16:creationId xmlns:a16="http://schemas.microsoft.com/office/drawing/2014/main" id="{DA9A3C50-2E07-4FCF-9476-28DD5A0EC89D}"/>
              </a:ext>
            </a:extLst>
          </p:cNvPr>
          <p:cNvGraphicFramePr>
            <a:graphicFrameLocks noChangeAspect="1"/>
          </p:cNvGraphicFramePr>
          <p:nvPr>
            <p:extLst>
              <p:ext uri="{D42A27DB-BD31-4B8C-83A1-F6EECF244321}">
                <p14:modId xmlns:p14="http://schemas.microsoft.com/office/powerpoint/2010/main" val="1824729685"/>
              </p:ext>
            </p:extLst>
          </p:nvPr>
        </p:nvGraphicFramePr>
        <p:xfrm>
          <a:off x="1471268" y="3602452"/>
          <a:ext cx="2311617" cy="2574511"/>
        </p:xfrm>
        <a:graphic>
          <a:graphicData uri="http://schemas.openxmlformats.org/presentationml/2006/ole">
            <mc:AlternateContent xmlns:mc="http://schemas.openxmlformats.org/markup-compatibility/2006">
              <mc:Choice xmlns:v="urn:schemas-microsoft-com:vml" Requires="v">
                <p:oleObj spid="_x0000_s2052" r:id="rId3" imgW="1687389" imgH="1879497" progId="">
                  <p:embed/>
                </p:oleObj>
              </mc:Choice>
              <mc:Fallback>
                <p:oleObj r:id="rId3" imgW="1687389" imgH="1879497" progId="">
                  <p:embed/>
                  <p:pic>
                    <p:nvPicPr>
                      <p:cNvPr id="39945" name="Object 6">
                        <a:extLst>
                          <a:ext uri="{FF2B5EF4-FFF2-40B4-BE49-F238E27FC236}">
                            <a16:creationId xmlns:a16="http://schemas.microsoft.com/office/drawing/2014/main" id="{EA90F323-3FA2-4E50-A12B-66260245F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268" y="3602452"/>
                        <a:ext cx="2311617" cy="2574511"/>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7A13DC7A-BCA8-4640-B161-23C1EC01DBA8}"/>
              </a:ext>
            </a:extLst>
          </p:cNvPr>
          <p:cNvGraphicFramePr>
            <a:graphicFrameLocks noChangeAspect="1"/>
          </p:cNvGraphicFramePr>
          <p:nvPr>
            <p:extLst>
              <p:ext uri="{D42A27DB-BD31-4B8C-83A1-F6EECF244321}">
                <p14:modId xmlns:p14="http://schemas.microsoft.com/office/powerpoint/2010/main" val="403770315"/>
              </p:ext>
            </p:extLst>
          </p:nvPr>
        </p:nvGraphicFramePr>
        <p:xfrm>
          <a:off x="6461125" y="3302000"/>
          <a:ext cx="3384550" cy="2874963"/>
        </p:xfrm>
        <a:graphic>
          <a:graphicData uri="http://schemas.openxmlformats.org/presentationml/2006/ole">
            <mc:AlternateContent xmlns:mc="http://schemas.openxmlformats.org/markup-compatibility/2006">
              <mc:Choice xmlns:v="urn:schemas-microsoft-com:vml" Requires="v">
                <p:oleObj spid="_x0000_s2053" r:id="rId5" imgW="1965891" imgH="1852498" progId="">
                  <p:embed/>
                </p:oleObj>
              </mc:Choice>
              <mc:Fallback>
                <p:oleObj r:id="rId5" imgW="1965891" imgH="1852498" progId="">
                  <p:embed/>
                  <p:pic>
                    <p:nvPicPr>
                      <p:cNvPr id="39947" name="Object 8">
                        <a:extLst>
                          <a:ext uri="{FF2B5EF4-FFF2-40B4-BE49-F238E27FC236}">
                            <a16:creationId xmlns:a16="http://schemas.microsoft.com/office/drawing/2014/main" id="{3CF021D2-29F2-4ECB-96DF-D092E0679F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25" y="3302000"/>
                        <a:ext cx="3384550" cy="2874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Grafik 7" descr="Ein Bild, das Zeichnung enthält.&#10;&#10;Automatisch generierte Beschreibung">
            <a:extLst>
              <a:ext uri="{FF2B5EF4-FFF2-40B4-BE49-F238E27FC236}">
                <a16:creationId xmlns:a16="http://schemas.microsoft.com/office/drawing/2014/main" id="{A786F87F-9D87-4954-AD5C-E3B7B73938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9003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41B91-B9C4-496A-A739-80E19C8FA121}"/>
              </a:ext>
            </a:extLst>
          </p:cNvPr>
          <p:cNvSpPr>
            <a:spLocks noGrp="1"/>
          </p:cNvSpPr>
          <p:nvPr>
            <p:ph type="title"/>
          </p:nvPr>
        </p:nvSpPr>
        <p:spPr/>
        <p:txBody>
          <a:bodyPr/>
          <a:lstStyle/>
          <a:p>
            <a:endParaRPr lang="de-AT"/>
          </a:p>
        </p:txBody>
      </p:sp>
      <p:sp>
        <p:nvSpPr>
          <p:cNvPr id="4" name="Fußzeilenplatzhalter 3">
            <a:extLst>
              <a:ext uri="{FF2B5EF4-FFF2-40B4-BE49-F238E27FC236}">
                <a16:creationId xmlns:a16="http://schemas.microsoft.com/office/drawing/2014/main" id="{D36003D9-5D5C-4185-BCB7-DB6C052F50B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78691C3-9ECA-4553-B7E4-1DE5A666A0B3}"/>
              </a:ext>
            </a:extLst>
          </p:cNvPr>
          <p:cNvSpPr>
            <a:spLocks noGrp="1"/>
          </p:cNvSpPr>
          <p:nvPr>
            <p:ph type="sldNum" sz="quarter" idx="12"/>
          </p:nvPr>
        </p:nvSpPr>
        <p:spPr/>
        <p:txBody>
          <a:bodyPr/>
          <a:lstStyle/>
          <a:p>
            <a:fld id="{3EBE071D-87F9-4E7A-91BE-29BC49AE8EDA}" type="slidenum">
              <a:rPr lang="de-AT" smtClean="0"/>
              <a:t>38</a:t>
            </a:fld>
            <a:endParaRPr lang="de-AT"/>
          </a:p>
        </p:txBody>
      </p:sp>
      <p:pic>
        <p:nvPicPr>
          <p:cNvPr id="6" name="Picture 3">
            <a:extLst>
              <a:ext uri="{FF2B5EF4-FFF2-40B4-BE49-F238E27FC236}">
                <a16:creationId xmlns:a16="http://schemas.microsoft.com/office/drawing/2014/main" id="{70F60A54-CA49-4EC9-804D-9E29998C23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8559" y="432625"/>
            <a:ext cx="7614881" cy="59927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46933ADE-AA92-4E30-A57F-8F2FEEE1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2335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A7AE3-36F1-4898-96F6-53226ECC73A5}"/>
              </a:ext>
            </a:extLst>
          </p:cNvPr>
          <p:cNvSpPr>
            <a:spLocks noGrp="1"/>
          </p:cNvSpPr>
          <p:nvPr>
            <p:ph type="title"/>
          </p:nvPr>
        </p:nvSpPr>
        <p:spPr/>
        <p:txBody>
          <a:bodyPr/>
          <a:lstStyle/>
          <a:p>
            <a:r>
              <a:rPr lang="de-AT" b="1" dirty="0"/>
              <a:t>Verarbeitung in einer Indexorganisation</a:t>
            </a:r>
          </a:p>
        </p:txBody>
      </p:sp>
      <p:sp>
        <p:nvSpPr>
          <p:cNvPr id="3" name="Inhaltsplatzhalter 2">
            <a:extLst>
              <a:ext uri="{FF2B5EF4-FFF2-40B4-BE49-F238E27FC236}">
                <a16:creationId xmlns:a16="http://schemas.microsoft.com/office/drawing/2014/main" id="{B907E7C2-E51D-41C4-B827-B9C70676A437}"/>
              </a:ext>
            </a:extLst>
          </p:cNvPr>
          <p:cNvSpPr>
            <a:spLocks noGrp="1"/>
          </p:cNvSpPr>
          <p:nvPr>
            <p:ph idx="1"/>
          </p:nvPr>
        </p:nvSpPr>
        <p:spPr>
          <a:xfrm>
            <a:off x="838200" y="1760262"/>
            <a:ext cx="9498496" cy="4351338"/>
          </a:xfrm>
        </p:spPr>
        <p:txBody>
          <a:bodyPr>
            <a:normAutofit fontScale="77500" lnSpcReduction="20000"/>
          </a:bodyPr>
          <a:lstStyle/>
          <a:p>
            <a:pPr marL="0" indent="0">
              <a:buNone/>
            </a:pPr>
            <a:r>
              <a:rPr lang="de-DE" altLang="de-DE" b="1" dirty="0">
                <a:latin typeface="Calibri" panose="020F0502020204030204" pitchFamily="34" charset="0"/>
                <a:cs typeface="Times New Roman" panose="02020603050405020304" pitchFamily="18" charset="0"/>
              </a:rPr>
              <a:t>LOOKUP</a:t>
            </a:r>
          </a:p>
          <a:p>
            <a:pPr marL="0" indent="0">
              <a:buNone/>
            </a:pPr>
            <a:r>
              <a:rPr lang="de-DE" altLang="de-DE" dirty="0">
                <a:latin typeface="Calibri" panose="020F0502020204030204" pitchFamily="34" charset="0"/>
                <a:cs typeface="Times New Roman" panose="02020603050405020304" pitchFamily="18" charset="0"/>
              </a:rPr>
              <a:t>Wie wird nach einem </a:t>
            </a:r>
            <a:r>
              <a:rPr lang="de-DE" altLang="de-DE" dirty="0" err="1">
                <a:latin typeface="Calibri" panose="020F0502020204030204" pitchFamily="34" charset="0"/>
                <a:cs typeface="Times New Roman" panose="02020603050405020304" pitchFamily="18" charset="0"/>
              </a:rPr>
              <a:t>Record</a:t>
            </a:r>
            <a:r>
              <a:rPr lang="de-DE" altLang="de-DE" dirty="0">
                <a:latin typeface="Calibri" panose="020F0502020204030204" pitchFamily="34" charset="0"/>
                <a:cs typeface="Times New Roman" panose="02020603050405020304" pitchFamily="18" charset="0"/>
              </a:rPr>
              <a:t> mit dem Schlüssel v</a:t>
            </a:r>
            <a:r>
              <a:rPr lang="de-DE" altLang="de-DE" baseline="-25000" dirty="0">
                <a:latin typeface="Calibri" panose="020F0502020204030204" pitchFamily="34" charset="0"/>
                <a:cs typeface="Times New Roman" panose="02020603050405020304" pitchFamily="18" charset="0"/>
              </a:rPr>
              <a:t>1</a:t>
            </a:r>
            <a:r>
              <a:rPr lang="de-DE" altLang="de-DE" dirty="0">
                <a:latin typeface="Calibri" panose="020F0502020204030204" pitchFamily="34" charset="0"/>
                <a:cs typeface="Times New Roman" panose="02020603050405020304" pitchFamily="18" charset="0"/>
              </a:rPr>
              <a:t> gesucht?</a:t>
            </a:r>
            <a:endParaRPr lang="de-AT" altLang="de-DE" dirty="0">
              <a:latin typeface="Calibri" panose="020F0502020204030204" pitchFamily="34" charset="0"/>
              <a:cs typeface="Times New Roman" panose="02020603050405020304" pitchFamily="18" charset="0"/>
            </a:endParaRPr>
          </a:p>
          <a:p>
            <a:pPr marL="0" indent="0">
              <a:buNone/>
            </a:pPr>
            <a:r>
              <a:rPr lang="de-DE" altLang="de-DE" dirty="0">
                <a:latin typeface="Calibri" panose="020F0502020204030204" pitchFamily="34" charset="0"/>
                <a:cs typeface="Times New Roman" panose="02020603050405020304" pitchFamily="18" charset="0"/>
              </a:rPr>
              <a:t> </a:t>
            </a:r>
            <a:endParaRPr lang="de-AT" altLang="de-DE" dirty="0">
              <a:latin typeface="Calibri" panose="020F0502020204030204" pitchFamily="34" charset="0"/>
              <a:cs typeface="Times New Roman" panose="02020603050405020304" pitchFamily="18" charset="0"/>
            </a:endParaRPr>
          </a:p>
          <a:p>
            <a:pPr marL="0" indent="0">
              <a:buNone/>
            </a:pPr>
            <a:r>
              <a:rPr lang="de-DE" altLang="de-DE" b="1" dirty="0">
                <a:latin typeface="Calibri" panose="020F0502020204030204" pitchFamily="34" charset="0"/>
                <a:cs typeface="Times New Roman" panose="02020603050405020304" pitchFamily="18" charset="0"/>
              </a:rPr>
              <a:t>MODIFY</a:t>
            </a:r>
            <a:endParaRPr lang="de-AT" altLang="de-DE" b="1" dirty="0">
              <a:latin typeface="Calibri" panose="020F0502020204030204" pitchFamily="34" charset="0"/>
              <a:cs typeface="Times New Roman" panose="02020603050405020304" pitchFamily="18" charset="0"/>
            </a:endParaRPr>
          </a:p>
          <a:p>
            <a:pPr marL="0" indent="0">
              <a:buNone/>
            </a:pPr>
            <a:r>
              <a:rPr lang="de-AT" altLang="de-DE" dirty="0">
                <a:latin typeface="Calibri" panose="020F0502020204030204" pitchFamily="34" charset="0"/>
                <a:cs typeface="Times New Roman" panose="02020603050405020304" pitchFamily="18" charset="0"/>
              </a:rPr>
              <a:t>Wie wird ein UPDATE durchgeführt?</a:t>
            </a:r>
          </a:p>
          <a:p>
            <a:pPr marL="0" indent="0">
              <a:buNone/>
            </a:pPr>
            <a:r>
              <a:rPr lang="de-DE" altLang="de-DE" dirty="0">
                <a:latin typeface="Calibri" panose="020F0502020204030204" pitchFamily="34" charset="0"/>
                <a:cs typeface="Times New Roman" panose="02020603050405020304" pitchFamily="18" charset="0"/>
              </a:rPr>
              <a:t> </a:t>
            </a:r>
            <a:endParaRPr lang="de-AT" altLang="de-DE" dirty="0">
              <a:latin typeface="Calibri" panose="020F0502020204030204" pitchFamily="34" charset="0"/>
              <a:cs typeface="Times New Roman" panose="02020603050405020304" pitchFamily="18" charset="0"/>
            </a:endParaRPr>
          </a:p>
          <a:p>
            <a:pPr marL="0" indent="0">
              <a:buNone/>
            </a:pPr>
            <a:r>
              <a:rPr lang="de-DE" altLang="de-DE" b="1" dirty="0">
                <a:latin typeface="Calibri" panose="020F0502020204030204" pitchFamily="34" charset="0"/>
                <a:cs typeface="Times New Roman" panose="02020603050405020304" pitchFamily="18" charset="0"/>
              </a:rPr>
              <a:t>INSERT</a:t>
            </a:r>
            <a:endParaRPr lang="de-AT" altLang="de-DE" b="1" dirty="0">
              <a:latin typeface="Calibri" panose="020F0502020204030204" pitchFamily="34" charset="0"/>
              <a:cs typeface="Times New Roman" panose="02020603050405020304" pitchFamily="18" charset="0"/>
            </a:endParaRPr>
          </a:p>
          <a:p>
            <a:pPr marL="0" indent="0">
              <a:buNone/>
            </a:pPr>
            <a:r>
              <a:rPr lang="de-DE" altLang="de-DE" dirty="0">
                <a:latin typeface="Calibri" panose="020F0502020204030204" pitchFamily="34" charset="0"/>
                <a:cs typeface="Times New Roman" panose="02020603050405020304" pitchFamily="18" charset="0"/>
              </a:rPr>
              <a:t>Wie wird ein </a:t>
            </a:r>
            <a:r>
              <a:rPr lang="de-DE" altLang="de-DE" dirty="0" err="1">
                <a:latin typeface="Calibri" panose="020F0502020204030204" pitchFamily="34" charset="0"/>
                <a:cs typeface="Times New Roman" panose="02020603050405020304" pitchFamily="18" charset="0"/>
              </a:rPr>
              <a:t>Record</a:t>
            </a:r>
            <a:r>
              <a:rPr lang="de-DE" altLang="de-DE" dirty="0">
                <a:latin typeface="Calibri" panose="020F0502020204030204" pitchFamily="34" charset="0"/>
                <a:cs typeface="Times New Roman" panose="02020603050405020304" pitchFamily="18" charset="0"/>
              </a:rPr>
              <a:t> mit dem Schlüssel  v eingefügt?</a:t>
            </a:r>
          </a:p>
          <a:p>
            <a:pPr marL="0" indent="0">
              <a:buNone/>
            </a:pPr>
            <a:endParaRPr lang="de-DE" altLang="de-DE" dirty="0">
              <a:latin typeface="Calibri" panose="020F0502020204030204" pitchFamily="34" charset="0"/>
              <a:cs typeface="Times New Roman" panose="02020603050405020304" pitchFamily="18" charset="0"/>
            </a:endParaRPr>
          </a:p>
          <a:p>
            <a:pPr marL="0" indent="0">
              <a:buNone/>
            </a:pPr>
            <a:endParaRPr lang="de-DE" altLang="de-DE" dirty="0">
              <a:latin typeface="Calibri" panose="020F0502020204030204" pitchFamily="34" charset="0"/>
              <a:cs typeface="Times New Roman" panose="02020603050405020304" pitchFamily="18" charset="0"/>
            </a:endParaRPr>
          </a:p>
          <a:p>
            <a:pPr marL="0" indent="0">
              <a:buNone/>
            </a:pPr>
            <a:r>
              <a:rPr lang="de-DE" altLang="de-DE" dirty="0">
                <a:latin typeface="Calibri" panose="020F0502020204030204" pitchFamily="34" charset="0"/>
                <a:cs typeface="Times New Roman" panose="02020603050405020304" pitchFamily="18" charset="0"/>
              </a:rPr>
              <a:t>Versuchen Sie eine möglichst exakte verbale Beschreibung für diese 3 Situationen zu finden!</a:t>
            </a:r>
          </a:p>
          <a:p>
            <a:endParaRPr lang="de-AT" dirty="0"/>
          </a:p>
        </p:txBody>
      </p:sp>
      <p:sp>
        <p:nvSpPr>
          <p:cNvPr id="4" name="Fußzeilenplatzhalter 3">
            <a:extLst>
              <a:ext uri="{FF2B5EF4-FFF2-40B4-BE49-F238E27FC236}">
                <a16:creationId xmlns:a16="http://schemas.microsoft.com/office/drawing/2014/main" id="{AAFD5D8D-FFC5-44B2-B422-5F21EC74620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2C28F9D-4779-4F4F-A45D-7D7BC78AEE85}"/>
              </a:ext>
            </a:extLst>
          </p:cNvPr>
          <p:cNvSpPr>
            <a:spLocks noGrp="1"/>
          </p:cNvSpPr>
          <p:nvPr>
            <p:ph type="sldNum" sz="quarter" idx="12"/>
          </p:nvPr>
        </p:nvSpPr>
        <p:spPr/>
        <p:txBody>
          <a:bodyPr/>
          <a:lstStyle/>
          <a:p>
            <a:fld id="{3EBE071D-87F9-4E7A-91BE-29BC49AE8EDA}" type="slidenum">
              <a:rPr lang="de-AT" smtClean="0"/>
              <a:t>39</a:t>
            </a:fld>
            <a:endParaRPr lang="de-AT"/>
          </a:p>
        </p:txBody>
      </p:sp>
      <p:pic>
        <p:nvPicPr>
          <p:cNvPr id="6" name="Grafik 5" descr="Ein Bild, das Zeichnung enthält.&#10;&#10;Automatisch generierte Beschreibung">
            <a:extLst>
              <a:ext uri="{FF2B5EF4-FFF2-40B4-BE49-F238E27FC236}">
                <a16:creationId xmlns:a16="http://schemas.microsoft.com/office/drawing/2014/main" id="{3A898396-D6CB-48DE-8A37-52591B39F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26881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9775E1-4B73-4306-B401-238876019F4F}"/>
              </a:ext>
            </a:extLst>
          </p:cNvPr>
          <p:cNvSpPr>
            <a:spLocks noGrp="1"/>
          </p:cNvSpPr>
          <p:nvPr>
            <p:ph type="title"/>
          </p:nvPr>
        </p:nvSpPr>
        <p:spPr/>
        <p:txBody>
          <a:bodyPr/>
          <a:lstStyle/>
          <a:p>
            <a:r>
              <a:rPr lang="de-AT" b="1" dirty="0"/>
              <a:t>Segmentierung</a:t>
            </a:r>
          </a:p>
        </p:txBody>
      </p:sp>
      <p:sp>
        <p:nvSpPr>
          <p:cNvPr id="3" name="Inhaltsplatzhalter 2">
            <a:extLst>
              <a:ext uri="{FF2B5EF4-FFF2-40B4-BE49-F238E27FC236}">
                <a16:creationId xmlns:a16="http://schemas.microsoft.com/office/drawing/2014/main" id="{C82FE671-95C4-46CF-BA93-BFAF0F45593B}"/>
              </a:ext>
            </a:extLst>
          </p:cNvPr>
          <p:cNvSpPr>
            <a:spLocks noGrp="1"/>
          </p:cNvSpPr>
          <p:nvPr>
            <p:ph idx="1"/>
          </p:nvPr>
        </p:nvSpPr>
        <p:spPr/>
        <p:txBody>
          <a:bodyPr>
            <a:normAutofit fontScale="92500" lnSpcReduction="20000"/>
          </a:bodyPr>
          <a:lstStyle/>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cs typeface="Calibri" panose="020F0502020204030204" pitchFamily="34" charset="0"/>
              </a:rPr>
              <a:t>Werden Attribute einer Entität viel seltener angesprochen als andere, so könnten die selten angesprochenen Attribute zu einem eigenen Satz zusammengefasst und getrennt abgespeichert werden. Zerlegung in 2 Segmente.</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cs typeface="Calibri" panose="020F0502020204030204" pitchFamily="34" charset="0"/>
            </a:endParaRP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latin typeface="Calibri" panose="020F0502020204030204" pitchFamily="34" charset="0"/>
                <a:cs typeface="Calibri" panose="020F0502020204030204" pitchFamily="34" charset="0"/>
              </a:rPr>
              <a:t>Dabei können Segmente ohne identifizierende Attribute entstehen</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latin typeface="Calibri" panose="020F0502020204030204" pitchFamily="34" charset="0"/>
              <a:cs typeface="Calibri" panose="020F0502020204030204" pitchFamily="34" charset="0"/>
            </a:endParaRPr>
          </a:p>
          <a:p>
            <a:pPr marL="0" indent="0">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ANGESTELLTE (</a:t>
            </a:r>
            <a:r>
              <a:rPr lang="de-DE" dirty="0" err="1">
                <a:latin typeface="Calibri" panose="020F0502020204030204" pitchFamily="34" charset="0"/>
                <a:ea typeface="Times New Roman" panose="02020603050405020304" pitchFamily="18" charset="0"/>
                <a:cs typeface="Calibri" panose="020F0502020204030204" pitchFamily="34" charset="0"/>
              </a:rPr>
              <a:t>AngNr</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AngName</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AngGehalt</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AngOrt</a:t>
            </a:r>
            <a:r>
              <a:rPr lang="de-DE" dirty="0">
                <a:latin typeface="Calibri" panose="020F0502020204030204" pitchFamily="34" charset="0"/>
                <a:ea typeface="Times New Roman" panose="02020603050405020304" pitchFamily="18" charset="0"/>
                <a:cs typeface="Calibri" panose="020F0502020204030204" pitchFamily="34" charset="0"/>
              </a:rPr>
              <a: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None/>
              <a:defRPr/>
            </a:pPr>
            <a:endParaRPr lang="de-DE"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Segmentierung in</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ANGESTELLTE1(</a:t>
            </a:r>
            <a:r>
              <a:rPr lang="de-DE" dirty="0" err="1">
                <a:latin typeface="Calibri" panose="020F0502020204030204" pitchFamily="34" charset="0"/>
                <a:ea typeface="Times New Roman" panose="02020603050405020304" pitchFamily="18" charset="0"/>
                <a:cs typeface="Calibri" panose="020F0502020204030204" pitchFamily="34" charset="0"/>
              </a:rPr>
              <a:t>AngNr</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AngName</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AngGehalt</a:t>
            </a:r>
            <a:r>
              <a:rPr lang="de-DE" dirty="0">
                <a:latin typeface="Calibri" panose="020F0502020204030204" pitchFamily="34" charset="0"/>
                <a:ea typeface="Times New Roman" panose="02020603050405020304" pitchFamily="18" charset="0"/>
                <a:cs typeface="Calibri" panose="020F0502020204030204" pitchFamily="34" charset="0"/>
              </a:rPr>
              <a:t>)  </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ANGESTELLTE2(</a:t>
            </a:r>
            <a:r>
              <a:rPr lang="de-DE" dirty="0" err="1">
                <a:latin typeface="Calibri" panose="020F0502020204030204" pitchFamily="34" charset="0"/>
                <a:ea typeface="Times New Roman" panose="02020603050405020304" pitchFamily="18" charset="0"/>
                <a:cs typeface="Calibri" panose="020F0502020204030204" pitchFamily="34" charset="0"/>
              </a:rPr>
              <a:t>AngNr</a:t>
            </a:r>
            <a:r>
              <a:rPr lang="de-DE" dirty="0">
                <a:latin typeface="Calibri" panose="020F0502020204030204" pitchFamily="34" charset="0"/>
                <a:ea typeface="Times New Roman" panose="02020603050405020304" pitchFamily="18" charset="0"/>
                <a:cs typeface="Calibri" panose="020F0502020204030204" pitchFamily="34" charset="0"/>
              </a:rPr>
              <a:t>, </a:t>
            </a:r>
            <a:r>
              <a:rPr lang="de-DE" dirty="0" err="1">
                <a:latin typeface="Calibri" panose="020F0502020204030204" pitchFamily="34" charset="0"/>
                <a:ea typeface="Times New Roman" panose="02020603050405020304" pitchFamily="18" charset="0"/>
                <a:cs typeface="Calibri" panose="020F0502020204030204" pitchFamily="34" charset="0"/>
              </a:rPr>
              <a:t>AngOrt</a:t>
            </a:r>
            <a:r>
              <a:rPr lang="de-DE" dirty="0">
                <a:latin typeface="Calibri" panose="020F0502020204030204" pitchFamily="34" charset="0"/>
                <a:ea typeface="Times New Roman" panose="02020603050405020304" pitchFamily="18" charset="0"/>
                <a:cs typeface="Calibri" panose="020F0502020204030204" pitchFamily="34" charset="0"/>
              </a:rPr>
              <a:t>)</a:t>
            </a:r>
            <a:endParaRPr lang="de-AT" dirty="0">
              <a:latin typeface="Calibri" panose="020F0502020204030204" pitchFamily="34" charset="0"/>
              <a:ea typeface="Times New Roman" panose="02020603050405020304" pitchFamily="18" charset="0"/>
              <a:cs typeface="Calibri" panose="020F0502020204030204" pitchFamily="34" charset="0"/>
            </a:endParaRP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28897A28-D550-4011-A185-D18FEEFEDBF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8E68BEBF-6CDF-4A72-B975-C2B0BCFDA1E1}"/>
              </a:ext>
            </a:extLst>
          </p:cNvPr>
          <p:cNvSpPr>
            <a:spLocks noGrp="1"/>
          </p:cNvSpPr>
          <p:nvPr>
            <p:ph type="sldNum" sz="quarter" idx="12"/>
          </p:nvPr>
        </p:nvSpPr>
        <p:spPr/>
        <p:txBody>
          <a:bodyPr/>
          <a:lstStyle/>
          <a:p>
            <a:fld id="{3EBE071D-87F9-4E7A-91BE-29BC49AE8EDA}" type="slidenum">
              <a:rPr lang="de-AT" smtClean="0"/>
              <a:t>4</a:t>
            </a:fld>
            <a:endParaRPr lang="de-AT"/>
          </a:p>
        </p:txBody>
      </p:sp>
      <p:pic>
        <p:nvPicPr>
          <p:cNvPr id="6" name="Grafik 5" descr="Ein Bild, das Zeichnung enthält.&#10;&#10;Automatisch generierte Beschreibung">
            <a:extLst>
              <a:ext uri="{FF2B5EF4-FFF2-40B4-BE49-F238E27FC236}">
                <a16:creationId xmlns:a16="http://schemas.microsoft.com/office/drawing/2014/main" id="{2FE50DFA-9154-43F1-99A8-718271DF8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05532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6DC0DD-80B8-4FFA-9C63-72B91A3B412C}"/>
              </a:ext>
            </a:extLst>
          </p:cNvPr>
          <p:cNvSpPr>
            <a:spLocks noGrp="1"/>
          </p:cNvSpPr>
          <p:nvPr>
            <p:ph type="title"/>
          </p:nvPr>
        </p:nvSpPr>
        <p:spPr/>
        <p:txBody>
          <a:bodyPr/>
          <a:lstStyle/>
          <a:p>
            <a:r>
              <a:rPr lang="de-AT" b="1" dirty="0"/>
              <a:t>Verarbeitung</a:t>
            </a:r>
          </a:p>
        </p:txBody>
      </p:sp>
      <p:sp>
        <p:nvSpPr>
          <p:cNvPr id="3" name="Inhaltsplatzhalter 2">
            <a:extLst>
              <a:ext uri="{FF2B5EF4-FFF2-40B4-BE49-F238E27FC236}">
                <a16:creationId xmlns:a16="http://schemas.microsoft.com/office/drawing/2014/main" id="{A6207E78-92BB-4F11-8245-84B2E497952B}"/>
              </a:ext>
            </a:extLst>
          </p:cNvPr>
          <p:cNvSpPr>
            <a:spLocks noGrp="1"/>
          </p:cNvSpPr>
          <p:nvPr>
            <p:ph idx="1"/>
          </p:nvPr>
        </p:nvSpPr>
        <p:spPr>
          <a:xfrm>
            <a:off x="838200" y="1401556"/>
            <a:ext cx="9816548" cy="4351338"/>
          </a:xfrm>
        </p:spPr>
        <p:txBody>
          <a:bodyPr>
            <a:normAutofit fontScale="25000" lnSpcReduction="20000"/>
          </a:bodyPr>
          <a:lstStyle/>
          <a:p>
            <a:pPr marL="0" indent="0">
              <a:lnSpc>
                <a:spcPct val="120000"/>
              </a:lnSpc>
              <a:buNone/>
            </a:pPr>
            <a:r>
              <a:rPr lang="de-DE" altLang="de-DE" sz="6400" b="1" dirty="0">
                <a:solidFill>
                  <a:schemeClr val="tx1"/>
                </a:solidFill>
                <a:latin typeface="Calibri" panose="020F0502020204030204" pitchFamily="34" charset="0"/>
                <a:cs typeface="Times New Roman" panose="02020603050405020304" pitchFamily="18" charset="0"/>
              </a:rPr>
              <a:t>LOOKUP</a:t>
            </a:r>
          </a:p>
          <a:p>
            <a:pPr marL="0" indent="0">
              <a:lnSpc>
                <a:spcPct val="120000"/>
              </a:lnSpc>
              <a:buNone/>
            </a:pPr>
            <a:r>
              <a:rPr lang="de-DE" altLang="de-DE" sz="6400" dirty="0">
                <a:solidFill>
                  <a:schemeClr val="tx1"/>
                </a:solidFill>
                <a:latin typeface="Calibri" panose="020F0502020204030204" pitchFamily="34" charset="0"/>
                <a:cs typeface="Times New Roman" panose="02020603050405020304" pitchFamily="18" charset="0"/>
              </a:rPr>
              <a:t>Gesucht wird ein </a:t>
            </a:r>
            <a:r>
              <a:rPr lang="de-DE" altLang="de-DE" sz="6400" dirty="0" err="1">
                <a:solidFill>
                  <a:schemeClr val="tx1"/>
                </a:solidFill>
                <a:latin typeface="Calibri" panose="020F0502020204030204" pitchFamily="34" charset="0"/>
                <a:cs typeface="Times New Roman" panose="02020603050405020304" pitchFamily="18" charset="0"/>
              </a:rPr>
              <a:t>Record</a:t>
            </a:r>
            <a:r>
              <a:rPr lang="de-DE" altLang="de-DE" sz="6400" dirty="0">
                <a:solidFill>
                  <a:schemeClr val="tx1"/>
                </a:solidFill>
                <a:latin typeface="Calibri" panose="020F0502020204030204" pitchFamily="34" charset="0"/>
                <a:cs typeface="Times New Roman" panose="02020603050405020304" pitchFamily="18" charset="0"/>
              </a:rPr>
              <a:t> mit dem Schlüssel v</a:t>
            </a:r>
            <a:r>
              <a:rPr lang="de-DE" altLang="de-DE" sz="6400" baseline="-25000" dirty="0">
                <a:solidFill>
                  <a:schemeClr val="tx1"/>
                </a:solidFill>
                <a:latin typeface="Calibri" panose="020F0502020204030204" pitchFamily="34" charset="0"/>
                <a:cs typeface="Times New Roman" panose="02020603050405020304" pitchFamily="18" charset="0"/>
              </a:rPr>
              <a:t>1</a:t>
            </a:r>
            <a:r>
              <a:rPr lang="de-DE" altLang="de-DE" sz="6400" dirty="0">
                <a:solidFill>
                  <a:schemeClr val="tx1"/>
                </a:solidFill>
                <a:latin typeface="Calibri" panose="020F0502020204030204" pitchFamily="34" charset="0"/>
                <a:cs typeface="Times New Roman" panose="02020603050405020304" pitchFamily="18" charset="0"/>
              </a:rPr>
              <a:t>. (Binäre) Suche im Index nach dem letzten Block mit seinem ersten Eintrag v</a:t>
            </a:r>
            <a:r>
              <a:rPr lang="de-DE" altLang="de-DE" sz="6400" baseline="-25000" dirty="0">
                <a:solidFill>
                  <a:schemeClr val="tx1"/>
                </a:solidFill>
                <a:latin typeface="Calibri" panose="020F0502020204030204" pitchFamily="34" charset="0"/>
                <a:cs typeface="Times New Roman" panose="02020603050405020304" pitchFamily="18" charset="0"/>
              </a:rPr>
              <a:t>2</a:t>
            </a:r>
            <a:r>
              <a:rPr lang="de-DE" altLang="de-DE" sz="6400" dirty="0">
                <a:solidFill>
                  <a:schemeClr val="tx1"/>
                </a:solidFill>
                <a:latin typeface="Calibri" panose="020F0502020204030204" pitchFamily="34" charset="0"/>
                <a:cs typeface="Times New Roman" panose="02020603050405020304" pitchFamily="18" charset="0"/>
              </a:rPr>
              <a:t> &lt; v</a:t>
            </a:r>
            <a:r>
              <a:rPr lang="de-DE" altLang="de-DE" sz="6400" baseline="-25000" dirty="0">
                <a:solidFill>
                  <a:schemeClr val="tx1"/>
                </a:solidFill>
                <a:latin typeface="Calibri" panose="020F0502020204030204" pitchFamily="34" charset="0"/>
                <a:cs typeface="Times New Roman" panose="02020603050405020304" pitchFamily="18" charset="0"/>
              </a:rPr>
              <a:t>1</a:t>
            </a:r>
            <a:r>
              <a:rPr lang="de-DE" altLang="de-DE" sz="6400" dirty="0">
                <a:solidFill>
                  <a:schemeClr val="tx1"/>
                </a:solidFill>
                <a:latin typeface="Calibri" panose="020F0502020204030204" pitchFamily="34" charset="0"/>
                <a:cs typeface="Times New Roman" panose="02020603050405020304" pitchFamily="18" charset="0"/>
              </a:rPr>
              <a:t>. Suche in diesem Block das letzte Paar (v</a:t>
            </a:r>
            <a:r>
              <a:rPr lang="de-DE" altLang="de-DE" sz="6400" baseline="-25000" dirty="0">
                <a:solidFill>
                  <a:schemeClr val="tx1"/>
                </a:solidFill>
                <a:latin typeface="Calibri" panose="020F0502020204030204" pitchFamily="34" charset="0"/>
                <a:cs typeface="Times New Roman" panose="02020603050405020304" pitchFamily="18" charset="0"/>
              </a:rPr>
              <a:t>3</a:t>
            </a:r>
            <a:r>
              <a:rPr lang="de-DE" altLang="de-DE" sz="6400" dirty="0">
                <a:solidFill>
                  <a:schemeClr val="tx1"/>
                </a:solidFill>
                <a:latin typeface="Calibri" panose="020F0502020204030204" pitchFamily="34" charset="0"/>
                <a:cs typeface="Times New Roman" panose="02020603050405020304" pitchFamily="18" charset="0"/>
              </a:rPr>
              <a:t>,a) mit v</a:t>
            </a:r>
            <a:r>
              <a:rPr lang="de-DE" altLang="de-DE" sz="6400" baseline="-25000" dirty="0">
                <a:solidFill>
                  <a:schemeClr val="tx1"/>
                </a:solidFill>
                <a:latin typeface="Calibri" panose="020F0502020204030204" pitchFamily="34" charset="0"/>
                <a:cs typeface="Times New Roman" panose="02020603050405020304" pitchFamily="18" charset="0"/>
              </a:rPr>
              <a:t>3</a:t>
            </a:r>
            <a:r>
              <a:rPr lang="de-DE" altLang="de-DE" sz="6400" dirty="0">
                <a:solidFill>
                  <a:schemeClr val="tx1"/>
                </a:solidFill>
                <a:latin typeface="Calibri" panose="020F0502020204030204" pitchFamily="34" charset="0"/>
                <a:cs typeface="Times New Roman" panose="02020603050405020304" pitchFamily="18" charset="0"/>
              </a:rPr>
              <a:t> &lt; v</a:t>
            </a:r>
            <a:r>
              <a:rPr lang="de-DE" altLang="de-DE" sz="6400" baseline="-25000" dirty="0">
                <a:solidFill>
                  <a:schemeClr val="tx1"/>
                </a:solidFill>
                <a:latin typeface="Calibri" panose="020F0502020204030204" pitchFamily="34" charset="0"/>
                <a:cs typeface="Times New Roman" panose="02020603050405020304" pitchFamily="18" charset="0"/>
              </a:rPr>
              <a:t>1</a:t>
            </a:r>
            <a:r>
              <a:rPr lang="de-DE" altLang="de-DE" sz="6400" dirty="0">
                <a:solidFill>
                  <a:schemeClr val="tx1"/>
                </a:solidFill>
                <a:latin typeface="Calibri" panose="020F0502020204030204" pitchFamily="34" charset="0"/>
                <a:cs typeface="Times New Roman" panose="02020603050405020304" pitchFamily="18" charset="0"/>
              </a:rPr>
              <a:t>. </a:t>
            </a:r>
            <a:r>
              <a:rPr lang="de-DE" altLang="de-DE" sz="6400" dirty="0" err="1">
                <a:solidFill>
                  <a:schemeClr val="tx1"/>
                </a:solidFill>
                <a:latin typeface="Calibri" panose="020F0502020204030204" pitchFamily="34" charset="0"/>
                <a:cs typeface="Times New Roman" panose="02020603050405020304" pitchFamily="18" charset="0"/>
              </a:rPr>
              <a:t>Lies</a:t>
            </a:r>
            <a:r>
              <a:rPr lang="de-DE" altLang="de-DE" sz="6400" dirty="0">
                <a:solidFill>
                  <a:schemeClr val="tx1"/>
                </a:solidFill>
                <a:latin typeface="Calibri" panose="020F0502020204030204" pitchFamily="34" charset="0"/>
                <a:cs typeface="Times New Roman" panose="02020603050405020304" pitchFamily="18" charset="0"/>
              </a:rPr>
              <a:t> Block mit der Adresse a und durchsuche nach dem Schlüssel v</a:t>
            </a:r>
            <a:r>
              <a:rPr lang="de-DE" altLang="de-DE" sz="6400" baseline="-25000" dirty="0">
                <a:solidFill>
                  <a:schemeClr val="tx1"/>
                </a:solidFill>
                <a:latin typeface="Calibri" panose="020F0502020204030204" pitchFamily="34" charset="0"/>
                <a:cs typeface="Times New Roman" panose="02020603050405020304" pitchFamily="18" charset="0"/>
              </a:rPr>
              <a:t>1</a:t>
            </a:r>
            <a:r>
              <a:rPr lang="de-DE" altLang="de-DE" sz="6400" dirty="0">
                <a:solidFill>
                  <a:schemeClr val="tx1"/>
                </a:solidFill>
                <a:latin typeface="Calibri" panose="020F0502020204030204" pitchFamily="34" charset="0"/>
                <a:cs typeface="Times New Roman" panose="02020603050405020304" pitchFamily="18" charset="0"/>
              </a:rPr>
              <a:t>.</a:t>
            </a:r>
            <a:endParaRPr lang="de-AT" altLang="de-DE" sz="6400"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3200" dirty="0">
                <a:solidFill>
                  <a:schemeClr val="tx1"/>
                </a:solidFill>
                <a:latin typeface="Calibri" panose="020F0502020204030204" pitchFamily="34" charset="0"/>
                <a:cs typeface="Times New Roman" panose="02020603050405020304" pitchFamily="18" charset="0"/>
              </a:rPr>
              <a:t> </a:t>
            </a:r>
            <a:endParaRPr lang="de-AT" altLang="de-DE" sz="3200"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6400" b="1" dirty="0">
                <a:solidFill>
                  <a:schemeClr val="tx1"/>
                </a:solidFill>
                <a:latin typeface="Calibri" panose="020F0502020204030204" pitchFamily="34" charset="0"/>
                <a:cs typeface="Times New Roman" panose="02020603050405020304" pitchFamily="18" charset="0"/>
              </a:rPr>
              <a:t>MODIFY</a:t>
            </a:r>
            <a:endParaRPr lang="de-AT" altLang="de-DE" sz="6400" b="1"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6400" dirty="0">
                <a:solidFill>
                  <a:schemeClr val="tx1"/>
                </a:solidFill>
                <a:latin typeface="Calibri" panose="020F0502020204030204" pitchFamily="34" charset="0"/>
                <a:cs typeface="Times New Roman" panose="02020603050405020304" pitchFamily="18" charset="0"/>
              </a:rPr>
              <a:t>Führe ein Lookup durch. Ist der Primärschlüssel an der Änderung beteiligt, so wird ein DELETE des Satzes und anschließend ein INSERT mit dem neuen Wert durchgeführt. Andernfalls kann der Satz überschrieben werden.</a:t>
            </a:r>
            <a:endParaRPr lang="de-AT" altLang="de-DE" sz="6400"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3200" dirty="0">
                <a:solidFill>
                  <a:schemeClr val="tx1"/>
                </a:solidFill>
                <a:latin typeface="Calibri" panose="020F0502020204030204" pitchFamily="34" charset="0"/>
                <a:cs typeface="Times New Roman" panose="02020603050405020304" pitchFamily="18" charset="0"/>
              </a:rPr>
              <a:t> </a:t>
            </a:r>
            <a:endParaRPr lang="de-AT" altLang="de-DE" sz="3200"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6400" b="1" dirty="0">
                <a:solidFill>
                  <a:schemeClr val="tx1"/>
                </a:solidFill>
                <a:latin typeface="Calibri" panose="020F0502020204030204" pitchFamily="34" charset="0"/>
                <a:cs typeface="Times New Roman" panose="02020603050405020304" pitchFamily="18" charset="0"/>
              </a:rPr>
              <a:t>INSERT</a:t>
            </a:r>
            <a:endParaRPr lang="de-AT" altLang="de-DE" sz="6400" b="1" dirty="0">
              <a:solidFill>
                <a:schemeClr val="tx1"/>
              </a:solidFill>
              <a:latin typeface="Calibri" panose="020F0502020204030204" pitchFamily="34" charset="0"/>
              <a:cs typeface="Times New Roman" panose="02020603050405020304" pitchFamily="18" charset="0"/>
            </a:endParaRPr>
          </a:p>
          <a:p>
            <a:pPr marL="0" indent="0">
              <a:lnSpc>
                <a:spcPct val="120000"/>
              </a:lnSpc>
              <a:buNone/>
            </a:pPr>
            <a:r>
              <a:rPr lang="de-DE" altLang="de-DE" sz="6400" dirty="0">
                <a:solidFill>
                  <a:schemeClr val="tx1"/>
                </a:solidFill>
                <a:latin typeface="Calibri" panose="020F0502020204030204" pitchFamily="34" charset="0"/>
                <a:cs typeface="Times New Roman" panose="02020603050405020304" pitchFamily="18" charset="0"/>
              </a:rPr>
              <a:t>Eingefügt wird ein </a:t>
            </a:r>
            <a:r>
              <a:rPr lang="de-DE" altLang="de-DE" sz="6400" dirty="0" err="1">
                <a:solidFill>
                  <a:schemeClr val="tx1"/>
                </a:solidFill>
                <a:latin typeface="Calibri" panose="020F0502020204030204" pitchFamily="34" charset="0"/>
                <a:cs typeface="Times New Roman" panose="02020603050405020304" pitchFamily="18" charset="0"/>
              </a:rPr>
              <a:t>Record</a:t>
            </a:r>
            <a:r>
              <a:rPr lang="de-DE" altLang="de-DE" sz="6400" dirty="0">
                <a:solidFill>
                  <a:schemeClr val="tx1"/>
                </a:solidFill>
                <a:latin typeface="Calibri" panose="020F0502020204030204" pitchFamily="34" charset="0"/>
                <a:cs typeface="Times New Roman" panose="02020603050405020304" pitchFamily="18" charset="0"/>
              </a:rPr>
              <a:t> mit dem Schlüssel v. Suche mit einem LOOKUP den Block B</a:t>
            </a:r>
            <a:r>
              <a:rPr lang="de-DE" altLang="de-DE" sz="6400" baseline="-25000" dirty="0">
                <a:solidFill>
                  <a:schemeClr val="tx1"/>
                </a:solidFill>
                <a:latin typeface="Calibri" panose="020F0502020204030204" pitchFamily="34" charset="0"/>
                <a:cs typeface="Times New Roman" panose="02020603050405020304" pitchFamily="18" charset="0"/>
              </a:rPr>
              <a:t>i</a:t>
            </a:r>
            <a:r>
              <a:rPr lang="de-DE" altLang="de-DE" sz="6400" dirty="0">
                <a:solidFill>
                  <a:schemeClr val="tx1"/>
                </a:solidFill>
                <a:latin typeface="Calibri" panose="020F0502020204030204" pitchFamily="34" charset="0"/>
                <a:cs typeface="Times New Roman" panose="02020603050405020304" pitchFamily="18" charset="0"/>
              </a:rPr>
              <a:t> in dem der </a:t>
            </a:r>
            <a:r>
              <a:rPr lang="de-DE" altLang="de-DE" sz="6400" dirty="0" err="1">
                <a:solidFill>
                  <a:schemeClr val="tx1"/>
                </a:solidFill>
                <a:latin typeface="Calibri" panose="020F0502020204030204" pitchFamily="34" charset="0"/>
                <a:cs typeface="Times New Roman" panose="02020603050405020304" pitchFamily="18" charset="0"/>
              </a:rPr>
              <a:t>Record</a:t>
            </a:r>
            <a:r>
              <a:rPr lang="de-DE" altLang="de-DE" sz="6400" dirty="0">
                <a:solidFill>
                  <a:schemeClr val="tx1"/>
                </a:solidFill>
                <a:latin typeface="Calibri" panose="020F0502020204030204" pitchFamily="34" charset="0"/>
                <a:cs typeface="Times New Roman" panose="02020603050405020304" pitchFamily="18" charset="0"/>
              </a:rPr>
              <a:t> mit dem Schlüssel v zu finden sein müsste.</a:t>
            </a:r>
            <a:br>
              <a:rPr lang="de-DE" altLang="de-DE" sz="6400" dirty="0">
                <a:solidFill>
                  <a:schemeClr val="tx1"/>
                </a:solidFill>
                <a:latin typeface="Calibri" panose="020F0502020204030204" pitchFamily="34" charset="0"/>
                <a:cs typeface="Times New Roman" panose="02020603050405020304" pitchFamily="18" charset="0"/>
              </a:rPr>
            </a:br>
            <a:br>
              <a:rPr lang="de-DE" altLang="de-DE" sz="6400" dirty="0">
                <a:solidFill>
                  <a:schemeClr val="tx1"/>
                </a:solidFill>
                <a:latin typeface="Calibri" panose="020F0502020204030204" pitchFamily="34" charset="0"/>
                <a:cs typeface="Times New Roman" panose="02020603050405020304" pitchFamily="18" charset="0"/>
              </a:rPr>
            </a:br>
            <a:r>
              <a:rPr lang="de-DE" altLang="de-DE" sz="6400" dirty="0">
                <a:solidFill>
                  <a:schemeClr val="tx1"/>
                </a:solidFill>
                <a:latin typeface="Calibri" panose="020F0502020204030204" pitchFamily="34" charset="0"/>
                <a:cs typeface="Times New Roman" panose="02020603050405020304" pitchFamily="18" charset="0"/>
              </a:rPr>
              <a:t>Falls B</a:t>
            </a:r>
            <a:r>
              <a:rPr lang="de-DE" altLang="de-DE" sz="6400" baseline="-25000" dirty="0">
                <a:solidFill>
                  <a:schemeClr val="tx1"/>
                </a:solidFill>
                <a:latin typeface="Calibri" panose="020F0502020204030204" pitchFamily="34" charset="0"/>
                <a:cs typeface="Times New Roman" panose="02020603050405020304" pitchFamily="18" charset="0"/>
              </a:rPr>
              <a:t>i</a:t>
            </a:r>
            <a:r>
              <a:rPr lang="de-DE" altLang="de-DE" sz="6400" dirty="0">
                <a:solidFill>
                  <a:schemeClr val="tx1"/>
                </a:solidFill>
                <a:latin typeface="Calibri" panose="020F0502020204030204" pitchFamily="34" charset="0"/>
                <a:cs typeface="Times New Roman" panose="02020603050405020304" pitchFamily="18" charset="0"/>
              </a:rPr>
              <a:t> nicht vollständig gefüllt ist, füge den Satz an der nach der Sortierfolge richtigen Stelle ein.</a:t>
            </a:r>
            <a:br>
              <a:rPr lang="de-DE" altLang="de-DE" sz="6400" dirty="0">
                <a:solidFill>
                  <a:schemeClr val="tx1"/>
                </a:solidFill>
                <a:latin typeface="Calibri" panose="020F0502020204030204" pitchFamily="34" charset="0"/>
                <a:cs typeface="Times New Roman" panose="02020603050405020304" pitchFamily="18" charset="0"/>
              </a:rPr>
            </a:br>
            <a:br>
              <a:rPr lang="de-DE" altLang="de-DE" sz="6400" dirty="0">
                <a:solidFill>
                  <a:schemeClr val="tx1"/>
                </a:solidFill>
                <a:latin typeface="Calibri" panose="020F0502020204030204" pitchFamily="34" charset="0"/>
                <a:cs typeface="Times New Roman" panose="02020603050405020304" pitchFamily="18" charset="0"/>
              </a:rPr>
            </a:br>
            <a:r>
              <a:rPr lang="de-DE" altLang="de-DE" sz="6400" dirty="0">
                <a:solidFill>
                  <a:schemeClr val="tx1"/>
                </a:solidFill>
                <a:latin typeface="Calibri" panose="020F0502020204030204" pitchFamily="34" charset="0"/>
                <a:cs typeface="Times New Roman" panose="02020603050405020304" pitchFamily="18" charset="0"/>
              </a:rPr>
              <a:t>Wenn B</a:t>
            </a:r>
            <a:r>
              <a:rPr lang="de-DE" altLang="de-DE" sz="6400" baseline="-25000" dirty="0">
                <a:solidFill>
                  <a:schemeClr val="tx1"/>
                </a:solidFill>
                <a:latin typeface="Calibri" panose="020F0502020204030204" pitchFamily="34" charset="0"/>
                <a:cs typeface="Times New Roman" panose="02020603050405020304" pitchFamily="18" charset="0"/>
              </a:rPr>
              <a:t>i</a:t>
            </a:r>
            <a:r>
              <a:rPr lang="de-DE" altLang="de-DE" sz="6400" dirty="0">
                <a:solidFill>
                  <a:schemeClr val="tx1"/>
                </a:solidFill>
                <a:latin typeface="Calibri" panose="020F0502020204030204" pitchFamily="34" charset="0"/>
                <a:cs typeface="Times New Roman" panose="02020603050405020304" pitchFamily="18" charset="0"/>
              </a:rPr>
              <a:t> vollständig gefüllt ist, fordere einen neuen Block B</a:t>
            </a:r>
            <a:r>
              <a:rPr lang="de-DE" altLang="de-DE" sz="6400" baseline="-25000" dirty="0">
                <a:solidFill>
                  <a:schemeClr val="tx1"/>
                </a:solidFill>
                <a:latin typeface="Calibri" panose="020F0502020204030204" pitchFamily="34" charset="0"/>
                <a:cs typeface="Times New Roman" panose="02020603050405020304" pitchFamily="18" charset="0"/>
              </a:rPr>
              <a:t>i+1</a:t>
            </a:r>
            <a:r>
              <a:rPr lang="de-DE" altLang="de-DE" sz="6400" dirty="0">
                <a:solidFill>
                  <a:schemeClr val="tx1"/>
                </a:solidFill>
                <a:latin typeface="Calibri" panose="020F0502020204030204" pitchFamily="34" charset="0"/>
                <a:cs typeface="Times New Roman" panose="02020603050405020304" pitchFamily="18" charset="0"/>
              </a:rPr>
              <a:t> an. Betrachte den Block B</a:t>
            </a:r>
            <a:r>
              <a:rPr lang="de-DE" altLang="de-DE" sz="6400" baseline="-25000" dirty="0">
                <a:solidFill>
                  <a:schemeClr val="tx1"/>
                </a:solidFill>
                <a:latin typeface="Calibri" panose="020F0502020204030204" pitchFamily="34" charset="0"/>
                <a:cs typeface="Times New Roman" panose="02020603050405020304" pitchFamily="18" charset="0"/>
              </a:rPr>
              <a:t>i</a:t>
            </a:r>
            <a:r>
              <a:rPr lang="de-DE" altLang="de-DE" sz="6400" dirty="0">
                <a:solidFill>
                  <a:schemeClr val="tx1"/>
                </a:solidFill>
                <a:latin typeface="Calibri" panose="020F0502020204030204" pitchFamily="34" charset="0"/>
                <a:cs typeface="Times New Roman" panose="02020603050405020304" pitchFamily="18" charset="0"/>
              </a:rPr>
              <a:t> und B</a:t>
            </a:r>
            <a:r>
              <a:rPr lang="de-DE" altLang="de-DE" sz="6400" baseline="-25000" dirty="0">
                <a:solidFill>
                  <a:schemeClr val="tx1"/>
                </a:solidFill>
                <a:latin typeface="Calibri" panose="020F0502020204030204" pitchFamily="34" charset="0"/>
                <a:cs typeface="Times New Roman" panose="02020603050405020304" pitchFamily="18" charset="0"/>
              </a:rPr>
              <a:t>i+1</a:t>
            </a:r>
            <a:r>
              <a:rPr lang="de-DE" altLang="de-DE" sz="6400" dirty="0">
                <a:solidFill>
                  <a:schemeClr val="tx1"/>
                </a:solidFill>
                <a:latin typeface="Calibri" panose="020F0502020204030204" pitchFamily="34" charset="0"/>
                <a:cs typeface="Times New Roman" panose="02020603050405020304" pitchFamily="18" charset="0"/>
              </a:rPr>
              <a:t> als einen logisch zusammengehörenden Block und füge den Datensatz an der nach der Sortierfolge richtigen Stelle ein.</a:t>
            </a:r>
            <a:endParaRPr lang="de-AT" altLang="de-DE" sz="6400" dirty="0">
              <a:solidFill>
                <a:schemeClr val="tx1"/>
              </a:solidFill>
            </a:endParaRPr>
          </a:p>
          <a:p>
            <a:pPr marL="0" indent="0">
              <a:buNone/>
            </a:pPr>
            <a:endParaRPr lang="de-AT" dirty="0"/>
          </a:p>
        </p:txBody>
      </p:sp>
      <p:sp>
        <p:nvSpPr>
          <p:cNvPr id="4" name="Fußzeilenplatzhalter 3">
            <a:extLst>
              <a:ext uri="{FF2B5EF4-FFF2-40B4-BE49-F238E27FC236}">
                <a16:creationId xmlns:a16="http://schemas.microsoft.com/office/drawing/2014/main" id="{D94F82FD-2740-4453-8D34-E97FC6E5CD1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1D73CC2-FBFD-4B20-A38F-F4120BDCFD49}"/>
              </a:ext>
            </a:extLst>
          </p:cNvPr>
          <p:cNvSpPr>
            <a:spLocks noGrp="1"/>
          </p:cNvSpPr>
          <p:nvPr>
            <p:ph type="sldNum" sz="quarter" idx="12"/>
          </p:nvPr>
        </p:nvSpPr>
        <p:spPr/>
        <p:txBody>
          <a:bodyPr/>
          <a:lstStyle/>
          <a:p>
            <a:fld id="{3EBE071D-87F9-4E7A-91BE-29BC49AE8EDA}" type="slidenum">
              <a:rPr lang="de-AT" smtClean="0"/>
              <a:t>40</a:t>
            </a:fld>
            <a:endParaRPr lang="de-AT"/>
          </a:p>
        </p:txBody>
      </p:sp>
      <p:pic>
        <p:nvPicPr>
          <p:cNvPr id="6" name="Grafik 5" descr="Ein Bild, das Zeichnung enthält.&#10;&#10;Automatisch generierte Beschreibung">
            <a:extLst>
              <a:ext uri="{FF2B5EF4-FFF2-40B4-BE49-F238E27FC236}">
                <a16:creationId xmlns:a16="http://schemas.microsoft.com/office/drawing/2014/main" id="{D7464BB9-E842-402D-A29A-45F21694E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399290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BDFD9-9D10-4345-855E-0523C36CC797}"/>
              </a:ext>
            </a:extLst>
          </p:cNvPr>
          <p:cNvSpPr>
            <a:spLocks noGrp="1"/>
          </p:cNvSpPr>
          <p:nvPr>
            <p:ph type="title"/>
          </p:nvPr>
        </p:nvSpPr>
        <p:spPr/>
        <p:txBody>
          <a:bodyPr/>
          <a:lstStyle/>
          <a:p>
            <a:r>
              <a:rPr lang="de-AT" b="1" dirty="0"/>
              <a:t>Mehrstufiger Index</a:t>
            </a:r>
          </a:p>
        </p:txBody>
      </p:sp>
      <p:sp>
        <p:nvSpPr>
          <p:cNvPr id="3" name="Inhaltsplatzhalter 2">
            <a:extLst>
              <a:ext uri="{FF2B5EF4-FFF2-40B4-BE49-F238E27FC236}">
                <a16:creationId xmlns:a16="http://schemas.microsoft.com/office/drawing/2014/main" id="{B99D8566-4759-4E80-8541-D41B26DF10E5}"/>
              </a:ext>
            </a:extLst>
          </p:cNvPr>
          <p:cNvSpPr>
            <a:spLocks noGrp="1"/>
          </p:cNvSpPr>
          <p:nvPr>
            <p:ph idx="1"/>
          </p:nvPr>
        </p:nvSpPr>
        <p:spPr/>
        <p:txBody>
          <a:bodyPr/>
          <a:lstStyle/>
          <a:p>
            <a:pPr marL="0" indent="0">
              <a:buNone/>
            </a:pPr>
            <a:r>
              <a:rPr lang="de-AT" altLang="de-DE" dirty="0"/>
              <a:t>In Form eines B – Baumes</a:t>
            </a:r>
          </a:p>
          <a:p>
            <a:pPr marL="0" indent="0">
              <a:buNone/>
            </a:pPr>
            <a:endParaRPr lang="de-AT" dirty="0"/>
          </a:p>
        </p:txBody>
      </p:sp>
      <p:sp>
        <p:nvSpPr>
          <p:cNvPr id="4" name="Fußzeilenplatzhalter 3">
            <a:extLst>
              <a:ext uri="{FF2B5EF4-FFF2-40B4-BE49-F238E27FC236}">
                <a16:creationId xmlns:a16="http://schemas.microsoft.com/office/drawing/2014/main" id="{77D1CE29-A39D-4B62-AE30-F1451A98664C}"/>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BF8BD2C-9227-4823-8679-F951D06D9F49}"/>
              </a:ext>
            </a:extLst>
          </p:cNvPr>
          <p:cNvSpPr>
            <a:spLocks noGrp="1"/>
          </p:cNvSpPr>
          <p:nvPr>
            <p:ph type="sldNum" sz="quarter" idx="12"/>
          </p:nvPr>
        </p:nvSpPr>
        <p:spPr/>
        <p:txBody>
          <a:bodyPr/>
          <a:lstStyle/>
          <a:p>
            <a:fld id="{3EBE071D-87F9-4E7A-91BE-29BC49AE8EDA}" type="slidenum">
              <a:rPr lang="de-AT" smtClean="0"/>
              <a:t>41</a:t>
            </a:fld>
            <a:endParaRPr lang="de-AT"/>
          </a:p>
        </p:txBody>
      </p:sp>
      <p:pic>
        <p:nvPicPr>
          <p:cNvPr id="6" name="Picture 3">
            <a:extLst>
              <a:ext uri="{FF2B5EF4-FFF2-40B4-BE49-F238E27FC236}">
                <a16:creationId xmlns:a16="http://schemas.microsoft.com/office/drawing/2014/main" id="{16D0562C-585A-4C35-89D9-05C5DA55C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50" y="2262188"/>
            <a:ext cx="7150100" cy="4094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Grafik 6" descr="Ein Bild, das Zeichnung enthält.&#10;&#10;Automatisch generierte Beschreibung">
            <a:extLst>
              <a:ext uri="{FF2B5EF4-FFF2-40B4-BE49-F238E27FC236}">
                <a16:creationId xmlns:a16="http://schemas.microsoft.com/office/drawing/2014/main" id="{03A32D13-9AA6-4469-A040-4EA140596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74490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D1162-F87E-42D8-AAED-3C7D12C38755}"/>
              </a:ext>
            </a:extLst>
          </p:cNvPr>
          <p:cNvSpPr>
            <a:spLocks noGrp="1"/>
          </p:cNvSpPr>
          <p:nvPr>
            <p:ph type="title"/>
          </p:nvPr>
        </p:nvSpPr>
        <p:spPr/>
        <p:txBody>
          <a:bodyPr/>
          <a:lstStyle/>
          <a:p>
            <a:r>
              <a:rPr lang="de-AT" b="1" dirty="0"/>
              <a:t>Direkte Adressierung</a:t>
            </a:r>
          </a:p>
        </p:txBody>
      </p:sp>
      <p:sp>
        <p:nvSpPr>
          <p:cNvPr id="3" name="Inhaltsplatzhalter 2">
            <a:extLst>
              <a:ext uri="{FF2B5EF4-FFF2-40B4-BE49-F238E27FC236}">
                <a16:creationId xmlns:a16="http://schemas.microsoft.com/office/drawing/2014/main" id="{BADFF0D0-8379-4307-91C3-373EC36EEAE0}"/>
              </a:ext>
            </a:extLst>
          </p:cNvPr>
          <p:cNvSpPr>
            <a:spLocks noGrp="1"/>
          </p:cNvSpPr>
          <p:nvPr>
            <p:ph idx="1"/>
          </p:nvPr>
        </p:nvSpPr>
        <p:spPr>
          <a:xfrm>
            <a:off x="838200" y="1825625"/>
            <a:ext cx="9525000" cy="4351338"/>
          </a:xfrm>
        </p:spPr>
        <p:txBody>
          <a:bodyPr>
            <a:normAutofit fontScale="77500" lnSpcReduction="20000"/>
          </a:bodyPr>
          <a:lstStyle/>
          <a:p>
            <a:pPr marL="0"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Bei direkter Organisation wird für eine Datei D mit dem Primärschlüssel S die Speicheradresse </a:t>
            </a:r>
            <a:r>
              <a:rPr lang="de-DE" altLang="de-DE" dirty="0" err="1">
                <a:latin typeface="Calibri" panose="020F0502020204030204" pitchFamily="34" charset="0"/>
                <a:cs typeface="Calibri" panose="020F0502020204030204" pitchFamily="34" charset="0"/>
              </a:rPr>
              <a:t>adr</a:t>
            </a:r>
            <a:r>
              <a:rPr lang="de-DE" altLang="de-DE" dirty="0">
                <a:latin typeface="Calibri" panose="020F0502020204030204" pitchFamily="34" charset="0"/>
                <a:cs typeface="Calibri" panose="020F0502020204030204" pitchFamily="34" charset="0"/>
              </a:rPr>
              <a:t>(s) für einen Satz aus dessen Primärschlüssel berechnet.</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Die Funktion</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                   h: </a:t>
            </a:r>
            <a:r>
              <a:rPr lang="de-DE" altLang="de-DE" dirty="0" err="1">
                <a:latin typeface="Calibri" panose="020F0502020204030204" pitchFamily="34" charset="0"/>
                <a:cs typeface="Calibri" panose="020F0502020204030204" pitchFamily="34" charset="0"/>
              </a:rPr>
              <a:t>dom</a:t>
            </a:r>
            <a:r>
              <a:rPr lang="de-DE" altLang="de-DE" dirty="0">
                <a:latin typeface="Calibri" panose="020F0502020204030204" pitchFamily="34" charset="0"/>
                <a:cs typeface="Calibri" panose="020F0502020204030204" pitchFamily="34" charset="0"/>
              </a:rPr>
              <a:t>(S) </a:t>
            </a:r>
            <a:r>
              <a:rPr lang="de-DE" altLang="de-DE" dirty="0">
                <a:latin typeface="Calibri" panose="020F0502020204030204" pitchFamily="34" charset="0"/>
                <a:cs typeface="Calibri" panose="020F0502020204030204" pitchFamily="34" charset="0"/>
                <a:sym typeface="Wingdings" panose="05000000000000000000" pitchFamily="2" charset="2"/>
              </a:rPr>
              <a:t></a:t>
            </a:r>
            <a:r>
              <a:rPr lang="de-DE" altLang="de-DE" dirty="0">
                <a:latin typeface="Calibri" panose="020F0502020204030204" pitchFamily="34" charset="0"/>
                <a:cs typeface="Calibri" panose="020F0502020204030204" pitchFamily="34" charset="0"/>
              </a:rPr>
              <a:t> AR(D)</a:t>
            </a:r>
          </a:p>
          <a:p>
            <a:pPr marL="0"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bildet einen Primärschlüssel auf eine Satzadresse ab. </a:t>
            </a:r>
          </a:p>
          <a:p>
            <a:pPr marL="0"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(AR(D) ist der Adressraum des Dateispeicherraumes der Datei D)</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latin typeface="Calibri" panose="020F0502020204030204" pitchFamily="34" charset="0"/>
              <a:cs typeface="Calibri" panose="020F0502020204030204" pitchFamily="34" charset="0"/>
            </a:endParaRPr>
          </a:p>
          <a:p>
            <a:pPr marL="0"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latin typeface="Calibri" panose="020F0502020204030204" pitchFamily="34" charset="0"/>
                <a:cs typeface="Calibri" panose="020F0502020204030204" pitchFamily="34" charset="0"/>
              </a:rPr>
              <a:t>Werden aus 2 Schlüsseln gleiche Adressen ermittelt, so spricht man von einer Kollision. Der Datensatz, der die Kollision ausgelöst hat, muss an einer physisch anderen Stelle gespeichert werden, die durch eine Kollisionsstrategie errechnet wird.</a:t>
            </a:r>
          </a:p>
          <a:p>
            <a:endParaRPr lang="de-AT" dirty="0"/>
          </a:p>
        </p:txBody>
      </p:sp>
      <p:sp>
        <p:nvSpPr>
          <p:cNvPr id="4" name="Fußzeilenplatzhalter 3">
            <a:extLst>
              <a:ext uri="{FF2B5EF4-FFF2-40B4-BE49-F238E27FC236}">
                <a16:creationId xmlns:a16="http://schemas.microsoft.com/office/drawing/2014/main" id="{73942E71-710A-4AA2-BAE7-CC0CE167982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5E82CFE3-DFA2-46E5-82FA-CDA70D71E4C3}"/>
              </a:ext>
            </a:extLst>
          </p:cNvPr>
          <p:cNvSpPr>
            <a:spLocks noGrp="1"/>
          </p:cNvSpPr>
          <p:nvPr>
            <p:ph type="sldNum" sz="quarter" idx="12"/>
          </p:nvPr>
        </p:nvSpPr>
        <p:spPr/>
        <p:txBody>
          <a:bodyPr/>
          <a:lstStyle/>
          <a:p>
            <a:fld id="{3EBE071D-87F9-4E7A-91BE-29BC49AE8EDA}" type="slidenum">
              <a:rPr lang="de-AT" smtClean="0"/>
              <a:t>42</a:t>
            </a:fld>
            <a:endParaRPr lang="de-AT"/>
          </a:p>
        </p:txBody>
      </p:sp>
      <p:pic>
        <p:nvPicPr>
          <p:cNvPr id="6" name="Grafik 5" descr="Ein Bild, das Zeichnung enthält.&#10;&#10;Automatisch generierte Beschreibung">
            <a:extLst>
              <a:ext uri="{FF2B5EF4-FFF2-40B4-BE49-F238E27FC236}">
                <a16:creationId xmlns:a16="http://schemas.microsoft.com/office/drawing/2014/main" id="{0DE1505C-3A3C-418C-8C7E-827DD13ED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39755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FCC1C-CE97-4B26-BBD9-FA93FA0A943C}"/>
              </a:ext>
            </a:extLst>
          </p:cNvPr>
          <p:cNvSpPr>
            <a:spLocks noGrp="1"/>
          </p:cNvSpPr>
          <p:nvPr>
            <p:ph type="title"/>
          </p:nvPr>
        </p:nvSpPr>
        <p:spPr/>
        <p:txBody>
          <a:bodyPr/>
          <a:lstStyle/>
          <a:p>
            <a:r>
              <a:rPr lang="de-AT" b="1" dirty="0"/>
              <a:t>Direkte Adressierung</a:t>
            </a:r>
          </a:p>
        </p:txBody>
      </p:sp>
      <p:sp>
        <p:nvSpPr>
          <p:cNvPr id="3" name="Inhaltsplatzhalter 2">
            <a:extLst>
              <a:ext uri="{FF2B5EF4-FFF2-40B4-BE49-F238E27FC236}">
                <a16:creationId xmlns:a16="http://schemas.microsoft.com/office/drawing/2014/main" id="{DA258093-151A-4448-8F71-2E6F5172DE8C}"/>
              </a:ext>
            </a:extLst>
          </p:cNvPr>
          <p:cNvSpPr>
            <a:spLocks noGrp="1"/>
          </p:cNvSpPr>
          <p:nvPr>
            <p:ph idx="1"/>
          </p:nvPr>
        </p:nvSpPr>
        <p:spPr/>
        <p:txBody>
          <a:bodyPr>
            <a:normAutofit fontScale="85000" lnSpcReduction="20000"/>
          </a:bodyPr>
          <a:lstStyle/>
          <a:p>
            <a:pPr marL="0" indent="0">
              <a:buNone/>
              <a:defRPr/>
            </a:pPr>
            <a:r>
              <a:rPr lang="de-DE" dirty="0">
                <a:latin typeface="Calibri" panose="020F0502020204030204" pitchFamily="34" charset="0"/>
                <a:cs typeface="Calibri" panose="020F0502020204030204" pitchFamily="34" charset="0"/>
              </a:rPr>
              <a:t>Ein wichtiger Spezialfall liegt vor, wenn die Abbildung h bijektiv ist, wenn also gilt</a:t>
            </a:r>
            <a:endParaRPr lang="de-AT" dirty="0">
              <a:latin typeface="Calibri" panose="020F0502020204030204" pitchFamily="34" charset="0"/>
              <a:cs typeface="Calibri" panose="020F0502020204030204" pitchFamily="34" charset="0"/>
            </a:endParaRPr>
          </a:p>
          <a:p>
            <a:pPr marL="0" indent="0">
              <a:spcBef>
                <a:spcPts val="0"/>
              </a:spcBef>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a:t>
            </a:r>
            <a:r>
              <a:rPr lang="en-GB" dirty="0" err="1">
                <a:latin typeface="Calibri" panose="020F0502020204030204" pitchFamily="34" charset="0"/>
                <a:cs typeface="Calibri" panose="020F0502020204030204" pitchFamily="34" charset="0"/>
              </a:rPr>
              <a:t>dom</a:t>
            </a:r>
            <a:r>
              <a:rPr lang="en-GB" dirty="0">
                <a:latin typeface="Calibri" panose="020F0502020204030204" pitchFamily="34" charset="0"/>
                <a:cs typeface="Calibri" panose="020F0502020204030204" pitchFamily="34" charset="0"/>
              </a:rPr>
              <a:t>(S)| = |AR(D)|</a:t>
            </a:r>
            <a:endParaRPr lang="de-AT" dirty="0">
              <a:latin typeface="Calibri" panose="020F0502020204030204" pitchFamily="34" charset="0"/>
              <a:cs typeface="Calibri" panose="020F0502020204030204" pitchFamily="34" charset="0"/>
            </a:endParaRPr>
          </a:p>
          <a:p>
            <a:pPr marL="0" indent="0">
              <a:buNone/>
              <a:defRPr/>
            </a:pPr>
            <a:r>
              <a:rPr lang="de-DE" sz="900" dirty="0">
                <a:latin typeface="Calibri" panose="020F0502020204030204" pitchFamily="34" charset="0"/>
                <a:cs typeface="Calibri" panose="020F0502020204030204" pitchFamily="34" charset="0"/>
              </a:rPr>
              <a:t> </a:t>
            </a:r>
            <a:endParaRPr lang="de-AT" sz="900"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Bijektiv bedeutet umkehrbar eindeutig, also eineindeutig; </a:t>
            </a:r>
          </a:p>
          <a:p>
            <a:pPr marL="0" indent="0">
              <a:buNone/>
              <a:defRPr/>
            </a:pPr>
            <a:r>
              <a:rPr lang="de-DE" dirty="0">
                <a:latin typeface="Calibri" panose="020F0502020204030204" pitchFamily="34" charset="0"/>
                <a:cs typeface="Calibri" panose="020F0502020204030204" pitchFamily="34" charset="0"/>
              </a:rPr>
              <a:t>Für f: A </a:t>
            </a:r>
            <a:r>
              <a:rPr lang="de-DE" dirty="0">
                <a:latin typeface="Calibri" panose="020F0502020204030204" pitchFamily="34" charset="0"/>
                <a:cs typeface="Calibri" panose="020F0502020204030204" pitchFamily="34" charset="0"/>
                <a:sym typeface="Wingdings" panose="05000000000000000000" pitchFamily="2" charset="2"/>
              </a:rPr>
              <a:t></a:t>
            </a:r>
            <a:r>
              <a:rPr lang="de-DE" dirty="0">
                <a:latin typeface="Calibri" panose="020F0502020204030204" pitchFamily="34" charset="0"/>
                <a:cs typeface="Calibri" panose="020F0502020204030204" pitchFamily="34" charset="0"/>
              </a:rPr>
              <a:t> B gilt, dass es zu jedem b </a:t>
            </a:r>
            <a:r>
              <a:rPr lang="de-DE" dirty="0">
                <a:latin typeface="Calibri" panose="020F0502020204030204" pitchFamily="34" charset="0"/>
                <a:ea typeface="Times New Roman" panose="02020603050405020304" pitchFamily="18" charset="0"/>
                <a:cs typeface="Calibri" panose="020F0502020204030204" pitchFamily="34" charset="0"/>
              </a:rPr>
              <a:t>Î</a:t>
            </a:r>
            <a:r>
              <a:rPr lang="de-DE" dirty="0">
                <a:latin typeface="Calibri" panose="020F0502020204030204" pitchFamily="34" charset="0"/>
                <a:cs typeface="Calibri" panose="020F0502020204030204" pitchFamily="34" charset="0"/>
              </a:rPr>
              <a:t> B genau 1 Urbild mit </a:t>
            </a:r>
          </a:p>
          <a:p>
            <a:pPr marL="0" indent="0">
              <a:buNone/>
              <a:defRPr/>
            </a:pPr>
            <a:r>
              <a:rPr lang="de-DE" dirty="0">
                <a:latin typeface="Calibri" panose="020F0502020204030204" pitchFamily="34" charset="0"/>
                <a:cs typeface="Calibri" panose="020F0502020204030204" pitchFamily="34" charset="0"/>
              </a:rPr>
              <a:t>a </a:t>
            </a:r>
            <a:r>
              <a:rPr lang="de-DE" dirty="0">
                <a:latin typeface="Calibri" panose="020F0502020204030204" pitchFamily="34" charset="0"/>
                <a:ea typeface="Times New Roman" panose="02020603050405020304" pitchFamily="18" charset="0"/>
                <a:cs typeface="Calibri" panose="020F0502020204030204" pitchFamily="34" charset="0"/>
              </a:rPr>
              <a:t>Î</a:t>
            </a:r>
            <a:r>
              <a:rPr lang="de-DE" dirty="0">
                <a:latin typeface="Calibri" panose="020F0502020204030204" pitchFamily="34" charset="0"/>
                <a:cs typeface="Calibri" panose="020F0502020204030204" pitchFamily="34" charset="0"/>
              </a:rPr>
              <a:t>  A mit f(a) = b gibt.</a:t>
            </a:r>
            <a:endParaRPr lang="de-AT"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Beispiel:</a:t>
            </a:r>
            <a:endParaRPr lang="de-AT" dirty="0">
              <a:latin typeface="Calibri" panose="020F0502020204030204" pitchFamily="34" charset="0"/>
              <a:cs typeface="Calibri" panose="020F0502020204030204" pitchFamily="34" charset="0"/>
            </a:endParaRPr>
          </a:p>
          <a:p>
            <a:pPr marL="0" indent="0">
              <a:buNone/>
              <a:defRPr/>
            </a:pPr>
            <a:r>
              <a:rPr lang="de-DE" dirty="0">
                <a:latin typeface="Calibri" panose="020F0502020204030204" pitchFamily="34" charset="0"/>
                <a:cs typeface="Calibri" panose="020F0502020204030204" pitchFamily="34" charset="0"/>
              </a:rPr>
              <a:t>Sei die Schlüsseldomäne 100 &lt; s &lt; 200 und der zur Verfügung stehende Adressraum 1 &lt; AR(D) &lt; 101, so ist</a:t>
            </a:r>
            <a:endParaRPr lang="de-AT" dirty="0">
              <a:latin typeface="Calibri" panose="020F0502020204030204" pitchFamily="34" charset="0"/>
              <a:cs typeface="Calibri" panose="020F0502020204030204" pitchFamily="34" charset="0"/>
            </a:endParaRPr>
          </a:p>
          <a:p>
            <a:pPr marL="0" indent="0">
              <a:buNone/>
              <a:defRPr/>
            </a:pPr>
            <a:r>
              <a:rPr lang="de-DE" sz="900"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h(s) = s-99</a:t>
            </a:r>
            <a:endParaRPr lang="de-AT" dirty="0">
              <a:latin typeface="Calibri" panose="020F0502020204030204" pitchFamily="34" charset="0"/>
              <a:cs typeface="Calibri" panose="020F0502020204030204" pitchFamily="34" charset="0"/>
            </a:endParaRPr>
          </a:p>
          <a:p>
            <a:pPr marL="0" indent="0">
              <a:buNone/>
              <a:defRPr/>
            </a:pPr>
            <a:r>
              <a:rPr lang="en-GB" sz="900" dirty="0">
                <a:latin typeface="Calibri" panose="020F0502020204030204" pitchFamily="34" charset="0"/>
                <a:cs typeface="Calibri" panose="020F0502020204030204" pitchFamily="34" charset="0"/>
              </a:rPr>
              <a:t> </a:t>
            </a:r>
            <a:r>
              <a:rPr lang="de-DE" dirty="0">
                <a:latin typeface="Calibri" panose="020F0502020204030204" pitchFamily="34" charset="0"/>
                <a:cs typeface="Calibri" panose="020F0502020204030204" pitchFamily="34" charset="0"/>
              </a:rPr>
              <a:t>eine geeignet bijektive Funktion.</a:t>
            </a:r>
            <a:endParaRPr lang="de-AT" dirty="0">
              <a:latin typeface="Calibri" panose="020F0502020204030204" pitchFamily="34" charset="0"/>
              <a:cs typeface="Calibri" panose="020F0502020204030204" pitchFamily="34" charset="0"/>
            </a:endParaRPr>
          </a:p>
          <a:p>
            <a:pPr marL="0" indent="0">
              <a:buNone/>
            </a:pPr>
            <a:endParaRPr lang="de-AT" dirty="0"/>
          </a:p>
        </p:txBody>
      </p:sp>
      <p:sp>
        <p:nvSpPr>
          <p:cNvPr id="4" name="Fußzeilenplatzhalter 3">
            <a:extLst>
              <a:ext uri="{FF2B5EF4-FFF2-40B4-BE49-F238E27FC236}">
                <a16:creationId xmlns:a16="http://schemas.microsoft.com/office/drawing/2014/main" id="{D97AB484-E5A9-459C-9A0A-F27A7702805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0D6D5A02-EB5A-40B2-8B43-C723E1936EC9}"/>
              </a:ext>
            </a:extLst>
          </p:cNvPr>
          <p:cNvSpPr>
            <a:spLocks noGrp="1"/>
          </p:cNvSpPr>
          <p:nvPr>
            <p:ph type="sldNum" sz="quarter" idx="12"/>
          </p:nvPr>
        </p:nvSpPr>
        <p:spPr/>
        <p:txBody>
          <a:bodyPr/>
          <a:lstStyle/>
          <a:p>
            <a:fld id="{3EBE071D-87F9-4E7A-91BE-29BC49AE8EDA}" type="slidenum">
              <a:rPr lang="de-AT" smtClean="0"/>
              <a:t>43</a:t>
            </a:fld>
            <a:endParaRPr lang="de-AT"/>
          </a:p>
        </p:txBody>
      </p:sp>
      <p:pic>
        <p:nvPicPr>
          <p:cNvPr id="6" name="Grafik 5" descr="Ein Bild, das Zeichnung enthält.&#10;&#10;Automatisch generierte Beschreibung">
            <a:extLst>
              <a:ext uri="{FF2B5EF4-FFF2-40B4-BE49-F238E27FC236}">
                <a16:creationId xmlns:a16="http://schemas.microsoft.com/office/drawing/2014/main" id="{1CDEB5BA-4369-469D-A52C-07FB8F73A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4668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23D713-CAA0-4AB9-B4FD-33789B7FB5F7}"/>
              </a:ext>
            </a:extLst>
          </p:cNvPr>
          <p:cNvSpPr>
            <a:spLocks noGrp="1"/>
          </p:cNvSpPr>
          <p:nvPr>
            <p:ph type="title"/>
          </p:nvPr>
        </p:nvSpPr>
        <p:spPr/>
        <p:txBody>
          <a:bodyPr/>
          <a:lstStyle/>
          <a:p>
            <a:r>
              <a:rPr lang="de-AT" b="1" dirty="0"/>
              <a:t>Direkte Adressierung</a:t>
            </a:r>
          </a:p>
        </p:txBody>
      </p:sp>
      <p:sp>
        <p:nvSpPr>
          <p:cNvPr id="3" name="Inhaltsplatzhalter 2">
            <a:extLst>
              <a:ext uri="{FF2B5EF4-FFF2-40B4-BE49-F238E27FC236}">
                <a16:creationId xmlns:a16="http://schemas.microsoft.com/office/drawing/2014/main" id="{806FB830-8FF7-468B-A262-A72A75302B07}"/>
              </a:ext>
            </a:extLst>
          </p:cNvPr>
          <p:cNvSpPr>
            <a:spLocks noGrp="1"/>
          </p:cNvSpPr>
          <p:nvPr>
            <p:ph idx="1"/>
          </p:nvPr>
        </p:nvSpPr>
        <p:spPr/>
        <p:txBody>
          <a:bodyPr>
            <a:normAutofit fontScale="62500" lnSpcReduction="20000"/>
          </a:bodyPr>
          <a:lstStyle/>
          <a:p>
            <a:pPr marL="0" indent="0">
              <a:lnSpc>
                <a:spcPct val="120000"/>
              </a:lnSpc>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Da die Beziehung Schlüssel &lt;-&gt; Adresse umkehrbar eindeutig ist, kann aus der Adresse der Schlüssel errechnet werden. Die Speicherung des Schlüssels beim Datensatz erübrigt sich.</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Der Zugriff bei direkter Adressierung ist der schnellstmögliche, da ein Satz ohne weitere Suchvorgänge gelesen wird.</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Aft>
                <a:spcPts val="0"/>
              </a:spcAft>
              <a:buNone/>
              <a:defRPr/>
            </a:pPr>
            <a:r>
              <a:rPr lang="de-DE" sz="900" dirty="0">
                <a:latin typeface="Calibri" panose="020F0502020204030204" pitchFamily="34" charset="0"/>
                <a:ea typeface="Times New Roman" panose="02020603050405020304" pitchFamily="18" charset="0"/>
                <a:cs typeface="Calibri" panose="020F0502020204030204" pitchFamily="34" charset="0"/>
              </a:rPr>
              <a:t>  </a:t>
            </a:r>
            <a:endParaRPr lang="de-AT" sz="900"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Problem:</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Jedem Schlüssel wird genau 1 Speicherplatz zugeordnet. Existiert der Schlüssel nicht, so wird der Speicherplatz nicht belegt.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20000"/>
              </a:lnSpc>
              <a:spcAft>
                <a:spcPts val="0"/>
              </a:spcAft>
              <a:buNone/>
              <a:defRPr/>
            </a:pPr>
            <a:r>
              <a:rPr lang="de-DE" dirty="0">
                <a:latin typeface="Calibri" panose="020F0502020204030204" pitchFamily="34" charset="0"/>
                <a:ea typeface="Times New Roman" panose="02020603050405020304" pitchFamily="18" charset="0"/>
                <a:cs typeface="Calibri" panose="020F0502020204030204" pitchFamily="34" charset="0"/>
              </a:rPr>
              <a:t>Diese Situation ist insbesondere bei lückenhaften Ordnungsbegriffen kritisch, da damit auch der verwendete Speicherraum nur lückenhaft belegt ist.</a:t>
            </a:r>
            <a:endParaRPr lang="de-AT" dirty="0">
              <a:latin typeface="Calibri" panose="020F0502020204030204" pitchFamily="34" charset="0"/>
              <a:ea typeface="Times New Roman" panose="02020603050405020304" pitchFamily="18" charset="0"/>
              <a:cs typeface="Calibri" panose="020F0502020204030204" pitchFamily="34" charset="0"/>
            </a:endParaRPr>
          </a:p>
          <a:p>
            <a:pPr marL="0" indent="0">
              <a:spcAft>
                <a:spcPts val="0"/>
              </a:spcAft>
              <a:buNone/>
              <a:defRPr/>
            </a:pPr>
            <a:r>
              <a:rPr lang="de-DE" dirty="0">
                <a:ea typeface="Times New Roman" panose="02020603050405020304" pitchFamily="18" charset="0"/>
              </a:rPr>
              <a:t> </a:t>
            </a:r>
            <a:endParaRPr lang="de-AT" dirty="0">
              <a:ea typeface="Times New Roman" panose="02020603050405020304" pitchFamily="18" charset="0"/>
            </a:endParaRPr>
          </a:p>
          <a:p>
            <a:pPr marL="0" indent="0">
              <a:spcAft>
                <a:spcPts val="0"/>
              </a:spcAft>
              <a:buNone/>
              <a:defRPr/>
            </a:pPr>
            <a:r>
              <a:rPr lang="de-DE" dirty="0">
                <a:ea typeface="Times New Roman" panose="02020603050405020304" pitchFamily="18" charset="0"/>
              </a:rPr>
              <a:t> </a:t>
            </a:r>
            <a:endParaRPr lang="de-AT" dirty="0">
              <a:ea typeface="Times New Roman" panose="02020603050405020304" pitchFamily="18" charset="0"/>
            </a:endParaRPr>
          </a:p>
          <a:p>
            <a:pPr marL="0" indent="0">
              <a:spcAft>
                <a:spcPts val="0"/>
              </a:spcAft>
              <a:buNone/>
              <a:defRPr/>
            </a:pPr>
            <a:r>
              <a:rPr lang="de-DE" dirty="0">
                <a:ea typeface="Times New Roman" panose="02020603050405020304" pitchFamily="18" charset="0"/>
              </a:rPr>
              <a:t> </a:t>
            </a:r>
            <a:endParaRPr lang="de-AT" dirty="0"/>
          </a:p>
          <a:p>
            <a:pPr marL="0" indent="0">
              <a:buNone/>
            </a:pPr>
            <a:endParaRPr lang="de-AT" dirty="0"/>
          </a:p>
        </p:txBody>
      </p:sp>
      <p:sp>
        <p:nvSpPr>
          <p:cNvPr id="4" name="Fußzeilenplatzhalter 3">
            <a:extLst>
              <a:ext uri="{FF2B5EF4-FFF2-40B4-BE49-F238E27FC236}">
                <a16:creationId xmlns:a16="http://schemas.microsoft.com/office/drawing/2014/main" id="{1BA0CC88-DA80-4046-85A1-0258D2CD81C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6EF317D5-C3C9-4A64-8DCD-AA3373DCFACD}"/>
              </a:ext>
            </a:extLst>
          </p:cNvPr>
          <p:cNvSpPr>
            <a:spLocks noGrp="1"/>
          </p:cNvSpPr>
          <p:nvPr>
            <p:ph type="sldNum" sz="quarter" idx="12"/>
          </p:nvPr>
        </p:nvSpPr>
        <p:spPr/>
        <p:txBody>
          <a:bodyPr/>
          <a:lstStyle/>
          <a:p>
            <a:fld id="{3EBE071D-87F9-4E7A-91BE-29BC49AE8EDA}" type="slidenum">
              <a:rPr lang="de-AT" smtClean="0"/>
              <a:t>44</a:t>
            </a:fld>
            <a:endParaRPr lang="de-AT"/>
          </a:p>
        </p:txBody>
      </p:sp>
      <p:pic>
        <p:nvPicPr>
          <p:cNvPr id="6" name="Grafik 5" descr="Ein Bild, das Zeichnung enthält.&#10;&#10;Automatisch generierte Beschreibung">
            <a:extLst>
              <a:ext uri="{FF2B5EF4-FFF2-40B4-BE49-F238E27FC236}">
                <a16:creationId xmlns:a16="http://schemas.microsoft.com/office/drawing/2014/main" id="{B3331832-40B2-4B1F-B2D0-DE532008D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291492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BC0A7-FBF4-4DEF-BC8B-098322874405}"/>
              </a:ext>
            </a:extLst>
          </p:cNvPr>
          <p:cNvSpPr>
            <a:spLocks noGrp="1"/>
          </p:cNvSpPr>
          <p:nvPr>
            <p:ph type="title"/>
          </p:nvPr>
        </p:nvSpPr>
        <p:spPr/>
        <p:txBody>
          <a:bodyPr/>
          <a:lstStyle/>
          <a:p>
            <a:r>
              <a:rPr lang="de-AT" b="1" dirty="0"/>
              <a:t>Hash Organisation</a:t>
            </a:r>
          </a:p>
        </p:txBody>
      </p:sp>
      <p:sp>
        <p:nvSpPr>
          <p:cNvPr id="3" name="Inhaltsplatzhalter 2">
            <a:extLst>
              <a:ext uri="{FF2B5EF4-FFF2-40B4-BE49-F238E27FC236}">
                <a16:creationId xmlns:a16="http://schemas.microsoft.com/office/drawing/2014/main" id="{A7C0E01D-4B6D-41DE-AA24-D4007F7A3411}"/>
              </a:ext>
            </a:extLst>
          </p:cNvPr>
          <p:cNvSpPr>
            <a:spLocks noGrp="1"/>
          </p:cNvSpPr>
          <p:nvPr>
            <p:ph idx="1"/>
          </p:nvPr>
        </p:nvSpPr>
        <p:spPr>
          <a:xfrm>
            <a:off x="838200" y="1825625"/>
            <a:ext cx="9922565" cy="4351338"/>
          </a:xfrm>
        </p:spPr>
        <p:txBody>
          <a:bodyPr>
            <a:normAutofit fontScale="77500" lnSpcReduction="20000"/>
          </a:bodyPr>
          <a:lstStyle/>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Gesucht ist ein Umrechnungsverfahren (Hashverfahren, Schlüsseltransformationsfunktion), das aus alphabetischen, numerischen oder alphanumerischen Schlüsseln eine Menge von Adressen berechnet. Diese Berechnung soll 'möglichst' eindeutig erfolgen, dass also aus zwei verschiedenen Schlüsseln 'möglichst' keine gleichen Adressen errechnet werden.</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Forderungen an das Hashverfahren:</a:t>
            </a:r>
          </a:p>
          <a:p>
            <a:pPr indent="-328613">
              <a:spcBef>
                <a:spcPts val="500"/>
              </a:spcBef>
              <a:spcAft>
                <a:spcPts val="6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Funktion h sollte die Schlüssel möglichst gleichverteilt auf den Adressraum abbilden.</a:t>
            </a:r>
          </a:p>
          <a:p>
            <a:pPr indent="-328613">
              <a:spcBef>
                <a:spcPts val="500"/>
              </a:spcBef>
              <a:spcAft>
                <a:spcPts val="6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Funktion h soll softwaretechnisch leicht zu implementieren sein und die Ausführungszeit muss in einem vernünftigen Rahmen liegen.</a:t>
            </a:r>
          </a:p>
          <a:p>
            <a:pPr indent="-328613">
              <a:spcBef>
                <a:spcPts val="500"/>
              </a:spcBef>
              <a:spcAft>
                <a:spcPts val="600"/>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Funktion h muss immer dasselbe Ergebnis liefern ohne Rücksicht auf den Zeitpunkt der Durchführung. Zufallszahlen sind daher nur beschränkt geeignet (unter Umständen aber Pseudozufallszahlen).</a:t>
            </a:r>
          </a:p>
          <a:p>
            <a:endParaRPr lang="de-AT" dirty="0"/>
          </a:p>
        </p:txBody>
      </p:sp>
      <p:sp>
        <p:nvSpPr>
          <p:cNvPr id="4" name="Fußzeilenplatzhalter 3">
            <a:extLst>
              <a:ext uri="{FF2B5EF4-FFF2-40B4-BE49-F238E27FC236}">
                <a16:creationId xmlns:a16="http://schemas.microsoft.com/office/drawing/2014/main" id="{8E85B9FB-8EB8-4356-AD41-21E69163C29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B23FD6C-B9E1-4E44-8C4C-DD2B0F4B6716}"/>
              </a:ext>
            </a:extLst>
          </p:cNvPr>
          <p:cNvSpPr>
            <a:spLocks noGrp="1"/>
          </p:cNvSpPr>
          <p:nvPr>
            <p:ph type="sldNum" sz="quarter" idx="12"/>
          </p:nvPr>
        </p:nvSpPr>
        <p:spPr/>
        <p:txBody>
          <a:bodyPr/>
          <a:lstStyle/>
          <a:p>
            <a:fld id="{3EBE071D-87F9-4E7A-91BE-29BC49AE8EDA}" type="slidenum">
              <a:rPr lang="de-AT" smtClean="0"/>
              <a:t>45</a:t>
            </a:fld>
            <a:endParaRPr lang="de-AT"/>
          </a:p>
        </p:txBody>
      </p:sp>
      <p:pic>
        <p:nvPicPr>
          <p:cNvPr id="6" name="Grafik 5" descr="Ein Bild, das Zeichnung enthält.&#10;&#10;Automatisch generierte Beschreibung">
            <a:extLst>
              <a:ext uri="{FF2B5EF4-FFF2-40B4-BE49-F238E27FC236}">
                <a16:creationId xmlns:a16="http://schemas.microsoft.com/office/drawing/2014/main" id="{8E4F5822-1331-40CC-A28A-2F60A41F0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131935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13345F-F7EA-49B9-8E27-1738BA8F4113}"/>
              </a:ext>
            </a:extLst>
          </p:cNvPr>
          <p:cNvSpPr>
            <a:spLocks noGrp="1"/>
          </p:cNvSpPr>
          <p:nvPr>
            <p:ph type="title"/>
          </p:nvPr>
        </p:nvSpPr>
        <p:spPr/>
        <p:txBody>
          <a:bodyPr/>
          <a:lstStyle/>
          <a:p>
            <a:r>
              <a:rPr lang="de-AT" b="1" dirty="0"/>
              <a:t>Belegungsfaktor</a:t>
            </a:r>
          </a:p>
        </p:txBody>
      </p:sp>
      <p:sp>
        <p:nvSpPr>
          <p:cNvPr id="3" name="Inhaltsplatzhalter 2">
            <a:extLst>
              <a:ext uri="{FF2B5EF4-FFF2-40B4-BE49-F238E27FC236}">
                <a16:creationId xmlns:a16="http://schemas.microsoft.com/office/drawing/2014/main" id="{E7A0D26C-C456-4C34-9399-BCCCEF225D2F}"/>
              </a:ext>
            </a:extLst>
          </p:cNvPr>
          <p:cNvSpPr>
            <a:spLocks noGrp="1"/>
          </p:cNvSpPr>
          <p:nvPr>
            <p:ph idx="1"/>
          </p:nvPr>
        </p:nvSpPr>
        <p:spPr>
          <a:xfrm>
            <a:off x="838199" y="1825625"/>
            <a:ext cx="9312965" cy="4351338"/>
          </a:xfrm>
        </p:spPr>
        <p:txBody>
          <a:bodyPr>
            <a:normAutofit fontScale="92500" lnSpcReduction="10000"/>
          </a:bodyPr>
          <a:lstStyle/>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q = |Bel| / |</a:t>
            </a:r>
            <a:r>
              <a:rPr lang="de-DE" altLang="de-DE" dirty="0" err="1"/>
              <a:t>Adr</a:t>
            </a:r>
            <a:r>
              <a:rPr lang="de-DE" altLang="de-DE" dirty="0"/>
              <a:t>|     (= Belegungsfaktor)</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Bel ... Anzahl der tatsächlich belegten Positionen</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a:t>
            </a:r>
            <a:r>
              <a:rPr lang="de-DE" altLang="de-DE" dirty="0" err="1"/>
              <a:t>Adr</a:t>
            </a:r>
            <a:r>
              <a:rPr lang="de-DE" altLang="de-DE" dirty="0"/>
              <a:t> ... Anzahl der zur Verfügung stehenden Positionen)</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bestimmt die Anzahl der zu erwartenden Kollisionen.</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marL="0"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Wächst der Faktor über einen bestimmten Wert hinaus (empirisch 0,8), muss die Datei neu organisiert werden.</a:t>
            </a:r>
          </a:p>
          <a:p>
            <a:pPr marL="0"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Ziel des Hashverfahrens muss also sein, einen möglichst kleinen Speicherraum bei einer minimalen Anzahl von Kollisionen zu verwenden, d.h.:</a:t>
            </a:r>
          </a:p>
          <a:p>
            <a:pPr indent="-328613">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a:t>
            </a:r>
            <a:r>
              <a:rPr lang="de-DE" altLang="de-DE" dirty="0" err="1"/>
              <a:t>dom</a:t>
            </a:r>
            <a:r>
              <a:rPr lang="de-DE" altLang="de-DE" dirty="0"/>
              <a:t>(S)| &gt;&gt; </a:t>
            </a:r>
            <a:r>
              <a:rPr lang="de-DE" altLang="de-DE" dirty="0" err="1"/>
              <a:t>Anz_Sätze_pro_Block</a:t>
            </a:r>
            <a:r>
              <a:rPr lang="de-DE" altLang="de-DE" dirty="0"/>
              <a:t> * </a:t>
            </a:r>
            <a:r>
              <a:rPr lang="de-DE" altLang="de-DE" dirty="0" err="1"/>
              <a:t>Anz_Blöcke</a:t>
            </a:r>
            <a:endParaRPr lang="de-DE" altLang="de-DE" dirty="0"/>
          </a:p>
          <a:p>
            <a:endParaRPr lang="de-AT" dirty="0"/>
          </a:p>
        </p:txBody>
      </p:sp>
      <p:sp>
        <p:nvSpPr>
          <p:cNvPr id="4" name="Fußzeilenplatzhalter 3">
            <a:extLst>
              <a:ext uri="{FF2B5EF4-FFF2-40B4-BE49-F238E27FC236}">
                <a16:creationId xmlns:a16="http://schemas.microsoft.com/office/drawing/2014/main" id="{BF2C9202-849C-4963-9ED4-EDFE6FE348D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DAB19D5-50D9-4B49-B1E7-8F6C218456B2}"/>
              </a:ext>
            </a:extLst>
          </p:cNvPr>
          <p:cNvSpPr>
            <a:spLocks noGrp="1"/>
          </p:cNvSpPr>
          <p:nvPr>
            <p:ph type="sldNum" sz="quarter" idx="12"/>
          </p:nvPr>
        </p:nvSpPr>
        <p:spPr/>
        <p:txBody>
          <a:bodyPr/>
          <a:lstStyle/>
          <a:p>
            <a:fld id="{3EBE071D-87F9-4E7A-91BE-29BC49AE8EDA}" type="slidenum">
              <a:rPr lang="de-AT" smtClean="0"/>
              <a:t>46</a:t>
            </a:fld>
            <a:endParaRPr lang="de-AT"/>
          </a:p>
        </p:txBody>
      </p:sp>
      <p:pic>
        <p:nvPicPr>
          <p:cNvPr id="6" name="Grafik 5" descr="Ein Bild, das Zeichnung enthält.&#10;&#10;Automatisch generierte Beschreibung">
            <a:extLst>
              <a:ext uri="{FF2B5EF4-FFF2-40B4-BE49-F238E27FC236}">
                <a16:creationId xmlns:a16="http://schemas.microsoft.com/office/drawing/2014/main" id="{3DFD64B8-8BEE-4B30-A94A-CC923A434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441958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D3515-9FB2-47EF-AEE7-F51C9BEC9F95}"/>
              </a:ext>
            </a:extLst>
          </p:cNvPr>
          <p:cNvSpPr>
            <a:spLocks noGrp="1"/>
          </p:cNvSpPr>
          <p:nvPr>
            <p:ph type="title"/>
          </p:nvPr>
        </p:nvSpPr>
        <p:spPr/>
        <p:txBody>
          <a:bodyPr/>
          <a:lstStyle/>
          <a:p>
            <a:r>
              <a:rPr lang="de-AT" b="1" dirty="0"/>
              <a:t>Hashalgorithmus - Divisionsrestverfahren</a:t>
            </a:r>
          </a:p>
        </p:txBody>
      </p:sp>
      <p:sp>
        <p:nvSpPr>
          <p:cNvPr id="3" name="Inhaltsplatzhalter 2">
            <a:extLst>
              <a:ext uri="{FF2B5EF4-FFF2-40B4-BE49-F238E27FC236}">
                <a16:creationId xmlns:a16="http://schemas.microsoft.com/office/drawing/2014/main" id="{0D1B3EA6-CC79-4D53-999A-DEF368FD6998}"/>
              </a:ext>
            </a:extLst>
          </p:cNvPr>
          <p:cNvSpPr>
            <a:spLocks noGrp="1"/>
          </p:cNvSpPr>
          <p:nvPr>
            <p:ph idx="1"/>
          </p:nvPr>
        </p:nvSpPr>
        <p:spPr/>
        <p:txBody>
          <a:bodyPr>
            <a:normAutofit lnSpcReduction="10000"/>
          </a:bodyPr>
          <a:lstStyle/>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h(s) = s MOD n    </a:t>
            </a:r>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n ... </a:t>
            </a:r>
            <a:r>
              <a:rPr lang="de-DE" altLang="de-DE" dirty="0"/>
              <a:t>Anzahl der vorhandenen Speicherplätze</a:t>
            </a:r>
          </a:p>
          <a:p>
            <a:pPr marL="0"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 Effizienz des Algorithmus wird noch verbessert, wenn man als Restklassenmodul statt n die nächsthöhere Primzahl verwendet.</a:t>
            </a:r>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Beispiel:</a:t>
            </a:r>
          </a:p>
          <a:p>
            <a:pPr marL="0"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Eine Firma beschäftigt 600 Mitarbeiter. Die Stammsätze sollen direkt adressiert werden. Der Belegungsfaktor soll 0,85 betragen. Welcher Speicheradresse wird die Personalnummer 231011 zugeordnet?</a:t>
            </a:r>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Größe der Datei: 600/0.85 = 705.88  </a:t>
            </a:r>
            <a:r>
              <a:rPr lang="de-DE" altLang="de-DE" dirty="0">
                <a:latin typeface="Wingdings" panose="05000000000000000000" pitchFamily="2" charset="2"/>
              </a:rPr>
              <a:t></a:t>
            </a:r>
            <a:r>
              <a:rPr lang="de-DE" altLang="de-DE" dirty="0"/>
              <a:t>  706 Speicherplätze</a:t>
            </a:r>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Endgültige Dateigröße (nächste Primzahl): 709 Speicherplätze</a:t>
            </a:r>
          </a:p>
          <a:p>
            <a:pPr indent="-328613">
              <a:lnSpc>
                <a:spcPct val="8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231011 MOD 709 = 586   ...  Speicheradresse</a:t>
            </a:r>
          </a:p>
          <a:p>
            <a:endParaRPr lang="de-AT" dirty="0"/>
          </a:p>
        </p:txBody>
      </p:sp>
      <p:sp>
        <p:nvSpPr>
          <p:cNvPr id="4" name="Fußzeilenplatzhalter 3">
            <a:extLst>
              <a:ext uri="{FF2B5EF4-FFF2-40B4-BE49-F238E27FC236}">
                <a16:creationId xmlns:a16="http://schemas.microsoft.com/office/drawing/2014/main" id="{4849546D-D408-44CD-B775-0C5A2020EA0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765A175-B090-4253-BC90-9BD1CC9B97E7}"/>
              </a:ext>
            </a:extLst>
          </p:cNvPr>
          <p:cNvSpPr>
            <a:spLocks noGrp="1"/>
          </p:cNvSpPr>
          <p:nvPr>
            <p:ph type="sldNum" sz="quarter" idx="12"/>
          </p:nvPr>
        </p:nvSpPr>
        <p:spPr/>
        <p:txBody>
          <a:bodyPr/>
          <a:lstStyle/>
          <a:p>
            <a:fld id="{3EBE071D-87F9-4E7A-91BE-29BC49AE8EDA}" type="slidenum">
              <a:rPr lang="de-AT" smtClean="0"/>
              <a:t>47</a:t>
            </a:fld>
            <a:endParaRPr lang="de-AT"/>
          </a:p>
        </p:txBody>
      </p:sp>
      <p:pic>
        <p:nvPicPr>
          <p:cNvPr id="6" name="Grafik 5" descr="Ein Bild, das Zeichnung enthält.&#10;&#10;Automatisch generierte Beschreibung">
            <a:extLst>
              <a:ext uri="{FF2B5EF4-FFF2-40B4-BE49-F238E27FC236}">
                <a16:creationId xmlns:a16="http://schemas.microsoft.com/office/drawing/2014/main" id="{236906AB-AFF9-45A9-9DA0-066462F1D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53678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378812-97EA-48FA-9A86-DFDE37629CF6}"/>
              </a:ext>
            </a:extLst>
          </p:cNvPr>
          <p:cNvSpPr>
            <a:spLocks noGrp="1"/>
          </p:cNvSpPr>
          <p:nvPr>
            <p:ph type="title"/>
          </p:nvPr>
        </p:nvSpPr>
        <p:spPr/>
        <p:txBody>
          <a:bodyPr/>
          <a:lstStyle/>
          <a:p>
            <a:r>
              <a:rPr lang="de-AT" b="1" dirty="0"/>
              <a:t>Kollisionsstrategie</a:t>
            </a:r>
          </a:p>
        </p:txBody>
      </p:sp>
      <p:sp>
        <p:nvSpPr>
          <p:cNvPr id="3" name="Inhaltsplatzhalter 2">
            <a:extLst>
              <a:ext uri="{FF2B5EF4-FFF2-40B4-BE49-F238E27FC236}">
                <a16:creationId xmlns:a16="http://schemas.microsoft.com/office/drawing/2014/main" id="{5928ACBE-7181-40A0-8D43-D138900DE06B}"/>
              </a:ext>
            </a:extLst>
          </p:cNvPr>
          <p:cNvSpPr>
            <a:spLocks noGrp="1"/>
          </p:cNvSpPr>
          <p:nvPr>
            <p:ph idx="1"/>
          </p:nvPr>
        </p:nvSpPr>
        <p:spPr/>
        <p:txBody>
          <a:bodyPr>
            <a:normAutofit fontScale="85000" lnSpcReduction="20000"/>
          </a:bodyPr>
          <a:lstStyle/>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Müssen eingesetzt werden, wenn gilt: </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h(s1)=h(s2) für s1&lt;&gt;s2. </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Es wird dann eine Folge von Adressen a1, ..., an erzeugt. Der zu speichernde Satz wird an der ersten freien Adresse gespeichert. Der Aufwand zum Finden dieser Adressfolge soll möglichst minimiert werden. Weiters ist es unbedingt notwendig, dass die Adressfolge jederzeit rekonstruierbar ist.</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u="sng" dirty="0"/>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u="sng" dirty="0"/>
              <a:t>Lineare Kollisionsstrategie</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einfachste und schwächste Strategie mit</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        h(</a:t>
            </a:r>
            <a:r>
              <a:rPr lang="en-GB" altLang="de-DE" dirty="0" err="1"/>
              <a:t>i</a:t>
            </a:r>
            <a:r>
              <a:rPr lang="en-GB" altLang="de-DE" dirty="0"/>
              <a:t>) = (h(0) + (i-1)*</a:t>
            </a:r>
            <a:r>
              <a:rPr lang="en-GB" altLang="de-DE" dirty="0" err="1"/>
              <a:t>const</a:t>
            </a:r>
            <a:r>
              <a:rPr lang="en-GB" altLang="de-DE" dirty="0"/>
              <a:t> + 1) MOD (|A|)</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mit</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a:t>
            </a:r>
            <a:r>
              <a:rPr lang="de-DE" altLang="de-DE" dirty="0" err="1"/>
              <a:t>const</a:t>
            </a:r>
            <a:r>
              <a:rPr lang="de-DE" altLang="de-DE" dirty="0"/>
              <a:t>,|A|) relativ prim, d.h. </a:t>
            </a:r>
            <a:r>
              <a:rPr lang="de-DE" altLang="de-DE" dirty="0" err="1"/>
              <a:t>ggT</a:t>
            </a:r>
            <a:r>
              <a:rPr lang="de-DE" altLang="de-DE" dirty="0"/>
              <a:t>=1., |A| ... Anzahl der Adressen</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Problem: bereits belegte Speicherplätze werden immer wieder untersucht.</a:t>
            </a:r>
          </a:p>
          <a:p>
            <a:endParaRPr lang="de-AT" dirty="0"/>
          </a:p>
        </p:txBody>
      </p:sp>
      <p:sp>
        <p:nvSpPr>
          <p:cNvPr id="4" name="Fußzeilenplatzhalter 3">
            <a:extLst>
              <a:ext uri="{FF2B5EF4-FFF2-40B4-BE49-F238E27FC236}">
                <a16:creationId xmlns:a16="http://schemas.microsoft.com/office/drawing/2014/main" id="{9B79D5A7-39C2-42ED-9310-7EA40D065F6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FEDCF9AB-F2FC-405B-A5B1-2C40E8EADD0E}"/>
              </a:ext>
            </a:extLst>
          </p:cNvPr>
          <p:cNvSpPr>
            <a:spLocks noGrp="1"/>
          </p:cNvSpPr>
          <p:nvPr>
            <p:ph type="sldNum" sz="quarter" idx="12"/>
          </p:nvPr>
        </p:nvSpPr>
        <p:spPr/>
        <p:txBody>
          <a:bodyPr/>
          <a:lstStyle/>
          <a:p>
            <a:fld id="{3EBE071D-87F9-4E7A-91BE-29BC49AE8EDA}" type="slidenum">
              <a:rPr lang="de-AT" smtClean="0"/>
              <a:t>48</a:t>
            </a:fld>
            <a:endParaRPr lang="de-AT"/>
          </a:p>
        </p:txBody>
      </p:sp>
      <p:pic>
        <p:nvPicPr>
          <p:cNvPr id="6" name="Grafik 5" descr="Ein Bild, das Zeichnung enthält.&#10;&#10;Automatisch generierte Beschreibung">
            <a:extLst>
              <a:ext uri="{FF2B5EF4-FFF2-40B4-BE49-F238E27FC236}">
                <a16:creationId xmlns:a16="http://schemas.microsoft.com/office/drawing/2014/main" id="{CAD8459A-BDD1-4B80-85DC-3968CC274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6980577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61C391-BA03-440A-B3D9-A1045CA4810F}"/>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11405ACB-6953-4BDE-8F23-C674C8D1E1DB}"/>
              </a:ext>
            </a:extLst>
          </p:cNvPr>
          <p:cNvSpPr>
            <a:spLocks noGrp="1"/>
          </p:cNvSpPr>
          <p:nvPr>
            <p:ph idx="1"/>
          </p:nvPr>
        </p:nvSpPr>
        <p:spPr/>
        <p:txBody>
          <a:bodyPr/>
          <a:lstStyle/>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Hashalgorithmus</a:t>
            </a:r>
            <a:r>
              <a:rPr lang="en-GB" altLang="de-DE" dirty="0"/>
              <a:t>: </a:t>
            </a:r>
            <a:r>
              <a:rPr lang="en-GB" altLang="de-DE" dirty="0" err="1"/>
              <a:t>adr</a:t>
            </a:r>
            <a:r>
              <a:rPr lang="en-GB" altLang="de-DE" dirty="0"/>
              <a:t> = (key MOD 7) + 1</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Datensätze mit den Schlüsseln 16, 14, 19, 28, 24, 7, 40, 39, 12 und 43</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sind zu speichern.</a:t>
            </a:r>
          </a:p>
          <a:p>
            <a:endParaRPr lang="de-AT" dirty="0"/>
          </a:p>
        </p:txBody>
      </p:sp>
      <p:sp>
        <p:nvSpPr>
          <p:cNvPr id="4" name="Fußzeilenplatzhalter 3">
            <a:extLst>
              <a:ext uri="{FF2B5EF4-FFF2-40B4-BE49-F238E27FC236}">
                <a16:creationId xmlns:a16="http://schemas.microsoft.com/office/drawing/2014/main" id="{F50DD9EE-EF5F-42AD-B6B3-AD75B35DCBB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80726A2-B17F-42F9-808B-BB5229EB1D06}"/>
              </a:ext>
            </a:extLst>
          </p:cNvPr>
          <p:cNvSpPr>
            <a:spLocks noGrp="1"/>
          </p:cNvSpPr>
          <p:nvPr>
            <p:ph type="sldNum" sz="quarter" idx="12"/>
          </p:nvPr>
        </p:nvSpPr>
        <p:spPr/>
        <p:txBody>
          <a:bodyPr/>
          <a:lstStyle/>
          <a:p>
            <a:fld id="{3EBE071D-87F9-4E7A-91BE-29BC49AE8EDA}" type="slidenum">
              <a:rPr lang="de-AT" smtClean="0"/>
              <a:t>49</a:t>
            </a:fld>
            <a:endParaRPr lang="de-AT"/>
          </a:p>
        </p:txBody>
      </p:sp>
      <p:graphicFrame>
        <p:nvGraphicFramePr>
          <p:cNvPr id="6" name="Object 3">
            <a:extLst>
              <a:ext uri="{FF2B5EF4-FFF2-40B4-BE49-F238E27FC236}">
                <a16:creationId xmlns:a16="http://schemas.microsoft.com/office/drawing/2014/main" id="{27E80677-4D04-44B6-8553-5D7CCC01F019}"/>
              </a:ext>
            </a:extLst>
          </p:cNvPr>
          <p:cNvGraphicFramePr>
            <a:graphicFrameLocks noChangeAspect="1"/>
          </p:cNvGraphicFramePr>
          <p:nvPr>
            <p:extLst>
              <p:ext uri="{D42A27DB-BD31-4B8C-83A1-F6EECF244321}">
                <p14:modId xmlns:p14="http://schemas.microsoft.com/office/powerpoint/2010/main" val="3851850051"/>
              </p:ext>
            </p:extLst>
          </p:nvPr>
        </p:nvGraphicFramePr>
        <p:xfrm>
          <a:off x="1991519" y="3580296"/>
          <a:ext cx="8208962" cy="2136775"/>
        </p:xfrm>
        <a:graphic>
          <a:graphicData uri="http://schemas.openxmlformats.org/presentationml/2006/ole">
            <mc:AlternateContent xmlns:mc="http://schemas.openxmlformats.org/markup-compatibility/2006">
              <mc:Choice xmlns:v="urn:schemas-microsoft-com:vml" Requires="v">
                <p:oleObj spid="_x0000_s3075" name="Document" r:id="rId3" imgW="5986272" imgH="1554480" progId="Word.Document.8">
                  <p:embed/>
                </p:oleObj>
              </mc:Choice>
              <mc:Fallback>
                <p:oleObj name="Document" r:id="rId3" imgW="5986272" imgH="1554480" progId="Word.Document.8">
                  <p:embed/>
                  <p:pic>
                    <p:nvPicPr>
                      <p:cNvPr id="52230" name="Object 3">
                        <a:extLst>
                          <a:ext uri="{FF2B5EF4-FFF2-40B4-BE49-F238E27FC236}">
                            <a16:creationId xmlns:a16="http://schemas.microsoft.com/office/drawing/2014/main" id="{CD9E3C1A-DA76-49CF-A2AF-C04CC1F7F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19" y="3580296"/>
                        <a:ext cx="8208962" cy="2136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1A025C3D-27B2-4494-9007-C47A2550A0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8182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482220-8D5F-4E21-8773-41B5952AC8ED}"/>
              </a:ext>
            </a:extLst>
          </p:cNvPr>
          <p:cNvSpPr>
            <a:spLocks noGrp="1"/>
          </p:cNvSpPr>
          <p:nvPr>
            <p:ph type="title"/>
          </p:nvPr>
        </p:nvSpPr>
        <p:spPr/>
        <p:txBody>
          <a:bodyPr/>
          <a:lstStyle/>
          <a:p>
            <a:r>
              <a:rPr lang="de-AT" b="1" dirty="0"/>
              <a:t>Codierung</a:t>
            </a:r>
          </a:p>
        </p:txBody>
      </p:sp>
      <p:sp>
        <p:nvSpPr>
          <p:cNvPr id="3" name="Inhaltsplatzhalter 2">
            <a:extLst>
              <a:ext uri="{FF2B5EF4-FFF2-40B4-BE49-F238E27FC236}">
                <a16:creationId xmlns:a16="http://schemas.microsoft.com/office/drawing/2014/main" id="{11C4160E-3E40-4F25-8118-CF5C5255E4B2}"/>
              </a:ext>
            </a:extLst>
          </p:cNvPr>
          <p:cNvSpPr>
            <a:spLocks noGrp="1"/>
          </p:cNvSpPr>
          <p:nvPr>
            <p:ph idx="1"/>
          </p:nvPr>
        </p:nvSpPr>
        <p:spPr/>
        <p:txBody>
          <a:bodyPr/>
          <a:lstStyle/>
          <a:p>
            <a:pPr marL="0" indent="0">
              <a:buNone/>
            </a:pPr>
            <a:r>
              <a:rPr lang="de-DE" altLang="de-DE" dirty="0">
                <a:latin typeface="Calibri" panose="020F0502020204030204" pitchFamily="34" charset="0"/>
                <a:cs typeface="Calibri" panose="020F0502020204030204" pitchFamily="34" charset="0"/>
              </a:rPr>
              <a:t>Bei langen Zeichenfolgen kann es vorteilhaft sein, diese zu kodieren (z.B. Linz </a:t>
            </a:r>
            <a:r>
              <a:rPr lang="de-DE" altLang="de-DE" dirty="0">
                <a:latin typeface="Calibri" panose="020F0502020204030204" pitchFamily="34" charset="0"/>
                <a:cs typeface="Calibri" panose="020F0502020204030204" pitchFamily="34" charset="0"/>
                <a:sym typeface="Wingdings" panose="05000000000000000000" pitchFamily="2" charset="2"/>
              </a:rPr>
              <a:t></a:t>
            </a:r>
            <a:r>
              <a:rPr lang="de-DE" altLang="de-DE" dirty="0">
                <a:latin typeface="Calibri" panose="020F0502020204030204" pitchFamily="34" charset="0"/>
                <a:cs typeface="Calibri" panose="020F0502020204030204" pitchFamily="34" charset="0"/>
              </a:rPr>
              <a:t> L). Darüber hinaus muss eine Zuordnungstabelle existieren, die die Abkürzung und den Langtext zuordnet.</a:t>
            </a:r>
          </a:p>
          <a:p>
            <a:endParaRPr lang="de-AT" dirty="0"/>
          </a:p>
        </p:txBody>
      </p:sp>
      <p:sp>
        <p:nvSpPr>
          <p:cNvPr id="4" name="Fußzeilenplatzhalter 3">
            <a:extLst>
              <a:ext uri="{FF2B5EF4-FFF2-40B4-BE49-F238E27FC236}">
                <a16:creationId xmlns:a16="http://schemas.microsoft.com/office/drawing/2014/main" id="{8C2AAA5B-84EC-4A39-9465-586A950387A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765224D3-88B1-46DE-AD23-355AE0CB19A0}"/>
              </a:ext>
            </a:extLst>
          </p:cNvPr>
          <p:cNvSpPr>
            <a:spLocks noGrp="1"/>
          </p:cNvSpPr>
          <p:nvPr>
            <p:ph type="sldNum" sz="quarter" idx="12"/>
          </p:nvPr>
        </p:nvSpPr>
        <p:spPr/>
        <p:txBody>
          <a:bodyPr/>
          <a:lstStyle/>
          <a:p>
            <a:fld id="{3EBE071D-87F9-4E7A-91BE-29BC49AE8EDA}" type="slidenum">
              <a:rPr lang="de-AT" smtClean="0"/>
              <a:t>5</a:t>
            </a:fld>
            <a:endParaRPr lang="de-AT"/>
          </a:p>
        </p:txBody>
      </p:sp>
      <p:pic>
        <p:nvPicPr>
          <p:cNvPr id="6" name="Grafik 5">
            <a:extLst>
              <a:ext uri="{FF2B5EF4-FFF2-40B4-BE49-F238E27FC236}">
                <a16:creationId xmlns:a16="http://schemas.microsoft.com/office/drawing/2014/main" id="{442AD92C-B1DA-4566-BFFE-65C07E4EDBFB}"/>
              </a:ext>
            </a:extLst>
          </p:cNvPr>
          <p:cNvPicPr>
            <a:picLocks noChangeAspect="1"/>
          </p:cNvPicPr>
          <p:nvPr/>
        </p:nvPicPr>
        <p:blipFill>
          <a:blip r:embed="rId2"/>
          <a:stretch>
            <a:fillRect/>
          </a:stretch>
        </p:blipFill>
        <p:spPr>
          <a:xfrm>
            <a:off x="1807835" y="3429000"/>
            <a:ext cx="8576329" cy="1854609"/>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C47984E7-D806-4080-BF3F-73BD12434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90371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6AD11-4FA6-4772-BBD0-B0C731A4D3CA}"/>
              </a:ext>
            </a:extLst>
          </p:cNvPr>
          <p:cNvSpPr>
            <a:spLocks noGrp="1"/>
          </p:cNvSpPr>
          <p:nvPr>
            <p:ph type="title"/>
          </p:nvPr>
        </p:nvSpPr>
        <p:spPr/>
        <p:txBody>
          <a:bodyPr/>
          <a:lstStyle/>
          <a:p>
            <a:r>
              <a:rPr lang="de-AT" b="1" dirty="0"/>
              <a:t>Quadratische Kollisionsstrategie</a:t>
            </a:r>
          </a:p>
        </p:txBody>
      </p:sp>
      <p:sp>
        <p:nvSpPr>
          <p:cNvPr id="3" name="Inhaltsplatzhalter 2">
            <a:extLst>
              <a:ext uri="{FF2B5EF4-FFF2-40B4-BE49-F238E27FC236}">
                <a16:creationId xmlns:a16="http://schemas.microsoft.com/office/drawing/2014/main" id="{9D90C691-39A0-4FCC-BADB-8BABE466B08C}"/>
              </a:ext>
            </a:extLst>
          </p:cNvPr>
          <p:cNvSpPr>
            <a:spLocks noGrp="1"/>
          </p:cNvSpPr>
          <p:nvPr>
            <p:ph idx="1"/>
          </p:nvPr>
        </p:nvSpPr>
        <p:spPr/>
        <p:txBody>
          <a:bodyPr>
            <a:normAutofit fontScale="77500" lnSpcReduction="20000"/>
          </a:bodyPr>
          <a:lstStyle/>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Diese Strategie vermeidet im Gegensatz zur linearen Strategie die Clusterbildung.</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        </a:t>
            </a:r>
            <a:r>
              <a:rPr lang="en-GB" altLang="de-DE" dirty="0"/>
              <a:t>h(</a:t>
            </a:r>
            <a:r>
              <a:rPr lang="en-GB" altLang="de-DE" dirty="0" err="1"/>
              <a:t>i</a:t>
            </a:r>
            <a:r>
              <a:rPr lang="en-GB" altLang="de-DE" dirty="0"/>
              <a:t>) = (h(0) + i²) MOD p</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err="1"/>
              <a:t>mit</a:t>
            </a:r>
            <a:endParaRPr lang="en-GB" altLang="de-DE" dirty="0"/>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de-DE" dirty="0"/>
              <a:t>        </a:t>
            </a:r>
            <a:r>
              <a:rPr lang="de-DE" altLang="de-DE" dirty="0"/>
              <a:t>p ... die der Kardinalität nach nächsthöhere Primzahl</a:t>
            </a:r>
          </a:p>
          <a:p>
            <a:pPr marL="0"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Bei der Berechnung müssen nicht unbedingt die Quadrate verwendet werden, sondern die Speicherplätze können auch durch Addition der Differenzen 1, 3, 5, 7, 9, 11, ... berechnet werden.</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DE" altLang="de-DE" dirty="0"/>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Beispiel:</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Kollision auf Speicherplatz 2 </a:t>
            </a:r>
            <a:r>
              <a:rPr lang="de-DE" altLang="de-DE" dirty="0">
                <a:latin typeface="Wingdings" panose="05000000000000000000" pitchFamily="2" charset="2"/>
              </a:rPr>
              <a:t></a:t>
            </a:r>
            <a:r>
              <a:rPr lang="de-DE" altLang="de-DE" dirty="0"/>
              <a:t> h(0) = 2.</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Mit p=7 werden folgende Adressen berechnet: 2, 3, 6, 4, ...</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Durch Addition der Differenzen: 2+1, 2+1+3, 2+1+3+5, ...</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Vorteil: keine Clusterbildung</a:t>
            </a:r>
          </a:p>
          <a:p>
            <a:pPr indent="-328613">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Nachteil: zu p existieren nur (p-1)/2 verschiedene Quadratreste.</a:t>
            </a:r>
          </a:p>
          <a:p>
            <a:endParaRPr lang="de-AT" dirty="0"/>
          </a:p>
        </p:txBody>
      </p:sp>
      <p:sp>
        <p:nvSpPr>
          <p:cNvPr id="4" name="Fußzeilenplatzhalter 3">
            <a:extLst>
              <a:ext uri="{FF2B5EF4-FFF2-40B4-BE49-F238E27FC236}">
                <a16:creationId xmlns:a16="http://schemas.microsoft.com/office/drawing/2014/main" id="{FC63EC1A-8CDD-4F7E-809F-1D3A734AB33E}"/>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91EF385-0600-44F0-841F-9C3392523FCD}"/>
              </a:ext>
            </a:extLst>
          </p:cNvPr>
          <p:cNvSpPr>
            <a:spLocks noGrp="1"/>
          </p:cNvSpPr>
          <p:nvPr>
            <p:ph type="sldNum" sz="quarter" idx="12"/>
          </p:nvPr>
        </p:nvSpPr>
        <p:spPr/>
        <p:txBody>
          <a:bodyPr/>
          <a:lstStyle/>
          <a:p>
            <a:fld id="{3EBE071D-87F9-4E7A-91BE-29BC49AE8EDA}" type="slidenum">
              <a:rPr lang="de-AT" smtClean="0"/>
              <a:t>50</a:t>
            </a:fld>
            <a:endParaRPr lang="de-AT"/>
          </a:p>
        </p:txBody>
      </p:sp>
      <p:pic>
        <p:nvPicPr>
          <p:cNvPr id="6" name="Grafik 5" descr="Ein Bild, das Zeichnung enthält.&#10;&#10;Automatisch generierte Beschreibung">
            <a:extLst>
              <a:ext uri="{FF2B5EF4-FFF2-40B4-BE49-F238E27FC236}">
                <a16:creationId xmlns:a16="http://schemas.microsoft.com/office/drawing/2014/main" id="{453EA2C2-DE0C-431E-BFA3-2F4DE345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517483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44182-C3C7-4019-9113-167B1213229A}"/>
              </a:ext>
            </a:extLst>
          </p:cNvPr>
          <p:cNvSpPr>
            <a:spLocks noGrp="1"/>
          </p:cNvSpPr>
          <p:nvPr>
            <p:ph type="title"/>
          </p:nvPr>
        </p:nvSpPr>
        <p:spPr/>
        <p:txBody>
          <a:bodyPr/>
          <a:lstStyle/>
          <a:p>
            <a:r>
              <a:rPr lang="de-AT" b="1" dirty="0"/>
              <a:t>Weitere Kollisionsstrategien</a:t>
            </a:r>
          </a:p>
        </p:txBody>
      </p:sp>
      <p:sp>
        <p:nvSpPr>
          <p:cNvPr id="3" name="Inhaltsplatzhalter 2">
            <a:extLst>
              <a:ext uri="{FF2B5EF4-FFF2-40B4-BE49-F238E27FC236}">
                <a16:creationId xmlns:a16="http://schemas.microsoft.com/office/drawing/2014/main" id="{06135F49-65F8-406F-A843-9DECE4DF7352}"/>
              </a:ext>
            </a:extLst>
          </p:cNvPr>
          <p:cNvSpPr>
            <a:spLocks noGrp="1"/>
          </p:cNvSpPr>
          <p:nvPr>
            <p:ph idx="1"/>
          </p:nvPr>
        </p:nvSpPr>
        <p:spPr>
          <a:xfrm>
            <a:off x="838201" y="1825625"/>
            <a:ext cx="9326216" cy="4351338"/>
          </a:xfrm>
        </p:spPr>
        <p:txBody>
          <a:bodyPr>
            <a:normAutofit fontScale="62500" lnSpcReduction="20000"/>
          </a:bodyPr>
          <a:lstStyle/>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u="sng" dirty="0"/>
              <a:t>Kollisionsstrategie mittels Pseudozufallszahlengenerator</a:t>
            </a:r>
          </a:p>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Nach einer Kollision wird quasi zufällig eine Folge von Adressen erzeugt. Ein Pseudozufallszahlengenerator erzeugt ja bei einem konstanten Startwert immer dieselbe Folge von Zahlen (Rekonstruierbarkeit).</a:t>
            </a:r>
          </a:p>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Der Generator hat eine bestimmte Periode, d.h. die Folge von Zahlen wiederholt sich. Daher soll die Periode dieselbe Länge wie die Datei haben.</a:t>
            </a:r>
          </a:p>
          <a:p>
            <a:pPr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u="sng" dirty="0"/>
              <a:t>Kollisionsstrategie mittels Verkettung</a:t>
            </a:r>
          </a:p>
          <a:p>
            <a:pPr marL="0" indent="-328613">
              <a:lnSpc>
                <a:spcPct val="120000"/>
              </a:lnSpc>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DE" altLang="de-DE" dirty="0"/>
              <a:t>Hier wird ein eigener Überlaufbereich am Dateiende angelegt und ein Zeiger zeigt auf den ersten freien Speicherplatz in diesem Bereich. Falls es zu einem Überlauf kommt, so wird der Datensatz im Überlaufbereich abgespeichert und der Zeiger erhöht. Wird ein Datensatz im Originaldatenbereich nicht gefunden, so kann entweder der Überlaufbereich sequentiell durchsucht werden oder die Datensätze mit gleichem Hashwert werden beim Abspeichern verkettet, sodass nur mehr in diesen Sätze gesucht werden muss.</a:t>
            </a:r>
          </a:p>
          <a:p>
            <a:endParaRPr lang="de-AT" dirty="0"/>
          </a:p>
        </p:txBody>
      </p:sp>
      <p:sp>
        <p:nvSpPr>
          <p:cNvPr id="4" name="Fußzeilenplatzhalter 3">
            <a:extLst>
              <a:ext uri="{FF2B5EF4-FFF2-40B4-BE49-F238E27FC236}">
                <a16:creationId xmlns:a16="http://schemas.microsoft.com/office/drawing/2014/main" id="{0047F589-E52C-42DC-9E10-01D0845768A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BAEADB4E-2311-45AD-87E7-349FC9618F44}"/>
              </a:ext>
            </a:extLst>
          </p:cNvPr>
          <p:cNvSpPr>
            <a:spLocks noGrp="1"/>
          </p:cNvSpPr>
          <p:nvPr>
            <p:ph type="sldNum" sz="quarter" idx="12"/>
          </p:nvPr>
        </p:nvSpPr>
        <p:spPr/>
        <p:txBody>
          <a:bodyPr/>
          <a:lstStyle/>
          <a:p>
            <a:fld id="{3EBE071D-87F9-4E7A-91BE-29BC49AE8EDA}" type="slidenum">
              <a:rPr lang="de-AT" smtClean="0"/>
              <a:t>51</a:t>
            </a:fld>
            <a:endParaRPr lang="de-AT"/>
          </a:p>
        </p:txBody>
      </p:sp>
      <p:pic>
        <p:nvPicPr>
          <p:cNvPr id="6" name="Grafik 5" descr="Ein Bild, das Zeichnung enthält.&#10;&#10;Automatisch generierte Beschreibung">
            <a:extLst>
              <a:ext uri="{FF2B5EF4-FFF2-40B4-BE49-F238E27FC236}">
                <a16:creationId xmlns:a16="http://schemas.microsoft.com/office/drawing/2014/main" id="{A7643C1F-B311-418C-8B6A-8FF9EA6AF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93007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6A2AC-B0ED-4A0E-A38A-B1D0066DD0CF}"/>
              </a:ext>
            </a:extLst>
          </p:cNvPr>
          <p:cNvSpPr>
            <a:spLocks noGrp="1"/>
          </p:cNvSpPr>
          <p:nvPr>
            <p:ph type="title"/>
          </p:nvPr>
        </p:nvSpPr>
        <p:spPr/>
        <p:txBody>
          <a:bodyPr/>
          <a:lstStyle/>
          <a:p>
            <a:r>
              <a:rPr lang="de-AT" b="1" dirty="0"/>
              <a:t>Hashorganisation mit Überlaufbereich</a:t>
            </a:r>
          </a:p>
        </p:txBody>
      </p:sp>
      <p:sp>
        <p:nvSpPr>
          <p:cNvPr id="3" name="Inhaltsplatzhalter 2">
            <a:extLst>
              <a:ext uri="{FF2B5EF4-FFF2-40B4-BE49-F238E27FC236}">
                <a16:creationId xmlns:a16="http://schemas.microsoft.com/office/drawing/2014/main" id="{637C0A05-66EE-4979-8E42-E717BE8B22F9}"/>
              </a:ext>
            </a:extLst>
          </p:cNvPr>
          <p:cNvSpPr>
            <a:spLocks noGrp="1"/>
          </p:cNvSpPr>
          <p:nvPr>
            <p:ph idx="1"/>
          </p:nvPr>
        </p:nvSpPr>
        <p:spPr>
          <a:xfrm>
            <a:off x="838200" y="1547330"/>
            <a:ext cx="10515600" cy="4351338"/>
          </a:xfrm>
        </p:spPr>
        <p:txBody>
          <a:bodyPr/>
          <a:lstStyle/>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Hashalgorithmus: </a:t>
            </a:r>
            <a:r>
              <a:rPr lang="de-DE" altLang="de-DE" dirty="0" err="1"/>
              <a:t>adr</a:t>
            </a:r>
            <a:r>
              <a:rPr lang="de-DE" altLang="de-DE" dirty="0"/>
              <a:t> = (</a:t>
            </a:r>
            <a:r>
              <a:rPr lang="de-DE" altLang="de-DE" dirty="0" err="1"/>
              <a:t>key</a:t>
            </a:r>
            <a:r>
              <a:rPr lang="de-DE" altLang="de-DE" dirty="0"/>
              <a:t> MOD 7) + 1</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Datensätze mit den Schlüsseln 16, 14, 19, 28, 24, 7, 40, 39, 12 und 43</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sind zu speichern.</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ltLang="de-DE" dirty="0"/>
              <a:t>A1-A7: </a:t>
            </a:r>
            <a:r>
              <a:rPr lang="it-IT" altLang="de-DE" dirty="0" err="1"/>
              <a:t>Originaldatenbereich</a:t>
            </a:r>
            <a:endParaRPr lang="it-IT" altLang="de-DE" dirty="0"/>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A8: Zeiger auf den ersten freien Platz im Überlaufbereich</a:t>
            </a:r>
          </a:p>
          <a:p>
            <a:pPr indent="-328613">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A9-A15: Überlaufbereich</a:t>
            </a:r>
          </a:p>
          <a:p>
            <a:endParaRPr lang="de-AT" dirty="0"/>
          </a:p>
        </p:txBody>
      </p:sp>
      <p:sp>
        <p:nvSpPr>
          <p:cNvPr id="4" name="Fußzeilenplatzhalter 3">
            <a:extLst>
              <a:ext uri="{FF2B5EF4-FFF2-40B4-BE49-F238E27FC236}">
                <a16:creationId xmlns:a16="http://schemas.microsoft.com/office/drawing/2014/main" id="{9DDF9D26-EA36-48F1-94AC-219FB269740B}"/>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9A3C52E2-DF8B-4849-8053-F4B249F494D1}"/>
              </a:ext>
            </a:extLst>
          </p:cNvPr>
          <p:cNvSpPr>
            <a:spLocks noGrp="1"/>
          </p:cNvSpPr>
          <p:nvPr>
            <p:ph type="sldNum" sz="quarter" idx="12"/>
          </p:nvPr>
        </p:nvSpPr>
        <p:spPr/>
        <p:txBody>
          <a:bodyPr/>
          <a:lstStyle/>
          <a:p>
            <a:fld id="{3EBE071D-87F9-4E7A-91BE-29BC49AE8EDA}" type="slidenum">
              <a:rPr lang="de-AT" smtClean="0"/>
              <a:t>52</a:t>
            </a:fld>
            <a:endParaRPr lang="de-AT"/>
          </a:p>
        </p:txBody>
      </p:sp>
      <p:graphicFrame>
        <p:nvGraphicFramePr>
          <p:cNvPr id="6" name="Object 3">
            <a:extLst>
              <a:ext uri="{FF2B5EF4-FFF2-40B4-BE49-F238E27FC236}">
                <a16:creationId xmlns:a16="http://schemas.microsoft.com/office/drawing/2014/main" id="{581F3233-0300-47AB-A451-EC848918190E}"/>
              </a:ext>
            </a:extLst>
          </p:cNvPr>
          <p:cNvGraphicFramePr>
            <a:graphicFrameLocks noChangeAspect="1"/>
          </p:cNvGraphicFramePr>
          <p:nvPr>
            <p:extLst>
              <p:ext uri="{D42A27DB-BD31-4B8C-83A1-F6EECF244321}">
                <p14:modId xmlns:p14="http://schemas.microsoft.com/office/powerpoint/2010/main" val="3662022269"/>
              </p:ext>
            </p:extLst>
          </p:nvPr>
        </p:nvGraphicFramePr>
        <p:xfrm>
          <a:off x="2783681" y="4548187"/>
          <a:ext cx="6624638" cy="1808163"/>
        </p:xfrm>
        <a:graphic>
          <a:graphicData uri="http://schemas.openxmlformats.org/presentationml/2006/ole">
            <mc:AlternateContent xmlns:mc="http://schemas.openxmlformats.org/markup-compatibility/2006">
              <mc:Choice xmlns:v="urn:schemas-microsoft-com:vml" Requires="v">
                <p:oleObj spid="_x0000_s4099" r:id="rId3" imgW="5960328" imgH="1627433" progId="">
                  <p:embed/>
                </p:oleObj>
              </mc:Choice>
              <mc:Fallback>
                <p:oleObj r:id="rId3" imgW="5960328" imgH="1627433" progId="">
                  <p:embed/>
                  <p:pic>
                    <p:nvPicPr>
                      <p:cNvPr id="55302" name="Object 3">
                        <a:extLst>
                          <a:ext uri="{FF2B5EF4-FFF2-40B4-BE49-F238E27FC236}">
                            <a16:creationId xmlns:a16="http://schemas.microsoft.com/office/drawing/2014/main" id="{EB30E1E3-DCCB-4139-994F-95A05A122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81" y="4548187"/>
                        <a:ext cx="6624638" cy="180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3E5A27C3-B596-45B5-9021-94AFDFF384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3110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3556A-E0A4-4CFF-AC4D-7275203FB6AE}"/>
              </a:ext>
            </a:extLst>
          </p:cNvPr>
          <p:cNvSpPr>
            <a:spLocks noGrp="1"/>
          </p:cNvSpPr>
          <p:nvPr>
            <p:ph type="title"/>
          </p:nvPr>
        </p:nvSpPr>
        <p:spPr/>
        <p:txBody>
          <a:bodyPr/>
          <a:lstStyle/>
          <a:p>
            <a:r>
              <a:rPr lang="de-AT" b="1" dirty="0" err="1"/>
              <a:t>Indexed</a:t>
            </a:r>
            <a:r>
              <a:rPr lang="de-AT" b="1" dirty="0"/>
              <a:t> Clusters I</a:t>
            </a:r>
          </a:p>
        </p:txBody>
      </p:sp>
      <p:sp>
        <p:nvSpPr>
          <p:cNvPr id="3" name="Inhaltsplatzhalter 2">
            <a:extLst>
              <a:ext uri="{FF2B5EF4-FFF2-40B4-BE49-F238E27FC236}">
                <a16:creationId xmlns:a16="http://schemas.microsoft.com/office/drawing/2014/main" id="{6F3F66D6-6469-43E3-968B-E93ED0213B98}"/>
              </a:ext>
            </a:extLst>
          </p:cNvPr>
          <p:cNvSpPr>
            <a:spLocks noGrp="1"/>
          </p:cNvSpPr>
          <p:nvPr>
            <p:ph idx="1"/>
          </p:nvPr>
        </p:nvSpPr>
        <p:spPr/>
        <p:txBody>
          <a:bodyPr/>
          <a:lstStyle/>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Cluster werden verwendet, um gespeicherte Daten effizienter auffinden zu können.</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Cluster sind Gruppen von ein oder mehreren Tabellen, die physikalisch gemeinsam gespeichert werden. Sie haben Spalten gemeinsam und werden oft gemeinsam verwendet. Da zusammengehörende Zeilen gemeinsam gespeichert werden, wird der Plattenzugriff verbessert.</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Die gemeinsamen Spalten in einem Cluster werden </a:t>
            </a:r>
            <a:r>
              <a:rPr lang="de-DE" altLang="de-DE" i="1" dirty="0" err="1"/>
              <a:t>cluster</a:t>
            </a:r>
            <a:r>
              <a:rPr lang="de-DE" altLang="de-DE" i="1" dirty="0"/>
              <a:t> </a:t>
            </a:r>
            <a:r>
              <a:rPr lang="de-DE" altLang="de-DE" i="1" dirty="0" err="1"/>
              <a:t>key</a:t>
            </a:r>
            <a:r>
              <a:rPr lang="de-DE" altLang="de-DE" dirty="0"/>
              <a:t> genannt.</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en-GB" altLang="de-DE" dirty="0"/>
              <a:t>Der Cluster Key </a:t>
            </a:r>
            <a:r>
              <a:rPr lang="en-GB" altLang="de-DE" dirty="0" err="1"/>
              <a:t>wird</a:t>
            </a:r>
            <a:r>
              <a:rPr lang="en-GB" altLang="de-DE" dirty="0"/>
              <a:t> </a:t>
            </a:r>
            <a:r>
              <a:rPr lang="en-GB" altLang="de-DE" dirty="0" err="1"/>
              <a:t>indiziert</a:t>
            </a:r>
            <a:r>
              <a:rPr lang="en-GB" altLang="de-DE" dirty="0"/>
              <a:t> </a:t>
            </a:r>
            <a:r>
              <a:rPr lang="en-GB" altLang="de-DE" dirty="0">
                <a:latin typeface="Wingdings" panose="05000000000000000000" pitchFamily="2" charset="2"/>
              </a:rPr>
              <a:t></a:t>
            </a:r>
            <a:r>
              <a:rPr lang="en-GB" altLang="de-DE" dirty="0"/>
              <a:t> Cluster Index.</a:t>
            </a:r>
          </a:p>
          <a:p>
            <a:endParaRPr lang="de-AT" dirty="0"/>
          </a:p>
        </p:txBody>
      </p:sp>
      <p:sp>
        <p:nvSpPr>
          <p:cNvPr id="4" name="Fußzeilenplatzhalter 3">
            <a:extLst>
              <a:ext uri="{FF2B5EF4-FFF2-40B4-BE49-F238E27FC236}">
                <a16:creationId xmlns:a16="http://schemas.microsoft.com/office/drawing/2014/main" id="{A5E569BF-5C6F-4D22-BA81-317021BA478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3313F87-3E92-4E39-8805-7379A449805B}"/>
              </a:ext>
            </a:extLst>
          </p:cNvPr>
          <p:cNvSpPr>
            <a:spLocks noGrp="1"/>
          </p:cNvSpPr>
          <p:nvPr>
            <p:ph type="sldNum" sz="quarter" idx="12"/>
          </p:nvPr>
        </p:nvSpPr>
        <p:spPr/>
        <p:txBody>
          <a:bodyPr/>
          <a:lstStyle/>
          <a:p>
            <a:fld id="{3EBE071D-87F9-4E7A-91BE-29BC49AE8EDA}" type="slidenum">
              <a:rPr lang="de-AT" smtClean="0"/>
              <a:t>53</a:t>
            </a:fld>
            <a:endParaRPr lang="de-AT"/>
          </a:p>
        </p:txBody>
      </p:sp>
      <p:pic>
        <p:nvPicPr>
          <p:cNvPr id="6" name="Grafik 5" descr="Ein Bild, das Zeichnung enthält.&#10;&#10;Automatisch generierte Beschreibung">
            <a:extLst>
              <a:ext uri="{FF2B5EF4-FFF2-40B4-BE49-F238E27FC236}">
                <a16:creationId xmlns:a16="http://schemas.microsoft.com/office/drawing/2014/main" id="{BB52F87B-1032-4540-8551-9FF11DA90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67993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03A2C-C435-46DA-B6E6-84412B00E76F}"/>
              </a:ext>
            </a:extLst>
          </p:cNvPr>
          <p:cNvSpPr>
            <a:spLocks noGrp="1"/>
          </p:cNvSpPr>
          <p:nvPr>
            <p:ph type="title"/>
          </p:nvPr>
        </p:nvSpPr>
        <p:spPr/>
        <p:txBody>
          <a:bodyPr/>
          <a:lstStyle/>
          <a:p>
            <a:r>
              <a:rPr lang="de-AT" b="1" dirty="0" err="1"/>
              <a:t>Indexed</a:t>
            </a:r>
            <a:r>
              <a:rPr lang="de-AT" b="1" dirty="0"/>
              <a:t> Clusters II</a:t>
            </a:r>
          </a:p>
        </p:txBody>
      </p:sp>
      <p:sp>
        <p:nvSpPr>
          <p:cNvPr id="4" name="Fußzeilenplatzhalter 3">
            <a:extLst>
              <a:ext uri="{FF2B5EF4-FFF2-40B4-BE49-F238E27FC236}">
                <a16:creationId xmlns:a16="http://schemas.microsoft.com/office/drawing/2014/main" id="{4D2E6A66-9B6B-4D97-9D10-99FD567DFE79}"/>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25CB1EC-4678-440E-811C-40E8FE0C2B87}"/>
              </a:ext>
            </a:extLst>
          </p:cNvPr>
          <p:cNvSpPr>
            <a:spLocks noGrp="1"/>
          </p:cNvSpPr>
          <p:nvPr>
            <p:ph type="sldNum" sz="quarter" idx="12"/>
          </p:nvPr>
        </p:nvSpPr>
        <p:spPr/>
        <p:txBody>
          <a:bodyPr/>
          <a:lstStyle/>
          <a:p>
            <a:fld id="{3EBE071D-87F9-4E7A-91BE-29BC49AE8EDA}" type="slidenum">
              <a:rPr lang="de-AT" smtClean="0"/>
              <a:t>54</a:t>
            </a:fld>
            <a:endParaRPr lang="de-AT"/>
          </a:p>
        </p:txBody>
      </p:sp>
      <p:graphicFrame>
        <p:nvGraphicFramePr>
          <p:cNvPr id="6" name="Object 2">
            <a:extLst>
              <a:ext uri="{FF2B5EF4-FFF2-40B4-BE49-F238E27FC236}">
                <a16:creationId xmlns:a16="http://schemas.microsoft.com/office/drawing/2014/main" id="{2FF2BBFD-23EC-48D3-ACEF-DECED43B51F2}"/>
              </a:ext>
            </a:extLst>
          </p:cNvPr>
          <p:cNvGraphicFramePr>
            <a:graphicFrameLocks noGrp="1" noChangeAspect="1"/>
          </p:cNvGraphicFramePr>
          <p:nvPr>
            <p:ph idx="1"/>
            <p:extLst>
              <p:ext uri="{D42A27DB-BD31-4B8C-83A1-F6EECF244321}">
                <p14:modId xmlns:p14="http://schemas.microsoft.com/office/powerpoint/2010/main" val="3601278675"/>
              </p:ext>
            </p:extLst>
          </p:nvPr>
        </p:nvGraphicFramePr>
        <p:xfrm>
          <a:off x="3287285" y="1373997"/>
          <a:ext cx="5617430" cy="4882479"/>
        </p:xfrm>
        <a:graphic>
          <a:graphicData uri="http://schemas.openxmlformats.org/presentationml/2006/ole">
            <mc:AlternateContent xmlns:mc="http://schemas.openxmlformats.org/markup-compatibility/2006">
              <mc:Choice xmlns:v="urn:schemas-microsoft-com:vml" Requires="v">
                <p:oleObj spid="_x0000_s5123" r:id="rId3" imgW="6224289" imgH="5410814" progId="">
                  <p:embed/>
                </p:oleObj>
              </mc:Choice>
              <mc:Fallback>
                <p:oleObj r:id="rId3" imgW="6224289" imgH="5410814" progId="">
                  <p:embed/>
                  <p:pic>
                    <p:nvPicPr>
                      <p:cNvPr id="57349" name="Object 2">
                        <a:extLst>
                          <a:ext uri="{FF2B5EF4-FFF2-40B4-BE49-F238E27FC236}">
                            <a16:creationId xmlns:a16="http://schemas.microsoft.com/office/drawing/2014/main" id="{14A4B595-E735-452C-8EAB-38CC90B9E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285" y="1373997"/>
                        <a:ext cx="5617430" cy="4882479"/>
                      </a:xfrm>
                      <a:prstGeom prst="rect">
                        <a:avLst/>
                      </a:prstGeom>
                      <a:noFill/>
                      <a:ln>
                        <a:noFill/>
                      </a:ln>
                      <a:effectLst/>
                    </p:spPr>
                  </p:pic>
                </p:oleObj>
              </mc:Fallback>
            </mc:AlternateContent>
          </a:graphicData>
        </a:graphic>
      </p:graphicFrame>
      <p:pic>
        <p:nvPicPr>
          <p:cNvPr id="7" name="Grafik 6" descr="Ein Bild, das Zeichnung enthält.&#10;&#10;Automatisch generierte Beschreibung">
            <a:extLst>
              <a:ext uri="{FF2B5EF4-FFF2-40B4-BE49-F238E27FC236}">
                <a16:creationId xmlns:a16="http://schemas.microsoft.com/office/drawing/2014/main" id="{0A0A0C66-5E49-4D89-A9B2-6042E11A6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70219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433A67-CE93-4D9D-B666-9F7F5DCABA38}"/>
              </a:ext>
            </a:extLst>
          </p:cNvPr>
          <p:cNvSpPr>
            <a:spLocks noGrp="1"/>
          </p:cNvSpPr>
          <p:nvPr>
            <p:ph type="title"/>
          </p:nvPr>
        </p:nvSpPr>
        <p:spPr/>
        <p:txBody>
          <a:bodyPr/>
          <a:lstStyle/>
          <a:p>
            <a:r>
              <a:rPr lang="de-AT" b="1" dirty="0" err="1"/>
              <a:t>Indexed</a:t>
            </a:r>
            <a:r>
              <a:rPr lang="de-AT" b="1" dirty="0"/>
              <a:t> Clusters III</a:t>
            </a:r>
          </a:p>
        </p:txBody>
      </p:sp>
      <p:sp>
        <p:nvSpPr>
          <p:cNvPr id="3" name="Inhaltsplatzhalter 2">
            <a:extLst>
              <a:ext uri="{FF2B5EF4-FFF2-40B4-BE49-F238E27FC236}">
                <a16:creationId xmlns:a16="http://schemas.microsoft.com/office/drawing/2014/main" id="{FFFF98A1-1839-44D8-ADB5-84EF0370022B}"/>
              </a:ext>
            </a:extLst>
          </p:cNvPr>
          <p:cNvSpPr>
            <a:spLocks noGrp="1"/>
          </p:cNvSpPr>
          <p:nvPr>
            <p:ph idx="1"/>
          </p:nvPr>
        </p:nvSpPr>
        <p:spPr>
          <a:xfrm>
            <a:off x="838200" y="1690688"/>
            <a:ext cx="9882809" cy="4351338"/>
          </a:xfrm>
        </p:spPr>
        <p:txBody>
          <a:bodyPr>
            <a:normAutofit fontScale="77500" lnSpcReduction="20000"/>
          </a:bodyPr>
          <a:lstStyle/>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CREATE CLUSTER </a:t>
            </a:r>
            <a:r>
              <a:rPr lang="de-AT" altLang="de-DE" dirty="0" err="1">
                <a:latin typeface="Courier New" panose="02070309020205020404" pitchFamily="49" charset="0"/>
              </a:rPr>
              <a:t>employees_departments_cluster</a:t>
            </a:r>
            <a:r>
              <a:rPr lang="de-AT" altLang="de-DE" dirty="0">
                <a:latin typeface="Courier New" panose="02070309020205020404" pitchFamily="49" charset="0"/>
              </a:rPr>
              <a:t> (</a:t>
            </a:r>
            <a:r>
              <a:rPr lang="de-AT" altLang="de-DE" dirty="0" err="1">
                <a:latin typeface="Courier New" panose="02070309020205020404" pitchFamily="49" charset="0"/>
              </a:rPr>
              <a:t>department_id</a:t>
            </a:r>
            <a:r>
              <a:rPr lang="de-AT" altLang="de-DE" dirty="0">
                <a:latin typeface="Courier New" panose="02070309020205020404" pitchFamily="49" charset="0"/>
              </a:rPr>
              <a:t> NUMBER(4));</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CREATE INDEX </a:t>
            </a:r>
            <a:r>
              <a:rPr lang="de-AT" altLang="de-DE" dirty="0" err="1">
                <a:latin typeface="Courier New" panose="02070309020205020404" pitchFamily="49" charset="0"/>
              </a:rPr>
              <a:t>idx_emp_dept_cluster</a:t>
            </a:r>
            <a:r>
              <a:rPr lang="de-AT" altLang="de-DE" dirty="0">
                <a:latin typeface="Courier New" panose="02070309020205020404" pitchFamily="49" charset="0"/>
              </a:rPr>
              <a:t> ON CLUSTER </a:t>
            </a:r>
            <a:r>
              <a:rPr lang="de-AT" altLang="de-DE" dirty="0" err="1">
                <a:latin typeface="Courier New" panose="02070309020205020404" pitchFamily="49" charset="0"/>
              </a:rPr>
              <a:t>employees_departments_cluster</a:t>
            </a:r>
            <a:r>
              <a:rPr lang="de-AT" altLang="de-DE" dirty="0">
                <a:latin typeface="Courier New" panose="02070309020205020404" pitchFamily="49" charset="0"/>
              </a:rPr>
              <a:t>; </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Anschließend werden die </a:t>
            </a:r>
            <a:r>
              <a:rPr lang="de-AT" altLang="de-DE" dirty="0" err="1"/>
              <a:t>employees</a:t>
            </a:r>
            <a:r>
              <a:rPr lang="de-AT" altLang="de-DE" dirty="0"/>
              <a:t> und </a:t>
            </a:r>
            <a:r>
              <a:rPr lang="de-AT" altLang="de-DE" dirty="0" err="1"/>
              <a:t>department</a:t>
            </a:r>
            <a:r>
              <a:rPr lang="de-AT" altLang="de-DE" dirty="0"/>
              <a:t> Tabellen im Cluster</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angelegt. </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CREATE TABLE </a:t>
            </a:r>
            <a:r>
              <a:rPr lang="de-AT" altLang="de-DE" dirty="0" err="1">
                <a:latin typeface="Courier New" panose="02070309020205020404" pitchFamily="49" charset="0"/>
              </a:rPr>
              <a:t>employees</a:t>
            </a:r>
            <a:r>
              <a:rPr lang="de-AT" altLang="de-DE" dirty="0">
                <a:latin typeface="Courier New" panose="02070309020205020404" pitchFamily="49" charset="0"/>
              </a:rPr>
              <a:t> ( ... ) </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CLUSTER </a:t>
            </a:r>
            <a:r>
              <a:rPr lang="de-AT" altLang="de-DE" dirty="0" err="1">
                <a:latin typeface="Courier New" panose="02070309020205020404" pitchFamily="49" charset="0"/>
              </a:rPr>
              <a:t>employees_departments_cluster</a:t>
            </a:r>
            <a:r>
              <a:rPr lang="de-AT" altLang="de-DE" dirty="0">
                <a:latin typeface="Courier New" panose="02070309020205020404" pitchFamily="49" charset="0"/>
              </a:rPr>
              <a:t> (</a:t>
            </a:r>
            <a:r>
              <a:rPr lang="de-AT" altLang="de-DE" dirty="0" err="1">
                <a:latin typeface="Courier New" panose="02070309020205020404" pitchFamily="49" charset="0"/>
              </a:rPr>
              <a:t>department_id</a:t>
            </a:r>
            <a:r>
              <a:rPr lang="de-AT" altLang="de-DE" dirty="0">
                <a:latin typeface="Courier New" panose="02070309020205020404" pitchFamily="49" charset="0"/>
              </a:rPr>
              <a:t>); </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CREATE TABLE </a:t>
            </a:r>
            <a:r>
              <a:rPr lang="de-AT" altLang="de-DE" dirty="0" err="1">
                <a:latin typeface="Courier New" panose="02070309020205020404" pitchFamily="49" charset="0"/>
              </a:rPr>
              <a:t>departments</a:t>
            </a:r>
            <a:r>
              <a:rPr lang="de-AT" altLang="de-DE" dirty="0">
                <a:latin typeface="Courier New" panose="02070309020205020404" pitchFamily="49" charset="0"/>
              </a:rPr>
              <a:t> ( ... ) </a:t>
            </a:r>
          </a:p>
          <a:p>
            <a:pPr indent="-328613">
              <a:lnSpc>
                <a:spcPct val="120000"/>
              </a:lnSpc>
              <a:spcBef>
                <a:spcPts val="6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CLUSTER </a:t>
            </a:r>
            <a:r>
              <a:rPr lang="de-AT" altLang="de-DE" dirty="0" err="1">
                <a:latin typeface="Courier New" panose="02070309020205020404" pitchFamily="49" charset="0"/>
              </a:rPr>
              <a:t>employees_departments_cluster</a:t>
            </a:r>
            <a:r>
              <a:rPr lang="de-AT" altLang="de-DE" dirty="0">
                <a:latin typeface="Courier New" panose="02070309020205020404" pitchFamily="49" charset="0"/>
              </a:rPr>
              <a:t> (</a:t>
            </a:r>
            <a:r>
              <a:rPr lang="de-AT" altLang="de-DE" dirty="0" err="1">
                <a:latin typeface="Courier New" panose="02070309020205020404" pitchFamily="49" charset="0"/>
              </a:rPr>
              <a:t>department_id</a:t>
            </a:r>
            <a:r>
              <a:rPr lang="de-AT" altLang="de-DE" dirty="0">
                <a:latin typeface="Courier New" panose="02070309020205020404" pitchFamily="49" charset="0"/>
              </a:rPr>
              <a:t>); </a:t>
            </a:r>
          </a:p>
          <a:p>
            <a:pPr>
              <a:lnSpc>
                <a:spcPct val="120000"/>
              </a:lnSpc>
            </a:pPr>
            <a:endParaRPr lang="de-AT" dirty="0"/>
          </a:p>
        </p:txBody>
      </p:sp>
      <p:sp>
        <p:nvSpPr>
          <p:cNvPr id="4" name="Fußzeilenplatzhalter 3">
            <a:extLst>
              <a:ext uri="{FF2B5EF4-FFF2-40B4-BE49-F238E27FC236}">
                <a16:creationId xmlns:a16="http://schemas.microsoft.com/office/drawing/2014/main" id="{3E5EED94-9EE2-48BA-9436-82CE54ADC5E5}"/>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CCA6B74-9D01-4B7D-BF36-15F00957468F}"/>
              </a:ext>
            </a:extLst>
          </p:cNvPr>
          <p:cNvSpPr>
            <a:spLocks noGrp="1"/>
          </p:cNvSpPr>
          <p:nvPr>
            <p:ph type="sldNum" sz="quarter" idx="12"/>
          </p:nvPr>
        </p:nvSpPr>
        <p:spPr/>
        <p:txBody>
          <a:bodyPr/>
          <a:lstStyle/>
          <a:p>
            <a:fld id="{3EBE071D-87F9-4E7A-91BE-29BC49AE8EDA}" type="slidenum">
              <a:rPr lang="de-AT" smtClean="0"/>
              <a:t>55</a:t>
            </a:fld>
            <a:endParaRPr lang="de-AT"/>
          </a:p>
        </p:txBody>
      </p:sp>
      <p:pic>
        <p:nvPicPr>
          <p:cNvPr id="6" name="Grafik 5" descr="Ein Bild, das Zeichnung enthält.&#10;&#10;Automatisch generierte Beschreibung">
            <a:extLst>
              <a:ext uri="{FF2B5EF4-FFF2-40B4-BE49-F238E27FC236}">
                <a16:creationId xmlns:a16="http://schemas.microsoft.com/office/drawing/2014/main" id="{84FA212E-70B8-4A76-833D-7BE86466B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326107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4417A3-7701-4FFC-8510-8BD61B64F782}"/>
              </a:ext>
            </a:extLst>
          </p:cNvPr>
          <p:cNvSpPr>
            <a:spLocks noGrp="1"/>
          </p:cNvSpPr>
          <p:nvPr>
            <p:ph type="title"/>
          </p:nvPr>
        </p:nvSpPr>
        <p:spPr/>
        <p:txBody>
          <a:bodyPr/>
          <a:lstStyle/>
          <a:p>
            <a:r>
              <a:rPr lang="de-AT" b="1" dirty="0"/>
              <a:t>Hash Cluster</a:t>
            </a:r>
          </a:p>
        </p:txBody>
      </p:sp>
      <p:sp>
        <p:nvSpPr>
          <p:cNvPr id="3" name="Inhaltsplatzhalter 2">
            <a:extLst>
              <a:ext uri="{FF2B5EF4-FFF2-40B4-BE49-F238E27FC236}">
                <a16:creationId xmlns:a16="http://schemas.microsoft.com/office/drawing/2014/main" id="{797BC3C9-52EC-44A2-9106-30E0AEE8D592}"/>
              </a:ext>
            </a:extLst>
          </p:cNvPr>
          <p:cNvSpPr>
            <a:spLocks noGrp="1"/>
          </p:cNvSpPr>
          <p:nvPr>
            <p:ph idx="1"/>
          </p:nvPr>
        </p:nvSpPr>
        <p:spPr>
          <a:xfrm>
            <a:off x="838200" y="1825625"/>
            <a:ext cx="9525000" cy="4351338"/>
          </a:xfrm>
        </p:spPr>
        <p:txBody>
          <a:bodyPr>
            <a:normAutofit lnSpcReduction="10000"/>
          </a:bodyPr>
          <a:lstStyle/>
          <a:p>
            <a:pPr marL="0"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Hash Cluster clustern Tabelle auf ähnliche Art und Weise wie Index Cluster. In einem Hash Cluster wird eine Zeile auf Grund der Anwendung einer Hash Funktion auf den Wert des Cluster Keys gespeichert. Alle Zeilen mit demselben Schlüsselwert werden auf der Platte gemeinsam gespeichert.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e-AT" altLang="de-DE" dirty="0"/>
          </a:p>
          <a:p>
            <a:pPr marL="0"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de-AT" altLang="de-DE" dirty="0"/>
              <a:t>Die Hash Clusters sollten verwendet werden, wenn eine Tabelle oft mit einem Equi - </a:t>
            </a:r>
            <a:r>
              <a:rPr lang="de-AT" altLang="de-DE" dirty="0" err="1"/>
              <a:t>Join</a:t>
            </a:r>
            <a:r>
              <a:rPr lang="de-AT" altLang="de-DE" dirty="0"/>
              <a:t> abgefragt wird. Für so eine Abfrage wird der spezifizierte Cluster Key </a:t>
            </a:r>
            <a:r>
              <a:rPr lang="de-AT" altLang="de-DE" dirty="0" err="1"/>
              <a:t>gehashed</a:t>
            </a:r>
            <a:r>
              <a:rPr lang="de-AT" altLang="de-DE" dirty="0"/>
              <a:t>. Der resultierende </a:t>
            </a:r>
            <a:r>
              <a:rPr lang="de-AT" altLang="de-DE" dirty="0" err="1"/>
              <a:t>hash</a:t>
            </a:r>
            <a:r>
              <a:rPr lang="de-AT" altLang="de-DE" dirty="0"/>
              <a:t> </a:t>
            </a:r>
            <a:r>
              <a:rPr lang="de-AT" altLang="de-DE" dirty="0" err="1"/>
              <a:t>key</a:t>
            </a:r>
            <a:r>
              <a:rPr lang="de-AT" altLang="de-DE" dirty="0"/>
              <a:t> </a:t>
            </a:r>
            <a:r>
              <a:rPr lang="de-AT" altLang="de-DE" dirty="0" err="1"/>
              <a:t>value</a:t>
            </a:r>
            <a:r>
              <a:rPr lang="de-AT" altLang="de-DE" dirty="0"/>
              <a:t> zeigt direkt auf die entsprechende Position auf der Platte, an der die Zeile gespeichert ist.</a:t>
            </a:r>
          </a:p>
          <a:p>
            <a:endParaRPr lang="de-AT" dirty="0"/>
          </a:p>
        </p:txBody>
      </p:sp>
      <p:sp>
        <p:nvSpPr>
          <p:cNvPr id="4" name="Fußzeilenplatzhalter 3">
            <a:extLst>
              <a:ext uri="{FF2B5EF4-FFF2-40B4-BE49-F238E27FC236}">
                <a16:creationId xmlns:a16="http://schemas.microsoft.com/office/drawing/2014/main" id="{42E43FE4-C918-405C-B9B4-DB983ED0E60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2DECE9F-9943-432B-8D8F-146F7731FEF6}"/>
              </a:ext>
            </a:extLst>
          </p:cNvPr>
          <p:cNvSpPr>
            <a:spLocks noGrp="1"/>
          </p:cNvSpPr>
          <p:nvPr>
            <p:ph type="sldNum" sz="quarter" idx="12"/>
          </p:nvPr>
        </p:nvSpPr>
        <p:spPr/>
        <p:txBody>
          <a:bodyPr/>
          <a:lstStyle/>
          <a:p>
            <a:fld id="{3EBE071D-87F9-4E7A-91BE-29BC49AE8EDA}" type="slidenum">
              <a:rPr lang="de-AT" smtClean="0"/>
              <a:t>56</a:t>
            </a:fld>
            <a:endParaRPr lang="de-AT"/>
          </a:p>
        </p:txBody>
      </p:sp>
      <p:pic>
        <p:nvPicPr>
          <p:cNvPr id="6" name="Grafik 5" descr="Ein Bild, das Zeichnung enthält.&#10;&#10;Automatisch generierte Beschreibung">
            <a:extLst>
              <a:ext uri="{FF2B5EF4-FFF2-40B4-BE49-F238E27FC236}">
                <a16:creationId xmlns:a16="http://schemas.microsoft.com/office/drawing/2014/main" id="{709249A0-AABD-47EA-9844-367DA61DE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708008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EBAF0-13E8-4AC9-99A5-3672BDBCC246}"/>
              </a:ext>
            </a:extLst>
          </p:cNvPr>
          <p:cNvSpPr>
            <a:spLocks noGrp="1"/>
          </p:cNvSpPr>
          <p:nvPr>
            <p:ph type="title"/>
          </p:nvPr>
        </p:nvSpPr>
        <p:spPr/>
        <p:txBody>
          <a:bodyPr/>
          <a:lstStyle/>
          <a:p>
            <a:r>
              <a:rPr lang="de-AT" b="1" dirty="0"/>
              <a:t>Hash Cluster</a:t>
            </a:r>
          </a:p>
        </p:txBody>
      </p:sp>
      <p:sp>
        <p:nvSpPr>
          <p:cNvPr id="3" name="Inhaltsplatzhalter 2">
            <a:extLst>
              <a:ext uri="{FF2B5EF4-FFF2-40B4-BE49-F238E27FC236}">
                <a16:creationId xmlns:a16="http://schemas.microsoft.com/office/drawing/2014/main" id="{DEBE78BC-0DF4-4F9B-832D-798476EE5E83}"/>
              </a:ext>
            </a:extLst>
          </p:cNvPr>
          <p:cNvSpPr>
            <a:spLocks noGrp="1"/>
          </p:cNvSpPr>
          <p:nvPr>
            <p:ph idx="1"/>
          </p:nvPr>
        </p:nvSpPr>
        <p:spPr>
          <a:xfrm>
            <a:off x="838200" y="1825625"/>
            <a:ext cx="9445487" cy="4351338"/>
          </a:xfrm>
        </p:spPr>
        <p:txBody>
          <a:bodyPr>
            <a:normAutofit fontScale="77500" lnSpcReduction="20000"/>
          </a:bodyPr>
          <a:lstStyle/>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create cluster </a:t>
            </a:r>
            <a:r>
              <a:rPr lang="en-GB" altLang="de-DE" dirty="0" err="1">
                <a:latin typeface="Courier New" panose="02070309020205020404" pitchFamily="49" charset="0"/>
                <a:cs typeface="Courier New" panose="02070309020205020404" pitchFamily="49" charset="0"/>
              </a:rPr>
              <a:t>h_emp</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empno</a:t>
            </a:r>
            <a:r>
              <a:rPr lang="en-GB" altLang="de-DE" dirty="0">
                <a:latin typeface="Courier New" panose="02070309020205020404" pitchFamily="49" charset="0"/>
                <a:cs typeface="Courier New" panose="02070309020205020404" pitchFamily="49" charset="0"/>
              </a:rPr>
              <a:t> number(4,0))...</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latin typeface="Courier New" panose="02070309020205020404" pitchFamily="49" charset="0"/>
                <a:cs typeface="Courier New" panose="02070309020205020404" pitchFamily="49" charset="0"/>
              </a:rPr>
              <a:t>Hashkeys</a:t>
            </a:r>
            <a:r>
              <a:rPr lang="en-GB" altLang="de-DE" dirty="0">
                <a:latin typeface="Courier New" panose="02070309020205020404" pitchFamily="49" charset="0"/>
                <a:cs typeface="Courier New" panose="02070309020205020404" pitchFamily="49" charset="0"/>
              </a:rPr>
              <a:t> 101;</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create table emp (</a:t>
            </a:r>
            <a:r>
              <a:rPr lang="en-GB" altLang="de-DE" dirty="0" err="1">
                <a:latin typeface="Courier New" panose="02070309020205020404" pitchFamily="49" charset="0"/>
                <a:cs typeface="Courier New" panose="02070309020205020404" pitchFamily="49" charset="0"/>
              </a:rPr>
              <a:t>empno</a:t>
            </a:r>
            <a:r>
              <a:rPr lang="en-GB" altLang="de-DE" dirty="0">
                <a:latin typeface="Courier New" panose="02070309020205020404" pitchFamily="49" charset="0"/>
                <a:cs typeface="Courier New" panose="02070309020205020404" pitchFamily="49" charset="0"/>
              </a:rPr>
              <a:t> ...)</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cluster </a:t>
            </a:r>
            <a:r>
              <a:rPr lang="en-GB" altLang="de-DE" dirty="0" err="1">
                <a:latin typeface="Courier New" panose="02070309020205020404" pitchFamily="49" charset="0"/>
                <a:cs typeface="Courier New" panose="02070309020205020404" pitchFamily="49" charset="0"/>
              </a:rPr>
              <a:t>h_emp</a:t>
            </a:r>
            <a:r>
              <a:rPr lang="en-GB" altLang="de-DE" dirty="0">
                <a:latin typeface="Courier New" panose="02070309020205020404" pitchFamily="49" charset="0"/>
                <a:cs typeface="Courier New" panose="02070309020205020404" pitchFamily="49" charset="0"/>
              </a:rPr>
              <a:t> (</a:t>
            </a:r>
            <a:r>
              <a:rPr lang="en-GB" altLang="de-DE" dirty="0" err="1">
                <a:latin typeface="Courier New" panose="02070309020205020404" pitchFamily="49" charset="0"/>
                <a:cs typeface="Courier New" panose="02070309020205020404" pitchFamily="49" charset="0"/>
              </a:rPr>
              <a:t>empno</a:t>
            </a:r>
            <a:r>
              <a:rPr lang="en-GB" altLang="de-DE" dirty="0">
                <a:latin typeface="Courier New" panose="02070309020205020404" pitchFamily="49" charset="0"/>
                <a:cs typeface="Courier New" panose="02070309020205020404" pitchFamily="49" charset="0"/>
              </a:rPr>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Über</a:t>
            </a:r>
            <a:r>
              <a:rPr lang="en-GB" altLang="de-DE" dirty="0"/>
              <a:t> </a:t>
            </a:r>
            <a:r>
              <a:rPr lang="en-GB" altLang="de-DE" dirty="0" err="1"/>
              <a:t>eine</a:t>
            </a:r>
            <a:r>
              <a:rPr lang="en-GB" altLang="de-DE" dirty="0"/>
              <a:t> Hash – </a:t>
            </a:r>
            <a:r>
              <a:rPr lang="en-GB" altLang="de-DE" dirty="0" err="1"/>
              <a:t>Funktion</a:t>
            </a:r>
            <a:r>
              <a:rPr lang="en-GB" altLang="de-DE" dirty="0"/>
              <a:t> (</a:t>
            </a:r>
            <a:r>
              <a:rPr lang="en-GB" altLang="de-DE" dirty="0" err="1"/>
              <a:t>wird</a:t>
            </a:r>
            <a:r>
              <a:rPr lang="en-GB" altLang="de-DE" dirty="0"/>
              <a:t> </a:t>
            </a:r>
            <a:r>
              <a:rPr lang="en-GB" altLang="de-DE" dirty="0" err="1"/>
              <a:t>durch</a:t>
            </a:r>
            <a:r>
              <a:rPr lang="en-GB" altLang="de-DE" dirty="0"/>
              <a:t> den </a:t>
            </a:r>
            <a:r>
              <a:rPr lang="en-GB" altLang="de-DE" dirty="0" err="1"/>
              <a:t>Benutzer</a:t>
            </a:r>
            <a:r>
              <a:rPr lang="en-GB" altLang="de-DE" dirty="0"/>
              <a:t> </a:t>
            </a:r>
            <a:r>
              <a:rPr lang="en-GB" altLang="de-DE" dirty="0" err="1"/>
              <a:t>festgelegt</a:t>
            </a:r>
            <a:r>
              <a:rPr lang="en-GB" altLang="de-DE" dirty="0"/>
              <a:t> </a:t>
            </a:r>
            <a:r>
              <a:rPr lang="en-GB" altLang="de-DE" dirty="0" err="1"/>
              <a:t>oder</a:t>
            </a:r>
            <a:r>
              <a:rPr lang="en-GB" altLang="de-DE" dirty="0"/>
              <a:t> </a:t>
            </a:r>
            <a:r>
              <a:rPr lang="en-GB" altLang="de-DE" dirty="0" err="1"/>
              <a:t>durch</a:t>
            </a:r>
            <a:r>
              <a:rPr lang="en-GB" altLang="de-DE" dirty="0"/>
              <a:t> Oracle</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vergeben</a:t>
            </a:r>
            <a:r>
              <a:rPr lang="en-GB" altLang="de-DE" dirty="0"/>
              <a:t>) </a:t>
            </a:r>
            <a:r>
              <a:rPr lang="en-GB" altLang="de-DE" dirty="0" err="1"/>
              <a:t>wird</a:t>
            </a:r>
            <a:r>
              <a:rPr lang="en-GB" altLang="de-DE" dirty="0"/>
              <a:t> </a:t>
            </a:r>
            <a:r>
              <a:rPr lang="en-GB" altLang="de-DE" dirty="0" err="1"/>
              <a:t>aus</a:t>
            </a:r>
            <a:r>
              <a:rPr lang="en-GB" altLang="de-DE" dirty="0"/>
              <a:t> </a:t>
            </a:r>
            <a:r>
              <a:rPr lang="en-GB" altLang="de-DE" dirty="0" err="1"/>
              <a:t>dem</a:t>
            </a:r>
            <a:r>
              <a:rPr lang="en-GB" altLang="de-DE" dirty="0"/>
              <a:t> </a:t>
            </a:r>
            <a:r>
              <a:rPr lang="en-GB" altLang="de-DE" dirty="0" err="1"/>
              <a:t>zu</a:t>
            </a:r>
            <a:r>
              <a:rPr lang="en-GB" altLang="de-DE" dirty="0"/>
              <a:t> </a:t>
            </a:r>
            <a:r>
              <a:rPr lang="en-GB" altLang="de-DE" dirty="0" err="1"/>
              <a:t>suchenden</a:t>
            </a:r>
            <a:r>
              <a:rPr lang="en-GB" altLang="de-DE" dirty="0"/>
              <a:t> Wert der Hash – Value </a:t>
            </a:r>
            <a:r>
              <a:rPr lang="en-GB" altLang="de-DE" dirty="0" err="1"/>
              <a:t>errechnet</a:t>
            </a:r>
            <a:r>
              <a:rPr lang="en-GB" altLang="de-DE" dirty="0"/>
              <a:t>.</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latin typeface="Courier New" panose="02070309020205020404" pitchFamily="49" charset="0"/>
              </a:rPr>
              <a:t>select</a:t>
            </a:r>
            <a:r>
              <a:rPr lang="de-AT" altLang="de-DE" dirty="0">
                <a:latin typeface="Courier New" panose="02070309020205020404" pitchFamily="49" charset="0"/>
              </a:rPr>
              <a:t> * </a:t>
            </a:r>
            <a:r>
              <a:rPr lang="de-AT" altLang="de-DE" dirty="0" err="1">
                <a:latin typeface="Courier New" panose="02070309020205020404" pitchFamily="49" charset="0"/>
              </a:rPr>
              <a:t>from</a:t>
            </a:r>
            <a:r>
              <a:rPr lang="de-AT" altLang="de-DE" dirty="0">
                <a:latin typeface="Courier New" panose="02070309020205020404" pitchFamily="49" charset="0"/>
              </a:rPr>
              <a:t> </a:t>
            </a:r>
            <a:r>
              <a:rPr lang="de-AT" altLang="de-DE" dirty="0" err="1">
                <a:latin typeface="Courier New" panose="02070309020205020404" pitchFamily="49" charset="0"/>
              </a:rPr>
              <a:t>emp</a:t>
            </a:r>
            <a:r>
              <a:rPr lang="de-AT" altLang="de-DE" dirty="0">
                <a:latin typeface="Courier New" panose="02070309020205020404" pitchFamily="49" charset="0"/>
              </a:rPr>
              <a:t> </a:t>
            </a:r>
            <a:r>
              <a:rPr lang="de-AT" altLang="de-DE" dirty="0" err="1">
                <a:latin typeface="Courier New" panose="02070309020205020404" pitchFamily="49" charset="0"/>
              </a:rPr>
              <a:t>where</a:t>
            </a:r>
            <a:r>
              <a:rPr lang="de-AT" altLang="de-DE" dirty="0">
                <a:latin typeface="Courier New" panose="02070309020205020404" pitchFamily="49" charset="0"/>
              </a:rPr>
              <a:t> </a:t>
            </a:r>
            <a:r>
              <a:rPr lang="de-AT" altLang="de-DE" dirty="0" err="1">
                <a:latin typeface="Courier New" panose="02070309020205020404" pitchFamily="49" charset="0"/>
              </a:rPr>
              <a:t>empno</a:t>
            </a:r>
            <a:r>
              <a:rPr lang="de-AT" altLang="de-DE" dirty="0">
                <a:latin typeface="Courier New" panose="02070309020205020404" pitchFamily="49" charset="0"/>
              </a:rPr>
              <a:t> = 7761;</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Durch den Hashalgorithmus wird aus dem Schlüssel 7761 der Hash </a:t>
            </a:r>
            <a:r>
              <a:rPr lang="de-AT" altLang="de-DE" dirty="0" err="1"/>
              <a:t>Bucket</a:t>
            </a:r>
            <a:r>
              <a:rPr lang="de-AT" altLang="de-DE" dirty="0"/>
              <a:t> errechnet, in dem sich alle Sätze befinden, die denselben </a:t>
            </a:r>
            <a:r>
              <a:rPr lang="de-AT" altLang="de-DE" dirty="0" err="1"/>
              <a:t>Hashvalue</a:t>
            </a:r>
            <a:r>
              <a:rPr lang="de-AT" altLang="de-DE" dirty="0"/>
              <a:t> aufweisen.</a:t>
            </a:r>
          </a:p>
          <a:p>
            <a:pPr indent="-33813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endParaRPr lang="de-AT" dirty="0"/>
          </a:p>
        </p:txBody>
      </p:sp>
      <p:sp>
        <p:nvSpPr>
          <p:cNvPr id="4" name="Fußzeilenplatzhalter 3">
            <a:extLst>
              <a:ext uri="{FF2B5EF4-FFF2-40B4-BE49-F238E27FC236}">
                <a16:creationId xmlns:a16="http://schemas.microsoft.com/office/drawing/2014/main" id="{8CB49990-DB1F-4165-A83F-1F79A75D87A3}"/>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D5ADB507-F135-4E43-9BA7-AA2AEAD63D36}"/>
              </a:ext>
            </a:extLst>
          </p:cNvPr>
          <p:cNvSpPr>
            <a:spLocks noGrp="1"/>
          </p:cNvSpPr>
          <p:nvPr>
            <p:ph type="sldNum" sz="quarter" idx="12"/>
          </p:nvPr>
        </p:nvSpPr>
        <p:spPr/>
        <p:txBody>
          <a:bodyPr/>
          <a:lstStyle/>
          <a:p>
            <a:fld id="{3EBE071D-87F9-4E7A-91BE-29BC49AE8EDA}" type="slidenum">
              <a:rPr lang="de-AT" smtClean="0"/>
              <a:t>57</a:t>
            </a:fld>
            <a:endParaRPr lang="de-AT"/>
          </a:p>
        </p:txBody>
      </p:sp>
      <p:pic>
        <p:nvPicPr>
          <p:cNvPr id="6" name="Grafik 5" descr="Ein Bild, das Zeichnung enthält.&#10;&#10;Automatisch generierte Beschreibung">
            <a:extLst>
              <a:ext uri="{FF2B5EF4-FFF2-40B4-BE49-F238E27FC236}">
                <a16:creationId xmlns:a16="http://schemas.microsoft.com/office/drawing/2014/main" id="{1F0C2EE1-28A0-44D3-A51D-D68D54483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9217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BFE05-2D6D-4C69-A727-6E0528413219}"/>
              </a:ext>
            </a:extLst>
          </p:cNvPr>
          <p:cNvSpPr>
            <a:spLocks noGrp="1"/>
          </p:cNvSpPr>
          <p:nvPr>
            <p:ph type="title"/>
          </p:nvPr>
        </p:nvSpPr>
        <p:spPr/>
        <p:txBody>
          <a:bodyPr/>
          <a:lstStyle/>
          <a:p>
            <a:r>
              <a:rPr lang="de-AT" b="1" dirty="0"/>
              <a:t>Beispiele Hash Cluster</a:t>
            </a:r>
          </a:p>
        </p:txBody>
      </p:sp>
      <p:sp>
        <p:nvSpPr>
          <p:cNvPr id="3" name="Inhaltsplatzhalter 2">
            <a:extLst>
              <a:ext uri="{FF2B5EF4-FFF2-40B4-BE49-F238E27FC236}">
                <a16:creationId xmlns:a16="http://schemas.microsoft.com/office/drawing/2014/main" id="{6AA4A00B-8B10-46CB-9262-EA6957B29A3F}"/>
              </a:ext>
            </a:extLst>
          </p:cNvPr>
          <p:cNvSpPr>
            <a:spLocks noGrp="1"/>
          </p:cNvSpPr>
          <p:nvPr>
            <p:ph idx="1"/>
          </p:nvPr>
        </p:nvSpPr>
        <p:spPr>
          <a:xfrm>
            <a:off x="838200" y="1825625"/>
            <a:ext cx="9551504" cy="4351338"/>
          </a:xfrm>
        </p:spPr>
        <p:txBody>
          <a:bodyPr>
            <a:normAutofit fontScale="85000" lnSpcReduction="20000"/>
          </a:bodyPr>
          <a:lstStyle/>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Erstellung des Clusters PERSONNEL mit der Cluster Key Spalte DEPARTMENT_NUMBER, Maximal 503 (nächst höhere Primzahl von 500) </a:t>
            </a:r>
            <a:r>
              <a:rPr lang="de-DE" altLang="de-DE" dirty="0" err="1"/>
              <a:t>hash</a:t>
            </a:r>
            <a:r>
              <a:rPr lang="de-DE" altLang="de-DE" dirty="0"/>
              <a:t> </a:t>
            </a:r>
            <a:r>
              <a:rPr lang="de-DE" altLang="de-DE" dirty="0" err="1"/>
              <a:t>key</a:t>
            </a:r>
            <a:r>
              <a:rPr lang="de-DE" altLang="de-DE" dirty="0"/>
              <a:t> </a:t>
            </a:r>
            <a:r>
              <a:rPr lang="de-DE" altLang="de-DE" dirty="0" err="1"/>
              <a:t>values</a:t>
            </a:r>
            <a:r>
              <a:rPr lang="de-DE" altLang="de-DE" dirty="0"/>
              <a:t>, von dem jedem 512 Bytes zugeordnet werden.</a:t>
            </a:r>
            <a:br>
              <a:rPr lang="de-DE" altLang="de-DE" dirty="0"/>
            </a:br>
            <a:r>
              <a:rPr lang="de-DE" altLang="de-DE" dirty="0"/>
              <a:t>Der SIZE Parameter gibt an, wie viel Platz den Zeilen mit dem gleichen </a:t>
            </a:r>
            <a:r>
              <a:rPr lang="de-DE" altLang="de-DE" dirty="0" err="1"/>
              <a:t>key</a:t>
            </a:r>
            <a:r>
              <a:rPr lang="de-DE" altLang="de-DE" dirty="0"/>
              <a:t> </a:t>
            </a:r>
            <a:r>
              <a:rPr lang="de-DE" altLang="de-DE" dirty="0" err="1"/>
              <a:t>value</a:t>
            </a:r>
            <a:r>
              <a:rPr lang="de-DE" altLang="de-DE" dirty="0"/>
              <a:t> eingeräumt werden soll. </a:t>
            </a:r>
            <a:br>
              <a:rPr lang="de-DE" altLang="de-DE" dirty="0"/>
            </a:br>
            <a:r>
              <a:rPr lang="en-GB" altLang="de-DE" dirty="0">
                <a:latin typeface="Courier New" panose="02070309020205020404" pitchFamily="49" charset="0"/>
              </a:rPr>
              <a:t>CREATE CLUSTER personnel( </a:t>
            </a:r>
            <a:r>
              <a:rPr lang="en-GB" altLang="de-DE" dirty="0" err="1">
                <a:latin typeface="Courier New" panose="02070309020205020404" pitchFamily="49" charset="0"/>
              </a:rPr>
              <a:t>department_number</a:t>
            </a:r>
            <a:r>
              <a:rPr lang="en-GB" altLang="de-DE" dirty="0">
                <a:latin typeface="Courier New" panose="02070309020205020404" pitchFamily="49" charset="0"/>
              </a:rPr>
              <a:t>  NUMBER )SIZE 512  HASHKEYS 500; --</a:t>
            </a:r>
            <a:r>
              <a:rPr lang="de-DE" altLang="de-DE" dirty="0">
                <a:latin typeface="Courier New" panose="02070309020205020404" pitchFamily="49" charset="0"/>
              </a:rPr>
              <a:t>Oracle verwendet hier die interne Hash Funktion.</a:t>
            </a:r>
          </a:p>
          <a:p>
            <a:pPr marL="328613" indent="-328613">
              <a:spcBef>
                <a:spcPts val="500"/>
              </a:spcBef>
              <a:buNone/>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endParaRPr lang="de-DE" altLang="de-DE" dirty="0">
              <a:latin typeface="Courier New" panose="02070309020205020404" pitchFamily="49" charset="0"/>
            </a:endParaRPr>
          </a:p>
          <a:p>
            <a:pPr marL="328613" indent="-328613">
              <a:spcBef>
                <a:spcPts val="500"/>
              </a:spcBef>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DE" altLang="de-DE" dirty="0"/>
              <a:t>Hier wird ein Cluster aus den Spalten </a:t>
            </a:r>
            <a:r>
              <a:rPr lang="de-DE" altLang="de-DE" dirty="0" err="1"/>
              <a:t>home_area_code</a:t>
            </a:r>
            <a:r>
              <a:rPr lang="de-DE" altLang="de-DE" dirty="0"/>
              <a:t> und </a:t>
            </a:r>
            <a:r>
              <a:rPr lang="de-DE" altLang="de-DE" dirty="0" err="1"/>
              <a:t>home_prefix</a:t>
            </a:r>
            <a:r>
              <a:rPr lang="de-DE" altLang="de-DE" dirty="0"/>
              <a:t> erstellt. Dazu wird die unter HASH IS angegebene Hash Funktion verwendet.</a:t>
            </a:r>
            <a:br>
              <a:rPr lang="de-DE" altLang="de-DE" dirty="0"/>
            </a:br>
            <a:r>
              <a:rPr lang="en-GB" altLang="de-DE" dirty="0">
                <a:latin typeface="Courier New" panose="02070309020205020404" pitchFamily="49" charset="0"/>
              </a:rPr>
              <a:t>CREATE CLUSTER personnel ( </a:t>
            </a:r>
            <a:r>
              <a:rPr lang="en-GB" altLang="de-DE" dirty="0" err="1">
                <a:latin typeface="Courier New" panose="02070309020205020404" pitchFamily="49" charset="0"/>
              </a:rPr>
              <a:t>home_area_code</a:t>
            </a:r>
            <a:r>
              <a:rPr lang="en-GB" altLang="de-DE" dirty="0">
                <a:latin typeface="Courier New" panose="02070309020205020404" pitchFamily="49" charset="0"/>
              </a:rPr>
              <a:t>  </a:t>
            </a:r>
            <a:r>
              <a:rPr lang="en-GB" altLang="de-DE" dirty="0" err="1">
                <a:latin typeface="Courier New" panose="02070309020205020404" pitchFamily="49" charset="0"/>
              </a:rPr>
              <a:t>NUMBER,home_prefix</a:t>
            </a:r>
            <a:r>
              <a:rPr lang="en-GB" altLang="de-DE" dirty="0">
                <a:latin typeface="Courier New" panose="02070309020205020404" pitchFamily="49" charset="0"/>
              </a:rPr>
              <a:t>     NUMBER ) HASHKEYS 20</a:t>
            </a:r>
            <a:br>
              <a:rPr lang="en-GB" altLang="de-DE" dirty="0">
                <a:latin typeface="Courier New" panose="02070309020205020404" pitchFamily="49" charset="0"/>
              </a:rPr>
            </a:br>
            <a:r>
              <a:rPr lang="en-GB" altLang="de-DE" dirty="0">
                <a:latin typeface="Courier New" panose="02070309020205020404" pitchFamily="49" charset="0"/>
              </a:rPr>
              <a:t>HASH IS MOD(</a:t>
            </a:r>
            <a:r>
              <a:rPr lang="en-GB" altLang="de-DE" dirty="0" err="1">
                <a:latin typeface="Courier New" panose="02070309020205020404" pitchFamily="49" charset="0"/>
              </a:rPr>
              <a:t>home_area_code</a:t>
            </a:r>
            <a:r>
              <a:rPr lang="en-GB" altLang="de-DE" dirty="0">
                <a:latin typeface="Courier New" panose="02070309020205020404" pitchFamily="49" charset="0"/>
              </a:rPr>
              <a:t> + </a:t>
            </a:r>
            <a:r>
              <a:rPr lang="en-GB" altLang="de-DE" dirty="0" err="1">
                <a:latin typeface="Courier New" panose="02070309020205020404" pitchFamily="49" charset="0"/>
              </a:rPr>
              <a:t>home_prefix</a:t>
            </a:r>
            <a:r>
              <a:rPr lang="en-GB" altLang="de-DE" dirty="0">
                <a:latin typeface="Courier New" panose="02070309020205020404" pitchFamily="49" charset="0"/>
              </a:rPr>
              <a:t>, 101); </a:t>
            </a:r>
          </a:p>
        </p:txBody>
      </p:sp>
      <p:sp>
        <p:nvSpPr>
          <p:cNvPr id="4" name="Fußzeilenplatzhalter 3">
            <a:extLst>
              <a:ext uri="{FF2B5EF4-FFF2-40B4-BE49-F238E27FC236}">
                <a16:creationId xmlns:a16="http://schemas.microsoft.com/office/drawing/2014/main" id="{B660A0B1-D66C-4AAA-B44A-60F16653CDB4}"/>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91FC8AE-36F6-4DCE-AAE8-610685E47894}"/>
              </a:ext>
            </a:extLst>
          </p:cNvPr>
          <p:cNvSpPr>
            <a:spLocks noGrp="1"/>
          </p:cNvSpPr>
          <p:nvPr>
            <p:ph type="sldNum" sz="quarter" idx="12"/>
          </p:nvPr>
        </p:nvSpPr>
        <p:spPr/>
        <p:txBody>
          <a:bodyPr/>
          <a:lstStyle/>
          <a:p>
            <a:fld id="{3EBE071D-87F9-4E7A-91BE-29BC49AE8EDA}" type="slidenum">
              <a:rPr lang="de-AT" smtClean="0"/>
              <a:t>58</a:t>
            </a:fld>
            <a:endParaRPr lang="de-AT"/>
          </a:p>
        </p:txBody>
      </p:sp>
      <p:pic>
        <p:nvPicPr>
          <p:cNvPr id="6" name="Grafik 5" descr="Ein Bild, das Zeichnung enthält.&#10;&#10;Automatisch generierte Beschreibung">
            <a:extLst>
              <a:ext uri="{FF2B5EF4-FFF2-40B4-BE49-F238E27FC236}">
                <a16:creationId xmlns:a16="http://schemas.microsoft.com/office/drawing/2014/main" id="{4BE40E51-1EAB-4B87-BC3D-298258FBC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92134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AE68A-43FA-4F1D-B1C4-5867B08B7686}"/>
              </a:ext>
            </a:extLst>
          </p:cNvPr>
          <p:cNvSpPr>
            <a:spLocks noGrp="1"/>
          </p:cNvSpPr>
          <p:nvPr>
            <p:ph type="title"/>
          </p:nvPr>
        </p:nvSpPr>
        <p:spPr/>
        <p:txBody>
          <a:bodyPr/>
          <a:lstStyle/>
          <a:p>
            <a:r>
              <a:rPr lang="de-AT" b="1" dirty="0"/>
              <a:t>Sekundärorganisation</a:t>
            </a:r>
          </a:p>
        </p:txBody>
      </p:sp>
      <p:sp>
        <p:nvSpPr>
          <p:cNvPr id="3" name="Inhaltsplatzhalter 2">
            <a:extLst>
              <a:ext uri="{FF2B5EF4-FFF2-40B4-BE49-F238E27FC236}">
                <a16:creationId xmlns:a16="http://schemas.microsoft.com/office/drawing/2014/main" id="{8950525A-91EE-461E-AFBF-EB827C981779}"/>
              </a:ext>
            </a:extLst>
          </p:cNvPr>
          <p:cNvSpPr>
            <a:spLocks noGrp="1"/>
          </p:cNvSpPr>
          <p:nvPr>
            <p:ph idx="1"/>
          </p:nvPr>
        </p:nvSpPr>
        <p:spPr/>
        <p:txBody>
          <a:bodyPr/>
          <a:lstStyle/>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Vorausgesetzt wird, dass für die Datei D mit dem Primärschlüssel S eine primäre Zugriffsorganisation besteht.</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In einem Datenbanksystem werden oft Anfragen formuliert, die nicht über einen Primärschlüssel abgewickelt werden können.</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Beispiele:</a:t>
            </a:r>
          </a:p>
          <a:p>
            <a:pPr marL="728663" lvl="1" indent="-271463">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‚Gib die 10 besten Kunden in der Region Nord an‘</a:t>
            </a:r>
          </a:p>
          <a:p>
            <a:pPr marL="728663" lvl="1" indent="-271463">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‚Welche Kunden haben vom Artikel 12 mehr als 120 Stück bestellt‘</a:t>
            </a:r>
          </a:p>
          <a:p>
            <a:pPr marL="728663" lvl="1" indent="-271463">
              <a:buFont typeface="Arial" panose="020B0604020202020204" pitchFamily="34" charset="0"/>
              <a:buChar char="–"/>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t>‚Alle Beschäftigten der Abteilung 40‘</a:t>
            </a:r>
          </a:p>
          <a:p>
            <a:endParaRPr lang="de-AT" dirty="0"/>
          </a:p>
        </p:txBody>
      </p:sp>
      <p:sp>
        <p:nvSpPr>
          <p:cNvPr id="4" name="Fußzeilenplatzhalter 3">
            <a:extLst>
              <a:ext uri="{FF2B5EF4-FFF2-40B4-BE49-F238E27FC236}">
                <a16:creationId xmlns:a16="http://schemas.microsoft.com/office/drawing/2014/main" id="{03AA7CDE-E6B0-48DC-BA5A-870CEAB85269}"/>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4B4AB918-6EED-476A-86E1-5A1E8E32853E}"/>
              </a:ext>
            </a:extLst>
          </p:cNvPr>
          <p:cNvSpPr>
            <a:spLocks noGrp="1"/>
          </p:cNvSpPr>
          <p:nvPr>
            <p:ph type="sldNum" sz="quarter" idx="12"/>
          </p:nvPr>
        </p:nvSpPr>
        <p:spPr/>
        <p:txBody>
          <a:bodyPr/>
          <a:lstStyle/>
          <a:p>
            <a:fld id="{3EBE071D-87F9-4E7A-91BE-29BC49AE8EDA}" type="slidenum">
              <a:rPr lang="de-AT" smtClean="0"/>
              <a:t>59</a:t>
            </a:fld>
            <a:endParaRPr lang="de-AT"/>
          </a:p>
        </p:txBody>
      </p:sp>
      <p:pic>
        <p:nvPicPr>
          <p:cNvPr id="6" name="Grafik 5" descr="Ein Bild, das Zeichnung enthält.&#10;&#10;Automatisch generierte Beschreibung">
            <a:extLst>
              <a:ext uri="{FF2B5EF4-FFF2-40B4-BE49-F238E27FC236}">
                <a16:creationId xmlns:a16="http://schemas.microsoft.com/office/drawing/2014/main" id="{68418BC0-589F-47AB-BE60-F7A89A535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7609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642E21-2D34-4C0A-8CC1-263135D6FE1F}"/>
              </a:ext>
            </a:extLst>
          </p:cNvPr>
          <p:cNvSpPr>
            <a:spLocks noGrp="1"/>
          </p:cNvSpPr>
          <p:nvPr>
            <p:ph type="title"/>
          </p:nvPr>
        </p:nvSpPr>
        <p:spPr/>
        <p:txBody>
          <a:bodyPr/>
          <a:lstStyle/>
          <a:p>
            <a:r>
              <a:rPr lang="de-AT" b="1" dirty="0"/>
              <a:t>Fixe oder variable Satzlänge</a:t>
            </a:r>
          </a:p>
        </p:txBody>
      </p:sp>
      <p:sp>
        <p:nvSpPr>
          <p:cNvPr id="3" name="Inhaltsplatzhalter 2">
            <a:extLst>
              <a:ext uri="{FF2B5EF4-FFF2-40B4-BE49-F238E27FC236}">
                <a16:creationId xmlns:a16="http://schemas.microsoft.com/office/drawing/2014/main" id="{A335D481-8207-47E4-9EAB-098FC2D20BF1}"/>
              </a:ext>
            </a:extLst>
          </p:cNvPr>
          <p:cNvSpPr>
            <a:spLocks noGrp="1"/>
          </p:cNvSpPr>
          <p:nvPr>
            <p:ph idx="1"/>
          </p:nvPr>
        </p:nvSpPr>
        <p:spPr/>
        <p:txBody>
          <a:bodyPr>
            <a:normAutofit/>
          </a:bodyPr>
          <a:lstStyle/>
          <a:p>
            <a:pPr marL="341313" indent="-328613">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AT" altLang="de-DE" dirty="0"/>
          </a:p>
          <a:p>
            <a:pPr marL="341313" indent="-328613">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AT" altLang="de-DE" dirty="0"/>
          </a:p>
          <a:p>
            <a:pPr marL="341313" indent="-328613">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de-AT" altLang="de-DE" dirty="0"/>
          </a:p>
          <a:p>
            <a:pPr marL="341313" indent="-328613">
              <a:spcBef>
                <a:spcPts val="600"/>
              </a:spcBef>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AT" altLang="de-DE" dirty="0"/>
              <a:t>Variable Satzlänge kann aus 2 Gründen entstehen:</a:t>
            </a:r>
          </a:p>
          <a:p>
            <a:pPr marL="341313" indent="-328613">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AT" altLang="de-DE" dirty="0"/>
              <a:t>Elementare Attribute bestehen aus verschieden vielen Zeichen (Name, Adresse). (VARCHAR2)</a:t>
            </a:r>
          </a:p>
          <a:p>
            <a:pPr marL="341313" indent="-328613">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de-AT" altLang="de-DE" dirty="0"/>
              <a:t>Nicht elementare Attribute bestehen aus mehreren, unterschiedlich vielen elementaren Attributen.</a:t>
            </a:r>
          </a:p>
          <a:p>
            <a:endParaRPr lang="de-AT" dirty="0"/>
          </a:p>
        </p:txBody>
      </p:sp>
      <p:sp>
        <p:nvSpPr>
          <p:cNvPr id="4" name="Fußzeilenplatzhalter 3">
            <a:extLst>
              <a:ext uri="{FF2B5EF4-FFF2-40B4-BE49-F238E27FC236}">
                <a16:creationId xmlns:a16="http://schemas.microsoft.com/office/drawing/2014/main" id="{F78D0ADD-ED71-4709-8DC3-3803B997B9D0}"/>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23A9F82D-BB51-49B2-9D24-382D9FE115A8}"/>
              </a:ext>
            </a:extLst>
          </p:cNvPr>
          <p:cNvSpPr>
            <a:spLocks noGrp="1"/>
          </p:cNvSpPr>
          <p:nvPr>
            <p:ph type="sldNum" sz="quarter" idx="12"/>
          </p:nvPr>
        </p:nvSpPr>
        <p:spPr/>
        <p:txBody>
          <a:bodyPr/>
          <a:lstStyle/>
          <a:p>
            <a:fld id="{3EBE071D-87F9-4E7A-91BE-29BC49AE8EDA}" type="slidenum">
              <a:rPr lang="de-AT" smtClean="0"/>
              <a:t>6</a:t>
            </a:fld>
            <a:endParaRPr lang="de-AT"/>
          </a:p>
        </p:txBody>
      </p:sp>
      <p:pic>
        <p:nvPicPr>
          <p:cNvPr id="6" name="Grafik 5">
            <a:extLst>
              <a:ext uri="{FF2B5EF4-FFF2-40B4-BE49-F238E27FC236}">
                <a16:creationId xmlns:a16="http://schemas.microsoft.com/office/drawing/2014/main" id="{A72108D7-3E0E-469A-8473-A005DA59B379}"/>
              </a:ext>
            </a:extLst>
          </p:cNvPr>
          <p:cNvPicPr>
            <a:picLocks noChangeAspect="1"/>
          </p:cNvPicPr>
          <p:nvPr/>
        </p:nvPicPr>
        <p:blipFill>
          <a:blip r:embed="rId2"/>
          <a:stretch>
            <a:fillRect/>
          </a:stretch>
        </p:blipFill>
        <p:spPr>
          <a:xfrm>
            <a:off x="4038600" y="1365172"/>
            <a:ext cx="4127350" cy="1530229"/>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6BBF0ABC-6090-45A2-9751-E0E1D883E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266051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AD4C9F-F9ED-4F08-8743-D6A56A97C811}"/>
              </a:ext>
            </a:extLst>
          </p:cNvPr>
          <p:cNvSpPr>
            <a:spLocks noGrp="1"/>
          </p:cNvSpPr>
          <p:nvPr>
            <p:ph type="title"/>
          </p:nvPr>
        </p:nvSpPr>
        <p:spPr/>
        <p:txBody>
          <a:bodyPr/>
          <a:lstStyle/>
          <a:p>
            <a:r>
              <a:rPr lang="de-AT" b="1" dirty="0"/>
              <a:t>Index Sekundärorganisation</a:t>
            </a:r>
          </a:p>
        </p:txBody>
      </p:sp>
      <p:pic>
        <p:nvPicPr>
          <p:cNvPr id="8" name="Inhaltsplatzhalter 7">
            <a:extLst>
              <a:ext uri="{FF2B5EF4-FFF2-40B4-BE49-F238E27FC236}">
                <a16:creationId xmlns:a16="http://schemas.microsoft.com/office/drawing/2014/main" id="{FAD3B441-C168-4418-8B74-BFC54E1F2B68}"/>
              </a:ext>
            </a:extLst>
          </p:cNvPr>
          <p:cNvPicPr>
            <a:picLocks noGrp="1" noChangeAspect="1"/>
          </p:cNvPicPr>
          <p:nvPr>
            <p:ph idx="1"/>
          </p:nvPr>
        </p:nvPicPr>
        <p:blipFill>
          <a:blip r:embed="rId2"/>
          <a:stretch>
            <a:fillRect/>
          </a:stretch>
        </p:blipFill>
        <p:spPr>
          <a:xfrm>
            <a:off x="3221982" y="1455676"/>
            <a:ext cx="5748035" cy="4796520"/>
          </a:xfrm>
          <a:prstGeom prst="rect">
            <a:avLst/>
          </a:prstGeom>
        </p:spPr>
      </p:pic>
      <p:sp>
        <p:nvSpPr>
          <p:cNvPr id="4" name="Fußzeilenplatzhalter 3">
            <a:extLst>
              <a:ext uri="{FF2B5EF4-FFF2-40B4-BE49-F238E27FC236}">
                <a16:creationId xmlns:a16="http://schemas.microsoft.com/office/drawing/2014/main" id="{5E6CCBDF-B0BA-4558-89A9-D4E9ED70286F}"/>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A73B7BBD-2D20-4DA0-AF2F-6EF4EB8E477C}"/>
              </a:ext>
            </a:extLst>
          </p:cNvPr>
          <p:cNvSpPr>
            <a:spLocks noGrp="1"/>
          </p:cNvSpPr>
          <p:nvPr>
            <p:ph type="sldNum" sz="quarter" idx="12"/>
          </p:nvPr>
        </p:nvSpPr>
        <p:spPr/>
        <p:txBody>
          <a:bodyPr/>
          <a:lstStyle/>
          <a:p>
            <a:fld id="{3EBE071D-87F9-4E7A-91BE-29BC49AE8EDA}" type="slidenum">
              <a:rPr lang="de-AT" smtClean="0"/>
              <a:t>60</a:t>
            </a:fld>
            <a:endParaRPr lang="de-AT"/>
          </a:p>
        </p:txBody>
      </p:sp>
      <p:pic>
        <p:nvPicPr>
          <p:cNvPr id="9" name="Grafik 8" descr="Ein Bild, das Zeichnung enthält.&#10;&#10;Automatisch generierte Beschreibung">
            <a:extLst>
              <a:ext uri="{FF2B5EF4-FFF2-40B4-BE49-F238E27FC236}">
                <a16:creationId xmlns:a16="http://schemas.microsoft.com/office/drawing/2014/main" id="{55BB287F-943F-49D2-98F0-90D273386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18663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9E8089-C3B8-49A8-8B23-9F8BC48DBFBA}"/>
              </a:ext>
            </a:extLst>
          </p:cNvPr>
          <p:cNvSpPr>
            <a:spLocks noGrp="1"/>
          </p:cNvSpPr>
          <p:nvPr>
            <p:ph type="ctrTitle"/>
          </p:nvPr>
        </p:nvSpPr>
        <p:spPr/>
        <p:txBody>
          <a:bodyPr/>
          <a:lstStyle/>
          <a:p>
            <a:r>
              <a:rPr lang="de-AT" dirty="0">
                <a:solidFill>
                  <a:schemeClr val="bg1"/>
                </a:solidFill>
              </a:rPr>
              <a:t>ENDE</a:t>
            </a:r>
          </a:p>
        </p:txBody>
      </p:sp>
      <p:pic>
        <p:nvPicPr>
          <p:cNvPr id="5" name="Grafik 4" descr="Ein Bild, das Zeichnung enthält.&#10;&#10;Automatisch generierte Beschreibung">
            <a:extLst>
              <a:ext uri="{FF2B5EF4-FFF2-40B4-BE49-F238E27FC236}">
                <a16:creationId xmlns:a16="http://schemas.microsoft.com/office/drawing/2014/main" id="{44ED21FD-2686-4B9E-9E80-91F606DD5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262620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39519-24E9-4488-B2AD-76AAF3A7E5C1}"/>
              </a:ext>
            </a:extLst>
          </p:cNvPr>
          <p:cNvSpPr>
            <a:spLocks noGrp="1"/>
          </p:cNvSpPr>
          <p:nvPr>
            <p:ph type="title"/>
          </p:nvPr>
        </p:nvSpPr>
        <p:spPr/>
        <p:txBody>
          <a:bodyPr/>
          <a:lstStyle/>
          <a:p>
            <a:r>
              <a:rPr lang="de-AT" b="1" dirty="0"/>
              <a:t>Vor- und Nachteile fester Satzlänge</a:t>
            </a:r>
          </a:p>
        </p:txBody>
      </p:sp>
      <p:sp>
        <p:nvSpPr>
          <p:cNvPr id="3" name="Inhaltsplatzhalter 2">
            <a:extLst>
              <a:ext uri="{FF2B5EF4-FFF2-40B4-BE49-F238E27FC236}">
                <a16:creationId xmlns:a16="http://schemas.microsoft.com/office/drawing/2014/main" id="{43747BF7-3322-454F-80AD-821479F4F766}"/>
              </a:ext>
            </a:extLst>
          </p:cNvPr>
          <p:cNvSpPr>
            <a:spLocks noGrp="1"/>
          </p:cNvSpPr>
          <p:nvPr>
            <p:ph idx="1"/>
          </p:nvPr>
        </p:nvSpPr>
        <p:spPr>
          <a:xfrm>
            <a:off x="838200" y="1825625"/>
            <a:ext cx="9670774" cy="4351338"/>
          </a:xfrm>
        </p:spPr>
        <p:txBody>
          <a:bodyPr/>
          <a:lstStyle/>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latin typeface="Calibri" panose="020F0502020204030204" pitchFamily="34" charset="0"/>
              </a:rPr>
              <a:t>Vorteile</a:t>
            </a:r>
            <a:br>
              <a:rPr lang="de-AT" altLang="de-DE" dirty="0">
                <a:latin typeface="Calibri" panose="020F0502020204030204" pitchFamily="34" charset="0"/>
              </a:rPr>
            </a:br>
            <a:r>
              <a:rPr lang="de-AT" altLang="de-DE" dirty="0">
                <a:latin typeface="Calibri" panose="020F0502020204030204" pitchFamily="34" charset="0"/>
              </a:rPr>
              <a:t>einfach zu verwalten, einfache Suchverfahren (z.B. über relative Byteadresse), um direkt auf einen Satz zuzugreifen. Vorteile überwiegen.</a:t>
            </a:r>
            <a:br>
              <a:rPr lang="de-AT" altLang="de-DE" dirty="0">
                <a:latin typeface="Calibri" panose="020F0502020204030204" pitchFamily="34" charset="0"/>
              </a:rPr>
            </a:br>
            <a:r>
              <a:rPr lang="de-AT" altLang="de-DE" dirty="0">
                <a:latin typeface="Calibri" panose="020F0502020204030204" pitchFamily="34" charset="0"/>
              </a:rPr>
              <a:t>relative Satzadresse = Adresse Datei + (n-1) * Länge des fixen Satzes</a:t>
            </a:r>
          </a:p>
          <a:p>
            <a:pPr marL="328613" indent="-328613">
              <a:tabLst>
                <a:tab pos="328613" algn="l"/>
                <a:tab pos="433388" algn="l"/>
                <a:tab pos="882650" algn="l"/>
                <a:tab pos="1331913" algn="l"/>
                <a:tab pos="1781175" algn="l"/>
                <a:tab pos="2230438" algn="l"/>
                <a:tab pos="2679700" algn="l"/>
                <a:tab pos="3128963" algn="l"/>
                <a:tab pos="3578225" algn="l"/>
                <a:tab pos="4027488" algn="l"/>
                <a:tab pos="4476750" algn="l"/>
                <a:tab pos="4926013" algn="l"/>
                <a:tab pos="5375275" algn="l"/>
                <a:tab pos="5824538" algn="l"/>
                <a:tab pos="6273800" algn="l"/>
                <a:tab pos="6723063" algn="l"/>
                <a:tab pos="7172325" algn="l"/>
                <a:tab pos="7621588" algn="l"/>
                <a:tab pos="8070850" algn="l"/>
                <a:tab pos="8520113" algn="l"/>
                <a:tab pos="8969375" algn="l"/>
              </a:tabLst>
            </a:pPr>
            <a:r>
              <a:rPr lang="de-AT" altLang="de-DE" dirty="0">
                <a:latin typeface="Calibri" panose="020F0502020204030204" pitchFamily="34" charset="0"/>
              </a:rPr>
              <a:t>Nachteile</a:t>
            </a:r>
            <a:br>
              <a:rPr lang="de-AT" altLang="de-DE" dirty="0">
                <a:latin typeface="Calibri" panose="020F0502020204030204" pitchFamily="34" charset="0"/>
              </a:rPr>
            </a:br>
            <a:r>
              <a:rPr lang="de-AT" altLang="de-DE" dirty="0">
                <a:latin typeface="Calibri" panose="020F0502020204030204" pitchFamily="34" charset="0"/>
              </a:rPr>
              <a:t>Verschwendung von Speicherplatz, da die Sätze selbst sehr groß gemacht werden müssen negative Auswirkungen auf die Zugriffszeit, da mehr Blöcke gelesen werden müssen.</a:t>
            </a:r>
          </a:p>
          <a:p>
            <a:endParaRPr lang="de-AT" dirty="0"/>
          </a:p>
        </p:txBody>
      </p:sp>
      <p:sp>
        <p:nvSpPr>
          <p:cNvPr id="4" name="Fußzeilenplatzhalter 3">
            <a:extLst>
              <a:ext uri="{FF2B5EF4-FFF2-40B4-BE49-F238E27FC236}">
                <a16:creationId xmlns:a16="http://schemas.microsoft.com/office/drawing/2014/main" id="{32AB9132-0556-45ED-80AC-A30657D6C59D}"/>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3F93F543-6343-44F7-9C93-21C101D36BB4}"/>
              </a:ext>
            </a:extLst>
          </p:cNvPr>
          <p:cNvSpPr>
            <a:spLocks noGrp="1"/>
          </p:cNvSpPr>
          <p:nvPr>
            <p:ph type="sldNum" sz="quarter" idx="12"/>
          </p:nvPr>
        </p:nvSpPr>
        <p:spPr/>
        <p:txBody>
          <a:bodyPr/>
          <a:lstStyle/>
          <a:p>
            <a:fld id="{3EBE071D-87F9-4E7A-91BE-29BC49AE8EDA}" type="slidenum">
              <a:rPr lang="de-AT" smtClean="0"/>
              <a:t>7</a:t>
            </a:fld>
            <a:endParaRPr lang="de-AT"/>
          </a:p>
        </p:txBody>
      </p:sp>
      <p:pic>
        <p:nvPicPr>
          <p:cNvPr id="6" name="Grafik 5" descr="Ein Bild, das Zeichnung enthält.&#10;&#10;Automatisch generierte Beschreibung">
            <a:extLst>
              <a:ext uri="{FF2B5EF4-FFF2-40B4-BE49-F238E27FC236}">
                <a16:creationId xmlns:a16="http://schemas.microsoft.com/office/drawing/2014/main" id="{4AFB6735-8640-4178-AF37-599EDC209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6026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705E0-529F-4484-A70F-1E0EB7AF11A3}"/>
              </a:ext>
            </a:extLst>
          </p:cNvPr>
          <p:cNvSpPr>
            <a:spLocks noGrp="1"/>
          </p:cNvSpPr>
          <p:nvPr>
            <p:ph type="title"/>
          </p:nvPr>
        </p:nvSpPr>
        <p:spPr/>
        <p:txBody>
          <a:bodyPr/>
          <a:lstStyle/>
          <a:p>
            <a:r>
              <a:rPr lang="de-AT" b="1" dirty="0"/>
              <a:t>Vermeidung variabel langer Satzlänge</a:t>
            </a:r>
          </a:p>
        </p:txBody>
      </p:sp>
      <p:sp>
        <p:nvSpPr>
          <p:cNvPr id="3" name="Inhaltsplatzhalter 2">
            <a:extLst>
              <a:ext uri="{FF2B5EF4-FFF2-40B4-BE49-F238E27FC236}">
                <a16:creationId xmlns:a16="http://schemas.microsoft.com/office/drawing/2014/main" id="{3BA312C9-1CA6-4C80-A06E-C62D977AEAEC}"/>
              </a:ext>
            </a:extLst>
          </p:cNvPr>
          <p:cNvSpPr>
            <a:spLocks noGrp="1"/>
          </p:cNvSpPr>
          <p:nvPr>
            <p:ph idx="1"/>
          </p:nvPr>
        </p:nvSpPr>
        <p:spPr/>
        <p:txBody>
          <a:bodyPr/>
          <a:lstStyle/>
          <a:p>
            <a:r>
              <a:rPr lang="de-AT" altLang="de-DE" dirty="0">
                <a:latin typeface="Calibri" panose="020F0502020204030204" pitchFamily="34" charset="0"/>
              </a:rPr>
              <a:t>Es wird eine Maximalzahl von Stellen für jedes Attribut vorgesehen (Rest wird mit Blanks aufgefüllt)</a:t>
            </a:r>
          </a:p>
          <a:p>
            <a:endParaRPr lang="de-AT" altLang="de-DE" dirty="0">
              <a:latin typeface="Calibri" panose="020F0502020204030204" pitchFamily="34" charset="0"/>
            </a:endParaRPr>
          </a:p>
          <a:p>
            <a:endParaRPr lang="de-AT" altLang="de-DE" dirty="0">
              <a:latin typeface="Calibri" panose="020F0502020204030204" pitchFamily="34" charset="0"/>
            </a:endParaRPr>
          </a:p>
          <a:p>
            <a:r>
              <a:rPr lang="de-AT" altLang="de-DE" dirty="0">
                <a:latin typeface="Calibri" panose="020F0502020204030204" pitchFamily="34" charset="0"/>
              </a:rPr>
              <a:t>Bei jedem Attribut wird angegeben, ob es zutrifft oder nicht. Bei vielen Einzelwerten führt dies letztlich zu einer dünn besetzten Matrix </a:t>
            </a:r>
          </a:p>
          <a:p>
            <a:endParaRPr lang="de-AT" dirty="0"/>
          </a:p>
        </p:txBody>
      </p:sp>
      <p:sp>
        <p:nvSpPr>
          <p:cNvPr id="4" name="Fußzeilenplatzhalter 3">
            <a:extLst>
              <a:ext uri="{FF2B5EF4-FFF2-40B4-BE49-F238E27FC236}">
                <a16:creationId xmlns:a16="http://schemas.microsoft.com/office/drawing/2014/main" id="{50D71025-8053-4AA2-B039-A3EFE003488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15180C02-EFA3-4CE4-8809-FF64EE6DE961}"/>
              </a:ext>
            </a:extLst>
          </p:cNvPr>
          <p:cNvSpPr>
            <a:spLocks noGrp="1"/>
          </p:cNvSpPr>
          <p:nvPr>
            <p:ph type="sldNum" sz="quarter" idx="12"/>
          </p:nvPr>
        </p:nvSpPr>
        <p:spPr/>
        <p:txBody>
          <a:bodyPr/>
          <a:lstStyle/>
          <a:p>
            <a:fld id="{3EBE071D-87F9-4E7A-91BE-29BC49AE8EDA}" type="slidenum">
              <a:rPr lang="de-AT" smtClean="0"/>
              <a:t>8</a:t>
            </a:fld>
            <a:endParaRPr lang="de-AT"/>
          </a:p>
        </p:txBody>
      </p:sp>
      <p:pic>
        <p:nvPicPr>
          <p:cNvPr id="6" name="Grafik 5">
            <a:extLst>
              <a:ext uri="{FF2B5EF4-FFF2-40B4-BE49-F238E27FC236}">
                <a16:creationId xmlns:a16="http://schemas.microsoft.com/office/drawing/2014/main" id="{3EB332EA-CD1A-4A96-8E03-83457447A31C}"/>
              </a:ext>
            </a:extLst>
          </p:cNvPr>
          <p:cNvPicPr>
            <a:picLocks noChangeAspect="1"/>
          </p:cNvPicPr>
          <p:nvPr/>
        </p:nvPicPr>
        <p:blipFill>
          <a:blip r:embed="rId2"/>
          <a:stretch>
            <a:fillRect/>
          </a:stretch>
        </p:blipFill>
        <p:spPr>
          <a:xfrm>
            <a:off x="3353569" y="2726206"/>
            <a:ext cx="5484861" cy="1167047"/>
          </a:xfrm>
          <a:prstGeom prst="rect">
            <a:avLst/>
          </a:prstGeom>
        </p:spPr>
      </p:pic>
      <p:pic>
        <p:nvPicPr>
          <p:cNvPr id="7" name="Grafik 6">
            <a:extLst>
              <a:ext uri="{FF2B5EF4-FFF2-40B4-BE49-F238E27FC236}">
                <a16:creationId xmlns:a16="http://schemas.microsoft.com/office/drawing/2014/main" id="{04AEEABA-C898-46C9-8CC2-65AD610055D3}"/>
              </a:ext>
            </a:extLst>
          </p:cNvPr>
          <p:cNvPicPr>
            <a:picLocks noChangeAspect="1"/>
          </p:cNvPicPr>
          <p:nvPr/>
        </p:nvPicPr>
        <p:blipFill>
          <a:blip r:embed="rId3"/>
          <a:stretch>
            <a:fillRect/>
          </a:stretch>
        </p:blipFill>
        <p:spPr>
          <a:xfrm>
            <a:off x="2388051" y="4817024"/>
            <a:ext cx="7415895" cy="1583203"/>
          </a:xfrm>
          <a:prstGeom prst="rect">
            <a:avLst/>
          </a:prstGeom>
        </p:spPr>
      </p:pic>
      <p:pic>
        <p:nvPicPr>
          <p:cNvPr id="8" name="Grafik 7" descr="Ein Bild, das Zeichnung enthält.&#10;&#10;Automatisch generierte Beschreibung">
            <a:extLst>
              <a:ext uri="{FF2B5EF4-FFF2-40B4-BE49-F238E27FC236}">
                <a16:creationId xmlns:a16="http://schemas.microsoft.com/office/drawing/2014/main" id="{3939AC49-E49E-4C2A-A2E7-3CBAAC7B6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5392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CE85AE-54B3-4441-B2A6-3CFDEDA9365D}"/>
              </a:ext>
            </a:extLst>
          </p:cNvPr>
          <p:cNvSpPr>
            <a:spLocks noGrp="1"/>
          </p:cNvSpPr>
          <p:nvPr>
            <p:ph type="title"/>
          </p:nvPr>
        </p:nvSpPr>
        <p:spPr/>
        <p:txBody>
          <a:bodyPr/>
          <a:lstStyle/>
          <a:p>
            <a:r>
              <a:rPr lang="de-AT" b="1" dirty="0"/>
              <a:t>Realisierung variabel langer Satzlänge</a:t>
            </a:r>
          </a:p>
        </p:txBody>
      </p:sp>
      <p:sp>
        <p:nvSpPr>
          <p:cNvPr id="3" name="Inhaltsplatzhalter 2">
            <a:extLst>
              <a:ext uri="{FF2B5EF4-FFF2-40B4-BE49-F238E27FC236}">
                <a16:creationId xmlns:a16="http://schemas.microsoft.com/office/drawing/2014/main" id="{26169E9D-CB21-4FD4-9588-AFFDCE43F38D}"/>
              </a:ext>
            </a:extLst>
          </p:cNvPr>
          <p:cNvSpPr>
            <a:spLocks noGrp="1"/>
          </p:cNvSpPr>
          <p:nvPr>
            <p:ph idx="1"/>
          </p:nvPr>
        </p:nvSpPr>
        <p:spPr/>
        <p:txBody>
          <a:bodyPr/>
          <a:lstStyle/>
          <a:p>
            <a:pPr marL="0" indent="0">
              <a:buNone/>
            </a:pPr>
            <a:r>
              <a:rPr lang="de-AT" altLang="de-DE" sz="2200" dirty="0">
                <a:latin typeface="Calibri" panose="020F0502020204030204" pitchFamily="34" charset="0"/>
              </a:rPr>
              <a:t>Längenangabe - wie viele Werte umfasst das Attribut</a:t>
            </a:r>
          </a:p>
          <a:p>
            <a:pPr marL="0" indent="0">
              <a:buNone/>
            </a:pPr>
            <a:endParaRPr lang="de-AT" dirty="0">
              <a:latin typeface="Calibri" panose="020F0502020204030204" pitchFamily="34" charset="0"/>
            </a:endParaRPr>
          </a:p>
          <a:p>
            <a:pPr marL="0" indent="0">
              <a:buNone/>
            </a:pPr>
            <a:endParaRPr lang="de-AT" altLang="de-DE" dirty="0">
              <a:latin typeface="Calibri" panose="020F0502020204030204" pitchFamily="34" charset="0"/>
            </a:endParaRPr>
          </a:p>
          <a:p>
            <a:pPr marL="0" indent="0">
              <a:buNone/>
            </a:pPr>
            <a:r>
              <a:rPr lang="de-AT" altLang="de-DE" sz="2200" dirty="0">
                <a:latin typeface="Calibri" panose="020F0502020204030204" pitchFamily="34" charset="0"/>
              </a:rPr>
              <a:t>Begrenzungssymbol</a:t>
            </a:r>
            <a:br>
              <a:rPr lang="de-AT" altLang="de-DE" sz="2200" dirty="0">
                <a:latin typeface="Calibri" panose="020F0502020204030204" pitchFamily="34" charset="0"/>
              </a:rPr>
            </a:br>
            <a:r>
              <a:rPr lang="de-AT" altLang="de-DE" sz="2200" dirty="0">
                <a:latin typeface="Calibri" panose="020F0502020204030204" pitchFamily="34" charset="0"/>
              </a:rPr>
              <a:t>ein spezielles Zeichen gibt an, wo ein Attributwert zu Ende ist. </a:t>
            </a:r>
          </a:p>
          <a:p>
            <a:pPr marL="0" indent="0">
              <a:buNone/>
            </a:pPr>
            <a:endParaRPr lang="de-AT" sz="2200" dirty="0"/>
          </a:p>
          <a:p>
            <a:pPr marL="0" indent="0">
              <a:buNone/>
            </a:pPr>
            <a:endParaRPr lang="de-AT" altLang="de-DE" sz="2200" dirty="0">
              <a:latin typeface="Calibri" panose="020F0502020204030204" pitchFamily="34" charset="0"/>
            </a:endParaRPr>
          </a:p>
          <a:p>
            <a:pPr marL="0" indent="0">
              <a:buNone/>
            </a:pPr>
            <a:r>
              <a:rPr lang="de-AT" altLang="de-DE" sz="2200" dirty="0">
                <a:latin typeface="Calibri" panose="020F0502020204030204" pitchFamily="34" charset="0"/>
              </a:rPr>
              <a:t>Zeigern</a:t>
            </a:r>
            <a:br>
              <a:rPr lang="de-AT" altLang="de-DE" sz="2200" dirty="0">
                <a:latin typeface="Calibri" panose="020F0502020204030204" pitchFamily="34" charset="0"/>
              </a:rPr>
            </a:br>
            <a:r>
              <a:rPr lang="de-AT" altLang="de-DE" sz="2200" dirty="0">
                <a:latin typeface="Calibri" panose="020F0502020204030204" pitchFamily="34" charset="0"/>
              </a:rPr>
              <a:t>am Satzanfang wird ein Zeiger für den Beginn und das Ende des Attributwertes eingerichtet.</a:t>
            </a:r>
          </a:p>
          <a:p>
            <a:pPr marL="0" indent="0">
              <a:buNone/>
            </a:pPr>
            <a:endParaRPr lang="de-AT" dirty="0"/>
          </a:p>
        </p:txBody>
      </p:sp>
      <p:sp>
        <p:nvSpPr>
          <p:cNvPr id="4" name="Fußzeilenplatzhalter 3">
            <a:extLst>
              <a:ext uri="{FF2B5EF4-FFF2-40B4-BE49-F238E27FC236}">
                <a16:creationId xmlns:a16="http://schemas.microsoft.com/office/drawing/2014/main" id="{B6D4BBC8-5FE7-4CAF-B16B-C9BAA675A6C6}"/>
              </a:ext>
            </a:extLst>
          </p:cNvPr>
          <p:cNvSpPr>
            <a:spLocks noGrp="1"/>
          </p:cNvSpPr>
          <p:nvPr>
            <p:ph type="ftr" sz="quarter" idx="11"/>
          </p:nvPr>
        </p:nvSpPr>
        <p:spPr/>
        <p:txBody>
          <a:bodyPr/>
          <a:lstStyle/>
          <a:p>
            <a:r>
              <a:rPr lang="de-AT"/>
              <a:t>Physikalische Datenbankstrukturen</a:t>
            </a:r>
          </a:p>
        </p:txBody>
      </p:sp>
      <p:sp>
        <p:nvSpPr>
          <p:cNvPr id="5" name="Foliennummernplatzhalter 4">
            <a:extLst>
              <a:ext uri="{FF2B5EF4-FFF2-40B4-BE49-F238E27FC236}">
                <a16:creationId xmlns:a16="http://schemas.microsoft.com/office/drawing/2014/main" id="{CC024D40-10A5-462B-BCDC-37B63ED7ED32}"/>
              </a:ext>
            </a:extLst>
          </p:cNvPr>
          <p:cNvSpPr>
            <a:spLocks noGrp="1"/>
          </p:cNvSpPr>
          <p:nvPr>
            <p:ph type="sldNum" sz="quarter" idx="12"/>
          </p:nvPr>
        </p:nvSpPr>
        <p:spPr/>
        <p:txBody>
          <a:bodyPr/>
          <a:lstStyle/>
          <a:p>
            <a:fld id="{3EBE071D-87F9-4E7A-91BE-29BC49AE8EDA}" type="slidenum">
              <a:rPr lang="de-AT" smtClean="0"/>
              <a:t>9</a:t>
            </a:fld>
            <a:endParaRPr lang="de-AT"/>
          </a:p>
        </p:txBody>
      </p:sp>
      <p:pic>
        <p:nvPicPr>
          <p:cNvPr id="6" name="Grafik 5">
            <a:extLst>
              <a:ext uri="{FF2B5EF4-FFF2-40B4-BE49-F238E27FC236}">
                <a16:creationId xmlns:a16="http://schemas.microsoft.com/office/drawing/2014/main" id="{0D5C1E79-4060-453C-AEE2-8AFC7F5E9DBF}"/>
              </a:ext>
            </a:extLst>
          </p:cNvPr>
          <p:cNvPicPr>
            <a:picLocks noChangeAspect="1"/>
          </p:cNvPicPr>
          <p:nvPr/>
        </p:nvPicPr>
        <p:blipFill>
          <a:blip r:embed="rId2"/>
          <a:stretch>
            <a:fillRect/>
          </a:stretch>
        </p:blipFill>
        <p:spPr>
          <a:xfrm>
            <a:off x="2025417" y="2369319"/>
            <a:ext cx="4070583" cy="1022297"/>
          </a:xfrm>
          <a:prstGeom prst="rect">
            <a:avLst/>
          </a:prstGeom>
        </p:spPr>
      </p:pic>
      <p:pic>
        <p:nvPicPr>
          <p:cNvPr id="7" name="Grafik 6">
            <a:extLst>
              <a:ext uri="{FF2B5EF4-FFF2-40B4-BE49-F238E27FC236}">
                <a16:creationId xmlns:a16="http://schemas.microsoft.com/office/drawing/2014/main" id="{8519632F-D700-42F7-9A6F-CDAB7D71F6B2}"/>
              </a:ext>
            </a:extLst>
          </p:cNvPr>
          <p:cNvPicPr>
            <a:picLocks noChangeAspect="1"/>
          </p:cNvPicPr>
          <p:nvPr/>
        </p:nvPicPr>
        <p:blipFill>
          <a:blip r:embed="rId3"/>
          <a:stretch>
            <a:fillRect/>
          </a:stretch>
        </p:blipFill>
        <p:spPr>
          <a:xfrm>
            <a:off x="2025417" y="4060539"/>
            <a:ext cx="5357939" cy="1447500"/>
          </a:xfrm>
          <a:prstGeom prst="rect">
            <a:avLst/>
          </a:prstGeom>
        </p:spPr>
      </p:pic>
      <p:pic>
        <p:nvPicPr>
          <p:cNvPr id="8" name="Grafik 7">
            <a:extLst>
              <a:ext uri="{FF2B5EF4-FFF2-40B4-BE49-F238E27FC236}">
                <a16:creationId xmlns:a16="http://schemas.microsoft.com/office/drawing/2014/main" id="{47E41C4B-BCC7-4426-85DB-B7D272A3E302}"/>
              </a:ext>
            </a:extLst>
          </p:cNvPr>
          <p:cNvPicPr>
            <a:picLocks noChangeAspect="1"/>
          </p:cNvPicPr>
          <p:nvPr/>
        </p:nvPicPr>
        <p:blipFill>
          <a:blip r:embed="rId4"/>
          <a:stretch>
            <a:fillRect/>
          </a:stretch>
        </p:blipFill>
        <p:spPr>
          <a:xfrm>
            <a:off x="2750687" y="5651478"/>
            <a:ext cx="3907397" cy="660422"/>
          </a:xfrm>
          <a:prstGeom prst="rect">
            <a:avLst/>
          </a:prstGeom>
        </p:spPr>
      </p:pic>
      <p:pic>
        <p:nvPicPr>
          <p:cNvPr id="9" name="Grafik 8" descr="Ein Bild, das Zeichnung enthält.&#10;&#10;Automatisch generierte Beschreibung">
            <a:extLst>
              <a:ext uri="{FF2B5EF4-FFF2-40B4-BE49-F238E27FC236}">
                <a16:creationId xmlns:a16="http://schemas.microsoft.com/office/drawing/2014/main" id="{EB4C1303-6001-45EB-B62A-98B681E20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4222849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2844</Words>
  <Application>Microsoft Office PowerPoint</Application>
  <PresentationFormat>Breitbild</PresentationFormat>
  <Paragraphs>542</Paragraphs>
  <Slides>61</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61</vt:i4>
      </vt:variant>
    </vt:vector>
  </HeadingPairs>
  <TitlesOfParts>
    <vt:vector size="69" baseType="lpstr">
      <vt:lpstr>Arial</vt:lpstr>
      <vt:lpstr>Calibri</vt:lpstr>
      <vt:lpstr>Calibri Light</vt:lpstr>
      <vt:lpstr>Courier New</vt:lpstr>
      <vt:lpstr>Times New Roman</vt:lpstr>
      <vt:lpstr>Wingdings</vt:lpstr>
      <vt:lpstr>Office</vt:lpstr>
      <vt:lpstr>Microsoft Word 97 - 2003 Document</vt:lpstr>
      <vt:lpstr>Physikalische Datenbankstrukturen Aspekte des internen Schemas</vt:lpstr>
      <vt:lpstr>DB Schemamodell - Wiederholung</vt:lpstr>
      <vt:lpstr>Faktoriesierung</vt:lpstr>
      <vt:lpstr>Segmentierung</vt:lpstr>
      <vt:lpstr>Codierung</vt:lpstr>
      <vt:lpstr>Fixe oder variable Satzlänge</vt:lpstr>
      <vt:lpstr>Vor- und Nachteile fester Satzlänge</vt:lpstr>
      <vt:lpstr>Vermeidung variabel langer Satzlänge</vt:lpstr>
      <vt:lpstr>Realisierung variabel langer Satzlänge</vt:lpstr>
      <vt:lpstr>CHAR vs. VARCHAR I</vt:lpstr>
      <vt:lpstr>CHAR vs. VARCHAR II</vt:lpstr>
      <vt:lpstr>Physischer Speicher</vt:lpstr>
      <vt:lpstr>Blockungsfaktor</vt:lpstr>
      <vt:lpstr>Physische Satzadressierung</vt:lpstr>
      <vt:lpstr>Satzformen I</vt:lpstr>
      <vt:lpstr>Satzformen II</vt:lpstr>
      <vt:lpstr>Satzformen III</vt:lpstr>
      <vt:lpstr>Primärorganisation</vt:lpstr>
      <vt:lpstr>Formen der Dateiorganisation</vt:lpstr>
      <vt:lpstr>Basisoperationen</vt:lpstr>
      <vt:lpstr>Basisoperationen</vt:lpstr>
      <vt:lpstr>Kostenvergleich (I/O Kosten)</vt:lpstr>
      <vt:lpstr>Sortierte Organisation</vt:lpstr>
      <vt:lpstr>Schrittweise Suche</vt:lpstr>
      <vt:lpstr>Binäre Suche</vt:lpstr>
      <vt:lpstr>Heap Organisation</vt:lpstr>
      <vt:lpstr>Operationen</vt:lpstr>
      <vt:lpstr>Indexorganisation</vt:lpstr>
      <vt:lpstr>Indexorganisation</vt:lpstr>
      <vt:lpstr>Indexorganisation</vt:lpstr>
      <vt:lpstr>Indexorganisation</vt:lpstr>
      <vt:lpstr>Einstufiger Index</vt:lpstr>
      <vt:lpstr>Mehrstufiger Index</vt:lpstr>
      <vt:lpstr>Indizierter nicht sequentieller Zugriff</vt:lpstr>
      <vt:lpstr>PowerPoint-Präsentation</vt:lpstr>
      <vt:lpstr>Probleme beim Insert?</vt:lpstr>
      <vt:lpstr>Einfügen von Sätzen</vt:lpstr>
      <vt:lpstr>PowerPoint-Präsentation</vt:lpstr>
      <vt:lpstr>Verarbeitung in einer Indexorganisation</vt:lpstr>
      <vt:lpstr>Verarbeitung</vt:lpstr>
      <vt:lpstr>Mehrstufiger Index</vt:lpstr>
      <vt:lpstr>Direkte Adressierung</vt:lpstr>
      <vt:lpstr>Direkte Adressierung</vt:lpstr>
      <vt:lpstr>Direkte Adressierung</vt:lpstr>
      <vt:lpstr>Hash Organisation</vt:lpstr>
      <vt:lpstr>Belegungsfaktor</vt:lpstr>
      <vt:lpstr>Hashalgorithmus - Divisionsrestverfahren</vt:lpstr>
      <vt:lpstr>Kollisionsstrategie</vt:lpstr>
      <vt:lpstr>Beispiel</vt:lpstr>
      <vt:lpstr>Quadratische Kollisionsstrategie</vt:lpstr>
      <vt:lpstr>Weitere Kollisionsstrategien</vt:lpstr>
      <vt:lpstr>Hashorganisation mit Überlaufbereich</vt:lpstr>
      <vt:lpstr>Indexed Clusters I</vt:lpstr>
      <vt:lpstr>Indexed Clusters II</vt:lpstr>
      <vt:lpstr>Indexed Clusters III</vt:lpstr>
      <vt:lpstr>Hash Cluster</vt:lpstr>
      <vt:lpstr>Hash Cluster</vt:lpstr>
      <vt:lpstr>Beispiele Hash Cluster</vt:lpstr>
      <vt:lpstr>Sekundärorganisation</vt:lpstr>
      <vt:lpstr>Index Sekundärorganisation</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Physikalische Datenbankstrukturen Aspekte des internen Schemas</dc:title>
  <dc:creator>Muratspahic Irfan</dc:creator>
  <cp:lastModifiedBy>Muratspahic Irfan</cp:lastModifiedBy>
  <cp:revision>6</cp:revision>
  <dcterms:created xsi:type="dcterms:W3CDTF">2020-07-08T06:13:15Z</dcterms:created>
  <dcterms:modified xsi:type="dcterms:W3CDTF">2020-07-08T07:01:03Z</dcterms:modified>
</cp:coreProperties>
</file>