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44ED4-D414-4E3F-9A8C-4E8D2F7FC9B5}" type="datetimeFigureOut">
              <a:rPr lang="de-AT" smtClean="0"/>
              <a:t>08.07.2020</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05260F-6FCD-4EA7-9000-847AFE021F2A}" type="slidenum">
              <a:rPr lang="de-AT" smtClean="0"/>
              <a:t>‹Nr.›</a:t>
            </a:fld>
            <a:endParaRPr lang="de-AT"/>
          </a:p>
        </p:txBody>
      </p:sp>
    </p:spTree>
    <p:extLst>
      <p:ext uri="{BB962C8B-B14F-4D97-AF65-F5344CB8AC3E}">
        <p14:creationId xmlns:p14="http://schemas.microsoft.com/office/powerpoint/2010/main" val="3338642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6FC68C-95D1-4C37-AC12-F42E23EC1C7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2FE5F545-FB53-4C1E-BC89-E56133FED9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C13111B9-AB0D-4344-98D5-DFFC5F5E1F93}"/>
              </a:ext>
            </a:extLst>
          </p:cNvPr>
          <p:cNvSpPr>
            <a:spLocks noGrp="1"/>
          </p:cNvSpPr>
          <p:nvPr>
            <p:ph type="dt" sz="half" idx="10"/>
          </p:nvPr>
        </p:nvSpPr>
        <p:spPr/>
        <p:txBody>
          <a:bodyPr/>
          <a:lstStyle/>
          <a:p>
            <a:fld id="{86D9CA4A-C5EC-4548-852C-59EB77CFFC9C}" type="datetime1">
              <a:rPr lang="de-AT" smtClean="0"/>
              <a:t>08.07.2020</a:t>
            </a:fld>
            <a:endParaRPr lang="de-AT"/>
          </a:p>
        </p:txBody>
      </p:sp>
      <p:sp>
        <p:nvSpPr>
          <p:cNvPr id="5" name="Fußzeilenplatzhalter 4">
            <a:extLst>
              <a:ext uri="{FF2B5EF4-FFF2-40B4-BE49-F238E27FC236}">
                <a16:creationId xmlns:a16="http://schemas.microsoft.com/office/drawing/2014/main" id="{FAA46023-18F3-4644-AE8D-0ACE219F4F99}"/>
              </a:ext>
            </a:extLst>
          </p:cNvPr>
          <p:cNvSpPr>
            <a:spLocks noGrp="1"/>
          </p:cNvSpPr>
          <p:nvPr>
            <p:ph type="ftr" sz="quarter" idx="11"/>
          </p:nvPr>
        </p:nvSpPr>
        <p:spPr/>
        <p:txBody>
          <a:bodyPr/>
          <a:lstStyle/>
          <a:p>
            <a:r>
              <a:rPr lang="de-AT"/>
              <a:t>Physikalische Datenbankstrukturen</a:t>
            </a:r>
          </a:p>
        </p:txBody>
      </p:sp>
      <p:sp>
        <p:nvSpPr>
          <p:cNvPr id="6" name="Foliennummernplatzhalter 5">
            <a:extLst>
              <a:ext uri="{FF2B5EF4-FFF2-40B4-BE49-F238E27FC236}">
                <a16:creationId xmlns:a16="http://schemas.microsoft.com/office/drawing/2014/main" id="{FD7E06B0-F66E-404D-94EA-3D3E250BBBD7}"/>
              </a:ext>
            </a:extLst>
          </p:cNvPr>
          <p:cNvSpPr>
            <a:spLocks noGrp="1"/>
          </p:cNvSpPr>
          <p:nvPr>
            <p:ph type="sldNum" sz="quarter" idx="12"/>
          </p:nvPr>
        </p:nvSpPr>
        <p:spPr/>
        <p:txBody>
          <a:bodyPr/>
          <a:lstStyle/>
          <a:p>
            <a:fld id="{52C6CD25-C25B-451D-B3B9-59A32B5EFF93}" type="slidenum">
              <a:rPr lang="de-AT" smtClean="0"/>
              <a:t>‹Nr.›</a:t>
            </a:fld>
            <a:endParaRPr lang="de-AT"/>
          </a:p>
        </p:txBody>
      </p:sp>
    </p:spTree>
    <p:extLst>
      <p:ext uri="{BB962C8B-B14F-4D97-AF65-F5344CB8AC3E}">
        <p14:creationId xmlns:p14="http://schemas.microsoft.com/office/powerpoint/2010/main" val="2687692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44F22-0421-40F7-BB74-9817B7F5AEE7}"/>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904399F9-A151-4EDE-B8EF-85DC34D7594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C90F4477-5480-47D9-93EE-3CB61CB9E4D8}"/>
              </a:ext>
            </a:extLst>
          </p:cNvPr>
          <p:cNvSpPr>
            <a:spLocks noGrp="1"/>
          </p:cNvSpPr>
          <p:nvPr>
            <p:ph type="dt" sz="half" idx="10"/>
          </p:nvPr>
        </p:nvSpPr>
        <p:spPr/>
        <p:txBody>
          <a:bodyPr/>
          <a:lstStyle/>
          <a:p>
            <a:fld id="{DA2172A4-8039-459D-A189-3531C439ECBC}" type="datetime1">
              <a:rPr lang="de-AT" smtClean="0"/>
              <a:t>08.07.2020</a:t>
            </a:fld>
            <a:endParaRPr lang="de-AT"/>
          </a:p>
        </p:txBody>
      </p:sp>
      <p:sp>
        <p:nvSpPr>
          <p:cNvPr id="5" name="Fußzeilenplatzhalter 4">
            <a:extLst>
              <a:ext uri="{FF2B5EF4-FFF2-40B4-BE49-F238E27FC236}">
                <a16:creationId xmlns:a16="http://schemas.microsoft.com/office/drawing/2014/main" id="{D0B28CCB-B894-4D73-BFA9-1E6209E06391}"/>
              </a:ext>
            </a:extLst>
          </p:cNvPr>
          <p:cNvSpPr>
            <a:spLocks noGrp="1"/>
          </p:cNvSpPr>
          <p:nvPr>
            <p:ph type="ftr" sz="quarter" idx="11"/>
          </p:nvPr>
        </p:nvSpPr>
        <p:spPr/>
        <p:txBody>
          <a:bodyPr/>
          <a:lstStyle/>
          <a:p>
            <a:r>
              <a:rPr lang="de-AT"/>
              <a:t>Physikalische Datenbankstrukturen</a:t>
            </a:r>
          </a:p>
        </p:txBody>
      </p:sp>
      <p:sp>
        <p:nvSpPr>
          <p:cNvPr id="6" name="Foliennummernplatzhalter 5">
            <a:extLst>
              <a:ext uri="{FF2B5EF4-FFF2-40B4-BE49-F238E27FC236}">
                <a16:creationId xmlns:a16="http://schemas.microsoft.com/office/drawing/2014/main" id="{9A7BC6F8-47DF-40F9-A16C-2616BABE259B}"/>
              </a:ext>
            </a:extLst>
          </p:cNvPr>
          <p:cNvSpPr>
            <a:spLocks noGrp="1"/>
          </p:cNvSpPr>
          <p:nvPr>
            <p:ph type="sldNum" sz="quarter" idx="12"/>
          </p:nvPr>
        </p:nvSpPr>
        <p:spPr/>
        <p:txBody>
          <a:bodyPr/>
          <a:lstStyle/>
          <a:p>
            <a:fld id="{52C6CD25-C25B-451D-B3B9-59A32B5EFF93}" type="slidenum">
              <a:rPr lang="de-AT" smtClean="0"/>
              <a:t>‹Nr.›</a:t>
            </a:fld>
            <a:endParaRPr lang="de-AT"/>
          </a:p>
        </p:txBody>
      </p:sp>
    </p:spTree>
    <p:extLst>
      <p:ext uri="{BB962C8B-B14F-4D97-AF65-F5344CB8AC3E}">
        <p14:creationId xmlns:p14="http://schemas.microsoft.com/office/powerpoint/2010/main" val="899450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CA96412-C071-4F0C-A702-EBE2BBE00C67}"/>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C452A22A-F7D5-4013-BF03-004F5523412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470599A3-71DD-4D70-923B-27691D794204}"/>
              </a:ext>
            </a:extLst>
          </p:cNvPr>
          <p:cNvSpPr>
            <a:spLocks noGrp="1"/>
          </p:cNvSpPr>
          <p:nvPr>
            <p:ph type="dt" sz="half" idx="10"/>
          </p:nvPr>
        </p:nvSpPr>
        <p:spPr/>
        <p:txBody>
          <a:bodyPr/>
          <a:lstStyle/>
          <a:p>
            <a:fld id="{114BDAB7-DA04-4B45-B094-6B4E2A3CAF6C}" type="datetime1">
              <a:rPr lang="de-AT" smtClean="0"/>
              <a:t>08.07.2020</a:t>
            </a:fld>
            <a:endParaRPr lang="de-AT"/>
          </a:p>
        </p:txBody>
      </p:sp>
      <p:sp>
        <p:nvSpPr>
          <p:cNvPr id="5" name="Fußzeilenplatzhalter 4">
            <a:extLst>
              <a:ext uri="{FF2B5EF4-FFF2-40B4-BE49-F238E27FC236}">
                <a16:creationId xmlns:a16="http://schemas.microsoft.com/office/drawing/2014/main" id="{E458F984-5A7F-474C-A6B1-FEB3370B5B7E}"/>
              </a:ext>
            </a:extLst>
          </p:cNvPr>
          <p:cNvSpPr>
            <a:spLocks noGrp="1"/>
          </p:cNvSpPr>
          <p:nvPr>
            <p:ph type="ftr" sz="quarter" idx="11"/>
          </p:nvPr>
        </p:nvSpPr>
        <p:spPr/>
        <p:txBody>
          <a:bodyPr/>
          <a:lstStyle/>
          <a:p>
            <a:r>
              <a:rPr lang="de-AT"/>
              <a:t>Physikalische Datenbankstrukturen</a:t>
            </a:r>
          </a:p>
        </p:txBody>
      </p:sp>
      <p:sp>
        <p:nvSpPr>
          <p:cNvPr id="6" name="Foliennummernplatzhalter 5">
            <a:extLst>
              <a:ext uri="{FF2B5EF4-FFF2-40B4-BE49-F238E27FC236}">
                <a16:creationId xmlns:a16="http://schemas.microsoft.com/office/drawing/2014/main" id="{98BDC54A-5268-4CFC-B1B6-A493374879C6}"/>
              </a:ext>
            </a:extLst>
          </p:cNvPr>
          <p:cNvSpPr>
            <a:spLocks noGrp="1"/>
          </p:cNvSpPr>
          <p:nvPr>
            <p:ph type="sldNum" sz="quarter" idx="12"/>
          </p:nvPr>
        </p:nvSpPr>
        <p:spPr/>
        <p:txBody>
          <a:bodyPr/>
          <a:lstStyle/>
          <a:p>
            <a:fld id="{52C6CD25-C25B-451D-B3B9-59A32B5EFF93}" type="slidenum">
              <a:rPr lang="de-AT" smtClean="0"/>
              <a:t>‹Nr.›</a:t>
            </a:fld>
            <a:endParaRPr lang="de-AT"/>
          </a:p>
        </p:txBody>
      </p:sp>
    </p:spTree>
    <p:extLst>
      <p:ext uri="{BB962C8B-B14F-4D97-AF65-F5344CB8AC3E}">
        <p14:creationId xmlns:p14="http://schemas.microsoft.com/office/powerpoint/2010/main" val="1023324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366A7C-0DE9-4E7F-A74D-290C93563453}"/>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56906469-DCE6-475A-A9A1-136D3875891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7B15ED88-D03A-487F-94A9-1D925FE4616E}"/>
              </a:ext>
            </a:extLst>
          </p:cNvPr>
          <p:cNvSpPr>
            <a:spLocks noGrp="1"/>
          </p:cNvSpPr>
          <p:nvPr>
            <p:ph type="dt" sz="half" idx="10"/>
          </p:nvPr>
        </p:nvSpPr>
        <p:spPr/>
        <p:txBody>
          <a:bodyPr/>
          <a:lstStyle/>
          <a:p>
            <a:fld id="{4B76BFA6-2144-4801-A17E-9C1E32FC160A}" type="datetime1">
              <a:rPr lang="de-AT" smtClean="0"/>
              <a:t>08.07.2020</a:t>
            </a:fld>
            <a:endParaRPr lang="de-AT"/>
          </a:p>
        </p:txBody>
      </p:sp>
      <p:sp>
        <p:nvSpPr>
          <p:cNvPr id="5" name="Fußzeilenplatzhalter 4">
            <a:extLst>
              <a:ext uri="{FF2B5EF4-FFF2-40B4-BE49-F238E27FC236}">
                <a16:creationId xmlns:a16="http://schemas.microsoft.com/office/drawing/2014/main" id="{805121D3-76B9-4037-97DF-E19A3B4BA5C2}"/>
              </a:ext>
            </a:extLst>
          </p:cNvPr>
          <p:cNvSpPr>
            <a:spLocks noGrp="1"/>
          </p:cNvSpPr>
          <p:nvPr>
            <p:ph type="ftr" sz="quarter" idx="11"/>
          </p:nvPr>
        </p:nvSpPr>
        <p:spPr/>
        <p:txBody>
          <a:bodyPr/>
          <a:lstStyle/>
          <a:p>
            <a:r>
              <a:rPr lang="de-AT"/>
              <a:t>Physikalische Datenbankstrukturen</a:t>
            </a:r>
          </a:p>
        </p:txBody>
      </p:sp>
      <p:sp>
        <p:nvSpPr>
          <p:cNvPr id="6" name="Foliennummernplatzhalter 5">
            <a:extLst>
              <a:ext uri="{FF2B5EF4-FFF2-40B4-BE49-F238E27FC236}">
                <a16:creationId xmlns:a16="http://schemas.microsoft.com/office/drawing/2014/main" id="{CF4CD1EB-8653-4150-A673-ECBFB3D7B4FF}"/>
              </a:ext>
            </a:extLst>
          </p:cNvPr>
          <p:cNvSpPr>
            <a:spLocks noGrp="1"/>
          </p:cNvSpPr>
          <p:nvPr>
            <p:ph type="sldNum" sz="quarter" idx="12"/>
          </p:nvPr>
        </p:nvSpPr>
        <p:spPr/>
        <p:txBody>
          <a:bodyPr/>
          <a:lstStyle/>
          <a:p>
            <a:fld id="{52C6CD25-C25B-451D-B3B9-59A32B5EFF93}" type="slidenum">
              <a:rPr lang="de-AT" smtClean="0"/>
              <a:t>‹Nr.›</a:t>
            </a:fld>
            <a:endParaRPr lang="de-AT"/>
          </a:p>
        </p:txBody>
      </p:sp>
    </p:spTree>
    <p:extLst>
      <p:ext uri="{BB962C8B-B14F-4D97-AF65-F5344CB8AC3E}">
        <p14:creationId xmlns:p14="http://schemas.microsoft.com/office/powerpoint/2010/main" val="3131904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6ED5E3-5C59-4DEB-8744-A14B423A455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6050200F-4CE6-489F-8756-8B406F4856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E8B19-3663-4D3C-ACAD-74591BFDAC8A}"/>
              </a:ext>
            </a:extLst>
          </p:cNvPr>
          <p:cNvSpPr>
            <a:spLocks noGrp="1"/>
          </p:cNvSpPr>
          <p:nvPr>
            <p:ph type="dt" sz="half" idx="10"/>
          </p:nvPr>
        </p:nvSpPr>
        <p:spPr/>
        <p:txBody>
          <a:bodyPr/>
          <a:lstStyle/>
          <a:p>
            <a:fld id="{513F8AF7-0405-4874-83D7-0CFA4B51981C}" type="datetime1">
              <a:rPr lang="de-AT" smtClean="0"/>
              <a:t>08.07.2020</a:t>
            </a:fld>
            <a:endParaRPr lang="de-AT"/>
          </a:p>
        </p:txBody>
      </p:sp>
      <p:sp>
        <p:nvSpPr>
          <p:cNvPr id="5" name="Fußzeilenplatzhalter 4">
            <a:extLst>
              <a:ext uri="{FF2B5EF4-FFF2-40B4-BE49-F238E27FC236}">
                <a16:creationId xmlns:a16="http://schemas.microsoft.com/office/drawing/2014/main" id="{E3A98317-19D5-438D-8C3C-5616B12A1169}"/>
              </a:ext>
            </a:extLst>
          </p:cNvPr>
          <p:cNvSpPr>
            <a:spLocks noGrp="1"/>
          </p:cNvSpPr>
          <p:nvPr>
            <p:ph type="ftr" sz="quarter" idx="11"/>
          </p:nvPr>
        </p:nvSpPr>
        <p:spPr/>
        <p:txBody>
          <a:bodyPr/>
          <a:lstStyle/>
          <a:p>
            <a:r>
              <a:rPr lang="de-AT"/>
              <a:t>Physikalische Datenbankstrukturen</a:t>
            </a:r>
          </a:p>
        </p:txBody>
      </p:sp>
      <p:sp>
        <p:nvSpPr>
          <p:cNvPr id="6" name="Foliennummernplatzhalter 5">
            <a:extLst>
              <a:ext uri="{FF2B5EF4-FFF2-40B4-BE49-F238E27FC236}">
                <a16:creationId xmlns:a16="http://schemas.microsoft.com/office/drawing/2014/main" id="{5DBD7F9A-E989-48FE-8B32-BF8E2144058E}"/>
              </a:ext>
            </a:extLst>
          </p:cNvPr>
          <p:cNvSpPr>
            <a:spLocks noGrp="1"/>
          </p:cNvSpPr>
          <p:nvPr>
            <p:ph type="sldNum" sz="quarter" idx="12"/>
          </p:nvPr>
        </p:nvSpPr>
        <p:spPr/>
        <p:txBody>
          <a:bodyPr/>
          <a:lstStyle/>
          <a:p>
            <a:fld id="{52C6CD25-C25B-451D-B3B9-59A32B5EFF93}" type="slidenum">
              <a:rPr lang="de-AT" smtClean="0"/>
              <a:t>‹Nr.›</a:t>
            </a:fld>
            <a:endParaRPr lang="de-AT"/>
          </a:p>
        </p:txBody>
      </p:sp>
    </p:spTree>
    <p:extLst>
      <p:ext uri="{BB962C8B-B14F-4D97-AF65-F5344CB8AC3E}">
        <p14:creationId xmlns:p14="http://schemas.microsoft.com/office/powerpoint/2010/main" val="199036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A96601-0611-4BAD-874A-C0026CA58A14}"/>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14113300-FC62-47F8-82CB-41C5D32ACE1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26F16226-7CB3-42A7-91F7-84212F66B01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1E7F368C-0CC2-4D8F-BFFE-57A0DC9EE905}"/>
              </a:ext>
            </a:extLst>
          </p:cNvPr>
          <p:cNvSpPr>
            <a:spLocks noGrp="1"/>
          </p:cNvSpPr>
          <p:nvPr>
            <p:ph type="dt" sz="half" idx="10"/>
          </p:nvPr>
        </p:nvSpPr>
        <p:spPr/>
        <p:txBody>
          <a:bodyPr/>
          <a:lstStyle/>
          <a:p>
            <a:fld id="{0C7635FF-CD2C-4B50-A480-B82C6D16F312}" type="datetime1">
              <a:rPr lang="de-AT" smtClean="0"/>
              <a:t>08.07.2020</a:t>
            </a:fld>
            <a:endParaRPr lang="de-AT"/>
          </a:p>
        </p:txBody>
      </p:sp>
      <p:sp>
        <p:nvSpPr>
          <p:cNvPr id="6" name="Fußzeilenplatzhalter 5">
            <a:extLst>
              <a:ext uri="{FF2B5EF4-FFF2-40B4-BE49-F238E27FC236}">
                <a16:creationId xmlns:a16="http://schemas.microsoft.com/office/drawing/2014/main" id="{6EEB887A-3C34-4DB8-89AE-CB5E93721AE5}"/>
              </a:ext>
            </a:extLst>
          </p:cNvPr>
          <p:cNvSpPr>
            <a:spLocks noGrp="1"/>
          </p:cNvSpPr>
          <p:nvPr>
            <p:ph type="ftr" sz="quarter" idx="11"/>
          </p:nvPr>
        </p:nvSpPr>
        <p:spPr/>
        <p:txBody>
          <a:bodyPr/>
          <a:lstStyle/>
          <a:p>
            <a:r>
              <a:rPr lang="de-AT"/>
              <a:t>Physikalische Datenbankstrukturen</a:t>
            </a:r>
          </a:p>
        </p:txBody>
      </p:sp>
      <p:sp>
        <p:nvSpPr>
          <p:cNvPr id="7" name="Foliennummernplatzhalter 6">
            <a:extLst>
              <a:ext uri="{FF2B5EF4-FFF2-40B4-BE49-F238E27FC236}">
                <a16:creationId xmlns:a16="http://schemas.microsoft.com/office/drawing/2014/main" id="{29D13097-E932-44B9-9F25-EA9C9F7E2DA5}"/>
              </a:ext>
            </a:extLst>
          </p:cNvPr>
          <p:cNvSpPr>
            <a:spLocks noGrp="1"/>
          </p:cNvSpPr>
          <p:nvPr>
            <p:ph type="sldNum" sz="quarter" idx="12"/>
          </p:nvPr>
        </p:nvSpPr>
        <p:spPr/>
        <p:txBody>
          <a:bodyPr/>
          <a:lstStyle/>
          <a:p>
            <a:fld id="{52C6CD25-C25B-451D-B3B9-59A32B5EFF93}" type="slidenum">
              <a:rPr lang="de-AT" smtClean="0"/>
              <a:t>‹Nr.›</a:t>
            </a:fld>
            <a:endParaRPr lang="de-AT"/>
          </a:p>
        </p:txBody>
      </p:sp>
    </p:spTree>
    <p:extLst>
      <p:ext uri="{BB962C8B-B14F-4D97-AF65-F5344CB8AC3E}">
        <p14:creationId xmlns:p14="http://schemas.microsoft.com/office/powerpoint/2010/main" val="2454298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3AABFD-E1C8-4A4A-BEAC-FE27A9A98DA7}"/>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0ED3037E-5BC0-4468-9ACD-79D8AAF06B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BA08252-08FF-46B9-BDEC-4D37CC7B92E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96BFE55C-E661-4574-9C4B-4FA887D00E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397C8BE-356B-49EB-ACA7-A54D1590D81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50A4A76E-CB7B-430A-B08F-A48A276DAD0C}"/>
              </a:ext>
            </a:extLst>
          </p:cNvPr>
          <p:cNvSpPr>
            <a:spLocks noGrp="1"/>
          </p:cNvSpPr>
          <p:nvPr>
            <p:ph type="dt" sz="half" idx="10"/>
          </p:nvPr>
        </p:nvSpPr>
        <p:spPr/>
        <p:txBody>
          <a:bodyPr/>
          <a:lstStyle/>
          <a:p>
            <a:fld id="{3BD92AB3-9179-4E3E-8C08-0DAE90D579A6}" type="datetime1">
              <a:rPr lang="de-AT" smtClean="0"/>
              <a:t>08.07.2020</a:t>
            </a:fld>
            <a:endParaRPr lang="de-AT"/>
          </a:p>
        </p:txBody>
      </p:sp>
      <p:sp>
        <p:nvSpPr>
          <p:cNvPr id="8" name="Fußzeilenplatzhalter 7">
            <a:extLst>
              <a:ext uri="{FF2B5EF4-FFF2-40B4-BE49-F238E27FC236}">
                <a16:creationId xmlns:a16="http://schemas.microsoft.com/office/drawing/2014/main" id="{7E05731E-3E48-4864-96D6-F84E18CD4B30}"/>
              </a:ext>
            </a:extLst>
          </p:cNvPr>
          <p:cNvSpPr>
            <a:spLocks noGrp="1"/>
          </p:cNvSpPr>
          <p:nvPr>
            <p:ph type="ftr" sz="quarter" idx="11"/>
          </p:nvPr>
        </p:nvSpPr>
        <p:spPr/>
        <p:txBody>
          <a:bodyPr/>
          <a:lstStyle/>
          <a:p>
            <a:r>
              <a:rPr lang="de-AT"/>
              <a:t>Physikalische Datenbankstrukturen</a:t>
            </a:r>
          </a:p>
        </p:txBody>
      </p:sp>
      <p:sp>
        <p:nvSpPr>
          <p:cNvPr id="9" name="Foliennummernplatzhalter 8">
            <a:extLst>
              <a:ext uri="{FF2B5EF4-FFF2-40B4-BE49-F238E27FC236}">
                <a16:creationId xmlns:a16="http://schemas.microsoft.com/office/drawing/2014/main" id="{1DF5AD08-4AB7-42B4-9EF3-C6351D05F6CB}"/>
              </a:ext>
            </a:extLst>
          </p:cNvPr>
          <p:cNvSpPr>
            <a:spLocks noGrp="1"/>
          </p:cNvSpPr>
          <p:nvPr>
            <p:ph type="sldNum" sz="quarter" idx="12"/>
          </p:nvPr>
        </p:nvSpPr>
        <p:spPr/>
        <p:txBody>
          <a:bodyPr/>
          <a:lstStyle/>
          <a:p>
            <a:fld id="{52C6CD25-C25B-451D-B3B9-59A32B5EFF93}" type="slidenum">
              <a:rPr lang="de-AT" smtClean="0"/>
              <a:t>‹Nr.›</a:t>
            </a:fld>
            <a:endParaRPr lang="de-AT"/>
          </a:p>
        </p:txBody>
      </p:sp>
    </p:spTree>
    <p:extLst>
      <p:ext uri="{BB962C8B-B14F-4D97-AF65-F5344CB8AC3E}">
        <p14:creationId xmlns:p14="http://schemas.microsoft.com/office/powerpoint/2010/main" val="2061884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1EC7BA-9510-42E6-9A45-DAAD879B7116}"/>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19206426-F46D-4484-8BE6-34D6A8585865}"/>
              </a:ext>
            </a:extLst>
          </p:cNvPr>
          <p:cNvSpPr>
            <a:spLocks noGrp="1"/>
          </p:cNvSpPr>
          <p:nvPr>
            <p:ph type="dt" sz="half" idx="10"/>
          </p:nvPr>
        </p:nvSpPr>
        <p:spPr/>
        <p:txBody>
          <a:bodyPr/>
          <a:lstStyle/>
          <a:p>
            <a:fld id="{EE50259C-61A8-44F6-8DA9-823F2C18AE90}" type="datetime1">
              <a:rPr lang="de-AT" smtClean="0"/>
              <a:t>08.07.2020</a:t>
            </a:fld>
            <a:endParaRPr lang="de-AT"/>
          </a:p>
        </p:txBody>
      </p:sp>
      <p:sp>
        <p:nvSpPr>
          <p:cNvPr id="4" name="Fußzeilenplatzhalter 3">
            <a:extLst>
              <a:ext uri="{FF2B5EF4-FFF2-40B4-BE49-F238E27FC236}">
                <a16:creationId xmlns:a16="http://schemas.microsoft.com/office/drawing/2014/main" id="{ADC028E9-AA71-4670-9152-4F7576247107}"/>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B6FC9920-E223-4FB7-9277-F37A2709A60E}"/>
              </a:ext>
            </a:extLst>
          </p:cNvPr>
          <p:cNvSpPr>
            <a:spLocks noGrp="1"/>
          </p:cNvSpPr>
          <p:nvPr>
            <p:ph type="sldNum" sz="quarter" idx="12"/>
          </p:nvPr>
        </p:nvSpPr>
        <p:spPr/>
        <p:txBody>
          <a:bodyPr/>
          <a:lstStyle/>
          <a:p>
            <a:fld id="{52C6CD25-C25B-451D-B3B9-59A32B5EFF93}" type="slidenum">
              <a:rPr lang="de-AT" smtClean="0"/>
              <a:t>‹Nr.›</a:t>
            </a:fld>
            <a:endParaRPr lang="de-AT"/>
          </a:p>
        </p:txBody>
      </p:sp>
    </p:spTree>
    <p:extLst>
      <p:ext uri="{BB962C8B-B14F-4D97-AF65-F5344CB8AC3E}">
        <p14:creationId xmlns:p14="http://schemas.microsoft.com/office/powerpoint/2010/main" val="22059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7B80A0A-269E-4F1E-81A1-6DD9E56EE616}"/>
              </a:ext>
            </a:extLst>
          </p:cNvPr>
          <p:cNvSpPr>
            <a:spLocks noGrp="1"/>
          </p:cNvSpPr>
          <p:nvPr>
            <p:ph type="dt" sz="half" idx="10"/>
          </p:nvPr>
        </p:nvSpPr>
        <p:spPr/>
        <p:txBody>
          <a:bodyPr/>
          <a:lstStyle/>
          <a:p>
            <a:fld id="{26097B11-6AB1-4D1D-88D6-8E3567BF48E2}" type="datetime1">
              <a:rPr lang="de-AT" smtClean="0"/>
              <a:t>08.07.2020</a:t>
            </a:fld>
            <a:endParaRPr lang="de-AT"/>
          </a:p>
        </p:txBody>
      </p:sp>
      <p:sp>
        <p:nvSpPr>
          <p:cNvPr id="3" name="Fußzeilenplatzhalter 2">
            <a:extLst>
              <a:ext uri="{FF2B5EF4-FFF2-40B4-BE49-F238E27FC236}">
                <a16:creationId xmlns:a16="http://schemas.microsoft.com/office/drawing/2014/main" id="{36241DC8-4BAD-4612-AA7C-EF6FA4ACB237}"/>
              </a:ext>
            </a:extLst>
          </p:cNvPr>
          <p:cNvSpPr>
            <a:spLocks noGrp="1"/>
          </p:cNvSpPr>
          <p:nvPr>
            <p:ph type="ftr" sz="quarter" idx="11"/>
          </p:nvPr>
        </p:nvSpPr>
        <p:spPr/>
        <p:txBody>
          <a:bodyPr/>
          <a:lstStyle/>
          <a:p>
            <a:r>
              <a:rPr lang="de-AT"/>
              <a:t>Physikalische Datenbankstrukturen</a:t>
            </a:r>
          </a:p>
        </p:txBody>
      </p:sp>
      <p:sp>
        <p:nvSpPr>
          <p:cNvPr id="4" name="Foliennummernplatzhalter 3">
            <a:extLst>
              <a:ext uri="{FF2B5EF4-FFF2-40B4-BE49-F238E27FC236}">
                <a16:creationId xmlns:a16="http://schemas.microsoft.com/office/drawing/2014/main" id="{D48B7439-4856-405E-B36B-1DE66A7D6D89}"/>
              </a:ext>
            </a:extLst>
          </p:cNvPr>
          <p:cNvSpPr>
            <a:spLocks noGrp="1"/>
          </p:cNvSpPr>
          <p:nvPr>
            <p:ph type="sldNum" sz="quarter" idx="12"/>
          </p:nvPr>
        </p:nvSpPr>
        <p:spPr/>
        <p:txBody>
          <a:bodyPr/>
          <a:lstStyle/>
          <a:p>
            <a:fld id="{52C6CD25-C25B-451D-B3B9-59A32B5EFF93}" type="slidenum">
              <a:rPr lang="de-AT" smtClean="0"/>
              <a:t>‹Nr.›</a:t>
            </a:fld>
            <a:endParaRPr lang="de-AT"/>
          </a:p>
        </p:txBody>
      </p:sp>
    </p:spTree>
    <p:extLst>
      <p:ext uri="{BB962C8B-B14F-4D97-AF65-F5344CB8AC3E}">
        <p14:creationId xmlns:p14="http://schemas.microsoft.com/office/powerpoint/2010/main" val="3011131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F18113-AF0B-48DF-BA42-2D19C3CCFC6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620DFFF5-57F0-4199-90B3-D62FBBB504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228DD89D-05E5-4869-A6BF-112B2C85D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EC00391-1191-484C-8233-1E7BEE1148DC}"/>
              </a:ext>
            </a:extLst>
          </p:cNvPr>
          <p:cNvSpPr>
            <a:spLocks noGrp="1"/>
          </p:cNvSpPr>
          <p:nvPr>
            <p:ph type="dt" sz="half" idx="10"/>
          </p:nvPr>
        </p:nvSpPr>
        <p:spPr/>
        <p:txBody>
          <a:bodyPr/>
          <a:lstStyle/>
          <a:p>
            <a:fld id="{3D869E7C-C65C-4399-940F-A4F8687FAFDC}" type="datetime1">
              <a:rPr lang="de-AT" smtClean="0"/>
              <a:t>08.07.2020</a:t>
            </a:fld>
            <a:endParaRPr lang="de-AT"/>
          </a:p>
        </p:txBody>
      </p:sp>
      <p:sp>
        <p:nvSpPr>
          <p:cNvPr id="6" name="Fußzeilenplatzhalter 5">
            <a:extLst>
              <a:ext uri="{FF2B5EF4-FFF2-40B4-BE49-F238E27FC236}">
                <a16:creationId xmlns:a16="http://schemas.microsoft.com/office/drawing/2014/main" id="{2A97835D-4C54-4C7B-A98A-0327B1746C8C}"/>
              </a:ext>
            </a:extLst>
          </p:cNvPr>
          <p:cNvSpPr>
            <a:spLocks noGrp="1"/>
          </p:cNvSpPr>
          <p:nvPr>
            <p:ph type="ftr" sz="quarter" idx="11"/>
          </p:nvPr>
        </p:nvSpPr>
        <p:spPr/>
        <p:txBody>
          <a:bodyPr/>
          <a:lstStyle/>
          <a:p>
            <a:r>
              <a:rPr lang="de-AT"/>
              <a:t>Physikalische Datenbankstrukturen</a:t>
            </a:r>
          </a:p>
        </p:txBody>
      </p:sp>
      <p:sp>
        <p:nvSpPr>
          <p:cNvPr id="7" name="Foliennummernplatzhalter 6">
            <a:extLst>
              <a:ext uri="{FF2B5EF4-FFF2-40B4-BE49-F238E27FC236}">
                <a16:creationId xmlns:a16="http://schemas.microsoft.com/office/drawing/2014/main" id="{CF544429-47BB-4309-8809-867750710F72}"/>
              </a:ext>
            </a:extLst>
          </p:cNvPr>
          <p:cNvSpPr>
            <a:spLocks noGrp="1"/>
          </p:cNvSpPr>
          <p:nvPr>
            <p:ph type="sldNum" sz="quarter" idx="12"/>
          </p:nvPr>
        </p:nvSpPr>
        <p:spPr/>
        <p:txBody>
          <a:bodyPr/>
          <a:lstStyle/>
          <a:p>
            <a:fld id="{52C6CD25-C25B-451D-B3B9-59A32B5EFF93}" type="slidenum">
              <a:rPr lang="de-AT" smtClean="0"/>
              <a:t>‹Nr.›</a:t>
            </a:fld>
            <a:endParaRPr lang="de-AT"/>
          </a:p>
        </p:txBody>
      </p:sp>
    </p:spTree>
    <p:extLst>
      <p:ext uri="{BB962C8B-B14F-4D97-AF65-F5344CB8AC3E}">
        <p14:creationId xmlns:p14="http://schemas.microsoft.com/office/powerpoint/2010/main" val="406202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22BCF8-31B8-416D-B4CB-0CF1D17BD69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5F9F664E-26F8-4E82-BAE9-23FF85D946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6496340E-EE9A-4E89-A2F5-96859F656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968B8A6-3536-4330-82E9-95BC7500F736}"/>
              </a:ext>
            </a:extLst>
          </p:cNvPr>
          <p:cNvSpPr>
            <a:spLocks noGrp="1"/>
          </p:cNvSpPr>
          <p:nvPr>
            <p:ph type="dt" sz="half" idx="10"/>
          </p:nvPr>
        </p:nvSpPr>
        <p:spPr/>
        <p:txBody>
          <a:bodyPr/>
          <a:lstStyle/>
          <a:p>
            <a:fld id="{360AD9EF-5160-43CE-BA5A-07B503DB84F4}" type="datetime1">
              <a:rPr lang="de-AT" smtClean="0"/>
              <a:t>08.07.2020</a:t>
            </a:fld>
            <a:endParaRPr lang="de-AT"/>
          </a:p>
        </p:txBody>
      </p:sp>
      <p:sp>
        <p:nvSpPr>
          <p:cNvPr id="6" name="Fußzeilenplatzhalter 5">
            <a:extLst>
              <a:ext uri="{FF2B5EF4-FFF2-40B4-BE49-F238E27FC236}">
                <a16:creationId xmlns:a16="http://schemas.microsoft.com/office/drawing/2014/main" id="{D4F0CA42-87E0-4BC1-98E7-1699467D2682}"/>
              </a:ext>
            </a:extLst>
          </p:cNvPr>
          <p:cNvSpPr>
            <a:spLocks noGrp="1"/>
          </p:cNvSpPr>
          <p:nvPr>
            <p:ph type="ftr" sz="quarter" idx="11"/>
          </p:nvPr>
        </p:nvSpPr>
        <p:spPr/>
        <p:txBody>
          <a:bodyPr/>
          <a:lstStyle/>
          <a:p>
            <a:r>
              <a:rPr lang="de-AT"/>
              <a:t>Physikalische Datenbankstrukturen</a:t>
            </a:r>
          </a:p>
        </p:txBody>
      </p:sp>
      <p:sp>
        <p:nvSpPr>
          <p:cNvPr id="7" name="Foliennummernplatzhalter 6">
            <a:extLst>
              <a:ext uri="{FF2B5EF4-FFF2-40B4-BE49-F238E27FC236}">
                <a16:creationId xmlns:a16="http://schemas.microsoft.com/office/drawing/2014/main" id="{1460A1FA-381F-473C-AE0C-8945E30B4AF9}"/>
              </a:ext>
            </a:extLst>
          </p:cNvPr>
          <p:cNvSpPr>
            <a:spLocks noGrp="1"/>
          </p:cNvSpPr>
          <p:nvPr>
            <p:ph type="sldNum" sz="quarter" idx="12"/>
          </p:nvPr>
        </p:nvSpPr>
        <p:spPr/>
        <p:txBody>
          <a:bodyPr/>
          <a:lstStyle/>
          <a:p>
            <a:fld id="{52C6CD25-C25B-451D-B3B9-59A32B5EFF93}" type="slidenum">
              <a:rPr lang="de-AT" smtClean="0"/>
              <a:t>‹Nr.›</a:t>
            </a:fld>
            <a:endParaRPr lang="de-AT"/>
          </a:p>
        </p:txBody>
      </p:sp>
    </p:spTree>
    <p:extLst>
      <p:ext uri="{BB962C8B-B14F-4D97-AF65-F5344CB8AC3E}">
        <p14:creationId xmlns:p14="http://schemas.microsoft.com/office/powerpoint/2010/main" val="369088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5DFE7D0-6A12-4A4B-A0AA-7C92B21408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FA771606-8650-4561-B0EB-9B86775A8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6924D93D-548B-4E25-94F5-3FF4EEA79C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0B751-E750-49F4-B2D1-3794F0023B84}" type="datetime1">
              <a:rPr lang="de-AT" smtClean="0"/>
              <a:t>08.07.2020</a:t>
            </a:fld>
            <a:endParaRPr lang="de-AT"/>
          </a:p>
        </p:txBody>
      </p:sp>
      <p:sp>
        <p:nvSpPr>
          <p:cNvPr id="5" name="Fußzeilenplatzhalter 4">
            <a:extLst>
              <a:ext uri="{FF2B5EF4-FFF2-40B4-BE49-F238E27FC236}">
                <a16:creationId xmlns:a16="http://schemas.microsoft.com/office/drawing/2014/main" id="{D9689BB5-B448-48C4-A124-5EDBF4940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a:t>Physikalische Datenbankstrukturen</a:t>
            </a:r>
          </a:p>
        </p:txBody>
      </p:sp>
      <p:sp>
        <p:nvSpPr>
          <p:cNvPr id="6" name="Foliennummernplatzhalter 5">
            <a:extLst>
              <a:ext uri="{FF2B5EF4-FFF2-40B4-BE49-F238E27FC236}">
                <a16:creationId xmlns:a16="http://schemas.microsoft.com/office/drawing/2014/main" id="{C4D34CE3-D302-45E4-A1E4-AF99324BCA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6CD25-C25B-451D-B3B9-59A32B5EFF93}" type="slidenum">
              <a:rPr lang="de-AT" smtClean="0"/>
              <a:t>‹Nr.›</a:t>
            </a:fld>
            <a:endParaRPr lang="de-AT"/>
          </a:p>
        </p:txBody>
      </p:sp>
    </p:spTree>
    <p:extLst>
      <p:ext uri="{BB962C8B-B14F-4D97-AF65-F5344CB8AC3E}">
        <p14:creationId xmlns:p14="http://schemas.microsoft.com/office/powerpoint/2010/main" val="378703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emf"/><Relationship Id="rId5" Type="http://schemas.openxmlformats.org/officeDocument/2006/relationships/oleObject" Target="../embeddings/oleObject8.bin"/><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png"/><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png"/><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18.emf"/><Relationship Id="rId5" Type="http://schemas.openxmlformats.org/officeDocument/2006/relationships/oleObject" Target="../embeddings/oleObject12.bin"/><Relationship Id="rId4" Type="http://schemas.openxmlformats.org/officeDocument/2006/relationships/image" Target="../media/image17.emf"/><Relationship Id="rId9"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png"/><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2.emf"/><Relationship Id="rId5" Type="http://schemas.openxmlformats.org/officeDocument/2006/relationships/oleObject" Target="../embeddings/oleObject16.bin"/><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png"/><Relationship Id="rId4" Type="http://schemas.openxmlformats.org/officeDocument/2006/relationships/image" Target="../media/image23.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png"/><Relationship Id="rId4" Type="http://schemas.openxmlformats.org/officeDocument/2006/relationships/image" Target="../media/image24.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png"/><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png"/><Relationship Id="rId4" Type="http://schemas.openxmlformats.org/officeDocument/2006/relationships/image" Target="../media/image26.emf"/></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png"/><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png"/><Relationship Id="rId4" Type="http://schemas.openxmlformats.org/officeDocument/2006/relationships/image" Target="../media/image29.emf"/></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3.bin"/><Relationship Id="rId7"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37.emf"/><Relationship Id="rId5" Type="http://schemas.openxmlformats.org/officeDocument/2006/relationships/oleObject" Target="../embeddings/oleObject24.bin"/><Relationship Id="rId4" Type="http://schemas.openxmlformats.org/officeDocument/2006/relationships/image" Target="../media/image36.emf"/></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png"/><Relationship Id="rId4" Type="http://schemas.openxmlformats.org/officeDocument/2006/relationships/image" Target="../media/image41.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png"/><Relationship Id="rId4" Type="http://schemas.openxmlformats.org/officeDocument/2006/relationships/image" Target="../media/image42.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png"/><Relationship Id="rId4" Type="http://schemas.openxmlformats.org/officeDocument/2006/relationships/image" Target="../media/image43.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2.png"/><Relationship Id="rId4" Type="http://schemas.openxmlformats.org/officeDocument/2006/relationships/image" Target="../media/image44.emf"/></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996E44-8FD5-46E4-B084-5F696DCB1BB4}"/>
              </a:ext>
            </a:extLst>
          </p:cNvPr>
          <p:cNvSpPr>
            <a:spLocks noGrp="1"/>
          </p:cNvSpPr>
          <p:nvPr>
            <p:ph type="ctrTitle"/>
          </p:nvPr>
        </p:nvSpPr>
        <p:spPr/>
        <p:txBody>
          <a:bodyPr/>
          <a:lstStyle/>
          <a:p>
            <a:r>
              <a:rPr lang="de-AT" dirty="0">
                <a:solidFill>
                  <a:schemeClr val="bg1"/>
                </a:solidFill>
              </a:rPr>
              <a:t>Physikalische Datenbankstrukturen Bäume</a:t>
            </a:r>
          </a:p>
        </p:txBody>
      </p:sp>
      <p:pic>
        <p:nvPicPr>
          <p:cNvPr id="5" name="Grafik 4" descr="Ein Bild, das Zeichnung enthält.&#10;&#10;Automatisch generierte Beschreibung">
            <a:extLst>
              <a:ext uri="{FF2B5EF4-FFF2-40B4-BE49-F238E27FC236}">
                <a16:creationId xmlns:a16="http://schemas.microsoft.com/office/drawing/2014/main" id="{799B1E69-EF35-497B-8699-67E22281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3429000"/>
            <a:ext cx="2143125" cy="2143125"/>
          </a:xfrm>
          <a:prstGeom prst="rect">
            <a:avLst/>
          </a:prstGeom>
        </p:spPr>
      </p:pic>
    </p:spTree>
    <p:extLst>
      <p:ext uri="{BB962C8B-B14F-4D97-AF65-F5344CB8AC3E}">
        <p14:creationId xmlns:p14="http://schemas.microsoft.com/office/powerpoint/2010/main" val="202799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4A547B-8142-47FF-913A-954123FF1C38}"/>
              </a:ext>
            </a:extLst>
          </p:cNvPr>
          <p:cNvSpPr>
            <a:spLocks noGrp="1"/>
          </p:cNvSpPr>
          <p:nvPr>
            <p:ph type="title"/>
          </p:nvPr>
        </p:nvSpPr>
        <p:spPr/>
        <p:txBody>
          <a:bodyPr/>
          <a:lstStyle/>
          <a:p>
            <a:r>
              <a:rPr lang="de-AT" b="1" dirty="0"/>
              <a:t>Schlüsselbäume 2. Art (Präfixbaum)</a:t>
            </a:r>
          </a:p>
        </p:txBody>
      </p:sp>
      <p:sp>
        <p:nvSpPr>
          <p:cNvPr id="3" name="Inhaltsplatzhalter 2">
            <a:extLst>
              <a:ext uri="{FF2B5EF4-FFF2-40B4-BE49-F238E27FC236}">
                <a16:creationId xmlns:a16="http://schemas.microsoft.com/office/drawing/2014/main" id="{48E14A78-CEEC-452B-B296-5D89B2589584}"/>
              </a:ext>
            </a:extLst>
          </p:cNvPr>
          <p:cNvSpPr>
            <a:spLocks noGrp="1"/>
          </p:cNvSpPr>
          <p:nvPr>
            <p:ph idx="1"/>
          </p:nvPr>
        </p:nvSpPr>
        <p:spPr/>
        <p:txBody>
          <a:bodyPr/>
          <a:lstStyle/>
          <a:p>
            <a:pPr marL="0" indent="0">
              <a:buNone/>
            </a:pPr>
            <a:r>
              <a:rPr lang="de-DE" altLang="de-DE" dirty="0"/>
              <a:t>In Präfixbäumen werden die darzustellenden Schlüssel nicht als elementare Größen, die nicht weiter zerlegt werden können, betrachtet, sondern als bestimmte Zeichenfolgen, die in ihre kleinsten Bestandteile zerlegt werden können.</a:t>
            </a:r>
            <a:endParaRPr lang="de-AT" altLang="de-DE" dirty="0"/>
          </a:p>
          <a:p>
            <a:pPr marL="0" indent="0">
              <a:buNone/>
            </a:pPr>
            <a:endParaRPr lang="de-AT" dirty="0"/>
          </a:p>
        </p:txBody>
      </p:sp>
      <p:sp>
        <p:nvSpPr>
          <p:cNvPr id="4" name="Fußzeilenplatzhalter 3">
            <a:extLst>
              <a:ext uri="{FF2B5EF4-FFF2-40B4-BE49-F238E27FC236}">
                <a16:creationId xmlns:a16="http://schemas.microsoft.com/office/drawing/2014/main" id="{F3236C1E-2BD2-44BB-A5DA-A9E0948E4373}"/>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17D7DF6C-C8B9-460F-9F36-7EFB85300FFD}"/>
              </a:ext>
            </a:extLst>
          </p:cNvPr>
          <p:cNvSpPr>
            <a:spLocks noGrp="1"/>
          </p:cNvSpPr>
          <p:nvPr>
            <p:ph type="sldNum" sz="quarter" idx="12"/>
          </p:nvPr>
        </p:nvSpPr>
        <p:spPr/>
        <p:txBody>
          <a:bodyPr/>
          <a:lstStyle/>
          <a:p>
            <a:fld id="{52C6CD25-C25B-451D-B3B9-59A32B5EFF93}" type="slidenum">
              <a:rPr lang="de-AT" smtClean="0"/>
              <a:t>10</a:t>
            </a:fld>
            <a:endParaRPr lang="de-AT"/>
          </a:p>
        </p:txBody>
      </p:sp>
      <p:pic>
        <p:nvPicPr>
          <p:cNvPr id="6" name="Picture 3">
            <a:extLst>
              <a:ext uri="{FF2B5EF4-FFF2-40B4-BE49-F238E27FC236}">
                <a16:creationId xmlns:a16="http://schemas.microsoft.com/office/drawing/2014/main" id="{C34C7AE0-847D-4F50-A15E-1012907E6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232" y="3429000"/>
            <a:ext cx="4697535" cy="29719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B246E51F-1FF8-4329-9B12-5489FC9E8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28775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A18B3-E3E2-4C8F-AF7C-F1487AFD29F6}"/>
              </a:ext>
            </a:extLst>
          </p:cNvPr>
          <p:cNvSpPr>
            <a:spLocks noGrp="1"/>
          </p:cNvSpPr>
          <p:nvPr>
            <p:ph type="title"/>
          </p:nvPr>
        </p:nvSpPr>
        <p:spPr/>
        <p:txBody>
          <a:bodyPr/>
          <a:lstStyle/>
          <a:p>
            <a:r>
              <a:rPr lang="de-AT" b="1" dirty="0"/>
              <a:t>Digitale Suchtries</a:t>
            </a:r>
          </a:p>
        </p:txBody>
      </p:sp>
      <p:sp>
        <p:nvSpPr>
          <p:cNvPr id="3" name="Inhaltsplatzhalter 2">
            <a:extLst>
              <a:ext uri="{FF2B5EF4-FFF2-40B4-BE49-F238E27FC236}">
                <a16:creationId xmlns:a16="http://schemas.microsoft.com/office/drawing/2014/main" id="{23321477-C645-4B9B-9E14-96123A6BA769}"/>
              </a:ext>
            </a:extLst>
          </p:cNvPr>
          <p:cNvSpPr>
            <a:spLocks noGrp="1"/>
          </p:cNvSpPr>
          <p:nvPr>
            <p:ph idx="1"/>
          </p:nvPr>
        </p:nvSpPr>
        <p:spPr>
          <a:xfrm>
            <a:off x="838200" y="1825625"/>
            <a:ext cx="9023252" cy="4351338"/>
          </a:xfrm>
        </p:spPr>
        <p:txBody>
          <a:bodyPr>
            <a:normAutofit fontScale="77500" lnSpcReduction="20000"/>
          </a:bodyPr>
          <a:lstStyle/>
          <a:p>
            <a:pPr marL="0" indent="0">
              <a:lnSpc>
                <a:spcPct val="80000"/>
              </a:lnSpc>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r>
              <a:rPr lang="de-DE" altLang="de-DE" dirty="0"/>
              <a:t>Die Stärke dieser Bäume liegt in einer sehr effizienten Methode der Suche nach bestimmten Schlüsseln. (wiederfinden = </a:t>
            </a:r>
            <a:r>
              <a:rPr lang="de-DE" altLang="de-DE" dirty="0" err="1"/>
              <a:t>re</a:t>
            </a:r>
            <a:r>
              <a:rPr lang="de-DE" altLang="de-DE" b="1" i="1" dirty="0" err="1"/>
              <a:t>trie</a:t>
            </a:r>
            <a:r>
              <a:rPr lang="de-DE" altLang="de-DE" dirty="0" err="1"/>
              <a:t>val</a:t>
            </a:r>
            <a:r>
              <a:rPr lang="de-DE" altLang="de-DE" dirty="0"/>
              <a:t>). </a:t>
            </a:r>
          </a:p>
          <a:p>
            <a:pPr marL="0" indent="0">
              <a:lnSpc>
                <a:spcPct val="80000"/>
              </a:lnSpc>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DE" altLang="de-DE" sz="1000" dirty="0"/>
          </a:p>
          <a:p>
            <a:pPr marL="0" indent="0">
              <a:lnSpc>
                <a:spcPct val="80000"/>
              </a:lnSpc>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r>
              <a:rPr lang="de-DE" altLang="de-DE" dirty="0"/>
              <a:t>Oft sind Suchschlüssel sehr lang. In diesem Fall würden die Kosten des Vergleichs eines Suchschlüssels hinsichtlich der Gleichheit mit einem Schlüssel zu signifikanten Kosten werden.</a:t>
            </a:r>
          </a:p>
          <a:p>
            <a:pPr marL="0" indent="0">
              <a:lnSpc>
                <a:spcPct val="80000"/>
              </a:lnSpc>
              <a:spcBef>
                <a:spcPts val="5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DE" altLang="de-DE" sz="1000" dirty="0"/>
          </a:p>
          <a:p>
            <a:pPr marL="0" indent="0">
              <a:lnSpc>
                <a:spcPct val="80000"/>
              </a:lnSpc>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r>
              <a:rPr lang="de-DE" altLang="de-DE" dirty="0"/>
              <a:t> Idee von </a:t>
            </a:r>
            <a:r>
              <a:rPr lang="de-DE" altLang="de-DE" dirty="0" err="1"/>
              <a:t>Tries</a:t>
            </a:r>
            <a:r>
              <a:rPr lang="de-DE" altLang="de-DE" dirty="0"/>
              <a:t>:</a:t>
            </a:r>
          </a:p>
          <a:p>
            <a:pPr>
              <a:lnSpc>
                <a:spcPct val="80000"/>
              </a:lnSpc>
              <a:spcBef>
                <a:spcPts val="5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r>
              <a:rPr lang="de-DE" altLang="de-DE" dirty="0"/>
              <a:t>Schlüsseln werden nicht in den Knoten, sondern nur in den Blättern des Baumes gespeichert. Die inneren Knoten des Baumes bestehen nur aus Verkettungen zu den darunterliegenden Knoten. Die äußeren Knoten enthalten den Schlüssel, aber keine Verkettung mehr. </a:t>
            </a:r>
          </a:p>
          <a:p>
            <a:pPr marL="328613" indent="-328613">
              <a:lnSpc>
                <a:spcPct val="80000"/>
              </a:lnSpc>
              <a:spcBef>
                <a:spcPts val="5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DE" altLang="de-DE" sz="1000" dirty="0"/>
          </a:p>
          <a:p>
            <a:pPr marL="328613" indent="-328613">
              <a:lnSpc>
                <a:spcPct val="80000"/>
              </a:lnSpc>
              <a:spcBef>
                <a:spcPts val="5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r>
              <a:rPr lang="de-DE" altLang="de-DE" dirty="0"/>
              <a:t>Um in einer solchen Struktur nach einem Schlüssel zu suchen, wird einfach entsprechend der Bits des Schlüssels nach links oder rechts verzweigt. In den dabei durchlaufenen Knoten wird kein Vergleich durchgeführt, sondern es wird lediglich der durch die Bits vorgegebene Pfad begangen. Jeder Schlüssel im Baum wird in einem äußeren Knoten des Pfads gespeichert, der von dem </a:t>
            </a:r>
            <a:r>
              <a:rPr lang="de-DE" altLang="de-DE" u="sng" dirty="0"/>
              <a:t>führenden</a:t>
            </a:r>
            <a:r>
              <a:rPr lang="de-DE" altLang="de-DE" dirty="0"/>
              <a:t> Bitmuster des Schlüssels beschrieben wird. Ein vollständiger Schlüsselvergleich beendet die Suche.</a:t>
            </a:r>
          </a:p>
          <a:p>
            <a:endParaRPr lang="de-AT" dirty="0"/>
          </a:p>
        </p:txBody>
      </p:sp>
      <p:sp>
        <p:nvSpPr>
          <p:cNvPr id="4" name="Fußzeilenplatzhalter 3">
            <a:extLst>
              <a:ext uri="{FF2B5EF4-FFF2-40B4-BE49-F238E27FC236}">
                <a16:creationId xmlns:a16="http://schemas.microsoft.com/office/drawing/2014/main" id="{F1CFCDEE-179B-49C5-A8E3-E32780B17ED0}"/>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3B5D28E8-C611-4C65-8E11-5ED15FAE01B2}"/>
              </a:ext>
            </a:extLst>
          </p:cNvPr>
          <p:cNvSpPr>
            <a:spLocks noGrp="1"/>
          </p:cNvSpPr>
          <p:nvPr>
            <p:ph type="sldNum" sz="quarter" idx="12"/>
          </p:nvPr>
        </p:nvSpPr>
        <p:spPr/>
        <p:txBody>
          <a:bodyPr/>
          <a:lstStyle/>
          <a:p>
            <a:fld id="{52C6CD25-C25B-451D-B3B9-59A32B5EFF93}" type="slidenum">
              <a:rPr lang="de-AT" smtClean="0"/>
              <a:t>11</a:t>
            </a:fld>
            <a:endParaRPr lang="de-AT"/>
          </a:p>
        </p:txBody>
      </p:sp>
      <p:pic>
        <p:nvPicPr>
          <p:cNvPr id="6" name="Grafik 5" descr="Ein Bild, das Zeichnung enthält.&#10;&#10;Automatisch generierte Beschreibung">
            <a:extLst>
              <a:ext uri="{FF2B5EF4-FFF2-40B4-BE49-F238E27FC236}">
                <a16:creationId xmlns:a16="http://schemas.microsoft.com/office/drawing/2014/main" id="{FBE251C3-0D4F-496D-A87A-56B48CD28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822222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9D45E1-65CF-42E9-A09C-E43B116EB7B6}"/>
              </a:ext>
            </a:extLst>
          </p:cNvPr>
          <p:cNvSpPr>
            <a:spLocks noGrp="1"/>
          </p:cNvSpPr>
          <p:nvPr>
            <p:ph type="title"/>
          </p:nvPr>
        </p:nvSpPr>
        <p:spPr/>
        <p:txBody>
          <a:bodyPr/>
          <a:lstStyle/>
          <a:p>
            <a:r>
              <a:rPr lang="de-AT" b="1" dirty="0"/>
              <a:t>Suchtries – Beispiel </a:t>
            </a:r>
          </a:p>
        </p:txBody>
      </p:sp>
      <p:sp>
        <p:nvSpPr>
          <p:cNvPr id="3" name="Inhaltsplatzhalter 2">
            <a:extLst>
              <a:ext uri="{FF2B5EF4-FFF2-40B4-BE49-F238E27FC236}">
                <a16:creationId xmlns:a16="http://schemas.microsoft.com/office/drawing/2014/main" id="{73061074-147A-4206-AACB-FEBA178DA285}"/>
              </a:ext>
            </a:extLst>
          </p:cNvPr>
          <p:cNvSpPr>
            <a:spLocks noGrp="1"/>
          </p:cNvSpPr>
          <p:nvPr>
            <p:ph idx="1"/>
          </p:nvPr>
        </p:nvSpPr>
        <p:spPr/>
        <p:txBody>
          <a:bodyPr/>
          <a:lstStyle/>
          <a:p>
            <a:pPr marL="0" indent="0">
              <a:buNone/>
            </a:pPr>
            <a:r>
              <a:rPr lang="de-DE" altLang="de-DE" dirty="0"/>
              <a:t>Such-</a:t>
            </a:r>
            <a:r>
              <a:rPr lang="de-DE" altLang="de-DE" dirty="0" err="1"/>
              <a:t>Trie</a:t>
            </a:r>
            <a:r>
              <a:rPr lang="de-DE" altLang="de-DE" dirty="0"/>
              <a:t> für die Schlüssel A S E R C </a:t>
            </a:r>
          </a:p>
          <a:p>
            <a:endParaRPr lang="de-AT" dirty="0"/>
          </a:p>
        </p:txBody>
      </p:sp>
      <p:sp>
        <p:nvSpPr>
          <p:cNvPr id="4" name="Fußzeilenplatzhalter 3">
            <a:extLst>
              <a:ext uri="{FF2B5EF4-FFF2-40B4-BE49-F238E27FC236}">
                <a16:creationId xmlns:a16="http://schemas.microsoft.com/office/drawing/2014/main" id="{2B44A746-8A21-49CF-BDE7-C00E6EB8945C}"/>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61717869-AE4E-47A2-B628-F619B95E95CF}"/>
              </a:ext>
            </a:extLst>
          </p:cNvPr>
          <p:cNvSpPr>
            <a:spLocks noGrp="1"/>
          </p:cNvSpPr>
          <p:nvPr>
            <p:ph type="sldNum" sz="quarter" idx="12"/>
          </p:nvPr>
        </p:nvSpPr>
        <p:spPr/>
        <p:txBody>
          <a:bodyPr/>
          <a:lstStyle/>
          <a:p>
            <a:fld id="{52C6CD25-C25B-451D-B3B9-59A32B5EFF93}" type="slidenum">
              <a:rPr lang="de-AT" smtClean="0"/>
              <a:t>12</a:t>
            </a:fld>
            <a:endParaRPr lang="de-AT"/>
          </a:p>
        </p:txBody>
      </p:sp>
      <p:graphicFrame>
        <p:nvGraphicFramePr>
          <p:cNvPr id="6" name="Object 3">
            <a:extLst>
              <a:ext uri="{FF2B5EF4-FFF2-40B4-BE49-F238E27FC236}">
                <a16:creationId xmlns:a16="http://schemas.microsoft.com/office/drawing/2014/main" id="{1F99185D-C3A0-4BF2-AF2F-83BB508FB36B}"/>
              </a:ext>
            </a:extLst>
          </p:cNvPr>
          <p:cNvGraphicFramePr>
            <a:graphicFrameLocks noChangeAspect="1"/>
          </p:cNvGraphicFramePr>
          <p:nvPr>
            <p:extLst>
              <p:ext uri="{D42A27DB-BD31-4B8C-83A1-F6EECF244321}">
                <p14:modId xmlns:p14="http://schemas.microsoft.com/office/powerpoint/2010/main" val="1708815992"/>
              </p:ext>
            </p:extLst>
          </p:nvPr>
        </p:nvGraphicFramePr>
        <p:xfrm>
          <a:off x="3055213" y="2365427"/>
          <a:ext cx="6081574" cy="1448061"/>
        </p:xfrm>
        <a:graphic>
          <a:graphicData uri="http://schemas.openxmlformats.org/presentationml/2006/ole">
            <mc:AlternateContent xmlns:mc="http://schemas.openxmlformats.org/markup-compatibility/2006">
              <mc:Choice xmlns:v="urn:schemas-microsoft-com:vml" Requires="v">
                <p:oleObj spid="_x0000_s5124" r:id="rId3" imgW="4440169" imgH="1057598" progId="">
                  <p:embed/>
                </p:oleObj>
              </mc:Choice>
              <mc:Fallback>
                <p:oleObj r:id="rId3" imgW="4440169" imgH="1057598" progId="">
                  <p:embed/>
                  <p:pic>
                    <p:nvPicPr>
                      <p:cNvPr id="13318" name="Object 3">
                        <a:extLst>
                          <a:ext uri="{FF2B5EF4-FFF2-40B4-BE49-F238E27FC236}">
                            <a16:creationId xmlns:a16="http://schemas.microsoft.com/office/drawing/2014/main" id="{EF3EF9A8-773F-4F79-9297-3AAF574C83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5213" y="2365427"/>
                        <a:ext cx="6081574" cy="1448061"/>
                      </a:xfrm>
                      <a:prstGeom prst="rect">
                        <a:avLst/>
                      </a:prstGeom>
                      <a:noFill/>
                      <a:ln>
                        <a:noFill/>
                      </a:ln>
                      <a:effectLst/>
                    </p:spPr>
                  </p:pic>
                </p:oleObj>
              </mc:Fallback>
            </mc:AlternateContent>
          </a:graphicData>
        </a:graphic>
      </p:graphicFrame>
      <p:graphicFrame>
        <p:nvGraphicFramePr>
          <p:cNvPr id="7" name="Object 4">
            <a:extLst>
              <a:ext uri="{FF2B5EF4-FFF2-40B4-BE49-F238E27FC236}">
                <a16:creationId xmlns:a16="http://schemas.microsoft.com/office/drawing/2014/main" id="{80AD2C95-FDFA-41D1-9A9E-B2BB4D09E846}"/>
              </a:ext>
            </a:extLst>
          </p:cNvPr>
          <p:cNvGraphicFramePr>
            <a:graphicFrameLocks noChangeAspect="1"/>
          </p:cNvGraphicFramePr>
          <p:nvPr>
            <p:extLst>
              <p:ext uri="{D42A27DB-BD31-4B8C-83A1-F6EECF244321}">
                <p14:modId xmlns:p14="http://schemas.microsoft.com/office/powerpoint/2010/main" val="2880245205"/>
              </p:ext>
            </p:extLst>
          </p:nvPr>
        </p:nvGraphicFramePr>
        <p:xfrm>
          <a:off x="4303565" y="4019159"/>
          <a:ext cx="3584869" cy="2177737"/>
        </p:xfrm>
        <a:graphic>
          <a:graphicData uri="http://schemas.openxmlformats.org/presentationml/2006/ole">
            <mc:AlternateContent xmlns:mc="http://schemas.openxmlformats.org/markup-compatibility/2006">
              <mc:Choice xmlns:v="urn:schemas-microsoft-com:vml" Requires="v">
                <p:oleObj spid="_x0000_s5125" r:id="rId5" imgW="2670422" imgH="1622394" progId="">
                  <p:embed/>
                </p:oleObj>
              </mc:Choice>
              <mc:Fallback>
                <p:oleObj r:id="rId5" imgW="2670422" imgH="1622394" progId="">
                  <p:embed/>
                  <p:pic>
                    <p:nvPicPr>
                      <p:cNvPr id="13319" name="Object 4">
                        <a:extLst>
                          <a:ext uri="{FF2B5EF4-FFF2-40B4-BE49-F238E27FC236}">
                            <a16:creationId xmlns:a16="http://schemas.microsoft.com/office/drawing/2014/main" id="{9FB0F35F-AE63-4EE9-87C6-BC57A835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3565" y="4019159"/>
                        <a:ext cx="3584869" cy="2177737"/>
                      </a:xfrm>
                      <a:prstGeom prst="rect">
                        <a:avLst/>
                      </a:prstGeom>
                      <a:noFill/>
                      <a:ln>
                        <a:noFill/>
                      </a:ln>
                      <a:effectLst/>
                    </p:spPr>
                  </p:pic>
                </p:oleObj>
              </mc:Fallback>
            </mc:AlternateContent>
          </a:graphicData>
        </a:graphic>
      </p:graphicFrame>
      <p:pic>
        <p:nvPicPr>
          <p:cNvPr id="8" name="Grafik 7" descr="Ein Bild, das Zeichnung enthält.&#10;&#10;Automatisch generierte Beschreibung">
            <a:extLst>
              <a:ext uri="{FF2B5EF4-FFF2-40B4-BE49-F238E27FC236}">
                <a16:creationId xmlns:a16="http://schemas.microsoft.com/office/drawing/2014/main" id="{52553376-50C0-42BF-BF70-5310C4409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374043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DE2487-E038-4938-BCB7-4FF5D2387385}"/>
              </a:ext>
            </a:extLst>
          </p:cNvPr>
          <p:cNvSpPr>
            <a:spLocks noGrp="1"/>
          </p:cNvSpPr>
          <p:nvPr>
            <p:ph type="title"/>
          </p:nvPr>
        </p:nvSpPr>
        <p:spPr/>
        <p:txBody>
          <a:bodyPr/>
          <a:lstStyle/>
          <a:p>
            <a:r>
              <a:rPr lang="de-AT" b="1" dirty="0"/>
              <a:t>Übung – neuen Schlüssel einfügen</a:t>
            </a:r>
          </a:p>
        </p:txBody>
      </p:sp>
      <p:pic>
        <p:nvPicPr>
          <p:cNvPr id="9" name="Inhaltsplatzhalter 8">
            <a:extLst>
              <a:ext uri="{FF2B5EF4-FFF2-40B4-BE49-F238E27FC236}">
                <a16:creationId xmlns:a16="http://schemas.microsoft.com/office/drawing/2014/main" id="{8E2C63E7-D3F2-4B2A-BA54-4F7264513A32}"/>
              </a:ext>
            </a:extLst>
          </p:cNvPr>
          <p:cNvPicPr>
            <a:picLocks noGrp="1" noChangeAspect="1"/>
          </p:cNvPicPr>
          <p:nvPr>
            <p:ph sz="half" idx="1"/>
          </p:nvPr>
        </p:nvPicPr>
        <p:blipFill>
          <a:blip r:embed="rId2"/>
          <a:stretch>
            <a:fillRect/>
          </a:stretch>
        </p:blipFill>
        <p:spPr>
          <a:xfrm>
            <a:off x="1234976" y="1505399"/>
            <a:ext cx="3354378" cy="2505984"/>
          </a:xfrm>
          <a:prstGeom prst="rect">
            <a:avLst/>
          </a:prstGeom>
        </p:spPr>
      </p:pic>
      <p:sp>
        <p:nvSpPr>
          <p:cNvPr id="4" name="Inhaltsplatzhalter 3">
            <a:extLst>
              <a:ext uri="{FF2B5EF4-FFF2-40B4-BE49-F238E27FC236}">
                <a16:creationId xmlns:a16="http://schemas.microsoft.com/office/drawing/2014/main" id="{71E194ED-DB29-425F-99FB-962868A9F5D1}"/>
              </a:ext>
            </a:extLst>
          </p:cNvPr>
          <p:cNvSpPr>
            <a:spLocks noGrp="1"/>
          </p:cNvSpPr>
          <p:nvPr>
            <p:ph sz="half" idx="2"/>
          </p:nvPr>
        </p:nvSpPr>
        <p:spPr/>
        <p:txBody>
          <a:bodyPr/>
          <a:lstStyle/>
          <a:p>
            <a:pPr marL="328613" indent="-328613">
              <a:spcBef>
                <a:spcPts val="6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AT" altLang="de-DE" dirty="0"/>
              <a:t>Einfügen von H (01000)</a:t>
            </a:r>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AT"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AT"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AT"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AT"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AT" altLang="de-DE" dirty="0"/>
          </a:p>
          <a:p>
            <a:pPr marL="328613" indent="-328613">
              <a:spcBef>
                <a:spcPts val="6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AT" altLang="de-DE" dirty="0"/>
              <a:t>Einfügen von I (01001)</a:t>
            </a:r>
          </a:p>
          <a:p>
            <a:endParaRPr lang="de-AT" dirty="0"/>
          </a:p>
        </p:txBody>
      </p:sp>
      <p:sp>
        <p:nvSpPr>
          <p:cNvPr id="5" name="Fußzeilenplatzhalter 4">
            <a:extLst>
              <a:ext uri="{FF2B5EF4-FFF2-40B4-BE49-F238E27FC236}">
                <a16:creationId xmlns:a16="http://schemas.microsoft.com/office/drawing/2014/main" id="{DC66FBF5-4265-4967-96C9-2E010BA074F9}"/>
              </a:ext>
            </a:extLst>
          </p:cNvPr>
          <p:cNvSpPr>
            <a:spLocks noGrp="1"/>
          </p:cNvSpPr>
          <p:nvPr>
            <p:ph type="ftr" sz="quarter" idx="11"/>
          </p:nvPr>
        </p:nvSpPr>
        <p:spPr/>
        <p:txBody>
          <a:bodyPr/>
          <a:lstStyle/>
          <a:p>
            <a:r>
              <a:rPr lang="de-AT"/>
              <a:t>Physikalische Datenbankstrukturen</a:t>
            </a:r>
          </a:p>
        </p:txBody>
      </p:sp>
      <p:sp>
        <p:nvSpPr>
          <p:cNvPr id="6" name="Foliennummernplatzhalter 5">
            <a:extLst>
              <a:ext uri="{FF2B5EF4-FFF2-40B4-BE49-F238E27FC236}">
                <a16:creationId xmlns:a16="http://schemas.microsoft.com/office/drawing/2014/main" id="{6CE419E6-E34E-4285-9B9B-4593A1F52FB4}"/>
              </a:ext>
            </a:extLst>
          </p:cNvPr>
          <p:cNvSpPr>
            <a:spLocks noGrp="1"/>
          </p:cNvSpPr>
          <p:nvPr>
            <p:ph type="sldNum" sz="quarter" idx="12"/>
          </p:nvPr>
        </p:nvSpPr>
        <p:spPr/>
        <p:txBody>
          <a:bodyPr/>
          <a:lstStyle/>
          <a:p>
            <a:fld id="{52C6CD25-C25B-451D-B3B9-59A32B5EFF93}" type="slidenum">
              <a:rPr lang="de-AT" smtClean="0"/>
              <a:t>13</a:t>
            </a:fld>
            <a:endParaRPr lang="de-AT"/>
          </a:p>
        </p:txBody>
      </p:sp>
      <p:pic>
        <p:nvPicPr>
          <p:cNvPr id="10" name="Grafik 9">
            <a:extLst>
              <a:ext uri="{FF2B5EF4-FFF2-40B4-BE49-F238E27FC236}">
                <a16:creationId xmlns:a16="http://schemas.microsoft.com/office/drawing/2014/main" id="{378E7384-D5DC-4C33-86C2-F87A8E0ABAA6}"/>
              </a:ext>
            </a:extLst>
          </p:cNvPr>
          <p:cNvPicPr>
            <a:picLocks noChangeAspect="1"/>
          </p:cNvPicPr>
          <p:nvPr/>
        </p:nvPicPr>
        <p:blipFill>
          <a:blip r:embed="rId3"/>
          <a:stretch>
            <a:fillRect/>
          </a:stretch>
        </p:blipFill>
        <p:spPr>
          <a:xfrm>
            <a:off x="1130718" y="3636618"/>
            <a:ext cx="3562893" cy="2379328"/>
          </a:xfrm>
          <a:prstGeom prst="rect">
            <a:avLst/>
          </a:prstGeom>
        </p:spPr>
      </p:pic>
      <p:pic>
        <p:nvPicPr>
          <p:cNvPr id="11" name="Grafik 10" descr="Ein Bild, das Zeichnung enthält.&#10;&#10;Automatisch generierte Beschreibung">
            <a:extLst>
              <a:ext uri="{FF2B5EF4-FFF2-40B4-BE49-F238E27FC236}">
                <a16:creationId xmlns:a16="http://schemas.microsoft.com/office/drawing/2014/main" id="{FB002700-059E-404F-854F-6102EAB36D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147779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C78D5-A149-4093-B0FA-77520D0C2F9C}"/>
              </a:ext>
            </a:extLst>
          </p:cNvPr>
          <p:cNvSpPr>
            <a:spLocks noGrp="1"/>
          </p:cNvSpPr>
          <p:nvPr>
            <p:ph type="title"/>
          </p:nvPr>
        </p:nvSpPr>
        <p:spPr/>
        <p:txBody>
          <a:bodyPr/>
          <a:lstStyle/>
          <a:p>
            <a:r>
              <a:rPr lang="de-AT" b="1" dirty="0"/>
              <a:t>Knoten eines nicht digitalen Such </a:t>
            </a:r>
            <a:r>
              <a:rPr lang="de-AT" b="1" dirty="0" err="1"/>
              <a:t>Tries</a:t>
            </a:r>
            <a:endParaRPr lang="de-AT" b="1" dirty="0"/>
          </a:p>
        </p:txBody>
      </p:sp>
      <p:sp>
        <p:nvSpPr>
          <p:cNvPr id="4" name="Fußzeilenplatzhalter 3">
            <a:extLst>
              <a:ext uri="{FF2B5EF4-FFF2-40B4-BE49-F238E27FC236}">
                <a16:creationId xmlns:a16="http://schemas.microsoft.com/office/drawing/2014/main" id="{43266BED-7FE7-4537-84BF-16F7EA410A92}"/>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83202790-0A7F-4334-BEC1-C2AAA835F29B}"/>
              </a:ext>
            </a:extLst>
          </p:cNvPr>
          <p:cNvSpPr>
            <a:spLocks noGrp="1"/>
          </p:cNvSpPr>
          <p:nvPr>
            <p:ph type="sldNum" sz="quarter" idx="12"/>
          </p:nvPr>
        </p:nvSpPr>
        <p:spPr/>
        <p:txBody>
          <a:bodyPr/>
          <a:lstStyle/>
          <a:p>
            <a:fld id="{52C6CD25-C25B-451D-B3B9-59A32B5EFF93}" type="slidenum">
              <a:rPr lang="de-AT" smtClean="0"/>
              <a:t>14</a:t>
            </a:fld>
            <a:endParaRPr lang="de-AT"/>
          </a:p>
        </p:txBody>
      </p:sp>
      <p:pic>
        <p:nvPicPr>
          <p:cNvPr id="6" name="Picture 3">
            <a:extLst>
              <a:ext uri="{FF2B5EF4-FFF2-40B4-BE49-F238E27FC236}">
                <a16:creationId xmlns:a16="http://schemas.microsoft.com/office/drawing/2014/main" id="{44C140DB-22C9-4265-A3AD-579DC9B048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3074" y="2451652"/>
            <a:ext cx="7225851" cy="30383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D023CB69-DEAA-44A5-8403-5601A17930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938490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BF2288-6375-47E3-8313-CC06081E32FF}"/>
              </a:ext>
            </a:extLst>
          </p:cNvPr>
          <p:cNvSpPr>
            <a:spLocks noGrp="1"/>
          </p:cNvSpPr>
          <p:nvPr>
            <p:ph type="title"/>
          </p:nvPr>
        </p:nvSpPr>
        <p:spPr/>
        <p:txBody>
          <a:bodyPr/>
          <a:lstStyle/>
          <a:p>
            <a:r>
              <a:rPr lang="de-AT" b="1" dirty="0"/>
              <a:t>Sortierte Schlüsselbäume</a:t>
            </a:r>
          </a:p>
        </p:txBody>
      </p:sp>
      <p:sp>
        <p:nvSpPr>
          <p:cNvPr id="3" name="Inhaltsplatzhalter 2">
            <a:extLst>
              <a:ext uri="{FF2B5EF4-FFF2-40B4-BE49-F238E27FC236}">
                <a16:creationId xmlns:a16="http://schemas.microsoft.com/office/drawing/2014/main" id="{59FEA05D-C7CD-4379-8E1E-78DB5A1C5108}"/>
              </a:ext>
            </a:extLst>
          </p:cNvPr>
          <p:cNvSpPr>
            <a:spLocks noGrp="1"/>
          </p:cNvSpPr>
          <p:nvPr>
            <p:ph idx="1"/>
          </p:nvPr>
        </p:nvSpPr>
        <p:spPr>
          <a:xfrm>
            <a:off x="838200" y="1825625"/>
            <a:ext cx="10515600" cy="4351338"/>
          </a:xfrm>
        </p:spPr>
        <p:txBody>
          <a:bodyPr>
            <a:normAutofit/>
          </a:bodyPr>
          <a:lstStyle/>
          <a:p>
            <a:pPr indent="-328613">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800" dirty="0"/>
              <a:t>ist ein Sequenzbaum (Schlüsselbaum 1. Art), mit folgenden zusätzlichen Eigenschaften:</a:t>
            </a:r>
          </a:p>
          <a:p>
            <a:pPr marL="728663" lvl="1" indent="-271463">
              <a:lnSpc>
                <a:spcPct val="80000"/>
              </a:lnSpc>
              <a:spcBef>
                <a:spcPts val="300"/>
              </a:spcBef>
              <a:buFont typeface="Arial" panose="020B0604020202020204" pitchFamily="34"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600" dirty="0"/>
              <a:t>u, v sind Knoten und Brüder -&gt; </a:t>
            </a:r>
            <a:r>
              <a:rPr lang="de-DE" altLang="de-DE" sz="1600" dirty="0" err="1"/>
              <a:t>max</a:t>
            </a:r>
            <a:r>
              <a:rPr lang="de-DE" altLang="de-DE" sz="1600" dirty="0"/>
              <a:t> Inhalt(u) &lt; min Inhalt(v)</a:t>
            </a:r>
            <a:br>
              <a:rPr lang="de-DE" altLang="de-DE" sz="1600" dirty="0"/>
            </a:br>
            <a:r>
              <a:rPr lang="de-DE" altLang="de-DE" sz="1600" dirty="0"/>
              <a:t>(alle Schlüsselwerte in u sind kleiner als alle Schlüsselwerte in v)</a:t>
            </a:r>
          </a:p>
          <a:p>
            <a:pPr marL="728663" lvl="1" indent="-271463">
              <a:lnSpc>
                <a:spcPct val="80000"/>
              </a:lnSpc>
              <a:spcBef>
                <a:spcPts val="300"/>
              </a:spcBef>
              <a:buFont typeface="Arial" panose="020B0604020202020204" pitchFamily="34"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600" dirty="0"/>
              <a:t>u ist ein Sohn von w, s € Inhalt(w) </a:t>
            </a:r>
            <a:r>
              <a:rPr lang="de-DE" altLang="de-DE" sz="1600" dirty="0">
                <a:latin typeface="Wingdings" panose="05000000000000000000" pitchFamily="2" charset="2"/>
              </a:rPr>
              <a:t></a:t>
            </a:r>
            <a:r>
              <a:rPr lang="de-DE" altLang="de-DE" sz="1600" dirty="0" err="1"/>
              <a:t>max</a:t>
            </a:r>
            <a:r>
              <a:rPr lang="de-DE" altLang="de-DE" sz="1600" dirty="0"/>
              <a:t> Inhalt(u)  ≤ s</a:t>
            </a:r>
          </a:p>
          <a:p>
            <a:pPr marL="728663" lvl="1" indent="-271463">
              <a:lnSpc>
                <a:spcPct val="80000"/>
              </a:lnSpc>
              <a:spcBef>
                <a:spcPts val="300"/>
              </a:spcBef>
              <a:buFont typeface="Arial" panose="020B0604020202020204" pitchFamily="34"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600" dirty="0"/>
              <a:t>u, v sind Söhne von w und u &lt; v . Es gibt ein s aus Inhalt(w):</a:t>
            </a:r>
            <a:br>
              <a:rPr lang="de-DE" altLang="de-DE" sz="1600" dirty="0"/>
            </a:br>
            <a:r>
              <a:rPr lang="de-DE" altLang="de-DE" sz="1600" dirty="0" err="1"/>
              <a:t>max</a:t>
            </a:r>
            <a:r>
              <a:rPr lang="de-DE" altLang="de-DE" sz="1600" dirty="0"/>
              <a:t> Inhalt(u) ≤ s &lt; min Inhalt(v)</a:t>
            </a:r>
          </a:p>
          <a:p>
            <a:pPr indent="-328613">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800" dirty="0"/>
              <a:t>Ein Knoten eines Baumes besteht also aus Schlüsselwerten und aus Zeigern auf die Söhne.</a:t>
            </a:r>
          </a:p>
          <a:p>
            <a:pPr indent="-328613">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800" dirty="0"/>
              <a:t>Sei der Inhalt eines Knoten aufsteigend nach seinen Schlüsselwerten sortiert, gelte also s1 &lt; s2 &lt; ... si, so kann der Knoten dargestellt werden:</a:t>
            </a:r>
          </a:p>
          <a:p>
            <a:pPr indent="-328613">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sz="1800" dirty="0"/>
          </a:p>
          <a:p>
            <a:pPr indent="-328613">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sz="1800" dirty="0"/>
          </a:p>
          <a:p>
            <a:pPr indent="-328613">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800" dirty="0"/>
              <a:t>mit p ... </a:t>
            </a:r>
            <a:r>
              <a:rPr lang="de-DE" altLang="de-DE" sz="1800" dirty="0" err="1"/>
              <a:t>pointer</a:t>
            </a:r>
            <a:r>
              <a:rPr lang="de-DE" altLang="de-DE" sz="1800" dirty="0"/>
              <a:t> auf Sohn  und s ... Schlüssel</a:t>
            </a:r>
          </a:p>
          <a:p>
            <a:pPr indent="-328613">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sz="1800" dirty="0"/>
          </a:p>
          <a:p>
            <a:pPr indent="-328613">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sz="1800" dirty="0"/>
          </a:p>
          <a:p>
            <a:pPr indent="-328613">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sz="1800" dirty="0"/>
          </a:p>
          <a:p>
            <a:pPr indent="-328613">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sz="1800" dirty="0"/>
          </a:p>
          <a:p>
            <a:pPr indent="-328613">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sz="1800" dirty="0"/>
          </a:p>
          <a:p>
            <a:pPr indent="-328613">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sz="1800" dirty="0"/>
          </a:p>
          <a:p>
            <a:pPr indent="-328613">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sz="1800" dirty="0"/>
          </a:p>
        </p:txBody>
      </p:sp>
      <p:sp>
        <p:nvSpPr>
          <p:cNvPr id="4" name="Fußzeilenplatzhalter 3">
            <a:extLst>
              <a:ext uri="{FF2B5EF4-FFF2-40B4-BE49-F238E27FC236}">
                <a16:creationId xmlns:a16="http://schemas.microsoft.com/office/drawing/2014/main" id="{1D75DE0D-A3A9-484A-939E-11C74A64A4F1}"/>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EE48EFF7-920E-4CC0-8E55-2BBBFE512351}"/>
              </a:ext>
            </a:extLst>
          </p:cNvPr>
          <p:cNvSpPr>
            <a:spLocks noGrp="1"/>
          </p:cNvSpPr>
          <p:nvPr>
            <p:ph type="sldNum" sz="quarter" idx="12"/>
          </p:nvPr>
        </p:nvSpPr>
        <p:spPr/>
        <p:txBody>
          <a:bodyPr/>
          <a:lstStyle/>
          <a:p>
            <a:fld id="{52C6CD25-C25B-451D-B3B9-59A32B5EFF93}" type="slidenum">
              <a:rPr lang="de-AT" smtClean="0"/>
              <a:t>15</a:t>
            </a:fld>
            <a:endParaRPr lang="de-AT"/>
          </a:p>
        </p:txBody>
      </p:sp>
      <p:graphicFrame>
        <p:nvGraphicFramePr>
          <p:cNvPr id="6" name="Object 3">
            <a:extLst>
              <a:ext uri="{FF2B5EF4-FFF2-40B4-BE49-F238E27FC236}">
                <a16:creationId xmlns:a16="http://schemas.microsoft.com/office/drawing/2014/main" id="{A4F322C0-E9F5-4C43-994B-94B79E0C6281}"/>
              </a:ext>
            </a:extLst>
          </p:cNvPr>
          <p:cNvGraphicFramePr>
            <a:graphicFrameLocks noChangeAspect="1"/>
          </p:cNvGraphicFramePr>
          <p:nvPr>
            <p:extLst>
              <p:ext uri="{D42A27DB-BD31-4B8C-83A1-F6EECF244321}">
                <p14:modId xmlns:p14="http://schemas.microsoft.com/office/powerpoint/2010/main" val="2946128684"/>
              </p:ext>
            </p:extLst>
          </p:nvPr>
        </p:nvGraphicFramePr>
        <p:xfrm>
          <a:off x="1524000" y="4001294"/>
          <a:ext cx="9144000" cy="447675"/>
        </p:xfrm>
        <a:graphic>
          <a:graphicData uri="http://schemas.openxmlformats.org/presentationml/2006/ole">
            <mc:AlternateContent xmlns:mc="http://schemas.openxmlformats.org/markup-compatibility/2006">
              <mc:Choice xmlns:v="urn:schemas-microsoft-com:vml" Requires="v">
                <p:oleObj spid="_x0000_s6148" r:id="rId3" imgW="6004508" imgH="310320" progId="">
                  <p:embed/>
                </p:oleObj>
              </mc:Choice>
              <mc:Fallback>
                <p:oleObj r:id="rId3" imgW="6004508" imgH="310320" progId="">
                  <p:embed/>
                  <p:pic>
                    <p:nvPicPr>
                      <p:cNvPr id="16390" name="Object 3">
                        <a:extLst>
                          <a:ext uri="{FF2B5EF4-FFF2-40B4-BE49-F238E27FC236}">
                            <a16:creationId xmlns:a16="http://schemas.microsoft.com/office/drawing/2014/main" id="{8F51C8EA-8B86-4A8C-B80F-B92A362CCB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001294"/>
                        <a:ext cx="9144000" cy="447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
            <a:extLst>
              <a:ext uri="{FF2B5EF4-FFF2-40B4-BE49-F238E27FC236}">
                <a16:creationId xmlns:a16="http://schemas.microsoft.com/office/drawing/2014/main" id="{88C623F6-EAFD-4C69-B558-B35296E770E1}"/>
              </a:ext>
            </a:extLst>
          </p:cNvPr>
          <p:cNvGraphicFramePr>
            <a:graphicFrameLocks noChangeAspect="1"/>
          </p:cNvGraphicFramePr>
          <p:nvPr>
            <p:extLst>
              <p:ext uri="{D42A27DB-BD31-4B8C-83A1-F6EECF244321}">
                <p14:modId xmlns:p14="http://schemas.microsoft.com/office/powerpoint/2010/main" val="2373452967"/>
              </p:ext>
            </p:extLst>
          </p:nvPr>
        </p:nvGraphicFramePr>
        <p:xfrm>
          <a:off x="3948613" y="4787187"/>
          <a:ext cx="4294774" cy="1581023"/>
        </p:xfrm>
        <a:graphic>
          <a:graphicData uri="http://schemas.openxmlformats.org/presentationml/2006/ole">
            <mc:AlternateContent xmlns:mc="http://schemas.openxmlformats.org/markup-compatibility/2006">
              <mc:Choice xmlns:v="urn:schemas-microsoft-com:vml" Requires="v">
                <p:oleObj spid="_x0000_s6149" name="Document" r:id="rId5" imgW="3821135" imgH="1402777" progId="Word.Document.8">
                  <p:embed/>
                </p:oleObj>
              </mc:Choice>
              <mc:Fallback>
                <p:oleObj name="Document" r:id="rId5" imgW="3821135" imgH="1402777" progId="Word.Document.8">
                  <p:embed/>
                  <p:pic>
                    <p:nvPicPr>
                      <p:cNvPr id="16391" name="Object 4">
                        <a:extLst>
                          <a:ext uri="{FF2B5EF4-FFF2-40B4-BE49-F238E27FC236}">
                            <a16:creationId xmlns:a16="http://schemas.microsoft.com/office/drawing/2014/main" id="{644009A2-CE9E-4051-91F4-F64A214833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8613" y="4787187"/>
                        <a:ext cx="4294774" cy="1581023"/>
                      </a:xfrm>
                      <a:prstGeom prst="rect">
                        <a:avLst/>
                      </a:prstGeom>
                      <a:noFill/>
                      <a:ln>
                        <a:noFill/>
                      </a:ln>
                      <a:effectLst/>
                    </p:spPr>
                  </p:pic>
                </p:oleObj>
              </mc:Fallback>
            </mc:AlternateContent>
          </a:graphicData>
        </a:graphic>
      </p:graphicFrame>
      <p:pic>
        <p:nvPicPr>
          <p:cNvPr id="8" name="Grafik 7" descr="Ein Bild, das Zeichnung enthält.&#10;&#10;Automatisch generierte Beschreibung">
            <a:extLst>
              <a:ext uri="{FF2B5EF4-FFF2-40B4-BE49-F238E27FC236}">
                <a16:creationId xmlns:a16="http://schemas.microsoft.com/office/drawing/2014/main" id="{B1EE4B97-4AA7-43AA-993E-008ABD80DC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567240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245ECB-6D22-4329-9B75-2BA660058B9F}"/>
              </a:ext>
            </a:extLst>
          </p:cNvPr>
          <p:cNvSpPr>
            <a:spLocks noGrp="1"/>
          </p:cNvSpPr>
          <p:nvPr>
            <p:ph type="title"/>
          </p:nvPr>
        </p:nvSpPr>
        <p:spPr/>
        <p:txBody>
          <a:bodyPr/>
          <a:lstStyle/>
          <a:p>
            <a:r>
              <a:rPr lang="de-AT" b="1" dirty="0"/>
              <a:t>B Baum (</a:t>
            </a:r>
            <a:r>
              <a:rPr lang="de-AT" b="1" dirty="0" err="1"/>
              <a:t>balanced</a:t>
            </a:r>
            <a:r>
              <a:rPr lang="de-AT" b="1" dirty="0"/>
              <a:t> </a:t>
            </a:r>
            <a:r>
              <a:rPr lang="de-AT" b="1" dirty="0" err="1"/>
              <a:t>tree</a:t>
            </a:r>
            <a:r>
              <a:rPr lang="de-AT" b="1" dirty="0"/>
              <a:t>)</a:t>
            </a:r>
          </a:p>
        </p:txBody>
      </p:sp>
      <p:sp>
        <p:nvSpPr>
          <p:cNvPr id="3" name="Inhaltsplatzhalter 2">
            <a:extLst>
              <a:ext uri="{FF2B5EF4-FFF2-40B4-BE49-F238E27FC236}">
                <a16:creationId xmlns:a16="http://schemas.microsoft.com/office/drawing/2014/main" id="{F0E30CA6-080B-4627-B1F2-B3FBD92B2E2A}"/>
              </a:ext>
            </a:extLst>
          </p:cNvPr>
          <p:cNvSpPr>
            <a:spLocks noGrp="1"/>
          </p:cNvSpPr>
          <p:nvPr>
            <p:ph idx="1"/>
          </p:nvPr>
        </p:nvSpPr>
        <p:spPr/>
        <p:txBody>
          <a:bodyPr>
            <a:normAutofit lnSpcReduction="10000"/>
          </a:bodyPr>
          <a:lstStyle/>
          <a:p>
            <a:pPr marL="328613" indent="-328613">
              <a:spcBef>
                <a:spcPts val="6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t>Ein B-Baum ist in der Informatik eine Daten- oder Indexstruktur, die häufig in Datenbanken und Dateisystemen eingesetzt wird.</a:t>
            </a:r>
          </a:p>
          <a:p>
            <a:pPr marL="328613" indent="-328613">
              <a:spcBef>
                <a:spcPts val="6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t>Der Aufwand, ein Element wiederzufinden, wächst mit der Länge des Pfades von der Wurzel zum Element (= Tiefe des gefundenen Knotens).</a:t>
            </a:r>
          </a:p>
          <a:p>
            <a:pPr marL="328613" indent="-328613">
              <a:spcBef>
                <a:spcPts val="6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t>Ein B-Baum ist ein immer vollständig balancierter Baum, der Daten sortiert nach Schlüsseln speichert. Das Einfügen, Suchen und Löschen von Daten in B-Bäumen ist in logarithmischer Zeit möglich. B-Bäume wachsen – und schrumpfen – anders als die meisten Suchbäume von den Blättern hin zur Wurzel.</a:t>
            </a:r>
          </a:p>
          <a:p>
            <a:pPr marL="328613" indent="-328613">
              <a:spcBef>
                <a:spcPts val="6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t>(aus Wikipedia)</a:t>
            </a:r>
          </a:p>
          <a:p>
            <a:endParaRPr lang="de-AT" dirty="0"/>
          </a:p>
        </p:txBody>
      </p:sp>
      <p:sp>
        <p:nvSpPr>
          <p:cNvPr id="4" name="Fußzeilenplatzhalter 3">
            <a:extLst>
              <a:ext uri="{FF2B5EF4-FFF2-40B4-BE49-F238E27FC236}">
                <a16:creationId xmlns:a16="http://schemas.microsoft.com/office/drawing/2014/main" id="{F92A8778-A358-4FB2-BE65-94113DEE58AA}"/>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2150DA09-7E08-4755-ACCF-C3137F151FCA}"/>
              </a:ext>
            </a:extLst>
          </p:cNvPr>
          <p:cNvSpPr>
            <a:spLocks noGrp="1"/>
          </p:cNvSpPr>
          <p:nvPr>
            <p:ph type="sldNum" sz="quarter" idx="12"/>
          </p:nvPr>
        </p:nvSpPr>
        <p:spPr/>
        <p:txBody>
          <a:bodyPr/>
          <a:lstStyle/>
          <a:p>
            <a:fld id="{52C6CD25-C25B-451D-B3B9-59A32B5EFF93}" type="slidenum">
              <a:rPr lang="de-AT" smtClean="0"/>
              <a:t>16</a:t>
            </a:fld>
            <a:endParaRPr lang="de-AT"/>
          </a:p>
        </p:txBody>
      </p:sp>
      <p:pic>
        <p:nvPicPr>
          <p:cNvPr id="6" name="Grafik 5" descr="Ein Bild, das Zeichnung enthält.&#10;&#10;Automatisch generierte Beschreibung">
            <a:extLst>
              <a:ext uri="{FF2B5EF4-FFF2-40B4-BE49-F238E27FC236}">
                <a16:creationId xmlns:a16="http://schemas.microsoft.com/office/drawing/2014/main" id="{5A500711-894E-4845-BFB0-07C2CBCAB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051054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1D073-6031-4CE2-AF37-C369B64E9665}"/>
              </a:ext>
            </a:extLst>
          </p:cNvPr>
          <p:cNvSpPr>
            <a:spLocks noGrp="1"/>
          </p:cNvSpPr>
          <p:nvPr>
            <p:ph type="title"/>
          </p:nvPr>
        </p:nvSpPr>
        <p:spPr/>
        <p:txBody>
          <a:bodyPr/>
          <a:lstStyle/>
          <a:p>
            <a:r>
              <a:rPr lang="de-AT" b="1" dirty="0"/>
              <a:t>Bäume und Plattenzugriffe</a:t>
            </a:r>
          </a:p>
        </p:txBody>
      </p:sp>
      <p:sp>
        <p:nvSpPr>
          <p:cNvPr id="3" name="Inhaltsplatzhalter 2">
            <a:extLst>
              <a:ext uri="{FF2B5EF4-FFF2-40B4-BE49-F238E27FC236}">
                <a16:creationId xmlns:a16="http://schemas.microsoft.com/office/drawing/2014/main" id="{66CC0618-7184-47BF-8A46-43B209D34218}"/>
              </a:ext>
            </a:extLst>
          </p:cNvPr>
          <p:cNvSpPr>
            <a:spLocks noGrp="1"/>
          </p:cNvSpPr>
          <p:nvPr>
            <p:ph idx="1"/>
          </p:nvPr>
        </p:nvSpPr>
        <p:spPr>
          <a:xfrm>
            <a:off x="838200" y="1825625"/>
            <a:ext cx="9259957" cy="4351338"/>
          </a:xfrm>
        </p:spPr>
        <p:txBody>
          <a:bodyPr>
            <a:normAutofit fontScale="55000" lnSpcReduction="20000"/>
          </a:bodyPr>
          <a:lstStyle/>
          <a:p>
            <a:pPr marL="0"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1 Million Elemente sollen in einem binären Suchbaum (ein Schlüssel pro Knoten) verwaltet werden. Die Anzahl der Suchschritte beträgt </a:t>
            </a:r>
            <a:r>
              <a:rPr lang="de-AT" altLang="de-DE" dirty="0" err="1"/>
              <a:t>ld</a:t>
            </a:r>
            <a:r>
              <a:rPr lang="de-AT" altLang="de-DE" dirty="0"/>
              <a:t>(1000000). Es ist daher mit ca. 20 Plattenzugriffen zu rechnen. Nimmt man eine mittlere Zugriffszeit von 0,1 Sekunde an, so benötigt die Suche eines bestimmten Knoten 2 Sekunden. </a:t>
            </a:r>
          </a:p>
          <a:p>
            <a:pPr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marL="0"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marL="0"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In der Praxis unterteilt man den Suchbaum meistens in Teilbäume der Größe 200 bis 1000 Knoten. Bei einer Teilbaumgröße von 200 Knoten benötigt man für die Suche eines Knotens in einem Baum mit 1000000 Knoten nur mehr log</a:t>
            </a:r>
            <a:r>
              <a:rPr lang="de-AT" altLang="de-DE" baseline="-25000" dirty="0"/>
              <a:t>200</a:t>
            </a:r>
            <a:r>
              <a:rPr lang="de-AT" altLang="de-DE" dirty="0"/>
              <a:t>(1000000) ~ 2,6 Plattenzugriffe.</a:t>
            </a:r>
          </a:p>
          <a:p>
            <a:pPr>
              <a:lnSpc>
                <a:spcPct val="120000"/>
              </a:lnSpc>
            </a:pPr>
            <a:endParaRPr lang="de-AT" dirty="0"/>
          </a:p>
        </p:txBody>
      </p:sp>
      <p:sp>
        <p:nvSpPr>
          <p:cNvPr id="4" name="Fußzeilenplatzhalter 3">
            <a:extLst>
              <a:ext uri="{FF2B5EF4-FFF2-40B4-BE49-F238E27FC236}">
                <a16:creationId xmlns:a16="http://schemas.microsoft.com/office/drawing/2014/main" id="{0D4BC444-DAB0-45CD-B167-5C176762C72D}"/>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3F7E475A-B3A4-42E7-A384-DF0AB45EA355}"/>
              </a:ext>
            </a:extLst>
          </p:cNvPr>
          <p:cNvSpPr>
            <a:spLocks noGrp="1"/>
          </p:cNvSpPr>
          <p:nvPr>
            <p:ph type="sldNum" sz="quarter" idx="12"/>
          </p:nvPr>
        </p:nvSpPr>
        <p:spPr/>
        <p:txBody>
          <a:bodyPr/>
          <a:lstStyle/>
          <a:p>
            <a:fld id="{52C6CD25-C25B-451D-B3B9-59A32B5EFF93}" type="slidenum">
              <a:rPr lang="de-AT" smtClean="0"/>
              <a:t>17</a:t>
            </a:fld>
            <a:endParaRPr lang="de-AT"/>
          </a:p>
        </p:txBody>
      </p:sp>
      <p:graphicFrame>
        <p:nvGraphicFramePr>
          <p:cNvPr id="6" name="Object 3">
            <a:extLst>
              <a:ext uri="{FF2B5EF4-FFF2-40B4-BE49-F238E27FC236}">
                <a16:creationId xmlns:a16="http://schemas.microsoft.com/office/drawing/2014/main" id="{C8E6A469-DF76-4997-9B97-EBE7FEDB654E}"/>
              </a:ext>
            </a:extLst>
          </p:cNvPr>
          <p:cNvGraphicFramePr>
            <a:graphicFrameLocks noChangeAspect="1"/>
          </p:cNvGraphicFramePr>
          <p:nvPr>
            <p:extLst>
              <p:ext uri="{D42A27DB-BD31-4B8C-83A1-F6EECF244321}">
                <p14:modId xmlns:p14="http://schemas.microsoft.com/office/powerpoint/2010/main" val="4252235890"/>
              </p:ext>
            </p:extLst>
          </p:nvPr>
        </p:nvGraphicFramePr>
        <p:xfrm>
          <a:off x="3751279" y="2761319"/>
          <a:ext cx="4689441" cy="2291728"/>
        </p:xfrm>
        <a:graphic>
          <a:graphicData uri="http://schemas.openxmlformats.org/presentationml/2006/ole">
            <mc:AlternateContent xmlns:mc="http://schemas.openxmlformats.org/markup-compatibility/2006">
              <mc:Choice xmlns:v="urn:schemas-microsoft-com:vml" Requires="v">
                <p:oleObj spid="_x0000_s7171" r:id="rId3" imgW="4846335" imgH="2368616" progId="">
                  <p:embed/>
                </p:oleObj>
              </mc:Choice>
              <mc:Fallback>
                <p:oleObj r:id="rId3" imgW="4846335" imgH="2368616" progId="">
                  <p:embed/>
                  <p:pic>
                    <p:nvPicPr>
                      <p:cNvPr id="18438" name="Object 3">
                        <a:extLst>
                          <a:ext uri="{FF2B5EF4-FFF2-40B4-BE49-F238E27FC236}">
                            <a16:creationId xmlns:a16="http://schemas.microsoft.com/office/drawing/2014/main" id="{7B7F475D-431A-4C80-80CB-4962C5E233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1279" y="2761319"/>
                        <a:ext cx="4689441" cy="2291728"/>
                      </a:xfrm>
                      <a:prstGeom prst="rect">
                        <a:avLst/>
                      </a:prstGeom>
                      <a:noFill/>
                      <a:ln>
                        <a:noFill/>
                      </a:ln>
                      <a:effec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CE5F3341-C56B-4FA7-8E4F-0C8CE279CE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921332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0928D6-2183-489B-ADEA-C72AA3A0AC52}"/>
              </a:ext>
            </a:extLst>
          </p:cNvPr>
          <p:cNvSpPr>
            <a:spLocks noGrp="1"/>
          </p:cNvSpPr>
          <p:nvPr>
            <p:ph type="title"/>
          </p:nvPr>
        </p:nvSpPr>
        <p:spPr/>
        <p:txBody>
          <a:bodyPr/>
          <a:lstStyle/>
          <a:p>
            <a:r>
              <a:rPr lang="de-AT" b="1" dirty="0"/>
              <a:t>Aufbau eines B - Baumes</a:t>
            </a:r>
          </a:p>
        </p:txBody>
      </p:sp>
      <p:sp>
        <p:nvSpPr>
          <p:cNvPr id="3" name="Inhaltsplatzhalter 2">
            <a:extLst>
              <a:ext uri="{FF2B5EF4-FFF2-40B4-BE49-F238E27FC236}">
                <a16:creationId xmlns:a16="http://schemas.microsoft.com/office/drawing/2014/main" id="{0C7F6A09-83C4-47C8-A8C1-3384194EC164}"/>
              </a:ext>
            </a:extLst>
          </p:cNvPr>
          <p:cNvSpPr>
            <a:spLocks noGrp="1"/>
          </p:cNvSpPr>
          <p:nvPr>
            <p:ph idx="1"/>
          </p:nvPr>
        </p:nvSpPr>
        <p:spPr>
          <a:xfrm>
            <a:off x="838200" y="1825625"/>
            <a:ext cx="9144000" cy="4351338"/>
          </a:xfrm>
        </p:spPr>
        <p:txBody>
          <a:bodyPr>
            <a:normAutofit fontScale="92500" lnSpcReduction="20000"/>
          </a:bodyPr>
          <a:lstStyle/>
          <a:p>
            <a:pPr indent="-3286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Ein Baum heißt B-Baum vom Typ (</a:t>
            </a:r>
            <a:r>
              <a:rPr lang="de-DE" altLang="de-DE" dirty="0" err="1"/>
              <a:t>k,h</a:t>
            </a:r>
            <a:r>
              <a:rPr lang="de-DE" altLang="de-DE" dirty="0"/>
              <a:t>), falls folgendes gilt:</a:t>
            </a:r>
          </a:p>
          <a:p>
            <a:pPr indent="-328613">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Jeder Knoten (mit Ausnahme der Wurzel) enthält mindestens k Schlüssel.</a:t>
            </a:r>
          </a:p>
          <a:p>
            <a:pPr indent="-328613">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Jeder Knoten enthält höchstens 2k Schlüssel.</a:t>
            </a:r>
          </a:p>
          <a:p>
            <a:pPr indent="-328613">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Ein Knoten mit x Schlüsseln hat genau x+1 Söhne oder keinen Sohn.</a:t>
            </a:r>
          </a:p>
          <a:p>
            <a:pPr indent="-328613">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Alle Knoten, die keine Söhne haben (Blätter), haben dieselbe Höhe h.</a:t>
            </a:r>
          </a:p>
          <a:p>
            <a:pPr indent="-328613">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Sind s</a:t>
            </a:r>
            <a:r>
              <a:rPr lang="de-DE" altLang="de-DE" baseline="-25000" dirty="0"/>
              <a:t>1</a:t>
            </a:r>
            <a:r>
              <a:rPr lang="de-DE" altLang="de-DE" dirty="0"/>
              <a:t>,s</a:t>
            </a:r>
            <a:r>
              <a:rPr lang="de-DE" altLang="de-DE" baseline="-25000" dirty="0"/>
              <a:t>2</a:t>
            </a:r>
            <a:r>
              <a:rPr lang="de-DE" altLang="de-DE" dirty="0"/>
              <a:t>,...,</a:t>
            </a:r>
            <a:r>
              <a:rPr lang="de-DE" altLang="de-DE" dirty="0" err="1"/>
              <a:t>s</a:t>
            </a:r>
            <a:r>
              <a:rPr lang="de-DE" altLang="de-DE" baseline="-25000" dirty="0" err="1"/>
              <a:t>m</a:t>
            </a:r>
            <a:r>
              <a:rPr lang="de-DE" altLang="de-DE" dirty="0"/>
              <a:t> mit k &lt;= m &lt;= 2k die Schlüssel eines Knoten x, dann sind alle Schlüssel des ersten Sohnes von x kleiner als s</a:t>
            </a:r>
            <a:r>
              <a:rPr lang="de-DE" altLang="de-DE" baseline="-25000" dirty="0"/>
              <a:t>1</a:t>
            </a:r>
            <a:r>
              <a:rPr lang="de-DE" altLang="de-DE" dirty="0"/>
              <a:t>, alle Schlüssel des (m+1)-</a:t>
            </a:r>
            <a:r>
              <a:rPr lang="de-DE" altLang="de-DE" dirty="0" err="1"/>
              <a:t>ten</a:t>
            </a:r>
            <a:r>
              <a:rPr lang="de-DE" altLang="de-DE" dirty="0"/>
              <a:t> Sohnes größer als </a:t>
            </a:r>
            <a:r>
              <a:rPr lang="de-DE" altLang="de-DE" dirty="0" err="1"/>
              <a:t>s</a:t>
            </a:r>
            <a:r>
              <a:rPr lang="de-DE" altLang="de-DE" baseline="-25000" dirty="0" err="1"/>
              <a:t>m</a:t>
            </a:r>
            <a:r>
              <a:rPr lang="de-DE" altLang="de-DE" dirty="0"/>
              <a:t> und alle Schlüssel des i-</a:t>
            </a:r>
            <a:r>
              <a:rPr lang="de-DE" altLang="de-DE" dirty="0" err="1"/>
              <a:t>ten</a:t>
            </a:r>
            <a:r>
              <a:rPr lang="de-DE" altLang="de-DE" dirty="0"/>
              <a:t> Sohnes, 1&lt;i&lt;m+1, größer als s</a:t>
            </a:r>
            <a:r>
              <a:rPr lang="de-DE" altLang="de-DE" baseline="-25000" dirty="0"/>
              <a:t>i-1</a:t>
            </a:r>
            <a:r>
              <a:rPr lang="de-DE" altLang="de-DE" dirty="0"/>
              <a:t> und kleiner als s</a:t>
            </a:r>
            <a:r>
              <a:rPr lang="de-DE" altLang="de-DE" baseline="-25000" dirty="0"/>
              <a:t>i</a:t>
            </a:r>
            <a:r>
              <a:rPr lang="de-DE" altLang="de-DE" dirty="0"/>
              <a:t>.</a:t>
            </a:r>
          </a:p>
          <a:p>
            <a:endParaRPr lang="de-AT" dirty="0"/>
          </a:p>
        </p:txBody>
      </p:sp>
      <p:sp>
        <p:nvSpPr>
          <p:cNvPr id="4" name="Fußzeilenplatzhalter 3">
            <a:extLst>
              <a:ext uri="{FF2B5EF4-FFF2-40B4-BE49-F238E27FC236}">
                <a16:creationId xmlns:a16="http://schemas.microsoft.com/office/drawing/2014/main" id="{9001DADA-5570-440C-AE82-F8B477787F5E}"/>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7C42FD16-D81D-4589-B34E-74051F902344}"/>
              </a:ext>
            </a:extLst>
          </p:cNvPr>
          <p:cNvSpPr>
            <a:spLocks noGrp="1"/>
          </p:cNvSpPr>
          <p:nvPr>
            <p:ph type="sldNum" sz="quarter" idx="12"/>
          </p:nvPr>
        </p:nvSpPr>
        <p:spPr/>
        <p:txBody>
          <a:bodyPr/>
          <a:lstStyle/>
          <a:p>
            <a:fld id="{52C6CD25-C25B-451D-B3B9-59A32B5EFF93}" type="slidenum">
              <a:rPr lang="de-AT" smtClean="0"/>
              <a:t>18</a:t>
            </a:fld>
            <a:endParaRPr lang="de-AT"/>
          </a:p>
        </p:txBody>
      </p:sp>
      <p:pic>
        <p:nvPicPr>
          <p:cNvPr id="6" name="Grafik 5" descr="Ein Bild, das Zeichnung enthält.&#10;&#10;Automatisch generierte Beschreibung">
            <a:extLst>
              <a:ext uri="{FF2B5EF4-FFF2-40B4-BE49-F238E27FC236}">
                <a16:creationId xmlns:a16="http://schemas.microsoft.com/office/drawing/2014/main" id="{0B599C28-6CED-4D8B-B1C8-CCD5862EF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958242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DC7755-07C2-468A-8BA4-CFBAA16875D0}"/>
              </a:ext>
            </a:extLst>
          </p:cNvPr>
          <p:cNvSpPr>
            <a:spLocks noGrp="1"/>
          </p:cNvSpPr>
          <p:nvPr>
            <p:ph type="title"/>
          </p:nvPr>
        </p:nvSpPr>
        <p:spPr/>
        <p:txBody>
          <a:bodyPr/>
          <a:lstStyle/>
          <a:p>
            <a:r>
              <a:rPr lang="de-AT" b="1" dirty="0"/>
              <a:t>B – Baum Beispiel</a:t>
            </a:r>
          </a:p>
        </p:txBody>
      </p:sp>
      <p:sp>
        <p:nvSpPr>
          <p:cNvPr id="3" name="Inhaltsplatzhalter 2">
            <a:extLst>
              <a:ext uri="{FF2B5EF4-FFF2-40B4-BE49-F238E27FC236}">
                <a16:creationId xmlns:a16="http://schemas.microsoft.com/office/drawing/2014/main" id="{46C3F49A-79A6-4ED6-BF96-69082844DA5A}"/>
              </a:ext>
            </a:extLst>
          </p:cNvPr>
          <p:cNvSpPr>
            <a:spLocks noGrp="1"/>
          </p:cNvSpPr>
          <p:nvPr>
            <p:ph idx="1"/>
          </p:nvPr>
        </p:nvSpPr>
        <p:spPr>
          <a:xfrm>
            <a:off x="838200" y="1825625"/>
            <a:ext cx="9670774" cy="4351338"/>
          </a:xfrm>
        </p:spPr>
        <p:txBody>
          <a:bodyPr>
            <a:normAutofit fontScale="92500" lnSpcReduction="10000"/>
          </a:bodyPr>
          <a:lstStyle/>
          <a:p>
            <a:pPr marL="0" indent="-3286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B-Baum vom Typ (2,2) - jeder Knoten enthält zwei bis vier Schlüssel und besitzt, sofern er kein Blatt ist, drei bis fünf Söhne.</a:t>
            </a:r>
          </a:p>
          <a:p>
            <a:pPr indent="-3286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pPr indent="-3286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pPr indent="-3286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pPr indent="-3286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pPr indent="-328613">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alle Wege von der Wurzel zu den Blättern sind gleich lang</a:t>
            </a:r>
          </a:p>
          <a:p>
            <a:pPr indent="-328613">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eine zumindest 50% Speicherausnutzung wird garantiert</a:t>
            </a:r>
          </a:p>
          <a:p>
            <a:pPr indent="-328613">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die Algorithmen für Suche, Einfügen, Löschen von Sätzen weisen jeweils eine Komplexität von </a:t>
            </a:r>
            <a:br>
              <a:rPr lang="de-DE" altLang="de-DE" dirty="0"/>
            </a:br>
            <a:r>
              <a:rPr lang="de-DE" altLang="de-DE" dirty="0"/>
              <a:t>O(</a:t>
            </a:r>
            <a:r>
              <a:rPr lang="de-DE" altLang="de-DE" dirty="0" err="1"/>
              <a:t>log</a:t>
            </a:r>
            <a:r>
              <a:rPr lang="de-DE" altLang="de-DE" baseline="-25000" dirty="0" err="1"/>
              <a:t>k</a:t>
            </a:r>
            <a:r>
              <a:rPr lang="de-DE" altLang="de-DE" dirty="0"/>
              <a:t> (n)) auf.</a:t>
            </a:r>
          </a:p>
          <a:p>
            <a:pPr indent="-3286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endParaRPr lang="de-AT" dirty="0"/>
          </a:p>
        </p:txBody>
      </p:sp>
      <p:sp>
        <p:nvSpPr>
          <p:cNvPr id="4" name="Fußzeilenplatzhalter 3">
            <a:extLst>
              <a:ext uri="{FF2B5EF4-FFF2-40B4-BE49-F238E27FC236}">
                <a16:creationId xmlns:a16="http://schemas.microsoft.com/office/drawing/2014/main" id="{DC7EAEB2-198B-4C28-A960-77875E82B9FC}"/>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AD709BA1-1DBE-4DBF-84C1-529C58D88294}"/>
              </a:ext>
            </a:extLst>
          </p:cNvPr>
          <p:cNvSpPr>
            <a:spLocks noGrp="1"/>
          </p:cNvSpPr>
          <p:nvPr>
            <p:ph type="sldNum" sz="quarter" idx="12"/>
          </p:nvPr>
        </p:nvSpPr>
        <p:spPr/>
        <p:txBody>
          <a:bodyPr/>
          <a:lstStyle/>
          <a:p>
            <a:fld id="{52C6CD25-C25B-451D-B3B9-59A32B5EFF93}" type="slidenum">
              <a:rPr lang="de-AT" smtClean="0"/>
              <a:t>19</a:t>
            </a:fld>
            <a:endParaRPr lang="de-AT"/>
          </a:p>
        </p:txBody>
      </p:sp>
      <p:graphicFrame>
        <p:nvGraphicFramePr>
          <p:cNvPr id="6" name="Object 3">
            <a:extLst>
              <a:ext uri="{FF2B5EF4-FFF2-40B4-BE49-F238E27FC236}">
                <a16:creationId xmlns:a16="http://schemas.microsoft.com/office/drawing/2014/main" id="{E0544E34-FE97-4899-B299-3BF3EBA670AB}"/>
              </a:ext>
            </a:extLst>
          </p:cNvPr>
          <p:cNvGraphicFramePr>
            <a:graphicFrameLocks noChangeAspect="1"/>
          </p:cNvGraphicFramePr>
          <p:nvPr>
            <p:extLst>
              <p:ext uri="{D42A27DB-BD31-4B8C-83A1-F6EECF244321}">
                <p14:modId xmlns:p14="http://schemas.microsoft.com/office/powerpoint/2010/main" val="1538828979"/>
              </p:ext>
            </p:extLst>
          </p:nvPr>
        </p:nvGraphicFramePr>
        <p:xfrm>
          <a:off x="3324225" y="2506662"/>
          <a:ext cx="5543550" cy="1844675"/>
        </p:xfrm>
        <a:graphic>
          <a:graphicData uri="http://schemas.openxmlformats.org/presentationml/2006/ole">
            <mc:AlternateContent xmlns:mc="http://schemas.openxmlformats.org/markup-compatibility/2006">
              <mc:Choice xmlns:v="urn:schemas-microsoft-com:vml" Requires="v">
                <p:oleObj spid="_x0000_s8195" r:id="rId3" imgW="4846335" imgH="1613394" progId="">
                  <p:embed/>
                </p:oleObj>
              </mc:Choice>
              <mc:Fallback>
                <p:oleObj r:id="rId3" imgW="4846335" imgH="1613394" progId="">
                  <p:embed/>
                  <p:pic>
                    <p:nvPicPr>
                      <p:cNvPr id="20486" name="Object 3">
                        <a:extLst>
                          <a:ext uri="{FF2B5EF4-FFF2-40B4-BE49-F238E27FC236}">
                            <a16:creationId xmlns:a16="http://schemas.microsoft.com/office/drawing/2014/main" id="{68ECD995-922B-48B1-A969-C6E70E4CF6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4225" y="2506662"/>
                        <a:ext cx="5543550" cy="1844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71BCFD9A-D629-4747-B286-9C9FE89BBF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80532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BC073E-D4C6-47E1-95B5-A0D351D96771}"/>
              </a:ext>
            </a:extLst>
          </p:cNvPr>
          <p:cNvSpPr>
            <a:spLocks noGrp="1"/>
          </p:cNvSpPr>
          <p:nvPr>
            <p:ph type="title"/>
          </p:nvPr>
        </p:nvSpPr>
        <p:spPr/>
        <p:txBody>
          <a:bodyPr/>
          <a:lstStyle/>
          <a:p>
            <a:r>
              <a:rPr lang="de-AT" b="1" dirty="0"/>
              <a:t>Graphentheorie</a:t>
            </a:r>
          </a:p>
        </p:txBody>
      </p:sp>
      <p:sp>
        <p:nvSpPr>
          <p:cNvPr id="3" name="Inhaltsplatzhalter 2">
            <a:extLst>
              <a:ext uri="{FF2B5EF4-FFF2-40B4-BE49-F238E27FC236}">
                <a16:creationId xmlns:a16="http://schemas.microsoft.com/office/drawing/2014/main" id="{850AED1F-0D8E-41D1-9A80-BBE89846B672}"/>
              </a:ext>
            </a:extLst>
          </p:cNvPr>
          <p:cNvSpPr>
            <a:spLocks noGrp="1"/>
          </p:cNvSpPr>
          <p:nvPr>
            <p:ph idx="1"/>
          </p:nvPr>
        </p:nvSpPr>
        <p:spPr>
          <a:xfrm>
            <a:off x="838200" y="1825625"/>
            <a:ext cx="9585960" cy="4351338"/>
          </a:xfrm>
        </p:spPr>
        <p:txBody>
          <a:bodyPr>
            <a:normAutofit fontScale="92500"/>
          </a:bodyPr>
          <a:lstStyle/>
          <a:p>
            <a:pPr marL="328613" indent="-328613">
              <a:spcBef>
                <a:spcPts val="5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AT" altLang="de-DE" sz="2400" dirty="0"/>
              <a:t>Ein gerichteter Graph G=(W,U) besteht aus einer Menge W von Knoten und einer Menge von U von Kanten. Eine Kante (a1,b1), also die Verbindung von a1 nach b1, heißt gerichtete Kante. Der Knoten a1 heißt unmittelbarer Vorgänger von b1 und b1 ist der unmittelbare Nachfolger von a1.</a:t>
            </a:r>
          </a:p>
          <a:p>
            <a:pPr marL="328613" indent="-328613">
              <a:spcBef>
                <a:spcPts val="5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AT" altLang="de-DE" sz="2400" dirty="0"/>
              <a:t>Eine Folge von Kanten (a1,b2),(b2,c2),...(m1,n3) ist ein gerichteter Weg von a1 nach n3 der Länge L (L = Anzahl der Knoten). a1 heißt Vorgänger von n3 und n3 ist Nachfolger von a1.</a:t>
            </a:r>
          </a:p>
          <a:p>
            <a:pPr marL="328613" indent="-328613">
              <a:spcBef>
                <a:spcPts val="5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AT" altLang="de-DE" sz="2400" dirty="0"/>
              <a:t>Ein gerichteter Graph G=(W,U) ist ein Baum, wenn er folgende Eigenschaften erfüllt:</a:t>
            </a:r>
          </a:p>
          <a:p>
            <a:pPr marL="728663" lvl="1" indent="-271463">
              <a:spcBef>
                <a:spcPts val="450"/>
              </a:spcBef>
              <a:buFont typeface="Arial" panose="020B0604020202020204" pitchFamily="34" charset="0"/>
              <a:buChar char="–"/>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AT" altLang="de-DE" dirty="0"/>
              <a:t>Es gibt </a:t>
            </a:r>
            <a:r>
              <a:rPr lang="de-AT" altLang="de-DE" u="sng" dirty="0"/>
              <a:t>genau einen</a:t>
            </a:r>
            <a:r>
              <a:rPr lang="de-AT" altLang="de-DE" dirty="0"/>
              <a:t> Knoten, der keinen Vorgänger besitzt (Wurzel).</a:t>
            </a:r>
          </a:p>
          <a:p>
            <a:pPr marL="728663" lvl="1" indent="-271463">
              <a:spcBef>
                <a:spcPts val="450"/>
              </a:spcBef>
              <a:buFont typeface="Arial" panose="020B0604020202020204" pitchFamily="34" charset="0"/>
              <a:buChar char="–"/>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AT" altLang="de-DE" dirty="0"/>
              <a:t>Jeder Knoten, außer der Wurzel, hat </a:t>
            </a:r>
            <a:r>
              <a:rPr lang="de-AT" altLang="de-DE" u="sng" dirty="0"/>
              <a:t>genau einen</a:t>
            </a:r>
            <a:r>
              <a:rPr lang="de-AT" altLang="de-DE" dirty="0"/>
              <a:t> unmittelbaren Vorgänger.</a:t>
            </a:r>
          </a:p>
          <a:p>
            <a:pPr marL="728663" lvl="1" indent="-271463">
              <a:spcBef>
                <a:spcPts val="450"/>
              </a:spcBef>
              <a:buFont typeface="Arial" panose="020B0604020202020204" pitchFamily="34" charset="0"/>
              <a:buChar char="–"/>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AT" altLang="de-DE" dirty="0"/>
              <a:t>Zu jedem Knoten, außer der Wurzel, gibt es </a:t>
            </a:r>
            <a:r>
              <a:rPr lang="de-AT" altLang="de-DE" u="sng" dirty="0"/>
              <a:t>genau einen</a:t>
            </a:r>
            <a:r>
              <a:rPr lang="de-AT" altLang="de-DE" dirty="0"/>
              <a:t> Weg von der Wurzel zu diesem Knoten.</a:t>
            </a:r>
          </a:p>
          <a:p>
            <a:endParaRPr lang="de-AT" sz="2400" dirty="0"/>
          </a:p>
        </p:txBody>
      </p:sp>
      <p:sp>
        <p:nvSpPr>
          <p:cNvPr id="4" name="Fußzeilenplatzhalter 3">
            <a:extLst>
              <a:ext uri="{FF2B5EF4-FFF2-40B4-BE49-F238E27FC236}">
                <a16:creationId xmlns:a16="http://schemas.microsoft.com/office/drawing/2014/main" id="{31773CB2-23D9-42E1-9B52-AF0CDB4874A0}"/>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038CFFA8-CD8F-4614-969C-3DA383192E76}"/>
              </a:ext>
            </a:extLst>
          </p:cNvPr>
          <p:cNvSpPr>
            <a:spLocks noGrp="1"/>
          </p:cNvSpPr>
          <p:nvPr>
            <p:ph type="sldNum" sz="quarter" idx="12"/>
          </p:nvPr>
        </p:nvSpPr>
        <p:spPr/>
        <p:txBody>
          <a:bodyPr/>
          <a:lstStyle/>
          <a:p>
            <a:fld id="{52C6CD25-C25B-451D-B3B9-59A32B5EFF93}" type="slidenum">
              <a:rPr lang="de-AT" smtClean="0"/>
              <a:t>2</a:t>
            </a:fld>
            <a:endParaRPr lang="de-AT"/>
          </a:p>
        </p:txBody>
      </p:sp>
      <p:pic>
        <p:nvPicPr>
          <p:cNvPr id="7" name="Grafik 6" descr="Ein Bild, das Zeichnung enthält.&#10;&#10;Automatisch generierte Beschreibung">
            <a:extLst>
              <a:ext uri="{FF2B5EF4-FFF2-40B4-BE49-F238E27FC236}">
                <a16:creationId xmlns:a16="http://schemas.microsoft.com/office/drawing/2014/main" id="{0CD194E6-9EB8-45C9-9811-22A85F520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780643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BAAA02-8597-4112-976E-7E185EA4DE38}"/>
              </a:ext>
            </a:extLst>
          </p:cNvPr>
          <p:cNvSpPr>
            <a:spLocks noGrp="1"/>
          </p:cNvSpPr>
          <p:nvPr>
            <p:ph type="title"/>
          </p:nvPr>
        </p:nvSpPr>
        <p:spPr/>
        <p:txBody>
          <a:bodyPr/>
          <a:lstStyle/>
          <a:p>
            <a:r>
              <a:rPr lang="de-AT" b="1" dirty="0"/>
              <a:t>Suche im B - Baum</a:t>
            </a:r>
          </a:p>
        </p:txBody>
      </p:sp>
      <p:sp>
        <p:nvSpPr>
          <p:cNvPr id="3" name="Inhaltsplatzhalter 2">
            <a:extLst>
              <a:ext uri="{FF2B5EF4-FFF2-40B4-BE49-F238E27FC236}">
                <a16:creationId xmlns:a16="http://schemas.microsoft.com/office/drawing/2014/main" id="{71454B9D-1439-414B-9434-D17254A6C0D1}"/>
              </a:ext>
            </a:extLst>
          </p:cNvPr>
          <p:cNvSpPr>
            <a:spLocks noGrp="1"/>
          </p:cNvSpPr>
          <p:nvPr>
            <p:ph idx="1"/>
          </p:nvPr>
        </p:nvSpPr>
        <p:spPr/>
        <p:txBody>
          <a:bodyPr/>
          <a:lstStyle/>
          <a:p>
            <a:pPr marL="0" indent="0">
              <a:buNone/>
            </a:pPr>
            <a:r>
              <a:rPr lang="de-DE" altLang="de-DE" dirty="0"/>
              <a:t>Einen Schlüssel s im B-Baum findet man wie bei Suchbäumen, indem man (beginnend bei der Wurzel) prüft, ob s im gerade betrachteten Knoten x enthalten ist; falls dies zutrifft, ist man fertig. Andernfalls prüft man, ob x ein Blatt (Knoten ohne Söhne) ist; falls ja, dann endet die Suche erfolglos, falls nein, dann stellt man fest, zwischen welchen Schlüsseln s</a:t>
            </a:r>
            <a:r>
              <a:rPr lang="de-DE" altLang="de-DE" baseline="-25000" dirty="0"/>
              <a:t>i-1</a:t>
            </a:r>
            <a:r>
              <a:rPr lang="de-DE" altLang="de-DE" dirty="0"/>
              <a:t> und s</a:t>
            </a:r>
            <a:r>
              <a:rPr lang="de-DE" altLang="de-DE" baseline="-25000" dirty="0"/>
              <a:t>i</a:t>
            </a:r>
            <a:r>
              <a:rPr lang="de-DE" altLang="de-DE" dirty="0"/>
              <a:t> des Knotens x der Schlüssel s liegt (bzw. ob s&lt;s</a:t>
            </a:r>
            <a:r>
              <a:rPr lang="de-DE" altLang="de-DE" baseline="-25000" dirty="0"/>
              <a:t>1</a:t>
            </a:r>
            <a:r>
              <a:rPr lang="de-DE" altLang="de-DE" dirty="0"/>
              <a:t> oder ob s&gt;</a:t>
            </a:r>
            <a:r>
              <a:rPr lang="de-DE" altLang="de-DE" dirty="0" err="1"/>
              <a:t>s</a:t>
            </a:r>
            <a:r>
              <a:rPr lang="de-DE" altLang="de-DE" baseline="-25000" dirty="0" err="1"/>
              <a:t>k</a:t>
            </a:r>
            <a:r>
              <a:rPr lang="de-DE" altLang="de-DE" dirty="0"/>
              <a:t> ist) und setzt die Suche danach beim Knoten </a:t>
            </a:r>
            <a:r>
              <a:rPr lang="de-DE" altLang="de-DE" dirty="0" err="1"/>
              <a:t>x.sohn</a:t>
            </a:r>
            <a:r>
              <a:rPr lang="de-DE" altLang="de-DE" dirty="0"/>
              <a:t>[i] fort.</a:t>
            </a:r>
          </a:p>
          <a:p>
            <a:pPr marL="0" indent="0">
              <a:buNone/>
            </a:pPr>
            <a:endParaRPr lang="de-AT" dirty="0"/>
          </a:p>
        </p:txBody>
      </p:sp>
      <p:sp>
        <p:nvSpPr>
          <p:cNvPr id="4" name="Fußzeilenplatzhalter 3">
            <a:extLst>
              <a:ext uri="{FF2B5EF4-FFF2-40B4-BE49-F238E27FC236}">
                <a16:creationId xmlns:a16="http://schemas.microsoft.com/office/drawing/2014/main" id="{36470E77-C846-493B-AE9F-FB2426786D94}"/>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DFD70A44-9BB6-46F7-A8C8-26104E46690D}"/>
              </a:ext>
            </a:extLst>
          </p:cNvPr>
          <p:cNvSpPr>
            <a:spLocks noGrp="1"/>
          </p:cNvSpPr>
          <p:nvPr>
            <p:ph type="sldNum" sz="quarter" idx="12"/>
          </p:nvPr>
        </p:nvSpPr>
        <p:spPr/>
        <p:txBody>
          <a:bodyPr/>
          <a:lstStyle/>
          <a:p>
            <a:fld id="{52C6CD25-C25B-451D-B3B9-59A32B5EFF93}" type="slidenum">
              <a:rPr lang="de-AT" smtClean="0"/>
              <a:t>20</a:t>
            </a:fld>
            <a:endParaRPr lang="de-AT"/>
          </a:p>
        </p:txBody>
      </p:sp>
      <p:pic>
        <p:nvPicPr>
          <p:cNvPr id="6" name="Grafik 5" descr="Ein Bild, das Zeichnung enthält.&#10;&#10;Automatisch generierte Beschreibung">
            <a:extLst>
              <a:ext uri="{FF2B5EF4-FFF2-40B4-BE49-F238E27FC236}">
                <a16:creationId xmlns:a16="http://schemas.microsoft.com/office/drawing/2014/main" id="{805D5303-E745-4C31-BBE6-7B122A392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38654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98627-CEE9-4F76-AB90-01B92DA154CB}"/>
              </a:ext>
            </a:extLst>
          </p:cNvPr>
          <p:cNvSpPr>
            <a:spLocks noGrp="1"/>
          </p:cNvSpPr>
          <p:nvPr>
            <p:ph type="title"/>
          </p:nvPr>
        </p:nvSpPr>
        <p:spPr/>
        <p:txBody>
          <a:bodyPr/>
          <a:lstStyle/>
          <a:p>
            <a:r>
              <a:rPr lang="de-AT" b="1" dirty="0"/>
              <a:t>Einfügen im B – Baum </a:t>
            </a:r>
          </a:p>
        </p:txBody>
      </p:sp>
      <p:sp>
        <p:nvSpPr>
          <p:cNvPr id="3" name="Inhaltsplatzhalter 2">
            <a:extLst>
              <a:ext uri="{FF2B5EF4-FFF2-40B4-BE49-F238E27FC236}">
                <a16:creationId xmlns:a16="http://schemas.microsoft.com/office/drawing/2014/main" id="{54B275A9-93DA-40EB-A3D0-46B38B84A1EC}"/>
              </a:ext>
            </a:extLst>
          </p:cNvPr>
          <p:cNvSpPr>
            <a:spLocks noGrp="1"/>
          </p:cNvSpPr>
          <p:nvPr>
            <p:ph idx="1"/>
          </p:nvPr>
        </p:nvSpPr>
        <p:spPr>
          <a:xfrm>
            <a:off x="838200" y="1825625"/>
            <a:ext cx="9273209" cy="4351338"/>
          </a:xfrm>
        </p:spPr>
        <p:txBody>
          <a:bodyPr/>
          <a:lstStyle/>
          <a:p>
            <a:pPr marL="0" indent="0">
              <a:buNone/>
            </a:pPr>
            <a:r>
              <a:rPr lang="de-DE" altLang="de-DE" dirty="0"/>
              <a:t>geschieht grundsätzlich in den Blättern. Da die Zahl der Schlüssel je Knoten (Wurzel ausgenommen) zwischen m und 2m liegen muss, kann das Einfügen einen Überlauf verursachen. Das Blatt enthält dann 2m+1 Schlüssel. In diesem Fall teilt man den Knoten in zwei Knoten zu je m Schlüssel. Der mittlere Schlüssel des Knotens wird vom Vater aufgenommen. Falls auch der Vaterknoten überläuft, muss er ebenfalls in zwei Knoten aufgeteilt und sein mittlerer Schlüssel nach oben an seinen Vaterknoten weitergereicht werden. Läuft die Wurzel über, dann wird sie aufgespalten und eine neue Wurzel angelegt. (B-Baum ist um 1 Stufe gewachsen) </a:t>
            </a:r>
          </a:p>
          <a:p>
            <a:pPr marL="0" indent="0">
              <a:buNone/>
            </a:pPr>
            <a:endParaRPr lang="de-AT" dirty="0"/>
          </a:p>
        </p:txBody>
      </p:sp>
      <p:sp>
        <p:nvSpPr>
          <p:cNvPr id="4" name="Fußzeilenplatzhalter 3">
            <a:extLst>
              <a:ext uri="{FF2B5EF4-FFF2-40B4-BE49-F238E27FC236}">
                <a16:creationId xmlns:a16="http://schemas.microsoft.com/office/drawing/2014/main" id="{2FFF4413-8DAD-4D27-8B32-A4D991121335}"/>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BDDECEB1-3C63-469E-B517-8F378C3AEC7E}"/>
              </a:ext>
            </a:extLst>
          </p:cNvPr>
          <p:cNvSpPr>
            <a:spLocks noGrp="1"/>
          </p:cNvSpPr>
          <p:nvPr>
            <p:ph type="sldNum" sz="quarter" idx="12"/>
          </p:nvPr>
        </p:nvSpPr>
        <p:spPr/>
        <p:txBody>
          <a:bodyPr/>
          <a:lstStyle/>
          <a:p>
            <a:fld id="{52C6CD25-C25B-451D-B3B9-59A32B5EFF93}" type="slidenum">
              <a:rPr lang="de-AT" smtClean="0"/>
              <a:t>21</a:t>
            </a:fld>
            <a:endParaRPr lang="de-AT"/>
          </a:p>
        </p:txBody>
      </p:sp>
      <p:pic>
        <p:nvPicPr>
          <p:cNvPr id="6" name="Grafik 5" descr="Ein Bild, das Zeichnung enthält.&#10;&#10;Automatisch generierte Beschreibung">
            <a:extLst>
              <a:ext uri="{FF2B5EF4-FFF2-40B4-BE49-F238E27FC236}">
                <a16:creationId xmlns:a16="http://schemas.microsoft.com/office/drawing/2014/main" id="{E652BD72-E8D7-45A8-80C4-68FD2A907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484863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512091-5E45-48B4-996A-8CC3D506775C}"/>
              </a:ext>
            </a:extLst>
          </p:cNvPr>
          <p:cNvSpPr>
            <a:spLocks noGrp="1"/>
          </p:cNvSpPr>
          <p:nvPr>
            <p:ph type="title"/>
          </p:nvPr>
        </p:nvSpPr>
        <p:spPr/>
        <p:txBody>
          <a:bodyPr/>
          <a:lstStyle/>
          <a:p>
            <a:r>
              <a:rPr lang="de-AT" b="1" dirty="0" err="1"/>
              <a:t>Einfügebeispiel</a:t>
            </a:r>
            <a:endParaRPr lang="de-AT" b="1" dirty="0"/>
          </a:p>
        </p:txBody>
      </p:sp>
      <p:sp>
        <p:nvSpPr>
          <p:cNvPr id="3" name="Inhaltsplatzhalter 2">
            <a:extLst>
              <a:ext uri="{FF2B5EF4-FFF2-40B4-BE49-F238E27FC236}">
                <a16:creationId xmlns:a16="http://schemas.microsoft.com/office/drawing/2014/main" id="{3C833D8B-1BF3-4515-80C4-63B22D80EBC1}"/>
              </a:ext>
            </a:extLst>
          </p:cNvPr>
          <p:cNvSpPr>
            <a:spLocks noGrp="1"/>
          </p:cNvSpPr>
          <p:nvPr>
            <p:ph sz="half" idx="1"/>
          </p:nvPr>
        </p:nvSpPr>
        <p:spPr>
          <a:xfrm>
            <a:off x="800894" y="1562101"/>
            <a:ext cx="5181600" cy="4351338"/>
          </a:xfrm>
        </p:spPr>
        <p:txBody>
          <a:bodyPr>
            <a:noAutofit/>
          </a:bodyPr>
          <a:lstStyle/>
          <a:p>
            <a:pPr marL="0"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800" dirty="0">
                <a:latin typeface="Calibri" panose="020F0502020204030204" pitchFamily="34" charset="0"/>
              </a:rPr>
              <a:t>Gegeben ist folgender (1,2) Typ B Baum:</a:t>
            </a:r>
          </a:p>
          <a:p>
            <a:pPr marL="0"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sz="1800" dirty="0">
              <a:latin typeface="Calibri" panose="020F0502020204030204" pitchFamily="34" charset="0"/>
            </a:endParaRPr>
          </a:p>
          <a:p>
            <a:pPr marL="0"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sz="1800" dirty="0">
              <a:latin typeface="Calibri" panose="020F0502020204030204" pitchFamily="34" charset="0"/>
            </a:endParaRPr>
          </a:p>
          <a:p>
            <a:pPr marL="0"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sz="1800" dirty="0">
              <a:latin typeface="Calibri" panose="020F0502020204030204" pitchFamily="34" charset="0"/>
            </a:endParaRPr>
          </a:p>
          <a:p>
            <a:pPr marL="0"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800" dirty="0">
                <a:latin typeface="Calibri" panose="020F0502020204030204" pitchFamily="34" charset="0"/>
              </a:rPr>
              <a:t>Hinzufügen des Schlüssels 2. Das Blatt mit den Schlüsseln 1 und 3 ist zu splitten:</a:t>
            </a:r>
          </a:p>
          <a:p>
            <a:pPr marL="0"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sz="1800" dirty="0">
              <a:latin typeface="Calibri" panose="020F0502020204030204" pitchFamily="34" charset="0"/>
            </a:endParaRPr>
          </a:p>
          <a:p>
            <a:pPr marL="0"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sz="1800" dirty="0">
              <a:latin typeface="Calibri" panose="020F0502020204030204" pitchFamily="34" charset="0"/>
            </a:endParaRPr>
          </a:p>
          <a:p>
            <a:pPr marL="0"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800" dirty="0">
                <a:latin typeface="Calibri" panose="020F0502020204030204" pitchFamily="34" charset="0"/>
              </a:rPr>
              <a:t>Hinzufügen von 15:</a:t>
            </a:r>
            <a:br>
              <a:rPr lang="de-DE" altLang="de-DE" sz="1800" dirty="0">
                <a:latin typeface="Calibri" panose="020F0502020204030204" pitchFamily="34" charset="0"/>
              </a:rPr>
            </a:br>
            <a:r>
              <a:rPr lang="de-DE" altLang="de-DE" sz="1800" dirty="0">
                <a:latin typeface="Calibri" panose="020F0502020204030204" pitchFamily="34" charset="0"/>
              </a:rPr>
              <a:t>Split des Knotens 13 - 14 nach den oben beschriebenen Regeln. Dabei wandert 14 eine Hierarchiestufe nach oben.</a:t>
            </a:r>
          </a:p>
        </p:txBody>
      </p:sp>
      <p:sp>
        <p:nvSpPr>
          <p:cNvPr id="4" name="Inhaltsplatzhalter 3">
            <a:extLst>
              <a:ext uri="{FF2B5EF4-FFF2-40B4-BE49-F238E27FC236}">
                <a16:creationId xmlns:a16="http://schemas.microsoft.com/office/drawing/2014/main" id="{3745CAEA-4B8D-47F5-98C4-E35AB80D1B27}"/>
              </a:ext>
            </a:extLst>
          </p:cNvPr>
          <p:cNvSpPr>
            <a:spLocks noGrp="1"/>
          </p:cNvSpPr>
          <p:nvPr>
            <p:ph sz="half" idx="2"/>
          </p:nvPr>
        </p:nvSpPr>
        <p:spPr/>
        <p:txBody>
          <a:bodyPr>
            <a:normAutofit fontScale="92500" lnSpcReduction="20000"/>
          </a:bodyPr>
          <a:lstStyle/>
          <a:p>
            <a:endParaRPr lang="de-AT" dirty="0"/>
          </a:p>
        </p:txBody>
      </p:sp>
      <p:sp>
        <p:nvSpPr>
          <p:cNvPr id="5" name="Fußzeilenplatzhalter 4">
            <a:extLst>
              <a:ext uri="{FF2B5EF4-FFF2-40B4-BE49-F238E27FC236}">
                <a16:creationId xmlns:a16="http://schemas.microsoft.com/office/drawing/2014/main" id="{07779DF9-EC1F-4159-BB5E-A2FB281AFED0}"/>
              </a:ext>
            </a:extLst>
          </p:cNvPr>
          <p:cNvSpPr>
            <a:spLocks noGrp="1"/>
          </p:cNvSpPr>
          <p:nvPr>
            <p:ph type="ftr" sz="quarter" idx="11"/>
          </p:nvPr>
        </p:nvSpPr>
        <p:spPr/>
        <p:txBody>
          <a:bodyPr/>
          <a:lstStyle/>
          <a:p>
            <a:r>
              <a:rPr lang="de-AT"/>
              <a:t>Physikalische Datenbankstrukturen</a:t>
            </a:r>
          </a:p>
        </p:txBody>
      </p:sp>
      <p:sp>
        <p:nvSpPr>
          <p:cNvPr id="6" name="Foliennummernplatzhalter 5">
            <a:extLst>
              <a:ext uri="{FF2B5EF4-FFF2-40B4-BE49-F238E27FC236}">
                <a16:creationId xmlns:a16="http://schemas.microsoft.com/office/drawing/2014/main" id="{7F97F1EE-70D6-479D-BC93-CBBFA14779D8}"/>
              </a:ext>
            </a:extLst>
          </p:cNvPr>
          <p:cNvSpPr>
            <a:spLocks noGrp="1"/>
          </p:cNvSpPr>
          <p:nvPr>
            <p:ph type="sldNum" sz="quarter" idx="12"/>
          </p:nvPr>
        </p:nvSpPr>
        <p:spPr/>
        <p:txBody>
          <a:bodyPr/>
          <a:lstStyle/>
          <a:p>
            <a:fld id="{52C6CD25-C25B-451D-B3B9-59A32B5EFF93}" type="slidenum">
              <a:rPr lang="de-AT" smtClean="0"/>
              <a:t>22</a:t>
            </a:fld>
            <a:endParaRPr lang="de-AT"/>
          </a:p>
        </p:txBody>
      </p:sp>
      <p:graphicFrame>
        <p:nvGraphicFramePr>
          <p:cNvPr id="7" name="Object 4">
            <a:extLst>
              <a:ext uri="{FF2B5EF4-FFF2-40B4-BE49-F238E27FC236}">
                <a16:creationId xmlns:a16="http://schemas.microsoft.com/office/drawing/2014/main" id="{F9281644-8E0E-450F-B843-3244035E2F47}"/>
              </a:ext>
            </a:extLst>
          </p:cNvPr>
          <p:cNvGraphicFramePr>
            <a:graphicFrameLocks noChangeAspect="1"/>
          </p:cNvGraphicFramePr>
          <p:nvPr>
            <p:extLst>
              <p:ext uri="{D42A27DB-BD31-4B8C-83A1-F6EECF244321}">
                <p14:modId xmlns:p14="http://schemas.microsoft.com/office/powerpoint/2010/main" val="1800987567"/>
              </p:ext>
            </p:extLst>
          </p:nvPr>
        </p:nvGraphicFramePr>
        <p:xfrm>
          <a:off x="5334863" y="962026"/>
          <a:ext cx="5184775" cy="1741487"/>
        </p:xfrm>
        <a:graphic>
          <a:graphicData uri="http://schemas.openxmlformats.org/presentationml/2006/ole">
            <mc:AlternateContent xmlns:mc="http://schemas.openxmlformats.org/markup-compatibility/2006">
              <mc:Choice xmlns:v="urn:schemas-microsoft-com:vml" Requires="v">
                <p:oleObj spid="_x0000_s9224" r:id="rId3" imgW="4180884" imgH="1403531" progId="">
                  <p:embed/>
                </p:oleObj>
              </mc:Choice>
              <mc:Fallback>
                <p:oleObj r:id="rId3" imgW="4180884" imgH="1403531" progId="">
                  <p:embed/>
                  <p:pic>
                    <p:nvPicPr>
                      <p:cNvPr id="23559" name="Object 4">
                        <a:extLst>
                          <a:ext uri="{FF2B5EF4-FFF2-40B4-BE49-F238E27FC236}">
                            <a16:creationId xmlns:a16="http://schemas.microsoft.com/office/drawing/2014/main" id="{AEB85FCA-7F93-4D8F-B2F7-59C1A56D13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863" y="962026"/>
                        <a:ext cx="5184775" cy="17414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a:extLst>
              <a:ext uri="{FF2B5EF4-FFF2-40B4-BE49-F238E27FC236}">
                <a16:creationId xmlns:a16="http://schemas.microsoft.com/office/drawing/2014/main" id="{A242E4F3-9BB1-4704-9C81-3F02677D5F67}"/>
              </a:ext>
            </a:extLst>
          </p:cNvPr>
          <p:cNvGraphicFramePr>
            <a:graphicFrameLocks noChangeAspect="1"/>
          </p:cNvGraphicFramePr>
          <p:nvPr>
            <p:extLst>
              <p:ext uri="{D42A27DB-BD31-4B8C-83A1-F6EECF244321}">
                <p14:modId xmlns:p14="http://schemas.microsoft.com/office/powerpoint/2010/main" val="4293163716"/>
              </p:ext>
            </p:extLst>
          </p:nvPr>
        </p:nvGraphicFramePr>
        <p:xfrm>
          <a:off x="5253901" y="2544763"/>
          <a:ext cx="5202237" cy="1771650"/>
        </p:xfrm>
        <a:graphic>
          <a:graphicData uri="http://schemas.openxmlformats.org/presentationml/2006/ole">
            <mc:AlternateContent xmlns:mc="http://schemas.openxmlformats.org/markup-compatibility/2006">
              <mc:Choice xmlns:v="urn:schemas-microsoft-com:vml" Requires="v">
                <p:oleObj spid="_x0000_s9225" r:id="rId5" imgW="3934168" imgH="1339456" progId="">
                  <p:embed/>
                </p:oleObj>
              </mc:Choice>
              <mc:Fallback>
                <p:oleObj r:id="rId5" imgW="3934168" imgH="1339456" progId="">
                  <p:embed/>
                  <p:pic>
                    <p:nvPicPr>
                      <p:cNvPr id="23560" name="Object 5">
                        <a:extLst>
                          <a:ext uri="{FF2B5EF4-FFF2-40B4-BE49-F238E27FC236}">
                            <a16:creationId xmlns:a16="http://schemas.microsoft.com/office/drawing/2014/main" id="{846B3564-0724-49F1-B564-D784B1B3EF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3901" y="2544763"/>
                        <a:ext cx="5202237" cy="1771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6">
            <a:extLst>
              <a:ext uri="{FF2B5EF4-FFF2-40B4-BE49-F238E27FC236}">
                <a16:creationId xmlns:a16="http://schemas.microsoft.com/office/drawing/2014/main" id="{10A6CCE5-BEB6-427A-81D1-459C19A6CB85}"/>
              </a:ext>
            </a:extLst>
          </p:cNvPr>
          <p:cNvGraphicFramePr>
            <a:graphicFrameLocks noChangeAspect="1"/>
          </p:cNvGraphicFramePr>
          <p:nvPr>
            <p:extLst>
              <p:ext uri="{D42A27DB-BD31-4B8C-83A1-F6EECF244321}">
                <p14:modId xmlns:p14="http://schemas.microsoft.com/office/powerpoint/2010/main" val="3616565310"/>
              </p:ext>
            </p:extLst>
          </p:nvPr>
        </p:nvGraphicFramePr>
        <p:xfrm>
          <a:off x="5258663" y="4202113"/>
          <a:ext cx="5264150" cy="2439988"/>
        </p:xfrm>
        <a:graphic>
          <a:graphicData uri="http://schemas.openxmlformats.org/presentationml/2006/ole">
            <mc:AlternateContent xmlns:mc="http://schemas.openxmlformats.org/markup-compatibility/2006">
              <mc:Choice xmlns:v="urn:schemas-microsoft-com:vml" Requires="v">
                <p:oleObj spid="_x0000_s9226" r:id="rId7" imgW="3620297" imgH="1677829" progId="">
                  <p:embed/>
                </p:oleObj>
              </mc:Choice>
              <mc:Fallback>
                <p:oleObj r:id="rId7" imgW="3620297" imgH="1677829" progId="">
                  <p:embed/>
                  <p:pic>
                    <p:nvPicPr>
                      <p:cNvPr id="23561" name="Object 6">
                        <a:extLst>
                          <a:ext uri="{FF2B5EF4-FFF2-40B4-BE49-F238E27FC236}">
                            <a16:creationId xmlns:a16="http://schemas.microsoft.com/office/drawing/2014/main" id="{0192AD25-E3DF-4B05-AB4A-D4A05F5211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8663" y="4202113"/>
                        <a:ext cx="5264150" cy="2439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 name="Grafik 9" descr="Ein Bild, das Zeichnung enthält.&#10;&#10;Automatisch generierte Beschreibung">
            <a:extLst>
              <a:ext uri="{FF2B5EF4-FFF2-40B4-BE49-F238E27FC236}">
                <a16:creationId xmlns:a16="http://schemas.microsoft.com/office/drawing/2014/main" id="{E8854A9A-4042-4CB5-A987-CC03B7E7395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203337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56C2D5-BCFE-4537-A203-D4AB6159435F}"/>
              </a:ext>
            </a:extLst>
          </p:cNvPr>
          <p:cNvSpPr>
            <a:spLocks noGrp="1"/>
          </p:cNvSpPr>
          <p:nvPr>
            <p:ph type="title"/>
          </p:nvPr>
        </p:nvSpPr>
        <p:spPr/>
        <p:txBody>
          <a:bodyPr/>
          <a:lstStyle/>
          <a:p>
            <a:r>
              <a:rPr lang="de-AT" b="1" dirty="0" err="1"/>
              <a:t>Einfügebeispiel</a:t>
            </a:r>
            <a:endParaRPr lang="de-AT" b="1" dirty="0"/>
          </a:p>
        </p:txBody>
      </p:sp>
      <p:sp>
        <p:nvSpPr>
          <p:cNvPr id="3" name="Inhaltsplatzhalter 2">
            <a:extLst>
              <a:ext uri="{FF2B5EF4-FFF2-40B4-BE49-F238E27FC236}">
                <a16:creationId xmlns:a16="http://schemas.microsoft.com/office/drawing/2014/main" id="{17A3238D-7787-4B3A-BC31-358AD5846797}"/>
              </a:ext>
            </a:extLst>
          </p:cNvPr>
          <p:cNvSpPr>
            <a:spLocks noGrp="1"/>
          </p:cNvSpPr>
          <p:nvPr>
            <p:ph idx="1"/>
          </p:nvPr>
        </p:nvSpPr>
        <p:spPr/>
        <p:txBody>
          <a:bodyPr/>
          <a:lstStyle/>
          <a:p>
            <a:pPr marL="0" indent="0">
              <a:buNone/>
            </a:pPr>
            <a:r>
              <a:rPr lang="de-AT" altLang="de-DE" dirty="0">
                <a:latin typeface="Calibri" panose="020F0502020204030204" pitchFamily="34" charset="0"/>
              </a:rPr>
              <a:t>Im Knoten 9 -12 wären nun 3 Elemente vorhanden. Das ist nach den Konstruktionsregeln nicht zulässig. Dieser Überlauf wird durch eine Aufteilung des Knotens bereinigt - dabei wandert 12 eine Stufe hinauf:</a:t>
            </a:r>
          </a:p>
          <a:p>
            <a:pPr marL="0" indent="0">
              <a:buNone/>
            </a:pPr>
            <a:endParaRPr lang="de-AT" dirty="0"/>
          </a:p>
        </p:txBody>
      </p:sp>
      <p:sp>
        <p:nvSpPr>
          <p:cNvPr id="4" name="Fußzeilenplatzhalter 3">
            <a:extLst>
              <a:ext uri="{FF2B5EF4-FFF2-40B4-BE49-F238E27FC236}">
                <a16:creationId xmlns:a16="http://schemas.microsoft.com/office/drawing/2014/main" id="{3EB5FC6B-3E41-4071-9794-B77150364F13}"/>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39916DFA-935D-4582-927A-59AED525A88A}"/>
              </a:ext>
            </a:extLst>
          </p:cNvPr>
          <p:cNvSpPr>
            <a:spLocks noGrp="1"/>
          </p:cNvSpPr>
          <p:nvPr>
            <p:ph type="sldNum" sz="quarter" idx="12"/>
          </p:nvPr>
        </p:nvSpPr>
        <p:spPr/>
        <p:txBody>
          <a:bodyPr/>
          <a:lstStyle/>
          <a:p>
            <a:fld id="{52C6CD25-C25B-451D-B3B9-59A32B5EFF93}" type="slidenum">
              <a:rPr lang="de-AT" smtClean="0"/>
              <a:t>23</a:t>
            </a:fld>
            <a:endParaRPr lang="de-AT"/>
          </a:p>
        </p:txBody>
      </p:sp>
      <p:graphicFrame>
        <p:nvGraphicFramePr>
          <p:cNvPr id="6" name="Object 4">
            <a:extLst>
              <a:ext uri="{FF2B5EF4-FFF2-40B4-BE49-F238E27FC236}">
                <a16:creationId xmlns:a16="http://schemas.microsoft.com/office/drawing/2014/main" id="{C4D1B194-E2EF-4568-B3C3-B8B7C7E9DE64}"/>
              </a:ext>
            </a:extLst>
          </p:cNvPr>
          <p:cNvGraphicFramePr>
            <a:graphicFrameLocks noChangeAspect="1"/>
          </p:cNvGraphicFramePr>
          <p:nvPr>
            <p:extLst>
              <p:ext uri="{D42A27DB-BD31-4B8C-83A1-F6EECF244321}">
                <p14:modId xmlns:p14="http://schemas.microsoft.com/office/powerpoint/2010/main" val="1516291968"/>
              </p:ext>
            </p:extLst>
          </p:nvPr>
        </p:nvGraphicFramePr>
        <p:xfrm>
          <a:off x="2874168" y="3429000"/>
          <a:ext cx="6443663" cy="2728912"/>
        </p:xfrm>
        <a:graphic>
          <a:graphicData uri="http://schemas.openxmlformats.org/presentationml/2006/ole">
            <mc:AlternateContent xmlns:mc="http://schemas.openxmlformats.org/markup-compatibility/2006">
              <mc:Choice xmlns:v="urn:schemas-microsoft-com:vml" Requires="v">
                <p:oleObj spid="_x0000_s10244" r:id="rId3" imgW="3563556" imgH="1516922" progId="">
                  <p:embed/>
                </p:oleObj>
              </mc:Choice>
              <mc:Fallback>
                <p:oleObj r:id="rId3" imgW="3563556" imgH="1516922" progId="">
                  <p:embed/>
                  <p:pic>
                    <p:nvPicPr>
                      <p:cNvPr id="24583" name="Object 4">
                        <a:extLst>
                          <a:ext uri="{FF2B5EF4-FFF2-40B4-BE49-F238E27FC236}">
                            <a16:creationId xmlns:a16="http://schemas.microsoft.com/office/drawing/2014/main" id="{BA8366C4-E038-4D51-BF96-1226F11CA4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4168" y="3429000"/>
                        <a:ext cx="6443663" cy="27289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47962873-FE84-4F8D-B572-4298775E71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840543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BC9928-0B4D-4B00-BDF3-B1E638F62A1F}"/>
              </a:ext>
            </a:extLst>
          </p:cNvPr>
          <p:cNvSpPr>
            <a:spLocks noGrp="1"/>
          </p:cNvSpPr>
          <p:nvPr>
            <p:ph type="title"/>
          </p:nvPr>
        </p:nvSpPr>
        <p:spPr/>
        <p:txBody>
          <a:bodyPr/>
          <a:lstStyle/>
          <a:p>
            <a:r>
              <a:rPr lang="de-AT" b="1" dirty="0"/>
              <a:t>Löschen</a:t>
            </a:r>
          </a:p>
        </p:txBody>
      </p:sp>
      <p:sp>
        <p:nvSpPr>
          <p:cNvPr id="3" name="Inhaltsplatzhalter 2">
            <a:extLst>
              <a:ext uri="{FF2B5EF4-FFF2-40B4-BE49-F238E27FC236}">
                <a16:creationId xmlns:a16="http://schemas.microsoft.com/office/drawing/2014/main" id="{528F0C41-4763-41C1-BC76-3054A5958A52}"/>
              </a:ext>
            </a:extLst>
          </p:cNvPr>
          <p:cNvSpPr>
            <a:spLocks noGrp="1"/>
          </p:cNvSpPr>
          <p:nvPr>
            <p:ph idx="1"/>
          </p:nvPr>
        </p:nvSpPr>
        <p:spPr/>
        <p:txBody>
          <a:bodyPr>
            <a:normAutofit fontScale="55000" lnSpcReduction="20000"/>
          </a:bodyPr>
          <a:lstStyle/>
          <a:p>
            <a:pPr indent="-328613">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rPr>
              <a:t>Zunächst sucht man den Knoten x, in dem s enthalten ist. </a:t>
            </a:r>
          </a:p>
          <a:p>
            <a:pPr indent="-328613">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latin typeface="Calibri" panose="020F0502020204030204" pitchFamily="34" charset="0"/>
            </a:endParaRPr>
          </a:p>
          <a:p>
            <a:pPr indent="-328613">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latin typeface="Calibri" panose="020F0502020204030204" pitchFamily="34" charset="0"/>
            </a:endParaRPr>
          </a:p>
          <a:p>
            <a:pPr indent="-328613">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latin typeface="Calibri" panose="020F0502020204030204" pitchFamily="34" charset="0"/>
            </a:endParaRPr>
          </a:p>
          <a:p>
            <a:pPr indent="-328613">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latin typeface="Calibri" panose="020F0502020204030204" pitchFamily="34" charset="0"/>
            </a:endParaRPr>
          </a:p>
          <a:p>
            <a:pPr marL="0" indent="-328613">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rPr>
              <a:t>Falls x ein Blatt ist, löscht man s; eventuell muss man einen Unterlauf bereinigen. </a:t>
            </a:r>
            <a:br>
              <a:rPr lang="de-AT" altLang="de-DE" dirty="0">
                <a:latin typeface="Calibri" panose="020F0502020204030204" pitchFamily="34" charset="0"/>
              </a:rPr>
            </a:br>
            <a:br>
              <a:rPr lang="de-AT" altLang="de-DE" dirty="0">
                <a:latin typeface="Calibri" panose="020F0502020204030204" pitchFamily="34" charset="0"/>
              </a:rPr>
            </a:br>
            <a:r>
              <a:rPr lang="de-AT" altLang="de-DE" dirty="0">
                <a:latin typeface="Calibri" panose="020F0502020204030204" pitchFamily="34" charset="0"/>
              </a:rPr>
              <a:t>Durch Löschung von 26 unterschreitet der Baum die Konstruktionsvoraussetzungen eines (2,1) Typ Baumes (nur mehr 1 Element). In diesem Fall werden die 2 Blätter eines Vaters zusammengefasst, die beiden Knoteninhalte dadurch zusammengelegt und neu aufgeteilt.</a:t>
            </a:r>
          </a:p>
          <a:p>
            <a:pPr indent="-328613">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2400" dirty="0"/>
          </a:p>
          <a:p>
            <a:pPr indent="-328613">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2400" dirty="0"/>
          </a:p>
          <a:p>
            <a:pPr indent="-328613">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2400" dirty="0"/>
          </a:p>
          <a:p>
            <a:pPr indent="-328613">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2400" dirty="0"/>
          </a:p>
          <a:p>
            <a:pPr indent="-328613">
              <a:lnSpc>
                <a:spcPct val="12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2400" dirty="0"/>
          </a:p>
          <a:p>
            <a:pPr indent="-328613">
              <a:lnSpc>
                <a:spcPct val="120000"/>
              </a:lnSpc>
              <a:spcBef>
                <a:spcPts val="2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sz="1000" dirty="0"/>
              <a:t>.</a:t>
            </a:r>
          </a:p>
          <a:p>
            <a:pPr indent="-328613">
              <a:lnSpc>
                <a:spcPct val="120000"/>
              </a:lnSpc>
              <a:spcBef>
                <a:spcPts val="2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1000" dirty="0"/>
          </a:p>
          <a:p>
            <a:pPr indent="-328613">
              <a:lnSpc>
                <a:spcPct val="120000"/>
              </a:lnSpc>
              <a:spcBef>
                <a:spcPts val="2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1000" dirty="0"/>
          </a:p>
          <a:p>
            <a:pPr>
              <a:lnSpc>
                <a:spcPct val="120000"/>
              </a:lnSpc>
            </a:pPr>
            <a:endParaRPr lang="de-AT" dirty="0"/>
          </a:p>
        </p:txBody>
      </p:sp>
      <p:sp>
        <p:nvSpPr>
          <p:cNvPr id="4" name="Fußzeilenplatzhalter 3">
            <a:extLst>
              <a:ext uri="{FF2B5EF4-FFF2-40B4-BE49-F238E27FC236}">
                <a16:creationId xmlns:a16="http://schemas.microsoft.com/office/drawing/2014/main" id="{1E8A1D35-6402-48FE-90B4-1F5B7CBD8BDE}"/>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39A8FE42-0A55-4BE1-AF5B-C318611F1A23}"/>
              </a:ext>
            </a:extLst>
          </p:cNvPr>
          <p:cNvSpPr>
            <a:spLocks noGrp="1"/>
          </p:cNvSpPr>
          <p:nvPr>
            <p:ph type="sldNum" sz="quarter" idx="12"/>
          </p:nvPr>
        </p:nvSpPr>
        <p:spPr/>
        <p:txBody>
          <a:bodyPr/>
          <a:lstStyle/>
          <a:p>
            <a:fld id="{52C6CD25-C25B-451D-B3B9-59A32B5EFF93}" type="slidenum">
              <a:rPr lang="de-AT" smtClean="0"/>
              <a:t>24</a:t>
            </a:fld>
            <a:endParaRPr lang="de-AT"/>
          </a:p>
        </p:txBody>
      </p:sp>
      <p:graphicFrame>
        <p:nvGraphicFramePr>
          <p:cNvPr id="6" name="Object 3">
            <a:extLst>
              <a:ext uri="{FF2B5EF4-FFF2-40B4-BE49-F238E27FC236}">
                <a16:creationId xmlns:a16="http://schemas.microsoft.com/office/drawing/2014/main" id="{E1D03C2F-F6C5-41AF-8C84-C9A07B220E09}"/>
              </a:ext>
            </a:extLst>
          </p:cNvPr>
          <p:cNvGraphicFramePr>
            <a:graphicFrameLocks noChangeAspect="1"/>
          </p:cNvGraphicFramePr>
          <p:nvPr>
            <p:extLst>
              <p:ext uri="{D42A27DB-BD31-4B8C-83A1-F6EECF244321}">
                <p14:modId xmlns:p14="http://schemas.microsoft.com/office/powerpoint/2010/main" val="1105883086"/>
              </p:ext>
            </p:extLst>
          </p:nvPr>
        </p:nvGraphicFramePr>
        <p:xfrm>
          <a:off x="3756025" y="2193443"/>
          <a:ext cx="4679950" cy="1635125"/>
        </p:xfrm>
        <a:graphic>
          <a:graphicData uri="http://schemas.openxmlformats.org/presentationml/2006/ole">
            <mc:AlternateContent xmlns:mc="http://schemas.openxmlformats.org/markup-compatibility/2006">
              <mc:Choice xmlns:v="urn:schemas-microsoft-com:vml" Requires="v">
                <p:oleObj spid="_x0000_s11268" r:id="rId3" imgW="2252046" imgH="1332256" progId="">
                  <p:embed/>
                </p:oleObj>
              </mc:Choice>
              <mc:Fallback>
                <p:oleObj r:id="rId3" imgW="2252046" imgH="1332256" progId="">
                  <p:embed/>
                  <p:pic>
                    <p:nvPicPr>
                      <p:cNvPr id="25606" name="Object 3">
                        <a:extLst>
                          <a:ext uri="{FF2B5EF4-FFF2-40B4-BE49-F238E27FC236}">
                            <a16:creationId xmlns:a16="http://schemas.microsoft.com/office/drawing/2014/main" id="{258EB14F-C8D3-47B5-90CF-EF5EF5C69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6025" y="2193443"/>
                        <a:ext cx="4679950" cy="163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
            <a:extLst>
              <a:ext uri="{FF2B5EF4-FFF2-40B4-BE49-F238E27FC236}">
                <a16:creationId xmlns:a16="http://schemas.microsoft.com/office/drawing/2014/main" id="{29B1840C-D976-4092-9BB0-C4AAD819D980}"/>
              </a:ext>
            </a:extLst>
          </p:cNvPr>
          <p:cNvGraphicFramePr>
            <a:graphicFrameLocks noChangeAspect="1"/>
          </p:cNvGraphicFramePr>
          <p:nvPr>
            <p:extLst>
              <p:ext uri="{D42A27DB-BD31-4B8C-83A1-F6EECF244321}">
                <p14:modId xmlns:p14="http://schemas.microsoft.com/office/powerpoint/2010/main" val="4045434061"/>
              </p:ext>
            </p:extLst>
          </p:nvPr>
        </p:nvGraphicFramePr>
        <p:xfrm>
          <a:off x="3810000" y="4874975"/>
          <a:ext cx="4572000" cy="2476186"/>
        </p:xfrm>
        <a:graphic>
          <a:graphicData uri="http://schemas.openxmlformats.org/presentationml/2006/ole">
            <mc:AlternateContent xmlns:mc="http://schemas.openxmlformats.org/markup-compatibility/2006">
              <mc:Choice xmlns:v="urn:schemas-microsoft-com:vml" Requires="v">
                <p:oleObj spid="_x0000_s11269" r:id="rId5" imgW="2233013" imgH="1209866" progId="">
                  <p:embed/>
                </p:oleObj>
              </mc:Choice>
              <mc:Fallback>
                <p:oleObj r:id="rId5" imgW="2233013" imgH="1209866" progId="">
                  <p:embed/>
                  <p:pic>
                    <p:nvPicPr>
                      <p:cNvPr id="25607" name="Object 4">
                        <a:extLst>
                          <a:ext uri="{FF2B5EF4-FFF2-40B4-BE49-F238E27FC236}">
                            <a16:creationId xmlns:a16="http://schemas.microsoft.com/office/drawing/2014/main" id="{B5C296CE-4E54-473F-9283-893370461E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874975"/>
                        <a:ext cx="4572000" cy="2476186"/>
                      </a:xfrm>
                      <a:prstGeom prst="rect">
                        <a:avLst/>
                      </a:prstGeom>
                      <a:noFill/>
                      <a:ln>
                        <a:noFill/>
                      </a:ln>
                      <a:effectLst/>
                    </p:spPr>
                  </p:pic>
                </p:oleObj>
              </mc:Fallback>
            </mc:AlternateContent>
          </a:graphicData>
        </a:graphic>
      </p:graphicFrame>
      <p:pic>
        <p:nvPicPr>
          <p:cNvPr id="8" name="Grafik 7" descr="Ein Bild, das Zeichnung enthält.&#10;&#10;Automatisch generierte Beschreibung">
            <a:extLst>
              <a:ext uri="{FF2B5EF4-FFF2-40B4-BE49-F238E27FC236}">
                <a16:creationId xmlns:a16="http://schemas.microsoft.com/office/drawing/2014/main" id="{2B66CC67-0129-4AF3-9151-CB2308842F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375867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F099A7-1ED8-4118-BEEF-EDB41582F713}"/>
              </a:ext>
            </a:extLst>
          </p:cNvPr>
          <p:cNvSpPr>
            <a:spLocks noGrp="1"/>
          </p:cNvSpPr>
          <p:nvPr>
            <p:ph type="title"/>
          </p:nvPr>
        </p:nvSpPr>
        <p:spPr/>
        <p:txBody>
          <a:bodyPr/>
          <a:lstStyle/>
          <a:p>
            <a:r>
              <a:rPr lang="de-AT" b="1" dirty="0"/>
              <a:t>Löschen</a:t>
            </a:r>
          </a:p>
        </p:txBody>
      </p:sp>
      <p:sp>
        <p:nvSpPr>
          <p:cNvPr id="3" name="Inhaltsplatzhalter 2">
            <a:extLst>
              <a:ext uri="{FF2B5EF4-FFF2-40B4-BE49-F238E27FC236}">
                <a16:creationId xmlns:a16="http://schemas.microsoft.com/office/drawing/2014/main" id="{8913FDE3-763B-480D-8BF1-2EEA38675024}"/>
              </a:ext>
            </a:extLst>
          </p:cNvPr>
          <p:cNvSpPr>
            <a:spLocks noGrp="1"/>
          </p:cNvSpPr>
          <p:nvPr>
            <p:ph idx="1"/>
          </p:nvPr>
        </p:nvSpPr>
        <p:spPr/>
        <p:txBody>
          <a:bodyPr>
            <a:noAutofit/>
          </a:bodyPr>
          <a:lstStyle/>
          <a:p>
            <a:pPr marL="0"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1800" dirty="0">
                <a:latin typeface="Calibri" panose="020F0502020204030204" pitchFamily="34" charset="0"/>
              </a:rPr>
              <a:t>Falls x nicht in einem Blatt liegt, </a:t>
            </a:r>
            <a:br>
              <a:rPr lang="de-DE" altLang="de-DE" sz="1800" dirty="0">
                <a:latin typeface="Calibri" panose="020F0502020204030204" pitchFamily="34" charset="0"/>
              </a:rPr>
            </a:br>
            <a:r>
              <a:rPr lang="de-DE" altLang="de-DE" sz="1800" dirty="0">
                <a:latin typeface="Calibri" panose="020F0502020204030204" pitchFamily="34" charset="0"/>
              </a:rPr>
              <a:t>muss x durch einen Schlüssel si aus einem Blatt ersetzt werden, sodass alle Schlüssel des linken Teilbaumes kleiner als s</a:t>
            </a:r>
            <a:r>
              <a:rPr lang="de-DE" altLang="de-DE" sz="1800" baseline="-25000" dirty="0">
                <a:latin typeface="Calibri" panose="020F0502020204030204" pitchFamily="34" charset="0"/>
              </a:rPr>
              <a:t>i</a:t>
            </a:r>
            <a:r>
              <a:rPr lang="de-DE" altLang="de-DE" sz="1800" dirty="0">
                <a:latin typeface="Calibri" panose="020F0502020204030204" pitchFamily="34" charset="0"/>
              </a:rPr>
              <a:t> sind, die im rechten Teilbaum aber größer.</a:t>
            </a:r>
            <a:br>
              <a:rPr lang="de-DE" altLang="de-DE" sz="1800" dirty="0">
                <a:latin typeface="Calibri" panose="020F0502020204030204" pitchFamily="34" charset="0"/>
              </a:rPr>
            </a:br>
            <a:br>
              <a:rPr lang="de-DE" altLang="de-DE" sz="1800" dirty="0">
                <a:latin typeface="Calibri" panose="020F0502020204030204" pitchFamily="34" charset="0"/>
              </a:rPr>
            </a:br>
            <a:r>
              <a:rPr lang="de-DE" altLang="de-DE" sz="1800" dirty="0">
                <a:latin typeface="Calibri" panose="020F0502020204030204" pitchFamily="34" charset="0"/>
              </a:rPr>
              <a:t>Diese Eigenschaft wird beispielsweise vom kleinsten Schlüssel des rechten Teilbaumes erfüllt. </a:t>
            </a:r>
            <a:br>
              <a:rPr lang="de-DE" altLang="de-DE" sz="1800" dirty="0">
                <a:latin typeface="Calibri" panose="020F0502020204030204" pitchFamily="34" charset="0"/>
              </a:rPr>
            </a:br>
            <a:br>
              <a:rPr lang="de-DE" altLang="de-DE" sz="1800" dirty="0">
                <a:latin typeface="Calibri" panose="020F0502020204030204" pitchFamily="34" charset="0"/>
              </a:rPr>
            </a:br>
            <a:r>
              <a:rPr lang="de-DE" altLang="de-DE" sz="1800" dirty="0">
                <a:latin typeface="Calibri" panose="020F0502020204030204" pitchFamily="34" charset="0"/>
              </a:rPr>
              <a:t>Löschen von 35; der kleinste Schlüssel des rechten Teilbaumes ist 40, der eine Hierarchiestufe höher wandert:</a:t>
            </a:r>
          </a:p>
          <a:p>
            <a:pPr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1800" dirty="0"/>
          </a:p>
          <a:p>
            <a:pPr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1800" dirty="0"/>
          </a:p>
          <a:p>
            <a:pPr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1800" dirty="0"/>
          </a:p>
          <a:p>
            <a:pPr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1800" dirty="0"/>
          </a:p>
          <a:p>
            <a:pPr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1800" dirty="0"/>
          </a:p>
          <a:p>
            <a:pPr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1800" dirty="0"/>
          </a:p>
          <a:p>
            <a:pPr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1800" dirty="0"/>
          </a:p>
          <a:p>
            <a:pPr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1800" dirty="0"/>
              <a:t>.</a:t>
            </a:r>
          </a:p>
          <a:p>
            <a:pPr>
              <a:lnSpc>
                <a:spcPct val="120000"/>
              </a:lnSpc>
            </a:pPr>
            <a:endParaRPr lang="de-AT" sz="1800" dirty="0"/>
          </a:p>
        </p:txBody>
      </p:sp>
      <p:sp>
        <p:nvSpPr>
          <p:cNvPr id="4" name="Fußzeilenplatzhalter 3">
            <a:extLst>
              <a:ext uri="{FF2B5EF4-FFF2-40B4-BE49-F238E27FC236}">
                <a16:creationId xmlns:a16="http://schemas.microsoft.com/office/drawing/2014/main" id="{611B4BF3-B0FC-4B16-9E15-7D54EE8922A2}"/>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A764D424-A8E2-408B-BCCD-EE33621D09A2}"/>
              </a:ext>
            </a:extLst>
          </p:cNvPr>
          <p:cNvSpPr>
            <a:spLocks noGrp="1"/>
          </p:cNvSpPr>
          <p:nvPr>
            <p:ph type="sldNum" sz="quarter" idx="12"/>
          </p:nvPr>
        </p:nvSpPr>
        <p:spPr/>
        <p:txBody>
          <a:bodyPr/>
          <a:lstStyle/>
          <a:p>
            <a:fld id="{52C6CD25-C25B-451D-B3B9-59A32B5EFF93}" type="slidenum">
              <a:rPr lang="de-AT" smtClean="0"/>
              <a:t>25</a:t>
            </a:fld>
            <a:endParaRPr lang="de-AT"/>
          </a:p>
        </p:txBody>
      </p:sp>
      <p:graphicFrame>
        <p:nvGraphicFramePr>
          <p:cNvPr id="6" name="Object 3">
            <a:extLst>
              <a:ext uri="{FF2B5EF4-FFF2-40B4-BE49-F238E27FC236}">
                <a16:creationId xmlns:a16="http://schemas.microsoft.com/office/drawing/2014/main" id="{03598784-9A4B-4CEF-8742-225F51E8F7E5}"/>
              </a:ext>
            </a:extLst>
          </p:cNvPr>
          <p:cNvGraphicFramePr>
            <a:graphicFrameLocks noChangeAspect="1"/>
          </p:cNvGraphicFramePr>
          <p:nvPr>
            <p:extLst>
              <p:ext uri="{D42A27DB-BD31-4B8C-83A1-F6EECF244321}">
                <p14:modId xmlns:p14="http://schemas.microsoft.com/office/powerpoint/2010/main" val="2760984886"/>
              </p:ext>
            </p:extLst>
          </p:nvPr>
        </p:nvGraphicFramePr>
        <p:xfrm>
          <a:off x="4223543" y="4381500"/>
          <a:ext cx="3744913" cy="2111375"/>
        </p:xfrm>
        <a:graphic>
          <a:graphicData uri="http://schemas.openxmlformats.org/presentationml/2006/ole">
            <mc:AlternateContent xmlns:mc="http://schemas.openxmlformats.org/markup-compatibility/2006">
              <mc:Choice xmlns:v="urn:schemas-microsoft-com:vml" Requires="v">
                <p:oleObj spid="_x0000_s12291" r:id="rId3" imgW="2233013" imgH="1258102" progId="">
                  <p:embed/>
                </p:oleObj>
              </mc:Choice>
              <mc:Fallback>
                <p:oleObj r:id="rId3" imgW="2233013" imgH="1258102" progId="">
                  <p:embed/>
                  <p:pic>
                    <p:nvPicPr>
                      <p:cNvPr id="26630" name="Object 3">
                        <a:extLst>
                          <a:ext uri="{FF2B5EF4-FFF2-40B4-BE49-F238E27FC236}">
                            <a16:creationId xmlns:a16="http://schemas.microsoft.com/office/drawing/2014/main" id="{C8949502-9744-4181-B514-841921368A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3543" y="4381500"/>
                        <a:ext cx="3744913" cy="2111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26D4DD5D-26A0-4259-8B77-046372CFB7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484340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452826-B860-44F6-AD9F-6EC8806C5DB4}"/>
              </a:ext>
            </a:extLst>
          </p:cNvPr>
          <p:cNvSpPr>
            <a:spLocks noGrp="1"/>
          </p:cNvSpPr>
          <p:nvPr>
            <p:ph type="title"/>
          </p:nvPr>
        </p:nvSpPr>
        <p:spPr/>
        <p:txBody>
          <a:bodyPr/>
          <a:lstStyle/>
          <a:p>
            <a:r>
              <a:rPr lang="de-AT" dirty="0"/>
              <a:t>Höhe von B – Bäumen </a:t>
            </a:r>
          </a:p>
        </p:txBody>
      </p:sp>
      <p:sp>
        <p:nvSpPr>
          <p:cNvPr id="3" name="Inhaltsplatzhalter 2">
            <a:extLst>
              <a:ext uri="{FF2B5EF4-FFF2-40B4-BE49-F238E27FC236}">
                <a16:creationId xmlns:a16="http://schemas.microsoft.com/office/drawing/2014/main" id="{C4EBC518-EB11-4C99-87AF-E3787C365E6A}"/>
              </a:ext>
            </a:extLst>
          </p:cNvPr>
          <p:cNvSpPr>
            <a:spLocks noGrp="1"/>
          </p:cNvSpPr>
          <p:nvPr>
            <p:ph idx="1"/>
          </p:nvPr>
        </p:nvSpPr>
        <p:spPr>
          <a:xfrm>
            <a:off x="838200" y="1825625"/>
            <a:ext cx="9445487" cy="4351338"/>
          </a:xfrm>
        </p:spPr>
        <p:txBody>
          <a:bodyPr>
            <a:normAutofit fontScale="85000" lnSpcReduction="20000"/>
          </a:bodyPr>
          <a:lstStyle/>
          <a:p>
            <a:pPr marL="328613" indent="-328613">
              <a:spcBef>
                <a:spcPts val="5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latin typeface="Calibri" panose="020F0502020204030204" pitchFamily="34" charset="0"/>
              </a:rPr>
              <a:t>Betrachtet man einen B Baum der Ordnung k, so kann im Wurzelknoten mindestens 1 Schlüssel gespeichert werden, in jedem anderen Knoten k Schlüssel. Bei einer gegebenen Höhe h, kann die Mindestanzahl </a:t>
            </a:r>
            <a:r>
              <a:rPr lang="de-DE" altLang="de-DE" dirty="0" err="1">
                <a:latin typeface="Calibri" panose="020F0502020204030204" pitchFamily="34" charset="0"/>
              </a:rPr>
              <a:t>S</a:t>
            </a:r>
            <a:r>
              <a:rPr lang="de-DE" altLang="de-DE" baseline="-25000" dirty="0" err="1">
                <a:latin typeface="Calibri" panose="020F0502020204030204" pitchFamily="34" charset="0"/>
              </a:rPr>
              <a:t>min</a:t>
            </a:r>
            <a:r>
              <a:rPr lang="de-DE" altLang="de-DE" dirty="0">
                <a:latin typeface="Calibri" panose="020F0502020204030204" pitchFamily="34" charset="0"/>
              </a:rPr>
              <a:t> der Knoten des Baumes errechnet werden mit:</a:t>
            </a:r>
          </a:p>
          <a:p>
            <a:pPr marL="328613" indent="-328613">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latin typeface="Calibri" panose="020F0502020204030204" pitchFamily="34" charset="0"/>
            </a:endParaRPr>
          </a:p>
          <a:p>
            <a:pPr marL="328613" indent="-328613">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latin typeface="Calibri" panose="020F0502020204030204" pitchFamily="34" charset="0"/>
            </a:endParaRPr>
          </a:p>
          <a:p>
            <a:pPr marL="328613" indent="-328613">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latin typeface="Calibri" panose="020F0502020204030204" pitchFamily="34" charset="0"/>
            </a:endParaRPr>
          </a:p>
          <a:p>
            <a:pPr marL="328613" indent="-328613">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latin typeface="Calibri" panose="020F0502020204030204" pitchFamily="34" charset="0"/>
            </a:endParaRPr>
          </a:p>
          <a:p>
            <a:pPr marL="328613" indent="-328613">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latin typeface="Calibri" panose="020F0502020204030204" pitchFamily="34" charset="0"/>
            </a:endParaRPr>
          </a:p>
          <a:p>
            <a:pPr marL="328613" indent="-328613">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latin typeface="Calibri" panose="020F0502020204030204" pitchFamily="34" charset="0"/>
            </a:endParaRPr>
          </a:p>
          <a:p>
            <a:pPr marL="328613" indent="-328613">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latin typeface="Calibri" panose="020F0502020204030204" pitchFamily="34" charset="0"/>
            </a:endParaRPr>
          </a:p>
          <a:p>
            <a:pPr marL="328613" indent="-328613">
              <a:spcBef>
                <a:spcPts val="5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latin typeface="Calibri" panose="020F0502020204030204" pitchFamily="34" charset="0"/>
              </a:rPr>
              <a:t>Werden in einer Datei 100.000 Datensätze gespeichert und ist k=60, so sind lediglich 4 Dateizugriffe notwendig. Der Satz selbst wird durch einen weiteren Zugriff gelesen.</a:t>
            </a:r>
          </a:p>
          <a:p>
            <a:endParaRPr lang="de-AT" dirty="0"/>
          </a:p>
        </p:txBody>
      </p:sp>
      <p:sp>
        <p:nvSpPr>
          <p:cNvPr id="4" name="Fußzeilenplatzhalter 3">
            <a:extLst>
              <a:ext uri="{FF2B5EF4-FFF2-40B4-BE49-F238E27FC236}">
                <a16:creationId xmlns:a16="http://schemas.microsoft.com/office/drawing/2014/main" id="{9EC431C0-9132-4859-ABF1-ACF823ACE76E}"/>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4F091A8A-38FC-4BB4-9F5D-097B5FDF3DEC}"/>
              </a:ext>
            </a:extLst>
          </p:cNvPr>
          <p:cNvSpPr>
            <a:spLocks noGrp="1"/>
          </p:cNvSpPr>
          <p:nvPr>
            <p:ph type="sldNum" sz="quarter" idx="12"/>
          </p:nvPr>
        </p:nvSpPr>
        <p:spPr/>
        <p:txBody>
          <a:bodyPr/>
          <a:lstStyle/>
          <a:p>
            <a:fld id="{52C6CD25-C25B-451D-B3B9-59A32B5EFF93}" type="slidenum">
              <a:rPr lang="de-AT" smtClean="0"/>
              <a:t>26</a:t>
            </a:fld>
            <a:endParaRPr lang="de-AT"/>
          </a:p>
        </p:txBody>
      </p:sp>
      <p:graphicFrame>
        <p:nvGraphicFramePr>
          <p:cNvPr id="6" name="Object 3">
            <a:extLst>
              <a:ext uri="{FF2B5EF4-FFF2-40B4-BE49-F238E27FC236}">
                <a16:creationId xmlns:a16="http://schemas.microsoft.com/office/drawing/2014/main" id="{3E012313-E683-4D8D-8F96-6C5967628B43}"/>
              </a:ext>
            </a:extLst>
          </p:cNvPr>
          <p:cNvGraphicFramePr>
            <a:graphicFrameLocks noChangeAspect="1"/>
          </p:cNvGraphicFramePr>
          <p:nvPr>
            <p:extLst>
              <p:ext uri="{D42A27DB-BD31-4B8C-83A1-F6EECF244321}">
                <p14:modId xmlns:p14="http://schemas.microsoft.com/office/powerpoint/2010/main" val="533759255"/>
              </p:ext>
            </p:extLst>
          </p:nvPr>
        </p:nvGraphicFramePr>
        <p:xfrm>
          <a:off x="3184525" y="2918723"/>
          <a:ext cx="4968875" cy="2381250"/>
        </p:xfrm>
        <a:graphic>
          <a:graphicData uri="http://schemas.openxmlformats.org/presentationml/2006/ole">
            <mc:AlternateContent xmlns:mc="http://schemas.openxmlformats.org/markup-compatibility/2006">
              <mc:Choice xmlns:v="urn:schemas-microsoft-com:vml" Requires="v">
                <p:oleObj spid="_x0000_s13315" r:id="rId3" imgW="2807606" imgH="1345575" progId="">
                  <p:embed/>
                </p:oleObj>
              </mc:Choice>
              <mc:Fallback>
                <p:oleObj r:id="rId3" imgW="2807606" imgH="1345575" progId="">
                  <p:embed/>
                  <p:pic>
                    <p:nvPicPr>
                      <p:cNvPr id="27654" name="Object 3">
                        <a:extLst>
                          <a:ext uri="{FF2B5EF4-FFF2-40B4-BE49-F238E27FC236}">
                            <a16:creationId xmlns:a16="http://schemas.microsoft.com/office/drawing/2014/main" id="{601DB888-13D8-43E9-A3B1-4EE55C8367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4525" y="2918723"/>
                        <a:ext cx="4968875" cy="2381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42325EA9-FA44-4E7B-B439-EA70C90BFE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137166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C57FEB-8DCE-4791-8DD4-7639917E4C6D}"/>
              </a:ext>
            </a:extLst>
          </p:cNvPr>
          <p:cNvSpPr>
            <a:spLocks noGrp="1"/>
          </p:cNvSpPr>
          <p:nvPr>
            <p:ph type="title"/>
          </p:nvPr>
        </p:nvSpPr>
        <p:spPr/>
        <p:txBody>
          <a:bodyPr/>
          <a:lstStyle/>
          <a:p>
            <a:r>
              <a:rPr lang="de-AT" dirty="0"/>
              <a:t>B* - Bäume</a:t>
            </a:r>
          </a:p>
        </p:txBody>
      </p:sp>
      <p:sp>
        <p:nvSpPr>
          <p:cNvPr id="3" name="Inhaltsplatzhalter 2">
            <a:extLst>
              <a:ext uri="{FF2B5EF4-FFF2-40B4-BE49-F238E27FC236}">
                <a16:creationId xmlns:a16="http://schemas.microsoft.com/office/drawing/2014/main" id="{2A45343D-B94B-4603-957B-25763BA6DB80}"/>
              </a:ext>
            </a:extLst>
          </p:cNvPr>
          <p:cNvSpPr>
            <a:spLocks noGrp="1"/>
          </p:cNvSpPr>
          <p:nvPr>
            <p:ph idx="1"/>
          </p:nvPr>
        </p:nvSpPr>
        <p:spPr/>
        <p:txBody>
          <a:bodyPr>
            <a:normAutofit lnSpcReduction="10000"/>
          </a:bodyPr>
          <a:lstStyle/>
          <a:p>
            <a:pPr marL="0" indent="-328613">
              <a:lnSpc>
                <a:spcPct val="8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2000" dirty="0">
                <a:latin typeface="Calibri" panose="020F0502020204030204" pitchFamily="34" charset="0"/>
              </a:rPr>
              <a:t>Das Konzept der B*-Bäume wurde speziell für die Verwaltung von umfangreichen Indexe bei großen Datenmengen entwickelt. Das Konzept der B-Bäume wurde dahingehend geändert, dass die Blätter die Sätze enthalten, alle anderen Knoten aber einen baumförmigen Index für diese Blätter bilden.</a:t>
            </a:r>
          </a:p>
          <a:p>
            <a:pPr marL="0" indent="-328613">
              <a:lnSpc>
                <a:spcPct val="8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2000" dirty="0">
              <a:latin typeface="Calibri" panose="020F0502020204030204" pitchFamily="34" charset="0"/>
            </a:endParaRPr>
          </a:p>
          <a:p>
            <a:pPr marL="0" indent="-328613">
              <a:lnSpc>
                <a:spcPct val="8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2000" dirty="0">
                <a:latin typeface="Calibri" panose="020F0502020204030204" pitchFamily="34" charset="0"/>
              </a:rPr>
              <a:t>Ein B*-Baum vom Typ (</a:t>
            </a:r>
            <a:r>
              <a:rPr lang="de-DE" altLang="de-DE" sz="2000" dirty="0" err="1">
                <a:latin typeface="Calibri" panose="020F0502020204030204" pitchFamily="34" charset="0"/>
              </a:rPr>
              <a:t>k,k</a:t>
            </a:r>
            <a:r>
              <a:rPr lang="de-DE" altLang="de-DE" sz="2000" dirty="0">
                <a:latin typeface="Calibri" panose="020F0502020204030204" pitchFamily="34" charset="0"/>
              </a:rPr>
              <a:t>*,h) ist ein Suchbaum, für den die Eigenschaften von B-Bäumen des Typs (</a:t>
            </a:r>
            <a:r>
              <a:rPr lang="de-DE" altLang="de-DE" sz="2000" dirty="0" err="1">
                <a:latin typeface="Calibri" panose="020F0502020204030204" pitchFamily="34" charset="0"/>
              </a:rPr>
              <a:t>k,h</a:t>
            </a:r>
            <a:r>
              <a:rPr lang="de-DE" altLang="de-DE" sz="2000" dirty="0">
                <a:latin typeface="Calibri" panose="020F0502020204030204" pitchFamily="34" charset="0"/>
              </a:rPr>
              <a:t>) bis auf folgende Erweiterung bzw. Einschränkung gelten:</a:t>
            </a:r>
          </a:p>
          <a:p>
            <a:pPr marL="728663" lvl="1" indent="-271463">
              <a:lnSpc>
                <a:spcPct val="80000"/>
              </a:lnSpc>
              <a:spcBef>
                <a:spcPts val="450"/>
              </a:spcBef>
              <a:buFont typeface="Arial" panose="020B0604020202020204" pitchFamily="34"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1800" dirty="0">
                <a:latin typeface="Calibri" panose="020F0502020204030204" pitchFamily="34" charset="0"/>
              </a:rPr>
              <a:t>Füllgrad der Blätter beträgt mindestens k* und höchstens 2k*.</a:t>
            </a:r>
          </a:p>
          <a:p>
            <a:pPr marL="728663" lvl="1" indent="-271463">
              <a:lnSpc>
                <a:spcPct val="80000"/>
              </a:lnSpc>
              <a:spcBef>
                <a:spcPts val="450"/>
              </a:spcBef>
              <a:buFont typeface="Arial" panose="020B0604020202020204" pitchFamily="34"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1800" dirty="0">
                <a:latin typeface="Calibri" panose="020F0502020204030204" pitchFamily="34" charset="0"/>
              </a:rPr>
              <a:t>Die Satzinformationen stehen in den Blättern.</a:t>
            </a:r>
          </a:p>
          <a:p>
            <a:pPr indent="-328613">
              <a:lnSpc>
                <a:spcPct val="8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2000" dirty="0">
              <a:latin typeface="Calibri" panose="020F0502020204030204" pitchFamily="34" charset="0"/>
            </a:endParaRPr>
          </a:p>
          <a:p>
            <a:pPr indent="-328613">
              <a:lnSpc>
                <a:spcPct val="8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2000" dirty="0">
                <a:latin typeface="Calibri" panose="020F0502020204030204" pitchFamily="34" charset="0"/>
              </a:rPr>
              <a:t>Knoteninhalt eines B*-Baumes:</a:t>
            </a:r>
          </a:p>
          <a:p>
            <a:pPr indent="-328613">
              <a:lnSpc>
                <a:spcPct val="8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2000" dirty="0">
              <a:latin typeface="Calibri" panose="020F0502020204030204" pitchFamily="34" charset="0"/>
            </a:endParaRPr>
          </a:p>
          <a:p>
            <a:pPr indent="-328613">
              <a:lnSpc>
                <a:spcPct val="8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2000" dirty="0"/>
          </a:p>
          <a:p>
            <a:pPr indent="-328613">
              <a:lnSpc>
                <a:spcPct val="8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2000" dirty="0"/>
          </a:p>
          <a:p>
            <a:pPr indent="-328613">
              <a:lnSpc>
                <a:spcPct val="8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2000" dirty="0"/>
          </a:p>
          <a:p>
            <a:pPr indent="-328613">
              <a:lnSpc>
                <a:spcPct val="8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2000" dirty="0"/>
          </a:p>
          <a:p>
            <a:pPr indent="-328613">
              <a:lnSpc>
                <a:spcPct val="8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2000" dirty="0"/>
              <a:t>.</a:t>
            </a:r>
          </a:p>
          <a:p>
            <a:endParaRPr lang="de-AT" dirty="0"/>
          </a:p>
        </p:txBody>
      </p:sp>
      <p:sp>
        <p:nvSpPr>
          <p:cNvPr id="4" name="Fußzeilenplatzhalter 3">
            <a:extLst>
              <a:ext uri="{FF2B5EF4-FFF2-40B4-BE49-F238E27FC236}">
                <a16:creationId xmlns:a16="http://schemas.microsoft.com/office/drawing/2014/main" id="{0F7583C2-5608-4E2E-9684-6069676ADB0C}"/>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E2DC652A-3462-46B4-A8CE-4423FC51E3EA}"/>
              </a:ext>
            </a:extLst>
          </p:cNvPr>
          <p:cNvSpPr>
            <a:spLocks noGrp="1"/>
          </p:cNvSpPr>
          <p:nvPr>
            <p:ph type="sldNum" sz="quarter" idx="12"/>
          </p:nvPr>
        </p:nvSpPr>
        <p:spPr/>
        <p:txBody>
          <a:bodyPr/>
          <a:lstStyle/>
          <a:p>
            <a:fld id="{52C6CD25-C25B-451D-B3B9-59A32B5EFF93}" type="slidenum">
              <a:rPr lang="de-AT" smtClean="0"/>
              <a:t>27</a:t>
            </a:fld>
            <a:endParaRPr lang="de-AT"/>
          </a:p>
        </p:txBody>
      </p:sp>
      <p:graphicFrame>
        <p:nvGraphicFramePr>
          <p:cNvPr id="6" name="Object 3">
            <a:extLst>
              <a:ext uri="{FF2B5EF4-FFF2-40B4-BE49-F238E27FC236}">
                <a16:creationId xmlns:a16="http://schemas.microsoft.com/office/drawing/2014/main" id="{B7D44D65-E991-4F01-B8DA-FFA3FD28CC8D}"/>
              </a:ext>
            </a:extLst>
          </p:cNvPr>
          <p:cNvGraphicFramePr>
            <a:graphicFrameLocks noChangeAspect="1"/>
          </p:cNvGraphicFramePr>
          <p:nvPr>
            <p:extLst>
              <p:ext uri="{D42A27DB-BD31-4B8C-83A1-F6EECF244321}">
                <p14:modId xmlns:p14="http://schemas.microsoft.com/office/powerpoint/2010/main" val="534798271"/>
              </p:ext>
            </p:extLst>
          </p:nvPr>
        </p:nvGraphicFramePr>
        <p:xfrm>
          <a:off x="1595437" y="4541838"/>
          <a:ext cx="9001125" cy="1635125"/>
        </p:xfrm>
        <a:graphic>
          <a:graphicData uri="http://schemas.openxmlformats.org/presentationml/2006/ole">
            <mc:AlternateContent xmlns:mc="http://schemas.openxmlformats.org/markup-compatibility/2006">
              <mc:Choice xmlns:v="urn:schemas-microsoft-com:vml" Requires="v">
                <p:oleObj spid="_x0000_s14339" r:id="rId3" imgW="5953864" imgH="1080636" progId="">
                  <p:embed/>
                </p:oleObj>
              </mc:Choice>
              <mc:Fallback>
                <p:oleObj r:id="rId3" imgW="5953864" imgH="1080636" progId="">
                  <p:embed/>
                  <p:pic>
                    <p:nvPicPr>
                      <p:cNvPr id="28678" name="Object 3">
                        <a:extLst>
                          <a:ext uri="{FF2B5EF4-FFF2-40B4-BE49-F238E27FC236}">
                            <a16:creationId xmlns:a16="http://schemas.microsoft.com/office/drawing/2014/main" id="{BC27598A-31AC-4100-B6BE-80B838BF4E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437" y="4541838"/>
                        <a:ext cx="9001125" cy="1635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C172DB70-DFEF-4047-B898-CBC187AC72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167213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7B2C1A-9796-44D3-BEE9-3DF1ECE79950}"/>
              </a:ext>
            </a:extLst>
          </p:cNvPr>
          <p:cNvSpPr>
            <a:spLocks noGrp="1"/>
          </p:cNvSpPr>
          <p:nvPr>
            <p:ph type="title"/>
          </p:nvPr>
        </p:nvSpPr>
        <p:spPr/>
        <p:txBody>
          <a:bodyPr/>
          <a:lstStyle/>
          <a:p>
            <a:r>
              <a:rPr lang="de-AT" b="1" dirty="0"/>
              <a:t>B* - Bäume</a:t>
            </a:r>
          </a:p>
        </p:txBody>
      </p:sp>
      <p:sp>
        <p:nvSpPr>
          <p:cNvPr id="3" name="Inhaltsplatzhalter 2">
            <a:extLst>
              <a:ext uri="{FF2B5EF4-FFF2-40B4-BE49-F238E27FC236}">
                <a16:creationId xmlns:a16="http://schemas.microsoft.com/office/drawing/2014/main" id="{E7081FED-BEFC-4392-9B98-736444EE33FC}"/>
              </a:ext>
            </a:extLst>
          </p:cNvPr>
          <p:cNvSpPr>
            <a:spLocks noGrp="1"/>
          </p:cNvSpPr>
          <p:nvPr>
            <p:ph idx="1"/>
          </p:nvPr>
        </p:nvSpPr>
        <p:spPr/>
        <p:txBody>
          <a:bodyPr>
            <a:normAutofit fontScale="77500" lnSpcReduction="20000"/>
          </a:bodyPr>
          <a:lstStyle/>
          <a:p>
            <a:pPr marL="328613" indent="-328613">
              <a:spcBef>
                <a:spcPts val="500"/>
              </a:spcBef>
              <a:spcAft>
                <a:spcPts val="1200"/>
              </a:spcAft>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latin typeface="Calibri" panose="020F0502020204030204" pitchFamily="34" charset="0"/>
              </a:rPr>
              <a:t>Für das Suchen, Einfügen und Löschen in B*-Bäumen gelten ähnliche Algorithmen wie in B-Bäumen. Der Baum wird aber bei jeder dieser Operationen bis zum Blatt durchlaufen.</a:t>
            </a:r>
          </a:p>
          <a:p>
            <a:pPr marL="328613" indent="-328613">
              <a:spcBef>
                <a:spcPts val="500"/>
              </a:spcBef>
              <a:spcAft>
                <a:spcPts val="1200"/>
              </a:spcAft>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latin typeface="Calibri" panose="020F0502020204030204" pitchFamily="34" charset="0"/>
              </a:rPr>
              <a:t>Bei Gleichheit des Suchschlüssels mit einem Schlüssel in einem Nicht-Blatt-Knoten ist - im Unterschied zu B-Bäumen - der Weg weiterzuverfolgen.</a:t>
            </a:r>
          </a:p>
          <a:p>
            <a:pPr marL="328613" indent="-328613">
              <a:spcBef>
                <a:spcPts val="500"/>
              </a:spcBef>
              <a:spcAft>
                <a:spcPts val="1200"/>
              </a:spcAft>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latin typeface="Calibri" panose="020F0502020204030204" pitchFamily="34" charset="0"/>
              </a:rPr>
              <a:t>Beispiel: B*-Baum vom Typ (2,1,2)</a:t>
            </a:r>
          </a:p>
          <a:p>
            <a:pPr marL="328613" indent="-328613">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p>
          <a:p>
            <a:pPr marL="328613" indent="-328613">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p>
          <a:p>
            <a:pPr marL="328613" indent="-328613">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p>
          <a:p>
            <a:pPr marL="328613" indent="-328613">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p>
          <a:p>
            <a:pPr marL="328613" indent="-328613">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p>
          <a:p>
            <a:pPr marL="328613" indent="-328613">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p>
          <a:p>
            <a:pPr marL="328613" indent="-328613">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t>.</a:t>
            </a:r>
          </a:p>
          <a:p>
            <a:pPr lvl="1"/>
            <a:endParaRPr lang="de-AT" dirty="0"/>
          </a:p>
        </p:txBody>
      </p:sp>
      <p:sp>
        <p:nvSpPr>
          <p:cNvPr id="4" name="Fußzeilenplatzhalter 3">
            <a:extLst>
              <a:ext uri="{FF2B5EF4-FFF2-40B4-BE49-F238E27FC236}">
                <a16:creationId xmlns:a16="http://schemas.microsoft.com/office/drawing/2014/main" id="{AA1D55CE-26DC-412E-8A2E-D605B6C4F7FF}"/>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7C212E5A-3E72-499C-8E0A-A3D353FD6F61}"/>
              </a:ext>
            </a:extLst>
          </p:cNvPr>
          <p:cNvSpPr>
            <a:spLocks noGrp="1"/>
          </p:cNvSpPr>
          <p:nvPr>
            <p:ph type="sldNum" sz="quarter" idx="12"/>
          </p:nvPr>
        </p:nvSpPr>
        <p:spPr/>
        <p:txBody>
          <a:bodyPr/>
          <a:lstStyle/>
          <a:p>
            <a:fld id="{52C6CD25-C25B-451D-B3B9-59A32B5EFF93}" type="slidenum">
              <a:rPr lang="de-AT" smtClean="0"/>
              <a:t>28</a:t>
            </a:fld>
            <a:endParaRPr lang="de-AT"/>
          </a:p>
        </p:txBody>
      </p:sp>
      <p:graphicFrame>
        <p:nvGraphicFramePr>
          <p:cNvPr id="6" name="Object 3">
            <a:extLst>
              <a:ext uri="{FF2B5EF4-FFF2-40B4-BE49-F238E27FC236}">
                <a16:creationId xmlns:a16="http://schemas.microsoft.com/office/drawing/2014/main" id="{A55C985F-2089-4568-B72F-CEA14C2356BC}"/>
              </a:ext>
            </a:extLst>
          </p:cNvPr>
          <p:cNvGraphicFramePr>
            <a:graphicFrameLocks noChangeAspect="1"/>
          </p:cNvGraphicFramePr>
          <p:nvPr>
            <p:extLst>
              <p:ext uri="{D42A27DB-BD31-4B8C-83A1-F6EECF244321}">
                <p14:modId xmlns:p14="http://schemas.microsoft.com/office/powerpoint/2010/main" val="2973805148"/>
              </p:ext>
            </p:extLst>
          </p:nvPr>
        </p:nvGraphicFramePr>
        <p:xfrm>
          <a:off x="3248025" y="4001294"/>
          <a:ext cx="5695950" cy="1724025"/>
        </p:xfrm>
        <a:graphic>
          <a:graphicData uri="http://schemas.openxmlformats.org/presentationml/2006/ole">
            <mc:AlternateContent xmlns:mc="http://schemas.openxmlformats.org/markup-compatibility/2006">
              <mc:Choice xmlns:v="urn:schemas-microsoft-com:vml" Requires="v">
                <p:oleObj spid="_x0000_s15363" r:id="rId3" imgW="3126506" imgH="946726" progId="">
                  <p:embed/>
                </p:oleObj>
              </mc:Choice>
              <mc:Fallback>
                <p:oleObj r:id="rId3" imgW="3126506" imgH="946726" progId="">
                  <p:embed/>
                  <p:pic>
                    <p:nvPicPr>
                      <p:cNvPr id="29702" name="Object 3">
                        <a:extLst>
                          <a:ext uri="{FF2B5EF4-FFF2-40B4-BE49-F238E27FC236}">
                            <a16:creationId xmlns:a16="http://schemas.microsoft.com/office/drawing/2014/main" id="{5F4ADFF6-1E37-48AA-AB77-7DA9824A5B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025" y="4001294"/>
                        <a:ext cx="5695950" cy="1724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80A74A1D-791F-4893-A098-54B57C0312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847844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F35916-38DE-4F1C-B292-18E9C51A1F6C}"/>
              </a:ext>
            </a:extLst>
          </p:cNvPr>
          <p:cNvSpPr>
            <a:spLocks noGrp="1"/>
          </p:cNvSpPr>
          <p:nvPr>
            <p:ph type="title"/>
          </p:nvPr>
        </p:nvSpPr>
        <p:spPr/>
        <p:txBody>
          <a:bodyPr/>
          <a:lstStyle/>
          <a:p>
            <a:r>
              <a:rPr lang="de-AT" b="1" dirty="0"/>
              <a:t>B – Baum Index in Oracle</a:t>
            </a:r>
          </a:p>
        </p:txBody>
      </p:sp>
      <p:sp>
        <p:nvSpPr>
          <p:cNvPr id="4" name="Fußzeilenplatzhalter 3">
            <a:extLst>
              <a:ext uri="{FF2B5EF4-FFF2-40B4-BE49-F238E27FC236}">
                <a16:creationId xmlns:a16="http://schemas.microsoft.com/office/drawing/2014/main" id="{432EA7CF-C590-403A-A945-8E581AE341BE}"/>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956A0CE8-DB8B-4380-A123-624A479E1E37}"/>
              </a:ext>
            </a:extLst>
          </p:cNvPr>
          <p:cNvSpPr>
            <a:spLocks noGrp="1"/>
          </p:cNvSpPr>
          <p:nvPr>
            <p:ph type="sldNum" sz="quarter" idx="12"/>
          </p:nvPr>
        </p:nvSpPr>
        <p:spPr/>
        <p:txBody>
          <a:bodyPr/>
          <a:lstStyle/>
          <a:p>
            <a:fld id="{52C6CD25-C25B-451D-B3B9-59A32B5EFF93}" type="slidenum">
              <a:rPr lang="de-AT" smtClean="0"/>
              <a:t>29</a:t>
            </a:fld>
            <a:endParaRPr lang="de-AT"/>
          </a:p>
        </p:txBody>
      </p:sp>
      <p:pic>
        <p:nvPicPr>
          <p:cNvPr id="6" name="Picture 3">
            <a:extLst>
              <a:ext uri="{FF2B5EF4-FFF2-40B4-BE49-F238E27FC236}">
                <a16:creationId xmlns:a16="http://schemas.microsoft.com/office/drawing/2014/main" id="{9102864F-A486-44D2-9A8D-E84E3904AD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7856" y="1884325"/>
            <a:ext cx="5956288" cy="4233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0B2CD1EA-42C6-4647-99F1-F5274E4373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05580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EFEEA-F669-42BA-B22B-8DDC57A11695}"/>
              </a:ext>
            </a:extLst>
          </p:cNvPr>
          <p:cNvSpPr>
            <a:spLocks noGrp="1"/>
          </p:cNvSpPr>
          <p:nvPr>
            <p:ph type="title"/>
          </p:nvPr>
        </p:nvSpPr>
        <p:spPr/>
        <p:txBody>
          <a:bodyPr/>
          <a:lstStyle/>
          <a:p>
            <a:r>
              <a:rPr lang="de-AT" b="1" dirty="0"/>
              <a:t>Graphentheorie - Definitionen</a:t>
            </a:r>
          </a:p>
        </p:txBody>
      </p:sp>
      <p:sp>
        <p:nvSpPr>
          <p:cNvPr id="3" name="Inhaltsplatzhalter 2">
            <a:extLst>
              <a:ext uri="{FF2B5EF4-FFF2-40B4-BE49-F238E27FC236}">
                <a16:creationId xmlns:a16="http://schemas.microsoft.com/office/drawing/2014/main" id="{8E4BD231-A22C-4E9D-9094-6CF41684623F}"/>
              </a:ext>
            </a:extLst>
          </p:cNvPr>
          <p:cNvSpPr>
            <a:spLocks noGrp="1"/>
          </p:cNvSpPr>
          <p:nvPr>
            <p:ph idx="1"/>
          </p:nvPr>
        </p:nvSpPr>
        <p:spPr>
          <a:xfrm>
            <a:off x="838200" y="1825625"/>
            <a:ext cx="9501554" cy="4351338"/>
          </a:xfrm>
        </p:spPr>
        <p:txBody>
          <a:bodyPr>
            <a:normAutofit fontScale="92500" lnSpcReduction="10000"/>
          </a:bodyPr>
          <a:lstStyle/>
          <a:p>
            <a:pPr marL="328613" indent="-328613">
              <a:spcBef>
                <a:spcPts val="6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t>Das </a:t>
            </a:r>
            <a:r>
              <a:rPr lang="de-DE" altLang="de-DE" b="1" dirty="0"/>
              <a:t>Niveau</a:t>
            </a:r>
            <a:r>
              <a:rPr lang="de-DE" altLang="de-DE" dirty="0"/>
              <a:t> n(k) eines Knotens k ist gleich der Länge, d.h. der Anzahl der Knoten, des Weges von der Wurzel bis zum Knoten k. Das größte auftretende Niveau nennt man </a:t>
            </a:r>
            <a:r>
              <a:rPr lang="de-DE" altLang="de-DE" b="1" dirty="0"/>
              <a:t>Höhe des Baumes</a:t>
            </a:r>
            <a:r>
              <a:rPr lang="de-DE" altLang="de-DE" dirty="0"/>
              <a:t> h(B).</a:t>
            </a:r>
          </a:p>
          <a:p>
            <a:pPr marL="328613" indent="-328613">
              <a:spcBef>
                <a:spcPts val="6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t>Knoten eines Baumes, die keine auslaufenden Kanten besitzen, heißen </a:t>
            </a:r>
            <a:r>
              <a:rPr lang="de-DE" altLang="de-DE" b="1" dirty="0"/>
              <a:t>Blätter</a:t>
            </a:r>
            <a:r>
              <a:rPr lang="de-DE" altLang="de-DE" dirty="0"/>
              <a:t>.</a:t>
            </a:r>
          </a:p>
          <a:p>
            <a:pPr marL="328613" indent="-328613">
              <a:spcBef>
                <a:spcPts val="6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t>Die von einem Knoten k erreichbaren Knoten bilden den </a:t>
            </a:r>
            <a:r>
              <a:rPr lang="de-DE" altLang="de-DE" b="1" dirty="0"/>
              <a:t>Teilbaum</a:t>
            </a:r>
            <a:r>
              <a:rPr lang="de-DE" altLang="de-DE" dirty="0"/>
              <a:t> mit der Wurzel k.</a:t>
            </a:r>
          </a:p>
          <a:p>
            <a:pPr marL="328613" indent="-328613">
              <a:spcBef>
                <a:spcPts val="6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t>wenn eine Kante vom Knoten u zum Knoten v existiert, dann heißt u </a:t>
            </a:r>
            <a:r>
              <a:rPr lang="de-DE" altLang="de-DE" b="1" dirty="0"/>
              <a:t>Vater</a:t>
            </a:r>
            <a:r>
              <a:rPr lang="de-DE" altLang="de-DE" dirty="0"/>
              <a:t> von v und v </a:t>
            </a:r>
            <a:r>
              <a:rPr lang="de-DE" altLang="de-DE" b="1" dirty="0"/>
              <a:t>Sohn</a:t>
            </a:r>
            <a:r>
              <a:rPr lang="de-DE" altLang="de-DE" dirty="0"/>
              <a:t> von u. Gibt es eine weitere Kante von u zu einem Knoten v', dann nennt man v und v' </a:t>
            </a:r>
            <a:r>
              <a:rPr lang="de-DE" altLang="de-DE" b="1" dirty="0"/>
              <a:t>Brüder</a:t>
            </a:r>
            <a:r>
              <a:rPr lang="de-DE" altLang="de-DE" dirty="0"/>
              <a:t>.</a:t>
            </a:r>
          </a:p>
          <a:p>
            <a:pPr marL="328613" indent="-328613">
              <a:spcBef>
                <a:spcPts val="6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t>Stehen alle Brüder in einer bestimmten Reihenfolge, so spricht man von einem </a:t>
            </a:r>
            <a:r>
              <a:rPr lang="de-DE" altLang="de-DE" b="1" dirty="0"/>
              <a:t>geordneten Baum</a:t>
            </a:r>
            <a:r>
              <a:rPr lang="de-DE" altLang="de-DE" dirty="0"/>
              <a:t>.</a:t>
            </a:r>
          </a:p>
          <a:p>
            <a:endParaRPr lang="de-AT" dirty="0"/>
          </a:p>
        </p:txBody>
      </p:sp>
      <p:sp>
        <p:nvSpPr>
          <p:cNvPr id="4" name="Fußzeilenplatzhalter 3">
            <a:extLst>
              <a:ext uri="{FF2B5EF4-FFF2-40B4-BE49-F238E27FC236}">
                <a16:creationId xmlns:a16="http://schemas.microsoft.com/office/drawing/2014/main" id="{E602B780-CD18-44A9-99A3-D106BD438F8F}"/>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F022503A-DA1B-4D91-A0A7-CA07FC83D002}"/>
              </a:ext>
            </a:extLst>
          </p:cNvPr>
          <p:cNvSpPr>
            <a:spLocks noGrp="1"/>
          </p:cNvSpPr>
          <p:nvPr>
            <p:ph type="sldNum" sz="quarter" idx="12"/>
          </p:nvPr>
        </p:nvSpPr>
        <p:spPr/>
        <p:txBody>
          <a:bodyPr/>
          <a:lstStyle/>
          <a:p>
            <a:fld id="{52C6CD25-C25B-451D-B3B9-59A32B5EFF93}" type="slidenum">
              <a:rPr lang="de-AT" smtClean="0"/>
              <a:t>3</a:t>
            </a:fld>
            <a:endParaRPr lang="de-AT"/>
          </a:p>
        </p:txBody>
      </p:sp>
      <p:pic>
        <p:nvPicPr>
          <p:cNvPr id="6" name="Grafik 5" descr="Ein Bild, das Zeichnung enthält.&#10;&#10;Automatisch generierte Beschreibung">
            <a:extLst>
              <a:ext uri="{FF2B5EF4-FFF2-40B4-BE49-F238E27FC236}">
                <a16:creationId xmlns:a16="http://schemas.microsoft.com/office/drawing/2014/main" id="{504A14A2-4FB6-4EC5-B22D-89CD79C2F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912835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B5AE55-6D39-482F-AFC1-28F88B936D8B}"/>
              </a:ext>
            </a:extLst>
          </p:cNvPr>
          <p:cNvSpPr>
            <a:spLocks noGrp="1"/>
          </p:cNvSpPr>
          <p:nvPr>
            <p:ph type="title"/>
          </p:nvPr>
        </p:nvSpPr>
        <p:spPr/>
        <p:txBody>
          <a:bodyPr/>
          <a:lstStyle/>
          <a:p>
            <a:r>
              <a:rPr lang="de-AT" b="1" dirty="0"/>
              <a:t>AVL Baum</a:t>
            </a:r>
          </a:p>
        </p:txBody>
      </p:sp>
      <p:sp>
        <p:nvSpPr>
          <p:cNvPr id="3" name="Inhaltsplatzhalter 2">
            <a:extLst>
              <a:ext uri="{FF2B5EF4-FFF2-40B4-BE49-F238E27FC236}">
                <a16:creationId xmlns:a16="http://schemas.microsoft.com/office/drawing/2014/main" id="{09C4BD4D-5266-48F8-9A5F-C7836BB40512}"/>
              </a:ext>
            </a:extLst>
          </p:cNvPr>
          <p:cNvSpPr>
            <a:spLocks noGrp="1"/>
          </p:cNvSpPr>
          <p:nvPr>
            <p:ph idx="1"/>
          </p:nvPr>
        </p:nvSpPr>
        <p:spPr/>
        <p:txBody>
          <a:bodyPr/>
          <a:lstStyle/>
          <a:p>
            <a:pPr marL="341313" indent="-328613">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AT" altLang="de-DE" dirty="0"/>
          </a:p>
          <a:p>
            <a:pPr marL="341313" indent="-328613">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AT" altLang="de-DE" dirty="0"/>
          </a:p>
          <a:p>
            <a:pPr marL="341313" indent="-328613">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AT" altLang="de-DE" dirty="0">
                <a:latin typeface="Calibri" panose="020F0502020204030204" pitchFamily="34" charset="0"/>
              </a:rPr>
              <a:t>Ein balancierter binärer Suchbaum heißt </a:t>
            </a:r>
            <a:r>
              <a:rPr lang="de-AT" altLang="de-DE" i="1" dirty="0">
                <a:latin typeface="Calibri" panose="020F0502020204030204" pitchFamily="34" charset="0"/>
              </a:rPr>
              <a:t>AVL-Baum</a:t>
            </a:r>
            <a:r>
              <a:rPr lang="de-AT" altLang="de-DE" dirty="0">
                <a:latin typeface="Calibri" panose="020F0502020204030204" pitchFamily="34" charset="0"/>
              </a:rPr>
              <a:t>, wenn sich für jeden seiner Teilbäume die Höhen des linken und rechten Astes höchstens um 1 unterscheiden.  </a:t>
            </a:r>
          </a:p>
          <a:p>
            <a:endParaRPr lang="de-AT" dirty="0"/>
          </a:p>
        </p:txBody>
      </p:sp>
      <p:sp>
        <p:nvSpPr>
          <p:cNvPr id="4" name="Fußzeilenplatzhalter 3">
            <a:extLst>
              <a:ext uri="{FF2B5EF4-FFF2-40B4-BE49-F238E27FC236}">
                <a16:creationId xmlns:a16="http://schemas.microsoft.com/office/drawing/2014/main" id="{4AAF022B-5259-4AAB-98BA-AE1E8B2EDFF4}"/>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C0220508-C0AB-4ABE-9983-CB53542F54B0}"/>
              </a:ext>
            </a:extLst>
          </p:cNvPr>
          <p:cNvSpPr>
            <a:spLocks noGrp="1"/>
          </p:cNvSpPr>
          <p:nvPr>
            <p:ph type="sldNum" sz="quarter" idx="12"/>
          </p:nvPr>
        </p:nvSpPr>
        <p:spPr/>
        <p:txBody>
          <a:bodyPr/>
          <a:lstStyle/>
          <a:p>
            <a:fld id="{52C6CD25-C25B-451D-B3B9-59A32B5EFF93}" type="slidenum">
              <a:rPr lang="de-AT" smtClean="0"/>
              <a:t>30</a:t>
            </a:fld>
            <a:endParaRPr lang="de-AT"/>
          </a:p>
        </p:txBody>
      </p:sp>
      <p:pic>
        <p:nvPicPr>
          <p:cNvPr id="6" name="Grafik 5" descr="Ein Bild, das Zeichnung enthält.&#10;&#10;Automatisch generierte Beschreibung">
            <a:extLst>
              <a:ext uri="{FF2B5EF4-FFF2-40B4-BE49-F238E27FC236}">
                <a16:creationId xmlns:a16="http://schemas.microsoft.com/office/drawing/2014/main" id="{C99AAFC8-3C55-4362-9A6D-74C1A56F9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987180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A2F31A-86E0-4DFD-9AD5-866F6AB674CF}"/>
              </a:ext>
            </a:extLst>
          </p:cNvPr>
          <p:cNvSpPr>
            <a:spLocks noGrp="1"/>
          </p:cNvSpPr>
          <p:nvPr>
            <p:ph type="title"/>
          </p:nvPr>
        </p:nvSpPr>
        <p:spPr/>
        <p:txBody>
          <a:bodyPr/>
          <a:lstStyle/>
          <a:p>
            <a:r>
              <a:rPr lang="de-AT" b="1" dirty="0"/>
              <a:t>Binary Large Objects / Character Large Objects</a:t>
            </a:r>
          </a:p>
        </p:txBody>
      </p:sp>
      <p:sp>
        <p:nvSpPr>
          <p:cNvPr id="3" name="Inhaltsplatzhalter 2">
            <a:extLst>
              <a:ext uri="{FF2B5EF4-FFF2-40B4-BE49-F238E27FC236}">
                <a16:creationId xmlns:a16="http://schemas.microsoft.com/office/drawing/2014/main" id="{81697318-8592-4848-909B-6C5C475BC918}"/>
              </a:ext>
            </a:extLst>
          </p:cNvPr>
          <p:cNvSpPr>
            <a:spLocks noGrp="1"/>
          </p:cNvSpPr>
          <p:nvPr>
            <p:ph idx="1"/>
          </p:nvPr>
        </p:nvSpPr>
        <p:spPr>
          <a:xfrm>
            <a:off x="838200" y="1825625"/>
            <a:ext cx="10515600" cy="4351338"/>
          </a:xfrm>
        </p:spPr>
        <p:txBody>
          <a:bodyPr>
            <a:normAutofit fontScale="62500" lnSpcReduction="20000"/>
          </a:bodyPr>
          <a:lstStyle/>
          <a:p>
            <a:pPr marL="328613" indent="-328613">
              <a:lnSpc>
                <a:spcPct val="120000"/>
              </a:lnSpc>
              <a:spcBef>
                <a:spcPts val="500"/>
              </a:spcBef>
              <a:spcAft>
                <a:spcPts val="600"/>
              </a:spcAft>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latin typeface="Calibri" panose="020F0502020204030204" pitchFamily="34" charset="0"/>
              </a:rPr>
              <a:t>DB Objekttypen BLOB  (Binary Large Objects) und CLOB (Character Large Objects). BLOBs nehmen Bytefolgen wie Bilder oder Videosequenzen auf. CLOBs nehmen eine Folge von ASCII Zeichen auf. </a:t>
            </a:r>
          </a:p>
          <a:p>
            <a:pPr marL="328613" indent="-328613">
              <a:lnSpc>
                <a:spcPct val="120000"/>
              </a:lnSpc>
              <a:spcBef>
                <a:spcPts val="500"/>
              </a:spcBef>
              <a:spcAft>
                <a:spcPts val="600"/>
              </a:spcAft>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latin typeface="Calibri" panose="020F0502020204030204" pitchFamily="34" charset="0"/>
              </a:rPr>
              <a:t>Derart umfangreiches Objekt können nicht in 1 DB-Block gespeichert werden. Der Datensatz erstreckt sich über mehrere Blöcke (</a:t>
            </a:r>
            <a:r>
              <a:rPr lang="de-DE" altLang="de-DE" dirty="0" err="1">
                <a:latin typeface="Calibri" panose="020F0502020204030204" pitchFamily="34" charset="0"/>
              </a:rPr>
              <a:t>spanned</a:t>
            </a:r>
            <a:r>
              <a:rPr lang="de-DE" altLang="de-DE" dirty="0">
                <a:latin typeface="Calibri" panose="020F0502020204030204" pitchFamily="34" charset="0"/>
              </a:rPr>
              <a:t> </a:t>
            </a:r>
            <a:r>
              <a:rPr lang="de-DE" altLang="de-DE" dirty="0" err="1">
                <a:latin typeface="Calibri" panose="020F0502020204030204" pitchFamily="34" charset="0"/>
              </a:rPr>
              <a:t>record</a:t>
            </a:r>
            <a:r>
              <a:rPr lang="de-DE" altLang="de-DE" dirty="0">
                <a:latin typeface="Calibri" panose="020F0502020204030204" pitchFamily="34" charset="0"/>
              </a:rPr>
              <a:t>).</a:t>
            </a:r>
          </a:p>
          <a:p>
            <a:pPr marL="328613" indent="-328613">
              <a:lnSpc>
                <a:spcPct val="120000"/>
              </a:lnSpc>
              <a:spcBef>
                <a:spcPts val="500"/>
              </a:spcBef>
              <a:spcAft>
                <a:spcPts val="600"/>
              </a:spcAft>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latin typeface="Calibri" panose="020F0502020204030204" pitchFamily="34" charset="0"/>
              </a:rPr>
              <a:t>Aus dem Original - Datensatz werden nur die Nicht - BLOB - Felder auf der Originalseite gespeichert. Für die Speicherung des BLOB Attributes bieten sich folgende beiden Möglichkeiten an:</a:t>
            </a:r>
          </a:p>
          <a:p>
            <a:pPr marL="328613" indent="-328613">
              <a:lnSpc>
                <a:spcPct val="120000"/>
              </a:lnSpc>
              <a:spcBef>
                <a:spcPts val="500"/>
              </a:spcBef>
              <a:spcAft>
                <a:spcPts val="600"/>
              </a:spcAft>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latin typeface="Calibri" panose="020F0502020204030204" pitchFamily="34" charset="0"/>
              </a:rPr>
              <a:t>Als Attributwert des BLOB Feldes wird ein Zeiger aufgenommen, der auf den Beginn einer Blockliste zeigt, die das BLOB aufnimmt</a:t>
            </a:r>
          </a:p>
          <a:p>
            <a:pPr marL="328613" indent="-328613">
              <a:lnSpc>
                <a:spcPct val="120000"/>
              </a:lnSpc>
              <a:spcBef>
                <a:spcPts val="500"/>
              </a:spcBef>
              <a:spcAft>
                <a:spcPts val="600"/>
              </a:spcAft>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latin typeface="Calibri" panose="020F0502020204030204" pitchFamily="34" charset="0"/>
              </a:rPr>
              <a:t>VT: einfache Realisierung</a:t>
            </a:r>
          </a:p>
          <a:p>
            <a:pPr marL="328613" indent="-328613">
              <a:lnSpc>
                <a:spcPct val="120000"/>
              </a:lnSpc>
              <a:spcBef>
                <a:spcPts val="500"/>
              </a:spcBef>
              <a:spcAft>
                <a:spcPts val="600"/>
              </a:spcAft>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latin typeface="Calibri" panose="020F0502020204030204" pitchFamily="34" charset="0"/>
              </a:rPr>
              <a:t>NT: wahlfreier Zugriff</a:t>
            </a:r>
          </a:p>
          <a:p>
            <a:pPr>
              <a:lnSpc>
                <a:spcPct val="120000"/>
              </a:lnSpc>
            </a:pPr>
            <a:endParaRPr lang="de-AT" dirty="0"/>
          </a:p>
        </p:txBody>
      </p:sp>
      <p:sp>
        <p:nvSpPr>
          <p:cNvPr id="4" name="Fußzeilenplatzhalter 3">
            <a:extLst>
              <a:ext uri="{FF2B5EF4-FFF2-40B4-BE49-F238E27FC236}">
                <a16:creationId xmlns:a16="http://schemas.microsoft.com/office/drawing/2014/main" id="{670286B2-C62B-460A-95A7-ED766EDD8D9C}"/>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CDA864C6-6BF0-4555-833C-42BC163E4E4C}"/>
              </a:ext>
            </a:extLst>
          </p:cNvPr>
          <p:cNvSpPr>
            <a:spLocks noGrp="1"/>
          </p:cNvSpPr>
          <p:nvPr>
            <p:ph type="sldNum" sz="quarter" idx="12"/>
          </p:nvPr>
        </p:nvSpPr>
        <p:spPr/>
        <p:txBody>
          <a:bodyPr/>
          <a:lstStyle/>
          <a:p>
            <a:fld id="{52C6CD25-C25B-451D-B3B9-59A32B5EFF93}" type="slidenum">
              <a:rPr lang="de-AT" smtClean="0"/>
              <a:t>31</a:t>
            </a:fld>
            <a:endParaRPr lang="de-AT"/>
          </a:p>
        </p:txBody>
      </p:sp>
      <p:pic>
        <p:nvPicPr>
          <p:cNvPr id="6" name="Grafik 5" descr="Ein Bild, das Zeichnung enthält.&#10;&#10;Automatisch generierte Beschreibung">
            <a:extLst>
              <a:ext uri="{FF2B5EF4-FFF2-40B4-BE49-F238E27FC236}">
                <a16:creationId xmlns:a16="http://schemas.microsoft.com/office/drawing/2014/main" id="{B039C893-75B0-4E76-AEB1-78CBB2257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56138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4BE69F-A492-44B6-8809-DFD0E16A6616}"/>
              </a:ext>
            </a:extLst>
          </p:cNvPr>
          <p:cNvSpPr>
            <a:spLocks noGrp="1"/>
          </p:cNvSpPr>
          <p:nvPr>
            <p:ph type="title"/>
          </p:nvPr>
        </p:nvSpPr>
        <p:spPr/>
        <p:txBody>
          <a:bodyPr/>
          <a:lstStyle/>
          <a:p>
            <a:r>
              <a:rPr lang="de-AT" b="1" dirty="0"/>
              <a:t>Speicherung von LOBs</a:t>
            </a:r>
          </a:p>
        </p:txBody>
      </p:sp>
      <p:sp>
        <p:nvSpPr>
          <p:cNvPr id="3" name="Inhaltsplatzhalter 2">
            <a:extLst>
              <a:ext uri="{FF2B5EF4-FFF2-40B4-BE49-F238E27FC236}">
                <a16:creationId xmlns:a16="http://schemas.microsoft.com/office/drawing/2014/main" id="{2A0E6AD0-2E73-4803-9CE3-1D84F530CFA8}"/>
              </a:ext>
            </a:extLst>
          </p:cNvPr>
          <p:cNvSpPr>
            <a:spLocks noGrp="1"/>
          </p:cNvSpPr>
          <p:nvPr>
            <p:ph idx="1"/>
          </p:nvPr>
        </p:nvSpPr>
        <p:spPr/>
        <p:txBody>
          <a:bodyPr/>
          <a:lstStyle/>
          <a:p>
            <a:pPr marL="457200" indent="-4572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alibri" panose="020F0502020204030204" pitchFamily="34" charset="0"/>
              </a:rPr>
              <a:t>Feldgröße:  (4GB-1)*</a:t>
            </a:r>
            <a:r>
              <a:rPr lang="de-AT" altLang="de-DE" dirty="0" err="1">
                <a:latin typeface="Calibri" panose="020F0502020204030204" pitchFamily="34" charset="0"/>
              </a:rPr>
              <a:t>Tablespace_Block_Size</a:t>
            </a:r>
            <a:r>
              <a:rPr lang="de-AT" altLang="de-DE" dirty="0">
                <a:latin typeface="Calibri" panose="020F0502020204030204" pitchFamily="34" charset="0"/>
              </a:rPr>
              <a:t> (insgesamt max. 128TB)</a:t>
            </a:r>
          </a:p>
          <a:p>
            <a:pPr marL="457200" indent="-4572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alibri" panose="020F0502020204030204" pitchFamily="34" charset="0"/>
              </a:rPr>
              <a:t>Speicherung mit LOB Locator (Zeiger auf die aktuelle Position des LOB Values)</a:t>
            </a:r>
          </a:p>
          <a:p>
            <a:pPr marL="457200" indent="-4572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alibri" panose="020F0502020204030204" pitchFamily="34" charset="0"/>
              </a:rPr>
              <a:t>Initialisierung einer LOB Spalte mit NULL oder EMPTY</a:t>
            </a:r>
          </a:p>
          <a:p>
            <a:pPr marL="457200" indent="-4572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alibri" panose="020F0502020204030204" pitchFamily="34" charset="0"/>
              </a:rPr>
              <a:t>Für jede LOB Spalte wird ein LOB Segment und ein LOB Index (B-Baum-artig) angelegt.</a:t>
            </a:r>
          </a:p>
          <a:p>
            <a:pPr marL="457200" indent="-4572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alibri" panose="020F0502020204030204" pitchFamily="34" charset="0"/>
              </a:rPr>
              <a:t>Eingeschränkte SQL Funktionalität: kein GROUP BY, ORDER BY, SELECT DISTINCT, </a:t>
            </a:r>
            <a:r>
              <a:rPr lang="de-AT" altLang="de-DE" dirty="0" err="1">
                <a:latin typeface="Calibri" panose="020F0502020204030204" pitchFamily="34" charset="0"/>
              </a:rPr>
              <a:t>join</a:t>
            </a:r>
            <a:r>
              <a:rPr lang="de-AT" altLang="de-DE" dirty="0">
                <a:latin typeface="Calibri" panose="020F0502020204030204" pitchFamily="34" charset="0"/>
              </a:rPr>
              <a:t>, Aggregatfunktionen</a:t>
            </a:r>
          </a:p>
          <a:p>
            <a:endParaRPr lang="de-AT" dirty="0"/>
          </a:p>
        </p:txBody>
      </p:sp>
      <p:sp>
        <p:nvSpPr>
          <p:cNvPr id="4" name="Fußzeilenplatzhalter 3">
            <a:extLst>
              <a:ext uri="{FF2B5EF4-FFF2-40B4-BE49-F238E27FC236}">
                <a16:creationId xmlns:a16="http://schemas.microsoft.com/office/drawing/2014/main" id="{89551AAC-248C-4A18-9E00-B502D7385E5B}"/>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D1D954A7-304A-4FC3-A0B4-0A616D5133FF}"/>
              </a:ext>
            </a:extLst>
          </p:cNvPr>
          <p:cNvSpPr>
            <a:spLocks noGrp="1"/>
          </p:cNvSpPr>
          <p:nvPr>
            <p:ph type="sldNum" sz="quarter" idx="12"/>
          </p:nvPr>
        </p:nvSpPr>
        <p:spPr/>
        <p:txBody>
          <a:bodyPr/>
          <a:lstStyle/>
          <a:p>
            <a:fld id="{52C6CD25-C25B-451D-B3B9-59A32B5EFF93}" type="slidenum">
              <a:rPr lang="de-AT" smtClean="0"/>
              <a:t>32</a:t>
            </a:fld>
            <a:endParaRPr lang="de-AT"/>
          </a:p>
        </p:txBody>
      </p:sp>
      <p:pic>
        <p:nvPicPr>
          <p:cNvPr id="6" name="Grafik 5" descr="Ein Bild, das Zeichnung enthält.&#10;&#10;Automatisch generierte Beschreibung">
            <a:extLst>
              <a:ext uri="{FF2B5EF4-FFF2-40B4-BE49-F238E27FC236}">
                <a16:creationId xmlns:a16="http://schemas.microsoft.com/office/drawing/2014/main" id="{D48F4ED8-4D47-4C1D-BFBD-496104F3C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283882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D8F19-AD89-4AE4-ACEF-03D878361868}"/>
              </a:ext>
            </a:extLst>
          </p:cNvPr>
          <p:cNvSpPr>
            <a:spLocks noGrp="1"/>
          </p:cNvSpPr>
          <p:nvPr>
            <p:ph type="title"/>
          </p:nvPr>
        </p:nvSpPr>
        <p:spPr/>
        <p:txBody>
          <a:bodyPr/>
          <a:lstStyle/>
          <a:p>
            <a:r>
              <a:rPr lang="de-AT" b="1" dirty="0"/>
              <a:t>Bearbeitung von LOBs</a:t>
            </a:r>
          </a:p>
        </p:txBody>
      </p:sp>
      <p:sp>
        <p:nvSpPr>
          <p:cNvPr id="3" name="Inhaltsplatzhalter 2">
            <a:extLst>
              <a:ext uri="{FF2B5EF4-FFF2-40B4-BE49-F238E27FC236}">
                <a16:creationId xmlns:a16="http://schemas.microsoft.com/office/drawing/2014/main" id="{23DA638C-1787-4701-96F4-7B570F5DAF05}"/>
              </a:ext>
            </a:extLst>
          </p:cNvPr>
          <p:cNvSpPr>
            <a:spLocks noGrp="1"/>
          </p:cNvSpPr>
          <p:nvPr>
            <p:ph idx="1"/>
          </p:nvPr>
        </p:nvSpPr>
        <p:spPr/>
        <p:txBody>
          <a:bodyPr/>
          <a:lstStyle/>
          <a:p>
            <a:pPr marL="0" indent="-3159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rPr>
              <a:t>Die Bearbeitung von LOBs erfolgt durch das Package DBMS_LOB.</a:t>
            </a:r>
          </a:p>
          <a:p>
            <a:pPr marL="0" indent="-3159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latin typeface="Calibri" panose="020F0502020204030204" pitchFamily="34" charset="0"/>
            </a:endParaRPr>
          </a:p>
          <a:p>
            <a:pPr marL="0" indent="-3159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rPr>
              <a:t>Beispielsweise:</a:t>
            </a:r>
          </a:p>
          <a:p>
            <a:pPr marL="141287" indent="-4572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rPr>
              <a:t>Konvertierung VARCHAR2 von/nach LOB</a:t>
            </a:r>
          </a:p>
          <a:p>
            <a:pPr marL="141287" indent="-4572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rPr>
              <a:t>Kopieren von LOBs</a:t>
            </a:r>
          </a:p>
          <a:p>
            <a:pPr marL="141287" indent="-4572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rPr>
              <a:t>Längenabfrage von LOBs</a:t>
            </a:r>
          </a:p>
          <a:p>
            <a:pPr marL="141287" indent="-4572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rPr>
              <a:t>SUBSTR</a:t>
            </a:r>
          </a:p>
          <a:p>
            <a:pPr marL="141287" indent="-4572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rPr>
              <a:t>Vergleich von LOBs</a:t>
            </a:r>
          </a:p>
          <a:p>
            <a:pPr indent="-3159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159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159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endParaRPr lang="de-AT" dirty="0"/>
          </a:p>
        </p:txBody>
      </p:sp>
      <p:sp>
        <p:nvSpPr>
          <p:cNvPr id="4" name="Fußzeilenplatzhalter 3">
            <a:extLst>
              <a:ext uri="{FF2B5EF4-FFF2-40B4-BE49-F238E27FC236}">
                <a16:creationId xmlns:a16="http://schemas.microsoft.com/office/drawing/2014/main" id="{20D1FD78-5CE1-4F03-8EC8-0C4119369BEE}"/>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F8348C30-1EC8-406F-9EE1-755DC88CA8FF}"/>
              </a:ext>
            </a:extLst>
          </p:cNvPr>
          <p:cNvSpPr>
            <a:spLocks noGrp="1"/>
          </p:cNvSpPr>
          <p:nvPr>
            <p:ph type="sldNum" sz="quarter" idx="12"/>
          </p:nvPr>
        </p:nvSpPr>
        <p:spPr/>
        <p:txBody>
          <a:bodyPr/>
          <a:lstStyle/>
          <a:p>
            <a:fld id="{52C6CD25-C25B-451D-B3B9-59A32B5EFF93}" type="slidenum">
              <a:rPr lang="de-AT" smtClean="0"/>
              <a:t>33</a:t>
            </a:fld>
            <a:endParaRPr lang="de-AT"/>
          </a:p>
        </p:txBody>
      </p:sp>
      <p:pic>
        <p:nvPicPr>
          <p:cNvPr id="7" name="Grafik 6" descr="Ein Bild, das Zeichnung enthält.&#10;&#10;Automatisch generierte Beschreibung">
            <a:extLst>
              <a:ext uri="{FF2B5EF4-FFF2-40B4-BE49-F238E27FC236}">
                <a16:creationId xmlns:a16="http://schemas.microsoft.com/office/drawing/2014/main" id="{B46BC89B-5FBF-4936-9F13-847BBAFBD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011082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255A2F-09B0-428B-BDF3-1D7463039E11}"/>
              </a:ext>
            </a:extLst>
          </p:cNvPr>
          <p:cNvSpPr>
            <a:spLocks noGrp="1"/>
          </p:cNvSpPr>
          <p:nvPr>
            <p:ph type="title"/>
          </p:nvPr>
        </p:nvSpPr>
        <p:spPr/>
        <p:txBody>
          <a:bodyPr/>
          <a:lstStyle/>
          <a:p>
            <a:r>
              <a:rPr lang="de-AT" b="1" dirty="0"/>
              <a:t>BLOB / CLOB</a:t>
            </a:r>
          </a:p>
        </p:txBody>
      </p:sp>
      <p:sp>
        <p:nvSpPr>
          <p:cNvPr id="3" name="Inhaltsplatzhalter 2">
            <a:extLst>
              <a:ext uri="{FF2B5EF4-FFF2-40B4-BE49-F238E27FC236}">
                <a16:creationId xmlns:a16="http://schemas.microsoft.com/office/drawing/2014/main" id="{D48ABED9-6720-4523-A5ED-8B2905E68249}"/>
              </a:ext>
            </a:extLst>
          </p:cNvPr>
          <p:cNvSpPr>
            <a:spLocks noGrp="1"/>
          </p:cNvSpPr>
          <p:nvPr>
            <p:ph idx="1"/>
          </p:nvPr>
        </p:nvSpPr>
        <p:spPr/>
        <p:txBody>
          <a:bodyPr/>
          <a:lstStyle/>
          <a:p>
            <a:r>
              <a:rPr lang="de-AT" altLang="de-DE" dirty="0">
                <a:latin typeface="Calibri" panose="020F0502020204030204" pitchFamily="34" charset="0"/>
              </a:rPr>
              <a:t>Speichermöglichkeit: BLOB Directory als Attributwert. Hier wird statt des Zeigers ein Directory gespeichert, das BLOB Größe, weitere Verwaltungsinformationen und mehrere Zeiger, die auf die einzelnen Blöcke verweisen, aufnimmt.</a:t>
            </a:r>
          </a:p>
          <a:p>
            <a:endParaRPr lang="de-AT" dirty="0"/>
          </a:p>
        </p:txBody>
      </p:sp>
      <p:sp>
        <p:nvSpPr>
          <p:cNvPr id="4" name="Fußzeilenplatzhalter 3">
            <a:extLst>
              <a:ext uri="{FF2B5EF4-FFF2-40B4-BE49-F238E27FC236}">
                <a16:creationId xmlns:a16="http://schemas.microsoft.com/office/drawing/2014/main" id="{A9B9DD24-98EF-47A0-9FF9-A9B3F09E1AE7}"/>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091C7E62-8DCE-415B-BAF6-B702716B4C48}"/>
              </a:ext>
            </a:extLst>
          </p:cNvPr>
          <p:cNvSpPr>
            <a:spLocks noGrp="1"/>
          </p:cNvSpPr>
          <p:nvPr>
            <p:ph type="sldNum" sz="quarter" idx="12"/>
          </p:nvPr>
        </p:nvSpPr>
        <p:spPr/>
        <p:txBody>
          <a:bodyPr/>
          <a:lstStyle/>
          <a:p>
            <a:fld id="{52C6CD25-C25B-451D-B3B9-59A32B5EFF93}" type="slidenum">
              <a:rPr lang="de-AT" smtClean="0"/>
              <a:t>34</a:t>
            </a:fld>
            <a:endParaRPr lang="de-AT"/>
          </a:p>
        </p:txBody>
      </p:sp>
      <p:graphicFrame>
        <p:nvGraphicFramePr>
          <p:cNvPr id="6" name="Object 3">
            <a:extLst>
              <a:ext uri="{FF2B5EF4-FFF2-40B4-BE49-F238E27FC236}">
                <a16:creationId xmlns:a16="http://schemas.microsoft.com/office/drawing/2014/main" id="{ED6ACFB3-F8D0-414A-A2E5-7DF8B8654A66}"/>
              </a:ext>
            </a:extLst>
          </p:cNvPr>
          <p:cNvGraphicFramePr>
            <a:graphicFrameLocks noChangeAspect="1"/>
          </p:cNvGraphicFramePr>
          <p:nvPr>
            <p:extLst>
              <p:ext uri="{D42A27DB-BD31-4B8C-83A1-F6EECF244321}">
                <p14:modId xmlns:p14="http://schemas.microsoft.com/office/powerpoint/2010/main" val="2379063676"/>
              </p:ext>
            </p:extLst>
          </p:nvPr>
        </p:nvGraphicFramePr>
        <p:xfrm>
          <a:off x="3467894" y="4001294"/>
          <a:ext cx="5256212" cy="2036763"/>
        </p:xfrm>
        <a:graphic>
          <a:graphicData uri="http://schemas.openxmlformats.org/presentationml/2006/ole">
            <mc:AlternateContent xmlns:mc="http://schemas.openxmlformats.org/markup-compatibility/2006">
              <mc:Choice xmlns:v="urn:schemas-microsoft-com:vml" Requires="v">
                <p:oleObj spid="_x0000_s16387" name="Document" r:id="rId3" imgW="2871530" imgH="1113033" progId="Word.Document.8">
                  <p:embed/>
                </p:oleObj>
              </mc:Choice>
              <mc:Fallback>
                <p:oleObj name="Document" r:id="rId3" imgW="2871530" imgH="1113033" progId="Word.Document.8">
                  <p:embed/>
                  <p:pic>
                    <p:nvPicPr>
                      <p:cNvPr id="35846" name="Object 3">
                        <a:extLst>
                          <a:ext uri="{FF2B5EF4-FFF2-40B4-BE49-F238E27FC236}">
                            <a16:creationId xmlns:a16="http://schemas.microsoft.com/office/drawing/2014/main" id="{B981F691-D71D-47CC-AFAD-22FCFE59D5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894" y="4001294"/>
                        <a:ext cx="5256212" cy="20367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72192B4A-CCF0-4B76-A9AC-60870173DB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745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4ECDB1-BF4C-48B0-A7B8-41D7F5C0F763}"/>
              </a:ext>
            </a:extLst>
          </p:cNvPr>
          <p:cNvSpPr>
            <a:spLocks noGrp="1"/>
          </p:cNvSpPr>
          <p:nvPr>
            <p:ph type="title"/>
          </p:nvPr>
        </p:nvSpPr>
        <p:spPr/>
        <p:txBody>
          <a:bodyPr/>
          <a:lstStyle/>
          <a:p>
            <a:r>
              <a:rPr lang="de-AT" b="1" dirty="0"/>
              <a:t>B – Bäume und BLOB / CLOB </a:t>
            </a:r>
          </a:p>
        </p:txBody>
      </p:sp>
      <p:sp>
        <p:nvSpPr>
          <p:cNvPr id="3" name="Inhaltsplatzhalter 2">
            <a:extLst>
              <a:ext uri="{FF2B5EF4-FFF2-40B4-BE49-F238E27FC236}">
                <a16:creationId xmlns:a16="http://schemas.microsoft.com/office/drawing/2014/main" id="{6AFCCC0C-AAC6-4A81-93CC-74A7916F40EE}"/>
              </a:ext>
            </a:extLst>
          </p:cNvPr>
          <p:cNvSpPr>
            <a:spLocks noGrp="1"/>
          </p:cNvSpPr>
          <p:nvPr>
            <p:ph idx="1"/>
          </p:nvPr>
        </p:nvSpPr>
        <p:spPr/>
        <p:txBody>
          <a:bodyPr/>
          <a:lstStyle/>
          <a:p>
            <a:pPr marL="328613" indent="-328613">
              <a:spcBef>
                <a:spcPts val="6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latin typeface="Calibri" panose="020F0502020204030204" pitchFamily="34" charset="0"/>
              </a:rPr>
              <a:t>B- Bäume können auch für die Verwaltung von BLOBs eingesetzt werden. Statt der Zugriffsattributwerte, werden Positionen oder Offsets im  BLOB indexiert und in einen B+ Baum aufgenommen.</a:t>
            </a:r>
          </a:p>
          <a:p>
            <a:pPr marL="328613" indent="-328613">
              <a:spcBef>
                <a:spcPts val="6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latin typeface="Calibri" panose="020F0502020204030204" pitchFamily="34" charset="0"/>
              </a:rPr>
              <a:t>Ein solcher BLOB B+ Baum wird auch </a:t>
            </a:r>
            <a:r>
              <a:rPr lang="de-DE" altLang="de-DE" dirty="0" err="1">
                <a:latin typeface="Calibri" panose="020F0502020204030204" pitchFamily="34" charset="0"/>
              </a:rPr>
              <a:t>Positions</a:t>
            </a:r>
            <a:r>
              <a:rPr lang="de-DE" altLang="de-DE" dirty="0">
                <a:latin typeface="Calibri" panose="020F0502020204030204" pitchFamily="34" charset="0"/>
              </a:rPr>
              <a:t> B+ Baum genannt.</a:t>
            </a:r>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t>.</a:t>
            </a:r>
          </a:p>
          <a:p>
            <a:endParaRPr lang="de-AT" dirty="0"/>
          </a:p>
        </p:txBody>
      </p:sp>
      <p:sp>
        <p:nvSpPr>
          <p:cNvPr id="4" name="Fußzeilenplatzhalter 3">
            <a:extLst>
              <a:ext uri="{FF2B5EF4-FFF2-40B4-BE49-F238E27FC236}">
                <a16:creationId xmlns:a16="http://schemas.microsoft.com/office/drawing/2014/main" id="{75FD6309-E29E-47E3-AAFB-954D95C190A5}"/>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E5CA67C3-FC65-434C-A9EB-CEF4C2A1D2B6}"/>
              </a:ext>
            </a:extLst>
          </p:cNvPr>
          <p:cNvSpPr>
            <a:spLocks noGrp="1"/>
          </p:cNvSpPr>
          <p:nvPr>
            <p:ph type="sldNum" sz="quarter" idx="12"/>
          </p:nvPr>
        </p:nvSpPr>
        <p:spPr/>
        <p:txBody>
          <a:bodyPr/>
          <a:lstStyle/>
          <a:p>
            <a:fld id="{52C6CD25-C25B-451D-B3B9-59A32B5EFF93}" type="slidenum">
              <a:rPr lang="de-AT" smtClean="0"/>
              <a:t>35</a:t>
            </a:fld>
            <a:endParaRPr lang="de-AT"/>
          </a:p>
        </p:txBody>
      </p:sp>
      <p:graphicFrame>
        <p:nvGraphicFramePr>
          <p:cNvPr id="6" name="Object 3">
            <a:extLst>
              <a:ext uri="{FF2B5EF4-FFF2-40B4-BE49-F238E27FC236}">
                <a16:creationId xmlns:a16="http://schemas.microsoft.com/office/drawing/2014/main" id="{F403DBA4-2747-4E52-B2DF-14EC6BADD31B}"/>
              </a:ext>
            </a:extLst>
          </p:cNvPr>
          <p:cNvGraphicFramePr>
            <a:graphicFrameLocks noChangeAspect="1"/>
          </p:cNvGraphicFramePr>
          <p:nvPr>
            <p:extLst>
              <p:ext uri="{D42A27DB-BD31-4B8C-83A1-F6EECF244321}">
                <p14:modId xmlns:p14="http://schemas.microsoft.com/office/powerpoint/2010/main" val="1769746341"/>
              </p:ext>
            </p:extLst>
          </p:nvPr>
        </p:nvGraphicFramePr>
        <p:xfrm>
          <a:off x="3863975" y="3717925"/>
          <a:ext cx="4464050" cy="2638425"/>
        </p:xfrm>
        <a:graphic>
          <a:graphicData uri="http://schemas.openxmlformats.org/presentationml/2006/ole">
            <mc:AlternateContent xmlns:mc="http://schemas.openxmlformats.org/markup-compatibility/2006">
              <mc:Choice xmlns:v="urn:schemas-microsoft-com:vml" Requires="v">
                <p:oleObj spid="_x0000_s17411" r:id="rId3" imgW="3028825" imgH="1790141" progId="">
                  <p:embed/>
                </p:oleObj>
              </mc:Choice>
              <mc:Fallback>
                <p:oleObj r:id="rId3" imgW="3028825" imgH="1790141" progId="">
                  <p:embed/>
                  <p:pic>
                    <p:nvPicPr>
                      <p:cNvPr id="36870" name="Object 3">
                        <a:extLst>
                          <a:ext uri="{FF2B5EF4-FFF2-40B4-BE49-F238E27FC236}">
                            <a16:creationId xmlns:a16="http://schemas.microsoft.com/office/drawing/2014/main" id="{AB116C47-5211-4A31-B415-09D89F8CA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975" y="3717925"/>
                        <a:ext cx="4464050" cy="2638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CC52253D-99CA-4B6C-8341-994D45721F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725680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6044B5-24E2-4E0F-9129-2CF441FD9C00}"/>
              </a:ext>
            </a:extLst>
          </p:cNvPr>
          <p:cNvSpPr>
            <a:spLocks noGrp="1"/>
          </p:cNvSpPr>
          <p:nvPr>
            <p:ph type="title"/>
          </p:nvPr>
        </p:nvSpPr>
        <p:spPr/>
        <p:txBody>
          <a:bodyPr/>
          <a:lstStyle/>
          <a:p>
            <a:r>
              <a:rPr lang="de-AT" b="1" dirty="0"/>
              <a:t>Mehrdimensionale Indexstrukturen</a:t>
            </a:r>
          </a:p>
        </p:txBody>
      </p:sp>
      <p:sp>
        <p:nvSpPr>
          <p:cNvPr id="3" name="Inhaltsplatzhalter 2">
            <a:extLst>
              <a:ext uri="{FF2B5EF4-FFF2-40B4-BE49-F238E27FC236}">
                <a16:creationId xmlns:a16="http://schemas.microsoft.com/office/drawing/2014/main" id="{3355D797-2531-476C-9013-A2964CB5B697}"/>
              </a:ext>
            </a:extLst>
          </p:cNvPr>
          <p:cNvSpPr>
            <a:spLocks noGrp="1"/>
          </p:cNvSpPr>
          <p:nvPr>
            <p:ph idx="1"/>
          </p:nvPr>
        </p:nvSpPr>
        <p:spPr>
          <a:xfrm>
            <a:off x="838200" y="1825625"/>
            <a:ext cx="9299713" cy="4351338"/>
          </a:xfrm>
        </p:spPr>
        <p:txBody>
          <a:bodyPr>
            <a:normAutofit fontScale="70000" lnSpcReduction="20000"/>
          </a:bodyPr>
          <a:lstStyle/>
          <a:p>
            <a:pPr marL="328613" indent="-328613">
              <a:lnSpc>
                <a:spcPct val="120000"/>
              </a:lnSpc>
              <a:spcBef>
                <a:spcPts val="500"/>
              </a:spcBef>
              <a:spcAft>
                <a:spcPts val="600"/>
              </a:spcAft>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latin typeface="Calibri" panose="020F0502020204030204" pitchFamily="34" charset="0"/>
              </a:rPr>
              <a:t>B – Baum Index ist eindimensionale Indexstruktur: Der Indexbaum ist nach einem bestimmten Kriterium aufgebaut. </a:t>
            </a:r>
          </a:p>
          <a:p>
            <a:pPr marL="328613" indent="-328613">
              <a:lnSpc>
                <a:spcPct val="120000"/>
              </a:lnSpc>
              <a:spcBef>
                <a:spcPts val="500"/>
              </a:spcBef>
              <a:spcAft>
                <a:spcPts val="600"/>
              </a:spcAft>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latin typeface="Calibri" panose="020F0502020204030204" pitchFamily="34" charset="0"/>
              </a:rPr>
              <a:t>Beispiel: Index auf das Attribut SAL der Tabelle EMP Fragemöglichkeit: Alle Mitarbeitern mit einem Gehalt zwischen 5000 und 6000. </a:t>
            </a:r>
          </a:p>
          <a:p>
            <a:pPr marL="328613" indent="-328613">
              <a:lnSpc>
                <a:spcPct val="120000"/>
              </a:lnSpc>
              <a:spcBef>
                <a:spcPts val="500"/>
              </a:spcBef>
              <a:spcAft>
                <a:spcPts val="600"/>
              </a:spcAft>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latin typeface="Calibri" panose="020F0502020204030204" pitchFamily="34" charset="0"/>
              </a:rPr>
              <a:t>Fragestellungen können sich auf mehrere Attribute beziehen: Gesucht sind alle Angestellten mit einem Alter zwischen 20 und 30 und einem Gehalt zwischen 60 und 120. </a:t>
            </a:r>
          </a:p>
          <a:p>
            <a:pPr marL="328613" indent="-328613">
              <a:lnSpc>
                <a:spcPct val="120000"/>
              </a:lnSpc>
              <a:spcBef>
                <a:spcPts val="500"/>
              </a:spcBef>
              <a:spcAft>
                <a:spcPts val="600"/>
              </a:spcAft>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latin typeface="Calibri" panose="020F0502020204030204" pitchFamily="34" charset="0"/>
              </a:rPr>
              <a:t>Lösungsansatz: Es werden über den das Alter indizierenden B-Baum die das Kriterium zwischen 20 und 30 erfüllenden </a:t>
            </a:r>
            <a:r>
              <a:rPr lang="de-DE" altLang="de-DE" dirty="0" err="1">
                <a:latin typeface="Calibri" panose="020F0502020204030204" pitchFamily="34" charset="0"/>
              </a:rPr>
              <a:t>Tupelidentifikatoren</a:t>
            </a:r>
            <a:r>
              <a:rPr lang="de-DE" altLang="de-DE" dirty="0">
                <a:latin typeface="Calibri" panose="020F0502020204030204" pitchFamily="34" charset="0"/>
              </a:rPr>
              <a:t> gesucht. Ebenso wird mit einem B-Baum- Index für das Gehalt verfahren. Anschließend wird aus den beiden </a:t>
            </a:r>
            <a:r>
              <a:rPr lang="de-DE" altLang="de-DE" dirty="0" err="1">
                <a:latin typeface="Calibri" panose="020F0502020204030204" pitchFamily="34" charset="0"/>
              </a:rPr>
              <a:t>Tupelmengen</a:t>
            </a:r>
            <a:r>
              <a:rPr lang="de-DE" altLang="de-DE" dirty="0">
                <a:latin typeface="Calibri" panose="020F0502020204030204" pitchFamily="34" charset="0"/>
              </a:rPr>
              <a:t> der Durchschnitt berechnet. Für diese </a:t>
            </a:r>
            <a:r>
              <a:rPr lang="de-DE" altLang="de-DE" dirty="0" err="1">
                <a:latin typeface="Calibri" panose="020F0502020204030204" pitchFamily="34" charset="0"/>
              </a:rPr>
              <a:t>Tupelidentifikatoren</a:t>
            </a:r>
            <a:r>
              <a:rPr lang="de-DE" altLang="de-DE" dirty="0">
                <a:latin typeface="Calibri" panose="020F0502020204030204" pitchFamily="34" charset="0"/>
              </a:rPr>
              <a:t> - Ergebnismenge werden die Datensätze ‚von der Platte geholt’.</a:t>
            </a:r>
          </a:p>
          <a:p>
            <a:pPr>
              <a:lnSpc>
                <a:spcPct val="120000"/>
              </a:lnSpc>
            </a:pPr>
            <a:endParaRPr lang="de-AT" dirty="0"/>
          </a:p>
        </p:txBody>
      </p:sp>
      <p:sp>
        <p:nvSpPr>
          <p:cNvPr id="4" name="Fußzeilenplatzhalter 3">
            <a:extLst>
              <a:ext uri="{FF2B5EF4-FFF2-40B4-BE49-F238E27FC236}">
                <a16:creationId xmlns:a16="http://schemas.microsoft.com/office/drawing/2014/main" id="{88D27FA3-469A-4306-9D85-CF51B060F559}"/>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BEC6F2C9-6E46-4ED7-A1EF-FF93E77F2A8C}"/>
              </a:ext>
            </a:extLst>
          </p:cNvPr>
          <p:cNvSpPr>
            <a:spLocks noGrp="1"/>
          </p:cNvSpPr>
          <p:nvPr>
            <p:ph type="sldNum" sz="quarter" idx="12"/>
          </p:nvPr>
        </p:nvSpPr>
        <p:spPr/>
        <p:txBody>
          <a:bodyPr/>
          <a:lstStyle/>
          <a:p>
            <a:fld id="{52C6CD25-C25B-451D-B3B9-59A32B5EFF93}" type="slidenum">
              <a:rPr lang="de-AT" smtClean="0"/>
              <a:t>36</a:t>
            </a:fld>
            <a:endParaRPr lang="de-AT"/>
          </a:p>
        </p:txBody>
      </p:sp>
      <p:pic>
        <p:nvPicPr>
          <p:cNvPr id="6" name="Grafik 5" descr="Ein Bild, das Zeichnung enthält.&#10;&#10;Automatisch generierte Beschreibung">
            <a:extLst>
              <a:ext uri="{FF2B5EF4-FFF2-40B4-BE49-F238E27FC236}">
                <a16:creationId xmlns:a16="http://schemas.microsoft.com/office/drawing/2014/main" id="{78383698-C8A0-4485-8658-E6124B830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795603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1FFCB9-9CBE-47C7-A729-875F1C565196}"/>
              </a:ext>
            </a:extLst>
          </p:cNvPr>
          <p:cNvSpPr>
            <a:spLocks noGrp="1"/>
          </p:cNvSpPr>
          <p:nvPr>
            <p:ph type="title"/>
          </p:nvPr>
        </p:nvSpPr>
        <p:spPr/>
        <p:txBody>
          <a:bodyPr/>
          <a:lstStyle/>
          <a:p>
            <a:r>
              <a:rPr lang="de-AT" b="1" dirty="0"/>
              <a:t>Beispiel</a:t>
            </a:r>
          </a:p>
        </p:txBody>
      </p:sp>
      <p:sp>
        <p:nvSpPr>
          <p:cNvPr id="3" name="Inhaltsplatzhalter 2">
            <a:extLst>
              <a:ext uri="{FF2B5EF4-FFF2-40B4-BE49-F238E27FC236}">
                <a16:creationId xmlns:a16="http://schemas.microsoft.com/office/drawing/2014/main" id="{F9FBC4D8-FA26-402E-AA1E-375BC08B9E8E}"/>
              </a:ext>
            </a:extLst>
          </p:cNvPr>
          <p:cNvSpPr>
            <a:spLocks noGrp="1"/>
          </p:cNvSpPr>
          <p:nvPr>
            <p:ph idx="1"/>
          </p:nvPr>
        </p:nvSpPr>
        <p:spPr/>
        <p:txBody>
          <a:bodyPr/>
          <a:lstStyle/>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alibri" panose="020F0502020204030204" pitchFamily="34" charset="0"/>
              </a:rPr>
              <a:t>Finde alle Records mit </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alibri" panose="020F0502020204030204" pitchFamily="34" charset="0"/>
              </a:rPr>
              <a:t>x</a:t>
            </a:r>
            <a:r>
              <a:rPr lang="de-AT" altLang="de-DE" baseline="-42000" dirty="0">
                <a:latin typeface="Calibri" panose="020F0502020204030204" pitchFamily="34" charset="0"/>
              </a:rPr>
              <a:t>1</a:t>
            </a:r>
            <a:r>
              <a:rPr lang="de-AT" altLang="de-DE" dirty="0">
                <a:latin typeface="Calibri" panose="020F0502020204030204" pitchFamily="34" charset="0"/>
              </a:rPr>
              <a:t> &lt;= a</a:t>
            </a:r>
            <a:r>
              <a:rPr lang="de-AT" altLang="de-DE" baseline="-42000" dirty="0">
                <a:latin typeface="Calibri" panose="020F0502020204030204" pitchFamily="34" charset="0"/>
              </a:rPr>
              <a:t>1</a:t>
            </a:r>
            <a:r>
              <a:rPr lang="de-AT" altLang="de-DE" dirty="0">
                <a:latin typeface="Calibri" panose="020F0502020204030204" pitchFamily="34" charset="0"/>
              </a:rPr>
              <a:t> &lt;= x</a:t>
            </a:r>
            <a:r>
              <a:rPr lang="de-AT" altLang="de-DE" baseline="-42000" dirty="0">
                <a:latin typeface="Calibri" panose="020F0502020204030204" pitchFamily="34" charset="0"/>
              </a:rPr>
              <a:t>2</a:t>
            </a:r>
            <a:r>
              <a:rPr lang="de-AT" altLang="de-DE" dirty="0">
                <a:latin typeface="Calibri" panose="020F0502020204030204" pitchFamily="34" charset="0"/>
              </a:rPr>
              <a:t> UND y</a:t>
            </a:r>
            <a:r>
              <a:rPr lang="de-AT" altLang="de-DE" baseline="-42000" dirty="0">
                <a:latin typeface="Calibri" panose="020F0502020204030204" pitchFamily="34" charset="0"/>
              </a:rPr>
              <a:t>1</a:t>
            </a:r>
            <a:r>
              <a:rPr lang="de-AT" altLang="de-DE" dirty="0">
                <a:latin typeface="Calibri" panose="020F0502020204030204" pitchFamily="34" charset="0"/>
              </a:rPr>
              <a:t> &lt;= a</a:t>
            </a:r>
            <a:r>
              <a:rPr lang="de-AT" altLang="de-DE" baseline="-42000" dirty="0">
                <a:latin typeface="Calibri" panose="020F0502020204030204" pitchFamily="34" charset="0"/>
              </a:rPr>
              <a:t>2</a:t>
            </a:r>
            <a:r>
              <a:rPr lang="de-AT" altLang="de-DE" dirty="0">
                <a:latin typeface="Calibri" panose="020F0502020204030204" pitchFamily="34" charset="0"/>
              </a:rPr>
              <a:t> &lt;= y</a:t>
            </a:r>
            <a:r>
              <a:rPr lang="de-AT" altLang="de-DE" baseline="-42000" dirty="0">
                <a:latin typeface="Calibri" panose="020F0502020204030204" pitchFamily="34" charset="0"/>
              </a:rPr>
              <a:t>2</a:t>
            </a:r>
          </a:p>
          <a:p>
            <a:endParaRPr lang="de-AT" dirty="0"/>
          </a:p>
        </p:txBody>
      </p:sp>
      <p:sp>
        <p:nvSpPr>
          <p:cNvPr id="4" name="Fußzeilenplatzhalter 3">
            <a:extLst>
              <a:ext uri="{FF2B5EF4-FFF2-40B4-BE49-F238E27FC236}">
                <a16:creationId xmlns:a16="http://schemas.microsoft.com/office/drawing/2014/main" id="{61F8540D-D4C2-4C76-B7B0-C36A6CD3C6A6}"/>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82EBB03E-C5E0-4600-9B86-0292E001E288}"/>
              </a:ext>
            </a:extLst>
          </p:cNvPr>
          <p:cNvSpPr>
            <a:spLocks noGrp="1"/>
          </p:cNvSpPr>
          <p:nvPr>
            <p:ph type="sldNum" sz="quarter" idx="12"/>
          </p:nvPr>
        </p:nvSpPr>
        <p:spPr/>
        <p:txBody>
          <a:bodyPr/>
          <a:lstStyle/>
          <a:p>
            <a:fld id="{52C6CD25-C25B-451D-B3B9-59A32B5EFF93}" type="slidenum">
              <a:rPr lang="de-AT" smtClean="0"/>
              <a:t>37</a:t>
            </a:fld>
            <a:endParaRPr lang="de-AT"/>
          </a:p>
        </p:txBody>
      </p:sp>
      <p:pic>
        <p:nvPicPr>
          <p:cNvPr id="6" name="Picture 3">
            <a:extLst>
              <a:ext uri="{FF2B5EF4-FFF2-40B4-BE49-F238E27FC236}">
                <a16:creationId xmlns:a16="http://schemas.microsoft.com/office/drawing/2014/main" id="{2D01B740-C822-4ACB-8CA7-E9878BF72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5708" y="3063875"/>
            <a:ext cx="4860583" cy="3292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D339A68E-506B-450B-AC78-9F8857ED9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422410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311DD0-96B6-433C-BF68-6D5604C5076B}"/>
              </a:ext>
            </a:extLst>
          </p:cNvPr>
          <p:cNvSpPr>
            <a:spLocks noGrp="1"/>
          </p:cNvSpPr>
          <p:nvPr>
            <p:ph type="title"/>
          </p:nvPr>
        </p:nvSpPr>
        <p:spPr/>
        <p:txBody>
          <a:bodyPr/>
          <a:lstStyle/>
          <a:p>
            <a:r>
              <a:rPr lang="de-AT" b="1" dirty="0"/>
              <a:t>Lösung Beispiel</a:t>
            </a:r>
          </a:p>
        </p:txBody>
      </p:sp>
      <p:sp>
        <p:nvSpPr>
          <p:cNvPr id="3" name="Inhaltsplatzhalter 2">
            <a:extLst>
              <a:ext uri="{FF2B5EF4-FFF2-40B4-BE49-F238E27FC236}">
                <a16:creationId xmlns:a16="http://schemas.microsoft.com/office/drawing/2014/main" id="{2FE0F0A5-A8D1-4B81-8012-6442B0936DC3}"/>
              </a:ext>
            </a:extLst>
          </p:cNvPr>
          <p:cNvSpPr>
            <a:spLocks noGrp="1"/>
          </p:cNvSpPr>
          <p:nvPr>
            <p:ph idx="1"/>
          </p:nvPr>
        </p:nvSpPr>
        <p:spPr>
          <a:xfrm>
            <a:off x="838200" y="1825625"/>
            <a:ext cx="9458739" cy="4351338"/>
          </a:xfrm>
        </p:spPr>
        <p:txBody>
          <a:bodyPr>
            <a:normAutofit lnSpcReduction="10000"/>
          </a:bodyPr>
          <a:lstStyle/>
          <a:p>
            <a:pPr indent="-333375">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rPr>
              <a:t>Im vorliegenden Beispiel ist die Lösung 'F'.</a:t>
            </a:r>
          </a:p>
          <a:p>
            <a:pPr indent="-333375">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rPr>
              <a:t>Herkömmlicher Lösungsansatz:</a:t>
            </a:r>
          </a:p>
          <a:p>
            <a:pPr marL="0" indent="-333375">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rPr>
              <a:t>Projektion auf x mit binärer Suche unter Verwendung eines bestehenden eindimensionalen Index. Diese Operation liefert als Ergebnis G, F, C, D, E. Danach sequentielle Suche nach dem anderen Kriterium. Ergebnis: F.</a:t>
            </a:r>
          </a:p>
          <a:p>
            <a:pPr marL="0" indent="-333375">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latin typeface="Calibri" panose="020F0502020204030204" pitchFamily="34" charset="0"/>
            </a:endParaRPr>
          </a:p>
          <a:p>
            <a:pPr marL="0" indent="-333375">
              <a:spcAft>
                <a:spcPts val="600"/>
              </a:spcAf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rPr>
              <a:t>Projektion auf x durchführen, Projektion auf y durchführen. Bilden des Durchschnitts. Ergebnis: F.</a:t>
            </a:r>
          </a:p>
          <a:p>
            <a:endParaRPr lang="de-AT" dirty="0"/>
          </a:p>
        </p:txBody>
      </p:sp>
      <p:sp>
        <p:nvSpPr>
          <p:cNvPr id="4" name="Fußzeilenplatzhalter 3">
            <a:extLst>
              <a:ext uri="{FF2B5EF4-FFF2-40B4-BE49-F238E27FC236}">
                <a16:creationId xmlns:a16="http://schemas.microsoft.com/office/drawing/2014/main" id="{E4BDD944-2053-47A6-B414-3D69E65F568E}"/>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204D3F74-C524-4626-A931-47994240A38E}"/>
              </a:ext>
            </a:extLst>
          </p:cNvPr>
          <p:cNvSpPr>
            <a:spLocks noGrp="1"/>
          </p:cNvSpPr>
          <p:nvPr>
            <p:ph type="sldNum" sz="quarter" idx="12"/>
          </p:nvPr>
        </p:nvSpPr>
        <p:spPr/>
        <p:txBody>
          <a:bodyPr/>
          <a:lstStyle/>
          <a:p>
            <a:fld id="{52C6CD25-C25B-451D-B3B9-59A32B5EFF93}" type="slidenum">
              <a:rPr lang="de-AT" smtClean="0"/>
              <a:t>38</a:t>
            </a:fld>
            <a:endParaRPr lang="de-AT"/>
          </a:p>
        </p:txBody>
      </p:sp>
      <p:pic>
        <p:nvPicPr>
          <p:cNvPr id="6" name="Grafik 5" descr="Ein Bild, das Zeichnung enthält.&#10;&#10;Automatisch generierte Beschreibung">
            <a:extLst>
              <a:ext uri="{FF2B5EF4-FFF2-40B4-BE49-F238E27FC236}">
                <a16:creationId xmlns:a16="http://schemas.microsoft.com/office/drawing/2014/main" id="{6889C225-F70B-4B9D-BF81-F7D1A73A4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965599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B1FCBB-3560-410A-B077-E34219820445}"/>
              </a:ext>
            </a:extLst>
          </p:cNvPr>
          <p:cNvSpPr>
            <a:spLocks noGrp="1"/>
          </p:cNvSpPr>
          <p:nvPr>
            <p:ph type="title"/>
          </p:nvPr>
        </p:nvSpPr>
        <p:spPr/>
        <p:txBody>
          <a:bodyPr/>
          <a:lstStyle/>
          <a:p>
            <a:r>
              <a:rPr lang="de-AT" b="1" dirty="0"/>
              <a:t>KD – Baum </a:t>
            </a:r>
          </a:p>
        </p:txBody>
      </p:sp>
      <p:sp>
        <p:nvSpPr>
          <p:cNvPr id="3" name="Inhaltsplatzhalter 2">
            <a:extLst>
              <a:ext uri="{FF2B5EF4-FFF2-40B4-BE49-F238E27FC236}">
                <a16:creationId xmlns:a16="http://schemas.microsoft.com/office/drawing/2014/main" id="{B2E74941-A554-4258-831B-5BA430C82630}"/>
              </a:ext>
            </a:extLst>
          </p:cNvPr>
          <p:cNvSpPr>
            <a:spLocks noGrp="1"/>
          </p:cNvSpPr>
          <p:nvPr>
            <p:ph idx="1"/>
          </p:nvPr>
        </p:nvSpPr>
        <p:spPr/>
        <p:txBody>
          <a:bodyPr/>
          <a:lstStyle/>
          <a:p>
            <a:pPr marL="0"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rPr>
              <a:t>Ein k-dimensionaler Baum (oder k-d-Baum) ist ein </a:t>
            </a:r>
            <a:r>
              <a:rPr lang="de-AT" altLang="de-DE" dirty="0" err="1">
                <a:latin typeface="Calibri" panose="020F0502020204030204" pitchFamily="34" charset="0"/>
              </a:rPr>
              <a:t>unbalancierter</a:t>
            </a:r>
            <a:r>
              <a:rPr lang="de-AT" altLang="de-DE" dirty="0">
                <a:latin typeface="Calibri" panose="020F0502020204030204" pitchFamily="34" charset="0"/>
              </a:rPr>
              <a:t> Suchbaum zur Speicherung von Punkten aus dem k-dimensionalen Raum.</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latin typeface="Calibri" panose="020F0502020204030204" pitchFamily="34" charset="0"/>
            </a:endParaRPr>
          </a:p>
          <a:p>
            <a:pPr marL="0"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rPr>
              <a:t>Inhomogene k-d-Bäume: Die inneren Knoten enthalten lediglich Schlüssel, die Blätter enthalten Verweise auf die Datensätze. Für die Wurzel teilt man die Punkte in 2 möglichst gleich große Punktmengen auf. </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endParaRPr lang="de-AT" dirty="0"/>
          </a:p>
        </p:txBody>
      </p:sp>
      <p:sp>
        <p:nvSpPr>
          <p:cNvPr id="4" name="Fußzeilenplatzhalter 3">
            <a:extLst>
              <a:ext uri="{FF2B5EF4-FFF2-40B4-BE49-F238E27FC236}">
                <a16:creationId xmlns:a16="http://schemas.microsoft.com/office/drawing/2014/main" id="{EB90C417-C26C-4D36-A955-4591CBC1A3FF}"/>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99E366D2-53A3-4912-A9D5-C5DD3156EEAA}"/>
              </a:ext>
            </a:extLst>
          </p:cNvPr>
          <p:cNvSpPr>
            <a:spLocks noGrp="1"/>
          </p:cNvSpPr>
          <p:nvPr>
            <p:ph type="sldNum" sz="quarter" idx="12"/>
          </p:nvPr>
        </p:nvSpPr>
        <p:spPr/>
        <p:txBody>
          <a:bodyPr/>
          <a:lstStyle/>
          <a:p>
            <a:fld id="{52C6CD25-C25B-451D-B3B9-59A32B5EFF93}" type="slidenum">
              <a:rPr lang="de-AT" smtClean="0"/>
              <a:t>39</a:t>
            </a:fld>
            <a:endParaRPr lang="de-AT"/>
          </a:p>
        </p:txBody>
      </p:sp>
      <p:pic>
        <p:nvPicPr>
          <p:cNvPr id="6" name="Grafik 5" descr="Ein Bild, das Zeichnung enthält.&#10;&#10;Automatisch generierte Beschreibung">
            <a:extLst>
              <a:ext uri="{FF2B5EF4-FFF2-40B4-BE49-F238E27FC236}">
                <a16:creationId xmlns:a16="http://schemas.microsoft.com/office/drawing/2014/main" id="{E7A10A7D-1856-4E7E-937A-7B01652C0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886675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14A837-2B2F-4163-A960-69321415ABDB}"/>
              </a:ext>
            </a:extLst>
          </p:cNvPr>
          <p:cNvSpPr>
            <a:spLocks noGrp="1"/>
          </p:cNvSpPr>
          <p:nvPr>
            <p:ph type="title"/>
          </p:nvPr>
        </p:nvSpPr>
        <p:spPr/>
        <p:txBody>
          <a:bodyPr/>
          <a:lstStyle/>
          <a:p>
            <a:r>
              <a:rPr lang="de-AT" b="1" dirty="0"/>
              <a:t>Suchbäume</a:t>
            </a:r>
          </a:p>
        </p:txBody>
      </p:sp>
      <p:sp>
        <p:nvSpPr>
          <p:cNvPr id="3" name="Inhaltsplatzhalter 2">
            <a:extLst>
              <a:ext uri="{FF2B5EF4-FFF2-40B4-BE49-F238E27FC236}">
                <a16:creationId xmlns:a16="http://schemas.microsoft.com/office/drawing/2014/main" id="{3F1912FF-7E2F-4CC4-A80F-A150BC35BF40}"/>
              </a:ext>
            </a:extLst>
          </p:cNvPr>
          <p:cNvSpPr>
            <a:spLocks noGrp="1"/>
          </p:cNvSpPr>
          <p:nvPr>
            <p:ph idx="1"/>
          </p:nvPr>
        </p:nvSpPr>
        <p:spPr/>
        <p:txBody>
          <a:bodyPr/>
          <a:lstStyle/>
          <a:p>
            <a:pPr marL="341313" indent="-328613">
              <a:lnSpc>
                <a:spcPct val="80000"/>
              </a:lnSpc>
              <a:spcBef>
                <a:spcPts val="500"/>
              </a:spcBef>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DE" altLang="de-DE" sz="2000" dirty="0"/>
          </a:p>
          <a:p>
            <a:pPr marL="341313" indent="-328613">
              <a:lnSpc>
                <a:spcPct val="80000"/>
              </a:lnSpc>
              <a:spcBef>
                <a:spcPts val="500"/>
              </a:spcBef>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DE" altLang="de-DE" sz="2000" dirty="0"/>
          </a:p>
          <a:p>
            <a:pPr marL="341313" indent="-328613">
              <a:lnSpc>
                <a:spcPct val="80000"/>
              </a:lnSpc>
              <a:spcBef>
                <a:spcPts val="500"/>
              </a:spcBef>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DE" altLang="de-DE" sz="2000" dirty="0"/>
          </a:p>
          <a:p>
            <a:pPr marL="341313" indent="-328613">
              <a:lnSpc>
                <a:spcPct val="80000"/>
              </a:lnSpc>
              <a:spcBef>
                <a:spcPts val="500"/>
              </a:spcBef>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DE" altLang="de-DE" sz="2000" dirty="0"/>
          </a:p>
          <a:p>
            <a:pPr marL="341313" indent="-328613">
              <a:lnSpc>
                <a:spcPct val="80000"/>
              </a:lnSpc>
              <a:spcBef>
                <a:spcPts val="500"/>
              </a:spcBef>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DE" altLang="de-DE" sz="2000" dirty="0"/>
          </a:p>
          <a:p>
            <a:pPr marL="341313" indent="-328613">
              <a:lnSpc>
                <a:spcPct val="80000"/>
              </a:lnSpc>
              <a:spcBef>
                <a:spcPts val="500"/>
              </a:spcBef>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DE" altLang="de-DE" sz="2000" dirty="0"/>
          </a:p>
          <a:p>
            <a:pPr marL="341313" indent="-328613">
              <a:lnSpc>
                <a:spcPct val="80000"/>
              </a:lnSpc>
              <a:spcBef>
                <a:spcPts val="500"/>
              </a:spcBef>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altLang="de-DE" sz="2000" dirty="0"/>
              <a:t>Sucht man einen Schlüssel s und befindet sich an einem Knoten k, in dem von s verschiedene Schlüssel s</a:t>
            </a:r>
            <a:r>
              <a:rPr lang="de-DE" altLang="de-DE" sz="2000" baseline="-25000" dirty="0"/>
              <a:t>1</a:t>
            </a:r>
            <a:r>
              <a:rPr lang="de-DE" altLang="de-DE" sz="2000" dirty="0"/>
              <a:t>,...,</a:t>
            </a:r>
            <a:r>
              <a:rPr lang="de-DE" altLang="de-DE" sz="2000" dirty="0" err="1"/>
              <a:t>sn</a:t>
            </a:r>
            <a:r>
              <a:rPr lang="de-DE" altLang="de-DE" sz="2000" dirty="0"/>
              <a:t> stehen, so sucht man im ersten bzw. (n+1)-</a:t>
            </a:r>
            <a:r>
              <a:rPr lang="de-DE" altLang="de-DE" sz="2000" dirty="0" err="1"/>
              <a:t>ten</a:t>
            </a:r>
            <a:r>
              <a:rPr lang="de-DE" altLang="de-DE" sz="2000" dirty="0"/>
              <a:t> Teilbaum von k weiter, falls s&lt;s1 bzw. s&gt;</a:t>
            </a:r>
            <a:r>
              <a:rPr lang="de-DE" altLang="de-DE" sz="2000" dirty="0" err="1"/>
              <a:t>sn</a:t>
            </a:r>
            <a:r>
              <a:rPr lang="de-DE" altLang="de-DE" sz="2000" dirty="0"/>
              <a:t> ist, andernfalls sucht man im i-</a:t>
            </a:r>
            <a:r>
              <a:rPr lang="de-DE" altLang="de-DE" sz="2000" dirty="0" err="1"/>
              <a:t>ten</a:t>
            </a:r>
            <a:r>
              <a:rPr lang="de-DE" altLang="de-DE" sz="2000" dirty="0"/>
              <a:t> Teilbaum, falls s(i-1)&lt;s&lt;si gilt.</a:t>
            </a:r>
          </a:p>
          <a:p>
            <a:pPr marL="341313" indent="-328613">
              <a:lnSpc>
                <a:spcPct val="80000"/>
              </a:lnSpc>
              <a:spcBef>
                <a:spcPts val="500"/>
              </a:spcBef>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altLang="de-DE" sz="2000" dirty="0"/>
              <a:t>In der Praxis verwendet man häufig binäre Suchbäume. Dabei enthält jeder Knoten einen einzigen Schlüssel s. Man sucht im linken Teilbaum von k weiter, falls der gesuchte Schlüssel kleiner als s, und im rechten, falls der gesuchte Schlüssel größer als s ist.</a:t>
            </a:r>
          </a:p>
          <a:p>
            <a:pPr marL="341313" indent="-328613">
              <a:lnSpc>
                <a:spcPct val="80000"/>
              </a:lnSpc>
              <a:spcBef>
                <a:spcPts val="500"/>
              </a:spcBef>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altLang="de-DE" sz="2000" dirty="0"/>
              <a:t>Für jeden Knoten k </a:t>
            </a:r>
            <a:r>
              <a:rPr lang="de-DE" altLang="de-DE" sz="2000" dirty="0" err="1"/>
              <a:t>muß</a:t>
            </a:r>
            <a:r>
              <a:rPr lang="de-DE" altLang="de-DE" sz="2000" dirty="0"/>
              <a:t> gelten:</a:t>
            </a:r>
          </a:p>
          <a:p>
            <a:pPr marL="728663" lvl="1" indent="-271463">
              <a:lnSpc>
                <a:spcPct val="80000"/>
              </a:lnSpc>
              <a:spcBef>
                <a:spcPts val="450"/>
              </a:spcBef>
              <a:buFont typeface="Arial" panose="020B0604020202020204" pitchFamily="34"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altLang="de-DE" sz="1800" dirty="0"/>
              <a:t>S(u) &lt; S(k) für alle Knoten u im linken Teilbaum von k.</a:t>
            </a:r>
          </a:p>
          <a:p>
            <a:pPr marL="728663" lvl="1" indent="-271463">
              <a:lnSpc>
                <a:spcPct val="80000"/>
              </a:lnSpc>
              <a:spcBef>
                <a:spcPts val="450"/>
              </a:spcBef>
              <a:buFont typeface="Arial" panose="020B0604020202020204" pitchFamily="34"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altLang="de-DE" sz="1800" dirty="0"/>
              <a:t>S(u) &gt; S(k) für alle Knoten u im rechten Teilbaum von k.</a:t>
            </a:r>
          </a:p>
        </p:txBody>
      </p:sp>
      <p:sp>
        <p:nvSpPr>
          <p:cNvPr id="4" name="Fußzeilenplatzhalter 3">
            <a:extLst>
              <a:ext uri="{FF2B5EF4-FFF2-40B4-BE49-F238E27FC236}">
                <a16:creationId xmlns:a16="http://schemas.microsoft.com/office/drawing/2014/main" id="{DEB379D0-51D1-4C65-91FC-1F81783C7AC6}"/>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CFF13C42-D3F8-495A-BE0F-30BFBDBFAA87}"/>
              </a:ext>
            </a:extLst>
          </p:cNvPr>
          <p:cNvSpPr>
            <a:spLocks noGrp="1"/>
          </p:cNvSpPr>
          <p:nvPr>
            <p:ph type="sldNum" sz="quarter" idx="12"/>
          </p:nvPr>
        </p:nvSpPr>
        <p:spPr/>
        <p:txBody>
          <a:bodyPr/>
          <a:lstStyle/>
          <a:p>
            <a:fld id="{52C6CD25-C25B-451D-B3B9-59A32B5EFF93}" type="slidenum">
              <a:rPr lang="de-AT" smtClean="0"/>
              <a:t>4</a:t>
            </a:fld>
            <a:endParaRPr lang="de-AT"/>
          </a:p>
        </p:txBody>
      </p:sp>
      <p:graphicFrame>
        <p:nvGraphicFramePr>
          <p:cNvPr id="6" name="Object 3">
            <a:extLst>
              <a:ext uri="{FF2B5EF4-FFF2-40B4-BE49-F238E27FC236}">
                <a16:creationId xmlns:a16="http://schemas.microsoft.com/office/drawing/2014/main" id="{5283A27E-DEFC-4E38-9100-5FF5E96AC713}"/>
              </a:ext>
            </a:extLst>
          </p:cNvPr>
          <p:cNvGraphicFramePr>
            <a:graphicFrameLocks noChangeAspect="1"/>
          </p:cNvGraphicFramePr>
          <p:nvPr>
            <p:extLst>
              <p:ext uri="{D42A27DB-BD31-4B8C-83A1-F6EECF244321}">
                <p14:modId xmlns:p14="http://schemas.microsoft.com/office/powerpoint/2010/main" val="2684781642"/>
              </p:ext>
            </p:extLst>
          </p:nvPr>
        </p:nvGraphicFramePr>
        <p:xfrm>
          <a:off x="4259262" y="1646238"/>
          <a:ext cx="3673475" cy="1703387"/>
        </p:xfrm>
        <a:graphic>
          <a:graphicData uri="http://schemas.openxmlformats.org/presentationml/2006/ole">
            <mc:AlternateContent xmlns:mc="http://schemas.openxmlformats.org/markup-compatibility/2006">
              <mc:Choice xmlns:v="urn:schemas-microsoft-com:vml" Requires="v">
                <p:oleObj spid="_x0000_s1027" r:id="rId3" imgW="2413651" imgH="1119153" progId="">
                  <p:embed/>
                </p:oleObj>
              </mc:Choice>
              <mc:Fallback>
                <p:oleObj r:id="rId3" imgW="2413651" imgH="1119153" progId="">
                  <p:embed/>
                  <p:pic>
                    <p:nvPicPr>
                      <p:cNvPr id="5126" name="Object 3">
                        <a:extLst>
                          <a:ext uri="{FF2B5EF4-FFF2-40B4-BE49-F238E27FC236}">
                            <a16:creationId xmlns:a16="http://schemas.microsoft.com/office/drawing/2014/main" id="{FA39E743-B17E-413E-B259-223F5F8577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9262" y="1646238"/>
                        <a:ext cx="3673475" cy="170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508F2960-0830-42A7-BE22-140E1C457B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7967459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899ACF-AB7D-48ED-8B4C-4715ECA09C10}"/>
              </a:ext>
            </a:extLst>
          </p:cNvPr>
          <p:cNvSpPr>
            <a:spLocks noGrp="1"/>
          </p:cNvSpPr>
          <p:nvPr>
            <p:ph type="title"/>
          </p:nvPr>
        </p:nvSpPr>
        <p:spPr/>
        <p:txBody>
          <a:bodyPr/>
          <a:lstStyle/>
          <a:p>
            <a:endParaRPr lang="de-AT"/>
          </a:p>
        </p:txBody>
      </p:sp>
      <p:sp>
        <p:nvSpPr>
          <p:cNvPr id="4" name="Fußzeilenplatzhalter 3">
            <a:extLst>
              <a:ext uri="{FF2B5EF4-FFF2-40B4-BE49-F238E27FC236}">
                <a16:creationId xmlns:a16="http://schemas.microsoft.com/office/drawing/2014/main" id="{A17A8155-7C87-46D6-AC16-1AE550EAE742}"/>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1ACCB48B-3440-4784-A8C8-DC4AE63E1F65}"/>
              </a:ext>
            </a:extLst>
          </p:cNvPr>
          <p:cNvSpPr>
            <a:spLocks noGrp="1"/>
          </p:cNvSpPr>
          <p:nvPr>
            <p:ph type="sldNum" sz="quarter" idx="12"/>
          </p:nvPr>
        </p:nvSpPr>
        <p:spPr/>
        <p:txBody>
          <a:bodyPr/>
          <a:lstStyle/>
          <a:p>
            <a:fld id="{52C6CD25-C25B-451D-B3B9-59A32B5EFF93}" type="slidenum">
              <a:rPr lang="de-AT" smtClean="0"/>
              <a:t>40</a:t>
            </a:fld>
            <a:endParaRPr lang="de-AT"/>
          </a:p>
        </p:txBody>
      </p:sp>
      <p:pic>
        <p:nvPicPr>
          <p:cNvPr id="6" name="Picture 2">
            <a:extLst>
              <a:ext uri="{FF2B5EF4-FFF2-40B4-BE49-F238E27FC236}">
                <a16:creationId xmlns:a16="http://schemas.microsoft.com/office/drawing/2014/main" id="{50312F80-4BC8-4D89-A2B1-5EB313D1CC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365125"/>
            <a:ext cx="4114800" cy="570733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5CD5C7F5-2C0E-42B0-9049-FA4F78D98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607210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3413A-CE4C-462D-A1AC-9427A03984F0}"/>
              </a:ext>
            </a:extLst>
          </p:cNvPr>
          <p:cNvSpPr>
            <a:spLocks noGrp="1"/>
          </p:cNvSpPr>
          <p:nvPr>
            <p:ph type="title"/>
          </p:nvPr>
        </p:nvSpPr>
        <p:spPr/>
        <p:txBody>
          <a:bodyPr/>
          <a:lstStyle/>
          <a:p>
            <a:r>
              <a:rPr lang="de-AT" b="1" dirty="0"/>
              <a:t>KD – Baum </a:t>
            </a:r>
          </a:p>
        </p:txBody>
      </p:sp>
      <p:sp>
        <p:nvSpPr>
          <p:cNvPr id="3" name="Inhaltsplatzhalter 2">
            <a:extLst>
              <a:ext uri="{FF2B5EF4-FFF2-40B4-BE49-F238E27FC236}">
                <a16:creationId xmlns:a16="http://schemas.microsoft.com/office/drawing/2014/main" id="{E835C44F-F1D5-448B-9198-1A0F3A1567DD}"/>
              </a:ext>
            </a:extLst>
          </p:cNvPr>
          <p:cNvSpPr>
            <a:spLocks noGrp="1"/>
          </p:cNvSpPr>
          <p:nvPr>
            <p:ph idx="1"/>
          </p:nvPr>
        </p:nvSpPr>
        <p:spPr>
          <a:xfrm>
            <a:off x="838200" y="1825625"/>
            <a:ext cx="9471991" cy="4351338"/>
          </a:xfrm>
        </p:spPr>
        <p:txBody>
          <a:bodyPr>
            <a:normAutofit fontScale="92500" lnSpcReduction="10000"/>
          </a:bodyPr>
          <a:lstStyle/>
          <a:p>
            <a:pPr marL="0">
              <a:spcAft>
                <a:spcPts val="1200"/>
              </a:spcAft>
            </a:pPr>
            <a:r>
              <a:rPr lang="de-DE" altLang="de-DE" dirty="0">
                <a:latin typeface="Calibri" panose="020F0502020204030204" pitchFamily="34" charset="0"/>
              </a:rPr>
              <a:t>Die Punktmenge wird rekursiv durch Hyperebenen unterteilt, bis in allen Punktmengen nur noch 1 Element enthalten ist und somit jedem Punkt ein Blattknoten zugewiesen ist. In den inneren Knoten werden dabei die Parameter der Hyperebenen gespeichert.</a:t>
            </a:r>
          </a:p>
          <a:p>
            <a:pPr marL="0">
              <a:spcAft>
                <a:spcPts val="1200"/>
              </a:spcAft>
            </a:pPr>
            <a:r>
              <a:rPr lang="de-DE" altLang="de-DE" dirty="0">
                <a:latin typeface="Calibri" panose="020F0502020204030204" pitchFamily="34" charset="0"/>
              </a:rPr>
              <a:t>In jeder Rekursion wird eine andere Dimension für die Hyperebene ausgewählt. Zur Unterteilung wird der Median (Median ist der in der Mitte einer geordneten Zahlenreihe stehende Wert) der Punkte bezüglich der Koordinate ermittelt.</a:t>
            </a:r>
          </a:p>
          <a:p>
            <a:pPr marL="0">
              <a:spcAft>
                <a:spcPts val="1200"/>
              </a:spcAft>
            </a:pPr>
            <a:r>
              <a:rPr lang="de-DE" altLang="de-DE" dirty="0">
                <a:latin typeface="Calibri" panose="020F0502020204030204" pitchFamily="34" charset="0"/>
              </a:rPr>
              <a:t>Der Vorteil der </a:t>
            </a:r>
            <a:r>
              <a:rPr lang="de-DE" altLang="de-DE" dirty="0" err="1">
                <a:latin typeface="Calibri" panose="020F0502020204030204" pitchFamily="34" charset="0"/>
              </a:rPr>
              <a:t>kd</a:t>
            </a:r>
            <a:r>
              <a:rPr lang="de-DE" altLang="de-DE" dirty="0">
                <a:latin typeface="Calibri" panose="020F0502020204030204" pitchFamily="34" charset="0"/>
              </a:rPr>
              <a:t> – Bäume ist die schnelle Suche nach dem nächsten Nachbarn zu einem gegebenen Punkt</a:t>
            </a:r>
            <a:r>
              <a:rPr lang="de-AT" altLang="de-DE" dirty="0">
                <a:latin typeface="Calibri" panose="020F0502020204030204" pitchFamily="34" charset="0"/>
              </a:rPr>
              <a:t> </a:t>
            </a:r>
          </a:p>
          <a:p>
            <a:endParaRPr lang="de-AT" dirty="0"/>
          </a:p>
        </p:txBody>
      </p:sp>
      <p:sp>
        <p:nvSpPr>
          <p:cNvPr id="4" name="Fußzeilenplatzhalter 3">
            <a:extLst>
              <a:ext uri="{FF2B5EF4-FFF2-40B4-BE49-F238E27FC236}">
                <a16:creationId xmlns:a16="http://schemas.microsoft.com/office/drawing/2014/main" id="{4FD50AAF-4A17-4927-929E-0DA1030DA303}"/>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6245DA22-2F2E-41FC-87BD-B5BA0B2C18B7}"/>
              </a:ext>
            </a:extLst>
          </p:cNvPr>
          <p:cNvSpPr>
            <a:spLocks noGrp="1"/>
          </p:cNvSpPr>
          <p:nvPr>
            <p:ph type="sldNum" sz="quarter" idx="12"/>
          </p:nvPr>
        </p:nvSpPr>
        <p:spPr/>
        <p:txBody>
          <a:bodyPr/>
          <a:lstStyle/>
          <a:p>
            <a:fld id="{52C6CD25-C25B-451D-B3B9-59A32B5EFF93}" type="slidenum">
              <a:rPr lang="de-AT" smtClean="0"/>
              <a:t>41</a:t>
            </a:fld>
            <a:endParaRPr lang="de-AT"/>
          </a:p>
        </p:txBody>
      </p:sp>
      <p:pic>
        <p:nvPicPr>
          <p:cNvPr id="6" name="Grafik 5" descr="Ein Bild, das Zeichnung enthält.&#10;&#10;Automatisch generierte Beschreibung">
            <a:extLst>
              <a:ext uri="{FF2B5EF4-FFF2-40B4-BE49-F238E27FC236}">
                <a16:creationId xmlns:a16="http://schemas.microsoft.com/office/drawing/2014/main" id="{D6181C48-2EA5-4FEA-8D95-DCCBA541F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73537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91250C-CB19-46B5-9E77-C7BE545D8A05}"/>
              </a:ext>
            </a:extLst>
          </p:cNvPr>
          <p:cNvSpPr>
            <a:spLocks noGrp="1"/>
          </p:cNvSpPr>
          <p:nvPr>
            <p:ph type="title"/>
          </p:nvPr>
        </p:nvSpPr>
        <p:spPr/>
        <p:txBody>
          <a:bodyPr/>
          <a:lstStyle/>
          <a:p>
            <a:endParaRPr lang="de-AT"/>
          </a:p>
        </p:txBody>
      </p:sp>
      <p:sp>
        <p:nvSpPr>
          <p:cNvPr id="4" name="Fußzeilenplatzhalter 3">
            <a:extLst>
              <a:ext uri="{FF2B5EF4-FFF2-40B4-BE49-F238E27FC236}">
                <a16:creationId xmlns:a16="http://schemas.microsoft.com/office/drawing/2014/main" id="{3B139289-40A9-41FE-A275-DA0CE42E731D}"/>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FDBDF4D1-339D-4135-91F2-D2E9435314D9}"/>
              </a:ext>
            </a:extLst>
          </p:cNvPr>
          <p:cNvSpPr>
            <a:spLocks noGrp="1"/>
          </p:cNvSpPr>
          <p:nvPr>
            <p:ph type="sldNum" sz="quarter" idx="12"/>
          </p:nvPr>
        </p:nvSpPr>
        <p:spPr/>
        <p:txBody>
          <a:bodyPr/>
          <a:lstStyle/>
          <a:p>
            <a:fld id="{52C6CD25-C25B-451D-B3B9-59A32B5EFF93}" type="slidenum">
              <a:rPr lang="de-AT" smtClean="0"/>
              <a:t>42</a:t>
            </a:fld>
            <a:endParaRPr lang="de-AT"/>
          </a:p>
        </p:txBody>
      </p:sp>
      <p:pic>
        <p:nvPicPr>
          <p:cNvPr id="6" name="Bild 4" descr="kdtree build algorithm">
            <a:extLst>
              <a:ext uri="{FF2B5EF4-FFF2-40B4-BE49-F238E27FC236}">
                <a16:creationId xmlns:a16="http://schemas.microsoft.com/office/drawing/2014/main" id="{EB0896DC-5B28-4DED-B799-B7DA659E00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14866" y="1504933"/>
            <a:ext cx="7762267" cy="4851417"/>
          </a:xfrm>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2A69B336-DA9B-4F9C-98C9-C65A6EBFE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5928470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542434-C764-449E-B39A-7CDFEF660B22}"/>
              </a:ext>
            </a:extLst>
          </p:cNvPr>
          <p:cNvSpPr>
            <a:spLocks noGrp="1"/>
          </p:cNvSpPr>
          <p:nvPr>
            <p:ph type="title"/>
          </p:nvPr>
        </p:nvSpPr>
        <p:spPr/>
        <p:txBody>
          <a:bodyPr/>
          <a:lstStyle/>
          <a:p>
            <a:r>
              <a:rPr lang="de-AT" b="1" dirty="0" err="1"/>
              <a:t>Grid</a:t>
            </a:r>
            <a:r>
              <a:rPr lang="de-AT" b="1" dirty="0"/>
              <a:t> File </a:t>
            </a:r>
          </a:p>
        </p:txBody>
      </p:sp>
      <p:sp>
        <p:nvSpPr>
          <p:cNvPr id="3" name="Inhaltsplatzhalter 2">
            <a:extLst>
              <a:ext uri="{FF2B5EF4-FFF2-40B4-BE49-F238E27FC236}">
                <a16:creationId xmlns:a16="http://schemas.microsoft.com/office/drawing/2014/main" id="{6CA248C0-3C6B-4073-8CDD-18474E3C9D33}"/>
              </a:ext>
            </a:extLst>
          </p:cNvPr>
          <p:cNvSpPr>
            <a:spLocks noGrp="1"/>
          </p:cNvSpPr>
          <p:nvPr>
            <p:ph idx="1"/>
          </p:nvPr>
        </p:nvSpPr>
        <p:spPr/>
        <p:txBody>
          <a:bodyPr/>
          <a:lstStyle/>
          <a:p>
            <a:pPr marL="0"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rPr>
              <a:t>Auch wenn sich die Daten dynamisch ändern, ist bei diesem Verfahren garantiert, mit 2 Plattenzugriffen den gewünschten Zugriff zu realisieren.</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endParaRPr lang="de-AT" dirty="0"/>
          </a:p>
        </p:txBody>
      </p:sp>
      <p:sp>
        <p:nvSpPr>
          <p:cNvPr id="4" name="Fußzeilenplatzhalter 3">
            <a:extLst>
              <a:ext uri="{FF2B5EF4-FFF2-40B4-BE49-F238E27FC236}">
                <a16:creationId xmlns:a16="http://schemas.microsoft.com/office/drawing/2014/main" id="{D7BD12B9-83D6-4C77-83A6-2F3FC6BFC572}"/>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33FCD4C0-7F77-4B29-847E-A48E79C19D91}"/>
              </a:ext>
            </a:extLst>
          </p:cNvPr>
          <p:cNvSpPr>
            <a:spLocks noGrp="1"/>
          </p:cNvSpPr>
          <p:nvPr>
            <p:ph type="sldNum" sz="quarter" idx="12"/>
          </p:nvPr>
        </p:nvSpPr>
        <p:spPr/>
        <p:txBody>
          <a:bodyPr/>
          <a:lstStyle/>
          <a:p>
            <a:fld id="{52C6CD25-C25B-451D-B3B9-59A32B5EFF93}" type="slidenum">
              <a:rPr lang="de-AT" smtClean="0"/>
              <a:t>43</a:t>
            </a:fld>
            <a:endParaRPr lang="de-AT"/>
          </a:p>
        </p:txBody>
      </p:sp>
      <p:pic>
        <p:nvPicPr>
          <p:cNvPr id="6" name="Picture 3">
            <a:extLst>
              <a:ext uri="{FF2B5EF4-FFF2-40B4-BE49-F238E27FC236}">
                <a16:creationId xmlns:a16="http://schemas.microsoft.com/office/drawing/2014/main" id="{3C05CDB5-AD0F-4C6D-B09E-354723CED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35350"/>
            <a:ext cx="9075737" cy="2286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431549D2-5DFC-4586-A2E6-7FA4E4437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281150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8F5929-B2FE-43C4-B9EF-F17A611ECEFE}"/>
              </a:ext>
            </a:extLst>
          </p:cNvPr>
          <p:cNvSpPr>
            <a:spLocks noGrp="1"/>
          </p:cNvSpPr>
          <p:nvPr>
            <p:ph type="title"/>
          </p:nvPr>
        </p:nvSpPr>
        <p:spPr/>
        <p:txBody>
          <a:bodyPr/>
          <a:lstStyle/>
          <a:p>
            <a:r>
              <a:rPr lang="de-AT" b="1" dirty="0" err="1"/>
              <a:t>Grid</a:t>
            </a:r>
            <a:r>
              <a:rPr lang="de-AT" b="1" dirty="0"/>
              <a:t> File</a:t>
            </a:r>
          </a:p>
        </p:txBody>
      </p:sp>
      <p:sp>
        <p:nvSpPr>
          <p:cNvPr id="3" name="Inhaltsplatzhalter 2">
            <a:extLst>
              <a:ext uri="{FF2B5EF4-FFF2-40B4-BE49-F238E27FC236}">
                <a16:creationId xmlns:a16="http://schemas.microsoft.com/office/drawing/2014/main" id="{DD4D70A2-AE39-451F-8835-A896D65E1C56}"/>
              </a:ext>
            </a:extLst>
          </p:cNvPr>
          <p:cNvSpPr>
            <a:spLocks noGrp="1"/>
          </p:cNvSpPr>
          <p:nvPr>
            <p:ph idx="1"/>
          </p:nvPr>
        </p:nvSpPr>
        <p:spPr/>
        <p:txBody>
          <a:bodyPr>
            <a:normAutofit fontScale="92500" lnSpcReduction="10000"/>
          </a:bodyPr>
          <a:lstStyle/>
          <a:p>
            <a:pPr marL="0"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rPr>
              <a:t>2 eindimensionale Skalen, welche die momentane Unterteilung der X bzw. der Y – Achse darstellen:</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latin typeface="Calibri" panose="020F0502020204030204" pitchFamily="34" charset="0"/>
            </a:endParaRP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err="1">
                <a:latin typeface="Calibri" panose="020F0502020204030204" pitchFamily="34" charset="0"/>
              </a:rPr>
              <a:t>var</a:t>
            </a:r>
            <a:r>
              <a:rPr lang="de-AT" altLang="de-DE" dirty="0">
                <a:latin typeface="Calibri" panose="020F0502020204030204" pitchFamily="34" charset="0"/>
              </a:rPr>
              <a:t> X: </a:t>
            </a:r>
            <a:r>
              <a:rPr lang="de-AT" altLang="de-DE" dirty="0" err="1">
                <a:latin typeface="Calibri" panose="020F0502020204030204" pitchFamily="34" charset="0"/>
              </a:rPr>
              <a:t>array</a:t>
            </a:r>
            <a:r>
              <a:rPr lang="de-AT" altLang="de-DE" dirty="0">
                <a:latin typeface="Calibri" panose="020F0502020204030204" pitchFamily="34" charset="0"/>
              </a:rPr>
              <a:t> [0 .. </a:t>
            </a:r>
            <a:r>
              <a:rPr lang="de-AT" altLang="de-DE" dirty="0" err="1">
                <a:latin typeface="Calibri" panose="020F0502020204030204" pitchFamily="34" charset="0"/>
              </a:rPr>
              <a:t>max_x</a:t>
            </a:r>
            <a:r>
              <a:rPr lang="de-AT" altLang="de-DE" dirty="0">
                <a:latin typeface="Calibri" panose="020F0502020204030204" pitchFamily="34" charset="0"/>
              </a:rPr>
              <a:t>] </a:t>
            </a:r>
            <a:r>
              <a:rPr lang="de-AT" altLang="de-DE" dirty="0" err="1">
                <a:latin typeface="Calibri" panose="020F0502020204030204" pitchFamily="34" charset="0"/>
              </a:rPr>
              <a:t>of</a:t>
            </a:r>
            <a:r>
              <a:rPr lang="de-AT" altLang="de-DE" dirty="0">
                <a:latin typeface="Calibri" panose="020F0502020204030204" pitchFamily="34" charset="0"/>
              </a:rPr>
              <a:t> </a:t>
            </a:r>
            <a:r>
              <a:rPr lang="de-AT" altLang="de-DE" dirty="0" err="1">
                <a:latin typeface="Calibri" panose="020F0502020204030204" pitchFamily="34" charset="0"/>
              </a:rPr>
              <a:t>attribut_wert_x</a:t>
            </a:r>
            <a:r>
              <a:rPr lang="de-AT" altLang="de-DE" dirty="0">
                <a:latin typeface="Calibri" panose="020F0502020204030204" pitchFamily="34" charset="0"/>
              </a:rPr>
              <a:t>;</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err="1">
                <a:latin typeface="Calibri" panose="020F0502020204030204" pitchFamily="34" charset="0"/>
              </a:rPr>
              <a:t>var</a:t>
            </a:r>
            <a:r>
              <a:rPr lang="de-AT" altLang="de-DE" dirty="0">
                <a:latin typeface="Calibri" panose="020F0502020204030204" pitchFamily="34" charset="0"/>
              </a:rPr>
              <a:t> Y: </a:t>
            </a:r>
            <a:r>
              <a:rPr lang="de-AT" altLang="de-DE" dirty="0" err="1">
                <a:latin typeface="Calibri" panose="020F0502020204030204" pitchFamily="34" charset="0"/>
              </a:rPr>
              <a:t>array</a:t>
            </a:r>
            <a:r>
              <a:rPr lang="de-AT" altLang="de-DE" dirty="0">
                <a:latin typeface="Calibri" panose="020F0502020204030204" pitchFamily="34" charset="0"/>
              </a:rPr>
              <a:t> [0 .. </a:t>
            </a:r>
            <a:r>
              <a:rPr lang="de-AT" altLang="de-DE" dirty="0" err="1">
                <a:latin typeface="Calibri" panose="020F0502020204030204" pitchFamily="34" charset="0"/>
              </a:rPr>
              <a:t>max_y</a:t>
            </a:r>
            <a:r>
              <a:rPr lang="de-AT" altLang="de-DE" dirty="0">
                <a:latin typeface="Calibri" panose="020F0502020204030204" pitchFamily="34" charset="0"/>
              </a:rPr>
              <a:t>] </a:t>
            </a:r>
            <a:r>
              <a:rPr lang="de-AT" altLang="de-DE" dirty="0" err="1">
                <a:latin typeface="Calibri" panose="020F0502020204030204" pitchFamily="34" charset="0"/>
              </a:rPr>
              <a:t>of</a:t>
            </a:r>
            <a:r>
              <a:rPr lang="de-AT" altLang="de-DE" dirty="0">
                <a:latin typeface="Calibri" panose="020F0502020204030204" pitchFamily="34" charset="0"/>
              </a:rPr>
              <a:t> </a:t>
            </a:r>
            <a:r>
              <a:rPr lang="de-AT" altLang="de-DE" dirty="0" err="1">
                <a:latin typeface="Calibri" panose="020F0502020204030204" pitchFamily="34" charset="0"/>
              </a:rPr>
              <a:t>attribut_wert_y</a:t>
            </a:r>
            <a:r>
              <a:rPr lang="de-AT" altLang="de-DE" dirty="0">
                <a:latin typeface="Calibri" panose="020F0502020204030204" pitchFamily="34" charset="0"/>
              </a:rPr>
              <a:t>;</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latin typeface="Calibri" panose="020F0502020204030204" pitchFamily="34" charset="0"/>
            </a:endParaRP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rPr>
              <a:t>ein 2-dimensionales </a:t>
            </a:r>
            <a:r>
              <a:rPr lang="de-AT" altLang="de-DE" dirty="0" err="1">
                <a:latin typeface="Calibri" panose="020F0502020204030204" pitchFamily="34" charset="0"/>
              </a:rPr>
              <a:t>Grid</a:t>
            </a:r>
            <a:r>
              <a:rPr lang="de-AT" altLang="de-DE" dirty="0">
                <a:latin typeface="Calibri" panose="020F0502020204030204" pitchFamily="34" charset="0"/>
              </a:rPr>
              <a:t> – Directory,</a:t>
            </a:r>
            <a:br>
              <a:rPr lang="de-AT" altLang="de-DE" dirty="0">
                <a:latin typeface="Calibri" panose="020F0502020204030204" pitchFamily="34" charset="0"/>
              </a:rPr>
            </a:br>
            <a:r>
              <a:rPr lang="de-AT" altLang="de-DE" dirty="0">
                <a:latin typeface="Calibri" panose="020F0502020204030204" pitchFamily="34" charset="0"/>
              </a:rPr>
              <a:t>welches Verweise auf die Datenblöcke enthält</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latin typeface="Calibri" panose="020F0502020204030204" pitchFamily="34" charset="0"/>
            </a:endParaRP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err="1">
                <a:latin typeface="Calibri" panose="020F0502020204030204" pitchFamily="34" charset="0"/>
              </a:rPr>
              <a:t>var</a:t>
            </a:r>
            <a:r>
              <a:rPr lang="de-AT" altLang="de-DE" dirty="0">
                <a:latin typeface="Calibri" panose="020F0502020204030204" pitchFamily="34" charset="0"/>
              </a:rPr>
              <a:t> G: </a:t>
            </a:r>
            <a:r>
              <a:rPr lang="de-AT" altLang="de-DE" dirty="0" err="1">
                <a:latin typeface="Calibri" panose="020F0502020204030204" pitchFamily="34" charset="0"/>
              </a:rPr>
              <a:t>array</a:t>
            </a:r>
            <a:r>
              <a:rPr lang="de-AT" altLang="de-DE" dirty="0">
                <a:latin typeface="Calibri" panose="020F0502020204030204" pitchFamily="34" charset="0"/>
              </a:rPr>
              <a:t> [0..max_x – 1, 0 .. </a:t>
            </a:r>
            <a:r>
              <a:rPr lang="de-AT" altLang="de-DE" dirty="0" err="1">
                <a:latin typeface="Calibri" panose="020F0502020204030204" pitchFamily="34" charset="0"/>
              </a:rPr>
              <a:t>max_y</a:t>
            </a:r>
            <a:r>
              <a:rPr lang="de-AT" altLang="de-DE" dirty="0">
                <a:latin typeface="Calibri" panose="020F0502020204030204" pitchFamily="34" charset="0"/>
              </a:rPr>
              <a:t> – 1] </a:t>
            </a:r>
            <a:r>
              <a:rPr lang="de-AT" altLang="de-DE" dirty="0" err="1">
                <a:latin typeface="Calibri" panose="020F0502020204030204" pitchFamily="34" charset="0"/>
              </a:rPr>
              <a:t>of</a:t>
            </a:r>
            <a:r>
              <a:rPr lang="de-AT" altLang="de-DE" dirty="0">
                <a:latin typeface="Calibri" panose="020F0502020204030204" pitchFamily="34" charset="0"/>
              </a:rPr>
              <a:t> </a:t>
            </a:r>
            <a:r>
              <a:rPr lang="de-AT" altLang="de-DE" dirty="0" err="1">
                <a:latin typeface="Calibri" panose="020F0502020204030204" pitchFamily="34" charset="0"/>
              </a:rPr>
              <a:t>pointer</a:t>
            </a:r>
            <a:r>
              <a:rPr lang="de-AT" altLang="de-DE" dirty="0">
                <a:latin typeface="Calibri" panose="020F0502020204030204" pitchFamily="34" charset="0"/>
              </a:rPr>
              <a:t>;</a:t>
            </a:r>
          </a:p>
          <a:p>
            <a:pPr indent="-333375">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sz="3200" dirty="0"/>
          </a:p>
          <a:p>
            <a:endParaRPr lang="de-AT" dirty="0"/>
          </a:p>
        </p:txBody>
      </p:sp>
      <p:sp>
        <p:nvSpPr>
          <p:cNvPr id="4" name="Fußzeilenplatzhalter 3">
            <a:extLst>
              <a:ext uri="{FF2B5EF4-FFF2-40B4-BE49-F238E27FC236}">
                <a16:creationId xmlns:a16="http://schemas.microsoft.com/office/drawing/2014/main" id="{E0D644A1-B24B-4194-ABBD-588DBAECE2FA}"/>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45E328A6-0277-4579-B88A-9976D810CD44}"/>
              </a:ext>
            </a:extLst>
          </p:cNvPr>
          <p:cNvSpPr>
            <a:spLocks noGrp="1"/>
          </p:cNvSpPr>
          <p:nvPr>
            <p:ph type="sldNum" sz="quarter" idx="12"/>
          </p:nvPr>
        </p:nvSpPr>
        <p:spPr/>
        <p:txBody>
          <a:bodyPr/>
          <a:lstStyle/>
          <a:p>
            <a:fld id="{52C6CD25-C25B-451D-B3B9-59A32B5EFF93}" type="slidenum">
              <a:rPr lang="de-AT" smtClean="0"/>
              <a:t>44</a:t>
            </a:fld>
            <a:endParaRPr lang="de-AT"/>
          </a:p>
        </p:txBody>
      </p:sp>
      <p:pic>
        <p:nvPicPr>
          <p:cNvPr id="6" name="Grafik 5" descr="Ein Bild, das Zeichnung enthält.&#10;&#10;Automatisch generierte Beschreibung">
            <a:extLst>
              <a:ext uri="{FF2B5EF4-FFF2-40B4-BE49-F238E27FC236}">
                <a16:creationId xmlns:a16="http://schemas.microsoft.com/office/drawing/2014/main" id="{F4A89C42-2293-4ACB-A2F9-06E5053C4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2168503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DAD4C2-CDD5-4731-8906-9C6459465773}"/>
              </a:ext>
            </a:extLst>
          </p:cNvPr>
          <p:cNvSpPr>
            <a:spLocks noGrp="1"/>
          </p:cNvSpPr>
          <p:nvPr>
            <p:ph type="title"/>
          </p:nvPr>
        </p:nvSpPr>
        <p:spPr/>
        <p:txBody>
          <a:bodyPr/>
          <a:lstStyle/>
          <a:p>
            <a:r>
              <a:rPr lang="de-AT" b="1" dirty="0" err="1"/>
              <a:t>Grid</a:t>
            </a:r>
            <a:r>
              <a:rPr lang="de-AT" b="1" dirty="0"/>
              <a:t> File</a:t>
            </a:r>
          </a:p>
        </p:txBody>
      </p:sp>
      <p:sp>
        <p:nvSpPr>
          <p:cNvPr id="4" name="Fußzeilenplatzhalter 3">
            <a:extLst>
              <a:ext uri="{FF2B5EF4-FFF2-40B4-BE49-F238E27FC236}">
                <a16:creationId xmlns:a16="http://schemas.microsoft.com/office/drawing/2014/main" id="{6B316267-2C24-4C56-9D7C-379829DC2AE1}"/>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B6E79872-9E7E-4D58-809B-495DFB7A18CF}"/>
              </a:ext>
            </a:extLst>
          </p:cNvPr>
          <p:cNvSpPr>
            <a:spLocks noGrp="1"/>
          </p:cNvSpPr>
          <p:nvPr>
            <p:ph type="sldNum" sz="quarter" idx="12"/>
          </p:nvPr>
        </p:nvSpPr>
        <p:spPr/>
        <p:txBody>
          <a:bodyPr/>
          <a:lstStyle/>
          <a:p>
            <a:fld id="{52C6CD25-C25B-451D-B3B9-59A32B5EFF93}" type="slidenum">
              <a:rPr lang="de-AT" smtClean="0"/>
              <a:t>45</a:t>
            </a:fld>
            <a:endParaRPr lang="de-AT"/>
          </a:p>
        </p:txBody>
      </p:sp>
      <p:pic>
        <p:nvPicPr>
          <p:cNvPr id="6" name="Picture 3">
            <a:extLst>
              <a:ext uri="{FF2B5EF4-FFF2-40B4-BE49-F238E27FC236}">
                <a16:creationId xmlns:a16="http://schemas.microsoft.com/office/drawing/2014/main" id="{973563B3-23FA-4E8D-8A29-BB4FEFC706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2866" y="2433873"/>
            <a:ext cx="8546268" cy="260717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289787CA-F43D-4B82-A4A1-1B96E592C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50811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35F402-D7B7-493E-9284-2BA964DAA5C4}"/>
              </a:ext>
            </a:extLst>
          </p:cNvPr>
          <p:cNvSpPr>
            <a:spLocks noGrp="1"/>
          </p:cNvSpPr>
          <p:nvPr>
            <p:ph type="title"/>
          </p:nvPr>
        </p:nvSpPr>
        <p:spPr/>
        <p:txBody>
          <a:bodyPr/>
          <a:lstStyle/>
          <a:p>
            <a:r>
              <a:rPr lang="de-AT" b="1" dirty="0"/>
              <a:t>Beispiel </a:t>
            </a:r>
            <a:r>
              <a:rPr lang="de-AT" b="1" dirty="0" err="1"/>
              <a:t>Grid</a:t>
            </a:r>
            <a:endParaRPr lang="de-AT" b="1" dirty="0"/>
          </a:p>
        </p:txBody>
      </p:sp>
      <p:sp>
        <p:nvSpPr>
          <p:cNvPr id="4" name="Fußzeilenplatzhalter 3">
            <a:extLst>
              <a:ext uri="{FF2B5EF4-FFF2-40B4-BE49-F238E27FC236}">
                <a16:creationId xmlns:a16="http://schemas.microsoft.com/office/drawing/2014/main" id="{C5A4782F-576B-42AF-B949-97EE8E57B1F9}"/>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9B3C6128-676C-4CDE-B63E-78DB2DA2742B}"/>
              </a:ext>
            </a:extLst>
          </p:cNvPr>
          <p:cNvSpPr>
            <a:spLocks noGrp="1"/>
          </p:cNvSpPr>
          <p:nvPr>
            <p:ph type="sldNum" sz="quarter" idx="12"/>
          </p:nvPr>
        </p:nvSpPr>
        <p:spPr/>
        <p:txBody>
          <a:bodyPr/>
          <a:lstStyle/>
          <a:p>
            <a:fld id="{52C6CD25-C25B-451D-B3B9-59A32B5EFF93}" type="slidenum">
              <a:rPr lang="de-AT" smtClean="0"/>
              <a:t>46</a:t>
            </a:fld>
            <a:endParaRPr lang="de-AT"/>
          </a:p>
        </p:txBody>
      </p:sp>
      <p:pic>
        <p:nvPicPr>
          <p:cNvPr id="6" name="Picture 3">
            <a:extLst>
              <a:ext uri="{FF2B5EF4-FFF2-40B4-BE49-F238E27FC236}">
                <a16:creationId xmlns:a16="http://schemas.microsoft.com/office/drawing/2014/main" id="{01838B6D-EE2B-4755-97A4-B326005A5C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0546" y="1507578"/>
            <a:ext cx="6850907" cy="48487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B3C110E0-BFFA-4A48-8ADF-15B423F99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757709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9CE898-E914-413A-B20A-A3D70AB9398B}"/>
              </a:ext>
            </a:extLst>
          </p:cNvPr>
          <p:cNvSpPr>
            <a:spLocks noGrp="1"/>
          </p:cNvSpPr>
          <p:nvPr>
            <p:ph type="title"/>
          </p:nvPr>
        </p:nvSpPr>
        <p:spPr/>
        <p:txBody>
          <a:bodyPr/>
          <a:lstStyle/>
          <a:p>
            <a:r>
              <a:rPr lang="de-AT" dirty="0"/>
              <a:t>Zweidimensionale R - Bäume</a:t>
            </a:r>
          </a:p>
        </p:txBody>
      </p:sp>
      <p:sp>
        <p:nvSpPr>
          <p:cNvPr id="3" name="Inhaltsplatzhalter 2">
            <a:extLst>
              <a:ext uri="{FF2B5EF4-FFF2-40B4-BE49-F238E27FC236}">
                <a16:creationId xmlns:a16="http://schemas.microsoft.com/office/drawing/2014/main" id="{6F1149B0-9F53-4B6B-B2F3-15295FF8319D}"/>
              </a:ext>
            </a:extLst>
          </p:cNvPr>
          <p:cNvSpPr>
            <a:spLocks noGrp="1"/>
          </p:cNvSpPr>
          <p:nvPr>
            <p:ph sz="half" idx="1"/>
          </p:nvPr>
        </p:nvSpPr>
        <p:spPr/>
        <p:txBody>
          <a:bodyPr>
            <a:normAutofit fontScale="92500" lnSpcReduction="20000"/>
          </a:bodyPr>
          <a:lstStyle/>
          <a:p>
            <a:pPr marL="0" indent="0">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r>
              <a:rPr lang="de-AT" altLang="de-DE" dirty="0">
                <a:latin typeface="Calibri" panose="020F0502020204030204" pitchFamily="34" charset="0"/>
              </a:rPr>
              <a:t>Die Daten der Mitarbeiter für Gehalt und Alter werden in einem Koordinatensystem eingetragen. Alle Mitarbeiter befinden sich in einem minimalen Rechteck (Box), das durch die Koordinaten (18,60) und (60,120) aufgespannt wird.</a:t>
            </a:r>
          </a:p>
          <a:p>
            <a:pPr marL="0" indent="0">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latin typeface="Calibri" panose="020F0502020204030204" pitchFamily="34" charset="0"/>
            </a:endParaRPr>
          </a:p>
          <a:p>
            <a:pPr marL="0" indent="0">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0" indent="0">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0" indent="0">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0" indent="0">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0" indent="0">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r>
              <a:rPr lang="de-AT" altLang="de-DE" dirty="0"/>
              <a:t>.</a:t>
            </a:r>
          </a:p>
          <a:p>
            <a:pPr marL="0" indent="0">
              <a:buNone/>
            </a:pPr>
            <a:endParaRPr lang="de-AT" dirty="0"/>
          </a:p>
        </p:txBody>
      </p:sp>
      <p:sp>
        <p:nvSpPr>
          <p:cNvPr id="4" name="Inhaltsplatzhalter 3">
            <a:extLst>
              <a:ext uri="{FF2B5EF4-FFF2-40B4-BE49-F238E27FC236}">
                <a16:creationId xmlns:a16="http://schemas.microsoft.com/office/drawing/2014/main" id="{77C1EDCA-F401-4527-A499-DE4E5F71CF2B}"/>
              </a:ext>
            </a:extLst>
          </p:cNvPr>
          <p:cNvSpPr>
            <a:spLocks noGrp="1"/>
          </p:cNvSpPr>
          <p:nvPr>
            <p:ph sz="half" idx="2"/>
          </p:nvPr>
        </p:nvSpPr>
        <p:spPr/>
        <p:txBody>
          <a:bodyPr>
            <a:normAutofit fontScale="92500" lnSpcReduction="20000"/>
          </a:bodyPr>
          <a:lstStyle/>
          <a:p>
            <a:pPr marL="0" indent="0">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r>
              <a:rPr lang="de-AT" altLang="de-DE" dirty="0">
                <a:latin typeface="Calibri" panose="020F0502020204030204" pitchFamily="34" charset="0"/>
              </a:rPr>
              <a:t>Diese Informationen werden in einen R-Baum übertragen, wobei die eigentliche Information (über die Mitarbeiter) in den Blättern gespeichert ist und die inneren Knoten zur Strukturierung dienen:</a:t>
            </a:r>
          </a:p>
          <a:p>
            <a:pPr marL="328613" indent="-328613">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328613" indent="-328613">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328613" indent="-328613">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endParaRPr lang="de-AT" dirty="0"/>
          </a:p>
        </p:txBody>
      </p:sp>
      <p:sp>
        <p:nvSpPr>
          <p:cNvPr id="5" name="Fußzeilenplatzhalter 4">
            <a:extLst>
              <a:ext uri="{FF2B5EF4-FFF2-40B4-BE49-F238E27FC236}">
                <a16:creationId xmlns:a16="http://schemas.microsoft.com/office/drawing/2014/main" id="{E22DC5F9-017A-4440-B88A-BC50E2B7DF88}"/>
              </a:ext>
            </a:extLst>
          </p:cNvPr>
          <p:cNvSpPr>
            <a:spLocks noGrp="1"/>
          </p:cNvSpPr>
          <p:nvPr>
            <p:ph type="ftr" sz="quarter" idx="11"/>
          </p:nvPr>
        </p:nvSpPr>
        <p:spPr/>
        <p:txBody>
          <a:bodyPr/>
          <a:lstStyle/>
          <a:p>
            <a:r>
              <a:rPr lang="de-AT"/>
              <a:t>Physikalische Datenbankstrukturen</a:t>
            </a:r>
          </a:p>
        </p:txBody>
      </p:sp>
      <p:sp>
        <p:nvSpPr>
          <p:cNvPr id="6" name="Foliennummernplatzhalter 5">
            <a:extLst>
              <a:ext uri="{FF2B5EF4-FFF2-40B4-BE49-F238E27FC236}">
                <a16:creationId xmlns:a16="http://schemas.microsoft.com/office/drawing/2014/main" id="{EE64854B-B14C-48D4-9203-022ACA6BD115}"/>
              </a:ext>
            </a:extLst>
          </p:cNvPr>
          <p:cNvSpPr>
            <a:spLocks noGrp="1"/>
          </p:cNvSpPr>
          <p:nvPr>
            <p:ph type="sldNum" sz="quarter" idx="12"/>
          </p:nvPr>
        </p:nvSpPr>
        <p:spPr/>
        <p:txBody>
          <a:bodyPr/>
          <a:lstStyle/>
          <a:p>
            <a:fld id="{52C6CD25-C25B-451D-B3B9-59A32B5EFF93}" type="slidenum">
              <a:rPr lang="de-AT" smtClean="0"/>
              <a:t>47</a:t>
            </a:fld>
            <a:endParaRPr lang="de-AT"/>
          </a:p>
        </p:txBody>
      </p:sp>
      <p:graphicFrame>
        <p:nvGraphicFramePr>
          <p:cNvPr id="7" name="Object 4">
            <a:extLst>
              <a:ext uri="{FF2B5EF4-FFF2-40B4-BE49-F238E27FC236}">
                <a16:creationId xmlns:a16="http://schemas.microsoft.com/office/drawing/2014/main" id="{98674C6E-ABC8-4601-A80F-6D31EAEAA156}"/>
              </a:ext>
            </a:extLst>
          </p:cNvPr>
          <p:cNvGraphicFramePr>
            <a:graphicFrameLocks noChangeAspect="1"/>
          </p:cNvGraphicFramePr>
          <p:nvPr>
            <p:extLst>
              <p:ext uri="{D42A27DB-BD31-4B8C-83A1-F6EECF244321}">
                <p14:modId xmlns:p14="http://schemas.microsoft.com/office/powerpoint/2010/main" val="2196758334"/>
              </p:ext>
            </p:extLst>
          </p:nvPr>
        </p:nvGraphicFramePr>
        <p:xfrm>
          <a:off x="1806334" y="3854450"/>
          <a:ext cx="2665412" cy="2322513"/>
        </p:xfrm>
        <a:graphic>
          <a:graphicData uri="http://schemas.openxmlformats.org/presentationml/2006/ole">
            <mc:AlternateContent xmlns:mc="http://schemas.openxmlformats.org/markup-compatibility/2006">
              <mc:Choice xmlns:v="urn:schemas-microsoft-com:vml" Requires="v">
                <p:oleObj spid="_x0000_s18434" r:id="rId3" imgW="2109835" imgH="1837657" progId="">
                  <p:embed/>
                </p:oleObj>
              </mc:Choice>
              <mc:Fallback>
                <p:oleObj r:id="rId3" imgW="2109835" imgH="1837657" progId="">
                  <p:embed/>
                  <p:pic>
                    <p:nvPicPr>
                      <p:cNvPr id="49159" name="Object 4">
                        <a:extLst>
                          <a:ext uri="{FF2B5EF4-FFF2-40B4-BE49-F238E27FC236}">
                            <a16:creationId xmlns:a16="http://schemas.microsoft.com/office/drawing/2014/main" id="{D5361763-0987-4275-AD1B-C8847D94F5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334" y="3854450"/>
                        <a:ext cx="2665412" cy="23225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a:extLst>
              <a:ext uri="{FF2B5EF4-FFF2-40B4-BE49-F238E27FC236}">
                <a16:creationId xmlns:a16="http://schemas.microsoft.com/office/drawing/2014/main" id="{DE9D58F0-F6F5-47AD-8C3B-D7985A123AEC}"/>
              </a:ext>
            </a:extLst>
          </p:cNvPr>
          <p:cNvGraphicFramePr>
            <a:graphicFrameLocks noChangeAspect="1"/>
          </p:cNvGraphicFramePr>
          <p:nvPr>
            <p:extLst>
              <p:ext uri="{D42A27DB-BD31-4B8C-83A1-F6EECF244321}">
                <p14:modId xmlns:p14="http://schemas.microsoft.com/office/powerpoint/2010/main" val="2637201232"/>
              </p:ext>
            </p:extLst>
          </p:nvPr>
        </p:nvGraphicFramePr>
        <p:xfrm>
          <a:off x="6729412" y="3854450"/>
          <a:ext cx="4067175" cy="2168525"/>
        </p:xfrm>
        <a:graphic>
          <a:graphicData uri="http://schemas.openxmlformats.org/presentationml/2006/ole">
            <mc:AlternateContent xmlns:mc="http://schemas.openxmlformats.org/markup-compatibility/2006">
              <mc:Choice xmlns:v="urn:schemas-microsoft-com:vml" Requires="v">
                <p:oleObj spid="_x0000_s18435" r:id="rId5" imgW="2328180" imgH="1242263" progId="">
                  <p:embed/>
                </p:oleObj>
              </mc:Choice>
              <mc:Fallback>
                <p:oleObj r:id="rId5" imgW="2328180" imgH="1242263" progId="">
                  <p:embed/>
                  <p:pic>
                    <p:nvPicPr>
                      <p:cNvPr id="49160" name="Object 5">
                        <a:extLst>
                          <a:ext uri="{FF2B5EF4-FFF2-40B4-BE49-F238E27FC236}">
                            <a16:creationId xmlns:a16="http://schemas.microsoft.com/office/drawing/2014/main" id="{9EF58117-3BC2-4BCA-88A1-E0327AF73B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9412" y="3854450"/>
                        <a:ext cx="4067175" cy="2168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Grafik 8" descr="Ein Bild, das Zeichnung enthält.&#10;&#10;Automatisch generierte Beschreibung">
            <a:extLst>
              <a:ext uri="{FF2B5EF4-FFF2-40B4-BE49-F238E27FC236}">
                <a16:creationId xmlns:a16="http://schemas.microsoft.com/office/drawing/2014/main" id="{1220D160-3D42-40D9-8433-7C62C2B30B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0748607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5674A4-477F-4597-9E25-2D64A7536E8E}"/>
              </a:ext>
            </a:extLst>
          </p:cNvPr>
          <p:cNvSpPr>
            <a:spLocks noGrp="1"/>
          </p:cNvSpPr>
          <p:nvPr>
            <p:ph type="title"/>
          </p:nvPr>
        </p:nvSpPr>
        <p:spPr/>
        <p:txBody>
          <a:bodyPr/>
          <a:lstStyle/>
          <a:p>
            <a:r>
              <a:rPr lang="de-AT" b="1" dirty="0"/>
              <a:t>Einfügen eines Satzes I</a:t>
            </a:r>
          </a:p>
        </p:txBody>
      </p:sp>
      <p:sp>
        <p:nvSpPr>
          <p:cNvPr id="3" name="Inhaltsplatzhalter 2">
            <a:extLst>
              <a:ext uri="{FF2B5EF4-FFF2-40B4-BE49-F238E27FC236}">
                <a16:creationId xmlns:a16="http://schemas.microsoft.com/office/drawing/2014/main" id="{F6975839-1107-4AC6-9D67-318120E83966}"/>
              </a:ext>
            </a:extLst>
          </p:cNvPr>
          <p:cNvSpPr>
            <a:spLocks noGrp="1"/>
          </p:cNvSpPr>
          <p:nvPr>
            <p:ph idx="1"/>
          </p:nvPr>
        </p:nvSpPr>
        <p:spPr/>
        <p:txBody>
          <a:bodyPr/>
          <a:lstStyle/>
          <a:p>
            <a:pPr>
              <a:spcBef>
                <a:spcPts val="500"/>
              </a:spcBef>
            </a:pPr>
            <a:r>
              <a:rPr lang="de-DE" altLang="de-DE" sz="2000" dirty="0">
                <a:latin typeface="Calibri" panose="020F0502020204030204" pitchFamily="34" charset="0"/>
              </a:rPr>
              <a:t>Bei einer angenommenen Knotenkapazität  von 4, führt das Einfügen des Mitarbeiters Speedy zu einem Knotenüberlauf.</a:t>
            </a:r>
          </a:p>
          <a:p>
            <a:pPr>
              <a:spcBef>
                <a:spcPts val="500"/>
              </a:spcBef>
            </a:pPr>
            <a:r>
              <a:rPr lang="de-DE" altLang="de-DE" sz="2000" dirty="0">
                <a:latin typeface="Calibri" panose="020F0502020204030204" pitchFamily="34" charset="0"/>
              </a:rPr>
              <a:t>Daraus folgt ein Blocksplitting. Die resultierenden Boxen sollen </a:t>
            </a:r>
          </a:p>
          <a:p>
            <a:pPr lvl="1">
              <a:spcBef>
                <a:spcPts val="450"/>
              </a:spcBef>
              <a:buFont typeface="Arial" panose="020B0604020202020204" pitchFamily="34" charset="0"/>
              <a:buChar char="–"/>
            </a:pPr>
            <a:r>
              <a:rPr lang="de-DE" altLang="de-DE" sz="2000" dirty="0">
                <a:latin typeface="Calibri" panose="020F0502020204030204" pitchFamily="34" charset="0"/>
              </a:rPr>
              <a:t>möglichst klein sein</a:t>
            </a:r>
          </a:p>
          <a:p>
            <a:pPr lvl="1">
              <a:spcBef>
                <a:spcPts val="450"/>
              </a:spcBef>
              <a:buFont typeface="Arial" panose="020B0604020202020204" pitchFamily="34" charset="0"/>
              <a:buChar char="–"/>
            </a:pPr>
            <a:r>
              <a:rPr lang="de-DE" altLang="de-DE" sz="2000" dirty="0">
                <a:latin typeface="Calibri" panose="020F0502020204030204" pitchFamily="34" charset="0"/>
              </a:rPr>
              <a:t>sich möglichst minimal überlappen.</a:t>
            </a:r>
          </a:p>
          <a:p>
            <a:pPr>
              <a:spcBef>
                <a:spcPts val="500"/>
              </a:spcBef>
            </a:pPr>
            <a:r>
              <a:rPr lang="de-DE" altLang="de-DE" sz="2000" dirty="0">
                <a:latin typeface="Calibri" panose="020F0502020204030204" pitchFamily="34" charset="0"/>
              </a:rPr>
              <a:t>Zwei mögliche Aufteilungen sind:</a:t>
            </a:r>
          </a:p>
          <a:p>
            <a:pPr>
              <a:spcBef>
                <a:spcPts val="500"/>
              </a:spcBef>
              <a:buNone/>
            </a:pPr>
            <a:endParaRPr lang="de-DE" altLang="de-DE" sz="2000" dirty="0"/>
          </a:p>
          <a:p>
            <a:endParaRPr lang="de-AT" dirty="0"/>
          </a:p>
        </p:txBody>
      </p:sp>
      <p:sp>
        <p:nvSpPr>
          <p:cNvPr id="4" name="Fußzeilenplatzhalter 3">
            <a:extLst>
              <a:ext uri="{FF2B5EF4-FFF2-40B4-BE49-F238E27FC236}">
                <a16:creationId xmlns:a16="http://schemas.microsoft.com/office/drawing/2014/main" id="{A05A5AB6-AF51-4E67-BFCC-B56E7721F3E6}"/>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38757D79-0DC3-4B42-8D13-4C8965BB2D97}"/>
              </a:ext>
            </a:extLst>
          </p:cNvPr>
          <p:cNvSpPr>
            <a:spLocks noGrp="1"/>
          </p:cNvSpPr>
          <p:nvPr>
            <p:ph type="sldNum" sz="quarter" idx="12"/>
          </p:nvPr>
        </p:nvSpPr>
        <p:spPr/>
        <p:txBody>
          <a:bodyPr/>
          <a:lstStyle/>
          <a:p>
            <a:fld id="{52C6CD25-C25B-451D-B3B9-59A32B5EFF93}" type="slidenum">
              <a:rPr lang="de-AT" smtClean="0"/>
              <a:t>48</a:t>
            </a:fld>
            <a:endParaRPr lang="de-AT"/>
          </a:p>
        </p:txBody>
      </p:sp>
      <p:pic>
        <p:nvPicPr>
          <p:cNvPr id="6" name="Picture 3">
            <a:extLst>
              <a:ext uri="{FF2B5EF4-FFF2-40B4-BE49-F238E27FC236}">
                <a16:creationId xmlns:a16="http://schemas.microsoft.com/office/drawing/2014/main" id="{E1A4A393-C586-4258-A4B3-B9DBA620B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865" y="3955257"/>
            <a:ext cx="2452687" cy="2289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4">
            <a:extLst>
              <a:ext uri="{FF2B5EF4-FFF2-40B4-BE49-F238E27FC236}">
                <a16:creationId xmlns:a16="http://schemas.microsoft.com/office/drawing/2014/main" id="{6E579AA8-112B-4899-BCC5-A7510C4B0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615" y="3845719"/>
            <a:ext cx="2787650" cy="2420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Grafik 7" descr="Ein Bild, das Zeichnung enthält.&#10;&#10;Automatisch generierte Beschreibung">
            <a:extLst>
              <a:ext uri="{FF2B5EF4-FFF2-40B4-BE49-F238E27FC236}">
                <a16:creationId xmlns:a16="http://schemas.microsoft.com/office/drawing/2014/main" id="{A0AE44E7-1D93-41FF-8CF5-0BFCAB3376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271560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E8FBE3-7BFB-4DCD-AD57-36FF0778026F}"/>
              </a:ext>
            </a:extLst>
          </p:cNvPr>
          <p:cNvSpPr>
            <a:spLocks noGrp="1"/>
          </p:cNvSpPr>
          <p:nvPr>
            <p:ph type="title"/>
          </p:nvPr>
        </p:nvSpPr>
        <p:spPr/>
        <p:txBody>
          <a:bodyPr/>
          <a:lstStyle/>
          <a:p>
            <a:r>
              <a:rPr lang="de-AT" b="1" dirty="0"/>
              <a:t>Einfügen eines Satzes II</a:t>
            </a:r>
          </a:p>
        </p:txBody>
      </p:sp>
      <p:sp>
        <p:nvSpPr>
          <p:cNvPr id="4" name="Fußzeilenplatzhalter 3">
            <a:extLst>
              <a:ext uri="{FF2B5EF4-FFF2-40B4-BE49-F238E27FC236}">
                <a16:creationId xmlns:a16="http://schemas.microsoft.com/office/drawing/2014/main" id="{E82E29EE-AE2D-4A47-8A21-DFD3FB083641}"/>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E3A20C52-3C53-409F-A7B6-930FA97D39C1}"/>
              </a:ext>
            </a:extLst>
          </p:cNvPr>
          <p:cNvSpPr>
            <a:spLocks noGrp="1"/>
          </p:cNvSpPr>
          <p:nvPr>
            <p:ph type="sldNum" sz="quarter" idx="12"/>
          </p:nvPr>
        </p:nvSpPr>
        <p:spPr/>
        <p:txBody>
          <a:bodyPr/>
          <a:lstStyle/>
          <a:p>
            <a:fld id="{52C6CD25-C25B-451D-B3B9-59A32B5EFF93}" type="slidenum">
              <a:rPr lang="de-AT" smtClean="0"/>
              <a:t>49</a:t>
            </a:fld>
            <a:endParaRPr lang="de-AT"/>
          </a:p>
        </p:txBody>
      </p:sp>
      <p:pic>
        <p:nvPicPr>
          <p:cNvPr id="6" name="Picture 2">
            <a:extLst>
              <a:ext uri="{FF2B5EF4-FFF2-40B4-BE49-F238E27FC236}">
                <a16:creationId xmlns:a16="http://schemas.microsoft.com/office/drawing/2014/main" id="{099AE9CA-F578-4705-B809-47070404F8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04296" y="2265380"/>
            <a:ext cx="5383408" cy="351627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BEE781E1-3129-474C-9B6B-6CB09234B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1456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BDE1A4-3124-4FE1-BD66-45A953E301E4}"/>
              </a:ext>
            </a:extLst>
          </p:cNvPr>
          <p:cNvSpPr>
            <a:spLocks noGrp="1"/>
          </p:cNvSpPr>
          <p:nvPr>
            <p:ph type="title"/>
          </p:nvPr>
        </p:nvSpPr>
        <p:spPr/>
        <p:txBody>
          <a:bodyPr/>
          <a:lstStyle/>
          <a:p>
            <a:r>
              <a:rPr lang="de-AT" b="1" dirty="0"/>
              <a:t>Beispielbaum</a:t>
            </a:r>
          </a:p>
        </p:txBody>
      </p:sp>
      <p:sp>
        <p:nvSpPr>
          <p:cNvPr id="4" name="Fußzeilenplatzhalter 3">
            <a:extLst>
              <a:ext uri="{FF2B5EF4-FFF2-40B4-BE49-F238E27FC236}">
                <a16:creationId xmlns:a16="http://schemas.microsoft.com/office/drawing/2014/main" id="{DC502255-39B5-4341-A352-1522DDF5CEB2}"/>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80FA9BFE-ED4D-4C41-B4D6-397EC037A535}"/>
              </a:ext>
            </a:extLst>
          </p:cNvPr>
          <p:cNvSpPr>
            <a:spLocks noGrp="1"/>
          </p:cNvSpPr>
          <p:nvPr>
            <p:ph type="sldNum" sz="quarter" idx="12"/>
          </p:nvPr>
        </p:nvSpPr>
        <p:spPr/>
        <p:txBody>
          <a:bodyPr/>
          <a:lstStyle/>
          <a:p>
            <a:fld id="{52C6CD25-C25B-451D-B3B9-59A32B5EFF93}" type="slidenum">
              <a:rPr lang="de-AT" smtClean="0"/>
              <a:t>5</a:t>
            </a:fld>
            <a:endParaRPr lang="de-AT"/>
          </a:p>
        </p:txBody>
      </p:sp>
      <p:graphicFrame>
        <p:nvGraphicFramePr>
          <p:cNvPr id="6" name="Object 3">
            <a:extLst>
              <a:ext uri="{FF2B5EF4-FFF2-40B4-BE49-F238E27FC236}">
                <a16:creationId xmlns:a16="http://schemas.microsoft.com/office/drawing/2014/main" id="{0CAEDEEE-B78A-4968-A4D8-9C3C0C31B024}"/>
              </a:ext>
            </a:extLst>
          </p:cNvPr>
          <p:cNvGraphicFramePr>
            <a:graphicFrameLocks noGrp="1" noChangeAspect="1"/>
          </p:cNvGraphicFramePr>
          <p:nvPr>
            <p:ph idx="1"/>
            <p:extLst>
              <p:ext uri="{D42A27DB-BD31-4B8C-83A1-F6EECF244321}">
                <p14:modId xmlns:p14="http://schemas.microsoft.com/office/powerpoint/2010/main" val="1528772761"/>
              </p:ext>
            </p:extLst>
          </p:nvPr>
        </p:nvGraphicFramePr>
        <p:xfrm>
          <a:off x="3779232" y="1690688"/>
          <a:ext cx="4633535" cy="4346799"/>
        </p:xfrm>
        <a:graphic>
          <a:graphicData uri="http://schemas.openxmlformats.org/presentationml/2006/ole">
            <mc:AlternateContent xmlns:mc="http://schemas.openxmlformats.org/markup-compatibility/2006">
              <mc:Choice xmlns:v="urn:schemas-microsoft-com:vml" Requires="v">
                <p:oleObj spid="_x0000_s2051" r:id="rId3" imgW="2411855" imgH="2262064" progId="">
                  <p:embed/>
                </p:oleObj>
              </mc:Choice>
              <mc:Fallback>
                <p:oleObj r:id="rId3" imgW="2411855" imgH="2262064" progId="">
                  <p:embed/>
                  <p:pic>
                    <p:nvPicPr>
                      <p:cNvPr id="6150" name="Object 3">
                        <a:extLst>
                          <a:ext uri="{FF2B5EF4-FFF2-40B4-BE49-F238E27FC236}">
                            <a16:creationId xmlns:a16="http://schemas.microsoft.com/office/drawing/2014/main" id="{43333126-77AD-4979-9EAB-45BD249C9F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232" y="1690688"/>
                        <a:ext cx="4633535" cy="4346799"/>
                      </a:xfrm>
                      <a:prstGeom prst="rect">
                        <a:avLst/>
                      </a:prstGeom>
                      <a:noFill/>
                      <a:ln>
                        <a:noFill/>
                      </a:ln>
                      <a:effec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11B2D75D-A195-4596-9A77-74969941CE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029584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1407BB-494C-4BEA-8415-33317B81940D}"/>
              </a:ext>
            </a:extLst>
          </p:cNvPr>
          <p:cNvSpPr>
            <a:spLocks noGrp="1"/>
          </p:cNvSpPr>
          <p:nvPr>
            <p:ph type="title"/>
          </p:nvPr>
        </p:nvSpPr>
        <p:spPr/>
        <p:txBody>
          <a:bodyPr/>
          <a:lstStyle/>
          <a:p>
            <a:r>
              <a:rPr lang="de-AT" b="1" dirty="0"/>
              <a:t>Einfügen eines Satzes III</a:t>
            </a:r>
          </a:p>
        </p:txBody>
      </p:sp>
      <p:sp>
        <p:nvSpPr>
          <p:cNvPr id="3" name="Inhaltsplatzhalter 2">
            <a:extLst>
              <a:ext uri="{FF2B5EF4-FFF2-40B4-BE49-F238E27FC236}">
                <a16:creationId xmlns:a16="http://schemas.microsoft.com/office/drawing/2014/main" id="{AED49D99-19CC-4ACF-9F67-17EFE435FD37}"/>
              </a:ext>
            </a:extLst>
          </p:cNvPr>
          <p:cNvSpPr>
            <a:spLocks noGrp="1"/>
          </p:cNvSpPr>
          <p:nvPr>
            <p:ph idx="1"/>
          </p:nvPr>
        </p:nvSpPr>
        <p:spPr/>
        <p:txBody>
          <a:bodyPr>
            <a:normAutofit fontScale="92500" lnSpcReduction="10000"/>
          </a:bodyPr>
          <a:lstStyle/>
          <a:p>
            <a:pPr marL="0" indent="0">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r>
              <a:rPr lang="de-AT" altLang="de-DE" dirty="0">
                <a:latin typeface="Calibri" panose="020F0502020204030204" pitchFamily="34" charset="0"/>
              </a:rPr>
              <a:t>Wenn der Mitarbeiter Bert mit einem Alter von 45 und einem Gehalt von 55 aufgenommen werden soll, so sollte er in die linke Box aufgenommen werden, da sie weniger vergrößert werden muss:</a:t>
            </a:r>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r>
              <a:rPr lang="de-AT" altLang="de-DE" dirty="0"/>
              <a:t>.</a:t>
            </a:r>
          </a:p>
          <a:p>
            <a:endParaRPr lang="de-AT" dirty="0"/>
          </a:p>
        </p:txBody>
      </p:sp>
      <p:sp>
        <p:nvSpPr>
          <p:cNvPr id="4" name="Fußzeilenplatzhalter 3">
            <a:extLst>
              <a:ext uri="{FF2B5EF4-FFF2-40B4-BE49-F238E27FC236}">
                <a16:creationId xmlns:a16="http://schemas.microsoft.com/office/drawing/2014/main" id="{1BEB8ED5-7F72-43C5-B9CD-A9CA9ED758E0}"/>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E8570F03-96C0-4968-91FD-A81DC1A884C6}"/>
              </a:ext>
            </a:extLst>
          </p:cNvPr>
          <p:cNvSpPr>
            <a:spLocks noGrp="1"/>
          </p:cNvSpPr>
          <p:nvPr>
            <p:ph type="sldNum" sz="quarter" idx="12"/>
          </p:nvPr>
        </p:nvSpPr>
        <p:spPr/>
        <p:txBody>
          <a:bodyPr/>
          <a:lstStyle/>
          <a:p>
            <a:fld id="{52C6CD25-C25B-451D-B3B9-59A32B5EFF93}" type="slidenum">
              <a:rPr lang="de-AT" smtClean="0"/>
              <a:t>50</a:t>
            </a:fld>
            <a:endParaRPr lang="de-AT"/>
          </a:p>
        </p:txBody>
      </p:sp>
      <p:graphicFrame>
        <p:nvGraphicFramePr>
          <p:cNvPr id="6" name="Object 3">
            <a:extLst>
              <a:ext uri="{FF2B5EF4-FFF2-40B4-BE49-F238E27FC236}">
                <a16:creationId xmlns:a16="http://schemas.microsoft.com/office/drawing/2014/main" id="{0A10E1D5-4EC4-452D-8B18-4673FB0A741B}"/>
              </a:ext>
            </a:extLst>
          </p:cNvPr>
          <p:cNvGraphicFramePr>
            <a:graphicFrameLocks noChangeAspect="1"/>
          </p:cNvGraphicFramePr>
          <p:nvPr>
            <p:extLst>
              <p:ext uri="{D42A27DB-BD31-4B8C-83A1-F6EECF244321}">
                <p14:modId xmlns:p14="http://schemas.microsoft.com/office/powerpoint/2010/main" val="2471143211"/>
              </p:ext>
            </p:extLst>
          </p:nvPr>
        </p:nvGraphicFramePr>
        <p:xfrm>
          <a:off x="4038600" y="3059112"/>
          <a:ext cx="3889375" cy="3252788"/>
        </p:xfrm>
        <a:graphic>
          <a:graphicData uri="http://schemas.openxmlformats.org/presentationml/2006/ole">
            <mc:AlternateContent xmlns:mc="http://schemas.openxmlformats.org/markup-compatibility/2006">
              <mc:Choice xmlns:v="urn:schemas-microsoft-com:vml" Requires="v">
                <p:oleObj spid="_x0000_s19458" r:id="rId3" imgW="1910163" imgH="1597196" progId="">
                  <p:embed/>
                </p:oleObj>
              </mc:Choice>
              <mc:Fallback>
                <p:oleObj r:id="rId3" imgW="1910163" imgH="1597196" progId="">
                  <p:embed/>
                  <p:pic>
                    <p:nvPicPr>
                      <p:cNvPr id="52230" name="Object 3">
                        <a:extLst>
                          <a:ext uri="{FF2B5EF4-FFF2-40B4-BE49-F238E27FC236}">
                            <a16:creationId xmlns:a16="http://schemas.microsoft.com/office/drawing/2014/main" id="{4ADB14C7-8DE3-473B-8913-218FECE91F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059112"/>
                        <a:ext cx="3889375" cy="3252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F9E7BD94-A29F-4C4D-8A1B-EBE9BCEA0D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036497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0B6758-D53C-4575-9931-62C3070A6804}"/>
              </a:ext>
            </a:extLst>
          </p:cNvPr>
          <p:cNvSpPr>
            <a:spLocks noGrp="1"/>
          </p:cNvSpPr>
          <p:nvPr>
            <p:ph type="title"/>
          </p:nvPr>
        </p:nvSpPr>
        <p:spPr/>
        <p:txBody>
          <a:bodyPr/>
          <a:lstStyle/>
          <a:p>
            <a:r>
              <a:rPr lang="de-AT" b="1" dirty="0"/>
              <a:t>Einfügen eines Satzes IV</a:t>
            </a:r>
          </a:p>
        </p:txBody>
      </p:sp>
      <p:sp>
        <p:nvSpPr>
          <p:cNvPr id="3" name="Inhaltsplatzhalter 2">
            <a:extLst>
              <a:ext uri="{FF2B5EF4-FFF2-40B4-BE49-F238E27FC236}">
                <a16:creationId xmlns:a16="http://schemas.microsoft.com/office/drawing/2014/main" id="{1043C136-687D-45F4-AD65-EBBE4F6BC2BD}"/>
              </a:ext>
            </a:extLst>
          </p:cNvPr>
          <p:cNvSpPr>
            <a:spLocks noGrp="1"/>
          </p:cNvSpPr>
          <p:nvPr>
            <p:ph idx="1"/>
          </p:nvPr>
        </p:nvSpPr>
        <p:spPr/>
        <p:txBody>
          <a:bodyPr>
            <a:normAutofit fontScale="92500" lnSpcReduction="20000"/>
          </a:bodyPr>
          <a:lstStyle/>
          <a:p>
            <a:pPr marL="0" indent="0">
              <a:lnSpc>
                <a:spcPct val="80000"/>
              </a:lnSpc>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r>
              <a:rPr lang="de-DE" altLang="de-DE" dirty="0">
                <a:latin typeface="Calibri" panose="020F0502020204030204" pitchFamily="34" charset="0"/>
              </a:rPr>
              <a:t>Nach der Aufnahme von Bert werden in weiterer Folge Lucie, Ernie, Bill und Urmel aufgenommen. Daraus resultiert folgender Graph:</a:t>
            </a:r>
          </a:p>
          <a:p>
            <a:pPr marL="328613" indent="-328613">
              <a:lnSpc>
                <a:spcPct val="80000"/>
              </a:lnSpc>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DE" altLang="de-DE" dirty="0"/>
          </a:p>
          <a:p>
            <a:pPr marL="328613" indent="-328613">
              <a:lnSpc>
                <a:spcPct val="80000"/>
              </a:lnSpc>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DE" altLang="de-DE" dirty="0"/>
          </a:p>
          <a:p>
            <a:pPr marL="328613" indent="-328613">
              <a:lnSpc>
                <a:spcPct val="80000"/>
              </a:lnSpc>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DE" altLang="de-DE" dirty="0"/>
          </a:p>
          <a:p>
            <a:pPr marL="328613" indent="-328613">
              <a:lnSpc>
                <a:spcPct val="80000"/>
              </a:lnSpc>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DE" altLang="de-DE" dirty="0"/>
          </a:p>
          <a:p>
            <a:pPr marL="328613" indent="-328613">
              <a:lnSpc>
                <a:spcPct val="80000"/>
              </a:lnSpc>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DE" altLang="de-DE" dirty="0"/>
          </a:p>
          <a:p>
            <a:pPr marL="328613" indent="-328613">
              <a:lnSpc>
                <a:spcPct val="80000"/>
              </a:lnSpc>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DE" altLang="de-DE" dirty="0"/>
          </a:p>
          <a:p>
            <a:pPr marL="328613" indent="-328613">
              <a:lnSpc>
                <a:spcPct val="80000"/>
              </a:lnSpc>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DE" altLang="de-DE" dirty="0"/>
          </a:p>
          <a:p>
            <a:pPr marL="328613" indent="-328613">
              <a:lnSpc>
                <a:spcPct val="80000"/>
              </a:lnSpc>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DE" altLang="de-DE" dirty="0"/>
          </a:p>
          <a:p>
            <a:pPr marL="328613" indent="-328613">
              <a:lnSpc>
                <a:spcPct val="80000"/>
              </a:lnSpc>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DE" altLang="de-DE" dirty="0"/>
          </a:p>
          <a:p>
            <a:pPr marL="328613" indent="-328613">
              <a:lnSpc>
                <a:spcPct val="80000"/>
              </a:lnSpc>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DE" altLang="de-DE" dirty="0"/>
          </a:p>
          <a:p>
            <a:pPr marL="328613" indent="-328613">
              <a:lnSpc>
                <a:spcPct val="80000"/>
              </a:lnSpc>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r>
              <a:rPr lang="de-DE" altLang="de-DE" dirty="0"/>
              <a:t>.</a:t>
            </a:r>
          </a:p>
          <a:p>
            <a:endParaRPr lang="de-AT" dirty="0"/>
          </a:p>
        </p:txBody>
      </p:sp>
      <p:sp>
        <p:nvSpPr>
          <p:cNvPr id="4" name="Fußzeilenplatzhalter 3">
            <a:extLst>
              <a:ext uri="{FF2B5EF4-FFF2-40B4-BE49-F238E27FC236}">
                <a16:creationId xmlns:a16="http://schemas.microsoft.com/office/drawing/2014/main" id="{E1532FE8-2DF4-45DD-96B6-A2701BD7E8C1}"/>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9F8ECF6B-2457-456D-93F8-9E84C2447EAA}"/>
              </a:ext>
            </a:extLst>
          </p:cNvPr>
          <p:cNvSpPr>
            <a:spLocks noGrp="1"/>
          </p:cNvSpPr>
          <p:nvPr>
            <p:ph type="sldNum" sz="quarter" idx="12"/>
          </p:nvPr>
        </p:nvSpPr>
        <p:spPr/>
        <p:txBody>
          <a:bodyPr/>
          <a:lstStyle/>
          <a:p>
            <a:fld id="{52C6CD25-C25B-451D-B3B9-59A32B5EFF93}" type="slidenum">
              <a:rPr lang="de-AT" smtClean="0"/>
              <a:t>51</a:t>
            </a:fld>
            <a:endParaRPr lang="de-AT"/>
          </a:p>
        </p:txBody>
      </p:sp>
      <p:graphicFrame>
        <p:nvGraphicFramePr>
          <p:cNvPr id="6" name="Object 3">
            <a:extLst>
              <a:ext uri="{FF2B5EF4-FFF2-40B4-BE49-F238E27FC236}">
                <a16:creationId xmlns:a16="http://schemas.microsoft.com/office/drawing/2014/main" id="{6DEB4BCB-5A53-43C9-8E55-C487341458D0}"/>
              </a:ext>
            </a:extLst>
          </p:cNvPr>
          <p:cNvGraphicFramePr>
            <a:graphicFrameLocks noChangeAspect="1"/>
          </p:cNvGraphicFramePr>
          <p:nvPr>
            <p:extLst>
              <p:ext uri="{D42A27DB-BD31-4B8C-83A1-F6EECF244321}">
                <p14:modId xmlns:p14="http://schemas.microsoft.com/office/powerpoint/2010/main" val="3002472072"/>
              </p:ext>
            </p:extLst>
          </p:nvPr>
        </p:nvGraphicFramePr>
        <p:xfrm>
          <a:off x="3314286" y="2757045"/>
          <a:ext cx="5563428" cy="3419918"/>
        </p:xfrm>
        <a:graphic>
          <a:graphicData uri="http://schemas.openxmlformats.org/presentationml/2006/ole">
            <mc:AlternateContent xmlns:mc="http://schemas.openxmlformats.org/markup-compatibility/2006">
              <mc:Choice xmlns:v="urn:schemas-microsoft-com:vml" Requires="v">
                <p:oleObj spid="_x0000_s20482" r:id="rId3" imgW="4504093" imgH="2769264" progId="">
                  <p:embed/>
                </p:oleObj>
              </mc:Choice>
              <mc:Fallback>
                <p:oleObj r:id="rId3" imgW="4504093" imgH="2769264" progId="">
                  <p:embed/>
                  <p:pic>
                    <p:nvPicPr>
                      <p:cNvPr id="53254" name="Object 3">
                        <a:extLst>
                          <a:ext uri="{FF2B5EF4-FFF2-40B4-BE49-F238E27FC236}">
                            <a16:creationId xmlns:a16="http://schemas.microsoft.com/office/drawing/2014/main" id="{828B439A-1FC4-454D-89AB-355BFEADF5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286" y="2757045"/>
                        <a:ext cx="5563428" cy="3419918"/>
                      </a:xfrm>
                      <a:prstGeom prst="rect">
                        <a:avLst/>
                      </a:prstGeom>
                      <a:noFill/>
                      <a:ln>
                        <a:noFill/>
                      </a:ln>
                      <a:effec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F567E0D7-C092-4496-8C54-09F8D5E014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168088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A05B91-D835-497B-B03E-3504E2173362}"/>
              </a:ext>
            </a:extLst>
          </p:cNvPr>
          <p:cNvSpPr>
            <a:spLocks noGrp="1"/>
          </p:cNvSpPr>
          <p:nvPr>
            <p:ph type="title"/>
          </p:nvPr>
        </p:nvSpPr>
        <p:spPr/>
        <p:txBody>
          <a:bodyPr/>
          <a:lstStyle/>
          <a:p>
            <a:r>
              <a:rPr lang="de-AT" b="1" dirty="0"/>
              <a:t>Einfügen eines Satzes V</a:t>
            </a:r>
          </a:p>
        </p:txBody>
      </p:sp>
      <p:sp>
        <p:nvSpPr>
          <p:cNvPr id="4" name="Fußzeilenplatzhalter 3">
            <a:extLst>
              <a:ext uri="{FF2B5EF4-FFF2-40B4-BE49-F238E27FC236}">
                <a16:creationId xmlns:a16="http://schemas.microsoft.com/office/drawing/2014/main" id="{B39D0B66-F10E-467F-9AFD-9E27EC87AA0B}"/>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460DD9A4-E06B-46B4-99AE-42A5AFAC3C07}"/>
              </a:ext>
            </a:extLst>
          </p:cNvPr>
          <p:cNvSpPr>
            <a:spLocks noGrp="1"/>
          </p:cNvSpPr>
          <p:nvPr>
            <p:ph type="sldNum" sz="quarter" idx="12"/>
          </p:nvPr>
        </p:nvSpPr>
        <p:spPr/>
        <p:txBody>
          <a:bodyPr/>
          <a:lstStyle/>
          <a:p>
            <a:fld id="{52C6CD25-C25B-451D-B3B9-59A32B5EFF93}" type="slidenum">
              <a:rPr lang="de-AT" smtClean="0"/>
              <a:t>52</a:t>
            </a:fld>
            <a:endParaRPr lang="de-AT"/>
          </a:p>
        </p:txBody>
      </p:sp>
      <p:graphicFrame>
        <p:nvGraphicFramePr>
          <p:cNvPr id="6" name="Object 3">
            <a:extLst>
              <a:ext uri="{FF2B5EF4-FFF2-40B4-BE49-F238E27FC236}">
                <a16:creationId xmlns:a16="http://schemas.microsoft.com/office/drawing/2014/main" id="{8722B696-B52A-4FC9-AE47-019EAAF78463}"/>
              </a:ext>
            </a:extLst>
          </p:cNvPr>
          <p:cNvGraphicFramePr>
            <a:graphicFrameLocks noGrp="1" noChangeAspect="1"/>
          </p:cNvGraphicFramePr>
          <p:nvPr>
            <p:ph idx="1"/>
            <p:extLst>
              <p:ext uri="{D42A27DB-BD31-4B8C-83A1-F6EECF244321}">
                <p14:modId xmlns:p14="http://schemas.microsoft.com/office/powerpoint/2010/main" val="57194535"/>
              </p:ext>
            </p:extLst>
          </p:nvPr>
        </p:nvGraphicFramePr>
        <p:xfrm>
          <a:off x="2207720" y="2114757"/>
          <a:ext cx="7776559" cy="3353593"/>
        </p:xfrm>
        <a:graphic>
          <a:graphicData uri="http://schemas.openxmlformats.org/presentationml/2006/ole">
            <mc:AlternateContent xmlns:mc="http://schemas.openxmlformats.org/markup-compatibility/2006">
              <mc:Choice xmlns:v="urn:schemas-microsoft-com:vml" Requires="v">
                <p:oleObj spid="_x0000_s21506" r:id="rId3" imgW="4836639" imgH="2086398" progId="">
                  <p:embed/>
                </p:oleObj>
              </mc:Choice>
              <mc:Fallback>
                <p:oleObj r:id="rId3" imgW="4836639" imgH="2086398" progId="">
                  <p:embed/>
                  <p:pic>
                    <p:nvPicPr>
                      <p:cNvPr id="54278" name="Object 3">
                        <a:extLst>
                          <a:ext uri="{FF2B5EF4-FFF2-40B4-BE49-F238E27FC236}">
                            <a16:creationId xmlns:a16="http://schemas.microsoft.com/office/drawing/2014/main" id="{CEAFE823-D809-4ACA-85D2-CE282EE83A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720" y="2114757"/>
                        <a:ext cx="7776559" cy="3353593"/>
                      </a:xfrm>
                      <a:prstGeom prst="rect">
                        <a:avLst/>
                      </a:prstGeom>
                      <a:noFill/>
                      <a:ln>
                        <a:noFill/>
                      </a:ln>
                      <a:effec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06D27CF9-0CD7-43D1-B5D9-E6B9AF7073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6543945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DBE64F-A476-42CC-A902-61E76FFE5A52}"/>
              </a:ext>
            </a:extLst>
          </p:cNvPr>
          <p:cNvSpPr>
            <a:spLocks noGrp="1"/>
          </p:cNvSpPr>
          <p:nvPr>
            <p:ph type="title"/>
          </p:nvPr>
        </p:nvSpPr>
        <p:spPr/>
        <p:txBody>
          <a:bodyPr/>
          <a:lstStyle/>
          <a:p>
            <a:r>
              <a:rPr lang="de-AT" b="1" dirty="0"/>
              <a:t>Anfragen I</a:t>
            </a:r>
          </a:p>
        </p:txBody>
      </p:sp>
      <p:sp>
        <p:nvSpPr>
          <p:cNvPr id="3" name="Inhaltsplatzhalter 2">
            <a:extLst>
              <a:ext uri="{FF2B5EF4-FFF2-40B4-BE49-F238E27FC236}">
                <a16:creationId xmlns:a16="http://schemas.microsoft.com/office/drawing/2014/main" id="{A690D54C-5F9C-45EA-909B-1EA4BCBF5457}"/>
              </a:ext>
            </a:extLst>
          </p:cNvPr>
          <p:cNvSpPr>
            <a:spLocks noGrp="1"/>
          </p:cNvSpPr>
          <p:nvPr>
            <p:ph idx="1"/>
          </p:nvPr>
        </p:nvSpPr>
        <p:spPr/>
        <p:txBody>
          <a:bodyPr>
            <a:normAutofit fontScale="92500" lnSpcReduction="10000"/>
          </a:bodyPr>
          <a:lstStyle/>
          <a:p>
            <a:pPr marL="0" indent="0">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r>
              <a:rPr lang="de-AT" altLang="de-DE" dirty="0">
                <a:latin typeface="Calibri" panose="020F0502020204030204" pitchFamily="34" charset="0"/>
              </a:rPr>
              <a:t>Die 2-dimensionale Anfrage kann genauso als Box im Koordinatensystem dargestellt werden. Alle Mitarbeiter mit einem Alter zwischen 47 und 67 AND Gehalt zwischen 55 und 115</a:t>
            </a:r>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endParaRPr lang="de-AT" altLang="de-DE" dirty="0"/>
          </a:p>
          <a:p>
            <a:pPr marL="328613" indent="-328613">
              <a:spcBef>
                <a:spcPts val="6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defRPr/>
            </a:pPr>
            <a:r>
              <a:rPr lang="de-AT" altLang="de-DE" dirty="0"/>
              <a:t>.</a:t>
            </a:r>
          </a:p>
          <a:p>
            <a:endParaRPr lang="de-AT" dirty="0"/>
          </a:p>
        </p:txBody>
      </p:sp>
      <p:sp>
        <p:nvSpPr>
          <p:cNvPr id="4" name="Fußzeilenplatzhalter 3">
            <a:extLst>
              <a:ext uri="{FF2B5EF4-FFF2-40B4-BE49-F238E27FC236}">
                <a16:creationId xmlns:a16="http://schemas.microsoft.com/office/drawing/2014/main" id="{24B4C53C-1BDF-43AA-850A-51B8A5A0BF4B}"/>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6815EFD1-CDF3-4E75-9814-C3C2E6EAB7B7}"/>
              </a:ext>
            </a:extLst>
          </p:cNvPr>
          <p:cNvSpPr>
            <a:spLocks noGrp="1"/>
          </p:cNvSpPr>
          <p:nvPr>
            <p:ph type="sldNum" sz="quarter" idx="12"/>
          </p:nvPr>
        </p:nvSpPr>
        <p:spPr/>
        <p:txBody>
          <a:bodyPr/>
          <a:lstStyle/>
          <a:p>
            <a:fld id="{52C6CD25-C25B-451D-B3B9-59A32B5EFF93}" type="slidenum">
              <a:rPr lang="de-AT" smtClean="0"/>
              <a:t>53</a:t>
            </a:fld>
            <a:endParaRPr lang="de-AT"/>
          </a:p>
        </p:txBody>
      </p:sp>
      <p:graphicFrame>
        <p:nvGraphicFramePr>
          <p:cNvPr id="6" name="Object 3">
            <a:extLst>
              <a:ext uri="{FF2B5EF4-FFF2-40B4-BE49-F238E27FC236}">
                <a16:creationId xmlns:a16="http://schemas.microsoft.com/office/drawing/2014/main" id="{A3705E3D-3D3C-48D6-A03B-960581B0B3BC}"/>
              </a:ext>
            </a:extLst>
          </p:cNvPr>
          <p:cNvGraphicFramePr>
            <a:graphicFrameLocks noChangeAspect="1"/>
          </p:cNvGraphicFramePr>
          <p:nvPr>
            <p:extLst>
              <p:ext uri="{D42A27DB-BD31-4B8C-83A1-F6EECF244321}">
                <p14:modId xmlns:p14="http://schemas.microsoft.com/office/powerpoint/2010/main" val="1357259452"/>
              </p:ext>
            </p:extLst>
          </p:nvPr>
        </p:nvGraphicFramePr>
        <p:xfrm>
          <a:off x="3107531" y="2917825"/>
          <a:ext cx="5976937" cy="3438525"/>
        </p:xfrm>
        <a:graphic>
          <a:graphicData uri="http://schemas.openxmlformats.org/presentationml/2006/ole">
            <mc:AlternateContent xmlns:mc="http://schemas.openxmlformats.org/markup-compatibility/2006">
              <mc:Choice xmlns:v="urn:schemas-microsoft-com:vml" Requires="v">
                <p:oleObj spid="_x0000_s22530" r:id="rId3" imgW="4684731" imgH="2695470" progId="">
                  <p:embed/>
                </p:oleObj>
              </mc:Choice>
              <mc:Fallback>
                <p:oleObj r:id="rId3" imgW="4684731" imgH="2695470" progId="">
                  <p:embed/>
                  <p:pic>
                    <p:nvPicPr>
                      <p:cNvPr id="55302" name="Object 3">
                        <a:extLst>
                          <a:ext uri="{FF2B5EF4-FFF2-40B4-BE49-F238E27FC236}">
                            <a16:creationId xmlns:a16="http://schemas.microsoft.com/office/drawing/2014/main" id="{C51695DF-9919-4F9A-B31D-2EEB0FB60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531" y="2917825"/>
                        <a:ext cx="5976937" cy="3438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B35970B9-370A-460B-AA42-7DDAD16E3C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456144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72A7BD-8CCC-461C-A163-180F41FAB7DB}"/>
              </a:ext>
            </a:extLst>
          </p:cNvPr>
          <p:cNvSpPr>
            <a:spLocks noGrp="1"/>
          </p:cNvSpPr>
          <p:nvPr>
            <p:ph type="ctrTitle"/>
          </p:nvPr>
        </p:nvSpPr>
        <p:spPr/>
        <p:txBody>
          <a:bodyPr/>
          <a:lstStyle/>
          <a:p>
            <a:r>
              <a:rPr lang="de-AT" dirty="0">
                <a:solidFill>
                  <a:schemeClr val="bg1"/>
                </a:solidFill>
              </a:rPr>
              <a:t>ENDE</a:t>
            </a:r>
          </a:p>
        </p:txBody>
      </p:sp>
      <p:pic>
        <p:nvPicPr>
          <p:cNvPr id="5" name="Grafik 4" descr="Ein Bild, das Zeichnung enthält.&#10;&#10;Automatisch generierte Beschreibung">
            <a:extLst>
              <a:ext uri="{FF2B5EF4-FFF2-40B4-BE49-F238E27FC236}">
                <a16:creationId xmlns:a16="http://schemas.microsoft.com/office/drawing/2014/main" id="{0A2BFB16-B9CB-4541-938A-CC5717201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3429000"/>
            <a:ext cx="2143125" cy="2143125"/>
          </a:xfrm>
          <a:prstGeom prst="rect">
            <a:avLst/>
          </a:prstGeom>
        </p:spPr>
      </p:pic>
    </p:spTree>
    <p:extLst>
      <p:ext uri="{BB962C8B-B14F-4D97-AF65-F5344CB8AC3E}">
        <p14:creationId xmlns:p14="http://schemas.microsoft.com/office/powerpoint/2010/main" val="3295799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7BE6A5-9AE1-4C76-9DEA-2E6877D31C38}"/>
              </a:ext>
            </a:extLst>
          </p:cNvPr>
          <p:cNvSpPr>
            <a:spLocks noGrp="1"/>
          </p:cNvSpPr>
          <p:nvPr>
            <p:ph type="title"/>
          </p:nvPr>
        </p:nvSpPr>
        <p:spPr/>
        <p:txBody>
          <a:bodyPr/>
          <a:lstStyle/>
          <a:p>
            <a:r>
              <a:rPr lang="de-AT" dirty="0"/>
              <a:t>Suchalgorithmus</a:t>
            </a:r>
          </a:p>
        </p:txBody>
      </p:sp>
      <p:sp>
        <p:nvSpPr>
          <p:cNvPr id="3" name="Inhaltsplatzhalter 2">
            <a:extLst>
              <a:ext uri="{FF2B5EF4-FFF2-40B4-BE49-F238E27FC236}">
                <a16:creationId xmlns:a16="http://schemas.microsoft.com/office/drawing/2014/main" id="{BAE6D30B-9A61-4D21-9864-D689D37781FE}"/>
              </a:ext>
            </a:extLst>
          </p:cNvPr>
          <p:cNvSpPr>
            <a:spLocks noGrp="1"/>
          </p:cNvSpPr>
          <p:nvPr>
            <p:ph idx="1"/>
          </p:nvPr>
        </p:nvSpPr>
        <p:spPr>
          <a:xfrm>
            <a:off x="838200" y="1298574"/>
            <a:ext cx="10515600" cy="4351338"/>
          </a:xfrm>
        </p:spPr>
        <p:txBody>
          <a:bodyPr>
            <a:noAutofit/>
          </a:bodyPr>
          <a:lstStyle/>
          <a:p>
            <a:pPr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400" dirty="0"/>
              <a:t>Im Baum wird ein Kopfknoten </a:t>
            </a:r>
            <a:r>
              <a:rPr lang="de-DE" altLang="de-DE" sz="1400" i="1" dirty="0" err="1"/>
              <a:t>head</a:t>
            </a:r>
            <a:r>
              <a:rPr lang="de-DE" altLang="de-DE" sz="1400" dirty="0"/>
              <a:t> verwendet, dessen rechte Verkettung auf den eigentlichen Wurzelknoten des Baumes zeigt und dessen Schlüssel kleiner  als andere Schlüsselwerte ist (hex 0). Die linke Verkettung von </a:t>
            </a:r>
            <a:r>
              <a:rPr lang="de-DE" altLang="de-DE" sz="1400" dirty="0" err="1"/>
              <a:t>head</a:t>
            </a:r>
            <a:r>
              <a:rPr lang="de-DE" altLang="de-DE" sz="1400" dirty="0"/>
              <a:t> wird nicht verwendet.</a:t>
            </a:r>
          </a:p>
          <a:p>
            <a:pPr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400" dirty="0"/>
              <a:t>Falls ein Knoten keinen linken Unterbaum besitzt, so wird seine linke Verkettung auf den Knoten z gesetzt, bei dem eine erfolglose Suche abgebrochen wird (analog für rechten Unterbaum). Der Inhalt von z könnte z.B. mit einem 'unmöglichen' Wert - vielleicht -1 - initialisiert werden.</a:t>
            </a:r>
          </a:p>
          <a:p>
            <a:pPr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400" dirty="0"/>
              <a:t>z ist also ein imaginärer äußerer Knoten, bei dem alle erfolglosen Suchvorgänge enden.</a:t>
            </a:r>
          </a:p>
          <a:p>
            <a:pPr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struct node</a:t>
            </a:r>
          </a:p>
          <a:p>
            <a:pPr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	int key, info;</a:t>
            </a:r>
          </a:p>
          <a:p>
            <a:pPr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	</a:t>
            </a:r>
            <a:r>
              <a:rPr lang="de-DE" altLang="de-DE" sz="1400" dirty="0" err="1">
                <a:latin typeface="Courier New" panose="02070309020205020404" pitchFamily="49" charset="0"/>
              </a:rPr>
              <a:t>struct</a:t>
            </a:r>
            <a:r>
              <a:rPr lang="de-DE" altLang="de-DE" sz="1400" dirty="0">
                <a:latin typeface="Courier New" panose="02070309020205020404" pitchFamily="49" charset="0"/>
              </a:rPr>
              <a:t> </a:t>
            </a:r>
            <a:r>
              <a:rPr lang="de-DE" altLang="de-DE" sz="1400" dirty="0" err="1">
                <a:latin typeface="Courier New" panose="02070309020205020404" pitchFamily="49" charset="0"/>
              </a:rPr>
              <a:t>node</a:t>
            </a:r>
            <a:r>
              <a:rPr lang="de-DE" altLang="de-DE" sz="1400" dirty="0">
                <a:latin typeface="Courier New" panose="02070309020205020404" pitchFamily="49" charset="0"/>
              </a:rPr>
              <a:t> * l, * r; }</a:t>
            </a:r>
          </a:p>
          <a:p>
            <a:pPr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400" dirty="0" err="1">
                <a:latin typeface="Courier New" panose="02070309020205020404" pitchFamily="49" charset="0"/>
              </a:rPr>
              <a:t>struct</a:t>
            </a:r>
            <a:r>
              <a:rPr lang="de-DE" altLang="de-DE" sz="1400" dirty="0">
                <a:latin typeface="Courier New" panose="02070309020205020404" pitchFamily="49" charset="0"/>
              </a:rPr>
              <a:t> </a:t>
            </a:r>
            <a:r>
              <a:rPr lang="de-DE" altLang="de-DE" sz="1400" dirty="0" err="1">
                <a:latin typeface="Courier New" panose="02070309020205020404" pitchFamily="49" charset="0"/>
              </a:rPr>
              <a:t>node</a:t>
            </a:r>
            <a:r>
              <a:rPr lang="de-DE" altLang="de-DE" sz="1400" dirty="0">
                <a:latin typeface="Courier New" panose="02070309020205020404" pitchFamily="49" charset="0"/>
              </a:rPr>
              <a:t> *t, *</a:t>
            </a:r>
            <a:r>
              <a:rPr lang="de-DE" altLang="de-DE" sz="1400" dirty="0" err="1">
                <a:latin typeface="Courier New" panose="02070309020205020404" pitchFamily="49" charset="0"/>
              </a:rPr>
              <a:t>head</a:t>
            </a:r>
            <a:r>
              <a:rPr lang="de-DE" altLang="de-DE" sz="1400" dirty="0">
                <a:latin typeface="Courier New" panose="02070309020205020404" pitchFamily="49" charset="0"/>
              </a:rPr>
              <a:t>, *z;</a:t>
            </a:r>
          </a:p>
          <a:p>
            <a:pPr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400" dirty="0" err="1">
                <a:latin typeface="Courier New" panose="02070309020205020404" pitchFamily="49" charset="0"/>
              </a:rPr>
              <a:t>int</a:t>
            </a:r>
            <a:r>
              <a:rPr lang="de-DE" altLang="de-DE" sz="1400" dirty="0">
                <a:latin typeface="Courier New" panose="02070309020205020404" pitchFamily="49" charset="0"/>
              </a:rPr>
              <a:t> </a:t>
            </a:r>
            <a:r>
              <a:rPr lang="de-DE" altLang="de-DE" sz="1400" dirty="0" err="1">
                <a:latin typeface="Courier New" panose="02070309020205020404" pitchFamily="49" charset="0"/>
              </a:rPr>
              <a:t>treesearch</a:t>
            </a:r>
            <a:r>
              <a:rPr lang="de-DE" altLang="de-DE" sz="1400" dirty="0">
                <a:latin typeface="Courier New" panose="02070309020205020404" pitchFamily="49" charset="0"/>
              </a:rPr>
              <a:t> (</a:t>
            </a:r>
            <a:r>
              <a:rPr lang="de-DE" altLang="de-DE" sz="1400" dirty="0" err="1">
                <a:latin typeface="Courier New" panose="02070309020205020404" pitchFamily="49" charset="0"/>
              </a:rPr>
              <a:t>int</a:t>
            </a:r>
            <a:r>
              <a:rPr lang="de-DE" altLang="de-DE" sz="1400" dirty="0">
                <a:latin typeface="Courier New" panose="02070309020205020404" pitchFamily="49" charset="0"/>
              </a:rPr>
              <a:t> v)	// gesucht wird nach einem </a:t>
            </a:r>
            <a:r>
              <a:rPr lang="de-DE" altLang="de-DE" sz="1400" dirty="0" err="1">
                <a:latin typeface="Courier New" panose="02070309020205020404" pitchFamily="49" charset="0"/>
              </a:rPr>
              <a:t>key</a:t>
            </a:r>
            <a:r>
              <a:rPr lang="de-DE" altLang="de-DE" sz="1400" dirty="0">
                <a:latin typeface="Courier New" panose="02070309020205020404" pitchFamily="49" charset="0"/>
              </a:rPr>
              <a:t> mit Inhalt v</a:t>
            </a:r>
          </a:p>
          <a:p>
            <a:pPr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a:t>
            </a:r>
          </a:p>
          <a:p>
            <a:pPr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	struct node *x = head -&gt; r;</a:t>
            </a:r>
          </a:p>
          <a:p>
            <a:pPr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	</a:t>
            </a:r>
            <a:r>
              <a:rPr lang="de-DE" altLang="de-DE" sz="1400" dirty="0">
                <a:latin typeface="Courier New" panose="02070309020205020404" pitchFamily="49" charset="0"/>
              </a:rPr>
              <a:t>z -&gt; </a:t>
            </a:r>
            <a:r>
              <a:rPr lang="de-DE" altLang="de-DE" sz="1400" dirty="0" err="1">
                <a:latin typeface="Courier New" panose="02070309020205020404" pitchFamily="49" charset="0"/>
              </a:rPr>
              <a:t>key</a:t>
            </a:r>
            <a:r>
              <a:rPr lang="de-DE" altLang="de-DE" sz="1400" dirty="0">
                <a:latin typeface="Courier New" panose="02070309020205020404" pitchFamily="49" charset="0"/>
              </a:rPr>
              <a:t> = v;	// damit wird v auf alle Fälle gefunden</a:t>
            </a:r>
          </a:p>
          <a:p>
            <a:pPr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400" dirty="0">
                <a:latin typeface="Courier New" panose="02070309020205020404" pitchFamily="49" charset="0"/>
              </a:rPr>
              <a:t>	</a:t>
            </a:r>
            <a:r>
              <a:rPr lang="en-GB" altLang="de-DE" sz="1400" dirty="0">
                <a:latin typeface="Courier New" panose="02070309020205020404" pitchFamily="49" charset="0"/>
              </a:rPr>
              <a:t>while (v != x -&gt; key)</a:t>
            </a:r>
          </a:p>
          <a:p>
            <a:pPr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		x = (v &lt; x -&gt; key) ? x -&gt; l : x -&gt; r;</a:t>
            </a:r>
          </a:p>
          <a:p>
            <a:pPr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	</a:t>
            </a:r>
            <a:r>
              <a:rPr lang="de-DE" altLang="de-DE" sz="1400" dirty="0" err="1">
                <a:latin typeface="Courier New" panose="02070309020205020404" pitchFamily="49" charset="0"/>
              </a:rPr>
              <a:t>return</a:t>
            </a:r>
            <a:r>
              <a:rPr lang="de-DE" altLang="de-DE" sz="1400" dirty="0">
                <a:latin typeface="Courier New" panose="02070309020205020404" pitchFamily="49" charset="0"/>
              </a:rPr>
              <a:t> x -&gt; </a:t>
            </a:r>
            <a:r>
              <a:rPr lang="de-DE" altLang="de-DE" sz="1400" dirty="0" err="1">
                <a:latin typeface="Courier New" panose="02070309020205020404" pitchFamily="49" charset="0"/>
              </a:rPr>
              <a:t>info</a:t>
            </a:r>
            <a:r>
              <a:rPr lang="de-DE" altLang="de-DE" sz="1400" dirty="0">
                <a:latin typeface="Courier New" panose="02070309020205020404" pitchFamily="49" charset="0"/>
              </a:rPr>
              <a:t>;	// </a:t>
            </a:r>
            <a:r>
              <a:rPr lang="de-DE" altLang="de-DE" sz="1400" dirty="0" err="1">
                <a:latin typeface="Courier New" panose="02070309020205020404" pitchFamily="49" charset="0"/>
              </a:rPr>
              <a:t>muß</a:t>
            </a:r>
            <a:r>
              <a:rPr lang="de-DE" altLang="de-DE" sz="1400" dirty="0">
                <a:latin typeface="Courier New" panose="02070309020205020404" pitchFamily="49" charset="0"/>
              </a:rPr>
              <a:t> auf -1 geprüft werden</a:t>
            </a:r>
          </a:p>
          <a:p>
            <a:pPr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400" dirty="0">
                <a:latin typeface="Courier New" panose="02070309020205020404" pitchFamily="49" charset="0"/>
              </a:rPr>
              <a:t>}</a:t>
            </a:r>
          </a:p>
          <a:p>
            <a:pPr>
              <a:lnSpc>
                <a:spcPct val="120000"/>
              </a:lnSpc>
            </a:pPr>
            <a:endParaRPr lang="de-AT" sz="1400" dirty="0"/>
          </a:p>
        </p:txBody>
      </p:sp>
      <p:sp>
        <p:nvSpPr>
          <p:cNvPr id="4" name="Fußzeilenplatzhalter 3">
            <a:extLst>
              <a:ext uri="{FF2B5EF4-FFF2-40B4-BE49-F238E27FC236}">
                <a16:creationId xmlns:a16="http://schemas.microsoft.com/office/drawing/2014/main" id="{E7444295-8001-40BC-A278-A0C41B8AF637}"/>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C8877F66-03FA-4858-9461-1FBFEB9A30F3}"/>
              </a:ext>
            </a:extLst>
          </p:cNvPr>
          <p:cNvSpPr>
            <a:spLocks noGrp="1"/>
          </p:cNvSpPr>
          <p:nvPr>
            <p:ph type="sldNum" sz="quarter" idx="12"/>
          </p:nvPr>
        </p:nvSpPr>
        <p:spPr/>
        <p:txBody>
          <a:bodyPr/>
          <a:lstStyle/>
          <a:p>
            <a:fld id="{52C6CD25-C25B-451D-B3B9-59A32B5EFF93}" type="slidenum">
              <a:rPr lang="de-AT" smtClean="0"/>
              <a:t>6</a:t>
            </a:fld>
            <a:endParaRPr lang="de-AT"/>
          </a:p>
        </p:txBody>
      </p:sp>
      <p:pic>
        <p:nvPicPr>
          <p:cNvPr id="6" name="Grafik 5" descr="Ein Bild, das Zeichnung enthält.&#10;&#10;Automatisch generierte Beschreibung">
            <a:extLst>
              <a:ext uri="{FF2B5EF4-FFF2-40B4-BE49-F238E27FC236}">
                <a16:creationId xmlns:a16="http://schemas.microsoft.com/office/drawing/2014/main" id="{3352C1D9-F5FF-4410-9F5B-7CD604FF8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982134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4EB05F-3BE3-44DE-8527-465605F507CD}"/>
              </a:ext>
            </a:extLst>
          </p:cNvPr>
          <p:cNvSpPr>
            <a:spLocks noGrp="1"/>
          </p:cNvSpPr>
          <p:nvPr>
            <p:ph type="title"/>
          </p:nvPr>
        </p:nvSpPr>
        <p:spPr/>
        <p:txBody>
          <a:bodyPr/>
          <a:lstStyle/>
          <a:p>
            <a:r>
              <a:rPr lang="de-AT" b="1" dirty="0"/>
              <a:t>Einfügen im Baum</a:t>
            </a:r>
          </a:p>
        </p:txBody>
      </p:sp>
      <p:sp>
        <p:nvSpPr>
          <p:cNvPr id="3" name="Inhaltsplatzhalter 2">
            <a:extLst>
              <a:ext uri="{FF2B5EF4-FFF2-40B4-BE49-F238E27FC236}">
                <a16:creationId xmlns:a16="http://schemas.microsoft.com/office/drawing/2014/main" id="{85A1DAEC-636B-4791-B467-846ED73C302D}"/>
              </a:ext>
            </a:extLst>
          </p:cNvPr>
          <p:cNvSpPr>
            <a:spLocks noGrp="1"/>
          </p:cNvSpPr>
          <p:nvPr>
            <p:ph sz="half" idx="1"/>
          </p:nvPr>
        </p:nvSpPr>
        <p:spPr>
          <a:xfrm>
            <a:off x="838200" y="1690688"/>
            <a:ext cx="3981156" cy="4351338"/>
          </a:xfrm>
        </p:spPr>
        <p:txBody>
          <a:bodyPr>
            <a:normAutofit fontScale="70000" lnSpcReduction="20000"/>
          </a:bodyPr>
          <a:lstStyle/>
          <a:p>
            <a:pPr marL="0" indent="-328613">
              <a:lnSpc>
                <a:spcPct val="12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2100" dirty="0"/>
              <a:t>Das Einfügen eines Knotens in einen Suchbaum geschieht als Blatt. Um einen Schlüssel s einzufügen, sucht man zunächst s im Baum. Das Suchen endet an einem Knoten, zu dem der entsprechende Sohn nicht existiert. Diesen Sohn fügt man hier als Blatt mit dem Schlüssel s in den Suchbaum ein.</a:t>
            </a:r>
          </a:p>
          <a:p>
            <a:pPr marL="0" indent="-328613">
              <a:lnSpc>
                <a:spcPct val="12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2100" dirty="0"/>
              <a:t>Um einen Knoten in den Baum einzufügen, wird eine erfolglose Suche nach diesem Knoten durchgeführt und anstelle von z dort eingefügt, wo die Suche beendet wird. Um das Einfügen auszuführen, verfolgt das Programm den Vorgänger von p von x, während man sich im Baum abwärts bewegt. Wenn die unterste Ebene des Baumes (x == z) erreicht wurde, zeigt p auf den Knoten, dessen Verkettung so geändert werden muss, dass sie auf den eingefügten neuen Knoten zeigt.</a:t>
            </a:r>
          </a:p>
          <a:p>
            <a:pPr>
              <a:lnSpc>
                <a:spcPct val="120000"/>
              </a:lnSpc>
            </a:pPr>
            <a:endParaRPr lang="de-AT" sz="1600" dirty="0"/>
          </a:p>
        </p:txBody>
      </p:sp>
      <p:sp>
        <p:nvSpPr>
          <p:cNvPr id="4" name="Inhaltsplatzhalter 3">
            <a:extLst>
              <a:ext uri="{FF2B5EF4-FFF2-40B4-BE49-F238E27FC236}">
                <a16:creationId xmlns:a16="http://schemas.microsoft.com/office/drawing/2014/main" id="{47C11041-75DD-4AC2-9FF2-A5712CA1D170}"/>
              </a:ext>
            </a:extLst>
          </p:cNvPr>
          <p:cNvSpPr>
            <a:spLocks noGrp="1"/>
          </p:cNvSpPr>
          <p:nvPr>
            <p:ph sz="half" idx="2"/>
          </p:nvPr>
        </p:nvSpPr>
        <p:spPr>
          <a:xfrm>
            <a:off x="5229665" y="1690688"/>
            <a:ext cx="7163971" cy="4351338"/>
          </a:xfrm>
        </p:spPr>
        <p:txBody>
          <a:bodyPr>
            <a:normAutofit fontScale="70000" lnSpcReduction="20000"/>
          </a:bodyPr>
          <a:lstStyle/>
          <a:p>
            <a:pPr indent="-328613">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err="1">
                <a:latin typeface="Courier New" panose="02070309020205020404" pitchFamily="49" charset="0"/>
              </a:rPr>
              <a:t>treeinsert</a:t>
            </a:r>
            <a:r>
              <a:rPr lang="de-DE" altLang="de-DE" dirty="0">
                <a:latin typeface="Courier New" panose="02070309020205020404" pitchFamily="49" charset="0"/>
              </a:rPr>
              <a:t> (</a:t>
            </a:r>
            <a:r>
              <a:rPr lang="de-DE" altLang="de-DE" dirty="0" err="1">
                <a:latin typeface="Courier New" panose="02070309020205020404" pitchFamily="49" charset="0"/>
              </a:rPr>
              <a:t>int</a:t>
            </a:r>
            <a:r>
              <a:rPr lang="de-DE" altLang="de-DE" dirty="0">
                <a:latin typeface="Courier New" panose="02070309020205020404" pitchFamily="49" charset="0"/>
              </a:rPr>
              <a:t> v, </a:t>
            </a:r>
            <a:r>
              <a:rPr lang="de-DE" altLang="de-DE" dirty="0" err="1">
                <a:latin typeface="Courier New" panose="02070309020205020404" pitchFamily="49" charset="0"/>
              </a:rPr>
              <a:t>int</a:t>
            </a:r>
            <a:r>
              <a:rPr lang="de-DE" altLang="de-DE" dirty="0">
                <a:latin typeface="Courier New" panose="02070309020205020404" pitchFamily="49" charset="0"/>
              </a:rPr>
              <a:t> </a:t>
            </a:r>
            <a:r>
              <a:rPr lang="de-DE" altLang="de-DE" dirty="0" err="1">
                <a:latin typeface="Courier New" panose="02070309020205020404" pitchFamily="49" charset="0"/>
              </a:rPr>
              <a:t>info</a:t>
            </a:r>
            <a:r>
              <a:rPr lang="de-DE" altLang="de-DE" dirty="0">
                <a:latin typeface="Courier New" panose="02070309020205020404" pitchFamily="49" charset="0"/>
              </a:rPr>
              <a:t>)</a:t>
            </a:r>
          </a:p>
          <a:p>
            <a:pPr indent="-328613">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a:t>
            </a:r>
          </a:p>
          <a:p>
            <a:pPr indent="-328613">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	struct node *p, *x;</a:t>
            </a:r>
          </a:p>
          <a:p>
            <a:pPr indent="-328613">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	p = head;	// </a:t>
            </a:r>
            <a:r>
              <a:rPr lang="en-GB" altLang="de-DE" dirty="0" err="1">
                <a:latin typeface="Courier New" panose="02070309020205020404" pitchFamily="49" charset="0"/>
              </a:rPr>
              <a:t>Initialisierung</a:t>
            </a:r>
            <a:endParaRPr lang="en-GB" altLang="de-DE" dirty="0">
              <a:latin typeface="Courier New" panose="02070309020205020404" pitchFamily="49" charset="0"/>
            </a:endParaRPr>
          </a:p>
          <a:p>
            <a:pPr indent="-328613">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	x = head -&gt; r;</a:t>
            </a:r>
          </a:p>
          <a:p>
            <a:pPr indent="-328613">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	while (x != z)  {	// </a:t>
            </a:r>
            <a:r>
              <a:rPr lang="en-GB" altLang="de-DE" dirty="0" err="1">
                <a:latin typeface="Courier New" panose="02070309020205020404" pitchFamily="49" charset="0"/>
              </a:rPr>
              <a:t>Suche</a:t>
            </a:r>
            <a:endParaRPr lang="en-GB" altLang="de-DE" dirty="0">
              <a:latin typeface="Courier New" panose="02070309020205020404" pitchFamily="49" charset="0"/>
            </a:endParaRPr>
          </a:p>
          <a:p>
            <a:pPr indent="-328613">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		p = x;</a:t>
            </a:r>
          </a:p>
          <a:p>
            <a:pPr indent="-328613">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		x = (v &lt; x -&gt; key) ? x -&gt; l : x -&gt; r;</a:t>
            </a:r>
          </a:p>
          <a:p>
            <a:pPr indent="-328613">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		}</a:t>
            </a:r>
          </a:p>
          <a:p>
            <a:pPr indent="-328613">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	x = (struct node *) malloc (</a:t>
            </a:r>
            <a:r>
              <a:rPr lang="en-GB" altLang="de-DE" dirty="0" err="1">
                <a:latin typeface="Courier New" panose="02070309020205020404" pitchFamily="49" charset="0"/>
              </a:rPr>
              <a:t>sizeof</a:t>
            </a:r>
            <a:r>
              <a:rPr lang="en-GB" altLang="de-DE" dirty="0">
                <a:latin typeface="Courier New" panose="02070309020205020404" pitchFamily="49" charset="0"/>
              </a:rPr>
              <a:t> *x);</a:t>
            </a:r>
          </a:p>
          <a:p>
            <a:pPr indent="-328613">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	x -&gt; key = v;</a:t>
            </a:r>
          </a:p>
          <a:p>
            <a:pPr indent="-328613">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	</a:t>
            </a:r>
            <a:r>
              <a:rPr lang="it-IT" altLang="de-DE" dirty="0">
                <a:latin typeface="Courier New" panose="02070309020205020404" pitchFamily="49" charset="0"/>
              </a:rPr>
              <a:t>x -&gt; info = info;</a:t>
            </a:r>
          </a:p>
          <a:p>
            <a:pPr indent="-328613">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altLang="de-DE" dirty="0">
                <a:latin typeface="Courier New" panose="02070309020205020404" pitchFamily="49" charset="0"/>
              </a:rPr>
              <a:t>	</a:t>
            </a:r>
            <a:r>
              <a:rPr lang="de-DE" altLang="de-DE" dirty="0">
                <a:latin typeface="Courier New" panose="02070309020205020404" pitchFamily="49" charset="0"/>
              </a:rPr>
              <a:t>x -&gt;l = z; x -&gt; r = z;</a:t>
            </a:r>
          </a:p>
          <a:p>
            <a:pPr indent="-328613">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ourier New" panose="02070309020205020404" pitchFamily="49" charset="0"/>
              </a:rPr>
              <a:t>	</a:t>
            </a:r>
            <a:r>
              <a:rPr lang="en-GB" altLang="de-DE" dirty="0">
                <a:latin typeface="Courier New" panose="02070309020205020404" pitchFamily="49" charset="0"/>
              </a:rPr>
              <a:t>if (v &lt; p -&gt; key)</a:t>
            </a:r>
          </a:p>
          <a:p>
            <a:pPr indent="-328613">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		p -&gt; l = x;</a:t>
            </a:r>
          </a:p>
          <a:p>
            <a:pPr indent="-328613">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ourier New" panose="02070309020205020404" pitchFamily="49" charset="0"/>
              </a:rPr>
              <a:t>	else	p -&gt; r = x;</a:t>
            </a:r>
            <a:endParaRPr lang="de-AT" dirty="0"/>
          </a:p>
        </p:txBody>
      </p:sp>
      <p:sp>
        <p:nvSpPr>
          <p:cNvPr id="5" name="Fußzeilenplatzhalter 4">
            <a:extLst>
              <a:ext uri="{FF2B5EF4-FFF2-40B4-BE49-F238E27FC236}">
                <a16:creationId xmlns:a16="http://schemas.microsoft.com/office/drawing/2014/main" id="{0E62E2BF-5122-4B95-A48A-F97AAE380F29}"/>
              </a:ext>
            </a:extLst>
          </p:cNvPr>
          <p:cNvSpPr>
            <a:spLocks noGrp="1"/>
          </p:cNvSpPr>
          <p:nvPr>
            <p:ph type="ftr" sz="quarter" idx="11"/>
          </p:nvPr>
        </p:nvSpPr>
        <p:spPr/>
        <p:txBody>
          <a:bodyPr/>
          <a:lstStyle/>
          <a:p>
            <a:r>
              <a:rPr lang="de-AT"/>
              <a:t>Physikalische Datenbankstrukturen</a:t>
            </a:r>
          </a:p>
        </p:txBody>
      </p:sp>
      <p:sp>
        <p:nvSpPr>
          <p:cNvPr id="6" name="Foliennummernplatzhalter 5">
            <a:extLst>
              <a:ext uri="{FF2B5EF4-FFF2-40B4-BE49-F238E27FC236}">
                <a16:creationId xmlns:a16="http://schemas.microsoft.com/office/drawing/2014/main" id="{B86FF5FE-02A5-4C97-B2B9-2965137CE267}"/>
              </a:ext>
            </a:extLst>
          </p:cNvPr>
          <p:cNvSpPr>
            <a:spLocks noGrp="1"/>
          </p:cNvSpPr>
          <p:nvPr>
            <p:ph type="sldNum" sz="quarter" idx="12"/>
          </p:nvPr>
        </p:nvSpPr>
        <p:spPr/>
        <p:txBody>
          <a:bodyPr/>
          <a:lstStyle/>
          <a:p>
            <a:fld id="{52C6CD25-C25B-451D-B3B9-59A32B5EFF93}" type="slidenum">
              <a:rPr lang="de-AT" smtClean="0"/>
              <a:t>7</a:t>
            </a:fld>
            <a:endParaRPr lang="de-AT"/>
          </a:p>
        </p:txBody>
      </p:sp>
      <p:pic>
        <p:nvPicPr>
          <p:cNvPr id="7" name="Grafik 6" descr="Ein Bild, das Zeichnung enthält.&#10;&#10;Automatisch generierte Beschreibung">
            <a:extLst>
              <a:ext uri="{FF2B5EF4-FFF2-40B4-BE49-F238E27FC236}">
                <a16:creationId xmlns:a16="http://schemas.microsoft.com/office/drawing/2014/main" id="{AA8CB60B-7033-4A68-9974-CF3100A19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696312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FB9A65-DB27-4395-854E-BA8425945293}"/>
              </a:ext>
            </a:extLst>
          </p:cNvPr>
          <p:cNvSpPr>
            <a:spLocks noGrp="1"/>
          </p:cNvSpPr>
          <p:nvPr>
            <p:ph type="title"/>
          </p:nvPr>
        </p:nvSpPr>
        <p:spPr/>
        <p:txBody>
          <a:bodyPr/>
          <a:lstStyle/>
          <a:p>
            <a:r>
              <a:rPr lang="de-AT" b="1" dirty="0"/>
              <a:t>Löschen</a:t>
            </a:r>
          </a:p>
        </p:txBody>
      </p:sp>
      <p:sp>
        <p:nvSpPr>
          <p:cNvPr id="3" name="Inhaltsplatzhalter 2">
            <a:extLst>
              <a:ext uri="{FF2B5EF4-FFF2-40B4-BE49-F238E27FC236}">
                <a16:creationId xmlns:a16="http://schemas.microsoft.com/office/drawing/2014/main" id="{7BEBDFF4-6F51-48A4-8889-825E48603E90}"/>
              </a:ext>
            </a:extLst>
          </p:cNvPr>
          <p:cNvSpPr>
            <a:spLocks noGrp="1"/>
          </p:cNvSpPr>
          <p:nvPr>
            <p:ph idx="1"/>
          </p:nvPr>
        </p:nvSpPr>
        <p:spPr>
          <a:xfrm>
            <a:off x="838200" y="1361391"/>
            <a:ext cx="10515600" cy="4351338"/>
          </a:xfrm>
        </p:spPr>
        <p:txBody>
          <a:bodyPr/>
          <a:lstStyle/>
          <a:p>
            <a:pPr indent="-3286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2400" dirty="0"/>
              <a:t>k ist ein Blatt (z.B. KLAUS) </a:t>
            </a:r>
            <a:r>
              <a:rPr lang="de-AT" altLang="de-DE" sz="2400" dirty="0">
                <a:latin typeface="Wingdings" panose="05000000000000000000" pitchFamily="2" charset="2"/>
              </a:rPr>
              <a:t></a:t>
            </a:r>
            <a:r>
              <a:rPr lang="de-AT" altLang="de-DE" sz="2400" dirty="0"/>
              <a:t> Lösche k.</a:t>
            </a:r>
          </a:p>
          <a:p>
            <a:pPr indent="-3286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2400" dirty="0"/>
              <a:t>k hat keinen linken Sohn (z.B. UTA) </a:t>
            </a:r>
            <a:r>
              <a:rPr lang="de-AT" altLang="de-DE" sz="2400" dirty="0">
                <a:latin typeface="Wingdings" panose="05000000000000000000" pitchFamily="2" charset="2"/>
              </a:rPr>
              <a:t></a:t>
            </a:r>
            <a:r>
              <a:rPr lang="de-AT" altLang="de-DE" sz="2400" dirty="0"/>
              <a:t> Lösche k. Neuer Sohn des Vaters von k wird der rechte Sohn von k (d.h. WERNER wird Sohn von RALF).</a:t>
            </a:r>
          </a:p>
          <a:p>
            <a:pPr indent="-3286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2400" dirty="0"/>
              <a:t>k hat keinen rechten Sohn </a:t>
            </a:r>
            <a:r>
              <a:rPr lang="de-AT" altLang="de-DE" sz="2400" dirty="0">
                <a:latin typeface="Wingdings" panose="05000000000000000000" pitchFamily="2" charset="2"/>
              </a:rPr>
              <a:t></a:t>
            </a:r>
            <a:r>
              <a:rPr lang="de-AT" altLang="de-DE" sz="2400" dirty="0"/>
              <a:t> Lösche k. Neuer Sohn des Vaters von k wird der linke Sohn von k.</a:t>
            </a:r>
          </a:p>
          <a:p>
            <a:pPr indent="-3286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2400" dirty="0"/>
              <a:t>Im allgemeinen Fall sucht man sich das Blatt mit dem kleinsten Schlüssel im rechten Teilbaum von k und fügt ihn an die Stelle des zu entfernenden Knotens ein.</a:t>
            </a:r>
          </a:p>
          <a:p>
            <a:pPr indent="-328613">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2400" dirty="0"/>
              <a:t>Bsp.: Entfernen des Knotens LISA liefert folgenden Baum:</a:t>
            </a:r>
          </a:p>
          <a:p>
            <a:endParaRPr lang="de-AT" dirty="0"/>
          </a:p>
        </p:txBody>
      </p:sp>
      <p:sp>
        <p:nvSpPr>
          <p:cNvPr id="4" name="Fußzeilenplatzhalter 3">
            <a:extLst>
              <a:ext uri="{FF2B5EF4-FFF2-40B4-BE49-F238E27FC236}">
                <a16:creationId xmlns:a16="http://schemas.microsoft.com/office/drawing/2014/main" id="{F44E4413-7F6C-49DF-9E97-533216447B19}"/>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814B8A3F-AEFB-4EF8-A551-FACBFE4B98FC}"/>
              </a:ext>
            </a:extLst>
          </p:cNvPr>
          <p:cNvSpPr>
            <a:spLocks noGrp="1"/>
          </p:cNvSpPr>
          <p:nvPr>
            <p:ph type="sldNum" sz="quarter" idx="12"/>
          </p:nvPr>
        </p:nvSpPr>
        <p:spPr/>
        <p:txBody>
          <a:bodyPr/>
          <a:lstStyle/>
          <a:p>
            <a:fld id="{52C6CD25-C25B-451D-B3B9-59A32B5EFF93}" type="slidenum">
              <a:rPr lang="de-AT" smtClean="0"/>
              <a:t>8</a:t>
            </a:fld>
            <a:endParaRPr lang="de-AT"/>
          </a:p>
        </p:txBody>
      </p:sp>
      <p:graphicFrame>
        <p:nvGraphicFramePr>
          <p:cNvPr id="6" name="Object 3">
            <a:extLst>
              <a:ext uri="{FF2B5EF4-FFF2-40B4-BE49-F238E27FC236}">
                <a16:creationId xmlns:a16="http://schemas.microsoft.com/office/drawing/2014/main" id="{6B6F0846-5DBC-45EE-97ED-698D0FC9452B}"/>
              </a:ext>
            </a:extLst>
          </p:cNvPr>
          <p:cNvGraphicFramePr>
            <a:graphicFrameLocks noChangeAspect="1"/>
          </p:cNvGraphicFramePr>
          <p:nvPr>
            <p:extLst>
              <p:ext uri="{D42A27DB-BD31-4B8C-83A1-F6EECF244321}">
                <p14:modId xmlns:p14="http://schemas.microsoft.com/office/powerpoint/2010/main" val="1296104209"/>
              </p:ext>
            </p:extLst>
          </p:nvPr>
        </p:nvGraphicFramePr>
        <p:xfrm>
          <a:off x="3793759" y="4418012"/>
          <a:ext cx="4178300" cy="1938338"/>
        </p:xfrm>
        <a:graphic>
          <a:graphicData uri="http://schemas.openxmlformats.org/presentationml/2006/ole">
            <mc:AlternateContent xmlns:mc="http://schemas.openxmlformats.org/markup-compatibility/2006">
              <mc:Choice xmlns:v="urn:schemas-microsoft-com:vml" Requires="v">
                <p:oleObj spid="_x0000_s3075" r:id="rId3" imgW="2413651" imgH="1119153" progId="">
                  <p:embed/>
                </p:oleObj>
              </mc:Choice>
              <mc:Fallback>
                <p:oleObj r:id="rId3" imgW="2413651" imgH="1119153" progId="">
                  <p:embed/>
                  <p:pic>
                    <p:nvPicPr>
                      <p:cNvPr id="9222" name="Object 3">
                        <a:extLst>
                          <a:ext uri="{FF2B5EF4-FFF2-40B4-BE49-F238E27FC236}">
                            <a16:creationId xmlns:a16="http://schemas.microsoft.com/office/drawing/2014/main" id="{3013F29F-1511-4AE6-8046-F2DC5F680F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3759" y="4418012"/>
                        <a:ext cx="4178300" cy="19383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AAA0D15D-6DDC-4EC2-A7BA-71A3D45023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220430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C4B27B-F109-45D5-982A-2AA911266BCD}"/>
              </a:ext>
            </a:extLst>
          </p:cNvPr>
          <p:cNvSpPr>
            <a:spLocks noGrp="1"/>
          </p:cNvSpPr>
          <p:nvPr>
            <p:ph type="title"/>
          </p:nvPr>
        </p:nvSpPr>
        <p:spPr/>
        <p:txBody>
          <a:bodyPr/>
          <a:lstStyle/>
          <a:p>
            <a:r>
              <a:rPr lang="de-AT" b="1" dirty="0"/>
              <a:t>Schlüsselbäume 1. Art (Sequenzbaum)</a:t>
            </a:r>
          </a:p>
        </p:txBody>
      </p:sp>
      <p:sp>
        <p:nvSpPr>
          <p:cNvPr id="3" name="Inhaltsplatzhalter 2">
            <a:extLst>
              <a:ext uri="{FF2B5EF4-FFF2-40B4-BE49-F238E27FC236}">
                <a16:creationId xmlns:a16="http://schemas.microsoft.com/office/drawing/2014/main" id="{07CEC2DD-78A6-4D32-A352-730E4287DDE0}"/>
              </a:ext>
            </a:extLst>
          </p:cNvPr>
          <p:cNvSpPr>
            <a:spLocks noGrp="1"/>
          </p:cNvSpPr>
          <p:nvPr>
            <p:ph idx="1"/>
          </p:nvPr>
        </p:nvSpPr>
        <p:spPr/>
        <p:txBody>
          <a:bodyPr/>
          <a:lstStyle/>
          <a:p>
            <a:r>
              <a:rPr lang="de-DE" altLang="de-DE" dirty="0"/>
              <a:t>Ein Sequenzbaum enthält als Knoteninhalt ganze Schlüsselwerte. Jeder Schlüsselwert kommt in einem Knoten vor</a:t>
            </a:r>
            <a:endParaRPr lang="de-AT" altLang="de-DE" dirty="0"/>
          </a:p>
          <a:p>
            <a:endParaRPr lang="de-AT" dirty="0"/>
          </a:p>
        </p:txBody>
      </p:sp>
      <p:sp>
        <p:nvSpPr>
          <p:cNvPr id="4" name="Fußzeilenplatzhalter 3">
            <a:extLst>
              <a:ext uri="{FF2B5EF4-FFF2-40B4-BE49-F238E27FC236}">
                <a16:creationId xmlns:a16="http://schemas.microsoft.com/office/drawing/2014/main" id="{F4D76AC2-1536-4A11-A755-AA9FC688CC82}"/>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83563F35-CAC2-49B0-A236-ABEEB9242840}"/>
              </a:ext>
            </a:extLst>
          </p:cNvPr>
          <p:cNvSpPr>
            <a:spLocks noGrp="1"/>
          </p:cNvSpPr>
          <p:nvPr>
            <p:ph type="sldNum" sz="quarter" idx="12"/>
          </p:nvPr>
        </p:nvSpPr>
        <p:spPr/>
        <p:txBody>
          <a:bodyPr/>
          <a:lstStyle/>
          <a:p>
            <a:fld id="{52C6CD25-C25B-451D-B3B9-59A32B5EFF93}" type="slidenum">
              <a:rPr lang="de-AT" smtClean="0"/>
              <a:t>9</a:t>
            </a:fld>
            <a:endParaRPr lang="de-AT"/>
          </a:p>
        </p:txBody>
      </p:sp>
      <p:graphicFrame>
        <p:nvGraphicFramePr>
          <p:cNvPr id="6" name="Object 3">
            <a:extLst>
              <a:ext uri="{FF2B5EF4-FFF2-40B4-BE49-F238E27FC236}">
                <a16:creationId xmlns:a16="http://schemas.microsoft.com/office/drawing/2014/main" id="{BAAF0A75-DC4F-48C9-A2FC-DD5CA71569D2}"/>
              </a:ext>
            </a:extLst>
          </p:cNvPr>
          <p:cNvGraphicFramePr>
            <a:graphicFrameLocks noChangeAspect="1"/>
          </p:cNvGraphicFramePr>
          <p:nvPr>
            <p:extLst>
              <p:ext uri="{D42A27DB-BD31-4B8C-83A1-F6EECF244321}">
                <p14:modId xmlns:p14="http://schemas.microsoft.com/office/powerpoint/2010/main" val="3054245339"/>
              </p:ext>
            </p:extLst>
          </p:nvPr>
        </p:nvGraphicFramePr>
        <p:xfrm>
          <a:off x="2975305" y="2832444"/>
          <a:ext cx="6241390" cy="3660431"/>
        </p:xfrm>
        <a:graphic>
          <a:graphicData uri="http://schemas.openxmlformats.org/presentationml/2006/ole">
            <mc:AlternateContent xmlns:mc="http://schemas.openxmlformats.org/markup-compatibility/2006">
              <mc:Choice xmlns:v="urn:schemas-microsoft-com:vml" Requires="v">
                <p:oleObj spid="_x0000_s4099" r:id="rId3" imgW="3478085" imgH="2039961" progId="">
                  <p:embed/>
                </p:oleObj>
              </mc:Choice>
              <mc:Fallback>
                <p:oleObj r:id="rId3" imgW="3478085" imgH="2039961" progId="">
                  <p:embed/>
                  <p:pic>
                    <p:nvPicPr>
                      <p:cNvPr id="10246" name="Object 3">
                        <a:extLst>
                          <a:ext uri="{FF2B5EF4-FFF2-40B4-BE49-F238E27FC236}">
                            <a16:creationId xmlns:a16="http://schemas.microsoft.com/office/drawing/2014/main" id="{5AC41989-1950-4A1E-B864-FFC13419FC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5305" y="2832444"/>
                        <a:ext cx="6241390" cy="3660431"/>
                      </a:xfrm>
                      <a:prstGeom prst="rect">
                        <a:avLst/>
                      </a:prstGeom>
                      <a:noFill/>
                      <a:ln>
                        <a:noFill/>
                      </a:ln>
                      <a:effec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F2D1A948-449C-4366-BAF4-A3323191BD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91075379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3372</Words>
  <Application>Microsoft Office PowerPoint</Application>
  <PresentationFormat>Breitbild</PresentationFormat>
  <Paragraphs>445</Paragraphs>
  <Slides>54</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54</vt:i4>
      </vt:variant>
    </vt:vector>
  </HeadingPairs>
  <TitlesOfParts>
    <vt:vector size="61" baseType="lpstr">
      <vt:lpstr>Arial</vt:lpstr>
      <vt:lpstr>Calibri</vt:lpstr>
      <vt:lpstr>Calibri Light</vt:lpstr>
      <vt:lpstr>Courier New</vt:lpstr>
      <vt:lpstr>Wingdings</vt:lpstr>
      <vt:lpstr>Office</vt:lpstr>
      <vt:lpstr>Microsoft Word 97 - 2003 Document</vt:lpstr>
      <vt:lpstr>Physikalische Datenbankstrukturen Bäume</vt:lpstr>
      <vt:lpstr>Graphentheorie</vt:lpstr>
      <vt:lpstr>Graphentheorie - Definitionen</vt:lpstr>
      <vt:lpstr>Suchbäume</vt:lpstr>
      <vt:lpstr>Beispielbaum</vt:lpstr>
      <vt:lpstr>Suchalgorithmus</vt:lpstr>
      <vt:lpstr>Einfügen im Baum</vt:lpstr>
      <vt:lpstr>Löschen</vt:lpstr>
      <vt:lpstr>Schlüsselbäume 1. Art (Sequenzbaum)</vt:lpstr>
      <vt:lpstr>Schlüsselbäume 2. Art (Präfixbaum)</vt:lpstr>
      <vt:lpstr>Digitale Suchtries</vt:lpstr>
      <vt:lpstr>Suchtries – Beispiel </vt:lpstr>
      <vt:lpstr>Übung – neuen Schlüssel einfügen</vt:lpstr>
      <vt:lpstr>Knoten eines nicht digitalen Such Tries</vt:lpstr>
      <vt:lpstr>Sortierte Schlüsselbäume</vt:lpstr>
      <vt:lpstr>B Baum (balanced tree)</vt:lpstr>
      <vt:lpstr>Bäume und Plattenzugriffe</vt:lpstr>
      <vt:lpstr>Aufbau eines B - Baumes</vt:lpstr>
      <vt:lpstr>B – Baum Beispiel</vt:lpstr>
      <vt:lpstr>Suche im B - Baum</vt:lpstr>
      <vt:lpstr>Einfügen im B – Baum </vt:lpstr>
      <vt:lpstr>Einfügebeispiel</vt:lpstr>
      <vt:lpstr>Einfügebeispiel</vt:lpstr>
      <vt:lpstr>Löschen</vt:lpstr>
      <vt:lpstr>Löschen</vt:lpstr>
      <vt:lpstr>Höhe von B – Bäumen </vt:lpstr>
      <vt:lpstr>B* - Bäume</vt:lpstr>
      <vt:lpstr>B* - Bäume</vt:lpstr>
      <vt:lpstr>B – Baum Index in Oracle</vt:lpstr>
      <vt:lpstr>AVL Baum</vt:lpstr>
      <vt:lpstr>Binary Large Objects / Character Large Objects</vt:lpstr>
      <vt:lpstr>Speicherung von LOBs</vt:lpstr>
      <vt:lpstr>Bearbeitung von LOBs</vt:lpstr>
      <vt:lpstr>BLOB / CLOB</vt:lpstr>
      <vt:lpstr>B – Bäume und BLOB / CLOB </vt:lpstr>
      <vt:lpstr>Mehrdimensionale Indexstrukturen</vt:lpstr>
      <vt:lpstr>Beispiel</vt:lpstr>
      <vt:lpstr>Lösung Beispiel</vt:lpstr>
      <vt:lpstr>KD – Baum </vt:lpstr>
      <vt:lpstr>PowerPoint-Präsentation</vt:lpstr>
      <vt:lpstr>KD – Baum </vt:lpstr>
      <vt:lpstr>PowerPoint-Präsentation</vt:lpstr>
      <vt:lpstr>Grid File </vt:lpstr>
      <vt:lpstr>Grid File</vt:lpstr>
      <vt:lpstr>Grid File</vt:lpstr>
      <vt:lpstr>Beispiel Grid</vt:lpstr>
      <vt:lpstr>Zweidimensionale R - Bäume</vt:lpstr>
      <vt:lpstr>Einfügen eines Satzes I</vt:lpstr>
      <vt:lpstr>Einfügen eines Satzes II</vt:lpstr>
      <vt:lpstr>Einfügen eines Satzes III</vt:lpstr>
      <vt:lpstr>Einfügen eines Satzes IV</vt:lpstr>
      <vt:lpstr>Einfügen eines Satzes V</vt:lpstr>
      <vt:lpstr>Anfragen I</vt:lpstr>
      <vt:lpstr>ENDE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Physikalische Datenbankstrukturen Bäume</dc:title>
  <dc:creator>Muratspahic Irfan</dc:creator>
  <cp:lastModifiedBy>Muratspahic Irfan</cp:lastModifiedBy>
  <cp:revision>4</cp:revision>
  <dcterms:created xsi:type="dcterms:W3CDTF">2020-07-08T08:59:02Z</dcterms:created>
  <dcterms:modified xsi:type="dcterms:W3CDTF">2020-07-08T09:33:40Z</dcterms:modified>
</cp:coreProperties>
</file>