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616D-D529-4754-9062-0081D646F4B9}" type="datetimeFigureOut">
              <a:rPr lang="de-AT" smtClean="0"/>
              <a:t>07.07.2020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D797-1755-4840-97B4-4442C77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223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7436-7BA4-42A6-A598-F706DEC7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401F50-016D-4540-A0C8-D799F78D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B45F6-6B9F-4F80-B9C1-9C103482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C30C-54E9-4939-B292-B5EEB53DF8EF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9429F-4713-47EF-9861-C43DEC41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9F36F-2C3D-46F2-9E84-6520D470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575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6812A-F229-4934-A070-9A770293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E5E36-3F46-4113-B154-B469AF9D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3250C-E9AE-4205-A119-A6AADB7F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311-028F-4E03-AED1-14D85D9BBF6D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AF7F6-323A-4CEB-8559-0309E91B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EEE32-3DE6-4A3B-8CBF-545E9922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58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36D5F8-5800-44F8-A851-BBD7A6A07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0446C5-BD07-4EA9-9263-B52A7266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E844C-A7AB-4F07-9853-DC5A1255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639-1506-4B02-BBC2-698F607C1D98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DFF89-8315-42D9-AA1B-DC40D97F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BDA68-F974-498D-A9DB-0A4ADF35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1DB5-D93F-4924-997B-26ED1A3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B6E90-A8FA-4ED4-ADDD-CDA923BD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A1602-66E4-462B-8411-1C21180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A28-FA88-4163-A336-C1F7462CCF9D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8416C-044A-4809-8F16-DFC763C3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D6836-34A8-4C69-952D-9B158466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2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3A2B5-D76C-47D6-8C38-EE63C995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6E322-FA5A-4604-A254-0D0EC0B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CD150-2C16-45F2-BCFF-58306166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9AB4-6C0A-4D3A-B45A-E77CB267599B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EB615-D1D2-4DF6-AD9E-3022D1EF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BE9B6-202B-46AE-A694-9165921A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66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C636A-8D9F-4A03-BC46-680E2205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0265B-D3EC-4AE8-A90D-42FEECC78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01F16-926C-45B7-A2F8-4FF53EF0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970BF1-E181-44B8-B30F-29A30393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6370-1E1C-4E0C-9AA7-D54910E638D3}" type="datetime1">
              <a:rPr lang="de-AT" smtClean="0"/>
              <a:t>07.07.2020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7BCFB-98E9-4577-83D9-95C5398B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2B2BE-051C-461E-B1E9-FC877980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4C9A-C3D7-4E97-836B-068E3087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8AFF0-0E48-4C57-9063-5ACAFAF8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413ED-F4BB-42F8-ACA5-2324457C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827254-2C28-4A7B-A43E-D5D2B8DB4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27E2FE-62CE-4E2E-A158-3BEAFE36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A2AFB7-1C6E-4A48-B79B-5AAD4F7D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29E-87BD-478D-9EC7-1650C9191A38}" type="datetime1">
              <a:rPr lang="de-AT" smtClean="0"/>
              <a:t>07.07.2020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C4AF5-7261-4A63-ACF9-0092E1CE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E8198A-13E5-4C3B-AB74-0F91061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77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0F8AA-1DA8-4182-BD41-F7FB7187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CEDC65-E9C8-48A2-A418-7B637674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9903-371F-4F4A-9C32-97333A651B04}" type="datetime1">
              <a:rPr lang="de-AT" smtClean="0"/>
              <a:t>07.07.2020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B1E316-6267-48B3-AD32-DAA5C1B4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BDF29E-613A-4065-86BD-F7E327A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AF60C3-D0D5-432D-BB9D-AB978368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E24-2947-422A-845D-70ED46F9C756}" type="datetime1">
              <a:rPr lang="de-AT" smtClean="0"/>
              <a:t>07.07.2020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89C8EF-C914-4CE8-AE7B-A3BC51CF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40246D-D589-4958-878F-468F70A2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4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4AD1-5569-4616-A7C0-45A05012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9C2C9-0EFD-42C2-8DA8-DEAD8A37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93DB1D-C25F-4B72-A064-FDDF681E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657424-0B1D-42AB-B248-05E99FE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8C7-61C5-4340-B3F8-E0A661ECB4B0}" type="datetime1">
              <a:rPr lang="de-AT" smtClean="0"/>
              <a:t>07.07.2020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3CF19-9F2B-4A17-8740-87A96314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107DB-AF94-4F67-89F7-8C632E0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69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9D959-F937-4AA3-92C9-B2F9A314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5B3D90-66B1-46AA-B5FA-F0CECD4F6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5FB40-5F4A-449B-8B73-E11D571B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3CEAB4-1B7A-4851-89EB-A7AC36F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FF5D-31BA-473C-81D0-A840151D86C5}" type="datetime1">
              <a:rPr lang="de-AT" smtClean="0"/>
              <a:t>07.07.2020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0D8D7-99AE-4CBC-B35B-8C626C54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SQL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776C4-6BCB-4C06-A3AD-9D9855A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3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947479-B414-406A-B68B-5C84240C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D9E24-BB2E-434B-B719-1CF73780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4B8DF-CADA-446F-8708-1F18A65A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FBE0-0DCA-4DBC-9076-865B72A3E51D}" type="datetime1">
              <a:rPr lang="de-AT" smtClean="0"/>
              <a:t>07.07.2020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6D32C-4016-4D74-B818-A25DAD93A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6776D-A181-482D-A4F4-7636C670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8E77-A26C-4371-8554-5B84B942F9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1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A4936-A69E-468F-86DB-5B1E7D45C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Join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E3C2ED8-225B-4CAD-9644-489B6C7C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5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2D5EB-703D-44CB-BB88-4F6DC0CD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ANSI </a:t>
            </a:r>
            <a:r>
              <a:rPr lang="de-AT" b="1" dirty="0" err="1"/>
              <a:t>Full</a:t>
            </a:r>
            <a:r>
              <a:rPr lang="de-AT" b="1" dirty="0"/>
              <a:t> Outer </a:t>
            </a:r>
            <a:r>
              <a:rPr lang="de-AT" b="1" dirty="0" err="1"/>
              <a:t>Join</a:t>
            </a:r>
            <a:r>
              <a:rPr lang="de-AT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95A0B6-ECF6-42C4-81F6-A61CCB43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Dabei wird das Ergebnis eines LEFT und eines RIGHT OUTER JOINs mit einander kombiniert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e1.ename, e1.deptno, e2.ename,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e1 FULL OUTER JOIN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22315-87CA-416B-8590-902E00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D065E-3EE3-4226-9122-8F1487E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10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99A6CD0-2E08-4635-B83E-FDFDB137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4B73D-06D6-47C1-A99C-72D3099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Ergebnis </a:t>
            </a:r>
            <a:r>
              <a:rPr lang="de-AT" b="1" dirty="0" err="1"/>
              <a:t>Full</a:t>
            </a:r>
            <a:r>
              <a:rPr lang="de-AT" b="1" dirty="0"/>
              <a:t> Outer </a:t>
            </a:r>
            <a:r>
              <a:rPr lang="de-AT" b="1" dirty="0" err="1"/>
              <a:t>Join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4273E-7CE8-4A46-9851-53BE8540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ENAME      DEPTNO    ENAME      DEPTNO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---------------------- ----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ADAMS      20        ADAMS      20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CLARK      10                  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FORD       20        FORD       20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JONES      20        JONES      20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KING       10                  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MILLER     10                  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SCOTT      20        SCOTT      20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SMITH      20        SMITH      20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ALLEN      30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BLAKE      30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JAMES      30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MARTIN     30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TURNER     30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WARD       30 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F74D6A-AADC-4130-B3D9-53565093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703F2-16CB-484F-BD9E-31EEDD3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11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5D61D34-220C-4F04-A434-D633D718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95867-9A50-4D59-8520-7413150B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Oracle </a:t>
            </a:r>
            <a:r>
              <a:rPr lang="de-AT" dirty="0" err="1"/>
              <a:t>Full</a:t>
            </a:r>
            <a:r>
              <a:rPr lang="de-AT" dirty="0"/>
              <a:t> Outer </a:t>
            </a:r>
            <a:r>
              <a:rPr lang="de-AT" dirty="0" err="1"/>
              <a:t>Join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86585-AFFB-40D2-B943-35149E64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e1.ename, e1.deptno, e2.ename,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  e1,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 e1.empno (+) = e2.empno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e1.ename, e1.deptno, e2.ename,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  e1,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 e1.empno = e2.empno (+)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788629-948E-40FA-B978-825E68E1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23555A-25F3-4E89-ADA7-7C779801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12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1D33DC2-2EF7-461E-902C-E325C7CA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7C358-B1F5-40DB-BCC9-317CCDA0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ANSI </a:t>
            </a:r>
            <a:r>
              <a:rPr lang="de-AT" b="1" dirty="0" err="1"/>
              <a:t>Full</a:t>
            </a:r>
            <a:r>
              <a:rPr lang="de-AT" b="1" dirty="0"/>
              <a:t> Outer </a:t>
            </a:r>
            <a:r>
              <a:rPr lang="de-AT" b="1" dirty="0" err="1"/>
              <a:t>Join</a:t>
            </a:r>
            <a:r>
              <a:rPr lang="de-AT" b="1" dirty="0"/>
              <a:t> mit Prädikat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0A23F-2FCA-4BEC-BA8D-5C583A41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d.loc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e.job</a:t>
            </a: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 LEFT OUTER JOIN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d.loc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'DALLAS';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2E8E04-D152-4001-8827-5FA52F1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BA248-9134-47C7-9C86-AB59C8A0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13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7BAE98D-32F1-42D1-AD92-7CDCC899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09F84-F932-4567-96DC-855F8040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80BFA-8C95-492C-9D96-4BB86818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Gesucht sind alle Abteilungen, die keinen Mitarbeiter beschäftigen.</a:t>
            </a: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SELECT DISTINCT DEPT.DEPTNO, DNAME, LOC</a:t>
            </a: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FROM DEPT,EMP</a:t>
            </a: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WHERE DEPT.DEPTNO = EMP.DEPTNO (+)</a:t>
            </a: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  AND EMPNO IS NULL;</a:t>
            </a: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319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1D881C-6CC8-4D46-91D7-97F707A6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E16089-4AE8-41A9-977F-F4862E4E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14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5E7E822-3A3C-4A59-959A-7B237770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33C8-CBC5-40AC-9680-26BB66B0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Theta </a:t>
            </a:r>
            <a:r>
              <a:rPr lang="de-AT" b="1" dirty="0" err="1"/>
              <a:t>Join</a:t>
            </a:r>
            <a:r>
              <a:rPr lang="de-AT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6BF2B-B347-4EB5-B0F0-DBEA96BF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0287" cy="4351338"/>
          </a:xfrm>
        </p:spPr>
        <p:txBody>
          <a:bodyPr/>
          <a:lstStyle/>
          <a:p>
            <a:pPr marL="533400" indent="-496888">
              <a:buNone/>
              <a:tabLst>
                <a:tab pos="5334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</a:pPr>
            <a:r>
              <a:rPr lang="de-DE" altLang="de-DE" i="1" dirty="0"/>
              <a:t>Theta </a:t>
            </a:r>
            <a:r>
              <a:rPr lang="de-DE" altLang="de-DE" i="1" dirty="0" err="1"/>
              <a:t>Join</a:t>
            </a:r>
            <a:r>
              <a:rPr lang="de-DE" altLang="de-DE" i="1" dirty="0"/>
              <a:t> - </a:t>
            </a:r>
            <a:r>
              <a:rPr lang="de-DE" altLang="de-DE" dirty="0"/>
              <a:t>ist die allgemeinste Form des </a:t>
            </a:r>
            <a:r>
              <a:rPr lang="de-DE" altLang="de-DE" dirty="0" err="1"/>
              <a:t>Joins</a:t>
            </a:r>
            <a:r>
              <a:rPr lang="de-DE" altLang="de-DE" dirty="0"/>
              <a:t>.</a:t>
            </a:r>
          </a:p>
          <a:p>
            <a:pPr marL="533400" indent="-496888">
              <a:buNone/>
              <a:tabLst>
                <a:tab pos="5334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</a:pPr>
            <a:r>
              <a:rPr lang="de-DE" altLang="de-DE" dirty="0"/>
              <a:t>Verknüpfung zweier Relationen r1(R1) und r2(R2), wobei R1 </a:t>
            </a:r>
            <a:r>
              <a:rPr lang="de-DE" altLang="de-DE" dirty="0">
                <a:latin typeface="Symbol" panose="05050102010706020507" pitchFamily="18" charset="2"/>
              </a:rPr>
              <a:t></a:t>
            </a:r>
            <a:r>
              <a:rPr lang="de-DE" altLang="de-DE" dirty="0"/>
              <a:t> R2 = {} (disjunkte Attributmenge). Die Wertebereiche der Attribute B1 </a:t>
            </a:r>
            <a:r>
              <a:rPr lang="de-DE" altLang="de-DE" dirty="0">
                <a:latin typeface="Symbol" panose="05050102010706020507" pitchFamily="18" charset="2"/>
              </a:rPr>
              <a:t></a:t>
            </a:r>
            <a:r>
              <a:rPr lang="de-DE" altLang="de-DE" dirty="0"/>
              <a:t> R1 und B2 </a:t>
            </a:r>
            <a:r>
              <a:rPr lang="de-DE" altLang="de-DE" dirty="0">
                <a:latin typeface="Symbol" panose="05050102010706020507" pitchFamily="18" charset="2"/>
              </a:rPr>
              <a:t></a:t>
            </a:r>
            <a:r>
              <a:rPr lang="de-DE" altLang="de-DE" dirty="0"/>
              <a:t> R2  seien vergleichbar mit Hilfe des Operators </a:t>
            </a:r>
            <a:r>
              <a:rPr lang="de-DE" altLang="de-DE" dirty="0">
                <a:latin typeface="Symbol" panose="05050102010706020507" pitchFamily="18" charset="2"/>
              </a:rPr>
              <a:t></a:t>
            </a:r>
            <a:r>
              <a:rPr lang="de-DE" altLang="de-DE" dirty="0"/>
              <a:t> (&lt;, &gt;, &lt;=, ..)</a:t>
            </a:r>
          </a:p>
          <a:p>
            <a:pPr marL="533400" indent="-496888">
              <a:buNone/>
              <a:tabLst>
                <a:tab pos="5334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</a:pPr>
            <a:r>
              <a:rPr lang="de-DE" altLang="de-DE" dirty="0">
                <a:latin typeface="Courier New" panose="02070309020205020404" pitchFamily="49" charset="0"/>
              </a:rPr>
              <a:t>r1[B1 </a:t>
            </a:r>
            <a:r>
              <a:rPr lang="de-DE" altLang="de-DE" dirty="0">
                <a:latin typeface="Symbol" panose="05050102010706020507" pitchFamily="18" charset="2"/>
              </a:rPr>
              <a:t></a:t>
            </a:r>
            <a:r>
              <a:rPr lang="de-DE" altLang="de-DE" dirty="0">
                <a:latin typeface="Courier New" panose="02070309020205020404" pitchFamily="49" charset="0"/>
              </a:rPr>
              <a:t> B2] r2 = { t(R1 </a:t>
            </a:r>
            <a:r>
              <a:rPr lang="de-DE" altLang="de-DE" dirty="0">
                <a:latin typeface="Symbol" panose="05050102010706020507" pitchFamily="18" charset="2"/>
              </a:rPr>
              <a:t></a:t>
            </a:r>
            <a:r>
              <a:rPr lang="de-DE" altLang="de-DE" dirty="0">
                <a:latin typeface="Courier New" panose="02070309020205020404" pitchFamily="49" charset="0"/>
              </a:rPr>
              <a:t> R2 )| (t[R1] </a:t>
            </a:r>
            <a:r>
              <a:rPr lang="de-DE" altLang="de-DE" dirty="0">
                <a:latin typeface="Symbol" panose="05050102010706020507" pitchFamily="18" charset="2"/>
              </a:rPr>
              <a:t></a:t>
            </a:r>
            <a:r>
              <a:rPr lang="de-DE" altLang="de-DE" dirty="0">
                <a:latin typeface="Courier New" panose="02070309020205020404" pitchFamily="49" charset="0"/>
              </a:rPr>
              <a:t> r1) </a:t>
            </a:r>
            <a:r>
              <a:rPr lang="de-DE" altLang="de-DE" dirty="0">
                <a:latin typeface="Symbol" panose="05050102010706020507" pitchFamily="18" charset="2"/>
              </a:rPr>
              <a:t></a:t>
            </a:r>
            <a:r>
              <a:rPr lang="de-DE" altLang="de-DE" dirty="0">
                <a:latin typeface="Courier New" panose="02070309020205020404" pitchFamily="49" charset="0"/>
              </a:rPr>
              <a:t> (t[R2] </a:t>
            </a:r>
            <a:r>
              <a:rPr lang="de-DE" altLang="de-DE" dirty="0">
                <a:latin typeface="Symbol" panose="05050102010706020507" pitchFamily="18" charset="2"/>
              </a:rPr>
              <a:t></a:t>
            </a:r>
            <a:r>
              <a:rPr lang="de-DE" altLang="de-DE" dirty="0">
                <a:latin typeface="Courier New" panose="02070309020205020404" pitchFamily="49" charset="0"/>
              </a:rPr>
              <a:t> r2) </a:t>
            </a:r>
            <a:r>
              <a:rPr lang="de-DE" altLang="de-DE" dirty="0">
                <a:latin typeface="Symbol" panose="05050102010706020507" pitchFamily="18" charset="2"/>
              </a:rPr>
              <a:t></a:t>
            </a:r>
            <a:r>
              <a:rPr lang="de-DE" altLang="de-DE" dirty="0">
                <a:latin typeface="Courier New" panose="02070309020205020404" pitchFamily="49" charset="0"/>
              </a:rPr>
              <a:t> (t[B1] </a:t>
            </a:r>
            <a:r>
              <a:rPr lang="de-DE" altLang="de-DE" dirty="0">
                <a:latin typeface="Symbol" panose="05050102010706020507" pitchFamily="18" charset="2"/>
              </a:rPr>
              <a:t></a:t>
            </a:r>
            <a:r>
              <a:rPr lang="de-DE" altLang="de-DE" dirty="0">
                <a:latin typeface="Courier New" panose="02070309020205020404" pitchFamily="49" charset="0"/>
              </a:rPr>
              <a:t> t[B2]}</a:t>
            </a:r>
          </a:p>
          <a:p>
            <a:pPr marL="533400" indent="-496888">
              <a:spcBef>
                <a:spcPts val="450"/>
              </a:spcBef>
              <a:buNone/>
              <a:tabLst>
                <a:tab pos="5334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</a:pPr>
            <a:r>
              <a:rPr lang="de-DE" altLang="de-DE" dirty="0"/>
              <a:t>Sonderfall: Als </a:t>
            </a:r>
            <a:r>
              <a:rPr lang="de-DE" altLang="de-DE" dirty="0">
                <a:latin typeface="Symbol" panose="05050102010706020507" pitchFamily="18" charset="2"/>
              </a:rPr>
              <a:t></a:t>
            </a:r>
            <a:r>
              <a:rPr lang="de-DE" altLang="de-DE" dirty="0"/>
              <a:t> wird = gesetzt - man erhält damit einen Equi - </a:t>
            </a:r>
            <a:r>
              <a:rPr lang="de-DE" altLang="de-DE" dirty="0" err="1"/>
              <a:t>Join</a:t>
            </a:r>
            <a:r>
              <a:rPr lang="de-AT" altLang="de-DE" sz="1800" dirty="0"/>
              <a:t>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329F-ADCA-4472-A455-C09C968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085A64-79E3-4B7A-A42C-45A9192E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15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D5D1896-3A1F-4FE8-B919-F532EC32A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5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58707-31DC-4ACA-A6A8-4D121C8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Theta – </a:t>
            </a:r>
            <a:r>
              <a:rPr lang="de-AT" b="1" dirty="0" err="1"/>
              <a:t>Join</a:t>
            </a:r>
            <a:r>
              <a:rPr lang="de-AT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BB1EA-9D46-40C3-B69C-8424AC50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388" indent="-306388">
              <a:tabLst>
                <a:tab pos="306388" algn="l"/>
                <a:tab pos="411163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</a:tabLst>
              <a:defRPr/>
            </a:pPr>
            <a:r>
              <a:rPr lang="de-AT" altLang="de-DE" dirty="0"/>
              <a:t>Gesucht sind die Namen der Beschäftigten, ihr Gehalt und die Gehaltsstufe</a:t>
            </a:r>
          </a:p>
          <a:p>
            <a:pPr marL="317500" indent="-306388">
              <a:buNone/>
              <a:tabLst>
                <a:tab pos="306388" algn="l"/>
                <a:tab pos="411163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</a:tabLst>
              <a:defRPr/>
            </a:pPr>
            <a:endParaRPr lang="de-AT" altLang="de-DE" dirty="0"/>
          </a:p>
          <a:p>
            <a:pPr marL="317500" indent="-306388">
              <a:buNone/>
              <a:tabLst>
                <a:tab pos="306388" algn="l"/>
                <a:tab pos="411163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</a:rPr>
              <a:t>select </a:t>
            </a:r>
            <a:r>
              <a:rPr lang="en-US" altLang="de-DE" dirty="0" err="1">
                <a:latin typeface="Courier New" panose="02070309020205020404" pitchFamily="49" charset="0"/>
              </a:rPr>
              <a:t>ename</a:t>
            </a:r>
            <a:r>
              <a:rPr lang="en-US" altLang="de-DE" dirty="0">
                <a:latin typeface="Courier New" panose="02070309020205020404" pitchFamily="49" charset="0"/>
              </a:rPr>
              <a:t>, </a:t>
            </a:r>
            <a:r>
              <a:rPr lang="en-US" altLang="de-DE" dirty="0" err="1">
                <a:latin typeface="Courier New" panose="02070309020205020404" pitchFamily="49" charset="0"/>
              </a:rPr>
              <a:t>sal</a:t>
            </a:r>
            <a:r>
              <a:rPr lang="en-US" altLang="de-DE" dirty="0">
                <a:latin typeface="Courier New" panose="02070309020205020404" pitchFamily="49" charset="0"/>
              </a:rPr>
              <a:t>, grade from emp, </a:t>
            </a:r>
            <a:r>
              <a:rPr lang="en-US" altLang="de-DE" dirty="0" err="1">
                <a:latin typeface="Courier New" panose="02070309020205020404" pitchFamily="49" charset="0"/>
              </a:rPr>
              <a:t>salgrade</a:t>
            </a:r>
            <a:endParaRPr lang="en-US" altLang="de-DE" dirty="0">
              <a:latin typeface="Courier New" panose="02070309020205020404" pitchFamily="49" charset="0"/>
            </a:endParaRPr>
          </a:p>
          <a:p>
            <a:pPr marL="317500" indent="-306388">
              <a:buNone/>
              <a:tabLst>
                <a:tab pos="306388" algn="l"/>
                <a:tab pos="411163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</a:rPr>
              <a:t>where </a:t>
            </a:r>
            <a:r>
              <a:rPr lang="en-US" altLang="de-DE" dirty="0" err="1">
                <a:latin typeface="Courier New" panose="02070309020205020404" pitchFamily="49" charset="0"/>
              </a:rPr>
              <a:t>sal</a:t>
            </a:r>
            <a:r>
              <a:rPr lang="en-US" altLang="de-DE" dirty="0">
                <a:latin typeface="Courier New" panose="02070309020205020404" pitchFamily="49" charset="0"/>
              </a:rPr>
              <a:t> between </a:t>
            </a:r>
            <a:r>
              <a:rPr lang="en-US" altLang="de-DE" dirty="0" err="1">
                <a:latin typeface="Courier New" panose="02070309020205020404" pitchFamily="49" charset="0"/>
              </a:rPr>
              <a:t>losal</a:t>
            </a:r>
            <a:r>
              <a:rPr lang="en-US" altLang="de-DE" dirty="0">
                <a:latin typeface="Courier New" panose="02070309020205020404" pitchFamily="49" charset="0"/>
              </a:rPr>
              <a:t> and </a:t>
            </a:r>
            <a:r>
              <a:rPr lang="en-US" altLang="de-DE" dirty="0" err="1">
                <a:latin typeface="Courier New" panose="02070309020205020404" pitchFamily="49" charset="0"/>
              </a:rPr>
              <a:t>hisal</a:t>
            </a:r>
            <a:endParaRPr lang="en-US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74664E-B88C-4B4F-8C12-70AF62F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B8386E-A396-4AB5-89D9-A7589905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16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DEFD458-77FE-4824-B8FF-07819DCA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12032-45FE-4583-87B2-51C2B6DF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Arithmetische Ausdrücke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76011-BB6C-449F-8355-E5751772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de-DE" sz="2400" dirty="0"/>
              <a:t>Arithmetische Ausdrücke in den Select List Items oder / und in der WHERE Klausel</a:t>
            </a:r>
          </a:p>
          <a:p>
            <a:pPr>
              <a:defRPr/>
            </a:pPr>
            <a:endParaRPr lang="de-DE" sz="2400" dirty="0"/>
          </a:p>
          <a:p>
            <a:pPr lvl="1">
              <a:defRPr/>
            </a:pPr>
            <a:r>
              <a:rPr lang="de-DE" dirty="0"/>
              <a:t>Addition</a:t>
            </a:r>
            <a:endParaRPr lang="de-AT" dirty="0"/>
          </a:p>
          <a:p>
            <a:pPr lvl="1">
              <a:defRPr/>
            </a:pPr>
            <a:r>
              <a:rPr lang="de-DE" dirty="0"/>
              <a:t>Subtraktion</a:t>
            </a:r>
            <a:endParaRPr lang="de-AT" dirty="0"/>
          </a:p>
          <a:p>
            <a:pPr lvl="1">
              <a:defRPr/>
            </a:pPr>
            <a:r>
              <a:rPr lang="de-DE" dirty="0"/>
              <a:t>Multiplikation</a:t>
            </a:r>
            <a:endParaRPr lang="de-AT" dirty="0"/>
          </a:p>
          <a:p>
            <a:pPr lvl="1">
              <a:defRPr/>
            </a:pPr>
            <a:r>
              <a:rPr lang="de-DE" dirty="0"/>
              <a:t>Division</a:t>
            </a:r>
            <a:endParaRPr lang="de-AT" dirty="0"/>
          </a:p>
          <a:p>
            <a:pPr marL="306388" indent="-306388">
              <a:spcBef>
                <a:spcPts val="600"/>
              </a:spcBef>
              <a:tabLst>
                <a:tab pos="306388" algn="l"/>
                <a:tab pos="411163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</a:tabLst>
              <a:defRPr/>
            </a:pPr>
            <a:endParaRPr lang="de-DE" altLang="de-DE" sz="2400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ED17DA-E6E0-495B-8005-E3759C6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8FE0E-E867-43C2-A274-9DE35926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17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A51E0C-A464-4B4B-A45C-200BFC46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3D270-594C-4404-B16C-69AD34887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ENDE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7890003-A0BA-424A-9B3D-DB8D43C7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3C576-BE4C-48F9-8DD1-C062C8A6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Inner</a:t>
            </a:r>
            <a:r>
              <a:rPr lang="de-AT" b="1" dirty="0"/>
              <a:t> vs. Outer </a:t>
            </a:r>
            <a:r>
              <a:rPr lang="de-AT" b="1" dirty="0" err="1"/>
              <a:t>Join</a:t>
            </a:r>
            <a:endParaRPr lang="de-AT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3E09A63-87A3-4D65-A37B-50475353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712" y="1525584"/>
            <a:ext cx="7946575" cy="4967291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FB231-584E-41E7-B8DB-0223C8C2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CDB0B-F5C7-4E97-A610-D385BCC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2</a:t>
            </a:fld>
            <a:endParaRPr lang="de-AT" sz="1400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6D6CF12-B563-449C-BF3B-FDE73067C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55CA5-AED6-42A9-90D0-29028008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Outer </a:t>
            </a:r>
            <a:r>
              <a:rPr lang="de-AT" b="1" dirty="0" err="1"/>
              <a:t>Join</a:t>
            </a:r>
            <a:r>
              <a:rPr lang="de-AT" b="1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38DD9-836B-4174-ABF5-2224C85B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1261" cy="4351338"/>
          </a:xfrm>
        </p:spPr>
        <p:txBody>
          <a:bodyPr>
            <a:normAutofit fontScale="92500" lnSpcReduction="10000"/>
          </a:bodyPr>
          <a:lstStyle/>
          <a:p>
            <a:pPr marL="0" indent="-32226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 err="1"/>
              <a:t>Inner</a:t>
            </a:r>
            <a:r>
              <a:rPr lang="de-DE" altLang="de-DE" dirty="0"/>
              <a:t> </a:t>
            </a:r>
            <a:r>
              <a:rPr lang="de-DE" altLang="de-DE" dirty="0" err="1"/>
              <a:t>Join</a:t>
            </a:r>
            <a:r>
              <a:rPr lang="de-DE" altLang="de-DE" dirty="0"/>
              <a:t>: Falls eine Zeile einer Tabelle die </a:t>
            </a:r>
            <a:r>
              <a:rPr lang="de-DE" altLang="de-DE" dirty="0" err="1"/>
              <a:t>Join</a:t>
            </a:r>
            <a:r>
              <a:rPr lang="de-DE" altLang="de-DE" dirty="0"/>
              <a:t> -  Bedingung nicht erfüllt, so wird sie auch nicht  ausgegeben. Z.B. hat die Abteilung 40 keine  Mitarbeiter in der Tabelle EMP. Daher wird die  Abteilung 40 auch nicht ausgegeben.</a:t>
            </a:r>
          </a:p>
          <a:p>
            <a:pPr marL="0"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pPr marL="0"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Will man trotzdem die Abteilungen, die keine  Mitarbeiter beschäftigen, ausgeben, so  verwendet man den </a:t>
            </a:r>
            <a:r>
              <a:rPr lang="de-DE" altLang="de-DE" i="1" dirty="0" err="1"/>
              <a:t>outer</a:t>
            </a:r>
            <a:r>
              <a:rPr lang="de-DE" altLang="de-DE" i="1" dirty="0"/>
              <a:t> </a:t>
            </a:r>
            <a:r>
              <a:rPr lang="de-DE" altLang="de-DE" i="1" dirty="0" err="1"/>
              <a:t>join</a:t>
            </a:r>
            <a:r>
              <a:rPr lang="de-DE" altLang="de-DE" dirty="0"/>
              <a:t>  Operator: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900" dirty="0"/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...WHERE DEPT.DEPTNO = EMP.DEPTNO (+)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900" dirty="0"/>
          </a:p>
          <a:p>
            <a:pPr marL="0" indent="-322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erzeugt als Ergebnis mindestens alle Tupel einer der beiden Relationen. 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DA7EE-CBF0-4265-A4A2-08CFFE1A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0EEBC-A5D9-45E1-88FC-41B6E2D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3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9CF1743-F1EF-4469-B466-B716C2D5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CA059-2022-4041-98DA-FBACCDFA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de-AT" b="1" dirty="0"/>
              <a:t>Outer </a:t>
            </a:r>
            <a:r>
              <a:rPr lang="de-AT" b="1" dirty="0" err="1"/>
              <a:t>Join</a:t>
            </a:r>
            <a:r>
              <a:rPr lang="de-AT" b="1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05390-8AF2-4369-98A6-60448511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2809" cy="4351338"/>
          </a:xfrm>
        </p:spPr>
        <p:txBody>
          <a:bodyPr/>
          <a:lstStyle/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...WHERE DEPT.DEPTNO = EMP.DEPTNO (+)</a:t>
            </a:r>
          </a:p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Durch das Outer </a:t>
            </a:r>
            <a:r>
              <a:rPr lang="de-AT" altLang="de-DE" dirty="0" err="1"/>
              <a:t>Join</a:t>
            </a:r>
            <a:r>
              <a:rPr lang="de-AT" altLang="de-DE" dirty="0"/>
              <a:t> Symbol wird SQL veranlasst, die Tabelle EMP so zu behandeln, als würde sie eine weitere Zeile mit einem Null-Wert in jeder Spalte enthalten. Diese Zeile wird dann mit denjenigen Zeilen der Tabelle DEPT verbunden, die sonst mit keiner Zeile aus EMP verbunden werden können.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800CED-F4C8-4E88-B039-595FFC99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AAC7DA-5222-41E6-AD03-FAE243F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4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D8E5E91-6717-43B0-A04E-29AE3CBB9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59B7C-2C58-48C5-86B7-24A3E36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Outer </a:t>
            </a:r>
            <a:r>
              <a:rPr lang="de-AT" dirty="0" err="1"/>
              <a:t>Join</a:t>
            </a:r>
            <a:r>
              <a:rPr lang="de-AT" dirty="0"/>
              <a:t> – Beispieltabellen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EBF14-0E6E-43C7-9674-672FAF9D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/>
              <a:t>CREATE TABLE e1 AS SELECT * FROM </a:t>
            </a:r>
            <a:r>
              <a:rPr lang="de-AT" altLang="de-DE" sz="1800" dirty="0" err="1"/>
              <a:t>emp</a:t>
            </a:r>
            <a:r>
              <a:rPr lang="de-AT" altLang="de-DE" sz="1800" dirty="0"/>
              <a:t> WHERE </a:t>
            </a:r>
            <a:r>
              <a:rPr lang="de-AT" altLang="de-DE" sz="1800" dirty="0" err="1"/>
              <a:t>deptno</a:t>
            </a:r>
            <a:r>
              <a:rPr lang="de-AT" altLang="de-DE" sz="1800" dirty="0"/>
              <a:t> IN (10,20);</a:t>
            </a:r>
          </a:p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cs typeface="Courier New" panose="02070309020205020404" pitchFamily="49" charset="0"/>
              </a:rPr>
              <a:t>CREATE TABLE e2 AS SELECT * FROM </a:t>
            </a:r>
            <a:r>
              <a:rPr lang="de-AT" altLang="de-DE" sz="1800" dirty="0" err="1">
                <a:cs typeface="Courier New" panose="02070309020205020404" pitchFamily="49" charset="0"/>
              </a:rPr>
              <a:t>emp</a:t>
            </a:r>
            <a:r>
              <a:rPr lang="de-AT" altLang="de-DE" sz="1800" dirty="0">
                <a:cs typeface="Courier New" panose="02070309020205020404" pitchFamily="49" charset="0"/>
              </a:rPr>
              <a:t> WHERE </a:t>
            </a:r>
            <a:r>
              <a:rPr lang="de-AT" altLang="de-DE" sz="1800" dirty="0" err="1">
                <a:cs typeface="Courier New" panose="02070309020205020404" pitchFamily="49" charset="0"/>
              </a:rPr>
              <a:t>deptno</a:t>
            </a:r>
            <a:r>
              <a:rPr lang="de-AT" altLang="de-DE" sz="1800" dirty="0">
                <a:cs typeface="Courier New" panose="02070309020205020404" pitchFamily="49" charset="0"/>
              </a:rPr>
              <a:t> IN (20,30);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23965B-AE5A-4E94-8C7B-CEDD188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B33B-30DB-4754-A612-E58797B2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3B5B8B-3FFE-4586-B5E5-153B85E1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21" y="2155842"/>
            <a:ext cx="8425402" cy="4200508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B6F7447-88D2-4AFA-9935-126AD894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92A2F-BDEA-46C0-91BE-3A468C37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Left</a:t>
            </a:r>
            <a:r>
              <a:rPr lang="de-AT" b="1" dirty="0"/>
              <a:t> Outer </a:t>
            </a:r>
            <a:r>
              <a:rPr lang="de-AT" b="1" dirty="0" err="1"/>
              <a:t>Join</a:t>
            </a:r>
            <a:r>
              <a:rPr lang="de-AT" b="1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24726-A790-439F-B649-C3746BE0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Ein LEFT OUTER JOIN enthält immer alle Records der linken Tabelle, auch wenn die </a:t>
            </a:r>
            <a:r>
              <a:rPr lang="de-AT" altLang="de-DE" dirty="0" err="1"/>
              <a:t>Join</a:t>
            </a:r>
            <a:r>
              <a:rPr lang="de-AT" altLang="de-DE" dirty="0"/>
              <a:t> </a:t>
            </a:r>
            <a:r>
              <a:rPr lang="de-AT" altLang="de-DE" dirty="0" err="1"/>
              <a:t>Condition</a:t>
            </a:r>
            <a:r>
              <a:rPr lang="de-AT" altLang="de-DE" dirty="0"/>
              <a:t> keine Entsprechung in der rechten Tabelle liefert.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Oracle Notation: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SELECT e1.ename, e1.deptno, e2.ename,      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FROM   e1,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WHERE  e1.empno = e2.empno (+);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B8EF9-EC2C-4002-A6CA-350868AF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F3CB4-4E9C-44D2-A0D9-D50F276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6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42D0E97-D8C8-4931-A503-673A613E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759E8-C977-43A1-A3DB-349B757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Left</a:t>
            </a:r>
            <a:r>
              <a:rPr lang="de-AT" b="1" dirty="0"/>
              <a:t> Outer </a:t>
            </a:r>
            <a:r>
              <a:rPr lang="de-AT" b="1" dirty="0" err="1"/>
              <a:t>Join</a:t>
            </a:r>
            <a:r>
              <a:rPr lang="de-AT" b="1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321E-C8E9-4BAB-A59D-6BF815B4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e1.ename, e1.deptno, e2.ename,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  e1 LEFT OUTER JOIN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Ergebnis: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ENAME      DEPTNO   ENAME      DEPTNO    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JONES      20       JONES      20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FORD       20       FORD       20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SMITH      20       SMITH      20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SCOTT      20       SCOTT      20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ADAMS      20       ADAMS      20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KING       10                   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CLARK      10                     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MILLER     10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F5D0F6-77A7-4287-AE32-472D8F3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0188A3-F20D-41BB-AF0B-2C8411F4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7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4C86E-3E68-4106-9979-6417A8375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FF6F7-41F1-44F7-8B25-B3D80D4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Right Outer </a:t>
            </a:r>
            <a:r>
              <a:rPr lang="de-AT" b="1" dirty="0" err="1"/>
              <a:t>Join</a:t>
            </a:r>
            <a:r>
              <a:rPr lang="de-AT" b="1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3BF84-4EF6-447D-8CD0-DD60296C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In diesem Fall wird der </a:t>
            </a:r>
            <a:r>
              <a:rPr lang="de-AT" altLang="de-DE" dirty="0" err="1"/>
              <a:t>Join</a:t>
            </a:r>
            <a:r>
              <a:rPr lang="de-AT" altLang="de-DE" dirty="0"/>
              <a:t> von rechts nach links interpretiert. Fehlende ‚</a:t>
            </a:r>
            <a:r>
              <a:rPr lang="de-AT" altLang="de-DE" dirty="0" err="1"/>
              <a:t>Join</a:t>
            </a:r>
            <a:r>
              <a:rPr lang="de-AT" altLang="de-DE" dirty="0"/>
              <a:t> Partner‘ auf der linken Seite werden durch NULL ergänzt.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Oracle </a:t>
            </a:r>
            <a:r>
              <a:rPr lang="de-AT" altLang="de-DE" dirty="0" err="1"/>
              <a:t>Join</a:t>
            </a:r>
            <a:r>
              <a:rPr lang="de-AT" altLang="de-DE" dirty="0"/>
              <a:t>: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SELECT e1.ename, e1.deptno, e2.ename,      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FROM   e1,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WHERE  e1.empno (+) = e2.empno;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44DD97-08AA-4151-8093-79EFD419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53378-88E6-4722-886A-DF2D6060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8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EAEA8E-29DD-43BB-8A96-BA952F8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E833-5751-4F36-BB85-6246D21B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Right Outer </a:t>
            </a:r>
            <a:r>
              <a:rPr lang="de-AT" b="1" dirty="0" err="1"/>
              <a:t>Join</a:t>
            </a:r>
            <a:r>
              <a:rPr lang="de-AT" b="1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74DC5-3F1B-48E9-B13C-F25A3B67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875281"/>
          </a:xfrm>
        </p:spPr>
        <p:txBody>
          <a:bodyPr>
            <a:normAutofit fontScale="85000" lnSpcReduction="20000"/>
          </a:bodyPr>
          <a:lstStyle/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e1.ename, e1.deptno, e2.ename, e2.deptno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FROM   e1 RIGHT OUTER JOIN   e2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2226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ENAME      DEPTNO            ENAME      DEPTNO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JONES      20                JONES      20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FORD       20                FORD       20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SMITH      20                SMITH      20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SCOTT      20                SCOTT      20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ADAMS      20                ADAMS      20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TURNER     30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BLAKE      30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ALLEN      30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WARD       30       </a:t>
            </a:r>
          </a:p>
          <a:p>
            <a:pPr indent="-322263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MARTIN     30                                									         JAMES      30   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5E22B8-3C00-495D-A82F-AA6BF46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FCC004-FD7A-45FE-BD2B-71898FD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8E77-A26C-4371-8554-5B84B942F93A}" type="slidenum">
              <a:rPr lang="de-AT" sz="1400" smtClean="0"/>
              <a:t>9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DAC439A-F900-4D0D-BA55-E0274151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Breitbild</PresentationFormat>
  <Paragraphs>159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Office</vt:lpstr>
      <vt:lpstr>Join</vt:lpstr>
      <vt:lpstr>Inner vs. Outer Join</vt:lpstr>
      <vt:lpstr>Outer Join I</vt:lpstr>
      <vt:lpstr>Outer Join II</vt:lpstr>
      <vt:lpstr>Outer Join – Beispieltabellen </vt:lpstr>
      <vt:lpstr>Left Outer Join I</vt:lpstr>
      <vt:lpstr>Left Outer Join II</vt:lpstr>
      <vt:lpstr>Right Outer Join I</vt:lpstr>
      <vt:lpstr>Right Outer Join II</vt:lpstr>
      <vt:lpstr>ANSI Full Outer Join </vt:lpstr>
      <vt:lpstr>Ergebnis Full Outer Join</vt:lpstr>
      <vt:lpstr>Oracle Full Outer Join</vt:lpstr>
      <vt:lpstr>ANSI Full Outer Join mit Prädikat</vt:lpstr>
      <vt:lpstr>Übung</vt:lpstr>
      <vt:lpstr>Theta Join </vt:lpstr>
      <vt:lpstr>Beispiel Theta – Join </vt:lpstr>
      <vt:lpstr>Arithmetische Ausdrücke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Muratspahic Irfan</dc:creator>
  <cp:lastModifiedBy>Muratspahic Irfan</cp:lastModifiedBy>
  <cp:revision>2</cp:revision>
  <dcterms:created xsi:type="dcterms:W3CDTF">2020-07-07T08:08:29Z</dcterms:created>
  <dcterms:modified xsi:type="dcterms:W3CDTF">2020-07-07T08:20:35Z</dcterms:modified>
</cp:coreProperties>
</file>