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68F45-2279-4C63-8684-EAC1B3D4EBF2}" type="datetimeFigureOut">
              <a:rPr lang="de-AT" smtClean="0"/>
              <a:t>07.07.2020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B35DE-69E3-4121-B7CD-7465622B5D8D}" type="slidenum">
              <a:rPr lang="de-AT" smtClean="0"/>
              <a:t>‹Nr.›</a:t>
            </a:fld>
            <a:endParaRPr lang="de-AT"/>
          </a:p>
        </p:txBody>
      </p:sp>
    </p:spTree>
    <p:extLst>
      <p:ext uri="{BB962C8B-B14F-4D97-AF65-F5344CB8AC3E}">
        <p14:creationId xmlns:p14="http://schemas.microsoft.com/office/powerpoint/2010/main" val="165052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AD358-D783-4C93-A34D-98A07A10F3E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60D5B140-680B-4F00-B8A3-D9563FD7D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F3FC0419-4516-49AE-954C-4082CA6E4306}"/>
              </a:ext>
            </a:extLst>
          </p:cNvPr>
          <p:cNvSpPr>
            <a:spLocks noGrp="1"/>
          </p:cNvSpPr>
          <p:nvPr>
            <p:ph type="dt" sz="half" idx="10"/>
          </p:nvPr>
        </p:nvSpPr>
        <p:spPr/>
        <p:txBody>
          <a:bodyPr/>
          <a:lstStyle/>
          <a:p>
            <a:fld id="{033BA5EF-C7ED-41AE-A27A-4EEC60041C54}" type="datetime1">
              <a:rPr lang="de-AT" smtClean="0"/>
              <a:t>07.07.2020</a:t>
            </a:fld>
            <a:endParaRPr lang="de-AT"/>
          </a:p>
        </p:txBody>
      </p:sp>
      <p:sp>
        <p:nvSpPr>
          <p:cNvPr id="5" name="Fußzeilenplatzhalter 4">
            <a:extLst>
              <a:ext uri="{FF2B5EF4-FFF2-40B4-BE49-F238E27FC236}">
                <a16:creationId xmlns:a16="http://schemas.microsoft.com/office/drawing/2014/main" id="{2A216836-5F43-4640-84C0-D0B5A56E1A2F}"/>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EBB504B9-3141-49A1-8A64-A9DA316FF230}"/>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305114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BED14-94D2-42F2-B584-1965D2AC27A9}"/>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C82C9335-7E7C-4549-BB74-85BC86DB709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17A4B670-7311-4C2F-A335-829C0E3C22FA}"/>
              </a:ext>
            </a:extLst>
          </p:cNvPr>
          <p:cNvSpPr>
            <a:spLocks noGrp="1"/>
          </p:cNvSpPr>
          <p:nvPr>
            <p:ph type="dt" sz="half" idx="10"/>
          </p:nvPr>
        </p:nvSpPr>
        <p:spPr/>
        <p:txBody>
          <a:bodyPr/>
          <a:lstStyle/>
          <a:p>
            <a:fld id="{7A21CD00-839A-4563-B9BA-6C6B2EFFF075}" type="datetime1">
              <a:rPr lang="de-AT" smtClean="0"/>
              <a:t>07.07.2020</a:t>
            </a:fld>
            <a:endParaRPr lang="de-AT"/>
          </a:p>
        </p:txBody>
      </p:sp>
      <p:sp>
        <p:nvSpPr>
          <p:cNvPr id="5" name="Fußzeilenplatzhalter 4">
            <a:extLst>
              <a:ext uri="{FF2B5EF4-FFF2-40B4-BE49-F238E27FC236}">
                <a16:creationId xmlns:a16="http://schemas.microsoft.com/office/drawing/2014/main" id="{C8FEF081-36C0-49AF-BFB6-84EA7ACE271F}"/>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BBA9824A-B065-45CF-88F1-F103CCB9E541}"/>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369662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CEA6DE1-E51E-4C0D-B246-2E28FC9415A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7CF967CC-F2FF-4D81-8EF5-FC95FFDE02D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1939AC7-C1C2-42B0-92DA-F59CDEF8EF99}"/>
              </a:ext>
            </a:extLst>
          </p:cNvPr>
          <p:cNvSpPr>
            <a:spLocks noGrp="1"/>
          </p:cNvSpPr>
          <p:nvPr>
            <p:ph type="dt" sz="half" idx="10"/>
          </p:nvPr>
        </p:nvSpPr>
        <p:spPr/>
        <p:txBody>
          <a:bodyPr/>
          <a:lstStyle/>
          <a:p>
            <a:fld id="{F3404C4F-3666-4F7D-9C34-2C1F2FA95D09}" type="datetime1">
              <a:rPr lang="de-AT" smtClean="0"/>
              <a:t>07.07.2020</a:t>
            </a:fld>
            <a:endParaRPr lang="de-AT"/>
          </a:p>
        </p:txBody>
      </p:sp>
      <p:sp>
        <p:nvSpPr>
          <p:cNvPr id="5" name="Fußzeilenplatzhalter 4">
            <a:extLst>
              <a:ext uri="{FF2B5EF4-FFF2-40B4-BE49-F238E27FC236}">
                <a16:creationId xmlns:a16="http://schemas.microsoft.com/office/drawing/2014/main" id="{CEB3AF4A-D756-41A8-9C8C-262AD579B165}"/>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13BFE3B6-9D0B-4910-8E24-2B4A6F18807D}"/>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43733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D890E0-DCE7-43E3-9224-107107F55331}"/>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E0F76786-735D-4AFB-9E18-5C68BF26CD8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EFFFC23-8172-400A-BA98-5C828E5F687A}"/>
              </a:ext>
            </a:extLst>
          </p:cNvPr>
          <p:cNvSpPr>
            <a:spLocks noGrp="1"/>
          </p:cNvSpPr>
          <p:nvPr>
            <p:ph type="dt" sz="half" idx="10"/>
          </p:nvPr>
        </p:nvSpPr>
        <p:spPr/>
        <p:txBody>
          <a:bodyPr/>
          <a:lstStyle/>
          <a:p>
            <a:fld id="{07A6E3BC-C517-478F-A943-C07A8C70201C}" type="datetime1">
              <a:rPr lang="de-AT" smtClean="0"/>
              <a:t>07.07.2020</a:t>
            </a:fld>
            <a:endParaRPr lang="de-AT"/>
          </a:p>
        </p:txBody>
      </p:sp>
      <p:sp>
        <p:nvSpPr>
          <p:cNvPr id="5" name="Fußzeilenplatzhalter 4">
            <a:extLst>
              <a:ext uri="{FF2B5EF4-FFF2-40B4-BE49-F238E27FC236}">
                <a16:creationId xmlns:a16="http://schemas.microsoft.com/office/drawing/2014/main" id="{B10B09DA-3259-4B7F-A024-75FABC6255F7}"/>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798C0774-81F9-40A3-AF89-33EC8C3E645F}"/>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128026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145CC5-51AB-4CFF-9D7B-EC60AD81C2C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73A18ACD-5C73-4718-9154-AB66F4B3B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38F85D4-E892-4BCF-8602-461B5709229B}"/>
              </a:ext>
            </a:extLst>
          </p:cNvPr>
          <p:cNvSpPr>
            <a:spLocks noGrp="1"/>
          </p:cNvSpPr>
          <p:nvPr>
            <p:ph type="dt" sz="half" idx="10"/>
          </p:nvPr>
        </p:nvSpPr>
        <p:spPr/>
        <p:txBody>
          <a:bodyPr/>
          <a:lstStyle/>
          <a:p>
            <a:fld id="{069129CE-78F5-465D-A6D1-7D6345A23538}" type="datetime1">
              <a:rPr lang="de-AT" smtClean="0"/>
              <a:t>07.07.2020</a:t>
            </a:fld>
            <a:endParaRPr lang="de-AT"/>
          </a:p>
        </p:txBody>
      </p:sp>
      <p:sp>
        <p:nvSpPr>
          <p:cNvPr id="5" name="Fußzeilenplatzhalter 4">
            <a:extLst>
              <a:ext uri="{FF2B5EF4-FFF2-40B4-BE49-F238E27FC236}">
                <a16:creationId xmlns:a16="http://schemas.microsoft.com/office/drawing/2014/main" id="{42743998-22A4-48F4-AD14-97F4ADAF59AE}"/>
              </a:ext>
            </a:extLst>
          </p:cNvPr>
          <p:cNvSpPr>
            <a:spLocks noGrp="1"/>
          </p:cNvSpPr>
          <p:nvPr>
            <p:ph type="ftr" sz="quarter" idx="11"/>
          </p:nvPr>
        </p:nvSpPr>
        <p:spPr/>
        <p:txBody>
          <a:bodyPr/>
          <a:lstStyle/>
          <a:p>
            <a:r>
              <a:rPr lang="de-AT"/>
              <a:t>SQL</a:t>
            </a:r>
          </a:p>
        </p:txBody>
      </p:sp>
      <p:sp>
        <p:nvSpPr>
          <p:cNvPr id="6" name="Foliennummernplatzhalter 5">
            <a:extLst>
              <a:ext uri="{FF2B5EF4-FFF2-40B4-BE49-F238E27FC236}">
                <a16:creationId xmlns:a16="http://schemas.microsoft.com/office/drawing/2014/main" id="{C833A206-1908-4C0A-BD40-6BCAF502B271}"/>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376780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E3EEE-21AF-4C8E-9043-AA9B30C20ED2}"/>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32BB9088-F0A5-45BA-90C2-99F57EBABFE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BE9A149F-BB24-41B5-A27C-EB37C8D19E7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5D8A095A-A013-4894-A0B4-A4E7554E7648}"/>
              </a:ext>
            </a:extLst>
          </p:cNvPr>
          <p:cNvSpPr>
            <a:spLocks noGrp="1"/>
          </p:cNvSpPr>
          <p:nvPr>
            <p:ph type="dt" sz="half" idx="10"/>
          </p:nvPr>
        </p:nvSpPr>
        <p:spPr/>
        <p:txBody>
          <a:bodyPr/>
          <a:lstStyle/>
          <a:p>
            <a:fld id="{2A328CF1-9418-40BA-93F8-15689BB892E6}" type="datetime1">
              <a:rPr lang="de-AT" smtClean="0"/>
              <a:t>07.07.2020</a:t>
            </a:fld>
            <a:endParaRPr lang="de-AT"/>
          </a:p>
        </p:txBody>
      </p:sp>
      <p:sp>
        <p:nvSpPr>
          <p:cNvPr id="6" name="Fußzeilenplatzhalter 5">
            <a:extLst>
              <a:ext uri="{FF2B5EF4-FFF2-40B4-BE49-F238E27FC236}">
                <a16:creationId xmlns:a16="http://schemas.microsoft.com/office/drawing/2014/main" id="{84466240-0E83-41F2-9F32-168ADE2CF7CC}"/>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A3FA697E-FD55-4427-AE7F-482D88589FDD}"/>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169243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80A31-E0F1-4054-A361-7873EBF2CA7D}"/>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E28B03D5-8E1D-4291-814A-57345CCF9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F357F2C-5450-4476-A6FB-D48B2A8403C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E38B1976-1E5B-4A2E-B707-C44722ABEC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8FC7BCE-A6F8-4AD0-9F4F-3F2A2E46054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1F7D0B4E-EAA7-42D7-B546-D61432F306E5}"/>
              </a:ext>
            </a:extLst>
          </p:cNvPr>
          <p:cNvSpPr>
            <a:spLocks noGrp="1"/>
          </p:cNvSpPr>
          <p:nvPr>
            <p:ph type="dt" sz="half" idx="10"/>
          </p:nvPr>
        </p:nvSpPr>
        <p:spPr/>
        <p:txBody>
          <a:bodyPr/>
          <a:lstStyle/>
          <a:p>
            <a:fld id="{214CCC15-A1CE-4979-9202-FEFD116CB410}" type="datetime1">
              <a:rPr lang="de-AT" smtClean="0"/>
              <a:t>07.07.2020</a:t>
            </a:fld>
            <a:endParaRPr lang="de-AT"/>
          </a:p>
        </p:txBody>
      </p:sp>
      <p:sp>
        <p:nvSpPr>
          <p:cNvPr id="8" name="Fußzeilenplatzhalter 7">
            <a:extLst>
              <a:ext uri="{FF2B5EF4-FFF2-40B4-BE49-F238E27FC236}">
                <a16:creationId xmlns:a16="http://schemas.microsoft.com/office/drawing/2014/main" id="{2784F9AB-FC59-4C98-B9E8-7F20162768C2}"/>
              </a:ext>
            </a:extLst>
          </p:cNvPr>
          <p:cNvSpPr>
            <a:spLocks noGrp="1"/>
          </p:cNvSpPr>
          <p:nvPr>
            <p:ph type="ftr" sz="quarter" idx="11"/>
          </p:nvPr>
        </p:nvSpPr>
        <p:spPr/>
        <p:txBody>
          <a:bodyPr/>
          <a:lstStyle/>
          <a:p>
            <a:r>
              <a:rPr lang="de-AT"/>
              <a:t>SQL</a:t>
            </a:r>
          </a:p>
        </p:txBody>
      </p:sp>
      <p:sp>
        <p:nvSpPr>
          <p:cNvPr id="9" name="Foliennummernplatzhalter 8">
            <a:extLst>
              <a:ext uri="{FF2B5EF4-FFF2-40B4-BE49-F238E27FC236}">
                <a16:creationId xmlns:a16="http://schemas.microsoft.com/office/drawing/2014/main" id="{DC9F5803-6F4C-4BF2-BB9E-AD3615D4BF7E}"/>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184976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AE0E9-0AF3-4C67-A4E0-414EBB3D9569}"/>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1B9EAAF1-2A2B-4C2C-BE6B-64BEC17FAE54}"/>
              </a:ext>
            </a:extLst>
          </p:cNvPr>
          <p:cNvSpPr>
            <a:spLocks noGrp="1"/>
          </p:cNvSpPr>
          <p:nvPr>
            <p:ph type="dt" sz="half" idx="10"/>
          </p:nvPr>
        </p:nvSpPr>
        <p:spPr/>
        <p:txBody>
          <a:bodyPr/>
          <a:lstStyle/>
          <a:p>
            <a:fld id="{D6510B86-26FE-489C-8471-41D80B220BFC}" type="datetime1">
              <a:rPr lang="de-AT" smtClean="0"/>
              <a:t>07.07.2020</a:t>
            </a:fld>
            <a:endParaRPr lang="de-AT"/>
          </a:p>
        </p:txBody>
      </p:sp>
      <p:sp>
        <p:nvSpPr>
          <p:cNvPr id="4" name="Fußzeilenplatzhalter 3">
            <a:extLst>
              <a:ext uri="{FF2B5EF4-FFF2-40B4-BE49-F238E27FC236}">
                <a16:creationId xmlns:a16="http://schemas.microsoft.com/office/drawing/2014/main" id="{369B2E18-0191-4869-B5B0-B8CC76854F2B}"/>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35FBBCF-3652-449A-9875-8085EE9D64CF}"/>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217863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482F593-AF62-431E-A33B-26C133FC92BF}"/>
              </a:ext>
            </a:extLst>
          </p:cNvPr>
          <p:cNvSpPr>
            <a:spLocks noGrp="1"/>
          </p:cNvSpPr>
          <p:nvPr>
            <p:ph type="dt" sz="half" idx="10"/>
          </p:nvPr>
        </p:nvSpPr>
        <p:spPr/>
        <p:txBody>
          <a:bodyPr/>
          <a:lstStyle/>
          <a:p>
            <a:fld id="{BC6F3C8B-B3E5-4A3F-925C-3A141C80490A}" type="datetime1">
              <a:rPr lang="de-AT" smtClean="0"/>
              <a:t>07.07.2020</a:t>
            </a:fld>
            <a:endParaRPr lang="de-AT"/>
          </a:p>
        </p:txBody>
      </p:sp>
      <p:sp>
        <p:nvSpPr>
          <p:cNvPr id="3" name="Fußzeilenplatzhalter 2">
            <a:extLst>
              <a:ext uri="{FF2B5EF4-FFF2-40B4-BE49-F238E27FC236}">
                <a16:creationId xmlns:a16="http://schemas.microsoft.com/office/drawing/2014/main" id="{66375CB4-D3F5-4405-96D6-511322E8B32B}"/>
              </a:ext>
            </a:extLst>
          </p:cNvPr>
          <p:cNvSpPr>
            <a:spLocks noGrp="1"/>
          </p:cNvSpPr>
          <p:nvPr>
            <p:ph type="ftr" sz="quarter" idx="11"/>
          </p:nvPr>
        </p:nvSpPr>
        <p:spPr/>
        <p:txBody>
          <a:bodyPr/>
          <a:lstStyle/>
          <a:p>
            <a:r>
              <a:rPr lang="de-AT"/>
              <a:t>SQL</a:t>
            </a:r>
          </a:p>
        </p:txBody>
      </p:sp>
      <p:sp>
        <p:nvSpPr>
          <p:cNvPr id="4" name="Foliennummernplatzhalter 3">
            <a:extLst>
              <a:ext uri="{FF2B5EF4-FFF2-40B4-BE49-F238E27FC236}">
                <a16:creationId xmlns:a16="http://schemas.microsoft.com/office/drawing/2014/main" id="{DA3B68CA-C24B-42EC-87E6-BA9A8B3D3CAF}"/>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248402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3979A8-86F1-4B8C-9677-C6DDCC8C255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C38C188E-0418-4BBD-97A7-40E192076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BF8B9CBE-E645-47E1-9A45-A19BFA475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2538192-43E7-4A65-9E4D-9C5BB96D08B9}"/>
              </a:ext>
            </a:extLst>
          </p:cNvPr>
          <p:cNvSpPr>
            <a:spLocks noGrp="1"/>
          </p:cNvSpPr>
          <p:nvPr>
            <p:ph type="dt" sz="half" idx="10"/>
          </p:nvPr>
        </p:nvSpPr>
        <p:spPr/>
        <p:txBody>
          <a:bodyPr/>
          <a:lstStyle/>
          <a:p>
            <a:fld id="{1A4FFEB0-61C8-4606-80A5-3184A222366E}" type="datetime1">
              <a:rPr lang="de-AT" smtClean="0"/>
              <a:t>07.07.2020</a:t>
            </a:fld>
            <a:endParaRPr lang="de-AT"/>
          </a:p>
        </p:txBody>
      </p:sp>
      <p:sp>
        <p:nvSpPr>
          <p:cNvPr id="6" name="Fußzeilenplatzhalter 5">
            <a:extLst>
              <a:ext uri="{FF2B5EF4-FFF2-40B4-BE49-F238E27FC236}">
                <a16:creationId xmlns:a16="http://schemas.microsoft.com/office/drawing/2014/main" id="{6470889D-8A88-4374-A539-08E9C05E6AFD}"/>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BA86DFAE-FA91-4164-9AA0-1E70457554FA}"/>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139053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47EA3-B5BF-41E7-A622-B96A5A4741E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A666913-8A8C-45F2-A9F6-AD3C83F699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62654FC1-F7FD-4FD5-BA12-0DFACD71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BA1728D-189C-4336-A721-DBBA3EF33EF1}"/>
              </a:ext>
            </a:extLst>
          </p:cNvPr>
          <p:cNvSpPr>
            <a:spLocks noGrp="1"/>
          </p:cNvSpPr>
          <p:nvPr>
            <p:ph type="dt" sz="half" idx="10"/>
          </p:nvPr>
        </p:nvSpPr>
        <p:spPr/>
        <p:txBody>
          <a:bodyPr/>
          <a:lstStyle/>
          <a:p>
            <a:fld id="{38B80C47-CACC-41FE-9563-777EE376BE0B}" type="datetime1">
              <a:rPr lang="de-AT" smtClean="0"/>
              <a:t>07.07.2020</a:t>
            </a:fld>
            <a:endParaRPr lang="de-AT"/>
          </a:p>
        </p:txBody>
      </p:sp>
      <p:sp>
        <p:nvSpPr>
          <p:cNvPr id="6" name="Fußzeilenplatzhalter 5">
            <a:extLst>
              <a:ext uri="{FF2B5EF4-FFF2-40B4-BE49-F238E27FC236}">
                <a16:creationId xmlns:a16="http://schemas.microsoft.com/office/drawing/2014/main" id="{79D6FADD-08F9-4851-9539-E160F6AD7A57}"/>
              </a:ext>
            </a:extLst>
          </p:cNvPr>
          <p:cNvSpPr>
            <a:spLocks noGrp="1"/>
          </p:cNvSpPr>
          <p:nvPr>
            <p:ph type="ftr" sz="quarter" idx="11"/>
          </p:nvPr>
        </p:nvSpPr>
        <p:spPr/>
        <p:txBody>
          <a:bodyPr/>
          <a:lstStyle/>
          <a:p>
            <a:r>
              <a:rPr lang="de-AT"/>
              <a:t>SQL</a:t>
            </a:r>
          </a:p>
        </p:txBody>
      </p:sp>
      <p:sp>
        <p:nvSpPr>
          <p:cNvPr id="7" name="Foliennummernplatzhalter 6">
            <a:extLst>
              <a:ext uri="{FF2B5EF4-FFF2-40B4-BE49-F238E27FC236}">
                <a16:creationId xmlns:a16="http://schemas.microsoft.com/office/drawing/2014/main" id="{FF086ECF-836B-4E83-AF61-3B46C7B2BCAE}"/>
              </a:ext>
            </a:extLst>
          </p:cNvPr>
          <p:cNvSpPr>
            <a:spLocks noGrp="1"/>
          </p:cNvSpPr>
          <p:nvPr>
            <p:ph type="sldNum" sz="quarter" idx="12"/>
          </p:nvPr>
        </p:nvSpPr>
        <p:spPr/>
        <p:txBody>
          <a:bodyPr/>
          <a:lstStyle/>
          <a:p>
            <a:fld id="{B56EC3AC-BEDD-4388-A338-C7A13AB81275}" type="slidenum">
              <a:rPr lang="de-AT" smtClean="0"/>
              <a:t>‹Nr.›</a:t>
            </a:fld>
            <a:endParaRPr lang="de-AT"/>
          </a:p>
        </p:txBody>
      </p:sp>
    </p:spTree>
    <p:extLst>
      <p:ext uri="{BB962C8B-B14F-4D97-AF65-F5344CB8AC3E}">
        <p14:creationId xmlns:p14="http://schemas.microsoft.com/office/powerpoint/2010/main" val="82174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4CF267D-DC09-4DE0-89A7-8B773ABACC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170A900-E1E5-43D9-B985-DE83B9F7F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E486B764-DA79-4C94-A66C-DBA6150C0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12E6F-BC94-4D18-BABC-DF174D8529CA}" type="datetime1">
              <a:rPr lang="de-AT" smtClean="0"/>
              <a:t>07.07.2020</a:t>
            </a:fld>
            <a:endParaRPr lang="de-AT"/>
          </a:p>
        </p:txBody>
      </p:sp>
      <p:sp>
        <p:nvSpPr>
          <p:cNvPr id="5" name="Fußzeilenplatzhalter 4">
            <a:extLst>
              <a:ext uri="{FF2B5EF4-FFF2-40B4-BE49-F238E27FC236}">
                <a16:creationId xmlns:a16="http://schemas.microsoft.com/office/drawing/2014/main" id="{0BA3DED8-84A0-47B4-85A4-20926C63D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SQL</a:t>
            </a:r>
          </a:p>
        </p:txBody>
      </p:sp>
      <p:sp>
        <p:nvSpPr>
          <p:cNvPr id="6" name="Foliennummernplatzhalter 5">
            <a:extLst>
              <a:ext uri="{FF2B5EF4-FFF2-40B4-BE49-F238E27FC236}">
                <a16:creationId xmlns:a16="http://schemas.microsoft.com/office/drawing/2014/main" id="{9A97ABCC-74B2-4B78-B03A-EDA8F30CB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EC3AC-BEDD-4388-A338-C7A13AB81275}" type="slidenum">
              <a:rPr lang="de-AT" smtClean="0"/>
              <a:t>‹Nr.›</a:t>
            </a:fld>
            <a:endParaRPr lang="de-AT"/>
          </a:p>
        </p:txBody>
      </p:sp>
    </p:spTree>
    <p:extLst>
      <p:ext uri="{BB962C8B-B14F-4D97-AF65-F5344CB8AC3E}">
        <p14:creationId xmlns:p14="http://schemas.microsoft.com/office/powerpoint/2010/main" val="79444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599B71-7B02-467B-AF59-9DBF85AC3188}"/>
              </a:ext>
            </a:extLst>
          </p:cNvPr>
          <p:cNvSpPr>
            <a:spLocks noGrp="1"/>
          </p:cNvSpPr>
          <p:nvPr>
            <p:ph type="ctrTitle"/>
          </p:nvPr>
        </p:nvSpPr>
        <p:spPr/>
        <p:txBody>
          <a:bodyPr/>
          <a:lstStyle/>
          <a:p>
            <a:r>
              <a:rPr lang="de-AT" dirty="0">
                <a:solidFill>
                  <a:schemeClr val="bg1"/>
                </a:solidFill>
              </a:rPr>
              <a:t>Baumstrukturen</a:t>
            </a:r>
          </a:p>
        </p:txBody>
      </p:sp>
      <p:pic>
        <p:nvPicPr>
          <p:cNvPr id="5" name="Grafik 4" descr="Ein Bild, das Zeichnung enthält.&#10;&#10;Automatisch generierte Beschreibung">
            <a:extLst>
              <a:ext uri="{FF2B5EF4-FFF2-40B4-BE49-F238E27FC236}">
                <a16:creationId xmlns:a16="http://schemas.microsoft.com/office/drawing/2014/main" id="{59A4F4D3-1B8A-42DD-902A-D5B190D27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20798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47BF19-E531-4980-8CC5-FCACBCEF43BD}"/>
              </a:ext>
            </a:extLst>
          </p:cNvPr>
          <p:cNvSpPr>
            <a:spLocks noGrp="1"/>
          </p:cNvSpPr>
          <p:nvPr>
            <p:ph type="title"/>
          </p:nvPr>
        </p:nvSpPr>
        <p:spPr/>
        <p:txBody>
          <a:bodyPr/>
          <a:lstStyle/>
          <a:p>
            <a:r>
              <a:rPr lang="de-AT" b="1" dirty="0"/>
              <a:t>SQL Compound Expression</a:t>
            </a:r>
          </a:p>
        </p:txBody>
      </p:sp>
      <p:sp>
        <p:nvSpPr>
          <p:cNvPr id="3" name="Inhaltsplatzhalter 2">
            <a:extLst>
              <a:ext uri="{FF2B5EF4-FFF2-40B4-BE49-F238E27FC236}">
                <a16:creationId xmlns:a16="http://schemas.microsoft.com/office/drawing/2014/main" id="{9A409BF8-2B2D-4C2D-A154-AA79BA4033C3}"/>
              </a:ext>
            </a:extLst>
          </p:cNvPr>
          <p:cNvSpPr>
            <a:spLocks noGrp="1"/>
          </p:cNvSpPr>
          <p:nvPr>
            <p:ph idx="1"/>
          </p:nvPr>
        </p:nvSpPr>
        <p:spPr/>
        <p:txBody>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Setzt mehrere </a:t>
            </a:r>
            <a:r>
              <a:rPr lang="de-AT" altLang="de-DE" dirty="0" err="1"/>
              <a:t>Expressions</a:t>
            </a:r>
            <a:r>
              <a:rPr lang="de-AT" altLang="de-DE" dirty="0"/>
              <a:t> zusammen:</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solidFill>
                  <a:srgbClr val="222222"/>
                </a:solidFill>
                <a:latin typeface="Courier New" panose="02070309020205020404" pitchFamily="49" charset="0"/>
                <a:cs typeface="Courier New" panose="02070309020205020404" pitchFamily="49" charset="0"/>
              </a:rPr>
              <a:t>('CLARK' || 'SMITH')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solidFill>
                  <a:srgbClr val="222222"/>
                </a:solidFill>
                <a:latin typeface="Courier New" panose="02070309020205020404" pitchFamily="49" charset="0"/>
                <a:cs typeface="Courier New" panose="02070309020205020404" pitchFamily="49" charset="0"/>
              </a:rPr>
              <a:t>LENGTH('MOOSE') * 57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solidFill>
                  <a:srgbClr val="222222"/>
                </a:solidFill>
                <a:latin typeface="Courier New" panose="02070309020205020404" pitchFamily="49" charset="0"/>
                <a:cs typeface="Courier New" panose="02070309020205020404" pitchFamily="49" charset="0"/>
              </a:rPr>
              <a:t>SQRT(144) + 72 </a:t>
            </a:r>
          </a:p>
          <a:p>
            <a:endParaRPr lang="de-AT" dirty="0"/>
          </a:p>
        </p:txBody>
      </p:sp>
      <p:sp>
        <p:nvSpPr>
          <p:cNvPr id="4" name="Fußzeilenplatzhalter 3">
            <a:extLst>
              <a:ext uri="{FF2B5EF4-FFF2-40B4-BE49-F238E27FC236}">
                <a16:creationId xmlns:a16="http://schemas.microsoft.com/office/drawing/2014/main" id="{A1DF51DD-0287-43B5-84F3-B77DFFED9C3F}"/>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552C444D-6192-4DBD-BA38-BFDD7492689D}"/>
              </a:ext>
            </a:extLst>
          </p:cNvPr>
          <p:cNvSpPr>
            <a:spLocks noGrp="1"/>
          </p:cNvSpPr>
          <p:nvPr>
            <p:ph type="sldNum" sz="quarter" idx="12"/>
          </p:nvPr>
        </p:nvSpPr>
        <p:spPr/>
        <p:txBody>
          <a:bodyPr/>
          <a:lstStyle/>
          <a:p>
            <a:fld id="{B56EC3AC-BEDD-4388-A338-C7A13AB81275}" type="slidenum">
              <a:rPr lang="de-AT" smtClean="0"/>
              <a:t>10</a:t>
            </a:fld>
            <a:endParaRPr lang="de-AT"/>
          </a:p>
        </p:txBody>
      </p:sp>
      <p:pic>
        <p:nvPicPr>
          <p:cNvPr id="6" name="Grafik 5" descr="Ein Bild, das Zeichnung enthält.&#10;&#10;Automatisch generierte Beschreibung">
            <a:extLst>
              <a:ext uri="{FF2B5EF4-FFF2-40B4-BE49-F238E27FC236}">
                <a16:creationId xmlns:a16="http://schemas.microsoft.com/office/drawing/2014/main" id="{4ECCD2F2-15F3-44D8-8FA0-92ADADED4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0406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DED30-0011-4519-AA8F-0708703EF57A}"/>
              </a:ext>
            </a:extLst>
          </p:cNvPr>
          <p:cNvSpPr>
            <a:spLocks noGrp="1"/>
          </p:cNvSpPr>
          <p:nvPr>
            <p:ph type="title"/>
          </p:nvPr>
        </p:nvSpPr>
        <p:spPr/>
        <p:txBody>
          <a:bodyPr/>
          <a:lstStyle/>
          <a:p>
            <a:r>
              <a:rPr lang="de-AT" b="1" dirty="0"/>
              <a:t>Simple CASE Expression</a:t>
            </a:r>
          </a:p>
        </p:txBody>
      </p:sp>
      <p:sp>
        <p:nvSpPr>
          <p:cNvPr id="3" name="Inhaltsplatzhalter 2">
            <a:extLst>
              <a:ext uri="{FF2B5EF4-FFF2-40B4-BE49-F238E27FC236}">
                <a16:creationId xmlns:a16="http://schemas.microsoft.com/office/drawing/2014/main" id="{33BCBD0C-734B-4024-9943-0E27F42DAA9F}"/>
              </a:ext>
            </a:extLst>
          </p:cNvPr>
          <p:cNvSpPr>
            <a:spLocks noGrp="1"/>
          </p:cNvSpPr>
          <p:nvPr>
            <p:ph idx="1"/>
          </p:nvPr>
        </p:nvSpPr>
        <p:spPr>
          <a:xfrm>
            <a:off x="838200" y="1690688"/>
            <a:ext cx="10515600" cy="4351338"/>
          </a:xfrm>
        </p:spPr>
        <p:txBody>
          <a:bodyPr>
            <a:normAutofit fontScale="55000" lnSpcReduction="20000"/>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select </a:t>
            </a:r>
            <a:r>
              <a:rPr lang="en-GB" altLang="de-DE" dirty="0" err="1">
                <a:latin typeface="Courier New" panose="02070309020205020404" pitchFamily="49" charset="0"/>
                <a:cs typeface="Courier New" panose="02070309020205020404" pitchFamily="49" charset="0"/>
              </a:rPr>
              <a:t>ename</a:t>
            </a:r>
            <a:r>
              <a:rPr lang="en-GB" altLang="de-DE" dirty="0">
                <a:latin typeface="Courier New" panose="02070309020205020404" pitchFamily="49" charset="0"/>
                <a:cs typeface="Courier New" panose="02070309020205020404" pitchFamily="49" charset="0"/>
              </a:rPr>
              <a:t>, job,(CASE job</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WHEN 'CLERK' then '10%'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WHEN 'SALESMAN' then '20%'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ELSE '0%'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END ) as "</a:t>
            </a:r>
            <a:r>
              <a:rPr lang="en-GB" altLang="de-DE" dirty="0" err="1">
                <a:latin typeface="Courier New" panose="02070309020205020404" pitchFamily="49" charset="0"/>
                <a:cs typeface="Courier New" panose="02070309020205020404" pitchFamily="49" charset="0"/>
              </a:rPr>
              <a:t>Geh</a:t>
            </a:r>
            <a:r>
              <a:rPr lang="en-GB" altLang="de-DE" dirty="0">
                <a:latin typeface="Courier New" panose="02070309020205020404" pitchFamily="49" charset="0"/>
                <a:cs typeface="Courier New" panose="02070309020205020404" pitchFamily="49" charset="0"/>
              </a:rPr>
              <a:t>"</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from emp;</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ENAME      JOB       </a:t>
            </a:r>
            <a:r>
              <a:rPr lang="en-GB" altLang="de-DE" dirty="0" err="1">
                <a:latin typeface="Courier New" panose="02070309020205020404" pitchFamily="49" charset="0"/>
                <a:cs typeface="Courier New" panose="02070309020205020404" pitchFamily="49" charset="0"/>
              </a:rPr>
              <a:t>Geh</a:t>
            </a:r>
            <a:endParaRPr lang="en-GB" altLang="de-DE" dirty="0">
              <a:latin typeface="Courier New" panose="02070309020205020404" pitchFamily="49" charset="0"/>
              <a:cs typeface="Courier New" panose="02070309020205020404" pitchFamily="49" charset="0"/>
            </a:endParaRP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KING       PRESIDENT 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MARTIN     SALESMAN  20%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ALLEN      SALESMAN  20%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TURNER     SALESMAN  20%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JAMES      CLERK     10%</a:t>
            </a:r>
          </a:p>
          <a:p>
            <a:endParaRPr lang="de-AT" dirty="0"/>
          </a:p>
        </p:txBody>
      </p:sp>
      <p:sp>
        <p:nvSpPr>
          <p:cNvPr id="4" name="Fußzeilenplatzhalter 3">
            <a:extLst>
              <a:ext uri="{FF2B5EF4-FFF2-40B4-BE49-F238E27FC236}">
                <a16:creationId xmlns:a16="http://schemas.microsoft.com/office/drawing/2014/main" id="{43196BA9-9529-48C9-BC90-C7088C180C8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9718CB8C-D175-4343-A2CC-C34EDBA361F6}"/>
              </a:ext>
            </a:extLst>
          </p:cNvPr>
          <p:cNvSpPr>
            <a:spLocks noGrp="1"/>
          </p:cNvSpPr>
          <p:nvPr>
            <p:ph type="sldNum" sz="quarter" idx="12"/>
          </p:nvPr>
        </p:nvSpPr>
        <p:spPr/>
        <p:txBody>
          <a:bodyPr/>
          <a:lstStyle/>
          <a:p>
            <a:fld id="{B56EC3AC-BEDD-4388-A338-C7A13AB81275}" type="slidenum">
              <a:rPr lang="de-AT" smtClean="0"/>
              <a:t>11</a:t>
            </a:fld>
            <a:endParaRPr lang="de-AT"/>
          </a:p>
        </p:txBody>
      </p:sp>
      <p:pic>
        <p:nvPicPr>
          <p:cNvPr id="6" name="Grafik 5" descr="Ein Bild, das Zeichnung enthält.&#10;&#10;Automatisch generierte Beschreibung">
            <a:extLst>
              <a:ext uri="{FF2B5EF4-FFF2-40B4-BE49-F238E27FC236}">
                <a16:creationId xmlns:a16="http://schemas.microsoft.com/office/drawing/2014/main" id="{FFAFFA53-2BAC-496B-89FD-E6D625C29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8077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458CD6-28FB-471B-9CED-D5C28326A1F3}"/>
              </a:ext>
            </a:extLst>
          </p:cNvPr>
          <p:cNvSpPr>
            <a:spLocks noGrp="1"/>
          </p:cNvSpPr>
          <p:nvPr>
            <p:ph type="title"/>
          </p:nvPr>
        </p:nvSpPr>
        <p:spPr/>
        <p:txBody>
          <a:bodyPr/>
          <a:lstStyle/>
          <a:p>
            <a:r>
              <a:rPr lang="de-AT" b="1" dirty="0" err="1"/>
              <a:t>Searched</a:t>
            </a:r>
            <a:r>
              <a:rPr lang="de-AT" b="1" dirty="0"/>
              <a:t> CASE Expression</a:t>
            </a:r>
          </a:p>
        </p:txBody>
      </p:sp>
      <p:sp>
        <p:nvSpPr>
          <p:cNvPr id="3" name="Inhaltsplatzhalter 2">
            <a:extLst>
              <a:ext uri="{FF2B5EF4-FFF2-40B4-BE49-F238E27FC236}">
                <a16:creationId xmlns:a16="http://schemas.microsoft.com/office/drawing/2014/main" id="{03E2557F-6BC8-4877-89E7-4DCC48D505B8}"/>
              </a:ext>
            </a:extLst>
          </p:cNvPr>
          <p:cNvSpPr>
            <a:spLocks noGrp="1"/>
          </p:cNvSpPr>
          <p:nvPr>
            <p:ph idx="1"/>
          </p:nvPr>
        </p:nvSpPr>
        <p:spPr/>
        <p:txBody>
          <a:bodyPr>
            <a:normAutofit fontScale="77500" lnSpcReduction="20000"/>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select </a:t>
            </a:r>
            <a:r>
              <a:rPr lang="en-GB" altLang="de-DE" dirty="0" err="1">
                <a:latin typeface="Courier New" panose="02070309020205020404" pitchFamily="49" charset="0"/>
                <a:cs typeface="Courier New" panose="02070309020205020404" pitchFamily="49" charset="0"/>
              </a:rPr>
              <a:t>ename</a:t>
            </a:r>
            <a:r>
              <a:rPr lang="en-GB" altLang="de-DE" dirty="0">
                <a:latin typeface="Courier New" panose="02070309020205020404" pitchFamily="49" charset="0"/>
                <a:cs typeface="Courier New" panose="02070309020205020404" pitchFamily="49" charset="0"/>
              </a:rPr>
              <a:t>, job,</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(CASE</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WHEN job like 'CLE%' then '10%'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WHEN job like 'SAL%' then '20%'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else '0%'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END ) as "</a:t>
            </a:r>
            <a:r>
              <a:rPr lang="en-GB" altLang="de-DE" dirty="0" err="1">
                <a:latin typeface="Courier New" panose="02070309020205020404" pitchFamily="49" charset="0"/>
                <a:cs typeface="Courier New" panose="02070309020205020404" pitchFamily="49" charset="0"/>
              </a:rPr>
              <a:t>Gehaltserhöhung</a:t>
            </a:r>
            <a:r>
              <a:rPr lang="en-GB" altLang="de-DE" dirty="0">
                <a:latin typeface="Courier New" panose="02070309020205020404" pitchFamily="49" charset="0"/>
                <a:cs typeface="Courier New" panose="02070309020205020404" pitchFamily="49" charset="0"/>
              </a:rPr>
              <a:t>"</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from emp;</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ENAME      JOB       </a:t>
            </a:r>
            <a:r>
              <a:rPr lang="en-GB" altLang="de-DE" dirty="0" err="1">
                <a:latin typeface="Courier New" panose="02070309020205020404" pitchFamily="49" charset="0"/>
                <a:cs typeface="Courier New" panose="02070309020205020404" pitchFamily="49" charset="0"/>
              </a:rPr>
              <a:t>Geh</a:t>
            </a:r>
            <a:endParaRPr lang="en-GB" altLang="de-DE" dirty="0">
              <a:latin typeface="Courier New" panose="02070309020205020404" pitchFamily="49" charset="0"/>
              <a:cs typeface="Courier New" panose="02070309020205020404" pitchFamily="49" charset="0"/>
            </a:endParaRP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KING       PRESIDENT 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MARTIN     SALESMAN  20%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1F0E7759-4C76-413B-8D03-30E7B1C10AAF}"/>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7348EB31-C2A2-44B9-A434-2B192D9B4304}"/>
              </a:ext>
            </a:extLst>
          </p:cNvPr>
          <p:cNvSpPr>
            <a:spLocks noGrp="1"/>
          </p:cNvSpPr>
          <p:nvPr>
            <p:ph type="sldNum" sz="quarter" idx="12"/>
          </p:nvPr>
        </p:nvSpPr>
        <p:spPr/>
        <p:txBody>
          <a:bodyPr/>
          <a:lstStyle/>
          <a:p>
            <a:fld id="{B56EC3AC-BEDD-4388-A338-C7A13AB81275}" type="slidenum">
              <a:rPr lang="de-AT" smtClean="0"/>
              <a:t>12</a:t>
            </a:fld>
            <a:endParaRPr lang="de-AT"/>
          </a:p>
        </p:txBody>
      </p:sp>
      <p:pic>
        <p:nvPicPr>
          <p:cNvPr id="6" name="Grafik 5" descr="Ein Bild, das Zeichnung enthält.&#10;&#10;Automatisch generierte Beschreibung">
            <a:extLst>
              <a:ext uri="{FF2B5EF4-FFF2-40B4-BE49-F238E27FC236}">
                <a16:creationId xmlns:a16="http://schemas.microsoft.com/office/drawing/2014/main" id="{E677557A-1DF5-4D03-8894-FD31F3EE4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77793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60170-4E27-4E6B-BFE3-E0295B725ED9}"/>
              </a:ext>
            </a:extLst>
          </p:cNvPr>
          <p:cNvSpPr>
            <a:spLocks noGrp="1"/>
          </p:cNvSpPr>
          <p:nvPr>
            <p:ph type="title"/>
          </p:nvPr>
        </p:nvSpPr>
        <p:spPr/>
        <p:txBody>
          <a:bodyPr/>
          <a:lstStyle/>
          <a:p>
            <a:r>
              <a:rPr lang="de-AT" b="1" dirty="0"/>
              <a:t>Cursor</a:t>
            </a:r>
          </a:p>
        </p:txBody>
      </p:sp>
      <p:sp>
        <p:nvSpPr>
          <p:cNvPr id="3" name="Inhaltsplatzhalter 2">
            <a:extLst>
              <a:ext uri="{FF2B5EF4-FFF2-40B4-BE49-F238E27FC236}">
                <a16:creationId xmlns:a16="http://schemas.microsoft.com/office/drawing/2014/main" id="{CB31EA26-BA72-48EE-8FA9-A0102E19347F}"/>
              </a:ext>
            </a:extLst>
          </p:cNvPr>
          <p:cNvSpPr>
            <a:spLocks noGrp="1"/>
          </p:cNvSpPr>
          <p:nvPr>
            <p:ph idx="1"/>
          </p:nvPr>
        </p:nvSpPr>
        <p:spPr>
          <a:xfrm>
            <a:off x="838200" y="1478653"/>
            <a:ext cx="9302088" cy="4351338"/>
          </a:xfrm>
        </p:spPr>
        <p:txBody>
          <a:bodyPr>
            <a:normAutofit fontScale="85000" lnSpcReduction="20000"/>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SELECT </a:t>
            </a:r>
            <a:r>
              <a:rPr lang="de-AT" altLang="de-DE" dirty="0" err="1">
                <a:latin typeface="Courier New" panose="02070309020205020404" pitchFamily="49" charset="0"/>
                <a:cs typeface="Courier New" panose="02070309020205020404" pitchFamily="49" charset="0"/>
              </a:rPr>
              <a:t>dname</a:t>
            </a:r>
            <a:r>
              <a:rPr lang="de-AT" altLang="de-DE" dirty="0">
                <a:latin typeface="Courier New" panose="02070309020205020404" pitchFamily="49" charset="0"/>
                <a:cs typeface="Courier New" panose="02070309020205020404" pitchFamily="49" charset="0"/>
              </a:rPr>
              <a:t>, CURSOR(SELECT </a:t>
            </a:r>
            <a:r>
              <a:rPr lang="de-AT" altLang="de-DE" dirty="0" err="1">
                <a:latin typeface="Courier New" panose="02070309020205020404" pitchFamily="49" charset="0"/>
                <a:cs typeface="Courier New" panose="02070309020205020404" pitchFamily="49" charset="0"/>
              </a:rPr>
              <a:t>sal</a:t>
            </a:r>
            <a:r>
              <a:rPr lang="de-AT" altLang="de-DE" dirty="0">
                <a:latin typeface="Courier New" panose="02070309020205020404" pitchFamily="49" charset="0"/>
                <a:cs typeface="Courier New" panose="02070309020205020404" pitchFamily="49" charset="0"/>
              </a:rPr>
              <a:t>, </a:t>
            </a:r>
            <a:r>
              <a:rPr lang="de-AT" altLang="de-DE" dirty="0" err="1">
                <a:latin typeface="Courier New" panose="02070309020205020404" pitchFamily="49" charset="0"/>
                <a:cs typeface="Courier New" panose="02070309020205020404" pitchFamily="49" charset="0"/>
              </a:rPr>
              <a:t>comm</a:t>
            </a:r>
            <a:r>
              <a:rPr lang="de-AT" altLang="de-DE" dirty="0">
                <a:latin typeface="Courier New" panose="02070309020205020404" pitchFamily="49" charset="0"/>
                <a:cs typeface="Courier New" panose="02070309020205020404" pitchFamily="49" charset="0"/>
              </a:rPr>
              <a:t>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emp</a:t>
            </a:r>
            <a:r>
              <a:rPr lang="de-AT" altLang="de-DE" dirty="0">
                <a:latin typeface="Courier New" panose="02070309020205020404" pitchFamily="49" charset="0"/>
                <a:cs typeface="Courier New" panose="02070309020205020404" pitchFamily="49" charset="0"/>
              </a:rPr>
              <a:t> e</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WHERE </a:t>
            </a:r>
            <a:r>
              <a:rPr lang="de-AT" altLang="de-DE" dirty="0" err="1">
                <a:latin typeface="Courier New" panose="02070309020205020404" pitchFamily="49" charset="0"/>
                <a:cs typeface="Courier New" panose="02070309020205020404" pitchFamily="49" charset="0"/>
              </a:rPr>
              <a:t>e.deptno</a:t>
            </a:r>
            <a:r>
              <a:rPr lang="de-AT" altLang="de-DE" dirty="0">
                <a:latin typeface="Courier New" panose="02070309020205020404" pitchFamily="49" charset="0"/>
                <a:cs typeface="Courier New" panose="02070309020205020404" pitchFamily="49" charset="0"/>
              </a:rPr>
              <a:t> = </a:t>
            </a:r>
            <a:r>
              <a:rPr lang="de-AT" altLang="de-DE" dirty="0" err="1">
                <a:latin typeface="Courier New" panose="02070309020205020404" pitchFamily="49" charset="0"/>
                <a:cs typeface="Courier New" panose="02070309020205020404" pitchFamily="49" charset="0"/>
              </a:rPr>
              <a:t>d.deptno</a:t>
            </a:r>
            <a:r>
              <a:rPr lang="de-AT" altLang="de-DE" dirty="0">
                <a:latin typeface="Courier New" panose="02070309020205020404" pitchFamily="49" charset="0"/>
                <a:cs typeface="Courier New" panose="02070309020205020404" pitchFamily="49" charset="0"/>
              </a:rPr>
              <a:t>) Tabelle</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cs typeface="Courier New" panose="02070309020205020404" pitchFamily="49" charset="0"/>
              </a:rPr>
              <a:t>   FROM </a:t>
            </a:r>
            <a:r>
              <a:rPr lang="de-AT" altLang="de-DE" dirty="0" err="1">
                <a:latin typeface="Courier New" panose="02070309020205020404" pitchFamily="49" charset="0"/>
                <a:cs typeface="Courier New" panose="02070309020205020404" pitchFamily="49" charset="0"/>
              </a:rPr>
              <a:t>dept</a:t>
            </a:r>
            <a:r>
              <a:rPr lang="de-AT" altLang="de-DE" dirty="0">
                <a:latin typeface="Courier New" panose="02070309020205020404" pitchFamily="49" charset="0"/>
                <a:cs typeface="Courier New" panose="02070309020205020404" pitchFamily="49" charset="0"/>
              </a:rPr>
              <a:t> d;</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latin typeface="Courier New" panose="02070309020205020404" pitchFamily="49" charset="0"/>
            </a:endParaRP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DNAME          TABELLE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 -------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ACCOUNTING     SAL                    COMM                                                                 ----------------------------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               5000                                          2450                                          1300</a:t>
            </a:r>
          </a:p>
        </p:txBody>
      </p:sp>
      <p:sp>
        <p:nvSpPr>
          <p:cNvPr id="4" name="Fußzeilenplatzhalter 3">
            <a:extLst>
              <a:ext uri="{FF2B5EF4-FFF2-40B4-BE49-F238E27FC236}">
                <a16:creationId xmlns:a16="http://schemas.microsoft.com/office/drawing/2014/main" id="{EF282820-83B2-4F61-82F9-A0395F37234A}"/>
              </a:ext>
            </a:extLst>
          </p:cNvPr>
          <p:cNvSpPr>
            <a:spLocks noGrp="1"/>
          </p:cNvSpPr>
          <p:nvPr>
            <p:ph type="ftr" sz="quarter" idx="11"/>
          </p:nvPr>
        </p:nvSpPr>
        <p:spPr/>
        <p:txBody>
          <a:bodyPr/>
          <a:lstStyle/>
          <a:p>
            <a:r>
              <a:rPr lang="de-AT" dirty="0"/>
              <a:t>SQL</a:t>
            </a:r>
          </a:p>
        </p:txBody>
      </p:sp>
      <p:sp>
        <p:nvSpPr>
          <p:cNvPr id="5" name="Foliennummernplatzhalter 4">
            <a:extLst>
              <a:ext uri="{FF2B5EF4-FFF2-40B4-BE49-F238E27FC236}">
                <a16:creationId xmlns:a16="http://schemas.microsoft.com/office/drawing/2014/main" id="{8D2CC5EB-98FB-4886-BDDB-FDE733D4A210}"/>
              </a:ext>
            </a:extLst>
          </p:cNvPr>
          <p:cNvSpPr>
            <a:spLocks noGrp="1"/>
          </p:cNvSpPr>
          <p:nvPr>
            <p:ph type="sldNum" sz="quarter" idx="12"/>
          </p:nvPr>
        </p:nvSpPr>
        <p:spPr/>
        <p:txBody>
          <a:bodyPr/>
          <a:lstStyle/>
          <a:p>
            <a:fld id="{B56EC3AC-BEDD-4388-A338-C7A13AB81275}" type="slidenum">
              <a:rPr lang="de-AT" smtClean="0"/>
              <a:t>13</a:t>
            </a:fld>
            <a:endParaRPr lang="de-AT"/>
          </a:p>
        </p:txBody>
      </p:sp>
      <p:pic>
        <p:nvPicPr>
          <p:cNvPr id="6" name="Grafik 5" descr="Ein Bild, das Zeichnung enthält.&#10;&#10;Automatisch generierte Beschreibung">
            <a:extLst>
              <a:ext uri="{FF2B5EF4-FFF2-40B4-BE49-F238E27FC236}">
                <a16:creationId xmlns:a16="http://schemas.microsoft.com/office/drawing/2014/main" id="{D2BE6A98-8A42-4FE6-A5A6-75D3A1298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06961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16683-63EC-4FC2-854B-087EC01B0033}"/>
              </a:ext>
            </a:extLst>
          </p:cNvPr>
          <p:cNvSpPr>
            <a:spLocks noGrp="1"/>
          </p:cNvSpPr>
          <p:nvPr>
            <p:ph type="title"/>
          </p:nvPr>
        </p:nvSpPr>
        <p:spPr/>
        <p:txBody>
          <a:bodyPr/>
          <a:lstStyle/>
          <a:p>
            <a:r>
              <a:rPr lang="de-AT" b="1" dirty="0" err="1"/>
              <a:t>Pseudocolumn</a:t>
            </a:r>
            <a:r>
              <a:rPr lang="de-AT" b="1" dirty="0"/>
              <a:t> ROWID</a:t>
            </a:r>
          </a:p>
        </p:txBody>
      </p:sp>
      <p:sp>
        <p:nvSpPr>
          <p:cNvPr id="3" name="Inhaltsplatzhalter 2">
            <a:extLst>
              <a:ext uri="{FF2B5EF4-FFF2-40B4-BE49-F238E27FC236}">
                <a16:creationId xmlns:a16="http://schemas.microsoft.com/office/drawing/2014/main" id="{1C3C3340-C341-4E83-A15F-D14D4A9CFDAA}"/>
              </a:ext>
            </a:extLst>
          </p:cNvPr>
          <p:cNvSpPr>
            <a:spLocks noGrp="1"/>
          </p:cNvSpPr>
          <p:nvPr>
            <p:ph idx="1"/>
          </p:nvPr>
        </p:nvSpPr>
        <p:spPr>
          <a:xfrm>
            <a:off x="838200" y="1825625"/>
            <a:ext cx="8584096" cy="4351338"/>
          </a:xfrm>
        </p:spPr>
        <p:txBody>
          <a:bodyPr>
            <a:normAutofit fontScale="70000" lnSpcReduction="20000"/>
          </a:bodyPr>
          <a:lstStyle/>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de-DE" altLang="de-DE" dirty="0"/>
              <a:t>Verwendung</a:t>
            </a:r>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de-DE" altLang="de-DE" dirty="0"/>
              <a:t>ist die schnellste Methode des Zugriffs auf eine bestimmte Zeile</a:t>
            </a:r>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de-DE" altLang="de-DE" dirty="0"/>
              <a:t>kann verwendet werden, um die Art der Speicherung sichtbar zu machen</a:t>
            </a:r>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de-DE" altLang="de-DE" dirty="0"/>
              <a:t>ROWID darf aber nicht als Schlüssel verwendet werden, da sich durch Löschen und Speichern die Struktur der Tabelle ändern kann.</a:t>
            </a:r>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endParaRPr lang="en-GB" altLang="de-DE" dirty="0"/>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en-GB" altLang="de-DE" dirty="0" err="1"/>
              <a:t>AAAAqcAABAAADFNAAH</a:t>
            </a:r>
            <a:r>
              <a:rPr lang="en-GB" altLang="de-DE" dirty="0"/>
              <a:t> SCOTT</a:t>
            </a:r>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en-GB" altLang="de-DE" dirty="0"/>
              <a:t>The format, OOOOOOFFFBBBBBBRRR, has four parts: </a:t>
            </a:r>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en-GB" altLang="de-DE" dirty="0"/>
              <a:t>OOOOOO: The data object number (</a:t>
            </a:r>
            <a:r>
              <a:rPr lang="en-GB" altLang="de-DE" dirty="0" err="1"/>
              <a:t>AAAAqc</a:t>
            </a:r>
            <a:r>
              <a:rPr lang="en-GB" altLang="de-DE" dirty="0"/>
              <a:t> in the example above) identifies the database segment. Schema objects in the same segment, such as a cluster of tables, have the same data object number. </a:t>
            </a:r>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en-GB" altLang="de-DE" dirty="0"/>
              <a:t>FFF: The file number (AAB in the example) identifies the data file that contains the row. File numbers are unique within a database. </a:t>
            </a:r>
          </a:p>
          <a:p>
            <a:pPr marL="533400" indent="-496888">
              <a:lnSpc>
                <a:spcPct val="80000"/>
              </a:lnSpc>
              <a:spcBef>
                <a:spcPts val="45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en-GB" altLang="de-DE" dirty="0"/>
              <a:t>BBBBBB: The block number (AAADFN in the example) identifies the data block that contains the row. Block numbers are relative to their data file, not their tablespace. So, two rows in the same tablespace but in different data files can have the same block number. </a:t>
            </a:r>
          </a:p>
          <a:p>
            <a:pPr marL="533400" indent="-496888">
              <a:lnSpc>
                <a:spcPct val="80000"/>
              </a:lnSpc>
              <a:spcBef>
                <a:spcPts val="300"/>
              </a:spcBef>
              <a:buNone/>
              <a:tabLst>
                <a:tab pos="533400" algn="l"/>
                <a:tab pos="638175" algn="l"/>
                <a:tab pos="1087438" algn="l"/>
                <a:tab pos="1536700" algn="l"/>
                <a:tab pos="1985963" algn="l"/>
                <a:tab pos="2435225" algn="l"/>
                <a:tab pos="2884488" algn="l"/>
                <a:tab pos="3333750" algn="l"/>
                <a:tab pos="3783013" algn="l"/>
                <a:tab pos="4232275" algn="l"/>
                <a:tab pos="4681538" algn="l"/>
                <a:tab pos="5130800" algn="l"/>
                <a:tab pos="5580063" algn="l"/>
                <a:tab pos="6029325" algn="l"/>
                <a:tab pos="6478588" algn="l"/>
                <a:tab pos="6927850" algn="l"/>
                <a:tab pos="7377113" algn="l"/>
                <a:tab pos="7826375" algn="l"/>
                <a:tab pos="8275638" algn="l"/>
                <a:tab pos="8724900" algn="l"/>
                <a:tab pos="9174163" algn="l"/>
              </a:tabLst>
            </a:pPr>
            <a:r>
              <a:rPr lang="en-GB" altLang="de-DE" dirty="0"/>
              <a:t>RRR: The row number (AAH in the example) identifies the row in the block.</a:t>
            </a:r>
            <a:r>
              <a:rPr lang="en-GB" altLang="de-DE" sz="1800" dirty="0"/>
              <a:t> </a:t>
            </a:r>
          </a:p>
          <a:p>
            <a:endParaRPr lang="de-AT" dirty="0"/>
          </a:p>
        </p:txBody>
      </p:sp>
      <p:sp>
        <p:nvSpPr>
          <p:cNvPr id="4" name="Fußzeilenplatzhalter 3">
            <a:extLst>
              <a:ext uri="{FF2B5EF4-FFF2-40B4-BE49-F238E27FC236}">
                <a16:creationId xmlns:a16="http://schemas.microsoft.com/office/drawing/2014/main" id="{5B8C5ECD-35A3-4B75-8630-29C830A38F3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C7E70CD-274F-4519-9859-1FA6130F5D73}"/>
              </a:ext>
            </a:extLst>
          </p:cNvPr>
          <p:cNvSpPr>
            <a:spLocks noGrp="1"/>
          </p:cNvSpPr>
          <p:nvPr>
            <p:ph type="sldNum" sz="quarter" idx="12"/>
          </p:nvPr>
        </p:nvSpPr>
        <p:spPr/>
        <p:txBody>
          <a:bodyPr/>
          <a:lstStyle/>
          <a:p>
            <a:fld id="{B56EC3AC-BEDD-4388-A338-C7A13AB81275}" type="slidenum">
              <a:rPr lang="de-AT" smtClean="0"/>
              <a:t>14</a:t>
            </a:fld>
            <a:endParaRPr lang="de-AT"/>
          </a:p>
        </p:txBody>
      </p:sp>
      <p:pic>
        <p:nvPicPr>
          <p:cNvPr id="6" name="Grafik 5" descr="Ein Bild, das Zeichnung enthält.&#10;&#10;Automatisch generierte Beschreibung">
            <a:extLst>
              <a:ext uri="{FF2B5EF4-FFF2-40B4-BE49-F238E27FC236}">
                <a16:creationId xmlns:a16="http://schemas.microsoft.com/office/drawing/2014/main" id="{12519006-0851-40C7-8848-9DCAACA82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13796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3033C1-89C1-44D9-81DF-9C9418B397BE}"/>
              </a:ext>
            </a:extLst>
          </p:cNvPr>
          <p:cNvSpPr>
            <a:spLocks noGrp="1"/>
          </p:cNvSpPr>
          <p:nvPr>
            <p:ph type="title"/>
          </p:nvPr>
        </p:nvSpPr>
        <p:spPr/>
        <p:txBody>
          <a:bodyPr/>
          <a:lstStyle/>
          <a:p>
            <a:r>
              <a:rPr lang="de-AT" b="1" dirty="0"/>
              <a:t>Beispiel ROWID</a:t>
            </a:r>
          </a:p>
        </p:txBody>
      </p:sp>
      <p:sp>
        <p:nvSpPr>
          <p:cNvPr id="3" name="Inhaltsplatzhalter 2">
            <a:extLst>
              <a:ext uri="{FF2B5EF4-FFF2-40B4-BE49-F238E27FC236}">
                <a16:creationId xmlns:a16="http://schemas.microsoft.com/office/drawing/2014/main" id="{EA18BBB6-DED2-4D0F-80C4-C6EA1BF225E2}"/>
              </a:ext>
            </a:extLst>
          </p:cNvPr>
          <p:cNvSpPr>
            <a:spLocks noGrp="1"/>
          </p:cNvSpPr>
          <p:nvPr>
            <p:ph idx="1"/>
          </p:nvPr>
        </p:nvSpPr>
        <p:spPr>
          <a:xfrm>
            <a:off x="838200" y="1443488"/>
            <a:ext cx="10515600" cy="4351338"/>
          </a:xfrm>
        </p:spPr>
        <p:txBody>
          <a:bodyPr>
            <a:normAutofit fontScale="62500" lnSpcReduction="20000"/>
          </a:bodyPr>
          <a:lstStyle/>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select </a:t>
            </a:r>
            <a:r>
              <a:rPr lang="en-US" altLang="de-DE" dirty="0" err="1">
                <a:latin typeface="Courier New" panose="02070309020205020404" pitchFamily="49" charset="0"/>
              </a:rPr>
              <a:t>rowid</a:t>
            </a:r>
            <a:r>
              <a:rPr lang="en-US" altLang="de-DE" dirty="0">
                <a:latin typeface="Courier New" panose="02070309020205020404" pitchFamily="49" charset="0"/>
              </a:rPr>
              <a:t>, </a:t>
            </a:r>
            <a:r>
              <a:rPr lang="en-US" altLang="de-DE" dirty="0" err="1">
                <a:latin typeface="Courier New" panose="02070309020205020404" pitchFamily="49" charset="0"/>
              </a:rPr>
              <a:t>deptno</a:t>
            </a:r>
            <a:r>
              <a:rPr lang="en-US" altLang="de-DE" dirty="0">
                <a:latin typeface="Courier New" panose="02070309020205020404" pitchFamily="49" charset="0"/>
              </a:rPr>
              <a:t> from dept;</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ROWID              DEPTNO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err="1">
                <a:latin typeface="Courier New" panose="02070309020205020404" pitchFamily="49" charset="0"/>
              </a:rPr>
              <a:t>AAAqKkAAdAAAAPQAAA</a:t>
            </a:r>
            <a:r>
              <a:rPr lang="de-DE" altLang="de-DE" dirty="0">
                <a:latin typeface="Courier New" panose="02070309020205020404" pitchFamily="49" charset="0"/>
              </a:rPr>
              <a:t> 10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err="1">
                <a:latin typeface="Courier New" panose="02070309020205020404" pitchFamily="49" charset="0"/>
              </a:rPr>
              <a:t>AAAqKkAAdAAAAPQAAB</a:t>
            </a:r>
            <a:r>
              <a:rPr lang="de-DE" altLang="de-DE" dirty="0">
                <a:latin typeface="Courier New" panose="02070309020205020404" pitchFamily="49" charset="0"/>
              </a:rPr>
              <a:t> 20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err="1">
                <a:latin typeface="Courier New" panose="02070309020205020404" pitchFamily="49" charset="0"/>
              </a:rPr>
              <a:t>AAAqKkAAdAAAAPQAAC</a:t>
            </a:r>
            <a:r>
              <a:rPr lang="de-DE" altLang="de-DE" dirty="0">
                <a:latin typeface="Courier New" panose="02070309020205020404" pitchFamily="49" charset="0"/>
              </a:rPr>
              <a:t> 30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err="1">
                <a:latin typeface="Courier New" panose="02070309020205020404" pitchFamily="49" charset="0"/>
              </a:rPr>
              <a:t>AAAqKkAAdAAAAPQAAD</a:t>
            </a:r>
            <a:r>
              <a:rPr lang="de-DE" altLang="de-DE" dirty="0">
                <a:latin typeface="Courier New" panose="02070309020205020404" pitchFamily="49" charset="0"/>
              </a:rPr>
              <a:t> 40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ourier New" panose="02070309020205020404" pitchFamily="49" charset="0"/>
            </a:endParaRP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4 </a:t>
            </a:r>
            <a:r>
              <a:rPr lang="de-DE" altLang="de-DE" dirty="0" err="1">
                <a:latin typeface="Courier New" panose="02070309020205020404" pitchFamily="49" charset="0"/>
              </a:rPr>
              <a:t>rows</a:t>
            </a:r>
            <a:r>
              <a:rPr lang="de-DE" altLang="de-DE" dirty="0">
                <a:latin typeface="Courier New" panose="02070309020205020404" pitchFamily="49" charset="0"/>
              </a:rPr>
              <a:t> </a:t>
            </a:r>
            <a:r>
              <a:rPr lang="de-DE" altLang="de-DE" dirty="0" err="1">
                <a:latin typeface="Courier New" panose="02070309020205020404" pitchFamily="49" charset="0"/>
              </a:rPr>
              <a:t>selected</a:t>
            </a:r>
            <a:endParaRPr lang="de-DE" altLang="de-DE" dirty="0">
              <a:latin typeface="Courier New" panose="02070309020205020404" pitchFamily="49" charset="0"/>
            </a:endParaRP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latin typeface="Courier New" panose="02070309020205020404" pitchFamily="49" charset="0"/>
            </a:endParaRP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de-DE" dirty="0">
              <a:latin typeface="Courier New" panose="02070309020205020404" pitchFamily="49" charset="0"/>
            </a:endParaRP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de-DE" dirty="0">
              <a:latin typeface="Courier New" panose="02070309020205020404" pitchFamily="49" charset="0"/>
            </a:endParaRP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select * from dept where </a:t>
            </a:r>
            <a:r>
              <a:rPr lang="en-US" altLang="de-DE" dirty="0" err="1">
                <a:latin typeface="Courier New" panose="02070309020205020404" pitchFamily="49" charset="0"/>
              </a:rPr>
              <a:t>rowid</a:t>
            </a:r>
            <a:r>
              <a:rPr lang="en-US" altLang="de-DE" dirty="0">
                <a:latin typeface="Courier New" panose="02070309020205020404" pitchFamily="49" charset="0"/>
              </a:rPr>
              <a:t> = '</a:t>
            </a:r>
            <a:r>
              <a:rPr lang="en-US" altLang="de-DE" dirty="0" err="1">
                <a:latin typeface="Courier New" panose="02070309020205020404" pitchFamily="49" charset="0"/>
              </a:rPr>
              <a:t>AAAqKkAAdAAAAPQAAA</a:t>
            </a:r>
            <a:r>
              <a:rPr lang="en-US" altLang="de-DE" dirty="0">
                <a:latin typeface="Courier New" panose="02070309020205020404" pitchFamily="49" charset="0"/>
              </a:rPr>
              <a:t>';</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DEPTNO                 DNAME          LOC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 -------------- -------------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10                     ACCOUNTING     NEW YORK      </a:t>
            </a: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de-DE" dirty="0">
              <a:latin typeface="Courier New" panose="02070309020205020404" pitchFamily="49" charset="0"/>
            </a:endParaRPr>
          </a:p>
          <a:p>
            <a:pPr indent="-306388">
              <a:lnSpc>
                <a:spcPct val="80000"/>
              </a:lnSpc>
              <a:spcBef>
                <a:spcPts val="4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latin typeface="Courier New" panose="02070309020205020404" pitchFamily="49" charset="0"/>
              </a:rPr>
              <a:t>1 rows selected</a:t>
            </a:r>
          </a:p>
          <a:p>
            <a:endParaRPr lang="de-AT" dirty="0"/>
          </a:p>
        </p:txBody>
      </p:sp>
      <p:sp>
        <p:nvSpPr>
          <p:cNvPr id="4" name="Fußzeilenplatzhalter 3">
            <a:extLst>
              <a:ext uri="{FF2B5EF4-FFF2-40B4-BE49-F238E27FC236}">
                <a16:creationId xmlns:a16="http://schemas.microsoft.com/office/drawing/2014/main" id="{D6B4BA9E-214A-4D17-90D5-C1B8F8C260BF}"/>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26F96132-EF9A-4054-9A08-7671AFAE02C3}"/>
              </a:ext>
            </a:extLst>
          </p:cNvPr>
          <p:cNvSpPr>
            <a:spLocks noGrp="1"/>
          </p:cNvSpPr>
          <p:nvPr>
            <p:ph type="sldNum" sz="quarter" idx="12"/>
          </p:nvPr>
        </p:nvSpPr>
        <p:spPr/>
        <p:txBody>
          <a:bodyPr/>
          <a:lstStyle/>
          <a:p>
            <a:fld id="{B56EC3AC-BEDD-4388-A338-C7A13AB81275}" type="slidenum">
              <a:rPr lang="de-AT" smtClean="0"/>
              <a:t>15</a:t>
            </a:fld>
            <a:endParaRPr lang="de-AT"/>
          </a:p>
        </p:txBody>
      </p:sp>
      <p:sp>
        <p:nvSpPr>
          <p:cNvPr id="6" name="Line 3">
            <a:extLst>
              <a:ext uri="{FF2B5EF4-FFF2-40B4-BE49-F238E27FC236}">
                <a16:creationId xmlns:a16="http://schemas.microsoft.com/office/drawing/2014/main" id="{FFEB39C1-ACE1-4E02-B3F7-F16A89228FDA}"/>
              </a:ext>
            </a:extLst>
          </p:cNvPr>
          <p:cNvSpPr>
            <a:spLocks noChangeShapeType="1"/>
          </p:cNvSpPr>
          <p:nvPr/>
        </p:nvSpPr>
        <p:spPr bwMode="auto">
          <a:xfrm>
            <a:off x="3330054" y="2252211"/>
            <a:ext cx="2647666" cy="184211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AT"/>
          </a:p>
        </p:txBody>
      </p:sp>
      <p:pic>
        <p:nvPicPr>
          <p:cNvPr id="7" name="Grafik 6" descr="Ein Bild, das Zeichnung enthält.&#10;&#10;Automatisch generierte Beschreibung">
            <a:extLst>
              <a:ext uri="{FF2B5EF4-FFF2-40B4-BE49-F238E27FC236}">
                <a16:creationId xmlns:a16="http://schemas.microsoft.com/office/drawing/2014/main" id="{4CB688DE-1FD2-4C4D-9BA0-3D8744D13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4850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EF1064-CCFA-4867-ABAF-055C2A298682}"/>
              </a:ext>
            </a:extLst>
          </p:cNvPr>
          <p:cNvSpPr>
            <a:spLocks noGrp="1"/>
          </p:cNvSpPr>
          <p:nvPr>
            <p:ph type="title"/>
          </p:nvPr>
        </p:nvSpPr>
        <p:spPr/>
        <p:txBody>
          <a:bodyPr/>
          <a:lstStyle/>
          <a:p>
            <a:r>
              <a:rPr lang="de-AT" b="1" dirty="0"/>
              <a:t>ROWNUM</a:t>
            </a:r>
          </a:p>
        </p:txBody>
      </p:sp>
      <p:sp>
        <p:nvSpPr>
          <p:cNvPr id="3" name="Inhaltsplatzhalter 2">
            <a:extLst>
              <a:ext uri="{FF2B5EF4-FFF2-40B4-BE49-F238E27FC236}">
                <a16:creationId xmlns:a16="http://schemas.microsoft.com/office/drawing/2014/main" id="{A5595EFD-63F0-4013-86B6-E038CB1D3425}"/>
              </a:ext>
            </a:extLst>
          </p:cNvPr>
          <p:cNvSpPr>
            <a:spLocks noGrp="1"/>
          </p:cNvSpPr>
          <p:nvPr>
            <p:ph idx="1"/>
          </p:nvPr>
        </p:nvSpPr>
        <p:spPr/>
        <p:txBody>
          <a:bodyPr>
            <a:normAutofit lnSpcReduction="10000"/>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Reihenfolge</a:t>
            </a:r>
            <a:r>
              <a:rPr lang="en-GB" altLang="de-DE" dirty="0"/>
              <a:t>, in der Oracle </a:t>
            </a:r>
            <a:r>
              <a:rPr lang="en-GB" altLang="de-DE" dirty="0" err="1"/>
              <a:t>bei</a:t>
            </a:r>
            <a:r>
              <a:rPr lang="en-GB" altLang="de-DE" dirty="0"/>
              <a:t> </a:t>
            </a:r>
            <a:r>
              <a:rPr lang="en-GB" altLang="de-DE" dirty="0" err="1"/>
              <a:t>einem</a:t>
            </a:r>
            <a:r>
              <a:rPr lang="en-GB" altLang="de-DE" dirty="0"/>
              <a:t> SELECT die </a:t>
            </a:r>
            <a:r>
              <a:rPr lang="en-GB" altLang="de-DE" dirty="0" err="1"/>
              <a:t>Zeilen</a:t>
            </a:r>
            <a:r>
              <a:rPr lang="en-GB" altLang="de-DE" dirty="0"/>
              <a:t> </a:t>
            </a:r>
            <a:r>
              <a:rPr lang="en-GB" altLang="de-DE" dirty="0" err="1"/>
              <a:t>abruft</a:t>
            </a:r>
            <a:r>
              <a:rPr lang="en-GB" altLang="de-DE" dirty="0"/>
              <a:t>.</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900"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rPr>
              <a:t>SELECT * FROM emp WHERE ROWNUM &lt; 11</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latin typeface="Courier New" panose="02070309020205020404" pitchFamily="49" charset="0"/>
              </a:rPr>
              <a:t>SELECT </a:t>
            </a:r>
            <a:r>
              <a:rPr lang="de-AT" altLang="de-DE" dirty="0" err="1">
                <a:latin typeface="Courier New" panose="02070309020205020404" pitchFamily="49" charset="0"/>
              </a:rPr>
              <a:t>rownum</a:t>
            </a:r>
            <a:r>
              <a:rPr lang="de-AT" altLang="de-DE" dirty="0">
                <a:latin typeface="Courier New" panose="02070309020205020404" pitchFamily="49" charset="0"/>
              </a:rPr>
              <a:t>, </a:t>
            </a:r>
            <a:r>
              <a:rPr lang="de-AT" altLang="de-DE" dirty="0" err="1">
                <a:latin typeface="Courier New" panose="02070309020205020404" pitchFamily="49" charset="0"/>
              </a:rPr>
              <a:t>ename</a:t>
            </a:r>
            <a:r>
              <a:rPr lang="de-AT" altLang="de-DE" dirty="0">
                <a:latin typeface="Courier New" panose="02070309020205020404" pitchFamily="49" charset="0"/>
              </a:rPr>
              <a:t> FROM </a:t>
            </a:r>
            <a:r>
              <a:rPr lang="de-AT" altLang="de-DE" dirty="0" err="1">
                <a:latin typeface="Courier New" panose="02070309020205020404" pitchFamily="49" charset="0"/>
              </a:rPr>
              <a:t>emp</a:t>
            </a:r>
            <a:endParaRPr lang="de-AT" altLang="de-DE" dirty="0">
              <a:latin typeface="Courier New" panose="02070309020205020404" pitchFamily="49" charset="0"/>
            </a:endParaRP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err="1"/>
              <a:t>Gesucht</a:t>
            </a:r>
            <a:r>
              <a:rPr lang="en-GB" altLang="de-DE" dirty="0"/>
              <a:t> </a:t>
            </a:r>
            <a:r>
              <a:rPr lang="en-GB" altLang="de-DE" dirty="0" err="1"/>
              <a:t>sind</a:t>
            </a:r>
            <a:r>
              <a:rPr lang="en-GB" altLang="de-DE" dirty="0"/>
              <a:t> die 10 </a:t>
            </a:r>
            <a:r>
              <a:rPr lang="en-GB" altLang="de-DE" dirty="0" err="1"/>
              <a:t>Beschäftigten</a:t>
            </a:r>
            <a:r>
              <a:rPr lang="en-GB" altLang="de-DE" dirty="0"/>
              <a:t> </a:t>
            </a:r>
            <a:r>
              <a:rPr lang="en-GB" altLang="de-DE" dirty="0" err="1"/>
              <a:t>mit</a:t>
            </a:r>
            <a:r>
              <a:rPr lang="en-GB" altLang="de-DE" dirty="0"/>
              <a:t> der </a:t>
            </a:r>
            <a:r>
              <a:rPr lang="en-GB" altLang="de-DE" dirty="0" err="1"/>
              <a:t>kleinsten</a:t>
            </a:r>
            <a:r>
              <a:rPr lang="en-GB" altLang="de-DE" dirty="0"/>
              <a:t> </a:t>
            </a:r>
            <a:r>
              <a:rPr lang="en-GB" altLang="de-DE" dirty="0" err="1"/>
              <a:t>empno</a:t>
            </a:r>
            <a:r>
              <a:rPr lang="en-GB" altLang="de-DE" dirty="0"/>
              <a:t>.</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900"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SELECT * FROM</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(SELECT * FROM emp ORDER BY </a:t>
            </a:r>
            <a:r>
              <a:rPr lang="en-GB" altLang="de-DE" dirty="0" err="1">
                <a:latin typeface="Courier New" panose="02070309020205020404" pitchFamily="49" charset="0"/>
                <a:cs typeface="Courier New" panose="02070309020205020404" pitchFamily="49" charset="0"/>
              </a:rPr>
              <a:t>empno</a:t>
            </a:r>
            <a:r>
              <a:rPr lang="en-GB" altLang="de-DE" dirty="0">
                <a:latin typeface="Courier New" panose="02070309020205020404" pitchFamily="49" charset="0"/>
                <a:cs typeface="Courier New" panose="02070309020205020404" pitchFamily="49" charset="0"/>
              </a:rPr>
              <a:t>)</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WHERE ROWNUM &lt; 11;</a:t>
            </a:r>
          </a:p>
          <a:p>
            <a:endParaRPr lang="de-AT" dirty="0"/>
          </a:p>
        </p:txBody>
      </p:sp>
      <p:sp>
        <p:nvSpPr>
          <p:cNvPr id="4" name="Fußzeilenplatzhalter 3">
            <a:extLst>
              <a:ext uri="{FF2B5EF4-FFF2-40B4-BE49-F238E27FC236}">
                <a16:creationId xmlns:a16="http://schemas.microsoft.com/office/drawing/2014/main" id="{1E59983A-3241-4F3F-A45E-5D5F0E15212C}"/>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0F9B674-1FDF-4127-A398-C9F77C9B3129}"/>
              </a:ext>
            </a:extLst>
          </p:cNvPr>
          <p:cNvSpPr>
            <a:spLocks noGrp="1"/>
          </p:cNvSpPr>
          <p:nvPr>
            <p:ph type="sldNum" sz="quarter" idx="12"/>
          </p:nvPr>
        </p:nvSpPr>
        <p:spPr/>
        <p:txBody>
          <a:bodyPr/>
          <a:lstStyle/>
          <a:p>
            <a:fld id="{B56EC3AC-BEDD-4388-A338-C7A13AB81275}" type="slidenum">
              <a:rPr lang="de-AT" smtClean="0"/>
              <a:t>16</a:t>
            </a:fld>
            <a:endParaRPr lang="de-AT"/>
          </a:p>
        </p:txBody>
      </p:sp>
      <p:pic>
        <p:nvPicPr>
          <p:cNvPr id="6" name="Grafik 5" descr="Ein Bild, das Zeichnung enthält.&#10;&#10;Automatisch generierte Beschreibung">
            <a:extLst>
              <a:ext uri="{FF2B5EF4-FFF2-40B4-BE49-F238E27FC236}">
                <a16:creationId xmlns:a16="http://schemas.microsoft.com/office/drawing/2014/main" id="{C6B2931A-5AE9-4BB6-B5F4-F3D4DC910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58546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C5FAC5-59C2-43B2-A36B-A395064CB834}"/>
              </a:ext>
            </a:extLst>
          </p:cNvPr>
          <p:cNvSpPr>
            <a:spLocks noGrp="1"/>
          </p:cNvSpPr>
          <p:nvPr>
            <p:ph type="title"/>
          </p:nvPr>
        </p:nvSpPr>
        <p:spPr/>
        <p:txBody>
          <a:bodyPr/>
          <a:lstStyle/>
          <a:p>
            <a:r>
              <a:rPr lang="de-AT" b="1" dirty="0"/>
              <a:t>ROLLUP</a:t>
            </a:r>
          </a:p>
        </p:txBody>
      </p:sp>
      <p:sp>
        <p:nvSpPr>
          <p:cNvPr id="3" name="Inhaltsplatzhalter 2">
            <a:extLst>
              <a:ext uri="{FF2B5EF4-FFF2-40B4-BE49-F238E27FC236}">
                <a16:creationId xmlns:a16="http://schemas.microsoft.com/office/drawing/2014/main" id="{FE90603A-4E85-4BBE-9ADF-07D63AE5E571}"/>
              </a:ext>
            </a:extLst>
          </p:cNvPr>
          <p:cNvSpPr>
            <a:spLocks noGrp="1"/>
          </p:cNvSpPr>
          <p:nvPr>
            <p:ph idx="1"/>
          </p:nvPr>
        </p:nvSpPr>
        <p:spPr>
          <a:xfrm>
            <a:off x="838201" y="1547328"/>
            <a:ext cx="9445282" cy="4416149"/>
          </a:xfrm>
        </p:spPr>
        <p:txBody>
          <a:bodyPr>
            <a:normAutofit fontScale="92500" lnSpcReduction="20000"/>
          </a:bodyPr>
          <a:lstStyle/>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t>ROLLUP Funktion zur Bildung von Summen und Untersummen. </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1400" dirty="0"/>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select </a:t>
            </a:r>
            <a:r>
              <a:rPr lang="en-GB" altLang="de-DE" sz="1400" dirty="0" err="1">
                <a:latin typeface="Courier New" panose="02070309020205020404" pitchFamily="49" charset="0"/>
              </a:rPr>
              <a:t>job,loc</a:t>
            </a:r>
            <a:r>
              <a:rPr lang="en-GB" altLang="de-DE" sz="1400" dirty="0">
                <a:latin typeface="Courier New" panose="02070309020205020404" pitchFamily="49" charset="0"/>
              </a:rPr>
              <a:t>, </a:t>
            </a:r>
            <a:r>
              <a:rPr lang="en-GB" altLang="de-DE" sz="1400" dirty="0" err="1">
                <a:latin typeface="Courier New" panose="02070309020205020404" pitchFamily="49" charset="0"/>
              </a:rPr>
              <a:t>avg</a:t>
            </a:r>
            <a:r>
              <a:rPr lang="en-GB" altLang="de-DE" sz="1400" dirty="0">
                <a:latin typeface="Courier New" panose="02070309020205020404" pitchFamily="49" charset="0"/>
              </a:rPr>
              <a:t>(</a:t>
            </a:r>
            <a:r>
              <a:rPr lang="en-GB" altLang="de-DE" sz="1400" dirty="0" err="1">
                <a:latin typeface="Courier New" panose="02070309020205020404" pitchFamily="49" charset="0"/>
              </a:rPr>
              <a:t>sal</a:t>
            </a:r>
            <a:r>
              <a:rPr lang="en-GB" altLang="de-DE" sz="1400" dirty="0">
                <a:latin typeface="Courier New" panose="02070309020205020404" pitchFamily="49" charset="0"/>
              </a:rPr>
              <a:t>) from </a:t>
            </a:r>
            <a:r>
              <a:rPr lang="en-GB" altLang="de-DE" sz="1400" dirty="0" err="1">
                <a:latin typeface="Courier New" panose="02070309020205020404" pitchFamily="49" charset="0"/>
              </a:rPr>
              <a:t>dept,emp</a:t>
            </a:r>
            <a:endParaRPr lang="en-GB" altLang="de-DE" sz="1400" dirty="0">
              <a:latin typeface="Courier New" panose="02070309020205020404" pitchFamily="49" charset="0"/>
            </a:endParaRP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where </a:t>
            </a:r>
            <a:r>
              <a:rPr lang="en-GB" altLang="de-DE" sz="1400" dirty="0" err="1">
                <a:latin typeface="Courier New" panose="02070309020205020404" pitchFamily="49" charset="0"/>
              </a:rPr>
              <a:t>emp.deptno</a:t>
            </a:r>
            <a:r>
              <a:rPr lang="en-GB" altLang="de-DE" sz="1400" dirty="0">
                <a:latin typeface="Courier New" panose="02070309020205020404" pitchFamily="49" charset="0"/>
              </a:rPr>
              <a:t>=</a:t>
            </a:r>
            <a:r>
              <a:rPr lang="en-GB" altLang="de-DE" sz="1400" dirty="0" err="1">
                <a:latin typeface="Courier New" panose="02070309020205020404" pitchFamily="49" charset="0"/>
              </a:rPr>
              <a:t>dept.deptno</a:t>
            </a:r>
            <a:endParaRPr lang="en-GB" altLang="de-DE" sz="1400" dirty="0">
              <a:latin typeface="Courier New" panose="02070309020205020404" pitchFamily="49" charset="0"/>
            </a:endParaRP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group by rollup (</a:t>
            </a:r>
            <a:r>
              <a:rPr lang="en-GB" altLang="de-DE" sz="1400" dirty="0" err="1">
                <a:latin typeface="Courier New" panose="02070309020205020404" pitchFamily="49" charset="0"/>
              </a:rPr>
              <a:t>job,loc</a:t>
            </a:r>
            <a:r>
              <a:rPr lang="en-GB" altLang="de-DE" sz="1400" dirty="0">
                <a:latin typeface="Courier New" panose="02070309020205020404" pitchFamily="49" charset="0"/>
              </a:rPr>
              <a:t>)</a:t>
            </a:r>
            <a:r>
              <a:rPr lang="en-GB" altLang="de-DE" sz="1400" dirty="0"/>
              <a:t> ;</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1400" dirty="0"/>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1400" dirty="0"/>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JOB       LOC             AVG(SAL)</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 ------------- ----------</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ANALYST   DALLAS              3000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ANALYST                       3000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CLERK     CHICAGO              950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CLERK     DALLAS               950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CLERK     NEW YORK            1300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CLERK                       1037.5</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MANAGER   CHICAGO             2850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MANAGER   DALLAS              2975</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MANAGER   NEW YORK            2450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MANAGER                 2758.33333</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PRESIDENT NEW YORK            5000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1400" dirty="0">
                <a:latin typeface="Courier New" panose="02070309020205020404" pitchFamily="49" charset="0"/>
              </a:rPr>
              <a:t>PRESIDENT                     5000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latin typeface="Courier New" panose="02070309020205020404" pitchFamily="49" charset="0"/>
              </a:rPr>
              <a:t>SALESMAN  CHICAGO             1400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latin typeface="Courier New" panose="02070309020205020404" pitchFamily="49" charset="0"/>
              </a:rPr>
              <a:t>SALESMAN                      1400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latin typeface="Courier New" panose="02070309020205020404" pitchFamily="49" charset="0"/>
              </a:rPr>
              <a:t>                        2073.21429</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1400" dirty="0"/>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t>Mit diesem Statement wird zuerst eine Zwischensumme für jede Abteilung gebildet und abschließend eine Gesamtsumme aller</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1400" dirty="0"/>
              <a:t>Datensätze ausgegeben.</a:t>
            </a:r>
          </a:p>
          <a:p>
            <a:endParaRPr lang="de-AT" sz="1400" dirty="0"/>
          </a:p>
        </p:txBody>
      </p:sp>
      <p:sp>
        <p:nvSpPr>
          <p:cNvPr id="4" name="Fußzeilenplatzhalter 3">
            <a:extLst>
              <a:ext uri="{FF2B5EF4-FFF2-40B4-BE49-F238E27FC236}">
                <a16:creationId xmlns:a16="http://schemas.microsoft.com/office/drawing/2014/main" id="{9663FCDB-403E-420A-9066-A7C6F0B5BB54}"/>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5253F46E-088E-403A-9F8B-9179C064068C}"/>
              </a:ext>
            </a:extLst>
          </p:cNvPr>
          <p:cNvSpPr>
            <a:spLocks noGrp="1"/>
          </p:cNvSpPr>
          <p:nvPr>
            <p:ph type="sldNum" sz="quarter" idx="12"/>
          </p:nvPr>
        </p:nvSpPr>
        <p:spPr/>
        <p:txBody>
          <a:bodyPr/>
          <a:lstStyle/>
          <a:p>
            <a:fld id="{B56EC3AC-BEDD-4388-A338-C7A13AB81275}" type="slidenum">
              <a:rPr lang="de-AT" smtClean="0"/>
              <a:t>17</a:t>
            </a:fld>
            <a:endParaRPr lang="de-AT"/>
          </a:p>
        </p:txBody>
      </p:sp>
      <p:pic>
        <p:nvPicPr>
          <p:cNvPr id="6" name="Grafik 5" descr="Ein Bild, das Zeichnung enthält.&#10;&#10;Automatisch generierte Beschreibung">
            <a:extLst>
              <a:ext uri="{FF2B5EF4-FFF2-40B4-BE49-F238E27FC236}">
                <a16:creationId xmlns:a16="http://schemas.microsoft.com/office/drawing/2014/main" id="{F7C6921E-1D6D-410C-97F5-AAB3B1578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2584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53A5B9-252D-49FB-A078-EE40FC87FF28}"/>
              </a:ext>
            </a:extLst>
          </p:cNvPr>
          <p:cNvSpPr>
            <a:spLocks noGrp="1"/>
          </p:cNvSpPr>
          <p:nvPr>
            <p:ph type="title"/>
          </p:nvPr>
        </p:nvSpPr>
        <p:spPr/>
        <p:txBody>
          <a:bodyPr/>
          <a:lstStyle/>
          <a:p>
            <a:r>
              <a:rPr lang="de-AT" b="1" dirty="0"/>
              <a:t>CUBE</a:t>
            </a:r>
          </a:p>
        </p:txBody>
      </p:sp>
      <p:sp>
        <p:nvSpPr>
          <p:cNvPr id="3" name="Inhaltsplatzhalter 2">
            <a:extLst>
              <a:ext uri="{FF2B5EF4-FFF2-40B4-BE49-F238E27FC236}">
                <a16:creationId xmlns:a16="http://schemas.microsoft.com/office/drawing/2014/main" id="{4D0AFB8B-2214-44CC-8A77-AE559F7F8DC0}"/>
              </a:ext>
            </a:extLst>
          </p:cNvPr>
          <p:cNvSpPr>
            <a:spLocks noGrp="1"/>
          </p:cNvSpPr>
          <p:nvPr>
            <p:ph idx="1"/>
          </p:nvPr>
        </p:nvSpPr>
        <p:spPr>
          <a:xfrm>
            <a:off x="838200" y="1401556"/>
            <a:ext cx="10515600" cy="4681192"/>
          </a:xfrm>
        </p:spPr>
        <p:txBody>
          <a:bodyPr>
            <a:normAutofit fontScale="25000" lnSpcReduction="20000"/>
          </a:bodyPr>
          <a:lstStyle/>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4800" dirty="0"/>
              <a:t>CUBE Funktion wird verwendet um für alle Wertekombinationen eine Zwischensumme zu bilden.</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4800" dirty="0"/>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select </a:t>
            </a:r>
            <a:r>
              <a:rPr lang="en-GB" altLang="de-DE" sz="4800" dirty="0" err="1">
                <a:latin typeface="Courier New" panose="02070309020205020404" pitchFamily="49" charset="0"/>
              </a:rPr>
              <a:t>job,loc</a:t>
            </a:r>
            <a:r>
              <a:rPr lang="en-GB" altLang="de-DE" sz="4800" dirty="0">
                <a:latin typeface="Courier New" panose="02070309020205020404" pitchFamily="49" charset="0"/>
              </a:rPr>
              <a:t>, </a:t>
            </a:r>
            <a:r>
              <a:rPr lang="en-GB" altLang="de-DE" sz="4800" dirty="0" err="1">
                <a:latin typeface="Courier New" panose="02070309020205020404" pitchFamily="49" charset="0"/>
              </a:rPr>
              <a:t>avg</a:t>
            </a:r>
            <a:r>
              <a:rPr lang="en-GB" altLang="de-DE" sz="4800" dirty="0">
                <a:latin typeface="Courier New" panose="02070309020205020404" pitchFamily="49" charset="0"/>
              </a:rPr>
              <a:t>(</a:t>
            </a:r>
            <a:r>
              <a:rPr lang="en-GB" altLang="de-DE" sz="4800" dirty="0" err="1">
                <a:latin typeface="Courier New" panose="02070309020205020404" pitchFamily="49" charset="0"/>
              </a:rPr>
              <a:t>sal</a:t>
            </a:r>
            <a:r>
              <a:rPr lang="en-GB" altLang="de-DE" sz="4800" dirty="0">
                <a:latin typeface="Courier New" panose="02070309020205020404" pitchFamily="49" charset="0"/>
              </a:rPr>
              <a:t>) from </a:t>
            </a:r>
            <a:r>
              <a:rPr lang="en-GB" altLang="de-DE" sz="4800" dirty="0" err="1">
                <a:latin typeface="Courier New" panose="02070309020205020404" pitchFamily="49" charset="0"/>
              </a:rPr>
              <a:t>dept,emp</a:t>
            </a:r>
            <a:endParaRPr lang="en-GB" altLang="de-DE" sz="4800" dirty="0">
              <a:latin typeface="Courier New" panose="02070309020205020404" pitchFamily="49" charset="0"/>
            </a:endParaRP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  where </a:t>
            </a:r>
            <a:r>
              <a:rPr lang="en-GB" altLang="de-DE" sz="4800" dirty="0" err="1">
                <a:latin typeface="Courier New" panose="02070309020205020404" pitchFamily="49" charset="0"/>
              </a:rPr>
              <a:t>emp.deptno</a:t>
            </a:r>
            <a:r>
              <a:rPr lang="en-GB" altLang="de-DE" sz="4800" dirty="0">
                <a:latin typeface="Courier New" panose="02070309020205020404" pitchFamily="49" charset="0"/>
              </a:rPr>
              <a:t>=</a:t>
            </a:r>
            <a:r>
              <a:rPr lang="en-GB" altLang="de-DE" sz="4800" dirty="0" err="1">
                <a:latin typeface="Courier New" panose="02070309020205020404" pitchFamily="49" charset="0"/>
              </a:rPr>
              <a:t>dept.deptno</a:t>
            </a:r>
            <a:endParaRPr lang="en-GB" altLang="de-DE" sz="4800" dirty="0">
              <a:latin typeface="Courier New" panose="02070309020205020404" pitchFamily="49" charset="0"/>
            </a:endParaRP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  group by cube (</a:t>
            </a:r>
            <a:r>
              <a:rPr lang="en-GB" altLang="de-DE" sz="4800" dirty="0" err="1">
                <a:latin typeface="Courier New" panose="02070309020205020404" pitchFamily="49" charset="0"/>
              </a:rPr>
              <a:t>job,loc</a:t>
            </a:r>
            <a:r>
              <a:rPr lang="en-GB" altLang="de-DE" sz="4800" dirty="0">
                <a:latin typeface="Courier New" panose="02070309020205020404" pitchFamily="49" charset="0"/>
              </a:rPr>
              <a:t>);</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4800" dirty="0">
              <a:latin typeface="Courier New" panose="02070309020205020404" pitchFamily="49" charset="0"/>
            </a:endParaRP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4800" dirty="0">
              <a:latin typeface="Courier New" panose="02070309020205020404" pitchFamily="49" charset="0"/>
            </a:endParaRP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sz="4800" dirty="0">
              <a:latin typeface="Courier New" panose="02070309020205020404" pitchFamily="49" charset="0"/>
            </a:endParaRP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JOB       LOC             AVG(SAL)</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 ------------- ----------</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                        2073.21429</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          CHICAGO       1566.66667</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          DALLAS              2175</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          NEW YORK      2916.66667</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ANALYST                       3000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ANALYST   DALLAS              3000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CLERK                       1037.5</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CLERK     CHICAGO              950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CLERK     DALLAS               950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CLERK     NEW YORK            1300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MANAGER                 2758.33333</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MANAGER   CHICAGO             2850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MANAGER   DALLAS              2975</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MANAGER   NEW YORK            2450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PRESIDENT                     5000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PRESIDENT NEW YORK            5000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4800" dirty="0">
                <a:latin typeface="Courier New" panose="02070309020205020404" pitchFamily="49" charset="0"/>
              </a:rPr>
              <a:t>SALESMAN                      1400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4800" dirty="0">
                <a:latin typeface="Courier New" panose="02070309020205020404" pitchFamily="49" charset="0"/>
              </a:rPr>
              <a:t>SALESMAN  CHICAGO             1400</a:t>
            </a: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sz="4800" dirty="0">
              <a:latin typeface="Courier New" panose="02070309020205020404" pitchFamily="49" charset="0"/>
            </a:endParaRPr>
          </a:p>
          <a:p>
            <a:pPr indent="-306388">
              <a:lnSpc>
                <a:spcPct val="80000"/>
              </a:lnSpc>
              <a:spcBef>
                <a:spcPts val="3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4800" dirty="0"/>
              <a:t>Für jede Gruppe von Job wird für jede Gruppe von Location eine Zwischensumme gebildet.</a:t>
            </a:r>
          </a:p>
          <a:p>
            <a:endParaRPr lang="de-AT" dirty="0"/>
          </a:p>
        </p:txBody>
      </p:sp>
      <p:sp>
        <p:nvSpPr>
          <p:cNvPr id="4" name="Fußzeilenplatzhalter 3">
            <a:extLst>
              <a:ext uri="{FF2B5EF4-FFF2-40B4-BE49-F238E27FC236}">
                <a16:creationId xmlns:a16="http://schemas.microsoft.com/office/drawing/2014/main" id="{2A88A655-3A4F-468C-8F1D-A64FA98E96E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1154CEA3-64A3-4061-ABFD-D2A6FB4F1D10}"/>
              </a:ext>
            </a:extLst>
          </p:cNvPr>
          <p:cNvSpPr>
            <a:spLocks noGrp="1"/>
          </p:cNvSpPr>
          <p:nvPr>
            <p:ph type="sldNum" sz="quarter" idx="12"/>
          </p:nvPr>
        </p:nvSpPr>
        <p:spPr/>
        <p:txBody>
          <a:bodyPr/>
          <a:lstStyle/>
          <a:p>
            <a:fld id="{B56EC3AC-BEDD-4388-A338-C7A13AB81275}" type="slidenum">
              <a:rPr lang="de-AT" smtClean="0"/>
              <a:t>18</a:t>
            </a:fld>
            <a:endParaRPr lang="de-AT"/>
          </a:p>
        </p:txBody>
      </p:sp>
      <p:pic>
        <p:nvPicPr>
          <p:cNvPr id="6" name="Grafik 5" descr="Ein Bild, das Zeichnung enthält.&#10;&#10;Automatisch generierte Beschreibung">
            <a:extLst>
              <a:ext uri="{FF2B5EF4-FFF2-40B4-BE49-F238E27FC236}">
                <a16:creationId xmlns:a16="http://schemas.microsoft.com/office/drawing/2014/main" id="{7C2DEE27-0BD8-4ED3-BB7D-D2D2CA76E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070224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5C9F2B-857E-4AC2-B459-41B0FCE637E5}"/>
              </a:ext>
            </a:extLst>
          </p:cNvPr>
          <p:cNvSpPr>
            <a:spLocks noGrp="1"/>
          </p:cNvSpPr>
          <p:nvPr>
            <p:ph type="title"/>
          </p:nvPr>
        </p:nvSpPr>
        <p:spPr>
          <a:xfrm>
            <a:off x="854765" y="410368"/>
            <a:ext cx="10515600" cy="1325563"/>
          </a:xfrm>
        </p:spPr>
        <p:txBody>
          <a:bodyPr/>
          <a:lstStyle/>
          <a:p>
            <a:r>
              <a:rPr lang="de-AT" b="1" dirty="0"/>
              <a:t>GROUPING</a:t>
            </a:r>
          </a:p>
        </p:txBody>
      </p:sp>
      <p:sp>
        <p:nvSpPr>
          <p:cNvPr id="3" name="Inhaltsplatzhalter 2">
            <a:extLst>
              <a:ext uri="{FF2B5EF4-FFF2-40B4-BE49-F238E27FC236}">
                <a16:creationId xmlns:a16="http://schemas.microsoft.com/office/drawing/2014/main" id="{E7F33B54-53B8-4BB2-906F-82E2ED2A1F9E}"/>
              </a:ext>
            </a:extLst>
          </p:cNvPr>
          <p:cNvSpPr>
            <a:spLocks noGrp="1"/>
          </p:cNvSpPr>
          <p:nvPr>
            <p:ph idx="1"/>
          </p:nvPr>
        </p:nvSpPr>
        <p:spPr/>
        <p:txBody>
          <a:bodyPr>
            <a:normAutofit fontScale="62500" lnSpcReduction="20000"/>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sz="3200" dirty="0"/>
              <a:t>zeigt an, ob eine Zeile durch ein CUBE oder ROLLUP generiert worden ist. 0 steht für 'ja', 1 für 'nein'</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3200"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200" dirty="0">
                <a:cs typeface="Courier New" panose="02070309020205020404" pitchFamily="49" charset="0"/>
              </a:rPr>
              <a:t>SELECT </a:t>
            </a:r>
            <a:r>
              <a:rPr lang="en-GB" altLang="de-DE" sz="3200" dirty="0" err="1">
                <a:cs typeface="Courier New" panose="02070309020205020404" pitchFamily="49" charset="0"/>
              </a:rPr>
              <a:t>deptno</a:t>
            </a:r>
            <a:r>
              <a:rPr lang="en-GB" altLang="de-DE" sz="3200" dirty="0">
                <a:cs typeface="Courier New" panose="02070309020205020404" pitchFamily="49" charset="0"/>
              </a:rPr>
              <a:t>, job, SUM(</a:t>
            </a:r>
            <a:r>
              <a:rPr lang="en-GB" altLang="de-DE" sz="3200" dirty="0" err="1">
                <a:cs typeface="Courier New" panose="02070309020205020404" pitchFamily="49" charset="0"/>
              </a:rPr>
              <a:t>sal</a:t>
            </a:r>
            <a:r>
              <a:rPr lang="en-GB" altLang="de-DE" sz="3200" dirty="0">
                <a:cs typeface="Courier New" panose="02070309020205020404" pitchFamily="49" charset="0"/>
              </a:rPr>
              <a:t>), grouping (</a:t>
            </a:r>
            <a:r>
              <a:rPr lang="en-GB" altLang="de-DE" sz="3200" dirty="0" err="1">
                <a:cs typeface="Courier New" panose="02070309020205020404" pitchFamily="49" charset="0"/>
              </a:rPr>
              <a:t>deptno</a:t>
            </a:r>
            <a:r>
              <a:rPr lang="en-GB" altLang="de-DE" sz="3200" dirty="0">
                <a:cs typeface="Courier New" panose="02070309020205020404" pitchFamily="49" charset="0"/>
              </a:rPr>
              <a:t>), grouping(job)</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200" dirty="0">
                <a:cs typeface="Courier New" panose="02070309020205020404" pitchFamily="49" charset="0"/>
              </a:rPr>
              <a:t>FROM emp</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200" dirty="0">
                <a:cs typeface="Courier New" panose="02070309020205020404" pitchFamily="49" charset="0"/>
              </a:rPr>
              <a:t>GROUP BY ROLLUP (</a:t>
            </a:r>
            <a:r>
              <a:rPr lang="en-GB" altLang="de-DE" sz="3200" dirty="0" err="1">
                <a:cs typeface="Courier New" panose="02070309020205020404" pitchFamily="49" charset="0"/>
              </a:rPr>
              <a:t>deptno</a:t>
            </a:r>
            <a:r>
              <a:rPr lang="en-GB" altLang="de-DE" sz="3200" dirty="0">
                <a:cs typeface="Courier New" panose="02070309020205020404" pitchFamily="49" charset="0"/>
              </a:rPr>
              <a:t>, job);</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sz="800"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sz="3200" dirty="0">
                <a:cs typeface="Courier New" panose="02070309020205020404" pitchFamily="49" charset="0"/>
              </a:rPr>
              <a:t>    </a:t>
            </a:r>
            <a:r>
              <a:rPr lang="en-GB" altLang="de-DE" dirty="0">
                <a:latin typeface="Courier New" panose="02070309020205020404" pitchFamily="49" charset="0"/>
                <a:cs typeface="Courier New" panose="02070309020205020404" pitchFamily="49" charset="0"/>
              </a:rPr>
              <a:t>DEPTNO JOB   SUM(SAL) GROUPING(DEPTNO) GROUPING(JOB)</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 ----------------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10  CLERK    1300                0             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10  MANAGER  2450                0             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10  PRESIDENT5000                0             0</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10           8750                0             1</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a:t>
            </a:r>
          </a:p>
          <a:p>
            <a:endParaRPr lang="de-AT" dirty="0"/>
          </a:p>
        </p:txBody>
      </p:sp>
      <p:sp>
        <p:nvSpPr>
          <p:cNvPr id="4" name="Fußzeilenplatzhalter 3">
            <a:extLst>
              <a:ext uri="{FF2B5EF4-FFF2-40B4-BE49-F238E27FC236}">
                <a16:creationId xmlns:a16="http://schemas.microsoft.com/office/drawing/2014/main" id="{4188991F-B73D-430C-941A-F710138E05A1}"/>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196E8DE4-9918-46D2-85B4-A1F4CFEDCCD9}"/>
              </a:ext>
            </a:extLst>
          </p:cNvPr>
          <p:cNvSpPr>
            <a:spLocks noGrp="1"/>
          </p:cNvSpPr>
          <p:nvPr>
            <p:ph type="sldNum" sz="quarter" idx="12"/>
          </p:nvPr>
        </p:nvSpPr>
        <p:spPr/>
        <p:txBody>
          <a:bodyPr/>
          <a:lstStyle/>
          <a:p>
            <a:fld id="{B56EC3AC-BEDD-4388-A338-C7A13AB81275}" type="slidenum">
              <a:rPr lang="de-AT" smtClean="0"/>
              <a:t>19</a:t>
            </a:fld>
            <a:endParaRPr lang="de-AT"/>
          </a:p>
        </p:txBody>
      </p:sp>
      <p:pic>
        <p:nvPicPr>
          <p:cNvPr id="6" name="Grafik 5" descr="Ein Bild, das Zeichnung enthält.&#10;&#10;Automatisch generierte Beschreibung">
            <a:extLst>
              <a:ext uri="{FF2B5EF4-FFF2-40B4-BE49-F238E27FC236}">
                <a16:creationId xmlns:a16="http://schemas.microsoft.com/office/drawing/2014/main" id="{D361C81C-C311-4A52-B210-5A6BC7B7F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0963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55FAC-1973-4363-81D4-5B00F98CA540}"/>
              </a:ext>
            </a:extLst>
          </p:cNvPr>
          <p:cNvSpPr>
            <a:spLocks noGrp="1"/>
          </p:cNvSpPr>
          <p:nvPr>
            <p:ph type="title"/>
          </p:nvPr>
        </p:nvSpPr>
        <p:spPr/>
        <p:txBody>
          <a:bodyPr/>
          <a:lstStyle/>
          <a:p>
            <a:r>
              <a:rPr lang="de-AT" b="1" dirty="0"/>
              <a:t>Baumstrukturen</a:t>
            </a:r>
          </a:p>
        </p:txBody>
      </p:sp>
      <p:sp>
        <p:nvSpPr>
          <p:cNvPr id="3" name="Inhaltsplatzhalter 2">
            <a:extLst>
              <a:ext uri="{FF2B5EF4-FFF2-40B4-BE49-F238E27FC236}">
                <a16:creationId xmlns:a16="http://schemas.microsoft.com/office/drawing/2014/main" id="{2CB0175D-427C-4D17-AB56-682A0B367F17}"/>
              </a:ext>
            </a:extLst>
          </p:cNvPr>
          <p:cNvSpPr>
            <a:spLocks noGrp="1"/>
          </p:cNvSpPr>
          <p:nvPr>
            <p:ph idx="1"/>
          </p:nvPr>
        </p:nvSpPr>
        <p:spPr/>
        <p:txBody>
          <a:bodyPr/>
          <a:lstStyle/>
          <a:p>
            <a:pPr marL="0" indent="0">
              <a:buNone/>
            </a:pPr>
            <a:r>
              <a:rPr lang="de-DE" altLang="de-DE" dirty="0"/>
              <a:t>Grafische Darstellung der Tabelle EMP:</a:t>
            </a:r>
          </a:p>
          <a:p>
            <a:endParaRPr lang="de-AT" dirty="0"/>
          </a:p>
          <a:p>
            <a:endParaRPr lang="de-AT" dirty="0"/>
          </a:p>
          <a:p>
            <a:endParaRPr lang="de-AT" dirty="0"/>
          </a:p>
          <a:p>
            <a:endParaRPr lang="de-AT" dirty="0"/>
          </a:p>
          <a:p>
            <a:endParaRPr lang="de-AT" dirty="0"/>
          </a:p>
          <a:p>
            <a:endParaRPr lang="de-AT" dirty="0"/>
          </a:p>
          <a:p>
            <a:pPr marL="0" indent="0">
              <a:buNone/>
            </a:pPr>
            <a:r>
              <a:rPr lang="de-DE" altLang="de-DE" dirty="0"/>
              <a:t>Die Beziehung erfolgt über </a:t>
            </a:r>
            <a:r>
              <a:rPr lang="de-DE" altLang="de-DE" dirty="0" err="1"/>
              <a:t>emp.mgr</a:t>
            </a:r>
            <a:r>
              <a:rPr lang="de-DE" altLang="de-DE" dirty="0"/>
              <a:t> = </a:t>
            </a:r>
            <a:r>
              <a:rPr lang="de-DE" altLang="de-DE" dirty="0" err="1"/>
              <a:t>emp.empno</a:t>
            </a:r>
            <a:endParaRPr lang="de-DE" altLang="de-DE" dirty="0"/>
          </a:p>
          <a:p>
            <a:endParaRPr lang="de-AT" dirty="0"/>
          </a:p>
        </p:txBody>
      </p:sp>
      <p:pic>
        <p:nvPicPr>
          <p:cNvPr id="4" name="Grafik 3">
            <a:extLst>
              <a:ext uri="{FF2B5EF4-FFF2-40B4-BE49-F238E27FC236}">
                <a16:creationId xmlns:a16="http://schemas.microsoft.com/office/drawing/2014/main" id="{D379B64D-E524-48BB-BC54-B5086E9ADA0B}"/>
              </a:ext>
            </a:extLst>
          </p:cNvPr>
          <p:cNvPicPr>
            <a:picLocks noChangeAspect="1"/>
          </p:cNvPicPr>
          <p:nvPr/>
        </p:nvPicPr>
        <p:blipFill>
          <a:blip r:embed="rId2"/>
          <a:stretch>
            <a:fillRect/>
          </a:stretch>
        </p:blipFill>
        <p:spPr>
          <a:xfrm>
            <a:off x="1956330" y="3146364"/>
            <a:ext cx="7669740" cy="1709859"/>
          </a:xfrm>
          <a:prstGeom prst="rect">
            <a:avLst/>
          </a:prstGeom>
        </p:spPr>
      </p:pic>
      <p:sp>
        <p:nvSpPr>
          <p:cNvPr id="5" name="Fußzeilenplatzhalter 4">
            <a:extLst>
              <a:ext uri="{FF2B5EF4-FFF2-40B4-BE49-F238E27FC236}">
                <a16:creationId xmlns:a16="http://schemas.microsoft.com/office/drawing/2014/main" id="{41F99D3C-A225-4DFE-A171-6F8AAD8DA995}"/>
              </a:ext>
            </a:extLst>
          </p:cNvPr>
          <p:cNvSpPr>
            <a:spLocks noGrp="1"/>
          </p:cNvSpPr>
          <p:nvPr>
            <p:ph type="ftr" sz="quarter" idx="11"/>
          </p:nvPr>
        </p:nvSpPr>
        <p:spPr/>
        <p:txBody>
          <a:bodyPr/>
          <a:lstStyle/>
          <a:p>
            <a:r>
              <a:rPr lang="de-AT" dirty="0"/>
              <a:t>SQL</a:t>
            </a:r>
          </a:p>
        </p:txBody>
      </p:sp>
      <p:sp>
        <p:nvSpPr>
          <p:cNvPr id="6" name="Foliennummernplatzhalter 5">
            <a:extLst>
              <a:ext uri="{FF2B5EF4-FFF2-40B4-BE49-F238E27FC236}">
                <a16:creationId xmlns:a16="http://schemas.microsoft.com/office/drawing/2014/main" id="{43EB709A-45B7-48AF-B229-C53CBAF71874}"/>
              </a:ext>
            </a:extLst>
          </p:cNvPr>
          <p:cNvSpPr>
            <a:spLocks noGrp="1"/>
          </p:cNvSpPr>
          <p:nvPr>
            <p:ph type="sldNum" sz="quarter" idx="12"/>
          </p:nvPr>
        </p:nvSpPr>
        <p:spPr/>
        <p:txBody>
          <a:bodyPr/>
          <a:lstStyle/>
          <a:p>
            <a:fld id="{B56EC3AC-BEDD-4388-A338-C7A13AB81275}" type="slidenum">
              <a:rPr lang="de-AT" smtClean="0"/>
              <a:t>2</a:t>
            </a:fld>
            <a:endParaRPr lang="de-AT"/>
          </a:p>
        </p:txBody>
      </p:sp>
      <p:pic>
        <p:nvPicPr>
          <p:cNvPr id="8" name="Grafik 7" descr="Ein Bild, das Zeichnung enthält.&#10;&#10;Automatisch generierte Beschreibung">
            <a:extLst>
              <a:ext uri="{FF2B5EF4-FFF2-40B4-BE49-F238E27FC236}">
                <a16:creationId xmlns:a16="http://schemas.microsoft.com/office/drawing/2014/main" id="{6B9144B5-C463-4F74-A9BA-840C5CA8D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4276465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B69D32-10F0-4EAD-BDCF-00250988446F}"/>
              </a:ext>
            </a:extLst>
          </p:cNvPr>
          <p:cNvSpPr>
            <a:spLocks noGrp="1"/>
          </p:cNvSpPr>
          <p:nvPr>
            <p:ph type="title"/>
          </p:nvPr>
        </p:nvSpPr>
        <p:spPr/>
        <p:txBody>
          <a:bodyPr/>
          <a:lstStyle/>
          <a:p>
            <a:r>
              <a:rPr lang="de-AT" b="1" dirty="0"/>
              <a:t>Beispiel GROUPING</a:t>
            </a:r>
          </a:p>
        </p:txBody>
      </p:sp>
      <p:sp>
        <p:nvSpPr>
          <p:cNvPr id="3" name="Inhaltsplatzhalter 2">
            <a:extLst>
              <a:ext uri="{FF2B5EF4-FFF2-40B4-BE49-F238E27FC236}">
                <a16:creationId xmlns:a16="http://schemas.microsoft.com/office/drawing/2014/main" id="{842E5CCC-E8B7-43EB-9735-50DC516D1FDB}"/>
              </a:ext>
            </a:extLst>
          </p:cNvPr>
          <p:cNvSpPr>
            <a:spLocks noGrp="1"/>
          </p:cNvSpPr>
          <p:nvPr>
            <p:ph idx="1"/>
          </p:nvPr>
        </p:nvSpPr>
        <p:spPr/>
        <p:txBody>
          <a:bodyPr>
            <a:normAutofit fontScale="85000" lnSpcReduction="20000"/>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SELECT </a:t>
            </a:r>
            <a:r>
              <a:rPr lang="en-GB" altLang="de-DE" dirty="0" err="1">
                <a:latin typeface="Courier New" panose="02070309020205020404" pitchFamily="49" charset="0"/>
                <a:cs typeface="Courier New" panose="02070309020205020404" pitchFamily="49" charset="0"/>
              </a:rPr>
              <a:t>deptno</a:t>
            </a:r>
            <a:r>
              <a:rPr lang="en-GB" altLang="de-DE" dirty="0">
                <a:latin typeface="Courier New" panose="02070309020205020404" pitchFamily="49" charset="0"/>
                <a:cs typeface="Courier New" panose="02070309020205020404" pitchFamily="49" charset="0"/>
              </a:rPr>
              <a:t>, SUM(</a:t>
            </a:r>
            <a:r>
              <a:rPr lang="en-GB" altLang="de-DE" dirty="0" err="1">
                <a:latin typeface="Courier New" panose="02070309020205020404" pitchFamily="49" charset="0"/>
                <a:cs typeface="Courier New" panose="02070309020205020404" pitchFamily="49" charset="0"/>
              </a:rPr>
              <a:t>sal</a:t>
            </a:r>
            <a:r>
              <a:rPr lang="en-GB" altLang="de-DE" dirty="0">
                <a:latin typeface="Courier New" panose="02070309020205020404" pitchFamily="49" charset="0"/>
                <a:cs typeface="Courier New" panose="02070309020205020404" pitchFamily="49" charset="0"/>
              </a:rPr>
              <a:t>)</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FROM emp</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GROUP BY ROLLUP (</a:t>
            </a:r>
            <a:r>
              <a:rPr lang="en-GB" altLang="de-DE" dirty="0" err="1">
                <a:latin typeface="Courier New" panose="02070309020205020404" pitchFamily="49" charset="0"/>
                <a:cs typeface="Courier New" panose="02070309020205020404" pitchFamily="49" charset="0"/>
              </a:rPr>
              <a:t>deptno</a:t>
            </a:r>
            <a:r>
              <a:rPr lang="en-GB" altLang="de-DE" dirty="0">
                <a:latin typeface="Courier New" panose="02070309020205020404" pitchFamily="49" charset="0"/>
                <a:cs typeface="Courier New" panose="02070309020205020404" pitchFamily="49" charset="0"/>
              </a:rPr>
              <a:t>, job)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having grouping(job) = 1;</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DEPTNO                 SUM(SAL)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10                     8750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20                     10875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30                     11000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latin typeface="Courier New" panose="02070309020205020404" pitchFamily="49" charset="0"/>
                <a:cs typeface="Courier New" panose="02070309020205020404" pitchFamily="49" charset="0"/>
              </a:rPr>
              <a:t>                       30625</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latin typeface="Courier New" panose="02070309020205020404" pitchFamily="49" charset="0"/>
              <a:cs typeface="Courier New" panose="02070309020205020404" pitchFamily="49" charset="0"/>
            </a:endParaRPr>
          </a:p>
          <a:p>
            <a:endParaRPr lang="de-AT" dirty="0"/>
          </a:p>
        </p:txBody>
      </p:sp>
      <p:sp>
        <p:nvSpPr>
          <p:cNvPr id="4" name="Fußzeilenplatzhalter 3">
            <a:extLst>
              <a:ext uri="{FF2B5EF4-FFF2-40B4-BE49-F238E27FC236}">
                <a16:creationId xmlns:a16="http://schemas.microsoft.com/office/drawing/2014/main" id="{49746AC2-9D97-486F-8B4D-2367F7C6403E}"/>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A8C84FD1-5000-453C-802C-E6F07D474F63}"/>
              </a:ext>
            </a:extLst>
          </p:cNvPr>
          <p:cNvSpPr>
            <a:spLocks noGrp="1"/>
          </p:cNvSpPr>
          <p:nvPr>
            <p:ph type="sldNum" sz="quarter" idx="12"/>
          </p:nvPr>
        </p:nvSpPr>
        <p:spPr/>
        <p:txBody>
          <a:bodyPr/>
          <a:lstStyle/>
          <a:p>
            <a:fld id="{B56EC3AC-BEDD-4388-A338-C7A13AB81275}" type="slidenum">
              <a:rPr lang="de-AT" smtClean="0"/>
              <a:t>20</a:t>
            </a:fld>
            <a:endParaRPr lang="de-AT"/>
          </a:p>
        </p:txBody>
      </p:sp>
      <p:pic>
        <p:nvPicPr>
          <p:cNvPr id="6" name="Grafik 5" descr="Ein Bild, das Zeichnung enthält.&#10;&#10;Automatisch generierte Beschreibung">
            <a:extLst>
              <a:ext uri="{FF2B5EF4-FFF2-40B4-BE49-F238E27FC236}">
                <a16:creationId xmlns:a16="http://schemas.microsoft.com/office/drawing/2014/main" id="{D23AABA6-CEC3-4EA1-9D9F-F3033A90F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656426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54D329-CD69-4BCA-AA23-A9FEF7D0C14D}"/>
              </a:ext>
            </a:extLst>
          </p:cNvPr>
          <p:cNvSpPr>
            <a:spLocks noGrp="1"/>
          </p:cNvSpPr>
          <p:nvPr>
            <p:ph type="ctrTitle"/>
          </p:nvPr>
        </p:nvSpPr>
        <p:spPr/>
        <p:txBody>
          <a:bodyPr/>
          <a:lstStyle/>
          <a:p>
            <a:r>
              <a:rPr lang="de-AT" dirty="0">
                <a:solidFill>
                  <a:schemeClr val="bg1"/>
                </a:solidFill>
              </a:rPr>
              <a:t>ENDE</a:t>
            </a:r>
          </a:p>
        </p:txBody>
      </p:sp>
      <p:pic>
        <p:nvPicPr>
          <p:cNvPr id="7" name="Grafik 6" descr="Ein Bild, das Zeichnung enthält.&#10;&#10;Automatisch generierte Beschreibung">
            <a:extLst>
              <a:ext uri="{FF2B5EF4-FFF2-40B4-BE49-F238E27FC236}">
                <a16:creationId xmlns:a16="http://schemas.microsoft.com/office/drawing/2014/main" id="{0A1C1A11-7101-4DD7-9C76-8492DD6E4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3429000"/>
            <a:ext cx="2143125" cy="2143125"/>
          </a:xfrm>
          <a:prstGeom prst="rect">
            <a:avLst/>
          </a:prstGeom>
        </p:spPr>
      </p:pic>
    </p:spTree>
    <p:extLst>
      <p:ext uri="{BB962C8B-B14F-4D97-AF65-F5344CB8AC3E}">
        <p14:creationId xmlns:p14="http://schemas.microsoft.com/office/powerpoint/2010/main" val="112030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3F64B9-C2F9-4B69-8220-2198C2BF0642}"/>
              </a:ext>
            </a:extLst>
          </p:cNvPr>
          <p:cNvSpPr>
            <a:spLocks noGrp="1"/>
          </p:cNvSpPr>
          <p:nvPr>
            <p:ph type="title"/>
          </p:nvPr>
        </p:nvSpPr>
        <p:spPr/>
        <p:txBody>
          <a:bodyPr/>
          <a:lstStyle/>
          <a:p>
            <a:r>
              <a:rPr lang="de-AT" b="1" dirty="0"/>
              <a:t>Connect</a:t>
            </a:r>
          </a:p>
        </p:txBody>
      </p:sp>
      <p:sp>
        <p:nvSpPr>
          <p:cNvPr id="3" name="Inhaltsplatzhalter 2">
            <a:extLst>
              <a:ext uri="{FF2B5EF4-FFF2-40B4-BE49-F238E27FC236}">
                <a16:creationId xmlns:a16="http://schemas.microsoft.com/office/drawing/2014/main" id="{D69C13E7-4504-4235-A1D9-D1070530DCC6}"/>
              </a:ext>
            </a:extLst>
          </p:cNvPr>
          <p:cNvSpPr>
            <a:spLocks noGrp="1"/>
          </p:cNvSpPr>
          <p:nvPr>
            <p:ph idx="1"/>
          </p:nvPr>
        </p:nvSpPr>
        <p:spPr/>
        <p:txBody>
          <a:bodyPr>
            <a:normAutofit fontScale="92500" lnSpcReduction="20000"/>
          </a:bodyPr>
          <a:lstStyle/>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Zur Darstellung der Beziehung Vater - Sohn wird verwendet:</a:t>
            </a:r>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EMPNO des Vaterknotens  =  MGR des </a:t>
            </a:r>
            <a:r>
              <a:rPr lang="de-DE" altLang="de-DE" dirty="0" err="1"/>
              <a:t>Sohnknotens</a:t>
            </a:r>
            <a:endParaRPr lang="de-DE" altLang="de-DE" dirty="0"/>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Dafür wird die CONNECT BY Klausel verwendet:</a:t>
            </a:r>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CONNECT BY PRIOR EMPNO = MGR</a:t>
            </a:r>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PRIOR bedeutet, dass der Vaterknoten vor dem </a:t>
            </a:r>
            <a:r>
              <a:rPr lang="de-DE" altLang="de-DE" dirty="0" err="1"/>
              <a:t>Sohnknoten</a:t>
            </a:r>
            <a:r>
              <a:rPr lang="de-DE" altLang="de-DE" dirty="0"/>
              <a:t> erreicht wird,</a:t>
            </a:r>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falls der Baum von oben nach unten durchlaufen wird.</a:t>
            </a:r>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Der Root-Knoten wird mit der START WITH Klausel angegeben:</a:t>
            </a:r>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START WITH ENAME = ‚KING‘.</a:t>
            </a:r>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Beide Klauseln müssen nach der FROM (bzw. nach der WHERE, falls</a:t>
            </a:r>
          </a:p>
          <a:p>
            <a:pPr indent="-306388">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vorhanden), angegeben werden.</a:t>
            </a:r>
          </a:p>
          <a:p>
            <a:endParaRPr lang="de-AT" dirty="0"/>
          </a:p>
        </p:txBody>
      </p:sp>
      <p:sp>
        <p:nvSpPr>
          <p:cNvPr id="4" name="Fußzeilenplatzhalter 3">
            <a:extLst>
              <a:ext uri="{FF2B5EF4-FFF2-40B4-BE49-F238E27FC236}">
                <a16:creationId xmlns:a16="http://schemas.microsoft.com/office/drawing/2014/main" id="{1327B0A9-611A-4E59-8A0C-8D4EE1FCA0E3}"/>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A03FFBA8-5837-4CA7-B0B2-F1B321A29279}"/>
              </a:ext>
            </a:extLst>
          </p:cNvPr>
          <p:cNvSpPr>
            <a:spLocks noGrp="1"/>
          </p:cNvSpPr>
          <p:nvPr>
            <p:ph type="sldNum" sz="quarter" idx="12"/>
          </p:nvPr>
        </p:nvSpPr>
        <p:spPr/>
        <p:txBody>
          <a:bodyPr/>
          <a:lstStyle/>
          <a:p>
            <a:fld id="{B56EC3AC-BEDD-4388-A338-C7A13AB81275}" type="slidenum">
              <a:rPr lang="de-AT" smtClean="0"/>
              <a:t>3</a:t>
            </a:fld>
            <a:endParaRPr lang="de-AT"/>
          </a:p>
        </p:txBody>
      </p:sp>
      <p:pic>
        <p:nvPicPr>
          <p:cNvPr id="6" name="Grafik 5" descr="Ein Bild, das Zeichnung enthält.&#10;&#10;Automatisch generierte Beschreibung">
            <a:extLst>
              <a:ext uri="{FF2B5EF4-FFF2-40B4-BE49-F238E27FC236}">
                <a16:creationId xmlns:a16="http://schemas.microsoft.com/office/drawing/2014/main" id="{BAE52257-F0BB-459C-98FF-1C820EF75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51464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455BD-0E3F-49CF-BDF9-D891F6B5E0CD}"/>
              </a:ext>
            </a:extLst>
          </p:cNvPr>
          <p:cNvSpPr>
            <a:spLocks noGrp="1"/>
          </p:cNvSpPr>
          <p:nvPr>
            <p:ph type="title"/>
          </p:nvPr>
        </p:nvSpPr>
        <p:spPr/>
        <p:txBody>
          <a:bodyPr/>
          <a:lstStyle/>
          <a:p>
            <a:r>
              <a:rPr lang="de-AT" b="1" dirty="0"/>
              <a:t>Beispiel</a:t>
            </a:r>
          </a:p>
        </p:txBody>
      </p:sp>
      <p:sp>
        <p:nvSpPr>
          <p:cNvPr id="3" name="Inhaltsplatzhalter 2">
            <a:extLst>
              <a:ext uri="{FF2B5EF4-FFF2-40B4-BE49-F238E27FC236}">
                <a16:creationId xmlns:a16="http://schemas.microsoft.com/office/drawing/2014/main" id="{B05F8A60-B282-46D8-9969-7652CAA87D93}"/>
              </a:ext>
            </a:extLst>
          </p:cNvPr>
          <p:cNvSpPr>
            <a:spLocks noGrp="1"/>
          </p:cNvSpPr>
          <p:nvPr>
            <p:ph idx="1"/>
          </p:nvPr>
        </p:nvSpPr>
        <p:spPr>
          <a:xfrm>
            <a:off x="838200" y="1458233"/>
            <a:ext cx="9750287" cy="4351338"/>
          </a:xfrm>
        </p:spPr>
        <p:txBody>
          <a:bodyPr>
            <a:normAutofit fontScale="55000" lnSpcReduction="20000"/>
          </a:bodyPr>
          <a:lstStyle/>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sz="3600" dirty="0"/>
              <a:t>Gesucht sind alle Mitarbeiter mit ‚KING‘ beginnend:</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SELECT ENAME,EMPNO,JOB,DEPTNO,MGR</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  FROM EMP</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  CONNECT BY PRIOR EMPNO = MGR</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  START WITH ENAME = ‚KING‘;</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ENAME      EMPNO                  JOB       DEPTNO                 MGR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 ---------------------- --------- ---------------------- -----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KING       7839                   PRESIDENT 10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BLAKE      7698                   MANAGER   30                     7839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MARTIN     7654                   SALESMAN  30                     7698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ALLEN      7499                   SALESMAN  30                     7698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TURNER     7844                   SALESMAN  30                     7698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JAMES      7900                   CLERK     30                     7698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WARD       7521                   SALESMAN  30                     7698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CLARK      7782                   MANAGER   10                     7839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MILLER     7934                   CLERK     10                     7782                   </a:t>
            </a:r>
          </a:p>
          <a:p>
            <a:pPr indent="-306388">
              <a:lnSpc>
                <a:spcPct val="80000"/>
              </a:lnSpc>
              <a:spcBef>
                <a:spcPts val="35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latin typeface="Courier New" panose="02070309020205020404" pitchFamily="49" charset="0"/>
              </a:rPr>
              <a:t>…</a:t>
            </a:r>
          </a:p>
          <a:p>
            <a:endParaRPr lang="de-AT" dirty="0"/>
          </a:p>
        </p:txBody>
      </p:sp>
      <p:sp>
        <p:nvSpPr>
          <p:cNvPr id="4" name="Fußzeilenplatzhalter 3">
            <a:extLst>
              <a:ext uri="{FF2B5EF4-FFF2-40B4-BE49-F238E27FC236}">
                <a16:creationId xmlns:a16="http://schemas.microsoft.com/office/drawing/2014/main" id="{38FB3D6A-D2D3-48A9-BCD4-167F3FFE2028}"/>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6263CB6-2B24-4FEC-B9B5-37D0FC9BC1DC}"/>
              </a:ext>
            </a:extLst>
          </p:cNvPr>
          <p:cNvSpPr>
            <a:spLocks noGrp="1"/>
          </p:cNvSpPr>
          <p:nvPr>
            <p:ph type="sldNum" sz="quarter" idx="12"/>
          </p:nvPr>
        </p:nvSpPr>
        <p:spPr/>
        <p:txBody>
          <a:bodyPr/>
          <a:lstStyle/>
          <a:p>
            <a:fld id="{B56EC3AC-BEDD-4388-A338-C7A13AB81275}" type="slidenum">
              <a:rPr lang="de-AT" smtClean="0"/>
              <a:t>4</a:t>
            </a:fld>
            <a:endParaRPr lang="de-AT"/>
          </a:p>
        </p:txBody>
      </p:sp>
      <p:pic>
        <p:nvPicPr>
          <p:cNvPr id="6" name="Grafik 5" descr="Ein Bild, das Zeichnung enthält.&#10;&#10;Automatisch generierte Beschreibung">
            <a:extLst>
              <a:ext uri="{FF2B5EF4-FFF2-40B4-BE49-F238E27FC236}">
                <a16:creationId xmlns:a16="http://schemas.microsoft.com/office/drawing/2014/main" id="{4E82AEDD-0B21-4A46-A53F-67D6114ED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180645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498A97-2B1F-4EE7-8E04-AED2B6932694}"/>
              </a:ext>
            </a:extLst>
          </p:cNvPr>
          <p:cNvSpPr>
            <a:spLocks noGrp="1"/>
          </p:cNvSpPr>
          <p:nvPr>
            <p:ph type="title"/>
          </p:nvPr>
        </p:nvSpPr>
        <p:spPr/>
        <p:txBody>
          <a:bodyPr/>
          <a:lstStyle/>
          <a:p>
            <a:r>
              <a:rPr lang="de-AT" dirty="0"/>
              <a:t>Aufbereitete Anzeige</a:t>
            </a:r>
          </a:p>
        </p:txBody>
      </p:sp>
      <p:sp>
        <p:nvSpPr>
          <p:cNvPr id="3" name="Inhaltsplatzhalter 2">
            <a:extLst>
              <a:ext uri="{FF2B5EF4-FFF2-40B4-BE49-F238E27FC236}">
                <a16:creationId xmlns:a16="http://schemas.microsoft.com/office/drawing/2014/main" id="{3D6B15AA-6787-484B-BC1C-41F9F41B6645}"/>
              </a:ext>
            </a:extLst>
          </p:cNvPr>
          <p:cNvSpPr>
            <a:spLocks noGrp="1"/>
          </p:cNvSpPr>
          <p:nvPr>
            <p:ph idx="1"/>
          </p:nvPr>
        </p:nvSpPr>
        <p:spPr/>
        <p:txBody>
          <a:bodyPr>
            <a:normAutofit fontScale="85000" lnSpcReduction="20000"/>
          </a:bodyPr>
          <a:lstStyle/>
          <a:p>
            <a:pPr marL="0" indent="0">
              <a:buNone/>
            </a:pPr>
            <a:r>
              <a:rPr lang="en-GB" altLang="de-DE" dirty="0"/>
              <a:t>SELECT LEVEL, LPAD(‘ ‘, 2*LEVEL) || ENAME ORG_CHART…</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LEVEL                  ORG_CHART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1                        KING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2                        BLAKE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3                        MARTIN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3                        ALLEN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3                        TURNER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3                        JAMES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3                        WARD                                                                                                                                                                                                                                                                                                                                                                                                                                                                                                                                                                                                                                                                                                                                                                                                                                                                                                                                                                                                                                                                                                                                                                                                                                                                                                                                                                                                                                                                                                                                                                                                                                                                                                                                                                                                                                                                                                                                                                                                                                                                                                                                                                                                                                                                                                                                                                                                                                                                                                                                                                                                                                                                                                                                                                                                                                                                                                                                                                                                                                                                                                                                                                                                                                                                                                                                                                                                                                                                                                                                                                                                                                                                                                                                                                                                                                                                                                                                                                                                                                                                                                                                                       </a:t>
            </a:r>
          </a:p>
          <a:p>
            <a:pPr marL="0" indent="0">
              <a:buNone/>
              <a:tabLst>
                <a:tab pos="306388" algn="l"/>
                <a:tab pos="411163" algn="l"/>
                <a:tab pos="860425" algn="l"/>
                <a:tab pos="1309688" algn="l"/>
                <a:tab pos="1758950" algn="l"/>
                <a:tab pos="2208213" algn="l"/>
                <a:tab pos="2657475" algn="l"/>
                <a:tab pos="3106738" algn="l"/>
                <a:tab pos="3556000" algn="l"/>
                <a:tab pos="4005263" algn="l"/>
                <a:tab pos="4454525" algn="l"/>
                <a:tab pos="4903788" algn="l"/>
                <a:tab pos="5353050" algn="l"/>
                <a:tab pos="5802313" algn="l"/>
                <a:tab pos="6251575" algn="l"/>
                <a:tab pos="6700838" algn="l"/>
                <a:tab pos="7150100" algn="l"/>
                <a:tab pos="7599363" algn="l"/>
                <a:tab pos="8048625" algn="l"/>
                <a:tab pos="8497888" algn="l"/>
                <a:tab pos="8947150" algn="l"/>
              </a:tabLst>
              <a:defRPr/>
            </a:pPr>
            <a:r>
              <a:rPr lang="en-US" altLang="de-DE" dirty="0">
                <a:latin typeface="Courier New" panose="02070309020205020404" pitchFamily="49" charset="0"/>
                <a:cs typeface="Courier New" panose="02070309020205020404" pitchFamily="49" charset="0"/>
              </a:rPr>
              <a:t>2                        CLARK</a:t>
            </a:r>
            <a:endParaRPr lang="de-AT" dirty="0"/>
          </a:p>
        </p:txBody>
      </p:sp>
      <p:sp>
        <p:nvSpPr>
          <p:cNvPr id="4" name="Fußzeilenplatzhalter 3">
            <a:extLst>
              <a:ext uri="{FF2B5EF4-FFF2-40B4-BE49-F238E27FC236}">
                <a16:creationId xmlns:a16="http://schemas.microsoft.com/office/drawing/2014/main" id="{EE38C316-EAF4-4E10-8463-2FD75CAEA7A4}"/>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45854DDF-43ED-4696-A2D6-B4E2160B0E6D}"/>
              </a:ext>
            </a:extLst>
          </p:cNvPr>
          <p:cNvSpPr>
            <a:spLocks noGrp="1"/>
          </p:cNvSpPr>
          <p:nvPr>
            <p:ph type="sldNum" sz="quarter" idx="12"/>
          </p:nvPr>
        </p:nvSpPr>
        <p:spPr/>
        <p:txBody>
          <a:bodyPr/>
          <a:lstStyle/>
          <a:p>
            <a:fld id="{B56EC3AC-BEDD-4388-A338-C7A13AB81275}" type="slidenum">
              <a:rPr lang="de-AT" smtClean="0"/>
              <a:t>5</a:t>
            </a:fld>
            <a:endParaRPr lang="de-AT"/>
          </a:p>
        </p:txBody>
      </p:sp>
      <p:pic>
        <p:nvPicPr>
          <p:cNvPr id="6" name="Grafik 5" descr="Ein Bild, das Zeichnung enthält.&#10;&#10;Automatisch generierte Beschreibung">
            <a:extLst>
              <a:ext uri="{FF2B5EF4-FFF2-40B4-BE49-F238E27FC236}">
                <a16:creationId xmlns:a16="http://schemas.microsoft.com/office/drawing/2014/main" id="{BF5407BC-B876-49D3-B7A9-E0E20F594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39750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3E8A01-4D02-46CA-BA9B-37A0A593B3F4}"/>
              </a:ext>
            </a:extLst>
          </p:cNvPr>
          <p:cNvSpPr>
            <a:spLocks noGrp="1"/>
          </p:cNvSpPr>
          <p:nvPr>
            <p:ph type="title"/>
          </p:nvPr>
        </p:nvSpPr>
        <p:spPr/>
        <p:txBody>
          <a:bodyPr/>
          <a:lstStyle/>
          <a:p>
            <a:r>
              <a:rPr lang="de-AT" b="1" dirty="0"/>
              <a:t>Datenbankobjekt SEQUENCE</a:t>
            </a:r>
          </a:p>
        </p:txBody>
      </p:sp>
      <p:sp>
        <p:nvSpPr>
          <p:cNvPr id="3" name="Inhaltsplatzhalter 2">
            <a:extLst>
              <a:ext uri="{FF2B5EF4-FFF2-40B4-BE49-F238E27FC236}">
                <a16:creationId xmlns:a16="http://schemas.microsoft.com/office/drawing/2014/main" id="{95375FE8-92E2-48AE-AC64-3CC9801D1FF2}"/>
              </a:ext>
            </a:extLst>
          </p:cNvPr>
          <p:cNvSpPr>
            <a:spLocks noGrp="1"/>
          </p:cNvSpPr>
          <p:nvPr>
            <p:ph idx="1"/>
          </p:nvPr>
        </p:nvSpPr>
        <p:spPr/>
        <p:txBody>
          <a:bodyPr>
            <a:normAutofit lnSpcReduction="10000"/>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Datenbankobjekt mit dem verschiedene User eindeutige </a:t>
            </a:r>
            <a:r>
              <a:rPr lang="de-DE" altLang="de-DE" dirty="0" err="1"/>
              <a:t>Integerzahlen</a:t>
            </a: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erzeugen können.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CREATE SEQUENCE </a:t>
            </a:r>
            <a:r>
              <a:rPr lang="de-DE" altLang="de-DE" dirty="0" err="1"/>
              <a:t>sequence</a:t>
            </a: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[INCREMENT BY n]</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[START WITH n]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[MAXVALUE n | NOMAXVALUE]</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[MINVALUE n | NOMINVALUE]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[CYCLE | NOCYCLE]</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[CACHE n | NOCACHE] </a:t>
            </a:r>
          </a:p>
          <a:p>
            <a:endParaRPr lang="de-AT" dirty="0"/>
          </a:p>
        </p:txBody>
      </p:sp>
      <p:sp>
        <p:nvSpPr>
          <p:cNvPr id="4" name="Fußzeilenplatzhalter 3">
            <a:extLst>
              <a:ext uri="{FF2B5EF4-FFF2-40B4-BE49-F238E27FC236}">
                <a16:creationId xmlns:a16="http://schemas.microsoft.com/office/drawing/2014/main" id="{F040AE27-24D2-4AB9-A05A-06633BCF611A}"/>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E97D6B7A-7448-484F-9F53-4B10B1A9A847}"/>
              </a:ext>
            </a:extLst>
          </p:cNvPr>
          <p:cNvSpPr>
            <a:spLocks noGrp="1"/>
          </p:cNvSpPr>
          <p:nvPr>
            <p:ph type="sldNum" sz="quarter" idx="12"/>
          </p:nvPr>
        </p:nvSpPr>
        <p:spPr/>
        <p:txBody>
          <a:bodyPr/>
          <a:lstStyle/>
          <a:p>
            <a:fld id="{B56EC3AC-BEDD-4388-A338-C7A13AB81275}" type="slidenum">
              <a:rPr lang="de-AT" smtClean="0"/>
              <a:t>6</a:t>
            </a:fld>
            <a:endParaRPr lang="de-AT"/>
          </a:p>
        </p:txBody>
      </p:sp>
      <p:pic>
        <p:nvPicPr>
          <p:cNvPr id="6" name="Grafik 5" descr="Ein Bild, das Zeichnung enthält.&#10;&#10;Automatisch generierte Beschreibung">
            <a:extLst>
              <a:ext uri="{FF2B5EF4-FFF2-40B4-BE49-F238E27FC236}">
                <a16:creationId xmlns:a16="http://schemas.microsoft.com/office/drawing/2014/main" id="{2F228F18-09E7-41B1-BAB6-EB3C296CD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74014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40AE2-016D-48E5-88D1-A3DCDBC580BF}"/>
              </a:ext>
            </a:extLst>
          </p:cNvPr>
          <p:cNvSpPr>
            <a:spLocks noGrp="1"/>
          </p:cNvSpPr>
          <p:nvPr>
            <p:ph type="title"/>
          </p:nvPr>
        </p:nvSpPr>
        <p:spPr/>
        <p:txBody>
          <a:bodyPr/>
          <a:lstStyle/>
          <a:p>
            <a:r>
              <a:rPr lang="de-AT" b="1" dirty="0"/>
              <a:t>Beispiel SEQUENCE</a:t>
            </a:r>
          </a:p>
        </p:txBody>
      </p:sp>
      <p:sp>
        <p:nvSpPr>
          <p:cNvPr id="3" name="Inhaltsplatzhalter 2">
            <a:extLst>
              <a:ext uri="{FF2B5EF4-FFF2-40B4-BE49-F238E27FC236}">
                <a16:creationId xmlns:a16="http://schemas.microsoft.com/office/drawing/2014/main" id="{09C357DC-1B78-491E-8932-75B460FF0179}"/>
              </a:ext>
            </a:extLst>
          </p:cNvPr>
          <p:cNvSpPr>
            <a:spLocks noGrp="1"/>
          </p:cNvSpPr>
          <p:nvPr>
            <p:ph idx="1"/>
          </p:nvPr>
        </p:nvSpPr>
        <p:spPr/>
        <p:txBody>
          <a:bodyPr/>
          <a:lstStyle/>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CREATE SEQUENCE ESEQ INCREMENT BY 10;</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DE"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altLang="de-DE" dirty="0"/>
              <a:t>--      (der erste Aufruf erzeugt die Nummer 1, der zweite Aufruf die Nummer 11, ...)</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de-DE" dirty="0"/>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INSERT INTO EMP VALUES (ESEQ.NEXTVAL, ‚LEWIS‘, ‚TIMOTHY‘);</a:t>
            </a:r>
          </a:p>
          <a:p>
            <a:pPr indent="-3063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de-DE" dirty="0"/>
              <a:t>INSERT INTO EMP_PROJ (ESEQ.CURRVAL, 101);</a:t>
            </a:r>
          </a:p>
          <a:p>
            <a:endParaRPr lang="de-AT" dirty="0"/>
          </a:p>
        </p:txBody>
      </p:sp>
      <p:sp>
        <p:nvSpPr>
          <p:cNvPr id="4" name="Fußzeilenplatzhalter 3">
            <a:extLst>
              <a:ext uri="{FF2B5EF4-FFF2-40B4-BE49-F238E27FC236}">
                <a16:creationId xmlns:a16="http://schemas.microsoft.com/office/drawing/2014/main" id="{D5A8C03F-DB8C-47C6-BF74-E8DDE51FC686}"/>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54AA9780-2D87-4179-BACD-00C5E788A961}"/>
              </a:ext>
            </a:extLst>
          </p:cNvPr>
          <p:cNvSpPr>
            <a:spLocks noGrp="1"/>
          </p:cNvSpPr>
          <p:nvPr>
            <p:ph type="sldNum" sz="quarter" idx="12"/>
          </p:nvPr>
        </p:nvSpPr>
        <p:spPr/>
        <p:txBody>
          <a:bodyPr/>
          <a:lstStyle/>
          <a:p>
            <a:fld id="{B56EC3AC-BEDD-4388-A338-C7A13AB81275}" type="slidenum">
              <a:rPr lang="de-AT" smtClean="0"/>
              <a:t>7</a:t>
            </a:fld>
            <a:endParaRPr lang="de-AT"/>
          </a:p>
        </p:txBody>
      </p:sp>
      <p:pic>
        <p:nvPicPr>
          <p:cNvPr id="6" name="Grafik 5" descr="Ein Bild, das Zeichnung enthält.&#10;&#10;Automatisch generierte Beschreibung">
            <a:extLst>
              <a:ext uri="{FF2B5EF4-FFF2-40B4-BE49-F238E27FC236}">
                <a16:creationId xmlns:a16="http://schemas.microsoft.com/office/drawing/2014/main" id="{2F034D00-50A1-402E-86D8-8A72AE261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281930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E19333-9231-4E7F-A9C4-FA932E3CCB4A}"/>
              </a:ext>
            </a:extLst>
          </p:cNvPr>
          <p:cNvSpPr>
            <a:spLocks noGrp="1"/>
          </p:cNvSpPr>
          <p:nvPr>
            <p:ph type="title"/>
          </p:nvPr>
        </p:nvSpPr>
        <p:spPr/>
        <p:txBody>
          <a:bodyPr/>
          <a:lstStyle/>
          <a:p>
            <a:r>
              <a:rPr lang="de-AT" b="1" dirty="0"/>
              <a:t>SQL Expression</a:t>
            </a:r>
          </a:p>
        </p:txBody>
      </p:sp>
      <p:sp>
        <p:nvSpPr>
          <p:cNvPr id="3" name="Inhaltsplatzhalter 2">
            <a:extLst>
              <a:ext uri="{FF2B5EF4-FFF2-40B4-BE49-F238E27FC236}">
                <a16:creationId xmlns:a16="http://schemas.microsoft.com/office/drawing/2014/main" id="{9B516808-6246-461B-B880-9587456084D1}"/>
              </a:ext>
            </a:extLst>
          </p:cNvPr>
          <p:cNvSpPr>
            <a:spLocks noGrp="1"/>
          </p:cNvSpPr>
          <p:nvPr>
            <p:ph idx="1"/>
          </p:nvPr>
        </p:nvSpPr>
        <p:spPr/>
        <p:txBody>
          <a:bodyPr>
            <a:normAutofit fontScale="92500"/>
          </a:bodyPr>
          <a:lstStyle/>
          <a:p>
            <a:pPr marL="673100" indent="-661988">
              <a:buNone/>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r>
              <a:rPr lang="de-AT" altLang="de-DE" dirty="0"/>
              <a:t>Eine Expression ist eine Kombination von 1 oder mehreren Werten, Operatoren und SQL </a:t>
            </a:r>
            <a:r>
              <a:rPr lang="de-AT" altLang="de-DE" dirty="0" err="1"/>
              <a:t>Functions</a:t>
            </a:r>
            <a:r>
              <a:rPr lang="de-AT" altLang="de-DE" dirty="0"/>
              <a:t>, die zu einem Wert evaluiert werden.</a:t>
            </a:r>
          </a:p>
          <a:p>
            <a:pPr marL="673100" indent="-661988">
              <a:buNone/>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endParaRPr lang="de-AT" altLang="de-DE" dirty="0"/>
          </a:p>
          <a:p>
            <a:pPr marL="673100" indent="-661988">
              <a:buNone/>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r>
              <a:rPr lang="de-AT" altLang="de-DE" dirty="0" err="1"/>
              <a:t>Expressions</a:t>
            </a:r>
            <a:r>
              <a:rPr lang="de-AT" altLang="de-DE" dirty="0"/>
              <a:t> können verwendet werden in:</a:t>
            </a:r>
          </a:p>
          <a:p>
            <a:pPr marL="663575" indent="-434975">
              <a:buSzPct val="45000"/>
              <a:buFont typeface="Wingdings" panose="05000000000000000000" pitchFamily="2" charset="2"/>
              <a:buChar char=""/>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r>
              <a:rPr lang="de-AT" altLang="de-DE" dirty="0"/>
              <a:t>Select </a:t>
            </a:r>
            <a:r>
              <a:rPr lang="de-AT" altLang="de-DE" dirty="0" err="1"/>
              <a:t>list</a:t>
            </a:r>
            <a:r>
              <a:rPr lang="de-AT" altLang="de-DE" dirty="0"/>
              <a:t> eines SELECT Statements</a:t>
            </a:r>
          </a:p>
          <a:p>
            <a:pPr marL="663575" indent="-434975">
              <a:buSzPct val="45000"/>
              <a:buFont typeface="Wingdings" panose="05000000000000000000" pitchFamily="2" charset="2"/>
              <a:buChar char=""/>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r>
              <a:rPr lang="de-AT" altLang="de-DE" dirty="0"/>
              <a:t>Eine Bedingung der WHERE und der HAVING Klausel</a:t>
            </a:r>
          </a:p>
          <a:p>
            <a:pPr marL="663575" indent="-434975">
              <a:buSzPct val="45000"/>
              <a:buFont typeface="Wingdings" panose="05000000000000000000" pitchFamily="2" charset="2"/>
              <a:buChar char=""/>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r>
              <a:rPr lang="de-AT" altLang="de-DE" dirty="0"/>
              <a:t>In der CONNECT BY, START WITH und ORDER BY Klausel</a:t>
            </a:r>
          </a:p>
          <a:p>
            <a:pPr marL="663575" indent="-434975">
              <a:buSzPct val="45000"/>
              <a:buFont typeface="Wingdings" panose="05000000000000000000" pitchFamily="2" charset="2"/>
              <a:buChar char=""/>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r>
              <a:rPr lang="de-AT" altLang="de-DE" dirty="0"/>
              <a:t>Der VALUES Klausel des INSERT Statements</a:t>
            </a:r>
          </a:p>
          <a:p>
            <a:pPr marL="663575" indent="-434975">
              <a:buSzPct val="45000"/>
              <a:buFont typeface="Wingdings" panose="05000000000000000000" pitchFamily="2" charset="2"/>
              <a:buChar char=""/>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r>
              <a:rPr lang="de-AT" altLang="de-DE" dirty="0"/>
              <a:t>Der SET Klausel des UPDATE Statements</a:t>
            </a:r>
          </a:p>
          <a:p>
            <a:pPr marL="673100" indent="-661988">
              <a:buNone/>
              <a:tabLst>
                <a:tab pos="6731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pPr>
            <a:endParaRPr lang="de-AT" altLang="de-DE" dirty="0"/>
          </a:p>
          <a:p>
            <a:endParaRPr lang="de-AT" dirty="0"/>
          </a:p>
        </p:txBody>
      </p:sp>
      <p:sp>
        <p:nvSpPr>
          <p:cNvPr id="4" name="Fußzeilenplatzhalter 3">
            <a:extLst>
              <a:ext uri="{FF2B5EF4-FFF2-40B4-BE49-F238E27FC236}">
                <a16:creationId xmlns:a16="http://schemas.microsoft.com/office/drawing/2014/main" id="{C0BF30C9-C304-44AC-83EA-177A2C3F3288}"/>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22B35AC9-DBA1-4319-A9B0-AB0BAE8FCA9D}"/>
              </a:ext>
            </a:extLst>
          </p:cNvPr>
          <p:cNvSpPr>
            <a:spLocks noGrp="1"/>
          </p:cNvSpPr>
          <p:nvPr>
            <p:ph type="sldNum" sz="quarter" idx="12"/>
          </p:nvPr>
        </p:nvSpPr>
        <p:spPr/>
        <p:txBody>
          <a:bodyPr/>
          <a:lstStyle/>
          <a:p>
            <a:fld id="{B56EC3AC-BEDD-4388-A338-C7A13AB81275}" type="slidenum">
              <a:rPr lang="de-AT" smtClean="0"/>
              <a:t>8</a:t>
            </a:fld>
            <a:endParaRPr lang="de-AT"/>
          </a:p>
        </p:txBody>
      </p:sp>
      <p:pic>
        <p:nvPicPr>
          <p:cNvPr id="6" name="Grafik 5" descr="Ein Bild, das Zeichnung enthält.&#10;&#10;Automatisch generierte Beschreibung">
            <a:extLst>
              <a:ext uri="{FF2B5EF4-FFF2-40B4-BE49-F238E27FC236}">
                <a16:creationId xmlns:a16="http://schemas.microsoft.com/office/drawing/2014/main" id="{07A87432-DB5E-4780-828D-368940F38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805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4955C-D313-4DF1-AA02-8015E5FFC947}"/>
              </a:ext>
            </a:extLst>
          </p:cNvPr>
          <p:cNvSpPr>
            <a:spLocks noGrp="1"/>
          </p:cNvSpPr>
          <p:nvPr>
            <p:ph type="title"/>
          </p:nvPr>
        </p:nvSpPr>
        <p:spPr/>
        <p:txBody>
          <a:bodyPr/>
          <a:lstStyle/>
          <a:p>
            <a:r>
              <a:rPr lang="de-AT" b="1" dirty="0"/>
              <a:t>SQL Simple Expression</a:t>
            </a:r>
          </a:p>
        </p:txBody>
      </p:sp>
      <p:sp>
        <p:nvSpPr>
          <p:cNvPr id="3" name="Inhaltsplatzhalter 2">
            <a:extLst>
              <a:ext uri="{FF2B5EF4-FFF2-40B4-BE49-F238E27FC236}">
                <a16:creationId xmlns:a16="http://schemas.microsoft.com/office/drawing/2014/main" id="{F56AFC98-4C69-416D-B0C3-FEDC93777C45}"/>
              </a:ext>
            </a:extLst>
          </p:cNvPr>
          <p:cNvSpPr>
            <a:spLocks noGrp="1"/>
          </p:cNvSpPr>
          <p:nvPr>
            <p:ph idx="1"/>
          </p:nvPr>
        </p:nvSpPr>
        <p:spPr/>
        <p:txBody>
          <a:bodyPr/>
          <a:lstStyle/>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Spezifiziert eine Spalte, eine Pseudospalte, Konstante, </a:t>
            </a:r>
            <a:r>
              <a:rPr lang="de-AT" altLang="de-DE" dirty="0" err="1"/>
              <a:t>Sequence</a:t>
            </a:r>
            <a:endParaRPr lang="de-AT" altLang="de-DE"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err="1"/>
              <a:t>Number</a:t>
            </a:r>
            <a:r>
              <a:rPr lang="de-AT" altLang="de-DE" dirty="0"/>
              <a:t> oder NULL</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de-AT" altLang="de-DE" dirty="0"/>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AT" altLang="de-DE" dirty="0"/>
              <a:t>Beispiel:</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err="1">
                <a:solidFill>
                  <a:srgbClr val="222222"/>
                </a:solidFill>
                <a:latin typeface="Courier New" panose="02070309020205020404" pitchFamily="49" charset="0"/>
                <a:cs typeface="Courier New" panose="02070309020205020404" pitchFamily="49" charset="0"/>
              </a:rPr>
              <a:t>emp.ename</a:t>
            </a:r>
            <a:r>
              <a:rPr lang="en-US" altLang="de-DE" dirty="0">
                <a:solidFill>
                  <a:srgbClr val="222222"/>
                </a:solidFill>
                <a:latin typeface="Courier New" panose="02070309020205020404" pitchFamily="49" charset="0"/>
                <a:cs typeface="Courier New" panose="02070309020205020404" pitchFamily="49" charset="0"/>
              </a:rPr>
              <a:t> </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solidFill>
                  <a:srgbClr val="222222"/>
                </a:solidFill>
                <a:latin typeface="Courier New" panose="02070309020205020404" pitchFamily="49" charset="0"/>
                <a:cs typeface="Courier New" panose="02070309020205020404" pitchFamily="49" charset="0"/>
              </a:rPr>
              <a:t>'this is a text string'</a:t>
            </a:r>
          </a:p>
          <a:p>
            <a:pPr indent="-331788">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de-DE" dirty="0">
                <a:solidFill>
                  <a:srgbClr val="222222"/>
                </a:solidFill>
                <a:latin typeface="Courier New" panose="02070309020205020404" pitchFamily="49" charset="0"/>
                <a:cs typeface="Courier New" panose="02070309020205020404" pitchFamily="49" charset="0"/>
              </a:rPr>
              <a:t>10 </a:t>
            </a:r>
          </a:p>
          <a:p>
            <a:endParaRPr lang="de-AT" dirty="0"/>
          </a:p>
        </p:txBody>
      </p:sp>
      <p:sp>
        <p:nvSpPr>
          <p:cNvPr id="4" name="Fußzeilenplatzhalter 3">
            <a:extLst>
              <a:ext uri="{FF2B5EF4-FFF2-40B4-BE49-F238E27FC236}">
                <a16:creationId xmlns:a16="http://schemas.microsoft.com/office/drawing/2014/main" id="{BC220C41-D801-4228-964A-89B50B47B949}"/>
              </a:ext>
            </a:extLst>
          </p:cNvPr>
          <p:cNvSpPr>
            <a:spLocks noGrp="1"/>
          </p:cNvSpPr>
          <p:nvPr>
            <p:ph type="ftr" sz="quarter" idx="11"/>
          </p:nvPr>
        </p:nvSpPr>
        <p:spPr/>
        <p:txBody>
          <a:bodyPr/>
          <a:lstStyle/>
          <a:p>
            <a:r>
              <a:rPr lang="de-AT"/>
              <a:t>SQL</a:t>
            </a:r>
          </a:p>
        </p:txBody>
      </p:sp>
      <p:sp>
        <p:nvSpPr>
          <p:cNvPr id="5" name="Foliennummernplatzhalter 4">
            <a:extLst>
              <a:ext uri="{FF2B5EF4-FFF2-40B4-BE49-F238E27FC236}">
                <a16:creationId xmlns:a16="http://schemas.microsoft.com/office/drawing/2014/main" id="{C6B780BF-669C-4A3D-B804-55D15C79CA32}"/>
              </a:ext>
            </a:extLst>
          </p:cNvPr>
          <p:cNvSpPr>
            <a:spLocks noGrp="1"/>
          </p:cNvSpPr>
          <p:nvPr>
            <p:ph type="sldNum" sz="quarter" idx="12"/>
          </p:nvPr>
        </p:nvSpPr>
        <p:spPr/>
        <p:txBody>
          <a:bodyPr/>
          <a:lstStyle/>
          <a:p>
            <a:fld id="{B56EC3AC-BEDD-4388-A338-C7A13AB81275}" type="slidenum">
              <a:rPr lang="de-AT" smtClean="0"/>
              <a:t>9</a:t>
            </a:fld>
            <a:endParaRPr lang="de-AT"/>
          </a:p>
        </p:txBody>
      </p:sp>
      <p:pic>
        <p:nvPicPr>
          <p:cNvPr id="6" name="Grafik 5" descr="Ein Bild, das Zeichnung enthält.&#10;&#10;Automatisch generierte Beschreibung">
            <a:extLst>
              <a:ext uri="{FF2B5EF4-FFF2-40B4-BE49-F238E27FC236}">
                <a16:creationId xmlns:a16="http://schemas.microsoft.com/office/drawing/2014/main" id="{F6E6A21F-6181-4E76-9948-34A7E5FB8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200" y="4578350"/>
            <a:ext cx="2143125" cy="2143125"/>
          </a:xfrm>
          <a:prstGeom prst="rect">
            <a:avLst/>
          </a:prstGeom>
        </p:spPr>
      </p:pic>
    </p:spTree>
    <p:extLst>
      <p:ext uri="{BB962C8B-B14F-4D97-AF65-F5344CB8AC3E}">
        <p14:creationId xmlns:p14="http://schemas.microsoft.com/office/powerpoint/2010/main" val="3834472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1335</Words>
  <Application>Microsoft Office PowerPoint</Application>
  <PresentationFormat>Breitbild</PresentationFormat>
  <Paragraphs>298</Paragraphs>
  <Slides>21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Calibri Light</vt:lpstr>
      <vt:lpstr>Courier New</vt:lpstr>
      <vt:lpstr>Wingdings</vt:lpstr>
      <vt:lpstr>Office</vt:lpstr>
      <vt:lpstr>Baumstrukturen</vt:lpstr>
      <vt:lpstr>Baumstrukturen</vt:lpstr>
      <vt:lpstr>Connect</vt:lpstr>
      <vt:lpstr>Beispiel</vt:lpstr>
      <vt:lpstr>Aufbereitete Anzeige</vt:lpstr>
      <vt:lpstr>Datenbankobjekt SEQUENCE</vt:lpstr>
      <vt:lpstr>Beispiel SEQUENCE</vt:lpstr>
      <vt:lpstr>SQL Expression</vt:lpstr>
      <vt:lpstr>SQL Simple Expression</vt:lpstr>
      <vt:lpstr>SQL Compound Expression</vt:lpstr>
      <vt:lpstr>Simple CASE Expression</vt:lpstr>
      <vt:lpstr>Searched CASE Expression</vt:lpstr>
      <vt:lpstr>Cursor</vt:lpstr>
      <vt:lpstr>Pseudocolumn ROWID</vt:lpstr>
      <vt:lpstr>Beispiel ROWID</vt:lpstr>
      <vt:lpstr>ROWNUM</vt:lpstr>
      <vt:lpstr>ROLLUP</vt:lpstr>
      <vt:lpstr>CUBE</vt:lpstr>
      <vt:lpstr>GROUPING</vt:lpstr>
      <vt:lpstr>Beispiel GROUPING</vt:lpstr>
      <vt:lpstr>ENDE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Baumstrukturen</dc:title>
  <dc:creator>Muratspahic Irfan</dc:creator>
  <cp:lastModifiedBy>Muratspahic Irfan</cp:lastModifiedBy>
  <cp:revision>2</cp:revision>
  <dcterms:created xsi:type="dcterms:W3CDTF">2020-07-07T10:46:47Z</dcterms:created>
  <dcterms:modified xsi:type="dcterms:W3CDTF">2020-07-07T11:00:47Z</dcterms:modified>
</cp:coreProperties>
</file>