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DNwRsYhIvFRvGYy0oJi6g6QhL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SQL Auditing</a:t>
            </a:r>
            <a:endParaRPr/>
          </a:p>
        </p:txBody>
      </p:sp>
      <p:pic>
        <p:nvPicPr>
          <p:cNvPr descr="Ein Bild, das Zeichnung enthält.&#10;&#10;Automatisch generierte Beschreibung" id="89" name="Google Shape;89;p1"/>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SQL Statement</a:t>
            </a:r>
            <a:endParaRPr/>
          </a:p>
        </p:txBody>
      </p:sp>
      <p:sp>
        <p:nvSpPr>
          <p:cNvPr id="167" name="Google Shape;16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GB">
                <a:latin typeface="Calibri"/>
                <a:ea typeface="Calibri"/>
                <a:cs typeface="Calibri"/>
                <a:sym typeface="Calibri"/>
              </a:rPr>
              <a:t>AUDIT stmt_option</a:t>
            </a:r>
            <a:endParaRPr>
              <a:latin typeface="Calibri"/>
              <a:ea typeface="Calibri"/>
              <a:cs typeface="Calibri"/>
              <a:sym typeface="Calibri"/>
            </a:endParaRPr>
          </a:p>
          <a:p>
            <a:pPr indent="-228600" lvl="0" marL="228600" rtl="0" algn="l">
              <a:lnSpc>
                <a:spcPct val="90000"/>
              </a:lnSpc>
              <a:spcBef>
                <a:spcPts val="600"/>
              </a:spcBef>
              <a:spcAft>
                <a:spcPts val="0"/>
              </a:spcAft>
              <a:buClr>
                <a:schemeClr val="dk1"/>
              </a:buClr>
              <a:buSzPts val="2800"/>
              <a:buNone/>
            </a:pPr>
            <a:r>
              <a:rPr lang="en-GB">
                <a:latin typeface="Calibri"/>
                <a:ea typeface="Calibri"/>
                <a:cs typeface="Calibri"/>
                <a:sym typeface="Calibri"/>
              </a:rPr>
              <a:t>[BY USER]</a:t>
            </a:r>
            <a:endParaRPr/>
          </a:p>
          <a:p>
            <a:pPr indent="-228600" lvl="0" marL="228600" rtl="0" algn="l">
              <a:lnSpc>
                <a:spcPct val="90000"/>
              </a:lnSpc>
              <a:spcBef>
                <a:spcPts val="600"/>
              </a:spcBef>
              <a:spcAft>
                <a:spcPts val="0"/>
              </a:spcAft>
              <a:buClr>
                <a:schemeClr val="dk1"/>
              </a:buClr>
              <a:buSzPts val="2800"/>
              <a:buNone/>
            </a:pPr>
            <a:r>
              <a:rPr lang="en-GB">
                <a:latin typeface="Calibri"/>
                <a:ea typeface="Calibri"/>
                <a:cs typeface="Calibri"/>
                <a:sym typeface="Calibri"/>
              </a:rPr>
              <a:t>[BY SESSION]</a:t>
            </a:r>
            <a:endParaRPr/>
          </a:p>
          <a:p>
            <a:pPr indent="-228600" lvl="0" marL="228600" rtl="0" algn="l">
              <a:lnSpc>
                <a:spcPct val="90000"/>
              </a:lnSpc>
              <a:spcBef>
                <a:spcPts val="600"/>
              </a:spcBef>
              <a:spcAft>
                <a:spcPts val="0"/>
              </a:spcAft>
              <a:buClr>
                <a:schemeClr val="dk1"/>
              </a:buClr>
              <a:buSzPts val="2800"/>
              <a:buNone/>
            </a:pPr>
            <a:r>
              <a:rPr lang="en-GB">
                <a:latin typeface="Calibri"/>
                <a:ea typeface="Calibri"/>
                <a:cs typeface="Calibri"/>
                <a:sym typeface="Calibri"/>
              </a:rPr>
              <a:t>[WHENEVER [NOT] SUCCESSFUL] </a:t>
            </a:r>
            <a:endParaRPr/>
          </a:p>
          <a:p>
            <a:pPr indent="-228600" lvl="0" marL="228600" rtl="0" algn="l">
              <a:lnSpc>
                <a:spcPct val="90000"/>
              </a:lnSpc>
              <a:spcBef>
                <a:spcPts val="6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6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
        <p:nvSpPr>
          <p:cNvPr id="168" name="Google Shape;1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69" name="Google Shape;1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70" name="Google Shape;170;p10"/>
          <p:cNvPicPr preferRelativeResize="0"/>
          <p:nvPr/>
        </p:nvPicPr>
        <p:blipFill rotWithShape="1">
          <a:blip r:embed="rId3">
            <a:alphaModFix/>
          </a:blip>
          <a:srcRect b="0" l="0" r="0" t="0"/>
          <a:stretch/>
        </p:blipFill>
        <p:spPr>
          <a:xfrm>
            <a:off x="1623860" y="3277603"/>
            <a:ext cx="8358340" cy="3078747"/>
          </a:xfrm>
          <a:prstGeom prst="rect">
            <a:avLst/>
          </a:prstGeom>
          <a:noFill/>
          <a:ln>
            <a:noFill/>
          </a:ln>
        </p:spPr>
      </p:pic>
      <p:pic>
        <p:nvPicPr>
          <p:cNvPr descr="Ein Bild, das Zeichnung enthält.&#10;&#10;Automatisch generierte Beschreibung" id="171" name="Google Shape;171;p1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Statement Options</a:t>
            </a:r>
            <a:endParaRPr/>
          </a:p>
        </p:txBody>
      </p:sp>
      <p:sp>
        <p:nvSpPr>
          <p:cNvPr id="177" name="Google Shape;17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6388" lvl="0" marL="306388" rtl="0" algn="l">
              <a:lnSpc>
                <a:spcPct val="90000"/>
              </a:lnSpc>
              <a:spcBef>
                <a:spcPts val="0"/>
              </a:spcBef>
              <a:spcAft>
                <a:spcPts val="0"/>
              </a:spcAft>
              <a:buClr>
                <a:schemeClr val="dk1"/>
              </a:buClr>
              <a:buSzPts val="2800"/>
              <a:buChar char="•"/>
            </a:pPr>
            <a:r>
              <a:rPr lang="en-GB">
                <a:latin typeface="Calibri"/>
                <a:ea typeface="Calibri"/>
                <a:cs typeface="Calibri"/>
                <a:sym typeface="Calibri"/>
              </a:rPr>
              <a:t>Können beispielsweise sein</a:t>
            </a:r>
            <a:r>
              <a:rPr lang="en-GB"/>
              <a:t>:</a:t>
            </a:r>
            <a:endParaRPr/>
          </a:p>
          <a:p>
            <a:pPr indent="-306388" lvl="0" marL="3175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8" name="Google Shape;1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79" name="Google Shape;1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80" name="Google Shape;180;p11"/>
          <p:cNvPicPr preferRelativeResize="0"/>
          <p:nvPr/>
        </p:nvPicPr>
        <p:blipFill rotWithShape="1">
          <a:blip r:embed="rId3">
            <a:alphaModFix/>
          </a:blip>
          <a:srcRect b="0" l="0" r="0" t="0"/>
          <a:stretch/>
        </p:blipFill>
        <p:spPr>
          <a:xfrm>
            <a:off x="2310697" y="2348602"/>
            <a:ext cx="7570605" cy="4190310"/>
          </a:xfrm>
          <a:prstGeom prst="rect">
            <a:avLst/>
          </a:prstGeom>
          <a:noFill/>
          <a:ln>
            <a:noFill/>
          </a:ln>
        </p:spPr>
      </p:pic>
      <p:pic>
        <p:nvPicPr>
          <p:cNvPr descr="Ein Bild, das Zeichnung enthält.&#10;&#10;Automatisch generierte Beschreibung" id="181" name="Google Shape;181;p1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Beispiele</a:t>
            </a:r>
            <a:endParaRPr/>
          </a:p>
        </p:txBody>
      </p:sp>
      <p:sp>
        <p:nvSpPr>
          <p:cNvPr id="187" name="Google Shape;187;p12"/>
          <p:cNvSpPr txBox="1"/>
          <p:nvPr>
            <p:ph idx="1" type="body"/>
          </p:nvPr>
        </p:nvSpPr>
        <p:spPr>
          <a:xfrm>
            <a:off x="838200" y="1825625"/>
            <a:ext cx="91440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GB" sz="2590">
                <a:latin typeface="Courier New"/>
                <a:ea typeface="Courier New"/>
                <a:cs typeface="Courier New"/>
                <a:sym typeface="Courier New"/>
              </a:rPr>
              <a:t>AUDIT SELECT TABLE, UPDATE TABLE;</a:t>
            </a:r>
            <a:endParaRPr sz="2590">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Auditing beliebiger Statements, die ein SELECT (über table, view, materialized view) oder UPDATE (über table, view) auf irgendwelche Tabellen durchführen.</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 </a:t>
            </a:r>
            <a:endParaRPr/>
          </a:p>
          <a:p>
            <a:pPr indent="0" lvl="0" marL="0" rtl="0" algn="l">
              <a:lnSpc>
                <a:spcPct val="8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ourier New"/>
                <a:ea typeface="Courier New"/>
                <a:cs typeface="Courier New"/>
                <a:sym typeface="Courier New"/>
              </a:rPr>
              <a:t>AUDIT SELECT TABLE, UPDATE TABLE</a:t>
            </a:r>
            <a:endParaRPr sz="2590">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590"/>
              <a:buNone/>
            </a:pPr>
            <a:r>
              <a:rPr lang="en-GB" sz="2590">
                <a:latin typeface="Courier New"/>
                <a:ea typeface="Courier New"/>
                <a:cs typeface="Courier New"/>
                <a:sym typeface="Courier New"/>
              </a:rPr>
              <a:t>BY USER1, USER2;</a:t>
            </a:r>
            <a:endParaRPr sz="2590">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Auditing beliebiger Statements, die ein SELECT oder UPDATE auf irgendwelche Tabellen durchführen, sofern sie entweder durch USER1 oder USER2 abgesetzt worden sind.</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t/>
            </a:r>
            <a:endParaRPr sz="2590"/>
          </a:p>
        </p:txBody>
      </p:sp>
      <p:sp>
        <p:nvSpPr>
          <p:cNvPr id="188" name="Google Shape;1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89" name="Google Shape;1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90" name="Google Shape;190;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Beispiele</a:t>
            </a:r>
            <a:endParaRPr/>
          </a:p>
        </p:txBody>
      </p:sp>
      <p:sp>
        <p:nvSpPr>
          <p:cNvPr id="196" name="Google Shape;19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en-GB" sz="2590">
                <a:latin typeface="Courier New"/>
                <a:ea typeface="Courier New"/>
                <a:cs typeface="Courier New"/>
                <a:sym typeface="Courier New"/>
              </a:rPr>
              <a:t>AUDIT SESSION BY SCOTT;</a:t>
            </a:r>
            <a:endParaRPr/>
          </a:p>
          <a:p>
            <a:pPr indent="0" lvl="0" marL="0" rtl="0" algn="l">
              <a:lnSpc>
                <a:spcPct val="80000"/>
              </a:lnSpc>
              <a:spcBef>
                <a:spcPts val="600"/>
              </a:spcBef>
              <a:spcAft>
                <a:spcPts val="0"/>
              </a:spcAft>
              <a:buClr>
                <a:schemeClr val="dk1"/>
              </a:buClr>
              <a:buSzPts val="2590"/>
              <a:buNone/>
            </a:pPr>
            <a:r>
              <a:rPr lang="en-GB" sz="2590">
                <a:latin typeface="Calibri"/>
                <a:ea typeface="Calibri"/>
                <a:cs typeface="Calibri"/>
                <a:sym typeface="Calibri"/>
              </a:rPr>
              <a:t>Führt immer dann zu einer Aufzeichnung, wenn sich Scott in die DB einloggt.</a:t>
            </a:r>
            <a:endParaRPr/>
          </a:p>
          <a:p>
            <a:pPr indent="0" lvl="0" marL="0" rtl="0" algn="l">
              <a:lnSpc>
                <a:spcPct val="80000"/>
              </a:lnSpc>
              <a:spcBef>
                <a:spcPts val="6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80000"/>
              </a:lnSpc>
              <a:spcBef>
                <a:spcPts val="600"/>
              </a:spcBef>
              <a:spcAft>
                <a:spcPts val="0"/>
              </a:spcAft>
              <a:buClr>
                <a:schemeClr val="dk1"/>
              </a:buClr>
              <a:buSzPts val="2590"/>
              <a:buNone/>
            </a:pPr>
            <a:r>
              <a:rPr lang="en-GB" sz="2590">
                <a:latin typeface="Calibri"/>
                <a:ea typeface="Calibri"/>
                <a:cs typeface="Calibri"/>
                <a:sym typeface="Calibri"/>
              </a:rPr>
              <a:t>Mit </a:t>
            </a:r>
            <a:endParaRPr/>
          </a:p>
          <a:p>
            <a:pPr indent="-228600" lvl="0" marL="228600" rtl="0" algn="l">
              <a:lnSpc>
                <a:spcPct val="80000"/>
              </a:lnSpc>
              <a:spcBef>
                <a:spcPts val="600"/>
              </a:spcBef>
              <a:spcAft>
                <a:spcPts val="0"/>
              </a:spcAft>
              <a:buClr>
                <a:schemeClr val="dk1"/>
              </a:buClr>
              <a:buSzPts val="2590"/>
              <a:buNone/>
            </a:pPr>
            <a:r>
              <a:rPr lang="en-GB" sz="2590">
                <a:latin typeface="Courier New"/>
                <a:ea typeface="Courier New"/>
                <a:cs typeface="Courier New"/>
                <a:sym typeface="Courier New"/>
              </a:rPr>
              <a:t>NOAUDIT SESSION BY SCOTT;</a:t>
            </a:r>
            <a:endParaRPr/>
          </a:p>
          <a:p>
            <a:pPr indent="-228600" lvl="0" marL="228600" rtl="0" algn="l">
              <a:lnSpc>
                <a:spcPct val="80000"/>
              </a:lnSpc>
              <a:spcBef>
                <a:spcPts val="600"/>
              </a:spcBef>
              <a:spcAft>
                <a:spcPts val="0"/>
              </a:spcAft>
              <a:buClr>
                <a:schemeClr val="dk1"/>
              </a:buClr>
              <a:buSzPts val="2590"/>
              <a:buNone/>
            </a:pPr>
            <a:r>
              <a:rPr lang="en-GB" sz="2590">
                <a:latin typeface="Calibri"/>
                <a:ea typeface="Calibri"/>
                <a:cs typeface="Calibri"/>
                <a:sym typeface="Calibri"/>
              </a:rPr>
              <a:t>wird die Aufzeichnung ausgeschaltet.</a:t>
            </a:r>
            <a:endParaRPr/>
          </a:p>
          <a:p>
            <a:pPr indent="-228600" lvl="0" marL="228600" rtl="0" algn="l">
              <a:lnSpc>
                <a:spcPct val="80000"/>
              </a:lnSpc>
              <a:spcBef>
                <a:spcPts val="6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80000"/>
              </a:lnSpc>
              <a:spcBef>
                <a:spcPts val="600"/>
              </a:spcBef>
              <a:spcAft>
                <a:spcPts val="0"/>
              </a:spcAft>
              <a:buClr>
                <a:schemeClr val="dk1"/>
              </a:buClr>
              <a:buSzPts val="2590"/>
              <a:buNone/>
            </a:pPr>
            <a:r>
              <a:rPr lang="en-GB" sz="2590">
                <a:latin typeface="Calibri"/>
                <a:ea typeface="Calibri"/>
                <a:cs typeface="Calibri"/>
                <a:sym typeface="Calibri"/>
              </a:rPr>
              <a:t>Auditing wird durchgeführt, wenn ein CREATE / ALTER / DROP ROLE Statement erfolgreich abgesetzt worden ist:</a:t>
            </a:r>
            <a:endParaRPr/>
          </a:p>
          <a:p>
            <a:pPr indent="-228600" lvl="0" marL="228600" rtl="0" algn="l">
              <a:lnSpc>
                <a:spcPct val="80000"/>
              </a:lnSpc>
              <a:spcBef>
                <a:spcPts val="600"/>
              </a:spcBef>
              <a:spcAft>
                <a:spcPts val="0"/>
              </a:spcAft>
              <a:buClr>
                <a:schemeClr val="dk1"/>
              </a:buClr>
              <a:buSzPts val="2590"/>
              <a:buNone/>
            </a:pPr>
            <a:r>
              <a:rPr lang="en-GB" sz="2590">
                <a:latin typeface="Courier New"/>
                <a:ea typeface="Courier New"/>
                <a:cs typeface="Courier New"/>
                <a:sym typeface="Courier New"/>
              </a:rPr>
              <a:t>AUDIT ROLE</a:t>
            </a:r>
            <a:endParaRPr/>
          </a:p>
          <a:p>
            <a:pPr indent="-228600" lvl="0" marL="228600" rtl="0" algn="l">
              <a:lnSpc>
                <a:spcPct val="80000"/>
              </a:lnSpc>
              <a:spcBef>
                <a:spcPts val="600"/>
              </a:spcBef>
              <a:spcAft>
                <a:spcPts val="0"/>
              </a:spcAft>
              <a:buClr>
                <a:schemeClr val="dk1"/>
              </a:buClr>
              <a:buSzPts val="2590"/>
              <a:buNone/>
            </a:pPr>
            <a:r>
              <a:rPr lang="en-GB" sz="2590">
                <a:latin typeface="Courier New"/>
                <a:ea typeface="Courier New"/>
                <a:cs typeface="Courier New"/>
                <a:sym typeface="Courier New"/>
              </a:rPr>
              <a:t>    WHENEVER SUCCESSFUL;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97" name="Google Shape;19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98" name="Google Shape;1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99" name="Google Shape;199;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Systemprivilegien</a:t>
            </a:r>
            <a:endParaRPr/>
          </a:p>
        </p:txBody>
      </p:sp>
      <p:sp>
        <p:nvSpPr>
          <p:cNvPr id="205" name="Google Shape;20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en-GB" sz="2590">
                <a:latin typeface="Calibri"/>
                <a:ea typeface="Calibri"/>
                <a:cs typeface="Calibri"/>
                <a:sym typeface="Calibri"/>
              </a:rPr>
              <a:t>System Privilege</a:t>
            </a:r>
            <a:br>
              <a:rPr lang="en-GB" sz="2590">
                <a:latin typeface="Calibri"/>
                <a:ea typeface="Calibri"/>
                <a:cs typeface="Calibri"/>
                <a:sym typeface="Calibri"/>
              </a:rPr>
            </a:br>
            <a:r>
              <a:rPr lang="en-GB" sz="2590">
                <a:latin typeface="Calibri"/>
                <a:ea typeface="Calibri"/>
                <a:cs typeface="Calibri"/>
                <a:sym typeface="Calibri"/>
              </a:rPr>
              <a:t>Angabe eines Systemprivilegs (z.B. CREATE TABLE, …) um SQL Statements zu auditieren, die durch das angegebene Systemprivileg zugelassen worden sind.</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AUDIT system_priv</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[BY USER]</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[BY SESSION]</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[WHENEVER [NOT] SUCCESSFUL]</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p>
        </p:txBody>
      </p:sp>
      <p:sp>
        <p:nvSpPr>
          <p:cNvPr id="206" name="Google Shape;20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07" name="Google Shape;2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08" name="Google Shape;208;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Beispiele für Systemprivilegien</a:t>
            </a:r>
            <a:endParaRPr/>
          </a:p>
        </p:txBody>
      </p:sp>
      <p:pic>
        <p:nvPicPr>
          <p:cNvPr id="214" name="Google Shape;214;p15"/>
          <p:cNvPicPr preferRelativeResize="0"/>
          <p:nvPr>
            <p:ph idx="1" type="body"/>
          </p:nvPr>
        </p:nvPicPr>
        <p:blipFill rotWithShape="1">
          <a:blip r:embed="rId3">
            <a:alphaModFix/>
          </a:blip>
          <a:srcRect b="0" l="0" r="0" t="0"/>
          <a:stretch/>
        </p:blipFill>
        <p:spPr>
          <a:xfrm>
            <a:off x="2424236" y="1690688"/>
            <a:ext cx="7343528" cy="4351338"/>
          </a:xfrm>
          <a:prstGeom prst="rect">
            <a:avLst/>
          </a:prstGeom>
          <a:noFill/>
          <a:ln>
            <a:noFill/>
          </a:ln>
        </p:spPr>
      </p:pic>
      <p:sp>
        <p:nvSpPr>
          <p:cNvPr id="215" name="Google Shape;2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16" name="Google Shape;2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17" name="Google Shape;217;p1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Beispiele für Systemprivilegien</a:t>
            </a:r>
            <a:endParaRPr/>
          </a:p>
        </p:txBody>
      </p:sp>
      <p:sp>
        <p:nvSpPr>
          <p:cNvPr id="223" name="Google Shape;2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ourier New"/>
                <a:ea typeface="Courier New"/>
                <a:cs typeface="Courier New"/>
                <a:sym typeface="Courier New"/>
              </a:rPr>
              <a:t>AUDIT GRANT ANY ROLE BY ACCESS;</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Ein Audit Datensatz wird erzeugt, immer wenn ein GRANT auf irgendeine Rolle ausgeführt wird.</a:t>
            </a:r>
            <a:endParaRPr/>
          </a:p>
          <a:p>
            <a:pPr indent="0" lvl="0" marL="0" rtl="0" algn="l">
              <a:lnSpc>
                <a:spcPct val="90000"/>
              </a:lnSpc>
              <a:spcBef>
                <a:spcPts val="1000"/>
              </a:spcBef>
              <a:spcAft>
                <a:spcPts val="0"/>
              </a:spcAft>
              <a:buClr>
                <a:schemeClr val="dk1"/>
              </a:buClr>
              <a:buSzPts val="2800"/>
              <a:buNone/>
            </a:pPr>
            <a:r>
              <a:t/>
            </a:r>
            <a:endParaRPr/>
          </a:p>
        </p:txBody>
      </p:sp>
      <p:sp>
        <p:nvSpPr>
          <p:cNvPr id="224" name="Google Shape;2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25" name="Google Shape;2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26" name="Google Shape;226;p1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Schemaobjekt</a:t>
            </a:r>
            <a:endParaRPr/>
          </a:p>
        </p:txBody>
      </p:sp>
      <p:sp>
        <p:nvSpPr>
          <p:cNvPr id="232" name="Google Shape;232;p17"/>
          <p:cNvSpPr txBox="1"/>
          <p:nvPr>
            <p:ph idx="1" type="body"/>
          </p:nvPr>
        </p:nvSpPr>
        <p:spPr>
          <a:xfrm>
            <a:off x="838200" y="1825625"/>
            <a:ext cx="975028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AUDIT obj_option | ALL</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ON object | DEFAULT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[BY SESSION | ACCESS]</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[WHENEVER [NOT] SUCCESSFUL]</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OBJ_OPTION	alter, audit, comment, delete, grant, index, insert, lock, rename, select, update</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
        <p:nvSpPr>
          <p:cNvPr id="233" name="Google Shape;2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34" name="Google Shape;2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35" name="Google Shape;235;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Schemaobjekt</a:t>
            </a:r>
            <a:endParaRPr/>
          </a:p>
        </p:txBody>
      </p:sp>
      <p:pic>
        <p:nvPicPr>
          <p:cNvPr id="241" name="Google Shape;241;p18"/>
          <p:cNvPicPr preferRelativeResize="0"/>
          <p:nvPr>
            <p:ph idx="1" type="body"/>
          </p:nvPr>
        </p:nvPicPr>
        <p:blipFill rotWithShape="1">
          <a:blip r:embed="rId3">
            <a:alphaModFix/>
          </a:blip>
          <a:srcRect b="0" l="0" r="0" t="0"/>
          <a:stretch/>
        </p:blipFill>
        <p:spPr>
          <a:xfrm>
            <a:off x="2055869" y="1375051"/>
            <a:ext cx="8080261" cy="4351338"/>
          </a:xfrm>
          <a:prstGeom prst="rect">
            <a:avLst/>
          </a:prstGeom>
          <a:noFill/>
          <a:ln>
            <a:noFill/>
          </a:ln>
        </p:spPr>
      </p:pic>
      <p:sp>
        <p:nvSpPr>
          <p:cNvPr id="242" name="Google Shape;2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43" name="Google Shape;2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44" name="Google Shape;244;p18"/>
          <p:cNvSpPr/>
          <p:nvPr/>
        </p:nvSpPr>
        <p:spPr>
          <a:xfrm>
            <a:off x="838200" y="5784850"/>
            <a:ext cx="8686800" cy="7976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0" i="0" lang="en-GB" sz="2000" u="none" cap="none" strike="noStrike">
                <a:solidFill>
                  <a:srgbClr val="000000"/>
                </a:solidFill>
                <a:latin typeface="Calibri"/>
                <a:ea typeface="Calibri"/>
                <a:cs typeface="Calibri"/>
                <a:sym typeface="Calibri"/>
              </a:rPr>
              <a:t>Wenn die Object Option ALTER gewählt wird, bezieht sich Auditing auf ALTER</a:t>
            </a:r>
            <a:endParaRPr/>
          </a:p>
          <a:p>
            <a:pPr indent="-342900" lvl="0" marL="342900" marR="0" rtl="0" algn="l">
              <a:spcBef>
                <a:spcPts val="700"/>
              </a:spcBef>
              <a:spcAft>
                <a:spcPts val="0"/>
              </a:spcAft>
              <a:buNone/>
            </a:pPr>
            <a:r>
              <a:rPr b="0" i="0" lang="en-GB" sz="2000" u="none" cap="none" strike="noStrike">
                <a:solidFill>
                  <a:srgbClr val="000000"/>
                </a:solidFill>
                <a:latin typeface="Calibri"/>
                <a:ea typeface="Calibri"/>
                <a:cs typeface="Calibri"/>
                <a:sym typeface="Calibri"/>
              </a:rPr>
              <a:t>TABLE und ALTER SEQUENCE</a:t>
            </a:r>
            <a:endParaRPr b="0" i="0" sz="2000" u="none" cap="none" strike="noStrike">
              <a:solidFill>
                <a:srgbClr val="000000"/>
              </a:solidFill>
              <a:latin typeface="Calibri"/>
              <a:ea typeface="Calibri"/>
              <a:cs typeface="Calibri"/>
              <a:sym typeface="Calibri"/>
            </a:endParaRPr>
          </a:p>
        </p:txBody>
      </p:sp>
      <p:pic>
        <p:nvPicPr>
          <p:cNvPr descr="Ein Bild, das Zeichnung enthält.&#10;&#10;Automatisch generierte Beschreibung" id="245" name="Google Shape;245;p18"/>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Schemaobjekt - Beispiel</a:t>
            </a:r>
            <a:endParaRPr/>
          </a:p>
        </p:txBody>
      </p:sp>
      <p:sp>
        <p:nvSpPr>
          <p:cNvPr id="251" name="Google Shape;25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en-GB" sz="2590">
                <a:latin typeface="Courier New"/>
                <a:ea typeface="Courier New"/>
                <a:cs typeface="Courier New"/>
                <a:sym typeface="Courier New"/>
              </a:rPr>
              <a:t>AUDIT SELECT</a:t>
            </a:r>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ON USER1.EMP</a:t>
            </a:r>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WHENEVER SUCCESSFUL;</a:t>
            </a:r>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Auditing eines jeden Statements, das die emp Tabelle im Schema USER1 erfolgreich abfragt.</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SQL&gt; connect scott/tiger;</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Connect durchgeführt.</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SQL&gt; audit update on emp by access;</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rPr lang="en-GB" sz="2590">
                <a:latin typeface="Courier New"/>
                <a:ea typeface="Courier New"/>
                <a:cs typeface="Courier New"/>
                <a:sym typeface="Courier New"/>
              </a:rPr>
              <a:t>AUDIT wurde erfolgreich ausgeführt.</a:t>
            </a:r>
            <a:endParaRPr sz="259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t/>
            </a:r>
            <a:endParaRPr sz="2590"/>
          </a:p>
        </p:txBody>
      </p:sp>
      <p:sp>
        <p:nvSpPr>
          <p:cNvPr id="252" name="Google Shape;2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53" name="Google Shape;2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54" name="Google Shape;254;p1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Was ist Auditing?</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4488" lvl="3" marL="1751013" rtl="0" algn="l">
              <a:lnSpc>
                <a:spcPct val="80000"/>
              </a:lnSpc>
              <a:spcBef>
                <a:spcPts val="0"/>
              </a:spcBef>
              <a:spcAft>
                <a:spcPts val="0"/>
              </a:spcAft>
              <a:buClr>
                <a:schemeClr val="dk1"/>
              </a:buClr>
              <a:buSzPts val="1600"/>
              <a:buNone/>
            </a:pPr>
            <a:r>
              <a:t/>
            </a:r>
            <a:endParaRPr sz="1600"/>
          </a:p>
          <a:p>
            <a:pPr indent="0" lvl="2" marL="0" rtl="0" algn="l">
              <a:lnSpc>
                <a:spcPct val="150000"/>
              </a:lnSpc>
              <a:spcBef>
                <a:spcPts val="450"/>
              </a:spcBef>
              <a:spcAft>
                <a:spcPts val="0"/>
              </a:spcAft>
              <a:buClr>
                <a:schemeClr val="dk1"/>
              </a:buClr>
              <a:buSzPts val="2400"/>
              <a:buNone/>
            </a:pPr>
            <a:r>
              <a:rPr lang="en-GB" sz="2400"/>
              <a:t>Ein Audit untersucht, ob Prozesse, Anforderungen und Richtlinien die geforderten Standards erfüllen. Ein solches Untersuchungsverfahren erfolgt häufig im Rahmen eines Qualitätsmanagements. Die Audits werden von einem speziell hierfür geschulten Auditor durchgeführt.</a:t>
            </a:r>
            <a:endParaRPr/>
          </a:p>
          <a:p>
            <a:pPr indent="0" lvl="2" marL="0" rtl="0" algn="l">
              <a:lnSpc>
                <a:spcPct val="150000"/>
              </a:lnSpc>
              <a:spcBef>
                <a:spcPts val="450"/>
              </a:spcBef>
              <a:spcAft>
                <a:spcPts val="0"/>
              </a:spcAft>
              <a:buClr>
                <a:schemeClr val="dk1"/>
              </a:buClr>
              <a:buSzPts val="2400"/>
              <a:buNone/>
            </a:pPr>
            <a:r>
              <a:rPr lang="en-GB" sz="2400"/>
              <a:t>(aus Wikipedia)</a:t>
            </a:r>
            <a:endParaRPr sz="2400"/>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98" name="Google Shape;98;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Auswertung</a:t>
            </a:r>
            <a:endParaRPr/>
          </a:p>
        </p:txBody>
      </p:sp>
      <p:sp>
        <p:nvSpPr>
          <p:cNvPr id="260" name="Google Shape;26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170"/>
              <a:buNone/>
            </a:pPr>
            <a:r>
              <a:rPr lang="en-GB" sz="2170">
                <a:latin typeface="Calibri"/>
                <a:ea typeface="Calibri"/>
                <a:cs typeface="Calibri"/>
                <a:sym typeface="Calibri"/>
              </a:rPr>
              <a:t>Die DB schreibt die audit records in den audit trail, der letztlich eine Datenbanktabelle darstellt. </a:t>
            </a:r>
            <a:endParaRPr/>
          </a:p>
          <a:p>
            <a:pPr indent="0" lvl="0" marL="0" rtl="0" algn="l">
              <a:lnSpc>
                <a:spcPct val="130000"/>
              </a:lnSpc>
              <a:spcBef>
                <a:spcPts val="1000"/>
              </a:spcBef>
              <a:spcAft>
                <a:spcPts val="0"/>
              </a:spcAft>
              <a:buClr>
                <a:schemeClr val="dk1"/>
              </a:buClr>
              <a:buSzPts val="2170"/>
              <a:buNone/>
            </a:pPr>
            <a:r>
              <a:t/>
            </a:r>
            <a:endParaRPr sz="2170">
              <a:latin typeface="Calibri"/>
              <a:ea typeface="Calibri"/>
              <a:cs typeface="Calibri"/>
              <a:sym typeface="Calibri"/>
            </a:endParaRPr>
          </a:p>
          <a:p>
            <a:pPr indent="0" lvl="0" marL="0" rtl="0" algn="l">
              <a:lnSpc>
                <a:spcPct val="130000"/>
              </a:lnSpc>
              <a:spcBef>
                <a:spcPts val="1000"/>
              </a:spcBef>
              <a:spcAft>
                <a:spcPts val="0"/>
              </a:spcAft>
              <a:buClr>
                <a:schemeClr val="dk1"/>
              </a:buClr>
              <a:buSzPts val="2170"/>
              <a:buNone/>
            </a:pPr>
            <a:r>
              <a:rPr lang="en-GB" sz="2170">
                <a:latin typeface="Calibri"/>
                <a:ea typeface="Calibri"/>
                <a:cs typeface="Calibri"/>
                <a:sym typeface="Calibri"/>
              </a:rPr>
              <a:t>Audit Records beinhalten Informationen über Operationen, die einem Audit unterzogen worden sind – in erster Linie sind dies UserName, Operationstyp, Zeitstempel.</a:t>
            </a:r>
            <a:endParaRPr sz="2170">
              <a:latin typeface="Calibri"/>
              <a:ea typeface="Calibri"/>
              <a:cs typeface="Calibri"/>
              <a:sym typeface="Calibri"/>
            </a:endParaRPr>
          </a:p>
          <a:p>
            <a:pPr indent="0" lvl="0" marL="0" rtl="0" algn="l">
              <a:lnSpc>
                <a:spcPct val="130000"/>
              </a:lnSpc>
              <a:spcBef>
                <a:spcPts val="1000"/>
              </a:spcBef>
              <a:spcAft>
                <a:spcPts val="0"/>
              </a:spcAft>
              <a:buClr>
                <a:schemeClr val="dk1"/>
              </a:buClr>
              <a:buSzPts val="2170"/>
              <a:buNone/>
            </a:pPr>
            <a:r>
              <a:t/>
            </a:r>
            <a:endParaRPr sz="2170">
              <a:latin typeface="Calibri"/>
              <a:ea typeface="Calibri"/>
              <a:cs typeface="Calibri"/>
              <a:sym typeface="Calibri"/>
            </a:endParaRPr>
          </a:p>
          <a:p>
            <a:pPr indent="0" lvl="0" marL="0" rtl="0" algn="l">
              <a:lnSpc>
                <a:spcPct val="130000"/>
              </a:lnSpc>
              <a:spcBef>
                <a:spcPts val="1000"/>
              </a:spcBef>
              <a:spcAft>
                <a:spcPts val="0"/>
              </a:spcAft>
              <a:buClr>
                <a:schemeClr val="dk1"/>
              </a:buClr>
              <a:buSzPts val="2170"/>
              <a:buNone/>
            </a:pPr>
            <a:r>
              <a:rPr lang="en-GB" sz="2170">
                <a:latin typeface="Calibri"/>
                <a:ea typeface="Calibri"/>
                <a:cs typeface="Calibri"/>
                <a:sym typeface="Calibri"/>
              </a:rPr>
              <a:t>Der audit trail kann durch data dictionary views untersucht werden.</a:t>
            </a:r>
            <a:endParaRPr sz="2170">
              <a:latin typeface="Calibri"/>
              <a:ea typeface="Calibri"/>
              <a:cs typeface="Calibri"/>
              <a:sym typeface="Calibri"/>
            </a:endParaRPr>
          </a:p>
          <a:p>
            <a:pPr indent="0" lvl="0" marL="0" rtl="0" algn="l">
              <a:lnSpc>
                <a:spcPct val="70000"/>
              </a:lnSpc>
              <a:spcBef>
                <a:spcPts val="1000"/>
              </a:spcBef>
              <a:spcAft>
                <a:spcPts val="0"/>
              </a:spcAft>
              <a:buClr>
                <a:schemeClr val="dk1"/>
              </a:buClr>
              <a:buSzPts val="1860"/>
              <a:buNone/>
            </a:pPr>
            <a:r>
              <a:rPr lang="en-GB" sz="1860">
                <a:latin typeface="Calibri"/>
                <a:ea typeface="Calibri"/>
                <a:cs typeface="Calibri"/>
                <a:sym typeface="Calibri"/>
              </a:rPr>
              <a:t> </a:t>
            </a:r>
            <a:endParaRPr sz="1860">
              <a:latin typeface="Calibri"/>
              <a:ea typeface="Calibri"/>
              <a:cs typeface="Calibri"/>
              <a:sym typeface="Calibri"/>
            </a:endParaRPr>
          </a:p>
          <a:p>
            <a:pPr indent="0" lvl="0" marL="0" rtl="0" algn="l">
              <a:lnSpc>
                <a:spcPct val="70000"/>
              </a:lnSpc>
              <a:spcBef>
                <a:spcPts val="1000"/>
              </a:spcBef>
              <a:spcAft>
                <a:spcPts val="0"/>
              </a:spcAft>
              <a:buClr>
                <a:schemeClr val="dk1"/>
              </a:buClr>
              <a:buSzPts val="1860"/>
              <a:buNone/>
            </a:pPr>
            <a:r>
              <a:t/>
            </a:r>
            <a:endParaRPr sz="186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170"/>
              <a:buNone/>
            </a:pPr>
            <a:r>
              <a:t/>
            </a:r>
            <a:endParaRPr sz="2170"/>
          </a:p>
        </p:txBody>
      </p:sp>
      <p:sp>
        <p:nvSpPr>
          <p:cNvPr id="261" name="Google Shape;26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62" name="Google Shape;26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63" name="Google Shape;263;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Records und Audit Trails</a:t>
            </a:r>
            <a:endParaRPr/>
          </a:p>
        </p:txBody>
      </p:sp>
      <p:sp>
        <p:nvSpPr>
          <p:cNvPr id="269" name="Google Shape;26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GB" sz="2590">
                <a:latin typeface="Calibri"/>
                <a:ea typeface="Calibri"/>
                <a:cs typeface="Calibri"/>
                <a:sym typeface="Calibri"/>
              </a:rPr>
              <a:t> Diese Informationen können gespeichert werden in:</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2590"/>
              <a:buNone/>
            </a:pPr>
            <a:r>
              <a:rPr lang="en-GB" sz="2590">
                <a:latin typeface="Calibri"/>
                <a:ea typeface="Calibri"/>
                <a:cs typeface="Calibri"/>
                <a:sym typeface="Calibri"/>
              </a:rPr>
              <a:t>Database Audit Trail</a:t>
            </a:r>
            <a:br>
              <a:rPr lang="en-GB" sz="2590">
                <a:latin typeface="Calibri"/>
                <a:ea typeface="Calibri"/>
                <a:cs typeface="Calibri"/>
                <a:sym typeface="Calibri"/>
              </a:rPr>
            </a:br>
            <a:r>
              <a:rPr lang="en-GB" sz="2590">
                <a:latin typeface="Calibri"/>
                <a:ea typeface="Calibri"/>
                <a:cs typeface="Calibri"/>
                <a:sym typeface="Calibri"/>
              </a:rPr>
              <a:t>data dictionary Tabelle. (SYS.AUD$ im SYS Schema)</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2590"/>
              <a:buNone/>
            </a:pPr>
            <a:r>
              <a:rPr lang="en-GB" sz="2590">
                <a:latin typeface="Calibri"/>
                <a:ea typeface="Calibri"/>
                <a:cs typeface="Calibri"/>
                <a:sym typeface="Calibri"/>
              </a:rPr>
              <a:t>Operating System Audit Trail</a:t>
            </a:r>
            <a:br>
              <a:rPr lang="en-GB" sz="2590">
                <a:latin typeface="Calibri"/>
                <a:ea typeface="Calibri"/>
                <a:cs typeface="Calibri"/>
                <a:sym typeface="Calibri"/>
              </a:rPr>
            </a:br>
            <a:r>
              <a:rPr lang="en-GB" sz="2590">
                <a:latin typeface="Calibri"/>
                <a:ea typeface="Calibri"/>
                <a:cs typeface="Calibri"/>
                <a:sym typeface="Calibri"/>
              </a:rPr>
              <a:t>also in einem Betriebssystemfile. Wenn im Initialisierungsfile init.ora angegeben wird AUDIT_TRAIL=XML, dann wird das Ergebnis in einen Betriebssystemfile im XML – Format geschrieben. Mit dem Initialisierungsfile – Parameter AUDIT_FILE_DEST kann der Speicherort festgelegt werden.</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90000"/>
              </a:lnSpc>
              <a:spcBef>
                <a:spcPts val="1000"/>
              </a:spcBef>
              <a:spcAft>
                <a:spcPts val="0"/>
              </a:spcAft>
              <a:buClr>
                <a:schemeClr val="dk1"/>
              </a:buClr>
              <a:buSzPts val="1850"/>
              <a:buNone/>
            </a:pPr>
            <a:r>
              <a:t/>
            </a:r>
            <a:endParaRPr sz="185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590"/>
              <a:buNone/>
            </a:pPr>
            <a:r>
              <a:t/>
            </a:r>
            <a:endParaRPr sz="2590"/>
          </a:p>
        </p:txBody>
      </p:sp>
      <p:sp>
        <p:nvSpPr>
          <p:cNvPr id="270" name="Google Shape;2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71" name="Google Shape;2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72" name="Google Shape;272;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Trails Data Dictionary Views</a:t>
            </a:r>
            <a:endParaRPr/>
          </a:p>
        </p:txBody>
      </p:sp>
      <p:sp>
        <p:nvSpPr>
          <p:cNvPr id="278" name="Google Shape;27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en-GB" sz="2380">
                <a:latin typeface="Calibri"/>
                <a:ea typeface="Calibri"/>
                <a:cs typeface="Calibri"/>
                <a:sym typeface="Calibri"/>
              </a:rPr>
              <a:t>Einige audit trail Views:</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DBA_AUDIT_TRAIL</a:t>
            </a:r>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   -- alle Einträge in aud$</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DBA_OBJ_AUDIT_OPTS</a:t>
            </a:r>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   -- alle Auditing Optionen, die für Objekte aktiviert sind</a:t>
            </a:r>
            <a:endParaRPr/>
          </a:p>
          <a:p>
            <a:pPr indent="0" lvl="0" marL="0" rtl="0" algn="l">
              <a:lnSpc>
                <a:spcPct val="70000"/>
              </a:lnSpc>
              <a:spcBef>
                <a:spcPts val="1000"/>
              </a:spcBef>
              <a:spcAft>
                <a:spcPts val="0"/>
              </a:spcAft>
              <a:buClr>
                <a:schemeClr val="dk1"/>
              </a:buClr>
              <a:buSzPts val="2380"/>
              <a:buNone/>
            </a:pPr>
            <a:r>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DBA_PRIV_AUDIT_OPTS</a:t>
            </a:r>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   -- alle Systemprivilegien, die auditiert werden</a:t>
            </a:r>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2380"/>
              <a:buNone/>
            </a:pPr>
            <a:r>
              <a:rPr lang="en-GB" sz="2380">
                <a:latin typeface="Calibri"/>
                <a:ea typeface="Calibri"/>
                <a:cs typeface="Calibri"/>
                <a:sym typeface="Calibri"/>
              </a:rPr>
              <a:t> </a:t>
            </a:r>
            <a:endParaRPr sz="2380">
              <a:latin typeface="Calibri"/>
              <a:ea typeface="Calibri"/>
              <a:cs typeface="Calibri"/>
              <a:sym typeface="Calibri"/>
            </a:endParaRPr>
          </a:p>
          <a:p>
            <a:pPr indent="0" lvl="0" marL="0" rtl="0" algn="l">
              <a:lnSpc>
                <a:spcPct val="70000"/>
              </a:lnSpc>
              <a:spcBef>
                <a:spcPts val="1000"/>
              </a:spcBef>
              <a:spcAft>
                <a:spcPts val="0"/>
              </a:spcAft>
              <a:buClr>
                <a:schemeClr val="dk1"/>
              </a:buClr>
              <a:buSzPts val="1700"/>
              <a:buNone/>
            </a:pPr>
            <a:r>
              <a:t/>
            </a:r>
            <a:endParaRPr sz="1700">
              <a:latin typeface="Courier New"/>
              <a:ea typeface="Courier New"/>
              <a:cs typeface="Courier New"/>
              <a:sym typeface="Courier New"/>
            </a:endParaRPr>
          </a:p>
          <a:p>
            <a:pPr indent="0" lvl="0" marL="0" rtl="0" algn="l">
              <a:lnSpc>
                <a:spcPct val="70000"/>
              </a:lnSpc>
              <a:spcBef>
                <a:spcPts val="1000"/>
              </a:spcBef>
              <a:spcAft>
                <a:spcPts val="0"/>
              </a:spcAft>
              <a:buClr>
                <a:schemeClr val="dk1"/>
              </a:buClr>
              <a:buSzPts val="2380"/>
              <a:buNone/>
            </a:pPr>
            <a:r>
              <a:t/>
            </a:r>
            <a:endParaRPr sz="2380"/>
          </a:p>
        </p:txBody>
      </p:sp>
      <p:sp>
        <p:nvSpPr>
          <p:cNvPr id="279" name="Google Shape;27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80" name="Google Shape;2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81" name="Google Shape;281;p2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Ergebnisanzeige</a:t>
            </a:r>
            <a:endParaRPr/>
          </a:p>
        </p:txBody>
      </p:sp>
      <p:sp>
        <p:nvSpPr>
          <p:cNvPr id="287" name="Google Shape;287;p23"/>
          <p:cNvSpPr txBox="1"/>
          <p:nvPr>
            <p:ph idx="1" type="body"/>
          </p:nvPr>
        </p:nvSpPr>
        <p:spPr>
          <a:xfrm>
            <a:off x="861391"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GB"/>
              <a:t>Mit </a:t>
            </a:r>
            <a:endParaRPr/>
          </a:p>
          <a:p>
            <a:pPr indent="0" lvl="0" marL="0" rtl="0" algn="l">
              <a:lnSpc>
                <a:spcPct val="90000"/>
              </a:lnSpc>
              <a:spcBef>
                <a:spcPts val="1000"/>
              </a:spcBef>
              <a:spcAft>
                <a:spcPts val="0"/>
              </a:spcAft>
              <a:buClr>
                <a:schemeClr val="dk1"/>
              </a:buClr>
              <a:buSzPts val="2800"/>
              <a:buNone/>
            </a:pPr>
            <a:r>
              <a:rPr lang="en-GB">
                <a:latin typeface="Courier New"/>
                <a:ea typeface="Courier New"/>
                <a:cs typeface="Courier New"/>
                <a:sym typeface="Courier New"/>
              </a:rPr>
              <a:t>SELECT * FROM SYS.DBA_STMT_AUDIT_OPTS;</a:t>
            </a:r>
            <a:endParaRPr/>
          </a:p>
          <a:p>
            <a:pPr indent="-228600" lvl="0" marL="228600" rtl="0" algn="l">
              <a:lnSpc>
                <a:spcPct val="90000"/>
              </a:lnSpc>
              <a:spcBef>
                <a:spcPts val="1000"/>
              </a:spcBef>
              <a:spcAft>
                <a:spcPts val="0"/>
              </a:spcAft>
              <a:buClr>
                <a:schemeClr val="dk1"/>
              </a:buClr>
              <a:buSzPts val="2800"/>
              <a:buNone/>
            </a:pPr>
            <a:r>
              <a:rPr lang="en-GB"/>
              <a:t>kann das Ergebnis angezeigt werden</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500"/>
              </a:spcBef>
              <a:spcAft>
                <a:spcPts val="0"/>
              </a:spcAft>
              <a:buClr>
                <a:schemeClr val="dk1"/>
              </a:buClr>
              <a:buSzPts val="2800"/>
              <a:buNone/>
            </a:pPr>
            <a:r>
              <a:rPr lang="en-GB">
                <a:latin typeface="Courier New"/>
                <a:ea typeface="Courier New"/>
                <a:cs typeface="Courier New"/>
                <a:sym typeface="Courier New"/>
              </a:rPr>
              <a:t>USER_NAME AUDIT_OPTION     SUCCESS    FAILURE</a:t>
            </a:r>
            <a:endParaRPr/>
          </a:p>
          <a:p>
            <a:pPr indent="-228600" lvl="0" marL="228600" rtl="0" algn="l">
              <a:lnSpc>
                <a:spcPct val="90000"/>
              </a:lnSpc>
              <a:spcBef>
                <a:spcPts val="500"/>
              </a:spcBef>
              <a:spcAft>
                <a:spcPts val="0"/>
              </a:spcAft>
              <a:buClr>
                <a:schemeClr val="dk1"/>
              </a:buClr>
              <a:buSzPts val="2800"/>
              <a:buNone/>
            </a:pPr>
            <a:r>
              <a:rPr lang="en-GB">
                <a:latin typeface="Courier New"/>
                <a:ea typeface="Courier New"/>
                <a:cs typeface="Courier New"/>
                <a:sym typeface="Courier New"/>
              </a:rPr>
              <a:t>------------------ ---------- ------------------</a:t>
            </a:r>
            <a:endParaRPr/>
          </a:p>
          <a:p>
            <a:pPr indent="-228600" lvl="0" marL="228600" rtl="0" algn="l">
              <a:lnSpc>
                <a:spcPct val="90000"/>
              </a:lnSpc>
              <a:spcBef>
                <a:spcPts val="500"/>
              </a:spcBef>
              <a:spcAft>
                <a:spcPts val="0"/>
              </a:spcAft>
              <a:buClr>
                <a:schemeClr val="dk1"/>
              </a:buClr>
              <a:buSzPts val="2800"/>
              <a:buNone/>
            </a:pPr>
            <a:r>
              <a:rPr lang="en-GB">
                <a:latin typeface="Courier New"/>
                <a:ea typeface="Courier New"/>
                <a:cs typeface="Courier New"/>
                <a:sym typeface="Courier New"/>
              </a:rPr>
              <a:t>SCOTT     CREATE SESSION   BY ACCESS  BY ACCESS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8" name="Google Shape;28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89" name="Google Shape;28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90" name="Google Shape;290;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 Auditing</a:t>
            </a:r>
            <a:endParaRPr/>
          </a:p>
        </p:txBody>
      </p:sp>
      <p:sp>
        <p:nvSpPr>
          <p:cNvPr id="296" name="Google Shape;29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2590"/>
              <a:buNone/>
            </a:pPr>
            <a:r>
              <a:rPr lang="en-GB" sz="2590">
                <a:latin typeface="Calibri"/>
                <a:ea typeface="Calibri"/>
                <a:cs typeface="Calibri"/>
                <a:sym typeface="Calibri"/>
              </a:rPr>
              <a:t>AUDIT obj_option | ALL</a:t>
            </a:r>
            <a:endParaRPr/>
          </a:p>
          <a:p>
            <a:pPr indent="-228600" lvl="0" marL="228600" rtl="0" algn="l">
              <a:lnSpc>
                <a:spcPct val="60000"/>
              </a:lnSpc>
              <a:spcBef>
                <a:spcPts val="600"/>
              </a:spcBef>
              <a:spcAft>
                <a:spcPts val="0"/>
              </a:spcAft>
              <a:buClr>
                <a:schemeClr val="dk1"/>
              </a:buClr>
              <a:buSzPts val="2590"/>
              <a:buNone/>
            </a:pPr>
            <a:r>
              <a:rPr lang="en-GB" sz="2590">
                <a:latin typeface="Calibri"/>
                <a:ea typeface="Calibri"/>
                <a:cs typeface="Calibri"/>
                <a:sym typeface="Calibri"/>
              </a:rPr>
              <a:t>ON object | DEFAULT</a:t>
            </a:r>
            <a:endParaRPr/>
          </a:p>
          <a:p>
            <a:pPr indent="-228600" lvl="0" marL="228600" rtl="0" algn="l">
              <a:lnSpc>
                <a:spcPct val="60000"/>
              </a:lnSpc>
              <a:spcBef>
                <a:spcPts val="600"/>
              </a:spcBef>
              <a:spcAft>
                <a:spcPts val="0"/>
              </a:spcAft>
              <a:buClr>
                <a:schemeClr val="dk1"/>
              </a:buClr>
              <a:buSzPts val="2590"/>
              <a:buNone/>
            </a:pPr>
            <a:r>
              <a:rPr lang="en-GB" sz="2590">
                <a:latin typeface="Calibri"/>
                <a:ea typeface="Calibri"/>
                <a:cs typeface="Calibri"/>
                <a:sym typeface="Calibri"/>
              </a:rPr>
              <a:t>[BY SESSION | ACCESS]</a:t>
            </a:r>
            <a:endParaRPr/>
          </a:p>
          <a:p>
            <a:pPr indent="-228600" lvl="0" marL="228600" rtl="0" algn="l">
              <a:lnSpc>
                <a:spcPct val="60000"/>
              </a:lnSpc>
              <a:spcBef>
                <a:spcPts val="600"/>
              </a:spcBef>
              <a:spcAft>
                <a:spcPts val="0"/>
              </a:spcAft>
              <a:buClr>
                <a:schemeClr val="dk1"/>
              </a:buClr>
              <a:buSzPts val="2590"/>
              <a:buNone/>
            </a:pPr>
            <a:r>
              <a:rPr lang="en-GB" sz="2590">
                <a:latin typeface="Calibri"/>
                <a:ea typeface="Calibri"/>
                <a:cs typeface="Calibri"/>
                <a:sym typeface="Calibri"/>
              </a:rPr>
              <a:t>[WHENEVER [NOT] SUCCESSFUL]</a:t>
            </a:r>
            <a:endParaRPr/>
          </a:p>
          <a:p>
            <a:pPr indent="-228600" lvl="0" marL="228600" rtl="0" algn="l">
              <a:lnSpc>
                <a:spcPct val="60000"/>
              </a:lnSpc>
              <a:spcBef>
                <a:spcPts val="6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60000"/>
              </a:lnSpc>
              <a:spcBef>
                <a:spcPts val="600"/>
              </a:spcBef>
              <a:spcAft>
                <a:spcPts val="0"/>
              </a:spcAft>
              <a:buClr>
                <a:schemeClr val="dk1"/>
              </a:buClr>
              <a:buSzPts val="2590"/>
              <a:buNone/>
            </a:pPr>
            <a:r>
              <a:rPr lang="en-GB" sz="2590">
                <a:latin typeface="Calibri"/>
                <a:ea typeface="Calibri"/>
                <a:cs typeface="Calibri"/>
                <a:sym typeface="Calibri"/>
              </a:rPr>
              <a:t>OBJ_OPTION	alter, audit, comment, delete, grant, index, insert, lock, rename, select, update</a:t>
            </a:r>
            <a:endParaRPr/>
          </a:p>
          <a:p>
            <a:pPr indent="-228600" lvl="0" marL="228600" rtl="0" algn="l">
              <a:lnSpc>
                <a:spcPct val="60000"/>
              </a:lnSpc>
              <a:spcBef>
                <a:spcPts val="600"/>
              </a:spcBef>
              <a:spcAft>
                <a:spcPts val="0"/>
              </a:spcAft>
              <a:buClr>
                <a:schemeClr val="dk1"/>
              </a:buClr>
              <a:buSzPts val="2590"/>
              <a:buNone/>
            </a:pPr>
            <a:r>
              <a:t/>
            </a:r>
            <a:endParaRPr sz="2590">
              <a:latin typeface="Calibri"/>
              <a:ea typeface="Calibri"/>
              <a:cs typeface="Calibri"/>
              <a:sym typeface="Calibri"/>
            </a:endParaRPr>
          </a:p>
          <a:p>
            <a:pPr indent="-228600" lvl="0" marL="228600" rtl="0" algn="l">
              <a:lnSpc>
                <a:spcPct val="60000"/>
              </a:lnSpc>
              <a:spcBef>
                <a:spcPts val="600"/>
              </a:spcBef>
              <a:spcAft>
                <a:spcPts val="0"/>
              </a:spcAft>
              <a:buClr>
                <a:schemeClr val="dk1"/>
              </a:buClr>
              <a:buSzPts val="2590"/>
              <a:buNone/>
            </a:pPr>
            <a:r>
              <a:rPr lang="en-GB" sz="2590">
                <a:latin typeface="Calibri"/>
                <a:ea typeface="Calibri"/>
                <a:cs typeface="Calibri"/>
                <a:sym typeface="Calibri"/>
              </a:rPr>
              <a:t>Beispiel:</a:t>
            </a:r>
            <a:endParaRPr/>
          </a:p>
          <a:p>
            <a:pPr indent="-228600" lvl="0" marL="228600" rtl="0" algn="l">
              <a:lnSpc>
                <a:spcPct val="60000"/>
              </a:lnSpc>
              <a:spcBef>
                <a:spcPts val="600"/>
              </a:spcBef>
              <a:spcAft>
                <a:spcPts val="0"/>
              </a:spcAft>
              <a:buClr>
                <a:schemeClr val="dk1"/>
              </a:buClr>
              <a:buSzPts val="2590"/>
              <a:buNone/>
            </a:pPr>
            <a:r>
              <a:rPr lang="en-GB" sz="2590">
                <a:latin typeface="Courier New"/>
                <a:ea typeface="Courier New"/>
                <a:cs typeface="Courier New"/>
                <a:sym typeface="Courier New"/>
              </a:rPr>
              <a:t>SQL&gt; connect scott/tiger;</a:t>
            </a:r>
            <a:endParaRPr/>
          </a:p>
          <a:p>
            <a:pPr indent="-228600" lvl="0" marL="228600" rtl="0" algn="l">
              <a:lnSpc>
                <a:spcPct val="60000"/>
              </a:lnSpc>
              <a:spcBef>
                <a:spcPts val="600"/>
              </a:spcBef>
              <a:spcAft>
                <a:spcPts val="0"/>
              </a:spcAft>
              <a:buClr>
                <a:schemeClr val="dk1"/>
              </a:buClr>
              <a:buSzPts val="2590"/>
              <a:buNone/>
            </a:pPr>
            <a:r>
              <a:rPr lang="en-GB" sz="2590">
                <a:latin typeface="Courier New"/>
                <a:ea typeface="Courier New"/>
                <a:cs typeface="Courier New"/>
                <a:sym typeface="Courier New"/>
              </a:rPr>
              <a:t>Connect durchgeführt.</a:t>
            </a:r>
            <a:endParaRPr/>
          </a:p>
          <a:p>
            <a:pPr indent="-228600" lvl="0" marL="228600" rtl="0" algn="l">
              <a:lnSpc>
                <a:spcPct val="60000"/>
              </a:lnSpc>
              <a:spcBef>
                <a:spcPts val="600"/>
              </a:spcBef>
              <a:spcAft>
                <a:spcPts val="0"/>
              </a:spcAft>
              <a:buClr>
                <a:schemeClr val="dk1"/>
              </a:buClr>
              <a:buSzPts val="2590"/>
              <a:buNone/>
            </a:pPr>
            <a:r>
              <a:rPr lang="en-GB" sz="2590">
                <a:latin typeface="Courier New"/>
                <a:ea typeface="Courier New"/>
                <a:cs typeface="Courier New"/>
                <a:sym typeface="Courier New"/>
              </a:rPr>
              <a:t>SQL&gt; audit update on emp by access;</a:t>
            </a:r>
            <a:endParaRPr/>
          </a:p>
          <a:p>
            <a:pPr indent="-228600" lvl="0" marL="228600" rtl="0" algn="l">
              <a:lnSpc>
                <a:spcPct val="60000"/>
              </a:lnSpc>
              <a:spcBef>
                <a:spcPts val="600"/>
              </a:spcBef>
              <a:spcAft>
                <a:spcPts val="0"/>
              </a:spcAft>
              <a:buClr>
                <a:schemeClr val="dk1"/>
              </a:buClr>
              <a:buSzPts val="2590"/>
              <a:buNone/>
            </a:pPr>
            <a:r>
              <a:rPr lang="en-GB" sz="2590">
                <a:latin typeface="Courier New"/>
                <a:ea typeface="Courier New"/>
                <a:cs typeface="Courier New"/>
                <a:sym typeface="Courier New"/>
              </a:rPr>
              <a:t>AUDIT wurde erfolgreich ausgeführt.</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297" name="Google Shape;29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298" name="Google Shape;29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299" name="Google Shape;299;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Ausgabe der Ergebnisse</a:t>
            </a:r>
            <a:endParaRPr/>
          </a:p>
        </p:txBody>
      </p:sp>
      <p:sp>
        <p:nvSpPr>
          <p:cNvPr id="305" name="Google Shape;30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3330"/>
              <a:buNone/>
            </a:pPr>
            <a:r>
              <a:rPr lang="en-GB" sz="3330">
                <a:latin typeface="Calibri"/>
                <a:ea typeface="Calibri"/>
                <a:cs typeface="Calibri"/>
                <a:sym typeface="Calibri"/>
              </a:rPr>
              <a:t>Ermittlung der Audit Options auf die EMP - Tabelle</a:t>
            </a:r>
            <a:endParaRPr sz="3330">
              <a:latin typeface="Calibri"/>
              <a:ea typeface="Calibri"/>
              <a:cs typeface="Calibri"/>
              <a:sym typeface="Calibri"/>
            </a:endParaRPr>
          </a:p>
          <a:p>
            <a:pPr indent="-228600" lvl="0" marL="228600" rtl="0" algn="l">
              <a:lnSpc>
                <a:spcPct val="7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590"/>
              <a:buNone/>
            </a:pPr>
            <a:r>
              <a:rPr lang="en-GB" sz="2590">
                <a:latin typeface="Courier New"/>
                <a:ea typeface="Courier New"/>
                <a:cs typeface="Courier New"/>
                <a:sym typeface="Courier New"/>
              </a:rPr>
              <a:t>select * from sys.dba_obj_audit_opts where object_name = 'EMP'</a:t>
            </a:r>
            <a:endParaRPr sz="2590">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590"/>
              <a:buNone/>
            </a:pPr>
            <a:r>
              <a:rPr lang="en-GB" sz="2590">
                <a:latin typeface="Courier New"/>
                <a:ea typeface="Courier New"/>
                <a:cs typeface="Courier New"/>
                <a:sym typeface="Courier New"/>
              </a:rPr>
              <a:t>OWNER   OBJECT_NAME  OBJECT_TY ALT AUD COM DEL GRA IND INS LOC REN SEL UPD REF EXE CRE REA WRI</a:t>
            </a:r>
            <a:endParaRPr/>
          </a:p>
          <a:p>
            <a:pPr indent="-228600" lvl="0" marL="228600" rtl="0" algn="l">
              <a:lnSpc>
                <a:spcPct val="70000"/>
              </a:lnSpc>
              <a:spcBef>
                <a:spcPts val="600"/>
              </a:spcBef>
              <a:spcAft>
                <a:spcPts val="0"/>
              </a:spcAft>
              <a:buClr>
                <a:schemeClr val="dk1"/>
              </a:buClr>
              <a:buSzPts val="2590"/>
              <a:buNone/>
            </a:pPr>
            <a:r>
              <a:rPr lang="en-GB" sz="2590">
                <a:latin typeface="Courier New"/>
                <a:ea typeface="Courier New"/>
                <a:cs typeface="Courier New"/>
                <a:sym typeface="Courier New"/>
              </a:rPr>
              <a:t>SCOTT   EMP          TABLE      -/- -/- -/- -/- -/- -/- -/--/- -/- -/- A/A -/- -/- -/- -/- -/-</a:t>
            </a:r>
            <a:endParaRPr/>
          </a:p>
          <a:p>
            <a:pPr indent="-228600" lvl="0" marL="228600" rtl="0" algn="l">
              <a:lnSpc>
                <a:spcPct val="70000"/>
              </a:lnSpc>
              <a:spcBef>
                <a:spcPts val="600"/>
              </a:spcBef>
              <a:spcAft>
                <a:spcPts val="0"/>
              </a:spcAft>
              <a:buClr>
                <a:schemeClr val="dk1"/>
              </a:buClr>
              <a:buSzPts val="3330"/>
              <a:buNone/>
            </a:pPr>
            <a:r>
              <a:t/>
            </a:r>
            <a:endParaRPr sz="3330">
              <a:latin typeface="Calibri"/>
              <a:ea typeface="Calibri"/>
              <a:cs typeface="Calibri"/>
              <a:sym typeface="Calibri"/>
            </a:endParaRPr>
          </a:p>
          <a:p>
            <a:pPr indent="-228600" lvl="0" marL="228600" rtl="0" algn="l">
              <a:lnSpc>
                <a:spcPct val="70000"/>
              </a:lnSpc>
              <a:spcBef>
                <a:spcPts val="600"/>
              </a:spcBef>
              <a:spcAft>
                <a:spcPts val="0"/>
              </a:spcAft>
              <a:buClr>
                <a:schemeClr val="dk1"/>
              </a:buClr>
              <a:buSzPts val="3330"/>
              <a:buNone/>
            </a:pPr>
            <a:r>
              <a:rPr lang="en-GB" sz="3330">
                <a:latin typeface="Calibri"/>
                <a:ea typeface="Calibri"/>
                <a:cs typeface="Calibri"/>
                <a:sym typeface="Calibri"/>
              </a:rPr>
              <a:t>(A..ACCESS, S..SESSION)</a:t>
            </a:r>
            <a:endParaRPr/>
          </a:p>
          <a:p>
            <a:pPr indent="-228600" lvl="0" marL="228600" rtl="0" algn="l">
              <a:lnSpc>
                <a:spcPct val="70000"/>
              </a:lnSpc>
              <a:spcBef>
                <a:spcPts val="600"/>
              </a:spcBef>
              <a:spcAft>
                <a:spcPts val="0"/>
              </a:spcAft>
              <a:buClr>
                <a:schemeClr val="dk1"/>
              </a:buClr>
              <a:buSzPts val="3330"/>
              <a:buNone/>
            </a:pPr>
            <a:r>
              <a:t/>
            </a:r>
            <a:endParaRPr sz="3330">
              <a:latin typeface="Courier New"/>
              <a:ea typeface="Courier New"/>
              <a:cs typeface="Courier New"/>
              <a:sym typeface="Courier New"/>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06" name="Google Shape;30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07" name="Google Shape;30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08" name="Google Shape;308;p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Ausgabe der Ergebnisse</a:t>
            </a:r>
            <a:endParaRPr/>
          </a:p>
        </p:txBody>
      </p:sp>
      <p:sp>
        <p:nvSpPr>
          <p:cNvPr id="314" name="Google Shape;31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2790"/>
              <a:buNone/>
            </a:pPr>
            <a:r>
              <a:rPr lang="en-GB" sz="2790">
                <a:latin typeface="Courier New"/>
                <a:ea typeface="Courier New"/>
                <a:cs typeface="Courier New"/>
                <a:sym typeface="Courier New"/>
              </a:rPr>
              <a:t>select username, owner, obj_name, action_name, to_char(timestamp,'dd-MON-yy hh24') </a:t>
            </a:r>
            <a:endParaRPr/>
          </a:p>
          <a:p>
            <a:pPr indent="-228600" lvl="0" marL="228600" rtl="0" algn="l">
              <a:lnSpc>
                <a:spcPct val="60000"/>
              </a:lnSpc>
              <a:spcBef>
                <a:spcPts val="600"/>
              </a:spcBef>
              <a:spcAft>
                <a:spcPts val="0"/>
              </a:spcAft>
              <a:buClr>
                <a:schemeClr val="dk1"/>
              </a:buClr>
              <a:buSzPts val="2790"/>
              <a:buNone/>
            </a:pPr>
            <a:r>
              <a:rPr lang="en-GB" sz="2790">
                <a:latin typeface="Courier New"/>
                <a:ea typeface="Courier New"/>
                <a:cs typeface="Courier New"/>
                <a:sym typeface="Courier New"/>
              </a:rPr>
              <a:t>from sys.dba_audit_object</a:t>
            </a:r>
            <a:endParaRPr sz="2790">
              <a:latin typeface="Courier New"/>
              <a:ea typeface="Courier New"/>
              <a:cs typeface="Courier New"/>
              <a:sym typeface="Courier New"/>
            </a:endParaRPr>
          </a:p>
          <a:p>
            <a:pPr indent="-228600" lvl="0" marL="228600" rtl="0" algn="l">
              <a:lnSpc>
                <a:spcPct val="60000"/>
              </a:lnSpc>
              <a:spcBef>
                <a:spcPts val="600"/>
              </a:spcBef>
              <a:spcAft>
                <a:spcPts val="0"/>
              </a:spcAft>
              <a:buClr>
                <a:schemeClr val="dk1"/>
              </a:buClr>
              <a:buSzPts val="2790"/>
              <a:buNone/>
            </a:pPr>
            <a:r>
              <a:rPr lang="en-GB" sz="2790">
                <a:latin typeface="Courier New"/>
                <a:ea typeface="Courier New"/>
                <a:cs typeface="Courier New"/>
                <a:sym typeface="Courier New"/>
              </a:rPr>
              <a:t>where username = 'HOLZER’;</a:t>
            </a:r>
            <a:endParaRPr/>
          </a:p>
          <a:p>
            <a:pPr indent="-228600" lvl="0" marL="228600" rtl="0" algn="l">
              <a:lnSpc>
                <a:spcPct val="60000"/>
              </a:lnSpc>
              <a:spcBef>
                <a:spcPts val="600"/>
              </a:spcBef>
              <a:spcAft>
                <a:spcPts val="0"/>
              </a:spcAft>
              <a:buClr>
                <a:schemeClr val="dk1"/>
              </a:buClr>
              <a:buSzPts val="2790"/>
              <a:buNone/>
            </a:pPr>
            <a:r>
              <a:t/>
            </a:r>
            <a:endParaRPr sz="2790">
              <a:latin typeface="Courier New"/>
              <a:ea typeface="Courier New"/>
              <a:cs typeface="Courier New"/>
              <a:sym typeface="Courier New"/>
            </a:endParaRPr>
          </a:p>
          <a:p>
            <a:pPr indent="-228600" lvl="0" marL="228600" rtl="0" algn="l">
              <a:lnSpc>
                <a:spcPct val="60000"/>
              </a:lnSpc>
              <a:spcBef>
                <a:spcPts val="600"/>
              </a:spcBef>
              <a:spcAft>
                <a:spcPts val="0"/>
              </a:spcAft>
              <a:buClr>
                <a:schemeClr val="dk1"/>
              </a:buClr>
              <a:buSzPts val="2790"/>
              <a:buNone/>
            </a:pPr>
            <a:r>
              <a:t/>
            </a:r>
            <a:endParaRPr sz="2790">
              <a:latin typeface="Courier New"/>
              <a:ea typeface="Courier New"/>
              <a:cs typeface="Courier New"/>
              <a:sym typeface="Courier New"/>
            </a:endParaRPr>
          </a:p>
          <a:p>
            <a:pPr indent="-228600" lvl="0" marL="228600" rtl="0" algn="l">
              <a:lnSpc>
                <a:spcPct val="60000"/>
              </a:lnSpc>
              <a:spcBef>
                <a:spcPts val="600"/>
              </a:spcBef>
              <a:spcAft>
                <a:spcPts val="0"/>
              </a:spcAft>
              <a:buClr>
                <a:schemeClr val="dk1"/>
              </a:buClr>
              <a:buSzPts val="2170"/>
              <a:buNone/>
            </a:pPr>
            <a:r>
              <a:rPr lang="en-GB" sz="2170">
                <a:latin typeface="Courier New"/>
                <a:ea typeface="Courier New"/>
                <a:cs typeface="Courier New"/>
                <a:sym typeface="Courier New"/>
              </a:rPr>
              <a:t>USERNAME  OWNER OBJ_NAME  ACTION_NAME to_CHAR(TIMESTAMP,'DD</a:t>
            </a:r>
            <a:endParaRPr/>
          </a:p>
          <a:p>
            <a:pPr indent="-228600" lvl="0" marL="228600" rtl="0" algn="l">
              <a:lnSpc>
                <a:spcPct val="60000"/>
              </a:lnSpc>
              <a:spcBef>
                <a:spcPts val="600"/>
              </a:spcBef>
              <a:spcAft>
                <a:spcPts val="0"/>
              </a:spcAft>
              <a:buClr>
                <a:schemeClr val="dk1"/>
              </a:buClr>
              <a:buSzPts val="2170"/>
              <a:buNone/>
            </a:pPr>
            <a:r>
              <a:rPr lang="en-GB" sz="2170">
                <a:latin typeface="Courier New"/>
                <a:ea typeface="Courier New"/>
                <a:cs typeface="Courier New"/>
                <a:sym typeface="Courier New"/>
              </a:rPr>
              <a:t>-----------------------------------------------------------</a:t>
            </a:r>
            <a:endParaRPr/>
          </a:p>
          <a:p>
            <a:pPr indent="-228600" lvl="0" marL="228600" rtl="0" algn="l">
              <a:lnSpc>
                <a:spcPct val="60000"/>
              </a:lnSpc>
              <a:spcBef>
                <a:spcPts val="600"/>
              </a:spcBef>
              <a:spcAft>
                <a:spcPts val="0"/>
              </a:spcAft>
              <a:buClr>
                <a:schemeClr val="dk1"/>
              </a:buClr>
              <a:buSzPts val="2170"/>
              <a:buNone/>
            </a:pPr>
            <a:r>
              <a:rPr lang="en-GB" sz="2170">
                <a:latin typeface="Courier New"/>
                <a:ea typeface="Courier New"/>
                <a:cs typeface="Courier New"/>
                <a:sym typeface="Courier New"/>
              </a:rPr>
              <a:t>HOLZER    HOLZER EMP       SESSION REC 15-JAN-19 21</a:t>
            </a:r>
            <a:endParaRPr/>
          </a:p>
          <a:p>
            <a:pPr indent="-228600" lvl="0" marL="228600" rtl="0" algn="l">
              <a:lnSpc>
                <a:spcPct val="60000"/>
              </a:lnSpc>
              <a:spcBef>
                <a:spcPts val="600"/>
              </a:spcBef>
              <a:spcAft>
                <a:spcPts val="0"/>
              </a:spcAft>
              <a:buClr>
                <a:schemeClr val="dk1"/>
              </a:buClr>
              <a:buSzPts val="2170"/>
              <a:buNone/>
            </a:pPr>
            <a:r>
              <a:t/>
            </a:r>
            <a:endParaRPr sz="2170">
              <a:latin typeface="Courier New"/>
              <a:ea typeface="Courier New"/>
              <a:cs typeface="Courier New"/>
              <a:sym typeface="Courier New"/>
            </a:endParaRPr>
          </a:p>
          <a:p>
            <a:pPr indent="-228600" lvl="0" marL="228600" rtl="0" algn="l">
              <a:lnSpc>
                <a:spcPct val="60000"/>
              </a:lnSpc>
              <a:spcBef>
                <a:spcPts val="600"/>
              </a:spcBef>
              <a:spcAft>
                <a:spcPts val="0"/>
              </a:spcAft>
              <a:buClr>
                <a:schemeClr val="dk1"/>
              </a:buClr>
              <a:buSzPts val="2170"/>
              <a:buNone/>
            </a:pPr>
            <a:r>
              <a:t/>
            </a:r>
            <a:endParaRPr sz="2170">
              <a:latin typeface="Courier New"/>
              <a:ea typeface="Courier New"/>
              <a:cs typeface="Courier New"/>
              <a:sym typeface="Courier New"/>
            </a:endParaRPr>
          </a:p>
          <a:p>
            <a:pPr indent="-228600" lvl="0" marL="228600" rtl="0" algn="l">
              <a:lnSpc>
                <a:spcPct val="60000"/>
              </a:lnSpc>
              <a:spcBef>
                <a:spcPts val="600"/>
              </a:spcBef>
              <a:spcAft>
                <a:spcPts val="0"/>
              </a:spcAft>
              <a:buClr>
                <a:schemeClr val="dk1"/>
              </a:buClr>
              <a:buSzPts val="2170"/>
              <a:buNone/>
            </a:pPr>
            <a:r>
              <a:rPr lang="en-GB" sz="2170">
                <a:latin typeface="Courier New"/>
                <a:ea typeface="Courier New"/>
                <a:cs typeface="Courier New"/>
                <a:sym typeface="Courier New"/>
              </a:rPr>
              <a:t>SESSION REC    …  Aufzeichnung BY SESSION </a:t>
            </a:r>
            <a:endParaRPr sz="2170">
              <a:latin typeface="Courier New"/>
              <a:ea typeface="Courier New"/>
              <a:cs typeface="Courier New"/>
              <a:sym typeface="Courier New"/>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315" name="Google Shape;3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16" name="Google Shape;3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17" name="Google Shape;317;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Beenden des Auditing</a:t>
            </a:r>
            <a:endParaRPr/>
          </a:p>
        </p:txBody>
      </p:sp>
      <p:sp>
        <p:nvSpPr>
          <p:cNvPr id="323" name="Google Shape;3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70000"/>
              </a:lnSpc>
              <a:spcBef>
                <a:spcPts val="0"/>
              </a:spcBef>
              <a:spcAft>
                <a:spcPts val="0"/>
              </a:spcAft>
              <a:buClr>
                <a:schemeClr val="dk1"/>
              </a:buClr>
              <a:buSzPts val="3600"/>
              <a:buNone/>
            </a:pPr>
            <a:r>
              <a:rPr lang="en-GB" sz="3600">
                <a:latin typeface="Calibri"/>
                <a:ea typeface="Calibri"/>
                <a:cs typeface="Calibri"/>
                <a:sym typeface="Calibri"/>
              </a:rPr>
              <a:t>Nicht vergessen!!!</a:t>
            </a:r>
            <a:endParaRPr/>
          </a:p>
          <a:p>
            <a:pPr indent="-228600" lvl="0" marL="228600" rtl="0" algn="l">
              <a:lnSpc>
                <a:spcPct val="70000"/>
              </a:lnSpc>
              <a:spcBef>
                <a:spcPts val="600"/>
              </a:spcBef>
              <a:spcAft>
                <a:spcPts val="0"/>
              </a:spcAft>
              <a:buClr>
                <a:schemeClr val="dk1"/>
              </a:buClr>
              <a:buSzPts val="2800"/>
              <a:buNone/>
            </a:pPr>
            <a:r>
              <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audit select on emp</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select * from emp</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select username, owner, obj_name, to_char(timestamp,'DD-MON-YY hh24:mi'),priv_used  </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from sys.dba_audit_object</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where obj_name = 'EMP';</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noaudit select on emp;</a:t>
            </a:r>
            <a:endParaRPr>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800"/>
              <a:buNone/>
            </a:pPr>
            <a:r>
              <a:t/>
            </a:r>
            <a:endParaRPr>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800"/>
              <a:buNone/>
            </a:pPr>
            <a:r>
              <a:t/>
            </a:r>
            <a:endParaRPr>
              <a:latin typeface="Courier New"/>
              <a:ea typeface="Courier New"/>
              <a:cs typeface="Courier New"/>
              <a:sym typeface="Courier New"/>
            </a:endParaRPr>
          </a:p>
          <a:p>
            <a:pPr indent="-228600" lvl="0" marL="228600" rtl="0" algn="l">
              <a:lnSpc>
                <a:spcPct val="70000"/>
              </a:lnSpc>
              <a:spcBef>
                <a:spcPts val="6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324" name="Google Shape;32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25" name="Google Shape;32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26" name="Google Shape;326;p2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Policy</a:t>
            </a:r>
            <a:endParaRPr/>
          </a:p>
        </p:txBody>
      </p:sp>
      <p:sp>
        <p:nvSpPr>
          <p:cNvPr id="332" name="Google Shape;33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GB">
                <a:latin typeface="Calibri"/>
                <a:ea typeface="Calibri"/>
                <a:cs typeface="Calibri"/>
                <a:sym typeface="Calibri"/>
              </a:rPr>
              <a:t>Eine „audit policy“ ist eine Zusammenfassung von audit – Einstellungen, die es erlaubt einen bestimmten sicherheitstechnischen Aspekt der Datenbank zu unterstützen. Es können mehrere policies gleichzeitig aktiv sein. </a:t>
            </a:r>
            <a:endParaRPr/>
          </a:p>
          <a:p>
            <a:pPr indent="0" lvl="0" marL="0" rtl="0" algn="l">
              <a:lnSpc>
                <a:spcPct val="8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CREATE AUDIT POLICY dml_pol</a:t>
            </a:r>
            <a:endParaRPr>
              <a:latin typeface="Courier New"/>
              <a:ea typeface="Courier New"/>
              <a:cs typeface="Courier New"/>
              <a:sym typeface="Courier New"/>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  ACTIONS DELETE on hr.employees,</a:t>
            </a:r>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          INSERT on hr.employees,</a:t>
            </a:r>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          UPDATE on hr.employees,</a:t>
            </a:r>
            <a:endParaRPr/>
          </a:p>
          <a:p>
            <a:pPr indent="0" lvl="0" marL="0" rtl="0" algn="l">
              <a:lnSpc>
                <a:spcPct val="80000"/>
              </a:lnSpc>
              <a:spcBef>
                <a:spcPts val="1000"/>
              </a:spcBef>
              <a:spcAft>
                <a:spcPts val="0"/>
              </a:spcAft>
              <a:buClr>
                <a:schemeClr val="dk1"/>
              </a:buClr>
              <a:buSzPts val="2800"/>
              <a:buNone/>
            </a:pPr>
            <a:r>
              <a:rPr lang="en-GB">
                <a:latin typeface="Courier New"/>
                <a:ea typeface="Courier New"/>
                <a:cs typeface="Courier New"/>
                <a:sym typeface="Courier New"/>
              </a:rPr>
              <a:t>          ALL on hr.departments;</a:t>
            </a:r>
            <a:endParaRPr/>
          </a:p>
          <a:p>
            <a:pPr indent="0" lvl="0" marL="0" rtl="0" algn="ctr">
              <a:lnSpc>
                <a:spcPct val="70000"/>
              </a:lnSpc>
              <a:spcBef>
                <a:spcPts val="600"/>
              </a:spcBef>
              <a:spcAft>
                <a:spcPts val="0"/>
              </a:spcAft>
              <a:buClr>
                <a:schemeClr val="dk1"/>
              </a:buClr>
              <a:buSzPts val="2800"/>
              <a:buNone/>
            </a:pPr>
            <a:r>
              <a:t/>
            </a:r>
            <a:endParaRPr>
              <a:latin typeface="Calibri"/>
              <a:ea typeface="Calibri"/>
              <a:cs typeface="Calibri"/>
              <a:sym typeface="Calibri"/>
            </a:endParaRPr>
          </a:p>
          <a:p>
            <a:pPr indent="0" lvl="0" marL="0" rtl="0" algn="l">
              <a:lnSpc>
                <a:spcPct val="70000"/>
              </a:lnSpc>
              <a:spcBef>
                <a:spcPts val="600"/>
              </a:spcBef>
              <a:spcAft>
                <a:spcPts val="0"/>
              </a:spcAft>
              <a:buClr>
                <a:schemeClr val="dk1"/>
              </a:buClr>
              <a:buSzPts val="2800"/>
              <a:buNone/>
            </a:pPr>
            <a:r>
              <a:t/>
            </a:r>
            <a:endParaRPr>
              <a:latin typeface="Courier New"/>
              <a:ea typeface="Courier New"/>
              <a:cs typeface="Courier New"/>
              <a:sym typeface="Courier New"/>
            </a:endParaRPr>
          </a:p>
          <a:p>
            <a:pPr indent="0" lvl="0" marL="0" rtl="0" algn="l">
              <a:lnSpc>
                <a:spcPct val="70000"/>
              </a:lnSpc>
              <a:spcBef>
                <a:spcPts val="600"/>
              </a:spcBef>
              <a:spcAft>
                <a:spcPts val="0"/>
              </a:spcAft>
              <a:buClr>
                <a:schemeClr val="dk1"/>
              </a:buClr>
              <a:buSzPts val="2800"/>
              <a:buNone/>
            </a:pPr>
            <a:r>
              <a:t/>
            </a:r>
            <a:endParaRPr>
              <a:latin typeface="Courier New"/>
              <a:ea typeface="Courier New"/>
              <a:cs typeface="Courier New"/>
              <a:sym typeface="Courier New"/>
            </a:endParaRPr>
          </a:p>
          <a:p>
            <a:pPr indent="0" lvl="0" marL="0" rtl="0" algn="l">
              <a:lnSpc>
                <a:spcPct val="70000"/>
              </a:lnSpc>
              <a:spcBef>
                <a:spcPts val="6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t/>
            </a:r>
            <a:endParaRPr/>
          </a:p>
        </p:txBody>
      </p:sp>
      <p:sp>
        <p:nvSpPr>
          <p:cNvPr id="333" name="Google Shape;33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34" name="Google Shape;33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35" name="Google Shape;335;p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Fine grained Auditing</a:t>
            </a:r>
            <a:endParaRPr/>
          </a:p>
        </p:txBody>
      </p:sp>
      <p:sp>
        <p:nvSpPr>
          <p:cNvPr id="341" name="Google Shape;341;p29"/>
          <p:cNvSpPr txBox="1"/>
          <p:nvPr>
            <p:ph idx="1" type="body"/>
          </p:nvPr>
        </p:nvSpPr>
        <p:spPr>
          <a:xfrm>
            <a:off x="838200" y="1825625"/>
            <a:ext cx="9458739"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en-GB" sz="2590">
                <a:latin typeface="Calibri"/>
                <a:ea typeface="Calibri"/>
                <a:cs typeface="Calibri"/>
                <a:sym typeface="Calibri"/>
              </a:rPr>
              <a:t>Erlaubt ein Auditing auf dem „niedrigsten“ Granularitätslevel, der mit einem boolschen Ausdruck in Zusammenhang mit einer Spalte verbunden ist. (z.B. wert &lt; 1000)</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Damit können Änderungen in einer Spalte kontrolliert werden.</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Die dazu notwendigen procedures / functions sind im Package DBMS_FGA integriert.</a:t>
            </a:r>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rPr lang="en-GB" sz="2590">
                <a:latin typeface="Calibri"/>
                <a:ea typeface="Calibri"/>
                <a:cs typeface="Calibri"/>
                <a:sym typeface="Calibri"/>
              </a:rPr>
              <a:t>Es soll eine Policy „expensive books“ erstellt werden, die in einer Art Trigger bewirkt, dass bei einem Query, das einen Preis größer als 50 liest, ein Audit Eintrag erstellt wird.</a:t>
            </a:r>
            <a:endParaRPr sz="2590">
              <a:latin typeface="Calibri"/>
              <a:ea typeface="Calibri"/>
              <a:cs typeface="Calibri"/>
              <a:sym typeface="Calibri"/>
            </a:endParaRPr>
          </a:p>
          <a:p>
            <a:pPr indent="0" lvl="0" marL="0" rtl="0" algn="l">
              <a:lnSpc>
                <a:spcPct val="70000"/>
              </a:lnSpc>
              <a:spcBef>
                <a:spcPts val="1000"/>
              </a:spcBef>
              <a:spcAft>
                <a:spcPts val="0"/>
              </a:spcAft>
              <a:buClr>
                <a:schemeClr val="dk1"/>
              </a:buClr>
              <a:buSzPts val="2590"/>
              <a:buNone/>
            </a:pPr>
            <a:r>
              <a:t/>
            </a:r>
            <a:endParaRPr sz="2590">
              <a:latin typeface="Calibri"/>
              <a:ea typeface="Calibri"/>
              <a:cs typeface="Calibri"/>
              <a:sym typeface="Calibri"/>
            </a:endParaRPr>
          </a:p>
          <a:p>
            <a:pPr indent="0" lvl="0" marL="0" rtl="0" algn="ctr">
              <a:lnSpc>
                <a:spcPct val="60000"/>
              </a:lnSpc>
              <a:spcBef>
                <a:spcPts val="600"/>
              </a:spcBef>
              <a:spcAft>
                <a:spcPts val="0"/>
              </a:spcAft>
              <a:buClr>
                <a:schemeClr val="dk1"/>
              </a:buClr>
              <a:buSzPts val="2590"/>
              <a:buNone/>
            </a:pPr>
            <a:r>
              <a:t/>
            </a:r>
            <a:endParaRPr sz="2590">
              <a:latin typeface="Calibri"/>
              <a:ea typeface="Calibri"/>
              <a:cs typeface="Calibri"/>
              <a:sym typeface="Calibri"/>
            </a:endParaRPr>
          </a:p>
          <a:p>
            <a:pPr indent="0" lvl="0" marL="0" rtl="0" algn="l">
              <a:lnSpc>
                <a:spcPct val="6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0" lvl="0" marL="0" rtl="0" algn="l">
              <a:lnSpc>
                <a:spcPct val="60000"/>
              </a:lnSpc>
              <a:spcBef>
                <a:spcPts val="600"/>
              </a:spcBef>
              <a:spcAft>
                <a:spcPts val="0"/>
              </a:spcAft>
              <a:buClr>
                <a:schemeClr val="dk1"/>
              </a:buClr>
              <a:buSzPts val="2590"/>
              <a:buNone/>
            </a:pPr>
            <a:r>
              <a:t/>
            </a:r>
            <a:endParaRPr sz="2590">
              <a:latin typeface="Courier New"/>
              <a:ea typeface="Courier New"/>
              <a:cs typeface="Courier New"/>
              <a:sym typeface="Courier New"/>
            </a:endParaRPr>
          </a:p>
          <a:p>
            <a:pPr indent="0" lvl="0" marL="0" rtl="0" algn="l">
              <a:lnSpc>
                <a:spcPct val="60000"/>
              </a:lnSpc>
              <a:spcBef>
                <a:spcPts val="6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t/>
            </a:r>
            <a:endParaRPr sz="2590"/>
          </a:p>
        </p:txBody>
      </p:sp>
      <p:sp>
        <p:nvSpPr>
          <p:cNvPr id="342" name="Google Shape;3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43" name="Google Shape;34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44" name="Google Shape;344;p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DB Auditing</a:t>
            </a:r>
            <a:endParaRPr/>
          </a:p>
        </p:txBody>
      </p:sp>
      <p:sp>
        <p:nvSpPr>
          <p:cNvPr id="104" name="Google Shape;104;p3"/>
          <p:cNvSpPr txBox="1"/>
          <p:nvPr>
            <p:ph idx="1" type="body"/>
          </p:nvPr>
        </p:nvSpPr>
        <p:spPr>
          <a:xfrm>
            <a:off x="838200" y="1825625"/>
            <a:ext cx="9631017"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GB" sz="2590"/>
              <a:t>Auditing is the monitoring and recording of selected user database actions. Auditing is normally used to:</a:t>
            </a:r>
            <a:endParaRPr/>
          </a:p>
          <a:p>
            <a:pPr indent="0" lvl="0" marL="0" rtl="0" algn="l">
              <a:lnSpc>
                <a:spcPct val="80000"/>
              </a:lnSpc>
              <a:spcBef>
                <a:spcPts val="2200"/>
              </a:spcBef>
              <a:spcAft>
                <a:spcPts val="0"/>
              </a:spcAft>
              <a:buClr>
                <a:schemeClr val="dk1"/>
              </a:buClr>
              <a:buSzPts val="2590"/>
              <a:buNone/>
            </a:pPr>
            <a:r>
              <a:rPr lang="en-GB" sz="2590"/>
              <a:t>Investigate suspicious activity. For example, if an unauthorized user is deleting data from tables, the security administrator might decide to audit all connections to the database and all successful and unsuccessful deletions of rows from all tables in the database.</a:t>
            </a:r>
            <a:endParaRPr/>
          </a:p>
          <a:p>
            <a:pPr indent="0" lvl="0" marL="0" rtl="0" algn="l">
              <a:lnSpc>
                <a:spcPct val="80000"/>
              </a:lnSpc>
              <a:spcBef>
                <a:spcPts val="2200"/>
              </a:spcBef>
              <a:spcAft>
                <a:spcPts val="0"/>
              </a:spcAft>
              <a:buClr>
                <a:schemeClr val="dk1"/>
              </a:buClr>
              <a:buSzPts val="2590"/>
              <a:buNone/>
            </a:pPr>
            <a:r>
              <a:rPr lang="en-GB" sz="2590"/>
              <a:t>Monitor and gather data about specific database activities. For example, the database administrator can gather statistics about which tables are being updated, how many logical I/Os are performed, or how many concurrent users connect at peak times</a:t>
            </a:r>
            <a:endParaRPr/>
          </a:p>
          <a:p>
            <a:pPr indent="0" lvl="0" marL="0" rtl="0" algn="l">
              <a:lnSpc>
                <a:spcPct val="80000"/>
              </a:lnSpc>
              <a:spcBef>
                <a:spcPts val="2200"/>
              </a:spcBef>
              <a:spcAft>
                <a:spcPts val="0"/>
              </a:spcAft>
              <a:buClr>
                <a:schemeClr val="dk1"/>
              </a:buClr>
              <a:buSzPts val="2590"/>
              <a:buNone/>
            </a:pPr>
            <a:r>
              <a:t/>
            </a:r>
            <a:endParaRPr sz="2590"/>
          </a:p>
        </p:txBody>
      </p:sp>
      <p:sp>
        <p:nvSpPr>
          <p:cNvPr id="105" name="Google Shape;10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07" name="Google Shape;107;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Fine grained Auditing</a:t>
            </a:r>
            <a:endParaRPr/>
          </a:p>
        </p:txBody>
      </p:sp>
      <p:sp>
        <p:nvSpPr>
          <p:cNvPr id="350" name="Google Shape;35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960"/>
              <a:buNone/>
            </a:pPr>
            <a:r>
              <a:rPr lang="en-GB" sz="1960">
                <a:latin typeface="Calibri"/>
                <a:ea typeface="Calibri"/>
                <a:cs typeface="Calibri"/>
                <a:sym typeface="Calibri"/>
              </a:rPr>
              <a:t>exec dbms_fga.drop_policy( -</a:t>
            </a:r>
            <a:endParaRPr sz="1960">
              <a:latin typeface="Calibri"/>
              <a:ea typeface="Calibri"/>
              <a:cs typeface="Calibri"/>
              <a:sym typeface="Calibri"/>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object_schema =&gt; 'PUBS',    object_name   =&gt; 'BOOK',    policy_name   =&gt; 'EXPENSIVE_BOOKS' -</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a:t>
            </a:r>
            <a:endParaRPr/>
          </a:p>
          <a:p>
            <a:pPr indent="0" lvl="0" marL="0" rtl="0" algn="l">
              <a:lnSpc>
                <a:spcPct val="70000"/>
              </a:lnSpc>
              <a:spcBef>
                <a:spcPts val="1000"/>
              </a:spcBef>
              <a:spcAft>
                <a:spcPts val="0"/>
              </a:spcAft>
              <a:buClr>
                <a:schemeClr val="dk1"/>
              </a:buClr>
              <a:buSzPts val="1960"/>
              <a:buNone/>
            </a:pPr>
            <a:r>
              <a:rPr i="1" lang="en-GB" sz="1960">
                <a:latin typeface="Calibri"/>
                <a:ea typeface="Calibri"/>
                <a:cs typeface="Calibri"/>
                <a:sym typeface="Calibri"/>
              </a:rPr>
              <a:t> </a:t>
            </a:r>
            <a:endParaRPr sz="1960">
              <a:latin typeface="Calibri"/>
              <a:ea typeface="Calibri"/>
              <a:cs typeface="Calibri"/>
              <a:sym typeface="Calibri"/>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begin</a:t>
            </a:r>
            <a:endParaRPr sz="1960">
              <a:latin typeface="Calibri"/>
              <a:ea typeface="Calibri"/>
              <a:cs typeface="Calibri"/>
              <a:sym typeface="Calibri"/>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dbms_fga.add_policy(</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object_schema   =&gt; 'PUBS',       object_name     =&gt; 'BOOK',       policy_name     =&gt; 'EXPENSIVE_BOOKS', </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audit_condition =&gt; 'BOOK_RETAIL_PRICE&gt;=50',</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audit_column    =&gt; 'BOOK_TITLE',</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handler_schema  =&gt; null , ….);</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  end;</a:t>
            </a:r>
            <a:endParaRPr/>
          </a:p>
          <a:p>
            <a:pPr indent="0" lvl="0" marL="0" rtl="0" algn="l">
              <a:lnSpc>
                <a:spcPct val="70000"/>
              </a:lnSpc>
              <a:spcBef>
                <a:spcPts val="1000"/>
              </a:spcBef>
              <a:spcAft>
                <a:spcPts val="0"/>
              </a:spcAft>
              <a:buClr>
                <a:schemeClr val="dk1"/>
              </a:buClr>
              <a:buSzPts val="1960"/>
              <a:buNone/>
            </a:pPr>
            <a:r>
              <a:rPr lang="en-GB" sz="1960">
                <a:latin typeface="Calibri"/>
                <a:ea typeface="Calibri"/>
                <a:cs typeface="Calibri"/>
                <a:sym typeface="Calibri"/>
              </a:rPr>
              <a:t>/</a:t>
            </a:r>
            <a:endParaRPr/>
          </a:p>
          <a:p>
            <a:pPr indent="0" lvl="0" marL="0" rtl="0" algn="l">
              <a:lnSpc>
                <a:spcPct val="70000"/>
              </a:lnSpc>
              <a:spcBef>
                <a:spcPts val="1000"/>
              </a:spcBef>
              <a:spcAft>
                <a:spcPts val="0"/>
              </a:spcAft>
              <a:buClr>
                <a:schemeClr val="dk1"/>
              </a:buClr>
              <a:buSzPts val="2520"/>
              <a:buNone/>
            </a:pPr>
            <a:r>
              <a:t/>
            </a:r>
            <a:endParaRPr sz="2520">
              <a:latin typeface="Calibri"/>
              <a:ea typeface="Calibri"/>
              <a:cs typeface="Calibri"/>
              <a:sym typeface="Calibri"/>
            </a:endParaRPr>
          </a:p>
          <a:p>
            <a:pPr indent="0" lvl="0" marL="0" rtl="0" algn="ctr">
              <a:lnSpc>
                <a:spcPct val="60000"/>
              </a:lnSpc>
              <a:spcBef>
                <a:spcPts val="600"/>
              </a:spcBef>
              <a:spcAft>
                <a:spcPts val="0"/>
              </a:spcAft>
              <a:buClr>
                <a:schemeClr val="dk1"/>
              </a:buClr>
              <a:buSzPts val="2520"/>
              <a:buNone/>
            </a:pPr>
            <a:r>
              <a:t/>
            </a:r>
            <a:endParaRPr sz="2520">
              <a:latin typeface="Calibri"/>
              <a:ea typeface="Calibri"/>
              <a:cs typeface="Calibri"/>
              <a:sym typeface="Calibri"/>
            </a:endParaRPr>
          </a:p>
          <a:p>
            <a:pPr indent="0" lvl="0" marL="0" rtl="0" algn="l">
              <a:lnSpc>
                <a:spcPct val="60000"/>
              </a:lnSpc>
              <a:spcBef>
                <a:spcPts val="600"/>
              </a:spcBef>
              <a:spcAft>
                <a:spcPts val="0"/>
              </a:spcAft>
              <a:buClr>
                <a:schemeClr val="dk1"/>
              </a:buClr>
              <a:buSzPts val="2520"/>
              <a:buNone/>
            </a:pPr>
            <a:r>
              <a:t/>
            </a:r>
            <a:endParaRPr sz="2520">
              <a:latin typeface="Courier New"/>
              <a:ea typeface="Courier New"/>
              <a:cs typeface="Courier New"/>
              <a:sym typeface="Courier New"/>
            </a:endParaRPr>
          </a:p>
          <a:p>
            <a:pPr indent="0" lvl="0" marL="0" rtl="0" algn="l">
              <a:lnSpc>
                <a:spcPct val="60000"/>
              </a:lnSpc>
              <a:spcBef>
                <a:spcPts val="600"/>
              </a:spcBef>
              <a:spcAft>
                <a:spcPts val="0"/>
              </a:spcAft>
              <a:buClr>
                <a:schemeClr val="dk1"/>
              </a:buClr>
              <a:buSzPts val="2520"/>
              <a:buNone/>
            </a:pPr>
            <a:r>
              <a:t/>
            </a:r>
            <a:endParaRPr sz="2520">
              <a:latin typeface="Courier New"/>
              <a:ea typeface="Courier New"/>
              <a:cs typeface="Courier New"/>
              <a:sym typeface="Courier New"/>
            </a:endParaRPr>
          </a:p>
          <a:p>
            <a:pPr indent="0" lvl="0" marL="0" rtl="0" algn="l">
              <a:lnSpc>
                <a:spcPct val="60000"/>
              </a:lnSpc>
              <a:spcBef>
                <a:spcPts val="600"/>
              </a:spcBef>
              <a:spcAft>
                <a:spcPts val="0"/>
              </a:spcAft>
              <a:buClr>
                <a:schemeClr val="dk1"/>
              </a:buClr>
              <a:buSzPts val="2520"/>
              <a:buNone/>
            </a:pPr>
            <a:r>
              <a:t/>
            </a:r>
            <a:endParaRPr sz="2520"/>
          </a:p>
          <a:p>
            <a:pPr indent="0" lvl="0" marL="0" rtl="0" algn="l">
              <a:lnSpc>
                <a:spcPct val="70000"/>
              </a:lnSpc>
              <a:spcBef>
                <a:spcPts val="1000"/>
              </a:spcBef>
              <a:spcAft>
                <a:spcPts val="0"/>
              </a:spcAft>
              <a:buClr>
                <a:schemeClr val="dk1"/>
              </a:buClr>
              <a:buSzPts val="1960"/>
              <a:buNone/>
            </a:pPr>
            <a:r>
              <a:t/>
            </a:r>
            <a:endParaRPr sz="1960"/>
          </a:p>
        </p:txBody>
      </p:sp>
      <p:sp>
        <p:nvSpPr>
          <p:cNvPr id="351" name="Google Shape;35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52" name="Google Shape;35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53" name="Google Shape;353;p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FGA - Anzeige</a:t>
            </a:r>
            <a:endParaRPr/>
          </a:p>
        </p:txBody>
      </p:sp>
      <p:pic>
        <p:nvPicPr>
          <p:cNvPr id="359" name="Google Shape;359;p31"/>
          <p:cNvPicPr preferRelativeResize="0"/>
          <p:nvPr>
            <p:ph idx="1" type="body"/>
          </p:nvPr>
        </p:nvPicPr>
        <p:blipFill rotWithShape="1">
          <a:blip r:embed="rId3">
            <a:alphaModFix/>
          </a:blip>
          <a:srcRect b="0" l="0" r="0" t="0"/>
          <a:stretch/>
        </p:blipFill>
        <p:spPr>
          <a:xfrm>
            <a:off x="962302" y="1424747"/>
            <a:ext cx="9019800" cy="4351200"/>
          </a:xfrm>
          <a:prstGeom prst="rect">
            <a:avLst/>
          </a:prstGeom>
          <a:noFill/>
          <a:ln>
            <a:noFill/>
          </a:ln>
        </p:spPr>
      </p:pic>
      <p:sp>
        <p:nvSpPr>
          <p:cNvPr id="360" name="Google Shape;36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61" name="Google Shape;36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62" name="Google Shape;362;p31"/>
          <p:cNvSpPr/>
          <p:nvPr/>
        </p:nvSpPr>
        <p:spPr>
          <a:xfrm>
            <a:off x="838200" y="5699885"/>
            <a:ext cx="896461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000" u="none" cap="none" strike="noStrike">
                <a:solidFill>
                  <a:srgbClr val="000000"/>
                </a:solidFill>
                <a:latin typeface="Calibri"/>
                <a:ea typeface="Calibri"/>
                <a:cs typeface="Calibri"/>
                <a:sym typeface="Calibri"/>
              </a:rPr>
              <a:t>Select    timestamp,    db_user ,    os_user,    object_schema,    object_name,    policy_name  from    dba_fga_audit_trail</a:t>
            </a:r>
            <a:endParaRPr b="0" i="0" sz="2000" u="none" cap="none" strike="noStrike">
              <a:solidFill>
                <a:srgbClr val="000000"/>
              </a:solidFill>
              <a:latin typeface="Calibri"/>
              <a:ea typeface="Calibri"/>
              <a:cs typeface="Calibri"/>
              <a:sym typeface="Calibri"/>
            </a:endParaRPr>
          </a:p>
        </p:txBody>
      </p:sp>
      <p:pic>
        <p:nvPicPr>
          <p:cNvPr descr="Ein Bild, das Zeichnung enthält.&#10;&#10;Automatisch generierte Beschreibung" id="363" name="Google Shape;363;p31"/>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Überlegungen zum Audit</a:t>
            </a:r>
            <a:endParaRPr/>
          </a:p>
        </p:txBody>
      </p:sp>
      <p:sp>
        <p:nvSpPr>
          <p:cNvPr id="369" name="Google Shape;36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000000"/>
              </a:buClr>
              <a:buSzPts val="2170"/>
              <a:buNone/>
            </a:pPr>
            <a:r>
              <a:rPr lang="en-GB" sz="2170">
                <a:solidFill>
                  <a:srgbClr val="000000"/>
                </a:solidFill>
                <a:latin typeface="Calibri"/>
                <a:ea typeface="Calibri"/>
                <a:cs typeface="Calibri"/>
                <a:sym typeface="Calibri"/>
              </a:rPr>
              <a:t>Auditing kostet Ressourcen – daher sollte kein „unüberlegtes“ Auditing durchgeführt werden. </a:t>
            </a:r>
            <a:endParaRPr/>
          </a:p>
          <a:p>
            <a:pPr indent="0" lvl="0" marL="0" rtl="0" algn="l">
              <a:lnSpc>
                <a:spcPct val="70000"/>
              </a:lnSpc>
              <a:spcBef>
                <a:spcPts val="700"/>
              </a:spcBef>
              <a:spcAft>
                <a:spcPts val="0"/>
              </a:spcAft>
              <a:buClr>
                <a:srgbClr val="000000"/>
              </a:buClr>
              <a:buSzPts val="775"/>
              <a:buNone/>
            </a:pPr>
            <a:r>
              <a:t/>
            </a:r>
            <a:endParaRPr sz="775">
              <a:solidFill>
                <a:srgbClr val="000000"/>
              </a:solidFill>
              <a:latin typeface="Calibri"/>
              <a:ea typeface="Calibri"/>
              <a:cs typeface="Calibri"/>
              <a:sym typeface="Calibri"/>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alibri"/>
                <a:ea typeface="Calibri"/>
                <a:cs typeface="Calibri"/>
                <a:sym typeface="Calibri"/>
              </a:rPr>
              <a:t>Beispielsweise sollte nur ein Audit auf relevante Tabellen durchgeführt werden.</a:t>
            </a:r>
            <a:endParaRPr/>
          </a:p>
          <a:p>
            <a:pPr indent="0" lvl="0" marL="0" rtl="0" algn="l">
              <a:lnSpc>
                <a:spcPct val="70000"/>
              </a:lnSpc>
              <a:spcBef>
                <a:spcPts val="700"/>
              </a:spcBef>
              <a:spcAft>
                <a:spcPts val="0"/>
              </a:spcAft>
              <a:buClr>
                <a:srgbClr val="000000"/>
              </a:buClr>
              <a:buSzPts val="775"/>
              <a:buNone/>
            </a:pPr>
            <a:r>
              <a:t/>
            </a:r>
            <a:endParaRPr sz="775">
              <a:solidFill>
                <a:srgbClr val="000000"/>
              </a:solidFill>
              <a:latin typeface="Calibri"/>
              <a:ea typeface="Calibri"/>
              <a:cs typeface="Calibri"/>
              <a:sym typeface="Calibri"/>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alibri"/>
                <a:ea typeface="Calibri"/>
                <a:cs typeface="Calibri"/>
                <a:sym typeface="Calibri"/>
              </a:rPr>
              <a:t>Daher ist in dieser Situation darauf zu achten, dass der audit trail nicht unkontrolliert wächst, da sonst der SYSTEM Tablespace  die Kapazitätsgrenze erreichen würde.</a:t>
            </a:r>
            <a:endParaRPr/>
          </a:p>
          <a:p>
            <a:pPr indent="0" lvl="0" marL="0" rtl="0" algn="l">
              <a:lnSpc>
                <a:spcPct val="70000"/>
              </a:lnSpc>
              <a:spcBef>
                <a:spcPts val="700"/>
              </a:spcBef>
              <a:spcAft>
                <a:spcPts val="0"/>
              </a:spcAft>
              <a:buClr>
                <a:srgbClr val="000000"/>
              </a:buClr>
              <a:buSzPts val="775"/>
              <a:buNone/>
            </a:pPr>
            <a:r>
              <a:t/>
            </a:r>
            <a:endParaRPr sz="775">
              <a:solidFill>
                <a:srgbClr val="000000"/>
              </a:solidFill>
              <a:latin typeface="Calibri"/>
              <a:ea typeface="Calibri"/>
              <a:cs typeface="Calibri"/>
              <a:sym typeface="Calibri"/>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alibri"/>
                <a:ea typeface="Calibri"/>
                <a:cs typeface="Calibri"/>
                <a:sym typeface="Calibri"/>
              </a:rPr>
              <a:t>Archivierung</a:t>
            </a:r>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ourier New"/>
                <a:ea typeface="Courier New"/>
                <a:cs typeface="Courier New"/>
                <a:sym typeface="Courier New"/>
              </a:rPr>
              <a:t>INSERT INTO table SELECT ... FROM SYS.AUD$ .</a:t>
            </a:r>
            <a:endParaRPr/>
          </a:p>
          <a:p>
            <a:pPr indent="0" lvl="0" marL="0" rtl="0" algn="l">
              <a:lnSpc>
                <a:spcPct val="70000"/>
              </a:lnSpc>
              <a:spcBef>
                <a:spcPts val="700"/>
              </a:spcBef>
              <a:spcAft>
                <a:spcPts val="0"/>
              </a:spcAft>
              <a:buClr>
                <a:srgbClr val="000000"/>
              </a:buClr>
              <a:buSzPts val="2170"/>
              <a:buNone/>
            </a:pPr>
            <a:r>
              <a:t/>
            </a:r>
            <a:endParaRPr sz="2170">
              <a:solidFill>
                <a:srgbClr val="000000"/>
              </a:solidFill>
              <a:latin typeface="Calibri"/>
              <a:ea typeface="Calibri"/>
              <a:cs typeface="Calibri"/>
              <a:sym typeface="Calibri"/>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alibri"/>
                <a:ea typeface="Calibri"/>
                <a:cs typeface="Calibri"/>
                <a:sym typeface="Calibri"/>
              </a:rPr>
              <a:t>Löschung</a:t>
            </a:r>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ourier New"/>
                <a:ea typeface="Courier New"/>
                <a:cs typeface="Courier New"/>
                <a:sym typeface="Courier New"/>
              </a:rPr>
              <a:t>DELETE FROM SYS.AUD$;</a:t>
            </a:r>
            <a:endParaRPr/>
          </a:p>
          <a:p>
            <a:pPr indent="0" lvl="0" marL="0" rtl="0" algn="l">
              <a:lnSpc>
                <a:spcPct val="70000"/>
              </a:lnSpc>
              <a:spcBef>
                <a:spcPts val="700"/>
              </a:spcBef>
              <a:spcAft>
                <a:spcPts val="0"/>
              </a:spcAft>
              <a:buClr>
                <a:srgbClr val="000000"/>
              </a:buClr>
              <a:buSzPts val="2170"/>
              <a:buNone/>
            </a:pPr>
            <a:r>
              <a:rPr lang="en-GB" sz="2170">
                <a:solidFill>
                  <a:srgbClr val="000000"/>
                </a:solidFill>
                <a:latin typeface="Courier New"/>
                <a:ea typeface="Courier New"/>
                <a:cs typeface="Courier New"/>
                <a:sym typeface="Courier New"/>
              </a:rPr>
              <a:t>DELETE FROM SYS.AUD$ WHERE OBJ$NAME='EMP';</a:t>
            </a:r>
            <a:endParaRPr/>
          </a:p>
          <a:p>
            <a:pPr indent="0" lvl="0" marL="0" rtl="0" algn="l">
              <a:lnSpc>
                <a:spcPct val="70000"/>
              </a:lnSpc>
              <a:spcBef>
                <a:spcPts val="700"/>
              </a:spcBef>
              <a:spcAft>
                <a:spcPts val="0"/>
              </a:spcAft>
              <a:buClr>
                <a:srgbClr val="000000"/>
              </a:buClr>
              <a:buSzPts val="2170"/>
              <a:buNone/>
            </a:pPr>
            <a:r>
              <a:t/>
            </a:r>
            <a:endParaRPr sz="2170">
              <a:solidFill>
                <a:srgbClr val="000000"/>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2170"/>
              <a:buNone/>
            </a:pPr>
            <a:r>
              <a:t/>
            </a:r>
            <a:endParaRPr sz="2170"/>
          </a:p>
        </p:txBody>
      </p:sp>
      <p:sp>
        <p:nvSpPr>
          <p:cNvPr id="370" name="Google Shape;3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71" name="Google Shape;3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72" name="Google Shape;372;p3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Strategien</a:t>
            </a:r>
            <a:endParaRPr/>
          </a:p>
        </p:txBody>
      </p:sp>
      <p:sp>
        <p:nvSpPr>
          <p:cNvPr id="378" name="Google Shape;37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GB">
                <a:latin typeface="Calibri"/>
                <a:ea typeface="Calibri"/>
                <a:cs typeface="Calibri"/>
                <a:sym typeface="Calibri"/>
              </a:rPr>
              <a:t>Evaluierung der Gründe des Auditing</a:t>
            </a:r>
            <a:br>
              <a:rPr lang="en-GB">
                <a:latin typeface="Calibri"/>
                <a:ea typeface="Calibri"/>
                <a:cs typeface="Calibri"/>
                <a:sym typeface="Calibri"/>
              </a:rPr>
            </a:br>
            <a:r>
              <a:rPr lang="en-GB">
                <a:latin typeface="Calibri"/>
                <a:ea typeface="Calibri"/>
                <a:cs typeface="Calibri"/>
                <a:sym typeface="Calibri"/>
              </a:rPr>
              <a:t>(z.B. verdächtige DB Aktivitäten)</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Auditierung einer minimalen Anzahl an Statements, Usern, Objekten</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Identifizierung sensibler Daten</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 </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Auditing des Audit Trails</a:t>
            </a:r>
            <a:endParaRPr>
              <a:latin typeface="Calibri"/>
              <a:ea typeface="Calibri"/>
              <a:cs typeface="Calibri"/>
              <a:sym typeface="Calibri"/>
            </a:endParaRPr>
          </a:p>
          <a:p>
            <a:pPr indent="0" lvl="0" marL="0" rtl="0" algn="l">
              <a:lnSpc>
                <a:spcPct val="80000"/>
              </a:lnSpc>
              <a:spcBef>
                <a:spcPts val="1000"/>
              </a:spcBef>
              <a:spcAft>
                <a:spcPts val="0"/>
              </a:spcAft>
              <a:buClr>
                <a:schemeClr val="dk1"/>
              </a:buClr>
              <a:buSzPts val="2800"/>
              <a:buNone/>
            </a:pPr>
            <a:r>
              <a:rPr lang="en-GB">
                <a:latin typeface="Calibri"/>
                <a:ea typeface="Calibri"/>
                <a:cs typeface="Calibri"/>
                <a:sym typeface="Calibri"/>
              </a:rPr>
              <a:t>AUDIT SELECT ON SYS.AUD$ BY ACCESS;</a:t>
            </a:r>
            <a:endParaRPr/>
          </a:p>
          <a:p>
            <a:pPr indent="0" lvl="0" marL="0" rtl="0" algn="l">
              <a:lnSpc>
                <a:spcPct val="80000"/>
              </a:lnSpc>
              <a:spcBef>
                <a:spcPts val="10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t/>
            </a:r>
            <a:endParaRPr/>
          </a:p>
        </p:txBody>
      </p:sp>
      <p:sp>
        <p:nvSpPr>
          <p:cNvPr id="379" name="Google Shape;37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80" name="Google Shape;38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81" name="Google Shape;381;p3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und Compliance</a:t>
            </a:r>
            <a:endParaRPr/>
          </a:p>
        </p:txBody>
      </p:sp>
      <p:sp>
        <p:nvSpPr>
          <p:cNvPr id="387" name="Google Shape;38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latin typeface="Calibri"/>
                <a:ea typeface="Calibri"/>
                <a:cs typeface="Calibri"/>
                <a:sym typeface="Calibri"/>
              </a:rPr>
              <a:t>Compliance ist die „Regelkonformität“ oder „Regeltreue“. Es bedeutet die Einhaltung von Gesetzen und Richtlinien  - aber auch die Einhaltung von firmeninternen Verhaltensrichtlinien. Letztlich sind alle Compliancemaßnahmen unter dem Oberbegriff „Anti – Korruptions – Gesetze“ zu sehen.</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Eine wesentliche Unterstützung der Compliance im IT – Bereich wird durch Auditing zur Verfügung gestellt.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388" name="Google Shape;38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89" name="Google Shape;38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90" name="Google Shape;390;p3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vs. Logging</a:t>
            </a:r>
            <a:endParaRPr b="1"/>
          </a:p>
        </p:txBody>
      </p:sp>
      <p:sp>
        <p:nvSpPr>
          <p:cNvPr id="396" name="Google Shape;396;p35"/>
          <p:cNvSpPr txBox="1"/>
          <p:nvPr>
            <p:ph idx="1" type="body"/>
          </p:nvPr>
        </p:nvSpPr>
        <p:spPr>
          <a:xfrm>
            <a:off x="838200" y="1825625"/>
            <a:ext cx="9882809"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en-GB">
                <a:latin typeface="Calibri"/>
                <a:ea typeface="Calibri"/>
                <a:cs typeface="Calibri"/>
                <a:sym typeface="Calibri"/>
              </a:rPr>
              <a:t>Auditing und Logging bezeichnen Sachverhalte aus einem ähnlichen Problemkreis. In beiden Fällen ist das Aufzeichnen von Daten das zentrale Thema.</a:t>
            </a:r>
            <a:endParaRPr/>
          </a:p>
          <a:p>
            <a:pPr indent="0" lvl="0" marL="0" rtl="0" algn="l">
              <a:lnSpc>
                <a:spcPct val="15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150000"/>
              </a:lnSpc>
              <a:spcBef>
                <a:spcPts val="1000"/>
              </a:spcBef>
              <a:spcAft>
                <a:spcPts val="0"/>
              </a:spcAft>
              <a:buClr>
                <a:schemeClr val="dk1"/>
              </a:buClr>
              <a:buSzPts val="2800"/>
              <a:buNone/>
            </a:pPr>
            <a:r>
              <a:rPr lang="en-GB">
                <a:latin typeface="Calibri"/>
                <a:ea typeface="Calibri"/>
                <a:cs typeface="Calibri"/>
                <a:sym typeface="Calibri"/>
              </a:rPr>
              <a:t>Beschreiben Sie die strukturellen Unterschiede von Audit und Logging.</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397" name="Google Shape;39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398" name="Google Shape;39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399" name="Google Shape;399;p3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Übung</a:t>
            </a:r>
            <a:endParaRPr/>
          </a:p>
        </p:txBody>
      </p:sp>
      <p:sp>
        <p:nvSpPr>
          <p:cNvPr id="405" name="Google Shape;40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latin typeface="Calibri"/>
                <a:ea typeface="Calibri"/>
                <a:cs typeface="Calibri"/>
                <a:sym typeface="Calibri"/>
              </a:rPr>
              <a:t>Führen Sie ein Audit auf die Tabelle x aus, bei dem jeder Query – Versuch protokolliert werden soll.</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Erzeugen Sie eine View xy auf 2 Tabellen, wobei eine der beiden Tabellen die Tabelle x ist.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Es soll ein Audit auf alle Queries auf die View xy durchgeführt werden.</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Führen Sie ein SELECT auf die View aus.</a:t>
            </a:r>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Beenden Sie beide Audit Aufzeichnungen</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800"/>
              <a:buNone/>
            </a:pPr>
            <a:r>
              <a:rPr lang="en-GB" sz="800">
                <a:latin typeface="Calibri"/>
                <a:ea typeface="Calibri"/>
                <a:cs typeface="Calibri"/>
                <a:sym typeface="Calibri"/>
              </a:rPr>
              <a:t> </a:t>
            </a:r>
            <a:endParaRPr sz="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Zu wie vielen Audit Einträgen führt diese Verarbeitungsfolge?</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406" name="Google Shape;40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407" name="Google Shape;40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408" name="Google Shape;408;p3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2" name="Shape 412"/>
        <p:cNvGrpSpPr/>
        <p:nvPr/>
      </p:nvGrpSpPr>
      <p:grpSpPr>
        <a:xfrm>
          <a:off x="0" y="0"/>
          <a:ext cx="0" cy="0"/>
          <a:chOff x="0" y="0"/>
          <a:chExt cx="0" cy="0"/>
        </a:xfrm>
      </p:grpSpPr>
      <p:sp>
        <p:nvSpPr>
          <p:cNvPr id="413" name="Google Shape;413;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GB">
                <a:solidFill>
                  <a:schemeClr val="lt1"/>
                </a:solidFill>
              </a:rPr>
              <a:t>ENDE</a:t>
            </a:r>
            <a:endParaRPr/>
          </a:p>
        </p:txBody>
      </p:sp>
      <p:pic>
        <p:nvPicPr>
          <p:cNvPr descr="Ein Bild, das Zeichnung enthält.&#10;&#10;Automatisch generierte Beschreibung" id="414" name="Google Shape;414;p37"/>
          <p:cNvPicPr preferRelativeResize="0"/>
          <p:nvPr/>
        </p:nvPicPr>
        <p:blipFill rotWithShape="1">
          <a:blip r:embed="rId3">
            <a:alphaModFix/>
          </a:blip>
          <a:srcRect b="0" l="0" r="0" t="0"/>
          <a:stretch/>
        </p:blipFill>
        <p:spPr>
          <a:xfrm>
            <a:off x="5024437" y="342900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„einige“ DBA User</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GB" sz="2400">
                <a:latin typeface="Calibri"/>
                <a:ea typeface="Calibri"/>
                <a:cs typeface="Calibri"/>
                <a:sym typeface="Calibri"/>
              </a:rPr>
              <a:t>Bei der DB Installation werden User mit DBA Rechten angelegt.</a:t>
            </a:r>
            <a:endParaRPr/>
          </a:p>
          <a:p>
            <a:pPr indent="-496888" lvl="0" marL="533400" rtl="0" algn="l">
              <a:lnSpc>
                <a:spcPct val="80000"/>
              </a:lnSpc>
              <a:spcBef>
                <a:spcPts val="600"/>
              </a:spcBef>
              <a:spcAft>
                <a:spcPts val="0"/>
              </a:spcAft>
              <a:buClr>
                <a:schemeClr val="dk1"/>
              </a:buClr>
              <a:buSzPts val="800"/>
              <a:buNone/>
            </a:pPr>
            <a:r>
              <a:t/>
            </a:r>
            <a:endParaRPr sz="800">
              <a:latin typeface="Calibri"/>
              <a:ea typeface="Calibri"/>
              <a:cs typeface="Calibri"/>
              <a:sym typeface="Calibri"/>
            </a:endParaRPr>
          </a:p>
          <a:p>
            <a:pPr indent="-496888" lvl="0" marL="533400" rtl="0" algn="l">
              <a:lnSpc>
                <a:spcPct val="80000"/>
              </a:lnSpc>
              <a:spcBef>
                <a:spcPts val="600"/>
              </a:spcBef>
              <a:spcAft>
                <a:spcPts val="0"/>
              </a:spcAft>
              <a:buClr>
                <a:schemeClr val="dk1"/>
              </a:buClr>
              <a:buSzPts val="2400"/>
              <a:buNone/>
            </a:pPr>
            <a:r>
              <a:rPr b="1" lang="en-GB" sz="2400">
                <a:latin typeface="Calibri"/>
                <a:ea typeface="Calibri"/>
                <a:cs typeface="Calibri"/>
                <a:sym typeface="Calibri"/>
              </a:rPr>
              <a:t>SYS</a:t>
            </a:r>
            <a:br>
              <a:rPr lang="en-GB" sz="2400">
                <a:latin typeface="Calibri"/>
                <a:ea typeface="Calibri"/>
                <a:cs typeface="Calibri"/>
                <a:sym typeface="Calibri"/>
              </a:rPr>
            </a:br>
            <a:r>
              <a:rPr lang="en-GB" sz="2400">
                <a:latin typeface="Calibri"/>
                <a:ea typeface="Calibri"/>
                <a:cs typeface="Calibri"/>
                <a:sym typeface="Calibri"/>
              </a:rPr>
              <a:t>alle Data Dictionary Tabellen sind im Schema SYS angelegt. Diese Tabellen werden ausschließlich durch das DBMS gewartet – keinesfalls durch einen User (auch nicht durch den DBA). In diesem Schema dürfen keine Tabellen angelegt werden. Dieses Schema darf den STARTUP Befehl ausführen. Der Inhalt der Tabellen anderer Benutzer kann angezeigt werden.</a:t>
            </a:r>
            <a:endParaRPr/>
          </a:p>
          <a:p>
            <a:pPr indent="-496888" lvl="0" marL="533400" rtl="0" algn="l">
              <a:lnSpc>
                <a:spcPct val="80000"/>
              </a:lnSpc>
              <a:spcBef>
                <a:spcPts val="600"/>
              </a:spcBef>
              <a:spcAft>
                <a:spcPts val="0"/>
              </a:spcAft>
              <a:buClr>
                <a:schemeClr val="dk1"/>
              </a:buClr>
              <a:buSzPts val="800"/>
              <a:buNone/>
            </a:pPr>
            <a:r>
              <a:t/>
            </a:r>
            <a:endParaRPr sz="800">
              <a:latin typeface="Calibri"/>
              <a:ea typeface="Calibri"/>
              <a:cs typeface="Calibri"/>
              <a:sym typeface="Calibri"/>
            </a:endParaRPr>
          </a:p>
          <a:p>
            <a:pPr indent="-496888" lvl="0" marL="533400" rtl="0" algn="l">
              <a:lnSpc>
                <a:spcPct val="80000"/>
              </a:lnSpc>
              <a:spcBef>
                <a:spcPts val="600"/>
              </a:spcBef>
              <a:spcAft>
                <a:spcPts val="0"/>
              </a:spcAft>
              <a:buClr>
                <a:schemeClr val="dk1"/>
              </a:buClr>
              <a:buSzPts val="2400"/>
              <a:buNone/>
            </a:pPr>
            <a:r>
              <a:rPr b="1" lang="en-GB" sz="2400">
                <a:latin typeface="Calibri"/>
                <a:ea typeface="Calibri"/>
                <a:cs typeface="Calibri"/>
                <a:sym typeface="Calibri"/>
              </a:rPr>
              <a:t>SYSTEM</a:t>
            </a:r>
            <a:br>
              <a:rPr lang="en-GB" sz="2400">
                <a:latin typeface="Calibri"/>
                <a:ea typeface="Calibri"/>
                <a:cs typeface="Calibri"/>
                <a:sym typeface="Calibri"/>
              </a:rPr>
            </a:br>
            <a:r>
              <a:rPr lang="en-GB" sz="2400">
                <a:latin typeface="Calibri"/>
                <a:ea typeface="Calibri"/>
                <a:cs typeface="Calibri"/>
                <a:sym typeface="Calibri"/>
              </a:rPr>
              <a:t>unter diesem User werden zusätzliche Tabellen und Views zur Administration angelegt. Auch hier werden keine Benutzertabellen angelegt. </a:t>
            </a:r>
            <a:endParaRPr/>
          </a:p>
          <a:p>
            <a:pPr indent="-496888" lvl="0" marL="533400" rtl="0" algn="l">
              <a:lnSpc>
                <a:spcPct val="80000"/>
              </a:lnSpc>
              <a:spcBef>
                <a:spcPts val="600"/>
              </a:spcBef>
              <a:spcAft>
                <a:spcPts val="0"/>
              </a:spcAft>
              <a:buClr>
                <a:schemeClr val="dk1"/>
              </a:buClr>
              <a:buSzPts val="2400"/>
              <a:buNone/>
            </a:pPr>
            <a:r>
              <a:rPr b="1" lang="en-GB" sz="2400">
                <a:latin typeface="Calibri"/>
                <a:ea typeface="Calibri"/>
                <a:cs typeface="Calibri"/>
                <a:sym typeface="Calibri"/>
              </a:rPr>
              <a:t>Benannte</a:t>
            </a:r>
            <a:r>
              <a:rPr lang="en-GB" sz="2400">
                <a:latin typeface="Calibri"/>
                <a:ea typeface="Calibri"/>
                <a:cs typeface="Calibri"/>
                <a:sym typeface="Calibri"/>
              </a:rPr>
              <a:t> </a:t>
            </a:r>
            <a:r>
              <a:rPr b="1" lang="en-GB" sz="2400">
                <a:latin typeface="Calibri"/>
                <a:ea typeface="Calibri"/>
                <a:cs typeface="Calibri"/>
                <a:sym typeface="Calibri"/>
              </a:rPr>
              <a:t>User</a:t>
            </a:r>
            <a:endParaRPr/>
          </a:p>
          <a:p>
            <a:pPr indent="-496888" lvl="1" marL="933450" rtl="0" algn="l">
              <a:lnSpc>
                <a:spcPct val="80000"/>
              </a:lnSpc>
              <a:spcBef>
                <a:spcPts val="500"/>
              </a:spcBef>
              <a:spcAft>
                <a:spcPts val="0"/>
              </a:spcAft>
              <a:buClr>
                <a:schemeClr val="dk1"/>
              </a:buClr>
              <a:buSzPts val="2400"/>
              <a:buNone/>
            </a:pPr>
            <a:r>
              <a:rPr lang="en-GB">
                <a:latin typeface="Calibri"/>
                <a:ea typeface="Calibri"/>
                <a:cs typeface="Calibri"/>
                <a:sym typeface="Calibri"/>
              </a:rPr>
              <a:t>Zur eigentlichen Verwaltung sollen benannte DB User angelegt werden.</a:t>
            </a:r>
            <a:endParaRPr/>
          </a:p>
          <a:p>
            <a:pPr indent="-344488" lvl="3" marL="1751013" rtl="0" algn="l">
              <a:lnSpc>
                <a:spcPct val="80000"/>
              </a:lnSpc>
              <a:spcBef>
                <a:spcPts val="500"/>
              </a:spcBef>
              <a:spcAft>
                <a:spcPts val="0"/>
              </a:spcAft>
              <a:buClr>
                <a:schemeClr val="dk1"/>
              </a:buClr>
              <a:buSzPts val="1600"/>
              <a:buNone/>
            </a:pPr>
            <a:r>
              <a:t/>
            </a:r>
            <a:endParaRPr sz="1600"/>
          </a:p>
          <a:p>
            <a:pPr indent="-344488" lvl="2" marL="1293813" rtl="0" algn="l">
              <a:lnSpc>
                <a:spcPct val="80000"/>
              </a:lnSpc>
              <a:spcBef>
                <a:spcPts val="450"/>
              </a:spcBef>
              <a:spcAft>
                <a:spcPts val="0"/>
              </a:spcAft>
              <a:buClr>
                <a:schemeClr val="dk1"/>
              </a:buClr>
              <a:buSzPts val="1800"/>
              <a:buNone/>
            </a:pPr>
            <a:r>
              <a:t/>
            </a:r>
            <a:endParaRPr sz="1800"/>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16" name="Google Shape;116;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Data Dictionary</a:t>
            </a:r>
            <a:endParaRPr/>
          </a:p>
        </p:txBody>
      </p:sp>
      <p:sp>
        <p:nvSpPr>
          <p:cNvPr id="122" name="Google Shape;12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latin typeface="Calibri"/>
                <a:ea typeface="Calibri"/>
                <a:cs typeface="Calibri"/>
                <a:sym typeface="Calibri"/>
              </a:rPr>
              <a:t>Was machen die User zur Zeit?</a:t>
            </a:r>
            <a:endParaRPr/>
          </a:p>
          <a:p>
            <a:pPr indent="0" lvl="0" marL="11112"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select EXECUTIONS, USERS_EXECUTING, username, sql_text </a:t>
            </a:r>
            <a:br>
              <a:rPr lang="en-GB">
                <a:latin typeface="Calibri"/>
                <a:ea typeface="Calibri"/>
                <a:cs typeface="Calibri"/>
                <a:sym typeface="Calibri"/>
              </a:rPr>
            </a:br>
            <a:r>
              <a:rPr lang="en-GB">
                <a:latin typeface="Calibri"/>
                <a:ea typeface="Calibri"/>
                <a:cs typeface="Calibri"/>
                <a:sym typeface="Calibri"/>
              </a:rPr>
              <a:t>from v$session se , v$sql sq </a:t>
            </a:r>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where se.sql_address = sq.address;</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Dieses Statement bietet aber nur eine dynamische Sicht auf das „Geschehen“.</a:t>
            </a:r>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Wünschenswert:  Strukturierte Sicht.</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
        <p:nvSpPr>
          <p:cNvPr id="123" name="Google Shape;1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24" name="Google Shape;1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25" name="Google Shape;125;p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Auditing</a:t>
            </a:r>
            <a:endParaRPr/>
          </a:p>
        </p:txBody>
      </p:sp>
      <p:sp>
        <p:nvSpPr>
          <p:cNvPr id="131" name="Google Shape;1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latin typeface="Calibri"/>
                <a:ea typeface="Calibri"/>
                <a:cs typeface="Calibri"/>
                <a:sym typeface="Calibri"/>
              </a:rPr>
              <a:t>Auditing bedeutet die Aufzeichnung von Informationen:</a:t>
            </a:r>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317500" lvl="0" marL="331788" rtl="0" algn="l">
              <a:lnSpc>
                <a:spcPct val="90000"/>
              </a:lnSpc>
              <a:spcBef>
                <a:spcPts val="1000"/>
              </a:spcBef>
              <a:spcAft>
                <a:spcPts val="0"/>
              </a:spcAft>
              <a:buClr>
                <a:schemeClr val="dk1"/>
              </a:buClr>
              <a:buSzPts val="2800"/>
              <a:buChar char="•"/>
            </a:pPr>
            <a:r>
              <a:rPr lang="en-GB">
                <a:latin typeface="Calibri"/>
                <a:ea typeface="Calibri"/>
                <a:cs typeface="Calibri"/>
                <a:sym typeface="Calibri"/>
              </a:rPr>
              <a:t>Wer hat sich wann ins System eingeloggt?</a:t>
            </a:r>
            <a:endParaRPr/>
          </a:p>
          <a:p>
            <a:pPr indent="-317500" lvl="0" marL="331788" rtl="0" algn="l">
              <a:lnSpc>
                <a:spcPct val="90000"/>
              </a:lnSpc>
              <a:spcBef>
                <a:spcPts val="1000"/>
              </a:spcBef>
              <a:spcAft>
                <a:spcPts val="0"/>
              </a:spcAft>
              <a:buClr>
                <a:schemeClr val="dk1"/>
              </a:buClr>
              <a:buSzPts val="2800"/>
              <a:buChar char="•"/>
            </a:pPr>
            <a:r>
              <a:rPr lang="en-GB">
                <a:latin typeface="Calibri"/>
                <a:ea typeface="Calibri"/>
                <a:cs typeface="Calibri"/>
                <a:sym typeface="Calibri"/>
              </a:rPr>
              <a:t>Welche Objekte wurden in welcher Form wann von wem bearbeitet?</a:t>
            </a:r>
            <a:endParaRPr/>
          </a:p>
          <a:p>
            <a:pPr indent="-317500" lvl="0" marL="331788" rtl="0" algn="l">
              <a:lnSpc>
                <a:spcPct val="90000"/>
              </a:lnSpc>
              <a:spcBef>
                <a:spcPts val="1000"/>
              </a:spcBef>
              <a:spcAft>
                <a:spcPts val="0"/>
              </a:spcAft>
              <a:buClr>
                <a:schemeClr val="dk1"/>
              </a:buClr>
              <a:buSzPts val="2800"/>
              <a:buChar char="•"/>
            </a:pPr>
            <a:r>
              <a:rPr lang="en-GB">
                <a:latin typeface="Calibri"/>
                <a:ea typeface="Calibri"/>
                <a:cs typeface="Calibri"/>
                <a:sym typeface="Calibri"/>
              </a:rPr>
              <a:t>Wer hat wann ein UPDATE Statement – egal auf welche Tabelle – durchgeführt?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2" name="Google Shape;1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34" name="Google Shape;134;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Auditing</a:t>
            </a:r>
            <a:endParaRPr/>
          </a:p>
        </p:txBody>
      </p:sp>
      <p:sp>
        <p:nvSpPr>
          <p:cNvPr id="140" name="Google Shape;140;p7"/>
          <p:cNvSpPr txBox="1"/>
          <p:nvPr>
            <p:ph idx="1" type="body"/>
          </p:nvPr>
        </p:nvSpPr>
        <p:spPr>
          <a:xfrm>
            <a:off x="838200" y="1825625"/>
            <a:ext cx="1008159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latin typeface="Calibri"/>
                <a:ea typeface="Calibri"/>
                <a:cs typeface="Calibri"/>
                <a:sym typeface="Calibri"/>
              </a:rPr>
              <a:t>Für Auditing existiert in jedem Oracle Data Dictionary eine spezielle Tabelle: SYS.AUD$. Gleichzeitig wird auf diese Tabelle eine Reihe vordefinierter Views angelegt. Der Inhalt dieser Tabelle wird als audit trail bezeichnet.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latin typeface="Calibri"/>
                <a:ea typeface="Calibri"/>
                <a:cs typeface="Calibri"/>
                <a:sym typeface="Calibri"/>
              </a:rPr>
              <a:t>Die Voraussetzung zum Auditing ist das AUDIT SYSTEM Systemprivileg. Zur Verarbeitung der Resultate des Auditing muss in der DB der Initialisierungsparameter AUDIT_TRAIL angegeben werden.</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1" name="Google Shape;1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43" name="Google Shape;143;p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Typen</a:t>
            </a:r>
            <a:endParaRPr/>
          </a:p>
        </p:txBody>
      </p:sp>
      <p:sp>
        <p:nvSpPr>
          <p:cNvPr id="149" name="Google Shape;14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GB" sz="2590"/>
              <a:t>Durchführung des Audit ….</a:t>
            </a:r>
            <a:endParaRPr/>
          </a:p>
          <a:p>
            <a:pPr indent="0" lvl="0" marL="0" rtl="0" algn="l">
              <a:lnSpc>
                <a:spcPct val="80000"/>
              </a:lnSpc>
              <a:spcBef>
                <a:spcPts val="1000"/>
              </a:spcBef>
              <a:spcAft>
                <a:spcPts val="0"/>
              </a:spcAft>
              <a:buClr>
                <a:schemeClr val="dk1"/>
              </a:buClr>
              <a:buSzPts val="2590"/>
              <a:buNone/>
            </a:pPr>
            <a:r>
              <a:t/>
            </a:r>
            <a:endParaRPr sz="2590"/>
          </a:p>
          <a:p>
            <a:pPr indent="-150812" lvl="0" marL="150812" rtl="0" algn="l">
              <a:lnSpc>
                <a:spcPct val="140000"/>
              </a:lnSpc>
              <a:spcBef>
                <a:spcPts val="1000"/>
              </a:spcBef>
              <a:spcAft>
                <a:spcPts val="0"/>
              </a:spcAft>
              <a:buClr>
                <a:schemeClr val="dk1"/>
              </a:buClr>
              <a:buSzPts val="2590"/>
              <a:buChar char="•"/>
            </a:pPr>
            <a:r>
              <a:rPr lang="en-GB" sz="2590"/>
              <a:t>Auf SQL Statement</a:t>
            </a:r>
            <a:endParaRPr/>
          </a:p>
          <a:p>
            <a:pPr indent="-150812" lvl="0" marL="150812" rtl="0" algn="l">
              <a:lnSpc>
                <a:spcPct val="140000"/>
              </a:lnSpc>
              <a:spcBef>
                <a:spcPts val="1000"/>
              </a:spcBef>
              <a:spcAft>
                <a:spcPts val="0"/>
              </a:spcAft>
              <a:buClr>
                <a:schemeClr val="dk1"/>
              </a:buClr>
              <a:buSzPts val="2590"/>
              <a:buChar char="•"/>
            </a:pPr>
            <a:r>
              <a:rPr lang="en-GB" sz="2590"/>
              <a:t>Auf Systemprivilegien</a:t>
            </a:r>
            <a:endParaRPr/>
          </a:p>
          <a:p>
            <a:pPr indent="-150812" lvl="0" marL="150812" rtl="0" algn="l">
              <a:lnSpc>
                <a:spcPct val="140000"/>
              </a:lnSpc>
              <a:spcBef>
                <a:spcPts val="1000"/>
              </a:spcBef>
              <a:spcAft>
                <a:spcPts val="0"/>
              </a:spcAft>
              <a:buClr>
                <a:schemeClr val="dk1"/>
              </a:buClr>
              <a:buSzPts val="2590"/>
              <a:buChar char="•"/>
            </a:pPr>
            <a:r>
              <a:rPr lang="en-GB" sz="2590"/>
              <a:t>Auf Schemaobjekte</a:t>
            </a:r>
            <a:endParaRPr/>
          </a:p>
          <a:p>
            <a:pPr indent="-164465" lvl="0" marL="0" rtl="0" algn="l">
              <a:lnSpc>
                <a:spcPct val="140000"/>
              </a:lnSpc>
              <a:spcBef>
                <a:spcPts val="1000"/>
              </a:spcBef>
              <a:spcAft>
                <a:spcPts val="0"/>
              </a:spcAft>
              <a:buClr>
                <a:schemeClr val="dk1"/>
              </a:buClr>
              <a:buSzPts val="2590"/>
              <a:buChar char="•"/>
            </a:pPr>
            <a:r>
              <a:rPr lang="en-GB" sz="2590"/>
              <a:t>und </a:t>
            </a:r>
            <a:endParaRPr/>
          </a:p>
          <a:p>
            <a:pPr indent="-150812" lvl="0" marL="150812" rtl="0" algn="l">
              <a:lnSpc>
                <a:spcPct val="140000"/>
              </a:lnSpc>
              <a:spcBef>
                <a:spcPts val="1000"/>
              </a:spcBef>
              <a:spcAft>
                <a:spcPts val="0"/>
              </a:spcAft>
              <a:buClr>
                <a:schemeClr val="dk1"/>
              </a:buClr>
              <a:buSzPts val="2590"/>
              <a:buChar char="•"/>
            </a:pPr>
            <a:r>
              <a:rPr lang="en-GB" sz="2590"/>
              <a:t>Fine grained auditing</a:t>
            </a:r>
            <a:endParaRPr sz="2590"/>
          </a:p>
          <a:p>
            <a:pPr indent="0" lvl="0" marL="0" rtl="0" algn="l">
              <a:lnSpc>
                <a:spcPct val="80000"/>
              </a:lnSpc>
              <a:spcBef>
                <a:spcPts val="1000"/>
              </a:spcBef>
              <a:spcAft>
                <a:spcPts val="0"/>
              </a:spcAft>
              <a:buClr>
                <a:schemeClr val="dk1"/>
              </a:buClr>
              <a:buSzPts val="2590"/>
              <a:buNone/>
            </a:pPr>
            <a:r>
              <a:t/>
            </a:r>
            <a:endParaRPr sz="2590"/>
          </a:p>
          <a:p>
            <a:pPr indent="0" lvl="0" marL="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150" name="Google Shape;1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51" name="Google Shape;1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52" name="Google Shape;152;p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Audit auf SQL Statement</a:t>
            </a:r>
            <a:endParaRPr/>
          </a:p>
        </p:txBody>
      </p:sp>
      <p:sp>
        <p:nvSpPr>
          <p:cNvPr id="158" name="Google Shape;15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GB" sz="2590">
                <a:latin typeface="Calibri"/>
                <a:ea typeface="Calibri"/>
                <a:cs typeface="Calibri"/>
                <a:sym typeface="Calibri"/>
              </a:rPr>
              <a:t>Statement Option</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Angabe einer Statement Option (z.B. SELECT TABLE, …) um spezifische SQL Statements zu auditieren.</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Für jede „audited operation“ wird ein audit record mit folgendem Inhalt angelegt:</a:t>
            </a:r>
            <a:endParaRPr/>
          </a:p>
          <a:p>
            <a:pPr indent="0" lvl="0" marL="0" rtl="0" algn="l">
              <a:lnSpc>
                <a:spcPct val="80000"/>
              </a:lnSpc>
              <a:spcBef>
                <a:spcPts val="1000"/>
              </a:spcBef>
              <a:spcAft>
                <a:spcPts val="0"/>
              </a:spcAft>
              <a:buClr>
                <a:schemeClr val="dk1"/>
              </a:buClr>
              <a:buSzPts val="2590"/>
              <a:buNone/>
            </a:pPr>
            <a:br>
              <a:rPr lang="en-GB" sz="2590">
                <a:latin typeface="Calibri"/>
                <a:ea typeface="Calibri"/>
                <a:cs typeface="Calibri"/>
                <a:sym typeface="Calibri"/>
              </a:rPr>
            </a:br>
            <a:r>
              <a:rPr lang="en-GB" sz="2590">
                <a:latin typeface="Calibri"/>
                <a:ea typeface="Calibri"/>
                <a:cs typeface="Calibri"/>
                <a:sym typeface="Calibri"/>
              </a:rPr>
              <a:t>(User, Operationstyp, beteiligtes Objekt, Datum und Uhrzeit der Operation)</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 </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rPr lang="en-GB" sz="2590">
                <a:latin typeface="Calibri"/>
                <a:ea typeface="Calibri"/>
                <a:cs typeface="Calibri"/>
                <a:sym typeface="Calibri"/>
              </a:rPr>
              <a:t>Basiert auf einem bestimmten Typus von Statement.</a:t>
            </a:r>
            <a:endParaRPr sz="2590">
              <a:latin typeface="Calibri"/>
              <a:ea typeface="Calibri"/>
              <a:cs typeface="Calibri"/>
              <a:sym typeface="Calibri"/>
            </a:endParaRPr>
          </a:p>
          <a:p>
            <a:pPr indent="0" lvl="0" marL="0" rtl="0" algn="l">
              <a:lnSpc>
                <a:spcPct val="80000"/>
              </a:lnSpc>
              <a:spcBef>
                <a:spcPts val="1000"/>
              </a:spcBef>
              <a:spcAft>
                <a:spcPts val="0"/>
              </a:spcAft>
              <a:buClr>
                <a:schemeClr val="dk1"/>
              </a:buClr>
              <a:buSzPts val="2590"/>
              <a:buNone/>
            </a:pPr>
            <a:r>
              <a:t/>
            </a:r>
            <a:endParaRPr sz="2590"/>
          </a:p>
        </p:txBody>
      </p:sp>
      <p:sp>
        <p:nvSpPr>
          <p:cNvPr id="159" name="Google Shape;1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SQL</a:t>
            </a:r>
            <a:endParaRPr/>
          </a:p>
        </p:txBody>
      </p:sp>
      <p:sp>
        <p:nvSpPr>
          <p:cNvPr id="160" name="Google Shape;1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Ein Bild, das Zeichnung enthält.&#10;&#10;Automatisch generierte Beschreibung" id="161" name="Google Shape;161;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2020-07-09T07:50:52Z</dcterms:created>
  <dc:creator>Muratspahic Irfan</dc:creator>
</cp:coreProperties>
</file>