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A0DA5-110B-49C1-A297-58BBBACC4525}" type="datetimeFigureOut">
              <a:rPr lang="de-AT" smtClean="0"/>
              <a:t>06.07.2020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69157-8CB9-45B5-9E46-9BDDF2AFE49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90584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36140-37D3-4FCC-ACCA-36409C9A2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78E8E2-377A-4D07-B8B9-0A0B64AC6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8CDC76-1C46-40EA-8CD4-9F84EDD8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0433-DB79-468D-90AC-C4A1FE8A53DE}" type="datetime1">
              <a:rPr lang="de-AT" smtClean="0"/>
              <a:t>06.07.2020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429BE9-0432-4DAA-8446-A09FA04B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XML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1A12CE-FC39-473F-BC2F-D2A5FCE1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CBD-D184-4528-8A04-2827B215697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247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57E2BE-8DD4-46E4-AEEC-046F0F454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B0AE67-97D5-471B-92EA-77538B452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40B47D-DA18-4780-99DC-7C14BDCE8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AEF2-7611-4B2F-8C13-BE18212E0BEB}" type="datetime1">
              <a:rPr lang="de-AT" smtClean="0"/>
              <a:t>06.07.2020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243DD8-5D56-451D-9652-FBA16D9C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XML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7D6DCA-F10E-4688-9BC6-35F57B54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CBD-D184-4528-8A04-2827B215697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3895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AF2E0DA-C46A-4285-8DBE-F28E41F3D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8CED9F-7A0F-45FE-BD9C-06C62A2EB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F5A17F-4D14-4037-A318-FDA14873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9656-CD58-4250-8764-B1D7FFC73924}" type="datetime1">
              <a:rPr lang="de-AT" smtClean="0"/>
              <a:t>06.07.2020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F620FA-8BC1-4E06-8947-F593A339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XML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CE2983-EC77-4524-98C9-AFBF816F2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CBD-D184-4528-8A04-2827B215697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8841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8DCE1-04CB-49BD-936B-B3531FD5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FFD3B2-7C4A-4A0D-B8FB-226EB2406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F2A9E6-963D-48D8-987B-6AB6A143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8E32-D966-4D7B-9618-43A10989C994}" type="datetime1">
              <a:rPr lang="de-AT" smtClean="0"/>
              <a:t>06.07.2020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5BAF87-EF00-4D11-8FC2-A33C3AE1D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XML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5461DC-C2B8-4E4D-B6DA-6C2F9085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CBD-D184-4528-8A04-2827B215697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0523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26690-0BF5-4A5C-A01F-69DBE3D77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EEBEAF-4126-4C8F-8108-29AB0D664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508154-8207-4D07-82DD-64140100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B49A0-6CDC-4C0A-98E4-099F4291D3B0}" type="datetime1">
              <a:rPr lang="de-AT" smtClean="0"/>
              <a:t>06.07.2020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CB2B11-B156-4372-A28C-B69ABFA17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XML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22D56F-1BA5-4B36-8E4E-5C29E977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CBD-D184-4528-8A04-2827B215697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786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52D575-6337-434F-A65B-46958702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849AB9-4A3C-4768-899D-2B147CA9D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E92B64-99D2-473A-8464-E95BD7DAB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89249E-7695-4DF8-A4A0-7A5D9291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F1E3-EA4F-40C1-9B0E-435A9C9D5E5B}" type="datetime1">
              <a:rPr lang="de-AT" smtClean="0"/>
              <a:t>06.07.2020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ED83FF-AB61-41B7-933B-C356AEF5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XML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D70284-FDCE-40AB-8880-89B16719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CBD-D184-4528-8A04-2827B215697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363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7443E8-0223-49CE-91D2-5A3B24A0B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8955B0-3C6B-46DF-8CE7-A4E6C679F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2E5BDF-C38F-4881-90BA-D10D9955F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0D362F-A473-4CC9-8F0A-4BCDA240C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CA3DF0-F962-4C91-91BA-A7C62E598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3DDA15-9F3B-42EF-A17C-18EA4F9B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9CE8-083B-4488-ACB6-85C079E78C90}" type="datetime1">
              <a:rPr lang="de-AT" smtClean="0"/>
              <a:t>06.07.2020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EEF9A8B-C9AB-42A5-BC3C-FA54D189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XML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78FD5A-E91B-40DA-9416-E73D6E976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CBD-D184-4528-8A04-2827B215697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915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3F895E-EDB5-4BD1-BCBA-3AD892D1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09E1F3F-9B48-4B5D-9D0A-B3CCBC87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FB56-A30C-4B01-A10A-BC9A367CFCC7}" type="datetime1">
              <a:rPr lang="de-AT" smtClean="0"/>
              <a:t>06.07.2020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0828C4-6A32-4420-B6B5-BA67F9F0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XML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EFE8FA-63EE-4E60-ADB6-40D72985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CBD-D184-4528-8A04-2827B215697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942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3DF25F-74D8-4F43-A8C7-E0752357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FCB4-AB65-4CEC-92EB-F4D2FFBA05FC}" type="datetime1">
              <a:rPr lang="de-AT" smtClean="0"/>
              <a:t>06.07.2020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E4BA6E-6E77-4FEA-8C09-10D61254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XML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ACCD18-A991-45C0-BB69-DA549268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CBD-D184-4528-8A04-2827B215697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1661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0F9AA-D4E6-41BC-B239-E2CD27FD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B7D132-6999-4287-818D-633A8C0E9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ACC79F-0E4F-4C36-86A9-4B42AD5B5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FCA81F-1E1B-4996-891F-A930EC6E9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E37A-740A-4EAD-B38C-03B9367772B1}" type="datetime1">
              <a:rPr lang="de-AT" smtClean="0"/>
              <a:t>06.07.2020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0F507A-8ED8-4DF8-81B3-CF049BCD9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XML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68364-C1B3-4AAB-ADB6-A0FAA0B3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CBD-D184-4528-8A04-2827B215697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931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93DAB4-C5D2-42D9-9787-4D6ABAA1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CEE06E-ABBB-488B-A180-92D12BE62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7CE3DF-9276-495B-A1C9-B96B844EB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D5AC75-5925-4D2B-9BA5-70E1FCC9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3DCE-FE47-41C6-AE17-F091F81C0771}" type="datetime1">
              <a:rPr lang="de-AT" smtClean="0"/>
              <a:t>06.07.2020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47EF0F-CD42-4829-9DF5-AB31F57A9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XML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05B32B-AAB6-4210-96E4-3EFF6CD2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CBD-D184-4528-8A04-2827B215697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0288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C31236F-9E13-4340-9083-C24D0AD4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32EF5D-BB54-42DE-871E-E01BECEDE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62DC33-2B61-411B-901D-A70514367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2C92D-56A4-4ED0-8D86-D36025F28F56}" type="datetime1">
              <a:rPr lang="de-AT" smtClean="0"/>
              <a:t>06.07.2020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4B6F99-20AA-4C64-AED8-1CA55FE16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XML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ACEAD2-3521-4FF3-92DE-4C08361D7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F9CBD-D184-4528-8A04-2827B215697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958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A13DC-DB10-43C0-9373-632C9998B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>
                <a:solidFill>
                  <a:schemeClr val="bg1"/>
                </a:solidFill>
              </a:rPr>
              <a:t>XML ELEMENT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59C3557-B187-4271-81CC-F6EF70898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34290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D4CE1-8B25-407B-82AC-00442EF4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err="1"/>
              <a:t>XMLAttributes</a:t>
            </a:r>
            <a:endParaRPr lang="de-AT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855559-B770-4E3D-AEA8-9FE74A8BE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050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dirty="0"/>
              <a:t>Zur Generierung von Attributen </a:t>
            </a: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</a:rPr>
              <a:t>select </a:t>
            </a:r>
            <a:r>
              <a:rPr lang="en-GB" altLang="de-DE" dirty="0" err="1">
                <a:latin typeface="Courier New" panose="02070309020205020404" pitchFamily="49" charset="0"/>
              </a:rPr>
              <a:t>XMLElement</a:t>
            </a:r>
            <a:r>
              <a:rPr lang="en-GB" altLang="de-DE" dirty="0">
                <a:latin typeface="Courier New" panose="02070309020205020404" pitchFamily="49" charset="0"/>
              </a:rPr>
              <a:t> ("</a:t>
            </a:r>
            <a:r>
              <a:rPr lang="en-GB" altLang="de-DE" dirty="0" err="1">
                <a:latin typeface="Courier New" panose="02070309020205020404" pitchFamily="49" charset="0"/>
              </a:rPr>
              <a:t>Beschaeftigter</a:t>
            </a:r>
            <a:r>
              <a:rPr lang="en-GB" altLang="de-DE" dirty="0">
                <a:latin typeface="Courier New" panose="02070309020205020404" pitchFamily="49" charset="0"/>
              </a:rPr>
              <a:t>", </a:t>
            </a:r>
            <a:r>
              <a:rPr lang="en-GB" altLang="de-DE" dirty="0" err="1">
                <a:latin typeface="Courier New" panose="02070309020205020404" pitchFamily="49" charset="0"/>
              </a:rPr>
              <a:t>XMLAttributes</a:t>
            </a:r>
            <a:r>
              <a:rPr lang="en-GB" altLang="de-DE" dirty="0">
                <a:latin typeface="Courier New" panose="02070309020205020404" pitchFamily="49" charset="0"/>
              </a:rPr>
              <a:t>( </a:t>
            </a: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</a:rPr>
              <a:t>               </a:t>
            </a:r>
            <a:r>
              <a:rPr lang="en-GB" altLang="de-DE" dirty="0" err="1">
                <a:latin typeface="Courier New" panose="02070309020205020404" pitchFamily="49" charset="0"/>
              </a:rPr>
              <a:t>empno</a:t>
            </a:r>
            <a:r>
              <a:rPr lang="en-GB" altLang="de-DE" dirty="0">
                <a:latin typeface="Courier New" panose="02070309020205020404" pitchFamily="49" charset="0"/>
              </a:rPr>
              <a:t> as ID,</a:t>
            </a: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</a:rPr>
              <a:t>               </a:t>
            </a:r>
            <a:r>
              <a:rPr lang="en-GB" altLang="de-DE" dirty="0" err="1">
                <a:latin typeface="Courier New" panose="02070309020205020404" pitchFamily="49" charset="0"/>
              </a:rPr>
              <a:t>ename</a:t>
            </a:r>
            <a:r>
              <a:rPr lang="en-GB" altLang="de-DE" dirty="0">
                <a:latin typeface="Courier New" panose="02070309020205020404" pitchFamily="49" charset="0"/>
              </a:rPr>
              <a:t> as name,</a:t>
            </a: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</a:rPr>
              <a:t>               </a:t>
            </a:r>
            <a:r>
              <a:rPr lang="en-GB" altLang="de-DE" dirty="0" err="1">
                <a:latin typeface="Courier New" panose="02070309020205020404" pitchFamily="49" charset="0"/>
              </a:rPr>
              <a:t>to_char</a:t>
            </a:r>
            <a:r>
              <a:rPr lang="en-GB" altLang="de-DE" dirty="0">
                <a:latin typeface="Courier New" panose="02070309020205020404" pitchFamily="49" charset="0"/>
              </a:rPr>
              <a:t>(</a:t>
            </a:r>
            <a:r>
              <a:rPr lang="en-GB" altLang="de-DE" dirty="0" err="1">
                <a:latin typeface="Courier New" panose="02070309020205020404" pitchFamily="49" charset="0"/>
              </a:rPr>
              <a:t>hiredate</a:t>
            </a:r>
            <a:r>
              <a:rPr lang="en-GB" altLang="de-DE" dirty="0">
                <a:latin typeface="Courier New" panose="02070309020205020404" pitchFamily="49" charset="0"/>
              </a:rPr>
              <a:t>) as </a:t>
            </a:r>
            <a:r>
              <a:rPr lang="en-GB" altLang="de-DE" dirty="0" err="1">
                <a:latin typeface="Courier New" panose="02070309020205020404" pitchFamily="49" charset="0"/>
              </a:rPr>
              <a:t>aufnahmedat</a:t>
            </a:r>
            <a:r>
              <a:rPr lang="en-GB" altLang="de-DE" dirty="0">
                <a:latin typeface="Courier New" panose="02070309020205020404" pitchFamily="49" charset="0"/>
              </a:rPr>
              <a:t>))</a:t>
            </a: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</a:rPr>
              <a:t>from emp</a:t>
            </a: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dirty="0">
              <a:latin typeface="Courier New" panose="02070309020205020404" pitchFamily="49" charset="0"/>
            </a:endParaRP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&lt;</a:t>
            </a:r>
            <a:r>
              <a:rPr lang="de-AT" altLang="de-DE" dirty="0" err="1">
                <a:latin typeface="Courier New" panose="02070309020205020404" pitchFamily="49" charset="0"/>
              </a:rPr>
              <a:t>Beschaeftigter</a:t>
            </a:r>
            <a:r>
              <a:rPr lang="de-AT" altLang="de-DE" dirty="0">
                <a:latin typeface="Courier New" panose="02070309020205020404" pitchFamily="49" charset="0"/>
              </a:rPr>
              <a:t> ID="7902" NAME="FORD" AUFNAHMEDAT="03.12.81"&gt;&lt;/</a:t>
            </a:r>
            <a:r>
              <a:rPr lang="de-AT" altLang="de-DE" dirty="0" err="1">
                <a:latin typeface="Courier New" panose="02070309020205020404" pitchFamily="49" charset="0"/>
              </a:rPr>
              <a:t>Beschaeftigter</a:t>
            </a:r>
            <a:r>
              <a:rPr lang="de-AT" altLang="de-DE" dirty="0">
                <a:latin typeface="Courier New" panose="02070309020205020404" pitchFamily="49" charset="0"/>
              </a:rPr>
              <a:t>&gt;</a:t>
            </a: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&lt;</a:t>
            </a:r>
            <a:r>
              <a:rPr lang="de-AT" altLang="de-DE" dirty="0" err="1">
                <a:latin typeface="Courier New" panose="02070309020205020404" pitchFamily="49" charset="0"/>
              </a:rPr>
              <a:t>Beschaeftigter</a:t>
            </a:r>
            <a:r>
              <a:rPr lang="de-AT" altLang="de-DE" dirty="0">
                <a:latin typeface="Courier New" panose="02070309020205020404" pitchFamily="49" charset="0"/>
              </a:rPr>
              <a:t> ID="7934" NAME="MILLER" AUFNAHMEDAT="23.01.82"&gt;&lt;/</a:t>
            </a:r>
            <a:r>
              <a:rPr lang="de-AT" altLang="de-DE" dirty="0" err="1">
                <a:latin typeface="Courier New" panose="02070309020205020404" pitchFamily="49" charset="0"/>
              </a:rPr>
              <a:t>Beschaeftigter</a:t>
            </a:r>
            <a:r>
              <a:rPr lang="de-AT" altLang="de-DE" dirty="0">
                <a:latin typeface="Courier New" panose="02070309020205020404" pitchFamily="49" charset="0"/>
              </a:rPr>
              <a:t>&gt;</a:t>
            </a:r>
            <a:r>
              <a:rPr lang="de-AT" altLang="de-DE" dirty="0"/>
              <a:t> </a:t>
            </a: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400" dirty="0"/>
              <a:t>…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B9EFF5-6962-4876-B038-E030069F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86618" cy="365125"/>
          </a:xfrm>
        </p:spPr>
        <p:txBody>
          <a:bodyPr/>
          <a:lstStyle/>
          <a:p>
            <a:r>
              <a:rPr lang="de-AT" sz="1400"/>
              <a:t>XML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66E3D8-3BCA-4EF8-8869-102B1B3F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CBD-D184-4528-8A04-2827B2156974}" type="slidenum">
              <a:rPr lang="de-AT" sz="1400" smtClean="0"/>
              <a:t>10</a:t>
            </a:fld>
            <a:endParaRPr lang="de-AT" sz="14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D9614DE-FC87-4147-B95E-6D86B3159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7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ED519-C199-4494-AF93-5BF07B043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0BA86C-4AF1-411C-9918-36BE969CC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068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de-DE" dirty="0">
                <a:latin typeface="Courier New" panose="02070309020205020404" pitchFamily="49" charset="0"/>
              </a:rPr>
              <a:t>Emp Element  </a:t>
            </a:r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de-DE" dirty="0">
                <a:latin typeface="Courier New" panose="02070309020205020404" pitchFamily="49" charset="0"/>
              </a:rPr>
              <a:t>------------------------------------ </a:t>
            </a:r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de-DE" dirty="0">
                <a:latin typeface="Courier New" panose="02070309020205020404" pitchFamily="49" charset="0"/>
              </a:rPr>
              <a:t>&lt;Emp EMPNO="7499" </a:t>
            </a:r>
            <a:r>
              <a:rPr lang="en-US" altLang="de-DE" dirty="0" err="1">
                <a:latin typeface="Courier New" panose="02070309020205020404" pitchFamily="49" charset="0"/>
              </a:rPr>
              <a:t>Angestelltenname</a:t>
            </a:r>
            <a:r>
              <a:rPr lang="en-US" altLang="de-DE" dirty="0">
                <a:latin typeface="Courier New" panose="02070309020205020404" pitchFamily="49" charset="0"/>
              </a:rPr>
              <a:t>="ALLEN"&gt;</a:t>
            </a:r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de-DE" dirty="0">
                <a:latin typeface="Courier New" panose="02070309020205020404" pitchFamily="49" charset="0"/>
              </a:rPr>
              <a:t>&lt;Dept&gt;30&lt;/Dept&gt;</a:t>
            </a:r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de-DE" dirty="0">
                <a:latin typeface="Courier New" panose="02070309020205020404" pitchFamily="49" charset="0"/>
              </a:rPr>
              <a:t>&lt;Salary&gt;1600&lt;/Salary&gt;</a:t>
            </a:r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de-DE" dirty="0">
                <a:latin typeface="Courier New" panose="02070309020205020404" pitchFamily="49" charset="0"/>
              </a:rPr>
              <a:t>&lt;/Emp&gt;   </a:t>
            </a:r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de-DE" dirty="0">
              <a:latin typeface="Courier New" panose="02070309020205020404" pitchFamily="49" charset="0"/>
            </a:endParaRPr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de-DE" dirty="0" err="1">
                <a:latin typeface="Courier New" panose="02070309020205020404" pitchFamily="49" charset="0"/>
              </a:rPr>
              <a:t>Wird</a:t>
            </a:r>
            <a:r>
              <a:rPr lang="en-US" altLang="de-DE" dirty="0">
                <a:latin typeface="Courier New" panose="02070309020205020404" pitchFamily="49" charset="0"/>
              </a:rPr>
              <a:t> </a:t>
            </a:r>
            <a:r>
              <a:rPr lang="en-US" altLang="de-DE" dirty="0" err="1">
                <a:latin typeface="Courier New" panose="02070309020205020404" pitchFamily="49" charset="0"/>
              </a:rPr>
              <a:t>erzeugt</a:t>
            </a:r>
            <a:r>
              <a:rPr lang="en-US" altLang="de-DE" dirty="0">
                <a:latin typeface="Courier New" panose="02070309020205020404" pitchFamily="49" charset="0"/>
              </a:rPr>
              <a:t> </a:t>
            </a:r>
            <a:r>
              <a:rPr lang="en-US" altLang="de-DE" dirty="0" err="1">
                <a:latin typeface="Courier New" panose="02070309020205020404" pitchFamily="49" charset="0"/>
              </a:rPr>
              <a:t>durch</a:t>
            </a:r>
            <a:r>
              <a:rPr lang="en-US" altLang="de-DE" dirty="0">
                <a:latin typeface="Courier New" panose="02070309020205020404" pitchFamily="49" charset="0"/>
              </a:rPr>
              <a:t>:</a:t>
            </a:r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de-DE" dirty="0">
              <a:latin typeface="Courier New" panose="02070309020205020404" pitchFamily="49" charset="0"/>
            </a:endParaRPr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de-DE" dirty="0">
                <a:latin typeface="Courier New" panose="02070309020205020404" pitchFamily="49" charset="0"/>
              </a:rPr>
              <a:t>SELECT XMLELEMENT("Emp",</a:t>
            </a:r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de-DE" dirty="0">
                <a:latin typeface="Courier New" panose="02070309020205020404" pitchFamily="49" charset="0"/>
              </a:rPr>
              <a:t>      XMLATTRIBUTES(</a:t>
            </a:r>
            <a:r>
              <a:rPr lang="en-US" altLang="de-DE" dirty="0" err="1">
                <a:latin typeface="Courier New" panose="02070309020205020404" pitchFamily="49" charset="0"/>
              </a:rPr>
              <a:t>e.empno</a:t>
            </a:r>
            <a:r>
              <a:rPr lang="en-US" altLang="de-DE" dirty="0">
                <a:latin typeface="Courier New" panose="02070309020205020404" pitchFamily="49" charset="0"/>
              </a:rPr>
              <a:t>, </a:t>
            </a:r>
            <a:r>
              <a:rPr lang="en-US" altLang="de-DE" dirty="0" err="1">
                <a:latin typeface="Courier New" panose="02070309020205020404" pitchFamily="49" charset="0"/>
              </a:rPr>
              <a:t>e.ename</a:t>
            </a:r>
            <a:r>
              <a:rPr lang="en-US" altLang="de-DE" dirty="0">
                <a:latin typeface="Courier New" panose="02070309020205020404" pitchFamily="49" charset="0"/>
              </a:rPr>
              <a:t> AS "</a:t>
            </a:r>
            <a:r>
              <a:rPr lang="en-US" altLang="de-DE" dirty="0" err="1">
                <a:latin typeface="Courier New" panose="02070309020205020404" pitchFamily="49" charset="0"/>
              </a:rPr>
              <a:t>Angestelltenname</a:t>
            </a:r>
            <a:r>
              <a:rPr lang="en-US" altLang="de-DE" dirty="0">
                <a:latin typeface="Courier New" panose="02070309020205020404" pitchFamily="49" charset="0"/>
              </a:rPr>
              <a:t>"),</a:t>
            </a:r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de-DE" dirty="0">
                <a:latin typeface="Courier New" panose="02070309020205020404" pitchFamily="49" charset="0"/>
              </a:rPr>
              <a:t>      XMLELEMENT("Dept", </a:t>
            </a:r>
            <a:r>
              <a:rPr lang="en-US" altLang="de-DE" dirty="0" err="1">
                <a:latin typeface="Courier New" panose="02070309020205020404" pitchFamily="49" charset="0"/>
              </a:rPr>
              <a:t>e.deptno</a:t>
            </a:r>
            <a:r>
              <a:rPr lang="en-US" altLang="de-DE" dirty="0">
                <a:latin typeface="Courier New" panose="02070309020205020404" pitchFamily="49" charset="0"/>
              </a:rPr>
              <a:t>),</a:t>
            </a:r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de-DE" dirty="0">
                <a:latin typeface="Courier New" panose="02070309020205020404" pitchFamily="49" charset="0"/>
              </a:rPr>
              <a:t>      XMLELEMENT("Salary", </a:t>
            </a:r>
            <a:r>
              <a:rPr lang="en-US" altLang="de-DE" dirty="0" err="1">
                <a:latin typeface="Courier New" panose="02070309020205020404" pitchFamily="49" charset="0"/>
              </a:rPr>
              <a:t>e.sal</a:t>
            </a:r>
            <a:r>
              <a:rPr lang="en-US" altLang="de-DE" dirty="0">
                <a:latin typeface="Courier New" panose="02070309020205020404" pitchFamily="49" charset="0"/>
              </a:rPr>
              <a:t>)) AS "Emp Element"</a:t>
            </a:r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de-DE" dirty="0">
                <a:latin typeface="Courier New" panose="02070309020205020404" pitchFamily="49" charset="0"/>
              </a:rPr>
              <a:t>FROM emp e</a:t>
            </a:r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de-DE" dirty="0">
                <a:latin typeface="Courier New" panose="02070309020205020404" pitchFamily="49" charset="0"/>
              </a:rPr>
              <a:t>WHERE </a:t>
            </a:r>
            <a:r>
              <a:rPr lang="en-US" altLang="de-DE" dirty="0" err="1">
                <a:latin typeface="Courier New" panose="02070309020205020404" pitchFamily="49" charset="0"/>
              </a:rPr>
              <a:t>e.ename</a:t>
            </a:r>
            <a:r>
              <a:rPr lang="en-US" altLang="de-DE" dirty="0">
                <a:latin typeface="Courier New" panose="02070309020205020404" pitchFamily="49" charset="0"/>
              </a:rPr>
              <a:t> = 'ALLEN'</a:t>
            </a:r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de-DE" sz="3200" dirty="0"/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de-DE" sz="3200" dirty="0"/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de-DE" sz="3200" dirty="0"/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FD403-ECDA-48D5-857E-69AD85D4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856957" cy="365125"/>
          </a:xfrm>
        </p:spPr>
        <p:txBody>
          <a:bodyPr/>
          <a:lstStyle/>
          <a:p>
            <a:r>
              <a:rPr lang="de-AT" sz="1400"/>
              <a:t>XML</a:t>
            </a:r>
            <a:endParaRPr lang="de-AT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193038-379A-473D-BB32-A6D97651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CBD-D184-4528-8A04-2827B2156974}" type="slidenum">
              <a:rPr lang="de-AT" sz="1400" smtClean="0"/>
              <a:t>11</a:t>
            </a:fld>
            <a:endParaRPr lang="de-AT" sz="14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CA889E6-9397-4EBB-BBCF-999C25067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74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233E07-395F-476C-B807-E7BF5305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CASE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EEDD3A-30F9-4F0A-AF5F-6FF1DCC84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indent="-3048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SELECT </a:t>
            </a:r>
            <a:r>
              <a:rPr lang="de-AT" altLang="de-DE" dirty="0" err="1">
                <a:latin typeface="Courier New" panose="02070309020205020404" pitchFamily="49" charset="0"/>
              </a:rPr>
              <a:t>ename</a:t>
            </a:r>
            <a:r>
              <a:rPr lang="de-AT" altLang="de-DE" dirty="0">
                <a:latin typeface="Courier New" panose="02070309020205020404" pitchFamily="49" charset="0"/>
              </a:rPr>
              <a:t>, </a:t>
            </a:r>
            <a:r>
              <a:rPr lang="de-AT" altLang="de-DE" dirty="0" err="1">
                <a:latin typeface="Courier New" panose="02070309020205020404" pitchFamily="49" charset="0"/>
              </a:rPr>
              <a:t>sal</a:t>
            </a:r>
            <a:r>
              <a:rPr lang="de-AT" altLang="de-DE" dirty="0">
                <a:latin typeface="Courier New" panose="02070309020205020404" pitchFamily="49" charset="0"/>
              </a:rPr>
              <a:t>, CASE </a:t>
            </a:r>
          </a:p>
          <a:p>
            <a:pPr indent="-3048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  WHEN </a:t>
            </a:r>
            <a:r>
              <a:rPr lang="de-AT" altLang="de-DE" dirty="0" err="1">
                <a:latin typeface="Courier New" panose="02070309020205020404" pitchFamily="49" charset="0"/>
              </a:rPr>
              <a:t>sal</a:t>
            </a:r>
            <a:r>
              <a:rPr lang="de-AT" altLang="de-DE" dirty="0">
                <a:latin typeface="Courier New" panose="02070309020205020404" pitchFamily="49" charset="0"/>
              </a:rPr>
              <a:t> </a:t>
            </a:r>
            <a:r>
              <a:rPr lang="de-AT" altLang="de-DE" dirty="0" err="1">
                <a:latin typeface="Courier New" panose="02070309020205020404" pitchFamily="49" charset="0"/>
              </a:rPr>
              <a:t>between</a:t>
            </a:r>
            <a:r>
              <a:rPr lang="de-AT" altLang="de-DE" dirty="0">
                <a:latin typeface="Courier New" panose="02070309020205020404" pitchFamily="49" charset="0"/>
              </a:rPr>
              <a:t> 0 and 1000 THEN 'Low'</a:t>
            </a:r>
          </a:p>
          <a:p>
            <a:pPr indent="-3048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  WHEN </a:t>
            </a:r>
            <a:r>
              <a:rPr lang="de-AT" altLang="de-DE" dirty="0" err="1">
                <a:latin typeface="Courier New" panose="02070309020205020404" pitchFamily="49" charset="0"/>
              </a:rPr>
              <a:t>sal</a:t>
            </a:r>
            <a:r>
              <a:rPr lang="de-AT" altLang="de-DE" dirty="0">
                <a:latin typeface="Courier New" panose="02070309020205020404" pitchFamily="49" charset="0"/>
              </a:rPr>
              <a:t> </a:t>
            </a:r>
            <a:r>
              <a:rPr lang="de-AT" altLang="de-DE" dirty="0" err="1">
                <a:latin typeface="Courier New" panose="02070309020205020404" pitchFamily="49" charset="0"/>
              </a:rPr>
              <a:t>between</a:t>
            </a:r>
            <a:r>
              <a:rPr lang="de-AT" altLang="de-DE" dirty="0">
                <a:latin typeface="Courier New" panose="02070309020205020404" pitchFamily="49" charset="0"/>
              </a:rPr>
              <a:t> 1001 and 3000 THEN 'Medium'</a:t>
            </a:r>
          </a:p>
          <a:p>
            <a:pPr indent="-3048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  ELSE 'High'</a:t>
            </a:r>
          </a:p>
          <a:p>
            <a:pPr indent="-3048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  END </a:t>
            </a:r>
            <a:r>
              <a:rPr lang="de-AT" altLang="de-DE" dirty="0" err="1">
                <a:latin typeface="Courier New" panose="02070309020205020404" pitchFamily="49" charset="0"/>
              </a:rPr>
              <a:t>as</a:t>
            </a:r>
            <a:r>
              <a:rPr lang="de-AT" altLang="de-DE" dirty="0">
                <a:latin typeface="Courier New" panose="02070309020205020404" pitchFamily="49" charset="0"/>
              </a:rPr>
              <a:t> Verdienst</a:t>
            </a:r>
          </a:p>
          <a:p>
            <a:pPr indent="-3048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  FROM </a:t>
            </a:r>
            <a:r>
              <a:rPr lang="de-AT" altLang="de-DE" dirty="0" err="1">
                <a:latin typeface="Courier New" panose="02070309020205020404" pitchFamily="49" charset="0"/>
              </a:rPr>
              <a:t>emp</a:t>
            </a:r>
            <a:r>
              <a:rPr lang="de-AT" altLang="de-DE" dirty="0">
                <a:latin typeface="Courier New" panose="02070309020205020404" pitchFamily="49" charset="0"/>
              </a:rPr>
              <a:t>;</a:t>
            </a:r>
          </a:p>
          <a:p>
            <a:pPr indent="-3048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dirty="0">
              <a:latin typeface="Courier New" panose="02070309020205020404" pitchFamily="49" charset="0"/>
            </a:endParaRPr>
          </a:p>
          <a:p>
            <a:pPr indent="-3048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ENAME      SAL                    VERDIENST </a:t>
            </a:r>
          </a:p>
          <a:p>
            <a:pPr indent="-3048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---------- ---------------------- --------- </a:t>
            </a:r>
          </a:p>
          <a:p>
            <a:pPr indent="-3048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KING       5000                   High      </a:t>
            </a:r>
          </a:p>
          <a:p>
            <a:pPr indent="-3048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BLAKE      3000                   Medium    ...</a:t>
            </a:r>
          </a:p>
          <a:p>
            <a:pPr indent="-30480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dirty="0">
              <a:latin typeface="Courier New" panose="02070309020205020404" pitchFamily="49" charset="0"/>
            </a:endParaRP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2BC0F3-A496-4A64-BD66-A23C2029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941363" cy="365125"/>
          </a:xfrm>
        </p:spPr>
        <p:txBody>
          <a:bodyPr/>
          <a:lstStyle/>
          <a:p>
            <a:r>
              <a:rPr lang="de-AT" sz="1400"/>
              <a:t>XML</a:t>
            </a:r>
            <a:endParaRPr lang="de-AT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7A2FC7-9A73-4DC0-AF35-B7678711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CBD-D184-4528-8A04-2827B2156974}" type="slidenum">
              <a:rPr lang="de-AT" sz="1400" smtClean="0"/>
              <a:t>12</a:t>
            </a:fld>
            <a:endParaRPr lang="de-AT" sz="14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B45DD0B-160A-4ACF-9358-D3944C5B1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D14C0F-F35E-40EC-93C4-9C37DD67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8F7EB2-695D-4A9C-9813-96165A341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474"/>
            <a:ext cx="9529689" cy="4351338"/>
          </a:xfrm>
        </p:spPr>
        <p:txBody>
          <a:bodyPr>
            <a:normAutofit fontScale="92500" lnSpcReduction="20000"/>
          </a:bodyPr>
          <a:lstStyle/>
          <a:p>
            <a:pPr indent="-2984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800" dirty="0" err="1"/>
              <a:t>Comm</a:t>
            </a:r>
            <a:r>
              <a:rPr lang="de-AT" altLang="de-DE" sz="1800" dirty="0"/>
              <a:t> wird nur angezeigt, wenn NOT NULL</a:t>
            </a:r>
          </a:p>
          <a:p>
            <a:pPr indent="-2984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800" dirty="0">
                <a:latin typeface="Courier New" panose="02070309020205020404" pitchFamily="49" charset="0"/>
              </a:rPr>
              <a:t>&lt;MA NR="7839"&gt;&lt;Name&gt;KING      </a:t>
            </a:r>
          </a:p>
          <a:p>
            <a:pPr indent="-2984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800" dirty="0">
                <a:latin typeface="Courier New" panose="02070309020205020404" pitchFamily="49" charset="0"/>
              </a:rPr>
              <a:t>	&lt;/Name&gt;&lt;Gehalt&gt;5000&lt;/Gehalt&gt;&lt;/MA&gt;              </a:t>
            </a:r>
          </a:p>
          <a:p>
            <a:pPr indent="-2984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800" dirty="0">
                <a:latin typeface="Courier New" panose="02070309020205020404" pitchFamily="49" charset="0"/>
              </a:rPr>
              <a:t>&lt;MA NR="7654"&gt;&lt;Name&gt;MARTIN    &lt;/Name&gt;&lt;Gehalt&gt;1250&lt;/Gehalt&gt;&lt;</a:t>
            </a:r>
            <a:r>
              <a:rPr lang="de-AT" altLang="de-DE" sz="1800" dirty="0" err="1">
                <a:latin typeface="Courier New" panose="02070309020205020404" pitchFamily="49" charset="0"/>
              </a:rPr>
              <a:t>Comm</a:t>
            </a:r>
            <a:r>
              <a:rPr lang="de-AT" altLang="de-DE" sz="1800" dirty="0">
                <a:latin typeface="Courier New" panose="02070309020205020404" pitchFamily="49" charset="0"/>
              </a:rPr>
              <a:t>&gt;1400&lt;/</a:t>
            </a:r>
            <a:r>
              <a:rPr lang="de-AT" altLang="de-DE" sz="1800" dirty="0" err="1">
                <a:latin typeface="Courier New" panose="02070309020205020404" pitchFamily="49" charset="0"/>
              </a:rPr>
              <a:t>Comm</a:t>
            </a:r>
            <a:r>
              <a:rPr lang="de-AT" altLang="de-DE" sz="1800" dirty="0">
                <a:latin typeface="Courier New" panose="02070309020205020404" pitchFamily="49" charset="0"/>
              </a:rPr>
              <a:t>&gt;&lt;/MA&gt;</a:t>
            </a:r>
          </a:p>
          <a:p>
            <a:pPr indent="-2984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800" dirty="0">
                <a:latin typeface="Courier New" panose="02070309020205020404" pitchFamily="49" charset="0"/>
              </a:rPr>
              <a:t>&lt;MA NR="7499"&gt;&lt;Name&gt;ALLEN     &lt;/Name&gt;&lt;Gehalt&gt;1608&lt;/Gehalt&gt;&lt;</a:t>
            </a:r>
            <a:r>
              <a:rPr lang="de-AT" altLang="de-DE" sz="1800" dirty="0" err="1">
                <a:latin typeface="Courier New" panose="02070309020205020404" pitchFamily="49" charset="0"/>
              </a:rPr>
              <a:t>Comm</a:t>
            </a:r>
            <a:r>
              <a:rPr lang="de-AT" altLang="de-DE" sz="1800" dirty="0">
                <a:latin typeface="Courier New" panose="02070309020205020404" pitchFamily="49" charset="0"/>
              </a:rPr>
              <a:t>&gt;300&lt;/</a:t>
            </a:r>
            <a:r>
              <a:rPr lang="de-AT" altLang="de-DE" sz="1800" dirty="0" err="1">
                <a:latin typeface="Courier New" panose="02070309020205020404" pitchFamily="49" charset="0"/>
              </a:rPr>
              <a:t>Comm</a:t>
            </a:r>
            <a:r>
              <a:rPr lang="de-AT" altLang="de-DE" sz="1800" dirty="0">
                <a:latin typeface="Courier New" panose="02070309020205020404" pitchFamily="49" charset="0"/>
              </a:rPr>
              <a:t>&gt;&lt;/MA&gt;</a:t>
            </a:r>
          </a:p>
          <a:p>
            <a:pPr indent="-2984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800" dirty="0"/>
              <a:t>Wird erzeugt durch</a:t>
            </a:r>
            <a:r>
              <a:rPr lang="de-AT" altLang="de-DE" sz="1800" dirty="0">
                <a:latin typeface="Times New Roman" panose="02020603050405020304" pitchFamily="18" charset="0"/>
              </a:rPr>
              <a:t> </a:t>
            </a:r>
          </a:p>
          <a:p>
            <a:pPr indent="-2984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800" dirty="0" err="1">
                <a:latin typeface="Courier New" panose="02070309020205020404" pitchFamily="49" charset="0"/>
              </a:rPr>
              <a:t>select</a:t>
            </a:r>
            <a:r>
              <a:rPr lang="de-AT" altLang="de-DE" sz="1800" dirty="0">
                <a:latin typeface="Courier New" panose="02070309020205020404" pitchFamily="49" charset="0"/>
              </a:rPr>
              <a:t> </a:t>
            </a:r>
            <a:r>
              <a:rPr lang="de-AT" altLang="de-DE" sz="1800" dirty="0" err="1">
                <a:latin typeface="Courier New" panose="02070309020205020404" pitchFamily="49" charset="0"/>
              </a:rPr>
              <a:t>XMLElement</a:t>
            </a:r>
            <a:r>
              <a:rPr lang="de-AT" altLang="de-DE" sz="1800" dirty="0">
                <a:latin typeface="Courier New" panose="02070309020205020404" pitchFamily="49" charset="0"/>
              </a:rPr>
              <a:t> ("MA",</a:t>
            </a:r>
          </a:p>
          <a:p>
            <a:pPr indent="-2984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800" dirty="0">
                <a:latin typeface="Courier New" panose="02070309020205020404" pitchFamily="49" charset="0"/>
              </a:rPr>
              <a:t>         </a:t>
            </a:r>
            <a:r>
              <a:rPr lang="de-AT" altLang="de-DE" sz="1800" dirty="0" err="1">
                <a:latin typeface="Courier New" panose="02070309020205020404" pitchFamily="49" charset="0"/>
              </a:rPr>
              <a:t>XMLAttributes</a:t>
            </a:r>
            <a:r>
              <a:rPr lang="de-AT" altLang="de-DE" sz="1800" dirty="0">
                <a:latin typeface="Courier New" panose="02070309020205020404" pitchFamily="49" charset="0"/>
              </a:rPr>
              <a:t> (</a:t>
            </a:r>
            <a:r>
              <a:rPr lang="de-AT" altLang="de-DE" sz="1800" dirty="0" err="1">
                <a:latin typeface="Courier New" panose="02070309020205020404" pitchFamily="49" charset="0"/>
              </a:rPr>
              <a:t>empno</a:t>
            </a:r>
            <a:r>
              <a:rPr lang="de-AT" altLang="de-DE" sz="1800" dirty="0">
                <a:latin typeface="Courier New" panose="02070309020205020404" pitchFamily="49" charset="0"/>
              </a:rPr>
              <a:t> </a:t>
            </a:r>
            <a:r>
              <a:rPr lang="de-AT" altLang="de-DE" sz="1800" dirty="0" err="1">
                <a:latin typeface="Courier New" panose="02070309020205020404" pitchFamily="49" charset="0"/>
              </a:rPr>
              <a:t>as</a:t>
            </a:r>
            <a:r>
              <a:rPr lang="de-AT" altLang="de-DE" sz="1800" dirty="0">
                <a:latin typeface="Courier New" panose="02070309020205020404" pitchFamily="49" charset="0"/>
              </a:rPr>
              <a:t> </a:t>
            </a:r>
            <a:r>
              <a:rPr lang="de-AT" altLang="de-DE" sz="1800" dirty="0" err="1">
                <a:latin typeface="Courier New" panose="02070309020205020404" pitchFamily="49" charset="0"/>
              </a:rPr>
              <a:t>Nr</a:t>
            </a:r>
            <a:r>
              <a:rPr lang="de-AT" altLang="de-DE" sz="1800" dirty="0">
                <a:latin typeface="Courier New" panose="02070309020205020404" pitchFamily="49" charset="0"/>
              </a:rPr>
              <a:t>),</a:t>
            </a:r>
          </a:p>
          <a:p>
            <a:pPr indent="-2984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800" dirty="0">
                <a:latin typeface="Courier New" panose="02070309020205020404" pitchFamily="49" charset="0"/>
              </a:rPr>
              <a:t>         </a:t>
            </a:r>
            <a:r>
              <a:rPr lang="de-AT" altLang="de-DE" sz="1800" dirty="0" err="1">
                <a:latin typeface="Courier New" panose="02070309020205020404" pitchFamily="49" charset="0"/>
              </a:rPr>
              <a:t>XMLElement</a:t>
            </a:r>
            <a:r>
              <a:rPr lang="de-AT" altLang="de-DE" sz="1800" dirty="0">
                <a:latin typeface="Courier New" panose="02070309020205020404" pitchFamily="49" charset="0"/>
              </a:rPr>
              <a:t> ("Name", </a:t>
            </a:r>
            <a:r>
              <a:rPr lang="de-AT" altLang="de-DE" sz="1800" dirty="0" err="1">
                <a:latin typeface="Courier New" panose="02070309020205020404" pitchFamily="49" charset="0"/>
              </a:rPr>
              <a:t>ename</a:t>
            </a:r>
            <a:r>
              <a:rPr lang="de-AT" altLang="de-DE" sz="1800" dirty="0">
                <a:latin typeface="Courier New" panose="02070309020205020404" pitchFamily="49" charset="0"/>
              </a:rPr>
              <a:t>),</a:t>
            </a:r>
          </a:p>
          <a:p>
            <a:pPr indent="-2984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800" dirty="0">
                <a:latin typeface="Courier New" panose="02070309020205020404" pitchFamily="49" charset="0"/>
              </a:rPr>
              <a:t>         </a:t>
            </a:r>
            <a:r>
              <a:rPr lang="de-AT" altLang="de-DE" sz="1800" dirty="0" err="1">
                <a:latin typeface="Courier New" panose="02070309020205020404" pitchFamily="49" charset="0"/>
              </a:rPr>
              <a:t>XMLElement</a:t>
            </a:r>
            <a:r>
              <a:rPr lang="de-AT" altLang="de-DE" sz="1800" dirty="0">
                <a:latin typeface="Courier New" panose="02070309020205020404" pitchFamily="49" charset="0"/>
              </a:rPr>
              <a:t> ("Gehalt", </a:t>
            </a:r>
            <a:r>
              <a:rPr lang="de-AT" altLang="de-DE" sz="1800" dirty="0" err="1">
                <a:latin typeface="Courier New" panose="02070309020205020404" pitchFamily="49" charset="0"/>
              </a:rPr>
              <a:t>sal</a:t>
            </a:r>
            <a:r>
              <a:rPr lang="de-AT" altLang="de-DE" sz="1800" dirty="0">
                <a:latin typeface="Courier New" panose="02070309020205020404" pitchFamily="49" charset="0"/>
              </a:rPr>
              <a:t>),</a:t>
            </a:r>
          </a:p>
          <a:p>
            <a:pPr indent="-2984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800" dirty="0">
                <a:latin typeface="Courier New" panose="02070309020205020404" pitchFamily="49" charset="0"/>
              </a:rPr>
              <a:t>         (CASE </a:t>
            </a:r>
            <a:r>
              <a:rPr lang="de-AT" altLang="de-DE" sz="1800" dirty="0" err="1">
                <a:latin typeface="Courier New" panose="02070309020205020404" pitchFamily="49" charset="0"/>
              </a:rPr>
              <a:t>When</a:t>
            </a:r>
            <a:r>
              <a:rPr lang="de-AT" altLang="de-DE" sz="1800" dirty="0">
                <a:latin typeface="Courier New" panose="02070309020205020404" pitchFamily="49" charset="0"/>
              </a:rPr>
              <a:t> </a:t>
            </a:r>
            <a:r>
              <a:rPr lang="de-AT" altLang="de-DE" sz="1800" dirty="0" err="1">
                <a:latin typeface="Courier New" panose="02070309020205020404" pitchFamily="49" charset="0"/>
              </a:rPr>
              <a:t>comm</a:t>
            </a:r>
            <a:r>
              <a:rPr lang="de-AT" altLang="de-DE" sz="1800" dirty="0">
                <a:latin typeface="Courier New" panose="02070309020205020404" pitchFamily="49" charset="0"/>
              </a:rPr>
              <a:t> </a:t>
            </a:r>
            <a:r>
              <a:rPr lang="de-AT" altLang="de-DE" sz="1800" dirty="0" err="1">
                <a:latin typeface="Courier New" panose="02070309020205020404" pitchFamily="49" charset="0"/>
              </a:rPr>
              <a:t>is</a:t>
            </a:r>
            <a:r>
              <a:rPr lang="de-AT" altLang="de-DE" sz="1800" dirty="0">
                <a:latin typeface="Courier New" panose="02070309020205020404" pitchFamily="49" charset="0"/>
              </a:rPr>
              <a:t> NULL </a:t>
            </a:r>
            <a:r>
              <a:rPr lang="de-AT" altLang="de-DE" sz="1800" dirty="0" err="1">
                <a:latin typeface="Courier New" panose="02070309020205020404" pitchFamily="49" charset="0"/>
              </a:rPr>
              <a:t>then</a:t>
            </a:r>
            <a:r>
              <a:rPr lang="de-AT" altLang="de-DE" sz="1800" dirty="0">
                <a:latin typeface="Courier New" panose="02070309020205020404" pitchFamily="49" charset="0"/>
              </a:rPr>
              <a:t> NULL</a:t>
            </a:r>
          </a:p>
          <a:p>
            <a:pPr indent="-2984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800" dirty="0">
                <a:latin typeface="Courier New" panose="02070309020205020404" pitchFamily="49" charset="0"/>
              </a:rPr>
              <a:t>              Else </a:t>
            </a:r>
            <a:r>
              <a:rPr lang="de-AT" altLang="de-DE" sz="1800" dirty="0" err="1">
                <a:latin typeface="Courier New" panose="02070309020205020404" pitchFamily="49" charset="0"/>
              </a:rPr>
              <a:t>XMLElement</a:t>
            </a:r>
            <a:r>
              <a:rPr lang="de-AT" altLang="de-DE" sz="1800" dirty="0">
                <a:latin typeface="Courier New" panose="02070309020205020404" pitchFamily="49" charset="0"/>
              </a:rPr>
              <a:t> ("</a:t>
            </a:r>
            <a:r>
              <a:rPr lang="de-AT" altLang="de-DE" sz="1800" dirty="0" err="1">
                <a:latin typeface="Courier New" panose="02070309020205020404" pitchFamily="49" charset="0"/>
              </a:rPr>
              <a:t>Comm</a:t>
            </a:r>
            <a:r>
              <a:rPr lang="de-AT" altLang="de-DE" sz="1800" dirty="0">
                <a:latin typeface="Courier New" panose="02070309020205020404" pitchFamily="49" charset="0"/>
              </a:rPr>
              <a:t>", </a:t>
            </a:r>
            <a:r>
              <a:rPr lang="de-AT" altLang="de-DE" sz="1800" dirty="0" err="1">
                <a:latin typeface="Courier New" panose="02070309020205020404" pitchFamily="49" charset="0"/>
              </a:rPr>
              <a:t>comm</a:t>
            </a:r>
            <a:r>
              <a:rPr lang="de-AT" altLang="de-DE" sz="1800" dirty="0">
                <a:latin typeface="Courier New" panose="02070309020205020404" pitchFamily="49" charset="0"/>
              </a:rPr>
              <a:t>) end) </a:t>
            </a:r>
          </a:p>
          <a:p>
            <a:pPr indent="-2984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800" dirty="0">
                <a:latin typeface="Courier New" panose="02070309020205020404" pitchFamily="49" charset="0"/>
              </a:rPr>
              <a:t>         ) </a:t>
            </a:r>
            <a:r>
              <a:rPr lang="de-AT" altLang="de-DE" sz="1800" dirty="0" err="1">
                <a:latin typeface="Courier New" panose="02070309020205020404" pitchFamily="49" charset="0"/>
              </a:rPr>
              <a:t>from</a:t>
            </a:r>
            <a:r>
              <a:rPr lang="de-AT" altLang="de-DE" sz="1800" dirty="0">
                <a:latin typeface="Courier New" panose="02070309020205020404" pitchFamily="49" charset="0"/>
              </a:rPr>
              <a:t> </a:t>
            </a:r>
            <a:r>
              <a:rPr lang="de-AT" altLang="de-DE" sz="1800" dirty="0" err="1">
                <a:latin typeface="Courier New" panose="02070309020205020404" pitchFamily="49" charset="0"/>
              </a:rPr>
              <a:t>emp</a:t>
            </a:r>
            <a:r>
              <a:rPr lang="de-AT" altLang="de-DE" sz="1800" dirty="0"/>
              <a:t>                                                                          </a:t>
            </a:r>
          </a:p>
          <a:p>
            <a:endParaRPr lang="de-AT" sz="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409E91-EFB2-4E3D-A34A-8ABD3A8E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828822" cy="365125"/>
          </a:xfrm>
        </p:spPr>
        <p:txBody>
          <a:bodyPr/>
          <a:lstStyle/>
          <a:p>
            <a:r>
              <a:rPr lang="de-AT" sz="1400"/>
              <a:t>XML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9E87F1-AB81-4534-B305-3E1C2C76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CBD-D184-4528-8A04-2827B2156974}" type="slidenum">
              <a:rPr lang="de-AT" sz="1400" smtClean="0"/>
              <a:t>13</a:t>
            </a:fld>
            <a:endParaRPr lang="de-AT" sz="14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A0EEBAD-6B21-4471-8072-91620535A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36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6C2DE1-B6B3-47C1-B305-74972C89C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XMLFOREST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FCC250-98DF-4BAE-A70B-D432E8253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48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AT" altLang="de-DE" dirty="0"/>
              <a:t>Mit der Funktion </a:t>
            </a:r>
            <a:r>
              <a:rPr lang="de-AT" altLang="de-DE" dirty="0" err="1"/>
              <a:t>XMLForest</a:t>
            </a:r>
            <a:r>
              <a:rPr lang="de-AT" altLang="de-DE" dirty="0"/>
              <a:t>() kann man mehrere Kind-Elemente für ein Element erzeugen. Im Vergleich zu </a:t>
            </a:r>
            <a:r>
              <a:rPr lang="de-AT" altLang="de-DE" dirty="0" err="1"/>
              <a:t>XMLElement</a:t>
            </a:r>
            <a:r>
              <a:rPr lang="de-AT" altLang="de-DE" dirty="0"/>
              <a:t>( ) wird der Quelltext kürzer. Gewinn an Übersichtlichkeit, da die entsprechenden Kind-Elemente sehr deutlich durch diese Funktion hervorgehoben werden.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1D71F5-E07D-4375-A2A8-E1C0950E0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31874" cy="365125"/>
          </a:xfrm>
        </p:spPr>
        <p:txBody>
          <a:bodyPr/>
          <a:lstStyle/>
          <a:p>
            <a:r>
              <a:rPr lang="de-AT" sz="1400"/>
              <a:t>XML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0757FC-607C-499B-A40A-20A983D2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CBD-D184-4528-8A04-2827B2156974}" type="slidenum">
              <a:rPr lang="de-AT" sz="1400" smtClean="0"/>
              <a:t>14</a:t>
            </a:fld>
            <a:endParaRPr lang="de-AT" sz="14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23A8CC6-BB65-4982-8C00-F756545A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18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880BB4-0397-4CD6-8F87-994E9257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XMLFOREST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A0BF63-949F-4DA2-BA96-9DF1C8233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select </a:t>
            </a:r>
            <a:r>
              <a:rPr lang="en-GB" altLang="de-DE" dirty="0" err="1">
                <a:latin typeface="Courier New" panose="02070309020205020404" pitchFamily="49" charset="0"/>
              </a:rPr>
              <a:t>XMLElement</a:t>
            </a:r>
            <a:r>
              <a:rPr lang="en-GB" altLang="de-DE" dirty="0">
                <a:latin typeface="Courier New" panose="02070309020205020404" pitchFamily="49" charset="0"/>
              </a:rPr>
              <a:t> ("</a:t>
            </a:r>
            <a:r>
              <a:rPr lang="en-GB" altLang="de-DE" dirty="0" err="1">
                <a:latin typeface="Courier New" panose="02070309020205020404" pitchFamily="49" charset="0"/>
              </a:rPr>
              <a:t>Beschaeftigter</a:t>
            </a:r>
            <a:r>
              <a:rPr lang="en-GB" altLang="de-DE" dirty="0">
                <a:latin typeface="Courier New" panose="02070309020205020404" pitchFamily="49" charset="0"/>
              </a:rPr>
              <a:t>", </a:t>
            </a:r>
          </a:p>
          <a:p>
            <a:pPr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   </a:t>
            </a:r>
            <a:r>
              <a:rPr lang="en-GB" altLang="de-DE" dirty="0" err="1">
                <a:latin typeface="Courier New" panose="02070309020205020404" pitchFamily="49" charset="0"/>
              </a:rPr>
              <a:t>XMLAttributes</a:t>
            </a:r>
            <a:r>
              <a:rPr lang="en-GB" altLang="de-DE" dirty="0">
                <a:latin typeface="Courier New" panose="02070309020205020404" pitchFamily="49" charset="0"/>
              </a:rPr>
              <a:t>(</a:t>
            </a:r>
            <a:r>
              <a:rPr lang="en-GB" altLang="de-DE" dirty="0" err="1">
                <a:latin typeface="Courier New" panose="02070309020205020404" pitchFamily="49" charset="0"/>
              </a:rPr>
              <a:t>empno</a:t>
            </a:r>
            <a:r>
              <a:rPr lang="en-GB" altLang="de-DE" dirty="0">
                <a:latin typeface="Courier New" panose="02070309020205020404" pitchFamily="49" charset="0"/>
              </a:rPr>
              <a:t> as ID),</a:t>
            </a:r>
          </a:p>
          <a:p>
            <a:pPr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   </a:t>
            </a:r>
            <a:r>
              <a:rPr lang="en-GB" altLang="de-DE" dirty="0" err="1">
                <a:latin typeface="Courier New" panose="02070309020205020404" pitchFamily="49" charset="0"/>
              </a:rPr>
              <a:t>XMLForest</a:t>
            </a:r>
            <a:r>
              <a:rPr lang="en-GB" altLang="de-DE" dirty="0">
                <a:latin typeface="Courier New" panose="02070309020205020404" pitchFamily="49" charset="0"/>
              </a:rPr>
              <a:t>(</a:t>
            </a:r>
          </a:p>
          <a:p>
            <a:pPr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        </a:t>
            </a:r>
            <a:r>
              <a:rPr lang="en-GB" altLang="de-DE" dirty="0" err="1">
                <a:latin typeface="Courier New" panose="02070309020205020404" pitchFamily="49" charset="0"/>
              </a:rPr>
              <a:t>ename</a:t>
            </a:r>
            <a:r>
              <a:rPr lang="en-GB" altLang="de-DE" dirty="0">
                <a:latin typeface="Courier New" panose="02070309020205020404" pitchFamily="49" charset="0"/>
              </a:rPr>
              <a:t> as "</a:t>
            </a:r>
            <a:r>
              <a:rPr lang="en-GB" altLang="de-DE" dirty="0" err="1">
                <a:latin typeface="Courier New" panose="02070309020205020404" pitchFamily="49" charset="0"/>
              </a:rPr>
              <a:t>Sein_Name</a:t>
            </a:r>
            <a:r>
              <a:rPr lang="en-GB" altLang="de-DE" dirty="0">
                <a:latin typeface="Courier New" panose="02070309020205020404" pitchFamily="49" charset="0"/>
              </a:rPr>
              <a:t>", </a:t>
            </a:r>
          </a:p>
          <a:p>
            <a:pPr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        </a:t>
            </a:r>
            <a:r>
              <a:rPr lang="en-GB" altLang="de-DE" dirty="0" err="1">
                <a:latin typeface="Courier New" panose="02070309020205020404" pitchFamily="49" charset="0"/>
              </a:rPr>
              <a:t>to_char</a:t>
            </a:r>
            <a:r>
              <a:rPr lang="en-GB" altLang="de-DE" dirty="0">
                <a:latin typeface="Courier New" panose="02070309020205020404" pitchFamily="49" charset="0"/>
              </a:rPr>
              <a:t>(</a:t>
            </a:r>
            <a:r>
              <a:rPr lang="en-GB" altLang="de-DE" dirty="0" err="1">
                <a:latin typeface="Courier New" panose="02070309020205020404" pitchFamily="49" charset="0"/>
              </a:rPr>
              <a:t>hiredate</a:t>
            </a:r>
            <a:r>
              <a:rPr lang="en-GB" altLang="de-DE" dirty="0">
                <a:latin typeface="Courier New" panose="02070309020205020404" pitchFamily="49" charset="0"/>
              </a:rPr>
              <a:t>) as "</a:t>
            </a:r>
            <a:r>
              <a:rPr lang="en-GB" altLang="de-DE" dirty="0" err="1">
                <a:latin typeface="Courier New" panose="02070309020205020404" pitchFamily="49" charset="0"/>
              </a:rPr>
              <a:t>Einstellungsdatum</a:t>
            </a:r>
            <a:r>
              <a:rPr lang="en-GB" altLang="de-DE" dirty="0">
                <a:latin typeface="Courier New" panose="02070309020205020404" pitchFamily="49" charset="0"/>
              </a:rPr>
              <a:t>")</a:t>
            </a:r>
          </a:p>
          <a:p>
            <a:pPr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             ) </a:t>
            </a:r>
          </a:p>
          <a:p>
            <a:pPr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as "ERGEBNIS"</a:t>
            </a:r>
          </a:p>
          <a:p>
            <a:pPr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from emp where </a:t>
            </a:r>
            <a:r>
              <a:rPr lang="en-GB" altLang="de-DE" dirty="0" err="1">
                <a:latin typeface="Courier New" panose="02070309020205020404" pitchFamily="49" charset="0"/>
              </a:rPr>
              <a:t>empno</a:t>
            </a:r>
            <a:r>
              <a:rPr lang="en-GB" altLang="de-DE" dirty="0">
                <a:latin typeface="Courier New" panose="02070309020205020404" pitchFamily="49" charset="0"/>
              </a:rPr>
              <a:t> &gt; 7900;</a:t>
            </a:r>
            <a:endParaRPr lang="de-AT" altLang="de-DE" dirty="0"/>
          </a:p>
          <a:p>
            <a:pPr indent="-277813">
              <a:lnSpc>
                <a:spcPct val="80000"/>
              </a:lnSpc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AT" altLang="de-DE" dirty="0">
              <a:latin typeface="Courier New" panose="02070309020205020404" pitchFamily="49" charset="0"/>
            </a:endParaRPr>
          </a:p>
          <a:p>
            <a:pPr indent="-277813">
              <a:lnSpc>
                <a:spcPct val="80000"/>
              </a:lnSpc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>
                <a:latin typeface="Courier New" panose="02070309020205020404" pitchFamily="49" charset="0"/>
              </a:rPr>
              <a:t>ERGEBNIS </a:t>
            </a:r>
          </a:p>
          <a:p>
            <a:pPr indent="-277813">
              <a:lnSpc>
                <a:spcPct val="80000"/>
              </a:lnSpc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sz="1100" dirty="0">
                <a:latin typeface="Courier New" panose="02070309020205020404" pitchFamily="49" charset="0"/>
              </a:rPr>
              <a:t>-------------------------------------------------------------------------------------------</a:t>
            </a:r>
          </a:p>
          <a:p>
            <a:pPr marL="0"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>
                <a:latin typeface="Courier New" panose="02070309020205020404" pitchFamily="49" charset="0"/>
              </a:rPr>
              <a:t>&lt;</a:t>
            </a:r>
            <a:r>
              <a:rPr lang="de-AT" altLang="de-DE" dirty="0" err="1">
                <a:latin typeface="Courier New" panose="02070309020205020404" pitchFamily="49" charset="0"/>
              </a:rPr>
              <a:t>Beschaeftigter</a:t>
            </a:r>
            <a:r>
              <a:rPr lang="de-AT" altLang="de-DE" dirty="0">
                <a:latin typeface="Courier New" panose="02070309020205020404" pitchFamily="49" charset="0"/>
              </a:rPr>
              <a:t> ID="7900"&gt;</a:t>
            </a:r>
          </a:p>
          <a:p>
            <a:pPr marL="0"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>
                <a:latin typeface="Courier New" panose="02070309020205020404" pitchFamily="49" charset="0"/>
              </a:rPr>
              <a:t>&lt;</a:t>
            </a:r>
            <a:r>
              <a:rPr lang="de-AT" altLang="de-DE" dirty="0" err="1">
                <a:latin typeface="Courier New" panose="02070309020205020404" pitchFamily="49" charset="0"/>
              </a:rPr>
              <a:t>Sein_Name</a:t>
            </a:r>
            <a:r>
              <a:rPr lang="de-AT" altLang="de-DE" dirty="0">
                <a:latin typeface="Courier New" panose="02070309020205020404" pitchFamily="49" charset="0"/>
              </a:rPr>
              <a:t>&gt;FORD &lt;/</a:t>
            </a:r>
            <a:r>
              <a:rPr lang="de-AT" altLang="de-DE" dirty="0" err="1">
                <a:latin typeface="Courier New" panose="02070309020205020404" pitchFamily="49" charset="0"/>
              </a:rPr>
              <a:t>Sein_Name</a:t>
            </a:r>
            <a:r>
              <a:rPr lang="de-AT" altLang="de-DE" dirty="0">
                <a:latin typeface="Courier New" panose="02070309020205020404" pitchFamily="49" charset="0"/>
              </a:rPr>
              <a:t>&gt;</a:t>
            </a:r>
          </a:p>
          <a:p>
            <a:pPr marL="0"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>
                <a:latin typeface="Courier New" panose="02070309020205020404" pitchFamily="49" charset="0"/>
              </a:rPr>
              <a:t>&lt;Einstellungsdatum&gt;03.12.81&lt;/Einstellungsdatum&gt;</a:t>
            </a:r>
          </a:p>
          <a:p>
            <a:pPr marL="0"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>
                <a:latin typeface="Courier New" panose="02070309020205020404" pitchFamily="49" charset="0"/>
              </a:rPr>
              <a:t>&lt;/</a:t>
            </a:r>
            <a:r>
              <a:rPr lang="de-AT" altLang="de-DE" dirty="0" err="1">
                <a:latin typeface="Courier New" panose="02070309020205020404" pitchFamily="49" charset="0"/>
              </a:rPr>
              <a:t>Beschaeftigter</a:t>
            </a:r>
            <a:r>
              <a:rPr lang="de-AT" altLang="de-DE" dirty="0">
                <a:latin typeface="Courier New" panose="02070309020205020404" pitchFamily="49" charset="0"/>
              </a:rPr>
              <a:t>&gt;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B6602E-12FC-4E02-9AD1-6855EF6A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603738" cy="365125"/>
          </a:xfrm>
        </p:spPr>
        <p:txBody>
          <a:bodyPr/>
          <a:lstStyle/>
          <a:p>
            <a:r>
              <a:rPr lang="de-AT" sz="1400" dirty="0"/>
              <a:t>XML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EC7D62-1FC7-4D1B-8FC8-74262A7E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CBD-D184-4528-8A04-2827B2156974}" type="slidenum">
              <a:rPr lang="de-AT" sz="1400" smtClean="0"/>
              <a:t>15</a:t>
            </a:fld>
            <a:endParaRPr lang="de-AT" sz="14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E76C6F0-3893-4AB0-A581-19D71C569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61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32E59-AD21-417F-B910-1CAC07BBE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59E7AB-376D-43A2-BDEA-46BB1836D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SELECT XMLELEMENT("</a:t>
            </a:r>
            <a:r>
              <a:rPr lang="de-AT" altLang="de-DE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de-AT" altLang="de-DE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XMLATTRIBUTES ( </a:t>
            </a:r>
            <a:r>
              <a:rPr lang="de-AT" altLang="de-DE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e.first_name</a:t>
            </a:r>
            <a:r>
              <a:rPr lang="de-AT" altLang="de-DE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||’ ’|| </a:t>
            </a:r>
            <a:r>
              <a:rPr lang="de-AT" altLang="de-DE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e.last_name</a:t>
            </a:r>
            <a:r>
              <a:rPr lang="de-AT" altLang="de-DE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AS "</a:t>
            </a:r>
            <a:r>
              <a:rPr lang="de-AT" altLang="de-DE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AT" altLang="de-DE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" ),</a:t>
            </a:r>
          </a:p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XMLForest</a:t>
            </a:r>
            <a:r>
              <a:rPr lang="de-AT" altLang="de-DE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AT" altLang="de-DE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e.hire_date</a:t>
            </a:r>
            <a:r>
              <a:rPr lang="de-AT" altLang="de-DE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AT" altLang="de-DE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e.department_id</a:t>
            </a:r>
            <a:r>
              <a:rPr lang="de-AT" altLang="de-DE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AS "</a:t>
            </a:r>
            <a:r>
              <a:rPr lang="de-AT" altLang="de-DE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</a:t>
            </a:r>
            <a:r>
              <a:rPr lang="de-AT" altLang="de-DE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AS "</a:t>
            </a:r>
            <a:r>
              <a:rPr lang="de-AT" altLang="de-DE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AT" altLang="de-DE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de-AT" altLang="de-DE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de-AT" altLang="de-DE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e;</a:t>
            </a:r>
          </a:p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sz="3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endParaRPr lang="de-AT" altLang="de-DE" sz="3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</a:t>
            </a:r>
          </a:p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altLang="de-DE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de-AT" altLang="de-DE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AT" altLang="de-DE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="Jennifer </a:t>
            </a:r>
            <a:r>
              <a:rPr lang="de-AT" altLang="de-DE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Whalen</a:t>
            </a:r>
            <a:r>
              <a:rPr lang="de-AT" altLang="de-DE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&lt;HIRE_DATE&gt;17.09.1987&lt;/HIRE_DATE&gt;</a:t>
            </a:r>
          </a:p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altLang="de-DE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</a:t>
            </a:r>
            <a:r>
              <a:rPr lang="de-AT" altLang="de-DE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&gt;10&lt;/</a:t>
            </a:r>
            <a:r>
              <a:rPr lang="de-AT" altLang="de-DE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</a:t>
            </a:r>
            <a:r>
              <a:rPr lang="de-AT" altLang="de-DE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AT" altLang="de-DE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de-AT" altLang="de-DE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altLang="de-DE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de-AT" altLang="de-DE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altLang="de-DE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AT" altLang="de-DE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="Michael Hartstein"&gt;</a:t>
            </a:r>
          </a:p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&lt;HIRE_DATE&gt;17.02.1996&lt;/HIRE_DATE&gt;.....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5F436A-5BA9-4F14-8660-722DD2FF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17806" cy="365125"/>
          </a:xfrm>
        </p:spPr>
        <p:txBody>
          <a:bodyPr/>
          <a:lstStyle/>
          <a:p>
            <a:r>
              <a:rPr lang="de-AT" sz="1400"/>
              <a:t>XML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304B62-8C2D-4587-924A-F669543C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CBD-D184-4528-8A04-2827B2156974}" type="slidenum">
              <a:rPr lang="de-AT" sz="1400" smtClean="0"/>
              <a:t>16</a:t>
            </a:fld>
            <a:endParaRPr lang="de-AT" sz="14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E03D248-C6CC-4440-AC27-3DCC16E49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3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E0A2D7-EECD-4B41-BABC-AF09A6DFF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F25C6A-3E48-479E-8AA5-73F123FD7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80000"/>
              </a:lnSpc>
              <a:spcBef>
                <a:spcPts val="600"/>
              </a:spcBef>
              <a:buNone/>
              <a:tabLst>
                <a:tab pos="277813" algn="l"/>
                <a:tab pos="382588" algn="l"/>
                <a:tab pos="831850" algn="l"/>
                <a:tab pos="1281113" algn="l"/>
                <a:tab pos="1730375" algn="l"/>
                <a:tab pos="2179638" algn="l"/>
                <a:tab pos="2628900" algn="l"/>
                <a:tab pos="3078163" algn="l"/>
                <a:tab pos="3527425" algn="l"/>
                <a:tab pos="3976688" algn="l"/>
                <a:tab pos="4425950" algn="l"/>
                <a:tab pos="4875213" algn="l"/>
                <a:tab pos="5324475" algn="l"/>
                <a:tab pos="5773738" algn="l"/>
                <a:tab pos="6223000" algn="l"/>
                <a:tab pos="6672263" algn="l"/>
                <a:tab pos="7121525" algn="l"/>
                <a:tab pos="7570788" algn="l"/>
                <a:tab pos="8020050" algn="l"/>
                <a:tab pos="8469313" algn="l"/>
                <a:tab pos="8918575" algn="l"/>
              </a:tabLst>
              <a:defRPr/>
            </a:pPr>
            <a:r>
              <a:rPr lang="de-DE" altLang="de-DE" sz="3600" dirty="0"/>
              <a:t>Gesucht ist ein Statement, das folgende Ausgabe erzeugt (alle Beschäftigten der Abteilung 10)</a:t>
            </a:r>
          </a:p>
          <a:p>
            <a:pPr marL="312738" indent="-277813">
              <a:lnSpc>
                <a:spcPct val="80000"/>
              </a:lnSpc>
              <a:spcBef>
                <a:spcPts val="600"/>
              </a:spcBef>
              <a:buNone/>
              <a:tabLst>
                <a:tab pos="277813" algn="l"/>
                <a:tab pos="382588" algn="l"/>
                <a:tab pos="831850" algn="l"/>
                <a:tab pos="1281113" algn="l"/>
                <a:tab pos="1730375" algn="l"/>
                <a:tab pos="2179638" algn="l"/>
                <a:tab pos="2628900" algn="l"/>
                <a:tab pos="3078163" algn="l"/>
                <a:tab pos="3527425" algn="l"/>
                <a:tab pos="3976688" algn="l"/>
                <a:tab pos="4425950" algn="l"/>
                <a:tab pos="4875213" algn="l"/>
                <a:tab pos="5324475" algn="l"/>
                <a:tab pos="5773738" algn="l"/>
                <a:tab pos="6223000" algn="l"/>
                <a:tab pos="6672263" algn="l"/>
                <a:tab pos="7121525" algn="l"/>
                <a:tab pos="7570788" algn="l"/>
                <a:tab pos="8020050" algn="l"/>
                <a:tab pos="8469313" algn="l"/>
                <a:tab pos="8918575" algn="l"/>
              </a:tabLst>
              <a:defRPr/>
            </a:pPr>
            <a:endParaRPr lang="de-DE" altLang="de-DE" sz="3600" dirty="0"/>
          </a:p>
          <a:p>
            <a:pPr marL="312738" indent="-277813">
              <a:lnSpc>
                <a:spcPct val="80000"/>
              </a:lnSpc>
              <a:spcBef>
                <a:spcPts val="600"/>
              </a:spcBef>
              <a:buNone/>
              <a:tabLst>
                <a:tab pos="277813" algn="l"/>
                <a:tab pos="382588" algn="l"/>
                <a:tab pos="831850" algn="l"/>
                <a:tab pos="1281113" algn="l"/>
                <a:tab pos="1730375" algn="l"/>
                <a:tab pos="2179638" algn="l"/>
                <a:tab pos="2628900" algn="l"/>
                <a:tab pos="3078163" algn="l"/>
                <a:tab pos="3527425" algn="l"/>
                <a:tab pos="3976688" algn="l"/>
                <a:tab pos="4425950" algn="l"/>
                <a:tab pos="4875213" algn="l"/>
                <a:tab pos="5324475" algn="l"/>
                <a:tab pos="5773738" algn="l"/>
                <a:tab pos="6223000" algn="l"/>
                <a:tab pos="6672263" algn="l"/>
                <a:tab pos="7121525" algn="l"/>
                <a:tab pos="7570788" algn="l"/>
                <a:tab pos="8020050" algn="l"/>
                <a:tab pos="8469313" algn="l"/>
                <a:tab pos="8918575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&lt;</a:t>
            </a:r>
            <a:r>
              <a:rPr lang="en-GB" altLang="de-DE" dirty="0" err="1">
                <a:latin typeface="Courier New" panose="02070309020205020404" pitchFamily="49" charset="0"/>
              </a:rPr>
              <a:t>Abteilung</a:t>
            </a:r>
            <a:r>
              <a:rPr lang="en-GB" altLang="de-DE" dirty="0">
                <a:latin typeface="Courier New" panose="02070309020205020404" pitchFamily="49" charset="0"/>
              </a:rPr>
              <a:t>&gt;</a:t>
            </a:r>
          </a:p>
          <a:p>
            <a:pPr marL="312738" indent="-277813">
              <a:lnSpc>
                <a:spcPct val="80000"/>
              </a:lnSpc>
              <a:spcBef>
                <a:spcPts val="600"/>
              </a:spcBef>
              <a:buNone/>
              <a:tabLst>
                <a:tab pos="277813" algn="l"/>
                <a:tab pos="382588" algn="l"/>
                <a:tab pos="831850" algn="l"/>
                <a:tab pos="1281113" algn="l"/>
                <a:tab pos="1730375" algn="l"/>
                <a:tab pos="2179638" algn="l"/>
                <a:tab pos="2628900" algn="l"/>
                <a:tab pos="3078163" algn="l"/>
                <a:tab pos="3527425" algn="l"/>
                <a:tab pos="3976688" algn="l"/>
                <a:tab pos="4425950" algn="l"/>
                <a:tab pos="4875213" algn="l"/>
                <a:tab pos="5324475" algn="l"/>
                <a:tab pos="5773738" algn="l"/>
                <a:tab pos="6223000" algn="l"/>
                <a:tab pos="6672263" algn="l"/>
                <a:tab pos="7121525" algn="l"/>
                <a:tab pos="7570788" algn="l"/>
                <a:tab pos="8020050" algn="l"/>
                <a:tab pos="8469313" algn="l"/>
                <a:tab pos="8918575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&lt;DEPT_T DEPTNO="10"&gt;&lt;DNAME&gt;ACCOUNTING&lt;/DNAME&gt;</a:t>
            </a:r>
          </a:p>
          <a:p>
            <a:pPr marL="312738" indent="-277813">
              <a:lnSpc>
                <a:spcPct val="80000"/>
              </a:lnSpc>
              <a:spcBef>
                <a:spcPts val="600"/>
              </a:spcBef>
              <a:buNone/>
              <a:tabLst>
                <a:tab pos="277813" algn="l"/>
                <a:tab pos="382588" algn="l"/>
                <a:tab pos="831850" algn="l"/>
                <a:tab pos="1281113" algn="l"/>
                <a:tab pos="1730375" algn="l"/>
                <a:tab pos="2179638" algn="l"/>
                <a:tab pos="2628900" algn="l"/>
                <a:tab pos="3078163" algn="l"/>
                <a:tab pos="3527425" algn="l"/>
                <a:tab pos="3976688" algn="l"/>
                <a:tab pos="4425950" algn="l"/>
                <a:tab pos="4875213" algn="l"/>
                <a:tab pos="5324475" algn="l"/>
                <a:tab pos="5773738" algn="l"/>
                <a:tab pos="6223000" algn="l"/>
                <a:tab pos="6672263" algn="l"/>
                <a:tab pos="7121525" algn="l"/>
                <a:tab pos="7570788" algn="l"/>
                <a:tab pos="8020050" algn="l"/>
                <a:tab pos="8469313" algn="l"/>
                <a:tab pos="8918575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&lt;EMP_LIST&gt;</a:t>
            </a:r>
          </a:p>
          <a:p>
            <a:pPr marL="312738" indent="-277813">
              <a:lnSpc>
                <a:spcPct val="80000"/>
              </a:lnSpc>
              <a:spcBef>
                <a:spcPts val="600"/>
              </a:spcBef>
              <a:buNone/>
              <a:tabLst>
                <a:tab pos="277813" algn="l"/>
                <a:tab pos="382588" algn="l"/>
                <a:tab pos="831850" algn="l"/>
                <a:tab pos="1281113" algn="l"/>
                <a:tab pos="1730375" algn="l"/>
                <a:tab pos="2179638" algn="l"/>
                <a:tab pos="2628900" algn="l"/>
                <a:tab pos="3078163" algn="l"/>
                <a:tab pos="3527425" algn="l"/>
                <a:tab pos="3976688" algn="l"/>
                <a:tab pos="4425950" algn="l"/>
                <a:tab pos="4875213" algn="l"/>
                <a:tab pos="5324475" algn="l"/>
                <a:tab pos="5773738" algn="l"/>
                <a:tab pos="6223000" algn="l"/>
                <a:tab pos="6672263" algn="l"/>
                <a:tab pos="7121525" algn="l"/>
                <a:tab pos="7570788" algn="l"/>
                <a:tab pos="8020050" algn="l"/>
                <a:tab pos="8469313" algn="l"/>
                <a:tab pos="8918575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&lt;EMP_T </a:t>
            </a:r>
            <a:r>
              <a:rPr lang="en-GB" altLang="de-DE" dirty="0" err="1">
                <a:latin typeface="Courier New" panose="02070309020205020404" pitchFamily="49" charset="0"/>
              </a:rPr>
              <a:t>employee_id</a:t>
            </a:r>
            <a:r>
              <a:rPr lang="en-GB" altLang="de-DE" dirty="0">
                <a:latin typeface="Courier New" panose="02070309020205020404" pitchFamily="49" charset="0"/>
              </a:rPr>
              <a:t>="7782"&gt;&lt;LAST_NAME&gt;CLARK&lt;/LAST_NAME&gt;&lt;/EMP_T&gt;</a:t>
            </a:r>
          </a:p>
          <a:p>
            <a:pPr marL="312738" indent="-277813">
              <a:lnSpc>
                <a:spcPct val="80000"/>
              </a:lnSpc>
              <a:spcBef>
                <a:spcPts val="600"/>
              </a:spcBef>
              <a:buNone/>
              <a:tabLst>
                <a:tab pos="277813" algn="l"/>
                <a:tab pos="382588" algn="l"/>
                <a:tab pos="831850" algn="l"/>
                <a:tab pos="1281113" algn="l"/>
                <a:tab pos="1730375" algn="l"/>
                <a:tab pos="2179638" algn="l"/>
                <a:tab pos="2628900" algn="l"/>
                <a:tab pos="3078163" algn="l"/>
                <a:tab pos="3527425" algn="l"/>
                <a:tab pos="3976688" algn="l"/>
                <a:tab pos="4425950" algn="l"/>
                <a:tab pos="4875213" algn="l"/>
                <a:tab pos="5324475" algn="l"/>
                <a:tab pos="5773738" algn="l"/>
                <a:tab pos="6223000" algn="l"/>
                <a:tab pos="6672263" algn="l"/>
                <a:tab pos="7121525" algn="l"/>
                <a:tab pos="7570788" algn="l"/>
                <a:tab pos="8020050" algn="l"/>
                <a:tab pos="8469313" algn="l"/>
                <a:tab pos="8918575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&lt;EMP_T </a:t>
            </a:r>
            <a:r>
              <a:rPr lang="en-GB" altLang="de-DE" dirty="0" err="1">
                <a:latin typeface="Courier New" panose="02070309020205020404" pitchFamily="49" charset="0"/>
              </a:rPr>
              <a:t>employee_id</a:t>
            </a:r>
            <a:r>
              <a:rPr lang="en-GB" altLang="de-DE" dirty="0">
                <a:latin typeface="Courier New" panose="02070309020205020404" pitchFamily="49" charset="0"/>
              </a:rPr>
              <a:t>="7839"&gt;&lt;LAST_NAME&gt;KING&lt;/LAST_NAME&gt;&lt;/EMP_T&gt;</a:t>
            </a:r>
          </a:p>
          <a:p>
            <a:pPr marL="312738" indent="-277813">
              <a:lnSpc>
                <a:spcPct val="80000"/>
              </a:lnSpc>
              <a:spcBef>
                <a:spcPts val="600"/>
              </a:spcBef>
              <a:buNone/>
              <a:tabLst>
                <a:tab pos="277813" algn="l"/>
                <a:tab pos="382588" algn="l"/>
                <a:tab pos="831850" algn="l"/>
                <a:tab pos="1281113" algn="l"/>
                <a:tab pos="1730375" algn="l"/>
                <a:tab pos="2179638" algn="l"/>
                <a:tab pos="2628900" algn="l"/>
                <a:tab pos="3078163" algn="l"/>
                <a:tab pos="3527425" algn="l"/>
                <a:tab pos="3976688" algn="l"/>
                <a:tab pos="4425950" algn="l"/>
                <a:tab pos="4875213" algn="l"/>
                <a:tab pos="5324475" algn="l"/>
                <a:tab pos="5773738" algn="l"/>
                <a:tab pos="6223000" algn="l"/>
                <a:tab pos="6672263" algn="l"/>
                <a:tab pos="7121525" algn="l"/>
                <a:tab pos="7570788" algn="l"/>
                <a:tab pos="8020050" algn="l"/>
                <a:tab pos="8469313" algn="l"/>
                <a:tab pos="8918575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&lt;EMP_T </a:t>
            </a:r>
            <a:r>
              <a:rPr lang="en-GB" altLang="de-DE" dirty="0" err="1">
                <a:latin typeface="Courier New" panose="02070309020205020404" pitchFamily="49" charset="0"/>
              </a:rPr>
              <a:t>employee_id</a:t>
            </a:r>
            <a:r>
              <a:rPr lang="en-GB" altLang="de-DE" dirty="0">
                <a:latin typeface="Courier New" panose="02070309020205020404" pitchFamily="49" charset="0"/>
              </a:rPr>
              <a:t>="7934"&gt;&lt;LAST_NAME&gt;MILLER&lt;/LAST_NAME&gt;&lt;/EMP_T&gt;</a:t>
            </a:r>
          </a:p>
          <a:p>
            <a:pPr marL="312738" indent="-277813">
              <a:lnSpc>
                <a:spcPct val="80000"/>
              </a:lnSpc>
              <a:spcBef>
                <a:spcPts val="600"/>
              </a:spcBef>
              <a:buNone/>
              <a:tabLst>
                <a:tab pos="277813" algn="l"/>
                <a:tab pos="382588" algn="l"/>
                <a:tab pos="831850" algn="l"/>
                <a:tab pos="1281113" algn="l"/>
                <a:tab pos="1730375" algn="l"/>
                <a:tab pos="2179638" algn="l"/>
                <a:tab pos="2628900" algn="l"/>
                <a:tab pos="3078163" algn="l"/>
                <a:tab pos="3527425" algn="l"/>
                <a:tab pos="3976688" algn="l"/>
                <a:tab pos="4425950" algn="l"/>
                <a:tab pos="4875213" algn="l"/>
                <a:tab pos="5324475" algn="l"/>
                <a:tab pos="5773738" algn="l"/>
                <a:tab pos="6223000" algn="l"/>
                <a:tab pos="6672263" algn="l"/>
                <a:tab pos="7121525" algn="l"/>
                <a:tab pos="7570788" algn="l"/>
                <a:tab pos="8020050" algn="l"/>
                <a:tab pos="8469313" algn="l"/>
                <a:tab pos="8918575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&lt;/EMP_LIST&gt;</a:t>
            </a:r>
          </a:p>
          <a:p>
            <a:pPr marL="312738" indent="-277813">
              <a:lnSpc>
                <a:spcPct val="80000"/>
              </a:lnSpc>
              <a:spcBef>
                <a:spcPts val="600"/>
              </a:spcBef>
              <a:buNone/>
              <a:tabLst>
                <a:tab pos="277813" algn="l"/>
                <a:tab pos="382588" algn="l"/>
                <a:tab pos="831850" algn="l"/>
                <a:tab pos="1281113" algn="l"/>
                <a:tab pos="1730375" algn="l"/>
                <a:tab pos="2179638" algn="l"/>
                <a:tab pos="2628900" algn="l"/>
                <a:tab pos="3078163" algn="l"/>
                <a:tab pos="3527425" algn="l"/>
                <a:tab pos="3976688" algn="l"/>
                <a:tab pos="4425950" algn="l"/>
                <a:tab pos="4875213" algn="l"/>
                <a:tab pos="5324475" algn="l"/>
                <a:tab pos="5773738" algn="l"/>
                <a:tab pos="6223000" algn="l"/>
                <a:tab pos="6672263" algn="l"/>
                <a:tab pos="7121525" algn="l"/>
                <a:tab pos="7570788" algn="l"/>
                <a:tab pos="8020050" algn="l"/>
                <a:tab pos="8469313" algn="l"/>
                <a:tab pos="8918575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&lt;/DEPT_T&gt;</a:t>
            </a:r>
          </a:p>
          <a:p>
            <a:pPr marL="312738" indent="-277813">
              <a:lnSpc>
                <a:spcPct val="80000"/>
              </a:lnSpc>
              <a:spcBef>
                <a:spcPts val="600"/>
              </a:spcBef>
              <a:buNone/>
              <a:tabLst>
                <a:tab pos="277813" algn="l"/>
                <a:tab pos="382588" algn="l"/>
                <a:tab pos="831850" algn="l"/>
                <a:tab pos="1281113" algn="l"/>
                <a:tab pos="1730375" algn="l"/>
                <a:tab pos="2179638" algn="l"/>
                <a:tab pos="2628900" algn="l"/>
                <a:tab pos="3078163" algn="l"/>
                <a:tab pos="3527425" algn="l"/>
                <a:tab pos="3976688" algn="l"/>
                <a:tab pos="4425950" algn="l"/>
                <a:tab pos="4875213" algn="l"/>
                <a:tab pos="5324475" algn="l"/>
                <a:tab pos="5773738" algn="l"/>
                <a:tab pos="6223000" algn="l"/>
                <a:tab pos="6672263" algn="l"/>
                <a:tab pos="7121525" algn="l"/>
                <a:tab pos="7570788" algn="l"/>
                <a:tab pos="8020050" algn="l"/>
                <a:tab pos="8469313" algn="l"/>
                <a:tab pos="8918575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&lt;/</a:t>
            </a:r>
            <a:r>
              <a:rPr lang="en-GB" altLang="de-DE" dirty="0" err="1">
                <a:latin typeface="Courier New" panose="02070309020205020404" pitchFamily="49" charset="0"/>
              </a:rPr>
              <a:t>Abteilung</a:t>
            </a:r>
            <a:r>
              <a:rPr lang="en-GB" altLang="de-DE" dirty="0">
                <a:latin typeface="Courier New" panose="02070309020205020404" pitchFamily="49" charset="0"/>
              </a:rPr>
              <a:t>&gt;</a:t>
            </a:r>
            <a:r>
              <a:rPr lang="en-GB" altLang="de-DE" sz="3600" dirty="0">
                <a:latin typeface="Courier New" panose="02070309020205020404" pitchFamily="49" charset="0"/>
              </a:rPr>
              <a:t> 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71CE09-2D95-4798-A961-87BA6898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61535" cy="365125"/>
          </a:xfrm>
        </p:spPr>
        <p:txBody>
          <a:bodyPr/>
          <a:lstStyle/>
          <a:p>
            <a:r>
              <a:rPr lang="de-AT" sz="1400"/>
              <a:t>XML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2FA2ED-61FB-4F0A-8B7A-BC41A8BA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CBD-D184-4528-8A04-2827B2156974}" type="slidenum">
              <a:rPr lang="de-AT" sz="1400" smtClean="0"/>
              <a:t>17</a:t>
            </a:fld>
            <a:endParaRPr lang="de-AT" sz="14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8F7A166-12FE-4054-931C-34D26A4C2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46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83778-2531-4D1B-837D-33C2C199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Beispiel Lösung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A879D2-13FF-4CAB-8460-01FB5722D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CREATE TYPE </a:t>
            </a:r>
            <a:r>
              <a:rPr lang="en-GB" altLang="de-DE" dirty="0" err="1">
                <a:latin typeface="Courier New" panose="02070309020205020404" pitchFamily="49" charset="0"/>
              </a:rPr>
              <a:t>emp_t</a:t>
            </a:r>
            <a:r>
              <a:rPr lang="en-GB" altLang="de-DE" dirty="0">
                <a:latin typeface="Courier New" panose="02070309020205020404" pitchFamily="49" charset="0"/>
              </a:rPr>
              <a:t> AS OBJECT(EMPNO NUMBER(4),ENAME VARCHAR2(10));</a:t>
            </a:r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CREATE TYPE </a:t>
            </a:r>
            <a:r>
              <a:rPr lang="en-GB" altLang="de-DE" dirty="0" err="1">
                <a:latin typeface="Courier New" panose="02070309020205020404" pitchFamily="49" charset="0"/>
              </a:rPr>
              <a:t>emplist_t</a:t>
            </a:r>
            <a:r>
              <a:rPr lang="en-GB" altLang="de-DE" dirty="0">
                <a:latin typeface="Courier New" panose="02070309020205020404" pitchFamily="49" charset="0"/>
              </a:rPr>
              <a:t> AS TABLE OF </a:t>
            </a:r>
            <a:r>
              <a:rPr lang="en-GB" altLang="de-DE" dirty="0" err="1">
                <a:latin typeface="Courier New" panose="02070309020205020404" pitchFamily="49" charset="0"/>
              </a:rPr>
              <a:t>emp_t</a:t>
            </a:r>
            <a:r>
              <a:rPr lang="en-GB" altLang="de-DE" dirty="0">
                <a:latin typeface="Courier New" panose="02070309020205020404" pitchFamily="49" charset="0"/>
              </a:rPr>
              <a:t>;</a:t>
            </a:r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CREATE TYPE </a:t>
            </a:r>
            <a:r>
              <a:rPr lang="en-GB" altLang="de-DE" dirty="0" err="1">
                <a:latin typeface="Courier New" panose="02070309020205020404" pitchFamily="49" charset="0"/>
              </a:rPr>
              <a:t>dept_t</a:t>
            </a:r>
            <a:r>
              <a:rPr lang="en-GB" altLang="de-DE" dirty="0">
                <a:latin typeface="Courier New" panose="02070309020205020404" pitchFamily="49" charset="0"/>
              </a:rPr>
              <a:t> AS OBJECT (DEPTNO NUMBER(2),DNAME VARCHAR2(14), EMP_LIST </a:t>
            </a:r>
            <a:r>
              <a:rPr lang="en-GB" altLang="de-DE" dirty="0" err="1">
                <a:latin typeface="Courier New" panose="02070309020205020404" pitchFamily="49" charset="0"/>
              </a:rPr>
              <a:t>emplist_t</a:t>
            </a:r>
            <a:r>
              <a:rPr lang="en-GB" altLang="de-DE" dirty="0">
                <a:latin typeface="Courier New" panose="02070309020205020404" pitchFamily="49" charset="0"/>
              </a:rPr>
              <a:t>); </a:t>
            </a:r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SELECT </a:t>
            </a:r>
            <a:r>
              <a:rPr lang="en-GB" altLang="de-DE" dirty="0" err="1">
                <a:latin typeface="Courier New" panose="02070309020205020404" pitchFamily="49" charset="0"/>
              </a:rPr>
              <a:t>XMLElement</a:t>
            </a:r>
            <a:r>
              <a:rPr lang="en-GB" altLang="de-DE" dirty="0">
                <a:latin typeface="Courier New" panose="02070309020205020404" pitchFamily="49" charset="0"/>
              </a:rPr>
              <a:t>("</a:t>
            </a:r>
            <a:r>
              <a:rPr lang="en-GB" altLang="de-DE" dirty="0" err="1">
                <a:latin typeface="Courier New" panose="02070309020205020404" pitchFamily="49" charset="0"/>
              </a:rPr>
              <a:t>Abteilung</a:t>
            </a:r>
            <a:r>
              <a:rPr lang="en-GB" altLang="de-DE" dirty="0">
                <a:latin typeface="Courier New" panose="02070309020205020404" pitchFamily="49" charset="0"/>
              </a:rPr>
              <a:t>",</a:t>
            </a:r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                  </a:t>
            </a:r>
            <a:r>
              <a:rPr lang="en-GB" altLang="de-DE" dirty="0" err="1">
                <a:latin typeface="Courier New" panose="02070309020205020404" pitchFamily="49" charset="0"/>
              </a:rPr>
              <a:t>dept_t</a:t>
            </a:r>
            <a:r>
              <a:rPr lang="en-GB" altLang="de-DE" dirty="0">
                <a:latin typeface="Courier New" panose="02070309020205020404" pitchFamily="49" charset="0"/>
              </a:rPr>
              <a:t>(</a:t>
            </a:r>
            <a:r>
              <a:rPr lang="en-GB" altLang="de-DE" dirty="0" err="1">
                <a:latin typeface="Courier New" panose="02070309020205020404" pitchFamily="49" charset="0"/>
              </a:rPr>
              <a:t>deptno,dname</a:t>
            </a:r>
            <a:r>
              <a:rPr lang="en-GB" altLang="de-DE" dirty="0">
                <a:latin typeface="Courier New" panose="02070309020205020404" pitchFamily="49" charset="0"/>
              </a:rPr>
              <a:t>,</a:t>
            </a:r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                    CAST(MULTISET(SELECT </a:t>
            </a:r>
            <a:r>
              <a:rPr lang="en-GB" altLang="de-DE" dirty="0" err="1">
                <a:latin typeface="Courier New" panose="02070309020205020404" pitchFamily="49" charset="0"/>
              </a:rPr>
              <a:t>empno</a:t>
            </a:r>
            <a:r>
              <a:rPr lang="en-GB" altLang="de-DE" dirty="0">
                <a:latin typeface="Courier New" panose="02070309020205020404" pitchFamily="49" charset="0"/>
              </a:rPr>
              <a:t>, </a:t>
            </a:r>
            <a:r>
              <a:rPr lang="en-GB" altLang="de-DE" dirty="0" err="1">
                <a:latin typeface="Courier New" panose="02070309020205020404" pitchFamily="49" charset="0"/>
              </a:rPr>
              <a:t>ename</a:t>
            </a:r>
            <a:endParaRPr lang="en-GB" altLang="de-DE" dirty="0">
              <a:latin typeface="Courier New" panose="02070309020205020404" pitchFamily="49" charset="0"/>
            </a:endParaRPr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                                 FROM emp e</a:t>
            </a:r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                                 WHERE </a:t>
            </a:r>
            <a:r>
              <a:rPr lang="en-GB" altLang="de-DE" dirty="0" err="1">
                <a:latin typeface="Courier New" panose="02070309020205020404" pitchFamily="49" charset="0"/>
              </a:rPr>
              <a:t>e.deptno</a:t>
            </a:r>
            <a:r>
              <a:rPr lang="en-GB" altLang="de-DE" dirty="0">
                <a:latin typeface="Courier New" panose="02070309020205020404" pitchFamily="49" charset="0"/>
              </a:rPr>
              <a:t> = </a:t>
            </a:r>
            <a:r>
              <a:rPr lang="en-GB" altLang="de-DE" dirty="0" err="1">
                <a:latin typeface="Courier New" panose="02070309020205020404" pitchFamily="49" charset="0"/>
              </a:rPr>
              <a:t>d.deptno</a:t>
            </a:r>
            <a:r>
              <a:rPr lang="en-GB" altLang="de-DE" dirty="0">
                <a:latin typeface="Courier New" panose="02070309020205020404" pitchFamily="49" charset="0"/>
              </a:rPr>
              <a:t>)</a:t>
            </a:r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                              AS </a:t>
            </a:r>
            <a:r>
              <a:rPr lang="en-GB" altLang="de-DE" dirty="0" err="1">
                <a:latin typeface="Courier New" panose="02070309020205020404" pitchFamily="49" charset="0"/>
              </a:rPr>
              <a:t>emplist_t</a:t>
            </a:r>
            <a:r>
              <a:rPr lang="en-GB" altLang="de-DE" dirty="0">
                <a:latin typeface="Courier New" panose="02070309020205020404" pitchFamily="49" charset="0"/>
              </a:rPr>
              <a:t>)))</a:t>
            </a:r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  AS </a:t>
            </a:r>
            <a:r>
              <a:rPr lang="en-GB" altLang="de-DE" dirty="0" err="1">
                <a:latin typeface="Courier New" panose="02070309020205020404" pitchFamily="49" charset="0"/>
              </a:rPr>
              <a:t>deptxml</a:t>
            </a:r>
            <a:r>
              <a:rPr lang="en-GB" altLang="de-DE" dirty="0">
                <a:latin typeface="Courier New" panose="02070309020205020404" pitchFamily="49" charset="0"/>
              </a:rPr>
              <a:t> FROM dept d WHERE </a:t>
            </a:r>
            <a:r>
              <a:rPr lang="en-GB" altLang="de-DE" dirty="0" err="1">
                <a:latin typeface="Courier New" panose="02070309020205020404" pitchFamily="49" charset="0"/>
              </a:rPr>
              <a:t>d.deptno</a:t>
            </a:r>
            <a:r>
              <a:rPr lang="en-GB" altLang="de-DE" dirty="0">
                <a:latin typeface="Courier New" panose="02070309020205020404" pitchFamily="49" charset="0"/>
              </a:rPr>
              <a:t> = 10;</a:t>
            </a:r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altLang="de-DE" dirty="0">
              <a:latin typeface="Courier New" panose="02070309020205020404" pitchFamily="49" charset="0"/>
            </a:endParaRPr>
          </a:p>
          <a:p>
            <a:pPr marL="0" indent="65088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DEPTXML</a:t>
            </a:r>
          </a:p>
          <a:p>
            <a:pPr marL="0" indent="65088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dirty="0">
                <a:latin typeface="Courier New" panose="02070309020205020404" pitchFamily="49" charset="0"/>
              </a:rPr>
              <a:t>------------------------------------------------------- &lt;</a:t>
            </a:r>
            <a:r>
              <a:rPr lang="en-GB" altLang="de-DE" dirty="0" err="1">
                <a:latin typeface="Courier New" panose="02070309020205020404" pitchFamily="49" charset="0"/>
              </a:rPr>
              <a:t>Abteilung</a:t>
            </a:r>
            <a:r>
              <a:rPr lang="en-GB" altLang="de-DE" dirty="0">
                <a:latin typeface="Courier New" panose="02070309020205020404" pitchFamily="49" charset="0"/>
              </a:rPr>
              <a:t>&gt;&lt;DEPT_T&gt;&lt;DEPTNO&gt;10&lt;/DEPTNO&gt;&lt;DNAME&gt;ACCOUNTING    &lt;/DNAME&gt;&lt;EMP_LIST&gt;&lt;EMP_T&gt;&lt;EMPNO&gt;7839&lt;/EMPNO&gt;&lt;ENAME&gt;KING      &lt;/ENAME&gt;&lt;/EMP_T&gt;&lt;EMP_T&gt;&lt;EMPNO&gt;7782&lt;/EMPNO&gt;&lt;ENAME&gt;CLARK     &lt;/ENAME&gt;&lt;/EMP_T&gt;&lt;/EMP_LIST&gt;&lt;/DEPT_T&gt;&lt;/</a:t>
            </a:r>
            <a:r>
              <a:rPr lang="en-GB" altLang="de-DE" dirty="0" err="1">
                <a:latin typeface="Courier New" panose="02070309020205020404" pitchFamily="49" charset="0"/>
              </a:rPr>
              <a:t>Abteilung</a:t>
            </a:r>
            <a:r>
              <a:rPr lang="en-GB" altLang="de-DE" dirty="0">
                <a:latin typeface="Courier New" panose="02070309020205020404" pitchFamily="49" charset="0"/>
              </a:rPr>
              <a:t>&gt;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C7D25C-58A8-42C5-A2B5-A8DFBE0E7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716280" cy="365125"/>
          </a:xfrm>
        </p:spPr>
        <p:txBody>
          <a:bodyPr/>
          <a:lstStyle/>
          <a:p>
            <a:r>
              <a:rPr lang="de-AT" sz="1400" dirty="0"/>
              <a:t>XML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588253-7A61-4DC7-9ADD-A78A84E2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CBD-D184-4528-8A04-2827B2156974}" type="slidenum">
              <a:rPr lang="de-AT" sz="1400" smtClean="0"/>
              <a:t>18</a:t>
            </a:fld>
            <a:endParaRPr lang="de-AT" sz="14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59AAFA4-C239-4EA8-9D87-9F74EFA8A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95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CC9B1C-4949-44DE-87DA-B17FCB11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Lösung mit XMLFOREST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D7FB37-886E-4DA6-90DA-B4DF87463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3"/>
            <a:ext cx="8122920" cy="4351338"/>
          </a:xfrm>
        </p:spPr>
        <p:txBody>
          <a:bodyPr>
            <a:normAutofit fontScale="47500" lnSpcReduction="20000"/>
          </a:bodyPr>
          <a:lstStyle/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sz="3200" dirty="0">
                <a:latin typeface="Courier New" panose="02070309020205020404" pitchFamily="49" charset="0"/>
              </a:rPr>
              <a:t>SELECT XMLFOREST(</a:t>
            </a: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sz="3200" dirty="0">
                <a:latin typeface="Courier New" panose="02070309020205020404" pitchFamily="49" charset="0"/>
              </a:rPr>
              <a:t>    </a:t>
            </a:r>
            <a:r>
              <a:rPr lang="en-GB" altLang="de-DE" sz="3200" dirty="0" err="1">
                <a:latin typeface="Courier New" panose="02070309020205020404" pitchFamily="49" charset="0"/>
              </a:rPr>
              <a:t>dept_t</a:t>
            </a:r>
            <a:r>
              <a:rPr lang="en-GB" altLang="de-DE" sz="3200" dirty="0">
                <a:latin typeface="Courier New" panose="02070309020205020404" pitchFamily="49" charset="0"/>
              </a:rPr>
              <a:t>(</a:t>
            </a:r>
            <a:r>
              <a:rPr lang="en-GB" altLang="de-DE" sz="3200" dirty="0" err="1">
                <a:latin typeface="Courier New" panose="02070309020205020404" pitchFamily="49" charset="0"/>
              </a:rPr>
              <a:t>deptno</a:t>
            </a:r>
            <a:r>
              <a:rPr lang="en-GB" altLang="de-DE" sz="3200" dirty="0">
                <a:latin typeface="Courier New" panose="02070309020205020404" pitchFamily="49" charset="0"/>
              </a:rPr>
              <a:t>, </a:t>
            </a: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sz="3200" dirty="0">
                <a:latin typeface="Courier New" panose="02070309020205020404" pitchFamily="49" charset="0"/>
              </a:rPr>
              <a:t>           </a:t>
            </a:r>
            <a:r>
              <a:rPr lang="en-GB" altLang="de-DE" sz="3200" dirty="0" err="1">
                <a:latin typeface="Courier New" panose="02070309020205020404" pitchFamily="49" charset="0"/>
              </a:rPr>
              <a:t>dname</a:t>
            </a:r>
            <a:r>
              <a:rPr lang="en-GB" altLang="de-DE" sz="3200" dirty="0">
                <a:latin typeface="Courier New" panose="02070309020205020404" pitchFamily="49" charset="0"/>
              </a:rPr>
              <a:t>, </a:t>
            </a: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sz="3200" dirty="0">
                <a:latin typeface="Courier New" panose="02070309020205020404" pitchFamily="49" charset="0"/>
              </a:rPr>
              <a:t>           </a:t>
            </a:r>
            <a:r>
              <a:rPr lang="en-GB" altLang="de-DE" sz="3200" dirty="0" err="1">
                <a:latin typeface="Courier New" panose="02070309020205020404" pitchFamily="49" charset="0"/>
              </a:rPr>
              <a:t>d.loc</a:t>
            </a:r>
            <a:r>
              <a:rPr lang="en-GB" altLang="de-DE" sz="3200" dirty="0">
                <a:latin typeface="Courier New" panose="02070309020205020404" pitchFamily="49" charset="0"/>
              </a:rPr>
              <a:t>,</a:t>
            </a: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sz="3200" dirty="0">
                <a:latin typeface="Courier New" panose="02070309020205020404" pitchFamily="49" charset="0"/>
              </a:rPr>
              <a:t>           CAST(MULTISET(SELECT </a:t>
            </a:r>
            <a:r>
              <a:rPr lang="en-GB" altLang="de-DE" sz="3200" dirty="0" err="1">
                <a:latin typeface="Courier New" panose="02070309020205020404" pitchFamily="49" charset="0"/>
              </a:rPr>
              <a:t>emp_t</a:t>
            </a:r>
            <a:r>
              <a:rPr lang="en-GB" altLang="de-DE" sz="3200" dirty="0">
                <a:latin typeface="Courier New" panose="02070309020205020404" pitchFamily="49" charset="0"/>
              </a:rPr>
              <a:t>(</a:t>
            </a:r>
            <a:r>
              <a:rPr lang="en-GB" altLang="de-DE" sz="3200" dirty="0" err="1">
                <a:latin typeface="Courier New" panose="02070309020205020404" pitchFamily="49" charset="0"/>
              </a:rPr>
              <a:t>e.empno</a:t>
            </a:r>
            <a:r>
              <a:rPr lang="en-GB" altLang="de-DE" sz="3200" dirty="0">
                <a:latin typeface="Courier New" panose="02070309020205020404" pitchFamily="49" charset="0"/>
              </a:rPr>
              <a:t>, </a:t>
            </a:r>
            <a:r>
              <a:rPr lang="en-GB" altLang="de-DE" sz="3200" dirty="0" err="1">
                <a:latin typeface="Courier New" panose="02070309020205020404" pitchFamily="49" charset="0"/>
              </a:rPr>
              <a:t>e.ename</a:t>
            </a:r>
            <a:r>
              <a:rPr lang="en-GB" altLang="de-DE" sz="3200" dirty="0">
                <a:latin typeface="Courier New" panose="02070309020205020404" pitchFamily="49" charset="0"/>
              </a:rPr>
              <a:t>, </a:t>
            </a:r>
            <a:r>
              <a:rPr lang="en-GB" altLang="de-DE" sz="3200" dirty="0" err="1">
                <a:latin typeface="Courier New" panose="02070309020205020404" pitchFamily="49" charset="0"/>
              </a:rPr>
              <a:t>e.job,e.mgr</a:t>
            </a:r>
            <a:r>
              <a:rPr lang="en-GB" altLang="de-DE" sz="3200" dirty="0">
                <a:latin typeface="Courier New" panose="02070309020205020404" pitchFamily="49" charset="0"/>
              </a:rPr>
              <a:t>, </a:t>
            </a:r>
            <a:r>
              <a:rPr lang="en-GB" altLang="de-DE" sz="3200" dirty="0" err="1">
                <a:latin typeface="Courier New" panose="02070309020205020404" pitchFamily="49" charset="0"/>
              </a:rPr>
              <a:t>e.hiredate</a:t>
            </a:r>
            <a:r>
              <a:rPr lang="en-GB" altLang="de-DE" sz="3200" dirty="0">
                <a:latin typeface="Courier New" panose="02070309020205020404" pitchFamily="49" charset="0"/>
              </a:rPr>
              <a:t>, </a:t>
            </a:r>
            <a:r>
              <a:rPr lang="en-GB" altLang="de-DE" sz="3200" dirty="0" err="1">
                <a:latin typeface="Courier New" panose="02070309020205020404" pitchFamily="49" charset="0"/>
              </a:rPr>
              <a:t>e.sal</a:t>
            </a:r>
            <a:r>
              <a:rPr lang="en-GB" altLang="de-DE" sz="3200" dirty="0">
                <a:latin typeface="Courier New" panose="02070309020205020404" pitchFamily="49" charset="0"/>
              </a:rPr>
              <a:t>, </a:t>
            </a:r>
            <a:r>
              <a:rPr lang="en-GB" altLang="de-DE" sz="3200" dirty="0" err="1">
                <a:latin typeface="Courier New" panose="02070309020205020404" pitchFamily="49" charset="0"/>
              </a:rPr>
              <a:t>e.comm</a:t>
            </a:r>
            <a:r>
              <a:rPr lang="en-GB" altLang="de-DE" sz="3200" dirty="0">
                <a:latin typeface="Courier New" panose="02070309020205020404" pitchFamily="49" charset="0"/>
              </a:rPr>
              <a:t>)</a:t>
            </a: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sz="3200" dirty="0">
                <a:latin typeface="Courier New" panose="02070309020205020404" pitchFamily="49" charset="0"/>
              </a:rPr>
              <a:t>                         FROM emp e WHERE </a:t>
            </a:r>
            <a:r>
              <a:rPr lang="en-GB" altLang="de-DE" sz="3200" dirty="0" err="1">
                <a:latin typeface="Courier New" panose="02070309020205020404" pitchFamily="49" charset="0"/>
              </a:rPr>
              <a:t>e.deptno</a:t>
            </a:r>
            <a:r>
              <a:rPr lang="en-GB" altLang="de-DE" sz="3200" dirty="0">
                <a:latin typeface="Courier New" panose="02070309020205020404" pitchFamily="49" charset="0"/>
              </a:rPr>
              <a:t> = </a:t>
            </a:r>
            <a:r>
              <a:rPr lang="en-GB" altLang="de-DE" sz="3200" dirty="0" err="1">
                <a:latin typeface="Courier New" panose="02070309020205020404" pitchFamily="49" charset="0"/>
              </a:rPr>
              <a:t>d.deptno</a:t>
            </a:r>
            <a:r>
              <a:rPr lang="en-GB" altLang="de-DE" sz="3200" dirty="0">
                <a:latin typeface="Courier New" panose="02070309020205020404" pitchFamily="49" charset="0"/>
              </a:rPr>
              <a:t>)</a:t>
            </a: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sz="3200" dirty="0">
                <a:latin typeface="Courier New" panose="02070309020205020404" pitchFamily="49" charset="0"/>
              </a:rPr>
              <a:t>                         AS </a:t>
            </a:r>
            <a:r>
              <a:rPr lang="en-GB" altLang="de-DE" sz="3200" dirty="0" err="1">
                <a:latin typeface="Courier New" panose="02070309020205020404" pitchFamily="49" charset="0"/>
              </a:rPr>
              <a:t>emplist_t</a:t>
            </a:r>
            <a:r>
              <a:rPr lang="en-GB" altLang="de-DE" sz="3200" dirty="0">
                <a:latin typeface="Courier New" panose="02070309020205020404" pitchFamily="49" charset="0"/>
              </a:rPr>
              <a:t>))</a:t>
            </a: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sz="3200" dirty="0">
                <a:latin typeface="Courier New" panose="02070309020205020404" pitchFamily="49" charset="0"/>
              </a:rPr>
              <a:t>AS "</a:t>
            </a:r>
            <a:r>
              <a:rPr lang="en-GB" altLang="de-DE" sz="3200" dirty="0" err="1">
                <a:latin typeface="Courier New" panose="02070309020205020404" pitchFamily="49" charset="0"/>
              </a:rPr>
              <a:t>Abteilung</a:t>
            </a:r>
            <a:r>
              <a:rPr lang="en-GB" altLang="de-DE" sz="3200" dirty="0">
                <a:latin typeface="Courier New" panose="02070309020205020404" pitchFamily="49" charset="0"/>
              </a:rPr>
              <a:t>")</a:t>
            </a: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sz="3200" dirty="0">
                <a:latin typeface="Courier New" panose="02070309020205020404" pitchFamily="49" charset="0"/>
              </a:rPr>
              <a:t>AS </a:t>
            </a:r>
            <a:r>
              <a:rPr lang="en-GB" altLang="de-DE" sz="3200" dirty="0" err="1">
                <a:latin typeface="Courier New" panose="02070309020205020404" pitchFamily="49" charset="0"/>
              </a:rPr>
              <a:t>Abt_XML</a:t>
            </a:r>
            <a:r>
              <a:rPr lang="en-GB" altLang="de-DE" sz="3200" dirty="0">
                <a:latin typeface="Courier New" panose="02070309020205020404" pitchFamily="49" charset="0"/>
              </a:rPr>
              <a:t> FROM dept d where </a:t>
            </a:r>
            <a:r>
              <a:rPr lang="en-GB" altLang="de-DE" sz="3200" dirty="0" err="1">
                <a:latin typeface="Courier New" panose="02070309020205020404" pitchFamily="49" charset="0"/>
              </a:rPr>
              <a:t>deptno</a:t>
            </a:r>
            <a:r>
              <a:rPr lang="en-GB" altLang="de-DE" sz="3200" dirty="0">
                <a:latin typeface="Courier New" panose="02070309020205020404" pitchFamily="49" charset="0"/>
              </a:rPr>
              <a:t> = 20;</a:t>
            </a: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altLang="de-DE" sz="3200" dirty="0"/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sz="3200" dirty="0">
                <a:latin typeface="Courier New" panose="02070309020205020404" pitchFamily="49" charset="0"/>
              </a:rPr>
              <a:t>ABT_XML         </a:t>
            </a: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sz="3200" dirty="0">
                <a:latin typeface="Courier New" panose="02070309020205020404" pitchFamily="49" charset="0"/>
              </a:rPr>
              <a:t>----------------------------------------------- </a:t>
            </a:r>
          </a:p>
          <a:p>
            <a:pPr marL="0" indent="63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sz="3200" dirty="0">
                <a:latin typeface="Courier New" panose="02070309020205020404" pitchFamily="49" charset="0"/>
              </a:rPr>
              <a:t>&lt;</a:t>
            </a:r>
            <a:r>
              <a:rPr lang="en-GB" altLang="de-DE" sz="3200" dirty="0" err="1">
                <a:latin typeface="Courier New" panose="02070309020205020404" pitchFamily="49" charset="0"/>
              </a:rPr>
              <a:t>Abteilung</a:t>
            </a:r>
            <a:r>
              <a:rPr lang="en-GB" altLang="de-DE" sz="3200" dirty="0">
                <a:latin typeface="Courier New" panose="02070309020205020404" pitchFamily="49" charset="0"/>
              </a:rPr>
              <a:t>&gt;&lt;DEPTNO&gt;20&lt;/DEPTNO&gt;&lt;DNAME&gt;RESEARCH &lt;/DNAME&gt;&lt;LOC&gt;DALLAS       &lt;/LOC&gt;&lt;EMPLIST&gt;&lt;EMP_T&gt;&lt;EMPNO&gt;7566&lt;/EMPNO&gt;&lt;ENAME&gt;JONES &lt;/ENAME&gt;&lt;JOB&gt;MANAGER&lt;/JOB&gt;&lt;MGR&gt;7839&lt;/MGR&gt;&lt;HIREDATE&gt;02.04.81&lt;/HIREDATE&gt;&lt;SAL&gt;2975&lt;/SAL&gt;&lt;/EMP_T&gt;&lt;/EMPLIST&gt;&lt;/</a:t>
            </a:r>
            <a:r>
              <a:rPr lang="en-GB" altLang="de-DE" sz="3200" dirty="0" err="1">
                <a:latin typeface="Courier New" panose="02070309020205020404" pitchFamily="49" charset="0"/>
              </a:rPr>
              <a:t>Abteilung</a:t>
            </a:r>
            <a:r>
              <a:rPr lang="en-GB" altLang="de-DE" sz="3200" dirty="0">
                <a:latin typeface="Courier New" panose="02070309020205020404" pitchFamily="49" charset="0"/>
              </a:rPr>
              <a:t>&gt;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EB6884-B933-4519-921D-12BFB8E1E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547468" cy="365125"/>
          </a:xfrm>
        </p:spPr>
        <p:txBody>
          <a:bodyPr/>
          <a:lstStyle/>
          <a:p>
            <a:r>
              <a:rPr lang="de-AT" sz="1400" dirty="0"/>
              <a:t>XML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15A05E-38DD-4B9A-B08A-942A3DE9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CBD-D184-4528-8A04-2827B2156974}" type="slidenum">
              <a:rPr lang="de-AT" sz="1400" smtClean="0"/>
              <a:t>19</a:t>
            </a:fld>
            <a:endParaRPr lang="de-AT" sz="14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7DE7946-060C-4FF0-8261-015F6771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1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9091A8-4F7E-42F7-9348-8762C344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Generierung von XML Daten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E12650-3DD9-4EC7-999D-773A9D3A5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/>
              <a:t>Aus einer bestehenden Datenbank sollen Ergebnisse im XML Format generiert werden. Ausgangspunkt ist eine reguläre Tabelle ohne Verwendung von </a:t>
            </a:r>
            <a:r>
              <a:rPr lang="de-AT" altLang="de-DE" dirty="0" err="1"/>
              <a:t>XMLType</a:t>
            </a:r>
            <a:r>
              <a:rPr lang="de-AT" altLang="de-DE" dirty="0"/>
              <a:t>.</a:t>
            </a:r>
          </a:p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AT" altLang="de-DE" dirty="0"/>
          </a:p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/>
              <a:t>Dazu werden eine Reihe von SQL </a:t>
            </a:r>
            <a:r>
              <a:rPr lang="de-AT" altLang="de-DE" dirty="0" err="1"/>
              <a:t>Functions</a:t>
            </a:r>
            <a:r>
              <a:rPr lang="de-AT" altLang="de-DE" dirty="0"/>
              <a:t> verwendet, wie z.B.:</a:t>
            </a:r>
          </a:p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 err="1"/>
              <a:t>XMLElement</a:t>
            </a:r>
            <a:endParaRPr lang="de-AT" altLang="de-DE" dirty="0"/>
          </a:p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 err="1"/>
              <a:t>XMLAttributes</a:t>
            </a:r>
            <a:endParaRPr lang="de-AT" altLang="de-DE" dirty="0"/>
          </a:p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 err="1"/>
              <a:t>XMLForest</a:t>
            </a:r>
            <a:endParaRPr lang="de-AT" altLang="de-DE" dirty="0"/>
          </a:p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AT" altLang="de-DE" dirty="0"/>
          </a:p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AT" altLang="de-DE" dirty="0"/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3833A3-77F5-4730-88AA-165C3E46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220412"/>
            <a:ext cx="709246" cy="365125"/>
          </a:xfrm>
        </p:spPr>
        <p:txBody>
          <a:bodyPr/>
          <a:lstStyle/>
          <a:p>
            <a:r>
              <a:rPr lang="de-AT" sz="1400"/>
              <a:t>XML</a:t>
            </a:r>
            <a:endParaRPr lang="de-AT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E1E563-734C-4B21-8CE1-516AAC54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CBD-D184-4528-8A04-2827B2156974}" type="slidenum">
              <a:rPr lang="de-AT" sz="1400" smtClean="0"/>
              <a:t>2</a:t>
            </a:fld>
            <a:endParaRPr lang="de-AT" sz="1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D452EBC-8C14-4760-BD0B-D51397248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84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E5BD5A-321D-44D5-ADAC-18D71F99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XMLAGG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982D2F-175D-46AC-A353-19389B817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18342" cy="4351338"/>
          </a:xfrm>
        </p:spPr>
        <p:txBody>
          <a:bodyPr/>
          <a:lstStyle/>
          <a:p>
            <a:pPr marL="0" indent="-30162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/>
              <a:t>Ist eine Aggregatfunktion, die einen '</a:t>
            </a:r>
            <a:r>
              <a:rPr lang="de-AT" altLang="de-DE" dirty="0" err="1"/>
              <a:t>forest</a:t>
            </a:r>
            <a:r>
              <a:rPr lang="de-AT" altLang="de-DE" dirty="0"/>
              <a:t>' von XML Elementen aus einer Collection erzeugt.</a:t>
            </a:r>
          </a:p>
          <a:p>
            <a:pPr marL="0" indent="-30162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AT" altLang="de-DE" dirty="0"/>
          </a:p>
          <a:p>
            <a:pPr marL="0" indent="-30162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/>
              <a:t>Damit wird es möglich, Operationen, die auch auf  MIN, MAX, SUM, COUNT, etc. angewendet werden können, im XML Kontext zu verwenden.</a:t>
            </a:r>
          </a:p>
          <a:p>
            <a:pPr marL="0" indent="-30162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AT" altLang="de-DE" dirty="0"/>
          </a:p>
          <a:p>
            <a:pPr marL="0" indent="-30162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/>
              <a:t>Damit kann auf diesen 'Wald von XML Elementen' auch ein GROUP BY angewendet werden. </a:t>
            </a:r>
          </a:p>
          <a:p>
            <a:pPr indent="-30162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AT" altLang="de-DE" dirty="0"/>
          </a:p>
          <a:p>
            <a:pPr indent="-30162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AT" altLang="de-DE" dirty="0"/>
          </a:p>
          <a:p>
            <a:pPr indent="-30162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AT" altLang="de-DE" dirty="0"/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F72255-1377-4B1A-A875-316D640DC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1856"/>
            <a:ext cx="617806" cy="365125"/>
          </a:xfrm>
        </p:spPr>
        <p:txBody>
          <a:bodyPr/>
          <a:lstStyle/>
          <a:p>
            <a:r>
              <a:rPr lang="de-AT" sz="1400" dirty="0"/>
              <a:t>XML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E2CBB0-C088-4512-8F3D-9FA0FAFB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CBD-D184-4528-8A04-2827B2156974}" type="slidenum">
              <a:rPr lang="de-AT" sz="1400" smtClean="0"/>
              <a:t>20</a:t>
            </a:fld>
            <a:endParaRPr lang="de-AT" sz="14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C832C26-AD12-4942-BAAB-452C36EA8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22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08C89-C89F-4FDC-BB31-8C31F55D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XMLAGG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619B7F-A81D-433C-8D9F-2FB6C2A74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52582" cy="4351338"/>
          </a:xfrm>
        </p:spPr>
        <p:txBody>
          <a:bodyPr>
            <a:normAutofit fontScale="70000" lnSpcReduction="20000"/>
          </a:bodyPr>
          <a:lstStyle/>
          <a:p>
            <a:pPr indent="-3000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SELECT XMLELEMENT("Abt", </a:t>
            </a:r>
          </a:p>
          <a:p>
            <a:pPr indent="-3000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          </a:t>
            </a:r>
            <a:r>
              <a:rPr lang="de-AT" altLang="de-DE" dirty="0" err="1">
                <a:latin typeface="Courier New" panose="02070309020205020404" pitchFamily="49" charset="0"/>
              </a:rPr>
              <a:t>XMLAttributes</a:t>
            </a:r>
            <a:r>
              <a:rPr lang="de-AT" altLang="de-DE" dirty="0">
                <a:latin typeface="Courier New" panose="02070309020205020404" pitchFamily="49" charset="0"/>
              </a:rPr>
              <a:t> (</a:t>
            </a:r>
            <a:r>
              <a:rPr lang="de-AT" altLang="de-DE" dirty="0" err="1">
                <a:latin typeface="Courier New" panose="02070309020205020404" pitchFamily="49" charset="0"/>
              </a:rPr>
              <a:t>deptno</a:t>
            </a:r>
            <a:r>
              <a:rPr lang="de-AT" altLang="de-DE" dirty="0">
                <a:latin typeface="Courier New" panose="02070309020205020404" pitchFamily="49" charset="0"/>
              </a:rPr>
              <a:t> </a:t>
            </a:r>
            <a:r>
              <a:rPr lang="de-AT" altLang="de-DE" dirty="0" err="1">
                <a:latin typeface="Courier New" panose="02070309020205020404" pitchFamily="49" charset="0"/>
              </a:rPr>
              <a:t>as</a:t>
            </a:r>
            <a:r>
              <a:rPr lang="de-AT" altLang="de-DE" dirty="0">
                <a:latin typeface="Courier New" panose="02070309020205020404" pitchFamily="49" charset="0"/>
              </a:rPr>
              <a:t> </a:t>
            </a:r>
            <a:r>
              <a:rPr lang="de-AT" altLang="de-DE" dirty="0" err="1">
                <a:latin typeface="Courier New" panose="02070309020205020404" pitchFamily="49" charset="0"/>
              </a:rPr>
              <a:t>Nr</a:t>
            </a:r>
            <a:r>
              <a:rPr lang="de-AT" altLang="de-DE" dirty="0">
                <a:latin typeface="Courier New" panose="02070309020205020404" pitchFamily="49" charset="0"/>
              </a:rPr>
              <a:t>),</a:t>
            </a:r>
          </a:p>
          <a:p>
            <a:pPr indent="-3000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          XMLAGG(XMLELEMENT("Name", </a:t>
            </a:r>
            <a:r>
              <a:rPr lang="de-AT" altLang="de-DE" dirty="0" err="1">
                <a:latin typeface="Courier New" panose="02070309020205020404" pitchFamily="49" charset="0"/>
              </a:rPr>
              <a:t>e.ename</a:t>
            </a:r>
            <a:r>
              <a:rPr lang="de-AT" altLang="de-DE" dirty="0">
                <a:latin typeface="Courier New" panose="02070309020205020404" pitchFamily="49" charset="0"/>
              </a:rPr>
              <a:t>)))</a:t>
            </a:r>
          </a:p>
          <a:p>
            <a:pPr indent="-3000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FROM </a:t>
            </a:r>
            <a:r>
              <a:rPr lang="de-AT" altLang="de-DE" dirty="0" err="1">
                <a:latin typeface="Courier New" panose="02070309020205020404" pitchFamily="49" charset="0"/>
              </a:rPr>
              <a:t>emp</a:t>
            </a:r>
            <a:r>
              <a:rPr lang="de-AT" altLang="de-DE" dirty="0">
                <a:latin typeface="Courier New" panose="02070309020205020404" pitchFamily="49" charset="0"/>
              </a:rPr>
              <a:t> e</a:t>
            </a:r>
          </a:p>
          <a:p>
            <a:pPr indent="-3000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GROUP BY </a:t>
            </a:r>
            <a:r>
              <a:rPr lang="de-AT" altLang="de-DE" dirty="0" err="1">
                <a:latin typeface="Courier New" panose="02070309020205020404" pitchFamily="49" charset="0"/>
              </a:rPr>
              <a:t>e.deptno</a:t>
            </a:r>
            <a:r>
              <a:rPr lang="de-AT" altLang="de-DE" dirty="0">
                <a:latin typeface="Courier New" panose="02070309020205020404" pitchFamily="49" charset="0"/>
              </a:rPr>
              <a:t>;</a:t>
            </a:r>
          </a:p>
          <a:p>
            <a:pPr indent="-3000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sz="1800" dirty="0">
              <a:latin typeface="Courier New" panose="02070309020205020404" pitchFamily="49" charset="0"/>
            </a:endParaRPr>
          </a:p>
          <a:p>
            <a:pPr indent="-3000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2000" dirty="0">
                <a:latin typeface="Courier New" panose="02070309020205020404" pitchFamily="49" charset="0"/>
              </a:rPr>
              <a:t>&lt;Abt NR="10"&gt;</a:t>
            </a:r>
          </a:p>
          <a:p>
            <a:pPr indent="-3000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2000" dirty="0">
                <a:latin typeface="Courier New" panose="02070309020205020404" pitchFamily="49" charset="0"/>
              </a:rPr>
              <a:t>   &lt;Name&gt;KING&lt;/Name&gt;</a:t>
            </a:r>
          </a:p>
          <a:p>
            <a:pPr indent="-3000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2000" dirty="0">
                <a:latin typeface="Courier New" panose="02070309020205020404" pitchFamily="49" charset="0"/>
              </a:rPr>
              <a:t>   &lt;Name&gt;CLARK &lt;/Name&gt;</a:t>
            </a:r>
          </a:p>
          <a:p>
            <a:pPr indent="-3000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2000" dirty="0">
                <a:latin typeface="Courier New" panose="02070309020205020404" pitchFamily="49" charset="0"/>
              </a:rPr>
              <a:t>   &lt;Name&gt;MILLER    &lt;/Name&gt;</a:t>
            </a:r>
          </a:p>
          <a:p>
            <a:pPr indent="-3000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2000" dirty="0">
                <a:latin typeface="Courier New" panose="02070309020205020404" pitchFamily="49" charset="0"/>
              </a:rPr>
              <a:t>&lt;/Abt&gt;        </a:t>
            </a:r>
            <a:r>
              <a:rPr lang="de-AT" altLang="de-DE" dirty="0">
                <a:latin typeface="Courier New" panose="02070309020205020404" pitchFamily="49" charset="0"/>
              </a:rPr>
              <a:t>          </a:t>
            </a:r>
          </a:p>
          <a:p>
            <a:pPr indent="-3000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2000" dirty="0">
                <a:latin typeface="Courier New" panose="02070309020205020404" pitchFamily="49" charset="0"/>
              </a:rPr>
              <a:t>&lt;Abt NR="20"&gt;&lt;Name&gt;JONES&lt;/Name&gt;&lt;Name&gt;ADAMS&lt;/Name&gt;&lt;Name&gt;SCOTT     &lt;/Name&gt;&lt;Name&gt;SMITH&lt;/Name&gt;&lt;Name&gt;FORD&lt;/Name&gt;&lt;/Abt&gt;   </a:t>
            </a:r>
          </a:p>
          <a:p>
            <a:pPr indent="-3000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2000" dirty="0">
                <a:latin typeface="Courier New" panose="02070309020205020404" pitchFamily="49" charset="0"/>
              </a:rPr>
              <a:t>&lt;Abt NR="30"&gt;&lt;Name&gt;BLAKE&lt;/Name&gt;&lt;Name&gt;WARD&lt;/Name&gt;&lt;Name&gt;JAMES     &lt;/Name&gt;&lt;Name&gt;MARTIN&lt;/Name&gt;&lt;Name&gt;ALLEN&lt;/Name&gt;&lt;Name&gt;TURNER&lt;/Name&gt;&lt;/Abt&gt;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indent="-3000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dirty="0">
              <a:latin typeface="Courier New" panose="02070309020205020404" pitchFamily="49" charset="0"/>
            </a:endParaRP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602DDC-1A1F-460B-AFBC-F97C2650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37788"/>
            <a:ext cx="575603" cy="365125"/>
          </a:xfrm>
        </p:spPr>
        <p:txBody>
          <a:bodyPr/>
          <a:lstStyle/>
          <a:p>
            <a:r>
              <a:rPr lang="de-AT" sz="1400"/>
              <a:t>XML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6B05D6-050C-4211-BB04-CE1332061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CBD-D184-4528-8A04-2827B2156974}" type="slidenum">
              <a:rPr lang="de-AT" sz="1400" smtClean="0"/>
              <a:t>21</a:t>
            </a:fld>
            <a:endParaRPr lang="de-AT" sz="14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132809D-F82D-4BB8-A91A-28E63CE05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09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CFC14-F901-427B-A567-3727C8CE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XMLAGG III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2133C1-DEDB-470F-8662-BE72A135B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118"/>
            <a:ext cx="8418342" cy="4351338"/>
          </a:xfrm>
        </p:spPr>
        <p:txBody>
          <a:bodyPr>
            <a:normAutofit fontScale="62500" lnSpcReduction="20000"/>
          </a:bodyPr>
          <a:lstStyle/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/>
              <a:t>Erzeuge (ohne XMLAGG)‘</a:t>
            </a: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 err="1">
                <a:latin typeface="Courier New" panose="02070309020205020404" pitchFamily="49" charset="0"/>
              </a:rPr>
              <a:t>Dept_list</a:t>
            </a:r>
            <a:r>
              <a:rPr lang="de-AT" altLang="de-DE" dirty="0">
                <a:latin typeface="Courier New" panose="02070309020205020404" pitchFamily="49" charset="0"/>
              </a:rPr>
              <a:t> </a:t>
            </a: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1100" dirty="0">
                <a:latin typeface="Courier New" panose="02070309020205020404" pitchFamily="49" charset="0"/>
              </a:rPr>
              <a:t>---------------------------------------------------------------------------------------------------------------------------------------------- </a:t>
            </a: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&lt;</a:t>
            </a:r>
            <a:r>
              <a:rPr lang="de-AT" altLang="de-DE" dirty="0" err="1">
                <a:latin typeface="Courier New" panose="02070309020205020404" pitchFamily="49" charset="0"/>
              </a:rPr>
              <a:t>Dep</a:t>
            </a:r>
            <a:r>
              <a:rPr lang="de-AT" altLang="de-DE" dirty="0">
                <a:latin typeface="Courier New" panose="02070309020205020404" pitchFamily="49" charset="0"/>
              </a:rPr>
              <a:t> </a:t>
            </a:r>
            <a:r>
              <a:rPr lang="de-AT" altLang="de-DE" dirty="0" err="1">
                <a:latin typeface="Courier New" panose="02070309020205020404" pitchFamily="49" charset="0"/>
              </a:rPr>
              <a:t>deptno</a:t>
            </a:r>
            <a:r>
              <a:rPr lang="de-AT" altLang="de-DE" dirty="0">
                <a:latin typeface="Courier New" panose="02070309020205020404" pitchFamily="49" charset="0"/>
              </a:rPr>
              <a:t>="10"&gt;&lt;Empl&gt;PRESIDENT KING      &lt;/Empl&gt;&lt;/</a:t>
            </a:r>
            <a:r>
              <a:rPr lang="de-AT" altLang="de-DE" dirty="0" err="1">
                <a:latin typeface="Courier New" panose="02070309020205020404" pitchFamily="49" charset="0"/>
              </a:rPr>
              <a:t>Dep</a:t>
            </a:r>
            <a:r>
              <a:rPr lang="de-AT" altLang="de-DE" dirty="0">
                <a:latin typeface="Courier New" panose="02070309020205020404" pitchFamily="49" charset="0"/>
              </a:rPr>
              <a:t>&gt; </a:t>
            </a: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&lt;</a:t>
            </a:r>
            <a:r>
              <a:rPr lang="de-AT" altLang="de-DE" dirty="0" err="1">
                <a:latin typeface="Courier New" panose="02070309020205020404" pitchFamily="49" charset="0"/>
              </a:rPr>
              <a:t>Dep</a:t>
            </a:r>
            <a:r>
              <a:rPr lang="de-AT" altLang="de-DE" dirty="0">
                <a:latin typeface="Courier New" panose="02070309020205020404" pitchFamily="49" charset="0"/>
              </a:rPr>
              <a:t> </a:t>
            </a:r>
            <a:r>
              <a:rPr lang="de-AT" altLang="de-DE" dirty="0" err="1">
                <a:latin typeface="Courier New" panose="02070309020205020404" pitchFamily="49" charset="0"/>
              </a:rPr>
              <a:t>deptno</a:t>
            </a:r>
            <a:r>
              <a:rPr lang="de-AT" altLang="de-DE" dirty="0">
                <a:latin typeface="Courier New" panose="02070309020205020404" pitchFamily="49" charset="0"/>
              </a:rPr>
              <a:t>="10"&gt;&lt;Empl&gt;MANAGER   CLARK     &lt;/Empl&gt;&lt;/</a:t>
            </a:r>
            <a:r>
              <a:rPr lang="de-AT" altLang="de-DE" dirty="0" err="1">
                <a:latin typeface="Courier New" panose="02070309020205020404" pitchFamily="49" charset="0"/>
              </a:rPr>
              <a:t>Dep</a:t>
            </a:r>
            <a:r>
              <a:rPr lang="de-AT" altLang="de-DE" dirty="0">
                <a:latin typeface="Courier New" panose="02070309020205020404" pitchFamily="49" charset="0"/>
              </a:rPr>
              <a:t>&gt; </a:t>
            </a: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&lt;</a:t>
            </a:r>
            <a:r>
              <a:rPr lang="de-AT" altLang="de-DE" dirty="0" err="1">
                <a:latin typeface="Courier New" panose="02070309020205020404" pitchFamily="49" charset="0"/>
              </a:rPr>
              <a:t>Dep</a:t>
            </a:r>
            <a:r>
              <a:rPr lang="de-AT" altLang="de-DE" dirty="0">
                <a:latin typeface="Courier New" panose="02070309020205020404" pitchFamily="49" charset="0"/>
              </a:rPr>
              <a:t> </a:t>
            </a:r>
            <a:r>
              <a:rPr lang="de-AT" altLang="de-DE" dirty="0" err="1">
                <a:latin typeface="Courier New" panose="02070309020205020404" pitchFamily="49" charset="0"/>
              </a:rPr>
              <a:t>deptno</a:t>
            </a:r>
            <a:r>
              <a:rPr lang="de-AT" altLang="de-DE" dirty="0">
                <a:latin typeface="Courier New" panose="02070309020205020404" pitchFamily="49" charset="0"/>
              </a:rPr>
              <a:t>="20"&gt;&lt;Empl&gt;MANAGER   JONES     &lt;/Empl&gt;&lt;/</a:t>
            </a:r>
            <a:r>
              <a:rPr lang="de-AT" altLang="de-DE" dirty="0" err="1">
                <a:latin typeface="Courier New" panose="02070309020205020404" pitchFamily="49" charset="0"/>
              </a:rPr>
              <a:t>Dep</a:t>
            </a:r>
            <a:r>
              <a:rPr lang="de-AT" altLang="de-DE" dirty="0">
                <a:latin typeface="Courier New" panose="02070309020205020404" pitchFamily="49" charset="0"/>
              </a:rPr>
              <a:t>&gt;               </a:t>
            </a: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&lt;</a:t>
            </a:r>
            <a:r>
              <a:rPr lang="de-AT" altLang="de-DE" dirty="0" err="1">
                <a:latin typeface="Courier New" panose="02070309020205020404" pitchFamily="49" charset="0"/>
              </a:rPr>
              <a:t>Dep</a:t>
            </a:r>
            <a:r>
              <a:rPr lang="de-AT" altLang="de-DE" dirty="0">
                <a:latin typeface="Courier New" panose="02070309020205020404" pitchFamily="49" charset="0"/>
              </a:rPr>
              <a:t> </a:t>
            </a:r>
            <a:r>
              <a:rPr lang="de-AT" altLang="de-DE" dirty="0" err="1">
                <a:latin typeface="Courier New" panose="02070309020205020404" pitchFamily="49" charset="0"/>
              </a:rPr>
              <a:t>deptno</a:t>
            </a:r>
            <a:r>
              <a:rPr lang="de-AT" altLang="de-DE" dirty="0">
                <a:latin typeface="Courier New" panose="02070309020205020404" pitchFamily="49" charset="0"/>
              </a:rPr>
              <a:t>="30"&gt;&lt;Empl&gt;SALESMAN  MARTIN    &lt;/Empl&gt;&lt;/</a:t>
            </a:r>
            <a:r>
              <a:rPr lang="de-AT" altLang="de-DE" dirty="0" err="1">
                <a:latin typeface="Courier New" panose="02070309020205020404" pitchFamily="49" charset="0"/>
              </a:rPr>
              <a:t>Dep</a:t>
            </a:r>
            <a:r>
              <a:rPr lang="de-AT" altLang="de-DE" dirty="0">
                <a:latin typeface="Courier New" panose="02070309020205020404" pitchFamily="49" charset="0"/>
              </a:rPr>
              <a:t>&gt;  </a:t>
            </a: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&lt;</a:t>
            </a:r>
            <a:r>
              <a:rPr lang="de-AT" altLang="de-DE" dirty="0" err="1">
                <a:latin typeface="Courier New" panose="02070309020205020404" pitchFamily="49" charset="0"/>
              </a:rPr>
              <a:t>Dep</a:t>
            </a:r>
            <a:r>
              <a:rPr lang="de-AT" altLang="de-DE" dirty="0">
                <a:latin typeface="Courier New" panose="02070309020205020404" pitchFamily="49" charset="0"/>
              </a:rPr>
              <a:t> </a:t>
            </a:r>
            <a:r>
              <a:rPr lang="de-AT" altLang="de-DE" dirty="0" err="1">
                <a:latin typeface="Courier New" panose="02070309020205020404" pitchFamily="49" charset="0"/>
              </a:rPr>
              <a:t>deptno</a:t>
            </a:r>
            <a:r>
              <a:rPr lang="de-AT" altLang="de-DE" dirty="0">
                <a:latin typeface="Courier New" panose="02070309020205020404" pitchFamily="49" charset="0"/>
              </a:rPr>
              <a:t>="30"&gt;&lt;Empl&gt;SALESMAN  ALLEN     &lt;/Empl&gt;&lt;/</a:t>
            </a:r>
            <a:r>
              <a:rPr lang="de-AT" altLang="de-DE" dirty="0" err="1">
                <a:latin typeface="Courier New" panose="02070309020205020404" pitchFamily="49" charset="0"/>
              </a:rPr>
              <a:t>Dep</a:t>
            </a:r>
            <a:r>
              <a:rPr lang="de-AT" altLang="de-DE" dirty="0">
                <a:latin typeface="Courier New" panose="02070309020205020404" pitchFamily="49" charset="0"/>
              </a:rPr>
              <a:t>&gt; </a:t>
            </a: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 </a:t>
            </a: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SELECT XMLELEMENT("</a:t>
            </a:r>
            <a:r>
              <a:rPr lang="de-AT" altLang="de-DE" dirty="0" err="1">
                <a:latin typeface="Courier New" panose="02070309020205020404" pitchFamily="49" charset="0"/>
              </a:rPr>
              <a:t>Dep</a:t>
            </a:r>
            <a:r>
              <a:rPr lang="de-AT" altLang="de-DE" dirty="0">
                <a:latin typeface="Courier New" panose="02070309020205020404" pitchFamily="49" charset="0"/>
              </a:rPr>
              <a:t>", </a:t>
            </a:r>
            <a:r>
              <a:rPr lang="de-AT" altLang="de-DE" dirty="0" err="1">
                <a:latin typeface="Courier New" panose="02070309020205020404" pitchFamily="49" charset="0"/>
              </a:rPr>
              <a:t>XMLAttributes</a:t>
            </a:r>
            <a:r>
              <a:rPr lang="de-AT" altLang="de-DE" dirty="0">
                <a:latin typeface="Courier New" panose="02070309020205020404" pitchFamily="49" charset="0"/>
              </a:rPr>
              <a:t>(</a:t>
            </a:r>
            <a:r>
              <a:rPr lang="de-AT" altLang="de-DE" dirty="0" err="1">
                <a:latin typeface="Courier New" panose="02070309020205020404" pitchFamily="49" charset="0"/>
              </a:rPr>
              <a:t>deptno</a:t>
            </a:r>
            <a:r>
              <a:rPr lang="de-AT" altLang="de-DE" dirty="0">
                <a:latin typeface="Courier New" panose="02070309020205020404" pitchFamily="49" charset="0"/>
              </a:rPr>
              <a:t> AS "</a:t>
            </a:r>
            <a:r>
              <a:rPr lang="de-AT" altLang="de-DE" dirty="0" err="1">
                <a:latin typeface="Courier New" panose="02070309020205020404" pitchFamily="49" charset="0"/>
              </a:rPr>
              <a:t>deptno</a:t>
            </a:r>
            <a:r>
              <a:rPr lang="de-AT" altLang="de-DE" dirty="0">
                <a:latin typeface="Courier New" panose="02070309020205020404" pitchFamily="49" charset="0"/>
              </a:rPr>
              <a:t>"), </a:t>
            </a: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                  </a:t>
            </a:r>
            <a:r>
              <a:rPr lang="de-AT" altLang="de-DE" dirty="0" err="1">
                <a:latin typeface="Courier New" panose="02070309020205020404" pitchFamily="49" charset="0"/>
              </a:rPr>
              <a:t>XMLElement</a:t>
            </a:r>
            <a:r>
              <a:rPr lang="de-AT" altLang="de-DE" dirty="0">
                <a:latin typeface="Courier New" panose="02070309020205020404" pitchFamily="49" charset="0"/>
              </a:rPr>
              <a:t>("Empl", </a:t>
            </a:r>
            <a:r>
              <a:rPr lang="de-AT" altLang="de-DE" dirty="0" err="1">
                <a:latin typeface="Courier New" panose="02070309020205020404" pitchFamily="49" charset="0"/>
              </a:rPr>
              <a:t>e.job</a:t>
            </a:r>
            <a:r>
              <a:rPr lang="de-AT" altLang="de-DE" dirty="0">
                <a:latin typeface="Courier New" panose="02070309020205020404" pitchFamily="49" charset="0"/>
              </a:rPr>
              <a:t>||' '||</a:t>
            </a:r>
            <a:r>
              <a:rPr lang="de-AT" altLang="de-DE" dirty="0" err="1">
                <a:latin typeface="Courier New" panose="02070309020205020404" pitchFamily="49" charset="0"/>
              </a:rPr>
              <a:t>e.ename</a:t>
            </a:r>
            <a:r>
              <a:rPr lang="de-AT" altLang="de-DE" dirty="0">
                <a:latin typeface="Courier New" panose="02070309020205020404" pitchFamily="49" charset="0"/>
              </a:rPr>
              <a:t>))</a:t>
            </a: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   AS "</a:t>
            </a:r>
            <a:r>
              <a:rPr lang="de-AT" altLang="de-DE" dirty="0" err="1">
                <a:latin typeface="Courier New" panose="02070309020205020404" pitchFamily="49" charset="0"/>
              </a:rPr>
              <a:t>Dept_list</a:t>
            </a:r>
            <a:r>
              <a:rPr lang="de-AT" altLang="de-DE" dirty="0">
                <a:latin typeface="Courier New" panose="02070309020205020404" pitchFamily="49" charset="0"/>
              </a:rPr>
              <a:t>"</a:t>
            </a: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   FROM </a:t>
            </a:r>
            <a:r>
              <a:rPr lang="de-AT" altLang="de-DE" dirty="0" err="1">
                <a:latin typeface="Courier New" panose="02070309020205020404" pitchFamily="49" charset="0"/>
              </a:rPr>
              <a:t>emp</a:t>
            </a:r>
            <a:r>
              <a:rPr lang="de-AT" altLang="de-DE" dirty="0">
                <a:latin typeface="Courier New" panose="02070309020205020404" pitchFamily="49" charset="0"/>
              </a:rPr>
              <a:t> e</a:t>
            </a: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dirty="0">
              <a:latin typeface="Courier New" panose="02070309020205020404" pitchFamily="49" charset="0"/>
            </a:endParaRP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dirty="0">
              <a:latin typeface="Courier New" panose="02070309020205020404" pitchFamily="49" charset="0"/>
            </a:endParaRP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49D10B-BD1D-4CDE-B750-C9141601D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61535" cy="365125"/>
          </a:xfrm>
        </p:spPr>
        <p:txBody>
          <a:bodyPr/>
          <a:lstStyle/>
          <a:p>
            <a:r>
              <a:rPr lang="de-AT" sz="1400"/>
              <a:t>XML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222C76-69A9-4F77-AC2A-64B6096C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CBD-D184-4528-8A04-2827B2156974}" type="slidenum">
              <a:rPr lang="de-AT" sz="1400" smtClean="0"/>
              <a:t>22</a:t>
            </a:fld>
            <a:endParaRPr lang="de-AT" sz="14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EDB0B14-19DD-4FFA-8EB6-5128E732B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72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47C93-5BA4-49A0-B7B8-7EA62FFE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XMLAGG VI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E8BC48-CF99-4574-9977-929D6D3BB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271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2100" dirty="0">
                <a:latin typeface="Courier New" panose="02070309020205020404" pitchFamily="49" charset="0"/>
              </a:rPr>
              <a:t>&lt;</a:t>
            </a:r>
            <a:r>
              <a:rPr lang="de-AT" altLang="de-DE" sz="2100" dirty="0" err="1">
                <a:latin typeface="Courier New" panose="02070309020205020404" pitchFamily="49" charset="0"/>
              </a:rPr>
              <a:t>Dep</a:t>
            </a:r>
            <a:r>
              <a:rPr lang="de-AT" altLang="de-DE" sz="2100" dirty="0">
                <a:latin typeface="Courier New" panose="02070309020205020404" pitchFamily="49" charset="0"/>
              </a:rPr>
              <a:t> </a:t>
            </a:r>
            <a:r>
              <a:rPr lang="de-AT" altLang="de-DE" sz="2100" dirty="0" err="1">
                <a:latin typeface="Courier New" panose="02070309020205020404" pitchFamily="49" charset="0"/>
              </a:rPr>
              <a:t>deptno</a:t>
            </a:r>
            <a:r>
              <a:rPr lang="de-AT" altLang="de-DE" sz="2100" dirty="0">
                <a:latin typeface="Courier New" panose="02070309020205020404" pitchFamily="49" charset="0"/>
              </a:rPr>
              <a:t>="10"&gt;&lt;Empl&gt;PRESIDENT KING      &lt;/Empl&gt;&lt;/</a:t>
            </a:r>
            <a:r>
              <a:rPr lang="de-AT" altLang="de-DE" sz="2100" dirty="0" err="1">
                <a:latin typeface="Courier New" panose="02070309020205020404" pitchFamily="49" charset="0"/>
              </a:rPr>
              <a:t>Dep</a:t>
            </a:r>
            <a:r>
              <a:rPr lang="de-AT" altLang="de-DE" sz="2100" dirty="0">
                <a:latin typeface="Courier New" panose="02070309020205020404" pitchFamily="49" charset="0"/>
              </a:rPr>
              <a:t>&gt; </a:t>
            </a: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2100" dirty="0">
                <a:latin typeface="Courier New" panose="02070309020205020404" pitchFamily="49" charset="0"/>
              </a:rPr>
              <a:t>&lt;</a:t>
            </a:r>
            <a:r>
              <a:rPr lang="de-AT" altLang="de-DE" sz="2100" dirty="0" err="1">
                <a:latin typeface="Courier New" panose="02070309020205020404" pitchFamily="49" charset="0"/>
              </a:rPr>
              <a:t>Dep</a:t>
            </a:r>
            <a:r>
              <a:rPr lang="de-AT" altLang="de-DE" sz="2100" dirty="0">
                <a:latin typeface="Courier New" panose="02070309020205020404" pitchFamily="49" charset="0"/>
              </a:rPr>
              <a:t> </a:t>
            </a:r>
            <a:r>
              <a:rPr lang="de-AT" altLang="de-DE" sz="2100" dirty="0" err="1">
                <a:latin typeface="Courier New" panose="02070309020205020404" pitchFamily="49" charset="0"/>
              </a:rPr>
              <a:t>deptno</a:t>
            </a:r>
            <a:r>
              <a:rPr lang="de-AT" altLang="de-DE" sz="2100" dirty="0">
                <a:latin typeface="Courier New" panose="02070309020205020404" pitchFamily="49" charset="0"/>
              </a:rPr>
              <a:t>="10"&gt;&lt;Empl&gt;MANAGER   CLARK     &lt;/Empl&gt;&lt;/</a:t>
            </a:r>
            <a:r>
              <a:rPr lang="de-AT" altLang="de-DE" sz="2100" dirty="0" err="1">
                <a:latin typeface="Courier New" panose="02070309020205020404" pitchFamily="49" charset="0"/>
              </a:rPr>
              <a:t>Dep</a:t>
            </a:r>
            <a:r>
              <a:rPr lang="de-AT" altLang="de-DE" sz="2100" dirty="0">
                <a:latin typeface="Courier New" panose="02070309020205020404" pitchFamily="49" charset="0"/>
              </a:rPr>
              <a:t>&gt; </a:t>
            </a: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2100" dirty="0">
                <a:latin typeface="Courier New" panose="02070309020205020404" pitchFamily="49" charset="0"/>
              </a:rPr>
              <a:t>&lt;</a:t>
            </a:r>
            <a:r>
              <a:rPr lang="de-AT" altLang="de-DE" sz="2100" dirty="0" err="1">
                <a:latin typeface="Courier New" panose="02070309020205020404" pitchFamily="49" charset="0"/>
              </a:rPr>
              <a:t>Dep</a:t>
            </a:r>
            <a:r>
              <a:rPr lang="de-AT" altLang="de-DE" sz="2100" dirty="0">
                <a:latin typeface="Courier New" panose="02070309020205020404" pitchFamily="49" charset="0"/>
              </a:rPr>
              <a:t> </a:t>
            </a:r>
            <a:r>
              <a:rPr lang="de-AT" altLang="de-DE" sz="2100" dirty="0" err="1">
                <a:latin typeface="Courier New" panose="02070309020205020404" pitchFamily="49" charset="0"/>
              </a:rPr>
              <a:t>deptno</a:t>
            </a:r>
            <a:r>
              <a:rPr lang="de-AT" altLang="de-DE" sz="2100" dirty="0">
                <a:latin typeface="Courier New" panose="02070309020205020404" pitchFamily="49" charset="0"/>
              </a:rPr>
              <a:t>="20"&gt;&lt;Empl&gt;MANAGER   JONES     &lt;/Empl&gt;&lt;/</a:t>
            </a:r>
            <a:r>
              <a:rPr lang="de-AT" altLang="de-DE" sz="2100" dirty="0" err="1">
                <a:latin typeface="Courier New" panose="02070309020205020404" pitchFamily="49" charset="0"/>
              </a:rPr>
              <a:t>Dep</a:t>
            </a:r>
            <a:r>
              <a:rPr lang="de-AT" altLang="de-DE" sz="2100" dirty="0">
                <a:latin typeface="Courier New" panose="02070309020205020404" pitchFamily="49" charset="0"/>
              </a:rPr>
              <a:t>&gt;               </a:t>
            </a: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2100" dirty="0">
                <a:latin typeface="Courier New" panose="02070309020205020404" pitchFamily="49" charset="0"/>
              </a:rPr>
              <a:t>&lt;</a:t>
            </a:r>
            <a:r>
              <a:rPr lang="de-AT" altLang="de-DE" sz="2100" dirty="0" err="1">
                <a:latin typeface="Courier New" panose="02070309020205020404" pitchFamily="49" charset="0"/>
              </a:rPr>
              <a:t>Dep</a:t>
            </a:r>
            <a:r>
              <a:rPr lang="de-AT" altLang="de-DE" sz="2100" dirty="0">
                <a:latin typeface="Courier New" panose="02070309020205020404" pitchFamily="49" charset="0"/>
              </a:rPr>
              <a:t> </a:t>
            </a:r>
            <a:r>
              <a:rPr lang="de-AT" altLang="de-DE" sz="2100" dirty="0" err="1">
                <a:latin typeface="Courier New" panose="02070309020205020404" pitchFamily="49" charset="0"/>
              </a:rPr>
              <a:t>deptno</a:t>
            </a:r>
            <a:r>
              <a:rPr lang="de-AT" altLang="de-DE" sz="2100" dirty="0">
                <a:latin typeface="Courier New" panose="02070309020205020404" pitchFamily="49" charset="0"/>
              </a:rPr>
              <a:t>="30"&gt;&lt;Empl&gt;SALESMAN  MARTIN    &lt;/Empl&gt;&lt;/</a:t>
            </a:r>
            <a:r>
              <a:rPr lang="de-AT" altLang="de-DE" sz="2100" dirty="0" err="1">
                <a:latin typeface="Courier New" panose="02070309020205020404" pitchFamily="49" charset="0"/>
              </a:rPr>
              <a:t>Dep</a:t>
            </a:r>
            <a:r>
              <a:rPr lang="de-AT" altLang="de-DE" sz="2100" dirty="0">
                <a:latin typeface="Courier New" panose="02070309020205020404" pitchFamily="49" charset="0"/>
              </a:rPr>
              <a:t>&gt;  </a:t>
            </a: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2100" dirty="0">
                <a:latin typeface="Courier New" panose="02070309020205020404" pitchFamily="49" charset="0"/>
              </a:rPr>
              <a:t>&lt;</a:t>
            </a:r>
            <a:r>
              <a:rPr lang="de-AT" altLang="de-DE" sz="2100" dirty="0" err="1">
                <a:latin typeface="Courier New" panose="02070309020205020404" pitchFamily="49" charset="0"/>
              </a:rPr>
              <a:t>Dep</a:t>
            </a:r>
            <a:r>
              <a:rPr lang="de-AT" altLang="de-DE" sz="2100" dirty="0">
                <a:latin typeface="Courier New" panose="02070309020205020404" pitchFamily="49" charset="0"/>
              </a:rPr>
              <a:t> </a:t>
            </a:r>
            <a:r>
              <a:rPr lang="de-AT" altLang="de-DE" sz="2100" dirty="0" err="1">
                <a:latin typeface="Courier New" panose="02070309020205020404" pitchFamily="49" charset="0"/>
              </a:rPr>
              <a:t>deptno</a:t>
            </a:r>
            <a:r>
              <a:rPr lang="de-AT" altLang="de-DE" sz="2100" dirty="0">
                <a:latin typeface="Courier New" panose="02070309020205020404" pitchFamily="49" charset="0"/>
              </a:rPr>
              <a:t>="30"&gt;&lt;Empl&gt;SALESMAN  ALLEN     &lt;/Empl&gt;&lt;/</a:t>
            </a:r>
            <a:r>
              <a:rPr lang="de-AT" altLang="de-DE" sz="2100" dirty="0" err="1">
                <a:latin typeface="Courier New" panose="02070309020205020404" pitchFamily="49" charset="0"/>
              </a:rPr>
              <a:t>Dep</a:t>
            </a:r>
            <a:r>
              <a:rPr lang="de-AT" altLang="de-DE" sz="2100" dirty="0">
                <a:latin typeface="Courier New" panose="02070309020205020404" pitchFamily="49" charset="0"/>
              </a:rPr>
              <a:t>&gt; </a:t>
            </a: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sz="2100" dirty="0">
              <a:latin typeface="Courier New" panose="02070309020205020404" pitchFamily="49" charset="0"/>
            </a:endParaRPr>
          </a:p>
          <a:p>
            <a:pPr indent="-33655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2100" dirty="0"/>
              <a:t>Optimierung der Ausgabe im Sinn eines GROUP BY …....</a:t>
            </a: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sz="2100" dirty="0">
              <a:latin typeface="Courier New" panose="02070309020205020404" pitchFamily="49" charset="0"/>
            </a:endParaRP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2100" dirty="0">
                <a:latin typeface="Courier New" panose="02070309020205020404" pitchFamily="49" charset="0"/>
              </a:rPr>
              <a:t>&lt;</a:t>
            </a:r>
            <a:r>
              <a:rPr lang="de-AT" altLang="de-DE" sz="2100" dirty="0" err="1">
                <a:latin typeface="Courier New" panose="02070309020205020404" pitchFamily="49" charset="0"/>
              </a:rPr>
              <a:t>Dep</a:t>
            </a:r>
            <a:r>
              <a:rPr lang="de-AT" altLang="de-DE" sz="2100" dirty="0">
                <a:latin typeface="Courier New" panose="02070309020205020404" pitchFamily="49" charset="0"/>
              </a:rPr>
              <a:t> </a:t>
            </a:r>
            <a:r>
              <a:rPr lang="de-AT" altLang="de-DE" sz="2100" dirty="0" err="1">
                <a:latin typeface="Courier New" panose="02070309020205020404" pitchFamily="49" charset="0"/>
              </a:rPr>
              <a:t>deptno</a:t>
            </a:r>
            <a:r>
              <a:rPr lang="de-AT" altLang="de-DE" sz="2100" dirty="0">
                <a:latin typeface="Courier New" panose="02070309020205020404" pitchFamily="49" charset="0"/>
              </a:rPr>
              <a:t>="10"&gt;</a:t>
            </a: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2100" dirty="0">
                <a:latin typeface="Courier New" panose="02070309020205020404" pitchFamily="49" charset="0"/>
              </a:rPr>
              <a:t>&lt;Empl&gt;PRESIDENT KING &lt;/Empl&gt;</a:t>
            </a: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2100" dirty="0">
                <a:latin typeface="Courier New" panose="02070309020205020404" pitchFamily="49" charset="0"/>
              </a:rPr>
              <a:t>&lt;Empl&gt;MANAGER CLARK  &lt;/Empl&gt;</a:t>
            </a: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2100" dirty="0">
                <a:latin typeface="Courier New" panose="02070309020205020404" pitchFamily="49" charset="0"/>
              </a:rPr>
              <a:t>&lt;/</a:t>
            </a:r>
            <a:r>
              <a:rPr lang="de-AT" altLang="de-DE" sz="2100" dirty="0" err="1">
                <a:latin typeface="Courier New" panose="02070309020205020404" pitchFamily="49" charset="0"/>
              </a:rPr>
              <a:t>Dep</a:t>
            </a:r>
            <a:r>
              <a:rPr lang="de-AT" altLang="de-DE" sz="2100" dirty="0">
                <a:latin typeface="Courier New" panose="02070309020205020404" pitchFamily="49" charset="0"/>
              </a:rPr>
              <a:t>&gt;                       </a:t>
            </a: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2100" dirty="0">
                <a:latin typeface="Courier New" panose="02070309020205020404" pitchFamily="49" charset="0"/>
              </a:rPr>
              <a:t>&lt;</a:t>
            </a:r>
            <a:r>
              <a:rPr lang="de-AT" altLang="de-DE" sz="2100" dirty="0" err="1">
                <a:latin typeface="Courier New" panose="02070309020205020404" pitchFamily="49" charset="0"/>
              </a:rPr>
              <a:t>Dep</a:t>
            </a:r>
            <a:r>
              <a:rPr lang="de-AT" altLang="de-DE" sz="2100" dirty="0">
                <a:latin typeface="Courier New" panose="02070309020205020404" pitchFamily="49" charset="0"/>
              </a:rPr>
              <a:t> </a:t>
            </a:r>
            <a:r>
              <a:rPr lang="de-AT" altLang="de-DE" sz="2100" dirty="0" err="1">
                <a:latin typeface="Courier New" panose="02070309020205020404" pitchFamily="49" charset="0"/>
              </a:rPr>
              <a:t>deptno</a:t>
            </a:r>
            <a:r>
              <a:rPr lang="de-AT" altLang="de-DE" sz="2100" dirty="0">
                <a:latin typeface="Courier New" panose="02070309020205020404" pitchFamily="49" charset="0"/>
              </a:rPr>
              <a:t>="20"&gt;&lt;Empl&gt;MANAGER   JONES     &lt;/Empl&gt;&lt;/</a:t>
            </a:r>
            <a:r>
              <a:rPr lang="de-AT" altLang="de-DE" sz="2100" dirty="0" err="1">
                <a:latin typeface="Courier New" panose="02070309020205020404" pitchFamily="49" charset="0"/>
              </a:rPr>
              <a:t>Dep</a:t>
            </a:r>
            <a:r>
              <a:rPr lang="de-AT" altLang="de-DE" sz="2100" dirty="0">
                <a:latin typeface="Courier New" panose="02070309020205020404" pitchFamily="49" charset="0"/>
              </a:rPr>
              <a:t>&gt;          </a:t>
            </a: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2100" dirty="0">
                <a:latin typeface="Courier New" panose="02070309020205020404" pitchFamily="49" charset="0"/>
              </a:rPr>
              <a:t>&lt;</a:t>
            </a:r>
            <a:r>
              <a:rPr lang="de-AT" altLang="de-DE" sz="2100" dirty="0" err="1">
                <a:latin typeface="Courier New" panose="02070309020205020404" pitchFamily="49" charset="0"/>
              </a:rPr>
              <a:t>Dep</a:t>
            </a:r>
            <a:r>
              <a:rPr lang="de-AT" altLang="de-DE" sz="2100" dirty="0">
                <a:latin typeface="Courier New" panose="02070309020205020404" pitchFamily="49" charset="0"/>
              </a:rPr>
              <a:t> </a:t>
            </a:r>
            <a:r>
              <a:rPr lang="de-AT" altLang="de-DE" sz="2100" dirty="0" err="1">
                <a:latin typeface="Courier New" panose="02070309020205020404" pitchFamily="49" charset="0"/>
              </a:rPr>
              <a:t>deptno</a:t>
            </a:r>
            <a:r>
              <a:rPr lang="de-AT" altLang="de-DE" sz="2100" dirty="0">
                <a:latin typeface="Courier New" panose="02070309020205020404" pitchFamily="49" charset="0"/>
              </a:rPr>
              <a:t>="30"&gt;</a:t>
            </a: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2100" dirty="0">
                <a:latin typeface="Courier New" panose="02070309020205020404" pitchFamily="49" charset="0"/>
              </a:rPr>
              <a:t>&lt;Empl&gt;SALESMAN  MARTIN    &lt;/Empl&gt;</a:t>
            </a: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2100" dirty="0">
                <a:latin typeface="Courier New" panose="02070309020205020404" pitchFamily="49" charset="0"/>
              </a:rPr>
              <a:t>&lt;Empl&gt;SALESMAN  ALLEN     &lt;/Empl&gt;</a:t>
            </a: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sz="2100" dirty="0">
                <a:latin typeface="Courier New" panose="02070309020205020404" pitchFamily="49" charset="0"/>
              </a:rPr>
              <a:t>&lt;/</a:t>
            </a:r>
            <a:r>
              <a:rPr lang="de-AT" altLang="de-DE" sz="2100" dirty="0" err="1">
                <a:latin typeface="Courier New" panose="02070309020205020404" pitchFamily="49" charset="0"/>
              </a:rPr>
              <a:t>Dep</a:t>
            </a:r>
            <a:r>
              <a:rPr lang="de-AT" altLang="de-DE" sz="2100" dirty="0">
                <a:latin typeface="Courier New" panose="02070309020205020404" pitchFamily="49" charset="0"/>
              </a:rPr>
              <a:t>&gt;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07BDF8-D3C8-44DE-902C-C2F259C5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02212" cy="365125"/>
          </a:xfrm>
        </p:spPr>
        <p:txBody>
          <a:bodyPr/>
          <a:lstStyle/>
          <a:p>
            <a:r>
              <a:rPr lang="de-AT" sz="1400"/>
              <a:t>XML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57863D-27B8-40EA-8BA2-C1614F1F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CBD-D184-4528-8A04-2827B2156974}" type="slidenum">
              <a:rPr lang="de-AT" sz="1400" smtClean="0"/>
              <a:t>23</a:t>
            </a:fld>
            <a:endParaRPr lang="de-AT" sz="14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D73BBAC-E114-48D0-9A0D-B0E4F307C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71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32A0BA-B148-4B88-BF81-0A2CA9B5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XMLAGG IV Lösung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B661ED-C1A6-4EA3-8CBF-1718854A2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SELECT XMLELEMENT("</a:t>
            </a:r>
            <a:r>
              <a:rPr lang="de-AT" altLang="de-DE" dirty="0" err="1">
                <a:latin typeface="Courier New" panose="02070309020205020404" pitchFamily="49" charset="0"/>
              </a:rPr>
              <a:t>Dep</a:t>
            </a:r>
            <a:r>
              <a:rPr lang="de-AT" altLang="de-DE" dirty="0">
                <a:latin typeface="Courier New" panose="02070309020205020404" pitchFamily="49" charset="0"/>
              </a:rPr>
              <a:t>", </a:t>
            </a:r>
            <a:r>
              <a:rPr lang="de-AT" altLang="de-DE" dirty="0" err="1">
                <a:latin typeface="Courier New" panose="02070309020205020404" pitchFamily="49" charset="0"/>
              </a:rPr>
              <a:t>XMLAttributes</a:t>
            </a:r>
            <a:r>
              <a:rPr lang="de-AT" altLang="de-DE" dirty="0">
                <a:latin typeface="Courier New" panose="02070309020205020404" pitchFamily="49" charset="0"/>
              </a:rPr>
              <a:t>(</a:t>
            </a:r>
            <a:r>
              <a:rPr lang="de-AT" altLang="de-DE" dirty="0" err="1">
                <a:latin typeface="Courier New" panose="02070309020205020404" pitchFamily="49" charset="0"/>
              </a:rPr>
              <a:t>deptno</a:t>
            </a:r>
            <a:r>
              <a:rPr lang="de-AT" altLang="de-DE" dirty="0">
                <a:latin typeface="Courier New" panose="02070309020205020404" pitchFamily="49" charset="0"/>
              </a:rPr>
              <a:t> AS "</a:t>
            </a:r>
            <a:r>
              <a:rPr lang="de-AT" altLang="de-DE" dirty="0" err="1">
                <a:latin typeface="Courier New" panose="02070309020205020404" pitchFamily="49" charset="0"/>
              </a:rPr>
              <a:t>deptno</a:t>
            </a:r>
            <a:r>
              <a:rPr lang="de-AT" altLang="de-DE" dirty="0">
                <a:latin typeface="Courier New" panose="02070309020205020404" pitchFamily="49" charset="0"/>
              </a:rPr>
              <a:t>"), </a:t>
            </a: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                  XMLAGG(</a:t>
            </a:r>
            <a:r>
              <a:rPr lang="de-AT" altLang="de-DE" dirty="0" err="1">
                <a:latin typeface="Courier New" panose="02070309020205020404" pitchFamily="49" charset="0"/>
              </a:rPr>
              <a:t>XMLElement</a:t>
            </a:r>
            <a:r>
              <a:rPr lang="de-AT" altLang="de-DE" dirty="0">
                <a:latin typeface="Courier New" panose="02070309020205020404" pitchFamily="49" charset="0"/>
              </a:rPr>
              <a:t>("Empl", </a:t>
            </a:r>
            <a:r>
              <a:rPr lang="de-AT" altLang="de-DE" dirty="0" err="1">
                <a:latin typeface="Courier New" panose="02070309020205020404" pitchFamily="49" charset="0"/>
              </a:rPr>
              <a:t>e.job</a:t>
            </a:r>
            <a:r>
              <a:rPr lang="de-AT" altLang="de-DE" dirty="0">
                <a:latin typeface="Courier New" panose="02070309020205020404" pitchFamily="49" charset="0"/>
              </a:rPr>
              <a:t>||' '||</a:t>
            </a:r>
            <a:r>
              <a:rPr lang="de-AT" altLang="de-DE" dirty="0" err="1">
                <a:latin typeface="Courier New" panose="02070309020205020404" pitchFamily="49" charset="0"/>
              </a:rPr>
              <a:t>e.ename</a:t>
            </a:r>
            <a:r>
              <a:rPr lang="de-AT" altLang="de-DE" dirty="0">
                <a:latin typeface="Courier New" panose="02070309020205020404" pitchFamily="49" charset="0"/>
              </a:rPr>
              <a:t>)))</a:t>
            </a: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   AS "</a:t>
            </a:r>
            <a:r>
              <a:rPr lang="de-AT" altLang="de-DE" dirty="0" err="1">
                <a:latin typeface="Courier New" panose="02070309020205020404" pitchFamily="49" charset="0"/>
              </a:rPr>
              <a:t>Dept_list</a:t>
            </a:r>
            <a:r>
              <a:rPr lang="de-AT" altLang="de-DE" dirty="0">
                <a:latin typeface="Courier New" panose="02070309020205020404" pitchFamily="49" charset="0"/>
              </a:rPr>
              <a:t>"</a:t>
            </a: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FROM </a:t>
            </a:r>
            <a:r>
              <a:rPr lang="de-AT" altLang="de-DE" dirty="0" err="1">
                <a:latin typeface="Courier New" panose="02070309020205020404" pitchFamily="49" charset="0"/>
              </a:rPr>
              <a:t>emp</a:t>
            </a:r>
            <a:r>
              <a:rPr lang="de-AT" altLang="de-DE" dirty="0">
                <a:latin typeface="Courier New" panose="02070309020205020404" pitchFamily="49" charset="0"/>
              </a:rPr>
              <a:t> e</a:t>
            </a:r>
          </a:p>
          <a:p>
            <a:pPr indent="-336550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GROUP  BY </a:t>
            </a:r>
            <a:r>
              <a:rPr lang="de-AT" altLang="de-DE" dirty="0" err="1">
                <a:latin typeface="Courier New" panose="02070309020205020404" pitchFamily="49" charset="0"/>
              </a:rPr>
              <a:t>e.deptno</a:t>
            </a:r>
            <a:endParaRPr lang="de-AT" altLang="de-DE" dirty="0">
              <a:latin typeface="Courier New" panose="02070309020205020404" pitchFamily="49" charset="0"/>
            </a:endParaRP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D9642E8-0A17-4650-AE55-1DF9EED2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58483" cy="365125"/>
          </a:xfrm>
        </p:spPr>
        <p:txBody>
          <a:bodyPr/>
          <a:lstStyle/>
          <a:p>
            <a:r>
              <a:rPr lang="de-AT" sz="1400"/>
              <a:t>XML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0E19F2-D894-4E30-9563-4DA2AF2D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CBD-D184-4528-8A04-2827B2156974}" type="slidenum">
              <a:rPr lang="de-AT" sz="1400" smtClean="0"/>
              <a:t>24</a:t>
            </a:fld>
            <a:endParaRPr lang="de-AT" sz="14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69D9277-9487-4199-B7C1-5CF3BBE65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93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6F3F2-A69B-4FD9-94D4-AB47CB67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XMLCONCAT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33C251-8952-4F2B-B3CC-58F002B6E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3000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/>
              <a:t>Verwendet mehrere </a:t>
            </a:r>
            <a:r>
              <a:rPr lang="de-AT" altLang="de-DE" dirty="0" err="1"/>
              <a:t>XMLType</a:t>
            </a:r>
            <a:r>
              <a:rPr lang="de-AT" altLang="de-DE" dirty="0"/>
              <a:t> Instanzen, konkateniert die Elementserie jeder Zeile und gibt die konkatenierte Serie zurück.</a:t>
            </a:r>
          </a:p>
          <a:p>
            <a:pPr marL="0" indent="-3000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AT" altLang="de-DE" dirty="0"/>
          </a:p>
          <a:p>
            <a:pPr marL="0" indent="-3000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/>
              <a:t>Es werden also mehrere 'Spalten' zu einem einzigen XML Fragment 'aneinandergehängt'</a:t>
            </a:r>
          </a:p>
          <a:p>
            <a:pPr indent="-3000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AT" altLang="de-DE" dirty="0"/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554A2E-15A7-41B7-9C77-DBA2DC8B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617806" cy="365125"/>
          </a:xfrm>
        </p:spPr>
        <p:txBody>
          <a:bodyPr/>
          <a:lstStyle/>
          <a:p>
            <a:r>
              <a:rPr lang="de-AT" sz="1400"/>
              <a:t>XML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765B15-EEB8-4483-98A7-3B1DC995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CBD-D184-4528-8A04-2827B2156974}" type="slidenum">
              <a:rPr lang="de-AT" sz="1400" smtClean="0"/>
              <a:t>25</a:t>
            </a:fld>
            <a:endParaRPr lang="de-AT" sz="14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FBBE855-5D6B-4931-9062-3DADC1C0F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05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CDC1FA-2065-492D-BE32-D680E7969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XMLCONCAT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AEEFA-E908-40AD-9CAD-DC6E70D4D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indent="-3000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SELECT XMLCONCAT(</a:t>
            </a:r>
          </a:p>
          <a:p>
            <a:pPr indent="-3000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   XMLELEMENT("First", </a:t>
            </a:r>
            <a:r>
              <a:rPr lang="de-AT" altLang="de-DE" dirty="0" err="1">
                <a:latin typeface="Courier New" panose="02070309020205020404" pitchFamily="49" charset="0"/>
              </a:rPr>
              <a:t>ename</a:t>
            </a:r>
            <a:r>
              <a:rPr lang="de-AT" altLang="de-DE" dirty="0">
                <a:latin typeface="Courier New" panose="02070309020205020404" pitchFamily="49" charset="0"/>
              </a:rPr>
              <a:t>),</a:t>
            </a:r>
          </a:p>
          <a:p>
            <a:pPr indent="-3000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   XMLELEMENT("Sal", </a:t>
            </a:r>
            <a:r>
              <a:rPr lang="de-AT" altLang="de-DE" dirty="0" err="1">
                <a:latin typeface="Courier New" panose="02070309020205020404" pitchFamily="49" charset="0"/>
              </a:rPr>
              <a:t>sal</a:t>
            </a:r>
            <a:r>
              <a:rPr lang="de-AT" altLang="de-DE" dirty="0">
                <a:latin typeface="Courier New" panose="02070309020205020404" pitchFamily="49" charset="0"/>
              </a:rPr>
              <a:t>)) AS "</a:t>
            </a:r>
            <a:r>
              <a:rPr lang="de-AT" altLang="de-DE" dirty="0" err="1">
                <a:latin typeface="Courier New" panose="02070309020205020404" pitchFamily="49" charset="0"/>
              </a:rPr>
              <a:t>Result</a:t>
            </a:r>
            <a:r>
              <a:rPr lang="de-AT" altLang="de-DE" dirty="0">
                <a:latin typeface="Courier New" panose="02070309020205020404" pitchFamily="49" charset="0"/>
              </a:rPr>
              <a:t>"</a:t>
            </a:r>
          </a:p>
          <a:p>
            <a:pPr indent="-3000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   FROM </a:t>
            </a:r>
            <a:r>
              <a:rPr lang="de-AT" altLang="de-DE" dirty="0" err="1">
                <a:latin typeface="Courier New" panose="02070309020205020404" pitchFamily="49" charset="0"/>
              </a:rPr>
              <a:t>emp</a:t>
            </a:r>
            <a:r>
              <a:rPr lang="de-AT" altLang="de-DE" dirty="0">
                <a:latin typeface="Courier New" panose="02070309020205020404" pitchFamily="49" charset="0"/>
              </a:rPr>
              <a:t> e;</a:t>
            </a:r>
          </a:p>
          <a:p>
            <a:pPr indent="-3000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dirty="0">
              <a:latin typeface="Courier New" panose="02070309020205020404" pitchFamily="49" charset="0"/>
            </a:endParaRPr>
          </a:p>
          <a:p>
            <a:pPr indent="-3000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 err="1">
                <a:latin typeface="Courier New" panose="02070309020205020404" pitchFamily="49" charset="0"/>
              </a:rPr>
              <a:t>Result</a:t>
            </a:r>
            <a:r>
              <a:rPr lang="de-AT" altLang="de-DE" dirty="0">
                <a:latin typeface="Courier New" panose="02070309020205020404" pitchFamily="49" charset="0"/>
              </a:rPr>
              <a:t> </a:t>
            </a:r>
          </a:p>
          <a:p>
            <a:pPr indent="-3000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--------------------------------------------</a:t>
            </a:r>
          </a:p>
          <a:p>
            <a:pPr indent="-3000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&lt;First&gt;KING  &lt;/First&gt;&lt;Sal&gt;5000&lt;/Sal&gt;     </a:t>
            </a:r>
          </a:p>
          <a:p>
            <a:pPr indent="-3000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&lt;First&gt;BLAKE &lt;/First&gt;&lt;Sal&gt;2850&lt;/Sal&gt; </a:t>
            </a:r>
          </a:p>
          <a:p>
            <a:pPr indent="-3000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&lt;First&gt;CLARK &lt;/First&gt;&lt;Sal&gt;2450&lt;/Sal&gt; </a:t>
            </a:r>
          </a:p>
          <a:p>
            <a:pPr indent="-300038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&lt;First&gt;JONES &lt;/First&gt;&lt;Sal&gt;2975&lt;/Sal&gt;    </a:t>
            </a:r>
            <a:r>
              <a:rPr lang="de-AT" altLang="de-DE" sz="3200" dirty="0">
                <a:latin typeface="Courier New" panose="02070309020205020404" pitchFamily="49" charset="0"/>
              </a:rPr>
              <a:t>          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1C1CF2-3BDB-47A4-9E88-5F855B816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617806" cy="365125"/>
          </a:xfrm>
        </p:spPr>
        <p:txBody>
          <a:bodyPr/>
          <a:lstStyle/>
          <a:p>
            <a:r>
              <a:rPr lang="de-AT" sz="1400" dirty="0"/>
              <a:t>XML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EA4F63-498D-4805-97D6-94076B95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CBD-D184-4528-8A04-2827B2156974}" type="slidenum">
              <a:rPr lang="de-AT" sz="1400" smtClean="0"/>
              <a:t>26</a:t>
            </a:fld>
            <a:endParaRPr lang="de-AT" sz="14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D5AEC38-0E3A-45C2-A769-321D249D8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33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1474CD-A29C-4EF8-A895-03C749734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>
                <a:solidFill>
                  <a:schemeClr val="bg1"/>
                </a:solidFill>
              </a:rPr>
              <a:t>ENDE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03C5919-56E5-4E4A-B7BA-D6FA61FAE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350996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2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4C8A31-7340-4BC3-93E3-49EEC207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err="1"/>
              <a:t>XMLElement</a:t>
            </a:r>
            <a:endParaRPr lang="de-AT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A9AFB0-B6C2-41EB-99F8-7CA1ED9A8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914"/>
            <a:ext cx="10515600" cy="4351338"/>
          </a:xfrm>
        </p:spPr>
        <p:txBody>
          <a:bodyPr>
            <a:normAutofit/>
          </a:bodyPr>
          <a:lstStyle/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sz="2500" dirty="0" err="1">
                <a:latin typeface="Courier New" panose="02070309020205020404" pitchFamily="49" charset="0"/>
              </a:rPr>
              <a:t>XMLElement</a:t>
            </a:r>
            <a:r>
              <a:rPr lang="en-GB" altLang="de-DE" sz="2500" dirty="0">
                <a:latin typeface="Courier New" panose="02070309020205020404" pitchFamily="49" charset="0"/>
              </a:rPr>
              <a:t>("Date", </a:t>
            </a:r>
            <a:r>
              <a:rPr lang="en-GB" altLang="de-DE" sz="2500" dirty="0" err="1">
                <a:latin typeface="Courier New" panose="02070309020205020404" pitchFamily="49" charset="0"/>
              </a:rPr>
              <a:t>hiredate</a:t>
            </a:r>
            <a:r>
              <a:rPr lang="en-GB" altLang="de-DE" sz="2500" dirty="0">
                <a:latin typeface="Courier New" panose="02070309020205020404" pitchFamily="49" charset="0"/>
              </a:rPr>
              <a:t>)</a:t>
            </a:r>
          </a:p>
          <a:p>
            <a:pPr marL="0"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altLang="de-DE" sz="2500" dirty="0"/>
          </a:p>
          <a:p>
            <a:pPr marL="0"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sz="2500" dirty="0" err="1"/>
              <a:t>XMLElement</a:t>
            </a:r>
            <a:r>
              <a:rPr lang="en-GB" altLang="de-DE" sz="2500" dirty="0"/>
              <a:t> </a:t>
            </a:r>
            <a:r>
              <a:rPr lang="en-GB" altLang="de-DE" sz="2500" dirty="0" err="1"/>
              <a:t>verwendet</a:t>
            </a:r>
            <a:r>
              <a:rPr lang="en-GB" altLang="de-DE" sz="2500" dirty="0"/>
              <a:t> “Date” </a:t>
            </a:r>
            <a:r>
              <a:rPr lang="en-GB" altLang="de-DE" sz="2500" dirty="0" err="1"/>
              <a:t>als</a:t>
            </a:r>
            <a:r>
              <a:rPr lang="en-GB" altLang="de-DE" sz="2500" dirty="0"/>
              <a:t> Tag – Name und die </a:t>
            </a:r>
            <a:r>
              <a:rPr lang="en-GB" altLang="de-DE" sz="2500" dirty="0" err="1"/>
              <a:t>Werte</a:t>
            </a:r>
            <a:r>
              <a:rPr lang="en-GB" altLang="de-DE" sz="2500" dirty="0"/>
              <a:t> von </a:t>
            </a:r>
            <a:r>
              <a:rPr lang="en-GB" altLang="de-DE" sz="2500" dirty="0" err="1"/>
              <a:t>hiredate</a:t>
            </a:r>
            <a:r>
              <a:rPr lang="en-GB" altLang="de-DE" sz="2500" dirty="0"/>
              <a:t> </a:t>
            </a:r>
            <a:r>
              <a:rPr lang="en-GB" altLang="de-DE" sz="2500" dirty="0" err="1"/>
              <a:t>als</a:t>
            </a:r>
            <a:r>
              <a:rPr lang="en-GB" altLang="de-DE" sz="2500" dirty="0"/>
              <a:t> Content des </a:t>
            </a:r>
            <a:r>
              <a:rPr lang="en-GB" altLang="de-DE" sz="2500" dirty="0" err="1"/>
              <a:t>entsprechenden</a:t>
            </a:r>
            <a:r>
              <a:rPr lang="en-GB" altLang="de-DE" sz="2500" dirty="0"/>
              <a:t> Elements.</a:t>
            </a:r>
          </a:p>
          <a:p>
            <a:pPr marL="0"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altLang="de-DE" sz="2500" dirty="0"/>
          </a:p>
          <a:p>
            <a:pPr marL="0"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sz="2500" dirty="0" err="1"/>
              <a:t>Rückgabe</a:t>
            </a:r>
            <a:r>
              <a:rPr lang="en-GB" altLang="de-DE" sz="2500" dirty="0"/>
              <a:t> der </a:t>
            </a:r>
            <a:r>
              <a:rPr lang="en-GB" altLang="de-DE" sz="2500" dirty="0" err="1"/>
              <a:t>Funktion</a:t>
            </a:r>
            <a:r>
              <a:rPr lang="en-GB" altLang="de-DE" sz="2500" dirty="0"/>
              <a:t>: </a:t>
            </a:r>
            <a:r>
              <a:rPr lang="en-GB" altLang="de-DE" sz="2500" dirty="0" err="1"/>
              <a:t>Instanz</a:t>
            </a:r>
            <a:r>
              <a:rPr lang="en-GB" altLang="de-DE" sz="2500" dirty="0"/>
              <a:t> </a:t>
            </a:r>
            <a:r>
              <a:rPr lang="en-GB" altLang="de-DE" sz="2500" dirty="0" err="1"/>
              <a:t>vom</a:t>
            </a:r>
            <a:r>
              <a:rPr lang="en-GB" altLang="de-DE" sz="2500" dirty="0"/>
              <a:t> </a:t>
            </a:r>
            <a:r>
              <a:rPr lang="en-GB" altLang="de-DE" sz="2500" dirty="0" err="1"/>
              <a:t>Typ</a:t>
            </a:r>
            <a:r>
              <a:rPr lang="en-GB" altLang="de-DE" sz="2500" dirty="0"/>
              <a:t> </a:t>
            </a:r>
            <a:r>
              <a:rPr lang="en-GB" altLang="de-DE" sz="2500" dirty="0" err="1"/>
              <a:t>XMLType</a:t>
            </a:r>
            <a:r>
              <a:rPr lang="en-GB" altLang="de-DE" sz="2500" dirty="0"/>
              <a:t>.</a:t>
            </a:r>
          </a:p>
          <a:p>
            <a:pPr marL="0"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altLang="de-DE" sz="2500" dirty="0"/>
          </a:p>
          <a:p>
            <a:pPr marL="0"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de-DE" sz="2500" dirty="0" err="1"/>
              <a:t>XMLElement</a:t>
            </a:r>
            <a:r>
              <a:rPr lang="en-GB" altLang="de-DE" sz="2500" dirty="0"/>
              <a:t> </a:t>
            </a:r>
            <a:r>
              <a:rPr lang="en-GB" altLang="de-DE" sz="2500" dirty="0" err="1"/>
              <a:t>wird</a:t>
            </a:r>
            <a:r>
              <a:rPr lang="en-GB" altLang="de-DE" sz="2500" dirty="0"/>
              <a:t> </a:t>
            </a:r>
            <a:r>
              <a:rPr lang="en-GB" altLang="de-DE" sz="2500" dirty="0" err="1"/>
              <a:t>typischerweise</a:t>
            </a:r>
            <a:r>
              <a:rPr lang="en-GB" altLang="de-DE" sz="2500" dirty="0"/>
              <a:t> </a:t>
            </a:r>
            <a:r>
              <a:rPr lang="en-GB" altLang="de-DE" sz="2500" dirty="0" err="1"/>
              <a:t>als</a:t>
            </a:r>
            <a:r>
              <a:rPr lang="en-GB" altLang="de-DE" sz="2500" dirty="0"/>
              <a:t> nested procedure </a:t>
            </a:r>
            <a:r>
              <a:rPr lang="en-GB" altLang="de-DE" sz="2500" dirty="0" err="1"/>
              <a:t>verwendet</a:t>
            </a:r>
            <a:r>
              <a:rPr lang="en-GB" altLang="de-DE" sz="2500" dirty="0"/>
              <a:t>.</a:t>
            </a:r>
          </a:p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AT" altLang="de-DE" sz="2500" dirty="0"/>
          </a:p>
          <a:p>
            <a:pPr indent="-2825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AT" altLang="de-DE" sz="2500" dirty="0"/>
          </a:p>
          <a:p>
            <a:endParaRPr lang="de-AT" sz="25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BA6FBE3-9281-42A7-93D7-9ECA942D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10312"/>
            <a:ext cx="695178" cy="365125"/>
          </a:xfrm>
        </p:spPr>
        <p:txBody>
          <a:bodyPr/>
          <a:lstStyle/>
          <a:p>
            <a:r>
              <a:rPr lang="de-AT" sz="1400"/>
              <a:t>XML</a:t>
            </a:r>
            <a:endParaRPr lang="de-AT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F25964-E737-413A-A67C-796ABB53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CBD-D184-4528-8A04-2827B2156974}" type="slidenum">
              <a:rPr lang="de-AT" sz="1400" smtClean="0"/>
              <a:t>3</a:t>
            </a:fld>
            <a:endParaRPr lang="de-AT" sz="14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8EDD56C-DB2D-4947-8E7F-00FF0D072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0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CD5C4-302F-4884-90D1-FE9658C4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SQL / XML </a:t>
            </a:r>
            <a:r>
              <a:rPr lang="de-AT" b="1" dirty="0" err="1"/>
              <a:t>Functions</a:t>
            </a:r>
            <a:endParaRPr lang="de-AT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CCB908-DE78-4495-90E4-86436784A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</a:rPr>
              <a:t>select </a:t>
            </a:r>
            <a:r>
              <a:rPr lang="en-GB" altLang="de-DE" dirty="0" err="1">
                <a:latin typeface="Courier New" panose="02070309020205020404" pitchFamily="49" charset="0"/>
              </a:rPr>
              <a:t>XMLElement</a:t>
            </a:r>
            <a:r>
              <a:rPr lang="en-GB" altLang="de-DE" dirty="0">
                <a:latin typeface="Courier New" panose="02070309020205020404" pitchFamily="49" charset="0"/>
              </a:rPr>
              <a:t>("Date", </a:t>
            </a:r>
            <a:r>
              <a:rPr lang="en-GB" altLang="de-DE" dirty="0" err="1">
                <a:latin typeface="Courier New" panose="02070309020205020404" pitchFamily="49" charset="0"/>
              </a:rPr>
              <a:t>hiredate</a:t>
            </a:r>
            <a:r>
              <a:rPr lang="en-GB" altLang="de-DE" dirty="0">
                <a:latin typeface="Courier New" panose="02070309020205020404" pitchFamily="49" charset="0"/>
              </a:rPr>
              <a:t>)</a:t>
            </a: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</a:rPr>
              <a:t>from emp;</a:t>
            </a: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altLang="de-DE" dirty="0"/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dirty="0"/>
              <a:t>erzeugt:</a:t>
            </a: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altLang="de-DE" dirty="0"/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dirty="0">
                <a:latin typeface="Courier New" panose="02070309020205020404" pitchFamily="49" charset="0"/>
              </a:rPr>
              <a:t>&lt;Date&gt;1980-12-17&lt;/Date&gt;  </a:t>
            </a: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dirty="0">
                <a:latin typeface="Courier New" panose="02070309020205020404" pitchFamily="49" charset="0"/>
              </a:rPr>
              <a:t>&lt;Date&gt;1981-02-20&lt;/Date&gt;  </a:t>
            </a: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</a:rPr>
              <a:t>&lt;Date&gt;1981-02-22&lt;/Date&gt;  </a:t>
            </a: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de-DE" dirty="0">
                <a:latin typeface="Courier New" panose="02070309020205020404" pitchFamily="49" charset="0"/>
              </a:rPr>
              <a:t>… 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1DD803-7EEE-44B4-8E4E-94382D86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35542"/>
            <a:ext cx="863991" cy="365125"/>
          </a:xfrm>
        </p:spPr>
        <p:txBody>
          <a:bodyPr/>
          <a:lstStyle/>
          <a:p>
            <a:r>
              <a:rPr lang="de-AT" sz="1400"/>
              <a:t>XML</a:t>
            </a:r>
            <a:endParaRPr lang="de-AT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FD9DD8-DCEC-4A6A-B937-E487FB22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CBD-D184-4528-8A04-2827B2156974}" type="slidenum">
              <a:rPr lang="de-AT" sz="1400" smtClean="0"/>
              <a:t>4</a:t>
            </a:fld>
            <a:endParaRPr lang="de-AT" sz="14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1862822-115A-4003-8932-8AA28DC3E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3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6B381C-D85B-4226-8380-AD40879C5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Übung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C15F35-D1FD-4B67-AD91-CD5A2D173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068"/>
            <a:ext cx="10515600" cy="4351338"/>
          </a:xfrm>
        </p:spPr>
        <p:txBody>
          <a:bodyPr>
            <a:normAutofit/>
          </a:bodyPr>
          <a:lstStyle/>
          <a:p>
            <a:pPr marL="0"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z="2500" dirty="0"/>
              <a:t>Formuliere das SQL Statement, das folgende Ausgabe erzeugt:</a:t>
            </a:r>
          </a:p>
          <a:p>
            <a:pPr marL="0"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z="2500" dirty="0" err="1">
                <a:latin typeface="Courier New" panose="02070309020205020404" pitchFamily="49" charset="0"/>
              </a:rPr>
              <a:t>Result</a:t>
            </a:r>
            <a:endParaRPr lang="de-DE" altLang="de-DE" sz="2500" dirty="0">
              <a:latin typeface="Courier New" panose="02070309020205020404" pitchFamily="49" charset="0"/>
            </a:endParaRPr>
          </a:p>
          <a:p>
            <a:pPr marL="0"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z="2500" dirty="0">
                <a:latin typeface="Courier New" panose="02070309020205020404" pitchFamily="49" charset="0"/>
              </a:rPr>
              <a:t>------------------------------------</a:t>
            </a:r>
          </a:p>
          <a:p>
            <a:pPr marL="0"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de-DE" sz="2500" dirty="0">
                <a:latin typeface="Courier New" panose="02070309020205020404" pitchFamily="49" charset="0"/>
              </a:rPr>
              <a:t>&lt;Emp&gt;</a:t>
            </a:r>
          </a:p>
          <a:p>
            <a:pPr marL="0"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de-DE" sz="2500" dirty="0">
                <a:latin typeface="Courier New" panose="02070309020205020404" pitchFamily="49" charset="0"/>
              </a:rPr>
              <a:t>   &lt;Name&gt;ANALYST   FORD      &lt;/Name&gt;</a:t>
            </a:r>
          </a:p>
          <a:p>
            <a:pPr marL="0"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de-DE" sz="2500" dirty="0">
                <a:latin typeface="Courier New" panose="02070309020205020404" pitchFamily="49" charset="0"/>
              </a:rPr>
              <a:t>   &lt;</a:t>
            </a:r>
            <a:r>
              <a:rPr lang="en-US" altLang="de-DE" sz="2500" dirty="0" err="1">
                <a:latin typeface="Courier New" panose="02070309020205020404" pitchFamily="49" charset="0"/>
              </a:rPr>
              <a:t>Hiredate</a:t>
            </a:r>
            <a:r>
              <a:rPr lang="en-US" altLang="de-DE" sz="2500" dirty="0">
                <a:latin typeface="Courier New" panose="02070309020205020404" pitchFamily="49" charset="0"/>
              </a:rPr>
              <a:t>&gt;1981-12-03&lt;/</a:t>
            </a:r>
            <a:r>
              <a:rPr lang="en-US" altLang="de-DE" sz="2500" dirty="0" err="1">
                <a:latin typeface="Courier New" panose="02070309020205020404" pitchFamily="49" charset="0"/>
              </a:rPr>
              <a:t>Hiredate</a:t>
            </a:r>
            <a:r>
              <a:rPr lang="en-US" altLang="de-DE" sz="2500" dirty="0">
                <a:latin typeface="Courier New" panose="02070309020205020404" pitchFamily="49" charset="0"/>
              </a:rPr>
              <a:t>&gt;</a:t>
            </a:r>
          </a:p>
          <a:p>
            <a:pPr marL="0"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de-DE" sz="2500" dirty="0">
                <a:latin typeface="Courier New" panose="02070309020205020404" pitchFamily="49" charset="0"/>
              </a:rPr>
              <a:t>&lt;/Emp&gt; </a:t>
            </a:r>
          </a:p>
          <a:p>
            <a:pPr marL="0"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de-DE" sz="2500" dirty="0">
              <a:latin typeface="Courier New" panose="02070309020205020404" pitchFamily="49" charset="0"/>
            </a:endParaRPr>
          </a:p>
          <a:p>
            <a:pPr marL="0" indent="-277813"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de-DE" sz="2500" dirty="0" err="1"/>
              <a:t>Aus</a:t>
            </a:r>
            <a:r>
              <a:rPr lang="en-US" altLang="de-DE" sz="2500" dirty="0"/>
              <a:t> der </a:t>
            </a:r>
            <a:r>
              <a:rPr lang="en-US" altLang="de-DE" sz="2500" dirty="0" err="1"/>
              <a:t>Tabelle</a:t>
            </a:r>
            <a:r>
              <a:rPr lang="en-US" altLang="de-DE" sz="2500" dirty="0"/>
              <a:t> EMP </a:t>
            </a:r>
            <a:r>
              <a:rPr lang="en-US" altLang="de-DE" sz="2500" dirty="0" err="1"/>
              <a:t>mit</a:t>
            </a:r>
            <a:r>
              <a:rPr lang="en-US" altLang="de-DE" sz="2500" dirty="0"/>
              <a:t> Analyst </a:t>
            </a:r>
            <a:r>
              <a:rPr lang="en-US" altLang="de-DE" sz="2500" dirty="0" err="1"/>
              <a:t>ist</a:t>
            </a:r>
            <a:r>
              <a:rPr lang="en-US" altLang="de-DE" sz="2500" dirty="0"/>
              <a:t> der </a:t>
            </a:r>
            <a:r>
              <a:rPr lang="en-US" altLang="de-DE" sz="2500" dirty="0" err="1"/>
              <a:t>Beruf</a:t>
            </a:r>
            <a:r>
              <a:rPr lang="en-US" altLang="de-DE" sz="2500" dirty="0"/>
              <a:t>, Ford </a:t>
            </a:r>
            <a:r>
              <a:rPr lang="en-US" altLang="de-DE" sz="2500" dirty="0" err="1"/>
              <a:t>ist</a:t>
            </a:r>
            <a:r>
              <a:rPr lang="en-US" altLang="de-DE" sz="2500" dirty="0"/>
              <a:t> der Name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5F9F95-CC9F-412A-9A5C-06B40BB25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173787"/>
            <a:ext cx="744415" cy="365125"/>
          </a:xfrm>
        </p:spPr>
        <p:txBody>
          <a:bodyPr/>
          <a:lstStyle/>
          <a:p>
            <a:r>
              <a:rPr lang="de-AT" sz="1400"/>
              <a:t>XML</a:t>
            </a:r>
            <a:endParaRPr lang="de-AT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A2E948-B874-4FE5-B63C-16B8C6A3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CBD-D184-4528-8A04-2827B2156974}" type="slidenum">
              <a:rPr lang="de-AT" sz="1400" smtClean="0"/>
              <a:t>5</a:t>
            </a:fld>
            <a:endParaRPr lang="de-AT" sz="14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6E37567-0B4B-4C4E-B365-B3DA096E3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9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FA79F-F9E9-447F-9A56-C7D0CB5E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Lösung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FAE8C9-AA28-41DA-BCE7-5BCD3BE0D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de-DE" dirty="0">
                <a:latin typeface="Courier New" panose="02070309020205020404" pitchFamily="49" charset="0"/>
              </a:rPr>
              <a:t>SELECT XMLELEMENT("Emp", </a:t>
            </a:r>
          </a:p>
          <a:p>
            <a:pPr marL="0"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de-DE" dirty="0">
                <a:latin typeface="Courier New" panose="02070309020205020404" pitchFamily="49" charset="0"/>
              </a:rPr>
              <a:t>  XMLELEMENT("Name", </a:t>
            </a:r>
            <a:r>
              <a:rPr lang="en-US" altLang="de-DE" dirty="0" err="1">
                <a:latin typeface="Courier New" panose="02070309020205020404" pitchFamily="49" charset="0"/>
              </a:rPr>
              <a:t>e.job</a:t>
            </a:r>
            <a:r>
              <a:rPr lang="en-US" altLang="de-DE" dirty="0">
                <a:latin typeface="Courier New" panose="02070309020205020404" pitchFamily="49" charset="0"/>
              </a:rPr>
              <a:t>||' '||</a:t>
            </a:r>
            <a:r>
              <a:rPr lang="en-US" altLang="de-DE" dirty="0" err="1">
                <a:latin typeface="Courier New" panose="02070309020205020404" pitchFamily="49" charset="0"/>
              </a:rPr>
              <a:t>e.ename</a:t>
            </a:r>
            <a:r>
              <a:rPr lang="en-US" altLang="de-DE" dirty="0">
                <a:latin typeface="Courier New" panose="02070309020205020404" pitchFamily="49" charset="0"/>
              </a:rPr>
              <a:t>),</a:t>
            </a:r>
          </a:p>
          <a:p>
            <a:pPr marL="0"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de-DE" dirty="0">
                <a:latin typeface="Courier New" panose="02070309020205020404" pitchFamily="49" charset="0"/>
              </a:rPr>
              <a:t>  XMLELEMENT("</a:t>
            </a:r>
            <a:r>
              <a:rPr lang="en-US" altLang="de-DE" dirty="0" err="1">
                <a:latin typeface="Courier New" panose="02070309020205020404" pitchFamily="49" charset="0"/>
              </a:rPr>
              <a:t>Hiredate</a:t>
            </a:r>
            <a:r>
              <a:rPr lang="en-US" altLang="de-DE" dirty="0">
                <a:latin typeface="Courier New" panose="02070309020205020404" pitchFamily="49" charset="0"/>
              </a:rPr>
              <a:t>", </a:t>
            </a:r>
            <a:r>
              <a:rPr lang="en-US" altLang="de-DE" dirty="0" err="1">
                <a:latin typeface="Courier New" panose="02070309020205020404" pitchFamily="49" charset="0"/>
              </a:rPr>
              <a:t>e.hiredate</a:t>
            </a:r>
            <a:r>
              <a:rPr lang="en-US" altLang="de-DE" dirty="0">
                <a:latin typeface="Courier New" panose="02070309020205020404" pitchFamily="49" charset="0"/>
              </a:rPr>
              <a:t>)) as "Result"</a:t>
            </a:r>
          </a:p>
          <a:p>
            <a:pPr marL="0"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de-DE" dirty="0">
                <a:latin typeface="Courier New" panose="02070309020205020404" pitchFamily="49" charset="0"/>
              </a:rPr>
              <a:t>FROM emp e WHERE </a:t>
            </a:r>
            <a:r>
              <a:rPr lang="en-US" altLang="de-DE" dirty="0" err="1">
                <a:latin typeface="Courier New" panose="02070309020205020404" pitchFamily="49" charset="0"/>
              </a:rPr>
              <a:t>ename</a:t>
            </a:r>
            <a:r>
              <a:rPr lang="en-US" altLang="de-DE" dirty="0">
                <a:latin typeface="Courier New" panose="02070309020205020404" pitchFamily="49" charset="0"/>
              </a:rPr>
              <a:t> = 'FORD';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9DA840-6655-4E8B-9820-1A949A26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95178" cy="365125"/>
          </a:xfrm>
        </p:spPr>
        <p:txBody>
          <a:bodyPr/>
          <a:lstStyle/>
          <a:p>
            <a:r>
              <a:rPr lang="de-AT" sz="1400"/>
              <a:t>XML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D2FF09-B64A-4895-A360-8730E8C5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CBD-D184-4528-8A04-2827B2156974}" type="slidenum">
              <a:rPr lang="de-AT" sz="1400" smtClean="0"/>
              <a:t>6</a:t>
            </a:fld>
            <a:endParaRPr lang="de-AT" sz="14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131675D-3D4D-4ED8-95F5-296622247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98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31702-94FC-473F-B793-419C74BE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Übung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B06F7B-F94E-4EB8-BCC4-314B3B69F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797"/>
            <a:ext cx="8798169" cy="4351338"/>
          </a:xfrm>
        </p:spPr>
        <p:txBody>
          <a:bodyPr>
            <a:normAutofit fontScale="70000" lnSpcReduction="20000"/>
          </a:bodyPr>
          <a:lstStyle/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DE" altLang="de-DE" dirty="0">
                <a:latin typeface="Courier New" panose="02070309020205020404" pitchFamily="49" charset="0"/>
              </a:rPr>
              <a:t>Ergebnis</a:t>
            </a:r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DE" altLang="de-DE" dirty="0">
                <a:latin typeface="Courier New" panose="02070309020205020404" pitchFamily="49" charset="0"/>
              </a:rPr>
              <a:t>----------------------------------------------------</a:t>
            </a:r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>
                <a:latin typeface="Courier New" panose="02070309020205020404" pitchFamily="49" charset="0"/>
              </a:rPr>
              <a:t>&lt;</a:t>
            </a:r>
            <a:r>
              <a:rPr lang="de-AT" altLang="de-DE" dirty="0" err="1">
                <a:latin typeface="Courier New" panose="02070309020205020404" pitchFamily="49" charset="0"/>
              </a:rPr>
              <a:t>Beschaeftigter</a:t>
            </a:r>
            <a:r>
              <a:rPr lang="de-AT" altLang="de-DE" dirty="0">
                <a:latin typeface="Courier New" panose="02070309020205020404" pitchFamily="49" charset="0"/>
              </a:rPr>
              <a:t>&gt;</a:t>
            </a:r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>
                <a:latin typeface="Courier New" panose="02070309020205020404" pitchFamily="49" charset="0"/>
              </a:rPr>
              <a:t>&lt;Nummer&gt;7902&lt;/Nummer&gt;</a:t>
            </a:r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>
                <a:latin typeface="Courier New" panose="02070309020205020404" pitchFamily="49" charset="0"/>
              </a:rPr>
              <a:t>&lt;Name&gt;FORD&lt;/Name&gt;</a:t>
            </a:r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>
                <a:latin typeface="Courier New" panose="02070309020205020404" pitchFamily="49" charset="0"/>
              </a:rPr>
              <a:t>&lt;Aufnahmedatum&gt;03.12.81&lt;/Aufnahmedatum&gt; </a:t>
            </a:r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>
                <a:latin typeface="Courier New" panose="02070309020205020404" pitchFamily="49" charset="0"/>
              </a:rPr>
              <a:t>&lt;/</a:t>
            </a:r>
            <a:r>
              <a:rPr lang="de-AT" altLang="de-DE" dirty="0" err="1">
                <a:latin typeface="Courier New" panose="02070309020205020404" pitchFamily="49" charset="0"/>
              </a:rPr>
              <a:t>Beschaeftigter</a:t>
            </a:r>
            <a:r>
              <a:rPr lang="de-AT" altLang="de-DE" dirty="0">
                <a:latin typeface="Courier New" panose="02070309020205020404" pitchFamily="49" charset="0"/>
              </a:rPr>
              <a:t>&gt;</a:t>
            </a:r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>
                <a:latin typeface="Courier New" panose="02070309020205020404" pitchFamily="49" charset="0"/>
              </a:rPr>
              <a:t>&lt;</a:t>
            </a:r>
            <a:r>
              <a:rPr lang="de-AT" altLang="de-DE" dirty="0" err="1">
                <a:latin typeface="Courier New" panose="02070309020205020404" pitchFamily="49" charset="0"/>
              </a:rPr>
              <a:t>Beschaeftigter</a:t>
            </a:r>
            <a:r>
              <a:rPr lang="de-AT" altLang="de-DE" dirty="0">
                <a:latin typeface="Courier New" panose="02070309020205020404" pitchFamily="49" charset="0"/>
              </a:rPr>
              <a:t>&gt;</a:t>
            </a:r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>
                <a:latin typeface="Courier New" panose="02070309020205020404" pitchFamily="49" charset="0"/>
              </a:rPr>
              <a:t>&lt;Nummer&gt;7934&lt;/Nummer&gt;</a:t>
            </a:r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>
                <a:latin typeface="Courier New" panose="02070309020205020404" pitchFamily="49" charset="0"/>
              </a:rPr>
              <a:t>&lt;Name&gt;MILLER&lt;/Name&gt;</a:t>
            </a:r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>
                <a:latin typeface="Courier New" panose="02070309020205020404" pitchFamily="49" charset="0"/>
              </a:rPr>
              <a:t>&lt;Aufnahmedatum&gt;23.01.82&lt;/Aufnahmedatum&gt; </a:t>
            </a:r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AT" altLang="de-DE" dirty="0">
                <a:latin typeface="Courier New" panose="02070309020205020404" pitchFamily="49" charset="0"/>
              </a:rPr>
              <a:t>&lt;/</a:t>
            </a:r>
            <a:r>
              <a:rPr lang="de-AT" altLang="de-DE" dirty="0" err="1">
                <a:latin typeface="Courier New" panose="02070309020205020404" pitchFamily="49" charset="0"/>
              </a:rPr>
              <a:t>Beschaeftigter</a:t>
            </a:r>
            <a:r>
              <a:rPr lang="de-AT" altLang="de-DE" dirty="0">
                <a:latin typeface="Courier New" panose="02070309020205020404" pitchFamily="49" charset="0"/>
              </a:rPr>
              <a:t>&gt;</a:t>
            </a:r>
          </a:p>
          <a:p>
            <a:pPr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de-DE" altLang="de-DE" dirty="0">
              <a:latin typeface="Courier New" panose="02070309020205020404" pitchFamily="49" charset="0"/>
            </a:endParaRPr>
          </a:p>
          <a:p>
            <a:pPr marL="0" indent="-277813"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de-DE" altLang="de-DE" dirty="0"/>
              <a:t>Welches Statement führt zu diesem Ergebnis? (die Beschäftigten haben zusätzlich eine Nummer &gt; 7900)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4DD19-EF45-4544-B740-A896BC97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842889" cy="365125"/>
          </a:xfrm>
        </p:spPr>
        <p:txBody>
          <a:bodyPr/>
          <a:lstStyle/>
          <a:p>
            <a:r>
              <a:rPr lang="de-AT" sz="1400"/>
              <a:t>XML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92300D-DF10-475B-8696-CEB5F3BD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CBD-D184-4528-8A04-2827B2156974}" type="slidenum">
              <a:rPr lang="de-AT" sz="1400" smtClean="0"/>
              <a:t>7</a:t>
            </a:fld>
            <a:endParaRPr lang="de-AT" sz="14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2FA4EA0-693C-4988-8CF3-3072F80FB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97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8B74D3-7A70-46EA-8749-51E03223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Lösung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106723-C839-4F29-B8A5-B9B6CB3A9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 err="1">
                <a:latin typeface="Courier New" panose="02070309020205020404" pitchFamily="49" charset="0"/>
              </a:rPr>
              <a:t>select</a:t>
            </a:r>
            <a:r>
              <a:rPr lang="de-AT" altLang="de-DE" dirty="0">
                <a:latin typeface="Courier New" panose="02070309020205020404" pitchFamily="49" charset="0"/>
              </a:rPr>
              <a:t> </a:t>
            </a:r>
            <a:r>
              <a:rPr lang="de-AT" altLang="de-DE" dirty="0" err="1">
                <a:latin typeface="Courier New" panose="02070309020205020404" pitchFamily="49" charset="0"/>
              </a:rPr>
              <a:t>XMLElement</a:t>
            </a:r>
            <a:r>
              <a:rPr lang="de-AT" altLang="de-DE" dirty="0">
                <a:latin typeface="Courier New" panose="02070309020205020404" pitchFamily="49" charset="0"/>
              </a:rPr>
              <a:t> ("</a:t>
            </a:r>
            <a:r>
              <a:rPr lang="de-AT" altLang="de-DE" dirty="0" err="1">
                <a:latin typeface="Courier New" panose="02070309020205020404" pitchFamily="49" charset="0"/>
              </a:rPr>
              <a:t>Beschaeftigter</a:t>
            </a:r>
            <a:r>
              <a:rPr lang="de-AT" altLang="de-DE" dirty="0">
                <a:latin typeface="Courier New" panose="02070309020205020404" pitchFamily="49" charset="0"/>
              </a:rPr>
              <a:t>",</a:t>
            </a: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       </a:t>
            </a:r>
            <a:r>
              <a:rPr lang="de-AT" altLang="de-DE" dirty="0" err="1">
                <a:latin typeface="Courier New" panose="02070309020205020404" pitchFamily="49" charset="0"/>
              </a:rPr>
              <a:t>XMLElement</a:t>
            </a:r>
            <a:r>
              <a:rPr lang="de-AT" altLang="de-DE" dirty="0">
                <a:latin typeface="Courier New" panose="02070309020205020404" pitchFamily="49" charset="0"/>
              </a:rPr>
              <a:t> ("Nummer", </a:t>
            </a:r>
            <a:r>
              <a:rPr lang="de-AT" altLang="de-DE" dirty="0" err="1">
                <a:latin typeface="Courier New" panose="02070309020205020404" pitchFamily="49" charset="0"/>
              </a:rPr>
              <a:t>empno</a:t>
            </a:r>
            <a:r>
              <a:rPr lang="de-AT" altLang="de-DE" dirty="0">
                <a:latin typeface="Courier New" panose="02070309020205020404" pitchFamily="49" charset="0"/>
              </a:rPr>
              <a:t>) ,</a:t>
            </a: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       </a:t>
            </a:r>
            <a:r>
              <a:rPr lang="de-AT" altLang="de-DE" dirty="0" err="1">
                <a:latin typeface="Courier New" panose="02070309020205020404" pitchFamily="49" charset="0"/>
              </a:rPr>
              <a:t>XMLElement</a:t>
            </a:r>
            <a:r>
              <a:rPr lang="de-AT" altLang="de-DE" dirty="0">
                <a:latin typeface="Courier New" panose="02070309020205020404" pitchFamily="49" charset="0"/>
              </a:rPr>
              <a:t> ("Name", </a:t>
            </a:r>
            <a:r>
              <a:rPr lang="de-AT" altLang="de-DE" dirty="0" err="1">
                <a:latin typeface="Courier New" panose="02070309020205020404" pitchFamily="49" charset="0"/>
              </a:rPr>
              <a:t>ename</a:t>
            </a:r>
            <a:r>
              <a:rPr lang="de-AT" altLang="de-DE" dirty="0">
                <a:latin typeface="Courier New" panose="02070309020205020404" pitchFamily="49" charset="0"/>
              </a:rPr>
              <a:t>) ,</a:t>
            </a: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>
                <a:latin typeface="Courier New" panose="02070309020205020404" pitchFamily="49" charset="0"/>
              </a:rPr>
              <a:t>       </a:t>
            </a:r>
            <a:r>
              <a:rPr lang="de-AT" altLang="de-DE" dirty="0" err="1">
                <a:latin typeface="Courier New" panose="02070309020205020404" pitchFamily="49" charset="0"/>
              </a:rPr>
              <a:t>XMLElement</a:t>
            </a:r>
            <a:r>
              <a:rPr lang="de-AT" altLang="de-DE" dirty="0">
                <a:latin typeface="Courier New" panose="02070309020205020404" pitchFamily="49" charset="0"/>
              </a:rPr>
              <a:t> ("Aufnahmedatum",    </a:t>
            </a:r>
            <a:r>
              <a:rPr lang="de-AT" altLang="de-DE" dirty="0" err="1">
                <a:latin typeface="Courier New" panose="02070309020205020404" pitchFamily="49" charset="0"/>
              </a:rPr>
              <a:t>to_char</a:t>
            </a:r>
            <a:r>
              <a:rPr lang="de-AT" altLang="de-DE" dirty="0">
                <a:latin typeface="Courier New" panose="02070309020205020404" pitchFamily="49" charset="0"/>
              </a:rPr>
              <a:t>(</a:t>
            </a:r>
            <a:r>
              <a:rPr lang="de-AT" altLang="de-DE" dirty="0" err="1">
                <a:latin typeface="Courier New" panose="02070309020205020404" pitchFamily="49" charset="0"/>
              </a:rPr>
              <a:t>hiredate</a:t>
            </a:r>
            <a:r>
              <a:rPr lang="de-AT" altLang="de-DE" dirty="0">
                <a:latin typeface="Courier New" panose="02070309020205020404" pitchFamily="49" charset="0"/>
              </a:rPr>
              <a:t>)))</a:t>
            </a:r>
            <a:r>
              <a:rPr lang="de-AT" altLang="de-DE" dirty="0" err="1">
                <a:latin typeface="Courier New" panose="02070309020205020404" pitchFamily="49" charset="0"/>
              </a:rPr>
              <a:t>as</a:t>
            </a:r>
            <a:r>
              <a:rPr lang="de-AT" altLang="de-DE" dirty="0">
                <a:latin typeface="Courier New" panose="02070309020205020404" pitchFamily="49" charset="0"/>
              </a:rPr>
              <a:t> "ERGEBNIS"</a:t>
            </a: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 err="1">
                <a:latin typeface="Courier New" panose="02070309020205020404" pitchFamily="49" charset="0"/>
              </a:rPr>
              <a:t>from</a:t>
            </a:r>
            <a:r>
              <a:rPr lang="de-AT" altLang="de-DE" dirty="0">
                <a:latin typeface="Courier New" panose="02070309020205020404" pitchFamily="49" charset="0"/>
              </a:rPr>
              <a:t> </a:t>
            </a:r>
            <a:r>
              <a:rPr lang="de-AT" altLang="de-DE" dirty="0" err="1">
                <a:latin typeface="Courier New" panose="02070309020205020404" pitchFamily="49" charset="0"/>
              </a:rPr>
              <a:t>emp</a:t>
            </a:r>
            <a:endParaRPr lang="de-AT" altLang="de-DE" dirty="0">
              <a:latin typeface="Courier New" panose="02070309020205020404" pitchFamily="49" charset="0"/>
            </a:endParaRPr>
          </a:p>
          <a:p>
            <a:pPr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 err="1">
                <a:latin typeface="Courier New" panose="02070309020205020404" pitchFamily="49" charset="0"/>
              </a:rPr>
              <a:t>where</a:t>
            </a:r>
            <a:r>
              <a:rPr lang="de-AT" altLang="de-DE" dirty="0">
                <a:latin typeface="Courier New" panose="02070309020205020404" pitchFamily="49" charset="0"/>
              </a:rPr>
              <a:t> </a:t>
            </a:r>
            <a:r>
              <a:rPr lang="de-AT" altLang="de-DE" dirty="0" err="1">
                <a:latin typeface="Courier New" panose="02070309020205020404" pitchFamily="49" charset="0"/>
              </a:rPr>
              <a:t>empno</a:t>
            </a:r>
            <a:r>
              <a:rPr lang="de-AT" altLang="de-DE" dirty="0">
                <a:latin typeface="Courier New" panose="02070309020205020404" pitchFamily="49" charset="0"/>
              </a:rPr>
              <a:t> &gt; 7900;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0C79D53-5834-4BAA-8D2F-59B10A7F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55431" cy="365125"/>
          </a:xfrm>
        </p:spPr>
        <p:txBody>
          <a:bodyPr/>
          <a:lstStyle/>
          <a:p>
            <a:r>
              <a:rPr lang="de-AT" sz="1400"/>
              <a:t>XML</a:t>
            </a:r>
            <a:endParaRPr lang="de-AT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A19DBBE-5A3E-4844-B6F3-6AC2FB437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CBD-D184-4528-8A04-2827B2156974}" type="slidenum">
              <a:rPr lang="de-AT" sz="1400" smtClean="0"/>
              <a:t>8</a:t>
            </a:fld>
            <a:endParaRPr lang="de-AT" sz="14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E1564E1-02DF-43A0-86DB-C39F55344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38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B1B69B-16B5-4567-882E-5DF3FD550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err="1"/>
              <a:t>XMLAttributes</a:t>
            </a:r>
            <a:endParaRPr lang="de-AT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97A354-FCED-4496-85B1-506F084D8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de-DE" dirty="0"/>
              <a:t>Analog zu </a:t>
            </a:r>
            <a:r>
              <a:rPr lang="de-AT" altLang="de-DE" dirty="0" err="1"/>
              <a:t>XMLElements</a:t>
            </a:r>
            <a:r>
              <a:rPr lang="de-AT" altLang="de-DE" dirty="0"/>
              <a:t> kann mit der </a:t>
            </a:r>
            <a:r>
              <a:rPr lang="de-AT" altLang="de-DE" dirty="0" err="1"/>
              <a:t>XMLAttributes</a:t>
            </a:r>
            <a:r>
              <a:rPr lang="de-AT" altLang="de-DE" dirty="0"/>
              <a:t> </a:t>
            </a:r>
            <a:r>
              <a:rPr lang="de-AT" altLang="de-DE" dirty="0" err="1"/>
              <a:t>Function</a:t>
            </a:r>
            <a:r>
              <a:rPr lang="de-AT" altLang="de-DE" dirty="0"/>
              <a:t> zu einem Element ein Attribut erzeugt werden:</a:t>
            </a:r>
          </a:p>
          <a:p>
            <a:pPr marL="0"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AT" altLang="de-DE" dirty="0">
              <a:latin typeface="Courier New" panose="02070309020205020404" pitchFamily="49" charset="0"/>
            </a:endParaRPr>
          </a:p>
          <a:p>
            <a:pPr marL="0"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de-DE" dirty="0" err="1">
                <a:latin typeface="Courier New" panose="02070309020205020404" pitchFamily="49" charset="0"/>
              </a:rPr>
              <a:t>XMLElement</a:t>
            </a:r>
            <a:r>
              <a:rPr lang="en-US" altLang="de-DE" dirty="0">
                <a:latin typeface="Courier New" panose="02070309020205020404" pitchFamily="49" charset="0"/>
              </a:rPr>
              <a:t> ("</a:t>
            </a:r>
            <a:r>
              <a:rPr lang="en-US" altLang="de-DE" dirty="0" err="1">
                <a:latin typeface="Courier New" panose="02070309020205020404" pitchFamily="49" charset="0"/>
              </a:rPr>
              <a:t>Beschaeftigter</a:t>
            </a:r>
            <a:r>
              <a:rPr lang="en-US" altLang="de-DE" dirty="0">
                <a:latin typeface="Courier New" panose="02070309020205020404" pitchFamily="49" charset="0"/>
              </a:rPr>
              <a:t>", </a:t>
            </a:r>
          </a:p>
          <a:p>
            <a:pPr marL="0"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de-DE" dirty="0">
                <a:latin typeface="Courier New" panose="02070309020205020404" pitchFamily="49" charset="0"/>
              </a:rPr>
              <a:t>             </a:t>
            </a:r>
            <a:r>
              <a:rPr lang="en-US" altLang="de-DE" dirty="0" err="1">
                <a:latin typeface="Courier New" panose="02070309020205020404" pitchFamily="49" charset="0"/>
              </a:rPr>
              <a:t>XMLAttributes</a:t>
            </a:r>
            <a:r>
              <a:rPr lang="en-US" altLang="de-DE" dirty="0">
                <a:latin typeface="Courier New" panose="02070309020205020404" pitchFamily="49" charset="0"/>
              </a:rPr>
              <a:t>( </a:t>
            </a:r>
            <a:r>
              <a:rPr lang="en-US" altLang="de-DE" dirty="0" err="1">
                <a:latin typeface="Courier New" panose="02070309020205020404" pitchFamily="49" charset="0"/>
              </a:rPr>
              <a:t>empno</a:t>
            </a:r>
            <a:r>
              <a:rPr lang="en-US" altLang="de-DE" dirty="0">
                <a:latin typeface="Courier New" panose="02070309020205020404" pitchFamily="49" charset="0"/>
              </a:rPr>
              <a:t> as ID)</a:t>
            </a:r>
          </a:p>
          <a:p>
            <a:pPr marL="0" indent="-277813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de-DE" dirty="0">
                <a:latin typeface="Courier New" panose="02070309020205020404" pitchFamily="49" charset="0"/>
              </a:rPr>
              <a:t>            )</a:t>
            </a:r>
            <a:endParaRPr lang="de-AT" altLang="de-DE" dirty="0">
              <a:latin typeface="Courier New" panose="02070309020205020404" pitchFamily="49" charset="0"/>
            </a:endParaRP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FE69EF-E5E2-4FC4-8523-32EF718F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1856"/>
            <a:ext cx="800686" cy="365125"/>
          </a:xfrm>
        </p:spPr>
        <p:txBody>
          <a:bodyPr/>
          <a:lstStyle/>
          <a:p>
            <a:r>
              <a:rPr lang="de-AT" sz="1400"/>
              <a:t>XML</a:t>
            </a:r>
            <a:endParaRPr lang="de-AT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95CA6E-D8B8-47A4-BB33-DBAE9220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CBD-D184-4528-8A04-2827B2156974}" type="slidenum">
              <a:rPr lang="de-AT" sz="1400" smtClean="0"/>
              <a:t>9</a:t>
            </a:fld>
            <a:endParaRPr lang="de-AT" sz="14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99D47EF-ECE2-4B00-B670-397D93164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5783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44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1985</Words>
  <Application>Microsoft Office PowerPoint</Application>
  <PresentationFormat>Breitbild</PresentationFormat>
  <Paragraphs>327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Times New Roman</vt:lpstr>
      <vt:lpstr>Office</vt:lpstr>
      <vt:lpstr>XML ELEMENT</vt:lpstr>
      <vt:lpstr>Generierung von XML Daten </vt:lpstr>
      <vt:lpstr>XMLElement</vt:lpstr>
      <vt:lpstr>SQL / XML Functions</vt:lpstr>
      <vt:lpstr>Übung</vt:lpstr>
      <vt:lpstr>Lösung</vt:lpstr>
      <vt:lpstr>Übung</vt:lpstr>
      <vt:lpstr>Lösung</vt:lpstr>
      <vt:lpstr>XMLAttributes</vt:lpstr>
      <vt:lpstr>XMLAttributes</vt:lpstr>
      <vt:lpstr>Beispiel</vt:lpstr>
      <vt:lpstr>CASE</vt:lpstr>
      <vt:lpstr>Beispiel</vt:lpstr>
      <vt:lpstr>XMLFOREST I</vt:lpstr>
      <vt:lpstr>XMLFOREST II</vt:lpstr>
      <vt:lpstr>Beispiel</vt:lpstr>
      <vt:lpstr>Beispiel</vt:lpstr>
      <vt:lpstr>Beispiel Lösung</vt:lpstr>
      <vt:lpstr>Lösung mit XMLFOREST</vt:lpstr>
      <vt:lpstr>XMLAGG I</vt:lpstr>
      <vt:lpstr>XMLAGG II</vt:lpstr>
      <vt:lpstr>XMLAGG III</vt:lpstr>
      <vt:lpstr>XMLAGG VI</vt:lpstr>
      <vt:lpstr>XMLAGG IV Lösung</vt:lpstr>
      <vt:lpstr>XMLCONCAT I</vt:lpstr>
      <vt:lpstr>XMLCONCAT II</vt:lpstr>
      <vt:lpstr>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ELEMENT</dc:title>
  <dc:creator>Muratspahic Irfan</dc:creator>
  <cp:lastModifiedBy>Muratspahic Irfan</cp:lastModifiedBy>
  <cp:revision>4</cp:revision>
  <dcterms:created xsi:type="dcterms:W3CDTF">2020-07-06T09:34:40Z</dcterms:created>
  <dcterms:modified xsi:type="dcterms:W3CDTF">2020-07-06T10:07:57Z</dcterms:modified>
</cp:coreProperties>
</file>