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53EF6-C531-4450-96B8-41E2638B2EB6}" type="datetimeFigureOut">
              <a:rPr lang="de-AT" smtClean="0"/>
              <a:t>06.07.2020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BFAC2-D5B5-40C2-A92D-F09E2BAB0C40}" type="slidenum">
              <a:rPr lang="de-AT" smtClean="0"/>
              <a:t>‹Nr.›</a:t>
            </a:fld>
            <a:endParaRPr lang="de-AT"/>
          </a:p>
        </p:txBody>
      </p:sp>
    </p:spTree>
    <p:extLst>
      <p:ext uri="{BB962C8B-B14F-4D97-AF65-F5344CB8AC3E}">
        <p14:creationId xmlns:p14="http://schemas.microsoft.com/office/powerpoint/2010/main" val="2528791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337A8-C96F-4880-BAB0-BFA91669FE0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85F6E5FD-3BDD-4DD9-ACE7-043E05195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F24681DA-AEAB-42E6-AB39-1FE8C5241853}"/>
              </a:ext>
            </a:extLst>
          </p:cNvPr>
          <p:cNvSpPr>
            <a:spLocks noGrp="1"/>
          </p:cNvSpPr>
          <p:nvPr>
            <p:ph type="dt" sz="half" idx="10"/>
          </p:nvPr>
        </p:nvSpPr>
        <p:spPr/>
        <p:txBody>
          <a:bodyPr/>
          <a:lstStyle/>
          <a:p>
            <a:fld id="{0D32CFF4-6F94-4AB5-BD37-BA914981356C}" type="datetime1">
              <a:rPr lang="de-AT" smtClean="0"/>
              <a:t>06.07.2020</a:t>
            </a:fld>
            <a:endParaRPr lang="de-AT"/>
          </a:p>
        </p:txBody>
      </p:sp>
      <p:sp>
        <p:nvSpPr>
          <p:cNvPr id="5" name="Fußzeilenplatzhalter 4">
            <a:extLst>
              <a:ext uri="{FF2B5EF4-FFF2-40B4-BE49-F238E27FC236}">
                <a16:creationId xmlns:a16="http://schemas.microsoft.com/office/drawing/2014/main" id="{262686A3-1180-4E2E-9D93-4B8B5E9FD215}"/>
              </a:ext>
            </a:extLst>
          </p:cNvPr>
          <p:cNvSpPr>
            <a:spLocks noGrp="1"/>
          </p:cNvSpPr>
          <p:nvPr>
            <p:ph type="ftr" sz="quarter" idx="11"/>
          </p:nvPr>
        </p:nvSpPr>
        <p:spPr/>
        <p:txBody>
          <a:bodyPr/>
          <a:lstStyle/>
          <a:p>
            <a:r>
              <a:rPr lang="de-AT"/>
              <a:t>XML</a:t>
            </a:r>
          </a:p>
        </p:txBody>
      </p:sp>
      <p:sp>
        <p:nvSpPr>
          <p:cNvPr id="6" name="Foliennummernplatzhalter 5">
            <a:extLst>
              <a:ext uri="{FF2B5EF4-FFF2-40B4-BE49-F238E27FC236}">
                <a16:creationId xmlns:a16="http://schemas.microsoft.com/office/drawing/2014/main" id="{DE601FCF-7023-45E0-8382-B08419296480}"/>
              </a:ext>
            </a:extLst>
          </p:cNvPr>
          <p:cNvSpPr>
            <a:spLocks noGrp="1"/>
          </p:cNvSpPr>
          <p:nvPr>
            <p:ph type="sldNum" sz="quarter" idx="12"/>
          </p:nvPr>
        </p:nvSpPr>
        <p:spPr/>
        <p:txBody>
          <a:bodyPr/>
          <a:lstStyle/>
          <a:p>
            <a:fld id="{1A905A58-585F-4B73-B6AE-6769FFF49B73}" type="slidenum">
              <a:rPr lang="de-AT" smtClean="0"/>
              <a:t>‹Nr.›</a:t>
            </a:fld>
            <a:endParaRPr lang="de-AT"/>
          </a:p>
        </p:txBody>
      </p:sp>
    </p:spTree>
    <p:extLst>
      <p:ext uri="{BB962C8B-B14F-4D97-AF65-F5344CB8AC3E}">
        <p14:creationId xmlns:p14="http://schemas.microsoft.com/office/powerpoint/2010/main" val="20711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445FC5-ED8D-4A0E-830C-64637A898675}"/>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A842C195-01D8-4A87-9D31-F7F4F63428B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A949EF6E-ACFF-4B99-8ADB-DDAE4E7A964F}"/>
              </a:ext>
            </a:extLst>
          </p:cNvPr>
          <p:cNvSpPr>
            <a:spLocks noGrp="1"/>
          </p:cNvSpPr>
          <p:nvPr>
            <p:ph type="dt" sz="half" idx="10"/>
          </p:nvPr>
        </p:nvSpPr>
        <p:spPr/>
        <p:txBody>
          <a:bodyPr/>
          <a:lstStyle/>
          <a:p>
            <a:fld id="{A0F6C1F8-1574-40CA-948F-7DD1CB2F36C9}" type="datetime1">
              <a:rPr lang="de-AT" smtClean="0"/>
              <a:t>06.07.2020</a:t>
            </a:fld>
            <a:endParaRPr lang="de-AT"/>
          </a:p>
        </p:txBody>
      </p:sp>
      <p:sp>
        <p:nvSpPr>
          <p:cNvPr id="5" name="Fußzeilenplatzhalter 4">
            <a:extLst>
              <a:ext uri="{FF2B5EF4-FFF2-40B4-BE49-F238E27FC236}">
                <a16:creationId xmlns:a16="http://schemas.microsoft.com/office/drawing/2014/main" id="{E4786413-8120-4442-B209-0F61CA4B69EE}"/>
              </a:ext>
            </a:extLst>
          </p:cNvPr>
          <p:cNvSpPr>
            <a:spLocks noGrp="1"/>
          </p:cNvSpPr>
          <p:nvPr>
            <p:ph type="ftr" sz="quarter" idx="11"/>
          </p:nvPr>
        </p:nvSpPr>
        <p:spPr/>
        <p:txBody>
          <a:bodyPr/>
          <a:lstStyle/>
          <a:p>
            <a:r>
              <a:rPr lang="de-AT"/>
              <a:t>XML</a:t>
            </a:r>
          </a:p>
        </p:txBody>
      </p:sp>
      <p:sp>
        <p:nvSpPr>
          <p:cNvPr id="6" name="Foliennummernplatzhalter 5">
            <a:extLst>
              <a:ext uri="{FF2B5EF4-FFF2-40B4-BE49-F238E27FC236}">
                <a16:creationId xmlns:a16="http://schemas.microsoft.com/office/drawing/2014/main" id="{48D72E6A-93C3-4A68-ABD1-3E2A3B18A50F}"/>
              </a:ext>
            </a:extLst>
          </p:cNvPr>
          <p:cNvSpPr>
            <a:spLocks noGrp="1"/>
          </p:cNvSpPr>
          <p:nvPr>
            <p:ph type="sldNum" sz="quarter" idx="12"/>
          </p:nvPr>
        </p:nvSpPr>
        <p:spPr/>
        <p:txBody>
          <a:bodyPr/>
          <a:lstStyle/>
          <a:p>
            <a:fld id="{1A905A58-585F-4B73-B6AE-6769FFF49B73}" type="slidenum">
              <a:rPr lang="de-AT" smtClean="0"/>
              <a:t>‹Nr.›</a:t>
            </a:fld>
            <a:endParaRPr lang="de-AT"/>
          </a:p>
        </p:txBody>
      </p:sp>
    </p:spTree>
    <p:extLst>
      <p:ext uri="{BB962C8B-B14F-4D97-AF65-F5344CB8AC3E}">
        <p14:creationId xmlns:p14="http://schemas.microsoft.com/office/powerpoint/2010/main" val="249890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D878AA2-FE08-44B0-8FF7-FCF0224042E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301A6CE9-FB6A-4C17-8244-F45DDD50B44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4BB04C1-ADAF-4BB5-A1CB-8C248D4F9A3C}"/>
              </a:ext>
            </a:extLst>
          </p:cNvPr>
          <p:cNvSpPr>
            <a:spLocks noGrp="1"/>
          </p:cNvSpPr>
          <p:nvPr>
            <p:ph type="dt" sz="half" idx="10"/>
          </p:nvPr>
        </p:nvSpPr>
        <p:spPr/>
        <p:txBody>
          <a:bodyPr/>
          <a:lstStyle/>
          <a:p>
            <a:fld id="{80C277DF-C955-44B3-8125-53D10B29C2A2}" type="datetime1">
              <a:rPr lang="de-AT" smtClean="0"/>
              <a:t>06.07.2020</a:t>
            </a:fld>
            <a:endParaRPr lang="de-AT"/>
          </a:p>
        </p:txBody>
      </p:sp>
      <p:sp>
        <p:nvSpPr>
          <p:cNvPr id="5" name="Fußzeilenplatzhalter 4">
            <a:extLst>
              <a:ext uri="{FF2B5EF4-FFF2-40B4-BE49-F238E27FC236}">
                <a16:creationId xmlns:a16="http://schemas.microsoft.com/office/drawing/2014/main" id="{763D8623-18EC-4AD4-A659-89A22B80678F}"/>
              </a:ext>
            </a:extLst>
          </p:cNvPr>
          <p:cNvSpPr>
            <a:spLocks noGrp="1"/>
          </p:cNvSpPr>
          <p:nvPr>
            <p:ph type="ftr" sz="quarter" idx="11"/>
          </p:nvPr>
        </p:nvSpPr>
        <p:spPr/>
        <p:txBody>
          <a:bodyPr/>
          <a:lstStyle/>
          <a:p>
            <a:r>
              <a:rPr lang="de-AT"/>
              <a:t>XML</a:t>
            </a:r>
          </a:p>
        </p:txBody>
      </p:sp>
      <p:sp>
        <p:nvSpPr>
          <p:cNvPr id="6" name="Foliennummernplatzhalter 5">
            <a:extLst>
              <a:ext uri="{FF2B5EF4-FFF2-40B4-BE49-F238E27FC236}">
                <a16:creationId xmlns:a16="http://schemas.microsoft.com/office/drawing/2014/main" id="{689B26C7-504E-4345-9DDC-9D5BB1C21215}"/>
              </a:ext>
            </a:extLst>
          </p:cNvPr>
          <p:cNvSpPr>
            <a:spLocks noGrp="1"/>
          </p:cNvSpPr>
          <p:nvPr>
            <p:ph type="sldNum" sz="quarter" idx="12"/>
          </p:nvPr>
        </p:nvSpPr>
        <p:spPr/>
        <p:txBody>
          <a:bodyPr/>
          <a:lstStyle/>
          <a:p>
            <a:fld id="{1A905A58-585F-4B73-B6AE-6769FFF49B73}" type="slidenum">
              <a:rPr lang="de-AT" smtClean="0"/>
              <a:t>‹Nr.›</a:t>
            </a:fld>
            <a:endParaRPr lang="de-AT"/>
          </a:p>
        </p:txBody>
      </p:sp>
    </p:spTree>
    <p:extLst>
      <p:ext uri="{BB962C8B-B14F-4D97-AF65-F5344CB8AC3E}">
        <p14:creationId xmlns:p14="http://schemas.microsoft.com/office/powerpoint/2010/main" val="239820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F9DFA8-20F3-4E2D-BE32-7A69EE6F4787}"/>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A8E2C84E-4F97-4B6F-B494-23FC8907FC2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CF6B890-3B53-4595-9480-C1978ED538AA}"/>
              </a:ext>
            </a:extLst>
          </p:cNvPr>
          <p:cNvSpPr>
            <a:spLocks noGrp="1"/>
          </p:cNvSpPr>
          <p:nvPr>
            <p:ph type="dt" sz="half" idx="10"/>
          </p:nvPr>
        </p:nvSpPr>
        <p:spPr/>
        <p:txBody>
          <a:bodyPr/>
          <a:lstStyle/>
          <a:p>
            <a:fld id="{12A5FB43-C62A-415F-81ED-DEC6FF3E5E57}" type="datetime1">
              <a:rPr lang="de-AT" smtClean="0"/>
              <a:t>06.07.2020</a:t>
            </a:fld>
            <a:endParaRPr lang="de-AT"/>
          </a:p>
        </p:txBody>
      </p:sp>
      <p:sp>
        <p:nvSpPr>
          <p:cNvPr id="5" name="Fußzeilenplatzhalter 4">
            <a:extLst>
              <a:ext uri="{FF2B5EF4-FFF2-40B4-BE49-F238E27FC236}">
                <a16:creationId xmlns:a16="http://schemas.microsoft.com/office/drawing/2014/main" id="{A2B7F7C4-6714-467B-9545-A6F148EE784F}"/>
              </a:ext>
            </a:extLst>
          </p:cNvPr>
          <p:cNvSpPr>
            <a:spLocks noGrp="1"/>
          </p:cNvSpPr>
          <p:nvPr>
            <p:ph type="ftr" sz="quarter" idx="11"/>
          </p:nvPr>
        </p:nvSpPr>
        <p:spPr/>
        <p:txBody>
          <a:bodyPr/>
          <a:lstStyle/>
          <a:p>
            <a:r>
              <a:rPr lang="de-AT"/>
              <a:t>XML</a:t>
            </a:r>
          </a:p>
        </p:txBody>
      </p:sp>
      <p:sp>
        <p:nvSpPr>
          <p:cNvPr id="6" name="Foliennummernplatzhalter 5">
            <a:extLst>
              <a:ext uri="{FF2B5EF4-FFF2-40B4-BE49-F238E27FC236}">
                <a16:creationId xmlns:a16="http://schemas.microsoft.com/office/drawing/2014/main" id="{D03F9736-6AFC-4EFF-BD37-0DE917395B48}"/>
              </a:ext>
            </a:extLst>
          </p:cNvPr>
          <p:cNvSpPr>
            <a:spLocks noGrp="1"/>
          </p:cNvSpPr>
          <p:nvPr>
            <p:ph type="sldNum" sz="quarter" idx="12"/>
          </p:nvPr>
        </p:nvSpPr>
        <p:spPr/>
        <p:txBody>
          <a:bodyPr/>
          <a:lstStyle/>
          <a:p>
            <a:fld id="{1A905A58-585F-4B73-B6AE-6769FFF49B73}" type="slidenum">
              <a:rPr lang="de-AT" smtClean="0"/>
              <a:t>‹Nr.›</a:t>
            </a:fld>
            <a:endParaRPr lang="de-AT"/>
          </a:p>
        </p:txBody>
      </p:sp>
    </p:spTree>
    <p:extLst>
      <p:ext uri="{BB962C8B-B14F-4D97-AF65-F5344CB8AC3E}">
        <p14:creationId xmlns:p14="http://schemas.microsoft.com/office/powerpoint/2010/main" val="45615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383CFF-3719-422D-9E88-A8584777D45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E04C4E81-CB39-4D86-ABE7-BE84121487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DDC443A-16E9-4A21-850F-44B3331A282D}"/>
              </a:ext>
            </a:extLst>
          </p:cNvPr>
          <p:cNvSpPr>
            <a:spLocks noGrp="1"/>
          </p:cNvSpPr>
          <p:nvPr>
            <p:ph type="dt" sz="half" idx="10"/>
          </p:nvPr>
        </p:nvSpPr>
        <p:spPr/>
        <p:txBody>
          <a:bodyPr/>
          <a:lstStyle/>
          <a:p>
            <a:fld id="{C72639E9-B317-47C1-A708-10FB48678045}" type="datetime1">
              <a:rPr lang="de-AT" smtClean="0"/>
              <a:t>06.07.2020</a:t>
            </a:fld>
            <a:endParaRPr lang="de-AT"/>
          </a:p>
        </p:txBody>
      </p:sp>
      <p:sp>
        <p:nvSpPr>
          <p:cNvPr id="5" name="Fußzeilenplatzhalter 4">
            <a:extLst>
              <a:ext uri="{FF2B5EF4-FFF2-40B4-BE49-F238E27FC236}">
                <a16:creationId xmlns:a16="http://schemas.microsoft.com/office/drawing/2014/main" id="{002B186F-6D26-44AB-9769-EC9FEFD8E581}"/>
              </a:ext>
            </a:extLst>
          </p:cNvPr>
          <p:cNvSpPr>
            <a:spLocks noGrp="1"/>
          </p:cNvSpPr>
          <p:nvPr>
            <p:ph type="ftr" sz="quarter" idx="11"/>
          </p:nvPr>
        </p:nvSpPr>
        <p:spPr/>
        <p:txBody>
          <a:bodyPr/>
          <a:lstStyle/>
          <a:p>
            <a:r>
              <a:rPr lang="de-AT"/>
              <a:t>XML</a:t>
            </a:r>
          </a:p>
        </p:txBody>
      </p:sp>
      <p:sp>
        <p:nvSpPr>
          <p:cNvPr id="6" name="Foliennummernplatzhalter 5">
            <a:extLst>
              <a:ext uri="{FF2B5EF4-FFF2-40B4-BE49-F238E27FC236}">
                <a16:creationId xmlns:a16="http://schemas.microsoft.com/office/drawing/2014/main" id="{2F94C25E-653D-4D47-96F3-EAFC2B6CBD21}"/>
              </a:ext>
            </a:extLst>
          </p:cNvPr>
          <p:cNvSpPr>
            <a:spLocks noGrp="1"/>
          </p:cNvSpPr>
          <p:nvPr>
            <p:ph type="sldNum" sz="quarter" idx="12"/>
          </p:nvPr>
        </p:nvSpPr>
        <p:spPr/>
        <p:txBody>
          <a:bodyPr/>
          <a:lstStyle/>
          <a:p>
            <a:fld id="{1A905A58-585F-4B73-B6AE-6769FFF49B73}" type="slidenum">
              <a:rPr lang="de-AT" smtClean="0"/>
              <a:t>‹Nr.›</a:t>
            </a:fld>
            <a:endParaRPr lang="de-AT"/>
          </a:p>
        </p:txBody>
      </p:sp>
    </p:spTree>
    <p:extLst>
      <p:ext uri="{BB962C8B-B14F-4D97-AF65-F5344CB8AC3E}">
        <p14:creationId xmlns:p14="http://schemas.microsoft.com/office/powerpoint/2010/main" val="334071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55DCDB-4C86-49B1-8598-9649519F9E55}"/>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4E0149D8-8F74-4E16-A2D0-A0F6A224FE0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0961281D-3B62-4AB5-964E-89947FBE0D7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859B6ED8-00F1-4F93-B770-541EF142F5D0}"/>
              </a:ext>
            </a:extLst>
          </p:cNvPr>
          <p:cNvSpPr>
            <a:spLocks noGrp="1"/>
          </p:cNvSpPr>
          <p:nvPr>
            <p:ph type="dt" sz="half" idx="10"/>
          </p:nvPr>
        </p:nvSpPr>
        <p:spPr/>
        <p:txBody>
          <a:bodyPr/>
          <a:lstStyle/>
          <a:p>
            <a:fld id="{3DC151EA-0873-4B5E-A26D-F6E7A295A47C}" type="datetime1">
              <a:rPr lang="de-AT" smtClean="0"/>
              <a:t>06.07.2020</a:t>
            </a:fld>
            <a:endParaRPr lang="de-AT"/>
          </a:p>
        </p:txBody>
      </p:sp>
      <p:sp>
        <p:nvSpPr>
          <p:cNvPr id="6" name="Fußzeilenplatzhalter 5">
            <a:extLst>
              <a:ext uri="{FF2B5EF4-FFF2-40B4-BE49-F238E27FC236}">
                <a16:creationId xmlns:a16="http://schemas.microsoft.com/office/drawing/2014/main" id="{2819EB6E-F25B-4F84-AABF-6A6DD7E43A34}"/>
              </a:ext>
            </a:extLst>
          </p:cNvPr>
          <p:cNvSpPr>
            <a:spLocks noGrp="1"/>
          </p:cNvSpPr>
          <p:nvPr>
            <p:ph type="ftr" sz="quarter" idx="11"/>
          </p:nvPr>
        </p:nvSpPr>
        <p:spPr/>
        <p:txBody>
          <a:bodyPr/>
          <a:lstStyle/>
          <a:p>
            <a:r>
              <a:rPr lang="de-AT"/>
              <a:t>XML</a:t>
            </a:r>
          </a:p>
        </p:txBody>
      </p:sp>
      <p:sp>
        <p:nvSpPr>
          <p:cNvPr id="7" name="Foliennummernplatzhalter 6">
            <a:extLst>
              <a:ext uri="{FF2B5EF4-FFF2-40B4-BE49-F238E27FC236}">
                <a16:creationId xmlns:a16="http://schemas.microsoft.com/office/drawing/2014/main" id="{D84B1FE0-B85D-43B0-AC33-5003AE1E086A}"/>
              </a:ext>
            </a:extLst>
          </p:cNvPr>
          <p:cNvSpPr>
            <a:spLocks noGrp="1"/>
          </p:cNvSpPr>
          <p:nvPr>
            <p:ph type="sldNum" sz="quarter" idx="12"/>
          </p:nvPr>
        </p:nvSpPr>
        <p:spPr/>
        <p:txBody>
          <a:bodyPr/>
          <a:lstStyle/>
          <a:p>
            <a:fld id="{1A905A58-585F-4B73-B6AE-6769FFF49B73}" type="slidenum">
              <a:rPr lang="de-AT" smtClean="0"/>
              <a:t>‹Nr.›</a:t>
            </a:fld>
            <a:endParaRPr lang="de-AT"/>
          </a:p>
        </p:txBody>
      </p:sp>
    </p:spTree>
    <p:extLst>
      <p:ext uri="{BB962C8B-B14F-4D97-AF65-F5344CB8AC3E}">
        <p14:creationId xmlns:p14="http://schemas.microsoft.com/office/powerpoint/2010/main" val="299930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C57532-FF87-4493-93FC-0A9EA8D235EE}"/>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8868060C-171F-4FE8-846E-800103CDA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18957D8-1DDF-4E60-9530-B5100E32CE8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F20A547A-B616-4253-83FB-2D7256CE8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18092A2-0D52-4F84-B19D-B2EA323B550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50313EAB-BCDD-434F-8758-89403DFDA59E}"/>
              </a:ext>
            </a:extLst>
          </p:cNvPr>
          <p:cNvSpPr>
            <a:spLocks noGrp="1"/>
          </p:cNvSpPr>
          <p:nvPr>
            <p:ph type="dt" sz="half" idx="10"/>
          </p:nvPr>
        </p:nvSpPr>
        <p:spPr/>
        <p:txBody>
          <a:bodyPr/>
          <a:lstStyle/>
          <a:p>
            <a:fld id="{06FBF37F-13F4-4241-A0DF-B29AE78B1348}" type="datetime1">
              <a:rPr lang="de-AT" smtClean="0"/>
              <a:t>06.07.2020</a:t>
            </a:fld>
            <a:endParaRPr lang="de-AT"/>
          </a:p>
        </p:txBody>
      </p:sp>
      <p:sp>
        <p:nvSpPr>
          <p:cNvPr id="8" name="Fußzeilenplatzhalter 7">
            <a:extLst>
              <a:ext uri="{FF2B5EF4-FFF2-40B4-BE49-F238E27FC236}">
                <a16:creationId xmlns:a16="http://schemas.microsoft.com/office/drawing/2014/main" id="{4F5F827E-F139-4D05-8B41-9CD6E60415CB}"/>
              </a:ext>
            </a:extLst>
          </p:cNvPr>
          <p:cNvSpPr>
            <a:spLocks noGrp="1"/>
          </p:cNvSpPr>
          <p:nvPr>
            <p:ph type="ftr" sz="quarter" idx="11"/>
          </p:nvPr>
        </p:nvSpPr>
        <p:spPr/>
        <p:txBody>
          <a:bodyPr/>
          <a:lstStyle/>
          <a:p>
            <a:r>
              <a:rPr lang="de-AT"/>
              <a:t>XML</a:t>
            </a:r>
          </a:p>
        </p:txBody>
      </p:sp>
      <p:sp>
        <p:nvSpPr>
          <p:cNvPr id="9" name="Foliennummernplatzhalter 8">
            <a:extLst>
              <a:ext uri="{FF2B5EF4-FFF2-40B4-BE49-F238E27FC236}">
                <a16:creationId xmlns:a16="http://schemas.microsoft.com/office/drawing/2014/main" id="{93A33E98-5AA8-4686-B75A-FB7CE1E15CA5}"/>
              </a:ext>
            </a:extLst>
          </p:cNvPr>
          <p:cNvSpPr>
            <a:spLocks noGrp="1"/>
          </p:cNvSpPr>
          <p:nvPr>
            <p:ph type="sldNum" sz="quarter" idx="12"/>
          </p:nvPr>
        </p:nvSpPr>
        <p:spPr/>
        <p:txBody>
          <a:bodyPr/>
          <a:lstStyle/>
          <a:p>
            <a:fld id="{1A905A58-585F-4B73-B6AE-6769FFF49B73}" type="slidenum">
              <a:rPr lang="de-AT" smtClean="0"/>
              <a:t>‹Nr.›</a:t>
            </a:fld>
            <a:endParaRPr lang="de-AT"/>
          </a:p>
        </p:txBody>
      </p:sp>
    </p:spTree>
    <p:extLst>
      <p:ext uri="{BB962C8B-B14F-4D97-AF65-F5344CB8AC3E}">
        <p14:creationId xmlns:p14="http://schemas.microsoft.com/office/powerpoint/2010/main" val="171741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EA91F9-D66B-411C-9140-43F90F7C9557}"/>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AFC34420-88D4-4C0D-92DD-8D96456D02E5}"/>
              </a:ext>
            </a:extLst>
          </p:cNvPr>
          <p:cNvSpPr>
            <a:spLocks noGrp="1"/>
          </p:cNvSpPr>
          <p:nvPr>
            <p:ph type="dt" sz="half" idx="10"/>
          </p:nvPr>
        </p:nvSpPr>
        <p:spPr/>
        <p:txBody>
          <a:bodyPr/>
          <a:lstStyle/>
          <a:p>
            <a:fld id="{16C4E130-DD42-483F-9524-50F30FBF5B18}" type="datetime1">
              <a:rPr lang="de-AT" smtClean="0"/>
              <a:t>06.07.2020</a:t>
            </a:fld>
            <a:endParaRPr lang="de-AT"/>
          </a:p>
        </p:txBody>
      </p:sp>
      <p:sp>
        <p:nvSpPr>
          <p:cNvPr id="4" name="Fußzeilenplatzhalter 3">
            <a:extLst>
              <a:ext uri="{FF2B5EF4-FFF2-40B4-BE49-F238E27FC236}">
                <a16:creationId xmlns:a16="http://schemas.microsoft.com/office/drawing/2014/main" id="{48854881-F02E-431B-A0C0-0686BC25CB9C}"/>
              </a:ext>
            </a:extLst>
          </p:cNvPr>
          <p:cNvSpPr>
            <a:spLocks noGrp="1"/>
          </p:cNvSpPr>
          <p:nvPr>
            <p:ph type="ftr" sz="quarter" idx="11"/>
          </p:nvPr>
        </p:nvSpPr>
        <p:spPr/>
        <p:txBody>
          <a:bodyPr/>
          <a:lstStyle/>
          <a:p>
            <a:r>
              <a:rPr lang="de-AT"/>
              <a:t>XML</a:t>
            </a:r>
          </a:p>
        </p:txBody>
      </p:sp>
      <p:sp>
        <p:nvSpPr>
          <p:cNvPr id="5" name="Foliennummernplatzhalter 4">
            <a:extLst>
              <a:ext uri="{FF2B5EF4-FFF2-40B4-BE49-F238E27FC236}">
                <a16:creationId xmlns:a16="http://schemas.microsoft.com/office/drawing/2014/main" id="{FE29BFA8-4288-4620-8395-021486FDFD04}"/>
              </a:ext>
            </a:extLst>
          </p:cNvPr>
          <p:cNvSpPr>
            <a:spLocks noGrp="1"/>
          </p:cNvSpPr>
          <p:nvPr>
            <p:ph type="sldNum" sz="quarter" idx="12"/>
          </p:nvPr>
        </p:nvSpPr>
        <p:spPr/>
        <p:txBody>
          <a:bodyPr/>
          <a:lstStyle/>
          <a:p>
            <a:fld id="{1A905A58-585F-4B73-B6AE-6769FFF49B73}" type="slidenum">
              <a:rPr lang="de-AT" smtClean="0"/>
              <a:t>‹Nr.›</a:t>
            </a:fld>
            <a:endParaRPr lang="de-AT"/>
          </a:p>
        </p:txBody>
      </p:sp>
    </p:spTree>
    <p:extLst>
      <p:ext uri="{BB962C8B-B14F-4D97-AF65-F5344CB8AC3E}">
        <p14:creationId xmlns:p14="http://schemas.microsoft.com/office/powerpoint/2010/main" val="40568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00758ED-7912-45DB-B05B-8296B7FC9C21}"/>
              </a:ext>
            </a:extLst>
          </p:cNvPr>
          <p:cNvSpPr>
            <a:spLocks noGrp="1"/>
          </p:cNvSpPr>
          <p:nvPr>
            <p:ph type="dt" sz="half" idx="10"/>
          </p:nvPr>
        </p:nvSpPr>
        <p:spPr/>
        <p:txBody>
          <a:bodyPr/>
          <a:lstStyle/>
          <a:p>
            <a:fld id="{37B9396D-A2FC-4283-97BF-B19C1362FB8E}" type="datetime1">
              <a:rPr lang="de-AT" smtClean="0"/>
              <a:t>06.07.2020</a:t>
            </a:fld>
            <a:endParaRPr lang="de-AT"/>
          </a:p>
        </p:txBody>
      </p:sp>
      <p:sp>
        <p:nvSpPr>
          <p:cNvPr id="3" name="Fußzeilenplatzhalter 2">
            <a:extLst>
              <a:ext uri="{FF2B5EF4-FFF2-40B4-BE49-F238E27FC236}">
                <a16:creationId xmlns:a16="http://schemas.microsoft.com/office/drawing/2014/main" id="{FD294018-BC8E-4E42-9054-4AFCE7491C0B}"/>
              </a:ext>
            </a:extLst>
          </p:cNvPr>
          <p:cNvSpPr>
            <a:spLocks noGrp="1"/>
          </p:cNvSpPr>
          <p:nvPr>
            <p:ph type="ftr" sz="quarter" idx="11"/>
          </p:nvPr>
        </p:nvSpPr>
        <p:spPr/>
        <p:txBody>
          <a:bodyPr/>
          <a:lstStyle/>
          <a:p>
            <a:r>
              <a:rPr lang="de-AT"/>
              <a:t>XML</a:t>
            </a:r>
          </a:p>
        </p:txBody>
      </p:sp>
      <p:sp>
        <p:nvSpPr>
          <p:cNvPr id="4" name="Foliennummernplatzhalter 3">
            <a:extLst>
              <a:ext uri="{FF2B5EF4-FFF2-40B4-BE49-F238E27FC236}">
                <a16:creationId xmlns:a16="http://schemas.microsoft.com/office/drawing/2014/main" id="{ED8F126C-EB0B-4D07-B3D7-F246C0D8EE52}"/>
              </a:ext>
            </a:extLst>
          </p:cNvPr>
          <p:cNvSpPr>
            <a:spLocks noGrp="1"/>
          </p:cNvSpPr>
          <p:nvPr>
            <p:ph type="sldNum" sz="quarter" idx="12"/>
          </p:nvPr>
        </p:nvSpPr>
        <p:spPr/>
        <p:txBody>
          <a:bodyPr/>
          <a:lstStyle/>
          <a:p>
            <a:fld id="{1A905A58-585F-4B73-B6AE-6769FFF49B73}" type="slidenum">
              <a:rPr lang="de-AT" smtClean="0"/>
              <a:t>‹Nr.›</a:t>
            </a:fld>
            <a:endParaRPr lang="de-AT"/>
          </a:p>
        </p:txBody>
      </p:sp>
    </p:spTree>
    <p:extLst>
      <p:ext uri="{BB962C8B-B14F-4D97-AF65-F5344CB8AC3E}">
        <p14:creationId xmlns:p14="http://schemas.microsoft.com/office/powerpoint/2010/main" val="395507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B71AE-4082-40CB-9510-59D1E981C84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7DB11182-6DC9-475F-A1E0-869A0E55C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ADC7EC2D-27B2-4E7C-A191-175C5CE9F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D88AC27-D1C9-4F59-9495-0ADBD9FFF2D6}"/>
              </a:ext>
            </a:extLst>
          </p:cNvPr>
          <p:cNvSpPr>
            <a:spLocks noGrp="1"/>
          </p:cNvSpPr>
          <p:nvPr>
            <p:ph type="dt" sz="half" idx="10"/>
          </p:nvPr>
        </p:nvSpPr>
        <p:spPr/>
        <p:txBody>
          <a:bodyPr/>
          <a:lstStyle/>
          <a:p>
            <a:fld id="{80961CEE-DAEB-4A0D-9C50-5809A216FE7B}" type="datetime1">
              <a:rPr lang="de-AT" smtClean="0"/>
              <a:t>06.07.2020</a:t>
            </a:fld>
            <a:endParaRPr lang="de-AT"/>
          </a:p>
        </p:txBody>
      </p:sp>
      <p:sp>
        <p:nvSpPr>
          <p:cNvPr id="6" name="Fußzeilenplatzhalter 5">
            <a:extLst>
              <a:ext uri="{FF2B5EF4-FFF2-40B4-BE49-F238E27FC236}">
                <a16:creationId xmlns:a16="http://schemas.microsoft.com/office/drawing/2014/main" id="{37384B2C-5294-4089-94F4-2937202A9A96}"/>
              </a:ext>
            </a:extLst>
          </p:cNvPr>
          <p:cNvSpPr>
            <a:spLocks noGrp="1"/>
          </p:cNvSpPr>
          <p:nvPr>
            <p:ph type="ftr" sz="quarter" idx="11"/>
          </p:nvPr>
        </p:nvSpPr>
        <p:spPr/>
        <p:txBody>
          <a:bodyPr/>
          <a:lstStyle/>
          <a:p>
            <a:r>
              <a:rPr lang="de-AT"/>
              <a:t>XML</a:t>
            </a:r>
          </a:p>
        </p:txBody>
      </p:sp>
      <p:sp>
        <p:nvSpPr>
          <p:cNvPr id="7" name="Foliennummernplatzhalter 6">
            <a:extLst>
              <a:ext uri="{FF2B5EF4-FFF2-40B4-BE49-F238E27FC236}">
                <a16:creationId xmlns:a16="http://schemas.microsoft.com/office/drawing/2014/main" id="{5D16EDC9-02E3-4877-B16D-082EBCBC192B}"/>
              </a:ext>
            </a:extLst>
          </p:cNvPr>
          <p:cNvSpPr>
            <a:spLocks noGrp="1"/>
          </p:cNvSpPr>
          <p:nvPr>
            <p:ph type="sldNum" sz="quarter" idx="12"/>
          </p:nvPr>
        </p:nvSpPr>
        <p:spPr/>
        <p:txBody>
          <a:bodyPr/>
          <a:lstStyle/>
          <a:p>
            <a:fld id="{1A905A58-585F-4B73-B6AE-6769FFF49B73}" type="slidenum">
              <a:rPr lang="de-AT" smtClean="0"/>
              <a:t>‹Nr.›</a:t>
            </a:fld>
            <a:endParaRPr lang="de-AT"/>
          </a:p>
        </p:txBody>
      </p:sp>
    </p:spTree>
    <p:extLst>
      <p:ext uri="{BB962C8B-B14F-4D97-AF65-F5344CB8AC3E}">
        <p14:creationId xmlns:p14="http://schemas.microsoft.com/office/powerpoint/2010/main" val="3561865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F1188E-B74C-4B33-B3C8-4312CF0598F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E50255FB-E551-43D1-BFFA-033272C2E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CD3DBCD1-F1F5-4B66-A123-423431F99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F14F013-5BBE-4386-9414-2BA9AD6762B7}"/>
              </a:ext>
            </a:extLst>
          </p:cNvPr>
          <p:cNvSpPr>
            <a:spLocks noGrp="1"/>
          </p:cNvSpPr>
          <p:nvPr>
            <p:ph type="dt" sz="half" idx="10"/>
          </p:nvPr>
        </p:nvSpPr>
        <p:spPr/>
        <p:txBody>
          <a:bodyPr/>
          <a:lstStyle/>
          <a:p>
            <a:fld id="{E5A80519-D4B7-429E-8A17-CA8854CA4400}" type="datetime1">
              <a:rPr lang="de-AT" smtClean="0"/>
              <a:t>06.07.2020</a:t>
            </a:fld>
            <a:endParaRPr lang="de-AT"/>
          </a:p>
        </p:txBody>
      </p:sp>
      <p:sp>
        <p:nvSpPr>
          <p:cNvPr id="6" name="Fußzeilenplatzhalter 5">
            <a:extLst>
              <a:ext uri="{FF2B5EF4-FFF2-40B4-BE49-F238E27FC236}">
                <a16:creationId xmlns:a16="http://schemas.microsoft.com/office/drawing/2014/main" id="{B4D0A6F5-DCBE-4587-A811-42A58FA14B12}"/>
              </a:ext>
            </a:extLst>
          </p:cNvPr>
          <p:cNvSpPr>
            <a:spLocks noGrp="1"/>
          </p:cNvSpPr>
          <p:nvPr>
            <p:ph type="ftr" sz="quarter" idx="11"/>
          </p:nvPr>
        </p:nvSpPr>
        <p:spPr/>
        <p:txBody>
          <a:bodyPr/>
          <a:lstStyle/>
          <a:p>
            <a:r>
              <a:rPr lang="de-AT"/>
              <a:t>XML</a:t>
            </a:r>
          </a:p>
        </p:txBody>
      </p:sp>
      <p:sp>
        <p:nvSpPr>
          <p:cNvPr id="7" name="Foliennummernplatzhalter 6">
            <a:extLst>
              <a:ext uri="{FF2B5EF4-FFF2-40B4-BE49-F238E27FC236}">
                <a16:creationId xmlns:a16="http://schemas.microsoft.com/office/drawing/2014/main" id="{5AA5E631-7E03-449E-90F7-D15CDEEC5D75}"/>
              </a:ext>
            </a:extLst>
          </p:cNvPr>
          <p:cNvSpPr>
            <a:spLocks noGrp="1"/>
          </p:cNvSpPr>
          <p:nvPr>
            <p:ph type="sldNum" sz="quarter" idx="12"/>
          </p:nvPr>
        </p:nvSpPr>
        <p:spPr/>
        <p:txBody>
          <a:bodyPr/>
          <a:lstStyle/>
          <a:p>
            <a:fld id="{1A905A58-585F-4B73-B6AE-6769FFF49B73}" type="slidenum">
              <a:rPr lang="de-AT" smtClean="0"/>
              <a:t>‹Nr.›</a:t>
            </a:fld>
            <a:endParaRPr lang="de-AT"/>
          </a:p>
        </p:txBody>
      </p:sp>
    </p:spTree>
    <p:extLst>
      <p:ext uri="{BB962C8B-B14F-4D97-AF65-F5344CB8AC3E}">
        <p14:creationId xmlns:p14="http://schemas.microsoft.com/office/powerpoint/2010/main" val="283617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4406028-79B2-457C-89CA-1606F6B69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184F219F-82BF-4376-BD49-81970029ED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16678A13-3BBB-452C-92A1-DC1E35B121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734A4-8D15-4543-8FA2-8AFC7E5959B8}" type="datetime1">
              <a:rPr lang="de-AT" smtClean="0"/>
              <a:t>06.07.2020</a:t>
            </a:fld>
            <a:endParaRPr lang="de-AT"/>
          </a:p>
        </p:txBody>
      </p:sp>
      <p:sp>
        <p:nvSpPr>
          <p:cNvPr id="5" name="Fußzeilenplatzhalter 4">
            <a:extLst>
              <a:ext uri="{FF2B5EF4-FFF2-40B4-BE49-F238E27FC236}">
                <a16:creationId xmlns:a16="http://schemas.microsoft.com/office/drawing/2014/main" id="{CCEF613C-D357-4489-86B7-6B733AE7B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a:t>XML</a:t>
            </a:r>
          </a:p>
        </p:txBody>
      </p:sp>
      <p:sp>
        <p:nvSpPr>
          <p:cNvPr id="6" name="Foliennummernplatzhalter 5">
            <a:extLst>
              <a:ext uri="{FF2B5EF4-FFF2-40B4-BE49-F238E27FC236}">
                <a16:creationId xmlns:a16="http://schemas.microsoft.com/office/drawing/2014/main" id="{0C12A20E-BDBA-4324-BD35-DB937CFC5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05A58-585F-4B73-B6AE-6769FFF49B73}" type="slidenum">
              <a:rPr lang="de-AT" smtClean="0"/>
              <a:t>‹Nr.›</a:t>
            </a:fld>
            <a:endParaRPr lang="de-AT"/>
          </a:p>
        </p:txBody>
      </p:sp>
    </p:spTree>
    <p:extLst>
      <p:ext uri="{BB962C8B-B14F-4D97-AF65-F5344CB8AC3E}">
        <p14:creationId xmlns:p14="http://schemas.microsoft.com/office/powerpoint/2010/main" val="869408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w3.org/2001/XMLSchem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w3schools.com/dtd/note.dtd"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4DB0DE-2E7C-4C28-8114-01564ADB9CAF}"/>
              </a:ext>
            </a:extLst>
          </p:cNvPr>
          <p:cNvSpPr>
            <a:spLocks noGrp="1"/>
          </p:cNvSpPr>
          <p:nvPr>
            <p:ph type="ctrTitle"/>
          </p:nvPr>
        </p:nvSpPr>
        <p:spPr/>
        <p:txBody>
          <a:bodyPr/>
          <a:lstStyle/>
          <a:p>
            <a:r>
              <a:rPr lang="de-AT" dirty="0">
                <a:solidFill>
                  <a:schemeClr val="bg1"/>
                </a:solidFill>
              </a:rPr>
              <a:t>XML XSD</a:t>
            </a:r>
          </a:p>
        </p:txBody>
      </p:sp>
      <p:pic>
        <p:nvPicPr>
          <p:cNvPr id="5" name="Grafik 4" descr="Ein Bild, das Zeichnung enthält.&#10;&#10;Automatisch generierte Beschreibung">
            <a:extLst>
              <a:ext uri="{FF2B5EF4-FFF2-40B4-BE49-F238E27FC236}">
                <a16:creationId xmlns:a16="http://schemas.microsoft.com/office/drawing/2014/main" id="{327D59B3-1D0E-4B35-AE96-FBB10AB25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9000"/>
            <a:ext cx="2143125" cy="2143125"/>
          </a:xfrm>
          <a:prstGeom prst="rect">
            <a:avLst/>
          </a:prstGeom>
        </p:spPr>
      </p:pic>
    </p:spTree>
    <p:extLst>
      <p:ext uri="{BB962C8B-B14F-4D97-AF65-F5344CB8AC3E}">
        <p14:creationId xmlns:p14="http://schemas.microsoft.com/office/powerpoint/2010/main" val="1288320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727D83-33FB-4461-94DC-F27C9D231E42}"/>
              </a:ext>
            </a:extLst>
          </p:cNvPr>
          <p:cNvSpPr>
            <a:spLocks noGrp="1"/>
          </p:cNvSpPr>
          <p:nvPr>
            <p:ph type="title"/>
          </p:nvPr>
        </p:nvSpPr>
        <p:spPr/>
        <p:txBody>
          <a:bodyPr/>
          <a:lstStyle/>
          <a:p>
            <a:r>
              <a:rPr lang="de-AT" b="1" dirty="0"/>
              <a:t>Schema Element</a:t>
            </a:r>
          </a:p>
        </p:txBody>
      </p:sp>
      <p:sp>
        <p:nvSpPr>
          <p:cNvPr id="3" name="Inhaltsplatzhalter 2">
            <a:extLst>
              <a:ext uri="{FF2B5EF4-FFF2-40B4-BE49-F238E27FC236}">
                <a16:creationId xmlns:a16="http://schemas.microsoft.com/office/drawing/2014/main" id="{F50CF119-9146-461B-971B-EA8978302813}"/>
              </a:ext>
            </a:extLst>
          </p:cNvPr>
          <p:cNvSpPr>
            <a:spLocks noGrp="1"/>
          </p:cNvSpPr>
          <p:nvPr>
            <p:ph idx="1"/>
          </p:nvPr>
        </p:nvSpPr>
        <p:spPr>
          <a:xfrm>
            <a:off x="838200" y="1494319"/>
            <a:ext cx="8146774" cy="4654689"/>
          </a:xfrm>
        </p:spPr>
        <p:txBody>
          <a:bodyPr>
            <a:normAutofit fontScale="70000" lnSpcReduction="20000"/>
          </a:bodyPr>
          <a:lstStyle/>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Das Schema Element ist das root Element von jedem XML Schema:</a:t>
            </a:r>
          </a:p>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800" dirty="0">
              <a:latin typeface="Courier New" panose="02070309020205020404" pitchFamily="49" charset="0"/>
            </a:endParaRPr>
          </a:p>
          <a:p>
            <a:pPr indent="-3175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rPr>
              <a:t>&lt;?</a:t>
            </a:r>
            <a:r>
              <a:rPr lang="de-AT" altLang="de-DE" dirty="0" err="1">
                <a:latin typeface="Courier New" panose="02070309020205020404" pitchFamily="49" charset="0"/>
              </a:rPr>
              <a:t>xml</a:t>
            </a:r>
            <a:r>
              <a:rPr lang="de-AT" altLang="de-DE" dirty="0">
                <a:latin typeface="Courier New" panose="02070309020205020404" pitchFamily="49" charset="0"/>
              </a:rPr>
              <a:t> </a:t>
            </a:r>
            <a:r>
              <a:rPr lang="de-AT" altLang="de-DE" dirty="0" err="1">
                <a:latin typeface="Courier New" panose="02070309020205020404" pitchFamily="49" charset="0"/>
              </a:rPr>
              <a:t>version</a:t>
            </a:r>
            <a:r>
              <a:rPr lang="de-AT" altLang="de-DE" dirty="0">
                <a:latin typeface="Courier New" panose="02070309020205020404" pitchFamily="49" charset="0"/>
              </a:rPr>
              <a:t>="1.0"?&gt;</a:t>
            </a:r>
            <a:br>
              <a:rPr lang="de-AT" altLang="de-DE" dirty="0">
                <a:latin typeface="Courier New" panose="02070309020205020404" pitchFamily="49" charset="0"/>
              </a:rPr>
            </a:br>
            <a:r>
              <a:rPr lang="de-AT" altLang="de-DE" dirty="0">
                <a:latin typeface="Courier New" panose="02070309020205020404" pitchFamily="49" charset="0"/>
              </a:rPr>
              <a:t>&lt; </a:t>
            </a:r>
            <a:r>
              <a:rPr lang="de-AT" altLang="de-DE" dirty="0" err="1">
                <a:latin typeface="Courier New" panose="02070309020205020404" pitchFamily="49" charset="0"/>
              </a:rPr>
              <a:t>xs:schema</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a:t>
            </a:r>
            <a:br>
              <a:rPr lang="de-AT" altLang="de-DE" dirty="0">
                <a:latin typeface="Courier New" panose="02070309020205020404" pitchFamily="49" charset="0"/>
              </a:rPr>
            </a:br>
            <a:r>
              <a:rPr lang="de-AT" altLang="de-DE" dirty="0">
                <a:latin typeface="Courier New" panose="02070309020205020404" pitchFamily="49" charset="0"/>
              </a:rPr>
              <a:t>&lt; /</a:t>
            </a:r>
            <a:r>
              <a:rPr lang="de-AT" altLang="de-DE" dirty="0" err="1">
                <a:latin typeface="Courier New" panose="02070309020205020404" pitchFamily="49" charset="0"/>
              </a:rPr>
              <a:t>xs:schema</a:t>
            </a:r>
            <a:r>
              <a:rPr lang="de-AT" altLang="de-DE" dirty="0">
                <a:latin typeface="Courier New" panose="02070309020205020404" pitchFamily="49" charset="0"/>
              </a:rPr>
              <a:t>&gt;</a:t>
            </a:r>
          </a:p>
          <a:p>
            <a:pPr indent="-3175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800" dirty="0">
              <a:latin typeface="Courier New" panose="02070309020205020404" pitchFamily="49" charset="0"/>
            </a:endParaRPr>
          </a:p>
          <a:p>
            <a:pPr indent="-3175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Das Schema Element kann Attribute enthalten. Beispielsweise den Namespace</a:t>
            </a:r>
          </a:p>
          <a:p>
            <a:pPr indent="-3175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rPr>
              <a:t>&lt;?</a:t>
            </a:r>
            <a:r>
              <a:rPr lang="de-AT" altLang="de-DE" dirty="0" err="1">
                <a:latin typeface="Courier New" panose="02070309020205020404" pitchFamily="49" charset="0"/>
              </a:rPr>
              <a:t>xml</a:t>
            </a:r>
            <a:r>
              <a:rPr lang="de-AT" altLang="de-DE" dirty="0">
                <a:latin typeface="Courier New" panose="02070309020205020404" pitchFamily="49" charset="0"/>
              </a:rPr>
              <a:t> </a:t>
            </a:r>
            <a:r>
              <a:rPr lang="de-AT" altLang="de-DE" dirty="0" err="1">
                <a:latin typeface="Courier New" panose="02070309020205020404" pitchFamily="49" charset="0"/>
              </a:rPr>
              <a:t>version</a:t>
            </a:r>
            <a:r>
              <a:rPr lang="de-AT" altLang="de-DE" dirty="0">
                <a:latin typeface="Courier New" panose="02070309020205020404" pitchFamily="49" charset="0"/>
              </a:rPr>
              <a:t>="1.0"?&gt;</a:t>
            </a:r>
            <a:br>
              <a:rPr lang="de-AT" altLang="de-DE" dirty="0">
                <a:latin typeface="Courier New" panose="02070309020205020404" pitchFamily="49" charset="0"/>
              </a:rPr>
            </a:br>
            <a:r>
              <a:rPr lang="de-AT" altLang="de-DE" dirty="0">
                <a:latin typeface="Courier New" panose="02070309020205020404" pitchFamily="49" charset="0"/>
              </a:rPr>
              <a:t>&lt; </a:t>
            </a:r>
            <a:r>
              <a:rPr lang="de-AT" altLang="de-DE" dirty="0" err="1">
                <a:latin typeface="Courier New" panose="02070309020205020404" pitchFamily="49" charset="0"/>
              </a:rPr>
              <a:t>xs:schema</a:t>
            </a:r>
            <a:r>
              <a:rPr lang="de-AT" altLang="de-DE" dirty="0">
                <a:latin typeface="Courier New" panose="02070309020205020404" pitchFamily="49" charset="0"/>
              </a:rPr>
              <a:t> </a:t>
            </a:r>
            <a:r>
              <a:rPr lang="de-AT" altLang="de-DE" dirty="0" err="1">
                <a:latin typeface="Courier New" panose="02070309020205020404" pitchFamily="49" charset="0"/>
              </a:rPr>
              <a:t>xmlns:xs</a:t>
            </a:r>
            <a:r>
              <a:rPr lang="de-AT" altLang="de-DE" dirty="0">
                <a:latin typeface="Courier New" panose="02070309020205020404" pitchFamily="49" charset="0"/>
              </a:rPr>
              <a:t>="http://www.w3.org/2001/XMLSchema"</a:t>
            </a:r>
            <a:br>
              <a:rPr lang="de-AT" altLang="de-DE" dirty="0">
                <a:latin typeface="Courier New" panose="02070309020205020404" pitchFamily="49" charset="0"/>
              </a:rPr>
            </a:br>
            <a:r>
              <a:rPr lang="de-AT" altLang="de-DE" dirty="0" err="1">
                <a:latin typeface="Courier New" panose="02070309020205020404" pitchFamily="49" charset="0"/>
              </a:rPr>
              <a:t>targetNamespace</a:t>
            </a:r>
            <a:r>
              <a:rPr lang="de-AT" altLang="de-DE" dirty="0">
                <a:latin typeface="Courier New" panose="02070309020205020404" pitchFamily="49" charset="0"/>
              </a:rPr>
              <a:t>="http://www.w3schools.com"</a:t>
            </a:r>
            <a:br>
              <a:rPr lang="de-AT" altLang="de-DE" dirty="0">
                <a:latin typeface="Courier New" panose="02070309020205020404" pitchFamily="49" charset="0"/>
              </a:rPr>
            </a:br>
            <a:r>
              <a:rPr lang="de-AT" altLang="de-DE" dirty="0" err="1">
                <a:latin typeface="Courier New" panose="02070309020205020404" pitchFamily="49" charset="0"/>
              </a:rPr>
              <a:t>xmlns</a:t>
            </a:r>
            <a:r>
              <a:rPr lang="de-AT" altLang="de-DE" dirty="0">
                <a:latin typeface="Courier New" panose="02070309020205020404" pitchFamily="49" charset="0"/>
              </a:rPr>
              <a:t>="http://www.w3schools.com"</a:t>
            </a:r>
            <a:br>
              <a:rPr lang="de-AT" altLang="de-DE" dirty="0">
                <a:latin typeface="Courier New" panose="02070309020205020404" pitchFamily="49" charset="0"/>
              </a:rPr>
            </a:br>
            <a:r>
              <a:rPr lang="de-AT" altLang="de-DE" dirty="0" err="1">
                <a:latin typeface="Courier New" panose="02070309020205020404" pitchFamily="49" charset="0"/>
              </a:rPr>
              <a:t>elementFormDefault</a:t>
            </a:r>
            <a:r>
              <a:rPr lang="de-AT" altLang="de-DE" dirty="0">
                <a:latin typeface="Courier New" panose="02070309020205020404" pitchFamily="49" charset="0"/>
              </a:rPr>
              <a:t>="</a:t>
            </a:r>
            <a:r>
              <a:rPr lang="de-AT" altLang="de-DE" dirty="0" err="1">
                <a:latin typeface="Courier New" panose="02070309020205020404" pitchFamily="49" charset="0"/>
              </a:rPr>
              <a:t>qualified</a:t>
            </a:r>
            <a:r>
              <a:rPr lang="de-AT" altLang="de-DE" dirty="0">
                <a:latin typeface="Courier New" panose="02070309020205020404" pitchFamily="49" charset="0"/>
              </a:rPr>
              <a:t>"&gt;   </a:t>
            </a:r>
            <a:br>
              <a:rPr lang="de-AT" altLang="de-DE" dirty="0">
                <a:latin typeface="Courier New" panose="02070309020205020404" pitchFamily="49" charset="0"/>
              </a:rPr>
            </a:br>
            <a:r>
              <a:rPr lang="de-AT" altLang="de-DE" dirty="0">
                <a:latin typeface="Courier New" panose="02070309020205020404" pitchFamily="49" charset="0"/>
              </a:rPr>
              <a:t>...</a:t>
            </a:r>
            <a:br>
              <a:rPr lang="de-AT" altLang="de-DE" dirty="0">
                <a:latin typeface="Courier New" panose="02070309020205020404" pitchFamily="49" charset="0"/>
              </a:rPr>
            </a:br>
            <a:r>
              <a:rPr lang="de-AT" altLang="de-DE" dirty="0">
                <a:latin typeface="Courier New" panose="02070309020205020404" pitchFamily="49" charset="0"/>
              </a:rPr>
              <a:t>&lt;/</a:t>
            </a:r>
            <a:r>
              <a:rPr lang="de-AT" altLang="de-DE" dirty="0" err="1">
                <a:latin typeface="Courier New" panose="02070309020205020404" pitchFamily="49" charset="0"/>
              </a:rPr>
              <a:t>xs:schema</a:t>
            </a:r>
            <a:r>
              <a:rPr lang="de-AT" altLang="de-DE" dirty="0">
                <a:latin typeface="Courier New" panose="02070309020205020404" pitchFamily="49" charset="0"/>
              </a:rPr>
              <a:t>&gt;</a:t>
            </a:r>
          </a:p>
          <a:p>
            <a:pPr indent="-3175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err="1">
                <a:latin typeface="Courier New" panose="02070309020205020404" pitchFamily="49" charset="0"/>
              </a:rPr>
              <a:t>Qualified</a:t>
            </a:r>
            <a:r>
              <a:rPr lang="de-AT" altLang="de-DE" dirty="0">
                <a:latin typeface="Courier New" panose="02070309020205020404" pitchFamily="49" charset="0"/>
              </a:rPr>
              <a:t> bedeutet, dass der Namespace – Präfix angeführt werden muss. </a:t>
            </a:r>
          </a:p>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ourier New" panose="02070309020205020404" pitchFamily="49" charset="0"/>
            </a:endParaRPr>
          </a:p>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80EE0DE1-F50D-437D-96EA-28D72C7EE906}"/>
              </a:ext>
            </a:extLst>
          </p:cNvPr>
          <p:cNvSpPr>
            <a:spLocks noGrp="1"/>
          </p:cNvSpPr>
          <p:nvPr>
            <p:ph type="ftr" sz="quarter" idx="11"/>
          </p:nvPr>
        </p:nvSpPr>
        <p:spPr>
          <a:xfrm>
            <a:off x="796787" y="6356350"/>
            <a:ext cx="528430" cy="365125"/>
          </a:xfrm>
        </p:spPr>
        <p:txBody>
          <a:bodyPr/>
          <a:lstStyle/>
          <a:p>
            <a:r>
              <a:rPr lang="de-AT" sz="1400"/>
              <a:t>XML</a:t>
            </a:r>
          </a:p>
        </p:txBody>
      </p:sp>
      <p:sp>
        <p:nvSpPr>
          <p:cNvPr id="5" name="Foliennummernplatzhalter 4">
            <a:extLst>
              <a:ext uri="{FF2B5EF4-FFF2-40B4-BE49-F238E27FC236}">
                <a16:creationId xmlns:a16="http://schemas.microsoft.com/office/drawing/2014/main" id="{9195FFF1-C5FB-4848-B125-9AD635D7D1D0}"/>
              </a:ext>
            </a:extLst>
          </p:cNvPr>
          <p:cNvSpPr>
            <a:spLocks noGrp="1"/>
          </p:cNvSpPr>
          <p:nvPr>
            <p:ph type="sldNum" sz="quarter" idx="12"/>
          </p:nvPr>
        </p:nvSpPr>
        <p:spPr/>
        <p:txBody>
          <a:bodyPr/>
          <a:lstStyle/>
          <a:p>
            <a:fld id="{1A905A58-585F-4B73-B6AE-6769FFF49B73}" type="slidenum">
              <a:rPr lang="de-AT" sz="1400" smtClean="0"/>
              <a:t>10</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01DAC916-CE05-4B31-8AA7-AFD7430F4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58380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8A0D5-1B74-4FCC-9CDE-84C8B844666B}"/>
              </a:ext>
            </a:extLst>
          </p:cNvPr>
          <p:cNvSpPr>
            <a:spLocks noGrp="1"/>
          </p:cNvSpPr>
          <p:nvPr>
            <p:ph type="title"/>
          </p:nvPr>
        </p:nvSpPr>
        <p:spPr/>
        <p:txBody>
          <a:bodyPr/>
          <a:lstStyle/>
          <a:p>
            <a:r>
              <a:rPr lang="de-AT" b="1" dirty="0"/>
              <a:t>Namespace</a:t>
            </a:r>
          </a:p>
        </p:txBody>
      </p:sp>
      <p:sp>
        <p:nvSpPr>
          <p:cNvPr id="3" name="Inhaltsplatzhalter 2">
            <a:extLst>
              <a:ext uri="{FF2B5EF4-FFF2-40B4-BE49-F238E27FC236}">
                <a16:creationId xmlns:a16="http://schemas.microsoft.com/office/drawing/2014/main" id="{3C602822-A1B1-40B0-B308-125872D473A4}"/>
              </a:ext>
            </a:extLst>
          </p:cNvPr>
          <p:cNvSpPr>
            <a:spLocks noGrp="1"/>
          </p:cNvSpPr>
          <p:nvPr>
            <p:ph idx="1"/>
          </p:nvPr>
        </p:nvSpPr>
        <p:spPr>
          <a:xfrm>
            <a:off x="838200" y="1690688"/>
            <a:ext cx="8849139" cy="4351338"/>
          </a:xfrm>
        </p:spPr>
        <p:txBody>
          <a:bodyPr>
            <a:normAutofit fontScale="92500" lnSpcReduction="10000"/>
          </a:bodyPr>
          <a:lstStyle/>
          <a:p>
            <a:pPr marL="0" indent="-2794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..ist eine Sammlung von XML Elementen und Attributen. </a:t>
            </a:r>
          </a:p>
          <a:p>
            <a:pPr marL="0" indent="-2794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1050" dirty="0"/>
          </a:p>
          <a:p>
            <a:pPr marL="0" indent="-2794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Namespace Konzept dient zur Konfliktvermeidung, bei mehreren XML Sprachen in 1 Kontext.  (Vergleichbar mit Telefonvorwahlkonzept).</a:t>
            </a:r>
          </a:p>
          <a:p>
            <a:pPr marL="0" indent="-2794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1050" dirty="0"/>
          </a:p>
          <a:p>
            <a:pPr marL="0" indent="-2794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Deklaration eines Namespace:</a:t>
            </a:r>
          </a:p>
          <a:p>
            <a:pPr marL="0" indent="-2794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someElement</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xmlns:pfx</a:t>
            </a:r>
            <a:r>
              <a:rPr lang="de-AT" altLang="de-DE" dirty="0">
                <a:latin typeface="Courier New" panose="02070309020205020404" pitchFamily="49" charset="0"/>
                <a:cs typeface="Courier New" panose="02070309020205020404" pitchFamily="49" charset="0"/>
              </a:rPr>
              <a:t>="URI" /&gt; </a:t>
            </a:r>
          </a:p>
          <a:p>
            <a:pPr marL="0" indent="-2794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1050" dirty="0"/>
          </a:p>
          <a:p>
            <a:pPr marL="0" indent="-2794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err="1"/>
              <a:t>xmlns</a:t>
            </a:r>
            <a:r>
              <a:rPr lang="de-AT" altLang="de-DE" dirty="0"/>
              <a:t> deklariert den Namespace; </a:t>
            </a:r>
            <a:r>
              <a:rPr lang="de-AT" altLang="de-DE" dirty="0" err="1"/>
              <a:t>pfx</a:t>
            </a:r>
            <a:r>
              <a:rPr lang="de-AT" altLang="de-DE" dirty="0"/>
              <a:t> ist der Namespace Präfix. Der Verwendungszweck des uniform </a:t>
            </a:r>
            <a:r>
              <a:rPr lang="de-AT" altLang="de-DE" dirty="0" err="1"/>
              <a:t>resource</a:t>
            </a:r>
            <a:r>
              <a:rPr lang="de-AT" altLang="de-DE" dirty="0"/>
              <a:t> </a:t>
            </a:r>
            <a:r>
              <a:rPr lang="de-AT" altLang="de-DE" dirty="0" err="1"/>
              <a:t>identifiers</a:t>
            </a:r>
            <a:r>
              <a:rPr lang="de-AT" altLang="de-DE" dirty="0"/>
              <a:t>  ist es, dem Namensraum einen eindeutigen Namen zu geben.</a:t>
            </a:r>
          </a:p>
          <a:p>
            <a:endParaRPr lang="de-AT" dirty="0"/>
          </a:p>
        </p:txBody>
      </p:sp>
      <p:sp>
        <p:nvSpPr>
          <p:cNvPr id="4" name="Fußzeilenplatzhalter 3">
            <a:extLst>
              <a:ext uri="{FF2B5EF4-FFF2-40B4-BE49-F238E27FC236}">
                <a16:creationId xmlns:a16="http://schemas.microsoft.com/office/drawing/2014/main" id="{8C3E7D4C-00AB-40DA-A78C-DE25161A82AB}"/>
              </a:ext>
            </a:extLst>
          </p:cNvPr>
          <p:cNvSpPr>
            <a:spLocks noGrp="1"/>
          </p:cNvSpPr>
          <p:nvPr>
            <p:ph type="ftr" sz="quarter" idx="11"/>
          </p:nvPr>
        </p:nvSpPr>
        <p:spPr>
          <a:xfrm>
            <a:off x="838200" y="6356349"/>
            <a:ext cx="619539"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2E85116F-987C-4868-B525-756C3C64F008}"/>
              </a:ext>
            </a:extLst>
          </p:cNvPr>
          <p:cNvSpPr>
            <a:spLocks noGrp="1"/>
          </p:cNvSpPr>
          <p:nvPr>
            <p:ph type="sldNum" sz="quarter" idx="12"/>
          </p:nvPr>
        </p:nvSpPr>
        <p:spPr/>
        <p:txBody>
          <a:bodyPr/>
          <a:lstStyle/>
          <a:p>
            <a:fld id="{1A905A58-585F-4B73-B6AE-6769FFF49B73}" type="slidenum">
              <a:rPr lang="de-AT" sz="1400" smtClean="0"/>
              <a:t>11</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E778CB64-7EBF-48F5-A791-CF1720693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789872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0709C2-BEF9-4904-8BED-2509BEBADDD5}"/>
              </a:ext>
            </a:extLst>
          </p:cNvPr>
          <p:cNvSpPr>
            <a:spLocks noGrp="1"/>
          </p:cNvSpPr>
          <p:nvPr>
            <p:ph type="title"/>
          </p:nvPr>
        </p:nvSpPr>
        <p:spPr/>
        <p:txBody>
          <a:bodyPr/>
          <a:lstStyle/>
          <a:p>
            <a:r>
              <a:rPr lang="de-AT" b="1" dirty="0"/>
              <a:t>Namespace</a:t>
            </a:r>
          </a:p>
        </p:txBody>
      </p:sp>
      <p:sp>
        <p:nvSpPr>
          <p:cNvPr id="3" name="Inhaltsplatzhalter 2">
            <a:extLst>
              <a:ext uri="{FF2B5EF4-FFF2-40B4-BE49-F238E27FC236}">
                <a16:creationId xmlns:a16="http://schemas.microsoft.com/office/drawing/2014/main" id="{C398B1A9-76F8-4394-ABCE-74A006AD9A72}"/>
              </a:ext>
            </a:extLst>
          </p:cNvPr>
          <p:cNvSpPr>
            <a:spLocks noGrp="1"/>
          </p:cNvSpPr>
          <p:nvPr>
            <p:ph idx="1"/>
          </p:nvPr>
        </p:nvSpPr>
        <p:spPr>
          <a:xfrm>
            <a:off x="838200" y="1618837"/>
            <a:ext cx="8902148" cy="4351338"/>
          </a:xfrm>
        </p:spPr>
        <p:txBody>
          <a:bodyPr>
            <a:normAutofit fontScale="77500" lnSpcReduction="20000"/>
          </a:bodyPr>
          <a:lstStyle/>
          <a:p>
            <a:pPr indent="-3190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table</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tr</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td</a:t>
            </a:r>
            <a:r>
              <a:rPr lang="de-AT" altLang="de-DE" dirty="0">
                <a:latin typeface="Courier New" panose="02070309020205020404" pitchFamily="49" charset="0"/>
                <a:cs typeface="Courier New" panose="02070309020205020404" pitchFamily="49" charset="0"/>
              </a:rPr>
              <a:t>&gt;Apples&lt;/</a:t>
            </a:r>
            <a:r>
              <a:rPr lang="de-AT" altLang="de-DE" dirty="0" err="1">
                <a:latin typeface="Courier New" panose="02070309020205020404" pitchFamily="49" charset="0"/>
                <a:cs typeface="Courier New" panose="02070309020205020404" pitchFamily="49" charset="0"/>
              </a:rPr>
              <a:t>td</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td</a:t>
            </a:r>
            <a:r>
              <a:rPr lang="de-AT" altLang="de-DE" dirty="0">
                <a:latin typeface="Courier New" panose="02070309020205020404" pitchFamily="49" charset="0"/>
                <a:cs typeface="Courier New" panose="02070309020205020404" pitchFamily="49" charset="0"/>
              </a:rPr>
              <a:t>&gt;</a:t>
            </a:r>
            <a:r>
              <a:rPr lang="de-AT" altLang="de-DE" dirty="0" err="1">
                <a:latin typeface="Courier New" panose="02070309020205020404" pitchFamily="49" charset="0"/>
                <a:cs typeface="Courier New" panose="02070309020205020404" pitchFamily="49" charset="0"/>
              </a:rPr>
              <a:t>Bananas</a:t>
            </a: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td</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tr</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table</a:t>
            </a:r>
            <a:r>
              <a:rPr lang="de-AT" altLang="de-DE" dirty="0">
                <a:latin typeface="Courier New" panose="02070309020205020404" pitchFamily="49" charset="0"/>
                <a:cs typeface="Courier New" panose="02070309020205020404" pitchFamily="49" charset="0"/>
              </a:rPr>
              <a:t>&gt;</a:t>
            </a:r>
          </a:p>
          <a:p>
            <a:pPr indent="-3190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ourier New" panose="02070309020205020404" pitchFamily="49" charset="0"/>
              <a:cs typeface="Courier New" panose="02070309020205020404" pitchFamily="49" charset="0"/>
            </a:endParaRPr>
          </a:p>
          <a:p>
            <a:pPr indent="-3190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table</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name</a:t>
            </a:r>
            <a:r>
              <a:rPr lang="de-AT" altLang="de-DE" dirty="0">
                <a:latin typeface="Courier New" panose="02070309020205020404" pitchFamily="49" charset="0"/>
                <a:cs typeface="Courier New" panose="02070309020205020404" pitchFamily="49" charset="0"/>
              </a:rPr>
              <a:t>&gt;African Coffee Table&lt;/</a:t>
            </a:r>
            <a:r>
              <a:rPr lang="de-AT" altLang="de-DE" dirty="0" err="1">
                <a:latin typeface="Courier New" panose="02070309020205020404" pitchFamily="49" charset="0"/>
                <a:cs typeface="Courier New" panose="02070309020205020404" pitchFamily="49" charset="0"/>
              </a:rPr>
              <a:t>name</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width</a:t>
            </a:r>
            <a:r>
              <a:rPr lang="de-AT" altLang="de-DE" dirty="0">
                <a:latin typeface="Courier New" panose="02070309020205020404" pitchFamily="49" charset="0"/>
                <a:cs typeface="Courier New" panose="02070309020205020404" pitchFamily="49" charset="0"/>
              </a:rPr>
              <a:t>&gt;80&lt;/</a:t>
            </a:r>
            <a:r>
              <a:rPr lang="de-AT" altLang="de-DE" dirty="0" err="1">
                <a:latin typeface="Courier New" panose="02070309020205020404" pitchFamily="49" charset="0"/>
                <a:cs typeface="Courier New" panose="02070309020205020404" pitchFamily="49" charset="0"/>
              </a:rPr>
              <a:t>width</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length</a:t>
            </a:r>
            <a:r>
              <a:rPr lang="de-AT" altLang="de-DE" dirty="0">
                <a:latin typeface="Courier New" panose="02070309020205020404" pitchFamily="49" charset="0"/>
                <a:cs typeface="Courier New" panose="02070309020205020404" pitchFamily="49" charset="0"/>
              </a:rPr>
              <a:t>&gt;120&lt;/</a:t>
            </a:r>
            <a:r>
              <a:rPr lang="de-AT" altLang="de-DE" dirty="0" err="1">
                <a:latin typeface="Courier New" panose="02070309020205020404" pitchFamily="49" charset="0"/>
                <a:cs typeface="Courier New" panose="02070309020205020404" pitchFamily="49" charset="0"/>
              </a:rPr>
              <a:t>length</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table</a:t>
            </a:r>
            <a:r>
              <a:rPr lang="de-AT" altLang="de-DE" dirty="0">
                <a:latin typeface="Courier New" panose="02070309020205020404" pitchFamily="49" charset="0"/>
                <a:cs typeface="Courier New" panose="02070309020205020404" pitchFamily="49" charset="0"/>
              </a:rPr>
              <a:t>&gt;</a:t>
            </a:r>
          </a:p>
          <a:p>
            <a:pPr indent="-3190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marL="0" indent="-3190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Würden diese beiden Dokumente gemischt werden, kommt es zu einem Konflikt.</a:t>
            </a:r>
          </a:p>
          <a:p>
            <a:endParaRPr lang="de-AT" dirty="0"/>
          </a:p>
        </p:txBody>
      </p:sp>
      <p:sp>
        <p:nvSpPr>
          <p:cNvPr id="4" name="Fußzeilenplatzhalter 3">
            <a:extLst>
              <a:ext uri="{FF2B5EF4-FFF2-40B4-BE49-F238E27FC236}">
                <a16:creationId xmlns:a16="http://schemas.microsoft.com/office/drawing/2014/main" id="{744BB4FF-67C9-49BF-A2B3-D5F15761FD66}"/>
              </a:ext>
            </a:extLst>
          </p:cNvPr>
          <p:cNvSpPr>
            <a:spLocks noGrp="1"/>
          </p:cNvSpPr>
          <p:nvPr>
            <p:ph type="ftr" sz="quarter" idx="11"/>
          </p:nvPr>
        </p:nvSpPr>
        <p:spPr>
          <a:xfrm>
            <a:off x="838200" y="6356350"/>
            <a:ext cx="526774" cy="365125"/>
          </a:xfrm>
        </p:spPr>
        <p:txBody>
          <a:bodyPr/>
          <a:lstStyle/>
          <a:p>
            <a:r>
              <a:rPr lang="de-AT" sz="1400"/>
              <a:t>XML</a:t>
            </a:r>
          </a:p>
        </p:txBody>
      </p:sp>
      <p:sp>
        <p:nvSpPr>
          <p:cNvPr id="5" name="Foliennummernplatzhalter 4">
            <a:extLst>
              <a:ext uri="{FF2B5EF4-FFF2-40B4-BE49-F238E27FC236}">
                <a16:creationId xmlns:a16="http://schemas.microsoft.com/office/drawing/2014/main" id="{9B1A40AA-1C5F-4BD4-8D1C-E12DDE7354A2}"/>
              </a:ext>
            </a:extLst>
          </p:cNvPr>
          <p:cNvSpPr>
            <a:spLocks noGrp="1"/>
          </p:cNvSpPr>
          <p:nvPr>
            <p:ph type="sldNum" sz="quarter" idx="12"/>
          </p:nvPr>
        </p:nvSpPr>
        <p:spPr/>
        <p:txBody>
          <a:bodyPr/>
          <a:lstStyle/>
          <a:p>
            <a:fld id="{1A905A58-585F-4B73-B6AE-6769FFF49B73}" type="slidenum">
              <a:rPr lang="de-AT" sz="1400" smtClean="0"/>
              <a:t>12</a:t>
            </a:fld>
            <a:endParaRPr lang="de-AT" sz="1400" dirty="0"/>
          </a:p>
        </p:txBody>
      </p:sp>
      <p:pic>
        <p:nvPicPr>
          <p:cNvPr id="6" name="Grafik 5" descr="Ein Bild, das Zeichnung enthält.&#10;&#10;Automatisch generierte Beschreibung">
            <a:extLst>
              <a:ext uri="{FF2B5EF4-FFF2-40B4-BE49-F238E27FC236}">
                <a16:creationId xmlns:a16="http://schemas.microsoft.com/office/drawing/2014/main" id="{1B7F3BE7-9BE4-4413-BDF8-63BA85426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49494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E59DCA9-CE26-44E3-8BB1-E0A8B48B0196}"/>
              </a:ext>
            </a:extLst>
          </p:cNvPr>
          <p:cNvSpPr>
            <a:spLocks noGrp="1"/>
          </p:cNvSpPr>
          <p:nvPr>
            <p:ph idx="1"/>
          </p:nvPr>
        </p:nvSpPr>
        <p:spPr>
          <a:xfrm>
            <a:off x="838200" y="858216"/>
            <a:ext cx="10515600" cy="4351338"/>
          </a:xfrm>
        </p:spPr>
        <p:txBody>
          <a:bodyPr/>
          <a:lstStyle/>
          <a:p>
            <a:pPr marL="342900" indent="-319088">
              <a:spcBef>
                <a:spcPts val="7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Konfliktvermeidung durch Präfix</a:t>
            </a:r>
          </a:p>
          <a:p>
            <a:pPr marL="342900" indent="-319088">
              <a:spcBef>
                <a:spcPts val="7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marL="342900" indent="-319088">
              <a:spcBef>
                <a:spcPts val="7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marL="342900" indent="-319088">
              <a:spcBef>
                <a:spcPts val="7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19088">
              <a:spcBef>
                <a:spcPts val="7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19088">
              <a:spcBef>
                <a:spcPts val="7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Wenn ein Präfix verwendet wird, muss dafür ein Namensraum definiert</a:t>
            </a:r>
          </a:p>
          <a:p>
            <a:pPr indent="-319088">
              <a:spcBef>
                <a:spcPts val="7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werden.</a:t>
            </a:r>
          </a:p>
          <a:p>
            <a:endParaRPr lang="de-AT" dirty="0"/>
          </a:p>
        </p:txBody>
      </p:sp>
      <p:sp>
        <p:nvSpPr>
          <p:cNvPr id="4" name="Fußzeilenplatzhalter 3">
            <a:extLst>
              <a:ext uri="{FF2B5EF4-FFF2-40B4-BE49-F238E27FC236}">
                <a16:creationId xmlns:a16="http://schemas.microsoft.com/office/drawing/2014/main" id="{85BE6F68-8AB8-4953-8F50-FFE450343671}"/>
              </a:ext>
            </a:extLst>
          </p:cNvPr>
          <p:cNvSpPr>
            <a:spLocks noGrp="1"/>
          </p:cNvSpPr>
          <p:nvPr>
            <p:ph type="ftr" sz="quarter" idx="11"/>
          </p:nvPr>
        </p:nvSpPr>
        <p:spPr>
          <a:xfrm>
            <a:off x="957470" y="6356350"/>
            <a:ext cx="606287" cy="365125"/>
          </a:xfrm>
        </p:spPr>
        <p:txBody>
          <a:bodyPr/>
          <a:lstStyle/>
          <a:p>
            <a:r>
              <a:rPr lang="de-AT" sz="1400"/>
              <a:t>XML</a:t>
            </a:r>
          </a:p>
        </p:txBody>
      </p:sp>
      <p:sp>
        <p:nvSpPr>
          <p:cNvPr id="5" name="Foliennummernplatzhalter 4">
            <a:extLst>
              <a:ext uri="{FF2B5EF4-FFF2-40B4-BE49-F238E27FC236}">
                <a16:creationId xmlns:a16="http://schemas.microsoft.com/office/drawing/2014/main" id="{1274217A-530A-4D54-9579-DBB55DF50B85}"/>
              </a:ext>
            </a:extLst>
          </p:cNvPr>
          <p:cNvSpPr>
            <a:spLocks noGrp="1"/>
          </p:cNvSpPr>
          <p:nvPr>
            <p:ph type="sldNum" sz="quarter" idx="12"/>
          </p:nvPr>
        </p:nvSpPr>
        <p:spPr/>
        <p:txBody>
          <a:bodyPr/>
          <a:lstStyle/>
          <a:p>
            <a:fld id="{1A905A58-585F-4B73-B6AE-6769FFF49B73}" type="slidenum">
              <a:rPr lang="de-AT" sz="1400" smtClean="0"/>
              <a:t>13</a:t>
            </a:fld>
            <a:endParaRPr lang="de-AT" sz="1400"/>
          </a:p>
        </p:txBody>
      </p:sp>
      <p:pic>
        <p:nvPicPr>
          <p:cNvPr id="6" name="Grafik 5">
            <a:extLst>
              <a:ext uri="{FF2B5EF4-FFF2-40B4-BE49-F238E27FC236}">
                <a16:creationId xmlns:a16="http://schemas.microsoft.com/office/drawing/2014/main" id="{3F638AB1-466A-4F9A-8557-6DB4F1DA055A}"/>
              </a:ext>
            </a:extLst>
          </p:cNvPr>
          <p:cNvPicPr>
            <a:picLocks noChangeAspect="1"/>
          </p:cNvPicPr>
          <p:nvPr/>
        </p:nvPicPr>
        <p:blipFill>
          <a:blip r:embed="rId2"/>
          <a:stretch>
            <a:fillRect/>
          </a:stretch>
        </p:blipFill>
        <p:spPr>
          <a:xfrm>
            <a:off x="957470" y="1595034"/>
            <a:ext cx="7959849" cy="1384172"/>
          </a:xfrm>
          <a:prstGeom prst="rect">
            <a:avLst/>
          </a:prstGeom>
        </p:spPr>
      </p:pic>
      <p:pic>
        <p:nvPicPr>
          <p:cNvPr id="7" name="Grafik 6">
            <a:extLst>
              <a:ext uri="{FF2B5EF4-FFF2-40B4-BE49-F238E27FC236}">
                <a16:creationId xmlns:a16="http://schemas.microsoft.com/office/drawing/2014/main" id="{156CE2DE-5A5E-44E5-83D6-B96EC9857F0D}"/>
              </a:ext>
            </a:extLst>
          </p:cNvPr>
          <p:cNvPicPr>
            <a:picLocks noChangeAspect="1"/>
          </p:cNvPicPr>
          <p:nvPr/>
        </p:nvPicPr>
        <p:blipFill>
          <a:blip r:embed="rId3"/>
          <a:stretch>
            <a:fillRect/>
          </a:stretch>
        </p:blipFill>
        <p:spPr>
          <a:xfrm>
            <a:off x="957470" y="4244690"/>
            <a:ext cx="7542818" cy="1755094"/>
          </a:xfrm>
          <a:prstGeom prst="rect">
            <a:avLst/>
          </a:prstGeom>
        </p:spPr>
      </p:pic>
      <p:pic>
        <p:nvPicPr>
          <p:cNvPr id="8" name="Grafik 7" descr="Ein Bild, das Zeichnung enthält.&#10;&#10;Automatisch generierte Beschreibung">
            <a:extLst>
              <a:ext uri="{FF2B5EF4-FFF2-40B4-BE49-F238E27FC236}">
                <a16:creationId xmlns:a16="http://schemas.microsoft.com/office/drawing/2014/main" id="{3243A346-52C7-4A5D-A74C-5A7616078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980894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9756B-5A82-4774-BDEF-93C0A98759EC}"/>
              </a:ext>
            </a:extLst>
          </p:cNvPr>
          <p:cNvSpPr>
            <a:spLocks noGrp="1"/>
          </p:cNvSpPr>
          <p:nvPr>
            <p:ph type="title"/>
          </p:nvPr>
        </p:nvSpPr>
        <p:spPr/>
        <p:txBody>
          <a:bodyPr/>
          <a:lstStyle/>
          <a:p>
            <a:r>
              <a:rPr lang="de-AT" b="1" dirty="0"/>
              <a:t>Namespace</a:t>
            </a:r>
          </a:p>
        </p:txBody>
      </p:sp>
      <p:sp>
        <p:nvSpPr>
          <p:cNvPr id="3" name="Inhaltsplatzhalter 2">
            <a:extLst>
              <a:ext uri="{FF2B5EF4-FFF2-40B4-BE49-F238E27FC236}">
                <a16:creationId xmlns:a16="http://schemas.microsoft.com/office/drawing/2014/main" id="{3B14C1DC-F23D-4B9A-8F66-14C18AB3330A}"/>
              </a:ext>
            </a:extLst>
          </p:cNvPr>
          <p:cNvSpPr>
            <a:spLocks noGrp="1"/>
          </p:cNvSpPr>
          <p:nvPr>
            <p:ph idx="1"/>
          </p:nvPr>
        </p:nvSpPr>
        <p:spPr>
          <a:xfrm>
            <a:off x="838200" y="1645341"/>
            <a:ext cx="10515600" cy="4351338"/>
          </a:xfrm>
        </p:spPr>
        <p:txBody>
          <a:bodyPr>
            <a:normAutofit fontScale="92500"/>
          </a:bodyPr>
          <a:lstStyle/>
          <a:p>
            <a:pPr marL="0" indent="1588">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endParaRPr lang="de-AT" altLang="de-DE" sz="1800" dirty="0">
              <a:latin typeface="Courier New" panose="02070309020205020404" pitchFamily="49" charset="0"/>
            </a:endParaRPr>
          </a:p>
          <a:p>
            <a:pPr marL="0" indent="1588">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de-AT" altLang="de-DE" dirty="0" err="1">
                <a:latin typeface="Courier New" panose="02070309020205020404" pitchFamily="49" charset="0"/>
              </a:rPr>
              <a:t>xmlns:xs</a:t>
            </a:r>
            <a:r>
              <a:rPr lang="de-AT" altLang="de-DE" dirty="0">
                <a:latin typeface="Courier New" panose="02070309020205020404" pitchFamily="49" charset="0"/>
              </a:rPr>
              <a:t>="http://www.w3.org/2001/XMLSchema"</a:t>
            </a:r>
          </a:p>
          <a:p>
            <a:pPr marL="0" indent="39688">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de-AT" altLang="de-DE" dirty="0" err="1"/>
              <a:t>xmlns</a:t>
            </a:r>
            <a:r>
              <a:rPr lang="de-AT" altLang="de-DE" dirty="0"/>
              <a:t> .. Schlüsselwort für XML Namespace</a:t>
            </a:r>
          </a:p>
          <a:p>
            <a:pPr marL="0" indent="39688">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de-AT" altLang="de-DE" dirty="0"/>
              <a:t>Präfix </a:t>
            </a:r>
            <a:r>
              <a:rPr lang="de-AT" altLang="de-DE" dirty="0" err="1"/>
              <a:t>xs</a:t>
            </a:r>
            <a:r>
              <a:rPr lang="de-AT" altLang="de-DE" dirty="0"/>
              <a:t> wird an den Namespace </a:t>
            </a:r>
            <a:r>
              <a:rPr lang="de-AT" altLang="de-DE" dirty="0">
                <a:solidFill>
                  <a:srgbClr val="CCCCFF"/>
                </a:solidFill>
                <a:hlinkClick r:id="rId2"/>
              </a:rPr>
              <a:t>www.w3.org/2001/XMLSchema</a:t>
            </a:r>
            <a:r>
              <a:rPr lang="de-AT" altLang="de-DE" dirty="0"/>
              <a:t> gebunden.</a:t>
            </a:r>
          </a:p>
          <a:p>
            <a:pPr marL="0" indent="1588">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endParaRPr lang="de-AT" altLang="de-DE" dirty="0"/>
          </a:p>
          <a:p>
            <a:pPr marL="0" indent="1588">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de-AT" altLang="de-DE" dirty="0"/>
              <a:t>Elemente und Datentypen kommen vom ...</a:t>
            </a:r>
            <a:r>
              <a:rPr lang="de-AT" altLang="de-DE" dirty="0" err="1"/>
              <a:t>XMLSchema</a:t>
            </a:r>
            <a:r>
              <a:rPr lang="de-AT" altLang="de-DE" dirty="0"/>
              <a:t> Namespace. </a:t>
            </a:r>
          </a:p>
          <a:p>
            <a:pPr marL="0" indent="1588">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endParaRPr lang="de-AT" altLang="de-DE" dirty="0"/>
          </a:p>
          <a:p>
            <a:pPr marL="0" indent="1588">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de-AT" altLang="de-DE" dirty="0"/>
              <a:t>Die verwendeten </a:t>
            </a:r>
            <a:r>
              <a:rPr lang="de-AT" altLang="de-DE" dirty="0" err="1"/>
              <a:t>Datentpypen</a:t>
            </a:r>
            <a:r>
              <a:rPr lang="de-AT" altLang="de-DE" dirty="0"/>
              <a:t> und Elemente müssen mit dem Präfix </a:t>
            </a:r>
            <a:r>
              <a:rPr lang="de-AT" altLang="de-DE" dirty="0" err="1"/>
              <a:t>xs</a:t>
            </a:r>
            <a:r>
              <a:rPr lang="de-AT" altLang="de-DE" dirty="0"/>
              <a:t>: versehen sein.</a:t>
            </a:r>
          </a:p>
          <a:p>
            <a:pPr marL="0" indent="1588">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endParaRPr lang="de-AT" altLang="de-DE" dirty="0"/>
          </a:p>
          <a:p>
            <a:pPr marL="0" indent="1588">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de-AT" altLang="de-DE" dirty="0"/>
              <a:t>XSD oder XS als Präfix zu verwenden ist eine Konvention.</a:t>
            </a:r>
          </a:p>
          <a:p>
            <a:pPr marL="0" indent="63500">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endParaRPr lang="de-AT" altLang="de-DE" dirty="0"/>
          </a:p>
          <a:p>
            <a:endParaRPr lang="de-AT" dirty="0"/>
          </a:p>
        </p:txBody>
      </p:sp>
      <p:sp>
        <p:nvSpPr>
          <p:cNvPr id="4" name="Fußzeilenplatzhalter 3">
            <a:extLst>
              <a:ext uri="{FF2B5EF4-FFF2-40B4-BE49-F238E27FC236}">
                <a16:creationId xmlns:a16="http://schemas.microsoft.com/office/drawing/2014/main" id="{361803F7-5C7D-4D09-B0BE-6152F136DA81}"/>
              </a:ext>
            </a:extLst>
          </p:cNvPr>
          <p:cNvSpPr>
            <a:spLocks noGrp="1"/>
          </p:cNvSpPr>
          <p:nvPr>
            <p:ph type="ftr" sz="quarter" idx="11"/>
          </p:nvPr>
        </p:nvSpPr>
        <p:spPr>
          <a:xfrm>
            <a:off x="838200" y="6356349"/>
            <a:ext cx="579783"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3679A414-FA1F-4EC4-A951-5D4A422E2664}"/>
              </a:ext>
            </a:extLst>
          </p:cNvPr>
          <p:cNvSpPr>
            <a:spLocks noGrp="1"/>
          </p:cNvSpPr>
          <p:nvPr>
            <p:ph type="sldNum" sz="quarter" idx="12"/>
          </p:nvPr>
        </p:nvSpPr>
        <p:spPr/>
        <p:txBody>
          <a:bodyPr/>
          <a:lstStyle/>
          <a:p>
            <a:fld id="{1A905A58-585F-4B73-B6AE-6769FFF49B73}" type="slidenum">
              <a:rPr lang="de-AT" sz="1400" smtClean="0"/>
              <a:t>14</a:t>
            </a:fld>
            <a:endParaRPr lang="de-AT" sz="1400" dirty="0"/>
          </a:p>
        </p:txBody>
      </p:sp>
      <p:pic>
        <p:nvPicPr>
          <p:cNvPr id="6" name="Grafik 5" descr="Ein Bild, das Zeichnung enthält.&#10;&#10;Automatisch generierte Beschreibung">
            <a:extLst>
              <a:ext uri="{FF2B5EF4-FFF2-40B4-BE49-F238E27FC236}">
                <a16:creationId xmlns:a16="http://schemas.microsoft.com/office/drawing/2014/main" id="{B143436E-66C5-485E-9D45-EE54C0EEB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66496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D760A9-6BC5-43B4-8A97-BC1C4FDEF00D}"/>
              </a:ext>
            </a:extLst>
          </p:cNvPr>
          <p:cNvSpPr>
            <a:spLocks noGrp="1"/>
          </p:cNvSpPr>
          <p:nvPr>
            <p:ph type="title"/>
          </p:nvPr>
        </p:nvSpPr>
        <p:spPr/>
        <p:txBody>
          <a:bodyPr/>
          <a:lstStyle/>
          <a:p>
            <a:r>
              <a:rPr lang="de-AT" b="1" dirty="0"/>
              <a:t>Verschiedene Namespace</a:t>
            </a:r>
          </a:p>
        </p:txBody>
      </p:sp>
      <p:sp>
        <p:nvSpPr>
          <p:cNvPr id="4" name="Inhaltsplatzhalter 3">
            <a:extLst>
              <a:ext uri="{FF2B5EF4-FFF2-40B4-BE49-F238E27FC236}">
                <a16:creationId xmlns:a16="http://schemas.microsoft.com/office/drawing/2014/main" id="{69317C00-4EC5-4CA6-9413-9E2DC34264A7}"/>
              </a:ext>
            </a:extLst>
          </p:cNvPr>
          <p:cNvSpPr>
            <a:spLocks noGrp="1"/>
          </p:cNvSpPr>
          <p:nvPr>
            <p:ph sz="half" idx="2"/>
          </p:nvPr>
        </p:nvSpPr>
        <p:spPr>
          <a:xfrm>
            <a:off x="6877879" y="1488730"/>
            <a:ext cx="4316895" cy="4351338"/>
          </a:xfrm>
        </p:spPr>
        <p:txBody>
          <a:bodyPr>
            <a:normAutofit fontScale="25000" lnSpcReduction="20000"/>
          </a:bodyPr>
          <a:lstStyle/>
          <a:p>
            <a:pPr>
              <a:lnSpc>
                <a:spcPct val="120000"/>
              </a:lnSpc>
              <a:spcBef>
                <a:spcPct val="0"/>
              </a:spcBef>
              <a:buNone/>
            </a:pPr>
            <a:r>
              <a:rPr lang="de-AT" altLang="de-DE" sz="8000" dirty="0"/>
              <a:t>Hier werden Elemente</a:t>
            </a:r>
          </a:p>
          <a:p>
            <a:pPr>
              <a:lnSpc>
                <a:spcPct val="120000"/>
              </a:lnSpc>
              <a:spcBef>
                <a:spcPct val="0"/>
              </a:spcBef>
              <a:buNone/>
            </a:pPr>
            <a:r>
              <a:rPr lang="de-AT" altLang="de-DE" sz="8000" dirty="0"/>
              <a:t>aus verschiedenen XML</a:t>
            </a:r>
          </a:p>
          <a:p>
            <a:pPr>
              <a:lnSpc>
                <a:spcPct val="120000"/>
              </a:lnSpc>
              <a:spcBef>
                <a:spcPct val="0"/>
              </a:spcBef>
              <a:buNone/>
            </a:pPr>
            <a:r>
              <a:rPr lang="de-AT" altLang="de-DE" sz="8000" dirty="0"/>
              <a:t>Sprachen (XHTML,</a:t>
            </a:r>
          </a:p>
          <a:p>
            <a:pPr>
              <a:lnSpc>
                <a:spcPct val="120000"/>
              </a:lnSpc>
              <a:spcBef>
                <a:spcPct val="0"/>
              </a:spcBef>
              <a:buNone/>
            </a:pPr>
            <a:r>
              <a:rPr lang="de-AT" altLang="de-DE" sz="8000" dirty="0" err="1"/>
              <a:t>MathML</a:t>
            </a:r>
            <a:r>
              <a:rPr lang="de-AT" altLang="de-DE" sz="8000" dirty="0"/>
              <a:t> und SVG)</a:t>
            </a:r>
          </a:p>
          <a:p>
            <a:pPr>
              <a:lnSpc>
                <a:spcPct val="120000"/>
              </a:lnSpc>
              <a:spcBef>
                <a:spcPct val="0"/>
              </a:spcBef>
              <a:buNone/>
            </a:pPr>
            <a:r>
              <a:rPr lang="de-AT" altLang="de-DE" sz="8000" dirty="0"/>
              <a:t>'gemischt'</a:t>
            </a:r>
          </a:p>
          <a:p>
            <a:pPr>
              <a:lnSpc>
                <a:spcPct val="120000"/>
              </a:lnSpc>
              <a:spcBef>
                <a:spcPct val="0"/>
              </a:spcBef>
              <a:buNone/>
            </a:pPr>
            <a:endParaRPr lang="de-AT" altLang="de-DE" sz="8000" dirty="0"/>
          </a:p>
          <a:p>
            <a:pPr>
              <a:lnSpc>
                <a:spcPct val="120000"/>
              </a:lnSpc>
              <a:spcBef>
                <a:spcPct val="0"/>
              </a:spcBef>
              <a:buNone/>
            </a:pPr>
            <a:endParaRPr lang="de-AT" altLang="de-DE" sz="8000" dirty="0"/>
          </a:p>
          <a:p>
            <a:pPr>
              <a:lnSpc>
                <a:spcPct val="120000"/>
              </a:lnSpc>
              <a:spcBef>
                <a:spcPct val="0"/>
              </a:spcBef>
              <a:buNone/>
            </a:pPr>
            <a:r>
              <a:rPr lang="de-AT" altLang="de-DE" sz="8000" dirty="0"/>
              <a:t>Die Elemente</a:t>
            </a:r>
          </a:p>
          <a:p>
            <a:pPr>
              <a:lnSpc>
                <a:spcPct val="120000"/>
              </a:lnSpc>
              <a:spcBef>
                <a:spcPct val="0"/>
              </a:spcBef>
              <a:buNone/>
            </a:pPr>
            <a:r>
              <a:rPr lang="de-AT" altLang="de-DE" sz="8000" dirty="0"/>
              <a:t>Unterschiedlicher</a:t>
            </a:r>
          </a:p>
          <a:p>
            <a:pPr>
              <a:lnSpc>
                <a:spcPct val="120000"/>
              </a:lnSpc>
              <a:spcBef>
                <a:spcPct val="0"/>
              </a:spcBef>
              <a:buNone/>
            </a:pPr>
            <a:r>
              <a:rPr lang="de-AT" altLang="de-DE" sz="8000" dirty="0"/>
              <a:t>Namensräume sind</a:t>
            </a:r>
          </a:p>
          <a:p>
            <a:pPr>
              <a:lnSpc>
                <a:spcPct val="120000"/>
              </a:lnSpc>
              <a:spcBef>
                <a:spcPct val="0"/>
              </a:spcBef>
              <a:buNone/>
            </a:pPr>
            <a:r>
              <a:rPr lang="de-AT" altLang="de-DE" sz="8000" dirty="0"/>
              <a:t>Farblich</a:t>
            </a:r>
          </a:p>
          <a:p>
            <a:pPr>
              <a:lnSpc>
                <a:spcPct val="120000"/>
              </a:lnSpc>
              <a:spcBef>
                <a:spcPct val="0"/>
              </a:spcBef>
              <a:buNone/>
            </a:pPr>
            <a:r>
              <a:rPr lang="de-AT" altLang="de-DE" sz="8000" dirty="0"/>
              <a:t>gekennzeichnet!</a:t>
            </a:r>
          </a:p>
          <a:p>
            <a:pPr>
              <a:lnSpc>
                <a:spcPct val="120000"/>
              </a:lnSpc>
              <a:spcBef>
                <a:spcPct val="0"/>
              </a:spcBef>
              <a:buNone/>
            </a:pPr>
            <a:r>
              <a:rPr lang="de-AT" altLang="de-DE" sz="8000" dirty="0"/>
              <a:t>(- </a:t>
            </a:r>
            <a:r>
              <a:rPr lang="de-AT" altLang="de-DE" sz="8000" dirty="0" err="1"/>
              <a:t>Scope</a:t>
            </a:r>
            <a:r>
              <a:rPr lang="de-AT" altLang="de-DE" sz="8000" dirty="0"/>
              <a:t>) Namespace</a:t>
            </a:r>
          </a:p>
          <a:p>
            <a:endParaRPr lang="de-AT" dirty="0"/>
          </a:p>
        </p:txBody>
      </p:sp>
      <p:sp>
        <p:nvSpPr>
          <p:cNvPr id="5" name="Fußzeilenplatzhalter 4">
            <a:extLst>
              <a:ext uri="{FF2B5EF4-FFF2-40B4-BE49-F238E27FC236}">
                <a16:creationId xmlns:a16="http://schemas.microsoft.com/office/drawing/2014/main" id="{1BBE4AD0-FA7C-4D52-9720-BDE2C8F1536A}"/>
              </a:ext>
            </a:extLst>
          </p:cNvPr>
          <p:cNvSpPr>
            <a:spLocks noGrp="1"/>
          </p:cNvSpPr>
          <p:nvPr>
            <p:ph type="ftr" sz="quarter" idx="11"/>
          </p:nvPr>
        </p:nvSpPr>
        <p:spPr>
          <a:xfrm>
            <a:off x="838200" y="6356350"/>
            <a:ext cx="659296" cy="365125"/>
          </a:xfrm>
        </p:spPr>
        <p:txBody>
          <a:bodyPr/>
          <a:lstStyle/>
          <a:p>
            <a:r>
              <a:rPr lang="de-AT" sz="1400"/>
              <a:t>XML</a:t>
            </a:r>
          </a:p>
        </p:txBody>
      </p:sp>
      <p:sp>
        <p:nvSpPr>
          <p:cNvPr id="6" name="Foliennummernplatzhalter 5">
            <a:extLst>
              <a:ext uri="{FF2B5EF4-FFF2-40B4-BE49-F238E27FC236}">
                <a16:creationId xmlns:a16="http://schemas.microsoft.com/office/drawing/2014/main" id="{22EEDF6C-059D-40D2-B440-ECC103FF328F}"/>
              </a:ext>
            </a:extLst>
          </p:cNvPr>
          <p:cNvSpPr>
            <a:spLocks noGrp="1"/>
          </p:cNvSpPr>
          <p:nvPr>
            <p:ph type="sldNum" sz="quarter" idx="12"/>
          </p:nvPr>
        </p:nvSpPr>
        <p:spPr/>
        <p:txBody>
          <a:bodyPr/>
          <a:lstStyle/>
          <a:p>
            <a:fld id="{1A905A58-585F-4B73-B6AE-6769FFF49B73}" type="slidenum">
              <a:rPr lang="de-AT" sz="1400" smtClean="0"/>
              <a:t>15</a:t>
            </a:fld>
            <a:endParaRPr lang="de-AT" sz="1400" dirty="0"/>
          </a:p>
        </p:txBody>
      </p:sp>
      <p:pic>
        <p:nvPicPr>
          <p:cNvPr id="7" name="Grafik 6">
            <a:extLst>
              <a:ext uri="{FF2B5EF4-FFF2-40B4-BE49-F238E27FC236}">
                <a16:creationId xmlns:a16="http://schemas.microsoft.com/office/drawing/2014/main" id="{9E5D5A81-9109-445C-8F23-5AADF6E2395D}"/>
              </a:ext>
            </a:extLst>
          </p:cNvPr>
          <p:cNvPicPr>
            <a:picLocks noChangeAspect="1"/>
          </p:cNvPicPr>
          <p:nvPr/>
        </p:nvPicPr>
        <p:blipFill>
          <a:blip r:embed="rId2"/>
          <a:stretch>
            <a:fillRect/>
          </a:stretch>
        </p:blipFill>
        <p:spPr>
          <a:xfrm>
            <a:off x="838200" y="1488730"/>
            <a:ext cx="5687513" cy="4530725"/>
          </a:xfrm>
          <a:prstGeom prst="rect">
            <a:avLst/>
          </a:prstGeom>
        </p:spPr>
      </p:pic>
      <p:pic>
        <p:nvPicPr>
          <p:cNvPr id="8" name="Grafik 7" descr="Ein Bild, das Zeichnung enthält.&#10;&#10;Automatisch generierte Beschreibung">
            <a:extLst>
              <a:ext uri="{FF2B5EF4-FFF2-40B4-BE49-F238E27FC236}">
                <a16:creationId xmlns:a16="http://schemas.microsoft.com/office/drawing/2014/main" id="{3084A2E1-9D95-4973-9F58-6BDF99609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38988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55A589-CDED-43A1-9DC7-40257989B273}"/>
              </a:ext>
            </a:extLst>
          </p:cNvPr>
          <p:cNvSpPr>
            <a:spLocks noGrp="1"/>
          </p:cNvSpPr>
          <p:nvPr>
            <p:ph type="title"/>
          </p:nvPr>
        </p:nvSpPr>
        <p:spPr/>
        <p:txBody>
          <a:bodyPr/>
          <a:lstStyle/>
          <a:p>
            <a:r>
              <a:rPr lang="de-AT" b="1" dirty="0"/>
              <a:t>Verschiedene Namespace</a:t>
            </a:r>
          </a:p>
        </p:txBody>
      </p:sp>
      <p:sp>
        <p:nvSpPr>
          <p:cNvPr id="3" name="Inhaltsplatzhalter 2">
            <a:extLst>
              <a:ext uri="{FF2B5EF4-FFF2-40B4-BE49-F238E27FC236}">
                <a16:creationId xmlns:a16="http://schemas.microsoft.com/office/drawing/2014/main" id="{BD35FEC5-0787-46E0-8DDB-4D51C571AFE9}"/>
              </a:ext>
            </a:extLst>
          </p:cNvPr>
          <p:cNvSpPr>
            <a:spLocks noGrp="1"/>
          </p:cNvSpPr>
          <p:nvPr>
            <p:ph idx="1"/>
          </p:nvPr>
        </p:nvSpPr>
        <p:spPr>
          <a:xfrm>
            <a:off x="838200" y="1486315"/>
            <a:ext cx="8451574" cy="4351338"/>
          </a:xfrm>
        </p:spPr>
        <p:txBody>
          <a:bodyPr>
            <a:normAutofit fontScale="77500" lnSpcReduction="20000"/>
          </a:bodyPr>
          <a:lstStyle/>
          <a:p>
            <a:pPr marL="0" indent="0">
              <a:buNone/>
            </a:pP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xml</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version</a:t>
            </a:r>
            <a:r>
              <a:rPr lang="de-AT" altLang="de-DE" dirty="0">
                <a:latin typeface="Courier New" panose="02070309020205020404" pitchFamily="49" charset="0"/>
                <a:cs typeface="Courier New" panose="02070309020205020404" pitchFamily="49" charset="0"/>
              </a:rPr>
              <a:t>="1.0" </a:t>
            </a:r>
            <a:r>
              <a:rPr lang="de-AT" altLang="de-DE" dirty="0" err="1">
                <a:latin typeface="Courier New" panose="02070309020205020404" pitchFamily="49" charset="0"/>
                <a:cs typeface="Courier New" panose="02070309020205020404" pitchFamily="49" charset="0"/>
              </a:rPr>
              <a:t>encoding</a:t>
            </a:r>
            <a:r>
              <a:rPr lang="de-AT" altLang="de-DE" dirty="0">
                <a:latin typeface="Courier New" panose="02070309020205020404" pitchFamily="49" charset="0"/>
                <a:cs typeface="Courier New" panose="02070309020205020404" pitchFamily="49" charset="0"/>
              </a:rPr>
              <a:t>="ISO-8859-1" ?&gt;</a:t>
            </a:r>
          </a:p>
          <a:p>
            <a:pPr marL="0" indent="0">
              <a:buNone/>
            </a:pPr>
            <a:r>
              <a:rPr lang="de-AT" altLang="de-DE" dirty="0">
                <a:latin typeface="Courier New" panose="02070309020205020404" pitchFamily="49" charset="0"/>
                <a:cs typeface="Courier New" panose="02070309020205020404" pitchFamily="49" charset="0"/>
              </a:rPr>
              <a:t>&lt;buch </a:t>
            </a:r>
            <a:r>
              <a:rPr lang="de-AT" altLang="de-DE" dirty="0" err="1">
                <a:latin typeface="Courier New" panose="02070309020205020404" pitchFamily="49" charset="0"/>
                <a:cs typeface="Courier New" panose="02070309020205020404" pitchFamily="49" charset="0"/>
              </a:rPr>
              <a:t>xmlns</a:t>
            </a:r>
            <a:r>
              <a:rPr lang="de-AT" altLang="de-DE" dirty="0">
                <a:latin typeface="Courier New" panose="02070309020205020404" pitchFamily="49" charset="0"/>
                <a:cs typeface="Courier New" panose="02070309020205020404" pitchFamily="49" charset="0"/>
              </a:rPr>
              <a:t>="http://www.meinserver.de/XML/buch"&gt;</a:t>
            </a:r>
          </a:p>
          <a:p>
            <a:pPr marL="0" indent="0">
              <a:buNone/>
            </a:pP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kapitel</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nummer</a:t>
            </a:r>
            <a:r>
              <a:rPr lang="de-AT" altLang="de-DE" dirty="0">
                <a:latin typeface="Courier New" panose="02070309020205020404" pitchFamily="49" charset="0"/>
                <a:cs typeface="Courier New" panose="02070309020205020404" pitchFamily="49" charset="0"/>
              </a:rPr>
              <a:t>="1"&gt;</a:t>
            </a:r>
          </a:p>
          <a:p>
            <a:pPr marL="0" indent="0">
              <a:buNone/>
            </a:pP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html</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xmlns</a:t>
            </a:r>
            <a:r>
              <a:rPr lang="de-AT" altLang="de-DE" dirty="0">
                <a:latin typeface="Courier New" panose="02070309020205020404" pitchFamily="49" charset="0"/>
                <a:cs typeface="Courier New" panose="02070309020205020404" pitchFamily="49" charset="0"/>
              </a:rPr>
              <a:t>="http://www.w3.org/TR/REC-html-40"&gt;</a:t>
            </a:r>
          </a:p>
          <a:p>
            <a:pPr marL="0" indent="0">
              <a:buNone/>
            </a:pP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head</a:t>
            </a:r>
            <a:r>
              <a:rPr lang="de-AT" altLang="de-DE" dirty="0">
                <a:latin typeface="Courier New" panose="02070309020205020404" pitchFamily="49" charset="0"/>
                <a:cs typeface="Courier New" panose="02070309020205020404" pitchFamily="49" charset="0"/>
              </a:rPr>
              <a:t>&gt;&lt;title&gt;Einleitung&lt;/title&gt;&lt;/</a:t>
            </a:r>
            <a:r>
              <a:rPr lang="de-AT" altLang="de-DE" dirty="0" err="1">
                <a:latin typeface="Courier New" panose="02070309020205020404" pitchFamily="49" charset="0"/>
                <a:cs typeface="Courier New" panose="02070309020205020404" pitchFamily="49" charset="0"/>
              </a:rPr>
              <a:t>head</a:t>
            </a:r>
            <a:r>
              <a:rPr lang="de-AT" altLang="de-DE" dirty="0">
                <a:latin typeface="Courier New" panose="02070309020205020404" pitchFamily="49" charset="0"/>
                <a:cs typeface="Courier New" panose="02070309020205020404" pitchFamily="49" charset="0"/>
              </a:rPr>
              <a:t>&gt;</a:t>
            </a:r>
          </a:p>
          <a:p>
            <a:pPr marL="0" indent="0">
              <a:buNone/>
            </a:pP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body</a:t>
            </a:r>
            <a:r>
              <a:rPr lang="de-AT" altLang="de-DE" dirty="0">
                <a:latin typeface="Courier New" panose="02070309020205020404" pitchFamily="49" charset="0"/>
                <a:cs typeface="Courier New" panose="02070309020205020404" pitchFamily="49" charset="0"/>
              </a:rPr>
              <a:t>&gt;</a:t>
            </a:r>
          </a:p>
          <a:p>
            <a:pPr marL="0" indent="0">
              <a:buNone/>
            </a:pPr>
            <a:r>
              <a:rPr lang="de-AT" altLang="de-DE" dirty="0">
                <a:latin typeface="Courier New" panose="02070309020205020404" pitchFamily="49" charset="0"/>
                <a:cs typeface="Courier New" panose="02070309020205020404" pitchFamily="49" charset="0"/>
              </a:rPr>
              <a:t>     &lt;h1&gt;Einleitung&lt;/h1&gt;</a:t>
            </a:r>
          </a:p>
          <a:p>
            <a:pPr marL="0" indent="0">
              <a:buNone/>
            </a:pPr>
            <a:r>
              <a:rPr lang="de-AT" altLang="de-DE" dirty="0">
                <a:latin typeface="Courier New" panose="02070309020205020404" pitchFamily="49" charset="0"/>
                <a:cs typeface="Courier New" panose="02070309020205020404" pitchFamily="49" charset="0"/>
              </a:rPr>
              <a:t>     &lt;p&gt;Das Buch beginnt mit diesem Text...&lt;/p&gt;</a:t>
            </a:r>
          </a:p>
          <a:p>
            <a:pPr marL="0" indent="0">
              <a:buNone/>
            </a:pP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body</a:t>
            </a:r>
            <a:r>
              <a:rPr lang="de-AT" altLang="de-DE" dirty="0">
                <a:latin typeface="Courier New" panose="02070309020205020404" pitchFamily="49" charset="0"/>
                <a:cs typeface="Courier New" panose="02070309020205020404" pitchFamily="49" charset="0"/>
              </a:rPr>
              <a:t>&gt;</a:t>
            </a:r>
          </a:p>
          <a:p>
            <a:pPr marL="0" indent="0">
              <a:buNone/>
            </a:pP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html</a:t>
            </a:r>
            <a:r>
              <a:rPr lang="de-AT" altLang="de-DE" dirty="0">
                <a:latin typeface="Courier New" panose="02070309020205020404" pitchFamily="49" charset="0"/>
                <a:cs typeface="Courier New" panose="02070309020205020404" pitchFamily="49" charset="0"/>
              </a:rPr>
              <a:t>&gt;</a:t>
            </a:r>
          </a:p>
          <a:p>
            <a:pPr marL="0" indent="0">
              <a:buNone/>
            </a:pP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kapitel</a:t>
            </a:r>
            <a:r>
              <a:rPr lang="de-AT" altLang="de-DE" dirty="0">
                <a:latin typeface="Courier New" panose="02070309020205020404" pitchFamily="49" charset="0"/>
                <a:cs typeface="Courier New" panose="02070309020205020404" pitchFamily="49" charset="0"/>
              </a:rPr>
              <a:t>&gt;</a:t>
            </a:r>
          </a:p>
          <a:p>
            <a:pPr marL="0" indent="0">
              <a:buNone/>
            </a:pPr>
            <a:r>
              <a:rPr lang="de-AT" altLang="de-DE" dirty="0">
                <a:latin typeface="Courier New" panose="02070309020205020404" pitchFamily="49" charset="0"/>
                <a:cs typeface="Courier New" panose="02070309020205020404" pitchFamily="49" charset="0"/>
              </a:rPr>
              <a:t>&lt;/buch&gt;</a:t>
            </a:r>
          </a:p>
          <a:p>
            <a:endParaRPr lang="de-AT" dirty="0"/>
          </a:p>
        </p:txBody>
      </p:sp>
      <p:sp>
        <p:nvSpPr>
          <p:cNvPr id="4" name="Fußzeilenplatzhalter 3">
            <a:extLst>
              <a:ext uri="{FF2B5EF4-FFF2-40B4-BE49-F238E27FC236}">
                <a16:creationId xmlns:a16="http://schemas.microsoft.com/office/drawing/2014/main" id="{0B2D807F-F815-4AED-9D19-70156FADD42E}"/>
              </a:ext>
            </a:extLst>
          </p:cNvPr>
          <p:cNvSpPr>
            <a:spLocks noGrp="1"/>
          </p:cNvSpPr>
          <p:nvPr>
            <p:ph type="ftr" sz="quarter" idx="11"/>
          </p:nvPr>
        </p:nvSpPr>
        <p:spPr>
          <a:xfrm>
            <a:off x="838200" y="6356349"/>
            <a:ext cx="699052"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6071B936-D4EE-4D31-A101-62C291ECF380}"/>
              </a:ext>
            </a:extLst>
          </p:cNvPr>
          <p:cNvSpPr>
            <a:spLocks noGrp="1"/>
          </p:cNvSpPr>
          <p:nvPr>
            <p:ph type="sldNum" sz="quarter" idx="12"/>
          </p:nvPr>
        </p:nvSpPr>
        <p:spPr/>
        <p:txBody>
          <a:bodyPr/>
          <a:lstStyle/>
          <a:p>
            <a:fld id="{1A905A58-585F-4B73-B6AE-6769FFF49B73}" type="slidenum">
              <a:rPr lang="de-AT" sz="1400" smtClean="0"/>
              <a:t>16</a:t>
            </a:fld>
            <a:endParaRPr lang="de-AT" sz="1400"/>
          </a:p>
        </p:txBody>
      </p:sp>
      <p:pic>
        <p:nvPicPr>
          <p:cNvPr id="6" name="Grafik 5">
            <a:extLst>
              <a:ext uri="{FF2B5EF4-FFF2-40B4-BE49-F238E27FC236}">
                <a16:creationId xmlns:a16="http://schemas.microsoft.com/office/drawing/2014/main" id="{E4FCF2C6-8834-49CF-9F7E-95F70D31E1AF}"/>
              </a:ext>
            </a:extLst>
          </p:cNvPr>
          <p:cNvPicPr>
            <a:picLocks noChangeAspect="1"/>
          </p:cNvPicPr>
          <p:nvPr/>
        </p:nvPicPr>
        <p:blipFill>
          <a:blip r:embed="rId2"/>
          <a:stretch>
            <a:fillRect/>
          </a:stretch>
        </p:blipFill>
        <p:spPr>
          <a:xfrm>
            <a:off x="9576050" y="2447320"/>
            <a:ext cx="2395936" cy="1316850"/>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6E851E93-5C85-4080-88C0-AFD3D9210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967331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A70914-02DD-4107-9960-66AC4ACA1061}"/>
              </a:ext>
            </a:extLst>
          </p:cNvPr>
          <p:cNvSpPr>
            <a:spLocks noGrp="1"/>
          </p:cNvSpPr>
          <p:nvPr>
            <p:ph type="title"/>
          </p:nvPr>
        </p:nvSpPr>
        <p:spPr/>
        <p:txBody>
          <a:bodyPr/>
          <a:lstStyle/>
          <a:p>
            <a:r>
              <a:rPr lang="de-AT" b="1" dirty="0"/>
              <a:t>Typen</a:t>
            </a:r>
          </a:p>
        </p:txBody>
      </p:sp>
      <p:sp>
        <p:nvSpPr>
          <p:cNvPr id="3" name="Inhaltsplatzhalter 2">
            <a:extLst>
              <a:ext uri="{FF2B5EF4-FFF2-40B4-BE49-F238E27FC236}">
                <a16:creationId xmlns:a16="http://schemas.microsoft.com/office/drawing/2014/main" id="{5F911A3D-0A1E-4602-AC33-B21BC24D01B0}"/>
              </a:ext>
            </a:extLst>
          </p:cNvPr>
          <p:cNvSpPr>
            <a:spLocks noGrp="1"/>
          </p:cNvSpPr>
          <p:nvPr>
            <p:ph idx="1"/>
          </p:nvPr>
        </p:nvSpPr>
        <p:spPr>
          <a:xfrm>
            <a:off x="838200" y="1825625"/>
            <a:ext cx="9644270" cy="4351338"/>
          </a:xfrm>
        </p:spPr>
        <p:txBody>
          <a:bodyPr/>
          <a:lstStyle/>
          <a:p>
            <a:pPr marL="277813" indent="-277813">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AT" altLang="de-DE" dirty="0"/>
              <a:t>Einfache Typen</a:t>
            </a:r>
            <a:br>
              <a:rPr lang="de-AT" altLang="de-DE" dirty="0"/>
            </a:br>
            <a:r>
              <a:rPr lang="de-AT" altLang="de-DE" dirty="0"/>
              <a:t>wie </a:t>
            </a:r>
            <a:r>
              <a:rPr lang="de-AT" altLang="de-DE" dirty="0" err="1"/>
              <a:t>string</a:t>
            </a:r>
            <a:r>
              <a:rPr lang="de-AT" altLang="de-DE" dirty="0"/>
              <a:t>, </a:t>
            </a:r>
            <a:r>
              <a:rPr lang="de-AT" altLang="de-DE" dirty="0" err="1"/>
              <a:t>decimal</a:t>
            </a:r>
            <a:r>
              <a:rPr lang="de-AT" altLang="de-DE" dirty="0"/>
              <a:t>, integer, </a:t>
            </a:r>
            <a:r>
              <a:rPr lang="de-AT" altLang="de-DE" dirty="0" err="1"/>
              <a:t>boolean</a:t>
            </a:r>
            <a:r>
              <a:rPr lang="de-AT" altLang="de-DE" dirty="0"/>
              <a:t>, …</a:t>
            </a:r>
          </a:p>
          <a:p>
            <a:pPr marL="312738" indent="-277813">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AT" altLang="de-DE" dirty="0"/>
              <a:t> </a:t>
            </a:r>
          </a:p>
          <a:p>
            <a:pPr marL="277813" indent="-277813">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AT" altLang="de-DE" dirty="0"/>
              <a:t>Einschränkung einfacher Typen</a:t>
            </a:r>
            <a:br>
              <a:rPr lang="de-AT" altLang="de-DE" dirty="0"/>
            </a:br>
            <a:r>
              <a:rPr lang="de-AT" altLang="de-DE" dirty="0"/>
              <a:t>In Länge, durch Aufzählung, durch Angabe eines 'Musters', untere / obere Schranke</a:t>
            </a:r>
          </a:p>
          <a:p>
            <a:pPr marL="312738" indent="-277813">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endParaRPr lang="de-AT" altLang="de-DE" dirty="0"/>
          </a:p>
          <a:p>
            <a:pPr marL="277813" indent="-277813">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AT" altLang="de-DE" dirty="0"/>
              <a:t>Komplexe Typen</a:t>
            </a:r>
            <a:br>
              <a:rPr lang="de-AT" altLang="de-DE" dirty="0"/>
            </a:br>
            <a:r>
              <a:rPr lang="de-AT" altLang="de-DE" dirty="0"/>
              <a:t>mehrere einfache Typen als zusammenhängend definieren</a:t>
            </a:r>
          </a:p>
          <a:p>
            <a:endParaRPr lang="de-AT" dirty="0"/>
          </a:p>
        </p:txBody>
      </p:sp>
      <p:sp>
        <p:nvSpPr>
          <p:cNvPr id="4" name="Fußzeilenplatzhalter 3">
            <a:extLst>
              <a:ext uri="{FF2B5EF4-FFF2-40B4-BE49-F238E27FC236}">
                <a16:creationId xmlns:a16="http://schemas.microsoft.com/office/drawing/2014/main" id="{18DAEAD1-A504-4F91-8055-D1C3FB5EF981}"/>
              </a:ext>
            </a:extLst>
          </p:cNvPr>
          <p:cNvSpPr>
            <a:spLocks noGrp="1"/>
          </p:cNvSpPr>
          <p:nvPr>
            <p:ph type="ftr" sz="quarter" idx="11"/>
          </p:nvPr>
        </p:nvSpPr>
        <p:spPr>
          <a:xfrm>
            <a:off x="838200" y="6356350"/>
            <a:ext cx="593035"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198E25E8-5107-42B1-9D47-D44741107BDD}"/>
              </a:ext>
            </a:extLst>
          </p:cNvPr>
          <p:cNvSpPr>
            <a:spLocks noGrp="1"/>
          </p:cNvSpPr>
          <p:nvPr>
            <p:ph type="sldNum" sz="quarter" idx="12"/>
          </p:nvPr>
        </p:nvSpPr>
        <p:spPr/>
        <p:txBody>
          <a:bodyPr/>
          <a:lstStyle/>
          <a:p>
            <a:fld id="{1A905A58-585F-4B73-B6AE-6769FFF49B73}" type="slidenum">
              <a:rPr lang="de-AT" sz="1400" smtClean="0"/>
              <a:t>17</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FADDE983-3288-4275-A080-DBE89D6EB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602249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8E0AEC-8757-42C6-8681-A71F59BD6457}"/>
              </a:ext>
            </a:extLst>
          </p:cNvPr>
          <p:cNvSpPr>
            <a:spLocks noGrp="1"/>
          </p:cNvSpPr>
          <p:nvPr>
            <p:ph type="title"/>
          </p:nvPr>
        </p:nvSpPr>
        <p:spPr/>
        <p:txBody>
          <a:bodyPr/>
          <a:lstStyle/>
          <a:p>
            <a:r>
              <a:rPr lang="de-AT" b="1" dirty="0"/>
              <a:t>Einfache Typen</a:t>
            </a:r>
          </a:p>
        </p:txBody>
      </p:sp>
      <p:sp>
        <p:nvSpPr>
          <p:cNvPr id="4" name="Inhaltsplatzhalter 3">
            <a:extLst>
              <a:ext uri="{FF2B5EF4-FFF2-40B4-BE49-F238E27FC236}">
                <a16:creationId xmlns:a16="http://schemas.microsoft.com/office/drawing/2014/main" id="{ADA08D19-EAEC-4D38-BD00-7B6DF0ABED55}"/>
              </a:ext>
            </a:extLst>
          </p:cNvPr>
          <p:cNvSpPr>
            <a:spLocks noGrp="1"/>
          </p:cNvSpPr>
          <p:nvPr>
            <p:ph sz="half" idx="2"/>
          </p:nvPr>
        </p:nvSpPr>
        <p:spPr>
          <a:xfrm>
            <a:off x="7086600" y="1738477"/>
            <a:ext cx="5181600" cy="4351338"/>
          </a:xfrm>
        </p:spPr>
        <p:txBody>
          <a:bodyPr/>
          <a:lstStyle/>
          <a:p>
            <a:pPr>
              <a:spcBef>
                <a:spcPct val="0"/>
              </a:spcBef>
              <a:buNone/>
            </a:pPr>
            <a:r>
              <a:rPr lang="de-AT" altLang="de-DE" dirty="0"/>
              <a:t>Syntax:</a:t>
            </a:r>
          </a:p>
          <a:p>
            <a:pPr>
              <a:spcBef>
                <a:spcPct val="0"/>
              </a:spcBef>
              <a:buNone/>
            </a:pPr>
            <a:r>
              <a:rPr lang="fr-FR" altLang="de-DE" dirty="0"/>
              <a:t>&lt;</a:t>
            </a:r>
            <a:r>
              <a:rPr lang="fr-FR" altLang="de-DE" dirty="0" err="1"/>
              <a:t>xs:element</a:t>
            </a:r>
            <a:r>
              <a:rPr lang="fr-FR" altLang="de-DE" dirty="0"/>
              <a:t> </a:t>
            </a:r>
            <a:r>
              <a:rPr lang="fr-FR" altLang="de-DE" dirty="0" err="1"/>
              <a:t>name</a:t>
            </a:r>
            <a:r>
              <a:rPr lang="fr-FR" altLang="de-DE" dirty="0"/>
              <a:t>="xxx" type="</a:t>
            </a:r>
            <a:r>
              <a:rPr lang="fr-FR" altLang="de-DE" dirty="0" err="1"/>
              <a:t>yyy</a:t>
            </a:r>
            <a:r>
              <a:rPr lang="fr-FR" altLang="de-DE" dirty="0"/>
              <a:t>"/&gt;</a:t>
            </a:r>
          </a:p>
          <a:p>
            <a:pPr>
              <a:spcBef>
                <a:spcPct val="0"/>
              </a:spcBef>
              <a:buNone/>
            </a:pPr>
            <a:endParaRPr lang="fr-FR" altLang="de-DE" dirty="0"/>
          </a:p>
          <a:p>
            <a:pPr>
              <a:spcBef>
                <a:spcPct val="0"/>
              </a:spcBef>
              <a:buNone/>
            </a:pPr>
            <a:r>
              <a:rPr lang="fr-FR" altLang="de-DE" dirty="0"/>
              <a:t>Die </a:t>
            </a:r>
            <a:r>
              <a:rPr lang="fr-FR" altLang="de-DE" dirty="0" err="1"/>
              <a:t>gebräuchlichsten</a:t>
            </a:r>
            <a:r>
              <a:rPr lang="fr-FR" altLang="de-DE" dirty="0"/>
              <a:t> </a:t>
            </a:r>
            <a:r>
              <a:rPr lang="fr-FR" altLang="de-DE" dirty="0" err="1"/>
              <a:t>Typen</a:t>
            </a:r>
            <a:r>
              <a:rPr lang="fr-FR" altLang="de-DE" dirty="0"/>
              <a:t> </a:t>
            </a:r>
            <a:r>
              <a:rPr lang="fr-FR" altLang="de-DE" dirty="0" err="1"/>
              <a:t>sind</a:t>
            </a:r>
            <a:r>
              <a:rPr lang="fr-FR" altLang="de-DE" dirty="0"/>
              <a:t>:</a:t>
            </a:r>
          </a:p>
          <a:p>
            <a:pPr>
              <a:spcBef>
                <a:spcPct val="0"/>
              </a:spcBef>
              <a:buNone/>
            </a:pPr>
            <a:r>
              <a:rPr lang="fr-FR" altLang="de-DE" dirty="0" err="1"/>
              <a:t>xs:string</a:t>
            </a:r>
            <a:r>
              <a:rPr lang="fr-FR" altLang="de-DE" dirty="0"/>
              <a:t> </a:t>
            </a:r>
          </a:p>
          <a:p>
            <a:pPr>
              <a:spcBef>
                <a:spcPct val="0"/>
              </a:spcBef>
              <a:buNone/>
            </a:pPr>
            <a:r>
              <a:rPr lang="fr-FR" altLang="de-DE" dirty="0" err="1"/>
              <a:t>xs:decimal</a:t>
            </a:r>
            <a:r>
              <a:rPr lang="fr-FR" altLang="de-DE" dirty="0"/>
              <a:t> </a:t>
            </a:r>
          </a:p>
          <a:p>
            <a:pPr>
              <a:spcBef>
                <a:spcPct val="0"/>
              </a:spcBef>
              <a:buNone/>
            </a:pPr>
            <a:r>
              <a:rPr lang="fr-FR" altLang="de-DE" dirty="0" err="1"/>
              <a:t>xs:integer</a:t>
            </a:r>
            <a:r>
              <a:rPr lang="fr-FR" altLang="de-DE" dirty="0"/>
              <a:t> </a:t>
            </a:r>
          </a:p>
          <a:p>
            <a:pPr>
              <a:spcBef>
                <a:spcPct val="0"/>
              </a:spcBef>
              <a:buNone/>
            </a:pPr>
            <a:r>
              <a:rPr lang="fr-FR" altLang="de-DE" dirty="0" err="1"/>
              <a:t>xs:boolean</a:t>
            </a:r>
            <a:r>
              <a:rPr lang="fr-FR" altLang="de-DE" dirty="0"/>
              <a:t> </a:t>
            </a:r>
          </a:p>
          <a:p>
            <a:pPr>
              <a:spcBef>
                <a:spcPct val="0"/>
              </a:spcBef>
              <a:buNone/>
            </a:pPr>
            <a:r>
              <a:rPr lang="fr-FR" altLang="de-DE" dirty="0" err="1"/>
              <a:t>xs:date</a:t>
            </a:r>
            <a:r>
              <a:rPr lang="fr-FR" altLang="de-DE" dirty="0"/>
              <a:t> </a:t>
            </a:r>
          </a:p>
          <a:p>
            <a:pPr>
              <a:spcBef>
                <a:spcPct val="0"/>
              </a:spcBef>
              <a:buNone/>
            </a:pPr>
            <a:r>
              <a:rPr lang="fr-FR" altLang="de-DE" dirty="0" err="1"/>
              <a:t>xs:time</a:t>
            </a:r>
            <a:endParaRPr lang="fr-FR" altLang="de-DE" dirty="0"/>
          </a:p>
          <a:p>
            <a:endParaRPr lang="de-AT" dirty="0"/>
          </a:p>
        </p:txBody>
      </p:sp>
      <p:sp>
        <p:nvSpPr>
          <p:cNvPr id="5" name="Fußzeilenplatzhalter 4">
            <a:extLst>
              <a:ext uri="{FF2B5EF4-FFF2-40B4-BE49-F238E27FC236}">
                <a16:creationId xmlns:a16="http://schemas.microsoft.com/office/drawing/2014/main" id="{E62A4FFE-A5E2-4570-B48A-4A369BDF14EE}"/>
              </a:ext>
            </a:extLst>
          </p:cNvPr>
          <p:cNvSpPr>
            <a:spLocks noGrp="1"/>
          </p:cNvSpPr>
          <p:nvPr>
            <p:ph type="ftr" sz="quarter" idx="11"/>
          </p:nvPr>
        </p:nvSpPr>
        <p:spPr>
          <a:xfrm>
            <a:off x="838200" y="6356876"/>
            <a:ext cx="526774" cy="365125"/>
          </a:xfrm>
        </p:spPr>
        <p:txBody>
          <a:bodyPr/>
          <a:lstStyle/>
          <a:p>
            <a:r>
              <a:rPr lang="de-AT" sz="1400"/>
              <a:t>XML</a:t>
            </a:r>
          </a:p>
        </p:txBody>
      </p:sp>
      <p:sp>
        <p:nvSpPr>
          <p:cNvPr id="6" name="Foliennummernplatzhalter 5">
            <a:extLst>
              <a:ext uri="{FF2B5EF4-FFF2-40B4-BE49-F238E27FC236}">
                <a16:creationId xmlns:a16="http://schemas.microsoft.com/office/drawing/2014/main" id="{88DAFF7B-6EA6-4CB9-84B5-4A8A2B65C7CF}"/>
              </a:ext>
            </a:extLst>
          </p:cNvPr>
          <p:cNvSpPr>
            <a:spLocks noGrp="1"/>
          </p:cNvSpPr>
          <p:nvPr>
            <p:ph type="sldNum" sz="quarter" idx="12"/>
          </p:nvPr>
        </p:nvSpPr>
        <p:spPr/>
        <p:txBody>
          <a:bodyPr/>
          <a:lstStyle/>
          <a:p>
            <a:fld id="{1A905A58-585F-4B73-B6AE-6769FFF49B73}" type="slidenum">
              <a:rPr lang="de-AT" sz="1400" smtClean="0"/>
              <a:t>18</a:t>
            </a:fld>
            <a:endParaRPr lang="de-AT" sz="1400" dirty="0"/>
          </a:p>
        </p:txBody>
      </p:sp>
      <p:pic>
        <p:nvPicPr>
          <p:cNvPr id="7" name="Grafik 6">
            <a:extLst>
              <a:ext uri="{FF2B5EF4-FFF2-40B4-BE49-F238E27FC236}">
                <a16:creationId xmlns:a16="http://schemas.microsoft.com/office/drawing/2014/main" id="{D65E7116-09F5-49D8-9F30-A4DC2CDE7776}"/>
              </a:ext>
            </a:extLst>
          </p:cNvPr>
          <p:cNvPicPr>
            <a:picLocks noChangeAspect="1"/>
          </p:cNvPicPr>
          <p:nvPr/>
        </p:nvPicPr>
        <p:blipFill>
          <a:blip r:embed="rId2"/>
          <a:stretch>
            <a:fillRect/>
          </a:stretch>
        </p:blipFill>
        <p:spPr>
          <a:xfrm>
            <a:off x="838200" y="1605209"/>
            <a:ext cx="5748122" cy="4617873"/>
          </a:xfrm>
          <a:prstGeom prst="rect">
            <a:avLst/>
          </a:prstGeom>
        </p:spPr>
      </p:pic>
      <p:pic>
        <p:nvPicPr>
          <p:cNvPr id="8" name="Grafik 7" descr="Ein Bild, das Zeichnung enthält.&#10;&#10;Automatisch generierte Beschreibung">
            <a:extLst>
              <a:ext uri="{FF2B5EF4-FFF2-40B4-BE49-F238E27FC236}">
                <a16:creationId xmlns:a16="http://schemas.microsoft.com/office/drawing/2014/main" id="{DAF5C91C-6EF8-489F-ACF4-D2F64AC2F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63462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3F2452-AADF-442A-BEEE-14980197B8EE}"/>
              </a:ext>
            </a:extLst>
          </p:cNvPr>
          <p:cNvSpPr>
            <a:spLocks noGrp="1"/>
          </p:cNvSpPr>
          <p:nvPr>
            <p:ph type="title"/>
          </p:nvPr>
        </p:nvSpPr>
        <p:spPr/>
        <p:txBody>
          <a:bodyPr/>
          <a:lstStyle/>
          <a:p>
            <a:r>
              <a:rPr lang="de-AT" b="1" dirty="0"/>
              <a:t>Simple Typ</a:t>
            </a:r>
          </a:p>
        </p:txBody>
      </p:sp>
      <p:sp>
        <p:nvSpPr>
          <p:cNvPr id="3" name="Inhaltsplatzhalter 2">
            <a:extLst>
              <a:ext uri="{FF2B5EF4-FFF2-40B4-BE49-F238E27FC236}">
                <a16:creationId xmlns:a16="http://schemas.microsoft.com/office/drawing/2014/main" id="{C373C310-E2F5-47E4-8DBD-221E80FBF01F}"/>
              </a:ext>
            </a:extLst>
          </p:cNvPr>
          <p:cNvSpPr>
            <a:spLocks noGrp="1"/>
          </p:cNvSpPr>
          <p:nvPr>
            <p:ph idx="1"/>
          </p:nvPr>
        </p:nvSpPr>
        <p:spPr/>
        <p:txBody>
          <a:bodyPr/>
          <a:lstStyle/>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sz="2000" dirty="0">
              <a:latin typeface="Courier New" panose="02070309020205020404" pitchFamily="49" charset="0"/>
            </a:endParaRP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Syntax </a:t>
            </a:r>
            <a:r>
              <a:rPr lang="en-GB" altLang="de-DE" dirty="0" err="1"/>
              <a:t>zur</a:t>
            </a:r>
            <a:r>
              <a:rPr lang="en-GB" altLang="de-DE" dirty="0"/>
              <a:t> Definition </a:t>
            </a:r>
            <a:r>
              <a:rPr lang="en-GB" altLang="de-DE" dirty="0" err="1"/>
              <a:t>eines</a:t>
            </a:r>
            <a:r>
              <a:rPr lang="en-GB" altLang="de-DE" dirty="0"/>
              <a:t> “simple elements”</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p>
          <a:p>
            <a:pPr marL="0"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xs:element</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name</a:t>
            </a:r>
            <a:r>
              <a:rPr lang="de-AT" altLang="de-DE" dirty="0">
                <a:latin typeface="Courier New" panose="02070309020205020404" pitchFamily="49" charset="0"/>
                <a:cs typeface="Courier New" panose="02070309020205020404" pitchFamily="49" charset="0"/>
              </a:rPr>
              <a:t>="xxx" type="</a:t>
            </a:r>
            <a:r>
              <a:rPr lang="de-AT" altLang="de-DE" dirty="0" err="1">
                <a:latin typeface="Courier New" panose="02070309020205020404" pitchFamily="49" charset="0"/>
                <a:cs typeface="Courier New" panose="02070309020205020404" pitchFamily="49" charset="0"/>
              </a:rPr>
              <a:t>yyy</a:t>
            </a:r>
            <a:r>
              <a:rPr lang="de-AT" altLang="de-DE" dirty="0">
                <a:latin typeface="Courier New" panose="02070309020205020404" pitchFamily="49" charset="0"/>
                <a:cs typeface="Courier New" panose="02070309020205020404" pitchFamily="49" charset="0"/>
              </a:rPr>
              <a:t>"/&gt; </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sz="2000" dirty="0">
              <a:latin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87325B73-029B-451B-B9A7-0AD8E365BA3A}"/>
              </a:ext>
            </a:extLst>
          </p:cNvPr>
          <p:cNvSpPr>
            <a:spLocks noGrp="1"/>
          </p:cNvSpPr>
          <p:nvPr>
            <p:ph type="ftr" sz="quarter" idx="11"/>
          </p:nvPr>
        </p:nvSpPr>
        <p:spPr>
          <a:xfrm>
            <a:off x="838200" y="6356349"/>
            <a:ext cx="606287"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F8FAECEC-A674-45E5-B069-82E2EE2659D9}"/>
              </a:ext>
            </a:extLst>
          </p:cNvPr>
          <p:cNvSpPr>
            <a:spLocks noGrp="1"/>
          </p:cNvSpPr>
          <p:nvPr>
            <p:ph type="sldNum" sz="quarter" idx="12"/>
          </p:nvPr>
        </p:nvSpPr>
        <p:spPr/>
        <p:txBody>
          <a:bodyPr/>
          <a:lstStyle/>
          <a:p>
            <a:fld id="{1A905A58-585F-4B73-B6AE-6769FFF49B73}" type="slidenum">
              <a:rPr lang="de-AT" sz="1400" smtClean="0"/>
              <a:t>19</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7E37302A-FB6B-4802-81E4-91E9CC23F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6931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CDC1D9-7DCD-43B5-A9CD-87AD3CF2CDC2}"/>
              </a:ext>
            </a:extLst>
          </p:cNvPr>
          <p:cNvSpPr>
            <a:spLocks noGrp="1"/>
          </p:cNvSpPr>
          <p:nvPr>
            <p:ph type="title"/>
          </p:nvPr>
        </p:nvSpPr>
        <p:spPr/>
        <p:txBody>
          <a:bodyPr/>
          <a:lstStyle/>
          <a:p>
            <a:r>
              <a:rPr lang="de-AT" b="1" dirty="0"/>
              <a:t>XML Schema </a:t>
            </a:r>
          </a:p>
        </p:txBody>
      </p:sp>
      <p:sp>
        <p:nvSpPr>
          <p:cNvPr id="3" name="Inhaltsplatzhalter 2">
            <a:extLst>
              <a:ext uri="{FF2B5EF4-FFF2-40B4-BE49-F238E27FC236}">
                <a16:creationId xmlns:a16="http://schemas.microsoft.com/office/drawing/2014/main" id="{F2A67014-066B-4D7E-84A5-7C147DFE4FFA}"/>
              </a:ext>
            </a:extLst>
          </p:cNvPr>
          <p:cNvSpPr>
            <a:spLocks noGrp="1"/>
          </p:cNvSpPr>
          <p:nvPr>
            <p:ph idx="1"/>
          </p:nvPr>
        </p:nvSpPr>
        <p:spPr/>
        <p:txBody>
          <a:bodyPr/>
          <a:lstStyle/>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2400" dirty="0"/>
          </a:p>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2400" dirty="0"/>
          </a:p>
          <a:p>
            <a:pPr marL="715963" lvl="1" indent="-258763">
              <a:spcBef>
                <a:spcPct val="0"/>
              </a:spcBef>
              <a:buFont typeface="Times New Roman" panose="02020603050405020304" pitchFamily="18"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XML Schema ist von der Funktionalität vergleichbar mit DTD</a:t>
            </a:r>
          </a:p>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2400" dirty="0"/>
          </a:p>
          <a:p>
            <a:pPr marL="715963" lvl="1" indent="-258763">
              <a:spcBef>
                <a:spcPct val="0"/>
              </a:spcBef>
              <a:buFont typeface="Times New Roman" panose="02020603050405020304" pitchFamily="18"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Es ist eine XML – basierte Alternative zu DTD </a:t>
            </a:r>
          </a:p>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2400" dirty="0"/>
          </a:p>
          <a:p>
            <a:pPr marL="715963" lvl="1" indent="-258763">
              <a:spcBef>
                <a:spcPct val="0"/>
              </a:spcBef>
              <a:buFont typeface="Times New Roman" panose="02020603050405020304" pitchFamily="18"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Es hat zusätzlich ein Datentypenkonzept und Namespaces</a:t>
            </a:r>
          </a:p>
          <a:p>
            <a:endParaRPr lang="de-AT" dirty="0"/>
          </a:p>
        </p:txBody>
      </p:sp>
      <p:sp>
        <p:nvSpPr>
          <p:cNvPr id="4" name="Fußzeilenplatzhalter 3">
            <a:extLst>
              <a:ext uri="{FF2B5EF4-FFF2-40B4-BE49-F238E27FC236}">
                <a16:creationId xmlns:a16="http://schemas.microsoft.com/office/drawing/2014/main" id="{421B41F3-925C-4C46-B30F-8165D8CE0AA8}"/>
              </a:ext>
            </a:extLst>
          </p:cNvPr>
          <p:cNvSpPr>
            <a:spLocks noGrp="1"/>
          </p:cNvSpPr>
          <p:nvPr>
            <p:ph type="ftr" sz="quarter" idx="11"/>
          </p:nvPr>
        </p:nvSpPr>
        <p:spPr>
          <a:xfrm>
            <a:off x="838200" y="6356350"/>
            <a:ext cx="646043" cy="365125"/>
          </a:xfrm>
        </p:spPr>
        <p:txBody>
          <a:bodyPr/>
          <a:lstStyle/>
          <a:p>
            <a:r>
              <a:rPr lang="de-AT" sz="1400"/>
              <a:t>XML</a:t>
            </a:r>
          </a:p>
        </p:txBody>
      </p:sp>
      <p:sp>
        <p:nvSpPr>
          <p:cNvPr id="5" name="Foliennummernplatzhalter 4">
            <a:extLst>
              <a:ext uri="{FF2B5EF4-FFF2-40B4-BE49-F238E27FC236}">
                <a16:creationId xmlns:a16="http://schemas.microsoft.com/office/drawing/2014/main" id="{E159A2BE-DEA6-4EA2-94FA-6BFC1F1429E7}"/>
              </a:ext>
            </a:extLst>
          </p:cNvPr>
          <p:cNvSpPr>
            <a:spLocks noGrp="1"/>
          </p:cNvSpPr>
          <p:nvPr>
            <p:ph type="sldNum" sz="quarter" idx="12"/>
          </p:nvPr>
        </p:nvSpPr>
        <p:spPr/>
        <p:txBody>
          <a:bodyPr/>
          <a:lstStyle/>
          <a:p>
            <a:fld id="{1A905A58-585F-4B73-B6AE-6769FFF49B73}" type="slidenum">
              <a:rPr lang="de-AT" sz="1400" smtClean="0"/>
              <a:t>2</a:t>
            </a:fld>
            <a:endParaRPr lang="de-AT" sz="1400"/>
          </a:p>
        </p:txBody>
      </p:sp>
      <p:pic>
        <p:nvPicPr>
          <p:cNvPr id="7" name="Grafik 6" descr="Ein Bild, das Zeichnung enthält.&#10;&#10;Automatisch generierte Beschreibung">
            <a:extLst>
              <a:ext uri="{FF2B5EF4-FFF2-40B4-BE49-F238E27FC236}">
                <a16:creationId xmlns:a16="http://schemas.microsoft.com/office/drawing/2014/main" id="{FF3E396B-6BA7-4316-BCB1-5B5895E9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307535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ED10A-68BC-4507-85AF-9EE311EC2E35}"/>
              </a:ext>
            </a:extLst>
          </p:cNvPr>
          <p:cNvSpPr>
            <a:spLocks noGrp="1"/>
          </p:cNvSpPr>
          <p:nvPr>
            <p:ph type="title"/>
          </p:nvPr>
        </p:nvSpPr>
        <p:spPr/>
        <p:txBody>
          <a:bodyPr/>
          <a:lstStyle/>
          <a:p>
            <a:r>
              <a:rPr lang="de-AT" b="1" dirty="0"/>
              <a:t>Beispiel Simple Typ</a:t>
            </a:r>
          </a:p>
        </p:txBody>
      </p:sp>
      <p:sp>
        <p:nvSpPr>
          <p:cNvPr id="3" name="Inhaltsplatzhalter 2">
            <a:extLst>
              <a:ext uri="{FF2B5EF4-FFF2-40B4-BE49-F238E27FC236}">
                <a16:creationId xmlns:a16="http://schemas.microsoft.com/office/drawing/2014/main" id="{13580346-BA43-4A2E-A545-3F85C2C90C8B}"/>
              </a:ext>
            </a:extLst>
          </p:cNvPr>
          <p:cNvSpPr>
            <a:spLocks noGrp="1"/>
          </p:cNvSpPr>
          <p:nvPr>
            <p:ph idx="1"/>
          </p:nvPr>
        </p:nvSpPr>
        <p:spPr>
          <a:xfrm>
            <a:off x="838200" y="1690688"/>
            <a:ext cx="9246704" cy="4351338"/>
          </a:xfrm>
        </p:spPr>
        <p:txBody>
          <a:bodyPr>
            <a:normAutofit fontScale="85000" lnSpcReduction="20000"/>
          </a:bodyPr>
          <a:lstStyle/>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lastname</a:t>
            </a:r>
            <a:r>
              <a:rPr lang="en-GB" altLang="de-DE" dirty="0">
                <a:latin typeface="Courier New" panose="02070309020205020404" pitchFamily="49" charset="0"/>
              </a:rPr>
              <a:t>&gt;</a:t>
            </a:r>
            <a:r>
              <a:rPr lang="en-GB" altLang="de-DE" dirty="0" err="1">
                <a:latin typeface="Courier New" panose="02070309020205020404" pitchFamily="49" charset="0"/>
              </a:rPr>
              <a:t>Refsnes</a:t>
            </a:r>
            <a:r>
              <a:rPr lang="en-GB" altLang="de-DE" dirty="0">
                <a:latin typeface="Courier New" panose="02070309020205020404" pitchFamily="49" charset="0"/>
              </a:rPr>
              <a:t>&lt;/</a:t>
            </a:r>
            <a:r>
              <a:rPr lang="en-GB" altLang="de-DE" dirty="0" err="1">
                <a:latin typeface="Courier New" panose="02070309020205020404" pitchFamily="49" charset="0"/>
              </a:rPr>
              <a:t>lastname</a:t>
            </a:r>
            <a:r>
              <a:rPr lang="en-GB" altLang="de-DE" dirty="0">
                <a:latin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&lt;age&gt;36&lt;/age&gt;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&lt;</a:t>
            </a:r>
            <a:r>
              <a:rPr lang="de-DE" altLang="de-DE" dirty="0" err="1">
                <a:latin typeface="Courier New" panose="02070309020205020404" pitchFamily="49" charset="0"/>
              </a:rPr>
              <a:t>dateborn</a:t>
            </a:r>
            <a:r>
              <a:rPr lang="de-DE" altLang="de-DE" dirty="0">
                <a:latin typeface="Courier New" panose="02070309020205020404" pitchFamily="49" charset="0"/>
              </a:rPr>
              <a:t>&gt;1970-03-27&lt;/</a:t>
            </a:r>
            <a:r>
              <a:rPr lang="de-DE" altLang="de-DE" dirty="0" err="1">
                <a:latin typeface="Courier New" panose="02070309020205020404" pitchFamily="49" charset="0"/>
              </a:rPr>
              <a:t>dateborn</a:t>
            </a:r>
            <a:r>
              <a:rPr lang="de-DE" altLang="de-DE" dirty="0">
                <a:latin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100" dirty="0"/>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Simple Element </a:t>
            </a:r>
            <a:r>
              <a:rPr lang="de-DE" altLang="de-DE" dirty="0" err="1"/>
              <a:t>Definitions</a:t>
            </a:r>
            <a:r>
              <a:rPr lang="de-DE" altLang="de-DE" dirty="0"/>
              <a:t>:</a:t>
            </a:r>
          </a:p>
          <a:p>
            <a:pPr indent="-2778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lastname</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"/&gt;</a:t>
            </a:r>
          </a:p>
          <a:p>
            <a:pPr indent="-2778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name="age" type="</a:t>
            </a:r>
            <a:r>
              <a:rPr lang="en-GB" altLang="de-DE" dirty="0" err="1">
                <a:latin typeface="Courier New" panose="02070309020205020404" pitchFamily="49" charset="0"/>
              </a:rPr>
              <a:t>xs:integer</a:t>
            </a:r>
            <a:r>
              <a:rPr lang="en-GB" altLang="de-DE" dirty="0">
                <a:latin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dateborn</a:t>
            </a:r>
            <a:r>
              <a:rPr lang="en-GB" altLang="de-DE" dirty="0">
                <a:latin typeface="Courier New" panose="02070309020205020404" pitchFamily="49" charset="0"/>
              </a:rPr>
              <a:t>" type="</a:t>
            </a:r>
            <a:r>
              <a:rPr lang="en-GB" altLang="de-DE" dirty="0" err="1">
                <a:latin typeface="Courier New" panose="02070309020205020404" pitchFamily="49" charset="0"/>
              </a:rPr>
              <a:t>xs:date</a:t>
            </a:r>
            <a:r>
              <a:rPr lang="en-GB" altLang="de-DE" dirty="0">
                <a:latin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endParaRP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 </a:t>
            </a:r>
            <a:r>
              <a:rPr lang="en-GB" altLang="de-DE" dirty="0" err="1"/>
              <a:t>Mit</a:t>
            </a:r>
            <a:r>
              <a:rPr lang="en-GB" altLang="de-DE" dirty="0"/>
              <a:t> Default - Value</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2400" dirty="0">
                <a:latin typeface="Courier New" panose="02070309020205020404" pitchFamily="49" charset="0"/>
              </a:rPr>
              <a:t>&lt;</a:t>
            </a:r>
            <a:r>
              <a:rPr lang="en-GB" altLang="de-DE" sz="2400" dirty="0" err="1">
                <a:latin typeface="Courier New" panose="02070309020205020404" pitchFamily="49" charset="0"/>
              </a:rPr>
              <a:t>xs:element</a:t>
            </a:r>
            <a:r>
              <a:rPr lang="en-GB" altLang="de-DE" sz="2400" dirty="0">
                <a:latin typeface="Courier New" panose="02070309020205020404" pitchFamily="49" charset="0"/>
              </a:rPr>
              <a:t> name="</a:t>
            </a:r>
            <a:r>
              <a:rPr lang="en-GB" altLang="de-DE" sz="2400" dirty="0" err="1">
                <a:latin typeface="Courier New" panose="02070309020205020404" pitchFamily="49" charset="0"/>
              </a:rPr>
              <a:t>color</a:t>
            </a:r>
            <a:r>
              <a:rPr lang="en-GB" altLang="de-DE" sz="2400" dirty="0">
                <a:latin typeface="Courier New" panose="02070309020205020404" pitchFamily="49" charset="0"/>
              </a:rPr>
              <a:t>" type="</a:t>
            </a:r>
            <a:r>
              <a:rPr lang="en-GB" altLang="de-DE" sz="2400" dirty="0" err="1">
                <a:latin typeface="Courier New" panose="02070309020205020404" pitchFamily="49" charset="0"/>
              </a:rPr>
              <a:t>xs:string</a:t>
            </a:r>
            <a:r>
              <a:rPr lang="en-GB" altLang="de-DE" sz="2400" dirty="0">
                <a:latin typeface="Courier New" panose="02070309020205020404" pitchFamily="49" charset="0"/>
              </a:rPr>
              <a:t>" default="red"/&gt;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2400" dirty="0">
                <a:latin typeface="Courier New" panose="02070309020205020404" pitchFamily="49" charset="0"/>
              </a:rPr>
              <a:t>&lt;</a:t>
            </a:r>
            <a:r>
              <a:rPr lang="en-GB" altLang="de-DE" sz="2400" dirty="0" err="1">
                <a:latin typeface="Courier New" panose="02070309020205020404" pitchFamily="49" charset="0"/>
              </a:rPr>
              <a:t>xs:element</a:t>
            </a:r>
            <a:r>
              <a:rPr lang="en-GB" altLang="de-DE" sz="2400" dirty="0">
                <a:latin typeface="Courier New" panose="02070309020205020404" pitchFamily="49" charset="0"/>
              </a:rPr>
              <a:t> name="</a:t>
            </a:r>
            <a:r>
              <a:rPr lang="en-GB" altLang="de-DE" sz="2400" dirty="0" err="1">
                <a:latin typeface="Courier New" panose="02070309020205020404" pitchFamily="49" charset="0"/>
              </a:rPr>
              <a:t>color</a:t>
            </a:r>
            <a:r>
              <a:rPr lang="en-GB" altLang="de-DE" sz="2400" dirty="0">
                <a:latin typeface="Courier New" panose="02070309020205020404" pitchFamily="49" charset="0"/>
              </a:rPr>
              <a:t>" type="</a:t>
            </a:r>
            <a:r>
              <a:rPr lang="en-GB" altLang="de-DE" sz="2400" dirty="0" err="1">
                <a:latin typeface="Courier New" panose="02070309020205020404" pitchFamily="49" charset="0"/>
              </a:rPr>
              <a:t>xs:string</a:t>
            </a:r>
            <a:r>
              <a:rPr lang="en-GB" altLang="de-DE" sz="2400" dirty="0">
                <a:latin typeface="Courier New" panose="02070309020205020404" pitchFamily="49" charset="0"/>
              </a:rPr>
              <a:t>" fixed="red"/&gt;</a:t>
            </a:r>
          </a:p>
          <a:p>
            <a:endParaRPr lang="de-AT" dirty="0"/>
          </a:p>
        </p:txBody>
      </p:sp>
      <p:sp>
        <p:nvSpPr>
          <p:cNvPr id="4" name="Fußzeilenplatzhalter 3">
            <a:extLst>
              <a:ext uri="{FF2B5EF4-FFF2-40B4-BE49-F238E27FC236}">
                <a16:creationId xmlns:a16="http://schemas.microsoft.com/office/drawing/2014/main" id="{CE5F4F28-EDE7-483F-9188-5F9B895F93AA}"/>
              </a:ext>
            </a:extLst>
          </p:cNvPr>
          <p:cNvSpPr>
            <a:spLocks noGrp="1"/>
          </p:cNvSpPr>
          <p:nvPr>
            <p:ph type="ftr" sz="quarter" idx="11"/>
          </p:nvPr>
        </p:nvSpPr>
        <p:spPr>
          <a:xfrm>
            <a:off x="838200" y="6356349"/>
            <a:ext cx="619539" cy="365125"/>
          </a:xfrm>
        </p:spPr>
        <p:txBody>
          <a:bodyPr/>
          <a:lstStyle/>
          <a:p>
            <a:r>
              <a:rPr lang="de-AT" sz="1400"/>
              <a:t>XML</a:t>
            </a:r>
          </a:p>
        </p:txBody>
      </p:sp>
      <p:sp>
        <p:nvSpPr>
          <p:cNvPr id="5" name="Foliennummernplatzhalter 4">
            <a:extLst>
              <a:ext uri="{FF2B5EF4-FFF2-40B4-BE49-F238E27FC236}">
                <a16:creationId xmlns:a16="http://schemas.microsoft.com/office/drawing/2014/main" id="{CBA3A4C4-3D47-4BF9-809E-79B52E1293ED}"/>
              </a:ext>
            </a:extLst>
          </p:cNvPr>
          <p:cNvSpPr>
            <a:spLocks noGrp="1"/>
          </p:cNvSpPr>
          <p:nvPr>
            <p:ph type="sldNum" sz="quarter" idx="12"/>
          </p:nvPr>
        </p:nvSpPr>
        <p:spPr/>
        <p:txBody>
          <a:bodyPr/>
          <a:lstStyle/>
          <a:p>
            <a:fld id="{1A905A58-585F-4B73-B6AE-6769FFF49B73}" type="slidenum">
              <a:rPr lang="de-AT" sz="1400" smtClean="0"/>
              <a:t>20</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73131388-9066-4230-A6D3-9115FA08B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21741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AAFFD0-F196-440A-8CE2-712E75162697}"/>
              </a:ext>
            </a:extLst>
          </p:cNvPr>
          <p:cNvSpPr>
            <a:spLocks noGrp="1"/>
          </p:cNvSpPr>
          <p:nvPr>
            <p:ph type="title"/>
          </p:nvPr>
        </p:nvSpPr>
        <p:spPr/>
        <p:txBody>
          <a:bodyPr/>
          <a:lstStyle/>
          <a:p>
            <a:r>
              <a:rPr lang="de-AT" b="1" dirty="0" err="1"/>
              <a:t>Restrictions</a:t>
            </a:r>
            <a:endParaRPr lang="de-AT" b="1" dirty="0"/>
          </a:p>
        </p:txBody>
      </p:sp>
      <p:sp>
        <p:nvSpPr>
          <p:cNvPr id="3" name="Inhaltsplatzhalter 2">
            <a:extLst>
              <a:ext uri="{FF2B5EF4-FFF2-40B4-BE49-F238E27FC236}">
                <a16:creationId xmlns:a16="http://schemas.microsoft.com/office/drawing/2014/main" id="{217955C5-5982-4F48-A3E5-5A73988EAD81}"/>
              </a:ext>
            </a:extLst>
          </p:cNvPr>
          <p:cNvSpPr>
            <a:spLocks noGrp="1"/>
          </p:cNvSpPr>
          <p:nvPr>
            <p:ph idx="1"/>
          </p:nvPr>
        </p:nvSpPr>
        <p:spPr/>
        <p:txBody>
          <a:bodyPr/>
          <a:lstStyle/>
          <a:p>
            <a:pPr marL="136525"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XML Elemente und XML Attribute können mit </a:t>
            </a:r>
            <a:r>
              <a:rPr lang="de-AT" altLang="de-DE" dirty="0" err="1"/>
              <a:t>Restrictions</a:t>
            </a:r>
            <a:r>
              <a:rPr lang="de-AT" altLang="de-DE" dirty="0"/>
              <a:t> versehen werden</a:t>
            </a:r>
          </a:p>
          <a:p>
            <a:pPr marL="136525"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marL="136525"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Damit werden für Elemente / Attribute gültige Werte vergeben</a:t>
            </a:r>
          </a:p>
          <a:p>
            <a:pPr marL="136525"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marL="136525"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Restriktionen auf XML Elemente werden </a:t>
            </a:r>
            <a:r>
              <a:rPr lang="de-AT" altLang="de-DE" dirty="0" err="1"/>
              <a:t>facets</a:t>
            </a:r>
            <a:r>
              <a:rPr lang="de-AT" altLang="de-DE" dirty="0"/>
              <a:t> genannt</a:t>
            </a:r>
          </a:p>
          <a:p>
            <a:pPr marL="0"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endParaRPr lang="de-AT" dirty="0"/>
          </a:p>
        </p:txBody>
      </p:sp>
      <p:sp>
        <p:nvSpPr>
          <p:cNvPr id="4" name="Fußzeilenplatzhalter 3">
            <a:extLst>
              <a:ext uri="{FF2B5EF4-FFF2-40B4-BE49-F238E27FC236}">
                <a16:creationId xmlns:a16="http://schemas.microsoft.com/office/drawing/2014/main" id="{270BA5C9-3E2A-4B5D-9B1D-36E1CEBF2D2A}"/>
              </a:ext>
            </a:extLst>
          </p:cNvPr>
          <p:cNvSpPr>
            <a:spLocks noGrp="1"/>
          </p:cNvSpPr>
          <p:nvPr>
            <p:ph type="ftr" sz="quarter" idx="11"/>
          </p:nvPr>
        </p:nvSpPr>
        <p:spPr>
          <a:xfrm>
            <a:off x="838200" y="6356350"/>
            <a:ext cx="659296"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43248908-C44E-403C-8173-C39079160882}"/>
              </a:ext>
            </a:extLst>
          </p:cNvPr>
          <p:cNvSpPr>
            <a:spLocks noGrp="1"/>
          </p:cNvSpPr>
          <p:nvPr>
            <p:ph type="sldNum" sz="quarter" idx="12"/>
          </p:nvPr>
        </p:nvSpPr>
        <p:spPr/>
        <p:txBody>
          <a:bodyPr/>
          <a:lstStyle/>
          <a:p>
            <a:fld id="{1A905A58-585F-4B73-B6AE-6769FFF49B73}" type="slidenum">
              <a:rPr lang="de-AT" sz="1400" smtClean="0"/>
              <a:t>21</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B60C4AE4-F7F4-4297-9BF1-1E5CC79AD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81892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B0528-2851-4E23-BBE9-82D81401F412}"/>
              </a:ext>
            </a:extLst>
          </p:cNvPr>
          <p:cNvSpPr>
            <a:spLocks noGrp="1"/>
          </p:cNvSpPr>
          <p:nvPr>
            <p:ph type="title"/>
          </p:nvPr>
        </p:nvSpPr>
        <p:spPr/>
        <p:txBody>
          <a:bodyPr/>
          <a:lstStyle/>
          <a:p>
            <a:r>
              <a:rPr lang="de-AT" b="1" dirty="0" err="1"/>
              <a:t>Restrictions</a:t>
            </a:r>
            <a:r>
              <a:rPr lang="de-AT" b="1" dirty="0"/>
              <a:t> / </a:t>
            </a:r>
            <a:r>
              <a:rPr lang="de-AT" b="1" dirty="0" err="1"/>
              <a:t>Facets</a:t>
            </a:r>
            <a:endParaRPr lang="de-AT" b="1" dirty="0"/>
          </a:p>
        </p:txBody>
      </p:sp>
      <p:sp>
        <p:nvSpPr>
          <p:cNvPr id="3" name="Inhaltsplatzhalter 2">
            <a:extLst>
              <a:ext uri="{FF2B5EF4-FFF2-40B4-BE49-F238E27FC236}">
                <a16:creationId xmlns:a16="http://schemas.microsoft.com/office/drawing/2014/main" id="{2ACBA45B-10A4-4582-9C88-7AC8DD76BA9D}"/>
              </a:ext>
            </a:extLst>
          </p:cNvPr>
          <p:cNvSpPr>
            <a:spLocks noGrp="1"/>
          </p:cNvSpPr>
          <p:nvPr>
            <p:ph idx="1"/>
          </p:nvPr>
        </p:nvSpPr>
        <p:spPr>
          <a:xfrm>
            <a:off x="838200" y="1671846"/>
            <a:ext cx="10515600" cy="4351338"/>
          </a:xfrm>
        </p:spPr>
        <p:txBody>
          <a:bodyPr>
            <a:normAutofit fontScale="92500" lnSpcReduction="10000"/>
          </a:bodyPr>
          <a:lstStyle/>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Beispiel:</a:t>
            </a:r>
          </a:p>
          <a:p>
            <a:pPr marL="0"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Das Element </a:t>
            </a:r>
            <a:r>
              <a:rPr lang="de-AT" altLang="de-DE" i="1" dirty="0" err="1"/>
              <a:t>age</a:t>
            </a:r>
            <a:r>
              <a:rPr lang="de-AT" altLang="de-DE" dirty="0"/>
              <a:t> soll mit der </a:t>
            </a:r>
            <a:r>
              <a:rPr lang="de-AT" altLang="de-DE" dirty="0" err="1"/>
              <a:t>Restriction</a:t>
            </a:r>
            <a:r>
              <a:rPr lang="de-AT" altLang="de-DE" dirty="0"/>
              <a:t> 'Gültigkeitsbereich zwischen 0 und 120 versehen werden.</a:t>
            </a:r>
          </a:p>
          <a:p>
            <a:pPr marL="0"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xs:element</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name</a:t>
            </a:r>
            <a:r>
              <a:rPr lang="de-AT" altLang="de-DE" dirty="0">
                <a:latin typeface="Courier New" panose="02070309020205020404" pitchFamily="49" charset="0"/>
                <a:cs typeface="Courier New" panose="02070309020205020404" pitchFamily="49" charset="0"/>
              </a:rPr>
              <a:t>="</a:t>
            </a:r>
            <a:r>
              <a:rPr lang="de-AT" altLang="de-DE" dirty="0" err="1">
                <a:latin typeface="Courier New" panose="02070309020205020404" pitchFamily="49" charset="0"/>
                <a:cs typeface="Courier New" panose="02070309020205020404" pitchFamily="49" charset="0"/>
              </a:rPr>
              <a:t>age</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xs:simpleType</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xs:restriction</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base</a:t>
            </a:r>
            <a:r>
              <a:rPr lang="de-AT" altLang="de-DE" dirty="0">
                <a:latin typeface="Courier New" panose="02070309020205020404" pitchFamily="49" charset="0"/>
                <a:cs typeface="Courier New" panose="02070309020205020404" pitchFamily="49" charset="0"/>
              </a:rPr>
              <a:t>="</a:t>
            </a:r>
            <a:r>
              <a:rPr lang="de-AT" altLang="de-DE" dirty="0" err="1">
                <a:latin typeface="Courier New" panose="02070309020205020404" pitchFamily="49" charset="0"/>
                <a:cs typeface="Courier New" panose="02070309020205020404" pitchFamily="49" charset="0"/>
              </a:rPr>
              <a:t>xs:integer</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xs:minInclusive</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value</a:t>
            </a:r>
            <a:r>
              <a:rPr lang="de-AT" altLang="de-DE" dirty="0">
                <a:latin typeface="Courier New" panose="02070309020205020404" pitchFamily="49" charset="0"/>
                <a:cs typeface="Courier New" panose="02070309020205020404" pitchFamily="49" charset="0"/>
              </a:rPr>
              <a:t>="0"/&gt;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xs:maxInclusive</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value</a:t>
            </a:r>
            <a:r>
              <a:rPr lang="de-AT" altLang="de-DE" dirty="0">
                <a:latin typeface="Courier New" panose="02070309020205020404" pitchFamily="49" charset="0"/>
                <a:cs typeface="Courier New" panose="02070309020205020404" pitchFamily="49" charset="0"/>
              </a:rPr>
              <a:t>="120"/&gt;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xs:restriction</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xs:simpleType</a:t>
            </a:r>
            <a:r>
              <a:rPr lang="de-AT" altLang="de-DE" dirty="0">
                <a:latin typeface="Courier New" panose="02070309020205020404" pitchFamily="49" charset="0"/>
                <a:cs typeface="Courier New" panose="02070309020205020404" pitchFamily="49" charset="0"/>
              </a:rPr>
              <a:t>&gt;</a:t>
            </a:r>
            <a:br>
              <a:rPr lang="de-AT" altLang="de-DE" dirty="0">
                <a:latin typeface="Courier New" panose="02070309020205020404" pitchFamily="49" charset="0"/>
                <a:cs typeface="Courier New" panose="02070309020205020404" pitchFamily="49" charset="0"/>
              </a:rPr>
            </a:b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xs:element</a:t>
            </a:r>
            <a:r>
              <a:rPr lang="de-AT" altLang="de-DE" dirty="0">
                <a:latin typeface="Courier New" panose="02070309020205020404" pitchFamily="49" charset="0"/>
                <a:cs typeface="Courier New" panose="02070309020205020404" pitchFamily="49" charset="0"/>
              </a:rPr>
              <a:t>&gt; </a:t>
            </a:r>
          </a:p>
          <a:p>
            <a:endParaRPr lang="de-AT" dirty="0"/>
          </a:p>
        </p:txBody>
      </p:sp>
      <p:sp>
        <p:nvSpPr>
          <p:cNvPr id="4" name="Fußzeilenplatzhalter 3">
            <a:extLst>
              <a:ext uri="{FF2B5EF4-FFF2-40B4-BE49-F238E27FC236}">
                <a16:creationId xmlns:a16="http://schemas.microsoft.com/office/drawing/2014/main" id="{3F4028B5-C8A0-4816-B48D-99277A1AB102}"/>
              </a:ext>
            </a:extLst>
          </p:cNvPr>
          <p:cNvSpPr>
            <a:spLocks noGrp="1"/>
          </p:cNvSpPr>
          <p:nvPr>
            <p:ph type="ftr" sz="quarter" idx="11"/>
          </p:nvPr>
        </p:nvSpPr>
        <p:spPr>
          <a:xfrm>
            <a:off x="838200" y="6356350"/>
            <a:ext cx="619539" cy="365125"/>
          </a:xfrm>
        </p:spPr>
        <p:txBody>
          <a:bodyPr/>
          <a:lstStyle/>
          <a:p>
            <a:r>
              <a:rPr lang="de-AT" sz="1400"/>
              <a:t>XML</a:t>
            </a:r>
          </a:p>
        </p:txBody>
      </p:sp>
      <p:sp>
        <p:nvSpPr>
          <p:cNvPr id="5" name="Foliennummernplatzhalter 4">
            <a:extLst>
              <a:ext uri="{FF2B5EF4-FFF2-40B4-BE49-F238E27FC236}">
                <a16:creationId xmlns:a16="http://schemas.microsoft.com/office/drawing/2014/main" id="{93462F7A-826E-4EBB-929E-D4DB14FAB594}"/>
              </a:ext>
            </a:extLst>
          </p:cNvPr>
          <p:cNvSpPr>
            <a:spLocks noGrp="1"/>
          </p:cNvSpPr>
          <p:nvPr>
            <p:ph type="sldNum" sz="quarter" idx="12"/>
          </p:nvPr>
        </p:nvSpPr>
        <p:spPr/>
        <p:txBody>
          <a:bodyPr/>
          <a:lstStyle/>
          <a:p>
            <a:fld id="{1A905A58-585F-4B73-B6AE-6769FFF49B73}" type="slidenum">
              <a:rPr lang="de-AT" sz="1400" smtClean="0"/>
              <a:t>22</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60CB3C4E-58CA-4EBF-901C-DE04DD81E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60621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2F1847-A4CF-46CC-BFBF-A5245D0554D1}"/>
              </a:ext>
            </a:extLst>
          </p:cNvPr>
          <p:cNvSpPr>
            <a:spLocks noGrp="1"/>
          </p:cNvSpPr>
          <p:nvPr>
            <p:ph type="title"/>
          </p:nvPr>
        </p:nvSpPr>
        <p:spPr/>
        <p:txBody>
          <a:bodyPr/>
          <a:lstStyle/>
          <a:p>
            <a:r>
              <a:rPr lang="de-AT" b="1" dirty="0" err="1"/>
              <a:t>Restrictions</a:t>
            </a:r>
            <a:r>
              <a:rPr lang="de-AT" b="1" dirty="0"/>
              <a:t> / </a:t>
            </a:r>
            <a:r>
              <a:rPr lang="de-AT" b="1" dirty="0" err="1"/>
              <a:t>Facets</a:t>
            </a:r>
            <a:endParaRPr lang="de-AT" b="1" dirty="0"/>
          </a:p>
        </p:txBody>
      </p:sp>
      <p:sp>
        <p:nvSpPr>
          <p:cNvPr id="3" name="Inhaltsplatzhalter 2">
            <a:extLst>
              <a:ext uri="{FF2B5EF4-FFF2-40B4-BE49-F238E27FC236}">
                <a16:creationId xmlns:a16="http://schemas.microsoft.com/office/drawing/2014/main" id="{FBCD6A3C-5049-4309-8185-EB0A969D13ED}"/>
              </a:ext>
            </a:extLst>
          </p:cNvPr>
          <p:cNvSpPr>
            <a:spLocks noGrp="1"/>
          </p:cNvSpPr>
          <p:nvPr>
            <p:ph idx="1"/>
          </p:nvPr>
        </p:nvSpPr>
        <p:spPr/>
        <p:txBody>
          <a:bodyPr>
            <a:normAutofit/>
          </a:bodyPr>
          <a:lstStyle/>
          <a:p>
            <a:r>
              <a:rPr lang="de-AT" altLang="de-DE" dirty="0"/>
              <a:t>Neue Typen können durch Einschränkung einfacher Typen definiert werden </a:t>
            </a:r>
          </a:p>
          <a:p>
            <a:pPr>
              <a:spcBef>
                <a:spcPts val="1500"/>
              </a:spcBef>
              <a:buNone/>
            </a:pPr>
            <a:r>
              <a:rPr lang="de-AT" altLang="de-DE" dirty="0"/>
              <a:t>Notation:</a:t>
            </a:r>
          </a:p>
          <a:p>
            <a:pPr>
              <a:spcBef>
                <a:spcPts val="1500"/>
              </a:spcBef>
              <a:buNone/>
            </a:pPr>
            <a:r>
              <a:rPr lang="de-AT" altLang="de-DE" dirty="0">
                <a:latin typeface="Courier New" panose="02070309020205020404" pitchFamily="49" charset="0"/>
              </a:rPr>
              <a:t>&lt;</a:t>
            </a:r>
            <a:r>
              <a:rPr lang="de-AT" altLang="de-DE" dirty="0" err="1">
                <a:latin typeface="Courier New" panose="02070309020205020404" pitchFamily="49" charset="0"/>
              </a:rPr>
              <a:t>xs:minInclusive</a:t>
            </a:r>
            <a:r>
              <a:rPr lang="de-AT" altLang="de-DE" dirty="0">
                <a:latin typeface="Courier New" panose="02070309020205020404" pitchFamily="49" charset="0"/>
              </a:rPr>
              <a:t> </a:t>
            </a:r>
            <a:r>
              <a:rPr lang="de-AT" altLang="de-DE" dirty="0" err="1">
                <a:latin typeface="Courier New" panose="02070309020205020404" pitchFamily="49" charset="0"/>
              </a:rPr>
              <a:t>value</a:t>
            </a:r>
            <a:r>
              <a:rPr lang="de-AT" altLang="de-DE" dirty="0">
                <a:latin typeface="Courier New" panose="02070309020205020404" pitchFamily="49" charset="0"/>
              </a:rPr>
              <a:t>="1"/&gt;</a:t>
            </a:r>
            <a:r>
              <a:rPr lang="de-AT" altLang="de-DE" dirty="0"/>
              <a:t> </a:t>
            </a:r>
          </a:p>
          <a:p>
            <a:endParaRPr lang="de-AT" altLang="de-DE" dirty="0"/>
          </a:p>
        </p:txBody>
      </p:sp>
      <p:sp>
        <p:nvSpPr>
          <p:cNvPr id="4" name="Fußzeilenplatzhalter 3">
            <a:extLst>
              <a:ext uri="{FF2B5EF4-FFF2-40B4-BE49-F238E27FC236}">
                <a16:creationId xmlns:a16="http://schemas.microsoft.com/office/drawing/2014/main" id="{919AFCFA-5EF5-418C-A8F4-BC97FEDEAD79}"/>
              </a:ext>
            </a:extLst>
          </p:cNvPr>
          <p:cNvSpPr>
            <a:spLocks noGrp="1"/>
          </p:cNvSpPr>
          <p:nvPr>
            <p:ph type="ftr" sz="quarter" idx="11"/>
          </p:nvPr>
        </p:nvSpPr>
        <p:spPr>
          <a:xfrm>
            <a:off x="838200" y="6356349"/>
            <a:ext cx="659296"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19D07523-9531-48FD-B856-109BF1B7E8E8}"/>
              </a:ext>
            </a:extLst>
          </p:cNvPr>
          <p:cNvSpPr>
            <a:spLocks noGrp="1"/>
          </p:cNvSpPr>
          <p:nvPr>
            <p:ph type="sldNum" sz="quarter" idx="12"/>
          </p:nvPr>
        </p:nvSpPr>
        <p:spPr/>
        <p:txBody>
          <a:bodyPr/>
          <a:lstStyle/>
          <a:p>
            <a:fld id="{1A905A58-585F-4B73-B6AE-6769FFF49B73}" type="slidenum">
              <a:rPr lang="de-AT" sz="1400" smtClean="0"/>
              <a:t>23</a:t>
            </a:fld>
            <a:endParaRPr lang="de-AT" sz="1400"/>
          </a:p>
        </p:txBody>
      </p:sp>
      <p:pic>
        <p:nvPicPr>
          <p:cNvPr id="6" name="Grafik 5">
            <a:extLst>
              <a:ext uri="{FF2B5EF4-FFF2-40B4-BE49-F238E27FC236}">
                <a16:creationId xmlns:a16="http://schemas.microsoft.com/office/drawing/2014/main" id="{2218BD62-2AE5-41C1-A602-DDFD6AD92DC1}"/>
              </a:ext>
            </a:extLst>
          </p:cNvPr>
          <p:cNvPicPr>
            <a:picLocks noChangeAspect="1"/>
          </p:cNvPicPr>
          <p:nvPr/>
        </p:nvPicPr>
        <p:blipFill>
          <a:blip r:embed="rId2"/>
          <a:stretch>
            <a:fillRect/>
          </a:stretch>
        </p:blipFill>
        <p:spPr>
          <a:xfrm>
            <a:off x="838200" y="3858291"/>
            <a:ext cx="6132443" cy="2498059"/>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DC481AF7-B93F-430D-8228-4FB5C4E283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802376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55BA6-57F0-4A40-AE1A-B6560ED0674E}"/>
              </a:ext>
            </a:extLst>
          </p:cNvPr>
          <p:cNvSpPr>
            <a:spLocks noGrp="1"/>
          </p:cNvSpPr>
          <p:nvPr>
            <p:ph type="title"/>
          </p:nvPr>
        </p:nvSpPr>
        <p:spPr/>
        <p:txBody>
          <a:bodyPr/>
          <a:lstStyle/>
          <a:p>
            <a:r>
              <a:rPr lang="de-AT" b="1" dirty="0" err="1"/>
              <a:t>Restriction</a:t>
            </a:r>
            <a:r>
              <a:rPr lang="de-AT" b="1" dirty="0"/>
              <a:t> – </a:t>
            </a:r>
            <a:r>
              <a:rPr lang="de-AT" b="1" dirty="0" err="1"/>
              <a:t>length</a:t>
            </a:r>
            <a:r>
              <a:rPr lang="de-AT" b="1" dirty="0"/>
              <a:t>	</a:t>
            </a:r>
          </a:p>
        </p:txBody>
      </p:sp>
      <p:sp>
        <p:nvSpPr>
          <p:cNvPr id="3" name="Inhaltsplatzhalter 2">
            <a:extLst>
              <a:ext uri="{FF2B5EF4-FFF2-40B4-BE49-F238E27FC236}">
                <a16:creationId xmlns:a16="http://schemas.microsoft.com/office/drawing/2014/main" id="{2FE6D806-6787-44EC-A436-1D051DB77D60}"/>
              </a:ext>
            </a:extLst>
          </p:cNvPr>
          <p:cNvSpPr>
            <a:spLocks noGrp="1"/>
          </p:cNvSpPr>
          <p:nvPr>
            <p:ph idx="1"/>
          </p:nvPr>
        </p:nvSpPr>
        <p:spPr/>
        <p:txBody>
          <a:bodyPr/>
          <a:lstStyle/>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&lt;</a:t>
            </a:r>
            <a:r>
              <a:rPr lang="en-US" altLang="de-DE" dirty="0" err="1">
                <a:latin typeface="Courier New" panose="02070309020205020404" pitchFamily="49" charset="0"/>
              </a:rPr>
              <a:t>simpleType</a:t>
            </a:r>
            <a:r>
              <a:rPr lang="en-US" altLang="de-DE" dirty="0">
                <a:latin typeface="Courier New" panose="02070309020205020404" pitchFamily="49" charset="0"/>
              </a:rPr>
              <a:t> name='</a:t>
            </a:r>
            <a:r>
              <a:rPr lang="en-US" altLang="de-DE" dirty="0" err="1">
                <a:latin typeface="Courier New" panose="02070309020205020404" pitchFamily="49" charset="0"/>
              </a:rPr>
              <a:t>productCode</a:t>
            </a:r>
            <a:r>
              <a:rPr lang="en-US" altLang="de-DE" dirty="0">
                <a:latin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&lt;restriction base='string'&gt;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&lt;length value='8' fixed='true'/&gt;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a:t>
            </a:r>
            <a:r>
              <a:rPr lang="de-DE" altLang="de-DE" dirty="0">
                <a:latin typeface="Courier New" panose="02070309020205020404" pitchFamily="49" charset="0"/>
              </a:rPr>
              <a:t>&lt;/</a:t>
            </a:r>
            <a:r>
              <a:rPr lang="de-DE" altLang="de-DE" dirty="0" err="1">
                <a:latin typeface="Courier New" panose="02070309020205020404" pitchFamily="49" charset="0"/>
              </a:rPr>
              <a:t>restriction</a:t>
            </a:r>
            <a:r>
              <a:rPr lang="de-DE" altLang="de-DE" dirty="0">
                <a:latin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simpleType</a:t>
            </a:r>
            <a:r>
              <a:rPr lang="de-DE" altLang="de-DE" dirty="0">
                <a:latin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latin typeface="Courier New" panose="02070309020205020404" pitchFamily="49" charset="0"/>
            </a:endParaRPr>
          </a:p>
          <a:p>
            <a:pPr marL="0"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Fixed='</a:t>
            </a:r>
            <a:r>
              <a:rPr lang="de-DE" altLang="de-DE" dirty="0" err="1"/>
              <a:t>true</a:t>
            </a:r>
            <a:r>
              <a:rPr lang="de-DE" altLang="de-DE" dirty="0"/>
              <a:t>' fixiert die Länge jedes abgeleiteten Typs auf 8</a:t>
            </a:r>
          </a:p>
          <a:p>
            <a:endParaRPr lang="de-AT" dirty="0"/>
          </a:p>
        </p:txBody>
      </p:sp>
      <p:sp>
        <p:nvSpPr>
          <p:cNvPr id="4" name="Fußzeilenplatzhalter 3">
            <a:extLst>
              <a:ext uri="{FF2B5EF4-FFF2-40B4-BE49-F238E27FC236}">
                <a16:creationId xmlns:a16="http://schemas.microsoft.com/office/drawing/2014/main" id="{DC14AAB3-22EB-4C22-A6EF-F21001D158FB}"/>
              </a:ext>
            </a:extLst>
          </p:cNvPr>
          <p:cNvSpPr>
            <a:spLocks noGrp="1"/>
          </p:cNvSpPr>
          <p:nvPr>
            <p:ph type="ftr" sz="quarter" idx="11"/>
          </p:nvPr>
        </p:nvSpPr>
        <p:spPr>
          <a:xfrm>
            <a:off x="838200" y="6356350"/>
            <a:ext cx="540026"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0826F1C3-0EA3-49B8-B5BB-ADFDD8548075}"/>
              </a:ext>
            </a:extLst>
          </p:cNvPr>
          <p:cNvSpPr>
            <a:spLocks noGrp="1"/>
          </p:cNvSpPr>
          <p:nvPr>
            <p:ph type="sldNum" sz="quarter" idx="12"/>
          </p:nvPr>
        </p:nvSpPr>
        <p:spPr/>
        <p:txBody>
          <a:bodyPr/>
          <a:lstStyle/>
          <a:p>
            <a:fld id="{1A905A58-585F-4B73-B6AE-6769FFF49B73}" type="slidenum">
              <a:rPr lang="de-AT" sz="1400" smtClean="0"/>
              <a:t>24</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3BE860FF-13B3-4234-999D-8AC755C75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859316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1938D9-D405-40C8-B667-AA5438E305CA}"/>
              </a:ext>
            </a:extLst>
          </p:cNvPr>
          <p:cNvSpPr>
            <a:spLocks noGrp="1"/>
          </p:cNvSpPr>
          <p:nvPr>
            <p:ph type="title"/>
          </p:nvPr>
        </p:nvSpPr>
        <p:spPr/>
        <p:txBody>
          <a:bodyPr/>
          <a:lstStyle/>
          <a:p>
            <a:r>
              <a:rPr lang="de-AT" b="1" dirty="0"/>
              <a:t>Beispiel</a:t>
            </a:r>
          </a:p>
        </p:txBody>
      </p:sp>
      <p:sp>
        <p:nvSpPr>
          <p:cNvPr id="3" name="Inhaltsplatzhalter 2">
            <a:extLst>
              <a:ext uri="{FF2B5EF4-FFF2-40B4-BE49-F238E27FC236}">
                <a16:creationId xmlns:a16="http://schemas.microsoft.com/office/drawing/2014/main" id="{E1808958-C4D8-4294-9125-B0F6DF5986BB}"/>
              </a:ext>
            </a:extLst>
          </p:cNvPr>
          <p:cNvSpPr>
            <a:spLocks noGrp="1"/>
          </p:cNvSpPr>
          <p:nvPr>
            <p:ph idx="1"/>
          </p:nvPr>
        </p:nvSpPr>
        <p:spPr/>
        <p:txBody>
          <a:bodyPr/>
          <a:lstStyle/>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Definition einer Ortsangabe als String der Länge 30</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de-DE" dirty="0"/>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&lt;</a:t>
            </a:r>
            <a:r>
              <a:rPr lang="en-US" altLang="de-DE" dirty="0" err="1">
                <a:latin typeface="Courier New" panose="02070309020205020404" pitchFamily="49" charset="0"/>
              </a:rPr>
              <a:t>xs:simpleType</a:t>
            </a:r>
            <a:r>
              <a:rPr lang="en-US" altLang="de-DE" dirty="0">
                <a:latin typeface="Courier New" panose="02070309020205020404" pitchFamily="49" charset="0"/>
              </a:rPr>
              <a:t>  name="ort"&gt;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  &lt;</a:t>
            </a:r>
            <a:r>
              <a:rPr lang="en-US" altLang="de-DE" dirty="0" err="1">
                <a:latin typeface="Courier New" panose="02070309020205020404" pitchFamily="49" charset="0"/>
              </a:rPr>
              <a:t>xs:restriction</a:t>
            </a:r>
            <a:r>
              <a:rPr lang="en-US" altLang="de-DE" dirty="0">
                <a:latin typeface="Courier New" panose="02070309020205020404" pitchFamily="49" charset="0"/>
              </a:rPr>
              <a:t> base="</a:t>
            </a:r>
            <a:r>
              <a:rPr lang="en-US" altLang="de-DE" dirty="0" err="1">
                <a:latin typeface="Courier New" panose="02070309020205020404" pitchFamily="49" charset="0"/>
              </a:rPr>
              <a:t>xs:string</a:t>
            </a:r>
            <a:r>
              <a:rPr lang="en-US" altLang="de-DE" dirty="0">
                <a:latin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    &lt;</a:t>
            </a:r>
            <a:r>
              <a:rPr lang="en-US" altLang="de-DE" dirty="0" err="1">
                <a:latin typeface="Courier New" panose="02070309020205020404" pitchFamily="49" charset="0"/>
              </a:rPr>
              <a:t>xs:length</a:t>
            </a:r>
            <a:r>
              <a:rPr lang="en-US" altLang="de-DE" dirty="0">
                <a:latin typeface="Courier New" panose="02070309020205020404" pitchFamily="49" charset="0"/>
              </a:rPr>
              <a:t> value="30"/&gt;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  </a:t>
            </a:r>
            <a:r>
              <a:rPr lang="en-GB" altLang="de-DE" dirty="0">
                <a:latin typeface="Courier New" panose="02070309020205020404" pitchFamily="49" charset="0"/>
              </a:rPr>
              <a:t>&lt;/</a:t>
            </a:r>
            <a:r>
              <a:rPr lang="en-GB" altLang="de-DE" dirty="0" err="1">
                <a:latin typeface="Courier New" panose="02070309020205020404" pitchFamily="49" charset="0"/>
              </a:rPr>
              <a:t>xs:restriction</a:t>
            </a:r>
            <a:r>
              <a:rPr lang="en-GB" altLang="de-DE" dirty="0">
                <a:latin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&lt;/</a:t>
            </a:r>
            <a:r>
              <a:rPr lang="de-DE" altLang="de-DE" dirty="0" err="1">
                <a:latin typeface="Courier New" panose="02070309020205020404" pitchFamily="49" charset="0"/>
              </a:rPr>
              <a:t>xs:simpleType</a:t>
            </a:r>
            <a:r>
              <a:rPr lang="de-DE" altLang="de-DE" dirty="0">
                <a:latin typeface="Courier New" panose="02070309020205020404" pitchFamily="49" charset="0"/>
              </a:rPr>
              <a:t>&gt;</a:t>
            </a:r>
            <a:r>
              <a:rPr lang="de-DE" altLang="de-DE" dirty="0"/>
              <a:t> </a:t>
            </a:r>
          </a:p>
          <a:p>
            <a:endParaRPr lang="de-AT" dirty="0"/>
          </a:p>
        </p:txBody>
      </p:sp>
      <p:sp>
        <p:nvSpPr>
          <p:cNvPr id="4" name="Fußzeilenplatzhalter 3">
            <a:extLst>
              <a:ext uri="{FF2B5EF4-FFF2-40B4-BE49-F238E27FC236}">
                <a16:creationId xmlns:a16="http://schemas.microsoft.com/office/drawing/2014/main" id="{4AAE2064-57D8-4789-B889-4AE2FDB6BF26}"/>
              </a:ext>
            </a:extLst>
          </p:cNvPr>
          <p:cNvSpPr>
            <a:spLocks noGrp="1"/>
          </p:cNvSpPr>
          <p:nvPr>
            <p:ph type="ftr" sz="quarter" idx="11"/>
          </p:nvPr>
        </p:nvSpPr>
        <p:spPr>
          <a:xfrm>
            <a:off x="838200" y="6356350"/>
            <a:ext cx="513522"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8EAC9B13-DABD-4747-8D4B-269C9FBB0686}"/>
              </a:ext>
            </a:extLst>
          </p:cNvPr>
          <p:cNvSpPr>
            <a:spLocks noGrp="1"/>
          </p:cNvSpPr>
          <p:nvPr>
            <p:ph type="sldNum" sz="quarter" idx="12"/>
          </p:nvPr>
        </p:nvSpPr>
        <p:spPr/>
        <p:txBody>
          <a:bodyPr/>
          <a:lstStyle/>
          <a:p>
            <a:fld id="{1A905A58-585F-4B73-B6AE-6769FFF49B73}" type="slidenum">
              <a:rPr lang="de-AT" sz="1400" smtClean="0"/>
              <a:t>25</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2189ABB1-6825-4415-8FC9-60DCD5611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2465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485C7B-BFCF-44A5-9F6D-DB158E5816BC}"/>
              </a:ext>
            </a:extLst>
          </p:cNvPr>
          <p:cNvSpPr>
            <a:spLocks noGrp="1"/>
          </p:cNvSpPr>
          <p:nvPr>
            <p:ph type="title"/>
          </p:nvPr>
        </p:nvSpPr>
        <p:spPr/>
        <p:txBody>
          <a:bodyPr/>
          <a:lstStyle/>
          <a:p>
            <a:r>
              <a:rPr lang="de-AT" b="1" dirty="0" err="1"/>
              <a:t>Facet</a:t>
            </a:r>
            <a:r>
              <a:rPr lang="de-AT" b="1" dirty="0"/>
              <a:t> – </a:t>
            </a:r>
            <a:r>
              <a:rPr lang="de-AT" b="1" dirty="0" err="1"/>
              <a:t>enumeration</a:t>
            </a:r>
            <a:r>
              <a:rPr lang="de-AT" b="1" dirty="0"/>
              <a:t> </a:t>
            </a:r>
          </a:p>
        </p:txBody>
      </p:sp>
      <p:sp>
        <p:nvSpPr>
          <p:cNvPr id="3" name="Inhaltsplatzhalter 2">
            <a:extLst>
              <a:ext uri="{FF2B5EF4-FFF2-40B4-BE49-F238E27FC236}">
                <a16:creationId xmlns:a16="http://schemas.microsoft.com/office/drawing/2014/main" id="{BFB519B9-5344-4B2E-ABDD-C84B94C6BFD4}"/>
              </a:ext>
            </a:extLst>
          </p:cNvPr>
          <p:cNvSpPr>
            <a:spLocks noGrp="1"/>
          </p:cNvSpPr>
          <p:nvPr>
            <p:ph idx="1"/>
          </p:nvPr>
        </p:nvSpPr>
        <p:spPr/>
        <p:txBody>
          <a:bodyPr/>
          <a:lstStyle/>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&lt;</a:t>
            </a:r>
            <a:r>
              <a:rPr lang="en-US" altLang="de-DE" dirty="0" err="1">
                <a:latin typeface="Courier New" panose="02070309020205020404" pitchFamily="49" charset="0"/>
              </a:rPr>
              <a:t>xs:simpleType</a:t>
            </a:r>
            <a:r>
              <a:rPr lang="en-US" altLang="de-DE" dirty="0">
                <a:latin typeface="Courier New" panose="02070309020205020404" pitchFamily="49" charset="0"/>
              </a:rPr>
              <a:t> name="</a:t>
            </a:r>
            <a:r>
              <a:rPr lang="en-US" altLang="de-DE" dirty="0" err="1">
                <a:latin typeface="Courier New" panose="02070309020205020404" pitchFamily="49" charset="0"/>
              </a:rPr>
              <a:t>USState</a:t>
            </a:r>
            <a:r>
              <a:rPr lang="en-US" altLang="de-DE" dirty="0">
                <a:latin typeface="Courier New" panose="02070309020205020404" pitchFamily="49" charset="0"/>
              </a:rPr>
              <a:t>"&gt;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   &lt;</a:t>
            </a:r>
            <a:r>
              <a:rPr lang="en-US" altLang="de-DE" dirty="0" err="1">
                <a:latin typeface="Courier New" panose="02070309020205020404" pitchFamily="49" charset="0"/>
              </a:rPr>
              <a:t>xs:restriction</a:t>
            </a:r>
            <a:r>
              <a:rPr lang="en-US" altLang="de-DE" dirty="0">
                <a:latin typeface="Courier New" panose="02070309020205020404" pitchFamily="49" charset="0"/>
              </a:rPr>
              <a:t> base="</a:t>
            </a:r>
            <a:r>
              <a:rPr lang="en-US" altLang="de-DE" dirty="0" err="1">
                <a:latin typeface="Courier New" panose="02070309020205020404" pitchFamily="49" charset="0"/>
              </a:rPr>
              <a:t>xs:string</a:t>
            </a:r>
            <a:r>
              <a:rPr lang="en-US" altLang="de-DE" dirty="0">
                <a:latin typeface="Courier New" panose="02070309020205020404" pitchFamily="49" charset="0"/>
              </a:rPr>
              <a:t>"&gt;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     &lt;</a:t>
            </a:r>
            <a:r>
              <a:rPr lang="en-US" altLang="de-DE" dirty="0" err="1">
                <a:latin typeface="Courier New" panose="02070309020205020404" pitchFamily="49" charset="0"/>
              </a:rPr>
              <a:t>xs:enumeration</a:t>
            </a:r>
            <a:r>
              <a:rPr lang="en-US" altLang="de-DE" dirty="0">
                <a:latin typeface="Courier New" panose="02070309020205020404" pitchFamily="49" charset="0"/>
              </a:rPr>
              <a:t> value="AK"/&gt;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     &lt;</a:t>
            </a:r>
            <a:r>
              <a:rPr lang="en-US" altLang="de-DE" dirty="0" err="1">
                <a:latin typeface="Courier New" panose="02070309020205020404" pitchFamily="49" charset="0"/>
              </a:rPr>
              <a:t>xs:enumeration</a:t>
            </a:r>
            <a:r>
              <a:rPr lang="en-US" altLang="de-DE" dirty="0">
                <a:latin typeface="Courier New" panose="02070309020205020404" pitchFamily="49" charset="0"/>
              </a:rPr>
              <a:t> value="AL"/&gt;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     &lt;</a:t>
            </a:r>
            <a:r>
              <a:rPr lang="en-US" altLang="de-DE" dirty="0" err="1">
                <a:latin typeface="Courier New" panose="02070309020205020404" pitchFamily="49" charset="0"/>
              </a:rPr>
              <a:t>xs:enumeration</a:t>
            </a:r>
            <a:r>
              <a:rPr lang="en-US" altLang="de-DE" dirty="0">
                <a:latin typeface="Courier New" panose="02070309020205020404" pitchFamily="49" charset="0"/>
              </a:rPr>
              <a:t> value="AR"/&gt;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     &lt;!-- and so on ... --&gt;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   &lt;/</a:t>
            </a:r>
            <a:r>
              <a:rPr lang="en-US" altLang="de-DE" dirty="0" err="1">
                <a:latin typeface="Courier New" panose="02070309020205020404" pitchFamily="49" charset="0"/>
              </a:rPr>
              <a:t>xs:restriction</a:t>
            </a:r>
            <a:r>
              <a:rPr lang="en-US" altLang="de-DE" dirty="0">
                <a:latin typeface="Courier New" panose="02070309020205020404" pitchFamily="49" charset="0"/>
              </a:rPr>
              <a:t>&gt;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&lt;/</a:t>
            </a:r>
            <a:r>
              <a:rPr lang="en-US" altLang="de-DE" dirty="0" err="1">
                <a:latin typeface="Courier New" panose="02070309020205020404" pitchFamily="49" charset="0"/>
              </a:rPr>
              <a:t>xs:simpleType</a:t>
            </a:r>
            <a:r>
              <a:rPr lang="en-US" altLang="de-DE" dirty="0">
                <a:latin typeface="Courier New" panose="02070309020205020404" pitchFamily="49" charset="0"/>
              </a:rPr>
              <a:t>&gt;</a:t>
            </a:r>
          </a:p>
          <a:p>
            <a:endParaRPr lang="de-AT" dirty="0"/>
          </a:p>
        </p:txBody>
      </p:sp>
      <p:sp>
        <p:nvSpPr>
          <p:cNvPr id="4" name="Fußzeilenplatzhalter 3">
            <a:extLst>
              <a:ext uri="{FF2B5EF4-FFF2-40B4-BE49-F238E27FC236}">
                <a16:creationId xmlns:a16="http://schemas.microsoft.com/office/drawing/2014/main" id="{3E037754-637C-4623-8764-D6C86E5D0E27}"/>
              </a:ext>
            </a:extLst>
          </p:cNvPr>
          <p:cNvSpPr>
            <a:spLocks noGrp="1"/>
          </p:cNvSpPr>
          <p:nvPr>
            <p:ph type="ftr" sz="quarter" idx="11"/>
          </p:nvPr>
        </p:nvSpPr>
        <p:spPr>
          <a:xfrm>
            <a:off x="838200" y="6356350"/>
            <a:ext cx="593035"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66F4896A-4176-402C-AF65-09C574BE1AF4}"/>
              </a:ext>
            </a:extLst>
          </p:cNvPr>
          <p:cNvSpPr>
            <a:spLocks noGrp="1"/>
          </p:cNvSpPr>
          <p:nvPr>
            <p:ph type="sldNum" sz="quarter" idx="12"/>
          </p:nvPr>
        </p:nvSpPr>
        <p:spPr/>
        <p:txBody>
          <a:bodyPr/>
          <a:lstStyle/>
          <a:p>
            <a:fld id="{1A905A58-585F-4B73-B6AE-6769FFF49B73}" type="slidenum">
              <a:rPr lang="de-AT" sz="1400" smtClean="0"/>
              <a:t>26</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DDDAE390-3F72-4841-8FBD-4AD830537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983360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23EBDD-B819-4D94-86F7-25E0ED204FAF}"/>
              </a:ext>
            </a:extLst>
          </p:cNvPr>
          <p:cNvSpPr>
            <a:spLocks noGrp="1"/>
          </p:cNvSpPr>
          <p:nvPr>
            <p:ph type="title"/>
          </p:nvPr>
        </p:nvSpPr>
        <p:spPr/>
        <p:txBody>
          <a:bodyPr/>
          <a:lstStyle/>
          <a:p>
            <a:r>
              <a:rPr lang="de-AT" b="1" dirty="0" err="1"/>
              <a:t>Facet</a:t>
            </a:r>
            <a:r>
              <a:rPr lang="de-AT" b="1" dirty="0"/>
              <a:t> Pattern Value</a:t>
            </a:r>
          </a:p>
        </p:txBody>
      </p:sp>
      <p:sp>
        <p:nvSpPr>
          <p:cNvPr id="3" name="Inhaltsplatzhalter 2">
            <a:extLst>
              <a:ext uri="{FF2B5EF4-FFF2-40B4-BE49-F238E27FC236}">
                <a16:creationId xmlns:a16="http://schemas.microsoft.com/office/drawing/2014/main" id="{19BAA1A3-E94C-4461-8C6A-417656DC5D8A}"/>
              </a:ext>
            </a:extLst>
          </p:cNvPr>
          <p:cNvSpPr>
            <a:spLocks noGrp="1"/>
          </p:cNvSpPr>
          <p:nvPr>
            <p:ph idx="1"/>
          </p:nvPr>
        </p:nvSpPr>
        <p:spPr>
          <a:xfrm>
            <a:off x="838200" y="1690688"/>
            <a:ext cx="10515600" cy="4351338"/>
          </a:xfrm>
        </p:spPr>
        <p:txBody>
          <a:bodyPr>
            <a:normAutofit lnSpcReduction="10000"/>
          </a:bodyPr>
          <a:lstStyle/>
          <a:p>
            <a:pPr marL="0"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Element </a:t>
            </a:r>
            <a:r>
              <a:rPr lang="de-DE" altLang="de-DE" dirty="0" err="1"/>
              <a:t>letter</a:t>
            </a:r>
            <a:r>
              <a:rPr lang="de-DE" altLang="de-DE" dirty="0"/>
              <a:t> mit der Restriktion 1 Kleinbuchstabe:</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xs:element</a:t>
            </a:r>
            <a:r>
              <a:rPr lang="de-DE" altLang="de-DE" dirty="0">
                <a:latin typeface="Courier New" panose="02070309020205020404" pitchFamily="49" charset="0"/>
              </a:rPr>
              <a:t> </a:t>
            </a:r>
            <a:r>
              <a:rPr lang="de-DE" altLang="de-DE" dirty="0" err="1">
                <a:latin typeface="Courier New" panose="02070309020205020404" pitchFamily="49" charset="0"/>
              </a:rPr>
              <a:t>name</a:t>
            </a:r>
            <a:r>
              <a:rPr lang="de-DE" altLang="de-DE" dirty="0">
                <a:latin typeface="Courier New" panose="02070309020205020404" pitchFamily="49" charset="0"/>
              </a:rPr>
              <a:t>="</a:t>
            </a:r>
            <a:r>
              <a:rPr lang="de-DE" altLang="de-DE" dirty="0" err="1">
                <a:latin typeface="Courier New" panose="02070309020205020404" pitchFamily="49" charset="0"/>
              </a:rPr>
              <a:t>letter</a:t>
            </a:r>
            <a:r>
              <a:rPr lang="de-DE" altLang="de-DE" dirty="0">
                <a:latin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  &lt;</a:t>
            </a:r>
            <a:r>
              <a:rPr lang="de-DE" altLang="de-DE" dirty="0" err="1">
                <a:latin typeface="Courier New" panose="02070309020205020404" pitchFamily="49" charset="0"/>
              </a:rPr>
              <a:t>xs:simpleType</a:t>
            </a:r>
            <a:r>
              <a:rPr lang="de-DE" altLang="de-DE" dirty="0">
                <a:latin typeface="Courier New" panose="02070309020205020404" pitchFamily="49" charset="0"/>
              </a:rPr>
              <a:t>&gt; </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    &lt;</a:t>
            </a:r>
            <a:r>
              <a:rPr lang="de-DE" altLang="de-DE" dirty="0" err="1">
                <a:latin typeface="Courier New" panose="02070309020205020404" pitchFamily="49" charset="0"/>
              </a:rPr>
              <a:t>xs:restriction</a:t>
            </a:r>
            <a:r>
              <a:rPr lang="de-DE" altLang="de-DE" dirty="0">
                <a:latin typeface="Courier New" panose="02070309020205020404" pitchFamily="49" charset="0"/>
              </a:rPr>
              <a:t> </a:t>
            </a:r>
            <a:r>
              <a:rPr lang="de-DE" altLang="de-DE" dirty="0" err="1">
                <a:latin typeface="Courier New" panose="02070309020205020404" pitchFamily="49" charset="0"/>
              </a:rPr>
              <a:t>base</a:t>
            </a:r>
            <a:r>
              <a:rPr lang="de-DE" altLang="de-DE" dirty="0">
                <a:latin typeface="Courier New" panose="02070309020205020404" pitchFamily="49" charset="0"/>
              </a:rPr>
              <a:t>="</a:t>
            </a:r>
            <a:r>
              <a:rPr lang="de-DE" altLang="de-DE" dirty="0" err="1">
                <a:latin typeface="Courier New" panose="02070309020205020404" pitchFamily="49" charset="0"/>
              </a:rPr>
              <a:t>xs:string</a:t>
            </a:r>
            <a:r>
              <a:rPr lang="de-DE" altLang="de-DE" dirty="0">
                <a:latin typeface="Courier New" panose="02070309020205020404" pitchFamily="49" charset="0"/>
              </a:rPr>
              <a:t>"&gt; </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    &lt;</a:t>
            </a:r>
            <a:r>
              <a:rPr lang="de-DE" altLang="de-DE" dirty="0" err="1">
                <a:latin typeface="Courier New" panose="02070309020205020404" pitchFamily="49" charset="0"/>
              </a:rPr>
              <a:t>xs:pattern</a:t>
            </a:r>
            <a:r>
              <a:rPr lang="de-DE" altLang="de-DE" dirty="0">
                <a:latin typeface="Courier New" panose="02070309020205020404" pitchFamily="49" charset="0"/>
              </a:rPr>
              <a:t> </a:t>
            </a:r>
            <a:r>
              <a:rPr lang="de-DE" altLang="de-DE" dirty="0" err="1">
                <a:latin typeface="Courier New" panose="02070309020205020404" pitchFamily="49" charset="0"/>
              </a:rPr>
              <a:t>value</a:t>
            </a:r>
            <a:r>
              <a:rPr lang="de-DE" altLang="de-DE" dirty="0">
                <a:latin typeface="Courier New" panose="02070309020205020404" pitchFamily="49" charset="0"/>
              </a:rPr>
              <a:t>="[a-z]"/&gt; </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    &lt;/</a:t>
            </a:r>
            <a:r>
              <a:rPr lang="de-DE" altLang="de-DE" dirty="0" err="1">
                <a:latin typeface="Courier New" panose="02070309020205020404" pitchFamily="49" charset="0"/>
              </a:rPr>
              <a:t>xs:restriction</a:t>
            </a:r>
            <a:r>
              <a:rPr lang="de-DE" altLang="de-DE" dirty="0">
                <a:latin typeface="Courier New" panose="02070309020205020404" pitchFamily="49" charset="0"/>
              </a:rPr>
              <a:t>&gt; </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  &lt;/</a:t>
            </a:r>
            <a:r>
              <a:rPr lang="de-DE" altLang="de-DE" dirty="0" err="1">
                <a:latin typeface="Courier New" panose="02070309020205020404" pitchFamily="49" charset="0"/>
              </a:rPr>
              <a:t>xs:simpleType</a:t>
            </a:r>
            <a:r>
              <a:rPr lang="de-DE" altLang="de-DE" dirty="0">
                <a:latin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xs:element</a:t>
            </a:r>
            <a:r>
              <a:rPr lang="de-DE" altLang="de-DE" dirty="0">
                <a:latin typeface="Courier New" panose="02070309020205020404" pitchFamily="49" charset="0"/>
              </a:rPr>
              <a:t>&gt; </a:t>
            </a:r>
          </a:p>
          <a:p>
            <a:endParaRPr lang="de-AT" dirty="0"/>
          </a:p>
        </p:txBody>
      </p:sp>
      <p:sp>
        <p:nvSpPr>
          <p:cNvPr id="4" name="Fußzeilenplatzhalter 3">
            <a:extLst>
              <a:ext uri="{FF2B5EF4-FFF2-40B4-BE49-F238E27FC236}">
                <a16:creationId xmlns:a16="http://schemas.microsoft.com/office/drawing/2014/main" id="{F8FA09D1-1C6B-4259-96C1-1FA8823EA55B}"/>
              </a:ext>
            </a:extLst>
          </p:cNvPr>
          <p:cNvSpPr>
            <a:spLocks noGrp="1"/>
          </p:cNvSpPr>
          <p:nvPr>
            <p:ph type="ftr" sz="quarter" idx="11"/>
          </p:nvPr>
        </p:nvSpPr>
        <p:spPr>
          <a:xfrm>
            <a:off x="838200" y="6356350"/>
            <a:ext cx="540026"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45B221FF-CDFD-4483-90E6-3D1E0B1E9A40}"/>
              </a:ext>
            </a:extLst>
          </p:cNvPr>
          <p:cNvSpPr>
            <a:spLocks noGrp="1"/>
          </p:cNvSpPr>
          <p:nvPr>
            <p:ph type="sldNum" sz="quarter" idx="12"/>
          </p:nvPr>
        </p:nvSpPr>
        <p:spPr/>
        <p:txBody>
          <a:bodyPr/>
          <a:lstStyle/>
          <a:p>
            <a:fld id="{1A905A58-585F-4B73-B6AE-6769FFF49B73}" type="slidenum">
              <a:rPr lang="de-AT" sz="1400" smtClean="0"/>
              <a:t>27</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8BEE6DE4-4A7C-46DA-BB61-2C9B07E1E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769041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976AD0-56F2-4AF8-9FE2-53C834F07A44}"/>
              </a:ext>
            </a:extLst>
          </p:cNvPr>
          <p:cNvSpPr>
            <a:spLocks noGrp="1"/>
          </p:cNvSpPr>
          <p:nvPr>
            <p:ph type="title"/>
          </p:nvPr>
        </p:nvSpPr>
        <p:spPr/>
        <p:txBody>
          <a:bodyPr/>
          <a:lstStyle/>
          <a:p>
            <a:r>
              <a:rPr lang="de-AT" b="1" dirty="0"/>
              <a:t>Pattern Value</a:t>
            </a:r>
          </a:p>
        </p:txBody>
      </p:sp>
      <p:sp>
        <p:nvSpPr>
          <p:cNvPr id="3" name="Inhaltsplatzhalter 2">
            <a:extLst>
              <a:ext uri="{FF2B5EF4-FFF2-40B4-BE49-F238E27FC236}">
                <a16:creationId xmlns:a16="http://schemas.microsoft.com/office/drawing/2014/main" id="{C5F6C539-6EB8-42BF-BE3F-A78366036783}"/>
              </a:ext>
            </a:extLst>
          </p:cNvPr>
          <p:cNvSpPr>
            <a:spLocks noGrp="1"/>
          </p:cNvSpPr>
          <p:nvPr>
            <p:ph idx="1"/>
          </p:nvPr>
        </p:nvSpPr>
        <p:spPr>
          <a:xfrm>
            <a:off x="838200" y="1467815"/>
            <a:ext cx="9405730" cy="4575175"/>
          </a:xfrm>
        </p:spPr>
        <p:txBody>
          <a:bodyPr>
            <a:normAutofit fontScale="92500" lnSpcReduction="10000"/>
          </a:bodyPr>
          <a:lstStyle/>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          </a:t>
            </a:r>
            <a:r>
              <a:rPr lang="de-AT" altLang="de-DE" sz="2000" dirty="0" err="1">
                <a:latin typeface="Courier New" panose="02070309020205020404" pitchFamily="49" charset="0"/>
              </a:rPr>
              <a:t>for</a:t>
            </a:r>
            <a:r>
              <a:rPr lang="de-AT" altLang="de-DE" sz="2000" dirty="0">
                <a:latin typeface="Courier New" panose="02070309020205020404" pitchFamily="49" charset="0"/>
              </a:rPr>
              <a:t> </a:t>
            </a:r>
            <a:r>
              <a:rPr lang="de-AT" altLang="de-DE" sz="2000" dirty="0" err="1">
                <a:latin typeface="Courier New" panose="02070309020205020404" pitchFamily="49" charset="0"/>
              </a:rPr>
              <a:t>any</a:t>
            </a:r>
            <a:r>
              <a:rPr lang="de-AT" altLang="de-DE" sz="2000" dirty="0">
                <a:latin typeface="Courier New" panose="02070309020205020404" pitchFamily="49" charset="0"/>
              </a:rPr>
              <a:t> </a:t>
            </a:r>
            <a:r>
              <a:rPr lang="de-AT" altLang="de-DE" sz="2000" dirty="0" err="1">
                <a:latin typeface="Courier New" panose="02070309020205020404" pitchFamily="49" charset="0"/>
              </a:rPr>
              <a:t>character</a:t>
            </a:r>
            <a:r>
              <a:rPr lang="de-AT" altLang="de-DE" sz="2000" dirty="0">
                <a:latin typeface="Courier New" panose="02070309020205020404" pitchFamily="49" charset="0"/>
              </a:rPr>
              <a:t> at all</a:t>
            </a: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\d         </a:t>
            </a:r>
            <a:r>
              <a:rPr lang="de-AT" altLang="de-DE" sz="2000" dirty="0" err="1">
                <a:latin typeface="Courier New" panose="02070309020205020404" pitchFamily="49" charset="0"/>
              </a:rPr>
              <a:t>for</a:t>
            </a:r>
            <a:r>
              <a:rPr lang="de-AT" altLang="de-DE" sz="2000" dirty="0">
                <a:latin typeface="Courier New" panose="02070309020205020404" pitchFamily="49" charset="0"/>
              </a:rPr>
              <a:t> </a:t>
            </a:r>
            <a:r>
              <a:rPr lang="de-AT" altLang="de-DE" sz="2000" dirty="0" err="1">
                <a:latin typeface="Courier New" panose="02070309020205020404" pitchFamily="49" charset="0"/>
              </a:rPr>
              <a:t>any</a:t>
            </a:r>
            <a:r>
              <a:rPr lang="de-AT" altLang="de-DE" sz="2000" dirty="0">
                <a:latin typeface="Courier New" panose="02070309020205020404" pitchFamily="49" charset="0"/>
              </a:rPr>
              <a:t> </a:t>
            </a:r>
            <a:r>
              <a:rPr lang="de-AT" altLang="de-DE" sz="2000" dirty="0" err="1">
                <a:latin typeface="Courier New" panose="02070309020205020404" pitchFamily="49" charset="0"/>
              </a:rPr>
              <a:t>digit</a:t>
            </a:r>
            <a:r>
              <a:rPr lang="de-AT" altLang="de-DE" sz="2000" dirty="0">
                <a:latin typeface="Courier New" panose="02070309020205020404" pitchFamily="49" charset="0"/>
              </a:rPr>
              <a:t>; </a:t>
            </a: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\D         </a:t>
            </a:r>
            <a:r>
              <a:rPr lang="de-AT" altLang="de-DE" sz="2000" dirty="0" err="1">
                <a:latin typeface="Courier New" panose="02070309020205020404" pitchFamily="49" charset="0"/>
              </a:rPr>
              <a:t>for</a:t>
            </a:r>
            <a:r>
              <a:rPr lang="de-AT" altLang="de-DE" sz="2000" dirty="0">
                <a:latin typeface="Courier New" panose="02070309020205020404" pitchFamily="49" charset="0"/>
              </a:rPr>
              <a:t> </a:t>
            </a:r>
            <a:r>
              <a:rPr lang="de-AT" altLang="de-DE" sz="2000" dirty="0" err="1">
                <a:latin typeface="Courier New" panose="02070309020205020404" pitchFamily="49" charset="0"/>
              </a:rPr>
              <a:t>any</a:t>
            </a:r>
            <a:r>
              <a:rPr lang="de-AT" altLang="de-DE" sz="2000" dirty="0">
                <a:latin typeface="Courier New" panose="02070309020205020404" pitchFamily="49" charset="0"/>
              </a:rPr>
              <a:t> non-digit</a:t>
            </a: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\s         </a:t>
            </a:r>
            <a:r>
              <a:rPr lang="de-AT" altLang="de-DE" sz="2000" dirty="0" err="1">
                <a:latin typeface="Courier New" panose="02070309020205020404" pitchFamily="49" charset="0"/>
              </a:rPr>
              <a:t>for</a:t>
            </a:r>
            <a:r>
              <a:rPr lang="de-AT" altLang="de-DE" sz="2000" dirty="0">
                <a:latin typeface="Courier New" panose="02070309020205020404" pitchFamily="49" charset="0"/>
              </a:rPr>
              <a:t> </a:t>
            </a:r>
            <a:r>
              <a:rPr lang="de-AT" altLang="de-DE" sz="2000" dirty="0" err="1">
                <a:latin typeface="Courier New" panose="02070309020205020404" pitchFamily="49" charset="0"/>
              </a:rPr>
              <a:t>any</a:t>
            </a:r>
            <a:r>
              <a:rPr lang="de-AT" altLang="de-DE" sz="2000" dirty="0">
                <a:latin typeface="Courier New" panose="02070309020205020404" pitchFamily="49" charset="0"/>
              </a:rPr>
              <a:t> </a:t>
            </a:r>
            <a:r>
              <a:rPr lang="de-AT" altLang="de-DE" sz="2000" dirty="0" err="1">
                <a:latin typeface="Courier New" panose="02070309020205020404" pitchFamily="49" charset="0"/>
              </a:rPr>
              <a:t>white</a:t>
            </a:r>
            <a:r>
              <a:rPr lang="de-AT" altLang="de-DE" sz="2000" dirty="0">
                <a:latin typeface="Courier New" panose="02070309020205020404" pitchFamily="49" charset="0"/>
              </a:rPr>
              <a:t> </a:t>
            </a:r>
            <a:r>
              <a:rPr lang="de-AT" altLang="de-DE" sz="2000" dirty="0" err="1">
                <a:latin typeface="Courier New" panose="02070309020205020404" pitchFamily="49" charset="0"/>
              </a:rPr>
              <a:t>space</a:t>
            </a:r>
            <a:r>
              <a:rPr lang="de-AT" altLang="de-DE" sz="2000" dirty="0">
                <a:latin typeface="Courier New" panose="02070309020205020404" pitchFamily="49" charset="0"/>
              </a:rPr>
              <a:t> (</a:t>
            </a:r>
            <a:r>
              <a:rPr lang="de-AT" altLang="de-DE" sz="2000" dirty="0" err="1">
                <a:latin typeface="Courier New" panose="02070309020205020404" pitchFamily="49" charset="0"/>
              </a:rPr>
              <a:t>including</a:t>
            </a:r>
            <a:r>
              <a:rPr lang="de-AT" altLang="de-DE" sz="2000" dirty="0">
                <a:latin typeface="Courier New" panose="02070309020205020404" pitchFamily="49" charset="0"/>
              </a:rPr>
              <a:t> </a:t>
            </a:r>
            <a:r>
              <a:rPr lang="de-AT" altLang="de-DE" sz="2000" dirty="0" err="1">
                <a:latin typeface="Courier New" panose="02070309020205020404" pitchFamily="49" charset="0"/>
              </a:rPr>
              <a:t>space</a:t>
            </a:r>
            <a:r>
              <a:rPr lang="de-AT" altLang="de-DE" sz="2000" dirty="0">
                <a:latin typeface="Courier New" panose="02070309020205020404" pitchFamily="49" charset="0"/>
              </a:rPr>
              <a:t>, </a:t>
            </a:r>
            <a:r>
              <a:rPr lang="de-AT" altLang="de-DE" sz="2000" dirty="0" err="1">
                <a:latin typeface="Courier New" panose="02070309020205020404" pitchFamily="49" charset="0"/>
              </a:rPr>
              <a:t>tab</a:t>
            </a:r>
            <a:r>
              <a:rPr lang="de-AT" altLang="de-DE" sz="2000" dirty="0">
                <a:latin typeface="Courier New" panose="02070309020205020404" pitchFamily="49" charset="0"/>
              </a:rPr>
              <a:t>, </a:t>
            </a:r>
            <a:r>
              <a:rPr lang="de-AT" altLang="de-DE" sz="2000" dirty="0" err="1">
                <a:latin typeface="Courier New" panose="02070309020205020404" pitchFamily="49" charset="0"/>
              </a:rPr>
              <a:t>newline</a:t>
            </a:r>
            <a:r>
              <a:rPr lang="de-AT" altLang="de-DE" sz="2000" dirty="0">
                <a:latin typeface="Courier New" panose="02070309020205020404" pitchFamily="49" charset="0"/>
              </a:rPr>
              <a:t>,                and </a:t>
            </a:r>
            <a:r>
              <a:rPr lang="de-AT" altLang="de-DE" sz="2000" dirty="0" err="1">
                <a:latin typeface="Courier New" panose="02070309020205020404" pitchFamily="49" charset="0"/>
              </a:rPr>
              <a:t>return</a:t>
            </a:r>
            <a:r>
              <a:rPr lang="de-AT" altLang="de-DE" sz="2000" dirty="0">
                <a:latin typeface="Courier New" panose="02070309020205020404" pitchFamily="49" charset="0"/>
              </a:rPr>
              <a:t>); </a:t>
            </a: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\S         </a:t>
            </a:r>
            <a:r>
              <a:rPr lang="de-AT" altLang="de-DE" sz="2000" dirty="0" err="1">
                <a:latin typeface="Courier New" panose="02070309020205020404" pitchFamily="49" charset="0"/>
              </a:rPr>
              <a:t>for</a:t>
            </a:r>
            <a:r>
              <a:rPr lang="de-AT" altLang="de-DE" sz="2000" dirty="0">
                <a:latin typeface="Courier New" panose="02070309020205020404" pitchFamily="49" charset="0"/>
              </a:rPr>
              <a:t> </a:t>
            </a:r>
            <a:r>
              <a:rPr lang="de-AT" altLang="de-DE" sz="2000" dirty="0" err="1">
                <a:latin typeface="Courier New" panose="02070309020205020404" pitchFamily="49" charset="0"/>
              </a:rPr>
              <a:t>any</a:t>
            </a:r>
            <a:r>
              <a:rPr lang="de-AT" altLang="de-DE" sz="2000" dirty="0">
                <a:latin typeface="Courier New" panose="02070309020205020404" pitchFamily="49" charset="0"/>
              </a:rPr>
              <a:t> </a:t>
            </a:r>
            <a:r>
              <a:rPr lang="de-AT" altLang="de-DE" sz="2000" dirty="0" err="1">
                <a:latin typeface="Courier New" panose="02070309020205020404" pitchFamily="49" charset="0"/>
              </a:rPr>
              <a:t>character</a:t>
            </a:r>
            <a:r>
              <a:rPr lang="de-AT" altLang="de-DE" sz="2000" dirty="0">
                <a:latin typeface="Courier New" panose="02070309020205020404" pitchFamily="49" charset="0"/>
              </a:rPr>
              <a:t> </a:t>
            </a:r>
            <a:r>
              <a:rPr lang="de-AT" altLang="de-DE" sz="2000" dirty="0" err="1">
                <a:latin typeface="Courier New" panose="02070309020205020404" pitchFamily="49" charset="0"/>
              </a:rPr>
              <a:t>that</a:t>
            </a:r>
            <a:r>
              <a:rPr lang="de-AT" altLang="de-DE" sz="2000" dirty="0">
                <a:latin typeface="Courier New" panose="02070309020205020404" pitchFamily="49" charset="0"/>
              </a:rPr>
              <a:t> </a:t>
            </a:r>
            <a:r>
              <a:rPr lang="de-AT" altLang="de-DE" sz="2000" dirty="0" err="1">
                <a:latin typeface="Courier New" panose="02070309020205020404" pitchFamily="49" charset="0"/>
              </a:rPr>
              <a:t>is</a:t>
            </a:r>
            <a:r>
              <a:rPr lang="de-AT" altLang="de-DE" sz="2000" dirty="0">
                <a:latin typeface="Courier New" panose="02070309020205020404" pitchFamily="49" charset="0"/>
              </a:rPr>
              <a:t> not </a:t>
            </a:r>
            <a:r>
              <a:rPr lang="de-AT" altLang="de-DE" sz="2000" dirty="0" err="1">
                <a:latin typeface="Courier New" panose="02070309020205020404" pitchFamily="49" charset="0"/>
              </a:rPr>
              <a:t>white</a:t>
            </a:r>
            <a:r>
              <a:rPr lang="de-AT" altLang="de-DE" sz="2000" dirty="0">
                <a:latin typeface="Courier New" panose="02070309020205020404" pitchFamily="49" charset="0"/>
              </a:rPr>
              <a:t> </a:t>
            </a:r>
            <a:r>
              <a:rPr lang="de-AT" altLang="de-DE" sz="2000" dirty="0" err="1">
                <a:latin typeface="Courier New" panose="02070309020205020404" pitchFamily="49" charset="0"/>
              </a:rPr>
              <a:t>space</a:t>
            </a:r>
            <a:endParaRPr lang="de-AT" altLang="de-DE" sz="2000" dirty="0">
              <a:latin typeface="Courier New" panose="02070309020205020404" pitchFamily="49" charset="0"/>
            </a:endParaRP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x*         </a:t>
            </a:r>
            <a:r>
              <a:rPr lang="de-AT" altLang="de-DE" sz="2000" dirty="0" err="1">
                <a:latin typeface="Courier New" panose="02070309020205020404" pitchFamily="49" charset="0"/>
              </a:rPr>
              <a:t>to</a:t>
            </a:r>
            <a:r>
              <a:rPr lang="de-AT" altLang="de-DE" sz="2000" dirty="0">
                <a:latin typeface="Courier New" panose="02070309020205020404" pitchFamily="49" charset="0"/>
              </a:rPr>
              <a:t> </a:t>
            </a:r>
            <a:r>
              <a:rPr lang="de-AT" altLang="de-DE" sz="2000" dirty="0" err="1">
                <a:latin typeface="Courier New" panose="02070309020205020404" pitchFamily="49" charset="0"/>
              </a:rPr>
              <a:t>have</a:t>
            </a:r>
            <a:r>
              <a:rPr lang="de-AT" altLang="de-DE" sz="2000" dirty="0">
                <a:latin typeface="Courier New" panose="02070309020205020404" pitchFamily="49" charset="0"/>
              </a:rPr>
              <a:t> </a:t>
            </a:r>
            <a:r>
              <a:rPr lang="de-AT" altLang="de-DE" sz="2000" dirty="0" err="1">
                <a:latin typeface="Courier New" panose="02070309020205020404" pitchFamily="49" charset="0"/>
              </a:rPr>
              <a:t>zero</a:t>
            </a:r>
            <a:r>
              <a:rPr lang="de-AT" altLang="de-DE" sz="2000" dirty="0">
                <a:latin typeface="Courier New" panose="02070309020205020404" pitchFamily="49" charset="0"/>
              </a:rPr>
              <a:t> </a:t>
            </a:r>
            <a:r>
              <a:rPr lang="de-AT" altLang="de-DE" sz="2000" dirty="0" err="1">
                <a:latin typeface="Courier New" panose="02070309020205020404" pitchFamily="49" charset="0"/>
              </a:rPr>
              <a:t>or</a:t>
            </a:r>
            <a:r>
              <a:rPr lang="de-AT" altLang="de-DE" sz="2000" dirty="0">
                <a:latin typeface="Courier New" panose="02070309020205020404" pitchFamily="49" charset="0"/>
              </a:rPr>
              <a:t> </a:t>
            </a:r>
            <a:r>
              <a:rPr lang="de-AT" altLang="de-DE" sz="2000" dirty="0" err="1">
                <a:latin typeface="Courier New" panose="02070309020205020404" pitchFamily="49" charset="0"/>
              </a:rPr>
              <a:t>more</a:t>
            </a:r>
            <a:r>
              <a:rPr lang="de-AT" altLang="de-DE" sz="2000" dirty="0">
                <a:latin typeface="Courier New" panose="02070309020205020404" pitchFamily="49" charset="0"/>
              </a:rPr>
              <a:t> </a:t>
            </a:r>
            <a:r>
              <a:rPr lang="de-AT" altLang="de-DE" sz="2000" dirty="0" err="1">
                <a:latin typeface="Courier New" panose="02070309020205020404" pitchFamily="49" charset="0"/>
              </a:rPr>
              <a:t>x's</a:t>
            </a:r>
            <a:r>
              <a:rPr lang="de-AT" altLang="de-DE" sz="2000" dirty="0">
                <a:latin typeface="Courier New" panose="02070309020205020404" pitchFamily="49" charset="0"/>
              </a:rPr>
              <a:t>; </a:t>
            </a: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a:t>
            </a:r>
            <a:r>
              <a:rPr lang="de-AT" altLang="de-DE" sz="2000" dirty="0" err="1">
                <a:latin typeface="Courier New" panose="02070309020205020404" pitchFamily="49" charset="0"/>
              </a:rPr>
              <a:t>xy</a:t>
            </a:r>
            <a:r>
              <a:rPr lang="de-AT" altLang="de-DE" sz="2000" dirty="0">
                <a:latin typeface="Courier New" panose="02070309020205020404" pitchFamily="49" charset="0"/>
              </a:rPr>
              <a:t>)*      </a:t>
            </a:r>
            <a:r>
              <a:rPr lang="de-AT" altLang="de-DE" sz="2000" dirty="0" err="1">
                <a:latin typeface="Courier New" panose="02070309020205020404" pitchFamily="49" charset="0"/>
              </a:rPr>
              <a:t>to</a:t>
            </a:r>
            <a:r>
              <a:rPr lang="de-AT" altLang="de-DE" sz="2000" dirty="0">
                <a:latin typeface="Courier New" panose="02070309020205020404" pitchFamily="49" charset="0"/>
              </a:rPr>
              <a:t> </a:t>
            </a:r>
            <a:r>
              <a:rPr lang="de-AT" altLang="de-DE" sz="2000" dirty="0" err="1">
                <a:latin typeface="Courier New" panose="02070309020205020404" pitchFamily="49" charset="0"/>
              </a:rPr>
              <a:t>have</a:t>
            </a:r>
            <a:r>
              <a:rPr lang="de-AT" altLang="de-DE" sz="2000" dirty="0">
                <a:latin typeface="Courier New" panose="02070309020205020404" pitchFamily="49" charset="0"/>
              </a:rPr>
              <a:t> </a:t>
            </a:r>
            <a:r>
              <a:rPr lang="de-AT" altLang="de-DE" sz="2000" dirty="0" err="1">
                <a:latin typeface="Courier New" panose="02070309020205020404" pitchFamily="49" charset="0"/>
              </a:rPr>
              <a:t>zero</a:t>
            </a:r>
            <a:r>
              <a:rPr lang="de-AT" altLang="de-DE" sz="2000" dirty="0">
                <a:latin typeface="Courier New" panose="02070309020205020404" pitchFamily="49" charset="0"/>
              </a:rPr>
              <a:t> </a:t>
            </a:r>
            <a:r>
              <a:rPr lang="de-AT" altLang="de-DE" sz="2000" dirty="0" err="1">
                <a:latin typeface="Courier New" panose="02070309020205020404" pitchFamily="49" charset="0"/>
              </a:rPr>
              <a:t>or</a:t>
            </a:r>
            <a:r>
              <a:rPr lang="de-AT" altLang="de-DE" sz="2000" dirty="0">
                <a:latin typeface="Courier New" panose="02070309020205020404" pitchFamily="49" charset="0"/>
              </a:rPr>
              <a:t> </a:t>
            </a:r>
            <a:r>
              <a:rPr lang="de-AT" altLang="de-DE" sz="2000" dirty="0" err="1">
                <a:latin typeface="Courier New" panose="02070309020205020404" pitchFamily="49" charset="0"/>
              </a:rPr>
              <a:t>more</a:t>
            </a:r>
            <a:r>
              <a:rPr lang="de-AT" altLang="de-DE" sz="2000" dirty="0">
                <a:latin typeface="Courier New" panose="02070309020205020404" pitchFamily="49" charset="0"/>
              </a:rPr>
              <a:t> </a:t>
            </a:r>
            <a:r>
              <a:rPr lang="de-AT" altLang="de-DE" sz="2000" dirty="0" err="1">
                <a:latin typeface="Courier New" panose="02070309020205020404" pitchFamily="49" charset="0"/>
              </a:rPr>
              <a:t>xy's</a:t>
            </a:r>
            <a:endParaRPr lang="de-AT" altLang="de-DE" sz="2000" dirty="0">
              <a:latin typeface="Courier New" panose="02070309020205020404" pitchFamily="49" charset="0"/>
            </a:endParaRP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x?         </a:t>
            </a:r>
            <a:r>
              <a:rPr lang="de-AT" altLang="de-DE" sz="2000" dirty="0" err="1">
                <a:latin typeface="Courier New" panose="02070309020205020404" pitchFamily="49" charset="0"/>
              </a:rPr>
              <a:t>to</a:t>
            </a:r>
            <a:r>
              <a:rPr lang="de-AT" altLang="de-DE" sz="2000" dirty="0">
                <a:latin typeface="Courier New" panose="02070309020205020404" pitchFamily="49" charset="0"/>
              </a:rPr>
              <a:t> </a:t>
            </a:r>
            <a:r>
              <a:rPr lang="de-AT" altLang="de-DE" sz="2000" dirty="0" err="1">
                <a:latin typeface="Courier New" panose="02070309020205020404" pitchFamily="49" charset="0"/>
              </a:rPr>
              <a:t>have</a:t>
            </a:r>
            <a:r>
              <a:rPr lang="de-AT" altLang="de-DE" sz="2000" dirty="0">
                <a:latin typeface="Courier New" panose="02070309020205020404" pitchFamily="49" charset="0"/>
              </a:rPr>
              <a:t> </a:t>
            </a:r>
            <a:r>
              <a:rPr lang="de-AT" altLang="de-DE" sz="2000" dirty="0" err="1">
                <a:latin typeface="Courier New" panose="02070309020205020404" pitchFamily="49" charset="0"/>
              </a:rPr>
              <a:t>one</a:t>
            </a:r>
            <a:r>
              <a:rPr lang="de-AT" altLang="de-DE" sz="2000" dirty="0">
                <a:latin typeface="Courier New" panose="02070309020205020404" pitchFamily="49" charset="0"/>
              </a:rPr>
              <a:t> </a:t>
            </a:r>
            <a:r>
              <a:rPr lang="de-AT" altLang="de-DE" sz="2000" dirty="0" err="1">
                <a:latin typeface="Courier New" panose="02070309020205020404" pitchFamily="49" charset="0"/>
              </a:rPr>
              <a:t>or</a:t>
            </a:r>
            <a:r>
              <a:rPr lang="de-AT" altLang="de-DE" sz="2000" dirty="0">
                <a:latin typeface="Courier New" panose="02070309020205020404" pitchFamily="49" charset="0"/>
              </a:rPr>
              <a:t> </a:t>
            </a:r>
            <a:r>
              <a:rPr lang="de-AT" altLang="de-DE" sz="2000" dirty="0" err="1">
                <a:latin typeface="Courier New" panose="02070309020205020404" pitchFamily="49" charset="0"/>
              </a:rPr>
              <a:t>zero</a:t>
            </a:r>
            <a:r>
              <a:rPr lang="de-AT" altLang="de-DE" sz="2000" dirty="0">
                <a:latin typeface="Courier New" panose="02070309020205020404" pitchFamily="49" charset="0"/>
              </a:rPr>
              <a:t> </a:t>
            </a:r>
            <a:r>
              <a:rPr lang="de-AT" altLang="de-DE" sz="2000" dirty="0" err="1">
                <a:latin typeface="Courier New" panose="02070309020205020404" pitchFamily="49" charset="0"/>
              </a:rPr>
              <a:t>x's</a:t>
            </a:r>
            <a:r>
              <a:rPr lang="de-AT" altLang="de-DE" sz="2000" dirty="0">
                <a:latin typeface="Courier New" panose="02070309020205020404" pitchFamily="49" charset="0"/>
              </a:rPr>
              <a:t>; </a:t>
            </a: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a:t>
            </a:r>
            <a:r>
              <a:rPr lang="de-AT" altLang="de-DE" sz="2000" dirty="0" err="1">
                <a:latin typeface="Courier New" panose="02070309020205020404" pitchFamily="49" charset="0"/>
              </a:rPr>
              <a:t>xy</a:t>
            </a:r>
            <a:r>
              <a:rPr lang="de-AT" altLang="de-DE" sz="2000" dirty="0">
                <a:latin typeface="Courier New" panose="02070309020205020404" pitchFamily="49" charset="0"/>
              </a:rPr>
              <a:t>)?      </a:t>
            </a:r>
            <a:r>
              <a:rPr lang="de-AT" altLang="de-DE" sz="2000" dirty="0" err="1">
                <a:latin typeface="Courier New" panose="02070309020205020404" pitchFamily="49" charset="0"/>
              </a:rPr>
              <a:t>to</a:t>
            </a:r>
            <a:r>
              <a:rPr lang="de-AT" altLang="de-DE" sz="2000" dirty="0">
                <a:latin typeface="Courier New" panose="02070309020205020404" pitchFamily="49" charset="0"/>
              </a:rPr>
              <a:t> </a:t>
            </a:r>
            <a:r>
              <a:rPr lang="de-AT" altLang="de-DE" sz="2000" dirty="0" err="1">
                <a:latin typeface="Courier New" panose="02070309020205020404" pitchFamily="49" charset="0"/>
              </a:rPr>
              <a:t>have</a:t>
            </a:r>
            <a:r>
              <a:rPr lang="de-AT" altLang="de-DE" sz="2000" dirty="0">
                <a:latin typeface="Courier New" panose="02070309020205020404" pitchFamily="49" charset="0"/>
              </a:rPr>
              <a:t> </a:t>
            </a:r>
            <a:r>
              <a:rPr lang="de-AT" altLang="de-DE" sz="2000" dirty="0" err="1">
                <a:latin typeface="Courier New" panose="02070309020205020404" pitchFamily="49" charset="0"/>
              </a:rPr>
              <a:t>one</a:t>
            </a:r>
            <a:r>
              <a:rPr lang="de-AT" altLang="de-DE" sz="2000" dirty="0">
                <a:latin typeface="Courier New" panose="02070309020205020404" pitchFamily="49" charset="0"/>
              </a:rPr>
              <a:t> </a:t>
            </a:r>
            <a:r>
              <a:rPr lang="de-AT" altLang="de-DE" sz="2000" dirty="0" err="1">
                <a:latin typeface="Courier New" panose="02070309020205020404" pitchFamily="49" charset="0"/>
              </a:rPr>
              <a:t>or</a:t>
            </a:r>
            <a:r>
              <a:rPr lang="de-AT" altLang="de-DE" sz="2000" dirty="0">
                <a:latin typeface="Courier New" panose="02070309020205020404" pitchFamily="49" charset="0"/>
              </a:rPr>
              <a:t> </a:t>
            </a:r>
            <a:r>
              <a:rPr lang="de-AT" altLang="de-DE" sz="2000" dirty="0" err="1">
                <a:latin typeface="Courier New" panose="02070309020205020404" pitchFamily="49" charset="0"/>
              </a:rPr>
              <a:t>no</a:t>
            </a:r>
            <a:r>
              <a:rPr lang="de-AT" altLang="de-DE" sz="2000" dirty="0">
                <a:latin typeface="Courier New" panose="02070309020205020404" pitchFamily="49" charset="0"/>
              </a:rPr>
              <a:t> </a:t>
            </a:r>
            <a:r>
              <a:rPr lang="de-AT" altLang="de-DE" sz="2000" dirty="0" err="1">
                <a:latin typeface="Courier New" panose="02070309020205020404" pitchFamily="49" charset="0"/>
              </a:rPr>
              <a:t>xy's</a:t>
            </a:r>
            <a:endParaRPr lang="de-AT" altLang="de-DE" sz="2000" dirty="0">
              <a:latin typeface="Courier New" panose="02070309020205020404" pitchFamily="49" charset="0"/>
            </a:endParaRP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x+         </a:t>
            </a:r>
            <a:r>
              <a:rPr lang="de-AT" altLang="de-DE" sz="2000" dirty="0" err="1">
                <a:latin typeface="Courier New" panose="02070309020205020404" pitchFamily="49" charset="0"/>
              </a:rPr>
              <a:t>to</a:t>
            </a:r>
            <a:r>
              <a:rPr lang="de-AT" altLang="de-DE" sz="2000" dirty="0">
                <a:latin typeface="Courier New" panose="02070309020205020404" pitchFamily="49" charset="0"/>
              </a:rPr>
              <a:t> </a:t>
            </a:r>
            <a:r>
              <a:rPr lang="de-AT" altLang="de-DE" sz="2000" dirty="0" err="1">
                <a:latin typeface="Courier New" panose="02070309020205020404" pitchFamily="49" charset="0"/>
              </a:rPr>
              <a:t>have</a:t>
            </a:r>
            <a:r>
              <a:rPr lang="de-AT" altLang="de-DE" sz="2000" dirty="0">
                <a:latin typeface="Courier New" panose="02070309020205020404" pitchFamily="49" charset="0"/>
              </a:rPr>
              <a:t> </a:t>
            </a:r>
            <a:r>
              <a:rPr lang="de-AT" altLang="de-DE" sz="2000" dirty="0" err="1">
                <a:latin typeface="Courier New" panose="02070309020205020404" pitchFamily="49" charset="0"/>
              </a:rPr>
              <a:t>one</a:t>
            </a:r>
            <a:r>
              <a:rPr lang="de-AT" altLang="de-DE" sz="2000" dirty="0">
                <a:latin typeface="Courier New" panose="02070309020205020404" pitchFamily="49" charset="0"/>
              </a:rPr>
              <a:t> </a:t>
            </a:r>
            <a:r>
              <a:rPr lang="de-AT" altLang="de-DE" sz="2000" dirty="0" err="1">
                <a:latin typeface="Courier New" panose="02070309020205020404" pitchFamily="49" charset="0"/>
              </a:rPr>
              <a:t>or</a:t>
            </a:r>
            <a:r>
              <a:rPr lang="de-AT" altLang="de-DE" sz="2000" dirty="0">
                <a:latin typeface="Courier New" panose="02070309020205020404" pitchFamily="49" charset="0"/>
              </a:rPr>
              <a:t> </a:t>
            </a:r>
            <a:r>
              <a:rPr lang="de-AT" altLang="de-DE" sz="2000" dirty="0" err="1">
                <a:latin typeface="Courier New" panose="02070309020205020404" pitchFamily="49" charset="0"/>
              </a:rPr>
              <a:t>more</a:t>
            </a:r>
            <a:r>
              <a:rPr lang="de-AT" altLang="de-DE" sz="2000" dirty="0">
                <a:latin typeface="Courier New" panose="02070309020205020404" pitchFamily="49" charset="0"/>
              </a:rPr>
              <a:t> </a:t>
            </a:r>
            <a:r>
              <a:rPr lang="de-AT" altLang="de-DE" sz="2000" dirty="0" err="1">
                <a:latin typeface="Courier New" panose="02070309020205020404" pitchFamily="49" charset="0"/>
              </a:rPr>
              <a:t>x's</a:t>
            </a:r>
            <a:r>
              <a:rPr lang="de-AT" altLang="de-DE" sz="2000" dirty="0">
                <a:latin typeface="Courier New" panose="02070309020205020404" pitchFamily="49" charset="0"/>
              </a:rPr>
              <a:t>; (</a:t>
            </a:r>
            <a:r>
              <a:rPr lang="de-AT" altLang="de-DE" sz="2000" dirty="0" err="1">
                <a:latin typeface="Courier New" panose="02070309020205020404" pitchFamily="49" charset="0"/>
              </a:rPr>
              <a:t>xy</a:t>
            </a:r>
            <a:r>
              <a:rPr lang="de-AT" altLang="de-DE" sz="2000" dirty="0">
                <a:latin typeface="Courier New" panose="02070309020205020404" pitchFamily="49" charset="0"/>
              </a:rPr>
              <a:t>)+ </a:t>
            </a:r>
            <a:r>
              <a:rPr lang="de-AT" altLang="de-DE" sz="2000" dirty="0" err="1">
                <a:latin typeface="Courier New" panose="02070309020205020404" pitchFamily="49" charset="0"/>
              </a:rPr>
              <a:t>to</a:t>
            </a:r>
            <a:r>
              <a:rPr lang="de-AT" altLang="de-DE" sz="2000" dirty="0">
                <a:latin typeface="Courier New" panose="02070309020205020404" pitchFamily="49" charset="0"/>
              </a:rPr>
              <a:t> </a:t>
            </a:r>
            <a:r>
              <a:rPr lang="de-AT" altLang="de-DE" sz="2000" dirty="0" err="1">
                <a:latin typeface="Courier New" panose="02070309020205020404" pitchFamily="49" charset="0"/>
              </a:rPr>
              <a:t>have</a:t>
            </a:r>
            <a:r>
              <a:rPr lang="de-AT" altLang="de-DE" sz="2000" dirty="0">
                <a:latin typeface="Courier New" panose="02070309020205020404" pitchFamily="49" charset="0"/>
              </a:rPr>
              <a:t> </a:t>
            </a:r>
            <a:r>
              <a:rPr lang="de-AT" altLang="de-DE" sz="2000" dirty="0" err="1">
                <a:latin typeface="Courier New" panose="02070309020205020404" pitchFamily="49" charset="0"/>
              </a:rPr>
              <a:t>one</a:t>
            </a:r>
            <a:r>
              <a:rPr lang="de-AT" altLang="de-DE" sz="2000" dirty="0">
                <a:latin typeface="Courier New" panose="02070309020205020404" pitchFamily="49" charset="0"/>
              </a:rPr>
              <a:t> </a:t>
            </a:r>
            <a:r>
              <a:rPr lang="de-AT" altLang="de-DE" sz="2000" dirty="0" err="1">
                <a:latin typeface="Courier New" panose="02070309020205020404" pitchFamily="49" charset="0"/>
              </a:rPr>
              <a:t>or</a:t>
            </a:r>
            <a:r>
              <a:rPr lang="de-AT" altLang="de-DE" sz="2000" dirty="0">
                <a:latin typeface="Courier New" panose="02070309020205020404" pitchFamily="49" charset="0"/>
              </a:rPr>
              <a:t> </a:t>
            </a:r>
            <a:r>
              <a:rPr lang="de-AT" altLang="de-DE" sz="2000" dirty="0" err="1">
                <a:latin typeface="Courier New" panose="02070309020205020404" pitchFamily="49" charset="0"/>
              </a:rPr>
              <a:t>more</a:t>
            </a:r>
            <a:r>
              <a:rPr lang="de-AT" altLang="de-DE" sz="2000" dirty="0">
                <a:latin typeface="Courier New" panose="02070309020205020404" pitchFamily="49" charset="0"/>
              </a:rPr>
              <a:t>                 </a:t>
            </a:r>
            <a:r>
              <a:rPr lang="de-AT" altLang="de-DE" sz="2000" dirty="0" err="1">
                <a:latin typeface="Courier New" panose="02070309020205020404" pitchFamily="49" charset="0"/>
              </a:rPr>
              <a:t>xy's</a:t>
            </a:r>
            <a:endParaRPr lang="de-AT" altLang="de-DE" sz="2000" dirty="0">
              <a:latin typeface="Courier New" panose="02070309020205020404" pitchFamily="49" charset="0"/>
            </a:endParaRP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a:t>
            </a:r>
            <a:r>
              <a:rPr lang="de-AT" altLang="de-DE" sz="2000" dirty="0" err="1">
                <a:latin typeface="Courier New" panose="02070309020205020404" pitchFamily="49" charset="0"/>
              </a:rPr>
              <a:t>abc</a:t>
            </a:r>
            <a:r>
              <a:rPr lang="de-AT" altLang="de-DE" sz="2000" dirty="0">
                <a:latin typeface="Courier New" panose="02070309020205020404" pitchFamily="49" charset="0"/>
              </a:rPr>
              <a:t>]      </a:t>
            </a:r>
            <a:r>
              <a:rPr lang="de-AT" altLang="de-DE" sz="2000" dirty="0" err="1">
                <a:latin typeface="Courier New" panose="02070309020205020404" pitchFamily="49" charset="0"/>
              </a:rPr>
              <a:t>to</a:t>
            </a:r>
            <a:r>
              <a:rPr lang="de-AT" altLang="de-DE" sz="2000" dirty="0">
                <a:latin typeface="Courier New" panose="02070309020205020404" pitchFamily="49" charset="0"/>
              </a:rPr>
              <a:t> </a:t>
            </a:r>
            <a:r>
              <a:rPr lang="de-AT" altLang="de-DE" sz="2000" dirty="0" err="1">
                <a:latin typeface="Courier New" panose="02070309020205020404" pitchFamily="49" charset="0"/>
              </a:rPr>
              <a:t>include</a:t>
            </a:r>
            <a:r>
              <a:rPr lang="de-AT" altLang="de-DE" sz="2000" dirty="0">
                <a:latin typeface="Courier New" panose="02070309020205020404" pitchFamily="49" charset="0"/>
              </a:rPr>
              <a:t> </a:t>
            </a:r>
            <a:r>
              <a:rPr lang="de-AT" altLang="de-DE" sz="2000" dirty="0" err="1">
                <a:latin typeface="Courier New" panose="02070309020205020404" pitchFamily="49" charset="0"/>
              </a:rPr>
              <a:t>one</a:t>
            </a:r>
            <a:r>
              <a:rPr lang="de-AT" altLang="de-DE" sz="2000" dirty="0">
                <a:latin typeface="Courier New" panose="02070309020205020404" pitchFamily="49" charset="0"/>
              </a:rPr>
              <a:t> </a:t>
            </a:r>
            <a:r>
              <a:rPr lang="de-AT" altLang="de-DE" sz="2000" dirty="0" err="1">
                <a:latin typeface="Courier New" panose="02070309020205020404" pitchFamily="49" charset="0"/>
              </a:rPr>
              <a:t>of</a:t>
            </a:r>
            <a:r>
              <a:rPr lang="de-AT" altLang="de-DE" sz="2000" dirty="0">
                <a:latin typeface="Courier New" panose="02070309020205020404" pitchFamily="49" charset="0"/>
              </a:rPr>
              <a:t> a </a:t>
            </a:r>
            <a:r>
              <a:rPr lang="de-AT" altLang="de-DE" sz="2000" dirty="0" err="1">
                <a:latin typeface="Courier New" panose="02070309020205020404" pitchFamily="49" charset="0"/>
              </a:rPr>
              <a:t>group</a:t>
            </a:r>
            <a:r>
              <a:rPr lang="de-AT" altLang="de-DE" sz="2000" dirty="0">
                <a:latin typeface="Courier New" panose="02070309020205020404" pitchFamily="49" charset="0"/>
              </a:rPr>
              <a:t> </a:t>
            </a:r>
            <a:r>
              <a:rPr lang="de-AT" altLang="de-DE" sz="2000" dirty="0" err="1">
                <a:latin typeface="Courier New" panose="02070309020205020404" pitchFamily="49" charset="0"/>
              </a:rPr>
              <a:t>of</a:t>
            </a:r>
            <a:r>
              <a:rPr lang="de-AT" altLang="de-DE" sz="2000" dirty="0">
                <a:latin typeface="Courier New" panose="02070309020205020404" pitchFamily="49" charset="0"/>
              </a:rPr>
              <a:t> </a:t>
            </a:r>
            <a:r>
              <a:rPr lang="de-AT" altLang="de-DE" sz="2000" dirty="0" err="1">
                <a:latin typeface="Courier New" panose="02070309020205020404" pitchFamily="49" charset="0"/>
              </a:rPr>
              <a:t>values</a:t>
            </a:r>
            <a:r>
              <a:rPr lang="de-AT" altLang="de-DE" sz="2000" dirty="0">
                <a:latin typeface="Courier New" panose="02070309020205020404" pitchFamily="49" charset="0"/>
              </a:rPr>
              <a:t> (a, b, </a:t>
            </a:r>
            <a:r>
              <a:rPr lang="de-AT" altLang="de-DE" sz="2000" dirty="0" err="1">
                <a:latin typeface="Courier New" panose="02070309020205020404" pitchFamily="49" charset="0"/>
              </a:rPr>
              <a:t>or</a:t>
            </a:r>
            <a:r>
              <a:rPr lang="de-AT" altLang="de-DE" sz="2000" dirty="0">
                <a:latin typeface="Courier New" panose="02070309020205020404" pitchFamily="49" charset="0"/>
              </a:rPr>
              <a:t> c)</a:t>
            </a: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[0-9]      </a:t>
            </a:r>
            <a:r>
              <a:rPr lang="de-AT" altLang="de-DE" sz="2000" dirty="0" err="1">
                <a:latin typeface="Courier New" panose="02070309020205020404" pitchFamily="49" charset="0"/>
              </a:rPr>
              <a:t>to</a:t>
            </a:r>
            <a:r>
              <a:rPr lang="de-AT" altLang="de-DE" sz="2000" dirty="0">
                <a:latin typeface="Courier New" panose="02070309020205020404" pitchFamily="49" charset="0"/>
              </a:rPr>
              <a:t> </a:t>
            </a:r>
            <a:r>
              <a:rPr lang="de-AT" altLang="de-DE" sz="2000" dirty="0" err="1">
                <a:latin typeface="Courier New" panose="02070309020205020404" pitchFamily="49" charset="0"/>
              </a:rPr>
              <a:t>include</a:t>
            </a:r>
            <a:r>
              <a:rPr lang="de-AT" altLang="de-DE" sz="2000" dirty="0">
                <a:latin typeface="Courier New" panose="02070309020205020404" pitchFamily="49" charset="0"/>
              </a:rPr>
              <a:t> </a:t>
            </a:r>
            <a:r>
              <a:rPr lang="de-AT" altLang="de-DE" sz="2000" dirty="0" err="1">
                <a:latin typeface="Courier New" panose="02070309020205020404" pitchFamily="49" charset="0"/>
              </a:rPr>
              <a:t>the</a:t>
            </a:r>
            <a:r>
              <a:rPr lang="de-AT" altLang="de-DE" sz="2000" dirty="0">
                <a:latin typeface="Courier New" panose="02070309020205020404" pitchFamily="49" charset="0"/>
              </a:rPr>
              <a:t> </a:t>
            </a:r>
            <a:r>
              <a:rPr lang="de-AT" altLang="de-DE" sz="2000" dirty="0" err="1">
                <a:latin typeface="Courier New" panose="02070309020205020404" pitchFamily="49" charset="0"/>
              </a:rPr>
              <a:t>range</a:t>
            </a:r>
            <a:r>
              <a:rPr lang="de-AT" altLang="de-DE" sz="2000" dirty="0">
                <a:latin typeface="Courier New" panose="02070309020205020404" pitchFamily="49" charset="0"/>
              </a:rPr>
              <a:t> </a:t>
            </a:r>
            <a:r>
              <a:rPr lang="de-AT" altLang="de-DE" sz="2000" dirty="0" err="1">
                <a:latin typeface="Courier New" panose="02070309020205020404" pitchFamily="49" charset="0"/>
              </a:rPr>
              <a:t>of</a:t>
            </a:r>
            <a:r>
              <a:rPr lang="de-AT" altLang="de-DE" sz="2000" dirty="0">
                <a:latin typeface="Courier New" panose="02070309020205020404" pitchFamily="49" charset="0"/>
              </a:rPr>
              <a:t> </a:t>
            </a:r>
            <a:r>
              <a:rPr lang="de-AT" altLang="de-DE" sz="2000" dirty="0" err="1">
                <a:latin typeface="Courier New" panose="02070309020205020404" pitchFamily="49" charset="0"/>
              </a:rPr>
              <a:t>values</a:t>
            </a:r>
            <a:r>
              <a:rPr lang="de-AT" altLang="de-DE" sz="2000" dirty="0">
                <a:latin typeface="Courier New" panose="02070309020205020404" pitchFamily="49" charset="0"/>
              </a:rPr>
              <a:t> </a:t>
            </a:r>
            <a:r>
              <a:rPr lang="de-AT" altLang="de-DE" sz="2000" dirty="0" err="1">
                <a:latin typeface="Courier New" panose="02070309020205020404" pitchFamily="49" charset="0"/>
              </a:rPr>
              <a:t>from</a:t>
            </a:r>
            <a:r>
              <a:rPr lang="de-AT" altLang="de-DE" sz="2000" dirty="0">
                <a:latin typeface="Courier New" panose="02070309020205020404" pitchFamily="49" charset="0"/>
              </a:rPr>
              <a:t> 0 </a:t>
            </a:r>
            <a:r>
              <a:rPr lang="de-AT" altLang="de-DE" sz="2000" dirty="0" err="1">
                <a:latin typeface="Courier New" panose="02070309020205020404" pitchFamily="49" charset="0"/>
              </a:rPr>
              <a:t>to</a:t>
            </a:r>
            <a:r>
              <a:rPr lang="de-AT" altLang="de-DE" sz="2000" dirty="0">
                <a:latin typeface="Courier New" panose="02070309020205020404" pitchFamily="49" charset="0"/>
              </a:rPr>
              <a:t> 9</a:t>
            </a: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A|B        </a:t>
            </a:r>
            <a:r>
              <a:rPr lang="de-AT" altLang="de-DE" sz="2000" dirty="0" err="1">
                <a:latin typeface="Courier New" panose="02070309020205020404" pitchFamily="49" charset="0"/>
              </a:rPr>
              <a:t>to</a:t>
            </a:r>
            <a:r>
              <a:rPr lang="de-AT" altLang="de-DE" sz="2000" dirty="0">
                <a:latin typeface="Courier New" panose="02070309020205020404" pitchFamily="49" charset="0"/>
              </a:rPr>
              <a:t> </a:t>
            </a:r>
            <a:r>
              <a:rPr lang="de-AT" altLang="de-DE" sz="2000" dirty="0" err="1">
                <a:latin typeface="Courier New" panose="02070309020205020404" pitchFamily="49" charset="0"/>
              </a:rPr>
              <a:t>have</a:t>
            </a:r>
            <a:r>
              <a:rPr lang="de-AT" altLang="de-DE" sz="2000" dirty="0">
                <a:latin typeface="Courier New" panose="02070309020205020404" pitchFamily="49" charset="0"/>
              </a:rPr>
              <a:t> A </a:t>
            </a:r>
            <a:r>
              <a:rPr lang="de-AT" altLang="de-DE" sz="2000" dirty="0" err="1">
                <a:latin typeface="Courier New" panose="02070309020205020404" pitchFamily="49" charset="0"/>
              </a:rPr>
              <a:t>or</a:t>
            </a:r>
            <a:r>
              <a:rPr lang="de-AT" altLang="de-DE" sz="2000" dirty="0">
                <a:latin typeface="Courier New" panose="02070309020205020404" pitchFamily="49" charset="0"/>
              </a:rPr>
              <a:t> B in </a:t>
            </a:r>
            <a:r>
              <a:rPr lang="de-AT" altLang="de-DE" sz="2000" dirty="0" err="1">
                <a:latin typeface="Courier New" panose="02070309020205020404" pitchFamily="49" charset="0"/>
              </a:rPr>
              <a:t>the</a:t>
            </a:r>
            <a:r>
              <a:rPr lang="de-AT" altLang="de-DE" sz="2000" dirty="0">
                <a:latin typeface="Courier New" panose="02070309020205020404" pitchFamily="49" charset="0"/>
              </a:rPr>
              <a:t> </a:t>
            </a:r>
            <a:r>
              <a:rPr lang="de-AT" altLang="de-DE" sz="2000" dirty="0" err="1">
                <a:latin typeface="Courier New" panose="02070309020205020404" pitchFamily="49" charset="0"/>
              </a:rPr>
              <a:t>content</a:t>
            </a:r>
            <a:r>
              <a:rPr lang="de-AT" altLang="de-DE" sz="2000" dirty="0">
                <a:latin typeface="Courier New" panose="02070309020205020404" pitchFamily="49" charset="0"/>
              </a:rPr>
              <a:t>. </a:t>
            </a: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x{5}       </a:t>
            </a:r>
            <a:r>
              <a:rPr lang="de-AT" altLang="de-DE" sz="2000" dirty="0" err="1">
                <a:latin typeface="Courier New" panose="02070309020205020404" pitchFamily="49" charset="0"/>
              </a:rPr>
              <a:t>to</a:t>
            </a:r>
            <a:r>
              <a:rPr lang="de-AT" altLang="de-DE" sz="2000" dirty="0">
                <a:latin typeface="Courier New" panose="02070309020205020404" pitchFamily="49" charset="0"/>
              </a:rPr>
              <a:t> </a:t>
            </a:r>
            <a:r>
              <a:rPr lang="de-AT" altLang="de-DE" sz="2000" dirty="0" err="1">
                <a:latin typeface="Courier New" panose="02070309020205020404" pitchFamily="49" charset="0"/>
              </a:rPr>
              <a:t>have</a:t>
            </a:r>
            <a:r>
              <a:rPr lang="de-AT" altLang="de-DE" sz="2000" dirty="0">
                <a:latin typeface="Courier New" panose="02070309020205020404" pitchFamily="49" charset="0"/>
              </a:rPr>
              <a:t> </a:t>
            </a:r>
            <a:r>
              <a:rPr lang="de-AT" altLang="de-DE" sz="2000" dirty="0" err="1">
                <a:latin typeface="Courier New" panose="02070309020205020404" pitchFamily="49" charset="0"/>
              </a:rPr>
              <a:t>exactly</a:t>
            </a:r>
            <a:r>
              <a:rPr lang="de-AT" altLang="de-DE" sz="2000" dirty="0">
                <a:latin typeface="Courier New" panose="02070309020205020404" pitchFamily="49" charset="0"/>
              </a:rPr>
              <a:t> 5 </a:t>
            </a:r>
            <a:r>
              <a:rPr lang="de-AT" altLang="de-DE" sz="2000" dirty="0" err="1">
                <a:latin typeface="Courier New" panose="02070309020205020404" pitchFamily="49" charset="0"/>
              </a:rPr>
              <a:t>x's</a:t>
            </a:r>
            <a:r>
              <a:rPr lang="de-AT" altLang="de-DE" sz="2000" dirty="0">
                <a:latin typeface="Courier New" panose="02070309020205020404" pitchFamily="49" charset="0"/>
              </a:rPr>
              <a:t> (in a </a:t>
            </a:r>
            <a:r>
              <a:rPr lang="de-AT" altLang="de-DE" sz="2000" dirty="0" err="1">
                <a:latin typeface="Courier New" panose="02070309020205020404" pitchFamily="49" charset="0"/>
              </a:rPr>
              <a:t>row</a:t>
            </a:r>
            <a:r>
              <a:rPr lang="de-AT" altLang="de-DE" sz="2000" dirty="0">
                <a:latin typeface="Courier New" panose="02070309020205020404" pitchFamily="49" charset="0"/>
              </a:rPr>
              <a:t>)</a:t>
            </a: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x{5,}      </a:t>
            </a:r>
            <a:r>
              <a:rPr lang="de-AT" altLang="de-DE" sz="2000" dirty="0" err="1">
                <a:latin typeface="Courier New" panose="02070309020205020404" pitchFamily="49" charset="0"/>
              </a:rPr>
              <a:t>to</a:t>
            </a:r>
            <a:r>
              <a:rPr lang="de-AT" altLang="de-DE" sz="2000" dirty="0">
                <a:latin typeface="Courier New" panose="02070309020205020404" pitchFamily="49" charset="0"/>
              </a:rPr>
              <a:t> </a:t>
            </a:r>
            <a:r>
              <a:rPr lang="de-AT" altLang="de-DE" sz="2000" dirty="0" err="1">
                <a:latin typeface="Courier New" panose="02070309020205020404" pitchFamily="49" charset="0"/>
              </a:rPr>
              <a:t>have</a:t>
            </a:r>
            <a:r>
              <a:rPr lang="de-AT" altLang="de-DE" sz="2000" dirty="0">
                <a:latin typeface="Courier New" panose="02070309020205020404" pitchFamily="49" charset="0"/>
              </a:rPr>
              <a:t> at least 5 </a:t>
            </a:r>
            <a:r>
              <a:rPr lang="de-AT" altLang="de-DE" sz="2000" dirty="0" err="1">
                <a:latin typeface="Courier New" panose="02070309020205020404" pitchFamily="49" charset="0"/>
              </a:rPr>
              <a:t>x's</a:t>
            </a:r>
            <a:r>
              <a:rPr lang="de-AT" altLang="de-DE" sz="2000" dirty="0">
                <a:latin typeface="Courier New" panose="02070309020205020404" pitchFamily="49" charset="0"/>
              </a:rPr>
              <a:t> (in a </a:t>
            </a:r>
            <a:r>
              <a:rPr lang="de-AT" altLang="de-DE" sz="2000" dirty="0" err="1">
                <a:latin typeface="Courier New" panose="02070309020205020404" pitchFamily="49" charset="0"/>
              </a:rPr>
              <a:t>row</a:t>
            </a:r>
            <a:r>
              <a:rPr lang="de-AT" altLang="de-DE" sz="2000" dirty="0">
                <a:latin typeface="Courier New" panose="02070309020205020404" pitchFamily="49" charset="0"/>
              </a:rPr>
              <a:t>)</a:t>
            </a: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x{5,8}     </a:t>
            </a:r>
            <a:r>
              <a:rPr lang="de-AT" altLang="de-DE" sz="2000" dirty="0" err="1">
                <a:latin typeface="Courier New" panose="02070309020205020404" pitchFamily="49" charset="0"/>
              </a:rPr>
              <a:t>to</a:t>
            </a:r>
            <a:r>
              <a:rPr lang="de-AT" altLang="de-DE" sz="2000" dirty="0">
                <a:latin typeface="Courier New" panose="02070309020205020404" pitchFamily="49" charset="0"/>
              </a:rPr>
              <a:t> </a:t>
            </a:r>
            <a:r>
              <a:rPr lang="de-AT" altLang="de-DE" sz="2000" dirty="0" err="1">
                <a:latin typeface="Courier New" panose="02070309020205020404" pitchFamily="49" charset="0"/>
              </a:rPr>
              <a:t>have</a:t>
            </a:r>
            <a:r>
              <a:rPr lang="de-AT" altLang="de-DE" sz="2000" dirty="0">
                <a:latin typeface="Courier New" panose="02070309020205020404" pitchFamily="49" charset="0"/>
              </a:rPr>
              <a:t> at least 5 and at </a:t>
            </a:r>
            <a:r>
              <a:rPr lang="de-AT" altLang="de-DE" sz="2000" dirty="0" err="1">
                <a:latin typeface="Courier New" panose="02070309020205020404" pitchFamily="49" charset="0"/>
              </a:rPr>
              <a:t>most</a:t>
            </a:r>
            <a:r>
              <a:rPr lang="de-AT" altLang="de-DE" sz="2000" dirty="0">
                <a:latin typeface="Courier New" panose="02070309020205020404" pitchFamily="49" charset="0"/>
              </a:rPr>
              <a:t> 8 </a:t>
            </a:r>
            <a:r>
              <a:rPr lang="de-AT" altLang="de-DE" sz="2000" dirty="0" err="1">
                <a:latin typeface="Courier New" panose="02070309020205020404" pitchFamily="49" charset="0"/>
              </a:rPr>
              <a:t>x's</a:t>
            </a:r>
            <a:r>
              <a:rPr lang="de-AT" altLang="de-DE" sz="2000" dirty="0">
                <a:latin typeface="Courier New" panose="02070309020205020404" pitchFamily="49" charset="0"/>
              </a:rPr>
              <a:t> (in a </a:t>
            </a:r>
            <a:r>
              <a:rPr lang="de-AT" altLang="de-DE" sz="2000" dirty="0" err="1">
                <a:latin typeface="Courier New" panose="02070309020205020404" pitchFamily="49" charset="0"/>
              </a:rPr>
              <a:t>row</a:t>
            </a:r>
            <a:r>
              <a:rPr lang="de-AT" altLang="de-DE" sz="2000" dirty="0">
                <a:latin typeface="Courier New" panose="02070309020205020404" pitchFamily="49" charset="0"/>
              </a:rPr>
              <a:t>)</a:t>
            </a:r>
          </a:p>
          <a:p>
            <a:pPr marL="0" indent="0">
              <a:spcBef>
                <a:spcPct val="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de-AT" altLang="de-DE" sz="2000" dirty="0">
                <a:latin typeface="Courier New" panose="02070309020205020404" pitchFamily="49" charset="0"/>
              </a:rPr>
              <a:t>(</a:t>
            </a:r>
            <a:r>
              <a:rPr lang="de-AT" altLang="de-DE" sz="2000" dirty="0" err="1">
                <a:latin typeface="Courier New" panose="02070309020205020404" pitchFamily="49" charset="0"/>
              </a:rPr>
              <a:t>xyz</a:t>
            </a:r>
            <a:r>
              <a:rPr lang="de-AT" altLang="de-DE" sz="2000" dirty="0">
                <a:latin typeface="Courier New" panose="02070309020205020404" pitchFamily="49" charset="0"/>
              </a:rPr>
              <a:t>){2}   </a:t>
            </a:r>
            <a:r>
              <a:rPr lang="de-AT" altLang="de-DE" sz="2000" dirty="0" err="1">
                <a:latin typeface="Courier New" panose="02070309020205020404" pitchFamily="49" charset="0"/>
              </a:rPr>
              <a:t>to</a:t>
            </a:r>
            <a:r>
              <a:rPr lang="de-AT" altLang="de-DE" sz="2000" dirty="0">
                <a:latin typeface="Courier New" panose="02070309020205020404" pitchFamily="49" charset="0"/>
              </a:rPr>
              <a:t> </a:t>
            </a:r>
            <a:r>
              <a:rPr lang="de-AT" altLang="de-DE" sz="2000" dirty="0" err="1">
                <a:latin typeface="Courier New" panose="02070309020205020404" pitchFamily="49" charset="0"/>
              </a:rPr>
              <a:t>have</a:t>
            </a:r>
            <a:r>
              <a:rPr lang="de-AT" altLang="de-DE" sz="2000" dirty="0">
                <a:latin typeface="Courier New" panose="02070309020205020404" pitchFamily="49" charset="0"/>
              </a:rPr>
              <a:t> </a:t>
            </a:r>
            <a:r>
              <a:rPr lang="de-AT" altLang="de-DE" sz="2000" dirty="0" err="1">
                <a:latin typeface="Courier New" panose="02070309020205020404" pitchFamily="49" charset="0"/>
              </a:rPr>
              <a:t>exactly</a:t>
            </a:r>
            <a:r>
              <a:rPr lang="de-AT" altLang="de-DE" sz="2000" dirty="0">
                <a:latin typeface="Courier New" panose="02070309020205020404" pitchFamily="49" charset="0"/>
              </a:rPr>
              <a:t> </a:t>
            </a:r>
            <a:r>
              <a:rPr lang="de-AT" altLang="de-DE" sz="2000" dirty="0" err="1">
                <a:latin typeface="Courier New" panose="02070309020205020404" pitchFamily="49" charset="0"/>
              </a:rPr>
              <a:t>two</a:t>
            </a:r>
            <a:r>
              <a:rPr lang="de-AT" altLang="de-DE" sz="2000" dirty="0">
                <a:latin typeface="Courier New" panose="02070309020205020404" pitchFamily="49" charset="0"/>
              </a:rPr>
              <a:t> </a:t>
            </a:r>
            <a:r>
              <a:rPr lang="de-AT" altLang="de-DE" sz="2000" dirty="0" err="1">
                <a:latin typeface="Courier New" panose="02070309020205020404" pitchFamily="49" charset="0"/>
              </a:rPr>
              <a:t>xyz's</a:t>
            </a:r>
            <a:r>
              <a:rPr lang="de-AT" altLang="de-DE" sz="2000" dirty="0">
                <a:latin typeface="Courier New" panose="02070309020205020404" pitchFamily="49" charset="0"/>
              </a:rPr>
              <a:t> (in a </a:t>
            </a:r>
            <a:r>
              <a:rPr lang="de-AT" altLang="de-DE" sz="2000" dirty="0" err="1">
                <a:latin typeface="Courier New" panose="02070309020205020404" pitchFamily="49" charset="0"/>
              </a:rPr>
              <a:t>row</a:t>
            </a:r>
            <a:r>
              <a:rPr lang="de-AT" altLang="de-DE" sz="2000" dirty="0">
                <a:latin typeface="Courier New" panose="02070309020205020404" pitchFamily="49" charset="0"/>
              </a:rPr>
              <a:t>).</a:t>
            </a:r>
          </a:p>
          <a:p>
            <a:pPr>
              <a:lnSpc>
                <a:spcPct val="120000"/>
              </a:lnSpc>
            </a:pPr>
            <a:endParaRPr lang="de-AT" sz="1600" dirty="0"/>
          </a:p>
        </p:txBody>
      </p:sp>
      <p:sp>
        <p:nvSpPr>
          <p:cNvPr id="4" name="Fußzeilenplatzhalter 3">
            <a:extLst>
              <a:ext uri="{FF2B5EF4-FFF2-40B4-BE49-F238E27FC236}">
                <a16:creationId xmlns:a16="http://schemas.microsoft.com/office/drawing/2014/main" id="{C24B5AAA-4443-4BC5-A792-E254D60DAA3F}"/>
              </a:ext>
            </a:extLst>
          </p:cNvPr>
          <p:cNvSpPr>
            <a:spLocks noGrp="1"/>
          </p:cNvSpPr>
          <p:nvPr>
            <p:ph type="ftr" sz="quarter" idx="11"/>
          </p:nvPr>
        </p:nvSpPr>
        <p:spPr>
          <a:xfrm>
            <a:off x="838200" y="6356349"/>
            <a:ext cx="579783" cy="365125"/>
          </a:xfrm>
        </p:spPr>
        <p:txBody>
          <a:bodyPr/>
          <a:lstStyle/>
          <a:p>
            <a:r>
              <a:rPr lang="de-AT" sz="1400"/>
              <a:t>XML</a:t>
            </a:r>
          </a:p>
        </p:txBody>
      </p:sp>
      <p:sp>
        <p:nvSpPr>
          <p:cNvPr id="5" name="Foliennummernplatzhalter 4">
            <a:extLst>
              <a:ext uri="{FF2B5EF4-FFF2-40B4-BE49-F238E27FC236}">
                <a16:creationId xmlns:a16="http://schemas.microsoft.com/office/drawing/2014/main" id="{8BAA334E-A959-4106-8813-3DD07158B5DE}"/>
              </a:ext>
            </a:extLst>
          </p:cNvPr>
          <p:cNvSpPr>
            <a:spLocks noGrp="1"/>
          </p:cNvSpPr>
          <p:nvPr>
            <p:ph type="sldNum" sz="quarter" idx="12"/>
          </p:nvPr>
        </p:nvSpPr>
        <p:spPr/>
        <p:txBody>
          <a:bodyPr/>
          <a:lstStyle/>
          <a:p>
            <a:fld id="{1A905A58-585F-4B73-B6AE-6769FFF49B73}" type="slidenum">
              <a:rPr lang="de-AT" sz="1400" smtClean="0"/>
              <a:t>28</a:t>
            </a:fld>
            <a:endParaRPr lang="de-AT" sz="1400" dirty="0"/>
          </a:p>
        </p:txBody>
      </p:sp>
      <p:pic>
        <p:nvPicPr>
          <p:cNvPr id="6" name="Grafik 5" descr="Ein Bild, das Zeichnung enthält.&#10;&#10;Automatisch generierte Beschreibung">
            <a:extLst>
              <a:ext uri="{FF2B5EF4-FFF2-40B4-BE49-F238E27FC236}">
                <a16:creationId xmlns:a16="http://schemas.microsoft.com/office/drawing/2014/main" id="{BDDEA26D-BBF3-469A-969C-49C714A86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983273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71A157-49B2-41A9-BA6F-7ED3CAD472FC}"/>
              </a:ext>
            </a:extLst>
          </p:cNvPr>
          <p:cNvSpPr>
            <a:spLocks noGrp="1"/>
          </p:cNvSpPr>
          <p:nvPr>
            <p:ph type="title"/>
          </p:nvPr>
        </p:nvSpPr>
        <p:spPr/>
        <p:txBody>
          <a:bodyPr/>
          <a:lstStyle/>
          <a:p>
            <a:r>
              <a:rPr lang="de-AT" b="1" dirty="0"/>
              <a:t>Beispiel </a:t>
            </a:r>
          </a:p>
        </p:txBody>
      </p:sp>
      <p:sp>
        <p:nvSpPr>
          <p:cNvPr id="3" name="Inhaltsplatzhalter 2">
            <a:extLst>
              <a:ext uri="{FF2B5EF4-FFF2-40B4-BE49-F238E27FC236}">
                <a16:creationId xmlns:a16="http://schemas.microsoft.com/office/drawing/2014/main" id="{EACC6081-8FD5-4BE7-B332-5FF63240258F}"/>
              </a:ext>
            </a:extLst>
          </p:cNvPr>
          <p:cNvSpPr>
            <a:spLocks noGrp="1"/>
          </p:cNvSpPr>
          <p:nvPr>
            <p:ph idx="1"/>
          </p:nvPr>
        </p:nvSpPr>
        <p:spPr/>
        <p:txBody>
          <a:bodyPr/>
          <a:lstStyle/>
          <a:p>
            <a:pPr marL="0"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Eine Hausnummer ist eine Zahl ohne führende Null, der ein Buchstabe folgen kann:</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US" altLang="de-DE" dirty="0"/>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&lt;</a:t>
            </a:r>
            <a:r>
              <a:rPr lang="en-US" altLang="de-DE" dirty="0" err="1">
                <a:latin typeface="Courier New" panose="02070309020205020404" pitchFamily="49" charset="0"/>
              </a:rPr>
              <a:t>xs:simpleType</a:t>
            </a:r>
            <a:r>
              <a:rPr lang="en-US" altLang="de-DE" dirty="0">
                <a:latin typeface="Courier New" panose="02070309020205020404" pitchFamily="49" charset="0"/>
              </a:rPr>
              <a:t>  name="</a:t>
            </a:r>
            <a:r>
              <a:rPr lang="en-US" altLang="de-DE" dirty="0" err="1">
                <a:latin typeface="Courier New" panose="02070309020205020404" pitchFamily="49" charset="0"/>
              </a:rPr>
              <a:t>hausnummer</a:t>
            </a:r>
            <a:r>
              <a:rPr lang="en-US" altLang="de-DE" dirty="0">
                <a:latin typeface="Courier New" panose="02070309020205020404" pitchFamily="49" charset="0"/>
              </a:rPr>
              <a:t>"&gt;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xs:restriction</a:t>
            </a:r>
            <a:r>
              <a:rPr lang="en-US" altLang="de-DE" dirty="0">
                <a:latin typeface="Courier New" panose="02070309020205020404" pitchFamily="49" charset="0"/>
              </a:rPr>
              <a:t> base="</a:t>
            </a:r>
            <a:r>
              <a:rPr lang="en-US" altLang="de-DE" dirty="0" err="1">
                <a:latin typeface="Courier New" panose="02070309020205020404" pitchFamily="49" charset="0"/>
              </a:rPr>
              <a:t>xs:string</a:t>
            </a:r>
            <a:r>
              <a:rPr lang="en-US" altLang="de-DE" dirty="0">
                <a:latin typeface="Courier New" panose="02070309020205020404" pitchFamily="49" charset="0"/>
              </a:rPr>
              <a:t>"&gt;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xs:pattern</a:t>
            </a:r>
            <a:r>
              <a:rPr lang="en-US" altLang="de-DE" dirty="0">
                <a:latin typeface="Courier New" panose="02070309020205020404" pitchFamily="49" charset="0"/>
              </a:rPr>
              <a:t> value="[1-9][0-9]*[a-z]?"/&gt;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xs:restriction</a:t>
            </a:r>
            <a:r>
              <a:rPr lang="en-US" altLang="de-DE" dirty="0">
                <a:latin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&lt;/</a:t>
            </a:r>
            <a:r>
              <a:rPr lang="en-US" altLang="de-DE" dirty="0" err="1">
                <a:latin typeface="Courier New" panose="02070309020205020404" pitchFamily="49" charset="0"/>
              </a:rPr>
              <a:t>xs:simpleType</a:t>
            </a:r>
            <a:r>
              <a:rPr lang="en-US" altLang="de-DE" dirty="0">
                <a:latin typeface="Courier New" panose="02070309020205020404" pitchFamily="49" charset="0"/>
              </a:rPr>
              <a:t>&gt;</a:t>
            </a:r>
            <a:r>
              <a:rPr lang="en-US" altLang="de-DE" dirty="0"/>
              <a:t> </a:t>
            </a:r>
          </a:p>
          <a:p>
            <a:endParaRPr lang="de-AT" dirty="0"/>
          </a:p>
        </p:txBody>
      </p:sp>
      <p:sp>
        <p:nvSpPr>
          <p:cNvPr id="4" name="Fußzeilenplatzhalter 3">
            <a:extLst>
              <a:ext uri="{FF2B5EF4-FFF2-40B4-BE49-F238E27FC236}">
                <a16:creationId xmlns:a16="http://schemas.microsoft.com/office/drawing/2014/main" id="{988D4ADB-791C-4282-8961-A0E6C9C94E5F}"/>
              </a:ext>
            </a:extLst>
          </p:cNvPr>
          <p:cNvSpPr>
            <a:spLocks noGrp="1"/>
          </p:cNvSpPr>
          <p:nvPr>
            <p:ph type="ftr" sz="quarter" idx="11"/>
          </p:nvPr>
        </p:nvSpPr>
        <p:spPr>
          <a:xfrm>
            <a:off x="838200" y="6356350"/>
            <a:ext cx="606287"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4F8ECBCB-D22F-495E-B230-5377FDEF3BA2}"/>
              </a:ext>
            </a:extLst>
          </p:cNvPr>
          <p:cNvSpPr>
            <a:spLocks noGrp="1"/>
          </p:cNvSpPr>
          <p:nvPr>
            <p:ph type="sldNum" sz="quarter" idx="12"/>
          </p:nvPr>
        </p:nvSpPr>
        <p:spPr/>
        <p:txBody>
          <a:bodyPr/>
          <a:lstStyle/>
          <a:p>
            <a:fld id="{1A905A58-585F-4B73-B6AE-6769FFF49B73}" type="slidenum">
              <a:rPr lang="de-AT" sz="1400" smtClean="0"/>
              <a:t>29</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DAADE528-F9BF-43B8-A5FB-DFB0F490B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61949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E22AC5-663E-4259-8662-8CDA13FA599A}"/>
              </a:ext>
            </a:extLst>
          </p:cNvPr>
          <p:cNvSpPr>
            <a:spLocks noGrp="1"/>
          </p:cNvSpPr>
          <p:nvPr>
            <p:ph type="title"/>
          </p:nvPr>
        </p:nvSpPr>
        <p:spPr/>
        <p:txBody>
          <a:bodyPr/>
          <a:lstStyle/>
          <a:p>
            <a:r>
              <a:rPr lang="de-AT" b="1" dirty="0"/>
              <a:t>XML Schema</a:t>
            </a:r>
          </a:p>
        </p:txBody>
      </p:sp>
      <p:sp>
        <p:nvSpPr>
          <p:cNvPr id="3" name="Inhaltsplatzhalter 2">
            <a:extLst>
              <a:ext uri="{FF2B5EF4-FFF2-40B4-BE49-F238E27FC236}">
                <a16:creationId xmlns:a16="http://schemas.microsoft.com/office/drawing/2014/main" id="{5A3BA039-4FF7-46E0-9DF8-590BB2E7E01A}"/>
              </a:ext>
            </a:extLst>
          </p:cNvPr>
          <p:cNvSpPr>
            <a:spLocks noGrp="1"/>
          </p:cNvSpPr>
          <p:nvPr>
            <p:ph idx="1"/>
          </p:nvPr>
        </p:nvSpPr>
        <p:spPr/>
        <p:txBody>
          <a:bodyPr/>
          <a:lstStyle/>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2400" dirty="0"/>
          </a:p>
          <a:p>
            <a:pPr marL="457200" lvl="1" indent="0">
              <a:spcBef>
                <a:spcPct val="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Beschreibt den Aufbau des XML Dokuments mit:</a:t>
            </a:r>
          </a:p>
          <a:p>
            <a:pPr marL="457200" lvl="1" indent="0">
              <a:spcBef>
                <a:spcPct val="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marL="715963" lvl="1" indent="-258763">
              <a:spcBef>
                <a:spcPct val="0"/>
              </a:spcBef>
              <a:spcAft>
                <a:spcPts val="1200"/>
              </a:spcAft>
              <a:buFont typeface="Times New Roman" panose="02020603050405020304" pitchFamily="18"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Welche Elemente und Attribute im Dokument vorkommen können</a:t>
            </a:r>
          </a:p>
          <a:p>
            <a:pPr marL="715963" lvl="1" indent="-258763">
              <a:spcBef>
                <a:spcPct val="0"/>
              </a:spcBef>
              <a:spcAft>
                <a:spcPts val="1200"/>
              </a:spcAft>
              <a:buFont typeface="Times New Roman" panose="02020603050405020304" pitchFamily="18"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Die Anzahl und die Ordnung von Child – Elementen im XML Baum</a:t>
            </a:r>
          </a:p>
          <a:p>
            <a:pPr marL="715963" lvl="1" indent="-258763">
              <a:spcBef>
                <a:spcPct val="0"/>
              </a:spcBef>
              <a:spcAft>
                <a:spcPts val="1200"/>
              </a:spcAft>
              <a:buFont typeface="Times New Roman" panose="02020603050405020304" pitchFamily="18"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Datentypen der Elemente und der Attribute</a:t>
            </a:r>
          </a:p>
          <a:p>
            <a:pPr marL="715963" lvl="1" indent="-258763">
              <a:spcBef>
                <a:spcPct val="0"/>
              </a:spcBef>
              <a:spcAft>
                <a:spcPts val="1200"/>
              </a:spcAft>
              <a:buFont typeface="Times New Roman" panose="02020603050405020304" pitchFamily="18"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Default </a:t>
            </a:r>
            <a:r>
              <a:rPr lang="de-AT" altLang="de-DE" dirty="0" err="1"/>
              <a:t>values</a:t>
            </a:r>
            <a:r>
              <a:rPr lang="de-AT" altLang="de-DE" dirty="0"/>
              <a:t> von Elementen und Attributen</a:t>
            </a:r>
          </a:p>
          <a:p>
            <a:endParaRPr lang="de-AT" dirty="0"/>
          </a:p>
        </p:txBody>
      </p:sp>
      <p:sp>
        <p:nvSpPr>
          <p:cNvPr id="4" name="Fußzeilenplatzhalter 3">
            <a:extLst>
              <a:ext uri="{FF2B5EF4-FFF2-40B4-BE49-F238E27FC236}">
                <a16:creationId xmlns:a16="http://schemas.microsoft.com/office/drawing/2014/main" id="{01782676-E1A6-49A1-B75F-F4FD154AA882}"/>
              </a:ext>
            </a:extLst>
          </p:cNvPr>
          <p:cNvSpPr>
            <a:spLocks noGrp="1"/>
          </p:cNvSpPr>
          <p:nvPr>
            <p:ph type="ftr" sz="quarter" idx="11"/>
          </p:nvPr>
        </p:nvSpPr>
        <p:spPr>
          <a:xfrm>
            <a:off x="838200" y="6356350"/>
            <a:ext cx="606287" cy="365125"/>
          </a:xfrm>
        </p:spPr>
        <p:txBody>
          <a:bodyPr/>
          <a:lstStyle/>
          <a:p>
            <a:r>
              <a:rPr lang="de-AT" sz="1400"/>
              <a:t>XML</a:t>
            </a:r>
          </a:p>
        </p:txBody>
      </p:sp>
      <p:sp>
        <p:nvSpPr>
          <p:cNvPr id="5" name="Foliennummernplatzhalter 4">
            <a:extLst>
              <a:ext uri="{FF2B5EF4-FFF2-40B4-BE49-F238E27FC236}">
                <a16:creationId xmlns:a16="http://schemas.microsoft.com/office/drawing/2014/main" id="{63755509-5BDE-4F16-ADD7-5504B66390BA}"/>
              </a:ext>
            </a:extLst>
          </p:cNvPr>
          <p:cNvSpPr>
            <a:spLocks noGrp="1"/>
          </p:cNvSpPr>
          <p:nvPr>
            <p:ph type="sldNum" sz="quarter" idx="12"/>
          </p:nvPr>
        </p:nvSpPr>
        <p:spPr/>
        <p:txBody>
          <a:bodyPr/>
          <a:lstStyle/>
          <a:p>
            <a:fld id="{1A905A58-585F-4B73-B6AE-6769FFF49B73}" type="slidenum">
              <a:rPr lang="de-AT" sz="1400" smtClean="0"/>
              <a:t>3</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627D8F7D-2FE3-48FB-905A-B28EBAB0E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96158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2FAB81-B447-4573-8E7C-0C0FDC673E92}"/>
              </a:ext>
            </a:extLst>
          </p:cNvPr>
          <p:cNvSpPr>
            <a:spLocks noGrp="1"/>
          </p:cNvSpPr>
          <p:nvPr>
            <p:ph type="title"/>
          </p:nvPr>
        </p:nvSpPr>
        <p:spPr/>
        <p:txBody>
          <a:bodyPr/>
          <a:lstStyle/>
          <a:p>
            <a:r>
              <a:rPr lang="de-AT" b="1" dirty="0"/>
              <a:t>Beispiel</a:t>
            </a:r>
          </a:p>
        </p:txBody>
      </p:sp>
      <p:sp>
        <p:nvSpPr>
          <p:cNvPr id="3" name="Inhaltsplatzhalter 2">
            <a:extLst>
              <a:ext uri="{FF2B5EF4-FFF2-40B4-BE49-F238E27FC236}">
                <a16:creationId xmlns:a16="http://schemas.microsoft.com/office/drawing/2014/main" id="{C2C0070B-7152-49CF-89FC-66DDCCC8303A}"/>
              </a:ext>
            </a:extLst>
          </p:cNvPr>
          <p:cNvSpPr>
            <a:spLocks noGrp="1"/>
          </p:cNvSpPr>
          <p:nvPr>
            <p:ph idx="1"/>
          </p:nvPr>
        </p:nvSpPr>
        <p:spPr/>
        <p:txBody>
          <a:bodyPr/>
          <a:lstStyle/>
          <a:p>
            <a:pPr marL="0" indent="0">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DE" altLang="de-DE" dirty="0"/>
              <a:t>Validierung einer Zeichenkette, die beispielsweise </a:t>
            </a:r>
            <a:r>
              <a:rPr lang="de-DE" altLang="de-DE" dirty="0" err="1"/>
              <a:t>sToP</a:t>
            </a:r>
            <a:r>
              <a:rPr lang="de-DE" altLang="de-DE" dirty="0"/>
              <a:t> als richtig, </a:t>
            </a:r>
            <a:r>
              <a:rPr lang="de-DE" altLang="de-DE" dirty="0" err="1"/>
              <a:t>STOP,stop</a:t>
            </a:r>
            <a:r>
              <a:rPr lang="de-DE" altLang="de-DE" dirty="0"/>
              <a:t>, </a:t>
            </a:r>
            <a:r>
              <a:rPr lang="de-DE" altLang="de-DE" dirty="0" err="1"/>
              <a:t>Stop</a:t>
            </a:r>
            <a:r>
              <a:rPr lang="de-DE" altLang="de-DE" dirty="0"/>
              <a:t> als falsch erkennt. Gerade Anzahl an Zeichen.</a:t>
            </a:r>
          </a:p>
          <a:p>
            <a:pPr marL="312738" indent="-277813">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endParaRPr lang="de-DE" altLang="de-DE" dirty="0"/>
          </a:p>
          <a:p>
            <a:pPr marL="312738" indent="-277813">
              <a:spcBef>
                <a:spcPts val="600"/>
              </a:spcBef>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DE" altLang="de-DE" sz="2400" dirty="0">
                <a:latin typeface="Courier New" panose="02070309020205020404" pitchFamily="49" charset="0"/>
              </a:rPr>
              <a:t>&lt;</a:t>
            </a:r>
            <a:r>
              <a:rPr lang="de-DE" altLang="de-DE" sz="2400" dirty="0" err="1">
                <a:latin typeface="Courier New" panose="02070309020205020404" pitchFamily="49" charset="0"/>
              </a:rPr>
              <a:t>xs:element</a:t>
            </a:r>
            <a:r>
              <a:rPr lang="de-DE" altLang="de-DE" sz="2400" dirty="0">
                <a:latin typeface="Courier New" panose="02070309020205020404" pitchFamily="49" charset="0"/>
              </a:rPr>
              <a:t> </a:t>
            </a:r>
            <a:r>
              <a:rPr lang="de-DE" altLang="de-DE" sz="2400" dirty="0" err="1">
                <a:latin typeface="Courier New" panose="02070309020205020404" pitchFamily="49" charset="0"/>
              </a:rPr>
              <a:t>name</a:t>
            </a:r>
            <a:r>
              <a:rPr lang="de-DE" altLang="de-DE" sz="2400" dirty="0">
                <a:latin typeface="Courier New" panose="02070309020205020404" pitchFamily="49" charset="0"/>
              </a:rPr>
              <a:t>="</a:t>
            </a:r>
            <a:r>
              <a:rPr lang="de-DE" altLang="de-DE" sz="2400" dirty="0" err="1">
                <a:latin typeface="Courier New" panose="02070309020205020404" pitchFamily="49" charset="0"/>
              </a:rPr>
              <a:t>letter</a:t>
            </a:r>
            <a:r>
              <a:rPr lang="de-DE" altLang="de-DE" sz="2400" dirty="0">
                <a:latin typeface="Courier New" panose="02070309020205020404" pitchFamily="49" charset="0"/>
              </a:rPr>
              <a:t>"&gt;</a:t>
            </a:r>
          </a:p>
          <a:p>
            <a:pPr marL="312738" indent="-277813">
              <a:spcBef>
                <a:spcPts val="600"/>
              </a:spcBef>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DE" altLang="de-DE" sz="2400" dirty="0">
                <a:latin typeface="Courier New" panose="02070309020205020404" pitchFamily="49" charset="0"/>
              </a:rPr>
              <a:t>  &lt;</a:t>
            </a:r>
            <a:r>
              <a:rPr lang="de-DE" altLang="de-DE" sz="2400" dirty="0" err="1">
                <a:latin typeface="Courier New" panose="02070309020205020404" pitchFamily="49" charset="0"/>
              </a:rPr>
              <a:t>xs:simpleType</a:t>
            </a:r>
            <a:r>
              <a:rPr lang="de-DE" altLang="de-DE" sz="2400" dirty="0">
                <a:latin typeface="Courier New" panose="02070309020205020404" pitchFamily="49" charset="0"/>
              </a:rPr>
              <a:t>&gt; </a:t>
            </a:r>
          </a:p>
          <a:p>
            <a:pPr marL="312738" indent="-277813">
              <a:spcBef>
                <a:spcPts val="600"/>
              </a:spcBef>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DE" altLang="de-DE" sz="2400" dirty="0">
                <a:latin typeface="Courier New" panose="02070309020205020404" pitchFamily="49" charset="0"/>
              </a:rPr>
              <a:t>    &lt;</a:t>
            </a:r>
            <a:r>
              <a:rPr lang="de-DE" altLang="de-DE" sz="2400" dirty="0" err="1">
                <a:latin typeface="Courier New" panose="02070309020205020404" pitchFamily="49" charset="0"/>
              </a:rPr>
              <a:t>xs:restriction</a:t>
            </a:r>
            <a:r>
              <a:rPr lang="de-DE" altLang="de-DE" sz="2400" dirty="0">
                <a:latin typeface="Courier New" panose="02070309020205020404" pitchFamily="49" charset="0"/>
              </a:rPr>
              <a:t> </a:t>
            </a:r>
            <a:r>
              <a:rPr lang="de-DE" altLang="de-DE" sz="2400" dirty="0" err="1">
                <a:latin typeface="Courier New" panose="02070309020205020404" pitchFamily="49" charset="0"/>
              </a:rPr>
              <a:t>base</a:t>
            </a:r>
            <a:r>
              <a:rPr lang="de-DE" altLang="de-DE" sz="2400" dirty="0">
                <a:latin typeface="Courier New" panose="02070309020205020404" pitchFamily="49" charset="0"/>
              </a:rPr>
              <a:t>="</a:t>
            </a:r>
            <a:r>
              <a:rPr lang="de-DE" altLang="de-DE" sz="2400" dirty="0" err="1">
                <a:latin typeface="Courier New" panose="02070309020205020404" pitchFamily="49" charset="0"/>
              </a:rPr>
              <a:t>xs:string</a:t>
            </a:r>
            <a:r>
              <a:rPr lang="de-DE" altLang="de-DE" sz="2400" dirty="0">
                <a:latin typeface="Courier New" panose="02070309020205020404" pitchFamily="49" charset="0"/>
              </a:rPr>
              <a:t>"&gt; </a:t>
            </a:r>
          </a:p>
          <a:p>
            <a:pPr marL="312738" indent="-277813">
              <a:spcBef>
                <a:spcPts val="600"/>
              </a:spcBef>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DE" altLang="de-DE" sz="2400" dirty="0">
                <a:latin typeface="Courier New" panose="02070309020205020404" pitchFamily="49" charset="0"/>
              </a:rPr>
              <a:t>    &lt;</a:t>
            </a:r>
            <a:r>
              <a:rPr lang="de-DE" altLang="de-DE" sz="2400" dirty="0" err="1">
                <a:latin typeface="Courier New" panose="02070309020205020404" pitchFamily="49" charset="0"/>
              </a:rPr>
              <a:t>xs:pattern</a:t>
            </a:r>
            <a:r>
              <a:rPr lang="de-DE" altLang="de-DE" sz="2400" dirty="0">
                <a:latin typeface="Courier New" panose="02070309020205020404" pitchFamily="49" charset="0"/>
              </a:rPr>
              <a:t> </a:t>
            </a:r>
            <a:r>
              <a:rPr lang="de-DE" altLang="de-DE" sz="2400" dirty="0" err="1">
                <a:latin typeface="Courier New" panose="02070309020205020404" pitchFamily="49" charset="0"/>
              </a:rPr>
              <a:t>value</a:t>
            </a:r>
            <a:r>
              <a:rPr lang="de-DE" altLang="de-DE" sz="2400" dirty="0">
                <a:latin typeface="Courier New" panose="02070309020205020404" pitchFamily="49" charset="0"/>
              </a:rPr>
              <a:t>="([a-z][A-Z])+"/&gt;</a:t>
            </a:r>
          </a:p>
          <a:p>
            <a:pPr marL="312738" indent="-277813">
              <a:spcBef>
                <a:spcPts val="600"/>
              </a:spcBef>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DE" altLang="de-DE" sz="2400" dirty="0">
                <a:latin typeface="Courier New" panose="02070309020205020404" pitchFamily="49" charset="0"/>
              </a:rPr>
              <a:t>    &lt;/</a:t>
            </a:r>
            <a:r>
              <a:rPr lang="de-DE" altLang="de-DE" sz="2400" dirty="0" err="1">
                <a:latin typeface="Courier New" panose="02070309020205020404" pitchFamily="49" charset="0"/>
              </a:rPr>
              <a:t>xs:restriction</a:t>
            </a:r>
            <a:r>
              <a:rPr lang="de-DE" altLang="de-DE" sz="2400" dirty="0">
                <a:latin typeface="Courier New" panose="02070309020205020404" pitchFamily="49" charset="0"/>
              </a:rPr>
              <a:t>&gt; </a:t>
            </a:r>
          </a:p>
          <a:p>
            <a:pPr marL="312738" indent="-277813">
              <a:spcBef>
                <a:spcPts val="600"/>
              </a:spcBef>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DE" altLang="de-DE" sz="2400" dirty="0">
                <a:latin typeface="Courier New" panose="02070309020205020404" pitchFamily="49" charset="0"/>
              </a:rPr>
              <a:t>  &lt;/</a:t>
            </a:r>
            <a:r>
              <a:rPr lang="de-DE" altLang="de-DE" sz="2400" dirty="0" err="1">
                <a:latin typeface="Courier New" panose="02070309020205020404" pitchFamily="49" charset="0"/>
              </a:rPr>
              <a:t>xs:simpleType</a:t>
            </a:r>
            <a:r>
              <a:rPr lang="de-DE" altLang="de-DE" sz="2400" dirty="0">
                <a:latin typeface="Courier New" panose="02070309020205020404" pitchFamily="49" charset="0"/>
              </a:rPr>
              <a:t>&gt;&lt;/</a:t>
            </a:r>
            <a:r>
              <a:rPr lang="de-DE" altLang="de-DE" sz="2400" dirty="0" err="1">
                <a:latin typeface="Courier New" panose="02070309020205020404" pitchFamily="49" charset="0"/>
              </a:rPr>
              <a:t>xs:element</a:t>
            </a:r>
            <a:r>
              <a:rPr lang="de-DE" altLang="de-DE" sz="2400" dirty="0">
                <a:latin typeface="Courier New" panose="02070309020205020404" pitchFamily="49" charset="0"/>
              </a:rPr>
              <a:t>&gt; </a:t>
            </a:r>
          </a:p>
          <a:p>
            <a:endParaRPr lang="de-AT" dirty="0"/>
          </a:p>
        </p:txBody>
      </p:sp>
      <p:sp>
        <p:nvSpPr>
          <p:cNvPr id="4" name="Fußzeilenplatzhalter 3">
            <a:extLst>
              <a:ext uri="{FF2B5EF4-FFF2-40B4-BE49-F238E27FC236}">
                <a16:creationId xmlns:a16="http://schemas.microsoft.com/office/drawing/2014/main" id="{2C87F7B7-1221-4297-91D5-4A9EC38B1995}"/>
              </a:ext>
            </a:extLst>
          </p:cNvPr>
          <p:cNvSpPr>
            <a:spLocks noGrp="1"/>
          </p:cNvSpPr>
          <p:nvPr>
            <p:ph type="ftr" sz="quarter" idx="11"/>
          </p:nvPr>
        </p:nvSpPr>
        <p:spPr>
          <a:xfrm>
            <a:off x="838200" y="6356349"/>
            <a:ext cx="619539"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07A5B538-88DA-481E-8622-3FA29AF7AAF1}"/>
              </a:ext>
            </a:extLst>
          </p:cNvPr>
          <p:cNvSpPr>
            <a:spLocks noGrp="1"/>
          </p:cNvSpPr>
          <p:nvPr>
            <p:ph type="sldNum" sz="quarter" idx="12"/>
          </p:nvPr>
        </p:nvSpPr>
        <p:spPr/>
        <p:txBody>
          <a:bodyPr/>
          <a:lstStyle/>
          <a:p>
            <a:fld id="{1A905A58-585F-4B73-B6AE-6769FFF49B73}" type="slidenum">
              <a:rPr lang="de-AT" sz="1400" smtClean="0"/>
              <a:t>30</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4328E5EF-3DC3-461C-A9EA-4CB676695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0362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20591D-4BEE-4D28-BF63-8E8B79F120FF}"/>
              </a:ext>
            </a:extLst>
          </p:cNvPr>
          <p:cNvSpPr>
            <a:spLocks noGrp="1"/>
          </p:cNvSpPr>
          <p:nvPr>
            <p:ph type="title"/>
          </p:nvPr>
        </p:nvSpPr>
        <p:spPr/>
        <p:txBody>
          <a:bodyPr/>
          <a:lstStyle/>
          <a:p>
            <a:r>
              <a:rPr lang="de-AT" b="1" dirty="0" err="1"/>
              <a:t>Restriction</a:t>
            </a:r>
            <a:r>
              <a:rPr lang="de-AT" b="1" dirty="0"/>
              <a:t> – </a:t>
            </a:r>
            <a:r>
              <a:rPr lang="de-AT" b="1" dirty="0" err="1"/>
              <a:t>minInclusive</a:t>
            </a:r>
            <a:r>
              <a:rPr lang="de-AT" b="1" dirty="0"/>
              <a:t> </a:t>
            </a:r>
          </a:p>
        </p:txBody>
      </p:sp>
      <p:sp>
        <p:nvSpPr>
          <p:cNvPr id="3" name="Inhaltsplatzhalter 2">
            <a:extLst>
              <a:ext uri="{FF2B5EF4-FFF2-40B4-BE49-F238E27FC236}">
                <a16:creationId xmlns:a16="http://schemas.microsoft.com/office/drawing/2014/main" id="{C21D51FB-5366-4B34-9D2A-3B95E1D32275}"/>
              </a:ext>
            </a:extLst>
          </p:cNvPr>
          <p:cNvSpPr>
            <a:spLocks noGrp="1"/>
          </p:cNvSpPr>
          <p:nvPr>
            <p:ph idx="1"/>
          </p:nvPr>
        </p:nvSpPr>
        <p:spPr/>
        <p:txBody>
          <a:bodyPr/>
          <a:lstStyle/>
          <a:p>
            <a:pPr marL="0" indent="0">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DE" altLang="de-DE" dirty="0"/>
              <a:t>Definition einer Angabe Kategorie im Bereich zw. 1 und 5</a:t>
            </a:r>
          </a:p>
          <a:p>
            <a:pPr marL="312738" indent="-277813">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endParaRPr lang="en-US" altLang="de-DE" dirty="0"/>
          </a:p>
          <a:p>
            <a:pPr marL="312738" indent="-277813">
              <a:spcBef>
                <a:spcPts val="600"/>
              </a:spcBef>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en-US" altLang="de-DE" dirty="0">
                <a:latin typeface="Courier New" panose="02070309020205020404" pitchFamily="49" charset="0"/>
              </a:rPr>
              <a:t>&lt;</a:t>
            </a:r>
            <a:r>
              <a:rPr lang="en-US" altLang="de-DE" dirty="0" err="1">
                <a:latin typeface="Courier New" panose="02070309020205020404" pitchFamily="49" charset="0"/>
              </a:rPr>
              <a:t>xs:simpleType</a:t>
            </a:r>
            <a:r>
              <a:rPr lang="en-US" altLang="de-DE" dirty="0">
                <a:latin typeface="Courier New" panose="02070309020205020404" pitchFamily="49" charset="0"/>
              </a:rPr>
              <a:t>  name="</a:t>
            </a:r>
            <a:r>
              <a:rPr lang="en-US" altLang="de-DE" dirty="0" err="1">
                <a:latin typeface="Courier New" panose="02070309020205020404" pitchFamily="49" charset="0"/>
              </a:rPr>
              <a:t>kategorie</a:t>
            </a:r>
            <a:r>
              <a:rPr lang="en-US" altLang="de-DE" dirty="0">
                <a:latin typeface="Courier New" panose="02070309020205020404" pitchFamily="49" charset="0"/>
              </a:rPr>
              <a:t>"&gt;</a:t>
            </a:r>
          </a:p>
          <a:p>
            <a:pPr marL="312738" indent="-277813">
              <a:spcBef>
                <a:spcPts val="600"/>
              </a:spcBef>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xs:restriction</a:t>
            </a:r>
            <a:r>
              <a:rPr lang="en-US" altLang="de-DE" dirty="0">
                <a:latin typeface="Courier New" panose="02070309020205020404" pitchFamily="49" charset="0"/>
              </a:rPr>
              <a:t> base="</a:t>
            </a:r>
            <a:r>
              <a:rPr lang="en-US" altLang="de-DE" dirty="0" err="1">
                <a:latin typeface="Courier New" panose="02070309020205020404" pitchFamily="49" charset="0"/>
              </a:rPr>
              <a:t>xs:integer</a:t>
            </a:r>
            <a:r>
              <a:rPr lang="en-US" altLang="de-DE" dirty="0">
                <a:latin typeface="Courier New" panose="02070309020205020404" pitchFamily="49" charset="0"/>
              </a:rPr>
              <a:t>"&gt;</a:t>
            </a:r>
          </a:p>
          <a:p>
            <a:pPr marL="312738" indent="-277813">
              <a:spcBef>
                <a:spcPts val="600"/>
              </a:spcBef>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xs:minInclusive</a:t>
            </a:r>
            <a:r>
              <a:rPr lang="en-US" altLang="de-DE" dirty="0">
                <a:latin typeface="Courier New" panose="02070309020205020404" pitchFamily="49" charset="0"/>
              </a:rPr>
              <a:t> value="1"/&gt;</a:t>
            </a:r>
          </a:p>
          <a:p>
            <a:pPr marL="312738" indent="-277813">
              <a:spcBef>
                <a:spcPts val="600"/>
              </a:spcBef>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en-US" altLang="de-DE" dirty="0">
                <a:latin typeface="Courier New" panose="02070309020205020404" pitchFamily="49" charset="0"/>
              </a:rPr>
              <a:t>        </a:t>
            </a:r>
            <a:r>
              <a:rPr lang="en-GB" altLang="de-DE" dirty="0">
                <a:latin typeface="Courier New" panose="02070309020205020404" pitchFamily="49" charset="0"/>
              </a:rPr>
              <a:t>&lt;</a:t>
            </a:r>
            <a:r>
              <a:rPr lang="en-GB" altLang="de-DE" dirty="0" err="1">
                <a:latin typeface="Courier New" panose="02070309020205020404" pitchFamily="49" charset="0"/>
              </a:rPr>
              <a:t>xs:maxInclusive</a:t>
            </a:r>
            <a:r>
              <a:rPr lang="en-GB" altLang="de-DE" dirty="0">
                <a:latin typeface="Courier New" panose="02070309020205020404" pitchFamily="49" charset="0"/>
              </a:rPr>
              <a:t> value="5"/&gt;</a:t>
            </a:r>
          </a:p>
          <a:p>
            <a:pPr marL="312738" indent="-277813">
              <a:spcBef>
                <a:spcPts val="600"/>
              </a:spcBef>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en-GB" altLang="de-DE" dirty="0">
                <a:latin typeface="Courier New" panose="02070309020205020404" pitchFamily="49" charset="0"/>
              </a:rPr>
              <a:t>    </a:t>
            </a:r>
            <a:r>
              <a:rPr lang="de-DE" altLang="de-DE" dirty="0">
                <a:latin typeface="Courier New" panose="02070309020205020404" pitchFamily="49" charset="0"/>
              </a:rPr>
              <a:t>&lt;/</a:t>
            </a:r>
            <a:r>
              <a:rPr lang="de-DE" altLang="de-DE" dirty="0" err="1">
                <a:latin typeface="Courier New" panose="02070309020205020404" pitchFamily="49" charset="0"/>
              </a:rPr>
              <a:t>xs:restriction</a:t>
            </a:r>
            <a:r>
              <a:rPr lang="de-DE" altLang="de-DE" dirty="0">
                <a:latin typeface="Courier New" panose="02070309020205020404" pitchFamily="49" charset="0"/>
              </a:rPr>
              <a:t>&gt;</a:t>
            </a:r>
          </a:p>
          <a:p>
            <a:pPr marL="312738" indent="-277813">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xs:simpleType</a:t>
            </a:r>
            <a:r>
              <a:rPr lang="de-DE" altLang="de-DE" dirty="0">
                <a:latin typeface="Courier New" panose="02070309020205020404" pitchFamily="49" charset="0"/>
              </a:rPr>
              <a:t>&gt;</a:t>
            </a:r>
            <a:r>
              <a:rPr lang="de-DE" altLang="de-DE" dirty="0"/>
              <a:t> </a:t>
            </a:r>
          </a:p>
          <a:p>
            <a:endParaRPr lang="de-AT" dirty="0"/>
          </a:p>
        </p:txBody>
      </p:sp>
      <p:sp>
        <p:nvSpPr>
          <p:cNvPr id="4" name="Fußzeilenplatzhalter 3">
            <a:extLst>
              <a:ext uri="{FF2B5EF4-FFF2-40B4-BE49-F238E27FC236}">
                <a16:creationId xmlns:a16="http://schemas.microsoft.com/office/drawing/2014/main" id="{5A737434-720D-4435-A271-432B5A22597E}"/>
              </a:ext>
            </a:extLst>
          </p:cNvPr>
          <p:cNvSpPr>
            <a:spLocks noGrp="1"/>
          </p:cNvSpPr>
          <p:nvPr>
            <p:ph type="ftr" sz="quarter" idx="11"/>
          </p:nvPr>
        </p:nvSpPr>
        <p:spPr>
          <a:xfrm>
            <a:off x="838200" y="6351657"/>
            <a:ext cx="632791" cy="365125"/>
          </a:xfrm>
        </p:spPr>
        <p:txBody>
          <a:bodyPr/>
          <a:lstStyle/>
          <a:p>
            <a:r>
              <a:rPr lang="de-AT" sz="1400"/>
              <a:t>XML</a:t>
            </a:r>
          </a:p>
        </p:txBody>
      </p:sp>
      <p:sp>
        <p:nvSpPr>
          <p:cNvPr id="5" name="Foliennummernplatzhalter 4">
            <a:extLst>
              <a:ext uri="{FF2B5EF4-FFF2-40B4-BE49-F238E27FC236}">
                <a16:creationId xmlns:a16="http://schemas.microsoft.com/office/drawing/2014/main" id="{50641DB8-BC34-46E3-9FF1-6CE13CED397C}"/>
              </a:ext>
            </a:extLst>
          </p:cNvPr>
          <p:cNvSpPr>
            <a:spLocks noGrp="1"/>
          </p:cNvSpPr>
          <p:nvPr>
            <p:ph type="sldNum" sz="quarter" idx="12"/>
          </p:nvPr>
        </p:nvSpPr>
        <p:spPr/>
        <p:txBody>
          <a:bodyPr/>
          <a:lstStyle/>
          <a:p>
            <a:fld id="{1A905A58-585F-4B73-B6AE-6769FFF49B73}" type="slidenum">
              <a:rPr lang="de-AT" sz="1400" smtClean="0"/>
              <a:t>31</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7E1D51BC-B83D-46C6-987A-2538279BE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21516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9C0A89-444F-49EA-BA10-90DA0696183B}"/>
              </a:ext>
            </a:extLst>
          </p:cNvPr>
          <p:cNvSpPr>
            <a:spLocks noGrp="1"/>
          </p:cNvSpPr>
          <p:nvPr>
            <p:ph type="title"/>
          </p:nvPr>
        </p:nvSpPr>
        <p:spPr/>
        <p:txBody>
          <a:bodyPr/>
          <a:lstStyle/>
          <a:p>
            <a:r>
              <a:rPr lang="de-AT" b="1" dirty="0" err="1"/>
              <a:t>Restriction</a:t>
            </a:r>
            <a:r>
              <a:rPr lang="de-AT" b="1" dirty="0"/>
              <a:t> – </a:t>
            </a:r>
            <a:r>
              <a:rPr lang="de-AT" b="1" dirty="0" err="1"/>
              <a:t>whitespace</a:t>
            </a:r>
            <a:r>
              <a:rPr lang="de-AT" b="1" dirty="0"/>
              <a:t> </a:t>
            </a:r>
            <a:r>
              <a:rPr lang="de-AT" b="1" dirty="0" err="1"/>
              <a:t>characters</a:t>
            </a:r>
            <a:endParaRPr lang="de-AT" b="1" dirty="0"/>
          </a:p>
        </p:txBody>
      </p:sp>
      <p:sp>
        <p:nvSpPr>
          <p:cNvPr id="3" name="Inhaltsplatzhalter 2">
            <a:extLst>
              <a:ext uri="{FF2B5EF4-FFF2-40B4-BE49-F238E27FC236}">
                <a16:creationId xmlns:a16="http://schemas.microsoft.com/office/drawing/2014/main" id="{C99F9A92-4C9A-4E48-A0EB-914879EC55F0}"/>
              </a:ext>
            </a:extLst>
          </p:cNvPr>
          <p:cNvSpPr>
            <a:spLocks noGrp="1"/>
          </p:cNvSpPr>
          <p:nvPr>
            <p:ph idx="1"/>
          </p:nvPr>
        </p:nvSpPr>
        <p:spPr>
          <a:xfrm>
            <a:off x="838200" y="1690688"/>
            <a:ext cx="10515600" cy="4351338"/>
          </a:xfrm>
        </p:spPr>
        <p:txBody>
          <a:bodyPr/>
          <a:lstStyle/>
          <a:p>
            <a:pPr marL="0"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Der XML Prozessor darf aus dem Element </a:t>
            </a:r>
            <a:r>
              <a:rPr lang="de-DE" altLang="de-DE" i="1" dirty="0" err="1"/>
              <a:t>address</a:t>
            </a:r>
            <a:r>
              <a:rPr lang="de-DE" altLang="de-DE" dirty="0"/>
              <a:t> keine </a:t>
            </a:r>
            <a:r>
              <a:rPr lang="de-DE" altLang="de-DE" dirty="0" err="1"/>
              <a:t>whitespaces</a:t>
            </a:r>
            <a:r>
              <a:rPr lang="de-DE" altLang="de-DE" dirty="0"/>
              <a:t> entfernen.</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cs typeface="Courier New" panose="02070309020205020404" pitchFamily="49" charset="0"/>
              </a:rPr>
              <a:t>&lt;</a:t>
            </a:r>
            <a:r>
              <a:rPr lang="de-DE" altLang="de-DE" dirty="0" err="1">
                <a:latin typeface="Courier New" panose="02070309020205020404" pitchFamily="49" charset="0"/>
                <a:cs typeface="Courier New" panose="02070309020205020404" pitchFamily="49" charset="0"/>
              </a:rPr>
              <a:t>xs:element</a:t>
            </a:r>
            <a:r>
              <a:rPr lang="de-DE" altLang="de-DE" dirty="0">
                <a:latin typeface="Courier New" panose="02070309020205020404" pitchFamily="49" charset="0"/>
                <a:cs typeface="Courier New" panose="02070309020205020404" pitchFamily="49" charset="0"/>
              </a:rPr>
              <a:t> </a:t>
            </a:r>
            <a:r>
              <a:rPr lang="de-DE" altLang="de-DE" dirty="0" err="1">
                <a:latin typeface="Courier New" panose="02070309020205020404" pitchFamily="49" charset="0"/>
                <a:cs typeface="Courier New" panose="02070309020205020404" pitchFamily="49" charset="0"/>
              </a:rPr>
              <a:t>name</a:t>
            </a:r>
            <a:r>
              <a:rPr lang="de-DE" altLang="de-DE" dirty="0">
                <a:latin typeface="Courier New" panose="02070309020205020404" pitchFamily="49" charset="0"/>
                <a:cs typeface="Courier New" panose="02070309020205020404" pitchFamily="49" charset="0"/>
              </a:rPr>
              <a:t>="</a:t>
            </a:r>
            <a:r>
              <a:rPr lang="de-DE" altLang="de-DE" dirty="0" err="1">
                <a:latin typeface="Courier New" panose="02070309020205020404" pitchFamily="49" charset="0"/>
                <a:cs typeface="Courier New" panose="02070309020205020404" pitchFamily="49" charset="0"/>
              </a:rPr>
              <a:t>address</a:t>
            </a:r>
            <a:r>
              <a:rPr lang="de-DE" altLang="de-DE" dirty="0">
                <a:latin typeface="Courier New" panose="02070309020205020404" pitchFamily="49" charset="0"/>
                <a:cs typeface="Courier New" panose="02070309020205020404" pitchFamily="49" charset="0"/>
              </a:rPr>
              <a:t>"&gt;</a:t>
            </a:r>
            <a:br>
              <a:rPr lang="de-DE" altLang="de-DE" dirty="0">
                <a:latin typeface="Courier New" panose="02070309020205020404" pitchFamily="49" charset="0"/>
                <a:cs typeface="Courier New" panose="02070309020205020404" pitchFamily="49" charset="0"/>
              </a:rPr>
            </a:br>
            <a:r>
              <a:rPr lang="de-DE" altLang="de-DE" dirty="0">
                <a:latin typeface="Courier New" panose="02070309020205020404" pitchFamily="49" charset="0"/>
                <a:cs typeface="Courier New" panose="02070309020205020404" pitchFamily="49" charset="0"/>
              </a:rPr>
              <a:t> &lt;</a:t>
            </a:r>
            <a:r>
              <a:rPr lang="de-DE" altLang="de-DE" dirty="0" err="1">
                <a:latin typeface="Courier New" panose="02070309020205020404" pitchFamily="49" charset="0"/>
                <a:cs typeface="Courier New" panose="02070309020205020404" pitchFamily="49" charset="0"/>
              </a:rPr>
              <a:t>xs:simpleType</a:t>
            </a:r>
            <a:r>
              <a:rPr lang="de-DE" altLang="de-DE" dirty="0">
                <a:latin typeface="Courier New" panose="02070309020205020404" pitchFamily="49" charset="0"/>
                <a:cs typeface="Courier New" panose="02070309020205020404" pitchFamily="49" charset="0"/>
              </a:rPr>
              <a:t>&gt;</a:t>
            </a:r>
            <a:br>
              <a:rPr lang="de-DE" altLang="de-DE" dirty="0">
                <a:latin typeface="Courier New" panose="02070309020205020404" pitchFamily="49" charset="0"/>
                <a:cs typeface="Courier New" panose="02070309020205020404" pitchFamily="49" charset="0"/>
              </a:rPr>
            </a:br>
            <a:r>
              <a:rPr lang="de-DE" altLang="de-DE" dirty="0">
                <a:latin typeface="Courier New" panose="02070309020205020404" pitchFamily="49" charset="0"/>
                <a:cs typeface="Courier New" panose="02070309020205020404" pitchFamily="49" charset="0"/>
              </a:rPr>
              <a:t>     &lt;</a:t>
            </a:r>
            <a:r>
              <a:rPr lang="de-DE" altLang="de-DE" dirty="0" err="1">
                <a:latin typeface="Courier New" panose="02070309020205020404" pitchFamily="49" charset="0"/>
                <a:cs typeface="Courier New" panose="02070309020205020404" pitchFamily="49" charset="0"/>
              </a:rPr>
              <a:t>xs:restriction</a:t>
            </a:r>
            <a:r>
              <a:rPr lang="de-DE" altLang="de-DE" dirty="0">
                <a:latin typeface="Courier New" panose="02070309020205020404" pitchFamily="49" charset="0"/>
                <a:cs typeface="Courier New" panose="02070309020205020404" pitchFamily="49" charset="0"/>
              </a:rPr>
              <a:t> </a:t>
            </a:r>
            <a:r>
              <a:rPr lang="de-DE" altLang="de-DE" dirty="0" err="1">
                <a:latin typeface="Courier New" panose="02070309020205020404" pitchFamily="49" charset="0"/>
                <a:cs typeface="Courier New" panose="02070309020205020404" pitchFamily="49" charset="0"/>
              </a:rPr>
              <a:t>base</a:t>
            </a:r>
            <a:r>
              <a:rPr lang="de-DE" altLang="de-DE" dirty="0">
                <a:latin typeface="Courier New" panose="02070309020205020404" pitchFamily="49" charset="0"/>
                <a:cs typeface="Courier New" panose="02070309020205020404" pitchFamily="49" charset="0"/>
              </a:rPr>
              <a:t>="</a:t>
            </a:r>
            <a:r>
              <a:rPr lang="de-DE" altLang="de-DE" dirty="0" err="1">
                <a:latin typeface="Courier New" panose="02070309020205020404" pitchFamily="49" charset="0"/>
                <a:cs typeface="Courier New" panose="02070309020205020404" pitchFamily="49" charset="0"/>
              </a:rPr>
              <a:t>xs:string</a:t>
            </a:r>
            <a:r>
              <a:rPr lang="de-DE" altLang="de-DE" dirty="0">
                <a:latin typeface="Courier New" panose="02070309020205020404" pitchFamily="49" charset="0"/>
                <a:cs typeface="Courier New" panose="02070309020205020404" pitchFamily="49" charset="0"/>
              </a:rPr>
              <a:t>"&gt;</a:t>
            </a:r>
            <a:br>
              <a:rPr lang="de-DE" altLang="de-DE" dirty="0">
                <a:latin typeface="Courier New" panose="02070309020205020404" pitchFamily="49" charset="0"/>
                <a:cs typeface="Courier New" panose="02070309020205020404" pitchFamily="49" charset="0"/>
              </a:rPr>
            </a:br>
            <a:r>
              <a:rPr lang="de-DE" altLang="de-DE" dirty="0">
                <a:latin typeface="Courier New" panose="02070309020205020404" pitchFamily="49" charset="0"/>
                <a:cs typeface="Courier New" panose="02070309020205020404" pitchFamily="49" charset="0"/>
              </a:rPr>
              <a:t>       &lt;</a:t>
            </a:r>
            <a:r>
              <a:rPr lang="de-DE" altLang="de-DE" dirty="0" err="1">
                <a:latin typeface="Courier New" panose="02070309020205020404" pitchFamily="49" charset="0"/>
                <a:cs typeface="Courier New" panose="02070309020205020404" pitchFamily="49" charset="0"/>
              </a:rPr>
              <a:t>xs:whiteSpace</a:t>
            </a:r>
            <a:r>
              <a:rPr lang="de-DE" altLang="de-DE" dirty="0">
                <a:latin typeface="Courier New" panose="02070309020205020404" pitchFamily="49" charset="0"/>
                <a:cs typeface="Courier New" panose="02070309020205020404" pitchFamily="49" charset="0"/>
              </a:rPr>
              <a:t> </a:t>
            </a:r>
            <a:r>
              <a:rPr lang="de-DE" altLang="de-DE" dirty="0" err="1">
                <a:latin typeface="Courier New" panose="02070309020205020404" pitchFamily="49" charset="0"/>
                <a:cs typeface="Courier New" panose="02070309020205020404" pitchFamily="49" charset="0"/>
              </a:rPr>
              <a:t>value</a:t>
            </a:r>
            <a:r>
              <a:rPr lang="de-DE" altLang="de-DE" dirty="0">
                <a:latin typeface="Courier New" panose="02070309020205020404" pitchFamily="49" charset="0"/>
                <a:cs typeface="Courier New" panose="02070309020205020404" pitchFamily="49" charset="0"/>
              </a:rPr>
              <a:t>="</a:t>
            </a:r>
            <a:r>
              <a:rPr lang="de-DE" altLang="de-DE" dirty="0" err="1">
                <a:latin typeface="Courier New" panose="02070309020205020404" pitchFamily="49" charset="0"/>
                <a:cs typeface="Courier New" panose="02070309020205020404" pitchFamily="49" charset="0"/>
              </a:rPr>
              <a:t>preserve</a:t>
            </a:r>
            <a:r>
              <a:rPr lang="de-DE" altLang="de-DE" dirty="0">
                <a:latin typeface="Courier New" panose="02070309020205020404" pitchFamily="49" charset="0"/>
                <a:cs typeface="Courier New" panose="02070309020205020404" pitchFamily="49" charset="0"/>
              </a:rPr>
              <a:t>"/&gt;</a:t>
            </a:r>
            <a:br>
              <a:rPr lang="de-DE" altLang="de-DE" dirty="0">
                <a:latin typeface="Courier New" panose="02070309020205020404" pitchFamily="49" charset="0"/>
                <a:cs typeface="Courier New" panose="02070309020205020404" pitchFamily="49" charset="0"/>
              </a:rPr>
            </a:br>
            <a:r>
              <a:rPr lang="de-DE" altLang="de-DE" dirty="0">
                <a:latin typeface="Courier New" panose="02070309020205020404" pitchFamily="49" charset="0"/>
                <a:cs typeface="Courier New" panose="02070309020205020404" pitchFamily="49" charset="0"/>
              </a:rPr>
              <a:t>     &lt;/</a:t>
            </a:r>
            <a:r>
              <a:rPr lang="de-DE" altLang="de-DE" dirty="0" err="1">
                <a:latin typeface="Courier New" panose="02070309020205020404" pitchFamily="49" charset="0"/>
                <a:cs typeface="Courier New" panose="02070309020205020404" pitchFamily="49" charset="0"/>
              </a:rPr>
              <a:t>xs:restriction</a:t>
            </a:r>
            <a:r>
              <a:rPr lang="de-DE" altLang="de-DE" dirty="0">
                <a:latin typeface="Courier New" panose="02070309020205020404" pitchFamily="49" charset="0"/>
                <a:cs typeface="Courier New" panose="02070309020205020404" pitchFamily="49" charset="0"/>
              </a:rPr>
              <a:t>&gt;</a:t>
            </a:r>
            <a:br>
              <a:rPr lang="de-DE" altLang="de-DE" dirty="0">
                <a:latin typeface="Courier New" panose="02070309020205020404" pitchFamily="49" charset="0"/>
                <a:cs typeface="Courier New" panose="02070309020205020404" pitchFamily="49" charset="0"/>
              </a:rPr>
            </a:br>
            <a:r>
              <a:rPr lang="de-DE" altLang="de-DE" dirty="0">
                <a:latin typeface="Courier New" panose="02070309020205020404" pitchFamily="49" charset="0"/>
                <a:cs typeface="Courier New" panose="02070309020205020404" pitchFamily="49" charset="0"/>
              </a:rPr>
              <a:t> &lt;/</a:t>
            </a:r>
            <a:r>
              <a:rPr lang="de-DE" altLang="de-DE" dirty="0" err="1">
                <a:latin typeface="Courier New" panose="02070309020205020404" pitchFamily="49" charset="0"/>
                <a:cs typeface="Courier New" panose="02070309020205020404" pitchFamily="49" charset="0"/>
              </a:rPr>
              <a:t>xs:simpleType</a:t>
            </a:r>
            <a:r>
              <a:rPr lang="de-DE" altLang="de-DE" dirty="0">
                <a:latin typeface="Courier New" panose="02070309020205020404" pitchFamily="49" charset="0"/>
                <a:cs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cs typeface="Courier New" panose="02070309020205020404" pitchFamily="49" charset="0"/>
              </a:rPr>
              <a:t>&lt;/</a:t>
            </a:r>
            <a:r>
              <a:rPr lang="de-DE" altLang="de-DE" dirty="0" err="1">
                <a:latin typeface="Courier New" panose="02070309020205020404" pitchFamily="49" charset="0"/>
                <a:cs typeface="Courier New" panose="02070309020205020404" pitchFamily="49" charset="0"/>
              </a:rPr>
              <a:t>xs:element</a:t>
            </a:r>
            <a:r>
              <a:rPr lang="de-DE" altLang="de-DE" dirty="0">
                <a:latin typeface="Courier New" panose="02070309020205020404" pitchFamily="49" charset="0"/>
                <a:cs typeface="Courier New" panose="02070309020205020404" pitchFamily="49" charset="0"/>
              </a:rPr>
              <a:t>&gt; </a:t>
            </a:r>
          </a:p>
          <a:p>
            <a:endParaRPr lang="de-AT" dirty="0"/>
          </a:p>
        </p:txBody>
      </p:sp>
      <p:sp>
        <p:nvSpPr>
          <p:cNvPr id="4" name="Fußzeilenplatzhalter 3">
            <a:extLst>
              <a:ext uri="{FF2B5EF4-FFF2-40B4-BE49-F238E27FC236}">
                <a16:creationId xmlns:a16="http://schemas.microsoft.com/office/drawing/2014/main" id="{D04CB0F8-BD2E-49BD-93CE-B2A0AC693E94}"/>
              </a:ext>
            </a:extLst>
          </p:cNvPr>
          <p:cNvSpPr>
            <a:spLocks noGrp="1"/>
          </p:cNvSpPr>
          <p:nvPr>
            <p:ph type="ftr" sz="quarter" idx="11"/>
          </p:nvPr>
        </p:nvSpPr>
        <p:spPr>
          <a:xfrm>
            <a:off x="838200" y="6356350"/>
            <a:ext cx="659296"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42543601-A560-4067-AECE-41B56D20664C}"/>
              </a:ext>
            </a:extLst>
          </p:cNvPr>
          <p:cNvSpPr>
            <a:spLocks noGrp="1"/>
          </p:cNvSpPr>
          <p:nvPr>
            <p:ph type="sldNum" sz="quarter" idx="12"/>
          </p:nvPr>
        </p:nvSpPr>
        <p:spPr/>
        <p:txBody>
          <a:bodyPr/>
          <a:lstStyle/>
          <a:p>
            <a:fld id="{1A905A58-585F-4B73-B6AE-6769FFF49B73}" type="slidenum">
              <a:rPr lang="de-AT" sz="1400" smtClean="0"/>
              <a:t>32</a:t>
            </a:fld>
            <a:endParaRPr lang="de-AT" sz="1400" dirty="0"/>
          </a:p>
        </p:txBody>
      </p:sp>
      <p:pic>
        <p:nvPicPr>
          <p:cNvPr id="6" name="Grafik 5" descr="Ein Bild, das Zeichnung enthält.&#10;&#10;Automatisch generierte Beschreibung">
            <a:extLst>
              <a:ext uri="{FF2B5EF4-FFF2-40B4-BE49-F238E27FC236}">
                <a16:creationId xmlns:a16="http://schemas.microsoft.com/office/drawing/2014/main" id="{8B02D698-F2AB-4F83-8E77-0E83ED03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820992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9E1727-9686-4A02-9338-AC1C296DBEF6}"/>
              </a:ext>
            </a:extLst>
          </p:cNvPr>
          <p:cNvSpPr>
            <a:spLocks noGrp="1"/>
          </p:cNvSpPr>
          <p:nvPr>
            <p:ph type="title"/>
          </p:nvPr>
        </p:nvSpPr>
        <p:spPr/>
        <p:txBody>
          <a:bodyPr/>
          <a:lstStyle/>
          <a:p>
            <a:r>
              <a:rPr lang="de-AT" b="1" dirty="0" err="1"/>
              <a:t>Restriction</a:t>
            </a:r>
            <a:r>
              <a:rPr lang="de-AT" b="1" dirty="0"/>
              <a:t> – </a:t>
            </a:r>
            <a:r>
              <a:rPr lang="de-AT" b="1" dirty="0" err="1"/>
              <a:t>whitespace</a:t>
            </a:r>
            <a:r>
              <a:rPr lang="de-AT" b="1" dirty="0"/>
              <a:t> </a:t>
            </a:r>
            <a:r>
              <a:rPr lang="de-AT" b="1" dirty="0" err="1"/>
              <a:t>characters</a:t>
            </a:r>
            <a:endParaRPr lang="de-AT" b="1" dirty="0"/>
          </a:p>
        </p:txBody>
      </p:sp>
      <p:sp>
        <p:nvSpPr>
          <p:cNvPr id="3" name="Inhaltsplatzhalter 2">
            <a:extLst>
              <a:ext uri="{FF2B5EF4-FFF2-40B4-BE49-F238E27FC236}">
                <a16:creationId xmlns:a16="http://schemas.microsoft.com/office/drawing/2014/main" id="{13BB312B-B311-4E60-92C1-A352801B02CC}"/>
              </a:ext>
            </a:extLst>
          </p:cNvPr>
          <p:cNvSpPr>
            <a:spLocks noGrp="1"/>
          </p:cNvSpPr>
          <p:nvPr>
            <p:ph idx="1"/>
          </p:nvPr>
        </p:nvSpPr>
        <p:spPr>
          <a:xfrm>
            <a:off x="838200" y="1690688"/>
            <a:ext cx="10515600" cy="4351338"/>
          </a:xfrm>
        </p:spPr>
        <p:txBody>
          <a:bodyPr>
            <a:normAutofit fontScale="77500" lnSpcReduction="20000"/>
          </a:bodyPr>
          <a:lstStyle/>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Der XML </a:t>
            </a:r>
            <a:r>
              <a:rPr lang="de-DE" altLang="de-DE" dirty="0" err="1"/>
              <a:t>Pozessor</a:t>
            </a:r>
            <a:r>
              <a:rPr lang="de-DE" altLang="de-DE" dirty="0"/>
              <a:t> soll alle </a:t>
            </a:r>
            <a:r>
              <a:rPr lang="de-DE" altLang="de-DE" dirty="0" err="1"/>
              <a:t>whitespaces</a:t>
            </a:r>
            <a:r>
              <a:rPr lang="de-DE" altLang="de-DE" dirty="0"/>
              <a:t> durch </a:t>
            </a:r>
            <a:r>
              <a:rPr lang="de-DE" altLang="de-DE" dirty="0" err="1"/>
              <a:t>spaces</a:t>
            </a:r>
            <a:r>
              <a:rPr lang="de-DE" altLang="de-DE" dirty="0"/>
              <a:t> ersetzen</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latin typeface="Courier New" panose="02070309020205020404" pitchFamily="49" charset="0"/>
              <a:cs typeface="Courier New" panose="02070309020205020404" pitchFamily="49" charset="0"/>
            </a:endParaRP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cs typeface="Courier New" panose="02070309020205020404" pitchFamily="49" charset="0"/>
              </a:rPr>
              <a:t>&lt;</a:t>
            </a:r>
            <a:r>
              <a:rPr lang="de-DE" altLang="de-DE" dirty="0" err="1">
                <a:latin typeface="Courier New" panose="02070309020205020404" pitchFamily="49" charset="0"/>
                <a:cs typeface="Courier New" panose="02070309020205020404" pitchFamily="49" charset="0"/>
              </a:rPr>
              <a:t>xs:element</a:t>
            </a:r>
            <a:r>
              <a:rPr lang="de-DE" altLang="de-DE" dirty="0">
                <a:latin typeface="Courier New" panose="02070309020205020404" pitchFamily="49" charset="0"/>
                <a:cs typeface="Courier New" panose="02070309020205020404" pitchFamily="49" charset="0"/>
              </a:rPr>
              <a:t> </a:t>
            </a:r>
            <a:r>
              <a:rPr lang="de-DE" altLang="de-DE" dirty="0" err="1">
                <a:latin typeface="Courier New" panose="02070309020205020404" pitchFamily="49" charset="0"/>
                <a:cs typeface="Courier New" panose="02070309020205020404" pitchFamily="49" charset="0"/>
              </a:rPr>
              <a:t>name</a:t>
            </a:r>
            <a:r>
              <a:rPr lang="de-DE" altLang="de-DE" dirty="0">
                <a:latin typeface="Courier New" panose="02070309020205020404" pitchFamily="49" charset="0"/>
                <a:cs typeface="Courier New" panose="02070309020205020404" pitchFamily="49" charset="0"/>
              </a:rPr>
              <a:t>="</a:t>
            </a:r>
            <a:r>
              <a:rPr lang="de-DE" altLang="de-DE" dirty="0" err="1">
                <a:latin typeface="Courier New" panose="02070309020205020404" pitchFamily="49" charset="0"/>
                <a:cs typeface="Courier New" panose="02070309020205020404" pitchFamily="49" charset="0"/>
              </a:rPr>
              <a:t>address</a:t>
            </a:r>
            <a:r>
              <a:rPr lang="de-DE" altLang="de-DE" dirty="0">
                <a:latin typeface="Courier New" panose="02070309020205020404" pitchFamily="49" charset="0"/>
                <a:cs typeface="Courier New" panose="02070309020205020404" pitchFamily="49" charset="0"/>
              </a:rPr>
              <a:t>"&gt;</a:t>
            </a:r>
            <a:br>
              <a:rPr lang="de-DE" altLang="de-DE" dirty="0">
                <a:latin typeface="Courier New" panose="02070309020205020404" pitchFamily="49" charset="0"/>
                <a:cs typeface="Courier New" panose="02070309020205020404" pitchFamily="49" charset="0"/>
              </a:rPr>
            </a:br>
            <a:r>
              <a:rPr lang="de-DE" altLang="de-DE" dirty="0">
                <a:latin typeface="Courier New" panose="02070309020205020404" pitchFamily="49" charset="0"/>
                <a:cs typeface="Courier New" panose="02070309020205020404" pitchFamily="49" charset="0"/>
              </a:rPr>
              <a:t>   &lt;</a:t>
            </a:r>
            <a:r>
              <a:rPr lang="de-DE" altLang="de-DE" dirty="0" err="1">
                <a:latin typeface="Courier New" panose="02070309020205020404" pitchFamily="49" charset="0"/>
                <a:cs typeface="Courier New" panose="02070309020205020404" pitchFamily="49" charset="0"/>
              </a:rPr>
              <a:t>xs:simpleType</a:t>
            </a:r>
            <a:r>
              <a:rPr lang="de-DE" altLang="de-DE" dirty="0">
                <a:latin typeface="Courier New" panose="02070309020205020404" pitchFamily="49" charset="0"/>
                <a:cs typeface="Courier New" panose="02070309020205020404" pitchFamily="49" charset="0"/>
              </a:rPr>
              <a:t>&gt;</a:t>
            </a:r>
            <a:br>
              <a:rPr lang="de-DE" altLang="de-DE" dirty="0">
                <a:latin typeface="Courier New" panose="02070309020205020404" pitchFamily="49" charset="0"/>
                <a:cs typeface="Courier New" panose="02070309020205020404" pitchFamily="49" charset="0"/>
              </a:rPr>
            </a:br>
            <a:r>
              <a:rPr lang="de-DE" altLang="de-DE" dirty="0">
                <a:latin typeface="Courier New" panose="02070309020205020404" pitchFamily="49" charset="0"/>
                <a:cs typeface="Courier New" panose="02070309020205020404" pitchFamily="49" charset="0"/>
              </a:rPr>
              <a:t>       &lt;</a:t>
            </a:r>
            <a:r>
              <a:rPr lang="de-DE" altLang="de-DE" dirty="0" err="1">
                <a:latin typeface="Courier New" panose="02070309020205020404" pitchFamily="49" charset="0"/>
                <a:cs typeface="Courier New" panose="02070309020205020404" pitchFamily="49" charset="0"/>
              </a:rPr>
              <a:t>xs:restriction</a:t>
            </a:r>
            <a:r>
              <a:rPr lang="de-DE" altLang="de-DE" dirty="0">
                <a:latin typeface="Courier New" panose="02070309020205020404" pitchFamily="49" charset="0"/>
                <a:cs typeface="Courier New" panose="02070309020205020404" pitchFamily="49" charset="0"/>
              </a:rPr>
              <a:t> </a:t>
            </a:r>
            <a:r>
              <a:rPr lang="de-DE" altLang="de-DE" dirty="0" err="1">
                <a:latin typeface="Courier New" panose="02070309020205020404" pitchFamily="49" charset="0"/>
                <a:cs typeface="Courier New" panose="02070309020205020404" pitchFamily="49" charset="0"/>
              </a:rPr>
              <a:t>base</a:t>
            </a:r>
            <a:r>
              <a:rPr lang="de-DE" altLang="de-DE" dirty="0">
                <a:latin typeface="Courier New" panose="02070309020205020404" pitchFamily="49" charset="0"/>
                <a:cs typeface="Courier New" panose="02070309020205020404" pitchFamily="49" charset="0"/>
              </a:rPr>
              <a:t>="</a:t>
            </a:r>
            <a:r>
              <a:rPr lang="de-DE" altLang="de-DE" dirty="0" err="1">
                <a:latin typeface="Courier New" panose="02070309020205020404" pitchFamily="49" charset="0"/>
                <a:cs typeface="Courier New" panose="02070309020205020404" pitchFamily="49" charset="0"/>
              </a:rPr>
              <a:t>xs:string</a:t>
            </a:r>
            <a:r>
              <a:rPr lang="de-DE" altLang="de-DE" dirty="0">
                <a:latin typeface="Courier New" panose="02070309020205020404" pitchFamily="49" charset="0"/>
                <a:cs typeface="Courier New" panose="02070309020205020404" pitchFamily="49" charset="0"/>
              </a:rPr>
              <a:t>"&gt;</a:t>
            </a:r>
            <a:br>
              <a:rPr lang="de-DE" altLang="de-DE" dirty="0">
                <a:latin typeface="Courier New" panose="02070309020205020404" pitchFamily="49" charset="0"/>
                <a:cs typeface="Courier New" panose="02070309020205020404" pitchFamily="49" charset="0"/>
              </a:rPr>
            </a:br>
            <a:r>
              <a:rPr lang="de-DE" altLang="de-DE" dirty="0">
                <a:latin typeface="Courier New" panose="02070309020205020404" pitchFamily="49" charset="0"/>
                <a:cs typeface="Courier New" panose="02070309020205020404" pitchFamily="49" charset="0"/>
              </a:rPr>
              <a:t>           &lt;</a:t>
            </a:r>
            <a:r>
              <a:rPr lang="de-DE" altLang="de-DE" dirty="0" err="1">
                <a:latin typeface="Courier New" panose="02070309020205020404" pitchFamily="49" charset="0"/>
                <a:cs typeface="Courier New" panose="02070309020205020404" pitchFamily="49" charset="0"/>
              </a:rPr>
              <a:t>xs:whiteSpace</a:t>
            </a:r>
            <a:r>
              <a:rPr lang="de-DE" altLang="de-DE" dirty="0">
                <a:latin typeface="Courier New" panose="02070309020205020404" pitchFamily="49" charset="0"/>
                <a:cs typeface="Courier New" panose="02070309020205020404" pitchFamily="49" charset="0"/>
              </a:rPr>
              <a:t> </a:t>
            </a:r>
            <a:r>
              <a:rPr lang="de-DE" altLang="de-DE" dirty="0" err="1">
                <a:latin typeface="Courier New" panose="02070309020205020404" pitchFamily="49" charset="0"/>
                <a:cs typeface="Courier New" panose="02070309020205020404" pitchFamily="49" charset="0"/>
              </a:rPr>
              <a:t>value</a:t>
            </a:r>
            <a:r>
              <a:rPr lang="de-DE" altLang="de-DE" dirty="0">
                <a:latin typeface="Courier New" panose="02070309020205020404" pitchFamily="49" charset="0"/>
                <a:cs typeface="Courier New" panose="02070309020205020404" pitchFamily="49" charset="0"/>
              </a:rPr>
              <a:t>="</a:t>
            </a:r>
            <a:r>
              <a:rPr lang="de-DE" altLang="de-DE" dirty="0" err="1">
                <a:latin typeface="Courier New" panose="02070309020205020404" pitchFamily="49" charset="0"/>
                <a:cs typeface="Courier New" panose="02070309020205020404" pitchFamily="49" charset="0"/>
              </a:rPr>
              <a:t>replace</a:t>
            </a:r>
            <a:r>
              <a:rPr lang="de-DE" altLang="de-DE" dirty="0">
                <a:latin typeface="Courier New" panose="02070309020205020404" pitchFamily="49" charset="0"/>
                <a:cs typeface="Courier New" panose="02070309020205020404" pitchFamily="49" charset="0"/>
              </a:rPr>
              <a:t>"/&gt;</a:t>
            </a:r>
            <a:br>
              <a:rPr lang="de-DE" altLang="de-DE" dirty="0">
                <a:latin typeface="Courier New" panose="02070309020205020404" pitchFamily="49" charset="0"/>
                <a:cs typeface="Courier New" panose="02070309020205020404" pitchFamily="49" charset="0"/>
              </a:rPr>
            </a:br>
            <a:r>
              <a:rPr lang="de-DE" altLang="de-DE" dirty="0">
                <a:latin typeface="Courier New" panose="02070309020205020404" pitchFamily="49" charset="0"/>
                <a:cs typeface="Courier New" panose="02070309020205020404" pitchFamily="49" charset="0"/>
              </a:rPr>
              <a:t>       &lt;/</a:t>
            </a:r>
            <a:r>
              <a:rPr lang="de-DE" altLang="de-DE" dirty="0" err="1">
                <a:latin typeface="Courier New" panose="02070309020205020404" pitchFamily="49" charset="0"/>
                <a:cs typeface="Courier New" panose="02070309020205020404" pitchFamily="49" charset="0"/>
              </a:rPr>
              <a:t>xs:restriction</a:t>
            </a:r>
            <a:r>
              <a:rPr lang="de-DE" altLang="de-DE" dirty="0">
                <a:latin typeface="Courier New" panose="02070309020205020404" pitchFamily="49" charset="0"/>
                <a:cs typeface="Courier New" panose="02070309020205020404" pitchFamily="49" charset="0"/>
              </a:rPr>
              <a:t>&gt;</a:t>
            </a:r>
            <a:br>
              <a:rPr lang="de-DE" altLang="de-DE" dirty="0">
                <a:latin typeface="Courier New" panose="02070309020205020404" pitchFamily="49" charset="0"/>
                <a:cs typeface="Courier New" panose="02070309020205020404" pitchFamily="49" charset="0"/>
              </a:rPr>
            </a:br>
            <a:r>
              <a:rPr lang="de-DE" altLang="de-DE" dirty="0">
                <a:latin typeface="Courier New" panose="02070309020205020404" pitchFamily="49" charset="0"/>
                <a:cs typeface="Courier New" panose="02070309020205020404" pitchFamily="49" charset="0"/>
              </a:rPr>
              <a:t>   &lt;/</a:t>
            </a:r>
            <a:r>
              <a:rPr lang="de-DE" altLang="de-DE" dirty="0" err="1">
                <a:latin typeface="Courier New" panose="02070309020205020404" pitchFamily="49" charset="0"/>
                <a:cs typeface="Courier New" panose="02070309020205020404" pitchFamily="49" charset="0"/>
              </a:rPr>
              <a:t>xs:simpleType</a:t>
            </a:r>
            <a:r>
              <a:rPr lang="de-DE" altLang="de-DE" dirty="0">
                <a:latin typeface="Courier New" panose="02070309020205020404" pitchFamily="49" charset="0"/>
                <a:cs typeface="Courier New" panose="02070309020205020404" pitchFamily="49" charset="0"/>
              </a:rPr>
              <a:t>&gt;</a:t>
            </a:r>
            <a:br>
              <a:rPr lang="de-DE" altLang="de-DE" dirty="0">
                <a:latin typeface="Courier New" panose="02070309020205020404" pitchFamily="49" charset="0"/>
                <a:cs typeface="Courier New" panose="02070309020205020404" pitchFamily="49" charset="0"/>
              </a:rPr>
            </a:br>
            <a:r>
              <a:rPr lang="de-DE" altLang="de-DE" dirty="0">
                <a:latin typeface="Courier New" panose="02070309020205020404" pitchFamily="49" charset="0"/>
                <a:cs typeface="Courier New" panose="02070309020205020404" pitchFamily="49" charset="0"/>
              </a:rPr>
              <a:t>&lt;/</a:t>
            </a:r>
            <a:r>
              <a:rPr lang="de-DE" altLang="de-DE" dirty="0" err="1">
                <a:latin typeface="Courier New" panose="02070309020205020404" pitchFamily="49" charset="0"/>
                <a:cs typeface="Courier New" panose="02070309020205020404" pitchFamily="49" charset="0"/>
              </a:rPr>
              <a:t>xs:element</a:t>
            </a:r>
            <a:r>
              <a:rPr lang="de-DE" altLang="de-DE" dirty="0">
                <a:latin typeface="Courier New" panose="02070309020205020404" pitchFamily="49" charset="0"/>
                <a:cs typeface="Courier New" panose="02070309020205020404" pitchFamily="49" charset="0"/>
              </a:rPr>
              <a:t>&gt;</a:t>
            </a:r>
          </a:p>
          <a:p>
            <a:pPr marL="0"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latin typeface="Courier New" panose="02070309020205020404" pitchFamily="49" charset="0"/>
              <a:cs typeface="Courier New" panose="02070309020205020404" pitchFamily="49" charset="0"/>
            </a:endParaRPr>
          </a:p>
          <a:p>
            <a:pPr marL="0"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err="1"/>
              <a:t>Whitespaces</a:t>
            </a:r>
            <a:r>
              <a:rPr lang="de-DE" altLang="de-DE" dirty="0"/>
              <a:t> werden durch </a:t>
            </a:r>
            <a:r>
              <a:rPr lang="de-DE" altLang="de-DE" dirty="0" err="1"/>
              <a:t>spaces</a:t>
            </a:r>
            <a:r>
              <a:rPr lang="de-DE" altLang="de-DE" dirty="0"/>
              <a:t> ersetzt, </a:t>
            </a:r>
            <a:r>
              <a:rPr lang="de-DE" altLang="de-DE" dirty="0" err="1"/>
              <a:t>leading</a:t>
            </a:r>
            <a:r>
              <a:rPr lang="de-DE" altLang="de-DE" dirty="0"/>
              <a:t> / </a:t>
            </a:r>
            <a:r>
              <a:rPr lang="de-DE" altLang="de-DE" dirty="0" err="1"/>
              <a:t>trailing</a:t>
            </a:r>
            <a:r>
              <a:rPr lang="de-DE" altLang="de-DE" dirty="0"/>
              <a:t> </a:t>
            </a:r>
            <a:r>
              <a:rPr lang="de-DE" altLang="de-DE" dirty="0" err="1"/>
              <a:t>spaces</a:t>
            </a:r>
            <a:r>
              <a:rPr lang="de-DE" altLang="de-DE" dirty="0"/>
              <a:t> werden entfernt, mehrere </a:t>
            </a:r>
            <a:r>
              <a:rPr lang="de-DE" altLang="de-DE" dirty="0" err="1"/>
              <a:t>spaces</a:t>
            </a:r>
            <a:r>
              <a:rPr lang="de-DE" altLang="de-DE" dirty="0"/>
              <a:t> werden zu 1 </a:t>
            </a:r>
            <a:r>
              <a:rPr lang="de-DE" altLang="de-DE" dirty="0" err="1"/>
              <a:t>space</a:t>
            </a:r>
            <a:r>
              <a:rPr lang="de-DE" altLang="de-DE" dirty="0"/>
              <a:t> reduziert.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xs:whiteSpace</a:t>
            </a:r>
            <a:r>
              <a:rPr lang="de-DE" altLang="de-DE" dirty="0">
                <a:latin typeface="Courier New" panose="02070309020205020404" pitchFamily="49" charset="0"/>
              </a:rPr>
              <a:t> </a:t>
            </a:r>
            <a:r>
              <a:rPr lang="de-DE" altLang="de-DE" dirty="0" err="1">
                <a:latin typeface="Courier New" panose="02070309020205020404" pitchFamily="49" charset="0"/>
              </a:rPr>
              <a:t>value</a:t>
            </a:r>
            <a:r>
              <a:rPr lang="de-DE" altLang="de-DE" dirty="0">
                <a:latin typeface="Courier New" panose="02070309020205020404" pitchFamily="49" charset="0"/>
              </a:rPr>
              <a:t>="</a:t>
            </a:r>
            <a:r>
              <a:rPr lang="de-DE" altLang="de-DE" dirty="0" err="1">
                <a:latin typeface="Courier New" panose="02070309020205020404" pitchFamily="49" charset="0"/>
              </a:rPr>
              <a:t>collapse</a:t>
            </a:r>
            <a:r>
              <a:rPr lang="de-DE" altLang="de-DE"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3200" dirty="0"/>
              <a:t> </a:t>
            </a:r>
          </a:p>
          <a:p>
            <a:endParaRPr lang="de-AT" dirty="0"/>
          </a:p>
        </p:txBody>
      </p:sp>
      <p:sp>
        <p:nvSpPr>
          <p:cNvPr id="4" name="Fußzeilenplatzhalter 3">
            <a:extLst>
              <a:ext uri="{FF2B5EF4-FFF2-40B4-BE49-F238E27FC236}">
                <a16:creationId xmlns:a16="http://schemas.microsoft.com/office/drawing/2014/main" id="{F8392515-6DF8-46FA-B780-821912217ECC}"/>
              </a:ext>
            </a:extLst>
          </p:cNvPr>
          <p:cNvSpPr>
            <a:spLocks noGrp="1"/>
          </p:cNvSpPr>
          <p:nvPr>
            <p:ph type="ftr" sz="quarter" idx="11"/>
          </p:nvPr>
        </p:nvSpPr>
        <p:spPr>
          <a:xfrm>
            <a:off x="838200" y="6356350"/>
            <a:ext cx="579783" cy="365125"/>
          </a:xfrm>
        </p:spPr>
        <p:txBody>
          <a:bodyPr/>
          <a:lstStyle/>
          <a:p>
            <a:r>
              <a:rPr lang="de-AT" sz="1400"/>
              <a:t>XML</a:t>
            </a:r>
          </a:p>
        </p:txBody>
      </p:sp>
      <p:sp>
        <p:nvSpPr>
          <p:cNvPr id="5" name="Foliennummernplatzhalter 4">
            <a:extLst>
              <a:ext uri="{FF2B5EF4-FFF2-40B4-BE49-F238E27FC236}">
                <a16:creationId xmlns:a16="http://schemas.microsoft.com/office/drawing/2014/main" id="{FEB6BD47-9E9B-4EFB-81CB-11A6F5D162EB}"/>
              </a:ext>
            </a:extLst>
          </p:cNvPr>
          <p:cNvSpPr>
            <a:spLocks noGrp="1"/>
          </p:cNvSpPr>
          <p:nvPr>
            <p:ph type="sldNum" sz="quarter" idx="12"/>
          </p:nvPr>
        </p:nvSpPr>
        <p:spPr/>
        <p:txBody>
          <a:bodyPr/>
          <a:lstStyle/>
          <a:p>
            <a:fld id="{1A905A58-585F-4B73-B6AE-6769FFF49B73}" type="slidenum">
              <a:rPr lang="de-AT" sz="1400" smtClean="0"/>
              <a:t>33</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B1B830AA-B553-4D54-83D2-5DCA1DD7C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12311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C88A1E-ABBE-42BD-A9EB-058C2B3446A0}"/>
              </a:ext>
            </a:extLst>
          </p:cNvPr>
          <p:cNvSpPr>
            <a:spLocks noGrp="1"/>
          </p:cNvSpPr>
          <p:nvPr>
            <p:ph type="title"/>
          </p:nvPr>
        </p:nvSpPr>
        <p:spPr/>
        <p:txBody>
          <a:bodyPr/>
          <a:lstStyle/>
          <a:p>
            <a:r>
              <a:rPr lang="de-AT" b="1" dirty="0"/>
              <a:t>Benutzerdefinierte Typen</a:t>
            </a:r>
          </a:p>
        </p:txBody>
      </p:sp>
      <p:sp>
        <p:nvSpPr>
          <p:cNvPr id="3" name="Inhaltsplatzhalter 2">
            <a:extLst>
              <a:ext uri="{FF2B5EF4-FFF2-40B4-BE49-F238E27FC236}">
                <a16:creationId xmlns:a16="http://schemas.microsoft.com/office/drawing/2014/main" id="{6806FD56-3997-42BA-8FC6-C0438880C670}"/>
              </a:ext>
            </a:extLst>
          </p:cNvPr>
          <p:cNvSpPr>
            <a:spLocks noGrp="1"/>
          </p:cNvSpPr>
          <p:nvPr>
            <p:ph idx="1"/>
          </p:nvPr>
        </p:nvSpPr>
        <p:spPr>
          <a:xfrm>
            <a:off x="838200" y="1690688"/>
            <a:ext cx="10515600" cy="4351338"/>
          </a:xfrm>
        </p:spPr>
        <p:txBody>
          <a:bodyPr>
            <a:normAutofit fontScale="85000" lnSpcReduction="20000"/>
          </a:bodyPr>
          <a:lstStyle/>
          <a:p>
            <a:pPr indent="-2778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&lt;</a:t>
            </a:r>
            <a:r>
              <a:rPr lang="de-DE" altLang="de-DE" dirty="0" err="1">
                <a:latin typeface="Courier New" panose="02070309020205020404" pitchFamily="49" charset="0"/>
              </a:rPr>
              <a:t>xs:complexType</a:t>
            </a:r>
            <a:r>
              <a:rPr lang="de-DE" altLang="de-DE" dirty="0">
                <a:latin typeface="Courier New" panose="02070309020205020404" pitchFamily="49" charset="0"/>
              </a:rPr>
              <a:t> </a:t>
            </a:r>
            <a:r>
              <a:rPr lang="de-DE" altLang="de-DE" dirty="0" err="1">
                <a:latin typeface="Courier New" panose="02070309020205020404" pitchFamily="49" charset="0"/>
              </a:rPr>
              <a:t>name</a:t>
            </a:r>
            <a:r>
              <a:rPr lang="de-DE" altLang="de-DE" dirty="0">
                <a:latin typeface="Courier New" panose="02070309020205020404" pitchFamily="49" charset="0"/>
              </a:rPr>
              <a:t>="Adresse"&gt;</a:t>
            </a:r>
          </a:p>
          <a:p>
            <a:pPr indent="-2778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xs:complexContent</a:t>
            </a:r>
            <a:r>
              <a:rPr lang="en-GB" altLang="de-DE" dirty="0">
                <a:latin typeface="Courier New" panose="02070309020205020404" pitchFamily="49" charset="0"/>
              </a:rPr>
              <a:t>&gt;</a:t>
            </a:r>
            <a:br>
              <a:rPr lang="en-GB" altLang="de-DE" dirty="0">
                <a:latin typeface="Courier New" panose="02070309020205020404" pitchFamily="49" charset="0"/>
              </a:rPr>
            </a:br>
            <a:r>
              <a:rPr lang="en-GB" altLang="de-DE" dirty="0">
                <a:latin typeface="Courier New" panose="02070309020205020404" pitchFamily="49" charset="0"/>
              </a:rPr>
              <a:t>  &lt;</a:t>
            </a:r>
            <a:r>
              <a:rPr lang="en-GB" altLang="de-DE" dirty="0" err="1">
                <a:latin typeface="Courier New" panose="02070309020205020404" pitchFamily="49" charset="0"/>
              </a:rPr>
              <a:t>xs:restriction</a:t>
            </a:r>
            <a:r>
              <a:rPr lang="en-GB" altLang="de-DE" dirty="0">
                <a:latin typeface="Courier New" panose="02070309020205020404" pitchFamily="49" charset="0"/>
              </a:rPr>
              <a:t> base="</a:t>
            </a:r>
            <a:r>
              <a:rPr lang="en-GB" altLang="de-DE" dirty="0" err="1">
                <a:latin typeface="Courier New" panose="02070309020205020404" pitchFamily="49" charset="0"/>
              </a:rPr>
              <a:t>xs:anyType</a:t>
            </a:r>
            <a:r>
              <a:rPr lang="en-GB" altLang="de-DE" dirty="0">
                <a:latin typeface="Courier New" panose="02070309020205020404" pitchFamily="49" charset="0"/>
              </a:rPr>
              <a:t>"&gt;</a:t>
            </a:r>
            <a:br>
              <a:rPr lang="en-GB" altLang="de-DE" dirty="0">
                <a:latin typeface="Courier New" panose="02070309020205020404" pitchFamily="49" charset="0"/>
              </a:rPr>
            </a:br>
            <a:r>
              <a:rPr lang="en-GB" altLang="de-DE" dirty="0">
                <a:latin typeface="Courier New" panose="02070309020205020404" pitchFamily="49" charset="0"/>
              </a:rPr>
              <a:t>    &lt;</a:t>
            </a:r>
            <a:r>
              <a:rPr lang="en-GB" altLang="de-DE" dirty="0" err="1">
                <a:latin typeface="Courier New" panose="02070309020205020404" pitchFamily="49" charset="0"/>
              </a:rPr>
              <a:t>xs:sequence</a:t>
            </a:r>
            <a:r>
              <a:rPr lang="en-GB" altLang="de-DE" dirty="0">
                <a:latin typeface="Courier New" panose="02070309020205020404" pitchFamily="49" charset="0"/>
              </a:rPr>
              <a:t>&gt;</a:t>
            </a:r>
            <a:br>
              <a:rPr lang="en-GB" altLang="de-DE" dirty="0">
                <a:latin typeface="Courier New" panose="02070309020205020404" pitchFamily="49" charset="0"/>
              </a:rPr>
            </a:br>
            <a:r>
              <a:rPr lang="en-GB" altLang="de-DE" dirty="0">
                <a:latin typeface="Courier New" panose="02070309020205020404" pitchFamily="49" charset="0"/>
              </a:rPr>
              <a:t>      &lt;</a:t>
            </a:r>
            <a:r>
              <a:rPr lang="en-GB" altLang="de-DE" dirty="0" err="1">
                <a:latin typeface="Courier New" panose="02070309020205020404" pitchFamily="49" charset="0"/>
              </a:rPr>
              <a:t>xs:element</a:t>
            </a:r>
            <a:r>
              <a:rPr lang="en-GB" altLang="de-DE" dirty="0">
                <a:latin typeface="Courier New" panose="02070309020205020404" pitchFamily="49" charset="0"/>
              </a:rPr>
              <a:t>  name="Ort" minOccurs="1" </a:t>
            </a:r>
            <a:br>
              <a:rPr lang="en-GB" altLang="de-DE" dirty="0">
                <a:latin typeface="Courier New" panose="02070309020205020404" pitchFamily="49" charset="0"/>
              </a:rPr>
            </a:br>
            <a:r>
              <a:rPr lang="en-GB" altLang="de-DE" dirty="0">
                <a:latin typeface="Courier New" panose="02070309020205020404" pitchFamily="49" charset="0"/>
              </a:rPr>
              <a:t>                   </a:t>
            </a:r>
            <a:r>
              <a:rPr lang="en-GB" altLang="de-DE" dirty="0" err="1">
                <a:latin typeface="Courier New" panose="02070309020205020404" pitchFamily="49" charset="0"/>
              </a:rPr>
              <a:t>maxOccurs</a:t>
            </a:r>
            <a:r>
              <a:rPr lang="en-GB" altLang="de-DE" dirty="0">
                <a:latin typeface="Courier New" panose="02070309020205020404" pitchFamily="49" charset="0"/>
              </a:rPr>
              <a:t>="1" type="ort" /&gt;</a:t>
            </a:r>
            <a:br>
              <a:rPr lang="en-GB" altLang="de-DE" dirty="0">
                <a:latin typeface="Courier New" panose="02070309020205020404" pitchFamily="49" charset="0"/>
              </a:rPr>
            </a:br>
            <a:r>
              <a:rPr lang="en-GB" altLang="de-DE" dirty="0">
                <a:latin typeface="Courier New" panose="02070309020205020404" pitchFamily="49" charset="0"/>
              </a:rPr>
              <a:t>       &lt;</a:t>
            </a:r>
            <a:r>
              <a:rPr lang="en-GB" altLang="de-DE" dirty="0" err="1">
                <a:latin typeface="Courier New" panose="02070309020205020404" pitchFamily="49" charset="0"/>
              </a:rPr>
              <a:t>xs:element</a:t>
            </a:r>
            <a:r>
              <a:rPr lang="en-GB" altLang="de-DE" dirty="0">
                <a:latin typeface="Courier New" panose="02070309020205020404" pitchFamily="49" charset="0"/>
              </a:rPr>
              <a:t> name="PLZ" minOccurs="1" </a:t>
            </a:r>
            <a:br>
              <a:rPr lang="en-GB" altLang="de-DE" dirty="0">
                <a:latin typeface="Courier New" panose="02070309020205020404" pitchFamily="49" charset="0"/>
              </a:rPr>
            </a:br>
            <a:r>
              <a:rPr lang="en-GB" altLang="de-DE" dirty="0">
                <a:latin typeface="Courier New" panose="02070309020205020404" pitchFamily="49" charset="0"/>
              </a:rPr>
              <a:t>                   </a:t>
            </a:r>
            <a:r>
              <a:rPr lang="en-GB" altLang="de-DE" dirty="0" err="1">
                <a:latin typeface="Courier New" panose="02070309020205020404" pitchFamily="49" charset="0"/>
              </a:rPr>
              <a:t>maxOccurs</a:t>
            </a:r>
            <a:r>
              <a:rPr lang="en-GB" altLang="de-DE" dirty="0">
                <a:latin typeface="Courier New" panose="02070309020205020404" pitchFamily="49" charset="0"/>
              </a:rPr>
              <a:t>="1" type="</a:t>
            </a:r>
            <a:r>
              <a:rPr lang="en-GB" altLang="de-DE" dirty="0" err="1">
                <a:latin typeface="Courier New" panose="02070309020205020404" pitchFamily="49" charset="0"/>
              </a:rPr>
              <a:t>xs:integer</a:t>
            </a:r>
            <a:r>
              <a:rPr lang="en-GB" altLang="de-DE" dirty="0">
                <a:latin typeface="Courier New" panose="02070309020205020404" pitchFamily="49" charset="0"/>
              </a:rPr>
              <a:t>" /&gt;</a:t>
            </a:r>
            <a:br>
              <a:rPr lang="en-GB" altLang="de-DE" dirty="0">
                <a:latin typeface="Courier New" panose="02070309020205020404" pitchFamily="49" charset="0"/>
              </a:rPr>
            </a:br>
            <a:r>
              <a:rPr lang="en-GB" altLang="de-DE" dirty="0">
                <a:latin typeface="Courier New" panose="02070309020205020404" pitchFamily="49" charset="0"/>
              </a:rPr>
              <a:t>       &lt;</a:t>
            </a:r>
            <a:r>
              <a:rPr lang="en-GB" altLang="de-DE" dirty="0" err="1">
                <a:latin typeface="Courier New" panose="02070309020205020404" pitchFamily="49" charset="0"/>
              </a:rPr>
              <a:t>xs:element</a:t>
            </a:r>
            <a:r>
              <a:rPr lang="en-GB" altLang="de-DE" dirty="0">
                <a:latin typeface="Courier New" panose="02070309020205020404" pitchFamily="49" charset="0"/>
              </a:rPr>
              <a:t> name= "Strasse" minOccurs="1" </a:t>
            </a:r>
            <a:br>
              <a:rPr lang="en-GB" altLang="de-DE" dirty="0">
                <a:latin typeface="Courier New" panose="02070309020205020404" pitchFamily="49" charset="0"/>
              </a:rPr>
            </a:br>
            <a:r>
              <a:rPr lang="en-GB" altLang="de-DE" dirty="0">
                <a:latin typeface="Courier New" panose="02070309020205020404" pitchFamily="49" charset="0"/>
              </a:rPr>
              <a:t>                   </a:t>
            </a:r>
            <a:r>
              <a:rPr lang="en-GB" altLang="de-DE" dirty="0" err="1">
                <a:latin typeface="Courier New" panose="02070309020205020404" pitchFamily="49" charset="0"/>
              </a:rPr>
              <a:t>maxOccurs</a:t>
            </a:r>
            <a:r>
              <a:rPr lang="en-GB" altLang="de-DE" dirty="0">
                <a:latin typeface="Courier New" panose="02070309020205020404" pitchFamily="49" charset="0"/>
              </a:rPr>
              <a:t>="1" </a:t>
            </a:r>
            <a:br>
              <a:rPr lang="en-GB" altLang="de-DE" dirty="0">
                <a:latin typeface="Courier New" panose="02070309020205020404" pitchFamily="49" charset="0"/>
              </a:rPr>
            </a:br>
            <a:r>
              <a:rPr lang="en-GB" altLang="de-DE" dirty="0">
                <a:latin typeface="Courier New" panose="02070309020205020404" pitchFamily="49" charset="0"/>
              </a:rPr>
              <a:t>                   type= "</a:t>
            </a:r>
            <a:r>
              <a:rPr lang="en-GB" altLang="de-DE" dirty="0" err="1">
                <a:latin typeface="Courier New" panose="02070309020205020404" pitchFamily="49" charset="0"/>
              </a:rPr>
              <a:t>xs:string</a:t>
            </a:r>
            <a:r>
              <a:rPr lang="en-GB" altLang="de-DE" dirty="0">
                <a:latin typeface="Courier New" panose="02070309020205020404" pitchFamily="49" charset="0"/>
              </a:rPr>
              <a:t>"/&gt;</a:t>
            </a:r>
            <a:br>
              <a:rPr lang="en-GB" altLang="de-DE" dirty="0">
                <a:latin typeface="Courier New" panose="02070309020205020404" pitchFamily="49" charset="0"/>
              </a:rPr>
            </a:br>
            <a:r>
              <a:rPr lang="en-GB" altLang="de-DE" dirty="0">
                <a:latin typeface="Courier New" panose="02070309020205020404" pitchFamily="49" charset="0"/>
              </a:rPr>
              <a:t>       &lt;</a:t>
            </a:r>
            <a:r>
              <a:rPr lang="en-GB" altLang="de-DE" dirty="0" err="1">
                <a:latin typeface="Courier New" panose="02070309020205020404" pitchFamily="49" charset="0"/>
              </a:rPr>
              <a:t>xs:element</a:t>
            </a:r>
            <a:r>
              <a:rPr lang="en-GB" altLang="de-DE" dirty="0">
                <a:latin typeface="Courier New" panose="02070309020205020404" pitchFamily="49" charset="0"/>
              </a:rPr>
              <a:t> name="Nr" minOccurs="1" </a:t>
            </a:r>
            <a:br>
              <a:rPr lang="en-GB" altLang="de-DE" dirty="0">
                <a:latin typeface="Courier New" panose="02070309020205020404" pitchFamily="49" charset="0"/>
              </a:rPr>
            </a:br>
            <a:r>
              <a:rPr lang="en-GB" altLang="de-DE" dirty="0">
                <a:latin typeface="Courier New" panose="02070309020205020404" pitchFamily="49" charset="0"/>
              </a:rPr>
              <a:t>                   </a:t>
            </a:r>
            <a:r>
              <a:rPr lang="en-GB" altLang="de-DE" dirty="0" err="1">
                <a:latin typeface="Courier New" panose="02070309020205020404" pitchFamily="49" charset="0"/>
              </a:rPr>
              <a:t>maxOccurs</a:t>
            </a:r>
            <a:r>
              <a:rPr lang="en-GB" altLang="de-DE" dirty="0">
                <a:latin typeface="Courier New" panose="02070309020205020404" pitchFamily="49" charset="0"/>
              </a:rPr>
              <a:t>="1"</a:t>
            </a:r>
            <a:br>
              <a:rPr lang="en-GB" altLang="de-DE" dirty="0">
                <a:latin typeface="Courier New" panose="02070309020205020404" pitchFamily="49" charset="0"/>
              </a:rPr>
            </a:br>
            <a:r>
              <a:rPr lang="en-GB" altLang="de-DE" dirty="0">
                <a:latin typeface="Courier New" panose="02070309020205020404" pitchFamily="49" charset="0"/>
              </a:rPr>
              <a:t>                   type="</a:t>
            </a:r>
            <a:r>
              <a:rPr lang="en-GB" altLang="de-DE" dirty="0" err="1">
                <a:latin typeface="Courier New" panose="02070309020205020404" pitchFamily="49" charset="0"/>
              </a:rPr>
              <a:t>hausnummer</a:t>
            </a:r>
            <a:r>
              <a:rPr lang="en-GB" altLang="de-DE" dirty="0">
                <a:latin typeface="Courier New" panose="02070309020205020404" pitchFamily="49" charset="0"/>
              </a:rPr>
              <a:t>"/&gt;</a:t>
            </a:r>
            <a:br>
              <a:rPr lang="en-GB" altLang="de-DE" dirty="0">
                <a:latin typeface="Courier New" panose="02070309020205020404" pitchFamily="49" charset="0"/>
              </a:rPr>
            </a:br>
            <a:r>
              <a:rPr lang="en-GB" altLang="de-DE" dirty="0">
                <a:latin typeface="Courier New" panose="02070309020205020404" pitchFamily="49" charset="0"/>
              </a:rPr>
              <a:t>     &lt;/</a:t>
            </a:r>
            <a:r>
              <a:rPr lang="en-GB" altLang="de-DE" dirty="0" err="1">
                <a:latin typeface="Courier New" panose="02070309020205020404" pitchFamily="49" charset="0"/>
              </a:rPr>
              <a:t>xs:sequence</a:t>
            </a:r>
            <a:r>
              <a:rPr lang="en-GB" altLang="de-DE" dirty="0">
                <a:latin typeface="Courier New" panose="02070309020205020404" pitchFamily="49" charset="0"/>
              </a:rPr>
              <a:t>&gt;</a:t>
            </a:r>
            <a:br>
              <a:rPr lang="en-GB" altLang="de-DE" dirty="0">
                <a:latin typeface="Courier New" panose="02070309020205020404" pitchFamily="49" charset="0"/>
              </a:rPr>
            </a:br>
            <a:r>
              <a:rPr lang="en-GB" altLang="de-DE" dirty="0">
                <a:latin typeface="Courier New" panose="02070309020205020404" pitchFamily="49" charset="0"/>
              </a:rPr>
              <a:t>   &lt;/</a:t>
            </a:r>
            <a:r>
              <a:rPr lang="en-GB" altLang="de-DE" dirty="0" err="1">
                <a:latin typeface="Courier New" panose="02070309020205020404" pitchFamily="49" charset="0"/>
              </a:rPr>
              <a:t>xs:restriction</a:t>
            </a:r>
            <a:r>
              <a:rPr lang="en-GB" altLang="de-DE" dirty="0">
                <a:latin typeface="Courier New" panose="02070309020205020404" pitchFamily="49" charset="0"/>
              </a:rPr>
              <a:t>&gt;</a:t>
            </a:r>
            <a:br>
              <a:rPr lang="en-GB" altLang="de-DE" dirty="0">
                <a:latin typeface="Courier New" panose="02070309020205020404" pitchFamily="49" charset="0"/>
              </a:rPr>
            </a:br>
            <a:r>
              <a:rPr lang="en-GB" altLang="de-DE" dirty="0">
                <a:latin typeface="Courier New" panose="02070309020205020404" pitchFamily="49" charset="0"/>
              </a:rPr>
              <a:t>&lt;/</a:t>
            </a:r>
            <a:r>
              <a:rPr lang="en-GB" altLang="de-DE" dirty="0" err="1">
                <a:latin typeface="Courier New" panose="02070309020205020404" pitchFamily="49" charset="0"/>
              </a:rPr>
              <a:t>xs:complexContent</a:t>
            </a:r>
            <a:r>
              <a:rPr lang="en-GB" altLang="de-DE" dirty="0">
                <a:latin typeface="Courier New" panose="02070309020205020404" pitchFamily="49" charset="0"/>
              </a:rPr>
              <a:t>&gt;</a:t>
            </a:r>
          </a:p>
          <a:p>
            <a:pPr indent="-2778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dirty="0">
                <a:latin typeface="Courier New" panose="02070309020205020404" pitchFamily="49" charset="0"/>
              </a:rPr>
              <a:t>&lt;/</a:t>
            </a:r>
            <a:r>
              <a:rPr lang="fr-FR" altLang="de-DE" dirty="0" err="1">
                <a:latin typeface="Courier New" panose="02070309020205020404" pitchFamily="49" charset="0"/>
              </a:rPr>
              <a:t>xs:complexType</a:t>
            </a:r>
            <a:r>
              <a:rPr lang="fr-FR" altLang="de-DE" dirty="0">
                <a:latin typeface="Courier New" panose="02070309020205020404" pitchFamily="49" charset="0"/>
              </a:rPr>
              <a:t>&gt;</a:t>
            </a:r>
          </a:p>
          <a:p>
            <a:endParaRPr lang="de-AT" dirty="0"/>
          </a:p>
        </p:txBody>
      </p:sp>
      <p:sp>
        <p:nvSpPr>
          <p:cNvPr id="4" name="Fußzeilenplatzhalter 3">
            <a:extLst>
              <a:ext uri="{FF2B5EF4-FFF2-40B4-BE49-F238E27FC236}">
                <a16:creationId xmlns:a16="http://schemas.microsoft.com/office/drawing/2014/main" id="{D253DFC7-8AD6-45B1-BEA4-5F9893081AF4}"/>
              </a:ext>
            </a:extLst>
          </p:cNvPr>
          <p:cNvSpPr>
            <a:spLocks noGrp="1"/>
          </p:cNvSpPr>
          <p:nvPr>
            <p:ph type="ftr" sz="quarter" idx="11"/>
          </p:nvPr>
        </p:nvSpPr>
        <p:spPr>
          <a:xfrm>
            <a:off x="838200" y="6351657"/>
            <a:ext cx="526774"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C45371B4-1A57-469D-A173-F6FAE9785D6C}"/>
              </a:ext>
            </a:extLst>
          </p:cNvPr>
          <p:cNvSpPr>
            <a:spLocks noGrp="1"/>
          </p:cNvSpPr>
          <p:nvPr>
            <p:ph type="sldNum" sz="quarter" idx="12"/>
          </p:nvPr>
        </p:nvSpPr>
        <p:spPr/>
        <p:txBody>
          <a:bodyPr/>
          <a:lstStyle/>
          <a:p>
            <a:fld id="{1A905A58-585F-4B73-B6AE-6769FFF49B73}" type="slidenum">
              <a:rPr lang="de-AT" sz="1400" smtClean="0"/>
              <a:t>34</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0E2C1F8D-6999-4058-852A-415FA5651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690228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EFA567-2F2A-4116-B690-E0FE2F267A29}"/>
              </a:ext>
            </a:extLst>
          </p:cNvPr>
          <p:cNvSpPr>
            <a:spLocks noGrp="1"/>
          </p:cNvSpPr>
          <p:nvPr>
            <p:ph type="title"/>
          </p:nvPr>
        </p:nvSpPr>
        <p:spPr/>
        <p:txBody>
          <a:bodyPr/>
          <a:lstStyle/>
          <a:p>
            <a:r>
              <a:rPr lang="de-AT" b="1" dirty="0"/>
              <a:t>Komplexe Elemente</a:t>
            </a:r>
          </a:p>
        </p:txBody>
      </p:sp>
      <p:sp>
        <p:nvSpPr>
          <p:cNvPr id="3" name="Inhaltsplatzhalter 2">
            <a:extLst>
              <a:ext uri="{FF2B5EF4-FFF2-40B4-BE49-F238E27FC236}">
                <a16:creationId xmlns:a16="http://schemas.microsoft.com/office/drawing/2014/main" id="{EEC8858B-E365-48D8-AD66-F8EA6B90740E}"/>
              </a:ext>
            </a:extLst>
          </p:cNvPr>
          <p:cNvSpPr>
            <a:spLocks noGrp="1"/>
          </p:cNvSpPr>
          <p:nvPr>
            <p:ph idx="1"/>
          </p:nvPr>
        </p:nvSpPr>
        <p:spPr>
          <a:xfrm>
            <a:off x="838200" y="1637127"/>
            <a:ext cx="9750288" cy="4901785"/>
          </a:xfrm>
        </p:spPr>
        <p:txBody>
          <a:bodyPr/>
          <a:lstStyle/>
          <a:p>
            <a:pPr marL="277813" indent="-277813">
              <a:spcBef>
                <a:spcPts val="600"/>
              </a:spcBef>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pPr>
            <a:r>
              <a:rPr lang="de-DE" altLang="de-DE" sz="2400" dirty="0"/>
              <a:t>Enthält andere Elemente und/oder Attribute. Die Subelemente eines komplexen Typs können auf 3 unterschiedliche Arten kombiniert werden:</a:t>
            </a:r>
          </a:p>
          <a:p>
            <a:pPr lvl="1">
              <a:buFont typeface="Arial" panose="020B0604020202020204" pitchFamily="34" charset="0"/>
              <a:buChar char="–"/>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pPr>
            <a:r>
              <a:rPr lang="de-DE" altLang="de-DE" sz="2000" dirty="0" err="1"/>
              <a:t>xs:sequence</a:t>
            </a:r>
            <a:br>
              <a:rPr lang="de-DE" altLang="de-DE" sz="2000" dirty="0"/>
            </a:br>
            <a:r>
              <a:rPr lang="de-DE" altLang="de-DE" sz="2000" dirty="0"/>
              <a:t>Spezifizierung einer Liste von </a:t>
            </a:r>
            <a:r>
              <a:rPr lang="de-DE" altLang="de-DE" sz="2000" dirty="0" err="1"/>
              <a:t>Kindelementen</a:t>
            </a:r>
            <a:r>
              <a:rPr lang="de-DE" altLang="de-DE" sz="2000" dirty="0"/>
              <a:t>. </a:t>
            </a:r>
          </a:p>
          <a:p>
            <a:pPr lvl="1">
              <a:buFont typeface="Arial" panose="020B0604020202020204" pitchFamily="34" charset="0"/>
              <a:buChar char="–"/>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pPr>
            <a:r>
              <a:rPr lang="de-DE" altLang="de-DE" sz="2000" dirty="0" err="1"/>
              <a:t>xs:choice</a:t>
            </a:r>
            <a:br>
              <a:rPr lang="de-DE" altLang="de-DE" sz="2000" dirty="0"/>
            </a:br>
            <a:r>
              <a:rPr lang="de-DE" altLang="de-DE" sz="2000" dirty="0"/>
              <a:t>Aus einer Liste von Alternativen kann ein Element ausgewählt werden.</a:t>
            </a:r>
          </a:p>
          <a:p>
            <a:pPr lvl="1">
              <a:buFont typeface="Arial" panose="020B0604020202020204" pitchFamily="34" charset="0"/>
              <a:buChar char="–"/>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pPr>
            <a:r>
              <a:rPr lang="de-DE" altLang="de-DE" sz="2000" dirty="0" err="1"/>
              <a:t>xs:all</a:t>
            </a:r>
            <a:br>
              <a:rPr lang="de-DE" altLang="de-DE" sz="2000" dirty="0"/>
            </a:br>
            <a:r>
              <a:rPr lang="de-DE" altLang="de-DE" sz="2000" dirty="0"/>
              <a:t>Definition einer Gruppe von Subelementen, von denen jedes maximal 1x auftreten darf </a:t>
            </a:r>
          </a:p>
          <a:p>
            <a:pPr marL="277813" indent="-277813">
              <a:spcBef>
                <a:spcPts val="600"/>
              </a:spcBef>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pPr>
            <a:r>
              <a:rPr lang="de-DE" altLang="de-DE" sz="2400" dirty="0"/>
              <a:t>Weiters können komplexe Typen erzeugt werden durch Erweiterung und Einschränkung bestehender Typen.</a:t>
            </a:r>
          </a:p>
          <a:p>
            <a:endParaRPr lang="de-AT" dirty="0"/>
          </a:p>
        </p:txBody>
      </p:sp>
      <p:sp>
        <p:nvSpPr>
          <p:cNvPr id="4" name="Fußzeilenplatzhalter 3">
            <a:extLst>
              <a:ext uri="{FF2B5EF4-FFF2-40B4-BE49-F238E27FC236}">
                <a16:creationId xmlns:a16="http://schemas.microsoft.com/office/drawing/2014/main" id="{B4BDCB91-AFFC-4DE3-8448-9239DA419B0F}"/>
              </a:ext>
            </a:extLst>
          </p:cNvPr>
          <p:cNvSpPr>
            <a:spLocks noGrp="1"/>
          </p:cNvSpPr>
          <p:nvPr>
            <p:ph type="ftr" sz="quarter" idx="11"/>
          </p:nvPr>
        </p:nvSpPr>
        <p:spPr>
          <a:xfrm>
            <a:off x="838200" y="6356350"/>
            <a:ext cx="593035"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AFD9D4F4-6149-48D3-A320-11F62AAA299F}"/>
              </a:ext>
            </a:extLst>
          </p:cNvPr>
          <p:cNvSpPr>
            <a:spLocks noGrp="1"/>
          </p:cNvSpPr>
          <p:nvPr>
            <p:ph type="sldNum" sz="quarter" idx="12"/>
          </p:nvPr>
        </p:nvSpPr>
        <p:spPr/>
        <p:txBody>
          <a:bodyPr/>
          <a:lstStyle/>
          <a:p>
            <a:fld id="{1A905A58-585F-4B73-B6AE-6769FFF49B73}" type="slidenum">
              <a:rPr lang="de-AT" sz="1400" smtClean="0"/>
              <a:t>35</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E6555AA3-DA33-4508-849B-606EABEA8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753591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D6CB97-B39F-46E2-B94E-AFB07F09A469}"/>
              </a:ext>
            </a:extLst>
          </p:cNvPr>
          <p:cNvSpPr>
            <a:spLocks noGrp="1"/>
          </p:cNvSpPr>
          <p:nvPr>
            <p:ph type="title"/>
          </p:nvPr>
        </p:nvSpPr>
        <p:spPr/>
        <p:txBody>
          <a:bodyPr/>
          <a:lstStyle/>
          <a:p>
            <a:r>
              <a:rPr lang="de-AT" b="1" dirty="0"/>
              <a:t>Komplexes Element</a:t>
            </a:r>
          </a:p>
        </p:txBody>
      </p:sp>
      <p:sp>
        <p:nvSpPr>
          <p:cNvPr id="3" name="Inhaltsplatzhalter 2">
            <a:extLst>
              <a:ext uri="{FF2B5EF4-FFF2-40B4-BE49-F238E27FC236}">
                <a16:creationId xmlns:a16="http://schemas.microsoft.com/office/drawing/2014/main" id="{D3EE7985-7066-448B-A6AA-4FFC56341750}"/>
              </a:ext>
            </a:extLst>
          </p:cNvPr>
          <p:cNvSpPr>
            <a:spLocks noGrp="1"/>
          </p:cNvSpPr>
          <p:nvPr>
            <p:ph idx="1"/>
          </p:nvPr>
        </p:nvSpPr>
        <p:spPr>
          <a:xfrm>
            <a:off x="838200" y="1825625"/>
            <a:ext cx="10515600" cy="4351338"/>
          </a:xfrm>
        </p:spPr>
        <p:txBody>
          <a:bodyPr/>
          <a:lstStyle/>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cs typeface="Courier New" panose="02070309020205020404" pitchFamily="49" charset="0"/>
              </a:rPr>
              <a:t>&lt;</a:t>
            </a:r>
            <a:r>
              <a:rPr lang="de-DE" altLang="de-DE" dirty="0" err="1">
                <a:latin typeface="Courier New" panose="02070309020205020404" pitchFamily="49" charset="0"/>
                <a:cs typeface="Courier New" panose="02070309020205020404" pitchFamily="49" charset="0"/>
              </a:rPr>
              <a:t>employee</a:t>
            </a:r>
            <a:r>
              <a:rPr lang="de-DE" altLang="de-DE" dirty="0">
                <a:latin typeface="Courier New" panose="02070309020205020404" pitchFamily="49" charset="0"/>
                <a:cs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firstname</a:t>
            </a:r>
            <a:r>
              <a:rPr lang="en-GB" altLang="de-DE" dirty="0">
                <a:latin typeface="Courier New" panose="02070309020205020404" pitchFamily="49" charset="0"/>
                <a:cs typeface="Courier New" panose="02070309020205020404" pitchFamily="49" charset="0"/>
              </a:rPr>
              <a:t>&gt;John&lt;/</a:t>
            </a:r>
            <a:r>
              <a:rPr lang="en-GB" altLang="de-DE" dirty="0" err="1">
                <a:latin typeface="Courier New" panose="02070309020205020404" pitchFamily="49" charset="0"/>
                <a:cs typeface="Courier New" panose="02070309020205020404" pitchFamily="49" charset="0"/>
              </a:rPr>
              <a:t>firstname</a:t>
            </a:r>
            <a:r>
              <a:rPr lang="en-GB" altLang="de-DE" dirty="0">
                <a:latin typeface="Courier New" panose="02070309020205020404" pitchFamily="49" charset="0"/>
                <a:cs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lastname</a:t>
            </a:r>
            <a:r>
              <a:rPr lang="en-GB" altLang="de-DE" dirty="0">
                <a:latin typeface="Courier New" panose="02070309020205020404" pitchFamily="49" charset="0"/>
                <a:cs typeface="Courier New" panose="02070309020205020404" pitchFamily="49" charset="0"/>
              </a:rPr>
              <a:t>&gt;Smith&lt;/</a:t>
            </a:r>
            <a:r>
              <a:rPr lang="en-GB" altLang="de-DE" dirty="0" err="1">
                <a:latin typeface="Courier New" panose="02070309020205020404" pitchFamily="49" charset="0"/>
                <a:cs typeface="Courier New" panose="02070309020205020404" pitchFamily="49" charset="0"/>
              </a:rPr>
              <a:t>lastname</a:t>
            </a:r>
            <a:r>
              <a:rPr lang="en-GB" altLang="de-DE" dirty="0">
                <a:latin typeface="Courier New" panose="02070309020205020404" pitchFamily="49" charset="0"/>
                <a:cs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cs typeface="Courier New" panose="02070309020205020404" pitchFamily="49" charset="0"/>
              </a:rPr>
              <a:t>&lt;/</a:t>
            </a:r>
            <a:r>
              <a:rPr lang="de-DE" altLang="de-DE" dirty="0" err="1">
                <a:latin typeface="Courier New" panose="02070309020205020404" pitchFamily="49" charset="0"/>
                <a:cs typeface="Courier New" panose="02070309020205020404" pitchFamily="49" charset="0"/>
              </a:rPr>
              <a:t>employee</a:t>
            </a:r>
            <a:r>
              <a:rPr lang="de-DE" altLang="de-DE" dirty="0">
                <a:latin typeface="Courier New" panose="02070309020205020404" pitchFamily="49" charset="0"/>
                <a:cs typeface="Courier New" panose="02070309020205020404" pitchFamily="49" charset="0"/>
              </a:rPr>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marL="15875"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Kann auf verschiedene Arten als XSD dargestellt werden: </a:t>
            </a:r>
          </a:p>
          <a:p>
            <a:endParaRPr lang="de-AT" dirty="0"/>
          </a:p>
        </p:txBody>
      </p:sp>
      <p:sp>
        <p:nvSpPr>
          <p:cNvPr id="4" name="Fußzeilenplatzhalter 3">
            <a:extLst>
              <a:ext uri="{FF2B5EF4-FFF2-40B4-BE49-F238E27FC236}">
                <a16:creationId xmlns:a16="http://schemas.microsoft.com/office/drawing/2014/main" id="{8BB127A5-8F6B-4515-9418-4F82533B2B46}"/>
              </a:ext>
            </a:extLst>
          </p:cNvPr>
          <p:cNvSpPr>
            <a:spLocks noGrp="1"/>
          </p:cNvSpPr>
          <p:nvPr>
            <p:ph type="ftr" sz="quarter" idx="11"/>
          </p:nvPr>
        </p:nvSpPr>
        <p:spPr>
          <a:xfrm>
            <a:off x="838200" y="6356350"/>
            <a:ext cx="553278"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152D747B-2AC2-4986-BDEA-F301F948AB29}"/>
              </a:ext>
            </a:extLst>
          </p:cNvPr>
          <p:cNvSpPr>
            <a:spLocks noGrp="1"/>
          </p:cNvSpPr>
          <p:nvPr>
            <p:ph type="sldNum" sz="quarter" idx="12"/>
          </p:nvPr>
        </p:nvSpPr>
        <p:spPr/>
        <p:txBody>
          <a:bodyPr/>
          <a:lstStyle/>
          <a:p>
            <a:fld id="{1A905A58-585F-4B73-B6AE-6769FFF49B73}" type="slidenum">
              <a:rPr lang="de-AT" sz="1400" smtClean="0"/>
              <a:t>36</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B8325285-04C1-4BD4-B755-CB14EB083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44721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598C1B-BA43-4F1D-9E68-953B4C382777}"/>
              </a:ext>
            </a:extLst>
          </p:cNvPr>
          <p:cNvSpPr>
            <a:spLocks noGrp="1"/>
          </p:cNvSpPr>
          <p:nvPr>
            <p:ph type="title"/>
          </p:nvPr>
        </p:nvSpPr>
        <p:spPr/>
        <p:txBody>
          <a:bodyPr/>
          <a:lstStyle/>
          <a:p>
            <a:r>
              <a:rPr lang="de-AT" b="1" dirty="0"/>
              <a:t>Darstellung I</a:t>
            </a:r>
          </a:p>
        </p:txBody>
      </p:sp>
      <p:sp>
        <p:nvSpPr>
          <p:cNvPr id="3" name="Inhaltsplatzhalter 2">
            <a:extLst>
              <a:ext uri="{FF2B5EF4-FFF2-40B4-BE49-F238E27FC236}">
                <a16:creationId xmlns:a16="http://schemas.microsoft.com/office/drawing/2014/main" id="{D8DF2D77-FC49-4C51-A919-3E9356468D5A}"/>
              </a:ext>
            </a:extLst>
          </p:cNvPr>
          <p:cNvSpPr>
            <a:spLocks noGrp="1"/>
          </p:cNvSpPr>
          <p:nvPr>
            <p:ph idx="1"/>
          </p:nvPr>
        </p:nvSpPr>
        <p:spPr>
          <a:xfrm>
            <a:off x="838200" y="1690688"/>
            <a:ext cx="10515600" cy="4351338"/>
          </a:xfrm>
        </p:spPr>
        <p:txBody>
          <a:bodyPr>
            <a:normAutofit lnSpcReduction="10000"/>
          </a:bodyPr>
          <a:lstStyle/>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name="employee"&gt;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xs:complexType</a:t>
            </a:r>
            <a:r>
              <a:rPr lang="en-GB"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xs:sequence</a:t>
            </a:r>
            <a:r>
              <a:rPr lang="en-GB"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firstname</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lastname</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xs:sequence</a:t>
            </a:r>
            <a:r>
              <a:rPr lang="en-GB"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xs:complexType</a:t>
            </a:r>
            <a:r>
              <a:rPr lang="en-GB"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&gt;</a:t>
            </a:r>
          </a:p>
          <a:p>
            <a:endParaRPr lang="de-AT" dirty="0"/>
          </a:p>
        </p:txBody>
      </p:sp>
      <p:sp>
        <p:nvSpPr>
          <p:cNvPr id="4" name="Fußzeilenplatzhalter 3">
            <a:extLst>
              <a:ext uri="{FF2B5EF4-FFF2-40B4-BE49-F238E27FC236}">
                <a16:creationId xmlns:a16="http://schemas.microsoft.com/office/drawing/2014/main" id="{CBC25190-C0A4-416D-859E-5708BBE6CAA5}"/>
              </a:ext>
            </a:extLst>
          </p:cNvPr>
          <p:cNvSpPr>
            <a:spLocks noGrp="1"/>
          </p:cNvSpPr>
          <p:nvPr>
            <p:ph type="ftr" sz="quarter" idx="11"/>
          </p:nvPr>
        </p:nvSpPr>
        <p:spPr>
          <a:xfrm>
            <a:off x="838200" y="6356349"/>
            <a:ext cx="606287" cy="365125"/>
          </a:xfrm>
        </p:spPr>
        <p:txBody>
          <a:bodyPr/>
          <a:lstStyle/>
          <a:p>
            <a:r>
              <a:rPr lang="de-AT" sz="1400"/>
              <a:t>XML</a:t>
            </a:r>
          </a:p>
        </p:txBody>
      </p:sp>
      <p:sp>
        <p:nvSpPr>
          <p:cNvPr id="5" name="Foliennummernplatzhalter 4">
            <a:extLst>
              <a:ext uri="{FF2B5EF4-FFF2-40B4-BE49-F238E27FC236}">
                <a16:creationId xmlns:a16="http://schemas.microsoft.com/office/drawing/2014/main" id="{0E279AA5-4254-4001-8799-9CCD9E604507}"/>
              </a:ext>
            </a:extLst>
          </p:cNvPr>
          <p:cNvSpPr>
            <a:spLocks noGrp="1"/>
          </p:cNvSpPr>
          <p:nvPr>
            <p:ph type="sldNum" sz="quarter" idx="12"/>
          </p:nvPr>
        </p:nvSpPr>
        <p:spPr/>
        <p:txBody>
          <a:bodyPr/>
          <a:lstStyle/>
          <a:p>
            <a:fld id="{1A905A58-585F-4B73-B6AE-6769FFF49B73}" type="slidenum">
              <a:rPr lang="de-AT" sz="1400" smtClean="0"/>
              <a:t>37</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D4F03BF9-FF93-409C-A19A-3AB15F0EA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796927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A53504-404F-4202-9523-A4589C358867}"/>
              </a:ext>
            </a:extLst>
          </p:cNvPr>
          <p:cNvSpPr>
            <a:spLocks noGrp="1"/>
          </p:cNvSpPr>
          <p:nvPr>
            <p:ph type="title"/>
          </p:nvPr>
        </p:nvSpPr>
        <p:spPr/>
        <p:txBody>
          <a:bodyPr/>
          <a:lstStyle/>
          <a:p>
            <a:r>
              <a:rPr lang="de-AT" b="1" dirty="0"/>
              <a:t>Darstellung II</a:t>
            </a:r>
          </a:p>
        </p:txBody>
      </p:sp>
      <p:sp>
        <p:nvSpPr>
          <p:cNvPr id="3" name="Inhaltsplatzhalter 2">
            <a:extLst>
              <a:ext uri="{FF2B5EF4-FFF2-40B4-BE49-F238E27FC236}">
                <a16:creationId xmlns:a16="http://schemas.microsoft.com/office/drawing/2014/main" id="{9105792D-CC84-4646-BA9F-18F67FF752C9}"/>
              </a:ext>
            </a:extLst>
          </p:cNvPr>
          <p:cNvSpPr>
            <a:spLocks noGrp="1"/>
          </p:cNvSpPr>
          <p:nvPr>
            <p:ph idx="1"/>
          </p:nvPr>
        </p:nvSpPr>
        <p:spPr/>
        <p:txBody>
          <a:bodyPr>
            <a:normAutofit lnSpcReduction="10000"/>
          </a:bodyPr>
          <a:lstStyle/>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name="employee" type="</a:t>
            </a:r>
            <a:r>
              <a:rPr lang="en-GB" altLang="de-DE" dirty="0" err="1">
                <a:latin typeface="Courier New" panose="02070309020205020404" pitchFamily="49" charset="0"/>
              </a:rPr>
              <a:t>personinfo</a:t>
            </a:r>
            <a:r>
              <a:rPr lang="en-GB"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endParaRP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xs:complexType</a:t>
            </a:r>
            <a:r>
              <a:rPr lang="en-GB" altLang="de-DE" dirty="0">
                <a:latin typeface="Courier New" panose="02070309020205020404" pitchFamily="49" charset="0"/>
              </a:rPr>
              <a:t> name="</a:t>
            </a:r>
            <a:r>
              <a:rPr lang="en-GB" altLang="de-DE" dirty="0" err="1">
                <a:latin typeface="Courier New" panose="02070309020205020404" pitchFamily="49" charset="0"/>
              </a:rPr>
              <a:t>personinfo</a:t>
            </a:r>
            <a:r>
              <a:rPr lang="en-GB"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xs:sequence</a:t>
            </a:r>
            <a:r>
              <a:rPr lang="en-GB"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firstname</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lastname</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de-DE" altLang="de-DE" dirty="0">
                <a:latin typeface="Courier New" panose="02070309020205020404" pitchFamily="49" charset="0"/>
              </a:rPr>
              <a:t>&lt;/</a:t>
            </a:r>
            <a:r>
              <a:rPr lang="de-DE" altLang="de-DE" dirty="0" err="1">
                <a:latin typeface="Courier New" panose="02070309020205020404" pitchFamily="49" charset="0"/>
              </a:rPr>
              <a:t>xs:sequence</a:t>
            </a:r>
            <a:r>
              <a:rPr lang="de-DE"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&lt;/</a:t>
            </a:r>
            <a:r>
              <a:rPr lang="de-DE" altLang="de-DE" dirty="0" err="1">
                <a:latin typeface="Courier New" panose="02070309020205020404" pitchFamily="49" charset="0"/>
              </a:rPr>
              <a:t>xs:complexType</a:t>
            </a:r>
            <a:r>
              <a:rPr lang="de-DE" altLang="de-DE" dirty="0">
                <a:latin typeface="Courier New" panose="02070309020205020404" pitchFamily="49" charset="0"/>
              </a:rPr>
              <a:t>&gt;</a:t>
            </a:r>
          </a:p>
          <a:p>
            <a:endParaRPr lang="de-AT" dirty="0"/>
          </a:p>
        </p:txBody>
      </p:sp>
      <p:sp>
        <p:nvSpPr>
          <p:cNvPr id="4" name="Fußzeilenplatzhalter 3">
            <a:extLst>
              <a:ext uri="{FF2B5EF4-FFF2-40B4-BE49-F238E27FC236}">
                <a16:creationId xmlns:a16="http://schemas.microsoft.com/office/drawing/2014/main" id="{8CC77906-BB0E-4CE2-A8BA-96170628309C}"/>
              </a:ext>
            </a:extLst>
          </p:cNvPr>
          <p:cNvSpPr>
            <a:spLocks noGrp="1"/>
          </p:cNvSpPr>
          <p:nvPr>
            <p:ph type="ftr" sz="quarter" idx="11"/>
          </p:nvPr>
        </p:nvSpPr>
        <p:spPr>
          <a:xfrm>
            <a:off x="838200" y="6356350"/>
            <a:ext cx="579783"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16F2E447-2D86-403D-8690-F1EBCE97445F}"/>
              </a:ext>
            </a:extLst>
          </p:cNvPr>
          <p:cNvSpPr>
            <a:spLocks noGrp="1"/>
          </p:cNvSpPr>
          <p:nvPr>
            <p:ph type="sldNum" sz="quarter" idx="12"/>
          </p:nvPr>
        </p:nvSpPr>
        <p:spPr/>
        <p:txBody>
          <a:bodyPr/>
          <a:lstStyle/>
          <a:p>
            <a:fld id="{1A905A58-585F-4B73-B6AE-6769FFF49B73}" type="slidenum">
              <a:rPr lang="de-AT" sz="1400" smtClean="0"/>
              <a:t>38</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AE14878F-A4F5-4094-AC58-62F518481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294054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690A8A-4343-431E-A401-96D5B728903A}"/>
              </a:ext>
            </a:extLst>
          </p:cNvPr>
          <p:cNvSpPr>
            <a:spLocks noGrp="1"/>
          </p:cNvSpPr>
          <p:nvPr>
            <p:ph type="title"/>
          </p:nvPr>
        </p:nvSpPr>
        <p:spPr/>
        <p:txBody>
          <a:bodyPr/>
          <a:lstStyle/>
          <a:p>
            <a:r>
              <a:rPr lang="de-AT" b="1" dirty="0"/>
              <a:t>Beispiel Erweiterung simple type</a:t>
            </a:r>
          </a:p>
        </p:txBody>
      </p:sp>
      <p:sp>
        <p:nvSpPr>
          <p:cNvPr id="3" name="Inhaltsplatzhalter 2">
            <a:extLst>
              <a:ext uri="{FF2B5EF4-FFF2-40B4-BE49-F238E27FC236}">
                <a16:creationId xmlns:a16="http://schemas.microsoft.com/office/drawing/2014/main" id="{00876281-8281-47BA-AECF-15D0B9A66A7C}"/>
              </a:ext>
            </a:extLst>
          </p:cNvPr>
          <p:cNvSpPr>
            <a:spLocks noGrp="1"/>
          </p:cNvSpPr>
          <p:nvPr>
            <p:ph idx="1"/>
          </p:nvPr>
        </p:nvSpPr>
        <p:spPr>
          <a:xfrm>
            <a:off x="838200" y="1401555"/>
            <a:ext cx="10515600" cy="4954794"/>
          </a:xfrm>
        </p:spPr>
        <p:txBody>
          <a:bodyPr>
            <a:normAutofit fontScale="92500" lnSpcReduction="10000"/>
          </a:bodyPr>
          <a:lstStyle/>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&lt;?xml version="1.0"?&gt;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&lt;</a:t>
            </a:r>
            <a:r>
              <a:rPr lang="en-GB" altLang="de-DE" sz="1600" dirty="0" err="1">
                <a:latin typeface="Courier New" panose="02070309020205020404" pitchFamily="49" charset="0"/>
              </a:rPr>
              <a:t>xs:schema</a:t>
            </a:r>
            <a:r>
              <a:rPr lang="en-GB" altLang="de-DE" sz="1600" dirty="0">
                <a:latin typeface="Courier New" panose="02070309020205020404" pitchFamily="49" charset="0"/>
              </a:rPr>
              <a:t> </a:t>
            </a:r>
            <a:r>
              <a:rPr lang="en-GB" altLang="de-DE" sz="1600" dirty="0" err="1">
                <a:latin typeface="Courier New" panose="02070309020205020404" pitchFamily="49" charset="0"/>
              </a:rPr>
              <a:t>xmlns:xs</a:t>
            </a:r>
            <a:r>
              <a:rPr lang="en-GB" altLang="de-DE" sz="1600" dirty="0">
                <a:latin typeface="Courier New" panose="02070309020205020404" pitchFamily="49" charset="0"/>
              </a:rPr>
              <a:t>="http://www.w3.org/2001/XMLSchema"&gt;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&lt;</a:t>
            </a:r>
            <a:r>
              <a:rPr lang="en-GB" altLang="de-DE" sz="1600" dirty="0" err="1">
                <a:latin typeface="Courier New" panose="02070309020205020404" pitchFamily="49" charset="0"/>
              </a:rPr>
              <a:t>xs:simpleType</a:t>
            </a:r>
            <a:r>
              <a:rPr lang="en-GB" altLang="de-DE" sz="1600" dirty="0">
                <a:latin typeface="Courier New" panose="02070309020205020404" pitchFamily="49" charset="0"/>
              </a:rPr>
              <a:t> name="size"&gt;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xs:restriction</a:t>
            </a:r>
            <a:r>
              <a:rPr lang="en-GB" altLang="de-DE" sz="1600" dirty="0">
                <a:latin typeface="Courier New" panose="02070309020205020404" pitchFamily="49" charset="0"/>
              </a:rPr>
              <a:t> base="</a:t>
            </a:r>
            <a:r>
              <a:rPr lang="en-GB" altLang="de-DE" sz="1600" dirty="0" err="1">
                <a:latin typeface="Courier New" panose="02070309020205020404" pitchFamily="49" charset="0"/>
              </a:rPr>
              <a:t>xs:string</a:t>
            </a:r>
            <a:r>
              <a:rPr lang="en-GB" altLang="de-DE" sz="16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xs:enumeration</a:t>
            </a:r>
            <a:r>
              <a:rPr lang="en-GB" altLang="de-DE" sz="1600" dirty="0">
                <a:latin typeface="Courier New" panose="02070309020205020404" pitchFamily="49" charset="0"/>
              </a:rPr>
              <a:t> value="small" /&gt;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xs:enumeration</a:t>
            </a:r>
            <a:r>
              <a:rPr lang="en-GB" altLang="de-DE" sz="1600" dirty="0">
                <a:latin typeface="Courier New" panose="02070309020205020404" pitchFamily="49" charset="0"/>
              </a:rPr>
              <a:t> value="medium" /&gt;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xs:enumeration</a:t>
            </a:r>
            <a:r>
              <a:rPr lang="en-GB" altLang="de-DE" sz="1600" dirty="0">
                <a:latin typeface="Courier New" panose="02070309020205020404" pitchFamily="49" charset="0"/>
              </a:rPr>
              <a:t> value="large" /&gt;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xs:restriction</a:t>
            </a:r>
            <a:r>
              <a:rPr lang="en-GB" altLang="de-DE" sz="16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&lt;/</a:t>
            </a:r>
            <a:r>
              <a:rPr lang="en-GB" altLang="de-DE" sz="1600" dirty="0" err="1">
                <a:latin typeface="Courier New" panose="02070309020205020404" pitchFamily="49" charset="0"/>
              </a:rPr>
              <a:t>xs:simpleType</a:t>
            </a:r>
            <a:r>
              <a:rPr lang="en-GB" altLang="de-DE" sz="16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sz="1600" dirty="0">
              <a:latin typeface="Courier New" panose="02070309020205020404" pitchFamily="49" charset="0"/>
            </a:endParaRP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&lt;</a:t>
            </a:r>
            <a:r>
              <a:rPr lang="en-GB" altLang="de-DE" sz="1600" dirty="0" err="1">
                <a:latin typeface="Courier New" panose="02070309020205020404" pitchFamily="49" charset="0"/>
              </a:rPr>
              <a:t>xs:complexType</a:t>
            </a:r>
            <a:r>
              <a:rPr lang="en-GB" altLang="de-DE" sz="1600" dirty="0">
                <a:latin typeface="Courier New" panose="02070309020205020404" pitchFamily="49" charset="0"/>
              </a:rPr>
              <a:t> name="jeans"&gt;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xs:simpleContent</a:t>
            </a:r>
            <a:r>
              <a:rPr lang="en-GB" altLang="de-DE" sz="16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xs:extension</a:t>
            </a:r>
            <a:r>
              <a:rPr lang="en-GB" altLang="de-DE" sz="1600" dirty="0">
                <a:latin typeface="Courier New" panose="02070309020205020404" pitchFamily="49" charset="0"/>
              </a:rPr>
              <a:t> base="size"&gt;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xs:attribute</a:t>
            </a:r>
            <a:r>
              <a:rPr lang="en-GB" altLang="de-DE" sz="1600" dirty="0">
                <a:latin typeface="Courier New" panose="02070309020205020404" pitchFamily="49" charset="0"/>
              </a:rPr>
              <a:t> name="sex"&gt;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xs:simpleType</a:t>
            </a:r>
            <a:r>
              <a:rPr lang="en-GB" altLang="de-DE" sz="16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xs:restriction</a:t>
            </a:r>
            <a:r>
              <a:rPr lang="en-GB" altLang="de-DE" sz="1600" dirty="0">
                <a:latin typeface="Courier New" panose="02070309020205020404" pitchFamily="49" charset="0"/>
              </a:rPr>
              <a:t> base="</a:t>
            </a:r>
            <a:r>
              <a:rPr lang="en-GB" altLang="de-DE" sz="1600" dirty="0" err="1">
                <a:latin typeface="Courier New" panose="02070309020205020404" pitchFamily="49" charset="0"/>
              </a:rPr>
              <a:t>xs:string</a:t>
            </a:r>
            <a:r>
              <a:rPr lang="en-GB" altLang="de-DE" sz="16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xs:enumeration</a:t>
            </a:r>
            <a:r>
              <a:rPr lang="en-GB" altLang="de-DE" sz="1600" dirty="0">
                <a:latin typeface="Courier New" panose="02070309020205020404" pitchFamily="49" charset="0"/>
              </a:rPr>
              <a:t> value="male" /&gt;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xs:enumeration</a:t>
            </a:r>
            <a:r>
              <a:rPr lang="en-GB" altLang="de-DE" sz="1600" dirty="0">
                <a:latin typeface="Courier New" panose="02070309020205020404" pitchFamily="49" charset="0"/>
              </a:rPr>
              <a:t> value="female" /&gt;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xs:restriction</a:t>
            </a:r>
            <a:r>
              <a:rPr lang="en-GB" altLang="de-DE" sz="16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xs:simpleType</a:t>
            </a:r>
            <a:r>
              <a:rPr lang="en-GB" altLang="de-DE" sz="16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xs:attribute</a:t>
            </a:r>
            <a:r>
              <a:rPr lang="en-GB" altLang="de-DE" sz="16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600" dirty="0">
                <a:latin typeface="Courier New" panose="02070309020205020404" pitchFamily="49" charset="0"/>
              </a:rPr>
              <a:t>    &lt;/</a:t>
            </a:r>
            <a:r>
              <a:rPr lang="en-GB" altLang="de-DE" sz="1600" dirty="0" err="1">
                <a:latin typeface="Courier New" panose="02070309020205020404" pitchFamily="49" charset="0"/>
              </a:rPr>
              <a:t>xs:extension</a:t>
            </a:r>
            <a:r>
              <a:rPr lang="en-GB" altLang="de-DE" sz="1600" dirty="0">
                <a:latin typeface="Courier New" panose="02070309020205020404" pitchFamily="49" charset="0"/>
              </a:rPr>
              <a:t>&gt;  &lt;/</a:t>
            </a:r>
            <a:r>
              <a:rPr lang="en-GB" altLang="de-DE" sz="1600" dirty="0" err="1">
                <a:latin typeface="Courier New" panose="02070309020205020404" pitchFamily="49" charset="0"/>
              </a:rPr>
              <a:t>xs:simpleContent</a:t>
            </a:r>
            <a:r>
              <a:rPr lang="en-GB" altLang="de-DE" sz="1600" dirty="0">
                <a:latin typeface="Courier New" panose="02070309020205020404" pitchFamily="49" charset="0"/>
              </a:rPr>
              <a:t>&gt;&lt;/</a:t>
            </a:r>
            <a:r>
              <a:rPr lang="en-GB" altLang="de-DE" sz="1600" dirty="0" err="1">
                <a:latin typeface="Courier New" panose="02070309020205020404" pitchFamily="49" charset="0"/>
              </a:rPr>
              <a:t>xs:complexType</a:t>
            </a:r>
            <a:r>
              <a:rPr lang="en-GB" altLang="de-DE" sz="1600" dirty="0">
                <a:latin typeface="Courier New" panose="02070309020205020404" pitchFamily="49" charset="0"/>
              </a:rPr>
              <a:t>&gt;&lt;/</a:t>
            </a:r>
            <a:r>
              <a:rPr lang="en-GB" altLang="de-DE" sz="1600" dirty="0" err="1">
                <a:latin typeface="Courier New" panose="02070309020205020404" pitchFamily="49" charset="0"/>
              </a:rPr>
              <a:t>xs:schema</a:t>
            </a:r>
            <a:r>
              <a:rPr lang="en-GB" altLang="de-DE" sz="1600" dirty="0">
                <a:latin typeface="Courier New" panose="02070309020205020404" pitchFamily="49" charset="0"/>
              </a:rPr>
              <a:t>&gt; </a:t>
            </a:r>
          </a:p>
          <a:p>
            <a:endParaRPr lang="de-AT" sz="1600" dirty="0"/>
          </a:p>
        </p:txBody>
      </p:sp>
      <p:sp>
        <p:nvSpPr>
          <p:cNvPr id="4" name="Fußzeilenplatzhalter 3">
            <a:extLst>
              <a:ext uri="{FF2B5EF4-FFF2-40B4-BE49-F238E27FC236}">
                <a16:creationId xmlns:a16="http://schemas.microsoft.com/office/drawing/2014/main" id="{487B6ECC-534A-45CF-A489-DB2346A66239}"/>
              </a:ext>
            </a:extLst>
          </p:cNvPr>
          <p:cNvSpPr>
            <a:spLocks noGrp="1"/>
          </p:cNvSpPr>
          <p:nvPr>
            <p:ph type="ftr" sz="quarter" idx="11"/>
          </p:nvPr>
        </p:nvSpPr>
        <p:spPr>
          <a:xfrm>
            <a:off x="838200" y="6356349"/>
            <a:ext cx="540026"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BDE99F95-F42D-48EA-8034-33D9B93D5B4B}"/>
              </a:ext>
            </a:extLst>
          </p:cNvPr>
          <p:cNvSpPr>
            <a:spLocks noGrp="1"/>
          </p:cNvSpPr>
          <p:nvPr>
            <p:ph type="sldNum" sz="quarter" idx="12"/>
          </p:nvPr>
        </p:nvSpPr>
        <p:spPr/>
        <p:txBody>
          <a:bodyPr/>
          <a:lstStyle/>
          <a:p>
            <a:fld id="{1A905A58-585F-4B73-B6AE-6769FFF49B73}" type="slidenum">
              <a:rPr lang="de-AT" sz="1400" smtClean="0"/>
              <a:t>39</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D1E39C7C-1EB1-4CE9-AF12-7E72B159B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0901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5F7E1B-8D07-48AE-8AA8-7CAEAD7CDFC9}"/>
              </a:ext>
            </a:extLst>
          </p:cNvPr>
          <p:cNvSpPr>
            <a:spLocks noGrp="1"/>
          </p:cNvSpPr>
          <p:nvPr>
            <p:ph type="title"/>
          </p:nvPr>
        </p:nvSpPr>
        <p:spPr/>
        <p:txBody>
          <a:bodyPr/>
          <a:lstStyle/>
          <a:p>
            <a:r>
              <a:rPr lang="de-AT" b="1" dirty="0"/>
              <a:t>XML Dokument</a:t>
            </a:r>
          </a:p>
        </p:txBody>
      </p:sp>
      <p:sp>
        <p:nvSpPr>
          <p:cNvPr id="3" name="Inhaltsplatzhalter 2">
            <a:extLst>
              <a:ext uri="{FF2B5EF4-FFF2-40B4-BE49-F238E27FC236}">
                <a16:creationId xmlns:a16="http://schemas.microsoft.com/office/drawing/2014/main" id="{8F71DF3C-3C35-4228-BCD0-43DDD7F2D04A}"/>
              </a:ext>
            </a:extLst>
          </p:cNvPr>
          <p:cNvSpPr>
            <a:spLocks noGrp="1"/>
          </p:cNvSpPr>
          <p:nvPr>
            <p:ph idx="1"/>
          </p:nvPr>
        </p:nvSpPr>
        <p:spPr/>
        <p:txBody>
          <a:bodyPr/>
          <a:lstStyle/>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2400" dirty="0"/>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File NOTE.XML:</a:t>
            </a: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xml</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version</a:t>
            </a:r>
            <a:r>
              <a:rPr lang="de-AT" altLang="de-DE" dirty="0">
                <a:latin typeface="Courier New" panose="02070309020205020404" pitchFamily="49" charset="0"/>
                <a:cs typeface="Courier New" panose="02070309020205020404" pitchFamily="49" charset="0"/>
              </a:rPr>
              <a:t>="1.0"?&gt;</a:t>
            </a: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note</a:t>
            </a:r>
            <a:r>
              <a:rPr lang="de-AT" altLang="de-DE" dirty="0">
                <a:latin typeface="Courier New" panose="02070309020205020404" pitchFamily="49" charset="0"/>
                <a:cs typeface="Courier New" panose="02070309020205020404" pitchFamily="49" charset="0"/>
              </a:rPr>
              <a:t>&gt;</a:t>
            </a: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to</a:t>
            </a:r>
            <a:r>
              <a:rPr lang="de-AT" altLang="de-DE" dirty="0">
                <a:latin typeface="Courier New" panose="02070309020205020404" pitchFamily="49" charset="0"/>
                <a:cs typeface="Courier New" panose="02070309020205020404" pitchFamily="49" charset="0"/>
              </a:rPr>
              <a:t>&gt;</a:t>
            </a:r>
            <a:r>
              <a:rPr lang="de-AT" altLang="de-DE" dirty="0" err="1">
                <a:latin typeface="Courier New" panose="02070309020205020404" pitchFamily="49" charset="0"/>
                <a:cs typeface="Courier New" panose="02070309020205020404" pitchFamily="49" charset="0"/>
              </a:rPr>
              <a:t>Tove</a:t>
            </a: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to</a:t>
            </a:r>
            <a:r>
              <a:rPr lang="de-AT" altLang="de-DE" dirty="0">
                <a:latin typeface="Courier New" panose="02070309020205020404" pitchFamily="49" charset="0"/>
                <a:cs typeface="Courier New" panose="02070309020205020404" pitchFamily="49" charset="0"/>
              </a:rPr>
              <a:t>&gt;</a:t>
            </a: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from</a:t>
            </a:r>
            <a:r>
              <a:rPr lang="de-AT" altLang="de-DE" dirty="0">
                <a:latin typeface="Courier New" panose="02070309020205020404" pitchFamily="49" charset="0"/>
                <a:cs typeface="Courier New" panose="02070309020205020404" pitchFamily="49" charset="0"/>
              </a:rPr>
              <a:t>&gt;Jani&lt;/</a:t>
            </a:r>
            <a:r>
              <a:rPr lang="de-AT" altLang="de-DE" dirty="0" err="1">
                <a:latin typeface="Courier New" panose="02070309020205020404" pitchFamily="49" charset="0"/>
                <a:cs typeface="Courier New" panose="02070309020205020404" pitchFamily="49" charset="0"/>
              </a:rPr>
              <a:t>from</a:t>
            </a:r>
            <a:r>
              <a:rPr lang="de-AT" altLang="de-DE" dirty="0">
                <a:latin typeface="Courier New" panose="02070309020205020404" pitchFamily="49" charset="0"/>
                <a:cs typeface="Courier New" panose="02070309020205020404" pitchFamily="49" charset="0"/>
              </a:rPr>
              <a:t>&gt;</a:t>
            </a: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heading</a:t>
            </a:r>
            <a:r>
              <a:rPr lang="de-AT" altLang="de-DE" dirty="0">
                <a:latin typeface="Courier New" panose="02070309020205020404" pitchFamily="49" charset="0"/>
                <a:cs typeface="Courier New" panose="02070309020205020404" pitchFamily="49" charset="0"/>
              </a:rPr>
              <a:t>&gt;</a:t>
            </a:r>
            <a:r>
              <a:rPr lang="de-AT" altLang="de-DE" dirty="0" err="1">
                <a:latin typeface="Courier New" panose="02070309020205020404" pitchFamily="49" charset="0"/>
                <a:cs typeface="Courier New" panose="02070309020205020404" pitchFamily="49" charset="0"/>
              </a:rPr>
              <a:t>Reminder</a:t>
            </a: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heading</a:t>
            </a:r>
            <a:r>
              <a:rPr lang="de-AT" altLang="de-DE" dirty="0">
                <a:latin typeface="Courier New" panose="02070309020205020404" pitchFamily="49" charset="0"/>
                <a:cs typeface="Courier New" panose="02070309020205020404" pitchFamily="49" charset="0"/>
              </a:rPr>
              <a:t>&gt;</a:t>
            </a: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&lt;</a:t>
            </a:r>
            <a:r>
              <a:rPr lang="de-AT" altLang="de-DE" dirty="0" err="1">
                <a:latin typeface="Courier New" panose="02070309020205020404" pitchFamily="49" charset="0"/>
                <a:cs typeface="Courier New" panose="02070309020205020404" pitchFamily="49" charset="0"/>
              </a:rPr>
              <a:t>body</a:t>
            </a:r>
            <a:r>
              <a:rPr lang="de-AT" altLang="de-DE" dirty="0">
                <a:latin typeface="Courier New" panose="02070309020205020404" pitchFamily="49" charset="0"/>
                <a:cs typeface="Courier New" panose="02070309020205020404" pitchFamily="49" charset="0"/>
              </a:rPr>
              <a:t>&gt;</a:t>
            </a:r>
            <a:r>
              <a:rPr lang="de-AT" altLang="de-DE" dirty="0" err="1">
                <a:latin typeface="Courier New" panose="02070309020205020404" pitchFamily="49" charset="0"/>
                <a:cs typeface="Courier New" panose="02070309020205020404" pitchFamily="49" charset="0"/>
              </a:rPr>
              <a:t>Don't</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forget</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me</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this</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weekend</a:t>
            </a: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body</a:t>
            </a:r>
            <a:r>
              <a:rPr lang="de-AT" altLang="de-DE" dirty="0">
                <a:latin typeface="Courier New" panose="02070309020205020404" pitchFamily="49" charset="0"/>
                <a:cs typeface="Courier New" panose="02070309020205020404" pitchFamily="49" charset="0"/>
              </a:rPr>
              <a:t>&gt;</a:t>
            </a: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&lt;/</a:t>
            </a:r>
            <a:r>
              <a:rPr lang="de-AT" altLang="de-DE" dirty="0" err="1">
                <a:latin typeface="Courier New" panose="02070309020205020404" pitchFamily="49" charset="0"/>
                <a:cs typeface="Courier New" panose="02070309020205020404" pitchFamily="49" charset="0"/>
              </a:rPr>
              <a:t>note</a:t>
            </a:r>
            <a:r>
              <a:rPr lang="de-AT" altLang="de-DE" dirty="0">
                <a:latin typeface="Courier New" panose="02070309020205020404" pitchFamily="49" charset="0"/>
                <a:cs typeface="Courier New" panose="02070309020205020404" pitchFamily="49" charset="0"/>
              </a:rPr>
              <a:t>&gt;</a:t>
            </a:r>
          </a:p>
          <a:p>
            <a:endParaRPr lang="de-AT" dirty="0"/>
          </a:p>
        </p:txBody>
      </p:sp>
      <p:sp>
        <p:nvSpPr>
          <p:cNvPr id="4" name="Fußzeilenplatzhalter 3">
            <a:extLst>
              <a:ext uri="{FF2B5EF4-FFF2-40B4-BE49-F238E27FC236}">
                <a16:creationId xmlns:a16="http://schemas.microsoft.com/office/drawing/2014/main" id="{B70230DF-CE3E-4953-B20C-709C09D94767}"/>
              </a:ext>
            </a:extLst>
          </p:cNvPr>
          <p:cNvSpPr>
            <a:spLocks noGrp="1"/>
          </p:cNvSpPr>
          <p:nvPr>
            <p:ph type="ftr" sz="quarter" idx="11"/>
          </p:nvPr>
        </p:nvSpPr>
        <p:spPr>
          <a:xfrm>
            <a:off x="838200" y="6356350"/>
            <a:ext cx="553278"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72288391-E9D3-4FBD-BC4A-E8B09D3954BB}"/>
              </a:ext>
            </a:extLst>
          </p:cNvPr>
          <p:cNvSpPr>
            <a:spLocks noGrp="1"/>
          </p:cNvSpPr>
          <p:nvPr>
            <p:ph type="sldNum" sz="quarter" idx="12"/>
          </p:nvPr>
        </p:nvSpPr>
        <p:spPr/>
        <p:txBody>
          <a:bodyPr/>
          <a:lstStyle/>
          <a:p>
            <a:fld id="{1A905A58-585F-4B73-B6AE-6769FFF49B73}" type="slidenum">
              <a:rPr lang="de-AT" sz="1400" smtClean="0"/>
              <a:t>4</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A82151C9-C015-4A86-8E0A-ABF69D6ED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85141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752A59-AD5F-4937-8482-446EB80223BD}"/>
              </a:ext>
            </a:extLst>
          </p:cNvPr>
          <p:cNvSpPr>
            <a:spLocks noGrp="1"/>
          </p:cNvSpPr>
          <p:nvPr>
            <p:ph type="title"/>
          </p:nvPr>
        </p:nvSpPr>
        <p:spPr/>
        <p:txBody>
          <a:bodyPr/>
          <a:lstStyle/>
          <a:p>
            <a:r>
              <a:rPr lang="de-AT" b="1" dirty="0"/>
              <a:t>Beispiel Erweiterung komplexer Typ</a:t>
            </a:r>
          </a:p>
        </p:txBody>
      </p:sp>
      <p:sp>
        <p:nvSpPr>
          <p:cNvPr id="3" name="Inhaltsplatzhalter 2">
            <a:extLst>
              <a:ext uri="{FF2B5EF4-FFF2-40B4-BE49-F238E27FC236}">
                <a16:creationId xmlns:a16="http://schemas.microsoft.com/office/drawing/2014/main" id="{542C628D-1EBD-4BD1-B0E8-ADB68CA01A7D}"/>
              </a:ext>
            </a:extLst>
          </p:cNvPr>
          <p:cNvSpPr>
            <a:spLocks noGrp="1"/>
          </p:cNvSpPr>
          <p:nvPr>
            <p:ph idx="1"/>
          </p:nvPr>
        </p:nvSpPr>
        <p:spPr>
          <a:xfrm>
            <a:off x="838200" y="1605584"/>
            <a:ext cx="10028583" cy="4750765"/>
          </a:xfrm>
        </p:spPr>
        <p:txBody>
          <a:bodyPr>
            <a:normAutofit fontScale="62500" lnSpcReduction="20000"/>
          </a:bodyPr>
          <a:lstStyle/>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t>Durch</a:t>
            </a:r>
            <a:r>
              <a:rPr lang="en-GB" altLang="de-DE" dirty="0"/>
              <a:t> </a:t>
            </a:r>
            <a:r>
              <a:rPr lang="en-GB" altLang="de-DE" dirty="0" err="1"/>
              <a:t>Erweiterung</a:t>
            </a:r>
            <a:r>
              <a:rPr lang="en-GB" altLang="de-DE" dirty="0"/>
              <a:t> des </a:t>
            </a:r>
            <a:r>
              <a:rPr lang="en-GB" altLang="de-DE" dirty="0" err="1"/>
              <a:t>komplexen</a:t>
            </a:r>
            <a:r>
              <a:rPr lang="en-GB" altLang="de-DE" dirty="0"/>
              <a:t> </a:t>
            </a:r>
            <a:r>
              <a:rPr lang="en-GB" altLang="de-DE" dirty="0" err="1"/>
              <a:t>Typs</a:t>
            </a:r>
            <a:r>
              <a:rPr lang="en-GB" altLang="de-DE" dirty="0"/>
              <a:t> </a:t>
            </a:r>
            <a:r>
              <a:rPr lang="en-GB" altLang="de-DE" dirty="0" err="1"/>
              <a:t>personinfo</a:t>
            </a:r>
            <a:r>
              <a:rPr lang="en-GB" altLang="de-DE" dirty="0"/>
              <a:t> um address, city und country </a:t>
            </a:r>
            <a:r>
              <a:rPr lang="en-GB" altLang="de-DE" dirty="0" err="1"/>
              <a:t>wird</a:t>
            </a:r>
            <a:r>
              <a:rPr lang="en-GB" altLang="de-DE" dirty="0"/>
              <a:t> der </a:t>
            </a:r>
            <a:r>
              <a:rPr lang="en-GB" altLang="de-DE" dirty="0" err="1"/>
              <a:t>komplexe</a:t>
            </a:r>
            <a:endParaRPr lang="en-GB" altLang="de-DE" dirty="0"/>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t>Typ</a:t>
            </a:r>
            <a:r>
              <a:rPr lang="en-GB" altLang="de-DE" dirty="0"/>
              <a:t> </a:t>
            </a:r>
            <a:r>
              <a:rPr lang="en-GB" altLang="de-DE" dirty="0" err="1"/>
              <a:t>fullpersoninfo</a:t>
            </a:r>
            <a:r>
              <a:rPr lang="en-GB" altLang="de-DE" dirty="0"/>
              <a:t> </a:t>
            </a:r>
            <a:r>
              <a:rPr lang="en-GB" altLang="de-DE" dirty="0" err="1"/>
              <a:t>abgeleitet</a:t>
            </a:r>
            <a:r>
              <a:rPr lang="en-GB" altLang="de-DE" dirty="0"/>
              <a:t>. </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endParaRP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name="employee" type="</a:t>
            </a:r>
            <a:r>
              <a:rPr lang="en-GB" altLang="de-DE" dirty="0" err="1">
                <a:latin typeface="Courier New" panose="02070309020205020404" pitchFamily="49" charset="0"/>
              </a:rPr>
              <a:t>fullpersoninfo</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xs:complexType</a:t>
            </a:r>
            <a:r>
              <a:rPr lang="en-GB" altLang="de-DE" dirty="0">
                <a:latin typeface="Courier New" panose="02070309020205020404" pitchFamily="49" charset="0"/>
              </a:rPr>
              <a:t> name="</a:t>
            </a:r>
            <a:r>
              <a:rPr lang="en-GB" altLang="de-DE" dirty="0" err="1">
                <a:latin typeface="Courier New" panose="02070309020205020404" pitchFamily="49" charset="0"/>
              </a:rPr>
              <a:t>personinfo</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xs:sequence</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firstname</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lastname</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xs:sequence</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xs:complexType</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xs:complexType</a:t>
            </a:r>
            <a:r>
              <a:rPr lang="en-GB" altLang="de-DE" dirty="0">
                <a:latin typeface="Courier New" panose="02070309020205020404" pitchFamily="49" charset="0"/>
              </a:rPr>
              <a:t> name="</a:t>
            </a:r>
            <a:r>
              <a:rPr lang="en-GB" altLang="de-DE" dirty="0" err="1">
                <a:latin typeface="Courier New" panose="02070309020205020404" pitchFamily="49" charset="0"/>
              </a:rPr>
              <a:t>fullpersoninfo</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xs:complexContent</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xs:extension</a:t>
            </a:r>
            <a:r>
              <a:rPr lang="en-GB" altLang="de-DE" dirty="0">
                <a:latin typeface="Courier New" panose="02070309020205020404" pitchFamily="49" charset="0"/>
              </a:rPr>
              <a:t> base="</a:t>
            </a:r>
            <a:r>
              <a:rPr lang="en-GB" altLang="de-DE" dirty="0" err="1">
                <a:latin typeface="Courier New" panose="02070309020205020404" pitchFamily="49" charset="0"/>
              </a:rPr>
              <a:t>personinfo</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xs:sequence</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xs:element</a:t>
            </a:r>
            <a:r>
              <a:rPr lang="en-GB" altLang="de-DE" dirty="0">
                <a:latin typeface="Courier New" panose="02070309020205020404" pitchFamily="49" charset="0"/>
              </a:rPr>
              <a:t> name="address" type="</a:t>
            </a:r>
            <a:r>
              <a:rPr lang="en-GB" altLang="de-DE" dirty="0" err="1">
                <a:latin typeface="Courier New" panose="02070309020205020404" pitchFamily="49" charset="0"/>
              </a:rPr>
              <a:t>xs:string</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xs:element</a:t>
            </a:r>
            <a:r>
              <a:rPr lang="en-GB" altLang="de-DE" dirty="0">
                <a:latin typeface="Courier New" panose="02070309020205020404" pitchFamily="49" charset="0"/>
              </a:rPr>
              <a:t> name="city" type="</a:t>
            </a:r>
            <a:r>
              <a:rPr lang="en-GB" altLang="de-DE" dirty="0" err="1">
                <a:latin typeface="Courier New" panose="02070309020205020404" pitchFamily="49" charset="0"/>
              </a:rPr>
              <a:t>xs:string</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xs:element</a:t>
            </a:r>
            <a:r>
              <a:rPr lang="en-GB" altLang="de-DE" dirty="0">
                <a:latin typeface="Courier New" panose="02070309020205020404" pitchFamily="49" charset="0"/>
              </a:rPr>
              <a:t> name="country" type="</a:t>
            </a:r>
            <a:r>
              <a:rPr lang="en-GB" altLang="de-DE" dirty="0" err="1">
                <a:latin typeface="Courier New" panose="02070309020205020404" pitchFamily="49" charset="0"/>
              </a:rPr>
              <a:t>xs:string</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xs:sequence</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xs:extension</a:t>
            </a:r>
            <a:r>
              <a:rPr lang="en-GB" altLang="de-DE" dirty="0">
                <a:latin typeface="Courier New" panose="02070309020205020404" pitchFamily="49" charset="0"/>
              </a:rPr>
              <a:t>&gt;   &lt;/</a:t>
            </a:r>
            <a:r>
              <a:rPr lang="en-GB" altLang="de-DE" dirty="0" err="1">
                <a:latin typeface="Courier New" panose="02070309020205020404" pitchFamily="49" charset="0"/>
              </a:rPr>
              <a:t>xs:complexContent</a:t>
            </a:r>
            <a:r>
              <a:rPr lang="en-GB" altLang="de-DE" dirty="0">
                <a:latin typeface="Courier New" panose="02070309020205020404" pitchFamily="49" charset="0"/>
              </a:rPr>
              <a:t>&gt; </a:t>
            </a:r>
            <a:r>
              <a:rPr lang="de-DE" altLang="de-DE" dirty="0">
                <a:latin typeface="Courier New" panose="02070309020205020404" pitchFamily="49" charset="0"/>
              </a:rPr>
              <a:t>&lt;/</a:t>
            </a:r>
            <a:r>
              <a:rPr lang="de-DE" altLang="de-DE" dirty="0" err="1">
                <a:latin typeface="Courier New" panose="02070309020205020404" pitchFamily="49" charset="0"/>
              </a:rPr>
              <a:t>xs:complexType</a:t>
            </a:r>
            <a:r>
              <a:rPr lang="de-DE" altLang="de-DE" dirty="0">
                <a:latin typeface="Courier New" panose="02070309020205020404" pitchFamily="49" charset="0"/>
              </a:rPr>
              <a:t>&gt;</a:t>
            </a:r>
          </a:p>
          <a:p>
            <a:endParaRPr lang="de-AT" dirty="0"/>
          </a:p>
        </p:txBody>
      </p:sp>
      <p:sp>
        <p:nvSpPr>
          <p:cNvPr id="4" name="Fußzeilenplatzhalter 3">
            <a:extLst>
              <a:ext uri="{FF2B5EF4-FFF2-40B4-BE49-F238E27FC236}">
                <a16:creationId xmlns:a16="http://schemas.microsoft.com/office/drawing/2014/main" id="{B883C000-88EB-4801-B8DD-59428D626F1B}"/>
              </a:ext>
            </a:extLst>
          </p:cNvPr>
          <p:cNvSpPr>
            <a:spLocks noGrp="1"/>
          </p:cNvSpPr>
          <p:nvPr>
            <p:ph type="ftr" sz="quarter" idx="11"/>
          </p:nvPr>
        </p:nvSpPr>
        <p:spPr>
          <a:xfrm>
            <a:off x="712305" y="6356350"/>
            <a:ext cx="679173" cy="365125"/>
          </a:xfrm>
        </p:spPr>
        <p:txBody>
          <a:bodyPr/>
          <a:lstStyle/>
          <a:p>
            <a:r>
              <a:rPr lang="de-AT" sz="1400"/>
              <a:t>XML</a:t>
            </a:r>
          </a:p>
        </p:txBody>
      </p:sp>
      <p:sp>
        <p:nvSpPr>
          <p:cNvPr id="5" name="Foliennummernplatzhalter 4">
            <a:extLst>
              <a:ext uri="{FF2B5EF4-FFF2-40B4-BE49-F238E27FC236}">
                <a16:creationId xmlns:a16="http://schemas.microsoft.com/office/drawing/2014/main" id="{74C5284E-B169-4EA5-B54A-98E22D751CC7}"/>
              </a:ext>
            </a:extLst>
          </p:cNvPr>
          <p:cNvSpPr>
            <a:spLocks noGrp="1"/>
          </p:cNvSpPr>
          <p:nvPr>
            <p:ph type="sldNum" sz="quarter" idx="12"/>
          </p:nvPr>
        </p:nvSpPr>
        <p:spPr/>
        <p:txBody>
          <a:bodyPr/>
          <a:lstStyle/>
          <a:p>
            <a:fld id="{1A905A58-585F-4B73-B6AE-6769FFF49B73}" type="slidenum">
              <a:rPr lang="de-AT" sz="1400" smtClean="0"/>
              <a:t>40</a:t>
            </a:fld>
            <a:endParaRPr lang="de-AT" sz="1400" dirty="0"/>
          </a:p>
        </p:txBody>
      </p:sp>
      <p:pic>
        <p:nvPicPr>
          <p:cNvPr id="6" name="Grafik 5" descr="Ein Bild, das Zeichnung enthält.&#10;&#10;Automatisch generierte Beschreibung">
            <a:extLst>
              <a:ext uri="{FF2B5EF4-FFF2-40B4-BE49-F238E27FC236}">
                <a16:creationId xmlns:a16="http://schemas.microsoft.com/office/drawing/2014/main" id="{2FB41F34-AE2D-4F02-9820-BD9373AD9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505077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D3AF1-FDE6-4232-992F-9B260F2835F1}"/>
              </a:ext>
            </a:extLst>
          </p:cNvPr>
          <p:cNvSpPr>
            <a:spLocks noGrp="1"/>
          </p:cNvSpPr>
          <p:nvPr>
            <p:ph type="title"/>
          </p:nvPr>
        </p:nvSpPr>
        <p:spPr/>
        <p:txBody>
          <a:bodyPr/>
          <a:lstStyle/>
          <a:p>
            <a:r>
              <a:rPr lang="de-AT" b="1" dirty="0"/>
              <a:t>Beispiel Erweiterung komplexer Typ</a:t>
            </a:r>
          </a:p>
        </p:txBody>
      </p:sp>
      <p:sp>
        <p:nvSpPr>
          <p:cNvPr id="3" name="Inhaltsplatzhalter 2">
            <a:extLst>
              <a:ext uri="{FF2B5EF4-FFF2-40B4-BE49-F238E27FC236}">
                <a16:creationId xmlns:a16="http://schemas.microsoft.com/office/drawing/2014/main" id="{A4204CE9-8C23-49CE-91ED-E1C6E604F8C7}"/>
              </a:ext>
            </a:extLst>
          </p:cNvPr>
          <p:cNvSpPr>
            <a:spLocks noGrp="1"/>
          </p:cNvSpPr>
          <p:nvPr>
            <p:ph idx="1"/>
          </p:nvPr>
        </p:nvSpPr>
        <p:spPr/>
        <p:txBody>
          <a:bodyPr/>
          <a:lstStyle/>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endParaRP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&lt;employee&gt;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firstname</a:t>
            </a:r>
            <a:r>
              <a:rPr lang="en-GB" altLang="de-DE" dirty="0">
                <a:latin typeface="Courier New" panose="02070309020205020404" pitchFamily="49" charset="0"/>
              </a:rPr>
              <a:t>&gt; </a:t>
            </a:r>
            <a:r>
              <a:rPr lang="en-GB" altLang="de-DE" dirty="0" err="1">
                <a:latin typeface="Courier New" panose="02070309020205020404" pitchFamily="49" charset="0"/>
              </a:rPr>
              <a:t>Firstname</a:t>
            </a:r>
            <a:r>
              <a:rPr lang="en-GB" altLang="de-DE" dirty="0">
                <a:latin typeface="Courier New" panose="02070309020205020404" pitchFamily="49" charset="0"/>
              </a:rPr>
              <a:t> &lt;/</a:t>
            </a:r>
            <a:r>
              <a:rPr lang="en-GB" altLang="de-DE" dirty="0" err="1">
                <a:latin typeface="Courier New" panose="02070309020205020404" pitchFamily="49" charset="0"/>
              </a:rPr>
              <a:t>firstname</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lastname</a:t>
            </a:r>
            <a:r>
              <a:rPr lang="en-GB" altLang="de-DE" dirty="0">
                <a:latin typeface="Courier New" panose="02070309020205020404" pitchFamily="49" charset="0"/>
              </a:rPr>
              <a:t>&gt; </a:t>
            </a:r>
            <a:r>
              <a:rPr lang="en-GB" altLang="de-DE" dirty="0" err="1">
                <a:latin typeface="Courier New" panose="02070309020205020404" pitchFamily="49" charset="0"/>
              </a:rPr>
              <a:t>lastname</a:t>
            </a:r>
            <a:r>
              <a:rPr lang="en-GB" altLang="de-DE" dirty="0">
                <a:latin typeface="Courier New" panose="02070309020205020404" pitchFamily="49" charset="0"/>
              </a:rPr>
              <a:t> &lt;/</a:t>
            </a:r>
            <a:r>
              <a:rPr lang="en-GB" altLang="de-DE" dirty="0" err="1">
                <a:latin typeface="Courier New" panose="02070309020205020404" pitchFamily="49" charset="0"/>
              </a:rPr>
              <a:t>lastname</a:t>
            </a:r>
            <a:r>
              <a:rPr lang="en-GB" altLang="de-DE"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&lt;address&gt; </a:t>
            </a:r>
            <a:r>
              <a:rPr lang="en-GB" altLang="de-DE" dirty="0" err="1">
                <a:latin typeface="Courier New" panose="02070309020205020404" pitchFamily="49" charset="0"/>
              </a:rPr>
              <a:t>Adresse</a:t>
            </a:r>
            <a:r>
              <a:rPr lang="en-GB" altLang="de-DE" dirty="0">
                <a:latin typeface="Courier New" panose="02070309020205020404" pitchFamily="49" charset="0"/>
              </a:rPr>
              <a:t> &lt;/address&gt;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&lt;city&gt; City &lt;/city&gt;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&lt;country&gt; Ober &lt;/country&gt;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&lt;/employee&gt;</a:t>
            </a:r>
            <a:endParaRPr lang="de-DE" altLang="de-DE" dirty="0">
              <a:latin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8F72B99E-DE99-4D63-85B4-4D7049698FC7}"/>
              </a:ext>
            </a:extLst>
          </p:cNvPr>
          <p:cNvSpPr>
            <a:spLocks noGrp="1"/>
          </p:cNvSpPr>
          <p:nvPr>
            <p:ph type="ftr" sz="quarter" idx="11"/>
          </p:nvPr>
        </p:nvSpPr>
        <p:spPr>
          <a:xfrm>
            <a:off x="838200" y="6356350"/>
            <a:ext cx="553278"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D146F9D9-CAB1-42B3-B4E5-3C739941C5CE}"/>
              </a:ext>
            </a:extLst>
          </p:cNvPr>
          <p:cNvSpPr>
            <a:spLocks noGrp="1"/>
          </p:cNvSpPr>
          <p:nvPr>
            <p:ph type="sldNum" sz="quarter" idx="12"/>
          </p:nvPr>
        </p:nvSpPr>
        <p:spPr/>
        <p:txBody>
          <a:bodyPr/>
          <a:lstStyle/>
          <a:p>
            <a:fld id="{1A905A58-585F-4B73-B6AE-6769FFF49B73}" type="slidenum">
              <a:rPr lang="de-AT" sz="1400" smtClean="0"/>
              <a:t>41</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140B7D78-B0A4-4138-A7E6-675FEC98B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805498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57B2D-EDC5-4F1E-AB26-E8E59A64E450}"/>
              </a:ext>
            </a:extLst>
          </p:cNvPr>
          <p:cNvSpPr>
            <a:spLocks noGrp="1"/>
          </p:cNvSpPr>
          <p:nvPr>
            <p:ph type="title"/>
          </p:nvPr>
        </p:nvSpPr>
        <p:spPr/>
        <p:txBody>
          <a:bodyPr/>
          <a:lstStyle/>
          <a:p>
            <a:r>
              <a:rPr lang="de-AT" b="1" dirty="0" err="1"/>
              <a:t>Extensions</a:t>
            </a:r>
            <a:endParaRPr lang="de-AT" b="1" dirty="0"/>
          </a:p>
        </p:txBody>
      </p:sp>
      <p:sp>
        <p:nvSpPr>
          <p:cNvPr id="3" name="Inhaltsplatzhalter 2">
            <a:extLst>
              <a:ext uri="{FF2B5EF4-FFF2-40B4-BE49-F238E27FC236}">
                <a16:creationId xmlns:a16="http://schemas.microsoft.com/office/drawing/2014/main" id="{9F60F42A-0FA2-4FC2-A5A6-C71FD7D1B864}"/>
              </a:ext>
            </a:extLst>
          </p:cNvPr>
          <p:cNvSpPr>
            <a:spLocks noGrp="1"/>
          </p:cNvSpPr>
          <p:nvPr>
            <p:ph idx="1"/>
          </p:nvPr>
        </p:nvSpPr>
        <p:spPr>
          <a:xfrm>
            <a:off x="838200" y="1550504"/>
            <a:ext cx="8941904" cy="4626459"/>
          </a:xfrm>
        </p:spPr>
        <p:txBody>
          <a:bodyPr>
            <a:normAutofit fontScale="77500" lnSpcReduction="20000"/>
          </a:bodyPr>
          <a:lstStyle/>
          <a:p>
            <a:pPr marL="0"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Extension – Erweiterung eines bestehenden komplexen Typs (</a:t>
            </a:r>
            <a:r>
              <a:rPr lang="de-DE" altLang="de-DE" dirty="0" err="1"/>
              <a:t>complexType</a:t>
            </a:r>
            <a:r>
              <a:rPr lang="de-DE" altLang="de-DE" dirty="0"/>
              <a:t>)</a:t>
            </a:r>
          </a:p>
          <a:p>
            <a:pPr marL="0"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&lt;</a:t>
            </a:r>
            <a:r>
              <a:rPr lang="en-US" altLang="de-DE" dirty="0" err="1">
                <a:latin typeface="Courier New" panose="02070309020205020404" pitchFamily="49" charset="0"/>
              </a:rPr>
              <a:t>xs:complexType</a:t>
            </a:r>
            <a:r>
              <a:rPr lang="en-US" altLang="de-DE" dirty="0">
                <a:latin typeface="Courier New" panose="02070309020205020404" pitchFamily="49" charset="0"/>
              </a:rPr>
              <a:t> name=”</a:t>
            </a:r>
            <a:r>
              <a:rPr lang="en-US" altLang="de-DE" dirty="0" err="1">
                <a:latin typeface="Courier New" panose="02070309020205020404" pitchFamily="49" charset="0"/>
              </a:rPr>
              <a:t>firmenadresseType</a:t>
            </a:r>
            <a:r>
              <a:rPr lang="en-US" altLang="de-DE" dirty="0">
                <a:latin typeface="Courier New" panose="02070309020205020404" pitchFamily="49" charset="0"/>
              </a:rPr>
              <a:t>”&gt;</a:t>
            </a:r>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xs:extension</a:t>
            </a:r>
            <a:r>
              <a:rPr lang="en-US" altLang="de-DE" dirty="0">
                <a:latin typeface="Courier New" panose="02070309020205020404" pitchFamily="49" charset="0"/>
              </a:rPr>
              <a:t> base=”</a:t>
            </a:r>
            <a:r>
              <a:rPr lang="en-US" altLang="de-DE" dirty="0" err="1">
                <a:latin typeface="Courier New" panose="02070309020205020404" pitchFamily="49" charset="0"/>
              </a:rPr>
              <a:t>adresseType</a:t>
            </a:r>
            <a:r>
              <a:rPr lang="en-US" altLang="de-DE" dirty="0">
                <a:latin typeface="Courier New" panose="02070309020205020404" pitchFamily="49" charset="0"/>
              </a:rPr>
              <a:t>”&gt;</a:t>
            </a:r>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xs:sequence</a:t>
            </a:r>
            <a:r>
              <a:rPr lang="en-US" altLang="de-DE" dirty="0">
                <a:latin typeface="Courier New" panose="02070309020205020404" pitchFamily="49" charset="0"/>
              </a:rPr>
              <a:t>&gt;</a:t>
            </a:r>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xs:element</a:t>
            </a:r>
            <a:r>
              <a:rPr lang="en-US" altLang="de-DE" dirty="0">
                <a:latin typeface="Courier New" panose="02070309020205020404" pitchFamily="49" charset="0"/>
              </a:rPr>
              <a:t> name=”</a:t>
            </a:r>
            <a:r>
              <a:rPr lang="en-US" altLang="de-DE" dirty="0" err="1">
                <a:latin typeface="Courier New" panose="02070309020205020404" pitchFamily="49" charset="0"/>
              </a:rPr>
              <a:t>tel_sekretariat</a:t>
            </a:r>
            <a:r>
              <a:rPr lang="en-US" altLang="de-DE" dirty="0">
                <a:latin typeface="Courier New" panose="02070309020205020404" pitchFamily="49" charset="0"/>
              </a:rPr>
              <a:t>”/&gt;</a:t>
            </a:r>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xs:element</a:t>
            </a:r>
            <a:r>
              <a:rPr lang="en-US" altLang="de-DE" dirty="0">
                <a:latin typeface="Courier New" panose="02070309020205020404" pitchFamily="49" charset="0"/>
              </a:rPr>
              <a:t> name=”</a:t>
            </a:r>
            <a:r>
              <a:rPr lang="en-US" altLang="de-DE" dirty="0" err="1">
                <a:latin typeface="Courier New" panose="02070309020205020404" pitchFamily="49" charset="0"/>
              </a:rPr>
              <a:t>tel_chef</a:t>
            </a:r>
            <a:r>
              <a:rPr lang="en-US" altLang="de-DE" dirty="0">
                <a:latin typeface="Courier New" panose="02070309020205020404" pitchFamily="49" charset="0"/>
              </a:rPr>
              <a:t>”/&gt;</a:t>
            </a:r>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xs:sequence</a:t>
            </a:r>
            <a:r>
              <a:rPr lang="en-US" altLang="de-DE" dirty="0">
                <a:latin typeface="Courier New" panose="02070309020205020404" pitchFamily="49" charset="0"/>
              </a:rPr>
              <a:t>&gt;</a:t>
            </a:r>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xs:extension</a:t>
            </a:r>
            <a:r>
              <a:rPr lang="en-US" altLang="de-DE" dirty="0">
                <a:latin typeface="Courier New" panose="02070309020205020404" pitchFamily="49" charset="0"/>
              </a:rPr>
              <a:t>&gt;</a:t>
            </a:r>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&lt;/</a:t>
            </a:r>
            <a:r>
              <a:rPr lang="en-US" altLang="de-DE" dirty="0" err="1">
                <a:latin typeface="Courier New" panose="02070309020205020404" pitchFamily="49" charset="0"/>
              </a:rPr>
              <a:t>xs:ComplexType</a:t>
            </a:r>
            <a:r>
              <a:rPr lang="en-US" altLang="de-DE" dirty="0">
                <a:latin typeface="Courier New" panose="02070309020205020404" pitchFamily="49" charset="0"/>
              </a:rPr>
              <a:t>&gt;</a:t>
            </a:r>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US" altLang="de-DE" dirty="0">
              <a:latin typeface="Courier New" panose="02070309020205020404" pitchFamily="49" charset="0"/>
            </a:endParaRPr>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Wie bei SEQUENCE wird der </a:t>
            </a:r>
            <a:r>
              <a:rPr lang="de-AT" altLang="de-DE" dirty="0" err="1"/>
              <a:t>adressType</a:t>
            </a:r>
            <a:r>
              <a:rPr lang="de-AT" altLang="de-DE" dirty="0"/>
              <a:t> um </a:t>
            </a:r>
            <a:r>
              <a:rPr lang="de-AT" altLang="de-DE" dirty="0" err="1"/>
              <a:t>tel_sekretariat</a:t>
            </a:r>
            <a:r>
              <a:rPr lang="de-AT" altLang="de-DE" dirty="0"/>
              <a:t> und</a:t>
            </a:r>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err="1"/>
              <a:t>tel_chef</a:t>
            </a:r>
            <a:r>
              <a:rPr lang="de-AT" altLang="de-DE" dirty="0"/>
              <a:t> erweitert </a:t>
            </a:r>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US" altLang="de-DE" dirty="0">
              <a:latin typeface="Courier New" panose="02070309020205020404" pitchFamily="49" charset="0"/>
            </a:endParaRPr>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US" altLang="de-DE" sz="3200" dirty="0">
              <a:latin typeface="Courier New" panose="02070309020205020404" pitchFamily="49" charset="0"/>
            </a:endParaRPr>
          </a:p>
          <a:p>
            <a:pPr indent="-277813">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US" altLang="de-DE" sz="3200" dirty="0">
              <a:latin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529966E7-9F61-458E-A1E6-FADEA5074821}"/>
              </a:ext>
            </a:extLst>
          </p:cNvPr>
          <p:cNvSpPr>
            <a:spLocks noGrp="1"/>
          </p:cNvSpPr>
          <p:nvPr>
            <p:ph type="ftr" sz="quarter" idx="11"/>
          </p:nvPr>
        </p:nvSpPr>
        <p:spPr>
          <a:xfrm>
            <a:off x="838200" y="6356350"/>
            <a:ext cx="646043"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5C8565E9-DE70-49F1-B3F1-889630E54B4F}"/>
              </a:ext>
            </a:extLst>
          </p:cNvPr>
          <p:cNvSpPr>
            <a:spLocks noGrp="1"/>
          </p:cNvSpPr>
          <p:nvPr>
            <p:ph type="sldNum" sz="quarter" idx="12"/>
          </p:nvPr>
        </p:nvSpPr>
        <p:spPr/>
        <p:txBody>
          <a:bodyPr/>
          <a:lstStyle/>
          <a:p>
            <a:fld id="{1A905A58-585F-4B73-B6AE-6769FFF49B73}" type="slidenum">
              <a:rPr lang="de-AT" sz="1400" smtClean="0"/>
              <a:t>42</a:t>
            </a:fld>
            <a:endParaRPr lang="de-AT" sz="1400" dirty="0"/>
          </a:p>
        </p:txBody>
      </p:sp>
      <p:pic>
        <p:nvPicPr>
          <p:cNvPr id="6" name="Grafik 5" descr="Ein Bild, das Zeichnung enthält.&#10;&#10;Automatisch generierte Beschreibung">
            <a:extLst>
              <a:ext uri="{FF2B5EF4-FFF2-40B4-BE49-F238E27FC236}">
                <a16:creationId xmlns:a16="http://schemas.microsoft.com/office/drawing/2014/main" id="{79812A86-038B-40FC-986C-B060D8EE3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524987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81A7C7-E5D4-462E-A189-A1E794DFF685}"/>
              </a:ext>
            </a:extLst>
          </p:cNvPr>
          <p:cNvSpPr>
            <a:spLocks noGrp="1"/>
          </p:cNvSpPr>
          <p:nvPr>
            <p:ph type="title"/>
          </p:nvPr>
        </p:nvSpPr>
        <p:spPr/>
        <p:txBody>
          <a:bodyPr/>
          <a:lstStyle/>
          <a:p>
            <a:r>
              <a:rPr lang="de-AT" b="1" dirty="0" err="1"/>
              <a:t>Restriction</a:t>
            </a:r>
            <a:endParaRPr lang="de-AT" b="1" dirty="0"/>
          </a:p>
        </p:txBody>
      </p:sp>
      <p:sp>
        <p:nvSpPr>
          <p:cNvPr id="3" name="Inhaltsplatzhalter 2">
            <a:extLst>
              <a:ext uri="{FF2B5EF4-FFF2-40B4-BE49-F238E27FC236}">
                <a16:creationId xmlns:a16="http://schemas.microsoft.com/office/drawing/2014/main" id="{CCAD6DFA-5323-4D73-BA09-5BF0E529D77F}"/>
              </a:ext>
            </a:extLst>
          </p:cNvPr>
          <p:cNvSpPr>
            <a:spLocks noGrp="1"/>
          </p:cNvSpPr>
          <p:nvPr>
            <p:ph idx="1"/>
          </p:nvPr>
        </p:nvSpPr>
        <p:spPr/>
        <p:txBody>
          <a:bodyPr/>
          <a:lstStyle/>
          <a:p>
            <a:pPr marL="0"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err="1"/>
              <a:t>definiert</a:t>
            </a:r>
            <a:r>
              <a:rPr lang="en-US" altLang="de-DE" dirty="0"/>
              <a:t> </a:t>
            </a:r>
            <a:r>
              <a:rPr lang="en-US" altLang="de-DE" dirty="0" err="1"/>
              <a:t>eine</a:t>
            </a:r>
            <a:r>
              <a:rPr lang="en-US" altLang="de-DE" dirty="0"/>
              <a:t> </a:t>
            </a:r>
            <a:r>
              <a:rPr lang="en-US" altLang="de-DE" dirty="0" err="1"/>
              <a:t>Restriktion</a:t>
            </a:r>
            <a:r>
              <a:rPr lang="en-US" altLang="de-DE" dirty="0"/>
              <a:t> auf </a:t>
            </a:r>
            <a:r>
              <a:rPr lang="en-US" altLang="de-DE" dirty="0" err="1"/>
              <a:t>einen</a:t>
            </a:r>
            <a:r>
              <a:rPr lang="en-US" altLang="de-DE" dirty="0"/>
              <a:t> </a:t>
            </a:r>
            <a:r>
              <a:rPr lang="en-US" altLang="de-DE" dirty="0" err="1"/>
              <a:t>simpleType</a:t>
            </a:r>
            <a:r>
              <a:rPr lang="en-US" altLang="de-DE" dirty="0"/>
              <a:t>, </a:t>
            </a:r>
            <a:r>
              <a:rPr lang="en-US" altLang="de-DE" dirty="0" err="1"/>
              <a:t>einen</a:t>
            </a:r>
            <a:r>
              <a:rPr lang="en-US" altLang="de-DE" dirty="0"/>
              <a:t> </a:t>
            </a:r>
            <a:r>
              <a:rPr lang="en-US" altLang="de-DE" dirty="0" err="1"/>
              <a:t>simpleContent</a:t>
            </a:r>
            <a:r>
              <a:rPr lang="en-US" altLang="de-DE" dirty="0"/>
              <a:t> </a:t>
            </a:r>
            <a:r>
              <a:rPr lang="en-US" altLang="de-DE" dirty="0" err="1"/>
              <a:t>oder</a:t>
            </a:r>
            <a:r>
              <a:rPr lang="en-US" altLang="de-DE" dirty="0"/>
              <a:t> </a:t>
            </a:r>
            <a:r>
              <a:rPr lang="en-US" altLang="de-DE" dirty="0" err="1"/>
              <a:t>einen</a:t>
            </a:r>
            <a:r>
              <a:rPr lang="en-US" altLang="de-DE" dirty="0"/>
              <a:t> </a:t>
            </a:r>
            <a:r>
              <a:rPr lang="en-US" altLang="de-DE" dirty="0" err="1"/>
              <a:t>complexContent</a:t>
            </a:r>
            <a:r>
              <a:rPr lang="en-US" altLang="de-DE" dirty="0"/>
              <a:t> </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US" altLang="de-DE" dirty="0">
              <a:latin typeface="Courier New" panose="02070309020205020404" pitchFamily="49" charset="0"/>
            </a:endParaRP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xs:simpleType</a:t>
            </a:r>
            <a:r>
              <a:rPr lang="en-US" altLang="de-DE" dirty="0">
                <a:latin typeface="Courier New" panose="02070309020205020404" pitchFamily="49" charset="0"/>
              </a:rPr>
              <a:t>  name="</a:t>
            </a:r>
            <a:r>
              <a:rPr lang="en-US" altLang="de-DE" dirty="0" err="1">
                <a:latin typeface="Courier New" panose="02070309020205020404" pitchFamily="49" charset="0"/>
              </a:rPr>
              <a:t>hausnummer</a:t>
            </a:r>
            <a:r>
              <a:rPr lang="en-US"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xs:restriction</a:t>
            </a:r>
            <a:r>
              <a:rPr lang="en-US" altLang="de-DE" dirty="0">
                <a:latin typeface="Courier New" panose="02070309020205020404" pitchFamily="49" charset="0"/>
              </a:rPr>
              <a:t> base="</a:t>
            </a:r>
            <a:r>
              <a:rPr lang="en-US" altLang="de-DE" dirty="0" err="1">
                <a:latin typeface="Courier New" panose="02070309020205020404" pitchFamily="49" charset="0"/>
              </a:rPr>
              <a:t>xs:string</a:t>
            </a:r>
            <a:r>
              <a:rPr lang="en-US"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xs:pattern</a:t>
            </a:r>
            <a:r>
              <a:rPr lang="en-US" altLang="de-DE" dirty="0">
                <a:latin typeface="Courier New" panose="02070309020205020404" pitchFamily="49" charset="0"/>
              </a:rPr>
              <a:t> value="[1-9][0-9]*[a-z]?"/&gt;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xs:restriction</a:t>
            </a:r>
            <a:r>
              <a:rPr lang="en-US"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de-DE" dirty="0">
                <a:latin typeface="Courier New" panose="02070309020205020404" pitchFamily="49" charset="0"/>
              </a:rPr>
              <a:t>	&lt;/</a:t>
            </a:r>
            <a:r>
              <a:rPr lang="en-US" altLang="de-DE" dirty="0" err="1">
                <a:latin typeface="Courier New" panose="02070309020205020404" pitchFamily="49" charset="0"/>
              </a:rPr>
              <a:t>xs:simpleType</a:t>
            </a:r>
            <a:r>
              <a:rPr lang="en-US" altLang="de-DE" dirty="0">
                <a:latin typeface="Courier New" panose="02070309020205020404" pitchFamily="49" charset="0"/>
              </a:rPr>
              <a:t>&gt; </a:t>
            </a:r>
          </a:p>
          <a:p>
            <a:endParaRPr lang="de-AT" dirty="0"/>
          </a:p>
        </p:txBody>
      </p:sp>
      <p:sp>
        <p:nvSpPr>
          <p:cNvPr id="4" name="Fußzeilenplatzhalter 3">
            <a:extLst>
              <a:ext uri="{FF2B5EF4-FFF2-40B4-BE49-F238E27FC236}">
                <a16:creationId xmlns:a16="http://schemas.microsoft.com/office/drawing/2014/main" id="{514DD7B0-5164-4F0D-AD9F-C6D2A8D2DC5C}"/>
              </a:ext>
            </a:extLst>
          </p:cNvPr>
          <p:cNvSpPr>
            <a:spLocks noGrp="1"/>
          </p:cNvSpPr>
          <p:nvPr>
            <p:ph type="ftr" sz="quarter" idx="11"/>
          </p:nvPr>
        </p:nvSpPr>
        <p:spPr>
          <a:xfrm>
            <a:off x="838200" y="6356350"/>
            <a:ext cx="540026"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AE9E4A67-F840-428E-AB8A-56BB6750D6E5}"/>
              </a:ext>
            </a:extLst>
          </p:cNvPr>
          <p:cNvSpPr>
            <a:spLocks noGrp="1"/>
          </p:cNvSpPr>
          <p:nvPr>
            <p:ph type="sldNum" sz="quarter" idx="12"/>
          </p:nvPr>
        </p:nvSpPr>
        <p:spPr/>
        <p:txBody>
          <a:bodyPr/>
          <a:lstStyle/>
          <a:p>
            <a:fld id="{1A905A58-585F-4B73-B6AE-6769FFF49B73}" type="slidenum">
              <a:rPr lang="de-AT" sz="1400" smtClean="0"/>
              <a:t>43</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76BA251A-20E2-468F-987F-D07749365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232935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3CF1D-3890-4EE1-949E-17B9388179B0}"/>
              </a:ext>
            </a:extLst>
          </p:cNvPr>
          <p:cNvSpPr>
            <a:spLocks noGrp="1"/>
          </p:cNvSpPr>
          <p:nvPr>
            <p:ph type="title"/>
          </p:nvPr>
        </p:nvSpPr>
        <p:spPr/>
        <p:txBody>
          <a:bodyPr/>
          <a:lstStyle/>
          <a:p>
            <a:r>
              <a:rPr lang="de-AT" b="1" dirty="0"/>
              <a:t>Order Indikatoren</a:t>
            </a:r>
          </a:p>
        </p:txBody>
      </p:sp>
      <p:sp>
        <p:nvSpPr>
          <p:cNvPr id="3" name="Inhaltsplatzhalter 2">
            <a:extLst>
              <a:ext uri="{FF2B5EF4-FFF2-40B4-BE49-F238E27FC236}">
                <a16:creationId xmlns:a16="http://schemas.microsoft.com/office/drawing/2014/main" id="{084416CE-41FC-494F-97B8-1200E604F3B8}"/>
              </a:ext>
            </a:extLst>
          </p:cNvPr>
          <p:cNvSpPr>
            <a:spLocks noGrp="1"/>
          </p:cNvSpPr>
          <p:nvPr>
            <p:ph idx="1"/>
          </p:nvPr>
        </p:nvSpPr>
        <p:spPr>
          <a:xfrm>
            <a:off x="838200" y="1671846"/>
            <a:ext cx="9144000" cy="4351338"/>
          </a:xfrm>
        </p:spPr>
        <p:txBody>
          <a:bodyPr>
            <a:normAutofit fontScale="92500" lnSpcReduction="20000"/>
          </a:bodyPr>
          <a:lstStyle/>
          <a:p>
            <a:pPr marL="277813" indent="-277813">
              <a:spcBef>
                <a:spcPts val="600"/>
              </a:spcBef>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DE" altLang="de-DE" dirty="0" err="1"/>
              <a:t>xs:sequence</a:t>
            </a:r>
            <a:br>
              <a:rPr lang="de-DE" altLang="de-DE" dirty="0"/>
            </a:br>
            <a:r>
              <a:rPr lang="de-DE" altLang="de-DE" dirty="0"/>
              <a:t>Spezifizierung einer Liste von </a:t>
            </a:r>
            <a:r>
              <a:rPr lang="de-DE" altLang="de-DE" dirty="0" err="1"/>
              <a:t>Kindelementen</a:t>
            </a:r>
            <a:r>
              <a:rPr lang="de-DE" altLang="de-DE" dirty="0"/>
              <a:t>. Jedes Element kann 0, 1 oder mehrfach auftreten (</a:t>
            </a:r>
            <a:r>
              <a:rPr lang="de-DE" altLang="de-DE" dirty="0" err="1"/>
              <a:t>minOccurs</a:t>
            </a:r>
            <a:r>
              <a:rPr lang="de-DE" altLang="de-DE" dirty="0"/>
              <a:t>, </a:t>
            </a:r>
            <a:r>
              <a:rPr lang="de-DE" altLang="de-DE" dirty="0" err="1"/>
              <a:t>maxOccurs</a:t>
            </a:r>
            <a:r>
              <a:rPr lang="de-DE" altLang="de-DE" dirty="0"/>
              <a:t>; </a:t>
            </a:r>
            <a:r>
              <a:rPr lang="de-DE" altLang="de-DE" dirty="0" err="1"/>
              <a:t>default</a:t>
            </a:r>
            <a:r>
              <a:rPr lang="de-DE" altLang="de-DE" dirty="0"/>
              <a:t>: 1). Die Elemente müssen in der angegebenen Reihenfolge auftreten.</a:t>
            </a:r>
          </a:p>
          <a:p>
            <a:pPr marL="277813" indent="-277813">
              <a:spcBef>
                <a:spcPts val="600"/>
              </a:spcBef>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DE" altLang="de-DE" dirty="0" err="1"/>
              <a:t>xs:choice</a:t>
            </a:r>
            <a:br>
              <a:rPr lang="de-DE" altLang="de-DE" dirty="0"/>
            </a:br>
            <a:r>
              <a:rPr lang="de-DE" altLang="de-DE" dirty="0"/>
              <a:t>Aus einer Liste von Alternativen kann 1 Element ausgewählt werden.</a:t>
            </a:r>
          </a:p>
          <a:p>
            <a:pPr marL="277813" indent="-277813">
              <a:spcBef>
                <a:spcPts val="600"/>
              </a:spcBef>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r>
              <a:rPr lang="de-DE" altLang="de-DE" dirty="0" err="1"/>
              <a:t>xs:all</a:t>
            </a:r>
            <a:br>
              <a:rPr lang="de-DE" altLang="de-DE" dirty="0"/>
            </a:br>
            <a:r>
              <a:rPr lang="de-DE" altLang="de-DE" dirty="0"/>
              <a:t>Definition einer Gruppe von Subelementen, von denen jedes maximal 1x auftreten darf (</a:t>
            </a:r>
            <a:r>
              <a:rPr lang="de-DE" altLang="de-DE" dirty="0" err="1"/>
              <a:t>minOccurs</a:t>
            </a:r>
            <a:r>
              <a:rPr lang="de-DE" altLang="de-DE" dirty="0"/>
              <a:t> und </a:t>
            </a:r>
            <a:r>
              <a:rPr lang="de-DE" altLang="de-DE" dirty="0" err="1"/>
              <a:t>maxOccurs</a:t>
            </a:r>
            <a:r>
              <a:rPr lang="de-DE" altLang="de-DE" dirty="0"/>
              <a:t> dürfen nur die Werte 0 oder 1 annehmen). Die Reihenfolge der Elemente ist beliebig.</a:t>
            </a:r>
          </a:p>
          <a:p>
            <a:pPr marL="312738" indent="-277813">
              <a:spcBef>
                <a:spcPts val="600"/>
              </a:spcBef>
              <a:buNone/>
              <a:tabLst>
                <a:tab pos="277813" algn="l"/>
                <a:tab pos="382588" algn="l"/>
                <a:tab pos="831850" algn="l"/>
                <a:tab pos="1281113" algn="l"/>
                <a:tab pos="1730375" algn="l"/>
                <a:tab pos="2179638" algn="l"/>
                <a:tab pos="2628900" algn="l"/>
                <a:tab pos="3078163" algn="l"/>
                <a:tab pos="3527425" algn="l"/>
                <a:tab pos="3976688" algn="l"/>
                <a:tab pos="4425950" algn="l"/>
                <a:tab pos="4875213" algn="l"/>
                <a:tab pos="5324475" algn="l"/>
                <a:tab pos="5773738" algn="l"/>
                <a:tab pos="6223000" algn="l"/>
                <a:tab pos="6672263" algn="l"/>
                <a:tab pos="7121525" algn="l"/>
                <a:tab pos="7570788" algn="l"/>
                <a:tab pos="8020050" algn="l"/>
                <a:tab pos="8469313" algn="l"/>
                <a:tab pos="8918575" algn="l"/>
              </a:tabLst>
              <a:defRPr/>
            </a:pPr>
            <a:endParaRPr lang="de-DE" altLang="de-DE" dirty="0"/>
          </a:p>
          <a:p>
            <a:endParaRPr lang="de-AT" dirty="0"/>
          </a:p>
        </p:txBody>
      </p:sp>
      <p:sp>
        <p:nvSpPr>
          <p:cNvPr id="4" name="Fußzeilenplatzhalter 3">
            <a:extLst>
              <a:ext uri="{FF2B5EF4-FFF2-40B4-BE49-F238E27FC236}">
                <a16:creationId xmlns:a16="http://schemas.microsoft.com/office/drawing/2014/main" id="{A39689C4-6D68-4237-9103-6CAF1C68F3AD}"/>
              </a:ext>
            </a:extLst>
          </p:cNvPr>
          <p:cNvSpPr>
            <a:spLocks noGrp="1"/>
          </p:cNvSpPr>
          <p:nvPr>
            <p:ph type="ftr" sz="quarter" idx="11"/>
          </p:nvPr>
        </p:nvSpPr>
        <p:spPr>
          <a:xfrm>
            <a:off x="838200" y="6356350"/>
            <a:ext cx="685800" cy="365125"/>
          </a:xfrm>
        </p:spPr>
        <p:txBody>
          <a:bodyPr/>
          <a:lstStyle/>
          <a:p>
            <a:r>
              <a:rPr lang="de-AT" sz="1400"/>
              <a:t>XML</a:t>
            </a:r>
          </a:p>
        </p:txBody>
      </p:sp>
      <p:sp>
        <p:nvSpPr>
          <p:cNvPr id="5" name="Foliennummernplatzhalter 4">
            <a:extLst>
              <a:ext uri="{FF2B5EF4-FFF2-40B4-BE49-F238E27FC236}">
                <a16:creationId xmlns:a16="http://schemas.microsoft.com/office/drawing/2014/main" id="{FA807123-23BE-4FE0-A808-28A141057A34}"/>
              </a:ext>
            </a:extLst>
          </p:cNvPr>
          <p:cNvSpPr>
            <a:spLocks noGrp="1"/>
          </p:cNvSpPr>
          <p:nvPr>
            <p:ph type="sldNum" sz="quarter" idx="12"/>
          </p:nvPr>
        </p:nvSpPr>
        <p:spPr/>
        <p:txBody>
          <a:bodyPr/>
          <a:lstStyle/>
          <a:p>
            <a:fld id="{1A905A58-585F-4B73-B6AE-6769FFF49B73}" type="slidenum">
              <a:rPr lang="de-AT" sz="1400" smtClean="0"/>
              <a:t>44</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35D9F1D5-09E8-4A24-AFCD-51FDA3FB9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6564107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FE842E-3FB3-468A-9B62-74427AC4EEA0}"/>
              </a:ext>
            </a:extLst>
          </p:cNvPr>
          <p:cNvSpPr>
            <a:spLocks noGrp="1"/>
          </p:cNvSpPr>
          <p:nvPr>
            <p:ph type="title"/>
          </p:nvPr>
        </p:nvSpPr>
        <p:spPr/>
        <p:txBody>
          <a:bodyPr/>
          <a:lstStyle/>
          <a:p>
            <a:r>
              <a:rPr lang="de-AT" b="1" dirty="0"/>
              <a:t>All Indikator</a:t>
            </a:r>
          </a:p>
        </p:txBody>
      </p:sp>
      <p:sp>
        <p:nvSpPr>
          <p:cNvPr id="3" name="Inhaltsplatzhalter 2">
            <a:extLst>
              <a:ext uri="{FF2B5EF4-FFF2-40B4-BE49-F238E27FC236}">
                <a16:creationId xmlns:a16="http://schemas.microsoft.com/office/drawing/2014/main" id="{6A3F6286-AF2F-4277-8EAC-21DD095E4159}"/>
              </a:ext>
            </a:extLst>
          </p:cNvPr>
          <p:cNvSpPr>
            <a:spLocks noGrp="1"/>
          </p:cNvSpPr>
          <p:nvPr>
            <p:ph idx="1"/>
          </p:nvPr>
        </p:nvSpPr>
        <p:spPr>
          <a:xfrm>
            <a:off x="838200" y="1632089"/>
            <a:ext cx="10515600" cy="4351338"/>
          </a:xfrm>
        </p:spPr>
        <p:txBody>
          <a:bodyPr>
            <a:normAutofit fontScale="92500" lnSpcReduction="10000"/>
          </a:bodyPr>
          <a:lstStyle/>
          <a:p>
            <a:pPr marL="0"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Die Child Elemente können in beliebiger Reihenfolge auftreten. Jedes </a:t>
            </a:r>
            <a:r>
              <a:rPr lang="de-DE" altLang="de-DE" dirty="0" err="1"/>
              <a:t>Kindelement</a:t>
            </a:r>
            <a:r>
              <a:rPr lang="de-DE" altLang="de-DE" dirty="0"/>
              <a:t> kann 0 oder 1 x vorkommen.</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name="person"&gt;  </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xs:complexType</a:t>
            </a:r>
            <a:r>
              <a:rPr lang="en-GB" altLang="de-DE" dirty="0">
                <a:latin typeface="Courier New" panose="02070309020205020404" pitchFamily="49" charset="0"/>
              </a:rPr>
              <a:t>&gt;    </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xs:all</a:t>
            </a:r>
            <a:r>
              <a:rPr lang="en-GB" altLang="de-DE" dirty="0">
                <a:latin typeface="Courier New" panose="02070309020205020404" pitchFamily="49" charset="0"/>
              </a:rPr>
              <a:t>&gt;      </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firstname</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lastname</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xs:all</a:t>
            </a:r>
            <a:r>
              <a:rPr lang="de-DE" altLang="de-DE" dirty="0">
                <a:latin typeface="Courier New" panose="02070309020205020404" pitchFamily="49" charset="0"/>
              </a:rPr>
              <a:t>&gt;  </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xs:complexType</a:t>
            </a:r>
            <a:r>
              <a:rPr lang="de-DE" altLang="de-DE" dirty="0">
                <a:latin typeface="Courier New" panose="02070309020205020404" pitchFamily="49" charset="0"/>
              </a:rPr>
              <a:t>&gt;</a:t>
            </a:r>
          </a:p>
          <a:p>
            <a:pPr indent="-277813">
              <a:spcBef>
                <a:spcPts val="5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xs:element</a:t>
            </a:r>
            <a:r>
              <a:rPr lang="de-DE" altLang="de-DE" dirty="0">
                <a:latin typeface="Courier New" panose="02070309020205020404" pitchFamily="49" charset="0"/>
              </a:rPr>
              <a:t>&gt;</a:t>
            </a:r>
          </a:p>
          <a:p>
            <a:endParaRPr lang="de-AT" dirty="0"/>
          </a:p>
        </p:txBody>
      </p:sp>
      <p:sp>
        <p:nvSpPr>
          <p:cNvPr id="4" name="Fußzeilenplatzhalter 3">
            <a:extLst>
              <a:ext uri="{FF2B5EF4-FFF2-40B4-BE49-F238E27FC236}">
                <a16:creationId xmlns:a16="http://schemas.microsoft.com/office/drawing/2014/main" id="{C2778F5F-7951-46F2-BC6E-219A6DBBC904}"/>
              </a:ext>
            </a:extLst>
          </p:cNvPr>
          <p:cNvSpPr>
            <a:spLocks noGrp="1"/>
          </p:cNvSpPr>
          <p:nvPr>
            <p:ph type="ftr" sz="quarter" idx="11"/>
          </p:nvPr>
        </p:nvSpPr>
        <p:spPr>
          <a:xfrm>
            <a:off x="838200" y="6356349"/>
            <a:ext cx="659296"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0157C25C-7D97-4F8D-97A7-5D774308038C}"/>
              </a:ext>
            </a:extLst>
          </p:cNvPr>
          <p:cNvSpPr>
            <a:spLocks noGrp="1"/>
          </p:cNvSpPr>
          <p:nvPr>
            <p:ph type="sldNum" sz="quarter" idx="12"/>
          </p:nvPr>
        </p:nvSpPr>
        <p:spPr/>
        <p:txBody>
          <a:bodyPr/>
          <a:lstStyle/>
          <a:p>
            <a:fld id="{1A905A58-585F-4B73-B6AE-6769FFF49B73}" type="slidenum">
              <a:rPr lang="de-AT" sz="1400" smtClean="0"/>
              <a:t>45</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D2C129D9-53FE-45AB-B937-2A0E0CDFF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711136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C973B-3E06-4A96-B364-2F7C5A3293D7}"/>
              </a:ext>
            </a:extLst>
          </p:cNvPr>
          <p:cNvSpPr>
            <a:spLocks noGrp="1"/>
          </p:cNvSpPr>
          <p:nvPr>
            <p:ph type="title"/>
          </p:nvPr>
        </p:nvSpPr>
        <p:spPr/>
        <p:txBody>
          <a:bodyPr/>
          <a:lstStyle/>
          <a:p>
            <a:r>
              <a:rPr lang="de-AT" b="1" dirty="0"/>
              <a:t>Choice Indikator</a:t>
            </a:r>
          </a:p>
        </p:txBody>
      </p:sp>
      <p:sp>
        <p:nvSpPr>
          <p:cNvPr id="3" name="Inhaltsplatzhalter 2">
            <a:extLst>
              <a:ext uri="{FF2B5EF4-FFF2-40B4-BE49-F238E27FC236}">
                <a16:creationId xmlns:a16="http://schemas.microsoft.com/office/drawing/2014/main" id="{E086BE3D-86B7-413C-8207-1DEE370C23EC}"/>
              </a:ext>
            </a:extLst>
          </p:cNvPr>
          <p:cNvSpPr>
            <a:spLocks noGrp="1"/>
          </p:cNvSpPr>
          <p:nvPr>
            <p:ph idx="1"/>
          </p:nvPr>
        </p:nvSpPr>
        <p:spPr>
          <a:xfrm>
            <a:off x="838200" y="1762747"/>
            <a:ext cx="10515600" cy="4351338"/>
          </a:xfrm>
        </p:spPr>
        <p:txBody>
          <a:bodyPr>
            <a:normAutofit lnSpcReduction="10000"/>
          </a:bodyPr>
          <a:lstStyle/>
          <a:p>
            <a:pPr marL="0"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entweder das eine oder das andere Child Element kann vorkommen.</a:t>
            </a:r>
          </a:p>
          <a:p>
            <a:pPr marL="0"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name="person"&gt;  </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xs:complexType</a:t>
            </a:r>
            <a:r>
              <a:rPr lang="en-GB" altLang="de-DE" dirty="0">
                <a:latin typeface="Courier New" panose="02070309020205020404" pitchFamily="49" charset="0"/>
              </a:rPr>
              <a:t>&gt;    </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xs:choice</a:t>
            </a:r>
            <a:r>
              <a:rPr lang="en-GB" altLang="de-DE" dirty="0">
                <a:latin typeface="Courier New" panose="02070309020205020404" pitchFamily="49" charset="0"/>
              </a:rPr>
              <a:t>&gt;      </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name="employee" type="employee"/&gt;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name="member" type="member"/&gt;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xs:choice</a:t>
            </a:r>
            <a:r>
              <a:rPr lang="de-DE" altLang="de-DE" dirty="0">
                <a:latin typeface="Courier New" panose="02070309020205020404" pitchFamily="49" charset="0"/>
              </a:rPr>
              <a:t>&gt;  </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xs:complexType</a:t>
            </a:r>
            <a:r>
              <a:rPr lang="de-DE" altLang="de-DE" dirty="0">
                <a:latin typeface="Courier New" panose="02070309020205020404" pitchFamily="49" charset="0"/>
              </a:rPr>
              <a:t>&gt;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xs:element</a:t>
            </a:r>
            <a:r>
              <a:rPr lang="de-DE" altLang="de-DE" dirty="0">
                <a:latin typeface="Courier New" panose="02070309020205020404" pitchFamily="49" charset="0"/>
              </a:rPr>
              <a:t>&gt;</a:t>
            </a:r>
          </a:p>
          <a:p>
            <a:endParaRPr lang="de-AT" dirty="0"/>
          </a:p>
        </p:txBody>
      </p:sp>
      <p:sp>
        <p:nvSpPr>
          <p:cNvPr id="4" name="Fußzeilenplatzhalter 3">
            <a:extLst>
              <a:ext uri="{FF2B5EF4-FFF2-40B4-BE49-F238E27FC236}">
                <a16:creationId xmlns:a16="http://schemas.microsoft.com/office/drawing/2014/main" id="{86C3A6F8-ABF2-4B81-97AB-D8112203F00E}"/>
              </a:ext>
            </a:extLst>
          </p:cNvPr>
          <p:cNvSpPr>
            <a:spLocks noGrp="1"/>
          </p:cNvSpPr>
          <p:nvPr>
            <p:ph type="ftr" sz="quarter" idx="11"/>
          </p:nvPr>
        </p:nvSpPr>
        <p:spPr>
          <a:xfrm>
            <a:off x="838200" y="6356349"/>
            <a:ext cx="732183" cy="365125"/>
          </a:xfrm>
        </p:spPr>
        <p:txBody>
          <a:bodyPr/>
          <a:lstStyle/>
          <a:p>
            <a:r>
              <a:rPr lang="de-AT" sz="1400"/>
              <a:t>XML</a:t>
            </a:r>
          </a:p>
        </p:txBody>
      </p:sp>
      <p:sp>
        <p:nvSpPr>
          <p:cNvPr id="5" name="Foliennummernplatzhalter 4">
            <a:extLst>
              <a:ext uri="{FF2B5EF4-FFF2-40B4-BE49-F238E27FC236}">
                <a16:creationId xmlns:a16="http://schemas.microsoft.com/office/drawing/2014/main" id="{99A87A19-57AB-45A1-B323-F2981E16D67D}"/>
              </a:ext>
            </a:extLst>
          </p:cNvPr>
          <p:cNvSpPr>
            <a:spLocks noGrp="1"/>
          </p:cNvSpPr>
          <p:nvPr>
            <p:ph type="sldNum" sz="quarter" idx="12"/>
          </p:nvPr>
        </p:nvSpPr>
        <p:spPr/>
        <p:txBody>
          <a:bodyPr/>
          <a:lstStyle/>
          <a:p>
            <a:fld id="{1A905A58-585F-4B73-B6AE-6769FFF49B73}" type="slidenum">
              <a:rPr lang="de-AT" sz="1400" smtClean="0"/>
              <a:t>46</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B7592B92-BF83-4459-AA76-EC6DDCC57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6321419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D7750E-22C3-4484-B683-B817A7B432B8}"/>
              </a:ext>
            </a:extLst>
          </p:cNvPr>
          <p:cNvSpPr>
            <a:spLocks noGrp="1"/>
          </p:cNvSpPr>
          <p:nvPr>
            <p:ph type="title"/>
          </p:nvPr>
        </p:nvSpPr>
        <p:spPr/>
        <p:txBody>
          <a:bodyPr/>
          <a:lstStyle/>
          <a:p>
            <a:r>
              <a:rPr lang="de-AT" b="1" dirty="0" err="1"/>
              <a:t>Sequence</a:t>
            </a:r>
            <a:r>
              <a:rPr lang="de-AT" b="1" dirty="0"/>
              <a:t> </a:t>
            </a:r>
            <a:r>
              <a:rPr lang="de-AT" b="1" dirty="0" err="1"/>
              <a:t>Indicator</a:t>
            </a:r>
            <a:endParaRPr lang="de-AT" b="1" dirty="0"/>
          </a:p>
        </p:txBody>
      </p:sp>
      <p:sp>
        <p:nvSpPr>
          <p:cNvPr id="3" name="Inhaltsplatzhalter 2">
            <a:extLst>
              <a:ext uri="{FF2B5EF4-FFF2-40B4-BE49-F238E27FC236}">
                <a16:creationId xmlns:a16="http://schemas.microsoft.com/office/drawing/2014/main" id="{0BB08952-1736-43B8-BFB7-D1AD39FB3199}"/>
              </a:ext>
            </a:extLst>
          </p:cNvPr>
          <p:cNvSpPr>
            <a:spLocks noGrp="1"/>
          </p:cNvSpPr>
          <p:nvPr>
            <p:ph idx="1"/>
          </p:nvPr>
        </p:nvSpPr>
        <p:spPr>
          <a:xfrm>
            <a:off x="838200" y="1690688"/>
            <a:ext cx="10515600" cy="4351338"/>
          </a:xfrm>
        </p:spPr>
        <p:txBody>
          <a:bodyPr>
            <a:normAutofit lnSpcReduction="10000"/>
          </a:bodyPr>
          <a:lstStyle/>
          <a:p>
            <a:pPr marL="0"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Die Child Elemente müssen in der vorgegebenen Ordnung vorkommen.</a:t>
            </a:r>
          </a:p>
          <a:p>
            <a:pPr marL="0"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name="person"&gt;  </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xs:complexType</a:t>
            </a:r>
            <a:r>
              <a:rPr lang="en-GB" altLang="de-DE" dirty="0">
                <a:latin typeface="Courier New" panose="02070309020205020404" pitchFamily="49" charset="0"/>
              </a:rPr>
              <a:t>&gt;    </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xs:sequence</a:t>
            </a:r>
            <a:r>
              <a:rPr lang="en-GB" altLang="de-DE" dirty="0">
                <a:latin typeface="Courier New" panose="02070309020205020404" pitchFamily="49" charset="0"/>
              </a:rPr>
              <a:t>&gt;      </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firstname</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"/&gt; </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lastname</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xs:sequence</a:t>
            </a:r>
            <a:r>
              <a:rPr lang="de-DE" altLang="de-DE" dirty="0">
                <a:latin typeface="Courier New" panose="02070309020205020404" pitchFamily="49" charset="0"/>
              </a:rPr>
              <a:t>&gt;  </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xs:complexType</a:t>
            </a:r>
            <a:r>
              <a:rPr lang="de-DE" altLang="de-DE" dirty="0">
                <a:latin typeface="Courier New" panose="02070309020205020404" pitchFamily="49" charset="0"/>
              </a:rPr>
              <a:t>&gt;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xs:element</a:t>
            </a:r>
            <a:r>
              <a:rPr lang="de-DE" altLang="de-DE" dirty="0">
                <a:latin typeface="Courier New" panose="02070309020205020404" pitchFamily="49" charset="0"/>
              </a:rPr>
              <a:t>&gt;</a:t>
            </a:r>
          </a:p>
          <a:p>
            <a:endParaRPr lang="de-AT" dirty="0"/>
          </a:p>
        </p:txBody>
      </p:sp>
      <p:sp>
        <p:nvSpPr>
          <p:cNvPr id="4" name="Fußzeilenplatzhalter 3">
            <a:extLst>
              <a:ext uri="{FF2B5EF4-FFF2-40B4-BE49-F238E27FC236}">
                <a16:creationId xmlns:a16="http://schemas.microsoft.com/office/drawing/2014/main" id="{18502F7B-BD9E-42D6-AD5D-9B2F8C921846}"/>
              </a:ext>
            </a:extLst>
          </p:cNvPr>
          <p:cNvSpPr>
            <a:spLocks noGrp="1"/>
          </p:cNvSpPr>
          <p:nvPr>
            <p:ph type="ftr" sz="quarter" idx="11"/>
          </p:nvPr>
        </p:nvSpPr>
        <p:spPr>
          <a:xfrm>
            <a:off x="838200" y="6356349"/>
            <a:ext cx="738809"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1422DA9F-01AD-4DCE-9723-85DEBE0BEEE2}"/>
              </a:ext>
            </a:extLst>
          </p:cNvPr>
          <p:cNvSpPr>
            <a:spLocks noGrp="1"/>
          </p:cNvSpPr>
          <p:nvPr>
            <p:ph type="sldNum" sz="quarter" idx="12"/>
          </p:nvPr>
        </p:nvSpPr>
        <p:spPr/>
        <p:txBody>
          <a:bodyPr/>
          <a:lstStyle/>
          <a:p>
            <a:fld id="{1A905A58-585F-4B73-B6AE-6769FFF49B73}" type="slidenum">
              <a:rPr lang="de-AT" sz="1400" smtClean="0"/>
              <a:t>47</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9AE5A13B-E5D0-4DF0-B320-E6617485B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844142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8CD8F-E857-43E3-AA87-13A99A9FE11E}"/>
              </a:ext>
            </a:extLst>
          </p:cNvPr>
          <p:cNvSpPr>
            <a:spLocks noGrp="1"/>
          </p:cNvSpPr>
          <p:nvPr>
            <p:ph type="title"/>
          </p:nvPr>
        </p:nvSpPr>
        <p:spPr/>
        <p:txBody>
          <a:bodyPr/>
          <a:lstStyle/>
          <a:p>
            <a:r>
              <a:rPr lang="de-AT" b="1" dirty="0" err="1"/>
              <a:t>Occurence</a:t>
            </a:r>
            <a:r>
              <a:rPr lang="de-AT" b="1" dirty="0"/>
              <a:t> Indikator</a:t>
            </a:r>
          </a:p>
        </p:txBody>
      </p:sp>
      <p:sp>
        <p:nvSpPr>
          <p:cNvPr id="3" name="Inhaltsplatzhalter 2">
            <a:extLst>
              <a:ext uri="{FF2B5EF4-FFF2-40B4-BE49-F238E27FC236}">
                <a16:creationId xmlns:a16="http://schemas.microsoft.com/office/drawing/2014/main" id="{627FB859-FADF-4EDA-B371-1AFDE2059BFD}"/>
              </a:ext>
            </a:extLst>
          </p:cNvPr>
          <p:cNvSpPr>
            <a:spLocks noGrp="1"/>
          </p:cNvSpPr>
          <p:nvPr>
            <p:ph idx="1"/>
          </p:nvPr>
        </p:nvSpPr>
        <p:spPr/>
        <p:txBody>
          <a:bodyPr>
            <a:normAutofit fontScale="92500" lnSpcReduction="20000"/>
          </a:bodyPr>
          <a:lstStyle/>
          <a:p>
            <a:pPr marL="0" indent="14288">
              <a:spcBef>
                <a:spcPts val="60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en-GB" altLang="de-DE" dirty="0" err="1"/>
              <a:t>MaxOccurs</a:t>
            </a:r>
            <a:r>
              <a:rPr lang="en-GB" altLang="de-DE" dirty="0"/>
              <a:t>: Wie oft </a:t>
            </a:r>
            <a:r>
              <a:rPr lang="en-GB" altLang="de-DE" dirty="0" err="1"/>
              <a:t>kann</a:t>
            </a:r>
            <a:r>
              <a:rPr lang="en-GB" altLang="de-DE" dirty="0"/>
              <a:t> </a:t>
            </a:r>
            <a:r>
              <a:rPr lang="en-GB" altLang="de-DE" dirty="0" err="1"/>
              <a:t>ein</a:t>
            </a:r>
            <a:r>
              <a:rPr lang="en-GB" altLang="de-DE" dirty="0"/>
              <a:t> Element </a:t>
            </a:r>
            <a:r>
              <a:rPr lang="en-GB" altLang="de-DE" dirty="0" err="1"/>
              <a:t>vorkommen</a:t>
            </a:r>
            <a:r>
              <a:rPr lang="en-GB" altLang="de-DE" dirty="0"/>
              <a:t> (</a:t>
            </a:r>
            <a:r>
              <a:rPr lang="en-GB" altLang="de-DE" dirty="0" err="1"/>
              <a:t>analog</a:t>
            </a:r>
            <a:r>
              <a:rPr lang="en-GB" altLang="de-DE" dirty="0"/>
              <a:t> minOccurs)</a:t>
            </a:r>
          </a:p>
          <a:p>
            <a:pPr marL="312738" indent="-277813">
              <a:spcBef>
                <a:spcPts val="60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endParaRPr lang="en-GB" altLang="de-DE" sz="700" dirty="0"/>
          </a:p>
          <a:p>
            <a:pPr marL="312738" indent="-277813">
              <a:spcBef>
                <a:spcPts val="60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name="person"&gt;  </a:t>
            </a:r>
          </a:p>
          <a:p>
            <a:pPr marL="312738" indent="-277813">
              <a:spcBef>
                <a:spcPts val="60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xs:complexType</a:t>
            </a:r>
            <a:r>
              <a:rPr lang="en-GB" altLang="de-DE" dirty="0">
                <a:latin typeface="Courier New" panose="02070309020205020404" pitchFamily="49" charset="0"/>
              </a:rPr>
              <a:t>&gt;    </a:t>
            </a:r>
          </a:p>
          <a:p>
            <a:pPr marL="312738" indent="-277813">
              <a:spcBef>
                <a:spcPts val="60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xs:sequence</a:t>
            </a:r>
            <a:r>
              <a:rPr lang="en-GB" altLang="de-DE" dirty="0">
                <a:latin typeface="Courier New" panose="02070309020205020404" pitchFamily="49" charset="0"/>
              </a:rPr>
              <a:t>&gt;      </a:t>
            </a:r>
          </a:p>
          <a:p>
            <a:pPr marL="312738" indent="-277813">
              <a:spcBef>
                <a:spcPts val="60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full_name</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"/&gt;     </a:t>
            </a:r>
          </a:p>
          <a:p>
            <a:pPr marL="312738" indent="-277813">
              <a:spcBef>
                <a:spcPts val="60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en-GB" altLang="de-DE" dirty="0">
                <a:latin typeface="Courier New" panose="02070309020205020404" pitchFamily="49" charset="0"/>
              </a:rPr>
              <a:t>&lt;</a:t>
            </a:r>
            <a:r>
              <a:rPr lang="en-GB" altLang="de-DE" dirty="0" err="1">
                <a:latin typeface="Courier New" panose="02070309020205020404" pitchFamily="49" charset="0"/>
              </a:rPr>
              <a:t>xs:element</a:t>
            </a:r>
            <a:r>
              <a:rPr lang="en-GB" altLang="de-DE" dirty="0">
                <a:latin typeface="Courier New" panose="02070309020205020404" pitchFamily="49" charset="0"/>
              </a:rPr>
              <a:t> name="</a:t>
            </a:r>
            <a:r>
              <a:rPr lang="en-GB" altLang="de-DE" dirty="0" err="1">
                <a:latin typeface="Courier New" panose="02070309020205020404" pitchFamily="49" charset="0"/>
              </a:rPr>
              <a:t>child_name</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 </a:t>
            </a:r>
            <a:r>
              <a:rPr lang="en-GB" altLang="de-DE" dirty="0" err="1">
                <a:latin typeface="Courier New" panose="02070309020205020404" pitchFamily="49" charset="0"/>
              </a:rPr>
              <a:t>maxOccurs</a:t>
            </a:r>
            <a:r>
              <a:rPr lang="en-GB" altLang="de-DE" dirty="0">
                <a:latin typeface="Courier New" panose="02070309020205020404" pitchFamily="49" charset="0"/>
              </a:rPr>
              <a:t>="10"/&gt;    </a:t>
            </a:r>
          </a:p>
          <a:p>
            <a:pPr marL="312738" indent="-277813">
              <a:spcBef>
                <a:spcPts val="60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xs:sequence</a:t>
            </a:r>
            <a:r>
              <a:rPr lang="de-DE" altLang="de-DE" dirty="0">
                <a:latin typeface="Courier New" panose="02070309020205020404" pitchFamily="49" charset="0"/>
              </a:rPr>
              <a:t>&gt;  </a:t>
            </a:r>
          </a:p>
          <a:p>
            <a:pPr marL="312738" indent="-277813">
              <a:spcBef>
                <a:spcPts val="60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xs:complexType</a:t>
            </a:r>
            <a:r>
              <a:rPr lang="de-DE" altLang="de-DE" dirty="0">
                <a:latin typeface="Courier New" panose="02070309020205020404" pitchFamily="49" charset="0"/>
              </a:rPr>
              <a:t>&gt;</a:t>
            </a:r>
          </a:p>
          <a:p>
            <a:pPr marL="312738" indent="-277813">
              <a:spcBef>
                <a:spcPts val="60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de-DE" altLang="de-DE" dirty="0">
                <a:latin typeface="Courier New" panose="02070309020205020404" pitchFamily="49" charset="0"/>
              </a:rPr>
              <a:t>&lt;/</a:t>
            </a:r>
            <a:r>
              <a:rPr lang="de-DE" altLang="de-DE" dirty="0" err="1">
                <a:latin typeface="Courier New" panose="02070309020205020404" pitchFamily="49" charset="0"/>
              </a:rPr>
              <a:t>xs:element</a:t>
            </a:r>
            <a:r>
              <a:rPr lang="de-DE" altLang="de-DE" dirty="0">
                <a:latin typeface="Courier New" panose="02070309020205020404" pitchFamily="49" charset="0"/>
              </a:rPr>
              <a:t>&gt;</a:t>
            </a:r>
          </a:p>
          <a:p>
            <a:pPr marL="312738" indent="-277813">
              <a:spcBef>
                <a:spcPts val="60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endParaRPr lang="de-DE" altLang="de-DE" sz="700" dirty="0">
              <a:latin typeface="Courier New" panose="02070309020205020404" pitchFamily="49" charset="0"/>
            </a:endParaRPr>
          </a:p>
          <a:p>
            <a:pPr marL="312738" indent="-277813">
              <a:spcBef>
                <a:spcPts val="600"/>
              </a:spcBef>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defRPr/>
            </a:pPr>
            <a:r>
              <a:rPr lang="de-DE" altLang="de-DE" dirty="0"/>
              <a:t>Unbeschränkt: </a:t>
            </a:r>
            <a:r>
              <a:rPr lang="de-DE" altLang="de-DE" dirty="0" err="1"/>
              <a:t>maxOccurs</a:t>
            </a:r>
            <a:r>
              <a:rPr lang="de-DE" altLang="de-DE" dirty="0"/>
              <a:t>=“</a:t>
            </a:r>
            <a:r>
              <a:rPr lang="de-DE" altLang="de-DE" dirty="0" err="1"/>
              <a:t>unbounded</a:t>
            </a:r>
            <a:r>
              <a:rPr lang="de-DE" altLang="de-DE" dirty="0"/>
              <a:t>“</a:t>
            </a:r>
          </a:p>
          <a:p>
            <a:endParaRPr lang="de-AT" dirty="0"/>
          </a:p>
        </p:txBody>
      </p:sp>
      <p:sp>
        <p:nvSpPr>
          <p:cNvPr id="4" name="Fußzeilenplatzhalter 3">
            <a:extLst>
              <a:ext uri="{FF2B5EF4-FFF2-40B4-BE49-F238E27FC236}">
                <a16:creationId xmlns:a16="http://schemas.microsoft.com/office/drawing/2014/main" id="{B425C18D-7207-4398-8E99-1097A9F40B0B}"/>
              </a:ext>
            </a:extLst>
          </p:cNvPr>
          <p:cNvSpPr>
            <a:spLocks noGrp="1"/>
          </p:cNvSpPr>
          <p:nvPr>
            <p:ph type="ftr" sz="quarter" idx="11"/>
          </p:nvPr>
        </p:nvSpPr>
        <p:spPr>
          <a:xfrm>
            <a:off x="838200" y="6356349"/>
            <a:ext cx="738809"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95E8EEA5-58FD-4D01-A552-508C33DFE462}"/>
              </a:ext>
            </a:extLst>
          </p:cNvPr>
          <p:cNvSpPr>
            <a:spLocks noGrp="1"/>
          </p:cNvSpPr>
          <p:nvPr>
            <p:ph type="sldNum" sz="quarter" idx="12"/>
          </p:nvPr>
        </p:nvSpPr>
        <p:spPr/>
        <p:txBody>
          <a:bodyPr/>
          <a:lstStyle/>
          <a:p>
            <a:fld id="{1A905A58-585F-4B73-B6AE-6769FFF49B73}" type="slidenum">
              <a:rPr lang="de-AT" sz="1400" smtClean="0"/>
              <a:t>48</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A5839689-051F-472A-983B-55E871B2D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030410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6D918-6503-46F4-9FD4-7B695F16E4FB}"/>
              </a:ext>
            </a:extLst>
          </p:cNvPr>
          <p:cNvSpPr>
            <a:spLocks noGrp="1"/>
          </p:cNvSpPr>
          <p:nvPr>
            <p:ph type="title"/>
          </p:nvPr>
        </p:nvSpPr>
        <p:spPr/>
        <p:txBody>
          <a:bodyPr/>
          <a:lstStyle/>
          <a:p>
            <a:r>
              <a:rPr lang="de-AT" b="1" dirty="0"/>
              <a:t>Gruppen Indikator I</a:t>
            </a:r>
          </a:p>
        </p:txBody>
      </p:sp>
      <p:sp>
        <p:nvSpPr>
          <p:cNvPr id="3" name="Inhaltsplatzhalter 2">
            <a:extLst>
              <a:ext uri="{FF2B5EF4-FFF2-40B4-BE49-F238E27FC236}">
                <a16:creationId xmlns:a16="http://schemas.microsoft.com/office/drawing/2014/main" id="{F39CA46E-577C-48B1-9654-C808A88C5A87}"/>
              </a:ext>
            </a:extLst>
          </p:cNvPr>
          <p:cNvSpPr>
            <a:spLocks noGrp="1"/>
          </p:cNvSpPr>
          <p:nvPr>
            <p:ph idx="1"/>
          </p:nvPr>
        </p:nvSpPr>
        <p:spPr>
          <a:xfrm>
            <a:off x="838200" y="1690688"/>
            <a:ext cx="9737035" cy="4351338"/>
          </a:xfrm>
        </p:spPr>
        <p:txBody>
          <a:bodyPr>
            <a:normAutofit fontScale="77500" lnSpcReduction="20000"/>
          </a:bodyPr>
          <a:lstStyle/>
          <a:p>
            <a:pPr marL="0"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err="1"/>
              <a:t>Elementgruppen</a:t>
            </a:r>
            <a:r>
              <a:rPr lang="en-GB" altLang="de-DE" dirty="0"/>
              <a:t> </a:t>
            </a:r>
            <a:r>
              <a:rPr lang="en-GB" altLang="de-DE" dirty="0" err="1"/>
              <a:t>werden</a:t>
            </a:r>
            <a:r>
              <a:rPr lang="en-GB" altLang="de-DE" dirty="0"/>
              <a:t> </a:t>
            </a:r>
            <a:r>
              <a:rPr lang="en-GB" altLang="de-DE" dirty="0" err="1"/>
              <a:t>mit</a:t>
            </a:r>
            <a:r>
              <a:rPr lang="en-GB" altLang="de-DE" dirty="0"/>
              <a:t> </a:t>
            </a:r>
            <a:r>
              <a:rPr lang="en-GB" altLang="de-DE" dirty="0" err="1"/>
              <a:t>dem</a:t>
            </a:r>
            <a:r>
              <a:rPr lang="en-GB" altLang="de-DE" dirty="0"/>
              <a:t> </a:t>
            </a:r>
            <a:r>
              <a:rPr lang="en-GB" altLang="de-DE" dirty="0" err="1"/>
              <a:t>Gruppeninidikator</a:t>
            </a:r>
            <a:r>
              <a:rPr lang="en-GB" altLang="de-DE" dirty="0"/>
              <a:t> </a:t>
            </a:r>
            <a:r>
              <a:rPr lang="en-GB" altLang="de-DE" dirty="0" err="1"/>
              <a:t>definiert</a:t>
            </a:r>
            <a:r>
              <a:rPr lang="en-GB" altLang="de-DE" dirty="0"/>
              <a:t>, der </a:t>
            </a:r>
            <a:r>
              <a:rPr lang="en-GB" altLang="de-DE" dirty="0" err="1"/>
              <a:t>folgende</a:t>
            </a:r>
            <a:r>
              <a:rPr lang="en-GB" altLang="de-DE" dirty="0"/>
              <a:t> </a:t>
            </a:r>
            <a:r>
              <a:rPr lang="en-GB" altLang="de-DE" dirty="0" err="1"/>
              <a:t>Struktur</a:t>
            </a:r>
            <a:r>
              <a:rPr lang="en-GB" altLang="de-DE" dirty="0"/>
              <a:t> hat: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sz="800" dirty="0">
              <a:latin typeface="Courier New" panose="02070309020205020404" pitchFamily="49" charset="0"/>
            </a:endParaRP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xs:group</a:t>
            </a:r>
            <a:r>
              <a:rPr lang="en-GB" altLang="de-DE" dirty="0">
                <a:latin typeface="Courier New" panose="02070309020205020404" pitchFamily="49" charset="0"/>
                <a:cs typeface="Courier New" panose="02070309020205020404" pitchFamily="49" charset="0"/>
              </a:rPr>
              <a:t> name="</a:t>
            </a:r>
            <a:r>
              <a:rPr lang="en-GB" altLang="de-DE" dirty="0" err="1">
                <a:latin typeface="Courier New" panose="02070309020205020404" pitchFamily="49" charset="0"/>
                <a:cs typeface="Courier New" panose="02070309020205020404" pitchFamily="49" charset="0"/>
              </a:rPr>
              <a:t>groupname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xs:group</a:t>
            </a:r>
            <a:r>
              <a:rPr lang="en-GB" altLang="de-DE" dirty="0">
                <a:latin typeface="Courier New" panose="02070309020205020404" pitchFamily="49" charset="0"/>
                <a:cs typeface="Courier New" panose="02070309020205020404" pitchFamily="49" charset="0"/>
              </a:rPr>
              <a:t>&gt; </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sz="800" dirty="0">
              <a:latin typeface="Courier New" panose="02070309020205020404" pitchFamily="49" charset="0"/>
            </a:endParaRPr>
          </a:p>
          <a:p>
            <a:pPr marL="0"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err="1"/>
              <a:t>Innerhalb</a:t>
            </a:r>
            <a:r>
              <a:rPr lang="en-GB" altLang="de-DE" dirty="0"/>
              <a:t> </a:t>
            </a:r>
            <a:r>
              <a:rPr lang="en-GB" altLang="de-DE" dirty="0" err="1"/>
              <a:t>einer</a:t>
            </a:r>
            <a:r>
              <a:rPr lang="en-GB" altLang="de-DE" dirty="0"/>
              <a:t> Gruppe muss </a:t>
            </a:r>
            <a:r>
              <a:rPr lang="en-GB" altLang="de-DE" dirty="0" err="1"/>
              <a:t>ein</a:t>
            </a:r>
            <a:r>
              <a:rPr lang="en-GB" altLang="de-DE" dirty="0"/>
              <a:t> all, choice </a:t>
            </a:r>
            <a:r>
              <a:rPr lang="en-GB" altLang="de-DE" dirty="0" err="1"/>
              <a:t>oder</a:t>
            </a:r>
            <a:r>
              <a:rPr lang="en-GB" altLang="de-DE" dirty="0"/>
              <a:t> sequence Element </a:t>
            </a:r>
            <a:r>
              <a:rPr lang="en-GB" altLang="de-DE" dirty="0" err="1"/>
              <a:t>definiert</a:t>
            </a:r>
            <a:r>
              <a:rPr lang="en-GB" altLang="de-DE" dirty="0"/>
              <a:t> </a:t>
            </a:r>
            <a:r>
              <a:rPr lang="en-GB" altLang="de-DE" dirty="0" err="1"/>
              <a:t>werden</a:t>
            </a:r>
            <a:r>
              <a:rPr lang="en-GB" altLang="de-DE" dirty="0"/>
              <a:t>. </a:t>
            </a:r>
            <a:r>
              <a:rPr lang="en-GB" altLang="de-DE" dirty="0" err="1"/>
              <a:t>Beispielsweise</a:t>
            </a:r>
            <a:r>
              <a:rPr lang="en-GB" altLang="de-DE" dirty="0"/>
              <a: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xs:group</a:t>
            </a:r>
            <a:r>
              <a:rPr lang="en-GB" altLang="de-DE" dirty="0">
                <a:latin typeface="Courier New" panose="02070309020205020404" pitchFamily="49" charset="0"/>
                <a:cs typeface="Courier New" panose="02070309020205020404" pitchFamily="49" charset="0"/>
              </a:rPr>
              <a:t> name="</a:t>
            </a:r>
            <a:r>
              <a:rPr lang="en-GB" altLang="de-DE" dirty="0" err="1">
                <a:latin typeface="Courier New" panose="02070309020205020404" pitchFamily="49" charset="0"/>
                <a:cs typeface="Courier New" panose="02070309020205020404" pitchFamily="49" charset="0"/>
              </a:rPr>
              <a:t>persongroup</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xs:sequence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xs:element</a:t>
            </a:r>
            <a:r>
              <a:rPr lang="en-GB" altLang="de-DE" dirty="0">
                <a:latin typeface="Courier New" panose="02070309020205020404" pitchFamily="49" charset="0"/>
                <a:cs typeface="Courier New" panose="02070309020205020404" pitchFamily="49" charset="0"/>
              </a:rPr>
              <a:t> name="</a:t>
            </a:r>
            <a:r>
              <a:rPr lang="en-GB" altLang="de-DE" dirty="0" err="1">
                <a:latin typeface="Courier New" panose="02070309020205020404" pitchFamily="49" charset="0"/>
                <a:cs typeface="Courier New" panose="02070309020205020404" pitchFamily="49" charset="0"/>
              </a:rPr>
              <a:t>firstname</a:t>
            </a:r>
            <a:r>
              <a:rPr lang="en-GB" altLang="de-DE" dirty="0">
                <a:latin typeface="Courier New" panose="02070309020205020404" pitchFamily="49" charset="0"/>
                <a:cs typeface="Courier New" panose="02070309020205020404" pitchFamily="49" charset="0"/>
              </a:rPr>
              <a:t>" type="</a:t>
            </a:r>
            <a:r>
              <a:rPr lang="en-GB" altLang="de-DE" dirty="0" err="1">
                <a:latin typeface="Courier New" panose="02070309020205020404" pitchFamily="49" charset="0"/>
                <a:cs typeface="Courier New" panose="02070309020205020404" pitchFamily="49" charset="0"/>
              </a:rPr>
              <a:t>xs:string</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xs:element</a:t>
            </a:r>
            <a:r>
              <a:rPr lang="en-GB" altLang="de-DE" dirty="0">
                <a:latin typeface="Courier New" panose="02070309020205020404" pitchFamily="49" charset="0"/>
                <a:cs typeface="Courier New" panose="02070309020205020404" pitchFamily="49" charset="0"/>
              </a:rPr>
              <a:t> name="</a:t>
            </a:r>
            <a:r>
              <a:rPr lang="en-GB" altLang="de-DE" dirty="0" err="1">
                <a:latin typeface="Courier New" panose="02070309020205020404" pitchFamily="49" charset="0"/>
                <a:cs typeface="Courier New" panose="02070309020205020404" pitchFamily="49" charset="0"/>
              </a:rPr>
              <a:t>lastname</a:t>
            </a:r>
            <a:r>
              <a:rPr lang="en-GB" altLang="de-DE" dirty="0">
                <a:latin typeface="Courier New" panose="02070309020205020404" pitchFamily="49" charset="0"/>
                <a:cs typeface="Courier New" panose="02070309020205020404" pitchFamily="49" charset="0"/>
              </a:rPr>
              <a:t>" type="</a:t>
            </a:r>
            <a:r>
              <a:rPr lang="en-GB" altLang="de-DE" dirty="0" err="1">
                <a:latin typeface="Courier New" panose="02070309020205020404" pitchFamily="49" charset="0"/>
                <a:cs typeface="Courier New" panose="02070309020205020404" pitchFamily="49" charset="0"/>
              </a:rPr>
              <a:t>xs:string</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xs:element</a:t>
            </a:r>
            <a:r>
              <a:rPr lang="en-GB" altLang="de-DE" dirty="0">
                <a:latin typeface="Courier New" panose="02070309020205020404" pitchFamily="49" charset="0"/>
                <a:cs typeface="Courier New" panose="02070309020205020404" pitchFamily="49" charset="0"/>
              </a:rPr>
              <a:t> name="birthday" type="</a:t>
            </a:r>
            <a:r>
              <a:rPr lang="en-GB" altLang="de-DE" dirty="0" err="1">
                <a:latin typeface="Courier New" panose="02070309020205020404" pitchFamily="49" charset="0"/>
                <a:cs typeface="Courier New" panose="02070309020205020404" pitchFamily="49" charset="0"/>
              </a:rPr>
              <a:t>xs:date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xs:sequence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xs:group</a:t>
            </a:r>
            <a:r>
              <a:rPr lang="en-GB" altLang="de-DE" dirty="0">
                <a:latin typeface="Courier New" panose="02070309020205020404" pitchFamily="49" charset="0"/>
                <a:cs typeface="Courier New" panose="02070309020205020404" pitchFamily="49" charset="0"/>
              </a:rPr>
              <a:t>&gt; </a:t>
            </a:r>
          </a:p>
          <a:p>
            <a:endParaRPr lang="de-AT" dirty="0"/>
          </a:p>
        </p:txBody>
      </p:sp>
      <p:sp>
        <p:nvSpPr>
          <p:cNvPr id="4" name="Fußzeilenplatzhalter 3">
            <a:extLst>
              <a:ext uri="{FF2B5EF4-FFF2-40B4-BE49-F238E27FC236}">
                <a16:creationId xmlns:a16="http://schemas.microsoft.com/office/drawing/2014/main" id="{BD6D58FE-E2AC-40DE-AA4B-9EF90977E4DD}"/>
              </a:ext>
            </a:extLst>
          </p:cNvPr>
          <p:cNvSpPr>
            <a:spLocks noGrp="1"/>
          </p:cNvSpPr>
          <p:nvPr>
            <p:ph type="ftr" sz="quarter" idx="11"/>
          </p:nvPr>
        </p:nvSpPr>
        <p:spPr>
          <a:xfrm>
            <a:off x="838200" y="6356349"/>
            <a:ext cx="725557" cy="365125"/>
          </a:xfrm>
        </p:spPr>
        <p:txBody>
          <a:bodyPr/>
          <a:lstStyle/>
          <a:p>
            <a:r>
              <a:rPr lang="de-AT" sz="1400"/>
              <a:t>XML</a:t>
            </a:r>
          </a:p>
        </p:txBody>
      </p:sp>
      <p:sp>
        <p:nvSpPr>
          <p:cNvPr id="5" name="Foliennummernplatzhalter 4">
            <a:extLst>
              <a:ext uri="{FF2B5EF4-FFF2-40B4-BE49-F238E27FC236}">
                <a16:creationId xmlns:a16="http://schemas.microsoft.com/office/drawing/2014/main" id="{1B1EC467-6572-4920-80D0-0FBDFCEC2D4E}"/>
              </a:ext>
            </a:extLst>
          </p:cNvPr>
          <p:cNvSpPr>
            <a:spLocks noGrp="1"/>
          </p:cNvSpPr>
          <p:nvPr>
            <p:ph type="sldNum" sz="quarter" idx="12"/>
          </p:nvPr>
        </p:nvSpPr>
        <p:spPr/>
        <p:txBody>
          <a:bodyPr/>
          <a:lstStyle/>
          <a:p>
            <a:fld id="{1A905A58-585F-4B73-B6AE-6769FFF49B73}" type="slidenum">
              <a:rPr lang="de-AT" sz="1400" smtClean="0"/>
              <a:t>49</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4689FA43-F34A-4A2F-AE42-99434C9E2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6013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89C7D1-B4C5-4E96-8BC8-4DC0C5767E43}"/>
              </a:ext>
            </a:extLst>
          </p:cNvPr>
          <p:cNvSpPr>
            <a:spLocks noGrp="1"/>
          </p:cNvSpPr>
          <p:nvPr>
            <p:ph type="title"/>
          </p:nvPr>
        </p:nvSpPr>
        <p:spPr/>
        <p:txBody>
          <a:bodyPr/>
          <a:lstStyle/>
          <a:p>
            <a:r>
              <a:rPr lang="de-AT" b="1" dirty="0"/>
              <a:t>DTD vs. Schema</a:t>
            </a:r>
          </a:p>
        </p:txBody>
      </p:sp>
      <p:sp>
        <p:nvSpPr>
          <p:cNvPr id="3" name="Inhaltsplatzhalter 2">
            <a:extLst>
              <a:ext uri="{FF2B5EF4-FFF2-40B4-BE49-F238E27FC236}">
                <a16:creationId xmlns:a16="http://schemas.microsoft.com/office/drawing/2014/main" id="{6CBF8458-DC4D-499D-B592-30BF37A7A27D}"/>
              </a:ext>
            </a:extLst>
          </p:cNvPr>
          <p:cNvSpPr>
            <a:spLocks noGrp="1"/>
          </p:cNvSpPr>
          <p:nvPr>
            <p:ph idx="1"/>
          </p:nvPr>
        </p:nvSpPr>
        <p:spPr/>
        <p:txBody>
          <a:bodyPr>
            <a:normAutofit fontScale="92500" lnSpcReduction="10000"/>
          </a:bodyPr>
          <a:lstStyle/>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2200" dirty="0"/>
              <a:t>File NOTE.DTD   </a:t>
            </a:r>
          </a:p>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2200" dirty="0">
                <a:latin typeface="Courier New" panose="02070309020205020404" pitchFamily="49" charset="0"/>
              </a:rPr>
              <a:t>   &lt;!ELEMENT </a:t>
            </a:r>
            <a:r>
              <a:rPr lang="de-AT" altLang="de-DE" sz="2200" dirty="0" err="1">
                <a:latin typeface="Courier New" panose="02070309020205020404" pitchFamily="49" charset="0"/>
              </a:rPr>
              <a:t>note</a:t>
            </a:r>
            <a:r>
              <a:rPr lang="de-AT" altLang="de-DE" sz="2200" dirty="0">
                <a:latin typeface="Courier New" panose="02070309020205020404" pitchFamily="49" charset="0"/>
              </a:rPr>
              <a:t> (</a:t>
            </a:r>
            <a:r>
              <a:rPr lang="de-AT" altLang="de-DE" sz="2200" dirty="0" err="1">
                <a:latin typeface="Courier New" panose="02070309020205020404" pitchFamily="49" charset="0"/>
              </a:rPr>
              <a:t>to</a:t>
            </a:r>
            <a:r>
              <a:rPr lang="de-AT" altLang="de-DE" sz="2200" dirty="0">
                <a:latin typeface="Courier New" panose="02070309020205020404" pitchFamily="49" charset="0"/>
              </a:rPr>
              <a:t>, </a:t>
            </a:r>
            <a:r>
              <a:rPr lang="de-AT" altLang="de-DE" sz="2200" dirty="0" err="1">
                <a:latin typeface="Courier New" panose="02070309020205020404" pitchFamily="49" charset="0"/>
              </a:rPr>
              <a:t>from</a:t>
            </a:r>
            <a:r>
              <a:rPr lang="de-AT" altLang="de-DE" sz="2200" dirty="0">
                <a:latin typeface="Courier New" panose="02070309020205020404" pitchFamily="49" charset="0"/>
              </a:rPr>
              <a:t>, </a:t>
            </a:r>
            <a:r>
              <a:rPr lang="de-AT" altLang="de-DE" sz="2200" dirty="0" err="1">
                <a:latin typeface="Courier New" panose="02070309020205020404" pitchFamily="49" charset="0"/>
              </a:rPr>
              <a:t>heading</a:t>
            </a:r>
            <a:r>
              <a:rPr lang="de-AT" altLang="de-DE" sz="2200" dirty="0">
                <a:latin typeface="Courier New" panose="02070309020205020404" pitchFamily="49" charset="0"/>
              </a:rPr>
              <a:t>, </a:t>
            </a:r>
            <a:r>
              <a:rPr lang="de-AT" altLang="de-DE" sz="2200" dirty="0" err="1">
                <a:latin typeface="Courier New" panose="02070309020205020404" pitchFamily="49" charset="0"/>
              </a:rPr>
              <a:t>body</a:t>
            </a:r>
            <a:r>
              <a:rPr lang="de-AT" altLang="de-DE" sz="2200" dirty="0">
                <a:latin typeface="Courier New" panose="02070309020205020404" pitchFamily="49" charset="0"/>
              </a:rPr>
              <a:t>)&gt;</a:t>
            </a: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2200" dirty="0">
                <a:latin typeface="Courier New" panose="02070309020205020404" pitchFamily="49" charset="0"/>
              </a:rPr>
              <a:t>&lt;!ELEMENT </a:t>
            </a:r>
            <a:r>
              <a:rPr lang="de-AT" altLang="de-DE" sz="2200" dirty="0" err="1">
                <a:latin typeface="Courier New" panose="02070309020205020404" pitchFamily="49" charset="0"/>
              </a:rPr>
              <a:t>to</a:t>
            </a:r>
            <a:r>
              <a:rPr lang="de-AT" altLang="de-DE" sz="2200" dirty="0">
                <a:latin typeface="Courier New" panose="02070309020205020404" pitchFamily="49" charset="0"/>
              </a:rPr>
              <a:t> (#PCDATA)&gt;</a:t>
            </a: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2200" dirty="0">
                <a:latin typeface="Courier New" panose="02070309020205020404" pitchFamily="49" charset="0"/>
              </a:rPr>
              <a:t>&lt;!ELEMENT </a:t>
            </a:r>
            <a:r>
              <a:rPr lang="de-AT" altLang="de-DE" sz="2200" dirty="0" err="1">
                <a:latin typeface="Courier New" panose="02070309020205020404" pitchFamily="49" charset="0"/>
              </a:rPr>
              <a:t>from</a:t>
            </a:r>
            <a:r>
              <a:rPr lang="de-AT" altLang="de-DE" sz="2200" dirty="0">
                <a:latin typeface="Courier New" panose="02070309020205020404" pitchFamily="49" charset="0"/>
              </a:rPr>
              <a:t> (#PCDATA)&gt;</a:t>
            </a: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2200" dirty="0">
                <a:latin typeface="Courier New" panose="02070309020205020404" pitchFamily="49" charset="0"/>
              </a:rPr>
              <a:t>&lt;!ELEMENT </a:t>
            </a:r>
            <a:r>
              <a:rPr lang="de-AT" altLang="de-DE" sz="2200" dirty="0" err="1">
                <a:latin typeface="Courier New" panose="02070309020205020404" pitchFamily="49" charset="0"/>
              </a:rPr>
              <a:t>heading</a:t>
            </a:r>
            <a:r>
              <a:rPr lang="de-AT" altLang="de-DE" sz="2200" dirty="0">
                <a:latin typeface="Courier New" panose="02070309020205020404" pitchFamily="49" charset="0"/>
              </a:rPr>
              <a:t> (#PCDATA)&gt;</a:t>
            </a: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2200" dirty="0">
                <a:latin typeface="Courier New" panose="02070309020205020404" pitchFamily="49" charset="0"/>
              </a:rPr>
              <a:t>&lt;!ELEMENT </a:t>
            </a:r>
            <a:r>
              <a:rPr lang="de-AT" altLang="de-DE" sz="2200" dirty="0" err="1">
                <a:latin typeface="Courier New" panose="02070309020205020404" pitchFamily="49" charset="0"/>
              </a:rPr>
              <a:t>body</a:t>
            </a:r>
            <a:r>
              <a:rPr lang="de-AT" altLang="de-DE" sz="2200" dirty="0">
                <a:latin typeface="Courier New" panose="02070309020205020404" pitchFamily="49" charset="0"/>
              </a:rPr>
              <a:t> (#PCDATA)&gt;</a:t>
            </a: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2200" dirty="0">
              <a:latin typeface="Courier New" panose="02070309020205020404" pitchFamily="49" charset="0"/>
            </a:endParaRPr>
          </a:p>
          <a:p>
            <a:pPr marL="0" lvl="1" indent="0">
              <a:spcBef>
                <a:spcPct val="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2200" dirty="0"/>
              <a:t>Referenz auf NOTE.DTD:</a:t>
            </a:r>
          </a:p>
          <a:p>
            <a:pPr indent="-3175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2200" dirty="0">
                <a:latin typeface="Courier New" panose="02070309020205020404" pitchFamily="49" charset="0"/>
              </a:rPr>
              <a:t>  &lt;?</a:t>
            </a:r>
            <a:r>
              <a:rPr lang="de-AT" altLang="de-DE" sz="2200" dirty="0" err="1">
                <a:latin typeface="Courier New" panose="02070309020205020404" pitchFamily="49" charset="0"/>
              </a:rPr>
              <a:t>xml</a:t>
            </a:r>
            <a:r>
              <a:rPr lang="de-AT" altLang="de-DE" sz="2200" dirty="0">
                <a:latin typeface="Courier New" panose="02070309020205020404" pitchFamily="49" charset="0"/>
              </a:rPr>
              <a:t> </a:t>
            </a:r>
            <a:r>
              <a:rPr lang="de-AT" altLang="de-DE" sz="2200" dirty="0" err="1">
                <a:latin typeface="Courier New" panose="02070309020205020404" pitchFamily="49" charset="0"/>
              </a:rPr>
              <a:t>version</a:t>
            </a:r>
            <a:r>
              <a:rPr lang="de-AT" altLang="de-DE" sz="2200" dirty="0">
                <a:latin typeface="Courier New" panose="02070309020205020404" pitchFamily="49" charset="0"/>
              </a:rPr>
              <a:t>="1.0"?&gt;</a:t>
            </a:r>
            <a:br>
              <a:rPr lang="de-AT" altLang="de-DE" sz="2200" dirty="0">
                <a:latin typeface="Courier New" panose="02070309020205020404" pitchFamily="49" charset="0"/>
              </a:rPr>
            </a:br>
            <a:br>
              <a:rPr lang="de-AT" altLang="de-DE" sz="2200" dirty="0">
                <a:latin typeface="Courier New" panose="02070309020205020404" pitchFamily="49" charset="0"/>
              </a:rPr>
            </a:br>
            <a:r>
              <a:rPr lang="de-AT" altLang="de-DE" sz="2200" dirty="0">
                <a:latin typeface="Courier New" panose="02070309020205020404" pitchFamily="49" charset="0"/>
              </a:rPr>
              <a:t>&lt; !DOCTYPE </a:t>
            </a:r>
            <a:r>
              <a:rPr lang="de-AT" altLang="de-DE" sz="2200" dirty="0" err="1">
                <a:latin typeface="Courier New" panose="02070309020205020404" pitchFamily="49" charset="0"/>
              </a:rPr>
              <a:t>note</a:t>
            </a:r>
            <a:r>
              <a:rPr lang="de-AT" altLang="de-DE" sz="2200" dirty="0">
                <a:latin typeface="Courier New" panose="02070309020205020404" pitchFamily="49" charset="0"/>
              </a:rPr>
              <a:t> SYSTEM</a:t>
            </a:r>
            <a:br>
              <a:rPr lang="de-AT" altLang="de-DE" sz="2200" dirty="0">
                <a:latin typeface="Courier New" panose="02070309020205020404" pitchFamily="49" charset="0"/>
              </a:rPr>
            </a:br>
            <a:r>
              <a:rPr lang="de-AT" altLang="de-DE" sz="2200" dirty="0">
                <a:latin typeface="Courier New" panose="02070309020205020404" pitchFamily="49" charset="0"/>
              </a:rPr>
              <a:t>"</a:t>
            </a:r>
            <a:r>
              <a:rPr lang="de-AT" altLang="de-DE" sz="2200" dirty="0">
                <a:solidFill>
                  <a:srgbClr val="CCCCFF"/>
                </a:solidFill>
                <a:latin typeface="Courier New" panose="02070309020205020404" pitchFamily="49" charset="0"/>
                <a:hlinkClick r:id="rId2"/>
              </a:rPr>
              <a:t>http://www.w3schools.com/dtd/note.dtd</a:t>
            </a:r>
            <a:r>
              <a:rPr lang="de-AT" altLang="de-DE" sz="2200" dirty="0">
                <a:latin typeface="Courier New" panose="02070309020205020404" pitchFamily="49" charset="0"/>
              </a:rPr>
              <a:t>"&gt;</a:t>
            </a:r>
          </a:p>
          <a:p>
            <a:pPr indent="-3175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2200" dirty="0">
                <a:latin typeface="Courier New" panose="02070309020205020404" pitchFamily="49" charset="0"/>
              </a:rPr>
              <a:t>  ... </a:t>
            </a:r>
            <a:br>
              <a:rPr lang="de-AT" altLang="de-DE" sz="2200" dirty="0">
                <a:latin typeface="Courier New" panose="02070309020205020404" pitchFamily="49" charset="0"/>
              </a:rPr>
            </a:br>
            <a:endParaRPr lang="de-AT" altLang="de-DE" sz="2200" dirty="0">
              <a:latin typeface="Courier New" panose="02070309020205020404" pitchFamily="49" charset="0"/>
            </a:endParaRP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1600" dirty="0">
              <a:latin typeface="Courier New" panose="02070309020205020404" pitchFamily="49" charset="0"/>
            </a:endParaRPr>
          </a:p>
          <a:p>
            <a:pPr lvl="1" indent="-2587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1600" dirty="0">
              <a:latin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97540EC1-2FF9-44BE-B429-337DB3D40839}"/>
              </a:ext>
            </a:extLst>
          </p:cNvPr>
          <p:cNvSpPr>
            <a:spLocks noGrp="1"/>
          </p:cNvSpPr>
          <p:nvPr>
            <p:ph type="ftr" sz="quarter" idx="11"/>
          </p:nvPr>
        </p:nvSpPr>
        <p:spPr>
          <a:xfrm>
            <a:off x="838200" y="6356350"/>
            <a:ext cx="606287"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640E373A-CCA2-4906-BF85-8683DA673948}"/>
              </a:ext>
            </a:extLst>
          </p:cNvPr>
          <p:cNvSpPr>
            <a:spLocks noGrp="1"/>
          </p:cNvSpPr>
          <p:nvPr>
            <p:ph type="sldNum" sz="quarter" idx="12"/>
          </p:nvPr>
        </p:nvSpPr>
        <p:spPr/>
        <p:txBody>
          <a:bodyPr/>
          <a:lstStyle/>
          <a:p>
            <a:fld id="{1A905A58-585F-4B73-B6AE-6769FFF49B73}" type="slidenum">
              <a:rPr lang="de-AT" sz="1400" smtClean="0"/>
              <a:t>5</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45DFD6F5-CBAD-481E-8E3D-DD32296EA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315796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5FF6D3-7947-48FF-87ED-B31322FA1D8E}"/>
              </a:ext>
            </a:extLst>
          </p:cNvPr>
          <p:cNvSpPr>
            <a:spLocks noGrp="1"/>
          </p:cNvSpPr>
          <p:nvPr>
            <p:ph type="title"/>
          </p:nvPr>
        </p:nvSpPr>
        <p:spPr/>
        <p:txBody>
          <a:bodyPr/>
          <a:lstStyle/>
          <a:p>
            <a:r>
              <a:rPr lang="de-AT" b="1" dirty="0"/>
              <a:t>Gruppen Indikator II</a:t>
            </a:r>
          </a:p>
        </p:txBody>
      </p:sp>
      <p:sp>
        <p:nvSpPr>
          <p:cNvPr id="3" name="Inhaltsplatzhalter 2">
            <a:extLst>
              <a:ext uri="{FF2B5EF4-FFF2-40B4-BE49-F238E27FC236}">
                <a16:creationId xmlns:a16="http://schemas.microsoft.com/office/drawing/2014/main" id="{35E22641-9929-43CA-AECE-466CDC3C2A71}"/>
              </a:ext>
            </a:extLst>
          </p:cNvPr>
          <p:cNvSpPr>
            <a:spLocks noGrp="1"/>
          </p:cNvSpPr>
          <p:nvPr>
            <p:ph idx="1"/>
          </p:nvPr>
        </p:nvSpPr>
        <p:spPr>
          <a:xfrm>
            <a:off x="838200" y="1690688"/>
            <a:ext cx="10515600" cy="4351338"/>
          </a:xfrm>
        </p:spPr>
        <p:txBody>
          <a:bodyPr>
            <a:normAutofit fontScale="92500" lnSpcReduction="20000"/>
          </a:bodyPr>
          <a:lstStyle/>
          <a:p>
            <a:pPr marL="0"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err="1"/>
              <a:t>Anschließend</a:t>
            </a:r>
            <a:r>
              <a:rPr lang="en-GB" altLang="de-DE" dirty="0"/>
              <a:t> </a:t>
            </a:r>
            <a:r>
              <a:rPr lang="en-GB" altLang="de-DE" dirty="0" err="1"/>
              <a:t>kann</a:t>
            </a:r>
            <a:r>
              <a:rPr lang="en-GB" altLang="de-DE" dirty="0"/>
              <a:t> die </a:t>
            </a:r>
            <a:r>
              <a:rPr lang="en-GB" altLang="de-DE" dirty="0" err="1"/>
              <a:t>Gruppendefinition</a:t>
            </a:r>
            <a:r>
              <a:rPr lang="en-GB" altLang="de-DE" dirty="0"/>
              <a:t> in </a:t>
            </a:r>
            <a:r>
              <a:rPr lang="en-GB" altLang="de-DE" dirty="0" err="1"/>
              <a:t>einer</a:t>
            </a:r>
            <a:r>
              <a:rPr lang="en-GB" altLang="de-DE" dirty="0"/>
              <a:t> </a:t>
            </a:r>
            <a:r>
              <a:rPr lang="en-GB" altLang="de-DE" dirty="0" err="1"/>
              <a:t>anderen</a:t>
            </a:r>
            <a:r>
              <a:rPr lang="en-GB" altLang="de-DE" dirty="0"/>
              <a:t> Definition </a:t>
            </a:r>
            <a:r>
              <a:rPr lang="en-GB" altLang="de-DE" dirty="0" err="1"/>
              <a:t>verwendet</a:t>
            </a:r>
            <a:r>
              <a:rPr lang="en-GB" altLang="de-DE" dirty="0"/>
              <a:t> </a:t>
            </a:r>
            <a:r>
              <a:rPr lang="en-GB" altLang="de-DE" dirty="0" err="1"/>
              <a:t>werden</a:t>
            </a:r>
            <a:r>
              <a:rPr lang="en-GB" altLang="de-DE" dirty="0"/>
              <a: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xs:element</a:t>
            </a:r>
            <a:r>
              <a:rPr lang="en-GB" altLang="de-DE" dirty="0">
                <a:latin typeface="Courier New" panose="02070309020205020404" pitchFamily="49" charset="0"/>
                <a:cs typeface="Courier New" panose="02070309020205020404" pitchFamily="49" charset="0"/>
              </a:rPr>
              <a:t> name="person" type="</a:t>
            </a:r>
            <a:r>
              <a:rPr lang="en-GB" altLang="de-DE" dirty="0" err="1">
                <a:latin typeface="Courier New" panose="02070309020205020404" pitchFamily="49" charset="0"/>
                <a:cs typeface="Courier New" panose="02070309020205020404" pitchFamily="49" charset="0"/>
              </a:rPr>
              <a:t>personinfo</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xs:complexType</a:t>
            </a:r>
            <a:r>
              <a:rPr lang="en-GB" altLang="de-DE" dirty="0">
                <a:latin typeface="Courier New" panose="02070309020205020404" pitchFamily="49" charset="0"/>
                <a:cs typeface="Courier New" panose="02070309020205020404" pitchFamily="49" charset="0"/>
              </a:rPr>
              <a:t> name="</a:t>
            </a:r>
            <a:r>
              <a:rPr lang="en-GB" altLang="de-DE" dirty="0" err="1">
                <a:latin typeface="Courier New" panose="02070309020205020404" pitchFamily="49" charset="0"/>
                <a:cs typeface="Courier New" panose="02070309020205020404" pitchFamily="49" charset="0"/>
              </a:rPr>
              <a:t>personinfo</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xs:sequence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xs:group</a:t>
            </a:r>
            <a:r>
              <a:rPr lang="en-GB" altLang="de-DE" dirty="0">
                <a:latin typeface="Courier New" panose="02070309020205020404" pitchFamily="49" charset="0"/>
                <a:cs typeface="Courier New" panose="02070309020205020404" pitchFamily="49" charset="0"/>
              </a:rPr>
              <a:t> ref="</a:t>
            </a:r>
            <a:r>
              <a:rPr lang="en-GB" altLang="de-DE" dirty="0" err="1">
                <a:latin typeface="Courier New" panose="02070309020205020404" pitchFamily="49" charset="0"/>
                <a:cs typeface="Courier New" panose="02070309020205020404" pitchFamily="49" charset="0"/>
              </a:rPr>
              <a:t>persongroup</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xs:element</a:t>
            </a:r>
            <a:r>
              <a:rPr lang="en-GB" altLang="de-DE" dirty="0">
                <a:latin typeface="Courier New" panose="02070309020205020404" pitchFamily="49" charset="0"/>
                <a:cs typeface="Courier New" panose="02070309020205020404" pitchFamily="49" charset="0"/>
              </a:rPr>
              <a:t> name="country" type="</a:t>
            </a:r>
            <a:r>
              <a:rPr lang="en-GB" altLang="de-DE" dirty="0" err="1">
                <a:latin typeface="Courier New" panose="02070309020205020404" pitchFamily="49" charset="0"/>
                <a:cs typeface="Courier New" panose="02070309020205020404" pitchFamily="49" charset="0"/>
              </a:rPr>
              <a:t>xs:string</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xs:sequence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xs:complexType</a:t>
            </a:r>
            <a:r>
              <a:rPr lang="en-GB" altLang="de-DE" dirty="0">
                <a:latin typeface="Courier New" panose="02070309020205020404" pitchFamily="49" charset="0"/>
                <a:cs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latin typeface="Courier New" panose="02070309020205020404" pitchFamily="49" charset="0"/>
              <a:cs typeface="Courier New" panose="02070309020205020404" pitchFamily="49" charset="0"/>
            </a:endParaRP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 </a:t>
            </a:r>
            <a:r>
              <a:rPr lang="en-GB" altLang="de-DE" dirty="0">
                <a:cs typeface="Courier New" panose="02070309020205020404" pitchFamily="49" charset="0"/>
              </a:rPr>
              <a:t>Ref ...</a:t>
            </a:r>
            <a:r>
              <a:rPr lang="en-GB" altLang="de-DE" dirty="0" err="1">
                <a:cs typeface="Courier New" panose="02070309020205020404" pitchFamily="49" charset="0"/>
              </a:rPr>
              <a:t>bezieht</a:t>
            </a:r>
            <a:r>
              <a:rPr lang="en-GB" altLang="de-DE" dirty="0">
                <a:cs typeface="Courier New" panose="02070309020205020404" pitchFamily="49" charset="0"/>
              </a:rPr>
              <a:t> </a:t>
            </a:r>
            <a:r>
              <a:rPr lang="en-GB" altLang="de-DE" dirty="0" err="1">
                <a:cs typeface="Courier New" panose="02070309020205020404" pitchFamily="49" charset="0"/>
              </a:rPr>
              <a:t>sich</a:t>
            </a:r>
            <a:r>
              <a:rPr lang="en-GB" altLang="de-DE" dirty="0">
                <a:cs typeface="Courier New" panose="02070309020205020404" pitchFamily="49" charset="0"/>
              </a:rPr>
              <a:t> auf den </a:t>
            </a:r>
            <a:r>
              <a:rPr lang="en-GB" altLang="de-DE" dirty="0" err="1">
                <a:cs typeface="Courier New" panose="02070309020205020404" pitchFamily="49" charset="0"/>
              </a:rPr>
              <a:t>Namen</a:t>
            </a:r>
            <a:r>
              <a:rPr lang="en-GB" altLang="de-DE" dirty="0">
                <a:cs typeface="Courier New" panose="02070309020205020404" pitchFamily="49" charset="0"/>
              </a:rPr>
              <a:t> </a:t>
            </a:r>
            <a:r>
              <a:rPr lang="en-GB" altLang="de-DE" dirty="0" err="1">
                <a:cs typeface="Courier New" panose="02070309020205020404" pitchFamily="49" charset="0"/>
              </a:rPr>
              <a:t>einer</a:t>
            </a:r>
            <a:r>
              <a:rPr lang="en-GB" altLang="de-DE" dirty="0">
                <a:cs typeface="Courier New" panose="02070309020205020404" pitchFamily="49" charset="0"/>
              </a:rPr>
              <a:t> </a:t>
            </a:r>
            <a:r>
              <a:rPr lang="en-GB" altLang="de-DE" dirty="0" err="1">
                <a:cs typeface="Courier New" panose="02070309020205020404" pitchFamily="49" charset="0"/>
              </a:rPr>
              <a:t>anderen</a:t>
            </a:r>
            <a:r>
              <a:rPr lang="en-GB" altLang="de-DE" dirty="0">
                <a:cs typeface="Courier New" panose="02070309020205020404" pitchFamily="49" charset="0"/>
              </a:rPr>
              <a:t> Gruppe</a:t>
            </a:r>
          </a:p>
          <a:p>
            <a:endParaRPr lang="de-AT" dirty="0"/>
          </a:p>
        </p:txBody>
      </p:sp>
      <p:sp>
        <p:nvSpPr>
          <p:cNvPr id="4" name="Fußzeilenplatzhalter 3">
            <a:extLst>
              <a:ext uri="{FF2B5EF4-FFF2-40B4-BE49-F238E27FC236}">
                <a16:creationId xmlns:a16="http://schemas.microsoft.com/office/drawing/2014/main" id="{CC0070A7-386C-4FEF-A47A-0BEC47ADE6B5}"/>
              </a:ext>
            </a:extLst>
          </p:cNvPr>
          <p:cNvSpPr>
            <a:spLocks noGrp="1"/>
          </p:cNvSpPr>
          <p:nvPr>
            <p:ph type="ftr" sz="quarter" idx="11"/>
          </p:nvPr>
        </p:nvSpPr>
        <p:spPr>
          <a:xfrm>
            <a:off x="838201" y="6356350"/>
            <a:ext cx="672548" cy="365125"/>
          </a:xfrm>
        </p:spPr>
        <p:txBody>
          <a:bodyPr/>
          <a:lstStyle/>
          <a:p>
            <a:r>
              <a:rPr lang="de-AT" sz="1400"/>
              <a:t>XML</a:t>
            </a:r>
          </a:p>
        </p:txBody>
      </p:sp>
      <p:sp>
        <p:nvSpPr>
          <p:cNvPr id="5" name="Foliennummernplatzhalter 4">
            <a:extLst>
              <a:ext uri="{FF2B5EF4-FFF2-40B4-BE49-F238E27FC236}">
                <a16:creationId xmlns:a16="http://schemas.microsoft.com/office/drawing/2014/main" id="{74687377-0E57-4477-8DE3-FC1B711CD4BE}"/>
              </a:ext>
            </a:extLst>
          </p:cNvPr>
          <p:cNvSpPr>
            <a:spLocks noGrp="1"/>
          </p:cNvSpPr>
          <p:nvPr>
            <p:ph type="sldNum" sz="quarter" idx="12"/>
          </p:nvPr>
        </p:nvSpPr>
        <p:spPr/>
        <p:txBody>
          <a:bodyPr/>
          <a:lstStyle/>
          <a:p>
            <a:fld id="{1A905A58-585F-4B73-B6AE-6769FFF49B73}" type="slidenum">
              <a:rPr lang="de-AT" sz="1400" smtClean="0"/>
              <a:t>50</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6C1010AB-CC65-41EA-914C-47DDE4C51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83499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C93998-03D7-49E4-8F69-C5585FD005CA}"/>
              </a:ext>
            </a:extLst>
          </p:cNvPr>
          <p:cNvSpPr>
            <a:spLocks noGrp="1"/>
          </p:cNvSpPr>
          <p:nvPr>
            <p:ph type="title"/>
          </p:nvPr>
        </p:nvSpPr>
        <p:spPr/>
        <p:txBody>
          <a:bodyPr/>
          <a:lstStyle/>
          <a:p>
            <a:r>
              <a:rPr lang="de-AT" b="1" dirty="0"/>
              <a:t>&lt;</a:t>
            </a:r>
            <a:r>
              <a:rPr lang="de-AT" b="1" dirty="0" err="1"/>
              <a:t>any</a:t>
            </a:r>
            <a:r>
              <a:rPr lang="de-AT" b="1" dirty="0"/>
              <a:t>&gt; I</a:t>
            </a:r>
          </a:p>
        </p:txBody>
      </p:sp>
      <p:sp>
        <p:nvSpPr>
          <p:cNvPr id="3" name="Inhaltsplatzhalter 2">
            <a:extLst>
              <a:ext uri="{FF2B5EF4-FFF2-40B4-BE49-F238E27FC236}">
                <a16:creationId xmlns:a16="http://schemas.microsoft.com/office/drawing/2014/main" id="{EFBA08A2-A74B-42FE-A3B8-C9BDCD32938B}"/>
              </a:ext>
            </a:extLst>
          </p:cNvPr>
          <p:cNvSpPr>
            <a:spLocks noGrp="1"/>
          </p:cNvSpPr>
          <p:nvPr>
            <p:ph idx="1"/>
          </p:nvPr>
        </p:nvSpPr>
        <p:spPr>
          <a:xfrm>
            <a:off x="838200" y="1690688"/>
            <a:ext cx="9312965" cy="4351338"/>
          </a:xfrm>
        </p:spPr>
        <p:txBody>
          <a:bodyPr>
            <a:normAutofit fontScale="70000" lnSpcReduction="20000"/>
          </a:bodyPr>
          <a:lstStyle/>
          <a:p>
            <a:pPr marL="0"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Das &lt;any&gt; Element </a:t>
            </a:r>
            <a:r>
              <a:rPr lang="en-GB" altLang="de-DE" dirty="0" err="1"/>
              <a:t>erlaubt</a:t>
            </a:r>
            <a:r>
              <a:rPr lang="en-GB" altLang="de-DE" dirty="0"/>
              <a:t> es das XML </a:t>
            </a:r>
            <a:r>
              <a:rPr lang="en-GB" altLang="de-DE" dirty="0" err="1"/>
              <a:t>Dokument</a:t>
            </a:r>
            <a:r>
              <a:rPr lang="en-GB" altLang="de-DE" dirty="0"/>
              <a:t> </a:t>
            </a:r>
            <a:r>
              <a:rPr lang="en-GB" altLang="de-DE" dirty="0" err="1"/>
              <a:t>mit</a:t>
            </a:r>
            <a:r>
              <a:rPr lang="en-GB" altLang="de-DE" dirty="0"/>
              <a:t> </a:t>
            </a:r>
            <a:r>
              <a:rPr lang="en-GB" altLang="de-DE" dirty="0" err="1"/>
              <a:t>Elementen</a:t>
            </a:r>
            <a:r>
              <a:rPr lang="en-GB" altLang="de-DE" dirty="0"/>
              <a:t> </a:t>
            </a:r>
            <a:r>
              <a:rPr lang="en-GB" altLang="de-DE" dirty="0" err="1"/>
              <a:t>zu</a:t>
            </a:r>
            <a:r>
              <a:rPr lang="en-GB" altLang="de-DE" dirty="0"/>
              <a:t> </a:t>
            </a:r>
            <a:r>
              <a:rPr lang="en-GB" altLang="de-DE" dirty="0" err="1"/>
              <a:t>erweitern</a:t>
            </a:r>
            <a:r>
              <a:rPr lang="en-GB" altLang="de-DE" dirty="0"/>
              <a:t>, die </a:t>
            </a:r>
            <a:r>
              <a:rPr lang="en-GB" altLang="de-DE" dirty="0" err="1"/>
              <a:t>nicht</a:t>
            </a:r>
            <a:r>
              <a:rPr lang="en-GB" altLang="de-DE" dirty="0"/>
              <a:t> </a:t>
            </a:r>
            <a:r>
              <a:rPr lang="en-GB" altLang="de-DE" dirty="0" err="1"/>
              <a:t>im</a:t>
            </a:r>
            <a:r>
              <a:rPr lang="en-GB" altLang="de-DE" dirty="0"/>
              <a:t> Schema </a:t>
            </a:r>
            <a:r>
              <a:rPr lang="en-GB" altLang="de-DE" dirty="0" err="1"/>
              <a:t>definiert</a:t>
            </a:r>
            <a:r>
              <a:rPr lang="en-GB" altLang="de-DE" dirty="0"/>
              <a:t> </a:t>
            </a:r>
            <a:r>
              <a:rPr lang="en-GB" altLang="de-DE" dirty="0" err="1"/>
              <a:t>sind</a:t>
            </a:r>
            <a:r>
              <a:rPr lang="en-GB" altLang="de-DE" dirty="0"/>
              <a: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Familiy.xsd</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xs:element</a:t>
            </a:r>
            <a:r>
              <a:rPr lang="en-GB" altLang="de-DE" dirty="0">
                <a:latin typeface="Courier New" panose="02070309020205020404" pitchFamily="49" charset="0"/>
                <a:cs typeface="Courier New" panose="02070309020205020404" pitchFamily="49" charset="0"/>
              </a:rPr>
              <a:t> name="person"&gt;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xs:complexType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xs:sequence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xs:element</a:t>
            </a:r>
            <a:r>
              <a:rPr lang="en-GB" altLang="de-DE" dirty="0">
                <a:latin typeface="Courier New" panose="02070309020205020404" pitchFamily="49" charset="0"/>
                <a:cs typeface="Courier New" panose="02070309020205020404" pitchFamily="49" charset="0"/>
              </a:rPr>
              <a:t> name="</a:t>
            </a:r>
            <a:r>
              <a:rPr lang="en-GB" altLang="de-DE" dirty="0" err="1">
                <a:latin typeface="Courier New" panose="02070309020205020404" pitchFamily="49" charset="0"/>
                <a:cs typeface="Courier New" panose="02070309020205020404" pitchFamily="49" charset="0"/>
              </a:rPr>
              <a:t>firstname</a:t>
            </a:r>
            <a:r>
              <a:rPr lang="en-GB" altLang="de-DE" dirty="0">
                <a:latin typeface="Courier New" panose="02070309020205020404" pitchFamily="49" charset="0"/>
                <a:cs typeface="Courier New" panose="02070309020205020404" pitchFamily="49" charset="0"/>
              </a:rPr>
              <a:t>" type="</a:t>
            </a:r>
            <a:r>
              <a:rPr lang="en-GB" altLang="de-DE" dirty="0" err="1">
                <a:latin typeface="Courier New" panose="02070309020205020404" pitchFamily="49" charset="0"/>
                <a:cs typeface="Courier New" panose="02070309020205020404" pitchFamily="49" charset="0"/>
              </a:rPr>
              <a:t>xs:string</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xs:element</a:t>
            </a:r>
            <a:r>
              <a:rPr lang="en-GB" altLang="de-DE" dirty="0">
                <a:latin typeface="Courier New" panose="02070309020205020404" pitchFamily="49" charset="0"/>
                <a:cs typeface="Courier New" panose="02070309020205020404" pitchFamily="49" charset="0"/>
              </a:rPr>
              <a:t> name="</a:t>
            </a:r>
            <a:r>
              <a:rPr lang="en-GB" altLang="de-DE" dirty="0" err="1">
                <a:latin typeface="Courier New" panose="02070309020205020404" pitchFamily="49" charset="0"/>
                <a:cs typeface="Courier New" panose="02070309020205020404" pitchFamily="49" charset="0"/>
              </a:rPr>
              <a:t>lastname</a:t>
            </a:r>
            <a:r>
              <a:rPr lang="en-GB" altLang="de-DE" dirty="0">
                <a:latin typeface="Courier New" panose="02070309020205020404" pitchFamily="49" charset="0"/>
                <a:cs typeface="Courier New" panose="02070309020205020404" pitchFamily="49" charset="0"/>
              </a:rPr>
              <a:t>" type="</a:t>
            </a:r>
            <a:r>
              <a:rPr lang="en-GB" altLang="de-DE" dirty="0" err="1">
                <a:latin typeface="Courier New" panose="02070309020205020404" pitchFamily="49" charset="0"/>
                <a:cs typeface="Courier New" panose="02070309020205020404" pitchFamily="49" charset="0"/>
              </a:rPr>
              <a:t>xs:string</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xs:any</a:t>
            </a:r>
            <a:r>
              <a:rPr lang="en-GB" altLang="de-DE" dirty="0">
                <a:latin typeface="Courier New" panose="02070309020205020404" pitchFamily="49" charset="0"/>
                <a:cs typeface="Courier New" panose="02070309020205020404" pitchFamily="49" charset="0"/>
              </a:rPr>
              <a:t> minOccurs="0"/&gt;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xs:sequence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xs:complexType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xs:element</a:t>
            </a:r>
            <a:r>
              <a:rPr lang="en-GB" altLang="de-DE" dirty="0">
                <a:latin typeface="Courier New" panose="02070309020205020404" pitchFamily="49" charset="0"/>
                <a:cs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cs typeface="Courier New" panose="02070309020205020404" pitchFamily="49" charset="0"/>
            </a:endParaRP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err="1">
                <a:cs typeface="Courier New" panose="02070309020205020404" pitchFamily="49" charset="0"/>
              </a:rPr>
              <a:t>Hier</a:t>
            </a:r>
            <a:r>
              <a:rPr lang="en-GB" altLang="de-DE" dirty="0">
                <a:cs typeface="Courier New" panose="02070309020205020404" pitchFamily="49" charset="0"/>
              </a:rPr>
              <a:t> </a:t>
            </a:r>
            <a:r>
              <a:rPr lang="en-GB" altLang="de-DE" dirty="0" err="1">
                <a:cs typeface="Courier New" panose="02070309020205020404" pitchFamily="49" charset="0"/>
              </a:rPr>
              <a:t>wird</a:t>
            </a:r>
            <a:r>
              <a:rPr lang="en-GB" altLang="de-DE" dirty="0">
                <a:cs typeface="Courier New" panose="02070309020205020404" pitchFamily="49" charset="0"/>
              </a:rPr>
              <a:t> </a:t>
            </a:r>
            <a:r>
              <a:rPr lang="en-GB" altLang="de-DE" dirty="0" err="1">
                <a:cs typeface="Courier New" panose="02070309020205020404" pitchFamily="49" charset="0"/>
              </a:rPr>
              <a:t>nach</a:t>
            </a:r>
            <a:r>
              <a:rPr lang="en-GB" altLang="de-DE" dirty="0">
                <a:cs typeface="Courier New" panose="02070309020205020404" pitchFamily="49" charset="0"/>
              </a:rPr>
              <a:t> </a:t>
            </a:r>
            <a:r>
              <a:rPr lang="en-GB" altLang="de-DE" dirty="0" err="1">
                <a:cs typeface="Courier New" panose="02070309020205020404" pitchFamily="49" charset="0"/>
              </a:rPr>
              <a:t>dem</a:t>
            </a:r>
            <a:r>
              <a:rPr lang="en-GB" altLang="de-DE" dirty="0">
                <a:cs typeface="Courier New" panose="02070309020205020404" pitchFamily="49" charset="0"/>
              </a:rPr>
              <a:t> </a:t>
            </a:r>
            <a:r>
              <a:rPr lang="en-GB" altLang="de-DE" dirty="0" err="1">
                <a:cs typeface="Courier New" panose="02070309020205020404" pitchFamily="49" charset="0"/>
              </a:rPr>
              <a:t>lastname</a:t>
            </a:r>
            <a:r>
              <a:rPr lang="en-GB" altLang="de-DE" dirty="0">
                <a:cs typeface="Courier New" panose="02070309020205020404" pitchFamily="49" charset="0"/>
              </a:rPr>
              <a:t> der Content von Person um </a:t>
            </a:r>
            <a:r>
              <a:rPr lang="en-GB" altLang="de-DE" dirty="0" err="1">
                <a:cs typeface="Courier New" panose="02070309020205020404" pitchFamily="49" charset="0"/>
              </a:rPr>
              <a:t>irgendein</a:t>
            </a:r>
            <a:r>
              <a:rPr lang="en-GB" altLang="de-DE" dirty="0">
                <a:cs typeface="Courier New" panose="02070309020205020404" pitchFamily="49" charset="0"/>
              </a:rPr>
              <a:t> Element </a:t>
            </a:r>
            <a:r>
              <a:rPr lang="en-GB" altLang="de-DE" dirty="0" err="1">
                <a:cs typeface="Courier New" panose="02070309020205020404" pitchFamily="49" charset="0"/>
              </a:rPr>
              <a:t>erweitert</a:t>
            </a:r>
            <a:r>
              <a:rPr lang="en-GB" altLang="de-DE" dirty="0">
                <a:cs typeface="Courier New" panose="02070309020205020404" pitchFamily="49" charset="0"/>
              </a:rPr>
              <a:t>.</a:t>
            </a:r>
            <a:r>
              <a:rPr lang="en-GB" altLang="de-DE" dirty="0">
                <a:latin typeface="Courier New" panose="02070309020205020404" pitchFamily="49" charset="0"/>
                <a:cs typeface="Courier New" panose="02070309020205020404" pitchFamily="49" charset="0"/>
              </a:rPr>
              <a:t> </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latin typeface="Courier New" panose="02070309020205020404" pitchFamily="49" charset="0"/>
            </a:endParaRP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latin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8FD5C5E4-82AB-4193-8119-A23CE7EC91EF}"/>
              </a:ext>
            </a:extLst>
          </p:cNvPr>
          <p:cNvSpPr>
            <a:spLocks noGrp="1"/>
          </p:cNvSpPr>
          <p:nvPr>
            <p:ph type="ftr" sz="quarter" idx="11"/>
          </p:nvPr>
        </p:nvSpPr>
        <p:spPr>
          <a:xfrm>
            <a:off x="838200" y="6356349"/>
            <a:ext cx="632791"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8EAF099C-000A-4762-A6C3-E66B533B3903}"/>
              </a:ext>
            </a:extLst>
          </p:cNvPr>
          <p:cNvSpPr>
            <a:spLocks noGrp="1"/>
          </p:cNvSpPr>
          <p:nvPr>
            <p:ph type="sldNum" sz="quarter" idx="12"/>
          </p:nvPr>
        </p:nvSpPr>
        <p:spPr/>
        <p:txBody>
          <a:bodyPr/>
          <a:lstStyle/>
          <a:p>
            <a:fld id="{1A905A58-585F-4B73-B6AE-6769FFF49B73}" type="slidenum">
              <a:rPr lang="de-AT" sz="1400" smtClean="0"/>
              <a:t>51</a:t>
            </a:fld>
            <a:endParaRPr lang="de-AT" sz="1400" dirty="0"/>
          </a:p>
        </p:txBody>
      </p:sp>
      <p:pic>
        <p:nvPicPr>
          <p:cNvPr id="6" name="Grafik 5" descr="Ein Bild, das Zeichnung enthält.&#10;&#10;Automatisch generierte Beschreibung">
            <a:extLst>
              <a:ext uri="{FF2B5EF4-FFF2-40B4-BE49-F238E27FC236}">
                <a16:creationId xmlns:a16="http://schemas.microsoft.com/office/drawing/2014/main" id="{5DC1025C-070F-47EE-A75C-F0B57DCF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108085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4A680F-0231-4B0D-8999-FF372ACA99F5}"/>
              </a:ext>
            </a:extLst>
          </p:cNvPr>
          <p:cNvSpPr>
            <a:spLocks noGrp="1"/>
          </p:cNvSpPr>
          <p:nvPr>
            <p:ph type="title"/>
          </p:nvPr>
        </p:nvSpPr>
        <p:spPr/>
        <p:txBody>
          <a:bodyPr/>
          <a:lstStyle/>
          <a:p>
            <a:r>
              <a:rPr lang="de-AT" b="1" dirty="0"/>
              <a:t>&lt;</a:t>
            </a:r>
            <a:r>
              <a:rPr lang="de-AT" b="1" dirty="0" err="1"/>
              <a:t>any</a:t>
            </a:r>
            <a:r>
              <a:rPr lang="de-AT" b="1" dirty="0"/>
              <a:t>&gt; II</a:t>
            </a:r>
          </a:p>
        </p:txBody>
      </p:sp>
      <p:sp>
        <p:nvSpPr>
          <p:cNvPr id="3" name="Inhaltsplatzhalter 2">
            <a:extLst>
              <a:ext uri="{FF2B5EF4-FFF2-40B4-BE49-F238E27FC236}">
                <a16:creationId xmlns:a16="http://schemas.microsoft.com/office/drawing/2014/main" id="{C75CCD4C-2E57-46A5-BBED-FC6FC61C8478}"/>
              </a:ext>
            </a:extLst>
          </p:cNvPr>
          <p:cNvSpPr>
            <a:spLocks noGrp="1"/>
          </p:cNvSpPr>
          <p:nvPr>
            <p:ph idx="1"/>
          </p:nvPr>
        </p:nvSpPr>
        <p:spPr/>
        <p:txBody>
          <a:bodyPr>
            <a:normAutofit fontScale="77500" lnSpcReduction="20000"/>
          </a:bodyPr>
          <a:lstStyle/>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Children.xsd</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&lt;?xml version="1.0" encoding="UTF-8"?&gt;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xs:schema</a:t>
            </a:r>
            <a:r>
              <a:rPr lang="en-GB" altLang="de-DE" dirty="0">
                <a:latin typeface="Courier New" panose="02070309020205020404" pitchFamily="49" charset="0"/>
                <a:cs typeface="Courier New" panose="02070309020205020404" pitchFamily="49" charset="0"/>
              </a:rPr>
              <a:t> </a:t>
            </a:r>
            <a:r>
              <a:rPr lang="en-GB" altLang="de-DE" dirty="0" err="1">
                <a:latin typeface="Courier New" panose="02070309020205020404" pitchFamily="49" charset="0"/>
                <a:cs typeface="Courier New" panose="02070309020205020404" pitchFamily="49" charset="0"/>
              </a:rPr>
              <a:t>xmlns:xs</a:t>
            </a:r>
            <a:r>
              <a:rPr lang="en-GB" altLang="de-DE" dirty="0">
                <a:latin typeface="Courier New" panose="02070309020205020404" pitchFamily="49" charset="0"/>
                <a:cs typeface="Courier New" panose="02070309020205020404" pitchFamily="49" charset="0"/>
              </a:rPr>
              <a:t>="http://www.w3.org/2001/XMLSchema"</a:t>
            </a:r>
            <a:br>
              <a:rPr lang="en-GB" altLang="de-DE" dirty="0">
                <a:latin typeface="Courier New" panose="02070309020205020404" pitchFamily="49" charset="0"/>
                <a:cs typeface="Courier New" panose="02070309020205020404" pitchFamily="49" charset="0"/>
              </a:rPr>
            </a:br>
            <a:r>
              <a:rPr lang="en-GB" altLang="de-DE" dirty="0" err="1">
                <a:latin typeface="Courier New" panose="02070309020205020404" pitchFamily="49" charset="0"/>
                <a:cs typeface="Courier New" panose="02070309020205020404" pitchFamily="49" charset="0"/>
              </a:rPr>
              <a:t>targetNamespace</a:t>
            </a:r>
            <a:r>
              <a:rPr lang="en-GB" altLang="de-DE" dirty="0">
                <a:latin typeface="Courier New" panose="02070309020205020404" pitchFamily="49" charset="0"/>
                <a:cs typeface="Courier New" panose="02070309020205020404" pitchFamily="49" charset="0"/>
              </a:rPr>
              <a:t>="http://www.w3schools.com"</a:t>
            </a:r>
            <a:br>
              <a:rPr lang="en-GB" altLang="de-DE" dirty="0">
                <a:latin typeface="Courier New" panose="02070309020205020404" pitchFamily="49" charset="0"/>
                <a:cs typeface="Courier New" panose="02070309020205020404" pitchFamily="49" charset="0"/>
              </a:rPr>
            </a:br>
            <a:r>
              <a:rPr lang="en-GB" altLang="de-DE" dirty="0" err="1">
                <a:latin typeface="Courier New" panose="02070309020205020404" pitchFamily="49" charset="0"/>
                <a:cs typeface="Courier New" panose="02070309020205020404" pitchFamily="49" charset="0"/>
              </a:rPr>
              <a:t>xmlns</a:t>
            </a:r>
            <a:r>
              <a:rPr lang="en-GB" altLang="de-DE" dirty="0">
                <a:latin typeface="Courier New" panose="02070309020205020404" pitchFamily="49" charset="0"/>
                <a:cs typeface="Courier New" panose="02070309020205020404" pitchFamily="49" charset="0"/>
              </a:rPr>
              <a:t>="http://www.w3schools.com"</a:t>
            </a:r>
            <a:br>
              <a:rPr lang="en-GB" altLang="de-DE" dirty="0">
                <a:latin typeface="Courier New" panose="02070309020205020404" pitchFamily="49" charset="0"/>
                <a:cs typeface="Courier New" panose="02070309020205020404" pitchFamily="49" charset="0"/>
              </a:rPr>
            </a:br>
            <a:r>
              <a:rPr lang="en-GB" altLang="de-DE" dirty="0" err="1">
                <a:latin typeface="Courier New" panose="02070309020205020404" pitchFamily="49" charset="0"/>
                <a:cs typeface="Courier New" panose="02070309020205020404" pitchFamily="49" charset="0"/>
              </a:rPr>
              <a:t>elementFormDefault</a:t>
            </a:r>
            <a:r>
              <a:rPr lang="en-GB" altLang="de-DE" dirty="0">
                <a:latin typeface="Courier New" panose="02070309020205020404" pitchFamily="49" charset="0"/>
                <a:cs typeface="Courier New" panose="02070309020205020404" pitchFamily="49" charset="0"/>
              </a:rPr>
              <a:t>="qualified"&gt;</a:t>
            </a:r>
            <a:br>
              <a:rPr lang="en-GB" altLang="de-DE" dirty="0">
                <a:latin typeface="Courier New" panose="02070309020205020404" pitchFamily="49" charset="0"/>
                <a:cs typeface="Courier New" panose="02070309020205020404" pitchFamily="49" charset="0"/>
              </a:rPr>
            </a:b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xs:element</a:t>
            </a:r>
            <a:r>
              <a:rPr lang="en-GB" altLang="de-DE" dirty="0">
                <a:latin typeface="Courier New" panose="02070309020205020404" pitchFamily="49" charset="0"/>
                <a:cs typeface="Courier New" panose="02070309020205020404" pitchFamily="49" charset="0"/>
              </a:rPr>
              <a:t> name="children"&gt;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xs:complexType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xs:sequence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xs:element</a:t>
            </a:r>
            <a:r>
              <a:rPr lang="en-GB" altLang="de-DE" dirty="0">
                <a:latin typeface="Courier New" panose="02070309020205020404" pitchFamily="49" charset="0"/>
                <a:cs typeface="Courier New" panose="02070309020205020404" pitchFamily="49" charset="0"/>
              </a:rPr>
              <a:t> name="</a:t>
            </a:r>
            <a:r>
              <a:rPr lang="en-GB" altLang="de-DE" dirty="0" err="1">
                <a:latin typeface="Courier New" panose="02070309020205020404" pitchFamily="49" charset="0"/>
                <a:cs typeface="Courier New" panose="02070309020205020404" pitchFamily="49" charset="0"/>
              </a:rPr>
              <a:t>childname</a:t>
            </a:r>
            <a:r>
              <a:rPr lang="en-GB" altLang="de-DE" dirty="0">
                <a:latin typeface="Courier New" panose="02070309020205020404" pitchFamily="49" charset="0"/>
                <a:cs typeface="Courier New" panose="02070309020205020404" pitchFamily="49" charset="0"/>
              </a:rPr>
              <a:t>" type="</a:t>
            </a:r>
            <a:r>
              <a:rPr lang="en-GB" altLang="de-DE" dirty="0" err="1">
                <a:latin typeface="Courier New" panose="02070309020205020404" pitchFamily="49" charset="0"/>
                <a:cs typeface="Courier New" panose="02070309020205020404" pitchFamily="49" charset="0"/>
              </a:rPr>
              <a:t>xs:string</a:t>
            </a:r>
            <a:r>
              <a:rPr lang="en-GB" altLang="de-DE" dirty="0">
                <a:latin typeface="Courier New" panose="02070309020205020404" pitchFamily="49" charset="0"/>
                <a:cs typeface="Courier New" panose="02070309020205020404" pitchFamily="49" charset="0"/>
              </a:rPr>
              <a: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a:t>
            </a:r>
            <a:r>
              <a:rPr lang="en-GB" altLang="de-DE" dirty="0" err="1">
                <a:latin typeface="Courier New" panose="02070309020205020404" pitchFamily="49" charset="0"/>
                <a:cs typeface="Courier New" panose="02070309020205020404" pitchFamily="49" charset="0"/>
              </a:rPr>
              <a:t>maxOccurs</a:t>
            </a:r>
            <a:r>
              <a:rPr lang="en-GB" altLang="de-DE" dirty="0">
                <a:latin typeface="Courier New" panose="02070309020205020404" pitchFamily="49" charset="0"/>
                <a:cs typeface="Courier New" panose="02070309020205020404" pitchFamily="49" charset="0"/>
              </a:rPr>
              <a:t>="unbounded"/&gt;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xs:sequence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xs:complexType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xs:element</a:t>
            </a:r>
            <a:r>
              <a:rPr lang="en-GB" altLang="de-DE" dirty="0">
                <a:latin typeface="Courier New" panose="02070309020205020404" pitchFamily="49" charset="0"/>
                <a:cs typeface="Courier New" panose="02070309020205020404" pitchFamily="49" charset="0"/>
              </a:rPr>
              <a:t>&gt;</a:t>
            </a:r>
            <a:br>
              <a:rPr lang="en-GB" altLang="de-DE" sz="3600" dirty="0">
                <a:latin typeface="Courier New" panose="02070309020205020404" pitchFamily="49" charset="0"/>
                <a:cs typeface="Courier New" panose="02070309020205020404" pitchFamily="49" charset="0"/>
              </a:rPr>
            </a:b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xs:schema</a:t>
            </a:r>
            <a:r>
              <a:rPr lang="en-GB" altLang="de-DE" dirty="0">
                <a:latin typeface="Courier New" panose="02070309020205020404" pitchFamily="49" charset="0"/>
                <a:cs typeface="Courier New" panose="02070309020205020404" pitchFamily="49" charset="0"/>
              </a:rPr>
              <a:t>&gt; </a:t>
            </a:r>
          </a:p>
          <a:p>
            <a:endParaRPr lang="de-AT" dirty="0"/>
          </a:p>
        </p:txBody>
      </p:sp>
      <p:sp>
        <p:nvSpPr>
          <p:cNvPr id="4" name="Fußzeilenplatzhalter 3">
            <a:extLst>
              <a:ext uri="{FF2B5EF4-FFF2-40B4-BE49-F238E27FC236}">
                <a16:creationId xmlns:a16="http://schemas.microsoft.com/office/drawing/2014/main" id="{DAA2D677-7A57-42EB-810C-66657C674F9D}"/>
              </a:ext>
            </a:extLst>
          </p:cNvPr>
          <p:cNvSpPr>
            <a:spLocks noGrp="1"/>
          </p:cNvSpPr>
          <p:nvPr>
            <p:ph type="ftr" sz="quarter" idx="11"/>
          </p:nvPr>
        </p:nvSpPr>
        <p:spPr>
          <a:xfrm>
            <a:off x="838200" y="6356350"/>
            <a:ext cx="685800"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D17289D1-3B27-4299-9B2C-42964EBC62D6}"/>
              </a:ext>
            </a:extLst>
          </p:cNvPr>
          <p:cNvSpPr>
            <a:spLocks noGrp="1"/>
          </p:cNvSpPr>
          <p:nvPr>
            <p:ph type="sldNum" sz="quarter" idx="12"/>
          </p:nvPr>
        </p:nvSpPr>
        <p:spPr/>
        <p:txBody>
          <a:bodyPr/>
          <a:lstStyle/>
          <a:p>
            <a:fld id="{1A905A58-585F-4B73-B6AE-6769FFF49B73}" type="slidenum">
              <a:rPr lang="de-AT" sz="1400" smtClean="0"/>
              <a:t>52</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D94B8C28-8A79-401C-8F7E-FE6D53FC6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432209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E1BDE0-03BE-401C-9C99-3E476C593DB0}"/>
              </a:ext>
            </a:extLst>
          </p:cNvPr>
          <p:cNvSpPr>
            <a:spLocks noGrp="1"/>
          </p:cNvSpPr>
          <p:nvPr>
            <p:ph type="title"/>
          </p:nvPr>
        </p:nvSpPr>
        <p:spPr/>
        <p:txBody>
          <a:bodyPr/>
          <a:lstStyle/>
          <a:p>
            <a:r>
              <a:rPr lang="de-AT" b="1" dirty="0"/>
              <a:t>&lt;</a:t>
            </a:r>
            <a:r>
              <a:rPr lang="de-AT" b="1" dirty="0" err="1"/>
              <a:t>any</a:t>
            </a:r>
            <a:r>
              <a:rPr lang="de-AT" b="1" dirty="0"/>
              <a:t>&gt; III</a:t>
            </a:r>
          </a:p>
        </p:txBody>
      </p:sp>
      <p:sp>
        <p:nvSpPr>
          <p:cNvPr id="3" name="Inhaltsplatzhalter 2">
            <a:extLst>
              <a:ext uri="{FF2B5EF4-FFF2-40B4-BE49-F238E27FC236}">
                <a16:creationId xmlns:a16="http://schemas.microsoft.com/office/drawing/2014/main" id="{FBD39065-3704-48D2-AA30-31F6E0664F9D}"/>
              </a:ext>
            </a:extLst>
          </p:cNvPr>
          <p:cNvSpPr>
            <a:spLocks noGrp="1"/>
          </p:cNvSpPr>
          <p:nvPr>
            <p:ph idx="1"/>
          </p:nvPr>
        </p:nvSpPr>
        <p:spPr>
          <a:xfrm>
            <a:off x="838200" y="1473063"/>
            <a:ext cx="10240618" cy="4351338"/>
          </a:xfrm>
        </p:spPr>
        <p:txBody>
          <a:bodyPr>
            <a:normAutofit fontScale="25000" lnSpcReduction="20000"/>
          </a:bodyPr>
          <a:lstStyle/>
          <a:p>
            <a:pPr marL="0"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8000" dirty="0"/>
              <a:t>Der </a:t>
            </a:r>
            <a:r>
              <a:rPr lang="en-GB" altLang="de-DE" sz="8000" dirty="0" err="1"/>
              <a:t>nachfolgende</a:t>
            </a:r>
            <a:r>
              <a:rPr lang="en-GB" altLang="de-DE" sz="8000" dirty="0"/>
              <a:t> XML File </a:t>
            </a:r>
            <a:r>
              <a:rPr lang="en-GB" altLang="de-DE" sz="8000" dirty="0" err="1"/>
              <a:t>verwendet</a:t>
            </a:r>
            <a:r>
              <a:rPr lang="en-GB" altLang="de-DE" sz="8000" dirty="0"/>
              <a:t> </a:t>
            </a:r>
            <a:r>
              <a:rPr lang="en-GB" altLang="de-DE" sz="8000" dirty="0" err="1"/>
              <a:t>Komponenten</a:t>
            </a:r>
            <a:r>
              <a:rPr lang="en-GB" altLang="de-DE" sz="8000" dirty="0"/>
              <a:t> von 2 </a:t>
            </a:r>
            <a:r>
              <a:rPr lang="en-GB" altLang="de-DE" sz="8000" dirty="0" err="1"/>
              <a:t>verschiedenen</a:t>
            </a:r>
            <a:r>
              <a:rPr lang="en-GB" altLang="de-DE" sz="8000" dirty="0"/>
              <a:t> Schemata: family.xsd und children.xsd:</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8000" dirty="0">
                <a:latin typeface="Courier New" panose="02070309020205020404" pitchFamily="49" charset="0"/>
                <a:cs typeface="Courier New" panose="02070309020205020404" pitchFamily="49" charset="0"/>
              </a:rPr>
              <a:t>&lt;?xml version="1.0" encoding="UTF-8"?&gt;</a:t>
            </a: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&lt;persons </a:t>
            </a:r>
            <a:r>
              <a:rPr lang="en-GB" altLang="de-DE" sz="8000" dirty="0" err="1">
                <a:latin typeface="Courier New" panose="02070309020205020404" pitchFamily="49" charset="0"/>
                <a:cs typeface="Courier New" panose="02070309020205020404" pitchFamily="49" charset="0"/>
              </a:rPr>
              <a:t>xmlns</a:t>
            </a:r>
            <a:r>
              <a:rPr lang="en-GB" altLang="de-DE" sz="8000" dirty="0">
                <a:latin typeface="Courier New" panose="02070309020205020404" pitchFamily="49" charset="0"/>
                <a:cs typeface="Courier New" panose="02070309020205020404" pitchFamily="49" charset="0"/>
              </a:rPr>
              <a:t>="http://www.microsoft.com"</a:t>
            </a:r>
            <a:br>
              <a:rPr lang="en-GB" altLang="de-DE" sz="8000" dirty="0">
                <a:latin typeface="Courier New" panose="02070309020205020404" pitchFamily="49" charset="0"/>
                <a:cs typeface="Courier New" panose="02070309020205020404" pitchFamily="49" charset="0"/>
              </a:rPr>
            </a:br>
            <a:r>
              <a:rPr lang="en-GB" altLang="de-DE" sz="8000" dirty="0" err="1">
                <a:latin typeface="Courier New" panose="02070309020205020404" pitchFamily="49" charset="0"/>
                <a:cs typeface="Courier New" panose="02070309020205020404" pitchFamily="49" charset="0"/>
              </a:rPr>
              <a:t>xmlns:xsi</a:t>
            </a:r>
            <a:r>
              <a:rPr lang="en-GB" altLang="de-DE" sz="8000" dirty="0">
                <a:latin typeface="Courier New" panose="02070309020205020404" pitchFamily="49" charset="0"/>
                <a:cs typeface="Courier New" panose="02070309020205020404" pitchFamily="49" charset="0"/>
              </a:rPr>
              <a:t>="http://www.w3.org/2001/XMLSchema-instance"</a:t>
            </a:r>
            <a:br>
              <a:rPr lang="en-GB" altLang="de-DE" sz="8000" dirty="0">
                <a:latin typeface="Courier New" panose="02070309020205020404" pitchFamily="49" charset="0"/>
                <a:cs typeface="Courier New" panose="02070309020205020404" pitchFamily="49" charset="0"/>
              </a:rPr>
            </a:br>
            <a:r>
              <a:rPr lang="en-GB" altLang="de-DE" sz="8000" dirty="0" err="1">
                <a:latin typeface="Courier New" panose="02070309020205020404" pitchFamily="49" charset="0"/>
                <a:cs typeface="Courier New" panose="02070309020205020404" pitchFamily="49" charset="0"/>
              </a:rPr>
              <a:t>xsi:schemaLocation</a:t>
            </a:r>
            <a:r>
              <a:rPr lang="en-GB" altLang="de-DE" sz="8000" dirty="0">
                <a:latin typeface="Courier New" panose="02070309020205020404" pitchFamily="49" charset="0"/>
                <a:cs typeface="Courier New" panose="02070309020205020404" pitchFamily="49" charset="0"/>
              </a:rPr>
              <a:t>="http://www.microsoft.com family.xsd</a:t>
            </a: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http://www.w3schools.com children.xsd"&gt;</a:t>
            </a:r>
            <a:br>
              <a:rPr lang="en-GB" altLang="de-DE" sz="8000" dirty="0">
                <a:latin typeface="Courier New" panose="02070309020205020404" pitchFamily="49" charset="0"/>
                <a:cs typeface="Courier New" panose="02070309020205020404" pitchFamily="49" charset="0"/>
              </a:rPr>
            </a:b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&lt;person&gt;</a:t>
            </a: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   &lt;</a:t>
            </a:r>
            <a:r>
              <a:rPr lang="en-GB" altLang="de-DE" sz="8000" dirty="0" err="1">
                <a:latin typeface="Courier New" panose="02070309020205020404" pitchFamily="49" charset="0"/>
                <a:cs typeface="Courier New" panose="02070309020205020404" pitchFamily="49" charset="0"/>
              </a:rPr>
              <a:t>firstname</a:t>
            </a:r>
            <a:r>
              <a:rPr lang="en-GB" altLang="de-DE" sz="8000" dirty="0">
                <a:latin typeface="Courier New" panose="02070309020205020404" pitchFamily="49" charset="0"/>
                <a:cs typeface="Courier New" panose="02070309020205020404" pitchFamily="49" charset="0"/>
              </a:rPr>
              <a:t>&gt;Hege&lt;/</a:t>
            </a:r>
            <a:r>
              <a:rPr lang="en-GB" altLang="de-DE" sz="8000" dirty="0" err="1">
                <a:latin typeface="Courier New" panose="02070309020205020404" pitchFamily="49" charset="0"/>
                <a:cs typeface="Courier New" panose="02070309020205020404" pitchFamily="49" charset="0"/>
              </a:rPr>
              <a:t>firstname</a:t>
            </a:r>
            <a:r>
              <a:rPr lang="en-GB" altLang="de-DE" sz="8000" dirty="0">
                <a:latin typeface="Courier New" panose="02070309020205020404" pitchFamily="49" charset="0"/>
                <a:cs typeface="Courier New" panose="02070309020205020404" pitchFamily="49" charset="0"/>
              </a:rPr>
              <a:t>&gt;</a:t>
            </a: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   &lt;</a:t>
            </a:r>
            <a:r>
              <a:rPr lang="en-GB" altLang="de-DE" sz="8000" dirty="0" err="1">
                <a:latin typeface="Courier New" panose="02070309020205020404" pitchFamily="49" charset="0"/>
                <a:cs typeface="Courier New" panose="02070309020205020404" pitchFamily="49" charset="0"/>
              </a:rPr>
              <a:t>lastname</a:t>
            </a:r>
            <a:r>
              <a:rPr lang="en-GB" altLang="de-DE" sz="8000" dirty="0">
                <a:latin typeface="Courier New" panose="02070309020205020404" pitchFamily="49" charset="0"/>
                <a:cs typeface="Courier New" panose="02070309020205020404" pitchFamily="49" charset="0"/>
              </a:rPr>
              <a:t>&gt;</a:t>
            </a:r>
            <a:r>
              <a:rPr lang="en-GB" altLang="de-DE" sz="8000" dirty="0" err="1">
                <a:latin typeface="Courier New" panose="02070309020205020404" pitchFamily="49" charset="0"/>
                <a:cs typeface="Courier New" panose="02070309020205020404" pitchFamily="49" charset="0"/>
              </a:rPr>
              <a:t>Refsnes</a:t>
            </a:r>
            <a:r>
              <a:rPr lang="en-GB" altLang="de-DE" sz="8000" dirty="0">
                <a:latin typeface="Courier New" panose="02070309020205020404" pitchFamily="49" charset="0"/>
                <a:cs typeface="Courier New" panose="02070309020205020404" pitchFamily="49" charset="0"/>
              </a:rPr>
              <a:t>&lt;/</a:t>
            </a:r>
            <a:r>
              <a:rPr lang="en-GB" altLang="de-DE" sz="8000" dirty="0" err="1">
                <a:latin typeface="Courier New" panose="02070309020205020404" pitchFamily="49" charset="0"/>
                <a:cs typeface="Courier New" panose="02070309020205020404" pitchFamily="49" charset="0"/>
              </a:rPr>
              <a:t>lastname</a:t>
            </a:r>
            <a:r>
              <a:rPr lang="en-GB" altLang="de-DE" sz="8000" dirty="0">
                <a:latin typeface="Courier New" panose="02070309020205020404" pitchFamily="49" charset="0"/>
                <a:cs typeface="Courier New" panose="02070309020205020404" pitchFamily="49" charset="0"/>
              </a:rPr>
              <a:t>&gt;</a:t>
            </a: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   &lt;children&gt;</a:t>
            </a: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       &lt;</a:t>
            </a:r>
            <a:r>
              <a:rPr lang="en-GB" altLang="de-DE" sz="8000" dirty="0" err="1">
                <a:latin typeface="Courier New" panose="02070309020205020404" pitchFamily="49" charset="0"/>
                <a:cs typeface="Courier New" panose="02070309020205020404" pitchFamily="49" charset="0"/>
              </a:rPr>
              <a:t>childname</a:t>
            </a:r>
            <a:r>
              <a:rPr lang="en-GB" altLang="de-DE" sz="8000" dirty="0">
                <a:latin typeface="Courier New" panose="02070309020205020404" pitchFamily="49" charset="0"/>
                <a:cs typeface="Courier New" panose="02070309020205020404" pitchFamily="49" charset="0"/>
              </a:rPr>
              <a:t>&gt;</a:t>
            </a:r>
            <a:r>
              <a:rPr lang="en-GB" altLang="de-DE" sz="8000" dirty="0" err="1">
                <a:latin typeface="Courier New" panose="02070309020205020404" pitchFamily="49" charset="0"/>
                <a:cs typeface="Courier New" panose="02070309020205020404" pitchFamily="49" charset="0"/>
              </a:rPr>
              <a:t>Cecilie</a:t>
            </a:r>
            <a:r>
              <a:rPr lang="en-GB" altLang="de-DE" sz="8000" dirty="0">
                <a:latin typeface="Courier New" panose="02070309020205020404" pitchFamily="49" charset="0"/>
                <a:cs typeface="Courier New" panose="02070309020205020404" pitchFamily="49" charset="0"/>
              </a:rPr>
              <a:t>&lt;/</a:t>
            </a:r>
            <a:r>
              <a:rPr lang="en-GB" altLang="de-DE" sz="8000" dirty="0" err="1">
                <a:latin typeface="Courier New" panose="02070309020205020404" pitchFamily="49" charset="0"/>
                <a:cs typeface="Courier New" panose="02070309020205020404" pitchFamily="49" charset="0"/>
              </a:rPr>
              <a:t>childname</a:t>
            </a:r>
            <a:r>
              <a:rPr lang="en-GB" altLang="de-DE" sz="8000" dirty="0">
                <a:latin typeface="Courier New" panose="02070309020205020404" pitchFamily="49" charset="0"/>
                <a:cs typeface="Courier New" panose="02070309020205020404" pitchFamily="49" charset="0"/>
              </a:rPr>
              <a:t>&gt;</a:t>
            </a: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   &lt;/children&gt;</a:t>
            </a: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&lt;/person&gt;</a:t>
            </a:r>
            <a:br>
              <a:rPr lang="en-GB" altLang="de-DE" sz="8000" dirty="0">
                <a:latin typeface="Courier New" panose="02070309020205020404" pitchFamily="49" charset="0"/>
                <a:cs typeface="Courier New" panose="02070309020205020404" pitchFamily="49" charset="0"/>
              </a:rPr>
            </a:b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&lt;person&gt;</a:t>
            </a: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   &lt;</a:t>
            </a:r>
            <a:r>
              <a:rPr lang="en-GB" altLang="de-DE" sz="8000" dirty="0" err="1">
                <a:latin typeface="Courier New" panose="02070309020205020404" pitchFamily="49" charset="0"/>
                <a:cs typeface="Courier New" panose="02070309020205020404" pitchFamily="49" charset="0"/>
              </a:rPr>
              <a:t>firstname</a:t>
            </a:r>
            <a:r>
              <a:rPr lang="en-GB" altLang="de-DE" sz="8000" dirty="0">
                <a:latin typeface="Courier New" panose="02070309020205020404" pitchFamily="49" charset="0"/>
                <a:cs typeface="Courier New" panose="02070309020205020404" pitchFamily="49" charset="0"/>
              </a:rPr>
              <a:t>&gt;Stale&lt;/</a:t>
            </a:r>
            <a:r>
              <a:rPr lang="en-GB" altLang="de-DE" sz="8000" dirty="0" err="1">
                <a:latin typeface="Courier New" panose="02070309020205020404" pitchFamily="49" charset="0"/>
                <a:cs typeface="Courier New" panose="02070309020205020404" pitchFamily="49" charset="0"/>
              </a:rPr>
              <a:t>firstname</a:t>
            </a:r>
            <a:r>
              <a:rPr lang="en-GB" altLang="de-DE" sz="8000" dirty="0">
                <a:latin typeface="Courier New" panose="02070309020205020404" pitchFamily="49" charset="0"/>
                <a:cs typeface="Courier New" panose="02070309020205020404" pitchFamily="49" charset="0"/>
              </a:rPr>
              <a:t>&gt;</a:t>
            </a: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   &lt;</a:t>
            </a:r>
            <a:r>
              <a:rPr lang="en-GB" altLang="de-DE" sz="8000" dirty="0" err="1">
                <a:latin typeface="Courier New" panose="02070309020205020404" pitchFamily="49" charset="0"/>
                <a:cs typeface="Courier New" panose="02070309020205020404" pitchFamily="49" charset="0"/>
              </a:rPr>
              <a:t>lastname</a:t>
            </a:r>
            <a:r>
              <a:rPr lang="en-GB" altLang="de-DE" sz="8000" dirty="0">
                <a:latin typeface="Courier New" panose="02070309020205020404" pitchFamily="49" charset="0"/>
                <a:cs typeface="Courier New" panose="02070309020205020404" pitchFamily="49" charset="0"/>
              </a:rPr>
              <a:t>&gt;</a:t>
            </a:r>
            <a:r>
              <a:rPr lang="en-GB" altLang="de-DE" sz="8000" dirty="0" err="1">
                <a:latin typeface="Courier New" panose="02070309020205020404" pitchFamily="49" charset="0"/>
                <a:cs typeface="Courier New" panose="02070309020205020404" pitchFamily="49" charset="0"/>
              </a:rPr>
              <a:t>Refsnes</a:t>
            </a:r>
            <a:r>
              <a:rPr lang="en-GB" altLang="de-DE" sz="8000" dirty="0">
                <a:latin typeface="Courier New" panose="02070309020205020404" pitchFamily="49" charset="0"/>
                <a:cs typeface="Courier New" panose="02070309020205020404" pitchFamily="49" charset="0"/>
              </a:rPr>
              <a:t>&lt;/</a:t>
            </a:r>
            <a:r>
              <a:rPr lang="en-GB" altLang="de-DE" sz="8000" dirty="0" err="1">
                <a:latin typeface="Courier New" panose="02070309020205020404" pitchFamily="49" charset="0"/>
                <a:cs typeface="Courier New" panose="02070309020205020404" pitchFamily="49" charset="0"/>
              </a:rPr>
              <a:t>lastname</a:t>
            </a:r>
            <a:r>
              <a:rPr lang="en-GB" altLang="de-DE" sz="8000" dirty="0">
                <a:latin typeface="Courier New" panose="02070309020205020404" pitchFamily="49" charset="0"/>
                <a:cs typeface="Courier New" panose="02070309020205020404" pitchFamily="49" charset="0"/>
              </a:rPr>
              <a:t>&gt;</a:t>
            </a: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&lt;/person&gt;</a:t>
            </a:r>
            <a:br>
              <a:rPr lang="en-GB" altLang="de-DE" sz="8000" dirty="0">
                <a:latin typeface="Courier New" panose="02070309020205020404" pitchFamily="49" charset="0"/>
                <a:cs typeface="Courier New" panose="02070309020205020404" pitchFamily="49" charset="0"/>
              </a:rPr>
            </a:br>
            <a:r>
              <a:rPr lang="en-GB" altLang="de-DE" sz="8000" dirty="0">
                <a:latin typeface="Courier New" panose="02070309020205020404" pitchFamily="49" charset="0"/>
                <a:cs typeface="Courier New" panose="02070309020205020404" pitchFamily="49" charset="0"/>
              </a:rPr>
              <a:t>&lt;/persons&gt;</a:t>
            </a:r>
            <a:r>
              <a:rPr lang="en-GB" altLang="de-DE" sz="12800" dirty="0">
                <a:latin typeface="Courier New" panose="02070309020205020404" pitchFamily="49" charset="0"/>
                <a:cs typeface="Courier New" panose="02070309020205020404" pitchFamily="49" charset="0"/>
              </a:rPr>
              <a:t> </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sz="3200" dirty="0">
              <a:latin typeface="Courier New" panose="02070309020205020404" pitchFamily="49" charset="0"/>
              <a:cs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288A54AD-15B2-45B0-A7F3-F0CA1EC70470}"/>
              </a:ext>
            </a:extLst>
          </p:cNvPr>
          <p:cNvSpPr>
            <a:spLocks noGrp="1"/>
          </p:cNvSpPr>
          <p:nvPr>
            <p:ph type="ftr" sz="quarter" idx="11"/>
          </p:nvPr>
        </p:nvSpPr>
        <p:spPr>
          <a:xfrm>
            <a:off x="838200" y="6356350"/>
            <a:ext cx="593035"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0E0E8049-0FA0-4F59-BF18-E69188D15603}"/>
              </a:ext>
            </a:extLst>
          </p:cNvPr>
          <p:cNvSpPr>
            <a:spLocks noGrp="1"/>
          </p:cNvSpPr>
          <p:nvPr>
            <p:ph type="sldNum" sz="quarter" idx="12"/>
          </p:nvPr>
        </p:nvSpPr>
        <p:spPr/>
        <p:txBody>
          <a:bodyPr/>
          <a:lstStyle/>
          <a:p>
            <a:fld id="{1A905A58-585F-4B73-B6AE-6769FFF49B73}" type="slidenum">
              <a:rPr lang="de-AT" sz="1400" smtClean="0"/>
              <a:t>53</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B443B483-3F80-4547-9E55-E062ECAED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231129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E156C2-EFFE-49D0-8FC1-AE6F7939D838}"/>
              </a:ext>
            </a:extLst>
          </p:cNvPr>
          <p:cNvSpPr>
            <a:spLocks noGrp="1"/>
          </p:cNvSpPr>
          <p:nvPr>
            <p:ph type="title"/>
          </p:nvPr>
        </p:nvSpPr>
        <p:spPr/>
        <p:txBody>
          <a:bodyPr/>
          <a:lstStyle/>
          <a:p>
            <a:r>
              <a:rPr lang="de-AT" b="1" dirty="0"/>
              <a:t>Liste </a:t>
            </a:r>
          </a:p>
        </p:txBody>
      </p:sp>
      <p:sp>
        <p:nvSpPr>
          <p:cNvPr id="3" name="Inhaltsplatzhalter 2">
            <a:extLst>
              <a:ext uri="{FF2B5EF4-FFF2-40B4-BE49-F238E27FC236}">
                <a16:creationId xmlns:a16="http://schemas.microsoft.com/office/drawing/2014/main" id="{152E1DFD-1D3D-4AC3-A6B9-42E62E7C10C6}"/>
              </a:ext>
            </a:extLst>
          </p:cNvPr>
          <p:cNvSpPr>
            <a:spLocks noGrp="1"/>
          </p:cNvSpPr>
          <p:nvPr>
            <p:ph idx="1"/>
          </p:nvPr>
        </p:nvSpPr>
        <p:spPr>
          <a:xfrm>
            <a:off x="838200" y="1579080"/>
            <a:ext cx="10515600" cy="4351338"/>
          </a:xfrm>
        </p:spPr>
        <p:txBody>
          <a:bodyPr>
            <a:normAutofit fontScale="25000" lnSpcReduction="20000"/>
          </a:bodyPr>
          <a:lstStyle/>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8000" dirty="0"/>
              <a:t>Liste von durch Leerzeichen getrennten Elemente</a:t>
            </a:r>
          </a:p>
          <a:p>
            <a:pPr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7200" dirty="0">
                <a:latin typeface="Courier New" panose="02070309020205020404" pitchFamily="49" charset="0"/>
              </a:rPr>
              <a:t>&lt;</a:t>
            </a:r>
            <a:r>
              <a:rPr lang="de-AT" altLang="de-DE" sz="7200" dirty="0" err="1">
                <a:latin typeface="Courier New" panose="02070309020205020404" pitchFamily="49" charset="0"/>
              </a:rPr>
              <a:t>xs:simpleType</a:t>
            </a:r>
            <a:r>
              <a:rPr lang="de-AT" altLang="de-DE" sz="7200" dirty="0">
                <a:latin typeface="Courier New" panose="02070309020205020404" pitchFamily="49" charset="0"/>
              </a:rPr>
              <a:t> </a:t>
            </a:r>
            <a:r>
              <a:rPr lang="de-AT" altLang="de-DE" sz="7200" dirty="0" err="1">
                <a:latin typeface="Courier New" panose="02070309020205020404" pitchFamily="49" charset="0"/>
              </a:rPr>
              <a:t>name</a:t>
            </a:r>
            <a:r>
              <a:rPr lang="de-AT" altLang="de-DE" sz="7200" dirty="0">
                <a:latin typeface="Courier New" panose="02070309020205020404" pitchFamily="49" charset="0"/>
              </a:rPr>
              <a:t>="</a:t>
            </a:r>
            <a:r>
              <a:rPr lang="de-AT" altLang="de-DE" sz="7200" dirty="0" err="1">
                <a:latin typeface="Courier New" panose="02070309020205020404" pitchFamily="49" charset="0"/>
              </a:rPr>
              <a:t>monatInt</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7200" dirty="0">
                <a:latin typeface="Courier New" panose="02070309020205020404" pitchFamily="49" charset="0"/>
              </a:rPr>
              <a:t>  &lt;</a:t>
            </a:r>
            <a:r>
              <a:rPr lang="de-AT" altLang="de-DE" sz="7200" dirty="0" err="1">
                <a:latin typeface="Courier New" panose="02070309020205020404" pitchFamily="49" charset="0"/>
              </a:rPr>
              <a:t>xs:restriction</a:t>
            </a:r>
            <a:r>
              <a:rPr lang="de-AT" altLang="de-DE" sz="7200" dirty="0">
                <a:latin typeface="Courier New" panose="02070309020205020404" pitchFamily="49" charset="0"/>
              </a:rPr>
              <a:t> </a:t>
            </a:r>
            <a:r>
              <a:rPr lang="de-AT" altLang="de-DE" sz="7200" dirty="0" err="1">
                <a:latin typeface="Courier New" panose="02070309020205020404" pitchFamily="49" charset="0"/>
              </a:rPr>
              <a:t>base</a:t>
            </a:r>
            <a:r>
              <a:rPr lang="de-AT" altLang="de-DE" sz="7200" dirty="0">
                <a:latin typeface="Courier New" panose="02070309020205020404" pitchFamily="49" charset="0"/>
              </a:rPr>
              <a:t>="</a:t>
            </a:r>
            <a:r>
              <a:rPr lang="de-AT" altLang="de-DE" sz="7200" dirty="0" err="1">
                <a:latin typeface="Courier New" panose="02070309020205020404" pitchFamily="49" charset="0"/>
              </a:rPr>
              <a:t>xs:integer</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7200" dirty="0">
                <a:latin typeface="Courier New" panose="02070309020205020404" pitchFamily="49" charset="0"/>
              </a:rPr>
              <a:t>    &lt;</a:t>
            </a:r>
            <a:r>
              <a:rPr lang="de-AT" altLang="de-DE" sz="7200" dirty="0" err="1">
                <a:latin typeface="Courier New" panose="02070309020205020404" pitchFamily="49" charset="0"/>
              </a:rPr>
              <a:t>xs:minInclusive</a:t>
            </a:r>
            <a:r>
              <a:rPr lang="de-AT" altLang="de-DE" sz="7200" dirty="0">
                <a:latin typeface="Courier New" panose="02070309020205020404" pitchFamily="49" charset="0"/>
              </a:rPr>
              <a:t> </a:t>
            </a:r>
            <a:r>
              <a:rPr lang="de-AT" altLang="de-DE" sz="7200" dirty="0" err="1">
                <a:latin typeface="Courier New" panose="02070309020205020404" pitchFamily="49" charset="0"/>
              </a:rPr>
              <a:t>value</a:t>
            </a:r>
            <a:r>
              <a:rPr lang="de-AT" altLang="de-DE" sz="7200" dirty="0">
                <a:latin typeface="Courier New" panose="02070309020205020404" pitchFamily="49" charset="0"/>
              </a:rPr>
              <a:t>="1"/&gt;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7200" dirty="0">
                <a:latin typeface="Courier New" panose="02070309020205020404" pitchFamily="49" charset="0"/>
              </a:rPr>
              <a:t>    &lt;</a:t>
            </a:r>
            <a:r>
              <a:rPr lang="de-AT" altLang="de-DE" sz="7200" dirty="0" err="1">
                <a:latin typeface="Courier New" panose="02070309020205020404" pitchFamily="49" charset="0"/>
              </a:rPr>
              <a:t>xs:maxInclusive</a:t>
            </a:r>
            <a:r>
              <a:rPr lang="de-AT" altLang="de-DE" sz="7200" dirty="0">
                <a:latin typeface="Courier New" panose="02070309020205020404" pitchFamily="49" charset="0"/>
              </a:rPr>
              <a:t> </a:t>
            </a:r>
            <a:r>
              <a:rPr lang="de-AT" altLang="de-DE" sz="7200" dirty="0" err="1">
                <a:latin typeface="Courier New" panose="02070309020205020404" pitchFamily="49" charset="0"/>
              </a:rPr>
              <a:t>value</a:t>
            </a:r>
            <a:r>
              <a:rPr lang="de-AT" altLang="de-DE" sz="7200" dirty="0">
                <a:latin typeface="Courier New" panose="02070309020205020404" pitchFamily="49" charset="0"/>
              </a:rPr>
              <a:t>="12"/&gt;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7200" dirty="0">
                <a:latin typeface="Courier New" panose="02070309020205020404" pitchFamily="49" charset="0"/>
              </a:rPr>
              <a:t>  &lt;/</a:t>
            </a:r>
            <a:r>
              <a:rPr lang="de-AT" altLang="de-DE" sz="7200" dirty="0" err="1">
                <a:latin typeface="Courier New" panose="02070309020205020404" pitchFamily="49" charset="0"/>
              </a:rPr>
              <a:t>xs:restriction</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7200" dirty="0">
                <a:latin typeface="Courier New" panose="02070309020205020404" pitchFamily="49" charset="0"/>
              </a:rPr>
              <a:t>&lt;/</a:t>
            </a:r>
            <a:r>
              <a:rPr lang="de-AT" altLang="de-DE" sz="7200" dirty="0" err="1">
                <a:latin typeface="Courier New" panose="02070309020205020404" pitchFamily="49" charset="0"/>
              </a:rPr>
              <a:t>xs:simpleType</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7200" dirty="0">
                <a:latin typeface="Courier New" panose="02070309020205020404" pitchFamily="49" charset="0"/>
              </a:rPr>
              <a:t>&lt;</a:t>
            </a:r>
            <a:r>
              <a:rPr lang="de-AT" altLang="de-DE" sz="7200" dirty="0" err="1">
                <a:latin typeface="Courier New" panose="02070309020205020404" pitchFamily="49" charset="0"/>
              </a:rPr>
              <a:t>xs:simpleType</a:t>
            </a:r>
            <a:r>
              <a:rPr lang="de-AT" altLang="de-DE" sz="7200" dirty="0">
                <a:latin typeface="Courier New" panose="02070309020205020404" pitchFamily="49" charset="0"/>
              </a:rPr>
              <a:t> </a:t>
            </a:r>
            <a:r>
              <a:rPr lang="de-AT" altLang="de-DE" sz="7200" dirty="0" err="1">
                <a:latin typeface="Courier New" panose="02070309020205020404" pitchFamily="49" charset="0"/>
              </a:rPr>
              <a:t>name</a:t>
            </a:r>
            <a:r>
              <a:rPr lang="de-AT" altLang="de-DE" sz="7200" dirty="0">
                <a:latin typeface="Courier New" panose="02070309020205020404" pitchFamily="49" charset="0"/>
              </a:rPr>
              <a:t>="</a:t>
            </a:r>
            <a:r>
              <a:rPr lang="de-AT" altLang="de-DE" sz="7200" dirty="0" err="1">
                <a:latin typeface="Courier New" panose="02070309020205020404" pitchFamily="49" charset="0"/>
              </a:rPr>
              <a:t>monate</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7200" dirty="0">
                <a:latin typeface="Courier New" panose="02070309020205020404" pitchFamily="49" charset="0"/>
              </a:rPr>
              <a:t>  &lt;</a:t>
            </a:r>
            <a:r>
              <a:rPr lang="de-AT" altLang="de-DE" sz="7200" dirty="0" err="1">
                <a:latin typeface="Courier New" panose="02070309020205020404" pitchFamily="49" charset="0"/>
              </a:rPr>
              <a:t>xs:list</a:t>
            </a:r>
            <a:r>
              <a:rPr lang="de-AT" altLang="de-DE" sz="7200" dirty="0">
                <a:latin typeface="Courier New" panose="02070309020205020404" pitchFamily="49" charset="0"/>
              </a:rPr>
              <a:t> </a:t>
            </a:r>
            <a:r>
              <a:rPr lang="de-AT" altLang="de-DE" sz="7200" dirty="0" err="1">
                <a:latin typeface="Courier New" panose="02070309020205020404" pitchFamily="49" charset="0"/>
              </a:rPr>
              <a:t>itemType</a:t>
            </a:r>
            <a:r>
              <a:rPr lang="de-AT" altLang="de-DE" sz="7200" dirty="0">
                <a:latin typeface="Courier New" panose="02070309020205020404" pitchFamily="49" charset="0"/>
              </a:rPr>
              <a:t>="</a:t>
            </a:r>
            <a:r>
              <a:rPr lang="de-AT" altLang="de-DE" sz="7200" dirty="0" err="1">
                <a:latin typeface="Courier New" panose="02070309020205020404" pitchFamily="49" charset="0"/>
              </a:rPr>
              <a:t>monatInt</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7200" dirty="0">
                <a:latin typeface="Courier New" panose="02070309020205020404" pitchFamily="49" charset="0"/>
              </a:rPr>
              <a:t>&lt;/</a:t>
            </a:r>
            <a:r>
              <a:rPr lang="de-AT" altLang="de-DE" sz="7200" dirty="0" err="1">
                <a:latin typeface="Courier New" panose="02070309020205020404" pitchFamily="49" charset="0"/>
              </a:rPr>
              <a:t>xs:simpleType</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8000" dirty="0"/>
              <a:t>Instanz des Typs:</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7200" dirty="0">
                <a:latin typeface="Courier New" panose="02070309020205020404" pitchFamily="49" charset="0"/>
              </a:rPr>
              <a:t>&lt;</a:t>
            </a:r>
            <a:r>
              <a:rPr lang="de-AT" altLang="de-DE" sz="7200" dirty="0" err="1">
                <a:latin typeface="Courier New" panose="02070309020205020404" pitchFamily="49" charset="0"/>
              </a:rPr>
              <a:t>monate</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7200" dirty="0">
                <a:latin typeface="Courier New" panose="02070309020205020404" pitchFamily="49" charset="0"/>
              </a:rPr>
              <a:t>   1 2 3 4 5 6 7 8 9 10 11 12</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7200" dirty="0">
                <a:latin typeface="Courier New" panose="02070309020205020404" pitchFamily="49" charset="0"/>
              </a:rPr>
              <a:t>&lt;/</a:t>
            </a:r>
            <a:r>
              <a:rPr lang="de-AT" altLang="de-DE" sz="7200" dirty="0" err="1">
                <a:latin typeface="Courier New" panose="02070309020205020404" pitchFamily="49" charset="0"/>
              </a:rPr>
              <a:t>monate</a:t>
            </a:r>
            <a:r>
              <a:rPr lang="de-AT" altLang="de-DE" sz="7200" dirty="0">
                <a:latin typeface="Courier New" panose="02070309020205020404" pitchFamily="49" charset="0"/>
              </a:rPr>
              <a:t>&gt;</a:t>
            </a:r>
          </a:p>
          <a:p>
            <a:pPr indent="-2794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2794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endParaRPr lang="de-AT" dirty="0"/>
          </a:p>
        </p:txBody>
      </p:sp>
      <p:sp>
        <p:nvSpPr>
          <p:cNvPr id="4" name="Fußzeilenplatzhalter 3">
            <a:extLst>
              <a:ext uri="{FF2B5EF4-FFF2-40B4-BE49-F238E27FC236}">
                <a16:creationId xmlns:a16="http://schemas.microsoft.com/office/drawing/2014/main" id="{11056D55-4A27-4134-A7A9-63CF3B24C830}"/>
              </a:ext>
            </a:extLst>
          </p:cNvPr>
          <p:cNvSpPr>
            <a:spLocks noGrp="1"/>
          </p:cNvSpPr>
          <p:nvPr>
            <p:ph type="ftr" sz="quarter" idx="11"/>
          </p:nvPr>
        </p:nvSpPr>
        <p:spPr>
          <a:xfrm>
            <a:off x="838200" y="6356350"/>
            <a:ext cx="699052"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6B9868B8-B846-481E-A3F5-F0C1F49E83BB}"/>
              </a:ext>
            </a:extLst>
          </p:cNvPr>
          <p:cNvSpPr>
            <a:spLocks noGrp="1"/>
          </p:cNvSpPr>
          <p:nvPr>
            <p:ph type="sldNum" sz="quarter" idx="12"/>
          </p:nvPr>
        </p:nvSpPr>
        <p:spPr>
          <a:xfrm>
            <a:off x="8610600" y="6356350"/>
            <a:ext cx="2743200" cy="365125"/>
          </a:xfrm>
        </p:spPr>
        <p:txBody>
          <a:bodyPr/>
          <a:lstStyle/>
          <a:p>
            <a:fld id="{1A905A58-585F-4B73-B6AE-6769FFF49B73}" type="slidenum">
              <a:rPr lang="de-AT" sz="1400" smtClean="0"/>
              <a:t>54</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24A6E934-753D-48CA-9121-E3E502752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8016184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E1630E-2192-4DD7-8AAA-DA05E4BF9F4C}"/>
              </a:ext>
            </a:extLst>
          </p:cNvPr>
          <p:cNvSpPr>
            <a:spLocks noGrp="1"/>
          </p:cNvSpPr>
          <p:nvPr>
            <p:ph type="title"/>
          </p:nvPr>
        </p:nvSpPr>
        <p:spPr/>
        <p:txBody>
          <a:bodyPr/>
          <a:lstStyle/>
          <a:p>
            <a:r>
              <a:rPr lang="de-AT" b="1" dirty="0"/>
              <a:t>Union </a:t>
            </a:r>
          </a:p>
        </p:txBody>
      </p:sp>
      <p:sp>
        <p:nvSpPr>
          <p:cNvPr id="3" name="Inhaltsplatzhalter 2">
            <a:extLst>
              <a:ext uri="{FF2B5EF4-FFF2-40B4-BE49-F238E27FC236}">
                <a16:creationId xmlns:a16="http://schemas.microsoft.com/office/drawing/2014/main" id="{387A86C1-9325-4642-A3C2-F58270C3FD8A}"/>
              </a:ext>
            </a:extLst>
          </p:cNvPr>
          <p:cNvSpPr>
            <a:spLocks noGrp="1"/>
          </p:cNvSpPr>
          <p:nvPr>
            <p:ph idx="1"/>
          </p:nvPr>
        </p:nvSpPr>
        <p:spPr>
          <a:xfrm>
            <a:off x="838200" y="1375051"/>
            <a:ext cx="10515600" cy="4351338"/>
          </a:xfrm>
        </p:spPr>
        <p:txBody>
          <a:bodyPr>
            <a:normAutofit fontScale="25000" lnSpcReduction="20000"/>
          </a:bodyPr>
          <a:lstStyle/>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8000" dirty="0"/>
              <a:t>Vereinigung von Wertebereichen</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cs typeface="Courier New" panose="02070309020205020404" pitchFamily="49" charset="0"/>
              </a:rPr>
              <a:t>&lt;</a:t>
            </a:r>
            <a:r>
              <a:rPr lang="de-AT" altLang="de-DE" sz="7200" dirty="0" err="1">
                <a:latin typeface="Courier New" panose="02070309020205020404" pitchFamily="49" charset="0"/>
                <a:cs typeface="Courier New" panose="02070309020205020404" pitchFamily="49" charset="0"/>
              </a:rPr>
              <a:t>xs:simpleType</a:t>
            </a:r>
            <a:r>
              <a:rPr lang="de-AT" altLang="de-DE" sz="7200" dirty="0">
                <a:latin typeface="Courier New" panose="02070309020205020404" pitchFamily="49" charset="0"/>
                <a:cs typeface="Courier New" panose="02070309020205020404" pitchFamily="49" charset="0"/>
              </a:rPr>
              <a:t> </a:t>
            </a:r>
            <a:r>
              <a:rPr lang="de-AT" altLang="de-DE" sz="7200" dirty="0" err="1">
                <a:latin typeface="Courier New" panose="02070309020205020404" pitchFamily="49" charset="0"/>
                <a:cs typeface="Courier New" panose="02070309020205020404" pitchFamily="49" charset="0"/>
              </a:rPr>
              <a:t>name</a:t>
            </a:r>
            <a:r>
              <a:rPr lang="de-AT" altLang="de-DE" sz="7200" dirty="0">
                <a:latin typeface="Courier New" panose="02070309020205020404" pitchFamily="49" charset="0"/>
                <a:cs typeface="Courier New" panose="02070309020205020404" pitchFamily="49" charset="0"/>
              </a:rPr>
              <a:t>="</a:t>
            </a:r>
            <a:r>
              <a:rPr lang="de-AT" altLang="de-DE" sz="7200" dirty="0" err="1">
                <a:latin typeface="Courier New" panose="02070309020205020404" pitchFamily="49" charset="0"/>
                <a:cs typeface="Courier New" panose="02070309020205020404" pitchFamily="49" charset="0"/>
              </a:rPr>
              <a:t>monatsname</a:t>
            </a:r>
            <a:r>
              <a:rPr lang="de-AT" altLang="de-DE" sz="7200" dirty="0">
                <a:latin typeface="Courier New" panose="02070309020205020404" pitchFamily="49" charset="0"/>
                <a:cs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xs:restriction</a:t>
            </a:r>
            <a:r>
              <a:rPr lang="de-AT" altLang="de-DE" sz="7200" dirty="0">
                <a:latin typeface="Courier New" panose="02070309020205020404" pitchFamily="49" charset="0"/>
              </a:rPr>
              <a:t> </a:t>
            </a:r>
            <a:r>
              <a:rPr lang="de-AT" altLang="de-DE" sz="7200" dirty="0" err="1">
                <a:latin typeface="Courier New" panose="02070309020205020404" pitchFamily="49" charset="0"/>
              </a:rPr>
              <a:t>base</a:t>
            </a:r>
            <a:r>
              <a:rPr lang="de-AT" altLang="de-DE" sz="7200" dirty="0">
                <a:latin typeface="Courier New" panose="02070309020205020404" pitchFamily="49" charset="0"/>
              </a:rPr>
              <a:t>="</a:t>
            </a:r>
            <a:r>
              <a:rPr lang="de-AT" altLang="de-DE" sz="7200" dirty="0" err="1">
                <a:latin typeface="Courier New" panose="02070309020205020404" pitchFamily="49" charset="0"/>
              </a:rPr>
              <a:t>xs:string</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xs:enumeration</a:t>
            </a:r>
            <a:r>
              <a:rPr lang="de-AT" altLang="de-DE" sz="7200" dirty="0">
                <a:latin typeface="Courier New" panose="02070309020205020404" pitchFamily="49" charset="0"/>
              </a:rPr>
              <a:t> </a:t>
            </a:r>
            <a:r>
              <a:rPr lang="de-AT" altLang="de-DE" sz="7200" dirty="0" err="1">
                <a:latin typeface="Courier New" panose="02070309020205020404" pitchFamily="49" charset="0"/>
              </a:rPr>
              <a:t>value</a:t>
            </a:r>
            <a:r>
              <a:rPr lang="de-AT" altLang="de-DE" sz="7200" dirty="0">
                <a:latin typeface="Courier New" panose="02070309020205020404" pitchFamily="49" charset="0"/>
              </a:rPr>
              <a:t>="Jan"/&gt;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xs:enumeration</a:t>
            </a:r>
            <a:r>
              <a:rPr lang="de-AT" altLang="de-DE" sz="7200" dirty="0">
                <a:latin typeface="Courier New" panose="02070309020205020404" pitchFamily="49" charset="0"/>
              </a:rPr>
              <a:t> </a:t>
            </a:r>
            <a:r>
              <a:rPr lang="de-AT" altLang="de-DE" sz="7200" dirty="0" err="1">
                <a:latin typeface="Courier New" panose="02070309020205020404" pitchFamily="49" charset="0"/>
              </a:rPr>
              <a:t>value</a:t>
            </a:r>
            <a:r>
              <a:rPr lang="de-AT" altLang="de-DE" sz="7200" dirty="0">
                <a:latin typeface="Courier New" panose="02070309020205020404" pitchFamily="49" charset="0"/>
              </a:rPr>
              <a:t>="Feb"/&gt;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xs:enumeration</a:t>
            </a:r>
            <a:r>
              <a:rPr lang="de-AT" altLang="de-DE" sz="7200" dirty="0">
                <a:latin typeface="Courier New" panose="02070309020205020404" pitchFamily="49" charset="0"/>
              </a:rPr>
              <a:t> </a:t>
            </a:r>
            <a:r>
              <a:rPr lang="de-AT" altLang="de-DE" sz="7200" dirty="0" err="1">
                <a:latin typeface="Courier New" panose="02070309020205020404" pitchFamily="49" charset="0"/>
              </a:rPr>
              <a:t>value</a:t>
            </a:r>
            <a:r>
              <a:rPr lang="de-AT" altLang="de-DE" sz="7200" dirty="0">
                <a:latin typeface="Courier New" panose="02070309020205020404" pitchFamily="49" charset="0"/>
              </a:rPr>
              <a:t>="Mär"/&gt;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xs:restriction</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&lt;/</a:t>
            </a:r>
            <a:r>
              <a:rPr lang="de-AT" altLang="de-DE" sz="7200" dirty="0" err="1">
                <a:latin typeface="Courier New" panose="02070309020205020404" pitchFamily="49" charset="0"/>
              </a:rPr>
              <a:t>xs:simpleType</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&lt;</a:t>
            </a:r>
            <a:r>
              <a:rPr lang="de-AT" altLang="de-DE" sz="7200" dirty="0" err="1">
                <a:latin typeface="Courier New" panose="02070309020205020404" pitchFamily="49" charset="0"/>
              </a:rPr>
              <a:t>xs:simpleType</a:t>
            </a:r>
            <a:r>
              <a:rPr lang="de-AT" altLang="de-DE" sz="7200" dirty="0">
                <a:latin typeface="Courier New" panose="02070309020205020404" pitchFamily="49" charset="0"/>
              </a:rPr>
              <a:t> </a:t>
            </a:r>
            <a:r>
              <a:rPr lang="de-AT" altLang="de-DE" sz="7200" dirty="0" err="1">
                <a:latin typeface="Courier New" panose="02070309020205020404" pitchFamily="49" charset="0"/>
              </a:rPr>
              <a:t>name</a:t>
            </a:r>
            <a:r>
              <a:rPr lang="de-AT" altLang="de-DE" sz="7200" dirty="0">
                <a:latin typeface="Courier New" panose="02070309020205020404" pitchFamily="49" charset="0"/>
              </a:rPr>
              <a:t>="</a:t>
            </a:r>
            <a:r>
              <a:rPr lang="de-AT" altLang="de-DE" sz="7200" dirty="0" err="1">
                <a:latin typeface="Courier New" panose="02070309020205020404" pitchFamily="49" charset="0"/>
              </a:rPr>
              <a:t>monat</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xs:union</a:t>
            </a:r>
            <a:r>
              <a:rPr lang="de-AT" altLang="de-DE" sz="7200" dirty="0">
                <a:latin typeface="Courier New" panose="02070309020205020404" pitchFamily="49" charset="0"/>
              </a:rPr>
              <a:t> </a:t>
            </a:r>
            <a:r>
              <a:rPr lang="de-AT" altLang="de-DE" sz="7200" dirty="0" err="1">
                <a:latin typeface="Courier New" panose="02070309020205020404" pitchFamily="49" charset="0"/>
              </a:rPr>
              <a:t>memberTypes</a:t>
            </a:r>
            <a:r>
              <a:rPr lang="de-AT" altLang="de-DE" sz="7200" dirty="0">
                <a:latin typeface="Courier New" panose="02070309020205020404" pitchFamily="49" charset="0"/>
              </a:rPr>
              <a:t>="</a:t>
            </a:r>
            <a:r>
              <a:rPr lang="de-AT" altLang="de-DE" sz="7200" dirty="0" err="1">
                <a:latin typeface="Courier New" panose="02070309020205020404" pitchFamily="49" charset="0"/>
              </a:rPr>
              <a:t>monatsname</a:t>
            </a:r>
            <a:r>
              <a:rPr lang="de-AT" altLang="de-DE" sz="7200" dirty="0">
                <a:latin typeface="Courier New" panose="02070309020205020404" pitchFamily="49" charset="0"/>
              </a:rPr>
              <a:t> </a:t>
            </a:r>
            <a:r>
              <a:rPr lang="de-AT" altLang="de-DE" sz="7200" dirty="0" err="1">
                <a:latin typeface="Courier New" panose="02070309020205020404" pitchFamily="49" charset="0"/>
              </a:rPr>
              <a:t>monatInt</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&lt;/</a:t>
            </a:r>
            <a:r>
              <a:rPr lang="de-AT" altLang="de-DE" sz="7200" dirty="0" err="1">
                <a:latin typeface="Courier New" panose="02070309020205020404" pitchFamily="49" charset="0"/>
              </a:rPr>
              <a:t>xs:simpleType</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8000" dirty="0"/>
              <a:t>XML-Elemente Instanz (mit vorhergehender Folie)</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&lt;</a:t>
            </a:r>
            <a:r>
              <a:rPr lang="de-AT" altLang="de-DE" sz="7200" dirty="0" err="1">
                <a:latin typeface="Courier New" panose="02070309020205020404" pitchFamily="49" charset="0"/>
              </a:rPr>
              <a:t>monat</a:t>
            </a:r>
            <a:r>
              <a:rPr lang="de-AT" altLang="de-DE" sz="7200" dirty="0">
                <a:latin typeface="Courier New" panose="02070309020205020404" pitchFamily="49" charset="0"/>
              </a:rPr>
              <a:t>&gt;Jan&lt;/</a:t>
            </a:r>
            <a:r>
              <a:rPr lang="de-AT" altLang="de-DE" sz="7200" dirty="0" err="1">
                <a:latin typeface="Courier New" panose="02070309020205020404" pitchFamily="49" charset="0"/>
              </a:rPr>
              <a:t>monat</a:t>
            </a:r>
            <a:r>
              <a:rPr lang="de-AT" altLang="de-DE" sz="7200" dirty="0">
                <a:latin typeface="Courier New" panose="02070309020205020404" pitchFamily="49" charset="0"/>
              </a:rPr>
              <a:t>&gt;</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&lt;</a:t>
            </a:r>
            <a:r>
              <a:rPr lang="de-AT" altLang="de-DE" sz="7200" dirty="0" err="1">
                <a:latin typeface="Courier New" panose="02070309020205020404" pitchFamily="49" charset="0"/>
              </a:rPr>
              <a:t>monat</a:t>
            </a:r>
            <a:r>
              <a:rPr lang="de-AT" altLang="de-DE" sz="7200" dirty="0">
                <a:latin typeface="Courier New" panose="02070309020205020404" pitchFamily="49" charset="0"/>
              </a:rPr>
              <a:t>&gt;2&lt;/</a:t>
            </a:r>
            <a:r>
              <a:rPr lang="de-AT" altLang="de-DE" sz="7200" dirty="0" err="1">
                <a:latin typeface="Courier New" panose="02070309020205020404" pitchFamily="49" charset="0"/>
              </a:rPr>
              <a:t>monat</a:t>
            </a:r>
            <a:r>
              <a:rPr lang="de-AT" altLang="de-DE" sz="7200" dirty="0">
                <a:latin typeface="Courier New" panose="02070309020205020404" pitchFamily="49" charset="0"/>
              </a:rPr>
              <a:t>&gt;</a:t>
            </a:r>
          </a:p>
          <a:p>
            <a:endParaRPr lang="de-AT" dirty="0"/>
          </a:p>
        </p:txBody>
      </p:sp>
      <p:sp>
        <p:nvSpPr>
          <p:cNvPr id="4" name="Fußzeilenplatzhalter 3">
            <a:extLst>
              <a:ext uri="{FF2B5EF4-FFF2-40B4-BE49-F238E27FC236}">
                <a16:creationId xmlns:a16="http://schemas.microsoft.com/office/drawing/2014/main" id="{A787BF13-A8E1-4432-9B6A-FF92FB6A2D7A}"/>
              </a:ext>
            </a:extLst>
          </p:cNvPr>
          <p:cNvSpPr>
            <a:spLocks noGrp="1"/>
          </p:cNvSpPr>
          <p:nvPr>
            <p:ph type="ftr" sz="quarter" idx="11"/>
          </p:nvPr>
        </p:nvSpPr>
        <p:spPr>
          <a:xfrm>
            <a:off x="838200" y="6356350"/>
            <a:ext cx="632791"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AE8EA22D-62E3-4835-9E72-07BC40428F0A}"/>
              </a:ext>
            </a:extLst>
          </p:cNvPr>
          <p:cNvSpPr>
            <a:spLocks noGrp="1"/>
          </p:cNvSpPr>
          <p:nvPr>
            <p:ph type="sldNum" sz="quarter" idx="12"/>
          </p:nvPr>
        </p:nvSpPr>
        <p:spPr/>
        <p:txBody>
          <a:bodyPr/>
          <a:lstStyle/>
          <a:p>
            <a:fld id="{1A905A58-585F-4B73-B6AE-6769FFF49B73}" type="slidenum">
              <a:rPr lang="de-AT" sz="1400" smtClean="0"/>
              <a:t>55</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4652A0E5-9877-42F2-B771-829518E7F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90401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E02D0F-676A-42BD-A14C-11823C9D53C6}"/>
              </a:ext>
            </a:extLst>
          </p:cNvPr>
          <p:cNvSpPr>
            <a:spLocks noGrp="1"/>
          </p:cNvSpPr>
          <p:nvPr>
            <p:ph type="title"/>
          </p:nvPr>
        </p:nvSpPr>
        <p:spPr/>
        <p:txBody>
          <a:bodyPr/>
          <a:lstStyle/>
          <a:p>
            <a:r>
              <a:rPr lang="de-AT" b="1" dirty="0"/>
              <a:t>Mixed Content</a:t>
            </a:r>
          </a:p>
        </p:txBody>
      </p:sp>
      <p:sp>
        <p:nvSpPr>
          <p:cNvPr id="3" name="Inhaltsplatzhalter 2">
            <a:extLst>
              <a:ext uri="{FF2B5EF4-FFF2-40B4-BE49-F238E27FC236}">
                <a16:creationId xmlns:a16="http://schemas.microsoft.com/office/drawing/2014/main" id="{4F5832A3-72C4-46A8-98E2-A8A726363AB5}"/>
              </a:ext>
            </a:extLst>
          </p:cNvPr>
          <p:cNvSpPr>
            <a:spLocks noGrp="1"/>
          </p:cNvSpPr>
          <p:nvPr>
            <p:ph idx="1"/>
          </p:nvPr>
        </p:nvSpPr>
        <p:spPr>
          <a:xfrm>
            <a:off x="838200" y="1671846"/>
            <a:ext cx="10515600" cy="4351338"/>
          </a:xfrm>
        </p:spPr>
        <p:txBody>
          <a:bodyPr>
            <a:normAutofit fontScale="70000" lnSpcReduction="20000"/>
          </a:bodyPr>
          <a:lstStyle/>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XML Element mit Text und anderen Elementen:</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&lt;</a:t>
            </a:r>
            <a:r>
              <a:rPr lang="de-AT" altLang="de-DE" dirty="0" err="1">
                <a:latin typeface="Courier New" panose="02070309020205020404" pitchFamily="49" charset="0"/>
              </a:rPr>
              <a:t>letter</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Dear Mr.&lt;</a:t>
            </a:r>
            <a:r>
              <a:rPr lang="de-AT" altLang="de-DE" dirty="0" err="1">
                <a:latin typeface="Courier New" panose="02070309020205020404" pitchFamily="49" charset="0"/>
              </a:rPr>
              <a:t>name</a:t>
            </a:r>
            <a:r>
              <a:rPr lang="de-AT" altLang="de-DE" dirty="0">
                <a:latin typeface="Courier New" panose="02070309020205020404" pitchFamily="49" charset="0"/>
              </a:rPr>
              <a:t>&gt;John Smith&lt;/</a:t>
            </a:r>
            <a:r>
              <a:rPr lang="de-AT" altLang="de-DE" dirty="0" err="1">
                <a:latin typeface="Courier New" panose="02070309020205020404" pitchFamily="49" charset="0"/>
              </a:rPr>
              <a:t>name</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a:t>
            </a:r>
            <a:r>
              <a:rPr lang="de-AT" altLang="de-DE" dirty="0" err="1">
                <a:latin typeface="Courier New" panose="02070309020205020404" pitchFamily="49" charset="0"/>
              </a:rPr>
              <a:t>Your</a:t>
            </a:r>
            <a:r>
              <a:rPr lang="de-AT" altLang="de-DE" dirty="0">
                <a:latin typeface="Courier New" panose="02070309020205020404" pitchFamily="49" charset="0"/>
              </a:rPr>
              <a:t> </a:t>
            </a:r>
            <a:r>
              <a:rPr lang="de-AT" altLang="de-DE" dirty="0" err="1">
                <a:latin typeface="Courier New" panose="02070309020205020404" pitchFamily="49" charset="0"/>
              </a:rPr>
              <a:t>order</a:t>
            </a:r>
            <a:r>
              <a:rPr lang="de-AT" altLang="de-DE" dirty="0">
                <a:latin typeface="Courier New" panose="02070309020205020404" pitchFamily="49" charset="0"/>
              </a:rPr>
              <a:t> &lt;</a:t>
            </a:r>
            <a:r>
              <a:rPr lang="de-AT" altLang="de-DE" dirty="0" err="1">
                <a:latin typeface="Courier New" panose="02070309020205020404" pitchFamily="49" charset="0"/>
              </a:rPr>
              <a:t>orderid</a:t>
            </a:r>
            <a:r>
              <a:rPr lang="de-AT" altLang="de-DE" dirty="0">
                <a:latin typeface="Courier New" panose="02070309020205020404" pitchFamily="49" charset="0"/>
              </a:rPr>
              <a:t>&gt;1032&lt;/</a:t>
            </a:r>
            <a:r>
              <a:rPr lang="de-AT" altLang="de-DE" dirty="0" err="1">
                <a:latin typeface="Courier New" panose="02070309020205020404" pitchFamily="49" charset="0"/>
              </a:rPr>
              <a:t>orderid</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will </a:t>
            </a:r>
            <a:r>
              <a:rPr lang="de-AT" altLang="de-DE" dirty="0" err="1">
                <a:latin typeface="Courier New" panose="02070309020205020404" pitchFamily="49" charset="0"/>
              </a:rPr>
              <a:t>be</a:t>
            </a:r>
            <a:r>
              <a:rPr lang="de-AT" altLang="de-DE" dirty="0">
                <a:latin typeface="Courier New" panose="02070309020205020404" pitchFamily="49" charset="0"/>
              </a:rPr>
              <a:t> </a:t>
            </a:r>
            <a:r>
              <a:rPr lang="de-AT" altLang="de-DE" dirty="0" err="1">
                <a:latin typeface="Courier New" panose="02070309020205020404" pitchFamily="49" charset="0"/>
              </a:rPr>
              <a:t>shipped</a:t>
            </a:r>
            <a:r>
              <a:rPr lang="de-AT" altLang="de-DE" dirty="0">
                <a:latin typeface="Courier New" panose="02070309020205020404" pitchFamily="49" charset="0"/>
              </a:rPr>
              <a:t> on &lt;</a:t>
            </a:r>
            <a:r>
              <a:rPr lang="de-AT" altLang="de-DE" dirty="0" err="1">
                <a:latin typeface="Courier New" panose="02070309020205020404" pitchFamily="49" charset="0"/>
              </a:rPr>
              <a:t>shipdate</a:t>
            </a:r>
            <a:r>
              <a:rPr lang="de-AT" altLang="de-DE" dirty="0">
                <a:latin typeface="Courier New" panose="02070309020205020404" pitchFamily="49" charset="0"/>
              </a:rPr>
              <a:t>&gt;2001-07-13&lt;/</a:t>
            </a:r>
            <a:r>
              <a:rPr lang="de-AT" altLang="de-DE" dirty="0" err="1">
                <a:latin typeface="Courier New" panose="02070309020205020404" pitchFamily="49" charset="0"/>
              </a:rPr>
              <a:t>shipdate</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&lt;/</a:t>
            </a:r>
            <a:r>
              <a:rPr lang="de-AT" altLang="de-DE" dirty="0" err="1">
                <a:latin typeface="Courier New" panose="02070309020205020404" pitchFamily="49" charset="0"/>
              </a:rPr>
              <a:t>letter</a:t>
            </a:r>
            <a:r>
              <a:rPr lang="de-AT" altLang="de-DE" dirty="0">
                <a:latin typeface="Courier New" panose="02070309020205020404" pitchFamily="49" charset="0"/>
              </a:rPr>
              <a:t>&gt; </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latin typeface="Courier New" panose="02070309020205020404" pitchFamily="49" charset="0"/>
            </a:endParaRP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Das dazugehörige Schema:</a:t>
            </a:r>
          </a:p>
          <a:p>
            <a:pPr indent="-3206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&lt;</a:t>
            </a:r>
            <a:r>
              <a:rPr lang="de-AT" altLang="de-DE" dirty="0" err="1">
                <a:latin typeface="Courier New" panose="02070309020205020404" pitchFamily="49" charset="0"/>
              </a:rPr>
              <a:t>xs:element</a:t>
            </a:r>
            <a:r>
              <a:rPr lang="de-AT" altLang="de-DE" dirty="0">
                <a:latin typeface="Courier New" panose="02070309020205020404" pitchFamily="49" charset="0"/>
              </a:rPr>
              <a:t> </a:t>
            </a:r>
            <a:r>
              <a:rPr lang="de-AT" altLang="de-DE" dirty="0" err="1">
                <a:latin typeface="Courier New" panose="02070309020205020404" pitchFamily="49" charset="0"/>
              </a:rPr>
              <a:t>name</a:t>
            </a:r>
            <a:r>
              <a:rPr lang="de-AT" altLang="de-DE" dirty="0">
                <a:latin typeface="Courier New" panose="02070309020205020404" pitchFamily="49" charset="0"/>
              </a:rPr>
              <a:t>="</a:t>
            </a:r>
            <a:r>
              <a:rPr lang="de-AT" altLang="de-DE" dirty="0" err="1">
                <a:latin typeface="Courier New" panose="02070309020205020404" pitchFamily="49" charset="0"/>
              </a:rPr>
              <a:t>letter</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xs:complexType</a:t>
            </a:r>
            <a:r>
              <a:rPr lang="de-AT" altLang="de-DE" dirty="0">
                <a:latin typeface="Courier New" panose="02070309020205020404" pitchFamily="49" charset="0"/>
              </a:rPr>
              <a:t> </a:t>
            </a:r>
            <a:r>
              <a:rPr lang="de-AT" altLang="de-DE" dirty="0" err="1">
                <a:latin typeface="Courier New" panose="02070309020205020404" pitchFamily="49" charset="0"/>
              </a:rPr>
              <a:t>mixed</a:t>
            </a:r>
            <a:r>
              <a:rPr lang="de-AT" altLang="de-DE" dirty="0">
                <a:latin typeface="Courier New" panose="02070309020205020404" pitchFamily="49" charset="0"/>
              </a:rPr>
              <a:t>="</a:t>
            </a:r>
            <a:r>
              <a:rPr lang="de-AT" altLang="de-DE" dirty="0" err="1">
                <a:latin typeface="Courier New" panose="02070309020205020404" pitchFamily="49" charset="0"/>
              </a:rPr>
              <a:t>true</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xs:sequence</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xs:element</a:t>
            </a:r>
            <a:r>
              <a:rPr lang="de-AT" altLang="de-DE" dirty="0">
                <a:latin typeface="Courier New" panose="02070309020205020404" pitchFamily="49" charset="0"/>
              </a:rPr>
              <a:t> </a:t>
            </a:r>
            <a:r>
              <a:rPr lang="de-AT" altLang="de-DE" dirty="0" err="1">
                <a:latin typeface="Courier New" panose="02070309020205020404" pitchFamily="49" charset="0"/>
              </a:rPr>
              <a:t>name</a:t>
            </a:r>
            <a:r>
              <a:rPr lang="de-AT" altLang="de-DE" dirty="0">
                <a:latin typeface="Courier New" panose="02070309020205020404" pitchFamily="49" charset="0"/>
              </a:rPr>
              <a:t>="</a:t>
            </a:r>
            <a:r>
              <a:rPr lang="de-AT" altLang="de-DE" dirty="0" err="1">
                <a:latin typeface="Courier New" panose="02070309020205020404" pitchFamily="49" charset="0"/>
              </a:rPr>
              <a:t>name</a:t>
            </a:r>
            <a:r>
              <a:rPr lang="de-AT" altLang="de-DE" dirty="0">
                <a:latin typeface="Courier New" panose="02070309020205020404" pitchFamily="49" charset="0"/>
              </a:rPr>
              <a:t>" type="</a:t>
            </a:r>
            <a:r>
              <a:rPr lang="de-AT" altLang="de-DE" dirty="0" err="1">
                <a:latin typeface="Courier New" panose="02070309020205020404" pitchFamily="49" charset="0"/>
              </a:rPr>
              <a:t>xs:string</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xs:element</a:t>
            </a:r>
            <a:r>
              <a:rPr lang="de-AT" altLang="de-DE" dirty="0">
                <a:latin typeface="Courier New" panose="02070309020205020404" pitchFamily="49" charset="0"/>
              </a:rPr>
              <a:t> </a:t>
            </a:r>
            <a:r>
              <a:rPr lang="de-AT" altLang="de-DE" dirty="0" err="1">
                <a:latin typeface="Courier New" panose="02070309020205020404" pitchFamily="49" charset="0"/>
              </a:rPr>
              <a:t>name</a:t>
            </a:r>
            <a:r>
              <a:rPr lang="de-AT" altLang="de-DE" dirty="0">
                <a:latin typeface="Courier New" panose="02070309020205020404" pitchFamily="49" charset="0"/>
              </a:rPr>
              <a:t>="</a:t>
            </a:r>
            <a:r>
              <a:rPr lang="de-AT" altLang="de-DE" dirty="0" err="1">
                <a:latin typeface="Courier New" panose="02070309020205020404" pitchFamily="49" charset="0"/>
              </a:rPr>
              <a:t>orderid</a:t>
            </a:r>
            <a:r>
              <a:rPr lang="de-AT" altLang="de-DE" dirty="0">
                <a:latin typeface="Courier New" panose="02070309020205020404" pitchFamily="49" charset="0"/>
              </a:rPr>
              <a:t>" type="</a:t>
            </a:r>
            <a:r>
              <a:rPr lang="de-AT" altLang="de-DE" dirty="0" err="1">
                <a:latin typeface="Courier New" panose="02070309020205020404" pitchFamily="49" charset="0"/>
              </a:rPr>
              <a:t>xs:Integer</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xs:element</a:t>
            </a:r>
            <a:r>
              <a:rPr lang="de-AT" altLang="de-DE" dirty="0">
                <a:latin typeface="Courier New" panose="02070309020205020404" pitchFamily="49" charset="0"/>
              </a:rPr>
              <a:t> </a:t>
            </a:r>
            <a:r>
              <a:rPr lang="de-AT" altLang="de-DE" dirty="0" err="1">
                <a:latin typeface="Courier New" panose="02070309020205020404" pitchFamily="49" charset="0"/>
              </a:rPr>
              <a:t>name</a:t>
            </a:r>
            <a:r>
              <a:rPr lang="de-AT" altLang="de-DE" dirty="0">
                <a:latin typeface="Courier New" panose="02070309020205020404" pitchFamily="49" charset="0"/>
              </a:rPr>
              <a:t>="</a:t>
            </a:r>
            <a:r>
              <a:rPr lang="de-AT" altLang="de-DE" dirty="0" err="1">
                <a:latin typeface="Courier New" panose="02070309020205020404" pitchFamily="49" charset="0"/>
              </a:rPr>
              <a:t>shipdate</a:t>
            </a:r>
            <a:r>
              <a:rPr lang="de-AT" altLang="de-DE" dirty="0">
                <a:latin typeface="Courier New" panose="02070309020205020404" pitchFamily="49" charset="0"/>
              </a:rPr>
              <a:t>" type="</a:t>
            </a:r>
            <a:r>
              <a:rPr lang="de-AT" altLang="de-DE" dirty="0" err="1">
                <a:latin typeface="Courier New" panose="02070309020205020404" pitchFamily="49" charset="0"/>
              </a:rPr>
              <a:t>xs:date</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xs:sequence</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xs:complexType</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&lt;/</a:t>
            </a:r>
            <a:r>
              <a:rPr lang="de-AT" altLang="de-DE" dirty="0" err="1">
                <a:latin typeface="Courier New" panose="02070309020205020404" pitchFamily="49" charset="0"/>
              </a:rPr>
              <a:t>xs:element</a:t>
            </a:r>
            <a:r>
              <a:rPr lang="de-AT" altLang="de-DE" dirty="0">
                <a:latin typeface="Courier New" panose="02070309020205020404" pitchFamily="49" charset="0"/>
              </a:rPr>
              <a:t>&gt; </a:t>
            </a:r>
          </a:p>
          <a:p>
            <a:endParaRPr lang="de-AT" dirty="0"/>
          </a:p>
        </p:txBody>
      </p:sp>
      <p:sp>
        <p:nvSpPr>
          <p:cNvPr id="4" name="Fußzeilenplatzhalter 3">
            <a:extLst>
              <a:ext uri="{FF2B5EF4-FFF2-40B4-BE49-F238E27FC236}">
                <a16:creationId xmlns:a16="http://schemas.microsoft.com/office/drawing/2014/main" id="{280B96C1-B26B-42B5-BEAE-96851069C19B}"/>
              </a:ext>
            </a:extLst>
          </p:cNvPr>
          <p:cNvSpPr>
            <a:spLocks noGrp="1"/>
          </p:cNvSpPr>
          <p:nvPr>
            <p:ph type="ftr" sz="quarter" idx="11"/>
          </p:nvPr>
        </p:nvSpPr>
        <p:spPr>
          <a:xfrm>
            <a:off x="838200" y="6356349"/>
            <a:ext cx="579783" cy="365125"/>
          </a:xfrm>
        </p:spPr>
        <p:txBody>
          <a:bodyPr/>
          <a:lstStyle/>
          <a:p>
            <a:r>
              <a:rPr lang="de-AT" sz="1400"/>
              <a:t>XML</a:t>
            </a:r>
          </a:p>
        </p:txBody>
      </p:sp>
      <p:sp>
        <p:nvSpPr>
          <p:cNvPr id="5" name="Foliennummernplatzhalter 4">
            <a:extLst>
              <a:ext uri="{FF2B5EF4-FFF2-40B4-BE49-F238E27FC236}">
                <a16:creationId xmlns:a16="http://schemas.microsoft.com/office/drawing/2014/main" id="{8429F5FA-DA50-454D-97B0-E11F89A06CB2}"/>
              </a:ext>
            </a:extLst>
          </p:cNvPr>
          <p:cNvSpPr>
            <a:spLocks noGrp="1"/>
          </p:cNvSpPr>
          <p:nvPr>
            <p:ph type="sldNum" sz="quarter" idx="12"/>
          </p:nvPr>
        </p:nvSpPr>
        <p:spPr/>
        <p:txBody>
          <a:bodyPr/>
          <a:lstStyle/>
          <a:p>
            <a:fld id="{1A905A58-585F-4B73-B6AE-6769FFF49B73}" type="slidenum">
              <a:rPr lang="de-AT" sz="1400" smtClean="0"/>
              <a:t>56</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1E6B53F9-7EF1-4D72-923B-0D6CB868C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794724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D3D640-5CF8-4CBA-B6FA-8544B080D7A2}"/>
              </a:ext>
            </a:extLst>
          </p:cNvPr>
          <p:cNvSpPr>
            <a:spLocks noGrp="1"/>
          </p:cNvSpPr>
          <p:nvPr>
            <p:ph type="title"/>
          </p:nvPr>
        </p:nvSpPr>
        <p:spPr/>
        <p:txBody>
          <a:bodyPr/>
          <a:lstStyle/>
          <a:p>
            <a:r>
              <a:rPr lang="de-AT" b="1" dirty="0"/>
              <a:t>Attribute </a:t>
            </a:r>
          </a:p>
        </p:txBody>
      </p:sp>
      <p:sp>
        <p:nvSpPr>
          <p:cNvPr id="3" name="Inhaltsplatzhalter 2">
            <a:extLst>
              <a:ext uri="{FF2B5EF4-FFF2-40B4-BE49-F238E27FC236}">
                <a16:creationId xmlns:a16="http://schemas.microsoft.com/office/drawing/2014/main" id="{283B013A-1365-4C44-AC1C-7E2558AD3FB7}"/>
              </a:ext>
            </a:extLst>
          </p:cNvPr>
          <p:cNvSpPr>
            <a:spLocks noGrp="1"/>
          </p:cNvSpPr>
          <p:nvPr>
            <p:ph idx="1"/>
          </p:nvPr>
        </p:nvSpPr>
        <p:spPr>
          <a:xfrm>
            <a:off x="838200" y="1690688"/>
            <a:ext cx="8690113" cy="4351338"/>
          </a:xfrm>
        </p:spPr>
        <p:txBody>
          <a:bodyPr>
            <a:normAutofit fontScale="92500" lnSpcReduction="20000"/>
          </a:bodyPr>
          <a:lstStyle/>
          <a:p>
            <a:pPr marL="341313" indent="-277813">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AT" altLang="de-DE" dirty="0"/>
              <a:t>Attribute stellen zusätzliche Informationen über ein Element</a:t>
            </a:r>
          </a:p>
          <a:p>
            <a:pPr marL="341313" indent="-277813">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AT" altLang="de-DE" dirty="0"/>
              <a:t>zur Verfügung.</a:t>
            </a:r>
          </a:p>
          <a:p>
            <a:pPr marL="341313" indent="-277813">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de-AT" altLang="de-DE" dirty="0"/>
          </a:p>
          <a:p>
            <a:pPr marL="341313" indent="-277813">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AT" altLang="de-DE" dirty="0"/>
              <a:t>Attributdeklarationen beinhalten</a:t>
            </a:r>
          </a:p>
          <a:p>
            <a:pPr marL="306388" indent="-2905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AT" altLang="de-DE" dirty="0"/>
              <a:t>einen Namen, </a:t>
            </a:r>
          </a:p>
          <a:p>
            <a:pPr marL="306388" indent="-2905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AT" altLang="de-DE" dirty="0"/>
              <a:t>einen (einfachen) Typ</a:t>
            </a:r>
            <a:br>
              <a:rPr lang="de-AT" altLang="de-DE" dirty="0"/>
            </a:br>
            <a:r>
              <a:rPr lang="de-AT" altLang="de-DE" dirty="0"/>
              <a:t>(vordefiniert oder benutzerdefiniert) </a:t>
            </a:r>
          </a:p>
          <a:p>
            <a:pPr marL="306388" indent="-2905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AT" altLang="de-DE" dirty="0"/>
              <a:t>eine Angabe, wie das Attribut verwendet wird (</a:t>
            </a:r>
            <a:r>
              <a:rPr lang="de-AT" altLang="de-DE" dirty="0" err="1"/>
              <a:t>use</a:t>
            </a:r>
            <a:r>
              <a:rPr lang="de-AT" altLang="de-DE" dirty="0"/>
              <a:t>), möglich sind die Werte optional, </a:t>
            </a:r>
            <a:r>
              <a:rPr lang="de-AT" altLang="de-DE" dirty="0" err="1"/>
              <a:t>required</a:t>
            </a:r>
            <a:r>
              <a:rPr lang="de-AT" altLang="de-DE" dirty="0"/>
              <a:t> und </a:t>
            </a:r>
            <a:r>
              <a:rPr lang="de-AT" altLang="de-DE" dirty="0" err="1"/>
              <a:t>fixed</a:t>
            </a:r>
            <a:endParaRPr lang="de-AT" altLang="de-DE" dirty="0"/>
          </a:p>
          <a:p>
            <a:pPr marL="306388" indent="-2905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AT" altLang="de-DE" dirty="0"/>
              <a:t>sowie einen optionalen </a:t>
            </a:r>
            <a:r>
              <a:rPr lang="de-AT" altLang="de-DE" dirty="0" err="1"/>
              <a:t>Defaultwert</a:t>
            </a:r>
            <a:r>
              <a:rPr lang="de-AT" altLang="de-DE" dirty="0"/>
              <a:t> (</a:t>
            </a:r>
            <a:r>
              <a:rPr lang="de-AT" altLang="de-DE" dirty="0" err="1"/>
              <a:t>value</a:t>
            </a:r>
            <a:r>
              <a:rPr lang="de-AT" altLang="de-DE" dirty="0"/>
              <a:t>). Wenn das Attribut </a:t>
            </a:r>
            <a:r>
              <a:rPr lang="de-AT" altLang="de-DE" dirty="0" err="1"/>
              <a:t>use</a:t>
            </a:r>
            <a:r>
              <a:rPr lang="de-AT" altLang="de-DE" dirty="0"/>
              <a:t>=´</a:t>
            </a:r>
            <a:r>
              <a:rPr lang="de-AT" altLang="de-DE" dirty="0" err="1"/>
              <a:t>fixed</a:t>
            </a:r>
            <a:r>
              <a:rPr lang="de-AT" altLang="de-DE" dirty="0"/>
              <a:t>´ gesetzt ist, so gibt der </a:t>
            </a:r>
            <a:r>
              <a:rPr lang="de-AT" altLang="de-DE" dirty="0" err="1"/>
              <a:t>Defaultwert</a:t>
            </a:r>
            <a:r>
              <a:rPr lang="de-AT" altLang="de-DE" dirty="0"/>
              <a:t> den Wert an, den das Attribut immer annimmt.</a:t>
            </a:r>
          </a:p>
          <a:p>
            <a:endParaRPr lang="de-AT" dirty="0"/>
          </a:p>
        </p:txBody>
      </p:sp>
      <p:sp>
        <p:nvSpPr>
          <p:cNvPr id="4" name="Fußzeilenplatzhalter 3">
            <a:extLst>
              <a:ext uri="{FF2B5EF4-FFF2-40B4-BE49-F238E27FC236}">
                <a16:creationId xmlns:a16="http://schemas.microsoft.com/office/drawing/2014/main" id="{10EE71E3-C431-4585-865A-F0E323AB298F}"/>
              </a:ext>
            </a:extLst>
          </p:cNvPr>
          <p:cNvSpPr>
            <a:spLocks noGrp="1"/>
          </p:cNvSpPr>
          <p:nvPr>
            <p:ph type="ftr" sz="quarter" idx="11"/>
          </p:nvPr>
        </p:nvSpPr>
        <p:spPr>
          <a:xfrm>
            <a:off x="838200" y="6356349"/>
            <a:ext cx="619539" cy="365125"/>
          </a:xfrm>
        </p:spPr>
        <p:txBody>
          <a:bodyPr/>
          <a:lstStyle/>
          <a:p>
            <a:r>
              <a:rPr lang="de-AT" sz="1400"/>
              <a:t>XML</a:t>
            </a:r>
          </a:p>
        </p:txBody>
      </p:sp>
      <p:sp>
        <p:nvSpPr>
          <p:cNvPr id="5" name="Foliennummernplatzhalter 4">
            <a:extLst>
              <a:ext uri="{FF2B5EF4-FFF2-40B4-BE49-F238E27FC236}">
                <a16:creationId xmlns:a16="http://schemas.microsoft.com/office/drawing/2014/main" id="{99B7C550-1AF5-433A-8206-2FFC37A35659}"/>
              </a:ext>
            </a:extLst>
          </p:cNvPr>
          <p:cNvSpPr>
            <a:spLocks noGrp="1"/>
          </p:cNvSpPr>
          <p:nvPr>
            <p:ph type="sldNum" sz="quarter" idx="12"/>
          </p:nvPr>
        </p:nvSpPr>
        <p:spPr/>
        <p:txBody>
          <a:bodyPr/>
          <a:lstStyle/>
          <a:p>
            <a:fld id="{1A905A58-585F-4B73-B6AE-6769FFF49B73}" type="slidenum">
              <a:rPr lang="de-AT" sz="1400" smtClean="0"/>
              <a:t>57</a:t>
            </a:fld>
            <a:endParaRPr lang="de-AT" sz="1400" dirty="0"/>
          </a:p>
        </p:txBody>
      </p:sp>
      <p:pic>
        <p:nvPicPr>
          <p:cNvPr id="6" name="Grafik 5" descr="Ein Bild, das Zeichnung enthält.&#10;&#10;Automatisch generierte Beschreibung">
            <a:extLst>
              <a:ext uri="{FF2B5EF4-FFF2-40B4-BE49-F238E27FC236}">
                <a16:creationId xmlns:a16="http://schemas.microsoft.com/office/drawing/2014/main" id="{0F1EA690-A850-4CC1-8151-B661BC532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57094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172D25-206F-4217-AE2E-BE08376533BF}"/>
              </a:ext>
            </a:extLst>
          </p:cNvPr>
          <p:cNvSpPr>
            <a:spLocks noGrp="1"/>
          </p:cNvSpPr>
          <p:nvPr>
            <p:ph type="title"/>
          </p:nvPr>
        </p:nvSpPr>
        <p:spPr/>
        <p:txBody>
          <a:bodyPr/>
          <a:lstStyle/>
          <a:p>
            <a:r>
              <a:rPr lang="de-AT" b="1" dirty="0"/>
              <a:t>Attribut</a:t>
            </a:r>
          </a:p>
        </p:txBody>
      </p:sp>
      <p:sp>
        <p:nvSpPr>
          <p:cNvPr id="3" name="Inhaltsplatzhalter 2">
            <a:extLst>
              <a:ext uri="{FF2B5EF4-FFF2-40B4-BE49-F238E27FC236}">
                <a16:creationId xmlns:a16="http://schemas.microsoft.com/office/drawing/2014/main" id="{AF8223AC-A92C-446A-9F55-7A0159719E4A}"/>
              </a:ext>
            </a:extLst>
          </p:cNvPr>
          <p:cNvSpPr>
            <a:spLocks noGrp="1"/>
          </p:cNvSpPr>
          <p:nvPr>
            <p:ph idx="1"/>
          </p:nvPr>
        </p:nvSpPr>
        <p:spPr/>
        <p:txBody>
          <a:bodyPr/>
          <a:lstStyle/>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&lt;</a:t>
            </a:r>
            <a:r>
              <a:rPr lang="de-DE" altLang="de-DE" dirty="0" err="1"/>
              <a:t>lastname</a:t>
            </a:r>
            <a:r>
              <a:rPr lang="de-DE" altLang="de-DE" dirty="0"/>
              <a:t> lang="EN"&gt;Smith&lt;/</a:t>
            </a:r>
            <a:r>
              <a:rPr lang="de-DE" altLang="de-DE" dirty="0" err="1"/>
              <a:t>lastname</a:t>
            </a:r>
            <a:r>
              <a:rPr lang="de-DE" altLang="de-DE" dirty="0"/>
              <a:t>&gt;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Mit der korrespondierenden Attributdefinition</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2400" dirty="0">
                <a:latin typeface="Courier New" panose="02070309020205020404" pitchFamily="49" charset="0"/>
              </a:rPr>
              <a:t>&lt;</a:t>
            </a:r>
            <a:r>
              <a:rPr lang="en-GB" altLang="de-DE" sz="2400" dirty="0" err="1">
                <a:latin typeface="Courier New" panose="02070309020205020404" pitchFamily="49" charset="0"/>
              </a:rPr>
              <a:t>xs:attribute</a:t>
            </a:r>
            <a:r>
              <a:rPr lang="en-GB" altLang="de-DE" sz="2400" dirty="0">
                <a:latin typeface="Courier New" panose="02070309020205020404" pitchFamily="49" charset="0"/>
              </a:rPr>
              <a:t> name="</a:t>
            </a:r>
            <a:r>
              <a:rPr lang="en-GB" altLang="de-DE" sz="2400" dirty="0" err="1">
                <a:latin typeface="Courier New" panose="02070309020205020404" pitchFamily="49" charset="0"/>
              </a:rPr>
              <a:t>lang</a:t>
            </a:r>
            <a:r>
              <a:rPr lang="en-GB" altLang="de-DE" sz="2400" dirty="0">
                <a:latin typeface="Courier New" panose="02070309020205020404" pitchFamily="49" charset="0"/>
              </a:rPr>
              <a:t>" type="</a:t>
            </a:r>
            <a:r>
              <a:rPr lang="en-GB" altLang="de-DE" sz="2400" dirty="0" err="1">
                <a:latin typeface="Courier New" panose="02070309020205020404" pitchFamily="49" charset="0"/>
              </a:rPr>
              <a:t>xs:string</a:t>
            </a:r>
            <a:r>
              <a:rPr lang="en-GB" altLang="de-DE" sz="2400" dirty="0">
                <a:latin typeface="Courier New" panose="02070309020205020404" pitchFamily="49" charset="0"/>
              </a:rPr>
              <a:t>"/&gt;</a:t>
            </a:r>
          </a:p>
          <a:p>
            <a:endParaRPr lang="de-AT" dirty="0"/>
          </a:p>
        </p:txBody>
      </p:sp>
      <p:sp>
        <p:nvSpPr>
          <p:cNvPr id="4" name="Fußzeilenplatzhalter 3">
            <a:extLst>
              <a:ext uri="{FF2B5EF4-FFF2-40B4-BE49-F238E27FC236}">
                <a16:creationId xmlns:a16="http://schemas.microsoft.com/office/drawing/2014/main" id="{C6D7D0C9-28C9-435B-901D-383C696EB9B7}"/>
              </a:ext>
            </a:extLst>
          </p:cNvPr>
          <p:cNvSpPr>
            <a:spLocks noGrp="1"/>
          </p:cNvSpPr>
          <p:nvPr>
            <p:ph type="ftr" sz="quarter" idx="11"/>
          </p:nvPr>
        </p:nvSpPr>
        <p:spPr>
          <a:xfrm>
            <a:off x="838200" y="6356350"/>
            <a:ext cx="632791"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F161170D-D58F-4E48-A834-DED60CBF29CB}"/>
              </a:ext>
            </a:extLst>
          </p:cNvPr>
          <p:cNvSpPr>
            <a:spLocks noGrp="1"/>
          </p:cNvSpPr>
          <p:nvPr>
            <p:ph type="sldNum" sz="quarter" idx="12"/>
          </p:nvPr>
        </p:nvSpPr>
        <p:spPr/>
        <p:txBody>
          <a:bodyPr/>
          <a:lstStyle/>
          <a:p>
            <a:fld id="{1A905A58-585F-4B73-B6AE-6769FFF49B73}" type="slidenum">
              <a:rPr lang="de-AT" sz="1400" smtClean="0"/>
              <a:t>58</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A4D564E6-43F8-4138-B1F9-82A2B28EC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02077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685E58-4453-4D58-A824-F02284D4D0AB}"/>
              </a:ext>
            </a:extLst>
          </p:cNvPr>
          <p:cNvSpPr>
            <a:spLocks noGrp="1"/>
          </p:cNvSpPr>
          <p:nvPr>
            <p:ph type="title"/>
          </p:nvPr>
        </p:nvSpPr>
        <p:spPr/>
        <p:txBody>
          <a:bodyPr/>
          <a:lstStyle/>
          <a:p>
            <a:r>
              <a:rPr lang="de-AT" b="1" dirty="0"/>
              <a:t>Attribute </a:t>
            </a:r>
          </a:p>
        </p:txBody>
      </p:sp>
      <p:sp>
        <p:nvSpPr>
          <p:cNvPr id="3" name="Inhaltsplatzhalter 2">
            <a:extLst>
              <a:ext uri="{FF2B5EF4-FFF2-40B4-BE49-F238E27FC236}">
                <a16:creationId xmlns:a16="http://schemas.microsoft.com/office/drawing/2014/main" id="{73423E9B-2069-47DB-902B-9A088200FB35}"/>
              </a:ext>
            </a:extLst>
          </p:cNvPr>
          <p:cNvSpPr>
            <a:spLocks noGrp="1"/>
          </p:cNvSpPr>
          <p:nvPr>
            <p:ph idx="1"/>
          </p:nvPr>
        </p:nvSpPr>
        <p:spPr>
          <a:xfrm>
            <a:off x="838199" y="1825625"/>
            <a:ext cx="8676861" cy="4351338"/>
          </a:xfrm>
        </p:spPr>
        <p:txBody>
          <a:bodyPr>
            <a:normAutofit fontScale="77500" lnSpcReduction="20000"/>
          </a:bodyPr>
          <a:lstStyle/>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In XSD werden Attribute genauso wie Elemente deklariert.</a:t>
            </a:r>
          </a:p>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 Alle Elemente mit Attributen gelten als komplexe Elemente und</a:t>
            </a:r>
          </a:p>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erfordern das XSD-Element &lt;</a:t>
            </a:r>
            <a:r>
              <a:rPr lang="de-AT" altLang="de-DE" dirty="0" err="1"/>
              <a:t>complexType</a:t>
            </a:r>
            <a:r>
              <a:rPr lang="de-AT" altLang="de-DE" dirty="0"/>
              <a:t>&gt;. </a:t>
            </a:r>
          </a:p>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Attribute werden am Ende des &lt;</a:t>
            </a:r>
            <a:r>
              <a:rPr lang="de-AT" altLang="de-DE" dirty="0" err="1"/>
              <a:t>complexType</a:t>
            </a:r>
            <a:r>
              <a:rPr lang="de-AT" altLang="de-DE" dirty="0"/>
              <a:t>&gt;-Elements wie ein</a:t>
            </a:r>
          </a:p>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einfaches Element deklariert. </a:t>
            </a:r>
          </a:p>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Hierzu dient das XSD-Element &lt;</a:t>
            </a:r>
            <a:r>
              <a:rPr lang="de-AT" altLang="de-DE" dirty="0" err="1"/>
              <a:t>xs:attribute</a:t>
            </a:r>
            <a:r>
              <a:rPr lang="de-AT" altLang="de-DE" dirty="0"/>
              <a:t>&gt;, das wie &lt;</a:t>
            </a:r>
            <a:r>
              <a:rPr lang="de-AT" altLang="de-DE" dirty="0" err="1"/>
              <a:t>xs:element</a:t>
            </a:r>
            <a:r>
              <a:rPr lang="de-AT" altLang="de-DE" dirty="0"/>
              <a:t>&gt;</a:t>
            </a:r>
          </a:p>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ein name- und ein type-Attribut enthält.</a:t>
            </a:r>
          </a:p>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br>
              <a:rPr lang="de-AT" altLang="de-DE" dirty="0">
                <a:latin typeface="Courier New" panose="02070309020205020404" pitchFamily="49" charset="0"/>
              </a:rPr>
            </a:br>
            <a:r>
              <a:rPr lang="de-AT" altLang="de-DE" dirty="0">
                <a:latin typeface="Courier New" panose="02070309020205020404" pitchFamily="49" charset="0"/>
              </a:rPr>
              <a:t>                 </a:t>
            </a:r>
          </a:p>
          <a:p>
            <a:endParaRPr lang="de-AT" dirty="0"/>
          </a:p>
        </p:txBody>
      </p:sp>
      <p:sp>
        <p:nvSpPr>
          <p:cNvPr id="4" name="Fußzeilenplatzhalter 3">
            <a:extLst>
              <a:ext uri="{FF2B5EF4-FFF2-40B4-BE49-F238E27FC236}">
                <a16:creationId xmlns:a16="http://schemas.microsoft.com/office/drawing/2014/main" id="{2E07E907-B8D0-4093-926B-E8423DE9E9EC}"/>
              </a:ext>
            </a:extLst>
          </p:cNvPr>
          <p:cNvSpPr>
            <a:spLocks noGrp="1"/>
          </p:cNvSpPr>
          <p:nvPr>
            <p:ph type="ftr" sz="quarter" idx="11"/>
          </p:nvPr>
        </p:nvSpPr>
        <p:spPr>
          <a:xfrm>
            <a:off x="838200" y="6356350"/>
            <a:ext cx="566530"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4D3D8294-4372-4D33-AB82-90947F6D8706}"/>
              </a:ext>
            </a:extLst>
          </p:cNvPr>
          <p:cNvSpPr>
            <a:spLocks noGrp="1"/>
          </p:cNvSpPr>
          <p:nvPr>
            <p:ph type="sldNum" sz="quarter" idx="12"/>
          </p:nvPr>
        </p:nvSpPr>
        <p:spPr/>
        <p:txBody>
          <a:bodyPr/>
          <a:lstStyle/>
          <a:p>
            <a:fld id="{1A905A58-585F-4B73-B6AE-6769FFF49B73}" type="slidenum">
              <a:rPr lang="de-AT" sz="1400" smtClean="0"/>
              <a:t>59</a:t>
            </a:fld>
            <a:endParaRPr lang="de-AT" sz="1400" dirty="0"/>
          </a:p>
        </p:txBody>
      </p:sp>
      <p:pic>
        <p:nvPicPr>
          <p:cNvPr id="6" name="Grafik 5" descr="Ein Bild, das Zeichnung enthält.&#10;&#10;Automatisch generierte Beschreibung">
            <a:extLst>
              <a:ext uri="{FF2B5EF4-FFF2-40B4-BE49-F238E27FC236}">
                <a16:creationId xmlns:a16="http://schemas.microsoft.com/office/drawing/2014/main" id="{914061BC-2646-4879-BACF-EFFB893CE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88608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F6B5E9-15E5-4A3B-ABA1-02F8917BCC26}"/>
              </a:ext>
            </a:extLst>
          </p:cNvPr>
          <p:cNvSpPr>
            <a:spLocks noGrp="1"/>
          </p:cNvSpPr>
          <p:nvPr>
            <p:ph type="title"/>
          </p:nvPr>
        </p:nvSpPr>
        <p:spPr/>
        <p:txBody>
          <a:bodyPr/>
          <a:lstStyle/>
          <a:p>
            <a:r>
              <a:rPr lang="de-AT" b="1" dirty="0"/>
              <a:t>DTD vs. Schema</a:t>
            </a:r>
          </a:p>
        </p:txBody>
      </p:sp>
      <p:sp>
        <p:nvSpPr>
          <p:cNvPr id="3" name="Inhaltsplatzhalter 2">
            <a:extLst>
              <a:ext uri="{FF2B5EF4-FFF2-40B4-BE49-F238E27FC236}">
                <a16:creationId xmlns:a16="http://schemas.microsoft.com/office/drawing/2014/main" id="{74977620-CA28-41E3-8095-3B123B8DF3C4}"/>
              </a:ext>
            </a:extLst>
          </p:cNvPr>
          <p:cNvSpPr>
            <a:spLocks noGrp="1"/>
          </p:cNvSpPr>
          <p:nvPr>
            <p:ph idx="1"/>
          </p:nvPr>
        </p:nvSpPr>
        <p:spPr>
          <a:xfrm>
            <a:off x="838200" y="1452149"/>
            <a:ext cx="10515600" cy="4351338"/>
          </a:xfrm>
        </p:spPr>
        <p:txBody>
          <a:bodyPr>
            <a:normAutofit fontScale="25000" lnSpcReduction="20000"/>
          </a:bodyPr>
          <a:lstStyle/>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t> File NOTE.XSD zur Definition der Elemente aus NOTE.XML</a:t>
            </a:r>
          </a:p>
          <a:p>
            <a:pPr indent="-31591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t>     </a:t>
            </a:r>
          </a:p>
          <a:p>
            <a:pPr indent="-31591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t>   </a:t>
            </a:r>
            <a:r>
              <a:rPr lang="de-AT" altLang="de-DE" sz="7200" dirty="0">
                <a:latin typeface="Courier New" panose="02070309020205020404" pitchFamily="49" charset="0"/>
              </a:rPr>
              <a:t>&lt;?</a:t>
            </a:r>
            <a:r>
              <a:rPr lang="de-AT" altLang="de-DE" sz="7200" dirty="0" err="1">
                <a:latin typeface="Courier New" panose="02070309020205020404" pitchFamily="49" charset="0"/>
              </a:rPr>
              <a:t>xml</a:t>
            </a:r>
            <a:r>
              <a:rPr lang="de-AT" altLang="de-DE" sz="7200" dirty="0">
                <a:latin typeface="Courier New" panose="02070309020205020404" pitchFamily="49" charset="0"/>
              </a:rPr>
              <a:t> </a:t>
            </a:r>
            <a:r>
              <a:rPr lang="de-AT" altLang="de-DE" sz="7200" dirty="0" err="1">
                <a:latin typeface="Courier New" panose="02070309020205020404" pitchFamily="49" charset="0"/>
              </a:rPr>
              <a:t>version</a:t>
            </a:r>
            <a:r>
              <a:rPr lang="de-AT" altLang="de-DE" sz="7200" dirty="0">
                <a:latin typeface="Courier New" panose="02070309020205020404" pitchFamily="49" charset="0"/>
              </a:rPr>
              <a:t>="1.0"?&gt;</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&lt;</a:t>
            </a:r>
            <a:r>
              <a:rPr lang="de-AT" altLang="de-DE" sz="7200" dirty="0" err="1">
                <a:latin typeface="Courier New" panose="02070309020205020404" pitchFamily="49" charset="0"/>
              </a:rPr>
              <a:t>xs:schema</a:t>
            </a:r>
            <a:r>
              <a:rPr lang="de-AT" altLang="de-DE" sz="7200" dirty="0">
                <a:latin typeface="Courier New" panose="02070309020205020404" pitchFamily="49" charset="0"/>
              </a:rPr>
              <a:t> </a:t>
            </a:r>
            <a:r>
              <a:rPr lang="de-AT" altLang="de-DE" sz="7200" dirty="0" err="1">
                <a:latin typeface="Courier New" panose="02070309020205020404" pitchFamily="49" charset="0"/>
              </a:rPr>
              <a:t>xmlns:xs</a:t>
            </a:r>
            <a:r>
              <a:rPr lang="de-AT" altLang="de-DE" sz="7200" dirty="0">
                <a:latin typeface="Courier New" panose="02070309020205020404" pitchFamily="49" charset="0"/>
              </a:rPr>
              <a:t>="http://www.w3.org/2001/XMLSchema"</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err="1">
                <a:latin typeface="Courier New" panose="02070309020205020404" pitchFamily="49" charset="0"/>
              </a:rPr>
              <a:t>targetNamespace</a:t>
            </a:r>
            <a:r>
              <a:rPr lang="de-AT" altLang="de-DE" sz="7200" dirty="0">
                <a:latin typeface="Courier New" panose="02070309020205020404" pitchFamily="49" charset="0"/>
              </a:rPr>
              <a:t>="http://www.w3schools.com"</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err="1">
                <a:latin typeface="Courier New" panose="02070309020205020404" pitchFamily="49" charset="0"/>
              </a:rPr>
              <a:t>xmlns</a:t>
            </a:r>
            <a:r>
              <a:rPr lang="de-AT" altLang="de-DE" sz="7200" dirty="0">
                <a:latin typeface="Courier New" panose="02070309020205020404" pitchFamily="49" charset="0"/>
              </a:rPr>
              <a:t>="http://www.w3schools.com"</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err="1">
                <a:latin typeface="Courier New" panose="02070309020205020404" pitchFamily="49" charset="0"/>
              </a:rPr>
              <a:t>elementFormDefault</a:t>
            </a:r>
            <a:r>
              <a:rPr lang="de-AT" altLang="de-DE" sz="7200" dirty="0">
                <a:latin typeface="Courier New" panose="02070309020205020404" pitchFamily="49" charset="0"/>
              </a:rPr>
              <a:t>="</a:t>
            </a:r>
            <a:r>
              <a:rPr lang="de-AT" altLang="de-DE" sz="7200" dirty="0" err="1">
                <a:latin typeface="Courier New" panose="02070309020205020404" pitchFamily="49" charset="0"/>
              </a:rPr>
              <a:t>qualified</a:t>
            </a:r>
            <a:r>
              <a:rPr lang="de-AT" altLang="de-DE" sz="7200" dirty="0">
                <a:latin typeface="Courier New" panose="02070309020205020404" pitchFamily="49" charset="0"/>
              </a:rPr>
              <a:t>"&gt;</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&lt;</a:t>
            </a:r>
            <a:r>
              <a:rPr lang="de-AT" altLang="de-DE" sz="7200" dirty="0" err="1">
                <a:latin typeface="Courier New" panose="02070309020205020404" pitchFamily="49" charset="0"/>
              </a:rPr>
              <a:t>xs:element</a:t>
            </a:r>
            <a:r>
              <a:rPr lang="de-AT" altLang="de-DE" sz="7200" dirty="0">
                <a:latin typeface="Courier New" panose="02070309020205020404" pitchFamily="49" charset="0"/>
              </a:rPr>
              <a:t> </a:t>
            </a:r>
            <a:r>
              <a:rPr lang="de-AT" altLang="de-DE" sz="7200" dirty="0" err="1">
                <a:latin typeface="Courier New" panose="02070309020205020404" pitchFamily="49" charset="0"/>
              </a:rPr>
              <a:t>name</a:t>
            </a:r>
            <a:r>
              <a:rPr lang="de-AT" altLang="de-DE" sz="7200" dirty="0">
                <a:latin typeface="Courier New" panose="02070309020205020404" pitchFamily="49" charset="0"/>
              </a:rPr>
              <a:t>="</a:t>
            </a:r>
            <a:r>
              <a:rPr lang="de-AT" altLang="de-DE" sz="7200" dirty="0" err="1">
                <a:latin typeface="Courier New" panose="02070309020205020404" pitchFamily="49" charset="0"/>
              </a:rPr>
              <a:t>note</a:t>
            </a:r>
            <a:r>
              <a:rPr lang="de-AT" altLang="de-DE" sz="7200" dirty="0">
                <a:latin typeface="Courier New" panose="02070309020205020404" pitchFamily="49" charset="0"/>
              </a:rPr>
              <a:t>"&gt;</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xs:complexType</a:t>
            </a:r>
            <a:r>
              <a:rPr lang="de-AT" altLang="de-DE" sz="7200" dirty="0">
                <a:latin typeface="Courier New" panose="02070309020205020404" pitchFamily="49" charset="0"/>
              </a:rPr>
              <a:t>&gt;</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xs:sequence</a:t>
            </a:r>
            <a:r>
              <a:rPr lang="de-AT" altLang="de-DE" sz="7200" dirty="0">
                <a:latin typeface="Courier New" panose="02070309020205020404" pitchFamily="49" charset="0"/>
              </a:rPr>
              <a:t>&gt;</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xs:element</a:t>
            </a:r>
            <a:r>
              <a:rPr lang="de-AT" altLang="de-DE" sz="7200" dirty="0">
                <a:latin typeface="Courier New" panose="02070309020205020404" pitchFamily="49" charset="0"/>
              </a:rPr>
              <a:t> </a:t>
            </a:r>
            <a:r>
              <a:rPr lang="de-AT" altLang="de-DE" sz="7200" dirty="0" err="1">
                <a:latin typeface="Courier New" panose="02070309020205020404" pitchFamily="49" charset="0"/>
              </a:rPr>
              <a:t>name</a:t>
            </a:r>
            <a:r>
              <a:rPr lang="de-AT" altLang="de-DE" sz="7200" dirty="0">
                <a:latin typeface="Courier New" panose="02070309020205020404" pitchFamily="49" charset="0"/>
              </a:rPr>
              <a:t>="</a:t>
            </a:r>
            <a:r>
              <a:rPr lang="de-AT" altLang="de-DE" sz="7200" dirty="0" err="1">
                <a:latin typeface="Courier New" panose="02070309020205020404" pitchFamily="49" charset="0"/>
              </a:rPr>
              <a:t>to</a:t>
            </a:r>
            <a:r>
              <a:rPr lang="de-AT" altLang="de-DE" sz="7200" dirty="0">
                <a:latin typeface="Courier New" panose="02070309020205020404" pitchFamily="49" charset="0"/>
              </a:rPr>
              <a:t>" type="</a:t>
            </a:r>
            <a:r>
              <a:rPr lang="de-AT" altLang="de-DE" sz="7200" dirty="0" err="1">
                <a:latin typeface="Courier New" panose="02070309020205020404" pitchFamily="49" charset="0"/>
              </a:rPr>
              <a:t>xs:string</a:t>
            </a:r>
            <a:r>
              <a:rPr lang="de-AT" altLang="de-DE" sz="7200" dirty="0">
                <a:latin typeface="Courier New" panose="02070309020205020404" pitchFamily="49" charset="0"/>
              </a:rPr>
              <a:t>"/&gt;</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xs:element</a:t>
            </a:r>
            <a:r>
              <a:rPr lang="de-AT" altLang="de-DE" sz="7200" dirty="0">
                <a:latin typeface="Courier New" panose="02070309020205020404" pitchFamily="49" charset="0"/>
              </a:rPr>
              <a:t> </a:t>
            </a:r>
            <a:r>
              <a:rPr lang="de-AT" altLang="de-DE" sz="7200" dirty="0" err="1">
                <a:latin typeface="Courier New" panose="02070309020205020404" pitchFamily="49" charset="0"/>
              </a:rPr>
              <a:t>name</a:t>
            </a:r>
            <a:r>
              <a:rPr lang="de-AT" altLang="de-DE" sz="7200" dirty="0">
                <a:latin typeface="Courier New" panose="02070309020205020404" pitchFamily="49" charset="0"/>
              </a:rPr>
              <a:t>="</a:t>
            </a:r>
            <a:r>
              <a:rPr lang="de-AT" altLang="de-DE" sz="7200" dirty="0" err="1">
                <a:latin typeface="Courier New" panose="02070309020205020404" pitchFamily="49" charset="0"/>
              </a:rPr>
              <a:t>from</a:t>
            </a:r>
            <a:r>
              <a:rPr lang="de-AT" altLang="de-DE" sz="7200" dirty="0">
                <a:latin typeface="Courier New" panose="02070309020205020404" pitchFamily="49" charset="0"/>
              </a:rPr>
              <a:t>" type="</a:t>
            </a:r>
            <a:r>
              <a:rPr lang="de-AT" altLang="de-DE" sz="7200" dirty="0" err="1">
                <a:latin typeface="Courier New" panose="02070309020205020404" pitchFamily="49" charset="0"/>
              </a:rPr>
              <a:t>xs:string</a:t>
            </a:r>
            <a:r>
              <a:rPr lang="de-AT" altLang="de-DE" sz="7200" dirty="0">
                <a:latin typeface="Courier New" panose="02070309020205020404" pitchFamily="49" charset="0"/>
              </a:rPr>
              <a:t>"/&gt;</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xs:element</a:t>
            </a:r>
            <a:r>
              <a:rPr lang="de-AT" altLang="de-DE" sz="7200" dirty="0">
                <a:latin typeface="Courier New" panose="02070309020205020404" pitchFamily="49" charset="0"/>
              </a:rPr>
              <a:t> </a:t>
            </a:r>
            <a:r>
              <a:rPr lang="de-AT" altLang="de-DE" sz="7200" dirty="0" err="1">
                <a:latin typeface="Courier New" panose="02070309020205020404" pitchFamily="49" charset="0"/>
              </a:rPr>
              <a:t>name</a:t>
            </a:r>
            <a:r>
              <a:rPr lang="de-AT" altLang="de-DE" sz="7200" dirty="0">
                <a:latin typeface="Courier New" panose="02070309020205020404" pitchFamily="49" charset="0"/>
              </a:rPr>
              <a:t>="</a:t>
            </a:r>
            <a:r>
              <a:rPr lang="de-AT" altLang="de-DE" sz="7200" dirty="0" err="1">
                <a:latin typeface="Courier New" panose="02070309020205020404" pitchFamily="49" charset="0"/>
              </a:rPr>
              <a:t>heading</a:t>
            </a:r>
            <a:r>
              <a:rPr lang="de-AT" altLang="de-DE" sz="7200" dirty="0">
                <a:latin typeface="Courier New" panose="02070309020205020404" pitchFamily="49" charset="0"/>
              </a:rPr>
              <a:t>" type="</a:t>
            </a:r>
            <a:r>
              <a:rPr lang="de-AT" altLang="de-DE" sz="7200" dirty="0" err="1">
                <a:latin typeface="Courier New" panose="02070309020205020404" pitchFamily="49" charset="0"/>
              </a:rPr>
              <a:t>xs:string</a:t>
            </a:r>
            <a:r>
              <a:rPr lang="de-AT" altLang="de-DE" sz="7200" dirty="0">
                <a:latin typeface="Courier New" panose="02070309020205020404" pitchFamily="49" charset="0"/>
              </a:rPr>
              <a:t>"/&gt;</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xs:element</a:t>
            </a:r>
            <a:r>
              <a:rPr lang="de-AT" altLang="de-DE" sz="7200" dirty="0">
                <a:latin typeface="Courier New" panose="02070309020205020404" pitchFamily="49" charset="0"/>
              </a:rPr>
              <a:t> </a:t>
            </a:r>
            <a:r>
              <a:rPr lang="de-AT" altLang="de-DE" sz="7200" dirty="0" err="1">
                <a:latin typeface="Courier New" panose="02070309020205020404" pitchFamily="49" charset="0"/>
              </a:rPr>
              <a:t>name</a:t>
            </a:r>
            <a:r>
              <a:rPr lang="de-AT" altLang="de-DE" sz="7200" dirty="0">
                <a:latin typeface="Courier New" panose="02070309020205020404" pitchFamily="49" charset="0"/>
              </a:rPr>
              <a:t>="</a:t>
            </a:r>
            <a:r>
              <a:rPr lang="de-AT" altLang="de-DE" sz="7200" dirty="0" err="1">
                <a:latin typeface="Courier New" panose="02070309020205020404" pitchFamily="49" charset="0"/>
              </a:rPr>
              <a:t>body</a:t>
            </a:r>
            <a:r>
              <a:rPr lang="de-AT" altLang="de-DE" sz="7200" dirty="0">
                <a:latin typeface="Courier New" panose="02070309020205020404" pitchFamily="49" charset="0"/>
              </a:rPr>
              <a:t>" type="</a:t>
            </a:r>
            <a:r>
              <a:rPr lang="de-AT" altLang="de-DE" sz="7200" dirty="0" err="1">
                <a:latin typeface="Courier New" panose="02070309020205020404" pitchFamily="49" charset="0"/>
              </a:rPr>
              <a:t>xs:string</a:t>
            </a:r>
            <a:r>
              <a:rPr lang="de-AT" altLang="de-DE" sz="7200" dirty="0">
                <a:latin typeface="Courier New" panose="02070309020205020404" pitchFamily="49" charset="0"/>
              </a:rPr>
              <a:t>"/&gt;</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xs:sequence</a:t>
            </a:r>
            <a:r>
              <a:rPr lang="de-AT" altLang="de-DE" sz="7200" dirty="0">
                <a:latin typeface="Courier New" panose="02070309020205020404" pitchFamily="49" charset="0"/>
              </a:rPr>
              <a:t>&gt;</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  &lt;/</a:t>
            </a:r>
            <a:r>
              <a:rPr lang="de-AT" altLang="de-DE" sz="7200" dirty="0" err="1">
                <a:latin typeface="Courier New" panose="02070309020205020404" pitchFamily="49" charset="0"/>
              </a:rPr>
              <a:t>xs:complexType</a:t>
            </a:r>
            <a:r>
              <a:rPr lang="de-AT" altLang="de-DE" sz="7200" dirty="0">
                <a:latin typeface="Courier New" panose="02070309020205020404" pitchFamily="49" charset="0"/>
              </a:rPr>
              <a:t>&gt;</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&lt;/</a:t>
            </a:r>
            <a:r>
              <a:rPr lang="de-AT" altLang="de-DE" sz="7200" dirty="0" err="1">
                <a:latin typeface="Courier New" panose="02070309020205020404" pitchFamily="49" charset="0"/>
              </a:rPr>
              <a:t>xs:element</a:t>
            </a:r>
            <a:r>
              <a:rPr lang="de-AT" altLang="de-DE" sz="7200" dirty="0">
                <a:latin typeface="Courier New" panose="02070309020205020404" pitchFamily="49" charset="0"/>
              </a:rPr>
              <a:t>&gt;</a:t>
            </a:r>
          </a:p>
          <a:p>
            <a:pPr lvl="1" indent="-258763">
              <a:spcBef>
                <a:spcPct val="0"/>
              </a:spcBef>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7200" dirty="0">
                <a:latin typeface="Courier New" panose="02070309020205020404" pitchFamily="49" charset="0"/>
              </a:rPr>
              <a:t>&lt;/</a:t>
            </a:r>
            <a:r>
              <a:rPr lang="de-AT" altLang="de-DE" sz="7200" dirty="0" err="1">
                <a:latin typeface="Courier New" panose="02070309020205020404" pitchFamily="49" charset="0"/>
              </a:rPr>
              <a:t>xs:schema</a:t>
            </a:r>
            <a:r>
              <a:rPr lang="de-AT" altLang="de-DE" sz="7200" dirty="0">
                <a:latin typeface="Courier New" panose="02070309020205020404" pitchFamily="49" charset="0"/>
              </a:rPr>
              <a:t>&gt;</a:t>
            </a:r>
            <a:r>
              <a:rPr lang="de-AT" altLang="de-DE" sz="7200" dirty="0"/>
              <a:t> </a:t>
            </a:r>
          </a:p>
          <a:p>
            <a:endParaRPr lang="de-AT" dirty="0"/>
          </a:p>
        </p:txBody>
      </p:sp>
      <p:sp>
        <p:nvSpPr>
          <p:cNvPr id="4" name="Fußzeilenplatzhalter 3">
            <a:extLst>
              <a:ext uri="{FF2B5EF4-FFF2-40B4-BE49-F238E27FC236}">
                <a16:creationId xmlns:a16="http://schemas.microsoft.com/office/drawing/2014/main" id="{05BBFB49-3A3F-4CB8-9173-4B151A96DAD1}"/>
              </a:ext>
            </a:extLst>
          </p:cNvPr>
          <p:cNvSpPr>
            <a:spLocks noGrp="1"/>
          </p:cNvSpPr>
          <p:nvPr>
            <p:ph type="ftr" sz="quarter" idx="11"/>
          </p:nvPr>
        </p:nvSpPr>
        <p:spPr>
          <a:xfrm>
            <a:off x="838200" y="6351657"/>
            <a:ext cx="593035"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61C42128-C801-4C64-B173-3394E5739D10}"/>
              </a:ext>
            </a:extLst>
          </p:cNvPr>
          <p:cNvSpPr>
            <a:spLocks noGrp="1"/>
          </p:cNvSpPr>
          <p:nvPr>
            <p:ph type="sldNum" sz="quarter" idx="12"/>
          </p:nvPr>
        </p:nvSpPr>
        <p:spPr/>
        <p:txBody>
          <a:bodyPr/>
          <a:lstStyle/>
          <a:p>
            <a:fld id="{1A905A58-585F-4B73-B6AE-6769FFF49B73}" type="slidenum">
              <a:rPr lang="de-AT" sz="1400" smtClean="0"/>
              <a:t>6</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88CD4FB8-8E43-48EB-8DD1-6C15C8D75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734958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2E80DA-ADC4-47F5-9E7B-7D2329D0A28F}"/>
              </a:ext>
            </a:extLst>
          </p:cNvPr>
          <p:cNvSpPr>
            <a:spLocks noGrp="1"/>
          </p:cNvSpPr>
          <p:nvPr>
            <p:ph type="title"/>
          </p:nvPr>
        </p:nvSpPr>
        <p:spPr/>
        <p:txBody>
          <a:bodyPr/>
          <a:lstStyle/>
          <a:p>
            <a:r>
              <a:rPr lang="de-AT" b="1" dirty="0"/>
              <a:t>Attribute</a:t>
            </a:r>
          </a:p>
        </p:txBody>
      </p:sp>
      <p:sp>
        <p:nvSpPr>
          <p:cNvPr id="3" name="Inhaltsplatzhalter 2">
            <a:extLst>
              <a:ext uri="{FF2B5EF4-FFF2-40B4-BE49-F238E27FC236}">
                <a16:creationId xmlns:a16="http://schemas.microsoft.com/office/drawing/2014/main" id="{D2970D36-365E-4437-B97B-E82525792877}"/>
              </a:ext>
            </a:extLst>
          </p:cNvPr>
          <p:cNvSpPr>
            <a:spLocks noGrp="1"/>
          </p:cNvSpPr>
          <p:nvPr>
            <p:ph idx="1"/>
          </p:nvPr>
        </p:nvSpPr>
        <p:spPr>
          <a:xfrm>
            <a:off x="838200" y="1438861"/>
            <a:ext cx="10515600" cy="4351338"/>
          </a:xfrm>
        </p:spPr>
        <p:txBody>
          <a:bodyPr>
            <a:normAutofit fontScale="70000" lnSpcReduction="20000"/>
          </a:bodyPr>
          <a:lstStyle/>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artikel.xml</a:t>
            </a:r>
          </a:p>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&lt;?</a:t>
            </a:r>
            <a:r>
              <a:rPr lang="de-AT" altLang="de-DE" dirty="0" err="1">
                <a:latin typeface="Courier New" panose="02070309020205020404" pitchFamily="49" charset="0"/>
              </a:rPr>
              <a:t>xml</a:t>
            </a:r>
            <a:r>
              <a:rPr lang="de-AT" altLang="de-DE" dirty="0">
                <a:latin typeface="Courier New" panose="02070309020205020404" pitchFamily="49" charset="0"/>
              </a:rPr>
              <a:t> </a:t>
            </a:r>
            <a:r>
              <a:rPr lang="de-AT" altLang="de-DE" dirty="0" err="1">
                <a:latin typeface="Courier New" panose="02070309020205020404" pitchFamily="49" charset="0"/>
              </a:rPr>
              <a:t>version</a:t>
            </a:r>
            <a:r>
              <a:rPr lang="de-AT" altLang="de-DE" dirty="0">
                <a:latin typeface="Courier New" panose="02070309020205020404" pitchFamily="49" charset="0"/>
              </a:rPr>
              <a:t>="1.0" </a:t>
            </a:r>
            <a:r>
              <a:rPr lang="de-AT" altLang="de-DE" dirty="0" err="1">
                <a:latin typeface="Courier New" panose="02070309020205020404" pitchFamily="49" charset="0"/>
              </a:rPr>
              <a:t>encoding</a:t>
            </a:r>
            <a:r>
              <a:rPr lang="de-AT" altLang="de-DE" dirty="0">
                <a:latin typeface="Courier New" panose="02070309020205020404" pitchFamily="49" charset="0"/>
              </a:rPr>
              <a:t>="ISO-8859-1" ?&gt; </a:t>
            </a:r>
            <a:br>
              <a:rPr lang="de-AT" altLang="de-DE" dirty="0">
                <a:latin typeface="Courier New" panose="02070309020205020404" pitchFamily="49" charset="0"/>
              </a:rPr>
            </a:br>
            <a:r>
              <a:rPr lang="de-AT" altLang="de-DE" dirty="0">
                <a:latin typeface="Courier New" panose="02070309020205020404" pitchFamily="49" charset="0"/>
              </a:rPr>
              <a:t>&lt;</a:t>
            </a:r>
            <a:r>
              <a:rPr lang="de-AT" altLang="de-DE" dirty="0" err="1">
                <a:latin typeface="Courier New" panose="02070309020205020404" pitchFamily="49" charset="0"/>
              </a:rPr>
              <a:t>artikel</a:t>
            </a:r>
            <a:r>
              <a:rPr lang="de-AT" altLang="de-DE" dirty="0">
                <a:latin typeface="Courier New" panose="02070309020205020404" pitchFamily="49" charset="0"/>
              </a:rPr>
              <a:t> </a:t>
            </a:r>
            <a:r>
              <a:rPr lang="de-AT" altLang="de-DE" dirty="0" err="1">
                <a:latin typeface="Courier New" panose="02070309020205020404" pitchFamily="49" charset="0"/>
              </a:rPr>
              <a:t>nr</a:t>
            </a:r>
            <a:r>
              <a:rPr lang="de-AT" altLang="de-DE" dirty="0">
                <a:latin typeface="Courier New" panose="02070309020205020404" pitchFamily="49" charset="0"/>
              </a:rPr>
              <a:t>="10"&gt;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titel</a:t>
            </a:r>
            <a:r>
              <a:rPr lang="de-AT" altLang="de-DE" dirty="0">
                <a:latin typeface="Courier New" panose="02070309020205020404" pitchFamily="49" charset="0"/>
              </a:rPr>
              <a:t>&gt;Der Titel&lt;/</a:t>
            </a:r>
            <a:r>
              <a:rPr lang="de-AT" altLang="de-DE" dirty="0" err="1">
                <a:latin typeface="Courier New" panose="02070309020205020404" pitchFamily="49" charset="0"/>
              </a:rPr>
              <a:t>titel</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inhalt</a:t>
            </a:r>
            <a:r>
              <a:rPr lang="de-AT" altLang="de-DE" dirty="0">
                <a:latin typeface="Courier New" panose="02070309020205020404" pitchFamily="49" charset="0"/>
              </a:rPr>
              <a:t>&gt;Der Inhalt&lt;/</a:t>
            </a:r>
            <a:r>
              <a:rPr lang="de-AT" altLang="de-DE" dirty="0" err="1">
                <a:latin typeface="Courier New" panose="02070309020205020404" pitchFamily="49" charset="0"/>
              </a:rPr>
              <a:t>inhalt</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&lt;/</a:t>
            </a:r>
            <a:r>
              <a:rPr lang="de-AT" altLang="de-DE" dirty="0" err="1">
                <a:latin typeface="Courier New" panose="02070309020205020404" pitchFamily="49" charset="0"/>
              </a:rPr>
              <a:t>artikel</a:t>
            </a:r>
            <a:r>
              <a:rPr lang="de-AT" altLang="de-DE" dirty="0">
                <a:latin typeface="Courier New" panose="02070309020205020404" pitchFamily="49" charset="0"/>
              </a:rPr>
              <a:t>&gt;</a:t>
            </a:r>
          </a:p>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artikel.xsd</a:t>
            </a:r>
          </a:p>
          <a:p>
            <a:pPr indent="-3222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&lt;?</a:t>
            </a:r>
            <a:r>
              <a:rPr lang="de-AT" altLang="de-DE" dirty="0" err="1">
                <a:latin typeface="Courier New" panose="02070309020205020404" pitchFamily="49" charset="0"/>
              </a:rPr>
              <a:t>xml</a:t>
            </a:r>
            <a:r>
              <a:rPr lang="de-AT" altLang="de-DE" dirty="0">
                <a:latin typeface="Courier New" panose="02070309020205020404" pitchFamily="49" charset="0"/>
              </a:rPr>
              <a:t> </a:t>
            </a:r>
            <a:r>
              <a:rPr lang="de-AT" altLang="de-DE" dirty="0" err="1">
                <a:latin typeface="Courier New" panose="02070309020205020404" pitchFamily="49" charset="0"/>
              </a:rPr>
              <a:t>version</a:t>
            </a:r>
            <a:r>
              <a:rPr lang="de-AT" altLang="de-DE" dirty="0">
                <a:latin typeface="Courier New" panose="02070309020205020404" pitchFamily="49" charset="0"/>
              </a:rPr>
              <a:t>="1.0"encoding="ISO-8859-1"?&gt;</a:t>
            </a:r>
            <a:br>
              <a:rPr lang="de-AT" altLang="de-DE" dirty="0">
                <a:latin typeface="Courier New" panose="02070309020205020404" pitchFamily="49" charset="0"/>
              </a:rPr>
            </a:br>
            <a:r>
              <a:rPr lang="de-AT" altLang="de-DE" dirty="0">
                <a:latin typeface="Courier New" panose="02070309020205020404" pitchFamily="49" charset="0"/>
              </a:rPr>
              <a:t>&lt;</a:t>
            </a:r>
            <a:r>
              <a:rPr lang="de-AT" altLang="de-DE" dirty="0" err="1">
                <a:latin typeface="Courier New" panose="02070309020205020404" pitchFamily="49" charset="0"/>
              </a:rPr>
              <a:t>xs:schema</a:t>
            </a:r>
            <a:r>
              <a:rPr lang="de-AT" altLang="de-DE" dirty="0">
                <a:latin typeface="Courier New" panose="02070309020205020404" pitchFamily="49" charset="0"/>
              </a:rPr>
              <a:t> </a:t>
            </a:r>
            <a:r>
              <a:rPr lang="de-AT" altLang="de-DE" dirty="0" err="1">
                <a:latin typeface="Courier New" panose="02070309020205020404" pitchFamily="49" charset="0"/>
              </a:rPr>
              <a:t>xmlns:xs</a:t>
            </a:r>
            <a:r>
              <a:rPr lang="de-AT" altLang="de-DE" dirty="0">
                <a:latin typeface="Courier New" panose="02070309020205020404" pitchFamily="49" charset="0"/>
              </a:rPr>
              <a:t>="http://www.w3.org/2001/XMLSchema"&gt;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xs:element</a:t>
            </a:r>
            <a:r>
              <a:rPr lang="de-AT" altLang="de-DE" dirty="0">
                <a:latin typeface="Courier New" panose="02070309020205020404" pitchFamily="49" charset="0"/>
              </a:rPr>
              <a:t> </a:t>
            </a:r>
            <a:r>
              <a:rPr lang="de-AT" altLang="de-DE" dirty="0" err="1">
                <a:latin typeface="Courier New" panose="02070309020205020404" pitchFamily="49" charset="0"/>
              </a:rPr>
              <a:t>name</a:t>
            </a:r>
            <a:r>
              <a:rPr lang="de-AT" altLang="de-DE" dirty="0">
                <a:latin typeface="Courier New" panose="02070309020205020404" pitchFamily="49" charset="0"/>
              </a:rPr>
              <a:t>="</a:t>
            </a:r>
            <a:r>
              <a:rPr lang="de-AT" altLang="de-DE" dirty="0" err="1">
                <a:latin typeface="Courier New" panose="02070309020205020404" pitchFamily="49" charset="0"/>
              </a:rPr>
              <a:t>artikel</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xs:complexType</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xs:sequence</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xs:element</a:t>
            </a:r>
            <a:r>
              <a:rPr lang="de-AT" altLang="de-DE" dirty="0">
                <a:latin typeface="Courier New" panose="02070309020205020404" pitchFamily="49" charset="0"/>
              </a:rPr>
              <a:t> </a:t>
            </a:r>
            <a:r>
              <a:rPr lang="de-AT" altLang="de-DE" dirty="0" err="1">
                <a:latin typeface="Courier New" panose="02070309020205020404" pitchFamily="49" charset="0"/>
              </a:rPr>
              <a:t>name</a:t>
            </a:r>
            <a:r>
              <a:rPr lang="de-AT" altLang="de-DE" dirty="0">
                <a:latin typeface="Courier New" panose="02070309020205020404" pitchFamily="49" charset="0"/>
              </a:rPr>
              <a:t>="</a:t>
            </a:r>
            <a:r>
              <a:rPr lang="de-AT" altLang="de-DE" dirty="0" err="1">
                <a:latin typeface="Courier New" panose="02070309020205020404" pitchFamily="49" charset="0"/>
              </a:rPr>
              <a:t>titel</a:t>
            </a:r>
            <a:r>
              <a:rPr lang="de-AT" altLang="de-DE" dirty="0">
                <a:latin typeface="Courier New" panose="02070309020205020404" pitchFamily="49" charset="0"/>
              </a:rPr>
              <a:t>" type="</a:t>
            </a:r>
            <a:r>
              <a:rPr lang="de-AT" altLang="de-DE" dirty="0" err="1">
                <a:latin typeface="Courier New" panose="02070309020205020404" pitchFamily="49" charset="0"/>
              </a:rPr>
              <a:t>xs:string</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xs:element</a:t>
            </a:r>
            <a:r>
              <a:rPr lang="de-AT" altLang="de-DE" dirty="0">
                <a:latin typeface="Courier New" panose="02070309020205020404" pitchFamily="49" charset="0"/>
              </a:rPr>
              <a:t> </a:t>
            </a:r>
            <a:r>
              <a:rPr lang="de-AT" altLang="de-DE" dirty="0" err="1">
                <a:latin typeface="Courier New" panose="02070309020205020404" pitchFamily="49" charset="0"/>
              </a:rPr>
              <a:t>name</a:t>
            </a:r>
            <a:r>
              <a:rPr lang="de-AT" altLang="de-DE" dirty="0">
                <a:latin typeface="Courier New" panose="02070309020205020404" pitchFamily="49" charset="0"/>
              </a:rPr>
              <a:t>="</a:t>
            </a:r>
            <a:r>
              <a:rPr lang="de-AT" altLang="de-DE" dirty="0" err="1">
                <a:latin typeface="Courier New" panose="02070309020205020404" pitchFamily="49" charset="0"/>
              </a:rPr>
              <a:t>inhalt</a:t>
            </a:r>
            <a:r>
              <a:rPr lang="de-AT" altLang="de-DE" dirty="0">
                <a:latin typeface="Courier New" panose="02070309020205020404" pitchFamily="49" charset="0"/>
              </a:rPr>
              <a:t>" type="</a:t>
            </a:r>
            <a:r>
              <a:rPr lang="de-AT" altLang="de-DE" dirty="0" err="1">
                <a:latin typeface="Courier New" panose="02070309020205020404" pitchFamily="49" charset="0"/>
              </a:rPr>
              <a:t>xs:string</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xs:sequence</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xs:attribute</a:t>
            </a:r>
            <a:r>
              <a:rPr lang="de-AT" altLang="de-DE" dirty="0">
                <a:latin typeface="Courier New" panose="02070309020205020404" pitchFamily="49" charset="0"/>
              </a:rPr>
              <a:t> </a:t>
            </a:r>
            <a:r>
              <a:rPr lang="de-AT" altLang="de-DE" dirty="0" err="1">
                <a:latin typeface="Courier New" panose="02070309020205020404" pitchFamily="49" charset="0"/>
              </a:rPr>
              <a:t>name</a:t>
            </a:r>
            <a:r>
              <a:rPr lang="de-AT" altLang="de-DE" dirty="0">
                <a:latin typeface="Courier New" panose="02070309020205020404" pitchFamily="49" charset="0"/>
              </a:rPr>
              <a:t>="</a:t>
            </a:r>
            <a:r>
              <a:rPr lang="de-AT" altLang="de-DE" dirty="0" err="1">
                <a:latin typeface="Courier New" panose="02070309020205020404" pitchFamily="49" charset="0"/>
              </a:rPr>
              <a:t>nr</a:t>
            </a:r>
            <a:r>
              <a:rPr lang="de-AT" altLang="de-DE" dirty="0">
                <a:latin typeface="Courier New" panose="02070309020205020404" pitchFamily="49" charset="0"/>
              </a:rPr>
              <a:t>" type="</a:t>
            </a:r>
            <a:r>
              <a:rPr lang="de-AT" altLang="de-DE" dirty="0" err="1">
                <a:latin typeface="Courier New" panose="02070309020205020404" pitchFamily="49" charset="0"/>
              </a:rPr>
              <a:t>xs:integer</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a:t>
            </a:r>
            <a:r>
              <a:rPr lang="de-AT" altLang="de-DE" dirty="0" err="1">
                <a:latin typeface="Courier New" panose="02070309020205020404" pitchFamily="49" charset="0"/>
              </a:rPr>
              <a:t>xs:complexType</a:t>
            </a:r>
            <a:r>
              <a:rPr lang="de-AT" altLang="de-DE" dirty="0">
                <a:latin typeface="Courier New" panose="02070309020205020404" pitchFamily="49" charset="0"/>
              </a:rPr>
              <a:t>&gt;&lt;/</a:t>
            </a:r>
            <a:r>
              <a:rPr lang="de-AT" altLang="de-DE" dirty="0" err="1">
                <a:latin typeface="Courier New" panose="02070309020205020404" pitchFamily="49" charset="0"/>
              </a:rPr>
              <a:t>xs:element</a:t>
            </a:r>
            <a:r>
              <a:rPr lang="de-AT" altLang="de-DE" dirty="0">
                <a:latin typeface="Courier New" panose="02070309020205020404" pitchFamily="49" charset="0"/>
              </a:rPr>
              <a:t>&gt;&lt;/</a:t>
            </a:r>
            <a:r>
              <a:rPr lang="de-AT" altLang="de-DE" dirty="0" err="1">
                <a:latin typeface="Courier New" panose="02070309020205020404" pitchFamily="49" charset="0"/>
              </a:rPr>
              <a:t>xs:schema</a:t>
            </a:r>
            <a:r>
              <a:rPr lang="de-AT" altLang="de-DE" dirty="0">
                <a:latin typeface="Courier New" panose="02070309020205020404" pitchFamily="49" charset="0"/>
              </a:rPr>
              <a:t>&gt; </a:t>
            </a:r>
          </a:p>
          <a:p>
            <a:endParaRPr lang="de-AT" dirty="0"/>
          </a:p>
        </p:txBody>
      </p:sp>
      <p:sp>
        <p:nvSpPr>
          <p:cNvPr id="4" name="Fußzeilenplatzhalter 3">
            <a:extLst>
              <a:ext uri="{FF2B5EF4-FFF2-40B4-BE49-F238E27FC236}">
                <a16:creationId xmlns:a16="http://schemas.microsoft.com/office/drawing/2014/main" id="{61B61F4F-CB06-4CB6-81B3-DE76869E6429}"/>
              </a:ext>
            </a:extLst>
          </p:cNvPr>
          <p:cNvSpPr>
            <a:spLocks noGrp="1"/>
          </p:cNvSpPr>
          <p:nvPr>
            <p:ph type="ftr" sz="quarter" idx="11"/>
          </p:nvPr>
        </p:nvSpPr>
        <p:spPr>
          <a:xfrm>
            <a:off x="838200" y="6356350"/>
            <a:ext cx="672548" cy="365125"/>
          </a:xfrm>
        </p:spPr>
        <p:txBody>
          <a:bodyPr/>
          <a:lstStyle/>
          <a:p>
            <a:r>
              <a:rPr lang="de-AT" sz="1400"/>
              <a:t>XML</a:t>
            </a:r>
          </a:p>
        </p:txBody>
      </p:sp>
      <p:sp>
        <p:nvSpPr>
          <p:cNvPr id="5" name="Foliennummernplatzhalter 4">
            <a:extLst>
              <a:ext uri="{FF2B5EF4-FFF2-40B4-BE49-F238E27FC236}">
                <a16:creationId xmlns:a16="http://schemas.microsoft.com/office/drawing/2014/main" id="{5920DC00-5D7F-4833-ABB9-B89F6EC001CF}"/>
              </a:ext>
            </a:extLst>
          </p:cNvPr>
          <p:cNvSpPr>
            <a:spLocks noGrp="1"/>
          </p:cNvSpPr>
          <p:nvPr>
            <p:ph type="sldNum" sz="quarter" idx="12"/>
          </p:nvPr>
        </p:nvSpPr>
        <p:spPr/>
        <p:txBody>
          <a:bodyPr/>
          <a:lstStyle/>
          <a:p>
            <a:fld id="{1A905A58-585F-4B73-B6AE-6769FFF49B73}" type="slidenum">
              <a:rPr lang="de-AT" sz="1400" smtClean="0"/>
              <a:t>60</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361DBAF9-0C0C-46AB-81FE-C70D94AB0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83002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CA86E0-ACEA-429F-900E-83C3478333B5}"/>
              </a:ext>
            </a:extLst>
          </p:cNvPr>
          <p:cNvSpPr>
            <a:spLocks noGrp="1"/>
          </p:cNvSpPr>
          <p:nvPr>
            <p:ph type="title"/>
          </p:nvPr>
        </p:nvSpPr>
        <p:spPr>
          <a:xfrm>
            <a:off x="838200" y="378377"/>
            <a:ext cx="10515600" cy="1325563"/>
          </a:xfrm>
        </p:spPr>
        <p:txBody>
          <a:bodyPr/>
          <a:lstStyle/>
          <a:p>
            <a:r>
              <a:rPr lang="de-AT" b="1" dirty="0"/>
              <a:t>Beispiel</a:t>
            </a:r>
          </a:p>
        </p:txBody>
      </p:sp>
      <p:sp>
        <p:nvSpPr>
          <p:cNvPr id="3" name="Inhaltsplatzhalter 2">
            <a:extLst>
              <a:ext uri="{FF2B5EF4-FFF2-40B4-BE49-F238E27FC236}">
                <a16:creationId xmlns:a16="http://schemas.microsoft.com/office/drawing/2014/main" id="{327BF685-348D-4463-A9AE-327AEFD478A9}"/>
              </a:ext>
            </a:extLst>
          </p:cNvPr>
          <p:cNvSpPr>
            <a:spLocks noGrp="1"/>
          </p:cNvSpPr>
          <p:nvPr>
            <p:ph idx="1"/>
          </p:nvPr>
        </p:nvSpPr>
        <p:spPr>
          <a:xfrm>
            <a:off x="838200" y="1645341"/>
            <a:ext cx="10515600" cy="4351338"/>
          </a:xfrm>
        </p:spPr>
        <p:txBody>
          <a:bodyPr>
            <a:normAutofit fontScale="92500" lnSpcReduction="10000"/>
          </a:bodyPr>
          <a:lstStyle/>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xs:attribute</a:t>
            </a:r>
            <a:r>
              <a:rPr lang="en-GB" altLang="de-DE" dirty="0">
                <a:latin typeface="Courier New" panose="02070309020205020404" pitchFamily="49" charset="0"/>
              </a:rPr>
              <a:t> name="id" type="</a:t>
            </a:r>
            <a:r>
              <a:rPr lang="en-GB" altLang="de-DE" dirty="0" err="1">
                <a:latin typeface="Courier New" panose="02070309020205020404" pitchFamily="49" charset="0"/>
              </a:rPr>
              <a:t>xs:ID</a:t>
            </a:r>
            <a:r>
              <a:rPr lang="en-GB" altLang="de-DE" dirty="0">
                <a:latin typeface="Courier New" panose="02070309020205020404" pitchFamily="49" charset="0"/>
              </a:rPr>
              <a:t>" use="required"/&gt;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endParaRP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xs:attribute</a:t>
            </a:r>
            <a:r>
              <a:rPr lang="en-GB" altLang="de-DE" dirty="0">
                <a:latin typeface="Courier New" panose="02070309020205020404" pitchFamily="49" charset="0"/>
              </a:rPr>
              <a:t> name="</a:t>
            </a:r>
            <a:r>
              <a:rPr lang="en-GB" altLang="de-DE" dirty="0" err="1">
                <a:latin typeface="Courier New" panose="02070309020205020404" pitchFamily="49" charset="0"/>
              </a:rPr>
              <a:t>url</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 use="required"/&gt;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endParaRP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xs:attribute</a:t>
            </a:r>
            <a:r>
              <a:rPr lang="en-GB" altLang="de-DE" dirty="0">
                <a:latin typeface="Courier New" panose="02070309020205020404" pitchFamily="49" charset="0"/>
              </a:rPr>
              <a:t> name="creation-time" type="</a:t>
            </a:r>
            <a:r>
              <a:rPr lang="en-GB" altLang="de-DE" dirty="0" err="1">
                <a:latin typeface="Courier New" panose="02070309020205020404" pitchFamily="49" charset="0"/>
              </a:rPr>
              <a:t>xs:string</a:t>
            </a:r>
            <a:r>
              <a:rPr lang="en-GB" altLang="de-DE" dirty="0">
                <a:latin typeface="Courier New" panose="02070309020205020404" pitchFamily="49" charset="0"/>
              </a:rPr>
              <a:t>" use="optional"/&gt;</a:t>
            </a: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endParaRPr>
          </a:p>
          <a:p>
            <a:pPr indent="-2778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&lt;</a:t>
            </a:r>
            <a:r>
              <a:rPr lang="en-GB" altLang="de-DE" dirty="0" err="1">
                <a:latin typeface="Courier New" panose="02070309020205020404" pitchFamily="49" charset="0"/>
              </a:rPr>
              <a:t>xs:attribute</a:t>
            </a:r>
            <a:r>
              <a:rPr lang="en-GB" altLang="de-DE" dirty="0">
                <a:latin typeface="Courier New" panose="02070309020205020404" pitchFamily="49" charset="0"/>
              </a:rPr>
              <a:t> name="</a:t>
            </a:r>
            <a:r>
              <a:rPr lang="en-GB" altLang="de-DE" dirty="0" err="1">
                <a:latin typeface="Courier New" panose="02070309020205020404" pitchFamily="49" charset="0"/>
              </a:rPr>
              <a:t>autor</a:t>
            </a:r>
            <a:r>
              <a:rPr lang="en-GB" altLang="de-DE" dirty="0">
                <a:latin typeface="Courier New" panose="02070309020205020404" pitchFamily="49" charset="0"/>
              </a:rPr>
              <a:t>" type="</a:t>
            </a:r>
            <a:r>
              <a:rPr lang="en-GB" altLang="de-DE" dirty="0" err="1">
                <a:latin typeface="Courier New" panose="02070309020205020404" pitchFamily="49" charset="0"/>
              </a:rPr>
              <a:t>xs:string</a:t>
            </a:r>
            <a:r>
              <a:rPr lang="en-GB" altLang="de-DE" dirty="0">
                <a:latin typeface="Courier New" panose="02070309020205020404" pitchFamily="49" charset="0"/>
              </a:rPr>
              <a:t>" use="required"/&gt;</a:t>
            </a:r>
          </a:p>
          <a:p>
            <a:endParaRPr lang="de-AT" dirty="0"/>
          </a:p>
        </p:txBody>
      </p:sp>
      <p:sp>
        <p:nvSpPr>
          <p:cNvPr id="4" name="Fußzeilenplatzhalter 3">
            <a:extLst>
              <a:ext uri="{FF2B5EF4-FFF2-40B4-BE49-F238E27FC236}">
                <a16:creationId xmlns:a16="http://schemas.microsoft.com/office/drawing/2014/main" id="{5D8F769C-BB83-4008-9503-6F71F24AFAF7}"/>
              </a:ext>
            </a:extLst>
          </p:cNvPr>
          <p:cNvSpPr>
            <a:spLocks noGrp="1"/>
          </p:cNvSpPr>
          <p:nvPr>
            <p:ph type="ftr" sz="quarter" idx="11"/>
          </p:nvPr>
        </p:nvSpPr>
        <p:spPr>
          <a:xfrm>
            <a:off x="838200" y="6356350"/>
            <a:ext cx="579783" cy="365125"/>
          </a:xfrm>
        </p:spPr>
        <p:txBody>
          <a:bodyPr/>
          <a:lstStyle/>
          <a:p>
            <a:r>
              <a:rPr lang="de-AT" sz="1400"/>
              <a:t>XML</a:t>
            </a:r>
          </a:p>
        </p:txBody>
      </p:sp>
      <p:sp>
        <p:nvSpPr>
          <p:cNvPr id="5" name="Foliennummernplatzhalter 4">
            <a:extLst>
              <a:ext uri="{FF2B5EF4-FFF2-40B4-BE49-F238E27FC236}">
                <a16:creationId xmlns:a16="http://schemas.microsoft.com/office/drawing/2014/main" id="{909B6C43-C736-4922-8A4E-146C26B2CACD}"/>
              </a:ext>
            </a:extLst>
          </p:cNvPr>
          <p:cNvSpPr>
            <a:spLocks noGrp="1"/>
          </p:cNvSpPr>
          <p:nvPr>
            <p:ph type="sldNum" sz="quarter" idx="12"/>
          </p:nvPr>
        </p:nvSpPr>
        <p:spPr/>
        <p:txBody>
          <a:bodyPr/>
          <a:lstStyle/>
          <a:p>
            <a:fld id="{1A905A58-585F-4B73-B6AE-6769FFF49B73}" type="slidenum">
              <a:rPr lang="de-AT" sz="1400" smtClean="0"/>
              <a:t>61</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78B7157B-6A4E-49ED-9B85-ABDF4CE31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558493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2E3AC3-63F2-4A5A-B314-F6DB110DC55D}"/>
              </a:ext>
            </a:extLst>
          </p:cNvPr>
          <p:cNvSpPr>
            <a:spLocks noGrp="1"/>
          </p:cNvSpPr>
          <p:nvPr>
            <p:ph type="title"/>
          </p:nvPr>
        </p:nvSpPr>
        <p:spPr/>
        <p:txBody>
          <a:bodyPr/>
          <a:lstStyle/>
          <a:p>
            <a:r>
              <a:rPr lang="de-AT" b="1" dirty="0"/>
              <a:t>Zusammenfassung Elemente</a:t>
            </a:r>
          </a:p>
        </p:txBody>
      </p:sp>
      <p:sp>
        <p:nvSpPr>
          <p:cNvPr id="3" name="Inhaltsplatzhalter 2">
            <a:extLst>
              <a:ext uri="{FF2B5EF4-FFF2-40B4-BE49-F238E27FC236}">
                <a16:creationId xmlns:a16="http://schemas.microsoft.com/office/drawing/2014/main" id="{9B463B44-1BEC-4C79-AAF8-F188DC346AC4}"/>
              </a:ext>
            </a:extLst>
          </p:cNvPr>
          <p:cNvSpPr>
            <a:spLocks noGrp="1"/>
          </p:cNvSpPr>
          <p:nvPr>
            <p:ph idx="1"/>
          </p:nvPr>
        </p:nvSpPr>
        <p:spPr>
          <a:xfrm>
            <a:off x="838199" y="1618837"/>
            <a:ext cx="9485243" cy="4351338"/>
          </a:xfrm>
        </p:spPr>
        <p:txBody>
          <a:bodyPr>
            <a:normAutofit fontScale="92500" lnSpcReduction="10000"/>
          </a:bodyPr>
          <a:lstStyle/>
          <a:p>
            <a:pPr marL="215900" indent="-196850">
              <a:buNone/>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r>
              <a:rPr lang="de-DE" altLang="de-DE" dirty="0"/>
              <a:t>Elementdeklarationen enthalten </a:t>
            </a:r>
          </a:p>
          <a:p>
            <a:pPr marL="215900" indent="-196850">
              <a:buNone/>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endParaRPr lang="de-DE" altLang="de-DE" dirty="0"/>
          </a:p>
          <a:p>
            <a:pPr marL="198438" indent="-179388">
              <a:buSzPct val="45000"/>
              <a:buFont typeface="Wingdings" panose="05000000000000000000" pitchFamily="2" charset="2"/>
              <a:buChar char=""/>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r>
              <a:rPr lang="de-DE" altLang="de-DE" dirty="0"/>
              <a:t>einen Namen (</a:t>
            </a:r>
            <a:r>
              <a:rPr lang="de-DE" altLang="de-DE" dirty="0" err="1"/>
              <a:t>name</a:t>
            </a:r>
            <a:r>
              <a:rPr lang="de-DE" altLang="de-DE" dirty="0"/>
              <a:t>) oder eine Referenz (</a:t>
            </a:r>
            <a:r>
              <a:rPr lang="de-DE" altLang="de-DE" dirty="0" err="1"/>
              <a:t>ref</a:t>
            </a:r>
            <a:r>
              <a:rPr lang="de-DE" altLang="de-DE" dirty="0"/>
              <a:t>) auf eine andere Elementdeklaration</a:t>
            </a:r>
          </a:p>
          <a:p>
            <a:pPr marL="198438" indent="-179388">
              <a:buSzPct val="45000"/>
              <a:buFont typeface="Wingdings" panose="05000000000000000000" pitchFamily="2" charset="2"/>
              <a:buChar char=""/>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r>
              <a:rPr lang="de-DE" altLang="de-DE" dirty="0"/>
              <a:t>sowie einen Typ (type)</a:t>
            </a:r>
          </a:p>
          <a:p>
            <a:pPr marL="198438" indent="-179388">
              <a:buSzPct val="45000"/>
              <a:buFont typeface="Wingdings" panose="05000000000000000000" pitchFamily="2" charset="2"/>
              <a:buChar char=""/>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r>
              <a:rPr lang="de-DE" altLang="de-DE" dirty="0"/>
              <a:t>Es können Default- und Fixed-Werte (</a:t>
            </a:r>
            <a:r>
              <a:rPr lang="de-DE" altLang="de-DE" dirty="0" err="1"/>
              <a:t>default</a:t>
            </a:r>
            <a:r>
              <a:rPr lang="de-DE" altLang="de-DE" dirty="0"/>
              <a:t>, </a:t>
            </a:r>
            <a:r>
              <a:rPr lang="de-DE" altLang="de-DE" dirty="0" err="1"/>
              <a:t>fixed</a:t>
            </a:r>
            <a:r>
              <a:rPr lang="de-DE" altLang="de-DE" dirty="0"/>
              <a:t>)  angegeben werden sowie </a:t>
            </a:r>
          </a:p>
          <a:p>
            <a:pPr marL="198438" indent="-179388">
              <a:buSzPct val="45000"/>
              <a:buFont typeface="Wingdings" panose="05000000000000000000" pitchFamily="2" charset="2"/>
              <a:buChar char=""/>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r>
              <a:rPr lang="de-DE" altLang="de-DE" dirty="0"/>
              <a:t>die Häufigkeit des Auftretens eines  Elementes (</a:t>
            </a:r>
            <a:r>
              <a:rPr lang="de-DE" altLang="de-DE" dirty="0" err="1"/>
              <a:t>minOccurs</a:t>
            </a:r>
            <a:r>
              <a:rPr lang="de-DE" altLang="de-DE" dirty="0"/>
              <a:t>, </a:t>
            </a:r>
            <a:r>
              <a:rPr lang="de-DE" altLang="de-DE" dirty="0" err="1"/>
              <a:t>maxOccurs</a:t>
            </a:r>
            <a:r>
              <a:rPr lang="de-DE" altLang="de-DE" dirty="0"/>
              <a:t>) definiert werden.</a:t>
            </a:r>
          </a:p>
          <a:p>
            <a:pPr marL="198438" indent="-179388">
              <a:buSzPct val="45000"/>
              <a:buFont typeface="Wingdings" panose="05000000000000000000" pitchFamily="2" charset="2"/>
              <a:buChar char=""/>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r>
              <a:rPr lang="de-DE" altLang="de-DE" dirty="0"/>
              <a:t>Weiterhin kann durch </a:t>
            </a:r>
            <a:r>
              <a:rPr lang="de-DE" altLang="de-DE" dirty="0" err="1"/>
              <a:t>nilable</a:t>
            </a:r>
            <a:r>
              <a:rPr lang="de-DE" altLang="de-DE" dirty="0"/>
              <a:t> definiert werden, dass das Element leer sein kann.</a:t>
            </a:r>
          </a:p>
          <a:p>
            <a:pPr marL="215900" indent="-196850">
              <a:buNone/>
              <a:tabLst>
                <a:tab pos="215900" algn="l"/>
                <a:tab pos="320675"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Lst>
              <a:defRPr/>
            </a:pPr>
            <a:endParaRPr lang="de-DE" altLang="de-DE" dirty="0"/>
          </a:p>
          <a:p>
            <a:endParaRPr lang="de-AT" dirty="0"/>
          </a:p>
        </p:txBody>
      </p:sp>
      <p:sp>
        <p:nvSpPr>
          <p:cNvPr id="4" name="Fußzeilenplatzhalter 3">
            <a:extLst>
              <a:ext uri="{FF2B5EF4-FFF2-40B4-BE49-F238E27FC236}">
                <a16:creationId xmlns:a16="http://schemas.microsoft.com/office/drawing/2014/main" id="{0BF18251-5F88-43F2-B864-646637F4ADB6}"/>
              </a:ext>
            </a:extLst>
          </p:cNvPr>
          <p:cNvSpPr>
            <a:spLocks noGrp="1"/>
          </p:cNvSpPr>
          <p:nvPr>
            <p:ph type="ftr" sz="quarter" idx="11"/>
          </p:nvPr>
        </p:nvSpPr>
        <p:spPr>
          <a:xfrm>
            <a:off x="838200" y="6356350"/>
            <a:ext cx="699052"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8A523B9A-B2E9-4746-BEDA-64ACFB6BDD0E}"/>
              </a:ext>
            </a:extLst>
          </p:cNvPr>
          <p:cNvSpPr>
            <a:spLocks noGrp="1"/>
          </p:cNvSpPr>
          <p:nvPr>
            <p:ph type="sldNum" sz="quarter" idx="12"/>
          </p:nvPr>
        </p:nvSpPr>
        <p:spPr/>
        <p:txBody>
          <a:bodyPr/>
          <a:lstStyle/>
          <a:p>
            <a:fld id="{1A905A58-585F-4B73-B6AE-6769FFF49B73}" type="slidenum">
              <a:rPr lang="de-AT" sz="1400" smtClean="0"/>
              <a:t>62</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4F46A2D0-DA38-4445-A613-D3C644F8B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2452231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2EC7E-E8FD-493C-8A88-F4B57A1ED575}"/>
              </a:ext>
            </a:extLst>
          </p:cNvPr>
          <p:cNvSpPr>
            <a:spLocks noGrp="1"/>
          </p:cNvSpPr>
          <p:nvPr>
            <p:ph type="title"/>
          </p:nvPr>
        </p:nvSpPr>
        <p:spPr/>
        <p:txBody>
          <a:bodyPr/>
          <a:lstStyle/>
          <a:p>
            <a:r>
              <a:rPr lang="de-AT" b="1" dirty="0"/>
              <a:t>Beispiel Referenz</a:t>
            </a:r>
          </a:p>
        </p:txBody>
      </p:sp>
      <p:sp>
        <p:nvSpPr>
          <p:cNvPr id="4" name="Fußzeilenplatzhalter 3">
            <a:extLst>
              <a:ext uri="{FF2B5EF4-FFF2-40B4-BE49-F238E27FC236}">
                <a16:creationId xmlns:a16="http://schemas.microsoft.com/office/drawing/2014/main" id="{2A4501F6-9656-4F20-953B-EDD5CA3E8DED}"/>
              </a:ext>
            </a:extLst>
          </p:cNvPr>
          <p:cNvSpPr>
            <a:spLocks noGrp="1"/>
          </p:cNvSpPr>
          <p:nvPr>
            <p:ph type="ftr" sz="quarter" idx="11"/>
          </p:nvPr>
        </p:nvSpPr>
        <p:spPr>
          <a:xfrm>
            <a:off x="838200" y="6356350"/>
            <a:ext cx="4114800" cy="365125"/>
          </a:xfrm>
        </p:spPr>
        <p:txBody>
          <a:bodyPr/>
          <a:lstStyle/>
          <a:p>
            <a:r>
              <a:rPr lang="de-AT" sz="1400"/>
              <a:t>XML</a:t>
            </a:r>
          </a:p>
        </p:txBody>
      </p:sp>
      <p:sp>
        <p:nvSpPr>
          <p:cNvPr id="5" name="Foliennummernplatzhalter 4">
            <a:extLst>
              <a:ext uri="{FF2B5EF4-FFF2-40B4-BE49-F238E27FC236}">
                <a16:creationId xmlns:a16="http://schemas.microsoft.com/office/drawing/2014/main" id="{FA56E6D9-7C49-460B-97BE-123EFA8CDD79}"/>
              </a:ext>
            </a:extLst>
          </p:cNvPr>
          <p:cNvSpPr>
            <a:spLocks noGrp="1"/>
          </p:cNvSpPr>
          <p:nvPr>
            <p:ph type="sldNum" sz="quarter" idx="12"/>
          </p:nvPr>
        </p:nvSpPr>
        <p:spPr/>
        <p:txBody>
          <a:bodyPr/>
          <a:lstStyle/>
          <a:p>
            <a:fld id="{1A905A58-585F-4B73-B6AE-6769FFF49B73}" type="slidenum">
              <a:rPr lang="de-AT" sz="1400" smtClean="0"/>
              <a:t>63</a:t>
            </a:fld>
            <a:endParaRPr lang="de-AT" sz="1400"/>
          </a:p>
        </p:txBody>
      </p:sp>
      <p:pic>
        <p:nvPicPr>
          <p:cNvPr id="7" name="Grafik 6">
            <a:extLst>
              <a:ext uri="{FF2B5EF4-FFF2-40B4-BE49-F238E27FC236}">
                <a16:creationId xmlns:a16="http://schemas.microsoft.com/office/drawing/2014/main" id="{E5B6BFCC-3AEA-4758-9326-614B6BF13E24}"/>
              </a:ext>
            </a:extLst>
          </p:cNvPr>
          <p:cNvPicPr>
            <a:picLocks noChangeAspect="1"/>
          </p:cNvPicPr>
          <p:nvPr/>
        </p:nvPicPr>
        <p:blipFill>
          <a:blip r:embed="rId2"/>
          <a:stretch>
            <a:fillRect/>
          </a:stretch>
        </p:blipFill>
        <p:spPr>
          <a:xfrm>
            <a:off x="838200" y="1259683"/>
            <a:ext cx="9144000" cy="5096667"/>
          </a:xfrm>
          <a:prstGeom prst="rect">
            <a:avLst/>
          </a:prstGeom>
        </p:spPr>
      </p:pic>
      <p:pic>
        <p:nvPicPr>
          <p:cNvPr id="8" name="Grafik 7" descr="Ein Bild, das Zeichnung enthält.&#10;&#10;Automatisch generierte Beschreibung">
            <a:extLst>
              <a:ext uri="{FF2B5EF4-FFF2-40B4-BE49-F238E27FC236}">
                <a16:creationId xmlns:a16="http://schemas.microsoft.com/office/drawing/2014/main" id="{4A5BF0F9-6653-4BBC-9BC5-B1C74091F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442891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7CD7F-E044-430E-9C17-2FAB5BB41350}"/>
              </a:ext>
            </a:extLst>
          </p:cNvPr>
          <p:cNvSpPr>
            <a:spLocks noGrp="1"/>
          </p:cNvSpPr>
          <p:nvPr>
            <p:ph type="title"/>
          </p:nvPr>
        </p:nvSpPr>
        <p:spPr/>
        <p:txBody>
          <a:bodyPr/>
          <a:lstStyle/>
          <a:p>
            <a:r>
              <a:rPr lang="de-AT" b="1" dirty="0"/>
              <a:t>Beispiel Referenz</a:t>
            </a:r>
          </a:p>
        </p:txBody>
      </p:sp>
      <p:sp>
        <p:nvSpPr>
          <p:cNvPr id="3" name="Inhaltsplatzhalter 2">
            <a:extLst>
              <a:ext uri="{FF2B5EF4-FFF2-40B4-BE49-F238E27FC236}">
                <a16:creationId xmlns:a16="http://schemas.microsoft.com/office/drawing/2014/main" id="{C5AB1408-F14E-4C24-909E-DD5B3AA11572}"/>
              </a:ext>
            </a:extLst>
          </p:cNvPr>
          <p:cNvSpPr>
            <a:spLocks noGrp="1"/>
          </p:cNvSpPr>
          <p:nvPr>
            <p:ph idx="1"/>
          </p:nvPr>
        </p:nvSpPr>
        <p:spPr>
          <a:xfrm>
            <a:off x="838200" y="1454565"/>
            <a:ext cx="10515600" cy="4351338"/>
          </a:xfrm>
        </p:spPr>
        <p:txBody>
          <a:bodyPr>
            <a:noAutofit/>
          </a:bodyPr>
          <a:lstStyle/>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&lt;</a:t>
            </a:r>
            <a:r>
              <a:rPr lang="en-GB" altLang="de-DE" sz="1400" dirty="0" err="1">
                <a:latin typeface="Courier New" panose="02070309020205020404" pitchFamily="49" charset="0"/>
              </a:rPr>
              <a:t>xs:element</a:t>
            </a:r>
            <a:r>
              <a:rPr lang="en-GB" altLang="de-DE" sz="1400" dirty="0">
                <a:latin typeface="Courier New" panose="02070309020205020404" pitchFamily="49" charset="0"/>
              </a:rPr>
              <a:t> name="Hotel"&gt;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  &lt;</a:t>
            </a:r>
            <a:r>
              <a:rPr lang="en-GB" altLang="de-DE" sz="1400" dirty="0" err="1">
                <a:latin typeface="Courier New" panose="02070309020205020404" pitchFamily="49" charset="0"/>
              </a:rPr>
              <a:t>xs:complexType</a:t>
            </a:r>
            <a:r>
              <a:rPr lang="en-GB" altLang="de-DE" sz="14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    </a:t>
            </a:r>
            <a:r>
              <a:rPr lang="fr-FR" altLang="de-DE" sz="1400" dirty="0">
                <a:latin typeface="Courier New" panose="02070309020205020404" pitchFamily="49" charset="0"/>
              </a:rPr>
              <a:t>&lt;</a:t>
            </a:r>
            <a:r>
              <a:rPr lang="fr-FR" altLang="de-DE" sz="1400" dirty="0" err="1">
                <a:latin typeface="Courier New" panose="02070309020205020404" pitchFamily="49" charset="0"/>
              </a:rPr>
              <a:t>xs:sequence</a:t>
            </a:r>
            <a:r>
              <a:rPr lang="fr-FR" altLang="de-DE" sz="14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sz="1400" dirty="0">
                <a:latin typeface="Courier New" panose="02070309020205020404" pitchFamily="49" charset="0"/>
              </a:rPr>
              <a:t>        …</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sz="1400" dirty="0">
                <a:latin typeface="Courier New" panose="02070309020205020404" pitchFamily="49" charset="0"/>
              </a:rPr>
              <a:t>      &lt;</a:t>
            </a:r>
            <a:r>
              <a:rPr lang="fr-FR" altLang="de-DE" sz="1400" dirty="0" err="1">
                <a:latin typeface="Courier New" panose="02070309020205020404" pitchFamily="49" charset="0"/>
              </a:rPr>
              <a:t>xs:element</a:t>
            </a:r>
            <a:r>
              <a:rPr lang="fr-FR" altLang="de-DE" sz="1400" dirty="0">
                <a:latin typeface="Courier New" panose="02070309020205020404" pitchFamily="49" charset="0"/>
              </a:rPr>
              <a:t> </a:t>
            </a:r>
            <a:r>
              <a:rPr lang="fr-FR" altLang="de-DE" sz="1400" dirty="0" err="1">
                <a:latin typeface="Courier New" panose="02070309020205020404" pitchFamily="49" charset="0"/>
              </a:rPr>
              <a:t>ref</a:t>
            </a:r>
            <a:r>
              <a:rPr lang="fr-FR" altLang="de-DE" sz="1400" dirty="0">
                <a:latin typeface="Courier New" panose="02070309020205020404" pitchFamily="49" charset="0"/>
              </a:rPr>
              <a:t>="Telefon" </a:t>
            </a:r>
            <a:r>
              <a:rPr lang="fr-FR" altLang="de-DE" sz="1400" dirty="0" err="1">
                <a:latin typeface="Courier New" panose="02070309020205020404" pitchFamily="49" charset="0"/>
              </a:rPr>
              <a:t>minOccurs</a:t>
            </a:r>
            <a:r>
              <a:rPr lang="fr-FR" altLang="de-DE" sz="1400" dirty="0">
                <a:latin typeface="Courier New" panose="02070309020205020404" pitchFamily="49" charset="0"/>
              </a:rPr>
              <a:t>="1" </a:t>
            </a:r>
            <a:r>
              <a:rPr lang="fr-FR" altLang="de-DE" sz="1400" dirty="0" err="1">
                <a:latin typeface="Courier New" panose="02070309020205020404" pitchFamily="49" charset="0"/>
              </a:rPr>
              <a:t>maxOccurs</a:t>
            </a:r>
            <a:r>
              <a:rPr lang="fr-FR" altLang="de-DE" sz="1400" dirty="0">
                <a:latin typeface="Courier New" panose="02070309020205020404" pitchFamily="49" charset="0"/>
              </a:rPr>
              <a:t>="3"/&gt;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sz="1400" dirty="0">
                <a:latin typeface="Courier New" panose="02070309020205020404" pitchFamily="49" charset="0"/>
              </a:rPr>
              <a:t>    &lt;/</a:t>
            </a:r>
            <a:r>
              <a:rPr lang="fr-FR" altLang="de-DE" sz="1400" dirty="0" err="1">
                <a:latin typeface="Courier New" panose="02070309020205020404" pitchFamily="49" charset="0"/>
              </a:rPr>
              <a:t>xs:sequence</a:t>
            </a:r>
            <a:r>
              <a:rPr lang="fr-FR" altLang="de-DE" sz="14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sz="1400" dirty="0">
                <a:latin typeface="Courier New" panose="02070309020205020404" pitchFamily="49" charset="0"/>
              </a:rPr>
              <a:t>  &lt;/</a:t>
            </a:r>
            <a:r>
              <a:rPr lang="fr-FR" altLang="de-DE" sz="1400" dirty="0" err="1">
                <a:latin typeface="Courier New" panose="02070309020205020404" pitchFamily="49" charset="0"/>
              </a:rPr>
              <a:t>xs:complexType</a:t>
            </a:r>
            <a:r>
              <a:rPr lang="fr-FR" altLang="de-DE" sz="14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sz="1400" dirty="0">
                <a:latin typeface="Courier New" panose="02070309020205020404" pitchFamily="49" charset="0"/>
              </a:rPr>
              <a:t>&lt;/</a:t>
            </a:r>
            <a:r>
              <a:rPr lang="fr-FR" altLang="de-DE" sz="1400" dirty="0" err="1">
                <a:latin typeface="Courier New" panose="02070309020205020404" pitchFamily="49" charset="0"/>
              </a:rPr>
              <a:t>xs:element</a:t>
            </a:r>
            <a:r>
              <a:rPr lang="fr-FR" altLang="de-DE" sz="14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altLang="de-DE" sz="1400" dirty="0">
              <a:latin typeface="Courier New" panose="02070309020205020404" pitchFamily="49" charset="0"/>
            </a:endParaRP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sz="1400" dirty="0">
                <a:latin typeface="Courier New" panose="02070309020205020404" pitchFamily="49" charset="0"/>
              </a:rPr>
              <a:t>&lt;</a:t>
            </a:r>
            <a:r>
              <a:rPr lang="fr-FR" altLang="de-DE" sz="1400" dirty="0" err="1">
                <a:latin typeface="Courier New" panose="02070309020205020404" pitchFamily="49" charset="0"/>
              </a:rPr>
              <a:t>xs:element</a:t>
            </a:r>
            <a:r>
              <a:rPr lang="fr-FR" altLang="de-DE" sz="1400" dirty="0">
                <a:latin typeface="Courier New" panose="02070309020205020404" pitchFamily="49" charset="0"/>
              </a:rPr>
              <a:t> </a:t>
            </a:r>
            <a:r>
              <a:rPr lang="fr-FR" altLang="de-DE" sz="1400" dirty="0" err="1">
                <a:latin typeface="Courier New" panose="02070309020205020404" pitchFamily="49" charset="0"/>
              </a:rPr>
              <a:t>name</a:t>
            </a:r>
            <a:r>
              <a:rPr lang="fr-FR" altLang="de-DE" sz="1400" dirty="0">
                <a:latin typeface="Courier New" panose="02070309020205020404" pitchFamily="49" charset="0"/>
              </a:rPr>
              <a:t>="Telefon"&gt;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sz="1400" dirty="0">
                <a:latin typeface="Courier New" panose="02070309020205020404" pitchFamily="49" charset="0"/>
              </a:rPr>
              <a:t>  &lt;</a:t>
            </a:r>
            <a:r>
              <a:rPr lang="fr-FR" altLang="de-DE" sz="1400" dirty="0" err="1">
                <a:latin typeface="Courier New" panose="02070309020205020404" pitchFamily="49" charset="0"/>
              </a:rPr>
              <a:t>xs:complexType</a:t>
            </a:r>
            <a:r>
              <a:rPr lang="fr-FR" altLang="de-DE" sz="14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sz="1400" dirty="0">
                <a:latin typeface="Courier New" panose="02070309020205020404" pitchFamily="49" charset="0"/>
              </a:rPr>
              <a:t>    &lt;</a:t>
            </a:r>
            <a:r>
              <a:rPr lang="fr-FR" altLang="de-DE" sz="1400" dirty="0" err="1">
                <a:latin typeface="Courier New" panose="02070309020205020404" pitchFamily="49" charset="0"/>
              </a:rPr>
              <a:t>xs:sequence</a:t>
            </a:r>
            <a:r>
              <a:rPr lang="fr-FR" altLang="de-DE" sz="14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sz="1400" dirty="0">
                <a:latin typeface="Courier New" panose="02070309020205020404" pitchFamily="49" charset="0"/>
              </a:rPr>
              <a:t>      &lt;</a:t>
            </a:r>
            <a:r>
              <a:rPr lang="fr-FR" altLang="de-DE" sz="1400" dirty="0" err="1">
                <a:latin typeface="Courier New" panose="02070309020205020404" pitchFamily="49" charset="0"/>
              </a:rPr>
              <a:t>xs:element</a:t>
            </a:r>
            <a:r>
              <a:rPr lang="fr-FR" altLang="de-DE" sz="1400" dirty="0">
                <a:latin typeface="Courier New" panose="02070309020205020404" pitchFamily="49" charset="0"/>
              </a:rPr>
              <a:t> </a:t>
            </a:r>
            <a:r>
              <a:rPr lang="fr-FR" altLang="de-DE" sz="1400" dirty="0" err="1">
                <a:latin typeface="Courier New" panose="02070309020205020404" pitchFamily="49" charset="0"/>
              </a:rPr>
              <a:t>name</a:t>
            </a:r>
            <a:r>
              <a:rPr lang="fr-FR" altLang="de-DE" sz="1400" dirty="0">
                <a:latin typeface="Courier New" panose="02070309020205020404" pitchFamily="49" charset="0"/>
              </a:rPr>
              <a:t>="</a:t>
            </a:r>
            <a:r>
              <a:rPr lang="fr-FR" altLang="de-DE" sz="1400" dirty="0" err="1">
                <a:latin typeface="Courier New" panose="02070309020205020404" pitchFamily="49" charset="0"/>
              </a:rPr>
              <a:t>Vorwahl</a:t>
            </a:r>
            <a:r>
              <a:rPr lang="fr-FR" altLang="de-DE" sz="1400" dirty="0">
                <a:latin typeface="Courier New" panose="02070309020205020404" pitchFamily="49" charset="0"/>
              </a:rPr>
              <a:t>" </a:t>
            </a:r>
            <a:r>
              <a:rPr lang="fr-FR" altLang="de-DE" sz="1400" dirty="0" err="1">
                <a:latin typeface="Courier New" panose="02070309020205020404" pitchFamily="49" charset="0"/>
              </a:rPr>
              <a:t>minOccurs</a:t>
            </a:r>
            <a:r>
              <a:rPr lang="fr-FR" altLang="de-DE" sz="1400" dirty="0">
                <a:latin typeface="Courier New" panose="02070309020205020404" pitchFamily="49" charset="0"/>
              </a:rPr>
              <a:t>="0" </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sz="1400" dirty="0">
                <a:latin typeface="Courier New" panose="02070309020205020404" pitchFamily="49" charset="0"/>
              </a:rPr>
              <a:t>                  </a:t>
            </a:r>
            <a:r>
              <a:rPr lang="fr-FR" altLang="de-DE" sz="1400" dirty="0" err="1">
                <a:latin typeface="Courier New" panose="02070309020205020404" pitchFamily="49" charset="0"/>
              </a:rPr>
              <a:t>maxOccurs</a:t>
            </a:r>
            <a:r>
              <a:rPr lang="fr-FR" altLang="de-DE" sz="1400" dirty="0">
                <a:latin typeface="Courier New" panose="02070309020205020404" pitchFamily="49" charset="0"/>
              </a:rPr>
              <a:t>="1" type="</a:t>
            </a:r>
            <a:r>
              <a:rPr lang="fr-FR" altLang="de-DE" sz="1400" dirty="0" err="1">
                <a:latin typeface="Courier New" panose="02070309020205020404" pitchFamily="49" charset="0"/>
              </a:rPr>
              <a:t>xs:string</a:t>
            </a:r>
            <a:r>
              <a:rPr lang="fr-FR" altLang="de-DE" sz="14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sz="1400" dirty="0">
                <a:latin typeface="Courier New" panose="02070309020205020404" pitchFamily="49" charset="0"/>
              </a:rPr>
              <a:t>      &lt;</a:t>
            </a:r>
            <a:r>
              <a:rPr lang="fr-FR" altLang="de-DE" sz="1400" dirty="0" err="1">
                <a:latin typeface="Courier New" panose="02070309020205020404" pitchFamily="49" charset="0"/>
              </a:rPr>
              <a:t>xs:element</a:t>
            </a:r>
            <a:r>
              <a:rPr lang="fr-FR" altLang="de-DE" sz="1400" dirty="0">
                <a:latin typeface="Courier New" panose="02070309020205020404" pitchFamily="49" charset="0"/>
              </a:rPr>
              <a:t> </a:t>
            </a:r>
            <a:r>
              <a:rPr lang="fr-FR" altLang="de-DE" sz="1400" dirty="0" err="1">
                <a:latin typeface="Courier New" panose="02070309020205020404" pitchFamily="49" charset="0"/>
              </a:rPr>
              <a:t>name</a:t>
            </a:r>
            <a:r>
              <a:rPr lang="fr-FR" altLang="de-DE" sz="1400" dirty="0">
                <a:latin typeface="Courier New" panose="02070309020205020404" pitchFamily="49" charset="0"/>
              </a:rPr>
              <a:t>="</a:t>
            </a:r>
            <a:r>
              <a:rPr lang="fr-FR" altLang="de-DE" sz="1400" dirty="0" err="1">
                <a:latin typeface="Courier New" panose="02070309020205020404" pitchFamily="49" charset="0"/>
              </a:rPr>
              <a:t>Rufnummer</a:t>
            </a:r>
            <a:r>
              <a:rPr lang="fr-FR" altLang="de-DE" sz="1400" dirty="0">
                <a:latin typeface="Courier New" panose="02070309020205020404" pitchFamily="49" charset="0"/>
              </a:rPr>
              <a:t>" </a:t>
            </a:r>
            <a:r>
              <a:rPr lang="fr-FR" altLang="de-DE" sz="1400" dirty="0" err="1">
                <a:latin typeface="Courier New" panose="02070309020205020404" pitchFamily="49" charset="0"/>
              </a:rPr>
              <a:t>minOccurs</a:t>
            </a:r>
            <a:r>
              <a:rPr lang="fr-FR" altLang="de-DE" sz="1400" dirty="0">
                <a:latin typeface="Courier New" panose="02070309020205020404" pitchFamily="49" charset="0"/>
              </a:rPr>
              <a:t>="1" </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sz="1400" dirty="0">
                <a:latin typeface="Courier New" panose="02070309020205020404" pitchFamily="49" charset="0"/>
              </a:rPr>
              <a:t>                  </a:t>
            </a:r>
            <a:r>
              <a:rPr lang="en-GB" altLang="de-DE" sz="1400" dirty="0" err="1">
                <a:latin typeface="Courier New" panose="02070309020205020404" pitchFamily="49" charset="0"/>
              </a:rPr>
              <a:t>maxOccurs</a:t>
            </a:r>
            <a:r>
              <a:rPr lang="en-GB" altLang="de-DE" sz="1400" dirty="0">
                <a:latin typeface="Courier New" panose="02070309020205020404" pitchFamily="49" charset="0"/>
              </a:rPr>
              <a:t>="1" type="</a:t>
            </a:r>
            <a:r>
              <a:rPr lang="en-GB" altLang="de-DE" sz="1400" dirty="0" err="1">
                <a:latin typeface="Courier New" panose="02070309020205020404" pitchFamily="49" charset="0"/>
              </a:rPr>
              <a:t>xs:string</a:t>
            </a:r>
            <a:r>
              <a:rPr lang="en-GB" altLang="de-DE" sz="1400" dirty="0">
                <a:latin typeface="Courier New" panose="02070309020205020404" pitchFamily="49" charset="0"/>
              </a:rPr>
              <a:t>"/&gt; </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    &lt;/</a:t>
            </a:r>
            <a:r>
              <a:rPr lang="en-GB" altLang="de-DE" sz="1400" dirty="0" err="1">
                <a:latin typeface="Courier New" panose="02070309020205020404" pitchFamily="49" charset="0"/>
              </a:rPr>
              <a:t>xs:sequence</a:t>
            </a:r>
            <a:r>
              <a:rPr lang="en-GB" altLang="de-DE" sz="14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  &lt;/</a:t>
            </a:r>
            <a:r>
              <a:rPr lang="en-GB" altLang="de-DE" sz="1400" dirty="0" err="1">
                <a:latin typeface="Courier New" panose="02070309020205020404" pitchFamily="49" charset="0"/>
              </a:rPr>
              <a:t>xs:complexType</a:t>
            </a:r>
            <a:r>
              <a:rPr lang="en-GB" altLang="de-DE" sz="1400" dirty="0">
                <a:latin typeface="Courier New" panose="02070309020205020404" pitchFamily="49" charset="0"/>
              </a:rPr>
              <a:t>&gt;</a:t>
            </a:r>
          </a:p>
          <a:p>
            <a:pPr indent="-277813">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&lt;/</a:t>
            </a:r>
            <a:r>
              <a:rPr lang="en-GB" altLang="de-DE" sz="1400" dirty="0" err="1">
                <a:latin typeface="Courier New" panose="02070309020205020404" pitchFamily="49" charset="0"/>
              </a:rPr>
              <a:t>xs:element</a:t>
            </a:r>
            <a:r>
              <a:rPr lang="en-GB" altLang="de-DE" sz="1400" dirty="0">
                <a:latin typeface="Courier New" panose="02070309020205020404" pitchFamily="49" charset="0"/>
              </a:rPr>
              <a:t>&gt; </a:t>
            </a:r>
          </a:p>
          <a:p>
            <a:endParaRPr lang="de-AT" sz="1400" dirty="0"/>
          </a:p>
        </p:txBody>
      </p:sp>
      <p:sp>
        <p:nvSpPr>
          <p:cNvPr id="4" name="Fußzeilenplatzhalter 3">
            <a:extLst>
              <a:ext uri="{FF2B5EF4-FFF2-40B4-BE49-F238E27FC236}">
                <a16:creationId xmlns:a16="http://schemas.microsoft.com/office/drawing/2014/main" id="{2FC73198-FD34-42EE-99C5-4714785602B2}"/>
              </a:ext>
            </a:extLst>
          </p:cNvPr>
          <p:cNvSpPr>
            <a:spLocks noGrp="1"/>
          </p:cNvSpPr>
          <p:nvPr>
            <p:ph type="ftr" sz="quarter" idx="11"/>
          </p:nvPr>
        </p:nvSpPr>
        <p:spPr>
          <a:xfrm>
            <a:off x="838200" y="6356350"/>
            <a:ext cx="579783" cy="365125"/>
          </a:xfrm>
        </p:spPr>
        <p:txBody>
          <a:bodyPr/>
          <a:lstStyle/>
          <a:p>
            <a:r>
              <a:rPr lang="de-AT" sz="1400"/>
              <a:t>XML</a:t>
            </a:r>
          </a:p>
        </p:txBody>
      </p:sp>
      <p:sp>
        <p:nvSpPr>
          <p:cNvPr id="5" name="Foliennummernplatzhalter 4">
            <a:extLst>
              <a:ext uri="{FF2B5EF4-FFF2-40B4-BE49-F238E27FC236}">
                <a16:creationId xmlns:a16="http://schemas.microsoft.com/office/drawing/2014/main" id="{CD208514-7EC9-469F-8F97-0760B9708F41}"/>
              </a:ext>
            </a:extLst>
          </p:cNvPr>
          <p:cNvSpPr>
            <a:spLocks noGrp="1"/>
          </p:cNvSpPr>
          <p:nvPr>
            <p:ph type="sldNum" sz="quarter" idx="12"/>
          </p:nvPr>
        </p:nvSpPr>
        <p:spPr/>
        <p:txBody>
          <a:bodyPr/>
          <a:lstStyle/>
          <a:p>
            <a:fld id="{1A905A58-585F-4B73-B6AE-6769FFF49B73}" type="slidenum">
              <a:rPr lang="de-AT" sz="1400" smtClean="0"/>
              <a:t>64</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7E6663C0-FC0E-4966-A0A5-AB78D3B6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4204749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41D834-30BE-411A-BE38-A22D15232B14}"/>
              </a:ext>
            </a:extLst>
          </p:cNvPr>
          <p:cNvSpPr>
            <a:spLocks noGrp="1"/>
          </p:cNvSpPr>
          <p:nvPr>
            <p:ph type="title"/>
          </p:nvPr>
        </p:nvSpPr>
        <p:spPr/>
        <p:txBody>
          <a:bodyPr/>
          <a:lstStyle/>
          <a:p>
            <a:r>
              <a:rPr lang="de-AT" b="1" dirty="0"/>
              <a:t>Gesucht: XSD</a:t>
            </a:r>
          </a:p>
        </p:txBody>
      </p:sp>
      <p:sp>
        <p:nvSpPr>
          <p:cNvPr id="3" name="Inhaltsplatzhalter 2">
            <a:extLst>
              <a:ext uri="{FF2B5EF4-FFF2-40B4-BE49-F238E27FC236}">
                <a16:creationId xmlns:a16="http://schemas.microsoft.com/office/drawing/2014/main" id="{3B26592F-FE43-4E39-ACF8-88C6CE4ED7CD}"/>
              </a:ext>
            </a:extLst>
          </p:cNvPr>
          <p:cNvSpPr>
            <a:spLocks noGrp="1"/>
          </p:cNvSpPr>
          <p:nvPr>
            <p:ph idx="1"/>
          </p:nvPr>
        </p:nvSpPr>
        <p:spPr>
          <a:xfrm>
            <a:off x="838200" y="1690688"/>
            <a:ext cx="10515600" cy="4351338"/>
          </a:xfrm>
        </p:spPr>
        <p:txBody>
          <a:bodyPr>
            <a:normAutofit fontScale="62500" lnSpcReduction="20000"/>
          </a:bodyPr>
          <a:lstStyle/>
          <a:p>
            <a:pPr marL="0" indent="0">
              <a:buNone/>
            </a:pPr>
            <a:r>
              <a:rPr lang="en-GB" altLang="de-DE" dirty="0">
                <a:latin typeface="Courier New" panose="02070309020205020404" pitchFamily="49" charset="0"/>
                <a:cs typeface="Courier New" panose="02070309020205020404" pitchFamily="49" charset="0"/>
              </a:rPr>
              <a:t>&lt;?xml version="1.0" encoding="UTF-8"?&gt;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shiporder</a:t>
            </a:r>
            <a:r>
              <a:rPr lang="en-GB" altLang="de-DE" dirty="0">
                <a:latin typeface="Courier New" panose="02070309020205020404" pitchFamily="49" charset="0"/>
                <a:cs typeface="Courier New" panose="02070309020205020404" pitchFamily="49" charset="0"/>
              </a:rPr>
              <a:t> </a:t>
            </a:r>
            <a:r>
              <a:rPr lang="en-GB" altLang="de-DE" dirty="0" err="1">
                <a:latin typeface="Courier New" panose="02070309020205020404" pitchFamily="49" charset="0"/>
                <a:cs typeface="Courier New" panose="02070309020205020404" pitchFamily="49" charset="0"/>
              </a:rPr>
              <a:t>orderid</a:t>
            </a:r>
            <a:r>
              <a:rPr lang="en-GB" altLang="de-DE" dirty="0">
                <a:latin typeface="Courier New" panose="02070309020205020404" pitchFamily="49" charset="0"/>
                <a:cs typeface="Courier New" panose="02070309020205020404" pitchFamily="49" charset="0"/>
              </a:rPr>
              <a:t>="889923"</a:t>
            </a:r>
            <a:br>
              <a:rPr lang="en-GB" altLang="de-DE" dirty="0">
                <a:latin typeface="Courier New" panose="02070309020205020404" pitchFamily="49" charset="0"/>
                <a:cs typeface="Courier New" panose="02070309020205020404" pitchFamily="49" charset="0"/>
              </a:rPr>
            </a:br>
            <a:r>
              <a:rPr lang="en-GB" altLang="de-DE" dirty="0" err="1">
                <a:latin typeface="Courier New" panose="02070309020205020404" pitchFamily="49" charset="0"/>
                <a:cs typeface="Courier New" panose="02070309020205020404" pitchFamily="49" charset="0"/>
              </a:rPr>
              <a:t>xmlns:xsi</a:t>
            </a:r>
            <a:r>
              <a:rPr lang="en-GB" altLang="de-DE" dirty="0">
                <a:latin typeface="Courier New" panose="02070309020205020404" pitchFamily="49" charset="0"/>
                <a:cs typeface="Courier New" panose="02070309020205020404" pitchFamily="49" charset="0"/>
              </a:rPr>
              <a:t>="http://www.w3.org/2001/XMLSchema-instance"</a:t>
            </a:r>
            <a:br>
              <a:rPr lang="en-GB" altLang="de-DE" dirty="0">
                <a:latin typeface="Courier New" panose="02070309020205020404" pitchFamily="49" charset="0"/>
                <a:cs typeface="Courier New" panose="02070309020205020404" pitchFamily="49" charset="0"/>
              </a:rPr>
            </a:br>
            <a:r>
              <a:rPr lang="en-GB" altLang="de-DE" dirty="0" err="1">
                <a:latin typeface="Courier New" panose="02070309020205020404" pitchFamily="49" charset="0"/>
                <a:cs typeface="Courier New" panose="02070309020205020404" pitchFamily="49" charset="0"/>
              </a:rPr>
              <a:t>xsi:noNamespaceSchemaLocation</a:t>
            </a:r>
            <a:r>
              <a:rPr lang="en-GB" altLang="de-DE" dirty="0">
                <a:latin typeface="Courier New" panose="02070309020205020404" pitchFamily="49" charset="0"/>
                <a:cs typeface="Courier New" panose="02070309020205020404" pitchFamily="49" charset="0"/>
              </a:rPr>
              <a:t>="shiporder.xsd"&gt;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orderperson</a:t>
            </a:r>
            <a:r>
              <a:rPr lang="en-GB" altLang="de-DE" dirty="0">
                <a:latin typeface="Courier New" panose="02070309020205020404" pitchFamily="49" charset="0"/>
                <a:cs typeface="Courier New" panose="02070309020205020404" pitchFamily="49" charset="0"/>
              </a:rPr>
              <a:t>&gt;John Smith&lt;/</a:t>
            </a:r>
            <a:r>
              <a:rPr lang="en-GB" altLang="de-DE" dirty="0" err="1">
                <a:latin typeface="Courier New" panose="02070309020205020404" pitchFamily="49" charset="0"/>
                <a:cs typeface="Courier New" panose="02070309020205020404" pitchFamily="49" charset="0"/>
              </a:rPr>
              <a:t>orderperson</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shipto</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&lt;name&gt;Ola </a:t>
            </a:r>
            <a:r>
              <a:rPr lang="en-GB" altLang="de-DE" dirty="0" err="1">
                <a:latin typeface="Courier New" panose="02070309020205020404" pitchFamily="49" charset="0"/>
                <a:cs typeface="Courier New" panose="02070309020205020404" pitchFamily="49" charset="0"/>
              </a:rPr>
              <a:t>Nordmann</a:t>
            </a:r>
            <a:r>
              <a:rPr lang="en-GB" altLang="de-DE" dirty="0">
                <a:latin typeface="Courier New" panose="02070309020205020404" pitchFamily="49" charset="0"/>
                <a:cs typeface="Courier New" panose="02070309020205020404" pitchFamily="49" charset="0"/>
              </a:rPr>
              <a:t>&lt;/name&gt;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&lt;address&gt;</a:t>
            </a:r>
            <a:r>
              <a:rPr lang="en-GB" altLang="de-DE" dirty="0" err="1">
                <a:latin typeface="Courier New" panose="02070309020205020404" pitchFamily="49" charset="0"/>
                <a:cs typeface="Courier New" panose="02070309020205020404" pitchFamily="49" charset="0"/>
              </a:rPr>
              <a:t>Langgt</a:t>
            </a:r>
            <a:r>
              <a:rPr lang="en-GB" altLang="de-DE" dirty="0">
                <a:latin typeface="Courier New" panose="02070309020205020404" pitchFamily="49" charset="0"/>
                <a:cs typeface="Courier New" panose="02070309020205020404" pitchFamily="49" charset="0"/>
              </a:rPr>
              <a:t> 23&lt;/address&gt;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&lt;city&gt;4000 Stavanger&lt;/city&gt;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&lt;country&gt;Norway&lt;/country&gt;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a:t>
            </a:r>
            <a:r>
              <a:rPr lang="en-GB" altLang="de-DE" dirty="0" err="1">
                <a:latin typeface="Courier New" panose="02070309020205020404" pitchFamily="49" charset="0"/>
                <a:cs typeface="Courier New" panose="02070309020205020404" pitchFamily="49" charset="0"/>
              </a:rPr>
              <a:t>shipto</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&lt;item&gt;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&lt;title&gt;Empire Burlesque&lt;/title&gt;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&lt;note&gt;Special Edition&lt;/note&gt;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&lt;quantity&gt;1&lt;/quantity&gt;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&lt;price&gt;10.90&lt;/price&gt;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&lt;/item&gt;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&lt;item&gt;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&lt;title&gt;Hide your heart&lt;/title&gt;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&lt;quantity&gt;1&lt;/quantity&gt;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       &lt;price&gt;9.90&lt;/price&gt;   &lt;/item&gt;&lt;/</a:t>
            </a:r>
            <a:r>
              <a:rPr lang="en-GB" altLang="de-DE" dirty="0" err="1">
                <a:latin typeface="Courier New" panose="02070309020205020404" pitchFamily="49" charset="0"/>
                <a:cs typeface="Courier New" panose="02070309020205020404" pitchFamily="49" charset="0"/>
              </a:rPr>
              <a:t>shiporder</a:t>
            </a:r>
            <a:r>
              <a:rPr lang="en-GB" altLang="de-DE" dirty="0">
                <a:latin typeface="Courier New" panose="02070309020205020404" pitchFamily="49" charset="0"/>
                <a:cs typeface="Courier New" panose="02070309020205020404" pitchFamily="49" charset="0"/>
              </a:rPr>
              <a:t>&gt; </a:t>
            </a:r>
            <a:r>
              <a:rPr lang="en-GB" altLang="de-DE" dirty="0">
                <a:latin typeface="Courier New" panose="02070309020205020404" pitchFamily="49" charset="0"/>
              </a:rPr>
              <a:t>&gt; </a:t>
            </a:r>
          </a:p>
          <a:p>
            <a:endParaRPr lang="de-AT" dirty="0"/>
          </a:p>
        </p:txBody>
      </p:sp>
      <p:sp>
        <p:nvSpPr>
          <p:cNvPr id="4" name="Fußzeilenplatzhalter 3">
            <a:extLst>
              <a:ext uri="{FF2B5EF4-FFF2-40B4-BE49-F238E27FC236}">
                <a16:creationId xmlns:a16="http://schemas.microsoft.com/office/drawing/2014/main" id="{4CF25458-1F8F-4D18-A1BE-CE4F48CF6E81}"/>
              </a:ext>
            </a:extLst>
          </p:cNvPr>
          <p:cNvSpPr>
            <a:spLocks noGrp="1"/>
          </p:cNvSpPr>
          <p:nvPr>
            <p:ph type="ftr" sz="quarter" idx="11"/>
          </p:nvPr>
        </p:nvSpPr>
        <p:spPr>
          <a:xfrm>
            <a:off x="838200" y="6356350"/>
            <a:ext cx="632791" cy="365125"/>
          </a:xfrm>
        </p:spPr>
        <p:txBody>
          <a:bodyPr/>
          <a:lstStyle/>
          <a:p>
            <a:r>
              <a:rPr lang="de-AT" sz="1400"/>
              <a:t>XML</a:t>
            </a:r>
          </a:p>
        </p:txBody>
      </p:sp>
      <p:sp>
        <p:nvSpPr>
          <p:cNvPr id="5" name="Foliennummernplatzhalter 4">
            <a:extLst>
              <a:ext uri="{FF2B5EF4-FFF2-40B4-BE49-F238E27FC236}">
                <a16:creationId xmlns:a16="http://schemas.microsoft.com/office/drawing/2014/main" id="{23BEB08D-41F9-481B-BF2B-CE02A9DBF3EA}"/>
              </a:ext>
            </a:extLst>
          </p:cNvPr>
          <p:cNvSpPr>
            <a:spLocks noGrp="1"/>
          </p:cNvSpPr>
          <p:nvPr>
            <p:ph type="sldNum" sz="quarter" idx="12"/>
          </p:nvPr>
        </p:nvSpPr>
        <p:spPr/>
        <p:txBody>
          <a:bodyPr/>
          <a:lstStyle/>
          <a:p>
            <a:fld id="{1A905A58-585F-4B73-B6AE-6769FFF49B73}" type="slidenum">
              <a:rPr lang="de-AT" sz="1400" smtClean="0"/>
              <a:t>65</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D4E78673-1194-4421-BB54-F55EDDC13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40055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7A45C6-BC61-4EB3-82D3-CFAC80A5D701}"/>
              </a:ext>
            </a:extLst>
          </p:cNvPr>
          <p:cNvSpPr>
            <a:spLocks noGrp="1"/>
          </p:cNvSpPr>
          <p:nvPr>
            <p:ph type="title"/>
          </p:nvPr>
        </p:nvSpPr>
        <p:spPr/>
        <p:txBody>
          <a:bodyPr/>
          <a:lstStyle/>
          <a:p>
            <a:r>
              <a:rPr lang="de-AT" b="1" dirty="0"/>
              <a:t>XML - RDBMS</a:t>
            </a:r>
          </a:p>
        </p:txBody>
      </p:sp>
      <p:sp>
        <p:nvSpPr>
          <p:cNvPr id="3" name="Inhaltsplatzhalter 2">
            <a:extLst>
              <a:ext uri="{FF2B5EF4-FFF2-40B4-BE49-F238E27FC236}">
                <a16:creationId xmlns:a16="http://schemas.microsoft.com/office/drawing/2014/main" id="{5A2433C6-1703-4E1E-8CD9-D228E8A00CF6}"/>
              </a:ext>
            </a:extLst>
          </p:cNvPr>
          <p:cNvSpPr>
            <a:spLocks noGrp="1"/>
          </p:cNvSpPr>
          <p:nvPr>
            <p:ph idx="1"/>
          </p:nvPr>
        </p:nvSpPr>
        <p:spPr>
          <a:xfrm>
            <a:off x="838200" y="1645341"/>
            <a:ext cx="10515600" cy="4351338"/>
          </a:xfrm>
        </p:spPr>
        <p:txBody>
          <a:bodyPr>
            <a:normAutofit fontScale="92500" lnSpcReduction="20000"/>
          </a:bodyPr>
          <a:lstStyle/>
          <a:p>
            <a:pPr indent="-3238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err="1"/>
              <a:t>Problematik</a:t>
            </a:r>
            <a:r>
              <a:rPr lang="en-GB" altLang="de-DE" dirty="0"/>
              <a:t>: Transfer </a:t>
            </a:r>
            <a:r>
              <a:rPr lang="en-GB" altLang="de-DE" dirty="0" err="1"/>
              <a:t>zwischen</a:t>
            </a:r>
            <a:r>
              <a:rPr lang="en-GB" altLang="de-DE" dirty="0"/>
              <a:t> </a:t>
            </a:r>
            <a:r>
              <a:rPr lang="en-GB" altLang="de-DE" dirty="0" err="1"/>
              <a:t>Kategorien</a:t>
            </a:r>
            <a:r>
              <a:rPr lang="en-GB" altLang="de-DE" dirty="0"/>
              <a:t> von </a:t>
            </a:r>
            <a:r>
              <a:rPr lang="en-GB" altLang="de-DE" dirty="0" err="1"/>
              <a:t>Daten</a:t>
            </a:r>
            <a:endParaRPr lang="en-GB" altLang="de-DE" dirty="0"/>
          </a:p>
          <a:p>
            <a:pPr indent="-3238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p>
          <a:p>
            <a:pPr marL="544513" indent="-52546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err="1"/>
              <a:t>Strukturierten</a:t>
            </a:r>
            <a:r>
              <a:rPr lang="en-GB" altLang="de-DE" dirty="0"/>
              <a:t> </a:t>
            </a:r>
            <a:r>
              <a:rPr lang="en-GB" altLang="de-DE" dirty="0" err="1"/>
              <a:t>Daten</a:t>
            </a:r>
            <a:br>
              <a:rPr lang="en-GB" altLang="de-DE" dirty="0"/>
            </a:br>
            <a:r>
              <a:rPr lang="en-GB" altLang="de-DE" dirty="0" err="1"/>
              <a:t>liegt</a:t>
            </a:r>
            <a:r>
              <a:rPr lang="en-GB" altLang="de-DE" dirty="0"/>
              <a:t> </a:t>
            </a:r>
            <a:r>
              <a:rPr lang="en-GB" altLang="de-DE" dirty="0" err="1"/>
              <a:t>ein</a:t>
            </a:r>
            <a:r>
              <a:rPr lang="en-GB" altLang="de-DE" dirty="0"/>
              <a:t> </a:t>
            </a:r>
            <a:r>
              <a:rPr lang="en-GB" altLang="de-DE" dirty="0" err="1"/>
              <a:t>Datenbankmodell</a:t>
            </a:r>
            <a:r>
              <a:rPr lang="en-GB" altLang="de-DE" dirty="0"/>
              <a:t> </a:t>
            </a:r>
            <a:r>
              <a:rPr lang="en-GB" altLang="de-DE" dirty="0" err="1"/>
              <a:t>zugrunde</a:t>
            </a:r>
            <a:r>
              <a:rPr lang="en-GB" altLang="de-DE" dirty="0"/>
              <a:t>. Die </a:t>
            </a:r>
            <a:r>
              <a:rPr lang="en-GB" altLang="de-DE" dirty="0" err="1"/>
              <a:t>Struktur</a:t>
            </a:r>
            <a:r>
              <a:rPr lang="en-GB" altLang="de-DE" dirty="0"/>
              <a:t> </a:t>
            </a:r>
            <a:r>
              <a:rPr lang="en-GB" altLang="de-DE" dirty="0" err="1"/>
              <a:t>unterliegt</a:t>
            </a:r>
            <a:r>
              <a:rPr lang="en-GB" altLang="de-DE" dirty="0"/>
              <a:t> </a:t>
            </a:r>
            <a:r>
              <a:rPr lang="en-GB" altLang="de-DE" dirty="0" err="1"/>
              <a:t>einem</a:t>
            </a:r>
            <a:r>
              <a:rPr lang="en-GB" altLang="de-DE" dirty="0"/>
              <a:t> Data Dictionary.</a:t>
            </a:r>
          </a:p>
          <a:p>
            <a:pPr indent="-3238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p>
          <a:p>
            <a:pPr marL="544513" indent="-52546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err="1"/>
              <a:t>Semistrukturierte</a:t>
            </a:r>
            <a:r>
              <a:rPr lang="en-GB" altLang="de-DE" dirty="0"/>
              <a:t> </a:t>
            </a:r>
            <a:r>
              <a:rPr lang="en-GB" altLang="de-DE" dirty="0" err="1"/>
              <a:t>Daten</a:t>
            </a:r>
            <a:r>
              <a:rPr lang="en-GB" altLang="de-DE" dirty="0"/>
              <a:t> </a:t>
            </a:r>
            <a:br>
              <a:rPr lang="en-GB" altLang="de-DE" dirty="0"/>
            </a:br>
            <a:r>
              <a:rPr lang="en-GB" altLang="de-DE" dirty="0" err="1"/>
              <a:t>unterliegen</a:t>
            </a:r>
            <a:r>
              <a:rPr lang="en-GB" altLang="de-DE" dirty="0"/>
              <a:t> </a:t>
            </a:r>
            <a:r>
              <a:rPr lang="en-GB" altLang="de-DE" dirty="0" err="1"/>
              <a:t>keiner</a:t>
            </a:r>
            <a:r>
              <a:rPr lang="en-GB" altLang="de-DE" dirty="0"/>
              <a:t> </a:t>
            </a:r>
            <a:r>
              <a:rPr lang="en-GB" altLang="de-DE" dirty="0" err="1"/>
              <a:t>allgemeinen</a:t>
            </a:r>
            <a:r>
              <a:rPr lang="en-GB" altLang="de-DE" dirty="0"/>
              <a:t> </a:t>
            </a:r>
            <a:r>
              <a:rPr lang="en-GB" altLang="de-DE" dirty="0" err="1"/>
              <a:t>Struktur</a:t>
            </a:r>
            <a:r>
              <a:rPr lang="en-GB" altLang="de-DE" dirty="0"/>
              <a:t>, </a:t>
            </a:r>
            <a:r>
              <a:rPr lang="en-GB" altLang="de-DE" dirty="0" err="1"/>
              <a:t>sondern</a:t>
            </a:r>
            <a:r>
              <a:rPr lang="en-GB" altLang="de-DE" dirty="0"/>
              <a:t> </a:t>
            </a:r>
            <a:r>
              <a:rPr lang="en-GB" altLang="de-DE" dirty="0" err="1"/>
              <a:t>sie</a:t>
            </a:r>
            <a:r>
              <a:rPr lang="en-GB" altLang="de-DE" dirty="0"/>
              <a:t> </a:t>
            </a:r>
            <a:r>
              <a:rPr lang="en-GB" altLang="de-DE" dirty="0" err="1"/>
              <a:t>tragen</a:t>
            </a:r>
            <a:r>
              <a:rPr lang="en-GB" altLang="de-DE" dirty="0"/>
              <a:t> </a:t>
            </a:r>
            <a:r>
              <a:rPr lang="en-GB" altLang="de-DE" dirty="0" err="1"/>
              <a:t>einen</a:t>
            </a:r>
            <a:r>
              <a:rPr lang="en-GB" altLang="de-DE" dirty="0"/>
              <a:t> </a:t>
            </a:r>
            <a:r>
              <a:rPr lang="en-GB" altLang="de-DE" dirty="0" err="1"/>
              <a:t>Teil</a:t>
            </a:r>
            <a:r>
              <a:rPr lang="en-GB" altLang="de-DE" dirty="0"/>
              <a:t> der </a:t>
            </a:r>
            <a:r>
              <a:rPr lang="en-GB" altLang="de-DE" dirty="0" err="1"/>
              <a:t>Strukturinformation</a:t>
            </a:r>
            <a:r>
              <a:rPr lang="en-GB" altLang="de-DE" dirty="0"/>
              <a:t> </a:t>
            </a:r>
            <a:r>
              <a:rPr lang="en-GB" altLang="de-DE" dirty="0" err="1"/>
              <a:t>mit</a:t>
            </a:r>
            <a:r>
              <a:rPr lang="en-GB" altLang="de-DE" dirty="0"/>
              <a:t> </a:t>
            </a:r>
            <a:r>
              <a:rPr lang="en-GB" altLang="de-DE" dirty="0" err="1"/>
              <a:t>sich</a:t>
            </a:r>
            <a:r>
              <a:rPr lang="en-GB" altLang="de-DE" dirty="0"/>
              <a:t>.</a:t>
            </a:r>
          </a:p>
          <a:p>
            <a:pPr indent="-3238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p>
          <a:p>
            <a:pPr marL="544513" indent="-52546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err="1"/>
              <a:t>Unstrukturierte</a:t>
            </a:r>
            <a:r>
              <a:rPr lang="en-GB" altLang="de-DE" dirty="0"/>
              <a:t> </a:t>
            </a:r>
            <a:r>
              <a:rPr lang="en-GB" altLang="de-DE" dirty="0" err="1"/>
              <a:t>Daten</a:t>
            </a:r>
            <a:br>
              <a:rPr lang="en-GB" altLang="de-DE" dirty="0"/>
            </a:br>
            <a:r>
              <a:rPr lang="en-GB" altLang="de-DE" dirty="0" err="1"/>
              <a:t>wie</a:t>
            </a:r>
            <a:r>
              <a:rPr lang="en-GB" altLang="de-DE" dirty="0"/>
              <a:t> </a:t>
            </a:r>
            <a:r>
              <a:rPr lang="en-GB" altLang="de-DE" dirty="0" err="1"/>
              <a:t>Dokumente</a:t>
            </a:r>
            <a:r>
              <a:rPr lang="en-GB" altLang="de-DE" dirty="0"/>
              <a:t>, </a:t>
            </a:r>
            <a:r>
              <a:rPr lang="en-GB" altLang="de-DE" dirty="0" err="1"/>
              <a:t>beliebige</a:t>
            </a:r>
            <a:r>
              <a:rPr lang="en-GB" altLang="de-DE" dirty="0"/>
              <a:t> </a:t>
            </a:r>
            <a:r>
              <a:rPr lang="en-GB" altLang="de-DE" dirty="0" err="1"/>
              <a:t>Texte</a:t>
            </a:r>
            <a:r>
              <a:rPr lang="en-GB" altLang="de-DE" dirty="0"/>
              <a:t>, </a:t>
            </a:r>
            <a:r>
              <a:rPr lang="en-GB" altLang="de-DE" dirty="0" err="1"/>
              <a:t>Bilder</a:t>
            </a:r>
            <a:r>
              <a:rPr lang="en-GB" altLang="de-DE" dirty="0"/>
              <a:t>, </a:t>
            </a:r>
            <a:r>
              <a:rPr lang="en-GB" altLang="de-DE" dirty="0" err="1"/>
              <a:t>Grafiken</a:t>
            </a:r>
            <a:r>
              <a:rPr lang="en-GB" altLang="de-DE" dirty="0"/>
              <a:t>, ….</a:t>
            </a:r>
          </a:p>
          <a:p>
            <a:pPr indent="-3238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p>
          <a:p>
            <a:endParaRPr lang="de-AT" dirty="0"/>
          </a:p>
        </p:txBody>
      </p:sp>
      <p:sp>
        <p:nvSpPr>
          <p:cNvPr id="4" name="Fußzeilenplatzhalter 3">
            <a:extLst>
              <a:ext uri="{FF2B5EF4-FFF2-40B4-BE49-F238E27FC236}">
                <a16:creationId xmlns:a16="http://schemas.microsoft.com/office/drawing/2014/main" id="{68D8D267-7A30-4A70-A0FA-D80EC8D8BFC4}"/>
              </a:ext>
            </a:extLst>
          </p:cNvPr>
          <p:cNvSpPr>
            <a:spLocks noGrp="1"/>
          </p:cNvSpPr>
          <p:nvPr>
            <p:ph type="ftr" sz="quarter" idx="11"/>
          </p:nvPr>
        </p:nvSpPr>
        <p:spPr>
          <a:xfrm>
            <a:off x="838200" y="6356350"/>
            <a:ext cx="593035"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4A70D18E-2870-4ECE-A6F8-49D0DF8A7446}"/>
              </a:ext>
            </a:extLst>
          </p:cNvPr>
          <p:cNvSpPr>
            <a:spLocks noGrp="1"/>
          </p:cNvSpPr>
          <p:nvPr>
            <p:ph type="sldNum" sz="quarter" idx="12"/>
          </p:nvPr>
        </p:nvSpPr>
        <p:spPr/>
        <p:txBody>
          <a:bodyPr/>
          <a:lstStyle/>
          <a:p>
            <a:fld id="{1A905A58-585F-4B73-B6AE-6769FFF49B73}" type="slidenum">
              <a:rPr lang="de-AT" sz="1400" smtClean="0"/>
              <a:t>66</a:t>
            </a:fld>
            <a:endParaRPr lang="de-AT" sz="1400" dirty="0"/>
          </a:p>
        </p:txBody>
      </p:sp>
      <p:pic>
        <p:nvPicPr>
          <p:cNvPr id="6" name="Grafik 5" descr="Ein Bild, das Zeichnung enthält.&#10;&#10;Automatisch generierte Beschreibung">
            <a:extLst>
              <a:ext uri="{FF2B5EF4-FFF2-40B4-BE49-F238E27FC236}">
                <a16:creationId xmlns:a16="http://schemas.microsoft.com/office/drawing/2014/main" id="{3AED6FC2-79CB-4F0F-9D76-03C5BF2F4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606847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D7129-D375-4428-B341-F404E0727151}"/>
              </a:ext>
            </a:extLst>
          </p:cNvPr>
          <p:cNvSpPr>
            <a:spLocks noGrp="1"/>
          </p:cNvSpPr>
          <p:nvPr>
            <p:ph type="title"/>
          </p:nvPr>
        </p:nvSpPr>
        <p:spPr/>
        <p:txBody>
          <a:bodyPr/>
          <a:lstStyle/>
          <a:p>
            <a:r>
              <a:rPr lang="de-AT" b="1" dirty="0"/>
              <a:t>XML vs. Relationale DB</a:t>
            </a:r>
          </a:p>
        </p:txBody>
      </p:sp>
      <p:sp>
        <p:nvSpPr>
          <p:cNvPr id="4" name="Fußzeilenplatzhalter 3">
            <a:extLst>
              <a:ext uri="{FF2B5EF4-FFF2-40B4-BE49-F238E27FC236}">
                <a16:creationId xmlns:a16="http://schemas.microsoft.com/office/drawing/2014/main" id="{13316F19-268C-498C-9626-C24A6809D200}"/>
              </a:ext>
            </a:extLst>
          </p:cNvPr>
          <p:cNvSpPr>
            <a:spLocks noGrp="1"/>
          </p:cNvSpPr>
          <p:nvPr>
            <p:ph type="ftr" sz="quarter" idx="11"/>
          </p:nvPr>
        </p:nvSpPr>
        <p:spPr>
          <a:xfrm>
            <a:off x="838200" y="6356350"/>
            <a:ext cx="672548"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4DE9E1D4-EC33-43A3-928A-F973626CE2C9}"/>
              </a:ext>
            </a:extLst>
          </p:cNvPr>
          <p:cNvSpPr>
            <a:spLocks noGrp="1"/>
          </p:cNvSpPr>
          <p:nvPr>
            <p:ph type="sldNum" sz="quarter" idx="12"/>
          </p:nvPr>
        </p:nvSpPr>
        <p:spPr/>
        <p:txBody>
          <a:bodyPr/>
          <a:lstStyle/>
          <a:p>
            <a:fld id="{1A905A58-585F-4B73-B6AE-6769FFF49B73}" type="slidenum">
              <a:rPr lang="de-AT" sz="1400" smtClean="0"/>
              <a:t>67</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EBF7FC7B-5354-4820-AA57-01E99E09F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graphicFrame>
        <p:nvGraphicFramePr>
          <p:cNvPr id="7" name="Group 3">
            <a:extLst>
              <a:ext uri="{FF2B5EF4-FFF2-40B4-BE49-F238E27FC236}">
                <a16:creationId xmlns:a16="http://schemas.microsoft.com/office/drawing/2014/main" id="{7935734A-0B82-4B75-8225-FFA98A364FDE}"/>
              </a:ext>
            </a:extLst>
          </p:cNvPr>
          <p:cNvGraphicFramePr>
            <a:graphicFrameLocks noGrp="1"/>
          </p:cNvGraphicFramePr>
          <p:nvPr>
            <p:extLst>
              <p:ext uri="{D42A27DB-BD31-4B8C-83A1-F6EECF244321}">
                <p14:modId xmlns:p14="http://schemas.microsoft.com/office/powerpoint/2010/main" val="3518370791"/>
              </p:ext>
            </p:extLst>
          </p:nvPr>
        </p:nvGraphicFramePr>
        <p:xfrm>
          <a:off x="3555206" y="1690688"/>
          <a:ext cx="5081588" cy="3623431"/>
        </p:xfrm>
        <a:graphic>
          <a:graphicData uri="http://schemas.openxmlformats.org/drawingml/2006/table">
            <a:tbl>
              <a:tblPr/>
              <a:tblGrid>
                <a:gridCol w="2538413">
                  <a:extLst>
                    <a:ext uri="{9D8B030D-6E8A-4147-A177-3AD203B41FA5}">
                      <a16:colId xmlns:a16="http://schemas.microsoft.com/office/drawing/2014/main" val="20000"/>
                    </a:ext>
                  </a:extLst>
                </a:gridCol>
                <a:gridCol w="2543175">
                  <a:extLst>
                    <a:ext uri="{9D8B030D-6E8A-4147-A177-3AD203B41FA5}">
                      <a16:colId xmlns:a16="http://schemas.microsoft.com/office/drawing/2014/main" val="20001"/>
                    </a:ext>
                  </a:extLst>
                </a:gridCol>
              </a:tblGrid>
              <a:tr h="929093">
                <a:tc>
                  <a:txBody>
                    <a:bodyPr/>
                    <a:lstStyle>
                      <a:lvl1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1pPr>
                      <a:lvl2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2pPr>
                      <a:lvl3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4pPr>
                      <a:lvl5pPr>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XML</a:t>
                      </a:r>
                    </a:p>
                  </a:txBody>
                  <a:tcPr marL="90000" marR="90000" marT="728336" marB="46573"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0066CC"/>
                    </a:solidFill>
                  </a:tcPr>
                </a:tc>
                <a:tc>
                  <a:txBody>
                    <a:bodyPr/>
                    <a:lstStyle>
                      <a:lvl1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1pPr>
                      <a:lvl2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2pPr>
                      <a:lvl3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4pPr>
                      <a:lvl5pPr>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Relationale DB</a:t>
                      </a:r>
                    </a:p>
                  </a:txBody>
                  <a:tcPr marL="90000" marR="90000" marT="728336" marB="46573"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0066CC"/>
                    </a:solidFill>
                  </a:tcPr>
                </a:tc>
                <a:extLst>
                  <a:ext uri="{0D108BD9-81ED-4DB2-BD59-A6C34878D82A}">
                    <a16:rowId xmlns:a16="http://schemas.microsoft.com/office/drawing/2014/main" val="10000"/>
                  </a:ext>
                </a:extLst>
              </a:tr>
              <a:tr h="2693582">
                <a:tc>
                  <a:txBody>
                    <a:bodyPr/>
                    <a:lstStyle>
                      <a:lvl1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1pPr>
                      <a:lvl2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2pPr>
                      <a:lvl3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4pPr>
                      <a:lvl5pPr>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Hierarchie (Baum)</a:t>
                      </a: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Zeichenkette</a:t>
                      </a: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de-AT" altLang="de-DE" sz="1800" b="0" i="0" u="none" strike="noStrike" cap="none" normalizeH="0" baseline="0" dirty="0" err="1">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Kindelemente</a:t>
                      </a:r>
                      <a:r>
                        <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a:t>
                      </a: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Reihenfolge relevant</a:t>
                      </a: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Anfragen: </a:t>
                      </a:r>
                      <a:r>
                        <a:rPr kumimoji="0" lang="de-AT" altLang="de-DE" sz="1800" b="0" i="0" u="none" strike="noStrike" cap="none" normalizeH="0" baseline="0" dirty="0" err="1">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Xpath</a:t>
                      </a: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txBody>
                  <a:tcPr marL="36000" marR="36000" marT="717588" marB="35825"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99CCFF"/>
                    </a:solidFill>
                  </a:tcPr>
                </a:tc>
                <a:tc>
                  <a:txBody>
                    <a:bodyPr/>
                    <a:lstStyle>
                      <a:lvl1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1pPr>
                      <a:lvl2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2pPr>
                      <a:lvl3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4pPr>
                      <a:lvl5pPr>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'gleichwertige' Tabellen </a:t>
                      </a: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Tabellen mit Keys</a:t>
                      </a: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Spalten und Zeilen:</a:t>
                      </a: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Reihenfolge egal</a:t>
                      </a: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Anfragen: SQL</a:t>
                      </a: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p>
                      <a:pPr marL="0" marR="0" lvl="0" indent="0" algn="l" defTabSz="449263" rtl="0" eaLnBrk="1" fontAlgn="base" latinLnBrk="0" hangingPunct="1">
                        <a:lnSpc>
                          <a:spcPct val="5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de-AT" altLang="de-DE"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endParaRPr>
                    </a:p>
                  </a:txBody>
                  <a:tcPr marL="36000" marR="36000" marT="717588" marB="35825"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045902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C8A2DC-6C71-4905-BC1B-48D94F13FA08}"/>
              </a:ext>
            </a:extLst>
          </p:cNvPr>
          <p:cNvSpPr>
            <a:spLocks noGrp="1"/>
          </p:cNvSpPr>
          <p:nvPr>
            <p:ph type="title"/>
          </p:nvPr>
        </p:nvSpPr>
        <p:spPr/>
        <p:txBody>
          <a:bodyPr/>
          <a:lstStyle/>
          <a:p>
            <a:r>
              <a:rPr lang="de-AT" b="1" dirty="0"/>
              <a:t>XML vs. Relationale DB</a:t>
            </a:r>
          </a:p>
        </p:txBody>
      </p:sp>
      <p:sp>
        <p:nvSpPr>
          <p:cNvPr id="4" name="Fußzeilenplatzhalter 3">
            <a:extLst>
              <a:ext uri="{FF2B5EF4-FFF2-40B4-BE49-F238E27FC236}">
                <a16:creationId xmlns:a16="http://schemas.microsoft.com/office/drawing/2014/main" id="{613DF5C3-F77F-4A91-AF95-6F1881FDA8DF}"/>
              </a:ext>
            </a:extLst>
          </p:cNvPr>
          <p:cNvSpPr>
            <a:spLocks noGrp="1"/>
          </p:cNvSpPr>
          <p:nvPr>
            <p:ph type="ftr" sz="quarter" idx="11"/>
          </p:nvPr>
        </p:nvSpPr>
        <p:spPr>
          <a:xfrm>
            <a:off x="914400" y="6356349"/>
            <a:ext cx="4114800" cy="365125"/>
          </a:xfrm>
        </p:spPr>
        <p:txBody>
          <a:bodyPr/>
          <a:lstStyle/>
          <a:p>
            <a:r>
              <a:rPr lang="de-AT" sz="1400"/>
              <a:t>XML</a:t>
            </a:r>
          </a:p>
        </p:txBody>
      </p:sp>
      <p:sp>
        <p:nvSpPr>
          <p:cNvPr id="5" name="Foliennummernplatzhalter 4">
            <a:extLst>
              <a:ext uri="{FF2B5EF4-FFF2-40B4-BE49-F238E27FC236}">
                <a16:creationId xmlns:a16="http://schemas.microsoft.com/office/drawing/2014/main" id="{37282B44-FA22-4ED3-AD0B-4E5562926A71}"/>
              </a:ext>
            </a:extLst>
          </p:cNvPr>
          <p:cNvSpPr>
            <a:spLocks noGrp="1"/>
          </p:cNvSpPr>
          <p:nvPr>
            <p:ph type="sldNum" sz="quarter" idx="12"/>
          </p:nvPr>
        </p:nvSpPr>
        <p:spPr/>
        <p:txBody>
          <a:bodyPr/>
          <a:lstStyle/>
          <a:p>
            <a:fld id="{1A905A58-585F-4B73-B6AE-6769FFF49B73}" type="slidenum">
              <a:rPr lang="de-AT" sz="1400" smtClean="0"/>
              <a:t>68</a:t>
            </a:fld>
            <a:endParaRPr lang="de-AT" sz="1400"/>
          </a:p>
        </p:txBody>
      </p:sp>
      <p:graphicFrame>
        <p:nvGraphicFramePr>
          <p:cNvPr id="9" name="Group 2">
            <a:extLst>
              <a:ext uri="{FF2B5EF4-FFF2-40B4-BE49-F238E27FC236}">
                <a16:creationId xmlns:a16="http://schemas.microsoft.com/office/drawing/2014/main" id="{0353040C-096F-4C80-9313-8B016496E362}"/>
              </a:ext>
            </a:extLst>
          </p:cNvPr>
          <p:cNvGraphicFramePr>
            <a:graphicFrameLocks noGrp="1"/>
          </p:cNvGraphicFramePr>
          <p:nvPr/>
        </p:nvGraphicFramePr>
        <p:xfrm>
          <a:off x="6688138" y="901700"/>
          <a:ext cx="1998662" cy="4596984"/>
        </p:xfrm>
        <a:graphic>
          <a:graphicData uri="http://schemas.openxmlformats.org/drawingml/2006/table">
            <a:tbl>
              <a:tblPr/>
              <a:tblGrid>
                <a:gridCol w="1068387">
                  <a:extLst>
                    <a:ext uri="{9D8B030D-6E8A-4147-A177-3AD203B41FA5}">
                      <a16:colId xmlns:a16="http://schemas.microsoft.com/office/drawing/2014/main" val="20000"/>
                    </a:ext>
                  </a:extLst>
                </a:gridCol>
                <a:gridCol w="930275">
                  <a:extLst>
                    <a:ext uri="{9D8B030D-6E8A-4147-A177-3AD203B41FA5}">
                      <a16:colId xmlns:a16="http://schemas.microsoft.com/office/drawing/2014/main" val="20001"/>
                    </a:ext>
                  </a:extLst>
                </a:gridCol>
              </a:tblGrid>
              <a:tr h="1146572">
                <a:tc gridSpan="2">
                  <a:txBody>
                    <a:bodyPr/>
                    <a:lstStyle>
                      <a:lvl1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1pPr>
                      <a:lvl2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2pPr>
                      <a:lvl3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4pPr>
                      <a:lvl5pPr>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de-DE"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CUSTOMER</a:t>
                      </a:r>
                    </a:p>
                  </a:txBody>
                  <a:tcPr marL="90000" marR="90000" marT="960705" marB="45920" horzOverflow="overflow">
                    <a:lnL w="11520" cap="flat" cmpd="sng" algn="ctr">
                      <a:solidFill>
                        <a:srgbClr val="000000"/>
                      </a:solidFill>
                      <a:prstDash val="solid"/>
                      <a:round/>
                      <a:headEnd type="none" w="med" len="med"/>
                      <a:tailEnd type="none" w="med" len="med"/>
                    </a:lnL>
                    <a:lnR w="11520" cap="flat" cmpd="sng" algn="ctr">
                      <a:solidFill>
                        <a:srgbClr val="000000"/>
                      </a:solidFill>
                      <a:prstDash val="solid"/>
                      <a:round/>
                      <a:headEnd type="none" w="med" len="med"/>
                      <a:tailEnd type="none" w="med" len="med"/>
                    </a:lnR>
                    <a:lnT w="11520" cap="flat" cmpd="sng" algn="ctr">
                      <a:solidFill>
                        <a:srgbClr val="000000"/>
                      </a:solidFill>
                      <a:prstDash val="solid"/>
                      <a:round/>
                      <a:headEnd type="none" w="med" len="med"/>
                      <a:tailEnd type="none" w="med" len="med"/>
                    </a:lnT>
                    <a:lnB w="1152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de-AT"/>
                    </a:p>
                  </a:txBody>
                  <a:tcPr/>
                </a:tc>
                <a:extLst>
                  <a:ext uri="{0D108BD9-81ED-4DB2-BD59-A6C34878D82A}">
                    <a16:rowId xmlns:a16="http://schemas.microsoft.com/office/drawing/2014/main" val="10000"/>
                  </a:ext>
                </a:extLst>
              </a:tr>
              <a:tr h="1146572">
                <a:tc>
                  <a:txBody>
                    <a:bodyPr/>
                    <a:lstStyle>
                      <a:lvl1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1pPr>
                      <a:lvl2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2pPr>
                      <a:lvl3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4pPr>
                      <a:lvl5pPr>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de-DE"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Name</a:t>
                      </a:r>
                    </a:p>
                  </a:txBody>
                  <a:tcPr marL="90000" marR="90000" marT="960705" marB="45920" horzOverflow="overflow">
                    <a:lnL w="11520" cap="flat" cmpd="sng" algn="ctr">
                      <a:solidFill>
                        <a:srgbClr val="000000"/>
                      </a:solidFill>
                      <a:prstDash val="solid"/>
                      <a:round/>
                      <a:headEnd type="none" w="med" len="med"/>
                      <a:tailEnd type="none" w="med" len="med"/>
                    </a:lnL>
                    <a:lnR w="11520" cap="flat" cmpd="sng" algn="ctr">
                      <a:solidFill>
                        <a:srgbClr val="000000"/>
                      </a:solidFill>
                      <a:prstDash val="solid"/>
                      <a:round/>
                      <a:headEnd type="none" w="med" len="med"/>
                      <a:tailEnd type="none" w="med" len="med"/>
                    </a:lnR>
                    <a:lnT w="11520" cap="flat" cmpd="sng" algn="ctr">
                      <a:solidFill>
                        <a:srgbClr val="000000"/>
                      </a:solidFill>
                      <a:prstDash val="solid"/>
                      <a:round/>
                      <a:headEnd type="none" w="med" len="med"/>
                      <a:tailEnd type="none" w="med" len="med"/>
                    </a:lnT>
                    <a:lnB w="1152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1pPr>
                      <a:lvl2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2pPr>
                      <a:lvl3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4pPr>
                      <a:lvl5pPr>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de-DE" sz="1800" b="1" i="0" u="none" strike="noStrike" cap="none" normalizeH="0" baseline="0">
                          <a:ln>
                            <a:noFill/>
                          </a:ln>
                          <a:solidFill>
                            <a:srgbClr val="000000"/>
                          </a:solidFill>
                          <a:effectLst/>
                          <a:latin typeface="Arial" panose="020B0604020202020204" pitchFamily="34" charset="0"/>
                          <a:cs typeface="Arial" panose="020B0604020202020204" pitchFamily="34" charset="0"/>
                        </a:rPr>
                        <a:t>Age</a:t>
                      </a:r>
                    </a:p>
                  </a:txBody>
                  <a:tcPr marL="90000" marR="90000" marT="960705" marB="45920" horzOverflow="overflow">
                    <a:lnL w="11520" cap="flat" cmpd="sng" algn="ctr">
                      <a:solidFill>
                        <a:srgbClr val="000000"/>
                      </a:solidFill>
                      <a:prstDash val="solid"/>
                      <a:round/>
                      <a:headEnd type="none" w="med" len="med"/>
                      <a:tailEnd type="none" w="med" len="med"/>
                    </a:lnL>
                    <a:lnR w="11520" cap="flat" cmpd="sng" algn="ctr">
                      <a:solidFill>
                        <a:srgbClr val="000000"/>
                      </a:solidFill>
                      <a:prstDash val="solid"/>
                      <a:round/>
                      <a:headEnd type="none" w="med" len="med"/>
                      <a:tailEnd type="none" w="med" len="med"/>
                    </a:lnR>
                    <a:lnT w="11520" cap="flat" cmpd="sng" algn="ctr">
                      <a:solidFill>
                        <a:srgbClr val="000000"/>
                      </a:solidFill>
                      <a:prstDash val="solid"/>
                      <a:round/>
                      <a:headEnd type="none" w="med" len="med"/>
                      <a:tailEnd type="none" w="med" len="med"/>
                    </a:lnT>
                    <a:lnB w="1152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46572">
                <a:tc>
                  <a:txBody>
                    <a:bodyPr/>
                    <a:lstStyle>
                      <a:lvl1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1pPr>
                      <a:lvl2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2pPr>
                      <a:lvl3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4pPr>
                      <a:lvl5pPr>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de-D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ABC</a:t>
                      </a:r>
                    </a:p>
                  </a:txBody>
                  <a:tcPr marL="90000" marR="90000" marT="960705" marB="45920" horzOverflow="overflow">
                    <a:lnL w="11520" cap="flat" cmpd="sng" algn="ctr">
                      <a:solidFill>
                        <a:srgbClr val="000000"/>
                      </a:solidFill>
                      <a:prstDash val="solid"/>
                      <a:round/>
                      <a:headEnd type="none" w="med" len="med"/>
                      <a:tailEnd type="none" w="med" len="med"/>
                    </a:lnL>
                    <a:lnR w="11520" cap="flat" cmpd="sng" algn="ctr">
                      <a:solidFill>
                        <a:srgbClr val="000000"/>
                      </a:solidFill>
                      <a:prstDash val="solid"/>
                      <a:round/>
                      <a:headEnd type="none" w="med" len="med"/>
                      <a:tailEnd type="none" w="med" len="med"/>
                    </a:lnR>
                    <a:lnT w="11520" cap="flat" cmpd="sng" algn="ctr">
                      <a:solidFill>
                        <a:srgbClr val="000000"/>
                      </a:solidFill>
                      <a:prstDash val="solid"/>
                      <a:round/>
                      <a:headEnd type="none" w="med" len="med"/>
                      <a:tailEnd type="none" w="med" len="med"/>
                    </a:lnT>
                    <a:lnB w="1152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1pPr>
                      <a:lvl2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2pPr>
                      <a:lvl3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4pPr>
                      <a:lvl5pPr>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de-DE" sz="1800" b="0" i="0" u="none" strike="noStrike" cap="none" normalizeH="0" baseline="0">
                          <a:ln>
                            <a:noFill/>
                          </a:ln>
                          <a:solidFill>
                            <a:srgbClr val="000000"/>
                          </a:solidFill>
                          <a:effectLst/>
                          <a:latin typeface="Arial" panose="020B0604020202020204" pitchFamily="34" charset="0"/>
                          <a:cs typeface="Arial" panose="020B0604020202020204" pitchFamily="34" charset="0"/>
                        </a:rPr>
                        <a:t>30</a:t>
                      </a:r>
                    </a:p>
                  </a:txBody>
                  <a:tcPr marL="90000" marR="90000" marT="960705" marB="45920" horzOverflow="overflow">
                    <a:lnL w="11520" cap="flat" cmpd="sng" algn="ctr">
                      <a:solidFill>
                        <a:srgbClr val="000000"/>
                      </a:solidFill>
                      <a:prstDash val="solid"/>
                      <a:round/>
                      <a:headEnd type="none" w="med" len="med"/>
                      <a:tailEnd type="none" w="med" len="med"/>
                    </a:lnL>
                    <a:lnR w="11520" cap="flat" cmpd="sng" algn="ctr">
                      <a:solidFill>
                        <a:srgbClr val="000000"/>
                      </a:solidFill>
                      <a:prstDash val="solid"/>
                      <a:round/>
                      <a:headEnd type="none" w="med" len="med"/>
                      <a:tailEnd type="none" w="med" len="med"/>
                    </a:lnR>
                    <a:lnT w="11520" cap="flat" cmpd="sng" algn="ctr">
                      <a:solidFill>
                        <a:srgbClr val="000000"/>
                      </a:solidFill>
                      <a:prstDash val="solid"/>
                      <a:round/>
                      <a:headEnd type="none" w="med" len="med"/>
                      <a:tailEnd type="none" w="med" len="med"/>
                    </a:lnT>
                    <a:lnB w="1152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46572">
                <a:tc>
                  <a:txBody>
                    <a:bodyPr/>
                    <a:lstStyle>
                      <a:lvl1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1pPr>
                      <a:lvl2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2pPr>
                      <a:lvl3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4pPr>
                      <a:lvl5pPr>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de-DE" sz="1800" b="0" i="0" u="none" strike="noStrike" cap="none" normalizeH="0" baseline="0">
                          <a:ln>
                            <a:noFill/>
                          </a:ln>
                          <a:solidFill>
                            <a:srgbClr val="000000"/>
                          </a:solidFill>
                          <a:effectLst/>
                          <a:latin typeface="Arial" panose="020B0604020202020204" pitchFamily="34" charset="0"/>
                          <a:cs typeface="Arial" panose="020B0604020202020204" pitchFamily="34" charset="0"/>
                        </a:rPr>
                        <a:t>XYZ</a:t>
                      </a:r>
                    </a:p>
                  </a:txBody>
                  <a:tcPr marL="90000" marR="90000" marT="960705" marB="45920" horzOverflow="overflow">
                    <a:lnL w="11520" cap="flat" cmpd="sng" algn="ctr">
                      <a:solidFill>
                        <a:srgbClr val="000000"/>
                      </a:solidFill>
                      <a:prstDash val="solid"/>
                      <a:round/>
                      <a:headEnd type="none" w="med" len="med"/>
                      <a:tailEnd type="none" w="med" len="med"/>
                    </a:lnL>
                    <a:lnR w="11520" cap="flat" cmpd="sng" algn="ctr">
                      <a:solidFill>
                        <a:srgbClr val="000000"/>
                      </a:solidFill>
                      <a:prstDash val="solid"/>
                      <a:round/>
                      <a:headEnd type="none" w="med" len="med"/>
                      <a:tailEnd type="none" w="med" len="med"/>
                    </a:lnR>
                    <a:lnT w="11520" cap="flat" cmpd="sng" algn="ctr">
                      <a:solidFill>
                        <a:srgbClr val="000000"/>
                      </a:solidFill>
                      <a:prstDash val="solid"/>
                      <a:round/>
                      <a:headEnd type="none" w="med" len="med"/>
                      <a:tailEnd type="none" w="med" len="med"/>
                    </a:lnT>
                    <a:lnB w="1152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1pPr>
                      <a:lvl2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2pPr>
                      <a:lvl3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4pPr>
                      <a:lvl5pPr>
                        <a:spcBef>
                          <a:spcPts val="4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5pPr>
                      <a:lvl6pPr marL="25146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6pPr>
                      <a:lvl7pPr marL="29718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7pPr>
                      <a:lvl8pPr marL="34290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8pPr>
                      <a:lvl9pPr marL="3886200" indent="-228600" defTabSz="449263" fontAlgn="base">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de-D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40</a:t>
                      </a:r>
                    </a:p>
                  </a:txBody>
                  <a:tcPr marL="90000" marR="90000" marT="960705" marB="45920" horzOverflow="overflow">
                    <a:lnL w="11520" cap="flat" cmpd="sng" algn="ctr">
                      <a:solidFill>
                        <a:srgbClr val="000000"/>
                      </a:solidFill>
                      <a:prstDash val="solid"/>
                      <a:round/>
                      <a:headEnd type="none" w="med" len="med"/>
                      <a:tailEnd type="none" w="med" len="med"/>
                    </a:lnL>
                    <a:lnR w="11520" cap="flat" cmpd="sng" algn="ctr">
                      <a:solidFill>
                        <a:srgbClr val="000000"/>
                      </a:solidFill>
                      <a:prstDash val="solid"/>
                      <a:round/>
                      <a:headEnd type="none" w="med" len="med"/>
                      <a:tailEnd type="none" w="med" len="med"/>
                    </a:lnR>
                    <a:lnT w="11520" cap="flat" cmpd="sng" algn="ctr">
                      <a:solidFill>
                        <a:srgbClr val="000000"/>
                      </a:solidFill>
                      <a:prstDash val="solid"/>
                      <a:round/>
                      <a:headEnd type="none" w="med" len="med"/>
                      <a:tailEnd type="none" w="med" len="med"/>
                    </a:lnT>
                    <a:lnB w="1152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Rectangle 30">
            <a:extLst>
              <a:ext uri="{FF2B5EF4-FFF2-40B4-BE49-F238E27FC236}">
                <a16:creationId xmlns:a16="http://schemas.microsoft.com/office/drawing/2014/main" id="{FAFCF4E5-89D2-4C89-B56A-42651E1B9C5D}"/>
              </a:ext>
            </a:extLst>
          </p:cNvPr>
          <p:cNvSpPr>
            <a:spLocks noChangeArrowheads="1"/>
          </p:cNvSpPr>
          <p:nvPr/>
        </p:nvSpPr>
        <p:spPr bwMode="auto">
          <a:xfrm>
            <a:off x="914400" y="3124200"/>
            <a:ext cx="7543800" cy="314325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cs typeface="Arial" panose="020B0604020202020204" pitchFamily="34" charset="0"/>
              </a:defRPr>
            </a:lvl1pPr>
            <a:lvl2pPr marL="457200">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2pPr>
            <a:lvl3pPr marL="914400">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3pPr>
            <a:lvl4pPr>
              <a:spcBef>
                <a:spcPts val="4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de-DE" sz="2000" dirty="0">
                <a:latin typeface="Arial Unicode MS" pitchFamily="34" charset="-128"/>
              </a:rPr>
              <a:t>&lt;customers&gt;</a:t>
            </a:r>
          </a:p>
          <a:p>
            <a:pPr eaLnBrk="1" hangingPunct="1">
              <a:spcBef>
                <a:spcPct val="0"/>
              </a:spcBef>
              <a:buClrTx/>
              <a:buFontTx/>
              <a:buNone/>
            </a:pPr>
            <a:r>
              <a:rPr lang="en-US" altLang="de-DE" sz="2000" dirty="0">
                <a:latin typeface="Arial Unicode MS" pitchFamily="34" charset="-128"/>
              </a:rPr>
              <a:t>       &lt;</a:t>
            </a:r>
            <a:r>
              <a:rPr lang="en-US" altLang="de-DE" sz="2000" dirty="0" err="1">
                <a:latin typeface="Arial Unicode MS" pitchFamily="34" charset="-128"/>
              </a:rPr>
              <a:t>custRec</a:t>
            </a:r>
            <a:r>
              <a:rPr lang="en-US" altLang="de-DE" sz="2000" dirty="0">
                <a:latin typeface="Arial Unicode MS" pitchFamily="34" charset="-128"/>
              </a:rPr>
              <a:t>&gt; </a:t>
            </a:r>
          </a:p>
          <a:p>
            <a:pPr lvl="2" indent="0" eaLnBrk="1" hangingPunct="1">
              <a:spcBef>
                <a:spcPct val="0"/>
              </a:spcBef>
              <a:buClrTx/>
              <a:buFontTx/>
              <a:buNone/>
            </a:pPr>
            <a:r>
              <a:rPr lang="en-US" altLang="de-DE" dirty="0">
                <a:latin typeface="Arial Unicode MS" pitchFamily="34" charset="-128"/>
              </a:rPr>
              <a:t>&lt;Name type=“String”&gt;ABC&lt;/</a:t>
            </a:r>
            <a:r>
              <a:rPr lang="en-US" altLang="de-DE" dirty="0" err="1">
                <a:latin typeface="Arial Unicode MS" pitchFamily="34" charset="-128"/>
              </a:rPr>
              <a:t>custName</a:t>
            </a:r>
            <a:r>
              <a:rPr lang="en-US" altLang="de-DE" dirty="0">
                <a:latin typeface="Arial Unicode MS" pitchFamily="34" charset="-128"/>
              </a:rPr>
              <a:t>&gt; </a:t>
            </a:r>
          </a:p>
          <a:p>
            <a:pPr lvl="2" indent="0" eaLnBrk="1" hangingPunct="1">
              <a:spcBef>
                <a:spcPct val="0"/>
              </a:spcBef>
              <a:buClrTx/>
              <a:buFontTx/>
              <a:buNone/>
            </a:pPr>
            <a:r>
              <a:rPr lang="en-US" altLang="de-DE" dirty="0">
                <a:latin typeface="Arial Unicode MS" pitchFamily="34" charset="-128"/>
              </a:rPr>
              <a:t>&lt;Age type=“Integer”&gt;30&lt;/</a:t>
            </a:r>
            <a:r>
              <a:rPr lang="en-US" altLang="de-DE" dirty="0" err="1">
                <a:latin typeface="Arial Unicode MS" pitchFamily="34" charset="-128"/>
              </a:rPr>
              <a:t>custAge</a:t>
            </a:r>
            <a:r>
              <a:rPr lang="en-US" altLang="de-DE" dirty="0">
                <a:latin typeface="Arial Unicode MS" pitchFamily="34" charset="-128"/>
              </a:rPr>
              <a:t>&gt;</a:t>
            </a:r>
          </a:p>
          <a:p>
            <a:pPr lvl="1" indent="0" eaLnBrk="1" hangingPunct="1">
              <a:spcBef>
                <a:spcPct val="0"/>
              </a:spcBef>
              <a:buClrTx/>
              <a:buFontTx/>
              <a:buNone/>
            </a:pPr>
            <a:r>
              <a:rPr lang="en-US" altLang="de-DE" sz="2000" dirty="0">
                <a:latin typeface="Arial Unicode MS" pitchFamily="34" charset="-128"/>
              </a:rPr>
              <a:t>&lt;/</a:t>
            </a:r>
            <a:r>
              <a:rPr lang="en-US" altLang="de-DE" sz="2000" dirty="0" err="1">
                <a:latin typeface="Arial Unicode MS" pitchFamily="34" charset="-128"/>
              </a:rPr>
              <a:t>custRec</a:t>
            </a:r>
            <a:r>
              <a:rPr lang="en-US" altLang="de-DE" sz="2000" dirty="0">
                <a:latin typeface="Arial Unicode MS" pitchFamily="34" charset="-128"/>
              </a:rPr>
              <a:t>&gt; </a:t>
            </a:r>
          </a:p>
          <a:p>
            <a:pPr eaLnBrk="1" hangingPunct="1">
              <a:spcBef>
                <a:spcPct val="0"/>
              </a:spcBef>
              <a:buClrTx/>
              <a:buFontTx/>
              <a:buNone/>
            </a:pPr>
            <a:r>
              <a:rPr lang="en-US" altLang="de-DE" sz="2000" dirty="0">
                <a:latin typeface="Arial Unicode MS" pitchFamily="34" charset="-128"/>
              </a:rPr>
              <a:t>       &lt;</a:t>
            </a:r>
            <a:r>
              <a:rPr lang="en-US" altLang="de-DE" sz="2000" dirty="0" err="1">
                <a:latin typeface="Arial Unicode MS" pitchFamily="34" charset="-128"/>
              </a:rPr>
              <a:t>custRec</a:t>
            </a:r>
            <a:r>
              <a:rPr lang="en-US" altLang="de-DE" sz="2000" dirty="0">
                <a:latin typeface="Arial Unicode MS" pitchFamily="34" charset="-128"/>
              </a:rPr>
              <a:t>&gt; </a:t>
            </a:r>
          </a:p>
          <a:p>
            <a:pPr lvl="2" indent="0" eaLnBrk="1" hangingPunct="1">
              <a:spcBef>
                <a:spcPct val="0"/>
              </a:spcBef>
              <a:buClrTx/>
              <a:buFontTx/>
              <a:buNone/>
            </a:pPr>
            <a:r>
              <a:rPr lang="en-US" altLang="de-DE" dirty="0">
                <a:latin typeface="Arial Unicode MS" pitchFamily="34" charset="-128"/>
              </a:rPr>
              <a:t>&lt;Name type=“String”&gt;XYZ&lt;/</a:t>
            </a:r>
            <a:r>
              <a:rPr lang="en-US" altLang="de-DE" dirty="0" err="1">
                <a:latin typeface="Arial Unicode MS" pitchFamily="34" charset="-128"/>
              </a:rPr>
              <a:t>custName</a:t>
            </a:r>
            <a:r>
              <a:rPr lang="en-US" altLang="de-DE" dirty="0">
                <a:latin typeface="Arial Unicode MS" pitchFamily="34" charset="-128"/>
              </a:rPr>
              <a:t>&gt; </a:t>
            </a:r>
          </a:p>
          <a:p>
            <a:pPr lvl="2" indent="0" eaLnBrk="1" hangingPunct="1">
              <a:spcBef>
                <a:spcPct val="0"/>
              </a:spcBef>
              <a:buClrTx/>
              <a:buFontTx/>
              <a:buNone/>
            </a:pPr>
            <a:r>
              <a:rPr lang="en-US" altLang="de-DE" dirty="0">
                <a:latin typeface="Arial Unicode MS" pitchFamily="34" charset="-128"/>
              </a:rPr>
              <a:t>&lt;Age type=“Integer”&gt;40&lt;/</a:t>
            </a:r>
            <a:r>
              <a:rPr lang="en-US" altLang="de-DE" dirty="0" err="1">
                <a:latin typeface="Arial Unicode MS" pitchFamily="34" charset="-128"/>
              </a:rPr>
              <a:t>custAge</a:t>
            </a:r>
            <a:r>
              <a:rPr lang="en-US" altLang="de-DE" dirty="0">
                <a:latin typeface="Arial Unicode MS" pitchFamily="34" charset="-128"/>
              </a:rPr>
              <a:t>&gt;</a:t>
            </a:r>
          </a:p>
          <a:p>
            <a:pPr lvl="1" indent="0" eaLnBrk="1" hangingPunct="1">
              <a:spcBef>
                <a:spcPct val="0"/>
              </a:spcBef>
              <a:buClrTx/>
              <a:buFontTx/>
              <a:buNone/>
            </a:pPr>
            <a:r>
              <a:rPr lang="en-US" altLang="de-DE" sz="2000" dirty="0">
                <a:latin typeface="Arial Unicode MS" pitchFamily="34" charset="-128"/>
              </a:rPr>
              <a:t>&lt;/</a:t>
            </a:r>
            <a:r>
              <a:rPr lang="en-US" altLang="de-DE" sz="2000" dirty="0" err="1">
                <a:latin typeface="Arial Unicode MS" pitchFamily="34" charset="-128"/>
              </a:rPr>
              <a:t>custRec</a:t>
            </a:r>
            <a:r>
              <a:rPr lang="en-US" altLang="de-DE" sz="2000" dirty="0">
                <a:latin typeface="Arial Unicode MS" pitchFamily="34" charset="-128"/>
              </a:rPr>
              <a:t>&gt; </a:t>
            </a:r>
          </a:p>
          <a:p>
            <a:pPr eaLnBrk="1" hangingPunct="1">
              <a:spcBef>
                <a:spcPct val="0"/>
              </a:spcBef>
              <a:buClrTx/>
              <a:buFontTx/>
              <a:buNone/>
            </a:pPr>
            <a:r>
              <a:rPr lang="en-US" altLang="de-DE" sz="2000" dirty="0">
                <a:latin typeface="Arial Unicode MS" pitchFamily="34" charset="-128"/>
              </a:rPr>
              <a:t>&lt;/customers&gt;</a:t>
            </a:r>
          </a:p>
        </p:txBody>
      </p:sp>
      <p:cxnSp>
        <p:nvCxnSpPr>
          <p:cNvPr id="11" name="AutoShape 31">
            <a:extLst>
              <a:ext uri="{FF2B5EF4-FFF2-40B4-BE49-F238E27FC236}">
                <a16:creationId xmlns:a16="http://schemas.microsoft.com/office/drawing/2014/main" id="{2C64BBE8-E4FF-444E-8EB4-480C5E3D6261}"/>
              </a:ext>
            </a:extLst>
          </p:cNvPr>
          <p:cNvCxnSpPr>
            <a:cxnSpLocks noChangeShapeType="1"/>
          </p:cNvCxnSpPr>
          <p:nvPr/>
        </p:nvCxnSpPr>
        <p:spPr bwMode="auto">
          <a:xfrm flipH="1">
            <a:off x="1600200" y="1916113"/>
            <a:ext cx="4987925" cy="1282700"/>
          </a:xfrm>
          <a:prstGeom prst="straightConnector1">
            <a:avLst/>
          </a:prstGeom>
          <a:noFill/>
          <a:ln w="9360" cap="sq">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AutoShape 32">
            <a:extLst>
              <a:ext uri="{FF2B5EF4-FFF2-40B4-BE49-F238E27FC236}">
                <a16:creationId xmlns:a16="http://schemas.microsoft.com/office/drawing/2014/main" id="{B9914E7E-DA87-4ED1-975F-9B4C99E56339}"/>
              </a:ext>
            </a:extLst>
          </p:cNvPr>
          <p:cNvCxnSpPr>
            <a:cxnSpLocks noChangeShapeType="1"/>
          </p:cNvCxnSpPr>
          <p:nvPr/>
        </p:nvCxnSpPr>
        <p:spPr bwMode="auto">
          <a:xfrm flipH="1" flipV="1">
            <a:off x="2514600" y="3506788"/>
            <a:ext cx="4073525" cy="209550"/>
          </a:xfrm>
          <a:prstGeom prst="straightConnector1">
            <a:avLst/>
          </a:prstGeom>
          <a:noFill/>
          <a:ln w="9360" cap="sq">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33">
            <a:extLst>
              <a:ext uri="{FF2B5EF4-FFF2-40B4-BE49-F238E27FC236}">
                <a16:creationId xmlns:a16="http://schemas.microsoft.com/office/drawing/2014/main" id="{1895B403-AA88-43C2-871E-3310997DC135}"/>
              </a:ext>
            </a:extLst>
          </p:cNvPr>
          <p:cNvCxnSpPr>
            <a:cxnSpLocks noChangeShapeType="1"/>
          </p:cNvCxnSpPr>
          <p:nvPr/>
        </p:nvCxnSpPr>
        <p:spPr bwMode="auto">
          <a:xfrm flipH="1" flipV="1">
            <a:off x="2665413" y="4800600"/>
            <a:ext cx="3922712" cy="68263"/>
          </a:xfrm>
          <a:prstGeom prst="straightConnector1">
            <a:avLst/>
          </a:prstGeom>
          <a:noFill/>
          <a:ln w="9360" cap="sq">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14" name="Grafik 13" descr="Ein Bild, das Zeichnung enthält.&#10;&#10;Automatisch generierte Beschreibung">
            <a:extLst>
              <a:ext uri="{FF2B5EF4-FFF2-40B4-BE49-F238E27FC236}">
                <a16:creationId xmlns:a16="http://schemas.microsoft.com/office/drawing/2014/main" id="{E573A298-D940-4D54-98E7-A39AC6406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68281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1"/>
                                        </p:tgtEl>
                                        <p:attrNameLst>
                                          <p:attrName>style.visibility</p:attrName>
                                        </p:attrNameLst>
                                      </p:cBhvr>
                                      <p:to>
                                        <p:strVal val="visible"/>
                                      </p:to>
                                    </p:set>
                                    <p:animEffect transition="in" filter="box(in)">
                                      <p:cBhvr additive="repl">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12"/>
                                        </p:tgtEl>
                                        <p:attrNameLst>
                                          <p:attrName>style.visibility</p:attrName>
                                        </p:attrNameLst>
                                      </p:cBhvr>
                                      <p:to>
                                        <p:strVal val="visible"/>
                                      </p:to>
                                    </p:set>
                                    <p:animEffect transition="in" filter="box(in)">
                                      <p:cBhvr additive="repl">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13"/>
                                        </p:tgtEl>
                                        <p:attrNameLst>
                                          <p:attrName>style.visibility</p:attrName>
                                        </p:attrNameLst>
                                      </p:cBhvr>
                                      <p:to>
                                        <p:strVal val="visible"/>
                                      </p:to>
                                    </p:set>
                                    <p:animEffect transition="in" filter="box(in)">
                                      <p:cBhvr additive="repl">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E93EC-4BA6-49BE-A607-4032FF3DE0F9}"/>
              </a:ext>
            </a:extLst>
          </p:cNvPr>
          <p:cNvSpPr>
            <a:spLocks noGrp="1"/>
          </p:cNvSpPr>
          <p:nvPr>
            <p:ph type="title"/>
          </p:nvPr>
        </p:nvSpPr>
        <p:spPr/>
        <p:txBody>
          <a:bodyPr/>
          <a:lstStyle/>
          <a:p>
            <a:r>
              <a:rPr lang="de-AT" b="1" dirty="0"/>
              <a:t>XML &lt;-&gt; RDBMS: Problematik I</a:t>
            </a:r>
          </a:p>
        </p:txBody>
      </p:sp>
      <p:sp>
        <p:nvSpPr>
          <p:cNvPr id="4" name="Fußzeilenplatzhalter 3">
            <a:extLst>
              <a:ext uri="{FF2B5EF4-FFF2-40B4-BE49-F238E27FC236}">
                <a16:creationId xmlns:a16="http://schemas.microsoft.com/office/drawing/2014/main" id="{9E13C1F3-EDF8-4D12-9A76-327AA3DD8285}"/>
              </a:ext>
            </a:extLst>
          </p:cNvPr>
          <p:cNvSpPr>
            <a:spLocks noGrp="1"/>
          </p:cNvSpPr>
          <p:nvPr>
            <p:ph type="ftr" sz="quarter" idx="11"/>
          </p:nvPr>
        </p:nvSpPr>
        <p:spPr>
          <a:xfrm>
            <a:off x="903287" y="6356350"/>
            <a:ext cx="620713"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C965FE9D-7177-4BBA-ADE9-6900FA45C250}"/>
              </a:ext>
            </a:extLst>
          </p:cNvPr>
          <p:cNvSpPr>
            <a:spLocks noGrp="1"/>
          </p:cNvSpPr>
          <p:nvPr>
            <p:ph type="sldNum" sz="quarter" idx="12"/>
          </p:nvPr>
        </p:nvSpPr>
        <p:spPr/>
        <p:txBody>
          <a:bodyPr/>
          <a:lstStyle/>
          <a:p>
            <a:fld id="{1A905A58-585F-4B73-B6AE-6769FFF49B73}" type="slidenum">
              <a:rPr lang="de-AT" sz="1400" smtClean="0"/>
              <a:t>69</a:t>
            </a:fld>
            <a:endParaRPr lang="de-AT" sz="1400"/>
          </a:p>
        </p:txBody>
      </p:sp>
      <p:sp>
        <p:nvSpPr>
          <p:cNvPr id="10" name="Rectangle 2">
            <a:extLst>
              <a:ext uri="{FF2B5EF4-FFF2-40B4-BE49-F238E27FC236}">
                <a16:creationId xmlns:a16="http://schemas.microsoft.com/office/drawing/2014/main" id="{6BC7CEA7-2D0C-49C9-8A43-B839AEFC8A4F}"/>
              </a:ext>
            </a:extLst>
          </p:cNvPr>
          <p:cNvSpPr txBox="1">
            <a:spLocks noChangeArrowheads="1"/>
          </p:cNvSpPr>
          <p:nvPr/>
        </p:nvSpPr>
        <p:spPr>
          <a:xfrm>
            <a:off x="5283200" y="3103563"/>
            <a:ext cx="4014787" cy="211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0988">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2000">
                <a:latin typeface="Courier New" panose="02070309020205020404" pitchFamily="49" charset="0"/>
              </a:rPr>
              <a:t>&lt;Angestellter&gt;</a:t>
            </a:r>
          </a:p>
          <a:p>
            <a:pPr indent="-280988">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2000">
                <a:latin typeface="Courier New" panose="02070309020205020404" pitchFamily="49" charset="0"/>
              </a:rPr>
              <a:t>  &lt;Gehalt&gt;</a:t>
            </a:r>
          </a:p>
          <a:p>
            <a:pPr indent="-280988">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2000">
                <a:latin typeface="Courier New" panose="02070309020205020404" pitchFamily="49" charset="0"/>
              </a:rPr>
              <a:t>  80000</a:t>
            </a:r>
          </a:p>
          <a:p>
            <a:pPr indent="-280988">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2000">
                <a:latin typeface="Courier New" panose="02070309020205020404" pitchFamily="49" charset="0"/>
              </a:rPr>
              <a:t>  &lt;/Gehalt&gt;</a:t>
            </a:r>
          </a:p>
          <a:p>
            <a:pPr indent="-280988">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2000">
                <a:latin typeface="Courier New" panose="02070309020205020404" pitchFamily="49" charset="0"/>
              </a:rPr>
              <a:t>&lt;/Angestellter&gt;</a:t>
            </a:r>
          </a:p>
        </p:txBody>
      </p:sp>
      <p:sp>
        <p:nvSpPr>
          <p:cNvPr id="11" name="Text Box 3">
            <a:extLst>
              <a:ext uri="{FF2B5EF4-FFF2-40B4-BE49-F238E27FC236}">
                <a16:creationId xmlns:a16="http://schemas.microsoft.com/office/drawing/2014/main" id="{081C95C7-161A-48D0-9257-3567AF4C35FC}"/>
              </a:ext>
            </a:extLst>
          </p:cNvPr>
          <p:cNvSpPr txBox="1">
            <a:spLocks noChangeArrowheads="1"/>
          </p:cNvSpPr>
          <p:nvPr/>
        </p:nvSpPr>
        <p:spPr bwMode="auto">
          <a:xfrm>
            <a:off x="838200" y="1336675"/>
            <a:ext cx="8964612"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cs typeface="Arial" panose="020B0604020202020204" pitchFamily="34" charset="0"/>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2pPr>
            <a:lvl3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3pPr>
            <a:lvl4pPr>
              <a:spcBef>
                <a:spcPts val="4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9pPr>
          </a:lstStyle>
          <a:p>
            <a:pPr eaLnBrk="1" hangingPunct="1">
              <a:buClrTx/>
              <a:buFontTx/>
              <a:buNone/>
            </a:pPr>
            <a:r>
              <a:rPr lang="de-AT" altLang="de-DE" sz="2000" dirty="0"/>
              <a:t>XML Daten sind hierarchisch organisiert. Direkte Abbildung ist schwer möglich.</a:t>
            </a:r>
          </a:p>
          <a:p>
            <a:pPr eaLnBrk="1" hangingPunct="1">
              <a:buClrTx/>
              <a:buFontTx/>
              <a:buNone/>
            </a:pPr>
            <a:endParaRPr lang="de-AT" altLang="de-DE" sz="2000" dirty="0"/>
          </a:p>
          <a:p>
            <a:pPr eaLnBrk="1" hangingPunct="1">
              <a:buClrTx/>
              <a:buFontTx/>
              <a:buNone/>
            </a:pPr>
            <a:r>
              <a:rPr lang="de-AT" altLang="de-DE" sz="2000" dirty="0"/>
              <a:t>Eigenschaften eines XML Elements können entweder durch Subelemente oder Attribute dargestellt werden. Folgenden Notationen sind gleichwertig:</a:t>
            </a:r>
          </a:p>
        </p:txBody>
      </p:sp>
      <p:sp>
        <p:nvSpPr>
          <p:cNvPr id="12" name="Text Box 4">
            <a:extLst>
              <a:ext uri="{FF2B5EF4-FFF2-40B4-BE49-F238E27FC236}">
                <a16:creationId xmlns:a16="http://schemas.microsoft.com/office/drawing/2014/main" id="{28F37C9D-E09C-4EE4-B32D-17614BDFCE12}"/>
              </a:ext>
            </a:extLst>
          </p:cNvPr>
          <p:cNvSpPr txBox="1">
            <a:spLocks noChangeArrowheads="1"/>
          </p:cNvSpPr>
          <p:nvPr/>
        </p:nvSpPr>
        <p:spPr bwMode="auto">
          <a:xfrm>
            <a:off x="903287" y="5043488"/>
            <a:ext cx="8280400" cy="1312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cs typeface="Arial" panose="020B0604020202020204" pitchFamily="34" charset="0"/>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2pPr>
            <a:lvl3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3pPr>
            <a:lvl4pPr>
              <a:spcBef>
                <a:spcPts val="4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9pPr>
          </a:lstStyle>
          <a:p>
            <a:pPr eaLnBrk="1" hangingPunct="1">
              <a:buClrTx/>
              <a:buFontTx/>
              <a:buNone/>
            </a:pPr>
            <a:r>
              <a:rPr lang="de-AT" altLang="de-DE" sz="2000" dirty="0"/>
              <a:t>Wenn jetzt der Angestellte auf eine Angestelltentabelle mit der Spalte Gehalt abgebildet wird, muss mitgespeichert werden, ob bei der Transformation aus der Tabelle ein XML Element oder ein XML Attribut erzeugt werden soll.</a:t>
            </a:r>
          </a:p>
        </p:txBody>
      </p:sp>
      <p:sp>
        <p:nvSpPr>
          <p:cNvPr id="13" name="Text Box 5">
            <a:extLst>
              <a:ext uri="{FF2B5EF4-FFF2-40B4-BE49-F238E27FC236}">
                <a16:creationId xmlns:a16="http://schemas.microsoft.com/office/drawing/2014/main" id="{6D7B3B8E-8C20-42C4-81C9-15A3DC6994C3}"/>
              </a:ext>
            </a:extLst>
          </p:cNvPr>
          <p:cNvSpPr txBox="1">
            <a:spLocks noChangeArrowheads="1"/>
          </p:cNvSpPr>
          <p:nvPr/>
        </p:nvSpPr>
        <p:spPr bwMode="auto">
          <a:xfrm>
            <a:off x="1198562" y="2776538"/>
            <a:ext cx="3240088" cy="155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cs typeface="Arial" panose="020B0604020202020204" pitchFamily="34" charset="0"/>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panose="020B0604020202020204" pitchFamily="34" charset="0"/>
              </a:defRPr>
            </a:lvl2pPr>
            <a:lvl3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3pPr>
            <a:lvl4pPr>
              <a:spcBef>
                <a:spcPts val="4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panose="020B0604020202020204" pitchFamily="34" charset="0"/>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Arial" panose="020B0604020202020204" pitchFamily="34" charset="0"/>
              </a:defRPr>
            </a:lvl9pPr>
          </a:lstStyle>
          <a:p>
            <a:pPr eaLnBrk="1" hangingPunct="1">
              <a:buClrTx/>
              <a:buFontTx/>
              <a:buNone/>
            </a:pPr>
            <a:r>
              <a:rPr lang="de-AT" altLang="de-DE" sz="2000">
                <a:latin typeface="Courier New" panose="02070309020205020404" pitchFamily="49" charset="0"/>
              </a:rPr>
              <a:t>&lt;Angestellter Gehalt=“80000“/&gt;</a:t>
            </a:r>
          </a:p>
        </p:txBody>
      </p:sp>
      <p:pic>
        <p:nvPicPr>
          <p:cNvPr id="14" name="Grafik 13" descr="Ein Bild, das Zeichnung enthält.&#10;&#10;Automatisch generierte Beschreibung">
            <a:extLst>
              <a:ext uri="{FF2B5EF4-FFF2-40B4-BE49-F238E27FC236}">
                <a16:creationId xmlns:a16="http://schemas.microsoft.com/office/drawing/2014/main" id="{15DB3FFF-8D0B-484A-8F59-4DE748579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5827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379D53-3896-452A-9825-4A68C4902C86}"/>
              </a:ext>
            </a:extLst>
          </p:cNvPr>
          <p:cNvSpPr>
            <a:spLocks noGrp="1"/>
          </p:cNvSpPr>
          <p:nvPr>
            <p:ph type="title"/>
          </p:nvPr>
        </p:nvSpPr>
        <p:spPr/>
        <p:txBody>
          <a:bodyPr/>
          <a:lstStyle/>
          <a:p>
            <a:r>
              <a:rPr lang="de-AT" b="1" dirty="0"/>
              <a:t>Referenz auf XML Schema</a:t>
            </a:r>
          </a:p>
        </p:txBody>
      </p:sp>
      <p:sp>
        <p:nvSpPr>
          <p:cNvPr id="3" name="Inhaltsplatzhalter 2">
            <a:extLst>
              <a:ext uri="{FF2B5EF4-FFF2-40B4-BE49-F238E27FC236}">
                <a16:creationId xmlns:a16="http://schemas.microsoft.com/office/drawing/2014/main" id="{5702D0E1-F74B-498F-92C4-6AA2D933FA3A}"/>
              </a:ext>
            </a:extLst>
          </p:cNvPr>
          <p:cNvSpPr>
            <a:spLocks noGrp="1"/>
          </p:cNvSpPr>
          <p:nvPr>
            <p:ph idx="1"/>
          </p:nvPr>
        </p:nvSpPr>
        <p:spPr>
          <a:xfrm>
            <a:off x="838200" y="1775999"/>
            <a:ext cx="10515600" cy="4351338"/>
          </a:xfrm>
        </p:spPr>
        <p:txBody>
          <a:bodyPr>
            <a:normAutofit fontScale="85000" lnSpcReduction="10000"/>
          </a:bodyPr>
          <a:lstStyle/>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Das folgende XML Dokument enthält eine Referenz auf XML Schema:</a:t>
            </a:r>
          </a:p>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2000" dirty="0"/>
          </a:p>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2000" dirty="0"/>
              <a:t>      </a:t>
            </a:r>
            <a:r>
              <a:rPr lang="de-AT" altLang="de-DE" dirty="0">
                <a:latin typeface="Courier New" panose="02070309020205020404" pitchFamily="49" charset="0"/>
              </a:rPr>
              <a:t>&lt;?</a:t>
            </a:r>
            <a:r>
              <a:rPr lang="de-AT" altLang="de-DE" dirty="0" err="1">
                <a:latin typeface="Courier New" panose="02070309020205020404" pitchFamily="49" charset="0"/>
              </a:rPr>
              <a:t>xml</a:t>
            </a:r>
            <a:r>
              <a:rPr lang="de-AT" altLang="de-DE" dirty="0">
                <a:latin typeface="Courier New" panose="02070309020205020404" pitchFamily="49" charset="0"/>
              </a:rPr>
              <a:t> </a:t>
            </a:r>
            <a:r>
              <a:rPr lang="de-AT" altLang="de-DE" dirty="0" err="1">
                <a:latin typeface="Courier New" panose="02070309020205020404" pitchFamily="49" charset="0"/>
              </a:rPr>
              <a:t>version</a:t>
            </a:r>
            <a:r>
              <a:rPr lang="de-AT" altLang="de-DE" dirty="0">
                <a:latin typeface="Courier New" panose="02070309020205020404" pitchFamily="49" charset="0"/>
              </a:rPr>
              <a:t>="1.0"?&gt;</a:t>
            </a:r>
            <a:br>
              <a:rPr lang="de-AT" altLang="de-DE" dirty="0">
                <a:latin typeface="Courier New" panose="02070309020205020404" pitchFamily="49" charset="0"/>
              </a:rPr>
            </a:br>
            <a:r>
              <a:rPr lang="de-AT" altLang="de-DE" dirty="0">
                <a:latin typeface="Courier New" panose="02070309020205020404" pitchFamily="49" charset="0"/>
              </a:rPr>
              <a:t>&lt; </a:t>
            </a:r>
            <a:r>
              <a:rPr lang="de-AT" altLang="de-DE" dirty="0" err="1">
                <a:latin typeface="Courier New" panose="02070309020205020404" pitchFamily="49" charset="0"/>
              </a:rPr>
              <a:t>note</a:t>
            </a:r>
            <a:br>
              <a:rPr lang="de-AT" altLang="de-DE" dirty="0">
                <a:latin typeface="Courier New" panose="02070309020205020404" pitchFamily="49" charset="0"/>
              </a:rPr>
            </a:br>
            <a:r>
              <a:rPr lang="de-AT" altLang="de-DE" dirty="0" err="1">
                <a:latin typeface="Courier New" panose="02070309020205020404" pitchFamily="49" charset="0"/>
              </a:rPr>
              <a:t>xmlns</a:t>
            </a:r>
            <a:r>
              <a:rPr lang="de-AT" altLang="de-DE" dirty="0">
                <a:latin typeface="Courier New" panose="02070309020205020404" pitchFamily="49" charset="0"/>
              </a:rPr>
              <a:t>="http://www.w3schools.com"</a:t>
            </a:r>
            <a:br>
              <a:rPr lang="de-AT" altLang="de-DE" dirty="0">
                <a:latin typeface="Courier New" panose="02070309020205020404" pitchFamily="49" charset="0"/>
              </a:rPr>
            </a:br>
            <a:r>
              <a:rPr lang="de-AT" altLang="de-DE" dirty="0" err="1">
                <a:latin typeface="Courier New" panose="02070309020205020404" pitchFamily="49" charset="0"/>
              </a:rPr>
              <a:t>xmlns:xsi</a:t>
            </a:r>
            <a:r>
              <a:rPr lang="de-AT" altLang="de-DE" dirty="0">
                <a:latin typeface="Courier New" panose="02070309020205020404" pitchFamily="49" charset="0"/>
              </a:rPr>
              <a:t>="http://www.w3.org/2001/XMLSchema-instance"</a:t>
            </a:r>
            <a:br>
              <a:rPr lang="de-AT" altLang="de-DE" dirty="0">
                <a:latin typeface="Courier New" panose="02070309020205020404" pitchFamily="49" charset="0"/>
              </a:rPr>
            </a:br>
            <a:r>
              <a:rPr lang="de-AT" altLang="de-DE" dirty="0" err="1">
                <a:latin typeface="Courier New" panose="02070309020205020404" pitchFamily="49" charset="0"/>
              </a:rPr>
              <a:t>xsi:schemaLocation</a:t>
            </a:r>
            <a:r>
              <a:rPr lang="de-AT" altLang="de-DE" dirty="0">
                <a:latin typeface="Courier New" panose="02070309020205020404" pitchFamily="49" charset="0"/>
              </a:rPr>
              <a:t>="http://www.w3schools.com note.xsd"</a:t>
            </a:r>
          </a:p>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  &gt;</a:t>
            </a:r>
            <a:br>
              <a:rPr lang="de-AT" altLang="de-DE" dirty="0">
                <a:latin typeface="Courier New" panose="02070309020205020404" pitchFamily="49" charset="0"/>
              </a:rPr>
            </a:br>
            <a:r>
              <a:rPr lang="de-AT" altLang="de-DE" dirty="0">
                <a:latin typeface="Courier New" panose="02070309020205020404" pitchFamily="49" charset="0"/>
              </a:rPr>
              <a:t>   &lt; </a:t>
            </a:r>
            <a:r>
              <a:rPr lang="de-AT" altLang="de-DE" dirty="0" err="1">
                <a:latin typeface="Courier New" panose="02070309020205020404" pitchFamily="49" charset="0"/>
              </a:rPr>
              <a:t>to</a:t>
            </a:r>
            <a:r>
              <a:rPr lang="de-AT" altLang="de-DE" dirty="0">
                <a:latin typeface="Courier New" panose="02070309020205020404" pitchFamily="49" charset="0"/>
              </a:rPr>
              <a:t>&gt;</a:t>
            </a:r>
            <a:r>
              <a:rPr lang="de-AT" altLang="de-DE" dirty="0" err="1">
                <a:latin typeface="Courier New" panose="02070309020205020404" pitchFamily="49" charset="0"/>
              </a:rPr>
              <a:t>Tove</a:t>
            </a:r>
            <a:r>
              <a:rPr lang="de-AT" altLang="de-DE" dirty="0">
                <a:latin typeface="Courier New" panose="02070309020205020404" pitchFamily="49" charset="0"/>
              </a:rPr>
              <a:t>&lt;/</a:t>
            </a:r>
            <a:r>
              <a:rPr lang="de-AT" altLang="de-DE" dirty="0" err="1">
                <a:latin typeface="Courier New" panose="02070309020205020404" pitchFamily="49" charset="0"/>
              </a:rPr>
              <a:t>to</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 </a:t>
            </a:r>
            <a:r>
              <a:rPr lang="de-AT" altLang="de-DE" dirty="0" err="1">
                <a:latin typeface="Courier New" panose="02070309020205020404" pitchFamily="49" charset="0"/>
              </a:rPr>
              <a:t>from</a:t>
            </a:r>
            <a:r>
              <a:rPr lang="de-AT" altLang="de-DE" dirty="0">
                <a:latin typeface="Courier New" panose="02070309020205020404" pitchFamily="49" charset="0"/>
              </a:rPr>
              <a:t>&gt;Jani&lt;/</a:t>
            </a:r>
            <a:r>
              <a:rPr lang="de-AT" altLang="de-DE" dirty="0" err="1">
                <a:latin typeface="Courier New" panose="02070309020205020404" pitchFamily="49" charset="0"/>
              </a:rPr>
              <a:t>from</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 </a:t>
            </a:r>
            <a:r>
              <a:rPr lang="de-AT" altLang="de-DE" dirty="0" err="1">
                <a:latin typeface="Courier New" panose="02070309020205020404" pitchFamily="49" charset="0"/>
              </a:rPr>
              <a:t>heading</a:t>
            </a:r>
            <a:r>
              <a:rPr lang="de-AT" altLang="de-DE" dirty="0">
                <a:latin typeface="Courier New" panose="02070309020205020404" pitchFamily="49" charset="0"/>
              </a:rPr>
              <a:t>&gt;</a:t>
            </a:r>
            <a:r>
              <a:rPr lang="de-AT" altLang="de-DE" dirty="0" err="1">
                <a:latin typeface="Courier New" panose="02070309020205020404" pitchFamily="49" charset="0"/>
              </a:rPr>
              <a:t>Reminder</a:t>
            </a:r>
            <a:r>
              <a:rPr lang="de-AT" altLang="de-DE" dirty="0">
                <a:latin typeface="Courier New" panose="02070309020205020404" pitchFamily="49" charset="0"/>
              </a:rPr>
              <a:t>&lt;/</a:t>
            </a:r>
            <a:r>
              <a:rPr lang="de-AT" altLang="de-DE" dirty="0" err="1">
                <a:latin typeface="Courier New" panose="02070309020205020404" pitchFamily="49" charset="0"/>
              </a:rPr>
              <a:t>heading</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   &lt; </a:t>
            </a:r>
            <a:r>
              <a:rPr lang="de-AT" altLang="de-DE" dirty="0" err="1">
                <a:latin typeface="Courier New" panose="02070309020205020404" pitchFamily="49" charset="0"/>
              </a:rPr>
              <a:t>body</a:t>
            </a:r>
            <a:r>
              <a:rPr lang="de-AT" altLang="de-DE" dirty="0">
                <a:latin typeface="Courier New" panose="02070309020205020404" pitchFamily="49" charset="0"/>
              </a:rPr>
              <a:t>&gt;</a:t>
            </a:r>
            <a:r>
              <a:rPr lang="de-AT" altLang="de-DE" dirty="0" err="1">
                <a:latin typeface="Courier New" panose="02070309020205020404" pitchFamily="49" charset="0"/>
              </a:rPr>
              <a:t>Don't</a:t>
            </a:r>
            <a:r>
              <a:rPr lang="de-AT" altLang="de-DE" dirty="0">
                <a:latin typeface="Courier New" panose="02070309020205020404" pitchFamily="49" charset="0"/>
              </a:rPr>
              <a:t> </a:t>
            </a:r>
            <a:r>
              <a:rPr lang="de-AT" altLang="de-DE" dirty="0" err="1">
                <a:latin typeface="Courier New" panose="02070309020205020404" pitchFamily="49" charset="0"/>
              </a:rPr>
              <a:t>forget</a:t>
            </a:r>
            <a:r>
              <a:rPr lang="de-AT" altLang="de-DE" dirty="0">
                <a:latin typeface="Courier New" panose="02070309020205020404" pitchFamily="49" charset="0"/>
              </a:rPr>
              <a:t> </a:t>
            </a:r>
            <a:r>
              <a:rPr lang="de-AT" altLang="de-DE" dirty="0" err="1">
                <a:latin typeface="Courier New" panose="02070309020205020404" pitchFamily="49" charset="0"/>
              </a:rPr>
              <a:t>me</a:t>
            </a:r>
            <a:r>
              <a:rPr lang="de-AT" altLang="de-DE" dirty="0">
                <a:latin typeface="Courier New" panose="02070309020205020404" pitchFamily="49" charset="0"/>
              </a:rPr>
              <a:t> </a:t>
            </a:r>
            <a:r>
              <a:rPr lang="de-AT" altLang="de-DE" dirty="0" err="1">
                <a:latin typeface="Courier New" panose="02070309020205020404" pitchFamily="49" charset="0"/>
              </a:rPr>
              <a:t>this</a:t>
            </a:r>
            <a:r>
              <a:rPr lang="de-AT" altLang="de-DE" dirty="0">
                <a:latin typeface="Courier New" panose="02070309020205020404" pitchFamily="49" charset="0"/>
              </a:rPr>
              <a:t> </a:t>
            </a:r>
            <a:r>
              <a:rPr lang="de-AT" altLang="de-DE" dirty="0" err="1">
                <a:latin typeface="Courier New" panose="02070309020205020404" pitchFamily="49" charset="0"/>
              </a:rPr>
              <a:t>weekend</a:t>
            </a:r>
            <a:r>
              <a:rPr lang="de-AT" altLang="de-DE" dirty="0">
                <a:latin typeface="Courier New" panose="02070309020205020404" pitchFamily="49" charset="0"/>
              </a:rPr>
              <a:t>!&lt;/</a:t>
            </a:r>
            <a:r>
              <a:rPr lang="de-AT" altLang="de-DE" dirty="0" err="1">
                <a:latin typeface="Courier New" panose="02070309020205020404" pitchFamily="49" charset="0"/>
              </a:rPr>
              <a:t>body</a:t>
            </a:r>
            <a:r>
              <a:rPr lang="de-AT" altLang="de-DE" dirty="0">
                <a:latin typeface="Courier New" panose="02070309020205020404" pitchFamily="49" charset="0"/>
              </a:rPr>
              <a:t>&gt;</a:t>
            </a:r>
            <a:br>
              <a:rPr lang="de-AT" altLang="de-DE" dirty="0">
                <a:latin typeface="Courier New" panose="02070309020205020404" pitchFamily="49" charset="0"/>
              </a:rPr>
            </a:br>
            <a:r>
              <a:rPr lang="de-AT" altLang="de-DE" dirty="0">
                <a:latin typeface="Courier New" panose="02070309020205020404" pitchFamily="49" charset="0"/>
              </a:rPr>
              <a:t>&lt; /</a:t>
            </a:r>
            <a:r>
              <a:rPr lang="de-AT" altLang="de-DE" dirty="0" err="1">
                <a:latin typeface="Courier New" panose="02070309020205020404" pitchFamily="49" charset="0"/>
              </a:rPr>
              <a:t>note</a:t>
            </a:r>
            <a:r>
              <a:rPr lang="de-AT" altLang="de-DE" dirty="0">
                <a:latin typeface="Courier New" panose="02070309020205020404" pitchFamily="49" charset="0"/>
              </a:rPr>
              <a:t>&gt; </a:t>
            </a:r>
          </a:p>
          <a:p>
            <a:endParaRPr lang="de-AT" dirty="0"/>
          </a:p>
        </p:txBody>
      </p:sp>
      <p:sp>
        <p:nvSpPr>
          <p:cNvPr id="4" name="Fußzeilenplatzhalter 3">
            <a:extLst>
              <a:ext uri="{FF2B5EF4-FFF2-40B4-BE49-F238E27FC236}">
                <a16:creationId xmlns:a16="http://schemas.microsoft.com/office/drawing/2014/main" id="{91F8BF13-A42D-4DA3-992C-DD4B980D4AA3}"/>
              </a:ext>
            </a:extLst>
          </p:cNvPr>
          <p:cNvSpPr>
            <a:spLocks noGrp="1"/>
          </p:cNvSpPr>
          <p:nvPr>
            <p:ph type="ftr" sz="quarter" idx="11"/>
          </p:nvPr>
        </p:nvSpPr>
        <p:spPr>
          <a:xfrm>
            <a:off x="838200" y="6356350"/>
            <a:ext cx="712304" cy="365125"/>
          </a:xfrm>
        </p:spPr>
        <p:txBody>
          <a:bodyPr/>
          <a:lstStyle/>
          <a:p>
            <a:r>
              <a:rPr lang="de-AT" sz="1400"/>
              <a:t>XML</a:t>
            </a:r>
          </a:p>
        </p:txBody>
      </p:sp>
      <p:sp>
        <p:nvSpPr>
          <p:cNvPr id="5" name="Foliennummernplatzhalter 4">
            <a:extLst>
              <a:ext uri="{FF2B5EF4-FFF2-40B4-BE49-F238E27FC236}">
                <a16:creationId xmlns:a16="http://schemas.microsoft.com/office/drawing/2014/main" id="{6409B436-441D-4EF5-85EA-6C1A101227DD}"/>
              </a:ext>
            </a:extLst>
          </p:cNvPr>
          <p:cNvSpPr>
            <a:spLocks noGrp="1"/>
          </p:cNvSpPr>
          <p:nvPr>
            <p:ph type="sldNum" sz="quarter" idx="12"/>
          </p:nvPr>
        </p:nvSpPr>
        <p:spPr/>
        <p:txBody>
          <a:bodyPr/>
          <a:lstStyle/>
          <a:p>
            <a:fld id="{1A905A58-585F-4B73-B6AE-6769FFF49B73}" type="slidenum">
              <a:rPr lang="de-AT" sz="1400" smtClean="0"/>
              <a:t>7</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EB2F34E2-A59B-4EB1-9FA8-BBAD41D2A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883636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CFB6A7-973D-496F-A0DB-7AF5F1C85DC4}"/>
              </a:ext>
            </a:extLst>
          </p:cNvPr>
          <p:cNvSpPr>
            <a:spLocks noGrp="1"/>
          </p:cNvSpPr>
          <p:nvPr>
            <p:ph type="title"/>
          </p:nvPr>
        </p:nvSpPr>
        <p:spPr/>
        <p:txBody>
          <a:bodyPr/>
          <a:lstStyle/>
          <a:p>
            <a:r>
              <a:rPr lang="de-AT" b="1" dirty="0"/>
              <a:t>XML &lt;-&gt; RDBMS: Problematik II</a:t>
            </a:r>
          </a:p>
        </p:txBody>
      </p:sp>
      <p:sp>
        <p:nvSpPr>
          <p:cNvPr id="3" name="Inhaltsplatzhalter 2">
            <a:extLst>
              <a:ext uri="{FF2B5EF4-FFF2-40B4-BE49-F238E27FC236}">
                <a16:creationId xmlns:a16="http://schemas.microsoft.com/office/drawing/2014/main" id="{CE654AC7-277C-4C1E-9031-B1A9592C375D}"/>
              </a:ext>
            </a:extLst>
          </p:cNvPr>
          <p:cNvSpPr>
            <a:spLocks noGrp="1"/>
          </p:cNvSpPr>
          <p:nvPr>
            <p:ph idx="1"/>
          </p:nvPr>
        </p:nvSpPr>
        <p:spPr/>
        <p:txBody>
          <a:bodyPr/>
          <a:lstStyle/>
          <a:p>
            <a:pPr marL="0" indent="0">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de-AT" altLang="de-DE" dirty="0"/>
              <a:t>XML Dokumente enthalten neben den eigentlichen Daten auch Metainformationen:</a:t>
            </a:r>
          </a:p>
          <a:p>
            <a:pPr marL="0" indent="0">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de-AT" altLang="de-DE" dirty="0"/>
              <a:t>    - Kommentare</a:t>
            </a:r>
          </a:p>
          <a:p>
            <a:pPr marL="503238" indent="-484188">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de-AT" altLang="de-DE" dirty="0"/>
              <a:t>    - Verarbeitungsanweisungen für Programme, die auf das Dokument zugreifen</a:t>
            </a:r>
          </a:p>
          <a:p>
            <a:pPr marL="503238" indent="-484188">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de-AT" altLang="de-DE" dirty="0"/>
              <a:t>   - Anweisungen, die die Interpretation als Markup verhindern</a:t>
            </a:r>
          </a:p>
          <a:p>
            <a:pPr marL="0" indent="0">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de-AT" altLang="de-DE" dirty="0"/>
              <a:t>   - Textmakros (</a:t>
            </a:r>
            <a:r>
              <a:rPr lang="de-AT" altLang="de-DE" dirty="0" err="1"/>
              <a:t>Entities</a:t>
            </a:r>
            <a:r>
              <a:rPr lang="de-AT" altLang="de-DE" dirty="0"/>
              <a:t>)</a:t>
            </a:r>
          </a:p>
          <a:p>
            <a:pPr marL="0" indent="0">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de-AT" altLang="de-DE" dirty="0"/>
              <a:t>   - Schemaangabe, dem das Dokument entspricht.</a:t>
            </a:r>
          </a:p>
          <a:p>
            <a:pPr marL="0" indent="0">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de-AT" altLang="de-DE" dirty="0"/>
              <a:t>Wie sollen diese Konstrukte auf Tabellen abgebildet werden?</a:t>
            </a:r>
          </a:p>
          <a:p>
            <a:endParaRPr lang="de-AT" dirty="0"/>
          </a:p>
        </p:txBody>
      </p:sp>
      <p:sp>
        <p:nvSpPr>
          <p:cNvPr id="4" name="Fußzeilenplatzhalter 3">
            <a:extLst>
              <a:ext uri="{FF2B5EF4-FFF2-40B4-BE49-F238E27FC236}">
                <a16:creationId xmlns:a16="http://schemas.microsoft.com/office/drawing/2014/main" id="{44F70B4F-E5C9-4E7B-AEDD-F7FAFA80F8CA}"/>
              </a:ext>
            </a:extLst>
          </p:cNvPr>
          <p:cNvSpPr>
            <a:spLocks noGrp="1"/>
          </p:cNvSpPr>
          <p:nvPr>
            <p:ph type="ftr" sz="quarter" idx="11"/>
          </p:nvPr>
        </p:nvSpPr>
        <p:spPr>
          <a:xfrm>
            <a:off x="838200" y="6356350"/>
            <a:ext cx="646043"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7C1963E7-EC33-4227-82C9-5824642A4ECC}"/>
              </a:ext>
            </a:extLst>
          </p:cNvPr>
          <p:cNvSpPr>
            <a:spLocks noGrp="1"/>
          </p:cNvSpPr>
          <p:nvPr>
            <p:ph type="sldNum" sz="quarter" idx="12"/>
          </p:nvPr>
        </p:nvSpPr>
        <p:spPr/>
        <p:txBody>
          <a:bodyPr/>
          <a:lstStyle/>
          <a:p>
            <a:fld id="{1A905A58-585F-4B73-B6AE-6769FFF49B73}" type="slidenum">
              <a:rPr lang="de-AT" sz="1400" smtClean="0"/>
              <a:t>70</a:t>
            </a:fld>
            <a:endParaRPr lang="de-AT" sz="1400" dirty="0"/>
          </a:p>
        </p:txBody>
      </p:sp>
      <p:pic>
        <p:nvPicPr>
          <p:cNvPr id="6" name="Grafik 5" descr="Ein Bild, das Zeichnung enthält.&#10;&#10;Automatisch generierte Beschreibung">
            <a:extLst>
              <a:ext uri="{FF2B5EF4-FFF2-40B4-BE49-F238E27FC236}">
                <a16:creationId xmlns:a16="http://schemas.microsoft.com/office/drawing/2014/main" id="{CDD49354-30D3-4A33-B73A-9E53F2C9E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284916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0487E1-0000-415A-9A7C-43C8032E40DE}"/>
              </a:ext>
            </a:extLst>
          </p:cNvPr>
          <p:cNvSpPr>
            <a:spLocks noGrp="1"/>
          </p:cNvSpPr>
          <p:nvPr>
            <p:ph type="ctrTitle"/>
          </p:nvPr>
        </p:nvSpPr>
        <p:spPr/>
        <p:txBody>
          <a:bodyPr/>
          <a:lstStyle/>
          <a:p>
            <a:r>
              <a:rPr lang="de-AT" dirty="0">
                <a:solidFill>
                  <a:schemeClr val="bg1"/>
                </a:solidFill>
              </a:rPr>
              <a:t>ENDE</a:t>
            </a:r>
          </a:p>
        </p:txBody>
      </p:sp>
      <p:pic>
        <p:nvPicPr>
          <p:cNvPr id="5" name="Grafik 4" descr="Ein Bild, das Zeichnung enthält.&#10;&#10;Automatisch generierte Beschreibung">
            <a:extLst>
              <a:ext uri="{FF2B5EF4-FFF2-40B4-BE49-F238E27FC236}">
                <a16:creationId xmlns:a16="http://schemas.microsoft.com/office/drawing/2014/main" id="{9FFAE859-EA75-4CE3-8287-71BE3DE12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509963"/>
            <a:ext cx="2143125" cy="2143125"/>
          </a:xfrm>
          <a:prstGeom prst="rect">
            <a:avLst/>
          </a:prstGeom>
        </p:spPr>
      </p:pic>
    </p:spTree>
    <p:extLst>
      <p:ext uri="{BB962C8B-B14F-4D97-AF65-F5344CB8AC3E}">
        <p14:creationId xmlns:p14="http://schemas.microsoft.com/office/powerpoint/2010/main" val="230560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6A53C-940E-4C46-8451-A20D1DF22797}"/>
              </a:ext>
            </a:extLst>
          </p:cNvPr>
          <p:cNvSpPr>
            <a:spLocks noGrp="1"/>
          </p:cNvSpPr>
          <p:nvPr>
            <p:ph type="title"/>
          </p:nvPr>
        </p:nvSpPr>
        <p:spPr/>
        <p:txBody>
          <a:bodyPr/>
          <a:lstStyle/>
          <a:p>
            <a:r>
              <a:rPr lang="de-AT" b="1" dirty="0"/>
              <a:t>Beispiel </a:t>
            </a:r>
          </a:p>
        </p:txBody>
      </p:sp>
      <p:sp>
        <p:nvSpPr>
          <p:cNvPr id="3" name="Inhaltsplatzhalter 2">
            <a:extLst>
              <a:ext uri="{FF2B5EF4-FFF2-40B4-BE49-F238E27FC236}">
                <a16:creationId xmlns:a16="http://schemas.microsoft.com/office/drawing/2014/main" id="{849B1349-859B-487A-8A01-D74523B0185C}"/>
              </a:ext>
            </a:extLst>
          </p:cNvPr>
          <p:cNvSpPr>
            <a:spLocks noGrp="1"/>
          </p:cNvSpPr>
          <p:nvPr>
            <p:ph idx="1"/>
          </p:nvPr>
        </p:nvSpPr>
        <p:spPr>
          <a:xfrm>
            <a:off x="838200" y="1671846"/>
            <a:ext cx="10515600" cy="4351338"/>
          </a:xfrm>
        </p:spPr>
        <p:txBody>
          <a:bodyPr>
            <a:normAutofit fontScale="92500"/>
          </a:bodyPr>
          <a:lstStyle/>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&lt;?</a:t>
            </a:r>
            <a:r>
              <a:rPr lang="de-AT" altLang="de-DE" dirty="0" err="1">
                <a:latin typeface="Courier New" panose="02070309020205020404" pitchFamily="49" charset="0"/>
              </a:rPr>
              <a:t>xml</a:t>
            </a:r>
            <a:r>
              <a:rPr lang="de-AT" altLang="de-DE" dirty="0">
                <a:latin typeface="Courier New" panose="02070309020205020404" pitchFamily="49" charset="0"/>
              </a:rPr>
              <a:t> </a:t>
            </a:r>
            <a:r>
              <a:rPr lang="de-AT" altLang="de-DE" dirty="0" err="1">
                <a:latin typeface="Courier New" panose="02070309020205020404" pitchFamily="49" charset="0"/>
              </a:rPr>
              <a:t>version</a:t>
            </a:r>
            <a:r>
              <a:rPr lang="de-AT" altLang="de-DE" dirty="0">
                <a:latin typeface="Courier New" panose="02070309020205020404" pitchFamily="49" charset="0"/>
              </a:rPr>
              <a:t>="1.0" </a:t>
            </a:r>
            <a:r>
              <a:rPr lang="de-AT" altLang="de-DE" dirty="0" err="1">
                <a:latin typeface="Courier New" panose="02070309020205020404" pitchFamily="49" charset="0"/>
              </a:rPr>
              <a:t>encoding</a:t>
            </a:r>
            <a:r>
              <a:rPr lang="de-AT" altLang="de-DE" dirty="0">
                <a:latin typeface="Courier New" panose="02070309020205020404" pitchFamily="49" charset="0"/>
              </a:rPr>
              <a:t>="iso-8859-1"?&gt;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&lt;Buch </a:t>
            </a:r>
            <a:r>
              <a:rPr lang="de-AT" altLang="de-DE" dirty="0" err="1">
                <a:latin typeface="Courier New" panose="02070309020205020404" pitchFamily="49" charset="0"/>
              </a:rPr>
              <a:t>xmlns:xsi</a:t>
            </a:r>
            <a:r>
              <a:rPr lang="de-AT" altLang="de-DE" dirty="0">
                <a:latin typeface="Courier New" panose="02070309020205020404" pitchFamily="49" charset="0"/>
              </a:rPr>
              <a:t>="http://www.w3.org/2001/XMLSchema-instance" </a:t>
            </a:r>
            <a:r>
              <a:rPr lang="de-AT" altLang="de-DE" dirty="0" err="1">
                <a:latin typeface="Courier New" panose="02070309020205020404" pitchFamily="49" charset="0"/>
              </a:rPr>
              <a:t>xsi:noNamespaceSchemaLocation</a:t>
            </a:r>
            <a:r>
              <a:rPr lang="de-AT" altLang="de-DE" dirty="0">
                <a:latin typeface="Courier New" panose="02070309020205020404" pitchFamily="49" charset="0"/>
              </a:rPr>
              <a:t>="http://www.wima.at/test/index0/index.xsd"&gt;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  </a:t>
            </a:r>
            <a:r>
              <a:rPr lang="en-GB" altLang="de-DE" dirty="0">
                <a:latin typeface="Courier New" panose="02070309020205020404" pitchFamily="49" charset="0"/>
              </a:rPr>
              <a:t>&lt;</a:t>
            </a:r>
            <a:r>
              <a:rPr lang="en-GB" altLang="de-DE" dirty="0" err="1">
                <a:latin typeface="Courier New" panose="02070309020205020404" pitchFamily="49" charset="0"/>
              </a:rPr>
              <a:t>Titel</a:t>
            </a:r>
            <a:r>
              <a:rPr lang="en-GB" altLang="de-DE" dirty="0">
                <a:latin typeface="Courier New" panose="02070309020205020404" pitchFamily="49" charset="0"/>
              </a:rPr>
              <a:t>&gt;An Introduction to Database Systems&lt;/</a:t>
            </a:r>
            <a:r>
              <a:rPr lang="en-GB" altLang="de-DE" dirty="0" err="1">
                <a:latin typeface="Courier New" panose="02070309020205020404" pitchFamily="49" charset="0"/>
              </a:rPr>
              <a:t>Titel</a:t>
            </a:r>
            <a:r>
              <a:rPr lang="en-GB" altLang="de-DE" dirty="0">
                <a:latin typeface="Courier New" panose="02070309020205020404" pitchFamily="49" charset="0"/>
              </a:rPr>
              <a:t>&gt;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de-AT" altLang="de-DE" dirty="0">
                <a:latin typeface="Courier New" panose="02070309020205020404" pitchFamily="49" charset="0"/>
              </a:rPr>
              <a:t>&lt;Inhalt&gt;Datenmodellierung&lt;/Inhalt&gt;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&lt;/Buch&gt;</a:t>
            </a:r>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3200" dirty="0"/>
          </a:p>
          <a:p>
            <a:pPr indent="-2778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3200" dirty="0"/>
              <a:t>Wird durch folgendes Schema beschrieben:</a:t>
            </a:r>
          </a:p>
          <a:p>
            <a:endParaRPr lang="de-AT" dirty="0"/>
          </a:p>
        </p:txBody>
      </p:sp>
      <p:sp>
        <p:nvSpPr>
          <p:cNvPr id="4" name="Fußzeilenplatzhalter 3">
            <a:extLst>
              <a:ext uri="{FF2B5EF4-FFF2-40B4-BE49-F238E27FC236}">
                <a16:creationId xmlns:a16="http://schemas.microsoft.com/office/drawing/2014/main" id="{B4A93AEC-5F40-4900-BF77-09BC9632B954}"/>
              </a:ext>
            </a:extLst>
          </p:cNvPr>
          <p:cNvSpPr>
            <a:spLocks noGrp="1"/>
          </p:cNvSpPr>
          <p:nvPr>
            <p:ph type="ftr" sz="quarter" idx="11"/>
          </p:nvPr>
        </p:nvSpPr>
        <p:spPr>
          <a:xfrm>
            <a:off x="838200" y="6356350"/>
            <a:ext cx="593035"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4D748904-4E10-4A6F-9D39-E3815E6B6EBD}"/>
              </a:ext>
            </a:extLst>
          </p:cNvPr>
          <p:cNvSpPr>
            <a:spLocks noGrp="1"/>
          </p:cNvSpPr>
          <p:nvPr>
            <p:ph type="sldNum" sz="quarter" idx="12"/>
          </p:nvPr>
        </p:nvSpPr>
        <p:spPr/>
        <p:txBody>
          <a:bodyPr/>
          <a:lstStyle/>
          <a:p>
            <a:fld id="{1A905A58-585F-4B73-B6AE-6769FFF49B73}" type="slidenum">
              <a:rPr lang="de-AT" sz="1400" smtClean="0"/>
              <a:t>8</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5084F909-4F03-419C-8E68-4D2542D11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75889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6B3B59-BF24-4418-91E8-2422C88FAE8D}"/>
              </a:ext>
            </a:extLst>
          </p:cNvPr>
          <p:cNvSpPr>
            <a:spLocks noGrp="1"/>
          </p:cNvSpPr>
          <p:nvPr>
            <p:ph type="title"/>
          </p:nvPr>
        </p:nvSpPr>
        <p:spPr/>
        <p:txBody>
          <a:bodyPr/>
          <a:lstStyle/>
          <a:p>
            <a:r>
              <a:rPr lang="de-AT" b="1" dirty="0"/>
              <a:t>Beispiel </a:t>
            </a:r>
          </a:p>
        </p:txBody>
      </p:sp>
      <p:sp>
        <p:nvSpPr>
          <p:cNvPr id="3" name="Inhaltsplatzhalter 2">
            <a:extLst>
              <a:ext uri="{FF2B5EF4-FFF2-40B4-BE49-F238E27FC236}">
                <a16:creationId xmlns:a16="http://schemas.microsoft.com/office/drawing/2014/main" id="{1A1A2433-B2FD-4DD9-A633-0171828086D8}"/>
              </a:ext>
            </a:extLst>
          </p:cNvPr>
          <p:cNvSpPr>
            <a:spLocks noGrp="1"/>
          </p:cNvSpPr>
          <p:nvPr>
            <p:ph idx="1"/>
          </p:nvPr>
        </p:nvSpPr>
        <p:spPr/>
        <p:txBody>
          <a:bodyPr>
            <a:normAutofit fontScale="85000" lnSpcReduction="10000"/>
          </a:bodyPr>
          <a:lstStyle/>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&lt;?</a:t>
            </a:r>
            <a:r>
              <a:rPr lang="de-AT" altLang="de-DE" dirty="0" err="1">
                <a:latin typeface="Courier New" panose="02070309020205020404" pitchFamily="49" charset="0"/>
              </a:rPr>
              <a:t>xml</a:t>
            </a:r>
            <a:r>
              <a:rPr lang="de-AT" altLang="de-DE" dirty="0">
                <a:latin typeface="Courier New" panose="02070309020205020404" pitchFamily="49" charset="0"/>
              </a:rPr>
              <a:t> </a:t>
            </a:r>
            <a:r>
              <a:rPr lang="de-AT" altLang="de-DE" dirty="0" err="1">
                <a:latin typeface="Courier New" panose="02070309020205020404" pitchFamily="49" charset="0"/>
              </a:rPr>
              <a:t>version</a:t>
            </a:r>
            <a:r>
              <a:rPr lang="de-AT" altLang="de-DE" dirty="0">
                <a:latin typeface="Courier New" panose="02070309020205020404" pitchFamily="49" charset="0"/>
              </a:rPr>
              <a:t>="1.0" </a:t>
            </a:r>
            <a:r>
              <a:rPr lang="de-AT" altLang="de-DE" dirty="0" err="1">
                <a:latin typeface="Courier New" panose="02070309020205020404" pitchFamily="49" charset="0"/>
              </a:rPr>
              <a:t>encoding</a:t>
            </a:r>
            <a:r>
              <a:rPr lang="de-AT" altLang="de-DE" dirty="0">
                <a:latin typeface="Courier New" panose="02070309020205020404" pitchFamily="49" charset="0"/>
              </a:rPr>
              <a:t>="iso-8859-1"?&gt;</a:t>
            </a:r>
          </a:p>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&lt;</a:t>
            </a:r>
            <a:r>
              <a:rPr lang="de-AT" altLang="de-DE" dirty="0" err="1">
                <a:latin typeface="Courier New" panose="02070309020205020404" pitchFamily="49" charset="0"/>
              </a:rPr>
              <a:t>xsd:schema</a:t>
            </a:r>
            <a:r>
              <a:rPr lang="de-AT" altLang="de-DE" dirty="0">
                <a:latin typeface="Courier New" panose="02070309020205020404" pitchFamily="49" charset="0"/>
              </a:rPr>
              <a:t> </a:t>
            </a:r>
            <a:r>
              <a:rPr lang="de-AT" altLang="de-DE" dirty="0" err="1">
                <a:latin typeface="Courier New" panose="02070309020205020404" pitchFamily="49" charset="0"/>
              </a:rPr>
              <a:t>xmlns:xsd</a:t>
            </a:r>
            <a:r>
              <a:rPr lang="de-AT" altLang="de-DE" dirty="0">
                <a:latin typeface="Courier New" panose="02070309020205020404" pitchFamily="49" charset="0"/>
              </a:rPr>
              <a:t>="http://www.w3.org/2001/XMLSchema"&gt;</a:t>
            </a:r>
          </a:p>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  </a:t>
            </a:r>
            <a:r>
              <a:rPr lang="en-GB" altLang="de-DE" dirty="0">
                <a:latin typeface="Courier New" panose="02070309020205020404" pitchFamily="49" charset="0"/>
              </a:rPr>
              <a:t>&lt;</a:t>
            </a:r>
            <a:r>
              <a:rPr lang="en-GB" altLang="de-DE" dirty="0" err="1">
                <a:latin typeface="Courier New" panose="02070309020205020404" pitchFamily="49" charset="0"/>
              </a:rPr>
              <a:t>xsd:element</a:t>
            </a:r>
            <a:r>
              <a:rPr lang="en-GB" altLang="de-DE" dirty="0">
                <a:latin typeface="Courier New" panose="02070309020205020404" pitchFamily="49" charset="0"/>
              </a:rPr>
              <a:t> name="Buch"&gt;</a:t>
            </a:r>
          </a:p>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xsd:complexType</a:t>
            </a:r>
            <a:r>
              <a:rPr lang="en-GB" altLang="de-DE" dirty="0">
                <a:latin typeface="Courier New" panose="02070309020205020404" pitchFamily="49" charset="0"/>
              </a:rPr>
              <a:t>&gt;</a:t>
            </a:r>
          </a:p>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xsd:sequence</a:t>
            </a:r>
            <a:r>
              <a:rPr lang="en-GB" altLang="de-DE" dirty="0">
                <a:latin typeface="Courier New" panose="02070309020205020404" pitchFamily="49" charset="0"/>
              </a:rPr>
              <a:t>&gt;</a:t>
            </a:r>
          </a:p>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xsd:element</a:t>
            </a:r>
            <a:r>
              <a:rPr lang="en-GB" altLang="de-DE" dirty="0">
                <a:latin typeface="Courier New" panose="02070309020205020404" pitchFamily="49" charset="0"/>
              </a:rPr>
              <a:t> name="</a:t>
            </a:r>
            <a:r>
              <a:rPr lang="en-GB" altLang="de-DE" dirty="0" err="1">
                <a:latin typeface="Courier New" panose="02070309020205020404" pitchFamily="49" charset="0"/>
              </a:rPr>
              <a:t>Titel</a:t>
            </a:r>
            <a:r>
              <a:rPr lang="en-GB" altLang="de-DE" dirty="0">
                <a:latin typeface="Courier New" panose="02070309020205020404" pitchFamily="49" charset="0"/>
              </a:rPr>
              <a:t>" type="</a:t>
            </a:r>
            <a:r>
              <a:rPr lang="en-GB" altLang="de-DE" dirty="0" err="1">
                <a:latin typeface="Courier New" panose="02070309020205020404" pitchFamily="49" charset="0"/>
              </a:rPr>
              <a:t>xsd:string</a:t>
            </a:r>
            <a:r>
              <a:rPr lang="en-GB" altLang="de-DE" dirty="0">
                <a:latin typeface="Courier New" panose="02070309020205020404" pitchFamily="49" charset="0"/>
              </a:rPr>
              <a:t>"/&gt;</a:t>
            </a:r>
          </a:p>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xsd:element</a:t>
            </a:r>
            <a:r>
              <a:rPr lang="en-GB" altLang="de-DE" dirty="0">
                <a:latin typeface="Courier New" panose="02070309020205020404" pitchFamily="49" charset="0"/>
              </a:rPr>
              <a:t> name="</a:t>
            </a:r>
            <a:r>
              <a:rPr lang="en-GB" altLang="de-DE" dirty="0" err="1">
                <a:latin typeface="Courier New" panose="02070309020205020404" pitchFamily="49" charset="0"/>
              </a:rPr>
              <a:t>Inhalt</a:t>
            </a:r>
            <a:r>
              <a:rPr lang="en-GB" altLang="de-DE" dirty="0">
                <a:latin typeface="Courier New" panose="02070309020205020404" pitchFamily="49" charset="0"/>
              </a:rPr>
              <a:t>" type="</a:t>
            </a:r>
            <a:r>
              <a:rPr lang="en-GB" altLang="de-DE" dirty="0" err="1">
                <a:latin typeface="Courier New" panose="02070309020205020404" pitchFamily="49" charset="0"/>
              </a:rPr>
              <a:t>xsd:string</a:t>
            </a:r>
            <a:r>
              <a:rPr lang="en-GB" altLang="de-DE" dirty="0">
                <a:latin typeface="Courier New" panose="02070309020205020404" pitchFamily="49" charset="0"/>
              </a:rPr>
              <a:t>"/&gt;</a:t>
            </a:r>
          </a:p>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xsd:sequence</a:t>
            </a:r>
            <a:r>
              <a:rPr lang="en-GB" altLang="de-DE" dirty="0">
                <a:latin typeface="Courier New" panose="02070309020205020404" pitchFamily="49" charset="0"/>
              </a:rPr>
              <a:t>&gt;</a:t>
            </a:r>
          </a:p>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&lt;/</a:t>
            </a:r>
            <a:r>
              <a:rPr lang="en-GB" altLang="de-DE" dirty="0" err="1">
                <a:latin typeface="Courier New" panose="02070309020205020404" pitchFamily="49" charset="0"/>
              </a:rPr>
              <a:t>xsd:complexType</a:t>
            </a:r>
            <a:r>
              <a:rPr lang="en-GB" altLang="de-DE" dirty="0">
                <a:latin typeface="Courier New" panose="02070309020205020404" pitchFamily="49" charset="0"/>
              </a:rPr>
              <a:t>&gt;</a:t>
            </a:r>
          </a:p>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de-AT" altLang="de-DE" dirty="0">
                <a:latin typeface="Courier New" panose="02070309020205020404" pitchFamily="49" charset="0"/>
              </a:rPr>
              <a:t>&lt;/</a:t>
            </a:r>
            <a:r>
              <a:rPr lang="de-AT" altLang="de-DE" dirty="0" err="1">
                <a:latin typeface="Courier New" panose="02070309020205020404" pitchFamily="49" charset="0"/>
              </a:rPr>
              <a:t>xsd:element</a:t>
            </a:r>
            <a:r>
              <a:rPr lang="de-AT" altLang="de-DE" dirty="0">
                <a:latin typeface="Courier New" panose="02070309020205020404" pitchFamily="49" charset="0"/>
              </a:rPr>
              <a:t>&gt; </a:t>
            </a:r>
          </a:p>
          <a:p>
            <a:pPr indent="-2778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&lt;/</a:t>
            </a:r>
            <a:r>
              <a:rPr lang="de-AT" altLang="de-DE" dirty="0" err="1">
                <a:latin typeface="Courier New" panose="02070309020205020404" pitchFamily="49" charset="0"/>
              </a:rPr>
              <a:t>xsd:schema</a:t>
            </a:r>
            <a:r>
              <a:rPr lang="de-AT" altLang="de-DE" dirty="0">
                <a:latin typeface="Courier New" panose="02070309020205020404" pitchFamily="49" charset="0"/>
              </a:rPr>
              <a:t>&gt;</a:t>
            </a:r>
          </a:p>
          <a:p>
            <a:endParaRPr lang="de-AT" dirty="0"/>
          </a:p>
        </p:txBody>
      </p:sp>
      <p:sp>
        <p:nvSpPr>
          <p:cNvPr id="4" name="Fußzeilenplatzhalter 3">
            <a:extLst>
              <a:ext uri="{FF2B5EF4-FFF2-40B4-BE49-F238E27FC236}">
                <a16:creationId xmlns:a16="http://schemas.microsoft.com/office/drawing/2014/main" id="{DB52B23B-8D7F-4857-B11E-0DC1A4D1A1C8}"/>
              </a:ext>
            </a:extLst>
          </p:cNvPr>
          <p:cNvSpPr>
            <a:spLocks noGrp="1"/>
          </p:cNvSpPr>
          <p:nvPr>
            <p:ph type="ftr" sz="quarter" idx="11"/>
          </p:nvPr>
        </p:nvSpPr>
        <p:spPr>
          <a:xfrm>
            <a:off x="838200" y="6356350"/>
            <a:ext cx="646043" cy="365125"/>
          </a:xfrm>
        </p:spPr>
        <p:txBody>
          <a:bodyPr/>
          <a:lstStyle/>
          <a:p>
            <a:r>
              <a:rPr lang="de-AT" sz="1400" dirty="0"/>
              <a:t>XML</a:t>
            </a:r>
          </a:p>
        </p:txBody>
      </p:sp>
      <p:sp>
        <p:nvSpPr>
          <p:cNvPr id="5" name="Foliennummernplatzhalter 4">
            <a:extLst>
              <a:ext uri="{FF2B5EF4-FFF2-40B4-BE49-F238E27FC236}">
                <a16:creationId xmlns:a16="http://schemas.microsoft.com/office/drawing/2014/main" id="{B95F8702-9732-4B33-A3BC-8A21DBDFAF29}"/>
              </a:ext>
            </a:extLst>
          </p:cNvPr>
          <p:cNvSpPr>
            <a:spLocks noGrp="1"/>
          </p:cNvSpPr>
          <p:nvPr>
            <p:ph type="sldNum" sz="quarter" idx="12"/>
          </p:nvPr>
        </p:nvSpPr>
        <p:spPr/>
        <p:txBody>
          <a:bodyPr/>
          <a:lstStyle/>
          <a:p>
            <a:fld id="{1A905A58-585F-4B73-B6AE-6769FFF49B73}" type="slidenum">
              <a:rPr lang="de-AT" sz="1400" smtClean="0"/>
              <a:t>9</a:t>
            </a:fld>
            <a:endParaRPr lang="de-AT" sz="1400"/>
          </a:p>
        </p:txBody>
      </p:sp>
      <p:pic>
        <p:nvPicPr>
          <p:cNvPr id="6" name="Grafik 5" descr="Ein Bild, das Zeichnung enthält.&#10;&#10;Automatisch generierte Beschreibung">
            <a:extLst>
              <a:ext uri="{FF2B5EF4-FFF2-40B4-BE49-F238E27FC236}">
                <a16:creationId xmlns:a16="http://schemas.microsoft.com/office/drawing/2014/main" id="{C0E5A948-8529-4EA0-9BAC-90365AC7F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1052251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4014</Words>
  <Application>Microsoft Office PowerPoint</Application>
  <PresentationFormat>Breitbild</PresentationFormat>
  <Paragraphs>803</Paragraphs>
  <Slides>71</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71</vt:i4>
      </vt:variant>
    </vt:vector>
  </HeadingPairs>
  <TitlesOfParts>
    <vt:vector size="79" baseType="lpstr">
      <vt:lpstr>Arial Unicode MS</vt:lpstr>
      <vt:lpstr>Arial</vt:lpstr>
      <vt:lpstr>Calibri</vt:lpstr>
      <vt:lpstr>Calibri Light</vt:lpstr>
      <vt:lpstr>Courier New</vt:lpstr>
      <vt:lpstr>Times New Roman</vt:lpstr>
      <vt:lpstr>Wingdings</vt:lpstr>
      <vt:lpstr>Office</vt:lpstr>
      <vt:lpstr>XML XSD</vt:lpstr>
      <vt:lpstr>XML Schema </vt:lpstr>
      <vt:lpstr>XML Schema</vt:lpstr>
      <vt:lpstr>XML Dokument</vt:lpstr>
      <vt:lpstr>DTD vs. Schema</vt:lpstr>
      <vt:lpstr>DTD vs. Schema</vt:lpstr>
      <vt:lpstr>Referenz auf XML Schema</vt:lpstr>
      <vt:lpstr>Beispiel </vt:lpstr>
      <vt:lpstr>Beispiel </vt:lpstr>
      <vt:lpstr>Schema Element</vt:lpstr>
      <vt:lpstr>Namespace</vt:lpstr>
      <vt:lpstr>Namespace</vt:lpstr>
      <vt:lpstr>PowerPoint-Präsentation</vt:lpstr>
      <vt:lpstr>Namespace</vt:lpstr>
      <vt:lpstr>Verschiedene Namespace</vt:lpstr>
      <vt:lpstr>Verschiedene Namespace</vt:lpstr>
      <vt:lpstr>Typen</vt:lpstr>
      <vt:lpstr>Einfache Typen</vt:lpstr>
      <vt:lpstr>Simple Typ</vt:lpstr>
      <vt:lpstr>Beispiel Simple Typ</vt:lpstr>
      <vt:lpstr>Restrictions</vt:lpstr>
      <vt:lpstr>Restrictions / Facets</vt:lpstr>
      <vt:lpstr>Restrictions / Facets</vt:lpstr>
      <vt:lpstr>Restriction – length </vt:lpstr>
      <vt:lpstr>Beispiel</vt:lpstr>
      <vt:lpstr>Facet – enumeration </vt:lpstr>
      <vt:lpstr>Facet Pattern Value</vt:lpstr>
      <vt:lpstr>Pattern Value</vt:lpstr>
      <vt:lpstr>Beispiel </vt:lpstr>
      <vt:lpstr>Beispiel</vt:lpstr>
      <vt:lpstr>Restriction – minInclusive </vt:lpstr>
      <vt:lpstr>Restriction – whitespace characters</vt:lpstr>
      <vt:lpstr>Restriction – whitespace characters</vt:lpstr>
      <vt:lpstr>Benutzerdefinierte Typen</vt:lpstr>
      <vt:lpstr>Komplexe Elemente</vt:lpstr>
      <vt:lpstr>Komplexes Element</vt:lpstr>
      <vt:lpstr>Darstellung I</vt:lpstr>
      <vt:lpstr>Darstellung II</vt:lpstr>
      <vt:lpstr>Beispiel Erweiterung simple type</vt:lpstr>
      <vt:lpstr>Beispiel Erweiterung komplexer Typ</vt:lpstr>
      <vt:lpstr>Beispiel Erweiterung komplexer Typ</vt:lpstr>
      <vt:lpstr>Extensions</vt:lpstr>
      <vt:lpstr>Restriction</vt:lpstr>
      <vt:lpstr>Order Indikatoren</vt:lpstr>
      <vt:lpstr>All Indikator</vt:lpstr>
      <vt:lpstr>Choice Indikator</vt:lpstr>
      <vt:lpstr>Sequence Indicator</vt:lpstr>
      <vt:lpstr>Occurence Indikator</vt:lpstr>
      <vt:lpstr>Gruppen Indikator I</vt:lpstr>
      <vt:lpstr>Gruppen Indikator II</vt:lpstr>
      <vt:lpstr>&lt;any&gt; I</vt:lpstr>
      <vt:lpstr>&lt;any&gt; II</vt:lpstr>
      <vt:lpstr>&lt;any&gt; III</vt:lpstr>
      <vt:lpstr>Liste </vt:lpstr>
      <vt:lpstr>Union </vt:lpstr>
      <vt:lpstr>Mixed Content</vt:lpstr>
      <vt:lpstr>Attribute </vt:lpstr>
      <vt:lpstr>Attribut</vt:lpstr>
      <vt:lpstr>Attribute </vt:lpstr>
      <vt:lpstr>Attribute</vt:lpstr>
      <vt:lpstr>Beispiel</vt:lpstr>
      <vt:lpstr>Zusammenfassung Elemente</vt:lpstr>
      <vt:lpstr>Beispiel Referenz</vt:lpstr>
      <vt:lpstr>Beispiel Referenz</vt:lpstr>
      <vt:lpstr>Gesucht: XSD</vt:lpstr>
      <vt:lpstr>XML - RDBMS</vt:lpstr>
      <vt:lpstr>XML vs. Relationale DB</vt:lpstr>
      <vt:lpstr>XML vs. Relationale DB</vt:lpstr>
      <vt:lpstr>XML &lt;-&gt; RDBMS: Problematik I</vt:lpstr>
      <vt:lpstr>XML &lt;-&gt; RDBMS: Problematik II</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XSD</dc:title>
  <dc:creator>Muratspahic Irfan</dc:creator>
  <cp:lastModifiedBy>Muratspahic Irfan</cp:lastModifiedBy>
  <cp:revision>8</cp:revision>
  <dcterms:created xsi:type="dcterms:W3CDTF">2020-07-06T20:07:41Z</dcterms:created>
  <dcterms:modified xsi:type="dcterms:W3CDTF">2020-07-06T21:18:39Z</dcterms:modified>
</cp:coreProperties>
</file>