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7" r:id="rId3"/>
    <p:sldId id="258" r:id="rId4"/>
    <p:sldId id="259" r:id="rId5"/>
    <p:sldId id="261" r:id="rId6"/>
    <p:sldId id="262" r:id="rId7"/>
    <p:sldId id="260" r:id="rId8"/>
    <p:sldId id="271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C6ED06-C536-4F22-AF13-E448C5386F48}">
          <p14:sldIdLst>
            <p14:sldId id="272"/>
            <p14:sldId id="257"/>
            <p14:sldId id="258"/>
            <p14:sldId id="259"/>
            <p14:sldId id="261"/>
            <p14:sldId id="262"/>
            <p14:sldId id="260"/>
            <p14:sldId id="271"/>
          </p14:sldIdLst>
        </p14:section>
        <p14:section name="amazon dataset" id="{CD0E40A7-0B9F-4FF8-988F-BE9B7A298C7B}">
          <p14:sldIdLst>
            <p14:sldId id="264"/>
            <p14:sldId id="265"/>
            <p14:sldId id="267"/>
            <p14:sldId id="266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47EE62-C871-462D-A030-E285C46E4AE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FF44DDE-1603-4340-9EDD-0793F9B2C1AB}">
      <dgm:prSet/>
      <dgm:spPr/>
      <dgm:t>
        <a:bodyPr/>
        <a:lstStyle/>
        <a:p>
          <a:r>
            <a:rPr lang="en-CA"/>
            <a:t>A WildsSubset Object such as “data”</a:t>
          </a:r>
          <a:endParaRPr lang="en-US"/>
        </a:p>
      </dgm:t>
    </dgm:pt>
    <dgm:pt modelId="{3522FF9A-A749-4B9A-95BA-C010AE54CDEF}" type="parTrans" cxnId="{4189D548-F0E1-462A-9361-DE1AF6C3AB48}">
      <dgm:prSet/>
      <dgm:spPr/>
      <dgm:t>
        <a:bodyPr/>
        <a:lstStyle/>
        <a:p>
          <a:endParaRPr lang="en-US"/>
        </a:p>
      </dgm:t>
    </dgm:pt>
    <dgm:pt modelId="{6D0C2B68-943A-47AE-8E76-94D007D718B3}" type="sibTrans" cxnId="{4189D548-F0E1-462A-9361-DE1AF6C3AB48}">
      <dgm:prSet/>
      <dgm:spPr/>
      <dgm:t>
        <a:bodyPr/>
        <a:lstStyle/>
        <a:p>
          <a:endParaRPr lang="en-US"/>
        </a:p>
      </dgm:t>
    </dgm:pt>
    <dgm:pt modelId="{B35AF385-74A6-4BA1-AC4E-C47ED8F66978}">
      <dgm:prSet/>
      <dgm:spPr/>
      <dgm:t>
        <a:bodyPr/>
        <a:lstStyle/>
        <a:p>
          <a:r>
            <a:rPr lang="en-CA"/>
            <a:t>Data.__getitem__(self, index) return:</a:t>
          </a:r>
          <a:endParaRPr lang="en-US"/>
        </a:p>
      </dgm:t>
    </dgm:pt>
    <dgm:pt modelId="{D81EC6E5-BB44-4D32-8B78-3CF564FD9092}" type="parTrans" cxnId="{FF826F95-2BF9-4F36-B2BB-FD1B320321CD}">
      <dgm:prSet/>
      <dgm:spPr/>
      <dgm:t>
        <a:bodyPr/>
        <a:lstStyle/>
        <a:p>
          <a:endParaRPr lang="en-US"/>
        </a:p>
      </dgm:t>
    </dgm:pt>
    <dgm:pt modelId="{938D516C-48A4-4D7C-9233-B794C94E446F}" type="sibTrans" cxnId="{FF826F95-2BF9-4F36-B2BB-FD1B320321CD}">
      <dgm:prSet/>
      <dgm:spPr/>
      <dgm:t>
        <a:bodyPr/>
        <a:lstStyle/>
        <a:p>
          <a:endParaRPr lang="en-US"/>
        </a:p>
      </dgm:t>
    </dgm:pt>
    <dgm:pt modelId="{E299D65A-A207-4787-A3DA-F570E6198CC0}">
      <dgm:prSet/>
      <dgm:spPr/>
      <dgm:t>
        <a:bodyPr/>
        <a:lstStyle/>
        <a:p>
          <a:r>
            <a:rPr lang="en-CA"/>
            <a:t>X, y, metadata of the specific index.</a:t>
          </a:r>
          <a:endParaRPr lang="en-US"/>
        </a:p>
      </dgm:t>
    </dgm:pt>
    <dgm:pt modelId="{9F49DD64-416A-4126-B5A5-B2A5601938BD}" type="parTrans" cxnId="{8D3CC85A-464C-4622-9C78-DE47B51D057F}">
      <dgm:prSet/>
      <dgm:spPr/>
      <dgm:t>
        <a:bodyPr/>
        <a:lstStyle/>
        <a:p>
          <a:endParaRPr lang="en-US"/>
        </a:p>
      </dgm:t>
    </dgm:pt>
    <dgm:pt modelId="{0513570E-AB01-4889-9525-76DC6C6907BC}" type="sibTrans" cxnId="{8D3CC85A-464C-4622-9C78-DE47B51D057F}">
      <dgm:prSet/>
      <dgm:spPr/>
      <dgm:t>
        <a:bodyPr/>
        <a:lstStyle/>
        <a:p>
          <a:endParaRPr lang="en-US"/>
        </a:p>
      </dgm:t>
    </dgm:pt>
    <dgm:pt modelId="{D40D1D02-3626-4554-B868-DD11CA3E2AA7}" type="pres">
      <dgm:prSet presAssocID="{7847EE62-C871-462D-A030-E285C46E4AE1}" presName="root" presStyleCnt="0">
        <dgm:presLayoutVars>
          <dgm:dir/>
          <dgm:resizeHandles val="exact"/>
        </dgm:presLayoutVars>
      </dgm:prSet>
      <dgm:spPr/>
    </dgm:pt>
    <dgm:pt modelId="{ACECAD7F-9FF7-4FAC-B6ED-F4CC3DA1B9EE}" type="pres">
      <dgm:prSet presAssocID="{0FF44DDE-1603-4340-9EDD-0793F9B2C1AB}" presName="compNode" presStyleCnt="0"/>
      <dgm:spPr/>
    </dgm:pt>
    <dgm:pt modelId="{2C2BD8EC-C369-467A-A507-FD62AA31F2DA}" type="pres">
      <dgm:prSet presAssocID="{0FF44DDE-1603-4340-9EDD-0793F9B2C1AB}" presName="bgRect" presStyleLbl="bgShp" presStyleIdx="0" presStyleCnt="3"/>
      <dgm:spPr/>
    </dgm:pt>
    <dgm:pt modelId="{DEFD22A7-A1F3-4A74-A470-4CD5A9281401}" type="pres">
      <dgm:prSet presAssocID="{0FF44DDE-1603-4340-9EDD-0793F9B2C1A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CE2FEDB8-3FB1-4F42-B1F6-5AC936FAEC4E}" type="pres">
      <dgm:prSet presAssocID="{0FF44DDE-1603-4340-9EDD-0793F9B2C1AB}" presName="spaceRect" presStyleCnt="0"/>
      <dgm:spPr/>
    </dgm:pt>
    <dgm:pt modelId="{329B5015-200F-476C-A4DF-1F6302E52B2B}" type="pres">
      <dgm:prSet presAssocID="{0FF44DDE-1603-4340-9EDD-0793F9B2C1AB}" presName="parTx" presStyleLbl="revTx" presStyleIdx="0" presStyleCnt="3">
        <dgm:presLayoutVars>
          <dgm:chMax val="0"/>
          <dgm:chPref val="0"/>
        </dgm:presLayoutVars>
      </dgm:prSet>
      <dgm:spPr/>
    </dgm:pt>
    <dgm:pt modelId="{686F0168-4D0C-42D5-A1F3-357AA0E53BB4}" type="pres">
      <dgm:prSet presAssocID="{6D0C2B68-943A-47AE-8E76-94D007D718B3}" presName="sibTrans" presStyleCnt="0"/>
      <dgm:spPr/>
    </dgm:pt>
    <dgm:pt modelId="{7324B568-BFF9-4A1D-8007-54F2DAC99417}" type="pres">
      <dgm:prSet presAssocID="{B35AF385-74A6-4BA1-AC4E-C47ED8F66978}" presName="compNode" presStyleCnt="0"/>
      <dgm:spPr/>
    </dgm:pt>
    <dgm:pt modelId="{24C46320-1057-4770-9CEE-5CD2895B26F5}" type="pres">
      <dgm:prSet presAssocID="{B35AF385-74A6-4BA1-AC4E-C47ED8F66978}" presName="bgRect" presStyleLbl="bgShp" presStyleIdx="1" presStyleCnt="3"/>
      <dgm:spPr/>
    </dgm:pt>
    <dgm:pt modelId="{E0B30D18-4747-4698-B0D1-B191B6AB9758}" type="pres">
      <dgm:prSet presAssocID="{B35AF385-74A6-4BA1-AC4E-C47ED8F6697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0D33244-7C10-4A50-8418-CF497919A16B}" type="pres">
      <dgm:prSet presAssocID="{B35AF385-74A6-4BA1-AC4E-C47ED8F66978}" presName="spaceRect" presStyleCnt="0"/>
      <dgm:spPr/>
    </dgm:pt>
    <dgm:pt modelId="{54903BFB-0287-44AB-8C96-DAE1BA4A5D68}" type="pres">
      <dgm:prSet presAssocID="{B35AF385-74A6-4BA1-AC4E-C47ED8F66978}" presName="parTx" presStyleLbl="revTx" presStyleIdx="1" presStyleCnt="3">
        <dgm:presLayoutVars>
          <dgm:chMax val="0"/>
          <dgm:chPref val="0"/>
        </dgm:presLayoutVars>
      </dgm:prSet>
      <dgm:spPr/>
    </dgm:pt>
    <dgm:pt modelId="{45DF213F-E67E-498F-ABD5-0A8D5D1B0003}" type="pres">
      <dgm:prSet presAssocID="{938D516C-48A4-4D7C-9233-B794C94E446F}" presName="sibTrans" presStyleCnt="0"/>
      <dgm:spPr/>
    </dgm:pt>
    <dgm:pt modelId="{3F01113A-83F1-427D-BEB0-2689A8F68A2C}" type="pres">
      <dgm:prSet presAssocID="{E299D65A-A207-4787-A3DA-F570E6198CC0}" presName="compNode" presStyleCnt="0"/>
      <dgm:spPr/>
    </dgm:pt>
    <dgm:pt modelId="{96517DC0-0CB6-4A58-B5B5-37E5BEBB83A6}" type="pres">
      <dgm:prSet presAssocID="{E299D65A-A207-4787-A3DA-F570E6198CC0}" presName="bgRect" presStyleLbl="bgShp" presStyleIdx="2" presStyleCnt="3"/>
      <dgm:spPr/>
    </dgm:pt>
    <dgm:pt modelId="{8D0FA4D8-9C02-40A6-92D3-215C8E0B8F95}" type="pres">
      <dgm:prSet presAssocID="{E299D65A-A207-4787-A3DA-F570E6198C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803B2CF-2402-4FA1-8490-82C253B55173}" type="pres">
      <dgm:prSet presAssocID="{E299D65A-A207-4787-A3DA-F570E6198CC0}" presName="spaceRect" presStyleCnt="0"/>
      <dgm:spPr/>
    </dgm:pt>
    <dgm:pt modelId="{A588AF8E-7087-4620-A93F-A6B08901F769}" type="pres">
      <dgm:prSet presAssocID="{E299D65A-A207-4787-A3DA-F570E6198CC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2714210-17FF-48C8-ABDC-9204EC09929D}" type="presOf" srcId="{B35AF385-74A6-4BA1-AC4E-C47ED8F66978}" destId="{54903BFB-0287-44AB-8C96-DAE1BA4A5D68}" srcOrd="0" destOrd="0" presId="urn:microsoft.com/office/officeart/2018/2/layout/IconVerticalSolidList"/>
    <dgm:cxn modelId="{C8337936-A1FD-41FF-8052-1BBF8F24BA0E}" type="presOf" srcId="{E299D65A-A207-4787-A3DA-F570E6198CC0}" destId="{A588AF8E-7087-4620-A93F-A6B08901F769}" srcOrd="0" destOrd="0" presId="urn:microsoft.com/office/officeart/2018/2/layout/IconVerticalSolidList"/>
    <dgm:cxn modelId="{423F525C-29CF-43C9-B7CE-E27FC0A06606}" type="presOf" srcId="{0FF44DDE-1603-4340-9EDD-0793F9B2C1AB}" destId="{329B5015-200F-476C-A4DF-1F6302E52B2B}" srcOrd="0" destOrd="0" presId="urn:microsoft.com/office/officeart/2018/2/layout/IconVerticalSolidList"/>
    <dgm:cxn modelId="{FA996062-7C4B-47A2-87AD-32687C8BFD83}" type="presOf" srcId="{7847EE62-C871-462D-A030-E285C46E4AE1}" destId="{D40D1D02-3626-4554-B868-DD11CA3E2AA7}" srcOrd="0" destOrd="0" presId="urn:microsoft.com/office/officeart/2018/2/layout/IconVerticalSolidList"/>
    <dgm:cxn modelId="{4189D548-F0E1-462A-9361-DE1AF6C3AB48}" srcId="{7847EE62-C871-462D-A030-E285C46E4AE1}" destId="{0FF44DDE-1603-4340-9EDD-0793F9B2C1AB}" srcOrd="0" destOrd="0" parTransId="{3522FF9A-A749-4B9A-95BA-C010AE54CDEF}" sibTransId="{6D0C2B68-943A-47AE-8E76-94D007D718B3}"/>
    <dgm:cxn modelId="{8D3CC85A-464C-4622-9C78-DE47B51D057F}" srcId="{7847EE62-C871-462D-A030-E285C46E4AE1}" destId="{E299D65A-A207-4787-A3DA-F570E6198CC0}" srcOrd="2" destOrd="0" parTransId="{9F49DD64-416A-4126-B5A5-B2A5601938BD}" sibTransId="{0513570E-AB01-4889-9525-76DC6C6907BC}"/>
    <dgm:cxn modelId="{FF826F95-2BF9-4F36-B2BB-FD1B320321CD}" srcId="{7847EE62-C871-462D-A030-E285C46E4AE1}" destId="{B35AF385-74A6-4BA1-AC4E-C47ED8F66978}" srcOrd="1" destOrd="0" parTransId="{D81EC6E5-BB44-4D32-8B78-3CF564FD9092}" sibTransId="{938D516C-48A4-4D7C-9233-B794C94E446F}"/>
    <dgm:cxn modelId="{7C865BE3-4361-4700-BBF7-E32E1EC9A641}" type="presParOf" srcId="{D40D1D02-3626-4554-B868-DD11CA3E2AA7}" destId="{ACECAD7F-9FF7-4FAC-B6ED-F4CC3DA1B9EE}" srcOrd="0" destOrd="0" presId="urn:microsoft.com/office/officeart/2018/2/layout/IconVerticalSolidList"/>
    <dgm:cxn modelId="{C945860E-8B0B-478F-8095-6649BF946874}" type="presParOf" srcId="{ACECAD7F-9FF7-4FAC-B6ED-F4CC3DA1B9EE}" destId="{2C2BD8EC-C369-467A-A507-FD62AA31F2DA}" srcOrd="0" destOrd="0" presId="urn:microsoft.com/office/officeart/2018/2/layout/IconVerticalSolidList"/>
    <dgm:cxn modelId="{7946ABC4-9BB8-46F7-94FD-BE24477C2C46}" type="presParOf" srcId="{ACECAD7F-9FF7-4FAC-B6ED-F4CC3DA1B9EE}" destId="{DEFD22A7-A1F3-4A74-A470-4CD5A9281401}" srcOrd="1" destOrd="0" presId="urn:microsoft.com/office/officeart/2018/2/layout/IconVerticalSolidList"/>
    <dgm:cxn modelId="{DDECB563-DC60-47BC-A546-4EE51ED13C76}" type="presParOf" srcId="{ACECAD7F-9FF7-4FAC-B6ED-F4CC3DA1B9EE}" destId="{CE2FEDB8-3FB1-4F42-B1F6-5AC936FAEC4E}" srcOrd="2" destOrd="0" presId="urn:microsoft.com/office/officeart/2018/2/layout/IconVerticalSolidList"/>
    <dgm:cxn modelId="{160CE2F1-A4EC-428C-BB40-4BDFC52E3609}" type="presParOf" srcId="{ACECAD7F-9FF7-4FAC-B6ED-F4CC3DA1B9EE}" destId="{329B5015-200F-476C-A4DF-1F6302E52B2B}" srcOrd="3" destOrd="0" presId="urn:microsoft.com/office/officeart/2018/2/layout/IconVerticalSolidList"/>
    <dgm:cxn modelId="{D70C7E94-0BA7-4BDB-9745-D31D4ED606CE}" type="presParOf" srcId="{D40D1D02-3626-4554-B868-DD11CA3E2AA7}" destId="{686F0168-4D0C-42D5-A1F3-357AA0E53BB4}" srcOrd="1" destOrd="0" presId="urn:microsoft.com/office/officeart/2018/2/layout/IconVerticalSolidList"/>
    <dgm:cxn modelId="{AE94E5A6-3AD1-4DB8-8578-7833503232F5}" type="presParOf" srcId="{D40D1D02-3626-4554-B868-DD11CA3E2AA7}" destId="{7324B568-BFF9-4A1D-8007-54F2DAC99417}" srcOrd="2" destOrd="0" presId="urn:microsoft.com/office/officeart/2018/2/layout/IconVerticalSolidList"/>
    <dgm:cxn modelId="{8C20938A-E1B7-46DA-8BDA-4BF3D6C5D394}" type="presParOf" srcId="{7324B568-BFF9-4A1D-8007-54F2DAC99417}" destId="{24C46320-1057-4770-9CEE-5CD2895B26F5}" srcOrd="0" destOrd="0" presId="urn:microsoft.com/office/officeart/2018/2/layout/IconVerticalSolidList"/>
    <dgm:cxn modelId="{C45A1E92-4EDE-4855-804C-91D0DAE54E73}" type="presParOf" srcId="{7324B568-BFF9-4A1D-8007-54F2DAC99417}" destId="{E0B30D18-4747-4698-B0D1-B191B6AB9758}" srcOrd="1" destOrd="0" presId="urn:microsoft.com/office/officeart/2018/2/layout/IconVerticalSolidList"/>
    <dgm:cxn modelId="{6355AE36-559F-4DD1-ABEE-D76198E287DB}" type="presParOf" srcId="{7324B568-BFF9-4A1D-8007-54F2DAC99417}" destId="{00D33244-7C10-4A50-8418-CF497919A16B}" srcOrd="2" destOrd="0" presId="urn:microsoft.com/office/officeart/2018/2/layout/IconVerticalSolidList"/>
    <dgm:cxn modelId="{2EDD4D7A-688F-470D-BEB6-6AD74DA6EDDB}" type="presParOf" srcId="{7324B568-BFF9-4A1D-8007-54F2DAC99417}" destId="{54903BFB-0287-44AB-8C96-DAE1BA4A5D68}" srcOrd="3" destOrd="0" presId="urn:microsoft.com/office/officeart/2018/2/layout/IconVerticalSolidList"/>
    <dgm:cxn modelId="{60CC0036-37CD-4687-A151-41E31E01A212}" type="presParOf" srcId="{D40D1D02-3626-4554-B868-DD11CA3E2AA7}" destId="{45DF213F-E67E-498F-ABD5-0A8D5D1B0003}" srcOrd="3" destOrd="0" presId="urn:microsoft.com/office/officeart/2018/2/layout/IconVerticalSolidList"/>
    <dgm:cxn modelId="{D953A4CD-FDFE-48CE-BC35-35B92BB1CF0E}" type="presParOf" srcId="{D40D1D02-3626-4554-B868-DD11CA3E2AA7}" destId="{3F01113A-83F1-427D-BEB0-2689A8F68A2C}" srcOrd="4" destOrd="0" presId="urn:microsoft.com/office/officeart/2018/2/layout/IconVerticalSolidList"/>
    <dgm:cxn modelId="{81BE817F-BB23-45BC-99A6-FEFF091626BE}" type="presParOf" srcId="{3F01113A-83F1-427D-BEB0-2689A8F68A2C}" destId="{96517DC0-0CB6-4A58-B5B5-37E5BEBB83A6}" srcOrd="0" destOrd="0" presId="urn:microsoft.com/office/officeart/2018/2/layout/IconVerticalSolidList"/>
    <dgm:cxn modelId="{5F6122ED-8222-4AA2-BE61-89F9F59820C7}" type="presParOf" srcId="{3F01113A-83F1-427D-BEB0-2689A8F68A2C}" destId="{8D0FA4D8-9C02-40A6-92D3-215C8E0B8F95}" srcOrd="1" destOrd="0" presId="urn:microsoft.com/office/officeart/2018/2/layout/IconVerticalSolidList"/>
    <dgm:cxn modelId="{427FDEB9-DDD4-4E16-B823-63A9352F8D50}" type="presParOf" srcId="{3F01113A-83F1-427D-BEB0-2689A8F68A2C}" destId="{E803B2CF-2402-4FA1-8490-82C253B55173}" srcOrd="2" destOrd="0" presId="urn:microsoft.com/office/officeart/2018/2/layout/IconVerticalSolidList"/>
    <dgm:cxn modelId="{5610CE57-E81E-454C-A546-FC10DDC2596B}" type="presParOf" srcId="{3F01113A-83F1-427D-BEB0-2689A8F68A2C}" destId="{A588AF8E-7087-4620-A93F-A6B08901F7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2BD8EC-C369-467A-A507-FD62AA31F2DA}">
      <dsp:nvSpPr>
        <dsp:cNvPr id="0" name=""/>
        <dsp:cNvSpPr/>
      </dsp:nvSpPr>
      <dsp:spPr>
        <a:xfrm>
          <a:off x="0" y="695"/>
          <a:ext cx="6117335" cy="1627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FD22A7-A1F3-4A74-A470-4CD5A9281401}">
      <dsp:nvSpPr>
        <dsp:cNvPr id="0" name=""/>
        <dsp:cNvSpPr/>
      </dsp:nvSpPr>
      <dsp:spPr>
        <a:xfrm>
          <a:off x="492238" y="366823"/>
          <a:ext cx="894979" cy="894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B5015-200F-476C-A4DF-1F6302E52B2B}">
      <dsp:nvSpPr>
        <dsp:cNvPr id="0" name=""/>
        <dsp:cNvSpPr/>
      </dsp:nvSpPr>
      <dsp:spPr>
        <a:xfrm>
          <a:off x="1879455" y="695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A WildsSubset Object such as “data”</a:t>
          </a:r>
          <a:endParaRPr lang="en-US" sz="2500" kern="1200"/>
        </a:p>
      </dsp:txBody>
      <dsp:txXfrm>
        <a:off x="1879455" y="695"/>
        <a:ext cx="4237880" cy="1627234"/>
      </dsp:txXfrm>
    </dsp:sp>
    <dsp:sp modelId="{24C46320-1057-4770-9CEE-5CD2895B26F5}">
      <dsp:nvSpPr>
        <dsp:cNvPr id="0" name=""/>
        <dsp:cNvSpPr/>
      </dsp:nvSpPr>
      <dsp:spPr>
        <a:xfrm>
          <a:off x="0" y="2034738"/>
          <a:ext cx="6117335" cy="1627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30D18-4747-4698-B0D1-B191B6AB9758}">
      <dsp:nvSpPr>
        <dsp:cNvPr id="0" name=""/>
        <dsp:cNvSpPr/>
      </dsp:nvSpPr>
      <dsp:spPr>
        <a:xfrm>
          <a:off x="492238" y="2400866"/>
          <a:ext cx="894979" cy="894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03BFB-0287-44AB-8C96-DAE1BA4A5D68}">
      <dsp:nvSpPr>
        <dsp:cNvPr id="0" name=""/>
        <dsp:cNvSpPr/>
      </dsp:nvSpPr>
      <dsp:spPr>
        <a:xfrm>
          <a:off x="1879455" y="2034738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Data.__getitem__(self, index) return:</a:t>
          </a:r>
          <a:endParaRPr lang="en-US" sz="2500" kern="1200"/>
        </a:p>
      </dsp:txBody>
      <dsp:txXfrm>
        <a:off x="1879455" y="2034738"/>
        <a:ext cx="4237880" cy="1627234"/>
      </dsp:txXfrm>
    </dsp:sp>
    <dsp:sp modelId="{96517DC0-0CB6-4A58-B5B5-37E5BEBB83A6}">
      <dsp:nvSpPr>
        <dsp:cNvPr id="0" name=""/>
        <dsp:cNvSpPr/>
      </dsp:nvSpPr>
      <dsp:spPr>
        <a:xfrm>
          <a:off x="0" y="4068781"/>
          <a:ext cx="6117335" cy="1627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0FA4D8-9C02-40A6-92D3-215C8E0B8F95}">
      <dsp:nvSpPr>
        <dsp:cNvPr id="0" name=""/>
        <dsp:cNvSpPr/>
      </dsp:nvSpPr>
      <dsp:spPr>
        <a:xfrm>
          <a:off x="492238" y="4434909"/>
          <a:ext cx="894979" cy="894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8AF8E-7087-4620-A93F-A6B08901F769}">
      <dsp:nvSpPr>
        <dsp:cNvPr id="0" name=""/>
        <dsp:cNvSpPr/>
      </dsp:nvSpPr>
      <dsp:spPr>
        <a:xfrm>
          <a:off x="1879455" y="4068781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X, y, metadata of the specific index.</a:t>
          </a:r>
          <a:endParaRPr lang="en-US" sz="2500" kern="1200"/>
        </a:p>
      </dsp:txBody>
      <dsp:txXfrm>
        <a:off x="1879455" y="4068781"/>
        <a:ext cx="4237880" cy="1627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3EDA-B4DA-6FA1-7178-BE4F03572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CDFF4-2891-2458-BB61-5BD4E3208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A3D7F-CF8B-D5BC-B733-93725812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AFED-4864-486C-B962-7077381563E8}" type="datetimeFigureOut">
              <a:rPr lang="en-CA" smtClean="0"/>
              <a:t>2022-05-28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5E8A3-7D9B-8809-A3D7-410A930C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CD5A8-184A-4750-E3B5-1F8E6327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89FA-E287-4E2A-9932-965BA88286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78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6C5-CDE3-077A-7FF0-2A328FF4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43240-2565-88E8-04E6-8EA348567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0AE80-226F-E09A-4830-5089BBB1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AFED-4864-486C-B962-7077381563E8}" type="datetimeFigureOut">
              <a:rPr lang="en-CA" smtClean="0"/>
              <a:t>2022-05-28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99F3E-9BD7-4911-2B7D-8A41EA03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50D99-03CE-F257-06AE-17178C6F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89FA-E287-4E2A-9932-965BA88286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210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94EDD1-9E15-46AC-81DE-8299AF63C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BC1E1-0315-E758-2F4D-D1979EF20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EEC60-1529-00D6-DDB9-2634871B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AFED-4864-486C-B962-7077381563E8}" type="datetimeFigureOut">
              <a:rPr lang="en-CA" smtClean="0"/>
              <a:t>2022-05-28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F0A39-6C89-FE35-D502-95FB197B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25393-053B-146C-29C8-C9EC4836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89FA-E287-4E2A-9932-965BA88286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981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D54E-1066-9E36-2015-E1D386F29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43DF-B309-A224-9962-02E673A3C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0FA29-1DFF-2A88-90A5-3A48E132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AFED-4864-486C-B962-7077381563E8}" type="datetimeFigureOut">
              <a:rPr lang="en-CA" smtClean="0"/>
              <a:t>2022-05-28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0024F-530A-F0BD-6989-EEED5F5A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D847-097A-3122-22AB-A760E8B5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89FA-E287-4E2A-9932-965BA88286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236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C7E85-FA47-80DB-CAFA-C8BBB348D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7FA02-DC38-C516-B689-A6BF4B178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72481-828B-4D21-8960-0670C65E8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AFED-4864-486C-B962-7077381563E8}" type="datetimeFigureOut">
              <a:rPr lang="en-CA" smtClean="0"/>
              <a:t>2022-05-28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4DEAF-83E6-7E80-A511-A76C6446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12679-CCD7-1CA4-E5EF-D2393EDB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89FA-E287-4E2A-9932-965BA88286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69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E2CC-AE81-126A-C980-6913DA8F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0EED2-222C-8235-4C1D-A09B5F746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930E6-CFEA-E646-9A0E-1FC3D0518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F4768-B43F-2A4C-B61E-896CB6D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AFED-4864-486C-B962-7077381563E8}" type="datetimeFigureOut">
              <a:rPr lang="en-CA" smtClean="0"/>
              <a:t>2022-05-28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3DA6C-0659-1C36-88F9-4BB03626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237A6-440A-EEB8-B610-0CC00548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89FA-E287-4E2A-9932-965BA88286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241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EEA7-7EC7-12BC-52CC-78452848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AE46E-E19C-44C5-9A0E-F728D29F4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1E64E-84B3-D83A-3AFE-37979B1DC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3D6CE-5E0C-A1C8-CBA6-D43FE9155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4677D-2E64-F37D-202A-65D2FABED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4F23E-B52F-76E9-DA22-5A9F1C15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AFED-4864-486C-B962-7077381563E8}" type="datetimeFigureOut">
              <a:rPr lang="en-CA" smtClean="0"/>
              <a:t>2022-05-28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10EBD-CD2A-5C7F-810E-62BC9AD4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C6264-7523-9297-F8C9-AA2BD3AD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89FA-E287-4E2A-9932-965BA88286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740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6859F-FBB5-62E3-E65D-8C9B276F7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7E05B5-6E7B-828A-5CBE-E4802EE5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AFED-4864-486C-B962-7077381563E8}" type="datetimeFigureOut">
              <a:rPr lang="en-CA" smtClean="0"/>
              <a:t>2022-05-28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D8117-8FA2-1C09-FDEA-DFEFBA088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7B5F2-99E7-66EF-BBB5-33F32240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89FA-E287-4E2A-9932-965BA88286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134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C74BF-7456-CA34-ADA9-37B732C0C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AFED-4864-486C-B962-7077381563E8}" type="datetimeFigureOut">
              <a:rPr lang="en-CA" smtClean="0"/>
              <a:t>2022-05-28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F8CCC-6CB1-D888-5ACE-F074D746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E7F42-769C-F41D-D4C5-3D0A90CD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89FA-E287-4E2A-9932-965BA88286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587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6E6D-684F-9AA6-F610-E5A7C5E3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349DC-F1A8-893D-9C38-44D81030C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53725-CA17-5562-6B48-F81BBF2EC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B889E-7BFC-917F-F4F7-15A46591C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AFED-4864-486C-B962-7077381563E8}" type="datetimeFigureOut">
              <a:rPr lang="en-CA" smtClean="0"/>
              <a:t>2022-05-28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4B1B2-7FD2-968A-642F-550DD128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58A3F-B3B0-F191-D046-CF9D6D25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89FA-E287-4E2A-9932-965BA88286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147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9E3E-6A32-91EF-EAB8-906E8873C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33386-4A9C-915F-10A4-060F065BA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F405A-6D79-DF6D-F493-601871447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110E-C4C2-2008-E50F-5803E527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AFED-4864-486C-B962-7077381563E8}" type="datetimeFigureOut">
              <a:rPr lang="en-CA" smtClean="0"/>
              <a:t>2022-05-28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3FD2A-7CF0-9415-CCE6-EEF114C6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03246-2FC7-97E6-70F7-437C6234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89FA-E287-4E2A-9932-965BA88286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235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6C414-4922-5D72-1798-8B91F044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3246B-4B5A-0DF6-9558-E84E046C2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B943D-FE97-6027-A97F-B8A0FB907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0AFED-4864-486C-B962-7077381563E8}" type="datetimeFigureOut">
              <a:rPr lang="en-CA" smtClean="0"/>
              <a:t>2022-05-28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6BFC0-F4E4-026E-D7D6-3BD292C5F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141FB-32E8-3F21-9157-31C8B1607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E89FA-E287-4E2A-9932-965BA88286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498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7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5AB04-80A2-C921-2440-BEA36DC07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CA" dirty="0"/>
              <a:t>Civilcomments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887DD-0602-0336-38A4-D3ECB2A3F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CA" dirty="0"/>
              <a:t>WILDS benchmark</a:t>
            </a:r>
          </a:p>
        </p:txBody>
      </p:sp>
    </p:spTree>
    <p:extLst>
      <p:ext uri="{BB962C8B-B14F-4D97-AF65-F5344CB8AC3E}">
        <p14:creationId xmlns:p14="http://schemas.microsoft.com/office/powerpoint/2010/main" val="3731008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BAB04-C6B7-7162-ED11-31B758D9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Data origin and problem setting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2EE70F-81BC-8F67-19BE-0BD66933DF70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Reviews that have at least 75 reviews are included;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Review are randomly split into the following 5 sets: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C1C869C-BF28-D38C-9D84-63DB7C8D7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165" y="3429000"/>
            <a:ext cx="6253211" cy="17040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1F1F4A-D643-F3A7-15A0-7509926A0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7165" y="1809390"/>
            <a:ext cx="6253212" cy="115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00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C56AC-2093-4CC1-D79E-9734071CE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processing and split schemes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5467D3-B7DF-1E79-81A1-6447F6BB887A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In order to study user DS, they randomly split the dataset as disjoint reviewers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To make a comparison between OOD and ID accuracy, they randomly split the reviews for each reviewer in the validation and test datasets, as shown below.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5359E-2C1A-2399-CC48-63B812EF8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069639"/>
            <a:ext cx="10917936" cy="240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2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DAD5-B8BB-994E-881B-D00149DE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Evaluation metrics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0E99D8-19EF-CCC3-7D47-75CA3116D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26768"/>
            <a:ext cx="8715375" cy="5810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C8F004-F0E4-41E1-68FE-A2EE592D30BA}"/>
              </a:ext>
            </a:extLst>
          </p:cNvPr>
          <p:cNvSpPr txBox="1"/>
          <p:nvPr/>
        </p:nvSpPr>
        <p:spPr>
          <a:xfrm>
            <a:off x="838200" y="2629165"/>
            <a:ext cx="994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Must use their evaluator: </a:t>
            </a:r>
            <a:r>
              <a:rPr lang="en-CA" dirty="0" err="1"/>
              <a:t>data.eval</a:t>
            </a:r>
            <a:r>
              <a:rPr lang="en-CA" dirty="0"/>
              <a:t>()</a:t>
            </a:r>
          </a:p>
          <a:p>
            <a:r>
              <a:rPr lang="en-CA" dirty="0"/>
              <a:t>The 10</a:t>
            </a:r>
            <a:r>
              <a:rPr lang="en-CA" baseline="30000" dirty="0"/>
              <a:t>th</a:t>
            </a:r>
            <a:r>
              <a:rPr lang="en-CA" dirty="0"/>
              <a:t> percentile worst reviewer can be identified easily using the prediction result and the metadata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657A26-6995-0B61-2688-912FFB027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78" y="3696868"/>
            <a:ext cx="4008467" cy="25681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0318D9-55C8-E495-BCA8-D139970EF42B}"/>
              </a:ext>
            </a:extLst>
          </p:cNvPr>
          <p:cNvSpPr txBox="1"/>
          <p:nvPr/>
        </p:nvSpPr>
        <p:spPr>
          <a:xfrm>
            <a:off x="5329084" y="4240973"/>
            <a:ext cx="5289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ERM has a large tail compared with a random-split baseline</a:t>
            </a:r>
          </a:p>
          <a:p>
            <a:r>
              <a:rPr lang="en-CA" dirty="0"/>
              <a:t>The reason may be that some reviewers tend to write uninformative reviews</a:t>
            </a:r>
          </a:p>
        </p:txBody>
      </p:sp>
    </p:spTree>
    <p:extLst>
      <p:ext uri="{BB962C8B-B14F-4D97-AF65-F5344CB8AC3E}">
        <p14:creationId xmlns:p14="http://schemas.microsoft.com/office/powerpoint/2010/main" val="4125202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037E6-7453-5F71-5B19-95327945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CA" sz="4800"/>
              <a:t>Possibility to leverage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1082D-AA1D-1CDF-C8D1-E49324317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CA" sz="2200"/>
              <a:t>There still gaps between the ID and OOD performances:</a:t>
            </a:r>
          </a:p>
          <a:p>
            <a:endParaRPr lang="en-CA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78FDB-6D85-4A53-6836-E8F5DF4C3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315293"/>
            <a:ext cx="10917936" cy="19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56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BC01F-8D44-F5F4-7590-C72A44B29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Other preprocess details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31296-7DC4-435F-7D9F-A49F01FC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CA" dirty="0"/>
              <a:t>Reviews longer than 512 tokens removed</a:t>
            </a:r>
          </a:p>
          <a:p>
            <a:r>
              <a:rPr lang="en-CA" dirty="0"/>
              <a:t>Product that has at least 30 reviews</a:t>
            </a:r>
          </a:p>
          <a:p>
            <a:r>
              <a:rPr lang="en-CA" dirty="0"/>
              <a:t>Duplicated review</a:t>
            </a:r>
          </a:p>
          <a:p>
            <a:r>
              <a:rPr lang="en-CA" dirty="0"/>
              <a:t>Reviews that contain HTML</a:t>
            </a:r>
          </a:p>
          <a:p>
            <a:r>
              <a:rPr lang="en-CA" dirty="0"/>
              <a:t>Reviewers that have at least 150 reviews</a:t>
            </a:r>
          </a:p>
          <a:p>
            <a:r>
              <a:rPr lang="en-CA" dirty="0"/>
              <a:t>For each reviewer, the 75 reviews are randomly sampled from the original dataset.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6308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022B-A823-E197-9088-0F360B6C0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Other DS split schemes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2D684C-91E6-F3AD-3222-BDCE2AF07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120" y="1582267"/>
            <a:ext cx="9148261" cy="4712461"/>
          </a:xfrm>
        </p:spPr>
      </p:pic>
    </p:spTree>
    <p:extLst>
      <p:ext uri="{BB962C8B-B14F-4D97-AF65-F5344CB8AC3E}">
        <p14:creationId xmlns:p14="http://schemas.microsoft.com/office/powerpoint/2010/main" val="270209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47BBCB-1FAA-DC1E-AE48-B68F1AD1E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0484" y="891540"/>
            <a:ext cx="6761480" cy="507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87138-5616-7DF5-A308-CAE9785AC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CA" sz="4100" dirty="0">
                <a:solidFill>
                  <a:srgbClr val="FFFFFF"/>
                </a:solidFill>
              </a:rPr>
              <a:t>Lines of civilcomments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1D0FE-5B97-14C7-758B-69FEA231C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CA" sz="2400"/>
              <a:t>8 demographic identities;</a:t>
            </a:r>
          </a:p>
          <a:p>
            <a:r>
              <a:rPr lang="en-CA" sz="2400"/>
              <a:t>16 groups: 8 identities * 2 labels to balance the true positive/negative rates</a:t>
            </a:r>
          </a:p>
          <a:p>
            <a:r>
              <a:rPr lang="en-CA" sz="2400"/>
              <a:t>Toxicity and demographics are curated by at least 10 crowd workers, then use the majority voting</a:t>
            </a:r>
          </a:p>
          <a:p>
            <a:r>
              <a:rPr lang="en-CA" sz="2400"/>
              <a:t>Comments are randomly split into train/</a:t>
            </a:r>
            <a:r>
              <a:rPr lang="en-CA" sz="2400" err="1"/>
              <a:t>val</a:t>
            </a:r>
            <a:r>
              <a:rPr lang="en-CA" sz="2400"/>
              <a:t>/test sets.</a:t>
            </a:r>
          </a:p>
          <a:p>
            <a:r>
              <a:rPr lang="en-CA" sz="2400"/>
              <a:t>Then evaluate the subpopulation DS on the worst-group accuracy (on test data set).</a:t>
            </a:r>
          </a:p>
          <a:p>
            <a:r>
              <a:rPr lang="en-CA" sz="2400"/>
              <a:t>Subpopulation: the comments that mention the specific demographic (i.e. male/female/)</a:t>
            </a:r>
          </a:p>
          <a:p>
            <a:r>
              <a:rPr lang="en-CA" sz="2400"/>
              <a:t>Then evaluate the binary classifier performance on 16 subpopulations, and report the metrics on the worst-group</a:t>
            </a:r>
          </a:p>
          <a:p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73688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B8FAE-514B-6603-9392-559855E99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CA" sz="3700" dirty="0">
                <a:solidFill>
                  <a:srgbClr val="FFFFFF"/>
                </a:solidFill>
              </a:rPr>
              <a:t>civilcomments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3F90E-6180-926F-5323-0EE538746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CA" sz="2000"/>
              <a:t>The original dataset contains many annotation features;</a:t>
            </a:r>
          </a:p>
          <a:p>
            <a:r>
              <a:rPr lang="en-CA" sz="2000"/>
              <a:t> They combine different features into the 8 demographic identities.</a:t>
            </a:r>
          </a:p>
          <a:p>
            <a:endParaRPr lang="en-CA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8E2CF-A366-2A3B-6D50-087C3C228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812" y="3446698"/>
            <a:ext cx="6463206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9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F3CEF-47A6-2F47-7C1C-83DA405C2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preprocess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18002-493B-C560-B064-C6D1F4EFB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CA" dirty="0"/>
              <a:t>Grouping into 16 subpopulations:</a:t>
            </a:r>
          </a:p>
          <a:p>
            <a:r>
              <a:rPr lang="en-CA" dirty="0"/>
              <a:t>X: comments, maximal 300 lengths. Requires a tokenizer</a:t>
            </a:r>
          </a:p>
          <a:p>
            <a:r>
              <a:rPr lang="en-CA" dirty="0"/>
              <a:t>Y label: The column “toxicity” value &gt;= 0.5 is 1, otherwise is 0.</a:t>
            </a:r>
          </a:p>
          <a:p>
            <a:r>
              <a:rPr lang="en-CA" dirty="0"/>
              <a:t>Metadata: Used for evaluation step of subpopulation DS.</a:t>
            </a:r>
          </a:p>
        </p:txBody>
      </p:sp>
    </p:spTree>
    <p:extLst>
      <p:ext uri="{BB962C8B-B14F-4D97-AF65-F5344CB8AC3E}">
        <p14:creationId xmlns:p14="http://schemas.microsoft.com/office/powerpoint/2010/main" val="10426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4F25C-0161-162E-3CCB-AE7F388AE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meta data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83AECA-7100-D3E9-F573-46C1E2BD2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893549"/>
            <a:ext cx="6780700" cy="506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6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9DD16-0CEF-773E-A650-5C932C736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CA" sz="5000"/>
              <a:t>How to get datapoint info in wilds package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873CC4-536E-C81A-57A9-2CFDB6F04E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2810508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9504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7EDE9-BAC8-3447-9B1F-1479FCB5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CA" sz="4800"/>
              <a:t>Benchmark evaluation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45596-958A-3B24-D700-1BBFD5497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CA" sz="2200"/>
              <a:t>We must use their evaluator in the wilds library:</a:t>
            </a:r>
          </a:p>
          <a:p>
            <a:endParaRPr lang="en-CA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7EBE1E-22DA-088E-E44E-17173B90F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30" y="2290936"/>
            <a:ext cx="10419348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4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7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5AB04-80A2-C921-2440-BEA36DC07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CA"/>
              <a:t>Amazon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887DD-0602-0336-38A4-D3ECB2A3F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CA"/>
              <a:t>WILDS benchmark</a:t>
            </a:r>
          </a:p>
        </p:txBody>
      </p:sp>
    </p:spTree>
    <p:extLst>
      <p:ext uri="{BB962C8B-B14F-4D97-AF65-F5344CB8AC3E}">
        <p14:creationId xmlns:p14="http://schemas.microsoft.com/office/powerpoint/2010/main" val="168643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411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Civilcomments dataset</vt:lpstr>
      <vt:lpstr>PowerPoint Presentation</vt:lpstr>
      <vt:lpstr>Lines of civilcomments</vt:lpstr>
      <vt:lpstr>civilcomments</vt:lpstr>
      <vt:lpstr>preprocess</vt:lpstr>
      <vt:lpstr>The meta data</vt:lpstr>
      <vt:lpstr>How to get datapoint info in wilds package</vt:lpstr>
      <vt:lpstr>Benchmark evaluation</vt:lpstr>
      <vt:lpstr>Amazon dataset</vt:lpstr>
      <vt:lpstr>Data origin and problem setting</vt:lpstr>
      <vt:lpstr>Data processing and split schemes</vt:lpstr>
      <vt:lpstr>Evaluation metrics</vt:lpstr>
      <vt:lpstr>Possibility to leverage</vt:lpstr>
      <vt:lpstr>Other preprocess details</vt:lpstr>
      <vt:lpstr>Other DS split schemes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Civilcomments</dc:title>
  <dc:creator>Tan Da</dc:creator>
  <cp:lastModifiedBy>Tan Da</cp:lastModifiedBy>
  <cp:revision>14</cp:revision>
  <dcterms:created xsi:type="dcterms:W3CDTF">2022-05-27T19:30:49Z</dcterms:created>
  <dcterms:modified xsi:type="dcterms:W3CDTF">2022-05-28T18:09:26Z</dcterms:modified>
</cp:coreProperties>
</file>