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60" r:id="rId4"/>
    <p:sldId id="261" r:id="rId5"/>
    <p:sldId id="282" r:id="rId6"/>
    <p:sldId id="263" r:id="rId7"/>
    <p:sldId id="309" r:id="rId8"/>
    <p:sldId id="311" r:id="rId9"/>
    <p:sldId id="280" r:id="rId10"/>
    <p:sldId id="265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27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24F51-3D8A-4AA9-B2B8-8FBDD92C3249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429FAA43-766B-4D3A-9A0D-957C66686626}" type="pres">
      <dgm:prSet presAssocID="{7EC24F51-3D8A-4AA9-B2B8-8FBDD92C3249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5907460A-FB19-4D6B-A6B4-D082FB2C6A19}" type="presOf" srcId="{7EC24F51-3D8A-4AA9-B2B8-8FBDD92C3249}" destId="{429FAA43-766B-4D3A-9A0D-957C66686626}" srcOrd="0" destOrd="0" presId="urn:microsoft.com/office/officeart/2005/8/layout/venn1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5FC60-C872-449D-8188-177A57DEBDFD}" type="doc">
      <dgm:prSet loTypeId="urn:microsoft.com/office/officeart/2005/8/layout/radial4" loCatId="relationship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24CE1C49-8426-49EC-957F-E65D221B304F}" type="pres">
      <dgm:prSet presAssocID="{CF05FC60-C872-449D-8188-177A57DEBDF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</dgm:ptLst>
  <dgm:cxnLst>
    <dgm:cxn modelId="{0557248A-A873-4660-96D9-7271FB69AAF3}" type="presOf" srcId="{CF05FC60-C872-449D-8188-177A57DEBDFD}" destId="{24CE1C49-8426-49EC-957F-E65D221B304F}" srcOrd="0" destOrd="0" presId="urn:microsoft.com/office/officeart/2005/8/layout/radial4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EF798-99F4-41BA-A809-EF19043A8EDD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Multiple Methods</a:t>
          </a:r>
          <a:endParaRPr lang="en-GB" sz="3700" kern="1200" dirty="0"/>
        </a:p>
      </dsp:txBody>
      <dsp:txXfrm>
        <a:off x="3119088" y="531800"/>
        <a:ext cx="1991423" cy="1222010"/>
      </dsp:txXfrm>
    </dsp:sp>
    <dsp:sp modelId="{3214A395-F5AF-4847-8C26-8E321E1DD9CA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5">
            <a:alpha val="50000"/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Multiple Sites</a:t>
          </a:r>
          <a:endParaRPr lang="en-GB" sz="3700" kern="1200" dirty="0"/>
        </a:p>
      </dsp:txBody>
      <dsp:txXfrm>
        <a:off x="4567396" y="2455334"/>
        <a:ext cx="1629346" cy="1493567"/>
      </dsp:txXfrm>
    </dsp:sp>
    <dsp:sp modelId="{E06FFECE-C641-474E-9DF2-70E3205A1AFB}">
      <dsp:nvSpPr>
        <dsp:cNvPr id="0" name=""/>
        <dsp:cNvSpPr/>
      </dsp:nvSpPr>
      <dsp:spPr>
        <a:xfrm>
          <a:off x="1777140" y="1753810"/>
          <a:ext cx="2715577" cy="2715577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Multiple Partners</a:t>
          </a:r>
          <a:endParaRPr lang="en-GB" sz="3700" kern="1200" dirty="0"/>
        </a:p>
      </dsp:txBody>
      <dsp:txXfrm>
        <a:off x="2032857" y="2455334"/>
        <a:ext cx="1629346" cy="1493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EA2F6-54BD-43C1-AB14-7F000C5D3FFA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4694-0306-46A3-A512-2E5BB4B55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60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764EC-0956-4A20-8B9A-0D3D8DAC5A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764EC-0956-4A20-8B9A-0D3D8DAC5AD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30BFB-EE73-4DF7-B067-664C8B5257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1900" dirty="0" smtClean="0"/>
              <a:t>Overall Population size</a:t>
            </a:r>
          </a:p>
          <a:p>
            <a:pPr lvl="1" eaLnBrk="1" hangingPunct="1"/>
            <a:r>
              <a:rPr lang="en-US" sz="1900" dirty="0" smtClean="0"/>
              <a:t>Ghana demographic data</a:t>
            </a:r>
          </a:p>
          <a:p>
            <a:pPr eaLnBrk="1" hangingPunct="1"/>
            <a:r>
              <a:rPr lang="en-US" sz="1900" dirty="0" smtClean="0"/>
              <a:t>Desk exercise</a:t>
            </a:r>
          </a:p>
          <a:p>
            <a:pPr lvl="1" eaLnBrk="1" hangingPunct="1"/>
            <a:r>
              <a:rPr lang="en-US" sz="1900" dirty="0" smtClean="0"/>
              <a:t>Using population estimates and estimated prevalence of MSM in populations in similar settings from the literature</a:t>
            </a:r>
          </a:p>
          <a:p>
            <a:pPr eaLnBrk="1" hangingPunct="1"/>
            <a:r>
              <a:rPr lang="en-US" sz="1900" dirty="0" smtClean="0"/>
              <a:t>Service multiplier</a:t>
            </a:r>
          </a:p>
          <a:p>
            <a:pPr lvl="1" eaLnBrk="1" hangingPunct="1"/>
            <a:r>
              <a:rPr lang="en-US" sz="1900" dirty="0" smtClean="0"/>
              <a:t>No service data available for Accra/Tema</a:t>
            </a:r>
          </a:p>
          <a:p>
            <a:pPr eaLnBrk="1" hangingPunct="1"/>
            <a:r>
              <a:rPr lang="en-US" sz="1900" dirty="0" smtClean="0"/>
              <a:t>Unique Object Multiplier</a:t>
            </a:r>
          </a:p>
          <a:p>
            <a:pPr lvl="1" eaLnBrk="1" hangingPunct="1"/>
            <a:r>
              <a:rPr lang="en-US" sz="1900" dirty="0" smtClean="0"/>
              <a:t>Outreach teams distributed beaded bracelets prior to data collection</a:t>
            </a:r>
          </a:p>
          <a:p>
            <a:pPr eaLnBrk="1" hangingPunct="1"/>
            <a:r>
              <a:rPr lang="en-US" sz="1900" dirty="0" smtClean="0"/>
              <a:t>Wisdom of the crowd</a:t>
            </a:r>
          </a:p>
          <a:p>
            <a:pPr lvl="1" eaLnBrk="1" hangingPunct="1"/>
            <a:r>
              <a:rPr lang="en-US" sz="1900" dirty="0" smtClean="0"/>
              <a:t>Median of the estimated number reported by participants in the MSM surveys in each study site</a:t>
            </a:r>
          </a:p>
          <a:p>
            <a:pPr eaLnBrk="1" hangingPunct="1">
              <a:buFont typeface="Arial" charset="0"/>
              <a:buChar char="–"/>
            </a:pPr>
            <a:r>
              <a:rPr lang="en-US" sz="1900" dirty="0" smtClean="0"/>
              <a:t>Mapping and Enumeration</a:t>
            </a:r>
          </a:p>
          <a:p>
            <a:pPr lvl="1" eaLnBrk="1" hangingPunct="1"/>
            <a:r>
              <a:rPr lang="en-US" sz="1900" dirty="0" smtClean="0"/>
              <a:t>Study teams mapped all MSM venues and conducted counts at selected venues during study period. Average counts applied to all venues.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E54AB-DFC3-4F46-9C32-1A28792C2C70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30BFB-EE73-4DF7-B067-664C8B5257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0346-FFBA-4E93-801B-041E27820C56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107C-918D-4479-B470-19143257E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57201"/>
            <a:ext cx="8305800" cy="990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BGRG SUMMIT 2015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7620000" cy="1752600"/>
          </a:xfrm>
        </p:spPr>
        <p:txBody>
          <a:bodyPr>
            <a:normAutofit fontScale="77500" lnSpcReduction="20000"/>
          </a:bodyPr>
          <a:lstStyle/>
          <a:p>
            <a:pPr hangingPunct="0"/>
            <a:r>
              <a:rPr lang="en-US" sz="2800" b="1" dirty="0" smtClean="0"/>
              <a:t>Homosexuality in Ghana; the myths, misconceptions and miseries. </a:t>
            </a:r>
          </a:p>
          <a:p>
            <a:pPr hangingPunct="0"/>
            <a:r>
              <a:rPr lang="en-US" sz="2800" b="1" dirty="0" smtClean="0"/>
              <a:t>By</a:t>
            </a:r>
          </a:p>
          <a:p>
            <a:pPr hangingPunct="0"/>
            <a:r>
              <a:rPr lang="en-US" sz="2800" b="1" dirty="0" smtClean="0"/>
              <a:t>Francis </a:t>
            </a:r>
            <a:r>
              <a:rPr lang="en-US" sz="2800" b="1" dirty="0" err="1" smtClean="0"/>
              <a:t>Boakye</a:t>
            </a:r>
            <a:r>
              <a:rPr lang="en-US" sz="2800" b="1" dirty="0" smtClean="0"/>
              <a:t> (KAKRA),Executive Director</a:t>
            </a:r>
          </a:p>
          <a:p>
            <a:pPr hangingPunct="0"/>
            <a:r>
              <a:rPr lang="en-US" sz="2800" b="1" dirty="0" smtClean="0"/>
              <a:t>Of</a:t>
            </a:r>
          </a:p>
          <a:p>
            <a:pPr hangingPunct="0"/>
            <a:endParaRPr lang="en-US" sz="3600" b="1" dirty="0" smtClean="0"/>
          </a:p>
        </p:txBody>
      </p:sp>
      <p:pic>
        <p:nvPicPr>
          <p:cNvPr id="9" name="Picture 8" descr="C:\Users\User\Desktop\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76600"/>
            <a:ext cx="762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Users\kak\Desktop\scan doc\0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0"/>
            <a:ext cx="77724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 You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 MYTH</a:t>
            </a:r>
            <a:br>
              <a:rPr lang="en-US" dirty="0" smtClean="0"/>
            </a:br>
            <a:r>
              <a:rPr lang="en-US" sz="2700" dirty="0" smtClean="0"/>
              <a:t>‘a widely held but false belief or idea’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	</a:t>
            </a:r>
            <a:r>
              <a:rPr lang="en-US" sz="6700" dirty="0" smtClean="0"/>
              <a:t>Homosexuals are un-Godly and a curse</a:t>
            </a:r>
          </a:p>
          <a:p>
            <a:pPr>
              <a:buFont typeface="Wingdings" pitchFamily="2" charset="2"/>
              <a:buChar char="Ø"/>
            </a:pPr>
            <a:r>
              <a:rPr lang="en-US" sz="6700" dirty="0" smtClean="0"/>
              <a:t>  	Homosexuality is align to our culture</a:t>
            </a:r>
          </a:p>
          <a:p>
            <a:pPr>
              <a:buFont typeface="Wingdings" pitchFamily="2" charset="2"/>
              <a:buChar char="Ø"/>
            </a:pPr>
            <a:r>
              <a:rPr lang="en-US" sz="6700" dirty="0" smtClean="0"/>
              <a:t>	Homosexuals are filthy</a:t>
            </a:r>
          </a:p>
          <a:p>
            <a:pPr>
              <a:buFont typeface="Wingdings" pitchFamily="2" charset="2"/>
              <a:buChar char="Ø"/>
            </a:pPr>
            <a:r>
              <a:rPr lang="en-US" sz="6700" dirty="0" smtClean="0"/>
              <a:t>	Homosexuals spell doom for Ghana</a:t>
            </a:r>
          </a:p>
          <a:p>
            <a:pPr>
              <a:buFont typeface="Wingdings" pitchFamily="2" charset="2"/>
              <a:buChar char="Ø"/>
            </a:pPr>
            <a:r>
              <a:rPr lang="en-US" sz="6700" dirty="0" smtClean="0"/>
              <a:t>	Homosexuals wear pampers/diapers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‘conclusions that are wrong because they are based on faulty thinking or facts that are wrong’.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Homosexuality is an evil spirit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Homosexuals are possessed by demons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Homosexuality is an import from the west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Homosexuality is not our culture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Homosexuality is a mental deficiency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Homosexuality can be treated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‘a state or feeling of great distress or discomfort of mind or body’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High rate of blackmail cases against ‘perceived or actual’ homosexuals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High rates of stigma-related death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High rates of HIV/STI infections(17.5%) prevalence.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Low self-esteem , family rejection and neglect.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Rampant suicidal attempts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Police detention and un-warranted arrest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3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PRIORITIES ON RIGHTS AND SEXUAL HEALTH’S EFFORTS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Empowerment seminars</a:t>
            </a:r>
          </a:p>
          <a:p>
            <a:r>
              <a:rPr lang="en-US" dirty="0" smtClean="0"/>
              <a:t>Referrals to friendly healthcare services</a:t>
            </a:r>
          </a:p>
          <a:p>
            <a:r>
              <a:rPr lang="en-US" dirty="0" smtClean="0"/>
              <a:t>Provision of pro-bono legal services/advice</a:t>
            </a:r>
          </a:p>
          <a:p>
            <a:r>
              <a:rPr lang="en-US" dirty="0" smtClean="0"/>
              <a:t>Peer education</a:t>
            </a:r>
          </a:p>
          <a:p>
            <a:r>
              <a:rPr lang="en-US" dirty="0" smtClean="0"/>
              <a:t>Prison visits</a:t>
            </a:r>
          </a:p>
          <a:p>
            <a:r>
              <a:rPr lang="en-US" dirty="0" smtClean="0"/>
              <a:t>General personal development sessions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G:\Presb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33400"/>
            <a:ext cx="6019799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571500"/>
            <a:ext cx="7162800" cy="5715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GB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0"/>
          <a:ext cx="78486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5181600" cy="487362"/>
          </a:xfrm>
        </p:spPr>
        <p:txBody>
          <a:bodyPr>
            <a:normAutofit fontScale="90000"/>
          </a:bodyPr>
          <a:lstStyle/>
          <a:p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457200"/>
          <a:ext cx="8991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098" name="Picture 2" descr="C:\Users\kak\Desktop\scan doc\00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0"/>
            <a:ext cx="80010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255</Words>
  <Application>Microsoft Office PowerPoint</Application>
  <PresentationFormat>On-screen Show (4:3)</PresentationFormat>
  <Paragraphs>83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BGRG SUMMIT 2015 </vt:lpstr>
      <vt:lpstr> GENERAL MYTH ‘a widely held but false belief or idea’ -</vt:lpstr>
      <vt:lpstr>General Misconceptions</vt:lpstr>
      <vt:lpstr>MISERIES</vt:lpstr>
      <vt:lpstr>PRIORITIES ON RIGHTS AND SEXUAL HEALTH’S EFFORTS</vt:lpstr>
      <vt:lpstr> </vt:lpstr>
      <vt:lpstr>Slide 7</vt:lpstr>
      <vt:lpstr>Slide 8</vt:lpstr>
      <vt:lpstr>Slide 9</vt:lpstr>
      <vt:lpstr>Slide 10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Dery</dc:creator>
  <cp:lastModifiedBy>kak</cp:lastModifiedBy>
  <cp:revision>204</cp:revision>
  <dcterms:created xsi:type="dcterms:W3CDTF">2012-05-14T07:46:38Z</dcterms:created>
  <dcterms:modified xsi:type="dcterms:W3CDTF">2015-02-19T02:18:26Z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-549976733</vt:i4>
  </property>
  <property fmtid="{D5CDD505-2E9C-101B-9397-08002B2CF9AE}" pid="3" name="_NewReviewCycle">
    <vt:lpwstr/>
  </property>
  <property fmtid="{D5CDD505-2E9C-101B-9397-08002B2CF9AE}" pid="4" name="_EmailSubject">
    <vt:lpwstr>Men Study 2012</vt:lpwstr>
  </property>
  <property fmtid="{D5CDD505-2E9C-101B-9397-08002B2CF9AE}" pid="5" name="_AuthorEmail">
    <vt:lpwstr>EQuaynor@fhi360.org</vt:lpwstr>
  </property>
  <property fmtid="{D5CDD505-2E9C-101B-9397-08002B2CF9AE}" pid="6" name="_AuthorEmailDisplayName">
    <vt:lpwstr>Ebenezer Quaynor</vt:lpwstr>
  </property>
</Properties>
</file>