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A1DDF-B8D3-4290-BE93-F34DA9755DB8}" type="datetimeFigureOut">
              <a:rPr lang="en-US" smtClean="0"/>
              <a:pPr/>
              <a:t>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C5EED-C930-4BD0-8CE2-260F68CEA563}" type="slidenum">
              <a:rPr lang="en-US" smtClean="0"/>
              <a:pPr/>
              <a:t>‹#›</a:t>
            </a:fld>
            <a:endParaRPr lang="en-US"/>
          </a:p>
        </p:txBody>
      </p:sp>
    </p:spTree>
    <p:extLst>
      <p:ext uri="{BB962C8B-B14F-4D97-AF65-F5344CB8AC3E}">
        <p14:creationId xmlns:p14="http://schemas.microsoft.com/office/powerpoint/2010/main" xmlns="" val="8170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Good</a:t>
            </a:r>
            <a:r>
              <a:rPr lang="en-US" baseline="0" dirty="0" smtClean="0"/>
              <a:t> morning all. I want to thank BGRG for giving me the opportunity to me share some of my recent work.  Today I am going to share with you emerging themes from original research that I am currently conducting in fulfillment of my doctorate degree. The project is a narrative inquiry study </a:t>
            </a:r>
            <a:r>
              <a:rPr lang="en-US" sz="1200" kern="1200" baseline="0" dirty="0" smtClean="0">
                <a:solidFill>
                  <a:schemeClr val="tx1"/>
                </a:solidFill>
                <a:effectLst/>
                <a:latin typeface="+mn-lt"/>
                <a:ea typeface="+mn-ea"/>
                <a:cs typeface="+mn-cs"/>
              </a:rPr>
              <a:t>exploring the lived experiences of queer students of color navigating formal school settings, as well as their concepts of the purpose of education.  The study was designed to be conducted within a 9 month timeframe. Data consisted of individual interviews, focus group, life map visual narrative, researcher journal, analytic memos and artifacts. Participants are 10 racially, gender and sexually diverse queer student participants of color, ages 18-24.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Lastly, the project</a:t>
            </a:r>
            <a:r>
              <a:rPr lang="en-US" sz="1200" kern="1200" baseline="0" dirty="0" smtClean="0">
                <a:solidFill>
                  <a:schemeClr val="tx1"/>
                </a:solidFill>
                <a:effectLst/>
                <a:latin typeface="+mn-lt"/>
                <a:ea typeface="+mn-ea"/>
                <a:cs typeface="+mn-cs"/>
              </a:rPr>
              <a:t> is a queer of color critique in that it puts queer of color identity at the center of research investigation. </a:t>
            </a:r>
            <a:r>
              <a:rPr lang="en-US" sz="1200" kern="1200" dirty="0" smtClean="0">
                <a:solidFill>
                  <a:schemeClr val="tx1"/>
                </a:solidFill>
                <a:effectLst/>
                <a:latin typeface="+mn-lt"/>
                <a:ea typeface="+mn-ea"/>
                <a:cs typeface="+mn-cs"/>
              </a:rPr>
              <a:t>The rationale for this project rests on the claim that queer youth of color are often rendered invisible because their lived experiences and identities do not fit nicely within the mainstream gay discourse.</a:t>
            </a:r>
            <a:r>
              <a:rPr lang="en-US" sz="120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2</a:t>
            </a:fld>
            <a:endParaRPr lang="en-US"/>
          </a:p>
        </p:txBody>
      </p:sp>
    </p:spTree>
    <p:extLst>
      <p:ext uri="{BB962C8B-B14F-4D97-AF65-F5344CB8AC3E}">
        <p14:creationId xmlns:p14="http://schemas.microsoft.com/office/powerpoint/2010/main" xmlns="" val="3922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Despite</a:t>
            </a:r>
            <a:r>
              <a:rPr lang="en-US" baseline="0" dirty="0" smtClean="0"/>
              <a:t> some major obstacles facing these youth participants, many of them felt like they had strong friendships that supported them with dealing with the anxiety, stress or what CAT referred to as the “emotional fallout” of school. Many of the participants relied heavily on their peers for support. In some cases, like </a:t>
            </a:r>
            <a:r>
              <a:rPr lang="en-US" baseline="0" dirty="0" err="1" smtClean="0"/>
              <a:t>Gogo</a:t>
            </a:r>
            <a:r>
              <a:rPr lang="en-US" baseline="0" dirty="0" smtClean="0"/>
              <a:t> </a:t>
            </a:r>
            <a:r>
              <a:rPr lang="en-US" baseline="0" dirty="0" err="1" smtClean="0"/>
              <a:t>Yubari</a:t>
            </a:r>
            <a:r>
              <a:rPr lang="en-US" baseline="0" dirty="0" smtClean="0"/>
              <a:t>, friendships cultivated a more conscious and mature person.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11</a:t>
            </a:fld>
            <a:endParaRPr lang="en-US"/>
          </a:p>
        </p:txBody>
      </p:sp>
    </p:spTree>
    <p:extLst>
      <p:ext uri="{BB962C8B-B14F-4D97-AF65-F5344CB8AC3E}">
        <p14:creationId xmlns:p14="http://schemas.microsoft.com/office/powerpoint/2010/main" xmlns="" val="240474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other cases, the support that friendships offers underscored the limitations of some of the participant’s </a:t>
            </a:r>
            <a:r>
              <a:rPr lang="en-US" baseline="0" dirty="0" err="1" smtClean="0"/>
              <a:t>familes</a:t>
            </a:r>
            <a:r>
              <a:rPr lang="en-US" baseline="0" dirty="0" smtClean="0"/>
              <a:t> in providing similar emotional support and reveal the more complicated relationships some participants had with their family. </a:t>
            </a:r>
            <a:endParaRPr lang="en-US" dirty="0" smtClean="0"/>
          </a:p>
          <a:p>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12</a:t>
            </a:fld>
            <a:endParaRPr lang="en-US"/>
          </a:p>
        </p:txBody>
      </p:sp>
    </p:spTree>
    <p:extLst>
      <p:ext uri="{BB962C8B-B14F-4D97-AF65-F5344CB8AC3E}">
        <p14:creationId xmlns:p14="http://schemas.microsoft.com/office/powerpoint/2010/main" xmlns="" val="341001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end</a:t>
            </a:r>
            <a:r>
              <a:rPr lang="en-US" baseline="0" dirty="0" smtClean="0"/>
              <a:t> there. Thank you very much for you attention, and I welcome any feedback.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13</a:t>
            </a:fld>
            <a:endParaRPr lang="en-US"/>
          </a:p>
        </p:txBody>
      </p:sp>
    </p:spTree>
    <p:extLst>
      <p:ext uri="{BB962C8B-B14F-4D97-AF65-F5344CB8AC3E}">
        <p14:creationId xmlns:p14="http://schemas.microsoft.com/office/powerpoint/2010/main" xmlns="" val="351030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Queer students of color experience discriminating and marginalizing obstacles but there is much to be learned because their experiences are under-researched (Ryan, 2002) and under-theorized. By exploring their student narratives, this project intends to offer insight on the strategies and savvy queer students of color employ while navigating marginalization. </a:t>
            </a:r>
          </a:p>
          <a:p>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3</a:t>
            </a:fld>
            <a:endParaRPr lang="en-US"/>
          </a:p>
        </p:txBody>
      </p:sp>
    </p:spTree>
    <p:extLst>
      <p:ext uri="{BB962C8B-B14F-4D97-AF65-F5344CB8AC3E}">
        <p14:creationId xmlns:p14="http://schemas.microsoft.com/office/powerpoint/2010/main" xmlns="" val="345210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A42A4-B3CA-44B3-8A1F-48225E79310B}" type="slidenum">
              <a:rPr lang="en-US" smtClean="0"/>
              <a:pPr/>
              <a:t>4</a:t>
            </a:fld>
            <a:endParaRPr lang="en-US"/>
          </a:p>
        </p:txBody>
      </p:sp>
    </p:spTree>
    <p:extLst>
      <p:ext uri="{BB962C8B-B14F-4D97-AF65-F5344CB8AC3E}">
        <p14:creationId xmlns:p14="http://schemas.microsoft.com/office/powerpoint/2010/main" xmlns="" val="146445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positioning the</a:t>
            </a:r>
            <a:r>
              <a:rPr lang="en-US" baseline="0" dirty="0" smtClean="0"/>
              <a:t> participant responses as </a:t>
            </a:r>
            <a:r>
              <a:rPr lang="en-US" baseline="0" dirty="0" err="1" smtClean="0"/>
              <a:t>testimonios</a:t>
            </a:r>
            <a:r>
              <a:rPr lang="en-US" baseline="0" dirty="0" smtClean="0"/>
              <a:t> of their lived experiences in school. In this way, their </a:t>
            </a:r>
            <a:r>
              <a:rPr lang="en-US" baseline="0" dirty="0" err="1" smtClean="0"/>
              <a:t>testimonios</a:t>
            </a:r>
            <a:r>
              <a:rPr lang="en-US" baseline="0" dirty="0" smtClean="0"/>
              <a:t> serve as </a:t>
            </a:r>
            <a:r>
              <a:rPr lang="en-US" baseline="0" dirty="0" err="1" smtClean="0"/>
              <a:t>counternarratives</a:t>
            </a:r>
            <a:r>
              <a:rPr lang="en-US" baseline="0" dirty="0" smtClean="0"/>
              <a:t> to the predominate narratives about what it is like to be a queer student.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5</a:t>
            </a:fld>
            <a:endParaRPr lang="en-US"/>
          </a:p>
        </p:txBody>
      </p:sp>
    </p:spTree>
    <p:extLst>
      <p:ext uri="{BB962C8B-B14F-4D97-AF65-F5344CB8AC3E}">
        <p14:creationId xmlns:p14="http://schemas.microsoft.com/office/powerpoint/2010/main" xmlns="" val="178307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breakdown of the identities of the 7 black queer student participants.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6</a:t>
            </a:fld>
            <a:endParaRPr lang="en-US"/>
          </a:p>
        </p:txBody>
      </p:sp>
    </p:spTree>
    <p:extLst>
      <p:ext uri="{BB962C8B-B14F-4D97-AF65-F5344CB8AC3E}">
        <p14:creationId xmlns:p14="http://schemas.microsoft.com/office/powerpoint/2010/main" xmlns="" val="64888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AE and</a:t>
            </a:r>
            <a:r>
              <a:rPr lang="en-US" baseline="0" dirty="0" smtClean="0"/>
              <a:t> Archie share their experiences of reconciling the pressure they receive from friends to define and express their gender in more stoic and unemotional ways . AE notes the trauma that is sustained in attempting to live up to those expectations.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7</a:t>
            </a:fld>
            <a:endParaRPr lang="en-US"/>
          </a:p>
        </p:txBody>
      </p:sp>
    </p:spTree>
    <p:extLst>
      <p:ext uri="{BB962C8B-B14F-4D97-AF65-F5344CB8AC3E}">
        <p14:creationId xmlns:p14="http://schemas.microsoft.com/office/powerpoint/2010/main" xmlns="" val="51380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Ronnie shares</a:t>
            </a:r>
            <a:r>
              <a:rPr lang="en-US" baseline="0" dirty="0" smtClean="0"/>
              <a:t> a similar sentiment as AE and Archie, and reveals that some of the gender policing that he experienced also comes from family. </a:t>
            </a:r>
          </a:p>
          <a:p>
            <a:endParaRPr lang="en-US" baseline="0" dirty="0" smtClean="0"/>
          </a:p>
          <a:p>
            <a:r>
              <a:rPr lang="en-US" baseline="0" dirty="0" smtClean="0"/>
              <a:t>In Sam’s case, she describes being bullied from elementary school to near the end of her high school career. Sam explains that the bullying was the result of her lack of gender </a:t>
            </a:r>
            <a:r>
              <a:rPr lang="en-US" baseline="0" dirty="0" err="1" smtClean="0"/>
              <a:t>comformity</a:t>
            </a:r>
            <a:r>
              <a:rPr lang="en-US" baseline="0" dirty="0" smtClean="0"/>
              <a:t>—not having a stereotypical female body size or doing things that the others girls did liking flirting with the boys.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8</a:t>
            </a:fld>
            <a:endParaRPr lang="en-US"/>
          </a:p>
        </p:txBody>
      </p:sp>
    </p:spTree>
    <p:extLst>
      <p:ext uri="{BB962C8B-B14F-4D97-AF65-F5344CB8AC3E}">
        <p14:creationId xmlns:p14="http://schemas.microsoft.com/office/powerpoint/2010/main" xmlns="" val="46539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Nikqo</a:t>
            </a:r>
            <a:r>
              <a:rPr lang="en-US" baseline="0" dirty="0" smtClean="0"/>
              <a:t>, who identifies as a transman, shares another example of gender policing in the form of </a:t>
            </a:r>
            <a:r>
              <a:rPr lang="en-US" baseline="0" dirty="0" err="1" smtClean="0"/>
              <a:t>misgendering</a:t>
            </a:r>
            <a:r>
              <a:rPr lang="en-US" baseline="0" dirty="0" smtClean="0"/>
              <a:t>. He explains it as not knowing “how to respect pronouns”.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9</a:t>
            </a:fld>
            <a:endParaRPr lang="en-US"/>
          </a:p>
        </p:txBody>
      </p:sp>
    </p:spTree>
    <p:extLst>
      <p:ext uri="{BB962C8B-B14F-4D97-AF65-F5344CB8AC3E}">
        <p14:creationId xmlns:p14="http://schemas.microsoft.com/office/powerpoint/2010/main" xmlns="" val="145227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of the participants made particular note about the violent climate of school. The two </a:t>
            </a:r>
            <a:r>
              <a:rPr lang="en-US" baseline="0" dirty="0" err="1" smtClean="0"/>
              <a:t>testimonios</a:t>
            </a:r>
            <a:r>
              <a:rPr lang="en-US" baseline="0" dirty="0" smtClean="0"/>
              <a:t> reveal different approaches to violence. CAT fought back and was able to intervene in their own physically harassment, where as AE was very concerned about trying to avoid becoming a target. </a:t>
            </a:r>
            <a:endParaRPr lang="en-US" dirty="0"/>
          </a:p>
        </p:txBody>
      </p:sp>
      <p:sp>
        <p:nvSpPr>
          <p:cNvPr id="4" name="Slide Number Placeholder 3"/>
          <p:cNvSpPr>
            <a:spLocks noGrp="1"/>
          </p:cNvSpPr>
          <p:nvPr>
            <p:ph type="sldNum" sz="quarter" idx="10"/>
          </p:nvPr>
        </p:nvSpPr>
        <p:spPr/>
        <p:txBody>
          <a:bodyPr/>
          <a:lstStyle/>
          <a:p>
            <a:fld id="{CF248E5B-C88D-4400-82D5-07D8DFD8FCA1}" type="slidenum">
              <a:rPr lang="en-US" smtClean="0"/>
              <a:pPr/>
              <a:t>10</a:t>
            </a:fld>
            <a:endParaRPr lang="en-US"/>
          </a:p>
        </p:txBody>
      </p:sp>
    </p:spTree>
    <p:extLst>
      <p:ext uri="{BB962C8B-B14F-4D97-AF65-F5344CB8AC3E}">
        <p14:creationId xmlns:p14="http://schemas.microsoft.com/office/powerpoint/2010/main" xmlns="" val="3867798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1EFAD6-DA63-4920-84D9-14E2AE0AE4A9}"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6241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EFAD6-DA63-4920-84D9-14E2AE0AE4A9}"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284398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EFAD6-DA63-4920-84D9-14E2AE0AE4A9}"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427189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EFAD6-DA63-4920-84D9-14E2AE0AE4A9}" type="datetimeFigureOut">
              <a:rPr lang="en-US" smtClean="0"/>
              <a:pPr/>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30416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01EFAD6-DA63-4920-84D9-14E2AE0AE4A9}" type="datetimeFigureOut">
              <a:rPr lang="en-US" smtClean="0"/>
              <a:pPr/>
              <a:t>2/3/2015</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35647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1EFAD6-DA63-4920-84D9-14E2AE0AE4A9}" type="datetimeFigureOut">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419397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1EFAD6-DA63-4920-84D9-14E2AE0AE4A9}" type="datetimeFigureOut">
              <a:rPr lang="en-US" smtClean="0"/>
              <a:pPr/>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16951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1EFAD6-DA63-4920-84D9-14E2AE0AE4A9}" type="datetimeFigureOut">
              <a:rPr lang="en-US" smtClean="0"/>
              <a:pPr/>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390877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EFAD6-DA63-4920-84D9-14E2AE0AE4A9}" type="datetimeFigureOut">
              <a:rPr lang="en-US" smtClean="0"/>
              <a:pPr/>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229316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EFAD6-DA63-4920-84D9-14E2AE0AE4A9}" type="datetimeFigureOut">
              <a:rPr lang="en-US" smtClean="0"/>
              <a:pPr/>
              <a:t>2/3/2015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67176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01EFAD6-DA63-4920-84D9-14E2AE0AE4A9}" type="datetimeFigureOut">
              <a:rPr lang="en-US" smtClean="0"/>
              <a:pPr/>
              <a:t>2/3/2015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293931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01EFAD6-DA63-4920-84D9-14E2AE0AE4A9}" type="datetimeFigureOut">
              <a:rPr lang="en-US" smtClean="0"/>
              <a:pPr/>
              <a:t>2/3/2015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349F5E7-3101-4D4F-B5DA-51CA13CDC3C3}" type="slidenum">
              <a:rPr lang="en-US" smtClean="0"/>
              <a:pPr/>
              <a:t>‹#›</a:t>
            </a:fld>
            <a:endParaRPr lang="en-US"/>
          </a:p>
        </p:txBody>
      </p:sp>
    </p:spTree>
    <p:extLst>
      <p:ext uri="{BB962C8B-B14F-4D97-AF65-F5344CB8AC3E}">
        <p14:creationId xmlns:p14="http://schemas.microsoft.com/office/powerpoint/2010/main" xmlns="" val="8090983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omasboat@gmail.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Testimonios</a:t>
            </a:r>
            <a:r>
              <a:rPr lang="en-US" dirty="0" smtClean="0"/>
              <a:t> of </a:t>
            </a:r>
            <a:r>
              <a:rPr lang="en-US" dirty="0"/>
              <a:t>Black </a:t>
            </a:r>
            <a:r>
              <a:rPr lang="en-US" dirty="0" smtClean="0"/>
              <a:t>queer students navigating school</a:t>
            </a:r>
            <a:endParaRPr lang="en-US" dirty="0"/>
          </a:p>
        </p:txBody>
      </p:sp>
      <p:sp>
        <p:nvSpPr>
          <p:cNvPr id="3" name="Subtitle 2"/>
          <p:cNvSpPr>
            <a:spLocks noGrp="1"/>
          </p:cNvSpPr>
          <p:nvPr>
            <p:ph type="subTitle" idx="1"/>
          </p:nvPr>
        </p:nvSpPr>
        <p:spPr>
          <a:xfrm>
            <a:off x="1069848" y="4414520"/>
            <a:ext cx="7891272" cy="1069848"/>
          </a:xfrm>
        </p:spPr>
        <p:txBody>
          <a:bodyPr>
            <a:normAutofit fontScale="92500" lnSpcReduction="20000"/>
          </a:bodyPr>
          <a:lstStyle/>
          <a:p>
            <a:r>
              <a:rPr lang="en-US" dirty="0" err="1" smtClean="0"/>
              <a:t>Tomás</a:t>
            </a:r>
            <a:r>
              <a:rPr lang="en-US" dirty="0" smtClean="0"/>
              <a:t> Boatwright</a:t>
            </a:r>
          </a:p>
          <a:p>
            <a:r>
              <a:rPr lang="en-US" dirty="0" smtClean="0"/>
              <a:t>University of Rochester </a:t>
            </a:r>
          </a:p>
          <a:p>
            <a:r>
              <a:rPr lang="en-US" dirty="0" smtClean="0"/>
              <a:t>BRGB 2015</a:t>
            </a:r>
            <a:endParaRPr lang="en-US" dirty="0"/>
          </a:p>
        </p:txBody>
      </p:sp>
    </p:spTree>
    <p:extLst>
      <p:ext uri="{BB962C8B-B14F-4D97-AF65-F5344CB8AC3E}">
        <p14:creationId xmlns:p14="http://schemas.microsoft.com/office/powerpoint/2010/main" xmlns="" val="1461132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Emerging themes</a:t>
            </a:r>
            <a:r>
              <a:rPr lang="en-US" sz="3100" dirty="0" smtClean="0"/>
              <a:t>: navigating violent school climate</a:t>
            </a:r>
            <a:r>
              <a:rPr lang="en-US" dirty="0"/>
              <a:t/>
            </a:r>
            <a:br>
              <a:rPr lang="en-US" dirty="0"/>
            </a:br>
            <a:r>
              <a:rPr lang="en-US" dirty="0"/>
              <a:t> </a:t>
            </a:r>
          </a:p>
        </p:txBody>
      </p:sp>
      <p:sp>
        <p:nvSpPr>
          <p:cNvPr id="3" name="Content Placeholder 2"/>
          <p:cNvSpPr>
            <a:spLocks noGrp="1"/>
          </p:cNvSpPr>
          <p:nvPr>
            <p:ph idx="1"/>
          </p:nvPr>
        </p:nvSpPr>
        <p:spPr>
          <a:xfrm>
            <a:off x="1069848" y="1486408"/>
            <a:ext cx="10058400" cy="4050792"/>
          </a:xfrm>
        </p:spPr>
        <p:txBody>
          <a:bodyPr>
            <a:normAutofit/>
          </a:bodyPr>
          <a:lstStyle/>
          <a:p>
            <a:pPr marL="0" indent="0">
              <a:buNone/>
            </a:pPr>
            <a:r>
              <a:rPr lang="en-US" b="1" dirty="0" smtClean="0"/>
              <a:t>CAT: </a:t>
            </a:r>
            <a:r>
              <a:rPr lang="en-US" dirty="0" smtClean="0"/>
              <a:t>I </a:t>
            </a:r>
            <a:r>
              <a:rPr lang="en-US" dirty="0"/>
              <a:t>think in high school it was always the social repercussions of—the social consequences and repercussions of who I was. I don’t think there was anything necessarily in my way. It was always the environment. You know, from fighting in my earlier part of school, and then </a:t>
            </a:r>
            <a:r>
              <a:rPr lang="en-US" dirty="0" err="1"/>
              <a:t>sorta</a:t>
            </a:r>
            <a:r>
              <a:rPr lang="en-US" dirty="0"/>
              <a:t> like the anxiety that developed from, you know the fallout from the more physical stuff. The physical aspect didn’t really last too long. I kicked a few asses, and then after that it was like, okay we don’t mess with this one. But there was a lot of emotional kind of fallout from like learned violence. And learned violence was always part of my schooling, even in elementary school. So, it was just social challenges like –taunting, leering, jeering, you know</a:t>
            </a:r>
          </a:p>
        </p:txBody>
      </p:sp>
      <p:sp>
        <p:nvSpPr>
          <p:cNvPr id="4" name="Rectangle 3"/>
          <p:cNvSpPr/>
          <p:nvPr/>
        </p:nvSpPr>
        <p:spPr>
          <a:xfrm>
            <a:off x="1143000" y="4792489"/>
            <a:ext cx="6692900" cy="1409617"/>
          </a:xfrm>
          <a:prstGeom prst="rect">
            <a:avLst/>
          </a:prstGeom>
        </p:spPr>
        <p:txBody>
          <a:bodyPr wrap="square">
            <a:spAutoFit/>
          </a:bodyPr>
          <a:lstStyle/>
          <a:p>
            <a:pPr>
              <a:lnSpc>
                <a:spcPct val="107000"/>
              </a:lnSpc>
              <a:spcAft>
                <a:spcPts val="800"/>
              </a:spcAft>
            </a:pPr>
            <a:r>
              <a:rPr lang="en-US" sz="2000" b="1" dirty="0" smtClean="0">
                <a:effectLst/>
                <a:ea typeface="Calibri" panose="020F0502020204030204" pitchFamily="34" charset="0"/>
                <a:cs typeface="Times New Roman" panose="02020603050405020304" pitchFamily="18" charset="0"/>
              </a:rPr>
              <a:t>AE: </a:t>
            </a:r>
            <a:r>
              <a:rPr lang="en-US" sz="2000" dirty="0" smtClean="0">
                <a:effectLst/>
                <a:ea typeface="Calibri" panose="020F0502020204030204" pitchFamily="34" charset="0"/>
                <a:cs typeface="Times New Roman" panose="02020603050405020304" pitchFamily="18" charset="0"/>
              </a:rPr>
              <a:t>High school was very different but it was a lot more violent. You have this violent atmosphere that I’m already being warned about. I don’t need to become a target for any freaking reason. </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644296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41832"/>
            <a:ext cx="10058400" cy="1115568"/>
          </a:xfrm>
        </p:spPr>
        <p:txBody>
          <a:bodyPr>
            <a:normAutofit fontScale="90000"/>
          </a:bodyPr>
          <a:lstStyle/>
          <a:p>
            <a:r>
              <a:rPr lang="en-US" sz="3400" dirty="0"/>
              <a:t>Emerging themes:</a:t>
            </a:r>
            <a:br>
              <a:rPr lang="en-US" sz="3400" dirty="0"/>
            </a:br>
            <a:r>
              <a:rPr lang="en-US" sz="3400" dirty="0"/>
              <a:t>utilizing friendships for emotional </a:t>
            </a:r>
            <a:r>
              <a:rPr lang="en-US" sz="3400" dirty="0" smtClean="0"/>
              <a:t>support</a:t>
            </a:r>
            <a:r>
              <a:rPr lang="en-US" sz="3100" dirty="0" smtClean="0"/>
              <a:t/>
            </a:r>
            <a:br>
              <a:rPr lang="en-US" sz="3100" dirty="0" smtClean="0"/>
            </a:br>
            <a:endParaRPr lang="en-US" dirty="0"/>
          </a:p>
        </p:txBody>
      </p:sp>
      <p:sp>
        <p:nvSpPr>
          <p:cNvPr id="3" name="Content Placeholder 2"/>
          <p:cNvSpPr>
            <a:spLocks noGrp="1"/>
          </p:cNvSpPr>
          <p:nvPr>
            <p:ph idx="1"/>
          </p:nvPr>
        </p:nvSpPr>
        <p:spPr/>
        <p:txBody>
          <a:bodyPr/>
          <a:lstStyle/>
          <a:p>
            <a:pPr marL="0" indent="0">
              <a:buNone/>
            </a:pPr>
            <a:r>
              <a:rPr lang="en-US" b="1" dirty="0" err="1" smtClean="0"/>
              <a:t>Gogo</a:t>
            </a:r>
            <a:r>
              <a:rPr lang="en-US" b="1" dirty="0" smtClean="0"/>
              <a:t> </a:t>
            </a:r>
            <a:r>
              <a:rPr lang="en-US" b="1" dirty="0" err="1" smtClean="0"/>
              <a:t>Yubari</a:t>
            </a:r>
            <a:r>
              <a:rPr lang="en-US" b="1" dirty="0" smtClean="0"/>
              <a:t>: </a:t>
            </a:r>
            <a:r>
              <a:rPr lang="en-US" dirty="0" smtClean="0"/>
              <a:t>I </a:t>
            </a:r>
            <a:r>
              <a:rPr lang="en-US" dirty="0"/>
              <a:t>would say my friends cause even if my friends don’t identify exactly as I do, I think there’s a little piece of me in all of my friends. There is a little bit of my identity in everyone I associate myself with. And I associate with them because I feel like they help me grow. They help me learn about certain aspects of my own identity, and it keeps pushing me forward because I want to be as well versed as they are</a:t>
            </a:r>
            <a:r>
              <a:rPr lang="en-US" dirty="0" smtClean="0"/>
              <a:t>.</a:t>
            </a:r>
          </a:p>
          <a:p>
            <a:pPr marL="0" indent="0">
              <a:buNone/>
            </a:pPr>
            <a:endParaRPr lang="en-US" b="1" dirty="0"/>
          </a:p>
        </p:txBody>
      </p:sp>
      <p:sp>
        <p:nvSpPr>
          <p:cNvPr id="4" name="Rectangle 3"/>
          <p:cNvSpPr/>
          <p:nvPr/>
        </p:nvSpPr>
        <p:spPr>
          <a:xfrm>
            <a:off x="1125474" y="4149007"/>
            <a:ext cx="6096000" cy="1559529"/>
          </a:xfrm>
          <a:prstGeom prst="rect">
            <a:avLst/>
          </a:prstGeom>
        </p:spPr>
        <p:txBody>
          <a:bodyPr>
            <a:spAutoFit/>
          </a:bodyPr>
          <a:lstStyle/>
          <a:p>
            <a:pPr>
              <a:lnSpc>
                <a:spcPct val="107000"/>
              </a:lnSpc>
              <a:spcAft>
                <a:spcPts val="800"/>
              </a:spcAft>
            </a:pPr>
            <a:r>
              <a:rPr lang="en-US" b="1" dirty="0" smtClean="0">
                <a:ea typeface="Calibri" panose="020F0502020204030204" pitchFamily="34" charset="0"/>
                <a:cs typeface="Times New Roman" panose="02020603050405020304" pitchFamily="18" charset="0"/>
              </a:rPr>
              <a:t>AE: </a:t>
            </a:r>
            <a:r>
              <a:rPr lang="en-US" dirty="0" smtClean="0">
                <a:effectLst/>
                <a:ea typeface="Calibri" panose="020F0502020204030204" pitchFamily="34" charset="0"/>
                <a:cs typeface="Times New Roman" panose="02020603050405020304" pitchFamily="18" charset="0"/>
              </a:rPr>
              <a:t>I do feel support in my friends and my parents because there’s a lot of stupid things that I’ve done and people have stood by me through, and I’m like that tells a lot when people stand by you through the stupid stuff, as opposed to just the good times. </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39405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Emerging themes:</a:t>
            </a:r>
            <a:br>
              <a:rPr lang="en-US" sz="3100" dirty="0" smtClean="0"/>
            </a:br>
            <a:r>
              <a:rPr lang="en-US" sz="3100" dirty="0"/>
              <a:t>utilizing friendships for emotional </a:t>
            </a:r>
            <a:r>
              <a:rPr lang="en-US" sz="3100" dirty="0" smtClean="0"/>
              <a:t>support</a:t>
            </a:r>
            <a:endParaRPr lang="en-US" dirty="0"/>
          </a:p>
        </p:txBody>
      </p:sp>
      <p:sp>
        <p:nvSpPr>
          <p:cNvPr id="6" name="Rectangle 5"/>
          <p:cNvSpPr/>
          <p:nvPr/>
        </p:nvSpPr>
        <p:spPr>
          <a:xfrm>
            <a:off x="1069848" y="1930400"/>
            <a:ext cx="10169652" cy="1754326"/>
          </a:xfrm>
          <a:prstGeom prst="rect">
            <a:avLst/>
          </a:prstGeom>
        </p:spPr>
        <p:txBody>
          <a:bodyPr wrap="square">
            <a:spAutoFit/>
          </a:bodyPr>
          <a:lstStyle/>
          <a:p>
            <a:r>
              <a:rPr lang="en-US" b="1" dirty="0" smtClean="0">
                <a:ea typeface="Calibri" panose="020F0502020204030204" pitchFamily="34" charset="0"/>
              </a:rPr>
              <a:t>CAT</a:t>
            </a:r>
            <a:r>
              <a:rPr lang="en-US" dirty="0" smtClean="0">
                <a:ea typeface="Calibri" panose="020F0502020204030204" pitchFamily="34" charset="0"/>
              </a:rPr>
              <a:t>: </a:t>
            </a:r>
            <a:r>
              <a:rPr lang="en-US" dirty="0" smtClean="0">
                <a:effectLst/>
                <a:ea typeface="Calibri" panose="020F0502020204030204" pitchFamily="34" charset="0"/>
              </a:rPr>
              <a:t>I have mentors. I have girlfriends. I have gay family. I feel that my biological family loves me. I don’t feel very support but I don’t think that’s malicious. I think there’s just a lot of things they just don’t understand. </a:t>
            </a:r>
            <a:r>
              <a:rPr lang="en-US" dirty="0"/>
              <a:t>I get a lot of my emotional needs and supports from my friends. I have amazing friends. I always have had a really good group of friends. We wear each other out sometimes, but for the most part, my friendships have been very important and sacred to me. That’s where I get most of my support.</a:t>
            </a:r>
          </a:p>
        </p:txBody>
      </p:sp>
      <p:sp>
        <p:nvSpPr>
          <p:cNvPr id="9" name="Rectangle 8"/>
          <p:cNvSpPr/>
          <p:nvPr/>
        </p:nvSpPr>
        <p:spPr>
          <a:xfrm>
            <a:off x="1117600" y="4051638"/>
            <a:ext cx="6096000" cy="2031325"/>
          </a:xfrm>
          <a:prstGeom prst="rect">
            <a:avLst/>
          </a:prstGeom>
        </p:spPr>
        <p:txBody>
          <a:bodyPr>
            <a:spAutoFit/>
          </a:bodyPr>
          <a:lstStyle/>
          <a:p>
            <a:r>
              <a:rPr lang="en-US" b="1" dirty="0" smtClean="0"/>
              <a:t>Ronnie: </a:t>
            </a:r>
            <a:r>
              <a:rPr lang="en-US" dirty="0" smtClean="0"/>
              <a:t>My really good core group of friends. My mentor has always been there—even for the more personal things. My family is there, but I don’t really relay the black gay male issues on them because they respect me but they don’t accept it. So, I don’t put the issues on them. It’s all I need from them and that’s that. </a:t>
            </a:r>
            <a:endParaRPr lang="en-US" dirty="0"/>
          </a:p>
        </p:txBody>
      </p:sp>
    </p:spTree>
    <p:extLst>
      <p:ext uri="{BB962C8B-B14F-4D97-AF65-F5344CB8AC3E}">
        <p14:creationId xmlns:p14="http://schemas.microsoft.com/office/powerpoint/2010/main" xmlns="" val="221569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Questions/Comments</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err="1" smtClean="0"/>
              <a:t>Tomás</a:t>
            </a:r>
            <a:r>
              <a:rPr lang="en-US" dirty="0" smtClean="0"/>
              <a:t> </a:t>
            </a:r>
            <a:r>
              <a:rPr lang="en-US" dirty="0"/>
              <a:t>Boatwright, </a:t>
            </a:r>
            <a:r>
              <a:rPr lang="en-US" dirty="0" err="1"/>
              <a:t>M.S.Ed</a:t>
            </a:r>
            <a:r>
              <a:rPr lang="en-US" dirty="0"/>
              <a:t/>
            </a:r>
            <a:br>
              <a:rPr lang="en-US" dirty="0"/>
            </a:br>
            <a:r>
              <a:rPr lang="en-US" dirty="0"/>
              <a:t>Ph.D. candidate of Education</a:t>
            </a:r>
            <a:br>
              <a:rPr lang="en-US" dirty="0"/>
            </a:br>
            <a:r>
              <a:rPr lang="en-US" dirty="0"/>
              <a:t>Teaching, Curriculum and Change</a:t>
            </a:r>
            <a:br>
              <a:rPr lang="en-US" dirty="0"/>
            </a:br>
            <a:r>
              <a:rPr lang="en-US" dirty="0"/>
              <a:t>Warner School of Education</a:t>
            </a:r>
            <a:br>
              <a:rPr lang="en-US" dirty="0"/>
            </a:br>
            <a:r>
              <a:rPr lang="en-US" dirty="0"/>
              <a:t>University of Rochester </a:t>
            </a:r>
          </a:p>
          <a:p>
            <a:pPr marL="0" indent="0" algn="ctr">
              <a:buNone/>
            </a:pPr>
            <a:r>
              <a:rPr lang="en-US" dirty="0" smtClean="0">
                <a:hlinkClick r:id="rId3"/>
              </a:rPr>
              <a:t>Tomasboat@gmail.com</a:t>
            </a:r>
            <a:r>
              <a:rPr lang="en-US" dirty="0" smtClean="0"/>
              <a:t> </a:t>
            </a:r>
          </a:p>
        </p:txBody>
      </p:sp>
    </p:spTree>
    <p:extLst>
      <p:ext uri="{BB962C8B-B14F-4D97-AF65-F5344CB8AC3E}">
        <p14:creationId xmlns:p14="http://schemas.microsoft.com/office/powerpoint/2010/main" xmlns="" val="1549531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a:t>
            </a:r>
            <a:endParaRPr lang="en-US" dirty="0"/>
          </a:p>
        </p:txBody>
      </p:sp>
      <p:sp>
        <p:nvSpPr>
          <p:cNvPr id="5" name="Content Placeholder 2"/>
          <p:cNvSpPr>
            <a:spLocks noGrp="1"/>
          </p:cNvSpPr>
          <p:nvPr>
            <p:ph idx="1"/>
          </p:nvPr>
        </p:nvSpPr>
        <p:spPr/>
        <p:txBody>
          <a:bodyPr>
            <a:normAutofit/>
          </a:bodyPr>
          <a:lstStyle/>
          <a:p>
            <a:r>
              <a:rPr lang="en-US" dirty="0" smtClean="0"/>
              <a:t>Narrative inquiry study of how queer students of color navigate school, negotiate multiple intersecting identities, and conceptualize the purpose of formal education.  </a:t>
            </a:r>
          </a:p>
          <a:p>
            <a:r>
              <a:rPr lang="en-US" dirty="0" smtClean="0"/>
              <a:t>9 month design (6 months of data collection and 3 months for analysis), 3 In-depth, semi-structured, phenomenological one-on-one interviews, focus group, life map (visual narrative), researcher journal, analytic memos, artifacts  </a:t>
            </a:r>
          </a:p>
          <a:p>
            <a:r>
              <a:rPr lang="en-US" dirty="0" smtClean="0"/>
              <a:t>10 racially, gender and sexually diverse queer student participants of color (ages 18-24)</a:t>
            </a:r>
          </a:p>
          <a:p>
            <a:r>
              <a:rPr lang="en-US" dirty="0" smtClean="0"/>
              <a:t>Queer of color critique (Ferguson, 2004; </a:t>
            </a:r>
            <a:r>
              <a:rPr lang="en-US" dirty="0"/>
              <a:t>Hong &amp; </a:t>
            </a:r>
            <a:r>
              <a:rPr lang="en-US" dirty="0" smtClean="0"/>
              <a:t>Ferguson, 2011)</a:t>
            </a:r>
            <a:endParaRPr lang="en-US" dirty="0"/>
          </a:p>
        </p:txBody>
      </p:sp>
    </p:spTree>
    <p:extLst>
      <p:ext uri="{BB962C8B-B14F-4D97-AF65-F5344CB8AC3E}">
        <p14:creationId xmlns:p14="http://schemas.microsoft.com/office/powerpoint/2010/main" xmlns="" val="3994884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Literature </a:t>
            </a:r>
            <a:endParaRPr lang="en-US" dirty="0"/>
          </a:p>
        </p:txBody>
      </p:sp>
      <p:sp>
        <p:nvSpPr>
          <p:cNvPr id="3" name="Content Placeholder 2"/>
          <p:cNvSpPr>
            <a:spLocks noGrp="1"/>
          </p:cNvSpPr>
          <p:nvPr>
            <p:ph idx="1"/>
          </p:nvPr>
        </p:nvSpPr>
        <p:spPr/>
        <p:txBody>
          <a:bodyPr>
            <a:normAutofit/>
          </a:bodyPr>
          <a:lstStyle/>
          <a:p>
            <a:r>
              <a:rPr lang="en-US" dirty="0" smtClean="0"/>
              <a:t>The extant body of research on queer students has </a:t>
            </a:r>
            <a:r>
              <a:rPr lang="en-US" dirty="0"/>
              <a:t>tended to privilege victimizing narratives and deficit discourses of queer youth (</a:t>
            </a:r>
            <a:r>
              <a:rPr lang="en-US" dirty="0" err="1"/>
              <a:t>Hackford</a:t>
            </a:r>
            <a:r>
              <a:rPr lang="en-US" dirty="0"/>
              <a:t>-Peer, 2010</a:t>
            </a:r>
            <a:r>
              <a:rPr lang="en-US" dirty="0" smtClean="0"/>
              <a:t>)</a:t>
            </a:r>
          </a:p>
          <a:p>
            <a:r>
              <a:rPr lang="en-US" dirty="0" smtClean="0"/>
              <a:t>Queer youth identities </a:t>
            </a:r>
            <a:r>
              <a:rPr lang="en-US" dirty="0"/>
              <a:t>are still overwhelmingly represented as White, middle class and cisgender (Driver, 2008; </a:t>
            </a:r>
            <a:r>
              <a:rPr lang="en-US" dirty="0" err="1"/>
              <a:t>Kumashiro</a:t>
            </a:r>
            <a:r>
              <a:rPr lang="en-US" dirty="0"/>
              <a:t>, 2001; </a:t>
            </a:r>
            <a:r>
              <a:rPr lang="en-US" dirty="0" err="1"/>
              <a:t>Paceley</a:t>
            </a:r>
            <a:r>
              <a:rPr lang="en-US" dirty="0"/>
              <a:t> &amp; Flynn, </a:t>
            </a:r>
            <a:r>
              <a:rPr lang="en-US" dirty="0" smtClean="0"/>
              <a:t>2012</a:t>
            </a:r>
          </a:p>
          <a:p>
            <a:r>
              <a:rPr lang="en-US" dirty="0"/>
              <a:t>F</a:t>
            </a:r>
            <a:r>
              <a:rPr lang="en-US" dirty="0" smtClean="0"/>
              <a:t>ew </a:t>
            </a:r>
            <a:r>
              <a:rPr lang="en-US" dirty="0"/>
              <a:t>scholars (Blackburn &amp; McCready, 2009; Cruz, 2012; Diaz &amp; </a:t>
            </a:r>
            <a:r>
              <a:rPr lang="en-US" dirty="0" err="1"/>
              <a:t>Kosciw</a:t>
            </a:r>
            <a:r>
              <a:rPr lang="en-US" dirty="0"/>
              <a:t>, 2009; Harley et al., 2002; Harper, </a:t>
            </a:r>
            <a:r>
              <a:rPr lang="en-US" dirty="0" err="1"/>
              <a:t>Wardell</a:t>
            </a:r>
            <a:r>
              <a:rPr lang="en-US" dirty="0"/>
              <a:t>, McGuire, 2011;  Johnson, 2008; </a:t>
            </a:r>
            <a:r>
              <a:rPr lang="en-US" dirty="0" err="1"/>
              <a:t>Kumashiro</a:t>
            </a:r>
            <a:r>
              <a:rPr lang="en-US" dirty="0"/>
              <a:t>; 2001; </a:t>
            </a:r>
            <a:r>
              <a:rPr lang="en-US" dirty="0" err="1"/>
              <a:t>Majied</a:t>
            </a:r>
            <a:r>
              <a:rPr lang="en-US" dirty="0"/>
              <a:t>, 2010; Marquez &amp; </a:t>
            </a:r>
            <a:r>
              <a:rPr lang="en-US" dirty="0" err="1"/>
              <a:t>Brockenbrough</a:t>
            </a:r>
            <a:r>
              <a:rPr lang="en-US" dirty="0"/>
              <a:t>, 2013; Misawa, 2004; 2009; 2010; Monteiro &amp; Fuqua, 1995; Parks, 2001; Quinn, 2007; Russell &amp; Truong, 2001; </a:t>
            </a:r>
            <a:r>
              <a:rPr lang="en-US" dirty="0" err="1"/>
              <a:t>Sausa</a:t>
            </a:r>
            <a:r>
              <a:rPr lang="en-US" dirty="0"/>
              <a:t>, 2005; Vaught, 2004; Wall &amp; Washington, 1991) have explored how multiple intersecting forms of discrimination based on race, sexual orientation and gender identity impact the academic lives of queer youth in formal school settings. </a:t>
            </a:r>
          </a:p>
        </p:txBody>
      </p:sp>
    </p:spTree>
    <p:extLst>
      <p:ext uri="{BB962C8B-B14F-4D97-AF65-F5344CB8AC3E}">
        <p14:creationId xmlns:p14="http://schemas.microsoft.com/office/powerpoint/2010/main" xmlns="" val="145341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Presentation </a:t>
            </a:r>
            <a:endParaRPr lang="en-US" dirty="0"/>
          </a:p>
        </p:txBody>
      </p:sp>
      <p:sp>
        <p:nvSpPr>
          <p:cNvPr id="3" name="Content Placeholder 2"/>
          <p:cNvSpPr>
            <a:spLocks noGrp="1"/>
          </p:cNvSpPr>
          <p:nvPr>
            <p:ph idx="1"/>
          </p:nvPr>
        </p:nvSpPr>
        <p:spPr/>
        <p:txBody>
          <a:bodyPr>
            <a:normAutofit/>
          </a:bodyPr>
          <a:lstStyle/>
          <a:p>
            <a:r>
              <a:rPr lang="en-US" dirty="0"/>
              <a:t>Presentation of </a:t>
            </a:r>
            <a:r>
              <a:rPr lang="en-US" dirty="0" smtClean="0"/>
              <a:t>emerging themes drawn from the interview narratives of 7 Black queer student participants. </a:t>
            </a:r>
          </a:p>
          <a:p>
            <a:r>
              <a:rPr lang="en-US" dirty="0" smtClean="0"/>
              <a:t>Data is taken from a larger narrative inquiry study</a:t>
            </a:r>
          </a:p>
          <a:p>
            <a:r>
              <a:rPr lang="en-US" dirty="0" smtClean="0"/>
              <a:t>Challenges or obstacles that participants identified</a:t>
            </a:r>
          </a:p>
          <a:p>
            <a:pPr marL="0" indent="0">
              <a:buNone/>
            </a:pPr>
            <a:r>
              <a:rPr lang="en-US" dirty="0"/>
              <a:t>	</a:t>
            </a:r>
            <a:r>
              <a:rPr lang="en-US" dirty="0" smtClean="0"/>
              <a:t>-gender policing </a:t>
            </a:r>
          </a:p>
          <a:p>
            <a:pPr marL="0" indent="0">
              <a:buNone/>
            </a:pPr>
            <a:r>
              <a:rPr lang="en-US" dirty="0"/>
              <a:t>	</a:t>
            </a:r>
            <a:r>
              <a:rPr lang="en-US" dirty="0" smtClean="0"/>
              <a:t>-navigating violent school climate     </a:t>
            </a:r>
          </a:p>
          <a:p>
            <a:r>
              <a:rPr lang="en-US" dirty="0"/>
              <a:t>Strategies that participants identified as supporting academic progress</a:t>
            </a:r>
          </a:p>
          <a:p>
            <a:pPr marL="0" indent="0">
              <a:buNone/>
            </a:pPr>
            <a:r>
              <a:rPr lang="en-US" dirty="0"/>
              <a:t>	-utilizing friendships for emotional support</a:t>
            </a:r>
          </a:p>
          <a:p>
            <a:pPr marL="0" indent="0">
              <a:buNone/>
            </a:pPr>
            <a:endParaRPr lang="en-US" dirty="0" smtClean="0"/>
          </a:p>
        </p:txBody>
      </p:sp>
    </p:spTree>
    <p:extLst>
      <p:ext uri="{BB962C8B-B14F-4D97-AF65-F5344CB8AC3E}">
        <p14:creationId xmlns:p14="http://schemas.microsoft.com/office/powerpoint/2010/main" xmlns="" val="313609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Testimonios</a:t>
            </a:r>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A </a:t>
            </a:r>
            <a:r>
              <a:rPr lang="en-US" i="1" dirty="0" err="1"/>
              <a:t>testimonio</a:t>
            </a:r>
            <a:r>
              <a:rPr lang="en-US" dirty="0"/>
              <a:t> involves radical listening which </a:t>
            </a:r>
            <a:r>
              <a:rPr lang="en-US" dirty="0" smtClean="0"/>
              <a:t>offers in-depth </a:t>
            </a:r>
            <a:r>
              <a:rPr lang="en-US" dirty="0"/>
              <a:t>understanding of a particular social context, and sees collective sharing as a political project.</a:t>
            </a:r>
          </a:p>
          <a:p>
            <a:pPr marL="0" indent="0">
              <a:buNone/>
            </a:pPr>
            <a:r>
              <a:rPr lang="en-US" dirty="0" smtClean="0"/>
              <a:t>A</a:t>
            </a:r>
            <a:r>
              <a:rPr lang="en-US" i="1" dirty="0" smtClean="0"/>
              <a:t> </a:t>
            </a:r>
            <a:r>
              <a:rPr lang="en-US" i="1" dirty="0" err="1"/>
              <a:t>t</a:t>
            </a:r>
            <a:r>
              <a:rPr lang="en-US" i="1" dirty="0" err="1" smtClean="0"/>
              <a:t>estimonio</a:t>
            </a:r>
            <a:r>
              <a:rPr lang="en-US" dirty="0" smtClean="0"/>
              <a:t> </a:t>
            </a:r>
            <a:r>
              <a:rPr lang="en-US" dirty="0"/>
              <a:t>is a dialogical confrontation that elicits active reflection on the audience’s part, and positions those involved as both </a:t>
            </a:r>
            <a:r>
              <a:rPr lang="en-US" dirty="0" smtClean="0"/>
              <a:t>listener </a:t>
            </a:r>
            <a:r>
              <a:rPr lang="en-US" dirty="0"/>
              <a:t>and </a:t>
            </a:r>
            <a:r>
              <a:rPr lang="en-US" dirty="0" smtClean="0"/>
              <a:t>witness to the speaker’s lived experience (Cruz, 2012, p</a:t>
            </a:r>
            <a:r>
              <a:rPr lang="en-US" dirty="0"/>
              <a:t>. 263). </a:t>
            </a:r>
          </a:p>
        </p:txBody>
      </p:sp>
    </p:spTree>
    <p:extLst>
      <p:ext uri="{BB962C8B-B14F-4D97-AF65-F5344CB8AC3E}">
        <p14:creationId xmlns:p14="http://schemas.microsoft.com/office/powerpoint/2010/main" xmlns="" val="3670608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663700" y="1557866"/>
          <a:ext cx="8128002" cy="51308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RACE</a:t>
                      </a:r>
                      <a:endParaRPr lang="en-US" dirty="0"/>
                    </a:p>
                  </a:txBody>
                  <a:tcPr/>
                </a:tc>
                <a:tc>
                  <a:txBody>
                    <a:bodyPr/>
                    <a:lstStyle/>
                    <a:p>
                      <a:r>
                        <a:rPr lang="en-US" dirty="0" smtClean="0"/>
                        <a:t>SEXUAL</a:t>
                      </a:r>
                      <a:r>
                        <a:rPr lang="en-US" baseline="0" dirty="0" smtClean="0"/>
                        <a:t> ORIENT.</a:t>
                      </a:r>
                      <a:endParaRPr lang="en-US" dirty="0"/>
                    </a:p>
                  </a:txBody>
                  <a:tcPr/>
                </a:tc>
                <a:tc>
                  <a:txBody>
                    <a:bodyPr/>
                    <a:lstStyle/>
                    <a:p>
                      <a:r>
                        <a:rPr lang="en-US" dirty="0" smtClean="0"/>
                        <a:t>GENDER/SEX</a:t>
                      </a:r>
                      <a:endParaRPr lang="en-US" dirty="0"/>
                    </a:p>
                  </a:txBody>
                  <a:tcPr/>
                </a:tc>
                <a:tc>
                  <a:txBody>
                    <a:bodyPr/>
                    <a:lstStyle/>
                    <a:p>
                      <a:r>
                        <a:rPr lang="en-US" dirty="0" smtClean="0"/>
                        <a:t>STUDENT STATUS</a:t>
                      </a:r>
                      <a:endParaRPr lang="en-US" dirty="0"/>
                    </a:p>
                  </a:txBody>
                  <a:tcPr/>
                </a:tc>
              </a:tr>
              <a:tr h="370840">
                <a:tc>
                  <a:txBody>
                    <a:bodyPr/>
                    <a:lstStyle/>
                    <a:p>
                      <a:r>
                        <a:rPr lang="en-US" dirty="0" smtClean="0"/>
                        <a:t>CAT</a:t>
                      </a:r>
                      <a:endParaRPr lang="en-US" dirty="0"/>
                    </a:p>
                  </a:txBody>
                  <a:tcPr/>
                </a:tc>
                <a:tc>
                  <a:txBody>
                    <a:bodyPr/>
                    <a:lstStyle/>
                    <a:p>
                      <a:r>
                        <a:rPr lang="en-US" smtClean="0"/>
                        <a:t>23</a:t>
                      </a:r>
                      <a:endParaRPr lang="en-US" dirty="0"/>
                    </a:p>
                  </a:txBody>
                  <a:tcPr/>
                </a:tc>
                <a:tc>
                  <a:txBody>
                    <a:bodyPr/>
                    <a:lstStyle/>
                    <a:p>
                      <a:r>
                        <a:rPr lang="en-US" dirty="0" smtClean="0"/>
                        <a:t>BLACK</a:t>
                      </a:r>
                      <a:endParaRPr lang="en-US" dirty="0"/>
                    </a:p>
                  </a:txBody>
                  <a:tcPr/>
                </a:tc>
                <a:tc>
                  <a:txBody>
                    <a:bodyPr/>
                    <a:lstStyle/>
                    <a:p>
                      <a:r>
                        <a:rPr lang="en-US" dirty="0" smtClean="0"/>
                        <a:t>Gay</a:t>
                      </a:r>
                      <a:endParaRPr lang="en-US" dirty="0"/>
                    </a:p>
                  </a:txBody>
                  <a:tcPr/>
                </a:tc>
                <a:tc>
                  <a:txBody>
                    <a:bodyPr/>
                    <a:lstStyle/>
                    <a:p>
                      <a:r>
                        <a:rPr lang="en-US" dirty="0" smtClean="0"/>
                        <a:t>Gender</a:t>
                      </a:r>
                      <a:endParaRPr lang="en-US" baseline="0" dirty="0" smtClean="0"/>
                    </a:p>
                    <a:p>
                      <a:r>
                        <a:rPr lang="en-US" baseline="0" dirty="0" smtClean="0"/>
                        <a:t>Queer </a:t>
                      </a:r>
                      <a:endParaRPr lang="en-US" dirty="0"/>
                    </a:p>
                  </a:txBody>
                  <a:tcPr/>
                </a:tc>
                <a:tc>
                  <a:txBody>
                    <a:bodyPr/>
                    <a:lstStyle/>
                    <a:p>
                      <a:r>
                        <a:rPr lang="en-US" dirty="0" smtClean="0"/>
                        <a:t>A.A.</a:t>
                      </a:r>
                      <a:endParaRPr lang="en-US" dirty="0"/>
                    </a:p>
                  </a:txBody>
                  <a:tcPr/>
                </a:tc>
              </a:tr>
              <a:tr h="370840">
                <a:tc>
                  <a:txBody>
                    <a:bodyPr/>
                    <a:lstStyle/>
                    <a:p>
                      <a:r>
                        <a:rPr lang="en-US" dirty="0" smtClean="0"/>
                        <a:t>AE</a:t>
                      </a:r>
                      <a:endParaRPr lang="en-US" dirty="0"/>
                    </a:p>
                  </a:txBody>
                  <a:tcPr/>
                </a:tc>
                <a:tc>
                  <a:txBody>
                    <a:bodyPr/>
                    <a:lstStyle/>
                    <a:p>
                      <a:r>
                        <a:rPr lang="en-US" dirty="0" smtClean="0"/>
                        <a:t>23</a:t>
                      </a:r>
                      <a:endParaRPr lang="en-US" dirty="0"/>
                    </a:p>
                  </a:txBody>
                  <a:tcPr/>
                </a:tc>
                <a:tc>
                  <a:txBody>
                    <a:bodyPr/>
                    <a:lstStyle/>
                    <a:p>
                      <a:r>
                        <a:rPr lang="en-US" dirty="0" smtClean="0"/>
                        <a:t>BLACK</a:t>
                      </a:r>
                      <a:endParaRPr lang="en-US" dirty="0"/>
                    </a:p>
                  </a:txBody>
                  <a:tcPr/>
                </a:tc>
                <a:tc>
                  <a:txBody>
                    <a:bodyPr/>
                    <a:lstStyle/>
                    <a:p>
                      <a:r>
                        <a:rPr lang="en-US" dirty="0" smtClean="0"/>
                        <a:t>Gay</a:t>
                      </a:r>
                      <a:endParaRPr lang="en-US" dirty="0"/>
                    </a:p>
                  </a:txBody>
                  <a:tcPr/>
                </a:tc>
                <a:tc>
                  <a:txBody>
                    <a:bodyPr/>
                    <a:lstStyle/>
                    <a:p>
                      <a:r>
                        <a:rPr lang="en-US" dirty="0" err="1" smtClean="0"/>
                        <a:t>CIS</a:t>
                      </a:r>
                      <a:r>
                        <a:rPr lang="en-US" baseline="0" dirty="0" err="1" smtClean="0"/>
                        <a:t>male</a:t>
                      </a:r>
                      <a:endParaRPr lang="en-US" dirty="0"/>
                    </a:p>
                  </a:txBody>
                  <a:tcPr/>
                </a:tc>
                <a:tc>
                  <a:txBody>
                    <a:bodyPr/>
                    <a:lstStyle/>
                    <a:p>
                      <a:r>
                        <a:rPr lang="en-US" dirty="0" smtClean="0"/>
                        <a:t>B.A.*</a:t>
                      </a:r>
                      <a:endParaRPr lang="en-US" dirty="0"/>
                    </a:p>
                  </a:txBody>
                  <a:tcPr/>
                </a:tc>
              </a:tr>
              <a:tr h="370840">
                <a:tc>
                  <a:txBody>
                    <a:bodyPr/>
                    <a:lstStyle/>
                    <a:p>
                      <a:r>
                        <a:rPr lang="en-US" dirty="0" smtClean="0"/>
                        <a:t>RONNIE</a:t>
                      </a:r>
                      <a:endParaRPr lang="en-US" dirty="0"/>
                    </a:p>
                  </a:txBody>
                  <a:tcPr/>
                </a:tc>
                <a:tc>
                  <a:txBody>
                    <a:bodyPr/>
                    <a:lstStyle/>
                    <a:p>
                      <a:r>
                        <a:rPr lang="en-US" dirty="0" smtClean="0"/>
                        <a:t>23</a:t>
                      </a:r>
                      <a:endParaRPr lang="en-US" dirty="0"/>
                    </a:p>
                  </a:txBody>
                  <a:tcPr/>
                </a:tc>
                <a:tc>
                  <a:txBody>
                    <a:bodyPr/>
                    <a:lstStyle/>
                    <a:p>
                      <a:r>
                        <a:rPr lang="en-US" dirty="0" smtClean="0"/>
                        <a:t>BLACK</a:t>
                      </a:r>
                      <a:endParaRPr lang="en-US" dirty="0"/>
                    </a:p>
                  </a:txBody>
                  <a:tcPr/>
                </a:tc>
                <a:tc>
                  <a:txBody>
                    <a:bodyPr/>
                    <a:lstStyle/>
                    <a:p>
                      <a:r>
                        <a:rPr lang="en-US" dirty="0" smtClean="0"/>
                        <a:t>Gay</a:t>
                      </a:r>
                      <a:endParaRPr lang="en-US" dirty="0"/>
                    </a:p>
                  </a:txBody>
                  <a:tcPr/>
                </a:tc>
                <a:tc>
                  <a:txBody>
                    <a:bodyPr/>
                    <a:lstStyle/>
                    <a:p>
                      <a:r>
                        <a:rPr lang="en-US" dirty="0" err="1" smtClean="0"/>
                        <a:t>CISmale</a:t>
                      </a:r>
                      <a:r>
                        <a:rPr lang="en-US" baseline="0" dirty="0" smtClean="0"/>
                        <a:t> </a:t>
                      </a:r>
                      <a:endParaRPr lang="en-US" dirty="0"/>
                    </a:p>
                  </a:txBody>
                  <a:tcPr/>
                </a:tc>
                <a:tc>
                  <a:txBody>
                    <a:bodyPr/>
                    <a:lstStyle/>
                    <a:p>
                      <a:r>
                        <a:rPr lang="en-US" dirty="0" smtClean="0"/>
                        <a:t>M.A.</a:t>
                      </a:r>
                      <a:endParaRPr lang="en-US" dirty="0"/>
                    </a:p>
                  </a:txBody>
                  <a:tcPr/>
                </a:tc>
              </a:tr>
              <a:tr h="370840">
                <a:tc>
                  <a:txBody>
                    <a:bodyPr/>
                    <a:lstStyle/>
                    <a:p>
                      <a:r>
                        <a:rPr lang="en-US" dirty="0" smtClean="0"/>
                        <a:t>GOGO YUBARI</a:t>
                      </a:r>
                      <a:endParaRPr lang="en-US" dirty="0"/>
                    </a:p>
                  </a:txBody>
                  <a:tcPr/>
                </a:tc>
                <a:tc>
                  <a:txBody>
                    <a:bodyPr/>
                    <a:lstStyle/>
                    <a:p>
                      <a:r>
                        <a:rPr lang="en-US" dirty="0" smtClean="0"/>
                        <a:t>22</a:t>
                      </a:r>
                      <a:endParaRPr lang="en-US" dirty="0"/>
                    </a:p>
                  </a:txBody>
                  <a:tcPr/>
                </a:tc>
                <a:tc>
                  <a:txBody>
                    <a:bodyPr/>
                    <a:lstStyle/>
                    <a:p>
                      <a:r>
                        <a:rPr lang="en-US" dirty="0" smtClean="0"/>
                        <a:t>Mixed</a:t>
                      </a:r>
                      <a:r>
                        <a:rPr lang="en-US" baseline="0" dirty="0" smtClean="0"/>
                        <a:t> Black Latino</a:t>
                      </a:r>
                      <a:endParaRPr lang="en-US" dirty="0"/>
                    </a:p>
                  </a:txBody>
                  <a:tcPr/>
                </a:tc>
                <a:tc>
                  <a:txBody>
                    <a:bodyPr/>
                    <a:lstStyle/>
                    <a:p>
                      <a:r>
                        <a:rPr lang="en-US" dirty="0" smtClean="0"/>
                        <a:t>Homo -</a:t>
                      </a:r>
                      <a:r>
                        <a:rPr lang="en-US" baseline="0" dirty="0" smtClean="0"/>
                        <a:t>Flexible </a:t>
                      </a:r>
                      <a:endParaRPr lang="en-US" dirty="0" smtClean="0"/>
                    </a:p>
                  </a:txBody>
                  <a:tcPr/>
                </a:tc>
                <a:tc>
                  <a:txBody>
                    <a:bodyPr/>
                    <a:lstStyle/>
                    <a:p>
                      <a:r>
                        <a:rPr lang="en-US" dirty="0" smtClean="0"/>
                        <a:t>Cunt</a:t>
                      </a:r>
                      <a:r>
                        <a:rPr lang="en-US" baseline="0" dirty="0" smtClean="0"/>
                        <a:t> Male</a:t>
                      </a:r>
                      <a:endParaRPr lang="en-US" dirty="0"/>
                    </a:p>
                  </a:txBody>
                  <a:tcPr/>
                </a:tc>
                <a:tc>
                  <a:txBody>
                    <a:bodyPr/>
                    <a:lstStyle/>
                    <a:p>
                      <a:r>
                        <a:rPr lang="en-US" dirty="0" smtClean="0"/>
                        <a:t>A.A.</a:t>
                      </a:r>
                      <a:endParaRPr lang="en-US" dirty="0"/>
                    </a:p>
                  </a:txBody>
                  <a:tcPr/>
                </a:tc>
              </a:tr>
              <a:tr h="370840">
                <a:tc>
                  <a:txBody>
                    <a:bodyPr/>
                    <a:lstStyle/>
                    <a:p>
                      <a:r>
                        <a:rPr lang="en-US" dirty="0" smtClean="0"/>
                        <a:t>ARCHIE</a:t>
                      </a:r>
                      <a:endParaRPr lang="en-US" dirty="0"/>
                    </a:p>
                  </a:txBody>
                  <a:tcPr/>
                </a:tc>
                <a:tc>
                  <a:txBody>
                    <a:bodyPr/>
                    <a:lstStyle/>
                    <a:p>
                      <a:r>
                        <a:rPr lang="en-US" smtClean="0"/>
                        <a:t>24</a:t>
                      </a:r>
                      <a:endParaRPr lang="en-US"/>
                    </a:p>
                  </a:txBody>
                  <a:tcPr/>
                </a:tc>
                <a:tc>
                  <a:txBody>
                    <a:bodyPr/>
                    <a:lstStyle/>
                    <a:p>
                      <a:r>
                        <a:rPr lang="en-US" dirty="0" smtClean="0"/>
                        <a:t>Jamaican</a:t>
                      </a:r>
                      <a:r>
                        <a:rPr lang="en-US" baseline="0" dirty="0" smtClean="0"/>
                        <a:t> American</a:t>
                      </a:r>
                      <a:endParaRPr lang="en-US" dirty="0"/>
                    </a:p>
                  </a:txBody>
                  <a:tcPr/>
                </a:tc>
                <a:tc>
                  <a:txBody>
                    <a:bodyPr/>
                    <a:lstStyle/>
                    <a:p>
                      <a:r>
                        <a:rPr lang="en-US" dirty="0" smtClean="0"/>
                        <a:t>Gay</a:t>
                      </a:r>
                      <a:endParaRPr lang="en-US" dirty="0"/>
                    </a:p>
                  </a:txBody>
                  <a:tcPr/>
                </a:tc>
                <a:tc>
                  <a:txBody>
                    <a:bodyPr/>
                    <a:lstStyle/>
                    <a:p>
                      <a:r>
                        <a:rPr lang="en-US" dirty="0" err="1" smtClean="0"/>
                        <a:t>CISmale</a:t>
                      </a:r>
                      <a:endParaRPr lang="en-US" dirty="0"/>
                    </a:p>
                  </a:txBody>
                  <a:tcPr/>
                </a:tc>
                <a:tc>
                  <a:txBody>
                    <a:bodyPr/>
                    <a:lstStyle/>
                    <a:p>
                      <a:r>
                        <a:rPr lang="en-US" dirty="0" smtClean="0"/>
                        <a:t>DDS</a:t>
                      </a:r>
                      <a:endParaRPr lang="en-US" dirty="0"/>
                    </a:p>
                  </a:txBody>
                  <a:tcPr/>
                </a:tc>
              </a:tr>
              <a:tr h="370840">
                <a:tc>
                  <a:txBody>
                    <a:bodyPr/>
                    <a:lstStyle/>
                    <a:p>
                      <a:r>
                        <a:rPr lang="en-US" dirty="0" smtClean="0"/>
                        <a:t>SAM</a:t>
                      </a:r>
                      <a:endParaRPr lang="en-US" dirty="0"/>
                    </a:p>
                  </a:txBody>
                  <a:tcPr/>
                </a:tc>
                <a:tc>
                  <a:txBody>
                    <a:bodyPr/>
                    <a:lstStyle/>
                    <a:p>
                      <a:r>
                        <a:rPr lang="en-US" dirty="0" smtClean="0"/>
                        <a:t>18</a:t>
                      </a:r>
                      <a:endParaRPr lang="en-US" dirty="0"/>
                    </a:p>
                  </a:txBody>
                  <a:tcPr/>
                </a:tc>
                <a:tc>
                  <a:txBody>
                    <a:bodyPr/>
                    <a:lstStyle/>
                    <a:p>
                      <a:r>
                        <a:rPr lang="en-US" dirty="0" smtClean="0"/>
                        <a:t>African</a:t>
                      </a:r>
                      <a:r>
                        <a:rPr lang="en-US" baseline="0" dirty="0" smtClean="0"/>
                        <a:t> American</a:t>
                      </a:r>
                      <a:endParaRPr lang="en-US" dirty="0" smtClean="0"/>
                    </a:p>
                  </a:txBody>
                  <a:tcPr/>
                </a:tc>
                <a:tc>
                  <a:txBody>
                    <a:bodyPr/>
                    <a:lstStyle/>
                    <a:p>
                      <a:r>
                        <a:rPr lang="en-US" dirty="0" smtClean="0"/>
                        <a:t>Bisexual </a:t>
                      </a:r>
                      <a:endParaRPr lang="en-US" dirty="0"/>
                    </a:p>
                  </a:txBody>
                  <a:tcPr/>
                </a:tc>
                <a:tc>
                  <a:txBody>
                    <a:bodyPr/>
                    <a:lstStyle/>
                    <a:p>
                      <a:r>
                        <a:rPr lang="en-US" dirty="0" err="1" smtClean="0"/>
                        <a:t>CISfemale</a:t>
                      </a:r>
                      <a:r>
                        <a:rPr lang="en-US" baseline="0" dirty="0" smtClean="0"/>
                        <a:t> </a:t>
                      </a:r>
                      <a:endParaRPr lang="en-US" dirty="0"/>
                    </a:p>
                  </a:txBody>
                  <a:tcPr/>
                </a:tc>
                <a:tc>
                  <a:txBody>
                    <a:bodyPr/>
                    <a:lstStyle/>
                    <a:p>
                      <a:r>
                        <a:rPr lang="en-US" dirty="0" smtClean="0"/>
                        <a:t>B.A</a:t>
                      </a:r>
                      <a:endParaRPr lang="en-US" dirty="0"/>
                    </a:p>
                  </a:txBody>
                  <a:tcPr/>
                </a:tc>
              </a:tr>
              <a:tr h="370840">
                <a:tc>
                  <a:txBody>
                    <a:bodyPr/>
                    <a:lstStyle/>
                    <a:p>
                      <a:r>
                        <a:rPr lang="en-US" dirty="0" smtClean="0"/>
                        <a:t>NIQKO</a:t>
                      </a:r>
                      <a:endParaRPr lang="en-US" dirty="0"/>
                    </a:p>
                  </a:txBody>
                  <a:tcPr/>
                </a:tc>
                <a:tc>
                  <a:txBody>
                    <a:bodyPr/>
                    <a:lstStyle/>
                    <a:p>
                      <a:r>
                        <a:rPr lang="en-US" dirty="0" smtClean="0"/>
                        <a:t>24</a:t>
                      </a:r>
                      <a:endParaRPr lang="en-US" dirty="0"/>
                    </a:p>
                  </a:txBody>
                  <a:tcPr/>
                </a:tc>
                <a:tc>
                  <a:txBody>
                    <a:bodyPr/>
                    <a:lstStyle/>
                    <a:p>
                      <a:r>
                        <a:rPr lang="en-US" dirty="0" smtClean="0"/>
                        <a:t>Mixed Black</a:t>
                      </a:r>
                    </a:p>
                    <a:p>
                      <a:r>
                        <a:rPr lang="en-US" dirty="0" smtClean="0"/>
                        <a:t>Latino</a:t>
                      </a:r>
                      <a:endParaRPr lang="en-US" dirty="0"/>
                    </a:p>
                  </a:txBody>
                  <a:tcPr/>
                </a:tc>
                <a:tc>
                  <a:txBody>
                    <a:bodyPr/>
                    <a:lstStyle/>
                    <a:p>
                      <a:r>
                        <a:rPr lang="en-US" dirty="0" smtClean="0"/>
                        <a:t>Hetero</a:t>
                      </a:r>
                      <a:endParaRPr lang="en-US" dirty="0"/>
                    </a:p>
                  </a:txBody>
                  <a:tcPr/>
                </a:tc>
                <a:tc>
                  <a:txBody>
                    <a:bodyPr/>
                    <a:lstStyle/>
                    <a:p>
                      <a:r>
                        <a:rPr lang="en-US" dirty="0" err="1" smtClean="0"/>
                        <a:t>TransMan</a:t>
                      </a:r>
                      <a:endParaRPr lang="en-US" dirty="0"/>
                    </a:p>
                  </a:txBody>
                  <a:tcPr/>
                </a:tc>
                <a:tc>
                  <a:txBody>
                    <a:bodyPr/>
                    <a:lstStyle/>
                    <a:p>
                      <a:r>
                        <a:rPr lang="en-US" dirty="0" smtClean="0"/>
                        <a:t>A.A.</a:t>
                      </a:r>
                      <a:endParaRPr lang="en-US" dirty="0"/>
                    </a:p>
                  </a:txBody>
                  <a:tcPr/>
                </a:tc>
              </a:tr>
            </a:tbl>
          </a:graphicData>
        </a:graphic>
      </p:graphicFrame>
      <p:sp>
        <p:nvSpPr>
          <p:cNvPr id="8" name="Title 1"/>
          <p:cNvSpPr>
            <a:spLocks noGrp="1"/>
          </p:cNvSpPr>
          <p:nvPr>
            <p:ph type="title"/>
          </p:nvPr>
        </p:nvSpPr>
        <p:spPr>
          <a:xfrm>
            <a:off x="876300" y="317500"/>
            <a:ext cx="10251948" cy="1243076"/>
          </a:xfrm>
        </p:spPr>
        <p:txBody>
          <a:bodyPr>
            <a:normAutofit/>
          </a:bodyPr>
          <a:lstStyle/>
          <a:p>
            <a:r>
              <a:rPr lang="en-US" dirty="0" smtClean="0"/>
              <a:t>7 Black queer student Participants</a:t>
            </a:r>
            <a:endParaRPr lang="en-US" dirty="0"/>
          </a:p>
        </p:txBody>
      </p:sp>
    </p:spTree>
    <p:extLst>
      <p:ext uri="{BB962C8B-B14F-4D97-AF65-F5344CB8AC3E}">
        <p14:creationId xmlns:p14="http://schemas.microsoft.com/office/powerpoint/2010/main" xmlns="" val="3570752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Emerging themes</a:t>
            </a:r>
            <a:r>
              <a:rPr lang="en-US" sz="3100" dirty="0" smtClean="0"/>
              <a:t>: gender policing </a:t>
            </a:r>
            <a:r>
              <a:rPr lang="en-US" dirty="0"/>
              <a:t/>
            </a:r>
            <a:br>
              <a:rPr lang="en-US" dirty="0"/>
            </a:br>
            <a:r>
              <a:rPr lang="en-US" dirty="0"/>
              <a:t> </a:t>
            </a:r>
          </a:p>
        </p:txBody>
      </p:sp>
      <p:sp>
        <p:nvSpPr>
          <p:cNvPr id="3" name="Content Placeholder 2"/>
          <p:cNvSpPr>
            <a:spLocks noGrp="1"/>
          </p:cNvSpPr>
          <p:nvPr>
            <p:ph idx="1"/>
          </p:nvPr>
        </p:nvSpPr>
        <p:spPr>
          <a:xfrm>
            <a:off x="1069848" y="1638808"/>
            <a:ext cx="10058400" cy="4050792"/>
          </a:xfrm>
        </p:spPr>
        <p:txBody>
          <a:bodyPr/>
          <a:lstStyle/>
          <a:p>
            <a:pPr marL="0" indent="0">
              <a:buNone/>
            </a:pPr>
            <a:r>
              <a:rPr lang="en-US" b="1" dirty="0" smtClean="0"/>
              <a:t>AE: </a:t>
            </a:r>
            <a:r>
              <a:rPr lang="en-US" dirty="0" smtClean="0"/>
              <a:t>There’s </a:t>
            </a:r>
            <a:r>
              <a:rPr lang="en-US" dirty="0"/>
              <a:t>the negative where, when it comes to expressing emotions or your feminine side, if you have one, that’s a little bit more difficult particularly in the black community, where there is this </a:t>
            </a:r>
            <a:r>
              <a:rPr lang="en-US" dirty="0" smtClean="0"/>
              <a:t>image </a:t>
            </a:r>
            <a:r>
              <a:rPr lang="en-US" dirty="0"/>
              <a:t>where I have to live up to </a:t>
            </a:r>
            <a:r>
              <a:rPr lang="en-US" dirty="0" err="1"/>
              <a:t>hypermasculine</a:t>
            </a:r>
            <a:r>
              <a:rPr lang="en-US" dirty="0"/>
              <a:t> identity that may not even be my own</a:t>
            </a:r>
            <a:r>
              <a:rPr lang="en-US" dirty="0" smtClean="0"/>
              <a:t>. That’s </a:t>
            </a:r>
            <a:r>
              <a:rPr lang="en-US" dirty="0"/>
              <a:t>where the difficulty comes in and that’s where I see a lot of basis for psychological trauma in many cases. There’s a level of stress from trying to live up to other people’s expectations, and other people’s </a:t>
            </a:r>
            <a:r>
              <a:rPr lang="en-US" dirty="0" smtClean="0"/>
              <a:t>image of </a:t>
            </a:r>
            <a:r>
              <a:rPr lang="en-US" dirty="0"/>
              <a:t>what you should be as a black man. </a:t>
            </a:r>
          </a:p>
          <a:p>
            <a:endParaRPr lang="en-US" dirty="0"/>
          </a:p>
        </p:txBody>
      </p:sp>
      <p:sp>
        <p:nvSpPr>
          <p:cNvPr id="6" name="Rectangle 5"/>
          <p:cNvSpPr/>
          <p:nvPr/>
        </p:nvSpPr>
        <p:spPr>
          <a:xfrm>
            <a:off x="1130300" y="4077038"/>
            <a:ext cx="6096000" cy="2031325"/>
          </a:xfrm>
          <a:prstGeom prst="rect">
            <a:avLst/>
          </a:prstGeom>
        </p:spPr>
        <p:txBody>
          <a:bodyPr>
            <a:spAutoFit/>
          </a:bodyPr>
          <a:lstStyle/>
          <a:p>
            <a:r>
              <a:rPr lang="en-US" b="1" dirty="0" smtClean="0"/>
              <a:t>Archie: </a:t>
            </a:r>
            <a:r>
              <a:rPr lang="en-US" dirty="0" smtClean="0"/>
              <a:t>Being a man, there’s a lot of pressure to like always be like emotionless, or be less compassionate, or don’t be too </a:t>
            </a:r>
            <a:r>
              <a:rPr lang="en-US" dirty="0" err="1" smtClean="0"/>
              <a:t>wishy</a:t>
            </a:r>
            <a:r>
              <a:rPr lang="en-US" dirty="0" smtClean="0"/>
              <a:t> washy. I’m a very emotional guy so that where I don’t satisfy the whole “be a man” thing. That comes from my Black straight friends. They’re really more like, you have to be tough. You have to endure a lot. </a:t>
            </a:r>
            <a:endParaRPr lang="en-US" dirty="0"/>
          </a:p>
        </p:txBody>
      </p:sp>
    </p:spTree>
    <p:extLst>
      <p:ext uri="{BB962C8B-B14F-4D97-AF65-F5344CB8AC3E}">
        <p14:creationId xmlns:p14="http://schemas.microsoft.com/office/powerpoint/2010/main" xmlns="" val="2919291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Emerging themes: gender policing</a:t>
            </a:r>
          </a:p>
        </p:txBody>
      </p:sp>
      <p:sp>
        <p:nvSpPr>
          <p:cNvPr id="4" name="Rectangle 3"/>
          <p:cNvSpPr/>
          <p:nvPr/>
        </p:nvSpPr>
        <p:spPr>
          <a:xfrm>
            <a:off x="1069848" y="1938622"/>
            <a:ext cx="10058400" cy="2252220"/>
          </a:xfrm>
          <a:prstGeom prst="rect">
            <a:avLst/>
          </a:prstGeom>
        </p:spPr>
        <p:txBody>
          <a:bodyPr wrap="square">
            <a:spAutoFit/>
          </a:bodyPr>
          <a:lstStyle/>
          <a:p>
            <a:pPr>
              <a:lnSpc>
                <a:spcPct val="107000"/>
              </a:lnSpc>
              <a:spcAft>
                <a:spcPts val="800"/>
              </a:spcAft>
            </a:pPr>
            <a:r>
              <a:rPr lang="en-US" b="1" dirty="0" smtClean="0">
                <a:effectLst/>
                <a:ea typeface="Calibri" panose="020F0502020204030204" pitchFamily="34" charset="0"/>
                <a:cs typeface="Times New Roman" panose="02020603050405020304" pitchFamily="18" charset="0"/>
              </a:rPr>
              <a:t>Ronnie: </a:t>
            </a:r>
            <a:r>
              <a:rPr lang="en-US" dirty="0" smtClean="0">
                <a:effectLst/>
                <a:ea typeface="Calibri" panose="020F0502020204030204" pitchFamily="34" charset="0"/>
                <a:cs typeface="Times New Roman" panose="02020603050405020304" pitchFamily="18" charset="0"/>
              </a:rPr>
              <a:t>People assume that if you identify as male that you have to be strong. Especially in Black culture, you </a:t>
            </a:r>
            <a:r>
              <a:rPr lang="en-US" dirty="0" err="1" smtClean="0">
                <a:effectLst/>
                <a:ea typeface="Calibri" panose="020F0502020204030204" pitchFamily="34" charset="0"/>
                <a:cs typeface="Times New Roman" panose="02020603050405020304" pitchFamily="18" charset="0"/>
              </a:rPr>
              <a:t>gotta</a:t>
            </a:r>
            <a:r>
              <a:rPr lang="en-US" dirty="0" smtClean="0">
                <a:effectLst/>
                <a:ea typeface="Calibri" panose="020F0502020204030204" pitchFamily="34" charset="0"/>
                <a:cs typeface="Times New Roman" panose="02020603050405020304" pitchFamily="18" charset="0"/>
              </a:rPr>
              <a:t> be that alpha male. You can’t cry. You can’t do this. Or you can’t wear that. </a:t>
            </a:r>
          </a:p>
          <a:p>
            <a:pPr>
              <a:lnSpc>
                <a:spcPct val="107000"/>
              </a:lnSpc>
              <a:spcAft>
                <a:spcPts val="800"/>
              </a:spcAft>
            </a:pPr>
            <a:r>
              <a:rPr lang="en-US" dirty="0" smtClean="0">
                <a:effectLst/>
                <a:ea typeface="Calibri" panose="020F0502020204030204" pitchFamily="34" charset="0"/>
                <a:cs typeface="Times New Roman" panose="02020603050405020304" pitchFamily="18" charset="0"/>
              </a:rPr>
              <a:t>I didn’t like half the stuff that was on the list of what a stereotypical male would like. The challenge was just being different and trying to break the mold. Being from a family that focuses on the stereotypes and being different was tough. And when you’re trying to do things different, they look at you different. </a:t>
            </a:r>
            <a:endParaRPr lang="en-US" dirty="0">
              <a:effectLst/>
              <a:ea typeface="Calibri" panose="020F0502020204030204" pitchFamily="34" charset="0"/>
              <a:cs typeface="Times New Roman" panose="02020603050405020304" pitchFamily="18" charset="0"/>
            </a:endParaRPr>
          </a:p>
        </p:txBody>
      </p:sp>
      <p:sp>
        <p:nvSpPr>
          <p:cNvPr id="5" name="Rectangle 4"/>
          <p:cNvSpPr/>
          <p:nvPr/>
        </p:nvSpPr>
        <p:spPr>
          <a:xfrm>
            <a:off x="1069848" y="4362440"/>
            <a:ext cx="10058400" cy="2031325"/>
          </a:xfrm>
          <a:prstGeom prst="rect">
            <a:avLst/>
          </a:prstGeom>
        </p:spPr>
        <p:txBody>
          <a:bodyPr wrap="square">
            <a:spAutoFit/>
          </a:bodyPr>
          <a:lstStyle/>
          <a:p>
            <a:r>
              <a:rPr lang="en-US" b="1" dirty="0" smtClean="0">
                <a:effectLst/>
                <a:latin typeface="Times New Roman" panose="02020603050405020304" pitchFamily="18" charset="0"/>
                <a:ea typeface="Calibri" panose="020F0502020204030204" pitchFamily="34" charset="0"/>
              </a:rPr>
              <a:t>Sam: </a:t>
            </a:r>
            <a:r>
              <a:rPr lang="en-US" dirty="0" smtClean="0">
                <a:effectLst/>
                <a:latin typeface="Times New Roman" panose="02020603050405020304" pitchFamily="18" charset="0"/>
                <a:ea typeface="Calibri" panose="020F0502020204030204" pitchFamily="34" charset="0"/>
              </a:rPr>
              <a:t>Compared to a lot of the girls in my class, I wasn’t as pretty or stylist or whatever kids do, so I’d get bullied for that. One, I was bigger than everybody, so automatically comes the fat jokes. Then I always wore a certain style of clothing, so I looked really weird all the time. So, there came those jokes. And I never hung out with all the girls or flirted with the guys like all the girls did. So that was like really weird. From like 3</a:t>
            </a:r>
            <a:r>
              <a:rPr lang="en-US" baseline="30000" dirty="0" smtClean="0">
                <a:effectLst/>
                <a:latin typeface="Times New Roman" panose="02020603050405020304" pitchFamily="18" charset="0"/>
                <a:ea typeface="Calibri" panose="020F0502020204030204" pitchFamily="34" charset="0"/>
              </a:rPr>
              <a:t>rd</a:t>
            </a:r>
            <a:r>
              <a:rPr lang="en-US" dirty="0" smtClean="0">
                <a:effectLst/>
                <a:latin typeface="Times New Roman" panose="02020603050405020304" pitchFamily="18" charset="0"/>
                <a:ea typeface="Calibri" panose="020F0502020204030204" pitchFamily="34" charset="0"/>
              </a:rPr>
              <a:t> to like junior year I was bullied. It was really weird for me to try to fit in with people and I was bullied because I was so different. I hated being made fun of. It’s a really crappy feeling to know that you’re not wanted ‘cause you’re this way other than being the same. </a:t>
            </a:r>
            <a:endParaRPr lang="en-US" dirty="0"/>
          </a:p>
        </p:txBody>
      </p:sp>
    </p:spTree>
    <p:extLst>
      <p:ext uri="{BB962C8B-B14F-4D97-AF65-F5344CB8AC3E}">
        <p14:creationId xmlns:p14="http://schemas.microsoft.com/office/powerpoint/2010/main" xmlns="" val="3123798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Emerging themes: gender policing</a:t>
            </a:r>
          </a:p>
        </p:txBody>
      </p:sp>
      <p:sp>
        <p:nvSpPr>
          <p:cNvPr id="3" name="Content Placeholder 2"/>
          <p:cNvSpPr>
            <a:spLocks noGrp="1"/>
          </p:cNvSpPr>
          <p:nvPr>
            <p:ph idx="1"/>
          </p:nvPr>
        </p:nvSpPr>
        <p:spPr/>
        <p:txBody>
          <a:bodyPr/>
          <a:lstStyle/>
          <a:p>
            <a:pPr marL="0" indent="0">
              <a:buNone/>
            </a:pPr>
            <a:r>
              <a:rPr lang="en-US" b="1" dirty="0" err="1" smtClean="0"/>
              <a:t>Niqko</a:t>
            </a:r>
            <a:r>
              <a:rPr lang="en-US" dirty="0" smtClean="0"/>
              <a:t>: The </a:t>
            </a:r>
            <a:r>
              <a:rPr lang="en-US" dirty="0"/>
              <a:t>thing challenging about it is for </a:t>
            </a:r>
            <a:r>
              <a:rPr lang="en-US" dirty="0" smtClean="0"/>
              <a:t>someone </a:t>
            </a:r>
            <a:r>
              <a:rPr lang="en-US" dirty="0"/>
              <a:t>to not out you [intentionally] but out you. I’d had some managers who didn’t know how to respect my pronouns. Other than that just trying not to get </a:t>
            </a:r>
            <a:r>
              <a:rPr lang="en-US" dirty="0" err="1"/>
              <a:t>outted</a:t>
            </a:r>
            <a:endParaRPr lang="en-US" dirty="0"/>
          </a:p>
        </p:txBody>
      </p:sp>
    </p:spTree>
    <p:extLst>
      <p:ext uri="{BB962C8B-B14F-4D97-AF65-F5344CB8AC3E}">
        <p14:creationId xmlns:p14="http://schemas.microsoft.com/office/powerpoint/2010/main" xmlns="" val="2725028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TotalTime>
  <Words>2150</Words>
  <Application>Microsoft Office PowerPoint</Application>
  <PresentationFormat>Custom</PresentationFormat>
  <Paragraphs>125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Wood Type</vt:lpstr>
      <vt:lpstr>Testimonios of Black queer students navigating school</vt:lpstr>
      <vt:lpstr>The Study</vt:lpstr>
      <vt:lpstr>Review of Literature </vt:lpstr>
      <vt:lpstr>Today’s Presentation </vt:lpstr>
      <vt:lpstr>Testimonios  </vt:lpstr>
      <vt:lpstr>7 Black queer student Participants</vt:lpstr>
      <vt:lpstr>Emerging themes: gender policing   </vt:lpstr>
      <vt:lpstr>Emerging themes: gender policing</vt:lpstr>
      <vt:lpstr>Emerging themes: gender policing</vt:lpstr>
      <vt:lpstr>Emerging themes: navigating violent school climate  </vt:lpstr>
      <vt:lpstr>Emerging themes: utilizing friendships for emotional support </vt:lpstr>
      <vt:lpstr>Emerging themes: utilizing friendships for emotional support</vt:lpstr>
      <vt:lpstr>Questions/Comments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Testimonios of Black queer students navigating school</dc:title>
  <dc:creator>Itz_My_Life</dc:creator>
  <cp:lastModifiedBy>Alameda County</cp:lastModifiedBy>
  <cp:revision>1</cp:revision>
  <dcterms:created xsi:type="dcterms:W3CDTF">2015-01-29T14:14:33Z</dcterms:created>
  <dcterms:modified xsi:type="dcterms:W3CDTF">2015-02-03T20:20:05Z</dcterms:modified>
</cp:coreProperties>
</file>