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35"/>
  </p:notesMasterIdLst>
  <p:handoutMasterIdLst>
    <p:handoutMasterId r:id="rId36"/>
  </p:handoutMasterIdLst>
  <p:sldIdLst>
    <p:sldId id="257" r:id="rId2"/>
    <p:sldId id="486" r:id="rId3"/>
    <p:sldId id="462" r:id="rId4"/>
    <p:sldId id="463" r:id="rId5"/>
    <p:sldId id="297" r:id="rId6"/>
    <p:sldId id="258" r:id="rId7"/>
    <p:sldId id="464" r:id="rId8"/>
    <p:sldId id="465" r:id="rId9"/>
    <p:sldId id="489" r:id="rId10"/>
    <p:sldId id="490" r:id="rId11"/>
    <p:sldId id="491" r:id="rId12"/>
    <p:sldId id="466" r:id="rId13"/>
    <p:sldId id="467" r:id="rId14"/>
    <p:sldId id="468" r:id="rId15"/>
    <p:sldId id="469" r:id="rId16"/>
    <p:sldId id="470" r:id="rId17"/>
    <p:sldId id="471" r:id="rId18"/>
    <p:sldId id="472" r:id="rId19"/>
    <p:sldId id="473" r:id="rId20"/>
    <p:sldId id="474" r:id="rId21"/>
    <p:sldId id="487" r:id="rId22"/>
    <p:sldId id="475" r:id="rId23"/>
    <p:sldId id="476" r:id="rId24"/>
    <p:sldId id="477" r:id="rId25"/>
    <p:sldId id="478" r:id="rId26"/>
    <p:sldId id="479" r:id="rId27"/>
    <p:sldId id="480" r:id="rId28"/>
    <p:sldId id="481" r:id="rId29"/>
    <p:sldId id="482" r:id="rId30"/>
    <p:sldId id="483" r:id="rId31"/>
    <p:sldId id="488" r:id="rId32"/>
    <p:sldId id="485" r:id="rId33"/>
    <p:sldId id="284"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2" autoAdjust="0"/>
    <p:restoredTop sz="76461" autoAdjust="0"/>
  </p:normalViewPr>
  <p:slideViewPr>
    <p:cSldViewPr>
      <p:cViewPr varScale="1">
        <p:scale>
          <a:sx n="88" d="100"/>
          <a:sy n="88" d="100"/>
        </p:scale>
        <p:origin x="-24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96E4C63-9035-4FDB-86D3-889B14588991}" type="datetimeFigureOut">
              <a:rPr lang="en-US"/>
              <a:pPr>
                <a:defRPr/>
              </a:pPr>
              <a:t>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1C05FC6-7BA8-4AFE-95CA-DFF14D74AFE5}" type="slidenum">
              <a:rPr lang="en-US"/>
              <a:pPr>
                <a:defRPr/>
              </a:pPr>
              <a:t>‹#›</a:t>
            </a:fld>
            <a:endParaRPr lang="en-US"/>
          </a:p>
        </p:txBody>
      </p:sp>
    </p:spTree>
    <p:extLst>
      <p:ext uri="{BB962C8B-B14F-4D97-AF65-F5344CB8AC3E}">
        <p14:creationId xmlns:p14="http://schemas.microsoft.com/office/powerpoint/2010/main" xmlns="" val="4012256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3C52A4-BEC4-406C-95E4-7CF85609C2A7}" type="datetimeFigureOut">
              <a:rPr lang="en-US"/>
              <a:pPr>
                <a:defRPr/>
              </a:pPr>
              <a:t>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EBBC90E-2FA7-4A91-BF15-AD1C88A8801F}" type="slidenum">
              <a:rPr lang="en-US"/>
              <a:pPr>
                <a:defRPr/>
              </a:pPr>
              <a:t>‹#›</a:t>
            </a:fld>
            <a:endParaRPr lang="en-US"/>
          </a:p>
        </p:txBody>
      </p:sp>
    </p:spTree>
    <p:extLst>
      <p:ext uri="{BB962C8B-B14F-4D97-AF65-F5344CB8AC3E}">
        <p14:creationId xmlns:p14="http://schemas.microsoft.com/office/powerpoint/2010/main" xmlns="" val="467804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5" name="Rectangle 3"/>
          <p:cNvSpPr>
            <a:spLocks noGrp="1" noChangeArrowheads="1"/>
          </p:cNvSpPr>
          <p:nvPr>
            <p:ph type="body" idx="1"/>
          </p:nvPr>
        </p:nvSpPr>
        <p:spPr bwMode="auto"/>
        <p:txBody>
          <a:bodyPr wrap="square" numCol="1" anchor="t" anchorCtr="0" compatLnSpc="1">
            <a:prstTxWarp prst="textNoShape">
              <a:avLst/>
            </a:prstTxWarp>
            <a:normAutofit fontScale="77500" lnSpcReduction="20000"/>
          </a:bodyPr>
          <a:lstStyle/>
          <a:p>
            <a:pPr>
              <a:defRPr/>
            </a:pPr>
            <a:r>
              <a:rPr lang="en-US" smtClean="0"/>
              <a:t>Hello, my name is Typhanye Penniman and I am a Year 1 HPTN Scholar.</a:t>
            </a:r>
          </a:p>
          <a:p>
            <a:pPr>
              <a:defRPr/>
            </a:pPr>
            <a:endParaRPr lang="en-US" smtClean="0"/>
          </a:p>
          <a:p>
            <a:pPr>
              <a:defRPr/>
            </a:pPr>
            <a:r>
              <a:rPr lang="en-US" smtClean="0"/>
              <a:t>I am a post doctoral fellow at Johns Hopkins in the department of mental health in the drug dependence and infectious disease epidemiology training program, however, my background in community health and I graduated from UCLA.</a:t>
            </a:r>
          </a:p>
          <a:p>
            <a:pPr>
              <a:defRPr/>
            </a:pPr>
            <a:endParaRPr lang="en-US" smtClean="0"/>
          </a:p>
          <a:p>
            <a:pPr>
              <a:defRPr/>
            </a:pPr>
            <a:r>
              <a:rPr lang="en-US" smtClean="0"/>
              <a:t>My work is primarily focused on Black women’s mental health, substance use and risk for infectious disease so I AM a women’s health researcher. As a scholar, however, I was challenged with exactly how to pull together the interests of the network and my own interests in developing as a young Black scholar and researcher in academe. I mean, I am a researcher interested in Black women’s health but focused on women with varied and often overlapping sex and drug networks…women, who for the most part, don’t have a terribly risky profile but still represent 80% of women infected with HIV. Women, who many times report that they had NOT engaged in injection drug use, but instead were involved in relationships where there was sexual concurrency. Women who themselves are at technically low risk, if we adhere to standard definitions of risk. </a:t>
            </a:r>
          </a:p>
          <a:p>
            <a:pPr>
              <a:defRPr/>
            </a:pPr>
            <a:endParaRPr lang="en-US" smtClean="0"/>
          </a:p>
          <a:p>
            <a:pPr>
              <a:defRPr/>
            </a:pPr>
            <a:r>
              <a:rPr lang="en-US" smtClean="0"/>
              <a:t>So how could I begin a journey of preparing myself as a women’s health researcher given the opportunity to work closely with experts dealing with men who have sex with men. Furthermore, how can I do so without demonizing Black men and making Black women seem like helpless victims?</a:t>
            </a:r>
          </a:p>
          <a:p>
            <a:pPr>
              <a:defRPr/>
            </a:pPr>
            <a:endParaRPr lang="en-US" smtClean="0"/>
          </a:p>
          <a:p>
            <a:pPr>
              <a:defRPr/>
            </a:pPr>
            <a:r>
              <a:rPr lang="en-US" smtClean="0"/>
              <a:t>So I was faced with a dilemma. Do you understand my dilemma? Because much of the work we do is not about being a researcher and talking about helpless others…this is MY community, my own risk as a Black woman and about my own son, father, brother who may be at risk…</a:t>
            </a:r>
          </a:p>
          <a:p>
            <a:pPr>
              <a:defRPr/>
            </a:pPr>
            <a:endParaRPr lang="en-US" smtClean="0"/>
          </a:p>
          <a:p>
            <a:pPr>
              <a:defRPr/>
            </a:pPr>
            <a:r>
              <a:rPr lang="en-US" smtClean="0"/>
              <a:t>I think despite HPTN 061 being primarily focused on men, that there is HUGE potential to begin developing an agenda for how men’s health and women’s health are one in the same. </a:t>
            </a:r>
          </a:p>
          <a:p>
            <a:pPr>
              <a:defRPr/>
            </a:pPr>
            <a:endParaRPr lang="en-US" smtClean="0"/>
          </a:p>
          <a:p>
            <a:pPr>
              <a:defRPr/>
            </a:pPr>
            <a:r>
              <a:rPr lang="en-US" smtClean="0"/>
              <a:t>So here is my attempt to disentangle some of the ways that men’s risks, may translate into risk for women, in order to hopefully, develop interventions for Black women who represent a hidden population of women at risk. </a:t>
            </a:r>
          </a:p>
          <a:p>
            <a:pPr eaLnBrk="1" hangingPunct="1">
              <a:spcBef>
                <a:spcPct val="0"/>
              </a:spcBef>
              <a:defRPr/>
            </a:pPr>
            <a:endParaRPr lang="en-US" smtClean="0"/>
          </a:p>
          <a:p>
            <a:pPr eaLnBrk="1" hangingPunct="1">
              <a:spcBef>
                <a:spcPct val="0"/>
              </a:spcBef>
              <a:defRPr/>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(Broadening the Reach of Testing, Health Education, Resources and Services) </a:t>
            </a:r>
          </a:p>
          <a:p>
            <a:endParaRPr lang="en-US" altLang="en-US" smtClean="0"/>
          </a:p>
          <a:p>
            <a:r>
              <a:rPr lang="en-US" altLang="en-US" smtClean="0"/>
              <a:t>HPTN061 was a prospective study to determine the feasibility and acceptability of a multifaceted intervention among a cohort of Black men who have sex with men (MSM), to prepare for a community-level randomized trial to test the efficacy of the intervention in reducing HIV incidence among Black MSM.</a:t>
            </a:r>
          </a:p>
          <a:p>
            <a:endParaRPr lang="en-US" altLang="en-US" smtClean="0"/>
          </a:p>
          <a:p>
            <a:r>
              <a:rPr lang="en-US" altLang="en-US" smtClean="0"/>
              <a:t>Men were eligible to participate in the study if they self-identified as a man or male at birth; identified as Black, African American, Caribbean Black, or multiethnic Black; were at least 18 years old; reported at least one instance of unprotected anal intercourse (UAI) with a man in the six months prior to assessment; resided in the metropolitan area and did not plan to move away during the time of study participation;</a:t>
            </a:r>
          </a:p>
          <a:p>
            <a:endParaRPr lang="en-US" altLang="en-US" smtClean="0"/>
          </a:p>
          <a:p>
            <a:pPr marL="0" lvl="1"/>
            <a:r>
              <a:rPr lang="en-US" altLang="en-US" smtClean="0"/>
              <a:t>The current analysis excluded 84 men (5.4%) who self-identified as female,  transgender, transsexual and trannie) and 40 men (2.6%) who reported that their partners were transgender.  </a:t>
            </a:r>
          </a:p>
          <a:p>
            <a:pPr marL="0" lvl="1"/>
            <a:endParaRPr lang="en-US" altLang="en-US" smtClean="0"/>
          </a:p>
          <a:p>
            <a:pPr marL="0" lvl="1"/>
            <a:endParaRPr lang="en-US" altLang="en-US" smtClean="0"/>
          </a:p>
        </p:txBody>
      </p:sp>
      <p:sp>
        <p:nvSpPr>
          <p:cNvPr id="92164"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606A603D-6756-41B0-AE21-19E1E1506C99}" type="slidenum">
              <a:rPr lang="en-US" altLang="en-US" smtClean="0">
                <a:solidFill>
                  <a:srgbClr val="000000"/>
                </a:solidFill>
                <a:latin typeface="Arial" charset="0"/>
              </a:rPr>
              <a:pPr eaLnBrk="1" fontAlgn="base" hangingPunct="1">
                <a:spcBef>
                  <a:spcPct val="0"/>
                </a:spcBef>
                <a:spcAft>
                  <a:spcPct val="0"/>
                </a:spcAft>
                <a:defRPr/>
              </a:pPr>
              <a:t>10</a:t>
            </a:fld>
            <a:endParaRPr lang="en-US" altLang="en-US" smtClean="0">
              <a:solidFill>
                <a:srgbClr val="000000"/>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These psychosocial measures are constant across multiple studies, which I will be discussing today. </a:t>
            </a:r>
          </a:p>
          <a:p>
            <a:endParaRPr lang="en-US" altLang="en-US" smtClean="0"/>
          </a:p>
          <a:p>
            <a:r>
              <a:rPr lang="en-US" altLang="en-US" smtClean="0"/>
              <a:t>Where it deviates from these measures, I will note that during my talk. </a:t>
            </a:r>
          </a:p>
          <a:p>
            <a:endParaRPr lang="en-US" altLang="en-US" smtClean="0"/>
          </a:p>
          <a:p>
            <a:r>
              <a:rPr lang="en-US" altLang="en-US" smtClean="0"/>
              <a:t>IHP is a scale that has been validated in the literature for some time and it’s importance in terms of its effect on the mental health of gay men and lesbians is well documented as well. However, in much of the literature the effects on mental health is where it stops and we wanted to examine if we could develop a model for better understanding how IHP may negatively impact health behaviors in general and more specifically, substance use and unprotected anal intercourse with female partners.</a:t>
            </a:r>
          </a:p>
          <a:p>
            <a:endParaRPr lang="en-US" altLang="en-US" smtClean="0"/>
          </a:p>
          <a:p>
            <a:r>
              <a:rPr lang="en-US" altLang="en-US" smtClean="0"/>
              <a:t>“I feel that being attracted to men is a personal shortcoming for me”, </a:t>
            </a:r>
          </a:p>
          <a:p>
            <a:r>
              <a:rPr lang="en-US" altLang="en-US" smtClean="0"/>
              <a:t>The mean was calculated for participants who answered at least 5 of the 6 items in the scale. </a:t>
            </a:r>
          </a:p>
          <a:p>
            <a:endParaRPr lang="en-US" altLang="en-US" smtClean="0"/>
          </a:p>
          <a:p>
            <a:r>
              <a:rPr lang="en-US" altLang="en-US" smtClean="0"/>
              <a:t>The sum of all the scores was computed for participants who answered all 20 questions on the CES-D according to author instructions. A score of 16 or higher was considered to denote moderate depression symptoms. </a:t>
            </a:r>
          </a:p>
          <a:p>
            <a:endParaRPr lang="en-US" altLang="en-US" smtClean="0"/>
          </a:p>
          <a:p>
            <a:endParaRPr lang="en-US" altLang="en-US" smtClean="0"/>
          </a:p>
          <a:p>
            <a:endParaRPr lang="en-US" altLang="en-US" smtClean="0"/>
          </a:p>
        </p:txBody>
      </p:sp>
      <p:sp>
        <p:nvSpPr>
          <p:cNvPr id="9318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49AA2E31-4B10-418E-96CB-D750D052E88D}" type="slidenum">
              <a:rPr lang="en-US" altLang="en-US" smtClean="0">
                <a:solidFill>
                  <a:srgbClr val="000000"/>
                </a:solidFill>
                <a:latin typeface="Arial" charset="0"/>
              </a:rPr>
              <a:pPr eaLnBrk="1" fontAlgn="base" hangingPunct="1">
                <a:spcBef>
                  <a:spcPct val="0"/>
                </a:spcBef>
                <a:spcAft>
                  <a:spcPct val="0"/>
                </a:spcAft>
                <a:defRPr/>
              </a:pPr>
              <a:t>11</a:t>
            </a:fld>
            <a:endParaRPr lang="en-US" altLang="en-US" smtClean="0">
              <a:solidFill>
                <a:srgbClr val="000000"/>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screening question asked participants whether they had used marijuana, crack cocaine, powder cocaine, or methamphetamine in the past six months.</a:t>
            </a:r>
            <a:r>
              <a:rPr lang="en-US" altLang="en-US" b="1" smtClean="0"/>
              <a:t>  </a:t>
            </a:r>
            <a:r>
              <a:rPr lang="en-US" altLang="en-US" smtClean="0"/>
              <a:t>Individual items then asked participants to report the frequency of use (e.g. daily use) of specific drugs used.</a:t>
            </a:r>
          </a:p>
          <a:p>
            <a:endParaRPr lang="en-US" altLang="en-US" smtClean="0"/>
          </a:p>
          <a:p>
            <a:r>
              <a:rPr lang="en-US" altLang="en-US" smtClean="0"/>
              <a:t>The categories were “0=None,” 1=Rarely or Occassionally (Several times a month, Monthly, A few times, or Once) and  2 = Frequently (Daily, Several times a week, or Weekly). </a:t>
            </a:r>
          </a:p>
          <a:p>
            <a:endParaRPr lang="en-US" altLang="en-US" smtClean="0"/>
          </a:p>
          <a:p>
            <a:r>
              <a:rPr lang="en-US" altLang="en-US" smtClean="0"/>
              <a:t>Alcohol: Response categories were, “1=1 or 2,” “2=3 or 4,” “3=4 or 5,” “4=5 or 6,” “5=7,8 or 9,” “6=10 or more.” </a:t>
            </a:r>
          </a:p>
          <a:p>
            <a:endParaRPr lang="en-US" altLang="en-US" smtClean="0"/>
          </a:p>
          <a:p>
            <a:r>
              <a:rPr lang="en-US" altLang="en-US" smtClean="0"/>
              <a:t>In the last 6 months, how many drinks containing alcohol did you have on a typical day when you were drinking?” These categories then were collapsed to create a dichotomous variable reflecting participants who drank 5 or more drinks versus those who drank less than 5 drinks</a:t>
            </a:r>
          </a:p>
          <a:p>
            <a:endParaRPr lang="en-US" altLang="en-US" smtClean="0"/>
          </a:p>
          <a:p>
            <a:endParaRPr lang="en-US" altLang="en-US" smtClean="0"/>
          </a:p>
        </p:txBody>
      </p:sp>
      <p:sp>
        <p:nvSpPr>
          <p:cNvPr id="9318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6F4DB69D-E17E-4C26-AEC7-FD9449E89BCE}" type="slidenum">
              <a:rPr lang="en-US" altLang="en-US" smtClean="0">
                <a:solidFill>
                  <a:srgbClr val="000000"/>
                </a:solidFill>
                <a:latin typeface="Arial" charset="0"/>
              </a:rPr>
              <a:pPr eaLnBrk="1" fontAlgn="base" hangingPunct="1">
                <a:spcBef>
                  <a:spcPct val="0"/>
                </a:spcBef>
                <a:spcAft>
                  <a:spcPct val="0"/>
                </a:spcAft>
                <a:defRPr/>
              </a:pPr>
              <a:t>12</a:t>
            </a:fld>
            <a:endParaRPr lang="en-US" altLang="en-US" smtClean="0">
              <a:solidFill>
                <a:srgbClr val="000000"/>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We assessed HIV-related sexual risk behavioral items including any drug use 2 hours before or during last unprotected anal intercourse (UAI).The “any drug use” score proximal to UAI was derived if any of the substances included in the substance use measures were used within two hours of last UAI. Participants also indicated alcohol use 2 hours before or during last UAI. Finally, participants were asked about their involvement with exchange sex.  Two items asked participants whether they received or gave money, drugs, other goods, or a place to stay the last time they had UAI. Each question was coded as a dichotomous (Yes/No) outcome, indicating whether participants engaged in this sexual risk behavior. </a:t>
            </a:r>
          </a:p>
          <a:p>
            <a:pPr>
              <a:defRPr/>
            </a:pPr>
            <a:endParaRPr lang="en-US" dirty="0" smtClean="0"/>
          </a:p>
          <a:p>
            <a:pPr eaLnBrk="1" hangingPunct="1">
              <a:buClr>
                <a:schemeClr val="accent3"/>
              </a:buClr>
              <a:defRPr/>
            </a:pPr>
            <a:r>
              <a:rPr lang="en-US" sz="2400" dirty="0" smtClean="0"/>
              <a:t>Frequency distributions of participant characteristics, substance use, internalized homophobia, depression, social support and HIV-related sexual risk behavior were tabulated for BMSMO and BMSMW </a:t>
            </a:r>
          </a:p>
          <a:p>
            <a:pPr lvl="1" eaLnBrk="1" hangingPunct="1">
              <a:buClr>
                <a:schemeClr val="accent3"/>
              </a:buClr>
              <a:defRPr/>
            </a:pPr>
            <a:r>
              <a:rPr lang="en-US" sz="2000" dirty="0" smtClean="0"/>
              <a:t>Categorical variables, chi-square tests were  used to compare differences </a:t>
            </a:r>
          </a:p>
          <a:p>
            <a:pPr lvl="1" eaLnBrk="1" hangingPunct="1">
              <a:buClr>
                <a:schemeClr val="accent3"/>
              </a:buClr>
              <a:defRPr/>
            </a:pPr>
            <a:r>
              <a:rPr lang="en-US" sz="2000" dirty="0" smtClean="0"/>
              <a:t>Continuous variables, Wilcoxon rank sum tests were used to compare differences</a:t>
            </a:r>
            <a:endParaRPr lang="en-US" sz="2200" dirty="0" smtClean="0"/>
          </a:p>
          <a:p>
            <a:pPr eaLnBrk="1" hangingPunct="1">
              <a:defRPr/>
            </a:pPr>
            <a:r>
              <a:rPr lang="en-US" sz="2800" dirty="0" smtClean="0"/>
              <a:t>Unadjusted and adjusted models to test associations</a:t>
            </a:r>
          </a:p>
          <a:p>
            <a:pPr lvl="1" eaLnBrk="1" hangingPunct="1">
              <a:defRPr/>
            </a:pPr>
            <a:r>
              <a:rPr lang="en-US" dirty="0" smtClean="0"/>
              <a:t>using drugs within two hours of last UAI</a:t>
            </a:r>
          </a:p>
          <a:p>
            <a:pPr lvl="1" eaLnBrk="1" hangingPunct="1">
              <a:defRPr/>
            </a:pPr>
            <a:r>
              <a:rPr lang="en-US" dirty="0" smtClean="0"/>
              <a:t>using alcohol within two hours of last UAI</a:t>
            </a:r>
          </a:p>
          <a:p>
            <a:pPr lvl="1" eaLnBrk="1" hangingPunct="1">
              <a:defRPr/>
            </a:pPr>
            <a:r>
              <a:rPr lang="en-US" dirty="0" smtClean="0"/>
              <a:t>receiving drugs or money for sex  </a:t>
            </a:r>
          </a:p>
          <a:p>
            <a:pPr lvl="1" eaLnBrk="1" hangingPunct="1">
              <a:defRPr/>
            </a:pPr>
            <a:r>
              <a:rPr lang="en-US" dirty="0" smtClean="0"/>
              <a:t>giving drugs or money for sex</a:t>
            </a:r>
          </a:p>
          <a:p>
            <a:pPr>
              <a:defRPr/>
            </a:pPr>
            <a:endParaRPr lang="en-US" dirty="0" smtClean="0"/>
          </a:p>
          <a:p>
            <a:pPr>
              <a:defRPr/>
            </a:pPr>
            <a:endParaRPr lang="en-US" altLang="en-US" dirty="0" smtClean="0"/>
          </a:p>
        </p:txBody>
      </p:sp>
      <p:sp>
        <p:nvSpPr>
          <p:cNvPr id="9318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EAFE2BBF-53A7-4A16-8559-45B9C00D76BF}" type="slidenum">
              <a:rPr lang="en-US" altLang="en-US" smtClean="0">
                <a:solidFill>
                  <a:srgbClr val="000000"/>
                </a:solidFill>
                <a:latin typeface="Arial" charset="0"/>
              </a:rPr>
              <a:pPr eaLnBrk="1" fontAlgn="base" hangingPunct="1">
                <a:spcBef>
                  <a:spcPct val="0"/>
                </a:spcBef>
                <a:spcAft>
                  <a:spcPct val="0"/>
                </a:spcAft>
                <a:defRPr/>
              </a:pPr>
              <a:t>13</a:t>
            </a:fld>
            <a:endParaRPr lang="en-US" altLang="en-US" smtClean="0">
              <a:solidFill>
                <a:srgbClr val="000000"/>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There were 839 BMSMO and 590 BMSMW</a:t>
            </a:r>
          </a:p>
          <a:p>
            <a:pPr eaLnBrk="1" hangingPunct="1"/>
            <a:r>
              <a:rPr lang="en-US" altLang="en-US" dirty="0" smtClean="0"/>
              <a:t>38 YOA</a:t>
            </a:r>
          </a:p>
          <a:p>
            <a:pPr eaLnBrk="1" hangingPunct="1"/>
            <a:r>
              <a:rPr lang="en-US" altLang="en-US" dirty="0" smtClean="0"/>
              <a:t>52% at least a high school education</a:t>
            </a:r>
          </a:p>
          <a:p>
            <a:pPr eaLnBrk="1" hangingPunct="1"/>
            <a:r>
              <a:rPr lang="en-US" altLang="en-US" dirty="0" smtClean="0"/>
              <a:t>59% made &lt; $20,000 per year</a:t>
            </a:r>
          </a:p>
          <a:p>
            <a:pPr eaLnBrk="1" hangingPunct="1"/>
            <a:r>
              <a:rPr lang="en-US" altLang="en-US" dirty="0" smtClean="0"/>
              <a:t>~ 25% were HIV positive or of unknown </a:t>
            </a:r>
            <a:r>
              <a:rPr lang="en-US" altLang="en-US" dirty="0" err="1" smtClean="0"/>
              <a:t>serostatus</a:t>
            </a:r>
            <a:endParaRPr lang="en-US" altLang="en-US" dirty="0" smtClean="0"/>
          </a:p>
          <a:p>
            <a:pPr eaLnBrk="1" hangingPunct="1"/>
            <a:endParaRPr lang="en-US" altLang="en-US" dirty="0" smtClean="0"/>
          </a:p>
          <a:p>
            <a:pPr eaLnBrk="1" hangingPunct="1"/>
            <a:r>
              <a:rPr lang="en-US" altLang="en-US" dirty="0" smtClean="0"/>
              <a:t>BMSMO (N= 839)</a:t>
            </a:r>
          </a:p>
          <a:p>
            <a:pPr eaLnBrk="1" hangingPunct="1"/>
            <a:r>
              <a:rPr lang="en-US" altLang="en-US" dirty="0" smtClean="0"/>
              <a:t>BMSMW (N=590)</a:t>
            </a:r>
          </a:p>
          <a:p>
            <a:endParaRPr lang="en-US" altLang="en-US" dirty="0" smtClean="0"/>
          </a:p>
          <a:p>
            <a:endParaRPr lang="en-US" altLang="en-US" dirty="0" smtClean="0"/>
          </a:p>
          <a:p>
            <a:r>
              <a:rPr lang="en-US" altLang="en-US" dirty="0" smtClean="0"/>
              <a:t>Compared to BMSMO, BMSMW were significantly older, less educated, had lower incomes, were more likely to be unemployed, less stably housed, and more likely to have been incarcerated prior to enrollment.</a:t>
            </a:r>
          </a:p>
          <a:p>
            <a:endParaRPr lang="en-US" altLang="en-US" dirty="0" smtClean="0"/>
          </a:p>
        </p:txBody>
      </p:sp>
      <p:sp>
        <p:nvSpPr>
          <p:cNvPr id="4" name="Slide Number Placeholder 3"/>
          <p:cNvSpPr>
            <a:spLocks noGrp="1"/>
          </p:cNvSpPr>
          <p:nvPr>
            <p:ph type="sldNum" sz="quarter" idx="5"/>
          </p:nvPr>
        </p:nvSpPr>
        <p:spPr/>
        <p:txBody>
          <a:bodyPr/>
          <a:lstStyle/>
          <a:p>
            <a:pPr>
              <a:defRPr/>
            </a:pPr>
            <a:fld id="{AE79254E-C497-443C-B59F-79242220805F}"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endParaRPr lang="en-US" altLang="en-US" smtClean="0"/>
          </a:p>
          <a:p>
            <a:r>
              <a:rPr lang="en-US" altLang="en-US" smtClean="0"/>
              <a:t>This slide shows that we did confirm our hypotheses:</a:t>
            </a:r>
          </a:p>
          <a:p>
            <a:endParaRPr lang="en-US" altLang="en-US" smtClean="0"/>
          </a:p>
          <a:p>
            <a:endParaRPr lang="en-US" altLang="en-US" smtClean="0"/>
          </a:p>
          <a:p>
            <a:r>
              <a:rPr lang="en-US" altLang="en-US" smtClean="0"/>
              <a:t>Compared to BMSMO, BMSMW had significantly higher average IHP scores </a:t>
            </a:r>
          </a:p>
          <a:p>
            <a:r>
              <a:rPr lang="en-US" altLang="en-US" smtClean="0"/>
              <a:t>A significantly higher percentage of BMSMW reported less social support </a:t>
            </a:r>
          </a:p>
          <a:p>
            <a:r>
              <a:rPr lang="en-US" altLang="en-US" smtClean="0"/>
              <a:t>BMSMW reported significantly higher depressive symptomatology</a:t>
            </a:r>
          </a:p>
          <a:p>
            <a:endParaRPr lang="en-US" altLang="en-US" smtClean="0"/>
          </a:p>
        </p:txBody>
      </p:sp>
      <p:sp>
        <p:nvSpPr>
          <p:cNvPr id="95236"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13533B21-A3D5-4411-B5F5-C167E5D199A3}" type="slidenum">
              <a:rPr lang="en-US" altLang="en-US" smtClean="0">
                <a:solidFill>
                  <a:srgbClr val="000000"/>
                </a:solidFill>
                <a:latin typeface="Arial" charset="0"/>
              </a:rPr>
              <a:pPr eaLnBrk="1" fontAlgn="base" hangingPunct="1">
                <a:spcBef>
                  <a:spcPct val="0"/>
                </a:spcBef>
                <a:spcAft>
                  <a:spcPct val="0"/>
                </a:spcAft>
                <a:defRPr/>
              </a:pPr>
              <a:t>15</a:t>
            </a:fld>
            <a:endParaRPr lang="en-US" altLang="en-US" smtClean="0">
              <a:solidFill>
                <a:srgbClr val="000000"/>
              </a:solidFill>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Hypothesis 2 was partially confirmed by the data, which showed that there were differences in substance use between MSMW and MSM. More specifically,</a:t>
            </a:r>
          </a:p>
          <a:p>
            <a:endParaRPr lang="en-US" altLang="en-US" smtClean="0"/>
          </a:p>
          <a:p>
            <a:r>
              <a:rPr lang="en-US" altLang="en-US" smtClean="0"/>
              <a:t>Compared to MSMO, MSMW were more likely to report</a:t>
            </a:r>
          </a:p>
          <a:p>
            <a:r>
              <a:rPr lang="en-US" altLang="en-US" smtClean="0"/>
              <a:t>Using marijuana use in the past 6 months </a:t>
            </a:r>
          </a:p>
          <a:p>
            <a:r>
              <a:rPr lang="en-US" altLang="en-US" smtClean="0"/>
              <a:t>Using cocaine in the past 6 months </a:t>
            </a:r>
          </a:p>
          <a:p>
            <a:r>
              <a:rPr lang="en-US" altLang="en-US" smtClean="0"/>
              <a:t>MSMW more likely to report crack cocaine use in the past 6 months compared to MSM.</a:t>
            </a:r>
          </a:p>
          <a:p>
            <a:r>
              <a:rPr lang="en-US" altLang="en-US" smtClean="0"/>
              <a:t>No difference in meth use (this is where the hypothesis was not confirmed)</a:t>
            </a:r>
          </a:p>
          <a:p>
            <a:endParaRPr lang="en-US" altLang="en-US" smtClean="0"/>
          </a:p>
          <a:p>
            <a:r>
              <a:rPr lang="en-US" altLang="en-US" smtClean="0"/>
              <a:t>MSMW are more likely to report having more than 6 drinks on one occasion (binge drinking)</a:t>
            </a:r>
          </a:p>
          <a:p>
            <a:endParaRPr lang="en-US" altLang="en-US" smtClean="0"/>
          </a:p>
        </p:txBody>
      </p:sp>
      <p:sp>
        <p:nvSpPr>
          <p:cNvPr id="9626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195B836B-D21D-4B58-B6FE-59388FBF48E7}" type="slidenum">
              <a:rPr lang="en-US" altLang="en-US" smtClean="0">
                <a:solidFill>
                  <a:srgbClr val="000000"/>
                </a:solidFill>
                <a:latin typeface="Arial" charset="0"/>
              </a:rPr>
              <a:pPr eaLnBrk="1" fontAlgn="base" hangingPunct="1">
                <a:spcBef>
                  <a:spcPct val="0"/>
                </a:spcBef>
                <a:spcAft>
                  <a:spcPct val="0"/>
                </a:spcAft>
                <a:defRPr/>
              </a:pPr>
              <a:t>16</a:t>
            </a:fld>
            <a:endParaRPr lang="en-US" altLang="en-US" smtClean="0">
              <a:solidFill>
                <a:srgbClr val="000000"/>
              </a:solidFill>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MSMW more likely to have IAI with any male partner compared to MSM and significantly more likely for it to be unprotected</a:t>
            </a:r>
          </a:p>
          <a:p>
            <a:r>
              <a:rPr lang="en-US" altLang="en-US" smtClean="0"/>
              <a:t>MSM more likely to have RAI compared to MSMW.</a:t>
            </a:r>
          </a:p>
          <a:p>
            <a:r>
              <a:rPr lang="en-US" altLang="en-US" smtClean="0"/>
              <a:t>MSMW more likely to receive money for sex and to give money for sex (sex trade)</a:t>
            </a:r>
          </a:p>
          <a:p>
            <a:r>
              <a:rPr lang="en-US" altLang="en-US" smtClean="0"/>
              <a:t>MSMW More likely to be buzzed/drunk at last sex and to have used drugs at last anal sex</a:t>
            </a:r>
          </a:p>
          <a:p>
            <a:endParaRPr lang="en-US" altLang="en-US" smtClean="0"/>
          </a:p>
        </p:txBody>
      </p:sp>
      <p:sp>
        <p:nvSpPr>
          <p:cNvPr id="97284"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410F95A5-795B-4832-AF69-D997C64C9649}" type="slidenum">
              <a:rPr lang="en-US" altLang="en-US" smtClean="0">
                <a:solidFill>
                  <a:srgbClr val="000000"/>
                </a:solidFill>
                <a:latin typeface="Arial" charset="0"/>
              </a:rPr>
              <a:pPr eaLnBrk="1" fontAlgn="base" hangingPunct="1">
                <a:spcBef>
                  <a:spcPct val="0"/>
                </a:spcBef>
                <a:spcAft>
                  <a:spcPct val="0"/>
                </a:spcAft>
                <a:defRPr/>
              </a:pPr>
              <a:t>17</a:t>
            </a:fld>
            <a:endParaRPr lang="en-US" altLang="en-US" smtClean="0">
              <a:solidFill>
                <a:srgbClr val="000000"/>
              </a:solidFill>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slide shows the results of the crude and adjusted analyses…the adjusted controlling for confounders included demographics (age, education, income), past incarceration, internalized homophobia, depression symptoms, social support and study site.</a:t>
            </a:r>
          </a:p>
          <a:p>
            <a:endParaRPr lang="en-US" altLang="en-US" smtClean="0"/>
          </a:p>
          <a:p>
            <a:r>
              <a:rPr lang="en-US" altLang="en-US" smtClean="0"/>
              <a:t>Being a BMSMW was associated with all four potential risk behaviors in the crude analysis. </a:t>
            </a:r>
          </a:p>
          <a:p>
            <a:endParaRPr lang="en-US" altLang="en-US" smtClean="0"/>
          </a:p>
          <a:p>
            <a:r>
              <a:rPr lang="en-US" altLang="en-US" smtClean="0"/>
              <a:t>After controlling for confounders, the associations were attenuated but remained for two of the four outcomes. </a:t>
            </a:r>
          </a:p>
          <a:p>
            <a:endParaRPr lang="en-US" altLang="en-US" smtClean="0"/>
          </a:p>
          <a:p>
            <a:r>
              <a:rPr lang="en-US" altLang="en-US" smtClean="0"/>
              <a:t>BMSMW had 45% higher odds of reporting they used alcohol within 2 hours of last UAI </a:t>
            </a:r>
          </a:p>
          <a:p>
            <a:endParaRPr lang="en-US" altLang="en-US" smtClean="0"/>
          </a:p>
          <a:p>
            <a:r>
              <a:rPr lang="en-US" altLang="en-US" smtClean="0"/>
              <a:t>And over twice the odds of reporting that they received money or drugs for sex at last UAI</a:t>
            </a:r>
          </a:p>
          <a:p>
            <a:endParaRPr lang="en-US" altLang="en-US" smtClean="0"/>
          </a:p>
          <a:p>
            <a:endParaRPr lang="en-US" altLang="en-US" smtClean="0"/>
          </a:p>
        </p:txBody>
      </p:sp>
      <p:sp>
        <p:nvSpPr>
          <p:cNvPr id="9830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A0EEC892-E725-4BCE-A0C4-B3548BB59831}" type="slidenum">
              <a:rPr lang="en-US" altLang="en-US" smtClean="0">
                <a:solidFill>
                  <a:srgbClr val="000000"/>
                </a:solidFill>
                <a:latin typeface="Arial" charset="0"/>
              </a:rPr>
              <a:pPr eaLnBrk="1" fontAlgn="base" hangingPunct="1">
                <a:spcBef>
                  <a:spcPct val="0"/>
                </a:spcBef>
                <a:spcAft>
                  <a:spcPct val="0"/>
                </a:spcAft>
                <a:defRPr/>
              </a:pPr>
              <a:t>18</a:t>
            </a:fld>
            <a:endParaRPr lang="en-US" altLang="en-US" smtClean="0">
              <a:solidFill>
                <a:srgbClr val="000000"/>
              </a:solidFill>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91DEC026-31DB-47DE-9C47-5FEB0F9DABB6}" type="slidenum">
              <a:rPr lang="en-US" altLang="en-US" smtClean="0">
                <a:solidFill>
                  <a:srgbClr val="000000"/>
                </a:solidFill>
                <a:latin typeface="Arial" charset="0"/>
              </a:rPr>
              <a:pPr eaLnBrk="1" fontAlgn="base" hangingPunct="1">
                <a:spcBef>
                  <a:spcPct val="0"/>
                </a:spcBef>
                <a:spcAft>
                  <a:spcPct val="0"/>
                </a:spcAft>
                <a:defRPr/>
              </a:pPr>
              <a:t>19</a:t>
            </a:fld>
            <a:endParaRPr lang="en-US" altLang="en-US"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3"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Despite these limitations, the findings have strong implications for research on BMSMO and BMSMW. Of specific interest is understanding the potential ways in which BMSMW may be bridges for HIV transmission to Black women, who make up 64% of women living with HIV, nationally but comprise only about 12% of the US female population.</a:t>
            </a:r>
            <a:r>
              <a:rPr lang="en-US" altLang="en-US" baseline="30000" smtClean="0"/>
              <a:t> </a:t>
            </a:r>
            <a:r>
              <a:rPr lang="en-US" altLang="en-US" smtClean="0"/>
              <a:t>Of these women, 85% of cases are reported to be from heterosexual contact with infected male partners. Many Black women with HIV report being unaware of their personal transmission risks because they do not identify as being a member of a behavioral risk group for HIV (i.e., they are heterosexual women, often with one partner), representing a hard to reach population for HIV prevention. </a:t>
            </a:r>
          </a:p>
          <a:p>
            <a:endParaRPr lang="en-US" altLang="en-US" smtClean="0"/>
          </a:p>
          <a:p>
            <a:r>
              <a:rPr lang="en-US" altLang="en-US" smtClean="0"/>
              <a:t>Why does all this matter? Given the disproportionate and increasing burden of HIV/AIDS shouldered by Black MSM in the U.S., BMSMO and BMSMW (and the female sexual partners of BMSMW) may represent distinct subgroups that need specific focus and attention from a prevention perspective. </a:t>
            </a:r>
          </a:p>
          <a:p>
            <a:endParaRPr lang="en-US" altLang="en-US" smtClean="0"/>
          </a:p>
          <a:p>
            <a:r>
              <a:rPr lang="en-US" altLang="en-US" smtClean="0"/>
              <a:t>Our findings show that BMSMW report being the insertive partner when having sex with other men, a sexual risk practice that may mitigate some infection risk, even in the presence of alcohol and drug use proximal to sex with other men. Future studies should examine sero-adaptive behaviors among BMSMW with both their male and female partners to provide insight into these phenomena.</a:t>
            </a:r>
          </a:p>
          <a:p>
            <a:endParaRPr lang="en-US" altLang="en-US" smtClean="0"/>
          </a:p>
          <a:p>
            <a:r>
              <a:rPr lang="en-US" altLang="en-US" smtClean="0"/>
              <a:t>As you see from this study, despite it’s purpose of distinguishing characteristics that increase vulnerability for HIV risk comparing BMSMO and BMSMW, among MSM, in general there is elevated vulnerability across a number of domains.</a:t>
            </a:r>
          </a:p>
          <a:p>
            <a:endParaRPr lang="en-US" altLang="en-US" smtClean="0"/>
          </a:p>
          <a:p>
            <a:r>
              <a:rPr lang="en-US" altLang="en-US" smtClean="0"/>
              <a:t>Social, in terms of poverty, housing and employment. Psychological, in terms experience with depression and support. Behavioral in terms of substance use and sexual risk taking and structural, in terms of incarcertion history.</a:t>
            </a:r>
          </a:p>
          <a:p>
            <a:endParaRPr lang="en-US" altLang="en-US" smtClean="0"/>
          </a:p>
          <a:p>
            <a:r>
              <a:rPr lang="en-US" altLang="en-US" smtClean="0"/>
              <a:t>During the conceptualization and writing of this manuscript, and as a result of my work with Maria Khan on a longitudinal cohort study that examined relationship and community disruption that influences elevated risk for substance use, poor mental health and HV risk among Black men who have been imprisoned, I wanted to develop a more keen understanding of the ways multiple factors worked in conjunction with one another and could potentially increase engagement in HIV-related risk behaviors.</a:t>
            </a:r>
          </a:p>
          <a:p>
            <a:endParaRPr lang="en-US" altLang="en-US" smtClean="0"/>
          </a:p>
          <a:p>
            <a:r>
              <a:rPr lang="en-US" altLang="en-US" smtClean="0"/>
              <a:t>I thus embarked upon another research journey that allowed the exploration of syndemics among Black MSM in the Multicenter AIDS Cohort Study, which is the longest running cohort study of gay men in the US since the beginning of the epidemic.</a:t>
            </a:r>
          </a:p>
        </p:txBody>
      </p:sp>
      <p:sp>
        <p:nvSpPr>
          <p:cNvPr id="10138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98B2C754-B442-4F77-938F-D20BC98941AD}" type="slidenum">
              <a:rPr lang="en-US" altLang="en-US" smtClean="0">
                <a:solidFill>
                  <a:srgbClr val="000000"/>
                </a:solidFill>
                <a:latin typeface="Arial" charset="0"/>
              </a:rPr>
              <a:pPr eaLnBrk="1" fontAlgn="base" hangingPunct="1">
                <a:spcBef>
                  <a:spcPct val="0"/>
                </a:spcBef>
                <a:spcAft>
                  <a:spcPct val="0"/>
                </a:spcAft>
                <a:defRPr/>
              </a:pPr>
              <a:t>20</a:t>
            </a:fld>
            <a:endParaRPr lang="en-US" altLang="en-US" smtClean="0">
              <a:solidFill>
                <a:srgbClr val="000000"/>
              </a:solidFill>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249D38C2-FF4C-48DD-9BE9-0B724E79BC11}" type="slidenum">
              <a:rPr lang="en-US" altLang="en-US" smtClean="0">
                <a:solidFill>
                  <a:srgbClr val="000000"/>
                </a:solidFill>
                <a:latin typeface="Arial" charset="0"/>
              </a:rPr>
              <a:pPr eaLnBrk="1" fontAlgn="base" hangingPunct="1">
                <a:spcBef>
                  <a:spcPct val="0"/>
                </a:spcBef>
                <a:spcAft>
                  <a:spcPct val="0"/>
                </a:spcAft>
                <a:defRPr/>
              </a:pPr>
              <a:t>21</a:t>
            </a:fld>
            <a:endParaRPr lang="en-US" altLang="en-US" smtClean="0">
              <a:solidFill>
                <a:srgbClr val="000000"/>
              </a:solidFill>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B2F30671-F212-494C-96D6-4A2EE564BE3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74BDAAB9-EC2F-4472-87AB-4B1A78CCA21F}"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MACS is an ongoing, prospective cohort study of the natural history of HIV infection among MSM in the U.S</a:t>
            </a:r>
          </a:p>
          <a:p>
            <a:endParaRPr lang="en-US" altLang="en-US" smtClean="0"/>
          </a:p>
          <a:p>
            <a:r>
              <a:rPr lang="en-US" altLang="en-US" smtClean="0"/>
              <a:t>There is much, much more to the sampling methods employed for this study however, in both the interest of time, as well as the fact that the study I am describing doesn’t include the full sample, I will direct you to a website to find out more about the methodology.</a:t>
            </a:r>
          </a:p>
        </p:txBody>
      </p:sp>
      <p:sp>
        <p:nvSpPr>
          <p:cNvPr id="4" name="Slide Number Placeholder 3"/>
          <p:cNvSpPr>
            <a:spLocks noGrp="1"/>
          </p:cNvSpPr>
          <p:nvPr>
            <p:ph type="sldNum" sz="quarter" idx="5"/>
          </p:nvPr>
        </p:nvSpPr>
        <p:spPr/>
        <p:txBody>
          <a:bodyPr/>
          <a:lstStyle/>
          <a:p>
            <a:pPr>
              <a:defRPr/>
            </a:pPr>
            <a:fld id="{2E056084-14C5-444A-80E5-22B898BD4478}"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participants were asked to complete an additional survey that captured data about events throughout the life course that are hypothesized to be related to syndemic production.</a:t>
            </a:r>
          </a:p>
          <a:p>
            <a:endParaRPr lang="en-US" altLang="en-US" smtClean="0"/>
          </a:p>
          <a:p>
            <a:r>
              <a:rPr lang="en-US" altLang="en-US" smtClean="0"/>
              <a:t>Participation in this substudy was voluntary and confidential and participants could opt out without impacting their involvement in the ongoing MACS. The substudy questionnaire took approximately 30 to 45 minutes to complete and participants received $10 compensation for their time. </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9D1E09A9-A1FF-41FC-8B6B-D1BEBB030D3B}"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Of eligible participants, 87% opted to participate in the substudy. The substudy obtained 1,551 surveys from unique individuals. Of these men, 301 were Black men and comprise the analytic sample for these analyses.</a:t>
            </a:r>
          </a:p>
          <a:p>
            <a:endParaRPr lang="en-US" altLang="en-US" smtClean="0"/>
          </a:p>
        </p:txBody>
      </p:sp>
      <p:sp>
        <p:nvSpPr>
          <p:cNvPr id="4" name="Slide Number Placeholder 3"/>
          <p:cNvSpPr>
            <a:spLocks noGrp="1"/>
          </p:cNvSpPr>
          <p:nvPr>
            <p:ph type="sldNum" sz="quarter" idx="5"/>
          </p:nvPr>
        </p:nvSpPr>
        <p:spPr/>
        <p:txBody>
          <a:bodyPr/>
          <a:lstStyle/>
          <a:p>
            <a:pPr>
              <a:defRPr/>
            </a:pPr>
            <a:fld id="{651E904A-E9C2-483A-B587-FF58183F67F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pPr marL="0" lvl="1"/>
            <a:r>
              <a:rPr lang="en-US" altLang="en-US" smtClean="0"/>
              <a:t>Sexual Compulsiveness: How often they felt symptoms of sexual compulsion over the past five years (i.e. had trouble controlling sexual urges, missed opportunities for productive and enhancing activities because of your sexual activity, etc)</a:t>
            </a:r>
          </a:p>
          <a:p>
            <a:pPr marL="0" lvl="1"/>
            <a:endParaRPr lang="en-US" altLang="en-US" smtClean="0"/>
          </a:p>
          <a:p>
            <a:pPr marL="0" lvl="1"/>
            <a:r>
              <a:rPr lang="en-US" altLang="en-US" smtClean="0"/>
              <a:t>Substance Use:</a:t>
            </a:r>
          </a:p>
          <a:p>
            <a:pPr marL="0" lvl="1"/>
            <a:endParaRPr lang="en-US" altLang="en-US" smtClean="0"/>
          </a:p>
          <a:p>
            <a:pPr marL="0" lvl="1"/>
            <a:r>
              <a:rPr lang="en-US" altLang="en-US" smtClean="0"/>
              <a:t>defined as self-reported use of one or more of the following: (a) at least weekly use of poppers, crack, methamphetamine, cocaine, heroin, speedball and/or ecstasy since last visit; (b) use of two or more of the above listed drugs since last visit</a:t>
            </a:r>
          </a:p>
          <a:p>
            <a:pPr marL="0" lvl="1"/>
            <a:endParaRPr lang="en-US" altLang="en-US" smtClean="0"/>
          </a:p>
          <a:p>
            <a:pPr marL="0" lvl="1"/>
            <a:r>
              <a:rPr lang="en-US" altLang="en-US" smtClean="0"/>
              <a:t>binge drinking (6 or more drinks on one occasion) since last visit</a:t>
            </a:r>
          </a:p>
          <a:p>
            <a:pPr marL="0" lvl="1"/>
            <a:endParaRPr lang="en-US" altLang="en-US" smtClean="0"/>
          </a:p>
          <a:p>
            <a:pPr marL="0" lvl="1"/>
            <a:r>
              <a:rPr lang="en-US" altLang="en-US" smtClean="0"/>
              <a:t>IPV:  defined as any reported experience of physical, mental or emotional abuse over the past five years perpetrated by a boyfriend or other male sexual partners</a:t>
            </a:r>
          </a:p>
          <a:p>
            <a:pPr marL="0" lvl="1"/>
            <a:endParaRPr lang="en-US" altLang="en-US" smtClean="0"/>
          </a:p>
          <a:p>
            <a:pPr marL="0" lvl="1"/>
            <a:r>
              <a:rPr lang="en-US" altLang="en-US" smtClean="0"/>
              <a:t>Stress: this 14-item scale asked participants to indicate level of stress (five point Likert from “no stress” to “extreme stress”) over the past 12 months related to various daily tasks/conditions (e.g., job, finances, health, crime, etc</a:t>
            </a:r>
          </a:p>
          <a:p>
            <a:pPr marL="0" lvl="1"/>
            <a:endParaRPr lang="en-US" altLang="en-US" smtClean="0"/>
          </a:p>
          <a:p>
            <a:pPr marL="0" lvl="1"/>
            <a:endParaRPr lang="en-US" altLang="en-US" smtClean="0"/>
          </a:p>
          <a:p>
            <a:r>
              <a:rPr lang="en-US" altLang="en-US" smtClean="0"/>
              <a:t>Bivariate analyses were used to correlate the predictors with syndemic versus no syndemic conditions</a:t>
            </a:r>
          </a:p>
          <a:p>
            <a:endParaRPr lang="en-US" altLang="en-US" smtClean="0"/>
          </a:p>
          <a:p>
            <a:r>
              <a:rPr lang="en-US" altLang="en-US" smtClean="0"/>
              <a:t>.We used multivariable logistic regression models to create separate profiles for MSM who reported high levels of depression, sexual compulsiveness, substance use, IPV and stress. Each model included the same demographic and behavioral predictor variables</a:t>
            </a:r>
          </a:p>
          <a:p>
            <a:endParaRPr lang="en-US" altLang="en-US" smtClean="0"/>
          </a:p>
          <a:p>
            <a:r>
              <a:rPr lang="en-US" altLang="en-US" smtClean="0"/>
              <a:t>We ran the same logistic model for each psychosocial health condition (depression, sexual compulsiveness, etc.) but excluded measures of a given health condition for the logistic model predicting that particular condition. </a:t>
            </a:r>
          </a:p>
          <a:p>
            <a:endParaRPr lang="en-US" altLang="en-US" smtClean="0"/>
          </a:p>
          <a:p>
            <a:r>
              <a:rPr lang="en-US" altLang="en-US" smtClean="0"/>
              <a:t>Lastly, we conducted an analysis examining whether there was an additive effect of the number of health conditions and greater sexual risk taking behavior among the men in the study. </a:t>
            </a:r>
          </a:p>
          <a:p>
            <a:endParaRPr lang="en-US" altLang="en-US" smtClean="0"/>
          </a:p>
          <a:p>
            <a:endParaRPr lang="en-US" altLang="en-US" smtClean="0"/>
          </a:p>
          <a:p>
            <a:pPr marL="0" lvl="1"/>
            <a:endParaRPr lang="en-US" altLang="en-US" smtClean="0"/>
          </a:p>
          <a:p>
            <a:pPr marL="0" lvl="1"/>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FC93952B-D05A-46E5-87D1-8F66678480E8}"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table presents the results of the five multivariable logistic regression models showing independent associations of depression symptoms, sexual compulsiveness, substance use, IPV and stress among Black MSM</a:t>
            </a:r>
          </a:p>
          <a:p>
            <a:endParaRPr lang="en-US" altLang="en-US" dirty="0" smtClean="0"/>
          </a:p>
          <a:p>
            <a:r>
              <a:rPr lang="en-US" altLang="en-US" dirty="0" smtClean="0"/>
              <a:t>Most evident from this table is that each of the psychosocial health conditions is independently associated with at least one other psychosocial health condition, which is in accordance with </a:t>
            </a:r>
            <a:r>
              <a:rPr lang="en-US" altLang="en-US" dirty="0" err="1" smtClean="0"/>
              <a:t>syndemic</a:t>
            </a:r>
            <a:r>
              <a:rPr lang="en-US" altLang="en-US" dirty="0" smtClean="0"/>
              <a:t> theory</a:t>
            </a:r>
          </a:p>
          <a:p>
            <a:endParaRPr lang="en-US" altLang="en-US" dirty="0" smtClean="0"/>
          </a:p>
          <a:p>
            <a:r>
              <a:rPr lang="en-US" altLang="en-US" dirty="0" smtClean="0"/>
              <a:t>Depression symptoms were independently associated with sexual compulsiveness and stress; sexual compulsiveness was also independently associated with stress; substance use was independently associated with IPV; stress is independently associated with depression symptoms, sexual compulsiveness and IPV</a:t>
            </a:r>
          </a:p>
        </p:txBody>
      </p:sp>
      <p:sp>
        <p:nvSpPr>
          <p:cNvPr id="4" name="Slide Number Placeholder 3"/>
          <p:cNvSpPr>
            <a:spLocks noGrp="1"/>
          </p:cNvSpPr>
          <p:nvPr>
            <p:ph type="sldNum" sz="quarter" idx="5"/>
          </p:nvPr>
        </p:nvSpPr>
        <p:spPr/>
        <p:txBody>
          <a:bodyPr/>
          <a:lstStyle/>
          <a:p>
            <a:pPr>
              <a:defRPr/>
            </a:pPr>
            <a:fld id="{1D834008-D509-4963-B42E-2F7F93307077}"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BULLET ONE:</a:t>
            </a:r>
          </a:p>
          <a:p>
            <a:endParaRPr lang="en-US" altLang="en-US" smtClean="0"/>
          </a:p>
          <a:p>
            <a:r>
              <a:rPr lang="en-US" altLang="en-US" smtClean="0"/>
              <a:t>And offer contributory factors which could be used to guide development of a set of innovative interventions to abate psychosocial health problems, and in the process, lower risk for HIV transmission in this population. </a:t>
            </a:r>
          </a:p>
        </p:txBody>
      </p:sp>
      <p:sp>
        <p:nvSpPr>
          <p:cNvPr id="4" name="Slide Number Placeholder 3"/>
          <p:cNvSpPr>
            <a:spLocks noGrp="1"/>
          </p:cNvSpPr>
          <p:nvPr>
            <p:ph type="sldNum" sz="quarter" idx="5"/>
          </p:nvPr>
        </p:nvSpPr>
        <p:spPr/>
        <p:txBody>
          <a:bodyPr/>
          <a:lstStyle/>
          <a:p>
            <a:pPr>
              <a:defRPr/>
            </a:pPr>
            <a:fld id="{79D96CA2-35AF-48D7-A0BC-E1F417916EEB}"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My research tends to focus in the bolded areas of poverty: Pronounced rates of poverty, community decay and family disruption impact African American women</a:t>
            </a:r>
          </a:p>
          <a:p>
            <a:pPr eaLnBrk="1" hangingPunct="1"/>
            <a:endParaRPr lang="en-US" altLang="en-US" dirty="0" smtClean="0"/>
          </a:p>
          <a:p>
            <a:pPr eaLnBrk="1" hangingPunct="1"/>
            <a:r>
              <a:rPr lang="en-US" altLang="en-US" dirty="0" smtClean="0"/>
              <a:t>Various conditions impact the context of risk for low-income African American women</a:t>
            </a:r>
          </a:p>
          <a:p>
            <a:pPr eaLnBrk="1" hangingPunct="1"/>
            <a:r>
              <a:rPr lang="en-US" altLang="en-US" dirty="0" smtClean="0"/>
              <a:t>– Competing Priorities (HCSUS and HRSA SPNS)</a:t>
            </a:r>
          </a:p>
          <a:p>
            <a:pPr eaLnBrk="1" hangingPunct="1"/>
            <a:r>
              <a:rPr lang="en-US" altLang="en-US" dirty="0" smtClean="0"/>
              <a:t>– Lack of Concern</a:t>
            </a:r>
          </a:p>
          <a:p>
            <a:pPr eaLnBrk="1" hangingPunct="1"/>
            <a:r>
              <a:rPr lang="en-US" altLang="en-US" dirty="0" smtClean="0"/>
              <a:t>– Psychological Suppression</a:t>
            </a:r>
            <a:endParaRPr lang="en-US" altLang="en-US" b="1" dirty="0" smtClean="0">
              <a:latin typeface="Arial Unicode MS" pitchFamily="34" charset="-128"/>
            </a:endParaRPr>
          </a:p>
          <a:p>
            <a:pPr eaLnBrk="1" hangingPunct="1"/>
            <a:r>
              <a:rPr lang="en-US" altLang="en-US" dirty="0" smtClean="0"/>
              <a:t/>
            </a:r>
            <a:br>
              <a:rPr lang="en-US" altLang="en-US" dirty="0" smtClean="0"/>
            </a:br>
            <a:r>
              <a:rPr lang="en-US" altLang="en-US" dirty="0" smtClean="0"/>
              <a:t>Gender imbalance: of African-American population creates an excess of African American women</a:t>
            </a:r>
          </a:p>
          <a:p>
            <a:pPr eaLnBrk="1" hangingPunct="1"/>
            <a:r>
              <a:rPr lang="en-US" altLang="en-US" dirty="0" smtClean="0"/>
              <a:t>The gender ratio of .69 within poor communities is particularly marked</a:t>
            </a:r>
          </a:p>
          <a:p>
            <a:pPr eaLnBrk="1" hangingPunct="1"/>
            <a:r>
              <a:rPr lang="en-US" altLang="en-US" dirty="0" smtClean="0"/>
              <a:t>Gender imbalance impacts women’s perceived choices</a:t>
            </a:r>
          </a:p>
          <a:p>
            <a:pPr eaLnBrk="1" hangingPunct="1"/>
            <a:r>
              <a:rPr lang="en-US" altLang="en-US" dirty="0" smtClean="0"/>
              <a:t>Geography determines one’s choice of sexual partners and likelihood of STDs, including HIV infection</a:t>
            </a:r>
            <a:endParaRPr lang="en-US" altLang="en-US" b="1" dirty="0" smtClean="0">
              <a:latin typeface="Arial Unicode MS" pitchFamily="34" charset="-128"/>
            </a:endParaRPr>
          </a:p>
          <a:p>
            <a:pPr eaLnBrk="1" hangingPunct="1">
              <a:spcBef>
                <a:spcPct val="0"/>
              </a:spcBef>
            </a:pPr>
            <a:endParaRPr lang="en-US" altLang="en-US" dirty="0" smtClean="0"/>
          </a:p>
          <a:p>
            <a:pPr eaLnBrk="1" hangingPunct="1">
              <a:spcBef>
                <a:spcPct val="0"/>
              </a:spcBef>
            </a:pPr>
            <a:endParaRPr lang="en-US" altLang="en-US" dirty="0" smtClean="0"/>
          </a:p>
          <a:p>
            <a:pPr eaLnBrk="1" hangingPunct="1">
              <a:buClr>
                <a:srgbClr val="9BBB59"/>
              </a:buClr>
              <a:buFont typeface="Wingdings 2" pitchFamily="18" charset="2"/>
              <a:buChar char=""/>
            </a:pPr>
            <a:r>
              <a:rPr lang="en-US" altLang="en-US" dirty="0" smtClean="0"/>
              <a:t>Dynamics of Black sexuality: Black MSM are more engaged in heterosexual relationships than any other ethnic group and may not disclose their male-to-male sexual activity</a:t>
            </a:r>
          </a:p>
          <a:p>
            <a:pPr eaLnBrk="1" hangingPunct="1">
              <a:buClr>
                <a:srgbClr val="9BBB59"/>
              </a:buClr>
              <a:buFont typeface="Wingdings 2" pitchFamily="18" charset="2"/>
              <a:buChar char=""/>
            </a:pPr>
            <a:endParaRPr lang="en-US" altLang="en-US" dirty="0" smtClean="0"/>
          </a:p>
          <a:p>
            <a:pPr eaLnBrk="1" hangingPunct="1">
              <a:buClr>
                <a:srgbClr val="9BBB59"/>
              </a:buClr>
              <a:buFont typeface="Wingdings 2" pitchFamily="18" charset="2"/>
              <a:buChar char=""/>
            </a:pPr>
            <a:r>
              <a:rPr lang="en-US" altLang="en-US" dirty="0" smtClean="0"/>
              <a:t>In a 5-state study, HIV-infected non-disclosing men were more likely than disclosers to report not knowing they were HIV-infected (98% versus 75%), having had one or more female sex partners (35% versus 10%), and engaging in unprotected intercourse with female partners (20% versus 5%)</a:t>
            </a:r>
            <a:endParaRPr lang="en-US" altLang="en-US" b="1" dirty="0" smtClean="0">
              <a:latin typeface="Arial Unicode MS" pitchFamily="34" charset="-128"/>
            </a:endParaRPr>
          </a:p>
          <a:p>
            <a:pPr eaLnBrk="1" hangingPunct="1">
              <a:spcBef>
                <a:spcPct val="0"/>
              </a:spcBef>
            </a:pPr>
            <a:endParaRPr lang="en-US" altLang="en-US" dirty="0" smtClean="0"/>
          </a:p>
          <a:p>
            <a:pPr eaLnBrk="1" hangingPunct="1">
              <a:spcBef>
                <a:spcPct val="0"/>
              </a:spcBef>
            </a:pPr>
            <a:endParaRPr lang="en-US" altLang="en-US" dirty="0" smtClean="0"/>
          </a:p>
          <a:p>
            <a:pPr eaLnBrk="1" hangingPunct="1">
              <a:spcBef>
                <a:spcPct val="0"/>
              </a:spcBef>
            </a:pPr>
            <a:r>
              <a:rPr lang="en-US" altLang="en-US" dirty="0" smtClean="0"/>
              <a:t>Historical and Persistent Trauma: Response to HPT often includes depression, self destructive behavior, low self-worth, low self-esteem, anger, fatalism, and inability to practice healthy behavior</a:t>
            </a:r>
          </a:p>
          <a:p>
            <a:pPr eaLnBrk="1" hangingPunct="1">
              <a:spcBef>
                <a:spcPct val="0"/>
              </a:spcBef>
            </a:pPr>
            <a:endParaRPr lang="en-US" altLang="en-US" dirty="0" smtClean="0"/>
          </a:p>
          <a:p>
            <a:pPr eaLnBrk="1" hangingPunct="1">
              <a:spcBef>
                <a:spcPct val="0"/>
              </a:spcBef>
            </a:pPr>
            <a:r>
              <a:rPr lang="en-US" altLang="en-US" dirty="0" smtClean="0"/>
              <a:t>These reasons have an impact on challenges to prevention efforts</a:t>
            </a:r>
            <a:endParaRPr lang="en-US" altLang="en-US" b="1" dirty="0" smtClean="0">
              <a:latin typeface="Arial Unicode MS" pitchFamily="34" charset="-128"/>
            </a:endParaRPr>
          </a:p>
          <a:p>
            <a:pPr eaLnBrk="1" hangingPunct="1">
              <a:spcBef>
                <a:spcPct val="0"/>
              </a:spcBef>
            </a:pPr>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85BC5BB4-8E8D-41DD-B1E0-9128605B4251}"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85BC5BB4-8E8D-41DD-B1E0-9128605B4251}"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1F1C3E09-BDC3-4EEC-88D5-298BFEFCD545}"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E8F9D3C-711C-453C-B183-FE1CA863F7E9}" type="slidenum">
              <a:rPr lang="en-US" smtClean="0"/>
              <a:pPr>
                <a:defRPr/>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73050" indent="-273050" eaLnBrk="1" hangingPunct="1">
              <a:buClr>
                <a:srgbClr val="9BBB59"/>
              </a:buClr>
              <a:buFont typeface="Wingdings 2" pitchFamily="18" charset="2"/>
              <a:buChar char=""/>
            </a:pPr>
            <a:r>
              <a:rPr lang="en-US" altLang="en-US" b="1" smtClean="0"/>
              <a:t>Sexual risk factors</a:t>
            </a:r>
            <a:r>
              <a:rPr lang="en-US" altLang="en-US" smtClean="0"/>
              <a:t> include high-risk sexual contact such as unprotected sex with multiple partners or unprotected sex with persons known to have or be at a high risk for HIV infection. People may be unaware of their partner’s sexual risk factors or have incorrectly assessed them. </a:t>
            </a:r>
          </a:p>
          <a:p>
            <a:pPr marL="273050" indent="-273050" eaLnBrk="1" hangingPunct="1">
              <a:buClr>
                <a:srgbClr val="9BBB59"/>
              </a:buClr>
              <a:buFont typeface="Wingdings 2" pitchFamily="18" charset="2"/>
              <a:buChar char=""/>
            </a:pPr>
            <a:endParaRPr lang="en-US" altLang="en-US" smtClean="0"/>
          </a:p>
          <a:p>
            <a:pPr marL="273050" indent="-273050" eaLnBrk="1" hangingPunct="1">
              <a:buClr>
                <a:srgbClr val="9BBB59"/>
              </a:buClr>
              <a:buFont typeface="Wingdings 2" pitchFamily="18" charset="2"/>
              <a:buChar char=""/>
            </a:pPr>
            <a:r>
              <a:rPr lang="en-US" altLang="en-US" b="1" smtClean="0"/>
              <a:t>Injection drug use</a:t>
            </a:r>
            <a:r>
              <a:rPr lang="en-US" altLang="en-US" smtClean="0"/>
              <a:t> may add to the higher rates of infection for African Americans. In addition to being at risk from sharing unclean needles, causal and chronic illegal substance users may be more likely to engage in unprotected sex under the influence of illegal drugs and/or alcohol </a:t>
            </a:r>
          </a:p>
          <a:p>
            <a:pPr marL="273050" indent="-273050" eaLnBrk="1" hangingPunct="1">
              <a:buClr>
                <a:srgbClr val="9BBB59"/>
              </a:buClr>
              <a:buFont typeface="Wingdings 2" pitchFamily="18" charset="2"/>
              <a:buNone/>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Understanding mechanisms through which psychosocial, cultural and structural factors impact high risk behavior or developing an in depth understanding of the risk profile of their male sex partners</a:t>
            </a:r>
            <a:endParaRPr lang="en-US" altLang="en-US" sz="1100" smtClean="0">
              <a:latin typeface="Arial Unicode MS" pitchFamily="34" charset="-128"/>
            </a:endParaRPr>
          </a:p>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Rectangle 3"/>
          <p:cNvSpPr>
            <a:spLocks noGrp="1" noChangeArrowheads="1"/>
          </p:cNvSpPr>
          <p:nvPr>
            <p:ph type="body" idx="1"/>
          </p:nvPr>
        </p:nvSpPr>
        <p:spPr bwMode="auto">
          <a:xfrm>
            <a:off x="685800" y="3946525"/>
            <a:ext cx="5486400" cy="44719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400" smtClean="0"/>
              <a:t>So with that, please feel free to ask questions as you feel necessary. At some point, I will pause to ask if there are questions, etc.</a:t>
            </a:r>
          </a:p>
          <a:p>
            <a:pPr eaLnBrk="1" hangingPunct="1">
              <a:spcBef>
                <a:spcPct val="0"/>
              </a:spcBef>
            </a:pPr>
            <a:endParaRPr lang="en-US" altLang="en-US" sz="1400" smtClean="0"/>
          </a:p>
          <a:p>
            <a:pPr eaLnBrk="1" hangingPunct="1">
              <a:spcBef>
                <a:spcPct val="0"/>
              </a:spcBef>
            </a:pPr>
            <a:endParaRPr lang="en-US" altLang="en-US" sz="1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normAutofit lnSpcReduction="10000"/>
          </a:bodyPr>
          <a:lstStyle/>
          <a:p>
            <a:pPr>
              <a:defRPr/>
            </a:pPr>
            <a:r>
              <a:rPr lang="en-US" dirty="0" smtClean="0"/>
              <a:t>My first and third studies and many of my studies focusing on behaviorally gay or bisexual Black men are rooted in the theory of minority stress, which made its debut via Ian Meyer in his study exploring the effects of stress on minority mental health and has been extended to be one of the premier theories on which the exploration of the mental health of sexual minorities has been grounded.</a:t>
            </a:r>
          </a:p>
          <a:p>
            <a:pPr>
              <a:defRPr/>
            </a:pPr>
            <a:endParaRPr lang="en-US" dirty="0" smtClean="0"/>
          </a:p>
          <a:p>
            <a:pPr>
              <a:defRPr/>
            </a:pPr>
            <a:r>
              <a:rPr lang="en-US" dirty="0" smtClean="0"/>
              <a:t>When considering men and women who occupy dual minority status on the basis of racial and sexual and for women gendered positions in society, this not only complicates things but makes them more interesting from both a conceptual and theoretical perspective, as well as analytic and I’ll touch on that more later. </a:t>
            </a:r>
          </a:p>
          <a:p>
            <a:pPr>
              <a:defRPr/>
            </a:pPr>
            <a:endParaRPr lang="en-US" dirty="0" smtClean="0"/>
          </a:p>
          <a:p>
            <a:pPr>
              <a:defRPr/>
            </a:pPr>
            <a:r>
              <a:rPr lang="en-US" dirty="0" smtClean="0"/>
              <a:t>FIRST BULLET:</a:t>
            </a:r>
          </a:p>
          <a:p>
            <a:pPr>
              <a:defRPr/>
            </a:pPr>
            <a:endParaRPr lang="en-US" dirty="0" smtClean="0"/>
          </a:p>
          <a:p>
            <a:pPr>
              <a:defRPr/>
            </a:pPr>
            <a:r>
              <a:rPr lang="en-US" dirty="0" smtClean="0"/>
              <a:t>Many challenges to mental and physical health exist for members of this sexual and racial minority, including higher rates of HIV infection and mental health problems compared to either heterosexual men or non-Black MSM.</a:t>
            </a:r>
          </a:p>
          <a:p>
            <a:pPr>
              <a:defRPr/>
            </a:pPr>
            <a:endParaRPr lang="en-US" dirty="0" smtClean="0"/>
          </a:p>
          <a:p>
            <a:pPr>
              <a:defRPr/>
            </a:pPr>
            <a:r>
              <a:rPr lang="en-US" dirty="0" smtClean="0"/>
              <a:t>My second study or Add Health study was conceptualized to reduce biases inherent in lumping MSMW and MSM into a singular category, which assumes risk is the same across all categories of MSM or MSMW so looking at subpopulations within categories of MSM and MSMW. </a:t>
            </a:r>
            <a:endParaRPr lang="en-US" dirty="0"/>
          </a:p>
        </p:txBody>
      </p:sp>
      <p:sp>
        <p:nvSpPr>
          <p:cNvPr id="4" name="Slide Number Placeholder 3"/>
          <p:cNvSpPr>
            <a:spLocks noGrp="1"/>
          </p:cNvSpPr>
          <p:nvPr>
            <p:ph type="sldNum" sz="quarter" idx="5"/>
          </p:nvPr>
        </p:nvSpPr>
        <p:spPr/>
        <p:txBody>
          <a:bodyPr/>
          <a:lstStyle/>
          <a:p>
            <a:pPr>
              <a:defRPr/>
            </a:pPr>
            <a:fld id="{DAA5A86F-9F70-4D27-AB34-08AA5BA45BD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p:txBody>
          <a:bodyPr/>
          <a:lstStyle/>
          <a:p>
            <a:pPr>
              <a:defRPr/>
            </a:pPr>
            <a:fld id="{AE13135C-AD5B-4661-990F-6958E1931A6E}" type="slidenum">
              <a:rPr lang="en-US" smtClean="0"/>
              <a:pPr>
                <a:defRPr/>
              </a:pPr>
              <a:t>8</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This study aimed to address whether…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7763" name="Notes Placeholder 2"/>
          <p:cNvSpPr>
            <a:spLocks noGrp="1"/>
          </p:cNvSpPr>
          <p:nvPr>
            <p:ph type="body" idx="1"/>
          </p:nvPr>
        </p:nvSpPr>
        <p:spPr bwMode="auto"/>
        <p:txBody>
          <a:bodyPr wrap="square" numCol="1" anchor="t" anchorCtr="0" compatLnSpc="1">
            <a:prstTxWarp prst="textNoShape">
              <a:avLst/>
            </a:prstTxWarp>
            <a:normAutofit fontScale="92500" lnSpcReduction="20000"/>
          </a:bodyPr>
          <a:lstStyle/>
          <a:p>
            <a:pPr>
              <a:defRPr/>
            </a:pPr>
            <a:endParaRPr lang="en-US" dirty="0" smtClean="0"/>
          </a:p>
          <a:p>
            <a:pPr>
              <a:defRPr/>
            </a:pPr>
            <a:r>
              <a:rPr lang="en-US" dirty="0" smtClean="0"/>
              <a:t>The study aim was to:</a:t>
            </a:r>
          </a:p>
          <a:p>
            <a:pPr>
              <a:defRPr/>
            </a:pPr>
            <a:endParaRPr lang="en-US" dirty="0" smtClean="0"/>
          </a:p>
          <a:p>
            <a:pPr>
              <a:defRPr/>
            </a:pPr>
            <a:r>
              <a:rPr lang="en-US" dirty="0" smtClean="0"/>
              <a:t>The hypotheses were in regards to three substantive areas. 1 was internalized homophobia, the other was substance use and the last was sexual risk behavior</a:t>
            </a:r>
          </a:p>
          <a:p>
            <a:pPr>
              <a:defRPr/>
            </a:pPr>
            <a:endParaRPr lang="en-US" dirty="0" smtClean="0"/>
          </a:p>
          <a:p>
            <a:pPr>
              <a:defRPr/>
            </a:pPr>
            <a:endParaRPr lang="en-US" dirty="0" smtClean="0"/>
          </a:p>
          <a:p>
            <a:pPr>
              <a:defRPr/>
            </a:pPr>
            <a:r>
              <a:rPr lang="en-US" dirty="0" smtClean="0"/>
              <a:t>H1:  Men who have higher ratings of IHP are expected to be significantly more likely to report active/current female partners compared to men with lower ratings of IHP</a:t>
            </a:r>
          </a:p>
          <a:p>
            <a:pPr>
              <a:defRPr/>
            </a:pPr>
            <a:endParaRPr lang="en-US" dirty="0" smtClean="0"/>
          </a:p>
          <a:p>
            <a:pPr>
              <a:defRPr/>
            </a:pPr>
            <a:r>
              <a:rPr lang="en-US" dirty="0" smtClean="0"/>
              <a:t>H2: Crack/cocaine use would be more prevalent among those men reporting having active/current female sex partners compared to those men reporting that they only have sex with men and that methamphetamine use would be  more prevalent among men who have sex with men only compared to those who have sex with men and women</a:t>
            </a:r>
          </a:p>
          <a:p>
            <a:pPr>
              <a:defRPr/>
            </a:pPr>
            <a:endParaRPr lang="en-US" dirty="0" smtClean="0"/>
          </a:p>
          <a:p>
            <a:pPr>
              <a:defRPr/>
            </a:pPr>
            <a:r>
              <a:rPr lang="en-US" dirty="0" smtClean="0"/>
              <a:t>Men who report having active/current female sex partners are more likely to report engaging only in insertive sexual behaviors compared to men who report only having sex with men and that men reporting active/current female partners would be less likely to engage in unprotected sex with their female compared to male partners</a:t>
            </a:r>
          </a:p>
          <a:p>
            <a:pPr>
              <a:defRPr/>
            </a:pPr>
            <a:endParaRPr lang="en-US" dirty="0" smtClean="0"/>
          </a:p>
          <a:p>
            <a:pPr>
              <a:defRPr/>
            </a:pPr>
            <a:r>
              <a:rPr lang="en-US" dirty="0" smtClean="0"/>
              <a:t>The Sexual Acquisition and Transmission of HIV Cooperative Agreement Program (SATHCAP) is a multisite study which was founded by the National Institute on Drug Abuse (NIDA) and was designed to assess the role of drug use in the sexual transmission of the human immunodeficiency virus (HIV) from traditional high-risk groups, such as men who have sex with men (MSM) and drug users (DU), to lower risk groups, such as non-drug-using sexual partners. </a:t>
            </a:r>
          </a:p>
        </p:txBody>
      </p:sp>
      <p:sp>
        <p:nvSpPr>
          <p:cNvPr id="9114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defRPr/>
            </a:pPr>
            <a:fld id="{A7643922-F619-4B95-B8C0-B05F5A28BE55}" type="slidenum">
              <a:rPr lang="en-US" altLang="en-US" smtClean="0">
                <a:solidFill>
                  <a:srgbClr val="000000"/>
                </a:solidFill>
                <a:latin typeface="Arial" charset="0"/>
              </a:rPr>
              <a:pPr eaLnBrk="1" fontAlgn="base" hangingPunct="1">
                <a:spcBef>
                  <a:spcPct val="0"/>
                </a:spcBef>
                <a:spcAft>
                  <a:spcPct val="0"/>
                </a:spcAft>
                <a:defRPr/>
              </a:pPr>
              <a:t>9</a:t>
            </a:fld>
            <a:endParaRPr lang="en-US" altLang="en-US" smtClean="0">
              <a:solidFill>
                <a:srgbClr val="000000"/>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43E3B77B-B669-47C6-8474-41CB1377EBDA}" type="datetimeFigureOut">
              <a:rPr lang="en-US"/>
              <a:pPr>
                <a:defRPr/>
              </a:pPr>
              <a:t>2/3/2015</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98FD70EC-70C1-4BB3-9D95-0016D5A65379}" type="slidenum">
              <a:rPr lang="en-US"/>
              <a:pPr>
                <a:defRPr/>
              </a:pPr>
              <a:t>‹#›</a:t>
            </a:fld>
            <a:endParaRPr lang="en-US"/>
          </a:p>
        </p:txBody>
      </p:sp>
    </p:spTree>
    <p:extLst>
      <p:ext uri="{BB962C8B-B14F-4D97-AF65-F5344CB8AC3E}">
        <p14:creationId xmlns:p14="http://schemas.microsoft.com/office/powerpoint/2010/main" xmlns="" val="24162446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71DD051-D84A-4D39-B559-47A3E7E35422}" type="datetimeFigureOut">
              <a:rPr lang="en-US"/>
              <a:pPr>
                <a:defRPr/>
              </a:pPr>
              <a:t>2/3/2015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F1BFC1D-88D3-427D-8C47-911D0C5F79F2}" type="slidenum">
              <a:rPr lang="en-US"/>
              <a:pPr>
                <a:defRPr/>
              </a:pPr>
              <a:t>‹#›</a:t>
            </a:fld>
            <a:endParaRPr lang="en-US"/>
          </a:p>
        </p:txBody>
      </p:sp>
    </p:spTree>
    <p:extLst>
      <p:ext uri="{BB962C8B-B14F-4D97-AF65-F5344CB8AC3E}">
        <p14:creationId xmlns:p14="http://schemas.microsoft.com/office/powerpoint/2010/main" xmlns="" val="134019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5636204-1E5A-49C5-9505-CD29B7C94249}" type="datetimeFigureOut">
              <a:rPr lang="en-US"/>
              <a:pPr>
                <a:defRPr/>
              </a:pPr>
              <a:t>2/3/2015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FC2CE40-8303-4BDD-ACBB-989D7BA96C77}" type="slidenum">
              <a:rPr lang="en-US"/>
              <a:pPr>
                <a:defRPr/>
              </a:pPr>
              <a:t>‹#›</a:t>
            </a:fld>
            <a:endParaRPr lang="en-US"/>
          </a:p>
        </p:txBody>
      </p:sp>
    </p:spTree>
    <p:extLst>
      <p:ext uri="{BB962C8B-B14F-4D97-AF65-F5344CB8AC3E}">
        <p14:creationId xmlns:p14="http://schemas.microsoft.com/office/powerpoint/2010/main" xmlns="" val="285150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0448592-2000-446D-ADAB-4CF247261627}" type="datetimeFigureOut">
              <a:rPr lang="en-US"/>
              <a:pPr>
                <a:defRPr/>
              </a:pPr>
              <a:t>2/3/2015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EB2AE26-EE49-4B3E-A94F-16124B9C767F}" type="slidenum">
              <a:rPr lang="en-US"/>
              <a:pPr>
                <a:defRPr/>
              </a:pPr>
              <a:t>‹#›</a:t>
            </a:fld>
            <a:endParaRPr lang="en-US"/>
          </a:p>
        </p:txBody>
      </p:sp>
    </p:spTree>
    <p:extLst>
      <p:ext uri="{BB962C8B-B14F-4D97-AF65-F5344CB8AC3E}">
        <p14:creationId xmlns:p14="http://schemas.microsoft.com/office/powerpoint/2010/main" xmlns="" val="11611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87655F3-3736-4E30-9336-2B386ABF9B23}" type="datetimeFigureOut">
              <a:rPr lang="en-US"/>
              <a:pPr>
                <a:defRPr/>
              </a:pPr>
              <a:t>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AA64CC-9B31-46F0-B224-A5C60B5A9B82}" type="slidenum">
              <a:rPr lang="en-US"/>
              <a:pPr>
                <a:defRPr/>
              </a:pPr>
              <a:t>‹#›</a:t>
            </a:fld>
            <a:endParaRPr lang="en-US"/>
          </a:p>
        </p:txBody>
      </p:sp>
    </p:spTree>
    <p:extLst>
      <p:ext uri="{BB962C8B-B14F-4D97-AF65-F5344CB8AC3E}">
        <p14:creationId xmlns:p14="http://schemas.microsoft.com/office/powerpoint/2010/main" xmlns="" val="9033407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3359FCF-B421-405C-A93B-4982B0D29A09}" type="datetimeFigureOut">
              <a:rPr lang="en-US"/>
              <a:pPr>
                <a:defRPr/>
              </a:pPr>
              <a:t>2/3/2015</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40F1E21-75D6-43C4-B169-3CFF09E7F9E3}" type="slidenum">
              <a:rPr lang="en-US"/>
              <a:pPr>
                <a:defRPr/>
              </a:pPr>
              <a:t>‹#›</a:t>
            </a:fld>
            <a:endParaRPr lang="en-US"/>
          </a:p>
        </p:txBody>
      </p:sp>
    </p:spTree>
    <p:extLst>
      <p:ext uri="{BB962C8B-B14F-4D97-AF65-F5344CB8AC3E}">
        <p14:creationId xmlns:p14="http://schemas.microsoft.com/office/powerpoint/2010/main" xmlns="" val="121068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F5DF34A-123A-4751-9D97-A0E376193BE9}" type="datetimeFigureOut">
              <a:rPr lang="en-US"/>
              <a:pPr>
                <a:defRPr/>
              </a:pPr>
              <a:t>2/3/2015</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18E574-0AA5-4D2E-BD7B-BEE0FCFF3757}" type="slidenum">
              <a:rPr lang="en-US"/>
              <a:pPr>
                <a:defRPr/>
              </a:pPr>
              <a:t>‹#›</a:t>
            </a:fld>
            <a:endParaRPr lang="en-US"/>
          </a:p>
        </p:txBody>
      </p:sp>
    </p:spTree>
    <p:extLst>
      <p:ext uri="{BB962C8B-B14F-4D97-AF65-F5344CB8AC3E}">
        <p14:creationId xmlns:p14="http://schemas.microsoft.com/office/powerpoint/2010/main" xmlns="" val="389660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33001D19-BE19-4E03-9FC1-3C660C01FE77}" type="datetimeFigureOut">
              <a:rPr lang="en-US"/>
              <a:pPr>
                <a:defRPr/>
              </a:pPr>
              <a:t>2/3/2015</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6863D9D-DD72-4CB0-8B98-3870D91622DB}" type="slidenum">
              <a:rPr lang="en-US"/>
              <a:pPr>
                <a:defRPr/>
              </a:pPr>
              <a:t>‹#›</a:t>
            </a:fld>
            <a:endParaRPr lang="en-US"/>
          </a:p>
        </p:txBody>
      </p:sp>
    </p:spTree>
    <p:extLst>
      <p:ext uri="{BB962C8B-B14F-4D97-AF65-F5344CB8AC3E}">
        <p14:creationId xmlns:p14="http://schemas.microsoft.com/office/powerpoint/2010/main" xmlns="" val="84060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3BECEE8-CCF4-4F04-BE3A-F76DC1733E02}" type="datetimeFigureOut">
              <a:rPr lang="en-US"/>
              <a:pPr>
                <a:defRPr/>
              </a:pPr>
              <a:t>2/3/2015</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692A8E6-E6D1-4C03-96F5-4492DA6FB0A3}" type="slidenum">
              <a:rPr lang="en-US"/>
              <a:pPr>
                <a:defRPr/>
              </a:pPr>
              <a:t>‹#›</a:t>
            </a:fld>
            <a:endParaRPr lang="en-US"/>
          </a:p>
        </p:txBody>
      </p:sp>
    </p:spTree>
    <p:extLst>
      <p:ext uri="{BB962C8B-B14F-4D97-AF65-F5344CB8AC3E}">
        <p14:creationId xmlns:p14="http://schemas.microsoft.com/office/powerpoint/2010/main" xmlns="" val="125640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580A7FB-DE40-4E52-B3A7-58A3633F8E0B}" type="datetimeFigureOut">
              <a:rPr lang="en-US"/>
              <a:pPr>
                <a:defRPr/>
              </a:pPr>
              <a:t>2/3/2015</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8BDF10A-3F4C-499B-BA93-9DCA57C59AB4}" type="slidenum">
              <a:rPr lang="en-US"/>
              <a:pPr>
                <a:defRPr/>
              </a:pPr>
              <a:t>‹#›</a:t>
            </a:fld>
            <a:endParaRPr lang="en-US"/>
          </a:p>
        </p:txBody>
      </p:sp>
    </p:spTree>
    <p:extLst>
      <p:ext uri="{BB962C8B-B14F-4D97-AF65-F5344CB8AC3E}">
        <p14:creationId xmlns:p14="http://schemas.microsoft.com/office/powerpoint/2010/main" xmlns="" val="225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9052D877-9E70-4E59-955B-E037AB25C5FA}" type="datetimeFigureOut">
              <a:rPr lang="en-US"/>
              <a:pPr>
                <a:defRPr/>
              </a:pPr>
              <a:t>2/3/2015</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6D89AE3-B344-41CD-B71E-9E175E974E81}" type="slidenum">
              <a:rPr lang="en-US"/>
              <a:pPr>
                <a:defRPr/>
              </a:pPr>
              <a:t>‹#›</a:t>
            </a:fld>
            <a:endParaRPr lang="en-US"/>
          </a:p>
        </p:txBody>
      </p:sp>
    </p:spTree>
    <p:extLst>
      <p:ext uri="{BB962C8B-B14F-4D97-AF65-F5344CB8AC3E}">
        <p14:creationId xmlns:p14="http://schemas.microsoft.com/office/powerpoint/2010/main" xmlns="" val="311232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FD38E3F6-1939-472E-ACC4-E08EE3E69D2A}" type="datetimeFigureOut">
              <a:rPr lang="en-US"/>
              <a:pPr>
                <a:defRPr/>
              </a:pPr>
              <a:t>2/3/2015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DC6B712-6422-435F-8B56-678F94EB4A8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951" r:id="rId1"/>
    <p:sldLayoutId id="2147483943" r:id="rId2"/>
    <p:sldLayoutId id="2147483952" r:id="rId3"/>
    <p:sldLayoutId id="2147483944" r:id="rId4"/>
    <p:sldLayoutId id="2147483945" r:id="rId5"/>
    <p:sldLayoutId id="2147483946" r:id="rId6"/>
    <p:sldLayoutId id="2147483947" r:id="rId7"/>
    <p:sldLayoutId id="2147483948" r:id="rId8"/>
    <p:sldLayoutId id="2147483953" r:id="rId9"/>
    <p:sldLayoutId id="2147483949" r:id="rId10"/>
    <p:sldLayoutId id="21474839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atepi.jhsph.edu/macs/mac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tatepi.jhsph.edu/macs/macs.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52400"/>
            <a:ext cx="8458200" cy="4343400"/>
          </a:xfrm>
          <a:ln>
            <a:miter lim="800000"/>
            <a:headEnd/>
            <a:tailEnd/>
          </a:ln>
          <a:extLst/>
        </p:spPr>
        <p:txBody>
          <a:bodyPr>
            <a:normAutofit/>
          </a:bodyPr>
          <a:lstStyle/>
          <a:p>
            <a:pPr algn="ctr" eaLnBrk="1" fontAlgn="auto" hangingPunct="1">
              <a:spcAft>
                <a:spcPts val="0"/>
              </a:spcAft>
              <a:defRPr/>
            </a:pPr>
            <a:r>
              <a:rPr lang="en-US" sz="4400" dirty="0">
                <a:effectLst/>
              </a:rPr>
              <a:t>Understanding </a:t>
            </a:r>
            <a:r>
              <a:rPr lang="en-US" sz="4400" dirty="0" smtClean="0">
                <a:effectLst/>
              </a:rPr>
              <a:t>Psychosocial and  Behavioral Correlates </a:t>
            </a:r>
            <a:r>
              <a:rPr lang="en-US" sz="4400" dirty="0">
                <a:effectLst/>
              </a:rPr>
              <a:t>of STI and HIV Risk </a:t>
            </a:r>
            <a:r>
              <a:rPr lang="en-US" sz="4400" dirty="0" smtClean="0">
                <a:effectLst/>
              </a:rPr>
              <a:t>among MSM </a:t>
            </a:r>
            <a:r>
              <a:rPr lang="en-US" sz="4400" dirty="0">
                <a:effectLst/>
              </a:rPr>
              <a:t>and </a:t>
            </a:r>
            <a:r>
              <a:rPr lang="en-US" sz="4400" dirty="0" smtClean="0">
                <a:effectLst/>
              </a:rPr>
              <a:t>MSMW</a:t>
            </a:r>
            <a:r>
              <a:rPr lang="en-US" sz="3200" dirty="0">
                <a:ea typeface="MS Mincho" pitchFamily="49" charset="-128"/>
              </a:rPr>
              <a:t/>
            </a:r>
            <a:br>
              <a:rPr lang="en-US" sz="3200" dirty="0">
                <a:ea typeface="MS Mincho" pitchFamily="49" charset="-128"/>
              </a:rPr>
            </a:br>
            <a:r>
              <a:rPr lang="en-US" sz="4000" dirty="0">
                <a:ea typeface="MS Mincho" pitchFamily="49" charset="-128"/>
              </a:rPr>
              <a:t/>
            </a:r>
            <a:br>
              <a:rPr lang="en-US" sz="4000" dirty="0">
                <a:ea typeface="MS Mincho" pitchFamily="49" charset="-128"/>
              </a:rPr>
            </a:br>
            <a:endParaRPr lang="en-US" dirty="0"/>
          </a:p>
        </p:txBody>
      </p:sp>
      <p:sp>
        <p:nvSpPr>
          <p:cNvPr id="7171" name="Rectangle 3"/>
          <p:cNvSpPr>
            <a:spLocks noGrp="1" noChangeArrowheads="1"/>
          </p:cNvSpPr>
          <p:nvPr>
            <p:ph type="subTitle" idx="1"/>
          </p:nvPr>
        </p:nvSpPr>
        <p:spPr>
          <a:xfrm>
            <a:off x="2362200" y="4851400"/>
            <a:ext cx="6400800" cy="1371600"/>
          </a:xfrm>
        </p:spPr>
        <p:txBody>
          <a:bodyPr>
            <a:normAutofit fontScale="92500" lnSpcReduction="10000"/>
          </a:bodyPr>
          <a:lstStyle/>
          <a:p>
            <a:pPr marR="0" eaLnBrk="1" fontAlgn="auto" hangingPunct="1">
              <a:lnSpc>
                <a:spcPct val="80000"/>
              </a:lnSpc>
              <a:spcAft>
                <a:spcPts val="0"/>
              </a:spcAft>
              <a:buClr>
                <a:schemeClr val="accent3"/>
              </a:buClr>
              <a:buFont typeface="Wingdings 2"/>
              <a:buNone/>
              <a:defRPr/>
            </a:pPr>
            <a:r>
              <a:rPr lang="en-US" sz="2000" dirty="0" err="1" smtClean="0">
                <a:ea typeface="MS Mincho" pitchFamily="49" charset="-128"/>
              </a:rPr>
              <a:t>Typhanye</a:t>
            </a:r>
            <a:r>
              <a:rPr lang="en-US" sz="2000" dirty="0" smtClean="0">
                <a:ea typeface="MS Mincho" pitchFamily="49" charset="-128"/>
              </a:rPr>
              <a:t> P. Dyer, Ph.D., M.P.H.</a:t>
            </a:r>
            <a:endParaRPr lang="en-US" sz="2000" dirty="0" smtClean="0"/>
          </a:p>
          <a:p>
            <a:pPr marR="0" eaLnBrk="1" fontAlgn="auto" hangingPunct="1">
              <a:lnSpc>
                <a:spcPct val="80000"/>
              </a:lnSpc>
              <a:spcAft>
                <a:spcPts val="0"/>
              </a:spcAft>
              <a:buClr>
                <a:schemeClr val="accent3"/>
              </a:buClr>
              <a:buFont typeface="Wingdings 2"/>
              <a:buNone/>
              <a:defRPr/>
            </a:pPr>
            <a:r>
              <a:rPr lang="en-US" sz="2000" dirty="0" smtClean="0"/>
              <a:t>University of Maryland</a:t>
            </a:r>
          </a:p>
          <a:p>
            <a:pPr marR="0" eaLnBrk="1" fontAlgn="auto" hangingPunct="1">
              <a:lnSpc>
                <a:spcPct val="80000"/>
              </a:lnSpc>
              <a:spcAft>
                <a:spcPts val="0"/>
              </a:spcAft>
              <a:buClr>
                <a:schemeClr val="accent3"/>
              </a:buClr>
              <a:buFont typeface="Wingdings 2"/>
              <a:buNone/>
              <a:defRPr/>
            </a:pPr>
            <a:r>
              <a:rPr lang="en-US" sz="2000" dirty="0" smtClean="0"/>
              <a:t>Department of Epidemiology and Biostatistics</a:t>
            </a:r>
          </a:p>
          <a:p>
            <a:pPr marR="0" eaLnBrk="1" fontAlgn="auto" hangingPunct="1">
              <a:lnSpc>
                <a:spcPct val="80000"/>
              </a:lnSpc>
              <a:spcAft>
                <a:spcPts val="0"/>
              </a:spcAft>
              <a:buClr>
                <a:schemeClr val="accent3"/>
              </a:buClr>
              <a:defRPr/>
            </a:pPr>
            <a:r>
              <a:rPr lang="en-US" sz="2200"/>
              <a:t>H</a:t>
            </a:r>
            <a:r>
              <a:rPr lang="en-US" sz="2200" baseline="30000"/>
              <a:t>3</a:t>
            </a:r>
            <a:r>
              <a:rPr lang="en-US" sz="2200" smtClean="0"/>
              <a:t>/</a:t>
            </a:r>
            <a:r>
              <a:rPr lang="en-US" sz="2000" smtClean="0"/>
              <a:t>Black </a:t>
            </a:r>
            <a:r>
              <a:rPr lang="en-US" sz="2000" dirty="0" smtClean="0"/>
              <a:t>Gay Research Group  Summit</a:t>
            </a:r>
          </a:p>
          <a:p>
            <a:pPr marR="0" eaLnBrk="1" fontAlgn="auto" hangingPunct="1">
              <a:lnSpc>
                <a:spcPct val="80000"/>
              </a:lnSpc>
              <a:spcAft>
                <a:spcPts val="0"/>
              </a:spcAft>
              <a:buClr>
                <a:schemeClr val="accent3"/>
              </a:buClr>
              <a:buFont typeface="Wingdings 2"/>
              <a:buNone/>
              <a:defRPr/>
            </a:pPr>
            <a:r>
              <a:rPr lang="en-US" sz="2000" dirty="0" smtClean="0"/>
              <a:t>January 14, 2015</a:t>
            </a:r>
          </a:p>
          <a:p>
            <a:pPr marR="0" eaLnBrk="1" fontAlgn="auto" hangingPunct="1">
              <a:lnSpc>
                <a:spcPct val="80000"/>
              </a:lnSpc>
              <a:spcAft>
                <a:spcPts val="0"/>
              </a:spcAft>
              <a:buClr>
                <a:schemeClr val="accent3"/>
              </a:buClr>
              <a:buFont typeface="Wingdings 2"/>
              <a:buNone/>
              <a:defRPr/>
            </a:pPr>
            <a:endParaRPr lang="en-US" sz="2000" dirty="0" smtClean="0">
              <a:latin typeface="Arial" pitchFamily="34" charset="0"/>
            </a:endParaRPr>
          </a:p>
        </p:txBody>
      </p:sp>
      <p:sp>
        <p:nvSpPr>
          <p:cNvPr id="5124" name="Rectangle 10"/>
          <p:cNvSpPr>
            <a:spLocks noChangeArrowheads="1"/>
          </p:cNvSpPr>
          <p:nvPr/>
        </p:nvSpPr>
        <p:spPr bwMode="auto">
          <a:xfrm>
            <a:off x="2801938" y="3276600"/>
            <a:ext cx="3657600" cy="76200"/>
          </a:xfrm>
          <a:prstGeom prst="rect">
            <a:avLst/>
          </a:prstGeom>
          <a:solidFill>
            <a:srgbClr val="00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latin typeface="Constantia" pitchFamily="18" charset="0"/>
            </a:endParaRPr>
          </a:p>
        </p:txBody>
      </p:sp>
      <p:pic>
        <p:nvPicPr>
          <p:cNvPr id="5125" name="Picture 18" descr="http://redribboniowa.org/files/2010/10/red-ribb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198993">
            <a:off x="3940175" y="3430588"/>
            <a:ext cx="917575" cy="137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2051" descr="http://www.sph.umd.edu/about/logos/screen/sph_logo_w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6223000"/>
            <a:ext cx="3048000" cy="62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pPr eaLnBrk="1" hangingPunct="1"/>
            <a:r>
              <a:rPr lang="en-US" altLang="en-US" smtClean="0"/>
              <a:t>Methods: Study Design</a:t>
            </a:r>
          </a:p>
        </p:txBody>
      </p:sp>
      <p:sp>
        <p:nvSpPr>
          <p:cNvPr id="41987" name="Content Placeholder 2"/>
          <p:cNvSpPr>
            <a:spLocks noGrp="1"/>
          </p:cNvSpPr>
          <p:nvPr>
            <p:ph idx="1"/>
          </p:nvPr>
        </p:nvSpPr>
        <p:spPr>
          <a:xfrm>
            <a:off x="381000" y="1371600"/>
            <a:ext cx="8229600" cy="4389438"/>
          </a:xfrm>
        </p:spPr>
        <p:txBody>
          <a:bodyPr/>
          <a:lstStyle/>
          <a:p>
            <a:pPr eaLnBrk="1" hangingPunct="1">
              <a:defRPr/>
            </a:pPr>
            <a:r>
              <a:rPr lang="en-US" altLang="en-US" sz="2800" dirty="0" smtClean="0"/>
              <a:t>HPTN061 BROTHERS Study</a:t>
            </a:r>
          </a:p>
          <a:p>
            <a:pPr lvl="1" eaLnBrk="1" hangingPunct="1">
              <a:defRPr/>
            </a:pPr>
            <a:r>
              <a:rPr lang="en-US" dirty="0"/>
              <a:t>Atlanta, Boston, Los Angeles, New York City, San Francisco, and Washington, DC</a:t>
            </a:r>
            <a:endParaRPr lang="en-US" altLang="en-US" dirty="0" smtClean="0"/>
          </a:p>
          <a:p>
            <a:pPr eaLnBrk="1" hangingPunct="1">
              <a:defRPr/>
            </a:pPr>
            <a:r>
              <a:rPr lang="en-US" altLang="en-US" sz="2800" dirty="0" smtClean="0"/>
              <a:t>Multisite data (N=1533)</a:t>
            </a:r>
          </a:p>
          <a:p>
            <a:pPr lvl="1" eaLnBrk="1" hangingPunct="1">
              <a:defRPr/>
            </a:pPr>
            <a:r>
              <a:rPr lang="en-US" dirty="0"/>
              <a:t>A total of 1553 men were enrolled in HPTN 061 and data from 1429 participants were utilized in the current analysis. </a:t>
            </a:r>
            <a:endParaRPr lang="en-US" dirty="0" smtClean="0"/>
          </a:p>
          <a:p>
            <a:pPr eaLnBrk="1" hangingPunct="1">
              <a:defRPr/>
            </a:pPr>
            <a:r>
              <a:rPr lang="en-US" altLang="en-US" dirty="0" smtClean="0"/>
              <a:t>Behavioral questionnaire (ACASI)</a:t>
            </a:r>
          </a:p>
          <a:p>
            <a:pPr eaLnBrk="1" hangingPunct="1">
              <a:defRPr/>
            </a:pPr>
            <a:r>
              <a:rPr lang="en-US" altLang="en-US" dirty="0" smtClean="0"/>
              <a:t>Social and sexual network questionnaire</a:t>
            </a:r>
          </a:p>
          <a:p>
            <a:pPr eaLnBrk="1" hangingPunct="1">
              <a:defRPr/>
            </a:pPr>
            <a:r>
              <a:rPr lang="en-US" altLang="en-US" dirty="0" smtClean="0"/>
              <a:t>HIV Antibody Testing</a:t>
            </a:r>
          </a:p>
          <a:p>
            <a:pPr eaLnBrk="1" hangingPunct="1">
              <a:defRPr/>
            </a:pPr>
            <a:r>
              <a:rPr lang="en-US" altLang="en-US" sz="2800" dirty="0" smtClean="0"/>
              <a:t>Cross-sectional </a:t>
            </a:r>
            <a:r>
              <a:rPr lang="en-US" altLang="en-US" sz="2800" dirty="0"/>
              <a:t>a</a:t>
            </a:r>
            <a:r>
              <a:rPr lang="en-US" altLang="en-US" sz="2800" dirty="0" smtClean="0"/>
              <a:t>nalysis using baseline data only</a:t>
            </a:r>
          </a:p>
          <a:p>
            <a:pPr marL="0" indent="0" eaLnBrk="1" hangingPunct="1">
              <a:buFont typeface="Wingdings 2" pitchFamily="18" charset="2"/>
              <a:buNone/>
              <a:defRPr/>
            </a:pPr>
            <a:endParaRPr lang="en-US" altLang="en-US" sz="2800" dirty="0" smtClean="0"/>
          </a:p>
          <a:p>
            <a:pPr eaLnBrk="1" hangingPunct="1">
              <a:defRPr/>
            </a:pPr>
            <a:endParaRPr lang="en-US" altLang="en-US" sz="2800" dirty="0" smtClean="0"/>
          </a:p>
          <a:p>
            <a:pPr eaLnBrk="1" hangingPunct="1">
              <a:defRPr/>
            </a:pPr>
            <a:endParaRPr lang="en-US" altLang="en-US" sz="2800" dirty="0" smtClean="0"/>
          </a:p>
        </p:txBody>
      </p:sp>
    </p:spTree>
    <p:extLst>
      <p:ext uri="{BB962C8B-B14F-4D97-AF65-F5344CB8AC3E}">
        <p14:creationId xmlns:p14="http://schemas.microsoft.com/office/powerpoint/2010/main" xmlns="" val="38577776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1447800"/>
          </a:xfrm>
        </p:spPr>
        <p:txBody>
          <a:bodyPr/>
          <a:lstStyle/>
          <a:p>
            <a:pPr eaLnBrk="1" hangingPunct="1"/>
            <a:r>
              <a:rPr lang="en-US" altLang="en-US" smtClean="0"/>
              <a:t>Methods: </a:t>
            </a:r>
            <a:br>
              <a:rPr lang="en-US" altLang="en-US" smtClean="0"/>
            </a:br>
            <a:r>
              <a:rPr lang="en-US" altLang="en-US" smtClean="0"/>
              <a:t>Psychosocial Measures</a:t>
            </a:r>
          </a:p>
        </p:txBody>
      </p:sp>
      <p:sp>
        <p:nvSpPr>
          <p:cNvPr id="40963" name="Content Placeholder 2"/>
          <p:cNvSpPr>
            <a:spLocks noGrp="1"/>
          </p:cNvSpPr>
          <p:nvPr>
            <p:ph idx="1"/>
          </p:nvPr>
        </p:nvSpPr>
        <p:spPr>
          <a:xfrm>
            <a:off x="457200" y="1752600"/>
            <a:ext cx="8458200" cy="4525963"/>
          </a:xfrm>
        </p:spPr>
        <p:txBody>
          <a:bodyPr/>
          <a:lstStyle/>
          <a:p>
            <a:pPr eaLnBrk="1" hangingPunct="1">
              <a:buClr>
                <a:schemeClr val="accent3"/>
              </a:buClr>
              <a:defRPr/>
            </a:pPr>
            <a:r>
              <a:rPr lang="en-US" sz="2400" dirty="0" smtClean="0"/>
              <a:t>Internalized Homophobia (</a:t>
            </a:r>
            <a:r>
              <a:rPr lang="en-US" sz="2400" dirty="0" err="1" smtClean="0"/>
              <a:t>Herek</a:t>
            </a:r>
            <a:r>
              <a:rPr lang="en-US" sz="2400" dirty="0" smtClean="0"/>
              <a:t>, 1995)</a:t>
            </a:r>
          </a:p>
          <a:p>
            <a:pPr lvl="1" eaLnBrk="1" hangingPunct="1">
              <a:buClr>
                <a:schemeClr val="accent3"/>
              </a:buClr>
              <a:defRPr/>
            </a:pPr>
            <a:r>
              <a:rPr lang="en-US" sz="2000" dirty="0" smtClean="0"/>
              <a:t>6 items + 1 item culturally tailored to Black men; </a:t>
            </a:r>
            <a:r>
              <a:rPr lang="en-US" sz="2000" b="1" dirty="0" smtClean="0"/>
              <a:t>α</a:t>
            </a:r>
            <a:r>
              <a:rPr lang="en-US" sz="2000" dirty="0" smtClean="0"/>
              <a:t> = 0.91</a:t>
            </a:r>
          </a:p>
          <a:p>
            <a:pPr eaLnBrk="1" hangingPunct="1">
              <a:buClr>
                <a:schemeClr val="accent3"/>
              </a:buClr>
              <a:defRPr/>
            </a:pPr>
            <a:r>
              <a:rPr lang="en-US" sz="2400" dirty="0" smtClean="0"/>
              <a:t>Social Support Scale (</a:t>
            </a:r>
            <a:r>
              <a:rPr lang="en-US" sz="2400" dirty="0" err="1" smtClean="0"/>
              <a:t>Sherbourne</a:t>
            </a:r>
            <a:r>
              <a:rPr lang="en-US" sz="2400" dirty="0" smtClean="0"/>
              <a:t> and Stewart, 1990)</a:t>
            </a:r>
          </a:p>
          <a:p>
            <a:pPr lvl="1" eaLnBrk="1" hangingPunct="1">
              <a:buClr>
                <a:schemeClr val="accent3"/>
              </a:buClr>
              <a:defRPr/>
            </a:pPr>
            <a:r>
              <a:rPr lang="en-US" sz="2000" dirty="0" smtClean="0"/>
              <a:t>6 Items; Emotional/Affectionate Support; </a:t>
            </a:r>
            <a:r>
              <a:rPr lang="en-US" sz="2000" b="1" dirty="0" smtClean="0"/>
              <a:t>α</a:t>
            </a:r>
            <a:r>
              <a:rPr lang="en-US" sz="2000" dirty="0" smtClean="0"/>
              <a:t> = 0.94</a:t>
            </a:r>
          </a:p>
          <a:p>
            <a:pPr eaLnBrk="1" hangingPunct="1">
              <a:buClr>
                <a:schemeClr val="accent3"/>
              </a:buClr>
              <a:defRPr/>
            </a:pPr>
            <a:r>
              <a:rPr lang="en-US" sz="2400" dirty="0" smtClean="0"/>
              <a:t>CES-D Depression Scale (</a:t>
            </a:r>
            <a:r>
              <a:rPr lang="en-US" sz="2400" dirty="0" err="1" smtClean="0"/>
              <a:t>Radloff</a:t>
            </a:r>
            <a:r>
              <a:rPr lang="en-US" sz="2400" dirty="0" smtClean="0"/>
              <a:t>, 1977)</a:t>
            </a:r>
          </a:p>
          <a:p>
            <a:pPr lvl="1" eaLnBrk="1" hangingPunct="1">
              <a:buClr>
                <a:schemeClr val="accent3"/>
              </a:buClr>
              <a:defRPr/>
            </a:pPr>
            <a:r>
              <a:rPr lang="en-US" sz="2000" dirty="0" smtClean="0"/>
              <a:t>20 items; </a:t>
            </a:r>
            <a:r>
              <a:rPr lang="en-US" sz="2000" b="1" dirty="0" smtClean="0"/>
              <a:t>α</a:t>
            </a:r>
            <a:r>
              <a:rPr lang="en-US" sz="2000" dirty="0" smtClean="0"/>
              <a:t> = 0.88</a:t>
            </a:r>
          </a:p>
          <a:p>
            <a:pPr lvl="1" eaLnBrk="1" hangingPunct="1">
              <a:buClr>
                <a:schemeClr val="accent3"/>
              </a:buClr>
              <a:defRPr/>
            </a:pPr>
            <a:endParaRPr lang="en-US" sz="2800" dirty="0" smtClean="0"/>
          </a:p>
          <a:p>
            <a:pPr eaLnBrk="1" hangingPunct="1">
              <a:defRPr/>
            </a:pPr>
            <a:endParaRPr lang="en-US" sz="2800" dirty="0" smtClean="0"/>
          </a:p>
          <a:p>
            <a:pPr eaLnBrk="1" hangingPunct="1">
              <a:defRPr/>
            </a:pPr>
            <a:endParaRPr lang="en-US" sz="2800" dirty="0" smtClean="0"/>
          </a:p>
        </p:txBody>
      </p:sp>
    </p:spTree>
    <p:extLst>
      <p:ext uri="{BB962C8B-B14F-4D97-AF65-F5344CB8AC3E}">
        <p14:creationId xmlns:p14="http://schemas.microsoft.com/office/powerpoint/2010/main" xmlns="" val="21772307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533400"/>
            <a:ext cx="8229600" cy="1447800"/>
          </a:xfrm>
        </p:spPr>
        <p:txBody>
          <a:bodyPr/>
          <a:lstStyle/>
          <a:p>
            <a:pPr eaLnBrk="1" hangingPunct="1"/>
            <a:r>
              <a:rPr lang="en-US" altLang="en-US" smtClean="0"/>
              <a:t>Methods: </a:t>
            </a:r>
            <a:br>
              <a:rPr lang="en-US" altLang="en-US" smtClean="0"/>
            </a:br>
            <a:r>
              <a:rPr lang="en-US" altLang="en-US" smtClean="0"/>
              <a:t>Substance Use Measures</a:t>
            </a:r>
          </a:p>
        </p:txBody>
      </p:sp>
      <p:sp>
        <p:nvSpPr>
          <p:cNvPr id="40963" name="Content Placeholder 2"/>
          <p:cNvSpPr>
            <a:spLocks noGrp="1"/>
          </p:cNvSpPr>
          <p:nvPr>
            <p:ph idx="1"/>
          </p:nvPr>
        </p:nvSpPr>
        <p:spPr>
          <a:xfrm>
            <a:off x="228600" y="1905000"/>
            <a:ext cx="8382000" cy="4800600"/>
          </a:xfrm>
        </p:spPr>
        <p:txBody>
          <a:bodyPr/>
          <a:lstStyle/>
          <a:p>
            <a:pPr eaLnBrk="1" hangingPunct="1">
              <a:buClr>
                <a:schemeClr val="accent3"/>
              </a:buClr>
              <a:defRPr/>
            </a:pPr>
            <a:r>
              <a:rPr lang="en-US" sz="2400" dirty="0" smtClean="0"/>
              <a:t>Marijuana</a:t>
            </a:r>
          </a:p>
          <a:p>
            <a:pPr eaLnBrk="1" hangingPunct="1">
              <a:buClr>
                <a:schemeClr val="accent3"/>
              </a:buClr>
              <a:defRPr/>
            </a:pPr>
            <a:r>
              <a:rPr lang="en-US" sz="2400" dirty="0"/>
              <a:t>C</a:t>
            </a:r>
            <a:r>
              <a:rPr lang="en-US" sz="2400" dirty="0" smtClean="0"/>
              <a:t>rack cocaine</a:t>
            </a:r>
          </a:p>
          <a:p>
            <a:pPr eaLnBrk="1" hangingPunct="1">
              <a:buClr>
                <a:schemeClr val="accent3"/>
              </a:buClr>
              <a:defRPr/>
            </a:pPr>
            <a:r>
              <a:rPr lang="en-US" sz="2400" dirty="0" smtClean="0"/>
              <a:t>Powder cocaine</a:t>
            </a:r>
          </a:p>
          <a:p>
            <a:pPr eaLnBrk="1" hangingPunct="1">
              <a:buClr>
                <a:schemeClr val="accent3"/>
              </a:buClr>
              <a:defRPr/>
            </a:pPr>
            <a:r>
              <a:rPr lang="en-US" sz="2400" dirty="0"/>
              <a:t>M</a:t>
            </a:r>
            <a:r>
              <a:rPr lang="en-US" sz="2400" dirty="0" smtClean="0"/>
              <a:t>ethamphetamine </a:t>
            </a:r>
          </a:p>
          <a:p>
            <a:pPr eaLnBrk="1" hangingPunct="1">
              <a:buClr>
                <a:schemeClr val="accent3"/>
              </a:buClr>
              <a:defRPr/>
            </a:pPr>
            <a:endParaRPr lang="en-US" sz="2400" dirty="0"/>
          </a:p>
          <a:p>
            <a:pPr eaLnBrk="1" hangingPunct="1">
              <a:buClr>
                <a:schemeClr val="accent3"/>
              </a:buClr>
              <a:defRPr/>
            </a:pPr>
            <a:r>
              <a:rPr lang="en-US" sz="2400" dirty="0" smtClean="0"/>
              <a:t>Individual </a:t>
            </a:r>
            <a:r>
              <a:rPr lang="en-US" sz="2400" dirty="0"/>
              <a:t>items then asked participants to report the frequency of use (e.g. daily use) of specific drugs used</a:t>
            </a:r>
            <a:r>
              <a:rPr lang="en-US" sz="2400" dirty="0" smtClean="0"/>
              <a:t>.</a:t>
            </a:r>
          </a:p>
          <a:p>
            <a:pPr eaLnBrk="1" hangingPunct="1">
              <a:buClr>
                <a:schemeClr val="accent3"/>
              </a:buClr>
              <a:defRPr/>
            </a:pPr>
            <a:r>
              <a:rPr lang="en-US" sz="2400" dirty="0" smtClean="0"/>
              <a:t>Collapsed to create a </a:t>
            </a:r>
            <a:r>
              <a:rPr lang="en-US" sz="2400" dirty="0" err="1" smtClean="0"/>
              <a:t>trichotomous</a:t>
            </a:r>
            <a:r>
              <a:rPr lang="en-US" sz="2400" dirty="0" smtClean="0"/>
              <a:t> variable</a:t>
            </a:r>
          </a:p>
          <a:p>
            <a:pPr marL="0" indent="0" eaLnBrk="1" hangingPunct="1">
              <a:buClr>
                <a:schemeClr val="accent3"/>
              </a:buClr>
              <a:buFont typeface="Wingdings 2" pitchFamily="18" charset="2"/>
              <a:buNone/>
              <a:defRPr/>
            </a:pPr>
            <a:endParaRPr lang="en-US" sz="2400" dirty="0" smtClean="0"/>
          </a:p>
          <a:p>
            <a:pPr eaLnBrk="1" hangingPunct="1">
              <a:buClr>
                <a:schemeClr val="accent3"/>
              </a:buClr>
              <a:defRPr/>
            </a:pPr>
            <a:r>
              <a:rPr lang="en-US" sz="2400" dirty="0"/>
              <a:t>Alcohol </a:t>
            </a:r>
            <a:r>
              <a:rPr lang="en-US" sz="2400" dirty="0" smtClean="0"/>
              <a:t>Use</a:t>
            </a:r>
          </a:p>
          <a:p>
            <a:pPr lvl="1" eaLnBrk="1" hangingPunct="1">
              <a:buClr>
                <a:schemeClr val="accent3"/>
              </a:buClr>
              <a:defRPr/>
            </a:pPr>
            <a:r>
              <a:rPr lang="en-US" sz="2200" dirty="0" smtClean="0"/>
              <a:t>Dichotomized at &gt;=5 drinks</a:t>
            </a:r>
          </a:p>
          <a:p>
            <a:pPr eaLnBrk="1" hangingPunct="1">
              <a:buClr>
                <a:schemeClr val="accent3"/>
              </a:buClr>
              <a:defRPr/>
            </a:pPr>
            <a:endParaRPr lang="en-US" sz="2400" dirty="0"/>
          </a:p>
          <a:p>
            <a:pPr eaLnBrk="1" hangingPunct="1">
              <a:buClr>
                <a:schemeClr val="accent3"/>
              </a:buClr>
              <a:defRPr/>
            </a:pPr>
            <a:endParaRPr lang="en-US" sz="2400" dirty="0" smtClean="0"/>
          </a:p>
          <a:p>
            <a:pPr eaLnBrk="1" hangingPunct="1">
              <a:buClr>
                <a:schemeClr val="accent3"/>
              </a:buClr>
              <a:defRPr/>
            </a:pPr>
            <a:endParaRPr lang="en-US" sz="2400" dirty="0" smtClean="0"/>
          </a:p>
          <a:p>
            <a:pPr marL="0" indent="0" eaLnBrk="1" hangingPunct="1">
              <a:buFont typeface="Wingdings 2" pitchFamily="18" charset="2"/>
              <a:buNone/>
              <a:defRPr/>
            </a:pPr>
            <a:endParaRPr lang="en-US" sz="2800" dirty="0" smtClean="0"/>
          </a:p>
        </p:txBody>
      </p:sp>
    </p:spTree>
    <p:extLst>
      <p:ext uri="{BB962C8B-B14F-4D97-AF65-F5344CB8AC3E}">
        <p14:creationId xmlns:p14="http://schemas.microsoft.com/office/powerpoint/2010/main" xmlns="" val="458059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04800"/>
            <a:ext cx="8229600" cy="1143000"/>
          </a:xfrm>
        </p:spPr>
        <p:txBody>
          <a:bodyPr/>
          <a:lstStyle/>
          <a:p>
            <a:pPr eaLnBrk="1" hangingPunct="1"/>
            <a:r>
              <a:rPr lang="en-US" altLang="en-US" smtClean="0"/>
              <a:t>Methods:</a:t>
            </a:r>
            <a:br>
              <a:rPr lang="en-US" altLang="en-US" smtClean="0"/>
            </a:br>
            <a:r>
              <a:rPr lang="en-US" altLang="en-US" smtClean="0"/>
              <a:t>Outcome Measures</a:t>
            </a:r>
          </a:p>
        </p:txBody>
      </p:sp>
      <p:sp>
        <p:nvSpPr>
          <p:cNvPr id="40963" name="Content Placeholder 2"/>
          <p:cNvSpPr>
            <a:spLocks noGrp="1"/>
          </p:cNvSpPr>
          <p:nvPr>
            <p:ph idx="1"/>
          </p:nvPr>
        </p:nvSpPr>
        <p:spPr>
          <a:xfrm>
            <a:off x="457200" y="1752600"/>
            <a:ext cx="8458200" cy="4525963"/>
          </a:xfrm>
        </p:spPr>
        <p:txBody>
          <a:bodyPr/>
          <a:lstStyle/>
          <a:p>
            <a:pPr marL="0" indent="0" eaLnBrk="1" hangingPunct="1">
              <a:buClr>
                <a:schemeClr val="accent3"/>
              </a:buClr>
              <a:buFont typeface="Wingdings 2" pitchFamily="18" charset="2"/>
              <a:buNone/>
              <a:defRPr/>
            </a:pPr>
            <a:r>
              <a:rPr lang="en-US" sz="3200" dirty="0" smtClean="0">
                <a:latin typeface="+mj-lt"/>
              </a:rPr>
              <a:t>Sex Risk Measures</a:t>
            </a:r>
          </a:p>
          <a:p>
            <a:pPr eaLnBrk="1" hangingPunct="1">
              <a:buClr>
                <a:schemeClr val="accent3"/>
              </a:buClr>
              <a:defRPr/>
            </a:pPr>
            <a:r>
              <a:rPr lang="en-US" sz="2800" dirty="0" smtClean="0">
                <a:latin typeface="+mj-lt"/>
              </a:rPr>
              <a:t>Unprotected insertive anal intercourse </a:t>
            </a:r>
          </a:p>
          <a:p>
            <a:pPr eaLnBrk="1" hangingPunct="1">
              <a:buClr>
                <a:schemeClr val="accent3"/>
              </a:buClr>
              <a:defRPr/>
            </a:pPr>
            <a:r>
              <a:rPr lang="en-US" sz="2800" dirty="0" smtClean="0">
                <a:latin typeface="+mj-lt"/>
              </a:rPr>
              <a:t>Sex while under the influence of drugs</a:t>
            </a:r>
          </a:p>
          <a:p>
            <a:pPr eaLnBrk="1" hangingPunct="1">
              <a:buClr>
                <a:schemeClr val="accent3"/>
              </a:buClr>
              <a:defRPr/>
            </a:pPr>
            <a:r>
              <a:rPr lang="en-US" sz="2800" dirty="0" smtClean="0">
                <a:latin typeface="+mj-lt"/>
              </a:rPr>
              <a:t>Sex while under the influence of alcohol</a:t>
            </a:r>
          </a:p>
          <a:p>
            <a:pPr eaLnBrk="1" hangingPunct="1">
              <a:buClr>
                <a:schemeClr val="accent3"/>
              </a:buClr>
              <a:defRPr/>
            </a:pPr>
            <a:r>
              <a:rPr lang="en-US" sz="2800" dirty="0" smtClean="0">
                <a:latin typeface="+mj-lt"/>
              </a:rPr>
              <a:t>Involvement in exchange sex</a:t>
            </a:r>
          </a:p>
          <a:p>
            <a:pPr marL="393700" lvl="1" indent="0" eaLnBrk="1" hangingPunct="1">
              <a:buClr>
                <a:schemeClr val="accent3"/>
              </a:buClr>
              <a:buFont typeface="Wingdings 2" pitchFamily="18" charset="2"/>
              <a:buNone/>
              <a:defRPr/>
            </a:pPr>
            <a:endParaRPr lang="en-US" sz="2800" dirty="0" smtClean="0"/>
          </a:p>
          <a:p>
            <a:pPr eaLnBrk="1" hangingPunct="1">
              <a:defRPr/>
            </a:pPr>
            <a:endParaRPr lang="en-US" sz="2800" dirty="0" smtClean="0"/>
          </a:p>
          <a:p>
            <a:pPr eaLnBrk="1" hangingPunct="1">
              <a:defRPr/>
            </a:pPr>
            <a:endParaRPr lang="en-US" sz="2800" dirty="0" smtClean="0"/>
          </a:p>
        </p:txBody>
      </p:sp>
    </p:spTree>
    <p:extLst>
      <p:ext uri="{BB962C8B-B14F-4D97-AF65-F5344CB8AC3E}">
        <p14:creationId xmlns:p14="http://schemas.microsoft.com/office/powerpoint/2010/main" xmlns="" val="24108227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457200"/>
            <a:ext cx="8458200" cy="1143000"/>
          </a:xfrm>
        </p:spPr>
        <p:txBody>
          <a:bodyPr/>
          <a:lstStyle/>
          <a:p>
            <a:r>
              <a:rPr lang="en-US" altLang="en-US" smtClean="0"/>
              <a:t>Results: Sample Differences</a:t>
            </a:r>
          </a:p>
        </p:txBody>
      </p:sp>
      <p:graphicFrame>
        <p:nvGraphicFramePr>
          <p:cNvPr id="4" name="Content Placeholder 3"/>
          <p:cNvGraphicFramePr>
            <a:graphicFrameLocks noGrp="1"/>
          </p:cNvGraphicFramePr>
          <p:nvPr>
            <p:ph idx="1"/>
          </p:nvPr>
        </p:nvGraphicFramePr>
        <p:xfrm>
          <a:off x="1295400" y="8305800"/>
          <a:ext cx="8229601" cy="7113592"/>
        </p:xfrm>
        <a:graphic>
          <a:graphicData uri="http://schemas.openxmlformats.org/drawingml/2006/table">
            <a:tbl>
              <a:tblPr>
                <a:tableStyleId>{5C22544A-7EE6-4342-B048-85BDC9FD1C3A}</a:tableStyleId>
              </a:tblPr>
              <a:tblGrid>
                <a:gridCol w="2931853"/>
                <a:gridCol w="1762823"/>
                <a:gridCol w="1762823"/>
                <a:gridCol w="1772102"/>
              </a:tblGrid>
              <a:tr h="351080">
                <a:tc>
                  <a:txBody>
                    <a:bodyPr/>
                    <a:lstStyle/>
                    <a:p>
                      <a:pPr marL="0" marR="0">
                        <a:spcBef>
                          <a:spcPts val="200"/>
                        </a:spcBef>
                        <a:spcAft>
                          <a:spcPts val="200"/>
                        </a:spcAft>
                      </a:pPr>
                      <a:r>
                        <a:rPr lang="en-US" sz="800" dirty="0">
                          <a:effectLst/>
                        </a:rPr>
                        <a:t>Variables</a:t>
                      </a:r>
                      <a:endParaRPr lang="en-US" sz="1200" dirty="0">
                        <a:effectLst/>
                        <a:latin typeface="Times New Roman"/>
                        <a:ea typeface="Times New Roman"/>
                      </a:endParaRPr>
                    </a:p>
                  </a:txBody>
                  <a:tcPr marL="25400" marR="25400" marT="0" marB="0" anchor="b"/>
                </a:tc>
                <a:tc>
                  <a:txBody>
                    <a:bodyPr/>
                    <a:lstStyle/>
                    <a:p>
                      <a:pPr marL="0" marR="0" algn="ctr">
                        <a:spcBef>
                          <a:spcPts val="200"/>
                        </a:spcBef>
                        <a:spcAft>
                          <a:spcPts val="200"/>
                        </a:spcAft>
                      </a:pPr>
                      <a:r>
                        <a:rPr lang="en-US" sz="800" dirty="0">
                          <a:effectLst/>
                        </a:rPr>
                        <a:t>BMSMO</a:t>
                      </a:r>
                      <a:br>
                        <a:rPr lang="en-US" sz="800" dirty="0">
                          <a:effectLst/>
                        </a:rPr>
                      </a:br>
                      <a:r>
                        <a:rPr lang="en-US" sz="800" dirty="0">
                          <a:effectLst/>
                        </a:rPr>
                        <a:t>(N=839)</a:t>
                      </a:r>
                      <a:endParaRPr lang="en-US" sz="1200" dirty="0">
                        <a:effectLst/>
                        <a:latin typeface="Times New Roman"/>
                        <a:ea typeface="Times New Roman"/>
                      </a:endParaRPr>
                    </a:p>
                  </a:txBody>
                  <a:tcPr marL="25400" marR="25400" marT="0" marB="0" anchor="b"/>
                </a:tc>
                <a:tc>
                  <a:txBody>
                    <a:bodyPr/>
                    <a:lstStyle/>
                    <a:p>
                      <a:pPr marL="0" marR="0" algn="ctr">
                        <a:spcBef>
                          <a:spcPts val="200"/>
                        </a:spcBef>
                        <a:spcAft>
                          <a:spcPts val="200"/>
                        </a:spcAft>
                      </a:pPr>
                      <a:r>
                        <a:rPr lang="en-US" sz="800">
                          <a:effectLst/>
                        </a:rPr>
                        <a:t>BMSMW</a:t>
                      </a:r>
                      <a:br>
                        <a:rPr lang="en-US" sz="800">
                          <a:effectLst/>
                        </a:rPr>
                      </a:br>
                      <a:r>
                        <a:rPr lang="en-US" sz="800">
                          <a:effectLst/>
                        </a:rPr>
                        <a:t>(N=590)</a:t>
                      </a:r>
                      <a:endParaRPr lang="en-US" sz="1200">
                        <a:effectLst/>
                        <a:latin typeface="Times New Roman"/>
                        <a:ea typeface="Times New Roman"/>
                      </a:endParaRPr>
                    </a:p>
                  </a:txBody>
                  <a:tcPr marL="25400" marR="25400" marT="0" marB="0" anchor="b"/>
                </a:tc>
                <a:tc>
                  <a:txBody>
                    <a:bodyPr/>
                    <a:lstStyle/>
                    <a:p>
                      <a:pPr marL="0" marR="0" algn="ctr">
                        <a:spcBef>
                          <a:spcPts val="200"/>
                        </a:spcBef>
                        <a:spcAft>
                          <a:spcPts val="200"/>
                        </a:spcAft>
                      </a:pPr>
                      <a:r>
                        <a:rPr lang="en-US" sz="800">
                          <a:effectLst/>
                        </a:rPr>
                        <a:t>p-value</a:t>
                      </a:r>
                      <a:endParaRPr lang="en-US" sz="1200">
                        <a:effectLst/>
                        <a:latin typeface="Times New Roman"/>
                        <a:ea typeface="Times New Roman"/>
                      </a:endParaRPr>
                    </a:p>
                  </a:txBody>
                  <a:tcPr marL="25400" marR="25400" marT="0" marB="0" anchor="b"/>
                </a:tc>
              </a:tr>
              <a:tr h="175541">
                <a:tc>
                  <a:txBody>
                    <a:bodyPr/>
                    <a:lstStyle/>
                    <a:p>
                      <a:pPr marL="0" marR="0">
                        <a:spcBef>
                          <a:spcPts val="200"/>
                        </a:spcBef>
                        <a:spcAft>
                          <a:spcPts val="200"/>
                        </a:spcAft>
                      </a:pPr>
                      <a:r>
                        <a:rPr lang="en-US" sz="800">
                          <a:effectLst/>
                        </a:rPr>
                        <a:t>Age</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35.0 (24.0,  45.0)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44.0 (34.0,  49.0)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0.0000</a:t>
                      </a:r>
                      <a:endParaRPr lang="en-US" sz="1200">
                        <a:effectLst/>
                        <a:latin typeface="Times New Roman"/>
                        <a:ea typeface="Times New Roman"/>
                      </a:endParaRPr>
                    </a:p>
                  </a:txBody>
                  <a:tcPr marL="25400" marR="25400" marT="0" marB="0"/>
                </a:tc>
              </a:tr>
              <a:tr h="175541">
                <a:tc>
                  <a:txBody>
                    <a:bodyPr/>
                    <a:lstStyle/>
                    <a:p>
                      <a:pPr marL="0" marR="0">
                        <a:spcBef>
                          <a:spcPts val="200"/>
                        </a:spcBef>
                        <a:spcAft>
                          <a:spcPts val="200"/>
                        </a:spcAft>
                      </a:pPr>
                      <a:r>
                        <a:rPr lang="en-US" sz="800">
                          <a:effectLst/>
                        </a:rPr>
                        <a:t>Education</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High School or less</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360/ 839 (42.9%)</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372/ 589 (63.2%)</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College or higher</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479/ 839 (57.1%)</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217/ 589 (36.8%)</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a:spcBef>
                          <a:spcPts val="200"/>
                        </a:spcBef>
                        <a:spcAft>
                          <a:spcPts val="200"/>
                        </a:spcAft>
                      </a:pPr>
                      <a:r>
                        <a:rPr lang="en-US" sz="800">
                          <a:effectLst/>
                        </a:rPr>
                        <a:t>Income</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Less than 20,000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443/ 828 (53.5%)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393/ 589 (66.7%)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20,000 - 39,999</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194/ 828 (23.4%)</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137/ 589 (23.3%)</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40,000 - 59,999</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97/ 828 (11.7%)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41/ 589 (7.0%)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Over 60,000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94/ 828 (11.4%)</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18/ 589 (3.1%)</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2412387">
                <a:tc>
                  <a:txBody>
                    <a:bodyPr/>
                    <a:lstStyle/>
                    <a:p>
                      <a:pPr marL="0" marR="0">
                        <a:spcBef>
                          <a:spcPts val="200"/>
                        </a:spcBef>
                        <a:spcAft>
                          <a:spcPts val="200"/>
                        </a:spcAft>
                      </a:pPr>
                      <a:r>
                        <a:rPr lang="en-US" sz="800">
                          <a:effectLst/>
                        </a:rPr>
                        <a:t>Employment Status</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dirty="0">
                          <a:effectLst/>
                        </a:rPr>
                        <a:t> </a:t>
                      </a:r>
                      <a:endParaRPr lang="en-US" sz="1200" dirty="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Working Currently</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314/ 838 (37.5%)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140/ 590 (23.7%)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Not Working Currently</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524/ 838 (62.5%)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450/ 590 (76.3%)</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a:spcBef>
                          <a:spcPts val="200"/>
                        </a:spcBef>
                        <a:spcAft>
                          <a:spcPts val="200"/>
                        </a:spcAft>
                      </a:pPr>
                      <a:r>
                        <a:rPr lang="en-US" sz="800">
                          <a:effectLst/>
                        </a:rPr>
                        <a:t>House Stability</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Stable</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758/ 839 (90.3%)</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469/ 590 (79.5%)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Unstable</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81/ 839 (9.7%)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121/ 590 (20.5%)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a:spcBef>
                          <a:spcPts val="200"/>
                        </a:spcBef>
                        <a:spcAft>
                          <a:spcPts val="200"/>
                        </a:spcAft>
                      </a:pPr>
                      <a:r>
                        <a:rPr lang="en-US" sz="800">
                          <a:effectLst/>
                        </a:rPr>
                        <a:t>Past Incarceration (Lifetime)</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0" marR="0" marT="0" marB="0"/>
                </a:tc>
              </a:tr>
              <a:tr h="175541">
                <a:tc>
                  <a:txBody>
                    <a:bodyPr/>
                    <a:lstStyle/>
                    <a:p>
                      <a:pPr marL="0" marR="0" indent="160020">
                        <a:spcBef>
                          <a:spcPts val="200"/>
                        </a:spcBef>
                        <a:spcAft>
                          <a:spcPts val="200"/>
                        </a:spcAft>
                      </a:pPr>
                      <a:r>
                        <a:rPr lang="en-US" sz="800">
                          <a:effectLst/>
                        </a:rPr>
                        <a:t>No</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428/ 828 (51.7%)             </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156/ 578 (27.0%)                       </a:t>
                      </a:r>
                      <a:endParaRPr lang="en-US" sz="1200">
                        <a:effectLst/>
                        <a:latin typeface="Times New Roman"/>
                        <a:ea typeface="Times New Roman"/>
                      </a:endParaRPr>
                    </a:p>
                  </a:txBody>
                  <a:tcPr marL="0" marR="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0" marR="0" marT="0" marB="0"/>
                </a:tc>
              </a:tr>
              <a:tr h="312682">
                <a:tc>
                  <a:txBody>
                    <a:bodyPr/>
                    <a:lstStyle/>
                    <a:p>
                      <a:pPr marL="0" marR="0" indent="160020">
                        <a:spcBef>
                          <a:spcPts val="200"/>
                        </a:spcBef>
                        <a:spcAft>
                          <a:spcPts val="200"/>
                        </a:spcAft>
                      </a:pPr>
                      <a:r>
                        <a:rPr lang="en-US" sz="800">
                          <a:effectLst/>
                        </a:rPr>
                        <a:t>Yes</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400/ 828 (48.3%)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422/ 578 (73.0%)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a:spcBef>
                          <a:spcPts val="200"/>
                        </a:spcBef>
                        <a:spcAft>
                          <a:spcPts val="200"/>
                        </a:spcAft>
                      </a:pPr>
                      <a:r>
                        <a:rPr lang="en-US" sz="800">
                          <a:effectLst/>
                        </a:rPr>
                        <a:t>City</a:t>
                      </a:r>
                      <a:endParaRPr lang="en-US" sz="1200">
                        <a:effectLst/>
                        <a:latin typeface="Times New Roman"/>
                        <a:ea typeface="Times New Roman"/>
                      </a:endParaRPr>
                    </a:p>
                  </a:txBody>
                  <a:tcPr marL="25400" marR="25400" marT="0" marB="0"/>
                </a:tc>
                <a:tc>
                  <a:txBody>
                    <a:bodyPr/>
                    <a:lstStyle/>
                    <a:p>
                      <a:pPr marL="0" marR="0">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New York</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163/ 839 (19.4%)</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128/ 590 (21.7%)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&lt;0.0001</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Washington, DC</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171/ 839 (20.4%)</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35/ 590 (5.9%)</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Boston</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95/ 839 (11.3%)</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124/ 590 (21.0%)</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Los Angeles</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172/ 839 (20.5%)</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89/ 590 (15.1%)</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San Francisco</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90/ 839 (10.7%)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92/ 590 (15.6%)</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 </a:t>
                      </a:r>
                      <a:endParaRPr lang="en-US" sz="1200">
                        <a:effectLst/>
                        <a:latin typeface="Times New Roman"/>
                        <a:ea typeface="Times New Roman"/>
                      </a:endParaRPr>
                    </a:p>
                  </a:txBody>
                  <a:tcPr marL="25400" marR="25400" marT="0" marB="0"/>
                </a:tc>
              </a:tr>
              <a:tr h="175541">
                <a:tc>
                  <a:txBody>
                    <a:bodyPr/>
                    <a:lstStyle/>
                    <a:p>
                      <a:pPr marL="0" marR="0" indent="160020">
                        <a:spcBef>
                          <a:spcPts val="200"/>
                        </a:spcBef>
                        <a:spcAft>
                          <a:spcPts val="200"/>
                        </a:spcAft>
                      </a:pPr>
                      <a:r>
                        <a:rPr lang="en-US" sz="800">
                          <a:effectLst/>
                        </a:rPr>
                        <a:t>Georgia</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148/ 839 (17.6%)</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a:effectLst/>
                        </a:rPr>
                        <a:t>122/ 590 (20.7%)</a:t>
                      </a:r>
                      <a:endParaRPr lang="en-US" sz="1200">
                        <a:effectLst/>
                        <a:latin typeface="Times New Roman"/>
                        <a:ea typeface="Times New Roman"/>
                      </a:endParaRPr>
                    </a:p>
                  </a:txBody>
                  <a:tcPr marL="25400" marR="25400" marT="0" marB="0"/>
                </a:tc>
                <a:tc>
                  <a:txBody>
                    <a:bodyPr/>
                    <a:lstStyle/>
                    <a:p>
                      <a:pPr marL="0" marR="0" algn="ctr">
                        <a:spcBef>
                          <a:spcPts val="200"/>
                        </a:spcBef>
                        <a:spcAft>
                          <a:spcPts val="200"/>
                        </a:spcAft>
                      </a:pPr>
                      <a:r>
                        <a:rPr lang="en-US" sz="800" dirty="0">
                          <a:effectLst/>
                        </a:rPr>
                        <a:t> </a:t>
                      </a:r>
                      <a:endParaRPr lang="en-US" sz="1200" dirty="0">
                        <a:effectLst/>
                        <a:latin typeface="Times New Roman"/>
                        <a:ea typeface="Times New Roman"/>
                      </a:endParaRPr>
                    </a:p>
                  </a:txBody>
                  <a:tcPr marL="25400" marR="25400" marT="0" marB="0"/>
                </a:tc>
              </a:tr>
            </a:tbl>
          </a:graphicData>
        </a:graphic>
      </p:graphicFrame>
      <p:graphicFrame>
        <p:nvGraphicFramePr>
          <p:cNvPr id="5" name="Content Placeholder 4"/>
          <p:cNvGraphicFramePr>
            <a:graphicFrameLocks/>
          </p:cNvGraphicFramePr>
          <p:nvPr/>
        </p:nvGraphicFramePr>
        <p:xfrm>
          <a:off x="228600" y="1881188"/>
          <a:ext cx="8704264" cy="4619623"/>
        </p:xfrm>
        <a:graphic>
          <a:graphicData uri="http://schemas.openxmlformats.org/drawingml/2006/table">
            <a:tbl>
              <a:tblPr firstRow="1" bandRow="1">
                <a:tableStyleId>{5C22544A-7EE6-4342-B048-85BDC9FD1C3A}</a:tableStyleId>
              </a:tblPr>
              <a:tblGrid>
                <a:gridCol w="2660322"/>
                <a:gridCol w="2197657"/>
                <a:gridCol w="2313323"/>
                <a:gridCol w="1532962"/>
              </a:tblGrid>
              <a:tr h="640137">
                <a:tc>
                  <a:txBody>
                    <a:bodyPr/>
                    <a:lstStyle/>
                    <a:p>
                      <a:pPr algn="l"/>
                      <a:r>
                        <a:rPr lang="en-US" sz="1800" dirty="0" smtClean="0">
                          <a:solidFill>
                            <a:schemeClr val="tx1"/>
                          </a:solidFill>
                          <a:latin typeface="+mj-lt"/>
                        </a:rPr>
                        <a:t>Variables</a:t>
                      </a:r>
                      <a:endParaRPr lang="en-US" sz="1800" dirty="0">
                        <a:solidFill>
                          <a:schemeClr val="tx1"/>
                        </a:solidFill>
                        <a:latin typeface="+mj-lt"/>
                      </a:endParaRPr>
                    </a:p>
                  </a:txBody>
                  <a:tcPr marL="91442" marR="91442" marT="45722" marB="45722"/>
                </a:tc>
                <a:tc>
                  <a:txBody>
                    <a:bodyPr/>
                    <a:lstStyle/>
                    <a:p>
                      <a:pPr algn="ctr"/>
                      <a:r>
                        <a:rPr lang="en-US" sz="1800" dirty="0" smtClean="0">
                          <a:solidFill>
                            <a:schemeClr val="tx1"/>
                          </a:solidFill>
                          <a:latin typeface="+mj-lt"/>
                        </a:rPr>
                        <a:t>BMSMO (N=839)</a:t>
                      </a:r>
                    </a:p>
                    <a:p>
                      <a:pPr algn="ctr"/>
                      <a:r>
                        <a:rPr lang="en-US" sz="1800" dirty="0" smtClean="0">
                          <a:solidFill>
                            <a:schemeClr val="tx1"/>
                          </a:solidFill>
                          <a:latin typeface="+mj-lt"/>
                        </a:rPr>
                        <a:t>N (%)</a:t>
                      </a:r>
                      <a:endParaRPr lang="en-US" sz="1800" dirty="0">
                        <a:solidFill>
                          <a:schemeClr val="tx1"/>
                        </a:solidFill>
                        <a:latin typeface="+mj-lt"/>
                      </a:endParaRPr>
                    </a:p>
                  </a:txBody>
                  <a:tcPr marL="91442" marR="91442" marT="45722" marB="45722"/>
                </a:tc>
                <a:tc>
                  <a:txBody>
                    <a:bodyPr/>
                    <a:lstStyle/>
                    <a:p>
                      <a:pPr algn="ctr"/>
                      <a:r>
                        <a:rPr lang="en-US" sz="1800" dirty="0" smtClean="0">
                          <a:solidFill>
                            <a:schemeClr val="tx1"/>
                          </a:solidFill>
                          <a:latin typeface="+mj-lt"/>
                        </a:rPr>
                        <a:t>BMSMW</a:t>
                      </a:r>
                      <a:r>
                        <a:rPr lang="en-US" sz="1800" baseline="0" dirty="0" smtClean="0">
                          <a:solidFill>
                            <a:schemeClr val="tx1"/>
                          </a:solidFill>
                          <a:latin typeface="+mj-lt"/>
                        </a:rPr>
                        <a:t> (N=590)</a:t>
                      </a:r>
                    </a:p>
                    <a:p>
                      <a:pPr algn="ctr"/>
                      <a:r>
                        <a:rPr lang="en-US" sz="1800" baseline="0" dirty="0" smtClean="0">
                          <a:solidFill>
                            <a:schemeClr val="tx1"/>
                          </a:solidFill>
                          <a:latin typeface="+mj-lt"/>
                        </a:rPr>
                        <a:t>N (%)</a:t>
                      </a:r>
                      <a:endParaRPr lang="en-US" sz="1800" dirty="0">
                        <a:solidFill>
                          <a:schemeClr val="tx1"/>
                        </a:solidFill>
                        <a:latin typeface="+mj-lt"/>
                      </a:endParaRPr>
                    </a:p>
                  </a:txBody>
                  <a:tcPr marL="91442" marR="91442" marT="45722" marB="45722"/>
                </a:tc>
                <a:tc>
                  <a:txBody>
                    <a:bodyPr/>
                    <a:lstStyle/>
                    <a:p>
                      <a:pPr algn="ctr"/>
                      <a:r>
                        <a:rPr lang="en-US" sz="1800" dirty="0" smtClean="0">
                          <a:solidFill>
                            <a:schemeClr val="tx1"/>
                          </a:solidFill>
                          <a:latin typeface="+mj-lt"/>
                        </a:rPr>
                        <a:t>P</a:t>
                      </a:r>
                      <a:endParaRPr lang="en-US" sz="1800" dirty="0">
                        <a:solidFill>
                          <a:schemeClr val="tx1"/>
                        </a:solidFill>
                        <a:latin typeface="+mj-lt"/>
                      </a:endParaRPr>
                    </a:p>
                  </a:txBody>
                  <a:tcPr marL="91442" marR="91442" marT="45722" marB="45722"/>
                </a:tc>
              </a:tr>
              <a:tr h="406928">
                <a:tc>
                  <a:txBody>
                    <a:bodyPr/>
                    <a:lstStyle/>
                    <a:p>
                      <a:pPr marL="0" marR="0" algn="l">
                        <a:spcBef>
                          <a:spcPts val="200"/>
                        </a:spcBef>
                        <a:spcAft>
                          <a:spcPts val="200"/>
                        </a:spcAft>
                      </a:pPr>
                      <a:r>
                        <a:rPr lang="en-US" sz="1800" b="1" dirty="0" smtClean="0">
                          <a:solidFill>
                            <a:srgbClr val="000000"/>
                          </a:solidFill>
                          <a:effectLst/>
                          <a:latin typeface="+mj-lt"/>
                          <a:ea typeface="Times New Roman"/>
                          <a:cs typeface="Times New Roman" panose="02020603050405020304" pitchFamily="18" charset="0"/>
                        </a:rPr>
                        <a:t>Age</a:t>
                      </a:r>
                      <a:endParaRPr lang="en-US" sz="1800" b="1"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a:solidFill>
                            <a:srgbClr val="000000"/>
                          </a:solidFill>
                          <a:effectLst/>
                          <a:latin typeface="+mj-lt"/>
                          <a:ea typeface="Times New Roman"/>
                          <a:cs typeface="Times New Roman" panose="02020603050405020304" pitchFamily="18" charset="0"/>
                        </a:rPr>
                        <a:t>35.0 (24.0,  45.0)</a:t>
                      </a:r>
                      <a:endParaRPr lang="en-US" sz="180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a:solidFill>
                            <a:srgbClr val="000000"/>
                          </a:solidFill>
                          <a:effectLst/>
                          <a:latin typeface="+mj-lt"/>
                          <a:ea typeface="Times New Roman"/>
                          <a:cs typeface="Times New Roman" panose="02020603050405020304" pitchFamily="18" charset="0"/>
                        </a:rPr>
                        <a:t>44.0 (34.0,  49.0)</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&lt;0.0000</a:t>
                      </a:r>
                      <a:endParaRPr lang="en-US" sz="1800" dirty="0">
                        <a:effectLst/>
                        <a:latin typeface="+mj-lt"/>
                        <a:ea typeface="Times New Roman"/>
                        <a:cs typeface="Times New Roman" panose="02020603050405020304" pitchFamily="18" charset="0"/>
                      </a:endParaRPr>
                    </a:p>
                  </a:txBody>
                  <a:tcPr marL="25401" marR="25401" marT="0" marB="0"/>
                </a:tc>
              </a:tr>
              <a:tr h="315498">
                <a:tc>
                  <a:txBody>
                    <a:bodyPr/>
                    <a:lstStyle/>
                    <a:p>
                      <a:pPr marL="0" marR="0" indent="160020" algn="l">
                        <a:lnSpc>
                          <a:spcPct val="115000"/>
                        </a:lnSpc>
                        <a:spcBef>
                          <a:spcPts val="175"/>
                        </a:spcBef>
                        <a:spcAft>
                          <a:spcPts val="175"/>
                        </a:spcAft>
                      </a:pPr>
                      <a:r>
                        <a:rPr lang="en-US" sz="1800" b="1" dirty="0" smtClean="0">
                          <a:solidFill>
                            <a:srgbClr val="000000"/>
                          </a:solidFill>
                          <a:latin typeface="+mj-lt"/>
                          <a:ea typeface="Times New Roman"/>
                          <a:cs typeface="Times New Roman" panose="02020603050405020304" pitchFamily="18" charset="0"/>
                        </a:rPr>
                        <a:t>Education</a:t>
                      </a:r>
                      <a:endParaRPr lang="en-US" sz="1800" b="1" dirty="0">
                        <a:latin typeface="+mj-lt"/>
                        <a:ea typeface="Times New Roman"/>
                        <a:cs typeface="Times New Roman" panose="02020603050405020304" pitchFamily="18" charset="0"/>
                      </a:endParaRPr>
                    </a:p>
                  </a:txBody>
                  <a:tcPr marL="22226" marR="22226" marT="0" marB="0"/>
                </a:tc>
                <a:tc>
                  <a:txBody>
                    <a:bodyPr/>
                    <a:lstStyle/>
                    <a:p>
                      <a:pPr algn="ctr"/>
                      <a:endParaRPr lang="en-US" sz="1800" dirty="0">
                        <a:latin typeface="+mj-lt"/>
                        <a:cs typeface="Times New Roman" panose="02020603050405020304" pitchFamily="18" charset="0"/>
                      </a:endParaRPr>
                    </a:p>
                  </a:txBody>
                  <a:tcPr marL="22226" marR="22226" marT="0" marB="0"/>
                </a:tc>
                <a:tc>
                  <a:txBody>
                    <a:bodyPr/>
                    <a:lstStyle/>
                    <a:p>
                      <a:pPr algn="ctr"/>
                      <a:endParaRPr lang="en-US" sz="1800" dirty="0">
                        <a:latin typeface="+mj-lt"/>
                        <a:cs typeface="Times New Roman" panose="02020603050405020304" pitchFamily="18" charset="0"/>
                      </a:endParaRPr>
                    </a:p>
                  </a:txBody>
                  <a:tcPr marL="22226" marR="22226" marT="0" marB="0"/>
                </a:tc>
                <a:tc>
                  <a:txBody>
                    <a:bodyPr/>
                    <a:lstStyle/>
                    <a:p>
                      <a:pPr marL="0" marR="0" indent="160020" algn="r">
                        <a:lnSpc>
                          <a:spcPct val="115000"/>
                        </a:lnSpc>
                        <a:spcBef>
                          <a:spcPts val="175"/>
                        </a:spcBef>
                        <a:spcAft>
                          <a:spcPts val="175"/>
                        </a:spcAft>
                      </a:pPr>
                      <a:endParaRPr lang="en-US" sz="1800" dirty="0">
                        <a:latin typeface="+mj-lt"/>
                        <a:ea typeface="Times New Roman"/>
                        <a:cs typeface="Times New Roman" panose="02020603050405020304" pitchFamily="18" charset="0"/>
                      </a:endParaRPr>
                    </a:p>
                  </a:txBody>
                  <a:tcPr marL="22226" marR="22226" marT="0" marB="0"/>
                </a:tc>
              </a:tr>
              <a:tr h="315496">
                <a:tc>
                  <a:txBody>
                    <a:bodyPr/>
                    <a:lstStyle/>
                    <a:p>
                      <a:pPr marL="0" marR="0" indent="160020" algn="l">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    High </a:t>
                      </a:r>
                      <a:r>
                        <a:rPr lang="en-US" sz="1800" dirty="0">
                          <a:solidFill>
                            <a:srgbClr val="000000"/>
                          </a:solidFill>
                          <a:effectLst/>
                          <a:latin typeface="+mj-lt"/>
                          <a:ea typeface="Times New Roman"/>
                          <a:cs typeface="Times New Roman" panose="02020603050405020304" pitchFamily="18" charset="0"/>
                        </a:rPr>
                        <a:t>School or less</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360</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(42.9</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smtClean="0">
                          <a:solidFill>
                            <a:srgbClr val="000000"/>
                          </a:solidFill>
                          <a:effectLst/>
                          <a:latin typeface="+mj-lt"/>
                          <a:ea typeface="Times New Roman"/>
                          <a:cs typeface="Times New Roman" panose="02020603050405020304" pitchFamily="18" charset="0"/>
                        </a:rPr>
                        <a:t>372</a:t>
                      </a:r>
                      <a:r>
                        <a:rPr lang="en-US" sz="1800" baseline="0" smtClean="0">
                          <a:solidFill>
                            <a:srgbClr val="000000"/>
                          </a:solidFill>
                          <a:effectLst/>
                          <a:latin typeface="+mj-lt"/>
                          <a:ea typeface="Times New Roman"/>
                          <a:cs typeface="Times New Roman" panose="02020603050405020304" pitchFamily="18" charset="0"/>
                        </a:rPr>
                        <a:t> </a:t>
                      </a:r>
                      <a:r>
                        <a:rPr lang="en-US" sz="1800" smtClean="0">
                          <a:solidFill>
                            <a:srgbClr val="000000"/>
                          </a:solidFill>
                          <a:effectLst/>
                          <a:latin typeface="+mj-lt"/>
                          <a:ea typeface="Times New Roman"/>
                          <a:cs typeface="Times New Roman" panose="02020603050405020304" pitchFamily="18" charset="0"/>
                        </a:rPr>
                        <a:t>(63.2%)</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r">
                        <a:spcBef>
                          <a:spcPts val="200"/>
                        </a:spcBef>
                        <a:spcAft>
                          <a:spcPts val="200"/>
                        </a:spcAft>
                      </a:pPr>
                      <a:r>
                        <a:rPr lang="en-US" sz="1800" dirty="0">
                          <a:solidFill>
                            <a:srgbClr val="000000"/>
                          </a:solidFill>
                          <a:effectLst/>
                          <a:latin typeface="+mj-lt"/>
                          <a:ea typeface="Times New Roman"/>
                          <a:cs typeface="Times New Roman" panose="02020603050405020304" pitchFamily="18" charset="0"/>
                        </a:rPr>
                        <a:t>&lt;0.0001</a:t>
                      </a:r>
                      <a:endParaRPr lang="en-US" sz="1800" dirty="0">
                        <a:effectLst/>
                        <a:latin typeface="+mj-lt"/>
                        <a:ea typeface="Times New Roman"/>
                        <a:cs typeface="Times New Roman" panose="02020603050405020304" pitchFamily="18" charset="0"/>
                      </a:endParaRPr>
                    </a:p>
                  </a:txBody>
                  <a:tcPr marL="25401" marR="25401" marT="0" marB="0"/>
                </a:tc>
              </a:tr>
              <a:tr h="431326">
                <a:tc>
                  <a:txBody>
                    <a:bodyPr/>
                    <a:lstStyle/>
                    <a:p>
                      <a:pPr algn="l"/>
                      <a:r>
                        <a:rPr lang="en-US" sz="1800" b="1" dirty="0" smtClean="0">
                          <a:latin typeface="+mj-lt"/>
                          <a:cs typeface="Times New Roman" panose="02020603050405020304" pitchFamily="18" charset="0"/>
                        </a:rPr>
                        <a:t>Income</a:t>
                      </a:r>
                      <a:endParaRPr lang="en-US" sz="1800" b="1" dirty="0">
                        <a:latin typeface="+mj-lt"/>
                        <a:cs typeface="Times New Roman" panose="02020603050405020304" pitchFamily="18" charset="0"/>
                      </a:endParaRPr>
                    </a:p>
                  </a:txBody>
                  <a:tcPr marL="91442" marR="91442" marT="45722" marB="45722"/>
                </a:tc>
                <a:tc>
                  <a:txBody>
                    <a:bodyPr/>
                    <a:lstStyle/>
                    <a:p>
                      <a:pPr algn="ctr"/>
                      <a:endParaRPr lang="en-US" sz="1800" dirty="0">
                        <a:latin typeface="+mj-lt"/>
                        <a:cs typeface="Times New Roman" panose="02020603050405020304" pitchFamily="18" charset="0"/>
                      </a:endParaRPr>
                    </a:p>
                  </a:txBody>
                  <a:tcPr marL="91442" marR="91442" marT="45722" marB="45722"/>
                </a:tc>
                <a:tc>
                  <a:txBody>
                    <a:bodyPr/>
                    <a:lstStyle/>
                    <a:p>
                      <a:pPr algn="ctr"/>
                      <a:endParaRPr lang="en-US" sz="1800" dirty="0">
                        <a:latin typeface="+mj-lt"/>
                        <a:cs typeface="Times New Roman" panose="02020603050405020304" pitchFamily="18" charset="0"/>
                      </a:endParaRPr>
                    </a:p>
                  </a:txBody>
                  <a:tcPr marL="91442" marR="91442" marT="45722" marB="45722"/>
                </a:tc>
                <a:tc>
                  <a:txBody>
                    <a:bodyPr/>
                    <a:lstStyle/>
                    <a:p>
                      <a:pPr algn="r"/>
                      <a:endParaRPr lang="en-US" sz="1800" dirty="0">
                        <a:latin typeface="+mj-lt"/>
                        <a:cs typeface="Times New Roman" panose="02020603050405020304" pitchFamily="18" charset="0"/>
                      </a:endParaRPr>
                    </a:p>
                  </a:txBody>
                  <a:tcPr marL="91442" marR="91442" marT="45722" marB="45722"/>
                </a:tc>
              </a:tr>
              <a:tr h="365789">
                <a:tc>
                  <a:txBody>
                    <a:bodyPr/>
                    <a:lstStyle/>
                    <a:p>
                      <a:pPr marL="0" marR="0" indent="160020" algn="l">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     Less </a:t>
                      </a:r>
                      <a:r>
                        <a:rPr lang="en-US" sz="1800" dirty="0">
                          <a:solidFill>
                            <a:srgbClr val="000000"/>
                          </a:solidFill>
                          <a:effectLst/>
                          <a:latin typeface="+mj-lt"/>
                          <a:ea typeface="Times New Roman"/>
                          <a:cs typeface="Times New Roman" panose="02020603050405020304" pitchFamily="18" charset="0"/>
                        </a:rPr>
                        <a:t>than 20,000</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443</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(53.5</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393</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(66.7</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r">
                        <a:spcBef>
                          <a:spcPts val="200"/>
                        </a:spcBef>
                        <a:spcAft>
                          <a:spcPts val="200"/>
                        </a:spcAft>
                      </a:pPr>
                      <a:r>
                        <a:rPr lang="en-US" sz="1800" dirty="0" smtClean="0">
                          <a:effectLst/>
                          <a:latin typeface="+mj-lt"/>
                          <a:ea typeface="Times New Roman"/>
                          <a:cs typeface="Times New Roman" panose="02020603050405020304" pitchFamily="18" charset="0"/>
                        </a:rPr>
                        <a:t>&lt;0.0001</a:t>
                      </a:r>
                      <a:endParaRPr lang="en-US" sz="1800" dirty="0">
                        <a:effectLst/>
                        <a:latin typeface="+mj-lt"/>
                        <a:ea typeface="Times New Roman"/>
                        <a:cs typeface="Times New Roman" panose="02020603050405020304" pitchFamily="18" charset="0"/>
                      </a:endParaRPr>
                    </a:p>
                  </a:txBody>
                  <a:tcPr marL="25401" marR="25401" marT="0" marB="0"/>
                </a:tc>
              </a:tr>
              <a:tr h="365791">
                <a:tc>
                  <a:txBody>
                    <a:bodyPr/>
                    <a:lstStyle/>
                    <a:p>
                      <a:pPr algn="l"/>
                      <a:r>
                        <a:rPr lang="en-US" sz="1800" b="1" dirty="0" smtClean="0">
                          <a:latin typeface="+mj-lt"/>
                          <a:cs typeface="Times New Roman" panose="02020603050405020304" pitchFamily="18" charset="0"/>
                        </a:rPr>
                        <a:t>Employment Status</a:t>
                      </a:r>
                      <a:endParaRPr lang="en-US" sz="1800" b="1" dirty="0">
                        <a:latin typeface="+mj-lt"/>
                        <a:cs typeface="Times New Roman" panose="02020603050405020304" pitchFamily="18" charset="0"/>
                      </a:endParaRPr>
                    </a:p>
                  </a:txBody>
                  <a:tcPr marL="91442" marR="91442" marT="45722" marB="45722"/>
                </a:tc>
                <a:tc>
                  <a:txBody>
                    <a:bodyPr/>
                    <a:lstStyle/>
                    <a:p>
                      <a:endParaRPr lang="en-US" sz="1800" dirty="0"/>
                    </a:p>
                  </a:txBody>
                  <a:tcPr marL="22226" marR="22226" marT="0" marB="0"/>
                </a:tc>
                <a:tc>
                  <a:txBody>
                    <a:bodyPr/>
                    <a:lstStyle/>
                    <a:p>
                      <a:endParaRPr lang="en-US" sz="1800" dirty="0"/>
                    </a:p>
                  </a:txBody>
                  <a:tcPr marL="22226" marR="22226" marT="0" marB="0"/>
                </a:tc>
                <a:tc>
                  <a:txBody>
                    <a:bodyPr/>
                    <a:lstStyle/>
                    <a:p>
                      <a:pPr algn="r"/>
                      <a:endParaRPr lang="en-US" sz="1800" dirty="0">
                        <a:latin typeface="+mj-lt"/>
                        <a:cs typeface="Times New Roman" panose="02020603050405020304" pitchFamily="18" charset="0"/>
                      </a:endParaRPr>
                    </a:p>
                  </a:txBody>
                  <a:tcPr marL="91442" marR="91442" marT="45722" marB="45722"/>
                </a:tc>
              </a:tr>
              <a:tr h="365789">
                <a:tc>
                  <a:txBody>
                    <a:bodyPr/>
                    <a:lstStyle/>
                    <a:p>
                      <a:pPr marL="0" marR="0" indent="160020" algn="l">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     Not </a:t>
                      </a:r>
                      <a:r>
                        <a:rPr lang="en-US" sz="1800" dirty="0">
                          <a:solidFill>
                            <a:srgbClr val="000000"/>
                          </a:solidFill>
                          <a:effectLst/>
                          <a:latin typeface="+mj-lt"/>
                          <a:ea typeface="Times New Roman"/>
                          <a:cs typeface="Times New Roman" panose="02020603050405020304" pitchFamily="18" charset="0"/>
                        </a:rPr>
                        <a:t>Working Currently</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524 </a:t>
                      </a:r>
                      <a:r>
                        <a:rPr lang="en-US" sz="1800" dirty="0">
                          <a:solidFill>
                            <a:srgbClr val="000000"/>
                          </a:solidFill>
                          <a:effectLst/>
                          <a:latin typeface="+mj-lt"/>
                          <a:ea typeface="Times New Roman"/>
                          <a:cs typeface="Times New Roman" panose="02020603050405020304" pitchFamily="18" charset="0"/>
                        </a:rPr>
                        <a:t>(62.5%)</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450</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(76.3</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indent="160020" algn="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&lt;0.0001</a:t>
                      </a:r>
                      <a:endParaRPr lang="en-US" sz="1800" dirty="0">
                        <a:effectLst/>
                        <a:latin typeface="+mj-lt"/>
                        <a:ea typeface="Times New Roman"/>
                        <a:cs typeface="Times New Roman" panose="02020603050405020304" pitchFamily="18" charset="0"/>
                      </a:endParaRPr>
                    </a:p>
                  </a:txBody>
                  <a:tcPr marL="25401" marR="25401" marT="0" marB="0"/>
                </a:tc>
              </a:tr>
              <a:tr h="365791">
                <a:tc>
                  <a:txBody>
                    <a:bodyPr/>
                    <a:lstStyle/>
                    <a:p>
                      <a:pPr algn="l"/>
                      <a:r>
                        <a:rPr lang="en-US" sz="1800" b="1" dirty="0" smtClean="0">
                          <a:latin typeface="+mj-lt"/>
                          <a:cs typeface="Times New Roman" panose="02020603050405020304" pitchFamily="18" charset="0"/>
                        </a:rPr>
                        <a:t>Housing Stability</a:t>
                      </a:r>
                      <a:endParaRPr lang="en-US" sz="1800" b="1" dirty="0">
                        <a:latin typeface="+mj-lt"/>
                        <a:cs typeface="Times New Roman" panose="02020603050405020304" pitchFamily="18" charset="0"/>
                      </a:endParaRPr>
                    </a:p>
                  </a:txBody>
                  <a:tcPr marL="91442" marR="91442" marT="45722" marB="45722"/>
                </a:tc>
                <a:tc>
                  <a:txBody>
                    <a:bodyPr/>
                    <a:lstStyle/>
                    <a:p>
                      <a:pPr algn="ctr"/>
                      <a:endParaRPr lang="en-US" sz="1800" dirty="0">
                        <a:latin typeface="+mj-lt"/>
                        <a:cs typeface="Times New Roman" panose="02020603050405020304" pitchFamily="18" charset="0"/>
                      </a:endParaRPr>
                    </a:p>
                  </a:txBody>
                  <a:tcPr marL="91442" marR="91442" marT="45722" marB="45722"/>
                </a:tc>
                <a:tc>
                  <a:txBody>
                    <a:bodyPr/>
                    <a:lstStyle/>
                    <a:p>
                      <a:pPr algn="ctr"/>
                      <a:endParaRPr lang="en-US" sz="1800" dirty="0">
                        <a:latin typeface="+mj-lt"/>
                        <a:cs typeface="Times New Roman" panose="02020603050405020304" pitchFamily="18" charset="0"/>
                      </a:endParaRPr>
                    </a:p>
                  </a:txBody>
                  <a:tcPr marL="91442" marR="91442" marT="45722" marB="45722"/>
                </a:tc>
                <a:tc>
                  <a:txBody>
                    <a:bodyPr/>
                    <a:lstStyle/>
                    <a:p>
                      <a:pPr algn="r"/>
                      <a:endParaRPr lang="en-US" sz="1800" dirty="0">
                        <a:latin typeface="+mj-lt"/>
                        <a:cs typeface="Times New Roman" panose="02020603050405020304" pitchFamily="18" charset="0"/>
                      </a:endParaRPr>
                    </a:p>
                  </a:txBody>
                  <a:tcPr marL="91442" marR="91442" marT="45722" marB="45722"/>
                </a:tc>
              </a:tr>
              <a:tr h="315498">
                <a:tc>
                  <a:txBody>
                    <a:bodyPr/>
                    <a:lstStyle/>
                    <a:p>
                      <a:pPr marL="0" marR="0" indent="160020" algn="l">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     Unstable</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81</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(9.7</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121</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(20.5</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indent="160020" algn="r">
                        <a:lnSpc>
                          <a:spcPct val="115000"/>
                        </a:lnSpc>
                        <a:spcBef>
                          <a:spcPts val="175"/>
                        </a:spcBef>
                        <a:spcAft>
                          <a:spcPts val="175"/>
                        </a:spcAft>
                      </a:pPr>
                      <a:r>
                        <a:rPr lang="en-US" sz="1800" dirty="0" smtClean="0">
                          <a:latin typeface="+mj-lt"/>
                          <a:ea typeface="Times New Roman"/>
                          <a:cs typeface="Times New Roman" panose="02020603050405020304" pitchFamily="18" charset="0"/>
                        </a:rPr>
                        <a:t>&lt;0.0001</a:t>
                      </a:r>
                      <a:endParaRPr lang="en-US" sz="1800" dirty="0">
                        <a:latin typeface="+mj-lt"/>
                        <a:ea typeface="Times New Roman"/>
                        <a:cs typeface="Times New Roman" panose="02020603050405020304" pitchFamily="18" charset="0"/>
                      </a:endParaRPr>
                    </a:p>
                  </a:txBody>
                  <a:tcPr marL="22226" marR="22226" marT="0" marB="0"/>
                </a:tc>
              </a:tr>
              <a:tr h="365791">
                <a:tc>
                  <a:txBody>
                    <a:bodyPr/>
                    <a:lstStyle/>
                    <a:p>
                      <a:pPr algn="l"/>
                      <a:r>
                        <a:rPr lang="en-US" sz="1800" b="1" dirty="0" smtClean="0">
                          <a:latin typeface="+mj-lt"/>
                          <a:cs typeface="Times New Roman" panose="02020603050405020304" pitchFamily="18" charset="0"/>
                        </a:rPr>
                        <a:t>Past Incarceration</a:t>
                      </a:r>
                      <a:endParaRPr lang="en-US" sz="1800" b="1" dirty="0">
                        <a:latin typeface="+mj-lt"/>
                        <a:cs typeface="Times New Roman" panose="02020603050405020304" pitchFamily="18" charset="0"/>
                      </a:endParaRPr>
                    </a:p>
                  </a:txBody>
                  <a:tcPr marL="91442" marR="91442" marT="45722" marB="45722"/>
                </a:tc>
                <a:tc>
                  <a:txBody>
                    <a:bodyPr/>
                    <a:lstStyle/>
                    <a:p>
                      <a:pPr algn="ctr"/>
                      <a:endParaRPr lang="en-US" sz="1800">
                        <a:latin typeface="+mj-lt"/>
                        <a:cs typeface="Times New Roman" panose="02020603050405020304" pitchFamily="18" charset="0"/>
                      </a:endParaRPr>
                    </a:p>
                  </a:txBody>
                  <a:tcPr marL="22226" marR="22226" marT="0" marB="0"/>
                </a:tc>
                <a:tc>
                  <a:txBody>
                    <a:bodyPr/>
                    <a:lstStyle/>
                    <a:p>
                      <a:pPr algn="ctr"/>
                      <a:endParaRPr lang="en-US" sz="1800" dirty="0">
                        <a:latin typeface="+mj-lt"/>
                        <a:cs typeface="Times New Roman" panose="02020603050405020304" pitchFamily="18" charset="0"/>
                      </a:endParaRPr>
                    </a:p>
                  </a:txBody>
                  <a:tcPr marL="22226" marR="22226" marT="0" marB="0"/>
                </a:tc>
                <a:tc>
                  <a:txBody>
                    <a:bodyPr/>
                    <a:lstStyle/>
                    <a:p>
                      <a:pPr algn="r"/>
                      <a:endParaRPr lang="en-US" sz="1800" dirty="0">
                        <a:latin typeface="+mj-lt"/>
                        <a:cs typeface="Times New Roman" panose="02020603050405020304" pitchFamily="18" charset="0"/>
                      </a:endParaRPr>
                    </a:p>
                  </a:txBody>
                  <a:tcPr marL="91442" marR="91442" marT="45722" marB="45722"/>
                </a:tc>
              </a:tr>
              <a:tr h="365789">
                <a:tc>
                  <a:txBody>
                    <a:bodyPr/>
                    <a:lstStyle/>
                    <a:p>
                      <a:pPr marL="0" marR="0" indent="160020" algn="l">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     Yes</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400</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(48.3</a:t>
                      </a:r>
                      <a:r>
                        <a:rPr lang="en-US" sz="1800" dirty="0">
                          <a:solidFill>
                            <a:srgbClr val="000000"/>
                          </a:solidFill>
                          <a:effectLst/>
                          <a:latin typeface="+mj-lt"/>
                          <a:ea typeface="Times New Roman"/>
                          <a:cs typeface="Times New Roman" panose="02020603050405020304" pitchFamily="18" charset="0"/>
                        </a:rPr>
                        <a:t>%)             </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algn="ctr">
                        <a:spcBef>
                          <a:spcPts val="200"/>
                        </a:spcBef>
                        <a:spcAft>
                          <a:spcPts val="200"/>
                        </a:spcAft>
                      </a:pPr>
                      <a:r>
                        <a:rPr lang="en-US" sz="1800" dirty="0" smtClean="0">
                          <a:solidFill>
                            <a:srgbClr val="000000"/>
                          </a:solidFill>
                          <a:effectLst/>
                          <a:latin typeface="+mj-lt"/>
                          <a:ea typeface="Times New Roman"/>
                          <a:cs typeface="Times New Roman" panose="02020603050405020304" pitchFamily="18" charset="0"/>
                        </a:rPr>
                        <a:t>422</a:t>
                      </a:r>
                      <a:r>
                        <a:rPr lang="en-US" sz="1800" baseline="0" dirty="0" smtClean="0">
                          <a:solidFill>
                            <a:srgbClr val="000000"/>
                          </a:solidFill>
                          <a:effectLst/>
                          <a:latin typeface="+mj-lt"/>
                          <a:ea typeface="Times New Roman"/>
                          <a:cs typeface="Times New Roman" panose="02020603050405020304" pitchFamily="18" charset="0"/>
                        </a:rPr>
                        <a:t> </a:t>
                      </a:r>
                      <a:r>
                        <a:rPr lang="en-US" sz="1800" dirty="0" smtClean="0">
                          <a:solidFill>
                            <a:srgbClr val="000000"/>
                          </a:solidFill>
                          <a:effectLst/>
                          <a:latin typeface="+mj-lt"/>
                          <a:ea typeface="Times New Roman"/>
                          <a:cs typeface="Times New Roman" panose="02020603050405020304" pitchFamily="18" charset="0"/>
                        </a:rPr>
                        <a:t>(73.0</a:t>
                      </a:r>
                      <a:r>
                        <a:rPr lang="en-US" sz="1800" dirty="0">
                          <a:solidFill>
                            <a:srgbClr val="000000"/>
                          </a:solidFill>
                          <a:effectLst/>
                          <a:latin typeface="+mj-lt"/>
                          <a:ea typeface="Times New Roman"/>
                          <a:cs typeface="Times New Roman" panose="02020603050405020304" pitchFamily="18" charset="0"/>
                        </a:rPr>
                        <a:t>%)</a:t>
                      </a:r>
                      <a:endParaRPr lang="en-US" sz="1800" dirty="0">
                        <a:effectLst/>
                        <a:latin typeface="+mj-lt"/>
                        <a:ea typeface="Times New Roman"/>
                        <a:cs typeface="Times New Roman" panose="02020603050405020304" pitchFamily="18" charset="0"/>
                      </a:endParaRPr>
                    </a:p>
                  </a:txBody>
                  <a:tcPr marL="25401" marR="25401" marT="0" marB="0"/>
                </a:tc>
                <a:tc>
                  <a:txBody>
                    <a:bodyPr/>
                    <a:lstStyle/>
                    <a:p>
                      <a:pPr marL="0" marR="0" indent="160020" algn="r">
                        <a:spcBef>
                          <a:spcPts val="200"/>
                        </a:spcBef>
                        <a:spcAft>
                          <a:spcPts val="200"/>
                        </a:spcAft>
                      </a:pPr>
                      <a:r>
                        <a:rPr lang="en-US" sz="1800" baseline="0" dirty="0" smtClean="0">
                          <a:solidFill>
                            <a:srgbClr val="000000"/>
                          </a:solidFill>
                          <a:effectLst/>
                          <a:latin typeface="+mj-lt"/>
                          <a:ea typeface="Times New Roman"/>
                          <a:cs typeface="Times New Roman" panose="02020603050405020304" pitchFamily="18" charset="0"/>
                        </a:rPr>
                        <a:t> &lt;0.0001</a:t>
                      </a:r>
                      <a:endParaRPr lang="en-US" sz="1800" dirty="0">
                        <a:effectLst/>
                        <a:latin typeface="+mj-lt"/>
                        <a:ea typeface="Times New Roman"/>
                        <a:cs typeface="Times New Roman" panose="02020603050405020304" pitchFamily="18" charset="0"/>
                      </a:endParaRPr>
                    </a:p>
                  </a:txBody>
                  <a:tcPr marL="25401" marR="25401" marT="0" marB="0"/>
                </a:tc>
              </a:tr>
            </a:tbl>
          </a:graphicData>
        </a:graphic>
      </p:graphicFrame>
      <p:sp>
        <p:nvSpPr>
          <p:cNvPr id="6" name="Oval 5"/>
          <p:cNvSpPr/>
          <p:nvPr/>
        </p:nvSpPr>
        <p:spPr>
          <a:xfrm>
            <a:off x="5334000" y="2514600"/>
            <a:ext cx="1828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Oval 6"/>
          <p:cNvSpPr/>
          <p:nvPr/>
        </p:nvSpPr>
        <p:spPr>
          <a:xfrm>
            <a:off x="5340350" y="3124200"/>
            <a:ext cx="1828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5353050" y="3940175"/>
            <a:ext cx="1828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9" name="Oval 8"/>
          <p:cNvSpPr/>
          <p:nvPr/>
        </p:nvSpPr>
        <p:spPr>
          <a:xfrm>
            <a:off x="5337175" y="4662488"/>
            <a:ext cx="1828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337175" y="5421313"/>
            <a:ext cx="1828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5334000" y="6019800"/>
            <a:ext cx="1828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230540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1143000"/>
          </a:xfrm>
        </p:spPr>
        <p:txBody>
          <a:bodyPr/>
          <a:lstStyle/>
          <a:p>
            <a:pPr eaLnBrk="1" hangingPunct="1"/>
            <a:r>
              <a:rPr lang="en-US" altLang="en-US" smtClean="0"/>
              <a:t>Results: Hypothesis 1</a:t>
            </a:r>
          </a:p>
        </p:txBody>
      </p:sp>
      <p:graphicFrame>
        <p:nvGraphicFramePr>
          <p:cNvPr id="5" name="Content Placeholder 4"/>
          <p:cNvGraphicFramePr>
            <a:graphicFrameLocks noGrp="1"/>
          </p:cNvGraphicFramePr>
          <p:nvPr>
            <p:ph idx="1"/>
          </p:nvPr>
        </p:nvGraphicFramePr>
        <p:xfrm>
          <a:off x="31750" y="1457325"/>
          <a:ext cx="5638800" cy="4273551"/>
        </p:xfrm>
        <a:graphic>
          <a:graphicData uri="http://schemas.openxmlformats.org/drawingml/2006/table">
            <a:tbl>
              <a:tblPr firstRow="1" bandRow="1">
                <a:tableStyleId>{5C22544A-7EE6-4342-B048-85BDC9FD1C3A}</a:tableStyleId>
              </a:tblPr>
              <a:tblGrid>
                <a:gridCol w="1723411"/>
                <a:gridCol w="1423687"/>
                <a:gridCol w="1498618"/>
                <a:gridCol w="993084"/>
              </a:tblGrid>
              <a:tr h="640120">
                <a:tc>
                  <a:txBody>
                    <a:bodyPr/>
                    <a:lstStyle/>
                    <a:p>
                      <a:endParaRPr lang="en-US" sz="1800" dirty="0">
                        <a:latin typeface="+mj-lt"/>
                      </a:endParaRPr>
                    </a:p>
                  </a:txBody>
                  <a:tcPr marT="45721" marB="45721"/>
                </a:tc>
                <a:tc>
                  <a:txBody>
                    <a:bodyPr/>
                    <a:lstStyle/>
                    <a:p>
                      <a:pPr algn="ctr"/>
                      <a:r>
                        <a:rPr lang="en-US" sz="1800" dirty="0" smtClean="0">
                          <a:solidFill>
                            <a:schemeClr val="tx1"/>
                          </a:solidFill>
                          <a:latin typeface="+mj-lt"/>
                        </a:rPr>
                        <a:t>MSM (N=839)</a:t>
                      </a:r>
                      <a:endParaRPr lang="en-US" sz="1800" dirty="0">
                        <a:solidFill>
                          <a:schemeClr val="tx1"/>
                        </a:solidFill>
                        <a:latin typeface="+mj-lt"/>
                      </a:endParaRPr>
                    </a:p>
                  </a:txBody>
                  <a:tcPr marT="45721" marB="45721"/>
                </a:tc>
                <a:tc>
                  <a:txBody>
                    <a:bodyPr/>
                    <a:lstStyle/>
                    <a:p>
                      <a:pPr algn="ctr"/>
                      <a:r>
                        <a:rPr lang="en-US" sz="1800" dirty="0" smtClean="0">
                          <a:solidFill>
                            <a:schemeClr val="tx1"/>
                          </a:solidFill>
                          <a:latin typeface="+mj-lt"/>
                        </a:rPr>
                        <a:t>MSMW</a:t>
                      </a:r>
                      <a:r>
                        <a:rPr lang="en-US" sz="1800" baseline="0" dirty="0" smtClean="0">
                          <a:solidFill>
                            <a:schemeClr val="tx1"/>
                          </a:solidFill>
                          <a:latin typeface="+mj-lt"/>
                        </a:rPr>
                        <a:t> (N=590)</a:t>
                      </a:r>
                      <a:endParaRPr lang="en-US" sz="1800" dirty="0">
                        <a:solidFill>
                          <a:schemeClr val="tx1"/>
                        </a:solidFill>
                        <a:latin typeface="+mj-lt"/>
                      </a:endParaRPr>
                    </a:p>
                  </a:txBody>
                  <a:tcPr marT="45721" marB="45721"/>
                </a:tc>
                <a:tc>
                  <a:txBody>
                    <a:bodyPr/>
                    <a:lstStyle/>
                    <a:p>
                      <a:pPr algn="ctr"/>
                      <a:r>
                        <a:rPr lang="en-US" sz="1800" dirty="0" smtClean="0">
                          <a:solidFill>
                            <a:schemeClr val="tx1"/>
                          </a:solidFill>
                          <a:latin typeface="+mj-lt"/>
                        </a:rPr>
                        <a:t>P</a:t>
                      </a:r>
                      <a:endParaRPr lang="en-US" sz="1800" dirty="0">
                        <a:solidFill>
                          <a:schemeClr val="tx1"/>
                        </a:solidFill>
                        <a:latin typeface="+mj-lt"/>
                      </a:endParaRPr>
                    </a:p>
                  </a:txBody>
                  <a:tcPr marT="45721" marB="45721"/>
                </a:tc>
              </a:tr>
              <a:tr h="640120">
                <a:tc>
                  <a:txBody>
                    <a:bodyPr/>
                    <a:lstStyle/>
                    <a:p>
                      <a:r>
                        <a:rPr lang="en-US" sz="1800" b="1" dirty="0" smtClean="0">
                          <a:latin typeface="+mj-lt"/>
                        </a:rPr>
                        <a:t>Internalized Homophobia</a:t>
                      </a:r>
                      <a:endParaRPr lang="en-US" sz="1800" b="1" dirty="0">
                        <a:latin typeface="+mj-lt"/>
                      </a:endParaRPr>
                    </a:p>
                  </a:txBody>
                  <a:tcPr marT="45721" marB="45721"/>
                </a:tc>
                <a:tc>
                  <a:txBody>
                    <a:bodyPr/>
                    <a:lstStyle/>
                    <a:p>
                      <a:pPr marL="0" marR="0" algn="ctr">
                        <a:lnSpc>
                          <a:spcPct val="115000"/>
                        </a:lnSpc>
                        <a:spcBef>
                          <a:spcPts val="175"/>
                        </a:spcBef>
                        <a:spcAft>
                          <a:spcPts val="175"/>
                        </a:spcAft>
                      </a:pP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endParaRPr lang="en-US" sz="1800" dirty="0">
                        <a:latin typeface="+mj-lt"/>
                        <a:ea typeface="Times New Roman"/>
                        <a:cs typeface="Times New Roman"/>
                      </a:endParaRPr>
                    </a:p>
                  </a:txBody>
                  <a:tcPr marL="22225" marR="22225" marT="0" marB="0"/>
                </a:tc>
                <a:tc>
                  <a:txBody>
                    <a:bodyPr/>
                    <a:lstStyle/>
                    <a:p>
                      <a:pPr marL="0" marR="0" algn="r">
                        <a:lnSpc>
                          <a:spcPct val="115000"/>
                        </a:lnSpc>
                        <a:spcBef>
                          <a:spcPts val="175"/>
                        </a:spcBef>
                        <a:spcAft>
                          <a:spcPts val="175"/>
                        </a:spcAft>
                      </a:pPr>
                      <a:r>
                        <a:rPr lang="en-US" sz="1800" dirty="0">
                          <a:solidFill>
                            <a:srgbClr val="000000"/>
                          </a:solidFill>
                          <a:latin typeface="+mj-lt"/>
                          <a:ea typeface="Times New Roman"/>
                          <a:cs typeface="Times New Roman"/>
                        </a:rPr>
                        <a:t>&lt;</a:t>
                      </a:r>
                      <a:r>
                        <a:rPr lang="en-US" sz="1800" dirty="0" smtClean="0">
                          <a:solidFill>
                            <a:srgbClr val="000000"/>
                          </a:solidFill>
                          <a:latin typeface="+mj-lt"/>
                          <a:ea typeface="Times New Roman"/>
                          <a:cs typeface="Times New Roman"/>
                        </a:rPr>
                        <a:t>0.001</a:t>
                      </a:r>
                      <a:endParaRPr lang="en-US" sz="1800" dirty="0">
                        <a:latin typeface="+mj-lt"/>
                        <a:ea typeface="Times New Roman"/>
                        <a:cs typeface="Times New Roman"/>
                      </a:endParaRPr>
                    </a:p>
                  </a:txBody>
                  <a:tcPr marL="22225" marR="22225" marT="0" marB="0"/>
                </a:tc>
              </a:tr>
              <a:tr h="315490">
                <a:tc>
                  <a:txBody>
                    <a:bodyPr/>
                    <a:lstStyle/>
                    <a:p>
                      <a:pPr marL="0" marR="0" indent="160020">
                        <a:lnSpc>
                          <a:spcPct val="115000"/>
                        </a:lnSpc>
                        <a:spcBef>
                          <a:spcPts val="175"/>
                        </a:spcBef>
                        <a:spcAft>
                          <a:spcPts val="175"/>
                        </a:spcAft>
                      </a:pPr>
                      <a:r>
                        <a:rPr lang="en-US" sz="1800" dirty="0" smtClean="0">
                          <a:solidFill>
                            <a:srgbClr val="000000"/>
                          </a:solidFill>
                          <a:latin typeface="+mj-lt"/>
                          <a:ea typeface="Times New Roman"/>
                          <a:cs typeface="Times New Roman"/>
                        </a:rPr>
                        <a:t>   Mean (SD)</a:t>
                      </a:r>
                      <a:endParaRPr lang="en-US" sz="1800" dirty="0">
                        <a:latin typeface="+mj-lt"/>
                        <a:ea typeface="Times New Roman"/>
                        <a:cs typeface="Times New Roman" panose="02020603050405020304" pitchFamily="18" charset="0"/>
                      </a:endParaRPr>
                    </a:p>
                  </a:txBody>
                  <a:tcPr marL="22225" marR="22225" marT="0" marB="0"/>
                </a:tc>
                <a:tc>
                  <a:txBody>
                    <a:bodyPr/>
                    <a:lstStyle/>
                    <a:p>
                      <a:pPr marL="0" marR="0" algn="ctr">
                        <a:spcBef>
                          <a:spcPts val="200"/>
                        </a:spcBef>
                        <a:spcAft>
                          <a:spcPts val="200"/>
                        </a:spcAft>
                      </a:pPr>
                      <a:r>
                        <a:rPr lang="en-US" sz="1800">
                          <a:solidFill>
                            <a:srgbClr val="000000"/>
                          </a:solidFill>
                          <a:effectLst/>
                          <a:latin typeface="+mj-lt"/>
                          <a:ea typeface="Times New Roman"/>
                        </a:rPr>
                        <a:t>1.8 (1.0, 2.7)</a:t>
                      </a:r>
                      <a:endParaRPr lang="en-US" sz="1800">
                        <a:effectLst/>
                        <a:latin typeface="+mj-lt"/>
                        <a:ea typeface="Times New Roman"/>
                      </a:endParaRPr>
                    </a:p>
                  </a:txBody>
                  <a:tcPr marL="25400" marR="25400" marT="0" marB="0"/>
                </a:tc>
                <a:tc>
                  <a:txBody>
                    <a:bodyPr/>
                    <a:lstStyle/>
                    <a:p>
                      <a:pPr marL="0" marR="0" algn="ctr">
                        <a:spcBef>
                          <a:spcPts val="200"/>
                        </a:spcBef>
                        <a:spcAft>
                          <a:spcPts val="200"/>
                        </a:spcAft>
                      </a:pPr>
                      <a:r>
                        <a:rPr lang="en-US" sz="1800" dirty="0">
                          <a:solidFill>
                            <a:srgbClr val="000000"/>
                          </a:solidFill>
                          <a:effectLst/>
                          <a:latin typeface="+mj-lt"/>
                          <a:ea typeface="Times New Roman"/>
                        </a:rPr>
                        <a:t>2.7 (2.0, 3.2)</a:t>
                      </a:r>
                      <a:endParaRPr lang="en-US" sz="1800" dirty="0">
                        <a:effectLst/>
                        <a:latin typeface="+mj-lt"/>
                        <a:ea typeface="Times New Roman"/>
                      </a:endParaRPr>
                    </a:p>
                  </a:txBody>
                  <a:tcPr marL="25400" marR="25400" marT="0" marB="0"/>
                </a:tc>
                <a:tc>
                  <a:txBody>
                    <a:bodyPr/>
                    <a:lstStyle/>
                    <a:p>
                      <a:pPr marL="0" marR="0" algn="ctr">
                        <a:spcBef>
                          <a:spcPts val="200"/>
                        </a:spcBef>
                        <a:spcAft>
                          <a:spcPts val="200"/>
                        </a:spcAft>
                      </a:pPr>
                      <a:endParaRPr lang="en-US" sz="1200" dirty="0">
                        <a:effectLst/>
                        <a:latin typeface="Times New Roman"/>
                        <a:ea typeface="Times New Roman"/>
                      </a:endParaRPr>
                    </a:p>
                  </a:txBody>
                  <a:tcPr marL="25400" marR="25400" marT="0" marB="0"/>
                </a:tc>
              </a:tr>
              <a:tr h="518183">
                <a:tc>
                  <a:txBody>
                    <a:bodyPr/>
                    <a:lstStyle/>
                    <a:p>
                      <a:r>
                        <a:rPr lang="en-US" sz="1800" b="1" dirty="0" smtClean="0">
                          <a:latin typeface="+mj-lt"/>
                        </a:rPr>
                        <a:t>Social</a:t>
                      </a:r>
                      <a:r>
                        <a:rPr lang="en-US" sz="1800" baseline="0" dirty="0" smtClean="0">
                          <a:latin typeface="+mj-lt"/>
                        </a:rPr>
                        <a:t> </a:t>
                      </a:r>
                      <a:r>
                        <a:rPr lang="en-US" sz="1800" b="1" baseline="0" dirty="0" smtClean="0">
                          <a:latin typeface="+mj-lt"/>
                        </a:rPr>
                        <a:t>Support</a:t>
                      </a:r>
                      <a:endParaRPr lang="en-US" sz="1800" b="1" dirty="0">
                        <a:latin typeface="+mj-lt"/>
                      </a:endParaRPr>
                    </a:p>
                  </a:txBody>
                  <a:tcPr marT="45721" marB="45721"/>
                </a:tc>
                <a:tc>
                  <a:txBody>
                    <a:bodyPr/>
                    <a:lstStyle/>
                    <a:p>
                      <a:pPr algn="ctr"/>
                      <a:endParaRPr lang="en-US" sz="1800" dirty="0">
                        <a:latin typeface="+mj-lt"/>
                      </a:endParaRPr>
                    </a:p>
                  </a:txBody>
                  <a:tcPr marT="45721" marB="45721"/>
                </a:tc>
                <a:tc>
                  <a:txBody>
                    <a:bodyPr/>
                    <a:lstStyle/>
                    <a:p>
                      <a:pPr algn="ctr"/>
                      <a:endParaRPr lang="en-US" sz="1800" dirty="0">
                        <a:latin typeface="+mj-lt"/>
                      </a:endParaRPr>
                    </a:p>
                  </a:txBody>
                  <a:tcPr marT="45721" marB="45721"/>
                </a:tc>
                <a:tc>
                  <a:txBody>
                    <a:bodyPr/>
                    <a:lstStyle/>
                    <a:p>
                      <a:pPr algn="r"/>
                      <a:r>
                        <a:rPr lang="en-US" sz="1800" dirty="0" smtClean="0">
                          <a:latin typeface="+mj-lt"/>
                        </a:rPr>
                        <a:t>&lt;0.001</a:t>
                      </a:r>
                      <a:endParaRPr lang="en-US" sz="1800" dirty="0">
                        <a:latin typeface="+mj-lt"/>
                      </a:endParaRPr>
                    </a:p>
                  </a:txBody>
                  <a:tcPr marT="45721" marB="45721"/>
                </a:tc>
              </a:tr>
              <a:tr h="381024">
                <a:tc>
                  <a:txBody>
                    <a:bodyPr/>
                    <a:lstStyle/>
                    <a:p>
                      <a:r>
                        <a:rPr lang="en-US" sz="1800" dirty="0" smtClean="0">
                          <a:latin typeface="+mj-lt"/>
                        </a:rPr>
                        <a:t>     Low</a:t>
                      </a:r>
                      <a:endParaRPr lang="en-US" sz="1800" dirty="0">
                        <a:latin typeface="+mj-lt"/>
                      </a:endParaRPr>
                    </a:p>
                  </a:txBody>
                  <a:tcPr marT="45721" marB="45721"/>
                </a:tc>
                <a:tc>
                  <a:txBody>
                    <a:bodyPr/>
                    <a:lstStyle/>
                    <a:p>
                      <a:pPr marL="0" marR="0" algn="ctr">
                        <a:spcBef>
                          <a:spcPts val="200"/>
                        </a:spcBef>
                        <a:spcAft>
                          <a:spcPts val="200"/>
                        </a:spcAft>
                      </a:pPr>
                      <a:r>
                        <a:rPr lang="en-US" sz="1600" dirty="0">
                          <a:solidFill>
                            <a:srgbClr val="000000"/>
                          </a:solidFill>
                          <a:effectLst/>
                          <a:latin typeface="+mj-lt"/>
                          <a:ea typeface="Times New Roman"/>
                        </a:rPr>
                        <a:t> </a:t>
                      </a:r>
                      <a:r>
                        <a:rPr lang="en-US" sz="1600" dirty="0" smtClean="0">
                          <a:solidFill>
                            <a:srgbClr val="000000"/>
                          </a:solidFill>
                          <a:effectLst/>
                          <a:latin typeface="+mj-lt"/>
                          <a:ea typeface="Times New Roman"/>
                        </a:rPr>
                        <a:t>135</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(16.6</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a:solidFill>
                            <a:srgbClr val="000000"/>
                          </a:solidFill>
                          <a:effectLst/>
                          <a:latin typeface="+mj-lt"/>
                          <a:ea typeface="Times New Roman"/>
                        </a:rPr>
                        <a:t> </a:t>
                      </a:r>
                      <a:r>
                        <a:rPr lang="en-US" sz="1600" dirty="0" smtClean="0">
                          <a:solidFill>
                            <a:srgbClr val="000000"/>
                          </a:solidFill>
                          <a:effectLst/>
                          <a:latin typeface="+mj-lt"/>
                          <a:ea typeface="Times New Roman"/>
                        </a:rPr>
                        <a:t>168</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(30.4</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endParaRPr lang="en-US" sz="1800" dirty="0">
                        <a:latin typeface="+mj-lt"/>
                      </a:endParaRPr>
                    </a:p>
                  </a:txBody>
                  <a:tcPr marT="45721" marB="45721"/>
                </a:tc>
              </a:tr>
              <a:tr h="365781">
                <a:tc>
                  <a:txBody>
                    <a:bodyPr/>
                    <a:lstStyle/>
                    <a:p>
                      <a:r>
                        <a:rPr lang="en-US" sz="1800" dirty="0" smtClean="0">
                          <a:latin typeface="+mj-lt"/>
                        </a:rPr>
                        <a:t>     Moderate</a:t>
                      </a:r>
                      <a:endParaRPr lang="en-US" sz="1800" dirty="0">
                        <a:latin typeface="+mj-lt"/>
                      </a:endParaRPr>
                    </a:p>
                  </a:txBody>
                  <a:tcPr marT="45721" marB="45721"/>
                </a:tc>
                <a:tc>
                  <a:txBody>
                    <a:bodyPr/>
                    <a:lstStyle/>
                    <a:p>
                      <a:pPr marL="0" marR="0" algn="ctr">
                        <a:spcBef>
                          <a:spcPts val="200"/>
                        </a:spcBef>
                        <a:spcAft>
                          <a:spcPts val="200"/>
                        </a:spcAft>
                      </a:pPr>
                      <a:r>
                        <a:rPr lang="en-US" sz="1600" dirty="0" smtClean="0">
                          <a:solidFill>
                            <a:srgbClr val="000000"/>
                          </a:solidFill>
                          <a:effectLst/>
                          <a:latin typeface="+mj-lt"/>
                          <a:ea typeface="Times New Roman"/>
                        </a:rPr>
                        <a:t>259</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(31.9</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192</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(34.8</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endParaRPr lang="en-US" sz="1800" dirty="0">
                        <a:latin typeface="+mj-lt"/>
                      </a:endParaRPr>
                    </a:p>
                  </a:txBody>
                  <a:tcPr marT="45721" marB="45721"/>
                </a:tc>
              </a:tr>
              <a:tr h="365781">
                <a:tc>
                  <a:txBody>
                    <a:bodyPr/>
                    <a:lstStyle/>
                    <a:p>
                      <a:r>
                        <a:rPr lang="en-US" sz="1800" dirty="0" smtClean="0">
                          <a:latin typeface="+mj-lt"/>
                        </a:rPr>
                        <a:t>     High</a:t>
                      </a:r>
                      <a:endParaRPr lang="en-US" sz="1800" dirty="0">
                        <a:latin typeface="+mj-lt"/>
                      </a:endParaRPr>
                    </a:p>
                  </a:txBody>
                  <a:tcPr marT="45721" marB="45721"/>
                </a:tc>
                <a:tc>
                  <a:txBody>
                    <a:bodyPr/>
                    <a:lstStyle/>
                    <a:p>
                      <a:pPr marL="0" marR="0" algn="ctr">
                        <a:spcBef>
                          <a:spcPts val="200"/>
                        </a:spcBef>
                        <a:spcAft>
                          <a:spcPts val="200"/>
                        </a:spcAft>
                      </a:pPr>
                      <a:r>
                        <a:rPr lang="en-US" sz="1600" dirty="0" smtClean="0">
                          <a:solidFill>
                            <a:srgbClr val="000000"/>
                          </a:solidFill>
                          <a:effectLst/>
                          <a:latin typeface="+mj-lt"/>
                          <a:ea typeface="Times New Roman"/>
                        </a:rPr>
                        <a:t>419</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(51.5</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192</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(34.8</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endParaRPr lang="en-US" sz="1800" dirty="0">
                        <a:latin typeface="+mj-lt"/>
                      </a:endParaRPr>
                    </a:p>
                  </a:txBody>
                  <a:tcPr marT="45721" marB="45721"/>
                </a:tc>
              </a:tr>
              <a:tr h="365781">
                <a:tc>
                  <a:txBody>
                    <a:bodyPr/>
                    <a:lstStyle/>
                    <a:p>
                      <a:r>
                        <a:rPr lang="en-US" sz="1800" b="1" dirty="0" smtClean="0">
                          <a:latin typeface="+mj-lt"/>
                        </a:rPr>
                        <a:t>Depression</a:t>
                      </a:r>
                      <a:endParaRPr lang="en-US" sz="1800" b="1" dirty="0">
                        <a:latin typeface="+mj-lt"/>
                      </a:endParaRPr>
                    </a:p>
                  </a:txBody>
                  <a:tcPr marT="45721" marB="45721"/>
                </a:tc>
                <a:tc>
                  <a:txBody>
                    <a:bodyPr/>
                    <a:lstStyle/>
                    <a:p>
                      <a:pPr algn="ctr"/>
                      <a:endParaRPr lang="en-US" sz="1800" dirty="0">
                        <a:latin typeface="+mj-lt"/>
                      </a:endParaRPr>
                    </a:p>
                  </a:txBody>
                  <a:tcPr marT="45721" marB="45721"/>
                </a:tc>
                <a:tc>
                  <a:txBody>
                    <a:bodyPr/>
                    <a:lstStyle/>
                    <a:p>
                      <a:pPr algn="ctr"/>
                      <a:endParaRPr lang="en-US" sz="1800" dirty="0">
                        <a:latin typeface="+mj-lt"/>
                      </a:endParaRPr>
                    </a:p>
                  </a:txBody>
                  <a:tcPr marT="45721" marB="45721"/>
                </a:tc>
                <a:tc>
                  <a:txBody>
                    <a:bodyPr/>
                    <a:lstStyle/>
                    <a:p>
                      <a:pPr algn="r"/>
                      <a:r>
                        <a:rPr lang="en-US" sz="1800" dirty="0" smtClean="0">
                          <a:latin typeface="+mj-lt"/>
                        </a:rPr>
                        <a:t>0.0022</a:t>
                      </a:r>
                      <a:endParaRPr lang="en-US" sz="1800" dirty="0">
                        <a:latin typeface="+mj-lt"/>
                      </a:endParaRPr>
                    </a:p>
                  </a:txBody>
                  <a:tcPr marT="45721" marB="45721"/>
                </a:tc>
              </a:tr>
              <a:tr h="315490">
                <a:tc>
                  <a:txBody>
                    <a:bodyPr/>
                    <a:lstStyle/>
                    <a:p>
                      <a:pPr marL="0" marR="0" indent="160020">
                        <a:lnSpc>
                          <a:spcPct val="115000"/>
                        </a:lnSpc>
                        <a:spcBef>
                          <a:spcPts val="175"/>
                        </a:spcBef>
                        <a:spcAft>
                          <a:spcPts val="175"/>
                        </a:spcAft>
                      </a:pPr>
                      <a:r>
                        <a:rPr lang="en-US" sz="1800" baseline="0" dirty="0" smtClean="0">
                          <a:solidFill>
                            <a:srgbClr val="000000"/>
                          </a:solidFill>
                          <a:latin typeface="+mj-lt"/>
                          <a:ea typeface="Times New Roman"/>
                          <a:cs typeface="Times New Roman"/>
                        </a:rPr>
                        <a:t>  </a:t>
                      </a:r>
                      <a:r>
                        <a:rPr lang="en-US" sz="1800" dirty="0" smtClean="0">
                          <a:solidFill>
                            <a:srgbClr val="000000"/>
                          </a:solidFill>
                          <a:latin typeface="+mj-lt"/>
                          <a:ea typeface="Times New Roman"/>
                          <a:cs typeface="Times New Roman"/>
                        </a:rPr>
                        <a:t> </a:t>
                      </a:r>
                      <a:r>
                        <a:rPr lang="en-US" sz="1800" dirty="0">
                          <a:solidFill>
                            <a:srgbClr val="000000"/>
                          </a:solidFill>
                          <a:latin typeface="+mj-lt"/>
                          <a:ea typeface="Times New Roman"/>
                          <a:cs typeface="Times New Roman"/>
                        </a:rPr>
                        <a:t>&lt;= 15</a:t>
                      </a:r>
                      <a:endParaRPr lang="en-US" sz="1800" dirty="0">
                        <a:latin typeface="+mj-lt"/>
                        <a:ea typeface="Times New Roman"/>
                        <a:cs typeface="Times New Roman"/>
                      </a:endParaRPr>
                    </a:p>
                  </a:txBody>
                  <a:tcPr marL="22225" marR="22225"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479</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(60.0</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273</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(51.5</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indent="160020">
                        <a:lnSpc>
                          <a:spcPct val="115000"/>
                        </a:lnSpc>
                        <a:spcBef>
                          <a:spcPts val="175"/>
                        </a:spcBef>
                        <a:spcAft>
                          <a:spcPts val="175"/>
                        </a:spcAft>
                      </a:pPr>
                      <a:endParaRPr lang="en-US" sz="1800" dirty="0">
                        <a:latin typeface="+mj-lt"/>
                        <a:ea typeface="Times New Roman"/>
                        <a:cs typeface="Times New Roman"/>
                      </a:endParaRPr>
                    </a:p>
                  </a:txBody>
                  <a:tcPr marL="22225" marR="22225" marT="0" marB="0"/>
                </a:tc>
              </a:tr>
              <a:tr h="365781">
                <a:tc>
                  <a:txBody>
                    <a:bodyPr/>
                    <a:lstStyle/>
                    <a:p>
                      <a:r>
                        <a:rPr lang="en-US" sz="1800" dirty="0" smtClean="0">
                          <a:latin typeface="+mj-lt"/>
                        </a:rPr>
                        <a:t>    Scale&gt;=16</a:t>
                      </a:r>
                      <a:endParaRPr lang="en-US" sz="1800" dirty="0">
                        <a:latin typeface="+mj-lt"/>
                      </a:endParaRPr>
                    </a:p>
                  </a:txBody>
                  <a:tcPr marT="45721" marB="45721"/>
                </a:tc>
                <a:tc>
                  <a:txBody>
                    <a:bodyPr/>
                    <a:lstStyle/>
                    <a:p>
                      <a:pPr marL="0" marR="0" algn="ctr">
                        <a:spcBef>
                          <a:spcPts val="200"/>
                        </a:spcBef>
                        <a:spcAft>
                          <a:spcPts val="200"/>
                        </a:spcAft>
                      </a:pPr>
                      <a:r>
                        <a:rPr lang="en-US" sz="1600" dirty="0" smtClean="0">
                          <a:solidFill>
                            <a:srgbClr val="000000"/>
                          </a:solidFill>
                          <a:effectLst/>
                          <a:latin typeface="+mj-lt"/>
                          <a:ea typeface="Times New Roman"/>
                        </a:rPr>
                        <a:t>319</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(40.0</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257</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(48.5</a:t>
                      </a:r>
                      <a:r>
                        <a:rPr lang="en-US" sz="1600" dirty="0">
                          <a:solidFill>
                            <a:srgbClr val="000000"/>
                          </a:solidFill>
                          <a:effectLst/>
                          <a:latin typeface="+mj-lt"/>
                          <a:ea typeface="Times New Roman"/>
                        </a:rPr>
                        <a:t>%)</a:t>
                      </a:r>
                      <a:endParaRPr lang="en-US" sz="1600" dirty="0">
                        <a:effectLst/>
                        <a:latin typeface="+mj-lt"/>
                        <a:ea typeface="Times New Roman"/>
                      </a:endParaRPr>
                    </a:p>
                  </a:txBody>
                  <a:tcPr marL="25400" marR="25400" marT="0" marB="0"/>
                </a:tc>
                <a:tc>
                  <a:txBody>
                    <a:bodyPr/>
                    <a:lstStyle/>
                    <a:p>
                      <a:endParaRPr lang="en-US" sz="1800" dirty="0">
                        <a:latin typeface="+mj-lt"/>
                      </a:endParaRPr>
                    </a:p>
                  </a:txBody>
                  <a:tcPr marT="45721" marB="45721"/>
                </a:tc>
              </a:tr>
            </a:tbl>
          </a:graphicData>
        </a:graphic>
      </p:graphicFrame>
      <p:sp>
        <p:nvSpPr>
          <p:cNvPr id="53308" name="TextBox 1"/>
          <p:cNvSpPr txBox="1">
            <a:spLocks noChangeArrowheads="1"/>
          </p:cNvSpPr>
          <p:nvPr/>
        </p:nvSpPr>
        <p:spPr bwMode="auto">
          <a:xfrm>
            <a:off x="5867400" y="1774825"/>
            <a:ext cx="3505200" cy="3784600"/>
          </a:xfrm>
          <a:prstGeom prst="rect">
            <a:avLst/>
          </a:prstGeom>
          <a:noFill/>
          <a:ln w="9525">
            <a:noFill/>
            <a:miter lim="800000"/>
            <a:headEnd/>
            <a:tailEnd/>
          </a:ln>
        </p:spPr>
        <p:txBody>
          <a:bodyPr>
            <a:spAutoFit/>
          </a:bodyPr>
          <a:lstStyle/>
          <a:p>
            <a:pPr>
              <a:buClr>
                <a:schemeClr val="accent3"/>
              </a:buClr>
              <a:defRPr/>
            </a:pPr>
            <a:r>
              <a:rPr lang="en-US" sz="2400" dirty="0">
                <a:latin typeface="Arial" pitchFamily="34" charset="0"/>
                <a:cs typeface="+mn-cs"/>
              </a:rPr>
              <a:t>Compared to BMSMO, BMSMW more likely to report:</a:t>
            </a:r>
          </a:p>
          <a:p>
            <a:pPr>
              <a:buClr>
                <a:schemeClr val="accent3"/>
              </a:buClr>
              <a:defRPr/>
            </a:pPr>
            <a:endParaRPr lang="en-US" sz="2400" dirty="0">
              <a:latin typeface="Arial" pitchFamily="34" charset="0"/>
              <a:cs typeface="+mn-cs"/>
            </a:endParaRPr>
          </a:p>
          <a:p>
            <a:pPr>
              <a:buClr>
                <a:schemeClr val="accent3"/>
              </a:buClr>
              <a:buFont typeface="Arial" pitchFamily="34" charset="0"/>
              <a:buChar char="•"/>
              <a:defRPr/>
            </a:pPr>
            <a:r>
              <a:rPr lang="en-US" sz="2400" dirty="0">
                <a:latin typeface="Arial" pitchFamily="34" charset="0"/>
                <a:cs typeface="+mn-cs"/>
              </a:rPr>
              <a:t>Higher homophobia</a:t>
            </a:r>
          </a:p>
          <a:p>
            <a:pPr>
              <a:buClr>
                <a:schemeClr val="accent3"/>
              </a:buClr>
              <a:buFont typeface="Arial" pitchFamily="34" charset="0"/>
              <a:buChar char="•"/>
              <a:defRPr/>
            </a:pPr>
            <a:r>
              <a:rPr lang="en-US" sz="2400" dirty="0">
                <a:latin typeface="Arial" pitchFamily="34" charset="0"/>
              </a:rPr>
              <a:t>Lower social support</a:t>
            </a:r>
          </a:p>
          <a:p>
            <a:pPr>
              <a:buClr>
                <a:schemeClr val="accent3"/>
              </a:buClr>
              <a:buFont typeface="Arial" pitchFamily="34" charset="0"/>
              <a:buChar char="•"/>
              <a:defRPr/>
            </a:pPr>
            <a:r>
              <a:rPr lang="en-US" sz="2400" dirty="0">
                <a:latin typeface="Arial" pitchFamily="34" charset="0"/>
              </a:rPr>
              <a:t>Higher depression      symptoms</a:t>
            </a:r>
          </a:p>
          <a:p>
            <a:pPr>
              <a:buClr>
                <a:schemeClr val="accent3"/>
              </a:buClr>
              <a:defRPr/>
            </a:pPr>
            <a:endParaRPr lang="en-US" sz="2400" dirty="0">
              <a:latin typeface="Arial" pitchFamily="34" charset="0"/>
            </a:endParaRPr>
          </a:p>
          <a:p>
            <a:pPr>
              <a:buClr>
                <a:schemeClr val="accent3"/>
              </a:buClr>
              <a:buFont typeface="Arial" pitchFamily="34" charset="0"/>
              <a:buChar char="•"/>
              <a:defRPr/>
            </a:pPr>
            <a:endParaRPr lang="en-US" sz="2400" dirty="0">
              <a:latin typeface="Arial" pitchFamily="34" charset="0"/>
              <a:cs typeface="+mn-cs"/>
            </a:endParaRPr>
          </a:p>
        </p:txBody>
      </p:sp>
      <p:sp>
        <p:nvSpPr>
          <p:cNvPr id="3" name="Oval 2"/>
          <p:cNvSpPr/>
          <p:nvPr/>
        </p:nvSpPr>
        <p:spPr>
          <a:xfrm>
            <a:off x="3344863" y="2590800"/>
            <a:ext cx="1371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Oval 5"/>
          <p:cNvSpPr/>
          <p:nvPr/>
        </p:nvSpPr>
        <p:spPr>
          <a:xfrm>
            <a:off x="3298825" y="5257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7" name="Oval 6"/>
          <p:cNvSpPr/>
          <p:nvPr/>
        </p:nvSpPr>
        <p:spPr>
          <a:xfrm>
            <a:off x="3362325" y="3400425"/>
            <a:ext cx="1371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1804988" y="4194175"/>
            <a:ext cx="1493837"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40578931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53308">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 presetClass="entr" presetSubtype="0" fill="hold" nodeType="withEffect">
                                  <p:stCondLst>
                                    <p:cond delay="0"/>
                                  </p:stCondLst>
                                  <p:childTnLst>
                                    <p:set>
                                      <p:cBhvr>
                                        <p:cTn id="21" dur="1" fill="hold">
                                          <p:stCondLst>
                                            <p:cond delay="0"/>
                                          </p:stCondLst>
                                        </p:cTn>
                                        <p:tgtEl>
                                          <p:spTgt spid="53308">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1" presetClass="entr" presetSubtype="0" fill="hold" nodeType="withEffect">
                                  <p:stCondLst>
                                    <p:cond delay="0"/>
                                  </p:stCondLst>
                                  <p:childTnLst>
                                    <p:set>
                                      <p:cBhvr>
                                        <p:cTn id="28" dur="1" fill="hold">
                                          <p:stCondLst>
                                            <p:cond delay="0"/>
                                          </p:stCondLst>
                                        </p:cTn>
                                        <p:tgtEl>
                                          <p:spTgt spid="53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57200"/>
            <a:ext cx="8229600" cy="1143000"/>
          </a:xfrm>
        </p:spPr>
        <p:txBody>
          <a:bodyPr/>
          <a:lstStyle/>
          <a:p>
            <a:pPr eaLnBrk="1" hangingPunct="1"/>
            <a:r>
              <a:rPr lang="en-US" altLang="en-US" smtClean="0"/>
              <a:t>Results: Hypothesis 2</a:t>
            </a:r>
          </a:p>
        </p:txBody>
      </p:sp>
      <p:graphicFrame>
        <p:nvGraphicFramePr>
          <p:cNvPr id="4" name="Content Placeholder 3"/>
          <p:cNvGraphicFramePr>
            <a:graphicFrameLocks noGrp="1"/>
          </p:cNvGraphicFramePr>
          <p:nvPr>
            <p:ph idx="1"/>
          </p:nvPr>
        </p:nvGraphicFramePr>
        <p:xfrm>
          <a:off x="168275" y="1677988"/>
          <a:ext cx="8518526" cy="3810000"/>
        </p:xfrm>
        <a:graphic>
          <a:graphicData uri="http://schemas.openxmlformats.org/drawingml/2006/table">
            <a:tbl>
              <a:tblPr firstRow="1" bandRow="1">
                <a:tableStyleId>{5C22544A-7EE6-4342-B048-85BDC9FD1C3A}</a:tableStyleId>
              </a:tblPr>
              <a:tblGrid>
                <a:gridCol w="3391635"/>
                <a:gridCol w="2050756"/>
                <a:gridCol w="1893006"/>
                <a:gridCol w="1183129"/>
              </a:tblGrid>
              <a:tr h="381000">
                <a:tc>
                  <a:txBody>
                    <a:bodyPr/>
                    <a:lstStyle/>
                    <a:p>
                      <a:r>
                        <a:rPr lang="en-US" dirty="0" smtClean="0">
                          <a:solidFill>
                            <a:schemeClr val="tx1"/>
                          </a:solidFill>
                          <a:latin typeface="+mj-lt"/>
                        </a:rPr>
                        <a:t>Substance</a:t>
                      </a:r>
                      <a:r>
                        <a:rPr lang="en-US" baseline="0" dirty="0" smtClean="0">
                          <a:solidFill>
                            <a:schemeClr val="tx1"/>
                          </a:solidFill>
                          <a:latin typeface="+mj-lt"/>
                        </a:rPr>
                        <a:t> Use </a:t>
                      </a:r>
                      <a:endParaRPr lang="en-US" dirty="0">
                        <a:solidFill>
                          <a:schemeClr val="tx1"/>
                        </a:solidFill>
                        <a:latin typeface="+mj-lt"/>
                      </a:endParaRPr>
                    </a:p>
                  </a:txBody>
                  <a:tcPr marL="91439" marR="91439"/>
                </a:tc>
                <a:tc>
                  <a:txBody>
                    <a:bodyPr/>
                    <a:lstStyle/>
                    <a:p>
                      <a:pPr algn="ctr"/>
                      <a:r>
                        <a:rPr lang="en-US" dirty="0" smtClean="0">
                          <a:solidFill>
                            <a:schemeClr val="tx1"/>
                          </a:solidFill>
                          <a:latin typeface="+mj-lt"/>
                        </a:rPr>
                        <a:t>BMSMO (N=839) </a:t>
                      </a:r>
                      <a:endParaRPr lang="en-US" dirty="0">
                        <a:solidFill>
                          <a:schemeClr val="tx1"/>
                        </a:solidFill>
                        <a:latin typeface="+mj-lt"/>
                      </a:endParaRPr>
                    </a:p>
                  </a:txBody>
                  <a:tcPr marL="91439" marR="91439"/>
                </a:tc>
                <a:tc>
                  <a:txBody>
                    <a:bodyPr/>
                    <a:lstStyle/>
                    <a:p>
                      <a:pPr algn="ctr"/>
                      <a:r>
                        <a:rPr lang="en-US" dirty="0" smtClean="0">
                          <a:solidFill>
                            <a:schemeClr val="tx1"/>
                          </a:solidFill>
                          <a:latin typeface="+mj-lt"/>
                        </a:rPr>
                        <a:t>BMSMW (N=590)</a:t>
                      </a:r>
                      <a:endParaRPr lang="en-US" dirty="0">
                        <a:solidFill>
                          <a:schemeClr val="tx1"/>
                        </a:solidFill>
                        <a:latin typeface="+mj-lt"/>
                      </a:endParaRPr>
                    </a:p>
                  </a:txBody>
                  <a:tcPr marL="91439" marR="91439"/>
                </a:tc>
                <a:tc>
                  <a:txBody>
                    <a:bodyPr/>
                    <a:lstStyle/>
                    <a:p>
                      <a:pPr algn="ctr"/>
                      <a:r>
                        <a:rPr lang="en-US" dirty="0" smtClean="0">
                          <a:solidFill>
                            <a:schemeClr val="tx1"/>
                          </a:solidFill>
                          <a:latin typeface="+mj-lt"/>
                        </a:rPr>
                        <a:t>p</a:t>
                      </a:r>
                      <a:endParaRPr lang="en-US" dirty="0">
                        <a:solidFill>
                          <a:schemeClr val="tx1"/>
                        </a:solidFill>
                        <a:latin typeface="+mj-lt"/>
                      </a:endParaRPr>
                    </a:p>
                  </a:txBody>
                  <a:tcPr marL="91439" marR="91439"/>
                </a:tc>
              </a:tr>
              <a:tr h="381000">
                <a:tc>
                  <a:txBody>
                    <a:bodyPr/>
                    <a:lstStyle/>
                    <a:p>
                      <a:r>
                        <a:rPr lang="en-US" dirty="0" smtClean="0">
                          <a:latin typeface="+mj-lt"/>
                        </a:rPr>
                        <a:t>Marijuana</a:t>
                      </a:r>
                      <a:endParaRPr lang="en-US" dirty="0">
                        <a:latin typeface="+mj-lt"/>
                      </a:endParaRPr>
                    </a:p>
                  </a:txBody>
                  <a:tcPr marL="91439" marR="91439"/>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444 </a:t>
                      </a:r>
                      <a:r>
                        <a:rPr lang="en-US" sz="1800" dirty="0">
                          <a:solidFill>
                            <a:srgbClr val="000000"/>
                          </a:solidFill>
                          <a:latin typeface="+mj-lt"/>
                          <a:ea typeface="Times New Roman"/>
                          <a:cs typeface="Times New Roman"/>
                        </a:rPr>
                        <a:t>(50.1%)</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380 </a:t>
                      </a:r>
                      <a:r>
                        <a:rPr lang="en-US" sz="1800" dirty="0">
                          <a:solidFill>
                            <a:srgbClr val="000000"/>
                          </a:solidFill>
                          <a:latin typeface="+mj-lt"/>
                          <a:ea typeface="Times New Roman"/>
                          <a:cs typeface="Times New Roman"/>
                        </a:rPr>
                        <a:t>(60.8%)</a:t>
                      </a:r>
                      <a:endParaRPr lang="en-US" sz="1800" dirty="0">
                        <a:latin typeface="+mj-lt"/>
                        <a:ea typeface="Times New Roman"/>
                        <a:cs typeface="Times New Roman"/>
                      </a:endParaRPr>
                    </a:p>
                  </a:txBody>
                  <a:tcPr marL="22225" marR="22225" marT="0" marB="0"/>
                </a:tc>
                <a:tc>
                  <a:txBody>
                    <a:bodyPr/>
                    <a:lstStyle/>
                    <a:p>
                      <a:pPr algn="r"/>
                      <a:r>
                        <a:rPr lang="en-US" dirty="0" smtClean="0">
                          <a:solidFill>
                            <a:schemeClr val="tx1"/>
                          </a:solidFill>
                          <a:latin typeface="+mj-lt"/>
                        </a:rPr>
                        <a:t>&lt;0.001</a:t>
                      </a:r>
                      <a:endParaRPr lang="en-US" dirty="0">
                        <a:solidFill>
                          <a:schemeClr val="tx1"/>
                        </a:solidFill>
                        <a:latin typeface="+mj-lt"/>
                      </a:endParaRPr>
                    </a:p>
                  </a:txBody>
                  <a:tcPr marL="91439" marR="91439"/>
                </a:tc>
              </a:tr>
              <a:tr h="381000">
                <a:tc>
                  <a:txBody>
                    <a:bodyPr/>
                    <a:lstStyle/>
                    <a:p>
                      <a:r>
                        <a:rPr lang="en-US" baseline="0" dirty="0" smtClean="0">
                          <a:latin typeface="+mj-lt"/>
                        </a:rPr>
                        <a:t>Powder Cocaine (Coke)</a:t>
                      </a:r>
                      <a:endParaRPr lang="en-US" dirty="0">
                        <a:latin typeface="+mj-lt"/>
                      </a:endParaRPr>
                    </a:p>
                  </a:txBody>
                  <a:tcPr marL="91439" marR="91439"/>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126 </a:t>
                      </a:r>
                      <a:r>
                        <a:rPr lang="en-US" sz="1800" dirty="0">
                          <a:solidFill>
                            <a:srgbClr val="000000"/>
                          </a:solidFill>
                          <a:latin typeface="+mj-lt"/>
                          <a:ea typeface="Times New Roman"/>
                          <a:cs typeface="Times New Roman"/>
                        </a:rPr>
                        <a:t>(14.2%)</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135 </a:t>
                      </a:r>
                      <a:r>
                        <a:rPr lang="en-US" sz="1800" dirty="0">
                          <a:solidFill>
                            <a:srgbClr val="000000"/>
                          </a:solidFill>
                          <a:latin typeface="+mj-lt"/>
                          <a:ea typeface="Times New Roman"/>
                          <a:cs typeface="Times New Roman"/>
                        </a:rPr>
                        <a:t>(21.6%)</a:t>
                      </a:r>
                      <a:endParaRPr lang="en-US" sz="1800" dirty="0">
                        <a:latin typeface="+mj-lt"/>
                        <a:ea typeface="Times New Roman"/>
                        <a:cs typeface="Times New Roman"/>
                      </a:endParaRPr>
                    </a:p>
                  </a:txBody>
                  <a:tcPr marL="22225" marR="22225" marT="0" marB="0"/>
                </a:tc>
                <a:tc>
                  <a:txBody>
                    <a:bodyPr/>
                    <a:lstStyle/>
                    <a:p>
                      <a:pPr algn="r"/>
                      <a:r>
                        <a:rPr lang="en-US" dirty="0" smtClean="0">
                          <a:latin typeface="+mj-lt"/>
                        </a:rPr>
                        <a:t>&lt;0.001</a:t>
                      </a:r>
                      <a:endParaRPr lang="en-US" dirty="0">
                        <a:latin typeface="+mj-lt"/>
                      </a:endParaRPr>
                    </a:p>
                  </a:txBody>
                  <a:tcPr marL="91439" marR="91439"/>
                </a:tc>
              </a:tr>
              <a:tr h="381000">
                <a:tc>
                  <a:txBody>
                    <a:bodyPr/>
                    <a:lstStyle/>
                    <a:p>
                      <a:r>
                        <a:rPr lang="en-US" dirty="0" smtClean="0">
                          <a:latin typeface="+mj-lt"/>
                        </a:rPr>
                        <a:t>Crack Cocaine</a:t>
                      </a:r>
                      <a:endParaRPr lang="en-US" dirty="0">
                        <a:latin typeface="+mj-lt"/>
                      </a:endParaRPr>
                    </a:p>
                  </a:txBody>
                  <a:tcPr marL="91439" marR="91439"/>
                </a:tc>
                <a:tc>
                  <a:txBody>
                    <a:bodyPr/>
                    <a:lstStyle/>
                    <a:p>
                      <a:pPr marL="0" marR="0" algn="ctr">
                        <a:lnSpc>
                          <a:spcPct val="115000"/>
                        </a:lnSpc>
                        <a:spcBef>
                          <a:spcPts val="175"/>
                        </a:spcBef>
                        <a:spcAft>
                          <a:spcPts val="175"/>
                        </a:spcAft>
                      </a:pPr>
                      <a:r>
                        <a:rPr lang="en-US" sz="1800" smtClean="0">
                          <a:solidFill>
                            <a:srgbClr val="000000"/>
                          </a:solidFill>
                          <a:latin typeface="+mj-lt"/>
                          <a:ea typeface="Times New Roman"/>
                          <a:cs typeface="Times New Roman"/>
                        </a:rPr>
                        <a:t>148 (16.7%)</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226 </a:t>
                      </a:r>
                      <a:r>
                        <a:rPr lang="en-US" sz="1800" dirty="0">
                          <a:solidFill>
                            <a:srgbClr val="000000"/>
                          </a:solidFill>
                          <a:latin typeface="+mj-lt"/>
                          <a:ea typeface="Times New Roman"/>
                          <a:cs typeface="Times New Roman"/>
                        </a:rPr>
                        <a:t>(36.2%)</a:t>
                      </a:r>
                      <a:endParaRPr lang="en-US" sz="1800" dirty="0">
                        <a:latin typeface="+mj-lt"/>
                        <a:ea typeface="Times New Roman"/>
                        <a:cs typeface="Times New Roman"/>
                      </a:endParaRPr>
                    </a:p>
                  </a:txBody>
                  <a:tcPr marL="22225" marR="22225" marT="0" marB="0"/>
                </a:tc>
                <a:tc>
                  <a:txBody>
                    <a:bodyPr/>
                    <a:lstStyle/>
                    <a:p>
                      <a:pPr algn="r"/>
                      <a:r>
                        <a:rPr lang="en-US" dirty="0" smtClean="0">
                          <a:solidFill>
                            <a:schemeClr val="tx1"/>
                          </a:solidFill>
                          <a:latin typeface="+mj-lt"/>
                        </a:rPr>
                        <a:t>&lt;0.001</a:t>
                      </a:r>
                      <a:endParaRPr lang="en-US" dirty="0">
                        <a:solidFill>
                          <a:schemeClr val="tx1"/>
                        </a:solidFill>
                        <a:latin typeface="+mj-lt"/>
                      </a:endParaRPr>
                    </a:p>
                  </a:txBody>
                  <a:tcPr marL="91439" marR="91439"/>
                </a:tc>
              </a:tr>
              <a:tr h="381000">
                <a:tc>
                  <a:txBody>
                    <a:bodyPr/>
                    <a:lstStyle/>
                    <a:p>
                      <a:r>
                        <a:rPr lang="en-US" dirty="0" smtClean="0">
                          <a:latin typeface="+mj-lt"/>
                        </a:rPr>
                        <a:t>Methamphetamine</a:t>
                      </a:r>
                      <a:endParaRPr lang="en-US" dirty="0">
                        <a:latin typeface="+mj-lt"/>
                      </a:endParaRPr>
                    </a:p>
                  </a:txBody>
                  <a:tcPr marL="91439" marR="91439"/>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84 </a:t>
                      </a:r>
                      <a:r>
                        <a:rPr lang="en-US" sz="1800" dirty="0">
                          <a:solidFill>
                            <a:srgbClr val="000000"/>
                          </a:solidFill>
                          <a:latin typeface="+mj-lt"/>
                          <a:ea typeface="Times New Roman"/>
                          <a:cs typeface="Times New Roman"/>
                        </a:rPr>
                        <a:t>( 9.5%)</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53 </a:t>
                      </a:r>
                      <a:r>
                        <a:rPr lang="en-US" sz="1800" dirty="0">
                          <a:solidFill>
                            <a:srgbClr val="000000"/>
                          </a:solidFill>
                          <a:latin typeface="+mj-lt"/>
                          <a:ea typeface="Times New Roman"/>
                          <a:cs typeface="Times New Roman"/>
                        </a:rPr>
                        <a:t>( 8.5%)</a:t>
                      </a:r>
                      <a:endParaRPr lang="en-US" sz="1800" dirty="0">
                        <a:latin typeface="+mj-lt"/>
                        <a:ea typeface="Times New Roman"/>
                        <a:cs typeface="Times New Roman"/>
                      </a:endParaRPr>
                    </a:p>
                  </a:txBody>
                  <a:tcPr marL="22225" marR="22225" marT="0" marB="0"/>
                </a:tc>
                <a:tc>
                  <a:txBody>
                    <a:bodyPr/>
                    <a:lstStyle/>
                    <a:p>
                      <a:pPr algn="r"/>
                      <a:r>
                        <a:rPr lang="en-US" sz="1800" dirty="0" smtClean="0">
                          <a:solidFill>
                            <a:schemeClr val="tx1"/>
                          </a:solidFill>
                          <a:latin typeface="+mj-lt"/>
                        </a:rPr>
                        <a:t>0.65</a:t>
                      </a:r>
                      <a:endParaRPr lang="en-US" sz="1800" dirty="0">
                        <a:solidFill>
                          <a:schemeClr val="tx1"/>
                        </a:solidFill>
                        <a:latin typeface="+mj-lt"/>
                      </a:endParaRPr>
                    </a:p>
                  </a:txBody>
                  <a:tcPr marL="91439" marR="91439"/>
                </a:tc>
              </a:tr>
              <a:tr h="381000">
                <a:tc>
                  <a:txBody>
                    <a:bodyPr/>
                    <a:lstStyle/>
                    <a:p>
                      <a:r>
                        <a:rPr lang="en-US" sz="1800" kern="1200" dirty="0" smtClean="0">
                          <a:solidFill>
                            <a:schemeClr val="dk1"/>
                          </a:solidFill>
                          <a:latin typeface="+mj-lt"/>
                          <a:ea typeface="+mn-ea"/>
                          <a:cs typeface="+mn-cs"/>
                        </a:rPr>
                        <a:t>&gt;=5 drinks on one occasion</a:t>
                      </a:r>
                      <a:endParaRPr lang="en-US" dirty="0">
                        <a:latin typeface="+mj-lt"/>
                      </a:endParaRPr>
                    </a:p>
                  </a:txBody>
                  <a:tcPr marL="91439" marR="91439"/>
                </a:tc>
                <a:tc>
                  <a:txBody>
                    <a:bodyPr/>
                    <a:lstStyle/>
                    <a:p>
                      <a:pPr algn="ctr"/>
                      <a:endParaRPr lang="en-US" dirty="0">
                        <a:solidFill>
                          <a:schemeClr val="tx1"/>
                        </a:solidFill>
                        <a:latin typeface="+mj-lt"/>
                      </a:endParaRPr>
                    </a:p>
                  </a:txBody>
                  <a:tcPr marL="91439" marR="91439"/>
                </a:tc>
                <a:tc>
                  <a:txBody>
                    <a:bodyPr/>
                    <a:lstStyle/>
                    <a:p>
                      <a:pPr algn="ctr"/>
                      <a:endParaRPr lang="en-US" dirty="0">
                        <a:solidFill>
                          <a:schemeClr val="tx1"/>
                        </a:solidFill>
                        <a:latin typeface="+mj-lt"/>
                      </a:endParaRPr>
                    </a:p>
                  </a:txBody>
                  <a:tcPr marL="91439" marR="91439"/>
                </a:tc>
                <a:tc>
                  <a:txBody>
                    <a:bodyPr/>
                    <a:lstStyle/>
                    <a:p>
                      <a:pPr algn="r"/>
                      <a:r>
                        <a:rPr lang="en-US" dirty="0" smtClean="0">
                          <a:solidFill>
                            <a:schemeClr val="tx1"/>
                          </a:solidFill>
                          <a:latin typeface="+mj-lt"/>
                        </a:rPr>
                        <a:t>&lt;0.001</a:t>
                      </a:r>
                      <a:endParaRPr lang="en-US" dirty="0">
                        <a:solidFill>
                          <a:schemeClr val="tx1"/>
                        </a:solidFill>
                        <a:latin typeface="+mj-lt"/>
                      </a:endParaRPr>
                    </a:p>
                  </a:txBody>
                  <a:tcPr marL="91439" marR="91439"/>
                </a:tc>
              </a:tr>
              <a:tr h="381000">
                <a:tc>
                  <a:txBody>
                    <a:bodyPr/>
                    <a:lstStyle/>
                    <a:p>
                      <a:pPr marL="0" marR="0" indent="160020">
                        <a:lnSpc>
                          <a:spcPct val="115000"/>
                        </a:lnSpc>
                        <a:spcBef>
                          <a:spcPts val="175"/>
                        </a:spcBef>
                        <a:spcAft>
                          <a:spcPts val="175"/>
                        </a:spcAft>
                      </a:pPr>
                      <a:r>
                        <a:rPr lang="en-US" sz="1800" dirty="0" smtClean="0">
                          <a:solidFill>
                            <a:srgbClr val="000000"/>
                          </a:solidFill>
                          <a:latin typeface="+mj-lt"/>
                          <a:ea typeface="Times New Roman"/>
                          <a:cs typeface="Times New Roman"/>
                        </a:rPr>
                        <a:t>    Never</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495 </a:t>
                      </a:r>
                      <a:r>
                        <a:rPr lang="en-US" sz="1800" dirty="0">
                          <a:solidFill>
                            <a:srgbClr val="000000"/>
                          </a:solidFill>
                          <a:latin typeface="+mj-lt"/>
                          <a:ea typeface="Times New Roman"/>
                          <a:cs typeface="Times New Roman"/>
                        </a:rPr>
                        <a:t>(55.8%)</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284 </a:t>
                      </a:r>
                      <a:r>
                        <a:rPr lang="en-US" sz="1800" dirty="0">
                          <a:solidFill>
                            <a:srgbClr val="000000"/>
                          </a:solidFill>
                          <a:latin typeface="+mj-lt"/>
                          <a:ea typeface="Times New Roman"/>
                          <a:cs typeface="Times New Roman"/>
                        </a:rPr>
                        <a:t>(45.4%)</a:t>
                      </a:r>
                      <a:endParaRPr lang="en-US" sz="1800" dirty="0">
                        <a:latin typeface="+mj-lt"/>
                        <a:ea typeface="Times New Roman"/>
                        <a:cs typeface="Times New Roman"/>
                      </a:endParaRPr>
                    </a:p>
                  </a:txBody>
                  <a:tcPr marL="22225" marR="22225" marT="0" marB="0"/>
                </a:tc>
                <a:tc>
                  <a:txBody>
                    <a:bodyPr/>
                    <a:lstStyle/>
                    <a:p>
                      <a:pPr algn="r"/>
                      <a:endParaRPr lang="en-US" dirty="0">
                        <a:solidFill>
                          <a:schemeClr val="tx1"/>
                        </a:solidFill>
                        <a:latin typeface="+mj-lt"/>
                      </a:endParaRPr>
                    </a:p>
                  </a:txBody>
                  <a:tcPr marL="91439" marR="91439"/>
                </a:tc>
              </a:tr>
              <a:tr h="381000">
                <a:tc>
                  <a:txBody>
                    <a:bodyPr/>
                    <a:lstStyle/>
                    <a:p>
                      <a:pPr marL="0" marR="0" indent="160020">
                        <a:lnSpc>
                          <a:spcPct val="115000"/>
                        </a:lnSpc>
                        <a:spcBef>
                          <a:spcPts val="175"/>
                        </a:spcBef>
                        <a:spcAft>
                          <a:spcPts val="175"/>
                        </a:spcAft>
                      </a:pPr>
                      <a:r>
                        <a:rPr lang="en-US" sz="1800" dirty="0" smtClean="0">
                          <a:solidFill>
                            <a:srgbClr val="000000"/>
                          </a:solidFill>
                          <a:latin typeface="+mj-lt"/>
                          <a:ea typeface="Times New Roman"/>
                          <a:cs typeface="Times New Roman"/>
                        </a:rPr>
                        <a:t>    Less </a:t>
                      </a:r>
                      <a:r>
                        <a:rPr lang="en-US" sz="1800" dirty="0">
                          <a:solidFill>
                            <a:srgbClr val="000000"/>
                          </a:solidFill>
                          <a:latin typeface="+mj-lt"/>
                          <a:ea typeface="Times New Roman"/>
                          <a:cs typeface="Times New Roman"/>
                        </a:rPr>
                        <a:t>than monthly</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186 </a:t>
                      </a:r>
                      <a:r>
                        <a:rPr lang="en-US" sz="1800" dirty="0">
                          <a:solidFill>
                            <a:srgbClr val="000000"/>
                          </a:solidFill>
                          <a:latin typeface="+mj-lt"/>
                          <a:ea typeface="Times New Roman"/>
                          <a:cs typeface="Times New Roman"/>
                        </a:rPr>
                        <a:t>(21.0%)</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125 </a:t>
                      </a:r>
                      <a:r>
                        <a:rPr lang="en-US" sz="1800" dirty="0">
                          <a:solidFill>
                            <a:srgbClr val="000000"/>
                          </a:solidFill>
                          <a:latin typeface="+mj-lt"/>
                          <a:ea typeface="Times New Roman"/>
                          <a:cs typeface="Times New Roman"/>
                        </a:rPr>
                        <a:t>(20.0%)</a:t>
                      </a:r>
                      <a:endParaRPr lang="en-US" sz="1800" dirty="0">
                        <a:latin typeface="+mj-lt"/>
                        <a:ea typeface="Times New Roman"/>
                        <a:cs typeface="Times New Roman"/>
                      </a:endParaRPr>
                    </a:p>
                  </a:txBody>
                  <a:tcPr marL="22225" marR="22225" marT="0" marB="0"/>
                </a:tc>
                <a:tc>
                  <a:txBody>
                    <a:bodyPr/>
                    <a:lstStyle/>
                    <a:p>
                      <a:pPr algn="r"/>
                      <a:endParaRPr lang="en-US" dirty="0">
                        <a:solidFill>
                          <a:schemeClr val="tx1"/>
                        </a:solidFill>
                        <a:latin typeface="+mj-lt"/>
                      </a:endParaRPr>
                    </a:p>
                  </a:txBody>
                  <a:tcPr marL="91439" marR="91439"/>
                </a:tc>
              </a:tr>
              <a:tr h="381000">
                <a:tc>
                  <a:txBody>
                    <a:bodyPr/>
                    <a:lstStyle/>
                    <a:p>
                      <a:pPr marL="0" marR="0" indent="160020">
                        <a:lnSpc>
                          <a:spcPct val="115000"/>
                        </a:lnSpc>
                        <a:spcBef>
                          <a:spcPts val="175"/>
                        </a:spcBef>
                        <a:spcAft>
                          <a:spcPts val="175"/>
                        </a:spcAft>
                      </a:pPr>
                      <a:r>
                        <a:rPr lang="en-US" sz="1800" dirty="0" smtClean="0">
                          <a:solidFill>
                            <a:srgbClr val="000000"/>
                          </a:solidFill>
                          <a:latin typeface="+mj-lt"/>
                          <a:ea typeface="Times New Roman"/>
                          <a:cs typeface="Times New Roman"/>
                        </a:rPr>
                        <a:t>    Monthly</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99 </a:t>
                      </a:r>
                      <a:r>
                        <a:rPr lang="en-US" sz="1800" dirty="0">
                          <a:solidFill>
                            <a:srgbClr val="000000"/>
                          </a:solidFill>
                          <a:latin typeface="+mj-lt"/>
                          <a:ea typeface="Times New Roman"/>
                          <a:cs typeface="Times New Roman"/>
                        </a:rPr>
                        <a:t>(11.2%)</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74 </a:t>
                      </a:r>
                      <a:r>
                        <a:rPr lang="en-US" sz="1800" dirty="0">
                          <a:solidFill>
                            <a:srgbClr val="000000"/>
                          </a:solidFill>
                          <a:latin typeface="+mj-lt"/>
                          <a:ea typeface="Times New Roman"/>
                          <a:cs typeface="Times New Roman"/>
                        </a:rPr>
                        <a:t>(11.8%)</a:t>
                      </a:r>
                      <a:endParaRPr lang="en-US" sz="1800" dirty="0">
                        <a:latin typeface="+mj-lt"/>
                        <a:ea typeface="Times New Roman"/>
                        <a:cs typeface="Times New Roman"/>
                      </a:endParaRPr>
                    </a:p>
                  </a:txBody>
                  <a:tcPr marL="22225" marR="22225" marT="0" marB="0"/>
                </a:tc>
                <a:tc>
                  <a:txBody>
                    <a:bodyPr/>
                    <a:lstStyle/>
                    <a:p>
                      <a:pPr algn="r"/>
                      <a:endParaRPr lang="en-US" dirty="0">
                        <a:solidFill>
                          <a:schemeClr val="tx1"/>
                        </a:solidFill>
                        <a:latin typeface="+mj-lt"/>
                      </a:endParaRPr>
                    </a:p>
                  </a:txBody>
                  <a:tcPr marL="91439" marR="91439"/>
                </a:tc>
              </a:tr>
              <a:tr h="381000">
                <a:tc>
                  <a:txBody>
                    <a:bodyPr/>
                    <a:lstStyle/>
                    <a:p>
                      <a:pPr marL="0" marR="0" indent="160020">
                        <a:lnSpc>
                          <a:spcPct val="115000"/>
                        </a:lnSpc>
                        <a:spcBef>
                          <a:spcPts val="175"/>
                        </a:spcBef>
                        <a:spcAft>
                          <a:spcPts val="175"/>
                        </a:spcAft>
                      </a:pPr>
                      <a:r>
                        <a:rPr lang="en-US" sz="1800" dirty="0" smtClean="0">
                          <a:solidFill>
                            <a:srgbClr val="000000"/>
                          </a:solidFill>
                          <a:latin typeface="+mj-lt"/>
                          <a:ea typeface="Times New Roman"/>
                          <a:cs typeface="Times New Roman"/>
                        </a:rPr>
                        <a:t>    Daily or weekly</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94 ( 10.6%)</a:t>
                      </a:r>
                      <a:endParaRPr lang="en-US" sz="18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800" dirty="0" smtClean="0">
                          <a:solidFill>
                            <a:srgbClr val="000000"/>
                          </a:solidFill>
                          <a:latin typeface="+mj-lt"/>
                          <a:ea typeface="Times New Roman"/>
                          <a:cs typeface="Times New Roman"/>
                        </a:rPr>
                        <a:t>130 (20.8%)</a:t>
                      </a:r>
                      <a:endParaRPr lang="en-US" sz="1800" dirty="0">
                        <a:latin typeface="+mj-lt"/>
                        <a:ea typeface="Times New Roman"/>
                        <a:cs typeface="Times New Roman"/>
                      </a:endParaRPr>
                    </a:p>
                  </a:txBody>
                  <a:tcPr marL="22225" marR="22225" marT="0" marB="0"/>
                </a:tc>
                <a:tc>
                  <a:txBody>
                    <a:bodyPr/>
                    <a:lstStyle/>
                    <a:p>
                      <a:pPr algn="r"/>
                      <a:endParaRPr lang="en-US" dirty="0">
                        <a:solidFill>
                          <a:schemeClr val="tx1"/>
                        </a:solidFill>
                        <a:latin typeface="+mj-lt"/>
                      </a:endParaRPr>
                    </a:p>
                  </a:txBody>
                  <a:tcPr marL="91439" marR="91439"/>
                </a:tc>
              </a:tr>
            </a:tbl>
          </a:graphicData>
        </a:graphic>
      </p:graphicFrame>
      <p:sp>
        <p:nvSpPr>
          <p:cNvPr id="5" name="Oval 4"/>
          <p:cNvSpPr/>
          <p:nvPr/>
        </p:nvSpPr>
        <p:spPr>
          <a:xfrm>
            <a:off x="4038600" y="3125788"/>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6" name="Oval 5"/>
          <p:cNvSpPr/>
          <p:nvPr/>
        </p:nvSpPr>
        <p:spPr>
          <a:xfrm>
            <a:off x="4038600" y="38989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5867400" y="2743200"/>
            <a:ext cx="15684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Oval 8"/>
          <p:cNvSpPr/>
          <p:nvPr/>
        </p:nvSpPr>
        <p:spPr>
          <a:xfrm>
            <a:off x="5867400" y="2362200"/>
            <a:ext cx="15684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867400" y="1981200"/>
            <a:ext cx="1522413" cy="406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5867400" y="5105400"/>
            <a:ext cx="15684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3153201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1143000"/>
          </a:xfrm>
        </p:spPr>
        <p:txBody>
          <a:bodyPr/>
          <a:lstStyle/>
          <a:p>
            <a:pPr eaLnBrk="1" hangingPunct="1"/>
            <a:r>
              <a:rPr lang="en-US" altLang="en-US" smtClean="0"/>
              <a:t>Results: Hypothesis 3</a:t>
            </a:r>
          </a:p>
        </p:txBody>
      </p:sp>
      <p:graphicFrame>
        <p:nvGraphicFramePr>
          <p:cNvPr id="4" name="Content Placeholder 3"/>
          <p:cNvGraphicFramePr>
            <a:graphicFrameLocks noGrp="1"/>
          </p:cNvGraphicFramePr>
          <p:nvPr>
            <p:ph idx="1"/>
          </p:nvPr>
        </p:nvGraphicFramePr>
        <p:xfrm>
          <a:off x="304800" y="1676400"/>
          <a:ext cx="8532813" cy="3657600"/>
        </p:xfrm>
        <a:graphic>
          <a:graphicData uri="http://schemas.openxmlformats.org/drawingml/2006/table">
            <a:tbl>
              <a:tblPr firstRow="1" bandRow="1">
                <a:tableStyleId>{5C22544A-7EE6-4342-B048-85BDC9FD1C3A}</a:tableStyleId>
              </a:tblPr>
              <a:tblGrid>
                <a:gridCol w="3657600"/>
                <a:gridCol w="2362201"/>
                <a:gridCol w="1598612"/>
                <a:gridCol w="914400"/>
              </a:tblGrid>
              <a:tr h="406400">
                <a:tc>
                  <a:txBody>
                    <a:bodyPr/>
                    <a:lstStyle/>
                    <a:p>
                      <a:r>
                        <a:rPr lang="en-US" sz="1600" b="1" dirty="0" smtClean="0">
                          <a:solidFill>
                            <a:schemeClr val="tx1"/>
                          </a:solidFill>
                          <a:latin typeface="+mj-lt"/>
                        </a:rPr>
                        <a:t>HIV-related sexual</a:t>
                      </a:r>
                      <a:r>
                        <a:rPr lang="en-US" sz="1600" b="1" baseline="0" dirty="0" smtClean="0">
                          <a:solidFill>
                            <a:schemeClr val="tx1"/>
                          </a:solidFill>
                          <a:latin typeface="+mj-lt"/>
                        </a:rPr>
                        <a:t> </a:t>
                      </a:r>
                      <a:r>
                        <a:rPr lang="en-US" sz="1600" b="1" dirty="0" smtClean="0">
                          <a:solidFill>
                            <a:schemeClr val="tx1"/>
                          </a:solidFill>
                          <a:latin typeface="+mj-lt"/>
                        </a:rPr>
                        <a:t>risk</a:t>
                      </a:r>
                      <a:endParaRPr lang="en-US" sz="1600" b="1" dirty="0">
                        <a:solidFill>
                          <a:schemeClr val="tx1"/>
                        </a:solidFill>
                        <a:latin typeface="+mj-lt"/>
                      </a:endParaRPr>
                    </a:p>
                  </a:txBody>
                  <a:tcPr marT="45711" marB="45711"/>
                </a:tc>
                <a:tc>
                  <a:txBody>
                    <a:bodyPr/>
                    <a:lstStyle/>
                    <a:p>
                      <a:pPr algn="ctr"/>
                      <a:r>
                        <a:rPr lang="en-US" sz="1600" b="1" dirty="0" smtClean="0">
                          <a:solidFill>
                            <a:schemeClr val="tx1"/>
                          </a:solidFill>
                          <a:latin typeface="+mj-lt"/>
                        </a:rPr>
                        <a:t>BMSMO (839)</a:t>
                      </a:r>
                      <a:endParaRPr lang="en-US" sz="1600" b="1" dirty="0">
                        <a:solidFill>
                          <a:schemeClr val="tx1"/>
                        </a:solidFill>
                        <a:latin typeface="+mj-lt"/>
                      </a:endParaRPr>
                    </a:p>
                  </a:txBody>
                  <a:tcPr marT="45711" marB="45711"/>
                </a:tc>
                <a:tc>
                  <a:txBody>
                    <a:bodyPr/>
                    <a:lstStyle/>
                    <a:p>
                      <a:pPr algn="ctr"/>
                      <a:r>
                        <a:rPr lang="en-US" sz="1600" b="1" smtClean="0">
                          <a:solidFill>
                            <a:schemeClr val="tx1"/>
                          </a:solidFill>
                          <a:latin typeface="+mj-lt"/>
                        </a:rPr>
                        <a:t>BMSMW (590)</a:t>
                      </a:r>
                      <a:endParaRPr lang="en-US" sz="1600" b="1" dirty="0">
                        <a:solidFill>
                          <a:schemeClr val="tx1"/>
                        </a:solidFill>
                        <a:latin typeface="+mj-lt"/>
                      </a:endParaRPr>
                    </a:p>
                  </a:txBody>
                  <a:tcPr marT="45711" marB="45711"/>
                </a:tc>
                <a:tc>
                  <a:txBody>
                    <a:bodyPr/>
                    <a:lstStyle/>
                    <a:p>
                      <a:pPr algn="ctr"/>
                      <a:r>
                        <a:rPr lang="en-US" sz="1600" b="1" dirty="0" smtClean="0">
                          <a:solidFill>
                            <a:schemeClr val="tx1"/>
                          </a:solidFill>
                          <a:latin typeface="+mj-lt"/>
                        </a:rPr>
                        <a:t>p</a:t>
                      </a:r>
                      <a:endParaRPr lang="en-US" sz="1600" b="1" dirty="0">
                        <a:solidFill>
                          <a:schemeClr val="tx1"/>
                        </a:solidFill>
                        <a:latin typeface="+mj-lt"/>
                      </a:endParaRPr>
                    </a:p>
                  </a:txBody>
                  <a:tcPr marT="45711" marB="45711"/>
                </a:tc>
              </a:tr>
              <a:tr h="406400">
                <a:tc>
                  <a:txBody>
                    <a:bodyPr/>
                    <a:lstStyle/>
                    <a:p>
                      <a:pPr marL="0" marR="0">
                        <a:lnSpc>
                          <a:spcPct val="115000"/>
                        </a:lnSpc>
                        <a:spcBef>
                          <a:spcPts val="175"/>
                        </a:spcBef>
                        <a:spcAft>
                          <a:spcPts val="175"/>
                        </a:spcAft>
                      </a:pPr>
                      <a:r>
                        <a:rPr lang="en-US" sz="1600" dirty="0" smtClean="0">
                          <a:solidFill>
                            <a:srgbClr val="000000"/>
                          </a:solidFill>
                          <a:latin typeface="+mj-lt"/>
                          <a:ea typeface="Times New Roman"/>
                          <a:cs typeface="Times New Roman"/>
                        </a:rPr>
                        <a:t>Having IAI in past</a:t>
                      </a:r>
                      <a:r>
                        <a:rPr lang="en-US" sz="1600" baseline="0" dirty="0" smtClean="0">
                          <a:solidFill>
                            <a:srgbClr val="000000"/>
                          </a:solidFill>
                          <a:latin typeface="+mj-lt"/>
                          <a:ea typeface="Times New Roman"/>
                          <a:cs typeface="Times New Roman"/>
                        </a:rPr>
                        <a:t> 6 months</a:t>
                      </a:r>
                      <a:endParaRPr lang="en-US" sz="1600" dirty="0">
                        <a:latin typeface="+mj-lt"/>
                        <a:ea typeface="Times New Roman"/>
                        <a:cs typeface="Times New Roman"/>
                      </a:endParaRPr>
                    </a:p>
                  </a:txBody>
                  <a:tcPr marL="22225" marR="22225"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682</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 </a:t>
                      </a:r>
                      <a:r>
                        <a:rPr lang="en-US" sz="1600" dirty="0">
                          <a:solidFill>
                            <a:srgbClr val="000000"/>
                          </a:solidFill>
                          <a:effectLst/>
                          <a:latin typeface="+mj-lt"/>
                          <a:ea typeface="Times New Roman"/>
                        </a:rPr>
                        <a:t>81.7%)</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544</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 </a:t>
                      </a:r>
                      <a:r>
                        <a:rPr lang="en-US" sz="1600" dirty="0">
                          <a:solidFill>
                            <a:srgbClr val="000000"/>
                          </a:solidFill>
                          <a:effectLst/>
                          <a:latin typeface="+mj-lt"/>
                          <a:ea typeface="Times New Roman"/>
                        </a:rPr>
                        <a:t>92.7%)</a:t>
                      </a:r>
                      <a:endParaRPr lang="en-US" sz="1600" dirty="0">
                        <a:effectLst/>
                        <a:latin typeface="+mj-lt"/>
                        <a:ea typeface="Times New Roman"/>
                      </a:endParaRPr>
                    </a:p>
                  </a:txBody>
                  <a:tcPr marL="25400" marR="25400" marT="0" marB="0"/>
                </a:tc>
                <a:tc>
                  <a:txBody>
                    <a:bodyPr/>
                    <a:lstStyle/>
                    <a:p>
                      <a:pPr marL="0" marR="0" indent="0" algn="r" defTabSz="914400" rtl="0" eaLnBrk="1" fontAlgn="auto" latinLnBrk="0" hangingPunct="1">
                        <a:lnSpc>
                          <a:spcPct val="115000"/>
                        </a:lnSpc>
                        <a:spcBef>
                          <a:spcPts val="175"/>
                        </a:spcBef>
                        <a:spcAft>
                          <a:spcPts val="175"/>
                        </a:spcAft>
                        <a:buClrTx/>
                        <a:buSzTx/>
                        <a:buFontTx/>
                        <a:buNone/>
                        <a:tabLst/>
                        <a:defRPr/>
                      </a:pPr>
                      <a:r>
                        <a:rPr lang="en-US" sz="1600" dirty="0" smtClean="0">
                          <a:solidFill>
                            <a:srgbClr val="000000"/>
                          </a:solidFill>
                          <a:latin typeface="+mj-lt"/>
                          <a:ea typeface="Times New Roman"/>
                          <a:cs typeface="Times New Roman"/>
                        </a:rPr>
                        <a:t>&lt;0.001</a:t>
                      </a:r>
                      <a:endParaRPr lang="en-US" sz="1600" dirty="0" smtClean="0">
                        <a:latin typeface="+mj-lt"/>
                        <a:ea typeface="Times New Roman"/>
                        <a:cs typeface="Times New Roman"/>
                      </a:endParaRPr>
                    </a:p>
                  </a:txBody>
                  <a:tcPr marL="22225" marR="22225" marT="0" marB="0"/>
                </a:tc>
              </a:tr>
              <a:tr h="406400">
                <a:tc>
                  <a:txBody>
                    <a:bodyPr/>
                    <a:lstStyle/>
                    <a:p>
                      <a:pPr marL="0" marR="0" indent="160020">
                        <a:lnSpc>
                          <a:spcPct val="115000"/>
                        </a:lnSpc>
                        <a:spcBef>
                          <a:spcPts val="175"/>
                        </a:spcBef>
                        <a:spcAft>
                          <a:spcPts val="175"/>
                        </a:spcAft>
                      </a:pPr>
                      <a:r>
                        <a:rPr lang="en-US" sz="1600" kern="1200" dirty="0" smtClean="0">
                          <a:solidFill>
                            <a:schemeClr val="dk1"/>
                          </a:solidFill>
                          <a:latin typeface="+mj-lt"/>
                          <a:ea typeface="+mn-ea"/>
                          <a:cs typeface="+mn-cs"/>
                        </a:rPr>
                        <a:t>   Having UIAI in past 6 months</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603 (72.4%)</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478 (81.6%)</a:t>
                      </a:r>
                      <a:endParaRPr lang="en-US" sz="1600" dirty="0">
                        <a:latin typeface="+mj-lt"/>
                        <a:ea typeface="Times New Roman"/>
                        <a:cs typeface="Times New Roman"/>
                      </a:endParaRPr>
                    </a:p>
                  </a:txBody>
                  <a:tcPr marL="22225" marR="22225" marT="0" marB="0"/>
                </a:tc>
                <a:tc>
                  <a:txBody>
                    <a:bodyPr/>
                    <a:lstStyle/>
                    <a:p>
                      <a:pPr marL="0" marR="0" algn="r">
                        <a:lnSpc>
                          <a:spcPct val="115000"/>
                        </a:lnSpc>
                        <a:spcBef>
                          <a:spcPts val="175"/>
                        </a:spcBef>
                        <a:spcAft>
                          <a:spcPts val="175"/>
                        </a:spcAft>
                      </a:pPr>
                      <a:r>
                        <a:rPr lang="en-US" sz="1600" dirty="0" smtClean="0">
                          <a:latin typeface="+mj-lt"/>
                          <a:ea typeface="Times New Roman"/>
                          <a:cs typeface="Times New Roman"/>
                        </a:rPr>
                        <a:t>&lt;0.001</a:t>
                      </a:r>
                      <a:endParaRPr lang="en-US" sz="1600" dirty="0">
                        <a:latin typeface="+mj-lt"/>
                        <a:ea typeface="Times New Roman"/>
                        <a:cs typeface="Times New Roman"/>
                      </a:endParaRPr>
                    </a:p>
                  </a:txBody>
                  <a:tcPr marL="22225" marR="22225" marT="0" marB="0"/>
                </a:tc>
              </a:tr>
              <a:tr h="406400">
                <a:tc>
                  <a:txBody>
                    <a:bodyPr/>
                    <a:lstStyle/>
                    <a:p>
                      <a:pPr marL="0" marR="0">
                        <a:lnSpc>
                          <a:spcPct val="115000"/>
                        </a:lnSpc>
                        <a:spcBef>
                          <a:spcPts val="175"/>
                        </a:spcBef>
                        <a:spcAft>
                          <a:spcPts val="175"/>
                        </a:spcAft>
                      </a:pPr>
                      <a:r>
                        <a:rPr lang="en-US" sz="1600" dirty="0" smtClean="0">
                          <a:solidFill>
                            <a:srgbClr val="000000"/>
                          </a:solidFill>
                          <a:latin typeface="+mj-lt"/>
                          <a:ea typeface="Times New Roman"/>
                          <a:cs typeface="Times New Roman"/>
                        </a:rPr>
                        <a:t>Having RAI in</a:t>
                      </a:r>
                      <a:r>
                        <a:rPr lang="en-US" sz="1600" baseline="0" dirty="0" smtClean="0">
                          <a:solidFill>
                            <a:srgbClr val="000000"/>
                          </a:solidFill>
                          <a:latin typeface="+mj-lt"/>
                          <a:ea typeface="Times New Roman"/>
                          <a:cs typeface="Times New Roman"/>
                        </a:rPr>
                        <a:t> past 6 months</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491 </a:t>
                      </a:r>
                      <a:r>
                        <a:rPr lang="en-US" sz="1600" dirty="0">
                          <a:solidFill>
                            <a:srgbClr val="000000"/>
                          </a:solidFill>
                          <a:latin typeface="+mj-lt"/>
                          <a:ea typeface="Times New Roman"/>
                          <a:cs typeface="Times New Roman"/>
                        </a:rPr>
                        <a:t>(55.4%)</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157 </a:t>
                      </a:r>
                      <a:r>
                        <a:rPr lang="en-US" sz="1600" dirty="0">
                          <a:solidFill>
                            <a:srgbClr val="000000"/>
                          </a:solidFill>
                          <a:latin typeface="+mj-lt"/>
                          <a:ea typeface="Times New Roman"/>
                          <a:cs typeface="Times New Roman"/>
                        </a:rPr>
                        <a:t>(25.1%)</a:t>
                      </a:r>
                      <a:endParaRPr lang="en-US" sz="1600" dirty="0">
                        <a:latin typeface="+mj-lt"/>
                        <a:ea typeface="Times New Roman"/>
                        <a:cs typeface="Times New Roman"/>
                      </a:endParaRPr>
                    </a:p>
                  </a:txBody>
                  <a:tcPr marL="22225" marR="22225" marT="0" marB="0"/>
                </a:tc>
                <a:tc>
                  <a:txBody>
                    <a:bodyPr/>
                    <a:lstStyle/>
                    <a:p>
                      <a:pPr marL="0" marR="0" algn="r">
                        <a:lnSpc>
                          <a:spcPct val="115000"/>
                        </a:lnSpc>
                        <a:spcBef>
                          <a:spcPts val="175"/>
                        </a:spcBef>
                        <a:spcAft>
                          <a:spcPts val="175"/>
                        </a:spcAft>
                      </a:pPr>
                      <a:r>
                        <a:rPr lang="en-US" sz="1600" dirty="0" smtClean="0">
                          <a:solidFill>
                            <a:srgbClr val="000000"/>
                          </a:solidFill>
                          <a:latin typeface="+mj-lt"/>
                          <a:ea typeface="Times New Roman"/>
                          <a:cs typeface="Times New Roman"/>
                        </a:rPr>
                        <a:t>&lt;0.001</a:t>
                      </a:r>
                      <a:endParaRPr lang="en-US" sz="1600" dirty="0">
                        <a:solidFill>
                          <a:srgbClr val="000000"/>
                        </a:solidFill>
                        <a:latin typeface="+mj-lt"/>
                        <a:ea typeface="Times New Roman"/>
                        <a:cs typeface="Times New Roman"/>
                      </a:endParaRPr>
                    </a:p>
                  </a:txBody>
                  <a:tcPr marL="22225" marR="22225" marT="0" marB="0"/>
                </a:tc>
              </a:tr>
              <a:tr h="406400">
                <a:tc>
                  <a:txBody>
                    <a:bodyPr/>
                    <a:lstStyle/>
                    <a:p>
                      <a:pPr marL="0" marR="0" indent="160020">
                        <a:lnSpc>
                          <a:spcPct val="115000"/>
                        </a:lnSpc>
                        <a:spcBef>
                          <a:spcPts val="175"/>
                        </a:spcBef>
                        <a:spcAft>
                          <a:spcPts val="175"/>
                        </a:spcAft>
                      </a:pPr>
                      <a:r>
                        <a:rPr lang="en-US" sz="1600" kern="1200" dirty="0" smtClean="0">
                          <a:solidFill>
                            <a:schemeClr val="dk1"/>
                          </a:solidFill>
                          <a:latin typeface="+mj-lt"/>
                          <a:ea typeface="+mn-ea"/>
                          <a:cs typeface="+mn-cs"/>
                        </a:rPr>
                        <a:t>   Having URAI in</a:t>
                      </a:r>
                      <a:r>
                        <a:rPr lang="en-US" sz="1600" kern="1200" baseline="0" dirty="0" smtClean="0">
                          <a:solidFill>
                            <a:schemeClr val="dk1"/>
                          </a:solidFill>
                          <a:latin typeface="+mj-lt"/>
                          <a:ea typeface="+mn-ea"/>
                          <a:cs typeface="+mn-cs"/>
                        </a:rPr>
                        <a:t> past 6 months</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333 </a:t>
                      </a:r>
                      <a:r>
                        <a:rPr lang="en-US" sz="1600" dirty="0">
                          <a:solidFill>
                            <a:srgbClr val="000000"/>
                          </a:solidFill>
                          <a:latin typeface="+mj-lt"/>
                          <a:ea typeface="Times New Roman"/>
                          <a:cs typeface="Times New Roman"/>
                        </a:rPr>
                        <a:t>(67.8%)</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96 </a:t>
                      </a:r>
                      <a:r>
                        <a:rPr lang="en-US" sz="1600" dirty="0">
                          <a:solidFill>
                            <a:srgbClr val="000000"/>
                          </a:solidFill>
                          <a:latin typeface="+mj-lt"/>
                          <a:ea typeface="Times New Roman"/>
                          <a:cs typeface="Times New Roman"/>
                        </a:rPr>
                        <a:t>(61.1%)</a:t>
                      </a:r>
                      <a:endParaRPr lang="en-US" sz="1600" dirty="0">
                        <a:latin typeface="+mj-lt"/>
                        <a:ea typeface="Times New Roman"/>
                        <a:cs typeface="Times New Roman"/>
                      </a:endParaRPr>
                    </a:p>
                  </a:txBody>
                  <a:tcPr marL="22225" marR="22225" marT="0" marB="0"/>
                </a:tc>
                <a:tc>
                  <a:txBody>
                    <a:bodyPr/>
                    <a:lstStyle/>
                    <a:p>
                      <a:pPr algn="r"/>
                      <a:r>
                        <a:rPr lang="en-US" sz="1600" dirty="0" smtClean="0">
                          <a:latin typeface="+mj-lt"/>
                        </a:rPr>
                        <a:t>0.11</a:t>
                      </a:r>
                      <a:endParaRPr lang="en-US" sz="1600" dirty="0">
                        <a:latin typeface="+mj-lt"/>
                      </a:endParaRPr>
                    </a:p>
                  </a:txBody>
                  <a:tcPr marT="45711" marB="45711"/>
                </a:tc>
              </a:tr>
              <a:tr h="406400">
                <a:tc>
                  <a:txBody>
                    <a:bodyPr/>
                    <a:lstStyle/>
                    <a:p>
                      <a:r>
                        <a:rPr lang="en-US" sz="1600" kern="1200" dirty="0" smtClean="0">
                          <a:solidFill>
                            <a:schemeClr val="dk1"/>
                          </a:solidFill>
                          <a:latin typeface="+mj-lt"/>
                          <a:ea typeface="+mn-ea"/>
                          <a:cs typeface="+mn-cs"/>
                        </a:rPr>
                        <a:t>Receiving money last UAI </a:t>
                      </a:r>
                      <a:endParaRPr lang="en-US" sz="1600" dirty="0">
                        <a:latin typeface="+mj-lt"/>
                      </a:endParaRPr>
                    </a:p>
                  </a:txBody>
                  <a:tcPr marT="45711" marB="45711"/>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108</a:t>
                      </a:r>
                      <a:r>
                        <a:rPr lang="en-US" sz="1600" baseline="0" dirty="0" smtClean="0">
                          <a:solidFill>
                            <a:srgbClr val="000000"/>
                          </a:solidFill>
                          <a:latin typeface="+mj-lt"/>
                          <a:ea typeface="Times New Roman"/>
                          <a:cs typeface="Times New Roman"/>
                        </a:rPr>
                        <a:t> </a:t>
                      </a:r>
                      <a:r>
                        <a:rPr lang="en-US" sz="1600" dirty="0" smtClean="0">
                          <a:solidFill>
                            <a:srgbClr val="000000"/>
                          </a:solidFill>
                          <a:latin typeface="+mj-lt"/>
                          <a:ea typeface="Times New Roman"/>
                          <a:cs typeface="Times New Roman"/>
                        </a:rPr>
                        <a:t>(12.2</a:t>
                      </a:r>
                      <a:r>
                        <a:rPr lang="en-US" sz="1600" dirty="0">
                          <a:solidFill>
                            <a:srgbClr val="000000"/>
                          </a:solidFill>
                          <a:latin typeface="+mj-lt"/>
                          <a:ea typeface="Times New Roman"/>
                          <a:cs typeface="Times New Roman"/>
                        </a:rPr>
                        <a:t>%)</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221 </a:t>
                      </a:r>
                      <a:r>
                        <a:rPr lang="en-US" sz="1600" dirty="0">
                          <a:solidFill>
                            <a:srgbClr val="000000"/>
                          </a:solidFill>
                          <a:latin typeface="+mj-lt"/>
                          <a:ea typeface="Times New Roman"/>
                          <a:cs typeface="Times New Roman"/>
                        </a:rPr>
                        <a:t>(35.4%)</a:t>
                      </a:r>
                      <a:endParaRPr lang="en-US" sz="1600" dirty="0">
                        <a:latin typeface="+mj-lt"/>
                        <a:ea typeface="Times New Roman"/>
                        <a:cs typeface="Times New Roman"/>
                      </a:endParaRPr>
                    </a:p>
                  </a:txBody>
                  <a:tcPr marL="22225" marR="22225" marT="0" marB="0"/>
                </a:tc>
                <a:tc>
                  <a:txBody>
                    <a:bodyPr/>
                    <a:lstStyle/>
                    <a:p>
                      <a:pPr algn="r"/>
                      <a:r>
                        <a:rPr lang="en-US" sz="1600" dirty="0" smtClean="0">
                          <a:latin typeface="+mj-lt"/>
                        </a:rPr>
                        <a:t>&lt;0.001</a:t>
                      </a:r>
                      <a:endParaRPr lang="en-US" sz="1600" dirty="0">
                        <a:latin typeface="+mj-lt"/>
                      </a:endParaRPr>
                    </a:p>
                  </a:txBody>
                  <a:tcPr marT="45711" marB="45711"/>
                </a:tc>
              </a:tr>
              <a:tr h="406400">
                <a:tc>
                  <a:txBody>
                    <a:bodyPr/>
                    <a:lstStyle/>
                    <a:p>
                      <a:r>
                        <a:rPr lang="en-US" sz="1600" kern="1200" dirty="0" smtClean="0">
                          <a:solidFill>
                            <a:schemeClr val="dk1"/>
                          </a:solidFill>
                          <a:latin typeface="+mj-lt"/>
                          <a:ea typeface="+mn-ea"/>
                          <a:cs typeface="+mn-cs"/>
                        </a:rPr>
                        <a:t>Giving money to UAI</a:t>
                      </a:r>
                      <a:r>
                        <a:rPr lang="en-US" sz="1600" kern="1200" baseline="0" dirty="0" smtClean="0">
                          <a:solidFill>
                            <a:schemeClr val="dk1"/>
                          </a:solidFill>
                          <a:latin typeface="+mj-lt"/>
                          <a:ea typeface="+mn-ea"/>
                          <a:cs typeface="+mn-cs"/>
                        </a:rPr>
                        <a:t> </a:t>
                      </a:r>
                      <a:endParaRPr lang="en-US" sz="1600" dirty="0">
                        <a:latin typeface="+mj-lt"/>
                      </a:endParaRPr>
                    </a:p>
                  </a:txBody>
                  <a:tcPr marT="45711" marB="45711"/>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72 </a:t>
                      </a:r>
                      <a:r>
                        <a:rPr lang="en-US" sz="1600" dirty="0">
                          <a:solidFill>
                            <a:srgbClr val="000000"/>
                          </a:solidFill>
                          <a:latin typeface="+mj-lt"/>
                          <a:ea typeface="Times New Roman"/>
                          <a:cs typeface="Times New Roman"/>
                        </a:rPr>
                        <a:t>( 8.1%)</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smtClean="0">
                          <a:solidFill>
                            <a:srgbClr val="000000"/>
                          </a:solidFill>
                          <a:latin typeface="+mj-lt"/>
                          <a:ea typeface="Times New Roman"/>
                          <a:cs typeface="Times New Roman"/>
                        </a:rPr>
                        <a:t>83 (13.3%)</a:t>
                      </a:r>
                      <a:endParaRPr lang="en-US" sz="1600" dirty="0">
                        <a:latin typeface="+mj-lt"/>
                        <a:ea typeface="Times New Roman"/>
                        <a:cs typeface="Times New Roman"/>
                      </a:endParaRPr>
                    </a:p>
                  </a:txBody>
                  <a:tcPr marL="22225" marR="22225" marT="0" marB="0"/>
                </a:tc>
                <a:tc>
                  <a:txBody>
                    <a:bodyPr/>
                    <a:lstStyle/>
                    <a:p>
                      <a:pPr algn="r"/>
                      <a:r>
                        <a:rPr lang="en-US" sz="1600" dirty="0" smtClean="0">
                          <a:latin typeface="+mj-lt"/>
                        </a:rPr>
                        <a:t>0.001</a:t>
                      </a:r>
                      <a:endParaRPr lang="en-US" sz="1600" dirty="0">
                        <a:latin typeface="+mj-lt"/>
                      </a:endParaRPr>
                    </a:p>
                  </a:txBody>
                  <a:tcPr marT="45711" marB="45711"/>
                </a:tc>
              </a:tr>
              <a:tr h="406400">
                <a:tc>
                  <a:txBody>
                    <a:bodyPr/>
                    <a:lstStyle/>
                    <a:p>
                      <a:r>
                        <a:rPr lang="en-US" sz="1600" kern="1200" dirty="0" smtClean="0">
                          <a:solidFill>
                            <a:schemeClr val="dk1"/>
                          </a:solidFill>
                          <a:latin typeface="+mj-lt"/>
                          <a:ea typeface="+mn-ea"/>
                          <a:cs typeface="+mn-cs"/>
                        </a:rPr>
                        <a:t>Buzzed/drunk last UAI</a:t>
                      </a:r>
                      <a:endParaRPr lang="en-US" sz="1600" dirty="0">
                        <a:latin typeface="+mj-lt"/>
                      </a:endParaRPr>
                    </a:p>
                  </a:txBody>
                  <a:tcPr marT="45711" marB="45711"/>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324 </a:t>
                      </a:r>
                      <a:r>
                        <a:rPr lang="en-US" sz="1600" dirty="0">
                          <a:solidFill>
                            <a:srgbClr val="000000"/>
                          </a:solidFill>
                          <a:latin typeface="+mj-lt"/>
                          <a:ea typeface="Times New Roman"/>
                          <a:cs typeface="Times New Roman"/>
                        </a:rPr>
                        <a:t>(36.5%)</a:t>
                      </a: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r>
                        <a:rPr lang="en-US" sz="1600" dirty="0" smtClean="0">
                          <a:solidFill>
                            <a:srgbClr val="000000"/>
                          </a:solidFill>
                          <a:latin typeface="+mj-lt"/>
                          <a:ea typeface="Times New Roman"/>
                          <a:cs typeface="Times New Roman"/>
                        </a:rPr>
                        <a:t>378 (60.5%)</a:t>
                      </a:r>
                      <a:endParaRPr lang="en-US" sz="1600" dirty="0">
                        <a:latin typeface="+mj-lt"/>
                        <a:ea typeface="Times New Roman"/>
                        <a:cs typeface="Times New Roman"/>
                      </a:endParaRPr>
                    </a:p>
                  </a:txBody>
                  <a:tcPr marL="22225" marR="22225" marT="0" marB="0"/>
                </a:tc>
                <a:tc>
                  <a:txBody>
                    <a:bodyPr/>
                    <a:lstStyle/>
                    <a:p>
                      <a:pPr algn="r"/>
                      <a:r>
                        <a:rPr lang="en-US" sz="1600" dirty="0" smtClean="0">
                          <a:latin typeface="+mj-lt"/>
                        </a:rPr>
                        <a:t>&lt;0.001</a:t>
                      </a:r>
                      <a:endParaRPr lang="en-US" sz="1600" dirty="0">
                        <a:latin typeface="+mj-lt"/>
                      </a:endParaRPr>
                    </a:p>
                  </a:txBody>
                  <a:tcPr marT="45711" marB="45711"/>
                </a:tc>
              </a:tr>
              <a:tr h="406400">
                <a:tc>
                  <a:txBody>
                    <a:bodyPr/>
                    <a:lstStyle/>
                    <a:p>
                      <a:r>
                        <a:rPr lang="en-US" sz="1600" kern="1200" dirty="0" smtClean="0">
                          <a:solidFill>
                            <a:schemeClr val="dk1"/>
                          </a:solidFill>
                          <a:latin typeface="+mj-lt"/>
                          <a:ea typeface="+mn-ea"/>
                          <a:cs typeface="+mn-cs"/>
                        </a:rPr>
                        <a:t>Used drugs last UAI</a:t>
                      </a:r>
                      <a:endParaRPr lang="en-US" sz="1600" dirty="0">
                        <a:latin typeface="+mj-lt"/>
                      </a:endParaRPr>
                    </a:p>
                  </a:txBody>
                  <a:tcPr marT="45711" marB="45711"/>
                </a:tc>
                <a:tc>
                  <a:txBody>
                    <a:bodyPr/>
                    <a:lstStyle/>
                    <a:p>
                      <a:pPr marL="0" marR="0" algn="ctr">
                        <a:spcBef>
                          <a:spcPts val="200"/>
                        </a:spcBef>
                        <a:spcAft>
                          <a:spcPts val="200"/>
                        </a:spcAft>
                      </a:pPr>
                      <a:r>
                        <a:rPr lang="en-US" sz="1600" dirty="0" smtClean="0">
                          <a:solidFill>
                            <a:srgbClr val="000000"/>
                          </a:solidFill>
                          <a:effectLst/>
                          <a:latin typeface="+mj-lt"/>
                          <a:ea typeface="Times New Roman"/>
                        </a:rPr>
                        <a:t>320</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 </a:t>
                      </a:r>
                      <a:r>
                        <a:rPr lang="en-US" sz="1600" dirty="0">
                          <a:solidFill>
                            <a:srgbClr val="000000"/>
                          </a:solidFill>
                          <a:effectLst/>
                          <a:latin typeface="+mj-lt"/>
                          <a:ea typeface="Times New Roman"/>
                        </a:rPr>
                        <a:t>39.3%)</a:t>
                      </a:r>
                      <a:endParaRPr lang="en-US" sz="1600" dirty="0">
                        <a:effectLst/>
                        <a:latin typeface="+mj-lt"/>
                        <a:ea typeface="Times New Roman"/>
                      </a:endParaRPr>
                    </a:p>
                  </a:txBody>
                  <a:tcPr marL="25400" marR="25400" marT="0" marB="0"/>
                </a:tc>
                <a:tc>
                  <a:txBody>
                    <a:bodyPr/>
                    <a:lstStyle/>
                    <a:p>
                      <a:pPr marL="0" marR="0" algn="ctr">
                        <a:spcBef>
                          <a:spcPts val="200"/>
                        </a:spcBef>
                        <a:spcAft>
                          <a:spcPts val="200"/>
                        </a:spcAft>
                      </a:pPr>
                      <a:r>
                        <a:rPr lang="en-US" sz="1600" dirty="0" smtClean="0">
                          <a:solidFill>
                            <a:srgbClr val="000000"/>
                          </a:solidFill>
                          <a:effectLst/>
                          <a:latin typeface="+mj-lt"/>
                          <a:ea typeface="Times New Roman"/>
                        </a:rPr>
                        <a:t>318</a:t>
                      </a:r>
                      <a:r>
                        <a:rPr lang="en-US" sz="1600" baseline="0" dirty="0" smtClean="0">
                          <a:solidFill>
                            <a:srgbClr val="000000"/>
                          </a:solidFill>
                          <a:effectLst/>
                          <a:latin typeface="+mj-lt"/>
                          <a:ea typeface="Times New Roman"/>
                        </a:rPr>
                        <a:t> </a:t>
                      </a:r>
                      <a:r>
                        <a:rPr lang="en-US" sz="1600" dirty="0" smtClean="0">
                          <a:solidFill>
                            <a:srgbClr val="000000"/>
                          </a:solidFill>
                          <a:effectLst/>
                          <a:latin typeface="+mj-lt"/>
                          <a:ea typeface="Times New Roman"/>
                        </a:rPr>
                        <a:t>( 56.2%)</a:t>
                      </a:r>
                      <a:endParaRPr lang="en-US" sz="1600" dirty="0">
                        <a:effectLst/>
                        <a:latin typeface="+mj-lt"/>
                        <a:ea typeface="Times New Roman"/>
                      </a:endParaRPr>
                    </a:p>
                  </a:txBody>
                  <a:tcPr marL="25400" marR="25400" marT="0" marB="0"/>
                </a:tc>
                <a:tc>
                  <a:txBody>
                    <a:bodyPr/>
                    <a:lstStyle/>
                    <a:p>
                      <a:pPr algn="r"/>
                      <a:r>
                        <a:rPr lang="en-US" sz="1600" dirty="0" smtClean="0">
                          <a:latin typeface="+mj-lt"/>
                        </a:rPr>
                        <a:t>&lt;0.001</a:t>
                      </a:r>
                      <a:endParaRPr lang="en-US" sz="1600" dirty="0">
                        <a:latin typeface="+mj-lt"/>
                      </a:endParaRPr>
                    </a:p>
                  </a:txBody>
                  <a:tcPr marT="45711" marB="45711"/>
                </a:tc>
              </a:tr>
            </a:tbl>
          </a:graphicData>
        </a:graphic>
      </p:graphicFrame>
      <p:sp>
        <p:nvSpPr>
          <p:cNvPr id="6" name="Oval 5"/>
          <p:cNvSpPr/>
          <p:nvPr/>
        </p:nvSpPr>
        <p:spPr>
          <a:xfrm>
            <a:off x="6408738" y="4495800"/>
            <a:ext cx="13716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Oval 6"/>
          <p:cNvSpPr/>
          <p:nvPr/>
        </p:nvSpPr>
        <p:spPr>
          <a:xfrm>
            <a:off x="6394450" y="41148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6394450" y="3722688"/>
            <a:ext cx="1371600" cy="392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Oval 8"/>
          <p:cNvSpPr/>
          <p:nvPr/>
        </p:nvSpPr>
        <p:spPr>
          <a:xfrm>
            <a:off x="4419600" y="2932113"/>
            <a:ext cx="13716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6337300" y="2449513"/>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6346825" y="20320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6408738" y="4875213"/>
            <a:ext cx="13716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1989366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28600"/>
            <a:ext cx="8229600" cy="1143000"/>
          </a:xfrm>
        </p:spPr>
        <p:txBody>
          <a:bodyPr/>
          <a:lstStyle/>
          <a:p>
            <a:pPr eaLnBrk="1" hangingPunct="1"/>
            <a:r>
              <a:rPr lang="en-US" altLang="en-US" smtClean="0"/>
              <a:t>Multivariable Results</a:t>
            </a:r>
          </a:p>
        </p:txBody>
      </p:sp>
      <p:graphicFrame>
        <p:nvGraphicFramePr>
          <p:cNvPr id="5" name="Content Placeholder 3"/>
          <p:cNvGraphicFramePr>
            <a:graphicFrameLocks/>
          </p:cNvGraphicFramePr>
          <p:nvPr/>
        </p:nvGraphicFramePr>
        <p:xfrm>
          <a:off x="228600" y="1349375"/>
          <a:ext cx="8518526" cy="5241958"/>
        </p:xfrm>
        <a:graphic>
          <a:graphicData uri="http://schemas.openxmlformats.org/drawingml/2006/table">
            <a:tbl>
              <a:tblPr firstRow="1" bandRow="1">
                <a:tableStyleId>{5C22544A-7EE6-4342-B048-85BDC9FD1C3A}</a:tableStyleId>
              </a:tblPr>
              <a:tblGrid>
                <a:gridCol w="3391635"/>
                <a:gridCol w="1332732"/>
                <a:gridCol w="2057386"/>
                <a:gridCol w="1736773"/>
              </a:tblGrid>
              <a:tr h="579077">
                <a:tc>
                  <a:txBody>
                    <a:bodyPr/>
                    <a:lstStyle/>
                    <a:p>
                      <a:r>
                        <a:rPr lang="en-US" sz="1600" dirty="0" smtClean="0">
                          <a:solidFill>
                            <a:schemeClr val="tx1"/>
                          </a:solidFill>
                          <a:latin typeface="+mj-lt"/>
                        </a:rPr>
                        <a:t>HIV</a:t>
                      </a:r>
                      <a:r>
                        <a:rPr lang="en-US" sz="1600" baseline="0" dirty="0" smtClean="0">
                          <a:solidFill>
                            <a:schemeClr val="tx1"/>
                          </a:solidFill>
                          <a:latin typeface="+mj-lt"/>
                        </a:rPr>
                        <a:t> Risk-</a:t>
                      </a:r>
                      <a:r>
                        <a:rPr lang="en-US" sz="1600" dirty="0" smtClean="0">
                          <a:solidFill>
                            <a:schemeClr val="tx1"/>
                          </a:solidFill>
                          <a:latin typeface="+mj-lt"/>
                        </a:rPr>
                        <a:t>Related Outcome</a:t>
                      </a:r>
                      <a:endParaRPr lang="en-US" sz="1600" dirty="0">
                        <a:solidFill>
                          <a:schemeClr val="tx1"/>
                        </a:solidFill>
                        <a:latin typeface="+mj-lt"/>
                      </a:endParaRPr>
                    </a:p>
                  </a:txBody>
                  <a:tcPr marL="91439" marR="91439" marT="45704" marB="45704"/>
                </a:tc>
                <a:tc>
                  <a:txBody>
                    <a:bodyPr/>
                    <a:lstStyle/>
                    <a:p>
                      <a:pPr algn="ctr"/>
                      <a:r>
                        <a:rPr lang="en-US" sz="1600" dirty="0" smtClean="0">
                          <a:solidFill>
                            <a:schemeClr val="tx1"/>
                          </a:solidFill>
                          <a:latin typeface="+mj-lt"/>
                        </a:rPr>
                        <a:t>N (%)</a:t>
                      </a:r>
                      <a:endParaRPr lang="en-US" sz="1600" dirty="0">
                        <a:solidFill>
                          <a:schemeClr val="tx1"/>
                        </a:solidFill>
                        <a:latin typeface="+mj-lt"/>
                      </a:endParaRPr>
                    </a:p>
                  </a:txBody>
                  <a:tcPr marL="91439" marR="91439"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latin typeface="+mj-lt"/>
                          <a:ea typeface="+mn-ea"/>
                          <a:cs typeface="+mn-cs"/>
                        </a:rPr>
                        <a:t>UOR</a:t>
                      </a:r>
                      <a:r>
                        <a:rPr kumimoji="0" lang="en-US" sz="1600" b="1" kern="1200" baseline="0" dirty="0" smtClean="0">
                          <a:solidFill>
                            <a:schemeClr val="tx1"/>
                          </a:solidFill>
                          <a:latin typeface="+mj-lt"/>
                          <a:ea typeface="+mn-ea"/>
                          <a:cs typeface="+mn-cs"/>
                        </a:rPr>
                        <a:t> (95% CI)</a:t>
                      </a:r>
                      <a:endParaRPr kumimoji="0" lang="en-US" sz="1600" b="1" kern="1200" dirty="0" smtClean="0">
                        <a:solidFill>
                          <a:schemeClr val="tx1"/>
                        </a:solidFill>
                        <a:latin typeface="+mj-lt"/>
                        <a:ea typeface="+mn-ea"/>
                        <a:cs typeface="+mn-cs"/>
                      </a:endParaRPr>
                    </a:p>
                    <a:p>
                      <a:pPr algn="ctr"/>
                      <a:endParaRPr lang="en-US" sz="1600" dirty="0">
                        <a:solidFill>
                          <a:schemeClr val="tx1"/>
                        </a:solidFill>
                        <a:latin typeface="+mj-lt"/>
                      </a:endParaRPr>
                    </a:p>
                  </a:txBody>
                  <a:tcPr marL="91439" marR="91439"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latin typeface="+mj-lt"/>
                          <a:ea typeface="+mn-ea"/>
                          <a:cs typeface="+mn-cs"/>
                        </a:rPr>
                        <a:t>AOR</a:t>
                      </a:r>
                      <a:r>
                        <a:rPr kumimoji="0" lang="en-US" sz="1600" b="1" kern="1200" baseline="0" dirty="0" smtClean="0">
                          <a:solidFill>
                            <a:schemeClr val="tx1"/>
                          </a:solidFill>
                          <a:latin typeface="+mj-lt"/>
                          <a:ea typeface="+mn-ea"/>
                          <a:cs typeface="+mn-cs"/>
                        </a:rPr>
                        <a:t> (95% CI)</a:t>
                      </a:r>
                      <a:endParaRPr kumimoji="0" lang="en-US" sz="1600" b="1" kern="1200" dirty="0" smtClean="0">
                        <a:solidFill>
                          <a:schemeClr val="tx1"/>
                        </a:solidFill>
                        <a:latin typeface="+mj-lt"/>
                        <a:ea typeface="+mn-ea"/>
                        <a:cs typeface="+mn-cs"/>
                      </a:endParaRPr>
                    </a:p>
                    <a:p>
                      <a:pPr algn="ctr"/>
                      <a:endParaRPr lang="en-US" sz="1600" dirty="0">
                        <a:solidFill>
                          <a:schemeClr val="tx1"/>
                        </a:solidFill>
                        <a:latin typeface="+mj-lt"/>
                      </a:endParaRPr>
                    </a:p>
                  </a:txBody>
                  <a:tcPr marL="91439" marR="91439" marT="45704" marB="45704"/>
                </a:tc>
              </a:tr>
              <a:tr h="378094">
                <a:tc>
                  <a:txBody>
                    <a:bodyPr/>
                    <a:lstStyle/>
                    <a:p>
                      <a:pPr marL="0" marR="0">
                        <a:spcBef>
                          <a:spcPts val="0"/>
                        </a:spcBef>
                        <a:spcAft>
                          <a:spcPts val="0"/>
                        </a:spcAft>
                      </a:pPr>
                      <a:r>
                        <a:rPr kumimoji="0" lang="en-US" sz="1600" b="1" kern="1200" dirty="0" smtClean="0">
                          <a:solidFill>
                            <a:schemeClr val="dk1"/>
                          </a:solidFill>
                          <a:effectLst/>
                          <a:latin typeface="+mj-lt"/>
                          <a:ea typeface="+mn-ea"/>
                          <a:cs typeface="+mn-cs"/>
                        </a:rPr>
                        <a:t>Drug Use within 2 Hours of Last UAI</a:t>
                      </a: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r>
              <a:tr h="302475">
                <a:tc>
                  <a:txBody>
                    <a:bodyPr/>
                    <a:lstStyle/>
                    <a:p>
                      <a:pPr marL="0" marR="0">
                        <a:spcBef>
                          <a:spcPts val="0"/>
                        </a:spcBef>
                        <a:spcAft>
                          <a:spcPts val="0"/>
                        </a:spcAft>
                      </a:pPr>
                      <a:r>
                        <a:rPr lang="en-US" sz="1600" dirty="0">
                          <a:effectLst/>
                          <a:latin typeface="+mj-lt"/>
                          <a:ea typeface="Calibri"/>
                          <a:cs typeface="Times New Roman"/>
                        </a:rPr>
                        <a:t>BMSMO</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168 (20%)</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Ref.</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Ref.</a:t>
                      </a:r>
                    </a:p>
                  </a:txBody>
                  <a:tcPr marL="68580" marR="68580" marT="0" marB="0"/>
                </a:tc>
              </a:tr>
              <a:tr h="336085">
                <a:tc>
                  <a:txBody>
                    <a:bodyPr/>
                    <a:lstStyle/>
                    <a:p>
                      <a:pPr marL="0" marR="0">
                        <a:spcBef>
                          <a:spcPts val="0"/>
                        </a:spcBef>
                        <a:spcAft>
                          <a:spcPts val="0"/>
                        </a:spcAft>
                      </a:pPr>
                      <a:r>
                        <a:rPr lang="en-US" sz="1600" dirty="0">
                          <a:effectLst/>
                          <a:latin typeface="+mj-lt"/>
                          <a:ea typeface="Calibri"/>
                          <a:cs typeface="Times New Roman"/>
                        </a:rPr>
                        <a:t>BMSMW</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204 (35%)</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2.15 (1.69-2.74)</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1.31 (0.98-1.75)</a:t>
                      </a:r>
                    </a:p>
                  </a:txBody>
                  <a:tcPr marL="68580" marR="68580" marT="0" marB="0"/>
                </a:tc>
              </a:tr>
              <a:tr h="579077">
                <a:tc>
                  <a:txBody>
                    <a:bodyPr/>
                    <a:lstStyle/>
                    <a:p>
                      <a:r>
                        <a:rPr kumimoji="0" lang="en-US" sz="1600" b="1" kern="1200" dirty="0" smtClean="0">
                          <a:solidFill>
                            <a:schemeClr val="dk1"/>
                          </a:solidFill>
                          <a:effectLst/>
                          <a:latin typeface="+mj-lt"/>
                          <a:ea typeface="+mn-ea"/>
                          <a:cs typeface="+mn-cs"/>
                        </a:rPr>
                        <a:t>Alcohol</a:t>
                      </a:r>
                      <a:r>
                        <a:rPr kumimoji="0" lang="en-US" sz="1600" b="1" kern="1200" baseline="0" dirty="0" smtClean="0">
                          <a:solidFill>
                            <a:schemeClr val="dk1"/>
                          </a:solidFill>
                          <a:effectLst/>
                          <a:latin typeface="+mj-lt"/>
                          <a:ea typeface="+mn-ea"/>
                          <a:cs typeface="+mn-cs"/>
                        </a:rPr>
                        <a:t> </a:t>
                      </a:r>
                      <a:r>
                        <a:rPr kumimoji="0" lang="en-US" sz="1600" b="1" kern="1200" dirty="0" smtClean="0">
                          <a:solidFill>
                            <a:schemeClr val="dk1"/>
                          </a:solidFill>
                          <a:effectLst/>
                          <a:latin typeface="+mj-lt"/>
                          <a:ea typeface="+mn-ea"/>
                          <a:cs typeface="+mn-cs"/>
                        </a:rPr>
                        <a:t>Use  within 2 hours of last UAI</a:t>
                      </a:r>
                      <a:endParaRPr lang="en-US" sz="1600" dirty="0">
                        <a:latin typeface="+mj-lt"/>
                      </a:endParaRPr>
                    </a:p>
                  </a:txBody>
                  <a:tcPr marL="91439" marR="91439" marT="45704" marB="45704"/>
                </a:tc>
                <a:tc>
                  <a:txBody>
                    <a:bodyPr/>
                    <a:lstStyle/>
                    <a:p>
                      <a:pPr marL="0" marR="0" algn="ctr">
                        <a:lnSpc>
                          <a:spcPct val="115000"/>
                        </a:lnSpc>
                        <a:spcBef>
                          <a:spcPts val="175"/>
                        </a:spcBef>
                        <a:spcAft>
                          <a:spcPts val="175"/>
                        </a:spcAft>
                      </a:pPr>
                      <a:endParaRPr lang="en-US" sz="1600" dirty="0">
                        <a:latin typeface="+mj-lt"/>
                        <a:ea typeface="Times New Roman"/>
                        <a:cs typeface="Times New Roman"/>
                      </a:endParaRPr>
                    </a:p>
                  </a:txBody>
                  <a:tcPr marL="22225" marR="22225" marT="0" marB="0"/>
                </a:tc>
                <a:tc>
                  <a:txBody>
                    <a:bodyPr/>
                    <a:lstStyle/>
                    <a:p>
                      <a:pPr marL="0" marR="0" algn="ctr">
                        <a:lnSpc>
                          <a:spcPct val="115000"/>
                        </a:lnSpc>
                        <a:spcBef>
                          <a:spcPts val="175"/>
                        </a:spcBef>
                        <a:spcAft>
                          <a:spcPts val="175"/>
                        </a:spcAft>
                      </a:pPr>
                      <a:endParaRPr lang="en-US" sz="1600" dirty="0">
                        <a:latin typeface="+mj-lt"/>
                        <a:ea typeface="Times New Roman"/>
                        <a:cs typeface="Times New Roman"/>
                      </a:endParaRPr>
                    </a:p>
                  </a:txBody>
                  <a:tcPr marL="22225" marR="22225" marT="0" marB="0"/>
                </a:tc>
                <a:tc>
                  <a:txBody>
                    <a:bodyPr/>
                    <a:lstStyle/>
                    <a:p>
                      <a:pPr algn="r"/>
                      <a:endParaRPr lang="en-US" sz="1600" dirty="0">
                        <a:solidFill>
                          <a:schemeClr val="tx1"/>
                        </a:solidFill>
                        <a:latin typeface="+mj-lt"/>
                      </a:endParaRPr>
                    </a:p>
                  </a:txBody>
                  <a:tcPr marL="91439" marR="91439" marT="45704" marB="45704"/>
                </a:tc>
              </a:tr>
              <a:tr h="369692">
                <a:tc>
                  <a:txBody>
                    <a:bodyPr/>
                    <a:lstStyle/>
                    <a:p>
                      <a:pPr marL="0" marR="0">
                        <a:spcBef>
                          <a:spcPts val="0"/>
                        </a:spcBef>
                        <a:spcAft>
                          <a:spcPts val="0"/>
                        </a:spcAft>
                      </a:pPr>
                      <a:r>
                        <a:rPr lang="en-US" sz="1600">
                          <a:effectLst/>
                          <a:latin typeface="+mj-lt"/>
                          <a:ea typeface="Calibri"/>
                          <a:cs typeface="Times New Roman"/>
                        </a:rPr>
                        <a:t>BMSMO</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212 (26%)</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Ref.</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Ref.</a:t>
                      </a:r>
                    </a:p>
                  </a:txBody>
                  <a:tcPr marL="68580" marR="68580" marT="0" marB="0"/>
                </a:tc>
              </a:tr>
              <a:tr h="336085">
                <a:tc>
                  <a:txBody>
                    <a:bodyPr/>
                    <a:lstStyle/>
                    <a:p>
                      <a:pPr marL="0" marR="0">
                        <a:spcBef>
                          <a:spcPts val="0"/>
                        </a:spcBef>
                        <a:spcAft>
                          <a:spcPts val="0"/>
                        </a:spcAft>
                      </a:pPr>
                      <a:r>
                        <a:rPr lang="en-US" sz="1600">
                          <a:effectLst/>
                          <a:latin typeface="+mj-lt"/>
                          <a:ea typeface="Calibri"/>
                          <a:cs typeface="Times New Roman"/>
                        </a:rPr>
                        <a:t>BMSMW</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245 (43%)</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2.15 (1.71-2.69)</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1.45 (1.11-1.90)</a:t>
                      </a:r>
                    </a:p>
                  </a:txBody>
                  <a:tcPr marL="68580" marR="68580" marT="0" marB="0"/>
                </a:tc>
              </a:tr>
              <a:tr h="487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dk1"/>
                          </a:solidFill>
                          <a:effectLst/>
                          <a:latin typeface="+mj-lt"/>
                          <a:ea typeface="+mn-ea"/>
                          <a:cs typeface="+mn-cs"/>
                        </a:rPr>
                        <a:t>Giving Money or Drugs At Last UAI</a:t>
                      </a:r>
                      <a:endParaRPr kumimoji="0" lang="en-US" sz="1600" kern="1200" dirty="0" smtClean="0">
                        <a:solidFill>
                          <a:schemeClr val="dk1"/>
                        </a:solidFill>
                        <a:effectLst/>
                        <a:latin typeface="+mj-lt"/>
                        <a:ea typeface="+mn-ea"/>
                        <a:cs typeface="+mn-cs"/>
                      </a:endParaRPr>
                    </a:p>
                    <a:p>
                      <a:pPr marL="0" marR="0">
                        <a:spcBef>
                          <a:spcPts val="0"/>
                        </a:spcBef>
                        <a:spcAft>
                          <a:spcPts val="0"/>
                        </a:spcAft>
                      </a:pP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r>
              <a:tr h="369692">
                <a:tc>
                  <a:txBody>
                    <a:bodyPr/>
                    <a:lstStyle/>
                    <a:p>
                      <a:pPr marL="0" marR="0">
                        <a:spcBef>
                          <a:spcPts val="0"/>
                        </a:spcBef>
                        <a:spcAft>
                          <a:spcPts val="0"/>
                        </a:spcAft>
                      </a:pPr>
                      <a:r>
                        <a:rPr lang="en-US" sz="1600" dirty="0">
                          <a:effectLst/>
                          <a:latin typeface="+mj-lt"/>
                          <a:ea typeface="Calibri"/>
                          <a:cs typeface="Times New Roman"/>
                        </a:rPr>
                        <a:t>BMSMO</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51 (6%)</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Ref.</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Ref.</a:t>
                      </a:r>
                    </a:p>
                  </a:txBody>
                  <a:tcPr marL="68580" marR="68580" marT="0" marB="0"/>
                </a:tc>
              </a:tr>
              <a:tr h="336085">
                <a:tc>
                  <a:txBody>
                    <a:bodyPr/>
                    <a:lstStyle/>
                    <a:p>
                      <a:pPr marL="0" marR="0">
                        <a:spcBef>
                          <a:spcPts val="0"/>
                        </a:spcBef>
                        <a:spcAft>
                          <a:spcPts val="0"/>
                        </a:spcAft>
                      </a:pPr>
                      <a:r>
                        <a:rPr lang="en-US" sz="1600">
                          <a:effectLst/>
                          <a:latin typeface="+mj-lt"/>
                          <a:ea typeface="Calibri"/>
                          <a:cs typeface="Times New Roman"/>
                        </a:rPr>
                        <a:t>BMSMW</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57 (10%)</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1.68 (1.14-2.50)</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1.10 (0.70-1.73)</a:t>
                      </a:r>
                    </a:p>
                  </a:txBody>
                  <a:tcPr marL="68580" marR="68580" marT="0" marB="0"/>
                </a:tc>
              </a:tr>
              <a:tr h="3360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dk1"/>
                          </a:solidFill>
                          <a:effectLst/>
                          <a:latin typeface="+mj-lt"/>
                          <a:ea typeface="+mn-ea"/>
                          <a:cs typeface="+mn-cs"/>
                        </a:rPr>
                        <a:t>Receiving Money or Drugs At Last</a:t>
                      </a:r>
                      <a:r>
                        <a:rPr kumimoji="0" lang="en-US" sz="1600" b="1" kern="1200" baseline="0" dirty="0" smtClean="0">
                          <a:solidFill>
                            <a:schemeClr val="dk1"/>
                          </a:solidFill>
                          <a:effectLst/>
                          <a:latin typeface="+mj-lt"/>
                          <a:ea typeface="+mn-ea"/>
                          <a:cs typeface="+mn-cs"/>
                        </a:rPr>
                        <a:t> UAI</a:t>
                      </a:r>
                      <a:endParaRPr kumimoji="0" lang="en-US" sz="1600" kern="1200" dirty="0" smtClean="0">
                        <a:solidFill>
                          <a:schemeClr val="dk1"/>
                        </a:solidFill>
                        <a:effectLst/>
                        <a:latin typeface="+mj-lt"/>
                        <a:ea typeface="+mn-ea"/>
                        <a:cs typeface="+mn-cs"/>
                      </a:endParaRPr>
                    </a:p>
                  </a:txBody>
                  <a:tcPr marL="68580" marR="68580" marT="0" marB="0"/>
                </a:tc>
                <a:tc>
                  <a:txBody>
                    <a:bodyPr/>
                    <a:lstStyle/>
                    <a:p>
                      <a:pPr marL="0" marR="0" algn="ctr">
                        <a:spcBef>
                          <a:spcPts val="0"/>
                        </a:spcBef>
                        <a:spcAft>
                          <a:spcPts val="0"/>
                        </a:spcAft>
                      </a:pPr>
                      <a:endParaRPr lang="en-US" sz="160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endParaRPr lang="en-US" sz="1600" dirty="0">
                        <a:effectLst/>
                        <a:latin typeface="+mj-lt"/>
                        <a:ea typeface="Calibri"/>
                        <a:cs typeface="Times New Roman"/>
                      </a:endParaRPr>
                    </a:p>
                  </a:txBody>
                  <a:tcPr marL="68580" marR="68580" marT="0" marB="0"/>
                </a:tc>
              </a:tr>
              <a:tr h="336085">
                <a:tc>
                  <a:txBody>
                    <a:bodyPr/>
                    <a:lstStyle/>
                    <a:p>
                      <a:pPr marL="0" marR="0">
                        <a:spcBef>
                          <a:spcPts val="0"/>
                        </a:spcBef>
                        <a:spcAft>
                          <a:spcPts val="0"/>
                        </a:spcAft>
                      </a:pPr>
                      <a:r>
                        <a:rPr lang="en-US" sz="1600" dirty="0" smtClean="0">
                          <a:effectLst/>
                          <a:latin typeface="+mj-lt"/>
                          <a:ea typeface="Calibri"/>
                          <a:cs typeface="Times New Roman"/>
                        </a:rPr>
                        <a:t>BMSMO</a:t>
                      </a:r>
                      <a:endParaRPr lang="en-US" sz="1600" dirty="0">
                        <a:effectLst/>
                        <a:latin typeface="+mj-lt"/>
                        <a:ea typeface="Calibri"/>
                        <a:cs typeface="Times New Roman"/>
                      </a:endParaRP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67 (8%)</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Ref.</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Ref.</a:t>
                      </a:r>
                    </a:p>
                  </a:txBody>
                  <a:tcPr marL="68580" marR="68580" marT="0" marB="0"/>
                </a:tc>
              </a:tr>
              <a:tr h="495724">
                <a:tc>
                  <a:txBody>
                    <a:bodyPr/>
                    <a:lstStyle/>
                    <a:p>
                      <a:pPr marL="0" marR="0">
                        <a:spcBef>
                          <a:spcPts val="0"/>
                        </a:spcBef>
                        <a:spcAft>
                          <a:spcPts val="0"/>
                        </a:spcAft>
                      </a:pPr>
                      <a:r>
                        <a:rPr lang="en-US" sz="1600">
                          <a:effectLst/>
                          <a:latin typeface="+mj-lt"/>
                          <a:ea typeface="Calibri"/>
                          <a:cs typeface="Times New Roman"/>
                        </a:rPr>
                        <a:t>BMSMW</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143 (25%)</a:t>
                      </a:r>
                    </a:p>
                  </a:txBody>
                  <a:tcPr marL="68580" marR="68580" marT="0" marB="0"/>
                </a:tc>
                <a:tc>
                  <a:txBody>
                    <a:bodyPr/>
                    <a:lstStyle/>
                    <a:p>
                      <a:pPr marL="0" marR="0" algn="ctr">
                        <a:spcBef>
                          <a:spcPts val="0"/>
                        </a:spcBef>
                        <a:spcAft>
                          <a:spcPts val="0"/>
                        </a:spcAft>
                      </a:pPr>
                      <a:r>
                        <a:rPr lang="en-US" sz="1600">
                          <a:effectLst/>
                          <a:latin typeface="+mj-lt"/>
                          <a:ea typeface="Calibri"/>
                          <a:cs typeface="Times New Roman"/>
                        </a:rPr>
                        <a:t>3.72 (2.72-5.09)</a:t>
                      </a:r>
                    </a:p>
                  </a:txBody>
                  <a:tcPr marL="68580" marR="68580" marT="0" marB="0"/>
                </a:tc>
                <a:tc>
                  <a:txBody>
                    <a:bodyPr/>
                    <a:lstStyle/>
                    <a:p>
                      <a:pPr marL="0" marR="0" algn="ctr">
                        <a:spcBef>
                          <a:spcPts val="0"/>
                        </a:spcBef>
                        <a:spcAft>
                          <a:spcPts val="0"/>
                        </a:spcAft>
                      </a:pPr>
                      <a:r>
                        <a:rPr lang="en-US" sz="1600" dirty="0">
                          <a:effectLst/>
                          <a:latin typeface="+mj-lt"/>
                          <a:ea typeface="Calibri"/>
                          <a:cs typeface="Times New Roman"/>
                        </a:rPr>
                        <a:t>2.11 (1.48-3.03)</a:t>
                      </a:r>
                    </a:p>
                  </a:txBody>
                  <a:tcPr marL="68580" marR="68580" marT="0" marB="0"/>
                </a:tc>
              </a:tr>
            </a:tbl>
          </a:graphicData>
        </a:graphic>
      </p:graphicFrame>
      <p:sp>
        <p:nvSpPr>
          <p:cNvPr id="7" name="Oval 6"/>
          <p:cNvSpPr/>
          <p:nvPr/>
        </p:nvSpPr>
        <p:spPr>
          <a:xfrm>
            <a:off x="7032625" y="3810000"/>
            <a:ext cx="165417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7032625" y="5943600"/>
            <a:ext cx="165417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1204379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304800"/>
            <a:ext cx="8229600" cy="1143000"/>
          </a:xfrm>
        </p:spPr>
        <p:txBody>
          <a:bodyPr/>
          <a:lstStyle/>
          <a:p>
            <a:pPr eaLnBrk="1" hangingPunct="1"/>
            <a:r>
              <a:rPr lang="en-US" altLang="en-US" smtClean="0"/>
              <a:t>Conclusions</a:t>
            </a:r>
          </a:p>
        </p:txBody>
      </p:sp>
      <p:sp>
        <p:nvSpPr>
          <p:cNvPr id="10243" name="Content Placeholder 2"/>
          <p:cNvSpPr>
            <a:spLocks noGrp="1"/>
          </p:cNvSpPr>
          <p:nvPr>
            <p:ph idx="1"/>
          </p:nvPr>
        </p:nvSpPr>
        <p:spPr>
          <a:xfrm>
            <a:off x="457200" y="1676400"/>
            <a:ext cx="8229600" cy="4648200"/>
          </a:xfrm>
        </p:spPr>
        <p:txBody>
          <a:bodyPr>
            <a:normAutofit/>
          </a:bodyPr>
          <a:lstStyle/>
          <a:p>
            <a:pPr marL="274320" indent="-274320" eaLnBrk="1" fontAlgn="auto" hangingPunct="1">
              <a:spcAft>
                <a:spcPts val="0"/>
              </a:spcAft>
              <a:buClr>
                <a:schemeClr val="accent3"/>
              </a:buClr>
              <a:buSzPct val="120000"/>
              <a:buFont typeface="Wingdings 2"/>
              <a:buChar char=""/>
              <a:defRPr/>
            </a:pPr>
            <a:r>
              <a:rPr lang="en-US" sz="2800" dirty="0" smtClean="0"/>
              <a:t>BMSMW report more homophobia, less social support and more depression symptoms compared to </a:t>
            </a:r>
            <a:r>
              <a:rPr lang="en-US" sz="2800" dirty="0"/>
              <a:t>B</a:t>
            </a:r>
            <a:r>
              <a:rPr lang="en-US" sz="2800" dirty="0" smtClean="0"/>
              <a:t>MSMO, implicating a heavy psychosocial burden </a:t>
            </a:r>
          </a:p>
          <a:p>
            <a:pPr marL="274320" indent="-274320" eaLnBrk="1" fontAlgn="auto" hangingPunct="1">
              <a:spcAft>
                <a:spcPts val="0"/>
              </a:spcAft>
              <a:buClr>
                <a:schemeClr val="accent3"/>
              </a:buClr>
              <a:buSzPct val="120000"/>
              <a:buFont typeface="Wingdings 2"/>
              <a:buChar char=""/>
              <a:defRPr/>
            </a:pPr>
            <a:r>
              <a:rPr lang="en-US" sz="2800" dirty="0" smtClean="0"/>
              <a:t>BMSMW report significantly and comparatively higher rates of substance use (excepting meth) than BMSMO, which suggests substantial distress, particularly when engaging sex with other men</a:t>
            </a:r>
          </a:p>
          <a:p>
            <a:pPr marL="274320" indent="-274320" eaLnBrk="1" fontAlgn="auto" hangingPunct="1">
              <a:spcAft>
                <a:spcPts val="0"/>
              </a:spcAft>
              <a:buClr>
                <a:schemeClr val="accent3"/>
              </a:buClr>
              <a:buSzPct val="120000"/>
              <a:buFont typeface="Wingdings 2"/>
              <a:buChar char=""/>
              <a:defRPr/>
            </a:pPr>
            <a:r>
              <a:rPr lang="en-US" sz="2800" dirty="0" smtClean="0"/>
              <a:t>BMSMW used alcohol during insertive anal sex, often receiving goods for sex</a:t>
            </a:r>
          </a:p>
          <a:p>
            <a:pPr marL="0" indent="0" eaLnBrk="1" fontAlgn="auto" hangingPunct="1">
              <a:spcAft>
                <a:spcPts val="0"/>
              </a:spcAft>
              <a:buClr>
                <a:schemeClr val="accent3"/>
              </a:buClr>
              <a:buFontTx/>
              <a:buNone/>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smtClean="0"/>
          </a:p>
          <a:p>
            <a:pPr marL="640080" lvl="1" indent="-246888" eaLnBrk="1" fontAlgn="auto" hangingPunct="1">
              <a:spcAft>
                <a:spcPts val="0"/>
              </a:spcAft>
              <a:buFontTx/>
              <a:buNone/>
              <a:defRPr/>
            </a:pPr>
            <a:endParaRPr lang="en-US" dirty="0" smtClean="0"/>
          </a:p>
          <a:p>
            <a:pPr marL="640080" lvl="1" indent="-246888" eaLnBrk="1" fontAlgn="auto" hangingPunct="1">
              <a:spcAft>
                <a:spcPts val="0"/>
              </a:spcAft>
              <a:buFont typeface="Wingdings 2"/>
              <a:buChar char=""/>
              <a:defRPr/>
            </a:pPr>
            <a:endParaRPr lang="en-US" dirty="0" smtClean="0"/>
          </a:p>
        </p:txBody>
      </p:sp>
    </p:spTree>
    <p:extLst>
      <p:ext uri="{BB962C8B-B14F-4D97-AF65-F5344CB8AC3E}">
        <p14:creationId xmlns:p14="http://schemas.microsoft.com/office/powerpoint/2010/main" xmlns="" val="3262814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51758"/>
            <a:ext cx="8915400" cy="990600"/>
          </a:xfrm>
        </p:spPr>
        <p:txBody>
          <a:bodyPr/>
          <a:lstStyle/>
          <a:p>
            <a:pPr eaLnBrk="1" hangingPunct="1"/>
            <a:r>
              <a:rPr lang="en-US" altLang="en-US" sz="4000" dirty="0" smtClean="0"/>
              <a:t>Acknowledgements</a:t>
            </a:r>
          </a:p>
        </p:txBody>
      </p:sp>
      <p:sp>
        <p:nvSpPr>
          <p:cNvPr id="17411" name="Rectangle 3"/>
          <p:cNvSpPr>
            <a:spLocks noGrp="1" noChangeArrowheads="1"/>
          </p:cNvSpPr>
          <p:nvPr>
            <p:ph idx="1"/>
          </p:nvPr>
        </p:nvSpPr>
        <p:spPr>
          <a:xfrm>
            <a:off x="304800" y="1219200"/>
            <a:ext cx="8382000" cy="4876800"/>
          </a:xfrm>
        </p:spPr>
        <p:txBody>
          <a:bodyPr>
            <a:normAutofit/>
          </a:bodyPr>
          <a:lstStyle/>
          <a:p>
            <a:pPr marL="274320" indent="-274320" eaLnBrk="1" fontAlgn="auto" hangingPunct="1">
              <a:spcAft>
                <a:spcPts val="0"/>
              </a:spcAft>
              <a:buClr>
                <a:schemeClr val="accent3"/>
              </a:buClr>
              <a:buFont typeface="Wingdings 2"/>
              <a:buChar char=""/>
              <a:defRPr/>
            </a:pPr>
            <a:r>
              <a:rPr lang="en-US" sz="2400" b="1" dirty="0" smtClean="0"/>
              <a:t>R25 MH080664 [HATT]; PI: Wyatt</a:t>
            </a:r>
          </a:p>
          <a:p>
            <a:pPr marL="274320" indent="-274320" eaLnBrk="1" fontAlgn="auto" hangingPunct="1">
              <a:spcAft>
                <a:spcPts val="0"/>
              </a:spcAft>
              <a:buClr>
                <a:schemeClr val="accent3"/>
              </a:buClr>
              <a:buFont typeface="Wingdings 2"/>
              <a:buChar char=""/>
              <a:defRPr/>
            </a:pPr>
            <a:r>
              <a:rPr lang="en-US" sz="2400" b="1" dirty="0" smtClean="0"/>
              <a:t>HPTN 061 Black Caucus</a:t>
            </a:r>
          </a:p>
          <a:p>
            <a:pPr marL="274320" indent="-274320" eaLnBrk="1" fontAlgn="auto" hangingPunct="1">
              <a:spcAft>
                <a:spcPts val="0"/>
              </a:spcAft>
              <a:buClr>
                <a:schemeClr val="accent3"/>
              </a:buClr>
              <a:buFont typeface="Wingdings 2"/>
              <a:buChar char=""/>
              <a:defRPr/>
            </a:pPr>
            <a:r>
              <a:rPr lang="en-US" sz="2400" b="1" dirty="0" smtClean="0"/>
              <a:t>Black Gay Research Group</a:t>
            </a:r>
          </a:p>
          <a:p>
            <a:pPr marL="274320" indent="-274320" eaLnBrk="1" fontAlgn="auto" hangingPunct="1">
              <a:spcAft>
                <a:spcPts val="0"/>
              </a:spcAft>
              <a:buClr>
                <a:schemeClr val="accent3"/>
              </a:buClr>
              <a:buFont typeface="Wingdings 2"/>
              <a:buChar char=""/>
              <a:defRPr/>
            </a:pPr>
            <a:r>
              <a:rPr lang="en-US" sz="2400" b="1" dirty="0" smtClean="0"/>
              <a:t>U01068619 </a:t>
            </a:r>
            <a:r>
              <a:rPr lang="en-US" sz="2400" dirty="0" smtClean="0"/>
              <a:t>[</a:t>
            </a:r>
            <a:r>
              <a:rPr lang="en-US" sz="2400" b="1" dirty="0" smtClean="0"/>
              <a:t>HIV Prevention Trials Network ]; PI: </a:t>
            </a:r>
            <a:r>
              <a:rPr lang="en-US" sz="2400" b="1" dirty="0" err="1" smtClean="0"/>
              <a:t>Vermund</a:t>
            </a:r>
            <a:endParaRPr lang="en-US" sz="2400" b="1" dirty="0" smtClean="0"/>
          </a:p>
          <a:p>
            <a:pPr marL="274320" indent="-274320" eaLnBrk="1" fontAlgn="auto" hangingPunct="1">
              <a:spcAft>
                <a:spcPts val="0"/>
              </a:spcAft>
              <a:buClr>
                <a:schemeClr val="accent3"/>
              </a:buClr>
              <a:buFont typeface="Wingdings 2"/>
              <a:buChar char=""/>
              <a:defRPr/>
            </a:pPr>
            <a:r>
              <a:rPr lang="en-US" sz="2400" b="1" dirty="0"/>
              <a:t>2T32DA00729217  [Drug Dependence Epidemiology Training Program]; PI: Latimer</a:t>
            </a:r>
          </a:p>
          <a:p>
            <a:pPr marL="274320" indent="-274320" eaLnBrk="1" fontAlgn="auto" hangingPunct="1">
              <a:spcAft>
                <a:spcPts val="0"/>
              </a:spcAft>
              <a:buClr>
                <a:schemeClr val="accent3"/>
              </a:buClr>
              <a:buFont typeface="Wingdings 2"/>
              <a:buChar char=""/>
              <a:defRPr/>
            </a:pPr>
            <a:r>
              <a:rPr lang="en-US" sz="2400" b="1" dirty="0"/>
              <a:t>R</a:t>
            </a:r>
            <a:r>
              <a:rPr lang="en-US" sz="2400" b="1" dirty="0" smtClean="0"/>
              <a:t>01DA028766 </a:t>
            </a:r>
            <a:r>
              <a:rPr lang="en-US" sz="2400" b="1" dirty="0"/>
              <a:t>[Project DISRUPT]; PI: </a:t>
            </a:r>
            <a:r>
              <a:rPr lang="en-US" sz="2400" b="1" dirty="0" smtClean="0"/>
              <a:t>Khan</a:t>
            </a:r>
            <a:endParaRPr lang="en-US" sz="2400" dirty="0"/>
          </a:p>
          <a:p>
            <a:r>
              <a:rPr lang="en-US" sz="2400" b="1" dirty="0" smtClean="0"/>
              <a:t>R03DA037131 [</a:t>
            </a:r>
            <a:r>
              <a:rPr lang="en-US" sz="2400" b="1" dirty="0" err="1" smtClean="0"/>
              <a:t>Syndemic</a:t>
            </a:r>
            <a:r>
              <a:rPr lang="en-US" sz="2400" b="1" dirty="0" smtClean="0"/>
              <a:t> BMSMW]; PI: </a:t>
            </a:r>
            <a:r>
              <a:rPr lang="en-US" sz="2400" b="1" dirty="0" err="1" smtClean="0"/>
              <a:t>Penniman</a:t>
            </a:r>
            <a:r>
              <a:rPr lang="en-US" sz="2400" b="1" dirty="0" smtClean="0"/>
              <a:t> Dyer</a:t>
            </a:r>
            <a:endParaRPr lang="en-US" sz="2400" b="1" dirty="0"/>
          </a:p>
          <a:p>
            <a:r>
              <a:rPr lang="en-US" sz="2400" b="1" dirty="0" smtClean="0"/>
              <a:t>National </a:t>
            </a:r>
            <a:r>
              <a:rPr lang="en-US" sz="2400" b="1" dirty="0"/>
              <a:t>Institute on Minority Health and Health Disparities (NIMHD), </a:t>
            </a:r>
            <a:r>
              <a:rPr lang="en-US" sz="2400" b="1" dirty="0" smtClean="0"/>
              <a:t>Loan Repayment Program</a:t>
            </a:r>
          </a:p>
          <a:p>
            <a:pPr marL="274320" indent="-274320" eaLnBrk="1" fontAlgn="auto" hangingPunct="1">
              <a:spcAft>
                <a:spcPts val="0"/>
              </a:spcAft>
              <a:buClr>
                <a:schemeClr val="accent3"/>
              </a:buClr>
              <a:buFont typeface="Wingdings 2"/>
              <a:buChar char=""/>
              <a:defRPr/>
            </a:pPr>
            <a:endParaRPr lang="en-US" sz="2400" b="1" dirty="0"/>
          </a:p>
          <a:p>
            <a:pPr marL="274320" indent="-274320" eaLnBrk="1" fontAlgn="auto" hangingPunct="1">
              <a:spcAft>
                <a:spcPts val="0"/>
              </a:spcAft>
              <a:buClr>
                <a:schemeClr val="accent3"/>
              </a:buClr>
              <a:buFont typeface="Wingdings 2"/>
              <a:buChar char=""/>
              <a:defRPr/>
            </a:pPr>
            <a:endParaRPr lang="en-US" sz="2400" b="1" dirty="0" smtClean="0"/>
          </a:p>
          <a:p>
            <a:pPr marL="953" indent="0" eaLnBrk="1" fontAlgn="auto" hangingPunct="1">
              <a:spcAft>
                <a:spcPts val="0"/>
              </a:spcAft>
              <a:buClr>
                <a:schemeClr val="accent3"/>
              </a:buClr>
              <a:buFont typeface="Wingdings 2" pitchFamily="18" charset="2"/>
              <a:buNone/>
              <a:defRPr/>
            </a:pPr>
            <a:endParaRPr lang="en-US" b="1" dirty="0" smtClean="0"/>
          </a:p>
          <a:p>
            <a:pPr marL="275273"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sz="2400" dirty="0" smtClean="0"/>
          </a:p>
        </p:txBody>
      </p:sp>
      <p:sp>
        <p:nvSpPr>
          <p:cNvPr id="6" name="Slide Number Placeholder 5"/>
          <p:cNvSpPr>
            <a:spLocks noGrp="1"/>
          </p:cNvSpPr>
          <p:nvPr>
            <p:ph type="sldNum" sz="quarter" idx="12"/>
          </p:nvPr>
        </p:nvSpPr>
        <p:spPr/>
        <p:txBody>
          <a:bodyPr/>
          <a:lstStyle/>
          <a:p>
            <a:pPr>
              <a:defRPr/>
            </a:pPr>
            <a:fld id="{3D22E12B-D2B4-4AE8-BBCD-C2D540B274C3}" type="slidenum">
              <a:rPr lang="en-US"/>
              <a:pPr>
                <a:defRPr/>
              </a:pPr>
              <a:t>2</a:t>
            </a:fld>
            <a:endParaRPr lang="en-US"/>
          </a:p>
        </p:txBody>
      </p:sp>
    </p:spTree>
    <p:extLst>
      <p:ext uri="{BB962C8B-B14F-4D97-AF65-F5344CB8AC3E}">
        <p14:creationId xmlns:p14="http://schemas.microsoft.com/office/powerpoint/2010/main" xmlns="" val="1104308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3400" y="228600"/>
            <a:ext cx="8229600" cy="1143000"/>
          </a:xfrm>
        </p:spPr>
        <p:txBody>
          <a:bodyPr/>
          <a:lstStyle/>
          <a:p>
            <a:pPr eaLnBrk="1" hangingPunct="1"/>
            <a:r>
              <a:rPr lang="en-US" altLang="en-US" smtClean="0"/>
              <a:t>Implications</a:t>
            </a:r>
          </a:p>
        </p:txBody>
      </p:sp>
      <p:sp>
        <p:nvSpPr>
          <p:cNvPr id="11267" name="Content Placeholder 2"/>
          <p:cNvSpPr>
            <a:spLocks noGrp="1"/>
          </p:cNvSpPr>
          <p:nvPr>
            <p:ph idx="1"/>
          </p:nvPr>
        </p:nvSpPr>
        <p:spPr>
          <a:xfrm>
            <a:off x="457200" y="1524000"/>
            <a:ext cx="8229600" cy="4525963"/>
          </a:xfrm>
        </p:spPr>
        <p:txBody>
          <a:bodyPr/>
          <a:lstStyle/>
          <a:p>
            <a:pPr eaLnBrk="1" hangingPunct="1">
              <a:buSzPct val="120000"/>
              <a:defRPr/>
            </a:pPr>
            <a:r>
              <a:rPr lang="en-US" altLang="en-US" sz="2400" dirty="0" smtClean="0"/>
              <a:t>Among BMSMW alcohol use is an important factor to be considered when developing risk reduction interventions</a:t>
            </a:r>
          </a:p>
          <a:p>
            <a:pPr marL="0" indent="0" eaLnBrk="1" hangingPunct="1">
              <a:buSzPct val="120000"/>
              <a:buFont typeface="Wingdings 2" pitchFamily="18" charset="2"/>
              <a:buNone/>
              <a:defRPr/>
            </a:pPr>
            <a:endParaRPr lang="en-US" altLang="en-US" sz="2400" dirty="0" smtClean="0"/>
          </a:p>
          <a:p>
            <a:pPr eaLnBrk="1" hangingPunct="1">
              <a:buSzPct val="120000"/>
              <a:defRPr/>
            </a:pPr>
            <a:r>
              <a:rPr lang="en-US" altLang="en-US" sz="2400" dirty="0" smtClean="0"/>
              <a:t>Interventions additionally should address sex while under the influence of alcohol </a:t>
            </a:r>
          </a:p>
          <a:p>
            <a:pPr eaLnBrk="1" hangingPunct="1">
              <a:buSzPct val="120000"/>
              <a:defRPr/>
            </a:pPr>
            <a:endParaRPr lang="en-US" altLang="en-US" sz="2400" dirty="0" smtClean="0"/>
          </a:p>
          <a:p>
            <a:pPr marL="0" indent="0" eaLnBrk="1" hangingPunct="1">
              <a:buSzPct val="120000"/>
              <a:buFont typeface="Wingdings 2" pitchFamily="18" charset="2"/>
              <a:buNone/>
              <a:defRPr/>
            </a:pPr>
            <a:endParaRPr lang="en-US" altLang="en-US" sz="2400" dirty="0" smtClean="0"/>
          </a:p>
          <a:p>
            <a:pPr eaLnBrk="1" hangingPunct="1">
              <a:buSzPct val="120000"/>
              <a:defRPr/>
            </a:pPr>
            <a:endParaRPr lang="en-US" altLang="en-US" sz="2400" dirty="0" smtClean="0"/>
          </a:p>
          <a:p>
            <a:pPr marL="0" indent="0" eaLnBrk="1" hangingPunct="1">
              <a:buSzPct val="120000"/>
              <a:buFont typeface="Wingdings 2" pitchFamily="18" charset="2"/>
              <a:buNone/>
              <a:defRPr/>
            </a:pPr>
            <a:endParaRPr lang="en-US" altLang="en-US" sz="2400" dirty="0"/>
          </a:p>
          <a:p>
            <a:pPr eaLnBrk="1" hangingPunct="1">
              <a:buSzPct val="120000"/>
              <a:defRPr/>
            </a:pPr>
            <a:endParaRPr lang="en-US" altLang="en-US" sz="2400" dirty="0" smtClean="0"/>
          </a:p>
          <a:p>
            <a:pPr lvl="1" eaLnBrk="1" hangingPunct="1">
              <a:buClr>
                <a:srgbClr val="FFFF00"/>
              </a:buClr>
              <a:buFontTx/>
              <a:buNone/>
              <a:defRPr/>
            </a:pPr>
            <a:endParaRPr lang="en-US" altLang="en-US" dirty="0" smtClean="0"/>
          </a:p>
          <a:p>
            <a:pPr lvl="1" eaLnBrk="1" hangingPunct="1">
              <a:buFontTx/>
              <a:buNone/>
              <a:defRPr/>
            </a:pPr>
            <a:endParaRPr lang="en-US" altLang="en-US" dirty="0" smtClean="0"/>
          </a:p>
        </p:txBody>
      </p:sp>
    </p:spTree>
    <p:extLst>
      <p:ext uri="{BB962C8B-B14F-4D97-AF65-F5344CB8AC3E}">
        <p14:creationId xmlns:p14="http://schemas.microsoft.com/office/powerpoint/2010/main" xmlns="" val="253530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33400" y="228600"/>
            <a:ext cx="8229600" cy="1143000"/>
          </a:xfrm>
        </p:spPr>
        <p:txBody>
          <a:bodyPr/>
          <a:lstStyle/>
          <a:p>
            <a:pPr eaLnBrk="1" hangingPunct="1"/>
            <a:r>
              <a:rPr lang="en-US" altLang="en-US" dirty="0" smtClean="0"/>
              <a:t>Study 2</a:t>
            </a:r>
          </a:p>
        </p:txBody>
      </p:sp>
      <p:sp>
        <p:nvSpPr>
          <p:cNvPr id="11267" name="Content Placeholder 2"/>
          <p:cNvSpPr>
            <a:spLocks noGrp="1"/>
          </p:cNvSpPr>
          <p:nvPr>
            <p:ph idx="1"/>
          </p:nvPr>
        </p:nvSpPr>
        <p:spPr>
          <a:xfrm>
            <a:off x="533400" y="1524000"/>
            <a:ext cx="8229600" cy="4525963"/>
          </a:xfrm>
        </p:spPr>
        <p:txBody>
          <a:bodyPr/>
          <a:lstStyle/>
          <a:p>
            <a:pPr marL="0" indent="0">
              <a:spcBef>
                <a:spcPct val="40000"/>
              </a:spcBef>
              <a:buClr>
                <a:schemeClr val="accent3"/>
              </a:buClr>
              <a:buSzPct val="150000"/>
              <a:buFont typeface="Wingdings 2" pitchFamily="18" charset="2"/>
              <a:buNone/>
              <a:defRPr/>
            </a:pPr>
            <a:endParaRPr lang="en-US" sz="3600" dirty="0" smtClean="0"/>
          </a:p>
          <a:p>
            <a:pPr marL="0" indent="0" algn="ctr">
              <a:spcBef>
                <a:spcPct val="40000"/>
              </a:spcBef>
              <a:buClr>
                <a:schemeClr val="accent3"/>
              </a:buClr>
              <a:buSzPct val="150000"/>
              <a:buFont typeface="Wingdings 2" pitchFamily="18" charset="2"/>
              <a:buNone/>
              <a:defRPr/>
            </a:pPr>
            <a:r>
              <a:rPr lang="en-US" sz="3600" dirty="0" smtClean="0"/>
              <a:t>Application of Syndemic Theory to </a:t>
            </a:r>
            <a:r>
              <a:rPr lang="en-US" sz="3600" dirty="0"/>
              <a:t>Black Men who have Sex with Men in the </a:t>
            </a:r>
            <a:r>
              <a:rPr lang="en-US" sz="3600" dirty="0" smtClean="0"/>
              <a:t>Multicenter </a:t>
            </a:r>
            <a:r>
              <a:rPr lang="en-US" sz="3600" dirty="0"/>
              <a:t>AIDS Cohort Study (MACS</a:t>
            </a:r>
            <a:r>
              <a:rPr lang="en-US" sz="3600" dirty="0" smtClean="0"/>
              <a:t>)</a:t>
            </a:r>
          </a:p>
          <a:p>
            <a:pPr marL="0" indent="0">
              <a:spcBef>
                <a:spcPct val="40000"/>
              </a:spcBef>
              <a:buClr>
                <a:schemeClr val="accent3"/>
              </a:buClr>
              <a:buSzPct val="150000"/>
              <a:buFont typeface="Wingdings 2" pitchFamily="18" charset="2"/>
              <a:buNone/>
              <a:defRPr/>
            </a:pPr>
            <a:endParaRPr lang="en-US" sz="3600" dirty="0">
              <a:ea typeface="ＭＳ Ｐゴシック" pitchFamily="-110" charset="-128"/>
            </a:endParaRPr>
          </a:p>
          <a:p>
            <a:pPr marL="0" indent="0">
              <a:spcBef>
                <a:spcPct val="40000"/>
              </a:spcBef>
              <a:buClr>
                <a:schemeClr val="accent3"/>
              </a:buClr>
              <a:buSzPct val="150000"/>
              <a:buFont typeface="Wingdings 2" pitchFamily="18" charset="2"/>
              <a:buNone/>
              <a:defRPr/>
            </a:pPr>
            <a:r>
              <a:rPr lang="en-US" sz="2000" b="1" dirty="0"/>
              <a:t>Penniman Dyer T</a:t>
            </a:r>
            <a:r>
              <a:rPr lang="en-US" sz="2000" dirty="0"/>
              <a:t>, Shoptaw S, </a:t>
            </a:r>
            <a:r>
              <a:rPr lang="en-US" sz="2000" dirty="0" err="1"/>
              <a:t>Guadamuz</a:t>
            </a:r>
            <a:r>
              <a:rPr lang="en-US" sz="2000" dirty="0"/>
              <a:t> TE, </a:t>
            </a:r>
            <a:r>
              <a:rPr lang="en-US" sz="2000" dirty="0" err="1"/>
              <a:t>Plankey</a:t>
            </a:r>
            <a:r>
              <a:rPr lang="en-US" sz="2000" dirty="0"/>
              <a:t> MW, Kao, U, </a:t>
            </a:r>
            <a:r>
              <a:rPr lang="en-US" sz="2000" dirty="0" err="1"/>
              <a:t>Ostrow</a:t>
            </a:r>
            <a:r>
              <a:rPr lang="en-US" sz="2000" dirty="0"/>
              <a:t>, D, </a:t>
            </a:r>
            <a:r>
              <a:rPr lang="en-US" sz="2000" dirty="0" err="1"/>
              <a:t>Chmiel</a:t>
            </a:r>
            <a:r>
              <a:rPr lang="en-US" sz="2000" dirty="0"/>
              <a:t>, J, Herrick, A, Stall RD. Application of Syndemic Theory to Black Men who Have Sex with Men in the Multicenter AIDS Cohort Study. </a:t>
            </a:r>
            <a:r>
              <a:rPr lang="en-US" sz="2000" i="1" dirty="0"/>
              <a:t>Journal of Urban Health. </a:t>
            </a:r>
            <a:r>
              <a:rPr lang="en-US" sz="2000" dirty="0"/>
              <a:t>2012</a:t>
            </a:r>
            <a:endParaRPr lang="en-US" sz="2000" dirty="0">
              <a:ea typeface="ＭＳ Ｐゴシック" pitchFamily="-110" charset="-128"/>
            </a:endParaRPr>
          </a:p>
        </p:txBody>
      </p:sp>
    </p:spTree>
    <p:extLst>
      <p:ext uri="{BB962C8B-B14F-4D97-AF65-F5344CB8AC3E}">
        <p14:creationId xmlns:p14="http://schemas.microsoft.com/office/powerpoint/2010/main" xmlns="" val="35394726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Study Aim </a:t>
            </a:r>
          </a:p>
        </p:txBody>
      </p:sp>
      <p:sp>
        <p:nvSpPr>
          <p:cNvPr id="44035" name="Content Placeholder 2"/>
          <p:cNvSpPr>
            <a:spLocks noGrp="1"/>
          </p:cNvSpPr>
          <p:nvPr>
            <p:ph idx="1"/>
          </p:nvPr>
        </p:nvSpPr>
        <p:spPr>
          <a:xfrm>
            <a:off x="457200" y="2057400"/>
            <a:ext cx="8229600" cy="4800600"/>
          </a:xfrm>
        </p:spPr>
        <p:txBody>
          <a:bodyPr/>
          <a:lstStyle/>
          <a:p>
            <a:r>
              <a:rPr lang="en-US" altLang="en-US" smtClean="0"/>
              <a:t>To evaluate potential associations among sociodemographic, psychosocial and behavioral health conditions (i.e., syndemic conditions) that may correspond with HIV-status and unprotected anal intercourse. </a:t>
            </a:r>
          </a:p>
          <a:p>
            <a:pPr marL="666750" lvl="2" indent="0">
              <a:buFont typeface="Wingdings 2" pitchFamily="18" charset="2"/>
              <a:buNone/>
            </a:pPr>
            <a:endParaRPr lang="en-US" altLang="en-US" smtClean="0">
              <a:hlinkClick r:id="rId3"/>
            </a:endParaRPr>
          </a:p>
        </p:txBody>
      </p:sp>
    </p:spTree>
    <p:extLst>
      <p:ext uri="{BB962C8B-B14F-4D97-AF65-F5344CB8AC3E}">
        <p14:creationId xmlns:p14="http://schemas.microsoft.com/office/powerpoint/2010/main" xmlns="" val="2795530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381000"/>
            <a:ext cx="8229600" cy="1143000"/>
          </a:xfrm>
        </p:spPr>
        <p:txBody>
          <a:bodyPr/>
          <a:lstStyle/>
          <a:p>
            <a:r>
              <a:rPr lang="en-US" altLang="en-US" smtClean="0"/>
              <a:t>Syndemics</a:t>
            </a:r>
          </a:p>
        </p:txBody>
      </p:sp>
      <p:sp>
        <p:nvSpPr>
          <p:cNvPr id="45059" name="Content Placeholder 2"/>
          <p:cNvSpPr>
            <a:spLocks noGrp="1"/>
          </p:cNvSpPr>
          <p:nvPr>
            <p:ph idx="1"/>
          </p:nvPr>
        </p:nvSpPr>
        <p:spPr>
          <a:xfrm>
            <a:off x="457200" y="1676400"/>
            <a:ext cx="8229600" cy="4800600"/>
          </a:xfrm>
        </p:spPr>
        <p:txBody>
          <a:bodyPr/>
          <a:lstStyle/>
          <a:p>
            <a:r>
              <a:rPr lang="en-US" altLang="en-US" smtClean="0"/>
              <a:t>The aggregation of two or more diseases in a population in which there is some level of positive biological interaction that exacerbates the negative health effects of any or all of the diseases</a:t>
            </a:r>
          </a:p>
          <a:p>
            <a:r>
              <a:rPr lang="en-US" altLang="en-US" smtClean="0"/>
              <a:t>Merrill Singer 1990’s</a:t>
            </a:r>
          </a:p>
          <a:p>
            <a:r>
              <a:rPr lang="en-US" altLang="en-US" smtClean="0"/>
              <a:t>Syndemics tend to develop under conditions of health disparity, are caused by </a:t>
            </a:r>
          </a:p>
          <a:p>
            <a:pPr lvl="1"/>
            <a:r>
              <a:rPr lang="en-US" altLang="en-US" smtClean="0"/>
              <a:t>Poverty</a:t>
            </a:r>
          </a:p>
          <a:p>
            <a:pPr lvl="1"/>
            <a:r>
              <a:rPr lang="en-US" altLang="en-US" smtClean="0"/>
              <a:t>Stress</a:t>
            </a:r>
          </a:p>
          <a:p>
            <a:pPr lvl="1"/>
            <a:r>
              <a:rPr lang="en-US" altLang="en-US" smtClean="0"/>
              <a:t>Structural violence </a:t>
            </a:r>
          </a:p>
          <a:p>
            <a:r>
              <a:rPr lang="en-US" altLang="en-US" b="1" smtClean="0"/>
              <a:t>Contribute to significant burden of disease in affected populations</a:t>
            </a:r>
          </a:p>
        </p:txBody>
      </p:sp>
    </p:spTree>
    <p:extLst>
      <p:ext uri="{BB962C8B-B14F-4D97-AF65-F5344CB8AC3E}">
        <p14:creationId xmlns:p14="http://schemas.microsoft.com/office/powerpoint/2010/main" xmlns="" val="906328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The Multicenter AIDS Cohort Study (MACS)</a:t>
            </a:r>
          </a:p>
        </p:txBody>
      </p:sp>
      <p:sp>
        <p:nvSpPr>
          <p:cNvPr id="3" name="Content Placeholder 2"/>
          <p:cNvSpPr>
            <a:spLocks noGrp="1"/>
          </p:cNvSpPr>
          <p:nvPr>
            <p:ph idx="1"/>
          </p:nvPr>
        </p:nvSpPr>
        <p:spPr>
          <a:xfrm>
            <a:off x="457200" y="2057400"/>
            <a:ext cx="8229600" cy="4800600"/>
          </a:xfrm>
        </p:spPr>
        <p:txBody>
          <a:bodyPr/>
          <a:lstStyle/>
          <a:p>
            <a:pPr>
              <a:defRPr/>
            </a:pPr>
            <a:r>
              <a:rPr lang="en-US" dirty="0" smtClean="0"/>
              <a:t>Prospective cohort </a:t>
            </a:r>
            <a:r>
              <a:rPr lang="en-US" dirty="0"/>
              <a:t>study </a:t>
            </a:r>
            <a:endParaRPr lang="en-US" dirty="0" smtClean="0"/>
          </a:p>
          <a:p>
            <a:pPr>
              <a:defRPr/>
            </a:pPr>
            <a:r>
              <a:rPr lang="en-US" dirty="0" smtClean="0"/>
              <a:t>Baltimore</a:t>
            </a:r>
            <a:r>
              <a:rPr lang="en-US" dirty="0"/>
              <a:t>, </a:t>
            </a:r>
            <a:r>
              <a:rPr lang="en-US" dirty="0" smtClean="0"/>
              <a:t>Chicago</a:t>
            </a:r>
            <a:r>
              <a:rPr lang="en-US" dirty="0"/>
              <a:t>, </a:t>
            </a:r>
            <a:r>
              <a:rPr lang="en-US" dirty="0" smtClean="0"/>
              <a:t>Los Angeles </a:t>
            </a:r>
            <a:r>
              <a:rPr lang="en-US" dirty="0"/>
              <a:t>and </a:t>
            </a:r>
            <a:r>
              <a:rPr lang="en-US" dirty="0" smtClean="0"/>
              <a:t>Pittsburgh</a:t>
            </a:r>
            <a:endParaRPr lang="en-US" dirty="0"/>
          </a:p>
          <a:p>
            <a:pPr lvl="1">
              <a:defRPr/>
            </a:pPr>
            <a:r>
              <a:rPr lang="en-US" dirty="0" smtClean="0"/>
              <a:t>The original study includes a sample of  6,972 men</a:t>
            </a:r>
          </a:p>
          <a:p>
            <a:pPr lvl="2">
              <a:defRPr/>
            </a:pPr>
            <a:r>
              <a:rPr lang="en-US" dirty="0"/>
              <a:t>F</a:t>
            </a:r>
            <a:r>
              <a:rPr lang="en-US" dirty="0" smtClean="0"/>
              <a:t>ollowed since April 1984</a:t>
            </a:r>
          </a:p>
          <a:p>
            <a:pPr lvl="1">
              <a:defRPr/>
            </a:pPr>
            <a:r>
              <a:rPr lang="en-US" dirty="0" smtClean="0"/>
              <a:t>Data are collected every six months </a:t>
            </a:r>
          </a:p>
          <a:p>
            <a:pPr lvl="2">
              <a:defRPr/>
            </a:pPr>
            <a:r>
              <a:rPr lang="en-US" dirty="0" smtClean="0"/>
              <a:t>Interview</a:t>
            </a:r>
          </a:p>
          <a:p>
            <a:pPr lvl="3">
              <a:defRPr/>
            </a:pPr>
            <a:r>
              <a:rPr lang="en-US" dirty="0"/>
              <a:t>M</a:t>
            </a:r>
            <a:r>
              <a:rPr lang="en-US" dirty="0" smtClean="0"/>
              <a:t>edical treatments, and sexual and substance use behaviors</a:t>
            </a:r>
          </a:p>
          <a:p>
            <a:pPr lvl="2">
              <a:defRPr/>
            </a:pPr>
            <a:r>
              <a:rPr lang="en-US" dirty="0"/>
              <a:t>P</a:t>
            </a:r>
            <a:r>
              <a:rPr lang="en-US" dirty="0" smtClean="0"/>
              <a:t>hysical examination</a:t>
            </a:r>
          </a:p>
          <a:p>
            <a:pPr lvl="2">
              <a:defRPr/>
            </a:pPr>
            <a:r>
              <a:rPr lang="en-US" dirty="0"/>
              <a:t>C</a:t>
            </a:r>
            <a:r>
              <a:rPr lang="en-US" dirty="0" smtClean="0"/>
              <a:t>ollection </a:t>
            </a:r>
            <a:r>
              <a:rPr lang="en-US" dirty="0"/>
              <a:t>of blood for laboratory testing and </a:t>
            </a:r>
            <a:r>
              <a:rPr lang="en-US" dirty="0" smtClean="0"/>
              <a:t>storage</a:t>
            </a:r>
          </a:p>
          <a:p>
            <a:pPr marL="668337" lvl="2" indent="0">
              <a:buFont typeface="Wingdings 2" pitchFamily="18" charset="2"/>
              <a:buNone/>
              <a:defRPr/>
            </a:pPr>
            <a:endParaRPr lang="en-US" dirty="0" smtClean="0">
              <a:hlinkClick r:id="rId3"/>
            </a:endParaRPr>
          </a:p>
          <a:p>
            <a:pPr marL="668337" lvl="2" indent="0">
              <a:buFont typeface="Wingdings 2" pitchFamily="18" charset="2"/>
              <a:buNone/>
              <a:defRPr/>
            </a:pPr>
            <a:r>
              <a:rPr lang="en-US" u="sng" dirty="0" smtClean="0">
                <a:hlinkClick r:id="rId3"/>
              </a:rPr>
              <a:t>http</a:t>
            </a:r>
            <a:r>
              <a:rPr lang="en-US" u="sng" dirty="0">
                <a:hlinkClick r:id="rId3"/>
              </a:rPr>
              <a:t>://www.statepi.jhsph.edu/macs/macs.html</a:t>
            </a:r>
            <a:r>
              <a:rPr lang="en-US" dirty="0"/>
              <a:t> </a:t>
            </a:r>
          </a:p>
        </p:txBody>
      </p:sp>
    </p:spTree>
    <p:extLst>
      <p:ext uri="{BB962C8B-B14F-4D97-AF65-F5344CB8AC3E}">
        <p14:creationId xmlns:p14="http://schemas.microsoft.com/office/powerpoint/2010/main" xmlns="" val="2170147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533400"/>
            <a:ext cx="8229600" cy="1143000"/>
          </a:xfrm>
        </p:spPr>
        <p:txBody>
          <a:bodyPr/>
          <a:lstStyle/>
          <a:p>
            <a:r>
              <a:rPr lang="en-US" altLang="en-US" smtClean="0"/>
              <a:t>The MACS Substudy</a:t>
            </a:r>
          </a:p>
        </p:txBody>
      </p:sp>
      <p:sp>
        <p:nvSpPr>
          <p:cNvPr id="47107" name="Content Placeholder 2"/>
          <p:cNvSpPr>
            <a:spLocks noGrp="1"/>
          </p:cNvSpPr>
          <p:nvPr>
            <p:ph idx="1"/>
          </p:nvPr>
        </p:nvSpPr>
        <p:spPr>
          <a:xfrm>
            <a:off x="457200" y="1752600"/>
            <a:ext cx="8229600" cy="4800600"/>
          </a:xfrm>
        </p:spPr>
        <p:txBody>
          <a:bodyPr/>
          <a:lstStyle/>
          <a:p>
            <a:r>
              <a:rPr lang="en-US" altLang="en-US" smtClean="0"/>
              <a:t>April 1, 2008 to March 31, 2009</a:t>
            </a:r>
          </a:p>
          <a:p>
            <a:pPr lvl="1"/>
            <a:r>
              <a:rPr lang="en-US" altLang="en-US" smtClean="0"/>
              <a:t>Visits 49 and 50</a:t>
            </a:r>
          </a:p>
          <a:p>
            <a:r>
              <a:rPr lang="en-US" altLang="en-US" smtClean="0"/>
              <a:t>Additional data collection</a:t>
            </a:r>
          </a:p>
          <a:p>
            <a:pPr lvl="1"/>
            <a:r>
              <a:rPr lang="en-US" altLang="en-US" smtClean="0"/>
              <a:t>Life course</a:t>
            </a:r>
          </a:p>
          <a:p>
            <a:pPr lvl="1"/>
            <a:r>
              <a:rPr lang="en-US" altLang="en-US" smtClean="0"/>
              <a:t>Syndemics</a:t>
            </a:r>
          </a:p>
          <a:p>
            <a:r>
              <a:rPr lang="en-US" altLang="en-US" sz="2800" smtClean="0"/>
              <a:t>30 to 45 minutes to complete and participants received </a:t>
            </a:r>
          </a:p>
          <a:p>
            <a:pPr lvl="1"/>
            <a:r>
              <a:rPr lang="en-US" altLang="en-US" smtClean="0"/>
              <a:t>$10 compensation for their time</a:t>
            </a:r>
          </a:p>
          <a:p>
            <a:endParaRPr lang="en-US" altLang="en-US" smtClean="0"/>
          </a:p>
        </p:txBody>
      </p:sp>
    </p:spTree>
    <p:extLst>
      <p:ext uri="{BB962C8B-B14F-4D97-AF65-F5344CB8AC3E}">
        <p14:creationId xmlns:p14="http://schemas.microsoft.com/office/powerpoint/2010/main" xmlns="" val="3058215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Methods: Sample Selection</a:t>
            </a:r>
          </a:p>
        </p:txBody>
      </p:sp>
      <p:sp>
        <p:nvSpPr>
          <p:cNvPr id="48131" name="Content Placeholder 2"/>
          <p:cNvSpPr>
            <a:spLocks noGrp="1"/>
          </p:cNvSpPr>
          <p:nvPr>
            <p:ph idx="1"/>
          </p:nvPr>
        </p:nvSpPr>
        <p:spPr/>
        <p:txBody>
          <a:bodyPr/>
          <a:lstStyle/>
          <a:p>
            <a:r>
              <a:rPr lang="en-US" altLang="en-US" smtClean="0"/>
              <a:t>87% opted to participate in the substudy</a:t>
            </a:r>
          </a:p>
          <a:p>
            <a:r>
              <a:rPr lang="en-US" altLang="en-US" smtClean="0"/>
              <a:t>N=1,551 surveys from unique individuals </a:t>
            </a:r>
          </a:p>
          <a:p>
            <a:r>
              <a:rPr lang="en-US" altLang="en-US" smtClean="0"/>
              <a:t>N=301 were Black men</a:t>
            </a:r>
          </a:p>
          <a:p>
            <a:endParaRPr lang="en-US" altLang="en-US" smtClean="0"/>
          </a:p>
          <a:p>
            <a:endParaRPr lang="en-US" altLang="en-US" smtClean="0"/>
          </a:p>
        </p:txBody>
      </p:sp>
    </p:spTree>
    <p:extLst>
      <p:ext uri="{BB962C8B-B14F-4D97-AF65-F5344CB8AC3E}">
        <p14:creationId xmlns:p14="http://schemas.microsoft.com/office/powerpoint/2010/main" xmlns="" val="3050793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609600"/>
            <a:ext cx="8229600" cy="838200"/>
          </a:xfrm>
        </p:spPr>
        <p:txBody>
          <a:bodyPr/>
          <a:lstStyle/>
          <a:p>
            <a:r>
              <a:rPr lang="en-US" altLang="en-US" smtClean="0"/>
              <a:t>Methods: Outcome Measures</a:t>
            </a:r>
          </a:p>
        </p:txBody>
      </p:sp>
      <p:sp>
        <p:nvSpPr>
          <p:cNvPr id="49155" name="Content Placeholder 2"/>
          <p:cNvSpPr>
            <a:spLocks noGrp="1"/>
          </p:cNvSpPr>
          <p:nvPr>
            <p:ph idx="1"/>
          </p:nvPr>
        </p:nvSpPr>
        <p:spPr>
          <a:xfrm>
            <a:off x="304800" y="1371600"/>
            <a:ext cx="8229600" cy="5257800"/>
          </a:xfrm>
        </p:spPr>
        <p:txBody>
          <a:bodyPr/>
          <a:lstStyle/>
          <a:p>
            <a:r>
              <a:rPr lang="en-US" altLang="en-US" smtClean="0"/>
              <a:t>Depression</a:t>
            </a:r>
          </a:p>
          <a:p>
            <a:pPr lvl="1"/>
            <a:r>
              <a:rPr lang="en-US" altLang="en-US" smtClean="0"/>
              <a:t>CES-D (dichotomized)</a:t>
            </a:r>
          </a:p>
          <a:p>
            <a:r>
              <a:rPr lang="en-US" altLang="en-US" smtClean="0"/>
              <a:t>Sexual Compulsiveness (Past 5 years)</a:t>
            </a:r>
          </a:p>
          <a:p>
            <a:pPr lvl="1"/>
            <a:r>
              <a:rPr lang="en-US" altLang="en-US" smtClean="0"/>
              <a:t>10-item scale </a:t>
            </a:r>
          </a:p>
          <a:p>
            <a:r>
              <a:rPr lang="en-US" altLang="en-US" smtClean="0"/>
              <a:t>Substance Use (Including binge drinking)</a:t>
            </a:r>
          </a:p>
          <a:p>
            <a:pPr lvl="1"/>
            <a:r>
              <a:rPr lang="en-US" altLang="en-US" smtClean="0"/>
              <a:t>At least weekly use of drugs</a:t>
            </a:r>
          </a:p>
          <a:p>
            <a:pPr lvl="1"/>
            <a:r>
              <a:rPr lang="en-US" altLang="en-US" smtClean="0"/>
              <a:t>Six or more drinks on one occasion</a:t>
            </a:r>
          </a:p>
          <a:p>
            <a:r>
              <a:rPr lang="en-US" altLang="en-US" smtClean="0"/>
              <a:t>Intimate Partner Violence (Past 5 years)</a:t>
            </a:r>
          </a:p>
          <a:p>
            <a:r>
              <a:rPr lang="en-US" altLang="en-US" smtClean="0"/>
              <a:t>Stress (Past 12 months)</a:t>
            </a:r>
          </a:p>
          <a:p>
            <a:pPr lvl="1"/>
            <a:r>
              <a:rPr lang="en-US" altLang="en-US" smtClean="0"/>
              <a:t>14-item scale </a:t>
            </a:r>
          </a:p>
          <a:p>
            <a:r>
              <a:rPr lang="en-US" altLang="en-US" smtClean="0"/>
              <a:t>SYNDEMIC: Two or more of the above in an individual</a:t>
            </a:r>
          </a:p>
          <a:p>
            <a:endParaRPr lang="en-US" altLang="en-US" smtClean="0"/>
          </a:p>
        </p:txBody>
      </p:sp>
    </p:spTree>
    <p:extLst>
      <p:ext uri="{BB962C8B-B14F-4D97-AF65-F5344CB8AC3E}">
        <p14:creationId xmlns:p14="http://schemas.microsoft.com/office/powerpoint/2010/main" xmlns="" val="1746175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457200"/>
            <a:ext cx="8229600" cy="1143000"/>
          </a:xfrm>
        </p:spPr>
        <p:txBody>
          <a:bodyPr/>
          <a:lstStyle/>
          <a:p>
            <a:r>
              <a:rPr lang="en-US" altLang="en-US" smtClean="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99380000"/>
              </p:ext>
            </p:extLst>
          </p:nvPr>
        </p:nvGraphicFramePr>
        <p:xfrm>
          <a:off x="228600" y="1641475"/>
          <a:ext cx="8518526" cy="5124450"/>
        </p:xfrm>
        <a:graphic>
          <a:graphicData uri="http://schemas.openxmlformats.org/drawingml/2006/table">
            <a:tbl>
              <a:tblPr firstRow="1" bandRow="1">
                <a:tableStyleId>{5C22544A-7EE6-4342-B048-85BDC9FD1C3A}</a:tableStyleId>
              </a:tblPr>
              <a:tblGrid>
                <a:gridCol w="1676400"/>
                <a:gridCol w="1371600"/>
                <a:gridCol w="1295400"/>
                <a:gridCol w="1395842"/>
                <a:gridCol w="1389642"/>
                <a:gridCol w="1389642"/>
              </a:tblGrid>
              <a:tr h="1066477">
                <a:tc>
                  <a:txBody>
                    <a:bodyPr/>
                    <a:lstStyle/>
                    <a:p>
                      <a:r>
                        <a:rPr lang="en-US" sz="1200" dirty="0" smtClean="0">
                          <a:solidFill>
                            <a:schemeClr val="tx1"/>
                          </a:solidFill>
                          <a:latin typeface="+mj-lt"/>
                        </a:rPr>
                        <a:t>Syndemic Factors</a:t>
                      </a:r>
                      <a:endParaRPr lang="en-US" sz="1200" dirty="0">
                        <a:solidFill>
                          <a:schemeClr val="tx1"/>
                        </a:solidFill>
                        <a:latin typeface="+mj-lt"/>
                      </a:endParaRPr>
                    </a:p>
                  </a:txBody>
                  <a:tcPr marL="91439" marR="91439" marT="45692" marB="45692"/>
                </a:tc>
                <a:tc>
                  <a:txBody>
                    <a:bodyPr/>
                    <a:lstStyle/>
                    <a:p>
                      <a:pPr algn="ctr"/>
                      <a:r>
                        <a:rPr lang="en-US" sz="1200" dirty="0" smtClean="0">
                          <a:solidFill>
                            <a:schemeClr val="tx1"/>
                          </a:solidFill>
                          <a:latin typeface="+mj-lt"/>
                        </a:rPr>
                        <a:t>Depression</a:t>
                      </a:r>
                    </a:p>
                    <a:p>
                      <a:pPr algn="ctr"/>
                      <a:r>
                        <a:rPr lang="en-US" sz="1200" dirty="0" smtClean="0">
                          <a:solidFill>
                            <a:schemeClr val="tx1"/>
                          </a:solidFill>
                          <a:latin typeface="+mj-lt"/>
                        </a:rPr>
                        <a:t>OR</a:t>
                      </a:r>
                      <a:r>
                        <a:rPr lang="en-US" sz="1200" baseline="0" dirty="0" smtClean="0">
                          <a:solidFill>
                            <a:schemeClr val="tx1"/>
                          </a:solidFill>
                          <a:latin typeface="+mj-lt"/>
                        </a:rPr>
                        <a:t> (95% CI)</a:t>
                      </a:r>
                      <a:endParaRPr lang="en-US" sz="1200" dirty="0">
                        <a:solidFill>
                          <a:schemeClr val="tx1"/>
                        </a:solidFill>
                        <a:latin typeface="+mj-lt"/>
                      </a:endParaRPr>
                    </a:p>
                  </a:txBody>
                  <a:tcPr marL="91439" marR="91439" marT="45692" marB="45692"/>
                </a:tc>
                <a:tc>
                  <a:txBody>
                    <a:bodyPr/>
                    <a:lstStyle/>
                    <a:p>
                      <a:pPr algn="ctr"/>
                      <a:r>
                        <a:rPr lang="en-US" sz="1200" dirty="0" smtClean="0">
                          <a:solidFill>
                            <a:schemeClr val="tx1"/>
                          </a:solidFill>
                          <a:latin typeface="+mj-lt"/>
                        </a:rPr>
                        <a:t>Sex </a:t>
                      </a:r>
                      <a:r>
                        <a:rPr lang="en-US" sz="1200" dirty="0" err="1" smtClean="0">
                          <a:solidFill>
                            <a:schemeClr val="tx1"/>
                          </a:solidFill>
                          <a:latin typeface="+mj-lt"/>
                        </a:rPr>
                        <a:t>Compuls</a:t>
                      </a:r>
                      <a:endParaRPr lang="en-US" sz="1200" dirty="0" smtClean="0">
                        <a:solidFill>
                          <a:schemeClr val="tx1"/>
                        </a:solidFill>
                        <a:latin typeface="+mj-lt"/>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OR</a:t>
                      </a:r>
                      <a:r>
                        <a:rPr kumimoji="0" lang="en-US" sz="1200" b="1" kern="1200" baseline="0" dirty="0" smtClean="0">
                          <a:solidFill>
                            <a:schemeClr val="tx1"/>
                          </a:solidFill>
                          <a:latin typeface="+mj-lt"/>
                          <a:ea typeface="+mn-ea"/>
                          <a:cs typeface="+mn-cs"/>
                        </a:rPr>
                        <a:t> (95% CI)</a:t>
                      </a:r>
                      <a:endParaRPr kumimoji="0" lang="en-US" sz="1200" b="1" kern="1200" dirty="0" smtClean="0">
                        <a:solidFill>
                          <a:schemeClr val="tx1"/>
                        </a:solidFill>
                        <a:latin typeface="+mj-lt"/>
                        <a:ea typeface="+mn-ea"/>
                        <a:cs typeface="+mn-cs"/>
                      </a:endParaRPr>
                    </a:p>
                    <a:p>
                      <a:pPr algn="ctr"/>
                      <a:endParaRPr lang="en-US" sz="1200" dirty="0">
                        <a:solidFill>
                          <a:schemeClr val="tx1"/>
                        </a:solidFill>
                        <a:latin typeface="+mj-lt"/>
                      </a:endParaRPr>
                    </a:p>
                  </a:txBody>
                  <a:tcPr marL="91439" marR="91439" marT="45692" marB="4569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Sub Use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OR</a:t>
                      </a:r>
                      <a:r>
                        <a:rPr kumimoji="0" lang="en-US" sz="1200" b="1" kern="1200" baseline="0" dirty="0" smtClean="0">
                          <a:solidFill>
                            <a:schemeClr val="tx1"/>
                          </a:solidFill>
                          <a:latin typeface="+mj-lt"/>
                          <a:ea typeface="+mn-ea"/>
                          <a:cs typeface="+mn-cs"/>
                        </a:rPr>
                        <a:t> (95% CI)</a:t>
                      </a:r>
                      <a:endParaRPr kumimoji="0" lang="en-US" sz="1200" b="1" kern="1200" dirty="0" smtClean="0">
                        <a:solidFill>
                          <a:schemeClr val="tx1"/>
                        </a:solidFill>
                        <a:latin typeface="+mj-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200" b="1" kern="1200" dirty="0" smtClean="0">
                        <a:solidFill>
                          <a:schemeClr val="tx1"/>
                        </a:solidFill>
                        <a:latin typeface="+mj-lt"/>
                        <a:ea typeface="+mn-ea"/>
                        <a:cs typeface="+mn-cs"/>
                      </a:endParaRPr>
                    </a:p>
                    <a:p>
                      <a:pPr algn="ctr"/>
                      <a:endParaRPr lang="en-US" sz="1200" dirty="0">
                        <a:solidFill>
                          <a:schemeClr val="tx1"/>
                        </a:solidFill>
                        <a:latin typeface="+mj-lt"/>
                      </a:endParaRPr>
                    </a:p>
                  </a:txBody>
                  <a:tcPr marL="91439" marR="91439" marT="45692" marB="45692"/>
                </a:tc>
                <a:tc>
                  <a:txBody>
                    <a:bodyPr/>
                    <a:lstStyle/>
                    <a:p>
                      <a:pPr algn="ctr"/>
                      <a:r>
                        <a:rPr lang="en-US" sz="1200" dirty="0" smtClean="0">
                          <a:solidFill>
                            <a:schemeClr val="tx1"/>
                          </a:solidFill>
                          <a:latin typeface="+mj-lt"/>
                        </a:rPr>
                        <a:t>IPV</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OR</a:t>
                      </a:r>
                      <a:r>
                        <a:rPr kumimoji="0" lang="en-US" sz="1200" b="1" kern="1200" baseline="0" dirty="0" smtClean="0">
                          <a:solidFill>
                            <a:schemeClr val="tx1"/>
                          </a:solidFill>
                          <a:latin typeface="+mj-lt"/>
                          <a:ea typeface="+mn-ea"/>
                          <a:cs typeface="+mn-cs"/>
                        </a:rPr>
                        <a:t> (95% CI)</a:t>
                      </a:r>
                      <a:endParaRPr kumimoji="0" lang="en-US" sz="1200" b="1" kern="1200" dirty="0" smtClean="0">
                        <a:solidFill>
                          <a:schemeClr val="tx1"/>
                        </a:solidFill>
                        <a:latin typeface="+mj-lt"/>
                        <a:ea typeface="+mn-ea"/>
                        <a:cs typeface="+mn-cs"/>
                      </a:endParaRPr>
                    </a:p>
                    <a:p>
                      <a:pPr algn="ctr"/>
                      <a:endParaRPr lang="en-US" sz="1200" dirty="0">
                        <a:solidFill>
                          <a:schemeClr val="tx1"/>
                        </a:solidFill>
                        <a:latin typeface="+mj-lt"/>
                      </a:endParaRPr>
                    </a:p>
                  </a:txBody>
                  <a:tcPr marL="91439" marR="91439" marT="45692" marB="4569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Stress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kern="1200" dirty="0" smtClean="0">
                          <a:solidFill>
                            <a:schemeClr val="tx1"/>
                          </a:solidFill>
                          <a:latin typeface="+mj-lt"/>
                          <a:ea typeface="+mn-ea"/>
                          <a:cs typeface="+mn-cs"/>
                        </a:rPr>
                        <a:t>OR</a:t>
                      </a:r>
                      <a:r>
                        <a:rPr kumimoji="0" lang="en-US" sz="1200" b="1" kern="1200" baseline="0" dirty="0" smtClean="0">
                          <a:solidFill>
                            <a:schemeClr val="tx1"/>
                          </a:solidFill>
                          <a:latin typeface="+mj-lt"/>
                          <a:ea typeface="+mn-ea"/>
                          <a:cs typeface="+mn-cs"/>
                        </a:rPr>
                        <a:t> (95% CI)</a:t>
                      </a:r>
                      <a:endParaRPr kumimoji="0" lang="en-US" sz="1200" b="1" kern="1200" dirty="0" smtClean="0">
                        <a:solidFill>
                          <a:schemeClr val="tx1"/>
                        </a:solidFill>
                        <a:latin typeface="+mj-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200" b="1" kern="1200" dirty="0" smtClean="0">
                        <a:solidFill>
                          <a:schemeClr val="tx1"/>
                        </a:solidFill>
                        <a:latin typeface="+mj-lt"/>
                        <a:ea typeface="+mn-ea"/>
                        <a:cs typeface="+mn-cs"/>
                      </a:endParaRPr>
                    </a:p>
                    <a:p>
                      <a:pPr algn="ctr"/>
                      <a:endParaRPr lang="en-US" sz="1200" dirty="0">
                        <a:solidFill>
                          <a:schemeClr val="tx1"/>
                        </a:solidFill>
                        <a:latin typeface="+mj-lt"/>
                      </a:endParaRPr>
                    </a:p>
                  </a:txBody>
                  <a:tcPr marL="91439" marR="91439" marT="45692" marB="45692"/>
                </a:tc>
              </a:tr>
              <a:tr h="277644">
                <a:tc>
                  <a:txBody>
                    <a:bodyPr/>
                    <a:lstStyle/>
                    <a:p>
                      <a:pPr algn="l" fontAlgn="b"/>
                      <a:r>
                        <a:rPr lang="en-US" sz="1200" b="0" i="0" u="none" strike="noStrike" dirty="0">
                          <a:effectLst/>
                          <a:latin typeface="Arial"/>
                        </a:rPr>
                        <a:t>Depression</a:t>
                      </a:r>
                    </a:p>
                  </a:txBody>
                  <a:tcPr marL="9525" marR="9525" marT="9522" marB="0" anchor="b"/>
                </a:tc>
                <a:tc>
                  <a:txBody>
                    <a:bodyPr/>
                    <a:lstStyle/>
                    <a:p>
                      <a:pPr algn="l" fontAlgn="b"/>
                      <a:r>
                        <a:rPr lang="en-US" sz="1200" b="0" i="0" u="none" strike="noStrike">
                          <a:effectLst/>
                          <a:latin typeface="Arial"/>
                        </a:rPr>
                        <a:t>Not Included</a:t>
                      </a:r>
                    </a:p>
                  </a:txBody>
                  <a:tcPr marL="9525" marR="9525" marT="9522" marB="0" anchor="b"/>
                </a:tc>
                <a:tc>
                  <a:txBody>
                    <a:bodyPr/>
                    <a:lstStyle/>
                    <a:p>
                      <a:pPr algn="l" fontAlgn="b"/>
                      <a:r>
                        <a:rPr lang="en-US" sz="1200" b="1" i="0" u="none" strike="noStrike">
                          <a:effectLst/>
                          <a:latin typeface="Arial"/>
                        </a:rPr>
                        <a:t>1.88 (1.10-3.26)*</a:t>
                      </a:r>
                    </a:p>
                  </a:txBody>
                  <a:tcPr marL="9525" marR="9525" marT="9522" marB="0" anchor="b"/>
                </a:tc>
                <a:tc>
                  <a:txBody>
                    <a:bodyPr/>
                    <a:lstStyle/>
                    <a:p>
                      <a:pPr algn="l" fontAlgn="b"/>
                      <a:r>
                        <a:rPr lang="en-US" sz="1200" b="0" i="0" u="none" strike="noStrike">
                          <a:effectLst/>
                          <a:latin typeface="Arial"/>
                        </a:rPr>
                        <a:t>1.38 (0.73-2.61)</a:t>
                      </a:r>
                    </a:p>
                  </a:txBody>
                  <a:tcPr marL="9525" marR="9525" marT="9522" marB="0" anchor="b"/>
                </a:tc>
                <a:tc>
                  <a:txBody>
                    <a:bodyPr/>
                    <a:lstStyle/>
                    <a:p>
                      <a:pPr algn="l" fontAlgn="b"/>
                      <a:r>
                        <a:rPr lang="en-US" sz="1200" b="0" i="0" u="none" strike="noStrike">
                          <a:effectLst/>
                          <a:latin typeface="Arial"/>
                        </a:rPr>
                        <a:t>1.00 (0.56-1.80)</a:t>
                      </a:r>
                    </a:p>
                  </a:txBody>
                  <a:tcPr marL="9525" marR="9525" marT="9522" marB="0" anchor="b"/>
                </a:tc>
                <a:tc>
                  <a:txBody>
                    <a:bodyPr/>
                    <a:lstStyle/>
                    <a:p>
                      <a:pPr algn="l" fontAlgn="b"/>
                      <a:r>
                        <a:rPr lang="en-US" sz="1200" b="1" i="0" u="none" strike="noStrike">
                          <a:effectLst/>
                          <a:latin typeface="Arial"/>
                        </a:rPr>
                        <a:t>2.67 (1.52-4.67)***</a:t>
                      </a:r>
                    </a:p>
                  </a:txBody>
                  <a:tcPr marL="9525" marR="9525" marT="9522" marB="0" anchor="b"/>
                </a:tc>
              </a:tr>
              <a:tr h="447634">
                <a:tc>
                  <a:txBody>
                    <a:bodyPr/>
                    <a:lstStyle/>
                    <a:p>
                      <a:pPr algn="l" fontAlgn="b"/>
                      <a:r>
                        <a:rPr lang="en-US" sz="1200" b="0" i="0" u="none" strike="noStrike">
                          <a:effectLst/>
                          <a:latin typeface="Arial"/>
                        </a:rPr>
                        <a:t>Sexual Compulsiveness</a:t>
                      </a:r>
                    </a:p>
                  </a:txBody>
                  <a:tcPr marL="9525" marR="9525" marT="9522" marB="0" anchor="b"/>
                </a:tc>
                <a:tc>
                  <a:txBody>
                    <a:bodyPr/>
                    <a:lstStyle/>
                    <a:p>
                      <a:pPr algn="l" fontAlgn="b"/>
                      <a:r>
                        <a:rPr lang="en-US" sz="1200" b="1" i="0" u="none" strike="noStrike" dirty="0">
                          <a:effectLst/>
                          <a:latin typeface="Arial"/>
                        </a:rPr>
                        <a:t>1.86 (1.10-3.26)*</a:t>
                      </a:r>
                    </a:p>
                  </a:txBody>
                  <a:tcPr marL="9525" marR="9525" marT="9522" marB="0" anchor="b"/>
                </a:tc>
                <a:tc>
                  <a:txBody>
                    <a:bodyPr/>
                    <a:lstStyle/>
                    <a:p>
                      <a:pPr algn="l" fontAlgn="b"/>
                      <a:r>
                        <a:rPr lang="en-US" sz="1200" b="0" i="0" u="none" strike="noStrike">
                          <a:effectLst/>
                          <a:latin typeface="Arial"/>
                        </a:rPr>
                        <a:t>Not Included</a:t>
                      </a:r>
                    </a:p>
                  </a:txBody>
                  <a:tcPr marL="9525" marR="9525" marT="9522" marB="0" anchor="b"/>
                </a:tc>
                <a:tc>
                  <a:txBody>
                    <a:bodyPr/>
                    <a:lstStyle/>
                    <a:p>
                      <a:pPr algn="l" fontAlgn="b"/>
                      <a:r>
                        <a:rPr lang="en-US" sz="1200" b="0" i="0" u="none" strike="noStrike">
                          <a:effectLst/>
                          <a:latin typeface="Arial"/>
                        </a:rPr>
                        <a:t>1.35(0.72-2.53)</a:t>
                      </a:r>
                    </a:p>
                  </a:txBody>
                  <a:tcPr marL="9525" marR="9525" marT="9522" marB="0" anchor="b"/>
                </a:tc>
                <a:tc>
                  <a:txBody>
                    <a:bodyPr/>
                    <a:lstStyle/>
                    <a:p>
                      <a:pPr algn="l" fontAlgn="b"/>
                      <a:r>
                        <a:rPr lang="en-US" sz="1200" b="0" i="0" u="none" strike="noStrike" dirty="0">
                          <a:effectLst/>
                          <a:latin typeface="Arial"/>
                        </a:rPr>
                        <a:t>1.17 (0.67-2.05)</a:t>
                      </a:r>
                    </a:p>
                  </a:txBody>
                  <a:tcPr marL="9525" marR="9525" marT="9522" marB="0" anchor="b"/>
                </a:tc>
                <a:tc>
                  <a:txBody>
                    <a:bodyPr/>
                    <a:lstStyle/>
                    <a:p>
                      <a:pPr algn="l" fontAlgn="b"/>
                      <a:r>
                        <a:rPr lang="en-US" sz="1200" b="1" i="0" u="none" strike="noStrike" dirty="0">
                          <a:effectLst/>
                          <a:latin typeface="Arial"/>
                        </a:rPr>
                        <a:t>2.04 (1.19-3.50)**</a:t>
                      </a:r>
                    </a:p>
                  </a:txBody>
                  <a:tcPr marL="9525" marR="9525" marT="9522" marB="0" anchor="b"/>
                </a:tc>
              </a:tr>
              <a:tr h="307722">
                <a:tc>
                  <a:txBody>
                    <a:bodyPr/>
                    <a:lstStyle/>
                    <a:p>
                      <a:pPr algn="l" fontAlgn="b"/>
                      <a:r>
                        <a:rPr lang="en-US" sz="1200" b="0" i="0" u="none" strike="noStrike">
                          <a:effectLst/>
                          <a:latin typeface="Arial"/>
                        </a:rPr>
                        <a:t>Substance Use</a:t>
                      </a:r>
                    </a:p>
                  </a:txBody>
                  <a:tcPr marL="9525" marR="9525" marT="9522" marB="0" anchor="b"/>
                </a:tc>
                <a:tc>
                  <a:txBody>
                    <a:bodyPr/>
                    <a:lstStyle/>
                    <a:p>
                      <a:pPr algn="l" fontAlgn="b"/>
                      <a:r>
                        <a:rPr lang="en-US" sz="1200" b="0" i="0" u="none" strike="noStrike">
                          <a:effectLst/>
                          <a:latin typeface="Arial"/>
                        </a:rPr>
                        <a:t>1.38 (0.73-2.60)</a:t>
                      </a:r>
                    </a:p>
                  </a:txBody>
                  <a:tcPr marL="9525" marR="9525" marT="9522" marB="0" anchor="b"/>
                </a:tc>
                <a:tc>
                  <a:txBody>
                    <a:bodyPr/>
                    <a:lstStyle/>
                    <a:p>
                      <a:pPr algn="l" fontAlgn="b"/>
                      <a:r>
                        <a:rPr lang="en-US" sz="1200" b="0" i="0" u="none" strike="noStrike">
                          <a:effectLst/>
                          <a:latin typeface="Arial"/>
                        </a:rPr>
                        <a:t>1.36 (0.73-2.53)</a:t>
                      </a:r>
                    </a:p>
                  </a:txBody>
                  <a:tcPr marL="9525" marR="9525" marT="9522" marB="0" anchor="b"/>
                </a:tc>
                <a:tc>
                  <a:txBody>
                    <a:bodyPr/>
                    <a:lstStyle/>
                    <a:p>
                      <a:pPr algn="l" fontAlgn="b"/>
                      <a:r>
                        <a:rPr lang="en-US" sz="1200" b="0" i="0" u="none" strike="noStrike">
                          <a:effectLst/>
                          <a:latin typeface="Arial"/>
                        </a:rPr>
                        <a:t>Not Included</a:t>
                      </a:r>
                    </a:p>
                  </a:txBody>
                  <a:tcPr marL="9525" marR="9525" marT="9522" marB="0" anchor="b"/>
                </a:tc>
                <a:tc>
                  <a:txBody>
                    <a:bodyPr/>
                    <a:lstStyle/>
                    <a:p>
                      <a:pPr algn="l" fontAlgn="b"/>
                      <a:r>
                        <a:rPr lang="en-US" sz="1200" b="1" i="0" u="none" strike="noStrike">
                          <a:effectLst/>
                          <a:latin typeface="Arial"/>
                        </a:rPr>
                        <a:t>2.57 (1.38-4.78)**</a:t>
                      </a:r>
                    </a:p>
                  </a:txBody>
                  <a:tcPr marL="9525" marR="9525" marT="9522" marB="0" anchor="b"/>
                </a:tc>
                <a:tc>
                  <a:txBody>
                    <a:bodyPr/>
                    <a:lstStyle/>
                    <a:p>
                      <a:pPr algn="l" fontAlgn="b"/>
                      <a:r>
                        <a:rPr lang="en-US" sz="1200" b="0" i="0" u="none" strike="noStrike">
                          <a:effectLst/>
                          <a:latin typeface="Arial"/>
                        </a:rPr>
                        <a:t>1.32 (0.70-2.49)</a:t>
                      </a:r>
                    </a:p>
                  </a:txBody>
                  <a:tcPr marL="9525" marR="9525" marT="9522" marB="0" anchor="b"/>
                </a:tc>
              </a:tr>
              <a:tr h="339342">
                <a:tc>
                  <a:txBody>
                    <a:bodyPr/>
                    <a:lstStyle/>
                    <a:p>
                      <a:pPr algn="l" fontAlgn="b"/>
                      <a:r>
                        <a:rPr lang="en-US" sz="1200" b="0" i="0" u="none" strike="noStrike" dirty="0" smtClean="0">
                          <a:effectLst/>
                          <a:latin typeface="Arial"/>
                        </a:rPr>
                        <a:t>IPV</a:t>
                      </a:r>
                      <a:endParaRPr lang="en-US" sz="1200" b="0" i="0" u="none" strike="noStrike" dirty="0">
                        <a:effectLst/>
                        <a:latin typeface="Arial"/>
                      </a:endParaRPr>
                    </a:p>
                  </a:txBody>
                  <a:tcPr marL="9525" marR="9525" marT="9522" marB="0" anchor="b"/>
                </a:tc>
                <a:tc>
                  <a:txBody>
                    <a:bodyPr/>
                    <a:lstStyle/>
                    <a:p>
                      <a:pPr algn="l" fontAlgn="b"/>
                      <a:r>
                        <a:rPr lang="en-US" sz="1200" b="0" i="0" u="none" strike="noStrike">
                          <a:effectLst/>
                          <a:latin typeface="Arial"/>
                        </a:rPr>
                        <a:t>0.96 (0.53-1.72)</a:t>
                      </a:r>
                    </a:p>
                  </a:txBody>
                  <a:tcPr marL="9525" marR="9525" marT="9522" marB="0" anchor="b"/>
                </a:tc>
                <a:tc>
                  <a:txBody>
                    <a:bodyPr/>
                    <a:lstStyle/>
                    <a:p>
                      <a:pPr algn="l" fontAlgn="b"/>
                      <a:r>
                        <a:rPr lang="en-US" sz="1200" b="0" i="0" u="none" strike="noStrike">
                          <a:effectLst/>
                          <a:latin typeface="Arial"/>
                        </a:rPr>
                        <a:t>1.16 (0.67-2.03)</a:t>
                      </a:r>
                    </a:p>
                  </a:txBody>
                  <a:tcPr marL="9525" marR="9525" marT="9522" marB="0" anchor="b"/>
                </a:tc>
                <a:tc>
                  <a:txBody>
                    <a:bodyPr/>
                    <a:lstStyle/>
                    <a:p>
                      <a:pPr algn="l" fontAlgn="b"/>
                      <a:r>
                        <a:rPr lang="en-US" sz="1200" b="1" i="0" u="none" strike="noStrike">
                          <a:effectLst/>
                          <a:latin typeface="Arial"/>
                        </a:rPr>
                        <a:t>2.63 (1.41-4.90)**</a:t>
                      </a:r>
                    </a:p>
                  </a:txBody>
                  <a:tcPr marL="9525" marR="9525" marT="9522" marB="0" anchor="b"/>
                </a:tc>
                <a:tc>
                  <a:txBody>
                    <a:bodyPr/>
                    <a:lstStyle/>
                    <a:p>
                      <a:pPr algn="l" fontAlgn="b"/>
                      <a:r>
                        <a:rPr lang="en-US" sz="1200" b="0" i="0" u="none" strike="noStrike">
                          <a:effectLst/>
                          <a:latin typeface="Arial"/>
                        </a:rPr>
                        <a:t>Not Included</a:t>
                      </a:r>
                    </a:p>
                  </a:txBody>
                  <a:tcPr marL="9525" marR="9525" marT="9522" marB="0" anchor="b"/>
                </a:tc>
                <a:tc>
                  <a:txBody>
                    <a:bodyPr/>
                    <a:lstStyle/>
                    <a:p>
                      <a:pPr algn="l" fontAlgn="b"/>
                      <a:r>
                        <a:rPr lang="en-US" sz="1200" b="1" i="0" u="none" strike="noStrike">
                          <a:effectLst/>
                          <a:latin typeface="Arial"/>
                        </a:rPr>
                        <a:t>2.84 (1.64-4.90)***</a:t>
                      </a:r>
                    </a:p>
                  </a:txBody>
                  <a:tcPr marL="9525" marR="9525" marT="9522" marB="0" anchor="b"/>
                </a:tc>
              </a:tr>
              <a:tr h="419707">
                <a:tc>
                  <a:txBody>
                    <a:bodyPr/>
                    <a:lstStyle/>
                    <a:p>
                      <a:pPr algn="l" fontAlgn="b"/>
                      <a:r>
                        <a:rPr lang="en-US" sz="1200" b="0" i="0" u="none" strike="noStrike" dirty="0">
                          <a:effectLst/>
                          <a:latin typeface="Arial"/>
                        </a:rPr>
                        <a:t>Stress</a:t>
                      </a:r>
                    </a:p>
                  </a:txBody>
                  <a:tcPr marL="9525" marR="9525" marT="9522" marB="0" anchor="b"/>
                </a:tc>
                <a:tc>
                  <a:txBody>
                    <a:bodyPr/>
                    <a:lstStyle/>
                    <a:p>
                      <a:pPr algn="l" fontAlgn="b"/>
                      <a:r>
                        <a:rPr lang="en-US" sz="1200" b="1" i="0" u="none" strike="noStrike" dirty="0">
                          <a:effectLst/>
                          <a:latin typeface="Arial"/>
                        </a:rPr>
                        <a:t>2.72 (1.54-4.79)***</a:t>
                      </a:r>
                    </a:p>
                  </a:txBody>
                  <a:tcPr marL="9525" marR="9525" marT="9522" marB="0" anchor="b"/>
                </a:tc>
                <a:tc>
                  <a:txBody>
                    <a:bodyPr/>
                    <a:lstStyle/>
                    <a:p>
                      <a:pPr algn="l" fontAlgn="b"/>
                      <a:r>
                        <a:rPr lang="en-US" sz="1200" b="1" i="0" u="none" strike="noStrike" dirty="0">
                          <a:effectLst/>
                          <a:latin typeface="Arial"/>
                        </a:rPr>
                        <a:t>2.06 (1.20-3.55)**</a:t>
                      </a:r>
                    </a:p>
                  </a:txBody>
                  <a:tcPr marL="9525" marR="9525" marT="9522" marB="0" anchor="b"/>
                </a:tc>
                <a:tc>
                  <a:txBody>
                    <a:bodyPr/>
                    <a:lstStyle/>
                    <a:p>
                      <a:pPr algn="l" fontAlgn="b"/>
                      <a:r>
                        <a:rPr lang="en-US" sz="1200" b="0" i="0" u="none" strike="noStrike" dirty="0">
                          <a:effectLst/>
                          <a:latin typeface="Arial"/>
                        </a:rPr>
                        <a:t>1.28 (0.67-2.43)</a:t>
                      </a:r>
                    </a:p>
                  </a:txBody>
                  <a:tcPr marL="9525" marR="9525" marT="9522" marB="0" anchor="b"/>
                </a:tc>
                <a:tc>
                  <a:txBody>
                    <a:bodyPr/>
                    <a:lstStyle/>
                    <a:p>
                      <a:pPr algn="l" fontAlgn="b"/>
                      <a:r>
                        <a:rPr lang="en-US" sz="1200" b="1" i="0" u="none" strike="noStrike" dirty="0">
                          <a:effectLst/>
                          <a:latin typeface="Arial"/>
                        </a:rPr>
                        <a:t>2.82 (1.63-4.86)***</a:t>
                      </a:r>
                    </a:p>
                  </a:txBody>
                  <a:tcPr marL="9525" marR="9525" marT="9522" marB="0" anchor="b"/>
                </a:tc>
                <a:tc>
                  <a:txBody>
                    <a:bodyPr/>
                    <a:lstStyle/>
                    <a:p>
                      <a:pPr algn="l" fontAlgn="b"/>
                      <a:r>
                        <a:rPr lang="en-US" sz="1200" b="0" i="0" u="none" strike="noStrike" dirty="0">
                          <a:effectLst/>
                          <a:latin typeface="Arial"/>
                        </a:rPr>
                        <a:t>Not Included</a:t>
                      </a:r>
                    </a:p>
                  </a:txBody>
                  <a:tcPr marL="9525" marR="9525" marT="9522" marB="0" anchor="b"/>
                </a:tc>
              </a:tr>
              <a:tr h="406932">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marL="91434" marR="91434" marT="45705" marB="45705"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91434" marR="91434" marT="45705" marB="45705"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91434" marR="91434" marT="45705" marB="45705"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91434" marR="91434" marT="45705" marB="45705"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91434" marR="91434" marT="45705" marB="45705"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91434" marR="91434" marT="45705" marB="45705" anchor="ctr" horzOverflow="overflow"/>
                </a:tc>
              </a:tr>
              <a:tr h="339342">
                <a:tc>
                  <a:txBody>
                    <a:bodyPr/>
                    <a:lstStyle/>
                    <a:p>
                      <a:pPr algn="l"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r>
              <a:tr h="447634">
                <a:tc>
                  <a:txBody>
                    <a:bodyPr/>
                    <a:lstStyle/>
                    <a:p>
                      <a:pPr algn="l"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r>
              <a:tr h="308494">
                <a:tc>
                  <a:txBody>
                    <a:bodyPr/>
                    <a:lstStyle/>
                    <a:p>
                      <a:pPr algn="l"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r>
              <a:tr h="308494">
                <a:tc>
                  <a:txBody>
                    <a:bodyPr/>
                    <a:lstStyle/>
                    <a:p>
                      <a:pPr algn="l"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r>
              <a:tr h="455028">
                <a:tc>
                  <a:txBody>
                    <a:bodyPr/>
                    <a:lstStyle/>
                    <a:p>
                      <a:pPr algn="l"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ctr"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c>
                  <a:txBody>
                    <a:bodyPr/>
                    <a:lstStyle/>
                    <a:p>
                      <a:pPr algn="l" fontAlgn="b"/>
                      <a:endParaRPr lang="en-US" sz="1600" b="0" i="0" u="none" strike="noStrike" dirty="0">
                        <a:effectLst/>
                        <a:latin typeface="Arial"/>
                      </a:endParaRPr>
                    </a:p>
                  </a:txBody>
                  <a:tcPr marL="9524" marR="9524" marT="9521" marB="0" anchor="ctr"/>
                </a:tc>
              </a:tr>
            </a:tbl>
          </a:graphicData>
        </a:graphic>
      </p:graphicFrame>
      <p:sp>
        <p:nvSpPr>
          <p:cNvPr id="5" name="Oval 4"/>
          <p:cNvSpPr/>
          <p:nvPr/>
        </p:nvSpPr>
        <p:spPr>
          <a:xfrm>
            <a:off x="1909763" y="3140075"/>
            <a:ext cx="1295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Oval 5"/>
          <p:cNvSpPr/>
          <p:nvPr/>
        </p:nvSpPr>
        <p:spPr>
          <a:xfrm>
            <a:off x="1909763" y="4168775"/>
            <a:ext cx="1487487"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Oval 6"/>
          <p:cNvSpPr/>
          <p:nvPr/>
        </p:nvSpPr>
        <p:spPr>
          <a:xfrm>
            <a:off x="3106738" y="2667000"/>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Oval 7"/>
          <p:cNvSpPr/>
          <p:nvPr/>
        </p:nvSpPr>
        <p:spPr>
          <a:xfrm>
            <a:off x="7361238" y="3148013"/>
            <a:ext cx="1487487" cy="33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Oval 8"/>
          <p:cNvSpPr/>
          <p:nvPr/>
        </p:nvSpPr>
        <p:spPr>
          <a:xfrm>
            <a:off x="3322638" y="4198938"/>
            <a:ext cx="1214437" cy="350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4541838" y="3775075"/>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5942013" y="3478213"/>
            <a:ext cx="1411287" cy="32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5949950" y="4168775"/>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3" name="Oval 12"/>
          <p:cNvSpPr/>
          <p:nvPr/>
        </p:nvSpPr>
        <p:spPr>
          <a:xfrm>
            <a:off x="7361238" y="3762375"/>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 name="Oval 13"/>
          <p:cNvSpPr/>
          <p:nvPr/>
        </p:nvSpPr>
        <p:spPr>
          <a:xfrm>
            <a:off x="7321550" y="2719388"/>
            <a:ext cx="1487488" cy="328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extLst>
      <p:ext uri="{BB962C8B-B14F-4D97-AF65-F5344CB8AC3E}">
        <p14:creationId xmlns:p14="http://schemas.microsoft.com/office/powerpoint/2010/main" xmlns="" val="3840212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609600"/>
            <a:ext cx="8229600" cy="838200"/>
          </a:xfrm>
        </p:spPr>
        <p:txBody>
          <a:bodyPr/>
          <a:lstStyle/>
          <a:p>
            <a:r>
              <a:rPr lang="en-US" altLang="en-US" smtClean="0"/>
              <a:t>Conclusions and Implications</a:t>
            </a:r>
          </a:p>
        </p:txBody>
      </p:sp>
      <p:sp>
        <p:nvSpPr>
          <p:cNvPr id="51203" name="Content Placeholder 2"/>
          <p:cNvSpPr>
            <a:spLocks noGrp="1"/>
          </p:cNvSpPr>
          <p:nvPr>
            <p:ph idx="1"/>
          </p:nvPr>
        </p:nvSpPr>
        <p:spPr>
          <a:xfrm>
            <a:off x="304800" y="1608138"/>
            <a:ext cx="8229600" cy="5257800"/>
          </a:xfrm>
        </p:spPr>
        <p:txBody>
          <a:bodyPr/>
          <a:lstStyle/>
          <a:p>
            <a:r>
              <a:rPr lang="en-US" altLang="en-US" sz="2800" smtClean="0"/>
              <a:t>Explain the existence of co-occurring conditions among Black MSM and </a:t>
            </a:r>
            <a:endParaRPr lang="en-US" altLang="en-US" smtClean="0"/>
          </a:p>
          <a:p>
            <a:r>
              <a:rPr lang="en-US" altLang="en-US" sz="2800" smtClean="0"/>
              <a:t>This study has important implications for future research agendas and public health practice. </a:t>
            </a:r>
          </a:p>
        </p:txBody>
      </p:sp>
    </p:spTree>
    <p:extLst>
      <p:ext uri="{BB962C8B-B14F-4D97-AF65-F5344CB8AC3E}">
        <p14:creationId xmlns:p14="http://schemas.microsoft.com/office/powerpoint/2010/main" xmlns="" val="399989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26"/>
          <p:cNvSpPr>
            <a:spLocks noGrp="1" noChangeArrowheads="1"/>
          </p:cNvSpPr>
          <p:nvPr>
            <p:ph type="title"/>
          </p:nvPr>
        </p:nvSpPr>
        <p:spPr>
          <a:xfrm>
            <a:off x="457200" y="609600"/>
            <a:ext cx="8229600" cy="933450"/>
          </a:xfrm>
        </p:spPr>
        <p:txBody>
          <a:bodyPr>
            <a:normAutofit fontScale="90000"/>
          </a:bodyPr>
          <a:lstStyle/>
          <a:p>
            <a:pPr eaLnBrk="1" fontAlgn="auto" hangingPunct="1">
              <a:spcAft>
                <a:spcPts val="0"/>
              </a:spcAft>
              <a:defRPr/>
            </a:pPr>
            <a:r>
              <a:rPr lang="en-US" sz="4000" b="1" i="1" dirty="0" smtClean="0"/>
              <a:t>What Are the Complex Reasons</a:t>
            </a:r>
            <a:br>
              <a:rPr lang="en-US" sz="4000" b="1" i="1" dirty="0" smtClean="0"/>
            </a:br>
            <a:r>
              <a:rPr lang="en-US" sz="4000" b="1" i="1" dirty="0" smtClean="0"/>
              <a:t>for These Trends?</a:t>
            </a:r>
          </a:p>
        </p:txBody>
      </p:sp>
      <p:sp>
        <p:nvSpPr>
          <p:cNvPr id="11267" name="Rectangle 1027"/>
          <p:cNvSpPr>
            <a:spLocks noGrp="1" noChangeArrowheads="1"/>
          </p:cNvSpPr>
          <p:nvPr>
            <p:ph idx="1"/>
          </p:nvPr>
        </p:nvSpPr>
        <p:spPr>
          <a:xfrm>
            <a:off x="609600" y="1676400"/>
            <a:ext cx="8229600" cy="5181600"/>
          </a:xfrm>
        </p:spPr>
        <p:txBody>
          <a:bodyPr/>
          <a:lstStyle/>
          <a:p>
            <a:pPr eaLnBrk="1" hangingPunct="1"/>
            <a:r>
              <a:rPr lang="en-US" altLang="en-US" dirty="0" smtClean="0"/>
              <a:t>Long before AIDS, complex and longstanding structural barriers along the contours of racial and gendered oppression that were inadequately acknowledged and addressed</a:t>
            </a:r>
          </a:p>
          <a:p>
            <a:pPr eaLnBrk="1" hangingPunct="1">
              <a:buFont typeface="Wingdings 2" pitchFamily="18" charset="2"/>
              <a:buNone/>
            </a:pPr>
            <a:endParaRPr lang="en-US" altLang="en-US" dirty="0" smtClean="0">
              <a:latin typeface="Arial Unicode MS" pitchFamily="34" charset="-128"/>
            </a:endParaRPr>
          </a:p>
          <a:p>
            <a:pPr eaLnBrk="1" hangingPunct="1">
              <a:buFont typeface="Wingdings" pitchFamily="2" charset="2"/>
              <a:buNone/>
            </a:pPr>
            <a:r>
              <a:rPr lang="en-US" altLang="en-US" dirty="0" smtClean="0">
                <a:latin typeface="Arial Unicode MS" pitchFamily="34" charset="-128"/>
              </a:rPr>
              <a:t>REASONS:</a:t>
            </a:r>
          </a:p>
          <a:p>
            <a:pPr eaLnBrk="1" hangingPunct="1"/>
            <a:r>
              <a:rPr lang="en-US" altLang="en-US" b="1" dirty="0" smtClean="0"/>
              <a:t>Poverty: Competing Priorities </a:t>
            </a:r>
          </a:p>
          <a:p>
            <a:pPr eaLnBrk="1" hangingPunct="1"/>
            <a:r>
              <a:rPr lang="en-US" altLang="en-US" b="1" dirty="0" smtClean="0"/>
              <a:t>Gender Imbalance</a:t>
            </a:r>
          </a:p>
          <a:p>
            <a:pPr eaLnBrk="1" hangingPunct="1"/>
            <a:r>
              <a:rPr lang="en-US" altLang="en-US" b="1" dirty="0" smtClean="0"/>
              <a:t>Incarceration Rates</a:t>
            </a:r>
          </a:p>
          <a:p>
            <a:pPr eaLnBrk="1" hangingPunct="1"/>
            <a:r>
              <a:rPr lang="en-US" altLang="en-US" b="1" dirty="0" smtClean="0"/>
              <a:t>Dynamics of Black Sexuality</a:t>
            </a:r>
          </a:p>
          <a:p>
            <a:pPr eaLnBrk="1" hangingPunct="1"/>
            <a:r>
              <a:rPr lang="en-US" altLang="en-US" b="1" dirty="0" smtClean="0"/>
              <a:t>Historical &amp; Persistent Trauma</a:t>
            </a:r>
            <a:endParaRPr lang="en-US" altLang="en-US" b="1" dirty="0" smtClean="0">
              <a:latin typeface="Arial Unicode MS" pitchFamily="34" charset="-128"/>
            </a:endParaRPr>
          </a:p>
        </p:txBody>
      </p:sp>
      <p:sp>
        <p:nvSpPr>
          <p:cNvPr id="6" name="Slide Number Placeholder 5"/>
          <p:cNvSpPr>
            <a:spLocks noGrp="1"/>
          </p:cNvSpPr>
          <p:nvPr>
            <p:ph type="sldNum" sz="quarter" idx="12"/>
          </p:nvPr>
        </p:nvSpPr>
        <p:spPr/>
        <p:txBody>
          <a:bodyPr/>
          <a:lstStyle/>
          <a:p>
            <a:pPr>
              <a:defRPr/>
            </a:pPr>
            <a:fld id="{25177D05-7EF2-4C07-A993-17BF18EE6F85}" type="slidenum">
              <a:rPr lang="en-US">
                <a:solidFill>
                  <a:srgbClr val="04617B">
                    <a:shade val="90000"/>
                  </a:srgbClr>
                </a:solidFill>
              </a:rPr>
              <a:pPr>
                <a:defRPr/>
              </a:pPr>
              <a:t>3</a:t>
            </a:fld>
            <a:endParaRPr lang="en-US">
              <a:solidFill>
                <a:srgbClr val="04617B">
                  <a:shade val="90000"/>
                </a:srgbClr>
              </a:solidFill>
            </a:endParaRPr>
          </a:p>
        </p:txBody>
      </p:sp>
    </p:spTree>
    <p:extLst>
      <p:ext uri="{BB962C8B-B14F-4D97-AF65-F5344CB8AC3E}">
        <p14:creationId xmlns:p14="http://schemas.microsoft.com/office/powerpoint/2010/main" xmlns="" val="272735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04850"/>
            <a:ext cx="8229600" cy="895350"/>
          </a:xfrm>
        </p:spPr>
        <p:txBody>
          <a:bodyPr/>
          <a:lstStyle/>
          <a:p>
            <a:r>
              <a:rPr lang="en-US" altLang="en-US" smtClean="0"/>
              <a:t>Future Directions</a:t>
            </a:r>
          </a:p>
        </p:txBody>
      </p:sp>
      <p:sp>
        <p:nvSpPr>
          <p:cNvPr id="52227" name="Content Placeholder 2"/>
          <p:cNvSpPr>
            <a:spLocks noGrp="1"/>
          </p:cNvSpPr>
          <p:nvPr>
            <p:ph idx="1"/>
          </p:nvPr>
        </p:nvSpPr>
        <p:spPr>
          <a:xfrm>
            <a:off x="457200" y="1828800"/>
            <a:ext cx="8229600" cy="4389438"/>
          </a:xfrm>
        </p:spPr>
        <p:txBody>
          <a:bodyPr/>
          <a:lstStyle/>
          <a:p>
            <a:r>
              <a:rPr lang="en-US" altLang="en-US" dirty="0" smtClean="0"/>
              <a:t>R03 to NIDA to explore </a:t>
            </a:r>
            <a:r>
              <a:rPr lang="en-US" altLang="en-US" dirty="0" err="1" smtClean="0"/>
              <a:t>syndemics</a:t>
            </a:r>
            <a:r>
              <a:rPr lang="en-US" altLang="en-US" dirty="0" smtClean="0"/>
              <a:t>, STI and HIV risk among BMSMW in HPTN061</a:t>
            </a:r>
          </a:p>
          <a:p>
            <a:pPr lvl="1"/>
            <a:r>
              <a:rPr lang="en-US" altLang="en-US" dirty="0" smtClean="0"/>
              <a:t>Includes incarceration as an additional </a:t>
            </a:r>
            <a:r>
              <a:rPr lang="en-US" altLang="en-US" dirty="0" err="1" smtClean="0"/>
              <a:t>syndemic</a:t>
            </a:r>
            <a:r>
              <a:rPr lang="en-US" altLang="en-US" dirty="0" smtClean="0"/>
              <a:t> factor that is prevalent among BMSMW</a:t>
            </a:r>
          </a:p>
          <a:p>
            <a:pPr lvl="1"/>
            <a:r>
              <a:rPr lang="en-US" altLang="en-US" dirty="0" err="1" smtClean="0"/>
              <a:t>Syndemics</a:t>
            </a:r>
            <a:r>
              <a:rPr lang="en-US" altLang="en-US" dirty="0" smtClean="0"/>
              <a:t> has never been explored among BMSMW</a:t>
            </a:r>
          </a:p>
          <a:p>
            <a:pPr marL="393700" lvl="1" indent="0">
              <a:buNone/>
            </a:pPr>
            <a:endParaRPr lang="en-US" altLang="en-US" dirty="0" smtClean="0"/>
          </a:p>
          <a:p>
            <a:pPr lvl="1"/>
            <a:r>
              <a:rPr lang="en-US" altLang="en-US" dirty="0" smtClean="0"/>
              <a:t>R21 exploring relationship stability of incarcerated BMSM as a resilience factor that may assist in developing policy around stable partnerships when there is an epidemic of community disruption</a:t>
            </a:r>
          </a:p>
        </p:txBody>
      </p:sp>
    </p:spTree>
    <p:extLst>
      <p:ext uri="{BB962C8B-B14F-4D97-AF65-F5344CB8AC3E}">
        <p14:creationId xmlns:p14="http://schemas.microsoft.com/office/powerpoint/2010/main" xmlns="" val="229640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04850"/>
            <a:ext cx="8229600" cy="895350"/>
          </a:xfrm>
        </p:spPr>
        <p:txBody>
          <a:bodyPr/>
          <a:lstStyle/>
          <a:p>
            <a:r>
              <a:rPr lang="en-US" altLang="en-US" dirty="0" err="1" smtClean="0"/>
              <a:t>Syndemics</a:t>
            </a:r>
            <a:r>
              <a:rPr lang="en-US" altLang="en-US" dirty="0" smtClean="0"/>
              <a:t> among BMSMW in HPTN061</a:t>
            </a:r>
          </a:p>
        </p:txBody>
      </p:sp>
      <p:pic>
        <p:nvPicPr>
          <p:cNvPr id="1026" name="Picture 2" descr="Conceptual Model_May2_Edits_PN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1524000"/>
            <a:ext cx="6934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84057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704850"/>
            <a:ext cx="8229600" cy="895350"/>
          </a:xfrm>
        </p:spPr>
        <p:txBody>
          <a:bodyPr/>
          <a:lstStyle/>
          <a:p>
            <a:r>
              <a:rPr lang="en-US" altLang="en-US" smtClean="0"/>
              <a:t>Future Directions</a:t>
            </a:r>
          </a:p>
        </p:txBody>
      </p:sp>
      <p:sp>
        <p:nvSpPr>
          <p:cNvPr id="3" name="Content Placeholder 2"/>
          <p:cNvSpPr>
            <a:spLocks noGrp="1"/>
          </p:cNvSpPr>
          <p:nvPr>
            <p:ph idx="1"/>
          </p:nvPr>
        </p:nvSpPr>
        <p:spPr>
          <a:xfrm>
            <a:off x="457200" y="1828800"/>
            <a:ext cx="8229600" cy="4389438"/>
          </a:xfrm>
        </p:spPr>
        <p:txBody>
          <a:bodyPr/>
          <a:lstStyle/>
          <a:p>
            <a:pPr>
              <a:defRPr/>
            </a:pPr>
            <a:r>
              <a:rPr lang="en-US" dirty="0" smtClean="0"/>
              <a:t>Explore intersectionality of racial identity, sexual  identity and gender identity and expression, addiction and mood disorders and HIV risk among BMSMW</a:t>
            </a:r>
          </a:p>
          <a:p>
            <a:pPr lvl="1">
              <a:defRPr/>
            </a:pPr>
            <a:r>
              <a:rPr lang="en-US" dirty="0" smtClean="0"/>
              <a:t>Mixed methods approach</a:t>
            </a:r>
          </a:p>
          <a:p>
            <a:pPr lvl="1">
              <a:defRPr/>
            </a:pPr>
            <a:r>
              <a:rPr lang="en-US" dirty="0" smtClean="0"/>
              <a:t>Applying </a:t>
            </a:r>
            <a:r>
              <a:rPr lang="en-US" dirty="0" err="1" smtClean="0"/>
              <a:t>intersectionality</a:t>
            </a:r>
            <a:r>
              <a:rPr lang="en-US" dirty="0" smtClean="0"/>
              <a:t> theory, critical race theory, theory of minority stress and social identity </a:t>
            </a:r>
          </a:p>
          <a:p>
            <a:pPr lvl="1">
              <a:defRPr/>
            </a:pPr>
            <a:r>
              <a:rPr lang="en-US" dirty="0" smtClean="0"/>
              <a:t>Issues of alcohol and drug addiction</a:t>
            </a:r>
          </a:p>
          <a:p>
            <a:pPr lvl="1">
              <a:defRPr/>
            </a:pPr>
            <a:r>
              <a:rPr lang="en-US" dirty="0" smtClean="0"/>
              <a:t>Ethical considerations with recruiting BMSMW into studies</a:t>
            </a:r>
          </a:p>
          <a:p>
            <a:pPr lvl="1">
              <a:defRPr/>
            </a:pPr>
            <a:endParaRPr lang="en-US" dirty="0" smtClean="0"/>
          </a:p>
          <a:p>
            <a:pPr marL="393700" lvl="1" indent="0">
              <a:buFont typeface="Wingdings 2" pitchFamily="18" charset="2"/>
              <a:buNone/>
              <a:defRPr/>
            </a:pPr>
            <a:endParaRPr lang="en-US" dirty="0" smtClean="0"/>
          </a:p>
        </p:txBody>
      </p:sp>
    </p:spTree>
    <p:extLst>
      <p:ext uri="{BB962C8B-B14F-4D97-AF65-F5344CB8AC3E}">
        <p14:creationId xmlns:p14="http://schemas.microsoft.com/office/powerpoint/2010/main" xmlns="" val="3146928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09600" y="2133600"/>
            <a:ext cx="7772400" cy="990600"/>
          </a:xfrm>
          <a:ln>
            <a:miter lim="800000"/>
            <a:headEnd/>
            <a:tailEnd/>
          </a:ln>
          <a:extLst/>
        </p:spPr>
        <p:txBody>
          <a:bodyPr/>
          <a:lstStyle/>
          <a:p>
            <a:pPr algn="ctr" eaLnBrk="1" fontAlgn="auto" hangingPunct="1">
              <a:spcAft>
                <a:spcPts val="0"/>
              </a:spcAft>
              <a:defRPr/>
            </a:pPr>
            <a:r>
              <a:rPr lang="en-US" dirty="0"/>
              <a:t>Thank you!</a:t>
            </a:r>
          </a:p>
        </p:txBody>
      </p:sp>
      <p:sp>
        <p:nvSpPr>
          <p:cNvPr id="3" name="TextBox 2"/>
          <p:cNvSpPr txBox="1"/>
          <p:nvPr/>
        </p:nvSpPr>
        <p:spPr>
          <a:xfrm>
            <a:off x="1981200" y="5410200"/>
            <a:ext cx="5105400" cy="366713"/>
          </a:xfrm>
          <a:prstGeom prst="rect">
            <a:avLst/>
          </a:prstGeom>
          <a:noFill/>
        </p:spPr>
        <p:txBody>
          <a:bodyPr>
            <a:spAutoFit/>
          </a:bodyPr>
          <a:lstStyle/>
          <a:p>
            <a:pPr algn="ctr">
              <a:defRPr/>
            </a:pPr>
            <a:r>
              <a:rPr lang="en-US" dirty="0">
                <a:solidFill>
                  <a:schemeClr val="accent2">
                    <a:lumMod val="60000"/>
                    <a:lumOff val="40000"/>
                  </a:schemeClr>
                </a:solidFill>
                <a:latin typeface="+mj-lt"/>
              </a:rPr>
              <a:t>typhanye@umd.edu</a:t>
            </a:r>
          </a:p>
        </p:txBody>
      </p:sp>
      <p:pic>
        <p:nvPicPr>
          <p:cNvPr id="82948" name="Picture 18" descr="http://redribboniowa.org/files/2010/10/red-ribb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198993">
            <a:off x="4114800" y="3429000"/>
            <a:ext cx="917575" cy="137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152400"/>
            <a:ext cx="8077200" cy="990600"/>
          </a:xfrm>
        </p:spPr>
        <p:txBody>
          <a:bodyPr/>
          <a:lstStyle/>
          <a:p>
            <a:pPr eaLnBrk="1" hangingPunct="1"/>
            <a:r>
              <a:rPr lang="en-US" altLang="en-US" sz="4000" smtClean="0"/>
              <a:t>Prevention Challenges</a:t>
            </a:r>
          </a:p>
        </p:txBody>
      </p:sp>
      <p:sp>
        <p:nvSpPr>
          <p:cNvPr id="17411" name="Rectangle 3"/>
          <p:cNvSpPr>
            <a:spLocks noGrp="1" noChangeArrowheads="1"/>
          </p:cNvSpPr>
          <p:nvPr>
            <p:ph idx="1"/>
          </p:nvPr>
        </p:nvSpPr>
        <p:spPr>
          <a:xfrm>
            <a:off x="685800" y="1447800"/>
            <a:ext cx="7772400" cy="4800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800" b="1" dirty="0" smtClean="0"/>
              <a:t>Stigma</a:t>
            </a:r>
            <a:r>
              <a:rPr lang="en-US" sz="2800" dirty="0" smtClean="0"/>
              <a:t>, a “negative social label that identifies people as deviant”, also puts too many African American communities at a high risk of infection. Any behavior deemed deviant (i.e. MSM) has been highly stigmatized. </a:t>
            </a:r>
          </a:p>
          <a:p>
            <a:pPr marL="274320" indent="-274320" eaLnBrk="1" fontAlgn="auto" hangingPunct="1">
              <a:spcAft>
                <a:spcPts val="0"/>
              </a:spcAft>
              <a:buClr>
                <a:schemeClr val="accent3"/>
              </a:buClr>
              <a:buFont typeface="Wingdings 2"/>
              <a:buChar char=""/>
              <a:defRPr/>
            </a:pPr>
            <a:endParaRPr lang="en-US" sz="2800" dirty="0" smtClean="0"/>
          </a:p>
          <a:p>
            <a:pPr marL="274320" indent="-274320" eaLnBrk="1" fontAlgn="auto" hangingPunct="1">
              <a:spcAft>
                <a:spcPts val="0"/>
              </a:spcAft>
              <a:buClr>
                <a:schemeClr val="accent3"/>
              </a:buClr>
              <a:buFont typeface="Wingdings 2"/>
              <a:buChar char=""/>
              <a:defRPr/>
            </a:pPr>
            <a:r>
              <a:rPr lang="en-US" sz="2800" b="1" dirty="0" smtClean="0"/>
              <a:t>The socioeconomic issues associated with poverty, including limited access to high quality healthcare, housing and HIV prevention education may directly or indirectly increase the risk factors for poor HIV infection care.</a:t>
            </a:r>
            <a:endParaRPr lang="en-US" sz="2800" b="1" dirty="0" smtClean="0">
              <a:latin typeface="Arial Unicode MS" pitchFamily="34" charset="-128"/>
            </a:endParaRPr>
          </a:p>
          <a:p>
            <a:pPr marL="640080" lvl="1" indent="-246888" eaLnBrk="1" fontAlgn="auto" hangingPunct="1">
              <a:lnSpc>
                <a:spcPct val="80000"/>
              </a:lnSpc>
              <a:spcAft>
                <a:spcPts val="0"/>
              </a:spcAft>
              <a:buFont typeface="Wingdings 2"/>
              <a:buChar char=""/>
              <a:defRPr/>
            </a:pPr>
            <a:endParaRPr lang="en-US" sz="3200" dirty="0">
              <a:latin typeface="Arial Unicode MS" pitchFamily="34" charset="-128"/>
            </a:endParaRPr>
          </a:p>
        </p:txBody>
      </p:sp>
      <p:sp>
        <p:nvSpPr>
          <p:cNvPr id="6" name="Slide Number Placeholder 5"/>
          <p:cNvSpPr>
            <a:spLocks noGrp="1"/>
          </p:cNvSpPr>
          <p:nvPr>
            <p:ph type="sldNum" sz="quarter" idx="12"/>
          </p:nvPr>
        </p:nvSpPr>
        <p:spPr/>
        <p:txBody>
          <a:bodyPr/>
          <a:lstStyle/>
          <a:p>
            <a:pPr>
              <a:defRPr/>
            </a:pPr>
            <a:fld id="{F9D11C76-83E8-418B-A635-706FCBE6E271}" type="slidenum">
              <a:rPr lang="en-US">
                <a:solidFill>
                  <a:srgbClr val="04617B">
                    <a:shade val="90000"/>
                  </a:srgbClr>
                </a:solidFill>
              </a:rPr>
              <a:pPr>
                <a:defRPr/>
              </a:pPr>
              <a:t>4</a:t>
            </a:fld>
            <a:endParaRPr lang="en-US">
              <a:solidFill>
                <a:srgbClr val="04617B">
                  <a:shade val="90000"/>
                </a:srgbClr>
              </a:solidFill>
            </a:endParaRPr>
          </a:p>
        </p:txBody>
      </p:sp>
    </p:spTree>
    <p:extLst>
      <p:ext uri="{BB962C8B-B14F-4D97-AF65-F5344CB8AC3E}">
        <p14:creationId xmlns:p14="http://schemas.microsoft.com/office/powerpoint/2010/main" xmlns="" val="288536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152400"/>
            <a:ext cx="8077200" cy="990600"/>
          </a:xfrm>
        </p:spPr>
        <p:txBody>
          <a:bodyPr/>
          <a:lstStyle/>
          <a:p>
            <a:pPr eaLnBrk="1" hangingPunct="1"/>
            <a:r>
              <a:rPr lang="en-US" altLang="en-US" sz="4000" smtClean="0"/>
              <a:t>Additional Challenges</a:t>
            </a:r>
          </a:p>
        </p:txBody>
      </p:sp>
      <p:sp>
        <p:nvSpPr>
          <p:cNvPr id="10243" name="Rectangle 3"/>
          <p:cNvSpPr>
            <a:spLocks noGrp="1" noChangeArrowheads="1"/>
          </p:cNvSpPr>
          <p:nvPr>
            <p:ph idx="1"/>
          </p:nvPr>
        </p:nvSpPr>
        <p:spPr>
          <a:xfrm>
            <a:off x="685800" y="1524000"/>
            <a:ext cx="7772400" cy="4876800"/>
          </a:xfrm>
        </p:spPr>
        <p:txBody>
          <a:bodyPr/>
          <a:lstStyle/>
          <a:p>
            <a:pPr eaLnBrk="1" hangingPunct="1"/>
            <a:r>
              <a:rPr lang="en-US" altLang="en-US" sz="3600" dirty="0" smtClean="0"/>
              <a:t>Understanding mechanisms through which psychosocial, cultural and structural factors impact high risk behavior</a:t>
            </a:r>
            <a:endParaRPr lang="en-US" altLang="en-US" sz="3200" dirty="0" smtClean="0"/>
          </a:p>
          <a:p>
            <a:pPr lvl="1" eaLnBrk="1" hangingPunct="1"/>
            <a:r>
              <a:rPr lang="en-US" altLang="en-US" sz="3200" dirty="0" smtClean="0"/>
              <a:t>Psychological, Social, Substance Use and Sexual Risk for HIV</a:t>
            </a:r>
          </a:p>
          <a:p>
            <a:pPr lvl="1" eaLnBrk="1" hangingPunct="1"/>
            <a:r>
              <a:rPr lang="en-US" altLang="en-US" sz="3200" dirty="0" smtClean="0"/>
              <a:t>Intersecting social and behavioral factors (Syndemics)</a:t>
            </a:r>
          </a:p>
        </p:txBody>
      </p:sp>
      <p:sp>
        <p:nvSpPr>
          <p:cNvPr id="6" name="Slide Number Placeholder 5"/>
          <p:cNvSpPr>
            <a:spLocks noGrp="1"/>
          </p:cNvSpPr>
          <p:nvPr>
            <p:ph type="sldNum" sz="quarter" idx="12"/>
          </p:nvPr>
        </p:nvSpPr>
        <p:spPr/>
        <p:txBody>
          <a:bodyPr/>
          <a:lstStyle/>
          <a:p>
            <a:pPr>
              <a:defRPr/>
            </a:pPr>
            <a:fld id="{C6FD9D12-7ABF-42CE-978B-1D4AC5660BCB}"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3276600" cy="835025"/>
          </a:xfrm>
        </p:spPr>
        <p:txBody>
          <a:bodyPr/>
          <a:lstStyle/>
          <a:p>
            <a:pPr eaLnBrk="1" hangingPunct="1"/>
            <a:r>
              <a:rPr lang="en-US" altLang="en-US" dirty="0" smtClean="0"/>
              <a:t>Overview</a:t>
            </a:r>
          </a:p>
        </p:txBody>
      </p:sp>
      <p:sp>
        <p:nvSpPr>
          <p:cNvPr id="6" name="Slide Number Placeholder 5"/>
          <p:cNvSpPr>
            <a:spLocks noGrp="1"/>
          </p:cNvSpPr>
          <p:nvPr>
            <p:ph type="sldNum" sz="quarter" idx="12"/>
          </p:nvPr>
        </p:nvSpPr>
        <p:spPr/>
        <p:txBody>
          <a:bodyPr/>
          <a:lstStyle/>
          <a:p>
            <a:pPr>
              <a:defRPr/>
            </a:pPr>
            <a:fld id="{2F62F96F-D56C-4518-8577-EA04E4F889CD}" type="slidenum">
              <a:rPr lang="en-US"/>
              <a:pPr>
                <a:defRPr/>
              </a:pPr>
              <a:t>6</a:t>
            </a:fld>
            <a:endParaRPr lang="en-US"/>
          </a:p>
        </p:txBody>
      </p:sp>
      <p:sp>
        <p:nvSpPr>
          <p:cNvPr id="8196" name="Rectangle 3"/>
          <p:cNvSpPr>
            <a:spLocks noChangeArrowheads="1"/>
          </p:cNvSpPr>
          <p:nvPr/>
        </p:nvSpPr>
        <p:spPr bwMode="auto">
          <a:xfrm>
            <a:off x="304800" y="1371600"/>
            <a:ext cx="8839200" cy="5715000"/>
          </a:xfrm>
          <a:prstGeom prst="rect">
            <a:avLst/>
          </a:prstGeom>
          <a:noFill/>
          <a:ln w="9525">
            <a:noFill/>
            <a:miter lim="800000"/>
            <a:headEnd/>
            <a:tailEnd/>
          </a:ln>
        </p:spPr>
        <p:txBody>
          <a:bodyPr/>
          <a:lstStyle/>
          <a:p>
            <a:pPr marL="342900" indent="-342900">
              <a:spcBef>
                <a:spcPct val="40000"/>
              </a:spcBef>
              <a:buClr>
                <a:schemeClr val="accent3"/>
              </a:buClr>
              <a:buSzPct val="150000"/>
              <a:buFontTx/>
              <a:buChar char="•"/>
              <a:defRPr/>
            </a:pPr>
            <a:r>
              <a:rPr lang="en-US" sz="2800" dirty="0" smtClean="0">
                <a:latin typeface="Constantia" pitchFamily="18" charset="0"/>
              </a:rPr>
              <a:t>S1: </a:t>
            </a:r>
            <a:r>
              <a:rPr lang="en-US" sz="2800" dirty="0"/>
              <a:t>Differences in substance use, psychosocial characteristics and HIV-related sexual risk behavior between Black Men Who Have Sex with Men Only (BMSMO) and Black Men Who Have Sex with Men and Women (BMSMW) in 6 US </a:t>
            </a:r>
            <a:r>
              <a:rPr lang="en-US" sz="2800" dirty="0" smtClean="0"/>
              <a:t>Cities</a:t>
            </a:r>
          </a:p>
          <a:p>
            <a:pPr marL="342900" indent="-342900">
              <a:spcBef>
                <a:spcPct val="40000"/>
              </a:spcBef>
              <a:buClr>
                <a:schemeClr val="accent3"/>
              </a:buClr>
              <a:buSzPct val="150000"/>
              <a:buFontTx/>
              <a:buChar char="•"/>
              <a:defRPr/>
            </a:pPr>
            <a:r>
              <a:rPr lang="en-US" sz="2800" dirty="0" smtClean="0">
                <a:latin typeface="+mn-lt"/>
                <a:ea typeface="ＭＳ Ｐゴシック" pitchFamily="-110" charset="-128"/>
              </a:rPr>
              <a:t>S2: </a:t>
            </a:r>
            <a:r>
              <a:rPr lang="en-US" sz="2800" dirty="0" smtClean="0">
                <a:latin typeface="Arial" charset="0"/>
              </a:rPr>
              <a:t>Syndemic Production among Black Men who have Sex with Men in the Multicenter AIDS Cohort Study (MACS)</a:t>
            </a:r>
            <a:endParaRPr lang="en-US" sz="2800" dirty="0">
              <a:latin typeface="+mn-lt"/>
              <a:ea typeface="ＭＳ Ｐゴシック" pitchFamily="-11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33400"/>
            <a:ext cx="8229600" cy="1143000"/>
          </a:xfrm>
        </p:spPr>
        <p:txBody>
          <a:bodyPr/>
          <a:lstStyle/>
          <a:p>
            <a:r>
              <a:rPr lang="en-US" altLang="en-US" smtClean="0"/>
              <a:t>Minority Stress Theory</a:t>
            </a:r>
          </a:p>
        </p:txBody>
      </p:sp>
      <p:sp>
        <p:nvSpPr>
          <p:cNvPr id="15363" name="Content Placeholder 2"/>
          <p:cNvSpPr>
            <a:spLocks noGrp="1"/>
          </p:cNvSpPr>
          <p:nvPr>
            <p:ph idx="1"/>
          </p:nvPr>
        </p:nvSpPr>
        <p:spPr>
          <a:xfrm>
            <a:off x="381000" y="1752600"/>
            <a:ext cx="8229600" cy="4953000"/>
          </a:xfrm>
        </p:spPr>
        <p:txBody>
          <a:bodyPr/>
          <a:lstStyle/>
          <a:p>
            <a:r>
              <a:rPr lang="en-US" altLang="en-US" smtClean="0"/>
              <a:t>Being a man who has sex with men (MSM) in the United States confers “minority” status based upon one’s sexual identity</a:t>
            </a:r>
          </a:p>
          <a:p>
            <a:r>
              <a:rPr lang="en-US" altLang="en-US" smtClean="0"/>
              <a:t>Being a Black MSM in the US confers dual minority status based on both one’s racial and sexual identities.</a:t>
            </a:r>
          </a:p>
          <a:p>
            <a:r>
              <a:rPr lang="en-US" altLang="en-US" smtClean="0"/>
              <a:t>Developing an understanding of the mechanisms through which men who occupy this position of being  a double minority impacts their mental and physical health and subsequent behavior, has implications for developing interventions and treatment not only for these men but the members of their networks with whom they engage sexually.</a:t>
            </a:r>
          </a:p>
        </p:txBody>
      </p:sp>
    </p:spTree>
    <p:extLst>
      <p:ext uri="{BB962C8B-B14F-4D97-AF65-F5344CB8AC3E}">
        <p14:creationId xmlns:p14="http://schemas.microsoft.com/office/powerpoint/2010/main" xmlns="" val="250211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85800"/>
            <a:ext cx="7108825" cy="1139825"/>
          </a:xfrm>
        </p:spPr>
        <p:txBody>
          <a:bodyPr/>
          <a:lstStyle/>
          <a:p>
            <a:pPr eaLnBrk="1" hangingPunct="1"/>
            <a:r>
              <a:rPr lang="en-US" altLang="en-US" smtClean="0"/>
              <a:t>STUDY 1</a:t>
            </a:r>
          </a:p>
        </p:txBody>
      </p:sp>
      <p:sp>
        <p:nvSpPr>
          <p:cNvPr id="48132" name="Rectangle 3"/>
          <p:cNvSpPr>
            <a:spLocks noGrp="1" noChangeArrowheads="1"/>
          </p:cNvSpPr>
          <p:nvPr>
            <p:ph idx="1"/>
          </p:nvPr>
        </p:nvSpPr>
        <p:spPr>
          <a:xfrm>
            <a:off x="533400" y="2133600"/>
            <a:ext cx="7772400" cy="4343400"/>
          </a:xfrm>
        </p:spPr>
        <p:txBody>
          <a:bodyPr>
            <a:normAutofit fontScale="92500" lnSpcReduction="20000"/>
          </a:bodyPr>
          <a:lstStyle/>
          <a:p>
            <a:pPr marL="274320" indent="-274320" algn="ctr" eaLnBrk="1" fontAlgn="auto" hangingPunct="1">
              <a:spcAft>
                <a:spcPts val="0"/>
              </a:spcAft>
              <a:buClr>
                <a:schemeClr val="accent3"/>
              </a:buClr>
              <a:buFont typeface="Wingdings 2"/>
              <a:buNone/>
              <a:defRPr/>
            </a:pPr>
            <a:r>
              <a:rPr lang="en-US" dirty="0" smtClean="0">
                <a:latin typeface="Arial Unicode MS" pitchFamily="34" charset="-128"/>
              </a:rPr>
              <a:t>	</a:t>
            </a:r>
            <a:r>
              <a:rPr lang="en-US" sz="3000" dirty="0" smtClean="0">
                <a:latin typeface="Arial Unicode MS" pitchFamily="34" charset="-128"/>
              </a:rPr>
              <a:t> </a:t>
            </a:r>
            <a:r>
              <a:rPr lang="en-US" sz="3200" dirty="0"/>
              <a:t>Differences in substance use, psychosocial characteristics and HIV-related sexual risk behavior between Black Men Who Have Sex with Men Only (BMSMO) and Black Men Who Have Sex with Men and Women (BMSMW) in 6 US Cities</a:t>
            </a:r>
            <a:endParaRPr lang="en-US" sz="3200" dirty="0" smtClean="0"/>
          </a:p>
          <a:p>
            <a:pPr marL="274320" indent="-274320" algn="ctr" eaLnBrk="1" fontAlgn="auto" hangingPunct="1">
              <a:spcAft>
                <a:spcPts val="0"/>
              </a:spcAft>
              <a:buClr>
                <a:schemeClr val="accent3"/>
              </a:buClr>
              <a:buFont typeface="Wingdings 2"/>
              <a:buNone/>
              <a:defRPr/>
            </a:pPr>
            <a:endParaRPr lang="en-US" sz="3200" dirty="0" smtClean="0"/>
          </a:p>
          <a:p>
            <a:pPr marL="274320" indent="-274320" algn="ctr" eaLnBrk="1" fontAlgn="auto" hangingPunct="1">
              <a:spcAft>
                <a:spcPts val="0"/>
              </a:spcAft>
              <a:buClr>
                <a:schemeClr val="accent3"/>
              </a:buClr>
              <a:buFont typeface="Wingdings 2"/>
              <a:buNone/>
              <a:defRPr/>
            </a:pPr>
            <a:endParaRPr lang="en-US" sz="3200" dirty="0" smtClean="0"/>
          </a:p>
          <a:p>
            <a:pPr marL="274320" indent="-274320" eaLnBrk="1" fontAlgn="auto" hangingPunct="1">
              <a:spcAft>
                <a:spcPts val="0"/>
              </a:spcAft>
              <a:buClr>
                <a:schemeClr val="accent3"/>
              </a:buClr>
              <a:buFont typeface="Wingdings 2"/>
              <a:buNone/>
              <a:defRPr/>
            </a:pPr>
            <a:r>
              <a:rPr lang="en-US" sz="2000" dirty="0" err="1" smtClean="0"/>
              <a:t>Typhanye</a:t>
            </a:r>
            <a:r>
              <a:rPr lang="en-US" sz="2000" dirty="0" smtClean="0"/>
              <a:t> V. Penniman, PhD., MPH, </a:t>
            </a:r>
            <a:r>
              <a:rPr lang="en-US" sz="2000" dirty="0" err="1" smtClean="0"/>
              <a:t>Rotrease</a:t>
            </a:r>
            <a:r>
              <a:rPr lang="en-US" sz="2000" dirty="0" smtClean="0"/>
              <a:t> Regan, PhD, MPH, Nina</a:t>
            </a:r>
          </a:p>
          <a:p>
            <a:pPr marL="274320" indent="-274320" eaLnBrk="1" fontAlgn="auto" hangingPunct="1">
              <a:spcAft>
                <a:spcPts val="0"/>
              </a:spcAft>
              <a:buClr>
                <a:schemeClr val="accent3"/>
              </a:buClr>
              <a:buFont typeface="Wingdings 2"/>
              <a:buNone/>
              <a:defRPr/>
            </a:pPr>
            <a:r>
              <a:rPr lang="en-US" sz="2000" dirty="0" err="1" smtClean="0"/>
              <a:t>Harawa</a:t>
            </a:r>
            <a:r>
              <a:rPr lang="en-US" sz="2000" dirty="0" smtClean="0"/>
              <a:t>, </a:t>
            </a:r>
            <a:r>
              <a:rPr lang="en-US" sz="2000" dirty="0" err="1" smtClean="0"/>
              <a:t>PhD.,MPH</a:t>
            </a:r>
            <a:r>
              <a:rPr lang="en-US" sz="2000" dirty="0" smtClean="0"/>
              <a:t>, Leo Wilton, PhD, Lei, Wang, PhD, San-San </a:t>
            </a:r>
            <a:r>
              <a:rPr lang="en-US" sz="2000" dirty="0" err="1" smtClean="0"/>
              <a:t>Ou</a:t>
            </a:r>
            <a:r>
              <a:rPr lang="en-US" sz="2000" dirty="0" smtClean="0"/>
              <a:t>,</a:t>
            </a:r>
          </a:p>
          <a:p>
            <a:pPr marL="274320" indent="-274320" eaLnBrk="1" fontAlgn="auto" hangingPunct="1">
              <a:spcAft>
                <a:spcPts val="0"/>
              </a:spcAft>
              <a:buClr>
                <a:schemeClr val="accent3"/>
              </a:buClr>
              <a:buFont typeface="Wingdings 2"/>
              <a:buNone/>
              <a:defRPr/>
            </a:pPr>
            <a:r>
              <a:rPr lang="en-US" sz="2000" dirty="0" smtClean="0"/>
              <a:t>MS, </a:t>
            </a:r>
            <a:r>
              <a:rPr lang="en-US" sz="2000" dirty="0"/>
              <a:t>Steve Shoptaw, </a:t>
            </a:r>
            <a:r>
              <a:rPr lang="en-US" sz="2000" dirty="0" smtClean="0"/>
              <a:t>PhD. Journal of Urban Health, July 2013</a:t>
            </a:r>
          </a:p>
          <a:p>
            <a:pPr marL="274320" indent="-274320" algn="ctr" eaLnBrk="1" fontAlgn="auto" hangingPunct="1">
              <a:spcAft>
                <a:spcPts val="0"/>
              </a:spcAft>
              <a:buClr>
                <a:schemeClr val="accent3"/>
              </a:buClr>
              <a:buFont typeface="Wingdings 2"/>
              <a:buNone/>
              <a:defRPr/>
            </a:pPr>
            <a:endParaRPr lang="en-US" sz="3000" dirty="0" smtClean="0"/>
          </a:p>
          <a:p>
            <a:pPr marL="274320" indent="-274320" algn="ctr" eaLnBrk="1" fontAlgn="auto" hangingPunct="1">
              <a:spcAft>
                <a:spcPts val="0"/>
              </a:spcAft>
              <a:buClr>
                <a:schemeClr val="accent3"/>
              </a:buClr>
              <a:buFont typeface="Wingdings" pitchFamily="2" charset="2"/>
              <a:buNone/>
              <a:defRPr/>
            </a:pPr>
            <a:endParaRPr lang="en-US" sz="3000" dirty="0" smtClean="0"/>
          </a:p>
          <a:p>
            <a:pPr marL="274320" indent="-274320" algn="ctr" eaLnBrk="1" fontAlgn="auto" hangingPunct="1">
              <a:spcAft>
                <a:spcPts val="0"/>
              </a:spcAft>
              <a:buClr>
                <a:schemeClr val="accent3"/>
              </a:buClr>
              <a:buFont typeface="Wingdings" pitchFamily="2" charset="2"/>
              <a:buNone/>
              <a:defRPr/>
            </a:pPr>
            <a:endParaRPr lang="en-US" sz="3000" dirty="0" smtClean="0">
              <a:latin typeface="Arial Unicode MS" pitchFamily="34" charset="-128"/>
            </a:endParaRPr>
          </a:p>
        </p:txBody>
      </p:sp>
      <p:sp>
        <p:nvSpPr>
          <p:cNvPr id="3994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defRPr/>
            </a:pPr>
            <a:fld id="{547316E2-0E21-4B89-8236-5C33981EDFA6}" type="slidenum">
              <a:rPr lang="en-US" altLang="en-US" sz="1200" smtClean="0">
                <a:latin typeface="Arial" charset="0"/>
              </a:rPr>
              <a:pPr eaLnBrk="1" hangingPunct="1">
                <a:spcBef>
                  <a:spcPct val="0"/>
                </a:spcBef>
                <a:buClrTx/>
                <a:buSzTx/>
                <a:buFontTx/>
                <a:buNone/>
                <a:defRPr/>
              </a:pPr>
              <a:t>8</a:t>
            </a:fld>
            <a:endParaRPr lang="en-US" altLang="en-US" sz="1200" smtClean="0">
              <a:latin typeface="Arial" charset="0"/>
            </a:endParaRPr>
          </a:p>
        </p:txBody>
      </p:sp>
    </p:spTree>
    <p:extLst>
      <p:ext uri="{BB962C8B-B14F-4D97-AF65-F5344CB8AC3E}">
        <p14:creationId xmlns:p14="http://schemas.microsoft.com/office/powerpoint/2010/main" xmlns="" val="17373837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0"/>
            <a:ext cx="8229600" cy="685800"/>
          </a:xfrm>
        </p:spPr>
        <p:txBody>
          <a:bodyPr/>
          <a:lstStyle/>
          <a:p>
            <a:pPr eaLnBrk="1" hangingPunct="1"/>
            <a:r>
              <a:rPr lang="en-US" altLang="en-US" sz="3600" dirty="0" smtClean="0"/>
              <a:t> </a:t>
            </a:r>
            <a:br>
              <a:rPr lang="en-US" altLang="en-US" sz="3600" dirty="0" smtClean="0"/>
            </a:br>
            <a:r>
              <a:rPr lang="en-US" altLang="en-US" sz="3600" dirty="0" smtClean="0"/>
              <a:t>Study Aim and Hypotheses</a:t>
            </a:r>
          </a:p>
        </p:txBody>
      </p:sp>
      <p:sp>
        <p:nvSpPr>
          <p:cNvPr id="6147" name="Content Placeholder 2"/>
          <p:cNvSpPr>
            <a:spLocks noGrp="1"/>
          </p:cNvSpPr>
          <p:nvPr>
            <p:ph idx="1"/>
          </p:nvPr>
        </p:nvSpPr>
        <p:spPr>
          <a:xfrm>
            <a:off x="228600" y="1752600"/>
            <a:ext cx="8610600" cy="4572000"/>
          </a:xfrm>
        </p:spPr>
        <p:txBody>
          <a:bodyPr>
            <a:normAutofit/>
          </a:bodyPr>
          <a:lstStyle/>
          <a:p>
            <a:pPr marL="0" indent="0" eaLnBrk="1" fontAlgn="auto" hangingPunct="1">
              <a:spcAft>
                <a:spcPts val="0"/>
              </a:spcAft>
              <a:buClr>
                <a:schemeClr val="accent3"/>
              </a:buClr>
              <a:buFontTx/>
              <a:buNone/>
              <a:defRPr/>
            </a:pPr>
            <a:r>
              <a:rPr lang="en-US" sz="2800" dirty="0" smtClean="0"/>
              <a:t>Identify psychosocial, substance use and sexual risk behaviors that characterize Black MSMW from Black MSM</a:t>
            </a:r>
          </a:p>
          <a:p>
            <a:pPr eaLnBrk="1" fontAlgn="auto" hangingPunct="1">
              <a:spcAft>
                <a:spcPts val="0"/>
              </a:spcAft>
              <a:buClr>
                <a:schemeClr val="accent3"/>
              </a:buClr>
              <a:defRPr/>
            </a:pPr>
            <a:r>
              <a:rPr lang="en-US" sz="2400" dirty="0" smtClean="0"/>
              <a:t>H1: Internalized homophobia higher for MSMW than MSM</a:t>
            </a:r>
          </a:p>
          <a:p>
            <a:pPr marL="274320" indent="-274320" eaLnBrk="1" fontAlgn="auto" hangingPunct="1">
              <a:spcAft>
                <a:spcPts val="0"/>
              </a:spcAft>
              <a:buClr>
                <a:schemeClr val="accent3"/>
              </a:buClr>
              <a:buFont typeface="Wingdings 2"/>
              <a:buChar char=""/>
              <a:defRPr/>
            </a:pPr>
            <a:r>
              <a:rPr lang="en-US" sz="2400" dirty="0" smtClean="0"/>
              <a:t>H2: Stimulant Drug Use differs for MSMW</a:t>
            </a:r>
          </a:p>
          <a:p>
            <a:pPr marL="640080" lvl="1" indent="-246888" eaLnBrk="1" fontAlgn="auto" hangingPunct="1">
              <a:spcAft>
                <a:spcPts val="0"/>
              </a:spcAft>
              <a:buClr>
                <a:schemeClr val="accent3"/>
              </a:buClr>
              <a:buFont typeface="Wingdings 2"/>
              <a:buChar char=""/>
              <a:defRPr/>
            </a:pPr>
            <a:r>
              <a:rPr lang="en-US" sz="1800" dirty="0" smtClean="0"/>
              <a:t>Crack/cocaine higher among MSMW than MSM</a:t>
            </a:r>
          </a:p>
          <a:p>
            <a:pPr marL="640080" lvl="1" indent="-246888" eaLnBrk="1" fontAlgn="auto" hangingPunct="1">
              <a:spcAft>
                <a:spcPts val="0"/>
              </a:spcAft>
              <a:buClr>
                <a:schemeClr val="accent3"/>
              </a:buClr>
              <a:buFont typeface="Wingdings 2"/>
              <a:buChar char=""/>
              <a:defRPr/>
            </a:pPr>
            <a:r>
              <a:rPr lang="en-US" sz="1800" dirty="0" smtClean="0"/>
              <a:t>Methamphetamine use higher among MSM than MSMW</a:t>
            </a:r>
          </a:p>
          <a:p>
            <a:pPr marL="274320" indent="-274320" eaLnBrk="1" fontAlgn="auto" hangingPunct="1">
              <a:spcAft>
                <a:spcPts val="0"/>
              </a:spcAft>
              <a:buClr>
                <a:schemeClr val="accent3"/>
              </a:buClr>
              <a:buFont typeface="Wingdings 2"/>
              <a:buChar char=""/>
              <a:defRPr/>
            </a:pPr>
            <a:r>
              <a:rPr lang="en-US" sz="2400" dirty="0" smtClean="0"/>
              <a:t>H3: MSMW will engage in more IAI compared to MSM</a:t>
            </a:r>
          </a:p>
          <a:p>
            <a:pPr marL="0" indent="0" eaLnBrk="1" fontAlgn="auto" hangingPunct="1">
              <a:spcAft>
                <a:spcPts val="0"/>
              </a:spcAft>
              <a:buClr>
                <a:schemeClr val="accent3"/>
              </a:buClr>
              <a:buFont typeface="Wingdings 2" pitchFamily="18" charset="2"/>
              <a:buNone/>
              <a:defRPr/>
            </a:pPr>
            <a:endParaRPr lang="en-US" sz="2400" dirty="0"/>
          </a:p>
        </p:txBody>
      </p:sp>
    </p:spTree>
    <p:extLst>
      <p:ext uri="{BB962C8B-B14F-4D97-AF65-F5344CB8AC3E}">
        <p14:creationId xmlns:p14="http://schemas.microsoft.com/office/powerpoint/2010/main" xmlns="" val="2808423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 calcmode="lin" valueType="num">
                                      <p:cBhvr additive="base">
                                        <p:cTn id="37" dur="500" fill="hold"/>
                                        <p:tgtEl>
                                          <p:spTgt spid="614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49369</TotalTime>
  <Words>5606</Words>
  <Application>Microsoft Office PowerPoint</Application>
  <PresentationFormat>On-screen Show (4:3)</PresentationFormat>
  <Paragraphs>730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Understanding Psychosocial and  Behavioral Correlates of STI and HIV Risk among MSM and MSMW  </vt:lpstr>
      <vt:lpstr>Acknowledgements</vt:lpstr>
      <vt:lpstr>What Are the Complex Reasons for These Trends?</vt:lpstr>
      <vt:lpstr>Prevention Challenges</vt:lpstr>
      <vt:lpstr>Additional Challenges</vt:lpstr>
      <vt:lpstr>Overview</vt:lpstr>
      <vt:lpstr>Minority Stress Theory</vt:lpstr>
      <vt:lpstr>STUDY 1</vt:lpstr>
      <vt:lpstr>  Study Aim and Hypotheses</vt:lpstr>
      <vt:lpstr>Methods: Study Design</vt:lpstr>
      <vt:lpstr>Methods:  Psychosocial Measures</vt:lpstr>
      <vt:lpstr>Methods:  Substance Use Measures</vt:lpstr>
      <vt:lpstr>Methods: Outcome Measures</vt:lpstr>
      <vt:lpstr>Results: Sample Differences</vt:lpstr>
      <vt:lpstr>Results: Hypothesis 1</vt:lpstr>
      <vt:lpstr>Results: Hypothesis 2</vt:lpstr>
      <vt:lpstr>Results: Hypothesis 3</vt:lpstr>
      <vt:lpstr>Multivariable Results</vt:lpstr>
      <vt:lpstr>Conclusions</vt:lpstr>
      <vt:lpstr>Implications</vt:lpstr>
      <vt:lpstr>Study 2</vt:lpstr>
      <vt:lpstr>Study Aim </vt:lpstr>
      <vt:lpstr>Syndemics</vt:lpstr>
      <vt:lpstr>The Multicenter AIDS Cohort Study (MACS)</vt:lpstr>
      <vt:lpstr>The MACS Substudy</vt:lpstr>
      <vt:lpstr>Methods: Sample Selection</vt:lpstr>
      <vt:lpstr>Methods: Outcome Measures</vt:lpstr>
      <vt:lpstr>Results</vt:lpstr>
      <vt:lpstr>Conclusions and Implications</vt:lpstr>
      <vt:lpstr>Future Directions</vt:lpstr>
      <vt:lpstr>Syndemics among BMSMW in HPTN061</vt:lpstr>
      <vt:lpstr>Future Directions</vt:lpstr>
      <vt:lpstr>Thank you!</vt:lpstr>
    </vt:vector>
  </TitlesOfParts>
  <Company>Johns Hopkins Bloomberg School of Public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tpennima</dc:creator>
  <cp:lastModifiedBy>Alameda County</cp:lastModifiedBy>
  <cp:revision>233</cp:revision>
  <dcterms:created xsi:type="dcterms:W3CDTF">2009-11-19T17:40:44Z</dcterms:created>
  <dcterms:modified xsi:type="dcterms:W3CDTF">2015-02-03T20:17:46Z</dcterms:modified>
</cp:coreProperties>
</file>