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6" r:id="rId2"/>
    <p:sldId id="296" r:id="rId3"/>
    <p:sldId id="316" r:id="rId4"/>
    <p:sldId id="319" r:id="rId5"/>
    <p:sldId id="321" r:id="rId6"/>
    <p:sldId id="322" r:id="rId7"/>
    <p:sldId id="262" r:id="rId8"/>
    <p:sldId id="336" r:id="rId9"/>
    <p:sldId id="348" r:id="rId10"/>
    <p:sldId id="349" r:id="rId11"/>
    <p:sldId id="350" r:id="rId12"/>
    <p:sldId id="353" r:id="rId13"/>
    <p:sldId id="351" r:id="rId14"/>
    <p:sldId id="354" r:id="rId15"/>
    <p:sldId id="355" r:id="rId16"/>
    <p:sldId id="352" r:id="rId17"/>
    <p:sldId id="356" r:id="rId18"/>
    <p:sldId id="338" r:id="rId19"/>
    <p:sldId id="335" r:id="rId20"/>
    <p:sldId id="315" r:id="rId21"/>
    <p:sldId id="31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63" autoAdjust="0"/>
    <p:restoredTop sz="83936" autoAdjust="0"/>
  </p:normalViewPr>
  <p:slideViewPr>
    <p:cSldViewPr>
      <p:cViewPr>
        <p:scale>
          <a:sx n="66" d="100"/>
          <a:sy n="66" d="100"/>
        </p:scale>
        <p:origin x="-2934" y="-7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LUE%20FLASH:Publications:Under%20Review:Religion%20+%20Resilience:Revise%20and%20Resubmit:2-way_unstandardised_with_simple_slope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300" b="1" i="0" baseline="0">
                <a:effectLst/>
                <a:latin typeface="Times New Roman"/>
                <a:cs typeface="Times New Roman"/>
              </a:rPr>
              <a:t>Figure 1. Interaction of Religious Faith and Internalized Homonegativity</a:t>
            </a:r>
            <a:endParaRPr lang="en-US" sz="1300">
              <a:effectLst/>
              <a:latin typeface="Times New Roman"/>
              <a:cs typeface="Times New Roman"/>
            </a:endParaRPr>
          </a:p>
        </c:rich>
      </c:tx>
      <c:layout>
        <c:manualLayout>
          <c:xMode val="edge"/>
          <c:yMode val="edge"/>
          <c:x val="3.6209171770195413E-2"/>
          <c:y val="3.09024214795167E-2"/>
        </c:manualLayout>
      </c:layout>
    </c:title>
    <c:plotArea>
      <c:layout>
        <c:manualLayout>
          <c:layoutTarget val="inner"/>
          <c:xMode val="edge"/>
          <c:yMode val="edge"/>
          <c:x val="0.123551466997034"/>
          <c:y val="0.20215781123774898"/>
          <c:w val="0.60911140362371519"/>
          <c:h val="0.58188903380278911"/>
        </c:manualLayout>
      </c:layout>
      <c:lineChart>
        <c:grouping val="standard"/>
        <c:ser>
          <c:idx val="0"/>
          <c:order val="0"/>
          <c:tx>
            <c:strRef>
              <c:f>'2 way interactions'!$B$37</c:f>
              <c:strCache>
                <c:ptCount val="1"/>
                <c:pt idx="0">
                  <c:v>Low Internalized Homonegativity</c:v>
                </c:pt>
              </c:strCache>
            </c:strRef>
          </c:tx>
          <c:spPr>
            <a:ln w="12700">
              <a:solidFill>
                <a:srgbClr val="000000"/>
              </a:solidFill>
              <a:prstDash val="solid"/>
            </a:ln>
          </c:spPr>
          <c:marker>
            <c:symbol val="diamond"/>
            <c:size val="5"/>
            <c:spPr>
              <a:solidFill>
                <a:srgbClr val="000000"/>
              </a:solidFill>
              <a:ln>
                <a:solidFill>
                  <a:srgbClr val="000000"/>
                </a:solidFill>
                <a:prstDash val="solid"/>
              </a:ln>
            </c:spPr>
          </c:marker>
          <c:cat>
            <c:strRef>
              <c:f>'2 way interactions'!$C$36:$D$36</c:f>
              <c:strCache>
                <c:ptCount val="2"/>
                <c:pt idx="0">
                  <c:v>Low Religious Faith</c:v>
                </c:pt>
                <c:pt idx="1">
                  <c:v>High Religious Faith</c:v>
                </c:pt>
              </c:strCache>
            </c:strRef>
          </c:cat>
          <c:val>
            <c:numRef>
              <c:f>'2 way interactions'!$C$37:$D$37</c:f>
              <c:numCache>
                <c:formatCode>General</c:formatCode>
                <c:ptCount val="2"/>
                <c:pt idx="0">
                  <c:v>156.91499919999998</c:v>
                </c:pt>
                <c:pt idx="1">
                  <c:v>173.14241040000002</c:v>
                </c:pt>
              </c:numCache>
            </c:numRef>
          </c:val>
        </c:ser>
        <c:ser>
          <c:idx val="1"/>
          <c:order val="1"/>
          <c:tx>
            <c:strRef>
              <c:f>'2 way interactions'!$B$38</c:f>
              <c:strCache>
                <c:ptCount val="1"/>
                <c:pt idx="0">
                  <c:v>High Internalized Homonegativity</c:v>
                </c:pt>
              </c:strCache>
            </c:strRef>
          </c:tx>
          <c:spPr>
            <a:ln w="12700">
              <a:solidFill>
                <a:srgbClr val="000000"/>
              </a:solidFill>
              <a:prstDash val="sysDash"/>
            </a:ln>
          </c:spPr>
          <c:marker>
            <c:symbol val="square"/>
            <c:size val="5"/>
            <c:spPr>
              <a:solidFill>
                <a:srgbClr val="000000"/>
              </a:solidFill>
              <a:ln>
                <a:solidFill>
                  <a:srgbClr val="000000"/>
                </a:solidFill>
                <a:prstDash val="solid"/>
              </a:ln>
            </c:spPr>
          </c:marker>
          <c:cat>
            <c:strRef>
              <c:f>'2 way interactions'!$C$36:$D$36</c:f>
              <c:strCache>
                <c:ptCount val="2"/>
                <c:pt idx="0">
                  <c:v>Low Religious Faith</c:v>
                </c:pt>
                <c:pt idx="1">
                  <c:v>High Religious Faith</c:v>
                </c:pt>
              </c:strCache>
            </c:strRef>
          </c:cat>
          <c:val>
            <c:numRef>
              <c:f>'2 way interactions'!$C$38:$D$38</c:f>
              <c:numCache>
                <c:formatCode>General</c:formatCode>
                <c:ptCount val="2"/>
                <c:pt idx="0">
                  <c:v>165.6341864</c:v>
                </c:pt>
                <c:pt idx="1">
                  <c:v>198.22337680000001</c:v>
                </c:pt>
              </c:numCache>
            </c:numRef>
          </c:val>
        </c:ser>
        <c:dLbls/>
        <c:marker val="1"/>
        <c:axId val="66412544"/>
        <c:axId val="66414080"/>
      </c:lineChart>
      <c:catAx>
        <c:axId val="66412544"/>
        <c:scaling>
          <c:orientation val="minMax"/>
        </c:scaling>
        <c:axPos val="b"/>
        <c:numFmt formatCode="General" sourceLinked="1"/>
        <c:tickLblPos val="nextTo"/>
        <c:spPr>
          <a:ln w="3175">
            <a:solidFill>
              <a:srgbClr val="000000"/>
            </a:solidFill>
            <a:prstDash val="solid"/>
          </a:ln>
        </c:spPr>
        <c:txPr>
          <a:bodyPr rot="0" vert="horz"/>
          <a:lstStyle/>
          <a:p>
            <a:pPr>
              <a:defRPr sz="1175" b="0" i="0" u="none" strike="noStrike" baseline="0">
                <a:solidFill>
                  <a:srgbClr val="000000"/>
                </a:solidFill>
                <a:latin typeface="Times New Roman"/>
                <a:ea typeface="Times New Roman"/>
                <a:cs typeface="Times New Roman"/>
              </a:defRPr>
            </a:pPr>
            <a:endParaRPr lang="en-US"/>
          </a:p>
        </c:txPr>
        <c:crossAx val="66414080"/>
        <c:crosses val="autoZero"/>
        <c:auto val="1"/>
        <c:lblAlgn val="ctr"/>
        <c:lblOffset val="100"/>
        <c:tickLblSkip val="1"/>
        <c:tickMarkSkip val="1"/>
      </c:catAx>
      <c:valAx>
        <c:axId val="66414080"/>
        <c:scaling>
          <c:orientation val="minMax"/>
          <c:max val="200"/>
          <c:min val="130"/>
        </c:scaling>
        <c:axPos val="l"/>
        <c:title>
          <c:tx>
            <c:rich>
              <a:bodyPr/>
              <a:lstStyle/>
              <a:p>
                <a:pPr>
                  <a:defRPr sz="1175" b="1" i="0" u="none" strike="noStrike" baseline="0">
                    <a:solidFill>
                      <a:srgbClr val="000000"/>
                    </a:solidFill>
                    <a:latin typeface="Times New Roman"/>
                    <a:ea typeface="Times New Roman"/>
                    <a:cs typeface="Times New Roman"/>
                  </a:defRPr>
                </a:pPr>
                <a:r>
                  <a:rPr lang="en-US"/>
                  <a:t>Summed Score</a:t>
                </a:r>
                <a:r>
                  <a:rPr lang="en-US" baseline="0"/>
                  <a:t> of </a:t>
                </a:r>
                <a:r>
                  <a:rPr lang="en-US"/>
                  <a:t> Resiliency</a:t>
                </a:r>
              </a:p>
            </c:rich>
          </c:tx>
          <c:layout>
            <c:manualLayout>
              <c:xMode val="edge"/>
              <c:yMode val="edge"/>
              <c:x val="1.4267484246012402E-2"/>
              <c:y val="0.28954454318055706"/>
            </c:manualLayout>
          </c:layout>
          <c:spPr>
            <a:noFill/>
            <a:ln w="25400">
              <a:noFill/>
            </a:ln>
          </c:spPr>
        </c:title>
        <c:numFmt formatCode="General" sourceLinked="1"/>
        <c:tickLblPos val="nextTo"/>
        <c:spPr>
          <a:ln w="3175">
            <a:solidFill>
              <a:srgbClr val="000000"/>
            </a:solidFill>
            <a:prstDash val="solid"/>
          </a:ln>
        </c:spPr>
        <c:txPr>
          <a:bodyPr rot="0" vert="horz"/>
          <a:lstStyle/>
          <a:p>
            <a:pPr>
              <a:defRPr sz="1175" b="0" i="0" u="none" strike="noStrike" baseline="0">
                <a:solidFill>
                  <a:srgbClr val="000000"/>
                </a:solidFill>
                <a:latin typeface="Times New Roman"/>
                <a:ea typeface="Times New Roman"/>
                <a:cs typeface="Times New Roman"/>
              </a:defRPr>
            </a:pPr>
            <a:endParaRPr lang="en-US"/>
          </a:p>
        </c:txPr>
        <c:crossAx val="66412544"/>
        <c:crosses val="autoZero"/>
        <c:crossBetween val="between"/>
        <c:majorUnit val="10"/>
      </c:valAx>
      <c:spPr>
        <a:solidFill>
          <a:srgbClr val="FFFFFF"/>
        </a:solidFill>
        <a:ln w="12700">
          <a:noFill/>
          <a:prstDash val="solid"/>
        </a:ln>
      </c:spPr>
    </c:plotArea>
    <c:legend>
      <c:legendPos val="r"/>
      <c:layout>
        <c:manualLayout>
          <c:xMode val="edge"/>
          <c:yMode val="edge"/>
          <c:x val="0.74656241438050208"/>
          <c:y val="0.30959335429177698"/>
          <c:w val="0.24361515365054101"/>
          <c:h val="0.22644486729022906"/>
        </c:manualLayout>
      </c:layout>
      <c:spPr>
        <a:solidFill>
          <a:srgbClr val="FFFFFF"/>
        </a:solidFill>
        <a:ln w="3175">
          <a:solidFill>
            <a:srgbClr val="000000"/>
          </a:solidFill>
          <a:prstDash val="solid"/>
        </a:ln>
      </c:spPr>
      <c:txPr>
        <a:bodyPr/>
        <a:lstStyle/>
        <a:p>
          <a:pPr>
            <a:defRPr sz="1080" b="0" i="0" u="none" strike="noStrike" baseline="0">
              <a:solidFill>
                <a:srgbClr val="000000"/>
              </a:solidFill>
              <a:latin typeface="Times New Roman"/>
              <a:ea typeface="Times New Roman"/>
              <a:cs typeface="Times New Roman"/>
            </a:defRPr>
          </a:pPr>
          <a:endParaRPr lang="en-US"/>
        </a:p>
      </c:txPr>
    </c:legend>
    <c:plotVisOnly val="1"/>
    <c:dispBlanksAs val="gap"/>
  </c:chart>
  <c:spPr>
    <a:solidFill>
      <a:srgbClr val="FFFFFF"/>
    </a:solidFill>
    <a:ln w="3175">
      <a:noFill/>
      <a:prstDash val="solid"/>
    </a:ln>
  </c:spPr>
  <c:txPr>
    <a:bodyPr/>
    <a:lstStyle/>
    <a:p>
      <a:pPr>
        <a:defRPr sz="1175" b="0" i="0" u="none" strike="noStrike" baseline="0">
          <a:solidFill>
            <a:srgbClr val="000000"/>
          </a:solidFill>
          <a:latin typeface="Arial"/>
          <a:ea typeface="Arial"/>
          <a:cs typeface="Aria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F02B3-AB47-4DA5-9ACB-F357B172B6E0}" type="datetimeFigureOut">
              <a:rPr lang="en-US" smtClean="0"/>
              <a:pPr/>
              <a:t>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58851-1761-47BB-A766-D7E125190395}" type="slidenum">
              <a:rPr lang="en-US" smtClean="0"/>
              <a:pPr/>
              <a:t>‹#›</a:t>
            </a:fld>
            <a:endParaRPr lang="en-US"/>
          </a:p>
        </p:txBody>
      </p:sp>
    </p:spTree>
    <p:extLst>
      <p:ext uri="{BB962C8B-B14F-4D97-AF65-F5344CB8AC3E}">
        <p14:creationId xmlns:p14="http://schemas.microsoft.com/office/powerpoint/2010/main" xmlns="" val="304583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Each of us has multiple identities </a:t>
            </a:r>
          </a:p>
          <a:p>
            <a:r>
              <a:rPr lang="en-US" sz="1200" dirty="0" smtClean="0"/>
              <a:t>Our identities are shaped by our environments and have unique history</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1</a:t>
            </a:fld>
            <a:endParaRPr lang="en-US"/>
          </a:p>
        </p:txBody>
      </p:sp>
    </p:spTree>
    <p:extLst>
      <p:ext uri="{BB962C8B-B14F-4D97-AF65-F5344CB8AC3E}">
        <p14:creationId xmlns:p14="http://schemas.microsoft.com/office/powerpoint/2010/main" xmlns="" val="4230866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intitial</a:t>
            </a:r>
            <a:r>
              <a:rPr lang="en-US" dirty="0" smtClean="0"/>
              <a:t> analysis of this qualitative data truly sheds light on the complicated relationship between religion, race, and sexuality for BLACK LGBT populations.</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17</a:t>
            </a:fld>
            <a:endParaRPr lang="en-US"/>
          </a:p>
        </p:txBody>
      </p:sp>
    </p:spTree>
    <p:extLst>
      <p:ext uri="{BB962C8B-B14F-4D97-AF65-F5344CB8AC3E}">
        <p14:creationId xmlns:p14="http://schemas.microsoft.com/office/powerpoint/2010/main" xmlns="" val="362785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Religion</a:t>
            </a:r>
            <a:r>
              <a:rPr lang="en-US" baseline="0" dirty="0" smtClean="0"/>
              <a:t> has helped Blacks through slavery to the present endure constant racism and oppression</a:t>
            </a:r>
          </a:p>
          <a:p>
            <a:r>
              <a:rPr lang="en-US" baseline="0" dirty="0" smtClean="0"/>
              <a:t>Religion also fuels internalized </a:t>
            </a:r>
            <a:r>
              <a:rPr lang="en-US" baseline="0" dirty="0" err="1" smtClean="0"/>
              <a:t>homonegativity</a:t>
            </a:r>
            <a:r>
              <a:rPr lang="en-US" baseline="0" dirty="0" smtClean="0"/>
              <a:t> through negative religious rhetoric towards LGBT populations</a:t>
            </a:r>
          </a:p>
          <a:p>
            <a:r>
              <a:rPr lang="en-US" baseline="0" dirty="0" smtClean="0"/>
              <a:t>What I want to know is, Given that </a:t>
            </a:r>
            <a:r>
              <a:rPr lang="en-US" baseline="0" dirty="0" err="1" smtClean="0"/>
              <a:t>religionsness</a:t>
            </a:r>
            <a:r>
              <a:rPr lang="en-US" baseline="0" dirty="0" smtClean="0"/>
              <a:t> is so important to the lives of Blacks, how does it continue to protect Black LGBT populations, through </a:t>
            </a:r>
            <a:r>
              <a:rPr lang="en-US" baseline="0" dirty="0" err="1" smtClean="0"/>
              <a:t>marginzliation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2</a:t>
            </a:fld>
            <a:endParaRPr lang="en-US"/>
          </a:p>
        </p:txBody>
      </p:sp>
    </p:spTree>
    <p:extLst>
      <p:ext uri="{BB962C8B-B14F-4D97-AF65-F5344CB8AC3E}">
        <p14:creationId xmlns:p14="http://schemas.microsoft.com/office/powerpoint/2010/main" xmlns="" val="103181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Transwomen</a:t>
            </a:r>
            <a:r>
              <a:rPr lang="en-US" baseline="0" dirty="0" smtClean="0"/>
              <a:t> must negotiate multiple stigmatized </a:t>
            </a:r>
            <a:r>
              <a:rPr lang="en-US" baseline="0" dirty="0" err="1" smtClean="0"/>
              <a:t>identityes</a:t>
            </a:r>
            <a:r>
              <a:rPr lang="en-US" baseline="0" dirty="0" smtClean="0"/>
              <a:t> (race, SES, sexual identity, gender identity) and </a:t>
            </a:r>
            <a:r>
              <a:rPr lang="en-US" baseline="0" dirty="0" err="1" smtClean="0"/>
              <a:t>oppressions</a:t>
            </a:r>
            <a:r>
              <a:rPr lang="en-US" baseline="0" dirty="0" err="1" smtClean="0">
                <a:sym typeface="Wingdings"/>
              </a:rPr>
              <a:t>can</a:t>
            </a:r>
            <a:r>
              <a:rPr lang="en-US" baseline="0" dirty="0" smtClean="0">
                <a:sym typeface="Wingdings"/>
              </a:rPr>
              <a:t> lead to risky behavior or poor psychological well-being</a:t>
            </a:r>
          </a:p>
          <a:p>
            <a:r>
              <a:rPr lang="en-US" baseline="0" dirty="0" smtClean="0">
                <a:sym typeface="Wingdings"/>
              </a:rPr>
              <a:t>Question: How might </a:t>
            </a:r>
            <a:r>
              <a:rPr lang="en-US" baseline="0" dirty="0" err="1" smtClean="0">
                <a:sym typeface="Wingdings"/>
              </a:rPr>
              <a:t>religiouness</a:t>
            </a:r>
            <a:r>
              <a:rPr lang="en-US" baseline="0" dirty="0" smtClean="0">
                <a:sym typeface="Wingdings"/>
              </a:rPr>
              <a:t> protect against risky sexual behavior</a:t>
            </a:r>
          </a:p>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9E558851-1761-47BB-A766-D7E125190395}" type="slidenum">
              <a:rPr lang="en-US" smtClean="0"/>
              <a:pPr/>
              <a:t>3</a:t>
            </a:fld>
            <a:endParaRPr lang="en-US"/>
          </a:p>
        </p:txBody>
      </p:sp>
    </p:spTree>
    <p:extLst>
      <p:ext uri="{BB962C8B-B14F-4D97-AF65-F5344CB8AC3E}">
        <p14:creationId xmlns:p14="http://schemas.microsoft.com/office/powerpoint/2010/main" xmlns="" val="32902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a:buChar char="•"/>
            </a:pPr>
            <a:r>
              <a:rPr lang="en-US" sz="1200" b="1" dirty="0" smtClean="0">
                <a:solidFill>
                  <a:srgbClr val="FF0000"/>
                </a:solidFill>
                <a:cs typeface="Calibri"/>
              </a:rPr>
              <a:t>BASELINE</a:t>
            </a:r>
            <a:r>
              <a:rPr lang="en-US" sz="1200" b="1" dirty="0" smtClean="0">
                <a:solidFill>
                  <a:srgbClr val="FF0000"/>
                </a:solidFill>
                <a:cs typeface="Calibri"/>
                <a:sym typeface="Wingdings"/>
              </a:rPr>
              <a:t> </a:t>
            </a:r>
            <a:r>
              <a:rPr lang="en-US" sz="1200" b="1" dirty="0" smtClean="0">
                <a:solidFill>
                  <a:srgbClr val="FF0000"/>
                </a:solidFill>
                <a:cs typeface="Calibri"/>
              </a:rPr>
              <a:t>AUDIO CASI TO DO</a:t>
            </a:r>
            <a:r>
              <a:rPr lang="en-US" sz="1200" b="1" baseline="0" dirty="0" smtClean="0">
                <a:solidFill>
                  <a:srgbClr val="FF0000"/>
                </a:solidFill>
                <a:cs typeface="Calibri"/>
              </a:rPr>
              <a:t> VARIOUS MEASURES</a:t>
            </a:r>
            <a:endParaRPr lang="en-US" sz="1200" b="1" dirty="0" smtClean="0">
              <a:solidFill>
                <a:srgbClr val="FF0000"/>
              </a:solidFill>
              <a:cs typeface="Calibri"/>
            </a:endParaRPr>
          </a:p>
          <a:p>
            <a:pPr marL="342900" indent="-342900">
              <a:buFont typeface="Arial"/>
              <a:buChar char="•"/>
            </a:pPr>
            <a:r>
              <a:rPr lang="en-US" sz="1200" dirty="0" smtClean="0">
                <a:cs typeface="Calibri"/>
              </a:rPr>
              <a:t>Religious Background and Behaviors (</a:t>
            </a:r>
            <a:r>
              <a:rPr lang="en-US" sz="1200" i="1" dirty="0" smtClean="0">
                <a:cs typeface="Calibri"/>
              </a:rPr>
              <a:t>RBB</a:t>
            </a:r>
            <a:r>
              <a:rPr lang="en-US" sz="1200" dirty="0" smtClean="0">
                <a:cs typeface="Calibri"/>
              </a:rPr>
              <a:t>; Connors, </a:t>
            </a:r>
            <a:r>
              <a:rPr lang="en-US" sz="1200" dirty="0" err="1" smtClean="0">
                <a:cs typeface="Calibri"/>
              </a:rPr>
              <a:t>Tonigan</a:t>
            </a:r>
            <a:r>
              <a:rPr lang="en-US" sz="1200" dirty="0" smtClean="0">
                <a:cs typeface="Calibri"/>
              </a:rPr>
              <a:t>, </a:t>
            </a:r>
            <a:r>
              <a:rPr lang="de-DE" sz="1200" dirty="0" smtClean="0">
                <a:cs typeface="Calibri"/>
              </a:rPr>
              <a:t>&amp; Miller, 1996)</a:t>
            </a:r>
            <a:endParaRPr lang="en-US" sz="1200" dirty="0" smtClean="0">
              <a:cs typeface="Calibri"/>
            </a:endParaRPr>
          </a:p>
          <a:p>
            <a:pPr marL="342900" indent="-342900">
              <a:buFont typeface="Arial"/>
              <a:buChar char="•"/>
            </a:pPr>
            <a:r>
              <a:rPr lang="en-US" sz="1200" dirty="0" smtClean="0">
                <a:cs typeface="Calibri"/>
              </a:rPr>
              <a:t>Multidimensional Scale of Perceived Social Support (</a:t>
            </a:r>
            <a:r>
              <a:rPr lang="en-US" sz="1200" i="1" dirty="0" smtClean="0">
                <a:cs typeface="Calibri"/>
              </a:rPr>
              <a:t>MSPSS</a:t>
            </a:r>
            <a:r>
              <a:rPr lang="en-US" sz="1200" dirty="0" smtClean="0">
                <a:cs typeface="Calibri"/>
              </a:rPr>
              <a:t>; </a:t>
            </a:r>
            <a:r>
              <a:rPr lang="en-US" sz="1200" dirty="0" err="1" smtClean="0">
                <a:cs typeface="Calibri"/>
              </a:rPr>
              <a:t>Zimet</a:t>
            </a:r>
            <a:r>
              <a:rPr lang="en-US" sz="1200" dirty="0" smtClean="0">
                <a:cs typeface="Calibri"/>
              </a:rPr>
              <a:t>, </a:t>
            </a:r>
            <a:r>
              <a:rPr lang="en-US" sz="1200" dirty="0" err="1" smtClean="0">
                <a:cs typeface="Calibri"/>
              </a:rPr>
              <a:t>Dahlem</a:t>
            </a:r>
            <a:r>
              <a:rPr lang="en-US" sz="1200" dirty="0" smtClean="0">
                <a:cs typeface="Calibri"/>
              </a:rPr>
              <a:t>, </a:t>
            </a:r>
            <a:r>
              <a:rPr lang="en-US" sz="1200" dirty="0" err="1" smtClean="0">
                <a:cs typeface="Calibri"/>
              </a:rPr>
              <a:t>Zimet</a:t>
            </a:r>
            <a:r>
              <a:rPr lang="en-US" sz="1200" dirty="0" smtClean="0">
                <a:cs typeface="Calibri"/>
              </a:rPr>
              <a:t>, &amp; Farley, 1988)</a:t>
            </a:r>
          </a:p>
          <a:p>
            <a:pPr marL="342900" indent="-342900">
              <a:buFont typeface="Arial"/>
              <a:buChar char="•"/>
            </a:pPr>
            <a:r>
              <a:rPr lang="en-US" sz="1200" dirty="0" smtClean="0">
                <a:cs typeface="Calibri"/>
              </a:rPr>
              <a:t>Stress Related Growth (Adapted </a:t>
            </a:r>
            <a:r>
              <a:rPr lang="en-US" sz="1200" i="1" dirty="0" smtClean="0">
                <a:cs typeface="Calibri"/>
              </a:rPr>
              <a:t>SRG</a:t>
            </a:r>
            <a:r>
              <a:rPr lang="en-US" sz="1200" dirty="0" smtClean="0">
                <a:cs typeface="Calibri"/>
              </a:rPr>
              <a:t>; </a:t>
            </a:r>
            <a:r>
              <a:rPr lang="en-US" sz="1200" dirty="0" err="1" smtClean="0">
                <a:cs typeface="Calibri"/>
              </a:rPr>
              <a:t>Roesch</a:t>
            </a:r>
            <a:r>
              <a:rPr lang="en-US" sz="1200" dirty="0" smtClean="0">
                <a:cs typeface="Calibri"/>
              </a:rPr>
              <a:t>, Rowley, &amp; Vaughn, 2004)</a:t>
            </a:r>
          </a:p>
          <a:p>
            <a:pPr marL="342900" indent="-342900">
              <a:buFont typeface="Arial"/>
              <a:buChar char="•"/>
            </a:pPr>
            <a:r>
              <a:rPr lang="en-US" sz="1200" dirty="0" smtClean="0">
                <a:cs typeface="Calibri"/>
              </a:rPr>
              <a:t>Sexual Behavior</a:t>
            </a:r>
          </a:p>
          <a:p>
            <a:pPr marL="800100" lvl="1" indent="-342900">
              <a:buFont typeface="Arial"/>
              <a:buChar char="•"/>
            </a:pPr>
            <a:r>
              <a:rPr lang="en-US" sz="1200" dirty="0" smtClean="0">
                <a:cs typeface="Calibri"/>
              </a:rPr>
              <a:t>unprotected acts (yes no)</a:t>
            </a:r>
          </a:p>
          <a:p>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4</a:t>
            </a:fld>
            <a:endParaRPr lang="en-US"/>
          </a:p>
        </p:txBody>
      </p:sp>
    </p:spTree>
    <p:extLst>
      <p:ext uri="{BB962C8B-B14F-4D97-AF65-F5344CB8AC3E}">
        <p14:creationId xmlns:p14="http://schemas.microsoft.com/office/powerpoint/2010/main" xmlns="" val="419020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SRG-37% decrease</a:t>
            </a:r>
            <a:r>
              <a:rPr lang="en-US" baseline="0" dirty="0" smtClean="0"/>
              <a:t> in odds</a:t>
            </a:r>
          </a:p>
          <a:p>
            <a:r>
              <a:rPr lang="en-US" baseline="0" dirty="0" smtClean="0"/>
              <a:t>SS-4% decrease in odds</a:t>
            </a:r>
          </a:p>
          <a:p>
            <a:r>
              <a:rPr lang="en-US" baseline="0" dirty="0" smtClean="0"/>
              <a:t>RBB- 6% increase in odds</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made me think….WHAT IS IT ABOUT RELIGIOUS INSTITUTIONS…THAT MIGHT LEAD </a:t>
            </a:r>
            <a:r>
              <a:rPr lang="en-US" baseline="0" dirty="0" smtClean="0"/>
              <a:t>BLACK LGBT PEOPLE TO ENGAGE IN MORE RISKY BEHAVIOR…</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6</a:t>
            </a:fld>
            <a:endParaRPr lang="en-US"/>
          </a:p>
        </p:txBody>
      </p:sp>
    </p:spTree>
    <p:extLst>
      <p:ext uri="{BB962C8B-B14F-4D97-AF65-F5344CB8AC3E}">
        <p14:creationId xmlns:p14="http://schemas.microsoft.com/office/powerpoint/2010/main" xmlns="" val="251985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Thought about the difference</a:t>
            </a:r>
            <a:r>
              <a:rPr lang="en-US" baseline="0" dirty="0" smtClean="0"/>
              <a:t> between religious behaviors and religious faith…</a:t>
            </a:r>
          </a:p>
          <a:p>
            <a:r>
              <a:rPr lang="en-US" dirty="0" smtClean="0"/>
              <a:t>Does religious faith predict resiliency over and above internalized </a:t>
            </a:r>
            <a:r>
              <a:rPr lang="en-US" dirty="0" err="1" smtClean="0"/>
              <a:t>homonegativity</a:t>
            </a:r>
            <a:endParaRPr lang="en-US" dirty="0" smtClean="0"/>
          </a:p>
          <a:p>
            <a:r>
              <a:rPr lang="en-US" dirty="0" smtClean="0"/>
              <a:t>--conducted</a:t>
            </a:r>
            <a:r>
              <a:rPr lang="en-US" baseline="0" dirty="0" smtClean="0"/>
              <a:t> an online survey with 175 Black LGB emerging adults (mean age 23years old)</a:t>
            </a:r>
          </a:p>
          <a:p>
            <a:r>
              <a:rPr lang="en-US" baseline="0" dirty="0" smtClean="0"/>
              <a:t>--This time I examined </a:t>
            </a:r>
            <a:r>
              <a:rPr lang="en-US" baseline="0" dirty="0" err="1" smtClean="0"/>
              <a:t>reilgious</a:t>
            </a:r>
            <a:r>
              <a:rPr lang="en-US" baseline="0" dirty="0" smtClean="0"/>
              <a:t> faith…personal </a:t>
            </a:r>
            <a:r>
              <a:rPr lang="en-US" baseline="0" dirty="0" err="1" smtClean="0"/>
              <a:t>feelings.beliefs</a:t>
            </a:r>
            <a:r>
              <a:rPr lang="en-US" baseline="0" dirty="0" smtClean="0"/>
              <a:t>…as opposed to religious behaviors (engaging in more “Traditional” activities)</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7</a:t>
            </a:fld>
            <a:endParaRPr lang="en-US"/>
          </a:p>
        </p:txBody>
      </p:sp>
    </p:spTree>
    <p:extLst>
      <p:ext uri="{BB962C8B-B14F-4D97-AF65-F5344CB8AC3E}">
        <p14:creationId xmlns:p14="http://schemas.microsoft.com/office/powerpoint/2010/main" xmlns="" val="29256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Religious faith may serve a protective role, even in the face, of negative feelings toward</a:t>
            </a:r>
            <a:r>
              <a:rPr lang="en-US" baseline="0" dirty="0" smtClean="0"/>
              <a:t> ones sexual orientation/behaviors</a:t>
            </a:r>
          </a:p>
          <a:p>
            <a:r>
              <a:rPr lang="en-US" baseline="0" dirty="0" smtClean="0"/>
              <a:t>THOSE WITH MORE RELIGIOUS FAITH, MAY OR MAY NOT HAVE MORE EXPERIENCES IN CHURCH…REGARDLESS, THEY ARE DEVELOPING SKILLS TO NAVIGATE THE NEGATIVE FEELINGS</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9</a:t>
            </a:fld>
            <a:endParaRPr lang="en-US"/>
          </a:p>
        </p:txBody>
      </p:sp>
    </p:spTree>
    <p:extLst>
      <p:ext uri="{BB962C8B-B14F-4D97-AF65-F5344CB8AC3E}">
        <p14:creationId xmlns:p14="http://schemas.microsoft.com/office/powerpoint/2010/main" xmlns="" val="344761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Qualitative</a:t>
            </a:r>
            <a:r>
              <a:rPr lang="en-US" baseline="0" dirty="0" smtClean="0"/>
              <a:t> study…20 gay/bi men… ½ </a:t>
            </a:r>
            <a:r>
              <a:rPr lang="en-US" baseline="0" dirty="0" err="1" smtClean="0"/>
              <a:t>hiv-neg</a:t>
            </a:r>
            <a:r>
              <a:rPr lang="en-US" baseline="0" dirty="0" smtClean="0"/>
              <a:t> ½ </a:t>
            </a:r>
            <a:r>
              <a:rPr lang="en-US" baseline="0" dirty="0" err="1" smtClean="0"/>
              <a:t>hiv-poz</a:t>
            </a:r>
            <a:r>
              <a:rPr lang="en-US" baseline="0" dirty="0" smtClean="0"/>
              <a:t>…better understand the role of negative religious rhetoric on mental health of gay and bi men</a:t>
            </a:r>
            <a:endParaRPr lang="en-US" dirty="0"/>
          </a:p>
        </p:txBody>
      </p:sp>
      <p:sp>
        <p:nvSpPr>
          <p:cNvPr id="4" name="Slide Number Placeholder 3"/>
          <p:cNvSpPr>
            <a:spLocks noGrp="1"/>
          </p:cNvSpPr>
          <p:nvPr>
            <p:ph type="sldNum" sz="quarter" idx="10"/>
          </p:nvPr>
        </p:nvSpPr>
        <p:spPr/>
        <p:txBody>
          <a:bodyPr/>
          <a:lstStyle/>
          <a:p>
            <a:fld id="{9E558851-1761-47BB-A766-D7E125190395}" type="slidenum">
              <a:rPr lang="en-US" smtClean="0"/>
              <a:pPr/>
              <a:t>10</a:t>
            </a:fld>
            <a:endParaRPr lang="en-US"/>
          </a:p>
        </p:txBody>
      </p:sp>
    </p:spTree>
    <p:extLst>
      <p:ext uri="{BB962C8B-B14F-4D97-AF65-F5344CB8AC3E}">
        <p14:creationId xmlns:p14="http://schemas.microsoft.com/office/powerpoint/2010/main" xmlns="" val="267870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5AA70B3-6378-44DF-89C4-D99ED6F98BDA}" type="datetimeFigureOut">
              <a:rPr lang="en-US" smtClean="0"/>
              <a:pPr/>
              <a:t>2/3/2015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8F77F83-F9F4-4742-99B0-05F854404F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AA70B3-6378-44DF-89C4-D99ED6F98BDA}"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AA70B3-6378-44DF-89C4-D99ED6F98BDA}"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AA70B3-6378-44DF-89C4-D99ED6F98BDA}"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AA70B3-6378-44DF-89C4-D99ED6F98BDA}"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AA70B3-6378-44DF-89C4-D99ED6F98BDA}" type="datetimeFigureOut">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5AA70B3-6378-44DF-89C4-D99ED6F98BDA}" type="datetimeFigureOut">
              <a:rPr lang="en-US" smtClean="0"/>
              <a:pPr/>
              <a:t>2/3/2015</a:t>
            </a:fld>
            <a:endParaRPr lang="en-US"/>
          </a:p>
        </p:txBody>
      </p:sp>
      <p:sp>
        <p:nvSpPr>
          <p:cNvPr id="27" name="Slide Number Placeholder 26"/>
          <p:cNvSpPr>
            <a:spLocks noGrp="1"/>
          </p:cNvSpPr>
          <p:nvPr>
            <p:ph type="sldNum" sz="quarter" idx="11"/>
          </p:nvPr>
        </p:nvSpPr>
        <p:spPr/>
        <p:txBody>
          <a:bodyPr rtlCol="0"/>
          <a:lstStyle/>
          <a:p>
            <a:fld id="{08F77F83-F9F4-4742-99B0-05F854404F9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5AA70B3-6378-44DF-89C4-D99ED6F98BDA}" type="datetimeFigureOut">
              <a:rPr lang="en-US" smtClean="0"/>
              <a:pPr/>
              <a:t>2/3/2015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8F77F83-F9F4-4742-99B0-05F854404F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A70B3-6378-44DF-89C4-D99ED6F98BDA}" type="datetimeFigureOut">
              <a:rPr lang="en-US" smtClean="0"/>
              <a:pPr/>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AA70B3-6378-44DF-89C4-D99ED6F98BDA}" type="datetimeFigureOut">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AA70B3-6378-44DF-89C4-D99ED6F98BDA}" type="datetimeFigureOut">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77F83-F9F4-4742-99B0-05F854404F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5AA70B3-6378-44DF-89C4-D99ED6F98BDA}" type="datetimeFigureOut">
              <a:rPr lang="en-US" smtClean="0"/>
              <a:pPr/>
              <a:t>2/3/2015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8F77F83-F9F4-4742-99B0-05F854404F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085850"/>
          </a:xfrm>
        </p:spPr>
        <p:txBody>
          <a:bodyPr>
            <a:noAutofit/>
          </a:bodyPr>
          <a:lstStyle/>
          <a:p>
            <a:pPr algn="ctr"/>
            <a:r>
              <a:rPr lang="en-US" sz="3000" dirty="0" smtClean="0"/>
              <a:t>Conflicting Identities?: </a:t>
            </a:r>
            <a:br>
              <a:rPr lang="en-US" sz="3000" dirty="0" smtClean="0"/>
            </a:br>
            <a:r>
              <a:rPr lang="en-US" sz="3000" dirty="0" smtClean="0"/>
              <a:t>Being Black, LGBT, and Religious</a:t>
            </a:r>
            <a:endParaRPr lang="en-US" sz="3000" dirty="0"/>
          </a:p>
        </p:txBody>
      </p:sp>
      <p:sp>
        <p:nvSpPr>
          <p:cNvPr id="3" name="Subtitle 2"/>
          <p:cNvSpPr>
            <a:spLocks noGrp="1"/>
          </p:cNvSpPr>
          <p:nvPr>
            <p:ph type="subTitle" idx="1"/>
          </p:nvPr>
        </p:nvSpPr>
        <p:spPr>
          <a:xfrm>
            <a:off x="2133600" y="4495800"/>
            <a:ext cx="4953000" cy="1752600"/>
          </a:xfrm>
        </p:spPr>
        <p:txBody>
          <a:bodyPr>
            <a:normAutofit/>
          </a:bodyPr>
          <a:lstStyle/>
          <a:p>
            <a:pPr algn="ctr"/>
            <a:r>
              <a:rPr lang="en-US" sz="1800" dirty="0" err="1" smtClean="0"/>
              <a:t>Ja’Nina</a:t>
            </a:r>
            <a:r>
              <a:rPr lang="en-US" sz="1800" dirty="0" smtClean="0"/>
              <a:t> J. Walker, </a:t>
            </a:r>
            <a:r>
              <a:rPr lang="en-US" sz="1800" dirty="0" err="1" smtClean="0"/>
              <a:t>Ph.D</a:t>
            </a:r>
            <a:endParaRPr lang="en-US" sz="1800" dirty="0" smtClean="0"/>
          </a:p>
          <a:p>
            <a:pPr algn="ctr"/>
            <a:r>
              <a:rPr lang="en-US" sz="1800" dirty="0" smtClean="0"/>
              <a:t>Assistant Professor</a:t>
            </a:r>
          </a:p>
          <a:p>
            <a:pPr algn="ctr"/>
            <a:r>
              <a:rPr lang="en-US" sz="1800" dirty="0" smtClean="0"/>
              <a:t>Department of Psychology</a:t>
            </a:r>
          </a:p>
          <a:p>
            <a:pPr algn="ctr"/>
            <a:r>
              <a:rPr lang="en-US" sz="1800" dirty="0" smtClean="0"/>
              <a:t>University of </a:t>
            </a:r>
            <a:r>
              <a:rPr lang="en-US" sz="1800" dirty="0"/>
              <a:t>S</a:t>
            </a:r>
            <a:r>
              <a:rPr lang="en-US" sz="1800" dirty="0" smtClean="0"/>
              <a:t>an Francisco</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Study 3:</a:t>
            </a:r>
            <a:endParaRPr lang="en-US" dirty="0"/>
          </a:p>
        </p:txBody>
      </p:sp>
      <p:sp>
        <p:nvSpPr>
          <p:cNvPr id="5" name="Subtitle 4"/>
          <p:cNvSpPr>
            <a:spLocks noGrp="1"/>
          </p:cNvSpPr>
          <p:nvPr>
            <p:ph type="subTitle" idx="1"/>
          </p:nvPr>
        </p:nvSpPr>
        <p:spPr>
          <a:xfrm>
            <a:off x="381000" y="4114800"/>
            <a:ext cx="8458200" cy="1752600"/>
          </a:xfrm>
        </p:spPr>
        <p:txBody>
          <a:bodyPr/>
          <a:lstStyle/>
          <a:p>
            <a:r>
              <a:rPr lang="en-US" dirty="0" smtClean="0"/>
              <a:t>Consequences </a:t>
            </a:r>
            <a:r>
              <a:rPr lang="en-US" dirty="0"/>
              <a:t>of Negative Religious Rhetoric in the Lives of Black </a:t>
            </a:r>
            <a:r>
              <a:rPr lang="en-US" dirty="0" smtClean="0"/>
              <a:t>Gay </a:t>
            </a:r>
            <a:r>
              <a:rPr lang="en-US" dirty="0"/>
              <a:t>and Bisexual Emerging Adult Men</a:t>
            </a:r>
          </a:p>
          <a:p>
            <a:endParaRPr lang="en-US" dirty="0"/>
          </a:p>
        </p:txBody>
      </p:sp>
    </p:spTree>
    <p:extLst>
      <p:ext uri="{BB962C8B-B14F-4D97-AF65-F5344CB8AC3E}">
        <p14:creationId xmlns:p14="http://schemas.microsoft.com/office/powerpoint/2010/main" xmlns="" val="1942951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Sermons Against Same Sex </a:t>
            </a:r>
            <a:r>
              <a:rPr lang="en-US" b="1" dirty="0" smtClean="0"/>
              <a:t>Relationship</a:t>
            </a:r>
            <a:endParaRPr lang="en-US" dirty="0"/>
          </a:p>
        </p:txBody>
      </p:sp>
      <p:sp>
        <p:nvSpPr>
          <p:cNvPr id="3" name="Content Placeholder 2"/>
          <p:cNvSpPr>
            <a:spLocks noGrp="1"/>
          </p:cNvSpPr>
          <p:nvPr>
            <p:ph idx="1"/>
          </p:nvPr>
        </p:nvSpPr>
        <p:spPr/>
        <p:txBody>
          <a:bodyPr>
            <a:normAutofit/>
          </a:bodyPr>
          <a:lstStyle/>
          <a:p>
            <a:r>
              <a:rPr lang="en-US" dirty="0"/>
              <a:t>Men were often shocked by the messages and felt that such sermons did not reflect the love that encompassed their understanding of religion and God.</a:t>
            </a:r>
          </a:p>
          <a:p>
            <a:pPr lvl="1"/>
            <a:r>
              <a:rPr lang="en-US" dirty="0" smtClean="0"/>
              <a:t>But </a:t>
            </a:r>
            <a:r>
              <a:rPr lang="en-US" dirty="0"/>
              <a:t>hearing them sermons, them anti-gay, or beat you with the word-bashing sermon-doesn’t represent the love of Christ, it doesn’t represent the true love or relationship that I think God wants to have with us, so it made me uncomfortable (Earl, 25, bisexual, Christian)</a:t>
            </a:r>
          </a:p>
          <a:p>
            <a:endParaRPr lang="en-US" dirty="0"/>
          </a:p>
        </p:txBody>
      </p:sp>
    </p:spTree>
    <p:extLst>
      <p:ext uri="{BB962C8B-B14F-4D97-AF65-F5344CB8AC3E}">
        <p14:creationId xmlns:p14="http://schemas.microsoft.com/office/powerpoint/2010/main" xmlns="" val="396427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Sermons Against Same Sex Relationship</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These experiences often made young men develop negative feelings toward their pastors and their church homes. </a:t>
            </a:r>
            <a:endParaRPr lang="en-US" dirty="0" smtClean="0"/>
          </a:p>
          <a:p>
            <a:pPr lvl="1"/>
            <a:r>
              <a:rPr lang="en-US" dirty="0" smtClean="0"/>
              <a:t>At </a:t>
            </a:r>
            <a:r>
              <a:rPr lang="en-US" dirty="0"/>
              <a:t>first I started to feel very upset, because I was upset with my church, and the man whose voice it came out of (Roman, 21, gay, personal connection</a:t>
            </a:r>
            <a:r>
              <a:rPr lang="en-US" dirty="0" smtClean="0"/>
              <a:t>)</a:t>
            </a:r>
          </a:p>
          <a:p>
            <a:pPr lvl="1"/>
            <a:r>
              <a:rPr lang="en-US" dirty="0" smtClean="0"/>
              <a:t>When </a:t>
            </a:r>
            <a:r>
              <a:rPr lang="en-US" dirty="0"/>
              <a:t>I went to a church, I didn’t go to a church that said being gay was evil.  Even though I did encounter, from my grandmother – she would use the Bible, before she knew that I was gay, or before I was out to her, I would – hear her having conversations about – her using the Bible to sort of justify gay being evil, something – the devil’s work, and stuff like that. (Abraham, 22, gay, unknown)</a:t>
            </a:r>
          </a:p>
          <a:p>
            <a:pPr lvl="1"/>
            <a:endParaRPr lang="en-US" dirty="0"/>
          </a:p>
          <a:p>
            <a:endParaRPr lang="en-US" dirty="0"/>
          </a:p>
        </p:txBody>
      </p:sp>
    </p:spTree>
    <p:extLst>
      <p:ext uri="{BB962C8B-B14F-4D97-AF65-F5344CB8AC3E}">
        <p14:creationId xmlns:p14="http://schemas.microsoft.com/office/powerpoint/2010/main" xmlns="" val="41518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9144000" cy="1066800"/>
          </a:xfrm>
        </p:spPr>
        <p:txBody>
          <a:bodyPr>
            <a:noAutofit/>
          </a:bodyPr>
          <a:lstStyle/>
          <a:p>
            <a:r>
              <a:rPr lang="en-US" sz="3100" b="1" dirty="0"/>
              <a:t>Personal Consequences of Negative Religious Rhetoric</a:t>
            </a:r>
            <a:r>
              <a:rPr lang="en-US" sz="3100" dirty="0"/>
              <a:t/>
            </a:r>
            <a:br>
              <a:rPr lang="en-US" sz="3100" dirty="0"/>
            </a:br>
            <a:endParaRPr lang="en-US" sz="3100" dirty="0"/>
          </a:p>
        </p:txBody>
      </p:sp>
      <p:sp>
        <p:nvSpPr>
          <p:cNvPr id="3" name="Content Placeholder 2"/>
          <p:cNvSpPr>
            <a:spLocks noGrp="1"/>
          </p:cNvSpPr>
          <p:nvPr>
            <p:ph idx="1"/>
          </p:nvPr>
        </p:nvSpPr>
        <p:spPr/>
        <p:txBody>
          <a:bodyPr>
            <a:normAutofit/>
          </a:bodyPr>
          <a:lstStyle/>
          <a:p>
            <a:r>
              <a:rPr lang="en-US" dirty="0"/>
              <a:t>Y</a:t>
            </a:r>
            <a:r>
              <a:rPr lang="en-US" dirty="0" smtClean="0"/>
              <a:t>oung men felt </a:t>
            </a:r>
            <a:r>
              <a:rPr lang="en-US" dirty="0"/>
              <a:t>lonely as a result of the ways in which negative religious rhetoric was utilized to condemn same-sex behavior.</a:t>
            </a:r>
          </a:p>
          <a:p>
            <a:pPr lvl="1"/>
            <a:r>
              <a:rPr lang="en-US" dirty="0"/>
              <a:t>It made me feel like I wasn’t me. It made me feel that, okay, I have to put this front on because the bible said so… So it was hard. It wasn’t the best. I took what I could. I felt the loneliest. It came to that (Ronald, 21, gay, Christian</a:t>
            </a:r>
            <a:r>
              <a:rPr lang="en-US" dirty="0" smtClean="0"/>
              <a:t>)</a:t>
            </a:r>
            <a:r>
              <a:rPr lang="en-US" dirty="0"/>
              <a:t> </a:t>
            </a:r>
          </a:p>
          <a:p>
            <a:pPr marL="109728" indent="0">
              <a:buNone/>
            </a:pPr>
            <a:endParaRPr lang="en-US" dirty="0"/>
          </a:p>
        </p:txBody>
      </p:sp>
    </p:spTree>
    <p:extLst>
      <p:ext uri="{BB962C8B-B14F-4D97-AF65-F5344CB8AC3E}">
        <p14:creationId xmlns:p14="http://schemas.microsoft.com/office/powerpoint/2010/main" xmlns="" val="9257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Men began to feel self-conscious about themselves and even began to question their faith and relationships with God. </a:t>
            </a:r>
          </a:p>
          <a:p>
            <a:pPr lvl="1"/>
            <a:r>
              <a:rPr lang="en-US" dirty="0"/>
              <a:t>It made me really re-think myself, going through a lot of years of questioning myself and questioning my faith and questioning God, really.  And trying to make myself straight.  And once that didn’t really work out, by the age of about fourteen, I was like – forget it! (Alexander, 20, gay, spiritual</a:t>
            </a:r>
            <a:r>
              <a:rPr lang="en-US" dirty="0" smtClean="0"/>
              <a:t>)</a:t>
            </a:r>
            <a:endParaRPr lang="en-US" dirty="0"/>
          </a:p>
        </p:txBody>
      </p:sp>
      <p:sp>
        <p:nvSpPr>
          <p:cNvPr id="6" name="Title 1"/>
          <p:cNvSpPr>
            <a:spLocks noGrp="1"/>
          </p:cNvSpPr>
          <p:nvPr>
            <p:ph type="title"/>
          </p:nvPr>
        </p:nvSpPr>
        <p:spPr>
          <a:xfrm>
            <a:off x="0" y="1143000"/>
            <a:ext cx="9144000" cy="1066800"/>
          </a:xfrm>
        </p:spPr>
        <p:txBody>
          <a:bodyPr>
            <a:noAutofit/>
          </a:bodyPr>
          <a:lstStyle/>
          <a:p>
            <a:r>
              <a:rPr lang="en-US" sz="3100" b="1" dirty="0"/>
              <a:t>Personal Consequences of Negative Religious Rhetoric</a:t>
            </a:r>
            <a:r>
              <a:rPr lang="en-US" sz="3100" dirty="0"/>
              <a:t/>
            </a:r>
            <a:br>
              <a:rPr lang="en-US" sz="3100" dirty="0"/>
            </a:br>
            <a:endParaRPr lang="en-US" sz="3100" dirty="0"/>
          </a:p>
        </p:txBody>
      </p:sp>
    </p:spTree>
    <p:extLst>
      <p:ext uri="{BB962C8B-B14F-4D97-AF65-F5344CB8AC3E}">
        <p14:creationId xmlns:p14="http://schemas.microsoft.com/office/powerpoint/2010/main" xmlns="" val="141472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
            </a:r>
            <a:r>
              <a:rPr lang="en-US" dirty="0" smtClean="0"/>
              <a:t>en </a:t>
            </a:r>
            <a:r>
              <a:rPr lang="en-US" dirty="0"/>
              <a:t>were particularly uncomfortable with the idea of having to leave their church homes. </a:t>
            </a:r>
          </a:p>
          <a:p>
            <a:pPr lvl="1"/>
            <a:r>
              <a:rPr lang="en-US" dirty="0"/>
              <a:t>But – yeah, that was just really – the icing on the cake, to go to a place where I feel so comfortable, and hear them tell me basically that God doesn’t love me because I identify in a certain way, or as a certain way, that made me feel really bad about my faith or my religion (Alexander, 20, gay, spiritual)</a:t>
            </a:r>
          </a:p>
          <a:p>
            <a:endParaRPr lang="en-US" dirty="0"/>
          </a:p>
        </p:txBody>
      </p:sp>
      <p:sp>
        <p:nvSpPr>
          <p:cNvPr id="5" name="Title 1"/>
          <p:cNvSpPr>
            <a:spLocks noGrp="1"/>
          </p:cNvSpPr>
          <p:nvPr>
            <p:ph type="title"/>
          </p:nvPr>
        </p:nvSpPr>
        <p:spPr>
          <a:xfrm>
            <a:off x="0" y="1143000"/>
            <a:ext cx="9144000" cy="1066800"/>
          </a:xfrm>
        </p:spPr>
        <p:txBody>
          <a:bodyPr>
            <a:noAutofit/>
          </a:bodyPr>
          <a:lstStyle/>
          <a:p>
            <a:r>
              <a:rPr lang="en-US" sz="3100" b="1" dirty="0"/>
              <a:t>Personal Consequences of Negative Religious Rhetoric</a:t>
            </a:r>
            <a:r>
              <a:rPr lang="en-US" sz="3100" dirty="0"/>
              <a:t/>
            </a:r>
            <a:br>
              <a:rPr lang="en-US" sz="3100" dirty="0"/>
            </a:br>
            <a:endParaRPr lang="en-US" sz="3100" dirty="0"/>
          </a:p>
        </p:txBody>
      </p:sp>
    </p:spTree>
    <p:extLst>
      <p:ext uri="{BB962C8B-B14F-4D97-AF65-F5344CB8AC3E}">
        <p14:creationId xmlns:p14="http://schemas.microsoft.com/office/powerpoint/2010/main" xmlns="" val="11204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Growth From Negative Religious Rhetoric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Men found scriptures within religious text that helped them gain a level of comfort with the idea that God made them and loves them.</a:t>
            </a:r>
          </a:p>
          <a:p>
            <a:pPr lvl="1"/>
            <a:r>
              <a:rPr lang="en-US" dirty="0" smtClean="0"/>
              <a:t>I </a:t>
            </a:r>
            <a:r>
              <a:rPr lang="en-US" dirty="0"/>
              <a:t>also read in the word that nothing can separate you from the love of God, and that – not height or depth or creature or nothing can separate you from the love that God has for you, so that really encouraged me, too. (Earl, 25, bisexual, Christian)</a:t>
            </a:r>
          </a:p>
          <a:p>
            <a:endParaRPr lang="en-US" dirty="0"/>
          </a:p>
        </p:txBody>
      </p:sp>
    </p:spTree>
    <p:extLst>
      <p:ext uri="{BB962C8B-B14F-4D97-AF65-F5344CB8AC3E}">
        <p14:creationId xmlns:p14="http://schemas.microsoft.com/office/powerpoint/2010/main" xmlns="" val="42344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Growth From Negative Religious Rhetoric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Men became comfortable with their personal relationships with the Bible and God and no longer felt they needed the approval of society or their church to be true to themselves.</a:t>
            </a:r>
          </a:p>
          <a:p>
            <a:pPr lvl="1"/>
            <a:r>
              <a:rPr lang="en-US" dirty="0"/>
              <a:t>It really made me do some searching, some internal searching, and asking of questions, because I really wanted to know what was acceptable, not by society, but in terms of the word and in terms of me communicating with god, who is almighty. (Earl, 25, bisexual, Christian)</a:t>
            </a:r>
          </a:p>
          <a:p>
            <a:endParaRPr lang="en-US" dirty="0"/>
          </a:p>
        </p:txBody>
      </p:sp>
    </p:spTree>
    <p:extLst>
      <p:ext uri="{BB962C8B-B14F-4D97-AF65-F5344CB8AC3E}">
        <p14:creationId xmlns:p14="http://schemas.microsoft.com/office/powerpoint/2010/main" xmlns="" val="34181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all of this mean?</a:t>
            </a:r>
            <a:endParaRPr lang="en-US" dirty="0"/>
          </a:p>
        </p:txBody>
      </p:sp>
      <p:sp>
        <p:nvSpPr>
          <p:cNvPr id="3" name="Content Placeholder 2"/>
          <p:cNvSpPr>
            <a:spLocks noGrp="1"/>
          </p:cNvSpPr>
          <p:nvPr>
            <p:ph idx="1"/>
          </p:nvPr>
        </p:nvSpPr>
        <p:spPr/>
        <p:txBody>
          <a:bodyPr/>
          <a:lstStyle/>
          <a:p>
            <a:r>
              <a:rPr lang="en-US" dirty="0" smtClean="0"/>
              <a:t>For Black LGBT individuals, one’s religious background and behaviors may facilitate risk behavior</a:t>
            </a:r>
          </a:p>
          <a:p>
            <a:r>
              <a:rPr lang="en-US" dirty="0" smtClean="0"/>
              <a:t>Conversely, one’s religious faith may protect them from impaired psychological well-being even in the face of internalized </a:t>
            </a:r>
            <a:r>
              <a:rPr lang="en-US" dirty="0" err="1" smtClean="0"/>
              <a:t>homonegativity</a:t>
            </a:r>
            <a:endParaRPr lang="en-US" dirty="0" smtClean="0"/>
          </a:p>
          <a:p>
            <a:r>
              <a:rPr lang="en-US" dirty="0" smtClean="0"/>
              <a:t>Helping Black LGBT individuals develop a cohesive inner self is critical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3200"/>
            <a:ext cx="7162800" cy="1066800"/>
          </a:xfrm>
        </p:spPr>
        <p:txBody>
          <a:bodyPr/>
          <a:lstStyle/>
          <a:p>
            <a:r>
              <a:rPr lang="en-US" dirty="0" smtClean="0"/>
              <a:t>Where Do We Go From Here?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dirty="0" smtClean="0"/>
              <a:t>Racial, Religious, and Sexual Identities</a:t>
            </a:r>
            <a:endParaRPr lang="en-US" dirty="0"/>
          </a:p>
        </p:txBody>
      </p:sp>
      <p:sp>
        <p:nvSpPr>
          <p:cNvPr id="3" name="Content Placeholder 2"/>
          <p:cNvSpPr>
            <a:spLocks noGrp="1"/>
          </p:cNvSpPr>
          <p:nvPr>
            <p:ph sz="quarter" idx="1"/>
          </p:nvPr>
        </p:nvSpPr>
        <p:spPr>
          <a:xfrm>
            <a:off x="381000" y="1828800"/>
            <a:ext cx="8229600" cy="4325112"/>
          </a:xfrm>
        </p:spPr>
        <p:txBody>
          <a:bodyPr>
            <a:normAutofit fontScale="92500" lnSpcReduction="10000"/>
          </a:bodyPr>
          <a:lstStyle/>
          <a:p>
            <a:r>
              <a:rPr lang="en-US" dirty="0" smtClean="0"/>
              <a:t>Positive racial identity has been associated with positive self-concept, high self-esteem, and positive adjustment to stressful life events </a:t>
            </a:r>
            <a:r>
              <a:rPr lang="en-US" sz="2200" dirty="0" smtClean="0"/>
              <a:t>(Cross, 1995; Phinney, 1989; 1990; 1992; Sellers et al., 1998; Sellers, Caldwell, Schmeelk-Cone &amp; Zimmerman, 2003)</a:t>
            </a:r>
            <a:r>
              <a:rPr lang="en-US" sz="2400" dirty="0" smtClean="0"/>
              <a:t>.</a:t>
            </a:r>
          </a:p>
          <a:p>
            <a:r>
              <a:rPr lang="en-US" dirty="0" smtClean="0"/>
              <a:t>Concealment </a:t>
            </a:r>
            <a:r>
              <a:rPr lang="en-US" dirty="0"/>
              <a:t>of </a:t>
            </a:r>
            <a:r>
              <a:rPr lang="en-US" dirty="0" smtClean="0"/>
              <a:t>sexual </a:t>
            </a:r>
            <a:r>
              <a:rPr lang="en-US" dirty="0"/>
              <a:t>identity can have a negative impact on one’s psychosocial well-</a:t>
            </a:r>
            <a:r>
              <a:rPr lang="en-US" dirty="0" smtClean="0"/>
              <a:t>being</a:t>
            </a:r>
            <a:r>
              <a:rPr lang="en-US" dirty="0"/>
              <a:t> </a:t>
            </a:r>
            <a:r>
              <a:rPr lang="en-US" sz="2200" dirty="0" smtClean="0"/>
              <a:t>(</a:t>
            </a:r>
            <a:r>
              <a:rPr lang="en-US" sz="2200" dirty="0"/>
              <a:t>Erikson, 1968; </a:t>
            </a:r>
            <a:r>
              <a:rPr lang="en-US" sz="2200" dirty="0" err="1"/>
              <a:t>Dubé</a:t>
            </a:r>
            <a:r>
              <a:rPr lang="en-US" sz="2200" dirty="0"/>
              <a:t> &amp; </a:t>
            </a:r>
            <a:r>
              <a:rPr lang="en-US" sz="2200" dirty="0" err="1"/>
              <a:t>Savin</a:t>
            </a:r>
            <a:r>
              <a:rPr lang="en-US" sz="2200" dirty="0"/>
              <a:t>-Williams, 1999; </a:t>
            </a:r>
            <a:r>
              <a:rPr lang="en-US" sz="2200" dirty="0" err="1"/>
              <a:t>Grov</a:t>
            </a:r>
            <a:r>
              <a:rPr lang="en-US" sz="2200" dirty="0"/>
              <a:t>, </a:t>
            </a:r>
            <a:r>
              <a:rPr lang="en-US" sz="2200" dirty="0" err="1"/>
              <a:t>Bimbi</a:t>
            </a:r>
            <a:r>
              <a:rPr lang="en-US" sz="2200" dirty="0"/>
              <a:t>, </a:t>
            </a:r>
            <a:r>
              <a:rPr lang="en-US" sz="2200" dirty="0" err="1"/>
              <a:t>Nanin</a:t>
            </a:r>
            <a:r>
              <a:rPr lang="en-US" sz="2200" dirty="0"/>
              <a:t> &amp; Parsons, 2006; Minton &amp; McDonald, 1984).</a:t>
            </a:r>
            <a:r>
              <a:rPr lang="en-US" sz="2400" dirty="0"/>
              <a:t> </a:t>
            </a:r>
            <a:endParaRPr lang="en-US" sz="2400" dirty="0" smtClean="0"/>
          </a:p>
          <a:p>
            <a:r>
              <a:rPr lang="en-US" dirty="0" smtClean="0"/>
              <a:t>Religiousness </a:t>
            </a:r>
            <a:r>
              <a:rPr lang="en-US" dirty="0"/>
              <a:t>enhances cognitive and affective well-being and quality of life </a:t>
            </a:r>
            <a:r>
              <a:rPr lang="en-US" sz="2000" dirty="0"/>
              <a:t>(Ellison, 1991; Lee, 2007; </a:t>
            </a:r>
            <a:r>
              <a:rPr lang="en-US" sz="2000" dirty="0" err="1"/>
              <a:t>Pargament</a:t>
            </a:r>
            <a:r>
              <a:rPr lang="en-US" sz="2000" dirty="0"/>
              <a:t>, Koenig, </a:t>
            </a:r>
            <a:r>
              <a:rPr lang="en-US" sz="2000" dirty="0" err="1"/>
              <a:t>Tarakeshwar</a:t>
            </a:r>
            <a:r>
              <a:rPr lang="en-US" sz="2000" dirty="0"/>
              <a:t> &amp; Hahn, 2004).</a:t>
            </a:r>
          </a:p>
          <a:p>
            <a:endParaRPr lang="en-US" sz="2400"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143343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Practical Implications</a:t>
            </a:r>
            <a:endParaRPr lang="en-US" dirty="0"/>
          </a:p>
        </p:txBody>
      </p:sp>
      <p:sp>
        <p:nvSpPr>
          <p:cNvPr id="3" name="Content Placeholder 2"/>
          <p:cNvSpPr>
            <a:spLocks noGrp="1"/>
          </p:cNvSpPr>
          <p:nvPr>
            <p:ph sz="quarter" idx="1"/>
          </p:nvPr>
        </p:nvSpPr>
        <p:spPr>
          <a:xfrm>
            <a:off x="457200" y="1752600"/>
            <a:ext cx="8229600" cy="4325112"/>
          </a:xfrm>
        </p:spPr>
        <p:txBody>
          <a:bodyPr>
            <a:normAutofit lnSpcReduction="10000"/>
          </a:bodyPr>
          <a:lstStyle/>
          <a:p>
            <a:r>
              <a:rPr lang="en-US" dirty="0" smtClean="0"/>
              <a:t>Counselors, researchers and public health officials should be made aware of the role of racial, religious, and sexual identities in the lives of Black LGBT individuals</a:t>
            </a:r>
          </a:p>
          <a:p>
            <a:r>
              <a:rPr lang="en-US" dirty="0" smtClean="0"/>
              <a:t>Religious institutions should seek to better understand the experiences of LGBT individuals</a:t>
            </a:r>
          </a:p>
          <a:p>
            <a:r>
              <a:rPr lang="en-US" dirty="0"/>
              <a:t>This research serves as a call to researchers, religious institutions, and community providers to develop </a:t>
            </a:r>
            <a:r>
              <a:rPr lang="en-US" i="1" dirty="0">
                <a:solidFill>
                  <a:schemeClr val="accent2"/>
                </a:solidFill>
              </a:rPr>
              <a:t>culturally competent </a:t>
            </a:r>
            <a:r>
              <a:rPr lang="en-US" dirty="0"/>
              <a:t>services when addressing the needs of </a:t>
            </a:r>
            <a:r>
              <a:rPr lang="en-US" dirty="0" smtClean="0"/>
              <a:t>Black LGBT individuals.</a:t>
            </a:r>
            <a:endParaRPr lang="en-US" dirty="0"/>
          </a:p>
          <a:p>
            <a:pPr marL="109728" indent="0">
              <a:buNone/>
            </a:pPr>
            <a:endParaRPr lang="en-US" dirty="0" smtClean="0"/>
          </a:p>
          <a:p>
            <a:endParaRPr lang="en-US" dirty="0"/>
          </a:p>
        </p:txBody>
      </p:sp>
    </p:spTree>
    <p:extLst>
      <p:ext uri="{BB962C8B-B14F-4D97-AF65-F5344CB8AC3E}">
        <p14:creationId xmlns:p14="http://schemas.microsoft.com/office/powerpoint/2010/main" xmlns="" val="25860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86000"/>
            <a:ext cx="8458200" cy="1470025"/>
          </a:xfrm>
        </p:spPr>
        <p:txBody>
          <a:bodyPr/>
          <a:lstStyle/>
          <a:p>
            <a:r>
              <a:rPr lang="en-US" dirty="0" smtClean="0"/>
              <a:t>Thank You</a:t>
            </a:r>
            <a:endParaRPr lang="en-US" dirty="0"/>
          </a:p>
        </p:txBody>
      </p:sp>
      <p:sp>
        <p:nvSpPr>
          <p:cNvPr id="5" name="Subtitle 4"/>
          <p:cNvSpPr>
            <a:spLocks noGrp="1"/>
          </p:cNvSpPr>
          <p:nvPr>
            <p:ph type="subTitle" idx="1"/>
          </p:nvPr>
        </p:nvSpPr>
        <p:spPr>
          <a:xfrm>
            <a:off x="457200" y="3899938"/>
            <a:ext cx="5029200" cy="2196062"/>
          </a:xfrm>
        </p:spPr>
        <p:txBody>
          <a:bodyPr>
            <a:normAutofit/>
          </a:bodyPr>
          <a:lstStyle/>
          <a:p>
            <a:r>
              <a:rPr lang="en-US" dirty="0" smtClean="0"/>
              <a:t>Ja’Nina J. Walker, Ph.D</a:t>
            </a:r>
          </a:p>
          <a:p>
            <a:r>
              <a:rPr lang="en-US" dirty="0" smtClean="0"/>
              <a:t>Department of Psychology</a:t>
            </a:r>
          </a:p>
          <a:p>
            <a:r>
              <a:rPr lang="en-US" dirty="0" smtClean="0"/>
              <a:t>University of San Francisco</a:t>
            </a:r>
          </a:p>
          <a:p>
            <a:r>
              <a:rPr lang="en-US" dirty="0" err="1" smtClean="0"/>
              <a:t>jwalker@usfca.edu</a:t>
            </a:r>
            <a:endParaRPr lang="en-US" dirty="0"/>
          </a:p>
        </p:txBody>
      </p:sp>
    </p:spTree>
    <p:extLst>
      <p:ext uri="{BB962C8B-B14F-4D97-AF65-F5344CB8AC3E}">
        <p14:creationId xmlns:p14="http://schemas.microsoft.com/office/powerpoint/2010/main" xmlns="" val="2805329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458200" cy="1470025"/>
          </a:xfrm>
        </p:spPr>
        <p:txBody>
          <a:bodyPr/>
          <a:lstStyle/>
          <a:p>
            <a:r>
              <a:rPr lang="en-US" dirty="0" smtClean="0"/>
              <a:t>Study 1:</a:t>
            </a:r>
            <a:endParaRPr lang="en-US" dirty="0"/>
          </a:p>
        </p:txBody>
      </p:sp>
      <p:sp>
        <p:nvSpPr>
          <p:cNvPr id="4" name="Subtitle 3"/>
          <p:cNvSpPr>
            <a:spLocks noGrp="1"/>
          </p:cNvSpPr>
          <p:nvPr>
            <p:ph type="subTitle" idx="1"/>
          </p:nvPr>
        </p:nvSpPr>
        <p:spPr>
          <a:xfrm>
            <a:off x="0" y="4191000"/>
            <a:ext cx="9144000" cy="1447800"/>
          </a:xfrm>
        </p:spPr>
        <p:txBody>
          <a:bodyPr>
            <a:normAutofit/>
          </a:bodyPr>
          <a:lstStyle/>
          <a:p>
            <a:pPr algn="ctr"/>
            <a:r>
              <a:rPr lang="en-US" sz="2600" dirty="0"/>
              <a:t>The Role of Religiosity, Social Support, and Stress-related Growth in Protecting Against HIV Risk among Transgender </a:t>
            </a:r>
            <a:r>
              <a:rPr lang="en-US" sz="2600" dirty="0" smtClean="0"/>
              <a:t>Women</a:t>
            </a:r>
          </a:p>
          <a:p>
            <a:endParaRPr lang="en-US" sz="2600" dirty="0" smtClean="0"/>
          </a:p>
          <a:p>
            <a:endParaRPr lang="en-US" sz="2600" dirty="0" smtClean="0"/>
          </a:p>
          <a:p>
            <a:endParaRPr lang="en-US" sz="2600" dirty="0" smtClean="0"/>
          </a:p>
          <a:p>
            <a:endParaRPr lang="en-US" sz="2600" dirty="0" smtClean="0"/>
          </a:p>
          <a:p>
            <a:pPr algn="ctr"/>
            <a:endParaRPr lang="en-US" sz="2600" dirty="0"/>
          </a:p>
        </p:txBody>
      </p:sp>
      <p:sp>
        <p:nvSpPr>
          <p:cNvPr id="5" name="TextBox 4"/>
          <p:cNvSpPr txBox="1"/>
          <p:nvPr/>
        </p:nvSpPr>
        <p:spPr>
          <a:xfrm>
            <a:off x="228600" y="5840105"/>
            <a:ext cx="8686800" cy="923330"/>
          </a:xfrm>
          <a:prstGeom prst="rect">
            <a:avLst/>
          </a:prstGeom>
          <a:noFill/>
        </p:spPr>
        <p:txBody>
          <a:bodyPr wrap="square" rtlCol="0">
            <a:spAutoFit/>
          </a:bodyPr>
          <a:lstStyle/>
          <a:p>
            <a:endParaRPr lang="en-US" sz="1500" dirty="0" smtClean="0"/>
          </a:p>
          <a:p>
            <a:r>
              <a:rPr lang="en-US" sz="1200" i="1" dirty="0" err="1" smtClean="0"/>
              <a:t>Golub</a:t>
            </a:r>
            <a:r>
              <a:rPr lang="en-US" sz="1200" i="1" dirty="0" smtClean="0"/>
              <a:t>, S .A., Walker, J. J., Longmire-</a:t>
            </a:r>
            <a:r>
              <a:rPr lang="en-US" sz="1200" i="1" dirty="0" err="1" smtClean="0"/>
              <a:t>Avital</a:t>
            </a:r>
            <a:r>
              <a:rPr lang="en-US" sz="1200" i="1" dirty="0" smtClean="0"/>
              <a:t>, B., </a:t>
            </a:r>
            <a:r>
              <a:rPr lang="en-US" sz="1200" i="1" dirty="0" err="1" smtClean="0"/>
              <a:t>Bimbi</a:t>
            </a:r>
            <a:r>
              <a:rPr lang="en-US" sz="1200" i="1" dirty="0" smtClean="0"/>
              <a:t>, D. S.&amp; Parsons, J. T. (2010). The Role of Religiosity, Social Support, and Stress-Related Growth in Protecting Against HIV Risk among Transgender Women. Journal of Health Psychology, 15(8), 1135-1144.</a:t>
            </a:r>
          </a:p>
          <a:p>
            <a:endParaRPr lang="en-US" sz="1500" dirty="0"/>
          </a:p>
        </p:txBody>
      </p:sp>
    </p:spTree>
    <p:extLst>
      <p:ext uri="{BB962C8B-B14F-4D97-AF65-F5344CB8AC3E}">
        <p14:creationId xmlns:p14="http://schemas.microsoft.com/office/powerpoint/2010/main" xmlns="" val="201889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b="1" dirty="0">
                <a:cs typeface="Calibri"/>
              </a:rPr>
              <a:t> </a:t>
            </a:r>
            <a:r>
              <a:rPr lang="en-US" b="1" dirty="0" smtClean="0">
                <a:cs typeface="Calibri"/>
              </a:rPr>
              <a:t>Methods and Participants</a:t>
            </a:r>
            <a:endParaRPr lang="en-US" dirty="0"/>
          </a:p>
        </p:txBody>
      </p:sp>
      <p:sp>
        <p:nvSpPr>
          <p:cNvPr id="3" name="Content Placeholder 2"/>
          <p:cNvSpPr>
            <a:spLocks noGrp="1"/>
          </p:cNvSpPr>
          <p:nvPr>
            <p:ph idx="1"/>
          </p:nvPr>
        </p:nvSpPr>
        <p:spPr>
          <a:xfrm>
            <a:off x="457200" y="1676400"/>
            <a:ext cx="8229600" cy="4325112"/>
          </a:xfrm>
        </p:spPr>
        <p:txBody>
          <a:bodyPr>
            <a:normAutofit/>
          </a:bodyPr>
          <a:lstStyle/>
          <a:p>
            <a:r>
              <a:rPr lang="en-US" sz="2500" dirty="0">
                <a:cs typeface="Calibri"/>
              </a:rPr>
              <a:t>Project T-Girls </a:t>
            </a:r>
            <a:endParaRPr lang="en-US" sz="2500" dirty="0" smtClean="0">
              <a:cs typeface="Calibri"/>
            </a:endParaRPr>
          </a:p>
          <a:p>
            <a:pPr lvl="1"/>
            <a:r>
              <a:rPr lang="en-US" sz="2300" dirty="0" smtClean="0">
                <a:cs typeface="Calibri"/>
              </a:rPr>
              <a:t>Baseline assessment prior to a 4 </a:t>
            </a:r>
            <a:r>
              <a:rPr lang="en-US" sz="2300" dirty="0">
                <a:cs typeface="Calibri"/>
              </a:rPr>
              <a:t>week workshop series which addressed life concerns of transgender women</a:t>
            </a:r>
          </a:p>
          <a:p>
            <a:r>
              <a:rPr lang="en-US" sz="2500" dirty="0" smtClean="0">
                <a:cs typeface="Calibri"/>
              </a:rPr>
              <a:t>75 </a:t>
            </a:r>
            <a:r>
              <a:rPr lang="en-US" sz="2500" dirty="0">
                <a:cs typeface="Calibri"/>
              </a:rPr>
              <a:t>transgender women (80% women of color</a:t>
            </a:r>
            <a:r>
              <a:rPr lang="en-US" sz="2500" dirty="0" smtClean="0">
                <a:cs typeface="Calibri"/>
              </a:rPr>
              <a:t>)</a:t>
            </a:r>
          </a:p>
          <a:p>
            <a:pPr lvl="1"/>
            <a:r>
              <a:rPr lang="en-US" sz="2500" dirty="0">
                <a:cs typeface="Calibri"/>
              </a:rPr>
              <a:t>Mean age was 35.37 (SD=10.48)</a:t>
            </a:r>
          </a:p>
          <a:p>
            <a:pPr lvl="1"/>
            <a:r>
              <a:rPr lang="en-US" sz="2500" dirty="0">
                <a:cs typeface="Calibri"/>
              </a:rPr>
              <a:t>50% were HIV positive</a:t>
            </a:r>
          </a:p>
          <a:p>
            <a:pPr lvl="1"/>
            <a:endParaRPr lang="en-US" sz="2500" dirty="0">
              <a:cs typeface="Calibri"/>
            </a:endParaRPr>
          </a:p>
          <a:p>
            <a:endParaRPr lang="en-US" sz="2500" dirty="0">
              <a:cs typeface="Calibri"/>
            </a:endParaRPr>
          </a:p>
          <a:p>
            <a:endParaRPr lang="en-US" sz="2500" dirty="0"/>
          </a:p>
        </p:txBody>
      </p:sp>
    </p:spTree>
    <p:extLst>
      <p:ext uri="{BB962C8B-B14F-4D97-AF65-F5344CB8AC3E}">
        <p14:creationId xmlns:p14="http://schemas.microsoft.com/office/powerpoint/2010/main" xmlns="" val="7692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066800"/>
          </a:xfrm>
        </p:spPr>
        <p:txBody>
          <a:bodyPr/>
          <a:lstStyle/>
          <a:p>
            <a:r>
              <a:rPr lang="en-US" dirty="0" smtClean="0"/>
              <a:t>Logistic Regression</a:t>
            </a:r>
            <a:endParaRPr lang="en-US" dirty="0"/>
          </a:p>
        </p:txBody>
      </p:sp>
      <p:sp>
        <p:nvSpPr>
          <p:cNvPr id="4" name="Oval 3"/>
          <p:cNvSpPr/>
          <p:nvPr/>
        </p:nvSpPr>
        <p:spPr>
          <a:xfrm>
            <a:off x="6781800" y="2667000"/>
            <a:ext cx="2057400" cy="1752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Any Unprotected Anal Sex</a:t>
            </a:r>
            <a:endParaRPr lang="en-US" dirty="0"/>
          </a:p>
        </p:txBody>
      </p:sp>
      <p:grpSp>
        <p:nvGrpSpPr>
          <p:cNvPr id="25" name="Group 24"/>
          <p:cNvGrpSpPr/>
          <p:nvPr/>
        </p:nvGrpSpPr>
        <p:grpSpPr>
          <a:xfrm>
            <a:off x="381000" y="3543300"/>
            <a:ext cx="6400800" cy="1752600"/>
            <a:chOff x="381000" y="3733800"/>
            <a:chExt cx="6400800" cy="1752600"/>
          </a:xfrm>
        </p:grpSpPr>
        <p:sp>
          <p:nvSpPr>
            <p:cNvPr id="7" name="Rectangle 6"/>
            <p:cNvSpPr/>
            <p:nvPr/>
          </p:nvSpPr>
          <p:spPr>
            <a:xfrm>
              <a:off x="381000" y="4572000"/>
              <a:ext cx="16002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Religious Background and Behaviors</a:t>
              </a:r>
              <a:endParaRPr lang="en-US" dirty="0"/>
            </a:p>
          </p:txBody>
        </p:sp>
        <p:cxnSp>
          <p:nvCxnSpPr>
            <p:cNvPr id="13" name="Straight Arrow Connector 12"/>
            <p:cNvCxnSpPr>
              <a:stCxn id="7" idx="3"/>
              <a:endCxn id="4" idx="2"/>
            </p:cNvCxnSpPr>
            <p:nvPr/>
          </p:nvCxnSpPr>
          <p:spPr>
            <a:xfrm flipV="1">
              <a:off x="1981200" y="3733800"/>
              <a:ext cx="4800600" cy="12954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4" name="TextBox 13"/>
            <p:cNvSpPr txBox="1"/>
            <p:nvPr/>
          </p:nvSpPr>
          <p:spPr>
            <a:xfrm rot="20543206">
              <a:off x="2493610" y="4259636"/>
              <a:ext cx="160020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β=0.06, p&lt;.05</a:t>
              </a:r>
              <a:endParaRPr lang="en-US" dirty="0"/>
            </a:p>
          </p:txBody>
        </p:sp>
      </p:grpSp>
      <p:grpSp>
        <p:nvGrpSpPr>
          <p:cNvPr id="20" name="Group 19"/>
          <p:cNvGrpSpPr/>
          <p:nvPr/>
        </p:nvGrpSpPr>
        <p:grpSpPr>
          <a:xfrm>
            <a:off x="381000" y="3124200"/>
            <a:ext cx="6400800" cy="914400"/>
            <a:chOff x="381000" y="3124200"/>
            <a:chExt cx="6400800" cy="914400"/>
          </a:xfrm>
        </p:grpSpPr>
        <p:sp>
          <p:nvSpPr>
            <p:cNvPr id="6" name="Rectangle 5"/>
            <p:cNvSpPr/>
            <p:nvPr/>
          </p:nvSpPr>
          <p:spPr>
            <a:xfrm>
              <a:off x="381000" y="3124200"/>
              <a:ext cx="16002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Social Support</a:t>
              </a:r>
              <a:endParaRPr lang="en-US" dirty="0"/>
            </a:p>
          </p:txBody>
        </p:sp>
        <p:cxnSp>
          <p:nvCxnSpPr>
            <p:cNvPr id="11" name="Straight Arrow Connector 10"/>
            <p:cNvCxnSpPr>
              <a:stCxn id="6" idx="3"/>
              <a:endCxn id="4" idx="2"/>
            </p:cNvCxnSpPr>
            <p:nvPr/>
          </p:nvCxnSpPr>
          <p:spPr>
            <a:xfrm flipV="1">
              <a:off x="1981200" y="3543300"/>
              <a:ext cx="4800600" cy="381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5" name="TextBox 14"/>
            <p:cNvSpPr txBox="1"/>
            <p:nvPr/>
          </p:nvSpPr>
          <p:spPr>
            <a:xfrm>
              <a:off x="2605536" y="3124200"/>
              <a:ext cx="198120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β</a:t>
              </a:r>
              <a:r>
                <a:rPr lang="en-US" dirty="0" smtClean="0"/>
                <a:t>=-0.04, p&lt;.05</a:t>
              </a:r>
              <a:endParaRPr lang="en-US" dirty="0"/>
            </a:p>
          </p:txBody>
        </p:sp>
      </p:grpSp>
      <p:grpSp>
        <p:nvGrpSpPr>
          <p:cNvPr id="19" name="Group 18"/>
          <p:cNvGrpSpPr/>
          <p:nvPr/>
        </p:nvGrpSpPr>
        <p:grpSpPr>
          <a:xfrm>
            <a:off x="381000" y="1828800"/>
            <a:ext cx="6400800" cy="1714500"/>
            <a:chOff x="381000" y="1828800"/>
            <a:chExt cx="6400800" cy="1714500"/>
          </a:xfrm>
        </p:grpSpPr>
        <p:sp>
          <p:nvSpPr>
            <p:cNvPr id="5" name="Rectangle 4"/>
            <p:cNvSpPr/>
            <p:nvPr/>
          </p:nvSpPr>
          <p:spPr>
            <a:xfrm>
              <a:off x="381000" y="1828800"/>
              <a:ext cx="16002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Stress Related Growth</a:t>
              </a:r>
              <a:endParaRPr lang="en-US" dirty="0"/>
            </a:p>
          </p:txBody>
        </p:sp>
        <p:cxnSp>
          <p:nvCxnSpPr>
            <p:cNvPr id="9" name="Straight Arrow Connector 8"/>
            <p:cNvCxnSpPr>
              <a:stCxn id="5" idx="3"/>
              <a:endCxn id="4" idx="2"/>
            </p:cNvCxnSpPr>
            <p:nvPr/>
          </p:nvCxnSpPr>
          <p:spPr>
            <a:xfrm>
              <a:off x="1981200" y="2286000"/>
              <a:ext cx="4800600" cy="12573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6" name="TextBox 15"/>
            <p:cNvSpPr txBox="1"/>
            <p:nvPr/>
          </p:nvSpPr>
          <p:spPr>
            <a:xfrm rot="925552">
              <a:off x="2685004" y="2303895"/>
              <a:ext cx="1905000" cy="381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β</a:t>
              </a:r>
              <a:r>
                <a:rPr lang="en-US" dirty="0" smtClean="0"/>
                <a:t>=-0.37, p&lt;.05</a:t>
              </a:r>
              <a:endParaRPr lang="en-US" dirty="0"/>
            </a:p>
          </p:txBody>
        </p:sp>
      </p:grpSp>
      <p:sp>
        <p:nvSpPr>
          <p:cNvPr id="17" name="TextBox 16"/>
          <p:cNvSpPr txBox="1"/>
          <p:nvPr/>
        </p:nvSpPr>
        <p:spPr>
          <a:xfrm>
            <a:off x="5029200" y="5867400"/>
            <a:ext cx="3953933" cy="369332"/>
          </a:xfrm>
          <a:prstGeom prst="rect">
            <a:avLst/>
          </a:prstGeom>
          <a:noFill/>
        </p:spPr>
        <p:txBody>
          <a:bodyPr wrap="square" rtlCol="0">
            <a:spAutoFit/>
          </a:bodyPr>
          <a:lstStyle/>
          <a:p>
            <a:r>
              <a:rPr lang="en-US" dirty="0" smtClean="0"/>
              <a:t>Step 1: </a:t>
            </a:r>
            <a:r>
              <a:rPr lang="en-US" dirty="0" err="1" smtClean="0"/>
              <a:t>Nagelkerke</a:t>
            </a:r>
            <a:r>
              <a:rPr lang="en-US" dirty="0" smtClean="0"/>
              <a:t> R</a:t>
            </a:r>
            <a:r>
              <a:rPr lang="en-US" baseline="30000" dirty="0" smtClean="0"/>
              <a:t>2</a:t>
            </a:r>
            <a:r>
              <a:rPr lang="en-US" dirty="0" smtClean="0"/>
              <a:t>= .24, Χ</a:t>
            </a:r>
            <a:r>
              <a:rPr lang="en-US" baseline="30000" dirty="0" smtClean="0"/>
              <a:t>2</a:t>
            </a:r>
            <a:r>
              <a:rPr lang="en-US" dirty="0" smtClean="0"/>
              <a:t>=14.44</a:t>
            </a:r>
            <a:endParaRPr lang="en-US" dirty="0"/>
          </a:p>
        </p:txBody>
      </p:sp>
      <p:sp>
        <p:nvSpPr>
          <p:cNvPr id="23" name="TextBox 22"/>
          <p:cNvSpPr txBox="1"/>
          <p:nvPr/>
        </p:nvSpPr>
        <p:spPr>
          <a:xfrm>
            <a:off x="5029200" y="6172200"/>
            <a:ext cx="3953933" cy="369332"/>
          </a:xfrm>
          <a:prstGeom prst="rect">
            <a:avLst/>
          </a:prstGeom>
          <a:noFill/>
        </p:spPr>
        <p:txBody>
          <a:bodyPr wrap="square" rtlCol="0">
            <a:spAutoFit/>
          </a:bodyPr>
          <a:lstStyle/>
          <a:p>
            <a:r>
              <a:rPr lang="en-US" dirty="0" smtClean="0"/>
              <a:t>Step 2: </a:t>
            </a:r>
            <a:r>
              <a:rPr lang="en-US" dirty="0" err="1" smtClean="0"/>
              <a:t>ΔNagelkerke</a:t>
            </a:r>
            <a:r>
              <a:rPr lang="en-US" dirty="0" smtClean="0"/>
              <a:t> R</a:t>
            </a:r>
            <a:r>
              <a:rPr lang="en-US" baseline="30000" dirty="0" smtClean="0"/>
              <a:t>2</a:t>
            </a:r>
            <a:r>
              <a:rPr lang="en-US" dirty="0" smtClean="0"/>
              <a:t>= .13, Χ</a:t>
            </a:r>
            <a:r>
              <a:rPr lang="en-US" baseline="30000" dirty="0" smtClean="0"/>
              <a:t>2</a:t>
            </a:r>
            <a:r>
              <a:rPr lang="en-US" dirty="0" smtClean="0"/>
              <a:t>=9.45</a:t>
            </a:r>
            <a:endParaRPr lang="en-US" dirty="0"/>
          </a:p>
        </p:txBody>
      </p:sp>
      <p:grpSp>
        <p:nvGrpSpPr>
          <p:cNvPr id="43" name="Group 42"/>
          <p:cNvGrpSpPr/>
          <p:nvPr/>
        </p:nvGrpSpPr>
        <p:grpSpPr>
          <a:xfrm>
            <a:off x="381000" y="3124200"/>
            <a:ext cx="6400800" cy="941288"/>
            <a:chOff x="381000" y="3124200"/>
            <a:chExt cx="6400800" cy="941288"/>
          </a:xfrm>
        </p:grpSpPr>
        <p:sp>
          <p:nvSpPr>
            <p:cNvPr id="27" name="Rectangle 26"/>
            <p:cNvSpPr/>
            <p:nvPr/>
          </p:nvSpPr>
          <p:spPr>
            <a:xfrm>
              <a:off x="381000" y="3151088"/>
              <a:ext cx="1676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SS X RBB</a:t>
              </a:r>
              <a:endParaRPr lang="en-US" dirty="0"/>
            </a:p>
          </p:txBody>
        </p:sp>
        <p:cxnSp>
          <p:nvCxnSpPr>
            <p:cNvPr id="28" name="Straight Arrow Connector 27"/>
            <p:cNvCxnSpPr>
              <a:stCxn id="27" idx="3"/>
              <a:endCxn id="4" idx="2"/>
            </p:cNvCxnSpPr>
            <p:nvPr/>
          </p:nvCxnSpPr>
          <p:spPr>
            <a:xfrm flipV="1">
              <a:off x="2057400" y="3543300"/>
              <a:ext cx="4724400" cy="649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29" name="TextBox 28"/>
            <p:cNvSpPr txBox="1"/>
            <p:nvPr/>
          </p:nvSpPr>
          <p:spPr>
            <a:xfrm>
              <a:off x="2606360" y="3124200"/>
              <a:ext cx="1810615"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β=0.01, p&lt;.05</a:t>
              </a:r>
              <a:endParaRPr lang="en-US" dirty="0"/>
            </a:p>
          </p:txBody>
        </p:sp>
      </p:grpSp>
      <p:cxnSp>
        <p:nvCxnSpPr>
          <p:cNvPr id="24" name="Straight Arrow Connector 23"/>
          <p:cNvCxnSpPr/>
          <p:nvPr/>
        </p:nvCxnSpPr>
        <p:spPr>
          <a:xfrm flipV="1">
            <a:off x="1905000" y="2209800"/>
            <a:ext cx="0" cy="457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905000" y="3276600"/>
            <a:ext cx="0" cy="457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905000" y="4572000"/>
            <a:ext cx="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534400" y="3276600"/>
            <a:ext cx="0" cy="609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34400" y="3276600"/>
            <a:ext cx="0" cy="609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34400" y="32766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432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4"/>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5"/>
                                        </p:tgtEl>
                                        <p:attrNameLst>
                                          <p:attrName>style.visibility</p:attrName>
                                        </p:attrNameLst>
                                      </p:cBhvr>
                                      <p:to>
                                        <p:strVal val="hidden"/>
                                      </p:to>
                                    </p:set>
                                  </p:childTnLst>
                                </p:cTn>
                              </p:par>
                              <p:par>
                                <p:cTn id="59" presetID="2" presetClass="entr" presetSubtype="8"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0-#ppt_w/2"/>
                                          </p:val>
                                        </p:tav>
                                        <p:tav tm="100000">
                                          <p:val>
                                            <p:strVal val="#ppt_x"/>
                                          </p:val>
                                        </p:tav>
                                      </p:tavLst>
                                    </p:anim>
                                    <p:anim calcmode="lin" valueType="num">
                                      <p:cBhvr additive="base">
                                        <p:cTn id="62" dur="500" fill="hold"/>
                                        <p:tgtEl>
                                          <p:spTgt spid="43"/>
                                        </p:tgtEl>
                                        <p:attrNameLst>
                                          <p:attrName>ppt_y</p:attrName>
                                        </p:attrNameLst>
                                      </p:cBhvr>
                                      <p:tavLst>
                                        <p:tav tm="0">
                                          <p:val>
                                            <p:strVal val="#ppt_y"/>
                                          </p:val>
                                        </p:tav>
                                        <p:tav tm="100000">
                                          <p:val>
                                            <p:strVal val="#ppt_y"/>
                                          </p:val>
                                        </p:tav>
                                      </p:tavLst>
                                    </p:anim>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866397164"/>
              </p:ext>
            </p:extLst>
          </p:nvPr>
        </p:nvGraphicFramePr>
        <p:xfrm>
          <a:off x="609601" y="1143000"/>
          <a:ext cx="7696200" cy="4540378"/>
        </p:xfrm>
        <a:graphic>
          <a:graphicData uri="http://schemas.openxmlformats.org/drawingml/2006/table">
            <a:tbl>
              <a:tblPr/>
              <a:tblGrid>
                <a:gridCol w="1788472"/>
                <a:gridCol w="2255029"/>
                <a:gridCol w="388798"/>
                <a:gridCol w="3263901"/>
              </a:tblGrid>
              <a:tr h="609600">
                <a:tc gridSpan="4">
                  <a:txBody>
                    <a:bodyPr/>
                    <a:lstStyle/>
                    <a:p>
                      <a:pPr marL="0" marR="0">
                        <a:lnSpc>
                          <a:spcPct val="115000"/>
                        </a:lnSpc>
                        <a:spcBef>
                          <a:spcPts val="0"/>
                        </a:spcBef>
                        <a:spcAft>
                          <a:spcPts val="0"/>
                        </a:spcAft>
                      </a:pPr>
                      <a:r>
                        <a:rPr lang="en-US" sz="2500" dirty="0" smtClean="0">
                          <a:latin typeface="Calibri"/>
                          <a:ea typeface="Calibri"/>
                          <a:cs typeface="Calibri"/>
                        </a:rPr>
                        <a:t>% of</a:t>
                      </a:r>
                      <a:r>
                        <a:rPr lang="en-US" sz="2500" baseline="0" dirty="0" smtClean="0">
                          <a:latin typeface="Calibri"/>
                          <a:ea typeface="Calibri"/>
                          <a:cs typeface="Calibri"/>
                        </a:rPr>
                        <a:t> </a:t>
                      </a:r>
                      <a:r>
                        <a:rPr lang="en-US" sz="2500" dirty="0" smtClean="0">
                          <a:latin typeface="Calibri"/>
                          <a:ea typeface="Calibri"/>
                          <a:cs typeface="Calibri"/>
                        </a:rPr>
                        <a:t>Participants </a:t>
                      </a:r>
                      <a:r>
                        <a:rPr lang="en-US" sz="2500" dirty="0">
                          <a:latin typeface="Calibri"/>
                          <a:ea typeface="Calibri"/>
                          <a:cs typeface="Calibri"/>
                        </a:rPr>
                        <a:t>Reporting Unprotected Sex by Levels of Religious </a:t>
                      </a:r>
                      <a:r>
                        <a:rPr lang="en-US" sz="2500" dirty="0" smtClean="0">
                          <a:latin typeface="Calibri"/>
                          <a:ea typeface="Calibri"/>
                          <a:cs typeface="Calibri"/>
                        </a:rPr>
                        <a:t>Background &amp;</a:t>
                      </a:r>
                      <a:r>
                        <a:rPr lang="en-US" sz="2500" baseline="0" dirty="0" smtClean="0">
                          <a:latin typeface="Calibri"/>
                          <a:ea typeface="Calibri"/>
                          <a:cs typeface="Calibri"/>
                        </a:rPr>
                        <a:t> </a:t>
                      </a:r>
                      <a:r>
                        <a:rPr lang="en-US" sz="2500" dirty="0" smtClean="0">
                          <a:latin typeface="Calibri"/>
                          <a:ea typeface="Calibri"/>
                          <a:cs typeface="Calibri"/>
                        </a:rPr>
                        <a:t>Behaviors and </a:t>
                      </a:r>
                      <a:r>
                        <a:rPr lang="en-US" sz="2500" dirty="0">
                          <a:latin typeface="Calibri"/>
                          <a:ea typeface="Calibri"/>
                          <a:cs typeface="Calibri"/>
                        </a:rPr>
                        <a:t>Social Support</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701104">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marL="0" marR="0" algn="ctr">
                        <a:lnSpc>
                          <a:spcPct val="115000"/>
                        </a:lnSpc>
                        <a:spcBef>
                          <a:spcPts val="0"/>
                        </a:spcBef>
                        <a:spcAft>
                          <a:spcPts val="0"/>
                        </a:spcAft>
                      </a:pPr>
                      <a:r>
                        <a:rPr lang="en-US" sz="2500" b="1" u="sng" dirty="0">
                          <a:latin typeface="Calibri"/>
                          <a:ea typeface="Calibri"/>
                          <a:cs typeface="Calibri"/>
                        </a:rPr>
                        <a:t>Social Support</a:t>
                      </a:r>
                      <a:endParaRPr lang="en-US" sz="2500" dirty="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701104">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Low</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High</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701104">
                <a:tc>
                  <a:txBody>
                    <a:bodyPr/>
                    <a:lstStyle/>
                    <a:p>
                      <a:pPr marL="0" marR="0" algn="ctr">
                        <a:lnSpc>
                          <a:spcPct val="115000"/>
                        </a:lnSpc>
                        <a:spcBef>
                          <a:spcPts val="0"/>
                        </a:spcBef>
                        <a:spcAft>
                          <a:spcPts val="0"/>
                        </a:spcAft>
                      </a:pPr>
                      <a:r>
                        <a:rPr lang="en-US" sz="2500" b="1" u="sng" dirty="0" smtClean="0">
                          <a:latin typeface="Calibri"/>
                          <a:ea typeface="Calibri"/>
                          <a:cs typeface="Calibri"/>
                        </a:rPr>
                        <a:t>RBB</a:t>
                      </a:r>
                      <a:endParaRPr lang="en-US" sz="2500" dirty="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dirty="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701104">
                <a:tc>
                  <a:txBody>
                    <a:bodyPr/>
                    <a:lstStyle/>
                    <a:p>
                      <a:pPr marL="0" marR="0" algn="ctr">
                        <a:lnSpc>
                          <a:spcPct val="115000"/>
                        </a:lnSpc>
                        <a:spcBef>
                          <a:spcPts val="0"/>
                        </a:spcBef>
                        <a:spcAft>
                          <a:spcPts val="0"/>
                        </a:spcAft>
                      </a:pPr>
                      <a:r>
                        <a:rPr lang="en-US" sz="2500">
                          <a:latin typeface="Calibri"/>
                          <a:ea typeface="Calibri"/>
                          <a:cs typeface="Calibri"/>
                        </a:rPr>
                        <a:t>Low</a:t>
                      </a: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50%</a:t>
                      </a: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14%</a:t>
                      </a:r>
                    </a:p>
                  </a:txBody>
                  <a:tcPr marL="68580" marR="68580" marT="0" marB="0" anchor="ctr">
                    <a:lnL>
                      <a:noFill/>
                    </a:lnL>
                    <a:lnR>
                      <a:noFill/>
                    </a:lnR>
                    <a:lnT>
                      <a:noFill/>
                    </a:lnT>
                    <a:lnB>
                      <a:noFill/>
                    </a:lnB>
                  </a:tcPr>
                </a:tc>
              </a:tr>
              <a:tr h="859662">
                <a:tc>
                  <a:txBody>
                    <a:bodyPr/>
                    <a:lstStyle/>
                    <a:p>
                      <a:pPr marL="0" marR="0" algn="ctr">
                        <a:lnSpc>
                          <a:spcPct val="115000"/>
                        </a:lnSpc>
                        <a:spcBef>
                          <a:spcPts val="0"/>
                        </a:spcBef>
                        <a:spcAft>
                          <a:spcPts val="0"/>
                        </a:spcAft>
                      </a:pPr>
                      <a:r>
                        <a:rPr lang="en-US" sz="2500" dirty="0">
                          <a:latin typeface="Calibri"/>
                          <a:ea typeface="Calibri"/>
                          <a:cs typeface="Calibri"/>
                        </a:rPr>
                        <a:t>High</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500">
                          <a:latin typeface="Calibri"/>
                          <a:ea typeface="Calibri"/>
                          <a:cs typeface="Calibri"/>
                        </a:rPr>
                        <a:t>36%</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500" dirty="0">
                          <a:latin typeface="Calibri"/>
                          <a:ea typeface="Calibri"/>
                          <a:cs typeface="Calibri"/>
                        </a:rPr>
                        <a:t>35%</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1653301704"/>
              </p:ext>
            </p:extLst>
          </p:nvPr>
        </p:nvGraphicFramePr>
        <p:xfrm>
          <a:off x="609600" y="1143000"/>
          <a:ext cx="7696200" cy="4540378"/>
        </p:xfrm>
        <a:graphic>
          <a:graphicData uri="http://schemas.openxmlformats.org/drawingml/2006/table">
            <a:tbl>
              <a:tblPr/>
              <a:tblGrid>
                <a:gridCol w="1788472"/>
                <a:gridCol w="2255029"/>
                <a:gridCol w="388798"/>
                <a:gridCol w="3263901"/>
              </a:tblGrid>
              <a:tr h="609600">
                <a:tc gridSpan="4">
                  <a:txBody>
                    <a:bodyPr/>
                    <a:lstStyle/>
                    <a:p>
                      <a:pPr marL="0" marR="0">
                        <a:lnSpc>
                          <a:spcPct val="115000"/>
                        </a:lnSpc>
                        <a:spcBef>
                          <a:spcPts val="0"/>
                        </a:spcBef>
                        <a:spcAft>
                          <a:spcPts val="0"/>
                        </a:spcAft>
                      </a:pPr>
                      <a:r>
                        <a:rPr lang="en-US" sz="2500" dirty="0" smtClean="0">
                          <a:latin typeface="Calibri"/>
                          <a:ea typeface="Calibri"/>
                          <a:cs typeface="Calibri"/>
                        </a:rPr>
                        <a:t>% of</a:t>
                      </a:r>
                      <a:r>
                        <a:rPr lang="en-US" sz="2500" baseline="0" dirty="0" smtClean="0">
                          <a:latin typeface="Calibri"/>
                          <a:ea typeface="Calibri"/>
                          <a:cs typeface="Calibri"/>
                        </a:rPr>
                        <a:t> </a:t>
                      </a:r>
                      <a:r>
                        <a:rPr lang="en-US" sz="2500" dirty="0" smtClean="0">
                          <a:latin typeface="Calibri"/>
                          <a:ea typeface="Calibri"/>
                          <a:cs typeface="Calibri"/>
                        </a:rPr>
                        <a:t>Participants </a:t>
                      </a:r>
                      <a:r>
                        <a:rPr lang="en-US" sz="2500" dirty="0">
                          <a:latin typeface="Calibri"/>
                          <a:ea typeface="Calibri"/>
                          <a:cs typeface="Calibri"/>
                        </a:rPr>
                        <a:t>Reporting Unprotected Sex by Levels of Religious </a:t>
                      </a:r>
                      <a:r>
                        <a:rPr lang="en-US" sz="2500" dirty="0" smtClean="0">
                          <a:latin typeface="Calibri"/>
                          <a:ea typeface="Calibri"/>
                          <a:cs typeface="Calibri"/>
                        </a:rPr>
                        <a:t>Background &amp; Behaviors and </a:t>
                      </a:r>
                      <a:r>
                        <a:rPr lang="en-US" sz="2500" dirty="0">
                          <a:latin typeface="Calibri"/>
                          <a:ea typeface="Calibri"/>
                          <a:cs typeface="Calibri"/>
                        </a:rPr>
                        <a:t>Social Support</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701104">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marL="0" marR="0" algn="ctr">
                        <a:lnSpc>
                          <a:spcPct val="115000"/>
                        </a:lnSpc>
                        <a:spcBef>
                          <a:spcPts val="0"/>
                        </a:spcBef>
                        <a:spcAft>
                          <a:spcPts val="0"/>
                        </a:spcAft>
                      </a:pPr>
                      <a:r>
                        <a:rPr lang="en-US" sz="2500" b="1" u="sng" dirty="0">
                          <a:latin typeface="Calibri"/>
                          <a:ea typeface="Calibri"/>
                          <a:cs typeface="Calibri"/>
                        </a:rPr>
                        <a:t>Social Support</a:t>
                      </a:r>
                      <a:endParaRPr lang="en-US" sz="2500" dirty="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701104">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Low</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a:latin typeface="Calibri"/>
                          <a:ea typeface="Calibri"/>
                          <a:cs typeface="Calibri"/>
                        </a:rPr>
                        <a:t>High</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701104">
                <a:tc>
                  <a:txBody>
                    <a:bodyPr/>
                    <a:lstStyle/>
                    <a:p>
                      <a:pPr marL="0" marR="0" algn="ctr">
                        <a:lnSpc>
                          <a:spcPct val="115000"/>
                        </a:lnSpc>
                        <a:spcBef>
                          <a:spcPts val="0"/>
                        </a:spcBef>
                        <a:spcAft>
                          <a:spcPts val="0"/>
                        </a:spcAft>
                      </a:pPr>
                      <a:r>
                        <a:rPr lang="en-US" sz="2500" b="1" u="sng" dirty="0" smtClean="0">
                          <a:latin typeface="Calibri"/>
                          <a:ea typeface="Calibri"/>
                          <a:cs typeface="Calibri"/>
                        </a:rPr>
                        <a:t>RBB</a:t>
                      </a:r>
                      <a:endParaRPr lang="en-US" sz="2500" dirty="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dirty="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dirty="0">
                        <a:latin typeface="Calibri"/>
                        <a:ea typeface="Calibri"/>
                        <a:cs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701104">
                <a:tc>
                  <a:txBody>
                    <a:bodyPr/>
                    <a:lstStyle/>
                    <a:p>
                      <a:pPr marL="0" marR="0" algn="ctr">
                        <a:lnSpc>
                          <a:spcPct val="115000"/>
                        </a:lnSpc>
                        <a:spcBef>
                          <a:spcPts val="0"/>
                        </a:spcBef>
                        <a:spcAft>
                          <a:spcPts val="0"/>
                        </a:spcAft>
                      </a:pPr>
                      <a:r>
                        <a:rPr lang="en-US" sz="2500">
                          <a:latin typeface="Calibri"/>
                          <a:ea typeface="Calibri"/>
                          <a:cs typeface="Calibri"/>
                        </a:rPr>
                        <a:t>Low</a:t>
                      </a: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dirty="0">
                          <a:latin typeface="Calibri"/>
                          <a:ea typeface="Calibri"/>
                          <a:cs typeface="Calibri"/>
                        </a:rPr>
                        <a:t>50%</a:t>
                      </a: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a:noFill/>
                    </a:lnB>
                  </a:tcPr>
                </a:tc>
                <a:tc>
                  <a:txBody>
                    <a:bodyPr/>
                    <a:lstStyle/>
                    <a:p>
                      <a:pPr marL="0" marR="0" algn="ctr">
                        <a:lnSpc>
                          <a:spcPct val="115000"/>
                        </a:lnSpc>
                        <a:spcBef>
                          <a:spcPts val="0"/>
                        </a:spcBef>
                        <a:spcAft>
                          <a:spcPts val="0"/>
                        </a:spcAft>
                      </a:pPr>
                      <a:r>
                        <a:rPr lang="en-US" sz="2500" dirty="0">
                          <a:latin typeface="Calibri"/>
                          <a:ea typeface="Calibri"/>
                          <a:cs typeface="Calibri"/>
                        </a:rPr>
                        <a:t>14%</a:t>
                      </a:r>
                    </a:p>
                  </a:txBody>
                  <a:tcPr marL="68580" marR="68580" marT="0" marB="0" anchor="ctr">
                    <a:lnL>
                      <a:noFill/>
                    </a:lnL>
                    <a:lnR>
                      <a:noFill/>
                    </a:lnR>
                    <a:lnT>
                      <a:noFill/>
                    </a:lnT>
                    <a:lnB>
                      <a:noFill/>
                    </a:lnB>
                    <a:solidFill>
                      <a:srgbClr val="FFFF00"/>
                    </a:solidFill>
                  </a:tcPr>
                </a:tc>
              </a:tr>
              <a:tr h="859662">
                <a:tc>
                  <a:txBody>
                    <a:bodyPr/>
                    <a:lstStyle/>
                    <a:p>
                      <a:pPr marL="0" marR="0" algn="ctr">
                        <a:lnSpc>
                          <a:spcPct val="115000"/>
                        </a:lnSpc>
                        <a:spcBef>
                          <a:spcPts val="0"/>
                        </a:spcBef>
                        <a:spcAft>
                          <a:spcPts val="0"/>
                        </a:spcAft>
                      </a:pPr>
                      <a:r>
                        <a:rPr lang="en-US" sz="2500" dirty="0">
                          <a:latin typeface="Calibri"/>
                          <a:ea typeface="Calibri"/>
                          <a:cs typeface="Calibri"/>
                        </a:rPr>
                        <a:t>High</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500" dirty="0">
                          <a:latin typeface="Calibri"/>
                          <a:ea typeface="Calibri"/>
                          <a:cs typeface="Calibri"/>
                        </a:rPr>
                        <a:t>36%</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500">
                        <a:latin typeface="Calibri"/>
                        <a:ea typeface="Calibri"/>
                        <a:cs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500" dirty="0">
                          <a:latin typeface="Calibri"/>
                          <a:ea typeface="Calibri"/>
                          <a:cs typeface="Calibri"/>
                        </a:rPr>
                        <a:t>35%</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015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458200" cy="1470025"/>
          </a:xfrm>
        </p:spPr>
        <p:txBody>
          <a:bodyPr/>
          <a:lstStyle/>
          <a:p>
            <a:r>
              <a:rPr lang="en-US" dirty="0" smtClean="0"/>
              <a:t>Study 2:</a:t>
            </a:r>
            <a:endParaRPr lang="en-US" dirty="0"/>
          </a:p>
        </p:txBody>
      </p:sp>
      <p:sp>
        <p:nvSpPr>
          <p:cNvPr id="3" name="Content Placeholder 2"/>
          <p:cNvSpPr>
            <a:spLocks noGrp="1"/>
          </p:cNvSpPr>
          <p:nvPr>
            <p:ph type="subTitle" idx="1"/>
          </p:nvPr>
        </p:nvSpPr>
        <p:spPr>
          <a:xfrm>
            <a:off x="457200" y="4128538"/>
            <a:ext cx="8686800" cy="1815062"/>
          </a:xfrm>
        </p:spPr>
        <p:txBody>
          <a:bodyPr>
            <a:normAutofit/>
          </a:bodyPr>
          <a:lstStyle/>
          <a:p>
            <a:r>
              <a:rPr lang="en-US" dirty="0"/>
              <a:t>The Impact of Religious Faith and Internalized </a:t>
            </a:r>
            <a:r>
              <a:rPr lang="en-US" dirty="0" err="1"/>
              <a:t>Homonegativity</a:t>
            </a:r>
            <a:r>
              <a:rPr lang="en-US" dirty="0"/>
              <a:t> on</a:t>
            </a:r>
          </a:p>
          <a:p>
            <a:r>
              <a:rPr lang="en-US" dirty="0"/>
              <a:t>Resiliency for Black Lesbian, Gay, and Bisexual Emerging Adults</a:t>
            </a:r>
          </a:p>
        </p:txBody>
      </p:sp>
      <p:sp>
        <p:nvSpPr>
          <p:cNvPr id="4" name="TextBox 3"/>
          <p:cNvSpPr txBox="1"/>
          <p:nvPr/>
        </p:nvSpPr>
        <p:spPr>
          <a:xfrm>
            <a:off x="152400" y="6168978"/>
            <a:ext cx="8763000" cy="692497"/>
          </a:xfrm>
          <a:prstGeom prst="rect">
            <a:avLst/>
          </a:prstGeom>
          <a:noFill/>
        </p:spPr>
        <p:txBody>
          <a:bodyPr wrap="square" rtlCol="0">
            <a:spAutoFit/>
          </a:bodyPr>
          <a:lstStyle/>
          <a:p>
            <a:r>
              <a:rPr lang="en-US" sz="1200" i="1" dirty="0" smtClean="0"/>
              <a:t>Walker, J.J., &amp; Longmire-</a:t>
            </a:r>
            <a:r>
              <a:rPr lang="en-US" sz="1200" i="1" dirty="0" err="1" smtClean="0"/>
              <a:t>Avital</a:t>
            </a:r>
            <a:r>
              <a:rPr lang="en-US" sz="1200" i="1" dirty="0" smtClean="0"/>
              <a:t>, B. (2013). The Impact of Religious Faith and Internalized </a:t>
            </a:r>
            <a:r>
              <a:rPr lang="en-US" sz="1200" i="1" dirty="0" err="1" smtClean="0"/>
              <a:t>Homonegativity</a:t>
            </a:r>
            <a:r>
              <a:rPr lang="en-US" sz="1200" i="1" dirty="0" smtClean="0"/>
              <a:t> on Resiliency for Black Lesbian, Gay, and Bisexual Emerging Adults. Developmental Psychology, 49, 1723-1731.</a:t>
            </a:r>
            <a:endParaRPr lang="en-US" sz="1200" i="1" dirty="0"/>
          </a:p>
          <a:p>
            <a:endParaRPr lang="en-US" sz="1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162800" y="2819400"/>
            <a:ext cx="1676400" cy="1600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u="sng" dirty="0" smtClean="0"/>
              <a:t>Resiliency</a:t>
            </a:r>
            <a:endParaRPr lang="en-US" u="sng" dirty="0"/>
          </a:p>
        </p:txBody>
      </p:sp>
      <p:grpSp>
        <p:nvGrpSpPr>
          <p:cNvPr id="71" name="Group 70"/>
          <p:cNvGrpSpPr/>
          <p:nvPr/>
        </p:nvGrpSpPr>
        <p:grpSpPr>
          <a:xfrm>
            <a:off x="381000" y="4419600"/>
            <a:ext cx="7620000" cy="1828800"/>
            <a:chOff x="381000" y="4419600"/>
            <a:chExt cx="7620000" cy="1828800"/>
          </a:xfrm>
        </p:grpSpPr>
        <p:sp>
          <p:nvSpPr>
            <p:cNvPr id="20" name="Rectangle 19"/>
            <p:cNvSpPr/>
            <p:nvPr/>
          </p:nvSpPr>
          <p:spPr>
            <a:xfrm>
              <a:off x="381000" y="5791200"/>
              <a:ext cx="16764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RI x IH</a:t>
              </a:r>
              <a:endParaRPr lang="en-US" dirty="0"/>
            </a:p>
          </p:txBody>
        </p:sp>
        <p:cxnSp>
          <p:nvCxnSpPr>
            <p:cNvPr id="22" name="Shape 21"/>
            <p:cNvCxnSpPr>
              <a:stCxn id="20" idx="3"/>
              <a:endCxn id="4" idx="4"/>
            </p:cNvCxnSpPr>
            <p:nvPr/>
          </p:nvCxnSpPr>
          <p:spPr>
            <a:xfrm flipV="1">
              <a:off x="2057400" y="4419600"/>
              <a:ext cx="5943600" cy="1600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33600" y="5715000"/>
              <a:ext cx="2209800" cy="369332"/>
            </a:xfrm>
            <a:prstGeom prst="rect">
              <a:avLst/>
            </a:prstGeom>
            <a:noFill/>
          </p:spPr>
          <p:txBody>
            <a:bodyPr wrap="square" rtlCol="0">
              <a:spAutoFit/>
            </a:bodyPr>
            <a:lstStyle/>
            <a:p>
              <a:r>
                <a:rPr lang="el-GR" dirty="0" smtClean="0"/>
                <a:t>β </a:t>
              </a:r>
              <a:r>
                <a:rPr lang="en-US" dirty="0" smtClean="0"/>
                <a:t>= 0.18, </a:t>
              </a:r>
              <a:r>
                <a:rPr lang="en-US" i="1" dirty="0" smtClean="0"/>
                <a:t>p</a:t>
              </a:r>
              <a:r>
                <a:rPr lang="en-US" dirty="0" smtClean="0"/>
                <a:t>&lt;.01 </a:t>
              </a:r>
              <a:endParaRPr lang="en-US" dirty="0"/>
            </a:p>
          </p:txBody>
        </p:sp>
      </p:grpSp>
      <p:grpSp>
        <p:nvGrpSpPr>
          <p:cNvPr id="68" name="Group 67"/>
          <p:cNvGrpSpPr/>
          <p:nvPr/>
        </p:nvGrpSpPr>
        <p:grpSpPr>
          <a:xfrm>
            <a:off x="381000" y="2373868"/>
            <a:ext cx="7027303" cy="679876"/>
            <a:chOff x="381000" y="2373868"/>
            <a:chExt cx="7027303" cy="679876"/>
          </a:xfrm>
        </p:grpSpPr>
        <p:sp>
          <p:nvSpPr>
            <p:cNvPr id="6" name="Rectangle 5"/>
            <p:cNvSpPr/>
            <p:nvPr/>
          </p:nvSpPr>
          <p:spPr>
            <a:xfrm>
              <a:off x="381000" y="2438400"/>
              <a:ext cx="1600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Depression</a:t>
              </a:r>
              <a:endParaRPr lang="en-US" dirty="0"/>
            </a:p>
          </p:txBody>
        </p:sp>
        <p:cxnSp>
          <p:nvCxnSpPr>
            <p:cNvPr id="19" name="Elbow Connector 18"/>
            <p:cNvCxnSpPr>
              <a:stCxn id="6" idx="3"/>
              <a:endCxn id="4" idx="1"/>
            </p:cNvCxnSpPr>
            <p:nvPr/>
          </p:nvCxnSpPr>
          <p:spPr>
            <a:xfrm>
              <a:off x="1981200" y="2667000"/>
              <a:ext cx="5427103" cy="3867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33600" y="2373868"/>
              <a:ext cx="2209800" cy="369332"/>
            </a:xfrm>
            <a:prstGeom prst="rect">
              <a:avLst/>
            </a:prstGeom>
            <a:noFill/>
          </p:spPr>
          <p:txBody>
            <a:bodyPr wrap="square" rtlCol="0">
              <a:spAutoFit/>
            </a:bodyPr>
            <a:lstStyle/>
            <a:p>
              <a:r>
                <a:rPr lang="el-GR" dirty="0" smtClean="0"/>
                <a:t>β </a:t>
              </a:r>
              <a:r>
                <a:rPr lang="en-US" dirty="0" smtClean="0"/>
                <a:t>= -0.01, </a:t>
              </a:r>
              <a:r>
                <a:rPr lang="en-US" i="1" dirty="0" smtClean="0"/>
                <a:t>ns</a:t>
              </a:r>
              <a:endParaRPr lang="en-US" dirty="0"/>
            </a:p>
          </p:txBody>
        </p:sp>
      </p:grpSp>
      <p:grpSp>
        <p:nvGrpSpPr>
          <p:cNvPr id="69" name="Group 68"/>
          <p:cNvGrpSpPr/>
          <p:nvPr/>
        </p:nvGrpSpPr>
        <p:grpSpPr>
          <a:xfrm>
            <a:off x="304800" y="3276600"/>
            <a:ext cx="6781800" cy="609600"/>
            <a:chOff x="381000" y="3276600"/>
            <a:chExt cx="6781800" cy="609600"/>
          </a:xfrm>
        </p:grpSpPr>
        <p:sp>
          <p:nvSpPr>
            <p:cNvPr id="7" name="Rectangle 6"/>
            <p:cNvSpPr/>
            <p:nvPr/>
          </p:nvSpPr>
          <p:spPr>
            <a:xfrm>
              <a:off x="381000" y="3276600"/>
              <a:ext cx="1676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Internalized </a:t>
              </a:r>
              <a:r>
                <a:rPr lang="en-US" dirty="0" err="1" smtClean="0"/>
                <a:t>Homonegativity</a:t>
              </a:r>
              <a:endParaRPr lang="en-US" dirty="0"/>
            </a:p>
          </p:txBody>
        </p:sp>
        <p:cxnSp>
          <p:nvCxnSpPr>
            <p:cNvPr id="12" name="Straight Arrow Connector 11"/>
            <p:cNvCxnSpPr>
              <a:stCxn id="7" idx="3"/>
              <a:endCxn id="4" idx="2"/>
            </p:cNvCxnSpPr>
            <p:nvPr/>
          </p:nvCxnSpPr>
          <p:spPr>
            <a:xfrm>
              <a:off x="2057400" y="3581400"/>
              <a:ext cx="510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33600" y="3288268"/>
              <a:ext cx="2209800" cy="369332"/>
            </a:xfrm>
            <a:prstGeom prst="rect">
              <a:avLst/>
            </a:prstGeom>
            <a:noFill/>
          </p:spPr>
          <p:txBody>
            <a:bodyPr wrap="square" rtlCol="0">
              <a:spAutoFit/>
            </a:bodyPr>
            <a:lstStyle/>
            <a:p>
              <a:r>
                <a:rPr lang="el-GR" dirty="0" smtClean="0"/>
                <a:t>β </a:t>
              </a:r>
              <a:r>
                <a:rPr lang="en-US" dirty="0" smtClean="0"/>
                <a:t>= -0.17, </a:t>
              </a:r>
              <a:r>
                <a:rPr lang="en-US" i="1" dirty="0" smtClean="0"/>
                <a:t>p</a:t>
              </a:r>
              <a:r>
                <a:rPr lang="en-US" dirty="0" smtClean="0"/>
                <a:t>&lt;.05 </a:t>
              </a:r>
              <a:endParaRPr lang="en-US" dirty="0"/>
            </a:p>
          </p:txBody>
        </p:sp>
      </p:grpSp>
      <p:grpSp>
        <p:nvGrpSpPr>
          <p:cNvPr id="70" name="Group 69"/>
          <p:cNvGrpSpPr/>
          <p:nvPr/>
        </p:nvGrpSpPr>
        <p:grpSpPr>
          <a:xfrm>
            <a:off x="304800" y="4185256"/>
            <a:ext cx="7103503" cy="843944"/>
            <a:chOff x="304800" y="4185256"/>
            <a:chExt cx="7103503" cy="843944"/>
          </a:xfrm>
        </p:grpSpPr>
        <p:sp>
          <p:nvSpPr>
            <p:cNvPr id="8" name="Rectangle 7"/>
            <p:cNvSpPr/>
            <p:nvPr/>
          </p:nvSpPr>
          <p:spPr>
            <a:xfrm>
              <a:off x="304800" y="4495800"/>
              <a:ext cx="1676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Religious Faith</a:t>
              </a:r>
              <a:endParaRPr lang="en-US" dirty="0"/>
            </a:p>
          </p:txBody>
        </p:sp>
        <p:cxnSp>
          <p:nvCxnSpPr>
            <p:cNvPr id="14" name="Shape 13"/>
            <p:cNvCxnSpPr>
              <a:stCxn id="8" idx="3"/>
              <a:endCxn id="4" idx="3"/>
            </p:cNvCxnSpPr>
            <p:nvPr/>
          </p:nvCxnSpPr>
          <p:spPr>
            <a:xfrm flipV="1">
              <a:off x="1981200" y="4185256"/>
              <a:ext cx="5427103" cy="5772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133600" y="4419600"/>
              <a:ext cx="2209800" cy="369332"/>
            </a:xfrm>
            <a:prstGeom prst="rect">
              <a:avLst/>
            </a:prstGeom>
            <a:noFill/>
          </p:spPr>
          <p:txBody>
            <a:bodyPr wrap="square" rtlCol="0">
              <a:spAutoFit/>
            </a:bodyPr>
            <a:lstStyle/>
            <a:p>
              <a:r>
                <a:rPr lang="el-GR" dirty="0" smtClean="0"/>
                <a:t>β </a:t>
              </a:r>
              <a:r>
                <a:rPr lang="en-US" dirty="0" smtClean="0"/>
                <a:t>= 0.10, </a:t>
              </a:r>
              <a:r>
                <a:rPr lang="en-US" i="1" dirty="0" smtClean="0"/>
                <a:t>p</a:t>
              </a:r>
              <a:r>
                <a:rPr lang="en-US" dirty="0" smtClean="0"/>
                <a:t>&lt;.01 </a:t>
              </a:r>
              <a:endParaRPr lang="en-US" dirty="0"/>
            </a:p>
          </p:txBody>
        </p:sp>
      </p:grpSp>
      <p:grpSp>
        <p:nvGrpSpPr>
          <p:cNvPr id="67" name="Group 66"/>
          <p:cNvGrpSpPr/>
          <p:nvPr/>
        </p:nvGrpSpPr>
        <p:grpSpPr>
          <a:xfrm>
            <a:off x="381000" y="1447800"/>
            <a:ext cx="7620000" cy="1371600"/>
            <a:chOff x="381000" y="1447800"/>
            <a:chExt cx="7620000" cy="1371600"/>
          </a:xfrm>
        </p:grpSpPr>
        <p:sp>
          <p:nvSpPr>
            <p:cNvPr id="5" name="Rectangle 4"/>
            <p:cNvSpPr/>
            <p:nvPr/>
          </p:nvSpPr>
          <p:spPr>
            <a:xfrm>
              <a:off x="381000" y="1524000"/>
              <a:ext cx="16002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Anxiety</a:t>
              </a:r>
              <a:endParaRPr lang="en-US" dirty="0"/>
            </a:p>
          </p:txBody>
        </p:sp>
        <p:cxnSp>
          <p:nvCxnSpPr>
            <p:cNvPr id="10" name="Shape 9"/>
            <p:cNvCxnSpPr>
              <a:stCxn id="5" idx="3"/>
              <a:endCxn id="4" idx="0"/>
            </p:cNvCxnSpPr>
            <p:nvPr/>
          </p:nvCxnSpPr>
          <p:spPr>
            <a:xfrm>
              <a:off x="1981200" y="1752600"/>
              <a:ext cx="60198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133600" y="1447800"/>
              <a:ext cx="2209800" cy="369332"/>
            </a:xfrm>
            <a:prstGeom prst="rect">
              <a:avLst/>
            </a:prstGeom>
            <a:noFill/>
          </p:spPr>
          <p:txBody>
            <a:bodyPr wrap="square" rtlCol="0">
              <a:spAutoFit/>
            </a:bodyPr>
            <a:lstStyle/>
            <a:p>
              <a:r>
                <a:rPr lang="el-GR" dirty="0" smtClean="0"/>
                <a:t>β</a:t>
              </a:r>
              <a:r>
                <a:rPr lang="en-US" dirty="0" smtClean="0"/>
                <a:t>= -0.44, </a:t>
              </a:r>
              <a:r>
                <a:rPr lang="en-US" i="1" dirty="0" smtClean="0"/>
                <a:t>p</a:t>
              </a:r>
              <a:r>
                <a:rPr lang="en-US" dirty="0" smtClean="0"/>
                <a:t>&lt;.001 </a:t>
              </a:r>
              <a:endParaRPr lang="en-US" dirty="0"/>
            </a:p>
          </p:txBody>
        </p:sp>
      </p:grpSp>
      <p:sp>
        <p:nvSpPr>
          <p:cNvPr id="45" name="Title 44"/>
          <p:cNvSpPr>
            <a:spLocks noGrp="1"/>
          </p:cNvSpPr>
          <p:nvPr>
            <p:ph type="title"/>
          </p:nvPr>
        </p:nvSpPr>
        <p:spPr>
          <a:xfrm>
            <a:off x="381000" y="457200"/>
            <a:ext cx="8229600" cy="1069848"/>
          </a:xfrm>
        </p:spPr>
        <p:txBody>
          <a:bodyPr/>
          <a:lstStyle/>
          <a:p>
            <a:r>
              <a:rPr lang="en-US" dirty="0" smtClean="0"/>
              <a:t>Linear Regression: Full Model</a:t>
            </a:r>
            <a:endParaRPr lang="en-US" dirty="0"/>
          </a:p>
        </p:txBody>
      </p:sp>
      <p:sp>
        <p:nvSpPr>
          <p:cNvPr id="46" name="TextBox 45"/>
          <p:cNvSpPr txBox="1"/>
          <p:nvPr/>
        </p:nvSpPr>
        <p:spPr>
          <a:xfrm>
            <a:off x="7239000" y="3745468"/>
            <a:ext cx="1752600" cy="369332"/>
          </a:xfrm>
          <a:prstGeom prst="rect">
            <a:avLst/>
          </a:prstGeom>
          <a:noFill/>
        </p:spPr>
        <p:txBody>
          <a:bodyPr wrap="square" rtlCol="0">
            <a:spAutoFit/>
          </a:bodyPr>
          <a:lstStyle/>
          <a:p>
            <a:r>
              <a:rPr lang="en-US" dirty="0" smtClean="0"/>
              <a:t>R</a:t>
            </a:r>
            <a:r>
              <a:rPr lang="en-US" baseline="30000" dirty="0" smtClean="0"/>
              <a:t>2</a:t>
            </a:r>
            <a:r>
              <a:rPr lang="en-US" dirty="0" smtClean="0"/>
              <a:t>= 0.33, </a:t>
            </a:r>
            <a:r>
              <a:rPr lang="en-US" i="1" dirty="0" smtClean="0"/>
              <a:t>p</a:t>
            </a:r>
            <a:r>
              <a:rPr lang="en-US" dirty="0" smtClean="0"/>
              <a:t>&lt;.01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from="(-#ppt_w/2)" to="(#ppt_x)" calcmode="lin" valueType="num">
                                      <p:cBhvr>
                                        <p:cTn id="7" dur="600" fill="hold">
                                          <p:stCondLst>
                                            <p:cond delay="0"/>
                                          </p:stCondLst>
                                        </p:cTn>
                                        <p:tgtEl>
                                          <p:spTgt spid="67"/>
                                        </p:tgtEl>
                                        <p:attrNameLst>
                                          <p:attrName>ppt_x</p:attrName>
                                        </p:attrNameLst>
                                      </p:cBhvr>
                                    </p:anim>
                                    <p:anim from="0" to="-1.0" calcmode="lin" valueType="num">
                                      <p:cBhvr>
                                        <p:cTn id="8" dur="200" decel="50000" autoRev="1" fill="hold">
                                          <p:stCondLst>
                                            <p:cond delay="600"/>
                                          </p:stCondLst>
                                        </p:cTn>
                                        <p:tgtEl>
                                          <p:spTgt spid="67"/>
                                        </p:tgtEl>
                                        <p:attrNameLst>
                                          <p:attrName>xshear</p:attrName>
                                        </p:attrNameLst>
                                      </p:cBhvr>
                                    </p:anim>
                                    <p:animScale>
                                      <p:cBhvr>
                                        <p:cTn id="9" dur="200" decel="100000" autoRev="1" fill="hold">
                                          <p:stCondLst>
                                            <p:cond delay="600"/>
                                          </p:stCondLst>
                                        </p:cTn>
                                        <p:tgtEl>
                                          <p:spTgt spid="67"/>
                                        </p:tgtEl>
                                      </p:cBhvr>
                                      <p:from x="100000" y="100000"/>
                                      <p:to x="80000" y="100000"/>
                                    </p:animScale>
                                    <p:anim by="(#ppt_h/3+#ppt_w*0.1)" calcmode="lin" valueType="num">
                                      <p:cBhvr additive="sum">
                                        <p:cTn id="10" dur="200" decel="100000" autoRev="1" fill="hold">
                                          <p:stCondLst>
                                            <p:cond delay="600"/>
                                          </p:stCondLst>
                                        </p:cTn>
                                        <p:tgtEl>
                                          <p:spTgt spid="67"/>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 from="(-#ppt_w/2)" to="(#ppt_x)" calcmode="lin" valueType="num">
                                      <p:cBhvr>
                                        <p:cTn id="13" dur="600" fill="hold">
                                          <p:stCondLst>
                                            <p:cond delay="0"/>
                                          </p:stCondLst>
                                        </p:cTn>
                                        <p:tgtEl>
                                          <p:spTgt spid="68"/>
                                        </p:tgtEl>
                                        <p:attrNameLst>
                                          <p:attrName>ppt_x</p:attrName>
                                        </p:attrNameLst>
                                      </p:cBhvr>
                                    </p:anim>
                                    <p:anim from="0" to="-1.0" calcmode="lin" valueType="num">
                                      <p:cBhvr>
                                        <p:cTn id="14" dur="200" decel="50000" autoRev="1" fill="hold">
                                          <p:stCondLst>
                                            <p:cond delay="600"/>
                                          </p:stCondLst>
                                        </p:cTn>
                                        <p:tgtEl>
                                          <p:spTgt spid="68"/>
                                        </p:tgtEl>
                                        <p:attrNameLst>
                                          <p:attrName>xshear</p:attrName>
                                        </p:attrNameLst>
                                      </p:cBhvr>
                                    </p:anim>
                                    <p:animScale>
                                      <p:cBhvr>
                                        <p:cTn id="15" dur="200" decel="100000" autoRev="1" fill="hold">
                                          <p:stCondLst>
                                            <p:cond delay="600"/>
                                          </p:stCondLst>
                                        </p:cTn>
                                        <p:tgtEl>
                                          <p:spTgt spid="68"/>
                                        </p:tgtEl>
                                      </p:cBhvr>
                                      <p:from x="100000" y="100000"/>
                                      <p:to x="80000" y="100000"/>
                                    </p:animScale>
                                    <p:anim by="(#ppt_h/3+#ppt_w*0.1)" calcmode="lin" valueType="num">
                                      <p:cBhvr additive="sum">
                                        <p:cTn id="16" dur="200" decel="100000" autoRev="1" fill="hold">
                                          <p:stCondLst>
                                            <p:cond delay="600"/>
                                          </p:stCondLst>
                                        </p:cTn>
                                        <p:tgtEl>
                                          <p:spTgt spid="68"/>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 from="(-#ppt_w/2)" to="(#ppt_x)" calcmode="lin" valueType="num">
                                      <p:cBhvr>
                                        <p:cTn id="19" dur="600" fill="hold">
                                          <p:stCondLst>
                                            <p:cond delay="0"/>
                                          </p:stCondLst>
                                        </p:cTn>
                                        <p:tgtEl>
                                          <p:spTgt spid="69"/>
                                        </p:tgtEl>
                                        <p:attrNameLst>
                                          <p:attrName>ppt_x</p:attrName>
                                        </p:attrNameLst>
                                      </p:cBhvr>
                                    </p:anim>
                                    <p:anim from="0" to="-1.0" calcmode="lin" valueType="num">
                                      <p:cBhvr>
                                        <p:cTn id="20" dur="200" decel="50000" autoRev="1" fill="hold">
                                          <p:stCondLst>
                                            <p:cond delay="600"/>
                                          </p:stCondLst>
                                        </p:cTn>
                                        <p:tgtEl>
                                          <p:spTgt spid="69"/>
                                        </p:tgtEl>
                                        <p:attrNameLst>
                                          <p:attrName>xshear</p:attrName>
                                        </p:attrNameLst>
                                      </p:cBhvr>
                                    </p:anim>
                                    <p:animScale>
                                      <p:cBhvr>
                                        <p:cTn id="21" dur="200" decel="100000" autoRev="1" fill="hold">
                                          <p:stCondLst>
                                            <p:cond delay="600"/>
                                          </p:stCondLst>
                                        </p:cTn>
                                        <p:tgtEl>
                                          <p:spTgt spid="69"/>
                                        </p:tgtEl>
                                      </p:cBhvr>
                                      <p:from x="100000" y="100000"/>
                                      <p:to x="80000" y="100000"/>
                                    </p:animScale>
                                    <p:anim by="(#ppt_h/3+#ppt_w*0.1)" calcmode="lin" valueType="num">
                                      <p:cBhvr additive="sum">
                                        <p:cTn id="22" dur="200" decel="100000" autoRev="1" fill="hold">
                                          <p:stCondLst>
                                            <p:cond delay="600"/>
                                          </p:stCondLst>
                                        </p:cTn>
                                        <p:tgtEl>
                                          <p:spTgt spid="69"/>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 from="(-#ppt_w/2)" to="(#ppt_x)" calcmode="lin" valueType="num">
                                      <p:cBhvr>
                                        <p:cTn id="25" dur="600" fill="hold">
                                          <p:stCondLst>
                                            <p:cond delay="0"/>
                                          </p:stCondLst>
                                        </p:cTn>
                                        <p:tgtEl>
                                          <p:spTgt spid="70"/>
                                        </p:tgtEl>
                                        <p:attrNameLst>
                                          <p:attrName>ppt_x</p:attrName>
                                        </p:attrNameLst>
                                      </p:cBhvr>
                                    </p:anim>
                                    <p:anim from="0" to="-1.0" calcmode="lin" valueType="num">
                                      <p:cBhvr>
                                        <p:cTn id="26" dur="200" decel="50000" autoRev="1" fill="hold">
                                          <p:stCondLst>
                                            <p:cond delay="600"/>
                                          </p:stCondLst>
                                        </p:cTn>
                                        <p:tgtEl>
                                          <p:spTgt spid="70"/>
                                        </p:tgtEl>
                                        <p:attrNameLst>
                                          <p:attrName>xshear</p:attrName>
                                        </p:attrNameLst>
                                      </p:cBhvr>
                                    </p:anim>
                                    <p:animScale>
                                      <p:cBhvr>
                                        <p:cTn id="27" dur="200" decel="100000" autoRev="1" fill="hold">
                                          <p:stCondLst>
                                            <p:cond delay="600"/>
                                          </p:stCondLst>
                                        </p:cTn>
                                        <p:tgtEl>
                                          <p:spTgt spid="70"/>
                                        </p:tgtEl>
                                      </p:cBhvr>
                                      <p:from x="100000" y="100000"/>
                                      <p:to x="80000" y="100000"/>
                                    </p:animScale>
                                    <p:anim by="(#ppt_h/3+#ppt_w*0.1)" calcmode="lin" valueType="num">
                                      <p:cBhvr additive="sum">
                                        <p:cTn id="28" dur="200" decel="100000" autoRev="1" fill="hold">
                                          <p:stCondLst>
                                            <p:cond delay="600"/>
                                          </p:stCondLst>
                                        </p:cTn>
                                        <p:tgtEl>
                                          <p:spTgt spid="70"/>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71"/>
                                        </p:tgtEl>
                                        <p:attrNameLst>
                                          <p:attrName>style.visibility</p:attrName>
                                        </p:attrNameLst>
                                      </p:cBhvr>
                                      <p:to>
                                        <p:strVal val="visible"/>
                                      </p:to>
                                    </p:set>
                                    <p:anim from="(-#ppt_w/2)" to="(#ppt_x)" calcmode="lin" valueType="num">
                                      <p:cBhvr>
                                        <p:cTn id="33" dur="600" fill="hold">
                                          <p:stCondLst>
                                            <p:cond delay="0"/>
                                          </p:stCondLst>
                                        </p:cTn>
                                        <p:tgtEl>
                                          <p:spTgt spid="71"/>
                                        </p:tgtEl>
                                        <p:attrNameLst>
                                          <p:attrName>ppt_x</p:attrName>
                                        </p:attrNameLst>
                                      </p:cBhvr>
                                    </p:anim>
                                    <p:anim from="0" to="-1.0" calcmode="lin" valueType="num">
                                      <p:cBhvr>
                                        <p:cTn id="34" dur="200" decel="50000" autoRev="1" fill="hold">
                                          <p:stCondLst>
                                            <p:cond delay="600"/>
                                          </p:stCondLst>
                                        </p:cTn>
                                        <p:tgtEl>
                                          <p:spTgt spid="71"/>
                                        </p:tgtEl>
                                        <p:attrNameLst>
                                          <p:attrName>xshear</p:attrName>
                                        </p:attrNameLst>
                                      </p:cBhvr>
                                    </p:anim>
                                    <p:animScale>
                                      <p:cBhvr>
                                        <p:cTn id="35" dur="200" decel="100000" autoRev="1" fill="hold">
                                          <p:stCondLst>
                                            <p:cond delay="600"/>
                                          </p:stCondLst>
                                        </p:cTn>
                                        <p:tgtEl>
                                          <p:spTgt spid="71"/>
                                        </p:tgtEl>
                                      </p:cBhvr>
                                      <p:from x="100000" y="100000"/>
                                      <p:to x="80000" y="100000"/>
                                    </p:animScale>
                                    <p:anim by="(#ppt_h/3+#ppt_w*0.1)" calcmode="lin" valueType="num">
                                      <p:cBhvr additive="sum">
                                        <p:cTn id="36" dur="200" decel="100000" autoRev="1" fill="hold">
                                          <p:stCondLst>
                                            <p:cond delay="600"/>
                                          </p:stCondLst>
                                        </p:cTn>
                                        <p:tgtEl>
                                          <p:spTgt spid="71"/>
                                        </p:tgtEl>
                                        <p:attrNameLst>
                                          <p:attrName>ppt_x</p:attrName>
                                        </p:attrNameLst>
                                      </p:cBhvr>
                                    </p:anim>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xmlns="" val="825627989"/>
              </p:ext>
            </p:extLst>
          </p:nvPr>
        </p:nvGraphicFramePr>
        <p:xfrm>
          <a:off x="228600" y="685800"/>
          <a:ext cx="8381999" cy="5867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778074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10851</TotalTime>
  <Words>1770</Words>
  <Application>Microsoft Office PowerPoint</Application>
  <PresentationFormat>On-screen Show (4:3)</PresentationFormat>
  <Paragraphs>152</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Conflicting Identities?:  Being Black, LGBT, and Religious</vt:lpstr>
      <vt:lpstr>Racial, Religious, and Sexual Identities</vt:lpstr>
      <vt:lpstr>Study 1:</vt:lpstr>
      <vt:lpstr> Methods and Participants</vt:lpstr>
      <vt:lpstr>Logistic Regression</vt:lpstr>
      <vt:lpstr>Slide 6</vt:lpstr>
      <vt:lpstr>Study 2:</vt:lpstr>
      <vt:lpstr>Linear Regression: Full Model</vt:lpstr>
      <vt:lpstr>Slide 9</vt:lpstr>
      <vt:lpstr>Study 3:</vt:lpstr>
      <vt:lpstr>Sermons Against Same Sex Relationship</vt:lpstr>
      <vt:lpstr>Sermons Against Same Sex Relationship</vt:lpstr>
      <vt:lpstr>Personal Consequences of Negative Religious Rhetoric </vt:lpstr>
      <vt:lpstr>Personal Consequences of Negative Religious Rhetoric </vt:lpstr>
      <vt:lpstr>Personal Consequences of Negative Religious Rhetoric </vt:lpstr>
      <vt:lpstr>Growth From Negative Religious Rhetoric </vt:lpstr>
      <vt:lpstr>Growth From Negative Religious Rhetoric </vt:lpstr>
      <vt:lpstr>What does all of this mean?</vt:lpstr>
      <vt:lpstr>Where Do We Go From Here?</vt:lpstr>
      <vt:lpstr>Practical Implications</vt:lpstr>
      <vt:lpstr>Thank You</vt:lpstr>
    </vt:vector>
  </TitlesOfParts>
  <Company>CAPS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Religion, Resiliency and Internalized Homonegativity  in the lives of Black Lesbian, Gay and Bisexual Emerging Adults</dc:title>
  <dc:creator>jwalker1</dc:creator>
  <cp:lastModifiedBy>Alameda County</cp:lastModifiedBy>
  <cp:revision>215</cp:revision>
  <dcterms:created xsi:type="dcterms:W3CDTF">2011-07-07T16:51:11Z</dcterms:created>
  <dcterms:modified xsi:type="dcterms:W3CDTF">2015-02-03T20:20:53Z</dcterms:modified>
</cp:coreProperties>
</file>