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26"/>
  </p:notesMasterIdLst>
  <p:handoutMasterIdLst>
    <p:handoutMasterId r:id="rId27"/>
  </p:handoutMasterIdLst>
  <p:sldIdLst>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77"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834F24B-BDDD-4C48-9BF2-A99626D3593F}" type="datetimeFigureOut">
              <a:rPr lang="en-US" smtClean="0"/>
              <a:pPr/>
              <a:t>2/18/2015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30F8A73-0FFB-476E-8A58-A91DAEBEDED2}" type="slidenum">
              <a:rPr lang="en-US" smtClean="0"/>
              <a:pPr/>
              <a:t>‹#›</a:t>
            </a:fld>
            <a:endParaRPr lang="en-US"/>
          </a:p>
        </p:txBody>
      </p:sp>
    </p:spTree>
    <p:extLst>
      <p:ext uri="{BB962C8B-B14F-4D97-AF65-F5344CB8AC3E}">
        <p14:creationId xmlns:p14="http://schemas.microsoft.com/office/powerpoint/2010/main" xmlns="" val="1893118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02F8B6CE-1AEE-43CA-8EFB-8A9AE7F9DD12}" type="datetimeFigureOut">
              <a:rPr lang="en-US" smtClean="0"/>
              <a:pPr/>
              <a:t>2/18/2015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6EE858A-D5DF-4A2E-B8D4-768173058D95}" type="slidenum">
              <a:rPr lang="en-US" smtClean="0"/>
              <a:pPr/>
              <a:t>‹#›</a:t>
            </a:fld>
            <a:endParaRPr lang="en-US"/>
          </a:p>
        </p:txBody>
      </p:sp>
    </p:spTree>
    <p:extLst>
      <p:ext uri="{BB962C8B-B14F-4D97-AF65-F5344CB8AC3E}">
        <p14:creationId xmlns:p14="http://schemas.microsoft.com/office/powerpoint/2010/main" xmlns="" val="19415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242823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244616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421761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B54970-96A6-45FA-A8B3-978D996EC1E5}"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CD61-474F-4621-9AB4-53BB3D957CE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B54970-96A6-45FA-A8B3-978D996EC1E5}" type="datetimeFigureOut">
              <a:rPr lang="en-US" smtClean="0"/>
              <a:pPr/>
              <a:t>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2CD61-474F-4621-9AB4-53BB3D957C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54970-96A6-45FA-A8B3-978D996EC1E5}" type="datetimeFigureOut">
              <a:rPr lang="en-US" smtClean="0"/>
              <a:pPr/>
              <a:t>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2CD61-474F-4621-9AB4-53BB3D957CE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54970-96A6-45FA-A8B3-978D996EC1E5}" type="datetimeFigureOut">
              <a:rPr lang="en-US" smtClean="0"/>
              <a:pPr/>
              <a:t>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2CD61-474F-4621-9AB4-53BB3D957CE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54970-96A6-45FA-A8B3-978D996EC1E5}"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CD61-474F-4621-9AB4-53BB3D957C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2823078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54970-96A6-45FA-A8B3-978D996EC1E5}"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CD61-474F-4621-9AB4-53BB3D957CE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DD51B0F-4739-4C1D-8C55-E5A2F9F505E1}" type="slidenum">
              <a:rPr lang="en-US" altLang="en-US"/>
              <a:pPr/>
              <a:t>‹#›</a:t>
            </a:fld>
            <a:endParaRPr lang="en-US" altLang="en-US"/>
          </a:p>
        </p:txBody>
      </p:sp>
    </p:spTree>
    <p:extLst>
      <p:ext uri="{BB962C8B-B14F-4D97-AF65-F5344CB8AC3E}">
        <p14:creationId xmlns:p14="http://schemas.microsoft.com/office/powerpoint/2010/main" xmlns="" val="20252240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AA7E3ED4-0EA4-4ABC-9861-8D9FF4691616}" type="slidenum">
              <a:rPr lang="en-US" altLang="en-US"/>
              <a:pPr/>
              <a:t>‹#›</a:t>
            </a:fld>
            <a:endParaRPr lang="en-US" altLang="en-US"/>
          </a:p>
        </p:txBody>
      </p:sp>
    </p:spTree>
    <p:extLst>
      <p:ext uri="{BB962C8B-B14F-4D97-AF65-F5344CB8AC3E}">
        <p14:creationId xmlns:p14="http://schemas.microsoft.com/office/powerpoint/2010/main" xmlns="" val="28664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54970-96A6-45FA-A8B3-978D996EC1E5}"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15375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B54970-96A6-45FA-A8B3-978D996EC1E5}"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353928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B54970-96A6-45FA-A8B3-978D996EC1E5}" type="datetimeFigureOut">
              <a:rPr lang="en-US" smtClean="0"/>
              <a:pPr/>
              <a:t>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333417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54970-96A6-45FA-A8B3-978D996EC1E5}" type="datetimeFigureOut">
              <a:rPr lang="en-US" smtClean="0"/>
              <a:pPr/>
              <a:t>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78949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54970-96A6-45FA-A8B3-978D996EC1E5}" type="datetimeFigureOut">
              <a:rPr lang="en-US" smtClean="0"/>
              <a:pPr/>
              <a:t>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112940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54970-96A6-45FA-A8B3-978D996EC1E5}"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12931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54970-96A6-45FA-A8B3-978D996EC1E5}"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158808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54970-96A6-45FA-A8B3-978D996EC1E5}" type="datetimeFigureOut">
              <a:rPr lang="en-US" smtClean="0"/>
              <a:pPr/>
              <a:t>2/18/2015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2CD61-474F-4621-9AB4-53BB3D957CE4}" type="slidenum">
              <a:rPr lang="en-US" smtClean="0"/>
              <a:pPr/>
              <a:t>‹#›</a:t>
            </a:fld>
            <a:endParaRPr lang="en-US"/>
          </a:p>
        </p:txBody>
      </p:sp>
    </p:spTree>
    <p:extLst>
      <p:ext uri="{BB962C8B-B14F-4D97-AF65-F5344CB8AC3E}">
        <p14:creationId xmlns:p14="http://schemas.microsoft.com/office/powerpoint/2010/main" xmlns="" val="306514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9B54970-96A6-45FA-A8B3-978D996EC1E5}" type="datetimeFigureOut">
              <a:rPr lang="en-US" smtClean="0"/>
              <a:pPr/>
              <a:t>2/18/2015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CE2CD61-474F-4621-9AB4-53BB3D957C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wmf"/><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7.xml"/><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669893" cy="1342018"/>
          </a:xfrm>
        </p:spPr>
        <p:txBody>
          <a:bodyPr>
            <a:noAutofit/>
          </a:bodyPr>
          <a:lstStyle/>
          <a:p>
            <a:r>
              <a:rPr lang="en-US" sz="4800" b="1" dirty="0" smtClean="0">
                <a:solidFill>
                  <a:schemeClr val="bg1">
                    <a:lumMod val="95000"/>
                  </a:schemeClr>
                </a:solidFill>
                <a:latin typeface="Garamond" panose="02020404030301010803" pitchFamily="18" charset="0"/>
              </a:rPr>
              <a:t>The Role of Women and MSMs in each other’s lives</a:t>
            </a:r>
            <a:endParaRPr lang="en-US" sz="4800" b="1" dirty="0">
              <a:solidFill>
                <a:schemeClr val="bg1">
                  <a:lumMod val="95000"/>
                </a:schemeClr>
              </a:solidFill>
              <a:latin typeface="Garamond" panose="02020404030301010803" pitchFamily="18" charset="0"/>
            </a:endParaRPr>
          </a:p>
        </p:txBody>
      </p:sp>
      <p:sp>
        <p:nvSpPr>
          <p:cNvPr id="3" name="Subtitle 2"/>
          <p:cNvSpPr>
            <a:spLocks noGrp="1"/>
          </p:cNvSpPr>
          <p:nvPr>
            <p:ph type="subTitle" idx="1"/>
          </p:nvPr>
        </p:nvSpPr>
        <p:spPr>
          <a:xfrm>
            <a:off x="762000" y="3886200"/>
            <a:ext cx="7620000" cy="2133600"/>
          </a:xfrm>
        </p:spPr>
        <p:txBody>
          <a:bodyPr>
            <a:normAutofit fontScale="85000" lnSpcReduction="10000"/>
          </a:bodyPr>
          <a:lstStyle/>
          <a:p>
            <a:r>
              <a:rPr lang="en-US" dirty="0" smtClean="0">
                <a:solidFill>
                  <a:schemeClr val="bg1">
                    <a:lumMod val="95000"/>
                  </a:schemeClr>
                </a:solidFill>
                <a:latin typeface="Garamond" panose="02020404030301010803" pitchFamily="18" charset="0"/>
              </a:rPr>
              <a:t>Gail Wyatt, Ph.D.</a:t>
            </a:r>
          </a:p>
          <a:p>
            <a:r>
              <a:rPr lang="en-US" dirty="0" smtClean="0">
                <a:solidFill>
                  <a:schemeClr val="bg1">
                    <a:lumMod val="95000"/>
                  </a:schemeClr>
                </a:solidFill>
                <a:latin typeface="Garamond" panose="02020404030301010803" pitchFamily="18" charset="0"/>
              </a:rPr>
              <a:t>UCLA Health, Hope, &amp; Healing (H</a:t>
            </a:r>
            <a:r>
              <a:rPr lang="en-US" sz="3300" baseline="30000" dirty="0" smtClean="0">
                <a:solidFill>
                  <a:schemeClr val="bg1">
                    <a:lumMod val="95000"/>
                  </a:schemeClr>
                </a:solidFill>
                <a:latin typeface="Garamond" panose="02020404030301010803" pitchFamily="18" charset="0"/>
              </a:rPr>
              <a:t>3</a:t>
            </a:r>
            <a:r>
              <a:rPr lang="en-US" dirty="0" smtClean="0">
                <a:solidFill>
                  <a:schemeClr val="bg1">
                    <a:lumMod val="95000"/>
                  </a:schemeClr>
                </a:solidFill>
                <a:latin typeface="Garamond" panose="02020404030301010803" pitchFamily="18" charset="0"/>
              </a:rPr>
              <a:t>)/BGRG Summit</a:t>
            </a:r>
          </a:p>
          <a:p>
            <a:r>
              <a:rPr lang="en-US" dirty="0" smtClean="0">
                <a:solidFill>
                  <a:schemeClr val="bg1">
                    <a:lumMod val="95000"/>
                  </a:schemeClr>
                </a:solidFill>
                <a:latin typeface="Garamond" panose="02020404030301010803" pitchFamily="18" charset="0"/>
              </a:rPr>
              <a:t>January 14, 2015</a:t>
            </a:r>
          </a:p>
          <a:p>
            <a:r>
              <a:rPr lang="en-US" dirty="0" smtClean="0">
                <a:solidFill>
                  <a:schemeClr val="bg1">
                    <a:lumMod val="95000"/>
                  </a:schemeClr>
                </a:solidFill>
                <a:latin typeface="Garamond" panose="02020404030301010803" pitchFamily="18" charset="0"/>
              </a:rPr>
              <a:t>Atlanta, GA</a:t>
            </a:r>
          </a:p>
          <a:p>
            <a:endParaRPr lang="en-US" dirty="0">
              <a:solidFill>
                <a:schemeClr val="bg1">
                  <a:lumMod val="95000"/>
                </a:schemeClr>
              </a:solidFill>
              <a:latin typeface="Garamond" panose="02020404030301010803" pitchFamily="18" charset="0"/>
            </a:endParaRPr>
          </a:p>
        </p:txBody>
      </p:sp>
    </p:spTree>
    <p:extLst>
      <p:ext uri="{BB962C8B-B14F-4D97-AF65-F5344CB8AC3E}">
        <p14:creationId xmlns:p14="http://schemas.microsoft.com/office/powerpoint/2010/main" xmlns="" val="2918858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228600" y="609600"/>
            <a:ext cx="8686800" cy="6019800"/>
          </a:xfrm>
        </p:spPr>
        <p:txBody>
          <a:bodyPr>
            <a:normAutofit/>
          </a:bodyPr>
          <a:lstStyle/>
          <a:p>
            <a:pPr algn="ctr">
              <a:buFontTx/>
              <a:buNone/>
            </a:pPr>
            <a:r>
              <a:rPr lang="en-US" altLang="en-US" sz="4400" dirty="0"/>
              <a:t>Unresolved grief, depression and trauma was overlooked</a:t>
            </a:r>
          </a:p>
          <a:p>
            <a:pPr algn="ctr">
              <a:buFontTx/>
              <a:buNone/>
            </a:pPr>
            <a:endParaRPr lang="en-US" altLang="en-US" sz="4400" dirty="0"/>
          </a:p>
          <a:p>
            <a:pPr algn="ctr">
              <a:buFontTx/>
              <a:buNone/>
            </a:pPr>
            <a:endParaRPr lang="en-US" altLang="en-US" sz="4400" dirty="0"/>
          </a:p>
          <a:p>
            <a:pPr algn="ctr">
              <a:buFontTx/>
              <a:buNone/>
            </a:pPr>
            <a:endParaRPr lang="en-US" altLang="en-US" sz="4400" dirty="0"/>
          </a:p>
          <a:p>
            <a:pPr algn="r">
              <a:buFontTx/>
              <a:buNone/>
            </a:pPr>
            <a:endParaRPr lang="en-US" altLang="en-US" sz="1800" b="1" i="1" dirty="0"/>
          </a:p>
          <a:p>
            <a:pPr algn="r">
              <a:buFontTx/>
              <a:buNone/>
            </a:pPr>
            <a:endParaRPr lang="en-US" altLang="en-US" sz="1800" b="1" i="1" dirty="0"/>
          </a:p>
          <a:p>
            <a:pPr algn="r">
              <a:buFontTx/>
              <a:buNone/>
            </a:pPr>
            <a:r>
              <a:rPr lang="en-US" altLang="en-US" sz="3200" b="1" i="1" dirty="0"/>
              <a:t>“Mary Don’t You Weep…”</a:t>
            </a:r>
          </a:p>
          <a:p>
            <a:pPr algn="r">
              <a:buFontTx/>
              <a:buNone/>
            </a:pPr>
            <a:r>
              <a:rPr lang="en-US" altLang="en-US" sz="3200" b="1" i="1" dirty="0"/>
              <a:t>“I Been Rebuked and I Been Scorned”</a:t>
            </a:r>
            <a:endParaRPr lang="en-US" altLang="en-US" sz="2000" dirty="0"/>
          </a:p>
        </p:txBody>
      </p:sp>
      <p:pic>
        <p:nvPicPr>
          <p:cNvPr id="11268" name="Picture 4" descr="womensgrie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2181225"/>
            <a:ext cx="4114800" cy="2924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98600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1828800"/>
            <a:ext cx="8229600" cy="4876800"/>
          </a:xfrm>
        </p:spPr>
        <p:txBody>
          <a:bodyPr>
            <a:normAutofit/>
          </a:bodyPr>
          <a:lstStyle/>
          <a:p>
            <a:r>
              <a:rPr lang="en-US" altLang="en-US" sz="2800" dirty="0"/>
              <a:t>Their survival was enhanced by Religiosity and Spirituality</a:t>
            </a:r>
          </a:p>
          <a:p>
            <a:pPr lvl="1"/>
            <a:r>
              <a:rPr lang="en-US" altLang="en-US" sz="2400" b="1" i="1" dirty="0"/>
              <a:t>“Didn’t My Lord Deliver Daniel?”</a:t>
            </a:r>
          </a:p>
          <a:p>
            <a:pPr>
              <a:buFontTx/>
              <a:buNone/>
            </a:pPr>
            <a:endParaRPr lang="en-US" altLang="en-US" sz="2800" dirty="0"/>
          </a:p>
          <a:p>
            <a:r>
              <a:rPr lang="en-US" altLang="en-US" sz="2800" dirty="0"/>
              <a:t>Communication through Religion</a:t>
            </a:r>
          </a:p>
          <a:p>
            <a:pPr lvl="1"/>
            <a:r>
              <a:rPr lang="en-US" altLang="en-US" sz="2400" b="1" i="1" dirty="0"/>
              <a:t>“Steal Away…”</a:t>
            </a:r>
          </a:p>
          <a:p>
            <a:pPr lvl="1"/>
            <a:r>
              <a:rPr lang="en-US" altLang="en-US" sz="2400" b="1" i="1" dirty="0"/>
              <a:t>“Swing Low, Sweet Chariot”</a:t>
            </a:r>
            <a:endParaRPr lang="en-US" altLang="en-US" sz="4000" b="1" i="1" dirty="0"/>
          </a:p>
        </p:txBody>
      </p:sp>
      <p:sp>
        <p:nvSpPr>
          <p:cNvPr id="12293" name="Rectangle 5"/>
          <p:cNvSpPr>
            <a:spLocks noGrp="1" noChangeArrowheads="1"/>
          </p:cNvSpPr>
          <p:nvPr>
            <p:ph type="title"/>
          </p:nvPr>
        </p:nvSpPr>
        <p:spPr/>
        <p:txBody>
          <a:bodyPr/>
          <a:lstStyle/>
          <a:p>
            <a:r>
              <a:rPr lang="en-US" altLang="en-US" i="1" dirty="0"/>
              <a:t>Examples of Coping</a:t>
            </a:r>
          </a:p>
        </p:txBody>
      </p:sp>
    </p:spTree>
    <p:extLst>
      <p:ext uri="{BB962C8B-B14F-4D97-AF65-F5344CB8AC3E}">
        <p14:creationId xmlns:p14="http://schemas.microsoft.com/office/powerpoint/2010/main" xmlns="" val="295781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i="1"/>
              <a:t>Examples of Coping</a:t>
            </a:r>
          </a:p>
        </p:txBody>
      </p:sp>
      <p:sp>
        <p:nvSpPr>
          <p:cNvPr id="16387" name="Rectangle 3"/>
          <p:cNvSpPr>
            <a:spLocks noGrp="1" noChangeArrowheads="1"/>
          </p:cNvSpPr>
          <p:nvPr>
            <p:ph type="body" idx="1"/>
          </p:nvPr>
        </p:nvSpPr>
        <p:spPr/>
        <p:txBody>
          <a:bodyPr/>
          <a:lstStyle/>
          <a:p>
            <a:r>
              <a:rPr lang="en-US" altLang="en-US"/>
              <a:t>Interconnectedness</a:t>
            </a:r>
          </a:p>
          <a:p>
            <a:pPr lvl="1"/>
            <a:r>
              <a:rPr lang="en-US" altLang="en-US"/>
              <a:t>Valuing relationships over self</a:t>
            </a:r>
          </a:p>
        </p:txBody>
      </p:sp>
      <p:pic>
        <p:nvPicPr>
          <p:cNvPr id="16390" name="Picture 6" descr="Un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28963" y="2981325"/>
            <a:ext cx="2886075" cy="33432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2888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i="1" dirty="0"/>
              <a:t>What is the Aftermath?</a:t>
            </a:r>
          </a:p>
        </p:txBody>
      </p:sp>
      <p:sp>
        <p:nvSpPr>
          <p:cNvPr id="9219" name="Rectangle 3"/>
          <p:cNvSpPr>
            <a:spLocks noGrp="1" noChangeArrowheads="1"/>
          </p:cNvSpPr>
          <p:nvPr>
            <p:ph type="body" idx="1"/>
          </p:nvPr>
        </p:nvSpPr>
        <p:spPr>
          <a:xfrm>
            <a:off x="457200" y="1447800"/>
            <a:ext cx="8229600" cy="5181600"/>
          </a:xfrm>
        </p:spPr>
        <p:txBody>
          <a:bodyPr>
            <a:normAutofit/>
          </a:bodyPr>
          <a:lstStyle/>
          <a:p>
            <a:pPr marL="461963" lvl="1" indent="-346075">
              <a:lnSpc>
                <a:spcPct val="90000"/>
              </a:lnSpc>
              <a:spcAft>
                <a:spcPts val="500"/>
              </a:spcAft>
              <a:buFont typeface="Wingdings" pitchFamily="2" charset="2"/>
              <a:buAutoNum type="arabicPeriod"/>
            </a:pPr>
            <a:r>
              <a:rPr lang="en-US" altLang="en-US" sz="2400" dirty="0"/>
              <a:t>Segregated, inner-city housing and social networks breed sexual risk-taking</a:t>
            </a:r>
          </a:p>
          <a:p>
            <a:pPr marL="461963" lvl="1" indent="-346075">
              <a:lnSpc>
                <a:spcPct val="90000"/>
              </a:lnSpc>
              <a:spcAft>
                <a:spcPts val="500"/>
              </a:spcAft>
              <a:buFont typeface="Wingdings" pitchFamily="2" charset="2"/>
              <a:buAutoNum type="arabicPeriod"/>
            </a:pPr>
            <a:r>
              <a:rPr lang="en-US" altLang="en-US" sz="2400" dirty="0"/>
              <a:t>Black men with high school education – 30% chance of incarceration versus Black men without high school education – 60% chance of incarceration</a:t>
            </a:r>
          </a:p>
          <a:p>
            <a:pPr marL="461963" lvl="1" indent="-346075">
              <a:lnSpc>
                <a:spcPct val="90000"/>
              </a:lnSpc>
              <a:spcAft>
                <a:spcPts val="500"/>
              </a:spcAft>
              <a:buFont typeface="Wingdings" pitchFamily="2" charset="2"/>
              <a:buAutoNum type="arabicPeriod"/>
            </a:pPr>
            <a:r>
              <a:rPr lang="en-US" altLang="en-US" sz="2400" dirty="0"/>
              <a:t>Mate unavailability for women – Power/Prestige imbalance in relationship</a:t>
            </a:r>
          </a:p>
          <a:p>
            <a:pPr marL="461963" lvl="1" indent="-346075">
              <a:lnSpc>
                <a:spcPct val="90000"/>
              </a:lnSpc>
              <a:spcAft>
                <a:spcPts val="500"/>
              </a:spcAft>
              <a:buFont typeface="Wingdings" pitchFamily="2" charset="2"/>
              <a:buAutoNum type="arabicPeriod"/>
            </a:pPr>
            <a:r>
              <a:rPr lang="en-US" altLang="en-US" sz="2400" dirty="0"/>
              <a:t>Depression/Trauma/Grief</a:t>
            </a:r>
          </a:p>
          <a:p>
            <a:pPr marL="461963" lvl="1" indent="-346075">
              <a:lnSpc>
                <a:spcPct val="90000"/>
              </a:lnSpc>
              <a:spcAft>
                <a:spcPts val="500"/>
              </a:spcAft>
              <a:buFont typeface="Wingdings" pitchFamily="2" charset="2"/>
              <a:buAutoNum type="arabicPeriod"/>
            </a:pPr>
            <a:r>
              <a:rPr lang="en-US" altLang="en-US" sz="2400" dirty="0"/>
              <a:t>Teen Pregnancy – Baby mama/daddy</a:t>
            </a:r>
          </a:p>
          <a:p>
            <a:pPr marL="461963" lvl="1" indent="-346075">
              <a:lnSpc>
                <a:spcPct val="90000"/>
              </a:lnSpc>
              <a:spcAft>
                <a:spcPts val="500"/>
              </a:spcAft>
              <a:buFont typeface="Wingdings" pitchFamily="2" charset="2"/>
              <a:buAutoNum type="arabicPeriod"/>
            </a:pPr>
            <a:r>
              <a:rPr lang="en-US" altLang="en-US" sz="2400" dirty="0"/>
              <a:t>Secrecy/Poor communication about sex </a:t>
            </a:r>
            <a:r>
              <a:rPr lang="en-US" altLang="en-US" sz="2400" dirty="0" smtClean="0"/>
              <a:t>– Homophobia</a:t>
            </a:r>
          </a:p>
          <a:p>
            <a:pPr marL="461963" lvl="1" indent="-346075">
              <a:lnSpc>
                <a:spcPct val="90000"/>
              </a:lnSpc>
              <a:spcAft>
                <a:spcPts val="500"/>
              </a:spcAft>
              <a:buFont typeface="Wingdings" pitchFamily="2" charset="2"/>
              <a:buAutoNum type="arabicPeriod"/>
            </a:pPr>
            <a:r>
              <a:rPr lang="en-US" altLang="en-US" sz="2400" dirty="0" smtClean="0"/>
              <a:t>MSMs still have a vital role to play in families, work, and communities</a:t>
            </a:r>
            <a:endParaRPr lang="en-US" altLang="en-US" sz="2400" dirty="0"/>
          </a:p>
        </p:txBody>
      </p:sp>
    </p:spTree>
    <p:extLst>
      <p:ext uri="{BB962C8B-B14F-4D97-AF65-F5344CB8AC3E}">
        <p14:creationId xmlns:p14="http://schemas.microsoft.com/office/powerpoint/2010/main" xmlns="" val="1398552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 name="Group 3"/>
          <p:cNvGrpSpPr/>
          <p:nvPr/>
        </p:nvGrpSpPr>
        <p:grpSpPr>
          <a:xfrm>
            <a:off x="2324100" y="1143000"/>
            <a:ext cx="5029200" cy="5029200"/>
            <a:chOff x="2324100" y="712269"/>
            <a:chExt cx="5029200" cy="5029200"/>
          </a:xfrm>
        </p:grpSpPr>
        <p:sp>
          <p:nvSpPr>
            <p:cNvPr id="80898" name="Oval 2"/>
            <p:cNvSpPr>
              <a:spLocks noChangeArrowheads="1"/>
            </p:cNvSpPr>
            <p:nvPr/>
          </p:nvSpPr>
          <p:spPr bwMode="auto">
            <a:xfrm>
              <a:off x="2324100" y="712269"/>
              <a:ext cx="5029200" cy="5029200"/>
            </a:xfrm>
            <a:prstGeom prst="ellipse">
              <a:avLst/>
            </a:prstGeom>
            <a:solidFill>
              <a:srgbClr val="FFFFFF"/>
            </a:solidFill>
            <a:ln w="28575">
              <a:solidFill>
                <a:srgbClr val="000000"/>
              </a:solidFill>
              <a:round/>
              <a:headEnd/>
              <a:tailEnd/>
            </a:ln>
          </p:spPr>
          <p:txBody>
            <a:bodyPr/>
            <a:lstStyle/>
            <a:p>
              <a:endParaRPr lang="en-US" altLang="en-US" sz="1800">
                <a:ln w="38100">
                  <a:noFill/>
                </a:ln>
                <a:latin typeface="+mj-lt"/>
              </a:endParaRPr>
            </a:p>
          </p:txBody>
        </p:sp>
        <p:sp>
          <p:nvSpPr>
            <p:cNvPr id="80899" name="Line 3"/>
            <p:cNvSpPr>
              <a:spLocks noChangeShapeType="1"/>
            </p:cNvSpPr>
            <p:nvPr/>
          </p:nvSpPr>
          <p:spPr bwMode="auto">
            <a:xfrm flipH="1">
              <a:off x="4835492" y="712269"/>
              <a:ext cx="0" cy="251460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latin typeface="+mj-lt"/>
              </a:endParaRPr>
            </a:p>
          </p:txBody>
        </p:sp>
        <p:sp>
          <p:nvSpPr>
            <p:cNvPr id="80900" name="Line 4"/>
            <p:cNvSpPr>
              <a:spLocks noChangeShapeType="1"/>
            </p:cNvSpPr>
            <p:nvPr/>
          </p:nvSpPr>
          <p:spPr bwMode="auto">
            <a:xfrm flipH="1">
              <a:off x="2819400" y="3226869"/>
              <a:ext cx="2016092" cy="1532029"/>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latin typeface="+mj-lt"/>
              </a:endParaRPr>
            </a:p>
          </p:txBody>
        </p:sp>
        <p:sp>
          <p:nvSpPr>
            <p:cNvPr id="80901" name="Line 5"/>
            <p:cNvSpPr>
              <a:spLocks noChangeShapeType="1"/>
            </p:cNvSpPr>
            <p:nvPr/>
          </p:nvSpPr>
          <p:spPr bwMode="auto">
            <a:xfrm>
              <a:off x="4838700" y="3226869"/>
              <a:ext cx="2095500" cy="142133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latin typeface="+mj-lt"/>
              </a:endParaRPr>
            </a:p>
          </p:txBody>
        </p:sp>
      </p:grpSp>
      <p:sp>
        <p:nvSpPr>
          <p:cNvPr id="80902" name="Rectangle 6"/>
          <p:cNvSpPr>
            <a:spLocks noGrp="1" noChangeArrowheads="1"/>
          </p:cNvSpPr>
          <p:nvPr>
            <p:ph type="title"/>
          </p:nvPr>
        </p:nvSpPr>
        <p:spPr>
          <a:xfrm>
            <a:off x="272716" y="228600"/>
            <a:ext cx="8229600" cy="990600"/>
          </a:xfrm>
        </p:spPr>
        <p:txBody>
          <a:bodyPr>
            <a:normAutofit/>
          </a:bodyPr>
          <a:lstStyle/>
          <a:p>
            <a:r>
              <a:rPr lang="en-US" altLang="en-US" i="1" dirty="0"/>
              <a:t>Sexual Health Model</a:t>
            </a:r>
          </a:p>
        </p:txBody>
      </p:sp>
      <p:sp>
        <p:nvSpPr>
          <p:cNvPr id="80903" name="Text Box 7"/>
          <p:cNvSpPr txBox="1">
            <a:spLocks noChangeArrowheads="1"/>
          </p:cNvSpPr>
          <p:nvPr/>
        </p:nvSpPr>
        <p:spPr bwMode="auto">
          <a:xfrm>
            <a:off x="304800" y="1905000"/>
            <a:ext cx="251460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58738">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defRPr>
                <a:solidFill>
                  <a:schemeClr val="tx1"/>
                </a:solidFill>
                <a:latin typeface="Arial" pitchFamily="34" charset="0"/>
              </a:defRPr>
            </a:lvl6pPr>
            <a:lvl7pPr fontAlgn="base">
              <a:spcBef>
                <a:spcPct val="0"/>
              </a:spcBef>
              <a:spcAft>
                <a:spcPct val="0"/>
              </a:spcAft>
              <a:defRPr>
                <a:solidFill>
                  <a:schemeClr val="tx1"/>
                </a:solidFill>
                <a:latin typeface="Arial" pitchFamily="34" charset="0"/>
              </a:defRPr>
            </a:lvl7pPr>
            <a:lvl8pPr fontAlgn="base">
              <a:spcBef>
                <a:spcPct val="0"/>
              </a:spcBef>
              <a:spcAft>
                <a:spcPct val="0"/>
              </a:spcAft>
              <a:defRPr>
                <a:solidFill>
                  <a:schemeClr val="tx1"/>
                </a:solidFill>
                <a:latin typeface="Arial" pitchFamily="34" charset="0"/>
              </a:defRPr>
            </a:lvl8pPr>
            <a:lvl9pPr fontAlgn="base">
              <a:spcBef>
                <a:spcPct val="0"/>
              </a:spcBef>
              <a:spcAft>
                <a:spcPct val="0"/>
              </a:spcAft>
              <a:defRPr>
                <a:solidFill>
                  <a:schemeClr val="tx1"/>
                </a:solidFill>
                <a:latin typeface="Arial" pitchFamily="34" charset="0"/>
              </a:defRPr>
            </a:lvl9pPr>
          </a:lstStyle>
          <a:p>
            <a:r>
              <a:rPr lang="en-US" altLang="en-US" b="1" dirty="0">
                <a:latin typeface="+mj-lt"/>
              </a:rPr>
              <a:t>History of Sexually Transmitted Diseases</a:t>
            </a:r>
          </a:p>
        </p:txBody>
      </p:sp>
      <p:sp>
        <p:nvSpPr>
          <p:cNvPr id="80904" name="Text Box 8"/>
          <p:cNvSpPr txBox="1">
            <a:spLocks noChangeArrowheads="1"/>
          </p:cNvSpPr>
          <p:nvPr/>
        </p:nvSpPr>
        <p:spPr bwMode="auto">
          <a:xfrm>
            <a:off x="7170620" y="1581834"/>
            <a:ext cx="1752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en-US" altLang="en-US" sz="1800" b="1" dirty="0">
                <a:latin typeface="+mj-lt"/>
              </a:rPr>
              <a:t>Risky Sexual Practices</a:t>
            </a:r>
          </a:p>
        </p:txBody>
      </p:sp>
      <p:sp>
        <p:nvSpPr>
          <p:cNvPr id="80905" name="Text Box 9"/>
          <p:cNvSpPr txBox="1">
            <a:spLocks noChangeArrowheads="1"/>
          </p:cNvSpPr>
          <p:nvPr/>
        </p:nvSpPr>
        <p:spPr bwMode="auto">
          <a:xfrm>
            <a:off x="304800" y="4996962"/>
            <a:ext cx="22860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b="1" dirty="0">
                <a:latin typeface="+mj-lt"/>
              </a:rPr>
              <a:t>Religious / Spiritual Beliefs</a:t>
            </a:r>
          </a:p>
        </p:txBody>
      </p:sp>
      <p:sp>
        <p:nvSpPr>
          <p:cNvPr id="80906" name="Text Box 10"/>
          <p:cNvSpPr txBox="1">
            <a:spLocks noChangeArrowheads="1"/>
          </p:cNvSpPr>
          <p:nvPr/>
        </p:nvSpPr>
        <p:spPr bwMode="auto">
          <a:xfrm>
            <a:off x="7062453" y="5001943"/>
            <a:ext cx="2057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b="1" dirty="0">
                <a:latin typeface="+mj-lt"/>
              </a:rPr>
              <a:t>Substance Abuse</a:t>
            </a:r>
          </a:p>
        </p:txBody>
      </p:sp>
      <p:sp>
        <p:nvSpPr>
          <p:cNvPr id="80907" name="Text Box 11"/>
          <p:cNvSpPr txBox="1">
            <a:spLocks noChangeArrowheads="1"/>
          </p:cNvSpPr>
          <p:nvPr/>
        </p:nvSpPr>
        <p:spPr bwMode="auto">
          <a:xfrm>
            <a:off x="2667000" y="2549098"/>
            <a:ext cx="20193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chemeClr val="accent2"/>
                </a:solidFill>
                <a:latin typeface="+mj-lt"/>
              </a:rPr>
              <a:t>Sexual</a:t>
            </a:r>
            <a:r>
              <a:rPr lang="en-US" altLang="en-US" sz="2400" b="1" dirty="0">
                <a:latin typeface="+mj-lt"/>
              </a:rPr>
              <a:t> </a:t>
            </a:r>
            <a:r>
              <a:rPr lang="en-US" altLang="en-US" sz="2400" b="1" dirty="0">
                <a:solidFill>
                  <a:schemeClr val="accent2"/>
                </a:solidFill>
                <a:latin typeface="+mj-lt"/>
              </a:rPr>
              <a:t>Ownership</a:t>
            </a:r>
          </a:p>
        </p:txBody>
      </p:sp>
      <p:sp>
        <p:nvSpPr>
          <p:cNvPr id="80908" name="Text Box 12"/>
          <p:cNvSpPr txBox="1">
            <a:spLocks noChangeArrowheads="1"/>
          </p:cNvSpPr>
          <p:nvPr/>
        </p:nvSpPr>
        <p:spPr bwMode="auto">
          <a:xfrm>
            <a:off x="5113220" y="2549097"/>
            <a:ext cx="2057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chemeClr val="accent2"/>
                </a:solidFill>
                <a:latin typeface="+mj-lt"/>
              </a:rPr>
              <a:t>Body Awareness</a:t>
            </a:r>
          </a:p>
        </p:txBody>
      </p:sp>
      <p:sp>
        <p:nvSpPr>
          <p:cNvPr id="80909" name="Text Box 13"/>
          <p:cNvSpPr txBox="1">
            <a:spLocks noChangeArrowheads="1"/>
          </p:cNvSpPr>
          <p:nvPr/>
        </p:nvSpPr>
        <p:spPr bwMode="auto">
          <a:xfrm>
            <a:off x="3188970" y="5003547"/>
            <a:ext cx="34290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chemeClr val="accent2"/>
                </a:solidFill>
                <a:latin typeface="+mj-lt"/>
              </a:rPr>
              <a:t>Interconnectedness</a:t>
            </a:r>
          </a:p>
        </p:txBody>
      </p:sp>
      <p:sp>
        <p:nvSpPr>
          <p:cNvPr id="80910" name="Text Box 14"/>
          <p:cNvSpPr txBox="1">
            <a:spLocks noChangeArrowheads="1"/>
          </p:cNvSpPr>
          <p:nvPr/>
        </p:nvSpPr>
        <p:spPr bwMode="auto">
          <a:xfrm>
            <a:off x="3634138" y="6226242"/>
            <a:ext cx="2895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en-US" sz="1800" b="1" dirty="0">
                <a:latin typeface="+mj-lt"/>
              </a:rPr>
              <a:t>Cultural Beliefs</a:t>
            </a:r>
          </a:p>
        </p:txBody>
      </p:sp>
    </p:spTree>
    <p:extLst>
      <p:ext uri="{BB962C8B-B14F-4D97-AF65-F5344CB8AC3E}">
        <p14:creationId xmlns:p14="http://schemas.microsoft.com/office/powerpoint/2010/main" xmlns="" val="13381234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1000" y="609600"/>
            <a:ext cx="8458200" cy="1143000"/>
          </a:xfrm>
        </p:spPr>
        <p:txBody>
          <a:bodyPr>
            <a:noAutofit/>
          </a:bodyPr>
          <a:lstStyle/>
          <a:p>
            <a:r>
              <a:rPr lang="en-US" altLang="en-US" sz="3200" i="1" dirty="0" smtClean="0">
                <a:effectLst>
                  <a:outerShdw blurRad="38100" dist="38100" dir="2700000" algn="tl">
                    <a:srgbClr val="000000">
                      <a:alpha val="43137"/>
                    </a:srgbClr>
                  </a:outerShdw>
                </a:effectLst>
                <a:latin typeface="Times New Roman" pitchFamily="18" charset="0"/>
              </a:rPr>
              <a:t>The </a:t>
            </a:r>
            <a:r>
              <a:rPr lang="en-US" altLang="en-US" sz="3200" i="1" dirty="0">
                <a:effectLst>
                  <a:outerShdw blurRad="38100" dist="38100" dir="2700000" algn="tl">
                    <a:srgbClr val="000000">
                      <a:alpha val="43137"/>
                    </a:srgbClr>
                  </a:outerShdw>
                </a:effectLst>
                <a:latin typeface="Times New Roman" pitchFamily="18" charset="0"/>
              </a:rPr>
              <a:t>Sexual Health Model is a conceptual framework to acknowledge these values and to reframe them within an HIV prevention context.</a:t>
            </a:r>
            <a:r>
              <a:rPr lang="en-US" altLang="en-US" sz="2800" i="1" dirty="0">
                <a:effectLst>
                  <a:outerShdw blurRad="38100" dist="38100" dir="2700000" algn="tl">
                    <a:srgbClr val="000000">
                      <a:alpha val="43137"/>
                    </a:srgbClr>
                  </a:outerShdw>
                </a:effectLst>
                <a:latin typeface="Times New Roman" pitchFamily="18" charset="0"/>
              </a:rPr>
              <a:t> </a:t>
            </a:r>
            <a:endParaRPr lang="en-US" altLang="en-US" sz="2800" dirty="0">
              <a:effectLst>
                <a:outerShdw blurRad="38100" dist="38100" dir="2700000" algn="tl">
                  <a:srgbClr val="000000">
                    <a:alpha val="43137"/>
                  </a:srgbClr>
                </a:outerShdw>
              </a:effectLst>
              <a:latin typeface="Times New Roman" pitchFamily="18" charset="0"/>
            </a:endParaRPr>
          </a:p>
        </p:txBody>
      </p:sp>
      <p:sp>
        <p:nvSpPr>
          <p:cNvPr id="81923" name="Rectangle 3"/>
          <p:cNvSpPr>
            <a:spLocks noGrp="1" noChangeArrowheads="1"/>
          </p:cNvSpPr>
          <p:nvPr>
            <p:ph type="body" idx="1"/>
          </p:nvPr>
        </p:nvSpPr>
        <p:spPr>
          <a:xfrm>
            <a:off x="685800" y="2438400"/>
            <a:ext cx="7620000" cy="2667000"/>
          </a:xfrm>
        </p:spPr>
        <p:txBody>
          <a:bodyPr>
            <a:normAutofit/>
          </a:bodyPr>
          <a:lstStyle/>
          <a:p>
            <a:pPr marL="0" indent="0">
              <a:buFont typeface="Wingdings" pitchFamily="2" charset="2"/>
              <a:buNone/>
            </a:pPr>
            <a:r>
              <a:rPr lang="en-US" altLang="en-US" sz="2600" dirty="0"/>
              <a:t>Interconnectedness addresses the common belief that being in a relationship with one’s group or having a family defines and enhances personal value. However, personal health along with family ties and social networks is promoted, regardless of relationship status.*</a:t>
            </a:r>
          </a:p>
        </p:txBody>
      </p:sp>
      <p:sp>
        <p:nvSpPr>
          <p:cNvPr id="81924" name="Text Box 4"/>
          <p:cNvSpPr txBox="1">
            <a:spLocks noChangeArrowheads="1"/>
          </p:cNvSpPr>
          <p:nvPr/>
        </p:nvSpPr>
        <p:spPr bwMode="auto">
          <a:xfrm>
            <a:off x="2057400" y="5562600"/>
            <a:ext cx="66294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r>
              <a:rPr lang="en-US" altLang="en-US" sz="1400" dirty="0">
                <a:latin typeface="Times New Roman" pitchFamily="18" charset="0"/>
              </a:rPr>
              <a:t>*Wyatt, GE (2009). Enhancing cultural and contextual intervention strategies to reduce HIV/AIDS among African Americans. </a:t>
            </a:r>
            <a:r>
              <a:rPr lang="en-US" altLang="en-US" sz="1400" i="1" dirty="0">
                <a:latin typeface="Times New Roman" pitchFamily="18" charset="0"/>
              </a:rPr>
              <a:t>American Journal of Public Health</a:t>
            </a:r>
            <a:r>
              <a:rPr lang="en-US" altLang="en-US" sz="1400" dirty="0">
                <a:latin typeface="Times New Roman" pitchFamily="18" charset="0"/>
              </a:rPr>
              <a:t>, In press.</a:t>
            </a:r>
          </a:p>
        </p:txBody>
      </p:sp>
    </p:spTree>
    <p:extLst>
      <p:ext uri="{BB962C8B-B14F-4D97-AF65-F5344CB8AC3E}">
        <p14:creationId xmlns:p14="http://schemas.microsoft.com/office/powerpoint/2010/main" xmlns="" val="315723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a:noFill/>
          <a:ln/>
        </p:spPr>
        <p:txBody>
          <a:bodyPr/>
          <a:lstStyle/>
          <a:p>
            <a:r>
              <a:rPr lang="en-US" altLang="en-US"/>
              <a:t>Change is Real Now. </a:t>
            </a:r>
          </a:p>
        </p:txBody>
      </p:sp>
      <p:pic>
        <p:nvPicPr>
          <p:cNvPr id="98309" name="Picture 5" descr="change is real"/>
          <p:cNvPicPr>
            <a:picLocks noGrp="1" noChangeAspect="1" noChangeArrowheads="1"/>
          </p:cNvPicPr>
          <p:nvPr>
            <p:ph type="body" idx="1"/>
          </p:nvPr>
        </p:nvPicPr>
        <p:blipFill>
          <a:blip r:embed="rId2" cstate="print">
            <a:extLst>
              <a:ext uri="{28A0092B-C50C-407E-A947-70E740481C1C}">
                <a14:useLocalDpi xmlns:a14="http://schemas.microsoft.com/office/drawing/2010/main" xmlns="" val="0"/>
              </a:ext>
            </a:extLst>
          </a:blip>
          <a:srcRect/>
          <a:stretch>
            <a:fillRect/>
          </a:stretch>
        </p:blipFill>
        <p:spPr>
          <a:xfrm>
            <a:off x="838200" y="1600200"/>
            <a:ext cx="3883025" cy="4302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98310" name="Rectangle 6"/>
          <p:cNvSpPr>
            <a:spLocks noChangeArrowheads="1"/>
          </p:cNvSpPr>
          <p:nvPr/>
        </p:nvSpPr>
        <p:spPr bwMode="auto">
          <a:xfrm>
            <a:off x="4800600" y="1600200"/>
            <a:ext cx="4114800"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65000"/>
              <a:buFont typeface="Wingdings" pitchFamily="2" charset="2"/>
              <a:defRPr sz="2800">
                <a:solidFill>
                  <a:schemeClr val="tx1"/>
                </a:solidFill>
                <a:latin typeface="Arial" pitchFamily="34" charset="0"/>
              </a:defRPr>
            </a:lvl1pPr>
            <a:lvl2pPr marL="669925" indent="-325438" algn="ctr">
              <a:spcBef>
                <a:spcPct val="20000"/>
              </a:spcBef>
              <a:buClr>
                <a:schemeClr val="accent2"/>
              </a:buClr>
              <a:buSzPct val="60000"/>
              <a:buFont typeface="Wingdings" pitchFamily="2" charset="2"/>
              <a:defRPr sz="2600">
                <a:solidFill>
                  <a:schemeClr val="tx1"/>
                </a:solidFill>
                <a:latin typeface="Arial" pitchFamily="34" charset="0"/>
              </a:defRPr>
            </a:lvl2pPr>
            <a:lvl3pPr marL="1022350" indent="-350838" algn="ctr">
              <a:spcBef>
                <a:spcPct val="20000"/>
              </a:spcBef>
              <a:buClr>
                <a:schemeClr val="accent1"/>
              </a:buClr>
              <a:buSzPct val="65000"/>
              <a:buFont typeface="Wingdings" pitchFamily="2" charset="2"/>
              <a:defRPr sz="2200">
                <a:solidFill>
                  <a:schemeClr val="tx1"/>
                </a:solidFill>
                <a:latin typeface="Arial" pitchFamily="34" charset="0"/>
              </a:defRPr>
            </a:lvl3pPr>
            <a:lvl4pPr marL="1339850" indent="-315913" algn="ctr">
              <a:spcBef>
                <a:spcPct val="20000"/>
              </a:spcBef>
              <a:buClr>
                <a:schemeClr val="accent2"/>
              </a:buClr>
              <a:buSzPct val="70000"/>
              <a:buFont typeface="Wingdings" pitchFamily="2" charset="2"/>
              <a:defRPr sz="2000">
                <a:solidFill>
                  <a:schemeClr val="tx1"/>
                </a:solidFill>
                <a:latin typeface="Arial" pitchFamily="34" charset="0"/>
              </a:defRPr>
            </a:lvl4pPr>
            <a:lvl5pPr marL="1681163" indent="-339725" algn="ctr">
              <a:spcBef>
                <a:spcPct val="20000"/>
              </a:spcBef>
              <a:buClr>
                <a:schemeClr val="accent1"/>
              </a:buClr>
              <a:buSzPct val="75000"/>
              <a:buFont typeface="Wingdings" pitchFamily="2" charset="2"/>
              <a:defRPr sz="2000">
                <a:solidFill>
                  <a:schemeClr val="tx1"/>
                </a:solidFill>
                <a:latin typeface="Arial" pitchFamily="34" charset="0"/>
              </a:defRPr>
            </a:lvl5pPr>
            <a:lvl6pPr marL="2138363" indent="-339725" algn="ctr" fontAlgn="base">
              <a:spcBef>
                <a:spcPct val="20000"/>
              </a:spcBef>
              <a:spcAft>
                <a:spcPct val="0"/>
              </a:spcAft>
              <a:buClr>
                <a:schemeClr val="accent1"/>
              </a:buClr>
              <a:buSzPct val="75000"/>
              <a:buFont typeface="Wingdings" pitchFamily="2" charset="2"/>
              <a:defRPr sz="2000">
                <a:solidFill>
                  <a:schemeClr val="tx1"/>
                </a:solidFill>
                <a:latin typeface="Arial" pitchFamily="34" charset="0"/>
              </a:defRPr>
            </a:lvl6pPr>
            <a:lvl7pPr marL="2595563" indent="-339725" algn="ctr" fontAlgn="base">
              <a:spcBef>
                <a:spcPct val="20000"/>
              </a:spcBef>
              <a:spcAft>
                <a:spcPct val="0"/>
              </a:spcAft>
              <a:buClr>
                <a:schemeClr val="accent1"/>
              </a:buClr>
              <a:buSzPct val="75000"/>
              <a:buFont typeface="Wingdings" pitchFamily="2" charset="2"/>
              <a:defRPr sz="2000">
                <a:solidFill>
                  <a:schemeClr val="tx1"/>
                </a:solidFill>
                <a:latin typeface="Arial" pitchFamily="34" charset="0"/>
              </a:defRPr>
            </a:lvl7pPr>
            <a:lvl8pPr marL="3052763" indent="-339725" algn="ctr" fontAlgn="base">
              <a:spcBef>
                <a:spcPct val="20000"/>
              </a:spcBef>
              <a:spcAft>
                <a:spcPct val="0"/>
              </a:spcAft>
              <a:buClr>
                <a:schemeClr val="accent1"/>
              </a:buClr>
              <a:buSzPct val="75000"/>
              <a:buFont typeface="Wingdings" pitchFamily="2" charset="2"/>
              <a:defRPr sz="2000">
                <a:solidFill>
                  <a:schemeClr val="tx1"/>
                </a:solidFill>
                <a:latin typeface="Arial" pitchFamily="34" charset="0"/>
              </a:defRPr>
            </a:lvl8pPr>
            <a:lvl9pPr marL="3509963" indent="-339725" algn="ctr" fontAlgn="base">
              <a:spcBef>
                <a:spcPct val="20000"/>
              </a:spcBef>
              <a:spcAft>
                <a:spcPct val="0"/>
              </a:spcAft>
              <a:buClr>
                <a:schemeClr val="accent1"/>
              </a:buClr>
              <a:buSzPct val="75000"/>
              <a:buFont typeface="Wingdings" pitchFamily="2" charset="2"/>
              <a:defRPr sz="2000">
                <a:solidFill>
                  <a:schemeClr val="tx1"/>
                </a:solidFill>
                <a:latin typeface="Arial" pitchFamily="34" charset="0"/>
              </a:defRPr>
            </a:lvl9pPr>
          </a:lstStyle>
          <a:p>
            <a:pPr>
              <a:lnSpc>
                <a:spcPct val="80000"/>
              </a:lnSpc>
            </a:pPr>
            <a:r>
              <a:rPr lang="en-US" altLang="en-US" sz="2000" dirty="0">
                <a:latin typeface="+mj-lt"/>
              </a:rPr>
              <a:t>Just as most of us still can't believe our eyes, just think how every young black boy in America now sees himself, for the rest of his life, with the election of someone who's hair looks like his...brings tears to your eyes. That's why we have to save them now from destroying themselves. </a:t>
            </a:r>
          </a:p>
          <a:p>
            <a:pPr>
              <a:lnSpc>
                <a:spcPct val="80000"/>
              </a:lnSpc>
            </a:pPr>
            <a:endParaRPr lang="en-US" altLang="en-US" sz="2000" dirty="0">
              <a:latin typeface="+mj-lt"/>
            </a:endParaRPr>
          </a:p>
          <a:p>
            <a:pPr>
              <a:lnSpc>
                <a:spcPct val="80000"/>
              </a:lnSpc>
            </a:pPr>
            <a:endParaRPr lang="en-US" altLang="en-US" sz="2000" dirty="0">
              <a:latin typeface="+mj-lt"/>
            </a:endParaRPr>
          </a:p>
          <a:p>
            <a:pPr>
              <a:lnSpc>
                <a:spcPct val="90000"/>
              </a:lnSpc>
            </a:pPr>
            <a:r>
              <a:rPr lang="en-US" altLang="en-US" sz="2000" dirty="0">
                <a:latin typeface="+mj-lt"/>
              </a:rPr>
              <a:t>This a recent photo of a little boy visiting the White House. He wanted to feel Obama's hair because he wanted to know if the President's hair felt just like his. Obama obliged. Priceless.</a:t>
            </a:r>
            <a:br>
              <a:rPr lang="en-US" altLang="en-US" sz="2000" dirty="0">
                <a:latin typeface="+mj-lt"/>
              </a:rPr>
            </a:br>
            <a:endParaRPr lang="en-US" altLang="en-US" sz="2000" dirty="0">
              <a:latin typeface="+mj-lt"/>
            </a:endParaRPr>
          </a:p>
        </p:txBody>
      </p:sp>
    </p:spTree>
    <p:extLst>
      <p:ext uri="{BB962C8B-B14F-4D97-AF65-F5344CB8AC3E}">
        <p14:creationId xmlns:p14="http://schemas.microsoft.com/office/powerpoint/2010/main" xmlns="" val="423908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a:t>Example of Interconnectedness</a:t>
            </a:r>
          </a:p>
        </p:txBody>
      </p:sp>
      <p:sp>
        <p:nvSpPr>
          <p:cNvPr id="83971" name="Rectangle 3"/>
          <p:cNvSpPr>
            <a:spLocks noGrp="1" noChangeArrowheads="1"/>
          </p:cNvSpPr>
          <p:nvPr>
            <p:ph type="body" sz="half" idx="4294967295"/>
          </p:nvPr>
        </p:nvSpPr>
        <p:spPr>
          <a:xfrm>
            <a:off x="0" y="1600200"/>
            <a:ext cx="4030663" cy="4530725"/>
          </a:xfrm>
        </p:spPr>
        <p:txBody>
          <a:bodyPr/>
          <a:lstStyle/>
          <a:p>
            <a:pPr marL="401638" indent="-401638">
              <a:lnSpc>
                <a:spcPct val="70000"/>
              </a:lnSpc>
              <a:buFont typeface="Wingdings" pitchFamily="2" charset="2"/>
              <a:buNone/>
              <a:tabLst>
                <a:tab pos="568325" algn="l"/>
              </a:tabLst>
            </a:pPr>
            <a:endParaRPr lang="en-US" altLang="en-US" sz="1700">
              <a:latin typeface="Times New Roman" pitchFamily="18" charset="0"/>
            </a:endParaRPr>
          </a:p>
          <a:p>
            <a:pPr marL="401638" indent="-401638">
              <a:lnSpc>
                <a:spcPct val="70000"/>
              </a:lnSpc>
              <a:buFont typeface="Wingdings" pitchFamily="2" charset="2"/>
              <a:buNone/>
              <a:tabLst>
                <a:tab pos="568325" algn="l"/>
              </a:tabLst>
            </a:pPr>
            <a:endParaRPr lang="en-US" altLang="en-US" sz="1700">
              <a:latin typeface="Times New Roman" pitchFamily="18" charset="0"/>
            </a:endParaRPr>
          </a:p>
        </p:txBody>
      </p:sp>
      <p:graphicFrame>
        <p:nvGraphicFramePr>
          <p:cNvPr id="83972" name="Group 4"/>
          <p:cNvGraphicFramePr>
            <a:graphicFrameLocks noGrp="1"/>
          </p:cNvGraphicFramePr>
          <p:nvPr>
            <p:ph sz="half" idx="4294967295"/>
            <p:extLst>
              <p:ext uri="{D42A27DB-BD31-4B8C-83A1-F6EECF244321}">
                <p14:modId xmlns:p14="http://schemas.microsoft.com/office/powerpoint/2010/main" xmlns="" val="1439828219"/>
              </p:ext>
            </p:extLst>
          </p:nvPr>
        </p:nvGraphicFramePr>
        <p:xfrm>
          <a:off x="685800" y="1905000"/>
          <a:ext cx="7696200" cy="3802063"/>
        </p:xfrm>
        <a:graphic>
          <a:graphicData uri="http://schemas.openxmlformats.org/drawingml/2006/table">
            <a:tbl>
              <a:tblPr/>
              <a:tblGrid>
                <a:gridCol w="2565400"/>
                <a:gridCol w="2565400"/>
                <a:gridCol w="2565400"/>
              </a:tblGrid>
              <a:tr h="685800">
                <a:tc>
                  <a:txBody>
                    <a:bodyPr/>
                    <a:lstStyle>
                      <a:lvl1pPr>
                        <a:spcBef>
                          <a:spcPct val="20000"/>
                        </a:spcBef>
                        <a:buClr>
                          <a:schemeClr val="accent1"/>
                        </a:buClr>
                        <a:buSzPct val="65000"/>
                        <a:buFont typeface="Wingdings" pitchFamily="2" charset="2"/>
                        <a:defRPr sz="2600">
                          <a:solidFill>
                            <a:schemeClr val="tx1"/>
                          </a:solidFill>
                          <a:latin typeface="Arial" pitchFamily="34" charset="0"/>
                        </a:defRPr>
                      </a:lvl1pPr>
                      <a:lvl2pPr indent="-112713">
                        <a:spcBef>
                          <a:spcPct val="20000"/>
                        </a:spcBef>
                        <a:buClr>
                          <a:schemeClr val="accent2"/>
                        </a:buClr>
                        <a:buSzPct val="60000"/>
                        <a:buFont typeface="Wingdings" pitchFamily="2" charset="2"/>
                        <a:defRPr sz="2200">
                          <a:solidFill>
                            <a:schemeClr val="tx1"/>
                          </a:solidFill>
                          <a:latin typeface="Arial" pitchFamily="34" charset="0"/>
                        </a:defRPr>
                      </a:lvl2pPr>
                      <a:lvl3pPr indent="-242888">
                        <a:spcBef>
                          <a:spcPct val="20000"/>
                        </a:spcBef>
                        <a:buClr>
                          <a:schemeClr val="accent1"/>
                        </a:buClr>
                        <a:buSzPct val="65000"/>
                        <a:buFont typeface="Wingdings" pitchFamily="2" charset="2"/>
                        <a:defRPr sz="2000">
                          <a:solidFill>
                            <a:schemeClr val="tx1"/>
                          </a:solidFill>
                          <a:latin typeface="Arial" pitchFamily="34" charset="0"/>
                        </a:defRPr>
                      </a:lvl3pPr>
                      <a:lvl4pPr indent="-347663">
                        <a:spcBef>
                          <a:spcPct val="20000"/>
                        </a:spcBef>
                        <a:buClr>
                          <a:schemeClr val="accent2"/>
                        </a:buClr>
                        <a:buSzPct val="70000"/>
                        <a:buFont typeface="Wingdings" pitchFamily="2" charset="2"/>
                        <a:defRPr>
                          <a:solidFill>
                            <a:schemeClr val="tx1"/>
                          </a:solidFill>
                          <a:latin typeface="Arial" pitchFamily="34" charset="0"/>
                        </a:defRPr>
                      </a:lvl4pPr>
                      <a:lvl5pPr indent="-487363">
                        <a:spcBef>
                          <a:spcPct val="20000"/>
                        </a:spcBef>
                        <a:buClr>
                          <a:schemeClr val="accent1"/>
                        </a:buClr>
                        <a:buSzPct val="75000"/>
                        <a:buFont typeface="Wingdings" pitchFamily="2" charset="2"/>
                        <a:defRPr>
                          <a:solidFill>
                            <a:schemeClr val="tx1"/>
                          </a:solidFill>
                          <a:latin typeface="Arial" pitchFamily="34" charset="0"/>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3200" b="1" i="0" u="none" strike="noStrike" cap="none" normalizeH="0" baseline="0" dirty="0" smtClean="0">
                          <a:ln>
                            <a:noFill/>
                          </a:ln>
                          <a:solidFill>
                            <a:schemeClr val="tx1"/>
                          </a:solidFill>
                          <a:effectLst/>
                          <a:latin typeface="Garamond" panose="02020404030301010803" pitchFamily="18" charset="0"/>
                        </a:rPr>
                        <a:t>Principle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itchFamily="34" charset="0"/>
                        </a:defRPr>
                      </a:lvl1pPr>
                      <a:lvl2pPr indent="-112713">
                        <a:spcBef>
                          <a:spcPct val="20000"/>
                        </a:spcBef>
                        <a:buClr>
                          <a:schemeClr val="accent2"/>
                        </a:buClr>
                        <a:buSzPct val="60000"/>
                        <a:buFont typeface="Wingdings" pitchFamily="2" charset="2"/>
                        <a:defRPr sz="2200">
                          <a:solidFill>
                            <a:schemeClr val="tx1"/>
                          </a:solidFill>
                          <a:latin typeface="Arial" pitchFamily="34" charset="0"/>
                        </a:defRPr>
                      </a:lvl2pPr>
                      <a:lvl3pPr indent="-242888">
                        <a:spcBef>
                          <a:spcPct val="20000"/>
                        </a:spcBef>
                        <a:buClr>
                          <a:schemeClr val="accent1"/>
                        </a:buClr>
                        <a:buSzPct val="65000"/>
                        <a:buFont typeface="Wingdings" pitchFamily="2" charset="2"/>
                        <a:defRPr sz="2000">
                          <a:solidFill>
                            <a:schemeClr val="tx1"/>
                          </a:solidFill>
                          <a:latin typeface="Arial" pitchFamily="34" charset="0"/>
                        </a:defRPr>
                      </a:lvl3pPr>
                      <a:lvl4pPr indent="-347663">
                        <a:spcBef>
                          <a:spcPct val="20000"/>
                        </a:spcBef>
                        <a:buClr>
                          <a:schemeClr val="accent2"/>
                        </a:buClr>
                        <a:buSzPct val="70000"/>
                        <a:buFont typeface="Wingdings" pitchFamily="2" charset="2"/>
                        <a:defRPr>
                          <a:solidFill>
                            <a:schemeClr val="tx1"/>
                          </a:solidFill>
                          <a:latin typeface="Arial" pitchFamily="34" charset="0"/>
                        </a:defRPr>
                      </a:lvl4pPr>
                      <a:lvl5pPr indent="-487363">
                        <a:spcBef>
                          <a:spcPct val="20000"/>
                        </a:spcBef>
                        <a:buClr>
                          <a:schemeClr val="accent1"/>
                        </a:buClr>
                        <a:buSzPct val="75000"/>
                        <a:buFont typeface="Wingdings" pitchFamily="2" charset="2"/>
                        <a:defRPr>
                          <a:solidFill>
                            <a:schemeClr val="tx1"/>
                          </a:solidFill>
                          <a:latin typeface="Arial" pitchFamily="34" charset="0"/>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3200" b="1" i="0" u="none" strike="noStrike" cap="none" normalizeH="0" baseline="0" smtClean="0">
                          <a:ln>
                            <a:noFill/>
                          </a:ln>
                          <a:solidFill>
                            <a:schemeClr val="tx1"/>
                          </a:solidFill>
                          <a:effectLst/>
                          <a:latin typeface="Garamond" panose="02020404030301010803" pitchFamily="18" charset="0"/>
                        </a:rPr>
                        <a:t>Women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itchFamily="34" charset="0"/>
                        </a:defRPr>
                      </a:lvl1pPr>
                      <a:lvl2pPr indent="-112713">
                        <a:spcBef>
                          <a:spcPct val="20000"/>
                        </a:spcBef>
                        <a:buClr>
                          <a:schemeClr val="accent2"/>
                        </a:buClr>
                        <a:buSzPct val="60000"/>
                        <a:buFont typeface="Wingdings" pitchFamily="2" charset="2"/>
                        <a:defRPr sz="2200">
                          <a:solidFill>
                            <a:schemeClr val="tx1"/>
                          </a:solidFill>
                          <a:latin typeface="Arial" pitchFamily="34" charset="0"/>
                        </a:defRPr>
                      </a:lvl2pPr>
                      <a:lvl3pPr indent="-242888">
                        <a:spcBef>
                          <a:spcPct val="20000"/>
                        </a:spcBef>
                        <a:buClr>
                          <a:schemeClr val="accent1"/>
                        </a:buClr>
                        <a:buSzPct val="65000"/>
                        <a:buFont typeface="Wingdings" pitchFamily="2" charset="2"/>
                        <a:defRPr sz="2000">
                          <a:solidFill>
                            <a:schemeClr val="tx1"/>
                          </a:solidFill>
                          <a:latin typeface="Arial" pitchFamily="34" charset="0"/>
                        </a:defRPr>
                      </a:lvl3pPr>
                      <a:lvl4pPr indent="-347663">
                        <a:spcBef>
                          <a:spcPct val="20000"/>
                        </a:spcBef>
                        <a:buClr>
                          <a:schemeClr val="accent2"/>
                        </a:buClr>
                        <a:buSzPct val="70000"/>
                        <a:buFont typeface="Wingdings" pitchFamily="2" charset="2"/>
                        <a:defRPr>
                          <a:solidFill>
                            <a:schemeClr val="tx1"/>
                          </a:solidFill>
                          <a:latin typeface="Arial" pitchFamily="34" charset="0"/>
                        </a:defRPr>
                      </a:lvl4pPr>
                      <a:lvl5pPr indent="-487363">
                        <a:spcBef>
                          <a:spcPct val="20000"/>
                        </a:spcBef>
                        <a:buClr>
                          <a:schemeClr val="accent1"/>
                        </a:buClr>
                        <a:buSzPct val="75000"/>
                        <a:buFont typeface="Wingdings" pitchFamily="2" charset="2"/>
                        <a:defRPr>
                          <a:solidFill>
                            <a:schemeClr val="tx1"/>
                          </a:solidFill>
                          <a:latin typeface="Arial" pitchFamily="34" charset="0"/>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3200" b="1" i="0" u="none" strike="noStrike" cap="none" normalizeH="0" baseline="0" smtClean="0">
                          <a:ln>
                            <a:noFill/>
                          </a:ln>
                          <a:solidFill>
                            <a:schemeClr val="tx1"/>
                          </a:solidFill>
                          <a:effectLst/>
                          <a:latin typeface="Garamond" panose="02020404030301010803" pitchFamily="18" charset="0"/>
                        </a:rPr>
                        <a:t>Men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6263">
                <a:tc>
                  <a:txBody>
                    <a:bodyPr/>
                    <a:lstStyle>
                      <a:lvl1pPr>
                        <a:spcBef>
                          <a:spcPct val="20000"/>
                        </a:spcBef>
                        <a:buClr>
                          <a:schemeClr val="accent1"/>
                        </a:buClr>
                        <a:buSzPct val="65000"/>
                        <a:buFont typeface="Wingdings" pitchFamily="2" charset="2"/>
                        <a:defRPr sz="2600">
                          <a:solidFill>
                            <a:schemeClr val="tx1"/>
                          </a:solidFill>
                          <a:latin typeface="Arial" pitchFamily="34" charset="0"/>
                        </a:defRPr>
                      </a:lvl1pPr>
                      <a:lvl2pPr indent="-112713">
                        <a:spcBef>
                          <a:spcPct val="20000"/>
                        </a:spcBef>
                        <a:buClr>
                          <a:schemeClr val="accent2"/>
                        </a:buClr>
                        <a:buSzPct val="60000"/>
                        <a:buFont typeface="Wingdings" pitchFamily="2" charset="2"/>
                        <a:defRPr sz="2200">
                          <a:solidFill>
                            <a:schemeClr val="tx1"/>
                          </a:solidFill>
                          <a:latin typeface="Arial" pitchFamily="34" charset="0"/>
                        </a:defRPr>
                      </a:lvl2pPr>
                      <a:lvl3pPr indent="-242888">
                        <a:spcBef>
                          <a:spcPct val="20000"/>
                        </a:spcBef>
                        <a:buClr>
                          <a:schemeClr val="accent1"/>
                        </a:buClr>
                        <a:buSzPct val="65000"/>
                        <a:buFont typeface="Wingdings" pitchFamily="2" charset="2"/>
                        <a:defRPr sz="2000">
                          <a:solidFill>
                            <a:schemeClr val="tx1"/>
                          </a:solidFill>
                          <a:latin typeface="Arial" pitchFamily="34" charset="0"/>
                        </a:defRPr>
                      </a:lvl3pPr>
                      <a:lvl4pPr indent="-347663">
                        <a:spcBef>
                          <a:spcPct val="20000"/>
                        </a:spcBef>
                        <a:buClr>
                          <a:schemeClr val="accent2"/>
                        </a:buClr>
                        <a:buSzPct val="70000"/>
                        <a:buFont typeface="Wingdings" pitchFamily="2" charset="2"/>
                        <a:defRPr>
                          <a:solidFill>
                            <a:schemeClr val="tx1"/>
                          </a:solidFill>
                          <a:latin typeface="Arial" pitchFamily="34" charset="0"/>
                        </a:defRPr>
                      </a:lvl4pPr>
                      <a:lvl5pPr indent="-487363">
                        <a:spcBef>
                          <a:spcPct val="20000"/>
                        </a:spcBef>
                        <a:buClr>
                          <a:schemeClr val="accent1"/>
                        </a:buClr>
                        <a:buSzPct val="75000"/>
                        <a:buFont typeface="Wingdings" pitchFamily="2" charset="2"/>
                        <a:defRPr>
                          <a:solidFill>
                            <a:schemeClr val="tx1"/>
                          </a:solidFill>
                          <a:latin typeface="Arial" pitchFamily="34" charset="0"/>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If you can’t love the one you want, love the one you’re with.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itchFamily="34" charset="0"/>
                        </a:defRPr>
                      </a:lvl1pPr>
                      <a:lvl2pPr indent="-112713">
                        <a:spcBef>
                          <a:spcPct val="20000"/>
                        </a:spcBef>
                        <a:buClr>
                          <a:schemeClr val="accent2"/>
                        </a:buClr>
                        <a:buSzPct val="60000"/>
                        <a:buFont typeface="Wingdings" pitchFamily="2" charset="2"/>
                        <a:defRPr sz="2200">
                          <a:solidFill>
                            <a:schemeClr val="tx1"/>
                          </a:solidFill>
                          <a:latin typeface="Arial" pitchFamily="34" charset="0"/>
                        </a:defRPr>
                      </a:lvl2pPr>
                      <a:lvl3pPr indent="-242888">
                        <a:spcBef>
                          <a:spcPct val="20000"/>
                        </a:spcBef>
                        <a:buClr>
                          <a:schemeClr val="accent1"/>
                        </a:buClr>
                        <a:buSzPct val="65000"/>
                        <a:buFont typeface="Wingdings" pitchFamily="2" charset="2"/>
                        <a:defRPr sz="2000">
                          <a:solidFill>
                            <a:schemeClr val="tx1"/>
                          </a:solidFill>
                          <a:latin typeface="Arial" pitchFamily="34" charset="0"/>
                        </a:defRPr>
                      </a:lvl3pPr>
                      <a:lvl4pPr indent="-347663">
                        <a:spcBef>
                          <a:spcPct val="20000"/>
                        </a:spcBef>
                        <a:buClr>
                          <a:schemeClr val="accent2"/>
                        </a:buClr>
                        <a:buSzPct val="70000"/>
                        <a:buFont typeface="Wingdings" pitchFamily="2" charset="2"/>
                        <a:defRPr>
                          <a:solidFill>
                            <a:schemeClr val="tx1"/>
                          </a:solidFill>
                          <a:latin typeface="Arial" pitchFamily="34" charset="0"/>
                        </a:defRPr>
                      </a:lvl4pPr>
                      <a:lvl5pPr indent="-487363">
                        <a:spcBef>
                          <a:spcPct val="20000"/>
                        </a:spcBef>
                        <a:buClr>
                          <a:schemeClr val="accent1"/>
                        </a:buClr>
                        <a:buSzPct val="75000"/>
                        <a:buFont typeface="Wingdings" pitchFamily="2" charset="2"/>
                        <a:defRPr>
                          <a:solidFill>
                            <a:schemeClr val="tx1"/>
                          </a:solidFill>
                          <a:latin typeface="Arial" pitchFamily="34" charset="0"/>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Love the one you want.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itchFamily="2" charset="2"/>
                        <a:defRPr sz="2600">
                          <a:solidFill>
                            <a:schemeClr val="tx1"/>
                          </a:solidFill>
                          <a:latin typeface="Arial" pitchFamily="34" charset="0"/>
                        </a:defRPr>
                      </a:lvl1pPr>
                      <a:lvl2pPr indent="-112713">
                        <a:spcBef>
                          <a:spcPct val="20000"/>
                        </a:spcBef>
                        <a:buClr>
                          <a:schemeClr val="accent2"/>
                        </a:buClr>
                        <a:buSzPct val="60000"/>
                        <a:buFont typeface="Wingdings" pitchFamily="2" charset="2"/>
                        <a:defRPr sz="2200">
                          <a:solidFill>
                            <a:schemeClr val="tx1"/>
                          </a:solidFill>
                          <a:latin typeface="Arial" pitchFamily="34" charset="0"/>
                        </a:defRPr>
                      </a:lvl2pPr>
                      <a:lvl3pPr indent="-242888">
                        <a:spcBef>
                          <a:spcPct val="20000"/>
                        </a:spcBef>
                        <a:buClr>
                          <a:schemeClr val="accent1"/>
                        </a:buClr>
                        <a:buSzPct val="65000"/>
                        <a:buFont typeface="Wingdings" pitchFamily="2" charset="2"/>
                        <a:defRPr sz="2000">
                          <a:solidFill>
                            <a:schemeClr val="tx1"/>
                          </a:solidFill>
                          <a:latin typeface="Arial" pitchFamily="34" charset="0"/>
                        </a:defRPr>
                      </a:lvl3pPr>
                      <a:lvl4pPr indent="-347663">
                        <a:spcBef>
                          <a:spcPct val="20000"/>
                        </a:spcBef>
                        <a:buClr>
                          <a:schemeClr val="accent2"/>
                        </a:buClr>
                        <a:buSzPct val="70000"/>
                        <a:buFont typeface="Wingdings" pitchFamily="2" charset="2"/>
                        <a:defRPr>
                          <a:solidFill>
                            <a:schemeClr val="tx1"/>
                          </a:solidFill>
                          <a:latin typeface="Arial" pitchFamily="34" charset="0"/>
                        </a:defRPr>
                      </a:lvl4pPr>
                      <a:lvl5pPr indent="-487363">
                        <a:spcBef>
                          <a:spcPct val="20000"/>
                        </a:spcBef>
                        <a:buClr>
                          <a:schemeClr val="accent1"/>
                        </a:buClr>
                        <a:buSzPct val="75000"/>
                        <a:buFont typeface="Wingdings" pitchFamily="2" charset="2"/>
                        <a:defRPr>
                          <a:solidFill>
                            <a:schemeClr val="tx1"/>
                          </a:solidFill>
                          <a:latin typeface="Arial" pitchFamily="34" charset="0"/>
                        </a:defRPr>
                      </a:lvl5pPr>
                      <a:lvl6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6pPr>
                      <a:lvl7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7pPr>
                      <a:lvl8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8pPr>
                      <a:lvl9pPr indent="-487363" fontAlgn="base">
                        <a:spcBef>
                          <a:spcPct val="20000"/>
                        </a:spcBef>
                        <a:spcAft>
                          <a:spcPct val="0"/>
                        </a:spcAft>
                        <a:buClr>
                          <a:schemeClr val="accent1"/>
                        </a:buClr>
                        <a:buSzPct val="75000"/>
                        <a:buFont typeface="Wingdings" pitchFamily="2" charset="2"/>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en-US" sz="3200" b="0" i="0" u="none" strike="noStrike" cap="none" normalizeH="0" baseline="0" dirty="0" smtClean="0">
                          <a:ln>
                            <a:noFill/>
                          </a:ln>
                          <a:solidFill>
                            <a:schemeClr val="tx1"/>
                          </a:solidFill>
                          <a:effectLst/>
                          <a:latin typeface="Garamond" panose="02020404030301010803" pitchFamily="18" charset="0"/>
                        </a:rPr>
                        <a:t>Love the one you’re with.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95062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i="1"/>
              <a:t>Body awareness…</a:t>
            </a:r>
            <a:endParaRPr lang="en-US" altLang="en-US"/>
          </a:p>
        </p:txBody>
      </p:sp>
      <p:sp>
        <p:nvSpPr>
          <p:cNvPr id="84995" name="Rectangle 3"/>
          <p:cNvSpPr>
            <a:spLocks noGrp="1" noChangeArrowheads="1"/>
          </p:cNvSpPr>
          <p:nvPr>
            <p:ph type="body" idx="1"/>
          </p:nvPr>
        </p:nvSpPr>
        <p:spPr>
          <a:xfrm>
            <a:off x="457200" y="1066800"/>
            <a:ext cx="8229600" cy="4252913"/>
          </a:xfrm>
        </p:spPr>
        <p:txBody>
          <a:bodyPr/>
          <a:lstStyle/>
          <a:p>
            <a:pPr>
              <a:lnSpc>
                <a:spcPct val="90000"/>
              </a:lnSpc>
              <a:buFont typeface="Wingdings" pitchFamily="2" charset="2"/>
              <a:buNone/>
            </a:pPr>
            <a:endParaRPr lang="en-US" altLang="en-US" sz="3200"/>
          </a:p>
          <a:p>
            <a:pPr>
              <a:lnSpc>
                <a:spcPct val="90000"/>
              </a:lnSpc>
              <a:buFont typeface="Wingdings" pitchFamily="2" charset="2"/>
              <a:buNone/>
            </a:pPr>
            <a:r>
              <a:rPr lang="en-US" altLang="en-US" sz="3200"/>
              <a:t>… addresses cultural and religious prohibitions about body touching, condom and contraceptive use and some sexual practices. Knowledge about how the body works, diet and exercise for a healthy body image, mind-body health, and skills to identify and articulate problems that require treatment are provided.*</a:t>
            </a:r>
          </a:p>
        </p:txBody>
      </p:sp>
      <p:sp>
        <p:nvSpPr>
          <p:cNvPr id="84996" name="Text Box 4"/>
          <p:cNvSpPr txBox="1">
            <a:spLocks noChangeArrowheads="1"/>
          </p:cNvSpPr>
          <p:nvPr/>
        </p:nvSpPr>
        <p:spPr bwMode="auto">
          <a:xfrm>
            <a:off x="2057400" y="5562600"/>
            <a:ext cx="67818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r>
              <a:rPr lang="en-US" altLang="en-US" sz="1400">
                <a:latin typeface="Times New Roman" pitchFamily="18" charset="0"/>
              </a:rPr>
              <a:t>*Wyatt, GE (2009). Enhancing cultural and contextual intervention strategies to reduce HIV/AIDS among African Americans. </a:t>
            </a:r>
            <a:r>
              <a:rPr lang="en-US" altLang="en-US" sz="1400" i="1">
                <a:latin typeface="Times New Roman" pitchFamily="18" charset="0"/>
              </a:rPr>
              <a:t>American Journal of Public Health</a:t>
            </a:r>
            <a:r>
              <a:rPr lang="en-US" altLang="en-US" sz="1400">
                <a:latin typeface="Times New Roman" pitchFamily="18" charset="0"/>
              </a:rPr>
              <a:t>, In press.</a:t>
            </a:r>
          </a:p>
        </p:txBody>
      </p:sp>
    </p:spTree>
    <p:extLst>
      <p:ext uri="{BB962C8B-B14F-4D97-AF65-F5344CB8AC3E}">
        <p14:creationId xmlns:p14="http://schemas.microsoft.com/office/powerpoint/2010/main" xmlns="" val="1641341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i="1"/>
              <a:t>Sexual ownership…</a:t>
            </a:r>
            <a:endParaRPr lang="en-US" altLang="en-US"/>
          </a:p>
        </p:txBody>
      </p:sp>
      <p:sp>
        <p:nvSpPr>
          <p:cNvPr id="86019" name="Rectangle 3"/>
          <p:cNvSpPr>
            <a:spLocks noGrp="1" noChangeArrowheads="1"/>
          </p:cNvSpPr>
          <p:nvPr>
            <p:ph type="body" idx="1"/>
          </p:nvPr>
        </p:nvSpPr>
        <p:spPr>
          <a:xfrm>
            <a:off x="457200" y="1922463"/>
            <a:ext cx="8229600" cy="3048000"/>
          </a:xfrm>
        </p:spPr>
        <p:txBody>
          <a:bodyPr/>
          <a:lstStyle/>
          <a:p>
            <a:pPr>
              <a:lnSpc>
                <a:spcPct val="90000"/>
              </a:lnSpc>
              <a:buFont typeface="Wingdings" pitchFamily="2" charset="2"/>
              <a:buNone/>
            </a:pPr>
            <a:r>
              <a:rPr lang="en-US" altLang="en-US" sz="2600" dirty="0"/>
              <a:t>… addresses historical and personal patterns of externalized control and promotes skills to prevent these experiences by assessing risky people, risky behaviors and risky circumstances that can limit self protection. Personal responsibility for sexual and physical health and communication about sexual orientation is emphasized.* </a:t>
            </a:r>
          </a:p>
        </p:txBody>
      </p:sp>
      <p:sp>
        <p:nvSpPr>
          <p:cNvPr id="86020" name="Text Box 4"/>
          <p:cNvSpPr txBox="1">
            <a:spLocks noChangeArrowheads="1"/>
          </p:cNvSpPr>
          <p:nvPr/>
        </p:nvSpPr>
        <p:spPr bwMode="auto">
          <a:xfrm>
            <a:off x="1905000" y="5486400"/>
            <a:ext cx="708660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r>
              <a:rPr lang="en-US" altLang="en-US" sz="1400">
                <a:latin typeface="Times New Roman" pitchFamily="18" charset="0"/>
              </a:rPr>
              <a:t>*Wyatt, GE (2009). Enhancing cultural and contextual intervention strategies to reduce HIV/AIDS among African Americans. </a:t>
            </a:r>
            <a:r>
              <a:rPr lang="en-US" altLang="en-US" sz="1400" i="1">
                <a:latin typeface="Times New Roman" pitchFamily="18" charset="0"/>
              </a:rPr>
              <a:t>American Journal of Public Health</a:t>
            </a:r>
            <a:r>
              <a:rPr lang="en-US" altLang="en-US" sz="1400">
                <a:latin typeface="Times New Roman" pitchFamily="18" charset="0"/>
              </a:rPr>
              <a:t>, In press.</a:t>
            </a:r>
          </a:p>
        </p:txBody>
      </p:sp>
    </p:spTree>
    <p:extLst>
      <p:ext uri="{BB962C8B-B14F-4D97-AF65-F5344CB8AC3E}">
        <p14:creationId xmlns:p14="http://schemas.microsoft.com/office/powerpoint/2010/main" xmlns="" val="185209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Center Logo jpe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57800" y="902493"/>
            <a:ext cx="1828800" cy="1749425"/>
          </a:xfrm>
          <a:prstGeom prst="rect">
            <a:avLst/>
          </a:prstGeom>
          <a:solidFill>
            <a:srgbClr val="33CCCC">
              <a:alpha val="28999"/>
            </a:srgbClr>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6"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46867" y="1130967"/>
            <a:ext cx="2209800" cy="965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8" descr="UCLA Sexual Health Program Log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12179" y="4197350"/>
            <a:ext cx="1144587" cy="1144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6" descr="UCLA"/>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219200" y="1039812"/>
            <a:ext cx="1219200" cy="11144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pic>
      <p:pic>
        <p:nvPicPr>
          <p:cNvPr id="9" name="Picture 3" descr="C:\Users\ldatu\Documents\Documents\Logos\Phodiso.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66800" y="2250030"/>
            <a:ext cx="1371600" cy="1346451"/>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4" descr="C:\Users\ldatu\Documents\Documents\Logos\UCLA AIDS Institut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40619" y="4127500"/>
            <a:ext cx="1376362" cy="1214437"/>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559424" y="2743200"/>
            <a:ext cx="974725" cy="944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8"/>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2845592" y="4127500"/>
            <a:ext cx="1566561" cy="1236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9"/>
          <p:cNvPicPr>
            <a:picLocks noChangeAspect="1" noChangeArrowheads="1"/>
          </p:cNvPicPr>
          <p:nvPr/>
        </p:nvPicPr>
        <p:blipFill>
          <a:blip r:embed="rId10" cstate="print"/>
          <a:srcRect/>
          <a:stretch>
            <a:fillRect/>
          </a:stretch>
        </p:blipFill>
        <p:spPr bwMode="auto">
          <a:xfrm>
            <a:off x="6151146" y="4127500"/>
            <a:ext cx="1374775" cy="1447800"/>
          </a:xfrm>
          <a:prstGeom prst="rect">
            <a:avLst/>
          </a:prstGeom>
          <a:noFill/>
          <a:ln w="9525">
            <a:noFill/>
            <a:round/>
            <a:headEnd/>
            <a:tailEnd/>
          </a:ln>
        </p:spPr>
      </p:pic>
      <p:pic>
        <p:nvPicPr>
          <p:cNvPr id="14" name="Picture 5" descr="C:\Users\ldatu\Documents\Documents\SATT\logo.jp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3299125" y="2230979"/>
            <a:ext cx="1657541" cy="1747816"/>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5559424" y="3674770"/>
            <a:ext cx="1080853" cy="369332"/>
          </a:xfrm>
          <a:prstGeom prst="rect">
            <a:avLst/>
          </a:prstGeom>
          <a:noFill/>
        </p:spPr>
        <p:txBody>
          <a:bodyPr wrap="square" rtlCol="0">
            <a:spAutoFit/>
          </a:bodyPr>
          <a:lstStyle/>
          <a:p>
            <a:r>
              <a:rPr lang="en-US" dirty="0" err="1" smtClean="0"/>
              <a:t>Eban</a:t>
            </a:r>
            <a:r>
              <a:rPr lang="en-US" dirty="0" smtClean="0"/>
              <a:t> II</a:t>
            </a:r>
            <a:endParaRPr lang="en-US" dirty="0"/>
          </a:p>
        </p:txBody>
      </p:sp>
    </p:spTree>
    <p:extLst>
      <p:ext uri="{BB962C8B-B14F-4D97-AF65-F5344CB8AC3E}">
        <p14:creationId xmlns:p14="http://schemas.microsoft.com/office/powerpoint/2010/main" xmlns="" val="4134079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Conflicts that Women Encounter</a:t>
            </a:r>
            <a:endParaRPr lang="en-US" i="1" dirty="0"/>
          </a:p>
        </p:txBody>
      </p:sp>
      <p:sp>
        <p:nvSpPr>
          <p:cNvPr id="3" name="Content Placeholder 2"/>
          <p:cNvSpPr>
            <a:spLocks noGrp="1"/>
          </p:cNvSpPr>
          <p:nvPr>
            <p:ph idx="1"/>
          </p:nvPr>
        </p:nvSpPr>
        <p:spPr>
          <a:xfrm>
            <a:off x="457200" y="1828800"/>
            <a:ext cx="8229600" cy="4648200"/>
          </a:xfrm>
        </p:spPr>
        <p:txBody>
          <a:bodyPr>
            <a:normAutofit/>
          </a:bodyPr>
          <a:lstStyle/>
          <a:p>
            <a:pPr>
              <a:lnSpc>
                <a:spcPct val="150000"/>
              </a:lnSpc>
            </a:pPr>
            <a:r>
              <a:rPr lang="en-US" sz="3600" dirty="0" smtClean="0"/>
              <a:t>The Nurturer</a:t>
            </a:r>
          </a:p>
          <a:p>
            <a:pPr>
              <a:lnSpc>
                <a:spcPct val="150000"/>
              </a:lnSpc>
            </a:pPr>
            <a:r>
              <a:rPr lang="en-US" sz="3600" dirty="0" smtClean="0"/>
              <a:t>The Last to Know</a:t>
            </a:r>
          </a:p>
          <a:p>
            <a:pPr>
              <a:lnSpc>
                <a:spcPct val="150000"/>
              </a:lnSpc>
            </a:pPr>
            <a:r>
              <a:rPr lang="en-US" sz="3600" dirty="0" smtClean="0"/>
              <a:t>The Hostage</a:t>
            </a:r>
            <a:endParaRPr lang="en-US" sz="3600" dirty="0"/>
          </a:p>
        </p:txBody>
      </p:sp>
    </p:spTree>
    <p:extLst>
      <p:ext uri="{BB962C8B-B14F-4D97-AF65-F5344CB8AC3E}">
        <p14:creationId xmlns:p14="http://schemas.microsoft.com/office/powerpoint/2010/main" xmlns="" val="284489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Six Steps to where we go from here?</a:t>
            </a:r>
            <a:endParaRPr lang="en-US" i="1" dirty="0"/>
          </a:p>
        </p:txBody>
      </p:sp>
      <p:sp>
        <p:nvSpPr>
          <p:cNvPr id="3" name="Content Placeholder 2"/>
          <p:cNvSpPr>
            <a:spLocks noGrp="1"/>
          </p:cNvSpPr>
          <p:nvPr>
            <p:ph idx="1"/>
          </p:nvPr>
        </p:nvSpPr>
        <p:spPr/>
        <p:txBody>
          <a:bodyPr>
            <a:noAutofit/>
          </a:bodyPr>
          <a:lstStyle/>
          <a:p>
            <a:pPr marL="457200" lvl="0" indent="-457200">
              <a:spcAft>
                <a:spcPts val="300"/>
              </a:spcAft>
              <a:buFont typeface="+mj-lt"/>
              <a:buAutoNum type="arabicPeriod"/>
            </a:pPr>
            <a:r>
              <a:rPr lang="en-US" sz="2800" dirty="0"/>
              <a:t>Redefine interconnectedness so that non sexual relationships can engender respect, trust and honesty.</a:t>
            </a:r>
          </a:p>
          <a:p>
            <a:pPr marL="457200" lvl="0" indent="-457200">
              <a:spcAft>
                <a:spcPts val="300"/>
              </a:spcAft>
              <a:buFont typeface="+mj-lt"/>
              <a:buAutoNum type="arabicPeriod"/>
            </a:pPr>
            <a:r>
              <a:rPr lang="en-US" sz="2800" dirty="0"/>
              <a:t>The best practice of disclosing sexual orientation or behaviors to someone who does not know about their partner is to encourage the person with the secret to disclose themselves</a:t>
            </a:r>
          </a:p>
          <a:p>
            <a:pPr marL="457200" lvl="0" indent="-457200">
              <a:spcAft>
                <a:spcPts val="300"/>
              </a:spcAft>
              <a:buFont typeface="+mj-lt"/>
              <a:buAutoNum type="arabicPeriod"/>
            </a:pPr>
            <a:r>
              <a:rPr lang="en-US" sz="2800" dirty="0"/>
              <a:t>Advocate for HIV prevention for </a:t>
            </a:r>
            <a:r>
              <a:rPr lang="en-US" sz="2800" dirty="0" smtClean="0"/>
              <a:t>women</a:t>
            </a:r>
            <a:endParaRPr lang="en-US" sz="2800" dirty="0"/>
          </a:p>
        </p:txBody>
      </p:sp>
    </p:spTree>
    <p:extLst>
      <p:ext uri="{BB962C8B-B14F-4D97-AF65-F5344CB8AC3E}">
        <p14:creationId xmlns:p14="http://schemas.microsoft.com/office/powerpoint/2010/main" xmlns="" val="194074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Six Steps to where we go from here?</a:t>
            </a:r>
            <a:endParaRPr lang="en-US" i="1" dirty="0"/>
          </a:p>
        </p:txBody>
      </p:sp>
      <p:sp>
        <p:nvSpPr>
          <p:cNvPr id="3" name="Content Placeholder 2"/>
          <p:cNvSpPr>
            <a:spLocks noGrp="1"/>
          </p:cNvSpPr>
          <p:nvPr>
            <p:ph idx="1"/>
          </p:nvPr>
        </p:nvSpPr>
        <p:spPr/>
        <p:txBody>
          <a:bodyPr>
            <a:noAutofit/>
          </a:bodyPr>
          <a:lstStyle/>
          <a:p>
            <a:pPr marL="457200" lvl="0" indent="-457200">
              <a:buFont typeface="+mj-lt"/>
              <a:buAutoNum type="arabicPeriod" startAt="4"/>
            </a:pPr>
            <a:r>
              <a:rPr lang="en-US" sz="2800" dirty="0" smtClean="0"/>
              <a:t>Women </a:t>
            </a:r>
            <a:r>
              <a:rPr lang="en-US" sz="2800" dirty="0"/>
              <a:t>and men need to better understand their realities, accept them and get support for who they are</a:t>
            </a:r>
          </a:p>
          <a:p>
            <a:pPr marL="457200" lvl="0" indent="-457200">
              <a:buFont typeface="+mj-lt"/>
              <a:buAutoNum type="arabicPeriod" startAt="4"/>
            </a:pPr>
            <a:r>
              <a:rPr lang="en-US" sz="2800" dirty="0"/>
              <a:t>Retain anatomical descriptions and discussions of how men and women become HIV infected-you never know who may be listening and need to know</a:t>
            </a:r>
          </a:p>
          <a:p>
            <a:pPr marL="457200" lvl="0" indent="-457200">
              <a:buFont typeface="+mj-lt"/>
              <a:buAutoNum type="arabicPeriod" startAt="4"/>
            </a:pPr>
            <a:r>
              <a:rPr lang="en-US" sz="2800" dirty="0"/>
              <a:t>Understand what the personal, psychological and health related costs of secrecy and decide to advocate for HIV in our communities. Change needs to come from </a:t>
            </a:r>
            <a:r>
              <a:rPr lang="en-US" sz="2800" dirty="0" smtClean="0"/>
              <a:t>within</a:t>
            </a:r>
            <a:endParaRPr lang="en-US" sz="2800" dirty="0"/>
          </a:p>
        </p:txBody>
      </p:sp>
    </p:spTree>
    <p:extLst>
      <p:ext uri="{BB962C8B-B14F-4D97-AF65-F5344CB8AC3E}">
        <p14:creationId xmlns:p14="http://schemas.microsoft.com/office/powerpoint/2010/main" xmlns="" val="2327562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a:xfrm>
            <a:off x="2514600" y="609600"/>
            <a:ext cx="4114800" cy="5960745"/>
          </a:xfrm>
          <a:prstGeom prst="rect">
            <a:avLst/>
          </a:prstGeom>
        </p:spPr>
      </p:pic>
    </p:spTree>
    <p:extLst>
      <p:ext uri="{BB962C8B-B14F-4D97-AF65-F5344CB8AC3E}">
        <p14:creationId xmlns:p14="http://schemas.microsoft.com/office/powerpoint/2010/main" xmlns="" val="308206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1" name="Rectangle 17"/>
          <p:cNvSpPr>
            <a:spLocks noGrp="1" noChangeArrowheads="1"/>
          </p:cNvSpPr>
          <p:nvPr>
            <p:ph type="title"/>
          </p:nvPr>
        </p:nvSpPr>
        <p:spPr>
          <a:xfrm>
            <a:off x="457200" y="457200"/>
            <a:ext cx="8229600" cy="1143000"/>
          </a:xfrm>
        </p:spPr>
        <p:txBody>
          <a:bodyPr>
            <a:normAutofit fontScale="90000"/>
          </a:bodyPr>
          <a:lstStyle/>
          <a:p>
            <a:r>
              <a:rPr lang="en-US" altLang="en-US" sz="4000" i="1"/>
              <a:t>Being Stolen</a:t>
            </a:r>
            <a:br>
              <a:rPr lang="en-US" altLang="en-US" sz="4000" i="1"/>
            </a:br>
            <a:r>
              <a:rPr lang="en-US" altLang="en-US" sz="2000" i="1"/>
              <a:t/>
            </a:r>
            <a:br>
              <a:rPr lang="en-US" altLang="en-US" sz="2000" i="1"/>
            </a:br>
            <a:r>
              <a:rPr lang="en-US" altLang="en-US" sz="2200" i="1"/>
              <a:t>For almost 400 years &amp; their descendents were not allowed to:</a:t>
            </a:r>
          </a:p>
        </p:txBody>
      </p:sp>
      <p:graphicFrame>
        <p:nvGraphicFramePr>
          <p:cNvPr id="6220" name="Group 76"/>
          <p:cNvGraphicFramePr>
            <a:graphicFrameLocks noGrp="1"/>
          </p:cNvGraphicFramePr>
          <p:nvPr>
            <p:ph idx="1"/>
          </p:nvPr>
        </p:nvGraphicFramePr>
        <p:xfrm>
          <a:off x="457200" y="1752600"/>
          <a:ext cx="8229600" cy="4776153"/>
        </p:xfrm>
        <a:graphic>
          <a:graphicData uri="http://schemas.openxmlformats.org/drawingml/2006/table">
            <a:tbl>
              <a:tblPr/>
              <a:tblGrid>
                <a:gridCol w="4114800"/>
                <a:gridCol w="4114800"/>
              </a:tblGrid>
              <a:tr h="7556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Arial" charset="0"/>
                        </a:rPr>
                        <a:t>Behaviors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Arial" charset="0"/>
                        </a:rPr>
                        <a:t>Consequences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2000" b="0" i="0" u="none" strike="noStrike" cap="none" normalizeH="0" baseline="0" smtClean="0">
                          <a:ln>
                            <a:noFill/>
                          </a:ln>
                          <a:solidFill>
                            <a:schemeClr val="tx1"/>
                          </a:solidFill>
                          <a:effectLst/>
                          <a:latin typeface="Arial" charset="0"/>
                        </a:rPr>
                        <a:t>Control their sexuality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Externalized Control (someone made decisions for you)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2"/>
                        <a:tabLst/>
                      </a:pPr>
                      <a:r>
                        <a:rPr kumimoji="0" lang="en-US" altLang="en-US" sz="2000" b="0" i="0" u="none" strike="noStrike" cap="none" normalizeH="0" baseline="0" smtClean="0">
                          <a:ln>
                            <a:noFill/>
                          </a:ln>
                          <a:solidFill>
                            <a:schemeClr val="tx1"/>
                          </a:solidFill>
                          <a:effectLst/>
                          <a:latin typeface="Arial" charset="0"/>
                        </a:rPr>
                        <a:t>Avoid sexual abuse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Normalization &amp; Depersonalization (1 in 3 HIV-negative women, 1 in 4 HIV-negative men)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3"/>
                        <a:tabLst/>
                      </a:pPr>
                      <a:r>
                        <a:rPr kumimoji="0" lang="en-US" altLang="en-US" sz="2000" b="0" i="0" u="none" strike="noStrike" cap="none" normalizeH="0" baseline="0" smtClean="0">
                          <a:ln>
                            <a:noFill/>
                          </a:ln>
                          <a:solidFill>
                            <a:schemeClr val="tx1"/>
                          </a:solidFill>
                          <a:effectLst/>
                          <a:latin typeface="Arial" charset="0"/>
                        </a:rPr>
                        <a:t>Avoid physical abuse/corporal punishment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Normalized as a sign of strength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4"/>
                        <a:tabLst/>
                      </a:pPr>
                      <a:r>
                        <a:rPr kumimoji="0" lang="en-US" altLang="en-US" sz="2000" b="0" i="0" u="none" strike="noStrike" cap="none" normalizeH="0" baseline="0" smtClean="0">
                          <a:ln>
                            <a:noFill/>
                          </a:ln>
                          <a:solidFill>
                            <a:schemeClr val="tx1"/>
                          </a:solidFill>
                          <a:effectLst/>
                          <a:latin typeface="Arial" charset="0"/>
                        </a:rPr>
                        <a:t>Protect each 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Helplessness (observe and not act)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5"/>
                        <a:tabLst/>
                      </a:pPr>
                      <a:r>
                        <a:rPr kumimoji="0" lang="en-US" altLang="en-US" sz="2000" b="0" i="0" u="none" strike="noStrike" cap="none" normalizeH="0" baseline="0" smtClean="0">
                          <a:ln>
                            <a:noFill/>
                          </a:ln>
                          <a:solidFill>
                            <a:schemeClr val="tx1"/>
                          </a:solidFill>
                          <a:effectLst/>
                          <a:latin typeface="Arial" charset="0"/>
                        </a:rPr>
                        <a:t>Talk to each other directly &amp; have eye contact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Indirect/Poor communication (Secretism)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84660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457200"/>
            <a:ext cx="8229600" cy="1143000"/>
          </a:xfrm>
        </p:spPr>
        <p:txBody>
          <a:bodyPr>
            <a:normAutofit fontScale="90000"/>
          </a:bodyPr>
          <a:lstStyle/>
          <a:p>
            <a:r>
              <a:rPr lang="en-US" altLang="en-US" sz="4000" i="1"/>
              <a:t>Being Stolen</a:t>
            </a:r>
            <a:br>
              <a:rPr lang="en-US" altLang="en-US" sz="4000" i="1"/>
            </a:br>
            <a:r>
              <a:rPr lang="en-US" altLang="en-US" sz="2000" i="1"/>
              <a:t/>
            </a:r>
            <a:br>
              <a:rPr lang="en-US" altLang="en-US" sz="2000" i="1"/>
            </a:br>
            <a:r>
              <a:rPr lang="en-US" altLang="en-US" sz="2200" i="1"/>
              <a:t>For almost 400 years &amp; their descendents were not allowed to:</a:t>
            </a:r>
          </a:p>
        </p:txBody>
      </p:sp>
      <p:graphicFrame>
        <p:nvGraphicFramePr>
          <p:cNvPr id="22558" name="Group 30"/>
          <p:cNvGraphicFramePr>
            <a:graphicFrameLocks noGrp="1"/>
          </p:cNvGraphicFramePr>
          <p:nvPr>
            <p:ph idx="1"/>
          </p:nvPr>
        </p:nvGraphicFramePr>
        <p:xfrm>
          <a:off x="457200" y="1687513"/>
          <a:ext cx="8229600" cy="5008563"/>
        </p:xfrm>
        <a:graphic>
          <a:graphicData uri="http://schemas.openxmlformats.org/drawingml/2006/table">
            <a:tbl>
              <a:tblPr/>
              <a:tblGrid>
                <a:gridCol w="4114800"/>
                <a:gridCol w="4114800"/>
              </a:tblGrid>
              <a:tr h="7556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Arial" charset="0"/>
                        </a:rPr>
                        <a:t>Behaviors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smtClean="0">
                          <a:ln>
                            <a:noFill/>
                          </a:ln>
                          <a:solidFill>
                            <a:schemeClr val="tx1"/>
                          </a:solidFill>
                          <a:effectLst/>
                          <a:latin typeface="Arial" charset="0"/>
                        </a:rPr>
                        <a:t>Consequences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a:tabLst/>
                      </a:pPr>
                      <a:r>
                        <a:rPr kumimoji="0" lang="en-US" altLang="en-US" sz="1800" b="0" i="0" u="none" strike="noStrike" cap="none" normalizeH="0" baseline="0" smtClean="0">
                          <a:ln>
                            <a:noFill/>
                          </a:ln>
                          <a:solidFill>
                            <a:schemeClr val="tx1"/>
                          </a:solidFill>
                          <a:effectLst/>
                          <a:latin typeface="Arial" charset="0"/>
                        </a:rPr>
                        <a:t>Express anger, or break rules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Punishment, Torture, Isolation (over 40% incarcerated populations are Black)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2"/>
                        <a:tabLst/>
                      </a:pPr>
                      <a:r>
                        <a:rPr kumimoji="0" lang="en-US" altLang="en-US" sz="1800" b="0" i="0" u="none" strike="noStrike" cap="none" normalizeH="0" baseline="0" smtClean="0">
                          <a:ln>
                            <a:noFill/>
                          </a:ln>
                          <a:solidFill>
                            <a:schemeClr val="tx1"/>
                          </a:solidFill>
                          <a:effectLst/>
                          <a:latin typeface="Arial" charset="0"/>
                        </a:rPr>
                        <a:t>Marry without permission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Tolerance for non-marital unions (51% Black women non-married)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063">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3"/>
                        <a:tabLst/>
                      </a:pPr>
                      <a:r>
                        <a:rPr kumimoji="0" lang="en-US" altLang="en-US" sz="1800" b="0" i="0" u="none" strike="noStrike" cap="none" normalizeH="0" baseline="0" smtClean="0">
                          <a:ln>
                            <a:noFill/>
                          </a:ln>
                          <a:solidFill>
                            <a:schemeClr val="tx1"/>
                          </a:solidFill>
                          <a:effectLst/>
                          <a:latin typeface="Arial" charset="0"/>
                        </a:rPr>
                        <a:t>Select sexual partners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Breeders, baby daddies and mamas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475">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4"/>
                        <a:tabLst/>
                      </a:pPr>
                      <a:r>
                        <a:rPr kumimoji="0" lang="en-US" altLang="en-US" sz="1800" b="0" i="0" u="none" strike="noStrike" cap="none" normalizeH="0" baseline="0" smtClean="0">
                          <a:ln>
                            <a:noFill/>
                          </a:ln>
                          <a:solidFill>
                            <a:schemeClr val="tx1"/>
                          </a:solidFill>
                          <a:effectLst/>
                          <a:latin typeface="Arial" charset="0"/>
                        </a:rPr>
                        <a:t>Learn to read and write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50% of Black men are high school dropouts, 40% of unemployed Black men are 16-24 years old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a:txBody>
                    <a:bodyPr/>
                    <a:lstStyle>
                      <a:lvl1pPr marL="533400" indent="-533400">
                        <a:spcBef>
                          <a:spcPct val="20000"/>
                        </a:spcBef>
                        <a:defRPr sz="2800">
                          <a:solidFill>
                            <a:schemeClr val="tx1"/>
                          </a:solidFill>
                          <a:latin typeface="Arial" charset="0"/>
                        </a:defRPr>
                      </a:lvl1pPr>
                      <a:lvl2pPr marL="914400" indent="-457200">
                        <a:spcBef>
                          <a:spcPct val="20000"/>
                        </a:spcBef>
                        <a:defRPr sz="2400">
                          <a:solidFill>
                            <a:schemeClr val="tx1"/>
                          </a:solidFill>
                          <a:latin typeface="Arial" charset="0"/>
                        </a:defRPr>
                      </a:lvl2pPr>
                      <a:lvl3pPr marL="1295400" indent="-381000">
                        <a:spcBef>
                          <a:spcPct val="20000"/>
                        </a:spcBef>
                        <a:defRPr sz="2000">
                          <a:solidFill>
                            <a:schemeClr val="tx1"/>
                          </a:solidFill>
                          <a:latin typeface="Arial" charset="0"/>
                        </a:defRPr>
                      </a:lvl3pPr>
                      <a:lvl4pPr marL="1714500" indent="-342900">
                        <a:spcBef>
                          <a:spcPct val="20000"/>
                        </a:spcBef>
                        <a:defRPr>
                          <a:solidFill>
                            <a:schemeClr val="tx1"/>
                          </a:solidFill>
                          <a:latin typeface="Arial" charset="0"/>
                        </a:defRPr>
                      </a:lvl4pPr>
                      <a:lvl5pPr marL="2171700" indent="-342900">
                        <a:spcBef>
                          <a:spcPct val="20000"/>
                        </a:spcBef>
                        <a:defRPr>
                          <a:solidFill>
                            <a:schemeClr val="tx1"/>
                          </a:solidFill>
                          <a:latin typeface="Arial" charset="0"/>
                        </a:defRPr>
                      </a:lvl5pPr>
                      <a:lvl6pPr marL="2628900" indent="-342900" fontAlgn="base">
                        <a:spcBef>
                          <a:spcPct val="20000"/>
                        </a:spcBef>
                        <a:spcAft>
                          <a:spcPct val="0"/>
                        </a:spcAft>
                        <a:defRPr>
                          <a:solidFill>
                            <a:schemeClr val="tx1"/>
                          </a:solidFill>
                          <a:latin typeface="Arial" charset="0"/>
                        </a:defRPr>
                      </a:lvl6pPr>
                      <a:lvl7pPr marL="3086100" indent="-342900" fontAlgn="base">
                        <a:spcBef>
                          <a:spcPct val="20000"/>
                        </a:spcBef>
                        <a:spcAft>
                          <a:spcPct val="0"/>
                        </a:spcAft>
                        <a:defRPr>
                          <a:solidFill>
                            <a:schemeClr val="tx1"/>
                          </a:solidFill>
                          <a:latin typeface="Arial" charset="0"/>
                        </a:defRPr>
                      </a:lvl7pPr>
                      <a:lvl8pPr marL="3543300" indent="-342900" fontAlgn="base">
                        <a:spcBef>
                          <a:spcPct val="20000"/>
                        </a:spcBef>
                        <a:spcAft>
                          <a:spcPct val="0"/>
                        </a:spcAft>
                        <a:defRPr>
                          <a:solidFill>
                            <a:schemeClr val="tx1"/>
                          </a:solidFill>
                          <a:latin typeface="Arial" charset="0"/>
                        </a:defRPr>
                      </a:lvl8pPr>
                      <a:lvl9pPr marL="4000500" indent="-342900" fontAlgn="base">
                        <a:spcBef>
                          <a:spcPct val="20000"/>
                        </a:spcBef>
                        <a:spcAft>
                          <a:spcPct val="0"/>
                        </a:spcAft>
                        <a:defRPr>
                          <a:solidFill>
                            <a:schemeClr val="tx1"/>
                          </a:solidFill>
                          <a:latin typeface="Arial" charset="0"/>
                        </a:defRPr>
                      </a:lvl9pPr>
                    </a:lstStyle>
                    <a:p>
                      <a:pPr marL="533400" marR="0" lvl="0" indent="-533400" algn="l" defTabSz="914400" rtl="0" eaLnBrk="1" fontAlgn="base" latinLnBrk="0" hangingPunct="1">
                        <a:lnSpc>
                          <a:spcPct val="100000"/>
                        </a:lnSpc>
                        <a:spcBef>
                          <a:spcPct val="20000"/>
                        </a:spcBef>
                        <a:spcAft>
                          <a:spcPct val="0"/>
                        </a:spcAft>
                        <a:buClrTx/>
                        <a:buSzTx/>
                        <a:buFontTx/>
                        <a:buAutoNum type="arabicPeriod" startAt="5"/>
                        <a:tabLst/>
                      </a:pPr>
                      <a:r>
                        <a:rPr kumimoji="0" lang="en-US" altLang="en-US" sz="1800" b="0" i="0" u="none" strike="noStrike" cap="none" normalizeH="0" baseline="0" smtClean="0">
                          <a:ln>
                            <a:noFill/>
                          </a:ln>
                          <a:solidFill>
                            <a:schemeClr val="tx1"/>
                          </a:solidFill>
                          <a:effectLst/>
                          <a:latin typeface="Arial" charset="0"/>
                        </a:rPr>
                        <a:t>Have control over health (Slave &amp; Surgeon)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rPr>
                        <a:t>African Americans do not know their HIV status, get less care and die sooner than Whites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268139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r>
              <a:rPr lang="en-US" altLang="en-US" i="1"/>
              <a:t>Stolen</a:t>
            </a:r>
          </a:p>
        </p:txBody>
      </p:sp>
      <p:pic>
        <p:nvPicPr>
          <p:cNvPr id="28677" name="Picture 5" descr="Ship"/>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505200" y="5191125"/>
            <a:ext cx="2133600" cy="1362075"/>
          </a:xfrm>
          <a:prstGeom prst="rect">
            <a:avLst/>
          </a:prstGeom>
          <a:noFill/>
          <a:extLst>
            <a:ext uri="{909E8E84-426E-40DD-AFC4-6F175D3DCCD1}">
              <a14:hiddenFill xmlns:a14="http://schemas.microsoft.com/office/drawing/2010/main" xmlns="">
                <a:solidFill>
                  <a:srgbClr val="FFFFFF"/>
                </a:solidFill>
              </a14:hiddenFill>
            </a:ext>
          </a:extLst>
        </p:spPr>
      </p:pic>
      <p:pic>
        <p:nvPicPr>
          <p:cNvPr id="28678" name="Picture 6" descr="Slave Ship"/>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81400" y="3089275"/>
            <a:ext cx="1981200" cy="1787525"/>
          </a:xfrm>
          <a:prstGeom prst="rect">
            <a:avLst/>
          </a:prstGeom>
          <a:noFill/>
          <a:extLst>
            <a:ext uri="{909E8E84-426E-40DD-AFC4-6F175D3DCCD1}">
              <a14:hiddenFill xmlns:a14="http://schemas.microsoft.com/office/drawing/2010/main" xmlns="">
                <a:solidFill>
                  <a:srgbClr val="FFFFFF"/>
                </a:solidFill>
              </a14:hiddenFill>
            </a:ext>
          </a:extLst>
        </p:spPr>
      </p:pic>
      <p:pic>
        <p:nvPicPr>
          <p:cNvPr id="28679" name="Picture 7" descr="Stole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38550" y="1273175"/>
            <a:ext cx="1924050" cy="1546225"/>
          </a:xfrm>
          <a:prstGeom prst="rect">
            <a:avLst/>
          </a:prstGeom>
          <a:noFill/>
          <a:extLst>
            <a:ext uri="{909E8E84-426E-40DD-AFC4-6F175D3DCCD1}">
              <a14:hiddenFill xmlns:a14="http://schemas.microsoft.com/office/drawing/2010/main" xmlns="">
                <a:solidFill>
                  <a:srgbClr val="FFFFFF"/>
                </a:solidFill>
              </a14:hiddenFill>
            </a:ext>
          </a:extLst>
        </p:spPr>
      </p:pic>
      <p:pic>
        <p:nvPicPr>
          <p:cNvPr id="28680" name="Picture 8" descr="Transatlantic"/>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84300" y="2238375"/>
            <a:ext cx="1755775" cy="2409825"/>
          </a:xfrm>
          <a:prstGeom prst="rect">
            <a:avLst/>
          </a:prstGeom>
          <a:noFill/>
          <a:extLst>
            <a:ext uri="{909E8E84-426E-40DD-AFC4-6F175D3DCCD1}">
              <a14:hiddenFill xmlns:a14="http://schemas.microsoft.com/office/drawing/2010/main" xmlns="">
                <a:solidFill>
                  <a:srgbClr val="FFFFFF"/>
                </a:solidFill>
              </a14:hiddenFill>
            </a:ext>
          </a:extLst>
        </p:spPr>
      </p:pic>
      <p:pic>
        <p:nvPicPr>
          <p:cNvPr id="28681" name="Picture 9" descr="Slavery"/>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196013" y="1981200"/>
            <a:ext cx="1781175" cy="2895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9694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p:txBody>
          <a:bodyPr/>
          <a:lstStyle/>
          <a:p>
            <a:r>
              <a:rPr lang="en-US" altLang="en-US" i="1"/>
              <a:t>Splitting</a:t>
            </a:r>
          </a:p>
        </p:txBody>
      </p:sp>
      <p:pic>
        <p:nvPicPr>
          <p:cNvPr id="24585" name="Picture 9" descr="Auction"/>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88113" y="2209800"/>
            <a:ext cx="2006600" cy="2438400"/>
          </a:xfrm>
          <a:prstGeom prst="rect">
            <a:avLst/>
          </a:prstGeom>
          <a:noFill/>
          <a:extLst>
            <a:ext uri="{909E8E84-426E-40DD-AFC4-6F175D3DCCD1}">
              <a14:hiddenFill xmlns:a14="http://schemas.microsoft.com/office/drawing/2010/main" xmlns="">
                <a:solidFill>
                  <a:srgbClr val="FFFFFF"/>
                </a:solidFill>
              </a14:hiddenFill>
            </a:ext>
          </a:extLst>
        </p:spPr>
      </p:pic>
      <p:pic>
        <p:nvPicPr>
          <p:cNvPr id="24586" name="Picture 10" descr="Childre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0" y="2117725"/>
            <a:ext cx="2914650" cy="2622550"/>
          </a:xfrm>
          <a:prstGeom prst="rect">
            <a:avLst/>
          </a:prstGeom>
          <a:noFill/>
          <a:extLst>
            <a:ext uri="{909E8E84-426E-40DD-AFC4-6F175D3DCCD1}">
              <a14:hiddenFill xmlns:a14="http://schemas.microsoft.com/office/drawing/2010/main" xmlns="">
                <a:solidFill>
                  <a:srgbClr val="FFFFFF"/>
                </a:solidFill>
              </a14:hiddenFill>
            </a:ext>
          </a:extLst>
        </p:spPr>
      </p:pic>
      <p:pic>
        <p:nvPicPr>
          <p:cNvPr id="24587" name="Picture 11" descr="Division"/>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3400" y="2133600"/>
            <a:ext cx="1933575" cy="259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8215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title"/>
          </p:nvPr>
        </p:nvSpPr>
        <p:spPr/>
        <p:txBody>
          <a:bodyPr/>
          <a:lstStyle/>
          <a:p>
            <a:r>
              <a:rPr lang="en-US" altLang="en-US" i="1"/>
              <a:t>Punishment</a:t>
            </a:r>
          </a:p>
        </p:txBody>
      </p:sp>
      <p:pic>
        <p:nvPicPr>
          <p:cNvPr id="23560" name="Picture 8" descr="Brutalit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57475" y="1524000"/>
            <a:ext cx="3565525" cy="4114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6591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i="1"/>
              <a:t>Helplessness</a:t>
            </a:r>
          </a:p>
        </p:txBody>
      </p:sp>
      <p:pic>
        <p:nvPicPr>
          <p:cNvPr id="30724" name="Picture 4" descr="Helplessnes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71800" y="4114800"/>
            <a:ext cx="3200400"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25" name="Picture 5" descr="Helplessness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90800" y="1600200"/>
            <a:ext cx="3962400" cy="22447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9241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457200" y="1219200"/>
            <a:ext cx="8229600" cy="4525963"/>
          </a:xfrm>
        </p:spPr>
        <p:txBody>
          <a:bodyPr/>
          <a:lstStyle/>
          <a:p>
            <a:pPr algn="ctr">
              <a:buFontTx/>
              <a:buNone/>
            </a:pPr>
            <a:endParaRPr lang="en-US" altLang="en-US"/>
          </a:p>
          <a:p>
            <a:pPr algn="ctr">
              <a:buFontTx/>
              <a:buNone/>
            </a:pPr>
            <a:endParaRPr lang="en-US" altLang="en-US"/>
          </a:p>
          <a:p>
            <a:pPr algn="ctr">
              <a:buFontTx/>
              <a:buNone/>
            </a:pPr>
            <a:endParaRPr lang="en-US" altLang="en-US" sz="2000"/>
          </a:p>
          <a:p>
            <a:pPr algn="ctr">
              <a:buFontTx/>
              <a:buNone/>
            </a:pPr>
            <a:r>
              <a:rPr lang="en-US" altLang="en-US" b="1"/>
              <a:t>Today </a:t>
            </a:r>
            <a:r>
              <a:rPr lang="en-US" altLang="en-US" b="1" u="sng"/>
              <a:t>Behaviors</a:t>
            </a:r>
            <a:r>
              <a:rPr lang="en-US" altLang="en-US" b="1"/>
              <a:t> are the best HIV prevention strategies</a:t>
            </a:r>
          </a:p>
        </p:txBody>
      </p:sp>
    </p:spTree>
    <p:extLst>
      <p:ext uri="{BB962C8B-B14F-4D97-AF65-F5344CB8AC3E}">
        <p14:creationId xmlns:p14="http://schemas.microsoft.com/office/powerpoint/2010/main" xmlns="" val="245510173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129</TotalTime>
  <Words>841</Words>
  <Application>Microsoft Office PowerPoint</Application>
  <PresentationFormat>On-screen Show (4:3)</PresentationFormat>
  <Paragraphs>109</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Clarity</vt:lpstr>
      <vt:lpstr>The Role of Women and MSMs in each other’s lives</vt:lpstr>
      <vt:lpstr>Slide 2</vt:lpstr>
      <vt:lpstr>Being Stolen  For almost 400 years &amp; their descendents were not allowed to:</vt:lpstr>
      <vt:lpstr>Being Stolen  For almost 400 years &amp; their descendents were not allowed to:</vt:lpstr>
      <vt:lpstr>Stolen</vt:lpstr>
      <vt:lpstr>Splitting</vt:lpstr>
      <vt:lpstr>Punishment</vt:lpstr>
      <vt:lpstr>Helplessness</vt:lpstr>
      <vt:lpstr>Slide 9</vt:lpstr>
      <vt:lpstr>Slide 10</vt:lpstr>
      <vt:lpstr>Examples of Coping</vt:lpstr>
      <vt:lpstr>Examples of Coping</vt:lpstr>
      <vt:lpstr>What is the Aftermath?</vt:lpstr>
      <vt:lpstr>Sexual Health Model</vt:lpstr>
      <vt:lpstr>The Sexual Health Model is a conceptual framework to acknowledge these values and to reframe them within an HIV prevention context. </vt:lpstr>
      <vt:lpstr>Change is Real Now. </vt:lpstr>
      <vt:lpstr>Example of Interconnectedness</vt:lpstr>
      <vt:lpstr>Body awareness…</vt:lpstr>
      <vt:lpstr>Sexual ownership…</vt:lpstr>
      <vt:lpstr>Conflicts that Women Encounter</vt:lpstr>
      <vt:lpstr>Six Steps to where we go from here?</vt:lpstr>
      <vt:lpstr>Six Steps to where we go from here?</vt:lpstr>
      <vt:lpstr>Slide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Women and MSMs in each other’s lives</dc:title>
  <dc:creator>Xuan-Thanh Nguyen</dc:creator>
  <cp:lastModifiedBy>Alameda County</cp:lastModifiedBy>
  <cp:revision>8</cp:revision>
  <cp:lastPrinted>2015-01-12T22:49:03Z</cp:lastPrinted>
  <dcterms:created xsi:type="dcterms:W3CDTF">2015-01-12T20:51:28Z</dcterms:created>
  <dcterms:modified xsi:type="dcterms:W3CDTF">2015-02-18T21:09:05Z</dcterms:modified>
</cp:coreProperties>
</file>