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3"/>
  </p:notesMasterIdLst>
  <p:sldIdLst>
    <p:sldId id="257" r:id="rId3"/>
    <p:sldId id="279" r:id="rId4"/>
    <p:sldId id="258" r:id="rId5"/>
    <p:sldId id="25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88" r:id="rId16"/>
    <p:sldId id="290" r:id="rId17"/>
    <p:sldId id="291" r:id="rId18"/>
    <p:sldId id="293" r:id="rId19"/>
    <p:sldId id="292" r:id="rId20"/>
    <p:sldId id="294" r:id="rId21"/>
    <p:sldId id="295" r:id="rId22"/>
    <p:sldId id="296" r:id="rId23"/>
    <p:sldId id="301" r:id="rId24"/>
    <p:sldId id="297" r:id="rId25"/>
    <p:sldId id="298" r:id="rId26"/>
    <p:sldId id="300" r:id="rId27"/>
    <p:sldId id="299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10" r:id="rId36"/>
    <p:sldId id="309" r:id="rId37"/>
    <p:sldId id="311" r:id="rId38"/>
    <p:sldId id="312" r:id="rId39"/>
    <p:sldId id="313" r:id="rId40"/>
    <p:sldId id="278" r:id="rId41"/>
    <p:sldId id="277" r:id="rId4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C00"/>
    <a:srgbClr val="333E50"/>
    <a:srgbClr val="FFC1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74595" autoAdjust="0"/>
  </p:normalViewPr>
  <p:slideViewPr>
    <p:cSldViewPr snapToGrid="0" snapToObjects="1">
      <p:cViewPr varScale="1">
        <p:scale>
          <a:sx n="55" d="100"/>
          <a:sy n="55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12E60-AE4F-43AC-85BC-F8E2572F606E}" type="datetimeFigureOut">
              <a:rPr lang="zh-CN" altLang="en-US" smtClean="0"/>
              <a:t>2017/1/27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5417C-676C-426D-BF3B-CA1281644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2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深层的神经网络学习较为困难，而我们所提出的剩余神经网络可以简化较深的神经网络的训练。</a:t>
            </a:r>
            <a:endParaRPr lang="en-US" altLang="zh-CN" dirty="0" smtClean="0"/>
          </a:p>
          <a:p>
            <a:r>
              <a:rPr lang="zh-CN" altLang="en-US" dirty="0" smtClean="0"/>
              <a:t>剩余网络可以简化优化，并能得到较高的准确率</a:t>
            </a:r>
            <a:endParaRPr lang="en-US" altLang="zh-CN" dirty="0" smtClean="0"/>
          </a:p>
          <a:p>
            <a:r>
              <a:rPr lang="zh-CN" altLang="en-US" dirty="0" smtClean="0"/>
              <a:t>我们在各大赛事上都获得了第一名的成绩，同时也在特征检测方面获得了</a:t>
            </a:r>
            <a:r>
              <a:rPr lang="en-US" altLang="zh-CN" dirty="0" smtClean="0"/>
              <a:t>28%</a:t>
            </a:r>
            <a:r>
              <a:rPr lang="zh-CN" altLang="en-US" dirty="0" smtClean="0"/>
              <a:t>的相对提升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1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1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剩余网络由两部分组成：</a:t>
            </a:r>
            <a:r>
              <a:rPr lang="en-US" altLang="zh-CN" dirty="0" smtClean="0"/>
              <a:t>plain network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shortcut connection</a:t>
            </a:r>
          </a:p>
          <a:p>
            <a:r>
              <a:rPr lang="zh-CN" altLang="en-US" dirty="0" smtClean="0"/>
              <a:t>在输入与输出的维度相同时，</a:t>
            </a:r>
            <a:r>
              <a:rPr lang="en-US" altLang="zh-CN" dirty="0" smtClean="0"/>
              <a:t>identity shortcuts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是可以被直接使用的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当遇维度增加时，</a:t>
            </a:r>
            <a:r>
              <a:rPr lang="en-US" altLang="zh-CN" baseline="0" dirty="0" smtClean="0"/>
              <a:t>shortcut</a:t>
            </a:r>
            <a:r>
              <a:rPr lang="zh-CN" altLang="en-US" baseline="0" dirty="0" smtClean="0"/>
              <a:t>仍然展示</a:t>
            </a:r>
            <a:r>
              <a:rPr lang="en-US" altLang="zh-CN" baseline="0" dirty="0" smtClean="0"/>
              <a:t>identify </a:t>
            </a:r>
            <a:r>
              <a:rPr lang="zh-CN" altLang="en-US" baseline="0" dirty="0" smtClean="0"/>
              <a:t>映射，引入不存在的参数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12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01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实验的网络架构图，这里主要对于</a:t>
            </a:r>
            <a:r>
              <a:rPr lang="en-US" altLang="zh-CN" dirty="0" smtClean="0"/>
              <a:t>18</a:t>
            </a:r>
            <a:r>
              <a:rPr lang="zh-CN" altLang="en-US" dirty="0" smtClean="0"/>
              <a:t>层与</a:t>
            </a:r>
            <a:r>
              <a:rPr lang="en-US" altLang="zh-CN" dirty="0" smtClean="0"/>
              <a:t>34</a:t>
            </a:r>
            <a:r>
              <a:rPr lang="zh-CN" altLang="en-US" dirty="0" smtClean="0"/>
              <a:t>层的网络进行比较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8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实验的第一部分是</a:t>
            </a:r>
            <a:r>
              <a:rPr lang="en-US" altLang="zh-CN" dirty="0" smtClean="0"/>
              <a:t>plain network,</a:t>
            </a:r>
            <a:r>
              <a:rPr lang="zh-CN" altLang="en-US" dirty="0" smtClean="0"/>
              <a:t>分别构造了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层以及</a:t>
            </a:r>
            <a:r>
              <a:rPr lang="en-US" altLang="zh-CN" dirty="0" smtClean="0"/>
              <a:t>34</a:t>
            </a:r>
            <a:r>
              <a:rPr lang="zh-CN" altLang="en-US" dirty="0" smtClean="0"/>
              <a:t>层的网络，用批量标准化进行处理，分别提供前馈和反向传播</a:t>
            </a:r>
            <a:endParaRPr lang="en-US" altLang="zh-CN" dirty="0" smtClean="0"/>
          </a:p>
          <a:p>
            <a:r>
              <a:rPr lang="zh-CN" altLang="en-US" dirty="0" smtClean="0"/>
              <a:t>根据我们的判断，深度的</a:t>
            </a:r>
            <a:r>
              <a:rPr lang="en-US" altLang="zh-CN" dirty="0" smtClean="0"/>
              <a:t>plain net</a:t>
            </a:r>
            <a:r>
              <a:rPr lang="zh-CN" altLang="en-US" dirty="0" smtClean="0"/>
              <a:t>存在着根据指数下降的收敛率，从而使得训练的错误有所下降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00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第二部分：剩余网络，使用了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映射，并且在</a:t>
            </a:r>
            <a:r>
              <a:rPr lang="en-US" altLang="zh-CN" dirty="0" smtClean="0"/>
              <a:t>3*3</a:t>
            </a:r>
            <a:r>
              <a:rPr lang="zh-CN" altLang="en-US" dirty="0" smtClean="0"/>
              <a:t>的滤波器上添加了</a:t>
            </a:r>
            <a:r>
              <a:rPr lang="en-US" altLang="zh-CN" dirty="0" smtClean="0"/>
              <a:t>shortcut connection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4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两种网络的训练情况对比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65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从两种网络的对比情况中我们可以得出三个结论：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深度较深的网络的错误率，在剩余网络中体现的更低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plain network </a:t>
            </a:r>
            <a:r>
              <a:rPr lang="zh-CN" altLang="en-US" dirty="0" smtClean="0"/>
              <a:t>比较，剩余网络</a:t>
            </a:r>
            <a:r>
              <a:rPr lang="en-US" altLang="zh-CN" dirty="0" smtClean="0"/>
              <a:t>34</a:t>
            </a:r>
            <a:r>
              <a:rPr lang="zh-CN" altLang="en-US" dirty="0" smtClean="0"/>
              <a:t>层的错误率更低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虽然</a:t>
            </a:r>
            <a:r>
              <a:rPr lang="en-US" altLang="zh-CN" dirty="0" smtClean="0"/>
              <a:t>plain network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residual network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18</a:t>
            </a:r>
            <a:r>
              <a:rPr lang="zh-CN" altLang="en-US" dirty="0" smtClean="0"/>
              <a:t>层网络中体现的错误率类似，但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更加快速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这里引入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Projection Shortcuts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的概念（维度升降时使用）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r>
              <a:rPr lang="en-US" altLang="zh-CN" sz="1200" kern="0" dirty="0" smtClean="0">
                <a:solidFill>
                  <a:schemeClr val="accent2"/>
                </a:solidFill>
              </a:rPr>
              <a:t>A: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零填充的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shortcut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，用于维度的增加，且不需要参数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r>
              <a:rPr lang="en-US" altLang="zh-CN" sz="1200" kern="0" dirty="0" smtClean="0">
                <a:solidFill>
                  <a:schemeClr val="accent2"/>
                </a:solidFill>
              </a:rPr>
              <a:t>B:Projection Shortcuts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用于维度增加，其他的是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identity shortcut</a:t>
            </a:r>
          </a:p>
          <a:p>
            <a:r>
              <a:rPr lang="en-US" altLang="zh-CN" sz="1200" kern="0" dirty="0" smtClean="0">
                <a:solidFill>
                  <a:schemeClr val="accent2"/>
                </a:solidFill>
              </a:rPr>
              <a:t>C: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所有的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shortcut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都为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projection shortcut,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这里为了减少存储以和计算的复杂度，我们不使用这种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6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深度对于神经网络训练是一项至关重要的属性，但是目前受限于消失或是爆发增长的梯度，无法一味地增加梯度，因为过于深的网络层级，随着梯度的增加，我们所检测的准确率会主键趋于饱和。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13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深度</a:t>
            </a:r>
            <a:r>
              <a:rPr lang="en-US" altLang="zh-CN" dirty="0" smtClean="0"/>
              <a:t>bottleneck 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4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图中显示：如果</a:t>
            </a:r>
            <a:r>
              <a:rPr lang="en-US" altLang="zh-CN" dirty="0" smtClean="0"/>
              <a:t>identify shortcut </a:t>
            </a:r>
            <a:r>
              <a:rPr lang="zh-CN" altLang="en-US" dirty="0" smtClean="0"/>
              <a:t>被</a:t>
            </a:r>
            <a:r>
              <a:rPr lang="en-US" altLang="zh-CN" dirty="0" smtClean="0"/>
              <a:t>projection </a:t>
            </a:r>
            <a:r>
              <a:rPr lang="zh-CN" altLang="en-US" dirty="0" smtClean="0"/>
              <a:t>所代替，则时间复杂度及模型大小会翻倍，并且</a:t>
            </a:r>
            <a:r>
              <a:rPr lang="en-US" altLang="zh-CN" dirty="0" smtClean="0"/>
              <a:t>shortcut</a:t>
            </a:r>
            <a:r>
              <a:rPr lang="zh-CN" altLang="en-US" dirty="0" smtClean="0"/>
              <a:t>会连接到两个高维度端，所以</a:t>
            </a:r>
            <a:r>
              <a:rPr lang="en-US" altLang="zh-CN" dirty="0" smtClean="0"/>
              <a:t>identity shortcut</a:t>
            </a:r>
            <a:r>
              <a:rPr lang="zh-CN" altLang="en-US" dirty="0" smtClean="0"/>
              <a:t>会提升模型的效率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38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这里又构建了</a:t>
            </a:r>
            <a:r>
              <a:rPr lang="en-US" altLang="zh-CN" dirty="0" smtClean="0"/>
              <a:t>50</a:t>
            </a:r>
            <a:r>
              <a:rPr lang="zh-CN" altLang="en-US" dirty="0" smtClean="0"/>
              <a:t>层和</a:t>
            </a:r>
            <a:r>
              <a:rPr lang="en-US" altLang="zh-CN" dirty="0" smtClean="0"/>
              <a:t>101</a:t>
            </a:r>
            <a:r>
              <a:rPr lang="zh-CN" altLang="en-US" dirty="0" smtClean="0"/>
              <a:t>层的网络，实验结果显示他们的时间复杂度都较低，并随着深度的增加，准确率不断地提升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41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Cifar-10</a:t>
            </a:r>
            <a:r>
              <a:rPr lang="zh-CN" altLang="en-US" dirty="0" smtClean="0"/>
              <a:t>测试的网络架构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05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Cifar-10</a:t>
            </a:r>
            <a:r>
              <a:rPr lang="zh-CN" altLang="en-US" smtClean="0"/>
              <a:t>测试的网络架构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48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24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94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72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09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1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我们设计这样一种结构：浅层架构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深度的副本</a:t>
            </a:r>
            <a:endParaRPr lang="en-US" altLang="zh-CN" dirty="0" smtClean="0"/>
          </a:p>
          <a:p>
            <a:r>
              <a:rPr lang="zh-CN" altLang="en-US" dirty="0" smtClean="0"/>
              <a:t>深度的模型结构：被添加的层级是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identity mapping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，剩余的层级是从浅层复制过来的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r>
              <a:rPr lang="zh-CN" altLang="en-US" sz="1200" kern="0" dirty="0" smtClean="0">
                <a:solidFill>
                  <a:schemeClr val="accent2"/>
                </a:solidFill>
              </a:rPr>
              <a:t>这样的架构，可以避免较深层级的错误率高于浅层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88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8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我们期望堆栈的层级并非要满足我们期望的已有的层级，而是匹配那些剩余层级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7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Shortcut connections </a:t>
            </a:r>
            <a:r>
              <a:rPr lang="zh-CN" altLang="en-US" dirty="0" smtClean="0"/>
              <a:t>每一次跳跃一到两步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9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在图像处理中，</a:t>
            </a:r>
            <a:r>
              <a:rPr lang="en-US" altLang="zh-CN" dirty="0" smtClean="0"/>
              <a:t>VLAD</a:t>
            </a:r>
            <a:r>
              <a:rPr lang="zh-CN" altLang="en-US" dirty="0" smtClean="0"/>
              <a:t>是一种与字典相关的，被剩余向量编码的代表物，而费舍尔向量被论证为</a:t>
            </a:r>
            <a:r>
              <a:rPr lang="en-US" altLang="zh-CN" dirty="0" smtClean="0"/>
              <a:t>VLAD</a:t>
            </a:r>
            <a:r>
              <a:rPr lang="zh-CN" altLang="en-US" dirty="0" smtClean="0"/>
              <a:t>的一个概率版本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29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1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41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17C-676C-426D-BF3B-CA12816447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8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7943" y="1977571"/>
            <a:ext cx="10363200" cy="290285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7548" y="2426164"/>
            <a:ext cx="9130166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47548" y="3749603"/>
            <a:ext cx="9130166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386286"/>
            <a:ext cx="12192000" cy="471714"/>
            <a:chOff x="0" y="6203867"/>
            <a:chExt cx="12192000" cy="654133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6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4513942"/>
            <a:ext cx="12192000" cy="2344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0" y="6438620"/>
            <a:ext cx="12192000" cy="356580"/>
            <a:chOff x="0" y="6276441"/>
            <a:chExt cx="12192000" cy="494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60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82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65486"/>
            <a:ext cx="12192000" cy="1792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76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2650067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52177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8393489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650068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21780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393491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069495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4120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812917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069495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941206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80475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7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1128186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3999897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87160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9743319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8187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999899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71610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724571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47614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419325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9103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62747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47614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419325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282869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62747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808872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873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28300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2830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159885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159886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579313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579313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551089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510899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93032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930326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7868262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7868263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287690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28769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1" name="Oval 40"/>
          <p:cNvSpPr/>
          <p:nvPr userDrawn="1"/>
        </p:nvSpPr>
        <p:spPr>
          <a:xfrm>
            <a:off x="10225626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225627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9645054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9645054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5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640113" y="3727827"/>
            <a:ext cx="3175568" cy="58057"/>
            <a:chOff x="522514" y="3399971"/>
            <a:chExt cx="2236510" cy="58057"/>
          </a:xfrm>
        </p:grpSpPr>
        <p:sp>
          <p:nvSpPr>
            <p:cNvPr id="2" name="Rectangle 1"/>
            <p:cNvSpPr/>
            <p:nvPr userDrawn="1"/>
          </p:nvSpPr>
          <p:spPr>
            <a:xfrm>
              <a:off x="522514" y="3399971"/>
              <a:ext cx="1063399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585913" y="3399971"/>
              <a:ext cx="1173111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640113" y="2685582"/>
            <a:ext cx="327538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640113" y="3785884"/>
            <a:ext cx="327538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7943" y="1977571"/>
            <a:ext cx="10363200" cy="290285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107543"/>
            <a:ext cx="12192000" cy="275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2413000"/>
            <a:ext cx="12192000" cy="20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2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4950823"/>
            <a:ext cx="12192000" cy="1416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81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6" r:id="rId2"/>
    <p:sldLayoutId id="2147483683" r:id="rId3"/>
    <p:sldLayoutId id="2147483687" r:id="rId4"/>
    <p:sldLayoutId id="2147483684" r:id="rId5"/>
    <p:sldLayoutId id="2147483662" r:id="rId6"/>
    <p:sldLayoutId id="2147483692" r:id="rId7"/>
    <p:sldLayoutId id="2147483693" r:id="rId8"/>
    <p:sldLayoutId id="2147483694" r:id="rId9"/>
    <p:sldLayoutId id="2147483691" r:id="rId10"/>
    <p:sldLayoutId id="2147483688" r:id="rId11"/>
    <p:sldLayoutId id="2147483689" r:id="rId12"/>
    <p:sldLayoutId id="2147483690" r:id="rId13"/>
    <p:sldLayoutId id="214748368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47548" y="2426164"/>
            <a:ext cx="9130166" cy="1938992"/>
          </a:xfrm>
        </p:spPr>
        <p:txBody>
          <a:bodyPr/>
          <a:lstStyle/>
          <a:p>
            <a:r>
              <a:rPr lang="en-US" sz="6000" dirty="0"/>
              <a:t>Deep Residual Learning for Image Recognition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47548" y="5196955"/>
            <a:ext cx="9130166" cy="461665"/>
          </a:xfrm>
        </p:spPr>
        <p:txBody>
          <a:bodyPr/>
          <a:lstStyle/>
          <a:p>
            <a:r>
              <a:rPr lang="en-US" dirty="0"/>
              <a:t>PRESENTED BY </a:t>
            </a:r>
            <a:r>
              <a:rPr lang="en-US" altLang="zh-CN" dirty="0" smtClean="0"/>
              <a:t>Maxwell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Related Work</a:t>
            </a:r>
          </a:p>
          <a:p>
            <a:endParaRPr lang="zh-CN" altLang="en-US" dirty="0"/>
          </a:p>
        </p:txBody>
      </p:sp>
      <p:sp>
        <p:nvSpPr>
          <p:cNvPr id="20" name="矩形 4"/>
          <p:cNvSpPr/>
          <p:nvPr/>
        </p:nvSpPr>
        <p:spPr>
          <a:xfrm>
            <a:off x="617337" y="2075960"/>
            <a:ext cx="22419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image recognition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2989943" y="1816786"/>
            <a:ext cx="232228" cy="1010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4"/>
          <p:cNvSpPr/>
          <p:nvPr/>
        </p:nvSpPr>
        <p:spPr>
          <a:xfrm>
            <a:off x="3352799" y="1570564"/>
            <a:ext cx="2241978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VLAD</a:t>
            </a:r>
          </a:p>
        </p:txBody>
      </p:sp>
      <p:sp>
        <p:nvSpPr>
          <p:cNvPr id="28" name="矩形 4"/>
          <p:cNvSpPr/>
          <p:nvPr/>
        </p:nvSpPr>
        <p:spPr>
          <a:xfrm>
            <a:off x="3352799" y="2592213"/>
            <a:ext cx="2241978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Fisher Vector</a:t>
            </a:r>
          </a:p>
        </p:txBody>
      </p:sp>
      <p:sp>
        <p:nvSpPr>
          <p:cNvPr id="3" name="右弧形箭头 2"/>
          <p:cNvSpPr/>
          <p:nvPr/>
        </p:nvSpPr>
        <p:spPr>
          <a:xfrm flipV="1">
            <a:off x="5312228" y="1648726"/>
            <a:ext cx="711200" cy="1315833"/>
          </a:xfrm>
          <a:prstGeom prst="curvedLeftArrow">
            <a:avLst>
              <a:gd name="adj1" fmla="val 25000"/>
              <a:gd name="adj2" fmla="val 60286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4"/>
          <p:cNvSpPr/>
          <p:nvPr/>
        </p:nvSpPr>
        <p:spPr>
          <a:xfrm>
            <a:off x="6473369" y="2075960"/>
            <a:ext cx="47606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formulated as a probabilistic version</a:t>
            </a:r>
          </a:p>
        </p:txBody>
      </p:sp>
      <p:sp>
        <p:nvSpPr>
          <p:cNvPr id="30" name="矩形 4"/>
          <p:cNvSpPr/>
          <p:nvPr/>
        </p:nvSpPr>
        <p:spPr>
          <a:xfrm>
            <a:off x="617337" y="3535700"/>
            <a:ext cx="104135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An alternative to Multigrid is </a:t>
            </a:r>
            <a:r>
              <a:rPr lang="en-US" altLang="zh-CN" sz="2000" kern="0" dirty="0">
                <a:solidFill>
                  <a:srgbClr val="FF0000"/>
                </a:solidFill>
              </a:rPr>
              <a:t>hierarchical basis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preconditioning, which </a:t>
            </a:r>
            <a:r>
              <a:rPr lang="en-US" altLang="zh-CN" sz="2000" kern="0" dirty="0">
                <a:solidFill>
                  <a:schemeClr val="accent2"/>
                </a:solidFill>
              </a:rPr>
              <a:t>relies on variables that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represent residual </a:t>
            </a:r>
            <a:r>
              <a:rPr lang="en-US" altLang="zh-CN" sz="2000" kern="0" dirty="0">
                <a:solidFill>
                  <a:schemeClr val="accent2"/>
                </a:solidFill>
              </a:rPr>
              <a:t>vectors between two scales</a:t>
            </a:r>
          </a:p>
        </p:txBody>
      </p:sp>
      <p:sp>
        <p:nvSpPr>
          <p:cNvPr id="31" name="矩形 4"/>
          <p:cNvSpPr/>
          <p:nvPr/>
        </p:nvSpPr>
        <p:spPr>
          <a:xfrm>
            <a:off x="617337" y="4832440"/>
            <a:ext cx="10413520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These methods suggest that a good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reformulation or </a:t>
            </a:r>
            <a:r>
              <a:rPr lang="en-US" altLang="zh-CN" sz="2000" kern="0" dirty="0">
                <a:solidFill>
                  <a:schemeClr val="accent2"/>
                </a:solidFill>
              </a:rPr>
              <a:t>preconditioning can </a:t>
            </a:r>
            <a:r>
              <a:rPr lang="en-US" altLang="zh-CN" sz="2000" kern="0" dirty="0">
                <a:solidFill>
                  <a:srgbClr val="FF0000"/>
                </a:solidFill>
              </a:rPr>
              <a:t>simplify the optimization</a:t>
            </a:r>
          </a:p>
        </p:txBody>
      </p:sp>
      <p:sp>
        <p:nvSpPr>
          <p:cNvPr id="32" name="矩形 4"/>
          <p:cNvSpPr/>
          <p:nvPr/>
        </p:nvSpPr>
        <p:spPr>
          <a:xfrm>
            <a:off x="617337" y="983235"/>
            <a:ext cx="34031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Residual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4009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Related Work</a:t>
            </a:r>
          </a:p>
          <a:p>
            <a:endParaRPr lang="zh-CN" altLang="en-US" dirty="0"/>
          </a:p>
        </p:txBody>
      </p:sp>
      <p:sp>
        <p:nvSpPr>
          <p:cNvPr id="29" name="矩形 4"/>
          <p:cNvSpPr/>
          <p:nvPr/>
        </p:nvSpPr>
        <p:spPr>
          <a:xfrm>
            <a:off x="617336" y="1568010"/>
            <a:ext cx="1034094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A few intermediate layers </a:t>
            </a:r>
            <a:r>
              <a:rPr lang="en-US" altLang="zh-CN" sz="2000" kern="0" dirty="0">
                <a:solidFill>
                  <a:schemeClr val="accent2"/>
                </a:solidFill>
              </a:rPr>
              <a:t>are directly connected to </a:t>
            </a:r>
            <a:r>
              <a:rPr lang="en-US" altLang="zh-CN" sz="2000" kern="0" dirty="0">
                <a:solidFill>
                  <a:srgbClr val="FF0000"/>
                </a:solidFill>
              </a:rPr>
              <a:t>auxiliary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classifiers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for </a:t>
            </a:r>
            <a:r>
              <a:rPr lang="en-US" altLang="zh-CN" sz="2000" kern="0" dirty="0">
                <a:solidFill>
                  <a:schemeClr val="accent2"/>
                </a:solidFill>
              </a:rPr>
              <a:t>addressing </a:t>
            </a:r>
            <a:r>
              <a:rPr lang="en-US" altLang="zh-CN" sz="2000" kern="0" dirty="0">
                <a:solidFill>
                  <a:srgbClr val="FF0000"/>
                </a:solidFill>
              </a:rPr>
              <a:t>vanishing/exploding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gradients.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32" name="矩形 4"/>
          <p:cNvSpPr/>
          <p:nvPr/>
        </p:nvSpPr>
        <p:spPr>
          <a:xfrm>
            <a:off x="617337" y="983235"/>
            <a:ext cx="3403120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Shortcut Connections</a:t>
            </a:r>
          </a:p>
        </p:txBody>
      </p:sp>
      <p:sp>
        <p:nvSpPr>
          <p:cNvPr id="12" name="矩形 4"/>
          <p:cNvSpPr/>
          <p:nvPr/>
        </p:nvSpPr>
        <p:spPr>
          <a:xfrm>
            <a:off x="617335" y="2573448"/>
            <a:ext cx="10340949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When a gated shortcut is “closed” (approaching zero),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the layers </a:t>
            </a:r>
            <a:r>
              <a:rPr lang="en-US" altLang="zh-CN" sz="2000" kern="0" dirty="0">
                <a:solidFill>
                  <a:schemeClr val="accent2"/>
                </a:solidFill>
              </a:rPr>
              <a:t>in </a:t>
            </a:r>
            <a:r>
              <a:rPr lang="en-US" altLang="zh-CN" sz="2000" kern="0" dirty="0">
                <a:solidFill>
                  <a:srgbClr val="FF0000"/>
                </a:solidFill>
              </a:rPr>
              <a:t>highway networks represent non-residual functions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13" name="矩形 4"/>
          <p:cNvSpPr/>
          <p:nvPr/>
        </p:nvSpPr>
        <p:spPr>
          <a:xfrm>
            <a:off x="617337" y="3711847"/>
            <a:ext cx="10340949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In addition,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high- way </a:t>
            </a:r>
            <a:r>
              <a:rPr lang="en-US" altLang="zh-CN" sz="2000" kern="0" dirty="0">
                <a:solidFill>
                  <a:schemeClr val="accent2"/>
                </a:solidFill>
              </a:rPr>
              <a:t>networks have </a:t>
            </a:r>
            <a:r>
              <a:rPr lang="en-US" altLang="zh-CN" sz="2000" kern="0" dirty="0">
                <a:solidFill>
                  <a:srgbClr val="FF0000"/>
                </a:solidFill>
              </a:rPr>
              <a:t>not demonstrated accuracy gains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with extremely </a:t>
            </a:r>
            <a:r>
              <a:rPr lang="en-US" altLang="zh-CN" sz="2000" kern="0" dirty="0">
                <a:solidFill>
                  <a:schemeClr val="accent2"/>
                </a:solidFill>
              </a:rPr>
              <a:t>increased depth (e.g., over 100 layers).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640113" y="2685582"/>
            <a:ext cx="9245601" cy="1938992"/>
          </a:xfrm>
        </p:spPr>
        <p:txBody>
          <a:bodyPr/>
          <a:lstStyle/>
          <a:p>
            <a:r>
              <a:rPr lang="en-US" altLang="zh-CN" dirty="0"/>
              <a:t>Deep </a:t>
            </a:r>
            <a:r>
              <a:rPr lang="en-US" altLang="zh-CN" dirty="0" smtClean="0"/>
              <a:t>Residual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altLang="zh-CN" dirty="0" smtClean="0"/>
              <a:t>three</a:t>
            </a:r>
            <a:endParaRPr lang="en-US" dirty="0"/>
          </a:p>
        </p:txBody>
      </p:sp>
      <p:pic>
        <p:nvPicPr>
          <p:cNvPr id="4" name="图片 15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649066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/>
              <a:t>Deep Residual Learning</a:t>
            </a:r>
          </a:p>
        </p:txBody>
      </p:sp>
      <p:pic>
        <p:nvPicPr>
          <p:cNvPr id="4" name="图片 15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6490668"/>
            <a:ext cx="1828800" cy="2438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9365" y="1799771"/>
            <a:ext cx="3018972" cy="301897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86514" y="1799771"/>
            <a:ext cx="3018972" cy="301897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3664" y="1799771"/>
            <a:ext cx="3018972" cy="301897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1174716" y="5012754"/>
            <a:ext cx="2108269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accent2"/>
                </a:solidFill>
              </a:rPr>
              <a:t>Residual Learning</a:t>
            </a:r>
          </a:p>
        </p:txBody>
      </p:sp>
      <p:sp>
        <p:nvSpPr>
          <p:cNvPr id="10" name="矩形 4"/>
          <p:cNvSpPr/>
          <p:nvPr/>
        </p:nvSpPr>
        <p:spPr>
          <a:xfrm>
            <a:off x="4314495" y="5012754"/>
            <a:ext cx="3502883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accent2"/>
                </a:solidFill>
              </a:rPr>
              <a:t>Identity Mapping by Shortcuts</a:t>
            </a:r>
          </a:p>
        </p:txBody>
      </p:sp>
      <p:sp>
        <p:nvSpPr>
          <p:cNvPr id="11" name="矩形 4"/>
          <p:cNvSpPr/>
          <p:nvPr/>
        </p:nvSpPr>
        <p:spPr>
          <a:xfrm>
            <a:off x="8646123" y="5012754"/>
            <a:ext cx="2634054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accent2"/>
                </a:solidFill>
              </a:rPr>
              <a:t>Network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8326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Deep Residual Learning</a:t>
            </a:r>
          </a:p>
          <a:p>
            <a:endParaRPr lang="zh-CN" altLang="en-US" dirty="0"/>
          </a:p>
        </p:txBody>
      </p:sp>
      <p:sp>
        <p:nvSpPr>
          <p:cNvPr id="29" name="矩形 4"/>
          <p:cNvSpPr/>
          <p:nvPr/>
        </p:nvSpPr>
        <p:spPr>
          <a:xfrm>
            <a:off x="617337" y="1568010"/>
            <a:ext cx="29531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Residual Learning:</a:t>
            </a:r>
            <a:r>
              <a:rPr lang="en-US" altLang="zh-CN" sz="2000" kern="0" dirty="0">
                <a:solidFill>
                  <a:schemeClr val="accent2"/>
                </a:solidFill>
              </a:rPr>
              <a:t> H(x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):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32" name="矩形 4"/>
          <p:cNvSpPr/>
          <p:nvPr/>
        </p:nvSpPr>
        <p:spPr>
          <a:xfrm>
            <a:off x="617337" y="983235"/>
            <a:ext cx="3403120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Residual Learning</a:t>
            </a:r>
          </a:p>
        </p:txBody>
      </p:sp>
      <p:sp>
        <p:nvSpPr>
          <p:cNvPr id="7" name="矩形 4"/>
          <p:cNvSpPr/>
          <p:nvPr/>
        </p:nvSpPr>
        <p:spPr>
          <a:xfrm>
            <a:off x="617336" y="2237187"/>
            <a:ext cx="38127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Residual functions: H(x) - x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>
            <a:off x="617337" y="2906364"/>
            <a:ext cx="433303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Residual functions: F(x) = H(x) - x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950372" y="2729630"/>
            <a:ext cx="1324304" cy="29734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6596626" y="2637832"/>
            <a:ext cx="4333035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original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function: F(x) + x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1" name="矩形 4"/>
          <p:cNvSpPr/>
          <p:nvPr/>
        </p:nvSpPr>
        <p:spPr>
          <a:xfrm>
            <a:off x="617336" y="3584762"/>
            <a:ext cx="108757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If </a:t>
            </a:r>
            <a:r>
              <a:rPr lang="en-US" altLang="zh-CN" sz="2000" kern="0" dirty="0">
                <a:solidFill>
                  <a:schemeClr val="accent2"/>
                </a:solidFill>
              </a:rPr>
              <a:t>the added layers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can be </a:t>
            </a:r>
            <a:r>
              <a:rPr lang="en-US" altLang="zh-CN" sz="2000" kern="0" dirty="0">
                <a:solidFill>
                  <a:schemeClr val="accent2"/>
                </a:solidFill>
              </a:rPr>
              <a:t>constructed as identity mappings, a deeper model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should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have </a:t>
            </a:r>
            <a:r>
              <a:rPr lang="en-US" altLang="zh-CN" sz="2000" kern="0" dirty="0">
                <a:solidFill>
                  <a:srgbClr val="FF0000"/>
                </a:solidFill>
              </a:rPr>
              <a:t>training error no greater </a:t>
            </a:r>
            <a:r>
              <a:rPr lang="en-US" altLang="zh-CN" sz="2000" kern="0" dirty="0">
                <a:solidFill>
                  <a:schemeClr val="accent2"/>
                </a:solidFill>
              </a:rPr>
              <a:t>than its shallower counterpart.</a:t>
            </a:r>
          </a:p>
        </p:txBody>
      </p:sp>
      <p:sp>
        <p:nvSpPr>
          <p:cNvPr id="14" name="矩形 4"/>
          <p:cNvSpPr/>
          <p:nvPr/>
        </p:nvSpPr>
        <p:spPr>
          <a:xfrm>
            <a:off x="617337" y="4676779"/>
            <a:ext cx="108757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degradation problem suggests that the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solvers might </a:t>
            </a:r>
            <a:r>
              <a:rPr lang="en-US" altLang="zh-CN" sz="2000" kern="0" dirty="0">
                <a:solidFill>
                  <a:srgbClr val="FF0000"/>
                </a:solidFill>
              </a:rPr>
              <a:t>have difficulties in approximating identity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mappings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by </a:t>
            </a:r>
            <a:r>
              <a:rPr lang="en-US" altLang="zh-CN" sz="2000" kern="0" dirty="0">
                <a:solidFill>
                  <a:schemeClr val="accent2"/>
                </a:solidFill>
              </a:rPr>
              <a:t>multiple nonlinear layers</a:t>
            </a:r>
          </a:p>
        </p:txBody>
      </p:sp>
    </p:spTree>
    <p:extLst>
      <p:ext uri="{BB962C8B-B14F-4D97-AF65-F5344CB8AC3E}">
        <p14:creationId xmlns:p14="http://schemas.microsoft.com/office/powerpoint/2010/main" val="50967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Deep Residual Learning</a:t>
            </a:r>
          </a:p>
          <a:p>
            <a:endParaRPr lang="zh-CN" altLang="en-US" dirty="0"/>
          </a:p>
        </p:txBody>
      </p:sp>
      <p:sp>
        <p:nvSpPr>
          <p:cNvPr id="29" name="矩形 4"/>
          <p:cNvSpPr/>
          <p:nvPr/>
        </p:nvSpPr>
        <p:spPr>
          <a:xfrm>
            <a:off x="617337" y="1568010"/>
            <a:ext cx="38127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a building block defined as:</a:t>
            </a:r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Identity Mapping by Shortcuts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09" y="1475678"/>
            <a:ext cx="3185953" cy="6371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27077" y="1568010"/>
            <a:ext cx="263769" cy="492443"/>
          </a:xfrm>
          <a:prstGeom prst="rect">
            <a:avLst/>
          </a:prstGeom>
          <a:noFill/>
          <a:ln w="28575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3452" y="1568010"/>
            <a:ext cx="263769" cy="492443"/>
          </a:xfrm>
          <a:prstGeom prst="rect">
            <a:avLst/>
          </a:prstGeom>
          <a:noFill/>
          <a:ln w="28575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59923" y="1586273"/>
            <a:ext cx="263769" cy="492443"/>
          </a:xfrm>
          <a:prstGeom prst="rect">
            <a:avLst/>
          </a:prstGeom>
          <a:noFill/>
          <a:ln w="28575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5400000">
            <a:off x="4536279" y="2339797"/>
            <a:ext cx="527049" cy="279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3809276">
            <a:off x="5759560" y="2339798"/>
            <a:ext cx="527049" cy="279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 rot="7587130">
            <a:off x="6687085" y="2339800"/>
            <a:ext cx="527049" cy="279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5714285" y="2743204"/>
            <a:ext cx="16372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Input vector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1" name="矩形 4"/>
          <p:cNvSpPr/>
          <p:nvPr/>
        </p:nvSpPr>
        <p:spPr>
          <a:xfrm>
            <a:off x="3868615" y="2760647"/>
            <a:ext cx="192177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Output vector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2" name="矩形 4"/>
          <p:cNvSpPr/>
          <p:nvPr/>
        </p:nvSpPr>
        <p:spPr>
          <a:xfrm>
            <a:off x="8548551" y="1386218"/>
            <a:ext cx="37156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represents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the residual </a:t>
            </a:r>
            <a:r>
              <a:rPr lang="en-US" altLang="zh-CN" sz="2000" kern="0" dirty="0">
                <a:solidFill>
                  <a:schemeClr val="accent2"/>
                </a:solidFill>
              </a:rPr>
              <a:t>mapping to be learned.</a:t>
            </a:r>
          </a:p>
        </p:txBody>
      </p:sp>
      <p:sp>
        <p:nvSpPr>
          <p:cNvPr id="23" name="右箭头 22"/>
          <p:cNvSpPr/>
          <p:nvPr/>
        </p:nvSpPr>
        <p:spPr>
          <a:xfrm>
            <a:off x="7839475" y="1674349"/>
            <a:ext cx="527049" cy="279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4"/>
              <p:cNvSpPr/>
              <p:nvPr/>
            </p:nvSpPr>
            <p:spPr>
              <a:xfrm>
                <a:off x="617337" y="3499823"/>
                <a:ext cx="3812772" cy="450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F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CN" sz="20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kern="0" dirty="0" smtClean="0">
                    <a:solidFill>
                      <a:schemeClr val="accent2"/>
                    </a:solidFill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x</a:t>
                </a:r>
                <a:r>
                  <a:rPr lang="zh-CN" altLang="en-US" sz="2000" kern="0" dirty="0" smtClean="0">
                    <a:solidFill>
                      <a:schemeClr val="accent2"/>
                    </a:solidFill>
                  </a:rPr>
                  <a:t>）</a:t>
                </a:r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zh-CN" sz="20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 is RELU</a:t>
                </a:r>
                <a:endParaRPr lang="en-US" altLang="zh-CN" sz="2000" kern="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7" y="3499823"/>
                <a:ext cx="3812772" cy="450508"/>
              </a:xfrm>
              <a:prstGeom prst="rect">
                <a:avLst/>
              </a:prstGeom>
              <a:blipFill rotWithShape="0">
                <a:blip r:embed="rId4"/>
                <a:stretch>
                  <a:fillRect l="-1597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4"/>
          <p:cNvSpPr/>
          <p:nvPr/>
        </p:nvSpPr>
        <p:spPr>
          <a:xfrm>
            <a:off x="617336" y="4141056"/>
            <a:ext cx="10460972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operation F + x is performed by a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shortcut connection </a:t>
            </a:r>
            <a:r>
              <a:rPr lang="en-US" altLang="zh-CN" sz="2000" kern="0" dirty="0">
                <a:solidFill>
                  <a:schemeClr val="accent2"/>
                </a:solidFill>
              </a:rPr>
              <a:t>and </a:t>
            </a:r>
            <a:r>
              <a:rPr lang="en-US" altLang="zh-CN" sz="2000" kern="0" dirty="0">
                <a:solidFill>
                  <a:srgbClr val="FF0000"/>
                </a:solidFill>
              </a:rPr>
              <a:t>element-wise addition</a:t>
            </a:r>
          </a:p>
        </p:txBody>
      </p:sp>
      <p:sp>
        <p:nvSpPr>
          <p:cNvPr id="26" name="矩形 4"/>
          <p:cNvSpPr/>
          <p:nvPr/>
        </p:nvSpPr>
        <p:spPr>
          <a:xfrm>
            <a:off x="617337" y="4771392"/>
            <a:ext cx="10460972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 can fairly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compare plain/residual </a:t>
            </a:r>
            <a:r>
              <a:rPr lang="en-US" altLang="zh-CN" sz="2000" kern="0" dirty="0">
                <a:solidFill>
                  <a:schemeClr val="accent2"/>
                </a:solidFill>
              </a:rPr>
              <a:t>networks </a:t>
            </a:r>
            <a:r>
              <a:rPr lang="en-US" altLang="zh-CN" sz="2000" kern="0" dirty="0">
                <a:solidFill>
                  <a:srgbClr val="FF0000"/>
                </a:solidFill>
              </a:rPr>
              <a:t>that simultaneously have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the same </a:t>
            </a:r>
            <a:r>
              <a:rPr lang="en-US" altLang="zh-CN" sz="2000" kern="0" dirty="0">
                <a:solidFill>
                  <a:srgbClr val="FF0000"/>
                </a:solidFill>
              </a:rPr>
              <a:t>number of parameters, depth, width, and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computational cost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Deep Residual Learning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Identity Mapping by Shortcuts</a:t>
            </a:r>
          </a:p>
        </p:txBody>
      </p:sp>
      <p:sp>
        <p:nvSpPr>
          <p:cNvPr id="27" name="矩形 4"/>
          <p:cNvSpPr/>
          <p:nvPr/>
        </p:nvSpPr>
        <p:spPr>
          <a:xfrm>
            <a:off x="617336" y="1568010"/>
            <a:ext cx="6469264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When x and F are not the same </a:t>
            </a:r>
            <a:r>
              <a:rPr lang="en-US" altLang="zh-CN" sz="2000" kern="0" dirty="0">
                <a:solidFill>
                  <a:schemeClr val="accent2"/>
                </a:solidFill>
              </a:rPr>
              <a:t>dimensions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: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4"/>
              <p:cNvSpPr/>
              <p:nvPr/>
            </p:nvSpPr>
            <p:spPr>
              <a:xfrm>
                <a:off x="617335" y="2268603"/>
                <a:ext cx="11023679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2000" kern="0" dirty="0">
                    <a:solidFill>
                      <a:schemeClr val="accent2"/>
                    </a:solidFill>
                  </a:rPr>
                  <a:t>we can perform a </a:t>
                </a:r>
                <a:r>
                  <a:rPr lang="en-US" altLang="zh-CN" sz="2000" kern="0" dirty="0">
                    <a:solidFill>
                      <a:srgbClr val="FF0000"/>
                    </a:solidFill>
                  </a:rPr>
                  <a:t>linear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kern="0" dirty="0">
                    <a:solidFill>
                      <a:schemeClr val="accent2"/>
                    </a:solidFill>
                  </a:rPr>
                  <a:t>by </a:t>
                </a:r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the shortcut </a:t>
                </a:r>
                <a:r>
                  <a:rPr lang="en-US" altLang="zh-CN" sz="2000" kern="0" dirty="0">
                    <a:solidFill>
                      <a:schemeClr val="accent2"/>
                    </a:solidFill>
                  </a:rPr>
                  <a:t>connections to match the dimensions</a:t>
                </a:r>
              </a:p>
            </p:txBody>
          </p:sp>
        </mc:Choice>
        <mc:Fallback xmlns="">
          <p:sp>
            <p:nvSpPr>
              <p:cNvPr id="28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5" y="2268603"/>
                <a:ext cx="11023679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553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727" y="2960376"/>
            <a:ext cx="4172379" cy="751348"/>
          </a:xfrm>
          <a:prstGeom prst="rect">
            <a:avLst/>
          </a:prstGeom>
        </p:spPr>
      </p:pic>
      <p:sp>
        <p:nvSpPr>
          <p:cNvPr id="30" name="矩形 4"/>
          <p:cNvSpPr/>
          <p:nvPr/>
        </p:nvSpPr>
        <p:spPr>
          <a:xfrm>
            <a:off x="3851968" y="4251595"/>
            <a:ext cx="64692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is only used when </a:t>
            </a:r>
            <a:r>
              <a:rPr lang="en-US" altLang="zh-CN" sz="2000" kern="0" dirty="0">
                <a:solidFill>
                  <a:srgbClr val="FF0000"/>
                </a:solidFill>
              </a:rPr>
              <a:t>matching dimensions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1" name="矩形 30"/>
          <p:cNvSpPr/>
          <p:nvPr/>
        </p:nvSpPr>
        <p:spPr>
          <a:xfrm>
            <a:off x="6822831" y="3158011"/>
            <a:ext cx="580292" cy="492443"/>
          </a:xfrm>
          <a:prstGeom prst="rect">
            <a:avLst/>
          </a:prstGeom>
          <a:noFill/>
          <a:ln w="28575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5400000">
            <a:off x="6849452" y="3862793"/>
            <a:ext cx="527049" cy="279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4"/>
          <p:cNvSpPr/>
          <p:nvPr/>
        </p:nvSpPr>
        <p:spPr>
          <a:xfrm>
            <a:off x="617334" y="4894781"/>
            <a:ext cx="110236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Although </a:t>
            </a:r>
            <a:r>
              <a:rPr lang="en-US" altLang="zh-CN" sz="2000" kern="0" dirty="0">
                <a:solidFill>
                  <a:schemeClr val="accent2"/>
                </a:solidFill>
              </a:rPr>
              <a:t>the above notations are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about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fully-connected </a:t>
            </a:r>
            <a:r>
              <a:rPr lang="en-US" altLang="zh-CN" sz="2000" kern="0" dirty="0">
                <a:solidFill>
                  <a:srgbClr val="FF0000"/>
                </a:solidFill>
              </a:rPr>
              <a:t>layers </a:t>
            </a:r>
            <a:r>
              <a:rPr lang="en-US" altLang="zh-CN" sz="2000" kern="0" dirty="0">
                <a:solidFill>
                  <a:schemeClr val="accent2"/>
                </a:solidFill>
              </a:rPr>
              <a:t>for simplicity, they are </a:t>
            </a:r>
            <a:r>
              <a:rPr lang="en-US" altLang="zh-CN" sz="2000" kern="0" dirty="0">
                <a:solidFill>
                  <a:srgbClr val="FF0000"/>
                </a:solidFill>
              </a:rPr>
              <a:t>applicable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to convolutional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kern="0" dirty="0">
                <a:solidFill>
                  <a:schemeClr val="accent2"/>
                </a:solidFill>
              </a:rPr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37816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Deep Residual Learning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Network Architectures</a:t>
            </a:r>
          </a:p>
        </p:txBody>
      </p:sp>
      <p:sp>
        <p:nvSpPr>
          <p:cNvPr id="27" name="矩形 4"/>
          <p:cNvSpPr/>
          <p:nvPr/>
        </p:nvSpPr>
        <p:spPr>
          <a:xfrm>
            <a:off x="617336" y="1568010"/>
            <a:ext cx="32915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various plain/residual nets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908908" y="1317925"/>
            <a:ext cx="232228" cy="1010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4"/>
          <p:cNvSpPr/>
          <p:nvPr/>
        </p:nvSpPr>
        <p:spPr>
          <a:xfrm>
            <a:off x="4327690" y="1092671"/>
            <a:ext cx="1510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plain </a:t>
            </a:r>
            <a:r>
              <a:rPr lang="en-US" altLang="zh-CN" sz="2000" kern="0" dirty="0">
                <a:solidFill>
                  <a:schemeClr val="accent2"/>
                </a:solidFill>
              </a:rPr>
              <a:t>nets</a:t>
            </a:r>
          </a:p>
        </p:txBody>
      </p:sp>
      <p:sp>
        <p:nvSpPr>
          <p:cNvPr id="13" name="矩形 4"/>
          <p:cNvSpPr/>
          <p:nvPr/>
        </p:nvSpPr>
        <p:spPr>
          <a:xfrm>
            <a:off x="4327689" y="1930049"/>
            <a:ext cx="19851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Residual nets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4" name="矩形 4"/>
          <p:cNvSpPr/>
          <p:nvPr/>
        </p:nvSpPr>
        <p:spPr>
          <a:xfrm>
            <a:off x="617336" y="2719215"/>
            <a:ext cx="3291572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1. Plain Nets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17336" y="3560220"/>
            <a:ext cx="3291572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two simple design rules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3908908" y="2719215"/>
            <a:ext cx="232228" cy="20095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4"/>
          <p:cNvSpPr/>
          <p:nvPr/>
        </p:nvSpPr>
        <p:spPr>
          <a:xfrm>
            <a:off x="4327689" y="2585544"/>
            <a:ext cx="7067142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For </a:t>
            </a:r>
            <a:r>
              <a:rPr lang="en-US" altLang="zh-CN" sz="2000" kern="0" dirty="0">
                <a:solidFill>
                  <a:schemeClr val="accent2"/>
                </a:solidFill>
              </a:rPr>
              <a:t>the same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output feature </a:t>
            </a:r>
            <a:r>
              <a:rPr lang="en-US" altLang="zh-CN" sz="2000" kern="0" dirty="0">
                <a:solidFill>
                  <a:schemeClr val="accent2"/>
                </a:solidFill>
              </a:rPr>
              <a:t>map size, the layers have the </a:t>
            </a:r>
            <a:r>
              <a:rPr lang="en-US" altLang="zh-CN" sz="2000" kern="0" dirty="0">
                <a:solidFill>
                  <a:srgbClr val="FF0000"/>
                </a:solidFill>
              </a:rPr>
              <a:t>same number of filters</a:t>
            </a:r>
          </a:p>
        </p:txBody>
      </p:sp>
      <p:sp>
        <p:nvSpPr>
          <p:cNvPr id="18" name="矩形 4"/>
          <p:cNvSpPr/>
          <p:nvPr/>
        </p:nvSpPr>
        <p:spPr>
          <a:xfrm>
            <a:off x="4327688" y="4010728"/>
            <a:ext cx="786431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If </a:t>
            </a:r>
            <a:r>
              <a:rPr lang="en-US" altLang="zh-CN" sz="2000" kern="0" dirty="0">
                <a:solidFill>
                  <a:schemeClr val="accent2"/>
                </a:solidFill>
              </a:rPr>
              <a:t>the feature map size is </a:t>
            </a:r>
            <a:r>
              <a:rPr lang="en-US" altLang="zh-CN" sz="2000" kern="0" dirty="0">
                <a:solidFill>
                  <a:srgbClr val="FF0000"/>
                </a:solidFill>
              </a:rPr>
              <a:t>halved</a:t>
            </a:r>
            <a:r>
              <a:rPr lang="en-US" altLang="zh-CN" sz="2000" kern="0" dirty="0">
                <a:solidFill>
                  <a:schemeClr val="accent2"/>
                </a:solidFill>
              </a:rPr>
              <a:t>, the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number of </a:t>
            </a:r>
            <a:r>
              <a:rPr lang="en-US" altLang="zh-CN" sz="2000" kern="0" dirty="0">
                <a:solidFill>
                  <a:schemeClr val="accent2"/>
                </a:solidFill>
              </a:rPr>
              <a:t>filters is </a:t>
            </a:r>
            <a:r>
              <a:rPr lang="en-US" altLang="zh-CN" sz="2000" kern="0" dirty="0">
                <a:solidFill>
                  <a:srgbClr val="FF0000"/>
                </a:solidFill>
              </a:rPr>
              <a:t>doubled </a:t>
            </a:r>
            <a:endParaRPr lang="en-US" altLang="zh-CN" sz="2000" kern="0" dirty="0" smtClean="0">
              <a:solidFill>
                <a:srgbClr val="FF0000"/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so </a:t>
            </a:r>
            <a:r>
              <a:rPr lang="en-US" altLang="zh-CN" sz="2000" kern="0" dirty="0">
                <a:solidFill>
                  <a:schemeClr val="accent2"/>
                </a:solidFill>
              </a:rPr>
              <a:t>as to </a:t>
            </a:r>
            <a:r>
              <a:rPr lang="en-US" altLang="zh-CN" sz="2000" kern="0" dirty="0">
                <a:solidFill>
                  <a:srgbClr val="FF0000"/>
                </a:solidFill>
              </a:rPr>
              <a:t>preserve the time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complexity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per </a:t>
            </a:r>
            <a:r>
              <a:rPr lang="en-US" altLang="zh-CN" sz="2000" kern="0" dirty="0">
                <a:solidFill>
                  <a:schemeClr val="accent2"/>
                </a:solidFill>
              </a:rPr>
              <a:t>layer</a:t>
            </a:r>
          </a:p>
        </p:txBody>
      </p:sp>
      <p:sp>
        <p:nvSpPr>
          <p:cNvPr id="22" name="矩形 4"/>
          <p:cNvSpPr/>
          <p:nvPr/>
        </p:nvSpPr>
        <p:spPr>
          <a:xfrm>
            <a:off x="617336" y="5303328"/>
            <a:ext cx="76650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Fewer </a:t>
            </a:r>
            <a:r>
              <a:rPr lang="en-US" altLang="zh-CN" sz="2000" kern="0" dirty="0">
                <a:solidFill>
                  <a:schemeClr val="accent2"/>
                </a:solidFill>
              </a:rPr>
              <a:t>filters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and lower </a:t>
            </a:r>
            <a:r>
              <a:rPr lang="en-US" altLang="zh-CN" sz="2000" kern="0" dirty="0">
                <a:solidFill>
                  <a:schemeClr val="accent2"/>
                </a:solidFill>
              </a:rPr>
              <a:t>complexity than VGG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nets: 3.6 </a:t>
            </a:r>
            <a:r>
              <a:rPr lang="en-US" altLang="zh-CN" sz="2000" kern="0" dirty="0">
                <a:solidFill>
                  <a:schemeClr val="accent2"/>
                </a:solidFill>
              </a:rPr>
              <a:t>billion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FLOPs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Deep Residual Learning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Residual Network</a:t>
            </a:r>
          </a:p>
        </p:txBody>
      </p:sp>
      <p:sp>
        <p:nvSpPr>
          <p:cNvPr id="25" name="矩形 4"/>
          <p:cNvSpPr/>
          <p:nvPr/>
        </p:nvSpPr>
        <p:spPr>
          <a:xfrm>
            <a:off x="617336" y="1930049"/>
            <a:ext cx="22137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Residual Network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3142441" y="1433744"/>
            <a:ext cx="232228" cy="150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4"/>
          <p:cNvSpPr/>
          <p:nvPr/>
        </p:nvSpPr>
        <p:spPr>
          <a:xfrm>
            <a:off x="3520013" y="1312563"/>
            <a:ext cx="2213787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plain network</a:t>
            </a:r>
          </a:p>
        </p:txBody>
      </p:sp>
      <p:sp>
        <p:nvSpPr>
          <p:cNvPr id="35" name="矩形 4"/>
          <p:cNvSpPr/>
          <p:nvPr/>
        </p:nvSpPr>
        <p:spPr>
          <a:xfrm>
            <a:off x="2644392" y="4256752"/>
            <a:ext cx="91379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shortcut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still performs </a:t>
            </a:r>
            <a:r>
              <a:rPr lang="en-US" altLang="zh-CN" sz="2000" kern="0" dirty="0">
                <a:solidFill>
                  <a:schemeClr val="accent2"/>
                </a:solidFill>
              </a:rPr>
              <a:t>identity mapping, with </a:t>
            </a:r>
            <a:r>
              <a:rPr lang="en-US" altLang="zh-CN" sz="2000" kern="0" dirty="0">
                <a:solidFill>
                  <a:srgbClr val="FF0000"/>
                </a:solidFill>
              </a:rPr>
              <a:t>extra zero entries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padded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for </a:t>
            </a:r>
            <a:r>
              <a:rPr lang="en-US" altLang="zh-CN" sz="2000" kern="0" dirty="0">
                <a:solidFill>
                  <a:srgbClr val="FF0000"/>
                </a:solidFill>
              </a:rPr>
              <a:t>increasing dimensions</a:t>
            </a:r>
            <a:r>
              <a:rPr lang="en-US" altLang="zh-CN" sz="2000" kern="0" dirty="0">
                <a:solidFill>
                  <a:schemeClr val="accent2"/>
                </a:solidFill>
              </a:rPr>
              <a:t>. This option introduces no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extra parameter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36" name="矩形 4"/>
          <p:cNvSpPr/>
          <p:nvPr/>
        </p:nvSpPr>
        <p:spPr>
          <a:xfrm>
            <a:off x="617336" y="3538988"/>
            <a:ext cx="110139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identity shortcuts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can </a:t>
            </a:r>
            <a:r>
              <a:rPr lang="en-US" altLang="zh-CN" sz="2000" kern="0" dirty="0">
                <a:solidFill>
                  <a:schemeClr val="accent2"/>
                </a:solidFill>
              </a:rPr>
              <a:t>be directly used when the input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and output </a:t>
            </a:r>
            <a:r>
              <a:rPr lang="en-US" altLang="zh-CN" sz="2000" kern="0" dirty="0">
                <a:solidFill>
                  <a:schemeClr val="accent2"/>
                </a:solidFill>
              </a:rPr>
              <a:t>are of the same dimensions</a:t>
            </a:r>
          </a:p>
        </p:txBody>
      </p:sp>
      <p:sp>
        <p:nvSpPr>
          <p:cNvPr id="37" name="矩形 4"/>
          <p:cNvSpPr/>
          <p:nvPr/>
        </p:nvSpPr>
        <p:spPr>
          <a:xfrm>
            <a:off x="617335" y="4604201"/>
            <a:ext cx="149281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When the </a:t>
            </a:r>
            <a:endParaRPr lang="en-US" altLang="zh-CN" sz="2000" kern="0" dirty="0" smtClean="0">
              <a:solidFill>
                <a:schemeClr val="accent2"/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Dimensions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kern="0" dirty="0">
                <a:solidFill>
                  <a:schemeClr val="accent2"/>
                </a:solidFill>
              </a:rPr>
              <a:t>increase</a:t>
            </a:r>
          </a:p>
        </p:txBody>
      </p:sp>
      <p:sp>
        <p:nvSpPr>
          <p:cNvPr id="38" name="左大括号 37"/>
          <p:cNvSpPr/>
          <p:nvPr/>
        </p:nvSpPr>
        <p:spPr>
          <a:xfrm>
            <a:off x="2261159" y="4431540"/>
            <a:ext cx="232228" cy="1662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"/>
          <p:cNvSpPr/>
          <p:nvPr/>
        </p:nvSpPr>
        <p:spPr>
          <a:xfrm>
            <a:off x="2644392" y="5667013"/>
            <a:ext cx="100558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projection shortcut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kern="0" dirty="0">
                <a:solidFill>
                  <a:schemeClr val="accent2"/>
                </a:solidFill>
              </a:rPr>
              <a:t>is used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to match dimensions.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40" name="矩形 4"/>
          <p:cNvSpPr/>
          <p:nvPr/>
        </p:nvSpPr>
        <p:spPr>
          <a:xfrm>
            <a:off x="3520012" y="2711378"/>
            <a:ext cx="22137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Residual network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Deep Residual Learning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Implementation</a:t>
            </a:r>
          </a:p>
        </p:txBody>
      </p:sp>
      <p:sp>
        <p:nvSpPr>
          <p:cNvPr id="25" name="矩形 4"/>
          <p:cNvSpPr/>
          <p:nvPr/>
        </p:nvSpPr>
        <p:spPr>
          <a:xfrm>
            <a:off x="617336" y="1433743"/>
            <a:ext cx="113402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A 224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* </a:t>
            </a:r>
            <a:r>
              <a:rPr lang="en-US" altLang="zh-CN" sz="2000" kern="0" dirty="0">
                <a:solidFill>
                  <a:schemeClr val="accent2"/>
                </a:solidFill>
              </a:rPr>
              <a:t>224 crop is randomly sampled from an image or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its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horizontal </a:t>
            </a:r>
            <a:r>
              <a:rPr lang="en-US" altLang="zh-CN" sz="2000" kern="0" dirty="0">
                <a:solidFill>
                  <a:srgbClr val="FF0000"/>
                </a:solidFill>
              </a:rPr>
              <a:t>flip, </a:t>
            </a:r>
            <a:r>
              <a:rPr lang="en-US" altLang="zh-CN" sz="2000" kern="0" dirty="0">
                <a:solidFill>
                  <a:schemeClr val="accent2"/>
                </a:solidFill>
              </a:rPr>
              <a:t>with the </a:t>
            </a:r>
            <a:r>
              <a:rPr lang="en-US" altLang="zh-CN" sz="2000" kern="0" dirty="0">
                <a:solidFill>
                  <a:srgbClr val="FF0000"/>
                </a:solidFill>
              </a:rPr>
              <a:t>per-pixel</a:t>
            </a:r>
            <a:r>
              <a:rPr lang="en-US" altLang="zh-CN" sz="2000" kern="0" dirty="0">
                <a:solidFill>
                  <a:schemeClr val="accent2"/>
                </a:solidFill>
              </a:rPr>
              <a:t> mean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subtracted.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2" name="矩形 4"/>
          <p:cNvSpPr/>
          <p:nvPr/>
        </p:nvSpPr>
        <p:spPr>
          <a:xfrm>
            <a:off x="617336" y="2492143"/>
            <a:ext cx="115746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 adopt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batch normalization </a:t>
            </a:r>
            <a:r>
              <a:rPr lang="en-US" altLang="zh-CN" sz="2000" kern="0" dirty="0">
                <a:solidFill>
                  <a:schemeClr val="accent2"/>
                </a:solidFill>
              </a:rPr>
              <a:t>(BN)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right </a:t>
            </a:r>
            <a:r>
              <a:rPr lang="en-US" altLang="zh-CN" sz="2000" kern="0" dirty="0">
                <a:solidFill>
                  <a:schemeClr val="accent2"/>
                </a:solidFill>
              </a:rPr>
              <a:t>after each convolution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and before activation.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3" name="矩形 4"/>
          <p:cNvSpPr/>
          <p:nvPr/>
        </p:nvSpPr>
        <p:spPr>
          <a:xfrm>
            <a:off x="617336" y="3108499"/>
            <a:ext cx="11574664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 initialize the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weights as </a:t>
            </a:r>
            <a:r>
              <a:rPr lang="en-US" altLang="zh-CN" sz="2000" kern="0" dirty="0">
                <a:solidFill>
                  <a:schemeClr val="accent2"/>
                </a:solidFill>
              </a:rPr>
              <a:t>in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and </a:t>
            </a:r>
            <a:r>
              <a:rPr lang="en-US" altLang="zh-CN" sz="2000" kern="0" dirty="0">
                <a:solidFill>
                  <a:schemeClr val="accent2"/>
                </a:solidFill>
              </a:rPr>
              <a:t>train all plain/residual nets from </a:t>
            </a:r>
            <a:r>
              <a:rPr lang="en-US" altLang="zh-CN" sz="2000" kern="0" dirty="0">
                <a:solidFill>
                  <a:srgbClr val="FF0000"/>
                </a:solidFill>
              </a:rPr>
              <a:t>scratch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矩形 4"/>
          <p:cNvSpPr/>
          <p:nvPr/>
        </p:nvSpPr>
        <p:spPr>
          <a:xfrm>
            <a:off x="617337" y="4570497"/>
            <a:ext cx="13345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Attributes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1951893" y="3811945"/>
            <a:ext cx="232228" cy="25009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4"/>
          <p:cNvSpPr/>
          <p:nvPr/>
        </p:nvSpPr>
        <p:spPr>
          <a:xfrm>
            <a:off x="2393382" y="3682920"/>
            <a:ext cx="548452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SGD with a mini-batch size of 256</a:t>
            </a:r>
          </a:p>
        </p:txBody>
      </p:sp>
      <p:sp>
        <p:nvSpPr>
          <p:cNvPr id="18" name="矩形 4"/>
          <p:cNvSpPr/>
          <p:nvPr/>
        </p:nvSpPr>
        <p:spPr>
          <a:xfrm>
            <a:off x="2393382" y="4175363"/>
            <a:ext cx="97986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learning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rate starts </a:t>
            </a:r>
            <a:r>
              <a:rPr lang="en-US" altLang="zh-CN" sz="2000" kern="0" dirty="0">
                <a:solidFill>
                  <a:schemeClr val="accent2"/>
                </a:solidFill>
              </a:rPr>
              <a:t>from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0.1,and </a:t>
            </a:r>
            <a:r>
              <a:rPr lang="en-US" altLang="zh-CN" sz="2000" kern="0" dirty="0">
                <a:solidFill>
                  <a:schemeClr val="accent2"/>
                </a:solidFill>
              </a:rPr>
              <a:t>is divided by 10 when the error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plateaus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4"/>
              <p:cNvSpPr/>
              <p:nvPr/>
            </p:nvSpPr>
            <p:spPr>
              <a:xfrm>
                <a:off x="2393381" y="4658104"/>
                <a:ext cx="548452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trained for up to 60*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iterations</a:t>
                </a:r>
                <a:endParaRPr lang="en-US" altLang="zh-CN" sz="2000" kern="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81" y="4658104"/>
                <a:ext cx="5484525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1224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4"/>
          <p:cNvSpPr/>
          <p:nvPr/>
        </p:nvSpPr>
        <p:spPr>
          <a:xfrm>
            <a:off x="2393380" y="5028238"/>
            <a:ext cx="5484525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weight decay of 0.0001</a:t>
            </a:r>
          </a:p>
        </p:txBody>
      </p:sp>
      <p:sp>
        <p:nvSpPr>
          <p:cNvPr id="21" name="矩形 4"/>
          <p:cNvSpPr/>
          <p:nvPr/>
        </p:nvSpPr>
        <p:spPr>
          <a:xfrm>
            <a:off x="2393379" y="5478746"/>
            <a:ext cx="5484525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momentum of 0.9</a:t>
            </a:r>
          </a:p>
        </p:txBody>
      </p:sp>
      <p:sp>
        <p:nvSpPr>
          <p:cNvPr id="22" name="矩形 4"/>
          <p:cNvSpPr/>
          <p:nvPr/>
        </p:nvSpPr>
        <p:spPr>
          <a:xfrm>
            <a:off x="2393378" y="5881113"/>
            <a:ext cx="5484525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>
                <a:solidFill>
                  <a:schemeClr val="accent2"/>
                </a:solidFill>
              </a:rPr>
              <a:t>do not use dropout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10" name="矩形 4"/>
          <p:cNvSpPr/>
          <p:nvPr/>
        </p:nvSpPr>
        <p:spPr>
          <a:xfrm>
            <a:off x="1270479" y="1321997"/>
            <a:ext cx="5793574" cy="450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Deeper neural networks are more </a:t>
            </a:r>
            <a:r>
              <a:rPr lang="en-US" altLang="zh-CN" sz="2000" kern="0" dirty="0">
                <a:solidFill>
                  <a:srgbClr val="FF0000"/>
                </a:solidFill>
              </a:rPr>
              <a:t>difficult to train</a:t>
            </a:r>
          </a:p>
        </p:txBody>
      </p:sp>
      <p:sp>
        <p:nvSpPr>
          <p:cNvPr id="13" name="矩形 4"/>
          <p:cNvSpPr/>
          <p:nvPr/>
        </p:nvSpPr>
        <p:spPr>
          <a:xfrm>
            <a:off x="1270479" y="2112713"/>
            <a:ext cx="3342582" cy="450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residual learning framework</a:t>
            </a:r>
          </a:p>
        </p:txBody>
      </p:sp>
      <p:sp>
        <p:nvSpPr>
          <p:cNvPr id="15" name="矩形 4"/>
          <p:cNvSpPr/>
          <p:nvPr/>
        </p:nvSpPr>
        <p:spPr>
          <a:xfrm>
            <a:off x="7064053" y="2112713"/>
            <a:ext cx="3446777" cy="450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substantially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deeper network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982214" y="2227667"/>
            <a:ext cx="1766929" cy="22525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"/>
          <p:cNvSpPr/>
          <p:nvPr/>
        </p:nvSpPr>
        <p:spPr>
          <a:xfrm>
            <a:off x="4828374" y="1818512"/>
            <a:ext cx="2074607" cy="450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ease the training</a:t>
            </a:r>
          </a:p>
        </p:txBody>
      </p:sp>
      <p:sp>
        <p:nvSpPr>
          <p:cNvPr id="17" name="矩形 4"/>
          <p:cNvSpPr/>
          <p:nvPr/>
        </p:nvSpPr>
        <p:spPr>
          <a:xfrm>
            <a:off x="928915" y="3483146"/>
            <a:ext cx="2266260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Residual networks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3338286" y="2728686"/>
            <a:ext cx="232228" cy="19594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4"/>
          <p:cNvSpPr/>
          <p:nvPr/>
        </p:nvSpPr>
        <p:spPr>
          <a:xfrm>
            <a:off x="3829740" y="2728686"/>
            <a:ext cx="2266260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easier to optimize</a:t>
            </a:r>
          </a:p>
        </p:txBody>
      </p:sp>
      <p:sp>
        <p:nvSpPr>
          <p:cNvPr id="20" name="矩形 4"/>
          <p:cNvSpPr/>
          <p:nvPr/>
        </p:nvSpPr>
        <p:spPr>
          <a:xfrm>
            <a:off x="3849084" y="4255150"/>
            <a:ext cx="2266260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gain accuracy</a:t>
            </a:r>
          </a:p>
        </p:txBody>
      </p:sp>
      <p:sp>
        <p:nvSpPr>
          <p:cNvPr id="21" name="矩形 4"/>
          <p:cNvSpPr/>
          <p:nvPr/>
        </p:nvSpPr>
        <p:spPr>
          <a:xfrm>
            <a:off x="1471553" y="5036405"/>
            <a:ext cx="65983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won the 1st place on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the ILSVRC </a:t>
            </a:r>
            <a:r>
              <a:rPr lang="en-US" altLang="zh-CN" sz="2000" kern="0" dirty="0">
                <a:solidFill>
                  <a:schemeClr val="accent2"/>
                </a:solidFill>
              </a:rPr>
              <a:t>2015 classification task</a:t>
            </a:r>
          </a:p>
        </p:txBody>
      </p:sp>
      <p:sp>
        <p:nvSpPr>
          <p:cNvPr id="22" name="矩形 4"/>
          <p:cNvSpPr/>
          <p:nvPr/>
        </p:nvSpPr>
        <p:spPr>
          <a:xfrm>
            <a:off x="1471553" y="5580899"/>
            <a:ext cx="6598390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obtain a 28% relative improvement</a:t>
            </a:r>
          </a:p>
        </p:txBody>
      </p:sp>
    </p:spTree>
    <p:extLst>
      <p:ext uri="{BB962C8B-B14F-4D97-AF65-F5344CB8AC3E}">
        <p14:creationId xmlns:p14="http://schemas.microsoft.com/office/powerpoint/2010/main" val="16752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640113" y="2685582"/>
            <a:ext cx="9245601" cy="1015663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altLang="zh-CN" dirty="0" smtClean="0"/>
              <a:t>four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en-US" altLang="zh-CN" dirty="0"/>
          </a:p>
        </p:txBody>
      </p:sp>
      <p:pic>
        <p:nvPicPr>
          <p:cNvPr id="4" name="图片 15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6490668"/>
            <a:ext cx="1828800" cy="2438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9365" y="1799771"/>
            <a:ext cx="3018972" cy="301897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86514" y="1799771"/>
            <a:ext cx="3018972" cy="301897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3664" y="1799771"/>
            <a:ext cx="3018972" cy="301897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854917" y="5012754"/>
            <a:ext cx="2747868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accent2"/>
                </a:solidFill>
              </a:rPr>
              <a:t>ImageNet Classification</a:t>
            </a:r>
            <a:endParaRPr lang="en-US" altLang="zh-CN" b="1" kern="0" dirty="0">
              <a:solidFill>
                <a:schemeClr val="accent2"/>
              </a:solidFill>
            </a:endParaRPr>
          </a:p>
        </p:txBody>
      </p:sp>
      <p:sp>
        <p:nvSpPr>
          <p:cNvPr id="10" name="矩形 4"/>
          <p:cNvSpPr/>
          <p:nvPr/>
        </p:nvSpPr>
        <p:spPr>
          <a:xfrm>
            <a:off x="4512927" y="4993870"/>
            <a:ext cx="316614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accent2"/>
                </a:solidFill>
              </a:rPr>
              <a:t>CIFAR10 and </a:t>
            </a:r>
            <a:r>
              <a:rPr lang="en-US" altLang="zh-CN" b="1" kern="0" dirty="0">
                <a:solidFill>
                  <a:schemeClr val="accent2"/>
                </a:solidFill>
              </a:rPr>
              <a:t>Analysis</a:t>
            </a:r>
            <a:endParaRPr lang="en-US" altLang="zh-CN" b="1" kern="0" dirty="0">
              <a:solidFill>
                <a:schemeClr val="accent2"/>
              </a:solidFill>
            </a:endParaRPr>
          </a:p>
        </p:txBody>
      </p:sp>
      <p:sp>
        <p:nvSpPr>
          <p:cNvPr id="11" name="矩形 4"/>
          <p:cNvSpPr/>
          <p:nvPr/>
        </p:nvSpPr>
        <p:spPr>
          <a:xfrm>
            <a:off x="8648527" y="5012754"/>
            <a:ext cx="2629246" cy="774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accent2"/>
                </a:solidFill>
              </a:rPr>
              <a:t>Object Detection on </a:t>
            </a:r>
            <a:endParaRPr lang="en-US" altLang="zh-CN" b="1" kern="0" dirty="0" smtClean="0">
              <a:solidFill>
                <a:schemeClr val="accent2"/>
              </a:solidFill>
            </a:endParaRPr>
          </a:p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accent2"/>
                </a:solidFill>
              </a:rPr>
              <a:t>PASCAL </a:t>
            </a:r>
            <a:r>
              <a:rPr lang="en-US" altLang="zh-CN" b="1" kern="0" dirty="0">
                <a:solidFill>
                  <a:schemeClr val="accent2"/>
                </a:solidFill>
              </a:rPr>
              <a:t>and MS COCO</a:t>
            </a:r>
            <a:endParaRPr lang="en-US" altLang="zh-CN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0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1" y="1048306"/>
            <a:ext cx="11514549" cy="493701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02523" y="1005991"/>
            <a:ext cx="1547445" cy="4216640"/>
          </a:xfrm>
          <a:prstGeom prst="rect">
            <a:avLst/>
          </a:prstGeom>
          <a:noFill/>
          <a:ln w="28575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08231" y="1005991"/>
            <a:ext cx="1547445" cy="4216640"/>
          </a:xfrm>
          <a:prstGeom prst="rect">
            <a:avLst/>
          </a:prstGeom>
          <a:noFill/>
          <a:ln w="28575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2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 ImageNet Classification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2782934" y="2176271"/>
            <a:ext cx="45719" cy="2641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4"/>
          <p:cNvSpPr/>
          <p:nvPr/>
        </p:nvSpPr>
        <p:spPr>
          <a:xfrm>
            <a:off x="617336" y="160994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4.1.1 Plain Networks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4" name="矩形 4"/>
          <p:cNvSpPr/>
          <p:nvPr/>
        </p:nvSpPr>
        <p:spPr>
          <a:xfrm>
            <a:off x="692240" y="2677855"/>
            <a:ext cx="209069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Plain Networks</a:t>
            </a:r>
          </a:p>
        </p:txBody>
      </p:sp>
      <p:sp>
        <p:nvSpPr>
          <p:cNvPr id="26" name="矩形 4"/>
          <p:cNvSpPr/>
          <p:nvPr/>
        </p:nvSpPr>
        <p:spPr>
          <a:xfrm>
            <a:off x="3114351" y="2060453"/>
            <a:ext cx="2090694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18-layer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7" name="矩形 4"/>
          <p:cNvSpPr/>
          <p:nvPr/>
        </p:nvSpPr>
        <p:spPr>
          <a:xfrm>
            <a:off x="3114351" y="2645813"/>
            <a:ext cx="2090694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34-layer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45" y="1415226"/>
            <a:ext cx="5534226" cy="1681095"/>
          </a:xfrm>
          <a:prstGeom prst="rect">
            <a:avLst/>
          </a:prstGeom>
        </p:spPr>
      </p:pic>
      <p:sp>
        <p:nvSpPr>
          <p:cNvPr id="28" name="矩形 4"/>
          <p:cNvSpPr/>
          <p:nvPr/>
        </p:nvSpPr>
        <p:spPr>
          <a:xfrm>
            <a:off x="7430996" y="3135690"/>
            <a:ext cx="2090694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Error rate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9" name="矩形 4"/>
          <p:cNvSpPr/>
          <p:nvPr/>
        </p:nvSpPr>
        <p:spPr>
          <a:xfrm>
            <a:off x="3114351" y="3231173"/>
            <a:ext cx="2090694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trained with BN</a:t>
            </a:r>
          </a:p>
        </p:txBody>
      </p:sp>
      <p:sp>
        <p:nvSpPr>
          <p:cNvPr id="30" name="矩形 4"/>
          <p:cNvSpPr/>
          <p:nvPr/>
        </p:nvSpPr>
        <p:spPr>
          <a:xfrm>
            <a:off x="3144238" y="3798435"/>
            <a:ext cx="35502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forward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propagated signals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31" name="矩形 4"/>
          <p:cNvSpPr/>
          <p:nvPr/>
        </p:nvSpPr>
        <p:spPr>
          <a:xfrm>
            <a:off x="3144238" y="4383795"/>
            <a:ext cx="3550218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backward propagated</a:t>
            </a:r>
          </a:p>
        </p:txBody>
      </p:sp>
      <p:sp>
        <p:nvSpPr>
          <p:cNvPr id="33" name="矩形 4"/>
          <p:cNvSpPr/>
          <p:nvPr/>
        </p:nvSpPr>
        <p:spPr>
          <a:xfrm>
            <a:off x="692240" y="5383951"/>
            <a:ext cx="98233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 conjecture that the deep plain nets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may have </a:t>
            </a:r>
            <a:r>
              <a:rPr lang="en-US" altLang="zh-CN" sz="2000" kern="0" dirty="0">
                <a:solidFill>
                  <a:srgbClr val="FF0000"/>
                </a:solidFill>
              </a:rPr>
              <a:t>exponentially low convergence rates</a:t>
            </a:r>
            <a:r>
              <a:rPr lang="en-US" altLang="zh-CN" sz="2000" kern="0" dirty="0">
                <a:solidFill>
                  <a:schemeClr val="accent2"/>
                </a:solidFill>
              </a:rPr>
              <a:t>, which impact the reducing of the </a:t>
            </a:r>
            <a:r>
              <a:rPr lang="en-US" altLang="zh-CN" sz="2000" kern="0" dirty="0">
                <a:solidFill>
                  <a:srgbClr val="FF0000"/>
                </a:solidFill>
              </a:rPr>
              <a:t>training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error.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 ImageNet Classification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2161920" y="2719553"/>
            <a:ext cx="171281" cy="19566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4"/>
          <p:cNvSpPr/>
          <p:nvPr/>
        </p:nvSpPr>
        <p:spPr>
          <a:xfrm>
            <a:off x="617336" y="2183692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4.1.2 Residual Networks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4" name="矩形 4"/>
          <p:cNvSpPr/>
          <p:nvPr/>
        </p:nvSpPr>
        <p:spPr>
          <a:xfrm>
            <a:off x="692240" y="3251602"/>
            <a:ext cx="20906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Residual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Networks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6" name="矩形 4"/>
          <p:cNvSpPr/>
          <p:nvPr/>
        </p:nvSpPr>
        <p:spPr>
          <a:xfrm>
            <a:off x="2477591" y="2647388"/>
            <a:ext cx="2090694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18-layer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7" name="矩形 4"/>
          <p:cNvSpPr/>
          <p:nvPr/>
        </p:nvSpPr>
        <p:spPr>
          <a:xfrm>
            <a:off x="2477591" y="3232748"/>
            <a:ext cx="2090694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34-layer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45" y="1988973"/>
            <a:ext cx="5534226" cy="1681095"/>
          </a:xfrm>
          <a:prstGeom prst="rect">
            <a:avLst/>
          </a:prstGeom>
        </p:spPr>
      </p:pic>
      <p:sp>
        <p:nvSpPr>
          <p:cNvPr id="28" name="矩形 4"/>
          <p:cNvSpPr/>
          <p:nvPr/>
        </p:nvSpPr>
        <p:spPr>
          <a:xfrm>
            <a:off x="7430996" y="3709437"/>
            <a:ext cx="2090694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Error rate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9" name="矩形 4"/>
          <p:cNvSpPr/>
          <p:nvPr/>
        </p:nvSpPr>
        <p:spPr>
          <a:xfrm>
            <a:off x="2477591" y="3818108"/>
            <a:ext cx="25830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Identity mapping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2477591" y="4243815"/>
            <a:ext cx="8373685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a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shortcut connection </a:t>
            </a:r>
            <a:r>
              <a:rPr lang="en-US" altLang="zh-CN" sz="2000" kern="0" dirty="0">
                <a:solidFill>
                  <a:schemeClr val="accent2"/>
                </a:solidFill>
              </a:rPr>
              <a:t>is added to each pair of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3*3 </a:t>
            </a:r>
            <a:r>
              <a:rPr lang="en-US" altLang="zh-CN" sz="2000" kern="0" dirty="0">
                <a:solidFill>
                  <a:schemeClr val="accent2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6799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 ImageNet Classification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3" name="矩形 4"/>
          <p:cNvSpPr/>
          <p:nvPr/>
        </p:nvSpPr>
        <p:spPr>
          <a:xfrm>
            <a:off x="2379605" y="5691219"/>
            <a:ext cx="18877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Plain Networks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9" y="2176271"/>
            <a:ext cx="10651498" cy="3416723"/>
          </a:xfrm>
          <a:prstGeom prst="rect">
            <a:avLst/>
          </a:prstGeom>
        </p:spPr>
      </p:pic>
      <p:sp>
        <p:nvSpPr>
          <p:cNvPr id="11" name="矩形 4"/>
          <p:cNvSpPr/>
          <p:nvPr/>
        </p:nvSpPr>
        <p:spPr>
          <a:xfrm>
            <a:off x="7953928" y="5691219"/>
            <a:ext cx="27199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residual Networks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 ImageNet Classification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2448437" y="2511494"/>
            <a:ext cx="171281" cy="3326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4"/>
          <p:cNvSpPr/>
          <p:nvPr/>
        </p:nvSpPr>
        <p:spPr>
          <a:xfrm>
            <a:off x="617336" y="160994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4.1.2 Residual Networks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9" name="矩形 4"/>
          <p:cNvSpPr/>
          <p:nvPr/>
        </p:nvSpPr>
        <p:spPr>
          <a:xfrm>
            <a:off x="2764108" y="3528462"/>
            <a:ext cx="85955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Second, compared to its plain counterpart, the 34-layer </a:t>
            </a:r>
            <a:r>
              <a:rPr lang="en-US" altLang="zh-CN" sz="2000" kern="0" dirty="0" err="1">
                <a:solidFill>
                  <a:srgbClr val="FF0000"/>
                </a:solidFill>
              </a:rPr>
              <a:t>ResNet</a:t>
            </a:r>
            <a:r>
              <a:rPr lang="en-US" altLang="zh-CN" sz="2000" kern="0" dirty="0">
                <a:solidFill>
                  <a:srgbClr val="FF0000"/>
                </a:solidFill>
              </a:rPr>
              <a:t> reduces the top-1 error by 3.5% </a:t>
            </a:r>
            <a:r>
              <a:rPr lang="en-US" altLang="zh-CN" sz="2000" kern="0" dirty="0">
                <a:solidFill>
                  <a:schemeClr val="accent2"/>
                </a:solidFill>
              </a:rPr>
              <a:t>(Table 2),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resulting from </a:t>
            </a:r>
            <a:r>
              <a:rPr lang="en-US" altLang="zh-CN" sz="2000" kern="0" dirty="0">
                <a:solidFill>
                  <a:schemeClr val="accent2"/>
                </a:solidFill>
              </a:rPr>
              <a:t>the successfully reduced training error .</a:t>
            </a:r>
          </a:p>
        </p:txBody>
      </p:sp>
      <p:sp>
        <p:nvSpPr>
          <p:cNvPr id="13" name="矩形 4"/>
          <p:cNvSpPr/>
          <p:nvPr/>
        </p:nvSpPr>
        <p:spPr>
          <a:xfrm>
            <a:off x="617336" y="3728517"/>
            <a:ext cx="161258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major </a:t>
            </a:r>
            <a:endParaRPr lang="en-US" altLang="zh-CN" sz="2000" kern="0" dirty="0" smtClean="0">
              <a:solidFill>
                <a:schemeClr val="accent2"/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observations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4" name="矩形 4"/>
          <p:cNvSpPr/>
          <p:nvPr/>
        </p:nvSpPr>
        <p:spPr>
          <a:xfrm>
            <a:off x="2764107" y="2465900"/>
            <a:ext cx="847246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First, the situation is reversed with residual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learning – </a:t>
            </a:r>
            <a:r>
              <a:rPr lang="en-US" altLang="zh-CN" sz="2000" kern="0" dirty="0">
                <a:solidFill>
                  <a:srgbClr val="FF0000"/>
                </a:solidFill>
              </a:rPr>
              <a:t>the 34-layer </a:t>
            </a:r>
            <a:r>
              <a:rPr lang="en-US" altLang="zh-CN" sz="2000" kern="0" dirty="0" err="1">
                <a:solidFill>
                  <a:srgbClr val="FF0000"/>
                </a:solidFill>
              </a:rPr>
              <a:t>ResNet</a:t>
            </a:r>
            <a:r>
              <a:rPr lang="en-US" altLang="zh-CN" sz="2000" kern="0" dirty="0">
                <a:solidFill>
                  <a:srgbClr val="FF0000"/>
                </a:solidFill>
              </a:rPr>
              <a:t> is better than the 18-layer </a:t>
            </a:r>
            <a:r>
              <a:rPr lang="en-US" altLang="zh-CN" sz="2000" kern="0" dirty="0" err="1" smtClean="0">
                <a:solidFill>
                  <a:srgbClr val="FF0000"/>
                </a:solidFill>
              </a:rPr>
              <a:t>ResNet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(by </a:t>
            </a:r>
            <a:r>
              <a:rPr lang="en-US" altLang="zh-CN" sz="2000" kern="0" dirty="0">
                <a:solidFill>
                  <a:schemeClr val="accent2"/>
                </a:solidFill>
              </a:rPr>
              <a:t>2.8%).</a:t>
            </a:r>
          </a:p>
        </p:txBody>
      </p:sp>
      <p:sp>
        <p:nvSpPr>
          <p:cNvPr id="17" name="矩形 4"/>
          <p:cNvSpPr/>
          <p:nvPr/>
        </p:nvSpPr>
        <p:spPr>
          <a:xfrm>
            <a:off x="2764108" y="4841648"/>
            <a:ext cx="8595554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Last, we also note that the 18-layer plain/residual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nets are </a:t>
            </a:r>
            <a:r>
              <a:rPr lang="en-US" altLang="zh-CN" sz="2000" kern="0" dirty="0">
                <a:solidFill>
                  <a:srgbClr val="FF0000"/>
                </a:solidFill>
              </a:rPr>
              <a:t>comparably accurate</a:t>
            </a:r>
            <a:r>
              <a:rPr lang="en-US" altLang="zh-CN" sz="2000" kern="0" dirty="0">
                <a:solidFill>
                  <a:schemeClr val="accent2"/>
                </a:solidFill>
              </a:rPr>
              <a:t>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, but </a:t>
            </a:r>
            <a:r>
              <a:rPr lang="en-US" altLang="zh-CN" sz="2000" kern="0" dirty="0">
                <a:solidFill>
                  <a:schemeClr val="accent2"/>
                </a:solidFill>
              </a:rPr>
              <a:t>the 18-layer </a:t>
            </a:r>
            <a:r>
              <a:rPr lang="en-US" altLang="zh-CN" sz="2000" kern="0" dirty="0" err="1" smtClean="0">
                <a:solidFill>
                  <a:schemeClr val="accent2"/>
                </a:solidFill>
              </a:rPr>
              <a:t>ResNet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converges faster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 ImageNet Classification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3" name="矩形 4"/>
          <p:cNvSpPr/>
          <p:nvPr/>
        </p:nvSpPr>
        <p:spPr>
          <a:xfrm>
            <a:off x="617335" y="1521844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4.1.3 Identity vs. Projection Shortcuts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3" y="2060452"/>
            <a:ext cx="4745972" cy="4204389"/>
          </a:xfrm>
          <a:prstGeom prst="rect">
            <a:avLst/>
          </a:prstGeom>
        </p:spPr>
      </p:pic>
      <p:sp>
        <p:nvSpPr>
          <p:cNvPr id="11" name="矩形 4"/>
          <p:cNvSpPr/>
          <p:nvPr/>
        </p:nvSpPr>
        <p:spPr>
          <a:xfrm>
            <a:off x="5500132" y="3075958"/>
            <a:ext cx="6961634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Zero-padding </a:t>
            </a:r>
            <a:r>
              <a:rPr lang="en-US" altLang="zh-CN" sz="2000" kern="0" dirty="0">
                <a:solidFill>
                  <a:schemeClr val="accent2"/>
                </a:solidFill>
              </a:rPr>
              <a:t>shortcuts are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used for </a:t>
            </a:r>
            <a:r>
              <a:rPr lang="en-US" altLang="zh-CN" sz="2000" kern="0" dirty="0">
                <a:solidFill>
                  <a:srgbClr val="FF0000"/>
                </a:solidFill>
              </a:rPr>
              <a:t>increasing dimensions</a:t>
            </a:r>
            <a:r>
              <a:rPr lang="en-US" altLang="zh-CN" sz="2000" kern="0" dirty="0">
                <a:solidFill>
                  <a:schemeClr val="accent2"/>
                </a:solidFill>
              </a:rPr>
              <a:t>, and all shortcuts are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parameter-free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 rot="19654037">
            <a:off x="4941275" y="3822463"/>
            <a:ext cx="529414" cy="2637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5500132" y="3968510"/>
            <a:ext cx="6961634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Projection shortcuts </a:t>
            </a:r>
            <a:r>
              <a:rPr lang="en-US" altLang="zh-CN" sz="2000" kern="0" dirty="0">
                <a:solidFill>
                  <a:schemeClr val="accent2"/>
                </a:solidFill>
              </a:rPr>
              <a:t>are used for increasing dimensions, and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other shortcuts </a:t>
            </a:r>
            <a:r>
              <a:rPr lang="en-US" altLang="zh-CN" sz="2000" kern="0" dirty="0">
                <a:solidFill>
                  <a:schemeClr val="accent2"/>
                </a:solidFill>
              </a:rPr>
              <a:t>are </a:t>
            </a:r>
            <a:r>
              <a:rPr lang="en-US" altLang="zh-CN" sz="2000" kern="0" dirty="0">
                <a:solidFill>
                  <a:srgbClr val="FF0000"/>
                </a:solidFill>
              </a:rPr>
              <a:t>identity</a:t>
            </a:r>
          </a:p>
        </p:txBody>
      </p:sp>
      <p:sp>
        <p:nvSpPr>
          <p:cNvPr id="18" name="右箭头 17"/>
          <p:cNvSpPr/>
          <p:nvPr/>
        </p:nvSpPr>
        <p:spPr>
          <a:xfrm rot="19654037">
            <a:off x="4940336" y="4277465"/>
            <a:ext cx="529414" cy="2637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 rot="2255456">
            <a:off x="4961866" y="5065870"/>
            <a:ext cx="529414" cy="2637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5499193" y="4971736"/>
            <a:ext cx="69616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All </a:t>
            </a:r>
            <a:r>
              <a:rPr lang="en-US" altLang="zh-CN" sz="2000" kern="0" dirty="0">
                <a:solidFill>
                  <a:schemeClr val="accent2"/>
                </a:solidFill>
              </a:rPr>
              <a:t>shortcuts are projections</a:t>
            </a:r>
          </a:p>
        </p:txBody>
      </p:sp>
      <p:sp>
        <p:nvSpPr>
          <p:cNvPr id="21" name="矩形 20"/>
          <p:cNvSpPr/>
          <p:nvPr/>
        </p:nvSpPr>
        <p:spPr>
          <a:xfrm>
            <a:off x="422031" y="3701069"/>
            <a:ext cx="4487923" cy="1398469"/>
          </a:xfrm>
          <a:prstGeom prst="rect">
            <a:avLst/>
          </a:prstGeom>
          <a:noFill/>
          <a:ln w="28575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5499193" y="5503697"/>
            <a:ext cx="69616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to reduce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memory/ time </a:t>
            </a:r>
            <a:r>
              <a:rPr lang="en-US" altLang="zh-CN" sz="2000" kern="0" dirty="0">
                <a:solidFill>
                  <a:schemeClr val="accent2"/>
                </a:solidFill>
              </a:rPr>
              <a:t>complexity and model sizes</a:t>
            </a:r>
          </a:p>
        </p:txBody>
      </p:sp>
      <p:sp>
        <p:nvSpPr>
          <p:cNvPr id="24" name="乘号 23"/>
          <p:cNvSpPr/>
          <p:nvPr/>
        </p:nvSpPr>
        <p:spPr>
          <a:xfrm>
            <a:off x="8718753" y="5046393"/>
            <a:ext cx="522514" cy="417342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2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 ImageNet Classification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3" name="矩形 4"/>
          <p:cNvSpPr/>
          <p:nvPr/>
        </p:nvSpPr>
        <p:spPr>
          <a:xfrm>
            <a:off x="1528243" y="5668515"/>
            <a:ext cx="45877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Left: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 building </a:t>
            </a:r>
            <a:r>
              <a:rPr lang="en-US" altLang="zh-CN" sz="2000" kern="0" dirty="0">
                <a:solidFill>
                  <a:schemeClr val="accent2"/>
                </a:solidFill>
              </a:rPr>
              <a:t>block (on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56*56 </a:t>
            </a:r>
            <a:r>
              <a:rPr lang="en-US" altLang="zh-CN" sz="2000" kern="0" dirty="0">
                <a:solidFill>
                  <a:schemeClr val="accent2"/>
                </a:solidFill>
              </a:rPr>
              <a:t>feature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maps</a:t>
            </a:r>
            <a:r>
              <a:rPr lang="zh-CN" altLang="en-US" sz="2000" kern="0" dirty="0" smtClean="0">
                <a:solidFill>
                  <a:schemeClr val="accent2"/>
                </a:solidFill>
              </a:rPr>
              <a:t>）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for ResNet-34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6" name="矩形 4"/>
          <p:cNvSpPr/>
          <p:nvPr/>
        </p:nvSpPr>
        <p:spPr>
          <a:xfrm>
            <a:off x="617335" y="2176271"/>
            <a:ext cx="104961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For each </a:t>
            </a:r>
            <a:r>
              <a:rPr lang="en-US" altLang="zh-CN" sz="2000" kern="0" dirty="0">
                <a:solidFill>
                  <a:schemeClr val="accent2"/>
                </a:solidFill>
              </a:rPr>
              <a:t>residual function F,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we use </a:t>
            </a:r>
            <a:r>
              <a:rPr lang="en-US" altLang="zh-CN" sz="2000" kern="0" dirty="0">
                <a:solidFill>
                  <a:schemeClr val="accent2"/>
                </a:solidFill>
              </a:rPr>
              <a:t>a stack of 3 layers instead of 2 (Fig. 5). The three layers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are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1*1</a:t>
            </a:r>
            <a:r>
              <a:rPr lang="en-US" altLang="zh-CN" sz="2000" kern="0" dirty="0">
                <a:solidFill>
                  <a:schemeClr val="accent2"/>
                </a:solidFill>
              </a:rPr>
              <a:t>,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3*3</a:t>
            </a:r>
            <a:r>
              <a:rPr lang="en-US" altLang="zh-CN" sz="2000" kern="0" dirty="0">
                <a:solidFill>
                  <a:schemeClr val="accent2"/>
                </a:solidFill>
              </a:rPr>
              <a:t>, and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1*1 </a:t>
            </a:r>
            <a:r>
              <a:rPr lang="en-US" altLang="zh-CN" sz="2000" kern="0" dirty="0">
                <a:solidFill>
                  <a:schemeClr val="accent2"/>
                </a:solidFill>
              </a:rPr>
              <a:t>convolutions,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28" y="3068823"/>
            <a:ext cx="6794649" cy="2599692"/>
          </a:xfrm>
          <a:prstGeom prst="rect">
            <a:avLst/>
          </a:prstGeom>
        </p:spPr>
      </p:pic>
      <p:sp>
        <p:nvSpPr>
          <p:cNvPr id="25" name="矩形 4"/>
          <p:cNvSpPr/>
          <p:nvPr/>
        </p:nvSpPr>
        <p:spPr>
          <a:xfrm>
            <a:off x="6525767" y="5668515"/>
            <a:ext cx="4587709" cy="85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Right</a:t>
            </a:r>
            <a:r>
              <a:rPr lang="en-US" altLang="zh-CN" sz="2000" kern="0" dirty="0">
                <a:solidFill>
                  <a:schemeClr val="accent2"/>
                </a:solidFill>
              </a:rPr>
              <a:t>: a “bottleneck” building block for ResNet-50/101/152.</a:t>
            </a:r>
          </a:p>
        </p:txBody>
      </p:sp>
      <p:sp>
        <p:nvSpPr>
          <p:cNvPr id="26" name="矩形 4"/>
          <p:cNvSpPr/>
          <p:nvPr/>
        </p:nvSpPr>
        <p:spPr>
          <a:xfrm>
            <a:off x="617335" y="1579753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4.1.3  Deeper Bottleneck Architectures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 ImageNet Classification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6" name="矩形 4"/>
          <p:cNvSpPr/>
          <p:nvPr/>
        </p:nvSpPr>
        <p:spPr>
          <a:xfrm>
            <a:off x="617336" y="2176271"/>
            <a:ext cx="1049614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If the identity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shortcut in </a:t>
            </a:r>
            <a:r>
              <a:rPr lang="en-US" altLang="zh-CN" sz="2000" kern="0" dirty="0">
                <a:solidFill>
                  <a:schemeClr val="accent2"/>
                </a:solidFill>
              </a:rPr>
              <a:t>Fig. 5 (right) is </a:t>
            </a:r>
            <a:r>
              <a:rPr lang="en-US" altLang="zh-CN" sz="2000" kern="0" dirty="0">
                <a:solidFill>
                  <a:srgbClr val="FF0000"/>
                </a:solidFill>
              </a:rPr>
              <a:t>replaced with projection</a:t>
            </a:r>
            <a:r>
              <a:rPr lang="en-US" altLang="zh-CN" sz="2000" kern="0" dirty="0">
                <a:solidFill>
                  <a:schemeClr val="accent2"/>
                </a:solidFill>
              </a:rPr>
              <a:t>, one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can show </a:t>
            </a:r>
            <a:r>
              <a:rPr lang="en-US" altLang="zh-CN" sz="2000" kern="0" dirty="0">
                <a:solidFill>
                  <a:schemeClr val="accent2"/>
                </a:solidFill>
              </a:rPr>
              <a:t>that the time complexity and model size are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doubled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, as </a:t>
            </a:r>
            <a:r>
              <a:rPr lang="en-US" altLang="zh-CN" sz="2000" kern="0" dirty="0">
                <a:solidFill>
                  <a:schemeClr val="accent2"/>
                </a:solidFill>
              </a:rPr>
              <a:t>the shortcut is connected to the </a:t>
            </a:r>
            <a:r>
              <a:rPr lang="en-US" altLang="zh-CN" sz="2000" kern="0" dirty="0">
                <a:solidFill>
                  <a:srgbClr val="FF0000"/>
                </a:solidFill>
              </a:rPr>
              <a:t>two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high-dimensional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ends</a:t>
            </a:r>
            <a:r>
              <a:rPr lang="en-US" altLang="zh-CN" sz="2000" kern="0" dirty="0">
                <a:solidFill>
                  <a:schemeClr val="accent2"/>
                </a:solidFill>
              </a:rPr>
              <a:t>. So identity shortcuts lead to more </a:t>
            </a:r>
            <a:r>
              <a:rPr lang="en-US" altLang="zh-CN" sz="2000" kern="0" dirty="0">
                <a:solidFill>
                  <a:srgbClr val="FF0000"/>
                </a:solidFill>
              </a:rPr>
              <a:t>efficient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models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for </a:t>
            </a:r>
            <a:r>
              <a:rPr lang="en-US" altLang="zh-CN" sz="2000" kern="0" dirty="0">
                <a:solidFill>
                  <a:schemeClr val="accent2"/>
                </a:solidFill>
              </a:rPr>
              <a:t>the bottleneck designs.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6" name="矩形 4"/>
          <p:cNvSpPr/>
          <p:nvPr/>
        </p:nvSpPr>
        <p:spPr>
          <a:xfrm>
            <a:off x="617335" y="1579753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4.1.3  Deeper Bottleneck Architectures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19325" y="716025"/>
            <a:ext cx="5451021" cy="1569660"/>
          </a:xfrm>
        </p:spPr>
        <p:txBody>
          <a:bodyPr/>
          <a:lstStyle/>
          <a:p>
            <a:r>
              <a:rPr lang="en-US" sz="3200" dirty="0"/>
              <a:t>Deep Residual Learning for Image Recognition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7614" y="4012187"/>
            <a:ext cx="2309586" cy="36933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3419325" y="4012187"/>
            <a:ext cx="2309586" cy="369332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9"/>
          </p:nvPr>
        </p:nvSpPr>
        <p:spPr>
          <a:xfrm>
            <a:off x="6291036" y="4012187"/>
            <a:ext cx="2309586" cy="646331"/>
          </a:xfrm>
        </p:spPr>
        <p:txBody>
          <a:bodyPr/>
          <a:lstStyle/>
          <a:p>
            <a:r>
              <a:rPr lang="en-US" altLang="zh-CN" dirty="0"/>
              <a:t>Deep Residual Learning</a:t>
            </a:r>
            <a:endParaRPr lang="zh-CN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9162747" y="4012187"/>
            <a:ext cx="2309586" cy="369332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16" name="图片 15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649066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 ImageNet Classification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6" name="矩形 4"/>
          <p:cNvSpPr/>
          <p:nvPr/>
        </p:nvSpPr>
        <p:spPr>
          <a:xfrm>
            <a:off x="617335" y="1579753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4.1.4  50-layer </a:t>
            </a:r>
            <a:r>
              <a:rPr lang="en-US" altLang="zh-CN" sz="2000" kern="0" dirty="0" err="1">
                <a:solidFill>
                  <a:schemeClr val="accent2"/>
                </a:solidFill>
              </a:rPr>
              <a:t>ResNet</a:t>
            </a:r>
            <a:r>
              <a:rPr lang="en-US" altLang="zh-CN" sz="2000" kern="0" dirty="0">
                <a:solidFill>
                  <a:schemeClr val="accent2"/>
                </a:solidFill>
              </a:rPr>
              <a:t>: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6" name="矩形 4"/>
          <p:cNvSpPr/>
          <p:nvPr/>
        </p:nvSpPr>
        <p:spPr>
          <a:xfrm>
            <a:off x="617336" y="3349191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4.1.5  101-layer and 152-layer ResNets: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617336" y="2295142"/>
            <a:ext cx="9528987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50-layer </a:t>
            </a:r>
            <a:r>
              <a:rPr lang="en-US" altLang="zh-CN" sz="2000" kern="0" dirty="0" err="1">
                <a:solidFill>
                  <a:schemeClr val="accent2"/>
                </a:solidFill>
              </a:rPr>
              <a:t>ResNet</a:t>
            </a:r>
            <a:r>
              <a:rPr lang="en-US" altLang="zh-CN" sz="2000" kern="0" dirty="0">
                <a:solidFill>
                  <a:schemeClr val="accent2"/>
                </a:solidFill>
              </a:rPr>
              <a:t>: We replace each 2-layer block in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the 34-layer </a:t>
            </a:r>
            <a:r>
              <a:rPr lang="en-US" altLang="zh-CN" sz="2000" kern="0" dirty="0">
                <a:solidFill>
                  <a:schemeClr val="accent2"/>
                </a:solidFill>
              </a:rPr>
              <a:t>net with this 3-layer bottleneck block, resulting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in a </a:t>
            </a:r>
            <a:r>
              <a:rPr lang="en-US" altLang="zh-CN" sz="2000" kern="0" dirty="0">
                <a:solidFill>
                  <a:schemeClr val="accent2"/>
                </a:solidFill>
              </a:rPr>
              <a:t>50-layer </a:t>
            </a:r>
            <a:r>
              <a:rPr lang="en-US" altLang="zh-CN" sz="2000" kern="0" dirty="0" err="1" smtClean="0">
                <a:solidFill>
                  <a:schemeClr val="accent2"/>
                </a:solidFill>
              </a:rPr>
              <a:t>ResNet</a:t>
            </a:r>
            <a:r>
              <a:rPr lang="en-US" altLang="zh-CN" sz="2000" kern="0" dirty="0">
                <a:solidFill>
                  <a:schemeClr val="accent2"/>
                </a:solidFill>
              </a:rPr>
              <a:t>. This model has </a:t>
            </a:r>
            <a:r>
              <a:rPr lang="en-US" altLang="zh-CN" sz="2000" kern="0" dirty="0">
                <a:solidFill>
                  <a:srgbClr val="FF0000"/>
                </a:solidFill>
              </a:rPr>
              <a:t>3.8 billion FLOPs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>
            <a:off x="617336" y="4003131"/>
            <a:ext cx="9528987" cy="165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 construct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101- layer </a:t>
            </a:r>
            <a:r>
              <a:rPr lang="en-US" altLang="zh-CN" sz="2000" kern="0" dirty="0">
                <a:solidFill>
                  <a:schemeClr val="accent2"/>
                </a:solidFill>
              </a:rPr>
              <a:t>and 152-layer ResNets by using more 3-layer blocks. the 152-layer </a:t>
            </a:r>
            <a:r>
              <a:rPr lang="en-US" altLang="zh-CN" sz="2000" kern="0" dirty="0" err="1">
                <a:solidFill>
                  <a:schemeClr val="accent2"/>
                </a:solidFill>
              </a:rPr>
              <a:t>ResNet</a:t>
            </a:r>
            <a:r>
              <a:rPr lang="en-US" altLang="zh-CN" sz="2000" kern="0" dirty="0">
                <a:solidFill>
                  <a:schemeClr val="accent2"/>
                </a:solidFill>
              </a:rPr>
              <a:t> (11.3 billion FLOPs)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still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has </a:t>
            </a:r>
            <a:r>
              <a:rPr lang="en-US" altLang="zh-CN" sz="2000" kern="0" dirty="0">
                <a:solidFill>
                  <a:srgbClr val="FF0000"/>
                </a:solidFill>
              </a:rPr>
              <a:t>lower complexity</a:t>
            </a:r>
            <a:r>
              <a:rPr lang="en-US" altLang="zh-CN" sz="2000" kern="0" dirty="0">
                <a:solidFill>
                  <a:schemeClr val="accent2"/>
                </a:solidFill>
              </a:rPr>
              <a:t> than VGG-16/19 nets (15.3/19.6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billion FLOPs</a:t>
            </a:r>
            <a:r>
              <a:rPr lang="en-US" altLang="zh-CN" sz="2000" kern="0" dirty="0">
                <a:solidFill>
                  <a:schemeClr val="accent2"/>
                </a:solidFill>
              </a:rPr>
              <a:t>).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kern="0" dirty="0">
                <a:solidFill>
                  <a:schemeClr val="accent2"/>
                </a:solidFill>
              </a:rPr>
              <a:t>It is are </a:t>
            </a:r>
            <a:r>
              <a:rPr lang="en-US" altLang="zh-CN" sz="2000" kern="0" dirty="0">
                <a:solidFill>
                  <a:srgbClr val="FF0000"/>
                </a:solidFill>
              </a:rPr>
              <a:t>more accurate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than the </a:t>
            </a:r>
            <a:r>
              <a:rPr lang="en-US" altLang="zh-CN" sz="2000" kern="0" dirty="0">
                <a:solidFill>
                  <a:schemeClr val="accent2"/>
                </a:solidFill>
              </a:rPr>
              <a:t>34-layer ones by considerable margins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4.2.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CIFAR10 and </a:t>
            </a:r>
            <a:r>
              <a:rPr lang="en-US" altLang="zh-CN" sz="2000" kern="0" dirty="0">
                <a:solidFill>
                  <a:schemeClr val="accent2"/>
                </a:solidFill>
              </a:rPr>
              <a:t>Analysis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617336" y="1444817"/>
            <a:ext cx="952898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 conducted more studies on the CIFAR-10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dataset, which </a:t>
            </a:r>
            <a:r>
              <a:rPr lang="en-US" altLang="zh-CN" sz="2000" kern="0" dirty="0">
                <a:solidFill>
                  <a:schemeClr val="accent2"/>
                </a:solidFill>
              </a:rPr>
              <a:t>consists of </a:t>
            </a:r>
            <a:r>
              <a:rPr lang="en-US" altLang="zh-CN" sz="2000" kern="0" dirty="0">
                <a:solidFill>
                  <a:srgbClr val="FF0000"/>
                </a:solidFill>
              </a:rPr>
              <a:t>50k training images</a:t>
            </a:r>
            <a:r>
              <a:rPr lang="en-US" altLang="zh-CN" sz="2000" kern="0" dirty="0">
                <a:solidFill>
                  <a:schemeClr val="accent2"/>
                </a:solidFill>
              </a:rPr>
              <a:t> and </a:t>
            </a:r>
            <a:r>
              <a:rPr lang="en-US" altLang="zh-CN" sz="2000" kern="0" dirty="0">
                <a:solidFill>
                  <a:srgbClr val="FF0000"/>
                </a:solidFill>
              </a:rPr>
              <a:t>10k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testing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images </a:t>
            </a:r>
            <a:r>
              <a:rPr lang="en-US" altLang="zh-CN" sz="2000" kern="0" dirty="0">
                <a:solidFill>
                  <a:schemeClr val="accent2"/>
                </a:solidFill>
              </a:rPr>
              <a:t>in </a:t>
            </a:r>
            <a:r>
              <a:rPr lang="en-US" altLang="zh-CN" sz="2000" kern="0" dirty="0">
                <a:solidFill>
                  <a:srgbClr val="FF0000"/>
                </a:solidFill>
              </a:rPr>
              <a:t>10 classes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1062814" y="2333289"/>
            <a:ext cx="36557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First </a:t>
            </a:r>
            <a:r>
              <a:rPr lang="en-US" altLang="zh-CN" sz="2000" kern="0" dirty="0">
                <a:solidFill>
                  <a:schemeClr val="accent2"/>
                </a:solidFill>
              </a:rPr>
              <a:t>layer :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3*3 </a:t>
            </a:r>
            <a:r>
              <a:rPr lang="en-US" altLang="zh-CN" sz="2000" kern="0" dirty="0">
                <a:solidFill>
                  <a:schemeClr val="accent2"/>
                </a:solidFill>
              </a:rPr>
              <a:t>convolutions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0" name="矩形 4"/>
          <p:cNvSpPr/>
          <p:nvPr/>
        </p:nvSpPr>
        <p:spPr>
          <a:xfrm>
            <a:off x="1062812" y="2841932"/>
            <a:ext cx="111291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Stack </a:t>
            </a:r>
            <a:r>
              <a:rPr lang="en-US" altLang="zh-CN" sz="2000" kern="0" dirty="0">
                <a:solidFill>
                  <a:schemeClr val="accent2"/>
                </a:solidFill>
              </a:rPr>
              <a:t>of 6n layers with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3*3 convolutions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on </a:t>
            </a:r>
            <a:r>
              <a:rPr lang="en-US" altLang="zh-CN" sz="2000" kern="0" dirty="0">
                <a:solidFill>
                  <a:schemeClr val="accent2"/>
                </a:solidFill>
              </a:rPr>
              <a:t>the feature maps of sizes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{32</a:t>
            </a:r>
            <a:r>
              <a:rPr lang="en-US" altLang="zh-CN" sz="2000" kern="0" dirty="0">
                <a:solidFill>
                  <a:schemeClr val="accent2"/>
                </a:solidFill>
              </a:rPr>
              <a:t>; 16;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8} respectively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1" name="矩形 4"/>
          <p:cNvSpPr/>
          <p:nvPr/>
        </p:nvSpPr>
        <p:spPr>
          <a:xfrm>
            <a:off x="1062814" y="3437121"/>
            <a:ext cx="111291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subsampling is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performed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by </a:t>
            </a:r>
            <a:r>
              <a:rPr lang="en-US" altLang="zh-CN" sz="2000" kern="0" dirty="0">
                <a:solidFill>
                  <a:srgbClr val="FF0000"/>
                </a:solidFill>
              </a:rPr>
              <a:t>convolutions with a stride of 2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062812" y="4032310"/>
            <a:ext cx="111291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Ends with </a:t>
            </a:r>
            <a:r>
              <a:rPr lang="en-US" altLang="zh-CN" sz="2000" kern="0" dirty="0">
                <a:solidFill>
                  <a:schemeClr val="accent2"/>
                </a:solidFill>
              </a:rPr>
              <a:t>a </a:t>
            </a:r>
            <a:r>
              <a:rPr lang="en-US" altLang="zh-CN" sz="2000" kern="0" dirty="0">
                <a:solidFill>
                  <a:srgbClr val="FF0000"/>
                </a:solidFill>
              </a:rPr>
              <a:t>global average pooling</a:t>
            </a:r>
            <a:r>
              <a:rPr lang="en-US" altLang="zh-CN" sz="2000" kern="0" dirty="0">
                <a:solidFill>
                  <a:schemeClr val="accent2"/>
                </a:solidFill>
              </a:rPr>
              <a:t>, a 10-way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fully-connected layer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3" name="矩形 4"/>
          <p:cNvSpPr/>
          <p:nvPr/>
        </p:nvSpPr>
        <p:spPr>
          <a:xfrm>
            <a:off x="1062814" y="4627499"/>
            <a:ext cx="11129188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err="1" smtClean="0">
                <a:solidFill>
                  <a:schemeClr val="accent2"/>
                </a:solidFill>
              </a:rPr>
              <a:t>Softmax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774660" y="2373928"/>
            <a:ext cx="314649" cy="274063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77" y="4852753"/>
            <a:ext cx="6107860" cy="123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4.2.1 CIFAR10 and </a:t>
            </a:r>
            <a:r>
              <a:rPr lang="en-US" altLang="zh-CN" sz="2000" kern="0" dirty="0">
                <a:solidFill>
                  <a:schemeClr val="accent2"/>
                </a:solidFill>
              </a:rPr>
              <a:t>Analysis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617336" y="1444817"/>
            <a:ext cx="952898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 conducted more studies on the CIFAR-10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dataset, which </a:t>
            </a:r>
            <a:r>
              <a:rPr lang="en-US" altLang="zh-CN" sz="2000" kern="0" dirty="0">
                <a:solidFill>
                  <a:schemeClr val="accent2"/>
                </a:solidFill>
              </a:rPr>
              <a:t>consists of </a:t>
            </a:r>
            <a:r>
              <a:rPr lang="en-US" altLang="zh-CN" sz="2000" kern="0" dirty="0">
                <a:solidFill>
                  <a:srgbClr val="FF0000"/>
                </a:solidFill>
              </a:rPr>
              <a:t>50k training images</a:t>
            </a:r>
            <a:r>
              <a:rPr lang="en-US" altLang="zh-CN" sz="2000" kern="0" dirty="0">
                <a:solidFill>
                  <a:schemeClr val="accent2"/>
                </a:solidFill>
              </a:rPr>
              <a:t> and </a:t>
            </a:r>
            <a:r>
              <a:rPr lang="en-US" altLang="zh-CN" sz="2000" kern="0" dirty="0">
                <a:solidFill>
                  <a:srgbClr val="FF0000"/>
                </a:solidFill>
              </a:rPr>
              <a:t>10k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testing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images </a:t>
            </a:r>
            <a:r>
              <a:rPr lang="en-US" altLang="zh-CN" sz="2000" kern="0" dirty="0">
                <a:solidFill>
                  <a:schemeClr val="accent2"/>
                </a:solidFill>
              </a:rPr>
              <a:t>in </a:t>
            </a:r>
            <a:r>
              <a:rPr lang="en-US" altLang="zh-CN" sz="2000" kern="0" dirty="0">
                <a:solidFill>
                  <a:srgbClr val="FF0000"/>
                </a:solidFill>
              </a:rPr>
              <a:t>10 classes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57720" y="3905654"/>
            <a:ext cx="15104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Cifar-10 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experiment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2127739" y="2603995"/>
            <a:ext cx="45719" cy="3427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4"/>
          <p:cNvSpPr/>
          <p:nvPr/>
        </p:nvSpPr>
        <p:spPr>
          <a:xfrm>
            <a:off x="2491855" y="2492240"/>
            <a:ext cx="29593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weight decay of 0.0001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8" name="矩形 4"/>
          <p:cNvSpPr/>
          <p:nvPr/>
        </p:nvSpPr>
        <p:spPr>
          <a:xfrm>
            <a:off x="2491855" y="3032735"/>
            <a:ext cx="2959375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momentum of 0.9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9" name="矩形 4"/>
          <p:cNvSpPr/>
          <p:nvPr/>
        </p:nvSpPr>
        <p:spPr>
          <a:xfrm>
            <a:off x="2492692" y="3558738"/>
            <a:ext cx="485767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adopt the weight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initialization and BN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0" name="矩形 4"/>
          <p:cNvSpPr/>
          <p:nvPr/>
        </p:nvSpPr>
        <p:spPr>
          <a:xfrm>
            <a:off x="2491855" y="4126676"/>
            <a:ext cx="4382893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with no dropout.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1" name="矩形 4"/>
          <p:cNvSpPr/>
          <p:nvPr/>
        </p:nvSpPr>
        <p:spPr>
          <a:xfrm>
            <a:off x="2492692" y="4674627"/>
            <a:ext cx="6317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trained with a </a:t>
            </a:r>
            <a:r>
              <a:rPr lang="en-US" altLang="zh-CN" sz="2000" kern="0" dirty="0" err="1" smtClean="0">
                <a:solidFill>
                  <a:schemeClr val="accent2"/>
                </a:solidFill>
              </a:rPr>
              <a:t>minibatch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size </a:t>
            </a:r>
            <a:r>
              <a:rPr lang="en-US" altLang="zh-CN" sz="2000" kern="0" dirty="0">
                <a:solidFill>
                  <a:schemeClr val="accent2"/>
                </a:solidFill>
              </a:rPr>
              <a:t>of 128 on two GPUs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2" name="矩形 4"/>
          <p:cNvSpPr/>
          <p:nvPr/>
        </p:nvSpPr>
        <p:spPr>
          <a:xfrm>
            <a:off x="2492692" y="5220617"/>
            <a:ext cx="6317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start with a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learning rate </a:t>
            </a:r>
            <a:r>
              <a:rPr lang="en-US" altLang="zh-CN" sz="2000" kern="0" dirty="0">
                <a:solidFill>
                  <a:schemeClr val="accent2"/>
                </a:solidFill>
              </a:rPr>
              <a:t>of 0.1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3" name="矩形 4"/>
          <p:cNvSpPr/>
          <p:nvPr/>
        </p:nvSpPr>
        <p:spPr>
          <a:xfrm>
            <a:off x="2492692" y="5711120"/>
            <a:ext cx="9394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divide it by 10 at 32k and 48k iterations,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and terminate </a:t>
            </a:r>
            <a:r>
              <a:rPr lang="en-US" altLang="zh-CN" sz="2000" kern="0" dirty="0">
                <a:solidFill>
                  <a:schemeClr val="accent2"/>
                </a:solidFill>
              </a:rPr>
              <a:t>training at 64k iterations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617336" y="983235"/>
            <a:ext cx="45877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4.2.1 CIFAR10 and </a:t>
            </a:r>
            <a:r>
              <a:rPr lang="en-US" altLang="zh-CN" sz="2000" kern="0" dirty="0">
                <a:solidFill>
                  <a:schemeClr val="accent2"/>
                </a:solidFill>
              </a:rPr>
              <a:t>Analysis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52" y="1475678"/>
            <a:ext cx="11807551" cy="3100836"/>
          </a:xfrm>
          <a:prstGeom prst="rect">
            <a:avLst/>
          </a:prstGeom>
        </p:spPr>
      </p:pic>
      <p:sp>
        <p:nvSpPr>
          <p:cNvPr id="24" name="矩形 4"/>
          <p:cNvSpPr/>
          <p:nvPr/>
        </p:nvSpPr>
        <p:spPr>
          <a:xfrm>
            <a:off x="617335" y="4734267"/>
            <a:ext cx="418326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Plain </a:t>
            </a:r>
            <a:r>
              <a:rPr lang="en-US" altLang="zh-CN" sz="2000" kern="0" dirty="0">
                <a:solidFill>
                  <a:schemeClr val="accent2"/>
                </a:solidFill>
              </a:rPr>
              <a:t>networks. The error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of plain-110 is higher than 60% and not displayed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5" name="矩形 4"/>
          <p:cNvSpPr/>
          <p:nvPr/>
        </p:nvSpPr>
        <p:spPr>
          <a:xfrm>
            <a:off x="6690008" y="4747258"/>
            <a:ext cx="12133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ResNets.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6" name="矩形 4"/>
          <p:cNvSpPr/>
          <p:nvPr/>
        </p:nvSpPr>
        <p:spPr>
          <a:xfrm>
            <a:off x="9792756" y="4747258"/>
            <a:ext cx="2134448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ResNets with 110 and 1202 layers.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417012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4.2.2 Analysis of Layer Responses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417012" y="1614177"/>
            <a:ext cx="1096023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   Fig</a:t>
            </a:r>
            <a:r>
              <a:rPr lang="en-US" altLang="zh-CN" sz="2000" kern="0" dirty="0">
                <a:solidFill>
                  <a:schemeClr val="accent2"/>
                </a:solidFill>
              </a:rPr>
              <a:t>. 7 shows the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standard deviations </a:t>
            </a:r>
            <a:r>
              <a:rPr lang="en-US" altLang="zh-CN" sz="2000" kern="0" dirty="0">
                <a:solidFill>
                  <a:srgbClr val="FF0000"/>
                </a:solidFill>
              </a:rPr>
              <a:t>(</a:t>
            </a:r>
            <a:r>
              <a:rPr lang="en-US" altLang="zh-CN" sz="2000" kern="0" dirty="0" err="1">
                <a:solidFill>
                  <a:srgbClr val="FF0000"/>
                </a:solidFill>
              </a:rPr>
              <a:t>std</a:t>
            </a:r>
            <a:r>
              <a:rPr lang="en-US" altLang="zh-CN" sz="2000" kern="0" dirty="0">
                <a:solidFill>
                  <a:srgbClr val="FF0000"/>
                </a:solidFill>
              </a:rPr>
              <a:t>) </a:t>
            </a:r>
            <a:r>
              <a:rPr lang="en-US" altLang="zh-CN" sz="2000" kern="0" dirty="0">
                <a:solidFill>
                  <a:schemeClr val="accent2"/>
                </a:solidFill>
              </a:rPr>
              <a:t>of the layer responses. The responses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are the </a:t>
            </a:r>
            <a:r>
              <a:rPr lang="en-US" altLang="zh-CN" sz="2000" kern="0" dirty="0">
                <a:solidFill>
                  <a:schemeClr val="accent2"/>
                </a:solidFill>
              </a:rPr>
              <a:t>outputs of each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3*3 </a:t>
            </a:r>
            <a:r>
              <a:rPr lang="en-US" altLang="zh-CN" sz="2000" kern="0" dirty="0">
                <a:solidFill>
                  <a:srgbClr val="FF0000"/>
                </a:solidFill>
              </a:rPr>
              <a:t>layer</a:t>
            </a:r>
            <a:r>
              <a:rPr lang="en-US" altLang="zh-CN" sz="2000" kern="0" dirty="0">
                <a:solidFill>
                  <a:schemeClr val="accent2"/>
                </a:solidFill>
              </a:rPr>
              <a:t>, after </a:t>
            </a:r>
            <a:r>
              <a:rPr lang="en-US" altLang="zh-CN" sz="2000" kern="0" dirty="0">
                <a:solidFill>
                  <a:srgbClr val="FF0000"/>
                </a:solidFill>
              </a:rPr>
              <a:t>BN</a:t>
            </a:r>
            <a:r>
              <a:rPr lang="en-US" altLang="zh-CN" sz="2000" kern="0" dirty="0">
                <a:solidFill>
                  <a:schemeClr val="accent2"/>
                </a:solidFill>
              </a:rPr>
              <a:t> and before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other nonlinearity </a:t>
            </a:r>
            <a:r>
              <a:rPr lang="en-US" altLang="zh-CN" sz="2000" kern="0" dirty="0">
                <a:solidFill>
                  <a:schemeClr val="accent2"/>
                </a:solidFill>
              </a:rPr>
              <a:t>(</a:t>
            </a:r>
            <a:r>
              <a:rPr lang="en-US" altLang="zh-CN" sz="2000" kern="0" dirty="0" err="1">
                <a:solidFill>
                  <a:schemeClr val="accent2"/>
                </a:solidFill>
              </a:rPr>
              <a:t>ReLU</a:t>
            </a:r>
            <a:r>
              <a:rPr lang="en-US" altLang="zh-CN" sz="2000" kern="0" dirty="0">
                <a:solidFill>
                  <a:schemeClr val="accent2"/>
                </a:solidFill>
              </a:rPr>
              <a:t>/addition). </a:t>
            </a:r>
            <a:endParaRPr lang="en-US" altLang="zh-CN" sz="2000" kern="0" dirty="0" smtClean="0">
              <a:solidFill>
                <a:schemeClr val="accent2"/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endParaRPr lang="en-US" altLang="zh-CN" sz="2000" kern="0" dirty="0">
              <a:solidFill>
                <a:schemeClr val="accent2"/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    For </a:t>
            </a:r>
            <a:r>
              <a:rPr lang="en-US" altLang="zh-CN" sz="2000" kern="0" dirty="0">
                <a:solidFill>
                  <a:schemeClr val="accent2"/>
                </a:solidFill>
              </a:rPr>
              <a:t>ResNets, this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analysis reveals </a:t>
            </a:r>
            <a:r>
              <a:rPr lang="en-US" altLang="zh-CN" sz="2000" kern="0" dirty="0">
                <a:solidFill>
                  <a:schemeClr val="accent2"/>
                </a:solidFill>
              </a:rPr>
              <a:t>the </a:t>
            </a:r>
            <a:r>
              <a:rPr lang="en-US" altLang="zh-CN" sz="2000" kern="0" dirty="0">
                <a:solidFill>
                  <a:srgbClr val="FF0000"/>
                </a:solidFill>
              </a:rPr>
              <a:t>response strength of the residual functions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.</a:t>
            </a:r>
          </a:p>
          <a:p>
            <a:pPr defTabSz="1219170">
              <a:lnSpc>
                <a:spcPct val="130000"/>
              </a:lnSpc>
              <a:defRPr/>
            </a:pPr>
            <a:endParaRPr lang="en-US" altLang="zh-CN" sz="2000" kern="0" dirty="0">
              <a:solidFill>
                <a:schemeClr val="accent2"/>
              </a:solidFill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    Fig</a:t>
            </a:r>
            <a:r>
              <a:rPr lang="en-US" altLang="zh-CN" sz="2000" kern="0" dirty="0">
                <a:solidFill>
                  <a:schemeClr val="accent2"/>
                </a:solidFill>
              </a:rPr>
              <a:t>. 7 shows that ResNets have </a:t>
            </a:r>
            <a:r>
              <a:rPr lang="en-US" altLang="zh-CN" sz="2000" kern="0" dirty="0">
                <a:solidFill>
                  <a:srgbClr val="FF0000"/>
                </a:solidFill>
              </a:rPr>
              <a:t>generally smaller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responses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than </a:t>
            </a:r>
            <a:r>
              <a:rPr lang="en-US" altLang="zh-CN" sz="2000" kern="0" dirty="0">
                <a:solidFill>
                  <a:schemeClr val="accent2"/>
                </a:solidFill>
              </a:rPr>
              <a:t>their plain counterparts.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417012" y="4287601"/>
            <a:ext cx="1096023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    These </a:t>
            </a:r>
            <a:r>
              <a:rPr lang="en-US" altLang="zh-CN" sz="2000" kern="0" dirty="0">
                <a:solidFill>
                  <a:schemeClr val="accent2"/>
                </a:solidFill>
              </a:rPr>
              <a:t>results support our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basic motivation </a:t>
            </a:r>
            <a:r>
              <a:rPr lang="en-US" altLang="zh-CN" sz="2000" kern="0" dirty="0">
                <a:solidFill>
                  <a:schemeClr val="accent2"/>
                </a:solidFill>
              </a:rPr>
              <a:t>(Sec.3.1) that the residual functions might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be generally closer to zero than the non-residual functions.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417012" y="983235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4.2.2 Analysis of Layer Responses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4" name="矩形 4"/>
          <p:cNvSpPr/>
          <p:nvPr/>
        </p:nvSpPr>
        <p:spPr>
          <a:xfrm>
            <a:off x="8476343" y="4306696"/>
            <a:ext cx="4183265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responses are ranked in descending order.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2" y="1433742"/>
            <a:ext cx="8059331" cy="4617325"/>
          </a:xfrm>
          <a:prstGeom prst="rect">
            <a:avLst/>
          </a:prstGeom>
        </p:spPr>
      </p:pic>
      <p:sp>
        <p:nvSpPr>
          <p:cNvPr id="9" name="矩形 4"/>
          <p:cNvSpPr/>
          <p:nvPr/>
        </p:nvSpPr>
        <p:spPr>
          <a:xfrm>
            <a:off x="8476342" y="1919759"/>
            <a:ext cx="41832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layers are shown in their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original order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324319" y="964147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4.2.3 Exploring Over 1000 layers.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4"/>
              <p:cNvSpPr/>
              <p:nvPr/>
            </p:nvSpPr>
            <p:spPr>
              <a:xfrm>
                <a:off x="324319" y="1603950"/>
                <a:ext cx="4587709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We set n = 200 that leads </a:t>
                </a:r>
                <a:r>
                  <a:rPr lang="en-US" altLang="zh-CN" sz="2000" kern="0" dirty="0">
                    <a:solidFill>
                      <a:schemeClr val="accent2"/>
                    </a:solidFill>
                  </a:rPr>
                  <a:t>to a 1202-layer network, which is trained </a:t>
                </a:r>
                <a:endParaRPr lang="en-US" altLang="zh-CN" sz="2000" kern="0" dirty="0" smtClean="0">
                  <a:solidFill>
                    <a:schemeClr val="accent2"/>
                  </a:solidFill>
                </a:endParaRPr>
              </a:p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as described above</a:t>
                </a:r>
                <a:r>
                  <a:rPr lang="en-US" altLang="zh-CN" sz="2000" kern="0" dirty="0">
                    <a:solidFill>
                      <a:schemeClr val="accent2"/>
                    </a:solidFill>
                  </a:rPr>
                  <a:t>. Our method shows </a:t>
                </a:r>
                <a:r>
                  <a:rPr lang="en-US" altLang="zh-CN" sz="2000" kern="0" dirty="0">
                    <a:solidFill>
                      <a:srgbClr val="FF0000"/>
                    </a:solidFill>
                  </a:rPr>
                  <a:t>no optimization difficulty</a:t>
                </a:r>
                <a:r>
                  <a:rPr lang="en-US" altLang="zh-CN" sz="2000" kern="0" dirty="0">
                    <a:solidFill>
                      <a:schemeClr val="accent2"/>
                    </a:solidFill>
                  </a:rPr>
                  <a:t>, </a:t>
                </a:r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and this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-</a:t>
                </a:r>
                <a:r>
                  <a:rPr lang="en-US" altLang="zh-CN" sz="2000" kern="0" dirty="0">
                    <a:solidFill>
                      <a:schemeClr val="accent2"/>
                    </a:solidFill>
                  </a:rPr>
                  <a:t>layer network is able to achieve training </a:t>
                </a:r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error &lt;0.1. </a:t>
                </a:r>
                <a:r>
                  <a:rPr lang="en-US" altLang="zh-CN" sz="2000" kern="0" dirty="0">
                    <a:solidFill>
                      <a:schemeClr val="accent2"/>
                    </a:solidFill>
                  </a:rPr>
                  <a:t>Its test error is still fairly </a:t>
                </a:r>
                <a:r>
                  <a:rPr lang="en-US" altLang="zh-CN" sz="2000" kern="0" dirty="0" smtClean="0">
                    <a:solidFill>
                      <a:schemeClr val="accent2"/>
                    </a:solidFill>
                  </a:rPr>
                  <a:t>good (7.93%).</a:t>
                </a:r>
                <a:endParaRPr lang="en-US" altLang="zh-CN" sz="2000" kern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19" y="1603950"/>
                <a:ext cx="4587709" cy="2893100"/>
              </a:xfrm>
              <a:prstGeom prst="rect">
                <a:avLst/>
              </a:prstGeom>
              <a:blipFill rotWithShape="0">
                <a:blip r:embed="rId3"/>
                <a:stretch>
                  <a:fillRect l="-1328" b="-1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008" y="964147"/>
            <a:ext cx="6374561" cy="46256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04077" y="5240215"/>
            <a:ext cx="4487923" cy="349607"/>
          </a:xfrm>
          <a:prstGeom prst="rect">
            <a:avLst/>
          </a:prstGeom>
          <a:noFill/>
          <a:ln w="28575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67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324319" y="964147"/>
            <a:ext cx="4587709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4.2.3 Exploring Over 1000 layers.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324319" y="1603950"/>
            <a:ext cx="113694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But there are still open problems on such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aggressively deep </a:t>
            </a:r>
            <a:r>
              <a:rPr lang="en-US" altLang="zh-CN" sz="2000" kern="0" dirty="0">
                <a:solidFill>
                  <a:srgbClr val="FF0000"/>
                </a:solidFill>
              </a:rPr>
              <a:t>models</a:t>
            </a:r>
            <a:r>
              <a:rPr lang="en-US" altLang="zh-CN" sz="2000" kern="0" dirty="0">
                <a:solidFill>
                  <a:schemeClr val="accent2"/>
                </a:solidFill>
              </a:rPr>
              <a:t>. The testing result of this 1202-layer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network is </a:t>
            </a:r>
            <a:r>
              <a:rPr lang="en-US" altLang="zh-CN" sz="2000" kern="0" dirty="0">
                <a:solidFill>
                  <a:srgbClr val="FF0000"/>
                </a:solidFill>
              </a:rPr>
              <a:t>worse than that of our 110-layer network</a:t>
            </a:r>
            <a:r>
              <a:rPr lang="en-US" altLang="zh-CN" sz="2000" kern="0" dirty="0">
                <a:solidFill>
                  <a:schemeClr val="accent2"/>
                </a:solidFill>
              </a:rPr>
              <a:t>, although both have similar training error. We argue that this is because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of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overfitting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338703" y="3160203"/>
            <a:ext cx="11369450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1202-layer network may be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unnecessarily large </a:t>
            </a:r>
            <a:r>
              <a:rPr lang="en-US" altLang="zh-CN" sz="2000" kern="0" dirty="0">
                <a:solidFill>
                  <a:schemeClr val="accent2"/>
                </a:solidFill>
              </a:rPr>
              <a:t>(19.4M) for this small dataset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0" name="矩形 4"/>
          <p:cNvSpPr/>
          <p:nvPr/>
        </p:nvSpPr>
        <p:spPr>
          <a:xfrm>
            <a:off x="338703" y="3932921"/>
            <a:ext cx="11369450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In </a:t>
            </a:r>
            <a:r>
              <a:rPr lang="en-US" altLang="zh-CN" sz="2000" kern="0" dirty="0">
                <a:solidFill>
                  <a:schemeClr val="accent2"/>
                </a:solidFill>
              </a:rPr>
              <a:t>this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paper, we </a:t>
            </a:r>
            <a:r>
              <a:rPr lang="en-US" altLang="zh-CN" sz="2000" kern="0" dirty="0">
                <a:solidFill>
                  <a:schemeClr val="accent2"/>
                </a:solidFill>
              </a:rPr>
              <a:t>use </a:t>
            </a:r>
            <a:r>
              <a:rPr lang="en-US" altLang="zh-CN" sz="2000" kern="0" dirty="0">
                <a:solidFill>
                  <a:srgbClr val="FF0000"/>
                </a:solidFill>
              </a:rPr>
              <a:t>no </a:t>
            </a:r>
            <a:r>
              <a:rPr lang="en-US" altLang="zh-CN" sz="2000" kern="0" dirty="0" err="1">
                <a:solidFill>
                  <a:srgbClr val="FF0000"/>
                </a:solidFill>
              </a:rPr>
              <a:t>maxout</a:t>
            </a:r>
            <a:r>
              <a:rPr lang="en-US" altLang="zh-CN" sz="2000" kern="0" dirty="0">
                <a:solidFill>
                  <a:srgbClr val="FF0000"/>
                </a:solidFill>
              </a:rPr>
              <a:t>/dropout </a:t>
            </a:r>
            <a:r>
              <a:rPr lang="en-US" altLang="zh-CN" sz="2000" kern="0" dirty="0">
                <a:solidFill>
                  <a:schemeClr val="accent2"/>
                </a:solidFill>
              </a:rPr>
              <a:t>and just simply impose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regularization via </a:t>
            </a:r>
            <a:r>
              <a:rPr lang="en-US" altLang="zh-CN" sz="2000" kern="0" dirty="0">
                <a:solidFill>
                  <a:srgbClr val="FF0000"/>
                </a:solidFill>
              </a:rPr>
              <a:t>deep and thin architectures</a:t>
            </a:r>
            <a:r>
              <a:rPr lang="en-US" altLang="zh-CN" sz="2000" kern="0" dirty="0">
                <a:solidFill>
                  <a:schemeClr val="accent2"/>
                </a:solidFill>
              </a:rPr>
              <a:t> by design,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without distracting </a:t>
            </a:r>
            <a:r>
              <a:rPr lang="en-US" altLang="zh-CN" sz="2000" kern="0" dirty="0">
                <a:solidFill>
                  <a:schemeClr val="accent2"/>
                </a:solidFill>
              </a:rPr>
              <a:t>from the focus on the difficulties of optimization.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107721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endParaRPr lang="zh-CN" altLang="en-US" dirty="0"/>
          </a:p>
        </p:txBody>
      </p:sp>
      <p:sp>
        <p:nvSpPr>
          <p:cNvPr id="32" name="矩形 4"/>
          <p:cNvSpPr/>
          <p:nvPr/>
        </p:nvSpPr>
        <p:spPr>
          <a:xfrm>
            <a:off x="324319" y="964147"/>
            <a:ext cx="663918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4.3. Object Detection on PASCAL and MS COCO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324319" y="1603950"/>
            <a:ext cx="113694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Our method has good generalization performance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on other </a:t>
            </a:r>
            <a:r>
              <a:rPr lang="en-US" altLang="zh-CN" sz="2000" kern="0" dirty="0">
                <a:solidFill>
                  <a:schemeClr val="accent2"/>
                </a:solidFill>
              </a:rPr>
              <a:t>recognition tasks.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324319" y="2245341"/>
            <a:ext cx="113694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 adopt </a:t>
            </a:r>
            <a:r>
              <a:rPr lang="en-US" altLang="zh-CN" sz="2000" kern="0" dirty="0">
                <a:solidFill>
                  <a:srgbClr val="FF0000"/>
                </a:solidFill>
              </a:rPr>
              <a:t>Faster R-CNN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as </a:t>
            </a:r>
            <a:r>
              <a:rPr lang="en-US" altLang="zh-CN" sz="2000" kern="0" dirty="0">
                <a:solidFill>
                  <a:schemeClr val="accent2"/>
                </a:solidFill>
              </a:rPr>
              <a:t>the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detection method</a:t>
            </a:r>
            <a:r>
              <a:rPr lang="en-US" altLang="zh-CN" sz="2000" kern="0" dirty="0">
                <a:solidFill>
                  <a:schemeClr val="accent2"/>
                </a:solidFill>
              </a:rPr>
              <a:t>. Here we are interested in the improvements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of replacing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VGG-16 </a:t>
            </a:r>
            <a:r>
              <a:rPr lang="en-US" altLang="zh-CN" sz="2000" kern="0" dirty="0">
                <a:solidFill>
                  <a:schemeClr val="accent2"/>
                </a:solidFill>
              </a:rPr>
              <a:t>with ResNet-101.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0" name="矩形 4"/>
          <p:cNvSpPr/>
          <p:nvPr/>
        </p:nvSpPr>
        <p:spPr>
          <a:xfrm>
            <a:off x="324319" y="3286841"/>
            <a:ext cx="11369450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detection implementation of </a:t>
            </a:r>
            <a:r>
              <a:rPr lang="en-US" altLang="zh-CN" sz="2000" kern="0" dirty="0">
                <a:solidFill>
                  <a:schemeClr val="accent2"/>
                </a:solidFill>
              </a:rPr>
              <a:t>using </a:t>
            </a:r>
            <a:r>
              <a:rPr lang="en-US" altLang="zh-CN" sz="2000" kern="0" dirty="0">
                <a:solidFill>
                  <a:srgbClr val="FF0000"/>
                </a:solidFill>
              </a:rPr>
              <a:t>both models is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the same</a:t>
            </a:r>
            <a:r>
              <a:rPr lang="en-US" altLang="zh-CN" sz="2000" kern="0" dirty="0">
                <a:solidFill>
                  <a:schemeClr val="accent2"/>
                </a:solidFill>
              </a:rPr>
              <a:t>, so the gains can only be attributed to </a:t>
            </a:r>
            <a:r>
              <a:rPr lang="en-US" altLang="zh-CN" sz="2000" kern="0" dirty="0">
                <a:solidFill>
                  <a:srgbClr val="FF0000"/>
                </a:solidFill>
              </a:rPr>
              <a:t>better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networks.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>
            <a:off x="338703" y="4286406"/>
            <a:ext cx="113694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Based on deep residual nets, we won the 1st places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in several </a:t>
            </a:r>
            <a:r>
              <a:rPr lang="en-US" altLang="zh-CN" sz="2000" kern="0" dirty="0">
                <a:solidFill>
                  <a:schemeClr val="accent2"/>
                </a:solidFill>
              </a:rPr>
              <a:t>tracks in ILSVRC &amp; COCO 2015 competitions: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ImageNet detection</a:t>
            </a:r>
            <a:r>
              <a:rPr lang="en-US" altLang="zh-CN" sz="2000" kern="0" dirty="0">
                <a:solidFill>
                  <a:schemeClr val="accent2"/>
                </a:solidFill>
              </a:rPr>
              <a:t>, ImageNet localization, COCO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detection, and </a:t>
            </a:r>
            <a:r>
              <a:rPr lang="en-US" altLang="zh-CN" sz="2000" kern="0" dirty="0">
                <a:solidFill>
                  <a:schemeClr val="accent2"/>
                </a:solidFill>
              </a:rPr>
              <a:t>COCO segmentation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3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4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20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640113" y="2685582"/>
            <a:ext cx="5355773" cy="193899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  <p:pic>
        <p:nvPicPr>
          <p:cNvPr id="4" name="图片 15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649066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501849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  <a:p>
            <a:endParaRPr lang="zh-CN" altLang="en-US" dirty="0"/>
          </a:p>
        </p:txBody>
      </p:sp>
      <p:sp>
        <p:nvSpPr>
          <p:cNvPr id="10" name="矩形 4"/>
          <p:cNvSpPr/>
          <p:nvPr/>
        </p:nvSpPr>
        <p:spPr>
          <a:xfrm>
            <a:off x="1270479" y="1321997"/>
            <a:ext cx="4548040" cy="450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network depth is of crucial importance</a:t>
            </a:r>
          </a:p>
        </p:txBody>
      </p:sp>
      <p:sp>
        <p:nvSpPr>
          <p:cNvPr id="14" name="矩形 4"/>
          <p:cNvSpPr/>
          <p:nvPr/>
        </p:nvSpPr>
        <p:spPr>
          <a:xfrm>
            <a:off x="1296493" y="2018683"/>
            <a:ext cx="8790935" cy="45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An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obstacle</a:t>
            </a:r>
            <a:r>
              <a:rPr lang="zh-CN" altLang="en-US" sz="2000" kern="0" dirty="0" smtClean="0">
                <a:solidFill>
                  <a:schemeClr val="accent2"/>
                </a:solidFill>
              </a:rPr>
              <a:t>：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notorious problem </a:t>
            </a:r>
            <a:r>
              <a:rPr lang="en-US" altLang="zh-CN" sz="2000" kern="0" dirty="0">
                <a:solidFill>
                  <a:schemeClr val="accent2"/>
                </a:solidFill>
              </a:rPr>
              <a:t>of </a:t>
            </a:r>
            <a:r>
              <a:rPr lang="en-US" altLang="zh-CN" sz="2000" kern="0" dirty="0">
                <a:solidFill>
                  <a:srgbClr val="FF0000"/>
                </a:solidFill>
              </a:rPr>
              <a:t>vanishing/exploding gradients</a:t>
            </a:r>
          </a:p>
        </p:txBody>
      </p:sp>
      <p:sp>
        <p:nvSpPr>
          <p:cNvPr id="23" name="矩形 4"/>
          <p:cNvSpPr/>
          <p:nvPr/>
        </p:nvSpPr>
        <p:spPr>
          <a:xfrm>
            <a:off x="1296494" y="2823378"/>
            <a:ext cx="33625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Network depth </a:t>
            </a:r>
            <a:r>
              <a:rPr lang="en-US" altLang="zh-CN" sz="2000" kern="0" dirty="0">
                <a:solidFill>
                  <a:schemeClr val="accent2"/>
                </a:solidFill>
              </a:rPr>
              <a:t>increasing</a:t>
            </a:r>
          </a:p>
        </p:txBody>
      </p:sp>
      <p:sp>
        <p:nvSpPr>
          <p:cNvPr id="24" name="矩形 4"/>
          <p:cNvSpPr/>
          <p:nvPr/>
        </p:nvSpPr>
        <p:spPr>
          <a:xfrm>
            <a:off x="6608723" y="2823378"/>
            <a:ext cx="3362592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accuracy gets saturated</a:t>
            </a:r>
          </a:p>
        </p:txBody>
      </p:sp>
      <p:sp>
        <p:nvSpPr>
          <p:cNvPr id="25" name="右箭头 24"/>
          <p:cNvSpPr/>
          <p:nvPr/>
        </p:nvSpPr>
        <p:spPr>
          <a:xfrm>
            <a:off x="4659086" y="2956972"/>
            <a:ext cx="1766929" cy="22525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022" y="3449415"/>
            <a:ext cx="7249875" cy="267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501849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  <a:p>
            <a:endParaRPr lang="zh-CN" altLang="en-US" dirty="0"/>
          </a:p>
        </p:txBody>
      </p:sp>
      <p:sp>
        <p:nvSpPr>
          <p:cNvPr id="10" name="矩形 4"/>
          <p:cNvSpPr/>
          <p:nvPr/>
        </p:nvSpPr>
        <p:spPr>
          <a:xfrm>
            <a:off x="646365" y="2479854"/>
            <a:ext cx="28080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Shallower architecture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646365" y="1833524"/>
            <a:ext cx="9107235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Method</a:t>
            </a:r>
            <a:r>
              <a:rPr lang="zh-CN" altLang="en-US" sz="2000" kern="0" dirty="0" smtClean="0">
                <a:solidFill>
                  <a:schemeClr val="accent2"/>
                </a:solidFill>
              </a:rPr>
              <a:t>：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1" name="矩形 4"/>
          <p:cNvSpPr/>
          <p:nvPr/>
        </p:nvSpPr>
        <p:spPr>
          <a:xfrm>
            <a:off x="4034972" y="2479854"/>
            <a:ext cx="6502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its deeper </a:t>
            </a:r>
            <a:r>
              <a:rPr lang="en-US" altLang="zh-CN" sz="2000" kern="0" dirty="0">
                <a:solidFill>
                  <a:srgbClr val="FF0000"/>
                </a:solidFill>
              </a:rPr>
              <a:t>counterpart</a:t>
            </a:r>
            <a:r>
              <a:rPr lang="en-US" altLang="zh-CN" sz="2000" kern="0" dirty="0">
                <a:solidFill>
                  <a:schemeClr val="accent2"/>
                </a:solidFill>
              </a:rPr>
              <a:t> that adds more layers onto it</a:t>
            </a:r>
          </a:p>
        </p:txBody>
      </p:sp>
      <p:sp>
        <p:nvSpPr>
          <p:cNvPr id="4" name="加号 3"/>
          <p:cNvSpPr/>
          <p:nvPr/>
        </p:nvSpPr>
        <p:spPr>
          <a:xfrm>
            <a:off x="3454401" y="2479854"/>
            <a:ext cx="406399" cy="45050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646365" y="3178006"/>
            <a:ext cx="32144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Deep model construction: 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3792096" y="3162758"/>
            <a:ext cx="378436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identity mapping(added layers)</a:t>
            </a:r>
          </a:p>
        </p:txBody>
      </p:sp>
      <p:sp>
        <p:nvSpPr>
          <p:cNvPr id="16" name="加号 15"/>
          <p:cNvSpPr/>
          <p:nvPr/>
        </p:nvSpPr>
        <p:spPr>
          <a:xfrm>
            <a:off x="7474860" y="3147152"/>
            <a:ext cx="406399" cy="45050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7881259" y="3126184"/>
            <a:ext cx="43107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rgbClr val="FF0000"/>
                </a:solidFill>
              </a:rPr>
              <a:t>copied</a:t>
            </a:r>
            <a:r>
              <a:rPr lang="en-US" altLang="zh-CN" sz="2000" kern="0" dirty="0">
                <a:solidFill>
                  <a:schemeClr val="accent2"/>
                </a:solidFill>
              </a:rPr>
              <a:t> from the learned shallower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Model(other layers)</a:t>
            </a:r>
          </a:p>
        </p:txBody>
      </p:sp>
      <p:sp>
        <p:nvSpPr>
          <p:cNvPr id="18" name="矩形 4"/>
          <p:cNvSpPr/>
          <p:nvPr/>
        </p:nvSpPr>
        <p:spPr>
          <a:xfrm>
            <a:off x="646365" y="4287705"/>
            <a:ext cx="10344762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Deeper </a:t>
            </a:r>
            <a:r>
              <a:rPr lang="en-US" altLang="zh-CN" sz="2000" kern="0" dirty="0">
                <a:solidFill>
                  <a:schemeClr val="accent2"/>
                </a:solidFill>
              </a:rPr>
              <a:t>model should produce </a:t>
            </a:r>
            <a:r>
              <a:rPr lang="en-US" altLang="zh-CN" sz="2000" kern="0" dirty="0">
                <a:solidFill>
                  <a:srgbClr val="FF0000"/>
                </a:solidFill>
              </a:rPr>
              <a:t>no higher training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error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than </a:t>
            </a:r>
            <a:r>
              <a:rPr lang="en-US" altLang="zh-CN" sz="2000" kern="0" dirty="0">
                <a:solidFill>
                  <a:schemeClr val="accent2"/>
                </a:solidFill>
              </a:rPr>
              <a:t>its shallower counterpart</a:t>
            </a:r>
          </a:p>
        </p:txBody>
      </p:sp>
    </p:spTree>
    <p:extLst>
      <p:ext uri="{BB962C8B-B14F-4D97-AF65-F5344CB8AC3E}">
        <p14:creationId xmlns:p14="http://schemas.microsoft.com/office/powerpoint/2010/main" val="23005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501849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  <a:p>
            <a:endParaRPr lang="zh-CN" altLang="en-US" dirty="0"/>
          </a:p>
        </p:txBody>
      </p:sp>
      <p:sp>
        <p:nvSpPr>
          <p:cNvPr id="13" name="矩形 4"/>
          <p:cNvSpPr/>
          <p:nvPr/>
        </p:nvSpPr>
        <p:spPr>
          <a:xfrm>
            <a:off x="646365" y="1291149"/>
            <a:ext cx="83670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Hoping </a:t>
            </a:r>
            <a:r>
              <a:rPr lang="en-US" altLang="zh-CN" sz="2000" kern="0" dirty="0">
                <a:solidFill>
                  <a:schemeClr val="accent2"/>
                </a:solidFill>
              </a:rPr>
              <a:t>each few stacked layers directly fit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a desired </a:t>
            </a:r>
            <a:r>
              <a:rPr lang="en-US" altLang="zh-CN" sz="2000" kern="0" dirty="0">
                <a:solidFill>
                  <a:schemeClr val="accent2"/>
                </a:solidFill>
              </a:rPr>
              <a:t>underlying mapping</a:t>
            </a:r>
          </a:p>
        </p:txBody>
      </p:sp>
      <p:sp>
        <p:nvSpPr>
          <p:cNvPr id="14" name="矩形 4"/>
          <p:cNvSpPr/>
          <p:nvPr/>
        </p:nvSpPr>
        <p:spPr>
          <a:xfrm>
            <a:off x="646365" y="1839742"/>
            <a:ext cx="101812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we explicitly let these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layers fit </a:t>
            </a:r>
            <a:r>
              <a:rPr lang="en-US" altLang="zh-CN" sz="2000" kern="0" dirty="0">
                <a:solidFill>
                  <a:schemeClr val="accent2"/>
                </a:solidFill>
              </a:rPr>
              <a:t>a residual mapping.</a:t>
            </a:r>
          </a:p>
        </p:txBody>
      </p:sp>
      <p:sp>
        <p:nvSpPr>
          <p:cNvPr id="3" name="乘号 2"/>
          <p:cNvSpPr/>
          <p:nvPr/>
        </p:nvSpPr>
        <p:spPr>
          <a:xfrm>
            <a:off x="9550400" y="1422400"/>
            <a:ext cx="522514" cy="417342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 形 4"/>
          <p:cNvSpPr/>
          <p:nvPr/>
        </p:nvSpPr>
        <p:spPr>
          <a:xfrm rot="4146381" flipH="1">
            <a:off x="9732524" y="1949165"/>
            <a:ext cx="214853" cy="416702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4"/>
          <p:cNvSpPr/>
          <p:nvPr/>
        </p:nvSpPr>
        <p:spPr>
          <a:xfrm>
            <a:off x="646365" y="2503305"/>
            <a:ext cx="101812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Denoting </a:t>
            </a:r>
            <a:r>
              <a:rPr lang="en-US" altLang="zh-CN" sz="2000" kern="0" dirty="0">
                <a:solidFill>
                  <a:schemeClr val="accent2"/>
                </a:solidFill>
              </a:rPr>
              <a:t>the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desired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underlying </a:t>
            </a:r>
            <a:r>
              <a:rPr lang="en-US" altLang="zh-CN" sz="2000" kern="0" dirty="0">
                <a:solidFill>
                  <a:srgbClr val="FF0000"/>
                </a:solidFill>
              </a:rPr>
              <a:t>mapping </a:t>
            </a:r>
            <a:r>
              <a:rPr lang="en-US" altLang="zh-CN" sz="2000" kern="0" dirty="0">
                <a:solidFill>
                  <a:schemeClr val="accent2"/>
                </a:solidFill>
              </a:rPr>
              <a:t>as H(x), we let the stacked nonlinear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layers fit another mapping of F(x) := H(x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)- x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20" name="矩形 4"/>
          <p:cNvSpPr/>
          <p:nvPr/>
        </p:nvSpPr>
        <p:spPr>
          <a:xfrm>
            <a:off x="646365" y="3395857"/>
            <a:ext cx="10181292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The formulation of F(x)+x can be realized by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feedforward neural </a:t>
            </a:r>
            <a:r>
              <a:rPr lang="en-US" altLang="zh-CN" sz="2000" kern="0" dirty="0">
                <a:solidFill>
                  <a:srgbClr val="FF0000"/>
                </a:solidFill>
              </a:rPr>
              <a:t>networks </a:t>
            </a:r>
            <a:r>
              <a:rPr lang="en-US" altLang="zh-CN" sz="2000" kern="0" dirty="0">
                <a:solidFill>
                  <a:schemeClr val="accent2"/>
                </a:solidFill>
              </a:rPr>
              <a:t>with “</a:t>
            </a:r>
            <a:r>
              <a:rPr lang="en-US" altLang="zh-CN" sz="2000" kern="0" dirty="0">
                <a:solidFill>
                  <a:srgbClr val="FF0000"/>
                </a:solidFill>
              </a:rPr>
              <a:t>shortcut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connections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”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684" y="4094253"/>
            <a:ext cx="3593487" cy="20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4905829" cy="501849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  <a:p>
            <a:endParaRPr lang="zh-CN" altLang="en-US" dirty="0"/>
          </a:p>
        </p:txBody>
      </p:sp>
      <p:sp>
        <p:nvSpPr>
          <p:cNvPr id="20" name="矩形 4"/>
          <p:cNvSpPr/>
          <p:nvPr/>
        </p:nvSpPr>
        <p:spPr>
          <a:xfrm>
            <a:off x="646365" y="1334829"/>
            <a:ext cx="10181292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Shortcut connections are </a:t>
            </a:r>
            <a:r>
              <a:rPr lang="en-US" altLang="zh-CN" sz="2000" kern="0" dirty="0">
                <a:solidFill>
                  <a:schemeClr val="accent2"/>
                </a:solidFill>
              </a:rPr>
              <a:t>those </a:t>
            </a:r>
            <a:r>
              <a:rPr lang="en-US" altLang="zh-CN" sz="2000" kern="0" dirty="0">
                <a:solidFill>
                  <a:srgbClr val="FF0000"/>
                </a:solidFill>
              </a:rPr>
              <a:t>skipping one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or more </a:t>
            </a:r>
            <a:r>
              <a:rPr lang="en-US" altLang="zh-CN" sz="2000" kern="0" dirty="0">
                <a:solidFill>
                  <a:srgbClr val="FF0000"/>
                </a:solidFill>
              </a:rPr>
              <a:t>layers</a:t>
            </a:r>
            <a:r>
              <a:rPr lang="en-US" altLang="zh-CN" sz="2000" kern="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矩形 4"/>
          <p:cNvSpPr/>
          <p:nvPr/>
        </p:nvSpPr>
        <p:spPr>
          <a:xfrm>
            <a:off x="646365" y="1927103"/>
            <a:ext cx="46658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Shortcut </a:t>
            </a:r>
            <a:r>
              <a:rPr lang="en-US" altLang="zh-CN" sz="2000" kern="0" dirty="0">
                <a:solidFill>
                  <a:schemeClr val="accent2"/>
                </a:solidFill>
              </a:rPr>
              <a:t>connections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simply perform</a:t>
            </a:r>
            <a:r>
              <a:rPr lang="zh-CN" altLang="en-US" sz="2000" kern="0" dirty="0" smtClean="0">
                <a:solidFill>
                  <a:schemeClr val="accent2"/>
                </a:solidFill>
              </a:rPr>
              <a:t>：</a:t>
            </a:r>
            <a:endParaRPr lang="en-US" altLang="zh-CN" sz="2000" kern="0" dirty="0">
              <a:solidFill>
                <a:schemeClr val="accent2"/>
              </a:solidFill>
            </a:endParaRPr>
          </a:p>
        </p:txBody>
      </p:sp>
      <p:sp>
        <p:nvSpPr>
          <p:cNvPr id="11" name="矩形 4"/>
          <p:cNvSpPr/>
          <p:nvPr/>
        </p:nvSpPr>
        <p:spPr>
          <a:xfrm>
            <a:off x="5160308" y="1927103"/>
            <a:ext cx="221294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identity mapping</a:t>
            </a:r>
          </a:p>
        </p:txBody>
      </p:sp>
      <p:sp>
        <p:nvSpPr>
          <p:cNvPr id="12" name="加号 11"/>
          <p:cNvSpPr/>
          <p:nvPr/>
        </p:nvSpPr>
        <p:spPr>
          <a:xfrm>
            <a:off x="7329714" y="1969038"/>
            <a:ext cx="406399" cy="45050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7736113" y="1924370"/>
            <a:ext cx="37301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outputs of the stacked layers</a:t>
            </a:r>
          </a:p>
        </p:txBody>
      </p:sp>
      <p:sp>
        <p:nvSpPr>
          <p:cNvPr id="16" name="矩形 4"/>
          <p:cNvSpPr/>
          <p:nvPr/>
        </p:nvSpPr>
        <p:spPr>
          <a:xfrm>
            <a:off x="646365" y="2626245"/>
            <a:ext cx="10384492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 smtClean="0">
                <a:solidFill>
                  <a:schemeClr val="accent2"/>
                </a:solidFill>
              </a:rPr>
              <a:t>“Plain</a:t>
            </a:r>
            <a:r>
              <a:rPr lang="en-US" altLang="zh-CN" sz="2000" kern="0" dirty="0">
                <a:solidFill>
                  <a:schemeClr val="accent2"/>
                </a:solidFill>
              </a:rPr>
              <a:t>” nets (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that simply </a:t>
            </a:r>
            <a:r>
              <a:rPr lang="en-US" altLang="zh-CN" sz="2000" kern="0" dirty="0">
                <a:solidFill>
                  <a:schemeClr val="accent2"/>
                </a:solidFill>
              </a:rPr>
              <a:t>stack layers) exhibit </a:t>
            </a:r>
            <a:r>
              <a:rPr lang="en-US" altLang="zh-CN" sz="2000" kern="0" dirty="0">
                <a:solidFill>
                  <a:srgbClr val="FF0000"/>
                </a:solidFill>
              </a:rPr>
              <a:t>higher training error </a:t>
            </a:r>
            <a:r>
              <a:rPr lang="en-US" altLang="zh-CN" sz="2000" kern="0" dirty="0">
                <a:solidFill>
                  <a:schemeClr val="accent2"/>
                </a:solidFill>
              </a:rPr>
              <a:t>when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the depth </a:t>
            </a:r>
            <a:r>
              <a:rPr lang="en-US" altLang="zh-CN" sz="2000" kern="0" dirty="0">
                <a:solidFill>
                  <a:srgbClr val="FF0000"/>
                </a:solidFill>
              </a:rPr>
              <a:t>increases</a:t>
            </a:r>
          </a:p>
        </p:txBody>
      </p:sp>
      <p:sp>
        <p:nvSpPr>
          <p:cNvPr id="17" name="矩形 4"/>
          <p:cNvSpPr/>
          <p:nvPr/>
        </p:nvSpPr>
        <p:spPr>
          <a:xfrm>
            <a:off x="646365" y="3268662"/>
            <a:ext cx="10384492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deep residual nets can easily 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enjoy accuracy </a:t>
            </a:r>
            <a:r>
              <a:rPr lang="en-US" altLang="zh-CN" sz="2000" kern="0" dirty="0">
                <a:solidFill>
                  <a:schemeClr val="accent2"/>
                </a:solidFill>
              </a:rPr>
              <a:t>gains from greatly increased depth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18" name="矩形 4"/>
          <p:cNvSpPr/>
          <p:nvPr/>
        </p:nvSpPr>
        <p:spPr>
          <a:xfrm>
            <a:off x="689908" y="4719569"/>
            <a:ext cx="2648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win </a:t>
            </a:r>
            <a:r>
              <a:rPr lang="en-US" altLang="zh-CN" sz="2000" kern="0" dirty="0" smtClean="0">
                <a:solidFill>
                  <a:schemeClr val="accent2"/>
                </a:solidFill>
              </a:rPr>
              <a:t>the 1st </a:t>
            </a:r>
            <a:r>
              <a:rPr lang="en-US" altLang="zh-CN" sz="2000" kern="0" dirty="0">
                <a:solidFill>
                  <a:schemeClr val="accent2"/>
                </a:solidFill>
              </a:rPr>
              <a:t>places on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3338286" y="3986077"/>
            <a:ext cx="232228" cy="19594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4"/>
          <p:cNvSpPr/>
          <p:nvPr/>
        </p:nvSpPr>
        <p:spPr>
          <a:xfrm>
            <a:off x="3836119" y="3911079"/>
            <a:ext cx="2648378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ImageNet detection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23" name="矩形 4"/>
          <p:cNvSpPr/>
          <p:nvPr/>
        </p:nvSpPr>
        <p:spPr>
          <a:xfrm>
            <a:off x="3836119" y="4361587"/>
            <a:ext cx="2648378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ImageNet localization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24" name="矩形 4"/>
          <p:cNvSpPr/>
          <p:nvPr/>
        </p:nvSpPr>
        <p:spPr>
          <a:xfrm>
            <a:off x="3836119" y="4812095"/>
            <a:ext cx="2648378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COCO detection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25" name="矩形 4"/>
          <p:cNvSpPr/>
          <p:nvPr/>
        </p:nvSpPr>
        <p:spPr>
          <a:xfrm>
            <a:off x="3836119" y="5212977"/>
            <a:ext cx="2648378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COCO segmentation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26" name="矩形 4"/>
          <p:cNvSpPr/>
          <p:nvPr/>
        </p:nvSpPr>
        <p:spPr>
          <a:xfrm>
            <a:off x="3836119" y="5663485"/>
            <a:ext cx="41177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chemeClr val="accent2"/>
                </a:solidFill>
              </a:rPr>
              <a:t>COCO 2015 competitions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640113" y="2685582"/>
            <a:ext cx="5355773" cy="1015663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altLang="zh-CN" dirty="0" smtClean="0"/>
              <a:t>two</a:t>
            </a:r>
            <a:endParaRPr lang="en-US" dirty="0"/>
          </a:p>
        </p:txBody>
      </p:sp>
      <p:pic>
        <p:nvPicPr>
          <p:cNvPr id="4" name="图片 15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649066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zv42tn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zv42tn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zv42tn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zv42tn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zv42t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zv42tnd"/>
</p:tagLst>
</file>

<file path=ppt/theme/theme1.xml><?xml version="1.0" encoding="utf-8"?>
<a:theme xmlns:a="http://schemas.openxmlformats.org/drawingml/2006/main" name="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2430</Words>
  <Application>Microsoft Office PowerPoint</Application>
  <PresentationFormat>宽屏</PresentationFormat>
  <Paragraphs>317</Paragraphs>
  <Slides>40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Cambria Math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Villa7</cp:lastModifiedBy>
  <cp:revision>109</cp:revision>
  <dcterms:created xsi:type="dcterms:W3CDTF">2015-08-18T02:51:41Z</dcterms:created>
  <dcterms:modified xsi:type="dcterms:W3CDTF">2017-01-27T10:37:24Z</dcterms:modified>
  <cp:category/>
</cp:coreProperties>
</file>