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05" r:id="rId2"/>
  </p:sldMasterIdLst>
  <p:notesMasterIdLst>
    <p:notesMasterId r:id="rId47"/>
  </p:notesMasterIdLst>
  <p:sldIdLst>
    <p:sldId id="258" r:id="rId3"/>
    <p:sldId id="273" r:id="rId4"/>
    <p:sldId id="263" r:id="rId5"/>
    <p:sldId id="265" r:id="rId6"/>
    <p:sldId id="285" r:id="rId7"/>
    <p:sldId id="286" r:id="rId8"/>
    <p:sldId id="268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5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283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5"/>
    <p:restoredTop sz="66225"/>
  </p:normalViewPr>
  <p:slideViewPr>
    <p:cSldViewPr snapToGrid="0" snapToObjects="1">
      <p:cViewPr varScale="1">
        <p:scale>
          <a:sx n="49" d="100"/>
          <a:sy n="49" d="100"/>
        </p:scale>
        <p:origin x="1254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35D83-82A4-4E5A-A8A0-CF45ED2C49CA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999D-3598-4858-A7D6-649B11162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这篇文章主要介绍了一种独到的“图片</a:t>
            </a:r>
            <a:r>
              <a:rPr lang="en-US" altLang="zh-CN" dirty="0" smtClean="0"/>
              <a:t>-</a:t>
            </a:r>
            <a:r>
              <a:rPr lang="zh-CN" altLang="en-US" dirty="0" smtClean="0"/>
              <a:t>词汇”的相关关系</a:t>
            </a:r>
            <a:endParaRPr lang="en-US" altLang="zh-CN" dirty="0" smtClean="0"/>
          </a:p>
          <a:p>
            <a:r>
              <a:rPr lang="zh-CN" altLang="en-US" dirty="0" smtClean="0"/>
              <a:t>在主方向上，与给定图片相关的词向量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排列在无关词向量</a:t>
            </a:r>
            <a:r>
              <a:rPr lang="en-US" altLang="zh-CN" dirty="0" smtClean="0"/>
              <a:t>tag</a:t>
            </a:r>
            <a:r>
              <a:rPr lang="zh-CN" altLang="en-US" dirty="0" smtClean="0"/>
              <a:t>之前</a:t>
            </a:r>
            <a:endParaRPr lang="en-US" altLang="zh-CN" dirty="0" smtClean="0"/>
          </a:p>
          <a:p>
            <a:r>
              <a:rPr lang="zh-CN" altLang="en-US" dirty="0" smtClean="0"/>
              <a:t>同时我们也解决了确定主方向的问题</a:t>
            </a:r>
            <a:endParaRPr lang="en-US" altLang="zh-CN" dirty="0" smtClean="0"/>
          </a:p>
          <a:p>
            <a:r>
              <a:rPr lang="zh-CN" altLang="en-US" dirty="0" smtClean="0"/>
              <a:t>除此之外，也开发出用来估计主方向的线性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与非线性的深度神经网络</a:t>
            </a:r>
            <a:endParaRPr lang="en-US" altLang="zh-CN" dirty="0" smtClean="0"/>
          </a:p>
          <a:p>
            <a:r>
              <a:rPr lang="zh-CN" altLang="en-US" dirty="0" smtClean="0"/>
              <a:t>结果显示，他不仅在卷积设置标签的任务上有更加优秀的表现，更在一些</a:t>
            </a:r>
            <a:r>
              <a:rPr lang="en-US" altLang="zh-CN" dirty="0" smtClean="0"/>
              <a:t>unseen tags</a:t>
            </a:r>
            <a:r>
              <a:rPr lang="zh-CN" altLang="en-US" dirty="0" smtClean="0"/>
              <a:t>的图像标注上由于其他很多基本方法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7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图片添加标签：目的是设置相关的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，或者返回一个排序的标签序列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587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基于最近相邻域的算法，比我们传统的生成模型表现更为出色，但是算法的复杂度较高</a:t>
            </a:r>
            <a:endParaRPr lang="en-US" altLang="zh-CN" dirty="0" smtClean="0"/>
          </a:p>
          <a:p>
            <a:r>
              <a:rPr lang="zh-CN" altLang="en-US" dirty="0" smtClean="0"/>
              <a:t>近期出现的</a:t>
            </a:r>
            <a:r>
              <a:rPr lang="en-US" altLang="zh-CN" dirty="0" err="1" smtClean="0"/>
              <a:t>FastTag</a:t>
            </a:r>
            <a:r>
              <a:rPr lang="zh-CN" altLang="en-US" dirty="0" smtClean="0"/>
              <a:t>算法，要比最近相邻算法更快，结果更好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038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词嵌套结构，将每个单词映射为一个有连续值的向量，通过学习主要的词汇同现统计。</a:t>
            </a:r>
            <a:endParaRPr lang="en-US" altLang="zh-CN" dirty="0" smtClean="0"/>
          </a:p>
          <a:p>
            <a:r>
              <a:rPr lang="zh-CN" altLang="en-US" smtClean="0"/>
              <a:t>在这里，我们同时也表明，简单的线性抵消会展示单词间的一些模糊的视觉联想</a:t>
            </a:r>
            <a:endParaRPr lang="en-US" altLang="zh-CN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34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Zero-shot</a:t>
            </a:r>
            <a:r>
              <a:rPr lang="zh-CN" altLang="en-US" dirty="0" smtClean="0"/>
              <a:t>分类从可见的类学习分类器，并用于分类不可见的目标</a:t>
            </a:r>
            <a:endParaRPr lang="en-US" altLang="zh-CN" dirty="0" smtClean="0"/>
          </a:p>
          <a:p>
            <a:r>
              <a:rPr lang="en-US" altLang="zh-CN" dirty="0" smtClean="0"/>
              <a:t>Zero-shot</a:t>
            </a:r>
            <a:r>
              <a:rPr lang="zh-CN" altLang="en-US" dirty="0" smtClean="0"/>
              <a:t>分类的两大语义源：属性和词向量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56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48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第三部分：相关工作，包括图片添加标签，词嵌入，和</a:t>
            </a:r>
            <a:r>
              <a:rPr lang="en-US" altLang="zh-CN" dirty="0" smtClean="0"/>
              <a:t>zero-shot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1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578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验证集：使用</a:t>
            </a:r>
            <a:r>
              <a:rPr lang="en-US" altLang="zh-CN" dirty="0" smtClean="0"/>
              <a:t>NUS-WIDE</a:t>
            </a:r>
            <a:r>
              <a:rPr lang="zh-CN" altLang="en-US" dirty="0" smtClean="0"/>
              <a:t>数据集</a:t>
            </a:r>
            <a:endParaRPr lang="en-US" altLang="zh-CN" dirty="0" smtClean="0"/>
          </a:p>
          <a:p>
            <a:r>
              <a:rPr lang="zh-CN" altLang="en-US" dirty="0" smtClean="0"/>
              <a:t>我们的目标是 测试图片中词汇的视觉联想规则，以及主方向的存在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35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向量抵消的两个结构：主方向和簇集结构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02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7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 smtClean="0"/>
              <a:t>文字向量在</a:t>
            </a:r>
            <a:r>
              <a:rPr lang="en-US" altLang="zh-CN" b="0" dirty="0" smtClean="0"/>
              <a:t>NLP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(Natural Language Processing)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中的使用较为广泛，例如语法相关与语义相关的一些词汇，但是尚不清楚一些隐含在图像中的，符合视觉规律的词汇是否仍然能够被解码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13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69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99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63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59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第五部分：估算线性排序函数</a:t>
            </a:r>
            <a:endParaRPr lang="en-US" altLang="zh-CN" dirty="0" smtClean="0"/>
          </a:p>
          <a:p>
            <a:r>
              <a:rPr lang="zh-CN" altLang="en-US" dirty="0" smtClean="0"/>
              <a:t>相关</a:t>
            </a:r>
            <a:r>
              <a:rPr lang="zh-CN" altLang="en-US" dirty="0" smtClean="0"/>
              <a:t>工作，</a:t>
            </a:r>
            <a:r>
              <a:rPr lang="zh-CN" altLang="en-US" dirty="0" smtClean="0"/>
              <a:t>包括图片排序添加标签，线性回归估算，神经网络估算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64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主要的思想：学习一个在视觉空间和向量空间的映射函数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72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49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870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50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5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我们设置两个不相交的集合，不同于之前的语义与语法的关系，这里两个集合的关系更侧重于词汇的描述性和语义性，以及视觉联想性（即使粗糙的联系性）。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860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60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第六部分：实验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数据集和配置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卷积图像添加标签</a:t>
            </a:r>
            <a:endParaRPr lang="en-US" altLang="zh-CN" dirty="0" smtClean="0"/>
          </a:p>
          <a:p>
            <a:r>
              <a:rPr lang="en-US" altLang="zh-CN" dirty="0" smtClean="0"/>
              <a:t>3.zero-shot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seen/unseen </a:t>
            </a:r>
            <a:r>
              <a:rPr lang="zh-CN" altLang="en-US" dirty="0" smtClean="0"/>
              <a:t>图片添加标签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68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038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93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38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321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737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1748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560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24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每个图像引入了一个视觉联想的规则</a:t>
            </a:r>
            <a:r>
              <a:rPr lang="zh-CN" altLang="en-US" dirty="0" smtClean="0">
                <a:sym typeface="Wingdings" panose="05000000000000000000" pitchFamily="2" charset="2"/>
              </a:rPr>
              <a:t>：（</a:t>
            </a:r>
            <a:r>
              <a:rPr lang="en-US" altLang="zh-CN" dirty="0" smtClean="0">
                <a:sym typeface="Wingdings" panose="05000000000000000000" pitchFamily="2" charset="2"/>
              </a:rPr>
              <a:t>Y;Y’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在经过了一些经验驱动的检测之后，我们惊奇的发现，在某一方向上，相关的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和无关的</a:t>
            </a:r>
            <a:r>
              <a:rPr lang="en-US" altLang="zh-CN" dirty="0" smtClean="0"/>
              <a:t>tag</a:t>
            </a:r>
            <a:r>
              <a:rPr lang="zh-CN" altLang="en-US" dirty="0" smtClean="0"/>
              <a:t>存在着抵消，该方向就被我们称为主方向</a:t>
            </a:r>
            <a:endParaRPr lang="en-US" altLang="zh-CN" dirty="0" smtClean="0"/>
          </a:p>
          <a:p>
            <a:r>
              <a:rPr lang="zh-CN" altLang="en-US" dirty="0" smtClean="0"/>
              <a:t>在每个词向量空间上至少存在一个主方向，以至于这些向量内积的值大于零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565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35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我们需要通过确定主方向来解决图像标记的问题</a:t>
            </a:r>
            <a:endParaRPr lang="en-US" altLang="zh-CN" dirty="0" smtClean="0"/>
          </a:p>
          <a:p>
            <a:r>
              <a:rPr lang="zh-CN" altLang="en-US" dirty="0" smtClean="0"/>
              <a:t>特别地，我们开发了线性的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和深度神经网络来估算每张图片的主方向</a:t>
            </a:r>
            <a:endParaRPr lang="en-US" altLang="zh-CN" dirty="0" smtClean="0"/>
          </a:p>
          <a:p>
            <a:r>
              <a:rPr lang="zh-CN" altLang="en-US" dirty="0" smtClean="0"/>
              <a:t>这样的方式可以得到一些在训练过程中从未出现的新颖词汇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因为这样的方式集成了</a:t>
            </a:r>
            <a:r>
              <a:rPr lang="en-US" altLang="zh-CN" dirty="0" smtClean="0"/>
              <a:t>FastTag</a:t>
            </a:r>
            <a:r>
              <a:rPr lang="zh-CN" altLang="en-US" dirty="0" smtClean="0"/>
              <a:t>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zero-shot learning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的优点，所以我们给他取名</a:t>
            </a:r>
            <a:r>
              <a:rPr lang="en-US" altLang="zh-CN" sz="1200" b="1" dirty="0" smtClean="0"/>
              <a:t>Fast zero-shot image tagging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66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在我们之前的绝大多数实验，都是只能够进行已有标签的预测，当然，对于我们来说，还需要有两个额外的条件：</a:t>
            </a:r>
            <a:endParaRPr lang="en-US" altLang="zh-CN" dirty="0" smtClean="0"/>
          </a:p>
          <a:p>
            <a:r>
              <a:rPr lang="zh-CN" altLang="en-US" dirty="0" smtClean="0"/>
              <a:t>一是这些未出现过的标签是一些已有的先验知识，从而来调整整个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二是图片同样是先验的，从而来对模型进行调整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99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96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第三部分：相关工作，包括图片添加标签，词嵌入，和</a:t>
            </a:r>
            <a:r>
              <a:rPr lang="en-US" altLang="zh-CN" dirty="0" smtClean="0"/>
              <a:t>zero-shot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999D-3598-4858-A7D6-649B11162B9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斜纹 11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斜纹 12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1964949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492230" y="5163579"/>
            <a:ext cx="5207540" cy="48165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877438" y="2926218"/>
            <a:ext cx="8437124" cy="3696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6" name="斜纹 15"/>
          <p:cNvSpPr/>
          <p:nvPr userDrawn="1"/>
        </p:nvSpPr>
        <p:spPr>
          <a:xfrm rot="10800000">
            <a:off x="5496131" y="4158525"/>
            <a:ext cx="6695869" cy="2696128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斜纹 17"/>
          <p:cNvSpPr/>
          <p:nvPr userDrawn="1"/>
        </p:nvSpPr>
        <p:spPr>
          <a:xfrm rot="10800000">
            <a:off x="2722418" y="4977245"/>
            <a:ext cx="9469574" cy="1880754"/>
          </a:xfrm>
          <a:prstGeom prst="diagStripe">
            <a:avLst>
              <a:gd name="adj" fmla="val 64133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11694" y="0"/>
            <a:ext cx="6180306" cy="68580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714780"/>
            <a:ext cx="4494179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1541766"/>
            <a:ext cx="4494179" cy="16342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78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斜纹 8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斜纹 9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" name="组 5"/>
          <p:cNvGrpSpPr/>
          <p:nvPr userDrawn="1"/>
        </p:nvGrpSpPr>
        <p:grpSpPr>
          <a:xfrm>
            <a:off x="-2" y="-3346"/>
            <a:ext cx="2366311" cy="1187910"/>
            <a:chOff x="-2" y="-3347"/>
            <a:chExt cx="6837220" cy="3432347"/>
          </a:xfrm>
        </p:grpSpPr>
        <p:sp>
          <p:nvSpPr>
            <p:cNvPr id="4" name="斜纹 3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斜纹 4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87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" y="-3346"/>
            <a:ext cx="2366311" cy="1187910"/>
            <a:chOff x="-2" y="-3347"/>
            <a:chExt cx="6837220" cy="3432347"/>
          </a:xfrm>
        </p:grpSpPr>
        <p:sp>
          <p:nvSpPr>
            <p:cNvPr id="4" name="斜纹 3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斜纹 4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 1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6" name="斜纹 5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斜纹 6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668" y="4044876"/>
            <a:ext cx="4538125" cy="201168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8" y="4044876"/>
            <a:ext cx="4538125" cy="201168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grpSp>
        <p:nvGrpSpPr>
          <p:cNvPr id="2" name="组 1"/>
          <p:cNvGrpSpPr/>
          <p:nvPr userDrawn="1"/>
        </p:nvGrpSpPr>
        <p:grpSpPr>
          <a:xfrm rot="10800000">
            <a:off x="4343400" y="2067791"/>
            <a:ext cx="7848600" cy="4790209"/>
            <a:chOff x="-2" y="-3347"/>
            <a:chExt cx="6837220" cy="3432347"/>
          </a:xfrm>
        </p:grpSpPr>
        <p:sp>
          <p:nvSpPr>
            <p:cNvPr id="6" name="斜纹 5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斜纹 6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98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78382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4068791"/>
            <a:ext cx="6216197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4895778"/>
            <a:ext cx="6216197" cy="13157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grpSp>
        <p:nvGrpSpPr>
          <p:cNvPr id="2" name="组 1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6" name="斜纹 5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斜纹 6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42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78382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4068791"/>
            <a:ext cx="6216197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4895778"/>
            <a:ext cx="6216197" cy="131573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grpSp>
        <p:nvGrpSpPr>
          <p:cNvPr id="2" name="组 1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6" name="斜纹 5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斜纹 6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039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>
            <a:off x="-2" y="-3346"/>
            <a:ext cx="2366311" cy="1187910"/>
            <a:chOff x="-2" y="-3347"/>
            <a:chExt cx="6837220" cy="3432347"/>
          </a:xfrm>
        </p:grpSpPr>
        <p:sp>
          <p:nvSpPr>
            <p:cNvPr id="4" name="斜纹 3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斜纹 4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479896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479896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12" name="斜纹 11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斜纹 12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479896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479896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pSp>
        <p:nvGrpSpPr>
          <p:cNvPr id="14" name="组 13"/>
          <p:cNvGrpSpPr/>
          <p:nvPr userDrawn="1"/>
        </p:nvGrpSpPr>
        <p:grpSpPr>
          <a:xfrm rot="10800000">
            <a:off x="4343400" y="2067789"/>
            <a:ext cx="7848600" cy="4790209"/>
            <a:chOff x="-2" y="-3347"/>
            <a:chExt cx="6837220" cy="3432347"/>
          </a:xfrm>
        </p:grpSpPr>
        <p:sp>
          <p:nvSpPr>
            <p:cNvPr id="15" name="斜纹 14"/>
            <p:cNvSpPr/>
            <p:nvPr userDrawn="1"/>
          </p:nvSpPr>
          <p:spPr>
            <a:xfrm>
              <a:off x="-1" y="1"/>
              <a:ext cx="6837219" cy="2383276"/>
            </a:xfrm>
            <a:prstGeom prst="diagStripe">
              <a:avLst>
                <a:gd name="adj" fmla="val 53607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斜纹 15"/>
            <p:cNvSpPr/>
            <p:nvPr userDrawn="1"/>
          </p:nvSpPr>
          <p:spPr>
            <a:xfrm>
              <a:off x="-2" y="-3347"/>
              <a:ext cx="4842166" cy="3432347"/>
            </a:xfrm>
            <a:prstGeom prst="diagStripe">
              <a:avLst>
                <a:gd name="adj" fmla="val 47645"/>
              </a:avLst>
            </a:prstGeom>
            <a:solidFill>
              <a:schemeClr val="tx2">
                <a:lumMod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5977260" y="-3347"/>
            <a:ext cx="62147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12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77000"/>
                </a:schemeClr>
              </a:gs>
              <a:gs pos="90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1964949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3492230" y="5163579"/>
            <a:ext cx="5207540" cy="48165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400" baseline="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877438" y="2926218"/>
            <a:ext cx="8437124" cy="36965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4" name="斜纹 13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斜纹 14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斜纹 16"/>
          <p:cNvSpPr/>
          <p:nvPr userDrawn="1"/>
        </p:nvSpPr>
        <p:spPr>
          <a:xfrm rot="10800000">
            <a:off x="5496130" y="3167902"/>
            <a:ext cx="6695861" cy="3686751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斜纹 18"/>
          <p:cNvSpPr/>
          <p:nvPr userDrawn="1"/>
        </p:nvSpPr>
        <p:spPr>
          <a:xfrm rot="10800000">
            <a:off x="2722418" y="4478038"/>
            <a:ext cx="9469582" cy="2379961"/>
          </a:xfrm>
          <a:prstGeom prst="diagStripe">
            <a:avLst>
              <a:gd name="adj" fmla="val 50162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flipH="1">
            <a:off x="0" y="-3347"/>
            <a:ext cx="59772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2525" y="226697"/>
            <a:ext cx="5232209" cy="57340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372525" y="800101"/>
            <a:ext cx="5232209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994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斜纹 13"/>
          <p:cNvSpPr/>
          <p:nvPr userDrawn="1"/>
        </p:nvSpPr>
        <p:spPr>
          <a:xfrm rot="10800000">
            <a:off x="5496131" y="4158525"/>
            <a:ext cx="6695869" cy="2696128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斜纹 14"/>
          <p:cNvSpPr/>
          <p:nvPr userDrawn="1"/>
        </p:nvSpPr>
        <p:spPr>
          <a:xfrm rot="10800000">
            <a:off x="2722418" y="4977245"/>
            <a:ext cx="9469574" cy="1880754"/>
          </a:xfrm>
          <a:prstGeom prst="diagStripe">
            <a:avLst>
              <a:gd name="adj" fmla="val 64133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斜纹 9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斜纹 10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斜纹 6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523425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877438" y="2982630"/>
            <a:ext cx="8437124" cy="3084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斜纹 9"/>
          <p:cNvSpPr/>
          <p:nvPr userDrawn="1"/>
        </p:nvSpPr>
        <p:spPr>
          <a:xfrm rot="10800000">
            <a:off x="5496130" y="3167902"/>
            <a:ext cx="6695861" cy="3686751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斜纹 10"/>
          <p:cNvSpPr/>
          <p:nvPr userDrawn="1"/>
        </p:nvSpPr>
        <p:spPr>
          <a:xfrm rot="10800000">
            <a:off x="2722418" y="4478038"/>
            <a:ext cx="9469582" cy="2379961"/>
          </a:xfrm>
          <a:prstGeom prst="diagStripe">
            <a:avLst>
              <a:gd name="adj" fmla="val 50162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斜纹 6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877438" y="523425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48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877438" y="2982630"/>
            <a:ext cx="8437124" cy="3084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200" baseline="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43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斜纹 3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斜纹 4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斜纹 8"/>
          <p:cNvSpPr/>
          <p:nvPr userDrawn="1"/>
        </p:nvSpPr>
        <p:spPr>
          <a:xfrm rot="10800000">
            <a:off x="5496130" y="3167902"/>
            <a:ext cx="6695861" cy="3686751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斜纹 9"/>
          <p:cNvSpPr/>
          <p:nvPr userDrawn="1"/>
        </p:nvSpPr>
        <p:spPr>
          <a:xfrm rot="10800000">
            <a:off x="2722418" y="4478038"/>
            <a:ext cx="9469582" cy="2379961"/>
          </a:xfrm>
          <a:prstGeom prst="diagStripe">
            <a:avLst>
              <a:gd name="adj" fmla="val 50162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89498" y="3073805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800" b="1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</a:p>
        </p:txBody>
      </p:sp>
      <p:sp>
        <p:nvSpPr>
          <p:cNvPr id="12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89498" y="5101887"/>
            <a:ext cx="8437124" cy="32777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89498" y="3822970"/>
            <a:ext cx="8437124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77000"/>
                </a:schemeClr>
              </a:gs>
              <a:gs pos="90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斜纹 10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斜纹 11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斜纹 12"/>
          <p:cNvSpPr/>
          <p:nvPr userDrawn="1"/>
        </p:nvSpPr>
        <p:spPr>
          <a:xfrm rot="10800000">
            <a:off x="5496130" y="3167902"/>
            <a:ext cx="6695861" cy="3686751"/>
          </a:xfrm>
          <a:prstGeom prst="diagStripe">
            <a:avLst>
              <a:gd name="adj" fmla="val 45899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 userDrawn="1"/>
        </p:nvSpPr>
        <p:spPr>
          <a:xfrm rot="10800000">
            <a:off x="2722418" y="4478038"/>
            <a:ext cx="9469582" cy="2379961"/>
          </a:xfrm>
          <a:prstGeom prst="diagStripe">
            <a:avLst>
              <a:gd name="adj" fmla="val 50162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89498" y="3073805"/>
            <a:ext cx="8437124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800" b="1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89498" y="5101887"/>
            <a:ext cx="8437124" cy="32777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400" baseline="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endParaRPr kumimoji="1"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89498" y="3822970"/>
            <a:ext cx="8437124" cy="2965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86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斜纹 9"/>
          <p:cNvSpPr/>
          <p:nvPr userDrawn="1"/>
        </p:nvSpPr>
        <p:spPr>
          <a:xfrm>
            <a:off x="-1" y="1"/>
            <a:ext cx="6605081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斜纹 10"/>
          <p:cNvSpPr/>
          <p:nvPr userDrawn="1"/>
        </p:nvSpPr>
        <p:spPr>
          <a:xfrm>
            <a:off x="-2" y="24049"/>
            <a:ext cx="4168305" cy="4411764"/>
          </a:xfrm>
          <a:prstGeom prst="diagStripe">
            <a:avLst>
              <a:gd name="adj" fmla="val 60536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斜纹 5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斜纹 6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11694" y="0"/>
            <a:ext cx="6180306" cy="68580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3686580"/>
            <a:ext cx="4494179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4513566"/>
            <a:ext cx="4494179" cy="16342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6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斜纹 5"/>
          <p:cNvSpPr/>
          <p:nvPr userDrawn="1"/>
        </p:nvSpPr>
        <p:spPr>
          <a:xfrm>
            <a:off x="-1" y="1"/>
            <a:ext cx="6837219" cy="2383276"/>
          </a:xfrm>
          <a:prstGeom prst="diagStripe">
            <a:avLst>
              <a:gd name="adj" fmla="val 53607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斜纹 6"/>
          <p:cNvSpPr/>
          <p:nvPr userDrawn="1"/>
        </p:nvSpPr>
        <p:spPr>
          <a:xfrm>
            <a:off x="-2" y="-3347"/>
            <a:ext cx="4842166" cy="3432347"/>
          </a:xfrm>
          <a:prstGeom prst="diagStripe">
            <a:avLst>
              <a:gd name="adj" fmla="val 47645"/>
            </a:avLst>
          </a:prstGeom>
          <a:solidFill>
            <a:schemeClr val="tx2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11694" y="0"/>
            <a:ext cx="6180306" cy="68580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3686580"/>
            <a:ext cx="4494179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tx2">
                    <a:lumMod val="7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4513566"/>
            <a:ext cx="4494179" cy="16342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95000"/>
                </a:schemeClr>
              </a:gs>
              <a:gs pos="9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6011694" y="0"/>
            <a:ext cx="6180306" cy="68580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97667" y="714780"/>
            <a:ext cx="4494179" cy="7491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797667" y="1541766"/>
            <a:ext cx="4494179" cy="163424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15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98" r:id="rId3"/>
    <p:sldLayoutId id="2147483699" r:id="rId4"/>
    <p:sldLayoutId id="2147483683" r:id="rId5"/>
    <p:sldLayoutId id="2147483686" r:id="rId6"/>
    <p:sldLayoutId id="2147483688" r:id="rId7"/>
    <p:sldLayoutId id="2147483682" r:id="rId8"/>
    <p:sldLayoutId id="2147483691" r:id="rId9"/>
    <p:sldLayoutId id="2147483689" r:id="rId10"/>
    <p:sldLayoutId id="2147483687" r:id="rId11"/>
    <p:sldLayoutId id="2147483684" r:id="rId12"/>
    <p:sldLayoutId id="2147483696" r:id="rId13"/>
    <p:sldLayoutId id="2147483697" r:id="rId14"/>
    <p:sldLayoutId id="2147483694" r:id="rId15"/>
    <p:sldLayoutId id="2147483692" r:id="rId16"/>
    <p:sldLayoutId id="2147483700" r:id="rId17"/>
    <p:sldLayoutId id="2147483701" r:id="rId18"/>
    <p:sldLayoutId id="2147483702" r:id="rId19"/>
    <p:sldLayoutId id="2147483704" r:id="rId20"/>
    <p:sldLayoutId id="214748366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3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91054" y="1964911"/>
            <a:ext cx="9523379" cy="961307"/>
          </a:xfrm>
        </p:spPr>
        <p:txBody>
          <a:bodyPr/>
          <a:lstStyle/>
          <a:p>
            <a:r>
              <a:rPr kumimoji="1" lang="en-US" altLang="zh-CN" dirty="0"/>
              <a:t>Fast Zero-Shot Image Tagging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Presented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by Maxwell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023755" y="2926218"/>
            <a:ext cx="6144490" cy="918418"/>
          </a:xfrm>
        </p:spPr>
        <p:txBody>
          <a:bodyPr/>
          <a:lstStyle/>
          <a:p>
            <a:r>
              <a:rPr lang="en-US" altLang="zh-CN" sz="1800" dirty="0"/>
              <a:t>Yang Zhang, Boqing Gong, and Mubarak Shah</a:t>
            </a:r>
          </a:p>
          <a:p>
            <a:r>
              <a:rPr lang="en-US" altLang="zh-CN" sz="1800" dirty="0"/>
              <a:t>Center for Research in Computer Vision, University of Central Florida, Orlando, FL 32816</a:t>
            </a:r>
          </a:p>
        </p:txBody>
      </p:sp>
    </p:spTree>
    <p:extLst>
      <p:ext uri="{BB962C8B-B14F-4D97-AF65-F5344CB8AC3E}">
        <p14:creationId xmlns:p14="http://schemas.microsoft.com/office/powerpoint/2010/main" val="42755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347876" y="2841989"/>
            <a:ext cx="5547085" cy="10685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Compared to the proposed </a:t>
            </a:r>
            <a:r>
              <a:rPr lang="en-US" altLang="zh-CN" sz="2400" b="1" dirty="0" smtClean="0"/>
              <a:t>method</a:t>
            </a:r>
            <a:r>
              <a:rPr lang="zh-CN" altLang="en-US" sz="2400" b="1" dirty="0" smtClean="0"/>
              <a:t>，</a:t>
            </a:r>
            <a:endParaRPr lang="en-US" altLang="zh-CN" sz="2400" b="1" dirty="0"/>
          </a:p>
          <a:p>
            <a:r>
              <a:rPr lang="en-US" altLang="zh-CN" sz="2400" b="1" dirty="0"/>
              <a:t>d</a:t>
            </a:r>
            <a:r>
              <a:rPr lang="en-US" altLang="zh-CN" sz="2400" b="1" dirty="0" smtClean="0"/>
              <a:t>epends on </a:t>
            </a:r>
            <a:r>
              <a:rPr lang="en-US" altLang="zh-CN" sz="2400" b="1" dirty="0"/>
              <a:t>two extra assumptions.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6093081" y="1653704"/>
            <a:ext cx="190987" cy="3198652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31541" y="1459221"/>
            <a:ext cx="5058382" cy="1382768"/>
          </a:xfrm>
        </p:spPr>
        <p:txBody>
          <a:bodyPr/>
          <a:lstStyle/>
          <a:p>
            <a:r>
              <a:rPr lang="en-US" altLang="zh-CN" sz="2400" dirty="0"/>
              <a:t>unseen </a:t>
            </a:r>
            <a:r>
              <a:rPr lang="en-US" altLang="zh-CN" sz="2400" dirty="0" smtClean="0"/>
              <a:t>tags are </a:t>
            </a:r>
            <a:r>
              <a:rPr lang="en-US" altLang="zh-CN" sz="2400" dirty="0">
                <a:solidFill>
                  <a:srgbClr val="FF0000"/>
                </a:solidFill>
              </a:rPr>
              <a:t>known a priori </a:t>
            </a:r>
            <a:r>
              <a:rPr lang="en-US" altLang="zh-CN" sz="2400" dirty="0"/>
              <a:t>in order to tune the model towards their combinations.</a:t>
            </a:r>
          </a:p>
        </p:txBody>
      </p:sp>
      <p:sp>
        <p:nvSpPr>
          <p:cNvPr id="20" name="文本占位符 3"/>
          <p:cNvSpPr txBox="1">
            <a:spLocks/>
          </p:cNvSpPr>
          <p:nvPr/>
        </p:nvSpPr>
        <p:spPr>
          <a:xfrm>
            <a:off x="6867728" y="4631685"/>
            <a:ext cx="4572000" cy="9909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Test </a:t>
            </a:r>
            <a:r>
              <a:rPr lang="en-US" altLang="zh-CN" sz="2400" dirty="0"/>
              <a:t>images are known a</a:t>
            </a:r>
          </a:p>
          <a:p>
            <a:r>
              <a:rPr lang="en-US" altLang="zh-CN" sz="2400" dirty="0"/>
              <a:t>priori, to regularize the model</a:t>
            </a:r>
          </a:p>
        </p:txBody>
      </p:sp>
    </p:spTree>
    <p:extLst>
      <p:ext uri="{BB962C8B-B14F-4D97-AF65-F5344CB8AC3E}">
        <p14:creationId xmlns:p14="http://schemas.microsoft.com/office/powerpoint/2010/main" val="212325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347876" y="3030050"/>
            <a:ext cx="5547085" cy="445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3 different image</a:t>
            </a:r>
          </a:p>
          <a:p>
            <a:r>
              <a:rPr lang="en-US" altLang="zh-CN" sz="2400" b="1" dirty="0" smtClean="0"/>
              <a:t> tagging </a:t>
            </a:r>
            <a:r>
              <a:rPr lang="en-US" altLang="zh-CN" sz="2400" b="1" dirty="0"/>
              <a:t>scenarios: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3379064" y="1653703"/>
            <a:ext cx="346630" cy="3579777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910520" y="1157628"/>
            <a:ext cx="5058382" cy="992149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conventional tagging </a:t>
            </a:r>
            <a:r>
              <a:rPr lang="en-US" altLang="zh-CN" sz="2400" b="1" dirty="0"/>
              <a:t>which </a:t>
            </a:r>
            <a:r>
              <a:rPr lang="en-US" altLang="zh-CN" sz="2400" b="1" dirty="0" smtClean="0"/>
              <a:t>assigns seen </a:t>
            </a:r>
            <a:r>
              <a:rPr lang="en-US" altLang="zh-CN" sz="2400" b="1" dirty="0"/>
              <a:t>tags to images</a:t>
            </a:r>
          </a:p>
        </p:txBody>
      </p:sp>
      <p:sp>
        <p:nvSpPr>
          <p:cNvPr id="20" name="文本占位符 3"/>
          <p:cNvSpPr txBox="1">
            <a:spLocks/>
          </p:cNvSpPr>
          <p:nvPr/>
        </p:nvSpPr>
        <p:spPr>
          <a:xfrm>
            <a:off x="3923814" y="4738028"/>
            <a:ext cx="5045088" cy="12152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FF0000"/>
                </a:solidFill>
              </a:rPr>
              <a:t>Seen/unseen tagging </a:t>
            </a:r>
            <a:r>
              <a:rPr lang="en-US" altLang="zh-CN" sz="2400" b="1" dirty="0"/>
              <a:t>which tags images with both seen and unseen tags</a:t>
            </a: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3910520" y="2752207"/>
            <a:ext cx="5058382" cy="13827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FF0000"/>
                </a:solidFill>
              </a:rPr>
              <a:t>Zero-shot </a:t>
            </a:r>
            <a:r>
              <a:rPr lang="en-US" altLang="zh-CN" sz="2400" b="1" dirty="0">
                <a:solidFill>
                  <a:srgbClr val="FF0000"/>
                </a:solidFill>
              </a:rPr>
              <a:t>tagging </a:t>
            </a:r>
            <a:r>
              <a:rPr lang="en-US" altLang="zh-CN" sz="2400" b="1" dirty="0"/>
              <a:t>which annotates </a:t>
            </a:r>
            <a:r>
              <a:rPr lang="en-US" altLang="zh-CN" sz="2400" b="1" dirty="0" smtClean="0"/>
              <a:t>images by </a:t>
            </a:r>
            <a:r>
              <a:rPr lang="en-US" altLang="zh-CN" sz="2400" b="1" dirty="0"/>
              <a:t>(a large number of) unseen tags</a:t>
            </a:r>
          </a:p>
        </p:txBody>
      </p:sp>
      <p:sp>
        <p:nvSpPr>
          <p:cNvPr id="9" name="左大括号 8"/>
          <p:cNvSpPr/>
          <p:nvPr/>
        </p:nvSpPr>
        <p:spPr>
          <a:xfrm flipH="1">
            <a:off x="8311263" y="1340329"/>
            <a:ext cx="307442" cy="279464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8856013" y="2260881"/>
            <a:ext cx="2875544" cy="14356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the existing work tackles :with very </a:t>
            </a:r>
            <a:r>
              <a:rPr lang="en-US" altLang="zh-CN" sz="2400" b="1" dirty="0">
                <a:solidFill>
                  <a:srgbClr val="FF0000"/>
                </a:solidFill>
              </a:rPr>
              <a:t>few</a:t>
            </a:r>
            <a:r>
              <a:rPr lang="en-US" altLang="zh-CN" sz="2400" b="1" dirty="0"/>
              <a:t> unseen tags</a:t>
            </a:r>
          </a:p>
        </p:txBody>
      </p:sp>
    </p:spTree>
    <p:extLst>
      <p:ext uri="{BB962C8B-B14F-4D97-AF65-F5344CB8AC3E}">
        <p14:creationId xmlns:p14="http://schemas.microsoft.com/office/powerpoint/2010/main" val="13698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67" r="24667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Related work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41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Related work</a:t>
            </a: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6" r="28686"/>
          <a:stretch/>
        </p:blipFill>
        <p:spPr>
          <a:xfrm>
            <a:off x="1381611" y="1617054"/>
            <a:ext cx="3001215" cy="4001620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1381611" y="4035287"/>
            <a:ext cx="3001215" cy="1583388"/>
            <a:chOff x="1352123" y="4088296"/>
            <a:chExt cx="3001215" cy="1583388"/>
          </a:xfrm>
        </p:grpSpPr>
        <p:sp>
          <p:nvSpPr>
            <p:cNvPr id="7" name="矩形 6"/>
            <p:cNvSpPr/>
            <p:nvPr/>
          </p:nvSpPr>
          <p:spPr>
            <a:xfrm>
              <a:off x="1352123" y="4088296"/>
              <a:ext cx="3001215" cy="1583388"/>
            </a:xfrm>
            <a:prstGeom prst="rect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6" name="文本占位符 3"/>
            <p:cNvSpPr txBox="1">
              <a:spLocks/>
            </p:cNvSpPr>
            <p:nvPr/>
          </p:nvSpPr>
          <p:spPr>
            <a:xfrm>
              <a:off x="1564690" y="4691209"/>
              <a:ext cx="2788648" cy="37756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solidFill>
                    <a:schemeClr val="bg1"/>
                  </a:solidFill>
                </a:rPr>
                <a:t>Image tagging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6" r="28686"/>
          <a:stretch/>
        </p:blipFill>
        <p:spPr>
          <a:xfrm>
            <a:off x="4595393" y="1617054"/>
            <a:ext cx="3001215" cy="4001620"/>
          </a:xfrm>
          <a:prstGeom prst="rect">
            <a:avLst/>
          </a:prstGeom>
        </p:spPr>
      </p:pic>
      <p:grpSp>
        <p:nvGrpSpPr>
          <p:cNvPr id="79" name="组 78"/>
          <p:cNvGrpSpPr/>
          <p:nvPr/>
        </p:nvGrpSpPr>
        <p:grpSpPr>
          <a:xfrm>
            <a:off x="4595393" y="4035287"/>
            <a:ext cx="3001215" cy="1583388"/>
            <a:chOff x="1352123" y="4088296"/>
            <a:chExt cx="3001215" cy="1583388"/>
          </a:xfrm>
        </p:grpSpPr>
        <p:sp>
          <p:nvSpPr>
            <p:cNvPr id="80" name="矩形 79"/>
            <p:cNvSpPr/>
            <p:nvPr/>
          </p:nvSpPr>
          <p:spPr>
            <a:xfrm>
              <a:off x="1352123" y="4088296"/>
              <a:ext cx="3001215" cy="1583388"/>
            </a:xfrm>
            <a:prstGeom prst="rect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2" name="文本占位符 3"/>
            <p:cNvSpPr txBox="1">
              <a:spLocks/>
            </p:cNvSpPr>
            <p:nvPr/>
          </p:nvSpPr>
          <p:spPr>
            <a:xfrm>
              <a:off x="1548838" y="4691209"/>
              <a:ext cx="2788648" cy="37756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solidFill>
                    <a:schemeClr val="bg1"/>
                  </a:solidFill>
                </a:rPr>
                <a:t>Word embedding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6" r="28686"/>
          <a:stretch/>
        </p:blipFill>
        <p:spPr>
          <a:xfrm>
            <a:off x="7809175" y="1617054"/>
            <a:ext cx="3001215" cy="4001620"/>
          </a:xfrm>
          <a:prstGeom prst="rect">
            <a:avLst/>
          </a:prstGeom>
        </p:spPr>
      </p:pic>
      <p:grpSp>
        <p:nvGrpSpPr>
          <p:cNvPr id="85" name="组 84"/>
          <p:cNvGrpSpPr/>
          <p:nvPr/>
        </p:nvGrpSpPr>
        <p:grpSpPr>
          <a:xfrm>
            <a:off x="7809175" y="4035287"/>
            <a:ext cx="3487598" cy="1583388"/>
            <a:chOff x="1352123" y="4088296"/>
            <a:chExt cx="3487598" cy="1583388"/>
          </a:xfrm>
        </p:grpSpPr>
        <p:sp>
          <p:nvSpPr>
            <p:cNvPr id="86" name="矩形 85"/>
            <p:cNvSpPr/>
            <p:nvPr/>
          </p:nvSpPr>
          <p:spPr>
            <a:xfrm>
              <a:off x="1352123" y="4088296"/>
              <a:ext cx="3001215" cy="1583388"/>
            </a:xfrm>
            <a:prstGeom prst="rect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8" name="文本占位符 3"/>
            <p:cNvSpPr txBox="1">
              <a:spLocks/>
            </p:cNvSpPr>
            <p:nvPr/>
          </p:nvSpPr>
          <p:spPr>
            <a:xfrm>
              <a:off x="2051073" y="4496654"/>
              <a:ext cx="2788648" cy="828745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solidFill>
                    <a:schemeClr val="bg1"/>
                  </a:solidFill>
                </a:rPr>
                <a:t>Zero-shot learning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29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07242"/>
            <a:ext cx="5232209" cy="573404"/>
          </a:xfrm>
        </p:spPr>
        <p:txBody>
          <a:bodyPr/>
          <a:lstStyle/>
          <a:p>
            <a:r>
              <a:rPr kumimoji="1" lang="en-US" altLang="zh-CN" dirty="0"/>
              <a:t>Related work</a:t>
            </a:r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5742193" y="1213206"/>
            <a:ext cx="4919322" cy="13090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In </a:t>
            </a:r>
            <a:r>
              <a:rPr lang="en-US" altLang="zh-CN" sz="2400" b="1" dirty="0" smtClean="0"/>
              <a:t>the literature 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approached from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tag ranking perspective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372525" y="914713"/>
            <a:ext cx="3090522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3.1 Image </a:t>
            </a:r>
            <a:r>
              <a:rPr lang="en-US" altLang="zh-CN" sz="2400" b="1" dirty="0"/>
              <a:t>tagging</a:t>
            </a:r>
          </a:p>
        </p:txBody>
      </p:sp>
      <p:sp>
        <p:nvSpPr>
          <p:cNvPr id="5" name="左大括号 4"/>
          <p:cNvSpPr/>
          <p:nvPr/>
        </p:nvSpPr>
        <p:spPr>
          <a:xfrm>
            <a:off x="4844374" y="1653703"/>
            <a:ext cx="346630" cy="3579777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372525" y="2302118"/>
            <a:ext cx="4471849" cy="22829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Image tagging aims to </a:t>
            </a:r>
            <a:endParaRPr lang="en-US" altLang="zh-CN" sz="2400" b="1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assign relevant tags </a:t>
            </a:r>
          </a:p>
          <a:p>
            <a:r>
              <a:rPr lang="en-US" altLang="zh-CN" sz="2400" b="1" dirty="0" smtClean="0"/>
              <a:t>to </a:t>
            </a:r>
            <a:r>
              <a:rPr lang="en-US" altLang="zh-CN" sz="2400" b="1" dirty="0"/>
              <a:t>an image or </a:t>
            </a:r>
            <a:r>
              <a:rPr lang="en-US" altLang="zh-CN" sz="2400" b="1" dirty="0" smtClean="0"/>
              <a:t>to</a:t>
            </a:r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return a ranking list of tags</a:t>
            </a: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5458654" y="3983476"/>
            <a:ext cx="6156172" cy="25000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In the generative </a:t>
            </a:r>
            <a:r>
              <a:rPr lang="en-US" altLang="zh-CN" sz="2400" b="1" dirty="0" smtClean="0"/>
              <a:t>methods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/>
              <a:t>involve </a:t>
            </a:r>
            <a:r>
              <a:rPr lang="en-US" altLang="zh-CN" sz="2400" b="1" dirty="0">
                <a:solidFill>
                  <a:srgbClr val="FF0000"/>
                </a:solidFill>
              </a:rPr>
              <a:t>topic models </a:t>
            </a:r>
            <a:r>
              <a:rPr lang="en-US" altLang="zh-CN" sz="2400" b="1" dirty="0" smtClean="0"/>
              <a:t>and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mixture models 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the </a:t>
            </a:r>
            <a:r>
              <a:rPr lang="en-US" altLang="zh-CN" sz="2400" b="1" dirty="0"/>
              <a:t>candidate tags are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naturally ranked </a:t>
            </a:r>
            <a:r>
              <a:rPr lang="en-US" altLang="zh-CN" sz="2400" b="1" dirty="0"/>
              <a:t>according to their </a:t>
            </a:r>
            <a:r>
              <a:rPr lang="en-US" altLang="zh-CN" sz="2400" b="1" dirty="0">
                <a:solidFill>
                  <a:srgbClr val="FF0000"/>
                </a:solidFill>
              </a:rPr>
              <a:t>probabilities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conditioned </a:t>
            </a:r>
            <a:r>
              <a:rPr lang="en-US" altLang="zh-CN" sz="2400" b="1" dirty="0" smtClean="0"/>
              <a:t>on </a:t>
            </a:r>
            <a:r>
              <a:rPr lang="en-US" altLang="zh-CN" sz="2400" b="1" dirty="0"/>
              <a:t>the test image.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21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07242"/>
            <a:ext cx="5232209" cy="573404"/>
          </a:xfrm>
        </p:spPr>
        <p:txBody>
          <a:bodyPr/>
          <a:lstStyle/>
          <a:p>
            <a:r>
              <a:rPr kumimoji="1" lang="en-US" altLang="zh-CN" dirty="0"/>
              <a:t>Related work</a:t>
            </a:r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372525" y="914713"/>
            <a:ext cx="3090522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3.1 Image </a:t>
            </a:r>
            <a:r>
              <a:rPr lang="en-US" altLang="zh-CN" sz="2400" b="1" dirty="0"/>
              <a:t>tagging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963185" y="1829869"/>
            <a:ext cx="3440718" cy="9537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The </a:t>
            </a:r>
            <a:r>
              <a:rPr lang="en-US" altLang="zh-CN" sz="2400" b="1" dirty="0">
                <a:solidFill>
                  <a:srgbClr val="FF0000"/>
                </a:solidFill>
              </a:rPr>
              <a:t>nearest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neighbor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based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algorithms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7201342" y="1724771"/>
            <a:ext cx="2934880" cy="4337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generative models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4740243" y="1464772"/>
            <a:ext cx="1923203" cy="4138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outperform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7201135" y="2884745"/>
            <a:ext cx="4063288" cy="10132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FF0000"/>
                </a:solidFill>
              </a:rPr>
              <a:t>high  computation </a:t>
            </a:r>
            <a:r>
              <a:rPr lang="en-US" altLang="zh-CN" sz="2400" b="1" dirty="0">
                <a:solidFill>
                  <a:srgbClr val="FF0000"/>
                </a:solidFill>
              </a:rPr>
              <a:t>costs </a:t>
            </a:r>
            <a:r>
              <a:rPr lang="en-US" altLang="zh-CN" sz="2400" b="1" dirty="0"/>
              <a:t>in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both training </a:t>
            </a:r>
            <a:r>
              <a:rPr lang="en-US" altLang="zh-CN" sz="2400" b="1" dirty="0"/>
              <a:t>and testing.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740244" y="1842480"/>
            <a:ext cx="2080117" cy="316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238637">
            <a:off x="4661785" y="2911328"/>
            <a:ext cx="2080117" cy="316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3"/>
          <p:cNvSpPr txBox="1">
            <a:spLocks/>
          </p:cNvSpPr>
          <p:nvPr/>
        </p:nvSpPr>
        <p:spPr>
          <a:xfrm rot="1240316">
            <a:off x="4667905" y="2601159"/>
            <a:ext cx="2538176" cy="4348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but suffer from 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7" name="文本占位符 3"/>
          <p:cNvSpPr txBox="1">
            <a:spLocks/>
          </p:cNvSpPr>
          <p:nvPr/>
        </p:nvSpPr>
        <p:spPr>
          <a:xfrm>
            <a:off x="963185" y="4249673"/>
            <a:ext cx="2888968" cy="8087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recent </a:t>
            </a:r>
            <a:r>
              <a:rPr lang="en-US" altLang="zh-CN" sz="2400" b="1" dirty="0" err="1"/>
              <a:t>FastTag</a:t>
            </a:r>
            <a:r>
              <a:rPr lang="en-US" altLang="zh-CN" sz="2400" b="1" dirty="0"/>
              <a:t> algorithm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913147" y="3357034"/>
            <a:ext cx="1105155" cy="45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3"/>
          <p:cNvSpPr txBox="1">
            <a:spLocks/>
          </p:cNvSpPr>
          <p:nvPr/>
        </p:nvSpPr>
        <p:spPr>
          <a:xfrm>
            <a:off x="1905584" y="3161343"/>
            <a:ext cx="2498319" cy="736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faster and achieves comparable results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2" name="文本占位符 3"/>
          <p:cNvSpPr txBox="1">
            <a:spLocks/>
          </p:cNvSpPr>
          <p:nvPr/>
        </p:nvSpPr>
        <p:spPr>
          <a:xfrm>
            <a:off x="7201135" y="4219804"/>
            <a:ext cx="2888968" cy="8087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recent </a:t>
            </a:r>
            <a:r>
              <a:rPr lang="en-US" altLang="zh-CN" sz="2400" b="1" dirty="0" err="1"/>
              <a:t>FastTag</a:t>
            </a:r>
            <a:r>
              <a:rPr lang="en-US" altLang="zh-CN" sz="2400" b="1" dirty="0"/>
              <a:t> algorithm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3" name="文本占位符 3"/>
          <p:cNvSpPr txBox="1">
            <a:spLocks/>
          </p:cNvSpPr>
          <p:nvPr/>
        </p:nvSpPr>
        <p:spPr>
          <a:xfrm>
            <a:off x="4374185" y="3906353"/>
            <a:ext cx="2461098" cy="68663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same level of low complexity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3" name="左右箭头 2"/>
          <p:cNvSpPr/>
          <p:nvPr/>
        </p:nvSpPr>
        <p:spPr>
          <a:xfrm>
            <a:off x="4280529" y="4631230"/>
            <a:ext cx="2551861" cy="3457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1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07242"/>
            <a:ext cx="5232209" cy="573404"/>
          </a:xfrm>
        </p:spPr>
        <p:txBody>
          <a:bodyPr/>
          <a:lstStyle/>
          <a:p>
            <a:r>
              <a:rPr kumimoji="1" lang="en-US" altLang="zh-CN" dirty="0"/>
              <a:t>Related work</a:t>
            </a:r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372525" y="914713"/>
            <a:ext cx="3908004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3.2 Word embedding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963185" y="1829869"/>
            <a:ext cx="10710006" cy="13997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Word </a:t>
            </a:r>
            <a:r>
              <a:rPr lang="en-US" altLang="zh-CN" sz="2400" b="1" dirty="0"/>
              <a:t>embedding maps </a:t>
            </a:r>
            <a:r>
              <a:rPr lang="en-US" altLang="zh-CN" sz="2400" b="1" dirty="0" smtClean="0"/>
              <a:t>each word </a:t>
            </a:r>
            <a:r>
              <a:rPr lang="en-US" altLang="zh-CN" sz="2400" b="1" dirty="0"/>
              <a:t>to a </a:t>
            </a:r>
            <a:r>
              <a:rPr lang="en-US" altLang="zh-CN" sz="2400" b="1" dirty="0">
                <a:solidFill>
                  <a:srgbClr val="FF0000"/>
                </a:solidFill>
              </a:rPr>
              <a:t>continuous-valued vector, </a:t>
            </a:r>
            <a:r>
              <a:rPr lang="en-US" altLang="zh-CN" sz="2400" b="1" dirty="0"/>
              <a:t>by learning from </a:t>
            </a:r>
            <a:r>
              <a:rPr lang="en-US" altLang="zh-CN" sz="2400" b="1" dirty="0" smtClean="0"/>
              <a:t>primarily the </a:t>
            </a:r>
            <a:r>
              <a:rPr lang="en-US" altLang="zh-CN" sz="2400" b="1" dirty="0"/>
              <a:t>statistics of </a:t>
            </a:r>
            <a:r>
              <a:rPr lang="en-US" altLang="zh-CN" sz="2400" b="1" dirty="0">
                <a:solidFill>
                  <a:srgbClr val="FF0000"/>
                </a:solidFill>
              </a:rPr>
              <a:t>word co-occurrences</a:t>
            </a:r>
          </a:p>
        </p:txBody>
      </p:sp>
      <p:sp>
        <p:nvSpPr>
          <p:cNvPr id="31" name="文本占位符 3"/>
          <p:cNvSpPr txBox="1">
            <a:spLocks/>
          </p:cNvSpPr>
          <p:nvPr/>
        </p:nvSpPr>
        <p:spPr>
          <a:xfrm>
            <a:off x="963185" y="3578949"/>
            <a:ext cx="10710006" cy="13997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In this paper, we </a:t>
            </a:r>
            <a:r>
              <a:rPr lang="en-US" altLang="zh-CN" sz="2400" b="1" dirty="0" smtClean="0"/>
              <a:t>further show </a:t>
            </a:r>
            <a:r>
              <a:rPr lang="en-US" altLang="zh-CN" sz="2400" b="1" dirty="0"/>
              <a:t>that the </a:t>
            </a:r>
            <a:r>
              <a:rPr lang="en-US" altLang="zh-CN" sz="2400" b="1" dirty="0">
                <a:solidFill>
                  <a:srgbClr val="FF0000"/>
                </a:solidFill>
              </a:rPr>
              <a:t>simple linear offsets </a:t>
            </a:r>
            <a:r>
              <a:rPr lang="en-US" altLang="zh-CN" sz="2400" b="1" dirty="0"/>
              <a:t>also depict the </a:t>
            </a:r>
            <a:r>
              <a:rPr lang="en-US" altLang="zh-CN" sz="2400" b="1" dirty="0" smtClean="0"/>
              <a:t>relatively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coarser </a:t>
            </a:r>
            <a:r>
              <a:rPr lang="en-US" altLang="zh-CN" sz="2400" b="1" dirty="0">
                <a:solidFill>
                  <a:srgbClr val="FF0000"/>
                </a:solidFill>
              </a:rPr>
              <a:t>visual association </a:t>
            </a:r>
            <a:r>
              <a:rPr lang="en-US" altLang="zh-CN" sz="2400" b="1" dirty="0"/>
              <a:t>relations in words.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1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07242"/>
            <a:ext cx="5232209" cy="573404"/>
          </a:xfrm>
        </p:spPr>
        <p:txBody>
          <a:bodyPr/>
          <a:lstStyle/>
          <a:p>
            <a:r>
              <a:rPr kumimoji="1" lang="en-US" altLang="zh-CN" dirty="0"/>
              <a:t>Related work</a:t>
            </a:r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372525" y="914713"/>
            <a:ext cx="3908004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3.3 </a:t>
            </a:r>
            <a:r>
              <a:rPr lang="en-US" altLang="zh-CN" sz="2400" b="1" dirty="0"/>
              <a:t>Zero-shot learning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963185" y="1829869"/>
            <a:ext cx="3025155" cy="4853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Zero-shot </a:t>
            </a:r>
            <a:r>
              <a:rPr lang="en-US" altLang="zh-CN" sz="2400" b="1" dirty="0" smtClean="0"/>
              <a:t>learning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32" name="文本占位符 3"/>
          <p:cNvSpPr txBox="1">
            <a:spLocks/>
          </p:cNvSpPr>
          <p:nvPr/>
        </p:nvSpPr>
        <p:spPr>
          <a:xfrm>
            <a:off x="6897058" y="1829869"/>
            <a:ext cx="4075742" cy="4853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zero-shot classification</a:t>
            </a:r>
          </a:p>
        </p:txBody>
      </p:sp>
      <p:sp>
        <p:nvSpPr>
          <p:cNvPr id="5" name="左箭头 4"/>
          <p:cNvSpPr/>
          <p:nvPr/>
        </p:nvSpPr>
        <p:spPr>
          <a:xfrm>
            <a:off x="4110009" y="1907690"/>
            <a:ext cx="2665379" cy="3296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3"/>
          <p:cNvSpPr txBox="1">
            <a:spLocks/>
          </p:cNvSpPr>
          <p:nvPr/>
        </p:nvSpPr>
        <p:spPr>
          <a:xfrm>
            <a:off x="4445688" y="2262439"/>
            <a:ext cx="1994022" cy="4725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special case</a:t>
            </a:r>
          </a:p>
        </p:txBody>
      </p:sp>
      <p:sp>
        <p:nvSpPr>
          <p:cNvPr id="34" name="文本占位符 3"/>
          <p:cNvSpPr txBox="1">
            <a:spLocks/>
          </p:cNvSpPr>
          <p:nvPr/>
        </p:nvSpPr>
        <p:spPr>
          <a:xfrm>
            <a:off x="963185" y="3561393"/>
            <a:ext cx="9698330" cy="8549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Zero-shot </a:t>
            </a:r>
            <a:r>
              <a:rPr lang="en-US" altLang="zh-CN" sz="2400" b="1" dirty="0"/>
              <a:t>classification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learns classifiers </a:t>
            </a:r>
            <a:r>
              <a:rPr lang="en-US" altLang="zh-CN" sz="2400" b="1" dirty="0">
                <a:solidFill>
                  <a:srgbClr val="FF0000"/>
                </a:solidFill>
              </a:rPr>
              <a:t>from seen classes </a:t>
            </a:r>
            <a:r>
              <a:rPr lang="en-US" altLang="zh-CN" sz="2400" b="1" dirty="0"/>
              <a:t>and aims to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classify the objects of unseen classes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35" name="文本占位符 3"/>
          <p:cNvSpPr txBox="1">
            <a:spLocks/>
          </p:cNvSpPr>
          <p:nvPr/>
        </p:nvSpPr>
        <p:spPr>
          <a:xfrm>
            <a:off x="963185" y="5154142"/>
            <a:ext cx="4153564" cy="8964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zero-shot </a:t>
            </a:r>
            <a:r>
              <a:rPr lang="en-US" altLang="zh-CN" sz="2400" b="1" dirty="0" smtClean="0"/>
              <a:t>classification</a:t>
            </a:r>
            <a:r>
              <a:rPr lang="zh-CN" altLang="en-US" sz="2400" b="1" dirty="0" smtClean="0"/>
              <a:t>‘</a:t>
            </a:r>
            <a:r>
              <a:rPr lang="en-US" altLang="zh-CN" sz="2400" b="1" dirty="0" smtClean="0"/>
              <a:t>s two </a:t>
            </a:r>
            <a:r>
              <a:rPr lang="en-US" altLang="zh-CN" sz="2400" b="1" dirty="0"/>
              <a:t>main semantic sources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36" name="左大括号 35"/>
          <p:cNvSpPr/>
          <p:nvPr/>
        </p:nvSpPr>
        <p:spPr>
          <a:xfrm>
            <a:off x="5269383" y="4688508"/>
            <a:ext cx="173315" cy="1827730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占位符 3"/>
          <p:cNvSpPr txBox="1">
            <a:spLocks/>
          </p:cNvSpPr>
          <p:nvPr/>
        </p:nvSpPr>
        <p:spPr>
          <a:xfrm>
            <a:off x="5865925" y="4516982"/>
            <a:ext cx="2519317" cy="4725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word vectors</a:t>
            </a:r>
          </a:p>
        </p:txBody>
      </p:sp>
      <p:sp>
        <p:nvSpPr>
          <p:cNvPr id="38" name="文本占位符 3"/>
          <p:cNvSpPr txBox="1">
            <a:spLocks/>
          </p:cNvSpPr>
          <p:nvPr/>
        </p:nvSpPr>
        <p:spPr>
          <a:xfrm>
            <a:off x="5812350" y="6147882"/>
            <a:ext cx="2519317" cy="4725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9052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67" r="24667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7668" y="2460895"/>
            <a:ext cx="4319082" cy="2150016"/>
          </a:xfrm>
        </p:spPr>
        <p:txBody>
          <a:bodyPr/>
          <a:lstStyle/>
          <a:p>
            <a:r>
              <a:rPr kumimoji="1" lang="en-US" altLang="zh-CN" dirty="0"/>
              <a:t>The linear rank-ability of word vectors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4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8135600" cy="573404"/>
          </a:xfrm>
        </p:spPr>
        <p:txBody>
          <a:bodyPr/>
          <a:lstStyle/>
          <a:p>
            <a:r>
              <a:rPr kumimoji="1" lang="en-US" altLang="zh-CN" dirty="0"/>
              <a:t>The linear rank-ability of word vectors</a:t>
            </a: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6" r="28686"/>
          <a:stretch/>
        </p:blipFill>
        <p:spPr>
          <a:xfrm>
            <a:off x="1381611" y="1617054"/>
            <a:ext cx="3001215" cy="4001620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1381611" y="4035287"/>
            <a:ext cx="3001215" cy="1743126"/>
            <a:chOff x="1352123" y="4088296"/>
            <a:chExt cx="3001215" cy="1743126"/>
          </a:xfrm>
        </p:grpSpPr>
        <p:sp>
          <p:nvSpPr>
            <p:cNvPr id="7" name="矩形 6"/>
            <p:cNvSpPr/>
            <p:nvPr/>
          </p:nvSpPr>
          <p:spPr>
            <a:xfrm>
              <a:off x="1352123" y="4088296"/>
              <a:ext cx="3001215" cy="1583388"/>
            </a:xfrm>
            <a:prstGeom prst="rect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6" name="文本占位符 3"/>
            <p:cNvSpPr txBox="1">
              <a:spLocks/>
            </p:cNvSpPr>
            <p:nvPr/>
          </p:nvSpPr>
          <p:spPr>
            <a:xfrm>
              <a:off x="1429225" y="4306120"/>
              <a:ext cx="2924113" cy="152530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solidFill>
                    <a:schemeClr val="bg1"/>
                  </a:solidFill>
                </a:rPr>
                <a:t>3.1. 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The regulation </a:t>
              </a:r>
              <a:r>
                <a:rPr lang="en-US" altLang="zh-CN" sz="2400" b="1" dirty="0" err="1">
                  <a:solidFill>
                    <a:schemeClr val="bg1"/>
                  </a:solidFill>
                </a:rPr>
                <a:t>overwords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 due to image tagging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6" r="28686"/>
          <a:stretch/>
        </p:blipFill>
        <p:spPr>
          <a:xfrm>
            <a:off x="4595393" y="1617054"/>
            <a:ext cx="3001215" cy="4001620"/>
          </a:xfrm>
          <a:prstGeom prst="rect">
            <a:avLst/>
          </a:prstGeom>
        </p:spPr>
      </p:pic>
      <p:grpSp>
        <p:nvGrpSpPr>
          <p:cNvPr id="79" name="组 78"/>
          <p:cNvGrpSpPr/>
          <p:nvPr/>
        </p:nvGrpSpPr>
        <p:grpSpPr>
          <a:xfrm>
            <a:off x="4595393" y="4035287"/>
            <a:ext cx="3006980" cy="1583388"/>
            <a:chOff x="1352123" y="4088296"/>
            <a:chExt cx="3006980" cy="1583388"/>
          </a:xfrm>
        </p:grpSpPr>
        <p:sp>
          <p:nvSpPr>
            <p:cNvPr id="80" name="矩形 79"/>
            <p:cNvSpPr/>
            <p:nvPr/>
          </p:nvSpPr>
          <p:spPr>
            <a:xfrm>
              <a:off x="1352123" y="4088296"/>
              <a:ext cx="3001215" cy="1583388"/>
            </a:xfrm>
            <a:prstGeom prst="rect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2" name="文本占位符 3"/>
            <p:cNvSpPr txBox="1">
              <a:spLocks/>
            </p:cNvSpPr>
            <p:nvPr/>
          </p:nvSpPr>
          <p:spPr>
            <a:xfrm>
              <a:off x="1570455" y="4306120"/>
              <a:ext cx="2788648" cy="37756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solidFill>
                    <a:schemeClr val="bg1"/>
                  </a:solidFill>
                </a:rPr>
                <a:t>3.2. Principal direction and cluster structure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6" r="28686"/>
          <a:stretch/>
        </p:blipFill>
        <p:spPr>
          <a:xfrm>
            <a:off x="7809175" y="1617054"/>
            <a:ext cx="3001215" cy="4001620"/>
          </a:xfrm>
          <a:prstGeom prst="rect">
            <a:avLst/>
          </a:prstGeom>
        </p:spPr>
      </p:pic>
      <p:grpSp>
        <p:nvGrpSpPr>
          <p:cNvPr id="85" name="组 84"/>
          <p:cNvGrpSpPr/>
          <p:nvPr/>
        </p:nvGrpSpPr>
        <p:grpSpPr>
          <a:xfrm>
            <a:off x="7809175" y="4035287"/>
            <a:ext cx="3001215" cy="1583388"/>
            <a:chOff x="1352123" y="4088296"/>
            <a:chExt cx="3001215" cy="1583388"/>
          </a:xfrm>
        </p:grpSpPr>
        <p:sp>
          <p:nvSpPr>
            <p:cNvPr id="86" name="矩形 85"/>
            <p:cNvSpPr/>
            <p:nvPr/>
          </p:nvSpPr>
          <p:spPr>
            <a:xfrm>
              <a:off x="1352123" y="4088296"/>
              <a:ext cx="3001215" cy="1583388"/>
            </a:xfrm>
            <a:prstGeom prst="rect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8" name="文本占位符 3"/>
            <p:cNvSpPr txBox="1">
              <a:spLocks/>
            </p:cNvSpPr>
            <p:nvPr/>
          </p:nvSpPr>
          <p:spPr>
            <a:xfrm>
              <a:off x="1465304" y="4240026"/>
              <a:ext cx="2788648" cy="828745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>
                  <a:solidFill>
                    <a:schemeClr val="bg1"/>
                  </a:solidFill>
                </a:rPr>
                <a:t>3.3. Testing the linear </a:t>
              </a:r>
              <a:r>
                <a:rPr lang="en-US" altLang="zh-CN" sz="2400" b="1" dirty="0" err="1">
                  <a:solidFill>
                    <a:schemeClr val="bg1"/>
                  </a:solidFill>
                </a:rPr>
                <a:t>rankability</a:t>
              </a:r>
              <a:endParaRPr lang="en-US" altLang="zh-CN" sz="2400" b="1" dirty="0">
                <a:solidFill>
                  <a:schemeClr val="bg1"/>
                </a:solidFill>
              </a:endParaRPr>
            </a:p>
            <a:p>
              <a:r>
                <a:rPr lang="en-US" altLang="zh-CN" sz="2400" b="1" dirty="0">
                  <a:solidFill>
                    <a:schemeClr val="bg1"/>
                  </a:solidFill>
                </a:rPr>
                <a:t>hypothesis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445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877438" y="1873676"/>
            <a:ext cx="8437124" cy="4293660"/>
          </a:xfrm>
        </p:spPr>
        <p:txBody>
          <a:bodyPr/>
          <a:lstStyle/>
          <a:p>
            <a:r>
              <a:rPr kumimoji="1" lang="en-US" altLang="zh-CN" sz="2400" dirty="0"/>
              <a:t>01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Abstract</a:t>
            </a:r>
            <a:endParaRPr kumimoji="1" lang="zh-CN" altLang="en-US" sz="2400" dirty="0"/>
          </a:p>
          <a:p>
            <a:r>
              <a:rPr kumimoji="1" lang="en-US" altLang="zh-CN" sz="2400" dirty="0"/>
              <a:t>02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Introduction</a:t>
            </a:r>
          </a:p>
          <a:p>
            <a:r>
              <a:rPr kumimoji="1" lang="en-US" altLang="zh-CN" sz="2400" dirty="0" smtClean="0"/>
              <a:t>03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/>
              <a:t>Related </a:t>
            </a:r>
            <a:r>
              <a:rPr kumimoji="1" lang="en-US" altLang="zh-CN" sz="2400" dirty="0" smtClean="0"/>
              <a:t>work</a:t>
            </a:r>
          </a:p>
          <a:p>
            <a:r>
              <a:rPr kumimoji="1" lang="en-US" altLang="zh-CN" sz="2400" dirty="0" smtClean="0"/>
              <a:t>04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/>
              <a:t>The linear rank-ability of word </a:t>
            </a:r>
            <a:r>
              <a:rPr kumimoji="1" lang="en-US" altLang="zh-CN" sz="2400" dirty="0" smtClean="0"/>
              <a:t>vectors</a:t>
            </a:r>
          </a:p>
          <a:p>
            <a:r>
              <a:rPr kumimoji="1" lang="en-US" altLang="zh-CN" sz="2400" dirty="0"/>
              <a:t>05 Approximating the linear ranking </a:t>
            </a:r>
            <a:r>
              <a:rPr kumimoji="1" lang="en-US" altLang="zh-CN" sz="2400" dirty="0" smtClean="0"/>
              <a:t>functions</a:t>
            </a:r>
          </a:p>
          <a:p>
            <a:r>
              <a:rPr kumimoji="1" lang="en-US" altLang="zh-CN" sz="2400" dirty="0" smtClean="0"/>
              <a:t>06 Experiments</a:t>
            </a:r>
          </a:p>
          <a:p>
            <a:r>
              <a:rPr kumimoji="1" lang="en-US" altLang="zh-CN" sz="2400" dirty="0"/>
              <a:t>07 Conclusion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7798709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3.1. The regulation </a:t>
            </a:r>
            <a:r>
              <a:rPr lang="en-US" altLang="zh-CN" sz="2400" b="1" dirty="0" smtClean="0"/>
              <a:t>over words </a:t>
            </a:r>
            <a:r>
              <a:rPr lang="en-US" altLang="zh-CN" sz="2400" b="1" dirty="0"/>
              <a:t>due to image tagging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963185" y="1829869"/>
            <a:ext cx="4211930" cy="4853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S to denote the seen tags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8135600" cy="573404"/>
          </a:xfrm>
        </p:spPr>
        <p:txBody>
          <a:bodyPr/>
          <a:lstStyle/>
          <a:p>
            <a:r>
              <a:rPr kumimoji="1" lang="en-US" altLang="zh-CN" dirty="0"/>
              <a:t>The linear rank-ability of word vectors</a:t>
            </a:r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5768649" y="1829868"/>
            <a:ext cx="6099096" cy="4853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U the tags unseen at the </a:t>
            </a:r>
            <a:r>
              <a:rPr lang="en-US" altLang="zh-CN" sz="2400" b="1" dirty="0" smtClean="0"/>
              <a:t>training stage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6" name="文本占位符 3"/>
          <p:cNvSpPr txBox="1">
            <a:spLocks/>
          </p:cNvSpPr>
          <p:nvPr/>
        </p:nvSpPr>
        <p:spPr>
          <a:xfrm>
            <a:off x="963184" y="2807188"/>
            <a:ext cx="10398721" cy="8698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The conventional image tagging aims to </a:t>
            </a:r>
            <a:r>
              <a:rPr lang="en-US" altLang="zh-CN" sz="2400" b="1" dirty="0">
                <a:solidFill>
                  <a:srgbClr val="FF0000"/>
                </a:solidFill>
              </a:rPr>
              <a:t>assign seen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tags</a:t>
            </a:r>
            <a:r>
              <a:rPr lang="en-US" altLang="zh-CN" sz="2400" b="1" dirty="0" smtClean="0"/>
              <a:t> in </a:t>
            </a:r>
            <a:r>
              <a:rPr lang="en-US" altLang="zh-CN" sz="2400" b="1" dirty="0"/>
              <a:t>S to the test images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7" name="文本占位符 3"/>
          <p:cNvSpPr txBox="1">
            <a:spLocks/>
          </p:cNvSpPr>
          <p:nvPr/>
        </p:nvSpPr>
        <p:spPr>
          <a:xfrm>
            <a:off x="963185" y="3916141"/>
            <a:ext cx="10534909" cy="190099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Noting that many fine-grained syntactic and semantic </a:t>
            </a:r>
            <a:r>
              <a:rPr lang="en-US" altLang="zh-CN" sz="2400" b="1" dirty="0" smtClean="0"/>
              <a:t>regulations over </a:t>
            </a:r>
            <a:r>
              <a:rPr lang="en-US" altLang="zh-CN" sz="2400" b="1" dirty="0"/>
              <a:t>words can be expressed </a:t>
            </a:r>
            <a:r>
              <a:rPr lang="en-US" altLang="zh-CN" sz="2400" b="1" dirty="0">
                <a:solidFill>
                  <a:srgbClr val="FF0000"/>
                </a:solidFill>
              </a:rPr>
              <a:t>by linear word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vector offsets</a:t>
            </a:r>
            <a:r>
              <a:rPr lang="en-US" altLang="zh-CN" sz="2400" b="1" dirty="0"/>
              <a:t>, we next examine what properties the vector </a:t>
            </a:r>
            <a:r>
              <a:rPr lang="en-US" altLang="zh-CN" sz="2400" b="1" dirty="0" smtClean="0"/>
              <a:t>offsets could </a:t>
            </a:r>
            <a:r>
              <a:rPr lang="en-US" altLang="zh-CN" sz="2400" b="1" dirty="0"/>
              <a:t>offer for </a:t>
            </a:r>
            <a:r>
              <a:rPr lang="en-US" altLang="zh-CN" sz="2400" b="1" dirty="0">
                <a:solidFill>
                  <a:srgbClr val="FF0000"/>
                </a:solidFill>
              </a:rPr>
              <a:t>this new visual association rule.</a:t>
            </a:r>
          </a:p>
        </p:txBody>
      </p:sp>
    </p:spTree>
    <p:extLst>
      <p:ext uri="{BB962C8B-B14F-4D97-AF65-F5344CB8AC3E}">
        <p14:creationId xmlns:p14="http://schemas.microsoft.com/office/powerpoint/2010/main" val="36904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7798709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3.2</a:t>
            </a:r>
            <a:r>
              <a:rPr lang="en-US" altLang="zh-CN" sz="2400" b="1" dirty="0"/>
              <a:t>. Principal direction and cluster structure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2950779" y="2384994"/>
            <a:ext cx="2344219" cy="11873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Validation set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NUS-WIDE</a:t>
            </a: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8135600" cy="573404"/>
          </a:xfrm>
        </p:spPr>
        <p:txBody>
          <a:bodyPr/>
          <a:lstStyle/>
          <a:p>
            <a:r>
              <a:rPr kumimoji="1" lang="en-US" altLang="zh-CN" dirty="0"/>
              <a:t>The linear rank-ability of word vectors</a:t>
            </a:r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5752344" y="1471930"/>
            <a:ext cx="2875664" cy="4853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26,844 images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5294998" y="1714586"/>
            <a:ext cx="226979" cy="2528123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5760356" y="3923293"/>
            <a:ext cx="2867652" cy="4853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81 </a:t>
            </a:r>
            <a:r>
              <a:rPr lang="en-US" altLang="zh-CN" sz="2400" b="1" dirty="0" smtClean="0"/>
              <a:t>unseen tags </a:t>
            </a:r>
            <a:r>
              <a:rPr lang="en-US" altLang="zh-CN" sz="2400" b="1" dirty="0"/>
              <a:t>U)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5760356" y="2735989"/>
            <a:ext cx="2875664" cy="4853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925 seen tags 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1492920" y="4621411"/>
            <a:ext cx="9732800" cy="12346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Objective: investigate</a:t>
            </a:r>
            <a:r>
              <a:rPr lang="en-US" altLang="zh-CN" sz="2400" b="1" dirty="0"/>
              <a:t>, for any </a:t>
            </a:r>
            <a:r>
              <a:rPr lang="en-US" altLang="zh-CN" sz="2400" b="1" dirty="0">
                <a:solidFill>
                  <a:srgbClr val="FF0000"/>
                </a:solidFill>
              </a:rPr>
              <a:t>visual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association rule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</a:rPr>
              <a:t>Ym</a:t>
            </a:r>
            <a:r>
              <a:rPr lang="en-US" altLang="zh-CN" sz="2400" b="1" dirty="0">
                <a:solidFill>
                  <a:srgbClr val="FF0000"/>
                </a:solidFill>
              </a:rPr>
              <a:t>;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Ym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’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 </a:t>
            </a:r>
            <a:r>
              <a:rPr lang="en-US" altLang="zh-CN" sz="2400" b="1" dirty="0"/>
              <a:t>in words by image m, the existence of </a:t>
            </a:r>
            <a:r>
              <a:rPr lang="en-US" altLang="zh-CN" sz="2400" b="1" dirty="0" smtClean="0"/>
              <a:t>the principal </a:t>
            </a:r>
            <a:r>
              <a:rPr lang="en-US" altLang="zh-CN" sz="2400" b="1" dirty="0"/>
              <a:t>direction along which the relevant tags </a:t>
            </a:r>
            <a:r>
              <a:rPr lang="en-US" altLang="zh-CN" sz="2400" b="1" dirty="0" err="1"/>
              <a:t>Ym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rank ahead </a:t>
            </a:r>
            <a:r>
              <a:rPr lang="en-US" altLang="zh-CN" sz="2400" b="1" dirty="0"/>
              <a:t>of the irrelevant tags </a:t>
            </a:r>
            <a:r>
              <a:rPr lang="en-US" altLang="zh-CN" sz="2400" b="1" dirty="0" err="1" smtClean="0"/>
              <a:t>Ym</a:t>
            </a:r>
            <a:r>
              <a:rPr lang="en-US" altLang="zh-CN" sz="2400" b="1" dirty="0" smtClean="0"/>
              <a:t>’.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8395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9432957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3.3</a:t>
            </a:r>
            <a:r>
              <a:rPr lang="en-US" altLang="zh-CN" sz="2400" b="1" dirty="0"/>
              <a:t>. Testing the linear </a:t>
            </a:r>
            <a:r>
              <a:rPr lang="en-US" altLang="zh-CN" sz="2400" b="1" dirty="0" smtClean="0"/>
              <a:t>rank-ability hypothesis</a:t>
            </a:r>
            <a:endParaRPr lang="en-US" altLang="zh-CN" sz="2400" b="1" dirty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963185" y="2238964"/>
            <a:ext cx="4211930" cy="4853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two main structures from the vector offsets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8135600" cy="573404"/>
          </a:xfrm>
        </p:spPr>
        <p:txBody>
          <a:bodyPr/>
          <a:lstStyle/>
          <a:p>
            <a:r>
              <a:rPr kumimoji="1" lang="en-US" altLang="zh-CN" dirty="0"/>
              <a:t>The linear rank-ability of word vectors</a:t>
            </a:r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5632461" y="1587211"/>
            <a:ext cx="2875664" cy="4853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Principal direction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5175115" y="1829867"/>
            <a:ext cx="226979" cy="2528123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5640473" y="4038574"/>
            <a:ext cx="6099096" cy="4853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Cluster </a:t>
            </a:r>
            <a:r>
              <a:rPr lang="en-US" altLang="zh-CN" sz="2400" b="1" dirty="0" smtClean="0"/>
              <a:t>structure </a:t>
            </a:r>
            <a:r>
              <a:rPr lang="zh-CN" altLang="en-US" sz="2400" b="1" dirty="0" smtClean="0"/>
              <a:t>（</a:t>
            </a:r>
            <a:r>
              <a:rPr lang="en-US" altLang="zh-CN" sz="2400" b="1" dirty="0"/>
              <a:t>for future </a:t>
            </a:r>
            <a:r>
              <a:rPr lang="en-US" altLang="zh-CN" sz="2400" b="1" dirty="0" smtClean="0"/>
              <a:t>research</a:t>
            </a:r>
            <a:r>
              <a:rPr lang="zh-CN" altLang="en-US" sz="2400" b="1" dirty="0" smtClean="0"/>
              <a:t>）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5632461" y="2072526"/>
            <a:ext cx="5632169" cy="9362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Mostly, the vector offsets point </a:t>
            </a:r>
            <a:r>
              <a:rPr lang="en-US" altLang="zh-CN" sz="2000" b="1" dirty="0" smtClean="0"/>
              <a:t>to about </a:t>
            </a:r>
            <a:r>
              <a:rPr lang="en-US" altLang="zh-CN" sz="2000" b="1" dirty="0"/>
              <a:t>the same direction (relative to the origin), </a:t>
            </a:r>
            <a:r>
              <a:rPr lang="en-US" altLang="zh-CN" sz="2000" b="1" dirty="0" smtClean="0"/>
              <a:t>which we </a:t>
            </a:r>
            <a:r>
              <a:rPr lang="en-US" altLang="zh-CN" sz="2000" b="1" dirty="0"/>
              <a:t>call the principal direction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5640473" y="4523889"/>
            <a:ext cx="5896531" cy="10297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There exist cluster structures in the </a:t>
            </a:r>
            <a:r>
              <a:rPr lang="en-US" altLang="zh-CN" sz="2000" b="1" dirty="0" smtClean="0"/>
              <a:t>vector</a:t>
            </a:r>
          </a:p>
          <a:p>
            <a:r>
              <a:rPr lang="en-US" altLang="zh-CN" sz="2000" b="1" dirty="0" smtClean="0"/>
              <a:t>offsets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for each visual association regulation </a:t>
            </a:r>
            <a:r>
              <a:rPr lang="en-US" altLang="zh-CN" sz="2000" b="1" dirty="0" smtClean="0"/>
              <a:t>over the words.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9432957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3.3</a:t>
            </a:r>
            <a:r>
              <a:rPr lang="en-US" altLang="zh-CN" sz="2400" b="1" dirty="0"/>
              <a:t>. Testing the linear </a:t>
            </a:r>
            <a:r>
              <a:rPr lang="en-US" altLang="zh-CN" sz="2400" b="1" dirty="0" smtClean="0"/>
              <a:t>rank-ability hypothesis</a:t>
            </a:r>
            <a:endParaRPr lang="en-US" altLang="zh-CN" sz="2400" b="1" dirty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762144" y="1789796"/>
            <a:ext cx="10690551" cy="1282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To this end, we train </a:t>
            </a:r>
            <a:r>
              <a:rPr lang="en-US" altLang="zh-CN" sz="2400" b="1" dirty="0">
                <a:solidFill>
                  <a:srgbClr val="FF0000"/>
                </a:solidFill>
              </a:rPr>
              <a:t>a linear ranking SVM </a:t>
            </a:r>
            <a:r>
              <a:rPr lang="en-US" altLang="zh-CN" sz="2400" b="1" dirty="0" smtClean="0"/>
              <a:t>for each visual </a:t>
            </a:r>
            <a:r>
              <a:rPr lang="en-US" altLang="zh-CN" sz="2400" b="1" dirty="0"/>
              <a:t>association rule using all the corresponding </a:t>
            </a:r>
            <a:r>
              <a:rPr lang="en-US" altLang="zh-CN" sz="2400" b="1" dirty="0" smtClean="0"/>
              <a:t>pairs (</a:t>
            </a:r>
            <a:r>
              <a:rPr lang="en-US" altLang="zh-CN" sz="2400" b="1" dirty="0" err="1" smtClean="0"/>
              <a:t>p;n</a:t>
            </a:r>
            <a:r>
              <a:rPr lang="en-US" altLang="zh-CN" sz="2400" b="1" dirty="0"/>
              <a:t>), then rank the word vectors by the SVM, and </a:t>
            </a:r>
            <a:r>
              <a:rPr lang="en-US" altLang="zh-CN" sz="2400" b="1" dirty="0" smtClean="0"/>
              <a:t>finally examine </a:t>
            </a:r>
            <a:r>
              <a:rPr lang="en-US" altLang="zh-CN" sz="2400" b="1" dirty="0"/>
              <a:t>how many constraints are violated.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8135600" cy="573404"/>
          </a:xfrm>
        </p:spPr>
        <p:txBody>
          <a:bodyPr/>
          <a:lstStyle/>
          <a:p>
            <a:r>
              <a:rPr kumimoji="1" lang="en-US" altLang="zh-CN" dirty="0"/>
              <a:t>The linear rank-ability of word vectors</a:t>
            </a:r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762145" y="4787173"/>
            <a:ext cx="10690551" cy="128244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We repeat the above process for all the </a:t>
            </a:r>
            <a:r>
              <a:rPr lang="en-US" altLang="zh-CN" sz="2400" b="1" dirty="0" smtClean="0"/>
              <a:t>validation images</a:t>
            </a:r>
            <a:r>
              <a:rPr lang="en-US" altLang="zh-CN" sz="2400" b="1" dirty="0"/>
              <a:t>, resulting in 21,863 unique visual association rules.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762143" y="3228423"/>
            <a:ext cx="10690551" cy="9350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In </a:t>
            </a:r>
            <a:r>
              <a:rPr lang="en-US" altLang="zh-CN" sz="2400" b="1" dirty="0" smtClean="0"/>
              <a:t>particular, we </a:t>
            </a:r>
            <a:r>
              <a:rPr lang="en-US" altLang="zh-CN" sz="2400" b="1" dirty="0"/>
              <a:t>employ </a:t>
            </a:r>
            <a:r>
              <a:rPr lang="en-US" altLang="zh-CN" sz="2400" b="1" dirty="0">
                <a:solidFill>
                  <a:srgbClr val="FF0000"/>
                </a:solidFill>
              </a:rPr>
              <a:t>MiAP</a:t>
            </a:r>
            <a:r>
              <a:rPr lang="en-US" altLang="zh-CN" sz="2400" b="1" dirty="0"/>
              <a:t>, the larger the better 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to</a:t>
            </a:r>
            <a:endParaRPr lang="en-US" altLang="zh-CN" sz="2400" b="1" dirty="0"/>
          </a:p>
          <a:p>
            <a:r>
              <a:rPr lang="en-US" altLang="zh-CN" sz="2400" b="1" dirty="0"/>
              <a:t>compare the SVM’s ranking list with those </a:t>
            </a:r>
            <a:r>
              <a:rPr lang="en-US" altLang="zh-CN" sz="2400" b="1" dirty="0">
                <a:solidFill>
                  <a:srgbClr val="FF0000"/>
                </a:solidFill>
              </a:rPr>
              <a:t>ranking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27369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9432957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3.3</a:t>
            </a:r>
            <a:r>
              <a:rPr lang="en-US" altLang="zh-CN" sz="2400" b="1" dirty="0"/>
              <a:t>. Testing the linear </a:t>
            </a:r>
            <a:r>
              <a:rPr lang="en-US" altLang="zh-CN" sz="2400" b="1" dirty="0" smtClean="0"/>
              <a:t>rank-ability hypothesis</a:t>
            </a:r>
            <a:endParaRPr lang="en-US" altLang="zh-CN" sz="2400" b="1" dirty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762147" y="1471930"/>
            <a:ext cx="1533582" cy="435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/>
              <a:t>Results.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8135600" cy="573404"/>
          </a:xfrm>
        </p:spPr>
        <p:txBody>
          <a:bodyPr/>
          <a:lstStyle/>
          <a:p>
            <a:r>
              <a:rPr kumimoji="1" lang="en-US" altLang="zh-CN" dirty="0"/>
              <a:t>The linear rank-ability of word vectors</a:t>
            </a:r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762147" y="4005769"/>
            <a:ext cx="10552871" cy="8238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The MiAP results averaged over all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distinct regulations </a:t>
            </a:r>
            <a:r>
              <a:rPr lang="en-US" altLang="zh-CN" sz="2400" b="1" dirty="0"/>
              <a:t>are reported in Figure 3(left)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729" y="1471930"/>
            <a:ext cx="6322979" cy="2419227"/>
          </a:xfrm>
          <a:prstGeom prst="rect">
            <a:avLst/>
          </a:prstGeom>
        </p:spPr>
      </p:pic>
      <p:sp>
        <p:nvSpPr>
          <p:cNvPr id="7" name="文本占位符 3"/>
          <p:cNvSpPr txBox="1">
            <a:spLocks/>
          </p:cNvSpPr>
          <p:nvPr/>
        </p:nvSpPr>
        <p:spPr>
          <a:xfrm>
            <a:off x="762146" y="4959269"/>
            <a:ext cx="10930501" cy="13883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Showing </a:t>
            </a:r>
            <a:r>
              <a:rPr lang="en-US" altLang="zh-CN" sz="2400" b="1" dirty="0"/>
              <a:t>that the seen tags </a:t>
            </a:r>
            <a:r>
              <a:rPr lang="en-US" altLang="zh-CN" sz="2400" b="1" dirty="0" smtClean="0"/>
              <a:t>S are </a:t>
            </a:r>
            <a:r>
              <a:rPr lang="en-US" altLang="zh-CN" sz="2400" b="1" dirty="0">
                <a:solidFill>
                  <a:srgbClr val="FF0000"/>
                </a:solidFill>
              </a:rPr>
              <a:t>linearly rank-able </a:t>
            </a:r>
            <a:r>
              <a:rPr lang="en-US" altLang="zh-CN" sz="2400" b="1" dirty="0"/>
              <a:t>under almost every visual </a:t>
            </a:r>
            <a:r>
              <a:rPr lang="en-US" altLang="zh-CN" sz="2400" b="1" dirty="0" smtClean="0"/>
              <a:t>association rule—all </a:t>
            </a:r>
            <a:r>
              <a:rPr lang="en-US" altLang="zh-CN" sz="2400" b="1" dirty="0"/>
              <a:t>the ranking constraints imposed by the relevant</a:t>
            </a:r>
          </a:p>
          <a:p>
            <a:r>
              <a:rPr lang="en-US" altLang="zh-CN" sz="2400" b="1" dirty="0" err="1"/>
              <a:t>Ym</a:t>
            </a:r>
            <a:r>
              <a:rPr lang="en-US" altLang="zh-CN" sz="2400" b="1" dirty="0"/>
              <a:t> and irrelevant </a:t>
            </a:r>
            <a:r>
              <a:rPr lang="en-US" altLang="zh-CN" sz="2400" b="1" dirty="0" err="1" smtClean="0"/>
              <a:t>Ym</a:t>
            </a:r>
            <a:r>
              <a:rPr lang="en-US" altLang="zh-CN" sz="2400" b="1" dirty="0" smtClean="0"/>
              <a:t>’ </a:t>
            </a:r>
            <a:r>
              <a:rPr lang="en-US" altLang="zh-CN" sz="2400" b="1" dirty="0"/>
              <a:t>tags to image m are satisfied.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16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9432957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3.3</a:t>
            </a:r>
            <a:r>
              <a:rPr lang="en-US" altLang="zh-CN" sz="2400" b="1" dirty="0"/>
              <a:t>. Testing the linear </a:t>
            </a:r>
            <a:r>
              <a:rPr lang="en-US" altLang="zh-CN" sz="2400" b="1" dirty="0" smtClean="0"/>
              <a:t>rank-ability hypothesis</a:t>
            </a:r>
            <a:endParaRPr lang="en-US" altLang="zh-CN" sz="2400" b="1" dirty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762146" y="1471930"/>
            <a:ext cx="5697019" cy="435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Generalization to unseen </a:t>
            </a:r>
            <a:r>
              <a:rPr lang="en-US" altLang="zh-CN" sz="2400" b="1" dirty="0" smtClean="0"/>
              <a:t>tags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8135600" cy="573404"/>
          </a:xfrm>
        </p:spPr>
        <p:txBody>
          <a:bodyPr/>
          <a:lstStyle/>
          <a:p>
            <a:r>
              <a:rPr kumimoji="1" lang="en-US" altLang="zh-CN" dirty="0"/>
              <a:t>The linear rank-ability of word vectors</a:t>
            </a:r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762146" y="2116951"/>
            <a:ext cx="11280696" cy="11888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This can be (only partially) justified by applying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ranking SVMs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previously learned, to the unseen tags’ </a:t>
            </a:r>
            <a:r>
              <a:rPr lang="en-US" altLang="zh-CN" sz="2400" b="1" dirty="0" smtClean="0"/>
              <a:t>vectors, because </a:t>
            </a:r>
            <a:r>
              <a:rPr lang="en-US" altLang="zh-CN" sz="2400" b="1" dirty="0"/>
              <a:t>we do not know the “</a:t>
            </a:r>
            <a:r>
              <a:rPr lang="en-US" altLang="zh-CN" sz="2400" b="1" dirty="0">
                <a:solidFill>
                  <a:srgbClr val="FF0000"/>
                </a:solidFill>
              </a:rPr>
              <a:t>true</a:t>
            </a:r>
            <a:r>
              <a:rPr lang="en-US" altLang="zh-CN" sz="2400" b="1" dirty="0"/>
              <a:t>” principal directions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688837" y="4065386"/>
            <a:ext cx="10930501" cy="16933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The results, shown in Figure 3(right</a:t>
            </a:r>
            <a:r>
              <a:rPr lang="en-US" altLang="zh-CN" sz="2400" b="1" dirty="0" smtClean="0"/>
              <a:t>), are </a:t>
            </a:r>
            <a:r>
              <a:rPr lang="en-US" altLang="zh-CN" sz="2400" b="1" dirty="0"/>
              <a:t>significantly </a:t>
            </a:r>
            <a:r>
              <a:rPr lang="en-US" altLang="zh-CN" sz="2400" b="1" dirty="0">
                <a:solidFill>
                  <a:srgbClr val="FF0000"/>
                </a:solidFill>
              </a:rPr>
              <a:t>better than the most basic baseline</a:t>
            </a:r>
            <a:r>
              <a:rPr lang="en-US" altLang="zh-CN" sz="2400" b="1" dirty="0"/>
              <a:t>, </a:t>
            </a:r>
            <a:r>
              <a:rPr lang="en-US" altLang="zh-CN" sz="2400" b="1" dirty="0" smtClean="0"/>
              <a:t>randomly ranking </a:t>
            </a:r>
            <a:r>
              <a:rPr lang="en-US" altLang="zh-CN" sz="2400" b="1" dirty="0"/>
              <a:t>the tags (the black curve close to the origin</a:t>
            </a:r>
            <a:r>
              <a:rPr lang="en-US" altLang="zh-CN" sz="2400" b="1" dirty="0" smtClean="0"/>
              <a:t>), demonstrating </a:t>
            </a:r>
            <a:r>
              <a:rPr lang="en-US" altLang="zh-CN" sz="2400" b="1" dirty="0"/>
              <a:t>that the directions output by SVMs are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generalizable</a:t>
            </a:r>
            <a:r>
              <a:rPr lang="en-US" altLang="zh-CN" sz="2400" b="1" dirty="0" smtClean="0"/>
              <a:t> to </a:t>
            </a:r>
            <a:r>
              <a:rPr lang="en-US" altLang="zh-CN" sz="2400" b="1" dirty="0"/>
              <a:t>the new vocabulary U of words.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9432957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3.3</a:t>
            </a:r>
            <a:r>
              <a:rPr lang="en-US" altLang="zh-CN" sz="2400" b="1" dirty="0"/>
              <a:t>. Testing the linear </a:t>
            </a:r>
            <a:r>
              <a:rPr lang="en-US" altLang="zh-CN" sz="2400" b="1" dirty="0" smtClean="0"/>
              <a:t>rank-ability hypothesis</a:t>
            </a:r>
            <a:endParaRPr lang="en-US" altLang="zh-CN" sz="2400" b="1" dirty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762146" y="1471930"/>
            <a:ext cx="5697019" cy="435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Observation.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8135600" cy="573404"/>
          </a:xfrm>
        </p:spPr>
        <p:txBody>
          <a:bodyPr/>
          <a:lstStyle/>
          <a:p>
            <a:r>
              <a:rPr kumimoji="1" lang="en-US" altLang="zh-CN" dirty="0"/>
              <a:t>The linear rank-ability of word vectors</a:t>
            </a:r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762146" y="2116951"/>
            <a:ext cx="10541394" cy="139121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Therefore, we conclude that the word </a:t>
            </a:r>
            <a:r>
              <a:rPr lang="en-US" altLang="zh-CN" sz="2400" b="1" dirty="0" smtClean="0"/>
              <a:t>vectors are </a:t>
            </a:r>
            <a:r>
              <a:rPr lang="en-US" altLang="zh-CN" sz="2400" b="1" dirty="0"/>
              <a:t>an </a:t>
            </a:r>
            <a:r>
              <a:rPr lang="en-US" altLang="zh-CN" sz="2400" b="1" dirty="0">
                <a:solidFill>
                  <a:srgbClr val="FF0000"/>
                </a:solidFill>
              </a:rPr>
              <a:t>efficient media</a:t>
            </a:r>
            <a:r>
              <a:rPr lang="en-US" altLang="zh-CN" sz="2400" b="1" dirty="0"/>
              <a:t> to transfer knowledge—the </a:t>
            </a:r>
            <a:r>
              <a:rPr lang="en-US" altLang="zh-CN" sz="2400" b="1" dirty="0" smtClean="0"/>
              <a:t>rank-ability along </a:t>
            </a:r>
            <a:r>
              <a:rPr lang="en-US" altLang="zh-CN" sz="2400" b="1" dirty="0"/>
              <a:t>the principal direction—from the seen tags </a:t>
            </a:r>
            <a:r>
              <a:rPr lang="en-US" altLang="zh-CN" sz="2400" b="1" dirty="0" smtClean="0"/>
              <a:t>to the </a:t>
            </a:r>
            <a:r>
              <a:rPr lang="en-US" altLang="zh-CN" sz="2400" b="1" dirty="0"/>
              <a:t>unseen ones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688837" y="4065386"/>
            <a:ext cx="10930501" cy="124591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We have empirically verified that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visual association </a:t>
            </a:r>
            <a:r>
              <a:rPr lang="en-US" altLang="zh-CN" sz="2400" b="1" dirty="0">
                <a:solidFill>
                  <a:srgbClr val="FF0000"/>
                </a:solidFill>
              </a:rPr>
              <a:t>rule 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Ym</a:t>
            </a:r>
            <a:r>
              <a:rPr lang="en-US" altLang="zh-CN" sz="2400" b="1" dirty="0"/>
              <a:t>; </a:t>
            </a:r>
            <a:r>
              <a:rPr lang="en-US" altLang="zh-CN" sz="2400" b="1" dirty="0" err="1" smtClean="0"/>
              <a:t>Ym</a:t>
            </a:r>
            <a:r>
              <a:rPr lang="en-US" altLang="zh-CN" sz="2400" b="1" dirty="0" smtClean="0"/>
              <a:t>’) </a:t>
            </a:r>
            <a:r>
              <a:rPr lang="en-US" altLang="zh-CN" sz="2400" b="1" dirty="0"/>
              <a:t>in words due to an image </a:t>
            </a:r>
            <a:r>
              <a:rPr lang="en-US" altLang="zh-CN" sz="2400" b="1" dirty="0" smtClean="0"/>
              <a:t>m can </a:t>
            </a:r>
            <a:r>
              <a:rPr lang="en-US" altLang="zh-CN" sz="2400" b="1" dirty="0"/>
              <a:t>be represented by the </a:t>
            </a:r>
            <a:r>
              <a:rPr lang="en-US" altLang="zh-CN" sz="2400" b="1" dirty="0">
                <a:solidFill>
                  <a:srgbClr val="FF0000"/>
                </a:solidFill>
              </a:rPr>
              <a:t>linear rank-ability </a:t>
            </a:r>
            <a:r>
              <a:rPr lang="en-US" altLang="zh-CN" sz="2400" b="1" dirty="0"/>
              <a:t>of the </a:t>
            </a:r>
            <a:r>
              <a:rPr lang="en-US" altLang="zh-CN" sz="2400" b="1" dirty="0" smtClean="0"/>
              <a:t>corresponding word </a:t>
            </a:r>
            <a:r>
              <a:rPr lang="en-US" altLang="zh-CN" sz="2400" b="1" dirty="0"/>
              <a:t>vectors along a principal direction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4015641" y="5666465"/>
            <a:ext cx="4492484" cy="6416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words in total </a:t>
            </a:r>
            <a:r>
              <a:rPr lang="en-US" altLang="zh-CN" sz="2400" b="1" dirty="0" smtClean="0"/>
              <a:t>|S</a:t>
            </a:r>
            <a:r>
              <a:rPr lang="en-US" altLang="zh-CN" sz="2400" b="1" smtClean="0"/>
              <a:t>|+</a:t>
            </a:r>
            <a:r>
              <a:rPr lang="en-US" altLang="zh-CN" sz="2400" b="1"/>
              <a:t>|</a:t>
            </a:r>
            <a:r>
              <a:rPr lang="en-US" altLang="zh-CN" sz="2400" b="1" smtClean="0"/>
              <a:t>U| </a:t>
            </a:r>
            <a:r>
              <a:rPr lang="en-US" altLang="zh-CN" sz="2400" b="1" dirty="0"/>
              <a:t>= 1,006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57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67" r="24667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7667" y="2460895"/>
            <a:ext cx="4610911" cy="2150016"/>
          </a:xfrm>
        </p:spPr>
        <p:txBody>
          <a:bodyPr/>
          <a:lstStyle/>
          <a:p>
            <a:r>
              <a:rPr kumimoji="1" lang="en-US" altLang="zh-CN" dirty="0"/>
              <a:t>Approximating the linear ranking functions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4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4" y="226697"/>
            <a:ext cx="9569143" cy="573404"/>
          </a:xfrm>
        </p:spPr>
        <p:txBody>
          <a:bodyPr/>
          <a:lstStyle/>
          <a:p>
            <a:r>
              <a:rPr kumimoji="1" lang="en-US" altLang="zh-CN" dirty="0"/>
              <a:t>Approximating the linear ranking functions</a:t>
            </a:r>
            <a:endParaRPr kumimoji="1" lang="en-US" altLang="zh-CN" dirty="0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6" r="28686"/>
          <a:stretch/>
        </p:blipFill>
        <p:spPr>
          <a:xfrm>
            <a:off x="1381611" y="1617054"/>
            <a:ext cx="3001215" cy="4001620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1381611" y="4035287"/>
            <a:ext cx="3001215" cy="1743126"/>
            <a:chOff x="1352123" y="4088296"/>
            <a:chExt cx="3001215" cy="1743126"/>
          </a:xfrm>
        </p:grpSpPr>
        <p:sp>
          <p:nvSpPr>
            <p:cNvPr id="7" name="矩形 6"/>
            <p:cNvSpPr/>
            <p:nvPr/>
          </p:nvSpPr>
          <p:spPr>
            <a:xfrm>
              <a:off x="1352123" y="4088296"/>
              <a:ext cx="3001215" cy="1583388"/>
            </a:xfrm>
            <a:prstGeom prst="rect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6" name="文本占位符 3"/>
            <p:cNvSpPr txBox="1">
              <a:spLocks/>
            </p:cNvSpPr>
            <p:nvPr/>
          </p:nvSpPr>
          <p:spPr>
            <a:xfrm>
              <a:off x="1429225" y="4306120"/>
              <a:ext cx="2924113" cy="152530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4.1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. 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Image tagging by ranking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6" r="28686"/>
          <a:stretch/>
        </p:blipFill>
        <p:spPr>
          <a:xfrm>
            <a:off x="4595393" y="1617054"/>
            <a:ext cx="3001215" cy="4001620"/>
          </a:xfrm>
          <a:prstGeom prst="rect">
            <a:avLst/>
          </a:prstGeom>
        </p:spPr>
      </p:pic>
      <p:grpSp>
        <p:nvGrpSpPr>
          <p:cNvPr id="79" name="组 78"/>
          <p:cNvGrpSpPr/>
          <p:nvPr/>
        </p:nvGrpSpPr>
        <p:grpSpPr>
          <a:xfrm>
            <a:off x="4595393" y="4035287"/>
            <a:ext cx="3050908" cy="1583388"/>
            <a:chOff x="1352123" y="4088296"/>
            <a:chExt cx="3050908" cy="1583388"/>
          </a:xfrm>
        </p:grpSpPr>
        <p:sp>
          <p:nvSpPr>
            <p:cNvPr id="80" name="矩形 79"/>
            <p:cNvSpPr/>
            <p:nvPr/>
          </p:nvSpPr>
          <p:spPr>
            <a:xfrm>
              <a:off x="1352123" y="4088296"/>
              <a:ext cx="3001215" cy="1583388"/>
            </a:xfrm>
            <a:prstGeom prst="rect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2" name="文本占位符 3"/>
            <p:cNvSpPr txBox="1">
              <a:spLocks/>
            </p:cNvSpPr>
            <p:nvPr/>
          </p:nvSpPr>
          <p:spPr>
            <a:xfrm>
              <a:off x="1393786" y="4306119"/>
              <a:ext cx="3009245" cy="13655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4.2.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Approximation 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by linear regression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6" r="28686"/>
          <a:stretch/>
        </p:blipFill>
        <p:spPr>
          <a:xfrm>
            <a:off x="7809175" y="1617054"/>
            <a:ext cx="3001215" cy="4001620"/>
          </a:xfrm>
          <a:prstGeom prst="rect">
            <a:avLst/>
          </a:prstGeom>
        </p:spPr>
      </p:pic>
      <p:grpSp>
        <p:nvGrpSpPr>
          <p:cNvPr id="85" name="组 84"/>
          <p:cNvGrpSpPr/>
          <p:nvPr/>
        </p:nvGrpSpPr>
        <p:grpSpPr>
          <a:xfrm>
            <a:off x="7809175" y="4035287"/>
            <a:ext cx="3100601" cy="1583388"/>
            <a:chOff x="1352123" y="4088296"/>
            <a:chExt cx="3100601" cy="1583388"/>
          </a:xfrm>
        </p:grpSpPr>
        <p:sp>
          <p:nvSpPr>
            <p:cNvPr id="86" name="矩形 85"/>
            <p:cNvSpPr/>
            <p:nvPr/>
          </p:nvSpPr>
          <p:spPr>
            <a:xfrm>
              <a:off x="1352123" y="4088296"/>
              <a:ext cx="3001215" cy="1583388"/>
            </a:xfrm>
            <a:prstGeom prst="rect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8" name="文本占位符 3"/>
            <p:cNvSpPr txBox="1">
              <a:spLocks/>
            </p:cNvSpPr>
            <p:nvPr/>
          </p:nvSpPr>
          <p:spPr>
            <a:xfrm>
              <a:off x="1352123" y="4240026"/>
              <a:ext cx="3100601" cy="122156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4.3.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Approximation 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by neural networks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8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9432957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4.1. Image tagging by ranking</a:t>
            </a: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9588598" cy="688016"/>
          </a:xfrm>
        </p:spPr>
        <p:txBody>
          <a:bodyPr/>
          <a:lstStyle/>
          <a:p>
            <a:r>
              <a:rPr kumimoji="1" lang="en-US" altLang="zh-CN" dirty="0"/>
              <a:t>Approximating the linear ranking functions</a:t>
            </a:r>
            <a:endParaRPr kumimoji="1" lang="en-US" altLang="zh-CN" dirty="0"/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499781" y="1712481"/>
            <a:ext cx="11308611" cy="139121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The main idea is to approximate the principal </a:t>
            </a:r>
            <a:r>
              <a:rPr lang="en-US" altLang="zh-CN" sz="2400" b="1" dirty="0" smtClean="0"/>
              <a:t>direction by </a:t>
            </a:r>
            <a:r>
              <a:rPr lang="en-US" altLang="zh-CN" sz="2400" b="1" dirty="0"/>
              <a:t>learning a </a:t>
            </a:r>
            <a:r>
              <a:rPr lang="en-US" altLang="zh-CN" sz="2400" b="1" dirty="0">
                <a:solidFill>
                  <a:srgbClr val="FF0000"/>
                </a:solidFill>
              </a:rPr>
              <a:t>mapping function 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(.), </a:t>
            </a:r>
            <a:r>
              <a:rPr lang="en-US" altLang="zh-CN" sz="2400" b="1" dirty="0"/>
              <a:t>between </a:t>
            </a:r>
            <a:r>
              <a:rPr lang="en-US" altLang="zh-CN" sz="2400" b="1" dirty="0" smtClean="0"/>
              <a:t>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visual </a:t>
            </a:r>
            <a:r>
              <a:rPr lang="en-US" altLang="zh-CN" sz="2400" b="1" dirty="0">
                <a:solidFill>
                  <a:srgbClr val="FF0000"/>
                </a:solidFill>
              </a:rPr>
              <a:t>space</a:t>
            </a:r>
            <a:r>
              <a:rPr lang="en-US" altLang="zh-CN" sz="2400" b="1" dirty="0"/>
              <a:t> and the word </a:t>
            </a:r>
            <a:r>
              <a:rPr lang="en-US" altLang="zh-CN" sz="2400" b="1" dirty="0">
                <a:solidFill>
                  <a:srgbClr val="FF0000"/>
                </a:solidFill>
              </a:rPr>
              <a:t>vector space</a:t>
            </a:r>
            <a:r>
              <a:rPr lang="en-US" altLang="zh-CN" sz="2400" b="1" dirty="0"/>
              <a:t>, such that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74" y="2624779"/>
            <a:ext cx="2911083" cy="9578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95886" y="3014668"/>
            <a:ext cx="564204" cy="478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981280" y="3653267"/>
            <a:ext cx="371088" cy="541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1883196" y="4234500"/>
            <a:ext cx="7448038" cy="5306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the </a:t>
            </a:r>
            <a:r>
              <a:rPr lang="en-US" altLang="zh-CN" sz="2400" b="1" dirty="0">
                <a:solidFill>
                  <a:srgbClr val="FF0000"/>
                </a:solidFill>
              </a:rPr>
              <a:t>visual feature  </a:t>
            </a:r>
            <a:r>
              <a:rPr lang="en-US" altLang="zh-CN" sz="2400" b="1" dirty="0" smtClean="0"/>
              <a:t>representation of  </a:t>
            </a:r>
            <a:r>
              <a:rPr lang="en-US" altLang="zh-CN" sz="2400" b="1" dirty="0"/>
              <a:t>the </a:t>
            </a:r>
            <a:r>
              <a:rPr lang="en-US" altLang="zh-CN" sz="2400" b="1" dirty="0" smtClean="0"/>
              <a:t>image m</a:t>
            </a:r>
            <a:r>
              <a:rPr lang="en-US" altLang="zh-CN" sz="2400" b="1" dirty="0"/>
              <a:t>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499781" y="5200386"/>
            <a:ext cx="11445785" cy="139121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We explore both linear and nonlinear neural networks </a:t>
            </a:r>
            <a:r>
              <a:rPr lang="en-US" altLang="zh-CN" sz="2400" b="1" dirty="0" smtClean="0"/>
              <a:t>for implementing </a:t>
            </a:r>
            <a:r>
              <a:rPr lang="en-US" altLang="zh-CN" sz="2400" b="1" dirty="0"/>
              <a:t>the approximation function f(x) </a:t>
            </a:r>
            <a:r>
              <a:rPr lang="en-US" altLang="zh-CN" sz="2400" b="1" dirty="0" smtClean="0"/>
              <a:t>≈ w</a:t>
            </a:r>
            <a:r>
              <a:rPr lang="en-US" altLang="zh-CN" sz="2400" b="1" dirty="0"/>
              <a:t>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67" r="24667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Abstract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0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9432957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4.2. Approximation by linear regression </a:t>
            </a: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9588598" cy="688016"/>
          </a:xfrm>
        </p:spPr>
        <p:txBody>
          <a:bodyPr/>
          <a:lstStyle/>
          <a:p>
            <a:r>
              <a:rPr kumimoji="1" lang="en-US" altLang="zh-CN" dirty="0"/>
              <a:t>Approximating the linear ranking functions</a:t>
            </a:r>
            <a:endParaRPr kumimoji="1" lang="en-US" altLang="zh-CN" dirty="0"/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499781" y="1712481"/>
            <a:ext cx="11308611" cy="8232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Here we assume 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linear function </a:t>
            </a:r>
            <a:r>
              <a:rPr lang="en-US" altLang="zh-CN" sz="2400" b="1" dirty="0" smtClean="0"/>
              <a:t>from </a:t>
            </a:r>
            <a:r>
              <a:rPr lang="en-US" altLang="zh-CN" sz="2400" b="1" dirty="0"/>
              <a:t>the input </a:t>
            </a:r>
            <a:r>
              <a:rPr lang="en-US" altLang="zh-CN" sz="2400" b="1" dirty="0" smtClean="0"/>
              <a:t>image representation </a:t>
            </a:r>
            <a:r>
              <a:rPr lang="en-US" altLang="zh-CN" sz="2400" b="1" dirty="0"/>
              <a:t>x to the output principal direction </a:t>
            </a:r>
            <a:r>
              <a:rPr lang="en-US" altLang="zh-CN" sz="2400" b="1" dirty="0" smtClean="0"/>
              <a:t>w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5972610" y="3114621"/>
            <a:ext cx="362952" cy="914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2043679" y="4028733"/>
            <a:ext cx="8326006" cy="9518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can be solved in a closed form </a:t>
            </a:r>
            <a:r>
              <a:rPr lang="en-US" altLang="zh-CN" sz="2400" b="1" dirty="0">
                <a:solidFill>
                  <a:srgbClr val="FF0000"/>
                </a:solidFill>
              </a:rPr>
              <a:t>by linear regression</a:t>
            </a:r>
            <a:r>
              <a:rPr lang="en-US" altLang="zh-CN" sz="2400" b="1" dirty="0"/>
              <a:t>.</a:t>
            </a:r>
          </a:p>
          <a:p>
            <a:r>
              <a:rPr lang="en-US" altLang="zh-CN" sz="2400" b="1" dirty="0"/>
              <a:t>Accordingly, we have the following from the training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445" y="2575072"/>
            <a:ext cx="2635540" cy="8659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72610" y="2799932"/>
            <a:ext cx="362952" cy="478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429" y="5048297"/>
            <a:ext cx="5922401" cy="946841"/>
          </a:xfrm>
          <a:prstGeom prst="rect">
            <a:avLst/>
          </a:prstGeom>
        </p:spPr>
      </p:pic>
      <p:sp>
        <p:nvSpPr>
          <p:cNvPr id="16" name="文本占位符 3"/>
          <p:cNvSpPr txBox="1">
            <a:spLocks/>
          </p:cNvSpPr>
          <p:nvPr/>
        </p:nvSpPr>
        <p:spPr>
          <a:xfrm>
            <a:off x="803322" y="5881432"/>
            <a:ext cx="10693785" cy="55616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where </a:t>
            </a:r>
            <a:r>
              <a:rPr lang="en-US" altLang="zh-CN" sz="2400" b="1" dirty="0" smtClean="0"/>
              <a:t>Wm </a:t>
            </a:r>
            <a:r>
              <a:rPr lang="en-US" altLang="zh-CN" sz="2400" b="1" dirty="0"/>
              <a:t>is the principal direction of all </a:t>
            </a:r>
            <a:r>
              <a:rPr lang="en-US" altLang="zh-CN" sz="2400" b="1" dirty="0">
                <a:solidFill>
                  <a:srgbClr val="FF0000"/>
                </a:solidFill>
              </a:rPr>
              <a:t>offset vectors </a:t>
            </a:r>
            <a:r>
              <a:rPr lang="en-US" altLang="zh-CN" sz="2400" b="1" dirty="0" smtClean="0"/>
              <a:t>of the </a:t>
            </a:r>
            <a:r>
              <a:rPr lang="en-US" altLang="zh-CN" sz="2400" b="1" dirty="0"/>
              <a:t>seen </a:t>
            </a:r>
            <a:r>
              <a:rPr lang="en-US" altLang="zh-CN" sz="2400" b="1" dirty="0" smtClean="0"/>
              <a:t>tags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1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9432957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4.2. Approximation by linear regression </a:t>
            </a: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9588598" cy="688016"/>
          </a:xfrm>
        </p:spPr>
        <p:txBody>
          <a:bodyPr/>
          <a:lstStyle/>
          <a:p>
            <a:r>
              <a:rPr kumimoji="1" lang="en-US" altLang="zh-CN" dirty="0"/>
              <a:t>Approximating the linear ranking functions</a:t>
            </a:r>
            <a:endParaRPr kumimoji="1" lang="en-US" altLang="zh-CN" dirty="0"/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499781" y="1712481"/>
            <a:ext cx="11308611" cy="5054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There are thus two stages involved </a:t>
            </a:r>
            <a:r>
              <a:rPr lang="en-US" altLang="zh-CN" sz="2400" b="1" dirty="0" smtClean="0"/>
              <a:t>to learn </a:t>
            </a:r>
            <a:r>
              <a:rPr lang="en-US" altLang="zh-CN" sz="2400" b="1" dirty="0"/>
              <a:t>the linear function f(x) = Ax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4633542" y="2446914"/>
            <a:ext cx="5891786" cy="14688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zh-CN" sz="2400" b="1" dirty="0" smtClean="0"/>
              <a:t>The </a:t>
            </a:r>
            <a:r>
              <a:rPr lang="en-US" altLang="zh-CN" sz="2400" b="1" dirty="0"/>
              <a:t>first stage trains </a:t>
            </a:r>
            <a:r>
              <a:rPr lang="en-US" altLang="zh-CN" sz="2400" b="1" dirty="0" smtClean="0"/>
              <a:t>a ranking SVM</a:t>
            </a:r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/>
              <a:t>over the word vectors of seen tags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for </a:t>
            </a:r>
            <a:r>
              <a:rPr lang="en-US" altLang="zh-CN" sz="2400" b="1" dirty="0"/>
              <a:t>each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visual association 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Ym</a:t>
            </a:r>
            <a:r>
              <a:rPr lang="en-US" altLang="zh-CN" sz="2400" b="1" dirty="0"/>
              <a:t>; </a:t>
            </a:r>
            <a:r>
              <a:rPr lang="en-US" altLang="zh-CN" sz="2400" b="1" dirty="0" err="1" smtClean="0"/>
              <a:t>Ym</a:t>
            </a:r>
            <a:r>
              <a:rPr lang="en-US" altLang="zh-CN" sz="2400" b="1" dirty="0" smtClean="0"/>
              <a:t>’).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4633542" y="4348655"/>
            <a:ext cx="5833420" cy="19548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2.The </a:t>
            </a:r>
            <a:r>
              <a:rPr lang="en-US" altLang="zh-CN" sz="2400" b="1" dirty="0"/>
              <a:t>second stage solves for </a:t>
            </a:r>
            <a:r>
              <a:rPr lang="en-US" altLang="zh-CN" sz="2400" b="1" dirty="0" smtClean="0"/>
              <a:t>the 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mapping </a:t>
            </a:r>
            <a:r>
              <a:rPr lang="en-US" altLang="zh-CN" sz="2400" b="1" dirty="0">
                <a:solidFill>
                  <a:srgbClr val="FF0000"/>
                </a:solidFill>
              </a:rPr>
              <a:t>matrix</a:t>
            </a:r>
            <a:r>
              <a:rPr lang="en-US" altLang="zh-CN" sz="2400" b="1" dirty="0"/>
              <a:t> A by linear regression,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in </a:t>
            </a:r>
            <a:r>
              <a:rPr lang="en-US" altLang="zh-CN" sz="2400" b="1" dirty="0"/>
              <a:t>which the </a:t>
            </a:r>
            <a:r>
              <a:rPr lang="en-US" altLang="zh-CN" sz="2400" b="1" dirty="0" smtClean="0"/>
              <a:t>targets are </a:t>
            </a:r>
            <a:r>
              <a:rPr lang="en-US" altLang="zh-CN" sz="2400" b="1" dirty="0"/>
              <a:t>the directions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returned </a:t>
            </a:r>
            <a:r>
              <a:rPr lang="en-US" altLang="zh-CN" sz="2400" b="1" dirty="0"/>
              <a:t>by the ranking </a:t>
            </a:r>
            <a:r>
              <a:rPr lang="en-US" altLang="zh-CN" sz="2400" b="1" dirty="0" smtClean="0"/>
              <a:t>SVMs.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4069313" y="2651722"/>
            <a:ext cx="226979" cy="3433125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3"/>
          <p:cNvSpPr txBox="1">
            <a:spLocks/>
          </p:cNvSpPr>
          <p:nvPr/>
        </p:nvSpPr>
        <p:spPr>
          <a:xfrm>
            <a:off x="2235397" y="4127352"/>
            <a:ext cx="1833916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two stages </a:t>
            </a:r>
          </a:p>
        </p:txBody>
      </p:sp>
    </p:spTree>
    <p:extLst>
      <p:ext uri="{BB962C8B-B14F-4D97-AF65-F5344CB8AC3E}">
        <p14:creationId xmlns:p14="http://schemas.microsoft.com/office/powerpoint/2010/main" val="382470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9432957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4.3</a:t>
            </a:r>
            <a:r>
              <a:rPr lang="en-US" altLang="zh-CN" sz="2400" b="1" dirty="0"/>
              <a:t>. Approximation by neural networks</a:t>
            </a: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9588598" cy="688016"/>
          </a:xfrm>
        </p:spPr>
        <p:txBody>
          <a:bodyPr/>
          <a:lstStyle/>
          <a:p>
            <a:r>
              <a:rPr kumimoji="1" lang="en-US" altLang="zh-CN" dirty="0"/>
              <a:t>Approximating the linear ranking functions</a:t>
            </a:r>
            <a:endParaRPr kumimoji="1" lang="en-US" altLang="zh-CN" dirty="0"/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3959371" y="1602728"/>
            <a:ext cx="7694365" cy="14712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We also exploit a nonlinear mapping f(x; Ø) by </a:t>
            </a:r>
            <a:r>
              <a:rPr lang="en-US" altLang="zh-CN" sz="2400" b="1" dirty="0" smtClean="0"/>
              <a:t>a</a:t>
            </a:r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multilayer neural </a:t>
            </a:r>
            <a:r>
              <a:rPr lang="en-US" altLang="zh-CN" sz="2400" b="1" dirty="0">
                <a:solidFill>
                  <a:srgbClr val="FF0000"/>
                </a:solidFill>
              </a:rPr>
              <a:t>network</a:t>
            </a:r>
            <a:r>
              <a:rPr lang="en-US" altLang="zh-CN" sz="2400" b="1" dirty="0"/>
              <a:t>, where Ø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denotes </a:t>
            </a:r>
            <a:r>
              <a:rPr lang="en-US" altLang="zh-CN" sz="2400" b="1" dirty="0" smtClean="0"/>
              <a:t>the</a:t>
            </a:r>
          </a:p>
          <a:p>
            <a:r>
              <a:rPr lang="en-US" altLang="zh-CN" sz="2400" b="1" dirty="0" smtClean="0"/>
              <a:t> </a:t>
            </a:r>
            <a:r>
              <a:rPr lang="en-US" altLang="zh-CN" sz="2400" b="1" dirty="0"/>
              <a:t>network parameters.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779054" y="2353253"/>
            <a:ext cx="5354769" cy="3362897"/>
          </a:xfrm>
          <a:prstGeom prst="rect">
            <a:avLst/>
          </a:prstGeom>
        </p:spPr>
      </p:pic>
      <p:sp>
        <p:nvSpPr>
          <p:cNvPr id="10" name="文本占位符 3"/>
          <p:cNvSpPr txBox="1">
            <a:spLocks/>
          </p:cNvSpPr>
          <p:nvPr/>
        </p:nvSpPr>
        <p:spPr>
          <a:xfrm>
            <a:off x="3959370" y="3319348"/>
            <a:ext cx="7694366" cy="147121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It </a:t>
            </a:r>
            <a:r>
              <a:rPr lang="en-US" altLang="zh-CN" sz="2400" b="1" dirty="0" smtClean="0"/>
              <a:t>consists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of </a:t>
            </a:r>
            <a:r>
              <a:rPr lang="en-US" altLang="zh-CN" sz="2400" b="1" dirty="0">
                <a:solidFill>
                  <a:srgbClr val="FF0000"/>
                </a:solidFill>
              </a:rPr>
              <a:t>two RELU layers followed by a linear layer</a:t>
            </a:r>
            <a:r>
              <a:rPr lang="en-US" altLang="zh-CN" sz="2400" b="1" dirty="0"/>
              <a:t> to output </a:t>
            </a:r>
            <a:r>
              <a:rPr lang="en-US" altLang="zh-CN" sz="2400" b="1" dirty="0" smtClean="0"/>
              <a:t>the approximated </a:t>
            </a:r>
            <a:r>
              <a:rPr lang="en-US" altLang="zh-CN" sz="2400" b="1" dirty="0"/>
              <a:t>principal direction, w, for an input image x.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959370" y="5040518"/>
            <a:ext cx="7694365" cy="9247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We expect the nonlinear mapping function f(x; Ø</a:t>
            </a:r>
            <a:r>
              <a:rPr lang="en-US" altLang="zh-CN" sz="2400" b="1" dirty="0" smtClean="0"/>
              <a:t>) </a:t>
            </a:r>
            <a:r>
              <a:rPr lang="en-US" altLang="zh-CN" sz="2400" b="1" dirty="0"/>
              <a:t>to </a:t>
            </a:r>
            <a:r>
              <a:rPr lang="en-US" altLang="zh-CN" sz="2400" b="1" dirty="0" smtClean="0"/>
              <a:t>offer better </a:t>
            </a:r>
            <a:r>
              <a:rPr lang="en-US" altLang="zh-CN" sz="2400" b="1" dirty="0"/>
              <a:t>modeling flexibility than the linear one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9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9432957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4.3</a:t>
            </a:r>
            <a:r>
              <a:rPr lang="en-US" altLang="zh-CN" sz="2400" b="1" dirty="0"/>
              <a:t>. Approximation by neural networks</a:t>
            </a: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9588598" cy="688016"/>
          </a:xfrm>
        </p:spPr>
        <p:txBody>
          <a:bodyPr/>
          <a:lstStyle/>
          <a:p>
            <a:r>
              <a:rPr kumimoji="1" lang="en-US" altLang="zh-CN" dirty="0"/>
              <a:t>Approximating the linear ranking functions</a:t>
            </a:r>
            <a:endParaRPr kumimoji="1" lang="en-US" altLang="zh-CN" dirty="0"/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651967" y="1602728"/>
            <a:ext cx="3725480" cy="4426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Practical considerations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255793" y="2375957"/>
            <a:ext cx="11857803" cy="13205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We use </a:t>
            </a:r>
            <a:r>
              <a:rPr lang="en-US" altLang="zh-CN" sz="2400" b="1" dirty="0" err="1" smtClean="0"/>
              <a:t>Theano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to solve </a:t>
            </a:r>
            <a:r>
              <a:rPr lang="en-US" altLang="zh-CN" sz="2400" b="1" dirty="0" smtClean="0"/>
              <a:t>the optimization </a:t>
            </a:r>
            <a:r>
              <a:rPr lang="en-US" altLang="zh-CN" sz="2400" b="1" dirty="0"/>
              <a:t>problem. A mini-batch consists of 1,000 </a:t>
            </a:r>
            <a:r>
              <a:rPr lang="en-US" altLang="zh-CN" sz="2400" b="1" dirty="0" smtClean="0"/>
              <a:t>images, each </a:t>
            </a:r>
            <a:r>
              <a:rPr lang="en-US" altLang="zh-CN" sz="2400" b="1" dirty="0"/>
              <a:t>of which </a:t>
            </a:r>
            <a:r>
              <a:rPr lang="en-US" altLang="zh-CN" sz="2400" b="1" dirty="0">
                <a:solidFill>
                  <a:srgbClr val="FF0000"/>
                </a:solidFill>
              </a:rPr>
              <a:t>incurs on average 4,600 pairwise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ranking constraints </a:t>
            </a:r>
            <a:r>
              <a:rPr lang="en-US" altLang="zh-CN" sz="2400" b="1" dirty="0">
                <a:solidFill>
                  <a:srgbClr val="FF0000"/>
                </a:solidFill>
              </a:rPr>
              <a:t>of the tags</a:t>
            </a:r>
            <a:r>
              <a:rPr lang="en-US" altLang="zh-CN" sz="2400" b="1" dirty="0"/>
              <a:t>—we use all pairwise ranking </a:t>
            </a:r>
            <a:r>
              <a:rPr lang="en-US" altLang="zh-CN" sz="2400" b="1" dirty="0" smtClean="0"/>
              <a:t>constraints in </a:t>
            </a:r>
            <a:r>
              <a:rPr lang="en-US" altLang="zh-CN" sz="2400" b="1" dirty="0"/>
              <a:t>the optimization.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255792" y="3724734"/>
            <a:ext cx="12253978" cy="6602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Without the normalization the </a:t>
            </a:r>
            <a:r>
              <a:rPr lang="en-US" altLang="zh-CN" sz="2400" b="1" dirty="0" err="1" smtClean="0"/>
              <a:t>MiAP</a:t>
            </a:r>
            <a:r>
              <a:rPr lang="en-US" altLang="zh-CN" sz="2400" b="1" dirty="0" smtClean="0"/>
              <a:t> results </a:t>
            </a:r>
            <a:r>
              <a:rPr lang="en-US" altLang="zh-CN" sz="2400" b="1" dirty="0"/>
              <a:t>drop by about 2% in our experiments. 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2122280" y="5140825"/>
            <a:ext cx="2966722" cy="5206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For </a:t>
            </a:r>
            <a:r>
              <a:rPr lang="en-US" altLang="zh-CN" sz="2400" b="1" dirty="0" smtClean="0"/>
              <a:t>regularization</a:t>
            </a:r>
            <a:endParaRPr lang="en-US" altLang="zh-CN" sz="2400" b="1" dirty="0"/>
          </a:p>
        </p:txBody>
      </p:sp>
      <p:sp>
        <p:nvSpPr>
          <p:cNvPr id="15" name="左大括号 14"/>
          <p:cNvSpPr/>
          <p:nvPr/>
        </p:nvSpPr>
        <p:spPr>
          <a:xfrm>
            <a:off x="5089002" y="4431195"/>
            <a:ext cx="226979" cy="1861865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3"/>
          <p:cNvSpPr txBox="1">
            <a:spLocks/>
          </p:cNvSpPr>
          <p:nvPr/>
        </p:nvSpPr>
        <p:spPr>
          <a:xfrm>
            <a:off x="5471623" y="4209892"/>
            <a:ext cx="3725480" cy="4426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early stopping</a:t>
            </a:r>
            <a:endParaRPr lang="en-US" altLang="zh-CN" sz="2400" b="1" dirty="0"/>
          </a:p>
        </p:txBody>
      </p:sp>
      <p:sp>
        <p:nvSpPr>
          <p:cNvPr id="17" name="文本占位符 3"/>
          <p:cNvSpPr txBox="1">
            <a:spLocks/>
          </p:cNvSpPr>
          <p:nvPr/>
        </p:nvSpPr>
        <p:spPr>
          <a:xfrm>
            <a:off x="5607811" y="5850454"/>
            <a:ext cx="3725480" cy="10075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dropout layer 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with</a:t>
            </a:r>
          </a:p>
          <a:p>
            <a:r>
              <a:rPr lang="en-US" altLang="zh-CN" sz="2400" b="1" dirty="0"/>
              <a:t>the drop rate of 30%.</a:t>
            </a:r>
          </a:p>
        </p:txBody>
      </p:sp>
    </p:spTree>
    <p:extLst>
      <p:ext uri="{BB962C8B-B14F-4D97-AF65-F5344CB8AC3E}">
        <p14:creationId xmlns:p14="http://schemas.microsoft.com/office/powerpoint/2010/main" val="146724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67" r="24667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7667" y="2460895"/>
            <a:ext cx="4610911" cy="2150016"/>
          </a:xfrm>
        </p:spPr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9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4" y="226697"/>
            <a:ext cx="9569143" cy="573404"/>
          </a:xfrm>
        </p:spPr>
        <p:txBody>
          <a:bodyPr/>
          <a:lstStyle/>
          <a:p>
            <a:r>
              <a:rPr kumimoji="1" lang="en-US" altLang="zh-CN" dirty="0"/>
              <a:t>Experiments</a:t>
            </a: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6" r="28686"/>
          <a:stretch/>
        </p:blipFill>
        <p:spPr>
          <a:xfrm>
            <a:off x="1381611" y="1617054"/>
            <a:ext cx="3001215" cy="4001620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1381611" y="4035287"/>
            <a:ext cx="3001215" cy="1743126"/>
            <a:chOff x="1352123" y="4088296"/>
            <a:chExt cx="3001215" cy="1743126"/>
          </a:xfrm>
        </p:grpSpPr>
        <p:sp>
          <p:nvSpPr>
            <p:cNvPr id="7" name="矩形 6"/>
            <p:cNvSpPr/>
            <p:nvPr/>
          </p:nvSpPr>
          <p:spPr>
            <a:xfrm>
              <a:off x="1352123" y="4088296"/>
              <a:ext cx="3001215" cy="1583388"/>
            </a:xfrm>
            <a:prstGeom prst="rect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6" name="文本占位符 3"/>
            <p:cNvSpPr txBox="1">
              <a:spLocks/>
            </p:cNvSpPr>
            <p:nvPr/>
          </p:nvSpPr>
          <p:spPr>
            <a:xfrm>
              <a:off x="1429225" y="4306120"/>
              <a:ext cx="2924113" cy="152530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5.1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. 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Dataset and configuration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78" name="图片 7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6" r="28686"/>
          <a:stretch/>
        </p:blipFill>
        <p:spPr>
          <a:xfrm>
            <a:off x="4595393" y="1617054"/>
            <a:ext cx="3001215" cy="4001620"/>
          </a:xfrm>
          <a:prstGeom prst="rect">
            <a:avLst/>
          </a:prstGeom>
        </p:spPr>
      </p:pic>
      <p:grpSp>
        <p:nvGrpSpPr>
          <p:cNvPr id="79" name="组 78"/>
          <p:cNvGrpSpPr/>
          <p:nvPr/>
        </p:nvGrpSpPr>
        <p:grpSpPr>
          <a:xfrm>
            <a:off x="4595393" y="4035287"/>
            <a:ext cx="3050908" cy="1583388"/>
            <a:chOff x="1352123" y="4088296"/>
            <a:chExt cx="3050908" cy="1583388"/>
          </a:xfrm>
        </p:grpSpPr>
        <p:sp>
          <p:nvSpPr>
            <p:cNvPr id="80" name="矩形 79"/>
            <p:cNvSpPr/>
            <p:nvPr/>
          </p:nvSpPr>
          <p:spPr>
            <a:xfrm>
              <a:off x="1352123" y="4088296"/>
              <a:ext cx="3001215" cy="1583388"/>
            </a:xfrm>
            <a:prstGeom prst="rect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2" name="文本占位符 3"/>
            <p:cNvSpPr txBox="1">
              <a:spLocks/>
            </p:cNvSpPr>
            <p:nvPr/>
          </p:nvSpPr>
          <p:spPr>
            <a:xfrm>
              <a:off x="1393786" y="4306119"/>
              <a:ext cx="3009245" cy="136556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5.2.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 Conventional image tagging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86" r="28686"/>
          <a:stretch/>
        </p:blipFill>
        <p:spPr>
          <a:xfrm>
            <a:off x="7809175" y="1617054"/>
            <a:ext cx="3001215" cy="4001620"/>
          </a:xfrm>
          <a:prstGeom prst="rect">
            <a:avLst/>
          </a:prstGeom>
        </p:spPr>
      </p:pic>
      <p:grpSp>
        <p:nvGrpSpPr>
          <p:cNvPr id="85" name="组 84"/>
          <p:cNvGrpSpPr/>
          <p:nvPr/>
        </p:nvGrpSpPr>
        <p:grpSpPr>
          <a:xfrm>
            <a:off x="7809175" y="4035285"/>
            <a:ext cx="3377634" cy="1583388"/>
            <a:chOff x="1352123" y="4088294"/>
            <a:chExt cx="3377634" cy="1583388"/>
          </a:xfrm>
        </p:grpSpPr>
        <p:sp>
          <p:nvSpPr>
            <p:cNvPr id="86" name="矩形 85"/>
            <p:cNvSpPr/>
            <p:nvPr/>
          </p:nvSpPr>
          <p:spPr>
            <a:xfrm>
              <a:off x="1352123" y="4088294"/>
              <a:ext cx="3001215" cy="1583388"/>
            </a:xfrm>
            <a:prstGeom prst="rect">
              <a:avLst/>
            </a:prstGeom>
            <a:solidFill>
              <a:schemeClr val="tx2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8" name="文本占位符 3"/>
            <p:cNvSpPr txBox="1">
              <a:spLocks/>
            </p:cNvSpPr>
            <p:nvPr/>
          </p:nvSpPr>
          <p:spPr>
            <a:xfrm>
              <a:off x="1352123" y="4240026"/>
              <a:ext cx="3377634" cy="1221562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bg1">
                      <a:lumMod val="65000"/>
                    </a:schemeClr>
                  </a:solidFill>
                  <a:latin typeface="Segoe UI" charset="0"/>
                  <a:ea typeface="Segoe UI" charset="0"/>
                  <a:cs typeface="Segoe UI" charset="0"/>
                </a:defRPr>
              </a:lvl1pPr>
              <a:lvl2pPr marL="6858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5.3 </a:t>
              </a:r>
              <a:r>
                <a:rPr lang="en-US" altLang="zh-CN" sz="2400" b="1" dirty="0" err="1" smtClean="0">
                  <a:solidFill>
                    <a:schemeClr val="bg1"/>
                  </a:solidFill>
                </a:rPr>
                <a:t>Zeroshot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 and </a:t>
              </a:r>
              <a:r>
                <a:rPr lang="en-US" altLang="zh-CN" sz="2400" b="1" dirty="0">
                  <a:solidFill>
                    <a:schemeClr val="bg1"/>
                  </a:solidFill>
                </a:rPr>
                <a:t>Seen/Unseen image tagging 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80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9432957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5.1</a:t>
            </a:r>
            <a:r>
              <a:rPr lang="en-US" altLang="zh-CN" sz="2400" b="1" dirty="0"/>
              <a:t>. Dataset and configuration</a:t>
            </a: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9588598" cy="688016"/>
          </a:xfrm>
        </p:spPr>
        <p:txBody>
          <a:bodyPr/>
          <a:lstStyle/>
          <a:p>
            <a:r>
              <a:rPr kumimoji="1" lang="en-US" altLang="zh-CN" dirty="0"/>
              <a:t>Experiments</a:t>
            </a:r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651967" y="1602728"/>
            <a:ext cx="3725480" cy="4426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NUS-WIDE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1285779" y="3782553"/>
            <a:ext cx="1515864" cy="5206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dataset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2736637" y="3111958"/>
            <a:ext cx="226979" cy="1861865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3"/>
          <p:cNvSpPr txBox="1">
            <a:spLocks/>
          </p:cNvSpPr>
          <p:nvPr/>
        </p:nvSpPr>
        <p:spPr>
          <a:xfrm>
            <a:off x="3119258" y="2890655"/>
            <a:ext cx="4935322" cy="4426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training set with 134,281 images</a:t>
            </a:r>
          </a:p>
        </p:txBody>
      </p:sp>
      <p:sp>
        <p:nvSpPr>
          <p:cNvPr id="17" name="文本占位符 3"/>
          <p:cNvSpPr txBox="1">
            <a:spLocks/>
          </p:cNvSpPr>
          <p:nvPr/>
        </p:nvSpPr>
        <p:spPr>
          <a:xfrm>
            <a:off x="3255446" y="4531218"/>
            <a:ext cx="4508954" cy="4426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test set with </a:t>
            </a:r>
            <a:r>
              <a:rPr lang="en-US" altLang="zh-CN" sz="2400" b="1" dirty="0" smtClean="0"/>
              <a:t>89,603 images</a:t>
            </a:r>
            <a:endParaRPr lang="en-US" altLang="zh-CN" sz="2400" b="1" dirty="0"/>
          </a:p>
        </p:txBody>
      </p:sp>
      <p:sp>
        <p:nvSpPr>
          <p:cNvPr id="13" name="左大括号 12"/>
          <p:cNvSpPr/>
          <p:nvPr/>
        </p:nvSpPr>
        <p:spPr>
          <a:xfrm>
            <a:off x="8054580" y="2250391"/>
            <a:ext cx="226979" cy="1861865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3"/>
          <p:cNvSpPr txBox="1">
            <a:spLocks/>
          </p:cNvSpPr>
          <p:nvPr/>
        </p:nvSpPr>
        <p:spPr>
          <a:xfrm>
            <a:off x="8430561" y="2033740"/>
            <a:ext cx="3061125" cy="4426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80% 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training data</a:t>
            </a:r>
            <a:endParaRPr lang="en-US" altLang="zh-CN" sz="2400" b="1" dirty="0"/>
          </a:p>
        </p:txBody>
      </p:sp>
      <p:sp>
        <p:nvSpPr>
          <p:cNvPr id="19" name="文本占位符 3"/>
          <p:cNvSpPr txBox="1">
            <a:spLocks/>
          </p:cNvSpPr>
          <p:nvPr/>
        </p:nvSpPr>
        <p:spPr>
          <a:xfrm>
            <a:off x="8430560" y="3890953"/>
            <a:ext cx="3061125" cy="4426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20% 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validation data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76172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9432957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5.1</a:t>
            </a:r>
            <a:r>
              <a:rPr lang="en-US" altLang="zh-CN" sz="2400" b="1" dirty="0"/>
              <a:t>. Dataset and configuration</a:t>
            </a: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9588598" cy="688016"/>
          </a:xfrm>
        </p:spPr>
        <p:txBody>
          <a:bodyPr/>
          <a:lstStyle/>
          <a:p>
            <a:r>
              <a:rPr kumimoji="1" lang="en-US" altLang="zh-CN" dirty="0"/>
              <a:t>Experiments</a:t>
            </a:r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651966" y="1602728"/>
            <a:ext cx="4717701" cy="3948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Annotations of NUS-WIDE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1832102" y="3228562"/>
            <a:ext cx="2149677" cy="5206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NUS-WIDE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3754800" y="2474411"/>
            <a:ext cx="226979" cy="2245225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3"/>
          <p:cNvSpPr txBox="1">
            <a:spLocks/>
          </p:cNvSpPr>
          <p:nvPr/>
        </p:nvSpPr>
        <p:spPr>
          <a:xfrm>
            <a:off x="4137420" y="2253108"/>
            <a:ext cx="6796469" cy="4122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first set </a:t>
            </a:r>
            <a:r>
              <a:rPr lang="en-US" altLang="zh-CN" sz="2400" b="1" dirty="0" smtClean="0"/>
              <a:t>comprises of </a:t>
            </a:r>
            <a:r>
              <a:rPr lang="en-US" altLang="zh-CN" sz="2400" b="1" dirty="0"/>
              <a:t>81 “</a:t>
            </a:r>
            <a:r>
              <a:rPr lang="en-US" altLang="zh-CN" sz="2400" b="1" dirty="0" err="1"/>
              <a:t>groundtruth</a:t>
            </a:r>
            <a:r>
              <a:rPr lang="en-US" altLang="zh-CN" sz="2400" b="1" dirty="0"/>
              <a:t>” tags.</a:t>
            </a:r>
          </a:p>
        </p:txBody>
      </p:sp>
      <p:sp>
        <p:nvSpPr>
          <p:cNvPr id="17" name="文本占位符 3"/>
          <p:cNvSpPr txBox="1">
            <a:spLocks/>
          </p:cNvSpPr>
          <p:nvPr/>
        </p:nvSpPr>
        <p:spPr>
          <a:xfrm>
            <a:off x="4137420" y="4277030"/>
            <a:ext cx="4508954" cy="4426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2,3 dataset harvested </a:t>
            </a:r>
            <a:r>
              <a:rPr lang="en-US" altLang="zh-CN" sz="2400" b="1" dirty="0"/>
              <a:t>from Flickr</a:t>
            </a:r>
          </a:p>
        </p:txBody>
      </p:sp>
      <p:sp>
        <p:nvSpPr>
          <p:cNvPr id="20" name="文本占位符 3"/>
          <p:cNvSpPr txBox="1">
            <a:spLocks/>
          </p:cNvSpPr>
          <p:nvPr/>
        </p:nvSpPr>
        <p:spPr>
          <a:xfrm>
            <a:off x="4137420" y="2665379"/>
            <a:ext cx="7847058" cy="12290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carefully </a:t>
            </a:r>
            <a:r>
              <a:rPr lang="en-US" altLang="zh-CN" sz="2400" b="1" dirty="0" smtClean="0"/>
              <a:t>chosen to </a:t>
            </a:r>
            <a:r>
              <a:rPr lang="en-US" altLang="zh-CN" sz="2400" b="1" dirty="0"/>
              <a:t>be representative of the Flickr tags, such as </a:t>
            </a:r>
            <a:r>
              <a:rPr lang="en-US" altLang="zh-CN" sz="2400" b="1" dirty="0" smtClean="0"/>
              <a:t>containing both </a:t>
            </a:r>
            <a:r>
              <a:rPr lang="en-US" altLang="zh-CN" sz="2400" b="1" dirty="0"/>
              <a:t>general terms (e.g., animal) and specific ones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8229369" y="3624497"/>
            <a:ext cx="226979" cy="2245225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3"/>
          <p:cNvSpPr txBox="1">
            <a:spLocks/>
          </p:cNvSpPr>
          <p:nvPr/>
        </p:nvSpPr>
        <p:spPr>
          <a:xfrm>
            <a:off x="8679412" y="3527932"/>
            <a:ext cx="3168877" cy="9273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Second:1,000 </a:t>
            </a:r>
            <a:r>
              <a:rPr lang="en-US" altLang="zh-CN" sz="2400" b="1" dirty="0"/>
              <a:t>popular Flickr</a:t>
            </a:r>
          </a:p>
          <a:p>
            <a:r>
              <a:rPr lang="en-US" altLang="zh-CN" sz="2400" b="1" dirty="0"/>
              <a:t>tags</a:t>
            </a:r>
          </a:p>
        </p:txBody>
      </p:sp>
      <p:sp>
        <p:nvSpPr>
          <p:cNvPr id="23" name="文本占位符 3"/>
          <p:cNvSpPr txBox="1">
            <a:spLocks/>
          </p:cNvSpPr>
          <p:nvPr/>
        </p:nvSpPr>
        <p:spPr>
          <a:xfrm>
            <a:off x="8679412" y="5317821"/>
            <a:ext cx="3168877" cy="9273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err="1" smtClean="0"/>
              <a:t>Third:nearly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5,000 raw </a:t>
            </a:r>
            <a:r>
              <a:rPr lang="en-US" altLang="zh-CN" sz="2400" b="1" dirty="0" smtClean="0"/>
              <a:t>tags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22411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9432957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5.2</a:t>
            </a:r>
            <a:r>
              <a:rPr lang="en-US" altLang="zh-CN" sz="2400" b="1" dirty="0"/>
              <a:t>. Conventional image tagging</a:t>
            </a: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9588598" cy="688016"/>
          </a:xfrm>
        </p:spPr>
        <p:txBody>
          <a:bodyPr/>
          <a:lstStyle/>
          <a:p>
            <a:r>
              <a:rPr kumimoji="1" lang="en-US" altLang="zh-CN" dirty="0"/>
              <a:t>Experiments</a:t>
            </a:r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1488545" y="1602729"/>
            <a:ext cx="9192426" cy="141284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Here we report the experiments on the conventional tagging.</a:t>
            </a:r>
          </a:p>
          <a:p>
            <a:r>
              <a:rPr lang="en-US" altLang="zh-CN" sz="2400" b="1" dirty="0"/>
              <a:t>The 81 concepts with “</a:t>
            </a:r>
            <a:r>
              <a:rPr lang="en-US" altLang="zh-CN" sz="2400" b="1" dirty="0" err="1"/>
              <a:t>groundtruth</a:t>
            </a:r>
            <a:r>
              <a:rPr lang="en-US" altLang="zh-CN" sz="2400" b="1" dirty="0"/>
              <a:t>” annotations in</a:t>
            </a:r>
          </a:p>
          <a:p>
            <a:r>
              <a:rPr lang="en-US" altLang="zh-CN" sz="2400" b="1" dirty="0"/>
              <a:t>NUS-WIDE are used to benchmark different methods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3411243" y="4413105"/>
            <a:ext cx="2149677" cy="5206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competitive</a:t>
            </a:r>
          </a:p>
          <a:p>
            <a:r>
              <a:rPr lang="en-US" altLang="zh-CN" sz="2400" b="1" dirty="0"/>
              <a:t>baseline.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5333941" y="3339053"/>
            <a:ext cx="226979" cy="3189452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3"/>
          <p:cNvSpPr txBox="1">
            <a:spLocks/>
          </p:cNvSpPr>
          <p:nvPr/>
        </p:nvSpPr>
        <p:spPr>
          <a:xfrm>
            <a:off x="5857779" y="3260985"/>
            <a:ext cx="2149677" cy="5206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TagProp</a:t>
            </a:r>
          </a:p>
        </p:txBody>
      </p:sp>
      <p:sp>
        <p:nvSpPr>
          <p:cNvPr id="24" name="文本占位符 3"/>
          <p:cNvSpPr txBox="1">
            <a:spLocks/>
          </p:cNvSpPr>
          <p:nvPr/>
        </p:nvSpPr>
        <p:spPr>
          <a:xfrm>
            <a:off x="5857779" y="3892432"/>
            <a:ext cx="2149677" cy="5206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b="1" dirty="0"/>
          </a:p>
        </p:txBody>
      </p:sp>
      <p:sp>
        <p:nvSpPr>
          <p:cNvPr id="25" name="文本占位符 3"/>
          <p:cNvSpPr txBox="1">
            <a:spLocks/>
          </p:cNvSpPr>
          <p:nvPr/>
        </p:nvSpPr>
        <p:spPr>
          <a:xfrm>
            <a:off x="5857779" y="4061307"/>
            <a:ext cx="2149677" cy="5206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CCA</a:t>
            </a:r>
          </a:p>
        </p:txBody>
      </p:sp>
      <p:sp>
        <p:nvSpPr>
          <p:cNvPr id="26" name="文本占位符 3"/>
          <p:cNvSpPr txBox="1">
            <a:spLocks/>
          </p:cNvSpPr>
          <p:nvPr/>
        </p:nvSpPr>
        <p:spPr>
          <a:xfrm>
            <a:off x="5857774" y="4778526"/>
            <a:ext cx="2149677" cy="5206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WSABIE</a:t>
            </a:r>
          </a:p>
        </p:txBody>
      </p:sp>
      <p:sp>
        <p:nvSpPr>
          <p:cNvPr id="27" name="文本占位符 3"/>
          <p:cNvSpPr txBox="1">
            <a:spLocks/>
          </p:cNvSpPr>
          <p:nvPr/>
        </p:nvSpPr>
        <p:spPr>
          <a:xfrm>
            <a:off x="5857775" y="5493077"/>
            <a:ext cx="2149677" cy="5206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WARP</a:t>
            </a:r>
          </a:p>
        </p:txBody>
      </p:sp>
      <p:sp>
        <p:nvSpPr>
          <p:cNvPr id="28" name="文本占位符 3"/>
          <p:cNvSpPr txBox="1">
            <a:spLocks/>
          </p:cNvSpPr>
          <p:nvPr/>
        </p:nvSpPr>
        <p:spPr>
          <a:xfrm>
            <a:off x="5857776" y="6198899"/>
            <a:ext cx="2149677" cy="5206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err="1"/>
              <a:t>FastTag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35028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4961417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5.2</a:t>
            </a:r>
            <a:r>
              <a:rPr lang="en-US" altLang="zh-CN" sz="2400" b="1" dirty="0"/>
              <a:t>. Conventional image tagging</a:t>
            </a: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9588598" cy="688016"/>
          </a:xfrm>
        </p:spPr>
        <p:txBody>
          <a:bodyPr/>
          <a:lstStyle/>
          <a:p>
            <a:r>
              <a:rPr kumimoji="1" lang="en-US" altLang="zh-CN" dirty="0"/>
              <a:t>Experiments</a:t>
            </a:r>
          </a:p>
        </p:txBody>
      </p:sp>
      <p:sp>
        <p:nvSpPr>
          <p:cNvPr id="16" name="文本占位符 3"/>
          <p:cNvSpPr txBox="1">
            <a:spLocks/>
          </p:cNvSpPr>
          <p:nvPr/>
        </p:nvSpPr>
        <p:spPr>
          <a:xfrm>
            <a:off x="896357" y="1385895"/>
            <a:ext cx="4961417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Results.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24" y="2299682"/>
            <a:ext cx="5590580" cy="30868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占位符 3"/>
              <p:cNvSpPr txBox="1">
                <a:spLocks/>
              </p:cNvSpPr>
              <p:nvPr/>
            </p:nvSpPr>
            <p:spPr>
              <a:xfrm>
                <a:off x="6423128" y="595769"/>
                <a:ext cx="5561349" cy="257812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200" kern="1200">
                    <a:solidFill>
                      <a:schemeClr val="bg1">
                        <a:lumMod val="65000"/>
                      </a:schemeClr>
                    </a:solidFill>
                    <a:latin typeface="Segoe UI" charset="0"/>
                    <a:ea typeface="Segoe UI" charset="0"/>
                    <a:cs typeface="Segoe UI" charset="0"/>
                  </a:defRPr>
                </a:lvl1pPr>
                <a:lvl2pPr marL="685800" indent="-22860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b="1" dirty="0" smtClean="0"/>
                  <a:t>We can see that TagProp performs</a:t>
                </a:r>
              </a:p>
              <a:p>
                <a:r>
                  <a:rPr lang="en-US" altLang="zh-CN" sz="2400" b="1" dirty="0"/>
                  <a:t>significantly better than WARP and </a:t>
                </a:r>
                <a:r>
                  <a:rPr lang="en-US" altLang="zh-CN" sz="2400" b="1" dirty="0" err="1"/>
                  <a:t>FastTag</a:t>
                </a:r>
                <a:r>
                  <a:rPr lang="en-US" altLang="zh-CN" sz="2400" b="1" dirty="0"/>
                  <a:t>. </a:t>
                </a:r>
                <a:r>
                  <a:rPr lang="en-US" altLang="zh-CN" sz="2400" b="1" dirty="0" smtClean="0"/>
                  <a:t>However, </a:t>
                </a:r>
                <a:r>
                  <a:rPr lang="en-US" altLang="zh-CN" sz="2400" b="1" dirty="0" err="1" smtClean="0"/>
                  <a:t>TagProp’s</a:t>
                </a:r>
                <a:r>
                  <a:rPr lang="en-US" altLang="zh-CN" sz="2400" b="1" dirty="0" smtClean="0"/>
                  <a:t> </a:t>
                </a:r>
                <a:r>
                  <a:rPr lang="en-US" altLang="zh-CN" sz="2400" b="1" dirty="0"/>
                  <a:t>training and test complexities are very high,</a:t>
                </a:r>
              </a:p>
              <a:p>
                <a:r>
                  <a:rPr lang="en-US" altLang="zh-CN" sz="2400" b="1" dirty="0"/>
                  <a:t>being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respectively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b="1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and O(M)</a:t>
                </a:r>
                <a:r>
                  <a:rPr lang="en-US" altLang="zh-CN" sz="2400" b="1" dirty="0"/>
                  <a:t> w.r.t. the training </a:t>
                </a:r>
                <a:r>
                  <a:rPr lang="en-US" altLang="zh-CN" sz="2400" b="1" dirty="0" smtClean="0"/>
                  <a:t>set size </a:t>
                </a:r>
                <a:r>
                  <a:rPr lang="en-US" altLang="zh-CN" sz="2400" b="1" dirty="0"/>
                  <a:t>M.</a:t>
                </a:r>
              </a:p>
            </p:txBody>
          </p:sp>
        </mc:Choice>
        <mc:Fallback>
          <p:sp>
            <p:nvSpPr>
              <p:cNvPr id="17" name="文本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128" y="595769"/>
                <a:ext cx="5561349" cy="2578123"/>
              </a:xfrm>
              <a:prstGeom prst="rect">
                <a:avLst/>
              </a:prstGeom>
              <a:blipFill rotWithShape="0">
                <a:blip r:embed="rId4"/>
                <a:stretch>
                  <a:fillRect l="-1754" t="-1655" r="-548" b="-4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占位符 3"/>
          <p:cNvSpPr txBox="1">
            <a:spLocks/>
          </p:cNvSpPr>
          <p:nvPr/>
        </p:nvSpPr>
        <p:spPr>
          <a:xfrm>
            <a:off x="7964406" y="3558198"/>
            <a:ext cx="3640667" cy="111791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outperforms</a:t>
            </a:r>
          </a:p>
          <a:p>
            <a:r>
              <a:rPr lang="en-US" altLang="zh-CN" sz="2400" b="1" dirty="0"/>
              <a:t>the other methods</a:t>
            </a:r>
          </a:p>
        </p:txBody>
      </p:sp>
      <p:sp>
        <p:nvSpPr>
          <p:cNvPr id="21" name="左大括号 20"/>
          <p:cNvSpPr/>
          <p:nvPr/>
        </p:nvSpPr>
        <p:spPr>
          <a:xfrm>
            <a:off x="7737427" y="3936511"/>
            <a:ext cx="226979" cy="2330076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占位符 3"/>
          <p:cNvSpPr txBox="1">
            <a:spLocks/>
          </p:cNvSpPr>
          <p:nvPr/>
        </p:nvSpPr>
        <p:spPr>
          <a:xfrm>
            <a:off x="6216359" y="4872038"/>
            <a:ext cx="1634558" cy="4426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Fast0Tag</a:t>
            </a:r>
          </a:p>
        </p:txBody>
      </p:sp>
      <p:sp>
        <p:nvSpPr>
          <p:cNvPr id="23" name="文本占位符 3"/>
          <p:cNvSpPr txBox="1">
            <a:spLocks/>
          </p:cNvSpPr>
          <p:nvPr/>
        </p:nvSpPr>
        <p:spPr>
          <a:xfrm>
            <a:off x="7964406" y="5286433"/>
            <a:ext cx="4328090" cy="12866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have as </a:t>
            </a:r>
            <a:r>
              <a:rPr lang="en-US" altLang="zh-CN" sz="2400" b="1" dirty="0" smtClean="0"/>
              <a:t>low computation </a:t>
            </a:r>
            <a:r>
              <a:rPr lang="en-US" altLang="zh-CN" sz="2400" b="1" dirty="0"/>
              <a:t>complexities as WARP and </a:t>
            </a:r>
            <a:r>
              <a:rPr lang="en-US" altLang="zh-CN" sz="2400" b="1" dirty="0" err="1"/>
              <a:t>FastTag</a:t>
            </a:r>
            <a:r>
              <a:rPr lang="en-US" altLang="zh-CN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4204" y="486248"/>
            <a:ext cx="8437124" cy="749165"/>
          </a:xfrm>
        </p:spPr>
        <p:txBody>
          <a:bodyPr/>
          <a:lstStyle/>
          <a:p>
            <a:r>
              <a:rPr kumimoji="1" lang="en-US" altLang="zh-CN" dirty="0"/>
              <a:t>Abstract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64204" y="1663430"/>
            <a:ext cx="10019490" cy="382297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study a </a:t>
            </a:r>
            <a:r>
              <a:rPr lang="en-US" altLang="zh-CN" sz="2400" dirty="0">
                <a:solidFill>
                  <a:srgbClr val="FF0000"/>
                </a:solidFill>
              </a:rPr>
              <a:t>particular image-word </a:t>
            </a:r>
            <a:r>
              <a:rPr lang="en-US" altLang="zh-CN" sz="2400" dirty="0" smtClean="0">
                <a:solidFill>
                  <a:srgbClr val="FF0000"/>
                </a:solidFill>
              </a:rPr>
              <a:t>relevance relation </a:t>
            </a:r>
            <a:r>
              <a:rPr lang="en-US" altLang="zh-CN" sz="2400" dirty="0"/>
              <a:t>in this </a:t>
            </a:r>
            <a:r>
              <a:rPr lang="en-US" altLang="zh-CN" sz="2400" dirty="0" smtClean="0"/>
              <a:t>paper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Our results show that the word </a:t>
            </a:r>
            <a:r>
              <a:rPr lang="en-US" altLang="zh-CN" sz="2400" dirty="0" smtClean="0"/>
              <a:t>vectors of </a:t>
            </a:r>
            <a:r>
              <a:rPr lang="en-US" altLang="zh-CN" sz="2400" dirty="0">
                <a:solidFill>
                  <a:srgbClr val="FF0000"/>
                </a:solidFill>
              </a:rPr>
              <a:t>relevant tags for a given image rank ahead of </a:t>
            </a:r>
            <a:r>
              <a:rPr lang="en-US" altLang="zh-CN" sz="2400" dirty="0" smtClean="0">
                <a:solidFill>
                  <a:srgbClr val="FF0000"/>
                </a:solidFill>
              </a:rPr>
              <a:t>the irrelevant </a:t>
            </a:r>
            <a:r>
              <a:rPr lang="en-US" altLang="zh-CN" sz="2400" dirty="0">
                <a:solidFill>
                  <a:srgbClr val="FF0000"/>
                </a:solidFill>
              </a:rPr>
              <a:t>tags</a:t>
            </a:r>
            <a:r>
              <a:rPr lang="en-US" altLang="zh-CN" sz="2400" dirty="0"/>
              <a:t>, along a principal direction in the word </a:t>
            </a:r>
            <a:r>
              <a:rPr lang="en-US" altLang="zh-CN" sz="2400" dirty="0" smtClean="0"/>
              <a:t>vector space</a:t>
            </a:r>
            <a:r>
              <a:rPr lang="en-US" altLang="zh-CN" sz="2400" dirty="0"/>
              <a:t>. 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Solve image </a:t>
            </a:r>
            <a:r>
              <a:rPr lang="en-US" altLang="zh-CN" sz="2400" dirty="0"/>
              <a:t>tagging by </a:t>
            </a:r>
            <a:r>
              <a:rPr lang="en-US" altLang="zh-CN" sz="2400" dirty="0">
                <a:solidFill>
                  <a:srgbClr val="FF0000"/>
                </a:solidFill>
              </a:rPr>
              <a:t>estimating the principal </a:t>
            </a:r>
            <a:r>
              <a:rPr lang="en-US" altLang="zh-CN" sz="2400" dirty="0" smtClean="0">
                <a:solidFill>
                  <a:srgbClr val="FF0000"/>
                </a:solidFill>
              </a:rPr>
              <a:t>direction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linear </a:t>
            </a:r>
            <a:r>
              <a:rPr lang="en-US" altLang="zh-CN" sz="2400" dirty="0" smtClean="0"/>
              <a:t>mappings &amp; Nonlinear deep </a:t>
            </a:r>
            <a:r>
              <a:rPr lang="en-US" altLang="zh-CN" sz="2400" dirty="0"/>
              <a:t>neural </a:t>
            </a:r>
            <a:r>
              <a:rPr lang="en-US" altLang="zh-CN" sz="2400" dirty="0" smtClean="0"/>
              <a:t>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Superior performance </a:t>
            </a:r>
            <a:r>
              <a:rPr lang="en-US" altLang="zh-CN" sz="2400" dirty="0"/>
              <a:t>for the </a:t>
            </a:r>
            <a:r>
              <a:rPr lang="en-US" altLang="zh-CN" sz="2400" dirty="0">
                <a:solidFill>
                  <a:srgbClr val="FF0000"/>
                </a:solidFill>
              </a:rPr>
              <a:t>conventional tagging </a:t>
            </a:r>
            <a:r>
              <a:rPr lang="en-US" altLang="zh-CN" sz="2400" dirty="0" smtClean="0">
                <a:solidFill>
                  <a:srgbClr val="FF0000"/>
                </a:solidFill>
              </a:rPr>
              <a:t>task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173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7351238" cy="4711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5.3. </a:t>
            </a:r>
            <a:r>
              <a:rPr lang="en-US" altLang="zh-CN" sz="2400" b="1" dirty="0" smtClean="0"/>
              <a:t>Zero-shot and </a:t>
            </a:r>
            <a:r>
              <a:rPr lang="en-US" altLang="zh-CN" sz="2400" b="1" dirty="0"/>
              <a:t>Seen/Unseen image tagging</a:t>
            </a: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9588598" cy="688016"/>
          </a:xfrm>
        </p:spPr>
        <p:txBody>
          <a:bodyPr/>
          <a:lstStyle/>
          <a:p>
            <a:r>
              <a:rPr kumimoji="1" lang="en-US" altLang="zh-CN" dirty="0"/>
              <a:t>Experiments</a:t>
            </a: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683808" y="1525258"/>
            <a:ext cx="11067205" cy="7510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This section presents some results for the </a:t>
            </a:r>
            <a:r>
              <a:rPr lang="en-US" altLang="zh-CN" sz="2400" b="1" dirty="0">
                <a:solidFill>
                  <a:srgbClr val="FF0000"/>
                </a:solidFill>
              </a:rPr>
              <a:t>two novel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image tagging </a:t>
            </a:r>
            <a:r>
              <a:rPr lang="en-US" altLang="zh-CN" sz="2400" b="1" dirty="0">
                <a:solidFill>
                  <a:srgbClr val="FF0000"/>
                </a:solidFill>
              </a:rPr>
              <a:t>scenarios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olidFill>
                  <a:srgbClr val="FF0000"/>
                </a:solidFill>
              </a:rPr>
              <a:t>zero-shot</a:t>
            </a:r>
            <a:r>
              <a:rPr lang="en-US" altLang="zh-CN" sz="2400" b="1" dirty="0"/>
              <a:t> and </a:t>
            </a:r>
            <a:r>
              <a:rPr lang="en-US" altLang="zh-CN" sz="2400" b="1" dirty="0">
                <a:solidFill>
                  <a:srgbClr val="FF0000"/>
                </a:solidFill>
              </a:rPr>
              <a:t>seen/unseen</a:t>
            </a:r>
            <a:r>
              <a:rPr lang="en-US" altLang="zh-CN" sz="2400" b="1" dirty="0"/>
              <a:t> tagging</a:t>
            </a:r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683808" y="4044892"/>
            <a:ext cx="1631373" cy="4711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Baselines</a:t>
            </a:r>
            <a:endParaRPr lang="en-US" altLang="zh-CN" sz="2400" b="1" dirty="0"/>
          </a:p>
        </p:txBody>
      </p:sp>
      <p:sp>
        <p:nvSpPr>
          <p:cNvPr id="13" name="左大括号 12"/>
          <p:cNvSpPr/>
          <p:nvPr/>
        </p:nvSpPr>
        <p:spPr>
          <a:xfrm>
            <a:off x="2315181" y="2590152"/>
            <a:ext cx="226979" cy="3421542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2901714" y="2479802"/>
            <a:ext cx="2312312" cy="4070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Seen2Unseen.</a:t>
            </a:r>
          </a:p>
        </p:txBody>
      </p:sp>
      <p:sp>
        <p:nvSpPr>
          <p:cNvPr id="18" name="文本占位符 3"/>
          <p:cNvSpPr txBox="1">
            <a:spLocks/>
          </p:cNvSpPr>
          <p:nvPr/>
        </p:nvSpPr>
        <p:spPr>
          <a:xfrm>
            <a:off x="2901714" y="3355291"/>
            <a:ext cx="2312312" cy="4070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LabelEM.</a:t>
            </a:r>
          </a:p>
        </p:txBody>
      </p:sp>
      <p:sp>
        <p:nvSpPr>
          <p:cNvPr id="19" name="文本占位符 3"/>
          <p:cNvSpPr txBox="1">
            <a:spLocks/>
          </p:cNvSpPr>
          <p:nvPr/>
        </p:nvSpPr>
        <p:spPr>
          <a:xfrm>
            <a:off x="2891987" y="4550770"/>
            <a:ext cx="2312312" cy="4070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LabelEM+.</a:t>
            </a:r>
          </a:p>
        </p:txBody>
      </p:sp>
      <p:sp>
        <p:nvSpPr>
          <p:cNvPr id="24" name="文本占位符 3"/>
          <p:cNvSpPr txBox="1">
            <a:spLocks/>
          </p:cNvSpPr>
          <p:nvPr/>
        </p:nvSpPr>
        <p:spPr>
          <a:xfrm>
            <a:off x="2901714" y="5745773"/>
            <a:ext cx="1495188" cy="4070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err="1"/>
              <a:t>ConSE</a:t>
            </a:r>
            <a:r>
              <a:rPr lang="en-US" altLang="zh-CN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873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7351238" cy="4711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5.3. </a:t>
            </a:r>
            <a:r>
              <a:rPr lang="en-US" altLang="zh-CN" sz="2400" b="1" dirty="0" smtClean="0"/>
              <a:t>Zero-shot and </a:t>
            </a:r>
            <a:r>
              <a:rPr lang="en-US" altLang="zh-CN" sz="2400" b="1" dirty="0"/>
              <a:t>Seen/Unseen image tagging</a:t>
            </a: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9588598" cy="688016"/>
          </a:xfrm>
        </p:spPr>
        <p:txBody>
          <a:bodyPr/>
          <a:lstStyle/>
          <a:p>
            <a:r>
              <a:rPr kumimoji="1" lang="en-US" altLang="zh-CN" dirty="0"/>
              <a:t>Experiments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5893"/>
            <a:ext cx="7117775" cy="33599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418" y="1815137"/>
            <a:ext cx="4674467" cy="293070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0423" y="2665379"/>
            <a:ext cx="7027352" cy="194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273418" y="2665379"/>
            <a:ext cx="4674467" cy="194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0423" y="4396903"/>
            <a:ext cx="7027352" cy="348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3"/>
          <p:cNvSpPr txBox="1">
            <a:spLocks/>
          </p:cNvSpPr>
          <p:nvPr/>
        </p:nvSpPr>
        <p:spPr>
          <a:xfrm>
            <a:off x="644898" y="5043140"/>
            <a:ext cx="10911562" cy="12396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Table 2 summarizes the results of the </a:t>
            </a:r>
            <a:r>
              <a:rPr lang="en-US" altLang="zh-CN" sz="2400" b="1" dirty="0" smtClean="0"/>
              <a:t>baselines and </a:t>
            </a:r>
            <a:r>
              <a:rPr lang="en-US" altLang="zh-CN" sz="2400" b="1" dirty="0"/>
              <a:t>Fast0Tag when they are applied to the zero-shot </a:t>
            </a:r>
            <a:r>
              <a:rPr lang="en-US" altLang="zh-CN" sz="2400" b="1" dirty="0" smtClean="0"/>
              <a:t>and seen/ unseen </a:t>
            </a:r>
            <a:r>
              <a:rPr lang="en-US" altLang="zh-CN" sz="2400" b="1" dirty="0"/>
              <a:t>image tagging tasks. </a:t>
            </a:r>
            <a:r>
              <a:rPr lang="en-US" altLang="zh-CN" sz="2400" b="1" dirty="0">
                <a:solidFill>
                  <a:srgbClr val="FF0000"/>
                </a:solidFill>
              </a:rPr>
              <a:t>Overall, Fast0Tag,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with either </a:t>
            </a:r>
            <a:r>
              <a:rPr lang="en-US" altLang="zh-CN" sz="2400" b="1" dirty="0">
                <a:solidFill>
                  <a:srgbClr val="FF0000"/>
                </a:solidFill>
              </a:rPr>
              <a:t>linear or neural network mapping, performs the best</a:t>
            </a:r>
          </a:p>
        </p:txBody>
      </p:sp>
    </p:spTree>
    <p:extLst>
      <p:ext uri="{BB962C8B-B14F-4D97-AF65-F5344CB8AC3E}">
        <p14:creationId xmlns:p14="http://schemas.microsoft.com/office/powerpoint/2010/main" val="38900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 txBox="1">
            <a:spLocks/>
          </p:cNvSpPr>
          <p:nvPr/>
        </p:nvSpPr>
        <p:spPr>
          <a:xfrm>
            <a:off x="372524" y="914713"/>
            <a:ext cx="7351238" cy="4711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5.3. </a:t>
            </a:r>
            <a:r>
              <a:rPr lang="en-US" altLang="zh-CN" sz="2400" b="1" dirty="0" smtClean="0"/>
              <a:t>Zero-shot and </a:t>
            </a:r>
          </a:p>
          <a:p>
            <a:r>
              <a:rPr lang="en-US" altLang="zh-CN" sz="2400" b="1" dirty="0" smtClean="0"/>
              <a:t>Seen/Unseen </a:t>
            </a:r>
            <a:r>
              <a:rPr lang="en-US" altLang="zh-CN" sz="2400" b="1" dirty="0"/>
              <a:t>image tagging</a:t>
            </a:r>
          </a:p>
        </p:txBody>
      </p: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9588598" cy="688016"/>
          </a:xfrm>
        </p:spPr>
        <p:txBody>
          <a:bodyPr/>
          <a:lstStyle/>
          <a:p>
            <a:r>
              <a:rPr kumimoji="1" lang="en-US" altLang="zh-CN" dirty="0"/>
              <a:t>Experiments</a:t>
            </a: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372524" y="1852458"/>
            <a:ext cx="2954337" cy="4429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Qualitative results.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116" y="570705"/>
            <a:ext cx="7137351" cy="5832388"/>
          </a:xfrm>
          <a:prstGeom prst="rect">
            <a:avLst/>
          </a:prstGeom>
        </p:spPr>
      </p:pic>
      <p:sp>
        <p:nvSpPr>
          <p:cNvPr id="16" name="文本占位符 3"/>
          <p:cNvSpPr txBox="1">
            <a:spLocks/>
          </p:cNvSpPr>
          <p:nvPr/>
        </p:nvSpPr>
        <p:spPr>
          <a:xfrm>
            <a:off x="372525" y="2496287"/>
            <a:ext cx="4549671" cy="414008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The tags in </a:t>
            </a:r>
            <a:r>
              <a:rPr lang="en-US" altLang="zh-CN" sz="2400" b="1" dirty="0">
                <a:solidFill>
                  <a:srgbClr val="92D050"/>
                </a:solidFill>
              </a:rPr>
              <a:t>green color</a:t>
            </a:r>
          </a:p>
          <a:p>
            <a:r>
              <a:rPr lang="en-US" altLang="zh-CN" sz="2400" b="1" dirty="0"/>
              <a:t>appear in the </a:t>
            </a:r>
            <a:r>
              <a:rPr lang="en-US" altLang="zh-CN" sz="2400" b="1" dirty="0" err="1"/>
              <a:t>groundtruth</a:t>
            </a:r>
            <a:r>
              <a:rPr lang="en-US" altLang="zh-CN" sz="2400" b="1" dirty="0"/>
              <a:t> annotation; those in </a:t>
            </a:r>
            <a:r>
              <a:rPr lang="en-US" altLang="zh-CN" sz="2400" b="1" dirty="0">
                <a:solidFill>
                  <a:srgbClr val="FF0000"/>
                </a:solidFill>
              </a:rPr>
              <a:t>red color </a:t>
            </a:r>
            <a:r>
              <a:rPr lang="en-US" altLang="zh-CN" sz="2400" b="1" dirty="0" smtClean="0"/>
              <a:t>and italic </a:t>
            </a:r>
            <a:r>
              <a:rPr lang="en-US" altLang="zh-CN" sz="2400" b="1" dirty="0"/>
              <a:t>font are the mistaken tags. Interestingly, Fast0Tag </a:t>
            </a:r>
            <a:r>
              <a:rPr lang="en-US" altLang="zh-CN" sz="2400" b="1" dirty="0" smtClean="0"/>
              <a:t>performs equally </a:t>
            </a:r>
            <a:r>
              <a:rPr lang="en-US" altLang="zh-CN" sz="2400" b="1" dirty="0"/>
              <a:t>well for traditional and zero-shot tagging </a:t>
            </a:r>
            <a:r>
              <a:rPr lang="en-US" altLang="zh-CN" sz="2400" b="1" dirty="0" smtClean="0"/>
              <a:t>and makes </a:t>
            </a:r>
            <a:r>
              <a:rPr lang="en-US" altLang="zh-CN" sz="2400" b="1" dirty="0"/>
              <a:t>even the same mistakes. More results are in </a:t>
            </a:r>
            <a:r>
              <a:rPr lang="en-US" altLang="zh-CN" sz="2400" b="1" dirty="0" err="1"/>
              <a:t>Suppl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99795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67" r="24667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97667" y="2460895"/>
            <a:ext cx="4610911" cy="2150016"/>
          </a:xfrm>
        </p:spPr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61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72525" y="226697"/>
            <a:ext cx="9588598" cy="688016"/>
          </a:xfrm>
        </p:spPr>
        <p:txBody>
          <a:bodyPr/>
          <a:lstStyle/>
          <a:p>
            <a:r>
              <a:rPr kumimoji="1" lang="en-US" altLang="zh-CN" dirty="0"/>
              <a:t>Conclusion</a:t>
            </a:r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972765" y="1115456"/>
            <a:ext cx="6225703" cy="4636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A </a:t>
            </a:r>
            <a:r>
              <a:rPr lang="en-US" altLang="zh-CN" sz="2400" b="1" dirty="0"/>
              <a:t>particular visual </a:t>
            </a:r>
            <a:r>
              <a:rPr lang="en-US" altLang="zh-CN" sz="2400" b="1" dirty="0" smtClean="0"/>
              <a:t>regulation over </a:t>
            </a:r>
            <a:r>
              <a:rPr lang="en-US" altLang="zh-CN" sz="2400" b="1" dirty="0"/>
              <a:t>words</a:t>
            </a:r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972765" y="1779876"/>
            <a:ext cx="10518843" cy="82713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the visual association rule which </a:t>
            </a:r>
            <a:r>
              <a:rPr lang="en-US" altLang="zh-CN" sz="2400" b="1" dirty="0" smtClean="0"/>
              <a:t>partitions words </a:t>
            </a:r>
            <a:r>
              <a:rPr lang="en-US" altLang="zh-CN" sz="2400" b="1" dirty="0">
                <a:solidFill>
                  <a:srgbClr val="FF0000"/>
                </a:solidFill>
              </a:rPr>
              <a:t>into two disjoint sets </a:t>
            </a:r>
            <a:r>
              <a:rPr lang="en-US" altLang="zh-CN" sz="2400" b="1" dirty="0"/>
              <a:t>according to their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relevance</a:t>
            </a:r>
            <a:r>
              <a:rPr lang="en-US" altLang="zh-CN" sz="2400" b="1" dirty="0" smtClean="0"/>
              <a:t> to </a:t>
            </a:r>
            <a:r>
              <a:rPr lang="en-US" altLang="zh-CN" sz="2400" b="1" dirty="0"/>
              <a:t>an image</a:t>
            </a: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972764" y="2807758"/>
            <a:ext cx="10518843" cy="5191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how it can be captured </a:t>
            </a:r>
            <a:r>
              <a:rPr lang="en-US" altLang="zh-CN" sz="2400" b="1" dirty="0" smtClean="0"/>
              <a:t>by the </a:t>
            </a:r>
            <a:r>
              <a:rPr lang="en-US" altLang="zh-CN" sz="2400" b="1" dirty="0">
                <a:solidFill>
                  <a:srgbClr val="FF0000"/>
                </a:solidFill>
              </a:rPr>
              <a:t>vector offsets </a:t>
            </a:r>
            <a:r>
              <a:rPr lang="en-US" altLang="zh-CN" sz="2400" b="1" dirty="0"/>
              <a:t>in the word vector space</a:t>
            </a: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972763" y="3527604"/>
            <a:ext cx="8813263" cy="3472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There </a:t>
            </a:r>
            <a:r>
              <a:rPr lang="en-US" altLang="zh-CN" sz="2400" b="1" dirty="0"/>
              <a:t>exists a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principal direction </a:t>
            </a:r>
            <a:r>
              <a:rPr lang="en-US" altLang="zh-CN" sz="2400" b="1" dirty="0"/>
              <a:t>in the word vector space</a:t>
            </a:r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972762" y="4097689"/>
            <a:ext cx="8813263" cy="3472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involve 1,006 words</a:t>
            </a: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972766" y="4817535"/>
            <a:ext cx="10518842" cy="9724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develop a </a:t>
            </a:r>
            <a:r>
              <a:rPr lang="en-US" altLang="zh-CN" sz="2400" b="1" dirty="0" smtClean="0"/>
              <a:t>Fast0Tag model </a:t>
            </a:r>
            <a:r>
              <a:rPr lang="en-US" altLang="zh-CN" sz="2400" b="1" dirty="0"/>
              <a:t>to solve image tagging by estimating the </a:t>
            </a:r>
            <a:r>
              <a:rPr lang="en-US" altLang="zh-CN" sz="2400" b="1" dirty="0" smtClean="0"/>
              <a:t>principal directions </a:t>
            </a:r>
            <a:r>
              <a:rPr lang="en-US" altLang="zh-CN" sz="2400" b="1" dirty="0"/>
              <a:t>for input images</a:t>
            </a:r>
          </a:p>
        </p:txBody>
      </p:sp>
    </p:spTree>
    <p:extLst>
      <p:ext uri="{BB962C8B-B14F-4D97-AF65-F5344CB8AC3E}">
        <p14:creationId xmlns:p14="http://schemas.microsoft.com/office/powerpoint/2010/main" val="33563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67" r="24667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4204" y="486248"/>
            <a:ext cx="8437124" cy="749165"/>
          </a:xfrm>
        </p:spPr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50068" y="3154194"/>
            <a:ext cx="4049949" cy="496110"/>
          </a:xfrm>
        </p:spPr>
        <p:txBody>
          <a:bodyPr/>
          <a:lstStyle/>
          <a:p>
            <a:r>
              <a:rPr lang="en-US" altLang="zh-CN" sz="2400" dirty="0"/>
              <a:t>use of word </a:t>
            </a:r>
            <a:r>
              <a:rPr lang="en-US" altLang="zh-CN" sz="2400" dirty="0" smtClean="0"/>
              <a:t>vectors in NLP</a:t>
            </a:r>
            <a:endParaRPr lang="en-US" altLang="zh-CN" sz="2400" dirty="0"/>
          </a:p>
        </p:txBody>
      </p:sp>
      <p:sp>
        <p:nvSpPr>
          <p:cNvPr id="5" name="左大括号 4"/>
          <p:cNvSpPr/>
          <p:nvPr/>
        </p:nvSpPr>
        <p:spPr>
          <a:xfrm>
            <a:off x="5000017" y="1972283"/>
            <a:ext cx="505838" cy="2859932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716621" y="1819072"/>
            <a:ext cx="4477966" cy="1057883"/>
          </a:xfrm>
        </p:spPr>
        <p:txBody>
          <a:bodyPr/>
          <a:lstStyle/>
          <a:p>
            <a:r>
              <a:rPr lang="en-US" altLang="zh-CN" sz="2400" dirty="0" smtClean="0"/>
              <a:t>syntactic relation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r>
              <a:rPr lang="en-US" altLang="zh-CN" sz="2400" dirty="0" smtClean="0"/>
              <a:t>Dance - </a:t>
            </a:r>
            <a:r>
              <a:rPr lang="en-US" altLang="zh-CN" sz="2400" dirty="0"/>
              <a:t>dancing ≈ fly </a:t>
            </a:r>
            <a:r>
              <a:rPr lang="en-US" altLang="zh-CN" sz="2400" dirty="0" smtClean="0"/>
              <a:t> - flying</a:t>
            </a:r>
            <a:endParaRPr lang="en-US" altLang="zh-CN" sz="2400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716621" y="4095345"/>
            <a:ext cx="4477966" cy="1057883"/>
          </a:xfrm>
        </p:spPr>
        <p:txBody>
          <a:bodyPr/>
          <a:lstStyle/>
          <a:p>
            <a:r>
              <a:rPr lang="en-US" altLang="zh-CN" sz="2400" dirty="0"/>
              <a:t>semantic relation</a:t>
            </a:r>
          </a:p>
          <a:p>
            <a:r>
              <a:rPr lang="en-US" altLang="zh-CN" sz="2400" dirty="0" smtClean="0"/>
              <a:t>King -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 ≈ queen - woman</a:t>
            </a:r>
            <a:endParaRPr lang="en-US" altLang="zh-CN" sz="240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459148" y="5335622"/>
            <a:ext cx="9358009" cy="948447"/>
          </a:xfrm>
        </p:spPr>
        <p:txBody>
          <a:bodyPr/>
          <a:lstStyle/>
          <a:p>
            <a:r>
              <a:rPr lang="en-US" altLang="zh-CN" sz="2400" dirty="0"/>
              <a:t>However, it is </a:t>
            </a:r>
            <a:r>
              <a:rPr lang="en-US" altLang="zh-CN" sz="2400" dirty="0" smtClean="0"/>
              <a:t>unclear whether </a:t>
            </a:r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visual regularities </a:t>
            </a:r>
            <a:r>
              <a:rPr lang="en-US" altLang="zh-CN" sz="2400" dirty="0"/>
              <a:t>over words can still be encoded by the simple vector offsets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716621" y="3154194"/>
            <a:ext cx="781456" cy="437744"/>
          </a:xfrm>
        </p:spPr>
        <p:txBody>
          <a:bodyPr/>
          <a:lstStyle/>
          <a:p>
            <a:r>
              <a:rPr lang="en-US" altLang="zh-CN" sz="2400" dirty="0" smtClean="0"/>
              <a:t>……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3236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374" y="1509692"/>
            <a:ext cx="7144073" cy="4426220"/>
          </a:xfrm>
          <a:prstGeom prst="rect">
            <a:avLst/>
          </a:prstGeom>
        </p:spPr>
      </p:pic>
      <p:sp>
        <p:nvSpPr>
          <p:cNvPr id="13" name="文本占位符 3"/>
          <p:cNvSpPr txBox="1">
            <a:spLocks/>
          </p:cNvSpPr>
          <p:nvPr/>
        </p:nvSpPr>
        <p:spPr>
          <a:xfrm>
            <a:off x="749646" y="2664919"/>
            <a:ext cx="4477966" cy="10578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relevant tags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Y </a:t>
            </a:r>
            <a:r>
              <a:rPr lang="en-US" altLang="zh-CN" sz="2400" b="1" dirty="0"/>
              <a:t>= </a:t>
            </a:r>
            <a:r>
              <a:rPr lang="en-US" altLang="zh-CN" sz="2400" b="1" dirty="0" smtClean="0"/>
              <a:t>{</a:t>
            </a:r>
            <a:r>
              <a:rPr lang="en-US" altLang="zh-CN" sz="2400" b="1" dirty="0"/>
              <a:t>people; animal; zoo</a:t>
            </a:r>
            <a:r>
              <a:rPr lang="en-US" altLang="zh-CN" sz="2400" b="1" dirty="0" smtClean="0"/>
              <a:t>} </a:t>
            </a:r>
            <a:endParaRPr lang="en-US" altLang="zh-CN" sz="2400" b="1" dirty="0"/>
          </a:p>
        </p:txBody>
      </p:sp>
      <p:sp>
        <p:nvSpPr>
          <p:cNvPr id="14" name="文本占位符 3"/>
          <p:cNvSpPr txBox="1">
            <a:spLocks/>
          </p:cNvSpPr>
          <p:nvPr/>
        </p:nvSpPr>
        <p:spPr>
          <a:xfrm>
            <a:off x="749646" y="4125217"/>
            <a:ext cx="4477966" cy="10578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irrelevant </a:t>
            </a:r>
            <a:r>
              <a:rPr lang="en-US" altLang="zh-CN" sz="2400" b="1" dirty="0"/>
              <a:t>tags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Y’ </a:t>
            </a:r>
            <a:r>
              <a:rPr lang="en-US" altLang="zh-CN" sz="2400" b="1" dirty="0"/>
              <a:t>= </a:t>
            </a:r>
            <a:r>
              <a:rPr lang="en-US" altLang="zh-CN" sz="2400" b="1" dirty="0" smtClean="0"/>
              <a:t>{sailor</a:t>
            </a:r>
            <a:r>
              <a:rPr lang="en-US" altLang="zh-CN" sz="2400" b="1" dirty="0"/>
              <a:t>; book; </a:t>
            </a:r>
            <a:r>
              <a:rPr lang="en-US" altLang="zh-CN" sz="2400" b="1" dirty="0" smtClean="0"/>
              <a:t>landscape}</a:t>
            </a:r>
            <a:endParaRPr lang="en-US" altLang="zh-CN" sz="2400" b="1" dirty="0"/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749646" y="1733562"/>
            <a:ext cx="4477966" cy="10578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Two disjoint </a:t>
            </a:r>
            <a:r>
              <a:rPr lang="en-US" altLang="zh-CN" sz="2400" b="1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197596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749645" y="2470366"/>
            <a:ext cx="9853503" cy="11872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The </a:t>
            </a:r>
            <a:r>
              <a:rPr lang="en-US" altLang="zh-CN" sz="2400" b="1" dirty="0"/>
              <a:t>offsets between the vectors of the </a:t>
            </a:r>
            <a:r>
              <a:rPr lang="en-US" altLang="zh-CN" sz="2400" b="1" dirty="0">
                <a:solidFill>
                  <a:srgbClr val="FF0000"/>
                </a:solidFill>
              </a:rPr>
              <a:t>relevant tags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Y </a:t>
            </a:r>
            <a:r>
              <a:rPr lang="en-US" altLang="zh-CN" sz="2400" b="1" dirty="0" smtClean="0"/>
              <a:t>and </a:t>
            </a:r>
            <a:r>
              <a:rPr lang="en-US" altLang="zh-CN" sz="2400" b="1" dirty="0"/>
              <a:t>those of the </a:t>
            </a:r>
            <a:r>
              <a:rPr lang="en-US" altLang="zh-CN" sz="2400" b="1" dirty="0">
                <a:solidFill>
                  <a:srgbClr val="FF0000"/>
                </a:solidFill>
              </a:rPr>
              <a:t>irrelevant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Y’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are along about the same </a:t>
            </a:r>
            <a:r>
              <a:rPr lang="en-US" altLang="zh-CN" sz="2400" b="1" dirty="0" smtClean="0"/>
              <a:t>direction, which we call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principal direction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749645" y="1616600"/>
            <a:ext cx="10651171" cy="6926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Every image </a:t>
            </a:r>
            <a:r>
              <a:rPr lang="en-US" altLang="zh-CN" sz="2400" b="1" dirty="0"/>
              <a:t>introduces a visual association rule (Y; Y </a:t>
            </a:r>
            <a:r>
              <a:rPr lang="en-US" altLang="zh-CN" sz="2400" b="1" dirty="0" smtClean="0"/>
              <a:t>‘) over words</a:t>
            </a:r>
            <a:r>
              <a:rPr lang="en-US" altLang="zh-CN" sz="2400" b="1" dirty="0"/>
              <a:t>.</a:t>
            </a: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749645" y="3967965"/>
            <a:ext cx="11098644" cy="11872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There </a:t>
            </a:r>
            <a:r>
              <a:rPr lang="en-US" altLang="zh-CN" sz="2400" b="1" dirty="0"/>
              <a:t>exists at least </a:t>
            </a:r>
            <a:r>
              <a:rPr lang="en-US" altLang="zh-CN" sz="2400" b="1" dirty="0">
                <a:solidFill>
                  <a:srgbClr val="FF0000"/>
                </a:solidFill>
              </a:rPr>
              <a:t>one vector </a:t>
            </a:r>
            <a:r>
              <a:rPr lang="en-US" altLang="zh-CN" sz="2400" b="1" dirty="0"/>
              <a:t>(direction)w in the word </a:t>
            </a:r>
            <a:r>
              <a:rPr lang="en-US" altLang="zh-CN" sz="2400" b="1" dirty="0" smtClean="0"/>
              <a:t>vector space</a:t>
            </a:r>
            <a:r>
              <a:rPr lang="zh-CN" altLang="en-US" sz="2400" b="1" dirty="0" smtClean="0"/>
              <a:t>，</a:t>
            </a:r>
            <a:r>
              <a:rPr lang="en-US" altLang="zh-CN" sz="2400" b="1" dirty="0"/>
              <a:t>such that its </a:t>
            </a:r>
            <a:r>
              <a:rPr lang="en-US" altLang="zh-CN" sz="2400" b="1" dirty="0">
                <a:solidFill>
                  <a:srgbClr val="FF0000"/>
                </a:solidFill>
              </a:rPr>
              <a:t>inner products </a:t>
            </a:r>
            <a:r>
              <a:rPr lang="en-US" altLang="zh-CN" sz="2400" b="1" dirty="0"/>
              <a:t>with the vector </a:t>
            </a:r>
            <a:r>
              <a:rPr lang="en-US" altLang="zh-CN" sz="2400" b="1" dirty="0" smtClean="0"/>
              <a:t>offsets between </a:t>
            </a:r>
            <a:r>
              <a:rPr lang="en-US" altLang="zh-CN" sz="2400" b="1" dirty="0"/>
              <a:t>Y and </a:t>
            </a:r>
            <a:r>
              <a:rPr lang="en-US" altLang="zh-CN" sz="2400" b="1" dirty="0" smtClean="0"/>
              <a:t>Y</a:t>
            </a:r>
            <a:r>
              <a:rPr lang="zh-CN" altLang="en-US" sz="2400" b="1" dirty="0" smtClean="0"/>
              <a:t>’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are greater </a:t>
            </a:r>
            <a:r>
              <a:rPr lang="en-US" altLang="zh-CN" sz="2400" b="1" dirty="0" smtClean="0"/>
              <a:t>than 0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138" y="5525818"/>
            <a:ext cx="5945270" cy="585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146" y="5586072"/>
            <a:ext cx="2679992" cy="4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749645" y="1110466"/>
            <a:ext cx="10651171" cy="6926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Solve the </a:t>
            </a:r>
            <a:r>
              <a:rPr lang="en-US" altLang="zh-CN" sz="2400" b="1" dirty="0"/>
              <a:t>image tagging problem by </a:t>
            </a:r>
            <a:r>
              <a:rPr lang="en-US" altLang="zh-CN" sz="2400" b="1" dirty="0">
                <a:solidFill>
                  <a:srgbClr val="FF0000"/>
                </a:solidFill>
              </a:rPr>
              <a:t>estimating the principal direction</a:t>
            </a: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749645" y="2613142"/>
            <a:ext cx="4114185" cy="99941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Exploit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linear </a:t>
            </a:r>
            <a:r>
              <a:rPr lang="en-US" altLang="zh-CN" sz="2400" b="1" dirty="0">
                <a:solidFill>
                  <a:srgbClr val="FF0000"/>
                </a:solidFill>
              </a:rPr>
              <a:t>mappings 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/>
              <a:t>and </a:t>
            </a:r>
            <a:r>
              <a:rPr lang="en-US" altLang="zh-CN" sz="2400" b="1" dirty="0">
                <a:solidFill>
                  <a:srgbClr val="FF0000"/>
                </a:solidFill>
              </a:rPr>
              <a:t>deep neural networks</a:t>
            </a:r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6936437" y="2613142"/>
            <a:ext cx="4114185" cy="99941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Approximate the </a:t>
            </a:r>
            <a:r>
              <a:rPr lang="en-US" altLang="zh-CN" sz="2400" b="1" dirty="0">
                <a:solidFill>
                  <a:srgbClr val="FF0000"/>
                </a:solidFill>
              </a:rPr>
              <a:t>principal direction</a:t>
            </a:r>
            <a:r>
              <a:rPr lang="en-US" altLang="zh-CN" sz="2400" b="1" dirty="0"/>
              <a:t> from each input image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155660" y="2898841"/>
            <a:ext cx="1478604" cy="428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749645" y="4111202"/>
            <a:ext cx="10106424" cy="9860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Capable </a:t>
            </a:r>
            <a:r>
              <a:rPr lang="en-US" altLang="zh-CN" sz="2400" b="1" dirty="0"/>
              <a:t>of assigning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novel tags </a:t>
            </a:r>
            <a:r>
              <a:rPr lang="en-US" altLang="zh-CN" sz="2400" b="1" dirty="0"/>
              <a:t>from an open </a:t>
            </a:r>
            <a:r>
              <a:rPr lang="en-US" altLang="zh-CN" sz="2400" b="1" dirty="0" smtClean="0"/>
              <a:t>vocabulary</a:t>
            </a:r>
            <a:r>
              <a:rPr lang="zh-CN" altLang="en-US" sz="2400" b="1" dirty="0" smtClean="0"/>
              <a:t>，</a:t>
            </a:r>
            <a:r>
              <a:rPr lang="en-US" altLang="zh-CN" sz="2400" b="1" dirty="0"/>
              <a:t>which are </a:t>
            </a:r>
            <a:r>
              <a:rPr lang="en-US" altLang="zh-CN" sz="2400" b="1" dirty="0">
                <a:solidFill>
                  <a:srgbClr val="FF0000"/>
                </a:solidFill>
              </a:rPr>
              <a:t>unseen</a:t>
            </a:r>
            <a:r>
              <a:rPr lang="en-US" altLang="zh-CN" sz="2400" b="1" dirty="0"/>
              <a:t> at the </a:t>
            </a:r>
            <a:r>
              <a:rPr lang="en-US" altLang="zh-CN" sz="2400" b="1" dirty="0" smtClean="0"/>
              <a:t>training stage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4" name="文本占位符 3"/>
          <p:cNvSpPr txBox="1">
            <a:spLocks/>
          </p:cNvSpPr>
          <p:nvPr/>
        </p:nvSpPr>
        <p:spPr>
          <a:xfrm>
            <a:off x="749644" y="5588743"/>
            <a:ext cx="4855090" cy="4997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Fast </a:t>
            </a:r>
            <a:r>
              <a:rPr lang="en-US" altLang="zh-CN" sz="2400" b="1" dirty="0"/>
              <a:t>zero-shot image tagging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5256502" y="5083704"/>
            <a:ext cx="348232" cy="1595867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953328" y="4902811"/>
            <a:ext cx="1361872" cy="388965"/>
          </a:xfrm>
        </p:spPr>
        <p:txBody>
          <a:bodyPr/>
          <a:lstStyle/>
          <a:p>
            <a:r>
              <a:rPr lang="en-US" altLang="zh-CN" sz="2400" dirty="0"/>
              <a:t>FastTag</a:t>
            </a:r>
          </a:p>
        </p:txBody>
      </p:sp>
      <p:sp>
        <p:nvSpPr>
          <p:cNvPr id="18" name="文本占位符 3"/>
          <p:cNvSpPr txBox="1">
            <a:spLocks/>
          </p:cNvSpPr>
          <p:nvPr/>
        </p:nvSpPr>
        <p:spPr>
          <a:xfrm>
            <a:off x="5894962" y="6238229"/>
            <a:ext cx="2801566" cy="4413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65000"/>
                  </a:schemeClr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zero-shot learning</a:t>
            </a:r>
          </a:p>
        </p:txBody>
      </p:sp>
    </p:spTree>
    <p:extLst>
      <p:ext uri="{BB962C8B-B14F-4D97-AF65-F5344CB8AC3E}">
        <p14:creationId xmlns:p14="http://schemas.microsoft.com/office/powerpoint/2010/main" val="42810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</TotalTime>
  <Words>2700</Words>
  <Application>Microsoft Office PowerPoint</Application>
  <PresentationFormat>宽屏</PresentationFormat>
  <Paragraphs>343</Paragraphs>
  <Slides>44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等线</vt:lpstr>
      <vt:lpstr>微软雅黑</vt:lpstr>
      <vt:lpstr>Arial</vt:lpstr>
      <vt:lpstr>Cambria Math</vt:lpstr>
      <vt:lpstr>Century Gothic</vt:lpstr>
      <vt:lpstr>Segoe UI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Villa7</cp:lastModifiedBy>
  <cp:revision>162</cp:revision>
  <dcterms:created xsi:type="dcterms:W3CDTF">2015-08-18T02:51:41Z</dcterms:created>
  <dcterms:modified xsi:type="dcterms:W3CDTF">2017-01-24T11:29:20Z</dcterms:modified>
  <cp:category/>
</cp:coreProperties>
</file>