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331" r:id="rId3"/>
    <p:sldId id="347" r:id="rId4"/>
    <p:sldId id="348" r:id="rId5"/>
    <p:sldId id="349" r:id="rId6"/>
    <p:sldId id="350" r:id="rId7"/>
    <p:sldId id="351" r:id="rId8"/>
    <p:sldId id="352" r:id="rId9"/>
    <p:sldId id="35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AB8"/>
    <a:srgbClr val="D28C79"/>
    <a:srgbClr val="E73A1C"/>
    <a:srgbClr val="FFFFFF"/>
    <a:srgbClr val="AC6672"/>
    <a:srgbClr val="534544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9" autoAdjust="0"/>
    <p:restoredTop sz="83019" autoAdjust="0"/>
  </p:normalViewPr>
  <p:slideViewPr>
    <p:cSldViewPr snapToGrid="0">
      <p:cViewPr>
        <p:scale>
          <a:sx n="100" d="100"/>
          <a:sy n="100" d="100"/>
        </p:scale>
        <p:origin x="22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28E5-2D16-4EAC-B392-110BD3F97A2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7F50-5052-45EC-B59D-7EB521152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8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对于图像拓扑的改变具有不变性 局部的连接性，并且能够共享权重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8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卷积神经网络针对水下装置检测的步骤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拍摄水下装置的声呐图像并制作数据集（正样本）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拍摄同一区域的海底情况，背景图片（负样本）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用特定的卷积神经网络训练数据集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实地使用训练好的检测系统进行目标识别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9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带有目标物的数据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不带目标物的数据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9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背景图片：对捕获到的前视声呐图像进行随机的裁剪。一张原图像进行</a:t>
            </a:r>
            <a:r>
              <a:rPr lang="en-US" altLang="zh-CN" dirty="0" smtClean="0"/>
              <a:t>45</a:t>
            </a:r>
            <a:r>
              <a:rPr lang="zh-CN" altLang="en-US" dirty="0" smtClean="0"/>
              <a:t>张图像的扩充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48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7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目前准确率和实时性的权衡问题（各个领域都存在</a:t>
            </a:r>
            <a:r>
              <a:rPr lang="zh-CN" altLang="en-US" baseline="0" dirty="0" smtClean="0"/>
              <a:t>） 未确认无阴影的目标物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5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明确文章的概念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目的</a:t>
            </a:r>
            <a:r>
              <a:rPr lang="zh-CN" altLang="en-US" baseline="0" dirty="0" smtClean="0"/>
              <a:t> 区分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明确的提出深度学习方法对于声呐图像处理的优势，结合声呐图像的物理特点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数据集的信息  来源，预处理的方法，训练，测试集图像的数量，大小；没有统一的</a:t>
            </a:r>
            <a:r>
              <a:rPr lang="en-US" altLang="zh-CN" baseline="0" dirty="0" smtClean="0"/>
              <a:t>benchmark,</a:t>
            </a:r>
            <a:r>
              <a:rPr lang="zh-CN" altLang="en-US" baseline="0" dirty="0" smtClean="0"/>
              <a:t>因此用不同的方法来进行结果的比较。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7F50-5052-45EC-B59D-7EB5211525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943350"/>
            <a:ext cx="12192000" cy="2914650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3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7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7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2" r:id="rId5"/>
    <p:sldLayoutId id="2147483653" r:id="rId6"/>
    <p:sldLayoutId id="2147483654" r:id="rId7"/>
    <p:sldLayoutId id="2147483666" r:id="rId8"/>
    <p:sldLayoutId id="2147483667" r:id="rId9"/>
    <p:sldLayoutId id="2147483655" r:id="rId10"/>
    <p:sldLayoutId id="2147483668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0710" y="2748574"/>
            <a:ext cx="9250576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 neural network based agent vehicle</a:t>
            </a:r>
          </a:p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forward-looking sonar image</a:t>
            </a: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 txBox="1">
            <a:spLocks/>
          </p:cNvSpPr>
          <p:nvPr/>
        </p:nvSpPr>
        <p:spPr>
          <a:xfrm>
            <a:off x="2569377" y="1910885"/>
            <a:ext cx="718266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based agent vehicle detection algorithm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占位符 1"/>
          <p:cNvSpPr txBox="1">
            <a:spLocks/>
          </p:cNvSpPr>
          <p:nvPr/>
        </p:nvSpPr>
        <p:spPr>
          <a:xfrm>
            <a:off x="2569377" y="2617302"/>
            <a:ext cx="7804968" cy="3860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forward-looking sonar image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1"/>
          <p:cNvSpPr txBox="1">
            <a:spLocks/>
          </p:cNvSpPr>
          <p:nvPr/>
        </p:nvSpPr>
        <p:spPr>
          <a:xfrm>
            <a:off x="3906642" y="127150"/>
            <a:ext cx="3817900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1.Indroduction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占位符 1"/>
          <p:cNvSpPr txBox="1">
            <a:spLocks/>
          </p:cNvSpPr>
          <p:nvPr/>
        </p:nvSpPr>
        <p:spPr>
          <a:xfrm>
            <a:off x="2130837" y="1163273"/>
            <a:ext cx="5112443" cy="4909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vehicle’s recognition</a:t>
            </a:r>
            <a:endParaRPr kumimoji="1" lang="en-US" altLang="zh-CN" sz="3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"/>
          <p:cNvSpPr txBox="1">
            <a:spLocks/>
          </p:cNvSpPr>
          <p:nvPr/>
        </p:nvSpPr>
        <p:spPr>
          <a:xfrm>
            <a:off x="3296952" y="3087278"/>
            <a:ext cx="3853861" cy="451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lights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turbidity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1"/>
          <p:cNvSpPr txBox="1">
            <a:spLocks/>
          </p:cNvSpPr>
          <p:nvPr/>
        </p:nvSpPr>
        <p:spPr>
          <a:xfrm>
            <a:off x="3296952" y="3623155"/>
            <a:ext cx="4953196" cy="451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and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noise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04" y="4159032"/>
            <a:ext cx="2790976" cy="21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 txBox="1">
            <a:spLocks/>
          </p:cNvSpPr>
          <p:nvPr/>
        </p:nvSpPr>
        <p:spPr>
          <a:xfrm>
            <a:off x="2569377" y="1910885"/>
            <a:ext cx="718266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for object recognition in sonar images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占位符 1"/>
          <p:cNvSpPr txBox="1">
            <a:spLocks/>
          </p:cNvSpPr>
          <p:nvPr/>
        </p:nvSpPr>
        <p:spPr>
          <a:xfrm>
            <a:off x="2569377" y="4004313"/>
            <a:ext cx="7804968" cy="3860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1"/>
          <p:cNvSpPr txBox="1">
            <a:spLocks/>
          </p:cNvSpPr>
          <p:nvPr/>
        </p:nvSpPr>
        <p:spPr>
          <a:xfrm>
            <a:off x="3154871" y="109870"/>
            <a:ext cx="5237358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2.Proposed method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占位符 1"/>
          <p:cNvSpPr txBox="1">
            <a:spLocks/>
          </p:cNvSpPr>
          <p:nvPr/>
        </p:nvSpPr>
        <p:spPr>
          <a:xfrm>
            <a:off x="2393878" y="1286772"/>
            <a:ext cx="7161087" cy="418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Convolution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(CNN) based 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"/>
          <p:cNvSpPr txBox="1">
            <a:spLocks/>
          </p:cNvSpPr>
          <p:nvPr/>
        </p:nvSpPr>
        <p:spPr>
          <a:xfrm>
            <a:off x="3296952" y="2428567"/>
            <a:ext cx="6455093" cy="451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invariances which is irrelevant to topology changes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1"/>
          <p:cNvSpPr txBox="1">
            <a:spLocks/>
          </p:cNvSpPr>
          <p:nvPr/>
        </p:nvSpPr>
        <p:spPr>
          <a:xfrm>
            <a:off x="3296951" y="4474289"/>
            <a:ext cx="6864191" cy="451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 cropped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labeled as matching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(Positive)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占位符 1"/>
          <p:cNvSpPr txBox="1">
            <a:spLocks/>
          </p:cNvSpPr>
          <p:nvPr/>
        </p:nvSpPr>
        <p:spPr>
          <a:xfrm>
            <a:off x="3296952" y="2956033"/>
            <a:ext cx="2055884" cy="451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connectivity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3296952" y="3468436"/>
            <a:ext cx="2055884" cy="451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weights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3296951" y="5010166"/>
            <a:ext cx="8456685" cy="451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Snot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 fitted are labeled as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non-matching region (Negative)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 txBox="1">
            <a:spLocks/>
          </p:cNvSpPr>
          <p:nvPr/>
        </p:nvSpPr>
        <p:spPr>
          <a:xfrm>
            <a:off x="2805682" y="2212403"/>
            <a:ext cx="718266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Take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sonar images of agent vehicle and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data-set 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1"/>
          <p:cNvSpPr txBox="1">
            <a:spLocks/>
          </p:cNvSpPr>
          <p:nvPr/>
        </p:nvSpPr>
        <p:spPr>
          <a:xfrm>
            <a:off x="3154871" y="109870"/>
            <a:ext cx="5237358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2.Proposed method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占位符 1"/>
          <p:cNvSpPr txBox="1">
            <a:spLocks/>
          </p:cNvSpPr>
          <p:nvPr/>
        </p:nvSpPr>
        <p:spPr>
          <a:xfrm>
            <a:off x="2393878" y="1286772"/>
            <a:ext cx="7161087" cy="418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operation strategy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2805682" y="1705510"/>
            <a:ext cx="718266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agent vehicle detection strategy has four steps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1"/>
          <p:cNvSpPr txBox="1">
            <a:spLocks/>
          </p:cNvSpPr>
          <p:nvPr/>
        </p:nvSpPr>
        <p:spPr>
          <a:xfrm>
            <a:off x="2805682" y="2719296"/>
            <a:ext cx="718266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Explorer the place and take sonar images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advance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make data-set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占位符 1"/>
          <p:cNvSpPr txBox="1">
            <a:spLocks/>
          </p:cNvSpPr>
          <p:nvPr/>
        </p:nvSpPr>
        <p:spPr>
          <a:xfrm>
            <a:off x="2805682" y="3469309"/>
            <a:ext cx="718266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data-set to the designed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占位符 1"/>
          <p:cNvSpPr txBox="1">
            <a:spLocks/>
          </p:cNvSpPr>
          <p:nvPr/>
        </p:nvSpPr>
        <p:spPr>
          <a:xfrm>
            <a:off x="2805682" y="3863077"/>
            <a:ext cx="718266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the mission in the place and do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agent vehicle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52" y="4502359"/>
            <a:ext cx="6566494" cy="1590216"/>
          </a:xfrm>
          <a:prstGeom prst="rect">
            <a:avLst/>
          </a:prstGeom>
        </p:spPr>
      </p:pic>
      <p:sp>
        <p:nvSpPr>
          <p:cNvPr id="20" name="文本占位符 1"/>
          <p:cNvSpPr txBox="1">
            <a:spLocks/>
          </p:cNvSpPr>
          <p:nvPr/>
        </p:nvSpPr>
        <p:spPr>
          <a:xfrm>
            <a:off x="3512453" y="6358461"/>
            <a:ext cx="74104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占位符 1"/>
          <p:cNvSpPr txBox="1">
            <a:spLocks/>
          </p:cNvSpPr>
          <p:nvPr/>
        </p:nvSpPr>
        <p:spPr>
          <a:xfrm>
            <a:off x="5773550" y="6358461"/>
            <a:ext cx="74104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占位符 1"/>
          <p:cNvSpPr txBox="1">
            <a:spLocks/>
          </p:cNvSpPr>
          <p:nvPr/>
        </p:nvSpPr>
        <p:spPr>
          <a:xfrm>
            <a:off x="7987758" y="6350471"/>
            <a:ext cx="74104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 txBox="1">
            <a:spLocks/>
          </p:cNvSpPr>
          <p:nvPr/>
        </p:nvSpPr>
        <p:spPr>
          <a:xfrm>
            <a:off x="3154871" y="109870"/>
            <a:ext cx="5237358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2.Proposed method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占位符 1"/>
          <p:cNvSpPr txBox="1">
            <a:spLocks/>
          </p:cNvSpPr>
          <p:nvPr/>
        </p:nvSpPr>
        <p:spPr>
          <a:xfrm>
            <a:off x="2393878" y="1286772"/>
            <a:ext cx="7161087" cy="418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Data-sets of sonar images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2805682" y="1705510"/>
            <a:ext cx="2208107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2.1.1 target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14" y="2078906"/>
            <a:ext cx="5648228" cy="3739190"/>
          </a:xfrm>
          <a:prstGeom prst="rect">
            <a:avLst/>
          </a:prstGeom>
        </p:spPr>
      </p:pic>
      <p:sp>
        <p:nvSpPr>
          <p:cNvPr id="14" name="文本占位符 1"/>
          <p:cNvSpPr txBox="1">
            <a:spLocks/>
          </p:cNvSpPr>
          <p:nvPr/>
        </p:nvSpPr>
        <p:spPr>
          <a:xfrm>
            <a:off x="3333313" y="6004791"/>
            <a:ext cx="1680475" cy="7453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96x512 pixels</a:t>
            </a:r>
          </a:p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1"/>
          <p:cNvSpPr txBox="1">
            <a:spLocks/>
          </p:cNvSpPr>
          <p:nvPr/>
        </p:nvSpPr>
        <p:spPr>
          <a:xfrm>
            <a:off x="5013788" y="6004792"/>
            <a:ext cx="1633592" cy="7453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32x128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</a:p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1156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占位符 1"/>
          <p:cNvSpPr txBox="1">
            <a:spLocks/>
          </p:cNvSpPr>
          <p:nvPr/>
        </p:nvSpPr>
        <p:spPr>
          <a:xfrm>
            <a:off x="6924782" y="6004792"/>
            <a:ext cx="1633592" cy="7453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 pixels</a:t>
            </a:r>
          </a:p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1156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 txBox="1">
            <a:spLocks/>
          </p:cNvSpPr>
          <p:nvPr/>
        </p:nvSpPr>
        <p:spPr>
          <a:xfrm>
            <a:off x="3154871" y="109870"/>
            <a:ext cx="5237358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2.Proposed method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占位符 1"/>
          <p:cNvSpPr txBox="1">
            <a:spLocks/>
          </p:cNvSpPr>
          <p:nvPr/>
        </p:nvSpPr>
        <p:spPr>
          <a:xfrm>
            <a:off x="2393878" y="1286772"/>
            <a:ext cx="7161087" cy="418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Data-sets of sonar images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2805682" y="1705510"/>
            <a:ext cx="3204700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 background images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"/>
          <p:cNvSpPr txBox="1">
            <a:spLocks/>
          </p:cNvSpPr>
          <p:nvPr/>
        </p:nvSpPr>
        <p:spPr>
          <a:xfrm>
            <a:off x="3333313" y="6004791"/>
            <a:ext cx="1680475" cy="7453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96x512 pixels</a:t>
            </a:r>
          </a:p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1"/>
          <p:cNvSpPr txBox="1">
            <a:spLocks/>
          </p:cNvSpPr>
          <p:nvPr/>
        </p:nvSpPr>
        <p:spPr>
          <a:xfrm>
            <a:off x="5013788" y="6004792"/>
            <a:ext cx="1633592" cy="7453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32x128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</a:p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18956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占位符 1"/>
          <p:cNvSpPr txBox="1">
            <a:spLocks/>
          </p:cNvSpPr>
          <p:nvPr/>
        </p:nvSpPr>
        <p:spPr>
          <a:xfrm>
            <a:off x="6924782" y="6004792"/>
            <a:ext cx="1633592" cy="7453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 pixels</a:t>
            </a:r>
          </a:p>
          <a:p>
            <a:pPr algn="ctr"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18956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17" y="2124248"/>
            <a:ext cx="6603148" cy="35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 txBox="1">
            <a:spLocks/>
          </p:cNvSpPr>
          <p:nvPr/>
        </p:nvSpPr>
        <p:spPr>
          <a:xfrm>
            <a:off x="3154871" y="109870"/>
            <a:ext cx="5237358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3.Recognition results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占位符 1"/>
          <p:cNvSpPr txBox="1">
            <a:spLocks/>
          </p:cNvSpPr>
          <p:nvPr/>
        </p:nvSpPr>
        <p:spPr>
          <a:xfrm>
            <a:off x="2393878" y="1286772"/>
            <a:ext cx="3698697" cy="418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object recognition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3154871" y="2104452"/>
            <a:ext cx="3204700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 </a:t>
            </a:r>
            <a:r>
              <a:rPr kumimoji="1" lang="en-US" altLang="zh-CN" sz="20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trainning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3154871" y="1731056"/>
            <a:ext cx="3204700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epochs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3154871" y="2477848"/>
            <a:ext cx="3204700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8" y="3451419"/>
            <a:ext cx="3200570" cy="1913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943" y="3451419"/>
            <a:ext cx="3221448" cy="1913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916" y="3451419"/>
            <a:ext cx="3221448" cy="1913190"/>
          </a:xfrm>
          <a:prstGeom prst="rect">
            <a:avLst/>
          </a:prstGeom>
        </p:spPr>
      </p:pic>
      <p:sp>
        <p:nvSpPr>
          <p:cNvPr id="16" name="文本占位符 1"/>
          <p:cNvSpPr txBox="1">
            <a:spLocks/>
          </p:cNvSpPr>
          <p:nvPr/>
        </p:nvSpPr>
        <p:spPr>
          <a:xfrm>
            <a:off x="2154746" y="5658681"/>
            <a:ext cx="2207704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Trainning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占位符 1"/>
          <p:cNvSpPr txBox="1">
            <a:spLocks/>
          </p:cNvSpPr>
          <p:nvPr/>
        </p:nvSpPr>
        <p:spPr>
          <a:xfrm>
            <a:off x="5586687" y="5658681"/>
            <a:ext cx="190948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占位符 1"/>
          <p:cNvSpPr txBox="1">
            <a:spLocks/>
          </p:cNvSpPr>
          <p:nvPr/>
        </p:nvSpPr>
        <p:spPr>
          <a:xfrm>
            <a:off x="8606112" y="5658681"/>
            <a:ext cx="1909488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los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 txBox="1">
            <a:spLocks/>
          </p:cNvSpPr>
          <p:nvPr/>
        </p:nvSpPr>
        <p:spPr>
          <a:xfrm>
            <a:off x="4154996" y="118187"/>
            <a:ext cx="3204700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4.Discussion 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"/>
          <p:cNvSpPr txBox="1">
            <a:spLocks/>
          </p:cNvSpPr>
          <p:nvPr/>
        </p:nvSpPr>
        <p:spPr>
          <a:xfrm>
            <a:off x="3339081" y="2707703"/>
            <a:ext cx="2452119" cy="37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&amp; speed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1"/>
          <p:cNvSpPr txBox="1">
            <a:spLocks/>
          </p:cNvSpPr>
          <p:nvPr/>
        </p:nvSpPr>
        <p:spPr>
          <a:xfrm>
            <a:off x="3339081" y="3222053"/>
            <a:ext cx="6119244" cy="36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non-shadow agent vehicle.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 txBox="1">
            <a:spLocks/>
          </p:cNvSpPr>
          <p:nvPr/>
        </p:nvSpPr>
        <p:spPr>
          <a:xfrm>
            <a:off x="4154996" y="118187"/>
            <a:ext cx="3369754" cy="5912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5.Conclusion </a:t>
            </a:r>
            <a:endParaRPr kumimoji="1" lang="en-US" altLang="zh-CN" sz="4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"/>
          <p:cNvSpPr txBox="1">
            <a:spLocks/>
          </p:cNvSpPr>
          <p:nvPr/>
        </p:nvSpPr>
        <p:spPr>
          <a:xfrm>
            <a:off x="2958081" y="1364678"/>
            <a:ext cx="3718944" cy="3593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conception/purpose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1"/>
          <p:cNvSpPr txBox="1">
            <a:spLocks/>
          </p:cNvSpPr>
          <p:nvPr/>
        </p:nvSpPr>
        <p:spPr>
          <a:xfrm>
            <a:off x="2958080" y="4079443"/>
            <a:ext cx="6738369" cy="36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advantage of DL processing sonar images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3672456" y="1879168"/>
            <a:ext cx="5404869" cy="20451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recognition: whether one is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classify 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 certain object (bounding box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FDDAB8"/>
              </a:buClr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 find all objects (bounding box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cut all objects (pixel wise</a:t>
            </a: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958079" y="4603458"/>
            <a:ext cx="6738369" cy="36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en-US" altLang="zh-CN" sz="20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3777231" y="4989244"/>
            <a:ext cx="2680719" cy="314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method</a:t>
            </a:r>
          </a:p>
        </p:txBody>
      </p:sp>
      <p:sp>
        <p:nvSpPr>
          <p:cNvPr id="8" name="文本占位符 1"/>
          <p:cNvSpPr txBox="1">
            <a:spLocks/>
          </p:cNvSpPr>
          <p:nvPr/>
        </p:nvSpPr>
        <p:spPr>
          <a:xfrm>
            <a:off x="3777231" y="5436919"/>
            <a:ext cx="3014094" cy="3257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r>
              <a:rPr kumimoji="1"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Number/size/way to gather</a:t>
            </a:r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3777231" y="5895974"/>
            <a:ext cx="3433194" cy="3312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DAB8"/>
              </a:buClr>
            </a:pPr>
            <a:endParaRPr kumimoji="1" lang="en-US" altLang="zh-CN" sz="2000" b="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958078" y="5858341"/>
            <a:ext cx="6738369" cy="36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DDAB8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various methods</a:t>
            </a:r>
          </a:p>
        </p:txBody>
      </p:sp>
    </p:spTree>
    <p:extLst>
      <p:ext uri="{BB962C8B-B14F-4D97-AF65-F5344CB8AC3E}">
        <p14:creationId xmlns:p14="http://schemas.microsoft.com/office/powerpoint/2010/main" val="24806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</TotalTime>
  <Words>499</Words>
  <Application>Microsoft Office PowerPoint</Application>
  <PresentationFormat>宽屏</PresentationFormat>
  <Paragraphs>89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Qixiang Ma</cp:lastModifiedBy>
  <cp:revision>583</cp:revision>
  <dcterms:created xsi:type="dcterms:W3CDTF">2015-08-18T05:03:53Z</dcterms:created>
  <dcterms:modified xsi:type="dcterms:W3CDTF">2018-05-28T09:42:15Z</dcterms:modified>
</cp:coreProperties>
</file>