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87" r:id="rId3"/>
    <p:sldId id="288" r:id="rId4"/>
    <p:sldId id="289" r:id="rId5"/>
    <p:sldId id="282" r:id="rId6"/>
    <p:sldId id="290" r:id="rId7"/>
    <p:sldId id="291" r:id="rId8"/>
    <p:sldId id="296" r:id="rId9"/>
    <p:sldId id="292" r:id="rId10"/>
    <p:sldId id="293" r:id="rId11"/>
    <p:sldId id="294" r:id="rId12"/>
    <p:sldId id="295" r:id="rId13"/>
    <p:sldId id="297" r:id="rId14"/>
    <p:sldId id="298" r:id="rId15"/>
    <p:sldId id="299" r:id="rId16"/>
    <p:sldId id="300" r:id="rId17"/>
    <p:sldId id="301" r:id="rId18"/>
    <p:sldId id="302" r:id="rId19"/>
    <p:sldId id="303" r:id="rId20"/>
    <p:sldId id="304" r:id="rId21"/>
    <p:sldId id="305" r:id="rId22"/>
    <p:sldId id="306" r:id="rId23"/>
    <p:sldId id="307" r:id="rId24"/>
    <p:sldId id="309" r:id="rId25"/>
    <p:sldId id="308" r:id="rId26"/>
    <p:sldId id="310" r:id="rId27"/>
    <p:sldId id="311" r:id="rId28"/>
    <p:sldId id="312" r:id="rId29"/>
    <p:sldId id="313" r:id="rId30"/>
    <p:sldId id="314" r:id="rId31"/>
    <p:sldId id="315" r:id="rId32"/>
    <p:sldId id="316"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AD76"/>
    <a:srgbClr val="00ABB4"/>
    <a:srgbClr val="E6E6E6"/>
    <a:srgbClr val="007076"/>
    <a:srgbClr val="00E3EE"/>
    <a:srgbClr val="3A8F94"/>
    <a:srgbClr val="09AB81"/>
    <a:srgbClr val="3CCAEC"/>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1" autoAdjust="0"/>
    <p:restoredTop sz="76014" autoAdjust="0"/>
  </p:normalViewPr>
  <p:slideViewPr>
    <p:cSldViewPr snapToGrid="0">
      <p:cViewPr varScale="1">
        <p:scale>
          <a:sx n="85" d="100"/>
          <a:sy n="85" d="100"/>
        </p:scale>
        <p:origin x="9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3FB08-606B-4135-9CF9-D265F8F27079}" type="datetimeFigureOut">
              <a:rPr lang="zh-CN" altLang="en-US" smtClean="0"/>
              <a:t>2017/10/14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23E018-9295-494C-A335-D895F26EDAFC}" type="slidenum">
              <a:rPr lang="zh-CN" altLang="en-US" smtClean="0"/>
              <a:t>‹#›</a:t>
            </a:fld>
            <a:endParaRPr lang="zh-CN" altLang="en-US"/>
          </a:p>
        </p:txBody>
      </p:sp>
    </p:spTree>
    <p:extLst>
      <p:ext uri="{BB962C8B-B14F-4D97-AF65-F5344CB8AC3E}">
        <p14:creationId xmlns:p14="http://schemas.microsoft.com/office/powerpoint/2010/main" val="144988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CVPR2017</a:t>
            </a:r>
            <a:r>
              <a:rPr lang="zh-CN" altLang="en-US" dirty="0" smtClean="0"/>
              <a:t>，关于感知</a:t>
            </a:r>
            <a:r>
              <a:rPr lang="en-US" altLang="zh-CN" dirty="0" smtClean="0"/>
              <a:t>GAN</a:t>
            </a:r>
            <a:r>
              <a:rPr lang="zh-CN" altLang="en-US" dirty="0" smtClean="0"/>
              <a:t>（生成对抗网络）来识别小目标物的文章</a:t>
            </a:r>
            <a:endParaRPr lang="zh-CN" altLang="en-US" dirty="0"/>
          </a:p>
        </p:txBody>
      </p:sp>
      <p:sp>
        <p:nvSpPr>
          <p:cNvPr id="4" name="灯片编号占位符 3"/>
          <p:cNvSpPr>
            <a:spLocks noGrp="1"/>
          </p:cNvSpPr>
          <p:nvPr>
            <p:ph type="sldNum" sz="quarter" idx="10"/>
          </p:nvPr>
        </p:nvSpPr>
        <p:spPr/>
        <p:txBody>
          <a:bodyPr/>
          <a:lstStyle/>
          <a:p>
            <a:fld id="{F323E018-9295-494C-A335-D895F26EDAFC}" type="slidenum">
              <a:rPr lang="zh-CN" altLang="en-US" smtClean="0"/>
              <a:t>1</a:t>
            </a:fld>
            <a:endParaRPr lang="zh-CN" altLang="en-US"/>
          </a:p>
        </p:txBody>
      </p:sp>
    </p:spTree>
    <p:extLst>
      <p:ext uri="{BB962C8B-B14F-4D97-AF65-F5344CB8AC3E}">
        <p14:creationId xmlns:p14="http://schemas.microsoft.com/office/powerpoint/2010/main" val="3501815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GAN</a:t>
            </a:r>
            <a:r>
              <a:rPr lang="zh-CN" altLang="en-US" dirty="0" smtClean="0"/>
              <a:t>全称是生成对抗网络，是一种学习生成模型的框架。</a:t>
            </a:r>
            <a:endParaRPr lang="en-US" altLang="zh-CN" dirty="0" smtClean="0"/>
          </a:p>
          <a:p>
            <a:r>
              <a:rPr lang="zh-CN" altLang="en-US" dirty="0" smtClean="0"/>
              <a:t>目前</a:t>
            </a:r>
            <a:r>
              <a:rPr lang="en-US" altLang="zh-CN" dirty="0" smtClean="0"/>
              <a:t>GAN</a:t>
            </a:r>
            <a:r>
              <a:rPr lang="zh-CN" altLang="en-US" dirty="0" smtClean="0"/>
              <a:t>的应用有很多，比如说图像风格的转换，图像修补，无监督的表示学习以及图像的超分辨转换。</a:t>
            </a:r>
            <a:endParaRPr lang="en-US" altLang="zh-CN" dirty="0" smtClean="0"/>
          </a:p>
          <a:p>
            <a:r>
              <a:rPr lang="zh-CN" altLang="en-US" dirty="0" smtClean="0"/>
              <a:t>本文中是第一次将</a:t>
            </a:r>
            <a:r>
              <a:rPr lang="en-US" altLang="zh-CN" dirty="0" smtClean="0"/>
              <a:t>GAN</a:t>
            </a:r>
            <a:r>
              <a:rPr lang="zh-CN" altLang="en-US" dirty="0" smtClean="0"/>
              <a:t>应用到目标检测中，并且通过生成超分辨的表示来对小目标物进行检测。</a:t>
            </a:r>
            <a:endParaRPr lang="zh-CN" altLang="en-US" dirty="0"/>
          </a:p>
        </p:txBody>
      </p:sp>
      <p:sp>
        <p:nvSpPr>
          <p:cNvPr id="4" name="灯片编号占位符 3"/>
          <p:cNvSpPr>
            <a:spLocks noGrp="1"/>
          </p:cNvSpPr>
          <p:nvPr>
            <p:ph type="sldNum" sz="quarter" idx="10"/>
          </p:nvPr>
        </p:nvSpPr>
        <p:spPr/>
        <p:txBody>
          <a:bodyPr/>
          <a:lstStyle/>
          <a:p>
            <a:fld id="{F323E018-9295-494C-A335-D895F26EDAFC}" type="slidenum">
              <a:rPr lang="zh-CN" altLang="en-US" smtClean="0"/>
              <a:t>12</a:t>
            </a:fld>
            <a:endParaRPr lang="zh-CN" altLang="en-US"/>
          </a:p>
        </p:txBody>
      </p:sp>
    </p:spTree>
    <p:extLst>
      <p:ext uri="{BB962C8B-B14F-4D97-AF65-F5344CB8AC3E}">
        <p14:creationId xmlns:p14="http://schemas.microsoft.com/office/powerpoint/2010/main" val="194588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这部分内容首先总体介绍感知</a:t>
            </a:r>
            <a:r>
              <a:rPr lang="en-US" altLang="zh-CN" dirty="0" smtClean="0"/>
              <a:t>GAN</a:t>
            </a:r>
            <a:r>
              <a:rPr lang="zh-CN" altLang="en-US" smtClean="0"/>
              <a:t>的结构，再来分别介绍他的两个子网络：条件生成网络以及判别网络，其中判别网络中的损失包括对抗损失和感知损失。</a:t>
            </a:r>
            <a:endParaRPr lang="zh-CN" altLang="en-US" dirty="0"/>
          </a:p>
        </p:txBody>
      </p:sp>
      <p:sp>
        <p:nvSpPr>
          <p:cNvPr id="4" name="灯片编号占位符 3"/>
          <p:cNvSpPr>
            <a:spLocks noGrp="1"/>
          </p:cNvSpPr>
          <p:nvPr>
            <p:ph type="sldNum" sz="quarter" idx="10"/>
          </p:nvPr>
        </p:nvSpPr>
        <p:spPr/>
        <p:txBody>
          <a:bodyPr/>
          <a:lstStyle/>
          <a:p>
            <a:fld id="{F323E018-9295-494C-A335-D895F26EDAFC}" type="slidenum">
              <a:rPr lang="zh-CN" altLang="en-US" smtClean="0"/>
              <a:t>14</a:t>
            </a:fld>
            <a:endParaRPr lang="zh-CN" altLang="en-US"/>
          </a:p>
        </p:txBody>
      </p:sp>
    </p:spTree>
    <p:extLst>
      <p:ext uri="{BB962C8B-B14F-4D97-AF65-F5344CB8AC3E}">
        <p14:creationId xmlns:p14="http://schemas.microsoft.com/office/powerpoint/2010/main" val="3493452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经典的生成对抗网络的模型：其中</a:t>
            </a:r>
            <a:r>
              <a:rPr lang="en-US" altLang="zh-CN" dirty="0" smtClean="0"/>
              <a:t>G</a:t>
            </a:r>
            <a:r>
              <a:rPr lang="zh-CN" altLang="en-US" dirty="0" smtClean="0"/>
              <a:t>是生成模型，她可以通过学习输入</a:t>
            </a:r>
            <a:r>
              <a:rPr lang="en-US" altLang="zh-CN" dirty="0" smtClean="0"/>
              <a:t>X</a:t>
            </a:r>
            <a:r>
              <a:rPr lang="zh-CN" altLang="en-US" dirty="0" smtClean="0"/>
              <a:t>，把噪声</a:t>
            </a:r>
            <a:r>
              <a:rPr lang="en-US" altLang="zh-CN" dirty="0" smtClean="0"/>
              <a:t>Z</a:t>
            </a:r>
            <a:r>
              <a:rPr lang="zh-CN" altLang="en-US" dirty="0" smtClean="0"/>
              <a:t>转化为</a:t>
            </a:r>
            <a:r>
              <a:rPr lang="en-US" altLang="zh-CN" dirty="0" smtClean="0"/>
              <a:t>X</a:t>
            </a:r>
            <a:r>
              <a:rPr lang="zh-CN" altLang="en-US" dirty="0" smtClean="0"/>
              <a:t>的数据分布。也就是生成一张新的图像。</a:t>
            </a:r>
            <a:endParaRPr lang="en-US" altLang="zh-CN" dirty="0" smtClean="0"/>
          </a:p>
          <a:p>
            <a:r>
              <a:rPr lang="en-US" altLang="zh-CN" dirty="0" smtClean="0"/>
              <a:t>D</a:t>
            </a:r>
            <a:r>
              <a:rPr lang="zh-CN" altLang="en-US" dirty="0" smtClean="0"/>
              <a:t>代表判别器，这个判别器将接收一个样本，并且判断这个样本是来自生成模型还是来自真实的数据。然后再把相应的结果反馈给之前的模型，从而可以进行参数的更新。</a:t>
            </a:r>
            <a:endParaRPr lang="en-US" altLang="zh-CN" dirty="0" smtClean="0"/>
          </a:p>
          <a:p>
            <a:r>
              <a:rPr lang="zh-CN" altLang="en-US" dirty="0" smtClean="0"/>
              <a:t>在训练</a:t>
            </a:r>
            <a:r>
              <a:rPr lang="en-US" altLang="zh-CN" dirty="0" smtClean="0"/>
              <a:t>G</a:t>
            </a:r>
            <a:r>
              <a:rPr lang="zh-CN" altLang="en-US" dirty="0" smtClean="0"/>
              <a:t>的过程：让</a:t>
            </a:r>
            <a:r>
              <a:rPr lang="en-US" altLang="zh-CN" dirty="0" smtClean="0"/>
              <a:t>D</a:t>
            </a:r>
            <a:r>
              <a:rPr lang="zh-CN" altLang="en-US" dirty="0" smtClean="0"/>
              <a:t>犯错（判断失误）的概率最大化。</a:t>
            </a:r>
            <a:endParaRPr lang="en-US" altLang="zh-CN" dirty="0" smtClean="0"/>
          </a:p>
          <a:p>
            <a:r>
              <a:rPr lang="zh-CN" altLang="en-US" dirty="0" smtClean="0"/>
              <a:t>后面的两项：</a:t>
            </a:r>
            <a:r>
              <a:rPr lang="en-US" altLang="zh-CN" dirty="0" smtClean="0"/>
              <a:t>D(x)</a:t>
            </a:r>
            <a:r>
              <a:rPr lang="zh-CN" altLang="en-US" dirty="0" smtClean="0"/>
              <a:t>指的是输入一张真实图像，判别器判别他是真实图像的概率（显然越大越好）；后面一项：由于</a:t>
            </a:r>
            <a:r>
              <a:rPr lang="en-US" altLang="zh-CN" dirty="0" smtClean="0"/>
              <a:t>G((Z))</a:t>
            </a:r>
            <a:r>
              <a:rPr lang="zh-CN" altLang="en-US" dirty="0" smtClean="0"/>
              <a:t>是生成器生成的图像，所以对于</a:t>
            </a:r>
            <a:r>
              <a:rPr lang="en-US" altLang="zh-CN" dirty="0" smtClean="0"/>
              <a:t>D(G(Z))</a:t>
            </a:r>
            <a:r>
              <a:rPr lang="zh-CN" altLang="en-US" dirty="0" smtClean="0"/>
              <a:t>的值代表输入一副假的图像他判别为真图像的概率。</a:t>
            </a:r>
            <a:endParaRPr lang="en-US" altLang="zh-CN" dirty="0" smtClean="0"/>
          </a:p>
          <a:p>
            <a:r>
              <a:rPr lang="zh-CN" altLang="en-US" dirty="0" smtClean="0"/>
              <a:t>这篇文章就是在当前经典</a:t>
            </a:r>
            <a:r>
              <a:rPr lang="en-US" altLang="zh-CN" dirty="0" smtClean="0"/>
              <a:t>GAN</a:t>
            </a:r>
            <a:r>
              <a:rPr lang="zh-CN" altLang="en-US" dirty="0" smtClean="0"/>
              <a:t>的基础上把</a:t>
            </a:r>
            <a:r>
              <a:rPr lang="en-US" altLang="zh-CN" dirty="0" smtClean="0"/>
              <a:t>x</a:t>
            </a:r>
            <a:r>
              <a:rPr lang="zh-CN" altLang="en-US" dirty="0" smtClean="0"/>
              <a:t>换成了大尺寸的图像，把</a:t>
            </a:r>
            <a:r>
              <a:rPr lang="en-US" altLang="zh-CN" dirty="0" smtClean="0"/>
              <a:t>z</a:t>
            </a:r>
            <a:r>
              <a:rPr lang="zh-CN" altLang="en-US" dirty="0" smtClean="0"/>
              <a:t>换成了小尺寸的图像，并且希望通过小尺寸图像来生成超分的图像来以假乱真</a:t>
            </a:r>
            <a:endParaRPr lang="zh-CN" altLang="en-US" dirty="0"/>
          </a:p>
        </p:txBody>
      </p:sp>
      <p:sp>
        <p:nvSpPr>
          <p:cNvPr id="4" name="灯片编号占位符 3"/>
          <p:cNvSpPr>
            <a:spLocks noGrp="1"/>
          </p:cNvSpPr>
          <p:nvPr>
            <p:ph type="sldNum" sz="quarter" idx="10"/>
          </p:nvPr>
        </p:nvSpPr>
        <p:spPr/>
        <p:txBody>
          <a:bodyPr/>
          <a:lstStyle/>
          <a:p>
            <a:fld id="{F323E018-9295-494C-A335-D895F26EDAFC}" type="slidenum">
              <a:rPr lang="zh-CN" altLang="en-US" smtClean="0"/>
              <a:t>15</a:t>
            </a:fld>
            <a:endParaRPr lang="zh-CN" altLang="en-US"/>
          </a:p>
        </p:txBody>
      </p:sp>
    </p:spTree>
    <p:extLst>
      <p:ext uri="{BB962C8B-B14F-4D97-AF65-F5344CB8AC3E}">
        <p14:creationId xmlns:p14="http://schemas.microsoft.com/office/powerpoint/2010/main" val="3129569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本文的优化函数可以写成这样的形式。把上述的真实图像</a:t>
            </a:r>
            <a:r>
              <a:rPr lang="en-US" altLang="zh-CN" dirty="0" smtClean="0"/>
              <a:t>X</a:t>
            </a:r>
            <a:r>
              <a:rPr lang="zh-CN" altLang="en-US" dirty="0" smtClean="0"/>
              <a:t>换为大尺寸图像</a:t>
            </a:r>
            <a:r>
              <a:rPr lang="en-US" altLang="zh-CN" dirty="0" err="1" smtClean="0"/>
              <a:t>Fl</a:t>
            </a:r>
            <a:r>
              <a:rPr lang="zh-CN" altLang="en-US" dirty="0" smtClean="0"/>
              <a:t>；虚假图像换为小尺寸图像</a:t>
            </a:r>
            <a:r>
              <a:rPr lang="en-US" altLang="zh-CN" dirty="0" err="1" smtClean="0"/>
              <a:t>Fs</a:t>
            </a:r>
            <a:r>
              <a:rPr lang="zh-CN" altLang="en-US" dirty="0" smtClean="0"/>
              <a:t>。</a:t>
            </a:r>
            <a:endParaRPr lang="en-US" altLang="zh-CN" dirty="0" smtClean="0"/>
          </a:p>
          <a:p>
            <a:r>
              <a:rPr lang="zh-CN" altLang="en-US" dirty="0" smtClean="0"/>
              <a:t>前面的内容都相同，最后这项略微有点不同：他是</a:t>
            </a:r>
            <a:r>
              <a:rPr lang="en-US" altLang="zh-CN" dirty="0" smtClean="0"/>
              <a:t>G</a:t>
            </a:r>
            <a:r>
              <a:rPr lang="zh-CN" altLang="en-US" dirty="0" smtClean="0"/>
              <a:t>的输入加上</a:t>
            </a:r>
            <a:r>
              <a:rPr lang="en-US" altLang="zh-CN" dirty="0" smtClean="0"/>
              <a:t>G</a:t>
            </a:r>
            <a:r>
              <a:rPr lang="zh-CN" altLang="en-US" dirty="0" smtClean="0"/>
              <a:t>的输出再通过</a:t>
            </a:r>
            <a:r>
              <a:rPr lang="en-US" altLang="zh-CN" dirty="0" smtClean="0"/>
              <a:t>G</a:t>
            </a:r>
            <a:r>
              <a:rPr lang="zh-CN" altLang="en-US" dirty="0" smtClean="0"/>
              <a:t>进行处理，这是一种残差网络的处理方法，在残差网络中用输入加上输出作为下一层级的输入，可以有效避免梯反向传播过程中的梯度消失的问题。在这里的用处主要是为了给小目标物生成大目标物提供一些额外的辅助信息。</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F323E018-9295-494C-A335-D895F26EDAFC}" type="slidenum">
              <a:rPr lang="zh-CN" altLang="en-US" smtClean="0"/>
              <a:t>16</a:t>
            </a:fld>
            <a:endParaRPr lang="zh-CN" altLang="en-US"/>
          </a:p>
        </p:txBody>
      </p:sp>
    </p:spTree>
    <p:extLst>
      <p:ext uri="{BB962C8B-B14F-4D97-AF65-F5344CB8AC3E}">
        <p14:creationId xmlns:p14="http://schemas.microsoft.com/office/powerpoint/2010/main" val="507001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这是感知生成对抗模型的基本架构：左边是</a:t>
            </a:r>
            <a:r>
              <a:rPr lang="en-US" altLang="zh-CN" dirty="0" smtClean="0"/>
              <a:t>input</a:t>
            </a:r>
            <a:r>
              <a:rPr lang="zh-CN" altLang="en-US" dirty="0" smtClean="0"/>
              <a:t>（包括大目标物和小目标物两个数据集），中间是生成模型以及一个</a:t>
            </a:r>
            <a:r>
              <a:rPr lang="en-US" altLang="zh-CN" dirty="0" smtClean="0"/>
              <a:t>CNN</a:t>
            </a:r>
            <a:r>
              <a:rPr lang="zh-CN" altLang="en-US" dirty="0" smtClean="0"/>
              <a:t>网络，右边判别模型，包括两个分支：对抗以及感知。</a:t>
            </a:r>
            <a:endParaRPr lang="en-US" altLang="zh-CN" dirty="0" smtClean="0"/>
          </a:p>
          <a:p>
            <a:r>
              <a:rPr lang="zh-CN" altLang="en-US" dirty="0" smtClean="0"/>
              <a:t>训练的基本步骤是首先使用大目标物的图像通过卷积神经网络对感知层进行训练，主要是为了让这个感知层具有较高的目标识别准确性（主要是确定目标物的位置以及分类）。</a:t>
            </a:r>
            <a:endParaRPr lang="en-US" altLang="zh-CN" dirty="0" smtClean="0"/>
          </a:p>
          <a:p>
            <a:r>
              <a:rPr lang="zh-CN" altLang="en-US" dirty="0" smtClean="0"/>
              <a:t>感知层训练结束后，使用同时包含大目标物与小目标物的图片对生成模型与对抗层进行训练，通过生成模型产生超分辨的表示，再让判别模型中的对抗层进行判断并且给予反馈，如此反复训练，从而提升小目标物检测的准确性</a:t>
            </a:r>
            <a:endParaRPr lang="en-US" altLang="zh-CN" dirty="0" smtClean="0"/>
          </a:p>
        </p:txBody>
      </p:sp>
      <p:sp>
        <p:nvSpPr>
          <p:cNvPr id="4" name="灯片编号占位符 3"/>
          <p:cNvSpPr>
            <a:spLocks noGrp="1"/>
          </p:cNvSpPr>
          <p:nvPr>
            <p:ph type="sldNum" sz="quarter" idx="10"/>
          </p:nvPr>
        </p:nvSpPr>
        <p:spPr/>
        <p:txBody>
          <a:bodyPr/>
          <a:lstStyle/>
          <a:p>
            <a:fld id="{F323E018-9295-494C-A335-D895F26EDAFC}" type="slidenum">
              <a:rPr lang="zh-CN" altLang="en-US" smtClean="0"/>
              <a:t>17</a:t>
            </a:fld>
            <a:endParaRPr lang="zh-CN" altLang="en-US"/>
          </a:p>
        </p:txBody>
      </p:sp>
    </p:spTree>
    <p:extLst>
      <p:ext uri="{BB962C8B-B14F-4D97-AF65-F5344CB8AC3E}">
        <p14:creationId xmlns:p14="http://schemas.microsoft.com/office/powerpoint/2010/main" val="2484564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接下来看第二部分，整个架构的生成模型。生成模型主要使用了深度残差网络，用深度残差网络的主要目的是寻找一些小目标物中不易获取的细节特征，从而来残差表示。</a:t>
            </a:r>
            <a:endParaRPr lang="en-US" altLang="zh-CN" dirty="0" smtClean="0"/>
          </a:p>
          <a:p>
            <a:r>
              <a:rPr lang="zh-CN" altLang="en-US" dirty="0" smtClean="0"/>
              <a:t>产生的表示再与原始的小目标物图像的特征进行一个</a:t>
            </a:r>
            <a:r>
              <a:rPr lang="en-US" altLang="zh-CN" dirty="0" smtClean="0"/>
              <a:t>element</a:t>
            </a:r>
            <a:r>
              <a:rPr lang="en-US" altLang="zh-CN" baseline="0" dirty="0" smtClean="0"/>
              <a:t>-wise </a:t>
            </a:r>
            <a:r>
              <a:rPr lang="zh-CN" altLang="en-US" baseline="0" dirty="0" smtClean="0"/>
              <a:t>加和的过程，生成我们最终的超分辨表示。</a:t>
            </a:r>
            <a:endParaRPr lang="en-US" altLang="zh-CN" dirty="0" smtClean="0"/>
          </a:p>
        </p:txBody>
      </p:sp>
      <p:sp>
        <p:nvSpPr>
          <p:cNvPr id="4" name="灯片编号占位符 3"/>
          <p:cNvSpPr>
            <a:spLocks noGrp="1"/>
          </p:cNvSpPr>
          <p:nvPr>
            <p:ph type="sldNum" sz="quarter" idx="10"/>
          </p:nvPr>
        </p:nvSpPr>
        <p:spPr/>
        <p:txBody>
          <a:bodyPr/>
          <a:lstStyle/>
          <a:p>
            <a:fld id="{F323E018-9295-494C-A335-D895F26EDAFC}" type="slidenum">
              <a:rPr lang="zh-CN" altLang="en-US" smtClean="0"/>
              <a:t>18</a:t>
            </a:fld>
            <a:endParaRPr lang="zh-CN" altLang="en-US"/>
          </a:p>
        </p:txBody>
      </p:sp>
    </p:spTree>
    <p:extLst>
      <p:ext uri="{BB962C8B-B14F-4D97-AF65-F5344CB8AC3E}">
        <p14:creationId xmlns:p14="http://schemas.microsoft.com/office/powerpoint/2010/main" val="24498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第三部分是网络的判别模型，包括对抗网络以及感知网络。</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F323E018-9295-494C-A335-D895F26EDAFC}" type="slidenum">
              <a:rPr lang="zh-CN" altLang="en-US" smtClean="0"/>
              <a:t>19</a:t>
            </a:fld>
            <a:endParaRPr lang="zh-CN" altLang="en-US"/>
          </a:p>
        </p:txBody>
      </p:sp>
    </p:spTree>
    <p:extLst>
      <p:ext uri="{BB962C8B-B14F-4D97-AF65-F5344CB8AC3E}">
        <p14:creationId xmlns:p14="http://schemas.microsoft.com/office/powerpoint/2010/main" val="212867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第三部分是网络的判别模型，包括对抗网络以及感知网络。</a:t>
            </a:r>
            <a:endParaRPr lang="en-US" altLang="zh-CN" dirty="0" smtClean="0"/>
          </a:p>
          <a:p>
            <a:r>
              <a:rPr lang="zh-CN" altLang="en-US" dirty="0" smtClean="0"/>
              <a:t>对抗层包括全连接层与</a:t>
            </a:r>
            <a:r>
              <a:rPr lang="en-US" altLang="zh-CN" dirty="0" smtClean="0"/>
              <a:t>SIGMOD</a:t>
            </a:r>
            <a:r>
              <a:rPr lang="zh-CN" altLang="en-US" dirty="0" smtClean="0"/>
              <a:t>激活，损失函数如下：后面一项是生成模型的输出，前面一项是对抗层的参数。</a:t>
            </a:r>
            <a:endParaRPr lang="en-US" altLang="zh-CN" dirty="0" smtClean="0"/>
          </a:p>
          <a:p>
            <a:r>
              <a:rPr lang="zh-CN" altLang="en-US" dirty="0" smtClean="0"/>
              <a:t>感知层输出目标物的类别（</a:t>
            </a:r>
            <a:r>
              <a:rPr lang="en-US" altLang="zh-CN" dirty="0" smtClean="0"/>
              <a:t>k</a:t>
            </a:r>
            <a:r>
              <a:rPr lang="zh-CN" altLang="en-US" dirty="0" smtClean="0"/>
              <a:t>个类）与位置信息，每个位置信息包含四个参数（中心位置坐标以及宽和高）。损失函数为：</a:t>
            </a:r>
            <a:endParaRPr lang="en-US" altLang="zh-CN" dirty="0" smtClean="0"/>
          </a:p>
          <a:p>
            <a:r>
              <a:rPr lang="zh-CN" altLang="en-US" dirty="0" smtClean="0"/>
              <a:t>其中前一项代表类别回归，后一项代表位置回归，其中</a:t>
            </a:r>
            <a:r>
              <a:rPr lang="en-US" altLang="zh-CN" dirty="0" smtClean="0"/>
              <a:t>g</a:t>
            </a:r>
            <a:r>
              <a:rPr lang="zh-CN" altLang="en-US" dirty="0" smtClean="0"/>
              <a:t>和</a:t>
            </a:r>
            <a:r>
              <a:rPr lang="en-US" altLang="zh-CN" dirty="0" err="1" smtClean="0"/>
              <a:t>rg</a:t>
            </a:r>
            <a:r>
              <a:rPr lang="zh-CN" altLang="en-US" dirty="0" smtClean="0"/>
              <a:t>分别代表事先标记好的</a:t>
            </a:r>
            <a:r>
              <a:rPr lang="en-US" altLang="zh-CN" dirty="0" smtClean="0"/>
              <a:t>label</a:t>
            </a:r>
            <a:r>
              <a:rPr lang="zh-CN" altLang="en-US" dirty="0" smtClean="0"/>
              <a:t>（</a:t>
            </a:r>
            <a:r>
              <a:rPr lang="en-US" altLang="zh-CN" dirty="0" err="1" smtClean="0"/>
              <a:t>groundtruth</a:t>
            </a:r>
            <a:r>
              <a:rPr lang="zh-CN" altLang="en-US" dirty="0" smtClean="0"/>
              <a:t>）</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F323E018-9295-494C-A335-D895F26EDAFC}" type="slidenum">
              <a:rPr lang="zh-CN" altLang="en-US" smtClean="0"/>
              <a:t>20</a:t>
            </a:fld>
            <a:endParaRPr lang="zh-CN" altLang="en-US"/>
          </a:p>
        </p:txBody>
      </p:sp>
    </p:spTree>
    <p:extLst>
      <p:ext uri="{BB962C8B-B14F-4D97-AF65-F5344CB8AC3E}">
        <p14:creationId xmlns:p14="http://schemas.microsoft.com/office/powerpoint/2010/main" val="1121634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首先是数据集，交通标示的数据集使用清华</a:t>
            </a:r>
            <a:r>
              <a:rPr lang="en-US" altLang="zh-CN" dirty="0" smtClean="0"/>
              <a:t>-</a:t>
            </a:r>
            <a:r>
              <a:rPr lang="zh-CN" altLang="en-US" dirty="0" smtClean="0"/>
              <a:t>腾讯</a:t>
            </a:r>
            <a:r>
              <a:rPr lang="en-US" altLang="zh-CN" dirty="0" smtClean="0"/>
              <a:t>100k</a:t>
            </a:r>
            <a:r>
              <a:rPr lang="zh-CN" altLang="en-US" dirty="0" smtClean="0"/>
              <a:t>，经过处理后为</a:t>
            </a:r>
            <a:r>
              <a:rPr lang="en-US" altLang="zh-CN" dirty="0" smtClean="0"/>
              <a:t>45</a:t>
            </a:r>
            <a:r>
              <a:rPr lang="zh-CN" altLang="en-US" dirty="0" smtClean="0"/>
              <a:t>个类的数据集。</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F323E018-9295-494C-A335-D895F26EDAFC}" type="slidenum">
              <a:rPr lang="zh-CN" altLang="en-US" smtClean="0"/>
              <a:t>22</a:t>
            </a:fld>
            <a:endParaRPr lang="zh-CN" altLang="en-US"/>
          </a:p>
        </p:txBody>
      </p:sp>
    </p:spTree>
    <p:extLst>
      <p:ext uri="{BB962C8B-B14F-4D97-AF65-F5344CB8AC3E}">
        <p14:creationId xmlns:p14="http://schemas.microsoft.com/office/powerpoint/2010/main" val="3439415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行人的数据集是加州理工大学的数据集，一个视频数据集。</a:t>
            </a:r>
          </a:p>
          <a:p>
            <a:r>
              <a:rPr lang="zh-CN" altLang="en-US" dirty="0" smtClean="0"/>
              <a:t>训练集：对上述的数据集使用稠密采样，（每</a:t>
            </a:r>
            <a:r>
              <a:rPr lang="en-US" altLang="zh-CN" dirty="0" smtClean="0"/>
              <a:t>4</a:t>
            </a:r>
            <a:r>
              <a:rPr lang="zh-CN" altLang="en-US" dirty="0" smtClean="0"/>
              <a:t>帧提取</a:t>
            </a:r>
            <a:r>
              <a:rPr lang="en-US" altLang="zh-CN" dirty="0" smtClean="0"/>
              <a:t>1</a:t>
            </a:r>
            <a:r>
              <a:rPr lang="zh-CN" altLang="en-US" dirty="0" smtClean="0"/>
              <a:t>帧）。</a:t>
            </a:r>
            <a:endParaRPr lang="en-US" altLang="zh-CN" dirty="0" smtClean="0"/>
          </a:p>
          <a:p>
            <a:r>
              <a:rPr lang="zh-CN" altLang="en-US" dirty="0" smtClean="0"/>
              <a:t>评估集：使用</a:t>
            </a:r>
            <a:r>
              <a:rPr lang="en-US" altLang="zh-CN" dirty="0" smtClean="0"/>
              <a:t>50</a:t>
            </a:r>
            <a:r>
              <a:rPr lang="zh-CN" altLang="en-US" dirty="0" smtClean="0"/>
              <a:t>像素左右的行人数据集，当然这也是非常小的尺寸了。</a:t>
            </a:r>
            <a:endParaRPr lang="en-US" altLang="zh-CN" dirty="0" smtClean="0"/>
          </a:p>
        </p:txBody>
      </p:sp>
      <p:sp>
        <p:nvSpPr>
          <p:cNvPr id="4" name="灯片编号占位符 3"/>
          <p:cNvSpPr>
            <a:spLocks noGrp="1"/>
          </p:cNvSpPr>
          <p:nvPr>
            <p:ph type="sldNum" sz="quarter" idx="10"/>
          </p:nvPr>
        </p:nvSpPr>
        <p:spPr/>
        <p:txBody>
          <a:bodyPr/>
          <a:lstStyle/>
          <a:p>
            <a:fld id="{F323E018-9295-494C-A335-D895F26EDAFC}" type="slidenum">
              <a:rPr lang="zh-CN" altLang="en-US" smtClean="0"/>
              <a:t>23</a:t>
            </a:fld>
            <a:endParaRPr lang="zh-CN" altLang="en-US"/>
          </a:p>
        </p:txBody>
      </p:sp>
    </p:spTree>
    <p:extLst>
      <p:ext uri="{BB962C8B-B14F-4D97-AF65-F5344CB8AC3E}">
        <p14:creationId xmlns:p14="http://schemas.microsoft.com/office/powerpoint/2010/main" val="4096029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目前现有的识别小目标物的方法：在多个尺度上学习目标物的所有表示，但缺陷是计算量较为复杂。</a:t>
            </a:r>
            <a:endParaRPr lang="en-US" altLang="zh-CN" dirty="0" smtClean="0"/>
          </a:p>
          <a:p>
            <a:r>
              <a:rPr lang="zh-CN" altLang="en-US" dirty="0" smtClean="0"/>
              <a:t>本文设计了一种方法，将小目标物的内在表示</a:t>
            </a:r>
            <a:r>
              <a:rPr lang="zh-CN" altLang="en-US" baseline="0" dirty="0" smtClean="0"/>
              <a:t>提升为超分辨的形式，让小目标物具有了大目标物类似的特征表示。从而使得小目标物的检测具有了多样性。</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F323E018-9295-494C-A335-D895F26EDAFC}" type="slidenum">
              <a:rPr lang="zh-CN" altLang="en-US" smtClean="0"/>
              <a:t>2</a:t>
            </a:fld>
            <a:endParaRPr lang="zh-CN" altLang="en-US"/>
          </a:p>
        </p:txBody>
      </p:sp>
    </p:spTree>
    <p:extLst>
      <p:ext uri="{BB962C8B-B14F-4D97-AF65-F5344CB8AC3E}">
        <p14:creationId xmlns:p14="http://schemas.microsoft.com/office/powerpoint/2010/main" val="30468464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实现细节：</a:t>
            </a:r>
            <a:endParaRPr lang="en-US" altLang="zh-CN" dirty="0" smtClean="0"/>
          </a:p>
        </p:txBody>
      </p:sp>
      <p:sp>
        <p:nvSpPr>
          <p:cNvPr id="4" name="灯片编号占位符 3"/>
          <p:cNvSpPr>
            <a:spLocks noGrp="1"/>
          </p:cNvSpPr>
          <p:nvPr>
            <p:ph type="sldNum" sz="quarter" idx="10"/>
          </p:nvPr>
        </p:nvSpPr>
        <p:spPr/>
        <p:txBody>
          <a:bodyPr/>
          <a:lstStyle/>
          <a:p>
            <a:fld id="{F323E018-9295-494C-A335-D895F26EDAFC}" type="slidenum">
              <a:rPr lang="zh-CN" altLang="en-US" smtClean="0"/>
              <a:t>24</a:t>
            </a:fld>
            <a:endParaRPr lang="zh-CN" altLang="en-US"/>
          </a:p>
        </p:txBody>
      </p:sp>
    </p:spTree>
    <p:extLst>
      <p:ext uri="{BB962C8B-B14F-4D97-AF65-F5344CB8AC3E}">
        <p14:creationId xmlns:p14="http://schemas.microsoft.com/office/powerpoint/2010/main" val="2795797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介绍下性能的比较</a:t>
            </a:r>
            <a:r>
              <a:rPr lang="zh-CN" altLang="en-US" dirty="0" smtClean="0"/>
              <a:t>：</a:t>
            </a:r>
            <a:endParaRPr lang="en-US" altLang="zh-CN" dirty="0" smtClean="0"/>
          </a:p>
          <a:p>
            <a:r>
              <a:rPr lang="zh-CN" altLang="en-US" dirty="0" smtClean="0"/>
              <a:t>交通标示的目标检测：这</a:t>
            </a:r>
            <a:r>
              <a:rPr lang="zh-CN" altLang="en-US" dirty="0" smtClean="0"/>
              <a:t>里主要比较了四种模型，考核了两种指标：准确率和召回率。</a:t>
            </a:r>
            <a:endParaRPr lang="en-US" altLang="zh-CN" dirty="0" smtClean="0"/>
          </a:p>
          <a:p>
            <a:r>
              <a:rPr lang="zh-CN" altLang="en-US" dirty="0" smtClean="0"/>
              <a:t>准确率针对的是结果，也就是预测结果中有多少是正确的。</a:t>
            </a:r>
            <a:endParaRPr lang="en-US" altLang="zh-CN" dirty="0" smtClean="0"/>
          </a:p>
          <a:p>
            <a:r>
              <a:rPr lang="zh-CN" altLang="en-US" dirty="0" smtClean="0"/>
              <a:t>召回率针对的是样本，也就是样本中的正例有多少是被预测位置正例的。</a:t>
            </a:r>
            <a:endParaRPr lang="en-US" altLang="zh-CN" dirty="0" smtClean="0"/>
          </a:p>
        </p:txBody>
      </p:sp>
      <p:sp>
        <p:nvSpPr>
          <p:cNvPr id="4" name="灯片编号占位符 3"/>
          <p:cNvSpPr>
            <a:spLocks noGrp="1"/>
          </p:cNvSpPr>
          <p:nvPr>
            <p:ph type="sldNum" sz="quarter" idx="10"/>
          </p:nvPr>
        </p:nvSpPr>
        <p:spPr/>
        <p:txBody>
          <a:bodyPr/>
          <a:lstStyle/>
          <a:p>
            <a:fld id="{F323E018-9295-494C-A335-D895F26EDAFC}" type="slidenum">
              <a:rPr lang="zh-CN" altLang="en-US" smtClean="0"/>
              <a:t>25</a:t>
            </a:fld>
            <a:endParaRPr lang="zh-CN" altLang="en-US"/>
          </a:p>
        </p:txBody>
      </p:sp>
    </p:spTree>
    <p:extLst>
      <p:ext uri="{BB962C8B-B14F-4D97-AF65-F5344CB8AC3E}">
        <p14:creationId xmlns:p14="http://schemas.microsoft.com/office/powerpoint/2010/main" val="3553478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行人的目标检测：评估准则是</a:t>
            </a:r>
            <a:r>
              <a:rPr lang="en-US" altLang="zh-CN" dirty="0" smtClean="0"/>
              <a:t>log-</a:t>
            </a:r>
            <a:r>
              <a:rPr lang="en-US" altLang="zh-CN" dirty="0" err="1" smtClean="0"/>
              <a:t>aveage</a:t>
            </a:r>
            <a:r>
              <a:rPr lang="en-US" altLang="zh-CN" dirty="0" smtClean="0"/>
              <a:t> Miss Rate</a:t>
            </a:r>
            <a:r>
              <a:rPr lang="zh-CN" altLang="en-US" dirty="0" smtClean="0"/>
              <a:t>。一般来说输出结果与我们的</a:t>
            </a:r>
            <a:r>
              <a:rPr lang="en-US" altLang="zh-CN" baseline="0" dirty="0" err="1" smtClean="0"/>
              <a:t>groundtruth</a:t>
            </a:r>
            <a:r>
              <a:rPr lang="zh-CN" altLang="en-US" baseline="0" dirty="0" smtClean="0"/>
              <a:t>重合程度高于</a:t>
            </a:r>
            <a:r>
              <a:rPr lang="en-US" altLang="zh-CN" baseline="0" dirty="0" smtClean="0"/>
              <a:t>50%</a:t>
            </a:r>
            <a:r>
              <a:rPr lang="zh-CN" altLang="en-US" baseline="0" dirty="0" smtClean="0"/>
              <a:t>时被判定为</a:t>
            </a:r>
            <a:r>
              <a:rPr lang="en-US" altLang="zh-CN" baseline="0" dirty="0" smtClean="0"/>
              <a:t>TRUE position</a:t>
            </a:r>
            <a:r>
              <a:rPr lang="zh-CN" altLang="en-US" baseline="0" dirty="0" smtClean="0"/>
              <a:t>，小于时最为</a:t>
            </a:r>
            <a:r>
              <a:rPr lang="en-US" altLang="zh-CN" baseline="0" dirty="0" smtClean="0"/>
              <a:t>false positive</a:t>
            </a:r>
            <a:r>
              <a:rPr lang="zh-CN" altLang="en-US" baseline="0" dirty="0" smtClean="0"/>
              <a:t>。</a:t>
            </a:r>
            <a:r>
              <a:rPr lang="en-US" altLang="zh-CN" baseline="0" dirty="0" smtClean="0"/>
              <a:t>Miss rate</a:t>
            </a:r>
            <a:r>
              <a:rPr lang="zh-CN" altLang="en-US" baseline="0" dirty="0" smtClean="0"/>
              <a:t>类似于分类中的召回率，观察的是样本中目标物被识别准确的比例。一般来说随着</a:t>
            </a:r>
            <a:r>
              <a:rPr lang="en-US" altLang="zh-CN" baseline="0" dirty="0" smtClean="0"/>
              <a:t>FPPI</a:t>
            </a:r>
            <a:r>
              <a:rPr lang="zh-CN" altLang="en-US" baseline="0" dirty="0" smtClean="0"/>
              <a:t>增大，</a:t>
            </a:r>
            <a:r>
              <a:rPr lang="en-US" altLang="zh-CN" baseline="0" dirty="0" smtClean="0"/>
              <a:t>miss Rate</a:t>
            </a:r>
            <a:r>
              <a:rPr lang="zh-CN" altLang="en-US" baseline="0" dirty="0" smtClean="0"/>
              <a:t>下降的越快说明性能越好。</a:t>
            </a:r>
            <a:endParaRPr lang="en-US" altLang="zh-CN" dirty="0" smtClean="0"/>
          </a:p>
        </p:txBody>
      </p:sp>
      <p:sp>
        <p:nvSpPr>
          <p:cNvPr id="4" name="灯片编号占位符 3"/>
          <p:cNvSpPr>
            <a:spLocks noGrp="1"/>
          </p:cNvSpPr>
          <p:nvPr>
            <p:ph type="sldNum" sz="quarter" idx="10"/>
          </p:nvPr>
        </p:nvSpPr>
        <p:spPr/>
        <p:txBody>
          <a:bodyPr/>
          <a:lstStyle/>
          <a:p>
            <a:fld id="{F323E018-9295-494C-A335-D895F26EDAFC}" type="slidenum">
              <a:rPr lang="zh-CN" altLang="en-US" smtClean="0"/>
              <a:t>26</a:t>
            </a:fld>
            <a:endParaRPr lang="zh-CN" altLang="en-US"/>
          </a:p>
        </p:txBody>
      </p:sp>
    </p:spTree>
    <p:extLst>
      <p:ext uri="{BB962C8B-B14F-4D97-AF65-F5344CB8AC3E}">
        <p14:creationId xmlns:p14="http://schemas.microsoft.com/office/powerpoint/2010/main" val="41855751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第四部分做了一个“切除研究”，也就是希望用控制变量法检测实验过程中每一个组件对实验的影响</a:t>
            </a:r>
            <a:endParaRPr lang="en-US" altLang="zh-CN" dirty="0" smtClean="0"/>
          </a:p>
        </p:txBody>
      </p:sp>
      <p:sp>
        <p:nvSpPr>
          <p:cNvPr id="4" name="灯片编号占位符 3"/>
          <p:cNvSpPr>
            <a:spLocks noGrp="1"/>
          </p:cNvSpPr>
          <p:nvPr>
            <p:ph type="sldNum" sz="quarter" idx="10"/>
          </p:nvPr>
        </p:nvSpPr>
        <p:spPr/>
        <p:txBody>
          <a:bodyPr/>
          <a:lstStyle/>
          <a:p>
            <a:fld id="{F323E018-9295-494C-A335-D895F26EDAFC}" type="slidenum">
              <a:rPr lang="zh-CN" altLang="en-US" smtClean="0"/>
              <a:t>27</a:t>
            </a:fld>
            <a:endParaRPr lang="zh-CN" altLang="en-US"/>
          </a:p>
        </p:txBody>
      </p:sp>
    </p:spTree>
    <p:extLst>
      <p:ext uri="{BB962C8B-B14F-4D97-AF65-F5344CB8AC3E}">
        <p14:creationId xmlns:p14="http://schemas.microsoft.com/office/powerpoint/2010/main" val="2395092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首先是生成器生成的超分辨特征的影响：分别使用低级别的特征、以及直接将小目标物的特征转化为大尺寸的特征、还有多尺度特征三种方式与感知</a:t>
            </a:r>
            <a:r>
              <a:rPr lang="en-US" altLang="zh-CN" dirty="0" smtClean="0"/>
              <a:t>GAN</a:t>
            </a:r>
            <a:r>
              <a:rPr lang="zh-CN" altLang="en-US" dirty="0" smtClean="0"/>
              <a:t>做对比，可以看出感知</a:t>
            </a:r>
            <a:r>
              <a:rPr lang="en-US" altLang="zh-CN" dirty="0" smtClean="0"/>
              <a:t>GAN</a:t>
            </a:r>
            <a:r>
              <a:rPr lang="zh-CN" altLang="en-US" dirty="0" smtClean="0"/>
              <a:t>的性能还是最好的。</a:t>
            </a:r>
            <a:endParaRPr lang="en-US" altLang="zh-CN" dirty="0" smtClean="0"/>
          </a:p>
          <a:p>
            <a:r>
              <a:rPr lang="zh-CN" altLang="en-US" dirty="0" smtClean="0"/>
              <a:t>再把几种特征进行可视化可以发现，第二列是原始的小尺寸目标物提取的特征。最后一列是原始的大尺寸目标物提取的特征，倒数第二列是超分辨生成的特征（与大尺寸特征较为接近）；第三列是生成过程中的一些残差表示。也就是说生成模型可以成功的将低级别的表示转化为类似于大尺寸目标物的超分辨表示。</a:t>
            </a:r>
            <a:endParaRPr lang="en-US" altLang="zh-CN" dirty="0" smtClean="0"/>
          </a:p>
        </p:txBody>
      </p:sp>
      <p:sp>
        <p:nvSpPr>
          <p:cNvPr id="4" name="灯片编号占位符 3"/>
          <p:cNvSpPr>
            <a:spLocks noGrp="1"/>
          </p:cNvSpPr>
          <p:nvPr>
            <p:ph type="sldNum" sz="quarter" idx="10"/>
          </p:nvPr>
        </p:nvSpPr>
        <p:spPr/>
        <p:txBody>
          <a:bodyPr/>
          <a:lstStyle/>
          <a:p>
            <a:fld id="{F323E018-9295-494C-A335-D895F26EDAFC}" type="slidenum">
              <a:rPr lang="zh-CN" altLang="en-US" smtClean="0"/>
              <a:t>28</a:t>
            </a:fld>
            <a:endParaRPr lang="zh-CN" altLang="en-US"/>
          </a:p>
        </p:txBody>
      </p:sp>
    </p:spTree>
    <p:extLst>
      <p:ext uri="{BB962C8B-B14F-4D97-AF65-F5344CB8AC3E}">
        <p14:creationId xmlns:p14="http://schemas.microsoft.com/office/powerpoint/2010/main" val="32624052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其次是对抗训练的作用，这张表</a:t>
            </a:r>
            <a:r>
              <a:rPr lang="en-US" altLang="zh-CN" dirty="0" smtClean="0"/>
              <a:t>baseline</a:t>
            </a:r>
            <a:r>
              <a:rPr lang="zh-CN" altLang="en-US" dirty="0" smtClean="0"/>
              <a:t>是自行设置的端到端的训练方式，没有使用对抗网络，可以看到性能相对于有对抗网络的模型是较低的。也就是说对抗模型可以有效的提升模型的检测性能。</a:t>
            </a:r>
            <a:endParaRPr lang="en-US" altLang="zh-CN" dirty="0" smtClean="0"/>
          </a:p>
        </p:txBody>
      </p:sp>
      <p:sp>
        <p:nvSpPr>
          <p:cNvPr id="4" name="灯片编号占位符 3"/>
          <p:cNvSpPr>
            <a:spLocks noGrp="1"/>
          </p:cNvSpPr>
          <p:nvPr>
            <p:ph type="sldNum" sz="quarter" idx="10"/>
          </p:nvPr>
        </p:nvSpPr>
        <p:spPr/>
        <p:txBody>
          <a:bodyPr/>
          <a:lstStyle/>
          <a:p>
            <a:fld id="{F323E018-9295-494C-A335-D895F26EDAFC}" type="slidenum">
              <a:rPr lang="zh-CN" altLang="en-US" smtClean="0"/>
              <a:t>29</a:t>
            </a:fld>
            <a:endParaRPr lang="zh-CN" altLang="en-US"/>
          </a:p>
        </p:txBody>
      </p:sp>
    </p:spTree>
    <p:extLst>
      <p:ext uri="{BB962C8B-B14F-4D97-AF65-F5344CB8AC3E}">
        <p14:creationId xmlns:p14="http://schemas.microsoft.com/office/powerpoint/2010/main" val="4317335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第三部分是想阐述一下</a:t>
            </a:r>
            <a:r>
              <a:rPr lang="en-US" altLang="zh-CN" dirty="0" smtClean="0"/>
              <a:t>CNN</a:t>
            </a:r>
            <a:r>
              <a:rPr lang="zh-CN" altLang="en-US" dirty="0" smtClean="0"/>
              <a:t>中哪一层的特征提供给生成器是最好的选择。之前文中提到的是第一层卷积层的输出，现在想与第二第三层进行对比。结果可以看到使用层级越低的特征放入生成器，最终的准确率越低，原因可能是越底层的网络可以获取小目标物更多的细节特征。</a:t>
            </a:r>
            <a:endParaRPr lang="en-US" altLang="zh-CN" dirty="0" smtClean="0"/>
          </a:p>
        </p:txBody>
      </p:sp>
      <p:sp>
        <p:nvSpPr>
          <p:cNvPr id="4" name="灯片编号占位符 3"/>
          <p:cNvSpPr>
            <a:spLocks noGrp="1"/>
          </p:cNvSpPr>
          <p:nvPr>
            <p:ph type="sldNum" sz="quarter" idx="10"/>
          </p:nvPr>
        </p:nvSpPr>
        <p:spPr/>
        <p:txBody>
          <a:bodyPr/>
          <a:lstStyle/>
          <a:p>
            <a:fld id="{F323E018-9295-494C-A335-D895F26EDAFC}" type="slidenum">
              <a:rPr lang="zh-CN" altLang="en-US" smtClean="0"/>
              <a:t>30</a:t>
            </a:fld>
            <a:endParaRPr lang="zh-CN" altLang="en-US"/>
          </a:p>
        </p:txBody>
      </p:sp>
    </p:spTree>
    <p:extLst>
      <p:ext uri="{BB962C8B-B14F-4D97-AF65-F5344CB8AC3E}">
        <p14:creationId xmlns:p14="http://schemas.microsoft.com/office/powerpoint/2010/main" val="23480208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总结：</a:t>
            </a:r>
            <a:r>
              <a:rPr lang="en-US" altLang="zh-CN" dirty="0" smtClean="0"/>
              <a:t>1.</a:t>
            </a:r>
            <a:r>
              <a:rPr lang="zh-CN" altLang="en-US" dirty="0" smtClean="0"/>
              <a:t>文中提出了一种新奇的生成对抗网络架构。</a:t>
            </a:r>
            <a:r>
              <a:rPr lang="en-US" altLang="zh-CN" dirty="0" smtClean="0"/>
              <a:t>2.</a:t>
            </a:r>
            <a:r>
              <a:rPr lang="zh-CN" altLang="en-US" dirty="0" smtClean="0"/>
              <a:t>应用于小目标的识别。</a:t>
            </a:r>
            <a:r>
              <a:rPr lang="en-US" altLang="zh-CN" dirty="0" smtClean="0"/>
              <a:t>3.</a:t>
            </a:r>
            <a:r>
              <a:rPr lang="zh-CN" altLang="en-US" dirty="0" smtClean="0"/>
              <a:t>他通过生成小目标物的超分辨表示，并且通过交替的优化生成模型与对抗模型，来增强整个检测模型的检测性能。</a:t>
            </a:r>
            <a:endParaRPr lang="en-US" altLang="zh-CN" dirty="0" smtClean="0"/>
          </a:p>
        </p:txBody>
      </p:sp>
      <p:sp>
        <p:nvSpPr>
          <p:cNvPr id="4" name="灯片编号占位符 3"/>
          <p:cNvSpPr>
            <a:spLocks noGrp="1"/>
          </p:cNvSpPr>
          <p:nvPr>
            <p:ph type="sldNum" sz="quarter" idx="10"/>
          </p:nvPr>
        </p:nvSpPr>
        <p:spPr/>
        <p:txBody>
          <a:bodyPr/>
          <a:lstStyle/>
          <a:p>
            <a:fld id="{F323E018-9295-494C-A335-D895F26EDAFC}" type="slidenum">
              <a:rPr lang="zh-CN" altLang="en-US" smtClean="0"/>
              <a:t>32</a:t>
            </a:fld>
            <a:endParaRPr lang="zh-CN" altLang="en-US"/>
          </a:p>
        </p:txBody>
      </p:sp>
    </p:spTree>
    <p:extLst>
      <p:ext uri="{BB962C8B-B14F-4D97-AF65-F5344CB8AC3E}">
        <p14:creationId xmlns:p14="http://schemas.microsoft.com/office/powerpoint/2010/main" val="4267406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为了达到这样的目的，本文设计了一种名为“”感知生成对抗网络“”的模型。</a:t>
            </a:r>
            <a:endParaRPr lang="en-US" altLang="zh-CN" dirty="0" smtClean="0"/>
          </a:p>
          <a:p>
            <a:r>
              <a:rPr lang="zh-CN" altLang="en-US" dirty="0" smtClean="0"/>
              <a:t>包括生成模型和判别模型，其中生成模型用于将小目标物的表示转化为超分辨表示，并传入判别模型。</a:t>
            </a:r>
            <a:endParaRPr lang="en-US" altLang="zh-CN" dirty="0" smtClean="0"/>
          </a:p>
          <a:p>
            <a:r>
              <a:rPr lang="zh-CN" altLang="en-US" dirty="0" smtClean="0"/>
              <a:t>而判别模型主要与生成模型竞争，从而对生成的表示进行判别，并且加入一些额外的感官需求</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323E018-9295-494C-A335-D895F26EDAFC}" type="slidenum">
              <a:rPr lang="zh-CN" altLang="en-US" smtClean="0"/>
              <a:t>3</a:t>
            </a:fld>
            <a:endParaRPr lang="zh-CN" altLang="en-US"/>
          </a:p>
        </p:txBody>
      </p:sp>
    </p:spTree>
    <p:extLst>
      <p:ext uri="{BB962C8B-B14F-4D97-AF65-F5344CB8AC3E}">
        <p14:creationId xmlns:p14="http://schemas.microsoft.com/office/powerpoint/2010/main" val="525070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使用了两个数据集，在小目标物的检验上都超过目前最先进的技术</a:t>
            </a:r>
            <a:endParaRPr lang="zh-CN" altLang="en-US" dirty="0"/>
          </a:p>
        </p:txBody>
      </p:sp>
      <p:sp>
        <p:nvSpPr>
          <p:cNvPr id="4" name="灯片编号占位符 3"/>
          <p:cNvSpPr>
            <a:spLocks noGrp="1"/>
          </p:cNvSpPr>
          <p:nvPr>
            <p:ph type="sldNum" sz="quarter" idx="10"/>
          </p:nvPr>
        </p:nvSpPr>
        <p:spPr/>
        <p:txBody>
          <a:bodyPr/>
          <a:lstStyle/>
          <a:p>
            <a:fld id="{F323E018-9295-494C-A335-D895F26EDAFC}" type="slidenum">
              <a:rPr lang="zh-CN" altLang="en-US" smtClean="0"/>
              <a:t>4</a:t>
            </a:fld>
            <a:endParaRPr lang="zh-CN" altLang="en-US"/>
          </a:p>
        </p:txBody>
      </p:sp>
    </p:spTree>
    <p:extLst>
      <p:ext uri="{BB962C8B-B14F-4D97-AF65-F5344CB8AC3E}">
        <p14:creationId xmlns:p14="http://schemas.microsoft.com/office/powerpoint/2010/main" val="3691477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首先介绍了目前目标检测中较为先进的技术：</a:t>
            </a:r>
            <a:endParaRPr lang="en-US" altLang="zh-CN" dirty="0" smtClean="0"/>
          </a:p>
          <a:p>
            <a:r>
              <a:rPr lang="zh-CN" altLang="en-US" dirty="0" smtClean="0"/>
              <a:t>一是基于兴趣区域的三种，对于目标检测都有着很优的效果，但对于小目标的检测性能一般，因为在小目标物上很难检测出较为理想的特征表示。</a:t>
            </a:r>
            <a:endParaRPr lang="en-US" altLang="zh-CN" dirty="0" smtClean="0"/>
          </a:p>
          <a:p>
            <a:r>
              <a:rPr lang="zh-CN" altLang="en-US" dirty="0" smtClean="0"/>
              <a:t>还有一些基于增加输入尺寸，以及生成多尺度表示的方法，但是这些方法在训练与测试的过程中损耗的时间较多，而且他们的工作方式类似于黑盒，没办法生成结构化的特征</a:t>
            </a:r>
            <a:endParaRPr lang="zh-CN" altLang="en-US" dirty="0"/>
          </a:p>
        </p:txBody>
      </p:sp>
      <p:sp>
        <p:nvSpPr>
          <p:cNvPr id="4" name="灯片编号占位符 3"/>
          <p:cNvSpPr>
            <a:spLocks noGrp="1"/>
          </p:cNvSpPr>
          <p:nvPr>
            <p:ph type="sldNum" sz="quarter" idx="10"/>
          </p:nvPr>
        </p:nvSpPr>
        <p:spPr/>
        <p:txBody>
          <a:bodyPr/>
          <a:lstStyle/>
          <a:p>
            <a:fld id="{F323E018-9295-494C-A335-D895F26EDAFC}" type="slidenum">
              <a:rPr lang="zh-CN" altLang="en-US" smtClean="0"/>
              <a:t>6</a:t>
            </a:fld>
            <a:endParaRPr lang="zh-CN" altLang="en-US"/>
          </a:p>
        </p:txBody>
      </p:sp>
    </p:spTree>
    <p:extLst>
      <p:ext uri="{BB962C8B-B14F-4D97-AF65-F5344CB8AC3E}">
        <p14:creationId xmlns:p14="http://schemas.microsoft.com/office/powerpoint/2010/main" val="1324856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这篇文章提出的感知</a:t>
            </a:r>
            <a:r>
              <a:rPr lang="en-US" altLang="zh-CN" dirty="0" smtClean="0"/>
              <a:t>GAN</a:t>
            </a:r>
            <a:r>
              <a:rPr lang="zh-CN" altLang="en-US" dirty="0" smtClean="0"/>
              <a:t>，旨在让网络去探索大小目标物之间的内在的结构上的联系，然后将小目标物的特征表示进行转换。</a:t>
            </a:r>
            <a:endParaRPr lang="en-US" altLang="zh-CN" dirty="0" smtClean="0"/>
          </a:p>
          <a:p>
            <a:r>
              <a:rPr lang="zh-CN" altLang="en-US" dirty="0" smtClean="0"/>
              <a:t>为了达到这样的目的，文章中设计了感知</a:t>
            </a:r>
            <a:r>
              <a:rPr lang="en-US" altLang="zh-CN" dirty="0" smtClean="0"/>
              <a:t>GAN</a:t>
            </a:r>
            <a:r>
              <a:rPr lang="zh-CN" altLang="en-US" dirty="0" smtClean="0"/>
              <a:t>模型。它包括两个子网络，生成网络和判别网络，生成网络主要使用了基于残差的生成模型，它将会把低级别的特征转化为高级别的特征，得到超分辨的特征表示。并传入判别模型。</a:t>
            </a:r>
            <a:endParaRPr lang="en-US" altLang="zh-CN" dirty="0" smtClean="0"/>
          </a:p>
          <a:p>
            <a:r>
              <a:rPr lang="zh-CN" altLang="en-US" dirty="0" smtClean="0"/>
              <a:t>判别模型作为一个监督者，将会监督生成网络的成像质量，它涉及到两种损失，其一是对抗损失，用于区分生成的超分辨以及原始的特征；另一种是感知损失，用于检测由于超分辨的用于所带来的准确率上的提升</a:t>
            </a:r>
            <a:endParaRPr lang="zh-CN" altLang="en-US" dirty="0"/>
          </a:p>
        </p:txBody>
      </p:sp>
      <p:sp>
        <p:nvSpPr>
          <p:cNvPr id="4" name="灯片编号占位符 3"/>
          <p:cNvSpPr>
            <a:spLocks noGrp="1"/>
          </p:cNvSpPr>
          <p:nvPr>
            <p:ph type="sldNum" sz="quarter" idx="10"/>
          </p:nvPr>
        </p:nvSpPr>
        <p:spPr/>
        <p:txBody>
          <a:bodyPr/>
          <a:lstStyle/>
          <a:p>
            <a:fld id="{F323E018-9295-494C-A335-D895F26EDAFC}" type="slidenum">
              <a:rPr lang="zh-CN" altLang="en-US" smtClean="0"/>
              <a:t>7</a:t>
            </a:fld>
            <a:endParaRPr lang="zh-CN" altLang="en-US"/>
          </a:p>
        </p:txBody>
      </p:sp>
    </p:spTree>
    <p:extLst>
      <p:ext uri="{BB962C8B-B14F-4D97-AF65-F5344CB8AC3E}">
        <p14:creationId xmlns:p14="http://schemas.microsoft.com/office/powerpoint/2010/main" val="3409305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通常的小目标物的检测，只能获取到质量较低的特征，因此没有办法准确对目标物进行检测。</a:t>
            </a:r>
            <a:endParaRPr lang="en-US" altLang="zh-CN" dirty="0" smtClean="0"/>
          </a:p>
          <a:p>
            <a:r>
              <a:rPr lang="zh-CN" altLang="en-US" dirty="0" smtClean="0"/>
              <a:t>使用感知</a:t>
            </a:r>
            <a:r>
              <a:rPr lang="en-US" altLang="zh-CN" dirty="0" smtClean="0"/>
              <a:t>GAN</a:t>
            </a:r>
            <a:r>
              <a:rPr lang="zh-CN" altLang="en-US" dirty="0" smtClean="0"/>
              <a:t>处理后可得到超分辨的特征表示，这样的表示可以近似于大尺度目标物中提取的特征，从而增强目标检测的准确性。</a:t>
            </a:r>
            <a:endParaRPr lang="zh-CN" altLang="en-US" dirty="0"/>
          </a:p>
        </p:txBody>
      </p:sp>
      <p:sp>
        <p:nvSpPr>
          <p:cNvPr id="4" name="灯片编号占位符 3"/>
          <p:cNvSpPr>
            <a:spLocks noGrp="1"/>
          </p:cNvSpPr>
          <p:nvPr>
            <p:ph type="sldNum" sz="quarter" idx="10"/>
          </p:nvPr>
        </p:nvSpPr>
        <p:spPr/>
        <p:txBody>
          <a:bodyPr/>
          <a:lstStyle/>
          <a:p>
            <a:fld id="{F323E018-9295-494C-A335-D895F26EDAFC}" type="slidenum">
              <a:rPr lang="zh-CN" altLang="en-US" smtClean="0"/>
              <a:t>8</a:t>
            </a:fld>
            <a:endParaRPr lang="zh-CN" altLang="en-US"/>
          </a:p>
        </p:txBody>
      </p:sp>
    </p:spTree>
    <p:extLst>
      <p:ext uri="{BB962C8B-B14F-4D97-AF65-F5344CB8AC3E}">
        <p14:creationId xmlns:p14="http://schemas.microsoft.com/office/powerpoint/2010/main" val="1758115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本文的贡献：</a:t>
            </a:r>
            <a:endParaRPr lang="en-US" altLang="zh-CN" dirty="0" smtClean="0"/>
          </a:p>
          <a:p>
            <a:r>
              <a:rPr lang="en-US" altLang="zh-CN" dirty="0" smtClean="0"/>
              <a:t>1.</a:t>
            </a:r>
            <a:r>
              <a:rPr lang="zh-CN" altLang="en-US" dirty="0" smtClean="0"/>
              <a:t>将类</a:t>
            </a:r>
            <a:r>
              <a:rPr lang="en-US" altLang="zh-CN" dirty="0" smtClean="0"/>
              <a:t>GAN</a:t>
            </a:r>
            <a:r>
              <a:rPr lang="zh-CN" altLang="en-US" dirty="0" smtClean="0"/>
              <a:t>模型成功应用到了小尺寸目标检测中。</a:t>
            </a:r>
            <a:endParaRPr lang="en-US" altLang="zh-CN" dirty="0" smtClean="0"/>
          </a:p>
          <a:p>
            <a:r>
              <a:rPr lang="en-US" altLang="zh-CN" dirty="0" smtClean="0"/>
              <a:t>2.</a:t>
            </a:r>
            <a:r>
              <a:rPr lang="zh-CN" altLang="en-US" baseline="0" dirty="0" smtClean="0"/>
              <a:t>能够学习大小目标物之间的残差表示而不是生成整个表示。</a:t>
            </a:r>
            <a:endParaRPr lang="en-US" altLang="zh-CN" baseline="0" dirty="0" smtClean="0"/>
          </a:p>
          <a:p>
            <a:r>
              <a:rPr lang="en-US" altLang="zh-CN" baseline="0" dirty="0" smtClean="0"/>
              <a:t>3.</a:t>
            </a:r>
            <a:r>
              <a:rPr lang="zh-CN" altLang="en-US" baseline="0" dirty="0" smtClean="0"/>
              <a:t>使用了全新的感知判别模型，这种方法能够给判别提供更加有用的指导，而非简单地判断生成图像是真的还是假的。</a:t>
            </a:r>
            <a:endParaRPr lang="en-US" altLang="zh-CN" baseline="0" dirty="0" smtClean="0"/>
          </a:p>
          <a:p>
            <a:r>
              <a:rPr lang="en-US" altLang="zh-CN" dirty="0" smtClean="0"/>
              <a:t>4.</a:t>
            </a:r>
            <a:r>
              <a:rPr lang="zh-CN" altLang="en-US" dirty="0" smtClean="0"/>
              <a:t>在两个数据集上取得了目前最优的成果。</a:t>
            </a:r>
            <a:endParaRPr lang="zh-CN" altLang="en-US" dirty="0"/>
          </a:p>
        </p:txBody>
      </p:sp>
      <p:sp>
        <p:nvSpPr>
          <p:cNvPr id="4" name="灯片编号占位符 3"/>
          <p:cNvSpPr>
            <a:spLocks noGrp="1"/>
          </p:cNvSpPr>
          <p:nvPr>
            <p:ph type="sldNum" sz="quarter" idx="10"/>
          </p:nvPr>
        </p:nvSpPr>
        <p:spPr/>
        <p:txBody>
          <a:bodyPr/>
          <a:lstStyle/>
          <a:p>
            <a:fld id="{F323E018-9295-494C-A335-D895F26EDAFC}" type="slidenum">
              <a:rPr lang="zh-CN" altLang="en-US" smtClean="0"/>
              <a:t>9</a:t>
            </a:fld>
            <a:endParaRPr lang="zh-CN" altLang="en-US"/>
          </a:p>
        </p:txBody>
      </p:sp>
    </p:spTree>
    <p:extLst>
      <p:ext uri="{BB962C8B-B14F-4D97-AF65-F5344CB8AC3E}">
        <p14:creationId xmlns:p14="http://schemas.microsoft.com/office/powerpoint/2010/main" val="175902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小目标物的检测（交通标志和行人检测）</a:t>
            </a:r>
            <a:endParaRPr lang="en-US" altLang="zh-CN" dirty="0" smtClean="0"/>
          </a:p>
          <a:p>
            <a:r>
              <a:rPr lang="en-US" altLang="zh-CN" dirty="0" smtClean="0"/>
              <a:t>1.</a:t>
            </a:r>
            <a:r>
              <a:rPr lang="zh-CN" altLang="en-US" dirty="0" smtClean="0"/>
              <a:t>交通标志：目前准确率最高的还是基于</a:t>
            </a:r>
            <a:r>
              <a:rPr lang="en-US" altLang="zh-CN" dirty="0" smtClean="0"/>
              <a:t>CNN</a:t>
            </a:r>
            <a:r>
              <a:rPr lang="zh-CN" altLang="en-US" dirty="0" smtClean="0"/>
              <a:t>，有的使用多尺度的特征，有的使用</a:t>
            </a:r>
            <a:r>
              <a:rPr lang="en-US" altLang="zh-CN" dirty="0" smtClean="0"/>
              <a:t>Hingle loss</a:t>
            </a:r>
            <a:r>
              <a:rPr lang="zh-CN" altLang="en-US" dirty="0" smtClean="0"/>
              <a:t>，也有一些使用了两个</a:t>
            </a:r>
            <a:r>
              <a:rPr lang="en-US" altLang="zh-CN" dirty="0" smtClean="0"/>
              <a:t>CNN</a:t>
            </a:r>
            <a:r>
              <a:rPr lang="zh-CN" altLang="en-US" dirty="0" smtClean="0"/>
              <a:t>同时进行定位和分类。</a:t>
            </a:r>
            <a:endParaRPr lang="en-US" altLang="zh-CN" dirty="0" smtClean="0"/>
          </a:p>
          <a:p>
            <a:r>
              <a:rPr lang="en-US" altLang="zh-CN" dirty="0" smtClean="0"/>
              <a:t>2.</a:t>
            </a:r>
            <a:r>
              <a:rPr lang="zh-CN" altLang="en-US" dirty="0" smtClean="0"/>
              <a:t>行人检测：早期的研究中手工提取的特征取得了较好的效果，当然</a:t>
            </a:r>
            <a:r>
              <a:rPr lang="en-US" altLang="zh-CN" dirty="0" smtClean="0"/>
              <a:t>DL</a:t>
            </a:r>
            <a:r>
              <a:rPr lang="zh-CN" altLang="en-US" dirty="0" smtClean="0"/>
              <a:t>大大增加了准确率，目前准确率较高的是</a:t>
            </a:r>
            <a:r>
              <a:rPr lang="en-US" altLang="zh-CN" dirty="0" smtClean="0"/>
              <a:t>CNN</a:t>
            </a:r>
            <a:r>
              <a:rPr lang="zh-CN" altLang="en-US" dirty="0" smtClean="0"/>
              <a:t>重构的隐藏层方法，语义任务以及多尺度特征的使用</a:t>
            </a:r>
            <a:endParaRPr lang="zh-CN" altLang="en-US" dirty="0"/>
          </a:p>
        </p:txBody>
      </p:sp>
      <p:sp>
        <p:nvSpPr>
          <p:cNvPr id="4" name="灯片编号占位符 3"/>
          <p:cNvSpPr>
            <a:spLocks noGrp="1"/>
          </p:cNvSpPr>
          <p:nvPr>
            <p:ph type="sldNum" sz="quarter" idx="10"/>
          </p:nvPr>
        </p:nvSpPr>
        <p:spPr/>
        <p:txBody>
          <a:bodyPr/>
          <a:lstStyle/>
          <a:p>
            <a:fld id="{F323E018-9295-494C-A335-D895F26EDAFC}" type="slidenum">
              <a:rPr lang="zh-CN" altLang="en-US" smtClean="0"/>
              <a:t>11</a:t>
            </a:fld>
            <a:endParaRPr lang="zh-CN" altLang="en-US"/>
          </a:p>
        </p:txBody>
      </p:sp>
    </p:spTree>
    <p:extLst>
      <p:ext uri="{BB962C8B-B14F-4D97-AF65-F5344CB8AC3E}">
        <p14:creationId xmlns:p14="http://schemas.microsoft.com/office/powerpoint/2010/main" val="2186665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2017/10/14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94790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2017/10/14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151817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2017/10/14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76443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2017/10/14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487711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2017/10/14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9173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2017/10/14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84650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7D8C689-48A4-48E7-8DC1-52CF9C1A4E1F}" type="datetimeFigureOut">
              <a:rPr lang="zh-CN" altLang="en-US" smtClean="0"/>
              <a:t>2017/10/14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49902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7D8C689-48A4-48E7-8DC1-52CF9C1A4E1F}" type="datetimeFigureOut">
              <a:rPr lang="zh-CN" altLang="en-US" smtClean="0"/>
              <a:t>2017/10/14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702864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D8C689-48A4-48E7-8DC1-52CF9C1A4E1F}" type="datetimeFigureOut">
              <a:rPr lang="zh-CN" altLang="en-US" smtClean="0"/>
              <a:t>2017/10/14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33601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2017/10/14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132286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2017/10/14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82413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8C689-48A4-48E7-8DC1-52CF9C1A4E1F}" type="datetimeFigureOut">
              <a:rPr lang="zh-CN" altLang="en-US" smtClean="0"/>
              <a:t>2017/10/14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513809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b="16667"/>
          <a:stretch/>
        </p:blipFill>
        <p:spPr>
          <a:xfrm>
            <a:off x="-10088" y="-1"/>
            <a:ext cx="12201417" cy="6858001"/>
          </a:xfrm>
          <a:prstGeom prst="rect">
            <a:avLst/>
          </a:prstGeom>
        </p:spPr>
      </p:pic>
      <p:sp>
        <p:nvSpPr>
          <p:cNvPr id="3" name="文本框 2"/>
          <p:cNvSpPr txBox="1"/>
          <p:nvPr/>
        </p:nvSpPr>
        <p:spPr>
          <a:xfrm>
            <a:off x="783599" y="1129724"/>
            <a:ext cx="10855343" cy="2308324"/>
          </a:xfrm>
          <a:prstGeom prst="rect">
            <a:avLst/>
          </a:prstGeom>
          <a:noFill/>
        </p:spPr>
        <p:txBody>
          <a:bodyPr wrap="none" rtlCol="0">
            <a:spAutoFit/>
          </a:bodyPr>
          <a:lstStyle/>
          <a:p>
            <a:pPr algn="ctr"/>
            <a:r>
              <a:rPr lang="en-US" altLang="zh-CN" sz="4800" b="1" dirty="0">
                <a:solidFill>
                  <a:schemeClr val="bg1"/>
                </a:solidFill>
                <a:latin typeface="微软雅黑" panose="020B0503020204020204" pitchFamily="34" charset="-122"/>
                <a:ea typeface="微软雅黑" panose="020B0503020204020204" pitchFamily="34" charset="-122"/>
              </a:rPr>
              <a:t>Perceptual </a:t>
            </a:r>
            <a:r>
              <a:rPr lang="en-US" altLang="zh-CN" sz="4800" b="1" dirty="0">
                <a:solidFill>
                  <a:srgbClr val="FF0000"/>
                </a:solidFill>
                <a:latin typeface="微软雅黑" panose="020B0503020204020204" pitchFamily="34" charset="-122"/>
                <a:ea typeface="微软雅黑" panose="020B0503020204020204" pitchFamily="34" charset="-122"/>
              </a:rPr>
              <a:t>G</a:t>
            </a:r>
            <a:r>
              <a:rPr lang="en-US" altLang="zh-CN" sz="4800" b="1" dirty="0">
                <a:solidFill>
                  <a:schemeClr val="bg1"/>
                </a:solidFill>
                <a:latin typeface="微软雅黑" panose="020B0503020204020204" pitchFamily="34" charset="-122"/>
                <a:ea typeface="微软雅黑" panose="020B0503020204020204" pitchFamily="34" charset="-122"/>
              </a:rPr>
              <a:t>enerative </a:t>
            </a:r>
            <a:r>
              <a:rPr lang="en-US" altLang="zh-CN" sz="4800" b="1" dirty="0">
                <a:solidFill>
                  <a:srgbClr val="FF0000"/>
                </a:solidFill>
                <a:latin typeface="微软雅黑" panose="020B0503020204020204" pitchFamily="34" charset="-122"/>
                <a:ea typeface="微软雅黑" panose="020B0503020204020204" pitchFamily="34" charset="-122"/>
              </a:rPr>
              <a:t>A</a:t>
            </a:r>
            <a:r>
              <a:rPr lang="en-US" altLang="zh-CN" sz="4800" b="1" dirty="0">
                <a:solidFill>
                  <a:schemeClr val="bg1"/>
                </a:solidFill>
                <a:latin typeface="微软雅黑" panose="020B0503020204020204" pitchFamily="34" charset="-122"/>
                <a:ea typeface="微软雅黑" panose="020B0503020204020204" pitchFamily="34" charset="-122"/>
              </a:rPr>
              <a:t>dversarial </a:t>
            </a:r>
            <a:endParaRPr lang="en-US" altLang="zh-CN" sz="4800" b="1" dirty="0" smtClean="0">
              <a:solidFill>
                <a:schemeClr val="bg1"/>
              </a:solidFill>
              <a:latin typeface="微软雅黑" panose="020B0503020204020204" pitchFamily="34" charset="-122"/>
              <a:ea typeface="微软雅黑" panose="020B0503020204020204" pitchFamily="34" charset="-122"/>
            </a:endParaRPr>
          </a:p>
          <a:p>
            <a:pPr algn="ctr"/>
            <a:r>
              <a:rPr lang="en-US" altLang="zh-CN" sz="4800" b="1" dirty="0" smtClean="0">
                <a:solidFill>
                  <a:srgbClr val="FF0000"/>
                </a:solidFill>
                <a:latin typeface="微软雅黑" panose="020B0503020204020204" pitchFamily="34" charset="-122"/>
                <a:ea typeface="微软雅黑" panose="020B0503020204020204" pitchFamily="34" charset="-122"/>
              </a:rPr>
              <a:t>N</a:t>
            </a:r>
            <a:r>
              <a:rPr lang="en-US" altLang="zh-CN" sz="4800" b="1" dirty="0" smtClean="0">
                <a:solidFill>
                  <a:schemeClr val="bg1"/>
                </a:solidFill>
                <a:latin typeface="微软雅黑" panose="020B0503020204020204" pitchFamily="34" charset="-122"/>
                <a:ea typeface="微软雅黑" panose="020B0503020204020204" pitchFamily="34" charset="-122"/>
              </a:rPr>
              <a:t>etworks </a:t>
            </a:r>
            <a:r>
              <a:rPr lang="en-US" altLang="zh-CN" sz="4800" b="1" dirty="0">
                <a:solidFill>
                  <a:schemeClr val="bg1"/>
                </a:solidFill>
                <a:latin typeface="微软雅黑" panose="020B0503020204020204" pitchFamily="34" charset="-122"/>
                <a:ea typeface="微软雅黑" panose="020B0503020204020204" pitchFamily="34" charset="-122"/>
              </a:rPr>
              <a:t>for </a:t>
            </a:r>
            <a:endParaRPr lang="en-US" altLang="zh-CN" sz="4800" b="1" dirty="0" smtClean="0">
              <a:solidFill>
                <a:schemeClr val="bg1"/>
              </a:solidFill>
              <a:latin typeface="微软雅黑" panose="020B0503020204020204" pitchFamily="34" charset="-122"/>
              <a:ea typeface="微软雅黑" panose="020B0503020204020204" pitchFamily="34" charset="-122"/>
            </a:endParaRPr>
          </a:p>
          <a:p>
            <a:pPr algn="ctr"/>
            <a:r>
              <a:rPr lang="en-US" altLang="zh-CN" sz="4800" b="1" dirty="0" smtClean="0">
                <a:solidFill>
                  <a:schemeClr val="bg1"/>
                </a:solidFill>
                <a:latin typeface="微软雅黑" panose="020B0503020204020204" pitchFamily="34" charset="-122"/>
                <a:ea typeface="微软雅黑" panose="020B0503020204020204" pitchFamily="34" charset="-122"/>
              </a:rPr>
              <a:t>Small </a:t>
            </a:r>
            <a:r>
              <a:rPr lang="en-US" altLang="zh-CN" sz="4800" b="1" dirty="0">
                <a:solidFill>
                  <a:schemeClr val="bg1"/>
                </a:solidFill>
                <a:latin typeface="微软雅黑" panose="020B0503020204020204" pitchFamily="34" charset="-122"/>
                <a:ea typeface="微软雅黑" panose="020B0503020204020204" pitchFamily="34" charset="-122"/>
              </a:rPr>
              <a:t>Object Detection</a:t>
            </a:r>
          </a:p>
        </p:txBody>
      </p:sp>
      <p:sp>
        <p:nvSpPr>
          <p:cNvPr id="4" name="文本框 3"/>
          <p:cNvSpPr txBox="1"/>
          <p:nvPr/>
        </p:nvSpPr>
        <p:spPr>
          <a:xfrm>
            <a:off x="5652038" y="4198441"/>
            <a:ext cx="87716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马麒翔</a:t>
            </a:r>
          </a:p>
        </p:txBody>
      </p:sp>
    </p:spTree>
    <p:extLst>
      <p:ext uri="{BB962C8B-B14F-4D97-AF65-F5344CB8AC3E}">
        <p14:creationId xmlns:p14="http://schemas.microsoft.com/office/powerpoint/2010/main" val="15134661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02</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5445728" y="3422822"/>
            <a:ext cx="4025204" cy="769441"/>
          </a:xfrm>
          <a:prstGeom prst="rect">
            <a:avLst/>
          </a:prstGeom>
          <a:noFill/>
        </p:spPr>
        <p:txBody>
          <a:bodyPr wrap="non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Related </a:t>
            </a:r>
            <a:r>
              <a:rPr lang="en-US" altLang="zh-CN" sz="4400" b="1" dirty="0">
                <a:solidFill>
                  <a:srgbClr val="00ABB4"/>
                </a:solidFill>
                <a:latin typeface="微软雅黑" panose="020B0503020204020204" pitchFamily="34" charset="-122"/>
                <a:ea typeface="微软雅黑" panose="020B0503020204020204" pitchFamily="34" charset="-122"/>
              </a:rPr>
              <a:t>Work</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45728" y="3003482"/>
            <a:ext cx="1418658"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two</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86784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65750" y="863391"/>
            <a:ext cx="4173578"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2.1. Small Object Detection</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49259" y="55162"/>
            <a:ext cx="3441795" cy="584775"/>
          </a:xfrm>
          <a:prstGeom prst="rect">
            <a:avLst/>
          </a:prstGeom>
          <a:noFill/>
        </p:spPr>
        <p:txBody>
          <a:bodyPr wrap="square" rtlCol="0">
            <a:spAutoFit/>
          </a:bodyPr>
          <a:lstStyle/>
          <a:p>
            <a:r>
              <a:rPr lang="en-US" altLang="zh-CN" sz="3200" b="1" dirty="0" smtClean="0">
                <a:solidFill>
                  <a:srgbClr val="00ABB4"/>
                </a:solidFill>
                <a:latin typeface="微软雅黑" panose="020B0503020204020204" pitchFamily="34" charset="-122"/>
                <a:ea typeface="微软雅黑" panose="020B0503020204020204" pitchFamily="34" charset="-122"/>
              </a:rPr>
              <a:t>2.Related </a:t>
            </a:r>
            <a:r>
              <a:rPr lang="en-US" altLang="zh-CN" sz="3200" b="1" dirty="0">
                <a:solidFill>
                  <a:srgbClr val="00ABB4"/>
                </a:solidFill>
                <a:latin typeface="微软雅黑" panose="020B0503020204020204" pitchFamily="34" charset="-122"/>
                <a:ea typeface="微软雅黑" panose="020B0503020204020204" pitchFamily="34" charset="-122"/>
              </a:rPr>
              <a:t>Work</a:t>
            </a:r>
          </a:p>
        </p:txBody>
      </p:sp>
      <p:sp>
        <p:nvSpPr>
          <p:cNvPr id="9" name="文本框 8"/>
          <p:cNvSpPr txBox="1"/>
          <p:nvPr/>
        </p:nvSpPr>
        <p:spPr>
          <a:xfrm>
            <a:off x="1838328" y="1753556"/>
            <a:ext cx="3532249" cy="461665"/>
          </a:xfrm>
          <a:prstGeom prst="rect">
            <a:avLst/>
          </a:prstGeom>
          <a:noFill/>
        </p:spPr>
        <p:txBody>
          <a:bodyPr wrap="none" rtlCol="0">
            <a:spAutoFit/>
          </a:bodyPr>
          <a:lstStyle/>
          <a:p>
            <a:r>
              <a:rPr lang="en-US" altLang="zh-CN" sz="2400" b="1" dirty="0">
                <a:solidFill>
                  <a:schemeClr val="bg1">
                    <a:lumMod val="50000"/>
                  </a:schemeClr>
                </a:solidFill>
                <a:latin typeface="微软雅黑" panose="020B0503020204020204" pitchFamily="34" charset="-122"/>
                <a:ea typeface="微软雅黑" panose="020B0503020204020204" pitchFamily="34" charset="-122"/>
              </a:rPr>
              <a:t>Traffic Sign Detection</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445870" y="1753556"/>
            <a:ext cx="3420232" cy="461665"/>
          </a:xfrm>
          <a:prstGeom prst="rect">
            <a:avLst/>
          </a:prstGeom>
          <a:noFill/>
        </p:spPr>
        <p:txBody>
          <a:bodyPr wrap="none" rtlCol="0">
            <a:spAutoFit/>
          </a:bodyPr>
          <a:lstStyle/>
          <a:p>
            <a:r>
              <a:rPr lang="en-US" altLang="zh-CN" sz="2400" b="1" dirty="0">
                <a:solidFill>
                  <a:schemeClr val="bg1">
                    <a:lumMod val="50000"/>
                  </a:schemeClr>
                </a:solidFill>
                <a:latin typeface="微软雅黑" panose="020B0503020204020204" pitchFamily="34" charset="-122"/>
                <a:ea typeface="微软雅黑" panose="020B0503020204020204" pitchFamily="34" charset="-122"/>
              </a:rPr>
              <a:t>Pedestrian Detection</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713680" y="2671746"/>
            <a:ext cx="3781548" cy="830997"/>
          </a:xfrm>
          <a:prstGeom prst="rect">
            <a:avLst/>
          </a:prstGeom>
          <a:noFill/>
        </p:spPr>
        <p:txBody>
          <a:bodyPr wrap="non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CNN-based</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 approaches </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gets high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accuracy.</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713680" y="3772364"/>
            <a:ext cx="3953775" cy="461665"/>
          </a:xfrm>
          <a:prstGeom prst="rect">
            <a:avLst/>
          </a:prstGeom>
          <a:noFill/>
        </p:spPr>
        <p:txBody>
          <a:bodyPr wrap="non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Feed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multi-stage features</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6378743" y="1701545"/>
            <a:ext cx="0" cy="4439989"/>
          </a:xfrm>
          <a:prstGeom prst="line">
            <a:avLst/>
          </a:prstGeom>
          <a:ln>
            <a:solidFill>
              <a:srgbClr val="00ABB4"/>
            </a:solidFill>
          </a:ln>
        </p:spPr>
        <p:style>
          <a:lnRef idx="3">
            <a:schemeClr val="accent6"/>
          </a:lnRef>
          <a:fillRef idx="0">
            <a:schemeClr val="accent6"/>
          </a:fillRef>
          <a:effectRef idx="2">
            <a:schemeClr val="accent6"/>
          </a:effectRef>
          <a:fontRef idx="minor">
            <a:schemeClr val="tx1"/>
          </a:fontRef>
        </p:style>
      </p:cxnSp>
      <p:sp>
        <p:nvSpPr>
          <p:cNvPr id="17" name="文本框 16"/>
          <p:cNvSpPr txBox="1"/>
          <p:nvPr/>
        </p:nvSpPr>
        <p:spPr>
          <a:xfrm>
            <a:off x="2728252" y="4575850"/>
            <a:ext cx="1802096" cy="461665"/>
          </a:xfrm>
          <a:prstGeom prst="rect">
            <a:avLst/>
          </a:prstGeom>
          <a:noFill/>
        </p:spPr>
        <p:txBody>
          <a:bodyPr wrap="non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Hingle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loss</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1372843" y="5379336"/>
            <a:ext cx="4577600" cy="830997"/>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Two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CNNs for </a:t>
            </a:r>
            <a:r>
              <a:rPr lang="en-US" altLang="zh-CN" sz="2400" dirty="0">
                <a:solidFill>
                  <a:srgbClr val="FF0000"/>
                </a:solidFill>
                <a:latin typeface="微软雅黑" panose="020B0503020204020204" pitchFamily="34" charset="-122"/>
                <a:ea typeface="微软雅黑" panose="020B0503020204020204" pitchFamily="34" charset="-122"/>
              </a:rPr>
              <a:t>simultaneously</a:t>
            </a:r>
          </a:p>
          <a:p>
            <a:r>
              <a:rPr lang="en-US" altLang="zh-CN" sz="2400" dirty="0">
                <a:solidFill>
                  <a:schemeClr val="bg1">
                    <a:lumMod val="50000"/>
                  </a:schemeClr>
                </a:solidFill>
                <a:latin typeface="微软雅黑" panose="020B0503020204020204" pitchFamily="34" charset="-122"/>
                <a:ea typeface="微软雅黑" panose="020B0503020204020204" pitchFamily="34" charset="-122"/>
              </a:rPr>
              <a:t>localizing and classifying</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7403672" y="2636858"/>
            <a:ext cx="3504628" cy="830997"/>
          </a:xfrm>
          <a:prstGeom prst="rect">
            <a:avLst/>
          </a:prstGeom>
          <a:noFill/>
        </p:spPr>
        <p:txBody>
          <a:bodyPr wrap="squar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Hand-crafted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features </a:t>
            </a:r>
            <a:br>
              <a:rPr lang="en-US" altLang="zh-CN" sz="2400" dirty="0">
                <a:solidFill>
                  <a:schemeClr val="bg1">
                    <a:lumMod val="50000"/>
                  </a:schemeClr>
                </a:solidFill>
                <a:latin typeface="微软雅黑" panose="020B0503020204020204" pitchFamily="34" charset="-122"/>
                <a:ea typeface="微软雅黑" panose="020B0503020204020204" pitchFamily="34" charset="-122"/>
              </a:rPr>
            </a:b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7354065" y="3310699"/>
            <a:ext cx="3688239" cy="461665"/>
          </a:xfrm>
          <a:prstGeom prst="rect">
            <a:avLst/>
          </a:prstGeom>
          <a:noFill/>
        </p:spPr>
        <p:txBody>
          <a:bodyPr wrap="squar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Deep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learning methods</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7262259" y="4003196"/>
            <a:ext cx="4020179" cy="461665"/>
          </a:xfrm>
          <a:prstGeom prst="rect">
            <a:avLst/>
          </a:prstGeom>
          <a:noFill/>
        </p:spPr>
        <p:txBody>
          <a:bodyPr wrap="squar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Deformation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hidden layer</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7989684" y="4695693"/>
            <a:ext cx="2417000" cy="461665"/>
          </a:xfrm>
          <a:prstGeom prst="rect">
            <a:avLst/>
          </a:prstGeom>
          <a:noFill/>
        </p:spPr>
        <p:txBody>
          <a:bodyPr wrap="squar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Semantic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tasks</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7488510" y="5379336"/>
            <a:ext cx="3334952" cy="461665"/>
          </a:xfrm>
          <a:prstGeom prst="rect">
            <a:avLst/>
          </a:prstGeom>
          <a:noFill/>
        </p:spPr>
        <p:txBody>
          <a:bodyPr wrap="squar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Multi-stage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features </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576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9" grpId="0"/>
      <p:bldP spid="10" grpId="0"/>
      <p:bldP spid="11" grpId="0"/>
      <p:bldP spid="14" grpId="0"/>
      <p:bldP spid="17" grpId="0"/>
      <p:bldP spid="18" grpId="0"/>
      <p:bldP spid="19" grpId="0"/>
      <p:bldP spid="20" grpId="0"/>
      <p:bldP spid="22" grpId="0"/>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65750" y="863391"/>
            <a:ext cx="5592300"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2.2. Generative Adversarial Networks</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49259" y="55162"/>
            <a:ext cx="3441795" cy="584775"/>
          </a:xfrm>
          <a:prstGeom prst="rect">
            <a:avLst/>
          </a:prstGeom>
          <a:noFill/>
        </p:spPr>
        <p:txBody>
          <a:bodyPr wrap="square" rtlCol="0">
            <a:spAutoFit/>
          </a:bodyPr>
          <a:lstStyle/>
          <a:p>
            <a:r>
              <a:rPr lang="en-US" altLang="zh-CN" sz="3200" b="1" dirty="0" smtClean="0">
                <a:solidFill>
                  <a:srgbClr val="00ABB4"/>
                </a:solidFill>
                <a:latin typeface="微软雅黑" panose="020B0503020204020204" pitchFamily="34" charset="-122"/>
                <a:ea typeface="微软雅黑" panose="020B0503020204020204" pitchFamily="34" charset="-122"/>
              </a:rPr>
              <a:t>2.Related </a:t>
            </a:r>
            <a:r>
              <a:rPr lang="en-US" altLang="zh-CN" sz="3200" b="1" dirty="0">
                <a:solidFill>
                  <a:srgbClr val="00ABB4"/>
                </a:solidFill>
                <a:latin typeface="微软雅黑" panose="020B0503020204020204" pitchFamily="34" charset="-122"/>
                <a:ea typeface="微软雅黑" panose="020B0503020204020204" pitchFamily="34" charset="-122"/>
              </a:rPr>
              <a:t>Work</a:t>
            </a:r>
          </a:p>
        </p:txBody>
      </p:sp>
      <p:sp>
        <p:nvSpPr>
          <p:cNvPr id="19" name="文本框 18"/>
          <p:cNvSpPr txBox="1"/>
          <p:nvPr/>
        </p:nvSpPr>
        <p:spPr>
          <a:xfrm>
            <a:off x="1095083" y="1436998"/>
            <a:ext cx="7948555" cy="461665"/>
          </a:xfrm>
          <a:prstGeom prst="rect">
            <a:avLst/>
          </a:prstGeom>
          <a:noFill/>
        </p:spPr>
        <p:txBody>
          <a:bodyPr wrap="squar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framework for learning </a:t>
            </a:r>
            <a:r>
              <a:rPr lang="en-US" altLang="zh-CN" sz="2400" dirty="0">
                <a:solidFill>
                  <a:srgbClr val="FF0000"/>
                </a:solidFill>
                <a:latin typeface="微软雅黑" panose="020B0503020204020204" pitchFamily="34" charset="-122"/>
                <a:ea typeface="微软雅黑" panose="020B0503020204020204" pitchFamily="34" charset="-122"/>
              </a:rPr>
              <a:t>generative</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 models</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3"/>
          <a:srcRect l="-249964" t="35215" r="99997"/>
          <a:stretch/>
        </p:blipFill>
        <p:spPr>
          <a:xfrm>
            <a:off x="6275312" y="3579541"/>
            <a:ext cx="45719" cy="2887195"/>
          </a:xfrm>
          <a:prstGeom prst="rect">
            <a:avLst/>
          </a:prstGeom>
        </p:spPr>
      </p:pic>
      <p:sp>
        <p:nvSpPr>
          <p:cNvPr id="21" name="文本框 20"/>
          <p:cNvSpPr txBox="1"/>
          <p:nvPr/>
        </p:nvSpPr>
        <p:spPr>
          <a:xfrm>
            <a:off x="1860071" y="2168387"/>
            <a:ext cx="3209289" cy="461665"/>
          </a:xfrm>
          <a:prstGeom prst="rect">
            <a:avLst/>
          </a:prstGeom>
          <a:noFill/>
        </p:spPr>
        <p:txBody>
          <a:bodyPr wrap="square" rtlCol="0">
            <a:spAutoFit/>
          </a:bodyPr>
          <a:lstStyle/>
          <a:p>
            <a:r>
              <a:rPr lang="en-US" altLang="zh-CN" sz="2400" b="1" dirty="0">
                <a:solidFill>
                  <a:schemeClr val="bg1">
                    <a:lumMod val="50000"/>
                  </a:schemeClr>
                </a:solidFill>
                <a:latin typeface="微软雅黑" panose="020B0503020204020204" pitchFamily="34" charset="-122"/>
                <a:ea typeface="微软雅黑" panose="020B0503020204020204" pitchFamily="34" charset="-122"/>
              </a:rPr>
              <a:t>Existing </a:t>
            </a:r>
            <a:r>
              <a:rPr lang="en-US" altLang="zh-CN" sz="2400" b="1" dirty="0" smtClean="0">
                <a:solidFill>
                  <a:schemeClr val="bg1">
                    <a:lumMod val="50000"/>
                  </a:schemeClr>
                </a:solidFill>
                <a:latin typeface="微软雅黑" panose="020B0503020204020204" pitchFamily="34" charset="-122"/>
                <a:ea typeface="微软雅黑" panose="020B0503020204020204" pitchFamily="34" charset="-122"/>
              </a:rPr>
              <a:t>application</a:t>
            </a:r>
            <a:endParaRPr lang="en-US" altLang="zh-CN"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376341" y="2899776"/>
            <a:ext cx="3209289" cy="461665"/>
          </a:xfrm>
          <a:prstGeom prst="rect">
            <a:avLst/>
          </a:prstGeom>
          <a:noFill/>
        </p:spPr>
        <p:txBody>
          <a:bodyPr wrap="squar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style transfer </a:t>
            </a:r>
          </a:p>
        </p:txBody>
      </p:sp>
      <p:cxnSp>
        <p:nvCxnSpPr>
          <p:cNvPr id="4" name="直接连接符 3"/>
          <p:cNvCxnSpPr/>
          <p:nvPr/>
        </p:nvCxnSpPr>
        <p:spPr>
          <a:xfrm>
            <a:off x="6275312" y="2174488"/>
            <a:ext cx="0" cy="3724507"/>
          </a:xfrm>
          <a:prstGeom prst="line">
            <a:avLst/>
          </a:prstGeom>
          <a:ln>
            <a:solidFill>
              <a:srgbClr val="00ABB4"/>
            </a:solidFill>
          </a:ln>
        </p:spPr>
        <p:style>
          <a:lnRef idx="3">
            <a:schemeClr val="accent6"/>
          </a:lnRef>
          <a:fillRef idx="0">
            <a:schemeClr val="accent6"/>
          </a:fillRef>
          <a:effectRef idx="2">
            <a:schemeClr val="accent6"/>
          </a:effectRef>
          <a:fontRef idx="minor">
            <a:schemeClr val="tx1"/>
          </a:fontRef>
        </p:style>
      </p:cxnSp>
      <p:sp>
        <p:nvSpPr>
          <p:cNvPr id="26" name="文本框 25"/>
          <p:cNvSpPr txBox="1"/>
          <p:nvPr/>
        </p:nvSpPr>
        <p:spPr>
          <a:xfrm>
            <a:off x="2463047" y="3631165"/>
            <a:ext cx="3209289" cy="461665"/>
          </a:xfrm>
          <a:prstGeom prst="rect">
            <a:avLst/>
          </a:prstGeom>
          <a:noFill/>
        </p:spPr>
        <p:txBody>
          <a:bodyPr wrap="squar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inpainting</a:t>
            </a:r>
          </a:p>
        </p:txBody>
      </p:sp>
      <p:sp>
        <p:nvSpPr>
          <p:cNvPr id="27" name="文本框 26"/>
          <p:cNvSpPr txBox="1"/>
          <p:nvPr/>
        </p:nvSpPr>
        <p:spPr>
          <a:xfrm>
            <a:off x="1246959" y="4362554"/>
            <a:ext cx="4683512" cy="830997"/>
          </a:xfrm>
          <a:prstGeom prst="rect">
            <a:avLst/>
          </a:prstGeom>
          <a:noFill/>
        </p:spPr>
        <p:txBody>
          <a:bodyPr wrap="squar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unsupervised representation </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learning </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1646077" y="5363667"/>
            <a:ext cx="3637275" cy="461665"/>
          </a:xfrm>
          <a:prstGeom prst="rect">
            <a:avLst/>
          </a:prstGeom>
          <a:noFill/>
        </p:spPr>
        <p:txBody>
          <a:bodyPr wrap="squar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image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super-resolution</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8305475" y="2166750"/>
            <a:ext cx="3209289" cy="461665"/>
          </a:xfrm>
          <a:prstGeom prst="rect">
            <a:avLst/>
          </a:prstGeom>
          <a:noFill/>
        </p:spPr>
        <p:txBody>
          <a:bodyPr wrap="square" rtlCol="0">
            <a:spAutoFit/>
          </a:bodyPr>
          <a:lstStyle/>
          <a:p>
            <a:r>
              <a:rPr lang="en-US" altLang="zh-CN" sz="2400" b="1" dirty="0" smtClean="0">
                <a:solidFill>
                  <a:schemeClr val="bg1">
                    <a:lumMod val="50000"/>
                  </a:schemeClr>
                </a:solidFill>
                <a:latin typeface="微软雅黑" panose="020B0503020204020204" pitchFamily="34" charset="-122"/>
                <a:ea typeface="微软雅黑" panose="020B0503020204020204" pitchFamily="34" charset="-122"/>
              </a:rPr>
              <a:t>This </a:t>
            </a:r>
            <a:r>
              <a:rPr lang="en-US" altLang="zh-CN" sz="2400" b="1" dirty="0">
                <a:solidFill>
                  <a:schemeClr val="bg1">
                    <a:lumMod val="50000"/>
                  </a:schemeClr>
                </a:solidFill>
                <a:latin typeface="微软雅黑" panose="020B0503020204020204" pitchFamily="34" charset="-122"/>
                <a:ea typeface="微软雅黑" panose="020B0503020204020204" pitchFamily="34" charset="-122"/>
              </a:rPr>
              <a:t>work</a:t>
            </a:r>
          </a:p>
        </p:txBody>
      </p:sp>
      <p:sp>
        <p:nvSpPr>
          <p:cNvPr id="30" name="文本框 29"/>
          <p:cNvSpPr txBox="1"/>
          <p:nvPr/>
        </p:nvSpPr>
        <p:spPr>
          <a:xfrm>
            <a:off x="6922430" y="3577724"/>
            <a:ext cx="5511179" cy="830997"/>
          </a:xfrm>
          <a:prstGeom prst="rect">
            <a:avLst/>
          </a:prstGeom>
          <a:noFill/>
        </p:spPr>
        <p:txBody>
          <a:bodyPr wrap="squar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First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attempt to accommodate GANs on the </a:t>
            </a:r>
            <a:r>
              <a:rPr lang="en-US" altLang="zh-CN" sz="2400" dirty="0" smtClean="0">
                <a:solidFill>
                  <a:srgbClr val="FF0000"/>
                </a:solidFill>
                <a:latin typeface="微软雅黑" panose="020B0503020204020204" pitchFamily="34" charset="-122"/>
                <a:ea typeface="微软雅黑" panose="020B0503020204020204" pitchFamily="34" charset="-122"/>
              </a:rPr>
              <a:t>object detection</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6922430" y="4942531"/>
            <a:ext cx="5511179" cy="830997"/>
          </a:xfrm>
          <a:prstGeom prst="rect">
            <a:avLst/>
          </a:prstGeom>
          <a:noFill/>
        </p:spPr>
        <p:txBody>
          <a:bodyPr wrap="squar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By </a:t>
            </a:r>
            <a:r>
              <a:rPr lang="en-US" altLang="zh-CN" sz="2400" dirty="0">
                <a:solidFill>
                  <a:srgbClr val="FF0000"/>
                </a:solidFill>
                <a:latin typeface="微软雅黑" panose="020B0503020204020204" pitchFamily="34" charset="-122"/>
                <a:ea typeface="微软雅黑" panose="020B0503020204020204" pitchFamily="34" charset="-122"/>
              </a:rPr>
              <a:t>generating super-resolved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representations for small objects.</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707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1" grpId="0"/>
      <p:bldP spid="25" grpId="0"/>
      <p:bldP spid="26" grpId="0"/>
      <p:bldP spid="27" grpId="0"/>
      <p:bldP spid="28" grpId="0"/>
      <p:bldP spid="29" grpId="0"/>
      <p:bldP spid="30" grpId="0"/>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03</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5445728" y="3422822"/>
            <a:ext cx="4970591" cy="769441"/>
          </a:xfrm>
          <a:prstGeom prst="rect">
            <a:avLst/>
          </a:prstGeom>
          <a:noFill/>
        </p:spPr>
        <p:txBody>
          <a:bodyPr wrap="none" rtlCol="0">
            <a:spAutoFit/>
          </a:bodyPr>
          <a:lstStyle/>
          <a:p>
            <a:r>
              <a:rPr lang="en-US" altLang="zh-CN" sz="4400" b="1" dirty="0">
                <a:solidFill>
                  <a:srgbClr val="00ABB4"/>
                </a:solidFill>
                <a:latin typeface="微软雅黑" panose="020B0503020204020204" pitchFamily="34" charset="-122"/>
                <a:ea typeface="微软雅黑" panose="020B0503020204020204" pitchFamily="34" charset="-122"/>
              </a:rPr>
              <a:t>Perceptual GANs</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45728" y="3003482"/>
            <a:ext cx="1631601"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three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99397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052474" y="1312891"/>
            <a:ext cx="2034788" cy="461665"/>
          </a:xfrm>
          <a:prstGeom prst="rect">
            <a:avLst/>
          </a:prstGeom>
          <a:noFill/>
        </p:spPr>
        <p:txBody>
          <a:bodyPr wrap="non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3.1 overview</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49259" y="55162"/>
            <a:ext cx="4820101" cy="1077218"/>
          </a:xfrm>
          <a:prstGeom prst="rect">
            <a:avLst/>
          </a:prstGeom>
          <a:noFill/>
        </p:spPr>
        <p:txBody>
          <a:bodyPr wrap="square" rtlCol="0">
            <a:spAutoFit/>
          </a:bodyPr>
          <a:lstStyle/>
          <a:p>
            <a:r>
              <a:rPr lang="en-US" altLang="zh-CN" sz="3200" b="1" dirty="0" smtClean="0">
                <a:solidFill>
                  <a:srgbClr val="00ABB4"/>
                </a:solidFill>
                <a:latin typeface="微软雅黑" panose="020B0503020204020204" pitchFamily="34" charset="-122"/>
                <a:ea typeface="微软雅黑" panose="020B0503020204020204" pitchFamily="34" charset="-122"/>
              </a:rPr>
              <a:t>3.Perceptual </a:t>
            </a:r>
            <a:r>
              <a:rPr lang="en-US" altLang="zh-CN" sz="3200" b="1" dirty="0">
                <a:solidFill>
                  <a:srgbClr val="00ABB4"/>
                </a:solidFill>
                <a:latin typeface="微软雅黑" panose="020B0503020204020204" pitchFamily="34" charset="-122"/>
                <a:ea typeface="微软雅黑" panose="020B0503020204020204" pitchFamily="34" charset="-122"/>
              </a:rPr>
              <a:t>GANs</a:t>
            </a:r>
          </a:p>
          <a:p>
            <a:endParaRPr lang="en-US" altLang="zh-CN" sz="3200" b="1" dirty="0">
              <a:solidFill>
                <a:srgbClr val="00ABB4"/>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3052474" y="2761325"/>
            <a:ext cx="7219925"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3.2 Conditional Generator Network Architecture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3052474" y="4438523"/>
            <a:ext cx="3327193" cy="830997"/>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3.3. Discriminator </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Network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Architecture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左中括号 19"/>
          <p:cNvSpPr/>
          <p:nvPr/>
        </p:nvSpPr>
        <p:spPr>
          <a:xfrm>
            <a:off x="6580849" y="4031334"/>
            <a:ext cx="194310" cy="1645374"/>
          </a:xfrm>
          <a:prstGeom prst="leftBracket">
            <a:avLst/>
          </a:prstGeom>
          <a:ln>
            <a:solidFill>
              <a:srgbClr val="00ABB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文本框 21"/>
          <p:cNvSpPr txBox="1"/>
          <p:nvPr/>
        </p:nvSpPr>
        <p:spPr>
          <a:xfrm>
            <a:off x="6976341" y="3800501"/>
            <a:ext cx="2546210"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Adversarial Loss</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976341" y="5445875"/>
            <a:ext cx="2546210"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Perceptual Loss</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398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8" grpId="0"/>
      <p:bldP spid="20" grpId="0" animBg="1"/>
      <p:bldP spid="22"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755322" y="755330"/>
            <a:ext cx="2034788" cy="461665"/>
          </a:xfrm>
          <a:prstGeom prst="rect">
            <a:avLst/>
          </a:prstGeom>
          <a:noFill/>
        </p:spPr>
        <p:txBody>
          <a:bodyPr wrap="non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3.1 overview</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49259" y="55162"/>
            <a:ext cx="4820101" cy="1077218"/>
          </a:xfrm>
          <a:prstGeom prst="rect">
            <a:avLst/>
          </a:prstGeom>
          <a:noFill/>
        </p:spPr>
        <p:txBody>
          <a:bodyPr wrap="square" rtlCol="0">
            <a:spAutoFit/>
          </a:bodyPr>
          <a:lstStyle/>
          <a:p>
            <a:r>
              <a:rPr lang="en-US" altLang="zh-CN" sz="3200" b="1" dirty="0" smtClean="0">
                <a:solidFill>
                  <a:srgbClr val="00ABB4"/>
                </a:solidFill>
                <a:latin typeface="微软雅黑" panose="020B0503020204020204" pitchFamily="34" charset="-122"/>
                <a:ea typeface="微软雅黑" panose="020B0503020204020204" pitchFamily="34" charset="-122"/>
              </a:rPr>
              <a:t>3.Perceptual </a:t>
            </a:r>
            <a:r>
              <a:rPr lang="en-US" altLang="zh-CN" sz="3200" b="1" dirty="0">
                <a:solidFill>
                  <a:srgbClr val="00ABB4"/>
                </a:solidFill>
                <a:latin typeface="微软雅黑" panose="020B0503020204020204" pitchFamily="34" charset="-122"/>
                <a:ea typeface="微软雅黑" panose="020B0503020204020204" pitchFamily="34" charset="-122"/>
              </a:rPr>
              <a:t>GANs</a:t>
            </a:r>
          </a:p>
          <a:p>
            <a:endParaRPr lang="en-US" altLang="zh-CN" sz="3200" b="1" dirty="0">
              <a:solidFill>
                <a:srgbClr val="00AB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998103" y="1210316"/>
            <a:ext cx="1901867"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vanilla GAN</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0" name="文本框 9"/>
              <p:cNvSpPr txBox="1"/>
              <p:nvPr/>
            </p:nvSpPr>
            <p:spPr>
              <a:xfrm>
                <a:off x="1270223" y="1967717"/>
                <a:ext cx="9775625" cy="535403"/>
              </a:xfrm>
              <a:prstGeom prst="rect">
                <a:avLst/>
              </a:prstGeom>
              <a:noFill/>
            </p:spPr>
            <p:txBody>
              <a:bodyPr wrap="none" rtlCol="0">
                <a:spAutoFit/>
              </a:bodyPr>
              <a:lstStyle/>
              <a:p>
                <a14:m>
                  <m:oMath xmlns:m="http://schemas.openxmlformats.org/officeDocument/2006/math">
                    <m:sSub>
                      <m:sSubPr>
                        <m:ctrlPr>
                          <a:rPr lang="en-US" altLang="zh-CN" sz="2400" i="1" smtClean="0">
                            <a:solidFill>
                              <a:schemeClr val="bg1">
                                <a:lumMod val="50000"/>
                              </a:schemeClr>
                            </a:solidFill>
                            <a:latin typeface="Cambria Math" panose="02040503050406030204" pitchFamily="18" charset="0"/>
                            <a:ea typeface="微软雅黑" panose="020B0503020204020204" pitchFamily="34" charset="-122"/>
                          </a:rPr>
                        </m:ctrlPr>
                      </m:sSubPr>
                      <m:e>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𝑚𝑖𝑛</m:t>
                        </m:r>
                      </m:e>
                      <m:sub>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𝐺</m:t>
                        </m:r>
                      </m:sub>
                    </m:sSub>
                    <m:sSub>
                      <m:sSub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sSubPr>
                      <m:e>
                        <m:r>
                          <a:rPr lang="en-US" altLang="zh-CN" sz="2400" i="1">
                            <a:solidFill>
                              <a:schemeClr val="bg1">
                                <a:lumMod val="50000"/>
                              </a:schemeClr>
                            </a:solidFill>
                            <a:latin typeface="Cambria Math" panose="02040503050406030204" pitchFamily="18" charset="0"/>
                            <a:ea typeface="微软雅黑" panose="020B0503020204020204" pitchFamily="34" charset="-122"/>
                          </a:rPr>
                          <m:t>𝑚</m:t>
                        </m:r>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𝑎𝑥</m:t>
                        </m:r>
                      </m:e>
                      <m:sub>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𝐷</m:t>
                        </m:r>
                      </m:sub>
                    </m:sSub>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𝐿</m:t>
                    </m:r>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m:t>
                    </m:r>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𝐷</m:t>
                    </m:r>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m:t>
                    </m:r>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𝐺</m:t>
                    </m:r>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m:t>
                    </m:r>
                  </m:oMath>
                </a14:m>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 </a:t>
                </a:r>
                <a14:m>
                  <m:oMath xmlns:m="http://schemas.openxmlformats.org/officeDocument/2006/math">
                    <m:r>
                      <a:rPr lang="zh-CN" altLang="en-US" sz="2400" i="1" dirty="0" smtClean="0">
                        <a:solidFill>
                          <a:schemeClr val="bg1">
                            <a:lumMod val="50000"/>
                          </a:schemeClr>
                        </a:solidFill>
                        <a:latin typeface="Cambria Math" panose="02040503050406030204" pitchFamily="18" charset="0"/>
                        <a:ea typeface="微软雅黑" panose="020B0503020204020204" pitchFamily="34" charset="-122"/>
                      </a:rPr>
                      <m:t>≜</m:t>
                    </m:r>
                    <m:r>
                      <a:rPr lang="en-US" altLang="zh-CN" sz="2400" b="0" i="1" dirty="0" smtClean="0">
                        <a:solidFill>
                          <a:schemeClr val="bg1">
                            <a:lumMod val="50000"/>
                          </a:schemeClr>
                        </a:solidFill>
                        <a:latin typeface="Cambria Math" panose="02040503050406030204" pitchFamily="18" charset="0"/>
                        <a:ea typeface="微软雅黑" panose="020B0503020204020204" pitchFamily="34" charset="-122"/>
                      </a:rPr>
                      <m:t> </m:t>
                    </m:r>
                    <m:sSub>
                      <m:sSub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sSubPr>
                      <m:e>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𝐸</m:t>
                        </m:r>
                      </m:e>
                      <m:sub>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𝑥</m:t>
                        </m:r>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m:t>
                        </m:r>
                        <m:sSub>
                          <m:sSubPr>
                            <m:ctrlPr>
                              <a:rPr lang="en-US" altLang="zh-CN" sz="2400" i="1" smtClean="0">
                                <a:solidFill>
                                  <a:schemeClr val="bg1">
                                    <a:lumMod val="50000"/>
                                  </a:schemeClr>
                                </a:solidFill>
                                <a:latin typeface="Cambria Math" panose="02040503050406030204" pitchFamily="18" charset="0"/>
                                <a:ea typeface="微软雅黑" panose="020B0503020204020204" pitchFamily="34" charset="-122"/>
                              </a:rPr>
                            </m:ctrlPr>
                          </m:sSubPr>
                          <m:e>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𝑝</m:t>
                            </m:r>
                          </m:e>
                          <m:sub>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𝑑𝑎𝑡𝑎</m:t>
                            </m:r>
                            <m:d>
                              <m:dPr>
                                <m:ctrlP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ctrlPr>
                              </m:dPr>
                              <m:e>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𝑥</m:t>
                                </m:r>
                              </m:e>
                            </m:d>
                          </m:sub>
                        </m:sSub>
                      </m:sub>
                    </m:sSub>
                    <m:func>
                      <m:func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funcPr>
                      <m:fName>
                        <m:r>
                          <m:rPr>
                            <m:sty m:val="p"/>
                          </m:rPr>
                          <a:rPr lang="en-US" altLang="zh-CN" sz="2400">
                            <a:solidFill>
                              <a:schemeClr val="bg1">
                                <a:lumMod val="50000"/>
                              </a:schemeClr>
                            </a:solidFill>
                            <a:latin typeface="Cambria Math" panose="02040503050406030204" pitchFamily="18" charset="0"/>
                            <a:ea typeface="微软雅黑" panose="020B0503020204020204" pitchFamily="34" charset="-122"/>
                          </a:rPr>
                          <m:t>log</m:t>
                        </m:r>
                      </m:fName>
                      <m:e>
                        <m:r>
                          <a:rPr lang="en-US" altLang="zh-CN" sz="2400" i="1">
                            <a:solidFill>
                              <a:schemeClr val="bg1">
                                <a:lumMod val="50000"/>
                              </a:schemeClr>
                            </a:solidFill>
                            <a:latin typeface="Cambria Math" panose="02040503050406030204" pitchFamily="18" charset="0"/>
                            <a:ea typeface="微软雅黑" panose="020B0503020204020204" pitchFamily="34" charset="-122"/>
                          </a:rPr>
                          <m:t>𝐷</m:t>
                        </m:r>
                        <m:d>
                          <m:d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dPr>
                          <m:e>
                            <m:r>
                              <a:rPr lang="en-US" altLang="zh-CN" sz="2400" i="1">
                                <a:solidFill>
                                  <a:schemeClr val="bg1">
                                    <a:lumMod val="50000"/>
                                  </a:schemeClr>
                                </a:solidFill>
                                <a:latin typeface="Cambria Math" panose="02040503050406030204" pitchFamily="18" charset="0"/>
                                <a:ea typeface="微软雅黑" panose="020B0503020204020204" pitchFamily="34" charset="-122"/>
                              </a:rPr>
                              <m:t>𝑥</m:t>
                            </m:r>
                          </m:e>
                        </m:d>
                      </m:e>
                    </m:func>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m:t>
                    </m:r>
                    <m:sSub>
                      <m:sSub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sSubPr>
                      <m:e>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𝐸</m:t>
                        </m:r>
                      </m:e>
                      <m:sub>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𝑧</m:t>
                        </m:r>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m:t>
                        </m:r>
                        <m:sSub>
                          <m:sSubPr>
                            <m:ctrlPr>
                              <a:rPr lang="en-US" altLang="zh-CN" sz="2400" i="1" smtClean="0">
                                <a:solidFill>
                                  <a:schemeClr val="bg1">
                                    <a:lumMod val="50000"/>
                                  </a:schemeClr>
                                </a:solidFill>
                                <a:latin typeface="Cambria Math" panose="02040503050406030204" pitchFamily="18" charset="0"/>
                                <a:ea typeface="微软雅黑" panose="020B0503020204020204" pitchFamily="34" charset="-122"/>
                              </a:rPr>
                            </m:ctrlPr>
                          </m:sSubPr>
                          <m:e>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𝑝</m:t>
                            </m:r>
                          </m:e>
                          <m:sub>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𝑧</m:t>
                            </m:r>
                          </m:sub>
                        </m:sSub>
                        <m:d>
                          <m:dPr>
                            <m:ctrlP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ctrlPr>
                          </m:dPr>
                          <m:e>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𝑧</m:t>
                            </m:r>
                          </m:e>
                        </m:d>
                      </m:sub>
                    </m:sSub>
                    <m:r>
                      <a:rPr lang="en-US" altLang="zh-CN" sz="2400" i="1">
                        <a:solidFill>
                          <a:schemeClr val="bg1">
                            <a:lumMod val="50000"/>
                          </a:schemeClr>
                        </a:solidFill>
                        <a:latin typeface="Cambria Math" panose="02040503050406030204" pitchFamily="18" charset="0"/>
                        <a:ea typeface="微软雅黑" panose="020B0503020204020204" pitchFamily="34" charset="-122"/>
                      </a:rPr>
                      <m:t>[</m:t>
                    </m:r>
                    <m:r>
                      <m:rPr>
                        <m:sty m:val="p"/>
                      </m:rPr>
                      <a:rPr lang="en-US" altLang="zh-CN" sz="2400">
                        <a:solidFill>
                          <a:schemeClr val="bg1">
                            <a:lumMod val="50000"/>
                          </a:schemeClr>
                        </a:solidFill>
                        <a:latin typeface="Cambria Math" panose="02040503050406030204" pitchFamily="18" charset="0"/>
                        <a:ea typeface="微软雅黑" panose="020B0503020204020204" pitchFamily="34" charset="-122"/>
                      </a:rPr>
                      <m:t>log</m:t>
                    </m:r>
                    <m:r>
                      <a:rPr lang="en-US" altLang="zh-CN" sz="2400" i="1">
                        <a:solidFill>
                          <a:schemeClr val="bg1">
                            <a:lumMod val="50000"/>
                          </a:schemeClr>
                        </a:solidFill>
                        <a:latin typeface="Cambria Math" panose="02040503050406030204" pitchFamily="18" charset="0"/>
                        <a:ea typeface="微软雅黑" panose="020B0503020204020204" pitchFamily="34" charset="-122"/>
                      </a:rPr>
                      <m:t>⁡(1 −  </m:t>
                    </m:r>
                    <m:r>
                      <a:rPr lang="en-US" altLang="zh-CN" sz="2400" i="1">
                        <a:solidFill>
                          <a:schemeClr val="bg1">
                            <a:lumMod val="50000"/>
                          </a:schemeClr>
                        </a:solidFill>
                        <a:latin typeface="Cambria Math" panose="02040503050406030204" pitchFamily="18" charset="0"/>
                        <a:ea typeface="微软雅黑" panose="020B0503020204020204" pitchFamily="34" charset="-122"/>
                      </a:rPr>
                      <m:t>𝐷</m:t>
                    </m:r>
                    <m:r>
                      <a:rPr lang="en-US" altLang="zh-CN" sz="2400" i="1">
                        <a:solidFill>
                          <a:schemeClr val="bg1">
                            <a:lumMod val="50000"/>
                          </a:schemeClr>
                        </a:solidFill>
                        <a:latin typeface="Cambria Math" panose="02040503050406030204" pitchFamily="18" charset="0"/>
                        <a:ea typeface="微软雅黑" panose="020B0503020204020204" pitchFamily="34" charset="-122"/>
                      </a:rPr>
                      <m:t>(</m:t>
                    </m:r>
                    <m:r>
                      <a:rPr lang="en-US" altLang="zh-CN" sz="2400" i="1">
                        <a:solidFill>
                          <a:schemeClr val="bg1">
                            <a:lumMod val="50000"/>
                          </a:schemeClr>
                        </a:solidFill>
                        <a:latin typeface="Cambria Math" panose="02040503050406030204" pitchFamily="18" charset="0"/>
                        <a:ea typeface="微软雅黑" panose="020B0503020204020204" pitchFamily="34" charset="-122"/>
                      </a:rPr>
                      <m:t>𝐺</m:t>
                    </m:r>
                    <m:r>
                      <a:rPr lang="en-US" altLang="zh-CN" sz="2400" i="1">
                        <a:solidFill>
                          <a:schemeClr val="bg1">
                            <a:lumMod val="50000"/>
                          </a:schemeClr>
                        </a:solidFill>
                        <a:latin typeface="Cambria Math" panose="02040503050406030204" pitchFamily="18" charset="0"/>
                        <a:ea typeface="微软雅黑" panose="020B0503020204020204" pitchFamily="34" charset="-122"/>
                      </a:rPr>
                      <m:t>(</m:t>
                    </m:r>
                    <m:r>
                      <a:rPr lang="en-US" altLang="zh-CN" sz="2400" i="1">
                        <a:solidFill>
                          <a:schemeClr val="bg1">
                            <a:lumMod val="50000"/>
                          </a:schemeClr>
                        </a:solidFill>
                        <a:latin typeface="Cambria Math" panose="02040503050406030204" pitchFamily="18" charset="0"/>
                        <a:ea typeface="微软雅黑" panose="020B0503020204020204" pitchFamily="34" charset="-122"/>
                      </a:rPr>
                      <m:t>𝑍</m:t>
                    </m:r>
                    <m:r>
                      <a:rPr lang="en-US" altLang="zh-CN" sz="2400" i="1">
                        <a:solidFill>
                          <a:schemeClr val="bg1">
                            <a:lumMod val="50000"/>
                          </a:schemeClr>
                        </a:solidFill>
                        <a:latin typeface="Cambria Math" panose="02040503050406030204" pitchFamily="18" charset="0"/>
                        <a:ea typeface="微软雅黑" panose="020B0503020204020204" pitchFamily="34" charset="-122"/>
                      </a:rPr>
                      <m:t>)))]</m:t>
                    </m:r>
                  </m:oMath>
                </a14:m>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1270223" y="1967717"/>
                <a:ext cx="9775625" cy="535403"/>
              </a:xfrm>
              <a:prstGeom prst="rect">
                <a:avLst/>
              </a:prstGeom>
              <a:blipFill rotWithShape="0">
                <a:blip r:embed="rId3"/>
                <a:stretch>
                  <a:fillRect l="-125" b="-2273"/>
                </a:stretch>
              </a:blipFill>
            </p:spPr>
            <p:txBody>
              <a:bodyPr/>
              <a:lstStyle/>
              <a:p>
                <a:r>
                  <a:rPr lang="zh-CN" altLang="en-US">
                    <a:noFill/>
                  </a:rPr>
                  <a:t> </a:t>
                </a:r>
              </a:p>
            </p:txBody>
          </p:sp>
        </mc:Fallback>
      </mc:AlternateContent>
      <p:sp>
        <p:nvSpPr>
          <p:cNvPr id="2" name="矩形 1"/>
          <p:cNvSpPr/>
          <p:nvPr/>
        </p:nvSpPr>
        <p:spPr>
          <a:xfrm>
            <a:off x="3066586" y="2030210"/>
            <a:ext cx="301128" cy="36114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357490" y="3315775"/>
            <a:ext cx="2512867" cy="830659"/>
          </a:xfrm>
          <a:prstGeom prst="rect">
            <a:avLst/>
          </a:prstGeom>
          <a:solidFill>
            <a:srgbClr val="00ABB4">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379792" y="2661925"/>
            <a:ext cx="2027158" cy="461665"/>
          </a:xfrm>
          <a:prstGeom prst="rect">
            <a:avLst/>
          </a:prstGeom>
          <a:noFill/>
        </p:spPr>
        <p:txBody>
          <a:bodyPr wrap="none" rtlCol="0">
            <a:spAutoFit/>
          </a:bodyPr>
          <a:lstStyle/>
          <a:p>
            <a:r>
              <a:rPr lang="en-US" altLang="zh-CN" sz="2400" dirty="0" smtClean="0">
                <a:solidFill>
                  <a:srgbClr val="FF0000"/>
                </a:solidFill>
                <a:latin typeface="微软雅黑" panose="020B0503020204020204" pitchFamily="34" charset="-122"/>
                <a:ea typeface="微软雅黑" panose="020B0503020204020204" pitchFamily="34" charset="-122"/>
              </a:rPr>
              <a:t>G</a:t>
            </a:r>
            <a:r>
              <a:rPr lang="en-US" altLang="zh-CN" sz="2400" dirty="0">
                <a:solidFill>
                  <a:srgbClr val="FF0000"/>
                </a:solidFill>
                <a:latin typeface="微软雅黑" panose="020B0503020204020204" pitchFamily="34" charset="-122"/>
                <a:ea typeface="微软雅黑" panose="020B0503020204020204" pitchFamily="34" charset="-122"/>
              </a:rPr>
              <a:t>: generator</a:t>
            </a:r>
            <a:endParaRPr lang="zh-CN" altLang="en-US" sz="2400" dirty="0">
              <a:solidFill>
                <a:srgbClr val="FF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4" name="文本框 13"/>
              <p:cNvSpPr txBox="1"/>
              <p:nvPr/>
            </p:nvSpPr>
            <p:spPr>
              <a:xfrm>
                <a:off x="1421938" y="3329164"/>
                <a:ext cx="2374905" cy="737702"/>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noise </a:t>
                </a:r>
                <a:r>
                  <a:rPr lang="en-US" altLang="zh-CN" sz="2000" dirty="0">
                    <a:solidFill>
                      <a:schemeClr val="bg1"/>
                    </a:solidFill>
                    <a:latin typeface="微软雅黑" panose="020B0503020204020204" pitchFamily="34" charset="-122"/>
                    <a:ea typeface="微软雅黑" panose="020B0503020204020204" pitchFamily="34" charset="-122"/>
                  </a:rPr>
                  <a:t>distribution </a:t>
                </a:r>
                <a14:m>
                  <m:oMath xmlns:m="http://schemas.openxmlformats.org/officeDocument/2006/math">
                    <m:sSub>
                      <m:sSubPr>
                        <m:ctrlPr>
                          <a:rPr lang="en-US" altLang="zh-CN" sz="2000" i="1">
                            <a:solidFill>
                              <a:schemeClr val="bg1"/>
                            </a:solidFill>
                            <a:latin typeface="Cambria Math" panose="02040503050406030204" pitchFamily="18" charset="0"/>
                            <a:ea typeface="微软雅黑" panose="020B0503020204020204" pitchFamily="34" charset="-122"/>
                          </a:rPr>
                        </m:ctrlPr>
                      </m:sSubPr>
                      <m:e>
                        <m:r>
                          <a:rPr lang="en-US" altLang="zh-CN" sz="2000">
                            <a:solidFill>
                              <a:schemeClr val="bg1"/>
                            </a:solidFill>
                            <a:latin typeface="Cambria Math" panose="02040503050406030204" pitchFamily="18" charset="0"/>
                            <a:ea typeface="微软雅黑" panose="020B0503020204020204" pitchFamily="34" charset="-122"/>
                          </a:rPr>
                          <m:t>𝑝</m:t>
                        </m:r>
                      </m:e>
                      <m:sub>
                        <m:r>
                          <a:rPr lang="en-US" altLang="zh-CN" sz="2000">
                            <a:solidFill>
                              <a:schemeClr val="bg1"/>
                            </a:solidFill>
                            <a:latin typeface="Cambria Math" panose="02040503050406030204" pitchFamily="18" charset="0"/>
                            <a:ea typeface="微软雅黑" panose="020B0503020204020204" pitchFamily="34" charset="-122"/>
                          </a:rPr>
                          <m:t>𝑧</m:t>
                        </m:r>
                      </m:sub>
                    </m:sSub>
                    <m:r>
                      <a:rPr lang="en-US" altLang="zh-CN" sz="2000">
                        <a:solidFill>
                          <a:schemeClr val="bg1"/>
                        </a:solidFill>
                        <a:latin typeface="Cambria Math" panose="02040503050406030204" pitchFamily="18" charset="0"/>
                        <a:ea typeface="微软雅黑" panose="020B0503020204020204" pitchFamily="34" charset="-122"/>
                      </a:rPr>
                      <m:t>(</m:t>
                    </m:r>
                    <m:r>
                      <a:rPr lang="en-US" altLang="zh-CN" sz="2000">
                        <a:solidFill>
                          <a:schemeClr val="bg1"/>
                        </a:solidFill>
                        <a:latin typeface="Cambria Math" panose="02040503050406030204" pitchFamily="18" charset="0"/>
                        <a:ea typeface="微软雅黑" panose="020B0503020204020204" pitchFamily="34" charset="-122"/>
                      </a:rPr>
                      <m:t>𝑥</m:t>
                    </m:r>
                    <m:r>
                      <a:rPr lang="en-US" altLang="zh-CN" sz="2000">
                        <a:solidFill>
                          <a:schemeClr val="bg1"/>
                        </a:solidFill>
                        <a:latin typeface="Cambria Math" panose="02040503050406030204" pitchFamily="18" charset="0"/>
                        <a:ea typeface="微软雅黑" panose="020B0503020204020204" pitchFamily="34" charset="-122"/>
                      </a:rPr>
                      <m:t>)</m:t>
                    </m:r>
                  </m:oMath>
                </a14:m>
                <a:endParaRPr lang="zh-CN" altLang="en-US" sz="2000" dirty="0">
                  <a:solidFill>
                    <a:schemeClr val="bg1"/>
                  </a:solidFill>
                  <a:latin typeface="微软雅黑" panose="020B0503020204020204" pitchFamily="34" charset="-122"/>
                  <a:ea typeface="微软雅黑" panose="020B0503020204020204" pitchFamily="34" charset="-122"/>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1421938" y="3329164"/>
                <a:ext cx="2374905" cy="737702"/>
              </a:xfrm>
              <a:prstGeom prst="rect">
                <a:avLst/>
              </a:prstGeom>
              <a:blipFill rotWithShape="0">
                <a:blip r:embed="rId4"/>
                <a:stretch>
                  <a:fillRect l="-2564" t="-4132" r="-3333" b="-4959"/>
                </a:stretch>
              </a:blipFill>
            </p:spPr>
            <p:txBody>
              <a:bodyPr/>
              <a:lstStyle/>
              <a:p>
                <a:r>
                  <a:rPr lang="zh-CN" altLang="en-US">
                    <a:noFill/>
                  </a:rPr>
                  <a:t> </a:t>
                </a:r>
              </a:p>
            </p:txBody>
          </p:sp>
        </mc:Fallback>
      </mc:AlternateContent>
      <p:sp>
        <p:nvSpPr>
          <p:cNvPr id="16" name="左箭头 15"/>
          <p:cNvSpPr/>
          <p:nvPr/>
        </p:nvSpPr>
        <p:spPr>
          <a:xfrm rot="10800000">
            <a:off x="4083171" y="3674718"/>
            <a:ext cx="1197625" cy="338182"/>
          </a:xfrm>
          <a:prstGeom prst="leftArrow">
            <a:avLst/>
          </a:prstGeom>
          <a:solidFill>
            <a:srgbClr val="00ABB4"/>
          </a:solidFill>
          <a:ln>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934805" y="3170975"/>
            <a:ext cx="1579896" cy="461665"/>
          </a:xfrm>
          <a:prstGeom prst="rect">
            <a:avLst/>
          </a:prstGeom>
          <a:noFill/>
        </p:spPr>
        <p:txBody>
          <a:bodyPr wrap="square" rtlCol="0">
            <a:spAutoFit/>
          </a:bodyPr>
          <a:lstStyle/>
          <a:p>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Learning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x</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5493609" y="3325107"/>
            <a:ext cx="2591030" cy="821327"/>
          </a:xfrm>
          <a:prstGeom prst="rect">
            <a:avLst/>
          </a:prstGeom>
          <a:solidFill>
            <a:srgbClr val="00ABB4">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文本框 23"/>
              <p:cNvSpPr txBox="1"/>
              <p:nvPr/>
            </p:nvSpPr>
            <p:spPr>
              <a:xfrm>
                <a:off x="5493609" y="3546187"/>
                <a:ext cx="3103106" cy="431593"/>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Distribution </a:t>
                </a:r>
                <a14:m>
                  <m:oMath xmlns:m="http://schemas.openxmlformats.org/officeDocument/2006/math">
                    <m:sSub>
                      <m:sSubPr>
                        <m:ctrlPr>
                          <a:rPr lang="en-US" altLang="zh-CN" sz="2000" i="1">
                            <a:solidFill>
                              <a:schemeClr val="bg1"/>
                            </a:solidFill>
                            <a:latin typeface="Cambria Math" panose="02040503050406030204" pitchFamily="18" charset="0"/>
                            <a:ea typeface="微软雅黑" panose="020B0503020204020204" pitchFamily="34" charset="-122"/>
                          </a:rPr>
                        </m:ctrlPr>
                      </m:sSubPr>
                      <m:e>
                        <m:r>
                          <a:rPr lang="en-US" altLang="zh-CN" sz="2000">
                            <a:solidFill>
                              <a:schemeClr val="bg1"/>
                            </a:solidFill>
                            <a:latin typeface="Cambria Math" panose="02040503050406030204" pitchFamily="18" charset="0"/>
                            <a:ea typeface="微软雅黑" panose="020B0503020204020204" pitchFamily="34" charset="-122"/>
                          </a:rPr>
                          <m:t>𝑝</m:t>
                        </m:r>
                      </m:e>
                      <m:sub>
                        <m:r>
                          <m:rPr>
                            <m:sty m:val="p"/>
                          </m:rPr>
                          <a:rPr lang="en-US" altLang="zh-CN" sz="2000" b="0" i="0" smtClean="0">
                            <a:solidFill>
                              <a:schemeClr val="bg1"/>
                            </a:solidFill>
                            <a:latin typeface="Cambria Math" panose="02040503050406030204" pitchFamily="18" charset="0"/>
                            <a:ea typeface="微软雅黑" panose="020B0503020204020204" pitchFamily="34" charset="-122"/>
                          </a:rPr>
                          <m:t>data</m:t>
                        </m:r>
                      </m:sub>
                    </m:sSub>
                    <m:r>
                      <a:rPr lang="en-US" altLang="zh-CN" sz="2000">
                        <a:solidFill>
                          <a:schemeClr val="bg1"/>
                        </a:solidFill>
                        <a:latin typeface="Cambria Math" panose="02040503050406030204" pitchFamily="18" charset="0"/>
                        <a:ea typeface="微软雅黑" panose="020B0503020204020204" pitchFamily="34" charset="-122"/>
                      </a:rPr>
                      <m:t>(</m:t>
                    </m:r>
                    <m:r>
                      <a:rPr lang="en-US" altLang="zh-CN" sz="2000">
                        <a:solidFill>
                          <a:schemeClr val="bg1"/>
                        </a:solidFill>
                        <a:latin typeface="Cambria Math" panose="02040503050406030204" pitchFamily="18" charset="0"/>
                        <a:ea typeface="微软雅黑" panose="020B0503020204020204" pitchFamily="34" charset="-122"/>
                      </a:rPr>
                      <m:t>𝑥</m:t>
                    </m:r>
                    <m:r>
                      <a:rPr lang="en-US" altLang="zh-CN" sz="2000">
                        <a:solidFill>
                          <a:schemeClr val="bg1"/>
                        </a:solidFill>
                        <a:latin typeface="Cambria Math" panose="02040503050406030204" pitchFamily="18" charset="0"/>
                        <a:ea typeface="微软雅黑" panose="020B0503020204020204" pitchFamily="34" charset="-122"/>
                      </a:rPr>
                      <m:t>)</m:t>
                    </m:r>
                  </m:oMath>
                </a14:m>
                <a:endParaRPr lang="zh-CN" altLang="en-US" sz="2000" dirty="0">
                  <a:solidFill>
                    <a:schemeClr val="bg1"/>
                  </a:solidFill>
                  <a:latin typeface="微软雅黑" panose="020B0503020204020204" pitchFamily="34" charset="-122"/>
                  <a:ea typeface="微软雅黑" panose="020B0503020204020204" pitchFamily="34" charset="-122"/>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5493609" y="3546187"/>
                <a:ext cx="3103106" cy="431593"/>
              </a:xfrm>
              <a:prstGeom prst="rect">
                <a:avLst/>
              </a:prstGeom>
              <a:blipFill rotWithShape="0">
                <a:blip r:embed="rId5"/>
                <a:stretch>
                  <a:fillRect l="-1965" t="-8451" b="-16901"/>
                </a:stretch>
              </a:blipFill>
            </p:spPr>
            <p:txBody>
              <a:bodyPr/>
              <a:lstStyle/>
              <a:p>
                <a:r>
                  <a:rPr lang="zh-CN" altLang="en-US">
                    <a:noFill/>
                  </a:rPr>
                  <a:t> </a:t>
                </a:r>
              </a:p>
            </p:txBody>
          </p:sp>
        </mc:Fallback>
      </mc:AlternateContent>
      <p:sp>
        <p:nvSpPr>
          <p:cNvPr id="25" name="文本框 24"/>
          <p:cNvSpPr txBox="1"/>
          <p:nvPr/>
        </p:nvSpPr>
        <p:spPr>
          <a:xfrm>
            <a:off x="1357490" y="4648785"/>
            <a:ext cx="2512867" cy="461665"/>
          </a:xfrm>
          <a:prstGeom prst="rect">
            <a:avLst/>
          </a:prstGeom>
          <a:noFill/>
        </p:spPr>
        <p:txBody>
          <a:bodyPr wrap="none" rtlCol="0">
            <a:spAutoFit/>
          </a:bodyPr>
          <a:lstStyle/>
          <a:p>
            <a:r>
              <a:rPr lang="en-US" altLang="zh-CN" sz="2400" dirty="0" smtClean="0">
                <a:solidFill>
                  <a:srgbClr val="FF0000"/>
                </a:solidFill>
                <a:latin typeface="微软雅黑" panose="020B0503020204020204" pitchFamily="34" charset="-122"/>
                <a:ea typeface="微软雅黑" panose="020B0503020204020204" pitchFamily="34" charset="-122"/>
              </a:rPr>
              <a:t>D</a:t>
            </a:r>
            <a:r>
              <a:rPr lang="en-US" altLang="zh-CN" sz="2400" dirty="0">
                <a:solidFill>
                  <a:srgbClr val="FF0000"/>
                </a:solidFill>
                <a:latin typeface="微软雅黑" panose="020B0503020204020204" pitchFamily="34" charset="-122"/>
                <a:ea typeface="微软雅黑" panose="020B0503020204020204" pitchFamily="34" charset="-122"/>
              </a:rPr>
              <a:t>: discriminator</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26" name="矩形 25"/>
          <p:cNvSpPr/>
          <p:nvPr/>
        </p:nvSpPr>
        <p:spPr>
          <a:xfrm>
            <a:off x="2847633" y="5498388"/>
            <a:ext cx="1881918" cy="680226"/>
          </a:xfrm>
          <a:prstGeom prst="rect">
            <a:avLst/>
          </a:prstGeom>
          <a:solidFill>
            <a:srgbClr val="00ABB4">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2903835" y="5630612"/>
            <a:ext cx="1846573" cy="40011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Discriminator</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8" name="左箭头 27"/>
          <p:cNvSpPr/>
          <p:nvPr/>
        </p:nvSpPr>
        <p:spPr>
          <a:xfrm rot="10800000">
            <a:off x="1445782" y="5735676"/>
            <a:ext cx="1197625" cy="338182"/>
          </a:xfrm>
          <a:prstGeom prst="leftArrow">
            <a:avLst/>
          </a:prstGeom>
          <a:solidFill>
            <a:srgbClr val="00ABB4"/>
          </a:solidFill>
          <a:ln>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1357490" y="5360699"/>
            <a:ext cx="1431691" cy="400110"/>
          </a:xfrm>
          <a:prstGeom prst="rect">
            <a:avLst/>
          </a:prstGeom>
          <a:noFill/>
        </p:spPr>
        <p:txBody>
          <a:bodyPr wrap="square" rtlCol="0">
            <a:spAutoFit/>
          </a:bodyPr>
          <a:lstStyle/>
          <a:p>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A sample</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左箭头 29"/>
          <p:cNvSpPr/>
          <p:nvPr/>
        </p:nvSpPr>
        <p:spPr>
          <a:xfrm rot="10800000">
            <a:off x="5094248" y="5786319"/>
            <a:ext cx="1197625" cy="338182"/>
          </a:xfrm>
          <a:prstGeom prst="leftArrow">
            <a:avLst/>
          </a:prstGeom>
          <a:solidFill>
            <a:srgbClr val="00ABB4"/>
          </a:solidFill>
          <a:ln>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1" name="文本框 30"/>
              <p:cNvSpPr txBox="1"/>
              <p:nvPr/>
            </p:nvSpPr>
            <p:spPr>
              <a:xfrm>
                <a:off x="4962064" y="5194847"/>
                <a:ext cx="3303028" cy="729367"/>
              </a:xfrm>
              <a:prstGeom prst="rect">
                <a:avLst/>
              </a:prstGeom>
              <a:noFill/>
            </p:spPr>
            <p:txBody>
              <a:bodyPr wrap="square" rtlCol="0">
                <a:spAutoFit/>
              </a:bodyPr>
              <a:lstStyle/>
              <a:p>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probability </a:t>
                </a:r>
              </a:p>
              <a:p>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from </a:t>
                </a:r>
                <a14:m>
                  <m:oMath xmlns:m="http://schemas.openxmlformats.org/officeDocument/2006/math">
                    <m:sSub>
                      <m:sSubPr>
                        <m:ctrlPr>
                          <a:rPr lang="en-US" altLang="zh-CN" sz="2000" i="1">
                            <a:solidFill>
                              <a:schemeClr val="bg1">
                                <a:lumMod val="50000"/>
                              </a:schemeClr>
                            </a:solidFill>
                            <a:latin typeface="Cambria Math" panose="02040503050406030204" pitchFamily="18" charset="0"/>
                            <a:ea typeface="微软雅黑" panose="020B0503020204020204" pitchFamily="34" charset="-122"/>
                          </a:rPr>
                        </m:ctrlPr>
                      </m:sSubPr>
                      <m:e>
                        <m:r>
                          <a:rPr lang="en-US" altLang="zh-CN" sz="2000" i="1">
                            <a:solidFill>
                              <a:schemeClr val="bg1">
                                <a:lumMod val="50000"/>
                              </a:schemeClr>
                            </a:solidFill>
                            <a:latin typeface="Cambria Math" panose="02040503050406030204" pitchFamily="18" charset="0"/>
                            <a:ea typeface="微软雅黑" panose="020B0503020204020204" pitchFamily="34" charset="-122"/>
                          </a:rPr>
                          <m:t>𝑝</m:t>
                        </m:r>
                      </m:e>
                      <m:sub>
                        <m:r>
                          <a:rPr lang="en-US" altLang="zh-CN" sz="2000" i="1">
                            <a:solidFill>
                              <a:schemeClr val="bg1">
                                <a:lumMod val="50000"/>
                              </a:schemeClr>
                            </a:solidFill>
                            <a:latin typeface="Cambria Math" panose="02040503050406030204" pitchFamily="18" charset="0"/>
                            <a:ea typeface="微软雅黑" panose="020B0503020204020204" pitchFamily="34" charset="-122"/>
                          </a:rPr>
                          <m:t>𝑑𝑎𝑡𝑎</m:t>
                        </m:r>
                        <m:d>
                          <m:dPr>
                            <m:ctrlPr>
                              <a:rPr lang="en-US" altLang="zh-CN" sz="2000" i="1">
                                <a:solidFill>
                                  <a:schemeClr val="bg1">
                                    <a:lumMod val="50000"/>
                                  </a:schemeClr>
                                </a:solidFill>
                                <a:latin typeface="Cambria Math" panose="02040503050406030204" pitchFamily="18" charset="0"/>
                                <a:ea typeface="微软雅黑" panose="020B0503020204020204" pitchFamily="34" charset="-122"/>
                              </a:rPr>
                            </m:ctrlPr>
                          </m:dPr>
                          <m:e>
                            <m:r>
                              <a:rPr lang="en-US" altLang="zh-CN" sz="2000" i="1">
                                <a:solidFill>
                                  <a:schemeClr val="bg1">
                                    <a:lumMod val="50000"/>
                                  </a:schemeClr>
                                </a:solidFill>
                                <a:latin typeface="Cambria Math" panose="02040503050406030204" pitchFamily="18" charset="0"/>
                                <a:ea typeface="微软雅黑" panose="020B0503020204020204" pitchFamily="34" charset="-122"/>
                              </a:rPr>
                              <m:t>𝑥</m:t>
                            </m:r>
                          </m:e>
                        </m:d>
                      </m:sub>
                    </m:sSub>
                  </m:oMath>
                </a14:m>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4962064" y="5194847"/>
                <a:ext cx="3303028" cy="729367"/>
              </a:xfrm>
              <a:prstGeom prst="rect">
                <a:avLst/>
              </a:prstGeom>
              <a:blipFill rotWithShape="0">
                <a:blip r:embed="rId6"/>
                <a:stretch>
                  <a:fillRect l="-2030" t="-4167" b="-10833"/>
                </a:stretch>
              </a:blipFill>
            </p:spPr>
            <p:txBody>
              <a:bodyPr/>
              <a:lstStyle/>
              <a:p>
                <a:r>
                  <a:rPr lang="zh-CN" altLang="en-US">
                    <a:noFill/>
                  </a:rPr>
                  <a:t> </a:t>
                </a:r>
              </a:p>
            </p:txBody>
          </p:sp>
        </mc:Fallback>
      </mc:AlternateContent>
      <p:sp>
        <p:nvSpPr>
          <p:cNvPr id="32" name="矩形 31"/>
          <p:cNvSpPr/>
          <p:nvPr/>
        </p:nvSpPr>
        <p:spPr>
          <a:xfrm>
            <a:off x="3425650" y="2030210"/>
            <a:ext cx="301128" cy="36114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7582329" y="4692978"/>
            <a:ext cx="3958686" cy="1015663"/>
          </a:xfrm>
          <a:prstGeom prst="rect">
            <a:avLst/>
          </a:prstGeom>
          <a:noFill/>
        </p:spPr>
        <p:txBody>
          <a:bodyPr wrap="square" rtlCol="0">
            <a:spAutoFit/>
          </a:bodyPr>
          <a:lstStyle/>
          <a:p>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Training </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procedure for G: </a:t>
            </a:r>
            <a:r>
              <a:rPr lang="en-US" altLang="zh-CN" sz="2000" dirty="0">
                <a:solidFill>
                  <a:srgbClr val="FF0000"/>
                </a:solidFill>
                <a:latin typeface="微软雅黑" panose="020B0503020204020204" pitchFamily="34" charset="-122"/>
                <a:ea typeface="微软雅黑" panose="020B0503020204020204" pitchFamily="34" charset="-122"/>
              </a:rPr>
              <a:t>maximize the probability of D making a mistake</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37" name="矩形 36"/>
          <p:cNvSpPr/>
          <p:nvPr/>
        </p:nvSpPr>
        <p:spPr>
          <a:xfrm>
            <a:off x="5620213" y="2030210"/>
            <a:ext cx="1139057" cy="3924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4787822" y="2550494"/>
            <a:ext cx="2803838" cy="584775"/>
          </a:xfrm>
          <a:prstGeom prst="rect">
            <a:avLst/>
          </a:prstGeom>
          <a:noFill/>
        </p:spPr>
        <p:txBody>
          <a:bodyPr wrap="square" rtlCol="0">
            <a:spAutoFit/>
          </a:bodyPr>
          <a:lstStyle/>
          <a:p>
            <a:pPr algn="ctr"/>
            <a:r>
              <a:rPr lang="en-US" altLang="zh-CN" sz="1600" dirty="0" smtClean="0">
                <a:solidFill>
                  <a:srgbClr val="FF0000"/>
                </a:solidFill>
                <a:latin typeface="微软雅黑" panose="020B0503020204020204" pitchFamily="34" charset="-122"/>
                <a:ea typeface="微软雅黑" panose="020B0503020204020204" pitchFamily="34" charset="-122"/>
              </a:rPr>
              <a:t>Probability of a real image</a:t>
            </a:r>
          </a:p>
          <a:p>
            <a:pPr algn="ctr"/>
            <a:r>
              <a:rPr lang="en-US" altLang="zh-CN" sz="1600" dirty="0" smtClean="0">
                <a:solidFill>
                  <a:srgbClr val="FF0000"/>
                </a:solidFill>
                <a:latin typeface="微软雅黑" panose="020B0503020204020204" pitchFamily="34" charset="-122"/>
                <a:ea typeface="微软雅黑" panose="020B0503020204020204" pitchFamily="34" charset="-122"/>
              </a:rPr>
              <a:t>(Larger is good)</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9" name="矩形 38"/>
          <p:cNvSpPr/>
          <p:nvPr/>
        </p:nvSpPr>
        <p:spPr>
          <a:xfrm>
            <a:off x="9474616" y="2030210"/>
            <a:ext cx="1139057" cy="3924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8642225" y="2550494"/>
            <a:ext cx="2803838" cy="584775"/>
          </a:xfrm>
          <a:prstGeom prst="rect">
            <a:avLst/>
          </a:prstGeom>
          <a:noFill/>
        </p:spPr>
        <p:txBody>
          <a:bodyPr wrap="square" rtlCol="0">
            <a:spAutoFit/>
          </a:bodyPr>
          <a:lstStyle/>
          <a:p>
            <a:pPr algn="ctr"/>
            <a:r>
              <a:rPr lang="en-US" altLang="zh-CN" sz="1600" dirty="0" smtClean="0">
                <a:solidFill>
                  <a:srgbClr val="FF0000"/>
                </a:solidFill>
                <a:latin typeface="微软雅黑" panose="020B0503020204020204" pitchFamily="34" charset="-122"/>
                <a:ea typeface="微软雅黑" panose="020B0503020204020204" pitchFamily="34" charset="-122"/>
              </a:rPr>
              <a:t>Probability of a real image</a:t>
            </a:r>
          </a:p>
          <a:p>
            <a:pPr algn="ctr"/>
            <a:r>
              <a:rPr lang="en-US" altLang="zh-CN" sz="1600" dirty="0" smtClean="0">
                <a:solidFill>
                  <a:srgbClr val="FF0000"/>
                </a:solidFill>
                <a:latin typeface="微软雅黑" panose="020B0503020204020204" pitchFamily="34" charset="-122"/>
                <a:ea typeface="微软雅黑" panose="020B0503020204020204" pitchFamily="34" charset="-122"/>
              </a:rPr>
              <a:t>(smaller is good)</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200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9" grpId="0"/>
      <p:bldP spid="10" grpId="0"/>
      <p:bldP spid="2" grpId="0" animBg="1"/>
      <p:bldP spid="13" grpId="0" animBg="1"/>
      <p:bldP spid="12" grpId="0"/>
      <p:bldP spid="14" grpId="0"/>
      <p:bldP spid="16" grpId="0" animBg="1"/>
      <p:bldP spid="19" grpId="0"/>
      <p:bldP spid="21" grpId="0" animBg="1"/>
      <p:bldP spid="24" grpId="0"/>
      <p:bldP spid="25" grpId="0"/>
      <p:bldP spid="26" grpId="0" animBg="1"/>
      <p:bldP spid="27" grpId="0"/>
      <p:bldP spid="28" grpId="0" animBg="1"/>
      <p:bldP spid="29" grpId="0"/>
      <p:bldP spid="30" grpId="0" animBg="1"/>
      <p:bldP spid="31" grpId="0"/>
      <p:bldP spid="32" grpId="0" animBg="1"/>
      <p:bldP spid="36" grpId="0"/>
      <p:bldP spid="37" grpId="0" animBg="1"/>
      <p:bldP spid="38" grpId="0"/>
      <p:bldP spid="39" grpId="0" animBg="1"/>
      <p:bldP spid="4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755322" y="755330"/>
            <a:ext cx="2034788" cy="461665"/>
          </a:xfrm>
          <a:prstGeom prst="rect">
            <a:avLst/>
          </a:prstGeom>
          <a:noFill/>
        </p:spPr>
        <p:txBody>
          <a:bodyPr wrap="non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3.1 overview</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49259" y="55162"/>
            <a:ext cx="4820101" cy="1077218"/>
          </a:xfrm>
          <a:prstGeom prst="rect">
            <a:avLst/>
          </a:prstGeom>
          <a:noFill/>
        </p:spPr>
        <p:txBody>
          <a:bodyPr wrap="square" rtlCol="0">
            <a:spAutoFit/>
          </a:bodyPr>
          <a:lstStyle/>
          <a:p>
            <a:r>
              <a:rPr lang="en-US" altLang="zh-CN" sz="3200" b="1" dirty="0" smtClean="0">
                <a:solidFill>
                  <a:srgbClr val="00ABB4"/>
                </a:solidFill>
                <a:latin typeface="微软雅黑" panose="020B0503020204020204" pitchFamily="34" charset="-122"/>
                <a:ea typeface="微软雅黑" panose="020B0503020204020204" pitchFamily="34" charset="-122"/>
              </a:rPr>
              <a:t>3.Perceptual </a:t>
            </a:r>
            <a:r>
              <a:rPr lang="en-US" altLang="zh-CN" sz="3200" b="1" dirty="0">
                <a:solidFill>
                  <a:srgbClr val="00ABB4"/>
                </a:solidFill>
                <a:latin typeface="微软雅黑" panose="020B0503020204020204" pitchFamily="34" charset="-122"/>
                <a:ea typeface="微软雅黑" panose="020B0503020204020204" pitchFamily="34" charset="-122"/>
              </a:rPr>
              <a:t>GANs</a:t>
            </a:r>
          </a:p>
          <a:p>
            <a:endParaRPr lang="en-US" altLang="zh-CN" sz="3200" b="1" dirty="0">
              <a:solidFill>
                <a:srgbClr val="00AB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9263665" y="3979702"/>
            <a:ext cx="2625912" cy="461665"/>
          </a:xfrm>
          <a:prstGeom prst="rect">
            <a:avLst/>
          </a:prstGeom>
          <a:noFill/>
        </p:spPr>
        <p:txBody>
          <a:bodyPr wrap="non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residual learning</a:t>
            </a:r>
            <a:endParaRPr lang="zh-CN" altLang="en-US" sz="2400" dirty="0">
              <a:solidFill>
                <a:srgbClr val="FF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0" name="文本框 9"/>
              <p:cNvSpPr txBox="1"/>
              <p:nvPr/>
            </p:nvSpPr>
            <p:spPr>
              <a:xfrm>
                <a:off x="177103" y="3253842"/>
                <a:ext cx="11961864" cy="535403"/>
              </a:xfrm>
              <a:prstGeom prst="rect">
                <a:avLst/>
              </a:prstGeom>
              <a:noFill/>
            </p:spPr>
            <p:txBody>
              <a:bodyPr wrap="none" rtlCol="0">
                <a:spAutoFit/>
              </a:bodyPr>
              <a:lstStyle/>
              <a:p>
                <a14:m>
                  <m:oMath xmlns:m="http://schemas.openxmlformats.org/officeDocument/2006/math">
                    <m:sSub>
                      <m:sSubPr>
                        <m:ctrlPr>
                          <a:rPr lang="en-US" altLang="zh-CN" sz="2400" i="1" smtClean="0">
                            <a:solidFill>
                              <a:schemeClr val="bg1">
                                <a:lumMod val="50000"/>
                              </a:schemeClr>
                            </a:solidFill>
                            <a:latin typeface="Cambria Math" panose="02040503050406030204" pitchFamily="18" charset="0"/>
                            <a:ea typeface="微软雅黑" panose="020B0503020204020204" pitchFamily="34" charset="-122"/>
                          </a:rPr>
                        </m:ctrlPr>
                      </m:sSubPr>
                      <m:e>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𝑚𝑖𝑛</m:t>
                        </m:r>
                      </m:e>
                      <m:sub>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𝐺</m:t>
                        </m:r>
                      </m:sub>
                    </m:sSub>
                    <m:sSub>
                      <m:sSub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sSubPr>
                      <m:e>
                        <m:r>
                          <a:rPr lang="en-US" altLang="zh-CN" sz="2400" i="1">
                            <a:solidFill>
                              <a:schemeClr val="bg1">
                                <a:lumMod val="50000"/>
                              </a:schemeClr>
                            </a:solidFill>
                            <a:latin typeface="Cambria Math" panose="02040503050406030204" pitchFamily="18" charset="0"/>
                            <a:ea typeface="微软雅黑" panose="020B0503020204020204" pitchFamily="34" charset="-122"/>
                          </a:rPr>
                          <m:t>𝑚</m:t>
                        </m:r>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𝑎𝑥</m:t>
                        </m:r>
                      </m:e>
                      <m:sub>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𝐷</m:t>
                        </m:r>
                      </m:sub>
                    </m:sSub>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𝐿</m:t>
                    </m:r>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m:t>
                    </m:r>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𝐷</m:t>
                    </m:r>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m:t>
                    </m:r>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𝐺</m:t>
                    </m:r>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m:t>
                    </m:r>
                  </m:oMath>
                </a14:m>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 </a:t>
                </a:r>
                <a14:m>
                  <m:oMath xmlns:m="http://schemas.openxmlformats.org/officeDocument/2006/math">
                    <m:r>
                      <a:rPr lang="zh-CN" altLang="en-US" sz="2400" i="1" dirty="0">
                        <a:solidFill>
                          <a:schemeClr val="bg1">
                            <a:lumMod val="50000"/>
                          </a:schemeClr>
                        </a:solidFill>
                        <a:latin typeface="Cambria Math" panose="02040503050406030204" pitchFamily="18" charset="0"/>
                        <a:ea typeface="微软雅黑" panose="020B0503020204020204" pitchFamily="34" charset="-122"/>
                      </a:rPr>
                      <m:t>≜</m:t>
                    </m:r>
                    <m:r>
                      <a:rPr lang="en-US" altLang="zh-CN" sz="2400" i="1" dirty="0">
                        <a:solidFill>
                          <a:schemeClr val="bg1">
                            <a:lumMod val="50000"/>
                          </a:schemeClr>
                        </a:solidFill>
                        <a:latin typeface="Cambria Math" panose="02040503050406030204" pitchFamily="18" charset="0"/>
                        <a:ea typeface="微软雅黑" panose="020B0503020204020204" pitchFamily="34" charset="-122"/>
                      </a:rPr>
                      <m:t> </m:t>
                    </m:r>
                    <m:sSub>
                      <m:sSub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sSubPr>
                      <m:e>
                        <m:r>
                          <a:rPr lang="en-US" altLang="zh-CN" sz="2400" i="1">
                            <a:solidFill>
                              <a:schemeClr val="bg1">
                                <a:lumMod val="50000"/>
                              </a:schemeClr>
                            </a:solidFill>
                            <a:latin typeface="Cambria Math" panose="02040503050406030204" pitchFamily="18" charset="0"/>
                            <a:ea typeface="微软雅黑" panose="020B0503020204020204" pitchFamily="34" charset="-122"/>
                          </a:rPr>
                          <m:t>𝐸</m:t>
                        </m:r>
                      </m:e>
                      <m:sub>
                        <m:r>
                          <a:rPr lang="en-US" altLang="zh-CN" sz="2400" i="1" smtClean="0">
                            <a:solidFill>
                              <a:srgbClr val="FF0000"/>
                            </a:solidFill>
                            <a:latin typeface="Cambria Math" panose="02040503050406030204" pitchFamily="18" charset="0"/>
                            <a:ea typeface="微软雅黑" panose="020B0503020204020204" pitchFamily="34" charset="-122"/>
                          </a:rPr>
                          <m:t>𝐹𝑙</m:t>
                        </m:r>
                        <m:r>
                          <a:rPr lang="en-US" altLang="zh-CN" sz="2400" i="1">
                            <a:solidFill>
                              <a:schemeClr val="bg1">
                                <a:lumMod val="50000"/>
                              </a:schemeClr>
                            </a:solidFill>
                            <a:latin typeface="Cambria Math" panose="02040503050406030204" pitchFamily="18" charset="0"/>
                            <a:ea typeface="微软雅黑" panose="020B0503020204020204" pitchFamily="34" charset="-122"/>
                          </a:rPr>
                          <m:t>~</m:t>
                        </m:r>
                        <m:sSub>
                          <m:sSub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sSubPr>
                          <m:e>
                            <m:r>
                              <a:rPr lang="en-US" altLang="zh-CN" sz="2400" i="1">
                                <a:solidFill>
                                  <a:schemeClr val="bg1">
                                    <a:lumMod val="50000"/>
                                  </a:schemeClr>
                                </a:solidFill>
                                <a:latin typeface="Cambria Math" panose="02040503050406030204" pitchFamily="18" charset="0"/>
                                <a:ea typeface="微软雅黑" panose="020B0503020204020204" pitchFamily="34" charset="-122"/>
                              </a:rPr>
                              <m:t>𝑝</m:t>
                            </m:r>
                          </m:e>
                          <m:sub>
                            <m:r>
                              <a:rPr lang="en-US" altLang="zh-CN" sz="2400" i="1">
                                <a:solidFill>
                                  <a:schemeClr val="bg1">
                                    <a:lumMod val="50000"/>
                                  </a:schemeClr>
                                </a:solidFill>
                                <a:latin typeface="Cambria Math" panose="02040503050406030204" pitchFamily="18" charset="0"/>
                                <a:ea typeface="微软雅黑" panose="020B0503020204020204" pitchFamily="34" charset="-122"/>
                              </a:rPr>
                              <m:t>𝑑𝑎𝑡𝑎</m:t>
                            </m:r>
                            <m:d>
                              <m:d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dPr>
                              <m:e>
                                <m:r>
                                  <a:rPr lang="en-US" altLang="zh-CN" sz="2400" i="1" smtClean="0">
                                    <a:solidFill>
                                      <a:srgbClr val="FF0000"/>
                                    </a:solidFill>
                                    <a:latin typeface="Cambria Math" panose="02040503050406030204" pitchFamily="18" charset="0"/>
                                    <a:ea typeface="微软雅黑" panose="020B0503020204020204" pitchFamily="34" charset="-122"/>
                                  </a:rPr>
                                  <m:t>𝐹𝑙</m:t>
                                </m:r>
                              </m:e>
                            </m:d>
                          </m:sub>
                        </m:sSub>
                      </m:sub>
                    </m:sSub>
                    <m:func>
                      <m:func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funcPr>
                      <m:fName>
                        <m:r>
                          <m:rPr>
                            <m:sty m:val="p"/>
                          </m:rPr>
                          <a:rPr lang="en-US" altLang="zh-CN" sz="2400" i="1">
                            <a:solidFill>
                              <a:schemeClr val="bg1">
                                <a:lumMod val="50000"/>
                              </a:schemeClr>
                            </a:solidFill>
                            <a:latin typeface="Cambria Math" panose="02040503050406030204" pitchFamily="18" charset="0"/>
                            <a:ea typeface="微软雅黑" panose="020B0503020204020204" pitchFamily="34" charset="-122"/>
                          </a:rPr>
                          <m:t>log</m:t>
                        </m:r>
                      </m:fName>
                      <m:e>
                        <m:r>
                          <a:rPr lang="en-US" altLang="zh-CN" sz="2400" i="1">
                            <a:solidFill>
                              <a:schemeClr val="bg1">
                                <a:lumMod val="50000"/>
                              </a:schemeClr>
                            </a:solidFill>
                            <a:latin typeface="Cambria Math" panose="02040503050406030204" pitchFamily="18" charset="0"/>
                            <a:ea typeface="微软雅黑" panose="020B0503020204020204" pitchFamily="34" charset="-122"/>
                          </a:rPr>
                          <m:t>𝐷</m:t>
                        </m:r>
                      </m:e>
                    </m:func>
                    <m:d>
                      <m:d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dPr>
                      <m:e>
                        <m:r>
                          <a:rPr lang="en-US" altLang="zh-CN" sz="2400" i="1" smtClean="0">
                            <a:solidFill>
                              <a:srgbClr val="FF0000"/>
                            </a:solidFill>
                            <a:latin typeface="Cambria Math" panose="02040503050406030204" pitchFamily="18" charset="0"/>
                            <a:ea typeface="微软雅黑" panose="020B0503020204020204" pitchFamily="34" charset="-122"/>
                          </a:rPr>
                          <m:t>𝐹𝑙</m:t>
                        </m:r>
                      </m:e>
                    </m:d>
                    <m:r>
                      <a:rPr lang="en-US" altLang="zh-CN" sz="2400" i="1">
                        <a:solidFill>
                          <a:schemeClr val="bg1">
                            <a:lumMod val="50000"/>
                          </a:schemeClr>
                        </a:solidFill>
                        <a:latin typeface="Cambria Math" panose="02040503050406030204" pitchFamily="18" charset="0"/>
                        <a:ea typeface="微软雅黑" panose="020B0503020204020204" pitchFamily="34" charset="-122"/>
                      </a:rPr>
                      <m:t>+</m:t>
                    </m:r>
                    <m:sSub>
                      <m:sSub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sSubPr>
                      <m:e>
                        <m:r>
                          <a:rPr lang="en-US" altLang="zh-CN" sz="2400" i="1">
                            <a:solidFill>
                              <a:schemeClr val="bg1">
                                <a:lumMod val="50000"/>
                              </a:schemeClr>
                            </a:solidFill>
                            <a:latin typeface="Cambria Math" panose="02040503050406030204" pitchFamily="18" charset="0"/>
                            <a:ea typeface="微软雅黑" panose="020B0503020204020204" pitchFamily="34" charset="-122"/>
                          </a:rPr>
                          <m:t>𝐸</m:t>
                        </m:r>
                      </m:e>
                      <m:sub>
                        <m:r>
                          <a:rPr lang="en-US" altLang="zh-CN" sz="2400" i="1" smtClean="0">
                            <a:solidFill>
                              <a:srgbClr val="FF0000"/>
                            </a:solidFill>
                            <a:latin typeface="Cambria Math" panose="02040503050406030204" pitchFamily="18" charset="0"/>
                            <a:ea typeface="微软雅黑" panose="020B0503020204020204" pitchFamily="34" charset="-122"/>
                          </a:rPr>
                          <m:t>𝐹𝑠</m:t>
                        </m:r>
                        <m:r>
                          <a:rPr lang="en-US" altLang="zh-CN" sz="2400" i="1">
                            <a:solidFill>
                              <a:schemeClr val="bg1">
                                <a:lumMod val="50000"/>
                              </a:schemeClr>
                            </a:solidFill>
                            <a:latin typeface="Cambria Math" panose="02040503050406030204" pitchFamily="18" charset="0"/>
                            <a:ea typeface="微软雅黑" panose="020B0503020204020204" pitchFamily="34" charset="-122"/>
                          </a:rPr>
                          <m:t>~</m:t>
                        </m:r>
                        <m:sSub>
                          <m:sSub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sSubPr>
                          <m:e>
                            <m:r>
                              <a:rPr lang="en-US" altLang="zh-CN" sz="2400" i="1">
                                <a:solidFill>
                                  <a:schemeClr val="bg1">
                                    <a:lumMod val="50000"/>
                                  </a:schemeClr>
                                </a:solidFill>
                                <a:latin typeface="Cambria Math" panose="02040503050406030204" pitchFamily="18" charset="0"/>
                                <a:ea typeface="微软雅黑" panose="020B0503020204020204" pitchFamily="34" charset="-122"/>
                              </a:rPr>
                              <m:t>𝑝</m:t>
                            </m:r>
                          </m:e>
                          <m:sub>
                            <m:r>
                              <a:rPr lang="en-US" altLang="zh-CN" sz="2400" i="1" smtClean="0">
                                <a:solidFill>
                                  <a:srgbClr val="FF0000"/>
                                </a:solidFill>
                                <a:latin typeface="Cambria Math" panose="02040503050406030204" pitchFamily="18" charset="0"/>
                                <a:ea typeface="微软雅黑" panose="020B0503020204020204" pitchFamily="34" charset="-122"/>
                              </a:rPr>
                              <m:t>𝐹𝑠</m:t>
                            </m:r>
                          </m:sub>
                        </m:sSub>
                        <m:d>
                          <m:d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dPr>
                          <m:e>
                            <m:r>
                              <a:rPr lang="en-US" altLang="zh-CN" sz="2400" i="1">
                                <a:solidFill>
                                  <a:schemeClr val="bg1">
                                    <a:lumMod val="50000"/>
                                  </a:schemeClr>
                                </a:solidFill>
                                <a:latin typeface="Cambria Math" panose="02040503050406030204" pitchFamily="18" charset="0"/>
                                <a:ea typeface="微软雅黑" panose="020B0503020204020204" pitchFamily="34" charset="-122"/>
                              </a:rPr>
                              <m:t>𝑧</m:t>
                            </m:r>
                          </m:e>
                        </m:d>
                      </m:sub>
                    </m:sSub>
                    <m:r>
                      <a:rPr lang="en-US" altLang="zh-CN" sz="2400" i="1">
                        <a:solidFill>
                          <a:schemeClr val="bg1">
                            <a:lumMod val="50000"/>
                          </a:schemeClr>
                        </a:solidFill>
                        <a:latin typeface="Cambria Math" panose="02040503050406030204" pitchFamily="18" charset="0"/>
                        <a:ea typeface="微软雅黑" panose="020B0503020204020204" pitchFamily="34" charset="-122"/>
                      </a:rPr>
                      <m:t>[</m:t>
                    </m:r>
                    <m:r>
                      <m:rPr>
                        <m:sty m:val="p"/>
                      </m:rPr>
                      <a:rPr lang="en-US" altLang="zh-CN" sz="2400" i="1">
                        <a:solidFill>
                          <a:schemeClr val="bg1">
                            <a:lumMod val="50000"/>
                          </a:schemeClr>
                        </a:solidFill>
                        <a:latin typeface="Cambria Math" panose="02040503050406030204" pitchFamily="18" charset="0"/>
                        <a:ea typeface="微软雅黑" panose="020B0503020204020204" pitchFamily="34" charset="-122"/>
                      </a:rPr>
                      <m:t>log</m:t>
                    </m:r>
                    <m:r>
                      <a:rPr lang="en-US" altLang="zh-CN" sz="2400" i="1">
                        <a:solidFill>
                          <a:schemeClr val="bg1">
                            <a:lumMod val="50000"/>
                          </a:schemeClr>
                        </a:solidFill>
                        <a:latin typeface="Cambria Math" panose="02040503050406030204" pitchFamily="18" charset="0"/>
                        <a:ea typeface="微软雅黑" panose="020B0503020204020204" pitchFamily="34" charset="-122"/>
                      </a:rPr>
                      <m:t>⁡(1 −  </m:t>
                    </m:r>
                    <m:r>
                      <a:rPr lang="en-US" altLang="zh-CN" sz="2400" i="1">
                        <a:solidFill>
                          <a:schemeClr val="bg1">
                            <a:lumMod val="50000"/>
                          </a:schemeClr>
                        </a:solidFill>
                        <a:latin typeface="Cambria Math" panose="02040503050406030204" pitchFamily="18" charset="0"/>
                        <a:ea typeface="微软雅黑" panose="020B0503020204020204" pitchFamily="34" charset="-122"/>
                      </a:rPr>
                      <m:t>𝐷</m:t>
                    </m:r>
                    <m:r>
                      <a:rPr lang="en-US" altLang="zh-CN" sz="2400" i="1">
                        <a:solidFill>
                          <a:schemeClr val="bg1">
                            <a:lumMod val="50000"/>
                          </a:schemeClr>
                        </a:solidFill>
                        <a:latin typeface="Cambria Math" panose="02040503050406030204" pitchFamily="18" charset="0"/>
                        <a:ea typeface="微软雅黑" panose="020B0503020204020204" pitchFamily="34" charset="-122"/>
                      </a:rPr>
                      <m:t>(</m:t>
                    </m:r>
                    <m:r>
                      <a:rPr lang="en-US" altLang="zh-CN" sz="2400" i="1">
                        <a:solidFill>
                          <a:schemeClr val="bg1">
                            <a:lumMod val="50000"/>
                          </a:schemeClr>
                        </a:solidFill>
                        <a:latin typeface="Cambria Math" panose="02040503050406030204" pitchFamily="18" charset="0"/>
                        <a:ea typeface="微软雅黑" panose="020B0503020204020204" pitchFamily="34" charset="-122"/>
                      </a:rPr>
                      <m:t>𝐺</m:t>
                    </m:r>
                    <m:r>
                      <a:rPr lang="en-US" altLang="zh-CN" sz="2400" i="1">
                        <a:solidFill>
                          <a:schemeClr val="bg1">
                            <a:lumMod val="50000"/>
                          </a:schemeClr>
                        </a:solidFill>
                        <a:latin typeface="Cambria Math" panose="02040503050406030204" pitchFamily="18" charset="0"/>
                        <a:ea typeface="微软雅黑" panose="020B0503020204020204" pitchFamily="34" charset="-122"/>
                      </a:rPr>
                      <m:t>(</m:t>
                    </m:r>
                    <m:r>
                      <a:rPr lang="en-US" altLang="zh-CN" sz="2400" i="1" smtClean="0">
                        <a:solidFill>
                          <a:srgbClr val="FF0000"/>
                        </a:solidFill>
                        <a:latin typeface="Cambria Math" panose="02040503050406030204" pitchFamily="18" charset="0"/>
                        <a:ea typeface="微软雅黑" panose="020B0503020204020204" pitchFamily="34" charset="-122"/>
                      </a:rPr>
                      <m:t>𝐹𝑠</m:t>
                    </m:r>
                    <m:r>
                      <a:rPr lang="en-US" altLang="zh-CN" sz="2400" i="1" smtClean="0">
                        <a:solidFill>
                          <a:srgbClr val="FF0000"/>
                        </a:solidFill>
                        <a:latin typeface="Cambria Math" panose="02040503050406030204" pitchFamily="18" charset="0"/>
                        <a:ea typeface="微软雅黑" panose="020B0503020204020204" pitchFamily="34" charset="-122"/>
                      </a:rPr>
                      <m:t>+</m:t>
                    </m:r>
                    <m:r>
                      <a:rPr lang="en-US" altLang="zh-CN" sz="2400" i="1" smtClean="0">
                        <a:solidFill>
                          <a:srgbClr val="FF0000"/>
                        </a:solidFill>
                        <a:latin typeface="Cambria Math" panose="02040503050406030204" pitchFamily="18" charset="0"/>
                        <a:ea typeface="微软雅黑" panose="020B0503020204020204" pitchFamily="34" charset="-122"/>
                      </a:rPr>
                      <m:t>𝐺</m:t>
                    </m:r>
                    <m:r>
                      <a:rPr lang="en-US" altLang="zh-CN" sz="2400" i="1" smtClean="0">
                        <a:solidFill>
                          <a:srgbClr val="FF0000"/>
                        </a:solidFill>
                        <a:latin typeface="Cambria Math" panose="02040503050406030204" pitchFamily="18" charset="0"/>
                        <a:ea typeface="微软雅黑" panose="020B0503020204020204" pitchFamily="34" charset="-122"/>
                      </a:rPr>
                      <m:t>(</m:t>
                    </m:r>
                    <m:r>
                      <a:rPr lang="en-US" altLang="zh-CN" sz="2400" i="1" smtClean="0">
                        <a:solidFill>
                          <a:srgbClr val="FF0000"/>
                        </a:solidFill>
                        <a:latin typeface="Cambria Math" panose="02040503050406030204" pitchFamily="18" charset="0"/>
                        <a:ea typeface="微软雅黑" panose="020B0503020204020204" pitchFamily="34" charset="-122"/>
                      </a:rPr>
                      <m:t>𝐹𝑠</m:t>
                    </m:r>
                    <m:r>
                      <a:rPr lang="en-US" altLang="zh-CN" sz="2400" i="1" smtClean="0">
                        <a:solidFill>
                          <a:srgbClr val="FF0000"/>
                        </a:solidFill>
                        <a:latin typeface="Cambria Math" panose="02040503050406030204" pitchFamily="18" charset="0"/>
                        <a:ea typeface="微软雅黑" panose="020B0503020204020204" pitchFamily="34" charset="-122"/>
                      </a:rPr>
                      <m:t>|</m:t>
                    </m:r>
                    <m:r>
                      <a:rPr lang="en-US" altLang="zh-CN" sz="2400" i="1" smtClean="0">
                        <a:solidFill>
                          <a:srgbClr val="FF0000"/>
                        </a:solidFill>
                        <a:latin typeface="Cambria Math" panose="02040503050406030204" pitchFamily="18" charset="0"/>
                        <a:ea typeface="微软雅黑" panose="020B0503020204020204" pitchFamily="34" charset="-122"/>
                      </a:rPr>
                      <m:t>𝑓</m:t>
                    </m:r>
                    <m:r>
                      <a:rPr lang="en-US" altLang="zh-CN" sz="2400" i="1" smtClean="0">
                        <a:solidFill>
                          <a:srgbClr val="FF0000"/>
                        </a:solidFill>
                        <a:latin typeface="Cambria Math" panose="02040503050406030204" pitchFamily="18" charset="0"/>
                        <a:ea typeface="微软雅黑" panose="020B0503020204020204" pitchFamily="34" charset="-122"/>
                      </a:rPr>
                      <m:t>))))]</m:t>
                    </m:r>
                  </m:oMath>
                </a14:m>
                <a:endParaRPr lang="zh-CN" altLang="en-US" sz="2400" i="1" dirty="0">
                  <a:solidFill>
                    <a:schemeClr val="bg1">
                      <a:lumMod val="50000"/>
                    </a:schemeClr>
                  </a:solidFill>
                  <a:latin typeface="Cambria Math" panose="02040503050406030204" pitchFamily="18" charset="0"/>
                  <a:ea typeface="微软雅黑" panose="020B0503020204020204" pitchFamily="34" charset="-122"/>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177103" y="3253842"/>
                <a:ext cx="11961864" cy="535403"/>
              </a:xfrm>
              <a:prstGeom prst="rect">
                <a:avLst/>
              </a:prstGeom>
              <a:blipFill rotWithShape="0">
                <a:blip r:embed="rId3"/>
                <a:stretch>
                  <a:fillRect l="-102" b="-2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1270223" y="1967717"/>
                <a:ext cx="9775625" cy="535403"/>
              </a:xfrm>
              <a:prstGeom prst="rect">
                <a:avLst/>
              </a:prstGeom>
              <a:noFill/>
            </p:spPr>
            <p:txBody>
              <a:bodyPr wrap="none" rtlCol="0">
                <a:spAutoFit/>
              </a:bodyPr>
              <a:lstStyle/>
              <a:p>
                <a14:m>
                  <m:oMath xmlns:m="http://schemas.openxmlformats.org/officeDocument/2006/math">
                    <m:sSub>
                      <m:sSubPr>
                        <m:ctrlPr>
                          <a:rPr lang="en-US" altLang="zh-CN" sz="2400" i="1" smtClean="0">
                            <a:solidFill>
                              <a:schemeClr val="bg1">
                                <a:lumMod val="50000"/>
                              </a:schemeClr>
                            </a:solidFill>
                            <a:latin typeface="Cambria Math" panose="02040503050406030204" pitchFamily="18" charset="0"/>
                            <a:ea typeface="微软雅黑" panose="020B0503020204020204" pitchFamily="34" charset="-122"/>
                          </a:rPr>
                        </m:ctrlPr>
                      </m:sSubPr>
                      <m:e>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𝑚𝑖𝑛</m:t>
                        </m:r>
                      </m:e>
                      <m:sub>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𝐺</m:t>
                        </m:r>
                      </m:sub>
                    </m:sSub>
                    <m:sSub>
                      <m:sSub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sSubPr>
                      <m:e>
                        <m:r>
                          <a:rPr lang="en-US" altLang="zh-CN" sz="2400" i="1">
                            <a:solidFill>
                              <a:schemeClr val="bg1">
                                <a:lumMod val="50000"/>
                              </a:schemeClr>
                            </a:solidFill>
                            <a:latin typeface="Cambria Math" panose="02040503050406030204" pitchFamily="18" charset="0"/>
                            <a:ea typeface="微软雅黑" panose="020B0503020204020204" pitchFamily="34" charset="-122"/>
                          </a:rPr>
                          <m:t>𝑚</m:t>
                        </m:r>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𝑎𝑥</m:t>
                        </m:r>
                      </m:e>
                      <m:sub>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𝐷</m:t>
                        </m:r>
                      </m:sub>
                    </m:sSub>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𝐿</m:t>
                    </m:r>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m:t>
                    </m:r>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𝐷</m:t>
                    </m:r>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m:t>
                    </m:r>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𝐺</m:t>
                    </m:r>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m:t>
                    </m:r>
                  </m:oMath>
                </a14:m>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 </a:t>
                </a:r>
                <a14:m>
                  <m:oMath xmlns:m="http://schemas.openxmlformats.org/officeDocument/2006/math">
                    <m:r>
                      <a:rPr lang="zh-CN" altLang="en-US" sz="2400" i="1" dirty="0" smtClean="0">
                        <a:solidFill>
                          <a:schemeClr val="bg1">
                            <a:lumMod val="50000"/>
                          </a:schemeClr>
                        </a:solidFill>
                        <a:latin typeface="Cambria Math" panose="02040503050406030204" pitchFamily="18" charset="0"/>
                        <a:ea typeface="微软雅黑" panose="020B0503020204020204" pitchFamily="34" charset="-122"/>
                      </a:rPr>
                      <m:t>≜</m:t>
                    </m:r>
                    <m:r>
                      <a:rPr lang="en-US" altLang="zh-CN" sz="2400" b="0" i="1" dirty="0" smtClean="0">
                        <a:solidFill>
                          <a:schemeClr val="bg1">
                            <a:lumMod val="50000"/>
                          </a:schemeClr>
                        </a:solidFill>
                        <a:latin typeface="Cambria Math" panose="02040503050406030204" pitchFamily="18" charset="0"/>
                        <a:ea typeface="微软雅黑" panose="020B0503020204020204" pitchFamily="34" charset="-122"/>
                      </a:rPr>
                      <m:t> </m:t>
                    </m:r>
                    <m:sSub>
                      <m:sSub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sSubPr>
                      <m:e>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𝐸</m:t>
                        </m:r>
                      </m:e>
                      <m:sub>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𝑥</m:t>
                        </m:r>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m:t>
                        </m:r>
                        <m:sSub>
                          <m:sSubPr>
                            <m:ctrlPr>
                              <a:rPr lang="en-US" altLang="zh-CN" sz="2400" i="1" smtClean="0">
                                <a:solidFill>
                                  <a:schemeClr val="bg1">
                                    <a:lumMod val="50000"/>
                                  </a:schemeClr>
                                </a:solidFill>
                                <a:latin typeface="Cambria Math" panose="02040503050406030204" pitchFamily="18" charset="0"/>
                                <a:ea typeface="微软雅黑" panose="020B0503020204020204" pitchFamily="34" charset="-122"/>
                              </a:rPr>
                            </m:ctrlPr>
                          </m:sSubPr>
                          <m:e>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𝑝</m:t>
                            </m:r>
                          </m:e>
                          <m:sub>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𝑑𝑎𝑡𝑎</m:t>
                            </m:r>
                            <m:d>
                              <m:dPr>
                                <m:ctrlP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ctrlPr>
                              </m:dPr>
                              <m:e>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𝑥</m:t>
                                </m:r>
                              </m:e>
                            </m:d>
                          </m:sub>
                        </m:sSub>
                      </m:sub>
                    </m:sSub>
                    <m:func>
                      <m:func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funcPr>
                      <m:fName>
                        <m:r>
                          <m:rPr>
                            <m:sty m:val="p"/>
                          </m:rPr>
                          <a:rPr lang="en-US" altLang="zh-CN" sz="2400">
                            <a:solidFill>
                              <a:schemeClr val="bg1">
                                <a:lumMod val="50000"/>
                              </a:schemeClr>
                            </a:solidFill>
                            <a:latin typeface="Cambria Math" panose="02040503050406030204" pitchFamily="18" charset="0"/>
                            <a:ea typeface="微软雅黑" panose="020B0503020204020204" pitchFamily="34" charset="-122"/>
                          </a:rPr>
                          <m:t>log</m:t>
                        </m:r>
                      </m:fName>
                      <m:e>
                        <m:r>
                          <a:rPr lang="en-US" altLang="zh-CN" sz="2400" i="1">
                            <a:solidFill>
                              <a:schemeClr val="bg1">
                                <a:lumMod val="50000"/>
                              </a:schemeClr>
                            </a:solidFill>
                            <a:latin typeface="Cambria Math" panose="02040503050406030204" pitchFamily="18" charset="0"/>
                            <a:ea typeface="微软雅黑" panose="020B0503020204020204" pitchFamily="34" charset="-122"/>
                          </a:rPr>
                          <m:t>𝐷</m:t>
                        </m:r>
                        <m:d>
                          <m:d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dPr>
                          <m:e>
                            <m:r>
                              <a:rPr lang="en-US" altLang="zh-CN" sz="2400" i="1">
                                <a:solidFill>
                                  <a:schemeClr val="bg1">
                                    <a:lumMod val="50000"/>
                                  </a:schemeClr>
                                </a:solidFill>
                                <a:latin typeface="Cambria Math" panose="02040503050406030204" pitchFamily="18" charset="0"/>
                                <a:ea typeface="微软雅黑" panose="020B0503020204020204" pitchFamily="34" charset="-122"/>
                              </a:rPr>
                              <m:t>𝑥</m:t>
                            </m:r>
                          </m:e>
                        </m:d>
                      </m:e>
                    </m:func>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m:t>
                    </m:r>
                    <m:sSub>
                      <m:sSub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sSubPr>
                      <m:e>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𝐸</m:t>
                        </m:r>
                      </m:e>
                      <m:sub>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𝑧</m:t>
                        </m:r>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m:t>
                        </m:r>
                        <m:sSub>
                          <m:sSubPr>
                            <m:ctrlPr>
                              <a:rPr lang="en-US" altLang="zh-CN" sz="2400" i="1" smtClean="0">
                                <a:solidFill>
                                  <a:schemeClr val="bg1">
                                    <a:lumMod val="50000"/>
                                  </a:schemeClr>
                                </a:solidFill>
                                <a:latin typeface="Cambria Math" panose="02040503050406030204" pitchFamily="18" charset="0"/>
                                <a:ea typeface="微软雅黑" panose="020B0503020204020204" pitchFamily="34" charset="-122"/>
                              </a:rPr>
                            </m:ctrlPr>
                          </m:sSubPr>
                          <m:e>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𝑝</m:t>
                            </m:r>
                          </m:e>
                          <m:sub>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𝑧</m:t>
                            </m:r>
                          </m:sub>
                        </m:sSub>
                        <m:d>
                          <m:dPr>
                            <m:ctrlP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ctrlPr>
                          </m:dPr>
                          <m:e>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𝑧</m:t>
                            </m:r>
                          </m:e>
                        </m:d>
                      </m:sub>
                    </m:sSub>
                    <m:r>
                      <a:rPr lang="en-US" altLang="zh-CN" sz="2400" i="1">
                        <a:solidFill>
                          <a:schemeClr val="bg1">
                            <a:lumMod val="50000"/>
                          </a:schemeClr>
                        </a:solidFill>
                        <a:latin typeface="Cambria Math" panose="02040503050406030204" pitchFamily="18" charset="0"/>
                        <a:ea typeface="微软雅黑" panose="020B0503020204020204" pitchFamily="34" charset="-122"/>
                      </a:rPr>
                      <m:t>[</m:t>
                    </m:r>
                    <m:r>
                      <m:rPr>
                        <m:sty m:val="p"/>
                      </m:rPr>
                      <a:rPr lang="en-US" altLang="zh-CN" sz="2400">
                        <a:solidFill>
                          <a:schemeClr val="bg1">
                            <a:lumMod val="50000"/>
                          </a:schemeClr>
                        </a:solidFill>
                        <a:latin typeface="Cambria Math" panose="02040503050406030204" pitchFamily="18" charset="0"/>
                        <a:ea typeface="微软雅黑" panose="020B0503020204020204" pitchFamily="34" charset="-122"/>
                      </a:rPr>
                      <m:t>log</m:t>
                    </m:r>
                    <m:r>
                      <a:rPr lang="en-US" altLang="zh-CN" sz="2400" i="1">
                        <a:solidFill>
                          <a:schemeClr val="bg1">
                            <a:lumMod val="50000"/>
                          </a:schemeClr>
                        </a:solidFill>
                        <a:latin typeface="Cambria Math" panose="02040503050406030204" pitchFamily="18" charset="0"/>
                        <a:ea typeface="微软雅黑" panose="020B0503020204020204" pitchFamily="34" charset="-122"/>
                      </a:rPr>
                      <m:t>⁡(1 −  </m:t>
                    </m:r>
                    <m:r>
                      <a:rPr lang="en-US" altLang="zh-CN" sz="2400" i="1">
                        <a:solidFill>
                          <a:schemeClr val="bg1">
                            <a:lumMod val="50000"/>
                          </a:schemeClr>
                        </a:solidFill>
                        <a:latin typeface="Cambria Math" panose="02040503050406030204" pitchFamily="18" charset="0"/>
                        <a:ea typeface="微软雅黑" panose="020B0503020204020204" pitchFamily="34" charset="-122"/>
                      </a:rPr>
                      <m:t>𝐷</m:t>
                    </m:r>
                    <m:r>
                      <a:rPr lang="en-US" altLang="zh-CN" sz="2400" i="1">
                        <a:solidFill>
                          <a:schemeClr val="bg1">
                            <a:lumMod val="50000"/>
                          </a:schemeClr>
                        </a:solidFill>
                        <a:latin typeface="Cambria Math" panose="02040503050406030204" pitchFamily="18" charset="0"/>
                        <a:ea typeface="微软雅黑" panose="020B0503020204020204" pitchFamily="34" charset="-122"/>
                      </a:rPr>
                      <m:t>(</m:t>
                    </m:r>
                    <m:r>
                      <a:rPr lang="en-US" altLang="zh-CN" sz="2400" i="1">
                        <a:solidFill>
                          <a:schemeClr val="bg1">
                            <a:lumMod val="50000"/>
                          </a:schemeClr>
                        </a:solidFill>
                        <a:latin typeface="Cambria Math" panose="02040503050406030204" pitchFamily="18" charset="0"/>
                        <a:ea typeface="微软雅黑" panose="020B0503020204020204" pitchFamily="34" charset="-122"/>
                      </a:rPr>
                      <m:t>𝐺</m:t>
                    </m:r>
                    <m:r>
                      <a:rPr lang="en-US" altLang="zh-CN" sz="2400" i="1">
                        <a:solidFill>
                          <a:schemeClr val="bg1">
                            <a:lumMod val="50000"/>
                          </a:schemeClr>
                        </a:solidFill>
                        <a:latin typeface="Cambria Math" panose="02040503050406030204" pitchFamily="18" charset="0"/>
                        <a:ea typeface="微软雅黑" panose="020B0503020204020204" pitchFamily="34" charset="-122"/>
                      </a:rPr>
                      <m:t>(</m:t>
                    </m:r>
                    <m:r>
                      <a:rPr lang="en-US" altLang="zh-CN" sz="2400" i="1">
                        <a:solidFill>
                          <a:schemeClr val="bg1">
                            <a:lumMod val="50000"/>
                          </a:schemeClr>
                        </a:solidFill>
                        <a:latin typeface="Cambria Math" panose="02040503050406030204" pitchFamily="18" charset="0"/>
                        <a:ea typeface="微软雅黑" panose="020B0503020204020204" pitchFamily="34" charset="-122"/>
                      </a:rPr>
                      <m:t>𝑍</m:t>
                    </m:r>
                    <m:r>
                      <a:rPr lang="en-US" altLang="zh-CN" sz="2400" i="1">
                        <a:solidFill>
                          <a:schemeClr val="bg1">
                            <a:lumMod val="50000"/>
                          </a:schemeClr>
                        </a:solidFill>
                        <a:latin typeface="Cambria Math" panose="02040503050406030204" pitchFamily="18" charset="0"/>
                        <a:ea typeface="微软雅黑" panose="020B0503020204020204" pitchFamily="34" charset="-122"/>
                      </a:rPr>
                      <m:t>)))]</m:t>
                    </m:r>
                  </m:oMath>
                </a14:m>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1270223" y="1967717"/>
                <a:ext cx="9775625" cy="535403"/>
              </a:xfrm>
              <a:prstGeom prst="rect">
                <a:avLst/>
              </a:prstGeom>
              <a:blipFill rotWithShape="0">
                <a:blip r:embed="rId4"/>
                <a:stretch>
                  <a:fillRect l="-125" b="-2273"/>
                </a:stretch>
              </a:blipFill>
            </p:spPr>
            <p:txBody>
              <a:bodyPr/>
              <a:lstStyle/>
              <a:p>
                <a:r>
                  <a:rPr lang="zh-CN" altLang="en-US">
                    <a:noFill/>
                  </a:rPr>
                  <a:t> </a:t>
                </a:r>
              </a:p>
            </p:txBody>
          </p:sp>
        </mc:Fallback>
      </mc:AlternateContent>
      <p:sp>
        <p:nvSpPr>
          <p:cNvPr id="33" name="左箭头 32"/>
          <p:cNvSpPr/>
          <p:nvPr/>
        </p:nvSpPr>
        <p:spPr>
          <a:xfrm rot="16200000">
            <a:off x="5061969" y="2812548"/>
            <a:ext cx="698457" cy="184130"/>
          </a:xfrm>
          <a:prstGeom prst="leftArrow">
            <a:avLst/>
          </a:prstGeom>
          <a:solidFill>
            <a:srgbClr val="00ABB4"/>
          </a:solidFill>
          <a:ln>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5616792" y="2694053"/>
            <a:ext cx="1646285" cy="369332"/>
          </a:xfrm>
          <a:prstGeom prst="rect">
            <a:avLst/>
          </a:prstGeom>
          <a:noFill/>
        </p:spPr>
        <p:txBody>
          <a:bodyPr wrap="none" rtlCol="0">
            <a:spAutoFit/>
          </a:bodyPr>
          <a:lstStyle/>
          <a:p>
            <a:r>
              <a:rPr lang="en-US" altLang="zh-CN" dirty="0">
                <a:solidFill>
                  <a:schemeClr val="bg1">
                    <a:lumMod val="50000"/>
                  </a:schemeClr>
                </a:solidFill>
                <a:latin typeface="Cambria Math" panose="02040503050406030204" pitchFamily="18" charset="0"/>
                <a:ea typeface="微软雅黑" panose="020B0503020204020204" pitchFamily="34" charset="-122"/>
              </a:rPr>
              <a:t>X -&gt; </a:t>
            </a:r>
            <a:r>
              <a:rPr lang="en-US" altLang="zh-CN" dirty="0" err="1">
                <a:solidFill>
                  <a:schemeClr val="bg1">
                    <a:lumMod val="50000"/>
                  </a:schemeClr>
                </a:solidFill>
                <a:latin typeface="Cambria Math" panose="02040503050406030204" pitchFamily="18" charset="0"/>
                <a:ea typeface="微软雅黑" panose="020B0503020204020204" pitchFamily="34" charset="-122"/>
              </a:rPr>
              <a:t>Fl</a:t>
            </a:r>
            <a:r>
              <a:rPr lang="en-US" altLang="zh-CN" dirty="0">
                <a:solidFill>
                  <a:schemeClr val="bg1">
                    <a:lumMod val="50000"/>
                  </a:schemeClr>
                </a:solidFill>
                <a:latin typeface="Cambria Math" panose="02040503050406030204" pitchFamily="18" charset="0"/>
                <a:ea typeface="微软雅黑" panose="020B0503020204020204" pitchFamily="34" charset="-122"/>
              </a:rPr>
              <a:t>, Z -&gt; </a:t>
            </a:r>
            <a:r>
              <a:rPr lang="en-US" altLang="zh-CN" dirty="0" err="1">
                <a:solidFill>
                  <a:schemeClr val="bg1">
                    <a:lumMod val="50000"/>
                  </a:schemeClr>
                </a:solidFill>
                <a:latin typeface="Cambria Math" panose="02040503050406030204" pitchFamily="18" charset="0"/>
                <a:ea typeface="微软雅黑" panose="020B0503020204020204" pitchFamily="34" charset="-122"/>
              </a:rPr>
              <a:t>Fs</a:t>
            </a:r>
            <a:endParaRPr lang="zh-CN" altLang="en-US" dirty="0">
              <a:solidFill>
                <a:schemeClr val="bg1">
                  <a:lumMod val="50000"/>
                </a:schemeClr>
              </a:solidFill>
              <a:latin typeface="Cambria Math" panose="02040503050406030204" pitchFamily="18" charset="0"/>
              <a:ea typeface="微软雅黑" panose="020B0503020204020204" pitchFamily="34" charset="-122"/>
            </a:endParaRPr>
          </a:p>
        </p:txBody>
      </p:sp>
      <p:sp>
        <p:nvSpPr>
          <p:cNvPr id="38" name="左大括号 37"/>
          <p:cNvSpPr/>
          <p:nvPr/>
        </p:nvSpPr>
        <p:spPr>
          <a:xfrm rot="16200000">
            <a:off x="10536485" y="2884580"/>
            <a:ext cx="80273" cy="1729058"/>
          </a:xfrm>
          <a:prstGeom prst="leftBrace">
            <a:avLst/>
          </a:prstGeom>
          <a:ln>
            <a:solidFill>
              <a:srgbClr val="00ABB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4" name="图片 3"/>
          <p:cNvPicPr>
            <a:picLocks noChangeAspect="1"/>
          </p:cNvPicPr>
          <p:nvPr/>
        </p:nvPicPr>
        <p:blipFill>
          <a:blip r:embed="rId5"/>
          <a:stretch>
            <a:fillRect/>
          </a:stretch>
        </p:blipFill>
        <p:spPr>
          <a:xfrm>
            <a:off x="3071891" y="4338244"/>
            <a:ext cx="3542465" cy="2074120"/>
          </a:xfrm>
          <a:prstGeom prst="rect">
            <a:avLst/>
          </a:prstGeom>
        </p:spPr>
      </p:pic>
      <p:sp>
        <p:nvSpPr>
          <p:cNvPr id="39" name="文本框 38"/>
          <p:cNvSpPr txBox="1"/>
          <p:nvPr/>
        </p:nvSpPr>
        <p:spPr>
          <a:xfrm>
            <a:off x="7062355" y="5184847"/>
            <a:ext cx="4145687"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Extra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auxiliary information</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4899837" y="1200158"/>
            <a:ext cx="2516395" cy="461665"/>
          </a:xfrm>
          <a:prstGeom prst="rect">
            <a:avLst/>
          </a:prstGeom>
          <a:noFill/>
        </p:spPr>
        <p:txBody>
          <a:bodyPr wrap="non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Perceptual GAN</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035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9" grpId="0"/>
      <p:bldP spid="10" grpId="0"/>
      <p:bldP spid="23" grpId="0"/>
      <p:bldP spid="33" grpId="0" animBg="1"/>
      <p:bldP spid="34" grpId="0"/>
      <p:bldP spid="38" grpId="0" animBg="1"/>
      <p:bldP spid="39" grpId="0"/>
      <p:bldP spid="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755322" y="755330"/>
            <a:ext cx="2034788" cy="461665"/>
          </a:xfrm>
          <a:prstGeom prst="rect">
            <a:avLst/>
          </a:prstGeom>
          <a:noFill/>
        </p:spPr>
        <p:txBody>
          <a:bodyPr wrap="non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3.1 overview</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49259" y="55162"/>
            <a:ext cx="4820101" cy="1077218"/>
          </a:xfrm>
          <a:prstGeom prst="rect">
            <a:avLst/>
          </a:prstGeom>
          <a:noFill/>
        </p:spPr>
        <p:txBody>
          <a:bodyPr wrap="square" rtlCol="0">
            <a:spAutoFit/>
          </a:bodyPr>
          <a:lstStyle/>
          <a:p>
            <a:r>
              <a:rPr lang="en-US" altLang="zh-CN" sz="3200" b="1" dirty="0" smtClean="0">
                <a:solidFill>
                  <a:srgbClr val="00ABB4"/>
                </a:solidFill>
                <a:latin typeface="微软雅黑" panose="020B0503020204020204" pitchFamily="34" charset="-122"/>
                <a:ea typeface="微软雅黑" panose="020B0503020204020204" pitchFamily="34" charset="-122"/>
              </a:rPr>
              <a:t>3.Perceptual </a:t>
            </a:r>
            <a:r>
              <a:rPr lang="en-US" altLang="zh-CN" sz="3200" b="1" dirty="0">
                <a:solidFill>
                  <a:srgbClr val="00ABB4"/>
                </a:solidFill>
                <a:latin typeface="微软雅黑" panose="020B0503020204020204" pitchFamily="34" charset="-122"/>
                <a:ea typeface="微软雅黑" panose="020B0503020204020204" pitchFamily="34" charset="-122"/>
              </a:rPr>
              <a:t>GANs</a:t>
            </a:r>
          </a:p>
          <a:p>
            <a:endParaRPr lang="en-US" altLang="zh-CN" sz="3200" b="1" dirty="0">
              <a:solidFill>
                <a:srgbClr val="00ABB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810395" y="1216995"/>
            <a:ext cx="8884401" cy="4223047"/>
          </a:xfrm>
          <a:prstGeom prst="rect">
            <a:avLst/>
          </a:prstGeom>
        </p:spPr>
      </p:pic>
      <p:sp>
        <p:nvSpPr>
          <p:cNvPr id="40" name="文本框 39"/>
          <p:cNvSpPr txBox="1"/>
          <p:nvPr/>
        </p:nvSpPr>
        <p:spPr>
          <a:xfrm>
            <a:off x="533652" y="3850965"/>
            <a:ext cx="3195042" cy="738664"/>
          </a:xfrm>
          <a:prstGeom prst="rect">
            <a:avLst/>
          </a:prstGeom>
          <a:noFill/>
        </p:spPr>
        <p:txBody>
          <a:bodyPr wrap="none" rtlCol="0">
            <a:spAutoFit/>
          </a:bodyPr>
          <a:lstStyle/>
          <a:p>
            <a:pPr algn="ct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Input</a:t>
            </a:r>
          </a:p>
          <a:p>
            <a:pPr algn="ct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large and small objects</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3629274" y="1548955"/>
            <a:ext cx="4627758" cy="409356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544968" y="5898777"/>
            <a:ext cx="3109184" cy="461665"/>
          </a:xfrm>
          <a:prstGeom prst="rect">
            <a:avLst/>
          </a:prstGeom>
          <a:noFill/>
        </p:spPr>
        <p:txBody>
          <a:bodyPr wrap="non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CNN and Generator</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8352263" y="1548955"/>
            <a:ext cx="2342533" cy="25881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728694" y="1652007"/>
            <a:ext cx="4177521" cy="211434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8854068" y="2919999"/>
            <a:ext cx="1639230" cy="9309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十角星 2"/>
          <p:cNvSpPr/>
          <p:nvPr/>
        </p:nvSpPr>
        <p:spPr>
          <a:xfrm>
            <a:off x="6842404" y="1773043"/>
            <a:ext cx="517401" cy="512956"/>
          </a:xfrm>
          <a:prstGeom prst="star10">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smtClean="0"/>
              <a:t>1</a:t>
            </a:r>
            <a:endParaRPr lang="zh-CN" altLang="en-US" dirty="0"/>
          </a:p>
        </p:txBody>
      </p:sp>
      <p:sp>
        <p:nvSpPr>
          <p:cNvPr id="22" name="十角星 21"/>
          <p:cNvSpPr/>
          <p:nvPr/>
        </p:nvSpPr>
        <p:spPr>
          <a:xfrm>
            <a:off x="10190639" y="3554794"/>
            <a:ext cx="517401" cy="512956"/>
          </a:xfrm>
          <a:prstGeom prst="star10">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smtClean="0"/>
              <a:t>1</a:t>
            </a:r>
            <a:endParaRPr lang="zh-CN" altLang="en-US" dirty="0"/>
          </a:p>
        </p:txBody>
      </p:sp>
      <p:sp>
        <p:nvSpPr>
          <p:cNvPr id="24" name="矩形 23"/>
          <p:cNvSpPr/>
          <p:nvPr/>
        </p:nvSpPr>
        <p:spPr>
          <a:xfrm>
            <a:off x="6714417" y="2400556"/>
            <a:ext cx="773374" cy="693151"/>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Large only</a:t>
            </a:r>
            <a:endParaRPr lang="zh-CN" altLang="en-US" dirty="0"/>
          </a:p>
        </p:txBody>
      </p:sp>
      <p:sp>
        <p:nvSpPr>
          <p:cNvPr id="25" name="矩形 24"/>
          <p:cNvSpPr/>
          <p:nvPr/>
        </p:nvSpPr>
        <p:spPr>
          <a:xfrm>
            <a:off x="3728694" y="3850965"/>
            <a:ext cx="4177521" cy="167369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879242" y="1773043"/>
            <a:ext cx="1594274" cy="10623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十角星 26"/>
          <p:cNvSpPr/>
          <p:nvPr/>
        </p:nvSpPr>
        <p:spPr>
          <a:xfrm>
            <a:off x="6844925" y="3917876"/>
            <a:ext cx="517401" cy="512956"/>
          </a:xfrm>
          <a:prstGeom prst="star10">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smtClean="0"/>
              <a:t>2</a:t>
            </a:r>
            <a:endParaRPr lang="zh-CN" altLang="en-US" dirty="0"/>
          </a:p>
        </p:txBody>
      </p:sp>
      <p:sp>
        <p:nvSpPr>
          <p:cNvPr id="28" name="十角星 27"/>
          <p:cNvSpPr/>
          <p:nvPr/>
        </p:nvSpPr>
        <p:spPr>
          <a:xfrm>
            <a:off x="10234597" y="1487402"/>
            <a:ext cx="517401" cy="512956"/>
          </a:xfrm>
          <a:prstGeom prst="star10">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smtClean="0"/>
              <a:t>2</a:t>
            </a:r>
            <a:endParaRPr lang="zh-CN" altLang="en-US" dirty="0"/>
          </a:p>
        </p:txBody>
      </p:sp>
      <p:sp>
        <p:nvSpPr>
          <p:cNvPr id="29" name="矩形 28"/>
          <p:cNvSpPr/>
          <p:nvPr/>
        </p:nvSpPr>
        <p:spPr>
          <a:xfrm>
            <a:off x="8688877" y="3639405"/>
            <a:ext cx="773374" cy="693151"/>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Large only</a:t>
            </a:r>
            <a:endParaRPr lang="zh-CN" altLang="en-US" dirty="0"/>
          </a:p>
        </p:txBody>
      </p:sp>
      <p:sp>
        <p:nvSpPr>
          <p:cNvPr id="30" name="矩形 29"/>
          <p:cNvSpPr/>
          <p:nvPr/>
        </p:nvSpPr>
        <p:spPr>
          <a:xfrm>
            <a:off x="6714416" y="4992703"/>
            <a:ext cx="939735" cy="693151"/>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Large </a:t>
            </a:r>
            <a:r>
              <a:rPr lang="en-US" altLang="zh-CN" dirty="0" smtClean="0"/>
              <a:t>&amp; small</a:t>
            </a:r>
            <a:endParaRPr lang="zh-CN" altLang="en-US" dirty="0"/>
          </a:p>
        </p:txBody>
      </p:sp>
      <p:sp>
        <p:nvSpPr>
          <p:cNvPr id="31" name="矩形 30"/>
          <p:cNvSpPr/>
          <p:nvPr/>
        </p:nvSpPr>
        <p:spPr>
          <a:xfrm>
            <a:off x="8574601" y="1507439"/>
            <a:ext cx="887650" cy="693151"/>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Large &amp; small</a:t>
            </a:r>
            <a:endParaRPr lang="zh-CN" altLang="en-US" dirty="0"/>
          </a:p>
        </p:txBody>
      </p:sp>
    </p:spTree>
    <p:extLst>
      <p:ext uri="{BB962C8B-B14F-4D97-AF65-F5344CB8AC3E}">
        <p14:creationId xmlns:p14="http://schemas.microsoft.com/office/powerpoint/2010/main" val="223810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0" grpId="0"/>
      <p:bldP spid="14" grpId="0" animBg="1"/>
      <p:bldP spid="16" grpId="0"/>
      <p:bldP spid="19" grpId="0" animBg="1"/>
      <p:bldP spid="20" grpId="0" animBg="1"/>
      <p:bldP spid="21" grpId="0" animBg="1"/>
      <p:bldP spid="3" grpId="0" animBg="1"/>
      <p:bldP spid="22"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755322" y="755330"/>
            <a:ext cx="7219925" cy="461665"/>
          </a:xfrm>
          <a:prstGeom prst="rect">
            <a:avLst/>
          </a:prstGeom>
          <a:noFill/>
        </p:spPr>
        <p:txBody>
          <a:bodyPr wrap="non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3.2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Conditional Generator Network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Architecture</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49259" y="55162"/>
            <a:ext cx="4820101" cy="584775"/>
          </a:xfrm>
          <a:prstGeom prst="rect">
            <a:avLst/>
          </a:prstGeom>
          <a:noFill/>
        </p:spPr>
        <p:txBody>
          <a:bodyPr wrap="square" rtlCol="0">
            <a:spAutoFit/>
          </a:bodyPr>
          <a:lstStyle/>
          <a:p>
            <a:r>
              <a:rPr lang="en-US" altLang="zh-CN" sz="3200" b="1" dirty="0" smtClean="0">
                <a:solidFill>
                  <a:srgbClr val="00ABB4"/>
                </a:solidFill>
                <a:latin typeface="微软雅黑" panose="020B0503020204020204" pitchFamily="34" charset="-122"/>
                <a:ea typeface="微软雅黑" panose="020B0503020204020204" pitchFamily="34" charset="-122"/>
              </a:rPr>
              <a:t>3.Perceptual GANs</a:t>
            </a:r>
            <a:endParaRPr lang="en-US" altLang="zh-CN" sz="3200" b="1" dirty="0">
              <a:solidFill>
                <a:srgbClr val="00ABB4"/>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1578488" y="5363737"/>
            <a:ext cx="4755404"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deep residual learning network</a:t>
            </a:r>
          </a:p>
        </p:txBody>
      </p:sp>
      <p:pic>
        <p:nvPicPr>
          <p:cNvPr id="2" name="图片 1"/>
          <p:cNvPicPr>
            <a:picLocks noChangeAspect="1"/>
          </p:cNvPicPr>
          <p:nvPr/>
        </p:nvPicPr>
        <p:blipFill>
          <a:blip r:embed="rId3"/>
          <a:stretch>
            <a:fillRect/>
          </a:stretch>
        </p:blipFill>
        <p:spPr>
          <a:xfrm>
            <a:off x="0" y="1332388"/>
            <a:ext cx="12120688" cy="4031349"/>
          </a:xfrm>
          <a:prstGeom prst="rect">
            <a:avLst/>
          </a:prstGeom>
        </p:spPr>
      </p:pic>
      <p:sp>
        <p:nvSpPr>
          <p:cNvPr id="14" name="矩形 13"/>
          <p:cNvSpPr/>
          <p:nvPr/>
        </p:nvSpPr>
        <p:spPr>
          <a:xfrm>
            <a:off x="1460810" y="3233854"/>
            <a:ext cx="4638908" cy="21298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925558" y="3905173"/>
            <a:ext cx="2447465" cy="338554"/>
          </a:xfrm>
          <a:prstGeom prst="rect">
            <a:avLst/>
          </a:prstGeom>
          <a:noFill/>
        </p:spPr>
        <p:txBody>
          <a:bodyPr wrap="non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residual representation</a:t>
            </a:r>
          </a:p>
        </p:txBody>
      </p:sp>
      <p:sp>
        <p:nvSpPr>
          <p:cNvPr id="18" name="矩形 17"/>
          <p:cNvSpPr/>
          <p:nvPr/>
        </p:nvSpPr>
        <p:spPr>
          <a:xfrm>
            <a:off x="5925558" y="3027558"/>
            <a:ext cx="876685" cy="8474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973444" y="2241395"/>
            <a:ext cx="862905" cy="8562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623825" y="2241395"/>
            <a:ext cx="862905" cy="8562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5019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4" grpId="0" animBg="1"/>
      <p:bldP spid="17" grpId="0"/>
      <p:bldP spid="18" grpId="0" animBg="1"/>
      <p:bldP spid="19"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755322" y="755330"/>
            <a:ext cx="7219925" cy="461665"/>
          </a:xfrm>
          <a:prstGeom prst="rect">
            <a:avLst/>
          </a:prstGeom>
          <a:noFill/>
        </p:spPr>
        <p:txBody>
          <a:bodyPr wrap="non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3.3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Conditional Generator Network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Architecture</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49259" y="55162"/>
            <a:ext cx="4820101" cy="584775"/>
          </a:xfrm>
          <a:prstGeom prst="rect">
            <a:avLst/>
          </a:prstGeom>
          <a:noFill/>
        </p:spPr>
        <p:txBody>
          <a:bodyPr wrap="square" rtlCol="0">
            <a:spAutoFit/>
          </a:bodyPr>
          <a:lstStyle/>
          <a:p>
            <a:r>
              <a:rPr lang="en-US" altLang="zh-CN" sz="3200" b="1" dirty="0" smtClean="0">
                <a:solidFill>
                  <a:srgbClr val="00ABB4"/>
                </a:solidFill>
                <a:latin typeface="微软雅黑" panose="020B0503020204020204" pitchFamily="34" charset="-122"/>
                <a:ea typeface="微软雅黑" panose="020B0503020204020204" pitchFamily="34" charset="-122"/>
              </a:rPr>
              <a:t>3.Perceptual GANs</a:t>
            </a:r>
            <a:endParaRPr lang="en-US" altLang="zh-CN" sz="3200" b="1" dirty="0">
              <a:solidFill>
                <a:srgbClr val="00ABB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0" y="1332388"/>
            <a:ext cx="12120688" cy="4031349"/>
          </a:xfrm>
          <a:prstGeom prst="rect">
            <a:avLst/>
          </a:prstGeom>
        </p:spPr>
      </p:pic>
      <p:sp>
        <p:nvSpPr>
          <p:cNvPr id="17" name="文本框 16"/>
          <p:cNvSpPr txBox="1"/>
          <p:nvPr/>
        </p:nvSpPr>
        <p:spPr>
          <a:xfrm>
            <a:off x="5925558" y="3905173"/>
            <a:ext cx="2447465" cy="338554"/>
          </a:xfrm>
          <a:prstGeom prst="rect">
            <a:avLst/>
          </a:prstGeom>
          <a:noFill/>
        </p:spPr>
        <p:txBody>
          <a:bodyPr wrap="non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residual representation</a:t>
            </a:r>
          </a:p>
        </p:txBody>
      </p:sp>
      <p:sp>
        <p:nvSpPr>
          <p:cNvPr id="11" name="矩形 10"/>
          <p:cNvSpPr/>
          <p:nvPr/>
        </p:nvSpPr>
        <p:spPr>
          <a:xfrm>
            <a:off x="9712711" y="1884556"/>
            <a:ext cx="1884557" cy="167439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712711" y="3601844"/>
            <a:ext cx="1884557" cy="167439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8941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627757" y="177817"/>
            <a:ext cx="2587568" cy="769441"/>
          </a:xfrm>
          <a:prstGeom prst="rect">
            <a:avLst/>
          </a:prstGeom>
          <a:noFill/>
        </p:spPr>
        <p:txBody>
          <a:bodyPr wrap="non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Abstract</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285185" y="1701545"/>
            <a:ext cx="4027321" cy="461665"/>
          </a:xfrm>
          <a:prstGeom prst="rect">
            <a:avLst/>
          </a:prstGeom>
          <a:noFill/>
        </p:spPr>
        <p:txBody>
          <a:bodyPr wrap="none" rtlCol="0">
            <a:spAutoFit/>
          </a:bodyPr>
          <a:lstStyle/>
          <a:p>
            <a:r>
              <a:rPr lang="en-US" altLang="zh-CN" sz="2400" b="1" dirty="0">
                <a:solidFill>
                  <a:schemeClr val="bg1">
                    <a:lumMod val="50000"/>
                  </a:schemeClr>
                </a:solidFill>
                <a:latin typeface="微软雅黑" panose="020B0503020204020204" pitchFamily="34" charset="-122"/>
                <a:ea typeface="微软雅黑" panose="020B0503020204020204" pitchFamily="34" charset="-122"/>
              </a:rPr>
              <a:t>Existing object </a:t>
            </a:r>
            <a:r>
              <a:rPr lang="en-US" altLang="zh-CN" sz="2400" b="1" dirty="0" smtClean="0">
                <a:solidFill>
                  <a:schemeClr val="bg1">
                    <a:lumMod val="50000"/>
                  </a:schemeClr>
                </a:solidFill>
                <a:latin typeface="微软雅黑" panose="020B0503020204020204" pitchFamily="34" charset="-122"/>
                <a:ea typeface="微软雅黑" panose="020B0503020204020204" pitchFamily="34" charset="-122"/>
              </a:rPr>
              <a:t>detection</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19480" y="2893036"/>
            <a:ext cx="4745915" cy="830997"/>
          </a:xfrm>
          <a:prstGeom prst="rect">
            <a:avLst/>
          </a:prstGeom>
          <a:noFill/>
        </p:spPr>
        <p:txBody>
          <a:bodyPr wrap="non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Learning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representations of all </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the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objects </a:t>
            </a:r>
            <a:r>
              <a:rPr lang="en-US" altLang="zh-CN" sz="2400" dirty="0">
                <a:solidFill>
                  <a:srgbClr val="FF0000"/>
                </a:solidFill>
                <a:latin typeface="微软雅黑" panose="020B0503020204020204" pitchFamily="34" charset="-122"/>
                <a:ea typeface="微软雅黑" panose="020B0503020204020204" pitchFamily="34" charset="-122"/>
              </a:rPr>
              <a:t>at multiple scales</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659969" y="5448991"/>
            <a:ext cx="3064936" cy="461665"/>
          </a:xfrm>
          <a:prstGeom prst="rect">
            <a:avLst/>
          </a:prstGeom>
          <a:noFill/>
        </p:spPr>
        <p:txBody>
          <a:bodyPr wrap="square" rtlCol="0">
            <a:spAutoFit/>
          </a:bodyPr>
          <a:lstStyle/>
          <a:p>
            <a:r>
              <a:rPr lang="en-US" altLang="zh-CN" sz="2400" dirty="0" smtClean="0">
                <a:solidFill>
                  <a:srgbClr val="FF0000"/>
                </a:solidFill>
                <a:latin typeface="微软雅黑" panose="020B0503020204020204" pitchFamily="34" charset="-122"/>
                <a:ea typeface="微软雅黑" panose="020B0503020204020204" pitchFamily="34" charset="-122"/>
              </a:rPr>
              <a:t>Computational cost</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19480" y="4038360"/>
            <a:ext cx="4745915" cy="830997"/>
          </a:xfrm>
          <a:prstGeom prst="rect">
            <a:avLst/>
          </a:prstGeom>
          <a:noFill/>
        </p:spPr>
        <p:txBody>
          <a:bodyPr wrap="non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Learning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representations of all </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the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objects </a:t>
            </a:r>
            <a:r>
              <a:rPr lang="en-US" altLang="zh-CN" sz="2400" dirty="0">
                <a:solidFill>
                  <a:srgbClr val="FF0000"/>
                </a:solidFill>
                <a:latin typeface="微软雅黑" panose="020B0503020204020204" pitchFamily="34" charset="-122"/>
                <a:ea typeface="微软雅黑" panose="020B0503020204020204" pitchFamily="34" charset="-122"/>
              </a:rPr>
              <a:t>at multiple scales</a:t>
            </a:r>
            <a:endParaRPr lang="zh-CN" altLang="en-US" sz="2400" dirty="0">
              <a:solidFill>
                <a:srgbClr val="FF0000"/>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5921541" y="1701545"/>
            <a:ext cx="0" cy="4439989"/>
          </a:xfrm>
          <a:prstGeom prst="line">
            <a:avLst/>
          </a:prstGeom>
          <a:ln>
            <a:solidFill>
              <a:srgbClr val="00ABB4"/>
            </a:solidFill>
          </a:ln>
        </p:spPr>
        <p:style>
          <a:lnRef idx="3">
            <a:schemeClr val="accent6"/>
          </a:lnRef>
          <a:fillRef idx="0">
            <a:schemeClr val="accent6"/>
          </a:fillRef>
          <a:effectRef idx="2">
            <a:schemeClr val="accent6"/>
          </a:effectRef>
          <a:fontRef idx="minor">
            <a:schemeClr val="tx1"/>
          </a:fontRef>
        </p:style>
      </p:cxnSp>
      <p:sp>
        <p:nvSpPr>
          <p:cNvPr id="12" name="文本框 11"/>
          <p:cNvSpPr txBox="1"/>
          <p:nvPr/>
        </p:nvSpPr>
        <p:spPr>
          <a:xfrm>
            <a:off x="8187265" y="1701544"/>
            <a:ext cx="1686808" cy="461665"/>
          </a:xfrm>
          <a:prstGeom prst="rect">
            <a:avLst/>
          </a:prstGeom>
          <a:noFill/>
        </p:spPr>
        <p:txBody>
          <a:bodyPr wrap="none" rtlCol="0">
            <a:spAutoFit/>
          </a:bodyPr>
          <a:lstStyle/>
          <a:p>
            <a:r>
              <a:rPr lang="en-US" altLang="zh-CN" sz="2400" b="1" dirty="0" smtClean="0">
                <a:solidFill>
                  <a:schemeClr val="bg1">
                    <a:lumMod val="50000"/>
                  </a:schemeClr>
                </a:solidFill>
                <a:latin typeface="微软雅黑" panose="020B0503020204020204" pitchFamily="34" charset="-122"/>
                <a:ea typeface="微软雅黑" panose="020B0503020204020204" pitchFamily="34" charset="-122"/>
              </a:rPr>
              <a:t>This work</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7502206" y="3077701"/>
            <a:ext cx="2959721" cy="461665"/>
          </a:xfrm>
          <a:prstGeom prst="rect">
            <a:avLst/>
          </a:prstGeom>
          <a:noFill/>
        </p:spPr>
        <p:txBody>
          <a:bodyPr wrap="none" rtlCol="0">
            <a:spAutoFit/>
          </a:bodyPr>
          <a:lstStyle/>
          <a:p>
            <a:r>
              <a:rPr lang="en-US" altLang="zh-CN" sz="2400" dirty="0" smtClean="0">
                <a:solidFill>
                  <a:srgbClr val="FF0000"/>
                </a:solidFill>
                <a:latin typeface="微软雅黑" panose="020B0503020204020204" pitchFamily="34" charset="-122"/>
                <a:ea typeface="微软雅黑" panose="020B0503020204020204" pitchFamily="34" charset="-122"/>
              </a:rPr>
              <a:t>“super-resolved”</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532998" y="4038360"/>
            <a:ext cx="4898136" cy="830997"/>
          </a:xfrm>
          <a:prstGeom prst="rect">
            <a:avLst/>
          </a:prstGeom>
          <a:noFill/>
        </p:spPr>
        <p:txBody>
          <a:bodyPr wrap="non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Achieving </a:t>
            </a:r>
            <a:r>
              <a:rPr lang="en-US" altLang="zh-CN" sz="2400" dirty="0">
                <a:solidFill>
                  <a:srgbClr val="FF0000"/>
                </a:solidFill>
                <a:latin typeface="微软雅黑" panose="020B0503020204020204" pitchFamily="34" charset="-122"/>
                <a:ea typeface="微软雅黑" panose="020B0503020204020204" pitchFamily="34" charset="-122"/>
              </a:rPr>
              <a:t>similar characteristics</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 </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as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large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objects</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6532998" y="5448990"/>
            <a:ext cx="5093830" cy="461665"/>
          </a:xfrm>
          <a:prstGeom prst="rect">
            <a:avLst/>
          </a:prstGeom>
          <a:noFill/>
        </p:spPr>
        <p:txBody>
          <a:bodyPr wrap="none" rtlCol="0">
            <a:spAutoFit/>
          </a:bodyPr>
          <a:lstStyle/>
          <a:p>
            <a:r>
              <a:rPr lang="en-US" altLang="zh-CN" sz="2400" dirty="0" smtClean="0">
                <a:solidFill>
                  <a:srgbClr val="FF0000"/>
                </a:solidFill>
                <a:latin typeface="微软雅黑" panose="020B0503020204020204" pitchFamily="34" charset="-122"/>
                <a:ea typeface="微软雅黑" panose="020B0503020204020204" pitchFamily="34" charset="-122"/>
              </a:rPr>
              <a:t>More </a:t>
            </a:r>
            <a:r>
              <a:rPr lang="en-US" altLang="zh-CN" sz="2400" dirty="0">
                <a:solidFill>
                  <a:srgbClr val="FF0000"/>
                </a:solidFill>
                <a:latin typeface="微软雅黑" panose="020B0503020204020204" pitchFamily="34" charset="-122"/>
                <a:ea typeface="微软雅黑" panose="020B0503020204020204" pitchFamily="34" charset="-122"/>
              </a:rPr>
              <a:t>discriminative for detection</a:t>
            </a:r>
          </a:p>
        </p:txBody>
      </p:sp>
    </p:spTree>
    <p:extLst>
      <p:ext uri="{BB962C8B-B14F-4D97-AF65-F5344CB8AC3E}">
        <p14:creationId xmlns:p14="http://schemas.microsoft.com/office/powerpoint/2010/main" val="217180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8" grpId="0"/>
      <p:bldP spid="9" grpId="0"/>
      <p:bldP spid="12" grpId="0"/>
      <p:bldP spid="13" grpId="0"/>
      <p:bldP spid="15"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755322" y="755330"/>
            <a:ext cx="7219925" cy="461665"/>
          </a:xfrm>
          <a:prstGeom prst="rect">
            <a:avLst/>
          </a:prstGeom>
          <a:noFill/>
        </p:spPr>
        <p:txBody>
          <a:bodyPr wrap="non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3.3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Conditional Generator Network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Architecture</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49259" y="55162"/>
            <a:ext cx="4820101" cy="584775"/>
          </a:xfrm>
          <a:prstGeom prst="rect">
            <a:avLst/>
          </a:prstGeom>
          <a:noFill/>
        </p:spPr>
        <p:txBody>
          <a:bodyPr wrap="square" rtlCol="0">
            <a:spAutoFit/>
          </a:bodyPr>
          <a:lstStyle/>
          <a:p>
            <a:r>
              <a:rPr lang="en-US" altLang="zh-CN" sz="3200" b="1" dirty="0" smtClean="0">
                <a:solidFill>
                  <a:srgbClr val="00ABB4"/>
                </a:solidFill>
                <a:latin typeface="微软雅黑" panose="020B0503020204020204" pitchFamily="34" charset="-122"/>
                <a:ea typeface="微软雅黑" panose="020B0503020204020204" pitchFamily="34" charset="-122"/>
              </a:rPr>
              <a:t>3.Perceptual GANs</a:t>
            </a:r>
            <a:endParaRPr lang="en-US" altLang="zh-CN" sz="3200" b="1" dirty="0">
              <a:solidFill>
                <a:srgbClr val="00ABB4"/>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755322" y="1343539"/>
            <a:ext cx="3430824" cy="5090676"/>
          </a:xfrm>
          <a:prstGeom prst="rect">
            <a:avLst/>
          </a:prstGeom>
        </p:spPr>
      </p:pic>
      <p:sp>
        <p:nvSpPr>
          <p:cNvPr id="11" name="矩形 10"/>
          <p:cNvSpPr/>
          <p:nvPr/>
        </p:nvSpPr>
        <p:spPr>
          <a:xfrm>
            <a:off x="774752" y="1706137"/>
            <a:ext cx="2626370" cy="230830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74752" y="4270916"/>
            <a:ext cx="2626370" cy="219675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465778" y="2071174"/>
            <a:ext cx="5018938"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fully-connected layers + sigmoid</a:t>
            </a:r>
          </a:p>
        </p:txBody>
      </p:sp>
      <mc:AlternateContent xmlns:mc="http://schemas.openxmlformats.org/markup-compatibility/2006" xmlns:a14="http://schemas.microsoft.com/office/drawing/2010/main">
        <mc:Choice Requires="a14">
          <p:sp>
            <p:nvSpPr>
              <p:cNvPr id="13" name="文本框 12"/>
              <p:cNvSpPr txBox="1"/>
              <p:nvPr/>
            </p:nvSpPr>
            <p:spPr>
              <a:xfrm>
                <a:off x="5999129" y="2615823"/>
                <a:ext cx="3952236" cy="6450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bg1">
                                  <a:lumMod val="50000"/>
                                </a:schemeClr>
                              </a:solidFill>
                              <a:latin typeface="Cambria Math" panose="02040503050406030204" pitchFamily="18" charset="0"/>
                              <a:ea typeface="微软雅黑" panose="020B0503020204020204" pitchFamily="34" charset="-122"/>
                            </a:rPr>
                          </m:ctrlPr>
                        </m:sSubPr>
                        <m:e>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𝐿</m:t>
                          </m:r>
                        </m:e>
                        <m:sub>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𝑑𝑖𝑠</m:t>
                          </m:r>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_</m:t>
                          </m:r>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𝑎</m:t>
                          </m:r>
                        </m:sub>
                      </m:sSub>
                      <m:r>
                        <a:rPr lang="en-US" altLang="zh-CN" sz="2400" i="1" dirty="0">
                          <a:solidFill>
                            <a:schemeClr val="bg1">
                              <a:lumMod val="50000"/>
                            </a:schemeClr>
                          </a:solidFill>
                          <a:latin typeface="Cambria Math" panose="02040503050406030204" pitchFamily="18" charset="0"/>
                          <a:ea typeface="微软雅黑" panose="020B0503020204020204" pitchFamily="34" charset="-122"/>
                        </a:rPr>
                        <m:t>=</m:t>
                      </m:r>
                      <m:r>
                        <a:rPr lang="en-US" altLang="zh-CN" sz="2400" b="0" i="1" dirty="0" smtClean="0">
                          <a:solidFill>
                            <a:schemeClr val="bg1">
                              <a:lumMod val="50000"/>
                            </a:schemeClr>
                          </a:solidFill>
                          <a:latin typeface="Cambria Math" panose="02040503050406030204" pitchFamily="18" charset="0"/>
                          <a:ea typeface="微软雅黑" panose="020B0503020204020204" pitchFamily="34" charset="-122"/>
                        </a:rPr>
                        <m:t>−</m:t>
                      </m:r>
                      <m:func>
                        <m:func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funcPr>
                        <m:fName>
                          <m:r>
                            <m:rPr>
                              <m:sty m:val="p"/>
                            </m:rPr>
                            <a:rPr lang="en-US" altLang="zh-CN" sz="2400">
                              <a:solidFill>
                                <a:schemeClr val="bg1">
                                  <a:lumMod val="50000"/>
                                </a:schemeClr>
                              </a:solidFill>
                              <a:latin typeface="Cambria Math" panose="02040503050406030204" pitchFamily="18" charset="0"/>
                              <a:ea typeface="微软雅黑" panose="020B0503020204020204" pitchFamily="34" charset="-122"/>
                            </a:rPr>
                            <m:t>log</m:t>
                          </m:r>
                        </m:fName>
                        <m:e>
                          <m:sSub>
                            <m:sSub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sSubPr>
                            <m:e>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𝐷</m:t>
                              </m:r>
                            </m:e>
                            <m:sub>
                              <m:sSub>
                                <m:sSubPr>
                                  <m:ctrlPr>
                                    <a:rPr lang="en-US" altLang="zh-CN" sz="2400" i="1" smtClean="0">
                                      <a:solidFill>
                                        <a:schemeClr val="bg1">
                                          <a:lumMod val="50000"/>
                                        </a:schemeClr>
                                      </a:solidFill>
                                      <a:latin typeface="Cambria Math" panose="02040503050406030204" pitchFamily="18" charset="0"/>
                                      <a:ea typeface="微软雅黑" panose="020B0503020204020204" pitchFamily="34" charset="-122"/>
                                    </a:rPr>
                                  </m:ctrlPr>
                                </m:sSubPr>
                                <m:e>
                                  <m:r>
                                    <a:rPr lang="el-GR" altLang="zh-CN" sz="2400" i="1">
                                      <a:solidFill>
                                        <a:schemeClr val="bg1">
                                          <a:lumMod val="50000"/>
                                        </a:schemeClr>
                                      </a:solidFill>
                                      <a:latin typeface="Cambria Math" panose="02040503050406030204" pitchFamily="18" charset="0"/>
                                      <a:ea typeface="微软雅黑" panose="020B0503020204020204" pitchFamily="34" charset="-122"/>
                                    </a:rPr>
                                    <m:t>𝜃</m:t>
                                  </m:r>
                                </m:e>
                                <m:sub>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𝑎</m:t>
                                  </m:r>
                                </m:sub>
                              </m:sSub>
                            </m:sub>
                          </m:sSub>
                          <m:d>
                            <m:d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dPr>
                            <m:e>
                              <m:sSub>
                                <m:sSub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sSubPr>
                                <m:e>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𝐺</m:t>
                                  </m:r>
                                </m:e>
                                <m:sub>
                                  <m:sSub>
                                    <m:sSub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sSubPr>
                                    <m:e>
                                      <m:r>
                                        <a:rPr lang="el-GR" altLang="zh-CN" sz="2400" i="1">
                                          <a:solidFill>
                                            <a:schemeClr val="bg1">
                                              <a:lumMod val="50000"/>
                                            </a:schemeClr>
                                          </a:solidFill>
                                          <a:latin typeface="Cambria Math" panose="02040503050406030204" pitchFamily="18" charset="0"/>
                                          <a:ea typeface="微软雅黑" panose="020B0503020204020204" pitchFamily="34" charset="-122"/>
                                        </a:rPr>
                                        <m:t>𝜃</m:t>
                                      </m:r>
                                    </m:e>
                                    <m:sub>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𝑔</m:t>
                                      </m:r>
                                    </m:sub>
                                  </m:sSub>
                                </m:sub>
                              </m:sSub>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m:t>
                              </m:r>
                              <m:sSub>
                                <m:sSub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sSubPr>
                                <m:e>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𝐹</m:t>
                                  </m:r>
                                </m:e>
                                <m:sub>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𝑠</m:t>
                                  </m:r>
                                </m:sub>
                              </m:sSub>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m:t>
                              </m:r>
                            </m:e>
                          </m:d>
                        </m:e>
                      </m:func>
                    </m:oMath>
                  </m:oMathPara>
                </a14:m>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5999129" y="2615823"/>
                <a:ext cx="3952236" cy="645048"/>
              </a:xfrm>
              <a:prstGeom prst="rect">
                <a:avLst/>
              </a:prstGeom>
              <a:blipFill rotWithShape="0">
                <a:blip r:embed="rId4"/>
                <a:stretch>
                  <a:fillRect/>
                </a:stretch>
              </a:blipFill>
            </p:spPr>
            <p:txBody>
              <a:bodyPr/>
              <a:lstStyle/>
              <a:p>
                <a:r>
                  <a:rPr lang="zh-CN" altLang="en-US">
                    <a:noFill/>
                  </a:rPr>
                  <a:t> </a:t>
                </a:r>
              </a:p>
            </p:txBody>
          </p:sp>
        </mc:Fallback>
      </mc:AlternateContent>
      <p:sp>
        <p:nvSpPr>
          <p:cNvPr id="14" name="矩形 13"/>
          <p:cNvSpPr/>
          <p:nvPr/>
        </p:nvSpPr>
        <p:spPr>
          <a:xfrm>
            <a:off x="8638180" y="2734726"/>
            <a:ext cx="1007625" cy="4322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8638180" y="3183069"/>
            <a:ext cx="2203232" cy="338554"/>
          </a:xfrm>
          <a:prstGeom prst="rect">
            <a:avLst/>
          </a:prstGeom>
          <a:noFill/>
        </p:spPr>
        <p:txBody>
          <a:bodyPr wrap="none" rtlCol="0">
            <a:spAutoFit/>
          </a:bodyPr>
          <a:lstStyle/>
          <a:p>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Generator’s output</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7975247" y="2718602"/>
            <a:ext cx="533133" cy="44834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6654752" y="3183069"/>
            <a:ext cx="1983428" cy="338554"/>
          </a:xfrm>
          <a:prstGeom prst="rect">
            <a:avLst/>
          </a:prstGeom>
          <a:noFill/>
        </p:spPr>
        <p:txBody>
          <a:bodyPr wrap="none" rtlCol="0">
            <a:spAutoFit/>
          </a:bodyPr>
          <a:lstStyle/>
          <a:p>
            <a:r>
              <a:rPr lang="en-US" altLang="zh-CN" sz="1600" dirty="0">
                <a:solidFill>
                  <a:schemeClr val="bg1">
                    <a:lumMod val="50000"/>
                  </a:schemeClr>
                </a:solidFill>
                <a:latin typeface="微软雅黑" panose="020B0503020204020204" pitchFamily="34" charset="-122"/>
                <a:ea typeface="微软雅黑" panose="020B0503020204020204" pitchFamily="34" charset="-122"/>
              </a:rPr>
              <a:t>adversarial branch</a:t>
            </a:r>
          </a:p>
        </p:txBody>
      </p:sp>
      <p:sp>
        <p:nvSpPr>
          <p:cNvPr id="17" name="文本框 16"/>
          <p:cNvSpPr txBox="1"/>
          <p:nvPr/>
        </p:nvSpPr>
        <p:spPr>
          <a:xfrm>
            <a:off x="5465778" y="4237463"/>
            <a:ext cx="1039067" cy="461665"/>
          </a:xfrm>
          <a:prstGeom prst="rect">
            <a:avLst/>
          </a:prstGeom>
          <a:noFill/>
        </p:spPr>
        <p:txBody>
          <a:bodyPr wrap="none" rtlCol="0">
            <a:spAutoFit/>
          </a:bodyPr>
          <a:lstStyle/>
          <a:p>
            <a:r>
              <a:rPr lang="en-US" altLang="zh-CN" sz="2400" dirty="0" err="1" smtClean="0">
                <a:solidFill>
                  <a:schemeClr val="bg1">
                    <a:lumMod val="50000"/>
                  </a:schemeClr>
                </a:solidFill>
                <a:latin typeface="微软雅黑" panose="020B0503020204020204" pitchFamily="34" charset="-122"/>
                <a:ea typeface="微软雅黑" panose="020B0503020204020204" pitchFamily="34" charset="-122"/>
              </a:rPr>
              <a:t>Cls</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 : k</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0" name="文本框 19"/>
              <p:cNvSpPr txBox="1"/>
              <p:nvPr/>
            </p:nvSpPr>
            <p:spPr>
              <a:xfrm>
                <a:off x="7126932" y="4237462"/>
                <a:ext cx="3070777" cy="505908"/>
              </a:xfrm>
              <a:prstGeom prst="rect">
                <a:avLst/>
              </a:prstGeom>
              <a:noFill/>
            </p:spPr>
            <p:txBody>
              <a:bodyPr wrap="non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Bbox: (</a:t>
                </a:r>
                <a14:m>
                  <m:oMath xmlns:m="http://schemas.openxmlformats.org/officeDocument/2006/math">
                    <m:sSubSup>
                      <m:sSubSupPr>
                        <m:ctrlPr>
                          <a:rPr lang="en-US" altLang="zh-CN" sz="2400" i="1" smtClean="0">
                            <a:solidFill>
                              <a:schemeClr val="bg1">
                                <a:lumMod val="50000"/>
                              </a:schemeClr>
                            </a:solidFill>
                            <a:latin typeface="Cambria Math" panose="02040503050406030204" pitchFamily="18" charset="0"/>
                            <a:ea typeface="微软雅黑" panose="020B0503020204020204" pitchFamily="34" charset="-122"/>
                          </a:rPr>
                        </m:ctrlPr>
                      </m:sSubSupPr>
                      <m:e>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𝑟</m:t>
                        </m:r>
                      </m:e>
                      <m:sub>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𝑥</m:t>
                        </m:r>
                      </m:sub>
                      <m:sup>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𝑘</m:t>
                        </m:r>
                      </m:sup>
                    </m:sSubSup>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m:t>
                    </m:r>
                    <m:sSubSup>
                      <m:sSubSup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sSubSupPr>
                      <m:e>
                        <m:r>
                          <a:rPr lang="en-US" altLang="zh-CN" sz="2400" i="1">
                            <a:solidFill>
                              <a:schemeClr val="bg1">
                                <a:lumMod val="50000"/>
                              </a:schemeClr>
                            </a:solidFill>
                            <a:latin typeface="Cambria Math" panose="02040503050406030204" pitchFamily="18" charset="0"/>
                            <a:ea typeface="微软雅黑" panose="020B0503020204020204" pitchFamily="34" charset="-122"/>
                          </a:rPr>
                          <m:t>𝑟</m:t>
                        </m:r>
                      </m:e>
                      <m:sub>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𝑦</m:t>
                        </m:r>
                      </m:sub>
                      <m:sup>
                        <m:r>
                          <a:rPr lang="en-US" altLang="zh-CN" sz="2400" i="1">
                            <a:solidFill>
                              <a:schemeClr val="bg1">
                                <a:lumMod val="50000"/>
                              </a:schemeClr>
                            </a:solidFill>
                            <a:latin typeface="Cambria Math" panose="02040503050406030204" pitchFamily="18" charset="0"/>
                            <a:ea typeface="微软雅黑" panose="020B0503020204020204" pitchFamily="34" charset="-122"/>
                          </a:rPr>
                          <m:t>𝑘</m:t>
                        </m:r>
                      </m:sup>
                    </m:sSubSup>
                  </m:oMath>
                </a14:m>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2400" dirty="0">
                    <a:solidFill>
                      <a:schemeClr val="bg1">
                        <a:lumMod val="50000"/>
                      </a:schemeClr>
                    </a:solidFill>
                    <a:ea typeface="微软雅黑" panose="020B0503020204020204" pitchFamily="34" charset="-122"/>
                  </a:rPr>
                  <a:t> </a:t>
                </a:r>
                <a14:m>
                  <m:oMath xmlns:m="http://schemas.openxmlformats.org/officeDocument/2006/math">
                    <m:sSubSup>
                      <m:sSubSup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sSubSupPr>
                      <m:e>
                        <m:r>
                          <a:rPr lang="en-US" altLang="zh-CN" sz="2400" i="1">
                            <a:solidFill>
                              <a:schemeClr val="bg1">
                                <a:lumMod val="50000"/>
                              </a:schemeClr>
                            </a:solidFill>
                            <a:latin typeface="Cambria Math" panose="02040503050406030204" pitchFamily="18" charset="0"/>
                            <a:ea typeface="微软雅黑" panose="020B0503020204020204" pitchFamily="34" charset="-122"/>
                          </a:rPr>
                          <m:t>𝑟</m:t>
                        </m:r>
                      </m:e>
                      <m:sub>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h</m:t>
                        </m:r>
                      </m:sub>
                      <m:sup>
                        <m:r>
                          <a:rPr lang="en-US" altLang="zh-CN" sz="2400" i="1">
                            <a:solidFill>
                              <a:schemeClr val="bg1">
                                <a:lumMod val="50000"/>
                              </a:schemeClr>
                            </a:solidFill>
                            <a:latin typeface="Cambria Math" panose="02040503050406030204" pitchFamily="18" charset="0"/>
                            <a:ea typeface="微软雅黑" panose="020B0503020204020204" pitchFamily="34" charset="-122"/>
                          </a:rPr>
                          <m:t>𝑘</m:t>
                        </m:r>
                      </m:sup>
                    </m:sSubSup>
                  </m:oMath>
                </a14:m>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2400" dirty="0">
                    <a:solidFill>
                      <a:schemeClr val="bg1">
                        <a:lumMod val="50000"/>
                      </a:schemeClr>
                    </a:solidFill>
                    <a:ea typeface="微软雅黑" panose="020B0503020204020204" pitchFamily="34" charset="-122"/>
                  </a:rPr>
                  <a:t> </a:t>
                </a:r>
                <a14:m>
                  <m:oMath xmlns:m="http://schemas.openxmlformats.org/officeDocument/2006/math">
                    <m:sSubSup>
                      <m:sSubSup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sSubSupPr>
                      <m:e>
                        <m:r>
                          <a:rPr lang="en-US" altLang="zh-CN" sz="2400" i="1">
                            <a:solidFill>
                              <a:schemeClr val="bg1">
                                <a:lumMod val="50000"/>
                              </a:schemeClr>
                            </a:solidFill>
                            <a:latin typeface="Cambria Math" panose="02040503050406030204" pitchFamily="18" charset="0"/>
                            <a:ea typeface="微软雅黑" panose="020B0503020204020204" pitchFamily="34" charset="-122"/>
                          </a:rPr>
                          <m:t>𝑟</m:t>
                        </m:r>
                      </m:e>
                      <m:sub>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𝑤</m:t>
                        </m:r>
                      </m:sub>
                      <m:sup>
                        <m:r>
                          <a:rPr lang="en-US" altLang="zh-CN" sz="2400" i="1">
                            <a:solidFill>
                              <a:schemeClr val="bg1">
                                <a:lumMod val="50000"/>
                              </a:schemeClr>
                            </a:solidFill>
                            <a:latin typeface="Cambria Math" panose="02040503050406030204" pitchFamily="18" charset="0"/>
                            <a:ea typeface="微软雅黑" panose="020B0503020204020204" pitchFamily="34" charset="-122"/>
                          </a:rPr>
                          <m:t>𝑘</m:t>
                        </m:r>
                      </m:sup>
                    </m:sSubSup>
                  </m:oMath>
                </a14:m>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7126932" y="4237462"/>
                <a:ext cx="3070777" cy="505908"/>
              </a:xfrm>
              <a:prstGeom prst="rect">
                <a:avLst/>
              </a:prstGeom>
              <a:blipFill rotWithShape="0">
                <a:blip r:embed="rId5"/>
                <a:stretch>
                  <a:fillRect l="-2976" t="-7229" b="-204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5999129" y="5063876"/>
                <a:ext cx="4383764" cy="518155"/>
              </a:xfrm>
              <a:prstGeom prst="rect">
                <a:avLst/>
              </a:prstGeom>
              <a:noFill/>
            </p:spPr>
            <p:txBody>
              <a:bodyPr wrap="none" rtlCol="0">
                <a:spAutoFit/>
              </a:bodyPr>
              <a:lstStyle/>
              <a:p>
                <a14:m>
                  <m:oMath xmlns:m="http://schemas.openxmlformats.org/officeDocument/2006/math">
                    <m:sSub>
                      <m:sSubPr>
                        <m:ctrlPr>
                          <a:rPr lang="en-US" altLang="zh-CN" sz="2400" i="1" smtClean="0">
                            <a:solidFill>
                              <a:schemeClr val="bg1">
                                <a:lumMod val="50000"/>
                              </a:schemeClr>
                            </a:solidFill>
                            <a:latin typeface="Cambria Math" panose="02040503050406030204" pitchFamily="18" charset="0"/>
                            <a:ea typeface="微软雅黑" panose="020B0503020204020204" pitchFamily="34" charset="-122"/>
                          </a:rPr>
                        </m:ctrlPr>
                      </m:sSubPr>
                      <m:e>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𝐿</m:t>
                        </m:r>
                      </m:e>
                      <m:sub>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𝑑𝑖𝑠</m:t>
                        </m:r>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_</m:t>
                        </m:r>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𝑝</m:t>
                        </m:r>
                      </m:sub>
                    </m:sSub>
                    <m:r>
                      <a:rPr lang="en-US" altLang="zh-CN" sz="2400" i="1" dirty="0">
                        <a:solidFill>
                          <a:schemeClr val="bg1">
                            <a:lumMod val="50000"/>
                          </a:schemeClr>
                        </a:solidFill>
                        <a:latin typeface="Cambria Math" panose="02040503050406030204" pitchFamily="18" charset="0"/>
                        <a:ea typeface="微软雅黑" panose="020B0503020204020204" pitchFamily="34" charset="-122"/>
                      </a:rPr>
                      <m:t>=</m:t>
                    </m:r>
                    <m:func>
                      <m:func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funcPr>
                      <m:fName>
                        <m:sSub>
                          <m:sSub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sSubPr>
                          <m:e>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𝐿</m:t>
                            </m:r>
                          </m:e>
                          <m:sub>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𝑐𝑙𝑠</m:t>
                            </m:r>
                          </m:sub>
                        </m:sSub>
                      </m:fName>
                      <m:e>
                        <m:d>
                          <m:d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dPr>
                          <m:e>
                            <m:r>
                              <a:rPr lang="en-US" altLang="zh-CN" sz="2400" i="1" smtClean="0">
                                <a:solidFill>
                                  <a:schemeClr val="bg1">
                                    <a:lumMod val="50000"/>
                                  </a:schemeClr>
                                </a:solidFill>
                                <a:latin typeface="Cambria Math" panose="02040503050406030204" pitchFamily="18" charset="0"/>
                                <a:ea typeface="微软雅黑" panose="020B0503020204020204" pitchFamily="34" charset="-122"/>
                              </a:rPr>
                              <m:t>𝑝</m:t>
                            </m:r>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m:t>
                            </m:r>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𝑔</m:t>
                            </m:r>
                          </m:e>
                        </m:d>
                      </m:e>
                    </m:func>
                  </m:oMath>
                </a14:m>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 </a:t>
                </a:r>
                <a14:m>
                  <m:oMath xmlns:m="http://schemas.openxmlformats.org/officeDocument/2006/math">
                    <m:func>
                      <m:func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funcPr>
                      <m:fName>
                        <m:sSub>
                          <m:sSub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sSubPr>
                          <m:e>
                            <m:r>
                              <a:rPr lang="en-US" altLang="zh-CN" sz="2400" i="1">
                                <a:solidFill>
                                  <a:schemeClr val="bg1">
                                    <a:lumMod val="50000"/>
                                  </a:schemeClr>
                                </a:solidFill>
                                <a:latin typeface="Cambria Math" panose="02040503050406030204" pitchFamily="18" charset="0"/>
                                <a:ea typeface="微软雅黑" panose="020B0503020204020204" pitchFamily="34" charset="-122"/>
                              </a:rPr>
                              <m:t>𝐿</m:t>
                            </m:r>
                          </m:e>
                          <m:sub>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𝑙𝑜𝑐</m:t>
                            </m:r>
                          </m:sub>
                        </m:sSub>
                      </m:fName>
                      <m:e>
                        <m:d>
                          <m:d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dPr>
                          <m:e>
                            <m:sSub>
                              <m:sSub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sSubPr>
                              <m:e>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𝑟</m:t>
                                </m:r>
                              </m:e>
                              <m:sub>
                                <m:r>
                                  <a:rPr lang="en-US" altLang="zh-CN" sz="2400" b="0" i="1" smtClean="0">
                                    <a:solidFill>
                                      <a:schemeClr val="bg1">
                                        <a:lumMod val="50000"/>
                                      </a:schemeClr>
                                    </a:solidFill>
                                    <a:latin typeface="Cambria Math" panose="02040503050406030204" pitchFamily="18" charset="0"/>
                                    <a:ea typeface="微软雅黑" panose="020B0503020204020204" pitchFamily="34" charset="-122"/>
                                  </a:rPr>
                                  <m:t>𝑔</m:t>
                                </m:r>
                              </m:sub>
                            </m:sSub>
                            <m:r>
                              <a:rPr lang="en-US" altLang="zh-CN" sz="2400" i="1">
                                <a:solidFill>
                                  <a:schemeClr val="bg1">
                                    <a:lumMod val="50000"/>
                                  </a:schemeClr>
                                </a:solidFill>
                                <a:latin typeface="Cambria Math" panose="02040503050406030204" pitchFamily="18" charset="0"/>
                                <a:ea typeface="微软雅黑" panose="020B0503020204020204" pitchFamily="34" charset="-122"/>
                              </a:rPr>
                              <m:t>,</m:t>
                            </m:r>
                            <m:sSup>
                              <m:sSupPr>
                                <m:ctrlPr>
                                  <a:rPr lang="en-US" altLang="zh-CN" sz="2400" i="1">
                                    <a:solidFill>
                                      <a:schemeClr val="bg1">
                                        <a:lumMod val="50000"/>
                                      </a:schemeClr>
                                    </a:solidFill>
                                    <a:latin typeface="Cambria Math" panose="02040503050406030204" pitchFamily="18" charset="0"/>
                                    <a:ea typeface="微软雅黑" panose="020B0503020204020204" pitchFamily="34" charset="-122"/>
                                  </a:rPr>
                                </m:ctrlPr>
                              </m:sSupPr>
                              <m:e>
                                <m:r>
                                  <a:rPr lang="en-US" altLang="zh-CN" sz="2400" i="1">
                                    <a:solidFill>
                                      <a:schemeClr val="bg1">
                                        <a:lumMod val="50000"/>
                                      </a:schemeClr>
                                    </a:solidFill>
                                    <a:latin typeface="Cambria Math" panose="02040503050406030204" pitchFamily="18" charset="0"/>
                                    <a:ea typeface="微软雅黑" panose="020B0503020204020204" pitchFamily="34" charset="-122"/>
                                  </a:rPr>
                                  <m:t>𝑟</m:t>
                                </m:r>
                              </m:e>
                              <m:sup>
                                <m:r>
                                  <a:rPr lang="en-US" altLang="zh-CN" sz="2400" i="1">
                                    <a:solidFill>
                                      <a:schemeClr val="bg1">
                                        <a:lumMod val="50000"/>
                                      </a:schemeClr>
                                    </a:solidFill>
                                    <a:latin typeface="Cambria Math" panose="02040503050406030204" pitchFamily="18" charset="0"/>
                                    <a:ea typeface="微软雅黑" panose="020B0503020204020204" pitchFamily="34" charset="-122"/>
                                  </a:rPr>
                                  <m:t>∗</m:t>
                                </m:r>
                              </m:sup>
                            </m:sSup>
                          </m:e>
                        </m:d>
                      </m:e>
                    </m:func>
                  </m:oMath>
                </a14:m>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5999129" y="5063876"/>
                <a:ext cx="4383764" cy="518155"/>
              </a:xfrm>
              <a:prstGeom prst="rect">
                <a:avLst/>
              </a:prstGeom>
              <a:blipFill rotWithShape="0">
                <a:blip r:embed="rId6"/>
                <a:stretch>
                  <a:fillRect t="-4706" b="-20000"/>
                </a:stretch>
              </a:blipFill>
            </p:spPr>
            <p:txBody>
              <a:bodyPr/>
              <a:lstStyle/>
              <a:p>
                <a:r>
                  <a:rPr lang="zh-CN" altLang="en-US">
                    <a:noFill/>
                  </a:rPr>
                  <a:t> </a:t>
                </a:r>
              </a:p>
            </p:txBody>
          </p:sp>
        </mc:Fallback>
      </mc:AlternateContent>
      <p:sp>
        <p:nvSpPr>
          <p:cNvPr id="22" name="矩形 21"/>
          <p:cNvSpPr/>
          <p:nvPr/>
        </p:nvSpPr>
        <p:spPr>
          <a:xfrm>
            <a:off x="8062332" y="5138872"/>
            <a:ext cx="267630" cy="4431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9420890" y="5138872"/>
            <a:ext cx="386461" cy="4431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7975247" y="5657027"/>
            <a:ext cx="1832105" cy="400110"/>
          </a:xfrm>
          <a:prstGeom prst="rect">
            <a:avLst/>
          </a:prstGeom>
          <a:noFill/>
        </p:spPr>
        <p:txBody>
          <a:bodyPr wrap="none" rtlCol="0">
            <a:spAutoFit/>
          </a:bodyPr>
          <a:lstStyle/>
          <a:p>
            <a:r>
              <a:rPr lang="en-US" altLang="zh-CN" sz="2000" dirty="0" smtClean="0">
                <a:solidFill>
                  <a:srgbClr val="FF0000"/>
                </a:solidFill>
                <a:latin typeface="微软雅黑" panose="020B0503020204020204" pitchFamily="34" charset="-122"/>
                <a:ea typeface="微软雅黑" panose="020B0503020204020204" pitchFamily="34" charset="-122"/>
              </a:rPr>
              <a:t>Ground-truth</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935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0" grpId="0"/>
      <p:bldP spid="13" grpId="0"/>
      <p:bldP spid="14" grpId="0" animBg="1"/>
      <p:bldP spid="16" grpId="0"/>
      <p:bldP spid="18" grpId="0" animBg="1"/>
      <p:bldP spid="19" grpId="0"/>
      <p:bldP spid="17" grpId="0"/>
      <p:bldP spid="20" grpId="0"/>
      <p:bldP spid="21" grpId="0"/>
      <p:bldP spid="22" grpId="0" animBg="1"/>
      <p:bldP spid="23" grpId="0" animBg="1"/>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04</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5445728" y="3422822"/>
            <a:ext cx="3709990" cy="769441"/>
          </a:xfrm>
          <a:prstGeom prst="rect">
            <a:avLst/>
          </a:prstGeom>
          <a:noFill/>
        </p:spPr>
        <p:txBody>
          <a:bodyPr wrap="non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Experiments</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45728" y="3003482"/>
            <a:ext cx="1474058" cy="461665"/>
          </a:xfrm>
          <a:prstGeom prst="rect">
            <a:avLst/>
          </a:prstGeom>
          <a:noFill/>
        </p:spPr>
        <p:txBody>
          <a:bodyPr wrap="non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Part four</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65717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755322" y="755330"/>
            <a:ext cx="5486182"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4.1. Datasets and Evaluation Metrics</a:t>
            </a:r>
          </a:p>
        </p:txBody>
      </p:sp>
      <p:sp>
        <p:nvSpPr>
          <p:cNvPr id="7" name="文本框 6"/>
          <p:cNvSpPr txBox="1"/>
          <p:nvPr/>
        </p:nvSpPr>
        <p:spPr>
          <a:xfrm>
            <a:off x="249259" y="55162"/>
            <a:ext cx="4820101" cy="584775"/>
          </a:xfrm>
          <a:prstGeom prst="rect">
            <a:avLst/>
          </a:prstGeom>
          <a:noFill/>
        </p:spPr>
        <p:txBody>
          <a:bodyPr wrap="square" rtlCol="0">
            <a:spAutoFit/>
          </a:bodyPr>
          <a:lstStyle/>
          <a:p>
            <a:r>
              <a:rPr lang="en-US" altLang="zh-CN" sz="3200" b="1" dirty="0" smtClean="0">
                <a:solidFill>
                  <a:srgbClr val="00ABB4"/>
                </a:solidFill>
                <a:latin typeface="微软雅黑" panose="020B0503020204020204" pitchFamily="34" charset="-122"/>
                <a:ea typeface="微软雅黑" panose="020B0503020204020204" pitchFamily="34" charset="-122"/>
              </a:rPr>
              <a:t>4. Experiments</a:t>
            </a:r>
            <a:endParaRPr lang="en-US" altLang="zh-CN" sz="3200" b="1" dirty="0">
              <a:solidFill>
                <a:srgbClr val="00ABB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949144" y="1469836"/>
            <a:ext cx="4793428" cy="400110"/>
          </a:xfrm>
          <a:prstGeom prst="rect">
            <a:avLst/>
          </a:prstGeom>
          <a:noFill/>
        </p:spPr>
        <p:txBody>
          <a:bodyPr wrap="none" rtlCol="0">
            <a:spAutoFit/>
          </a:bodyPr>
          <a:lstStyle/>
          <a:p>
            <a:r>
              <a:rPr lang="en-US" altLang="zh-CN" sz="2000" b="1" dirty="0" smtClean="0">
                <a:solidFill>
                  <a:schemeClr val="bg1">
                    <a:lumMod val="50000"/>
                  </a:schemeClr>
                </a:solidFill>
                <a:latin typeface="微软雅黑" panose="020B0503020204020204" pitchFamily="34" charset="-122"/>
                <a:ea typeface="微软雅黑" panose="020B0503020204020204" pitchFamily="34" charset="-122"/>
              </a:rPr>
              <a:t>4.1.1Traffic-sign </a:t>
            </a:r>
            <a:r>
              <a:rPr lang="en-US" altLang="zh-CN" sz="2000" b="1" dirty="0">
                <a:solidFill>
                  <a:schemeClr val="bg1">
                    <a:lumMod val="50000"/>
                  </a:schemeClr>
                </a:solidFill>
                <a:latin typeface="微软雅黑" panose="020B0503020204020204" pitchFamily="34" charset="-122"/>
                <a:ea typeface="微软雅黑" panose="020B0503020204020204" pitchFamily="34" charset="-122"/>
              </a:rPr>
              <a:t>Detection Datasets</a:t>
            </a:r>
          </a:p>
        </p:txBody>
      </p:sp>
      <p:sp>
        <p:nvSpPr>
          <p:cNvPr id="25" name="左大括号 24"/>
          <p:cNvSpPr/>
          <p:nvPr/>
        </p:nvSpPr>
        <p:spPr>
          <a:xfrm>
            <a:off x="3820424" y="3748190"/>
            <a:ext cx="170446" cy="1182281"/>
          </a:xfrm>
          <a:prstGeom prst="leftBrace">
            <a:avLst/>
          </a:prstGeom>
          <a:ln>
            <a:solidFill>
              <a:srgbClr val="00ABB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3990872" y="3567778"/>
            <a:ext cx="5270032" cy="400110"/>
          </a:xfrm>
          <a:prstGeom prst="rect">
            <a:avLst/>
          </a:prstGeom>
          <a:noFill/>
        </p:spPr>
        <p:txBody>
          <a:bodyPr wrap="none" rtlCol="0">
            <a:spAutoFit/>
          </a:bodyPr>
          <a:lstStyle/>
          <a:p>
            <a:r>
              <a:rPr lang="en-US" altLang="zh-CN" sz="2000" dirty="0">
                <a:solidFill>
                  <a:schemeClr val="bg1">
                    <a:lumMod val="50000"/>
                  </a:schemeClr>
                </a:solidFill>
                <a:latin typeface="微软雅黑" panose="020B0503020204020204" pitchFamily="34" charset="-122"/>
                <a:ea typeface="微软雅黑" panose="020B0503020204020204" pitchFamily="34" charset="-122"/>
              </a:rPr>
              <a:t>small objects </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 area </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&lt; 32×32 pixels (3270)</a:t>
            </a:r>
          </a:p>
        </p:txBody>
      </p:sp>
      <p:sp>
        <p:nvSpPr>
          <p:cNvPr id="27" name="文本框 26"/>
          <p:cNvSpPr txBox="1"/>
          <p:nvPr/>
        </p:nvSpPr>
        <p:spPr>
          <a:xfrm>
            <a:off x="3990870" y="4115644"/>
            <a:ext cx="6317307" cy="400110"/>
          </a:xfrm>
          <a:prstGeom prst="rect">
            <a:avLst/>
          </a:prstGeom>
          <a:noFill/>
        </p:spPr>
        <p:txBody>
          <a:bodyPr wrap="none" rtlCol="0">
            <a:spAutoFit/>
          </a:bodyPr>
          <a:lstStyle/>
          <a:p>
            <a:r>
              <a:rPr lang="en-US" altLang="zh-CN" sz="2000" dirty="0">
                <a:solidFill>
                  <a:schemeClr val="bg1">
                    <a:lumMod val="50000"/>
                  </a:schemeClr>
                </a:solidFill>
                <a:latin typeface="微软雅黑" panose="020B0503020204020204" pitchFamily="34" charset="-122"/>
                <a:ea typeface="微软雅黑" panose="020B0503020204020204" pitchFamily="34" charset="-122"/>
              </a:rPr>
              <a:t>medium objects </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 32 </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 32 &lt; area &lt; 96 × 96 (3829)</a:t>
            </a:r>
          </a:p>
        </p:txBody>
      </p:sp>
      <p:sp>
        <p:nvSpPr>
          <p:cNvPr id="28" name="文本框 27"/>
          <p:cNvSpPr txBox="1"/>
          <p:nvPr/>
        </p:nvSpPr>
        <p:spPr>
          <a:xfrm>
            <a:off x="3990870" y="4663510"/>
            <a:ext cx="5279355" cy="400110"/>
          </a:xfrm>
          <a:prstGeom prst="rect">
            <a:avLst/>
          </a:prstGeom>
          <a:noFill/>
        </p:spPr>
        <p:txBody>
          <a:bodyPr wrap="square" rtlCol="0">
            <a:spAutoFit/>
          </a:bodyPr>
          <a:lstStyle/>
          <a:p>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Large objects : area </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&gt; 96 × 96 (599)</a:t>
            </a:r>
          </a:p>
        </p:txBody>
      </p:sp>
      <p:sp>
        <p:nvSpPr>
          <p:cNvPr id="30" name="文本框 29"/>
          <p:cNvSpPr txBox="1"/>
          <p:nvPr/>
        </p:nvSpPr>
        <p:spPr>
          <a:xfrm>
            <a:off x="1767436" y="2441581"/>
            <a:ext cx="9443996" cy="400110"/>
          </a:xfrm>
          <a:prstGeom prst="rect">
            <a:avLst/>
          </a:prstGeom>
          <a:noFill/>
        </p:spPr>
        <p:txBody>
          <a:bodyPr wrap="none" rtlCol="0">
            <a:spAutoFit/>
          </a:bodyPr>
          <a:lstStyle/>
          <a:p>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Training set:  Tsinghua-</a:t>
            </a:r>
            <a:r>
              <a:rPr lang="en-US" altLang="zh-CN" sz="2000" dirty="0" err="1" smtClean="0">
                <a:solidFill>
                  <a:schemeClr val="bg1">
                    <a:lumMod val="50000"/>
                  </a:schemeClr>
                </a:solidFill>
                <a:latin typeface="微软雅黑" panose="020B0503020204020204" pitchFamily="34" charset="-122"/>
                <a:ea typeface="微软雅黑" panose="020B0503020204020204" pitchFamily="34" charset="-122"/>
              </a:rPr>
              <a:t>Tencent</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 100K (45classes, 1600×1600 and 960 × 960)</a:t>
            </a:r>
            <a:endParaRPr lang="en-US" altLang="zh-CN"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1767436" y="4139275"/>
            <a:ext cx="1888466" cy="400110"/>
          </a:xfrm>
          <a:prstGeom prst="rect">
            <a:avLst/>
          </a:prstGeom>
          <a:noFill/>
        </p:spPr>
        <p:txBody>
          <a:bodyPr wrap="none" rtlCol="0">
            <a:spAutoFit/>
          </a:bodyPr>
          <a:lstStyle/>
          <a:p>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Evaluation set</a:t>
            </a:r>
            <a:endParaRPr lang="en-US" altLang="zh-CN" sz="20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419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5" grpId="0" animBg="1"/>
      <p:bldP spid="26" grpId="0"/>
      <p:bldP spid="27" grpId="0"/>
      <p:bldP spid="28" grpId="0"/>
      <p:bldP spid="30" grpId="0"/>
      <p:bldP spid="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755322" y="755330"/>
            <a:ext cx="5486182"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4.1. Datasets and Evaluation Metrics</a:t>
            </a:r>
          </a:p>
        </p:txBody>
      </p:sp>
      <p:sp>
        <p:nvSpPr>
          <p:cNvPr id="7" name="文本框 6"/>
          <p:cNvSpPr txBox="1"/>
          <p:nvPr/>
        </p:nvSpPr>
        <p:spPr>
          <a:xfrm>
            <a:off x="249259" y="55162"/>
            <a:ext cx="4820101" cy="584775"/>
          </a:xfrm>
          <a:prstGeom prst="rect">
            <a:avLst/>
          </a:prstGeom>
          <a:noFill/>
        </p:spPr>
        <p:txBody>
          <a:bodyPr wrap="square" rtlCol="0">
            <a:spAutoFit/>
          </a:bodyPr>
          <a:lstStyle/>
          <a:p>
            <a:r>
              <a:rPr lang="en-US" altLang="zh-CN" sz="3200" b="1" dirty="0" smtClean="0">
                <a:solidFill>
                  <a:srgbClr val="00ABB4"/>
                </a:solidFill>
                <a:latin typeface="微软雅黑" panose="020B0503020204020204" pitchFamily="34" charset="-122"/>
                <a:ea typeface="微软雅黑" panose="020B0503020204020204" pitchFamily="34" charset="-122"/>
              </a:rPr>
              <a:t>4. Experiments</a:t>
            </a:r>
            <a:endParaRPr lang="en-US" altLang="zh-CN" sz="3200" b="1" dirty="0">
              <a:solidFill>
                <a:srgbClr val="00ABB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949144" y="1469836"/>
            <a:ext cx="4793428" cy="400110"/>
          </a:xfrm>
          <a:prstGeom prst="rect">
            <a:avLst/>
          </a:prstGeom>
          <a:noFill/>
        </p:spPr>
        <p:txBody>
          <a:bodyPr wrap="none" rtlCol="0">
            <a:spAutoFit/>
          </a:bodyPr>
          <a:lstStyle/>
          <a:p>
            <a:r>
              <a:rPr lang="en-US" altLang="zh-CN" sz="2000" b="1" dirty="0">
                <a:solidFill>
                  <a:schemeClr val="bg1">
                    <a:lumMod val="50000"/>
                  </a:schemeClr>
                </a:solidFill>
                <a:latin typeface="微软雅黑" panose="020B0503020204020204" pitchFamily="34" charset="-122"/>
                <a:ea typeface="微软雅黑" panose="020B0503020204020204" pitchFamily="34" charset="-122"/>
              </a:rPr>
              <a:t>4.1.2 Pedestrian Detection Datasets</a:t>
            </a:r>
          </a:p>
        </p:txBody>
      </p:sp>
      <p:sp>
        <p:nvSpPr>
          <p:cNvPr id="30" name="文本框 29"/>
          <p:cNvSpPr txBox="1"/>
          <p:nvPr/>
        </p:nvSpPr>
        <p:spPr>
          <a:xfrm>
            <a:off x="2863811" y="2776656"/>
            <a:ext cx="2542171" cy="400110"/>
          </a:xfrm>
          <a:prstGeom prst="rect">
            <a:avLst/>
          </a:prstGeom>
          <a:noFill/>
        </p:spPr>
        <p:txBody>
          <a:bodyPr wrap="none" rtlCol="0">
            <a:spAutoFit/>
          </a:bodyPr>
          <a:lstStyle/>
          <a:p>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Caltech benchmark</a:t>
            </a:r>
            <a:endParaRPr lang="en-US" altLang="zh-CN"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左大括号 12"/>
          <p:cNvSpPr/>
          <p:nvPr/>
        </p:nvSpPr>
        <p:spPr>
          <a:xfrm>
            <a:off x="5584625" y="2206612"/>
            <a:ext cx="45719" cy="1540198"/>
          </a:xfrm>
          <a:prstGeom prst="leftBrace">
            <a:avLst/>
          </a:prstGeom>
          <a:ln>
            <a:solidFill>
              <a:srgbClr val="00ABB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p:cNvSpPr txBox="1"/>
          <p:nvPr/>
        </p:nvSpPr>
        <p:spPr>
          <a:xfrm>
            <a:off x="5742572" y="2111825"/>
            <a:ext cx="2058577" cy="400110"/>
          </a:xfrm>
          <a:prstGeom prst="rect">
            <a:avLst/>
          </a:prstGeom>
          <a:noFill/>
        </p:spPr>
        <p:txBody>
          <a:bodyPr wrap="none" rtlCol="0">
            <a:spAutoFit/>
          </a:bodyPr>
          <a:lstStyle/>
          <a:p>
            <a:r>
              <a:rPr lang="en-US" altLang="zh-CN" sz="2000" dirty="0">
                <a:solidFill>
                  <a:schemeClr val="bg1">
                    <a:lumMod val="50000"/>
                  </a:schemeClr>
                </a:solidFill>
                <a:latin typeface="微软雅黑" panose="020B0503020204020204" pitchFamily="34" charset="-122"/>
                <a:ea typeface="微软雅黑" panose="020B0503020204020204" pitchFamily="34" charset="-122"/>
              </a:rPr>
              <a:t>250,000 frames</a:t>
            </a:r>
          </a:p>
        </p:txBody>
      </p:sp>
      <p:sp>
        <p:nvSpPr>
          <p:cNvPr id="16" name="文本框 15"/>
          <p:cNvSpPr txBox="1"/>
          <p:nvPr/>
        </p:nvSpPr>
        <p:spPr>
          <a:xfrm>
            <a:off x="5742571" y="2776656"/>
            <a:ext cx="3292183" cy="400110"/>
          </a:xfrm>
          <a:prstGeom prst="rect">
            <a:avLst/>
          </a:prstGeom>
          <a:noFill/>
        </p:spPr>
        <p:txBody>
          <a:bodyPr wrap="none" rtlCol="0">
            <a:spAutoFit/>
          </a:bodyPr>
          <a:lstStyle/>
          <a:p>
            <a:r>
              <a:rPr lang="en-US" altLang="zh-CN" sz="2000" dirty="0">
                <a:solidFill>
                  <a:schemeClr val="bg1">
                    <a:lumMod val="50000"/>
                  </a:schemeClr>
                </a:solidFill>
                <a:latin typeface="微软雅黑" panose="020B0503020204020204" pitchFamily="34" charset="-122"/>
                <a:ea typeface="微软雅黑" panose="020B0503020204020204" pitchFamily="34" charset="-122"/>
              </a:rPr>
              <a:t>350,000 bounding boxes </a:t>
            </a:r>
          </a:p>
        </p:txBody>
      </p:sp>
      <p:sp>
        <p:nvSpPr>
          <p:cNvPr id="17" name="文本框 16"/>
          <p:cNvSpPr txBox="1"/>
          <p:nvPr/>
        </p:nvSpPr>
        <p:spPr>
          <a:xfrm>
            <a:off x="5742570" y="3441487"/>
            <a:ext cx="3292183" cy="400110"/>
          </a:xfrm>
          <a:prstGeom prst="rect">
            <a:avLst/>
          </a:prstGeom>
          <a:noFill/>
        </p:spPr>
        <p:txBody>
          <a:bodyPr wrap="none" rtlCol="0">
            <a:spAutoFit/>
          </a:bodyPr>
          <a:lstStyle/>
          <a:p>
            <a:r>
              <a:rPr lang="en-US" altLang="zh-CN" sz="2000" dirty="0">
                <a:solidFill>
                  <a:schemeClr val="bg1">
                    <a:lumMod val="50000"/>
                  </a:schemeClr>
                </a:solidFill>
                <a:latin typeface="微软雅黑" panose="020B0503020204020204" pitchFamily="34" charset="-122"/>
                <a:ea typeface="微软雅黑" panose="020B0503020204020204" pitchFamily="34" charset="-122"/>
              </a:rPr>
              <a:t>2,300 unique pedestrians</a:t>
            </a:r>
          </a:p>
        </p:txBody>
      </p:sp>
      <p:sp>
        <p:nvSpPr>
          <p:cNvPr id="18" name="文本框 17"/>
          <p:cNvSpPr txBox="1"/>
          <p:nvPr/>
        </p:nvSpPr>
        <p:spPr>
          <a:xfrm>
            <a:off x="2863810" y="4248617"/>
            <a:ext cx="7312451" cy="400110"/>
          </a:xfrm>
          <a:prstGeom prst="rect">
            <a:avLst/>
          </a:prstGeom>
          <a:noFill/>
        </p:spPr>
        <p:txBody>
          <a:bodyPr wrap="none" rtlCol="0">
            <a:spAutoFit/>
          </a:bodyPr>
          <a:lstStyle/>
          <a:p>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Training </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set: dense sampling </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of </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Caltech (every 4th frame)  </a:t>
            </a:r>
          </a:p>
        </p:txBody>
      </p:sp>
      <p:sp>
        <p:nvSpPr>
          <p:cNvPr id="19" name="文本框 18"/>
          <p:cNvSpPr txBox="1"/>
          <p:nvPr/>
        </p:nvSpPr>
        <p:spPr>
          <a:xfrm>
            <a:off x="2863809" y="5055747"/>
            <a:ext cx="6129498" cy="400110"/>
          </a:xfrm>
          <a:prstGeom prst="rect">
            <a:avLst/>
          </a:prstGeom>
          <a:noFill/>
        </p:spPr>
        <p:txBody>
          <a:bodyPr wrap="none" rtlCol="0">
            <a:spAutoFit/>
          </a:bodyPr>
          <a:lstStyle/>
          <a:p>
            <a:r>
              <a:rPr lang="en-US" altLang="zh-CN" sz="2000" dirty="0">
                <a:solidFill>
                  <a:schemeClr val="bg1">
                    <a:lumMod val="50000"/>
                  </a:schemeClr>
                </a:solidFill>
                <a:latin typeface="微软雅黑" panose="020B0503020204020204" pitchFamily="34" charset="-122"/>
                <a:ea typeface="微软雅黑" panose="020B0503020204020204" pitchFamily="34" charset="-122"/>
              </a:rPr>
              <a:t> </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Evaluation set: on </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pedestrians over 50 pixels </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tall</a:t>
            </a:r>
            <a:endParaRPr lang="en-US" altLang="zh-CN" sz="20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03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0" grpId="0"/>
      <p:bldP spid="13" grpId="0" animBg="1"/>
      <p:bldP spid="14" grpId="0"/>
      <p:bldP spid="16" grpId="0"/>
      <p:bldP spid="17" grpId="0"/>
      <p:bldP spid="18"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755322" y="755330"/>
            <a:ext cx="4229043"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4.2. Implementation Details</a:t>
            </a:r>
          </a:p>
        </p:txBody>
      </p:sp>
      <p:sp>
        <p:nvSpPr>
          <p:cNvPr id="7" name="文本框 6"/>
          <p:cNvSpPr txBox="1"/>
          <p:nvPr/>
        </p:nvSpPr>
        <p:spPr>
          <a:xfrm>
            <a:off x="249259" y="55162"/>
            <a:ext cx="4820101" cy="584775"/>
          </a:xfrm>
          <a:prstGeom prst="rect">
            <a:avLst/>
          </a:prstGeom>
          <a:noFill/>
        </p:spPr>
        <p:txBody>
          <a:bodyPr wrap="square" rtlCol="0">
            <a:spAutoFit/>
          </a:bodyPr>
          <a:lstStyle/>
          <a:p>
            <a:r>
              <a:rPr lang="en-US" altLang="zh-CN" sz="3200" b="1" dirty="0" smtClean="0">
                <a:solidFill>
                  <a:srgbClr val="00ABB4"/>
                </a:solidFill>
                <a:latin typeface="微软雅黑" panose="020B0503020204020204" pitchFamily="34" charset="-122"/>
                <a:ea typeface="微软雅黑" panose="020B0503020204020204" pitchFamily="34" charset="-122"/>
              </a:rPr>
              <a:t>4. Experiments</a:t>
            </a:r>
            <a:endParaRPr lang="en-US" altLang="zh-CN" sz="3200" b="1" dirty="0">
              <a:solidFill>
                <a:srgbClr val="00ABB4"/>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1681454" y="2184123"/>
            <a:ext cx="2599943" cy="400110"/>
          </a:xfrm>
          <a:prstGeom prst="rect">
            <a:avLst/>
          </a:prstGeom>
          <a:noFill/>
        </p:spPr>
        <p:txBody>
          <a:bodyPr wrap="none" rtlCol="0">
            <a:spAutoFit/>
          </a:bodyPr>
          <a:lstStyle/>
          <a:p>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1. Pretrained model</a:t>
            </a:r>
            <a:endParaRPr lang="en-US" altLang="zh-CN"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左大括号 12"/>
          <p:cNvSpPr/>
          <p:nvPr/>
        </p:nvSpPr>
        <p:spPr>
          <a:xfrm>
            <a:off x="4416418" y="1992556"/>
            <a:ext cx="65885" cy="1004939"/>
          </a:xfrm>
          <a:prstGeom prst="leftBrace">
            <a:avLst/>
          </a:prstGeom>
          <a:ln>
            <a:solidFill>
              <a:srgbClr val="00ABB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p:cNvSpPr txBox="1"/>
          <p:nvPr/>
        </p:nvSpPr>
        <p:spPr>
          <a:xfrm>
            <a:off x="4449361" y="1923403"/>
            <a:ext cx="4056560" cy="400110"/>
          </a:xfrm>
          <a:prstGeom prst="rect">
            <a:avLst/>
          </a:prstGeom>
          <a:noFill/>
        </p:spPr>
        <p:txBody>
          <a:bodyPr wrap="none" rtlCol="0">
            <a:spAutoFit/>
          </a:bodyPr>
          <a:lstStyle/>
          <a:p>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Traffic sign</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VGG-CNN-M-1024</a:t>
            </a:r>
            <a:endParaRPr lang="en-US" altLang="zh-CN"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449361" y="2691433"/>
            <a:ext cx="2702022" cy="400110"/>
          </a:xfrm>
          <a:prstGeom prst="rect">
            <a:avLst/>
          </a:prstGeom>
          <a:noFill/>
        </p:spPr>
        <p:txBody>
          <a:bodyPr wrap="none" rtlCol="0">
            <a:spAutoFit/>
          </a:bodyPr>
          <a:lstStyle/>
          <a:p>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Pedestrian</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VGG-16</a:t>
            </a:r>
            <a:endParaRPr lang="en-US" altLang="zh-CN"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1681452" y="3410757"/>
            <a:ext cx="4808557" cy="400110"/>
          </a:xfrm>
          <a:prstGeom prst="rect">
            <a:avLst/>
          </a:prstGeom>
          <a:noFill/>
        </p:spPr>
        <p:txBody>
          <a:bodyPr wrap="square" rtlCol="0">
            <a:spAutoFit/>
          </a:bodyPr>
          <a:lstStyle/>
          <a:p>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2.Layers </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initialized :” Xavier”</a:t>
            </a:r>
          </a:p>
        </p:txBody>
      </p:sp>
      <p:sp>
        <p:nvSpPr>
          <p:cNvPr id="21" name="文本框 20"/>
          <p:cNvSpPr txBox="1"/>
          <p:nvPr/>
        </p:nvSpPr>
        <p:spPr>
          <a:xfrm>
            <a:off x="1681452" y="4186980"/>
            <a:ext cx="4808557" cy="400110"/>
          </a:xfrm>
          <a:prstGeom prst="rect">
            <a:avLst/>
          </a:prstGeom>
          <a:noFill/>
        </p:spPr>
        <p:txBody>
          <a:bodyPr wrap="square" rtlCol="0">
            <a:spAutoFit/>
          </a:bodyPr>
          <a:lstStyle/>
          <a:p>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3. Descent: SDG</a:t>
            </a:r>
            <a:endParaRPr lang="en-US" altLang="zh-CN"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1681452" y="4944839"/>
            <a:ext cx="4808557" cy="400110"/>
          </a:xfrm>
          <a:prstGeom prst="rect">
            <a:avLst/>
          </a:prstGeom>
          <a:noFill/>
        </p:spPr>
        <p:txBody>
          <a:bodyPr wrap="square" rtlCol="0">
            <a:spAutoFit/>
          </a:bodyPr>
          <a:lstStyle/>
          <a:p>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4</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 generator </a:t>
            </a:r>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network: 6 residual layer</a:t>
            </a:r>
            <a:endParaRPr lang="en-US" altLang="zh-CN" sz="20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4944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3" grpId="0" animBg="1"/>
      <p:bldP spid="14" grpId="0"/>
      <p:bldP spid="17" grpId="0"/>
      <p:bldP spid="20" grpId="0"/>
      <p:bldP spid="21"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755322" y="755330"/>
            <a:ext cx="4524252" cy="461665"/>
          </a:xfrm>
          <a:prstGeom prst="rect">
            <a:avLst/>
          </a:prstGeom>
          <a:noFill/>
        </p:spPr>
        <p:txBody>
          <a:bodyPr wrap="non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4.3.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Performance Comparison</a:t>
            </a:r>
          </a:p>
        </p:txBody>
      </p:sp>
      <p:sp>
        <p:nvSpPr>
          <p:cNvPr id="7" name="文本框 6"/>
          <p:cNvSpPr txBox="1"/>
          <p:nvPr/>
        </p:nvSpPr>
        <p:spPr>
          <a:xfrm>
            <a:off x="249259" y="55162"/>
            <a:ext cx="4820101" cy="584775"/>
          </a:xfrm>
          <a:prstGeom prst="rect">
            <a:avLst/>
          </a:prstGeom>
          <a:noFill/>
        </p:spPr>
        <p:txBody>
          <a:bodyPr wrap="square" rtlCol="0">
            <a:spAutoFit/>
          </a:bodyPr>
          <a:lstStyle/>
          <a:p>
            <a:r>
              <a:rPr lang="en-US" altLang="zh-CN" sz="3200" b="1" dirty="0" smtClean="0">
                <a:solidFill>
                  <a:srgbClr val="00ABB4"/>
                </a:solidFill>
                <a:latin typeface="微软雅黑" panose="020B0503020204020204" pitchFamily="34" charset="-122"/>
                <a:ea typeface="微软雅黑" panose="020B0503020204020204" pitchFamily="34" charset="-122"/>
              </a:rPr>
              <a:t>4. Experiments</a:t>
            </a:r>
            <a:endParaRPr lang="en-US" altLang="zh-CN" sz="3200" b="1" dirty="0">
              <a:solidFill>
                <a:srgbClr val="00ABB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949144" y="1469836"/>
            <a:ext cx="3680944" cy="400110"/>
          </a:xfrm>
          <a:prstGeom prst="rect">
            <a:avLst/>
          </a:prstGeom>
          <a:noFill/>
        </p:spPr>
        <p:txBody>
          <a:bodyPr wrap="none" rtlCol="0">
            <a:spAutoFit/>
          </a:bodyPr>
          <a:lstStyle/>
          <a:p>
            <a:r>
              <a:rPr lang="en-US" altLang="zh-CN" sz="2000" b="1" dirty="0" smtClean="0">
                <a:solidFill>
                  <a:schemeClr val="bg1">
                    <a:lumMod val="50000"/>
                  </a:schemeClr>
                </a:solidFill>
                <a:latin typeface="微软雅黑" panose="020B0503020204020204" pitchFamily="34" charset="-122"/>
                <a:ea typeface="微软雅黑" panose="020B0503020204020204" pitchFamily="34" charset="-122"/>
              </a:rPr>
              <a:t>4.3.1 </a:t>
            </a:r>
            <a:r>
              <a:rPr lang="en-US" altLang="zh-CN" sz="2000" b="1" dirty="0">
                <a:solidFill>
                  <a:schemeClr val="bg1">
                    <a:lumMod val="50000"/>
                  </a:schemeClr>
                </a:solidFill>
                <a:latin typeface="微软雅黑" panose="020B0503020204020204" pitchFamily="34" charset="-122"/>
                <a:ea typeface="微软雅黑" panose="020B0503020204020204" pitchFamily="34" charset="-122"/>
              </a:rPr>
              <a:t>Traffic-sign Detection</a:t>
            </a:r>
          </a:p>
        </p:txBody>
      </p:sp>
      <p:pic>
        <p:nvPicPr>
          <p:cNvPr id="2" name="图片 1"/>
          <p:cNvPicPr>
            <a:picLocks noChangeAspect="1"/>
          </p:cNvPicPr>
          <p:nvPr/>
        </p:nvPicPr>
        <p:blipFill>
          <a:blip r:embed="rId3"/>
          <a:stretch>
            <a:fillRect/>
          </a:stretch>
        </p:blipFill>
        <p:spPr>
          <a:xfrm>
            <a:off x="3314957" y="2267753"/>
            <a:ext cx="6186956" cy="3668076"/>
          </a:xfrm>
          <a:prstGeom prst="rect">
            <a:avLst/>
          </a:prstGeom>
        </p:spPr>
      </p:pic>
      <p:sp>
        <p:nvSpPr>
          <p:cNvPr id="20" name="文本框 19"/>
          <p:cNvSpPr txBox="1"/>
          <p:nvPr/>
        </p:nvSpPr>
        <p:spPr>
          <a:xfrm>
            <a:off x="4718256" y="6133581"/>
            <a:ext cx="3925177" cy="400110"/>
          </a:xfrm>
          <a:prstGeom prst="rect">
            <a:avLst/>
          </a:prstGeom>
          <a:noFill/>
        </p:spPr>
        <p:txBody>
          <a:bodyPr wrap="none" rtlCol="0">
            <a:spAutoFit/>
          </a:bodyPr>
          <a:lstStyle/>
          <a:p>
            <a:r>
              <a:rPr lang="en-US" altLang="zh-CN" sz="2000" dirty="0">
                <a:solidFill>
                  <a:schemeClr val="bg1">
                    <a:lumMod val="50000"/>
                  </a:schemeClr>
                </a:solidFill>
                <a:latin typeface="微软雅黑" panose="020B0503020204020204" pitchFamily="34" charset="-122"/>
                <a:ea typeface="微软雅黑" panose="020B0503020204020204" pitchFamily="34" charset="-122"/>
              </a:rPr>
              <a:t>(R): Recall, (A): Accuracy. (In %)</a:t>
            </a:r>
          </a:p>
        </p:txBody>
      </p:sp>
      <p:sp>
        <p:nvSpPr>
          <p:cNvPr id="21" name="矩形 20"/>
          <p:cNvSpPr/>
          <p:nvPr/>
        </p:nvSpPr>
        <p:spPr>
          <a:xfrm>
            <a:off x="6374982" y="5104963"/>
            <a:ext cx="2791321" cy="7494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9985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755322" y="755330"/>
            <a:ext cx="4524252" cy="461665"/>
          </a:xfrm>
          <a:prstGeom prst="rect">
            <a:avLst/>
          </a:prstGeom>
          <a:noFill/>
        </p:spPr>
        <p:txBody>
          <a:bodyPr wrap="non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4.3.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Performance Comparison</a:t>
            </a:r>
          </a:p>
        </p:txBody>
      </p:sp>
      <p:sp>
        <p:nvSpPr>
          <p:cNvPr id="7" name="文本框 6"/>
          <p:cNvSpPr txBox="1"/>
          <p:nvPr/>
        </p:nvSpPr>
        <p:spPr>
          <a:xfrm>
            <a:off x="249259" y="55162"/>
            <a:ext cx="4820101" cy="584775"/>
          </a:xfrm>
          <a:prstGeom prst="rect">
            <a:avLst/>
          </a:prstGeom>
          <a:noFill/>
        </p:spPr>
        <p:txBody>
          <a:bodyPr wrap="square" rtlCol="0">
            <a:spAutoFit/>
          </a:bodyPr>
          <a:lstStyle/>
          <a:p>
            <a:r>
              <a:rPr lang="en-US" altLang="zh-CN" sz="3200" b="1" dirty="0" smtClean="0">
                <a:solidFill>
                  <a:srgbClr val="00ABB4"/>
                </a:solidFill>
                <a:latin typeface="微软雅黑" panose="020B0503020204020204" pitchFamily="34" charset="-122"/>
                <a:ea typeface="微软雅黑" panose="020B0503020204020204" pitchFamily="34" charset="-122"/>
              </a:rPr>
              <a:t>4. Experiments</a:t>
            </a:r>
            <a:endParaRPr lang="en-US" altLang="zh-CN" sz="3200" b="1" dirty="0">
              <a:solidFill>
                <a:srgbClr val="00ABB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176976" y="1269781"/>
            <a:ext cx="3680944" cy="400110"/>
          </a:xfrm>
          <a:prstGeom prst="rect">
            <a:avLst/>
          </a:prstGeom>
          <a:noFill/>
        </p:spPr>
        <p:txBody>
          <a:bodyPr wrap="none" rtlCol="0">
            <a:spAutoFit/>
          </a:bodyPr>
          <a:lstStyle/>
          <a:p>
            <a:r>
              <a:rPr lang="en-US" altLang="zh-CN" sz="2000" b="1" dirty="0">
                <a:solidFill>
                  <a:schemeClr val="bg1">
                    <a:lumMod val="50000"/>
                  </a:schemeClr>
                </a:solidFill>
                <a:latin typeface="微软雅黑" panose="020B0503020204020204" pitchFamily="34" charset="-122"/>
                <a:ea typeface="微软雅黑" panose="020B0503020204020204" pitchFamily="34" charset="-122"/>
              </a:rPr>
              <a:t>4.3.2 Pedestrian Detection</a:t>
            </a:r>
            <a:endParaRPr lang="en-US" altLang="zh-CN" sz="20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755322" y="1722677"/>
            <a:ext cx="6063299" cy="4758625"/>
          </a:xfrm>
          <a:prstGeom prst="rect">
            <a:avLst/>
          </a:prstGeom>
        </p:spPr>
      </p:pic>
      <p:sp>
        <p:nvSpPr>
          <p:cNvPr id="4" name="矩形 3"/>
          <p:cNvSpPr/>
          <p:nvPr/>
        </p:nvSpPr>
        <p:spPr>
          <a:xfrm>
            <a:off x="7186611" y="3669988"/>
            <a:ext cx="6096000" cy="646331"/>
          </a:xfrm>
          <a:prstGeom prst="rect">
            <a:avLst/>
          </a:prstGeom>
        </p:spPr>
        <p:txBody>
          <a:bodyPr>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Evaluation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metric</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dirty="0">
                <a:solidFill>
                  <a:schemeClr val="bg1">
                    <a:lumMod val="50000"/>
                  </a:schemeClr>
                </a:solidFill>
                <a:latin typeface="微软雅黑" panose="020B0503020204020204" pitchFamily="34" charset="-122"/>
                <a:ea typeface="微软雅黑" panose="020B0503020204020204" pitchFamily="34" charset="-122"/>
              </a:rPr>
              <a:t>log-average</a:t>
            </a:r>
            <a:r>
              <a:rPr lang="en-US" altLang="zh-CN" dirty="0">
                <a:solidFill>
                  <a:srgbClr val="FF0000"/>
                </a:solidFill>
                <a:latin typeface="微软雅黑" panose="020B0503020204020204" pitchFamily="34" charset="-122"/>
                <a:ea typeface="微软雅黑" panose="020B0503020204020204" pitchFamily="34" charset="-122"/>
              </a:rPr>
              <a:t> </a:t>
            </a:r>
            <a:r>
              <a:rPr lang="en-US" altLang="zh-CN" dirty="0" smtClean="0">
                <a:solidFill>
                  <a:srgbClr val="FF0000"/>
                </a:solidFill>
                <a:latin typeface="微软雅黑" panose="020B0503020204020204" pitchFamily="34" charset="-122"/>
                <a:ea typeface="微软雅黑" panose="020B0503020204020204" pitchFamily="34" charset="-122"/>
              </a:rPr>
              <a:t>Miss Rate</a:t>
            </a:r>
          </a:p>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on </a:t>
            </a:r>
            <a:r>
              <a:rPr lang="en-US" altLang="zh-CN" dirty="0">
                <a:solidFill>
                  <a:srgbClr val="FF0000"/>
                </a:solidFill>
                <a:latin typeface="微软雅黑" panose="020B0503020204020204" pitchFamily="34" charset="-122"/>
                <a:ea typeface="微软雅黑" panose="020B0503020204020204" pitchFamily="34" charset="-122"/>
              </a:rPr>
              <a:t>False Positive Per </a:t>
            </a:r>
            <a:r>
              <a:rPr lang="en-US" altLang="zh-CN" dirty="0" smtClean="0">
                <a:solidFill>
                  <a:srgbClr val="FF0000"/>
                </a:solidFill>
                <a:latin typeface="微软雅黑" panose="020B0503020204020204" pitchFamily="34" charset="-122"/>
                <a:ea typeface="微软雅黑" panose="020B0503020204020204" pitchFamily="34" charset="-122"/>
              </a:rPr>
              <a:t>Image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(FPPI</a:t>
            </a:r>
            <a:r>
              <a:rPr lang="en-US" altLang="zh-CN" dirty="0">
                <a:solidFill>
                  <a:schemeClr val="bg1">
                    <a:lumMod val="50000"/>
                  </a:schemeClr>
                </a:solidFill>
                <a:latin typeface="微软雅黑" panose="020B0503020204020204" pitchFamily="34" charset="-122"/>
                <a:ea typeface="微软雅黑" panose="020B0503020204020204" pitchFamily="34" charset="-122"/>
              </a:rPr>
              <a:t>) </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24807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755322" y="755330"/>
            <a:ext cx="3192477"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4.4. Ablation Studies</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49259" y="55162"/>
            <a:ext cx="4820101" cy="584775"/>
          </a:xfrm>
          <a:prstGeom prst="rect">
            <a:avLst/>
          </a:prstGeom>
          <a:noFill/>
        </p:spPr>
        <p:txBody>
          <a:bodyPr wrap="square" rtlCol="0">
            <a:spAutoFit/>
          </a:bodyPr>
          <a:lstStyle/>
          <a:p>
            <a:r>
              <a:rPr lang="en-US" altLang="zh-CN" sz="3200" b="1" dirty="0" smtClean="0">
                <a:solidFill>
                  <a:srgbClr val="00ABB4"/>
                </a:solidFill>
                <a:latin typeface="微软雅黑" panose="020B0503020204020204" pitchFamily="34" charset="-122"/>
                <a:ea typeface="微软雅黑" panose="020B0503020204020204" pitchFamily="34" charset="-122"/>
              </a:rPr>
              <a:t>4. Experiments</a:t>
            </a:r>
            <a:endParaRPr lang="en-US" altLang="zh-CN" sz="3200" b="1" dirty="0">
              <a:solidFill>
                <a:srgbClr val="00ABB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280946" y="2418356"/>
            <a:ext cx="9494741" cy="400110"/>
          </a:xfrm>
          <a:prstGeom prst="rect">
            <a:avLst/>
          </a:prstGeom>
          <a:noFill/>
        </p:spPr>
        <p:txBody>
          <a:bodyPr wrap="square" rtlCol="0">
            <a:spAutoFit/>
          </a:bodyPr>
          <a:lstStyle/>
          <a:p>
            <a:r>
              <a:rPr lang="en-US" altLang="zh-CN" sz="2000" b="1" dirty="0">
                <a:solidFill>
                  <a:schemeClr val="bg1">
                    <a:lumMod val="50000"/>
                  </a:schemeClr>
                </a:solidFill>
                <a:latin typeface="微软雅黑" panose="020B0503020204020204" pitchFamily="34" charset="-122"/>
                <a:ea typeface="微软雅黑" panose="020B0503020204020204" pitchFamily="34" charset="-122"/>
              </a:rPr>
              <a:t>4.4.1 The Effectiveness of Super-resolved Features </a:t>
            </a:r>
            <a:r>
              <a:rPr lang="en-US" altLang="zh-CN" sz="2000" b="1" dirty="0" smtClean="0">
                <a:solidFill>
                  <a:schemeClr val="bg1">
                    <a:lumMod val="50000"/>
                  </a:schemeClr>
                </a:solidFill>
                <a:latin typeface="微软雅黑" panose="020B0503020204020204" pitchFamily="34" charset="-122"/>
                <a:ea typeface="微软雅黑" panose="020B0503020204020204" pitchFamily="34" charset="-122"/>
              </a:rPr>
              <a:t>by Generator</a:t>
            </a:r>
            <a:endParaRPr lang="en-US" altLang="zh-CN"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280945" y="3262878"/>
            <a:ext cx="9494741" cy="400110"/>
          </a:xfrm>
          <a:prstGeom prst="rect">
            <a:avLst/>
          </a:prstGeom>
          <a:noFill/>
        </p:spPr>
        <p:txBody>
          <a:bodyPr wrap="square" rtlCol="0">
            <a:spAutoFit/>
          </a:bodyPr>
          <a:lstStyle/>
          <a:p>
            <a:r>
              <a:rPr lang="en-US" altLang="zh-CN" sz="2000" b="1" dirty="0">
                <a:solidFill>
                  <a:schemeClr val="bg1">
                    <a:lumMod val="50000"/>
                  </a:schemeClr>
                </a:solidFill>
                <a:latin typeface="微软雅黑" panose="020B0503020204020204" pitchFamily="34" charset="-122"/>
                <a:ea typeface="微软雅黑" panose="020B0503020204020204" pitchFamily="34" charset="-122"/>
              </a:rPr>
              <a:t>4.4.2 The Effectiveness of Adversarial Training</a:t>
            </a:r>
            <a:endParaRPr lang="en-US" altLang="zh-CN"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280945" y="4107400"/>
            <a:ext cx="9494741" cy="400110"/>
          </a:xfrm>
          <a:prstGeom prst="rect">
            <a:avLst/>
          </a:prstGeom>
          <a:noFill/>
        </p:spPr>
        <p:txBody>
          <a:bodyPr wrap="square" rtlCol="0">
            <a:spAutoFit/>
          </a:bodyPr>
          <a:lstStyle/>
          <a:p>
            <a:r>
              <a:rPr lang="en-US" altLang="zh-CN" sz="2000" b="1" dirty="0">
                <a:solidFill>
                  <a:schemeClr val="bg1">
                    <a:lumMod val="50000"/>
                  </a:schemeClr>
                </a:solidFill>
                <a:latin typeface="微软雅黑" panose="020B0503020204020204" pitchFamily="34" charset="-122"/>
                <a:ea typeface="微软雅黑" panose="020B0503020204020204" pitchFamily="34" charset="-122"/>
              </a:rPr>
              <a:t>4.4.3 Different Lower Layers for Learning Generator</a:t>
            </a:r>
            <a:endParaRPr lang="en-US" altLang="zh-CN" sz="2000" b="1"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25217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755322" y="755330"/>
            <a:ext cx="3192477"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4.4. Ablation Studies</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49259" y="55162"/>
            <a:ext cx="4820101" cy="584775"/>
          </a:xfrm>
          <a:prstGeom prst="rect">
            <a:avLst/>
          </a:prstGeom>
          <a:noFill/>
        </p:spPr>
        <p:txBody>
          <a:bodyPr wrap="square" rtlCol="0">
            <a:spAutoFit/>
          </a:bodyPr>
          <a:lstStyle/>
          <a:p>
            <a:r>
              <a:rPr lang="en-US" altLang="zh-CN" sz="3200" b="1" dirty="0" smtClean="0">
                <a:solidFill>
                  <a:srgbClr val="00ABB4"/>
                </a:solidFill>
                <a:latin typeface="微软雅黑" panose="020B0503020204020204" pitchFamily="34" charset="-122"/>
                <a:ea typeface="微软雅黑" panose="020B0503020204020204" pitchFamily="34" charset="-122"/>
              </a:rPr>
              <a:t>4. Experiments</a:t>
            </a:r>
            <a:endParaRPr lang="en-US" altLang="zh-CN" sz="3200" b="1" dirty="0">
              <a:solidFill>
                <a:srgbClr val="00ABB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522663" y="1332388"/>
            <a:ext cx="9494741" cy="400110"/>
          </a:xfrm>
          <a:prstGeom prst="rect">
            <a:avLst/>
          </a:prstGeom>
          <a:noFill/>
        </p:spPr>
        <p:txBody>
          <a:bodyPr wrap="square" rtlCol="0">
            <a:spAutoFit/>
          </a:bodyPr>
          <a:lstStyle/>
          <a:p>
            <a:r>
              <a:rPr lang="en-US" altLang="zh-CN" sz="2000" b="1" dirty="0">
                <a:solidFill>
                  <a:schemeClr val="bg1">
                    <a:lumMod val="50000"/>
                  </a:schemeClr>
                </a:solidFill>
                <a:latin typeface="微软雅黑" panose="020B0503020204020204" pitchFamily="34" charset="-122"/>
                <a:ea typeface="微软雅黑" panose="020B0503020204020204" pitchFamily="34" charset="-122"/>
              </a:rPr>
              <a:t>4.4.1 The Effectiveness of </a:t>
            </a:r>
            <a:r>
              <a:rPr lang="en-US" altLang="zh-CN" sz="2000" b="1" dirty="0">
                <a:solidFill>
                  <a:srgbClr val="FF0000"/>
                </a:solidFill>
                <a:latin typeface="微软雅黑" panose="020B0503020204020204" pitchFamily="34" charset="-122"/>
                <a:ea typeface="微软雅黑" panose="020B0503020204020204" pitchFamily="34" charset="-122"/>
              </a:rPr>
              <a:t>Super-resolved Features </a:t>
            </a:r>
            <a:r>
              <a:rPr lang="en-US" altLang="zh-CN" sz="2000" b="1" dirty="0" smtClean="0">
                <a:solidFill>
                  <a:schemeClr val="bg1">
                    <a:lumMod val="50000"/>
                  </a:schemeClr>
                </a:solidFill>
                <a:latin typeface="微软雅黑" panose="020B0503020204020204" pitchFamily="34" charset="-122"/>
                <a:ea typeface="微软雅黑" panose="020B0503020204020204" pitchFamily="34" charset="-122"/>
              </a:rPr>
              <a:t>by Generator</a:t>
            </a:r>
            <a:endParaRPr lang="en-US" altLang="zh-CN" sz="20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417684" y="2234054"/>
            <a:ext cx="4852349" cy="3375010"/>
          </a:xfrm>
          <a:prstGeom prst="rect">
            <a:avLst/>
          </a:prstGeom>
        </p:spPr>
      </p:pic>
      <p:pic>
        <p:nvPicPr>
          <p:cNvPr id="3" name="图片 2"/>
          <p:cNvPicPr>
            <a:picLocks noChangeAspect="1"/>
          </p:cNvPicPr>
          <p:nvPr/>
        </p:nvPicPr>
        <p:blipFill>
          <a:blip r:embed="rId4"/>
          <a:stretch>
            <a:fillRect/>
          </a:stretch>
        </p:blipFill>
        <p:spPr>
          <a:xfrm>
            <a:off x="6857939" y="2049967"/>
            <a:ext cx="4394086" cy="3815574"/>
          </a:xfrm>
          <a:prstGeom prst="rect">
            <a:avLst/>
          </a:prstGeom>
        </p:spPr>
      </p:pic>
      <p:sp>
        <p:nvSpPr>
          <p:cNvPr id="11" name="矩形 10"/>
          <p:cNvSpPr/>
          <p:nvPr/>
        </p:nvSpPr>
        <p:spPr>
          <a:xfrm>
            <a:off x="7638585" y="2049967"/>
            <a:ext cx="1081670" cy="380442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415237" y="2049965"/>
            <a:ext cx="986883" cy="380442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500901" y="2049965"/>
            <a:ext cx="869572" cy="380442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757284" y="6002001"/>
            <a:ext cx="9494741" cy="707886"/>
          </a:xfrm>
          <a:prstGeom prst="rect">
            <a:avLst/>
          </a:prstGeom>
          <a:noFill/>
        </p:spPr>
        <p:txBody>
          <a:bodyPr wrap="square" rtlCol="0">
            <a:spAutoFit/>
          </a:bodyPr>
          <a:lstStyle/>
          <a:p>
            <a:r>
              <a:rPr lang="en-US" altLang="zh-CN" sz="2000" b="1" dirty="0" smtClean="0">
                <a:solidFill>
                  <a:schemeClr val="bg1">
                    <a:lumMod val="50000"/>
                  </a:schemeClr>
                </a:solidFill>
                <a:latin typeface="微软雅黑" panose="020B0503020204020204" pitchFamily="34" charset="-122"/>
                <a:ea typeface="微软雅黑" panose="020B0503020204020204" pitchFamily="34" charset="-122"/>
              </a:rPr>
              <a:t>Generator successfully </a:t>
            </a:r>
            <a:r>
              <a:rPr lang="en-US" altLang="zh-CN" sz="2000" b="1" dirty="0">
                <a:solidFill>
                  <a:schemeClr val="bg1">
                    <a:lumMod val="50000"/>
                  </a:schemeClr>
                </a:solidFill>
                <a:latin typeface="微软雅黑" panose="020B0503020204020204" pitchFamily="34" charset="-122"/>
                <a:ea typeface="微软雅黑" panose="020B0503020204020204" pitchFamily="34" charset="-122"/>
              </a:rPr>
              <a:t>learns to transfer the poor representations of</a:t>
            </a:r>
          </a:p>
          <a:p>
            <a:r>
              <a:rPr lang="en-US" altLang="zh-CN" sz="2000" b="1" dirty="0">
                <a:solidFill>
                  <a:schemeClr val="bg1">
                    <a:lumMod val="50000"/>
                  </a:schemeClr>
                </a:solidFill>
                <a:latin typeface="微软雅黑" panose="020B0503020204020204" pitchFamily="34" charset="-122"/>
                <a:ea typeface="微软雅黑" panose="020B0503020204020204" pitchFamily="34" charset="-122"/>
              </a:rPr>
              <a:t>small objects to </a:t>
            </a:r>
            <a:r>
              <a:rPr lang="en-US" altLang="zh-CN" sz="2000" b="1" dirty="0" smtClean="0">
                <a:solidFill>
                  <a:schemeClr val="bg1">
                    <a:lumMod val="50000"/>
                  </a:schemeClr>
                </a:solidFill>
                <a:latin typeface="微软雅黑" panose="020B0503020204020204" pitchFamily="34" charset="-122"/>
                <a:ea typeface="微软雅黑" panose="020B0503020204020204" pitchFamily="34" charset="-122"/>
              </a:rPr>
              <a:t>super-resolved ones.</a:t>
            </a:r>
            <a:endParaRPr lang="en-US" altLang="zh-CN" sz="2000" b="1"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072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755322" y="755330"/>
            <a:ext cx="3192477"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4.4. Ablation Studies</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49259" y="55162"/>
            <a:ext cx="4820101" cy="584775"/>
          </a:xfrm>
          <a:prstGeom prst="rect">
            <a:avLst/>
          </a:prstGeom>
          <a:noFill/>
        </p:spPr>
        <p:txBody>
          <a:bodyPr wrap="square" rtlCol="0">
            <a:spAutoFit/>
          </a:bodyPr>
          <a:lstStyle/>
          <a:p>
            <a:r>
              <a:rPr lang="en-US" altLang="zh-CN" sz="3200" b="1" dirty="0" smtClean="0">
                <a:solidFill>
                  <a:srgbClr val="00ABB4"/>
                </a:solidFill>
                <a:latin typeface="微软雅黑" panose="020B0503020204020204" pitchFamily="34" charset="-122"/>
                <a:ea typeface="微软雅黑" panose="020B0503020204020204" pitchFamily="34" charset="-122"/>
              </a:rPr>
              <a:t>4. Experiments</a:t>
            </a:r>
            <a:endParaRPr lang="en-US" altLang="zh-CN" sz="3200" b="1" dirty="0">
              <a:solidFill>
                <a:srgbClr val="00ABB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522663" y="1332388"/>
            <a:ext cx="9494741" cy="400110"/>
          </a:xfrm>
          <a:prstGeom prst="rect">
            <a:avLst/>
          </a:prstGeom>
          <a:noFill/>
        </p:spPr>
        <p:txBody>
          <a:bodyPr wrap="square" rtlCol="0">
            <a:spAutoFit/>
          </a:bodyPr>
          <a:lstStyle/>
          <a:p>
            <a:r>
              <a:rPr lang="en-US" altLang="zh-CN" sz="2000" b="1" dirty="0">
                <a:solidFill>
                  <a:schemeClr val="bg1">
                    <a:lumMod val="50000"/>
                  </a:schemeClr>
                </a:solidFill>
                <a:latin typeface="微软雅黑" panose="020B0503020204020204" pitchFamily="34" charset="-122"/>
                <a:ea typeface="微软雅黑" panose="020B0503020204020204" pitchFamily="34" charset="-122"/>
              </a:rPr>
              <a:t>4.4.2 The Effectiveness of Adversarial Training</a:t>
            </a:r>
            <a:endParaRPr lang="en-US" altLang="zh-CN"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991013" y="5410776"/>
            <a:ext cx="9494741" cy="1015663"/>
          </a:xfrm>
          <a:prstGeom prst="rect">
            <a:avLst/>
          </a:prstGeom>
          <a:noFill/>
        </p:spPr>
        <p:txBody>
          <a:bodyPr wrap="square" rtlCol="0">
            <a:spAutoFit/>
          </a:bodyPr>
          <a:lstStyle/>
          <a:p>
            <a:r>
              <a:rPr lang="en-US" altLang="zh-CN" sz="2000" b="1" dirty="0">
                <a:solidFill>
                  <a:schemeClr val="bg1">
                    <a:lumMod val="50000"/>
                  </a:schemeClr>
                </a:solidFill>
                <a:latin typeface="微软雅黑" panose="020B0503020204020204" pitchFamily="34" charset="-122"/>
                <a:ea typeface="微软雅黑" panose="020B0503020204020204" pitchFamily="34" charset="-122"/>
              </a:rPr>
              <a:t>This shows that </a:t>
            </a:r>
            <a:r>
              <a:rPr lang="en-US" altLang="zh-CN" sz="2000" b="1" dirty="0" smtClean="0">
                <a:solidFill>
                  <a:schemeClr val="bg1">
                    <a:lumMod val="50000"/>
                  </a:schemeClr>
                </a:solidFill>
                <a:latin typeface="微软雅黑" panose="020B0503020204020204" pitchFamily="34" charset="-122"/>
                <a:ea typeface="微软雅黑" panose="020B0503020204020204" pitchFamily="34" charset="-122"/>
              </a:rPr>
              <a:t>Perceptual GAN can </a:t>
            </a:r>
            <a:r>
              <a:rPr lang="en-US" altLang="zh-CN" sz="2000" b="1" dirty="0" smtClean="0">
                <a:solidFill>
                  <a:srgbClr val="FF0000"/>
                </a:solidFill>
                <a:latin typeface="微软雅黑" panose="020B0503020204020204" pitchFamily="34" charset="-122"/>
                <a:ea typeface="微软雅黑" panose="020B0503020204020204" pitchFamily="34" charset="-122"/>
              </a:rPr>
              <a:t>improve its performance </a:t>
            </a:r>
            <a:r>
              <a:rPr lang="en-US" altLang="zh-CN" sz="2000" b="1" dirty="0" smtClean="0">
                <a:solidFill>
                  <a:schemeClr val="bg1">
                    <a:lumMod val="50000"/>
                  </a:schemeClr>
                </a:solidFill>
                <a:latin typeface="微软雅黑" panose="020B0503020204020204" pitchFamily="34" charset="-122"/>
                <a:ea typeface="微软雅黑" panose="020B0503020204020204" pitchFamily="34" charset="-122"/>
              </a:rPr>
              <a:t>in detecting small objects by </a:t>
            </a:r>
            <a:r>
              <a:rPr lang="en-US" altLang="zh-CN" sz="2000" b="1" dirty="0" smtClean="0">
                <a:solidFill>
                  <a:srgbClr val="FF0000"/>
                </a:solidFill>
                <a:latin typeface="微软雅黑" panose="020B0503020204020204" pitchFamily="34" charset="-122"/>
                <a:ea typeface="微软雅黑" panose="020B0503020204020204" pitchFamily="34" charset="-122"/>
              </a:rPr>
              <a:t>recursively improving the ability </a:t>
            </a:r>
            <a:r>
              <a:rPr lang="en-US" altLang="zh-CN" sz="2000" b="1" dirty="0" smtClean="0">
                <a:solidFill>
                  <a:schemeClr val="bg1">
                    <a:lumMod val="50000"/>
                  </a:schemeClr>
                </a:solidFill>
                <a:latin typeface="微软雅黑" panose="020B0503020204020204" pitchFamily="34" charset="-122"/>
                <a:ea typeface="微软雅黑" panose="020B0503020204020204" pitchFamily="34" charset="-122"/>
              </a:rPr>
              <a:t>of the generator and the discriminator </a:t>
            </a:r>
            <a:r>
              <a:rPr lang="en-US" altLang="zh-CN" sz="2000" b="1" dirty="0" smtClean="0">
                <a:solidFill>
                  <a:srgbClr val="FF0000"/>
                </a:solidFill>
                <a:latin typeface="微软雅黑" panose="020B0503020204020204" pitchFamily="34" charset="-122"/>
                <a:ea typeface="微软雅黑" panose="020B0503020204020204" pitchFamily="34" charset="-122"/>
              </a:rPr>
              <a:t>through adversarial training</a:t>
            </a:r>
            <a:r>
              <a:rPr lang="en-US" altLang="zh-CN" sz="2000" b="1" dirty="0">
                <a:solidFill>
                  <a:srgbClr val="FF0000"/>
                </a:solidFill>
                <a:latin typeface="微软雅黑" panose="020B0503020204020204" pitchFamily="34" charset="-122"/>
                <a:ea typeface="微软雅黑" panose="020B0503020204020204" pitchFamily="34" charset="-122"/>
              </a:rPr>
              <a:t>.</a:t>
            </a:r>
            <a:endParaRPr lang="en-US" altLang="zh-CN" sz="2000" b="1" dirty="0">
              <a:solidFill>
                <a:srgbClr val="FF00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2905435" y="2011889"/>
            <a:ext cx="6729196" cy="3119495"/>
          </a:xfrm>
          <a:prstGeom prst="rect">
            <a:avLst/>
          </a:prstGeom>
        </p:spPr>
      </p:pic>
      <p:sp>
        <p:nvSpPr>
          <p:cNvPr id="12" name="矩形 11"/>
          <p:cNvSpPr/>
          <p:nvPr/>
        </p:nvSpPr>
        <p:spPr>
          <a:xfrm>
            <a:off x="3356784" y="2857957"/>
            <a:ext cx="2787538" cy="93345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0228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627757" y="177817"/>
            <a:ext cx="2587568" cy="769441"/>
          </a:xfrm>
          <a:prstGeom prst="rect">
            <a:avLst/>
          </a:prstGeom>
          <a:noFill/>
        </p:spPr>
        <p:txBody>
          <a:bodyPr wrap="non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Abstract</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2679275" y="1461515"/>
            <a:ext cx="6861815" cy="461665"/>
          </a:xfrm>
          <a:prstGeom prst="rect">
            <a:avLst/>
          </a:prstGeom>
          <a:noFill/>
        </p:spPr>
        <p:txBody>
          <a:bodyPr wrap="none" rtlCol="0">
            <a:spAutoFit/>
          </a:bodyPr>
          <a:lstStyle/>
          <a:p>
            <a:r>
              <a:rPr lang="en-US" altLang="zh-CN" sz="2400" b="1" dirty="0" smtClean="0">
                <a:solidFill>
                  <a:schemeClr val="bg1">
                    <a:lumMod val="50000"/>
                  </a:schemeClr>
                </a:solidFill>
                <a:latin typeface="微软雅黑" panose="020B0503020204020204" pitchFamily="34" charset="-122"/>
                <a:ea typeface="微软雅黑" panose="020B0503020204020204" pitchFamily="34" charset="-122"/>
              </a:rPr>
              <a:t>Perceptual </a:t>
            </a:r>
            <a:r>
              <a:rPr lang="en-US" altLang="zh-CN" sz="2400" b="1" dirty="0">
                <a:solidFill>
                  <a:srgbClr val="FF0000"/>
                </a:solidFill>
                <a:latin typeface="微软雅黑" panose="020B0503020204020204" pitchFamily="34" charset="-122"/>
                <a:ea typeface="微软雅黑" panose="020B0503020204020204" pitchFamily="34" charset="-122"/>
              </a:rPr>
              <a:t>G</a:t>
            </a:r>
            <a:r>
              <a:rPr lang="en-US" altLang="zh-CN" sz="2400" b="1" dirty="0">
                <a:solidFill>
                  <a:schemeClr val="bg1">
                    <a:lumMod val="50000"/>
                  </a:schemeClr>
                </a:solidFill>
                <a:latin typeface="微软雅黑" panose="020B0503020204020204" pitchFamily="34" charset="-122"/>
                <a:ea typeface="微软雅黑" panose="020B0503020204020204" pitchFamily="34" charset="-122"/>
              </a:rPr>
              <a:t>enerative </a:t>
            </a:r>
            <a:r>
              <a:rPr lang="en-US" altLang="zh-CN" sz="2400" b="1" dirty="0">
                <a:solidFill>
                  <a:srgbClr val="FF0000"/>
                </a:solidFill>
                <a:latin typeface="微软雅黑" panose="020B0503020204020204" pitchFamily="34" charset="-122"/>
                <a:ea typeface="微软雅黑" panose="020B0503020204020204" pitchFamily="34" charset="-122"/>
              </a:rPr>
              <a:t>A</a:t>
            </a:r>
            <a:r>
              <a:rPr lang="en-US" altLang="zh-CN" sz="2400" b="1" dirty="0">
                <a:solidFill>
                  <a:schemeClr val="bg1">
                    <a:lumMod val="50000"/>
                  </a:schemeClr>
                </a:solidFill>
                <a:latin typeface="微软雅黑" panose="020B0503020204020204" pitchFamily="34" charset="-122"/>
                <a:ea typeface="微软雅黑" panose="020B0503020204020204" pitchFamily="34" charset="-122"/>
              </a:rPr>
              <a:t>dversarial </a:t>
            </a:r>
            <a:r>
              <a:rPr lang="en-US" altLang="zh-CN" sz="2400" b="1" dirty="0" smtClean="0">
                <a:solidFill>
                  <a:srgbClr val="FF0000"/>
                </a:solidFill>
                <a:latin typeface="微软雅黑" panose="020B0503020204020204" pitchFamily="34" charset="-122"/>
                <a:ea typeface="微软雅黑" panose="020B0503020204020204" pitchFamily="34" charset="-122"/>
              </a:rPr>
              <a:t>N</a:t>
            </a:r>
            <a:r>
              <a:rPr lang="en-US" altLang="zh-CN" sz="2400" b="1" dirty="0" smtClean="0">
                <a:solidFill>
                  <a:schemeClr val="bg1">
                    <a:lumMod val="50000"/>
                  </a:schemeClr>
                </a:solidFill>
                <a:latin typeface="微软雅黑" panose="020B0503020204020204" pitchFamily="34" charset="-122"/>
                <a:ea typeface="微软雅黑" panose="020B0503020204020204" pitchFamily="34" charset="-122"/>
              </a:rPr>
              <a:t>etwork</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21875" y="3638222"/>
            <a:ext cx="2516395" cy="461665"/>
          </a:xfrm>
          <a:prstGeom prst="rect">
            <a:avLst/>
          </a:prstGeom>
          <a:noFill/>
        </p:spPr>
        <p:txBody>
          <a:bodyPr wrap="non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Perceptual GAN</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 name="左中括号 1"/>
          <p:cNvSpPr/>
          <p:nvPr/>
        </p:nvSpPr>
        <p:spPr>
          <a:xfrm>
            <a:off x="3257550" y="2606040"/>
            <a:ext cx="194310" cy="2617470"/>
          </a:xfrm>
          <a:prstGeom prst="leftBracket">
            <a:avLst/>
          </a:prstGeom>
          <a:ln>
            <a:solidFill>
              <a:srgbClr val="00ABB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p:cNvSpPr txBox="1"/>
          <p:nvPr/>
        </p:nvSpPr>
        <p:spPr>
          <a:xfrm>
            <a:off x="3571140" y="2375207"/>
            <a:ext cx="1664879" cy="461665"/>
          </a:xfrm>
          <a:prstGeom prst="rect">
            <a:avLst/>
          </a:prstGeom>
          <a:noFill/>
        </p:spPr>
        <p:txBody>
          <a:bodyPr wrap="non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Generator</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5582506" y="2375207"/>
            <a:ext cx="6129307" cy="830997"/>
          </a:xfrm>
          <a:prstGeom prst="rect">
            <a:avLst/>
          </a:prstGeom>
          <a:noFill/>
        </p:spPr>
        <p:txBody>
          <a:bodyPr wrap="none" rtlCol="0">
            <a:spAutoFit/>
          </a:bodyPr>
          <a:lstStyle/>
          <a:p>
            <a:r>
              <a:rPr lang="en-US" altLang="zh-CN" sz="2400" dirty="0" smtClean="0">
                <a:solidFill>
                  <a:srgbClr val="FF0000"/>
                </a:solidFill>
                <a:latin typeface="微软雅黑" panose="020B0503020204020204" pitchFamily="34" charset="-122"/>
                <a:ea typeface="微软雅黑" panose="020B0503020204020204" pitchFamily="34" charset="-122"/>
              </a:rPr>
              <a:t>Transfer</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 poor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representations of</a:t>
            </a:r>
          </a:p>
          <a:p>
            <a:r>
              <a:rPr lang="en-US" altLang="zh-CN" sz="2400" dirty="0">
                <a:solidFill>
                  <a:schemeClr val="bg1">
                    <a:lumMod val="50000"/>
                  </a:schemeClr>
                </a:solidFill>
                <a:latin typeface="微软雅黑" panose="020B0503020204020204" pitchFamily="34" charset="-122"/>
                <a:ea typeface="微软雅黑" panose="020B0503020204020204" pitchFamily="34" charset="-122"/>
              </a:rPr>
              <a:t>the small objects to </a:t>
            </a:r>
            <a:r>
              <a:rPr lang="en-US" altLang="zh-CN" sz="2400" dirty="0">
                <a:solidFill>
                  <a:srgbClr val="FF0000"/>
                </a:solidFill>
                <a:latin typeface="微软雅黑" panose="020B0503020204020204" pitchFamily="34" charset="-122"/>
                <a:ea typeface="微软雅黑" panose="020B0503020204020204" pitchFamily="34" charset="-122"/>
              </a:rPr>
              <a:t>super-resolved</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 ones</a:t>
            </a:r>
          </a:p>
        </p:txBody>
      </p:sp>
      <p:sp>
        <p:nvSpPr>
          <p:cNvPr id="19" name="文本框 18"/>
          <p:cNvSpPr txBox="1"/>
          <p:nvPr/>
        </p:nvSpPr>
        <p:spPr>
          <a:xfrm>
            <a:off x="3571140" y="4992677"/>
            <a:ext cx="2150589" cy="461665"/>
          </a:xfrm>
          <a:prstGeom prst="rect">
            <a:avLst/>
          </a:prstGeom>
          <a:noFill/>
        </p:spPr>
        <p:txBody>
          <a:bodyPr wrap="non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Discriminator</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5721729" y="4992677"/>
            <a:ext cx="5707524" cy="830997"/>
          </a:xfrm>
          <a:prstGeom prst="rect">
            <a:avLst/>
          </a:prstGeom>
          <a:noFill/>
        </p:spPr>
        <p:txBody>
          <a:bodyPr wrap="none" rtlCol="0">
            <a:spAutoFit/>
          </a:bodyPr>
          <a:lstStyle/>
          <a:p>
            <a:r>
              <a:rPr lang="en-US" altLang="zh-CN" sz="2400" dirty="0" smtClean="0">
                <a:solidFill>
                  <a:srgbClr val="FF0000"/>
                </a:solidFill>
                <a:latin typeface="微软雅黑" panose="020B0503020204020204" pitchFamily="34" charset="-122"/>
                <a:ea typeface="微软雅黑" panose="020B0503020204020204" pitchFamily="34" charset="-122"/>
              </a:rPr>
              <a:t>Competes</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with the generator to </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identify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the generated representation</a:t>
            </a:r>
          </a:p>
        </p:txBody>
      </p:sp>
    </p:spTree>
    <p:extLst>
      <p:ext uri="{BB962C8B-B14F-4D97-AF65-F5344CB8AC3E}">
        <p14:creationId xmlns:p14="http://schemas.microsoft.com/office/powerpoint/2010/main" val="148338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2" grpId="0" animBg="1"/>
      <p:bldP spid="16" grpId="0"/>
      <p:bldP spid="18" grpId="0"/>
      <p:bldP spid="19" grpId="0"/>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755322" y="755330"/>
            <a:ext cx="3192477"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4.4. Ablation Studies</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49259" y="55162"/>
            <a:ext cx="4820101" cy="584775"/>
          </a:xfrm>
          <a:prstGeom prst="rect">
            <a:avLst/>
          </a:prstGeom>
          <a:noFill/>
        </p:spPr>
        <p:txBody>
          <a:bodyPr wrap="square" rtlCol="0">
            <a:spAutoFit/>
          </a:bodyPr>
          <a:lstStyle/>
          <a:p>
            <a:r>
              <a:rPr lang="en-US" altLang="zh-CN" sz="3200" b="1" dirty="0" smtClean="0">
                <a:solidFill>
                  <a:srgbClr val="00ABB4"/>
                </a:solidFill>
                <a:latin typeface="微软雅黑" panose="020B0503020204020204" pitchFamily="34" charset="-122"/>
                <a:ea typeface="微软雅黑" panose="020B0503020204020204" pitchFamily="34" charset="-122"/>
              </a:rPr>
              <a:t>4. Experiments</a:t>
            </a:r>
            <a:endParaRPr lang="en-US" altLang="zh-CN" sz="3200" b="1" dirty="0">
              <a:solidFill>
                <a:srgbClr val="00ABB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310791" y="1360162"/>
            <a:ext cx="9494741" cy="400110"/>
          </a:xfrm>
          <a:prstGeom prst="rect">
            <a:avLst/>
          </a:prstGeom>
          <a:noFill/>
        </p:spPr>
        <p:txBody>
          <a:bodyPr wrap="square" rtlCol="0">
            <a:spAutoFit/>
          </a:bodyPr>
          <a:lstStyle/>
          <a:p>
            <a:r>
              <a:rPr lang="en-US" altLang="zh-CN" sz="2000" b="1" dirty="0">
                <a:solidFill>
                  <a:schemeClr val="bg1">
                    <a:lumMod val="50000"/>
                  </a:schemeClr>
                </a:solidFill>
                <a:latin typeface="微软雅黑" panose="020B0503020204020204" pitchFamily="34" charset="-122"/>
                <a:ea typeface="微软雅黑" panose="020B0503020204020204" pitchFamily="34" charset="-122"/>
              </a:rPr>
              <a:t>4.4.3 Different Lower Layers for Learning Generator</a:t>
            </a:r>
            <a:endParaRPr lang="en-US" altLang="zh-CN" sz="20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310791" y="1760272"/>
            <a:ext cx="5335798" cy="4321357"/>
          </a:xfrm>
          <a:prstGeom prst="rect">
            <a:avLst/>
          </a:prstGeom>
        </p:spPr>
      </p:pic>
      <p:sp>
        <p:nvSpPr>
          <p:cNvPr id="9" name="左箭头 8"/>
          <p:cNvSpPr/>
          <p:nvPr/>
        </p:nvSpPr>
        <p:spPr>
          <a:xfrm rot="16200000">
            <a:off x="2329923" y="3749251"/>
            <a:ext cx="698457" cy="184130"/>
          </a:xfrm>
          <a:prstGeom prst="leftArrow">
            <a:avLst/>
          </a:prstGeom>
          <a:solidFill>
            <a:srgbClr val="00ABB4"/>
          </a:solidFill>
          <a:ln>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左箭头 10"/>
          <p:cNvSpPr/>
          <p:nvPr/>
        </p:nvSpPr>
        <p:spPr>
          <a:xfrm rot="16200000">
            <a:off x="3054755" y="3749250"/>
            <a:ext cx="698457" cy="184130"/>
          </a:xfrm>
          <a:prstGeom prst="leftArrow">
            <a:avLst/>
          </a:prstGeom>
          <a:solidFill>
            <a:srgbClr val="00ABB4"/>
          </a:solidFill>
          <a:ln>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2744050" y="4190544"/>
            <a:ext cx="595035" cy="584775"/>
          </a:xfrm>
          <a:prstGeom prst="rect">
            <a:avLst/>
          </a:prstGeom>
          <a:noFill/>
        </p:spPr>
        <p:txBody>
          <a:bodyPr wrap="none" rtlCol="0">
            <a:spAutoFit/>
          </a:bodyPr>
          <a:lstStyle/>
          <a:p>
            <a:r>
              <a:rPr lang="zh-CN" altLang="en-US" sz="3200" b="1" dirty="0" smtClean="0">
                <a:solidFill>
                  <a:srgbClr val="FF0000"/>
                </a:solidFill>
                <a:latin typeface="微软雅黑" panose="020B0503020204020204" pitchFamily="34" charset="-122"/>
                <a:ea typeface="微软雅黑" panose="020B0503020204020204" pitchFamily="34" charset="-122"/>
              </a:rPr>
              <a:t>？</a:t>
            </a:r>
            <a:endParaRPr lang="en-US" altLang="zh-CN" sz="3200" b="1" dirty="0">
              <a:solidFill>
                <a:srgbClr val="FF0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6803553" y="1893876"/>
            <a:ext cx="5105528" cy="3196420"/>
          </a:xfrm>
          <a:prstGeom prst="rect">
            <a:avLst/>
          </a:prstGeom>
        </p:spPr>
      </p:pic>
      <p:sp>
        <p:nvSpPr>
          <p:cNvPr id="16" name="文本框 15"/>
          <p:cNvSpPr txBox="1"/>
          <p:nvPr/>
        </p:nvSpPr>
        <p:spPr>
          <a:xfrm>
            <a:off x="6903914" y="5341214"/>
            <a:ext cx="5197947" cy="1015663"/>
          </a:xfrm>
          <a:prstGeom prst="rect">
            <a:avLst/>
          </a:prstGeom>
          <a:noFill/>
        </p:spPr>
        <p:txBody>
          <a:bodyPr wrap="square" rtlCol="0">
            <a:spAutoFit/>
          </a:bodyPr>
          <a:lstStyle/>
          <a:p>
            <a:r>
              <a:rPr lang="en-US" altLang="zh-CN" sz="2000" b="1" dirty="0" smtClean="0">
                <a:solidFill>
                  <a:schemeClr val="bg1">
                    <a:lumMod val="50000"/>
                  </a:schemeClr>
                </a:solidFill>
                <a:latin typeface="微软雅黑" panose="020B0503020204020204" pitchFamily="34" charset="-122"/>
                <a:ea typeface="微软雅黑" panose="020B0503020204020204" pitchFamily="34" charset="-122"/>
              </a:rPr>
              <a:t>Using </a:t>
            </a:r>
            <a:r>
              <a:rPr lang="en-US" altLang="zh-CN" sz="2000" b="1" dirty="0">
                <a:solidFill>
                  <a:srgbClr val="FF0000"/>
                </a:solidFill>
                <a:latin typeface="微软雅黑" panose="020B0503020204020204" pitchFamily="34" charset="-122"/>
                <a:ea typeface="微软雅黑" panose="020B0503020204020204" pitchFamily="34" charset="-122"/>
              </a:rPr>
              <a:t>low-level features </a:t>
            </a:r>
            <a:r>
              <a:rPr lang="en-US" altLang="zh-CN" sz="2000" b="1" dirty="0" smtClean="0">
                <a:solidFill>
                  <a:srgbClr val="FF0000"/>
                </a:solidFill>
                <a:latin typeface="微软雅黑" panose="020B0503020204020204" pitchFamily="34" charset="-122"/>
                <a:ea typeface="微软雅黑" panose="020B0503020204020204" pitchFamily="34" charset="-122"/>
              </a:rPr>
              <a:t>from</a:t>
            </a:r>
          </a:p>
          <a:p>
            <a:r>
              <a:rPr lang="en-US" altLang="zh-CN" sz="2000" b="1" dirty="0" smtClean="0">
                <a:solidFill>
                  <a:srgbClr val="FF0000"/>
                </a:solidFill>
                <a:latin typeface="微软雅黑" panose="020B0503020204020204" pitchFamily="34" charset="-122"/>
                <a:ea typeface="微软雅黑" panose="020B0503020204020204" pitchFamily="34" charset="-122"/>
              </a:rPr>
              <a:t> </a:t>
            </a:r>
            <a:r>
              <a:rPr lang="en-US" altLang="zh-CN" sz="2000" b="1" dirty="0">
                <a:solidFill>
                  <a:srgbClr val="FF0000"/>
                </a:solidFill>
                <a:latin typeface="微软雅黑" panose="020B0503020204020204" pitchFamily="34" charset="-122"/>
                <a:ea typeface="微软雅黑" panose="020B0503020204020204" pitchFamily="34" charset="-122"/>
              </a:rPr>
              <a:t>“Conv1”</a:t>
            </a:r>
            <a:r>
              <a:rPr lang="en-US" altLang="zh-CN" sz="2000" b="1" dirty="0">
                <a:solidFill>
                  <a:schemeClr val="bg1">
                    <a:lumMod val="50000"/>
                  </a:schemeClr>
                </a:solidFill>
                <a:latin typeface="微软雅黑" panose="020B0503020204020204" pitchFamily="34" charset="-122"/>
                <a:ea typeface="微软雅黑" panose="020B0503020204020204" pitchFamily="34" charset="-122"/>
              </a:rPr>
              <a:t> for  </a:t>
            </a:r>
            <a:r>
              <a:rPr lang="en-US" altLang="zh-CN" sz="2000" b="1" dirty="0" smtClean="0">
                <a:solidFill>
                  <a:schemeClr val="bg1">
                    <a:lumMod val="50000"/>
                  </a:schemeClr>
                </a:solidFill>
                <a:latin typeface="微软雅黑" panose="020B0503020204020204" pitchFamily="34" charset="-122"/>
                <a:ea typeface="微软雅黑" panose="020B0503020204020204" pitchFamily="34" charset="-122"/>
              </a:rPr>
              <a:t>learning </a:t>
            </a:r>
            <a:r>
              <a:rPr lang="en-US" altLang="zh-CN" sz="2000" b="1" dirty="0">
                <a:solidFill>
                  <a:schemeClr val="bg1">
                    <a:lumMod val="50000"/>
                  </a:schemeClr>
                </a:solidFill>
                <a:latin typeface="微软雅黑" panose="020B0503020204020204" pitchFamily="34" charset="-122"/>
                <a:ea typeface="微软雅黑" panose="020B0503020204020204" pitchFamily="34" charset="-122"/>
              </a:rPr>
              <a:t>the </a:t>
            </a:r>
            <a:endParaRPr lang="en-US" altLang="zh-CN" sz="2000" b="1" dirty="0" smtClean="0">
              <a:solidFill>
                <a:schemeClr val="bg1">
                  <a:lumMod val="50000"/>
                </a:schemeClr>
              </a:solidFill>
              <a:latin typeface="微软雅黑" panose="020B0503020204020204" pitchFamily="34" charset="-122"/>
              <a:ea typeface="微软雅黑" panose="020B0503020204020204" pitchFamily="34" charset="-122"/>
            </a:endParaRPr>
          </a:p>
          <a:p>
            <a:r>
              <a:rPr lang="en-US" altLang="zh-CN" sz="2000" b="1" dirty="0" smtClean="0">
                <a:solidFill>
                  <a:schemeClr val="bg1">
                    <a:lumMod val="50000"/>
                  </a:schemeClr>
                </a:solidFill>
                <a:latin typeface="微软雅黑" panose="020B0503020204020204" pitchFamily="34" charset="-122"/>
                <a:ea typeface="微软雅黑" panose="020B0503020204020204" pitchFamily="34" charset="-122"/>
              </a:rPr>
              <a:t>generator </a:t>
            </a:r>
            <a:r>
              <a:rPr lang="en-US" altLang="zh-CN" sz="2000" b="1" dirty="0">
                <a:solidFill>
                  <a:schemeClr val="bg1">
                    <a:lumMod val="50000"/>
                  </a:schemeClr>
                </a:solidFill>
                <a:latin typeface="微软雅黑" panose="020B0503020204020204" pitchFamily="34" charset="-122"/>
                <a:ea typeface="微软雅黑" panose="020B0503020204020204" pitchFamily="34" charset="-122"/>
              </a:rPr>
              <a:t>gives  </a:t>
            </a:r>
            <a:r>
              <a:rPr lang="en-US" altLang="zh-CN" sz="2000" b="1" dirty="0" smtClean="0">
                <a:solidFill>
                  <a:schemeClr val="bg1">
                    <a:lumMod val="50000"/>
                  </a:schemeClr>
                </a:solidFill>
                <a:latin typeface="微软雅黑" panose="020B0503020204020204" pitchFamily="34" charset="-122"/>
                <a:ea typeface="微软雅黑" panose="020B0503020204020204" pitchFamily="34" charset="-122"/>
              </a:rPr>
              <a:t>the </a:t>
            </a:r>
            <a:r>
              <a:rPr lang="en-US" altLang="zh-CN" sz="2000" b="1" dirty="0">
                <a:solidFill>
                  <a:schemeClr val="bg1">
                    <a:lumMod val="50000"/>
                  </a:schemeClr>
                </a:solidFill>
                <a:latin typeface="微软雅黑" panose="020B0503020204020204" pitchFamily="34" charset="-122"/>
                <a:ea typeface="微软雅黑" panose="020B0503020204020204" pitchFamily="34" charset="-122"/>
              </a:rPr>
              <a:t>best performance.</a:t>
            </a:r>
            <a:endParaRPr lang="en-US" altLang="zh-CN" sz="2000" b="1"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094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05</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5445728" y="3422822"/>
            <a:ext cx="3305713" cy="769441"/>
          </a:xfrm>
          <a:prstGeom prst="rect">
            <a:avLst/>
          </a:prstGeom>
          <a:noFill/>
        </p:spPr>
        <p:txBody>
          <a:bodyPr wrap="none" rtlCol="0">
            <a:spAutoFit/>
          </a:bodyPr>
          <a:lstStyle/>
          <a:p>
            <a:r>
              <a:rPr lang="en-US" altLang="zh-CN" sz="4400" b="1" dirty="0">
                <a:solidFill>
                  <a:srgbClr val="00ABB4"/>
                </a:solidFill>
                <a:latin typeface="微软雅黑" panose="020B0503020204020204" pitchFamily="34" charset="-122"/>
                <a:ea typeface="微软雅黑" panose="020B0503020204020204" pitchFamily="34" charset="-122"/>
              </a:rPr>
              <a:t>Conclusion</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45728" y="3003482"/>
            <a:ext cx="1388778" cy="461665"/>
          </a:xfrm>
          <a:prstGeom prst="rect">
            <a:avLst/>
          </a:prstGeom>
          <a:noFill/>
        </p:spPr>
        <p:txBody>
          <a:bodyPr wrap="non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five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274457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49259" y="55162"/>
            <a:ext cx="4820101" cy="584775"/>
          </a:xfrm>
          <a:prstGeom prst="rect">
            <a:avLst/>
          </a:prstGeom>
          <a:noFill/>
        </p:spPr>
        <p:txBody>
          <a:bodyPr wrap="square" rtlCol="0">
            <a:spAutoFit/>
          </a:bodyPr>
          <a:lstStyle/>
          <a:p>
            <a:r>
              <a:rPr lang="en-US" altLang="zh-CN" sz="3200" b="1" dirty="0">
                <a:solidFill>
                  <a:srgbClr val="00ABB4"/>
                </a:solidFill>
                <a:latin typeface="微软雅黑" panose="020B0503020204020204" pitchFamily="34" charset="-122"/>
                <a:ea typeface="微软雅黑" panose="020B0503020204020204" pitchFamily="34" charset="-122"/>
              </a:rPr>
              <a:t>5. Conclusion</a:t>
            </a:r>
            <a:endParaRPr lang="en-US" altLang="zh-CN" sz="3200" b="1" dirty="0">
              <a:solidFill>
                <a:srgbClr val="00ABB4"/>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59330" y="1368649"/>
            <a:ext cx="5946560" cy="471303"/>
          </a:xfrm>
          <a:prstGeom prst="rect">
            <a:avLst/>
          </a:prstGeom>
          <a:noFill/>
        </p:spPr>
        <p:txBody>
          <a:bodyPr wrap="squar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novel generative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adversarial network</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459330" y="2122030"/>
            <a:ext cx="3982466" cy="461665"/>
          </a:xfrm>
          <a:prstGeom prst="rect">
            <a:avLst/>
          </a:prstGeom>
          <a:noFill/>
        </p:spPr>
        <p:txBody>
          <a:bodyPr wrap="squar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For small object detection</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459330" y="2865773"/>
            <a:ext cx="8954429" cy="461665"/>
          </a:xfrm>
          <a:prstGeom prst="rect">
            <a:avLst/>
          </a:prstGeom>
          <a:noFill/>
        </p:spPr>
        <p:txBody>
          <a:bodyPr wrap="squar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Generates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super-resolved representations for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small objects </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1459330" y="4170956"/>
            <a:ext cx="8954429" cy="461665"/>
          </a:xfrm>
          <a:prstGeom prst="rect">
            <a:avLst/>
          </a:prstGeom>
          <a:noFill/>
        </p:spPr>
        <p:txBody>
          <a:bodyPr wrap="squar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Alternative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optimization of both networks </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459329" y="4908411"/>
            <a:ext cx="8954429" cy="461665"/>
          </a:xfrm>
          <a:prstGeom prst="rect">
            <a:avLst/>
          </a:prstGeom>
          <a:noFill/>
        </p:spPr>
        <p:txBody>
          <a:bodyPr wrap="squar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Improving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detection performance</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1459328" y="3515221"/>
            <a:ext cx="10431590" cy="461665"/>
          </a:xfrm>
          <a:prstGeom prst="rect">
            <a:avLst/>
          </a:prstGeom>
          <a:noFill/>
        </p:spPr>
        <p:txBody>
          <a:bodyPr wrap="squar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Discriminator is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trained to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differentiate between both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representations</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35358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627757" y="177817"/>
            <a:ext cx="2587568" cy="769441"/>
          </a:xfrm>
          <a:prstGeom prst="rect">
            <a:avLst/>
          </a:prstGeom>
          <a:noFill/>
        </p:spPr>
        <p:txBody>
          <a:bodyPr wrap="non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Abstract</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2177469" y="3145349"/>
            <a:ext cx="3486467" cy="830997"/>
          </a:xfrm>
          <a:prstGeom prst="rect">
            <a:avLst/>
          </a:prstGeom>
          <a:noFill/>
        </p:spPr>
        <p:txBody>
          <a:bodyPr wrap="non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over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well-established </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r>
              <a:rPr lang="en-US" altLang="zh-CN" sz="2400" dirty="0" smtClean="0">
                <a:solidFill>
                  <a:srgbClr val="FF0000"/>
                </a:solidFill>
                <a:latin typeface="微软雅黑" panose="020B0503020204020204" pitchFamily="34" charset="-122"/>
                <a:ea typeface="微软雅黑" panose="020B0503020204020204" pitchFamily="34" charset="-122"/>
              </a:rPr>
              <a:t>state-of-the-arts</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12" name="左中括号 11"/>
          <p:cNvSpPr/>
          <p:nvPr/>
        </p:nvSpPr>
        <p:spPr>
          <a:xfrm>
            <a:off x="5663936" y="2252112"/>
            <a:ext cx="194310" cy="2617470"/>
          </a:xfrm>
          <a:prstGeom prst="leftBracket">
            <a:avLst/>
          </a:prstGeom>
          <a:ln>
            <a:solidFill>
              <a:srgbClr val="00ABB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p:cNvSpPr txBox="1"/>
          <p:nvPr/>
        </p:nvSpPr>
        <p:spPr>
          <a:xfrm>
            <a:off x="5996393" y="2021279"/>
            <a:ext cx="3597588" cy="830997"/>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Tsinghua-</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rPr>
              <a:t>Tencent</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100K</a:t>
            </a:r>
          </a:p>
          <a:p>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traffic signs </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996393" y="4454083"/>
            <a:ext cx="3590085"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Caltech</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pedestrians</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447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445728" y="1707631"/>
            <a:ext cx="1704313" cy="1569660"/>
          </a:xfrm>
          <a:prstGeom prst="rect">
            <a:avLst/>
          </a:prstGeom>
          <a:noFill/>
        </p:spPr>
        <p:txBody>
          <a:bodyPr wrap="none" rtlCol="0">
            <a:spAutoFit/>
          </a:bodyPr>
          <a:lstStyle/>
          <a:p>
            <a:r>
              <a:rPr lang="en-US" altLang="zh-CN" sz="9600" b="1" dirty="0">
                <a:solidFill>
                  <a:schemeClr val="accent2">
                    <a:lumMod val="75000"/>
                  </a:schemeClr>
                </a:solidFill>
                <a:latin typeface="微软雅黑" panose="020B0503020204020204" pitchFamily="34" charset="-122"/>
                <a:ea typeface="微软雅黑" panose="020B0503020204020204" pitchFamily="34" charset="-122"/>
              </a:rPr>
              <a:t>01</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5445728" y="3422822"/>
            <a:ext cx="3836756" cy="769441"/>
          </a:xfrm>
          <a:prstGeom prst="rect">
            <a:avLst/>
          </a:prstGeom>
          <a:noFill/>
        </p:spPr>
        <p:txBody>
          <a:bodyPr wrap="none" rtlCol="0">
            <a:spAutoFit/>
          </a:bodyPr>
          <a:lstStyle/>
          <a:p>
            <a:r>
              <a:rPr lang="en-US" altLang="zh-CN" sz="4400" b="1" dirty="0">
                <a:solidFill>
                  <a:srgbClr val="00ABB4"/>
                </a:solidFill>
                <a:latin typeface="微软雅黑" panose="020B0503020204020204" pitchFamily="34" charset="-122"/>
                <a:ea typeface="微软雅黑" panose="020B0503020204020204" pitchFamily="34" charset="-122"/>
              </a:rPr>
              <a:t>Introduction</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45728" y="3003482"/>
            <a:ext cx="1424364"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one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25965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65750" y="863391"/>
            <a:ext cx="3938963" cy="461665"/>
          </a:xfrm>
          <a:prstGeom prst="rect">
            <a:avLst/>
          </a:prstGeom>
          <a:noFill/>
        </p:spPr>
        <p:txBody>
          <a:bodyPr wrap="non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1.1 Recent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great progress</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49259" y="55162"/>
            <a:ext cx="3163014" cy="584775"/>
          </a:xfrm>
          <a:prstGeom prst="rect">
            <a:avLst/>
          </a:prstGeom>
          <a:noFill/>
        </p:spPr>
        <p:txBody>
          <a:bodyPr wrap="square" rtlCol="0">
            <a:spAutoFit/>
          </a:bodyPr>
          <a:lstStyle/>
          <a:p>
            <a:r>
              <a:rPr lang="en-US" altLang="zh-CN" sz="3200" b="1" dirty="0" smtClean="0">
                <a:solidFill>
                  <a:srgbClr val="00ABB4"/>
                </a:solidFill>
                <a:latin typeface="微软雅黑" panose="020B0503020204020204" pitchFamily="34" charset="-122"/>
                <a:ea typeface="微软雅黑" panose="020B0503020204020204" pitchFamily="34" charset="-122"/>
              </a:rPr>
              <a:t>1.Introduction</a:t>
            </a:r>
            <a:endParaRPr lang="zh-CN" altLang="en-US" sz="3200" b="1" dirty="0">
              <a:solidFill>
                <a:srgbClr val="00ABB4"/>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01008" y="1548510"/>
            <a:ext cx="5230727" cy="461665"/>
          </a:xfrm>
          <a:prstGeom prst="rect">
            <a:avLst/>
          </a:prstGeom>
          <a:noFill/>
        </p:spPr>
        <p:txBody>
          <a:bodyPr wrap="none" rtlCol="0">
            <a:spAutoFit/>
          </a:bodyPr>
          <a:lstStyle/>
          <a:p>
            <a:r>
              <a:rPr lang="en-US" altLang="zh-CN" sz="2400" b="1" dirty="0" smtClean="0">
                <a:solidFill>
                  <a:schemeClr val="bg1">
                    <a:lumMod val="50000"/>
                  </a:schemeClr>
                </a:solidFill>
                <a:latin typeface="微软雅黑" panose="020B0503020204020204" pitchFamily="34" charset="-122"/>
                <a:ea typeface="微软雅黑" panose="020B0503020204020204" pitchFamily="34" charset="-122"/>
              </a:rPr>
              <a:t>Based on </a:t>
            </a:r>
            <a:r>
              <a:rPr lang="en-US" altLang="zh-CN" sz="2400" b="1" dirty="0" smtClean="0">
                <a:solidFill>
                  <a:srgbClr val="FF0000"/>
                </a:solidFill>
                <a:latin typeface="微软雅黑" panose="020B0503020204020204" pitchFamily="34" charset="-122"/>
                <a:ea typeface="微软雅黑" panose="020B0503020204020204" pitchFamily="34" charset="-122"/>
              </a:rPr>
              <a:t>RoI</a:t>
            </a:r>
            <a:r>
              <a:rPr lang="en-US" altLang="zh-CN" sz="2400" b="1" dirty="0" smtClean="0">
                <a:solidFill>
                  <a:schemeClr val="bg1">
                    <a:lumMod val="50000"/>
                  </a:schemeClr>
                </a:solidFill>
                <a:latin typeface="微软雅黑" panose="020B0503020204020204" pitchFamily="34" charset="-122"/>
                <a:ea typeface="微软雅黑" panose="020B0503020204020204" pitchFamily="34" charset="-122"/>
              </a:rPr>
              <a:t> (region of interest)</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216907" y="2233629"/>
            <a:ext cx="5261440" cy="461665"/>
          </a:xfrm>
          <a:prstGeom prst="rect">
            <a:avLst/>
          </a:prstGeom>
          <a:noFill/>
        </p:spPr>
        <p:txBody>
          <a:bodyPr wrap="non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R-CNN, Fast R-CNN, Faster R-CNN</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2216907" y="2859691"/>
            <a:ext cx="5945786" cy="461665"/>
          </a:xfrm>
          <a:prstGeom prst="rect">
            <a:avLst/>
          </a:prstGeom>
          <a:noFill/>
        </p:spPr>
        <p:txBody>
          <a:bodyPr wrap="squar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Usually </a:t>
            </a:r>
            <a:r>
              <a:rPr lang="en-US" altLang="zh-CN" sz="2400" dirty="0">
                <a:solidFill>
                  <a:srgbClr val="FF0000"/>
                </a:solidFill>
                <a:latin typeface="微软雅黑" panose="020B0503020204020204" pitchFamily="34" charset="-122"/>
                <a:ea typeface="微软雅黑" panose="020B0503020204020204" pitchFamily="34" charset="-122"/>
              </a:rPr>
              <a:t>fail</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 to detect </a:t>
            </a:r>
            <a:r>
              <a:rPr lang="en-US" altLang="zh-CN" sz="2400" dirty="0" smtClean="0">
                <a:solidFill>
                  <a:srgbClr val="FF0000"/>
                </a:solidFill>
                <a:latin typeface="微软雅黑" panose="020B0503020204020204" pitchFamily="34" charset="-122"/>
                <a:ea typeface="微软雅黑" panose="020B0503020204020204" pitchFamily="34" charset="-122"/>
              </a:rPr>
              <a:t>very small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objects</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1101008" y="3485753"/>
            <a:ext cx="10598414" cy="830997"/>
          </a:xfrm>
          <a:prstGeom prst="rect">
            <a:avLst/>
          </a:prstGeom>
          <a:noFill/>
        </p:spPr>
        <p:txBody>
          <a:bodyPr wrap="none" rtlCol="0">
            <a:spAutoFit/>
          </a:bodyPr>
          <a:lstStyle/>
          <a:p>
            <a:r>
              <a:rPr lang="en-US" altLang="zh-CN" sz="2400" b="1" dirty="0" smtClean="0">
                <a:solidFill>
                  <a:schemeClr val="bg1">
                    <a:lumMod val="50000"/>
                  </a:schemeClr>
                </a:solidFill>
                <a:latin typeface="微软雅黑" panose="020B0503020204020204" pitchFamily="34" charset="-122"/>
                <a:ea typeface="微软雅黑" panose="020B0503020204020204" pitchFamily="34" charset="-122"/>
              </a:rPr>
              <a:t>Based on </a:t>
            </a:r>
            <a:r>
              <a:rPr lang="en-US" altLang="zh-CN" sz="2400" b="1" dirty="0" smtClean="0">
                <a:solidFill>
                  <a:srgbClr val="FF0000"/>
                </a:solidFill>
                <a:latin typeface="微软雅黑" panose="020B0503020204020204" pitchFamily="34" charset="-122"/>
                <a:ea typeface="微软雅黑" panose="020B0503020204020204" pitchFamily="34" charset="-122"/>
              </a:rPr>
              <a:t>increasing </a:t>
            </a:r>
            <a:r>
              <a:rPr lang="en-US" altLang="zh-CN" sz="2400" b="1" dirty="0">
                <a:solidFill>
                  <a:srgbClr val="FF0000"/>
                </a:solidFill>
                <a:latin typeface="微软雅黑" panose="020B0503020204020204" pitchFamily="34" charset="-122"/>
                <a:ea typeface="微软雅黑" panose="020B0503020204020204" pitchFamily="34" charset="-122"/>
              </a:rPr>
              <a:t>the scale </a:t>
            </a:r>
            <a:r>
              <a:rPr lang="en-US" altLang="zh-CN" sz="2400" b="1" dirty="0" smtClean="0">
                <a:solidFill>
                  <a:schemeClr val="bg1">
                    <a:lumMod val="50000"/>
                  </a:schemeClr>
                </a:solidFill>
                <a:latin typeface="微软雅黑" panose="020B0503020204020204" pitchFamily="34" charset="-122"/>
                <a:ea typeface="微软雅黑" panose="020B0503020204020204" pitchFamily="34" charset="-122"/>
              </a:rPr>
              <a:t>/ </a:t>
            </a:r>
            <a:r>
              <a:rPr lang="en-US" altLang="zh-CN" sz="2400" b="1" dirty="0">
                <a:solidFill>
                  <a:schemeClr val="bg1">
                    <a:lumMod val="50000"/>
                  </a:schemeClr>
                </a:solidFill>
                <a:latin typeface="微软雅黑" panose="020B0503020204020204" pitchFamily="34" charset="-122"/>
                <a:ea typeface="微软雅黑" panose="020B0503020204020204" pitchFamily="34" charset="-122"/>
              </a:rPr>
              <a:t>generate</a:t>
            </a:r>
            <a:r>
              <a:rPr lang="en-US" altLang="zh-CN" sz="2400" b="1" dirty="0">
                <a:solidFill>
                  <a:srgbClr val="FF0000"/>
                </a:solidFill>
                <a:latin typeface="微软雅黑" panose="020B0503020204020204" pitchFamily="34" charset="-122"/>
                <a:ea typeface="微软雅黑" panose="020B0503020204020204" pitchFamily="34" charset="-122"/>
              </a:rPr>
              <a:t> multi-scale </a:t>
            </a:r>
            <a:r>
              <a:rPr lang="en-US" altLang="zh-CN" sz="2400" b="1" dirty="0">
                <a:solidFill>
                  <a:schemeClr val="bg1">
                    <a:lumMod val="50000"/>
                  </a:schemeClr>
                </a:solidFill>
                <a:latin typeface="微软雅黑" panose="020B0503020204020204" pitchFamily="34" charset="-122"/>
                <a:ea typeface="微软雅黑" panose="020B0503020204020204" pitchFamily="34" charset="-122"/>
              </a:rPr>
              <a:t>representation</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101008" y="4111815"/>
            <a:ext cx="184731" cy="461665"/>
          </a:xfrm>
          <a:prstGeom prst="rect">
            <a:avLst/>
          </a:prstGeom>
          <a:noFill/>
        </p:spPr>
        <p:txBody>
          <a:bodyPr wrap="none" rtlCol="0">
            <a:spAutoFit/>
          </a:bodyPr>
          <a:lstStyle/>
          <a:p>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2216907" y="4111815"/>
            <a:ext cx="7573864" cy="461665"/>
          </a:xfrm>
          <a:prstGeom prst="rect">
            <a:avLst/>
          </a:prstGeom>
          <a:noFill/>
        </p:spPr>
        <p:txBody>
          <a:bodyPr wrap="squar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Heavy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time </a:t>
            </a:r>
            <a:r>
              <a:rPr lang="en-US" altLang="zh-CN" sz="2400" dirty="0">
                <a:solidFill>
                  <a:srgbClr val="FF0000"/>
                </a:solidFill>
                <a:latin typeface="微软雅黑" panose="020B0503020204020204" pitchFamily="34" charset="-122"/>
                <a:ea typeface="微软雅黑" panose="020B0503020204020204" pitchFamily="34" charset="-122"/>
              </a:rPr>
              <a:t>consumption</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 for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training and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testing</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2216907" y="4711979"/>
            <a:ext cx="7573864" cy="461665"/>
          </a:xfrm>
          <a:prstGeom prst="rect">
            <a:avLst/>
          </a:prstGeom>
          <a:noFill/>
        </p:spPr>
        <p:txBody>
          <a:bodyPr wrap="squar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Works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like a </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rPr>
              <a:t>blackbox</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2216907" y="5330663"/>
            <a:ext cx="7573864" cy="461665"/>
          </a:xfrm>
          <a:prstGeom prst="rect">
            <a:avLst/>
          </a:prstGeom>
          <a:noFill/>
        </p:spPr>
        <p:txBody>
          <a:bodyPr wrap="squar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Cannot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guarantee the </a:t>
            </a:r>
            <a:r>
              <a:rPr lang="en-US" altLang="zh-CN" sz="2400" dirty="0">
                <a:solidFill>
                  <a:srgbClr val="FF0000"/>
                </a:solidFill>
                <a:latin typeface="微软雅黑" panose="020B0503020204020204" pitchFamily="34" charset="-122"/>
                <a:ea typeface="微软雅黑" panose="020B0503020204020204" pitchFamily="34" charset="-122"/>
              </a:rPr>
              <a:t>constructed</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 features </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851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nodePh="1">
                                  <p:stCondLst>
                                    <p:cond delay="0"/>
                                  </p:stCondLst>
                                  <p:endCondLst>
                                    <p:cond evt="begin" delay="0">
                                      <p:tn val="25"/>
                                    </p:cond>
                                  </p:end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P spid="9" grpId="0"/>
      <p:bldP spid="14" grpId="0"/>
      <p:bldP spid="16" grpId="0"/>
      <p:bldP spid="17" grpId="0"/>
      <p:bldP spid="18" grpId="0"/>
      <p:bldP spid="19"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65750" y="863391"/>
            <a:ext cx="3043782" cy="461665"/>
          </a:xfrm>
          <a:prstGeom prst="rect">
            <a:avLst/>
          </a:prstGeom>
          <a:noFill/>
        </p:spPr>
        <p:txBody>
          <a:bodyPr wrap="non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1.2 Perceptual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GAN</a:t>
            </a:r>
          </a:p>
        </p:txBody>
      </p:sp>
      <p:sp>
        <p:nvSpPr>
          <p:cNvPr id="7" name="文本框 6"/>
          <p:cNvSpPr txBox="1"/>
          <p:nvPr/>
        </p:nvSpPr>
        <p:spPr>
          <a:xfrm>
            <a:off x="249259" y="55162"/>
            <a:ext cx="3163014" cy="584775"/>
          </a:xfrm>
          <a:prstGeom prst="rect">
            <a:avLst/>
          </a:prstGeom>
          <a:noFill/>
        </p:spPr>
        <p:txBody>
          <a:bodyPr wrap="square" rtlCol="0">
            <a:spAutoFit/>
          </a:bodyPr>
          <a:lstStyle/>
          <a:p>
            <a:r>
              <a:rPr lang="en-US" altLang="zh-CN" sz="3200" b="1" dirty="0" smtClean="0">
                <a:solidFill>
                  <a:srgbClr val="00ABB4"/>
                </a:solidFill>
                <a:latin typeface="微软雅黑" panose="020B0503020204020204" pitchFamily="34" charset="-122"/>
                <a:ea typeface="微软雅黑" panose="020B0503020204020204" pitchFamily="34" charset="-122"/>
              </a:rPr>
              <a:t>1.Introduction</a:t>
            </a:r>
            <a:endParaRPr lang="zh-CN" altLang="en-US" sz="3200" b="1" dirty="0">
              <a:solidFill>
                <a:srgbClr val="00ABB4"/>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57124" y="1459302"/>
            <a:ext cx="2210904" cy="830997"/>
          </a:xfrm>
          <a:prstGeom prst="rect">
            <a:avLst/>
          </a:prstGeom>
          <a:noFill/>
        </p:spPr>
        <p:txBody>
          <a:bodyPr wrap="squar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represent the small objects</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 name="左箭头 2"/>
          <p:cNvSpPr/>
          <p:nvPr/>
        </p:nvSpPr>
        <p:spPr>
          <a:xfrm rot="10800000">
            <a:off x="3717448" y="1707532"/>
            <a:ext cx="724830" cy="334536"/>
          </a:xfrm>
          <a:prstGeom prst="leftArrow">
            <a:avLst/>
          </a:prstGeom>
          <a:solidFill>
            <a:srgbClr val="00ABB4"/>
          </a:solidFill>
          <a:ln>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725152" y="1235848"/>
            <a:ext cx="2088240" cy="1569660"/>
          </a:xfrm>
          <a:prstGeom prst="rect">
            <a:avLst/>
          </a:prstGeom>
          <a:noFill/>
        </p:spPr>
        <p:txBody>
          <a:bodyPr wrap="squar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discover the </a:t>
            </a:r>
            <a:r>
              <a:rPr lang="en-US" altLang="zh-CN" sz="2400" dirty="0">
                <a:solidFill>
                  <a:srgbClr val="FF0000"/>
                </a:solidFill>
                <a:latin typeface="微软雅黑" panose="020B0503020204020204" pitchFamily="34" charset="-122"/>
                <a:ea typeface="微软雅黑" panose="020B0503020204020204" pitchFamily="34" charset="-122"/>
              </a:rPr>
              <a:t>intrinsic structural</a:t>
            </a:r>
          </a:p>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correlations</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左箭头 21"/>
          <p:cNvSpPr/>
          <p:nvPr/>
        </p:nvSpPr>
        <p:spPr>
          <a:xfrm rot="10800000">
            <a:off x="7029360" y="1831588"/>
            <a:ext cx="724830" cy="334536"/>
          </a:xfrm>
          <a:prstGeom prst="leftArrow">
            <a:avLst/>
          </a:prstGeom>
          <a:solidFill>
            <a:srgbClr val="00ABB4"/>
          </a:solidFill>
          <a:ln>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8326997" y="1583357"/>
            <a:ext cx="2690406" cy="830997"/>
          </a:xfrm>
          <a:prstGeom prst="rect">
            <a:avLst/>
          </a:prstGeom>
          <a:noFill/>
        </p:spPr>
        <p:txBody>
          <a:bodyPr wrap="squar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transformed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representations</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3548703" y="3979565"/>
            <a:ext cx="1564133" cy="992068"/>
          </a:xfrm>
          <a:prstGeom prst="rect">
            <a:avLst/>
          </a:prstGeom>
          <a:solidFill>
            <a:srgbClr val="00ABB4">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微软雅黑" panose="020B0503020204020204" pitchFamily="34" charset="-122"/>
                <a:ea typeface="微软雅黑" panose="020B0503020204020204" pitchFamily="34" charset="-122"/>
              </a:rPr>
              <a:t>Generator</a:t>
            </a:r>
          </a:p>
          <a:p>
            <a:pPr algn="ctr"/>
            <a:r>
              <a:rPr lang="en-US" altLang="zh-CN" dirty="0" smtClean="0">
                <a:solidFill>
                  <a:schemeClr val="bg1"/>
                </a:solidFill>
                <a:latin typeface="微软雅黑" panose="020B0503020204020204" pitchFamily="34" charset="-122"/>
                <a:ea typeface="微软雅黑" panose="020B0503020204020204" pitchFamily="34" charset="-122"/>
              </a:rPr>
              <a:t>network</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5" name="左箭头 24"/>
          <p:cNvSpPr/>
          <p:nvPr/>
        </p:nvSpPr>
        <p:spPr>
          <a:xfrm rot="10800000">
            <a:off x="2423912" y="4308331"/>
            <a:ext cx="724830" cy="334536"/>
          </a:xfrm>
          <a:prstGeom prst="leftArrow">
            <a:avLst/>
          </a:prstGeom>
          <a:solidFill>
            <a:srgbClr val="00ABB4"/>
          </a:solidFill>
          <a:ln>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a:stretch>
            <a:fillRect/>
          </a:stretch>
        </p:blipFill>
        <p:spPr>
          <a:xfrm>
            <a:off x="716733" y="3832788"/>
            <a:ext cx="1244403" cy="1285621"/>
          </a:xfrm>
          <a:prstGeom prst="rect">
            <a:avLst/>
          </a:prstGeom>
        </p:spPr>
      </p:pic>
      <p:sp>
        <p:nvSpPr>
          <p:cNvPr id="27" name="文本框 26"/>
          <p:cNvSpPr txBox="1"/>
          <p:nvPr/>
        </p:nvSpPr>
        <p:spPr>
          <a:xfrm>
            <a:off x="2918655" y="5272298"/>
            <a:ext cx="3716320" cy="400110"/>
          </a:xfrm>
          <a:prstGeom prst="rect">
            <a:avLst/>
          </a:prstGeom>
          <a:noFill/>
        </p:spPr>
        <p:txBody>
          <a:bodyPr wrap="square" rtlCol="0">
            <a:spAutoFit/>
          </a:bodyPr>
          <a:lstStyle/>
          <a:p>
            <a:r>
              <a:rPr lang="en-US" altLang="zh-CN" sz="2000" dirty="0">
                <a:solidFill>
                  <a:schemeClr val="bg1">
                    <a:lumMod val="50000"/>
                  </a:schemeClr>
                </a:solidFill>
                <a:latin typeface="微软雅黑" panose="020B0503020204020204" pitchFamily="34" charset="-122"/>
                <a:ea typeface="微软雅黑" panose="020B0503020204020204" pitchFamily="34" charset="-122"/>
              </a:rPr>
              <a:t> deep residual model</a:t>
            </a:r>
          </a:p>
        </p:txBody>
      </p:sp>
      <p:sp>
        <p:nvSpPr>
          <p:cNvPr id="28" name="左箭头 27"/>
          <p:cNvSpPr/>
          <p:nvPr/>
        </p:nvSpPr>
        <p:spPr>
          <a:xfrm rot="10800000">
            <a:off x="5575612" y="4308331"/>
            <a:ext cx="724830" cy="334536"/>
          </a:xfrm>
          <a:prstGeom prst="leftArrow">
            <a:avLst/>
          </a:prstGeom>
          <a:solidFill>
            <a:srgbClr val="00ABB4"/>
          </a:solidFill>
          <a:ln>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608407" y="3979565"/>
            <a:ext cx="1715355" cy="992068"/>
          </a:xfrm>
          <a:prstGeom prst="rect">
            <a:avLst/>
          </a:prstGeom>
          <a:solidFill>
            <a:srgbClr val="00ABB4">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微软雅黑" panose="020B0503020204020204" pitchFamily="34" charset="-122"/>
                <a:ea typeface="微软雅黑" panose="020B0503020204020204" pitchFamily="34" charset="-122"/>
              </a:rPr>
              <a:t>Discriminatornetwork</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411956" y="5118410"/>
            <a:ext cx="2801920" cy="707886"/>
          </a:xfrm>
          <a:prstGeom prst="rect">
            <a:avLst/>
          </a:prstGeom>
          <a:noFill/>
        </p:spPr>
        <p:txBody>
          <a:bodyPr wrap="square" rtlCol="0">
            <a:spAutoFit/>
          </a:bodyPr>
          <a:lstStyle/>
          <a:p>
            <a:r>
              <a:rPr lang="en-US" altLang="zh-CN" sz="2000" dirty="0">
                <a:solidFill>
                  <a:schemeClr val="bg1">
                    <a:lumMod val="50000"/>
                  </a:schemeClr>
                </a:solidFill>
                <a:latin typeface="微软雅黑" panose="020B0503020204020204" pitchFamily="34" charset="-122"/>
                <a:ea typeface="微软雅黑" panose="020B0503020204020204" pitchFamily="34" charset="-122"/>
              </a:rPr>
              <a:t>supervisor and </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endParaRPr>
          </a:p>
          <a:p>
            <a:r>
              <a:rPr lang="en-US" altLang="zh-CN" sz="2000" dirty="0" smtClean="0">
                <a:solidFill>
                  <a:schemeClr val="bg1">
                    <a:lumMod val="50000"/>
                  </a:schemeClr>
                </a:solidFill>
                <a:latin typeface="微软雅黑" panose="020B0503020204020204" pitchFamily="34" charset="-122"/>
                <a:ea typeface="微软雅黑" panose="020B0503020204020204" pitchFamily="34" charset="-122"/>
              </a:rPr>
              <a:t>provides </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guidance</a:t>
            </a:r>
          </a:p>
        </p:txBody>
      </p:sp>
      <p:sp>
        <p:nvSpPr>
          <p:cNvPr id="6" name="左大括号 5"/>
          <p:cNvSpPr/>
          <p:nvPr/>
        </p:nvSpPr>
        <p:spPr>
          <a:xfrm>
            <a:off x="8909829" y="3405081"/>
            <a:ext cx="125627" cy="2475571"/>
          </a:xfrm>
          <a:prstGeom prst="leftBrace">
            <a:avLst/>
          </a:prstGeom>
          <a:ln>
            <a:solidFill>
              <a:srgbClr val="00ABB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文本框 31"/>
          <p:cNvSpPr txBox="1"/>
          <p:nvPr/>
        </p:nvSpPr>
        <p:spPr>
          <a:xfrm>
            <a:off x="9213876" y="3138559"/>
            <a:ext cx="2868826" cy="400110"/>
          </a:xfrm>
          <a:prstGeom prst="rect">
            <a:avLst/>
          </a:prstGeom>
          <a:noFill/>
        </p:spPr>
        <p:txBody>
          <a:bodyPr wrap="square" rtlCol="0">
            <a:spAutoFit/>
          </a:bodyPr>
          <a:lstStyle/>
          <a:p>
            <a:r>
              <a:rPr lang="en-US" altLang="zh-CN" sz="2000" b="1" dirty="0" smtClean="0">
                <a:solidFill>
                  <a:schemeClr val="bg1">
                    <a:lumMod val="50000"/>
                  </a:schemeClr>
                </a:solidFill>
                <a:latin typeface="微软雅黑" panose="020B0503020204020204" pitchFamily="34" charset="-122"/>
                <a:ea typeface="微软雅黑" panose="020B0503020204020204" pitchFamily="34" charset="-122"/>
              </a:rPr>
              <a:t>1. adversarial </a:t>
            </a:r>
            <a:r>
              <a:rPr lang="en-US" altLang="zh-CN" sz="2000" b="1" dirty="0">
                <a:solidFill>
                  <a:schemeClr val="bg1">
                    <a:lumMod val="50000"/>
                  </a:schemeClr>
                </a:solidFill>
                <a:latin typeface="微软雅黑" panose="020B0503020204020204" pitchFamily="34" charset="-122"/>
                <a:ea typeface="微软雅黑" panose="020B0503020204020204" pitchFamily="34" charset="-122"/>
              </a:rPr>
              <a:t>loss</a:t>
            </a:r>
          </a:p>
        </p:txBody>
      </p:sp>
      <p:sp>
        <p:nvSpPr>
          <p:cNvPr id="33" name="文本框 32"/>
          <p:cNvSpPr txBox="1"/>
          <p:nvPr/>
        </p:nvSpPr>
        <p:spPr>
          <a:xfrm>
            <a:off x="9164203" y="4560371"/>
            <a:ext cx="2868826" cy="400110"/>
          </a:xfrm>
          <a:prstGeom prst="rect">
            <a:avLst/>
          </a:prstGeom>
          <a:noFill/>
        </p:spPr>
        <p:txBody>
          <a:bodyPr wrap="square" rtlCol="0">
            <a:spAutoFit/>
          </a:bodyPr>
          <a:lstStyle/>
          <a:p>
            <a:r>
              <a:rPr lang="en-US" altLang="zh-CN" sz="2000" b="1" dirty="0">
                <a:solidFill>
                  <a:schemeClr val="bg1">
                    <a:lumMod val="50000"/>
                  </a:schemeClr>
                </a:solidFill>
                <a:latin typeface="微软雅黑" panose="020B0503020204020204" pitchFamily="34" charset="-122"/>
                <a:ea typeface="微软雅黑" panose="020B0503020204020204" pitchFamily="34" charset="-122"/>
              </a:rPr>
              <a:t> </a:t>
            </a:r>
            <a:r>
              <a:rPr lang="en-US" altLang="zh-CN" sz="2000" b="1" dirty="0" smtClean="0">
                <a:solidFill>
                  <a:srgbClr val="FF0000"/>
                </a:solidFill>
                <a:latin typeface="微软雅黑" panose="020B0503020204020204" pitchFamily="34" charset="-122"/>
                <a:ea typeface="微软雅黑" panose="020B0503020204020204" pitchFamily="34" charset="-122"/>
              </a:rPr>
              <a:t>2. perceptual loss</a:t>
            </a:r>
            <a:endParaRPr lang="en-US" altLang="zh-CN" sz="2000" b="1" dirty="0">
              <a:solidFill>
                <a:srgbClr val="FF0000"/>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9462168" y="3589074"/>
            <a:ext cx="2372241" cy="584775"/>
          </a:xfrm>
          <a:prstGeom prst="rect">
            <a:avLst/>
          </a:prstGeom>
          <a:noFill/>
        </p:spPr>
        <p:txBody>
          <a:bodyPr wrap="square" rtlCol="0">
            <a:spAutoFit/>
          </a:bodyPr>
          <a:lstStyle/>
          <a:p>
            <a:r>
              <a:rPr lang="en-US" altLang="zh-CN" sz="1600" dirty="0">
                <a:solidFill>
                  <a:schemeClr val="bg1">
                    <a:lumMod val="50000"/>
                  </a:schemeClr>
                </a:solidFill>
                <a:latin typeface="微软雅黑" panose="020B0503020204020204" pitchFamily="34" charset="-122"/>
                <a:ea typeface="微软雅黑" panose="020B0503020204020204" pitchFamily="34" charset="-122"/>
              </a:rPr>
              <a:t>differentiate </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super-resolved </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and original</a:t>
            </a:r>
          </a:p>
        </p:txBody>
      </p:sp>
      <p:sp>
        <p:nvSpPr>
          <p:cNvPr id="35" name="文本框 34"/>
          <p:cNvSpPr txBox="1"/>
          <p:nvPr/>
        </p:nvSpPr>
        <p:spPr>
          <a:xfrm>
            <a:off x="9412494" y="5041647"/>
            <a:ext cx="2372241" cy="830997"/>
          </a:xfrm>
          <a:prstGeom prst="rect">
            <a:avLst/>
          </a:prstGeom>
          <a:noFill/>
        </p:spPr>
        <p:txBody>
          <a:bodyPr wrap="square" rtlCol="0">
            <a:spAutoFit/>
          </a:bodyPr>
          <a:lstStyle/>
          <a:p>
            <a:r>
              <a:rPr lang="en-US" altLang="zh-CN" sz="1600" dirty="0">
                <a:solidFill>
                  <a:schemeClr val="bg1">
                    <a:lumMod val="50000"/>
                  </a:schemeClr>
                </a:solidFill>
                <a:latin typeface="微软雅黑" panose="020B0503020204020204" pitchFamily="34" charset="-122"/>
                <a:ea typeface="微软雅黑" panose="020B0503020204020204" pitchFamily="34" charset="-122"/>
              </a:rPr>
              <a:t>detection accuracy</a:t>
            </a:r>
          </a:p>
          <a:p>
            <a:r>
              <a:rPr lang="en-US" altLang="zh-CN" sz="1600" dirty="0">
                <a:solidFill>
                  <a:schemeClr val="bg1">
                    <a:lumMod val="50000"/>
                  </a:schemeClr>
                </a:solidFill>
                <a:latin typeface="微软雅黑" panose="020B0503020204020204" pitchFamily="34" charset="-122"/>
                <a:ea typeface="微软雅黑" panose="020B0503020204020204" pitchFamily="34" charset="-122"/>
              </a:rPr>
              <a:t>benefiting from the </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super-resolved</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338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P spid="3" grpId="0" animBg="1"/>
      <p:bldP spid="21" grpId="0"/>
      <p:bldP spid="22" grpId="0" animBg="1"/>
      <p:bldP spid="23" grpId="0"/>
      <p:bldP spid="24" grpId="0" animBg="1"/>
      <p:bldP spid="25" grpId="0" animBg="1"/>
      <p:bldP spid="27" grpId="0"/>
      <p:bldP spid="28" grpId="0" animBg="1"/>
      <p:bldP spid="29" grpId="0" animBg="1"/>
      <p:bldP spid="30" grpId="0"/>
      <p:bldP spid="6" grpId="0" animBg="1"/>
      <p:bldP spid="32" grpId="0"/>
      <p:bldP spid="33" grpId="0"/>
      <p:bldP spid="34"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65750" y="863391"/>
            <a:ext cx="3043782" cy="461665"/>
          </a:xfrm>
          <a:prstGeom prst="rect">
            <a:avLst/>
          </a:prstGeom>
          <a:noFill/>
        </p:spPr>
        <p:txBody>
          <a:bodyPr wrap="non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1.2 Perceptual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GAN</a:t>
            </a:r>
          </a:p>
        </p:txBody>
      </p:sp>
      <p:sp>
        <p:nvSpPr>
          <p:cNvPr id="7" name="文本框 6"/>
          <p:cNvSpPr txBox="1"/>
          <p:nvPr/>
        </p:nvSpPr>
        <p:spPr>
          <a:xfrm>
            <a:off x="249259" y="55162"/>
            <a:ext cx="3163014" cy="584775"/>
          </a:xfrm>
          <a:prstGeom prst="rect">
            <a:avLst/>
          </a:prstGeom>
          <a:noFill/>
        </p:spPr>
        <p:txBody>
          <a:bodyPr wrap="square" rtlCol="0">
            <a:spAutoFit/>
          </a:bodyPr>
          <a:lstStyle/>
          <a:p>
            <a:r>
              <a:rPr lang="en-US" altLang="zh-CN" sz="3200" b="1" dirty="0" smtClean="0">
                <a:solidFill>
                  <a:srgbClr val="00ABB4"/>
                </a:solidFill>
                <a:latin typeface="微软雅黑" panose="020B0503020204020204" pitchFamily="34" charset="-122"/>
                <a:ea typeface="微软雅黑" panose="020B0503020204020204" pitchFamily="34" charset="-122"/>
              </a:rPr>
              <a:t>1.Introduction</a:t>
            </a:r>
            <a:endParaRPr lang="zh-CN" altLang="en-US" sz="3200" b="1" dirty="0">
              <a:solidFill>
                <a:srgbClr val="00ABB4"/>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1329366" y="1704627"/>
            <a:ext cx="1581110" cy="1792211"/>
          </a:xfrm>
          <a:prstGeom prst="rect">
            <a:avLst/>
          </a:prstGeom>
        </p:spPr>
      </p:pic>
      <p:pic>
        <p:nvPicPr>
          <p:cNvPr id="10" name="图片 9"/>
          <p:cNvPicPr>
            <a:picLocks noChangeAspect="1"/>
          </p:cNvPicPr>
          <p:nvPr/>
        </p:nvPicPr>
        <p:blipFill>
          <a:blip r:embed="rId4"/>
          <a:stretch>
            <a:fillRect/>
          </a:stretch>
        </p:blipFill>
        <p:spPr>
          <a:xfrm>
            <a:off x="1329366" y="3586049"/>
            <a:ext cx="1581110" cy="1568079"/>
          </a:xfrm>
          <a:prstGeom prst="rect">
            <a:avLst/>
          </a:prstGeom>
        </p:spPr>
      </p:pic>
      <p:sp>
        <p:nvSpPr>
          <p:cNvPr id="26" name="矩形 25"/>
          <p:cNvSpPr/>
          <p:nvPr/>
        </p:nvSpPr>
        <p:spPr>
          <a:xfrm>
            <a:off x="4089549" y="3868054"/>
            <a:ext cx="1564133" cy="992068"/>
          </a:xfrm>
          <a:prstGeom prst="rect">
            <a:avLst/>
          </a:prstGeom>
          <a:solidFill>
            <a:srgbClr val="00ABB4">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pitchFamily="34" charset="-122"/>
                <a:ea typeface="微软雅黑" panose="020B0503020204020204" pitchFamily="34" charset="-122"/>
              </a:rPr>
              <a:t>Perceptual</a:t>
            </a:r>
          </a:p>
          <a:p>
            <a:pPr algn="ctr"/>
            <a:r>
              <a:rPr lang="en-US" altLang="zh-CN" dirty="0">
                <a:solidFill>
                  <a:schemeClr val="bg1"/>
                </a:solidFill>
                <a:latin typeface="微软雅黑" panose="020B0503020204020204" pitchFamily="34" charset="-122"/>
                <a:ea typeface="微软雅黑" panose="020B0503020204020204" pitchFamily="34" charset="-122"/>
              </a:rPr>
              <a:t>GAN</a:t>
            </a:r>
          </a:p>
        </p:txBody>
      </p:sp>
      <p:sp>
        <p:nvSpPr>
          <p:cNvPr id="31" name="左箭头 30"/>
          <p:cNvSpPr/>
          <p:nvPr/>
        </p:nvSpPr>
        <p:spPr>
          <a:xfrm rot="10800000">
            <a:off x="3137598" y="4196820"/>
            <a:ext cx="724830" cy="334536"/>
          </a:xfrm>
          <a:prstGeom prst="leftArrow">
            <a:avLst/>
          </a:prstGeom>
          <a:solidFill>
            <a:srgbClr val="00ABB4"/>
          </a:solidFill>
          <a:ln>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左箭头 35"/>
          <p:cNvSpPr/>
          <p:nvPr/>
        </p:nvSpPr>
        <p:spPr>
          <a:xfrm rot="10800000">
            <a:off x="5880803" y="4167327"/>
            <a:ext cx="724830" cy="334536"/>
          </a:xfrm>
          <a:prstGeom prst="leftArrow">
            <a:avLst/>
          </a:prstGeom>
          <a:solidFill>
            <a:srgbClr val="00ABB4"/>
          </a:solidFill>
          <a:ln>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5"/>
          <a:stretch>
            <a:fillRect/>
          </a:stretch>
        </p:blipFill>
        <p:spPr>
          <a:xfrm>
            <a:off x="6825704" y="3586049"/>
            <a:ext cx="1593926" cy="1568079"/>
          </a:xfrm>
          <a:prstGeom prst="rect">
            <a:avLst/>
          </a:prstGeom>
        </p:spPr>
      </p:pic>
      <p:pic>
        <p:nvPicPr>
          <p:cNvPr id="12" name="图片 11"/>
          <p:cNvPicPr>
            <a:picLocks noChangeAspect="1"/>
          </p:cNvPicPr>
          <p:nvPr/>
        </p:nvPicPr>
        <p:blipFill>
          <a:blip r:embed="rId6"/>
          <a:stretch>
            <a:fillRect/>
          </a:stretch>
        </p:blipFill>
        <p:spPr>
          <a:xfrm>
            <a:off x="8639701" y="4200380"/>
            <a:ext cx="372453" cy="301484"/>
          </a:xfrm>
          <a:prstGeom prst="rect">
            <a:avLst/>
          </a:prstGeom>
        </p:spPr>
      </p:pic>
      <p:pic>
        <p:nvPicPr>
          <p:cNvPr id="13" name="图片 12"/>
          <p:cNvPicPr>
            <a:picLocks noChangeAspect="1"/>
          </p:cNvPicPr>
          <p:nvPr/>
        </p:nvPicPr>
        <p:blipFill>
          <a:blip r:embed="rId7"/>
          <a:stretch>
            <a:fillRect/>
          </a:stretch>
        </p:blipFill>
        <p:spPr>
          <a:xfrm>
            <a:off x="9297168" y="1704627"/>
            <a:ext cx="1551854" cy="1807074"/>
          </a:xfrm>
          <a:prstGeom prst="rect">
            <a:avLst/>
          </a:prstGeom>
        </p:spPr>
      </p:pic>
      <p:pic>
        <p:nvPicPr>
          <p:cNvPr id="14" name="图片 13"/>
          <p:cNvPicPr>
            <a:picLocks noChangeAspect="1"/>
          </p:cNvPicPr>
          <p:nvPr/>
        </p:nvPicPr>
        <p:blipFill>
          <a:blip r:embed="rId8"/>
          <a:stretch>
            <a:fillRect/>
          </a:stretch>
        </p:blipFill>
        <p:spPr>
          <a:xfrm>
            <a:off x="9297168" y="3586049"/>
            <a:ext cx="1562293" cy="1568079"/>
          </a:xfrm>
          <a:prstGeom prst="rect">
            <a:avLst/>
          </a:prstGeom>
        </p:spPr>
      </p:pic>
      <p:sp>
        <p:nvSpPr>
          <p:cNvPr id="37" name="文本框 36"/>
          <p:cNvSpPr txBox="1"/>
          <p:nvPr/>
        </p:nvSpPr>
        <p:spPr>
          <a:xfrm>
            <a:off x="6727916" y="5351079"/>
            <a:ext cx="2210904" cy="646331"/>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Super-resolved</a:t>
            </a:r>
          </a:p>
          <a:p>
            <a:r>
              <a:rPr lang="en-US" altLang="zh-CN" dirty="0">
                <a:solidFill>
                  <a:schemeClr val="bg1">
                    <a:lumMod val="50000"/>
                  </a:schemeClr>
                </a:solidFill>
                <a:latin typeface="微软雅黑" panose="020B0503020204020204" pitchFamily="34" charset="-122"/>
                <a:ea typeface="微软雅黑" panose="020B0503020204020204" pitchFamily="34" charset="-122"/>
              </a:rPr>
              <a:t>Features</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9114277" y="5351078"/>
            <a:ext cx="2210904" cy="646331"/>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Features For</a:t>
            </a:r>
          </a:p>
          <a:p>
            <a:r>
              <a:rPr lang="en-US" altLang="zh-CN" dirty="0">
                <a:solidFill>
                  <a:schemeClr val="bg1">
                    <a:lumMod val="50000"/>
                  </a:schemeClr>
                </a:solidFill>
                <a:latin typeface="微软雅黑" panose="020B0503020204020204" pitchFamily="34" charset="-122"/>
                <a:ea typeface="微软雅黑" panose="020B0503020204020204" pitchFamily="34" charset="-122"/>
              </a:rPr>
              <a:t>Large Instance</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1289108" y="5345923"/>
            <a:ext cx="2210904" cy="646331"/>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Features For</a:t>
            </a:r>
          </a:p>
          <a:p>
            <a:r>
              <a:rPr lang="en-US" altLang="zh-CN" dirty="0">
                <a:solidFill>
                  <a:schemeClr val="bg1">
                    <a:lumMod val="50000"/>
                  </a:schemeClr>
                </a:solidFill>
                <a:latin typeface="微软雅黑" panose="020B0503020204020204" pitchFamily="34" charset="-122"/>
                <a:ea typeface="微软雅黑" panose="020B0503020204020204" pitchFamily="34" charset="-122"/>
              </a:rPr>
              <a:t>Small Instance</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218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1" grpId="0" animBg="1"/>
      <p:bldP spid="36" grpId="0" animBg="1"/>
      <p:bldP spid="37" grpId="0"/>
      <p:bldP spid="38" grpId="0"/>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65750" y="863391"/>
            <a:ext cx="2675732"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1.3 contributions</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49259" y="55162"/>
            <a:ext cx="3163014" cy="584775"/>
          </a:xfrm>
          <a:prstGeom prst="rect">
            <a:avLst/>
          </a:prstGeom>
          <a:noFill/>
        </p:spPr>
        <p:txBody>
          <a:bodyPr wrap="square" rtlCol="0">
            <a:spAutoFit/>
          </a:bodyPr>
          <a:lstStyle/>
          <a:p>
            <a:r>
              <a:rPr lang="en-US" altLang="zh-CN" sz="3200" b="1" dirty="0" smtClean="0">
                <a:solidFill>
                  <a:srgbClr val="00ABB4"/>
                </a:solidFill>
                <a:latin typeface="微软雅黑" panose="020B0503020204020204" pitchFamily="34" charset="-122"/>
                <a:ea typeface="微软雅黑" panose="020B0503020204020204" pitchFamily="34" charset="-122"/>
              </a:rPr>
              <a:t>1.Introduction</a:t>
            </a:r>
            <a:endParaRPr lang="zh-CN" altLang="en-US" sz="3200" b="1" dirty="0">
              <a:solidFill>
                <a:srgbClr val="00ABB4"/>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390940" y="1860745"/>
            <a:ext cx="9554988"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Apply </a:t>
            </a:r>
            <a:r>
              <a:rPr lang="en-US" altLang="zh-CN" sz="2400" dirty="0" smtClean="0">
                <a:solidFill>
                  <a:srgbClr val="FF0000"/>
                </a:solidFill>
                <a:latin typeface="微软雅黑" panose="020B0503020204020204" pitchFamily="34" charset="-122"/>
                <a:ea typeface="微软雅黑" panose="020B0503020204020204" pitchFamily="34" charset="-122"/>
              </a:rPr>
              <a:t>GAN-alike</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 models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to solve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small-scale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object detection </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90940" y="2602962"/>
            <a:ext cx="9816036" cy="830997"/>
          </a:xfrm>
          <a:prstGeom prst="rect">
            <a:avLst/>
          </a:prstGeom>
          <a:noFill/>
        </p:spPr>
        <p:txBody>
          <a:bodyPr wrap="squar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Learns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the additive </a:t>
            </a:r>
            <a:r>
              <a:rPr lang="en-US" altLang="zh-CN" sz="2400" dirty="0">
                <a:solidFill>
                  <a:srgbClr val="FF0000"/>
                </a:solidFill>
                <a:latin typeface="微软雅黑" panose="020B0503020204020204" pitchFamily="34" charset="-122"/>
                <a:ea typeface="微软雅黑" panose="020B0503020204020204" pitchFamily="34" charset="-122"/>
              </a:rPr>
              <a:t>residual </a:t>
            </a:r>
            <a:r>
              <a:rPr lang="en-US" altLang="zh-CN" sz="2400" dirty="0" smtClean="0">
                <a:solidFill>
                  <a:srgbClr val="FF0000"/>
                </a:solidFill>
                <a:latin typeface="微软雅黑" panose="020B0503020204020204" pitchFamily="34" charset="-122"/>
                <a:ea typeface="微软雅黑" panose="020B0503020204020204" pitchFamily="34" charset="-122"/>
              </a:rPr>
              <a:t>representation</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 between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large and small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objects</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390940" y="3600316"/>
            <a:ext cx="5054465" cy="461665"/>
          </a:xfrm>
          <a:prstGeom prst="rect">
            <a:avLst/>
          </a:prstGeom>
          <a:noFill/>
        </p:spPr>
        <p:txBody>
          <a:bodyPr wrap="squar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 new </a:t>
            </a:r>
            <a:r>
              <a:rPr lang="en-US" altLang="zh-CN" sz="2400" dirty="0" smtClean="0">
                <a:solidFill>
                  <a:srgbClr val="FF0000"/>
                </a:solidFill>
                <a:latin typeface="微软雅黑" panose="020B0503020204020204" pitchFamily="34" charset="-122"/>
                <a:ea typeface="微软雅黑" panose="020B0503020204020204" pitchFamily="34" charset="-122"/>
              </a:rPr>
              <a:t>perceptual</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 </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discriminator</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1390940" y="4373303"/>
            <a:ext cx="6950173" cy="461665"/>
          </a:xfrm>
          <a:prstGeom prst="rect">
            <a:avLst/>
          </a:prstGeom>
          <a:noFill/>
        </p:spPr>
        <p:txBody>
          <a:bodyPr wrap="square" rtlCol="0">
            <a:spAutoFit/>
          </a:bodyPr>
          <a:lstStyle/>
          <a:p>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Achieved the </a:t>
            </a:r>
            <a:r>
              <a:rPr lang="en-US" altLang="zh-CN" sz="2400" dirty="0">
                <a:solidFill>
                  <a:srgbClr val="FF0000"/>
                </a:solidFill>
                <a:latin typeface="微软雅黑" panose="020B0503020204020204" pitchFamily="34" charset="-122"/>
                <a:ea typeface="微软雅黑" panose="020B0503020204020204" pitchFamily="34" charset="-122"/>
              </a:rPr>
              <a:t>state-of-the-art</a:t>
            </a:r>
            <a:r>
              <a:rPr lang="en-US" altLang="zh-CN" sz="2400" dirty="0">
                <a:solidFill>
                  <a:schemeClr val="bg1">
                    <a:lumMod val="50000"/>
                  </a:schemeClr>
                </a:solidFill>
                <a:latin typeface="微软雅黑" panose="020B0503020204020204" pitchFamily="34" charset="-122"/>
                <a:ea typeface="微软雅黑" panose="020B0503020204020204" pitchFamily="34" charset="-122"/>
              </a:rPr>
              <a:t> performance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9879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P spid="12" grpId="0"/>
      <p:bldP spid="13" grpId="0"/>
      <p:bldP spid="2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5058</TotalTime>
  <Words>4094</Words>
  <Application>Microsoft Office PowerPoint</Application>
  <PresentationFormat>宽屏</PresentationFormat>
  <Paragraphs>327</Paragraphs>
  <Slides>32</Slides>
  <Notes>27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等线</vt:lpstr>
      <vt:lpstr>等线 Light</vt:lpstr>
      <vt:lpstr>宋体</vt:lpstr>
      <vt:lpstr>微软雅黑</vt:lpstr>
      <vt:lpstr>Arial</vt:lpstr>
      <vt:lpstr>Calibri</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Qixiang Ma</cp:lastModifiedBy>
  <cp:revision>290</cp:revision>
  <dcterms:created xsi:type="dcterms:W3CDTF">2016-03-06T12:02:16Z</dcterms:created>
  <dcterms:modified xsi:type="dcterms:W3CDTF">2017-10-14T13:31:07Z</dcterms:modified>
</cp:coreProperties>
</file>