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6" r:id="rId3"/>
    <p:sldId id="282" r:id="rId4"/>
    <p:sldId id="287" r:id="rId5"/>
    <p:sldId id="288" r:id="rId6"/>
    <p:sldId id="289" r:id="rId7"/>
    <p:sldId id="280" r:id="rId8"/>
    <p:sldId id="290" r:id="rId9"/>
    <p:sldId id="291" r:id="rId10"/>
    <p:sldId id="292" r:id="rId11"/>
    <p:sldId id="293" r:id="rId12"/>
    <p:sldId id="294" r:id="rId13"/>
    <p:sldId id="283" r:id="rId14"/>
    <p:sldId id="295" r:id="rId15"/>
    <p:sldId id="296" r:id="rId16"/>
    <p:sldId id="297" r:id="rId17"/>
    <p:sldId id="298" r:id="rId18"/>
    <p:sldId id="299" r:id="rId19"/>
    <p:sldId id="300" r:id="rId20"/>
    <p:sldId id="30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D76"/>
    <a:srgbClr val="00ABB4"/>
    <a:srgbClr val="3A8F94"/>
    <a:srgbClr val="E6E6E6"/>
    <a:srgbClr val="007076"/>
    <a:srgbClr val="00E3EE"/>
    <a:srgbClr val="09AB81"/>
    <a:srgbClr val="3CCAE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3055" autoAdjust="0"/>
  </p:normalViewPr>
  <p:slideViewPr>
    <p:cSldViewPr snapToGrid="0">
      <p:cViewPr varScale="1">
        <p:scale>
          <a:sx n="93" d="100"/>
          <a:sy n="93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BFB8E-7028-4AFC-B15F-112973A6F9B8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D158-694D-4955-83AB-EAD7D568C8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15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YOLO</a:t>
            </a:r>
            <a:r>
              <a:rPr lang="zh-CN" altLang="en-US" dirty="0" smtClean="0"/>
              <a:t>：一种实时性较强的目标检测模型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5888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YOLO</a:t>
            </a:r>
            <a:r>
              <a:rPr lang="zh-CN" altLang="en-US" dirty="0" smtClean="0"/>
              <a:t>的局限性：</a:t>
            </a:r>
            <a:endParaRPr lang="en-US" altLang="zh-CN" dirty="0" smtClean="0"/>
          </a:p>
          <a:p>
            <a:r>
              <a:rPr lang="zh-CN" altLang="en-US" dirty="0" smtClean="0"/>
              <a:t>具有空间的局限性，限制了预测邻近目标的数量；</a:t>
            </a:r>
            <a:endParaRPr lang="en-US" altLang="zh-CN" dirty="0" smtClean="0"/>
          </a:p>
          <a:p>
            <a:r>
              <a:rPr lang="zh-CN" altLang="en-US" dirty="0" smtClean="0"/>
              <a:t>努力去将目标泛化为新的不同尺度或配置</a:t>
            </a:r>
            <a:endParaRPr lang="en-US" altLang="zh-CN" dirty="0" smtClean="0"/>
          </a:p>
          <a:p>
            <a:r>
              <a:rPr lang="zh-CN" altLang="en-US" dirty="0" smtClean="0"/>
              <a:t>损失函数在不同大小的边界盒中，对于误差处理的程度相同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459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YOLO</a:t>
            </a:r>
            <a:r>
              <a:rPr lang="zh-CN" altLang="en-US" dirty="0" smtClean="0"/>
              <a:t>的局限性：</a:t>
            </a:r>
            <a:endParaRPr lang="en-US" altLang="zh-CN" dirty="0" smtClean="0"/>
          </a:p>
          <a:p>
            <a:r>
              <a:rPr lang="zh-CN" altLang="en-US" dirty="0" smtClean="0"/>
              <a:t>具有空间的局限性，限制了预测邻近目标的数量；</a:t>
            </a:r>
            <a:endParaRPr lang="en-US" altLang="zh-CN" dirty="0" smtClean="0"/>
          </a:p>
          <a:p>
            <a:r>
              <a:rPr lang="zh-CN" altLang="en-US" dirty="0" smtClean="0"/>
              <a:t>努力去将目标泛化为新的不同尺度或配置</a:t>
            </a:r>
            <a:endParaRPr lang="en-US" altLang="zh-CN" dirty="0" smtClean="0"/>
          </a:p>
          <a:p>
            <a:r>
              <a:rPr lang="zh-CN" altLang="en-US" dirty="0" smtClean="0"/>
              <a:t>损失函数在不同大小的边界盒中，对于误差处理的程度相同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502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1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50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20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YOLO</a:t>
            </a:r>
            <a:r>
              <a:rPr lang="zh-CN" altLang="en-US" dirty="0" smtClean="0"/>
              <a:t>进行泛化，识别人类艺术作品中的目标，</a:t>
            </a:r>
            <a:r>
              <a:rPr lang="en-US" altLang="zh-CN" dirty="0" smtClean="0"/>
              <a:t>YOLO</a:t>
            </a:r>
            <a:r>
              <a:rPr lang="zh-CN" altLang="en-US" dirty="0" smtClean="0"/>
              <a:t>表现良好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677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6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YOLO</a:t>
            </a:r>
            <a:r>
              <a:rPr lang="zh-CN" altLang="en-US" dirty="0" smtClean="0"/>
              <a:t>：一种实时检测性较强的目标检测模型。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将目标检测问题转化为回归问题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是一个单一的神经网络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具有端到端的学习特性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具有实时性，每秒钟可检测</a:t>
            </a:r>
            <a:r>
              <a:rPr lang="en-US" altLang="zh-CN" dirty="0" smtClean="0"/>
              <a:t>45</a:t>
            </a:r>
            <a:r>
              <a:rPr lang="zh-CN" altLang="en-US" dirty="0" smtClean="0"/>
              <a:t>帧的图像信息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相对来说会产生更多定位的错误信息但对于背景的预测错误率较小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泛化性能较好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01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传统的目标检测系统一般由分类问题转化而来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DPM</a:t>
            </a:r>
            <a:r>
              <a:rPr lang="zh-CN" altLang="en-US" dirty="0" smtClean="0"/>
              <a:t>使用滑动窗口，</a:t>
            </a:r>
            <a:r>
              <a:rPr lang="en-US" altLang="zh-CN" dirty="0" smtClean="0"/>
              <a:t>R-CNN</a:t>
            </a:r>
            <a:r>
              <a:rPr lang="zh-CN" altLang="en-US" dirty="0" smtClean="0"/>
              <a:t>系列使用建议区域；</a:t>
            </a:r>
            <a:endParaRPr lang="en-US" altLang="zh-CN" dirty="0" smtClean="0"/>
          </a:p>
          <a:p>
            <a:r>
              <a:rPr lang="zh-CN" altLang="en-US" dirty="0" smtClean="0"/>
              <a:t>但是这些系统检测速率相对较慢，且不易优化。</a:t>
            </a:r>
            <a:endParaRPr lang="en-US" altLang="zh-CN" dirty="0" smtClean="0"/>
          </a:p>
          <a:p>
            <a:r>
              <a:rPr lang="zh-CN" altLang="en-US" dirty="0" smtClean="0"/>
              <a:t>因为他们的组件是独立进行训练的。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12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本文中提出的</a:t>
            </a:r>
            <a:r>
              <a:rPr lang="en-US" altLang="zh-CN" dirty="0" smtClean="0"/>
              <a:t>YOLO</a:t>
            </a:r>
            <a:r>
              <a:rPr lang="zh-CN" altLang="en-US" dirty="0" smtClean="0"/>
              <a:t>算法，实现了一个简单的回归问题</a:t>
            </a:r>
            <a:endParaRPr lang="en-US" altLang="zh-CN" dirty="0" smtClean="0"/>
          </a:p>
          <a:p>
            <a:r>
              <a:rPr lang="zh-CN" altLang="en-US" dirty="0" smtClean="0"/>
              <a:t>仅对于像素进行处理</a:t>
            </a:r>
            <a:endParaRPr lang="en-US" altLang="zh-CN" dirty="0" smtClean="0"/>
          </a:p>
          <a:p>
            <a:r>
              <a:rPr lang="zh-CN" altLang="en-US" dirty="0" smtClean="0"/>
              <a:t>并对盒边界与分类概率进行预测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95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三大优势：快速，全局思考，泛化性能；</a:t>
            </a:r>
            <a:endParaRPr lang="en-US" altLang="zh-CN" dirty="0" smtClean="0"/>
          </a:p>
          <a:p>
            <a:r>
              <a:rPr lang="zh-CN" altLang="en-US" dirty="0" smtClean="0"/>
              <a:t>在准确率上相对目前主流目标检测系统较差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但检测速度较快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85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系统将输入图像分为</a:t>
            </a:r>
            <a:r>
              <a:rPr lang="en-US" altLang="zh-CN" dirty="0" smtClean="0"/>
              <a:t>S * 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的网格，对于每个网格，预测</a:t>
            </a:r>
            <a:r>
              <a:rPr lang="en-US" altLang="zh-CN" baseline="0" dirty="0" smtClean="0"/>
              <a:t>B</a:t>
            </a:r>
            <a:r>
              <a:rPr lang="zh-CN" altLang="en-US" baseline="0" dirty="0" smtClean="0"/>
              <a:t>个边界盒，以及信心值，以及</a:t>
            </a:r>
            <a:r>
              <a:rPr lang="en-US" altLang="zh-CN" baseline="0" dirty="0" smtClean="0"/>
              <a:t>C</a:t>
            </a:r>
            <a:r>
              <a:rPr lang="zh-CN" altLang="en-US" baseline="0" dirty="0" smtClean="0"/>
              <a:t>个条件类概率</a:t>
            </a:r>
            <a:endParaRPr lang="en-US" altLang="zh-CN" baseline="0" dirty="0" smtClean="0"/>
          </a:p>
          <a:p>
            <a:r>
              <a:rPr lang="zh-CN" altLang="en-US" baseline="0" dirty="0" smtClean="0"/>
              <a:t>每个边界盒有</a:t>
            </a:r>
            <a:r>
              <a:rPr lang="en-US" altLang="zh-CN" baseline="0" dirty="0" smtClean="0"/>
              <a:t>5</a:t>
            </a:r>
            <a:r>
              <a:rPr lang="zh-CN" altLang="en-US" baseline="0" dirty="0" smtClean="0"/>
              <a:t>个参数：</a:t>
            </a:r>
            <a:r>
              <a:rPr lang="en-US" altLang="zh-CN" baseline="0" dirty="0" err="1" smtClean="0"/>
              <a:t>xy</a:t>
            </a:r>
            <a:r>
              <a:rPr lang="zh-CN" altLang="en-US" baseline="0" dirty="0" smtClean="0"/>
              <a:t>是边界盒的中心，</a:t>
            </a:r>
            <a:r>
              <a:rPr lang="en-US" altLang="zh-CN" baseline="0" dirty="0" err="1" smtClean="0"/>
              <a:t>wh</a:t>
            </a:r>
            <a:r>
              <a:rPr lang="zh-CN" altLang="en-US" baseline="0" dirty="0" smtClean="0"/>
              <a:t>是相对于整个图像的宽与高</a:t>
            </a:r>
            <a:endParaRPr lang="en-US" altLang="zh-CN" baseline="0" dirty="0" smtClean="0"/>
          </a:p>
          <a:p>
            <a:r>
              <a:rPr lang="zh-CN" altLang="en-US" baseline="0" dirty="0" smtClean="0"/>
              <a:t>以及边界盒与</a:t>
            </a:r>
            <a:r>
              <a:rPr lang="en-US" altLang="zh-CN" baseline="0" dirty="0" err="1" smtClean="0"/>
              <a:t>gt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IOU</a:t>
            </a:r>
            <a:r>
              <a:rPr lang="zh-CN" altLang="en-US" baseline="0" dirty="0" smtClean="0"/>
              <a:t>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814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94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此网络使用了</a:t>
            </a:r>
            <a:r>
              <a:rPr lang="en-US" altLang="zh-CN" dirty="0" smtClean="0"/>
              <a:t>24</a:t>
            </a:r>
            <a:r>
              <a:rPr lang="zh-CN" altLang="en-US" dirty="0" smtClean="0"/>
              <a:t>卷积层，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个全连接层，使用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的卷积核削减特征空间。使用</a:t>
            </a:r>
            <a:r>
              <a:rPr lang="en-US" altLang="zh-CN" dirty="0" err="1" smtClean="0"/>
              <a:t>ImageNet</a:t>
            </a:r>
            <a:r>
              <a:rPr lang="zh-CN" altLang="en-US" dirty="0" smtClean="0"/>
              <a:t>进行与训练；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8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此网络使用了</a:t>
            </a:r>
            <a:r>
              <a:rPr lang="en-US" altLang="zh-CN" dirty="0" smtClean="0"/>
              <a:t>24</a:t>
            </a:r>
            <a:r>
              <a:rPr lang="zh-CN" altLang="en-US" dirty="0" smtClean="0"/>
              <a:t>卷积层，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个全连接层，使用</a:t>
            </a:r>
            <a:r>
              <a:rPr lang="en-US" altLang="zh-CN" dirty="0" smtClean="0"/>
              <a:t>1</a:t>
            </a:r>
            <a:r>
              <a:rPr lang="zh-CN" altLang="en-US" dirty="0" smtClean="0"/>
              <a:t>*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的卷积核削减特征空间。使用</a:t>
            </a:r>
            <a:r>
              <a:rPr lang="en-US" altLang="zh-CN" dirty="0" err="1" smtClean="0"/>
              <a:t>ImageNet</a:t>
            </a:r>
            <a:r>
              <a:rPr lang="zh-CN" altLang="en-US" dirty="0" smtClean="0"/>
              <a:t>进行与训练；</a:t>
            </a:r>
            <a:endParaRPr lang="en-US" altLang="zh-CN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5D158-694D-4955-83AB-EAD7D568C8C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7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0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17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71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50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02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1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6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13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8C689-48A4-48E7-8DC1-52CF9C1A4E1F}" type="datetimeFigureOut">
              <a:rPr lang="zh-CN" altLang="en-US" smtClean="0"/>
              <a:t>2017/9/24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B7E2-40A6-4921-9FA4-72BF07DE9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0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>
          <a:xfrm>
            <a:off x="-10088" y="-1"/>
            <a:ext cx="12201417" cy="6858001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3896919" y="3691217"/>
            <a:ext cx="4387402" cy="522194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Joseph </a:t>
            </a:r>
            <a:r>
              <a:rPr lang="en-US" altLang="zh-CN" dirty="0" err="1" smtClean="0"/>
              <a:t>Redmon</a:t>
            </a:r>
            <a:r>
              <a:rPr lang="en-US" altLang="zh-CN" dirty="0" smtClean="0"/>
              <a:t>, </a:t>
            </a:r>
            <a:r>
              <a:rPr lang="en-US" altLang="zh-CN" dirty="0"/>
              <a:t>Santosh </a:t>
            </a:r>
            <a:r>
              <a:rPr lang="en-US" altLang="zh-CN" dirty="0" err="1" smtClean="0"/>
              <a:t>Divvala</a:t>
            </a:r>
            <a:r>
              <a:rPr lang="en-US" altLang="zh-CN" dirty="0" smtClean="0"/>
              <a:t>, </a:t>
            </a:r>
            <a:r>
              <a:rPr lang="en-US" altLang="zh-CN" dirty="0"/>
              <a:t>Ross </a:t>
            </a:r>
            <a:r>
              <a:rPr lang="en-US" altLang="zh-CN" dirty="0" err="1" smtClean="0"/>
              <a:t>Girshick</a:t>
            </a:r>
            <a:r>
              <a:rPr lang="en-US" altLang="zh-CN" dirty="0" smtClean="0"/>
              <a:t>, </a:t>
            </a:r>
            <a:r>
              <a:rPr lang="en-US" altLang="zh-CN" dirty="0"/>
              <a:t>Ali </a:t>
            </a:r>
            <a:r>
              <a:rPr lang="en-US" altLang="zh-CN" dirty="0" err="1" smtClean="0"/>
              <a:t>Farhadi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31319" y="1288862"/>
            <a:ext cx="11326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 Only Look Once:</a:t>
            </a: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Unified, Real-Time Object </a:t>
            </a: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Detection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57051" y="4567773"/>
            <a:ext cx="226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Made by 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Maxewell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3823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Unified Detection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2004537" y="1169550"/>
            <a:ext cx="751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convolutional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layers followed by 2 fully connected layers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213" y="584775"/>
            <a:ext cx="2813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 Network Design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04537" y="1754325"/>
            <a:ext cx="8259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simply use 1 × 1 reduction layers followed by 3 × 3 convolutional layers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2344" y="2446821"/>
            <a:ext cx="825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pretrain the convolutional layers on the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169" y="2846931"/>
            <a:ext cx="8177963" cy="32181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04537" y="6265166"/>
            <a:ext cx="825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final output 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7 × 30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predictions.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19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3823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Unified Detection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4656" y="1169550"/>
            <a:ext cx="751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1.pretrain: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ImageNet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1000-class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competition dataset 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213" y="584775"/>
            <a:ext cx="1776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 Training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84655" y="1662709"/>
            <a:ext cx="7519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2.Input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resolution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448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448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84654" y="2152148"/>
            <a:ext cx="9646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3.Normalize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bounding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 width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height by the image width and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height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(they fall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between 0 and 1.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84654" y="3167811"/>
            <a:ext cx="96463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4.Parametrize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bounding box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and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coordinates to be offsets of a particular grid cell location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(they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are also bounded between 0 and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84653" y="3928099"/>
            <a:ext cx="964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Activation function: leaky </a:t>
            </a:r>
            <a:r>
              <a:rPr lang="en-US" altLang="zh-CN" sz="20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ReLU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215" y="4596641"/>
            <a:ext cx="2354037" cy="694241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84653" y="5526250"/>
            <a:ext cx="9646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Batch size: 64; Momentum 0.9 ;Decay 0:0005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14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/>
      <p:bldP spid="12" grpId="0"/>
      <p:bldP spid="13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3823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Unified Detection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84656" y="2505190"/>
            <a:ext cx="1074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Spatial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constraint limits the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 of nearby objects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our model can predict.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2213" y="584775"/>
            <a:ext cx="2165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 Limitations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84656" y="3089965"/>
            <a:ext cx="1074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Struggles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generalize to objects in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or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unusual aspect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ratios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 configurations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84656" y="3674740"/>
            <a:ext cx="10745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 functions treats errors the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 in small bounding boxes versus large bounding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boxes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8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45728" y="3422822"/>
            <a:ext cx="3836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728" y="3003482"/>
            <a:ext cx="1820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THREE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0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2749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2213" y="584775"/>
            <a:ext cx="5948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zh-CN" sz="2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Comparison to Other Real-Time Systems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171" y="1276850"/>
            <a:ext cx="6075909" cy="38323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3563" y="5401189"/>
            <a:ext cx="107989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YOLO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the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fastest detector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record for PASCAL VOC detection and is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still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twice as accurate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 any other real-time detector. YOLO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 10 </a:t>
            </a: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more accurate than the fast version while still well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above real-time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speed.</a:t>
            </a:r>
          </a:p>
        </p:txBody>
      </p:sp>
    </p:spTree>
    <p:extLst>
      <p:ext uri="{BB962C8B-B14F-4D97-AF65-F5344CB8AC3E}">
        <p14:creationId xmlns:p14="http://schemas.microsoft.com/office/powerpoint/2010/main" val="208284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2749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2213" y="584775"/>
            <a:ext cx="385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altLang="zh-CN" sz="2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es-ES" altLang="zh-CN" sz="2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VOC 2007 Error Analysis</a:t>
            </a:r>
            <a:endParaRPr lang="en-US" altLang="zh-CN" sz="20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60143" y="5045108"/>
            <a:ext cx="10161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 Analysis: Fast R-CNN vs. YOLO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These charts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the percentage of localization and background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errors in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top N detections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various categories (N = # objects in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category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).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182" y="1483313"/>
            <a:ext cx="5718286" cy="30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1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2749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2213" y="584775"/>
            <a:ext cx="506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en-US" altLang="zh-CN" sz="2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Combining Fast R-CNN and YOLO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27273" y="4806681"/>
            <a:ext cx="10161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 versions of Fast R-CNN provide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only 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small benefit while YOLO provides a significant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performance boost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87" y="1569660"/>
            <a:ext cx="8044922" cy="26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9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2749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2213" y="584775"/>
            <a:ext cx="3003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3.4</a:t>
            </a:r>
            <a:r>
              <a:rPr lang="en-US" altLang="zh-CN" sz="2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VOC 2012 Results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112234" y="1673060"/>
            <a:ext cx="6432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the VOC 2012 test set, YOLO scores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57.9%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 the current state of the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art 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Closer to the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original R-CNN using VGG-16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112233" y="3171418"/>
            <a:ext cx="64324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Fast R-CNN + YOLO model is one of the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highest performing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detection methods. Fast R-CNN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gets a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2.3% improvement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from the combination with YOLO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394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2749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Experiments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42213" y="584775"/>
            <a:ext cx="6545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3.5</a:t>
            </a:r>
            <a:r>
              <a:rPr lang="en-US" altLang="zh-CN" sz="20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Generalizability: Person Detection in Artwork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516330" y="5647490"/>
            <a:ext cx="83126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has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good performance on VOC 2007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its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 degrades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than other methods when applied to artwork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237" y="1111425"/>
            <a:ext cx="5609524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33057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474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14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930535" y="1862106"/>
            <a:ext cx="67301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detection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 a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regression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problem.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 neural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End-to-end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Real-time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 45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frames per second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 localization errors 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likely to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positives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representations 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1812" y="303086"/>
            <a:ext cx="25875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400" b="1" dirty="0" smtClean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4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24545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Conclusion</a:t>
            </a:r>
            <a:endParaRPr lang="zh-CN" altLang="en-US" sz="32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3865" y="2187542"/>
            <a:ext cx="74701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 model is simple to construct and can be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trained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directly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full images. Unlike classifier-based approaches,</a:t>
            </a:r>
          </a:p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 is trained on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loss function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that directly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corresponds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detection performance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the entire model is trained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Jointly.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0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3836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424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96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277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2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341" y="815087"/>
            <a:ext cx="1060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detection systems 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repurpose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classifiers to perform detection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09341" y="3280885"/>
            <a:ext cx="248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 detector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中括号 2"/>
          <p:cNvSpPr/>
          <p:nvPr/>
        </p:nvSpPr>
        <p:spPr>
          <a:xfrm>
            <a:off x="3269121" y="2119569"/>
            <a:ext cx="265189" cy="278429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729943" y="1888736"/>
            <a:ext cx="2753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deformable parts</a:t>
            </a:r>
          </a:p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models (DPM)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82993" y="2047986"/>
            <a:ext cx="275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sliding window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29943" y="4282615"/>
            <a:ext cx="2753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R-CNN series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R-CNN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faster R-CNN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82993" y="4651946"/>
            <a:ext cx="275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region proposal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右大括号 3"/>
          <p:cNvSpPr/>
          <p:nvPr/>
        </p:nvSpPr>
        <p:spPr>
          <a:xfrm>
            <a:off x="9071868" y="2274793"/>
            <a:ext cx="328349" cy="26787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605859" y="3106327"/>
            <a:ext cx="23832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slow and hard </a:t>
            </a:r>
            <a:endParaRPr lang="en-US" altLang="zh-CN" sz="20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optimize!</a:t>
            </a:r>
          </a:p>
          <a:p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trained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separately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173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/>
      <p:bldP spid="3" grpId="0" animBg="1"/>
      <p:bldP spid="12" grpId="0"/>
      <p:bldP spid="14" grpId="0"/>
      <p:bldP spid="15" grpId="0"/>
      <p:bldP spid="4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277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2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92227" y="2191824"/>
            <a:ext cx="1882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paper :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中括号 2"/>
          <p:cNvSpPr/>
          <p:nvPr/>
        </p:nvSpPr>
        <p:spPr>
          <a:xfrm>
            <a:off x="3752007" y="1030508"/>
            <a:ext cx="265189" cy="278429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12829" y="799675"/>
            <a:ext cx="296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single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regression problem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12829" y="2007157"/>
            <a:ext cx="3081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straight from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 pixels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12829" y="3214639"/>
            <a:ext cx="3081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bounding box coordinates and class probabilities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7602878" y="2397346"/>
            <a:ext cx="1099335" cy="320545"/>
          </a:xfrm>
          <a:prstGeom prst="rightArrow">
            <a:avLst/>
          </a:prstGeom>
          <a:solidFill>
            <a:srgbClr val="07AD76"/>
          </a:solidFill>
          <a:ln>
            <a:solidFill>
              <a:srgbClr val="00ABB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288264" y="2326786"/>
            <a:ext cx="119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YOLO!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227" y="4650724"/>
            <a:ext cx="7564128" cy="154225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938730" y="4623322"/>
            <a:ext cx="3081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Trains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full images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directly optimizes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detection performance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42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2" grpId="0"/>
      <p:bldP spid="15" grpId="0"/>
      <p:bldP spid="13" grpId="0"/>
      <p:bldP spid="2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277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32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4500" y="2233188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benefits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左中括号 2"/>
          <p:cNvSpPr/>
          <p:nvPr/>
        </p:nvSpPr>
        <p:spPr>
          <a:xfrm>
            <a:off x="2853044" y="1231229"/>
            <a:ext cx="265189" cy="278429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12829" y="1025706"/>
            <a:ext cx="2968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xtremely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12829" y="2233188"/>
            <a:ext cx="6472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Reasons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globally about the image when</a:t>
            </a:r>
          </a:p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making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predictions.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12829" y="3440670"/>
            <a:ext cx="5927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earns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generalizable representations of objects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3429" y="4857859"/>
            <a:ext cx="940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Still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lags behind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state-of-the-art detection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systems in 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accuracy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85896" y="5382656"/>
            <a:ext cx="9407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it can quickly identify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489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animBg="1"/>
      <p:bldP spid="12" grpId="0"/>
      <p:bldP spid="15" grpId="0"/>
      <p:bldP spid="13" grpId="0"/>
      <p:bldP spid="14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5445728" y="1707631"/>
            <a:ext cx="17043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96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45728" y="3422822"/>
            <a:ext cx="51867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Unified Detection</a:t>
            </a:r>
            <a:endParaRPr lang="zh-CN" altLang="en-US" sz="4400" b="1" dirty="0">
              <a:solidFill>
                <a:srgbClr val="00AB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5728" y="3003482"/>
            <a:ext cx="1418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56200" y="1562100"/>
            <a:ext cx="6426200" cy="3911600"/>
          </a:xfrm>
          <a:prstGeom prst="rect">
            <a:avLst/>
          </a:prstGeom>
          <a:noFill/>
          <a:ln w="127000">
            <a:solidFill>
              <a:srgbClr val="00AB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9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3823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Unified Detection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8245" y="1503458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input image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720410" y="1627445"/>
            <a:ext cx="505676" cy="213689"/>
          </a:xfrm>
          <a:prstGeom prst="rightArrow">
            <a:avLst/>
          </a:prstGeom>
          <a:solidFill>
            <a:srgbClr val="07AD76"/>
          </a:solidFill>
          <a:ln>
            <a:solidFill>
              <a:srgbClr val="00ABB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226086" y="1503458"/>
            <a:ext cx="163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× S grid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71507" y="1274687"/>
            <a:ext cx="412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Predicts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bounding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boxes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71506" y="1717847"/>
            <a:ext cx="37615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Confidence scores</a:t>
            </a:r>
          </a:p>
          <a:p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object or not? Accuracy?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4871744" y="1380863"/>
            <a:ext cx="99762" cy="1536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32911" y="4197759"/>
            <a:ext cx="4521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bounding 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boxes’predictions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左大括号 22"/>
          <p:cNvSpPr/>
          <p:nvPr/>
        </p:nvSpPr>
        <p:spPr>
          <a:xfrm>
            <a:off x="4853957" y="3351595"/>
            <a:ext cx="161558" cy="24032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015515" y="3351595"/>
            <a:ext cx="443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the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center of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box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015515" y="3966926"/>
            <a:ext cx="538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w,h: predicted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relative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 the whole image 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015515" y="4860901"/>
            <a:ext cx="5381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Confidence: represents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IOU between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predicted box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 ground truth box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/>
            </a:r>
            <a:br>
              <a:rPr lang="en-US" altLang="zh-CN" sz="2400" dirty="0"/>
            </a:b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971505" y="2553582"/>
            <a:ext cx="6097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predicts C conditional class probabilities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64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6" grpId="0"/>
      <p:bldP spid="20" grpId="0"/>
      <p:bldP spid="21" grpId="0"/>
      <p:bldP spid="5" grpId="0" animBg="1"/>
      <p:bldP spid="22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92892" y="0"/>
            <a:ext cx="3823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AB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Unified Detection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616" y="510354"/>
            <a:ext cx="6431916" cy="420548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020470" y="5072582"/>
            <a:ext cx="11082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image into an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 × S grid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for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grid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predicts B bounding boxes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confidence for those 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boxes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and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class probabilities. These predictions are encoded as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 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S × (B ∗ 5 + C) </a:t>
            </a:r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485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1380</Words>
  <Application>Microsoft Office PowerPoint</Application>
  <PresentationFormat>宽屏</PresentationFormat>
  <Paragraphs>157</Paragraphs>
  <Slides>20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Villa</cp:lastModifiedBy>
  <cp:revision>176</cp:revision>
  <dcterms:created xsi:type="dcterms:W3CDTF">2016-03-06T12:02:16Z</dcterms:created>
  <dcterms:modified xsi:type="dcterms:W3CDTF">2017-09-24T04:03:33Z</dcterms:modified>
</cp:coreProperties>
</file>